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48AD2D-9D45-426E-A303-6070473DC5D9}" v="1" dt="2026-07-30T17:09:22.5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bon Caldwell" userId="7b498e14-bb64-4a39-b957-add40decf63f" providerId="ADAL" clId="{47B42CE8-38A3-4D1A-84C9-5E008A0DDB55}"/>
    <pc:docChg chg="modSld">
      <pc:chgData name="Rubon Caldwell" userId="7b498e14-bb64-4a39-b957-add40decf63f" providerId="ADAL" clId="{47B42CE8-38A3-4D1A-84C9-5E008A0DDB55}" dt="2026-07-30T17:09:22.575" v="0"/>
      <pc:docMkLst>
        <pc:docMk/>
      </pc:docMkLst>
      <pc:sldChg chg="modSp">
        <pc:chgData name="Rubon Caldwell" userId="7b498e14-bb64-4a39-b957-add40decf63f" providerId="ADAL" clId="{47B42CE8-38A3-4D1A-84C9-5E008A0DDB55}" dt="2026-07-30T17:09:22.575" v="0"/>
        <pc:sldMkLst>
          <pc:docMk/>
          <pc:sldMk cId="1831461574" sldId="256"/>
        </pc:sldMkLst>
        <pc:spChg chg="mod">
          <ac:chgData name="Rubon Caldwell" userId="7b498e14-bb64-4a39-b957-add40decf63f" providerId="ADAL" clId="{47B42CE8-38A3-4D1A-84C9-5E008A0DDB55}" dt="2026-07-30T17:09:22.575" v="0"/>
          <ac:spMkLst>
            <pc:docMk/>
            <pc:sldMk cId="1831461574" sldId="256"/>
            <ac:spMk id="3" creationId="{FD3EC67E-291C-00F0-E983-6C072EE2BC5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972EE-0AB9-0980-9143-0C1524C14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DF9F8A-CA4C-E26C-19F9-AEAD119EDE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EC795-CDA6-99F6-8DA0-E413E3CBE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AF1B8-9602-41CE-B879-AE05A435A7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D359C-240F-3705-756E-391E69377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D52D9-E853-E64C-6186-B7A1DF3E1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25BA-4E33-428E-9438-B31892BD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19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07332-9010-0672-5FF0-7C5D274CB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F1977-2214-DF31-A037-58E2D6C82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48502-347D-1F2F-5626-EADD05FED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AF1B8-9602-41CE-B879-AE05A435A7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E0FB3-3B91-39FC-09A5-05E91E13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14553-F2AF-465B-273E-F6E1EFFAD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25BA-4E33-428E-9438-B31892BD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69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5EDDF-A201-2A48-36B1-D86675855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0BCA1-81E9-E694-A43E-3215E56B1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57C88-5F98-0130-E296-991911587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AF1B8-9602-41CE-B879-AE05A435A7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5D5C5-6379-7060-2EA4-1C43F0D81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5184BF-9D57-8CD3-F84C-41B3ED045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25BA-4E33-428E-9438-B31892BD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49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844AE-7CA0-CEBF-F74C-CAB4A36AD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7092A-6B34-B82C-F9CA-F7E9D6DE27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B3D8A-6242-3678-4E60-CA0CF3453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C8BBE-305D-1246-0E7F-3F7FF7670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AF1B8-9602-41CE-B879-AE05A435A7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7BBD53-030D-2770-8A72-B2BEC399C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F34A80-FE14-C072-5D2A-8067F2435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25BA-4E33-428E-9438-B31892BD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490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AA3C6-EDDF-0D9C-39FE-D8D58395C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537450-DC45-19F5-7FFD-076021566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B67BB1-772F-1EBD-6C3A-45833EB3A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D64314-6767-FF14-9D7B-EAAFE684F3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3F5903-E5E6-3F4A-B64E-72362C204B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4AD89-703C-5FE9-68C8-64E794202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AF1B8-9602-41CE-B879-AE05A435A7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58BC3A-12A2-8166-451B-617FE7A79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865161-1CB0-D96D-2B71-38DCFC2E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25BA-4E33-428E-9438-B31892BD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50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EC2D6-9404-EF59-BFBA-7E1562C51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16F4EE-86EB-B181-628F-6CB1E86B6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AF1B8-9602-41CE-B879-AE05A435A7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64968B-1C9E-E71A-41AF-4399BDA95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EAE403-29DA-0E52-81A8-9D6FE9BE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25BA-4E33-428E-9438-B31892BD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176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8449C6-579F-859E-170C-37BA47C96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AF1B8-9602-41CE-B879-AE05A435A7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CE677B-405F-3C1C-2E72-B74BBC31E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B6FB5-0B6D-2C96-32BC-82C9FEB0B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25BA-4E33-428E-9438-B31892BD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58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F273D-C447-D6EE-EAC0-200674922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8F6D0-F326-09D2-A02A-83B750257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77778-C452-6D43-4FAF-392F7B0A5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5427D8-D47F-5FF4-D4E8-AC83F9760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AF1B8-9602-41CE-B879-AE05A435A7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08DE9D-6A7E-50E8-98B7-46856B5AD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7E3415-B3F5-5DB0-309A-6A1F6387E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25BA-4E33-428E-9438-B31892BD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96677-6CA8-6A28-48A4-E3D535147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0142B5-9CD8-A5E6-95D5-0DD7CDAEB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56E23-31CF-F24A-5A2D-DA285ED26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035304-EDE7-8E5D-4AAF-2F8045EFD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AF1B8-9602-41CE-B879-AE05A435A7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F44FBD-FBDE-6560-00D8-B2DE7E9A7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A166B-AFF3-A40C-DA37-AB35E3631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25BA-4E33-428E-9438-B31892BD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06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32604-CE15-2B7E-5F64-33B7930C0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480AE4-24CD-9009-F6BC-442B19DC78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19AC0-9BD4-1776-C0C7-C31567CA2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AF1B8-9602-41CE-B879-AE05A435A7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9A07A-A0A1-7DF8-1F6A-2462ACBF4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EBD9C-2CF7-59F3-3198-FF9A77CED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25BA-4E33-428E-9438-B31892BD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72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CABE87-9C29-C5E3-F8E1-B07EB6C806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B090CE-8D1C-837C-8029-798FDFFD2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16D00-5360-7B47-4891-79723F45B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AF1B8-9602-41CE-B879-AE05A435A7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E106B-4AAC-C750-219B-AB562BDA4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F1BAC-EA7E-BB89-9DFA-BE58D62BF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525BA-4E33-428E-9438-B31892BD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00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D79F37-E8B0-38BF-7414-3FE869740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11516-AC71-5583-9E60-C0309CEDE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94B0A-D043-C3F7-7795-C1A06A808E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1AF1B8-9602-41CE-B879-AE05A435A74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28E56-A3B5-6D32-BA13-E4768F82FA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4DDC8-198F-CABD-F2C1-08AA31949B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F525BA-4E33-428E-9438-B31892BDF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65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A7B3C-827B-560F-D67B-65AD416CE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37066"/>
            <a:ext cx="9144000" cy="1411287"/>
          </a:xfrm>
        </p:spPr>
        <p:txBody>
          <a:bodyPr/>
          <a:lstStyle/>
          <a:p>
            <a:r>
              <a:rPr lang="en-US" dirty="0"/>
              <a:t>CRYSTALLINE SILICA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3EC67E-291C-00F0-E983-6C072EE2BC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90088" y="2692804"/>
            <a:ext cx="6211824" cy="1655762"/>
          </a:xfrm>
        </p:spPr>
        <p:txBody>
          <a:bodyPr>
            <a:normAutofit/>
          </a:bodyPr>
          <a:lstStyle/>
          <a:p>
            <a:r>
              <a:rPr lang="en-US" dirty="0"/>
              <a:t>HBACA SAFETY COMMITTEE PRESENTATION</a:t>
            </a:r>
          </a:p>
          <a:p>
            <a:r>
              <a:rPr lang="en-US" dirty="0"/>
              <a:t>-Rubon Caldwell Hirschi Masonry</a:t>
            </a:r>
          </a:p>
          <a:p>
            <a:r>
              <a:rPr lang="en-US" dirty="0"/>
              <a:t>-Michael Abbott D.R. Horton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EF670B5-2476-D773-1C2E-8F4298EEE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6021515"/>
            <a:ext cx="22288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461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D888D-9AD7-1D2F-20A6-EB6177DE8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836"/>
            <a:ext cx="10515600" cy="905020"/>
          </a:xfrm>
        </p:spPr>
        <p:txBody>
          <a:bodyPr/>
          <a:lstStyle/>
          <a:p>
            <a:pPr algn="ctr"/>
            <a:r>
              <a:rPr lang="en-US" dirty="0"/>
              <a:t>What is Crystalline Silica?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536D2-83B8-70A5-E8E4-0726B3D6E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2856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7200" b="1" dirty="0"/>
              <a:t>What is Silica?</a:t>
            </a:r>
          </a:p>
          <a:p>
            <a:pPr lvl="0"/>
            <a:r>
              <a:rPr lang="en-US" sz="7200" dirty="0"/>
              <a:t>Crystalline silica is a naturally occurring mineral. It is one of the most common minerals found on Earth. </a:t>
            </a:r>
          </a:p>
          <a:p>
            <a:pPr lvl="0"/>
            <a:r>
              <a:rPr lang="en-US" sz="7200" dirty="0"/>
              <a:t>Found in: </a:t>
            </a:r>
          </a:p>
          <a:p>
            <a:pPr lvl="1"/>
            <a:r>
              <a:rPr lang="en-US" sz="7200" dirty="0"/>
              <a:t>Sand </a:t>
            </a:r>
          </a:p>
          <a:p>
            <a:pPr lvl="1"/>
            <a:r>
              <a:rPr lang="en-US" sz="7200" dirty="0"/>
              <a:t>Stone </a:t>
            </a:r>
          </a:p>
          <a:p>
            <a:pPr lvl="1"/>
            <a:r>
              <a:rPr lang="en-US" sz="7200" dirty="0"/>
              <a:t>Rock </a:t>
            </a:r>
          </a:p>
          <a:p>
            <a:pPr lvl="1"/>
            <a:r>
              <a:rPr lang="en-US" sz="7200" dirty="0"/>
              <a:t>Concrete </a:t>
            </a:r>
          </a:p>
          <a:p>
            <a:pPr lvl="1"/>
            <a:r>
              <a:rPr lang="en-US" sz="7200" dirty="0"/>
              <a:t>Brick </a:t>
            </a:r>
          </a:p>
          <a:p>
            <a:pPr lvl="1"/>
            <a:r>
              <a:rPr lang="en-US" sz="7200" dirty="0"/>
              <a:t>Mortar </a:t>
            </a:r>
          </a:p>
          <a:p>
            <a:pPr lvl="1"/>
            <a:r>
              <a:rPr lang="en-US" sz="7200" dirty="0"/>
              <a:t>Block </a:t>
            </a:r>
          </a:p>
          <a:p>
            <a:pPr lvl="1"/>
            <a:r>
              <a:rPr lang="en-US" sz="7200" dirty="0"/>
              <a:t>Granite </a:t>
            </a:r>
          </a:p>
          <a:p>
            <a:pPr lvl="1"/>
            <a:r>
              <a:rPr lang="en-US" sz="7200" dirty="0"/>
              <a:t>Quartz </a:t>
            </a:r>
          </a:p>
          <a:p>
            <a:pPr marL="0" indent="0">
              <a:buNone/>
            </a:pPr>
            <a:r>
              <a:rPr lang="en-US" sz="7200" b="1" dirty="0"/>
              <a:t>Why is it dangerous?</a:t>
            </a:r>
          </a:p>
          <a:p>
            <a:r>
              <a:rPr lang="en-US" sz="7200" dirty="0"/>
              <a:t>When these materials are cut, drilled, ground, or demolished, very small dust particles become airborne.</a:t>
            </a:r>
          </a:p>
          <a:p>
            <a:r>
              <a:rPr lang="en-US" sz="7200" dirty="0"/>
              <a:t>These particles are called </a:t>
            </a:r>
            <a:r>
              <a:rPr lang="en-US" sz="7200" b="1" dirty="0"/>
              <a:t>Respirable Crystalline Silica (RCS)</a:t>
            </a:r>
            <a:r>
              <a:rPr lang="en-US" sz="7200" dirty="0"/>
              <a:t> because they are small enough to enter deep into the </a:t>
            </a:r>
            <a:r>
              <a:rPr lang="en-US" sz="6200" dirty="0"/>
              <a:t>lungs.</a:t>
            </a:r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8F6C522-5F3C-10F3-BE9F-F456BF79C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6021515"/>
            <a:ext cx="22288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5904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961D5E-3F91-4FB2-9345-7CE56A2A3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52150-F55B-210D-96F3-62D5032E3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Where Does Silica Exposure Occur?</a:t>
            </a:r>
            <a:br>
              <a:rPr lang="en-US" b="1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3A97E8-54E8-C115-84F8-1B39316D6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Workers may be exposed while:</a:t>
            </a:r>
          </a:p>
          <a:p>
            <a:pPr lvl="0"/>
            <a:r>
              <a:rPr lang="en-US" dirty="0"/>
              <a:t>Cutting CMU block </a:t>
            </a:r>
          </a:p>
          <a:p>
            <a:pPr lvl="0"/>
            <a:r>
              <a:rPr lang="en-US" dirty="0"/>
              <a:t>Saw cutting concrete </a:t>
            </a:r>
          </a:p>
          <a:p>
            <a:pPr lvl="0"/>
            <a:r>
              <a:rPr lang="en-US" dirty="0"/>
              <a:t>Grinding mortar joints </a:t>
            </a:r>
          </a:p>
          <a:p>
            <a:pPr lvl="0"/>
            <a:r>
              <a:rPr lang="en-US" dirty="0"/>
              <a:t>Jackhammering </a:t>
            </a:r>
          </a:p>
          <a:p>
            <a:pPr lvl="0"/>
            <a:r>
              <a:rPr lang="en-US" dirty="0"/>
              <a:t>Demolition work </a:t>
            </a:r>
          </a:p>
          <a:p>
            <a:pPr lvl="0"/>
            <a:r>
              <a:rPr lang="en-US" dirty="0"/>
              <a:t>Drilling concrete </a:t>
            </a:r>
          </a:p>
          <a:p>
            <a:pPr lvl="0"/>
            <a:r>
              <a:rPr lang="en-US" dirty="0"/>
              <a:t>Mixing dry mortar </a:t>
            </a:r>
          </a:p>
          <a:p>
            <a:pPr lvl="0"/>
            <a:r>
              <a:rPr lang="en-US" dirty="0"/>
              <a:t>Sweeping silica dust </a:t>
            </a:r>
          </a:p>
          <a:p>
            <a:pPr lvl="0"/>
            <a:r>
              <a:rPr lang="en-US" dirty="0"/>
              <a:t>Chipping masonry </a:t>
            </a:r>
          </a:p>
          <a:p>
            <a:pPr lvl="0"/>
            <a:r>
              <a:rPr lang="en-US" dirty="0"/>
              <a:t>Using abrasive blasting equipment </a:t>
            </a:r>
          </a:p>
          <a:p>
            <a:pPr marL="0" indent="0">
              <a:buNone/>
            </a:pPr>
            <a:r>
              <a:rPr lang="en-US" b="1" dirty="0"/>
              <a:t>Reminder:</a:t>
            </a:r>
            <a:br>
              <a:rPr lang="en-US" dirty="0"/>
            </a:br>
            <a:r>
              <a:rPr lang="en-US" dirty="0"/>
              <a:t>You cannot see the smallest dangerous silica particles.</a:t>
            </a:r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0902685-AD59-54D1-51F3-DF724729E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6021515"/>
            <a:ext cx="22288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449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127246-DAD6-B676-DF66-9DA747254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1DCC2-A88E-4E37-0664-CC6C1348F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Health Hazards</a:t>
            </a:r>
            <a:br>
              <a:rPr lang="en-US" b="1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290B71-7B16-EA7B-F6A1-BF8E5FAB1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b="1" dirty="0"/>
              <a:t>Long-Term Exposure Can Cause:</a:t>
            </a:r>
          </a:p>
          <a:p>
            <a:pPr lvl="0"/>
            <a:r>
              <a:rPr lang="en-US" sz="2400" dirty="0"/>
              <a:t>Silicosis </a:t>
            </a:r>
          </a:p>
          <a:p>
            <a:pPr lvl="0"/>
            <a:r>
              <a:rPr lang="en-US" sz="2400" dirty="0"/>
              <a:t>Lung Cancer </a:t>
            </a:r>
          </a:p>
          <a:p>
            <a:pPr lvl="0"/>
            <a:r>
              <a:rPr lang="en-US" sz="2400" dirty="0"/>
              <a:t>Chronic Obstructive Pulmonary Disease (COPD) </a:t>
            </a:r>
          </a:p>
          <a:p>
            <a:pPr lvl="0"/>
            <a:r>
              <a:rPr lang="en-US" sz="2400" dirty="0"/>
              <a:t>Kidney Disease </a:t>
            </a:r>
          </a:p>
          <a:p>
            <a:pPr lvl="0"/>
            <a:r>
              <a:rPr lang="en-US" sz="2400" dirty="0"/>
              <a:t>Reduced Lung Function </a:t>
            </a:r>
          </a:p>
          <a:p>
            <a:pPr lvl="0"/>
            <a:r>
              <a:rPr lang="en-US" sz="2400" dirty="0"/>
              <a:t>Permanent Scarring of the Lungs </a:t>
            </a:r>
          </a:p>
          <a:p>
            <a:pPr marL="0" indent="0">
              <a:buNone/>
            </a:pPr>
            <a:r>
              <a:rPr lang="en-US" sz="2400" b="1" dirty="0"/>
              <a:t>Symptoms</a:t>
            </a:r>
          </a:p>
          <a:p>
            <a:pPr lvl="0"/>
            <a:r>
              <a:rPr lang="en-US" sz="2400" dirty="0"/>
              <a:t>Shortness of breath </a:t>
            </a:r>
          </a:p>
          <a:p>
            <a:pPr lvl="0"/>
            <a:r>
              <a:rPr lang="en-US" sz="2400" dirty="0"/>
              <a:t>Persistent cough </a:t>
            </a:r>
          </a:p>
          <a:p>
            <a:pPr lvl="0"/>
            <a:r>
              <a:rPr lang="en-US" sz="2400" dirty="0"/>
              <a:t>Fatigue </a:t>
            </a:r>
          </a:p>
          <a:p>
            <a:pPr lvl="0"/>
            <a:r>
              <a:rPr lang="en-US" sz="2400" dirty="0"/>
              <a:t>Chest pain</a:t>
            </a:r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5EC8EC7-161C-1B71-2954-A5A0F0CEB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6021515"/>
            <a:ext cx="22288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8479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E0BF9B-F3E5-BE74-DDA6-3B2B07052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8F9F4-18D2-14FE-0D2E-6580D4434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2981"/>
            <a:ext cx="10515600" cy="81713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OSHA Silica Standard – 29 CFR 1926.1153</a:t>
            </a:r>
            <a:br>
              <a:rPr lang="en-US" b="1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93209A-1284-AD5B-B59B-0F0261C74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1091"/>
            <a:ext cx="10515600" cy="38035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OSHA requires employers to:</a:t>
            </a:r>
          </a:p>
          <a:p>
            <a:pPr lvl="0"/>
            <a:r>
              <a:rPr lang="en-US" sz="2000" dirty="0"/>
              <a:t>Limit employee exposure </a:t>
            </a:r>
          </a:p>
          <a:p>
            <a:pPr lvl="0"/>
            <a:r>
              <a:rPr lang="en-US" sz="2000" dirty="0"/>
              <a:t>Use engineering controls </a:t>
            </a:r>
          </a:p>
          <a:p>
            <a:pPr lvl="0"/>
            <a:r>
              <a:rPr lang="en-US" sz="2000" dirty="0"/>
              <a:t>Provide respiratory protection when needed </a:t>
            </a:r>
          </a:p>
          <a:p>
            <a:pPr lvl="0"/>
            <a:r>
              <a:rPr lang="en-US" sz="2000" dirty="0"/>
              <a:t>Restrict housekeeping practices that create dust </a:t>
            </a:r>
          </a:p>
          <a:p>
            <a:pPr lvl="0"/>
            <a:r>
              <a:rPr lang="en-US" sz="2000" dirty="0"/>
              <a:t>Train employees </a:t>
            </a:r>
          </a:p>
          <a:p>
            <a:pPr lvl="0"/>
            <a:r>
              <a:rPr lang="en-US" sz="2000" dirty="0"/>
              <a:t>Offer medical surveillance for qualifying employees </a:t>
            </a:r>
          </a:p>
          <a:p>
            <a:pPr lvl="0"/>
            <a:r>
              <a:rPr lang="en-US" sz="2000" dirty="0"/>
              <a:t>Maintain written exposure control plans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D24EDBC-C457-AF3A-D9C9-9B0275C43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6021515"/>
            <a:ext cx="22288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8451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EC2733-8385-81C2-A16A-9E313189F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B9F61-3B0A-FF1F-8444-05D346EF7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2981"/>
            <a:ext cx="10515600" cy="81713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OSHA Exposure Limits</a:t>
            </a:r>
            <a:br>
              <a:rPr lang="en-US" b="1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E66326-15BD-151C-9A87-5E9828461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1091"/>
            <a:ext cx="10515600" cy="38035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Permissible Exposure Limit (PEL)</a:t>
            </a:r>
          </a:p>
          <a:p>
            <a:pPr marL="0" indent="0">
              <a:buNone/>
            </a:pPr>
            <a:r>
              <a:rPr lang="en-US" sz="2000" b="1" dirty="0"/>
              <a:t>OSHA's PEL is:</a:t>
            </a:r>
          </a:p>
          <a:p>
            <a:r>
              <a:rPr lang="en-US" sz="2000" dirty="0"/>
              <a:t>50 micrograms per cubic meter (50 µg/m³)</a:t>
            </a:r>
          </a:p>
          <a:p>
            <a:r>
              <a:rPr lang="en-US" sz="2000" dirty="0"/>
              <a:t>Average over an 8-hour workday (TWA).</a:t>
            </a:r>
          </a:p>
          <a:p>
            <a:pPr marL="0" indent="0">
              <a:buNone/>
            </a:pPr>
            <a:r>
              <a:rPr lang="en-US" sz="2000" b="1" dirty="0"/>
              <a:t>Action Level</a:t>
            </a:r>
          </a:p>
          <a:p>
            <a:r>
              <a:rPr lang="en-US" sz="2000" dirty="0"/>
              <a:t>25 µg/m³</a:t>
            </a:r>
          </a:p>
          <a:p>
            <a:r>
              <a:rPr lang="en-US" sz="2000" dirty="0"/>
              <a:t>When exposures reach the Action Level, employers must begin monitoring and implement additional protective measures.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0D2CF07-00EC-71AF-F135-9C112B9AB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6021515"/>
            <a:ext cx="22288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3628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23AD60-57C0-6422-6A4C-02F9362AC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46A7F-DACA-EEC2-1CAA-A9D9F0DD8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2981"/>
            <a:ext cx="10515600" cy="81713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Engineering Controls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8170D1-6088-8893-377E-74C3569B0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1091"/>
            <a:ext cx="10515600" cy="38035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OSHA requires employers to control dust at the source whenever possible.</a:t>
            </a:r>
          </a:p>
          <a:p>
            <a:pPr marL="0" indent="0">
              <a:buNone/>
            </a:pPr>
            <a:r>
              <a:rPr lang="en-US" sz="2000" b="1" dirty="0"/>
              <a:t>Examples:</a:t>
            </a:r>
          </a:p>
          <a:p>
            <a:pPr lvl="0"/>
            <a:r>
              <a:rPr lang="en-US" sz="2000" dirty="0"/>
              <a:t>Wet cutting </a:t>
            </a:r>
          </a:p>
          <a:p>
            <a:pPr lvl="0"/>
            <a:r>
              <a:rPr lang="en-US" sz="2000" dirty="0"/>
              <a:t>Wet drilling </a:t>
            </a:r>
          </a:p>
          <a:p>
            <a:pPr lvl="0"/>
            <a:r>
              <a:rPr lang="en-US" sz="2000" dirty="0"/>
              <a:t>Water suppression </a:t>
            </a:r>
          </a:p>
          <a:p>
            <a:pPr lvl="0"/>
            <a:r>
              <a:rPr lang="en-US" sz="2000" dirty="0"/>
              <a:t>Vacuum dust collection systems </a:t>
            </a:r>
          </a:p>
          <a:p>
            <a:pPr lvl="0"/>
            <a:r>
              <a:rPr lang="en-US" sz="2000" dirty="0"/>
              <a:t>HEPA-filter vacuums </a:t>
            </a:r>
          </a:p>
          <a:p>
            <a:pPr lvl="0"/>
            <a:r>
              <a:rPr lang="en-US" sz="2000" dirty="0"/>
              <a:t>Local exhaust ventilation </a:t>
            </a:r>
          </a:p>
          <a:p>
            <a:pPr marL="0" indent="0">
              <a:buNone/>
            </a:pPr>
            <a:r>
              <a:rPr lang="en-US" sz="2000" dirty="0"/>
              <a:t>Engineering controls must be used before relying on respirators.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F62C2E3-484D-E976-5D8B-93951B968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6021515"/>
            <a:ext cx="22288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054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C6D215-A65F-6245-6009-03B6ADBDE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CB769-4D9E-DA89-5873-DE68EF71B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2981"/>
            <a:ext cx="10515600" cy="81713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Respiratory Protection &amp; PPE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22BBD0-03B0-CC1B-95BF-7FE3D3660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1091"/>
            <a:ext cx="10515600" cy="380357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Workers may need:</a:t>
            </a:r>
          </a:p>
          <a:p>
            <a:pPr lvl="0"/>
            <a:r>
              <a:rPr lang="en-US" dirty="0"/>
              <a:t>N95 Respirator </a:t>
            </a:r>
          </a:p>
          <a:p>
            <a:pPr lvl="0"/>
            <a:r>
              <a:rPr lang="en-US" dirty="0"/>
              <a:t>Half-face respirator </a:t>
            </a:r>
          </a:p>
          <a:p>
            <a:pPr lvl="0"/>
            <a:r>
              <a:rPr lang="en-US" dirty="0"/>
              <a:t>Full-face respirator (depending on exposure) </a:t>
            </a:r>
          </a:p>
          <a:p>
            <a:pPr marL="0" indent="0">
              <a:buNone/>
            </a:pPr>
            <a:r>
              <a:rPr lang="en-US" b="1" dirty="0"/>
              <a:t>Additional PPE:</a:t>
            </a:r>
          </a:p>
          <a:p>
            <a:pPr lvl="0"/>
            <a:r>
              <a:rPr lang="en-US" dirty="0"/>
              <a:t>Safety glasses </a:t>
            </a:r>
          </a:p>
          <a:p>
            <a:pPr lvl="0"/>
            <a:r>
              <a:rPr lang="en-US" dirty="0"/>
              <a:t>Face Shield</a:t>
            </a:r>
          </a:p>
          <a:p>
            <a:pPr lvl="0"/>
            <a:r>
              <a:rPr lang="en-US" dirty="0"/>
              <a:t>Hearing protection </a:t>
            </a:r>
          </a:p>
          <a:p>
            <a:pPr lvl="0"/>
            <a:r>
              <a:rPr lang="en-US" dirty="0"/>
              <a:t>Gloves </a:t>
            </a:r>
          </a:p>
          <a:p>
            <a:pPr lvl="0"/>
            <a:r>
              <a:rPr lang="en-US" dirty="0"/>
              <a:t>Protective clothing when necessary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E9DD910-B3EC-214B-5105-A5CB2142F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6021515"/>
            <a:ext cx="22288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326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53069A-8248-A04D-367B-CC0E20769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AE7AB-0152-EBED-CEC9-4DF7A9ADE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2981"/>
            <a:ext cx="10515600" cy="81713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Required Respiratory Protection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F646C9-992B-A0CE-BA9D-89CE05B02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1091"/>
            <a:ext cx="10515600" cy="38035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If a company requires their employees to wear an N95 respirator, half-face respirator or full-face respirator, they must have:</a:t>
            </a:r>
          </a:p>
          <a:p>
            <a:pPr lvl="0"/>
            <a:r>
              <a:rPr lang="en-US" sz="2000" dirty="0"/>
              <a:t>A medical evaluation to determine they are physically able to wear a respirator. </a:t>
            </a:r>
          </a:p>
          <a:p>
            <a:pPr lvl="0"/>
            <a:r>
              <a:rPr lang="en-US" sz="2000" dirty="0"/>
              <a:t>An initial fit test before using the respirator. </a:t>
            </a:r>
          </a:p>
          <a:p>
            <a:pPr lvl="0"/>
            <a:r>
              <a:rPr lang="en-US" sz="2000" dirty="0"/>
              <a:t>Annual fit testing thereafter. </a:t>
            </a:r>
          </a:p>
          <a:p>
            <a:pPr lvl="0"/>
            <a:r>
              <a:rPr lang="en-US" sz="2000" dirty="0"/>
              <a:t>Respirator training before first use and at least annually. </a:t>
            </a:r>
          </a:p>
          <a:p>
            <a:pPr lvl="0"/>
            <a:r>
              <a:rPr lang="en-US" sz="2000" dirty="0"/>
              <a:t>A clean-shaven face where the respirator seals against the skin.</a:t>
            </a:r>
          </a:p>
          <a:p>
            <a:pPr lvl="0"/>
            <a:endParaRPr lang="en-US" sz="2000" dirty="0"/>
          </a:p>
          <a:p>
            <a:pPr marL="0" lvl="0" indent="0">
              <a:buNone/>
            </a:pPr>
            <a:r>
              <a:rPr lang="en-US" sz="2000" dirty="0"/>
              <a:t>These requirements are covered under </a:t>
            </a:r>
            <a:r>
              <a:rPr lang="en-US" sz="2000" b="1" dirty="0"/>
              <a:t>29 CFR 1910.134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23632C2-679E-A076-C4E9-9CCE39E7E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6021515"/>
            <a:ext cx="22288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266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FC445D-1022-D109-5303-9353D6121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2AC05-871F-C87E-221A-B9691C3AE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2981"/>
            <a:ext cx="10515600" cy="81713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Voluntarily Use of Respiratory Protection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E8E369-9668-FE6E-C29D-CA02BE100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1091"/>
            <a:ext cx="10515600" cy="25769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If employees are </a:t>
            </a:r>
            <a:r>
              <a:rPr lang="en-US" sz="2000" b="1" dirty="0"/>
              <a:t>voluntarily</a:t>
            </a:r>
            <a:r>
              <a:rPr lang="en-US" sz="2000" dirty="0"/>
              <a:t> wearing a filtering facepiece respirator (such as an N95) and it is </a:t>
            </a:r>
            <a:r>
              <a:rPr lang="en-US" sz="2000" b="1" dirty="0"/>
              <a:t>not required</a:t>
            </a:r>
            <a:r>
              <a:rPr lang="en-US" sz="2000" dirty="0"/>
              <a:t> by the employer or OSHA, then:</a:t>
            </a:r>
          </a:p>
          <a:p>
            <a:pPr lvl="0"/>
            <a:r>
              <a:rPr lang="en-US" sz="2000" dirty="0"/>
              <a:t>A fit test is generally </a:t>
            </a:r>
            <a:r>
              <a:rPr lang="en-US" sz="2000" b="1" dirty="0"/>
              <a:t>not required</a:t>
            </a:r>
            <a:r>
              <a:rPr lang="en-US" sz="2000" dirty="0"/>
              <a:t>. </a:t>
            </a:r>
          </a:p>
          <a:p>
            <a:pPr lvl="0"/>
            <a:r>
              <a:rPr lang="en-US" sz="2000" dirty="0"/>
              <a:t>The employer must provide the employee with </a:t>
            </a:r>
            <a:r>
              <a:rPr lang="en-US" sz="2000" b="1" dirty="0"/>
              <a:t>Appendix D</a:t>
            </a:r>
            <a:r>
              <a:rPr lang="en-US" sz="2000" dirty="0"/>
              <a:t> of OSHA's Respiratory Protection Standard, which explains the limitations and proper use of voluntary respirator use.</a:t>
            </a:r>
          </a:p>
          <a:p>
            <a:pPr marL="0" lvl="0" indent="0">
              <a:buNone/>
            </a:pPr>
            <a:endParaRPr lang="en-US" sz="2000" dirty="0"/>
          </a:p>
          <a:p>
            <a:pPr marL="0" lvl="0" indent="0">
              <a:buNone/>
            </a:pPr>
            <a:r>
              <a:rPr lang="en-US" sz="2000" dirty="0"/>
              <a:t>Respirators are used only when engineering controls cannot adequately reduce silica exposure.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659CBE0-D0F7-AE06-8AB9-684AF1F4B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6021515"/>
            <a:ext cx="22288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583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A35AED-FDD4-EB2D-5BCD-8B84B939E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333AF-3469-07CD-011A-96C492BB0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2981"/>
            <a:ext cx="10515600" cy="81713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Employee Responsibilities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E6AABD-1FB8-86BE-2634-F703E1454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1091"/>
            <a:ext cx="10515600" cy="313112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8000" dirty="0"/>
              <a:t>Every employee should:</a:t>
            </a:r>
          </a:p>
          <a:p>
            <a:pPr lvl="0"/>
            <a:r>
              <a:rPr lang="en-US" sz="8000" dirty="0"/>
              <a:t>Follow safe work procedures </a:t>
            </a:r>
          </a:p>
          <a:p>
            <a:pPr lvl="0"/>
            <a:r>
              <a:rPr lang="en-US" sz="8000" dirty="0"/>
              <a:t>Use water suppression whenever required </a:t>
            </a:r>
          </a:p>
          <a:p>
            <a:pPr lvl="0"/>
            <a:r>
              <a:rPr lang="en-US" sz="8000" dirty="0"/>
              <a:t>Use dust collection equipment </a:t>
            </a:r>
          </a:p>
          <a:p>
            <a:pPr lvl="0"/>
            <a:r>
              <a:rPr lang="en-US" sz="8000" dirty="0"/>
              <a:t>Wear appropriate PPE </a:t>
            </a:r>
          </a:p>
          <a:p>
            <a:pPr lvl="0"/>
            <a:r>
              <a:rPr lang="en-US" sz="8000" dirty="0"/>
              <a:t>Never remove or disable dust controls </a:t>
            </a:r>
          </a:p>
          <a:p>
            <a:pPr lvl="0"/>
            <a:r>
              <a:rPr lang="en-US" sz="8000" dirty="0"/>
              <a:t>Report damaged equipment immediately </a:t>
            </a:r>
          </a:p>
          <a:p>
            <a:pPr lvl="0"/>
            <a:r>
              <a:rPr lang="en-US" sz="8000" dirty="0"/>
              <a:t>Attend silica training </a:t>
            </a:r>
          </a:p>
          <a:p>
            <a:pPr lvl="0"/>
            <a:r>
              <a:rPr lang="en-US" sz="8000" dirty="0"/>
              <a:t>Ask questions if unsure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0A5DAEE-B12C-5ABF-D6FC-95FAC9488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6021515"/>
            <a:ext cx="22288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661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EA9AEBDB3DCF43BE1EBA4AD5324B0F" ma:contentTypeVersion="10" ma:contentTypeDescription="Create a new document." ma:contentTypeScope="" ma:versionID="a2e632c63ff9f20a942e359b47c3d834">
  <xsd:schema xmlns:xsd="http://www.w3.org/2001/XMLSchema" xmlns:xs="http://www.w3.org/2001/XMLSchema" xmlns:p="http://schemas.microsoft.com/office/2006/metadata/properties" xmlns:ns3="1b10c4b4-3644-4a8f-b710-b9a2c9733a2b" targetNamespace="http://schemas.microsoft.com/office/2006/metadata/properties" ma:root="true" ma:fieldsID="3cb8ec9071b329dd2661f69716c2e07c" ns3:_="">
    <xsd:import namespace="1b10c4b4-3644-4a8f-b710-b9a2c9733a2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10c4b4-3644-4a8f-b710-b9a2c9733a2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b10c4b4-3644-4a8f-b710-b9a2c9733a2b" xsi:nil="true"/>
  </documentManagement>
</p:properties>
</file>

<file path=customXml/itemProps1.xml><?xml version="1.0" encoding="utf-8"?>
<ds:datastoreItem xmlns:ds="http://schemas.openxmlformats.org/officeDocument/2006/customXml" ds:itemID="{52737EB9-D0A9-458B-A5D8-E341A8D3C3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10c4b4-3644-4a8f-b710-b9a2c9733a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898D090-B288-4FBB-8A8C-D603CE4104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1FCCF2-49E5-4A96-94DC-105F992600B8}">
  <ds:schemaRefs>
    <ds:schemaRef ds:uri="http://purl.org/dc/elements/1.1/"/>
    <ds:schemaRef ds:uri="http://schemas.microsoft.com/office/2006/documentManagement/types"/>
    <ds:schemaRef ds:uri="http://purl.org/dc/terms/"/>
    <ds:schemaRef ds:uri="1b10c4b4-3644-4a8f-b710-b9a2c9733a2b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570</Words>
  <Application>Microsoft Office PowerPoint</Application>
  <PresentationFormat>Widescreen</PresentationFormat>
  <Paragraphs>109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CRYSTALLINE SILICA</vt:lpstr>
      <vt:lpstr>What is Crystalline Silica? </vt:lpstr>
      <vt:lpstr>Where Does Silica Exposure Occur? </vt:lpstr>
      <vt:lpstr>Health Hazards </vt:lpstr>
      <vt:lpstr>OSHA Silica Standard – 29 CFR 1926.1153 </vt:lpstr>
      <vt:lpstr>OSHA Exposure Limits </vt:lpstr>
      <vt:lpstr>Engineering Controls</vt:lpstr>
      <vt:lpstr>Respiratory Protection &amp; PPE</vt:lpstr>
      <vt:lpstr>Required Respiratory Protection</vt:lpstr>
      <vt:lpstr>Voluntarily Use of Respiratory Protection</vt:lpstr>
      <vt:lpstr>Employee Responsibilities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Rubon Caldwell</dc:creator>
  <cp:lastModifiedBy>Stratton Hickcox</cp:lastModifiedBy>
  <cp:revision>2</cp:revision>
  <dcterms:created xsi:type="dcterms:W3CDTF">2026-07-30T15:06:20Z</dcterms:created>
  <dcterms:modified xsi:type="dcterms:W3CDTF">2026-09-28T15:17:17Z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0x010100EAEA9AEBDB3DCF43BE1EBA4AD5324B0F</vt:lpwstr>
  </property>
</Properties>
</file>