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54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031" y="234188"/>
            <a:ext cx="6752336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bac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hyperlink" Target="https://louisvilleladder.com/media/5083/climb-handbook-english.pdf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louisvilleladder.com/media/5083/climb-handbook-english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hyperlink" Target="https://louisvilleladder.com/media/5083/climb-handbook-english.pdf" TargetMode="External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jpg"/><Relationship Id="rId7" Type="http://schemas.openxmlformats.org/officeDocument/2006/relationships/image" Target="../media/image63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g"/><Relationship Id="rId5" Type="http://schemas.openxmlformats.org/officeDocument/2006/relationships/hyperlink" Target="https://louisvilleladder.com/search?search=FE3216" TargetMode="External"/><Relationship Id="rId4" Type="http://schemas.openxmlformats.org/officeDocument/2006/relationships/image" Target="../media/image61.jp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7.png"/><Relationship Id="rId7" Type="http://schemas.openxmlformats.org/officeDocument/2006/relationships/image" Target="../media/image70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g"/><Relationship Id="rId11" Type="http://schemas.openxmlformats.org/officeDocument/2006/relationships/image" Target="../media/image74.png"/><Relationship Id="rId5" Type="http://schemas.openxmlformats.org/officeDocument/2006/relationships/hyperlink" Target="https://www.wernerparts.com/parts.html" TargetMode="External"/><Relationship Id="rId10" Type="http://schemas.openxmlformats.org/officeDocument/2006/relationships/image" Target="../media/image73.jpg"/><Relationship Id="rId4" Type="http://schemas.openxmlformats.org/officeDocument/2006/relationships/image" Target="../media/image68.jpg"/><Relationship Id="rId9" Type="http://schemas.openxmlformats.org/officeDocument/2006/relationships/image" Target="../media/image7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hyperlink" Target="https://www.osha.gov/laws-regs/regulations/standardnumber/1926/1926.1050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ericanladderinstitute.org/" TargetMode="External"/><Relationship Id="rId3" Type="http://schemas.openxmlformats.org/officeDocument/2006/relationships/hyperlink" Target="https://www.nahb.org/advocacy/industry-issues/safety-and-health/safety-365/video-toolbox-talks/video-pages/ladder-safety" TargetMode="External"/><Relationship Id="rId7" Type="http://schemas.openxmlformats.org/officeDocument/2006/relationships/hyperlink" Target="https://www.nahb.org/-/media/NAHB/advocacy/docs/industry-issues/safety/video-toolbox-talks/stepladders-combined.pdf" TargetMode="External"/><Relationship Id="rId2" Type="http://schemas.openxmlformats.org/officeDocument/2006/relationships/hyperlink" Target="https://www.wernerco.com/us/safety/safety-video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ahb.org/-/media/NAHB/advocacy/docs/industry-issues/safety/video-toolbox-talks/extension-ladders-combined.pdf" TargetMode="External"/><Relationship Id="rId5" Type="http://schemas.openxmlformats.org/officeDocument/2006/relationships/hyperlink" Target="https://www.nahb.org/-/media/NAHB/advocacy/docs/industry-issues/safety/video-toolbox-talks/jobmade-combined.pdf" TargetMode="External"/><Relationship Id="rId4" Type="http://schemas.openxmlformats.org/officeDocument/2006/relationships/hyperlink" Target="https://www.nahb.org/-/media/NAHB/advocacy/docs/industry-issues/safety/video-toolbox-talks/podium-ladders-combined.pdf" TargetMode="External"/><Relationship Id="rId9" Type="http://schemas.openxmlformats.org/officeDocument/2006/relationships/image" Target="../media/image7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sha4you.com/category/ladders/" TargetMode="External"/><Relationship Id="rId3" Type="http://schemas.openxmlformats.org/officeDocument/2006/relationships/hyperlink" Target="https://www.osha.gov/Publications/OSHA3662.pdf" TargetMode="External"/><Relationship Id="rId7" Type="http://schemas.openxmlformats.org/officeDocument/2006/relationships/hyperlink" Target="https://osha4you.com/category/fall-prevention/" TargetMode="External"/><Relationship Id="rId2" Type="http://schemas.openxmlformats.org/officeDocument/2006/relationships/hyperlink" Target="https://www.osha.gov/Publications/OSHA3660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sha.asapconnected.com/#CourseID%3D28198" TargetMode="External"/><Relationship Id="rId5" Type="http://schemas.openxmlformats.org/officeDocument/2006/relationships/hyperlink" Target="https://osha.asapconnected.com/#CourseID%3D27879" TargetMode="External"/><Relationship Id="rId4" Type="http://schemas.openxmlformats.org/officeDocument/2006/relationships/hyperlink" Target="https://osha.asapconnected.com/#CourseID%3D2824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hyperlink" Target="https://www.wernerco.com/us/support/training/safety-instruc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s://www.wernerco.com/us/support/training/climbing-pro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wernerco.com/docs/default-source/literature/ladder-safety-inspection-form.pdf?sfvrsn=ff6cdffd_0" TargetMode="External"/><Relationship Id="rId5" Type="http://schemas.openxmlformats.org/officeDocument/2006/relationships/hyperlink" Target="https://www.wernerco.com/us/support/climbing-pro" TargetMode="Externa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wernerco.com/us/support/training/safety-video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hyperlink" Target="https://www.youtube.com/embed/wOc5kOeyD1o" TargetMode="Externa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png"/><Relationship Id="rId7" Type="http://schemas.openxmlformats.org/officeDocument/2006/relationships/hyperlink" Target="https://louisvilleladder.com/resources/ladder-traini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5.png"/><Relationship Id="rId7" Type="http://schemas.openxmlformats.org/officeDocument/2006/relationships/hyperlink" Target="https://louisvilleladder.com/resources/ladder-traini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hyperlink" Target="https://louisvilleladder.com/media/5083/climb-handbook-english.pdf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304159"/>
            <a:ext cx="6864350" cy="1510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Initiative &amp; Stand Down </a:t>
            </a:r>
            <a:r>
              <a:rPr sz="1600" b="1" dirty="0">
                <a:latin typeface="Calibri"/>
                <a:cs typeface="Calibri"/>
              </a:rPr>
              <a:t>Kit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The HBACA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excited to </a:t>
            </a:r>
            <a:r>
              <a:rPr sz="1100" dirty="0">
                <a:latin typeface="Calibri"/>
                <a:cs typeface="Calibri"/>
              </a:rPr>
              <a:t>announce </a:t>
            </a:r>
            <a:r>
              <a:rPr sz="1100" spc="-5" dirty="0">
                <a:latin typeface="Calibri"/>
                <a:cs typeface="Calibri"/>
              </a:rPr>
              <a:t>that </a:t>
            </a:r>
            <a:r>
              <a:rPr sz="1100" b="1" spc="-5" dirty="0">
                <a:latin typeface="Calibri"/>
                <a:cs typeface="Calibri"/>
              </a:rPr>
              <a:t>November </a:t>
            </a:r>
            <a:r>
              <a:rPr sz="1100" b="1" dirty="0">
                <a:latin typeface="Calibri"/>
                <a:cs typeface="Calibri"/>
              </a:rPr>
              <a:t>is </a:t>
            </a:r>
            <a:r>
              <a:rPr sz="1100" b="1" spc="-5" dirty="0">
                <a:latin typeface="Calibri"/>
                <a:cs typeface="Calibri"/>
              </a:rPr>
              <a:t>Ladder Safety Awareness Month</a:t>
            </a:r>
            <a:r>
              <a:rPr sz="1100" spc="-5" dirty="0">
                <a:latin typeface="Calibri"/>
                <a:cs typeface="Calibri"/>
              </a:rPr>
              <a:t>. All builders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trade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partners</a:t>
            </a:r>
            <a:endParaRPr sz="1100">
              <a:latin typeface="Calibri"/>
              <a:cs typeface="Calibri"/>
            </a:endParaRPr>
          </a:p>
          <a:p>
            <a:pPr marL="12700" marR="83820">
              <a:lnSpc>
                <a:spcPct val="110000"/>
              </a:lnSpc>
            </a:pPr>
            <a:r>
              <a:rPr sz="1100" dirty="0">
                <a:latin typeface="Calibri"/>
                <a:cs typeface="Calibri"/>
              </a:rPr>
              <a:t>are </a:t>
            </a:r>
            <a:r>
              <a:rPr sz="1100" spc="-5" dirty="0">
                <a:latin typeface="Calibri"/>
                <a:cs typeface="Calibri"/>
              </a:rPr>
              <a:t>asked to </a:t>
            </a:r>
            <a:r>
              <a:rPr sz="1100" dirty="0">
                <a:latin typeface="Calibri"/>
                <a:cs typeface="Calibri"/>
              </a:rPr>
              <a:t>join </a:t>
            </a:r>
            <a:r>
              <a:rPr sz="1100" spc="-5" dirty="0">
                <a:latin typeface="Calibri"/>
                <a:cs typeface="Calibri"/>
              </a:rPr>
              <a:t>us </a:t>
            </a:r>
            <a:r>
              <a:rPr sz="1100" dirty="0">
                <a:latin typeface="Calibri"/>
                <a:cs typeface="Calibri"/>
              </a:rPr>
              <a:t>in our </a:t>
            </a:r>
            <a:r>
              <a:rPr sz="1100" spc="-5" dirty="0">
                <a:latin typeface="Calibri"/>
                <a:cs typeface="Calibri"/>
              </a:rPr>
              <a:t>valley </a:t>
            </a:r>
            <a:r>
              <a:rPr sz="1100" dirty="0">
                <a:latin typeface="Calibri"/>
                <a:cs typeface="Calibri"/>
              </a:rPr>
              <a:t>wide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Safety Stand Down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 the </a:t>
            </a:r>
            <a:r>
              <a:rPr sz="1100" b="1" spc="-5" dirty="0">
                <a:latin typeface="Calibri"/>
                <a:cs typeface="Calibri"/>
              </a:rPr>
              <a:t>month of November</a:t>
            </a:r>
            <a:r>
              <a:rPr sz="1100" spc="-5" dirty="0">
                <a:latin typeface="Calibri"/>
                <a:cs typeface="Calibri"/>
              </a:rPr>
              <a:t>. </a:t>
            </a:r>
            <a:r>
              <a:rPr sz="1100" dirty="0">
                <a:latin typeface="Calibri"/>
                <a:cs typeface="Calibri"/>
              </a:rPr>
              <a:t>In </a:t>
            </a:r>
            <a:r>
              <a:rPr sz="1100" spc="-5" dirty="0">
                <a:latin typeface="Calibri"/>
                <a:cs typeface="Calibri"/>
              </a:rPr>
              <a:t>addition, feel free to break </a:t>
            </a:r>
            <a:r>
              <a:rPr sz="1100" dirty="0">
                <a:latin typeface="Calibri"/>
                <a:cs typeface="Calibri"/>
              </a:rPr>
              <a:t>out  the </a:t>
            </a:r>
            <a:r>
              <a:rPr sz="1100" spc="-5" dirty="0">
                <a:latin typeface="Calibri"/>
                <a:cs typeface="Calibri"/>
              </a:rPr>
              <a:t>training </a:t>
            </a:r>
            <a:r>
              <a:rPr sz="1100" dirty="0">
                <a:latin typeface="Calibri"/>
                <a:cs typeface="Calibri"/>
              </a:rPr>
              <a:t>topics </a:t>
            </a:r>
            <a:r>
              <a:rPr sz="1100" spc="-5" dirty="0">
                <a:latin typeface="Calibri"/>
                <a:cs typeface="Calibri"/>
              </a:rPr>
              <a:t>throughout the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month.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600" b="1" spc="-5" dirty="0">
                <a:latin typeface="Calibri"/>
                <a:cs typeface="Calibri"/>
              </a:rPr>
              <a:t>Distribution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Network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340"/>
              </a:lnSpc>
              <a:spcBef>
                <a:spcPts val="35"/>
              </a:spcBef>
            </a:pPr>
            <a:r>
              <a:rPr sz="1100" spc="-5" dirty="0">
                <a:latin typeface="Calibri"/>
                <a:cs typeface="Calibri"/>
              </a:rPr>
              <a:t>HBACA members field employees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at the discretion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each builder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their </a:t>
            </a:r>
            <a:r>
              <a:rPr sz="1100" dirty="0">
                <a:latin typeface="Calibri"/>
                <a:cs typeface="Calibri"/>
              </a:rPr>
              <a:t>trade </a:t>
            </a:r>
            <a:r>
              <a:rPr sz="1100" spc="-5" dirty="0">
                <a:latin typeface="Calibri"/>
                <a:cs typeface="Calibri"/>
              </a:rPr>
              <a:t>partners. Builders are encouraged 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distribute these accordingly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organize brief safety meetings/discussion sessions throughout </a:t>
            </a:r>
            <a:r>
              <a:rPr sz="1100" dirty="0">
                <a:latin typeface="Calibri"/>
                <a:cs typeface="Calibri"/>
              </a:rPr>
              <a:t>their</a:t>
            </a:r>
            <a:r>
              <a:rPr sz="1100" spc="17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communities.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057216"/>
            <a:ext cx="3143250" cy="343535"/>
          </a:xfrm>
          <a:custGeom>
            <a:avLst/>
            <a:gdLst/>
            <a:ahLst/>
            <a:cxnLst/>
            <a:rect l="l" t="t" r="r" b="b"/>
            <a:pathLst>
              <a:path w="3143250" h="343535">
                <a:moveTo>
                  <a:pt x="0" y="343204"/>
                </a:moveTo>
                <a:lnTo>
                  <a:pt x="3143123" y="343204"/>
                </a:lnTo>
                <a:lnTo>
                  <a:pt x="3143123" y="0"/>
                </a:lnTo>
                <a:lnTo>
                  <a:pt x="0" y="0"/>
                </a:lnTo>
                <a:lnTo>
                  <a:pt x="0" y="343204"/>
                </a:lnTo>
                <a:close/>
              </a:path>
            </a:pathLst>
          </a:custGeom>
          <a:solidFill>
            <a:srgbClr val="003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5057013"/>
            <a:ext cx="5658485" cy="1947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5" dirty="0">
                <a:solidFill>
                  <a:srgbClr val="FFFFFF"/>
                </a:solidFill>
                <a:latin typeface="Palatino Linotype"/>
                <a:cs typeface="Palatino Linotype"/>
              </a:rPr>
              <a:t>Elements </a:t>
            </a:r>
            <a:r>
              <a:rPr sz="200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sz="2000" b="1" spc="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Palatino Linotype"/>
                <a:cs typeface="Palatino Linotype"/>
              </a:rPr>
              <a:t>theKit: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Tool Box Talk #1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b="1" dirty="0">
                <a:latin typeface="Calibri"/>
                <a:cs typeface="Calibri"/>
              </a:rPr>
              <a:t>Ladder Safety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Checklists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Tool Box Talk #2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b="1" spc="-5" dirty="0">
                <a:latin typeface="Calibri"/>
                <a:cs typeface="Calibri"/>
              </a:rPr>
              <a:t>Selecting the Right Ladder </a:t>
            </a:r>
            <a:r>
              <a:rPr sz="1400" b="1" spc="-10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the Job </a:t>
            </a:r>
            <a:r>
              <a:rPr sz="1200" spc="-5" dirty="0">
                <a:latin typeface="Arial"/>
                <a:cs typeface="Arial"/>
              </a:rPr>
              <a:t>(English and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Spanish)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Tool Box Talk #3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200" b="1" spc="-5" dirty="0">
                <a:latin typeface="Arial"/>
                <a:cs typeface="Arial"/>
              </a:rPr>
              <a:t>Ordering Replacement Stickers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Tool Box Talk #4- </a:t>
            </a:r>
            <a:r>
              <a:rPr sz="1200" b="1" spc="-5" dirty="0">
                <a:latin typeface="Arial"/>
                <a:cs typeface="Arial"/>
              </a:rPr>
              <a:t>Step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Stool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201025"/>
            <a:ext cx="7772400" cy="1685289"/>
          </a:xfrm>
          <a:custGeom>
            <a:avLst/>
            <a:gdLst/>
            <a:ahLst/>
            <a:cxnLst/>
            <a:rect l="l" t="t" r="r" b="b"/>
            <a:pathLst>
              <a:path w="7772400" h="1685290">
                <a:moveTo>
                  <a:pt x="0" y="1685289"/>
                </a:moveTo>
                <a:lnTo>
                  <a:pt x="7772400" y="1685289"/>
                </a:lnTo>
                <a:lnTo>
                  <a:pt x="7772400" y="0"/>
                </a:lnTo>
                <a:lnTo>
                  <a:pt x="0" y="0"/>
                </a:lnTo>
                <a:lnTo>
                  <a:pt x="0" y="1685289"/>
                </a:lnTo>
                <a:close/>
              </a:path>
            </a:pathLst>
          </a:custGeom>
          <a:solidFill>
            <a:srgbClr val="003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675" y="8536305"/>
            <a:ext cx="1870075" cy="7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3644" y="9249867"/>
            <a:ext cx="3308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FFFFF"/>
                </a:solidFill>
                <a:latin typeface="Palatino Linotype"/>
                <a:cs typeface="Palatino Linotype"/>
              </a:rPr>
              <a:t>Learn </a:t>
            </a:r>
            <a:r>
              <a:rPr sz="1800" b="1" spc="45" dirty="0">
                <a:solidFill>
                  <a:srgbClr val="FFFFFF"/>
                </a:solidFill>
                <a:latin typeface="Palatino Linotype"/>
                <a:cs typeface="Palatino Linotype"/>
              </a:rPr>
              <a:t>more </a:t>
            </a:r>
            <a:r>
              <a:rPr sz="1800" b="1" spc="30" dirty="0">
                <a:solidFill>
                  <a:srgbClr val="FFFFFF"/>
                </a:solidFill>
                <a:latin typeface="Palatino Linotype"/>
                <a:cs typeface="Palatino Linotype"/>
              </a:rPr>
              <a:t>at</a:t>
            </a:r>
            <a:r>
              <a:rPr sz="1800" b="1" spc="-4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800" b="1" u="heavy" spc="45" dirty="0">
                <a:solidFill>
                  <a:srgbClr val="0460C1"/>
                </a:solidFill>
                <a:uFill>
                  <a:solidFill>
                    <a:srgbClr val="0460C1"/>
                  </a:solidFill>
                </a:uFill>
                <a:latin typeface="Palatino Linotype"/>
                <a:cs typeface="Palatino Linotype"/>
                <a:hlinkClick r:id="rId3"/>
              </a:rPr>
              <a:t>www.hbaca.org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7772400" cy="1704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695450"/>
            <a:ext cx="6381750" cy="1362075"/>
          </a:xfrm>
          <a:custGeom>
            <a:avLst/>
            <a:gdLst/>
            <a:ahLst/>
            <a:cxnLst/>
            <a:rect l="l" t="t" r="r" b="b"/>
            <a:pathLst>
              <a:path w="6381750" h="1362075">
                <a:moveTo>
                  <a:pt x="0" y="1362075"/>
                </a:moveTo>
                <a:lnTo>
                  <a:pt x="6381750" y="1362075"/>
                </a:lnTo>
                <a:lnTo>
                  <a:pt x="6381750" y="0"/>
                </a:lnTo>
                <a:lnTo>
                  <a:pt x="0" y="0"/>
                </a:lnTo>
                <a:lnTo>
                  <a:pt x="0" y="1362075"/>
                </a:lnTo>
                <a:close/>
              </a:path>
            </a:pathLst>
          </a:custGeom>
          <a:solidFill>
            <a:srgbClr val="0034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4500" y="1862073"/>
            <a:ext cx="54806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100" dirty="0">
                <a:solidFill>
                  <a:srgbClr val="FFFFFF"/>
                </a:solidFill>
                <a:latin typeface="Palatino Linotype"/>
                <a:cs typeface="Palatino Linotype"/>
              </a:rPr>
              <a:t>HBACA </a:t>
            </a:r>
            <a:r>
              <a:rPr sz="2600" b="1" spc="65" dirty="0">
                <a:solidFill>
                  <a:srgbClr val="FFFFFF"/>
                </a:solidFill>
                <a:latin typeface="Palatino Linotype"/>
                <a:cs typeface="Palatino Linotype"/>
              </a:rPr>
              <a:t>Builder </a:t>
            </a:r>
            <a:r>
              <a:rPr sz="2600" b="1" spc="45" dirty="0">
                <a:solidFill>
                  <a:srgbClr val="FFFFFF"/>
                </a:solidFill>
                <a:latin typeface="Palatino Linotype"/>
                <a:cs typeface="Palatino Linotype"/>
              </a:rPr>
              <a:t>Safety</a:t>
            </a:r>
            <a:r>
              <a:rPr sz="2600" b="1" spc="-5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00" b="1" spc="65" dirty="0">
                <a:solidFill>
                  <a:srgbClr val="FFFFFF"/>
                </a:solidFill>
                <a:latin typeface="Palatino Linotype"/>
                <a:cs typeface="Palatino Linotype"/>
              </a:rPr>
              <a:t>Committee</a:t>
            </a:r>
            <a:endParaRPr sz="26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2294889"/>
            <a:ext cx="3115945" cy="582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45" dirty="0">
                <a:solidFill>
                  <a:srgbClr val="FFFFFF"/>
                </a:solidFill>
                <a:latin typeface="Palatino Linotype"/>
                <a:cs typeface="Palatino Linotype"/>
              </a:rPr>
              <a:t>Ladder </a:t>
            </a:r>
            <a:r>
              <a:rPr sz="2000" b="1" spc="40" dirty="0">
                <a:solidFill>
                  <a:srgbClr val="FFFFFF"/>
                </a:solidFill>
                <a:latin typeface="Palatino Linotype"/>
                <a:cs typeface="Palatino Linotype"/>
              </a:rPr>
              <a:t>Safety</a:t>
            </a:r>
            <a:r>
              <a:rPr sz="200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00" b="1" spc="50" dirty="0">
                <a:solidFill>
                  <a:srgbClr val="FFFFFF"/>
                </a:solidFill>
                <a:latin typeface="Palatino Linotype"/>
                <a:cs typeface="Palatino Linotype"/>
              </a:rPr>
              <a:t>Awareness</a:t>
            </a:r>
            <a:endParaRPr sz="2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November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3925" y="5062854"/>
            <a:ext cx="651510" cy="1287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" y="5048249"/>
            <a:ext cx="1086485" cy="1301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" y="5018404"/>
            <a:ext cx="4102100" cy="1331595"/>
          </a:xfrm>
          <a:custGeom>
            <a:avLst/>
            <a:gdLst/>
            <a:ahLst/>
            <a:cxnLst/>
            <a:rect l="l" t="t" r="r" b="b"/>
            <a:pathLst>
              <a:path w="4102100" h="1331595">
                <a:moveTo>
                  <a:pt x="57150" y="0"/>
                </a:moveTo>
                <a:lnTo>
                  <a:pt x="24130" y="634"/>
                </a:lnTo>
                <a:lnTo>
                  <a:pt x="6985" y="6984"/>
                </a:lnTo>
                <a:lnTo>
                  <a:pt x="635" y="24129"/>
                </a:lnTo>
                <a:lnTo>
                  <a:pt x="0" y="57149"/>
                </a:lnTo>
                <a:lnTo>
                  <a:pt x="0" y="1274445"/>
                </a:lnTo>
                <a:lnTo>
                  <a:pt x="635" y="1307464"/>
                </a:lnTo>
                <a:lnTo>
                  <a:pt x="6985" y="1324609"/>
                </a:lnTo>
                <a:lnTo>
                  <a:pt x="24130" y="1330324"/>
                </a:lnTo>
                <a:lnTo>
                  <a:pt x="57150" y="1331595"/>
                </a:lnTo>
                <a:lnTo>
                  <a:pt x="4044950" y="1331595"/>
                </a:lnTo>
                <a:lnTo>
                  <a:pt x="4077969" y="1330324"/>
                </a:lnTo>
                <a:lnTo>
                  <a:pt x="4095115" y="1324609"/>
                </a:lnTo>
                <a:lnTo>
                  <a:pt x="4101465" y="1307464"/>
                </a:lnTo>
                <a:lnTo>
                  <a:pt x="4102100" y="1274445"/>
                </a:lnTo>
                <a:lnTo>
                  <a:pt x="4102100" y="57149"/>
                </a:lnTo>
                <a:lnTo>
                  <a:pt x="4101465" y="24129"/>
                </a:lnTo>
                <a:lnTo>
                  <a:pt x="4095115" y="6984"/>
                </a:lnTo>
                <a:lnTo>
                  <a:pt x="4077969" y="634"/>
                </a:lnTo>
                <a:lnTo>
                  <a:pt x="404495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775" y="5447664"/>
            <a:ext cx="241934" cy="181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909" y="5081904"/>
            <a:ext cx="241934" cy="181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2829" y="5164454"/>
            <a:ext cx="241935" cy="181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4425" y="5447664"/>
            <a:ext cx="241935" cy="181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0145" y="5735954"/>
            <a:ext cx="241935" cy="181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" y="5001894"/>
            <a:ext cx="4102100" cy="1331595"/>
          </a:xfrm>
          <a:custGeom>
            <a:avLst/>
            <a:gdLst/>
            <a:ahLst/>
            <a:cxnLst/>
            <a:rect l="l" t="t" r="r" b="b"/>
            <a:pathLst>
              <a:path w="4102100" h="1331595">
                <a:moveTo>
                  <a:pt x="57150" y="0"/>
                </a:moveTo>
                <a:lnTo>
                  <a:pt x="24130" y="635"/>
                </a:lnTo>
                <a:lnTo>
                  <a:pt x="6985" y="6985"/>
                </a:lnTo>
                <a:lnTo>
                  <a:pt x="635" y="24130"/>
                </a:lnTo>
                <a:lnTo>
                  <a:pt x="0" y="57150"/>
                </a:lnTo>
                <a:lnTo>
                  <a:pt x="0" y="1274445"/>
                </a:lnTo>
                <a:lnTo>
                  <a:pt x="635" y="1307465"/>
                </a:lnTo>
                <a:lnTo>
                  <a:pt x="6985" y="1324610"/>
                </a:lnTo>
                <a:lnTo>
                  <a:pt x="24130" y="1330325"/>
                </a:lnTo>
                <a:lnTo>
                  <a:pt x="57150" y="1331595"/>
                </a:lnTo>
                <a:lnTo>
                  <a:pt x="4044950" y="1331595"/>
                </a:lnTo>
                <a:lnTo>
                  <a:pt x="4077969" y="1330325"/>
                </a:lnTo>
                <a:lnTo>
                  <a:pt x="4095115" y="1324610"/>
                </a:lnTo>
                <a:lnTo>
                  <a:pt x="4101465" y="1307465"/>
                </a:lnTo>
                <a:lnTo>
                  <a:pt x="4102100" y="1274445"/>
                </a:lnTo>
                <a:lnTo>
                  <a:pt x="4102100" y="57150"/>
                </a:lnTo>
                <a:lnTo>
                  <a:pt x="4101465" y="24130"/>
                </a:lnTo>
                <a:lnTo>
                  <a:pt x="4095115" y="6985"/>
                </a:lnTo>
                <a:lnTo>
                  <a:pt x="4077969" y="635"/>
                </a:lnTo>
                <a:lnTo>
                  <a:pt x="404495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600" y="257047"/>
            <a:ext cx="4141470" cy="9074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Ustedpuedetenermuchas,sinoesquetodasestasescalerasensulugardetrabajo.Tambiénpuedetener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escaleras hechas especialmente para un propósito específico.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Hay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que familiarizarse con todas las  escalerasqueestánasu</a:t>
            </a:r>
            <a:r>
              <a:rPr sz="80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disposición.Estole</a:t>
            </a:r>
            <a:r>
              <a:rPr sz="80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15" dirty="0">
                <a:solidFill>
                  <a:srgbClr val="211F1F"/>
                </a:solidFill>
                <a:latin typeface="Calibri"/>
                <a:cs typeface="Calibri"/>
              </a:rPr>
              <a:t>vaa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ayudaraseleccionar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laescalera</a:t>
            </a:r>
            <a:r>
              <a:rPr sz="80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apropiada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parael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trabajo.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Capacidad </a:t>
            </a: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800" b="1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Carga</a:t>
            </a:r>
            <a:endParaRPr sz="800">
              <a:latin typeface="Calibri"/>
              <a:cs typeface="Calibri"/>
            </a:endParaRPr>
          </a:p>
          <a:p>
            <a:pPr marL="12700" marR="193040">
              <a:lnSpc>
                <a:spcPct val="102499"/>
              </a:lnSpc>
              <a:spcBef>
                <a:spcPts val="35"/>
              </a:spcBef>
            </a:pP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Capacidad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carga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una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escalera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le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dicesu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máxima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capacidad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carga.En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laescala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trabajo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hay  cinco</a:t>
            </a:r>
            <a:r>
              <a:rPr sz="800" spc="-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categorías: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00" y="1223517"/>
            <a:ext cx="1019175" cy="711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750" b="1" spc="-15" dirty="0">
                <a:solidFill>
                  <a:srgbClr val="211F1F"/>
                </a:solidFill>
                <a:latin typeface="Calibri"/>
                <a:cs typeface="Calibri"/>
              </a:rPr>
              <a:t>Tipo </a:t>
            </a:r>
            <a:r>
              <a:rPr sz="750" b="1" dirty="0">
                <a:solidFill>
                  <a:srgbClr val="211F1F"/>
                </a:solidFill>
                <a:latin typeface="Calibri"/>
                <a:cs typeface="Calibri"/>
              </a:rPr>
              <a:t>IAA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– Esta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escalera 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tiene la capacidad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de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carga 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375libras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.Lasescaleras  </a:t>
            </a:r>
            <a:r>
              <a:rPr sz="750" spc="-35" dirty="0">
                <a:solidFill>
                  <a:srgbClr val="211F1F"/>
                </a:solidFill>
                <a:latin typeface="Calibri"/>
                <a:cs typeface="Calibri"/>
              </a:rPr>
              <a:t>Tipo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IAA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son </a:t>
            </a:r>
            <a:r>
              <a:rPr sz="750" spc="-40" dirty="0">
                <a:solidFill>
                  <a:srgbClr val="211F1F"/>
                </a:solidFill>
                <a:latin typeface="Calibri"/>
                <a:cs typeface="Calibri"/>
              </a:rPr>
              <a:t>recomendadas 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para</a:t>
            </a:r>
            <a:r>
              <a:rPr sz="75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usodetrabajosextra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pesados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00" y="2023998"/>
            <a:ext cx="989965" cy="711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765">
              <a:lnSpc>
                <a:spcPct val="100000"/>
              </a:lnSpc>
              <a:spcBef>
                <a:spcPts val="105"/>
              </a:spcBef>
            </a:pPr>
            <a:r>
              <a:rPr sz="750" b="1" spc="-5" dirty="0">
                <a:solidFill>
                  <a:srgbClr val="211F1F"/>
                </a:solidFill>
                <a:latin typeface="Calibri"/>
                <a:cs typeface="Calibri"/>
              </a:rPr>
              <a:t>Tipo </a:t>
            </a:r>
            <a:r>
              <a:rPr sz="750" b="1" dirty="0">
                <a:solidFill>
                  <a:srgbClr val="211F1F"/>
                </a:solidFill>
                <a:latin typeface="Calibri"/>
                <a:cs typeface="Calibri"/>
              </a:rPr>
              <a:t>IA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–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Estas escaleras  tienen una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capacidad  de carga de </a:t>
            </a:r>
            <a:r>
              <a:rPr sz="750" u="sng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300</a:t>
            </a:r>
            <a:r>
              <a:rPr sz="750" u="sng" spc="-7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75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libras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  <a:p>
            <a:pPr marL="12700" marR="5080" algn="just">
              <a:lnSpc>
                <a:spcPts val="900"/>
              </a:lnSpc>
              <a:spcBef>
                <a:spcPts val="15"/>
              </a:spcBef>
            </a:pP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Las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escaleras tipo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IA son 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recomendadas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para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uso</a:t>
            </a:r>
            <a:r>
              <a:rPr sz="750" u="sng" spc="-10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750" u="sng" spc="-3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de 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trabajos</a:t>
            </a:r>
            <a:r>
              <a:rPr sz="750" u="sng" spc="-3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75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extrapesados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" y="2822574"/>
            <a:ext cx="874394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750" b="1" spc="-15" dirty="0">
                <a:solidFill>
                  <a:srgbClr val="211F1F"/>
                </a:solidFill>
                <a:latin typeface="Calibri"/>
                <a:cs typeface="Calibri"/>
              </a:rPr>
              <a:t>Tipo</a:t>
            </a:r>
            <a:r>
              <a:rPr sz="750" b="1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dirty="0">
                <a:solidFill>
                  <a:srgbClr val="211F1F"/>
                </a:solidFill>
                <a:latin typeface="Calibri"/>
                <a:cs typeface="Calibri"/>
              </a:rPr>
              <a:t>I</a:t>
            </a:r>
            <a:r>
              <a:rPr sz="750" b="1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–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Estas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escaleras  tienen una capacidad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carga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250</a:t>
            </a:r>
            <a:r>
              <a:rPr sz="750" u="sng" spc="-8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75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libras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7713" y="1223517"/>
            <a:ext cx="852169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L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750" spc="60" dirty="0">
                <a:solidFill>
                  <a:srgbClr val="211F1F"/>
                </a:solidFill>
                <a:latin typeface="Calibri"/>
                <a:cs typeface="Calibri"/>
              </a:rPr>
              <a:t>s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e</a:t>
            </a:r>
            <a:r>
              <a:rPr sz="750" spc="-10" dirty="0">
                <a:solidFill>
                  <a:srgbClr val="211F1F"/>
                </a:solidFill>
                <a:latin typeface="Calibri"/>
                <a:cs typeface="Calibri"/>
              </a:rPr>
              <a:t>s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ca</a:t>
            </a:r>
            <a:r>
              <a:rPr sz="750" spc="-10" dirty="0">
                <a:solidFill>
                  <a:srgbClr val="211F1F"/>
                </a:solidFill>
                <a:latin typeface="Calibri"/>
                <a:cs typeface="Calibri"/>
              </a:rPr>
              <a:t>l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ra</a:t>
            </a:r>
            <a:r>
              <a:rPr sz="750" spc="65" dirty="0">
                <a:solidFill>
                  <a:srgbClr val="211F1F"/>
                </a:solidFill>
                <a:latin typeface="Calibri"/>
                <a:cs typeface="Calibri"/>
              </a:rPr>
              <a:t>s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t</a:t>
            </a:r>
            <a:r>
              <a:rPr sz="750" spc="-10" dirty="0">
                <a:solidFill>
                  <a:srgbClr val="211F1F"/>
                </a:solidFill>
                <a:latin typeface="Calibri"/>
                <a:cs typeface="Calibri"/>
              </a:rPr>
              <a:t>i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</a:t>
            </a:r>
            <a:r>
              <a:rPr sz="750" spc="55" dirty="0">
                <a:solidFill>
                  <a:srgbClr val="211F1F"/>
                </a:solidFill>
                <a:latin typeface="Calibri"/>
                <a:cs typeface="Calibri"/>
              </a:rPr>
              <a:t>o</a:t>
            </a:r>
            <a:r>
              <a:rPr sz="750" spc="45" dirty="0">
                <a:solidFill>
                  <a:srgbClr val="211F1F"/>
                </a:solidFill>
                <a:latin typeface="Calibri"/>
                <a:cs typeface="Calibri"/>
              </a:rPr>
              <a:t>I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s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o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n 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fabricadas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para </a:t>
            </a:r>
            <a:r>
              <a:rPr sz="75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uso </a:t>
            </a:r>
            <a:r>
              <a:rPr sz="750" u="sng" spc="-1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de 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trabajo</a:t>
            </a:r>
            <a:r>
              <a:rPr sz="750" u="sng" spc="-5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75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pesado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67713" y="1682241"/>
            <a:ext cx="891540" cy="709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750" b="1" spc="-15" dirty="0">
                <a:solidFill>
                  <a:srgbClr val="211F1F"/>
                </a:solidFill>
                <a:latin typeface="Calibri"/>
                <a:cs typeface="Calibri"/>
              </a:rPr>
              <a:t>Tipo</a:t>
            </a:r>
            <a:r>
              <a:rPr sz="750" b="1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dirty="0">
                <a:solidFill>
                  <a:srgbClr val="211F1F"/>
                </a:solidFill>
                <a:latin typeface="Calibri"/>
                <a:cs typeface="Calibri"/>
              </a:rPr>
              <a:t>II</a:t>
            </a:r>
            <a:r>
              <a:rPr sz="750" b="1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–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Estas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escaleras  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tienenunacapacidad</a:t>
            </a:r>
            <a:r>
              <a:rPr sz="750" spc="-1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de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carga</a:t>
            </a:r>
            <a:r>
              <a:rPr sz="75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114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u="sng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225</a:t>
            </a:r>
            <a:r>
              <a:rPr sz="750" u="sng" spc="-10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75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libras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.Las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escaleras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tipo </a:t>
            </a:r>
            <a:r>
              <a:rPr sz="750" spc="-10" dirty="0">
                <a:solidFill>
                  <a:srgbClr val="211F1F"/>
                </a:solidFill>
                <a:latin typeface="Calibri"/>
                <a:cs typeface="Calibri"/>
              </a:rPr>
              <a:t>II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están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aprobadaspara </a:t>
            </a:r>
            <a:r>
              <a:rPr sz="75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uso</a:t>
            </a:r>
            <a:r>
              <a:rPr sz="750" u="sng" spc="-8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75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de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trabajo</a:t>
            </a:r>
            <a:r>
              <a:rPr sz="750" u="sng" spc="-5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75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medio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7713" y="2481198"/>
            <a:ext cx="918844" cy="709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750" b="1" spc="-15" dirty="0">
                <a:solidFill>
                  <a:srgbClr val="211F1F"/>
                </a:solidFill>
                <a:latin typeface="Calibri"/>
                <a:cs typeface="Calibri"/>
              </a:rPr>
              <a:t>Tipo</a:t>
            </a:r>
            <a:r>
              <a:rPr sz="750" b="1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dirty="0">
                <a:solidFill>
                  <a:srgbClr val="211F1F"/>
                </a:solidFill>
                <a:latin typeface="Calibri"/>
                <a:cs typeface="Calibri"/>
              </a:rPr>
              <a:t>III</a:t>
            </a:r>
            <a:r>
              <a:rPr sz="750" b="1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–</a:t>
            </a:r>
            <a:r>
              <a:rPr sz="750" spc="-1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Estas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escaleras 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tienen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una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capacidad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de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carga de </a:t>
            </a:r>
            <a:r>
              <a:rPr sz="750" u="sng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200 </a:t>
            </a:r>
            <a:r>
              <a:rPr sz="75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libras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.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Las  escaleras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tipo III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están 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designadas </a:t>
            </a:r>
            <a:r>
              <a:rPr sz="750" spc="10" dirty="0">
                <a:solidFill>
                  <a:srgbClr val="211F1F"/>
                </a:solidFill>
                <a:latin typeface="Calibri"/>
                <a:cs typeface="Calibri"/>
              </a:rPr>
              <a:t>para</a:t>
            </a:r>
            <a:r>
              <a:rPr sz="750" u="sng" spc="1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usode </a:t>
            </a:r>
            <a:r>
              <a:rPr sz="750" spc="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trabajo</a:t>
            </a:r>
            <a:r>
              <a:rPr sz="750" u="sng" spc="-4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750" u="sng" spc="-2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ligero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9114" y="1212239"/>
            <a:ext cx="708660" cy="171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9220">
              <a:lnSpc>
                <a:spcPct val="112900"/>
              </a:lnSpc>
              <a:spcBef>
                <a:spcPts val="100"/>
              </a:spcBef>
            </a:pPr>
            <a:r>
              <a:rPr sz="700" i="1" spc="-20" dirty="0">
                <a:solidFill>
                  <a:srgbClr val="211F1F"/>
                </a:solidFill>
                <a:latin typeface="Calibri"/>
                <a:cs typeface="Calibri"/>
              </a:rPr>
              <a:t>Para determinar  </a:t>
            </a:r>
            <a:r>
              <a:rPr sz="700" i="1" spc="-5" dirty="0">
                <a:solidFill>
                  <a:srgbClr val="211F1F"/>
                </a:solidFill>
                <a:latin typeface="Calibri"/>
                <a:cs typeface="Calibri"/>
              </a:rPr>
              <a:t>el</a:t>
            </a:r>
            <a:r>
              <a:rPr sz="700" i="1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i="1" spc="-5" dirty="0">
                <a:solidFill>
                  <a:srgbClr val="211F1F"/>
                </a:solidFill>
                <a:latin typeface="Calibri"/>
                <a:cs typeface="Calibri"/>
              </a:rPr>
              <a:t>peso</a:t>
            </a:r>
            <a:r>
              <a:rPr sz="700" i="1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i="1" spc="-5" dirty="0">
                <a:solidFill>
                  <a:srgbClr val="211F1F"/>
                </a:solidFill>
                <a:latin typeface="Calibri"/>
                <a:cs typeface="Calibri"/>
              </a:rPr>
              <a:t>total</a:t>
            </a:r>
            <a:r>
              <a:rPr sz="700" i="1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i="1" spc="-5" dirty="0">
                <a:solidFill>
                  <a:srgbClr val="211F1F"/>
                </a:solidFill>
                <a:latin typeface="Calibri"/>
                <a:cs typeface="Calibri"/>
              </a:rPr>
              <a:t>que  </a:t>
            </a:r>
            <a:r>
              <a:rPr sz="700" i="1" spc="-25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700" i="1" spc="-114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i="1" spc="-20" dirty="0">
                <a:solidFill>
                  <a:srgbClr val="211F1F"/>
                </a:solidFill>
                <a:latin typeface="Calibri"/>
                <a:cs typeface="Calibri"/>
              </a:rPr>
              <a:t>escalera</a:t>
            </a:r>
            <a:r>
              <a:rPr sz="700" i="1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i="1" spc="-20" dirty="0">
                <a:solidFill>
                  <a:srgbClr val="211F1F"/>
                </a:solidFill>
                <a:latin typeface="Calibri"/>
                <a:cs typeface="Calibri"/>
              </a:rPr>
              <a:t>estará  </a:t>
            </a:r>
            <a:r>
              <a:rPr sz="700" i="1" spc="-5" dirty="0">
                <a:solidFill>
                  <a:srgbClr val="211F1F"/>
                </a:solidFill>
                <a:latin typeface="Calibri"/>
                <a:cs typeface="Calibri"/>
              </a:rPr>
              <a:t>soportando,  sume el</a:t>
            </a:r>
            <a:r>
              <a:rPr sz="700" i="1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i="1" spc="-5" dirty="0">
                <a:solidFill>
                  <a:srgbClr val="211F1F"/>
                </a:solidFill>
                <a:latin typeface="Calibri"/>
                <a:cs typeface="Calibri"/>
              </a:rPr>
              <a:t>peso</a:t>
            </a:r>
            <a:endParaRPr sz="700">
              <a:latin typeface="Calibri"/>
              <a:cs typeface="Calibri"/>
            </a:endParaRPr>
          </a:p>
          <a:p>
            <a:pPr marL="12700" marR="163195">
              <a:lnSpc>
                <a:spcPct val="112500"/>
              </a:lnSpc>
              <a:spcBef>
                <a:spcPts val="15"/>
              </a:spcBef>
            </a:pPr>
            <a:r>
              <a:rPr sz="700" i="1" spc="-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00" i="1" spc="-1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i="1" spc="5" dirty="0">
                <a:solidFill>
                  <a:srgbClr val="211F1F"/>
                </a:solidFill>
                <a:latin typeface="Calibri"/>
                <a:cs typeface="Calibri"/>
              </a:rPr>
              <a:t>sucuerpo,</a:t>
            </a:r>
            <a:r>
              <a:rPr sz="700" i="1" spc="-1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i="1" spc="-5" dirty="0">
                <a:solidFill>
                  <a:srgbClr val="211F1F"/>
                </a:solidFill>
                <a:latin typeface="Calibri"/>
                <a:cs typeface="Calibri"/>
              </a:rPr>
              <a:t>el  </a:t>
            </a:r>
            <a:r>
              <a:rPr sz="700" i="1" spc="-25" dirty="0">
                <a:solidFill>
                  <a:srgbClr val="211F1F"/>
                </a:solidFill>
                <a:latin typeface="Calibri"/>
                <a:cs typeface="Calibri"/>
              </a:rPr>
              <a:t>peso </a:t>
            </a:r>
            <a:r>
              <a:rPr sz="700" i="1" spc="-20" dirty="0">
                <a:solidFill>
                  <a:srgbClr val="211F1F"/>
                </a:solidFill>
                <a:latin typeface="Calibri"/>
                <a:cs typeface="Calibri"/>
              </a:rPr>
              <a:t>del</a:t>
            </a:r>
            <a:r>
              <a:rPr sz="700" i="1" spc="-114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i="1" spc="-20" dirty="0">
                <a:solidFill>
                  <a:srgbClr val="211F1F"/>
                </a:solidFill>
                <a:latin typeface="Calibri"/>
                <a:cs typeface="Calibri"/>
              </a:rPr>
              <a:t>equipo  </a:t>
            </a:r>
            <a:r>
              <a:rPr sz="700" i="1" spc="-5" dirty="0">
                <a:solidFill>
                  <a:srgbClr val="211F1F"/>
                </a:solidFill>
                <a:latin typeface="Calibri"/>
                <a:cs typeface="Calibri"/>
              </a:rPr>
              <a:t>de seguridad,  el peso de</a:t>
            </a:r>
            <a:r>
              <a:rPr sz="700" i="1" spc="-1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i="1" spc="-5" dirty="0">
                <a:solidFill>
                  <a:srgbClr val="211F1F"/>
                </a:solidFill>
                <a:latin typeface="Calibri"/>
                <a:cs typeface="Calibri"/>
              </a:rPr>
              <a:t>las</a:t>
            </a:r>
            <a:endParaRPr sz="700">
              <a:latin typeface="Calibri"/>
              <a:cs typeface="Calibri"/>
            </a:endParaRPr>
          </a:p>
          <a:p>
            <a:pPr marL="12700" marR="5080">
              <a:lnSpc>
                <a:spcPct val="112900"/>
              </a:lnSpc>
            </a:pPr>
            <a:r>
              <a:rPr sz="700" i="1" spc="-5" dirty="0">
                <a:solidFill>
                  <a:srgbClr val="211F1F"/>
                </a:solidFill>
                <a:latin typeface="Calibri"/>
                <a:cs typeface="Calibri"/>
              </a:rPr>
              <a:t>herramientas y el  peso de cualquier  material que  utilizará mientras  esté en </a:t>
            </a:r>
            <a:r>
              <a:rPr sz="700" i="1" spc="-10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700" i="1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i="1" spc="-5" dirty="0">
                <a:solidFill>
                  <a:srgbClr val="211F1F"/>
                </a:solidFill>
                <a:latin typeface="Calibri"/>
                <a:cs typeface="Calibri"/>
              </a:rPr>
              <a:t>escalera.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0969" y="3325748"/>
            <a:ext cx="2846070" cy="15157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5"/>
              </a:spcBef>
            </a:pP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Nunca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cargueunaescalera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con</a:t>
            </a:r>
            <a:r>
              <a:rPr sz="800" spc="-1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pesoexcedenteasu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capacidaddecarga. 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El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hacerlo puede dañar la escalera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y causar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lesiones.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Utilice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una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cuerda para subir las herramientas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y</a:t>
            </a:r>
            <a:r>
              <a:rPr sz="800" spc="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materiales.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40640">
              <a:lnSpc>
                <a:spcPct val="103299"/>
              </a:lnSpc>
            </a:pP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Nosedebeasumirqueunaescaleralargatieneunamayorcapacidadde 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carga.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No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hay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relación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entre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el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largo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y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capacidad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carga.Antes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de  usarcualquier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escalera,verifique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su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capacidad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decarga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en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etiqueta  que se encuentra en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el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costado de</a:t>
            </a:r>
            <a:r>
              <a:rPr sz="800" spc="-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laescalera.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13664">
              <a:lnSpc>
                <a:spcPct val="100000"/>
              </a:lnSpc>
              <a:spcBef>
                <a:spcPts val="5"/>
              </a:spcBef>
            </a:pPr>
            <a:r>
              <a:rPr sz="750" b="1" spc="10" dirty="0">
                <a:solidFill>
                  <a:srgbClr val="211F1F"/>
                </a:solidFill>
                <a:latin typeface="Calibri"/>
                <a:cs typeface="Calibri"/>
              </a:rPr>
              <a:t>ANSI requiere </a:t>
            </a:r>
            <a:r>
              <a:rPr sz="750" b="1" spc="15" dirty="0">
                <a:solidFill>
                  <a:srgbClr val="211F1F"/>
                </a:solidFill>
                <a:latin typeface="Calibri"/>
                <a:cs typeface="Calibri"/>
              </a:rPr>
              <a:t>que </a:t>
            </a:r>
            <a:r>
              <a:rPr sz="750" b="1" spc="10" dirty="0">
                <a:solidFill>
                  <a:srgbClr val="211F1F"/>
                </a:solidFill>
                <a:latin typeface="Calibri"/>
                <a:cs typeface="Calibri"/>
              </a:rPr>
              <a:t>se coloque </a:t>
            </a:r>
            <a:r>
              <a:rPr sz="750" b="1" spc="15" dirty="0">
                <a:solidFill>
                  <a:srgbClr val="211F1F"/>
                </a:solidFill>
                <a:latin typeface="Calibri"/>
                <a:cs typeface="Calibri"/>
              </a:rPr>
              <a:t>una </a:t>
            </a:r>
            <a:r>
              <a:rPr sz="750" b="1" spc="10" dirty="0">
                <a:solidFill>
                  <a:srgbClr val="211F1F"/>
                </a:solidFill>
                <a:latin typeface="Calibri"/>
                <a:cs typeface="Calibri"/>
              </a:rPr>
              <a:t>etiqueta de capacidad de </a:t>
            </a:r>
            <a:r>
              <a:rPr sz="750" b="1" spc="15" dirty="0">
                <a:solidFill>
                  <a:srgbClr val="211F1F"/>
                </a:solidFill>
                <a:latin typeface="Calibri"/>
                <a:cs typeface="Calibri"/>
              </a:rPr>
              <a:t>carga  </a:t>
            </a:r>
            <a:r>
              <a:rPr sz="750" b="1" spc="10" dirty="0">
                <a:solidFill>
                  <a:srgbClr val="211F1F"/>
                </a:solidFill>
                <a:latin typeface="Calibri"/>
                <a:cs typeface="Calibri"/>
              </a:rPr>
              <a:t>en el costado de cada</a:t>
            </a:r>
            <a:r>
              <a:rPr sz="750" b="1" spc="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spc="10" dirty="0">
                <a:solidFill>
                  <a:srgbClr val="211F1F"/>
                </a:solidFill>
                <a:latin typeface="Calibri"/>
                <a:cs typeface="Calibri"/>
              </a:rPr>
              <a:t>escalera.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1920" y="5006339"/>
            <a:ext cx="4102100" cy="1331595"/>
          </a:xfrm>
          <a:custGeom>
            <a:avLst/>
            <a:gdLst/>
            <a:ahLst/>
            <a:cxnLst/>
            <a:rect l="l" t="t" r="r" b="b"/>
            <a:pathLst>
              <a:path w="4102100" h="1331595">
                <a:moveTo>
                  <a:pt x="57150" y="0"/>
                </a:moveTo>
                <a:lnTo>
                  <a:pt x="24130" y="635"/>
                </a:lnTo>
                <a:lnTo>
                  <a:pt x="6985" y="6985"/>
                </a:lnTo>
                <a:lnTo>
                  <a:pt x="635" y="24130"/>
                </a:lnTo>
                <a:lnTo>
                  <a:pt x="0" y="57150"/>
                </a:lnTo>
                <a:lnTo>
                  <a:pt x="0" y="1274445"/>
                </a:lnTo>
                <a:lnTo>
                  <a:pt x="635" y="1307465"/>
                </a:lnTo>
                <a:lnTo>
                  <a:pt x="6985" y="1324610"/>
                </a:lnTo>
                <a:lnTo>
                  <a:pt x="24130" y="1330325"/>
                </a:lnTo>
                <a:lnTo>
                  <a:pt x="57150" y="1331595"/>
                </a:lnTo>
                <a:lnTo>
                  <a:pt x="4044950" y="1331595"/>
                </a:lnTo>
                <a:lnTo>
                  <a:pt x="4077969" y="1330325"/>
                </a:lnTo>
                <a:lnTo>
                  <a:pt x="4095115" y="1324610"/>
                </a:lnTo>
                <a:lnTo>
                  <a:pt x="4101465" y="1307465"/>
                </a:lnTo>
                <a:lnTo>
                  <a:pt x="4102100" y="1274445"/>
                </a:lnTo>
                <a:lnTo>
                  <a:pt x="4102100" y="57150"/>
                </a:lnTo>
                <a:lnTo>
                  <a:pt x="4101465" y="24130"/>
                </a:lnTo>
                <a:lnTo>
                  <a:pt x="4095115" y="6985"/>
                </a:lnTo>
                <a:lnTo>
                  <a:pt x="4077969" y="635"/>
                </a:lnTo>
                <a:lnTo>
                  <a:pt x="404495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920" y="4994274"/>
            <a:ext cx="4102100" cy="1331595"/>
          </a:xfrm>
          <a:custGeom>
            <a:avLst/>
            <a:gdLst/>
            <a:ahLst/>
            <a:cxnLst/>
            <a:rect l="l" t="t" r="r" b="b"/>
            <a:pathLst>
              <a:path w="4102100" h="1331595">
                <a:moveTo>
                  <a:pt x="57150" y="0"/>
                </a:moveTo>
                <a:lnTo>
                  <a:pt x="24130" y="1269"/>
                </a:lnTo>
                <a:lnTo>
                  <a:pt x="6985" y="6984"/>
                </a:lnTo>
                <a:lnTo>
                  <a:pt x="635" y="24129"/>
                </a:lnTo>
                <a:lnTo>
                  <a:pt x="0" y="57149"/>
                </a:lnTo>
                <a:lnTo>
                  <a:pt x="0" y="1274444"/>
                </a:lnTo>
                <a:lnTo>
                  <a:pt x="635" y="1307464"/>
                </a:lnTo>
                <a:lnTo>
                  <a:pt x="6985" y="1324609"/>
                </a:lnTo>
                <a:lnTo>
                  <a:pt x="24130" y="1330959"/>
                </a:lnTo>
                <a:lnTo>
                  <a:pt x="57150" y="1331594"/>
                </a:lnTo>
                <a:lnTo>
                  <a:pt x="4044950" y="1331594"/>
                </a:lnTo>
                <a:lnTo>
                  <a:pt x="4077969" y="1330959"/>
                </a:lnTo>
                <a:lnTo>
                  <a:pt x="4095115" y="1324609"/>
                </a:lnTo>
                <a:lnTo>
                  <a:pt x="4101465" y="1307464"/>
                </a:lnTo>
                <a:lnTo>
                  <a:pt x="4102100" y="1274444"/>
                </a:lnTo>
                <a:lnTo>
                  <a:pt x="4102100" y="57149"/>
                </a:lnTo>
                <a:lnTo>
                  <a:pt x="4101465" y="24129"/>
                </a:lnTo>
                <a:lnTo>
                  <a:pt x="4095115" y="6984"/>
                </a:lnTo>
                <a:lnTo>
                  <a:pt x="4077969" y="1269"/>
                </a:lnTo>
                <a:lnTo>
                  <a:pt x="404495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8270" y="5136641"/>
            <a:ext cx="4089400" cy="14732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023619" marR="894715" algn="just">
              <a:lnSpc>
                <a:spcPct val="105300"/>
              </a:lnSpc>
              <a:spcBef>
                <a:spcPts val="55"/>
              </a:spcBef>
            </a:pPr>
            <a:r>
              <a:rPr sz="750" b="1" spc="-5" dirty="0">
                <a:solidFill>
                  <a:srgbClr val="211F1F"/>
                </a:solidFill>
                <a:latin typeface="Calibri"/>
                <a:cs typeface="Calibri"/>
              </a:rPr>
              <a:t>Determinación de </a:t>
            </a:r>
            <a:r>
              <a:rPr sz="750" b="1" dirty="0">
                <a:solidFill>
                  <a:srgbClr val="211F1F"/>
                </a:solidFill>
                <a:latin typeface="Calibri"/>
                <a:cs typeface="Calibri"/>
              </a:rPr>
              <a:t>la Altura </a:t>
            </a:r>
            <a:r>
              <a:rPr sz="750" b="1" spc="-5" dirty="0">
                <a:solidFill>
                  <a:srgbClr val="211F1F"/>
                </a:solidFill>
                <a:latin typeface="Calibri"/>
                <a:cs typeface="Calibri"/>
              </a:rPr>
              <a:t>Correcta </a:t>
            </a:r>
            <a:r>
              <a:rPr sz="750" b="1" dirty="0">
                <a:solidFill>
                  <a:srgbClr val="211F1F"/>
                </a:solidFill>
                <a:latin typeface="Calibri"/>
                <a:cs typeface="Calibri"/>
              </a:rPr>
              <a:t>de la </a:t>
            </a:r>
            <a:r>
              <a:rPr sz="750" b="1" spc="-5" dirty="0">
                <a:solidFill>
                  <a:srgbClr val="211F1F"/>
                </a:solidFill>
                <a:latin typeface="Calibri"/>
                <a:cs typeface="Calibri"/>
              </a:rPr>
              <a:t>Escalera  </a:t>
            </a: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Paraayudaramantenerlaseguridadenelusodeescaleras,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no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utilice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una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escalera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que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sea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muy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larga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o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muy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corta.</a:t>
            </a:r>
            <a:endParaRPr sz="750">
              <a:latin typeface="Calibri"/>
              <a:cs typeface="Calibri"/>
            </a:endParaRPr>
          </a:p>
          <a:p>
            <a:pPr marL="1023619" marR="898525">
              <a:lnSpc>
                <a:spcPct val="105400"/>
              </a:lnSpc>
              <a:spcBef>
                <a:spcPts val="15"/>
              </a:spcBef>
            </a:pP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Si necesita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estar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sobre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o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por encima del primer escalón  </a:t>
            </a: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debajodelabasesuperiorenunaescaleradetijera,osobre 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el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tercer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peldaño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partesuperior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en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una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escalera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de  extensión,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muy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pequeña.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Su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escalera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10" dirty="0">
                <a:solidFill>
                  <a:srgbClr val="211F1F"/>
                </a:solidFill>
                <a:latin typeface="Calibri"/>
                <a:cs typeface="Calibri"/>
              </a:rPr>
              <a:t>es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muy</a:t>
            </a:r>
            <a:r>
              <a:rPr sz="75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10" dirty="0">
                <a:solidFill>
                  <a:srgbClr val="211F1F"/>
                </a:solidFill>
                <a:latin typeface="Calibri"/>
                <a:cs typeface="Calibri"/>
              </a:rPr>
              <a:t>largasila 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altura</a:t>
            </a:r>
            <a:r>
              <a:rPr sz="75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del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techo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prohíbe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posición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apropiada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o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se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extiende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más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3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10" dirty="0">
                <a:solidFill>
                  <a:srgbClr val="211F1F"/>
                </a:solidFill>
                <a:latin typeface="Calibri"/>
                <a:cs typeface="Calibri"/>
              </a:rPr>
              <a:t>pies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por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encima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o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sobre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el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punto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soporte.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156210">
              <a:lnSpc>
                <a:spcPct val="100000"/>
              </a:lnSpc>
              <a:spcBef>
                <a:spcPts val="440"/>
              </a:spcBef>
            </a:pPr>
            <a:r>
              <a:rPr sz="700" spc="-5" dirty="0">
                <a:latin typeface="Arial"/>
                <a:cs typeface="Arial"/>
                <a:hlinkClick r:id="rId5"/>
              </a:rPr>
              <a:t>Louisville Ladder, INC. </a:t>
            </a:r>
            <a:r>
              <a:rPr sz="700" i="1" spc="-5" dirty="0">
                <a:latin typeface="Arial"/>
                <a:cs typeface="Arial"/>
                <a:hlinkClick r:id="rId5"/>
              </a:rPr>
              <a:t>C.L.I.M.B Academy</a:t>
            </a:r>
            <a:r>
              <a:rPr sz="700" spc="-5" dirty="0">
                <a:latin typeface="Arial"/>
                <a:cs typeface="Arial"/>
                <a:hlinkClick r:id="rId5"/>
              </a:rPr>
              <a:t>, VD0-KIT 5 CLIMB HANDBOOK, Aug. 2012, p.</a:t>
            </a:r>
            <a:r>
              <a:rPr sz="700" spc="100" dirty="0">
                <a:latin typeface="Arial"/>
                <a:cs typeface="Arial"/>
                <a:hlinkClick r:id="rId5"/>
              </a:rPr>
              <a:t> </a:t>
            </a:r>
            <a:r>
              <a:rPr sz="700" dirty="0">
                <a:latin typeface="Arial"/>
                <a:cs typeface="Arial"/>
                <a:hlinkClick r:id="rId5"/>
              </a:rPr>
              <a:t>5-7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0345" y="3253231"/>
            <a:ext cx="436245" cy="16018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3590" y="3253231"/>
            <a:ext cx="436245" cy="1601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3620" y="1256029"/>
            <a:ext cx="1181734" cy="2011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2FA027B-2F79-2F89-556C-0D4B5F75A9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" y="54759"/>
            <a:ext cx="7767638" cy="98450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9475" y="3374262"/>
            <a:ext cx="4191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700" spc="-40" dirty="0">
                <a:solidFill>
                  <a:srgbClr val="211F1F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" y="479551"/>
            <a:ext cx="1529715" cy="7823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64135" algn="just">
              <a:lnSpc>
                <a:spcPct val="103200"/>
              </a:lnSpc>
              <a:spcBef>
                <a:spcPts val="70"/>
              </a:spcBef>
            </a:pP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 labels are required by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ANSI 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standards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to 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list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the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highest standing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level (see sample labels on p.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6).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800"/>
              </a:lnSpc>
            </a:pP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Use these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charts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to determine</a:t>
            </a:r>
            <a:r>
              <a:rPr sz="800" b="1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the 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right ladder length for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your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job: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0560" y="2236342"/>
            <a:ext cx="697230" cy="114300"/>
          </a:xfrm>
          <a:custGeom>
            <a:avLst/>
            <a:gdLst/>
            <a:ahLst/>
            <a:cxnLst/>
            <a:rect l="l" t="t" r="r" b="b"/>
            <a:pathLst>
              <a:path w="697229" h="114300">
                <a:moveTo>
                  <a:pt x="0" y="114300"/>
                </a:moveTo>
                <a:lnTo>
                  <a:pt x="696772" y="114300"/>
                </a:lnTo>
                <a:lnTo>
                  <a:pt x="696772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7409" y="2236342"/>
            <a:ext cx="836930" cy="114300"/>
          </a:xfrm>
          <a:custGeom>
            <a:avLst/>
            <a:gdLst/>
            <a:ahLst/>
            <a:cxnLst/>
            <a:rect l="l" t="t" r="r" b="b"/>
            <a:pathLst>
              <a:path w="836929" h="114300">
                <a:moveTo>
                  <a:pt x="0" y="114300"/>
                </a:moveTo>
                <a:lnTo>
                  <a:pt x="836676" y="114300"/>
                </a:lnTo>
                <a:lnTo>
                  <a:pt x="836676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0560" y="3071494"/>
            <a:ext cx="697230" cy="114300"/>
          </a:xfrm>
          <a:custGeom>
            <a:avLst/>
            <a:gdLst/>
            <a:ahLst/>
            <a:cxnLst/>
            <a:rect l="l" t="t" r="r" b="b"/>
            <a:pathLst>
              <a:path w="697229" h="114300">
                <a:moveTo>
                  <a:pt x="0" y="114300"/>
                </a:moveTo>
                <a:lnTo>
                  <a:pt x="696772" y="114300"/>
                </a:lnTo>
                <a:lnTo>
                  <a:pt x="696772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7409" y="3071494"/>
            <a:ext cx="836930" cy="114300"/>
          </a:xfrm>
          <a:custGeom>
            <a:avLst/>
            <a:gdLst/>
            <a:ahLst/>
            <a:cxnLst/>
            <a:rect l="l" t="t" r="r" b="b"/>
            <a:pathLst>
              <a:path w="836929" h="114300">
                <a:moveTo>
                  <a:pt x="0" y="114300"/>
                </a:moveTo>
                <a:lnTo>
                  <a:pt x="836676" y="114300"/>
                </a:lnTo>
                <a:lnTo>
                  <a:pt x="836676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3444" y="1469389"/>
          <a:ext cx="4121149" cy="2116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015">
                <a:tc gridSpan="2">
                  <a:txBody>
                    <a:bodyPr/>
                    <a:lstStyle/>
                    <a:p>
                      <a:pPr marL="376555" marR="364490" indent="-80010">
                        <a:lnSpc>
                          <a:spcPts val="790"/>
                        </a:lnSpc>
                        <a:spcBef>
                          <a:spcPts val="219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STEP LADDER HEIGHT  SELECTION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GUIDE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solidFill>
                      <a:srgbClr val="211F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solidFill>
                      <a:srgbClr val="211F1F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NSION</a:t>
                      </a:r>
                      <a:r>
                        <a:rPr sz="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solidFill>
                      <a:srgbClr val="211F1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LENGTH SELECTION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GUIDE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solidFill>
                      <a:srgbClr val="211F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marL="64135" algn="ctr">
                        <a:lnSpc>
                          <a:spcPts val="835"/>
                        </a:lnSpc>
                      </a:pP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STEPLADDER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ts val="835"/>
                        </a:lnSpc>
                      </a:pPr>
                      <a:r>
                        <a:rPr sz="800" b="1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APPROX.</a:t>
                      </a:r>
                      <a:r>
                        <a:rPr sz="800" b="1" spc="-3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HIGHEST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3975">
                      <a:solidFill>
                        <a:srgbClr val="21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835"/>
                        </a:lnSpc>
                      </a:pP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LADDER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35"/>
                        </a:lnSpc>
                      </a:pP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MAX.</a:t>
                      </a:r>
                      <a:r>
                        <a:rPr sz="800" b="1" spc="-3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EXT.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835"/>
                        </a:lnSpc>
                      </a:pP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*HT.</a:t>
                      </a:r>
                      <a:r>
                        <a:rPr sz="800" b="1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835"/>
                        </a:lnSpc>
                      </a:pPr>
                      <a:r>
                        <a:rPr sz="800" b="1" spc="1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**ACCESSIBLE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935">
                <a:tc>
                  <a:txBody>
                    <a:bodyPr/>
                    <a:lstStyle/>
                    <a:p>
                      <a:pPr marL="4445" algn="ctr">
                        <a:lnSpc>
                          <a:spcPts val="780"/>
                        </a:lnSpc>
                      </a:pPr>
                      <a:r>
                        <a:rPr sz="800" b="1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ts val="780"/>
                        </a:lnSpc>
                      </a:pP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STANDING</a:t>
                      </a:r>
                      <a:r>
                        <a:rPr sz="800" b="1" spc="-1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780"/>
                        </a:lnSpc>
                      </a:pPr>
                      <a:r>
                        <a:rPr sz="800" b="1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80"/>
                        </a:lnSpc>
                      </a:pPr>
                      <a:r>
                        <a:rPr sz="800" b="1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LENGTH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780"/>
                        </a:lnSpc>
                      </a:pP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TOP</a:t>
                      </a:r>
                      <a:r>
                        <a:rPr sz="800" b="1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80"/>
                        </a:lnSpc>
                      </a:pP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ROOF HT.</a:t>
                      </a:r>
                      <a:r>
                        <a:rPr sz="800" b="1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RANGE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35">
                <a:tc>
                  <a:txBody>
                    <a:bodyPr/>
                    <a:lstStyle/>
                    <a:p>
                      <a:pPr marL="10795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1’</a:t>
                      </a:r>
                      <a:r>
                        <a:rPr sz="80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11”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16’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13’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930"/>
                        </a:lnSpc>
                        <a:tabLst>
                          <a:tab pos="204470" algn="l"/>
                          <a:tab pos="532130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7	’–</a:t>
                      </a:r>
                      <a:r>
                        <a:rPr sz="8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12	</a:t>
                      </a:r>
                      <a:r>
                        <a:rPr sz="800" spc="-3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tabLst>
                          <a:tab pos="189865" algn="l"/>
                          <a:tab pos="470534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	’–</a:t>
                      </a:r>
                      <a:r>
                        <a:rPr sz="800" spc="-5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9	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L="1079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5’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2’</a:t>
                      </a:r>
                      <a:r>
                        <a:rPr sz="80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10”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20’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17’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915"/>
                        </a:lnSpc>
                        <a:tabLst>
                          <a:tab pos="204470" algn="l"/>
                          <a:tab pos="532130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9	’–</a:t>
                      </a:r>
                      <a:r>
                        <a:rPr sz="8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16	</a:t>
                      </a:r>
                      <a:r>
                        <a:rPr sz="800" spc="-3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tabLst>
                          <a:tab pos="189865" algn="l"/>
                          <a:tab pos="517525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6	’–</a:t>
                      </a:r>
                      <a:r>
                        <a:rPr sz="8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13	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10795" algn="ctr">
                        <a:lnSpc>
                          <a:spcPts val="94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6’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940"/>
                        </a:lnSpc>
                      </a:pPr>
                      <a:r>
                        <a:rPr sz="80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3’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9”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94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24’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94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21’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940"/>
                        </a:lnSpc>
                        <a:tabLst>
                          <a:tab pos="290830" algn="l"/>
                        </a:tabLst>
                      </a:pPr>
                      <a:r>
                        <a:rPr sz="80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11	</a:t>
                      </a:r>
                      <a:r>
                        <a:rPr sz="80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’–20’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tabLst>
                          <a:tab pos="240665" algn="l"/>
                        </a:tabLst>
                      </a:pPr>
                      <a:r>
                        <a:rPr sz="800" spc="-4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8	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’–</a:t>
                      </a:r>
                      <a:r>
                        <a:rPr sz="8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17’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10795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7’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930"/>
                        </a:lnSpc>
                      </a:pPr>
                      <a:r>
                        <a:rPr sz="80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4’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9”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28’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25’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930"/>
                        </a:lnSpc>
                        <a:tabLst>
                          <a:tab pos="265430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13	</a:t>
                      </a:r>
                      <a:r>
                        <a:rPr sz="80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’–24’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tabLst>
                          <a:tab pos="249554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10	’–</a:t>
                      </a:r>
                      <a:r>
                        <a:rPr sz="800" spc="-4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21’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8’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915"/>
                        </a:lnSpc>
                      </a:pPr>
                      <a:r>
                        <a:rPr sz="80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5’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8”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32’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29’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915"/>
                        </a:lnSpc>
                        <a:tabLst>
                          <a:tab pos="265430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15	</a:t>
                      </a:r>
                      <a:r>
                        <a:rPr sz="80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’–28’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tabLst>
                          <a:tab pos="249554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12	’–</a:t>
                      </a:r>
                      <a:r>
                        <a:rPr sz="800" spc="-4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25’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10’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930"/>
                        </a:lnSpc>
                      </a:pPr>
                      <a:r>
                        <a:rPr sz="80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7’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7”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36’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32’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17’–</a:t>
                      </a:r>
                      <a:r>
                        <a:rPr sz="8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31’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14’–</a:t>
                      </a:r>
                      <a:r>
                        <a:rPr sz="8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28’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10795" algn="ctr">
                        <a:lnSpc>
                          <a:spcPts val="94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12’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940"/>
                        </a:lnSpc>
                      </a:pPr>
                      <a:r>
                        <a:rPr sz="80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9’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6”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94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40’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94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35’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40"/>
                        </a:lnSpc>
                        <a:tabLst>
                          <a:tab pos="454025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19’–</a:t>
                      </a:r>
                      <a:r>
                        <a:rPr sz="8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33	</a:t>
                      </a:r>
                      <a:r>
                        <a:rPr sz="80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tabLst>
                          <a:tab pos="441325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16’–</a:t>
                      </a:r>
                      <a:r>
                        <a:rPr sz="8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30	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14’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11’</a:t>
                      </a:r>
                      <a:r>
                        <a:rPr sz="80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5”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44’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39’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15"/>
                        </a:lnSpc>
                        <a:tabLst>
                          <a:tab pos="454025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21’–</a:t>
                      </a:r>
                      <a:r>
                        <a:rPr sz="8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33	</a:t>
                      </a:r>
                      <a:r>
                        <a:rPr sz="80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tabLst>
                          <a:tab pos="441325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18’–</a:t>
                      </a:r>
                      <a:r>
                        <a:rPr sz="8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34	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10795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16’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13’</a:t>
                      </a:r>
                      <a:r>
                        <a:rPr sz="80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4”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48’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43’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30"/>
                        </a:lnSpc>
                        <a:tabLst>
                          <a:tab pos="494030" algn="l"/>
                        </a:tabLst>
                      </a:pPr>
                      <a:r>
                        <a:rPr sz="80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23’–</a:t>
                      </a:r>
                      <a:r>
                        <a:rPr sz="8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41	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930"/>
                        </a:lnSpc>
                        <a:tabLst>
                          <a:tab pos="497205" algn="l"/>
                        </a:tabLst>
                      </a:pPr>
                      <a:r>
                        <a:rPr sz="80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20’–</a:t>
                      </a:r>
                      <a:r>
                        <a:rPr sz="8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38	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10795" algn="ctr">
                        <a:lnSpc>
                          <a:spcPts val="90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18’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90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15’</a:t>
                      </a:r>
                      <a:r>
                        <a:rPr sz="80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3”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930"/>
                        </a:lnSpc>
                      </a:pPr>
                      <a:r>
                        <a:rPr sz="1200" baseline="-10416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60’</a:t>
                      </a:r>
                      <a:r>
                        <a:rPr sz="4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48’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05"/>
                        </a:lnSpc>
                        <a:tabLst>
                          <a:tab pos="454025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23’–</a:t>
                      </a:r>
                      <a:r>
                        <a:rPr sz="8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46	</a:t>
                      </a:r>
                      <a:r>
                        <a:rPr sz="80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tabLst>
                          <a:tab pos="441325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20’–</a:t>
                      </a:r>
                      <a:r>
                        <a:rPr sz="8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43	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729">
                <a:tc gridSpan="2"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979805" algn="l"/>
                        </a:tabLst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20’	17’</a:t>
                      </a:r>
                      <a:r>
                        <a:rPr sz="80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2”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3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*</a:t>
                      </a:r>
                      <a:r>
                        <a:rPr sz="700" spc="-1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3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Whe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set</a:t>
                      </a:r>
                      <a:r>
                        <a:rPr sz="700" spc="-9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700" spc="-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700" spc="-8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proper</a:t>
                      </a:r>
                      <a:r>
                        <a:rPr sz="700" spc="-5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75.5º</a:t>
                      </a:r>
                      <a:r>
                        <a:rPr sz="700" spc="-5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angle•</a:t>
                      </a:r>
                      <a:r>
                        <a:rPr sz="700" spc="-8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30" baseline="34722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Three-section</a:t>
                      </a:r>
                      <a:r>
                        <a:rPr sz="700" spc="-6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extension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**Allows</a:t>
                      </a:r>
                      <a:r>
                        <a:rPr sz="700" spc="-5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700" spc="-3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3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8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feet</a:t>
                      </a:r>
                      <a:r>
                        <a:rPr sz="700" spc="-6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extension</a:t>
                      </a:r>
                      <a:r>
                        <a:rPr sz="700" spc="-3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above</a:t>
                      </a:r>
                      <a:r>
                        <a:rPr sz="700" spc="-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700" spc="-5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point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01600" y="3723512"/>
            <a:ext cx="4060190" cy="7791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Accordingtotheextensionladderlengthselectionguideabove,inordertoaccessaroof25feetfromthe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ground, the minimum ladder length required would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be 32feet.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66040">
              <a:lnSpc>
                <a:spcPct val="103099"/>
              </a:lnSpc>
            </a:pP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Never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over-extend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an extension </a:t>
            </a:r>
            <a:r>
              <a:rPr sz="800" spc="-35" dirty="0">
                <a:solidFill>
                  <a:srgbClr val="211F1F"/>
                </a:solidFill>
                <a:latin typeface="Calibri"/>
                <a:cs typeface="Calibri"/>
              </a:rPr>
              <a:t>ladder. 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See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the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following chart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for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ANSI (American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National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Standards 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Institute)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requirements.For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minimum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overlaprequirements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between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eachladder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section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(base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and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each  </a:t>
            </a:r>
            <a:r>
              <a:rPr sz="800" spc="-10" dirty="0">
                <a:solidFill>
                  <a:srgbClr val="211F1F"/>
                </a:solidFill>
                <a:latin typeface="Calibri"/>
                <a:cs typeface="Calibri"/>
              </a:rPr>
              <a:t>fly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section).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68808" y="4615636"/>
          <a:ext cx="3622674" cy="1359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230">
                <a:tc gridSpan="3">
                  <a:txBody>
                    <a:bodyPr/>
                    <a:lstStyle/>
                    <a:p>
                      <a:pPr marL="23202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OVERLAP (FT.)*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solidFill>
                      <a:srgbClr val="211F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LADDER SIZE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(FT.)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solidFill>
                      <a:srgbClr val="211F1F"/>
                    </a:solidFill>
                  </a:tcPr>
                </a:tc>
                <a:tc>
                  <a:txBody>
                    <a:bodyPr/>
                    <a:lstStyle/>
                    <a:p>
                      <a:pPr marR="3771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 &amp;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solidFill>
                      <a:srgbClr val="211F1F"/>
                    </a:solidFill>
                  </a:tcPr>
                </a:tc>
                <a:tc>
                  <a:txBody>
                    <a:bodyPr/>
                    <a:lstStyle/>
                    <a:p>
                      <a:pPr marL="37338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 &amp;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solidFill>
                      <a:srgbClr val="211F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UP TO AND 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80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32’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21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7592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37528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21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OVER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32’, </a:t>
                      </a:r>
                      <a:r>
                        <a:rPr sz="80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UP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TO AND 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800" spc="-3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36’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21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7592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37528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21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OVER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36’, </a:t>
                      </a:r>
                      <a:r>
                        <a:rPr sz="80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UP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TO AND 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800" spc="-3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48’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21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759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5’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752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5’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21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OVER</a:t>
                      </a:r>
                      <a:r>
                        <a:rPr sz="80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48’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21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7592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6’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3727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12700">
                      <a:solidFill>
                        <a:srgbClr val="21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* The tolerance on the overlap </a:t>
                      </a:r>
                      <a:r>
                        <a:rPr sz="70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±2” for </a:t>
                      </a:r>
                      <a:r>
                        <a:rPr sz="7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two-section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ladders</a:t>
                      </a:r>
                      <a:r>
                        <a:rPr sz="700" spc="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±3” for extension ladders other than</a:t>
                      </a:r>
                      <a:r>
                        <a:rPr sz="700" spc="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two-section.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211F1F"/>
                      </a:solidFill>
                      <a:prstDash val="solid"/>
                    </a:lnL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11F1F"/>
                      </a:solidFill>
                      <a:prstDash val="solid"/>
                    </a:lnR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01600" y="6060439"/>
            <a:ext cx="4080510" cy="579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0"/>
              </a:spcBef>
            </a:pPr>
            <a:r>
              <a:rPr sz="800" b="1" spc="40" dirty="0">
                <a:solidFill>
                  <a:srgbClr val="211F1F"/>
                </a:solidFill>
                <a:latin typeface="Calibri"/>
                <a:cs typeface="Calibri"/>
              </a:rPr>
              <a:t>Remember,</a:t>
            </a:r>
            <a:r>
              <a:rPr sz="800" b="1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you</a:t>
            </a:r>
            <a:r>
              <a:rPr sz="800" b="1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40" dirty="0">
                <a:solidFill>
                  <a:srgbClr val="211F1F"/>
                </a:solidFill>
                <a:latin typeface="Calibri"/>
                <a:cs typeface="Calibri"/>
              </a:rPr>
              <a:t>must</a:t>
            </a:r>
            <a:r>
              <a:rPr sz="800" b="1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never</a:t>
            </a:r>
            <a:r>
              <a:rPr sz="800" b="1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stand</a:t>
            </a:r>
            <a:r>
              <a:rPr sz="800" b="1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on</a:t>
            </a:r>
            <a:r>
              <a:rPr sz="800" b="1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211F1F"/>
                </a:solidFill>
                <a:latin typeface="Calibri"/>
                <a:cs typeface="Calibri"/>
              </a:rPr>
              <a:t>or</a:t>
            </a:r>
            <a:r>
              <a:rPr sz="800" b="1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above</a:t>
            </a:r>
            <a:r>
              <a:rPr sz="800" b="1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800" b="1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211F1F"/>
                </a:solidFill>
                <a:latin typeface="Calibri"/>
                <a:cs typeface="Calibri"/>
              </a:rPr>
              <a:t>third</a:t>
            </a:r>
            <a:r>
              <a:rPr sz="800" b="1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rung</a:t>
            </a:r>
            <a:r>
              <a:rPr sz="800" b="1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from</a:t>
            </a:r>
            <a:r>
              <a:rPr sz="800" b="1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800" b="1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top</a:t>
            </a:r>
            <a:r>
              <a:rPr sz="800" b="1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211F1F"/>
                </a:solidFill>
                <a:latin typeface="Calibri"/>
                <a:cs typeface="Calibri"/>
              </a:rPr>
              <a:t>of</a:t>
            </a:r>
            <a:r>
              <a:rPr sz="800" b="1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40" dirty="0">
                <a:solidFill>
                  <a:srgbClr val="211F1F"/>
                </a:solidFill>
                <a:latin typeface="Calibri"/>
                <a:cs typeface="Calibri"/>
              </a:rPr>
              <a:t>an</a:t>
            </a:r>
            <a:r>
              <a:rPr sz="800" b="1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extension  ladder, or the </a:t>
            </a:r>
            <a:r>
              <a:rPr sz="800" b="1" spc="20" dirty="0">
                <a:solidFill>
                  <a:srgbClr val="211F1F"/>
                </a:solidFill>
                <a:latin typeface="Calibri"/>
                <a:cs typeface="Calibri"/>
              </a:rPr>
              <a:t>first </a:t>
            </a: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step below the top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cap of </a:t>
            </a: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b="1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stepladder.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07645">
              <a:lnSpc>
                <a:spcPct val="100000"/>
              </a:lnSpc>
              <a:spcBef>
                <a:spcPts val="670"/>
              </a:spcBef>
            </a:pPr>
            <a:r>
              <a:rPr sz="700" spc="-5" dirty="0">
                <a:latin typeface="Arial"/>
                <a:cs typeface="Arial"/>
                <a:hlinkClick r:id="rId2"/>
              </a:rPr>
              <a:t>Louisville Ladder, INC. </a:t>
            </a:r>
            <a:r>
              <a:rPr sz="700" i="1" spc="-5" dirty="0">
                <a:latin typeface="Arial"/>
                <a:cs typeface="Arial"/>
                <a:hlinkClick r:id="rId2"/>
              </a:rPr>
              <a:t>C.L.I.M.B Academy</a:t>
            </a:r>
            <a:r>
              <a:rPr sz="700" spc="-5" dirty="0">
                <a:latin typeface="Arial"/>
                <a:cs typeface="Arial"/>
                <a:hlinkClick r:id="rId2"/>
              </a:rPr>
              <a:t>, VD0-KIT 5 CLIMB HANDBOOK, Aug. 2012, p.</a:t>
            </a:r>
            <a:r>
              <a:rPr sz="700" spc="105" dirty="0">
                <a:latin typeface="Arial"/>
                <a:cs typeface="Arial"/>
                <a:hlinkClick r:id="rId2"/>
              </a:rPr>
              <a:t> </a:t>
            </a:r>
            <a:r>
              <a:rPr sz="700" dirty="0">
                <a:latin typeface="Arial"/>
                <a:cs typeface="Arial"/>
                <a:hlinkClick r:id="rId2"/>
              </a:rPr>
              <a:t>5-7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01442" y="2235730"/>
            <a:ext cx="174561" cy="11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6584" y="2235730"/>
            <a:ext cx="174561" cy="11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1500" y="3070885"/>
            <a:ext cx="174561" cy="11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580" y="3070885"/>
            <a:ext cx="174561" cy="11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37995" y="200837"/>
            <a:ext cx="1118870" cy="1086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8939" y="98424"/>
            <a:ext cx="1278255" cy="1188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2910" y="497839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80" h="8890">
                <a:moveTo>
                  <a:pt x="17779" y="0"/>
                </a:moveTo>
                <a:lnTo>
                  <a:pt x="0" y="0"/>
                </a:lnTo>
                <a:lnTo>
                  <a:pt x="0" y="8889"/>
                </a:lnTo>
                <a:lnTo>
                  <a:pt x="17779" y="8889"/>
                </a:lnTo>
                <a:lnTo>
                  <a:pt x="17779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8470" y="497839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80" h="8890">
                <a:moveTo>
                  <a:pt x="17780" y="0"/>
                </a:moveTo>
                <a:lnTo>
                  <a:pt x="0" y="0"/>
                </a:lnTo>
                <a:lnTo>
                  <a:pt x="0" y="8889"/>
                </a:lnTo>
                <a:lnTo>
                  <a:pt x="17780" y="8889"/>
                </a:lnTo>
                <a:lnTo>
                  <a:pt x="1778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4029" y="497839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90">
                <a:moveTo>
                  <a:pt x="17144" y="0"/>
                </a:moveTo>
                <a:lnTo>
                  <a:pt x="0" y="0"/>
                </a:lnTo>
                <a:lnTo>
                  <a:pt x="0" y="8889"/>
                </a:lnTo>
                <a:lnTo>
                  <a:pt x="17144" y="8889"/>
                </a:lnTo>
                <a:lnTo>
                  <a:pt x="17144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8954" y="497839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80" h="8890">
                <a:moveTo>
                  <a:pt x="17780" y="0"/>
                </a:moveTo>
                <a:lnTo>
                  <a:pt x="0" y="0"/>
                </a:lnTo>
                <a:lnTo>
                  <a:pt x="0" y="8889"/>
                </a:lnTo>
                <a:lnTo>
                  <a:pt x="17780" y="8889"/>
                </a:lnTo>
                <a:lnTo>
                  <a:pt x="1778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4514" y="497839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90">
                <a:moveTo>
                  <a:pt x="17145" y="0"/>
                </a:moveTo>
                <a:lnTo>
                  <a:pt x="0" y="0"/>
                </a:lnTo>
                <a:lnTo>
                  <a:pt x="0" y="8889"/>
                </a:lnTo>
                <a:lnTo>
                  <a:pt x="17145" y="8889"/>
                </a:lnTo>
                <a:lnTo>
                  <a:pt x="17145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39439" y="497839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80" h="8890">
                <a:moveTo>
                  <a:pt x="17780" y="0"/>
                </a:moveTo>
                <a:lnTo>
                  <a:pt x="0" y="0"/>
                </a:lnTo>
                <a:lnTo>
                  <a:pt x="0" y="8889"/>
                </a:lnTo>
                <a:lnTo>
                  <a:pt x="17780" y="8889"/>
                </a:lnTo>
                <a:lnTo>
                  <a:pt x="1778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0560" y="497839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80" h="8890">
                <a:moveTo>
                  <a:pt x="17779" y="0"/>
                </a:moveTo>
                <a:lnTo>
                  <a:pt x="0" y="0"/>
                </a:lnTo>
                <a:lnTo>
                  <a:pt x="0" y="8889"/>
                </a:lnTo>
                <a:lnTo>
                  <a:pt x="17779" y="8889"/>
                </a:lnTo>
                <a:lnTo>
                  <a:pt x="17779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5485" y="497839"/>
            <a:ext cx="17780" cy="8890"/>
          </a:xfrm>
          <a:custGeom>
            <a:avLst/>
            <a:gdLst/>
            <a:ahLst/>
            <a:cxnLst/>
            <a:rect l="l" t="t" r="r" b="b"/>
            <a:pathLst>
              <a:path w="17779" h="8890">
                <a:moveTo>
                  <a:pt x="17779" y="0"/>
                </a:moveTo>
                <a:lnTo>
                  <a:pt x="0" y="0"/>
                </a:lnTo>
                <a:lnTo>
                  <a:pt x="0" y="8889"/>
                </a:lnTo>
                <a:lnTo>
                  <a:pt x="17779" y="8889"/>
                </a:lnTo>
                <a:lnTo>
                  <a:pt x="17779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CA8B5DE-A827-8DF6-623F-460299764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0" y="41512"/>
            <a:ext cx="7741730" cy="99996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6929" y="3423030"/>
            <a:ext cx="4381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</a:pPr>
            <a:r>
              <a:rPr sz="700" spc="-40" dirty="0">
                <a:solidFill>
                  <a:srgbClr val="211F1F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  <a:p>
            <a:pPr marL="2540">
              <a:lnSpc>
                <a:spcPts val="830"/>
              </a:lnSpc>
            </a:pPr>
            <a:r>
              <a:rPr sz="700" spc="-40" dirty="0">
                <a:solidFill>
                  <a:srgbClr val="211F1F"/>
                </a:solidFill>
                <a:latin typeface="Calibri"/>
                <a:cs typeface="Calibri"/>
              </a:rPr>
              <a:t>3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570" y="1455419"/>
            <a:ext cx="1445260" cy="237490"/>
          </a:xfrm>
          <a:custGeom>
            <a:avLst/>
            <a:gdLst/>
            <a:ahLst/>
            <a:cxnLst/>
            <a:rect l="l" t="t" r="r" b="b"/>
            <a:pathLst>
              <a:path w="1445260" h="237489">
                <a:moveTo>
                  <a:pt x="0" y="237489"/>
                </a:moveTo>
                <a:lnTo>
                  <a:pt x="1445260" y="237489"/>
                </a:lnTo>
                <a:lnTo>
                  <a:pt x="1445260" y="0"/>
                </a:lnTo>
                <a:lnTo>
                  <a:pt x="0" y="0"/>
                </a:lnTo>
                <a:lnTo>
                  <a:pt x="0" y="237489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63" y="145541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854"/>
                </a:lnTo>
              </a:path>
            </a:pathLst>
          </a:custGeom>
          <a:ln w="3175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3854" y="1455419"/>
            <a:ext cx="2607945" cy="237490"/>
          </a:xfrm>
          <a:custGeom>
            <a:avLst/>
            <a:gdLst/>
            <a:ahLst/>
            <a:cxnLst/>
            <a:rect l="l" t="t" r="r" b="b"/>
            <a:pathLst>
              <a:path w="2607945" h="237489">
                <a:moveTo>
                  <a:pt x="0" y="237489"/>
                </a:moveTo>
                <a:lnTo>
                  <a:pt x="2607945" y="237489"/>
                </a:lnTo>
                <a:lnTo>
                  <a:pt x="2607945" y="0"/>
                </a:lnTo>
                <a:lnTo>
                  <a:pt x="0" y="0"/>
                </a:lnTo>
                <a:lnTo>
                  <a:pt x="0" y="237489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7025" y="1455419"/>
            <a:ext cx="0" cy="2181860"/>
          </a:xfrm>
          <a:custGeom>
            <a:avLst/>
            <a:gdLst/>
            <a:ahLst/>
            <a:cxnLst/>
            <a:rect l="l" t="t" r="r" b="b"/>
            <a:pathLst>
              <a:path h="2181860">
                <a:moveTo>
                  <a:pt x="0" y="0"/>
                </a:moveTo>
                <a:lnTo>
                  <a:pt x="0" y="2181860"/>
                </a:lnTo>
              </a:path>
            </a:pathLst>
          </a:custGeom>
          <a:ln w="73294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570" y="1692274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2280" y="0"/>
                </a:lnTo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850" y="1692274"/>
            <a:ext cx="982980" cy="0"/>
          </a:xfrm>
          <a:custGeom>
            <a:avLst/>
            <a:gdLst/>
            <a:ahLst/>
            <a:cxnLst/>
            <a:rect l="l" t="t" r="r" b="b"/>
            <a:pathLst>
              <a:path w="982980">
                <a:moveTo>
                  <a:pt x="0" y="0"/>
                </a:moveTo>
                <a:lnTo>
                  <a:pt x="982980" y="0"/>
                </a:lnTo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3854" y="1692274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59" y="0"/>
                </a:lnTo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9314" y="1692274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6514" y="1692274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28034" y="1692274"/>
            <a:ext cx="913130" cy="0"/>
          </a:xfrm>
          <a:custGeom>
            <a:avLst/>
            <a:gdLst/>
            <a:ahLst/>
            <a:cxnLst/>
            <a:rect l="l" t="t" r="r" b="b"/>
            <a:pathLst>
              <a:path w="913129">
                <a:moveTo>
                  <a:pt x="0" y="0"/>
                </a:moveTo>
                <a:lnTo>
                  <a:pt x="913129" y="0"/>
                </a:lnTo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3045" y="2047239"/>
            <a:ext cx="158750" cy="113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81020" y="2047239"/>
            <a:ext cx="158750" cy="113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29659" y="2047239"/>
            <a:ext cx="140335" cy="113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3340" y="2047239"/>
            <a:ext cx="142239" cy="113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3045" y="2182494"/>
            <a:ext cx="158750" cy="113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81020" y="2182494"/>
            <a:ext cx="158750" cy="113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14420" y="2182494"/>
            <a:ext cx="140335" cy="113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7470" y="2182494"/>
            <a:ext cx="140335" cy="113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0039" y="2318384"/>
            <a:ext cx="165100" cy="113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72840" y="2318384"/>
            <a:ext cx="146685" cy="113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60039" y="2452369"/>
            <a:ext cx="165100" cy="113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5700" y="2452369"/>
            <a:ext cx="146685" cy="113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60039" y="2588259"/>
            <a:ext cx="165100" cy="113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5700" y="2588259"/>
            <a:ext cx="146685" cy="113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39745" y="2859404"/>
            <a:ext cx="165100" cy="113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56990" y="2859404"/>
            <a:ext cx="146685" cy="113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39745" y="2993389"/>
            <a:ext cx="165100" cy="113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56990" y="2993389"/>
            <a:ext cx="146685" cy="113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39745" y="3129279"/>
            <a:ext cx="165100" cy="113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55720" y="3129279"/>
            <a:ext cx="146685" cy="113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39745" y="3265169"/>
            <a:ext cx="165100" cy="113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55720" y="3265169"/>
            <a:ext cx="146685" cy="113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6171" y="220471"/>
            <a:ext cx="1517650" cy="10325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70"/>
              </a:spcBef>
            </a:pP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LosestándaresdeANSIrequierenque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las etiquetas de escaleras enlisten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el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nivel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más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alto para detenerse (ver  ejemplos de etiquetas en p.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6)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24130">
              <a:lnSpc>
                <a:spcPct val="103099"/>
              </a:lnSpc>
            </a:pPr>
            <a:r>
              <a:rPr sz="800" b="1" spc="25" dirty="0">
                <a:solidFill>
                  <a:srgbClr val="211F1F"/>
                </a:solidFill>
                <a:latin typeface="Calibri"/>
                <a:cs typeface="Calibri"/>
              </a:rPr>
              <a:t>Utilice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estas tablas para  determinar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la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altura correcta</a:t>
            </a:r>
            <a:r>
              <a:rPr sz="800" b="1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de 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la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escalera para su</a:t>
            </a:r>
            <a:r>
              <a:rPr sz="800" b="1" spc="-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trabajo: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67889" y="2051938"/>
            <a:ext cx="736600" cy="109855"/>
          </a:xfrm>
          <a:custGeom>
            <a:avLst/>
            <a:gdLst/>
            <a:ahLst/>
            <a:cxnLst/>
            <a:rect l="l" t="t" r="r" b="b"/>
            <a:pathLst>
              <a:path w="736600" h="109855">
                <a:moveTo>
                  <a:pt x="0" y="109727"/>
                </a:moveTo>
                <a:lnTo>
                  <a:pt x="736091" y="109727"/>
                </a:lnTo>
                <a:lnTo>
                  <a:pt x="736091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03980" y="2051938"/>
            <a:ext cx="846455" cy="109855"/>
          </a:xfrm>
          <a:custGeom>
            <a:avLst/>
            <a:gdLst/>
            <a:ahLst/>
            <a:cxnLst/>
            <a:rect l="l" t="t" r="r" b="b"/>
            <a:pathLst>
              <a:path w="846454" h="109855">
                <a:moveTo>
                  <a:pt x="0" y="109727"/>
                </a:moveTo>
                <a:lnTo>
                  <a:pt x="846124" y="109727"/>
                </a:lnTo>
                <a:lnTo>
                  <a:pt x="846124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67889" y="2320162"/>
            <a:ext cx="736600" cy="111760"/>
          </a:xfrm>
          <a:custGeom>
            <a:avLst/>
            <a:gdLst/>
            <a:ahLst/>
            <a:cxnLst/>
            <a:rect l="l" t="t" r="r" b="b"/>
            <a:pathLst>
              <a:path w="736600" h="111760">
                <a:moveTo>
                  <a:pt x="0" y="111251"/>
                </a:moveTo>
                <a:lnTo>
                  <a:pt x="736091" y="111251"/>
                </a:lnTo>
                <a:lnTo>
                  <a:pt x="736091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03980" y="2320162"/>
            <a:ext cx="846455" cy="111760"/>
          </a:xfrm>
          <a:custGeom>
            <a:avLst/>
            <a:gdLst/>
            <a:ahLst/>
            <a:cxnLst/>
            <a:rect l="l" t="t" r="r" b="b"/>
            <a:pathLst>
              <a:path w="846454" h="111760">
                <a:moveTo>
                  <a:pt x="0" y="111251"/>
                </a:moveTo>
                <a:lnTo>
                  <a:pt x="846124" y="111251"/>
                </a:lnTo>
                <a:lnTo>
                  <a:pt x="846124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67889" y="2591434"/>
            <a:ext cx="736600" cy="109855"/>
          </a:xfrm>
          <a:custGeom>
            <a:avLst/>
            <a:gdLst/>
            <a:ahLst/>
            <a:cxnLst/>
            <a:rect l="l" t="t" r="r" b="b"/>
            <a:pathLst>
              <a:path w="736600" h="109855">
                <a:moveTo>
                  <a:pt x="0" y="109727"/>
                </a:moveTo>
                <a:lnTo>
                  <a:pt x="736091" y="109727"/>
                </a:lnTo>
                <a:lnTo>
                  <a:pt x="736091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3980" y="2591434"/>
            <a:ext cx="846455" cy="109855"/>
          </a:xfrm>
          <a:custGeom>
            <a:avLst/>
            <a:gdLst/>
            <a:ahLst/>
            <a:cxnLst/>
            <a:rect l="l" t="t" r="r" b="b"/>
            <a:pathLst>
              <a:path w="846454" h="109855">
                <a:moveTo>
                  <a:pt x="0" y="109727"/>
                </a:moveTo>
                <a:lnTo>
                  <a:pt x="846124" y="109727"/>
                </a:lnTo>
                <a:lnTo>
                  <a:pt x="846124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67889" y="2861182"/>
            <a:ext cx="736600" cy="109855"/>
          </a:xfrm>
          <a:custGeom>
            <a:avLst/>
            <a:gdLst/>
            <a:ahLst/>
            <a:cxnLst/>
            <a:rect l="l" t="t" r="r" b="b"/>
            <a:pathLst>
              <a:path w="736600" h="109855">
                <a:moveTo>
                  <a:pt x="0" y="109727"/>
                </a:moveTo>
                <a:lnTo>
                  <a:pt x="736091" y="109727"/>
                </a:lnTo>
                <a:lnTo>
                  <a:pt x="736091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03980" y="2861182"/>
            <a:ext cx="846455" cy="109855"/>
          </a:xfrm>
          <a:custGeom>
            <a:avLst/>
            <a:gdLst/>
            <a:ahLst/>
            <a:cxnLst/>
            <a:rect l="l" t="t" r="r" b="b"/>
            <a:pathLst>
              <a:path w="846454" h="109855">
                <a:moveTo>
                  <a:pt x="0" y="109727"/>
                </a:moveTo>
                <a:lnTo>
                  <a:pt x="846124" y="109727"/>
                </a:lnTo>
                <a:lnTo>
                  <a:pt x="846124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67889" y="3130930"/>
            <a:ext cx="736600" cy="111760"/>
          </a:xfrm>
          <a:custGeom>
            <a:avLst/>
            <a:gdLst/>
            <a:ahLst/>
            <a:cxnLst/>
            <a:rect l="l" t="t" r="r" b="b"/>
            <a:pathLst>
              <a:path w="736600" h="111760">
                <a:moveTo>
                  <a:pt x="0" y="111251"/>
                </a:moveTo>
                <a:lnTo>
                  <a:pt x="736091" y="111251"/>
                </a:lnTo>
                <a:lnTo>
                  <a:pt x="736091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03980" y="3130930"/>
            <a:ext cx="846455" cy="111760"/>
          </a:xfrm>
          <a:custGeom>
            <a:avLst/>
            <a:gdLst/>
            <a:ahLst/>
            <a:cxnLst/>
            <a:rect l="l" t="t" r="r" b="b"/>
            <a:pathLst>
              <a:path w="846454" h="111760">
                <a:moveTo>
                  <a:pt x="0" y="111251"/>
                </a:moveTo>
                <a:lnTo>
                  <a:pt x="846124" y="111251"/>
                </a:lnTo>
                <a:lnTo>
                  <a:pt x="846124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124966" y="1455419"/>
          <a:ext cx="4123687" cy="2262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645">
                <a:tc gridSpan="2">
                  <a:txBody>
                    <a:bodyPr/>
                    <a:lstStyle/>
                    <a:p>
                      <a:pPr marL="51435" marR="88265" indent="-17145" algn="ctr">
                        <a:lnSpc>
                          <a:spcPts val="800"/>
                        </a:lnSpc>
                        <a:spcBef>
                          <a:spcPts val="190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GUIA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SELECCIÓN DE 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ALTURA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ESCALERAS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TIJERA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R="142875" algn="ctr">
                        <a:lnSpc>
                          <a:spcPct val="100000"/>
                        </a:lnSpc>
                        <a:spcBef>
                          <a:spcPts val="570"/>
                        </a:spcBef>
                        <a:tabLst>
                          <a:tab pos="591185" algn="l"/>
                        </a:tabLst>
                      </a:pPr>
                      <a:r>
                        <a:rPr sz="1125" b="1" spc="-7" baseline="-259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TAMAÑO	</a:t>
                      </a:r>
                      <a:r>
                        <a:rPr sz="750" b="1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ALTURA</a:t>
                      </a:r>
                      <a:r>
                        <a:rPr sz="750" b="1" spc="-10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APROX.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650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b="1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750" b="1" spc="-8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PARARSE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900" algn="ctr">
                        <a:lnSpc>
                          <a:spcPct val="100000"/>
                        </a:lnSpc>
                      </a:pPr>
                      <a:r>
                        <a:rPr sz="75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TAMAÑO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 indent="-93345">
                        <a:lnSpc>
                          <a:spcPts val="800"/>
                        </a:lnSpc>
                        <a:spcBef>
                          <a:spcPts val="190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GUIA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  DE</a:t>
                      </a:r>
                      <a:r>
                        <a:rPr sz="75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ESCA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80010" marR="100965" indent="-6350" algn="ctr">
                        <a:lnSpc>
                          <a:spcPct val="91500"/>
                        </a:lnSpc>
                        <a:spcBef>
                          <a:spcPts val="225"/>
                        </a:spcBef>
                      </a:pPr>
                      <a:r>
                        <a:rPr sz="750" b="1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ALTURA  </a:t>
                      </a:r>
                      <a:r>
                        <a:rPr sz="750" b="1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750" b="1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b="1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XI</a:t>
                      </a:r>
                      <a:r>
                        <a:rPr sz="750" b="1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MA  DE</a:t>
                      </a:r>
                      <a:r>
                        <a:rPr sz="750" b="1" spc="-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EXT.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indent="-22860">
                        <a:lnSpc>
                          <a:spcPts val="800"/>
                        </a:lnSpc>
                        <a:spcBef>
                          <a:spcPts val="190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SELECCIÓN DE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  LERAS DE</a:t>
                      </a:r>
                      <a:r>
                        <a:rPr sz="75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EXTENSI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107314" indent="-100965">
                        <a:lnSpc>
                          <a:spcPct val="91500"/>
                        </a:lnSpc>
                        <a:spcBef>
                          <a:spcPts val="225"/>
                        </a:spcBef>
                      </a:pPr>
                      <a:r>
                        <a:rPr sz="750" b="1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*ALTURA </a:t>
                      </a:r>
                      <a:r>
                        <a:rPr sz="750" b="1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750" b="1" spc="-14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**R  SOPORTE  SUPERIOR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4045" indent="15240">
                        <a:lnSpc>
                          <a:spcPts val="800"/>
                        </a:lnSpc>
                        <a:spcBef>
                          <a:spcPts val="190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11430" marR="80010" indent="-48895" algn="ctr">
                        <a:lnSpc>
                          <a:spcPct val="91500"/>
                        </a:lnSpc>
                        <a:spcBef>
                          <a:spcPts val="225"/>
                        </a:spcBef>
                      </a:pPr>
                      <a:r>
                        <a:rPr sz="750" b="1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ANGO </a:t>
                      </a:r>
                      <a:r>
                        <a:rPr sz="75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ACCESIBLE  </a:t>
                      </a:r>
                      <a:r>
                        <a:rPr sz="750" b="1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DE LA ALTURA</a:t>
                      </a:r>
                      <a:r>
                        <a:rPr sz="750" b="1" spc="-10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DEL  TECHO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1’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11”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16’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13’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3679" algn="l"/>
                        </a:tabLst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7	’– 12</a:t>
                      </a:r>
                      <a:r>
                        <a:rPr sz="750" spc="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spc="-4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sz="750" spc="-3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’– </a:t>
                      </a:r>
                      <a:r>
                        <a:rPr sz="750" spc="-4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750" spc="-1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196215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5’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2’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10”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20’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17’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894"/>
                        </a:lnSpc>
                        <a:tabLst>
                          <a:tab pos="233679" algn="l"/>
                        </a:tabLst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9	’– 16</a:t>
                      </a:r>
                      <a:r>
                        <a:rPr sz="750" spc="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ts val="894"/>
                        </a:lnSpc>
                      </a:pPr>
                      <a:r>
                        <a:rPr sz="750" spc="-4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6 </a:t>
                      </a:r>
                      <a:r>
                        <a:rPr sz="750" spc="-3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’– </a:t>
                      </a:r>
                      <a:r>
                        <a:rPr sz="750" spc="-4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196215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6’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ts val="894"/>
                        </a:lnSpc>
                      </a:pPr>
                      <a:r>
                        <a:rPr sz="75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3’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9”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24’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21’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894"/>
                        </a:lnSpc>
                        <a:tabLst>
                          <a:tab pos="326390" algn="l"/>
                        </a:tabLst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11	’–</a:t>
                      </a:r>
                      <a:r>
                        <a:rPr sz="750" spc="-1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20’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ts val="894"/>
                        </a:lnSpc>
                      </a:pPr>
                      <a:r>
                        <a:rPr sz="75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750" spc="4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3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’–17’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196215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7’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ts val="894"/>
                        </a:lnSpc>
                      </a:pPr>
                      <a:r>
                        <a:rPr sz="75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4’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9”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28’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25’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894"/>
                        </a:lnSpc>
                        <a:tabLst>
                          <a:tab pos="326390" algn="l"/>
                        </a:tabLst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13	’–</a:t>
                      </a:r>
                      <a:r>
                        <a:rPr sz="750" spc="-1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24’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ts val="894"/>
                        </a:lnSpc>
                      </a:pPr>
                      <a:r>
                        <a:rPr sz="75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750" spc="1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3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’–21’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196215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8’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ts val="894"/>
                        </a:lnSpc>
                      </a:pPr>
                      <a:r>
                        <a:rPr sz="75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5’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8”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32’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29’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894"/>
                        </a:lnSpc>
                        <a:tabLst>
                          <a:tab pos="326390" algn="l"/>
                        </a:tabLst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15	’–</a:t>
                      </a:r>
                      <a:r>
                        <a:rPr sz="750" spc="-1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28’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ts val="894"/>
                        </a:lnSpc>
                      </a:pPr>
                      <a:r>
                        <a:rPr sz="75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750" spc="1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3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’–25’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173355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10’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ts val="894"/>
                        </a:lnSpc>
                      </a:pPr>
                      <a:r>
                        <a:rPr sz="75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7’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7”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36’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32’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17’–</a:t>
                      </a:r>
                      <a:r>
                        <a:rPr sz="75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31’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14’–</a:t>
                      </a:r>
                      <a:r>
                        <a:rPr sz="75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28’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12’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9’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6”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40’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35’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06095" algn="l"/>
                        </a:tabLst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19’–</a:t>
                      </a:r>
                      <a:r>
                        <a:rPr sz="750" spc="-5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33	</a:t>
                      </a:r>
                      <a:r>
                        <a:rPr sz="75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16’– </a:t>
                      </a:r>
                      <a:r>
                        <a:rPr sz="75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750" spc="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3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173355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14’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11’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5”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44’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39’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894"/>
                        </a:lnSpc>
                        <a:tabLst>
                          <a:tab pos="506095" algn="l"/>
                        </a:tabLst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21’–</a:t>
                      </a:r>
                      <a:r>
                        <a:rPr sz="750" spc="-5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33	</a:t>
                      </a:r>
                      <a:r>
                        <a:rPr sz="75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894"/>
                        </a:lnSpc>
                      </a:pPr>
                      <a:r>
                        <a:rPr sz="75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18’– </a:t>
                      </a:r>
                      <a:r>
                        <a:rPr sz="75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r>
                        <a:rPr sz="750" spc="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3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173355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16’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13’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4”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48’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894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43’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894"/>
                        </a:lnSpc>
                        <a:tabLst>
                          <a:tab pos="506095" algn="l"/>
                        </a:tabLst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23’–</a:t>
                      </a:r>
                      <a:r>
                        <a:rPr sz="750" spc="-5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41	</a:t>
                      </a:r>
                      <a:r>
                        <a:rPr sz="75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894"/>
                        </a:lnSpc>
                      </a:pPr>
                      <a:r>
                        <a:rPr sz="75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20’– </a:t>
                      </a:r>
                      <a:r>
                        <a:rPr sz="75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38</a:t>
                      </a:r>
                      <a:r>
                        <a:rPr sz="750" spc="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3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173355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18’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15’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3”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ts val="869"/>
                        </a:lnSpc>
                      </a:pPr>
                      <a:r>
                        <a:rPr sz="1125" spc="-7" baseline="-11111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60’</a:t>
                      </a:r>
                      <a:r>
                        <a:rPr sz="4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48’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835"/>
                        </a:lnSpc>
                        <a:tabLst>
                          <a:tab pos="506095" algn="l"/>
                        </a:tabLst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23’–</a:t>
                      </a:r>
                      <a:r>
                        <a:rPr sz="750" spc="-5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46	</a:t>
                      </a:r>
                      <a:r>
                        <a:rPr sz="750" spc="-1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835"/>
                        </a:lnSpc>
                      </a:pPr>
                      <a:r>
                        <a:rPr sz="75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20’– </a:t>
                      </a:r>
                      <a:r>
                        <a:rPr sz="75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43</a:t>
                      </a:r>
                      <a:r>
                        <a:rPr sz="750" spc="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3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 gridSpan="2"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839469" algn="l"/>
                        </a:tabLst>
                      </a:pP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20’	17’</a:t>
                      </a:r>
                      <a:r>
                        <a:rPr sz="75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2”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*Cuando</a:t>
                      </a:r>
                      <a:r>
                        <a:rPr sz="700" spc="-5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posiciona en</a:t>
                      </a:r>
                      <a:r>
                        <a:rPr sz="700" spc="-3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33350" indent="-66040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133350" algn="l"/>
                        </a:tabLst>
                      </a:pP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**Permite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875" marR="29845">
                        <a:lnSpc>
                          <a:spcPct val="101400"/>
                        </a:lnSpc>
                        <a:spcBef>
                          <a:spcPts val="55"/>
                        </a:spcBef>
                      </a:pPr>
                      <a:r>
                        <a:rPr sz="700" spc="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ángulade75º•</a:t>
                      </a:r>
                      <a:r>
                        <a:rPr sz="600" spc="7" baseline="34722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r>
                        <a:rPr sz="700" spc="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Extensióndetressecciones 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pies</a:t>
                      </a:r>
                      <a:r>
                        <a:rPr sz="700" spc="-9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extensión</a:t>
                      </a:r>
                      <a:r>
                        <a:rPr sz="700" spc="-4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arriba</a:t>
                      </a:r>
                      <a:r>
                        <a:rPr sz="700" spc="-7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700" spc="-8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punto</a:t>
                      </a:r>
                      <a:r>
                        <a:rPr sz="700" spc="-7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soporte.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7" name="object 47"/>
          <p:cNvSpPr txBox="1"/>
          <p:nvPr/>
        </p:nvSpPr>
        <p:spPr>
          <a:xfrm>
            <a:off x="106171" y="3726560"/>
            <a:ext cx="4127500" cy="7804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55"/>
              </a:spcBef>
            </a:pP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Deacuerdoconestaguíadeseleccióndealturadelaescaleradeextensión,parapoderaccederauntecho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25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pies,</a:t>
            </a:r>
            <a:r>
              <a:rPr sz="80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mínima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altura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requerida de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800" spc="-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escalera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sería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32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pies.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3699"/>
              </a:lnSpc>
            </a:pP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Nunca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sobreextienda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una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escalera de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extensión. Vea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la siguiente tabla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para los requerimiento mínimos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de 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ANSI</a:t>
            </a:r>
            <a:r>
              <a:rPr sz="80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(American</a:t>
            </a:r>
            <a:r>
              <a:rPr sz="80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Nacional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Standards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Institute)</a:t>
            </a:r>
            <a:r>
              <a:rPr sz="80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traslape</a:t>
            </a:r>
            <a:r>
              <a:rPr sz="80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entre</a:t>
            </a:r>
            <a:r>
              <a:rPr sz="80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cada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sección</a:t>
            </a:r>
            <a:r>
              <a:rPr sz="80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escalera</a:t>
            </a:r>
            <a:r>
              <a:rPr sz="80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(Ejemplo: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entre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 base fija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y móvil)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263652" y="4620209"/>
          <a:ext cx="3842384" cy="135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230">
                <a:tc gridSpan="3">
                  <a:txBody>
                    <a:bodyPr/>
                    <a:lstStyle/>
                    <a:p>
                      <a:pPr marL="2552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TRASLAPE(FT.)*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solidFill>
                      <a:srgbClr val="211F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TAMAÑO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ESCALERA (FT.)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solidFill>
                      <a:srgbClr val="211F1F"/>
                    </a:solidFill>
                  </a:tcPr>
                </a:tc>
                <a:tc>
                  <a:txBody>
                    <a:bodyPr/>
                    <a:lstStyle/>
                    <a:p>
                      <a:pPr marR="3524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 I Y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solidFill>
                      <a:srgbClr val="211F1F"/>
                    </a:solidFill>
                  </a:tcPr>
                </a:tc>
                <a:tc>
                  <a:txBody>
                    <a:bodyPr/>
                    <a:lstStyle/>
                    <a:p>
                      <a:pPr marL="38100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 II Y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solidFill>
                      <a:srgbClr val="211F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HASTA E 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INCLUYENDO</a:t>
                      </a:r>
                      <a:r>
                        <a:rPr sz="800" spc="-2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32’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1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5242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381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R w="12700">
                      <a:solidFill>
                        <a:srgbClr val="21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ARRIBA DE 32’, HASTA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INCLUYENDO</a:t>
                      </a:r>
                      <a:r>
                        <a:rPr sz="800" spc="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36’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21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524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381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21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ARRIBA DE 36’, HASTA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INCLUYENDO</a:t>
                      </a:r>
                      <a:r>
                        <a:rPr sz="800" spc="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48’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21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524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5’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81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5’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21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ARRIBA DE</a:t>
                      </a: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48’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21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5242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6’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82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R w="12700">
                      <a:solidFill>
                        <a:srgbClr val="211F1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55">
                <a:tc gridSpan="3">
                  <a:txBody>
                    <a:bodyPr/>
                    <a:lstStyle/>
                    <a:p>
                      <a:pPr marL="67945" marR="55880">
                        <a:lnSpc>
                          <a:spcPts val="1000"/>
                        </a:lnSpc>
                        <a:spcBef>
                          <a:spcPts val="50"/>
                        </a:spcBef>
                      </a:pP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*</a:t>
                      </a:r>
                      <a:r>
                        <a:rPr sz="700" spc="-8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700" spc="-5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tolerancia</a:t>
                      </a:r>
                      <a:r>
                        <a:rPr sz="700" spc="-8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700" spc="-7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700" spc="-7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traslape</a:t>
                      </a:r>
                      <a:r>
                        <a:rPr sz="700" spc="-7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700" spc="-8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8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±2”para</a:t>
                      </a:r>
                      <a:r>
                        <a:rPr sz="700" spc="-7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escaleras</a:t>
                      </a:r>
                      <a:r>
                        <a:rPr sz="700" spc="-8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7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r>
                        <a:rPr sz="700" spc="-8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secciones</a:t>
                      </a:r>
                      <a:r>
                        <a:rPr sz="700" spc="-7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y±3”para</a:t>
                      </a:r>
                      <a:r>
                        <a:rPr sz="700" spc="-6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escaleras</a:t>
                      </a:r>
                      <a:r>
                        <a:rPr sz="700" spc="-6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700" spc="-8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extensión</a:t>
                      </a:r>
                      <a:r>
                        <a:rPr sz="700" spc="-6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que  no </a:t>
                      </a:r>
                      <a:r>
                        <a:rPr sz="700" spc="-5" dirty="0">
                          <a:solidFill>
                            <a:srgbClr val="211F1F"/>
                          </a:solidFill>
                          <a:latin typeface="Calibri"/>
                          <a:cs typeface="Calibri"/>
                        </a:rPr>
                        <a:t>sean de dos secciones.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" name="object 49"/>
          <p:cNvSpPr txBox="1"/>
          <p:nvPr/>
        </p:nvSpPr>
        <p:spPr>
          <a:xfrm>
            <a:off x="106171" y="6014719"/>
            <a:ext cx="3927475" cy="6254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15240">
              <a:lnSpc>
                <a:spcPct val="103800"/>
              </a:lnSpc>
              <a:spcBef>
                <a:spcPts val="65"/>
              </a:spcBef>
            </a:pP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Recuerde, nunca debe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de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detenerse sobre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o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por encima del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tercer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peldaño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de </a:t>
            </a:r>
            <a:r>
              <a:rPr sz="800" b="1" dirty="0">
                <a:solidFill>
                  <a:srgbClr val="211F1F"/>
                </a:solidFill>
                <a:latin typeface="Calibri"/>
                <a:cs typeface="Calibri"/>
              </a:rPr>
              <a:t>la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parte  superior en de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una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escalera de extensión, o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el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primer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escalón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debajo de </a:t>
            </a:r>
            <a:r>
              <a:rPr sz="800" b="1" dirty="0">
                <a:solidFill>
                  <a:srgbClr val="211F1F"/>
                </a:solidFill>
                <a:latin typeface="Calibri"/>
                <a:cs typeface="Calibri"/>
              </a:rPr>
              <a:t>la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base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superior 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en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una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escalera de</a:t>
            </a:r>
            <a:r>
              <a:rPr sz="800" b="1" spc="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tijera.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</a:pPr>
            <a:r>
              <a:rPr sz="700" spc="-5" dirty="0">
                <a:latin typeface="Arial"/>
                <a:cs typeface="Arial"/>
                <a:hlinkClick r:id="rId7"/>
              </a:rPr>
              <a:t>Louisville Ladder, INC. </a:t>
            </a:r>
            <a:r>
              <a:rPr sz="700" i="1" spc="-5" dirty="0">
                <a:latin typeface="Arial"/>
                <a:cs typeface="Arial"/>
                <a:hlinkClick r:id="rId7"/>
              </a:rPr>
              <a:t>C.L.I.M.B Academy</a:t>
            </a:r>
            <a:r>
              <a:rPr sz="700" spc="-5" dirty="0">
                <a:latin typeface="Arial"/>
                <a:cs typeface="Arial"/>
                <a:hlinkClick r:id="rId7"/>
              </a:rPr>
              <a:t>, VD0-KIT 5 CLIMB HANDBOOK, Aug. 2012, p.</a:t>
            </a:r>
            <a:r>
              <a:rPr sz="700" spc="125" dirty="0">
                <a:latin typeface="Arial"/>
                <a:cs typeface="Arial"/>
                <a:hlinkClick r:id="rId7"/>
              </a:rPr>
              <a:t> </a:t>
            </a:r>
            <a:r>
              <a:rPr sz="700" dirty="0">
                <a:latin typeface="Arial"/>
                <a:cs typeface="Arial"/>
                <a:hlinkClick r:id="rId7"/>
              </a:rPr>
              <a:t>5-7</a:t>
            </a:r>
            <a:endParaRPr sz="7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737995" y="199440"/>
            <a:ext cx="1118870" cy="1086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42285" y="860424"/>
            <a:ext cx="320040" cy="79375"/>
          </a:xfrm>
          <a:custGeom>
            <a:avLst/>
            <a:gdLst/>
            <a:ahLst/>
            <a:cxnLst/>
            <a:rect l="l" t="t" r="r" b="b"/>
            <a:pathLst>
              <a:path w="320039" h="79375">
                <a:moveTo>
                  <a:pt x="27939" y="8890"/>
                </a:moveTo>
                <a:lnTo>
                  <a:pt x="19684" y="8890"/>
                </a:lnTo>
                <a:lnTo>
                  <a:pt x="19684" y="77470"/>
                </a:lnTo>
                <a:lnTo>
                  <a:pt x="27939" y="77470"/>
                </a:lnTo>
                <a:lnTo>
                  <a:pt x="27939" y="8890"/>
                </a:lnTo>
                <a:close/>
              </a:path>
              <a:path w="320039" h="79375">
                <a:moveTo>
                  <a:pt x="47625" y="1270"/>
                </a:moveTo>
                <a:lnTo>
                  <a:pt x="0" y="1270"/>
                </a:lnTo>
                <a:lnTo>
                  <a:pt x="0" y="8890"/>
                </a:lnTo>
                <a:lnTo>
                  <a:pt x="47625" y="8890"/>
                </a:lnTo>
                <a:lnTo>
                  <a:pt x="47625" y="1270"/>
                </a:lnTo>
                <a:close/>
              </a:path>
              <a:path w="320039" h="79375">
                <a:moveTo>
                  <a:pt x="94614" y="1270"/>
                </a:moveTo>
                <a:lnTo>
                  <a:pt x="56514" y="1270"/>
                </a:lnTo>
                <a:lnTo>
                  <a:pt x="56514" y="77470"/>
                </a:lnTo>
                <a:lnTo>
                  <a:pt x="94614" y="77470"/>
                </a:lnTo>
                <a:lnTo>
                  <a:pt x="94614" y="69850"/>
                </a:lnTo>
                <a:lnTo>
                  <a:pt x="64769" y="69850"/>
                </a:lnTo>
                <a:lnTo>
                  <a:pt x="64769" y="41910"/>
                </a:lnTo>
                <a:lnTo>
                  <a:pt x="92709" y="41910"/>
                </a:lnTo>
                <a:lnTo>
                  <a:pt x="92709" y="34290"/>
                </a:lnTo>
                <a:lnTo>
                  <a:pt x="64769" y="34290"/>
                </a:lnTo>
                <a:lnTo>
                  <a:pt x="64769" y="8890"/>
                </a:lnTo>
                <a:lnTo>
                  <a:pt x="94614" y="8890"/>
                </a:lnTo>
                <a:lnTo>
                  <a:pt x="94614" y="1270"/>
                </a:lnTo>
                <a:close/>
              </a:path>
              <a:path w="320039" h="79375">
                <a:moveTo>
                  <a:pt x="110489" y="53340"/>
                </a:moveTo>
                <a:lnTo>
                  <a:pt x="102234" y="53340"/>
                </a:lnTo>
                <a:lnTo>
                  <a:pt x="102234" y="67310"/>
                </a:lnTo>
                <a:lnTo>
                  <a:pt x="107950" y="77470"/>
                </a:lnTo>
                <a:lnTo>
                  <a:pt x="113664" y="78740"/>
                </a:lnTo>
                <a:lnTo>
                  <a:pt x="119379" y="78740"/>
                </a:lnTo>
                <a:lnTo>
                  <a:pt x="126364" y="78105"/>
                </a:lnTo>
                <a:lnTo>
                  <a:pt x="132079" y="74930"/>
                </a:lnTo>
                <a:lnTo>
                  <a:pt x="134619" y="71120"/>
                </a:lnTo>
                <a:lnTo>
                  <a:pt x="111125" y="71120"/>
                </a:lnTo>
                <a:lnTo>
                  <a:pt x="110489" y="67310"/>
                </a:lnTo>
                <a:lnTo>
                  <a:pt x="110489" y="53340"/>
                </a:lnTo>
                <a:close/>
              </a:path>
              <a:path w="320039" h="79375">
                <a:moveTo>
                  <a:pt x="137159" y="1270"/>
                </a:moveTo>
                <a:lnTo>
                  <a:pt x="128904" y="1270"/>
                </a:lnTo>
                <a:lnTo>
                  <a:pt x="128904" y="64770"/>
                </a:lnTo>
                <a:lnTo>
                  <a:pt x="127634" y="71120"/>
                </a:lnTo>
                <a:lnTo>
                  <a:pt x="134619" y="71120"/>
                </a:lnTo>
                <a:lnTo>
                  <a:pt x="135889" y="68580"/>
                </a:lnTo>
                <a:lnTo>
                  <a:pt x="137159" y="58420"/>
                </a:lnTo>
                <a:lnTo>
                  <a:pt x="137159" y="1270"/>
                </a:lnTo>
                <a:close/>
              </a:path>
              <a:path w="320039" h="79375">
                <a:moveTo>
                  <a:pt x="179069" y="1270"/>
                </a:moveTo>
                <a:lnTo>
                  <a:pt x="167639" y="1270"/>
                </a:lnTo>
                <a:lnTo>
                  <a:pt x="146050" y="77470"/>
                </a:lnTo>
                <a:lnTo>
                  <a:pt x="155575" y="77470"/>
                </a:lnTo>
                <a:lnTo>
                  <a:pt x="161289" y="55880"/>
                </a:lnTo>
                <a:lnTo>
                  <a:pt x="194309" y="55880"/>
                </a:lnTo>
                <a:lnTo>
                  <a:pt x="192404" y="48260"/>
                </a:lnTo>
                <a:lnTo>
                  <a:pt x="163194" y="48260"/>
                </a:lnTo>
                <a:lnTo>
                  <a:pt x="173354" y="7620"/>
                </a:lnTo>
                <a:lnTo>
                  <a:pt x="180975" y="7620"/>
                </a:lnTo>
                <a:lnTo>
                  <a:pt x="179069" y="1270"/>
                </a:lnTo>
                <a:close/>
              </a:path>
              <a:path w="320039" h="79375">
                <a:moveTo>
                  <a:pt x="194309" y="55880"/>
                </a:moveTo>
                <a:lnTo>
                  <a:pt x="185419" y="55880"/>
                </a:lnTo>
                <a:lnTo>
                  <a:pt x="191134" y="77470"/>
                </a:lnTo>
                <a:lnTo>
                  <a:pt x="200659" y="77470"/>
                </a:lnTo>
                <a:lnTo>
                  <a:pt x="194309" y="55880"/>
                </a:lnTo>
                <a:close/>
              </a:path>
              <a:path w="320039" h="79375">
                <a:moveTo>
                  <a:pt x="180975" y="7620"/>
                </a:moveTo>
                <a:lnTo>
                  <a:pt x="173354" y="7620"/>
                </a:lnTo>
                <a:lnTo>
                  <a:pt x="182879" y="48260"/>
                </a:lnTo>
                <a:lnTo>
                  <a:pt x="192404" y="48260"/>
                </a:lnTo>
                <a:lnTo>
                  <a:pt x="180975" y="7620"/>
                </a:lnTo>
                <a:close/>
              </a:path>
              <a:path w="320039" h="79375">
                <a:moveTo>
                  <a:pt x="230504" y="1270"/>
                </a:moveTo>
                <a:lnTo>
                  <a:pt x="209550" y="1270"/>
                </a:lnTo>
                <a:lnTo>
                  <a:pt x="209550" y="77470"/>
                </a:lnTo>
                <a:lnTo>
                  <a:pt x="232410" y="77470"/>
                </a:lnTo>
                <a:lnTo>
                  <a:pt x="244475" y="74295"/>
                </a:lnTo>
                <a:lnTo>
                  <a:pt x="248285" y="69850"/>
                </a:lnTo>
                <a:lnTo>
                  <a:pt x="218439" y="69850"/>
                </a:lnTo>
                <a:lnTo>
                  <a:pt x="218439" y="8890"/>
                </a:lnTo>
                <a:lnTo>
                  <a:pt x="248919" y="8890"/>
                </a:lnTo>
                <a:lnTo>
                  <a:pt x="244475" y="4445"/>
                </a:lnTo>
                <a:lnTo>
                  <a:pt x="230504" y="1270"/>
                </a:lnTo>
                <a:close/>
              </a:path>
              <a:path w="320039" h="79375">
                <a:moveTo>
                  <a:pt x="248919" y="8890"/>
                </a:moveTo>
                <a:lnTo>
                  <a:pt x="231775" y="8890"/>
                </a:lnTo>
                <a:lnTo>
                  <a:pt x="240029" y="10795"/>
                </a:lnTo>
                <a:lnTo>
                  <a:pt x="245110" y="17145"/>
                </a:lnTo>
                <a:lnTo>
                  <a:pt x="247650" y="26035"/>
                </a:lnTo>
                <a:lnTo>
                  <a:pt x="248285" y="38100"/>
                </a:lnTo>
                <a:lnTo>
                  <a:pt x="248285" y="42545"/>
                </a:lnTo>
                <a:lnTo>
                  <a:pt x="247650" y="54610"/>
                </a:lnTo>
                <a:lnTo>
                  <a:pt x="244475" y="63500"/>
                </a:lnTo>
                <a:lnTo>
                  <a:pt x="239394" y="68580"/>
                </a:lnTo>
                <a:lnTo>
                  <a:pt x="231775" y="69850"/>
                </a:lnTo>
                <a:lnTo>
                  <a:pt x="248285" y="69850"/>
                </a:lnTo>
                <a:lnTo>
                  <a:pt x="252094" y="65405"/>
                </a:lnTo>
                <a:lnTo>
                  <a:pt x="255904" y="53340"/>
                </a:lnTo>
                <a:lnTo>
                  <a:pt x="257175" y="39370"/>
                </a:lnTo>
                <a:lnTo>
                  <a:pt x="257175" y="35560"/>
                </a:lnTo>
                <a:lnTo>
                  <a:pt x="255904" y="22860"/>
                </a:lnTo>
                <a:lnTo>
                  <a:pt x="252094" y="12065"/>
                </a:lnTo>
                <a:lnTo>
                  <a:pt x="248919" y="8890"/>
                </a:lnTo>
                <a:close/>
              </a:path>
              <a:path w="320039" h="79375">
                <a:moveTo>
                  <a:pt x="294639" y="0"/>
                </a:moveTo>
                <a:lnTo>
                  <a:pt x="281304" y="3175"/>
                </a:lnTo>
                <a:lnTo>
                  <a:pt x="273685" y="12065"/>
                </a:lnTo>
                <a:lnTo>
                  <a:pt x="270510" y="24765"/>
                </a:lnTo>
                <a:lnTo>
                  <a:pt x="269875" y="36830"/>
                </a:lnTo>
                <a:lnTo>
                  <a:pt x="269875" y="38100"/>
                </a:lnTo>
                <a:lnTo>
                  <a:pt x="270510" y="53340"/>
                </a:lnTo>
                <a:lnTo>
                  <a:pt x="273685" y="66675"/>
                </a:lnTo>
                <a:lnTo>
                  <a:pt x="281304" y="75565"/>
                </a:lnTo>
                <a:lnTo>
                  <a:pt x="294639" y="79375"/>
                </a:lnTo>
                <a:lnTo>
                  <a:pt x="307975" y="75565"/>
                </a:lnTo>
                <a:lnTo>
                  <a:pt x="311150" y="71755"/>
                </a:lnTo>
                <a:lnTo>
                  <a:pt x="294639" y="71755"/>
                </a:lnTo>
                <a:lnTo>
                  <a:pt x="286385" y="69850"/>
                </a:lnTo>
                <a:lnTo>
                  <a:pt x="281304" y="62865"/>
                </a:lnTo>
                <a:lnTo>
                  <a:pt x="278764" y="52705"/>
                </a:lnTo>
                <a:lnTo>
                  <a:pt x="278129" y="38100"/>
                </a:lnTo>
                <a:lnTo>
                  <a:pt x="278129" y="36830"/>
                </a:lnTo>
                <a:lnTo>
                  <a:pt x="278764" y="25400"/>
                </a:lnTo>
                <a:lnTo>
                  <a:pt x="281304" y="15875"/>
                </a:lnTo>
                <a:lnTo>
                  <a:pt x="286385" y="9525"/>
                </a:lnTo>
                <a:lnTo>
                  <a:pt x="294639" y="7620"/>
                </a:lnTo>
                <a:lnTo>
                  <a:pt x="311785" y="7620"/>
                </a:lnTo>
                <a:lnTo>
                  <a:pt x="307975" y="3175"/>
                </a:lnTo>
                <a:lnTo>
                  <a:pt x="294639" y="0"/>
                </a:lnTo>
                <a:close/>
              </a:path>
              <a:path w="320039" h="79375">
                <a:moveTo>
                  <a:pt x="311785" y="7620"/>
                </a:moveTo>
                <a:lnTo>
                  <a:pt x="294639" y="7620"/>
                </a:lnTo>
                <a:lnTo>
                  <a:pt x="302894" y="9525"/>
                </a:lnTo>
                <a:lnTo>
                  <a:pt x="307975" y="15875"/>
                </a:lnTo>
                <a:lnTo>
                  <a:pt x="310514" y="25400"/>
                </a:lnTo>
                <a:lnTo>
                  <a:pt x="311150" y="36830"/>
                </a:lnTo>
                <a:lnTo>
                  <a:pt x="311150" y="38100"/>
                </a:lnTo>
                <a:lnTo>
                  <a:pt x="310514" y="52705"/>
                </a:lnTo>
                <a:lnTo>
                  <a:pt x="307975" y="62865"/>
                </a:lnTo>
                <a:lnTo>
                  <a:pt x="302894" y="69850"/>
                </a:lnTo>
                <a:lnTo>
                  <a:pt x="294639" y="71755"/>
                </a:lnTo>
                <a:lnTo>
                  <a:pt x="311150" y="71755"/>
                </a:lnTo>
                <a:lnTo>
                  <a:pt x="315594" y="66675"/>
                </a:lnTo>
                <a:lnTo>
                  <a:pt x="318769" y="53340"/>
                </a:lnTo>
                <a:lnTo>
                  <a:pt x="319404" y="38100"/>
                </a:lnTo>
                <a:lnTo>
                  <a:pt x="320039" y="36830"/>
                </a:lnTo>
                <a:lnTo>
                  <a:pt x="318769" y="23495"/>
                </a:lnTo>
                <a:lnTo>
                  <a:pt x="315594" y="12065"/>
                </a:lnTo>
                <a:lnTo>
                  <a:pt x="311785" y="76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31185" y="760729"/>
            <a:ext cx="153035" cy="76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48939" y="335914"/>
            <a:ext cx="420370" cy="401320"/>
          </a:xfrm>
          <a:custGeom>
            <a:avLst/>
            <a:gdLst/>
            <a:ahLst/>
            <a:cxnLst/>
            <a:rect l="l" t="t" r="r" b="b"/>
            <a:pathLst>
              <a:path w="420370" h="401320">
                <a:moveTo>
                  <a:pt x="7620" y="46989"/>
                </a:moveTo>
                <a:lnTo>
                  <a:pt x="0" y="46989"/>
                </a:lnTo>
                <a:lnTo>
                  <a:pt x="0" y="55879"/>
                </a:lnTo>
                <a:lnTo>
                  <a:pt x="5080" y="67944"/>
                </a:lnTo>
                <a:lnTo>
                  <a:pt x="13335" y="69850"/>
                </a:lnTo>
                <a:lnTo>
                  <a:pt x="19685" y="69850"/>
                </a:lnTo>
                <a:lnTo>
                  <a:pt x="28575" y="68579"/>
                </a:lnTo>
                <a:lnTo>
                  <a:pt x="34925" y="64134"/>
                </a:lnTo>
                <a:lnTo>
                  <a:pt x="35560" y="62864"/>
                </a:lnTo>
                <a:lnTo>
                  <a:pt x="9525" y="62864"/>
                </a:lnTo>
                <a:lnTo>
                  <a:pt x="7620" y="57784"/>
                </a:lnTo>
                <a:lnTo>
                  <a:pt x="7620" y="46989"/>
                </a:lnTo>
                <a:close/>
              </a:path>
              <a:path w="420370" h="401320">
                <a:moveTo>
                  <a:pt x="19685" y="0"/>
                </a:moveTo>
                <a:lnTo>
                  <a:pt x="635" y="24764"/>
                </a:lnTo>
                <a:lnTo>
                  <a:pt x="2540" y="30479"/>
                </a:lnTo>
                <a:lnTo>
                  <a:pt x="8890" y="33654"/>
                </a:lnTo>
                <a:lnTo>
                  <a:pt x="12065" y="35559"/>
                </a:lnTo>
                <a:lnTo>
                  <a:pt x="18415" y="37464"/>
                </a:lnTo>
                <a:lnTo>
                  <a:pt x="28575" y="41275"/>
                </a:lnTo>
                <a:lnTo>
                  <a:pt x="33020" y="41275"/>
                </a:lnTo>
                <a:lnTo>
                  <a:pt x="33020" y="59054"/>
                </a:lnTo>
                <a:lnTo>
                  <a:pt x="27305" y="62864"/>
                </a:lnTo>
                <a:lnTo>
                  <a:pt x="35560" y="62864"/>
                </a:lnTo>
                <a:lnTo>
                  <a:pt x="38735" y="58419"/>
                </a:lnTo>
                <a:lnTo>
                  <a:pt x="40640" y="49529"/>
                </a:lnTo>
                <a:lnTo>
                  <a:pt x="40640" y="40639"/>
                </a:lnTo>
                <a:lnTo>
                  <a:pt x="38100" y="36194"/>
                </a:lnTo>
                <a:lnTo>
                  <a:pt x="10795" y="26034"/>
                </a:lnTo>
                <a:lnTo>
                  <a:pt x="8255" y="23494"/>
                </a:lnTo>
                <a:lnTo>
                  <a:pt x="8255" y="13334"/>
                </a:lnTo>
                <a:lnTo>
                  <a:pt x="9525" y="6984"/>
                </a:lnTo>
                <a:lnTo>
                  <a:pt x="34925" y="6984"/>
                </a:lnTo>
                <a:lnTo>
                  <a:pt x="33655" y="4444"/>
                </a:lnTo>
                <a:lnTo>
                  <a:pt x="27305" y="1269"/>
                </a:lnTo>
                <a:lnTo>
                  <a:pt x="19685" y="0"/>
                </a:lnTo>
                <a:close/>
              </a:path>
              <a:path w="420370" h="401320">
                <a:moveTo>
                  <a:pt x="34925" y="6984"/>
                </a:moveTo>
                <a:lnTo>
                  <a:pt x="27305" y="6984"/>
                </a:lnTo>
                <a:lnTo>
                  <a:pt x="31115" y="11429"/>
                </a:lnTo>
                <a:lnTo>
                  <a:pt x="31115" y="19050"/>
                </a:lnTo>
                <a:lnTo>
                  <a:pt x="38100" y="19050"/>
                </a:lnTo>
                <a:lnTo>
                  <a:pt x="38735" y="17144"/>
                </a:lnTo>
                <a:lnTo>
                  <a:pt x="37465" y="9525"/>
                </a:lnTo>
                <a:lnTo>
                  <a:pt x="34925" y="6984"/>
                </a:lnTo>
                <a:close/>
              </a:path>
              <a:path w="420370" h="401320">
                <a:moveTo>
                  <a:pt x="59690" y="1269"/>
                </a:moveTo>
                <a:lnTo>
                  <a:pt x="52070" y="1269"/>
                </a:lnTo>
                <a:lnTo>
                  <a:pt x="52070" y="52069"/>
                </a:lnTo>
                <a:lnTo>
                  <a:pt x="53340" y="59689"/>
                </a:lnTo>
                <a:lnTo>
                  <a:pt x="57785" y="65404"/>
                </a:lnTo>
                <a:lnTo>
                  <a:pt x="64135" y="68579"/>
                </a:lnTo>
                <a:lnTo>
                  <a:pt x="72390" y="69850"/>
                </a:lnTo>
                <a:lnTo>
                  <a:pt x="80010" y="68579"/>
                </a:lnTo>
                <a:lnTo>
                  <a:pt x="86360" y="65404"/>
                </a:lnTo>
                <a:lnTo>
                  <a:pt x="88265" y="62864"/>
                </a:lnTo>
                <a:lnTo>
                  <a:pt x="60960" y="62864"/>
                </a:lnTo>
                <a:lnTo>
                  <a:pt x="59690" y="55244"/>
                </a:lnTo>
                <a:lnTo>
                  <a:pt x="59690" y="1269"/>
                </a:lnTo>
                <a:close/>
              </a:path>
              <a:path w="420370" h="401320">
                <a:moveTo>
                  <a:pt x="92075" y="1269"/>
                </a:moveTo>
                <a:lnTo>
                  <a:pt x="84455" y="1269"/>
                </a:lnTo>
                <a:lnTo>
                  <a:pt x="84455" y="55244"/>
                </a:lnTo>
                <a:lnTo>
                  <a:pt x="83185" y="62864"/>
                </a:lnTo>
                <a:lnTo>
                  <a:pt x="88265" y="62864"/>
                </a:lnTo>
                <a:lnTo>
                  <a:pt x="90805" y="59689"/>
                </a:lnTo>
                <a:lnTo>
                  <a:pt x="92075" y="52069"/>
                </a:lnTo>
                <a:lnTo>
                  <a:pt x="92075" y="1269"/>
                </a:lnTo>
                <a:close/>
              </a:path>
              <a:path w="420370" h="401320">
                <a:moveTo>
                  <a:pt x="129540" y="1269"/>
                </a:moveTo>
                <a:lnTo>
                  <a:pt x="106680" y="1269"/>
                </a:lnTo>
                <a:lnTo>
                  <a:pt x="106680" y="67944"/>
                </a:lnTo>
                <a:lnTo>
                  <a:pt x="114300" y="67944"/>
                </a:lnTo>
                <a:lnTo>
                  <a:pt x="114300" y="40004"/>
                </a:lnTo>
                <a:lnTo>
                  <a:pt x="131445" y="40004"/>
                </a:lnTo>
                <a:lnTo>
                  <a:pt x="135890" y="38100"/>
                </a:lnTo>
                <a:lnTo>
                  <a:pt x="142875" y="34289"/>
                </a:lnTo>
                <a:lnTo>
                  <a:pt x="143510" y="33019"/>
                </a:lnTo>
                <a:lnTo>
                  <a:pt x="114300" y="33019"/>
                </a:lnTo>
                <a:lnTo>
                  <a:pt x="114300" y="8254"/>
                </a:lnTo>
                <a:lnTo>
                  <a:pt x="137795" y="8254"/>
                </a:lnTo>
                <a:lnTo>
                  <a:pt x="137795" y="3809"/>
                </a:lnTo>
                <a:lnTo>
                  <a:pt x="135890" y="1904"/>
                </a:lnTo>
                <a:lnTo>
                  <a:pt x="129540" y="1269"/>
                </a:lnTo>
                <a:close/>
              </a:path>
              <a:path w="420370" h="401320">
                <a:moveTo>
                  <a:pt x="137795" y="3809"/>
                </a:moveTo>
                <a:lnTo>
                  <a:pt x="137795" y="31750"/>
                </a:lnTo>
                <a:lnTo>
                  <a:pt x="131445" y="33019"/>
                </a:lnTo>
                <a:lnTo>
                  <a:pt x="143510" y="33019"/>
                </a:lnTo>
                <a:lnTo>
                  <a:pt x="145415" y="27304"/>
                </a:lnTo>
                <a:lnTo>
                  <a:pt x="145415" y="14604"/>
                </a:lnTo>
                <a:lnTo>
                  <a:pt x="144145" y="9525"/>
                </a:lnTo>
                <a:lnTo>
                  <a:pt x="142240" y="8254"/>
                </a:lnTo>
                <a:lnTo>
                  <a:pt x="137795" y="3809"/>
                </a:lnTo>
                <a:close/>
              </a:path>
              <a:path w="420370" h="401320">
                <a:moveTo>
                  <a:pt x="137795" y="8254"/>
                </a:moveTo>
                <a:lnTo>
                  <a:pt x="131445" y="8254"/>
                </a:lnTo>
                <a:lnTo>
                  <a:pt x="137795" y="10159"/>
                </a:lnTo>
                <a:lnTo>
                  <a:pt x="137795" y="8254"/>
                </a:lnTo>
                <a:close/>
              </a:path>
              <a:path w="420370" h="401320">
                <a:moveTo>
                  <a:pt x="124460" y="323214"/>
                </a:moveTo>
                <a:lnTo>
                  <a:pt x="113030" y="323214"/>
                </a:lnTo>
                <a:lnTo>
                  <a:pt x="91440" y="399414"/>
                </a:lnTo>
                <a:lnTo>
                  <a:pt x="100965" y="399414"/>
                </a:lnTo>
                <a:lnTo>
                  <a:pt x="106680" y="377825"/>
                </a:lnTo>
                <a:lnTo>
                  <a:pt x="139700" y="377825"/>
                </a:lnTo>
                <a:lnTo>
                  <a:pt x="137160" y="370204"/>
                </a:lnTo>
                <a:lnTo>
                  <a:pt x="108585" y="370204"/>
                </a:lnTo>
                <a:lnTo>
                  <a:pt x="118745" y="329564"/>
                </a:lnTo>
                <a:lnTo>
                  <a:pt x="126365" y="329564"/>
                </a:lnTo>
                <a:lnTo>
                  <a:pt x="124460" y="323214"/>
                </a:lnTo>
                <a:close/>
              </a:path>
              <a:path w="420370" h="401320">
                <a:moveTo>
                  <a:pt x="139700" y="377825"/>
                </a:moveTo>
                <a:lnTo>
                  <a:pt x="130175" y="377825"/>
                </a:lnTo>
                <a:lnTo>
                  <a:pt x="136525" y="399414"/>
                </a:lnTo>
                <a:lnTo>
                  <a:pt x="146050" y="399414"/>
                </a:lnTo>
                <a:lnTo>
                  <a:pt x="139700" y="377825"/>
                </a:lnTo>
                <a:close/>
              </a:path>
              <a:path w="420370" h="401320">
                <a:moveTo>
                  <a:pt x="126365" y="329564"/>
                </a:moveTo>
                <a:lnTo>
                  <a:pt x="118745" y="329564"/>
                </a:lnTo>
                <a:lnTo>
                  <a:pt x="128270" y="370204"/>
                </a:lnTo>
                <a:lnTo>
                  <a:pt x="128270" y="337819"/>
                </a:lnTo>
                <a:lnTo>
                  <a:pt x="126365" y="329564"/>
                </a:lnTo>
                <a:close/>
              </a:path>
              <a:path w="420370" h="401320">
                <a:moveTo>
                  <a:pt x="128270" y="337819"/>
                </a:moveTo>
                <a:lnTo>
                  <a:pt x="128270" y="370204"/>
                </a:lnTo>
                <a:lnTo>
                  <a:pt x="137160" y="370204"/>
                </a:lnTo>
                <a:lnTo>
                  <a:pt x="128270" y="337819"/>
                </a:lnTo>
                <a:close/>
              </a:path>
              <a:path w="420370" h="401320">
                <a:moveTo>
                  <a:pt x="188595" y="1269"/>
                </a:moveTo>
                <a:lnTo>
                  <a:pt x="154940" y="1269"/>
                </a:lnTo>
                <a:lnTo>
                  <a:pt x="154940" y="67944"/>
                </a:lnTo>
                <a:lnTo>
                  <a:pt x="188595" y="67944"/>
                </a:lnTo>
                <a:lnTo>
                  <a:pt x="188595" y="61594"/>
                </a:lnTo>
                <a:lnTo>
                  <a:pt x="162560" y="61594"/>
                </a:lnTo>
                <a:lnTo>
                  <a:pt x="162560" y="36829"/>
                </a:lnTo>
                <a:lnTo>
                  <a:pt x="186690" y="36829"/>
                </a:lnTo>
                <a:lnTo>
                  <a:pt x="186690" y="29844"/>
                </a:lnTo>
                <a:lnTo>
                  <a:pt x="162560" y="29844"/>
                </a:lnTo>
                <a:lnTo>
                  <a:pt x="162560" y="8254"/>
                </a:lnTo>
                <a:lnTo>
                  <a:pt x="188595" y="8254"/>
                </a:lnTo>
                <a:lnTo>
                  <a:pt x="188595" y="1269"/>
                </a:lnTo>
                <a:close/>
              </a:path>
              <a:path w="420370" h="401320">
                <a:moveTo>
                  <a:pt x="163830" y="323214"/>
                </a:moveTo>
                <a:lnTo>
                  <a:pt x="154940" y="323214"/>
                </a:lnTo>
                <a:lnTo>
                  <a:pt x="154940" y="399414"/>
                </a:lnTo>
                <a:lnTo>
                  <a:pt x="194945" y="399414"/>
                </a:lnTo>
                <a:lnTo>
                  <a:pt x="194945" y="391794"/>
                </a:lnTo>
                <a:lnTo>
                  <a:pt x="163830" y="391794"/>
                </a:lnTo>
                <a:lnTo>
                  <a:pt x="163830" y="323214"/>
                </a:lnTo>
                <a:close/>
              </a:path>
              <a:path w="420370" h="401320">
                <a:moveTo>
                  <a:pt x="219710" y="330834"/>
                </a:moveTo>
                <a:lnTo>
                  <a:pt x="211455" y="330834"/>
                </a:lnTo>
                <a:lnTo>
                  <a:pt x="211455" y="399414"/>
                </a:lnTo>
                <a:lnTo>
                  <a:pt x="219710" y="399414"/>
                </a:lnTo>
                <a:lnTo>
                  <a:pt x="219710" y="330834"/>
                </a:lnTo>
                <a:close/>
              </a:path>
              <a:path w="420370" h="401320">
                <a:moveTo>
                  <a:pt x="239395" y="323214"/>
                </a:moveTo>
                <a:lnTo>
                  <a:pt x="191770" y="323214"/>
                </a:lnTo>
                <a:lnTo>
                  <a:pt x="191770" y="330834"/>
                </a:lnTo>
                <a:lnTo>
                  <a:pt x="239395" y="330834"/>
                </a:lnTo>
                <a:lnTo>
                  <a:pt x="239395" y="323214"/>
                </a:lnTo>
                <a:close/>
              </a:path>
              <a:path w="420370" h="401320">
                <a:moveTo>
                  <a:pt x="217805" y="1269"/>
                </a:moveTo>
                <a:lnTo>
                  <a:pt x="200660" y="1269"/>
                </a:lnTo>
                <a:lnTo>
                  <a:pt x="200660" y="67944"/>
                </a:lnTo>
                <a:lnTo>
                  <a:pt x="208280" y="67944"/>
                </a:lnTo>
                <a:lnTo>
                  <a:pt x="208280" y="38734"/>
                </a:lnTo>
                <a:lnTo>
                  <a:pt x="238125" y="38734"/>
                </a:lnTo>
                <a:lnTo>
                  <a:pt x="236220" y="36194"/>
                </a:lnTo>
                <a:lnTo>
                  <a:pt x="227330" y="34925"/>
                </a:lnTo>
                <a:lnTo>
                  <a:pt x="234950" y="33654"/>
                </a:lnTo>
                <a:lnTo>
                  <a:pt x="236855" y="32384"/>
                </a:lnTo>
                <a:lnTo>
                  <a:pt x="208280" y="32384"/>
                </a:lnTo>
                <a:lnTo>
                  <a:pt x="208280" y="8254"/>
                </a:lnTo>
                <a:lnTo>
                  <a:pt x="232410" y="8254"/>
                </a:lnTo>
                <a:lnTo>
                  <a:pt x="232410" y="4444"/>
                </a:lnTo>
                <a:lnTo>
                  <a:pt x="227330" y="1904"/>
                </a:lnTo>
                <a:lnTo>
                  <a:pt x="217805" y="1269"/>
                </a:lnTo>
                <a:close/>
              </a:path>
              <a:path w="420370" h="401320">
                <a:moveTo>
                  <a:pt x="238125" y="38734"/>
                </a:moveTo>
                <a:lnTo>
                  <a:pt x="229870" y="38734"/>
                </a:lnTo>
                <a:lnTo>
                  <a:pt x="232410" y="44450"/>
                </a:lnTo>
                <a:lnTo>
                  <a:pt x="232410" y="57150"/>
                </a:lnTo>
                <a:lnTo>
                  <a:pt x="233045" y="64134"/>
                </a:lnTo>
                <a:lnTo>
                  <a:pt x="234950" y="67944"/>
                </a:lnTo>
                <a:lnTo>
                  <a:pt x="243205" y="67944"/>
                </a:lnTo>
                <a:lnTo>
                  <a:pt x="243205" y="66675"/>
                </a:lnTo>
                <a:lnTo>
                  <a:pt x="241300" y="66675"/>
                </a:lnTo>
                <a:lnTo>
                  <a:pt x="241300" y="63500"/>
                </a:lnTo>
                <a:lnTo>
                  <a:pt x="240665" y="62229"/>
                </a:lnTo>
                <a:lnTo>
                  <a:pt x="240030" y="57150"/>
                </a:lnTo>
                <a:lnTo>
                  <a:pt x="239395" y="52704"/>
                </a:lnTo>
                <a:lnTo>
                  <a:pt x="239395" y="47625"/>
                </a:lnTo>
                <a:lnTo>
                  <a:pt x="238125" y="38734"/>
                </a:lnTo>
                <a:close/>
              </a:path>
              <a:path w="420370" h="401320">
                <a:moveTo>
                  <a:pt x="232410" y="4444"/>
                </a:moveTo>
                <a:lnTo>
                  <a:pt x="232410" y="31750"/>
                </a:lnTo>
                <a:lnTo>
                  <a:pt x="223520" y="31750"/>
                </a:lnTo>
                <a:lnTo>
                  <a:pt x="219710" y="32384"/>
                </a:lnTo>
                <a:lnTo>
                  <a:pt x="236855" y="32384"/>
                </a:lnTo>
                <a:lnTo>
                  <a:pt x="240030" y="28575"/>
                </a:lnTo>
                <a:lnTo>
                  <a:pt x="240030" y="19684"/>
                </a:lnTo>
                <a:lnTo>
                  <a:pt x="238760" y="10159"/>
                </a:lnTo>
                <a:lnTo>
                  <a:pt x="236855" y="8254"/>
                </a:lnTo>
                <a:lnTo>
                  <a:pt x="234315" y="5079"/>
                </a:lnTo>
                <a:lnTo>
                  <a:pt x="232410" y="4444"/>
                </a:lnTo>
                <a:close/>
              </a:path>
              <a:path w="420370" h="401320">
                <a:moveTo>
                  <a:pt x="263525" y="1269"/>
                </a:moveTo>
                <a:lnTo>
                  <a:pt x="255905" y="1269"/>
                </a:lnTo>
                <a:lnTo>
                  <a:pt x="255905" y="67944"/>
                </a:lnTo>
                <a:lnTo>
                  <a:pt x="263525" y="67944"/>
                </a:lnTo>
                <a:lnTo>
                  <a:pt x="263525" y="1269"/>
                </a:lnTo>
                <a:close/>
              </a:path>
              <a:path w="420370" h="401320">
                <a:moveTo>
                  <a:pt x="257810" y="323214"/>
                </a:moveTo>
                <a:lnTo>
                  <a:pt x="248920" y="323214"/>
                </a:lnTo>
                <a:lnTo>
                  <a:pt x="248920" y="381000"/>
                </a:lnTo>
                <a:lnTo>
                  <a:pt x="250825" y="389889"/>
                </a:lnTo>
                <a:lnTo>
                  <a:pt x="255270" y="396239"/>
                </a:lnTo>
                <a:lnTo>
                  <a:pt x="262890" y="400050"/>
                </a:lnTo>
                <a:lnTo>
                  <a:pt x="271780" y="401319"/>
                </a:lnTo>
                <a:lnTo>
                  <a:pt x="281305" y="400050"/>
                </a:lnTo>
                <a:lnTo>
                  <a:pt x="288290" y="396239"/>
                </a:lnTo>
                <a:lnTo>
                  <a:pt x="290195" y="393700"/>
                </a:lnTo>
                <a:lnTo>
                  <a:pt x="259080" y="393700"/>
                </a:lnTo>
                <a:lnTo>
                  <a:pt x="257810" y="384809"/>
                </a:lnTo>
                <a:lnTo>
                  <a:pt x="257810" y="323214"/>
                </a:lnTo>
                <a:close/>
              </a:path>
              <a:path w="420370" h="401320">
                <a:moveTo>
                  <a:pt x="294640" y="323214"/>
                </a:moveTo>
                <a:lnTo>
                  <a:pt x="286385" y="323214"/>
                </a:lnTo>
                <a:lnTo>
                  <a:pt x="286385" y="384809"/>
                </a:lnTo>
                <a:lnTo>
                  <a:pt x="285115" y="393700"/>
                </a:lnTo>
                <a:lnTo>
                  <a:pt x="290195" y="393700"/>
                </a:lnTo>
                <a:lnTo>
                  <a:pt x="293370" y="389889"/>
                </a:lnTo>
                <a:lnTo>
                  <a:pt x="294640" y="381000"/>
                </a:lnTo>
                <a:lnTo>
                  <a:pt x="294640" y="323214"/>
                </a:lnTo>
                <a:close/>
              </a:path>
              <a:path w="420370" h="401320">
                <a:moveTo>
                  <a:pt x="299720" y="0"/>
                </a:moveTo>
                <a:lnTo>
                  <a:pt x="287655" y="3175"/>
                </a:lnTo>
                <a:lnTo>
                  <a:pt x="281305" y="10794"/>
                </a:lnTo>
                <a:lnTo>
                  <a:pt x="278130" y="21589"/>
                </a:lnTo>
                <a:lnTo>
                  <a:pt x="277495" y="32384"/>
                </a:lnTo>
                <a:lnTo>
                  <a:pt x="277495" y="33654"/>
                </a:lnTo>
                <a:lnTo>
                  <a:pt x="278130" y="46989"/>
                </a:lnTo>
                <a:lnTo>
                  <a:pt x="281305" y="58419"/>
                </a:lnTo>
                <a:lnTo>
                  <a:pt x="287655" y="66675"/>
                </a:lnTo>
                <a:lnTo>
                  <a:pt x="299085" y="69850"/>
                </a:lnTo>
                <a:lnTo>
                  <a:pt x="311150" y="66675"/>
                </a:lnTo>
                <a:lnTo>
                  <a:pt x="313689" y="62864"/>
                </a:lnTo>
                <a:lnTo>
                  <a:pt x="299085" y="62864"/>
                </a:lnTo>
                <a:lnTo>
                  <a:pt x="292100" y="60959"/>
                </a:lnTo>
                <a:lnTo>
                  <a:pt x="287655" y="55244"/>
                </a:lnTo>
                <a:lnTo>
                  <a:pt x="285750" y="46354"/>
                </a:lnTo>
                <a:lnTo>
                  <a:pt x="285115" y="33654"/>
                </a:lnTo>
                <a:lnTo>
                  <a:pt x="285115" y="32384"/>
                </a:lnTo>
                <a:lnTo>
                  <a:pt x="285750" y="22859"/>
                </a:lnTo>
                <a:lnTo>
                  <a:pt x="287655" y="14604"/>
                </a:lnTo>
                <a:lnTo>
                  <a:pt x="292100" y="8889"/>
                </a:lnTo>
                <a:lnTo>
                  <a:pt x="299085" y="6984"/>
                </a:lnTo>
                <a:lnTo>
                  <a:pt x="313689" y="6984"/>
                </a:lnTo>
                <a:lnTo>
                  <a:pt x="313689" y="6350"/>
                </a:lnTo>
                <a:lnTo>
                  <a:pt x="311150" y="3175"/>
                </a:lnTo>
                <a:lnTo>
                  <a:pt x="299720" y="0"/>
                </a:lnTo>
                <a:close/>
              </a:path>
              <a:path w="420370" h="401320">
                <a:moveTo>
                  <a:pt x="313689" y="6350"/>
                </a:moveTo>
                <a:lnTo>
                  <a:pt x="313689" y="33654"/>
                </a:lnTo>
                <a:lnTo>
                  <a:pt x="313055" y="46354"/>
                </a:lnTo>
                <a:lnTo>
                  <a:pt x="311150" y="55244"/>
                </a:lnTo>
                <a:lnTo>
                  <a:pt x="306705" y="60959"/>
                </a:lnTo>
                <a:lnTo>
                  <a:pt x="299085" y="62864"/>
                </a:lnTo>
                <a:lnTo>
                  <a:pt x="313689" y="62864"/>
                </a:lnTo>
                <a:lnTo>
                  <a:pt x="317500" y="58419"/>
                </a:lnTo>
                <a:lnTo>
                  <a:pt x="320675" y="46989"/>
                </a:lnTo>
                <a:lnTo>
                  <a:pt x="321310" y="33654"/>
                </a:lnTo>
                <a:lnTo>
                  <a:pt x="321310" y="32384"/>
                </a:lnTo>
                <a:lnTo>
                  <a:pt x="320675" y="20954"/>
                </a:lnTo>
                <a:lnTo>
                  <a:pt x="317500" y="10794"/>
                </a:lnTo>
                <a:lnTo>
                  <a:pt x="314325" y="6984"/>
                </a:lnTo>
                <a:lnTo>
                  <a:pt x="313689" y="6350"/>
                </a:lnTo>
                <a:close/>
              </a:path>
              <a:path w="420370" h="401320">
                <a:moveTo>
                  <a:pt x="313689" y="6984"/>
                </a:moveTo>
                <a:lnTo>
                  <a:pt x="299085" y="6984"/>
                </a:lnTo>
                <a:lnTo>
                  <a:pt x="306070" y="8889"/>
                </a:lnTo>
                <a:lnTo>
                  <a:pt x="310514" y="14604"/>
                </a:lnTo>
                <a:lnTo>
                  <a:pt x="313055" y="22859"/>
                </a:lnTo>
                <a:lnTo>
                  <a:pt x="313689" y="32384"/>
                </a:lnTo>
                <a:lnTo>
                  <a:pt x="313689" y="6984"/>
                </a:lnTo>
                <a:close/>
              </a:path>
              <a:path w="420370" h="401320">
                <a:moveTo>
                  <a:pt x="331470" y="323214"/>
                </a:moveTo>
                <a:lnTo>
                  <a:pt x="311785" y="323214"/>
                </a:lnTo>
                <a:lnTo>
                  <a:pt x="311785" y="399414"/>
                </a:lnTo>
                <a:lnTo>
                  <a:pt x="320039" y="399414"/>
                </a:lnTo>
                <a:lnTo>
                  <a:pt x="320039" y="365759"/>
                </a:lnTo>
                <a:lnTo>
                  <a:pt x="354330" y="365759"/>
                </a:lnTo>
                <a:lnTo>
                  <a:pt x="352425" y="362584"/>
                </a:lnTo>
                <a:lnTo>
                  <a:pt x="342264" y="361950"/>
                </a:lnTo>
                <a:lnTo>
                  <a:pt x="342264" y="361314"/>
                </a:lnTo>
                <a:lnTo>
                  <a:pt x="351155" y="360679"/>
                </a:lnTo>
                <a:lnTo>
                  <a:pt x="353060" y="358139"/>
                </a:lnTo>
                <a:lnTo>
                  <a:pt x="320039" y="358139"/>
                </a:lnTo>
                <a:lnTo>
                  <a:pt x="320039" y="330834"/>
                </a:lnTo>
                <a:lnTo>
                  <a:pt x="347980" y="330834"/>
                </a:lnTo>
                <a:lnTo>
                  <a:pt x="347980" y="326389"/>
                </a:lnTo>
                <a:lnTo>
                  <a:pt x="341630" y="323850"/>
                </a:lnTo>
                <a:lnTo>
                  <a:pt x="331470" y="323214"/>
                </a:lnTo>
                <a:close/>
              </a:path>
              <a:path w="420370" h="401320">
                <a:moveTo>
                  <a:pt x="354330" y="365759"/>
                </a:moveTo>
                <a:lnTo>
                  <a:pt x="344805" y="365759"/>
                </a:lnTo>
                <a:lnTo>
                  <a:pt x="347980" y="372744"/>
                </a:lnTo>
                <a:lnTo>
                  <a:pt x="347980" y="385444"/>
                </a:lnTo>
                <a:lnTo>
                  <a:pt x="348614" y="394334"/>
                </a:lnTo>
                <a:lnTo>
                  <a:pt x="350520" y="399414"/>
                </a:lnTo>
                <a:lnTo>
                  <a:pt x="360680" y="399414"/>
                </a:lnTo>
                <a:lnTo>
                  <a:pt x="360680" y="397509"/>
                </a:lnTo>
                <a:lnTo>
                  <a:pt x="358139" y="397509"/>
                </a:lnTo>
                <a:lnTo>
                  <a:pt x="357505" y="394334"/>
                </a:lnTo>
                <a:lnTo>
                  <a:pt x="357505" y="393064"/>
                </a:lnTo>
                <a:lnTo>
                  <a:pt x="355600" y="375919"/>
                </a:lnTo>
                <a:lnTo>
                  <a:pt x="354330" y="365759"/>
                </a:lnTo>
                <a:close/>
              </a:path>
              <a:path w="420370" h="401320">
                <a:moveTo>
                  <a:pt x="347980" y="326389"/>
                </a:moveTo>
                <a:lnTo>
                  <a:pt x="347980" y="357504"/>
                </a:lnTo>
                <a:lnTo>
                  <a:pt x="337185" y="358139"/>
                </a:lnTo>
                <a:lnTo>
                  <a:pt x="353060" y="358139"/>
                </a:lnTo>
                <a:lnTo>
                  <a:pt x="356870" y="353694"/>
                </a:lnTo>
                <a:lnTo>
                  <a:pt x="356870" y="343534"/>
                </a:lnTo>
                <a:lnTo>
                  <a:pt x="354964" y="333375"/>
                </a:lnTo>
                <a:lnTo>
                  <a:pt x="353060" y="330834"/>
                </a:lnTo>
                <a:lnTo>
                  <a:pt x="349885" y="327025"/>
                </a:lnTo>
                <a:lnTo>
                  <a:pt x="347980" y="326389"/>
                </a:lnTo>
                <a:close/>
              </a:path>
              <a:path w="420370" h="401320">
                <a:moveTo>
                  <a:pt x="347980" y="330834"/>
                </a:moveTo>
                <a:lnTo>
                  <a:pt x="337820" y="330834"/>
                </a:lnTo>
                <a:lnTo>
                  <a:pt x="347980" y="331469"/>
                </a:lnTo>
                <a:lnTo>
                  <a:pt x="347980" y="330834"/>
                </a:lnTo>
                <a:close/>
              </a:path>
              <a:path w="420370" h="401320">
                <a:moveTo>
                  <a:pt x="351155" y="1269"/>
                </a:moveTo>
                <a:lnTo>
                  <a:pt x="334010" y="1269"/>
                </a:lnTo>
                <a:lnTo>
                  <a:pt x="334010" y="67944"/>
                </a:lnTo>
                <a:lnTo>
                  <a:pt x="341630" y="67944"/>
                </a:lnTo>
                <a:lnTo>
                  <a:pt x="341630" y="38734"/>
                </a:lnTo>
                <a:lnTo>
                  <a:pt x="371475" y="38734"/>
                </a:lnTo>
                <a:lnTo>
                  <a:pt x="369570" y="36194"/>
                </a:lnTo>
                <a:lnTo>
                  <a:pt x="360680" y="34925"/>
                </a:lnTo>
                <a:lnTo>
                  <a:pt x="368300" y="33654"/>
                </a:lnTo>
                <a:lnTo>
                  <a:pt x="370205" y="32384"/>
                </a:lnTo>
                <a:lnTo>
                  <a:pt x="341630" y="32384"/>
                </a:lnTo>
                <a:lnTo>
                  <a:pt x="341630" y="8254"/>
                </a:lnTo>
                <a:lnTo>
                  <a:pt x="365760" y="8254"/>
                </a:lnTo>
                <a:lnTo>
                  <a:pt x="365760" y="4444"/>
                </a:lnTo>
                <a:lnTo>
                  <a:pt x="360680" y="1904"/>
                </a:lnTo>
                <a:lnTo>
                  <a:pt x="351155" y="1269"/>
                </a:lnTo>
                <a:close/>
              </a:path>
              <a:path w="420370" h="401320">
                <a:moveTo>
                  <a:pt x="371475" y="38734"/>
                </a:moveTo>
                <a:lnTo>
                  <a:pt x="363220" y="38734"/>
                </a:lnTo>
                <a:lnTo>
                  <a:pt x="365760" y="44450"/>
                </a:lnTo>
                <a:lnTo>
                  <a:pt x="365760" y="57150"/>
                </a:lnTo>
                <a:lnTo>
                  <a:pt x="366395" y="64134"/>
                </a:lnTo>
                <a:lnTo>
                  <a:pt x="368300" y="67944"/>
                </a:lnTo>
                <a:lnTo>
                  <a:pt x="376555" y="67944"/>
                </a:lnTo>
                <a:lnTo>
                  <a:pt x="376555" y="66675"/>
                </a:lnTo>
                <a:lnTo>
                  <a:pt x="374650" y="66675"/>
                </a:lnTo>
                <a:lnTo>
                  <a:pt x="374650" y="63500"/>
                </a:lnTo>
                <a:lnTo>
                  <a:pt x="374014" y="62229"/>
                </a:lnTo>
                <a:lnTo>
                  <a:pt x="373380" y="57150"/>
                </a:lnTo>
                <a:lnTo>
                  <a:pt x="372745" y="52704"/>
                </a:lnTo>
                <a:lnTo>
                  <a:pt x="372745" y="47625"/>
                </a:lnTo>
                <a:lnTo>
                  <a:pt x="371475" y="38734"/>
                </a:lnTo>
                <a:close/>
              </a:path>
              <a:path w="420370" h="401320">
                <a:moveTo>
                  <a:pt x="365760" y="4444"/>
                </a:moveTo>
                <a:lnTo>
                  <a:pt x="365760" y="31750"/>
                </a:lnTo>
                <a:lnTo>
                  <a:pt x="356870" y="31750"/>
                </a:lnTo>
                <a:lnTo>
                  <a:pt x="353060" y="32384"/>
                </a:lnTo>
                <a:lnTo>
                  <a:pt x="370205" y="32384"/>
                </a:lnTo>
                <a:lnTo>
                  <a:pt x="373380" y="28575"/>
                </a:lnTo>
                <a:lnTo>
                  <a:pt x="373380" y="19684"/>
                </a:lnTo>
                <a:lnTo>
                  <a:pt x="372110" y="10159"/>
                </a:lnTo>
                <a:lnTo>
                  <a:pt x="370205" y="8254"/>
                </a:lnTo>
                <a:lnTo>
                  <a:pt x="367664" y="5079"/>
                </a:lnTo>
                <a:lnTo>
                  <a:pt x="365760" y="4444"/>
                </a:lnTo>
                <a:close/>
              </a:path>
              <a:path w="420370" h="401320">
                <a:moveTo>
                  <a:pt x="398780" y="323214"/>
                </a:moveTo>
                <a:lnTo>
                  <a:pt x="387985" y="323214"/>
                </a:lnTo>
                <a:lnTo>
                  <a:pt x="366395" y="399414"/>
                </a:lnTo>
                <a:lnTo>
                  <a:pt x="375285" y="399414"/>
                </a:lnTo>
                <a:lnTo>
                  <a:pt x="381000" y="377825"/>
                </a:lnTo>
                <a:lnTo>
                  <a:pt x="414020" y="377825"/>
                </a:lnTo>
                <a:lnTo>
                  <a:pt x="412114" y="370204"/>
                </a:lnTo>
                <a:lnTo>
                  <a:pt x="382905" y="370204"/>
                </a:lnTo>
                <a:lnTo>
                  <a:pt x="393064" y="329564"/>
                </a:lnTo>
                <a:lnTo>
                  <a:pt x="400685" y="329564"/>
                </a:lnTo>
                <a:lnTo>
                  <a:pt x="398780" y="323214"/>
                </a:lnTo>
                <a:close/>
              </a:path>
              <a:path w="420370" h="401320">
                <a:moveTo>
                  <a:pt x="414020" y="377825"/>
                </a:moveTo>
                <a:lnTo>
                  <a:pt x="405130" y="377825"/>
                </a:lnTo>
                <a:lnTo>
                  <a:pt x="411480" y="399414"/>
                </a:lnTo>
                <a:lnTo>
                  <a:pt x="420370" y="399414"/>
                </a:lnTo>
                <a:lnTo>
                  <a:pt x="414020" y="377825"/>
                </a:lnTo>
                <a:close/>
              </a:path>
              <a:path w="420370" h="401320">
                <a:moveTo>
                  <a:pt x="400685" y="329564"/>
                </a:moveTo>
                <a:lnTo>
                  <a:pt x="393700" y="329564"/>
                </a:lnTo>
                <a:lnTo>
                  <a:pt x="403225" y="370204"/>
                </a:lnTo>
                <a:lnTo>
                  <a:pt x="403225" y="337819"/>
                </a:lnTo>
                <a:lnTo>
                  <a:pt x="400685" y="329564"/>
                </a:lnTo>
                <a:close/>
              </a:path>
              <a:path w="420370" h="401320">
                <a:moveTo>
                  <a:pt x="403225" y="337819"/>
                </a:moveTo>
                <a:lnTo>
                  <a:pt x="403225" y="370204"/>
                </a:lnTo>
                <a:lnTo>
                  <a:pt x="412114" y="370204"/>
                </a:lnTo>
                <a:lnTo>
                  <a:pt x="403225" y="337819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09264" y="247014"/>
            <a:ext cx="250825" cy="69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55289" y="158114"/>
            <a:ext cx="786130" cy="349885"/>
          </a:xfrm>
          <a:custGeom>
            <a:avLst/>
            <a:gdLst/>
            <a:ahLst/>
            <a:cxnLst/>
            <a:rect l="l" t="t" r="r" b="b"/>
            <a:pathLst>
              <a:path w="786129" h="349884">
                <a:moveTo>
                  <a:pt x="24765" y="340995"/>
                </a:moveTo>
                <a:lnTo>
                  <a:pt x="6985" y="340995"/>
                </a:lnTo>
                <a:lnTo>
                  <a:pt x="6985" y="349885"/>
                </a:lnTo>
                <a:lnTo>
                  <a:pt x="24765" y="349885"/>
                </a:lnTo>
                <a:lnTo>
                  <a:pt x="24765" y="340995"/>
                </a:lnTo>
                <a:close/>
              </a:path>
              <a:path w="786129" h="349884">
                <a:moveTo>
                  <a:pt x="22225" y="1270"/>
                </a:moveTo>
                <a:lnTo>
                  <a:pt x="0" y="1270"/>
                </a:lnTo>
                <a:lnTo>
                  <a:pt x="0" y="67945"/>
                </a:lnTo>
                <a:lnTo>
                  <a:pt x="6985" y="67945"/>
                </a:lnTo>
                <a:lnTo>
                  <a:pt x="6985" y="40005"/>
                </a:lnTo>
                <a:lnTo>
                  <a:pt x="24130" y="40005"/>
                </a:lnTo>
                <a:lnTo>
                  <a:pt x="29210" y="38100"/>
                </a:lnTo>
                <a:lnTo>
                  <a:pt x="36195" y="34290"/>
                </a:lnTo>
                <a:lnTo>
                  <a:pt x="36830" y="33020"/>
                </a:lnTo>
                <a:lnTo>
                  <a:pt x="6985" y="33020"/>
                </a:lnTo>
                <a:lnTo>
                  <a:pt x="6985" y="8254"/>
                </a:lnTo>
                <a:lnTo>
                  <a:pt x="30480" y="8254"/>
                </a:lnTo>
                <a:lnTo>
                  <a:pt x="30480" y="3810"/>
                </a:lnTo>
                <a:lnTo>
                  <a:pt x="29210" y="1904"/>
                </a:lnTo>
                <a:lnTo>
                  <a:pt x="22225" y="1270"/>
                </a:lnTo>
                <a:close/>
              </a:path>
              <a:path w="786129" h="349884">
                <a:moveTo>
                  <a:pt x="30480" y="3810"/>
                </a:moveTo>
                <a:lnTo>
                  <a:pt x="30480" y="31750"/>
                </a:lnTo>
                <a:lnTo>
                  <a:pt x="24765" y="33020"/>
                </a:lnTo>
                <a:lnTo>
                  <a:pt x="36830" y="33020"/>
                </a:lnTo>
                <a:lnTo>
                  <a:pt x="38100" y="27304"/>
                </a:lnTo>
                <a:lnTo>
                  <a:pt x="38100" y="14604"/>
                </a:lnTo>
                <a:lnTo>
                  <a:pt x="36830" y="9525"/>
                </a:lnTo>
                <a:lnTo>
                  <a:pt x="33020" y="5715"/>
                </a:lnTo>
                <a:lnTo>
                  <a:pt x="30480" y="3810"/>
                </a:lnTo>
                <a:close/>
              </a:path>
              <a:path w="786129" h="349884">
                <a:moveTo>
                  <a:pt x="30480" y="8254"/>
                </a:moveTo>
                <a:lnTo>
                  <a:pt x="24765" y="8254"/>
                </a:lnTo>
                <a:lnTo>
                  <a:pt x="30480" y="10160"/>
                </a:lnTo>
                <a:lnTo>
                  <a:pt x="30480" y="8254"/>
                </a:lnTo>
                <a:close/>
              </a:path>
              <a:path w="786129" h="349884">
                <a:moveTo>
                  <a:pt x="60325" y="340995"/>
                </a:moveTo>
                <a:lnTo>
                  <a:pt x="42545" y="340995"/>
                </a:lnTo>
                <a:lnTo>
                  <a:pt x="42545" y="349885"/>
                </a:lnTo>
                <a:lnTo>
                  <a:pt x="60325" y="349885"/>
                </a:lnTo>
                <a:lnTo>
                  <a:pt x="60325" y="340995"/>
                </a:lnTo>
                <a:close/>
              </a:path>
              <a:path w="786129" h="349884">
                <a:moveTo>
                  <a:pt x="56515" y="1270"/>
                </a:moveTo>
                <a:lnTo>
                  <a:pt x="48895" y="1270"/>
                </a:lnTo>
                <a:lnTo>
                  <a:pt x="48895" y="52070"/>
                </a:lnTo>
                <a:lnTo>
                  <a:pt x="50165" y="59690"/>
                </a:lnTo>
                <a:lnTo>
                  <a:pt x="54610" y="65405"/>
                </a:lnTo>
                <a:lnTo>
                  <a:pt x="60325" y="68580"/>
                </a:lnTo>
                <a:lnTo>
                  <a:pt x="68580" y="69850"/>
                </a:lnTo>
                <a:lnTo>
                  <a:pt x="76835" y="68580"/>
                </a:lnTo>
                <a:lnTo>
                  <a:pt x="83185" y="65405"/>
                </a:lnTo>
                <a:lnTo>
                  <a:pt x="85090" y="62865"/>
                </a:lnTo>
                <a:lnTo>
                  <a:pt x="57150" y="62865"/>
                </a:lnTo>
                <a:lnTo>
                  <a:pt x="56515" y="55245"/>
                </a:lnTo>
                <a:lnTo>
                  <a:pt x="56515" y="1270"/>
                </a:lnTo>
                <a:close/>
              </a:path>
              <a:path w="786129" h="349884">
                <a:moveTo>
                  <a:pt x="88900" y="1270"/>
                </a:moveTo>
                <a:lnTo>
                  <a:pt x="81280" y="1270"/>
                </a:lnTo>
                <a:lnTo>
                  <a:pt x="81280" y="55245"/>
                </a:lnTo>
                <a:lnTo>
                  <a:pt x="80010" y="62865"/>
                </a:lnTo>
                <a:lnTo>
                  <a:pt x="85090" y="62865"/>
                </a:lnTo>
                <a:lnTo>
                  <a:pt x="87630" y="59690"/>
                </a:lnTo>
                <a:lnTo>
                  <a:pt x="88900" y="52070"/>
                </a:lnTo>
                <a:lnTo>
                  <a:pt x="88900" y="1270"/>
                </a:lnTo>
                <a:close/>
              </a:path>
              <a:path w="786129" h="349884">
                <a:moveTo>
                  <a:pt x="95250" y="340995"/>
                </a:moveTo>
                <a:lnTo>
                  <a:pt x="78105" y="340995"/>
                </a:lnTo>
                <a:lnTo>
                  <a:pt x="78105" y="349885"/>
                </a:lnTo>
                <a:lnTo>
                  <a:pt x="95250" y="349885"/>
                </a:lnTo>
                <a:lnTo>
                  <a:pt x="95250" y="340995"/>
                </a:lnTo>
                <a:close/>
              </a:path>
              <a:path w="786129" h="349884">
                <a:moveTo>
                  <a:pt x="130810" y="340995"/>
                </a:moveTo>
                <a:lnTo>
                  <a:pt x="113030" y="340995"/>
                </a:lnTo>
                <a:lnTo>
                  <a:pt x="113030" y="349885"/>
                </a:lnTo>
                <a:lnTo>
                  <a:pt x="130810" y="349885"/>
                </a:lnTo>
                <a:lnTo>
                  <a:pt x="130810" y="340995"/>
                </a:lnTo>
                <a:close/>
              </a:path>
              <a:path w="786129" h="349884">
                <a:moveTo>
                  <a:pt x="114935" y="1270"/>
                </a:moveTo>
                <a:lnTo>
                  <a:pt x="102870" y="1270"/>
                </a:lnTo>
                <a:lnTo>
                  <a:pt x="102870" y="67945"/>
                </a:lnTo>
                <a:lnTo>
                  <a:pt x="110490" y="67945"/>
                </a:lnTo>
                <a:lnTo>
                  <a:pt x="109855" y="11429"/>
                </a:lnTo>
                <a:lnTo>
                  <a:pt x="109855" y="4445"/>
                </a:lnTo>
                <a:lnTo>
                  <a:pt x="116205" y="4445"/>
                </a:lnTo>
                <a:lnTo>
                  <a:pt x="114935" y="1270"/>
                </a:lnTo>
                <a:close/>
              </a:path>
              <a:path w="786129" h="349884">
                <a:moveTo>
                  <a:pt x="116205" y="4445"/>
                </a:moveTo>
                <a:lnTo>
                  <a:pt x="110490" y="4445"/>
                </a:lnTo>
                <a:lnTo>
                  <a:pt x="110490" y="8890"/>
                </a:lnTo>
                <a:lnTo>
                  <a:pt x="111760" y="11429"/>
                </a:lnTo>
                <a:lnTo>
                  <a:pt x="131445" y="67945"/>
                </a:lnTo>
                <a:lnTo>
                  <a:pt x="143510" y="67945"/>
                </a:lnTo>
                <a:lnTo>
                  <a:pt x="143510" y="63500"/>
                </a:lnTo>
                <a:lnTo>
                  <a:pt x="135890" y="63500"/>
                </a:lnTo>
                <a:lnTo>
                  <a:pt x="134620" y="57785"/>
                </a:lnTo>
                <a:lnTo>
                  <a:pt x="133985" y="55880"/>
                </a:lnTo>
                <a:lnTo>
                  <a:pt x="116205" y="4445"/>
                </a:lnTo>
                <a:close/>
              </a:path>
              <a:path w="786129" h="349884">
                <a:moveTo>
                  <a:pt x="143510" y="1270"/>
                </a:moveTo>
                <a:lnTo>
                  <a:pt x="135890" y="1270"/>
                </a:lnTo>
                <a:lnTo>
                  <a:pt x="135890" y="58420"/>
                </a:lnTo>
                <a:lnTo>
                  <a:pt x="136525" y="63500"/>
                </a:lnTo>
                <a:lnTo>
                  <a:pt x="143510" y="63500"/>
                </a:lnTo>
                <a:lnTo>
                  <a:pt x="143510" y="1270"/>
                </a:lnTo>
                <a:close/>
              </a:path>
              <a:path w="786129" h="349884">
                <a:moveTo>
                  <a:pt x="165735" y="340995"/>
                </a:moveTo>
                <a:lnTo>
                  <a:pt x="148590" y="340995"/>
                </a:lnTo>
                <a:lnTo>
                  <a:pt x="148590" y="349885"/>
                </a:lnTo>
                <a:lnTo>
                  <a:pt x="165735" y="349885"/>
                </a:lnTo>
                <a:lnTo>
                  <a:pt x="165735" y="340995"/>
                </a:lnTo>
                <a:close/>
              </a:path>
              <a:path w="786129" h="349884">
                <a:moveTo>
                  <a:pt x="176530" y="8254"/>
                </a:moveTo>
                <a:lnTo>
                  <a:pt x="168910" y="8254"/>
                </a:lnTo>
                <a:lnTo>
                  <a:pt x="168910" y="67945"/>
                </a:lnTo>
                <a:lnTo>
                  <a:pt x="176530" y="67945"/>
                </a:lnTo>
                <a:lnTo>
                  <a:pt x="176530" y="8254"/>
                </a:lnTo>
                <a:close/>
              </a:path>
              <a:path w="786129" h="349884">
                <a:moveTo>
                  <a:pt x="193675" y="1270"/>
                </a:moveTo>
                <a:lnTo>
                  <a:pt x="151765" y="1270"/>
                </a:lnTo>
                <a:lnTo>
                  <a:pt x="151765" y="8254"/>
                </a:lnTo>
                <a:lnTo>
                  <a:pt x="193675" y="8254"/>
                </a:lnTo>
                <a:lnTo>
                  <a:pt x="193675" y="1270"/>
                </a:lnTo>
                <a:close/>
              </a:path>
              <a:path w="786129" h="349884">
                <a:moveTo>
                  <a:pt x="201295" y="340995"/>
                </a:moveTo>
                <a:lnTo>
                  <a:pt x="183515" y="340995"/>
                </a:lnTo>
                <a:lnTo>
                  <a:pt x="183515" y="349885"/>
                </a:lnTo>
                <a:lnTo>
                  <a:pt x="201295" y="349885"/>
                </a:lnTo>
                <a:lnTo>
                  <a:pt x="201295" y="340995"/>
                </a:lnTo>
                <a:close/>
              </a:path>
              <a:path w="786129" h="349884">
                <a:moveTo>
                  <a:pt x="236855" y="340995"/>
                </a:moveTo>
                <a:lnTo>
                  <a:pt x="219075" y="340995"/>
                </a:lnTo>
                <a:lnTo>
                  <a:pt x="219075" y="349885"/>
                </a:lnTo>
                <a:lnTo>
                  <a:pt x="236855" y="349885"/>
                </a:lnTo>
                <a:lnTo>
                  <a:pt x="236855" y="340995"/>
                </a:lnTo>
                <a:close/>
              </a:path>
              <a:path w="786129" h="349884">
                <a:moveTo>
                  <a:pt x="222250" y="0"/>
                </a:moveTo>
                <a:lnTo>
                  <a:pt x="210185" y="3175"/>
                </a:lnTo>
                <a:lnTo>
                  <a:pt x="203835" y="10795"/>
                </a:lnTo>
                <a:lnTo>
                  <a:pt x="200660" y="21590"/>
                </a:lnTo>
                <a:lnTo>
                  <a:pt x="200025" y="32385"/>
                </a:lnTo>
                <a:lnTo>
                  <a:pt x="200025" y="33655"/>
                </a:lnTo>
                <a:lnTo>
                  <a:pt x="200660" y="46990"/>
                </a:lnTo>
                <a:lnTo>
                  <a:pt x="203835" y="58420"/>
                </a:lnTo>
                <a:lnTo>
                  <a:pt x="210185" y="66675"/>
                </a:lnTo>
                <a:lnTo>
                  <a:pt x="221615" y="69850"/>
                </a:lnTo>
                <a:lnTo>
                  <a:pt x="233680" y="66675"/>
                </a:lnTo>
                <a:lnTo>
                  <a:pt x="236220" y="62865"/>
                </a:lnTo>
                <a:lnTo>
                  <a:pt x="221615" y="62865"/>
                </a:lnTo>
                <a:lnTo>
                  <a:pt x="214630" y="60960"/>
                </a:lnTo>
                <a:lnTo>
                  <a:pt x="210185" y="55245"/>
                </a:lnTo>
                <a:lnTo>
                  <a:pt x="208280" y="46355"/>
                </a:lnTo>
                <a:lnTo>
                  <a:pt x="207645" y="33655"/>
                </a:lnTo>
                <a:lnTo>
                  <a:pt x="207645" y="32385"/>
                </a:lnTo>
                <a:lnTo>
                  <a:pt x="208280" y="22860"/>
                </a:lnTo>
                <a:lnTo>
                  <a:pt x="210185" y="14604"/>
                </a:lnTo>
                <a:lnTo>
                  <a:pt x="214630" y="8890"/>
                </a:lnTo>
                <a:lnTo>
                  <a:pt x="221615" y="6985"/>
                </a:lnTo>
                <a:lnTo>
                  <a:pt x="236220" y="6985"/>
                </a:lnTo>
                <a:lnTo>
                  <a:pt x="236220" y="6350"/>
                </a:lnTo>
                <a:lnTo>
                  <a:pt x="233680" y="3175"/>
                </a:lnTo>
                <a:lnTo>
                  <a:pt x="222250" y="0"/>
                </a:lnTo>
                <a:close/>
              </a:path>
              <a:path w="786129" h="349884">
                <a:moveTo>
                  <a:pt x="236220" y="6350"/>
                </a:moveTo>
                <a:lnTo>
                  <a:pt x="236220" y="33655"/>
                </a:lnTo>
                <a:lnTo>
                  <a:pt x="235585" y="46355"/>
                </a:lnTo>
                <a:lnTo>
                  <a:pt x="233680" y="55245"/>
                </a:lnTo>
                <a:lnTo>
                  <a:pt x="229235" y="60960"/>
                </a:lnTo>
                <a:lnTo>
                  <a:pt x="221615" y="62865"/>
                </a:lnTo>
                <a:lnTo>
                  <a:pt x="236220" y="62865"/>
                </a:lnTo>
                <a:lnTo>
                  <a:pt x="240030" y="58420"/>
                </a:lnTo>
                <a:lnTo>
                  <a:pt x="243205" y="46990"/>
                </a:lnTo>
                <a:lnTo>
                  <a:pt x="243840" y="33655"/>
                </a:lnTo>
                <a:lnTo>
                  <a:pt x="243840" y="32385"/>
                </a:lnTo>
                <a:lnTo>
                  <a:pt x="243205" y="20954"/>
                </a:lnTo>
                <a:lnTo>
                  <a:pt x="240030" y="10795"/>
                </a:lnTo>
                <a:lnTo>
                  <a:pt x="236855" y="6985"/>
                </a:lnTo>
                <a:lnTo>
                  <a:pt x="236220" y="6350"/>
                </a:lnTo>
                <a:close/>
              </a:path>
              <a:path w="786129" h="349884">
                <a:moveTo>
                  <a:pt x="236220" y="6985"/>
                </a:moveTo>
                <a:lnTo>
                  <a:pt x="221615" y="6985"/>
                </a:lnTo>
                <a:lnTo>
                  <a:pt x="228600" y="8890"/>
                </a:lnTo>
                <a:lnTo>
                  <a:pt x="233045" y="14604"/>
                </a:lnTo>
                <a:lnTo>
                  <a:pt x="235585" y="22860"/>
                </a:lnTo>
                <a:lnTo>
                  <a:pt x="236220" y="32385"/>
                </a:lnTo>
                <a:lnTo>
                  <a:pt x="236220" y="6985"/>
                </a:lnTo>
                <a:close/>
              </a:path>
              <a:path w="786129" h="349884">
                <a:moveTo>
                  <a:pt x="272415" y="340995"/>
                </a:moveTo>
                <a:lnTo>
                  <a:pt x="254635" y="340995"/>
                </a:lnTo>
                <a:lnTo>
                  <a:pt x="254635" y="349885"/>
                </a:lnTo>
                <a:lnTo>
                  <a:pt x="272415" y="349885"/>
                </a:lnTo>
                <a:lnTo>
                  <a:pt x="272415" y="340995"/>
                </a:lnTo>
                <a:close/>
              </a:path>
              <a:path w="786129" h="349884">
                <a:moveTo>
                  <a:pt x="307339" y="340995"/>
                </a:moveTo>
                <a:lnTo>
                  <a:pt x="289560" y="340995"/>
                </a:lnTo>
                <a:lnTo>
                  <a:pt x="289560" y="349885"/>
                </a:lnTo>
                <a:lnTo>
                  <a:pt x="307339" y="349885"/>
                </a:lnTo>
                <a:lnTo>
                  <a:pt x="307339" y="340995"/>
                </a:lnTo>
                <a:close/>
              </a:path>
              <a:path w="786129" h="349884">
                <a:moveTo>
                  <a:pt x="297180" y="1270"/>
                </a:moveTo>
                <a:lnTo>
                  <a:pt x="278765" y="1270"/>
                </a:lnTo>
                <a:lnTo>
                  <a:pt x="278765" y="67945"/>
                </a:lnTo>
                <a:lnTo>
                  <a:pt x="298450" y="67945"/>
                </a:lnTo>
                <a:lnTo>
                  <a:pt x="309245" y="65405"/>
                </a:lnTo>
                <a:lnTo>
                  <a:pt x="312420" y="61595"/>
                </a:lnTo>
                <a:lnTo>
                  <a:pt x="285750" y="61595"/>
                </a:lnTo>
                <a:lnTo>
                  <a:pt x="285750" y="8254"/>
                </a:lnTo>
                <a:lnTo>
                  <a:pt x="312420" y="8254"/>
                </a:lnTo>
                <a:lnTo>
                  <a:pt x="312420" y="7620"/>
                </a:lnTo>
                <a:lnTo>
                  <a:pt x="308610" y="3810"/>
                </a:lnTo>
                <a:lnTo>
                  <a:pt x="297180" y="1270"/>
                </a:lnTo>
                <a:close/>
              </a:path>
              <a:path w="786129" h="349884">
                <a:moveTo>
                  <a:pt x="312420" y="7620"/>
                </a:moveTo>
                <a:lnTo>
                  <a:pt x="312420" y="37465"/>
                </a:lnTo>
                <a:lnTo>
                  <a:pt x="311785" y="48260"/>
                </a:lnTo>
                <a:lnTo>
                  <a:pt x="308610" y="55880"/>
                </a:lnTo>
                <a:lnTo>
                  <a:pt x="304164" y="60325"/>
                </a:lnTo>
                <a:lnTo>
                  <a:pt x="297814" y="61595"/>
                </a:lnTo>
                <a:lnTo>
                  <a:pt x="312420" y="61595"/>
                </a:lnTo>
                <a:lnTo>
                  <a:pt x="315595" y="57785"/>
                </a:lnTo>
                <a:lnTo>
                  <a:pt x="318770" y="46990"/>
                </a:lnTo>
                <a:lnTo>
                  <a:pt x="320039" y="34925"/>
                </a:lnTo>
                <a:lnTo>
                  <a:pt x="320039" y="31115"/>
                </a:lnTo>
                <a:lnTo>
                  <a:pt x="319405" y="20320"/>
                </a:lnTo>
                <a:lnTo>
                  <a:pt x="315595" y="10795"/>
                </a:lnTo>
                <a:lnTo>
                  <a:pt x="312420" y="7620"/>
                </a:lnTo>
                <a:close/>
              </a:path>
              <a:path w="786129" h="349884">
                <a:moveTo>
                  <a:pt x="312420" y="8254"/>
                </a:moveTo>
                <a:lnTo>
                  <a:pt x="297814" y="8254"/>
                </a:lnTo>
                <a:lnTo>
                  <a:pt x="304800" y="10160"/>
                </a:lnTo>
                <a:lnTo>
                  <a:pt x="309245" y="15240"/>
                </a:lnTo>
                <a:lnTo>
                  <a:pt x="311785" y="22860"/>
                </a:lnTo>
                <a:lnTo>
                  <a:pt x="312420" y="33655"/>
                </a:lnTo>
                <a:lnTo>
                  <a:pt x="312420" y="8254"/>
                </a:lnTo>
                <a:close/>
              </a:path>
              <a:path w="786129" h="349884">
                <a:moveTo>
                  <a:pt x="342900" y="340995"/>
                </a:moveTo>
                <a:lnTo>
                  <a:pt x="325120" y="340995"/>
                </a:lnTo>
                <a:lnTo>
                  <a:pt x="325120" y="349885"/>
                </a:lnTo>
                <a:lnTo>
                  <a:pt x="342900" y="349885"/>
                </a:lnTo>
                <a:lnTo>
                  <a:pt x="342900" y="340995"/>
                </a:lnTo>
                <a:close/>
              </a:path>
              <a:path w="786129" h="349884">
                <a:moveTo>
                  <a:pt x="365760" y="1270"/>
                </a:moveTo>
                <a:lnTo>
                  <a:pt x="332105" y="1270"/>
                </a:lnTo>
                <a:lnTo>
                  <a:pt x="332105" y="67945"/>
                </a:lnTo>
                <a:lnTo>
                  <a:pt x="365760" y="67945"/>
                </a:lnTo>
                <a:lnTo>
                  <a:pt x="365760" y="61595"/>
                </a:lnTo>
                <a:lnTo>
                  <a:pt x="339725" y="61595"/>
                </a:lnTo>
                <a:lnTo>
                  <a:pt x="339725" y="36830"/>
                </a:lnTo>
                <a:lnTo>
                  <a:pt x="363855" y="36830"/>
                </a:lnTo>
                <a:lnTo>
                  <a:pt x="363855" y="29845"/>
                </a:lnTo>
                <a:lnTo>
                  <a:pt x="339725" y="29845"/>
                </a:lnTo>
                <a:lnTo>
                  <a:pt x="339725" y="8254"/>
                </a:lnTo>
                <a:lnTo>
                  <a:pt x="365760" y="8254"/>
                </a:lnTo>
                <a:lnTo>
                  <a:pt x="365760" y="1270"/>
                </a:lnTo>
                <a:close/>
              </a:path>
              <a:path w="786129" h="349884">
                <a:moveTo>
                  <a:pt x="377825" y="340995"/>
                </a:moveTo>
                <a:lnTo>
                  <a:pt x="360045" y="340995"/>
                </a:lnTo>
                <a:lnTo>
                  <a:pt x="360045" y="349885"/>
                </a:lnTo>
                <a:lnTo>
                  <a:pt x="377825" y="349885"/>
                </a:lnTo>
                <a:lnTo>
                  <a:pt x="377825" y="340995"/>
                </a:lnTo>
                <a:close/>
              </a:path>
              <a:path w="786129" h="349884">
                <a:moveTo>
                  <a:pt x="413385" y="340995"/>
                </a:moveTo>
                <a:lnTo>
                  <a:pt x="395605" y="340995"/>
                </a:lnTo>
                <a:lnTo>
                  <a:pt x="395605" y="349885"/>
                </a:lnTo>
                <a:lnTo>
                  <a:pt x="413385" y="349885"/>
                </a:lnTo>
                <a:lnTo>
                  <a:pt x="413385" y="340995"/>
                </a:lnTo>
                <a:close/>
              </a:path>
              <a:path w="786129" h="349884">
                <a:moveTo>
                  <a:pt x="634364" y="323850"/>
                </a:moveTo>
                <a:lnTo>
                  <a:pt x="631189" y="332740"/>
                </a:lnTo>
                <a:lnTo>
                  <a:pt x="648970" y="338455"/>
                </a:lnTo>
                <a:lnTo>
                  <a:pt x="652145" y="330200"/>
                </a:lnTo>
                <a:lnTo>
                  <a:pt x="634364" y="323850"/>
                </a:lnTo>
                <a:close/>
              </a:path>
              <a:path w="786129" h="349884">
                <a:moveTo>
                  <a:pt x="599439" y="311785"/>
                </a:moveTo>
                <a:lnTo>
                  <a:pt x="596264" y="320040"/>
                </a:lnTo>
                <a:lnTo>
                  <a:pt x="614045" y="326390"/>
                </a:lnTo>
                <a:lnTo>
                  <a:pt x="616585" y="318135"/>
                </a:lnTo>
                <a:lnTo>
                  <a:pt x="599439" y="311785"/>
                </a:lnTo>
                <a:close/>
              </a:path>
              <a:path w="786129" h="349884">
                <a:moveTo>
                  <a:pt x="376555" y="136525"/>
                </a:moveTo>
                <a:lnTo>
                  <a:pt x="373380" y="141605"/>
                </a:lnTo>
                <a:lnTo>
                  <a:pt x="582295" y="271780"/>
                </a:lnTo>
                <a:lnTo>
                  <a:pt x="574675" y="284480"/>
                </a:lnTo>
                <a:lnTo>
                  <a:pt x="661035" y="316865"/>
                </a:lnTo>
                <a:lnTo>
                  <a:pt x="606425" y="266700"/>
                </a:lnTo>
                <a:lnTo>
                  <a:pt x="585470" y="266700"/>
                </a:lnTo>
                <a:lnTo>
                  <a:pt x="376555" y="136525"/>
                </a:lnTo>
                <a:close/>
              </a:path>
              <a:path w="786129" h="349884">
                <a:moveTo>
                  <a:pt x="564514" y="299720"/>
                </a:moveTo>
                <a:lnTo>
                  <a:pt x="561339" y="307975"/>
                </a:lnTo>
                <a:lnTo>
                  <a:pt x="579120" y="314325"/>
                </a:lnTo>
                <a:lnTo>
                  <a:pt x="581660" y="305435"/>
                </a:lnTo>
                <a:lnTo>
                  <a:pt x="564514" y="299720"/>
                </a:lnTo>
                <a:close/>
              </a:path>
              <a:path w="786129" h="349884">
                <a:moveTo>
                  <a:pt x="528955" y="287020"/>
                </a:moveTo>
                <a:lnTo>
                  <a:pt x="526414" y="295910"/>
                </a:lnTo>
                <a:lnTo>
                  <a:pt x="543560" y="301625"/>
                </a:lnTo>
                <a:lnTo>
                  <a:pt x="546735" y="293370"/>
                </a:lnTo>
                <a:lnTo>
                  <a:pt x="528955" y="287020"/>
                </a:lnTo>
                <a:close/>
              </a:path>
              <a:path w="786129" h="349884">
                <a:moveTo>
                  <a:pt x="494030" y="274955"/>
                </a:moveTo>
                <a:lnTo>
                  <a:pt x="491489" y="283210"/>
                </a:lnTo>
                <a:lnTo>
                  <a:pt x="508635" y="289560"/>
                </a:lnTo>
                <a:lnTo>
                  <a:pt x="511810" y="281305"/>
                </a:lnTo>
                <a:lnTo>
                  <a:pt x="494030" y="274955"/>
                </a:lnTo>
                <a:close/>
              </a:path>
              <a:path w="786129" h="349884">
                <a:moveTo>
                  <a:pt x="459105" y="262890"/>
                </a:moveTo>
                <a:lnTo>
                  <a:pt x="455930" y="271145"/>
                </a:lnTo>
                <a:lnTo>
                  <a:pt x="473710" y="277495"/>
                </a:lnTo>
                <a:lnTo>
                  <a:pt x="476885" y="269240"/>
                </a:lnTo>
                <a:lnTo>
                  <a:pt x="459105" y="262890"/>
                </a:lnTo>
                <a:close/>
              </a:path>
              <a:path w="786129" h="349884">
                <a:moveTo>
                  <a:pt x="593089" y="254635"/>
                </a:moveTo>
                <a:lnTo>
                  <a:pt x="585470" y="266700"/>
                </a:lnTo>
                <a:lnTo>
                  <a:pt x="606425" y="266700"/>
                </a:lnTo>
                <a:lnTo>
                  <a:pt x="593089" y="254635"/>
                </a:lnTo>
                <a:close/>
              </a:path>
              <a:path w="786129" h="349884">
                <a:moveTo>
                  <a:pt x="424180" y="250825"/>
                </a:moveTo>
                <a:lnTo>
                  <a:pt x="421005" y="259080"/>
                </a:lnTo>
                <a:lnTo>
                  <a:pt x="438785" y="265430"/>
                </a:lnTo>
                <a:lnTo>
                  <a:pt x="441325" y="256540"/>
                </a:lnTo>
                <a:lnTo>
                  <a:pt x="424180" y="250825"/>
                </a:lnTo>
                <a:close/>
              </a:path>
              <a:path w="786129" h="349884">
                <a:moveTo>
                  <a:pt x="496570" y="234950"/>
                </a:moveTo>
                <a:lnTo>
                  <a:pt x="483235" y="261620"/>
                </a:lnTo>
                <a:lnTo>
                  <a:pt x="487045" y="263525"/>
                </a:lnTo>
                <a:lnTo>
                  <a:pt x="500380" y="236855"/>
                </a:lnTo>
                <a:lnTo>
                  <a:pt x="496570" y="234950"/>
                </a:lnTo>
                <a:close/>
              </a:path>
              <a:path w="786129" h="349884">
                <a:moveTo>
                  <a:pt x="448945" y="340995"/>
                </a:moveTo>
                <a:lnTo>
                  <a:pt x="431164" y="340995"/>
                </a:lnTo>
                <a:lnTo>
                  <a:pt x="431164" y="349885"/>
                </a:lnTo>
                <a:lnTo>
                  <a:pt x="448945" y="349885"/>
                </a:lnTo>
                <a:lnTo>
                  <a:pt x="448945" y="340995"/>
                </a:lnTo>
                <a:close/>
              </a:path>
              <a:path w="786129" h="349884">
                <a:moveTo>
                  <a:pt x="483870" y="340995"/>
                </a:moveTo>
                <a:lnTo>
                  <a:pt x="466089" y="340995"/>
                </a:lnTo>
                <a:lnTo>
                  <a:pt x="466089" y="349885"/>
                </a:lnTo>
                <a:lnTo>
                  <a:pt x="483870" y="349885"/>
                </a:lnTo>
                <a:lnTo>
                  <a:pt x="483870" y="340995"/>
                </a:lnTo>
                <a:close/>
              </a:path>
              <a:path w="786129" h="349884">
                <a:moveTo>
                  <a:pt x="519430" y="340995"/>
                </a:moveTo>
                <a:lnTo>
                  <a:pt x="501650" y="340995"/>
                </a:lnTo>
                <a:lnTo>
                  <a:pt x="501650" y="349885"/>
                </a:lnTo>
                <a:lnTo>
                  <a:pt x="519430" y="349885"/>
                </a:lnTo>
                <a:lnTo>
                  <a:pt x="519430" y="340995"/>
                </a:lnTo>
                <a:close/>
              </a:path>
              <a:path w="786129" h="349884">
                <a:moveTo>
                  <a:pt x="554355" y="340995"/>
                </a:moveTo>
                <a:lnTo>
                  <a:pt x="537210" y="340995"/>
                </a:lnTo>
                <a:lnTo>
                  <a:pt x="537210" y="349885"/>
                </a:lnTo>
                <a:lnTo>
                  <a:pt x="554355" y="349885"/>
                </a:lnTo>
                <a:lnTo>
                  <a:pt x="554355" y="340995"/>
                </a:lnTo>
                <a:close/>
              </a:path>
              <a:path w="786129" h="349884">
                <a:moveTo>
                  <a:pt x="558800" y="17779"/>
                </a:moveTo>
                <a:lnTo>
                  <a:pt x="555625" y="26035"/>
                </a:lnTo>
                <a:lnTo>
                  <a:pt x="573405" y="32385"/>
                </a:lnTo>
                <a:lnTo>
                  <a:pt x="575945" y="24129"/>
                </a:lnTo>
                <a:lnTo>
                  <a:pt x="558800" y="17779"/>
                </a:lnTo>
                <a:close/>
              </a:path>
              <a:path w="786129" h="349884">
                <a:moveTo>
                  <a:pt x="589914" y="340995"/>
                </a:moveTo>
                <a:lnTo>
                  <a:pt x="572135" y="340995"/>
                </a:lnTo>
                <a:lnTo>
                  <a:pt x="572135" y="349885"/>
                </a:lnTo>
                <a:lnTo>
                  <a:pt x="589914" y="349885"/>
                </a:lnTo>
                <a:lnTo>
                  <a:pt x="589914" y="340995"/>
                </a:lnTo>
                <a:close/>
              </a:path>
              <a:path w="786129" h="349884">
                <a:moveTo>
                  <a:pt x="592455" y="45085"/>
                </a:moveTo>
                <a:lnTo>
                  <a:pt x="577214" y="76835"/>
                </a:lnTo>
                <a:lnTo>
                  <a:pt x="581660" y="79375"/>
                </a:lnTo>
                <a:lnTo>
                  <a:pt x="596900" y="46990"/>
                </a:lnTo>
                <a:lnTo>
                  <a:pt x="592455" y="45085"/>
                </a:lnTo>
                <a:close/>
              </a:path>
              <a:path w="786129" h="349884">
                <a:moveTo>
                  <a:pt x="593725" y="29845"/>
                </a:moveTo>
                <a:lnTo>
                  <a:pt x="590550" y="38735"/>
                </a:lnTo>
                <a:lnTo>
                  <a:pt x="608330" y="44450"/>
                </a:lnTo>
                <a:lnTo>
                  <a:pt x="610870" y="36195"/>
                </a:lnTo>
                <a:lnTo>
                  <a:pt x="593725" y="29845"/>
                </a:lnTo>
                <a:close/>
              </a:path>
              <a:path w="786129" h="349884">
                <a:moveTo>
                  <a:pt x="625475" y="340995"/>
                </a:moveTo>
                <a:lnTo>
                  <a:pt x="607695" y="340995"/>
                </a:lnTo>
                <a:lnTo>
                  <a:pt x="607695" y="349885"/>
                </a:lnTo>
                <a:lnTo>
                  <a:pt x="625475" y="349885"/>
                </a:lnTo>
                <a:lnTo>
                  <a:pt x="625475" y="340995"/>
                </a:lnTo>
                <a:close/>
              </a:path>
              <a:path w="786129" h="349884">
                <a:moveTo>
                  <a:pt x="628650" y="42545"/>
                </a:moveTo>
                <a:lnTo>
                  <a:pt x="625475" y="50800"/>
                </a:lnTo>
                <a:lnTo>
                  <a:pt x="643255" y="57150"/>
                </a:lnTo>
                <a:lnTo>
                  <a:pt x="646430" y="48260"/>
                </a:lnTo>
                <a:lnTo>
                  <a:pt x="628650" y="42545"/>
                </a:lnTo>
                <a:close/>
              </a:path>
              <a:path w="786129" h="349884">
                <a:moveTo>
                  <a:pt x="661035" y="340995"/>
                </a:moveTo>
                <a:lnTo>
                  <a:pt x="643255" y="340995"/>
                </a:lnTo>
                <a:lnTo>
                  <a:pt x="643255" y="349885"/>
                </a:lnTo>
                <a:lnTo>
                  <a:pt x="661035" y="349885"/>
                </a:lnTo>
                <a:lnTo>
                  <a:pt x="661035" y="340995"/>
                </a:lnTo>
                <a:close/>
              </a:path>
              <a:path w="786129" h="349884">
                <a:moveTo>
                  <a:pt x="663575" y="54610"/>
                </a:moveTo>
                <a:lnTo>
                  <a:pt x="661035" y="62865"/>
                </a:lnTo>
                <a:lnTo>
                  <a:pt x="678180" y="69215"/>
                </a:lnTo>
                <a:lnTo>
                  <a:pt x="681355" y="60960"/>
                </a:lnTo>
                <a:lnTo>
                  <a:pt x="663575" y="54610"/>
                </a:lnTo>
                <a:close/>
              </a:path>
              <a:path w="786129" h="349884">
                <a:moveTo>
                  <a:pt x="698500" y="66675"/>
                </a:moveTo>
                <a:lnTo>
                  <a:pt x="695960" y="75565"/>
                </a:lnTo>
                <a:lnTo>
                  <a:pt x="713105" y="81280"/>
                </a:lnTo>
                <a:lnTo>
                  <a:pt x="716280" y="73025"/>
                </a:lnTo>
                <a:lnTo>
                  <a:pt x="698500" y="66675"/>
                </a:lnTo>
                <a:close/>
              </a:path>
              <a:path w="786129" h="349884">
                <a:moveTo>
                  <a:pt x="734060" y="79375"/>
                </a:moveTo>
                <a:lnTo>
                  <a:pt x="730885" y="87630"/>
                </a:lnTo>
                <a:lnTo>
                  <a:pt x="748664" y="93980"/>
                </a:lnTo>
                <a:lnTo>
                  <a:pt x="751205" y="85090"/>
                </a:lnTo>
                <a:lnTo>
                  <a:pt x="734060" y="79375"/>
                </a:lnTo>
                <a:close/>
              </a:path>
              <a:path w="786129" h="349884">
                <a:moveTo>
                  <a:pt x="768985" y="91440"/>
                </a:moveTo>
                <a:lnTo>
                  <a:pt x="765810" y="99695"/>
                </a:lnTo>
                <a:lnTo>
                  <a:pt x="783589" y="106045"/>
                </a:lnTo>
                <a:lnTo>
                  <a:pt x="786130" y="97790"/>
                </a:lnTo>
                <a:lnTo>
                  <a:pt x="768985" y="914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87140" y="505459"/>
            <a:ext cx="436245" cy="732155"/>
          </a:xfrm>
          <a:custGeom>
            <a:avLst/>
            <a:gdLst/>
            <a:ahLst/>
            <a:cxnLst/>
            <a:rect l="l" t="t" r="r" b="b"/>
            <a:pathLst>
              <a:path w="436245" h="732155">
                <a:moveTo>
                  <a:pt x="0" y="732154"/>
                </a:moveTo>
                <a:lnTo>
                  <a:pt x="436245" y="732154"/>
                </a:lnTo>
                <a:lnTo>
                  <a:pt x="436245" y="0"/>
                </a:lnTo>
                <a:lnTo>
                  <a:pt x="0" y="0"/>
                </a:lnTo>
                <a:lnTo>
                  <a:pt x="0" y="732154"/>
                </a:lnTo>
                <a:close/>
              </a:path>
            </a:pathLst>
          </a:custGeom>
          <a:solidFill>
            <a:srgbClr val="8E9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91584" y="502284"/>
            <a:ext cx="0" cy="732155"/>
          </a:xfrm>
          <a:custGeom>
            <a:avLst/>
            <a:gdLst/>
            <a:ahLst/>
            <a:cxnLst/>
            <a:rect l="l" t="t" r="r" b="b"/>
            <a:pathLst>
              <a:path h="732155">
                <a:moveTo>
                  <a:pt x="0" y="0"/>
                </a:moveTo>
                <a:lnTo>
                  <a:pt x="0" y="732155"/>
                </a:lnTo>
              </a:path>
            </a:pathLst>
          </a:custGeom>
          <a:ln w="809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49675" y="1238249"/>
            <a:ext cx="8255" cy="43180"/>
          </a:xfrm>
          <a:custGeom>
            <a:avLst/>
            <a:gdLst/>
            <a:ahLst/>
            <a:cxnLst/>
            <a:rect l="l" t="t" r="r" b="b"/>
            <a:pathLst>
              <a:path w="8254" h="43180">
                <a:moveTo>
                  <a:pt x="0" y="43179"/>
                </a:moveTo>
                <a:lnTo>
                  <a:pt x="8255" y="43179"/>
                </a:lnTo>
                <a:lnTo>
                  <a:pt x="8255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49675" y="1235074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520" y="0"/>
                </a:lnTo>
              </a:path>
            </a:pathLst>
          </a:custGeom>
          <a:ln w="889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81754" y="667384"/>
            <a:ext cx="196850" cy="2438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03625" y="1205864"/>
            <a:ext cx="47625" cy="53975"/>
          </a:xfrm>
          <a:custGeom>
            <a:avLst/>
            <a:gdLst/>
            <a:ahLst/>
            <a:cxnLst/>
            <a:rect l="l" t="t" r="r" b="b"/>
            <a:pathLst>
              <a:path w="47625" h="53975">
                <a:moveTo>
                  <a:pt x="2539" y="0"/>
                </a:moveTo>
                <a:lnTo>
                  <a:pt x="0" y="2539"/>
                </a:lnTo>
                <a:lnTo>
                  <a:pt x="20954" y="27304"/>
                </a:lnTo>
                <a:lnTo>
                  <a:pt x="14604" y="32384"/>
                </a:lnTo>
                <a:lnTo>
                  <a:pt x="47625" y="53975"/>
                </a:lnTo>
                <a:lnTo>
                  <a:pt x="32385" y="24764"/>
                </a:lnTo>
                <a:lnTo>
                  <a:pt x="23495" y="24764"/>
                </a:lnTo>
                <a:lnTo>
                  <a:pt x="2539" y="0"/>
                </a:lnTo>
                <a:close/>
              </a:path>
              <a:path w="47625" h="53975">
                <a:moveTo>
                  <a:pt x="29845" y="19684"/>
                </a:moveTo>
                <a:lnTo>
                  <a:pt x="23495" y="24764"/>
                </a:lnTo>
                <a:lnTo>
                  <a:pt x="32385" y="24764"/>
                </a:lnTo>
                <a:lnTo>
                  <a:pt x="29845" y="196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81985" y="1282064"/>
            <a:ext cx="1044575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75" y="0"/>
                </a:lnTo>
              </a:path>
            </a:pathLst>
          </a:custGeom>
          <a:ln w="13385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39184" y="273684"/>
            <a:ext cx="483234" cy="234950"/>
          </a:xfrm>
          <a:custGeom>
            <a:avLst/>
            <a:gdLst/>
            <a:ahLst/>
            <a:cxnLst/>
            <a:rect l="l" t="t" r="r" b="b"/>
            <a:pathLst>
              <a:path w="483235" h="234950">
                <a:moveTo>
                  <a:pt x="344169" y="0"/>
                </a:moveTo>
                <a:lnTo>
                  <a:pt x="0" y="234950"/>
                </a:lnTo>
                <a:lnTo>
                  <a:pt x="483235" y="234950"/>
                </a:lnTo>
                <a:lnTo>
                  <a:pt x="483235" y="226695"/>
                </a:lnTo>
                <a:lnTo>
                  <a:pt x="481964" y="226695"/>
                </a:lnTo>
                <a:lnTo>
                  <a:pt x="481329" y="224155"/>
                </a:lnTo>
                <a:lnTo>
                  <a:pt x="441960" y="224155"/>
                </a:lnTo>
                <a:lnTo>
                  <a:pt x="432435" y="222250"/>
                </a:lnTo>
                <a:lnTo>
                  <a:pt x="426085" y="218439"/>
                </a:lnTo>
                <a:lnTo>
                  <a:pt x="421004" y="212089"/>
                </a:lnTo>
                <a:lnTo>
                  <a:pt x="414654" y="205105"/>
                </a:lnTo>
                <a:lnTo>
                  <a:pt x="390525" y="205105"/>
                </a:lnTo>
                <a:lnTo>
                  <a:pt x="385444" y="203835"/>
                </a:lnTo>
                <a:lnTo>
                  <a:pt x="381635" y="198755"/>
                </a:lnTo>
                <a:lnTo>
                  <a:pt x="375919" y="194310"/>
                </a:lnTo>
                <a:lnTo>
                  <a:pt x="372744" y="189864"/>
                </a:lnTo>
                <a:lnTo>
                  <a:pt x="369569" y="181610"/>
                </a:lnTo>
                <a:lnTo>
                  <a:pt x="368935" y="173355"/>
                </a:lnTo>
                <a:lnTo>
                  <a:pt x="369569" y="164464"/>
                </a:lnTo>
                <a:lnTo>
                  <a:pt x="368935" y="155575"/>
                </a:lnTo>
                <a:lnTo>
                  <a:pt x="366394" y="146050"/>
                </a:lnTo>
                <a:lnTo>
                  <a:pt x="364489" y="138430"/>
                </a:lnTo>
                <a:lnTo>
                  <a:pt x="363219" y="130810"/>
                </a:lnTo>
                <a:lnTo>
                  <a:pt x="364489" y="120650"/>
                </a:lnTo>
                <a:lnTo>
                  <a:pt x="367029" y="110489"/>
                </a:lnTo>
                <a:lnTo>
                  <a:pt x="367664" y="102235"/>
                </a:lnTo>
                <a:lnTo>
                  <a:pt x="366394" y="93345"/>
                </a:lnTo>
                <a:lnTo>
                  <a:pt x="362585" y="83820"/>
                </a:lnTo>
                <a:lnTo>
                  <a:pt x="358775" y="73660"/>
                </a:lnTo>
                <a:lnTo>
                  <a:pt x="356869" y="64135"/>
                </a:lnTo>
                <a:lnTo>
                  <a:pt x="356869" y="54610"/>
                </a:lnTo>
                <a:lnTo>
                  <a:pt x="355600" y="43814"/>
                </a:lnTo>
                <a:lnTo>
                  <a:pt x="354329" y="36195"/>
                </a:lnTo>
                <a:lnTo>
                  <a:pt x="352425" y="29210"/>
                </a:lnTo>
                <a:lnTo>
                  <a:pt x="349885" y="21589"/>
                </a:lnTo>
                <a:lnTo>
                  <a:pt x="347344" y="14605"/>
                </a:lnTo>
                <a:lnTo>
                  <a:pt x="346075" y="10795"/>
                </a:lnTo>
                <a:lnTo>
                  <a:pt x="345439" y="7620"/>
                </a:lnTo>
                <a:lnTo>
                  <a:pt x="345439" y="6350"/>
                </a:lnTo>
                <a:lnTo>
                  <a:pt x="344804" y="4445"/>
                </a:lnTo>
                <a:lnTo>
                  <a:pt x="344804" y="1905"/>
                </a:lnTo>
                <a:lnTo>
                  <a:pt x="344169" y="0"/>
                </a:lnTo>
                <a:close/>
              </a:path>
              <a:path w="483235" h="234950">
                <a:moveTo>
                  <a:pt x="407035" y="202564"/>
                </a:moveTo>
                <a:lnTo>
                  <a:pt x="390525" y="205105"/>
                </a:lnTo>
                <a:lnTo>
                  <a:pt x="414654" y="205105"/>
                </a:lnTo>
                <a:lnTo>
                  <a:pt x="412750" y="203835"/>
                </a:lnTo>
                <a:lnTo>
                  <a:pt x="407035" y="2025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85160" y="504824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2395"/>
                </a:lnTo>
              </a:path>
            </a:pathLst>
          </a:custGeom>
          <a:ln w="447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85160" y="986154"/>
            <a:ext cx="0" cy="288925"/>
          </a:xfrm>
          <a:custGeom>
            <a:avLst/>
            <a:gdLst/>
            <a:ahLst/>
            <a:cxnLst/>
            <a:rect l="l" t="t" r="r" b="b"/>
            <a:pathLst>
              <a:path h="288925">
                <a:moveTo>
                  <a:pt x="0" y="0"/>
                </a:moveTo>
                <a:lnTo>
                  <a:pt x="0" y="288925"/>
                </a:lnTo>
              </a:path>
            </a:pathLst>
          </a:custGeom>
          <a:ln w="447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17570" y="240029"/>
            <a:ext cx="289560" cy="1039494"/>
          </a:xfrm>
          <a:custGeom>
            <a:avLst/>
            <a:gdLst/>
            <a:ahLst/>
            <a:cxnLst/>
            <a:rect l="l" t="t" r="r" b="b"/>
            <a:pathLst>
              <a:path w="289560" h="1039494">
                <a:moveTo>
                  <a:pt x="278129" y="0"/>
                </a:moveTo>
                <a:lnTo>
                  <a:pt x="0" y="1036319"/>
                </a:lnTo>
                <a:lnTo>
                  <a:pt x="11429" y="1039494"/>
                </a:lnTo>
                <a:lnTo>
                  <a:pt x="289559" y="3175"/>
                </a:lnTo>
                <a:lnTo>
                  <a:pt x="278129" y="0"/>
                </a:lnTo>
                <a:close/>
              </a:path>
              <a:path w="289560" h="1039494">
                <a:moveTo>
                  <a:pt x="133984" y="946785"/>
                </a:moveTo>
                <a:lnTo>
                  <a:pt x="128269" y="946785"/>
                </a:lnTo>
                <a:lnTo>
                  <a:pt x="128269" y="956944"/>
                </a:lnTo>
                <a:lnTo>
                  <a:pt x="133350" y="962025"/>
                </a:lnTo>
                <a:lnTo>
                  <a:pt x="153669" y="962025"/>
                </a:lnTo>
                <a:lnTo>
                  <a:pt x="155575" y="956944"/>
                </a:lnTo>
                <a:lnTo>
                  <a:pt x="136525" y="956944"/>
                </a:lnTo>
                <a:lnTo>
                  <a:pt x="133984" y="953135"/>
                </a:lnTo>
                <a:lnTo>
                  <a:pt x="133984" y="946785"/>
                </a:lnTo>
                <a:close/>
              </a:path>
              <a:path w="289560" h="1039494">
                <a:moveTo>
                  <a:pt x="187959" y="946785"/>
                </a:moveTo>
                <a:lnTo>
                  <a:pt x="181609" y="946785"/>
                </a:lnTo>
                <a:lnTo>
                  <a:pt x="181609" y="956944"/>
                </a:lnTo>
                <a:lnTo>
                  <a:pt x="186689" y="962025"/>
                </a:lnTo>
                <a:lnTo>
                  <a:pt x="207009" y="962025"/>
                </a:lnTo>
                <a:lnTo>
                  <a:pt x="208914" y="956944"/>
                </a:lnTo>
                <a:lnTo>
                  <a:pt x="189864" y="956944"/>
                </a:lnTo>
                <a:lnTo>
                  <a:pt x="187959" y="953135"/>
                </a:lnTo>
                <a:lnTo>
                  <a:pt x="187959" y="946785"/>
                </a:lnTo>
                <a:close/>
              </a:path>
              <a:path w="289560" h="1039494">
                <a:moveTo>
                  <a:pt x="121919" y="908685"/>
                </a:moveTo>
                <a:lnTo>
                  <a:pt x="92709" y="908685"/>
                </a:lnTo>
                <a:lnTo>
                  <a:pt x="92709" y="913764"/>
                </a:lnTo>
                <a:lnTo>
                  <a:pt x="116839" y="913764"/>
                </a:lnTo>
                <a:lnTo>
                  <a:pt x="109854" y="924560"/>
                </a:lnTo>
                <a:lnTo>
                  <a:pt x="104139" y="935989"/>
                </a:lnTo>
                <a:lnTo>
                  <a:pt x="100329" y="948689"/>
                </a:lnTo>
                <a:lnTo>
                  <a:pt x="97789" y="960754"/>
                </a:lnTo>
                <a:lnTo>
                  <a:pt x="104139" y="960754"/>
                </a:lnTo>
                <a:lnTo>
                  <a:pt x="106044" y="948054"/>
                </a:lnTo>
                <a:lnTo>
                  <a:pt x="109854" y="935989"/>
                </a:lnTo>
                <a:lnTo>
                  <a:pt x="114934" y="924560"/>
                </a:lnTo>
                <a:lnTo>
                  <a:pt x="121919" y="913764"/>
                </a:lnTo>
                <a:lnTo>
                  <a:pt x="121919" y="908685"/>
                </a:lnTo>
                <a:close/>
              </a:path>
              <a:path w="289560" h="1039494">
                <a:moveTo>
                  <a:pt x="172719" y="953769"/>
                </a:moveTo>
                <a:lnTo>
                  <a:pt x="166369" y="953769"/>
                </a:lnTo>
                <a:lnTo>
                  <a:pt x="166369" y="960754"/>
                </a:lnTo>
                <a:lnTo>
                  <a:pt x="172719" y="960754"/>
                </a:lnTo>
                <a:lnTo>
                  <a:pt x="172719" y="953769"/>
                </a:lnTo>
                <a:close/>
              </a:path>
              <a:path w="289560" h="1039494">
                <a:moveTo>
                  <a:pt x="155575" y="931544"/>
                </a:moveTo>
                <a:lnTo>
                  <a:pt x="149225" y="931544"/>
                </a:lnTo>
                <a:lnTo>
                  <a:pt x="150494" y="937894"/>
                </a:lnTo>
                <a:lnTo>
                  <a:pt x="150494" y="950594"/>
                </a:lnTo>
                <a:lnTo>
                  <a:pt x="148589" y="956944"/>
                </a:lnTo>
                <a:lnTo>
                  <a:pt x="155575" y="956944"/>
                </a:lnTo>
                <a:lnTo>
                  <a:pt x="156844" y="952500"/>
                </a:lnTo>
                <a:lnTo>
                  <a:pt x="156844" y="934085"/>
                </a:lnTo>
                <a:lnTo>
                  <a:pt x="155575" y="931544"/>
                </a:lnTo>
                <a:close/>
              </a:path>
              <a:path w="289560" h="1039494">
                <a:moveTo>
                  <a:pt x="208914" y="931544"/>
                </a:moveTo>
                <a:lnTo>
                  <a:pt x="203200" y="931544"/>
                </a:lnTo>
                <a:lnTo>
                  <a:pt x="204469" y="937894"/>
                </a:lnTo>
                <a:lnTo>
                  <a:pt x="204469" y="950594"/>
                </a:lnTo>
                <a:lnTo>
                  <a:pt x="201929" y="956944"/>
                </a:lnTo>
                <a:lnTo>
                  <a:pt x="208914" y="956944"/>
                </a:lnTo>
                <a:lnTo>
                  <a:pt x="210184" y="952500"/>
                </a:lnTo>
                <a:lnTo>
                  <a:pt x="210184" y="934085"/>
                </a:lnTo>
                <a:lnTo>
                  <a:pt x="208914" y="931544"/>
                </a:lnTo>
                <a:close/>
              </a:path>
              <a:path w="289560" h="1039494">
                <a:moveTo>
                  <a:pt x="154939" y="908685"/>
                </a:moveTo>
                <a:lnTo>
                  <a:pt x="132079" y="908685"/>
                </a:lnTo>
                <a:lnTo>
                  <a:pt x="128904" y="935989"/>
                </a:lnTo>
                <a:lnTo>
                  <a:pt x="134619" y="935989"/>
                </a:lnTo>
                <a:lnTo>
                  <a:pt x="135889" y="932814"/>
                </a:lnTo>
                <a:lnTo>
                  <a:pt x="138429" y="931544"/>
                </a:lnTo>
                <a:lnTo>
                  <a:pt x="155575" y="931544"/>
                </a:lnTo>
                <a:lnTo>
                  <a:pt x="154939" y="929639"/>
                </a:lnTo>
                <a:lnTo>
                  <a:pt x="134619" y="929639"/>
                </a:lnTo>
                <a:lnTo>
                  <a:pt x="137159" y="913764"/>
                </a:lnTo>
                <a:lnTo>
                  <a:pt x="154939" y="913764"/>
                </a:lnTo>
                <a:lnTo>
                  <a:pt x="154939" y="908685"/>
                </a:lnTo>
                <a:close/>
              </a:path>
              <a:path w="289560" h="1039494">
                <a:moveTo>
                  <a:pt x="208279" y="908685"/>
                </a:moveTo>
                <a:lnTo>
                  <a:pt x="185419" y="908685"/>
                </a:lnTo>
                <a:lnTo>
                  <a:pt x="182879" y="935989"/>
                </a:lnTo>
                <a:lnTo>
                  <a:pt x="187959" y="935989"/>
                </a:lnTo>
                <a:lnTo>
                  <a:pt x="189229" y="932814"/>
                </a:lnTo>
                <a:lnTo>
                  <a:pt x="191769" y="931544"/>
                </a:lnTo>
                <a:lnTo>
                  <a:pt x="208914" y="931544"/>
                </a:lnTo>
                <a:lnTo>
                  <a:pt x="208279" y="929639"/>
                </a:lnTo>
                <a:lnTo>
                  <a:pt x="187959" y="929639"/>
                </a:lnTo>
                <a:lnTo>
                  <a:pt x="190500" y="913764"/>
                </a:lnTo>
                <a:lnTo>
                  <a:pt x="208279" y="913764"/>
                </a:lnTo>
                <a:lnTo>
                  <a:pt x="208279" y="908685"/>
                </a:lnTo>
                <a:close/>
              </a:path>
              <a:path w="289560" h="1039494">
                <a:moveTo>
                  <a:pt x="228600" y="906779"/>
                </a:moveTo>
                <a:lnTo>
                  <a:pt x="220979" y="906779"/>
                </a:lnTo>
                <a:lnTo>
                  <a:pt x="217804" y="908685"/>
                </a:lnTo>
                <a:lnTo>
                  <a:pt x="216534" y="911860"/>
                </a:lnTo>
                <a:lnTo>
                  <a:pt x="215900" y="913764"/>
                </a:lnTo>
                <a:lnTo>
                  <a:pt x="215900" y="923289"/>
                </a:lnTo>
                <a:lnTo>
                  <a:pt x="217804" y="929639"/>
                </a:lnTo>
                <a:lnTo>
                  <a:pt x="220979" y="931544"/>
                </a:lnTo>
                <a:lnTo>
                  <a:pt x="229234" y="931544"/>
                </a:lnTo>
                <a:lnTo>
                  <a:pt x="231775" y="929639"/>
                </a:lnTo>
                <a:lnTo>
                  <a:pt x="232409" y="929004"/>
                </a:lnTo>
                <a:lnTo>
                  <a:pt x="220979" y="929004"/>
                </a:lnTo>
                <a:lnTo>
                  <a:pt x="219709" y="924560"/>
                </a:lnTo>
                <a:lnTo>
                  <a:pt x="219709" y="911860"/>
                </a:lnTo>
                <a:lnTo>
                  <a:pt x="220979" y="909319"/>
                </a:lnTo>
                <a:lnTo>
                  <a:pt x="230504" y="909319"/>
                </a:lnTo>
                <a:lnTo>
                  <a:pt x="230504" y="907414"/>
                </a:lnTo>
                <a:lnTo>
                  <a:pt x="228600" y="906779"/>
                </a:lnTo>
                <a:close/>
              </a:path>
              <a:path w="289560" h="1039494">
                <a:moveTo>
                  <a:pt x="153034" y="925829"/>
                </a:moveTo>
                <a:lnTo>
                  <a:pt x="139700" y="925829"/>
                </a:lnTo>
                <a:lnTo>
                  <a:pt x="137159" y="927100"/>
                </a:lnTo>
                <a:lnTo>
                  <a:pt x="134619" y="929639"/>
                </a:lnTo>
                <a:lnTo>
                  <a:pt x="154939" y="929639"/>
                </a:lnTo>
                <a:lnTo>
                  <a:pt x="153034" y="925829"/>
                </a:lnTo>
                <a:close/>
              </a:path>
              <a:path w="289560" h="1039494">
                <a:moveTo>
                  <a:pt x="206375" y="925829"/>
                </a:moveTo>
                <a:lnTo>
                  <a:pt x="193039" y="925829"/>
                </a:lnTo>
                <a:lnTo>
                  <a:pt x="190500" y="927100"/>
                </a:lnTo>
                <a:lnTo>
                  <a:pt x="187959" y="929639"/>
                </a:lnTo>
                <a:lnTo>
                  <a:pt x="208279" y="929639"/>
                </a:lnTo>
                <a:lnTo>
                  <a:pt x="206375" y="925829"/>
                </a:lnTo>
                <a:close/>
              </a:path>
              <a:path w="289560" h="1039494">
                <a:moveTo>
                  <a:pt x="230504" y="907414"/>
                </a:moveTo>
                <a:lnTo>
                  <a:pt x="230504" y="924560"/>
                </a:lnTo>
                <a:lnTo>
                  <a:pt x="229234" y="929004"/>
                </a:lnTo>
                <a:lnTo>
                  <a:pt x="232409" y="929004"/>
                </a:lnTo>
                <a:lnTo>
                  <a:pt x="233679" y="923289"/>
                </a:lnTo>
                <a:lnTo>
                  <a:pt x="234314" y="920750"/>
                </a:lnTo>
                <a:lnTo>
                  <a:pt x="234314" y="916304"/>
                </a:lnTo>
                <a:lnTo>
                  <a:pt x="233679" y="913764"/>
                </a:lnTo>
                <a:lnTo>
                  <a:pt x="233044" y="911860"/>
                </a:lnTo>
                <a:lnTo>
                  <a:pt x="232409" y="909319"/>
                </a:lnTo>
                <a:lnTo>
                  <a:pt x="230504" y="907414"/>
                </a:lnTo>
                <a:close/>
              </a:path>
              <a:path w="289560" h="1039494">
                <a:moveTo>
                  <a:pt x="230504" y="909319"/>
                </a:moveTo>
                <a:lnTo>
                  <a:pt x="228600" y="909319"/>
                </a:lnTo>
                <a:lnTo>
                  <a:pt x="230504" y="911860"/>
                </a:lnTo>
                <a:lnTo>
                  <a:pt x="230504" y="909319"/>
                </a:lnTo>
                <a:close/>
              </a:path>
              <a:path w="289560" h="1039494">
                <a:moveTo>
                  <a:pt x="107314" y="875664"/>
                </a:moveTo>
                <a:lnTo>
                  <a:pt x="102869" y="875664"/>
                </a:lnTo>
                <a:lnTo>
                  <a:pt x="123189" y="901064"/>
                </a:lnTo>
                <a:lnTo>
                  <a:pt x="125729" y="898525"/>
                </a:lnTo>
                <a:lnTo>
                  <a:pt x="107314" y="875664"/>
                </a:lnTo>
                <a:close/>
              </a:path>
              <a:path w="289560" h="1039494">
                <a:moveTo>
                  <a:pt x="79375" y="845819"/>
                </a:moveTo>
                <a:lnTo>
                  <a:pt x="96519" y="880744"/>
                </a:lnTo>
                <a:lnTo>
                  <a:pt x="102869" y="875664"/>
                </a:lnTo>
                <a:lnTo>
                  <a:pt x="107314" y="875664"/>
                </a:lnTo>
                <a:lnTo>
                  <a:pt x="105409" y="873125"/>
                </a:lnTo>
                <a:lnTo>
                  <a:pt x="111759" y="868044"/>
                </a:lnTo>
                <a:lnTo>
                  <a:pt x="79375" y="845819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23284" y="244474"/>
            <a:ext cx="136525" cy="1365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27AE00A-2292-9732-53C7-B835B3B55F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2" y="0"/>
            <a:ext cx="7769958" cy="100118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0247" y="8159191"/>
            <a:ext cx="392937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5. You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can check out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as a Guest.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Stickers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will be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shipped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to</a:t>
            </a:r>
            <a:r>
              <a:rPr sz="1200" spc="-13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your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6916" y="5116957"/>
            <a:ext cx="4972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EL</a:t>
            </a:r>
            <a:r>
              <a:rPr sz="1200" spc="-12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KITS”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184" y="2313304"/>
            <a:ext cx="5675630" cy="1697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3159" y="2366645"/>
            <a:ext cx="596265" cy="268605"/>
          </a:xfrm>
          <a:custGeom>
            <a:avLst/>
            <a:gdLst/>
            <a:ahLst/>
            <a:cxnLst/>
            <a:rect l="l" t="t" r="r" b="b"/>
            <a:pathLst>
              <a:path w="596264" h="268605">
                <a:moveTo>
                  <a:pt x="0" y="268604"/>
                </a:moveTo>
                <a:lnTo>
                  <a:pt x="596264" y="268604"/>
                </a:lnTo>
                <a:lnTo>
                  <a:pt x="596264" y="0"/>
                </a:lnTo>
                <a:lnTo>
                  <a:pt x="0" y="0"/>
                </a:lnTo>
                <a:lnTo>
                  <a:pt x="0" y="268604"/>
                </a:lnTo>
                <a:close/>
              </a:path>
            </a:pathLst>
          </a:custGeom>
          <a:solidFill>
            <a:srgbClr val="FFFF00">
              <a:alpha val="1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3159" y="2366645"/>
            <a:ext cx="596265" cy="268605"/>
          </a:xfrm>
          <a:custGeom>
            <a:avLst/>
            <a:gdLst/>
            <a:ahLst/>
            <a:cxnLst/>
            <a:rect l="l" t="t" r="r" b="b"/>
            <a:pathLst>
              <a:path w="596264" h="268605">
                <a:moveTo>
                  <a:pt x="0" y="268604"/>
                </a:moveTo>
                <a:lnTo>
                  <a:pt x="596264" y="268604"/>
                </a:lnTo>
                <a:lnTo>
                  <a:pt x="596264" y="0"/>
                </a:lnTo>
                <a:lnTo>
                  <a:pt x="0" y="0"/>
                </a:lnTo>
                <a:lnTo>
                  <a:pt x="0" y="268604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6700" y="462915"/>
            <a:ext cx="2647315" cy="1016635"/>
          </a:xfrm>
          <a:custGeom>
            <a:avLst/>
            <a:gdLst/>
            <a:ahLst/>
            <a:cxnLst/>
            <a:rect l="l" t="t" r="r" b="b"/>
            <a:pathLst>
              <a:path w="2647315" h="1016635">
                <a:moveTo>
                  <a:pt x="0" y="1016634"/>
                </a:moveTo>
                <a:lnTo>
                  <a:pt x="2647315" y="1016634"/>
                </a:lnTo>
                <a:lnTo>
                  <a:pt x="2647315" y="0"/>
                </a:lnTo>
                <a:lnTo>
                  <a:pt x="0" y="0"/>
                </a:lnTo>
                <a:lnTo>
                  <a:pt x="0" y="1016634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6700" y="1497964"/>
            <a:ext cx="2647315" cy="553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0809" y="2066925"/>
            <a:ext cx="991235" cy="403860"/>
          </a:xfrm>
          <a:custGeom>
            <a:avLst/>
            <a:gdLst/>
            <a:ahLst/>
            <a:cxnLst/>
            <a:rect l="l" t="t" r="r" b="b"/>
            <a:pathLst>
              <a:path w="991235" h="403860">
                <a:moveTo>
                  <a:pt x="38735" y="0"/>
                </a:moveTo>
                <a:lnTo>
                  <a:pt x="0" y="112395"/>
                </a:lnTo>
                <a:lnTo>
                  <a:pt x="688339" y="347979"/>
                </a:lnTo>
                <a:lnTo>
                  <a:pt x="668654" y="403859"/>
                </a:lnTo>
                <a:lnTo>
                  <a:pt x="991235" y="389254"/>
                </a:lnTo>
                <a:lnTo>
                  <a:pt x="811529" y="235584"/>
                </a:lnTo>
                <a:lnTo>
                  <a:pt x="726439" y="235584"/>
                </a:lnTo>
                <a:lnTo>
                  <a:pt x="38735" y="0"/>
                </a:lnTo>
                <a:close/>
              </a:path>
              <a:path w="991235" h="403860">
                <a:moveTo>
                  <a:pt x="745489" y="179704"/>
                </a:moveTo>
                <a:lnTo>
                  <a:pt x="726439" y="235584"/>
                </a:lnTo>
                <a:lnTo>
                  <a:pt x="811529" y="235584"/>
                </a:lnTo>
                <a:lnTo>
                  <a:pt x="745489" y="179704"/>
                </a:lnTo>
                <a:close/>
              </a:path>
            </a:pathLst>
          </a:custGeom>
          <a:solidFill>
            <a:srgbClr val="FF0000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0809" y="2066925"/>
            <a:ext cx="991235" cy="403860"/>
          </a:xfrm>
          <a:custGeom>
            <a:avLst/>
            <a:gdLst/>
            <a:ahLst/>
            <a:cxnLst/>
            <a:rect l="l" t="t" r="r" b="b"/>
            <a:pathLst>
              <a:path w="991235" h="403860">
                <a:moveTo>
                  <a:pt x="668654" y="403859"/>
                </a:moveTo>
                <a:lnTo>
                  <a:pt x="688339" y="347979"/>
                </a:lnTo>
                <a:lnTo>
                  <a:pt x="0" y="112395"/>
                </a:lnTo>
                <a:lnTo>
                  <a:pt x="38735" y="0"/>
                </a:lnTo>
                <a:lnTo>
                  <a:pt x="726439" y="235584"/>
                </a:lnTo>
                <a:lnTo>
                  <a:pt x="745489" y="179704"/>
                </a:lnTo>
                <a:lnTo>
                  <a:pt x="991235" y="389254"/>
                </a:lnTo>
                <a:lnTo>
                  <a:pt x="668654" y="403859"/>
                </a:lnTo>
                <a:close/>
              </a:path>
            </a:pathLst>
          </a:custGeom>
          <a:ln w="19050">
            <a:solidFill>
              <a:srgbClr val="2C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2900" y="1778000"/>
            <a:ext cx="962025" cy="242570"/>
          </a:xfrm>
          <a:custGeom>
            <a:avLst/>
            <a:gdLst/>
            <a:ahLst/>
            <a:cxnLst/>
            <a:rect l="l" t="t" r="r" b="b"/>
            <a:pathLst>
              <a:path w="962025" h="242569">
                <a:moveTo>
                  <a:pt x="0" y="242570"/>
                </a:moveTo>
                <a:lnTo>
                  <a:pt x="962025" y="242570"/>
                </a:lnTo>
                <a:lnTo>
                  <a:pt x="962025" y="0"/>
                </a:lnTo>
                <a:lnTo>
                  <a:pt x="0" y="0"/>
                </a:lnTo>
                <a:lnTo>
                  <a:pt x="0" y="242570"/>
                </a:lnTo>
                <a:close/>
              </a:path>
            </a:pathLst>
          </a:custGeom>
          <a:solidFill>
            <a:srgbClr val="FFFF00">
              <a:alpha val="1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52900" y="1778000"/>
            <a:ext cx="962025" cy="242570"/>
          </a:xfrm>
          <a:custGeom>
            <a:avLst/>
            <a:gdLst/>
            <a:ahLst/>
            <a:cxnLst/>
            <a:rect l="l" t="t" r="r" b="b"/>
            <a:pathLst>
              <a:path w="962025" h="242569">
                <a:moveTo>
                  <a:pt x="0" y="242570"/>
                </a:moveTo>
                <a:lnTo>
                  <a:pt x="962025" y="242570"/>
                </a:lnTo>
                <a:lnTo>
                  <a:pt x="962025" y="0"/>
                </a:lnTo>
                <a:lnTo>
                  <a:pt x="0" y="0"/>
                </a:lnTo>
                <a:lnTo>
                  <a:pt x="0" y="242570"/>
                </a:lnTo>
                <a:close/>
              </a:path>
            </a:pathLst>
          </a:custGeom>
          <a:ln w="126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6695" y="476884"/>
            <a:ext cx="3620770" cy="1023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05992" y="151892"/>
            <a:ext cx="580263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latin typeface="Calibri Light"/>
                <a:cs typeface="Calibri Light"/>
              </a:rPr>
              <a:t>Tool Box #3 How </a:t>
            </a:r>
            <a:r>
              <a:rPr sz="1500" b="0" dirty="0">
                <a:latin typeface="Calibri Light"/>
                <a:cs typeface="Calibri Light"/>
              </a:rPr>
              <a:t>to </a:t>
            </a:r>
            <a:r>
              <a:rPr sz="1500" b="0" spc="-5" dirty="0">
                <a:latin typeface="Calibri Light"/>
                <a:cs typeface="Calibri Light"/>
              </a:rPr>
              <a:t>order Replacement Stickers for Louisville</a:t>
            </a:r>
            <a:r>
              <a:rPr sz="1500" b="0" spc="-30" dirty="0">
                <a:latin typeface="Calibri Light"/>
                <a:cs typeface="Calibri Light"/>
              </a:rPr>
              <a:t> </a:t>
            </a:r>
            <a:r>
              <a:rPr sz="1500" b="0" dirty="0">
                <a:latin typeface="Calibri Light"/>
                <a:cs typeface="Calibri Light"/>
              </a:rPr>
              <a:t>Ladders</a:t>
            </a:r>
            <a:endParaRPr sz="1500">
              <a:latin typeface="Calibri Light"/>
              <a:cs typeface="Calibri Light"/>
            </a:endParaRPr>
          </a:p>
          <a:p>
            <a:pPr marL="3397885" marR="5080" indent="45085" algn="ctr">
              <a:lnSpc>
                <a:spcPct val="99800"/>
              </a:lnSpc>
              <a:spcBef>
                <a:spcPts val="855"/>
              </a:spcBef>
            </a:pP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Reminder: </a:t>
            </a:r>
            <a:r>
              <a:rPr sz="1200" dirty="0">
                <a:solidFill>
                  <a:srgbClr val="000080"/>
                </a:solidFill>
                <a:latin typeface="Comic Sans MS"/>
                <a:cs typeface="Comic Sans MS"/>
              </a:rPr>
              <a:t>Werner &amp; </a:t>
            </a: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Louisville  </a:t>
            </a:r>
            <a:r>
              <a:rPr sz="1200" dirty="0">
                <a:solidFill>
                  <a:srgbClr val="000080"/>
                </a:solidFill>
                <a:latin typeface="Comic Sans MS"/>
                <a:cs typeface="Comic Sans MS"/>
              </a:rPr>
              <a:t>are </a:t>
            </a: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the </a:t>
            </a:r>
            <a:r>
              <a:rPr sz="1200" dirty="0">
                <a:solidFill>
                  <a:srgbClr val="000080"/>
                </a:solidFill>
                <a:latin typeface="Comic Sans MS"/>
                <a:cs typeface="Comic Sans MS"/>
              </a:rPr>
              <a:t>parent </a:t>
            </a: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companies </a:t>
            </a:r>
            <a:r>
              <a:rPr sz="1200" dirty="0">
                <a:solidFill>
                  <a:srgbClr val="000080"/>
                </a:solidFill>
                <a:latin typeface="Comic Sans MS"/>
                <a:cs typeface="Comic Sans MS"/>
              </a:rPr>
              <a:t>of  several </a:t>
            </a: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other ladder brands.</a:t>
            </a:r>
            <a:r>
              <a:rPr sz="1200" spc="-70" dirty="0">
                <a:solidFill>
                  <a:srgbClr val="000080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80"/>
                </a:solidFill>
                <a:latin typeface="Comic Sans MS"/>
                <a:cs typeface="Comic Sans MS"/>
              </a:rPr>
              <a:t>Look  at </a:t>
            </a: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the bottom </a:t>
            </a:r>
            <a:r>
              <a:rPr sz="1200" dirty="0">
                <a:solidFill>
                  <a:srgbClr val="000080"/>
                </a:solidFill>
                <a:latin typeface="Comic Sans MS"/>
                <a:cs typeface="Comic Sans MS"/>
              </a:rPr>
              <a:t>of </a:t>
            </a: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the </a:t>
            </a:r>
            <a:r>
              <a:rPr sz="1200" dirty="0">
                <a:solidFill>
                  <a:srgbClr val="000080"/>
                </a:solidFill>
                <a:latin typeface="Comic Sans MS"/>
                <a:cs typeface="Comic Sans MS"/>
              </a:rPr>
              <a:t>safety  </a:t>
            </a: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instructions </a:t>
            </a:r>
            <a:r>
              <a:rPr sz="1200" dirty="0">
                <a:solidFill>
                  <a:srgbClr val="000080"/>
                </a:solidFill>
                <a:latin typeface="Comic Sans MS"/>
                <a:cs typeface="Comic Sans MS"/>
              </a:rPr>
              <a:t>for</a:t>
            </a:r>
            <a:r>
              <a:rPr sz="1200" spc="-25" dirty="0">
                <a:solidFill>
                  <a:srgbClr val="000080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manufacturer.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391" y="1586230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991" y="1599945"/>
            <a:ext cx="350012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100"/>
              </a:spcBef>
            </a:pP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Order replacement stickers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by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entering the 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model</a:t>
            </a:r>
            <a:r>
              <a:rPr sz="1200" spc="2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#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in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the search box 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at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top right corner of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the</a:t>
            </a:r>
            <a:r>
              <a:rPr sz="1200" spc="2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Louisville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0991" y="1935226"/>
            <a:ext cx="1038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Ladder</a:t>
            </a:r>
            <a:r>
              <a:rPr sz="1200" spc="-5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Website: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59966" y="1947418"/>
            <a:ext cx="14751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Search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| </a:t>
            </a: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Louisville</a:t>
            </a:r>
            <a:r>
              <a:rPr sz="11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Ladder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564" y="5495922"/>
            <a:ext cx="1656714" cy="3581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800" y="8080375"/>
            <a:ext cx="690880" cy="393700"/>
          </a:xfrm>
          <a:custGeom>
            <a:avLst/>
            <a:gdLst/>
            <a:ahLst/>
            <a:cxnLst/>
            <a:rect l="l" t="t" r="r" b="b"/>
            <a:pathLst>
              <a:path w="690880" h="393700">
                <a:moveTo>
                  <a:pt x="0" y="393700"/>
                </a:moveTo>
                <a:lnTo>
                  <a:pt x="690880" y="393700"/>
                </a:lnTo>
                <a:lnTo>
                  <a:pt x="690880" y="0"/>
                </a:lnTo>
                <a:lnTo>
                  <a:pt x="0" y="0"/>
                </a:lnTo>
                <a:lnTo>
                  <a:pt x="0" y="393700"/>
                </a:lnTo>
                <a:close/>
              </a:path>
            </a:pathLst>
          </a:custGeom>
          <a:solidFill>
            <a:srgbClr val="FFFF00">
              <a:alpha val="1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800" y="8080375"/>
            <a:ext cx="690880" cy="393700"/>
          </a:xfrm>
          <a:custGeom>
            <a:avLst/>
            <a:gdLst/>
            <a:ahLst/>
            <a:cxnLst/>
            <a:rect l="l" t="t" r="r" b="b"/>
            <a:pathLst>
              <a:path w="690880" h="393700">
                <a:moveTo>
                  <a:pt x="0" y="393700"/>
                </a:moveTo>
                <a:lnTo>
                  <a:pt x="690880" y="393700"/>
                </a:lnTo>
                <a:lnTo>
                  <a:pt x="690880" y="0"/>
                </a:lnTo>
                <a:lnTo>
                  <a:pt x="0" y="0"/>
                </a:lnTo>
                <a:lnTo>
                  <a:pt x="0" y="393700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15719" y="5480050"/>
            <a:ext cx="968375" cy="1744345"/>
          </a:xfrm>
          <a:custGeom>
            <a:avLst/>
            <a:gdLst/>
            <a:ahLst/>
            <a:cxnLst/>
            <a:rect l="l" t="t" r="r" b="b"/>
            <a:pathLst>
              <a:path w="968375" h="1744345">
                <a:moveTo>
                  <a:pt x="40005" y="1390014"/>
                </a:moveTo>
                <a:lnTo>
                  <a:pt x="0" y="1744345"/>
                </a:lnTo>
                <a:lnTo>
                  <a:pt x="271780" y="1513205"/>
                </a:lnTo>
                <a:lnTo>
                  <a:pt x="213995" y="1482089"/>
                </a:lnTo>
                <a:lnTo>
                  <a:pt x="246380" y="1420495"/>
                </a:lnTo>
                <a:lnTo>
                  <a:pt x="97790" y="1420495"/>
                </a:lnTo>
                <a:lnTo>
                  <a:pt x="40005" y="1390014"/>
                </a:lnTo>
                <a:close/>
              </a:path>
              <a:path w="968375" h="1744345">
                <a:moveTo>
                  <a:pt x="852805" y="0"/>
                </a:moveTo>
                <a:lnTo>
                  <a:pt x="97790" y="1420495"/>
                </a:lnTo>
                <a:lnTo>
                  <a:pt x="246380" y="1420495"/>
                </a:lnTo>
                <a:lnTo>
                  <a:pt x="968375" y="61595"/>
                </a:lnTo>
                <a:lnTo>
                  <a:pt x="852805" y="0"/>
                </a:lnTo>
                <a:close/>
              </a:path>
            </a:pathLst>
          </a:custGeom>
          <a:solidFill>
            <a:srgbClr val="FF0000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15719" y="5480050"/>
            <a:ext cx="968375" cy="1744345"/>
          </a:xfrm>
          <a:custGeom>
            <a:avLst/>
            <a:gdLst/>
            <a:ahLst/>
            <a:cxnLst/>
            <a:rect l="l" t="t" r="r" b="b"/>
            <a:pathLst>
              <a:path w="968375" h="1744345">
                <a:moveTo>
                  <a:pt x="40005" y="1390014"/>
                </a:moveTo>
                <a:lnTo>
                  <a:pt x="97790" y="1420495"/>
                </a:lnTo>
                <a:lnTo>
                  <a:pt x="852805" y="0"/>
                </a:lnTo>
                <a:lnTo>
                  <a:pt x="968375" y="61595"/>
                </a:lnTo>
                <a:lnTo>
                  <a:pt x="213995" y="1482089"/>
                </a:lnTo>
                <a:lnTo>
                  <a:pt x="271780" y="1513205"/>
                </a:lnTo>
                <a:lnTo>
                  <a:pt x="0" y="1744345"/>
                </a:lnTo>
                <a:lnTo>
                  <a:pt x="40005" y="1390014"/>
                </a:lnTo>
                <a:close/>
              </a:path>
            </a:pathLst>
          </a:custGeom>
          <a:ln w="19050">
            <a:solidFill>
              <a:srgbClr val="2C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5975" y="6469379"/>
            <a:ext cx="4569459" cy="1876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2900" y="7136765"/>
            <a:ext cx="962025" cy="241300"/>
          </a:xfrm>
          <a:custGeom>
            <a:avLst/>
            <a:gdLst/>
            <a:ahLst/>
            <a:cxnLst/>
            <a:rect l="l" t="t" r="r" b="b"/>
            <a:pathLst>
              <a:path w="962025" h="241300">
                <a:moveTo>
                  <a:pt x="0" y="241299"/>
                </a:moveTo>
                <a:lnTo>
                  <a:pt x="962025" y="241299"/>
                </a:lnTo>
                <a:lnTo>
                  <a:pt x="962025" y="0"/>
                </a:lnTo>
                <a:lnTo>
                  <a:pt x="0" y="0"/>
                </a:lnTo>
                <a:lnTo>
                  <a:pt x="0" y="241299"/>
                </a:lnTo>
                <a:close/>
              </a:path>
            </a:pathLst>
          </a:custGeom>
          <a:solidFill>
            <a:srgbClr val="FFFF00">
              <a:alpha val="1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2900" y="7136765"/>
            <a:ext cx="962025" cy="241300"/>
          </a:xfrm>
          <a:custGeom>
            <a:avLst/>
            <a:gdLst/>
            <a:ahLst/>
            <a:cxnLst/>
            <a:rect l="l" t="t" r="r" b="b"/>
            <a:pathLst>
              <a:path w="962025" h="241300">
                <a:moveTo>
                  <a:pt x="0" y="241299"/>
                </a:moveTo>
                <a:lnTo>
                  <a:pt x="962025" y="241299"/>
                </a:lnTo>
                <a:lnTo>
                  <a:pt x="962025" y="0"/>
                </a:lnTo>
                <a:lnTo>
                  <a:pt x="0" y="0"/>
                </a:lnTo>
                <a:lnTo>
                  <a:pt x="0" y="241299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4034" y="7959725"/>
            <a:ext cx="1111250" cy="386080"/>
          </a:xfrm>
          <a:custGeom>
            <a:avLst/>
            <a:gdLst/>
            <a:ahLst/>
            <a:cxnLst/>
            <a:rect l="l" t="t" r="r" b="b"/>
            <a:pathLst>
              <a:path w="1111250" h="386079">
                <a:moveTo>
                  <a:pt x="0" y="386080"/>
                </a:moveTo>
                <a:lnTo>
                  <a:pt x="1111249" y="386080"/>
                </a:lnTo>
                <a:lnTo>
                  <a:pt x="1111249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solidFill>
            <a:srgbClr val="FFFF00">
              <a:alpha val="1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14034" y="7959725"/>
            <a:ext cx="1111250" cy="386080"/>
          </a:xfrm>
          <a:custGeom>
            <a:avLst/>
            <a:gdLst/>
            <a:ahLst/>
            <a:cxnLst/>
            <a:rect l="l" t="t" r="r" b="b"/>
            <a:pathLst>
              <a:path w="1111250" h="386079">
                <a:moveTo>
                  <a:pt x="0" y="386080"/>
                </a:moveTo>
                <a:lnTo>
                  <a:pt x="1111249" y="386080"/>
                </a:lnTo>
                <a:lnTo>
                  <a:pt x="1111249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6860" y="7579359"/>
            <a:ext cx="2265680" cy="764540"/>
          </a:xfrm>
          <a:custGeom>
            <a:avLst/>
            <a:gdLst/>
            <a:ahLst/>
            <a:cxnLst/>
            <a:rect l="l" t="t" r="r" b="b"/>
            <a:pathLst>
              <a:path w="2265679" h="764540">
                <a:moveTo>
                  <a:pt x="1908175" y="0"/>
                </a:moveTo>
                <a:lnTo>
                  <a:pt x="1927225" y="62865"/>
                </a:lnTo>
                <a:lnTo>
                  <a:pt x="0" y="638175"/>
                </a:lnTo>
                <a:lnTo>
                  <a:pt x="37465" y="764540"/>
                </a:lnTo>
                <a:lnTo>
                  <a:pt x="1964689" y="189230"/>
                </a:lnTo>
                <a:lnTo>
                  <a:pt x="2063750" y="189230"/>
                </a:lnTo>
                <a:lnTo>
                  <a:pt x="2265679" y="30480"/>
                </a:lnTo>
                <a:lnTo>
                  <a:pt x="1908175" y="0"/>
                </a:lnTo>
                <a:close/>
              </a:path>
              <a:path w="2265679" h="764540">
                <a:moveTo>
                  <a:pt x="2063750" y="189230"/>
                </a:moveTo>
                <a:lnTo>
                  <a:pt x="1964689" y="189230"/>
                </a:lnTo>
                <a:lnTo>
                  <a:pt x="1983739" y="252730"/>
                </a:lnTo>
                <a:lnTo>
                  <a:pt x="2063750" y="189230"/>
                </a:lnTo>
                <a:close/>
              </a:path>
            </a:pathLst>
          </a:custGeom>
          <a:solidFill>
            <a:srgbClr val="FF0000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6860" y="7579359"/>
            <a:ext cx="2265680" cy="764540"/>
          </a:xfrm>
          <a:custGeom>
            <a:avLst/>
            <a:gdLst/>
            <a:ahLst/>
            <a:cxnLst/>
            <a:rect l="l" t="t" r="r" b="b"/>
            <a:pathLst>
              <a:path w="2265679" h="764540">
                <a:moveTo>
                  <a:pt x="1983739" y="252730"/>
                </a:moveTo>
                <a:lnTo>
                  <a:pt x="1964689" y="189230"/>
                </a:lnTo>
                <a:lnTo>
                  <a:pt x="37465" y="764540"/>
                </a:lnTo>
                <a:lnTo>
                  <a:pt x="0" y="638175"/>
                </a:lnTo>
                <a:lnTo>
                  <a:pt x="1927225" y="62865"/>
                </a:lnTo>
                <a:lnTo>
                  <a:pt x="1908175" y="0"/>
                </a:lnTo>
                <a:lnTo>
                  <a:pt x="2265679" y="30480"/>
                </a:lnTo>
                <a:lnTo>
                  <a:pt x="1983739" y="252730"/>
                </a:lnTo>
                <a:close/>
              </a:path>
            </a:pathLst>
          </a:custGeom>
          <a:ln w="19049">
            <a:solidFill>
              <a:srgbClr val="2C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2575" y="7297419"/>
            <a:ext cx="833119" cy="645795"/>
          </a:xfrm>
          <a:custGeom>
            <a:avLst/>
            <a:gdLst/>
            <a:ahLst/>
            <a:cxnLst/>
            <a:rect l="l" t="t" r="r" b="b"/>
            <a:pathLst>
              <a:path w="833120" h="645795">
                <a:moveTo>
                  <a:pt x="65404" y="0"/>
                </a:moveTo>
                <a:lnTo>
                  <a:pt x="0" y="87629"/>
                </a:lnTo>
                <a:lnTo>
                  <a:pt x="578485" y="522604"/>
                </a:lnTo>
                <a:lnTo>
                  <a:pt x="545464" y="566419"/>
                </a:lnTo>
                <a:lnTo>
                  <a:pt x="833120" y="645794"/>
                </a:lnTo>
                <a:lnTo>
                  <a:pt x="704214" y="434974"/>
                </a:lnTo>
                <a:lnTo>
                  <a:pt x="644525" y="434974"/>
                </a:lnTo>
                <a:lnTo>
                  <a:pt x="65404" y="0"/>
                </a:lnTo>
                <a:close/>
              </a:path>
              <a:path w="833120" h="645795">
                <a:moveTo>
                  <a:pt x="677545" y="391794"/>
                </a:moveTo>
                <a:lnTo>
                  <a:pt x="644525" y="434974"/>
                </a:lnTo>
                <a:lnTo>
                  <a:pt x="704214" y="434974"/>
                </a:lnTo>
                <a:lnTo>
                  <a:pt x="677545" y="391794"/>
                </a:lnTo>
                <a:close/>
              </a:path>
            </a:pathLst>
          </a:custGeom>
          <a:solidFill>
            <a:srgbClr val="FF0000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62575" y="7297419"/>
            <a:ext cx="833119" cy="645795"/>
          </a:xfrm>
          <a:custGeom>
            <a:avLst/>
            <a:gdLst/>
            <a:ahLst/>
            <a:cxnLst/>
            <a:rect l="l" t="t" r="r" b="b"/>
            <a:pathLst>
              <a:path w="833120" h="645795">
                <a:moveTo>
                  <a:pt x="545464" y="566419"/>
                </a:moveTo>
                <a:lnTo>
                  <a:pt x="578485" y="522604"/>
                </a:lnTo>
                <a:lnTo>
                  <a:pt x="0" y="87629"/>
                </a:lnTo>
                <a:lnTo>
                  <a:pt x="65404" y="0"/>
                </a:lnTo>
                <a:lnTo>
                  <a:pt x="644525" y="434974"/>
                </a:lnTo>
                <a:lnTo>
                  <a:pt x="677545" y="391794"/>
                </a:lnTo>
                <a:lnTo>
                  <a:pt x="833120" y="645794"/>
                </a:lnTo>
                <a:lnTo>
                  <a:pt x="545464" y="566419"/>
                </a:lnTo>
                <a:close/>
              </a:path>
            </a:pathLst>
          </a:custGeom>
          <a:ln w="19050">
            <a:solidFill>
              <a:srgbClr val="2C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2391" y="4108830"/>
            <a:ext cx="5918835" cy="1723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410"/>
              </a:lnSpc>
              <a:spcBef>
                <a:spcPts val="100"/>
              </a:spcBef>
              <a:buAutoNum type="arabicPeriod" startAt="2"/>
              <a:tabLst>
                <a:tab pos="241300" algn="l"/>
              </a:tabLst>
            </a:pP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Select</a:t>
            </a:r>
            <a:r>
              <a:rPr sz="1200" spc="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your</a:t>
            </a:r>
            <a:r>
              <a:rPr sz="1200" spc="-2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ladder</a:t>
            </a:r>
            <a:r>
              <a:rPr sz="1200" spc="-2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in</a:t>
            </a:r>
            <a:r>
              <a:rPr sz="1200" spc="-1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the</a:t>
            </a:r>
            <a:r>
              <a:rPr sz="1200" spc="-5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list</a:t>
            </a:r>
            <a:r>
              <a:rPr sz="1200" spc="2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ladders.</a:t>
            </a:r>
            <a:r>
              <a:rPr sz="1200" spc="-3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Scroll</a:t>
            </a:r>
            <a:r>
              <a:rPr sz="1200" spc="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to</a:t>
            </a:r>
            <a:r>
              <a:rPr sz="1200" spc="-2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bottom</a:t>
            </a:r>
            <a:r>
              <a:rPr sz="1200" spc="-2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of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page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and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find</a:t>
            </a:r>
            <a:r>
              <a:rPr sz="1200" spc="-4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section</a:t>
            </a:r>
            <a:endParaRPr sz="1200">
              <a:latin typeface="Calibri"/>
              <a:cs typeface="Calibri"/>
            </a:endParaRPr>
          </a:p>
          <a:p>
            <a:pPr marL="241300">
              <a:lnSpc>
                <a:spcPts val="1410"/>
              </a:lnSpc>
            </a:pP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labeled…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41300" marR="1485900" indent="-228600">
              <a:lnSpc>
                <a:spcPts val="1300"/>
              </a:lnSpc>
              <a:spcBef>
                <a:spcPts val="700"/>
              </a:spcBef>
              <a:buAutoNum type="arabicPeriod" startAt="3"/>
              <a:tabLst>
                <a:tab pos="241300" algn="l"/>
              </a:tabLst>
            </a:pP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Beneath this section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is a list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of parts for that </a:t>
            </a:r>
            <a:r>
              <a:rPr sz="1200" spc="-15" dirty="0">
                <a:solidFill>
                  <a:srgbClr val="000080"/>
                </a:solidFill>
                <a:latin typeface="Calibri"/>
                <a:cs typeface="Calibri"/>
              </a:rPr>
              <a:t>ladder,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use the arrows  underneath</a:t>
            </a:r>
            <a:r>
              <a:rPr sz="1200" spc="-5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the</a:t>
            </a:r>
            <a:r>
              <a:rPr sz="1200" spc="-4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parts</a:t>
            </a:r>
            <a:r>
              <a:rPr sz="1200" spc="-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until</a:t>
            </a:r>
            <a:r>
              <a:rPr sz="1200" spc="-3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you</a:t>
            </a:r>
            <a:r>
              <a:rPr sz="1200" spc="-3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find</a:t>
            </a:r>
            <a:r>
              <a:rPr sz="1200" spc="-4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00080"/>
                </a:solidFill>
                <a:latin typeface="Calibri"/>
                <a:cs typeface="Calibri"/>
              </a:rPr>
              <a:t>(Type</a:t>
            </a:r>
            <a:r>
              <a:rPr sz="1200" spc="-5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of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 Ladder)</a:t>
            </a:r>
            <a:r>
              <a:rPr sz="1200" spc="-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…REPLACM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LAB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80"/>
              </a:buClr>
              <a:buFont typeface="Calibri"/>
              <a:buAutoNum type="arabicPeriod" startAt="3"/>
            </a:pPr>
            <a:endParaRPr sz="1600">
              <a:latin typeface="Times New Roman"/>
              <a:cs typeface="Times New Roman"/>
            </a:endParaRPr>
          </a:p>
          <a:p>
            <a:pPr marL="2116455" marR="5080" indent="-228600">
              <a:lnSpc>
                <a:spcPts val="1320"/>
              </a:lnSpc>
              <a:spcBef>
                <a:spcPts val="5"/>
              </a:spcBef>
              <a:buAutoNum type="arabicPeriod" startAt="3"/>
              <a:tabLst>
                <a:tab pos="2038985" algn="l"/>
              </a:tabLst>
            </a:pP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Select ADD TO CART. Then select the quantity (QTY)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of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stickers 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you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need and PROCEED TO CHECKOUT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to pay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for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stickers.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46147" y="8250123"/>
            <a:ext cx="35261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address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with free ground shipping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in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the Continental</a:t>
            </a:r>
            <a:r>
              <a:rPr sz="1200" spc="-3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US.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19200" y="4414646"/>
            <a:ext cx="3638550" cy="328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13300" y="4959222"/>
            <a:ext cx="1278254" cy="2602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7515" y="6939915"/>
            <a:ext cx="342696" cy="260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48486" y="151892"/>
            <a:ext cx="426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latin typeface="Calibri Light"/>
                <a:cs typeface="Calibri Light"/>
              </a:rPr>
              <a:t>How </a:t>
            </a:r>
            <a:r>
              <a:rPr sz="1500" b="0" dirty="0">
                <a:latin typeface="Calibri Light"/>
                <a:cs typeface="Calibri Light"/>
              </a:rPr>
              <a:t>to </a:t>
            </a:r>
            <a:r>
              <a:rPr sz="1500" b="0" spc="-5" dirty="0">
                <a:latin typeface="Calibri Light"/>
                <a:cs typeface="Calibri Light"/>
              </a:rPr>
              <a:t>order Replacement Stickers for </a:t>
            </a:r>
            <a:r>
              <a:rPr sz="1500" b="0" dirty="0">
                <a:latin typeface="Calibri Light"/>
                <a:cs typeface="Calibri Light"/>
              </a:rPr>
              <a:t>Werner</a:t>
            </a:r>
            <a:r>
              <a:rPr sz="1500" b="0" spc="5" dirty="0">
                <a:latin typeface="Calibri Light"/>
                <a:cs typeface="Calibri Light"/>
              </a:rPr>
              <a:t> </a:t>
            </a:r>
            <a:r>
              <a:rPr sz="1500" b="0" spc="-5" dirty="0">
                <a:latin typeface="Calibri Light"/>
                <a:cs typeface="Calibri Light"/>
              </a:rPr>
              <a:t>Ladders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5155" y="4376165"/>
            <a:ext cx="1351280" cy="141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909" y="2034539"/>
            <a:ext cx="5561330" cy="2051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1989" y="2403475"/>
            <a:ext cx="963294" cy="241300"/>
          </a:xfrm>
          <a:custGeom>
            <a:avLst/>
            <a:gdLst/>
            <a:ahLst/>
            <a:cxnLst/>
            <a:rect l="l" t="t" r="r" b="b"/>
            <a:pathLst>
              <a:path w="963294" h="241300">
                <a:moveTo>
                  <a:pt x="0" y="241300"/>
                </a:moveTo>
                <a:lnTo>
                  <a:pt x="963294" y="241300"/>
                </a:lnTo>
                <a:lnTo>
                  <a:pt x="963294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FFFF00">
              <a:alpha val="1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1989" y="2403475"/>
            <a:ext cx="963294" cy="241300"/>
          </a:xfrm>
          <a:custGeom>
            <a:avLst/>
            <a:gdLst/>
            <a:ahLst/>
            <a:cxnLst/>
            <a:rect l="l" t="t" r="r" b="b"/>
            <a:pathLst>
              <a:path w="963294" h="241300">
                <a:moveTo>
                  <a:pt x="0" y="241300"/>
                </a:moveTo>
                <a:lnTo>
                  <a:pt x="963294" y="241300"/>
                </a:lnTo>
                <a:lnTo>
                  <a:pt x="963294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1429" y="1908175"/>
            <a:ext cx="622300" cy="365125"/>
          </a:xfrm>
          <a:custGeom>
            <a:avLst/>
            <a:gdLst/>
            <a:ahLst/>
            <a:cxnLst/>
            <a:rect l="l" t="t" r="r" b="b"/>
            <a:pathLst>
              <a:path w="622300" h="365125">
                <a:moveTo>
                  <a:pt x="201930" y="129540"/>
                </a:moveTo>
                <a:lnTo>
                  <a:pt x="0" y="365125"/>
                </a:lnTo>
                <a:lnTo>
                  <a:pt x="308610" y="331470"/>
                </a:lnTo>
                <a:lnTo>
                  <a:pt x="281940" y="280670"/>
                </a:lnTo>
                <a:lnTo>
                  <a:pt x="472440" y="180340"/>
                </a:lnTo>
                <a:lnTo>
                  <a:pt x="228600" y="180340"/>
                </a:lnTo>
                <a:lnTo>
                  <a:pt x="201930" y="129540"/>
                </a:lnTo>
                <a:close/>
              </a:path>
              <a:path w="622300" h="365125">
                <a:moveTo>
                  <a:pt x="568960" y="0"/>
                </a:moveTo>
                <a:lnTo>
                  <a:pt x="228600" y="180340"/>
                </a:lnTo>
                <a:lnTo>
                  <a:pt x="472440" y="180340"/>
                </a:lnTo>
                <a:lnTo>
                  <a:pt x="622300" y="100965"/>
                </a:lnTo>
                <a:lnTo>
                  <a:pt x="568960" y="0"/>
                </a:lnTo>
                <a:close/>
              </a:path>
            </a:pathLst>
          </a:custGeom>
          <a:solidFill>
            <a:srgbClr val="FF0000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21429" y="1908175"/>
            <a:ext cx="622300" cy="365125"/>
          </a:xfrm>
          <a:custGeom>
            <a:avLst/>
            <a:gdLst/>
            <a:ahLst/>
            <a:cxnLst/>
            <a:rect l="l" t="t" r="r" b="b"/>
            <a:pathLst>
              <a:path w="622300" h="365125">
                <a:moveTo>
                  <a:pt x="201930" y="129540"/>
                </a:moveTo>
                <a:lnTo>
                  <a:pt x="228600" y="180340"/>
                </a:lnTo>
                <a:lnTo>
                  <a:pt x="568960" y="0"/>
                </a:lnTo>
                <a:lnTo>
                  <a:pt x="622300" y="100965"/>
                </a:lnTo>
                <a:lnTo>
                  <a:pt x="281940" y="280670"/>
                </a:lnTo>
                <a:lnTo>
                  <a:pt x="308610" y="331470"/>
                </a:lnTo>
                <a:lnTo>
                  <a:pt x="0" y="365125"/>
                </a:lnTo>
                <a:lnTo>
                  <a:pt x="201930" y="129540"/>
                </a:lnTo>
                <a:close/>
              </a:path>
            </a:pathLst>
          </a:custGeom>
          <a:ln w="19050">
            <a:solidFill>
              <a:srgbClr val="2C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2391" y="1412493"/>
            <a:ext cx="5969635" cy="5880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34950" marR="5080" indent="-222885">
              <a:lnSpc>
                <a:spcPct val="103800"/>
              </a:lnSpc>
              <a:spcBef>
                <a:spcPts val="45"/>
              </a:spcBef>
              <a:tabLst>
                <a:tab pos="240665" algn="l"/>
              </a:tabLst>
            </a:pPr>
            <a:r>
              <a:rPr sz="1200" spc="-70" dirty="0">
                <a:solidFill>
                  <a:srgbClr val="000080"/>
                </a:solidFill>
                <a:latin typeface="Calibri"/>
                <a:cs typeface="Calibri"/>
              </a:rPr>
              <a:t>1.		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Order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replacement</a:t>
            </a:r>
            <a:r>
              <a:rPr sz="1200" spc="-5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0080"/>
                </a:solidFill>
                <a:latin typeface="Calibri"/>
                <a:cs typeface="Calibri"/>
              </a:rPr>
              <a:t>stickers</a:t>
            </a:r>
            <a:r>
              <a:rPr sz="1200" spc="-1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by</a:t>
            </a:r>
            <a:r>
              <a:rPr sz="1200" spc="-3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entering</a:t>
            </a:r>
            <a:r>
              <a:rPr sz="1200" spc="-6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model</a:t>
            </a:r>
            <a:r>
              <a:rPr sz="1200" spc="-3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#</a:t>
            </a:r>
            <a:r>
              <a:rPr sz="1200" spc="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in</a:t>
            </a:r>
            <a:r>
              <a:rPr sz="1200" spc="-2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the</a:t>
            </a:r>
            <a:r>
              <a:rPr sz="1200" spc="-2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search</a:t>
            </a:r>
            <a:r>
              <a:rPr sz="1200" spc="-1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box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 at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the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top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center</a:t>
            </a:r>
            <a:r>
              <a:rPr sz="1200" spc="-2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the  Werner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Co. authorized part distributor (Nall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&amp; </a:t>
            </a:r>
            <a:r>
              <a:rPr sz="1200" spc="-25" dirty="0">
                <a:solidFill>
                  <a:srgbClr val="000080"/>
                </a:solidFill>
                <a:latin typeface="Calibri"/>
                <a:cs typeface="Calibri"/>
              </a:rPr>
              <a:t>Company,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Inc)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website: </a:t>
            </a:r>
            <a:r>
              <a:rPr sz="1200" u="sng" dirty="0">
                <a:solidFill>
                  <a:srgbClr val="0460C1"/>
                </a:solidFill>
                <a:uFill>
                  <a:solidFill>
                    <a:srgbClr val="0460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200" u="sng" spc="-10" dirty="0">
                <a:solidFill>
                  <a:srgbClr val="0460C1"/>
                </a:solidFill>
                <a:uFill>
                  <a:solidFill>
                    <a:srgbClr val="0460C1"/>
                  </a:solidFill>
                </a:uFill>
                <a:latin typeface="Calibri"/>
                <a:cs typeface="Calibri"/>
                <a:hlinkClick r:id="rId5"/>
              </a:rPr>
              <a:t>https://www.wernerparts.com/parts.html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19200" y="577215"/>
            <a:ext cx="2251202" cy="7404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58540" y="477570"/>
            <a:ext cx="1584325" cy="959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204" y="4740275"/>
            <a:ext cx="1856739" cy="33007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1785" y="7752080"/>
            <a:ext cx="481965" cy="364490"/>
          </a:xfrm>
          <a:custGeom>
            <a:avLst/>
            <a:gdLst/>
            <a:ahLst/>
            <a:cxnLst/>
            <a:rect l="l" t="t" r="r" b="b"/>
            <a:pathLst>
              <a:path w="481964" h="364490">
                <a:moveTo>
                  <a:pt x="0" y="364490"/>
                </a:moveTo>
                <a:lnTo>
                  <a:pt x="481965" y="364490"/>
                </a:lnTo>
                <a:lnTo>
                  <a:pt x="481965" y="0"/>
                </a:lnTo>
                <a:lnTo>
                  <a:pt x="0" y="0"/>
                </a:lnTo>
                <a:lnTo>
                  <a:pt x="0" y="364490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4495" y="4953000"/>
            <a:ext cx="652145" cy="248920"/>
          </a:xfrm>
          <a:custGeom>
            <a:avLst/>
            <a:gdLst/>
            <a:ahLst/>
            <a:cxnLst/>
            <a:rect l="l" t="t" r="r" b="b"/>
            <a:pathLst>
              <a:path w="652144" h="248920">
                <a:moveTo>
                  <a:pt x="585469" y="138429"/>
                </a:moveTo>
                <a:lnTo>
                  <a:pt x="220980" y="138429"/>
                </a:lnTo>
                <a:lnTo>
                  <a:pt x="627380" y="248920"/>
                </a:lnTo>
                <a:lnTo>
                  <a:pt x="652144" y="156210"/>
                </a:lnTo>
                <a:lnTo>
                  <a:pt x="585469" y="138429"/>
                </a:lnTo>
                <a:close/>
              </a:path>
              <a:path w="652144" h="248920">
                <a:moveTo>
                  <a:pt x="258444" y="0"/>
                </a:moveTo>
                <a:lnTo>
                  <a:pt x="0" y="28575"/>
                </a:lnTo>
                <a:lnTo>
                  <a:pt x="208280" y="184150"/>
                </a:lnTo>
                <a:lnTo>
                  <a:pt x="220980" y="138429"/>
                </a:lnTo>
                <a:lnTo>
                  <a:pt x="585469" y="138429"/>
                </a:lnTo>
                <a:lnTo>
                  <a:pt x="245744" y="46354"/>
                </a:lnTo>
                <a:lnTo>
                  <a:pt x="258444" y="0"/>
                </a:lnTo>
                <a:close/>
              </a:path>
            </a:pathLst>
          </a:custGeom>
          <a:solidFill>
            <a:srgbClr val="FF0000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3860" y="4953000"/>
            <a:ext cx="652145" cy="248920"/>
          </a:xfrm>
          <a:custGeom>
            <a:avLst/>
            <a:gdLst/>
            <a:ahLst/>
            <a:cxnLst/>
            <a:rect l="l" t="t" r="r" b="b"/>
            <a:pathLst>
              <a:path w="652144" h="248920">
                <a:moveTo>
                  <a:pt x="258444" y="0"/>
                </a:moveTo>
                <a:lnTo>
                  <a:pt x="245744" y="46354"/>
                </a:lnTo>
                <a:lnTo>
                  <a:pt x="652144" y="156210"/>
                </a:lnTo>
                <a:lnTo>
                  <a:pt x="627379" y="248920"/>
                </a:lnTo>
                <a:lnTo>
                  <a:pt x="220979" y="138429"/>
                </a:lnTo>
                <a:lnTo>
                  <a:pt x="208279" y="184150"/>
                </a:lnTo>
                <a:lnTo>
                  <a:pt x="0" y="28575"/>
                </a:lnTo>
                <a:lnTo>
                  <a:pt x="258444" y="0"/>
                </a:lnTo>
                <a:close/>
              </a:path>
            </a:pathLst>
          </a:custGeom>
          <a:ln w="19050">
            <a:solidFill>
              <a:srgbClr val="2C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59025" y="7294880"/>
            <a:ext cx="1955800" cy="13061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3300" y="7621269"/>
            <a:ext cx="2019300" cy="314325"/>
          </a:xfrm>
          <a:custGeom>
            <a:avLst/>
            <a:gdLst/>
            <a:ahLst/>
            <a:cxnLst/>
            <a:rect l="l" t="t" r="r" b="b"/>
            <a:pathLst>
              <a:path w="2019300" h="314325">
                <a:moveTo>
                  <a:pt x="0" y="314324"/>
                </a:moveTo>
                <a:lnTo>
                  <a:pt x="2019300" y="314324"/>
                </a:lnTo>
                <a:lnTo>
                  <a:pt x="2019300" y="0"/>
                </a:lnTo>
                <a:lnTo>
                  <a:pt x="0" y="0"/>
                </a:lnTo>
                <a:lnTo>
                  <a:pt x="0" y="314324"/>
                </a:lnTo>
                <a:close/>
              </a:path>
            </a:pathLst>
          </a:custGeom>
          <a:solidFill>
            <a:srgbClr val="FFFF00">
              <a:alpha val="1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3300" y="7621269"/>
            <a:ext cx="2019300" cy="314325"/>
          </a:xfrm>
          <a:custGeom>
            <a:avLst/>
            <a:gdLst/>
            <a:ahLst/>
            <a:cxnLst/>
            <a:rect l="l" t="t" r="r" b="b"/>
            <a:pathLst>
              <a:path w="2019300" h="314325">
                <a:moveTo>
                  <a:pt x="0" y="314324"/>
                </a:moveTo>
                <a:lnTo>
                  <a:pt x="2019300" y="314324"/>
                </a:lnTo>
                <a:lnTo>
                  <a:pt x="2019300" y="0"/>
                </a:lnTo>
                <a:lnTo>
                  <a:pt x="0" y="0"/>
                </a:lnTo>
                <a:lnTo>
                  <a:pt x="0" y="314324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3789" y="6199504"/>
            <a:ext cx="4262754" cy="219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2391" y="4160646"/>
            <a:ext cx="6129020" cy="20072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41300" marR="1926589" indent="-228600">
              <a:lnSpc>
                <a:spcPts val="1420"/>
              </a:lnSpc>
              <a:spcBef>
                <a:spcPts val="160"/>
              </a:spcBef>
              <a:buAutoNum type="arabicPeriod" startAt="2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Look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for</a:t>
            </a:r>
            <a:r>
              <a:rPr sz="1200" spc="-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your</a:t>
            </a:r>
            <a:r>
              <a:rPr sz="1200" spc="-5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Ladder’s</a:t>
            </a:r>
            <a:r>
              <a:rPr sz="1200" spc="-5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model</a:t>
            </a:r>
            <a:r>
              <a:rPr sz="1200" spc="-2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#</a:t>
            </a:r>
            <a:r>
              <a:rPr sz="1200" spc="-2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“Safety</a:t>
            </a:r>
            <a:r>
              <a:rPr sz="1200" spc="-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Sticker</a:t>
            </a:r>
            <a:r>
              <a:rPr sz="1200" spc="-3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kits” and</a:t>
            </a:r>
            <a:r>
              <a:rPr sz="1200" spc="-1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select</a:t>
            </a:r>
            <a:r>
              <a:rPr sz="1200" spc="-1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it. 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For</a:t>
            </a:r>
            <a:r>
              <a:rPr sz="1200" spc="-5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example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0080"/>
              </a:buClr>
              <a:buFont typeface="Calibri"/>
              <a:buAutoNum type="arabicPeriod" startAt="2"/>
            </a:pPr>
            <a:endParaRPr sz="1200">
              <a:latin typeface="Times New Roman"/>
              <a:cs typeface="Times New Roman"/>
            </a:endParaRPr>
          </a:p>
          <a:p>
            <a:pPr marL="2116455" marR="5080" indent="-228600">
              <a:lnSpc>
                <a:spcPts val="1280"/>
              </a:lnSpc>
              <a:spcBef>
                <a:spcPts val="865"/>
              </a:spcBef>
              <a:buAutoNum type="arabicPeriod" startAt="2"/>
              <a:tabLst>
                <a:tab pos="2038985" algn="l"/>
              </a:tabLst>
            </a:pP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Find the weight rating of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ladder (the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3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digits after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dash)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or  you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can enter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it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directly </a:t>
            </a:r>
            <a:r>
              <a:rPr sz="1200" spc="-10" dirty="0">
                <a:solidFill>
                  <a:srgbClr val="000080"/>
                </a:solidFill>
                <a:latin typeface="Calibri"/>
                <a:cs typeface="Calibri"/>
              </a:rPr>
              <a:t>in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the search box</a:t>
            </a:r>
            <a:r>
              <a:rPr sz="1200" spc="3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above.</a:t>
            </a:r>
            <a:endParaRPr sz="1200">
              <a:latin typeface="Calibri"/>
              <a:cs typeface="Calibri"/>
            </a:endParaRPr>
          </a:p>
          <a:p>
            <a:pPr marL="2116455">
              <a:lnSpc>
                <a:spcPts val="1235"/>
              </a:lnSpc>
            </a:pP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Select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“Add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to Cart”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button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to</a:t>
            </a:r>
            <a:r>
              <a:rPr sz="1200" spc="-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purchase</a:t>
            </a:r>
            <a:endParaRPr sz="1200">
              <a:latin typeface="Calibri"/>
              <a:cs typeface="Calibri"/>
            </a:endParaRPr>
          </a:p>
          <a:p>
            <a:pPr marL="2116455">
              <a:lnSpc>
                <a:spcPct val="100000"/>
              </a:lnSpc>
              <a:spcBef>
                <a:spcPts val="190"/>
              </a:spcBef>
            </a:pP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replacement</a:t>
            </a:r>
            <a:r>
              <a:rPr sz="1200" spc="-18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stickers.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116455" marR="142240" indent="-228600">
              <a:lnSpc>
                <a:spcPts val="1380"/>
              </a:lnSpc>
              <a:spcBef>
                <a:spcPts val="925"/>
              </a:spcBef>
              <a:buAutoNum type="arabicPeriod" startAt="4"/>
              <a:tabLst>
                <a:tab pos="2038985" algn="l"/>
              </a:tabLst>
            </a:pP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A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green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bar will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appear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at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the top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of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page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to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let you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know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it  has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been added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to your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shopping</a:t>
            </a:r>
            <a:r>
              <a:rPr sz="1200" spc="-2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cart.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17547" y="6628638"/>
            <a:ext cx="4304665" cy="11899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63830" marR="64769" indent="-163830">
              <a:lnSpc>
                <a:spcPts val="1380"/>
              </a:lnSpc>
              <a:spcBef>
                <a:spcPts val="195"/>
              </a:spcBef>
              <a:buAutoNum type="arabicPeriod" startAt="5"/>
              <a:tabLst>
                <a:tab pos="163830" algn="l"/>
              </a:tabLst>
            </a:pP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When ready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to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checkout and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pay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for the stickers, select the check 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out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button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at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the top right of the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page to</a:t>
            </a:r>
            <a:r>
              <a:rPr sz="1200" spc="-3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pay.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0080"/>
              </a:buClr>
              <a:buFont typeface="Calibri"/>
              <a:buAutoNum type="arabicPeriod" startAt="5"/>
            </a:pPr>
            <a:endParaRPr sz="1200">
              <a:latin typeface="Times New Roman"/>
              <a:cs typeface="Times New Roman"/>
            </a:endParaRPr>
          </a:p>
          <a:p>
            <a:pPr marL="2367280" marR="5080" indent="-153670">
              <a:lnSpc>
                <a:spcPct val="97500"/>
              </a:lnSpc>
              <a:spcBef>
                <a:spcPts val="720"/>
              </a:spcBef>
              <a:buAutoNum type="arabicPeriod" startAt="5"/>
              <a:tabLst>
                <a:tab pos="2364740" algn="l"/>
              </a:tabLst>
            </a:pP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Fill out the shipping  information, you can check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out  as a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guest </a:t>
            </a: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to pay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for</a:t>
            </a:r>
            <a:r>
              <a:rPr sz="1200" spc="-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alibri"/>
                <a:cs typeface="Calibri"/>
              </a:rPr>
              <a:t>items.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21834" y="8084184"/>
            <a:ext cx="1920239" cy="83058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4765" rIns="0" bIns="0" rtlCol="0">
            <a:spAutoFit/>
          </a:bodyPr>
          <a:lstStyle/>
          <a:p>
            <a:pPr marL="46990" algn="ctr">
              <a:lnSpc>
                <a:spcPct val="100000"/>
              </a:lnSpc>
              <a:spcBef>
                <a:spcPts val="195"/>
              </a:spcBef>
            </a:pP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NOTE:</a:t>
            </a:r>
            <a:endParaRPr sz="1200">
              <a:latin typeface="Comic Sans MS"/>
              <a:cs typeface="Comic Sans MS"/>
            </a:endParaRPr>
          </a:p>
          <a:p>
            <a:pPr marL="120650" marR="110489" algn="ctr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Werner/Nall </a:t>
            </a:r>
            <a:r>
              <a:rPr sz="1200" dirty="0">
                <a:solidFill>
                  <a:srgbClr val="000080"/>
                </a:solidFill>
                <a:latin typeface="Comic Sans MS"/>
                <a:cs typeface="Comic Sans MS"/>
              </a:rPr>
              <a:t>&amp; </a:t>
            </a: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Co.</a:t>
            </a:r>
            <a:r>
              <a:rPr sz="1200" spc="-45" dirty="0">
                <a:solidFill>
                  <a:srgbClr val="000080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000080"/>
                </a:solidFill>
                <a:latin typeface="Comic Sans MS"/>
                <a:cs typeface="Comic Sans MS"/>
              </a:rPr>
              <a:t>Inc.,  </a:t>
            </a: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charges </a:t>
            </a:r>
            <a:r>
              <a:rPr sz="1200" dirty="0">
                <a:solidFill>
                  <a:srgbClr val="000080"/>
                </a:solidFill>
                <a:latin typeface="Comic Sans MS"/>
                <a:cs typeface="Comic Sans MS"/>
              </a:rPr>
              <a:t>a </a:t>
            </a: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flat $10.00  shipping</a:t>
            </a:r>
            <a:r>
              <a:rPr sz="1200" spc="-10" dirty="0">
                <a:solidFill>
                  <a:srgbClr val="000080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Comic Sans MS"/>
                <a:cs typeface="Comic Sans MS"/>
              </a:rPr>
              <a:t>fee.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05425" y="5292216"/>
            <a:ext cx="274294" cy="205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792" y="2310130"/>
            <a:ext cx="6698615" cy="635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solidFill>
                  <a:srgbClr val="1F1F1F"/>
                </a:solidFill>
                <a:latin typeface="Arial"/>
                <a:cs typeface="Arial"/>
              </a:rPr>
              <a:t>OSHA’s definition </a:t>
            </a:r>
            <a:r>
              <a:rPr sz="1200" dirty="0">
                <a:solidFill>
                  <a:srgbClr val="1F1F1F"/>
                </a:solidFill>
                <a:latin typeface="Arial"/>
                <a:cs typeface="Arial"/>
              </a:rPr>
              <a:t>of a step</a:t>
            </a:r>
            <a:r>
              <a:rPr sz="12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1F1F"/>
                </a:solidFill>
                <a:latin typeface="Arial"/>
                <a:cs typeface="Arial"/>
              </a:rPr>
              <a:t>stool:</a:t>
            </a:r>
            <a:endParaRPr sz="1200">
              <a:latin typeface="Arial"/>
              <a:cs typeface="Arial"/>
            </a:endParaRPr>
          </a:p>
          <a:p>
            <a:pPr marL="12700" marR="6985">
              <a:lnSpc>
                <a:spcPct val="95900"/>
              </a:lnSpc>
              <a:spcBef>
                <a:spcPts val="30"/>
              </a:spcBef>
            </a:pP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The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Federal OSHA standard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at 29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CFR 1926.1050(b)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defines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step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stool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which is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equipment 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you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refer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to as a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self-supporting, foldable, portable ladder, nonadjustable in length,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32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inches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or 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less in overall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size,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with flat steps and without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pail shelf, designed to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be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climbed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on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the ladder top 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cap as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well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as all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steps.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66370">
              <a:lnSpc>
                <a:spcPts val="1380"/>
              </a:lnSpc>
            </a:pP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Step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stools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are </a:t>
            </a:r>
            <a:r>
              <a:rPr sz="1200" spc="-5" dirty="0">
                <a:solidFill>
                  <a:srgbClr val="040C28"/>
                </a:solidFill>
                <a:latin typeface="Arial"/>
                <a:cs typeface="Arial"/>
              </a:rPr>
              <a:t>suitable </a:t>
            </a:r>
            <a:r>
              <a:rPr sz="1200" dirty="0">
                <a:solidFill>
                  <a:srgbClr val="040C28"/>
                </a:solidFill>
                <a:latin typeface="Arial"/>
                <a:cs typeface="Arial"/>
              </a:rPr>
              <a:t>only for </a:t>
            </a:r>
            <a:r>
              <a:rPr sz="1200" spc="-5" dirty="0">
                <a:solidFill>
                  <a:srgbClr val="040C28"/>
                </a:solidFill>
                <a:latin typeface="Arial"/>
                <a:cs typeface="Arial"/>
              </a:rPr>
              <a:t>use on floors with </a:t>
            </a:r>
            <a:r>
              <a:rPr sz="1200" dirty="0">
                <a:solidFill>
                  <a:srgbClr val="040C28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040C28"/>
                </a:solidFill>
                <a:latin typeface="Arial"/>
                <a:cs typeface="Arial"/>
              </a:rPr>
              <a:t>flat surface </a:t>
            </a:r>
            <a:r>
              <a:rPr sz="1200" dirty="0">
                <a:solidFill>
                  <a:srgbClr val="040C28"/>
                </a:solidFill>
                <a:latin typeface="Arial"/>
                <a:cs typeface="Arial"/>
              </a:rPr>
              <a:t>and are </a:t>
            </a:r>
            <a:r>
              <a:rPr sz="1200" spc="-5" dirty="0">
                <a:solidFill>
                  <a:srgbClr val="040C28"/>
                </a:solidFill>
                <a:latin typeface="Arial"/>
                <a:cs typeface="Arial"/>
              </a:rPr>
              <a:t>not usable </a:t>
            </a:r>
            <a:r>
              <a:rPr sz="1200" dirty="0">
                <a:solidFill>
                  <a:srgbClr val="040C28"/>
                </a:solidFill>
                <a:latin typeface="Arial"/>
                <a:cs typeface="Arial"/>
              </a:rPr>
              <a:t>on </a:t>
            </a:r>
            <a:r>
              <a:rPr sz="1200" spc="-5" dirty="0">
                <a:solidFill>
                  <a:srgbClr val="040C28"/>
                </a:solidFill>
                <a:latin typeface="Arial"/>
                <a:cs typeface="Arial"/>
              </a:rPr>
              <a:t>those with  irregular surfaces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. They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can be used as a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ladder, but they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have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the advantage of being more  comfortable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to be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able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stand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on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its wider platform.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small heights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they are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safer </a:t>
            </a:r>
            <a:r>
              <a:rPr sz="1200" spc="-10" dirty="0">
                <a:solidFill>
                  <a:srgbClr val="464646"/>
                </a:solidFill>
                <a:latin typeface="Arial"/>
                <a:cs typeface="Arial"/>
              </a:rPr>
              <a:t>than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a 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normal</a:t>
            </a:r>
            <a:r>
              <a:rPr sz="12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ladder.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marR="244475">
              <a:lnSpc>
                <a:spcPts val="1380"/>
              </a:lnSpc>
            </a:pP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Always inspect the step stool prior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each use,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or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at minimum before the first use on each shift.  During the step stool inspection, you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are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checking that all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parts of 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step stool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are 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good  working condition,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including: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410"/>
              </a:lnSpc>
              <a:buSzPct val="83333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all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four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anti-slip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feet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ts val="1380"/>
              </a:lnSpc>
              <a:buSzPct val="83333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climbing/gripping surfaces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on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each</a:t>
            </a:r>
            <a:r>
              <a:rPr sz="12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step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ts val="1380"/>
              </a:lnSpc>
              <a:buSzPct val="83333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step-to-side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rail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connections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ts val="1410"/>
              </a:lnSpc>
              <a:buSzPct val="83333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working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parts,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bolts,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rivets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276225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Always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set up and use the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step stool according to the manufacturer’s instructions. Before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using  any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step stool for the first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time, review all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warning labels and instructions on the step stool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and  read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the owner’s manual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guidance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on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proper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use and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safety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precautions.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95900"/>
              </a:lnSpc>
              <a:spcBef>
                <a:spcPts val="5"/>
              </a:spcBef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Ensure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that the step stool you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are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planning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to use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is sturdy and able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support the intended weight 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the task. The maximum intended load includes the weight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the employee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as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well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as the PPE 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worn, and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all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tools, equipment and materials being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carried.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2390">
              <a:lnSpc>
                <a:spcPts val="1380"/>
              </a:lnSpc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To be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used safely,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step stool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must be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placed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on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level ground with solid floor support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all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four  feet. The step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stool should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be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set up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close to the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work being performed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or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area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that needs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to  be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accessed.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If you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begin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to climb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and feel like the step stool is not balanced properly, climb down 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 reposition.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4295">
              <a:lnSpc>
                <a:spcPts val="1380"/>
              </a:lnSpc>
            </a:pP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Climb and use the step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stool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way that allows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your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body to be near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middle of the steps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to  prevent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tipping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or fall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hazards. Avoid over-reaching when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on a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step stool. Always face the step 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stool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when climbing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up or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down. Step stools are intended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to be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used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by only one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person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at a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time.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27554" y="342900"/>
            <a:ext cx="1703705" cy="1634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792" y="142747"/>
            <a:ext cx="6689090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Every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time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step stool is used, </a:t>
            </a:r>
            <a:r>
              <a:rPr sz="1200" spc="-5" dirty="0">
                <a:solidFill>
                  <a:srgbClr val="040C28"/>
                </a:solidFill>
                <a:latin typeface="Arial"/>
                <a:cs typeface="Arial"/>
              </a:rPr>
              <a:t>the base must </a:t>
            </a:r>
            <a:r>
              <a:rPr sz="1200" dirty="0">
                <a:solidFill>
                  <a:srgbClr val="040C28"/>
                </a:solidFill>
                <a:latin typeface="Arial"/>
                <a:cs typeface="Arial"/>
              </a:rPr>
              <a:t>be </a:t>
            </a:r>
            <a:r>
              <a:rPr sz="1200" spc="-5" dirty="0">
                <a:solidFill>
                  <a:srgbClr val="040C28"/>
                </a:solidFill>
                <a:latin typeface="Arial"/>
                <a:cs typeface="Arial"/>
              </a:rPr>
              <a:t>spread fully open with </a:t>
            </a:r>
            <a:r>
              <a:rPr sz="1200" dirty="0">
                <a:solidFill>
                  <a:srgbClr val="040C28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040C28"/>
                </a:solidFill>
                <a:latin typeface="Arial"/>
                <a:cs typeface="Arial"/>
              </a:rPr>
              <a:t>spreaders </a:t>
            </a:r>
            <a:r>
              <a:rPr sz="1200" dirty="0">
                <a:solidFill>
                  <a:srgbClr val="040C28"/>
                </a:solidFill>
                <a:latin typeface="Arial"/>
                <a:cs typeface="Arial"/>
              </a:rPr>
              <a:t>locked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. 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Always ensure the locking mechanism is engaged before climbing. Never attempt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move the step 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stool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while standing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on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it,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or by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standing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on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something else (like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shelf) and pushing the step stool  with </a:t>
            </a: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your</a:t>
            </a:r>
            <a:r>
              <a:rPr sz="12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foot.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792" y="6047613"/>
            <a:ext cx="3031490" cy="285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Additional </a:t>
            </a:r>
            <a:r>
              <a:rPr sz="1200" b="1" dirty="0">
                <a:latin typeface="Arial"/>
                <a:cs typeface="Arial"/>
              </a:rPr>
              <a:t>ladder </a:t>
            </a:r>
            <a:r>
              <a:rPr sz="1200" b="1" spc="-5" dirty="0">
                <a:latin typeface="Arial"/>
                <a:cs typeface="Arial"/>
              </a:rPr>
              <a:t>safety </a:t>
            </a:r>
            <a:r>
              <a:rPr sz="1200" b="1" dirty="0">
                <a:latin typeface="Arial"/>
                <a:cs typeface="Arial"/>
              </a:rPr>
              <a:t>training videos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</a:t>
            </a:r>
            <a:endParaRPr sz="1200">
              <a:latin typeface="Arial"/>
              <a:cs typeface="Arial"/>
            </a:endParaRPr>
          </a:p>
          <a:p>
            <a:pPr marL="12700" marR="2129790">
              <a:lnSpc>
                <a:spcPts val="3180"/>
              </a:lnSpc>
              <a:spcBef>
                <a:spcPts val="10"/>
              </a:spcBef>
            </a:pPr>
            <a:r>
              <a:rPr sz="1200" b="1" spc="-5" dirty="0">
                <a:latin typeface="Arial"/>
                <a:cs typeface="Arial"/>
              </a:rPr>
              <a:t>Do</a:t>
            </a:r>
            <a:r>
              <a:rPr sz="1200" b="1" dirty="0">
                <a:latin typeface="Arial"/>
                <a:cs typeface="Arial"/>
              </a:rPr>
              <a:t>cumen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s:  </a:t>
            </a:r>
            <a:r>
              <a:rPr sz="1200" b="1" spc="-5" dirty="0">
                <a:latin typeface="Arial"/>
                <a:cs typeface="Arial"/>
              </a:rPr>
              <a:t>Werner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Ladder Safety Videos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| </a:t>
            </a: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Werner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US </a:t>
            </a: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(wernerco.com)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435"/>
              </a:lnSpc>
            </a:pPr>
            <a:r>
              <a:rPr sz="1200" b="1" spc="-5" dirty="0">
                <a:latin typeface="Arial"/>
                <a:cs typeface="Arial"/>
              </a:rPr>
              <a:t>National Association </a:t>
            </a:r>
            <a:r>
              <a:rPr sz="1200" b="1" dirty="0">
                <a:latin typeface="Arial"/>
                <a:cs typeface="Arial"/>
              </a:rPr>
              <a:t>of </a:t>
            </a:r>
            <a:r>
              <a:rPr sz="1200" b="1" spc="-5" dirty="0">
                <a:latin typeface="Arial"/>
                <a:cs typeface="Arial"/>
              </a:rPr>
              <a:t>Home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Builders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955"/>
              </a:lnSpc>
            </a:pP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Ladder Safety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- NAHB</a:t>
            </a:r>
            <a:endParaRPr sz="800">
              <a:latin typeface="Calibri"/>
              <a:cs typeface="Calibri"/>
            </a:endParaRPr>
          </a:p>
          <a:p>
            <a:pPr marL="12700" marR="916305">
              <a:lnSpc>
                <a:spcPct val="101200"/>
              </a:lnSpc>
              <a:spcBef>
                <a:spcPts val="25"/>
              </a:spcBef>
            </a:pP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Podium Ladders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- </a:t>
            </a: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English and Spanish (nahb.org) </a:t>
            </a:r>
            <a:r>
              <a:rPr sz="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Job-made </a:t>
            </a: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Ladders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- </a:t>
            </a: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English and Spanish</a:t>
            </a:r>
            <a:r>
              <a:rPr sz="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(nahb.org)</a:t>
            </a:r>
            <a:endParaRPr sz="800">
              <a:latin typeface="Calibri"/>
              <a:cs typeface="Calibri"/>
            </a:endParaRPr>
          </a:p>
          <a:p>
            <a:pPr marL="12700" marR="678815">
              <a:lnSpc>
                <a:spcPct val="103699"/>
              </a:lnSpc>
              <a:spcBef>
                <a:spcPts val="10"/>
              </a:spcBef>
            </a:pP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Extension Ladder Safety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- </a:t>
            </a: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English and Spanish (nahb.org) </a:t>
            </a:r>
            <a:r>
              <a:rPr sz="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Stepladders 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- </a:t>
            </a: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English and Spanish</a:t>
            </a: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(nahb.org)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795655">
              <a:lnSpc>
                <a:spcPct val="103400"/>
              </a:lnSpc>
            </a:pPr>
            <a:r>
              <a:rPr sz="1200" b="1" spc="-5" dirty="0">
                <a:latin typeface="Calibri"/>
                <a:cs typeface="Calibri"/>
              </a:rPr>
              <a:t>American Ladder Institute’s Ladder  Safety Training: Online Certificate  Training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American </a:t>
            </a: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Ladder</a:t>
            </a:r>
            <a:r>
              <a:rPr sz="8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Institute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7000" y="1391285"/>
            <a:ext cx="3336925" cy="4449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" y="217423"/>
            <a:ext cx="7410450" cy="964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33333"/>
                </a:solidFill>
                <a:latin typeface="Arial Narrow"/>
                <a:cs typeface="Arial Narrow"/>
              </a:rPr>
              <a:t>Ladder </a:t>
            </a:r>
            <a:r>
              <a:rPr sz="800" b="1" spc="10" dirty="0">
                <a:solidFill>
                  <a:srgbClr val="333333"/>
                </a:solidFill>
                <a:latin typeface="Arial Narrow"/>
                <a:cs typeface="Arial Narrow"/>
              </a:rPr>
              <a:t>Safety </a:t>
            </a:r>
            <a:r>
              <a:rPr sz="800" b="1" spc="-30" dirty="0">
                <a:solidFill>
                  <a:srgbClr val="333333"/>
                </a:solidFill>
                <a:latin typeface="Arial Narrow"/>
                <a:cs typeface="Arial Narrow"/>
              </a:rPr>
              <a:t>DOs </a:t>
            </a:r>
            <a:r>
              <a:rPr sz="800" b="1" spc="5" dirty="0">
                <a:solidFill>
                  <a:srgbClr val="333333"/>
                </a:solidFill>
                <a:latin typeface="Arial Narrow"/>
                <a:cs typeface="Arial Narrow"/>
              </a:rPr>
              <a:t>and</a:t>
            </a:r>
            <a:r>
              <a:rPr sz="800" b="1" spc="100" dirty="0">
                <a:solidFill>
                  <a:srgbClr val="333333"/>
                </a:solidFill>
                <a:latin typeface="Arial Narrow"/>
                <a:cs typeface="Arial Narrow"/>
              </a:rPr>
              <a:t> </a:t>
            </a:r>
            <a:r>
              <a:rPr sz="800" b="1" spc="-25" dirty="0">
                <a:solidFill>
                  <a:srgbClr val="333333"/>
                </a:solidFill>
                <a:latin typeface="Arial Narrow"/>
                <a:cs typeface="Arial Narrow"/>
              </a:rPr>
              <a:t>DON’Ts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ct val="113799"/>
              </a:lnSpc>
            </a:pPr>
            <a:r>
              <a:rPr sz="800" spc="-95" dirty="0">
                <a:solidFill>
                  <a:srgbClr val="333333"/>
                </a:solidFill>
                <a:latin typeface="Arial Black"/>
                <a:cs typeface="Arial Black"/>
              </a:rPr>
              <a:t>To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prevent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workers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from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being </a:t>
            </a:r>
            <a:r>
              <a:rPr sz="800" spc="-55" dirty="0">
                <a:solidFill>
                  <a:srgbClr val="333333"/>
                </a:solidFill>
                <a:latin typeface="Arial Black"/>
                <a:cs typeface="Arial Black"/>
              </a:rPr>
              <a:t>injured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due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to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falls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from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various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types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of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ladders, including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extension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ladders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and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stepladders, employers are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encouraged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to 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adopt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following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practices:</a:t>
            </a:r>
            <a:endParaRPr sz="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333333"/>
                </a:solidFill>
                <a:latin typeface="Lucida Sans"/>
                <a:cs typeface="Lucida Sans"/>
              </a:rPr>
              <a:t>Safe </a:t>
            </a:r>
            <a:r>
              <a:rPr sz="800" b="1" spc="-15" dirty="0">
                <a:solidFill>
                  <a:srgbClr val="333333"/>
                </a:solidFill>
                <a:latin typeface="Lucida Sans"/>
                <a:cs typeface="Lucida Sans"/>
              </a:rPr>
              <a:t>Extension </a:t>
            </a:r>
            <a:r>
              <a:rPr sz="800" b="1" spc="-10" dirty="0">
                <a:solidFill>
                  <a:srgbClr val="333333"/>
                </a:solidFill>
                <a:latin typeface="Lucida Sans"/>
                <a:cs typeface="Lucida Sans"/>
              </a:rPr>
              <a:t>Ladder</a:t>
            </a:r>
            <a:r>
              <a:rPr sz="800" b="1" spc="-14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00" b="1" spc="-25" dirty="0">
                <a:solidFill>
                  <a:srgbClr val="333333"/>
                </a:solidFill>
                <a:latin typeface="Lucida Sans"/>
                <a:cs typeface="Lucida Sans"/>
              </a:rPr>
              <a:t>Use—DO</a:t>
            </a:r>
            <a:r>
              <a:rPr sz="800" spc="-25" dirty="0">
                <a:solidFill>
                  <a:srgbClr val="333333"/>
                </a:solidFill>
                <a:latin typeface="Arial Black"/>
                <a:cs typeface="Arial Black"/>
              </a:rPr>
              <a:t>:</a:t>
            </a:r>
            <a:endParaRPr sz="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Maintain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3-point </a:t>
            </a:r>
            <a:r>
              <a:rPr sz="800" spc="-95" dirty="0">
                <a:solidFill>
                  <a:srgbClr val="333333"/>
                </a:solidFill>
                <a:latin typeface="Arial Black"/>
                <a:cs typeface="Arial Black"/>
              </a:rPr>
              <a:t>contact </a:t>
            </a: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(two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hands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and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foot,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two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feet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and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hand)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when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climbing/descending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</a:t>
            </a:r>
            <a:r>
              <a:rPr sz="800" spc="4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114" dirty="0">
                <a:solidFill>
                  <a:srgbClr val="333333"/>
                </a:solidFill>
                <a:latin typeface="Arial Black"/>
                <a:cs typeface="Arial Black"/>
              </a:rPr>
              <a:t>Face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the ladder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when climbing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or</a:t>
            </a:r>
            <a:r>
              <a:rPr sz="800" spc="-2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descending.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5" dirty="0">
                <a:solidFill>
                  <a:srgbClr val="333333"/>
                </a:solidFill>
                <a:latin typeface="Arial Black"/>
                <a:cs typeface="Arial Black"/>
              </a:rPr>
              <a:t>Keep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body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inside the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side</a:t>
            </a:r>
            <a:r>
              <a:rPr sz="800" spc="-3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rails.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90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Use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extra </a:t>
            </a:r>
            <a:r>
              <a:rPr sz="800" spc="-95" dirty="0">
                <a:solidFill>
                  <a:srgbClr val="333333"/>
                </a:solidFill>
                <a:latin typeface="Arial Black"/>
                <a:cs typeface="Arial Black"/>
              </a:rPr>
              <a:t>care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when getting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on or off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 </a:t>
            </a: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at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55" dirty="0">
                <a:solidFill>
                  <a:srgbClr val="333333"/>
                </a:solidFill>
                <a:latin typeface="Arial Black"/>
                <a:cs typeface="Arial Black"/>
              </a:rPr>
              <a:t>top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</a:t>
            </a:r>
            <a:r>
              <a:rPr sz="800" spc="-4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bottom.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Avoid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tipping the ladder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over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sideways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causing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ladder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base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to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slide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55" dirty="0">
                <a:solidFill>
                  <a:srgbClr val="333333"/>
                </a:solidFill>
                <a:latin typeface="Arial Black"/>
                <a:cs typeface="Arial Black"/>
              </a:rPr>
              <a:t>out.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Carry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tools </a:t>
            </a:r>
            <a:r>
              <a:rPr sz="800" spc="-55" dirty="0">
                <a:solidFill>
                  <a:srgbClr val="333333"/>
                </a:solidFill>
                <a:latin typeface="Arial Black"/>
                <a:cs typeface="Arial Black"/>
              </a:rPr>
              <a:t>in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tool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belt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raise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tools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up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using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55" dirty="0">
                <a:solidFill>
                  <a:srgbClr val="333333"/>
                </a:solidFill>
                <a:latin typeface="Arial Black"/>
                <a:cs typeface="Arial Black"/>
              </a:rPr>
              <a:t>hand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line.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Never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carry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tools </a:t>
            </a:r>
            <a:r>
              <a:rPr sz="800" spc="-55" dirty="0">
                <a:solidFill>
                  <a:srgbClr val="333333"/>
                </a:solidFill>
                <a:latin typeface="Arial Black"/>
                <a:cs typeface="Arial Black"/>
              </a:rPr>
              <a:t>in </a:t>
            </a: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your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hands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while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climbing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up/down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</a:t>
            </a:r>
            <a:r>
              <a:rPr sz="800" spc="1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90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Extend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55" dirty="0">
                <a:solidFill>
                  <a:srgbClr val="333333"/>
                </a:solidFill>
                <a:latin typeface="Arial Black"/>
                <a:cs typeface="Arial Black"/>
              </a:rPr>
              <a:t>top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of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three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feet above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landing.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5" dirty="0">
                <a:solidFill>
                  <a:srgbClr val="333333"/>
                </a:solidFill>
                <a:latin typeface="Arial Black"/>
                <a:cs typeface="Arial Black"/>
              </a:rPr>
              <a:t>Keep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ladders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free </a:t>
            </a: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of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any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slippery</a:t>
            </a:r>
            <a:r>
              <a:rPr sz="800" spc="-4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materials.</a:t>
            </a:r>
            <a:endParaRPr sz="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333"/>
              </a:buClr>
              <a:buFont typeface="Symbol"/>
              <a:buChar char=""/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333333"/>
                </a:solidFill>
                <a:latin typeface="Lucida Sans"/>
                <a:cs typeface="Lucida Sans"/>
              </a:rPr>
              <a:t>Safe </a:t>
            </a:r>
            <a:r>
              <a:rPr sz="800" b="1" spc="-15" dirty="0">
                <a:solidFill>
                  <a:srgbClr val="333333"/>
                </a:solidFill>
                <a:latin typeface="Lucida Sans"/>
                <a:cs typeface="Lucida Sans"/>
              </a:rPr>
              <a:t>Extension </a:t>
            </a:r>
            <a:r>
              <a:rPr sz="800" b="1" spc="-10" dirty="0">
                <a:solidFill>
                  <a:srgbClr val="333333"/>
                </a:solidFill>
                <a:latin typeface="Lucida Sans"/>
                <a:cs typeface="Lucida Sans"/>
              </a:rPr>
              <a:t>Ladder</a:t>
            </a:r>
            <a:r>
              <a:rPr sz="800" b="1" spc="-14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00" b="1" spc="-25" dirty="0">
                <a:solidFill>
                  <a:srgbClr val="333333"/>
                </a:solidFill>
                <a:latin typeface="Lucida Sans"/>
                <a:cs typeface="Lucida Sans"/>
              </a:rPr>
              <a:t>Use—DON’T</a:t>
            </a:r>
            <a:r>
              <a:rPr sz="800" spc="-25" dirty="0">
                <a:solidFill>
                  <a:srgbClr val="333333"/>
                </a:solidFill>
                <a:latin typeface="Arial Black"/>
                <a:cs typeface="Arial Black"/>
              </a:rPr>
              <a:t>:</a:t>
            </a:r>
            <a:endParaRPr sz="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100" dirty="0">
                <a:solidFill>
                  <a:srgbClr val="333333"/>
                </a:solidFill>
                <a:latin typeface="Arial Black"/>
                <a:cs typeface="Arial Black"/>
              </a:rPr>
              <a:t>Place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on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boxes,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barrels,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unstable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bases.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Use 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on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soft </a:t>
            </a:r>
            <a:r>
              <a:rPr sz="800" spc="-55" dirty="0">
                <a:solidFill>
                  <a:srgbClr val="333333"/>
                </a:solidFill>
                <a:latin typeface="Arial Black"/>
                <a:cs typeface="Arial Black"/>
              </a:rPr>
              <a:t>ground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unstable</a:t>
            </a:r>
            <a:r>
              <a:rPr sz="800" spc="-10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footing.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105" dirty="0">
                <a:solidFill>
                  <a:srgbClr val="333333"/>
                </a:solidFill>
                <a:latin typeface="Arial Black"/>
                <a:cs typeface="Arial Black"/>
              </a:rPr>
              <a:t>Exceed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ladder’s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maximum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load</a:t>
            </a:r>
            <a:r>
              <a:rPr sz="800" spc="-1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rating.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90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100" dirty="0">
                <a:solidFill>
                  <a:srgbClr val="333333"/>
                </a:solidFill>
                <a:latin typeface="Arial Black"/>
                <a:cs typeface="Arial Black"/>
              </a:rPr>
              <a:t>Tie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two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ladders together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to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make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them</a:t>
            </a:r>
            <a:r>
              <a:rPr sz="800" spc="2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longer.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Ignore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nearby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overhead power</a:t>
            </a:r>
            <a:r>
              <a:rPr sz="800" spc="-5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lines.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Move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shift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with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person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equipment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on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the</a:t>
            </a:r>
            <a:r>
              <a:rPr sz="800" spc="-10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Lean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out beyond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 ladder’s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side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rails.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90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Use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an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extension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horizontally </a:t>
            </a: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like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</a:t>
            </a:r>
            <a:r>
              <a:rPr sz="80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platform.</a:t>
            </a:r>
            <a:endParaRPr sz="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333"/>
              </a:buClr>
              <a:buFont typeface="Symbol"/>
              <a:buChar char=""/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333333"/>
                </a:solidFill>
                <a:latin typeface="Lucida Sans"/>
                <a:cs typeface="Lucida Sans"/>
              </a:rPr>
              <a:t>Safe Stepladder</a:t>
            </a:r>
            <a:r>
              <a:rPr sz="80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00" b="1" spc="-25" dirty="0">
                <a:solidFill>
                  <a:srgbClr val="333333"/>
                </a:solidFill>
                <a:latin typeface="Lucida Sans"/>
                <a:cs typeface="Lucida Sans"/>
              </a:rPr>
              <a:t>Use—DO</a:t>
            </a:r>
            <a:r>
              <a:rPr sz="800" spc="-25" dirty="0">
                <a:solidFill>
                  <a:srgbClr val="333333"/>
                </a:solidFill>
                <a:latin typeface="Arial Black"/>
                <a:cs typeface="Arial Black"/>
              </a:rPr>
              <a:t>:</a:t>
            </a:r>
            <a:endParaRPr sz="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Read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and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follow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all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manufacturer’s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instructions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and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labels </a:t>
            </a: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on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the</a:t>
            </a:r>
            <a:r>
              <a:rPr sz="80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stepladder.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Look </a:t>
            </a:r>
            <a:r>
              <a:rPr sz="800" spc="-40" dirty="0">
                <a:solidFill>
                  <a:srgbClr val="333333"/>
                </a:solidFill>
                <a:latin typeface="Arial Black"/>
                <a:cs typeface="Arial Black"/>
              </a:rPr>
              <a:t>for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overhead power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lines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before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handling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climbing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</a:t>
            </a: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80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Maintain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3-point </a:t>
            </a:r>
            <a:r>
              <a:rPr sz="800" spc="-95" dirty="0">
                <a:solidFill>
                  <a:srgbClr val="333333"/>
                </a:solidFill>
                <a:latin typeface="Arial Black"/>
                <a:cs typeface="Arial Black"/>
              </a:rPr>
              <a:t>contact </a:t>
            </a: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(two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hands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and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foot,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two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feet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and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hand)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when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climbing/descending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</a:t>
            </a:r>
            <a:r>
              <a:rPr sz="800" spc="4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100" dirty="0">
                <a:solidFill>
                  <a:srgbClr val="333333"/>
                </a:solidFill>
                <a:latin typeface="Arial Black"/>
                <a:cs typeface="Arial Black"/>
              </a:rPr>
              <a:t>Stay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near the middle </a:t>
            </a: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of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ladder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and </a:t>
            </a:r>
            <a:r>
              <a:rPr sz="800" spc="-95" dirty="0">
                <a:solidFill>
                  <a:srgbClr val="333333"/>
                </a:solidFill>
                <a:latin typeface="Arial Black"/>
                <a:cs typeface="Arial Black"/>
              </a:rPr>
              <a:t>face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ladder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while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climbing</a:t>
            </a:r>
            <a:r>
              <a:rPr sz="800" spc="2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up/down.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90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Use a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barricade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to </a:t>
            </a: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keep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traffic </a:t>
            </a:r>
            <a:r>
              <a:rPr sz="800" spc="-105" dirty="0">
                <a:solidFill>
                  <a:srgbClr val="333333"/>
                </a:solidFill>
                <a:latin typeface="Arial Black"/>
                <a:cs typeface="Arial Black"/>
              </a:rPr>
              <a:t>away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from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</a:t>
            </a:r>
            <a:r>
              <a:rPr sz="800" spc="4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5" dirty="0">
                <a:solidFill>
                  <a:srgbClr val="333333"/>
                </a:solidFill>
                <a:latin typeface="Arial Black"/>
                <a:cs typeface="Arial Black"/>
              </a:rPr>
              <a:t>Keep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ladders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free </a:t>
            </a: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of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any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slippery</a:t>
            </a:r>
            <a:r>
              <a:rPr sz="800" spc="-4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materials.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Only </a:t>
            </a:r>
            <a:r>
              <a:rPr sz="800" spc="-55" dirty="0">
                <a:solidFill>
                  <a:srgbClr val="333333"/>
                </a:solidFill>
                <a:latin typeface="Arial Black"/>
                <a:cs typeface="Arial Black"/>
              </a:rPr>
              <a:t>put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ladders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on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stable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and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level surface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that </a:t>
            </a: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is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not</a:t>
            </a:r>
            <a:r>
              <a:rPr sz="80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slippery.</a:t>
            </a:r>
            <a:endParaRPr sz="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333"/>
              </a:buClr>
              <a:buFont typeface="Symbol"/>
              <a:buChar char=""/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333333"/>
                </a:solidFill>
                <a:latin typeface="Lucida Sans"/>
                <a:cs typeface="Lucida Sans"/>
              </a:rPr>
              <a:t>Safe Stepladder</a:t>
            </a:r>
            <a:r>
              <a:rPr sz="80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00" b="1" spc="-25" dirty="0">
                <a:solidFill>
                  <a:srgbClr val="333333"/>
                </a:solidFill>
                <a:latin typeface="Lucida Sans"/>
                <a:cs typeface="Lucida Sans"/>
              </a:rPr>
              <a:t>Use—DON’T</a:t>
            </a:r>
            <a:r>
              <a:rPr sz="800" spc="-25" dirty="0">
                <a:solidFill>
                  <a:srgbClr val="333333"/>
                </a:solidFill>
                <a:latin typeface="Arial Black"/>
                <a:cs typeface="Arial Black"/>
              </a:rPr>
              <a:t>:</a:t>
            </a:r>
            <a:endParaRPr sz="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Use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stepladders </a:t>
            </a:r>
            <a:r>
              <a:rPr sz="800" spc="-40" dirty="0">
                <a:solidFill>
                  <a:srgbClr val="333333"/>
                </a:solidFill>
                <a:latin typeface="Arial Black"/>
                <a:cs typeface="Arial Black"/>
              </a:rPr>
              <a:t>for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purpose other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than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that </a:t>
            </a:r>
            <a:r>
              <a:rPr sz="800" spc="-40" dirty="0">
                <a:solidFill>
                  <a:srgbClr val="333333"/>
                </a:solidFill>
                <a:latin typeface="Arial Black"/>
                <a:cs typeface="Arial Black"/>
              </a:rPr>
              <a:t>for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which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they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were</a:t>
            </a:r>
            <a:r>
              <a:rPr sz="800" spc="-2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designed.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90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Use a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stepladder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with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spreaders</a:t>
            </a:r>
            <a:r>
              <a:rPr sz="800" spc="-1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unlocked.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Use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55" dirty="0">
                <a:solidFill>
                  <a:srgbClr val="333333"/>
                </a:solidFill>
                <a:latin typeface="Arial Black"/>
                <a:cs typeface="Arial Black"/>
              </a:rPr>
              <a:t>top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step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100" dirty="0">
                <a:solidFill>
                  <a:srgbClr val="333333"/>
                </a:solidFill>
                <a:latin typeface="Arial Black"/>
                <a:cs typeface="Arial Black"/>
              </a:rPr>
              <a:t>cap as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</a:t>
            </a:r>
            <a:r>
              <a:rPr sz="800" spc="-1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step.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100" dirty="0">
                <a:solidFill>
                  <a:srgbClr val="333333"/>
                </a:solidFill>
                <a:latin typeface="Arial Black"/>
                <a:cs typeface="Arial Black"/>
              </a:rPr>
              <a:t>Place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on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boxes,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barrels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other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unstable </a:t>
            </a: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bases.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Move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shift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with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person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equipment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on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the</a:t>
            </a:r>
            <a:r>
              <a:rPr sz="800" spc="-10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90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Use </a:t>
            </a:r>
            <a:r>
              <a:rPr sz="800" spc="-95" dirty="0">
                <a:solidFill>
                  <a:srgbClr val="333333"/>
                </a:solidFill>
                <a:latin typeface="Arial Black"/>
                <a:cs typeface="Arial Black"/>
              </a:rPr>
              <a:t>cross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bracing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on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rear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of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stepladders </a:t>
            </a:r>
            <a:r>
              <a:rPr sz="800" spc="-40" dirty="0">
                <a:solidFill>
                  <a:srgbClr val="333333"/>
                </a:solidFill>
                <a:latin typeface="Arial Black"/>
                <a:cs typeface="Arial Black"/>
              </a:rPr>
              <a:t>for</a:t>
            </a:r>
            <a:r>
              <a:rPr sz="800" spc="-3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climbing.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80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Paint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with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opaque</a:t>
            </a:r>
            <a:r>
              <a:rPr sz="800" spc="-3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coatings.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Use a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damaged</a:t>
            </a:r>
            <a:r>
              <a:rPr sz="800" spc="-2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ladder.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8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5" dirty="0">
                <a:solidFill>
                  <a:srgbClr val="333333"/>
                </a:solidFill>
                <a:latin typeface="Arial Black"/>
                <a:cs typeface="Arial Black"/>
              </a:rPr>
              <a:t>Leave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tools/materials/equipment 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on</a:t>
            </a:r>
            <a:r>
              <a:rPr sz="800" spc="-3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stepladder.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80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Use a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stepladder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horizontally </a:t>
            </a:r>
            <a:r>
              <a:rPr sz="800" spc="-85" dirty="0">
                <a:solidFill>
                  <a:srgbClr val="333333"/>
                </a:solidFill>
                <a:latin typeface="Arial Black"/>
                <a:cs typeface="Arial Black"/>
              </a:rPr>
              <a:t>like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a</a:t>
            </a:r>
            <a:r>
              <a:rPr sz="800" spc="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platform.</a:t>
            </a:r>
            <a:endParaRPr sz="800">
              <a:latin typeface="Arial Black"/>
              <a:cs typeface="Arial Black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Use a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metal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stepladder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near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power 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</a:rPr>
              <a:t>lines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 </a:t>
            </a:r>
            <a:r>
              <a:rPr sz="800" spc="-90" dirty="0">
                <a:solidFill>
                  <a:srgbClr val="333333"/>
                </a:solidFill>
                <a:latin typeface="Arial Black"/>
                <a:cs typeface="Arial Black"/>
              </a:rPr>
              <a:t>electrical</a:t>
            </a:r>
            <a:r>
              <a:rPr sz="800" spc="-4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equipment.</a:t>
            </a:r>
            <a:endParaRPr sz="800">
              <a:latin typeface="Arial Black"/>
              <a:cs typeface="Arial Black"/>
            </a:endParaRPr>
          </a:p>
          <a:p>
            <a:pPr marL="12700" marR="992505">
              <a:lnSpc>
                <a:spcPts val="2590"/>
              </a:lnSpc>
              <a:spcBef>
                <a:spcPts val="250"/>
              </a:spcBef>
            </a:pP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For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more</a:t>
            </a: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60" dirty="0">
                <a:solidFill>
                  <a:srgbClr val="333333"/>
                </a:solidFill>
                <a:latin typeface="Arial Black"/>
                <a:cs typeface="Arial Black"/>
              </a:rPr>
              <a:t>information,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95" dirty="0">
                <a:solidFill>
                  <a:srgbClr val="333333"/>
                </a:solidFill>
                <a:latin typeface="Arial Black"/>
                <a:cs typeface="Arial Black"/>
              </a:rPr>
              <a:t>see</a:t>
            </a: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the</a:t>
            </a:r>
            <a:r>
              <a:rPr sz="800" spc="-45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b="1" u="sng" spc="-2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OSHA</a:t>
            </a:r>
            <a:r>
              <a:rPr sz="800" b="1" u="sng" spc="-5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 </a:t>
            </a:r>
            <a:r>
              <a:rPr sz="800" b="1" u="sng" spc="-1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Safe</a:t>
            </a:r>
            <a:r>
              <a:rPr sz="800" b="1" u="sng" spc="-4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 </a:t>
            </a:r>
            <a:r>
              <a:rPr sz="800" b="1" u="sng" spc="-2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Use</a:t>
            </a:r>
            <a:r>
              <a:rPr sz="800" b="1" u="sng" spc="-4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 </a:t>
            </a:r>
            <a:r>
              <a:rPr sz="800" b="1" u="sng" spc="-1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of</a:t>
            </a:r>
            <a:r>
              <a:rPr sz="800" b="1" u="sng" spc="-5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 </a:t>
            </a:r>
            <a:r>
              <a:rPr sz="800" b="1" u="sng" spc="-1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Extension</a:t>
            </a:r>
            <a:r>
              <a:rPr sz="800" b="1" u="sng" spc="-4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 </a:t>
            </a:r>
            <a:r>
              <a:rPr sz="800" b="1" u="sng" spc="-2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Ladders</a:t>
            </a:r>
            <a:r>
              <a:rPr sz="800" b="1" u="sng" spc="-4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 </a:t>
            </a:r>
            <a:r>
              <a:rPr sz="800" b="1" u="sng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–</a:t>
            </a:r>
            <a:r>
              <a:rPr sz="800" b="1" u="sng" spc="-4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 </a:t>
            </a:r>
            <a:r>
              <a:rPr sz="800" b="1" u="sng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Fact</a:t>
            </a:r>
            <a:r>
              <a:rPr sz="800" b="1" u="sng" spc="-5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 </a:t>
            </a:r>
            <a:r>
              <a:rPr sz="800" b="1" u="sng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2"/>
              </a:rPr>
              <a:t>Sheet</a:t>
            </a:r>
            <a:r>
              <a:rPr sz="800" b="1" spc="-55" dirty="0">
                <a:solidFill>
                  <a:srgbClr val="0171CE"/>
                </a:solidFill>
                <a:latin typeface="Lucida Sans"/>
                <a:cs typeface="Lucida Sans"/>
                <a:hlinkClick r:id="rId2"/>
              </a:rPr>
              <a:t> </a:t>
            </a:r>
            <a:r>
              <a:rPr sz="800" spc="-35" dirty="0">
                <a:solidFill>
                  <a:srgbClr val="333333"/>
                </a:solidFill>
                <a:latin typeface="Arial Black"/>
                <a:cs typeface="Arial Black"/>
              </a:rPr>
              <a:t>or</a:t>
            </a:r>
            <a:r>
              <a:rPr sz="800" spc="-65" dirty="0">
                <a:solidFill>
                  <a:srgbClr val="333333"/>
                </a:solidFill>
                <a:latin typeface="Arial Black"/>
                <a:cs typeface="Arial Black"/>
              </a:rPr>
              <a:t> the</a:t>
            </a: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b="1" u="sng" spc="-2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OSHA</a:t>
            </a:r>
            <a:r>
              <a:rPr sz="800" b="1" u="sng" spc="-5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00" b="1" u="sng" spc="-1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Safe</a:t>
            </a:r>
            <a:r>
              <a:rPr sz="800" b="1" u="sng" spc="-4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00" b="1" u="sng" spc="-1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Use</a:t>
            </a:r>
            <a:r>
              <a:rPr sz="800" b="1" u="sng" spc="-5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00" b="1" u="sng" spc="-1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of</a:t>
            </a:r>
            <a:r>
              <a:rPr sz="800" b="1" u="sng" spc="-4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00" b="1" u="sng" spc="-1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Stepladders</a:t>
            </a:r>
            <a:r>
              <a:rPr sz="800" b="1" u="sng" spc="-4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00" b="1" u="sng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–</a:t>
            </a:r>
            <a:r>
              <a:rPr sz="800" b="1" u="sng" spc="-4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00" b="1" u="sng" spc="-5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Fact</a:t>
            </a:r>
            <a:r>
              <a:rPr sz="800" b="1" u="sng" spc="-5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00" b="1" u="sng" spc="-1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Lucida Sans"/>
                <a:cs typeface="Lucida Sans"/>
                <a:hlinkClick r:id="rId3"/>
              </a:rPr>
              <a:t>Sheet</a:t>
            </a:r>
            <a:r>
              <a:rPr sz="800" spc="-10" dirty="0">
                <a:solidFill>
                  <a:srgbClr val="333333"/>
                </a:solidFill>
                <a:latin typeface="Arial Black"/>
                <a:cs typeface="Arial Black"/>
                <a:hlinkClick r:id="rId3"/>
              </a:rPr>
              <a:t>. </a:t>
            </a:r>
            <a:r>
              <a:rPr sz="800" spc="-10" dirty="0">
                <a:solidFill>
                  <a:srgbClr val="333333"/>
                </a:solidFill>
                <a:latin typeface="Arial Black"/>
                <a:cs typeface="Arial Black"/>
              </a:rPr>
              <a:t> </a:t>
            </a:r>
            <a:r>
              <a:rPr sz="800" b="1" spc="-20" dirty="0">
                <a:solidFill>
                  <a:srgbClr val="333333"/>
                </a:solidFill>
                <a:latin typeface="Lucida Sans"/>
                <a:cs typeface="Lucida Sans"/>
              </a:rPr>
              <a:t>Upcoming</a:t>
            </a:r>
            <a:r>
              <a:rPr sz="800" b="1" spc="-5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00" b="1" spc="-25" dirty="0">
                <a:solidFill>
                  <a:srgbClr val="333333"/>
                </a:solidFill>
                <a:latin typeface="Lucida Sans"/>
                <a:cs typeface="Lucida Sans"/>
              </a:rPr>
              <a:t>courses</a:t>
            </a:r>
            <a:r>
              <a:rPr sz="800" b="1" spc="-5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00" b="1" spc="-10" dirty="0">
                <a:solidFill>
                  <a:srgbClr val="333333"/>
                </a:solidFill>
                <a:latin typeface="Lucida Sans"/>
                <a:cs typeface="Lucida Sans"/>
              </a:rPr>
              <a:t>held</a:t>
            </a:r>
            <a:r>
              <a:rPr sz="800" b="1" spc="-6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00" b="1" spc="-15" dirty="0">
                <a:solidFill>
                  <a:srgbClr val="333333"/>
                </a:solidFill>
                <a:latin typeface="Lucida Sans"/>
                <a:cs typeface="Lucida Sans"/>
              </a:rPr>
              <a:t>in-person</a:t>
            </a:r>
            <a:r>
              <a:rPr sz="800" b="1" spc="-5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00" b="1" spc="-5" dirty="0">
                <a:solidFill>
                  <a:srgbClr val="333333"/>
                </a:solidFill>
                <a:latin typeface="Lucida Sans"/>
                <a:cs typeface="Lucida Sans"/>
              </a:rPr>
              <a:t>and</a:t>
            </a:r>
            <a:r>
              <a:rPr sz="800" b="1" spc="-7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00" b="1" spc="-5" dirty="0">
                <a:solidFill>
                  <a:srgbClr val="333333"/>
                </a:solidFill>
                <a:latin typeface="Lucida Sans"/>
                <a:cs typeface="Lucida Sans"/>
              </a:rPr>
              <a:t>on</a:t>
            </a:r>
            <a:r>
              <a:rPr sz="800" b="1" spc="-5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00" b="1" spc="-10" dirty="0">
                <a:solidFill>
                  <a:srgbClr val="333333"/>
                </a:solidFill>
                <a:latin typeface="Lucida Sans"/>
                <a:cs typeface="Lucida Sans"/>
              </a:rPr>
              <a:t>ZOOM:</a:t>
            </a:r>
            <a:endParaRPr sz="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Clr>
                <a:srgbClr val="333333"/>
              </a:buClr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b="1" spc="-25" dirty="0">
                <a:solidFill>
                  <a:srgbClr val="0171CE"/>
                </a:solidFill>
                <a:latin typeface="Lucida Sans"/>
                <a:cs typeface="Lucida Sans"/>
                <a:hlinkClick r:id="rId4"/>
              </a:rPr>
              <a:t>OSHA </a:t>
            </a:r>
            <a:r>
              <a:rPr sz="800" b="1" spc="-45" dirty="0">
                <a:solidFill>
                  <a:srgbClr val="0171CE"/>
                </a:solidFill>
                <a:latin typeface="Lucida Sans"/>
                <a:cs typeface="Lucida Sans"/>
                <a:hlinkClick r:id="rId4"/>
              </a:rPr>
              <a:t>#3115 </a:t>
            </a:r>
            <a:r>
              <a:rPr sz="800" b="1" spc="-10" dirty="0">
                <a:solidFill>
                  <a:srgbClr val="0171CE"/>
                </a:solidFill>
                <a:latin typeface="Lucida Sans"/>
                <a:cs typeface="Lucida Sans"/>
                <a:hlinkClick r:id="rId4"/>
              </a:rPr>
              <a:t>Fall </a:t>
            </a:r>
            <a:r>
              <a:rPr sz="800" b="1" spc="-5" dirty="0">
                <a:solidFill>
                  <a:srgbClr val="0171CE"/>
                </a:solidFill>
                <a:latin typeface="Lucida Sans"/>
                <a:cs typeface="Lucida Sans"/>
                <a:hlinkClick r:id="rId4"/>
              </a:rPr>
              <a:t>Protection</a:t>
            </a:r>
            <a:r>
              <a:rPr sz="800" b="1" spc="-150" dirty="0">
                <a:solidFill>
                  <a:srgbClr val="0171CE"/>
                </a:solidFill>
                <a:latin typeface="Lucida Sans"/>
                <a:cs typeface="Lucida Sans"/>
                <a:hlinkClick r:id="rId4"/>
              </a:rPr>
              <a:t> </a:t>
            </a:r>
            <a:r>
              <a:rPr sz="800" b="1" spc="-40" dirty="0">
                <a:solidFill>
                  <a:srgbClr val="0171CE"/>
                </a:solidFill>
                <a:latin typeface="Lucida Sans"/>
                <a:cs typeface="Lucida Sans"/>
                <a:hlinkClick r:id="rId4"/>
              </a:rPr>
              <a:t>Classes</a:t>
            </a:r>
            <a:endParaRPr sz="800">
              <a:latin typeface="Lucida Sans"/>
              <a:cs typeface="Lucida Sans"/>
            </a:endParaRPr>
          </a:p>
          <a:p>
            <a:pPr marL="469900" indent="-228600">
              <a:lnSpc>
                <a:spcPct val="100000"/>
              </a:lnSpc>
              <a:spcBef>
                <a:spcPts val="280"/>
              </a:spcBef>
              <a:buClr>
                <a:srgbClr val="333333"/>
              </a:buClr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b="1" spc="-25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OSHA</a:t>
            </a:r>
            <a:r>
              <a:rPr sz="800" b="1" spc="-60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sz="800" b="1" spc="-45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#510</a:t>
            </a:r>
            <a:r>
              <a:rPr sz="800" b="1" spc="-55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sz="800" b="1" spc="-25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OSHA</a:t>
            </a:r>
            <a:r>
              <a:rPr sz="800" b="1" spc="-60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sz="800" b="1" spc="-10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Standards</a:t>
            </a:r>
            <a:r>
              <a:rPr sz="800" b="1" spc="-55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sz="800" b="1" spc="-15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for</a:t>
            </a:r>
            <a:r>
              <a:rPr sz="800" b="1" spc="-60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sz="800" b="1" spc="5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the</a:t>
            </a:r>
            <a:r>
              <a:rPr sz="800" b="1" spc="-50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sz="800" b="1" spc="-15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Construction</a:t>
            </a:r>
            <a:r>
              <a:rPr sz="800" b="1" spc="-55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sz="800" b="1" spc="-15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Industry</a:t>
            </a:r>
            <a:r>
              <a:rPr sz="800" b="1" spc="-55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sz="800" b="1" spc="-35" dirty="0">
                <a:solidFill>
                  <a:srgbClr val="0171CE"/>
                </a:solidFill>
                <a:latin typeface="Lucida Sans"/>
                <a:cs typeface="Lucida Sans"/>
                <a:hlinkClick r:id="rId5"/>
              </a:rPr>
              <a:t>Classes</a:t>
            </a:r>
            <a:endParaRPr sz="800">
              <a:latin typeface="Lucida Sans"/>
              <a:cs typeface="Lucida Sans"/>
            </a:endParaRPr>
          </a:p>
          <a:p>
            <a:pPr marL="469900" indent="-228600">
              <a:lnSpc>
                <a:spcPct val="100000"/>
              </a:lnSpc>
              <a:spcBef>
                <a:spcPts val="290"/>
              </a:spcBef>
              <a:buClr>
                <a:srgbClr val="333333"/>
              </a:buClr>
              <a:buSzPct val="125000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800" b="1" spc="-25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OSHA</a:t>
            </a:r>
            <a:r>
              <a:rPr sz="800" b="1" spc="-60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 </a:t>
            </a:r>
            <a:r>
              <a:rPr sz="800" b="1" spc="-45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#511</a:t>
            </a:r>
            <a:r>
              <a:rPr sz="800" b="1" spc="-55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 </a:t>
            </a:r>
            <a:r>
              <a:rPr sz="800" b="1" spc="-25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OSHA</a:t>
            </a:r>
            <a:r>
              <a:rPr sz="800" b="1" spc="-60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 </a:t>
            </a:r>
            <a:r>
              <a:rPr sz="800" b="1" spc="-10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Standards</a:t>
            </a:r>
            <a:r>
              <a:rPr sz="800" b="1" spc="-55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 </a:t>
            </a:r>
            <a:r>
              <a:rPr sz="800" b="1" spc="-15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for</a:t>
            </a:r>
            <a:r>
              <a:rPr sz="800" b="1" spc="-60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 </a:t>
            </a:r>
            <a:r>
              <a:rPr sz="800" b="1" spc="-5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General</a:t>
            </a:r>
            <a:r>
              <a:rPr sz="800" b="1" spc="-60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 </a:t>
            </a:r>
            <a:r>
              <a:rPr sz="800" b="1" spc="-15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Industry</a:t>
            </a:r>
            <a:r>
              <a:rPr sz="800" b="1" spc="-55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 </a:t>
            </a:r>
            <a:r>
              <a:rPr sz="800" b="1" spc="-35" dirty="0">
                <a:solidFill>
                  <a:srgbClr val="0171CE"/>
                </a:solidFill>
                <a:latin typeface="Lucida Sans"/>
                <a:cs typeface="Lucida Sans"/>
                <a:hlinkClick r:id="rId6"/>
              </a:rPr>
              <a:t>Classes</a:t>
            </a:r>
            <a:endParaRPr sz="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</a:rPr>
              <a:t>October </a:t>
            </a:r>
            <a:r>
              <a:rPr sz="800" spc="-80" dirty="0">
                <a:solidFill>
                  <a:srgbClr val="333333"/>
                </a:solidFill>
                <a:latin typeface="Arial Black"/>
                <a:cs typeface="Arial Black"/>
              </a:rPr>
              <a:t>21, </a:t>
            </a:r>
            <a:r>
              <a:rPr sz="800" spc="-50" dirty="0">
                <a:solidFill>
                  <a:srgbClr val="333333"/>
                </a:solidFill>
                <a:latin typeface="Arial Black"/>
                <a:cs typeface="Arial Black"/>
              </a:rPr>
              <a:t>2025|</a:t>
            </a:r>
            <a:r>
              <a:rPr sz="800" u="sng" spc="-5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Arial Black"/>
                <a:cs typeface="Arial Black"/>
                <a:hlinkClick r:id="rId7"/>
              </a:rPr>
              <a:t>Fall </a:t>
            </a:r>
            <a:r>
              <a:rPr sz="800" u="sng" spc="-7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Arial Black"/>
                <a:cs typeface="Arial Black"/>
                <a:hlinkClick r:id="rId7"/>
              </a:rPr>
              <a:t>Prevention</a:t>
            </a:r>
            <a:r>
              <a:rPr sz="800" spc="-70" dirty="0">
                <a:solidFill>
                  <a:srgbClr val="333333"/>
                </a:solidFill>
                <a:latin typeface="Arial Black"/>
                <a:cs typeface="Arial Black"/>
                <a:hlinkClick r:id="rId7"/>
              </a:rPr>
              <a:t>,</a:t>
            </a:r>
            <a:r>
              <a:rPr sz="800" spc="-75" dirty="0">
                <a:solidFill>
                  <a:srgbClr val="333333"/>
                </a:solidFill>
                <a:latin typeface="Arial Black"/>
                <a:cs typeface="Arial Black"/>
                <a:hlinkClick r:id="rId7"/>
              </a:rPr>
              <a:t> </a:t>
            </a:r>
            <a:r>
              <a:rPr sz="800" u="sng" spc="-40" dirty="0">
                <a:solidFill>
                  <a:srgbClr val="0171CE"/>
                </a:solidFill>
                <a:uFill>
                  <a:solidFill>
                    <a:srgbClr val="0171CE"/>
                  </a:solidFill>
                </a:uFill>
                <a:latin typeface="Arial Black"/>
                <a:cs typeface="Arial Black"/>
                <a:hlinkClick r:id="rId8"/>
              </a:rPr>
              <a:t>Ladders</a:t>
            </a:r>
            <a:r>
              <a:rPr sz="800" spc="-40" dirty="0">
                <a:solidFill>
                  <a:srgbClr val="333333"/>
                </a:solidFill>
                <a:latin typeface="Arial Black"/>
                <a:cs typeface="Arial Black"/>
              </a:rPr>
              <a:t>|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64004"/>
            <a:ext cx="5741543" cy="9965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031" y="234188"/>
            <a:ext cx="28867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LADDER </a:t>
            </a:r>
            <a:r>
              <a:rPr dirty="0"/>
              <a:t>SAFETY</a:t>
            </a:r>
            <a:r>
              <a:rPr spc="-65" dirty="0"/>
              <a:t> </a:t>
            </a:r>
            <a:r>
              <a:rPr spc="-5" dirty="0"/>
              <a:t>TIPS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031" y="645362"/>
            <a:ext cx="6704330" cy="403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27099"/>
              </a:lnSpc>
              <a:spcBef>
                <a:spcPts val="105"/>
              </a:spcBef>
            </a:pPr>
            <a:r>
              <a:rPr sz="650" spc="30" dirty="0">
                <a:latin typeface="Arial"/>
                <a:cs typeface="Arial"/>
              </a:rPr>
              <a:t>Ladders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are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35" dirty="0">
                <a:latin typeface="Arial"/>
                <a:cs typeface="Arial"/>
              </a:rPr>
              <a:t>common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everyday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tools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that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35" dirty="0">
                <a:latin typeface="Arial"/>
                <a:cs typeface="Arial"/>
              </a:rPr>
              <a:t>many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workers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take</a:t>
            </a:r>
            <a:r>
              <a:rPr sz="650" spc="-25" dirty="0">
                <a:latin typeface="Arial"/>
                <a:cs typeface="Arial"/>
              </a:rPr>
              <a:t> </a:t>
            </a:r>
            <a:r>
              <a:rPr sz="650" spc="15" dirty="0">
                <a:latin typeface="Arial"/>
                <a:cs typeface="Arial"/>
              </a:rPr>
              <a:t>for</a:t>
            </a:r>
            <a:r>
              <a:rPr sz="650" spc="-4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granted.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35" dirty="0">
                <a:latin typeface="Arial"/>
                <a:cs typeface="Arial"/>
              </a:rPr>
              <a:t>As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30" dirty="0">
                <a:latin typeface="Arial"/>
                <a:cs typeface="Arial"/>
              </a:rPr>
              <a:t>you</a:t>
            </a:r>
            <a:r>
              <a:rPr sz="650" spc="-4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read</a:t>
            </a:r>
            <a:r>
              <a:rPr sz="650" spc="-25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the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safety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guidelines,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you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35" dirty="0">
                <a:latin typeface="Arial"/>
                <a:cs typeface="Arial"/>
              </a:rPr>
              <a:t>may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say: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15" dirty="0">
                <a:latin typeface="Arial"/>
                <a:cs typeface="Arial"/>
              </a:rPr>
              <a:t>“I</a:t>
            </a:r>
            <a:r>
              <a:rPr sz="650" spc="-25" dirty="0">
                <a:latin typeface="Arial"/>
                <a:cs typeface="Arial"/>
              </a:rPr>
              <a:t> </a:t>
            </a:r>
            <a:r>
              <a:rPr sz="650" spc="30" dirty="0">
                <a:latin typeface="Arial"/>
                <a:cs typeface="Arial"/>
              </a:rPr>
              <a:t>know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that,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that’s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just</a:t>
            </a:r>
            <a:r>
              <a:rPr sz="650" spc="-50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plain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35" dirty="0">
                <a:latin typeface="Arial"/>
                <a:cs typeface="Arial"/>
              </a:rPr>
              <a:t>common</a:t>
            </a:r>
            <a:r>
              <a:rPr sz="650" spc="-4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sense.”</a:t>
            </a:r>
            <a:r>
              <a:rPr sz="650" spc="-25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You  </a:t>
            </a:r>
            <a:r>
              <a:rPr sz="650" spc="25" dirty="0">
                <a:latin typeface="Arial"/>
                <a:cs typeface="Arial"/>
              </a:rPr>
              <a:t>can</a:t>
            </a:r>
            <a:r>
              <a:rPr sz="650" spc="-4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avoid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a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ladder</a:t>
            </a:r>
            <a:r>
              <a:rPr sz="650" spc="-50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injury</a:t>
            </a:r>
            <a:r>
              <a:rPr sz="650" spc="-45" dirty="0">
                <a:latin typeface="Arial"/>
                <a:cs typeface="Arial"/>
              </a:rPr>
              <a:t> </a:t>
            </a:r>
            <a:r>
              <a:rPr sz="650" spc="15" dirty="0">
                <a:latin typeface="Arial"/>
                <a:cs typeface="Arial"/>
              </a:rPr>
              <a:t>if</a:t>
            </a:r>
            <a:r>
              <a:rPr sz="650" spc="-5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you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think</a:t>
            </a:r>
            <a:r>
              <a:rPr sz="650" spc="-4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before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you</a:t>
            </a:r>
            <a:r>
              <a:rPr sz="650" spc="-5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act</a:t>
            </a:r>
            <a:r>
              <a:rPr sz="650" spc="-55" dirty="0">
                <a:latin typeface="Arial"/>
                <a:cs typeface="Arial"/>
              </a:rPr>
              <a:t> </a:t>
            </a:r>
            <a:r>
              <a:rPr sz="650" spc="30" dirty="0">
                <a:latin typeface="Arial"/>
                <a:cs typeface="Arial"/>
              </a:rPr>
              <a:t>and</a:t>
            </a:r>
            <a:r>
              <a:rPr sz="650" spc="-40" dirty="0">
                <a:latin typeface="Arial"/>
                <a:cs typeface="Arial"/>
              </a:rPr>
              <a:t> </a:t>
            </a:r>
            <a:r>
              <a:rPr sz="650" spc="30" dirty="0">
                <a:latin typeface="Arial"/>
                <a:cs typeface="Arial"/>
              </a:rPr>
              <a:t>use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ladders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correctly.</a:t>
            </a:r>
            <a:r>
              <a:rPr sz="650" spc="-45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Your</a:t>
            </a:r>
            <a:r>
              <a:rPr sz="650" spc="-6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work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will</a:t>
            </a:r>
            <a:r>
              <a:rPr sz="650" spc="-45" dirty="0">
                <a:latin typeface="Arial"/>
                <a:cs typeface="Arial"/>
              </a:rPr>
              <a:t> </a:t>
            </a:r>
            <a:r>
              <a:rPr sz="650" spc="30" dirty="0">
                <a:latin typeface="Arial"/>
                <a:cs typeface="Arial"/>
              </a:rPr>
              <a:t>be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easier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30" dirty="0">
                <a:latin typeface="Arial"/>
                <a:cs typeface="Arial"/>
              </a:rPr>
              <a:t>and</a:t>
            </a:r>
            <a:r>
              <a:rPr sz="650" spc="-40" dirty="0">
                <a:latin typeface="Arial"/>
                <a:cs typeface="Arial"/>
              </a:rPr>
              <a:t> </a:t>
            </a:r>
            <a:r>
              <a:rPr sz="650" spc="30" dirty="0">
                <a:latin typeface="Arial"/>
                <a:cs typeface="Arial"/>
              </a:rPr>
              <a:t>more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productive,</a:t>
            </a:r>
            <a:r>
              <a:rPr sz="650" spc="-45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too.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30" dirty="0">
                <a:latin typeface="Arial"/>
                <a:cs typeface="Arial"/>
              </a:rPr>
              <a:t>Most</a:t>
            </a:r>
            <a:r>
              <a:rPr sz="650" spc="-4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ladder</a:t>
            </a:r>
            <a:r>
              <a:rPr sz="650" spc="-45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related</a:t>
            </a:r>
            <a:r>
              <a:rPr sz="650" spc="-40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injuries</a:t>
            </a:r>
            <a:r>
              <a:rPr sz="650" spc="-40" dirty="0">
                <a:latin typeface="Arial"/>
                <a:cs typeface="Arial"/>
              </a:rPr>
              <a:t> </a:t>
            </a:r>
            <a:r>
              <a:rPr sz="650" spc="30" dirty="0">
                <a:latin typeface="Arial"/>
                <a:cs typeface="Arial"/>
              </a:rPr>
              <a:t>are</a:t>
            </a:r>
            <a:r>
              <a:rPr sz="650" spc="-5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preventable,  </a:t>
            </a:r>
            <a:r>
              <a:rPr sz="650" spc="10" dirty="0">
                <a:latin typeface="Arial"/>
                <a:cs typeface="Arial"/>
              </a:rPr>
              <a:t>if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you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think</a:t>
            </a:r>
            <a:r>
              <a:rPr sz="650" spc="-40" dirty="0">
                <a:latin typeface="Arial"/>
                <a:cs typeface="Arial"/>
              </a:rPr>
              <a:t> </a:t>
            </a:r>
            <a:r>
              <a:rPr sz="650" spc="20" dirty="0">
                <a:latin typeface="Arial"/>
                <a:cs typeface="Arial"/>
              </a:rPr>
              <a:t>before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you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climb.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083" y="1237234"/>
            <a:ext cx="66008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" baseline="1984" dirty="0">
                <a:latin typeface="Arial"/>
                <a:cs typeface="Arial"/>
              </a:rPr>
              <a:t>THE "RIGHT" </a:t>
            </a:r>
            <a:r>
              <a:rPr sz="2100" baseline="1984" dirty="0">
                <a:latin typeface="Arial"/>
                <a:cs typeface="Arial"/>
              </a:rPr>
              <a:t>WAY </a:t>
            </a:r>
            <a:r>
              <a:rPr sz="2100" spc="-7" baseline="1984" dirty="0">
                <a:latin typeface="Arial"/>
                <a:cs typeface="Arial"/>
              </a:rPr>
              <a:t>TO </a:t>
            </a:r>
            <a:r>
              <a:rPr sz="2100" baseline="1984" dirty="0">
                <a:latin typeface="Arial"/>
                <a:cs typeface="Arial"/>
              </a:rPr>
              <a:t>USE A </a:t>
            </a:r>
            <a:r>
              <a:rPr sz="2100" spc="-7" baseline="1984" dirty="0">
                <a:latin typeface="Arial"/>
                <a:cs typeface="Arial"/>
              </a:rPr>
              <a:t>LADDER </a:t>
            </a:r>
            <a:r>
              <a:rPr sz="1400" spc="-5" dirty="0">
                <a:latin typeface="Arial"/>
                <a:cs typeface="Arial"/>
              </a:rPr>
              <a:t>THE "WRONG" </a:t>
            </a:r>
            <a:r>
              <a:rPr sz="1400" dirty="0">
                <a:latin typeface="Arial"/>
                <a:cs typeface="Arial"/>
              </a:rPr>
              <a:t>WAY TO USE 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LADDER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031" y="3577790"/>
            <a:ext cx="1456690" cy="5219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50" spc="30" dirty="0">
                <a:latin typeface="Arial"/>
                <a:cs typeface="Arial"/>
              </a:rPr>
              <a:t>RIGHT</a:t>
            </a: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27299"/>
              </a:lnSpc>
              <a:spcBef>
                <a:spcPts val="185"/>
              </a:spcBef>
            </a:pPr>
            <a:r>
              <a:rPr sz="550" spc="20" dirty="0">
                <a:latin typeface="Arial"/>
                <a:cs typeface="Arial"/>
              </a:rPr>
              <a:t>Properly set-up </a:t>
            </a:r>
            <a:r>
              <a:rPr sz="550" spc="25" dirty="0">
                <a:latin typeface="Arial"/>
                <a:cs typeface="Arial"/>
              </a:rPr>
              <a:t>and use </a:t>
            </a:r>
            <a:r>
              <a:rPr sz="550" spc="15" dirty="0">
                <a:latin typeface="Arial"/>
                <a:cs typeface="Arial"/>
              </a:rPr>
              <a:t>the </a:t>
            </a:r>
            <a:r>
              <a:rPr sz="550" spc="20" dirty="0">
                <a:latin typeface="Arial"/>
                <a:cs typeface="Arial"/>
              </a:rPr>
              <a:t>ladder </a:t>
            </a:r>
            <a:r>
              <a:rPr sz="550" spc="10" dirty="0">
                <a:latin typeface="Arial"/>
                <a:cs typeface="Arial"/>
              </a:rPr>
              <a:t>in  </a:t>
            </a:r>
            <a:r>
              <a:rPr sz="550" spc="25" dirty="0">
                <a:latin typeface="Arial"/>
                <a:cs typeface="Arial"/>
              </a:rPr>
              <a:t>accordance </a:t>
            </a:r>
            <a:r>
              <a:rPr sz="550" spc="15" dirty="0">
                <a:latin typeface="Arial"/>
                <a:cs typeface="Arial"/>
              </a:rPr>
              <a:t>with </a:t>
            </a:r>
            <a:r>
              <a:rPr sz="550" spc="20" dirty="0">
                <a:latin typeface="Arial"/>
                <a:cs typeface="Arial"/>
              </a:rPr>
              <a:t>safety instructions </a:t>
            </a:r>
            <a:r>
              <a:rPr sz="550" spc="25" dirty="0">
                <a:latin typeface="Arial"/>
                <a:cs typeface="Arial"/>
              </a:rPr>
              <a:t>and  </a:t>
            </a:r>
            <a:r>
              <a:rPr sz="550" spc="20" dirty="0">
                <a:latin typeface="Arial"/>
                <a:cs typeface="Arial"/>
              </a:rPr>
              <a:t>warnings. </a:t>
            </a:r>
            <a:r>
              <a:rPr sz="550" spc="30" dirty="0">
                <a:latin typeface="Arial"/>
                <a:cs typeface="Arial"/>
              </a:rPr>
              <a:t>Wear </a:t>
            </a:r>
            <a:r>
              <a:rPr sz="550" spc="25" dirty="0">
                <a:latin typeface="Arial"/>
                <a:cs typeface="Arial"/>
              </a:rPr>
              <a:t>shoes </a:t>
            </a:r>
            <a:r>
              <a:rPr sz="550" spc="20" dirty="0">
                <a:latin typeface="Arial"/>
                <a:cs typeface="Arial"/>
              </a:rPr>
              <a:t>with non-slip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soles.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031" y="6223708"/>
            <a:ext cx="1576070" cy="5219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50" spc="30" dirty="0">
                <a:latin typeface="Arial"/>
                <a:cs typeface="Arial"/>
              </a:rPr>
              <a:t>RIGHT</a:t>
            </a: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27299"/>
              </a:lnSpc>
              <a:spcBef>
                <a:spcPts val="185"/>
              </a:spcBef>
            </a:pPr>
            <a:r>
              <a:rPr sz="550" spc="25" dirty="0">
                <a:latin typeface="Arial"/>
                <a:cs typeface="Arial"/>
              </a:rPr>
              <a:t>Haul </a:t>
            </a:r>
            <a:r>
              <a:rPr sz="550" spc="20" dirty="0">
                <a:latin typeface="Arial"/>
                <a:cs typeface="Arial"/>
              </a:rPr>
              <a:t>materials with </a:t>
            </a:r>
            <a:r>
              <a:rPr sz="550" spc="30" dirty="0">
                <a:latin typeface="Arial"/>
                <a:cs typeface="Arial"/>
              </a:rPr>
              <a:t>a </a:t>
            </a:r>
            <a:r>
              <a:rPr sz="550" spc="15" dirty="0">
                <a:latin typeface="Arial"/>
                <a:cs typeface="Arial"/>
              </a:rPr>
              <a:t>line </a:t>
            </a:r>
            <a:r>
              <a:rPr sz="550" spc="20" dirty="0">
                <a:latin typeface="Arial"/>
                <a:cs typeface="Arial"/>
              </a:rPr>
              <a:t>rather than carry  </a:t>
            </a:r>
            <a:r>
              <a:rPr sz="550" spc="25" dirty="0">
                <a:latin typeface="Arial"/>
                <a:cs typeface="Arial"/>
              </a:rPr>
              <a:t>them</a:t>
            </a:r>
            <a:r>
              <a:rPr sz="550" spc="-6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up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an</a:t>
            </a:r>
            <a:r>
              <a:rPr sz="550" spc="-6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extension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ladder.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Use</a:t>
            </a:r>
            <a:r>
              <a:rPr sz="550" spc="-6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extra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caution  </a:t>
            </a:r>
            <a:r>
              <a:rPr sz="550" spc="25" dirty="0">
                <a:latin typeface="Arial"/>
                <a:cs typeface="Arial"/>
              </a:rPr>
              <a:t>when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carrying</a:t>
            </a:r>
            <a:r>
              <a:rPr sz="550" spc="-4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anything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on</a:t>
            </a:r>
            <a:r>
              <a:rPr sz="550" spc="-35" dirty="0">
                <a:latin typeface="Arial"/>
                <a:cs typeface="Arial"/>
              </a:rPr>
              <a:t> </a:t>
            </a:r>
            <a:r>
              <a:rPr sz="550" spc="30" dirty="0">
                <a:latin typeface="Arial"/>
                <a:cs typeface="Arial"/>
              </a:rPr>
              <a:t>a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ladder.</a:t>
            </a:r>
            <a:endParaRPr sz="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031" y="8932185"/>
            <a:ext cx="1581785" cy="5219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50" spc="30" dirty="0">
                <a:latin typeface="Arial"/>
                <a:cs typeface="Arial"/>
              </a:rPr>
              <a:t>RIGHT</a:t>
            </a:r>
            <a:endParaRPr sz="650">
              <a:latin typeface="Arial"/>
              <a:cs typeface="Arial"/>
            </a:endParaRPr>
          </a:p>
          <a:p>
            <a:pPr marL="12700" marR="5080" algn="just">
              <a:lnSpc>
                <a:spcPct val="127299"/>
              </a:lnSpc>
              <a:spcBef>
                <a:spcPts val="185"/>
              </a:spcBef>
            </a:pPr>
            <a:r>
              <a:rPr sz="550" spc="30" dirty="0">
                <a:latin typeface="Arial"/>
                <a:cs typeface="Arial"/>
              </a:rPr>
              <a:t>Have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another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person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help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with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30" dirty="0">
                <a:latin typeface="Arial"/>
                <a:cs typeface="Arial"/>
              </a:rPr>
              <a:t>a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heavy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ladder.  </a:t>
            </a:r>
            <a:r>
              <a:rPr sz="550" spc="30" dirty="0">
                <a:latin typeface="Arial"/>
                <a:cs typeface="Arial"/>
              </a:rPr>
              <a:t>Have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another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person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hold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the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ladder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while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you  are working </a:t>
            </a:r>
            <a:r>
              <a:rPr sz="550" spc="25" dirty="0">
                <a:latin typeface="Arial"/>
                <a:cs typeface="Arial"/>
              </a:rPr>
              <a:t>onit.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4785" y="3577790"/>
            <a:ext cx="1583690" cy="41846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50" spc="30" dirty="0">
                <a:latin typeface="Arial"/>
                <a:cs typeface="Arial"/>
              </a:rPr>
              <a:t>RIGHT</a:t>
            </a: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30900"/>
              </a:lnSpc>
              <a:spcBef>
                <a:spcPts val="160"/>
              </a:spcBef>
            </a:pPr>
            <a:r>
              <a:rPr sz="550" spc="25" dirty="0">
                <a:latin typeface="Arial"/>
                <a:cs typeface="Arial"/>
              </a:rPr>
              <a:t>Center</a:t>
            </a:r>
            <a:r>
              <a:rPr sz="550" spc="-6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body</a:t>
            </a:r>
            <a:r>
              <a:rPr sz="550" spc="-5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on</a:t>
            </a:r>
            <a:r>
              <a:rPr sz="550" spc="-35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the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ladder</a:t>
            </a:r>
            <a:r>
              <a:rPr sz="550" spc="-7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and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keep</a:t>
            </a:r>
            <a:r>
              <a:rPr sz="550" spc="-5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belt</a:t>
            </a:r>
            <a:r>
              <a:rPr sz="550" spc="-6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buckle  between </a:t>
            </a:r>
            <a:r>
              <a:rPr sz="550" spc="15" dirty="0">
                <a:latin typeface="Arial"/>
                <a:cs typeface="Arial"/>
              </a:rPr>
              <a:t>the rails </a:t>
            </a:r>
            <a:r>
              <a:rPr sz="550" spc="20" dirty="0">
                <a:latin typeface="Arial"/>
                <a:cs typeface="Arial"/>
              </a:rPr>
              <a:t>while maintaining </a:t>
            </a:r>
            <a:r>
              <a:rPr sz="550" spc="30" dirty="0">
                <a:latin typeface="Arial"/>
                <a:cs typeface="Arial"/>
              </a:rPr>
              <a:t>a </a:t>
            </a:r>
            <a:r>
              <a:rPr sz="550" spc="25" dirty="0">
                <a:latin typeface="Arial"/>
                <a:cs typeface="Arial"/>
              </a:rPr>
              <a:t>rm</a:t>
            </a:r>
            <a:r>
              <a:rPr sz="550" spc="-114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grip.</a:t>
            </a:r>
            <a:endParaRPr sz="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4785" y="6220395"/>
            <a:ext cx="1544955" cy="5238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650" spc="30" dirty="0">
                <a:latin typeface="Arial"/>
                <a:cs typeface="Arial"/>
              </a:rPr>
              <a:t>RIGHT</a:t>
            </a: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26400"/>
              </a:lnSpc>
              <a:spcBef>
                <a:spcPts val="204"/>
              </a:spcBef>
            </a:pPr>
            <a:r>
              <a:rPr sz="550" spc="25" dirty="0">
                <a:latin typeface="Arial"/>
                <a:cs typeface="Arial"/>
              </a:rPr>
              <a:t>Climb </a:t>
            </a:r>
            <a:r>
              <a:rPr sz="550" spc="15" dirty="0">
                <a:latin typeface="Arial"/>
                <a:cs typeface="Arial"/>
              </a:rPr>
              <a:t>facing the </a:t>
            </a:r>
            <a:r>
              <a:rPr sz="550" spc="20" dirty="0">
                <a:latin typeface="Arial"/>
                <a:cs typeface="Arial"/>
              </a:rPr>
              <a:t>ladder, </a:t>
            </a:r>
            <a:r>
              <a:rPr sz="550" spc="35" dirty="0">
                <a:latin typeface="Arial"/>
                <a:cs typeface="Arial"/>
              </a:rPr>
              <a:t>move </a:t>
            </a:r>
            <a:r>
              <a:rPr sz="550" spc="25" dirty="0">
                <a:latin typeface="Arial"/>
                <a:cs typeface="Arial"/>
              </a:rPr>
              <a:t>one </a:t>
            </a:r>
            <a:r>
              <a:rPr sz="550" spc="20" dirty="0">
                <a:latin typeface="Arial"/>
                <a:cs typeface="Arial"/>
              </a:rPr>
              <a:t>step </a:t>
            </a:r>
            <a:r>
              <a:rPr sz="550" spc="25" dirty="0">
                <a:latin typeface="Arial"/>
                <a:cs typeface="Arial"/>
              </a:rPr>
              <a:t>at </a:t>
            </a:r>
            <a:r>
              <a:rPr sz="550" spc="30" dirty="0">
                <a:latin typeface="Arial"/>
                <a:cs typeface="Arial"/>
              </a:rPr>
              <a:t>a  </a:t>
            </a:r>
            <a:r>
              <a:rPr sz="550" spc="25" dirty="0">
                <a:latin typeface="Arial"/>
                <a:cs typeface="Arial"/>
              </a:rPr>
              <a:t>time and </a:t>
            </a:r>
            <a:r>
              <a:rPr sz="550" spc="20" dirty="0">
                <a:latin typeface="Arial"/>
                <a:cs typeface="Arial"/>
              </a:rPr>
              <a:t>rmly </a:t>
            </a:r>
            <a:r>
              <a:rPr sz="550" spc="25" dirty="0">
                <a:latin typeface="Arial"/>
                <a:cs typeface="Arial"/>
              </a:rPr>
              <a:t>set one </a:t>
            </a:r>
            <a:r>
              <a:rPr sz="550" spc="20" dirty="0">
                <a:latin typeface="Arial"/>
                <a:cs typeface="Arial"/>
              </a:rPr>
              <a:t>foot before </a:t>
            </a:r>
            <a:r>
              <a:rPr sz="550" spc="25" dirty="0">
                <a:latin typeface="Arial"/>
                <a:cs typeface="Arial"/>
              </a:rPr>
              <a:t>moving</a:t>
            </a:r>
            <a:r>
              <a:rPr sz="550" spc="-8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the  </a:t>
            </a:r>
            <a:r>
              <a:rPr sz="550" spc="20" dirty="0">
                <a:latin typeface="Arial"/>
                <a:cs typeface="Arial"/>
              </a:rPr>
              <a:t>other.</a:t>
            </a:r>
            <a:endParaRPr sz="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4785" y="8932185"/>
            <a:ext cx="1557655" cy="5219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50" spc="30" dirty="0">
                <a:latin typeface="Arial"/>
                <a:cs typeface="Arial"/>
              </a:rPr>
              <a:t>RIGHT</a:t>
            </a: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27299"/>
              </a:lnSpc>
              <a:spcBef>
                <a:spcPts val="185"/>
              </a:spcBef>
            </a:pPr>
            <a:r>
              <a:rPr sz="550" spc="30" dirty="0">
                <a:latin typeface="Arial"/>
                <a:cs typeface="Arial"/>
              </a:rPr>
              <a:t>Move </a:t>
            </a:r>
            <a:r>
              <a:rPr sz="550" spc="20" dirty="0">
                <a:latin typeface="Arial"/>
                <a:cs typeface="Arial"/>
              </a:rPr>
              <a:t>materials with </a:t>
            </a:r>
            <a:r>
              <a:rPr sz="550" spc="25" dirty="0">
                <a:latin typeface="Arial"/>
                <a:cs typeface="Arial"/>
              </a:rPr>
              <a:t>extreme </a:t>
            </a:r>
            <a:r>
              <a:rPr sz="550" spc="20" dirty="0">
                <a:latin typeface="Arial"/>
                <a:cs typeface="Arial"/>
              </a:rPr>
              <a:t>caution. </a:t>
            </a:r>
            <a:r>
              <a:rPr sz="550" spc="35" dirty="0">
                <a:latin typeface="Arial"/>
                <a:cs typeface="Arial"/>
              </a:rPr>
              <a:t>Be  </a:t>
            </a:r>
            <a:r>
              <a:rPr sz="550" spc="20" dirty="0">
                <a:latin typeface="Arial"/>
                <a:cs typeface="Arial"/>
              </a:rPr>
              <a:t>careful </a:t>
            </a:r>
            <a:r>
              <a:rPr sz="550" spc="25" dirty="0">
                <a:latin typeface="Arial"/>
                <a:cs typeface="Arial"/>
              </a:rPr>
              <a:t>pushing or </a:t>
            </a:r>
            <a:r>
              <a:rPr sz="550" spc="15" dirty="0">
                <a:latin typeface="Arial"/>
                <a:cs typeface="Arial"/>
              </a:rPr>
              <a:t>pulling </a:t>
            </a:r>
            <a:r>
              <a:rPr sz="550" spc="20" dirty="0">
                <a:latin typeface="Arial"/>
                <a:cs typeface="Arial"/>
              </a:rPr>
              <a:t>anything while </a:t>
            </a:r>
            <a:r>
              <a:rPr sz="550" spc="25" dirty="0">
                <a:latin typeface="Arial"/>
                <a:cs typeface="Arial"/>
              </a:rPr>
              <a:t>on </a:t>
            </a:r>
            <a:r>
              <a:rPr sz="550" spc="30" dirty="0">
                <a:latin typeface="Arial"/>
                <a:cs typeface="Arial"/>
              </a:rPr>
              <a:t>a  </a:t>
            </a:r>
            <a:r>
              <a:rPr sz="550" spc="20" dirty="0">
                <a:latin typeface="Arial"/>
                <a:cs typeface="Arial"/>
              </a:rPr>
              <a:t>ladder. </a:t>
            </a:r>
            <a:r>
              <a:rPr sz="550" spc="25" dirty="0">
                <a:latin typeface="Arial"/>
                <a:cs typeface="Arial"/>
              </a:rPr>
              <a:t>You </a:t>
            </a:r>
            <a:r>
              <a:rPr sz="550" spc="35" dirty="0">
                <a:latin typeface="Arial"/>
                <a:cs typeface="Arial"/>
              </a:rPr>
              <a:t>may </a:t>
            </a:r>
            <a:r>
              <a:rPr sz="550" spc="15" dirty="0">
                <a:latin typeface="Arial"/>
                <a:cs typeface="Arial"/>
              </a:rPr>
              <a:t>lose </a:t>
            </a:r>
            <a:r>
              <a:rPr sz="550" spc="20" dirty="0">
                <a:latin typeface="Arial"/>
                <a:cs typeface="Arial"/>
              </a:rPr>
              <a:t>your </a:t>
            </a:r>
            <a:r>
              <a:rPr sz="550" spc="25" dirty="0">
                <a:latin typeface="Arial"/>
                <a:cs typeface="Arial"/>
              </a:rPr>
              <a:t>balance or </a:t>
            </a:r>
            <a:r>
              <a:rPr sz="550" spc="15" dirty="0">
                <a:latin typeface="Arial"/>
                <a:cs typeface="Arial"/>
              </a:rPr>
              <a:t>tip</a:t>
            </a:r>
            <a:r>
              <a:rPr sz="550" spc="-65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the</a:t>
            </a:r>
            <a:endParaRPr sz="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8059" y="3577790"/>
            <a:ext cx="1539875" cy="5219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50" spc="45" dirty="0">
                <a:latin typeface="Arial"/>
                <a:cs typeface="Arial"/>
              </a:rPr>
              <a:t>WRONG</a:t>
            </a:r>
            <a:endParaRPr sz="650">
              <a:latin typeface="Arial"/>
              <a:cs typeface="Arial"/>
            </a:endParaRPr>
          </a:p>
          <a:p>
            <a:pPr marL="12700" marR="5080" algn="just">
              <a:lnSpc>
                <a:spcPct val="127299"/>
              </a:lnSpc>
              <a:spcBef>
                <a:spcPts val="185"/>
              </a:spcBef>
            </a:pPr>
            <a:r>
              <a:rPr sz="550" spc="30" dirty="0">
                <a:latin typeface="Arial"/>
                <a:cs typeface="Arial"/>
              </a:rPr>
              <a:t>DON'T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stand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above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the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second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step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from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the  </a:t>
            </a:r>
            <a:r>
              <a:rPr sz="550" spc="20" dirty="0">
                <a:latin typeface="Arial"/>
                <a:cs typeface="Arial"/>
              </a:rPr>
              <a:t>top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of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30" dirty="0">
                <a:latin typeface="Arial"/>
                <a:cs typeface="Arial"/>
              </a:rPr>
              <a:t>a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stepladder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or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the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fourth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rung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from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the  </a:t>
            </a:r>
            <a:r>
              <a:rPr sz="550" spc="20" dirty="0">
                <a:latin typeface="Arial"/>
                <a:cs typeface="Arial"/>
              </a:rPr>
              <a:t>top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of</a:t>
            </a:r>
            <a:r>
              <a:rPr sz="550" spc="-6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an</a:t>
            </a:r>
            <a:r>
              <a:rPr sz="550" spc="-3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extension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ladder.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8059" y="6225497"/>
            <a:ext cx="1576705" cy="4121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650" spc="45" dirty="0">
                <a:latin typeface="Arial"/>
                <a:cs typeface="Arial"/>
              </a:rPr>
              <a:t>WRONG</a:t>
            </a: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27299"/>
              </a:lnSpc>
              <a:spcBef>
                <a:spcPts val="170"/>
              </a:spcBef>
            </a:pPr>
            <a:r>
              <a:rPr sz="550" spc="30" dirty="0">
                <a:latin typeface="Arial"/>
                <a:cs typeface="Arial"/>
              </a:rPr>
              <a:t>DON'T </a:t>
            </a:r>
            <a:r>
              <a:rPr sz="550" spc="20" dirty="0">
                <a:latin typeface="Arial"/>
                <a:cs typeface="Arial"/>
              </a:rPr>
              <a:t>climb </a:t>
            </a:r>
            <a:r>
              <a:rPr sz="550" spc="30" dirty="0">
                <a:latin typeface="Arial"/>
                <a:cs typeface="Arial"/>
              </a:rPr>
              <a:t>a </a:t>
            </a:r>
            <a:r>
              <a:rPr sz="550" spc="20" dirty="0">
                <a:latin typeface="Arial"/>
                <a:cs typeface="Arial"/>
              </a:rPr>
              <a:t>ladder </a:t>
            </a:r>
            <a:r>
              <a:rPr sz="550" spc="10" dirty="0">
                <a:latin typeface="Arial"/>
                <a:cs typeface="Arial"/>
              </a:rPr>
              <a:t>if </a:t>
            </a:r>
            <a:r>
              <a:rPr sz="550" spc="25" dirty="0">
                <a:latin typeface="Arial"/>
                <a:cs typeface="Arial"/>
              </a:rPr>
              <a:t>you </a:t>
            </a:r>
            <a:r>
              <a:rPr sz="550" spc="20" dirty="0">
                <a:latin typeface="Arial"/>
                <a:cs typeface="Arial"/>
              </a:rPr>
              <a:t>are </a:t>
            </a:r>
            <a:r>
              <a:rPr sz="550" spc="25" dirty="0">
                <a:latin typeface="Arial"/>
                <a:cs typeface="Arial"/>
              </a:rPr>
              <a:t>not</a:t>
            </a:r>
            <a:r>
              <a:rPr sz="550" spc="-8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physically  </a:t>
            </a:r>
            <a:r>
              <a:rPr sz="550" spc="25" dirty="0">
                <a:latin typeface="Arial"/>
                <a:cs typeface="Arial"/>
              </a:rPr>
              <a:t>and </a:t>
            </a:r>
            <a:r>
              <a:rPr sz="550" spc="20" dirty="0">
                <a:latin typeface="Arial"/>
                <a:cs typeface="Arial"/>
              </a:rPr>
              <a:t>mentally </a:t>
            </a:r>
            <a:r>
              <a:rPr sz="550" spc="25" dirty="0">
                <a:latin typeface="Arial"/>
                <a:cs typeface="Arial"/>
              </a:rPr>
              <a:t>up </a:t>
            </a:r>
            <a:r>
              <a:rPr sz="550" spc="15" dirty="0">
                <a:latin typeface="Arial"/>
                <a:cs typeface="Arial"/>
              </a:rPr>
              <a:t>to the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task.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8059" y="8932185"/>
            <a:ext cx="1579245" cy="5219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50" spc="45" dirty="0">
                <a:latin typeface="Arial"/>
                <a:cs typeface="Arial"/>
              </a:rPr>
              <a:t>WRONG</a:t>
            </a: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27299"/>
              </a:lnSpc>
              <a:spcBef>
                <a:spcPts val="185"/>
              </a:spcBef>
            </a:pPr>
            <a:r>
              <a:rPr sz="550" spc="30" dirty="0">
                <a:latin typeface="Arial"/>
                <a:cs typeface="Arial"/>
              </a:rPr>
              <a:t>DON'T </a:t>
            </a:r>
            <a:r>
              <a:rPr sz="550" spc="20" dirty="0">
                <a:latin typeface="Arial"/>
                <a:cs typeface="Arial"/>
              </a:rPr>
              <a:t>over-reach, lean </a:t>
            </a:r>
            <a:r>
              <a:rPr sz="550" spc="15" dirty="0">
                <a:latin typeface="Arial"/>
                <a:cs typeface="Arial"/>
              </a:rPr>
              <a:t>to </a:t>
            </a:r>
            <a:r>
              <a:rPr sz="550" spc="25" dirty="0">
                <a:latin typeface="Arial"/>
                <a:cs typeface="Arial"/>
              </a:rPr>
              <a:t>one </a:t>
            </a:r>
            <a:r>
              <a:rPr sz="550" spc="20" dirty="0">
                <a:latin typeface="Arial"/>
                <a:cs typeface="Arial"/>
              </a:rPr>
              <a:t>side </a:t>
            </a:r>
            <a:r>
              <a:rPr sz="550" spc="25" dirty="0">
                <a:latin typeface="Arial"/>
                <a:cs typeface="Arial"/>
              </a:rPr>
              <a:t>or </a:t>
            </a:r>
            <a:r>
              <a:rPr sz="550" spc="20" dirty="0">
                <a:latin typeface="Arial"/>
                <a:cs typeface="Arial"/>
              </a:rPr>
              <a:t>try </a:t>
            </a:r>
            <a:r>
              <a:rPr sz="550" spc="15" dirty="0">
                <a:latin typeface="Arial"/>
                <a:cs typeface="Arial"/>
              </a:rPr>
              <a:t>to  </a:t>
            </a:r>
            <a:r>
              <a:rPr sz="550" spc="30" dirty="0">
                <a:latin typeface="Arial"/>
                <a:cs typeface="Arial"/>
              </a:rPr>
              <a:t>move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30" dirty="0">
                <a:latin typeface="Arial"/>
                <a:cs typeface="Arial"/>
              </a:rPr>
              <a:t>a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ladder</a:t>
            </a:r>
            <a:r>
              <a:rPr sz="550" spc="-4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while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on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10" dirty="0">
                <a:latin typeface="Arial"/>
                <a:cs typeface="Arial"/>
              </a:rPr>
              <a:t>it.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Climb</a:t>
            </a:r>
            <a:r>
              <a:rPr sz="550" spc="-50" dirty="0">
                <a:latin typeface="Arial"/>
                <a:cs typeface="Arial"/>
              </a:rPr>
              <a:t> </a:t>
            </a:r>
            <a:r>
              <a:rPr sz="550" spc="30" dirty="0">
                <a:latin typeface="Arial"/>
                <a:cs typeface="Arial"/>
              </a:rPr>
              <a:t>down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and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then  re-position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the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ladder</a:t>
            </a:r>
            <a:r>
              <a:rPr sz="550" spc="-4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closer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to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your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work.</a:t>
            </a:r>
            <a:endParaRPr sz="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3194" y="3577790"/>
            <a:ext cx="1564640" cy="5219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50" spc="45" dirty="0">
                <a:latin typeface="Arial"/>
                <a:cs typeface="Arial"/>
              </a:rPr>
              <a:t>WRONG</a:t>
            </a: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27299"/>
              </a:lnSpc>
              <a:spcBef>
                <a:spcPts val="185"/>
              </a:spcBef>
            </a:pPr>
            <a:r>
              <a:rPr sz="550" spc="30" dirty="0">
                <a:latin typeface="Arial"/>
                <a:cs typeface="Arial"/>
              </a:rPr>
              <a:t>DON'T </a:t>
            </a:r>
            <a:r>
              <a:rPr sz="550" spc="20" dirty="0">
                <a:latin typeface="Arial"/>
                <a:cs typeface="Arial"/>
              </a:rPr>
              <a:t>climb </a:t>
            </a:r>
            <a:r>
              <a:rPr sz="550" spc="25" dirty="0">
                <a:latin typeface="Arial"/>
                <a:cs typeface="Arial"/>
              </a:rPr>
              <a:t>on </a:t>
            </a:r>
            <a:r>
              <a:rPr sz="550" spc="15" dirty="0">
                <a:latin typeface="Arial"/>
                <a:cs typeface="Arial"/>
              </a:rPr>
              <a:t>the </a:t>
            </a:r>
            <a:r>
              <a:rPr sz="550" spc="25" dirty="0">
                <a:latin typeface="Arial"/>
                <a:cs typeface="Arial"/>
              </a:rPr>
              <a:t>back of </a:t>
            </a:r>
            <a:r>
              <a:rPr sz="550" spc="30" dirty="0">
                <a:latin typeface="Arial"/>
                <a:cs typeface="Arial"/>
              </a:rPr>
              <a:t>a </a:t>
            </a:r>
            <a:r>
              <a:rPr sz="550" spc="20" dirty="0">
                <a:latin typeface="Arial"/>
                <a:cs typeface="Arial"/>
              </a:rPr>
              <a:t>stepladder.  </a:t>
            </a:r>
            <a:r>
              <a:rPr sz="550" spc="30" dirty="0">
                <a:latin typeface="Arial"/>
                <a:cs typeface="Arial"/>
              </a:rPr>
              <a:t>DON'T </a:t>
            </a:r>
            <a:r>
              <a:rPr sz="550" spc="25" dirty="0">
                <a:latin typeface="Arial"/>
                <a:cs typeface="Arial"/>
              </a:rPr>
              <a:t>stand or </a:t>
            </a:r>
            <a:r>
              <a:rPr sz="550" spc="15" dirty="0">
                <a:latin typeface="Arial"/>
                <a:cs typeface="Arial"/>
              </a:rPr>
              <a:t>sit </a:t>
            </a:r>
            <a:r>
              <a:rPr sz="550" spc="25" dirty="0">
                <a:latin typeface="Arial"/>
                <a:cs typeface="Arial"/>
              </a:rPr>
              <a:t>on </a:t>
            </a:r>
            <a:r>
              <a:rPr sz="550" spc="30" dirty="0">
                <a:latin typeface="Arial"/>
                <a:cs typeface="Arial"/>
              </a:rPr>
              <a:t>a </a:t>
            </a:r>
            <a:r>
              <a:rPr sz="550" spc="20" dirty="0">
                <a:latin typeface="Arial"/>
                <a:cs typeface="Arial"/>
              </a:rPr>
              <a:t>stepladder </a:t>
            </a:r>
            <a:r>
              <a:rPr sz="550" spc="15" dirty="0">
                <a:latin typeface="Arial"/>
                <a:cs typeface="Arial"/>
              </a:rPr>
              <a:t>top </a:t>
            </a:r>
            <a:r>
              <a:rPr sz="550" spc="25" dirty="0">
                <a:latin typeface="Arial"/>
                <a:cs typeface="Arial"/>
              </a:rPr>
              <a:t>or</a:t>
            </a:r>
            <a:r>
              <a:rPr sz="550" spc="-110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pail  shelf.</a:t>
            </a:r>
            <a:endParaRPr sz="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43194" y="6225497"/>
            <a:ext cx="1513840" cy="4121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650" spc="45" dirty="0">
                <a:latin typeface="Arial"/>
                <a:cs typeface="Arial"/>
              </a:rPr>
              <a:t>WRONG</a:t>
            </a: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27299"/>
              </a:lnSpc>
              <a:spcBef>
                <a:spcPts val="170"/>
              </a:spcBef>
            </a:pPr>
            <a:r>
              <a:rPr sz="550" spc="30" dirty="0">
                <a:latin typeface="Arial"/>
                <a:cs typeface="Arial"/>
              </a:rPr>
              <a:t>DON'T </a:t>
            </a:r>
            <a:r>
              <a:rPr sz="550" spc="20" dirty="0">
                <a:latin typeface="Arial"/>
                <a:cs typeface="Arial"/>
              </a:rPr>
              <a:t>climb </a:t>
            </a:r>
            <a:r>
              <a:rPr sz="550" spc="30" dirty="0">
                <a:latin typeface="Arial"/>
                <a:cs typeface="Arial"/>
              </a:rPr>
              <a:t>a </a:t>
            </a:r>
            <a:r>
              <a:rPr sz="550" spc="20" dirty="0">
                <a:latin typeface="Arial"/>
                <a:cs typeface="Arial"/>
              </a:rPr>
              <a:t>closed ladder, </a:t>
            </a:r>
            <a:r>
              <a:rPr sz="550" spc="10" dirty="0">
                <a:latin typeface="Arial"/>
                <a:cs typeface="Arial"/>
              </a:rPr>
              <a:t>it </a:t>
            </a:r>
            <a:r>
              <a:rPr sz="550" spc="35" dirty="0">
                <a:latin typeface="Arial"/>
                <a:cs typeface="Arial"/>
              </a:rPr>
              <a:t>may </a:t>
            </a:r>
            <a:r>
              <a:rPr sz="550" spc="15" dirty="0">
                <a:latin typeface="Arial"/>
                <a:cs typeface="Arial"/>
              </a:rPr>
              <a:t>slip</a:t>
            </a:r>
            <a:r>
              <a:rPr sz="550" spc="-8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out  from under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you.</a:t>
            </a:r>
            <a:endParaRPr sz="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43194" y="8932185"/>
            <a:ext cx="1568450" cy="5219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50" spc="45" dirty="0">
                <a:latin typeface="Arial"/>
                <a:cs typeface="Arial"/>
              </a:rPr>
              <a:t>WRONG</a:t>
            </a: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27299"/>
              </a:lnSpc>
              <a:spcBef>
                <a:spcPts val="185"/>
              </a:spcBef>
            </a:pPr>
            <a:r>
              <a:rPr sz="550" spc="30" dirty="0">
                <a:latin typeface="Arial"/>
                <a:cs typeface="Arial"/>
              </a:rPr>
              <a:t>DON'T </a:t>
            </a:r>
            <a:r>
              <a:rPr sz="550" spc="25" dirty="0">
                <a:latin typeface="Arial"/>
                <a:cs typeface="Arial"/>
              </a:rPr>
              <a:t>exceed </a:t>
            </a:r>
            <a:r>
              <a:rPr sz="550" spc="15" dirty="0">
                <a:latin typeface="Arial"/>
                <a:cs typeface="Arial"/>
              </a:rPr>
              <a:t>the </a:t>
            </a:r>
            <a:r>
              <a:rPr sz="550" spc="30" dirty="0">
                <a:latin typeface="Arial"/>
                <a:cs typeface="Arial"/>
              </a:rPr>
              <a:t>maximum </a:t>
            </a:r>
            <a:r>
              <a:rPr sz="550" spc="20" dirty="0">
                <a:latin typeface="Arial"/>
                <a:cs typeface="Arial"/>
              </a:rPr>
              <a:t>load capacity or  </a:t>
            </a:r>
            <a:r>
              <a:rPr sz="550" spc="25" dirty="0">
                <a:latin typeface="Arial"/>
                <a:cs typeface="Arial"/>
              </a:rPr>
              <a:t>duty </a:t>
            </a:r>
            <a:r>
              <a:rPr sz="550" spc="15" dirty="0">
                <a:latin typeface="Arial"/>
                <a:cs typeface="Arial"/>
              </a:rPr>
              <a:t>rating </a:t>
            </a:r>
            <a:r>
              <a:rPr sz="550" spc="25" dirty="0">
                <a:latin typeface="Arial"/>
                <a:cs typeface="Arial"/>
              </a:rPr>
              <a:t>of </a:t>
            </a:r>
            <a:r>
              <a:rPr sz="550" spc="30" dirty="0">
                <a:latin typeface="Arial"/>
                <a:cs typeface="Arial"/>
              </a:rPr>
              <a:t>a </a:t>
            </a:r>
            <a:r>
              <a:rPr sz="550" spc="20" dirty="0">
                <a:latin typeface="Arial"/>
                <a:cs typeface="Arial"/>
              </a:rPr>
              <a:t>ladder. </a:t>
            </a:r>
            <a:r>
              <a:rPr sz="550" spc="30" dirty="0">
                <a:latin typeface="Arial"/>
                <a:cs typeface="Arial"/>
              </a:rPr>
              <a:t>DON’T </a:t>
            </a:r>
            <a:r>
              <a:rPr sz="550" spc="20" dirty="0">
                <a:latin typeface="Arial"/>
                <a:cs typeface="Arial"/>
              </a:rPr>
              <a:t>permit </a:t>
            </a:r>
            <a:r>
              <a:rPr sz="550" spc="25" dirty="0">
                <a:latin typeface="Arial"/>
                <a:cs typeface="Arial"/>
              </a:rPr>
              <a:t>more  than one person on </a:t>
            </a:r>
            <a:r>
              <a:rPr sz="550" spc="30" dirty="0">
                <a:latin typeface="Arial"/>
                <a:cs typeface="Arial"/>
              </a:rPr>
              <a:t>a </a:t>
            </a:r>
            <a:r>
              <a:rPr sz="550" spc="20" dirty="0">
                <a:latin typeface="Arial"/>
                <a:cs typeface="Arial"/>
              </a:rPr>
              <a:t>single-sided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stepladder</a:t>
            </a:r>
            <a:endParaRPr sz="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468" y="9710419"/>
            <a:ext cx="63842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  <a:hlinkClick r:id="rId2"/>
              </a:rPr>
              <a:t>WernerCo. Support/Training/Safety Instructions, "Ladder Safety Tips" 2022,</a:t>
            </a:r>
            <a:r>
              <a:rPr sz="800" spc="185" dirty="0">
                <a:latin typeface="Arial"/>
                <a:cs typeface="Arial"/>
                <a:hlinkClick r:id="rId2"/>
              </a:rPr>
              <a:t> </a:t>
            </a:r>
            <a:r>
              <a:rPr sz="800" spc="-5" dirty="0">
                <a:latin typeface="Arial"/>
                <a:cs typeface="Arial"/>
                <a:hlinkClick r:id="rId2"/>
              </a:rPr>
              <a:t>https://www.wernerco.com/us/support/training/safety-instructions.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1334" y="1586864"/>
            <a:ext cx="1533398" cy="1960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6470" y="1586864"/>
            <a:ext cx="1533397" cy="1960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9870" y="1586864"/>
            <a:ext cx="1533398" cy="1960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4370" y="1586864"/>
            <a:ext cx="1533398" cy="1960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334" y="4231640"/>
            <a:ext cx="1533398" cy="1960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1334" y="6939280"/>
            <a:ext cx="1533398" cy="1960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36470" y="4231004"/>
            <a:ext cx="1533397" cy="1960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6470" y="6938644"/>
            <a:ext cx="1533397" cy="19608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9870" y="4231640"/>
            <a:ext cx="1533398" cy="1960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9870" y="6939280"/>
            <a:ext cx="1533398" cy="19608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4370" y="4231640"/>
            <a:ext cx="1533398" cy="19608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54370" y="6939280"/>
            <a:ext cx="1533398" cy="19608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33900" y="67310"/>
            <a:ext cx="2658745" cy="6076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040" y="9843007"/>
            <a:ext cx="5680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  <a:hlinkClick r:id="rId2"/>
              </a:rPr>
              <a:t>WernerCo. Support/Training/Climbing Pro, "Climbing Pro" 8/2020,</a:t>
            </a:r>
            <a:r>
              <a:rPr sz="800" spc="200" dirty="0">
                <a:latin typeface="Arial"/>
                <a:cs typeface="Arial"/>
                <a:hlinkClick r:id="rId2"/>
              </a:rPr>
              <a:t> </a:t>
            </a:r>
            <a:r>
              <a:rPr sz="800" spc="-5" dirty="0">
                <a:latin typeface="Arial"/>
                <a:cs typeface="Arial"/>
                <a:hlinkClick r:id="rId2"/>
              </a:rPr>
              <a:t>https://www.wernerco.com/us/support/training/climbing-pro.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6219" y="2309495"/>
            <a:ext cx="1336675" cy="252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3685" y="232282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3685" y="263588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3685" y="294893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5150" y="2209164"/>
            <a:ext cx="1414145" cy="2639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9920" y="232282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9920" y="263588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6664" y="1529080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19" h="223519">
                <a:moveTo>
                  <a:pt x="0" y="223520"/>
                </a:moveTo>
                <a:lnTo>
                  <a:pt x="223520" y="223520"/>
                </a:lnTo>
                <a:lnTo>
                  <a:pt x="223520" y="0"/>
                </a:lnTo>
                <a:lnTo>
                  <a:pt x="0" y="0"/>
                </a:lnTo>
                <a:lnTo>
                  <a:pt x="0" y="22352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9250" y="1518919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19">
                <a:moveTo>
                  <a:pt x="0" y="223520"/>
                </a:moveTo>
                <a:lnTo>
                  <a:pt x="223520" y="223520"/>
                </a:lnTo>
                <a:lnTo>
                  <a:pt x="223520" y="0"/>
                </a:lnTo>
                <a:lnTo>
                  <a:pt x="0" y="0"/>
                </a:lnTo>
                <a:lnTo>
                  <a:pt x="0" y="22352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7595" y="530288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7595" y="570737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57595" y="625665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57595" y="6648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57595" y="704024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57595" y="74326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57595" y="782446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2550" y="530288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32550" y="570737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32550" y="625665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32550" y="6648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32550" y="704024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32550" y="74326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32550" y="782446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04925" y="887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73854" y="887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04925" y="925703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73854" y="925703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55009" y="781494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55009" y="74358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55009" y="704341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55009" y="665099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55009" y="626872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55009" y="570102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55009" y="530352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00401" y="106171"/>
            <a:ext cx="3306445" cy="126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LADDER </a:t>
            </a:r>
            <a:r>
              <a:rPr sz="1500" b="1" dirty="0">
                <a:latin typeface="Arial"/>
                <a:cs typeface="Arial"/>
              </a:rPr>
              <a:t>INSPECTION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CHECKLISTS</a:t>
            </a:r>
            <a:endParaRPr sz="1500">
              <a:latin typeface="Arial"/>
              <a:cs typeface="Arial"/>
            </a:endParaRPr>
          </a:p>
          <a:p>
            <a:pPr marL="12700" marR="81280">
              <a:lnSpc>
                <a:spcPct val="99500"/>
              </a:lnSpc>
              <a:spcBef>
                <a:spcPts val="780"/>
              </a:spcBef>
            </a:pPr>
            <a:r>
              <a:rPr sz="1000" spc="-5" dirty="0">
                <a:latin typeface="Arial"/>
                <a:cs typeface="Arial"/>
                <a:hlinkClick r:id="rId5"/>
              </a:rPr>
              <a:t>All l</a:t>
            </a:r>
            <a:r>
              <a:rPr sz="1000" spc="-5" dirty="0">
                <a:latin typeface="Arial"/>
                <a:cs typeface="Arial"/>
              </a:rPr>
              <a:t>adders should </a:t>
            </a:r>
            <a:r>
              <a:rPr sz="1000" dirty="0">
                <a:latin typeface="Arial"/>
                <a:cs typeface="Arial"/>
              </a:rPr>
              <a:t>be </a:t>
            </a:r>
            <a:r>
              <a:rPr sz="1000" spc="-5" dirty="0">
                <a:latin typeface="Arial"/>
                <a:cs typeface="Arial"/>
              </a:rPr>
              <a:t>thoroughly inspected from </a:t>
            </a:r>
            <a:r>
              <a:rPr sz="1000" spc="-5" dirty="0">
                <a:latin typeface="Arial"/>
                <a:cs typeface="Arial"/>
                <a:hlinkClick r:id="rId6"/>
              </a:rPr>
              <a:t>top </a:t>
            </a:r>
            <a:r>
              <a:rPr sz="1000" dirty="0">
                <a:latin typeface="Arial"/>
                <a:cs typeface="Arial"/>
                <a:hlinkClick r:id="rId6"/>
              </a:rPr>
              <a:t>to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  <a:hlinkClick r:id="rId5"/>
              </a:rPr>
              <a:t>bottom </a:t>
            </a:r>
            <a:r>
              <a:rPr sz="1000" spc="-5" dirty="0">
                <a:latin typeface="Arial"/>
                <a:cs typeface="Arial"/>
              </a:rPr>
              <a:t>before every use. Ladders can be damaged </a:t>
            </a:r>
            <a:r>
              <a:rPr sz="1000" spc="-5" dirty="0">
                <a:latin typeface="Arial"/>
                <a:cs typeface="Arial"/>
                <a:hlinkClick r:id="rId6"/>
              </a:rPr>
              <a:t>while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  <a:hlinkClick r:id="rId5"/>
              </a:rPr>
              <a:t>in </a:t>
            </a:r>
            <a:r>
              <a:rPr sz="1000" spc="-5" dirty="0">
                <a:latin typeface="Arial"/>
                <a:cs typeface="Arial"/>
                <a:hlinkClick r:id="rId5"/>
              </a:rPr>
              <a:t>transit </a:t>
            </a:r>
            <a:r>
              <a:rPr sz="1000" spc="-5" dirty="0">
                <a:latin typeface="Arial"/>
                <a:cs typeface="Arial"/>
              </a:rPr>
              <a:t>or storage, and through misuse and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abuse.</a:t>
            </a:r>
            <a:endParaRPr sz="1000">
              <a:latin typeface="Arial"/>
              <a:cs typeface="Arial"/>
            </a:endParaRPr>
          </a:p>
          <a:p>
            <a:pPr marL="12700" marR="220345">
              <a:lnSpc>
                <a:spcPct val="99500"/>
              </a:lnSpc>
              <a:spcBef>
                <a:spcPts val="20"/>
              </a:spcBef>
            </a:pPr>
            <a:r>
              <a:rPr sz="1000" spc="-5" dirty="0">
                <a:latin typeface="Arial"/>
                <a:cs typeface="Arial"/>
                <a:hlinkClick r:id="rId5"/>
              </a:rPr>
              <a:t>Examine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ladders </a:t>
            </a:r>
            <a:r>
              <a:rPr sz="1000" spc="-5" dirty="0">
                <a:latin typeface="Arial"/>
                <a:cs typeface="Arial"/>
              </a:rPr>
              <a:t>carefully for damaged or missing  </a:t>
            </a:r>
            <a:r>
              <a:rPr sz="1000" spc="-5" dirty="0">
                <a:latin typeface="Arial"/>
                <a:cs typeface="Arial"/>
                <a:hlinkClick r:id="rId5"/>
              </a:rPr>
              <a:t>parts. </a:t>
            </a:r>
            <a:r>
              <a:rPr sz="1000" spc="-10" dirty="0">
                <a:latin typeface="Arial"/>
                <a:cs typeface="Arial"/>
              </a:rPr>
              <a:t>Never </a:t>
            </a:r>
            <a:r>
              <a:rPr sz="1000" spc="-5" dirty="0">
                <a:latin typeface="Arial"/>
                <a:cs typeface="Arial"/>
              </a:rPr>
              <a:t>use a bent or damaged ladder or one </a:t>
            </a:r>
            <a:r>
              <a:rPr sz="1000" dirty="0">
                <a:latin typeface="Arial"/>
                <a:cs typeface="Arial"/>
                <a:hlinkClick r:id="rId6"/>
              </a:rPr>
              <a:t>that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  <a:hlinkClick r:id="rId5"/>
              </a:rPr>
              <a:t>has </a:t>
            </a:r>
            <a:r>
              <a:rPr sz="1000" spc="-5" dirty="0">
                <a:latin typeface="Arial"/>
                <a:cs typeface="Arial"/>
              </a:rPr>
              <a:t>been exposed </a:t>
            </a:r>
            <a:r>
              <a:rPr sz="1000" dirty="0">
                <a:latin typeface="Arial"/>
                <a:cs typeface="Arial"/>
              </a:rPr>
              <a:t>to </a:t>
            </a:r>
            <a:r>
              <a:rPr sz="1000" spc="-5" dirty="0">
                <a:latin typeface="Arial"/>
                <a:cs typeface="Arial"/>
              </a:rPr>
              <a:t>excessive heat 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acid.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1125967" y="1501521"/>
          <a:ext cx="5611494" cy="8481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7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6615">
                <a:tc gridSpan="2"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STEPLADDER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48309">
                        <a:lnSpc>
                          <a:spcPct val="100000"/>
                        </a:lnSpc>
                        <a:spcBef>
                          <a:spcPts val="540"/>
                        </a:spcBef>
                        <a:tabLst>
                          <a:tab pos="1173480" algn="l"/>
                        </a:tabLst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Size:</a:t>
                      </a:r>
                      <a:r>
                        <a:rPr sz="9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ft.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43735" marR="262890" algn="just">
                        <a:lnSpc>
                          <a:spcPct val="230600"/>
                        </a:lnSpc>
                        <a:spcBef>
                          <a:spcPts val="60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rg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Aluminum 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Wood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Circle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Areas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1693545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Damage	</a:t>
                      </a:r>
                      <a:r>
                        <a:rPr sz="1200" spc="-30" baseline="10416" dirty="0">
                          <a:latin typeface="Arial"/>
                          <a:cs typeface="Arial"/>
                        </a:rPr>
                        <a:t>6206</a:t>
                      </a:r>
                      <a:endParaRPr sz="1200" baseline="10416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R w="9525">
                      <a:solidFill>
                        <a:srgbClr val="92939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PODIUM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8175">
                        <a:lnSpc>
                          <a:spcPct val="100000"/>
                        </a:lnSpc>
                        <a:spcBef>
                          <a:spcPts val="925"/>
                        </a:spcBef>
                        <a:tabLst>
                          <a:tab pos="1363345" algn="l"/>
                        </a:tabLst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Size:</a:t>
                      </a:r>
                      <a:r>
                        <a:rPr sz="9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ft.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78050" marR="255270" indent="-71755" algn="r">
                        <a:lnSpc>
                          <a:spcPct val="2322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ber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  Al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nu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m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4226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Circle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Areas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42265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1920239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Damage	</a:t>
                      </a:r>
                      <a:r>
                        <a:rPr sz="1200" spc="-37" baseline="13888" dirty="0">
                          <a:latin typeface="Arial"/>
                          <a:cs typeface="Arial"/>
                        </a:rPr>
                        <a:t>PD6204</a:t>
                      </a:r>
                      <a:endParaRPr sz="1200" baseline="13888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9525">
                      <a:solidFill>
                        <a:srgbClr val="92939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5400" algn="r">
                        <a:lnSpc>
                          <a:spcPts val="865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ts val="865"/>
                        </a:lnSpc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9525">
                      <a:solidFill>
                        <a:srgbClr val="929396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178435" algn="r">
                        <a:lnSpc>
                          <a:spcPts val="900"/>
                        </a:lnSpc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YES</a:t>
                      </a:r>
                      <a:r>
                        <a:rPr sz="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NO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39725">
                        <a:lnSpc>
                          <a:spcPts val="1019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Steps: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92939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40335">
                        <a:lnSpc>
                          <a:spcPts val="98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Steps: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929396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9525">
                      <a:solidFill>
                        <a:srgbClr val="92939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Loose, cracked, bent,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missing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92939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Loose, cracked, bent,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missing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92939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140335">
                        <a:lnSpc>
                          <a:spcPts val="1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Rails: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0335" marR="619760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Cracked,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bent, split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frayed</a:t>
                      </a:r>
                      <a:r>
                        <a:rPr sz="9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rail 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shields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92939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Rails: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39725" marR="994410">
                        <a:lnSpc>
                          <a:spcPts val="1070"/>
                        </a:lnSpc>
                        <a:spcBef>
                          <a:spcPts val="10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Cracked,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bent, split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frayed</a:t>
                      </a:r>
                      <a:r>
                        <a:rPr sz="9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rail 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shields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92939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Labels: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Missing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 not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readable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92939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Labels: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397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Missing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 not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readable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92939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140335">
                        <a:lnSpc>
                          <a:spcPts val="1075"/>
                        </a:lnSpc>
                        <a:spcBef>
                          <a:spcPts val="19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Pail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Shelf: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0335">
                        <a:lnSpc>
                          <a:spcPts val="107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Loose, bent, missing,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broken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92939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Top: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397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Cracked, loose,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missing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9525">
                      <a:solidFill>
                        <a:srgbClr val="92939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Top: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Cracked, loose,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missing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92939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Spreader: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397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Loose, bent,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broken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92939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Spreader: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Loose, bent,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broken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92939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Platform: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397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Cracked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92939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General: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Rust, corrosion,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loose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92939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General: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397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Rust, corrosion,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loose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9525">
                      <a:solidFill>
                        <a:srgbClr val="92939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3440">
                <a:tc>
                  <a:txBody>
                    <a:bodyPr/>
                    <a:lstStyle/>
                    <a:p>
                      <a:pPr marL="140335">
                        <a:lnSpc>
                          <a:spcPts val="102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Other: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Bracing,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shoes, or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rivets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ACTIONS: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05765" marR="368300">
                        <a:lnSpc>
                          <a:spcPct val="101099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Ladder tagged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damaged</a:t>
                      </a:r>
                      <a:r>
                        <a:rPr sz="9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removed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9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use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Ladder is in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good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condition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92939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ts val="102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Other: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397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Bracing,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shoes, or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rivets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3972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ACTIONS: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06425" marR="663575">
                        <a:lnSpc>
                          <a:spcPct val="101099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Ladder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tagged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damaged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removed from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use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064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Ladder is in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good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condition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92939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6453504" y="819086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1565" y="819086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33140" y="817371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33140" y="779843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62629" y="818134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33140" y="74231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33140" y="702881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400" y="152399"/>
                </a:lnTo>
                <a:lnTo>
                  <a:pt x="1524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33140" y="6642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33140" y="6257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33140" y="569340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33140" y="529717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7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73725" y="163880"/>
            <a:ext cx="1919604" cy="9046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7325" y="149225"/>
            <a:ext cx="1898650" cy="9372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040" y="9843007"/>
            <a:ext cx="64204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  <a:hlinkClick r:id="rId2"/>
              </a:rPr>
              <a:t>WernerCo. Support/Training/Ladder Safety Videos, "Ladder Safety Videos" 2022,</a:t>
            </a:r>
            <a:r>
              <a:rPr sz="800" spc="204" dirty="0">
                <a:latin typeface="Arial"/>
                <a:cs typeface="Arial"/>
                <a:hlinkClick r:id="rId2"/>
              </a:rPr>
              <a:t> </a:t>
            </a:r>
            <a:r>
              <a:rPr sz="800" spc="-5" dirty="0">
                <a:latin typeface="Arial"/>
                <a:cs typeface="Arial"/>
                <a:hlinkClick r:id="rId2"/>
              </a:rPr>
              <a:t>https://www.wernerco.com/us/support/training/safety-videos.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87854" y="972947"/>
            <a:ext cx="685647" cy="2778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1040" y="1189989"/>
            <a:ext cx="1360169" cy="2425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0415" y="1186180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69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0415" y="1501775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69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1040" y="1189989"/>
            <a:ext cx="1360169" cy="2425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78025" y="270255"/>
            <a:ext cx="1525905" cy="52006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200" b="1" spc="-30" dirty="0">
                <a:latin typeface="Arial"/>
                <a:cs typeface="Arial"/>
              </a:rPr>
              <a:t>EXTENSION</a:t>
            </a:r>
            <a:r>
              <a:rPr sz="1200" b="1" spc="-114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LADDER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735965" algn="l"/>
              </a:tabLst>
            </a:pPr>
            <a:r>
              <a:rPr sz="900" spc="-25" dirty="0">
                <a:latin typeface="Arial"/>
                <a:cs typeface="Arial"/>
              </a:rPr>
              <a:t>Size:</a:t>
            </a:r>
            <a:r>
              <a:rPr sz="9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900" spc="-25" dirty="0">
                <a:latin typeface="Arial"/>
                <a:cs typeface="Arial"/>
              </a:rPr>
              <a:t>ft.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9358" y="1168654"/>
            <a:ext cx="525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F</a:t>
            </a:r>
            <a:r>
              <a:rPr sz="900" spc="-20" dirty="0">
                <a:latin typeface="Arial"/>
                <a:cs typeface="Arial"/>
              </a:rPr>
              <a:t>i</a:t>
            </a:r>
            <a:r>
              <a:rPr sz="900" spc="-25" dirty="0">
                <a:latin typeface="Arial"/>
                <a:cs typeface="Arial"/>
              </a:rPr>
              <a:t>b</a:t>
            </a:r>
            <a:r>
              <a:rPr sz="900" spc="-35" dirty="0">
                <a:latin typeface="Arial"/>
                <a:cs typeface="Arial"/>
              </a:rPr>
              <a:t>e</a:t>
            </a:r>
            <a:r>
              <a:rPr sz="900" spc="-25" dirty="0">
                <a:latin typeface="Arial"/>
                <a:cs typeface="Arial"/>
              </a:rPr>
              <a:t>rg</a:t>
            </a:r>
            <a:r>
              <a:rPr sz="900" spc="-35" dirty="0">
                <a:latin typeface="Arial"/>
                <a:cs typeface="Arial"/>
              </a:rPr>
              <a:t>l</a:t>
            </a:r>
            <a:r>
              <a:rPr sz="900" spc="-25" dirty="0">
                <a:latin typeface="Arial"/>
                <a:cs typeface="Arial"/>
              </a:rPr>
              <a:t>a</a:t>
            </a:r>
            <a:r>
              <a:rPr sz="900" spc="-30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9358" y="1487169"/>
            <a:ext cx="512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A</a:t>
            </a:r>
            <a:r>
              <a:rPr sz="900" spc="-20" dirty="0">
                <a:latin typeface="Arial"/>
                <a:cs typeface="Arial"/>
              </a:rPr>
              <a:t>l</a:t>
            </a:r>
            <a:r>
              <a:rPr sz="900" spc="-25" dirty="0">
                <a:latin typeface="Arial"/>
                <a:cs typeface="Arial"/>
              </a:rPr>
              <a:t>u</a:t>
            </a:r>
            <a:r>
              <a:rPr sz="900" spc="-30" dirty="0">
                <a:latin typeface="Arial"/>
                <a:cs typeface="Arial"/>
              </a:rPr>
              <a:t>m</a:t>
            </a:r>
            <a:r>
              <a:rPr sz="900" spc="-20" dirty="0">
                <a:latin typeface="Arial"/>
                <a:cs typeface="Arial"/>
              </a:rPr>
              <a:t>i</a:t>
            </a:r>
            <a:r>
              <a:rPr sz="900" spc="-35" dirty="0">
                <a:latin typeface="Arial"/>
                <a:cs typeface="Arial"/>
              </a:rPr>
              <a:t>n</a:t>
            </a:r>
            <a:r>
              <a:rPr sz="900" spc="-25" dirty="0">
                <a:latin typeface="Arial"/>
                <a:cs typeface="Arial"/>
              </a:rPr>
              <a:t>u</a:t>
            </a:r>
            <a:r>
              <a:rPr sz="900" dirty="0"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5053" y="369823"/>
            <a:ext cx="836294" cy="466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Arial"/>
                <a:cs typeface="Arial"/>
              </a:rPr>
              <a:t>LEANSAFE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735965" algn="l"/>
              </a:tabLst>
            </a:pPr>
            <a:r>
              <a:rPr sz="900" spc="-25" dirty="0">
                <a:latin typeface="Arial"/>
                <a:cs typeface="Arial"/>
              </a:rPr>
              <a:t>S</a:t>
            </a:r>
            <a:r>
              <a:rPr sz="900" spc="-20" dirty="0">
                <a:latin typeface="Arial"/>
                <a:cs typeface="Arial"/>
              </a:rPr>
              <a:t>iz</a:t>
            </a:r>
            <a:r>
              <a:rPr sz="900" spc="-35" dirty="0">
                <a:latin typeface="Arial"/>
                <a:cs typeface="Arial"/>
              </a:rPr>
              <a:t>e</a:t>
            </a:r>
            <a:r>
              <a:rPr sz="900" spc="-25" dirty="0">
                <a:latin typeface="Arial"/>
                <a:cs typeface="Arial"/>
              </a:rPr>
              <a:t>: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900" spc="-25" dirty="0">
                <a:latin typeface="Arial"/>
                <a:cs typeface="Arial"/>
              </a:rPr>
              <a:t>ft.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2482" y="1170178"/>
            <a:ext cx="553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Fiberglass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2482" y="1490218"/>
            <a:ext cx="533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Aluminum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0416" y="3365727"/>
            <a:ext cx="579120" cy="29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1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Circle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Areas  of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Damage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2658" y="3485514"/>
            <a:ext cx="3244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D622</a:t>
            </a:r>
            <a:r>
              <a:rPr sz="800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9584" y="3377920"/>
            <a:ext cx="579120" cy="290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800"/>
              </a:lnSpc>
              <a:spcBef>
                <a:spcPts val="95"/>
              </a:spcBef>
            </a:pPr>
            <a:r>
              <a:rPr sz="800" spc="-5" dirty="0">
                <a:latin typeface="Arial"/>
                <a:cs typeface="Arial"/>
              </a:rPr>
              <a:t>Circle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Areas  of </a:t>
            </a:r>
            <a:r>
              <a:rPr sz="800" spc="-25" dirty="0">
                <a:latin typeface="Arial"/>
                <a:cs typeface="Arial"/>
              </a:rPr>
              <a:t>Damage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77305" y="3494658"/>
            <a:ext cx="3073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L6206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9080" y="3986910"/>
            <a:ext cx="1687830" cy="297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Rungs:</a:t>
            </a:r>
            <a:endParaRPr sz="9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35"/>
              </a:spcBef>
            </a:pPr>
            <a:r>
              <a:rPr sz="900" spc="-5" dirty="0">
                <a:latin typeface="Arial"/>
                <a:cs typeface="Arial"/>
              </a:rPr>
              <a:t>Loose, cracked, bent,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missing</a:t>
            </a:r>
            <a:endParaRPr sz="9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455"/>
              </a:spcBef>
            </a:pPr>
            <a:r>
              <a:rPr sz="900" b="1" spc="-5" dirty="0">
                <a:latin typeface="Arial"/>
                <a:cs typeface="Arial"/>
              </a:rPr>
              <a:t>Rails:</a:t>
            </a:r>
            <a:endParaRPr sz="9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latin typeface="Arial"/>
                <a:cs typeface="Arial"/>
              </a:rPr>
              <a:t>Cracked, bent, split,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frayed</a:t>
            </a:r>
            <a:endParaRPr sz="9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465"/>
              </a:spcBef>
            </a:pPr>
            <a:r>
              <a:rPr sz="900" b="1" dirty="0">
                <a:latin typeface="Arial"/>
                <a:cs typeface="Arial"/>
              </a:rPr>
              <a:t>Labels:</a:t>
            </a:r>
            <a:endParaRPr sz="9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25"/>
              </a:spcBef>
            </a:pPr>
            <a:r>
              <a:rPr sz="900" spc="-5" dirty="0">
                <a:latin typeface="Arial"/>
                <a:cs typeface="Arial"/>
              </a:rPr>
              <a:t>Missing </a:t>
            </a:r>
            <a:r>
              <a:rPr sz="900" dirty="0">
                <a:latin typeface="Arial"/>
                <a:cs typeface="Arial"/>
              </a:rPr>
              <a:t>or not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readable</a:t>
            </a:r>
            <a:endParaRPr sz="9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470"/>
              </a:spcBef>
            </a:pPr>
            <a:r>
              <a:rPr sz="900" b="1" spc="-5" dirty="0">
                <a:latin typeface="Arial"/>
                <a:cs typeface="Arial"/>
              </a:rPr>
              <a:t>Rung Locks:</a:t>
            </a:r>
            <a:endParaRPr sz="9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10"/>
              </a:spcBef>
            </a:pPr>
            <a:r>
              <a:rPr sz="900" spc="-5" dirty="0">
                <a:latin typeface="Arial"/>
                <a:cs typeface="Arial"/>
              </a:rPr>
              <a:t>Loose, bent, missing,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broken</a:t>
            </a:r>
            <a:endParaRPr sz="9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470"/>
              </a:spcBef>
            </a:pPr>
            <a:r>
              <a:rPr sz="900" b="1" spc="-5" dirty="0">
                <a:latin typeface="Arial"/>
                <a:cs typeface="Arial"/>
              </a:rPr>
              <a:t>Hardware:</a:t>
            </a:r>
            <a:endParaRPr sz="9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Damaged, loose,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missing</a:t>
            </a:r>
            <a:endParaRPr sz="9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455"/>
              </a:spcBef>
            </a:pPr>
            <a:r>
              <a:rPr sz="900" b="1" dirty="0">
                <a:latin typeface="Arial"/>
                <a:cs typeface="Arial"/>
              </a:rPr>
              <a:t>Shoes:</a:t>
            </a:r>
            <a:endParaRPr sz="9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Worn, </a:t>
            </a:r>
            <a:r>
              <a:rPr sz="900" spc="-5" dirty="0">
                <a:latin typeface="Arial"/>
                <a:cs typeface="Arial"/>
              </a:rPr>
              <a:t>broken,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missing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900" b="1" spc="-5" dirty="0">
                <a:latin typeface="Arial"/>
                <a:cs typeface="Arial"/>
              </a:rPr>
              <a:t>Rope </a:t>
            </a:r>
            <a:r>
              <a:rPr sz="900" b="1" dirty="0">
                <a:latin typeface="Arial"/>
                <a:cs typeface="Arial"/>
              </a:rPr>
              <a:t>/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Pulley:</a:t>
            </a:r>
            <a:endParaRPr sz="9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10"/>
              </a:spcBef>
            </a:pPr>
            <a:r>
              <a:rPr sz="900" spc="-5" dirty="0">
                <a:latin typeface="Arial"/>
                <a:cs typeface="Arial"/>
              </a:rPr>
              <a:t>Loose, bent,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broken</a:t>
            </a:r>
            <a:endParaRPr sz="9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470"/>
              </a:spcBef>
            </a:pPr>
            <a:r>
              <a:rPr sz="900" b="1" spc="-5" dirty="0">
                <a:latin typeface="Arial"/>
                <a:cs typeface="Arial"/>
              </a:rPr>
              <a:t>General:</a:t>
            </a:r>
            <a:endParaRPr sz="9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Rust, corrosion,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loose</a:t>
            </a:r>
            <a:endParaRPr sz="9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455"/>
              </a:spcBef>
            </a:pPr>
            <a:r>
              <a:rPr sz="900" b="1" spc="-5" dirty="0">
                <a:latin typeface="Arial"/>
                <a:cs typeface="Arial"/>
              </a:rPr>
              <a:t>Other:</a:t>
            </a:r>
            <a:endParaRPr sz="9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Bracing rivets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0416" y="7250430"/>
            <a:ext cx="577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AC</a:t>
            </a:r>
            <a:r>
              <a:rPr sz="900" b="1" dirty="0">
                <a:latin typeface="Arial"/>
                <a:cs typeface="Arial"/>
              </a:rPr>
              <a:t>TI</a:t>
            </a:r>
            <a:r>
              <a:rPr sz="900" b="1" spc="-5" dirty="0">
                <a:latin typeface="Arial"/>
                <a:cs typeface="Arial"/>
              </a:rPr>
              <a:t>ONS: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9258" y="7642097"/>
            <a:ext cx="1567815" cy="4997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sz="900" spc="-25" dirty="0">
                <a:latin typeface="Arial"/>
                <a:cs typeface="Arial"/>
              </a:rPr>
              <a:t>Ladder tagged </a:t>
            </a:r>
            <a:r>
              <a:rPr sz="900" spc="-15" dirty="0">
                <a:latin typeface="Arial"/>
                <a:cs typeface="Arial"/>
              </a:rPr>
              <a:t>as </a:t>
            </a:r>
            <a:r>
              <a:rPr sz="900" spc="-25" dirty="0">
                <a:latin typeface="Arial"/>
                <a:cs typeface="Arial"/>
              </a:rPr>
              <a:t>damaged</a:t>
            </a:r>
            <a:r>
              <a:rPr sz="900" spc="-16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and  </a:t>
            </a:r>
            <a:r>
              <a:rPr sz="900" spc="-25" dirty="0">
                <a:latin typeface="Arial"/>
                <a:cs typeface="Arial"/>
              </a:rPr>
              <a:t>removed </a:t>
            </a:r>
            <a:r>
              <a:rPr sz="900" spc="-20" dirty="0">
                <a:latin typeface="Arial"/>
                <a:cs typeface="Arial"/>
              </a:rPr>
              <a:t>from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use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900" dirty="0">
                <a:latin typeface="Arial"/>
                <a:cs typeface="Arial"/>
              </a:rPr>
              <a:t>Ladder is in </a:t>
            </a:r>
            <a:r>
              <a:rPr sz="900" spc="-5" dirty="0">
                <a:latin typeface="Arial"/>
                <a:cs typeface="Arial"/>
              </a:rPr>
              <a:t>good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condition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84702" y="3884802"/>
            <a:ext cx="4114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YES</a:t>
            </a:r>
            <a:r>
              <a:rPr sz="800" b="1" spc="-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95013" y="4000627"/>
            <a:ext cx="1669414" cy="278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Steps: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>
                <a:latin typeface="Arial"/>
                <a:cs typeface="Arial"/>
              </a:rPr>
              <a:t>Loose, cracked, bent,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missing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900" b="1" spc="-5" dirty="0">
                <a:latin typeface="Arial"/>
                <a:cs typeface="Arial"/>
              </a:rPr>
              <a:t>Rails:</a:t>
            </a:r>
            <a:endParaRPr sz="900">
              <a:latin typeface="Arial"/>
              <a:cs typeface="Arial"/>
            </a:endParaRPr>
          </a:p>
          <a:p>
            <a:pPr marL="12700" marR="92710">
              <a:lnSpc>
                <a:spcPct val="101099"/>
              </a:lnSpc>
              <a:spcBef>
                <a:spcPts val="25"/>
              </a:spcBef>
            </a:pPr>
            <a:r>
              <a:rPr sz="900" spc="-25" dirty="0">
                <a:latin typeface="Arial"/>
                <a:cs typeface="Arial"/>
              </a:rPr>
              <a:t>Cracked, </a:t>
            </a:r>
            <a:r>
              <a:rPr sz="900" spc="-20" dirty="0">
                <a:latin typeface="Arial"/>
                <a:cs typeface="Arial"/>
              </a:rPr>
              <a:t>bent, split </a:t>
            </a:r>
            <a:r>
              <a:rPr sz="900" dirty="0">
                <a:latin typeface="Arial"/>
                <a:cs typeface="Arial"/>
              </a:rPr>
              <a:t>or </a:t>
            </a:r>
            <a:r>
              <a:rPr sz="900" spc="-25" dirty="0">
                <a:latin typeface="Arial"/>
                <a:cs typeface="Arial"/>
              </a:rPr>
              <a:t>frayed</a:t>
            </a:r>
            <a:r>
              <a:rPr sz="900" spc="-18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rail  </a:t>
            </a:r>
            <a:r>
              <a:rPr sz="900" spc="-25" dirty="0">
                <a:latin typeface="Arial"/>
                <a:cs typeface="Arial"/>
              </a:rPr>
              <a:t>shields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900" b="1" dirty="0">
                <a:latin typeface="Arial"/>
                <a:cs typeface="Arial"/>
              </a:rPr>
              <a:t>Labels: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-5" dirty="0">
                <a:latin typeface="Arial"/>
                <a:cs typeface="Arial"/>
              </a:rPr>
              <a:t>Missing </a:t>
            </a:r>
            <a:r>
              <a:rPr sz="900" dirty="0">
                <a:latin typeface="Arial"/>
                <a:cs typeface="Arial"/>
              </a:rPr>
              <a:t>or not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readable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900" b="1" spc="-5" dirty="0">
                <a:latin typeface="Arial"/>
                <a:cs typeface="Arial"/>
              </a:rPr>
              <a:t>Hinge Mechanism: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Loose, bent, missing,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broken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900" b="1" dirty="0">
                <a:latin typeface="Arial"/>
                <a:cs typeface="Arial"/>
              </a:rPr>
              <a:t>Top: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Cracked, loose,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missing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900" b="1" spc="-5" dirty="0">
                <a:latin typeface="Arial"/>
                <a:cs typeface="Arial"/>
              </a:rPr>
              <a:t>Spreader: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Loose, bent,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broken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900" b="1" spc="-5" dirty="0">
                <a:latin typeface="Arial"/>
                <a:cs typeface="Arial"/>
              </a:rPr>
              <a:t>General: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Rust, corrosion,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loose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900" b="1" spc="-5" dirty="0">
                <a:latin typeface="Arial"/>
                <a:cs typeface="Arial"/>
              </a:rPr>
              <a:t>Other: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Bracing, </a:t>
            </a:r>
            <a:r>
              <a:rPr sz="900" dirty="0">
                <a:latin typeface="Arial"/>
                <a:cs typeface="Arial"/>
              </a:rPr>
              <a:t>shoes, or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rivets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5013" y="7267193"/>
            <a:ext cx="577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AC</a:t>
            </a:r>
            <a:r>
              <a:rPr sz="900" b="1" dirty="0">
                <a:latin typeface="Arial"/>
                <a:cs typeface="Arial"/>
              </a:rPr>
              <a:t>TI</a:t>
            </a:r>
            <a:r>
              <a:rPr sz="900" b="1" spc="-5" dirty="0">
                <a:latin typeface="Arial"/>
                <a:cs typeface="Arial"/>
              </a:rPr>
              <a:t>ONS: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63236" y="7646669"/>
            <a:ext cx="156781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Ladder tagged </a:t>
            </a:r>
            <a:r>
              <a:rPr sz="900" spc="-15" dirty="0">
                <a:latin typeface="Arial"/>
                <a:cs typeface="Arial"/>
              </a:rPr>
              <a:t>as </a:t>
            </a:r>
            <a:r>
              <a:rPr sz="900" spc="-25" dirty="0">
                <a:latin typeface="Arial"/>
                <a:cs typeface="Arial"/>
              </a:rPr>
              <a:t>damaged</a:t>
            </a:r>
            <a:r>
              <a:rPr sz="900" spc="-16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and  </a:t>
            </a:r>
            <a:r>
              <a:rPr sz="900" spc="-25" dirty="0">
                <a:latin typeface="Arial"/>
                <a:cs typeface="Arial"/>
              </a:rPr>
              <a:t>removed </a:t>
            </a:r>
            <a:r>
              <a:rPr sz="900" spc="-20" dirty="0">
                <a:latin typeface="Arial"/>
                <a:cs typeface="Arial"/>
              </a:rPr>
              <a:t>from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use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900" dirty="0">
                <a:latin typeface="Arial"/>
                <a:cs typeface="Arial"/>
              </a:rPr>
              <a:t>Ladder is in </a:t>
            </a:r>
            <a:r>
              <a:rPr sz="900" spc="-5" dirty="0">
                <a:latin typeface="Arial"/>
                <a:cs typeface="Arial"/>
              </a:rPr>
              <a:t>good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condition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56782" y="3898519"/>
            <a:ext cx="4114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YES</a:t>
            </a:r>
            <a:r>
              <a:rPr sz="800" b="1" spc="-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0005" y="8479410"/>
            <a:ext cx="5316855" cy="2921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650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We </a:t>
            </a:r>
            <a:r>
              <a:rPr sz="65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rner </a:t>
            </a:r>
            <a:r>
              <a:rPr sz="650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La </a:t>
            </a:r>
            <a:r>
              <a:rPr sz="65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dder </a:t>
            </a:r>
            <a:r>
              <a:rPr sz="6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- </a:t>
            </a:r>
            <a:r>
              <a:rPr sz="65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Se</a:t>
            </a:r>
            <a:r>
              <a:rPr sz="650" spc="30" dirty="0">
                <a:latin typeface="Arial"/>
                <a:cs typeface="Arial"/>
                <a:hlinkClick r:id="rId5"/>
              </a:rPr>
              <a:t>g</a:t>
            </a:r>
            <a:r>
              <a:rPr sz="65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u </a:t>
            </a:r>
            <a:r>
              <a:rPr sz="65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ridad co </a:t>
            </a:r>
            <a:r>
              <a:rPr sz="65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n las es</a:t>
            </a:r>
            <a:r>
              <a:rPr sz="6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65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caleras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550" spc="25" dirty="0">
                <a:latin typeface="Arial"/>
                <a:cs typeface="Arial"/>
                <a:hlinkClick r:id="rId5"/>
              </a:rPr>
              <a:t>Al </a:t>
            </a:r>
            <a:r>
              <a:rPr sz="550" spc="20" dirty="0">
                <a:latin typeface="Arial"/>
                <a:cs typeface="Arial"/>
                <a:hlinkClick r:id="rId5"/>
              </a:rPr>
              <a:t>nalizar </a:t>
            </a:r>
            <a:r>
              <a:rPr sz="550" spc="30" dirty="0">
                <a:latin typeface="Arial"/>
                <a:cs typeface="Arial"/>
                <a:hlinkClick r:id="rId5"/>
              </a:rPr>
              <a:t>es </a:t>
            </a:r>
            <a:r>
              <a:rPr sz="550" spc="20" dirty="0">
                <a:latin typeface="Arial"/>
                <a:cs typeface="Arial"/>
                <a:hlinkClick r:id="rId5"/>
              </a:rPr>
              <a:t>te cu rso, </a:t>
            </a:r>
            <a:r>
              <a:rPr sz="550" spc="25" dirty="0">
                <a:latin typeface="Arial"/>
                <a:cs typeface="Arial"/>
                <a:hlinkClick r:id="rId5"/>
              </a:rPr>
              <a:t>podrá </a:t>
            </a:r>
            <a:r>
              <a:rPr sz="550" spc="20" dirty="0">
                <a:latin typeface="Arial"/>
                <a:cs typeface="Arial"/>
                <a:hlinkClick r:id="rId5"/>
              </a:rPr>
              <a:t>selec cionar </a:t>
            </a:r>
            <a:r>
              <a:rPr sz="550" spc="10" dirty="0">
                <a:latin typeface="Arial"/>
                <a:cs typeface="Arial"/>
                <a:hlinkClick r:id="rId5"/>
              </a:rPr>
              <a:t>la </a:t>
            </a:r>
            <a:r>
              <a:rPr sz="550" spc="20" dirty="0">
                <a:latin typeface="Arial"/>
                <a:cs typeface="Arial"/>
                <a:hlinkClick r:id="rId5"/>
              </a:rPr>
              <a:t>esc alera </a:t>
            </a:r>
            <a:r>
              <a:rPr sz="550" spc="30" dirty="0">
                <a:latin typeface="Arial"/>
                <a:cs typeface="Arial"/>
                <a:hlinkClick r:id="rId5"/>
              </a:rPr>
              <a:t>ap </a:t>
            </a:r>
            <a:r>
              <a:rPr sz="550" spc="20" dirty="0">
                <a:latin typeface="Arial"/>
                <a:cs typeface="Arial"/>
                <a:hlinkClick r:id="rId5"/>
              </a:rPr>
              <a:t>ropiad </a:t>
            </a:r>
            <a:r>
              <a:rPr sz="550" spc="30" dirty="0">
                <a:latin typeface="Arial"/>
                <a:cs typeface="Arial"/>
                <a:hlinkClick r:id="rId5"/>
              </a:rPr>
              <a:t>a </a:t>
            </a:r>
            <a:r>
              <a:rPr sz="550" spc="25" dirty="0">
                <a:latin typeface="Arial"/>
                <a:cs typeface="Arial"/>
                <a:hlinkClick r:id="rId5"/>
              </a:rPr>
              <a:t>pa </a:t>
            </a:r>
            <a:r>
              <a:rPr sz="550" spc="15" dirty="0">
                <a:latin typeface="Arial"/>
                <a:cs typeface="Arial"/>
                <a:hlinkClick r:id="rId5"/>
              </a:rPr>
              <a:t>ra </a:t>
            </a:r>
            <a:r>
              <a:rPr sz="550" spc="25" dirty="0">
                <a:latin typeface="Arial"/>
                <a:cs typeface="Arial"/>
                <a:hlinkClick r:id="rId5"/>
              </a:rPr>
              <a:t>su </a:t>
            </a:r>
            <a:r>
              <a:rPr sz="550" spc="20" dirty="0">
                <a:latin typeface="Arial"/>
                <a:cs typeface="Arial"/>
                <a:hlinkClick r:id="rId5"/>
              </a:rPr>
              <a:t>traba </a:t>
            </a:r>
            <a:r>
              <a:rPr sz="550" spc="15" dirty="0">
                <a:latin typeface="Arial"/>
                <a:cs typeface="Arial"/>
                <a:hlinkClick r:id="rId5"/>
              </a:rPr>
              <a:t>jo, insp </a:t>
            </a:r>
            <a:r>
              <a:rPr sz="550" spc="20" dirty="0">
                <a:latin typeface="Arial"/>
                <a:cs typeface="Arial"/>
                <a:hlinkClick r:id="rId5"/>
              </a:rPr>
              <a:t>eccionarla correctam ente, </a:t>
            </a:r>
            <a:r>
              <a:rPr sz="550" spc="35" dirty="0">
                <a:latin typeface="Arial"/>
                <a:cs typeface="Arial"/>
                <a:hlinkClick r:id="rId5"/>
              </a:rPr>
              <a:t>man </a:t>
            </a:r>
            <a:r>
              <a:rPr sz="550" spc="20" dirty="0">
                <a:latin typeface="Arial"/>
                <a:cs typeface="Arial"/>
                <a:hlinkClick r:id="rId5"/>
              </a:rPr>
              <a:t>ipularla </a:t>
            </a:r>
            <a:r>
              <a:rPr sz="550" spc="25" dirty="0">
                <a:latin typeface="Arial"/>
                <a:cs typeface="Arial"/>
                <a:hlinkClick r:id="rId5"/>
              </a:rPr>
              <a:t>y </a:t>
            </a:r>
            <a:r>
              <a:rPr sz="550" spc="20" dirty="0">
                <a:latin typeface="Arial"/>
                <a:cs typeface="Arial"/>
                <a:hlinkClick r:id="rId5"/>
              </a:rPr>
              <a:t>transp ortarla </a:t>
            </a:r>
            <a:r>
              <a:rPr sz="550" spc="25" dirty="0">
                <a:latin typeface="Arial"/>
                <a:cs typeface="Arial"/>
                <a:hlinkClick r:id="rId5"/>
              </a:rPr>
              <a:t>pa </a:t>
            </a:r>
            <a:r>
              <a:rPr sz="550" spc="15" dirty="0">
                <a:latin typeface="Arial"/>
                <a:cs typeface="Arial"/>
                <a:hlinkClick r:id="rId5"/>
              </a:rPr>
              <a:t>ra</a:t>
            </a:r>
            <a:r>
              <a:rPr sz="550" spc="-50" dirty="0">
                <a:latin typeface="Arial"/>
                <a:cs typeface="Arial"/>
                <a:hlinkClick r:id="rId5"/>
              </a:rPr>
              <a:t> </a:t>
            </a:r>
            <a:r>
              <a:rPr sz="550" spc="20" dirty="0">
                <a:latin typeface="Arial"/>
                <a:cs typeface="Arial"/>
                <a:hlinkClick r:id="rId5"/>
              </a:rPr>
              <a:t>evitar</a:t>
            </a:r>
            <a:endParaRPr sz="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80005" y="8774379"/>
            <a:ext cx="298323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25" dirty="0">
                <a:latin typeface="Arial"/>
                <a:cs typeface="Arial"/>
                <a:hlinkClick r:id="rId5"/>
              </a:rPr>
              <a:t>dañ</a:t>
            </a:r>
            <a:r>
              <a:rPr sz="550" spc="10" dirty="0">
                <a:latin typeface="Arial"/>
                <a:cs typeface="Arial"/>
                <a:hlinkClick r:id="rId5"/>
              </a:rPr>
              <a:t> </a:t>
            </a:r>
            <a:r>
              <a:rPr sz="550" spc="30" dirty="0">
                <a:latin typeface="Arial"/>
                <a:cs typeface="Arial"/>
                <a:hlinkClick r:id="rId5"/>
              </a:rPr>
              <a:t>os</a:t>
            </a:r>
            <a:r>
              <a:rPr sz="550" spc="15" dirty="0">
                <a:latin typeface="Arial"/>
                <a:cs typeface="Arial"/>
                <a:hlinkClick r:id="rId5"/>
              </a:rPr>
              <a:t> </a:t>
            </a:r>
            <a:r>
              <a:rPr sz="550" spc="25" dirty="0">
                <a:latin typeface="Arial"/>
                <a:cs typeface="Arial"/>
                <a:hlinkClick r:id="rId5"/>
              </a:rPr>
              <a:t>y</a:t>
            </a:r>
            <a:r>
              <a:rPr sz="550" spc="15" dirty="0">
                <a:latin typeface="Arial"/>
                <a:cs typeface="Arial"/>
                <a:hlinkClick r:id="rId5"/>
              </a:rPr>
              <a:t> </a:t>
            </a:r>
            <a:r>
              <a:rPr sz="550" spc="25" dirty="0">
                <a:latin typeface="Arial"/>
                <a:cs typeface="Arial"/>
                <a:hlinkClick r:id="rId5"/>
              </a:rPr>
              <a:t>conoce</a:t>
            </a:r>
            <a:r>
              <a:rPr sz="550" spc="30" dirty="0">
                <a:latin typeface="Arial"/>
                <a:cs typeface="Arial"/>
                <a:hlinkClick r:id="rId5"/>
              </a:rPr>
              <a:t> </a:t>
            </a:r>
            <a:r>
              <a:rPr sz="550" spc="15" dirty="0">
                <a:latin typeface="Arial"/>
                <a:cs typeface="Arial"/>
                <a:hlinkClick r:id="rId5"/>
              </a:rPr>
              <a:t>r</a:t>
            </a:r>
            <a:r>
              <a:rPr sz="550" spc="25" dirty="0">
                <a:latin typeface="Arial"/>
                <a:cs typeface="Arial"/>
                <a:hlinkClick r:id="rId5"/>
              </a:rPr>
              <a:t> </a:t>
            </a:r>
            <a:r>
              <a:rPr sz="550" spc="20" dirty="0">
                <a:latin typeface="Arial"/>
                <a:cs typeface="Arial"/>
                <a:hlinkClick r:id="rId5"/>
              </a:rPr>
              <a:t>las</a:t>
            </a:r>
            <a:r>
              <a:rPr sz="550" spc="-5" dirty="0">
                <a:latin typeface="Arial"/>
                <a:cs typeface="Arial"/>
                <a:hlinkClick r:id="rId5"/>
              </a:rPr>
              <a:t> </a:t>
            </a:r>
            <a:r>
              <a:rPr sz="550" spc="25" dirty="0">
                <a:latin typeface="Arial"/>
                <a:cs typeface="Arial"/>
                <a:hlinkClick r:id="rId5"/>
              </a:rPr>
              <a:t>maneras</a:t>
            </a:r>
            <a:r>
              <a:rPr sz="550" dirty="0">
                <a:latin typeface="Arial"/>
                <a:cs typeface="Arial"/>
                <a:hlinkClick r:id="rId5"/>
              </a:rPr>
              <a:t> </a:t>
            </a:r>
            <a:r>
              <a:rPr sz="550" spc="25" dirty="0">
                <a:latin typeface="Arial"/>
                <a:cs typeface="Arial"/>
                <a:hlinkClick r:id="rId5"/>
              </a:rPr>
              <a:t>ade</a:t>
            </a:r>
            <a:r>
              <a:rPr sz="550" spc="30" dirty="0">
                <a:latin typeface="Arial"/>
                <a:cs typeface="Arial"/>
                <a:hlinkClick r:id="rId5"/>
              </a:rPr>
              <a:t> </a:t>
            </a:r>
            <a:r>
              <a:rPr sz="550" spc="25" dirty="0">
                <a:latin typeface="Arial"/>
                <a:cs typeface="Arial"/>
                <a:hlinkClick r:id="rId5"/>
              </a:rPr>
              <a:t>cu</a:t>
            </a:r>
            <a:r>
              <a:rPr sz="550" spc="15" dirty="0">
                <a:latin typeface="Arial"/>
                <a:cs typeface="Arial"/>
                <a:hlinkClick r:id="rId5"/>
              </a:rPr>
              <a:t> </a:t>
            </a:r>
            <a:r>
              <a:rPr sz="550" spc="25" dirty="0">
                <a:latin typeface="Arial"/>
                <a:cs typeface="Arial"/>
                <a:hlinkClick r:id="rId5"/>
              </a:rPr>
              <a:t>ad</a:t>
            </a:r>
            <a:r>
              <a:rPr sz="550" spc="15" dirty="0">
                <a:latin typeface="Arial"/>
                <a:cs typeface="Arial"/>
                <a:hlinkClick r:id="rId5"/>
              </a:rPr>
              <a:t> </a:t>
            </a:r>
            <a:r>
              <a:rPr sz="550" spc="30" dirty="0">
                <a:latin typeface="Arial"/>
                <a:cs typeface="Arial"/>
                <a:hlinkClick r:id="rId5"/>
              </a:rPr>
              <a:t>as</a:t>
            </a:r>
            <a:r>
              <a:rPr sz="550" dirty="0">
                <a:latin typeface="Arial"/>
                <a:cs typeface="Arial"/>
                <a:hlinkClick r:id="rId5"/>
              </a:rPr>
              <a:t> </a:t>
            </a:r>
            <a:r>
              <a:rPr sz="550" spc="25" dirty="0">
                <a:latin typeface="Arial"/>
                <a:cs typeface="Arial"/>
                <a:hlinkClick r:id="rId5"/>
              </a:rPr>
              <a:t>de</a:t>
            </a:r>
            <a:r>
              <a:rPr sz="550" spc="15" dirty="0">
                <a:latin typeface="Arial"/>
                <a:cs typeface="Arial"/>
                <a:hlinkClick r:id="rId5"/>
              </a:rPr>
              <a:t> utilizar</a:t>
            </a:r>
            <a:r>
              <a:rPr sz="550" spc="20" dirty="0">
                <a:latin typeface="Arial"/>
                <a:cs typeface="Arial"/>
                <a:hlinkClick r:id="rId5"/>
              </a:rPr>
              <a:t> </a:t>
            </a:r>
            <a:r>
              <a:rPr sz="550" spc="10" dirty="0">
                <a:latin typeface="Arial"/>
                <a:cs typeface="Arial"/>
                <a:hlinkClick r:id="rId5"/>
              </a:rPr>
              <a:t>la</a:t>
            </a:r>
            <a:r>
              <a:rPr sz="550" spc="15" dirty="0">
                <a:latin typeface="Arial"/>
                <a:cs typeface="Arial"/>
                <a:hlinkClick r:id="rId5"/>
              </a:rPr>
              <a:t> </a:t>
            </a:r>
            <a:r>
              <a:rPr sz="550" spc="25" dirty="0">
                <a:latin typeface="Arial"/>
                <a:cs typeface="Arial"/>
                <a:hlinkClick r:id="rId5"/>
              </a:rPr>
              <a:t>esc</a:t>
            </a:r>
            <a:r>
              <a:rPr sz="550" dirty="0">
                <a:latin typeface="Arial"/>
                <a:cs typeface="Arial"/>
                <a:hlinkClick r:id="rId5"/>
              </a:rPr>
              <a:t> </a:t>
            </a:r>
            <a:r>
              <a:rPr sz="550" spc="20" dirty="0">
                <a:latin typeface="Arial"/>
                <a:cs typeface="Arial"/>
                <a:hlinkClick r:id="rId5"/>
              </a:rPr>
              <a:t>alera</a:t>
            </a:r>
            <a:r>
              <a:rPr sz="550" spc="15" dirty="0">
                <a:latin typeface="Arial"/>
                <a:cs typeface="Arial"/>
                <a:hlinkClick r:id="rId5"/>
              </a:rPr>
              <a:t> </a:t>
            </a:r>
            <a:r>
              <a:rPr sz="550" spc="25" dirty="0">
                <a:latin typeface="Arial"/>
                <a:cs typeface="Arial"/>
                <a:hlinkClick r:id="rId5"/>
              </a:rPr>
              <a:t>de</a:t>
            </a:r>
            <a:r>
              <a:rPr sz="550" spc="15" dirty="0">
                <a:latin typeface="Arial"/>
                <a:cs typeface="Arial"/>
                <a:hlinkClick r:id="rId5"/>
              </a:rPr>
              <a:t> </a:t>
            </a:r>
            <a:r>
              <a:rPr sz="550" spc="35" dirty="0">
                <a:latin typeface="Arial"/>
                <a:cs typeface="Arial"/>
                <a:hlinkClick r:id="rId5"/>
              </a:rPr>
              <a:t>man</a:t>
            </a:r>
            <a:r>
              <a:rPr sz="550" spc="30" dirty="0">
                <a:latin typeface="Arial"/>
                <a:cs typeface="Arial"/>
                <a:hlinkClick r:id="rId5"/>
              </a:rPr>
              <a:t> </a:t>
            </a:r>
            <a:r>
              <a:rPr sz="550" spc="20" dirty="0">
                <a:latin typeface="Arial"/>
                <a:cs typeface="Arial"/>
                <a:hlinkClick r:id="rId5"/>
              </a:rPr>
              <a:t>era</a:t>
            </a:r>
            <a:r>
              <a:rPr sz="550" spc="30" dirty="0">
                <a:latin typeface="Arial"/>
                <a:cs typeface="Arial"/>
                <a:hlinkClick r:id="rId5"/>
              </a:rPr>
              <a:t> </a:t>
            </a:r>
            <a:r>
              <a:rPr sz="550" spc="20" dirty="0">
                <a:latin typeface="Arial"/>
                <a:cs typeface="Arial"/>
                <a:hlinkClick r:id="rId5"/>
              </a:rPr>
              <a:t>segura.</a:t>
            </a:r>
            <a:endParaRPr sz="5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50235" y="4169409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18435" y="1184275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4">
                <a:moveTo>
                  <a:pt x="0" y="153034"/>
                </a:moveTo>
                <a:lnTo>
                  <a:pt x="153035" y="153034"/>
                </a:lnTo>
                <a:lnTo>
                  <a:pt x="153035" y="0"/>
                </a:lnTo>
                <a:lnTo>
                  <a:pt x="0" y="0"/>
                </a:lnTo>
                <a:lnTo>
                  <a:pt x="0" y="153034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435" y="1498600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4"/>
                </a:moveTo>
                <a:lnTo>
                  <a:pt x="153035" y="153034"/>
                </a:lnTo>
                <a:lnTo>
                  <a:pt x="153035" y="0"/>
                </a:lnTo>
                <a:lnTo>
                  <a:pt x="0" y="0"/>
                </a:lnTo>
                <a:lnTo>
                  <a:pt x="0" y="153034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39439" y="4542154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39439" y="4932045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39439" y="5321300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39439" y="5711190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39439" y="6101079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39439" y="6490334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4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39439" y="6880225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4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39439" y="7269480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4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0629" y="4176395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87490" y="4176395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10629" y="4584065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87490" y="4584065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10629" y="5121909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87490" y="5121909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10629" y="5513704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87490" y="5513704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10629" y="5905500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87490" y="5905500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10629" y="6297295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87490" y="6297295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10629" y="6688455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87490" y="6688455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70"/>
                </a:moveTo>
                <a:lnTo>
                  <a:pt x="153670" y="153670"/>
                </a:lnTo>
                <a:lnTo>
                  <a:pt x="15367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10629" y="7080250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69"/>
                </a:moveTo>
                <a:lnTo>
                  <a:pt x="153670" y="153669"/>
                </a:lnTo>
                <a:lnTo>
                  <a:pt x="153670" y="0"/>
                </a:lnTo>
                <a:lnTo>
                  <a:pt x="0" y="0"/>
                </a:lnTo>
                <a:lnTo>
                  <a:pt x="0" y="153669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87490" y="7080250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69"/>
                </a:moveTo>
                <a:lnTo>
                  <a:pt x="153670" y="153669"/>
                </a:lnTo>
                <a:lnTo>
                  <a:pt x="153670" y="0"/>
                </a:lnTo>
                <a:lnTo>
                  <a:pt x="0" y="0"/>
                </a:lnTo>
                <a:lnTo>
                  <a:pt x="0" y="153669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14190" y="375920"/>
            <a:ext cx="225425" cy="225425"/>
          </a:xfrm>
          <a:custGeom>
            <a:avLst/>
            <a:gdLst/>
            <a:ahLst/>
            <a:cxnLst/>
            <a:rect l="l" t="t" r="r" b="b"/>
            <a:pathLst>
              <a:path w="225425" h="225425">
                <a:moveTo>
                  <a:pt x="0" y="225425"/>
                </a:moveTo>
                <a:lnTo>
                  <a:pt x="225425" y="225425"/>
                </a:lnTo>
                <a:lnTo>
                  <a:pt x="225425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56734" y="7675244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69"/>
                </a:moveTo>
                <a:lnTo>
                  <a:pt x="153670" y="153669"/>
                </a:lnTo>
                <a:lnTo>
                  <a:pt x="153670" y="0"/>
                </a:lnTo>
                <a:lnTo>
                  <a:pt x="0" y="0"/>
                </a:lnTo>
                <a:lnTo>
                  <a:pt x="0" y="153669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56734" y="8059419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0" y="153669"/>
                </a:moveTo>
                <a:lnTo>
                  <a:pt x="153670" y="153669"/>
                </a:lnTo>
                <a:lnTo>
                  <a:pt x="153670" y="0"/>
                </a:lnTo>
                <a:lnTo>
                  <a:pt x="0" y="0"/>
                </a:lnTo>
                <a:lnTo>
                  <a:pt x="0" y="153669"/>
                </a:lnTo>
                <a:close/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24300" y="298450"/>
            <a:ext cx="0" cy="7907655"/>
          </a:xfrm>
          <a:custGeom>
            <a:avLst/>
            <a:gdLst/>
            <a:ahLst/>
            <a:cxnLst/>
            <a:rect l="l" t="t" r="r" b="b"/>
            <a:pathLst>
              <a:path h="7907655">
                <a:moveTo>
                  <a:pt x="0" y="0"/>
                </a:moveTo>
                <a:lnTo>
                  <a:pt x="0" y="7907655"/>
                </a:lnTo>
              </a:path>
            </a:pathLst>
          </a:custGeom>
          <a:ln w="635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77925" y="375920"/>
            <a:ext cx="224154" cy="224154"/>
          </a:xfrm>
          <a:custGeom>
            <a:avLst/>
            <a:gdLst/>
            <a:ahLst/>
            <a:cxnLst/>
            <a:rect l="l" t="t" r="r" b="b"/>
            <a:pathLst>
              <a:path w="224155" h="224154">
                <a:moveTo>
                  <a:pt x="0" y="224154"/>
                </a:moveTo>
                <a:lnTo>
                  <a:pt x="224155" y="224154"/>
                </a:lnTo>
                <a:lnTo>
                  <a:pt x="224155" y="0"/>
                </a:lnTo>
                <a:lnTo>
                  <a:pt x="0" y="0"/>
                </a:lnTo>
                <a:lnTo>
                  <a:pt x="0" y="224154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00425" y="4162425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00425" y="4552315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00425" y="4940934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00425" y="5331459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00425" y="5720079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00425" y="6109970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00425" y="6499225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4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00425" y="6889115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4">
                <a:moveTo>
                  <a:pt x="0" y="153034"/>
                </a:moveTo>
                <a:lnTo>
                  <a:pt x="153035" y="153034"/>
                </a:lnTo>
                <a:lnTo>
                  <a:pt x="153035" y="0"/>
                </a:lnTo>
                <a:lnTo>
                  <a:pt x="0" y="0"/>
                </a:lnTo>
                <a:lnTo>
                  <a:pt x="0" y="153034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00425" y="7279005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5" h="153034">
                <a:moveTo>
                  <a:pt x="0" y="153035"/>
                </a:moveTo>
                <a:lnTo>
                  <a:pt x="153035" y="153035"/>
                </a:lnTo>
                <a:lnTo>
                  <a:pt x="153035" y="0"/>
                </a:lnTo>
                <a:lnTo>
                  <a:pt x="0" y="0"/>
                </a:lnTo>
                <a:lnTo>
                  <a:pt x="0" y="153035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77925" y="7672069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4" h="153034">
                <a:moveTo>
                  <a:pt x="0" y="153034"/>
                </a:moveTo>
                <a:lnTo>
                  <a:pt x="153034" y="153034"/>
                </a:lnTo>
                <a:lnTo>
                  <a:pt x="153034" y="0"/>
                </a:lnTo>
                <a:lnTo>
                  <a:pt x="0" y="0"/>
                </a:lnTo>
                <a:lnTo>
                  <a:pt x="0" y="153034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77925" y="8056244"/>
            <a:ext cx="153035" cy="153035"/>
          </a:xfrm>
          <a:custGeom>
            <a:avLst/>
            <a:gdLst/>
            <a:ahLst/>
            <a:cxnLst/>
            <a:rect l="l" t="t" r="r" b="b"/>
            <a:pathLst>
              <a:path w="153034" h="153034">
                <a:moveTo>
                  <a:pt x="0" y="153034"/>
                </a:moveTo>
                <a:lnTo>
                  <a:pt x="153034" y="153034"/>
                </a:lnTo>
                <a:lnTo>
                  <a:pt x="153034" y="0"/>
                </a:lnTo>
                <a:lnTo>
                  <a:pt x="0" y="0"/>
                </a:lnTo>
                <a:lnTo>
                  <a:pt x="0" y="153034"/>
                </a:lnTo>
                <a:close/>
              </a:path>
            </a:pathLst>
          </a:custGeom>
          <a:ln w="7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8454" y="8519159"/>
            <a:ext cx="1670685" cy="939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48689" y="8768715"/>
            <a:ext cx="448945" cy="443230"/>
          </a:xfrm>
          <a:custGeom>
            <a:avLst/>
            <a:gdLst/>
            <a:ahLst/>
            <a:cxnLst/>
            <a:rect l="l" t="t" r="r" b="b"/>
            <a:pathLst>
              <a:path w="448944" h="443229">
                <a:moveTo>
                  <a:pt x="254000" y="440689"/>
                </a:moveTo>
                <a:lnTo>
                  <a:pt x="194944" y="440689"/>
                </a:lnTo>
                <a:lnTo>
                  <a:pt x="209550" y="443229"/>
                </a:lnTo>
                <a:lnTo>
                  <a:pt x="239394" y="443229"/>
                </a:lnTo>
                <a:lnTo>
                  <a:pt x="254000" y="440689"/>
                </a:lnTo>
                <a:close/>
              </a:path>
              <a:path w="448944" h="443229">
                <a:moveTo>
                  <a:pt x="239394" y="0"/>
                </a:moveTo>
                <a:lnTo>
                  <a:pt x="209550" y="0"/>
                </a:lnTo>
                <a:lnTo>
                  <a:pt x="194944" y="1269"/>
                </a:lnTo>
                <a:lnTo>
                  <a:pt x="166369" y="6349"/>
                </a:lnTo>
                <a:lnTo>
                  <a:pt x="152400" y="11429"/>
                </a:lnTo>
                <a:lnTo>
                  <a:pt x="145415" y="12699"/>
                </a:lnTo>
                <a:lnTo>
                  <a:pt x="132079" y="19049"/>
                </a:lnTo>
                <a:lnTo>
                  <a:pt x="125094" y="21589"/>
                </a:lnTo>
                <a:lnTo>
                  <a:pt x="112394" y="29209"/>
                </a:lnTo>
                <a:lnTo>
                  <a:pt x="106044" y="31749"/>
                </a:lnTo>
                <a:lnTo>
                  <a:pt x="93979" y="40639"/>
                </a:lnTo>
                <a:lnTo>
                  <a:pt x="87629" y="44449"/>
                </a:lnTo>
                <a:lnTo>
                  <a:pt x="76200" y="53339"/>
                </a:lnTo>
                <a:lnTo>
                  <a:pt x="71119" y="58419"/>
                </a:lnTo>
                <a:lnTo>
                  <a:pt x="60325" y="68579"/>
                </a:lnTo>
                <a:lnTo>
                  <a:pt x="55879" y="73659"/>
                </a:lnTo>
                <a:lnTo>
                  <a:pt x="46354" y="85089"/>
                </a:lnTo>
                <a:lnTo>
                  <a:pt x="41909" y="91439"/>
                </a:lnTo>
                <a:lnTo>
                  <a:pt x="33654" y="102869"/>
                </a:lnTo>
                <a:lnTo>
                  <a:pt x="14604" y="140969"/>
                </a:lnTo>
                <a:lnTo>
                  <a:pt x="3175" y="182879"/>
                </a:lnTo>
                <a:lnTo>
                  <a:pt x="634" y="204469"/>
                </a:lnTo>
                <a:lnTo>
                  <a:pt x="0" y="209549"/>
                </a:lnTo>
                <a:lnTo>
                  <a:pt x="0" y="233679"/>
                </a:lnTo>
                <a:lnTo>
                  <a:pt x="634" y="237489"/>
                </a:lnTo>
                <a:lnTo>
                  <a:pt x="1904" y="252729"/>
                </a:lnTo>
                <a:lnTo>
                  <a:pt x="3175" y="259079"/>
                </a:lnTo>
                <a:lnTo>
                  <a:pt x="5715" y="273049"/>
                </a:lnTo>
                <a:lnTo>
                  <a:pt x="7619" y="280669"/>
                </a:lnTo>
                <a:lnTo>
                  <a:pt x="12065" y="294639"/>
                </a:lnTo>
                <a:lnTo>
                  <a:pt x="19684" y="313689"/>
                </a:lnTo>
                <a:lnTo>
                  <a:pt x="22859" y="321309"/>
                </a:lnTo>
                <a:lnTo>
                  <a:pt x="29844" y="332739"/>
                </a:lnTo>
                <a:lnTo>
                  <a:pt x="33654" y="339089"/>
                </a:lnTo>
                <a:lnTo>
                  <a:pt x="41909" y="351789"/>
                </a:lnTo>
                <a:lnTo>
                  <a:pt x="46354" y="356869"/>
                </a:lnTo>
                <a:lnTo>
                  <a:pt x="55879" y="368299"/>
                </a:lnTo>
                <a:lnTo>
                  <a:pt x="60325" y="373379"/>
                </a:lnTo>
                <a:lnTo>
                  <a:pt x="71119" y="383539"/>
                </a:lnTo>
                <a:lnTo>
                  <a:pt x="76200" y="388619"/>
                </a:lnTo>
                <a:lnTo>
                  <a:pt x="87629" y="397509"/>
                </a:lnTo>
                <a:lnTo>
                  <a:pt x="93979" y="402589"/>
                </a:lnTo>
                <a:lnTo>
                  <a:pt x="106044" y="410209"/>
                </a:lnTo>
                <a:lnTo>
                  <a:pt x="112394" y="414019"/>
                </a:lnTo>
                <a:lnTo>
                  <a:pt x="125094" y="420369"/>
                </a:lnTo>
                <a:lnTo>
                  <a:pt x="132079" y="424179"/>
                </a:lnTo>
                <a:lnTo>
                  <a:pt x="152400" y="431799"/>
                </a:lnTo>
                <a:lnTo>
                  <a:pt x="166369" y="435609"/>
                </a:lnTo>
                <a:lnTo>
                  <a:pt x="173354" y="436879"/>
                </a:lnTo>
                <a:lnTo>
                  <a:pt x="187959" y="440689"/>
                </a:lnTo>
                <a:lnTo>
                  <a:pt x="260984" y="440689"/>
                </a:lnTo>
                <a:lnTo>
                  <a:pt x="275590" y="436879"/>
                </a:lnTo>
                <a:lnTo>
                  <a:pt x="282575" y="435609"/>
                </a:lnTo>
                <a:lnTo>
                  <a:pt x="296544" y="431799"/>
                </a:lnTo>
                <a:lnTo>
                  <a:pt x="316865" y="424179"/>
                </a:lnTo>
                <a:lnTo>
                  <a:pt x="323850" y="420369"/>
                </a:lnTo>
                <a:lnTo>
                  <a:pt x="331469" y="416559"/>
                </a:lnTo>
                <a:lnTo>
                  <a:pt x="205104" y="416559"/>
                </a:lnTo>
                <a:lnTo>
                  <a:pt x="195579" y="415289"/>
                </a:lnTo>
                <a:lnTo>
                  <a:pt x="186054" y="412749"/>
                </a:lnTo>
                <a:lnTo>
                  <a:pt x="176529" y="411479"/>
                </a:lnTo>
                <a:lnTo>
                  <a:pt x="167004" y="408939"/>
                </a:lnTo>
                <a:lnTo>
                  <a:pt x="157479" y="405129"/>
                </a:lnTo>
                <a:lnTo>
                  <a:pt x="148590" y="402589"/>
                </a:lnTo>
                <a:lnTo>
                  <a:pt x="139700" y="398779"/>
                </a:lnTo>
                <a:lnTo>
                  <a:pt x="130809" y="393699"/>
                </a:lnTo>
                <a:lnTo>
                  <a:pt x="122554" y="389889"/>
                </a:lnTo>
                <a:lnTo>
                  <a:pt x="114300" y="384809"/>
                </a:lnTo>
                <a:lnTo>
                  <a:pt x="106044" y="378459"/>
                </a:lnTo>
                <a:lnTo>
                  <a:pt x="98425" y="373379"/>
                </a:lnTo>
                <a:lnTo>
                  <a:pt x="84454" y="360679"/>
                </a:lnTo>
                <a:lnTo>
                  <a:pt x="77469" y="353059"/>
                </a:lnTo>
                <a:lnTo>
                  <a:pt x="71119" y="346709"/>
                </a:lnTo>
                <a:lnTo>
                  <a:pt x="59690" y="331469"/>
                </a:lnTo>
                <a:lnTo>
                  <a:pt x="54609" y="322579"/>
                </a:lnTo>
                <a:lnTo>
                  <a:pt x="49529" y="314959"/>
                </a:lnTo>
                <a:lnTo>
                  <a:pt x="45084" y="306069"/>
                </a:lnTo>
                <a:lnTo>
                  <a:pt x="37465" y="288289"/>
                </a:lnTo>
                <a:lnTo>
                  <a:pt x="29844" y="261619"/>
                </a:lnTo>
                <a:lnTo>
                  <a:pt x="28575" y="251459"/>
                </a:lnTo>
                <a:lnTo>
                  <a:pt x="27304" y="242569"/>
                </a:lnTo>
                <a:lnTo>
                  <a:pt x="26669" y="233679"/>
                </a:lnTo>
                <a:lnTo>
                  <a:pt x="26034" y="223519"/>
                </a:lnTo>
                <a:lnTo>
                  <a:pt x="26034" y="218439"/>
                </a:lnTo>
                <a:lnTo>
                  <a:pt x="26669" y="209549"/>
                </a:lnTo>
                <a:lnTo>
                  <a:pt x="27304" y="199389"/>
                </a:lnTo>
                <a:lnTo>
                  <a:pt x="37465" y="153669"/>
                </a:lnTo>
                <a:lnTo>
                  <a:pt x="59690" y="111759"/>
                </a:lnTo>
                <a:lnTo>
                  <a:pt x="84454" y="82549"/>
                </a:lnTo>
                <a:lnTo>
                  <a:pt x="91440" y="74929"/>
                </a:lnTo>
                <a:lnTo>
                  <a:pt x="98425" y="69849"/>
                </a:lnTo>
                <a:lnTo>
                  <a:pt x="106044" y="63499"/>
                </a:lnTo>
                <a:lnTo>
                  <a:pt x="130809" y="48259"/>
                </a:lnTo>
                <a:lnTo>
                  <a:pt x="157479" y="36829"/>
                </a:lnTo>
                <a:lnTo>
                  <a:pt x="186054" y="29209"/>
                </a:lnTo>
                <a:lnTo>
                  <a:pt x="214629" y="25399"/>
                </a:lnTo>
                <a:lnTo>
                  <a:pt x="330200" y="25399"/>
                </a:lnTo>
                <a:lnTo>
                  <a:pt x="323850" y="21589"/>
                </a:lnTo>
                <a:lnTo>
                  <a:pt x="316865" y="19049"/>
                </a:lnTo>
                <a:lnTo>
                  <a:pt x="303529" y="12699"/>
                </a:lnTo>
                <a:lnTo>
                  <a:pt x="296544" y="11429"/>
                </a:lnTo>
                <a:lnTo>
                  <a:pt x="282575" y="6349"/>
                </a:lnTo>
                <a:lnTo>
                  <a:pt x="254000" y="1269"/>
                </a:lnTo>
                <a:lnTo>
                  <a:pt x="239394" y="0"/>
                </a:lnTo>
                <a:close/>
              </a:path>
              <a:path w="448944" h="443229">
                <a:moveTo>
                  <a:pt x="330200" y="25399"/>
                </a:moveTo>
                <a:lnTo>
                  <a:pt x="234315" y="25399"/>
                </a:lnTo>
                <a:lnTo>
                  <a:pt x="262890" y="29209"/>
                </a:lnTo>
                <a:lnTo>
                  <a:pt x="291465" y="36829"/>
                </a:lnTo>
                <a:lnTo>
                  <a:pt x="318134" y="48259"/>
                </a:lnTo>
                <a:lnTo>
                  <a:pt x="342900" y="63499"/>
                </a:lnTo>
                <a:lnTo>
                  <a:pt x="350519" y="69849"/>
                </a:lnTo>
                <a:lnTo>
                  <a:pt x="357504" y="74929"/>
                </a:lnTo>
                <a:lnTo>
                  <a:pt x="364490" y="82549"/>
                </a:lnTo>
                <a:lnTo>
                  <a:pt x="371475" y="88899"/>
                </a:lnTo>
                <a:lnTo>
                  <a:pt x="377825" y="96519"/>
                </a:lnTo>
                <a:lnTo>
                  <a:pt x="403859" y="135889"/>
                </a:lnTo>
                <a:lnTo>
                  <a:pt x="419100" y="181609"/>
                </a:lnTo>
                <a:lnTo>
                  <a:pt x="422275" y="209549"/>
                </a:lnTo>
                <a:lnTo>
                  <a:pt x="422909" y="218439"/>
                </a:lnTo>
                <a:lnTo>
                  <a:pt x="422909" y="223519"/>
                </a:lnTo>
                <a:lnTo>
                  <a:pt x="422275" y="233679"/>
                </a:lnTo>
                <a:lnTo>
                  <a:pt x="421640" y="242569"/>
                </a:lnTo>
                <a:lnTo>
                  <a:pt x="420369" y="251459"/>
                </a:lnTo>
                <a:lnTo>
                  <a:pt x="419100" y="261619"/>
                </a:lnTo>
                <a:lnTo>
                  <a:pt x="411479" y="288289"/>
                </a:lnTo>
                <a:lnTo>
                  <a:pt x="403859" y="306069"/>
                </a:lnTo>
                <a:lnTo>
                  <a:pt x="399415" y="314959"/>
                </a:lnTo>
                <a:lnTo>
                  <a:pt x="394334" y="322579"/>
                </a:lnTo>
                <a:lnTo>
                  <a:pt x="389254" y="331469"/>
                </a:lnTo>
                <a:lnTo>
                  <a:pt x="377825" y="346709"/>
                </a:lnTo>
                <a:lnTo>
                  <a:pt x="371475" y="353059"/>
                </a:lnTo>
                <a:lnTo>
                  <a:pt x="364490" y="360679"/>
                </a:lnTo>
                <a:lnTo>
                  <a:pt x="350519" y="373379"/>
                </a:lnTo>
                <a:lnTo>
                  <a:pt x="342900" y="378459"/>
                </a:lnTo>
                <a:lnTo>
                  <a:pt x="334644" y="384809"/>
                </a:lnTo>
                <a:lnTo>
                  <a:pt x="326390" y="389889"/>
                </a:lnTo>
                <a:lnTo>
                  <a:pt x="318134" y="393699"/>
                </a:lnTo>
                <a:lnTo>
                  <a:pt x="309244" y="398779"/>
                </a:lnTo>
                <a:lnTo>
                  <a:pt x="300354" y="402589"/>
                </a:lnTo>
                <a:lnTo>
                  <a:pt x="291465" y="405129"/>
                </a:lnTo>
                <a:lnTo>
                  <a:pt x="281940" y="408939"/>
                </a:lnTo>
                <a:lnTo>
                  <a:pt x="272415" y="411479"/>
                </a:lnTo>
                <a:lnTo>
                  <a:pt x="262890" y="412749"/>
                </a:lnTo>
                <a:lnTo>
                  <a:pt x="253365" y="415289"/>
                </a:lnTo>
                <a:lnTo>
                  <a:pt x="243840" y="416559"/>
                </a:lnTo>
                <a:lnTo>
                  <a:pt x="331469" y="416559"/>
                </a:lnTo>
                <a:lnTo>
                  <a:pt x="336550" y="414019"/>
                </a:lnTo>
                <a:lnTo>
                  <a:pt x="342900" y="410209"/>
                </a:lnTo>
                <a:lnTo>
                  <a:pt x="354965" y="402589"/>
                </a:lnTo>
                <a:lnTo>
                  <a:pt x="361315" y="397509"/>
                </a:lnTo>
                <a:lnTo>
                  <a:pt x="372744" y="388619"/>
                </a:lnTo>
                <a:lnTo>
                  <a:pt x="377825" y="383539"/>
                </a:lnTo>
                <a:lnTo>
                  <a:pt x="388619" y="373379"/>
                </a:lnTo>
                <a:lnTo>
                  <a:pt x="393065" y="368299"/>
                </a:lnTo>
                <a:lnTo>
                  <a:pt x="402590" y="356869"/>
                </a:lnTo>
                <a:lnTo>
                  <a:pt x="407034" y="351789"/>
                </a:lnTo>
                <a:lnTo>
                  <a:pt x="415290" y="339089"/>
                </a:lnTo>
                <a:lnTo>
                  <a:pt x="419100" y="332739"/>
                </a:lnTo>
                <a:lnTo>
                  <a:pt x="426084" y="321309"/>
                </a:lnTo>
                <a:lnTo>
                  <a:pt x="429259" y="313689"/>
                </a:lnTo>
                <a:lnTo>
                  <a:pt x="436879" y="294639"/>
                </a:lnTo>
                <a:lnTo>
                  <a:pt x="441325" y="280669"/>
                </a:lnTo>
                <a:lnTo>
                  <a:pt x="443229" y="273049"/>
                </a:lnTo>
                <a:lnTo>
                  <a:pt x="445769" y="259079"/>
                </a:lnTo>
                <a:lnTo>
                  <a:pt x="447040" y="252729"/>
                </a:lnTo>
                <a:lnTo>
                  <a:pt x="448309" y="237489"/>
                </a:lnTo>
                <a:lnTo>
                  <a:pt x="448944" y="231139"/>
                </a:lnTo>
                <a:lnTo>
                  <a:pt x="448944" y="209549"/>
                </a:lnTo>
                <a:lnTo>
                  <a:pt x="448309" y="204469"/>
                </a:lnTo>
                <a:lnTo>
                  <a:pt x="447040" y="190499"/>
                </a:lnTo>
                <a:lnTo>
                  <a:pt x="445769" y="182879"/>
                </a:lnTo>
                <a:lnTo>
                  <a:pt x="434340" y="140969"/>
                </a:lnTo>
                <a:lnTo>
                  <a:pt x="415290" y="102869"/>
                </a:lnTo>
                <a:lnTo>
                  <a:pt x="407034" y="91439"/>
                </a:lnTo>
                <a:lnTo>
                  <a:pt x="402590" y="85089"/>
                </a:lnTo>
                <a:lnTo>
                  <a:pt x="393065" y="73659"/>
                </a:lnTo>
                <a:lnTo>
                  <a:pt x="388619" y="68579"/>
                </a:lnTo>
                <a:lnTo>
                  <a:pt x="377825" y="58419"/>
                </a:lnTo>
                <a:lnTo>
                  <a:pt x="372744" y="53339"/>
                </a:lnTo>
                <a:lnTo>
                  <a:pt x="361315" y="44449"/>
                </a:lnTo>
                <a:lnTo>
                  <a:pt x="354965" y="40639"/>
                </a:lnTo>
                <a:lnTo>
                  <a:pt x="342900" y="31749"/>
                </a:lnTo>
                <a:lnTo>
                  <a:pt x="336550" y="29209"/>
                </a:lnTo>
                <a:lnTo>
                  <a:pt x="33020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049832" y="8803335"/>
            <a:ext cx="252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►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335" y="5124449"/>
            <a:ext cx="346709" cy="1227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895" y="5141594"/>
            <a:ext cx="655764" cy="1202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3404" y="5147944"/>
            <a:ext cx="675005" cy="1186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5420" y="5138419"/>
            <a:ext cx="570826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3000" y="5135244"/>
            <a:ext cx="343433" cy="11925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4939" y="6345427"/>
            <a:ext cx="3937000" cy="283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105"/>
              </a:spcBef>
              <a:tabLst>
                <a:tab pos="1042669" algn="l"/>
                <a:tab pos="1780539" algn="l"/>
                <a:tab pos="2489835" algn="l"/>
                <a:tab pos="3480435" algn="l"/>
              </a:tabLst>
            </a:pP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STEP	SINGLE	TWIN</a:t>
            </a: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FRONT	EXTENSION</a:t>
            </a:r>
            <a:r>
              <a:rPr sz="750" spc="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TRESTLE	EXTENSION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500" spc="-5" dirty="0">
                <a:latin typeface="Arial"/>
                <a:cs typeface="Arial"/>
                <a:hlinkClick r:id="rId7"/>
              </a:rPr>
              <a:t>Louisville Ladder, INC. Resources/Ladder-training, "C.L.I.M.B </a:t>
            </a:r>
            <a:r>
              <a:rPr sz="500" dirty="0">
                <a:latin typeface="Arial"/>
                <a:cs typeface="Arial"/>
                <a:hlinkClick r:id="rId7"/>
              </a:rPr>
              <a:t>Academy" </a:t>
            </a:r>
            <a:r>
              <a:rPr sz="500" spc="-5" dirty="0">
                <a:latin typeface="Arial"/>
                <a:cs typeface="Arial"/>
                <a:hlinkClick r:id="rId7"/>
              </a:rPr>
              <a:t>2022,</a:t>
            </a:r>
            <a:r>
              <a:rPr sz="500" spc="5" dirty="0">
                <a:latin typeface="Arial"/>
                <a:cs typeface="Arial"/>
                <a:hlinkClick r:id="rId7"/>
              </a:rPr>
              <a:t> </a:t>
            </a:r>
            <a:r>
              <a:rPr sz="500" spc="-5" dirty="0">
                <a:latin typeface="Arial"/>
                <a:cs typeface="Arial"/>
                <a:hlinkClick r:id="rId7"/>
              </a:rPr>
              <a:t>https://louisvilleladder.com/resources/ladder-training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407" y="565149"/>
            <a:ext cx="4102100" cy="438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>
              <a:lnSpc>
                <a:spcPts val="950"/>
              </a:lnSpc>
              <a:spcBef>
                <a:spcPts val="105"/>
              </a:spcBef>
            </a:pP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AN INTRODUCTION TO LADDER</a:t>
            </a:r>
            <a:r>
              <a:rPr sz="800" b="1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SAFETY</a:t>
            </a:r>
            <a:endParaRPr sz="800">
              <a:latin typeface="Calibri"/>
              <a:cs typeface="Calibri"/>
            </a:endParaRPr>
          </a:p>
          <a:p>
            <a:pPr marL="22860">
              <a:lnSpc>
                <a:spcPts val="950"/>
              </a:lnSpc>
            </a:pP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Each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year, nearly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100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people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are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killed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and 160,000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injured in ladder related</a:t>
            </a:r>
            <a:r>
              <a:rPr sz="800" spc="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incidents.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Times New Roman"/>
              <a:cs typeface="Times New Roman"/>
            </a:endParaRPr>
          </a:p>
          <a:p>
            <a:pPr marL="22860" marR="116839">
              <a:lnSpc>
                <a:spcPct val="83100"/>
              </a:lnSpc>
            </a:pP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Thesetragedies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can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be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avoided.The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factis,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is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one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of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simplest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most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easy-to-use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tools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in 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existence.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Common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sense,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combined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with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application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of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basic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rules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of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ladder</a:t>
            </a:r>
            <a:r>
              <a:rPr sz="80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safety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can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prevent 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many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ladder-related deaths and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injuries.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 marL="22860" marR="73660">
              <a:lnSpc>
                <a:spcPct val="83300"/>
              </a:lnSpc>
            </a:pP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aim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of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this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handbook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is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to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teach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you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how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to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use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properly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and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safely.You’ll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learn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how</a:t>
            </a:r>
            <a:r>
              <a:rPr sz="80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to  choosetherightladderformostjobs,how tospotadamagedladder,howtoproperlysetup aladder,how  to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climb,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and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how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to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work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safely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while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on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ladder.You’ll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also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learn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how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to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take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care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of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and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store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your  ladder to ensure that it provides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years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of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service.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13970" marR="103505" indent="-1905">
              <a:lnSpc>
                <a:spcPts val="780"/>
              </a:lnSpc>
            </a:pP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LOUISVILLE LADDER’S 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NEW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C.L.I.M.B. ACADEMY</a:t>
            </a:r>
            <a:r>
              <a:rPr sz="675" spc="-30" baseline="30864" dirty="0">
                <a:solidFill>
                  <a:srgbClr val="211F1F"/>
                </a:solidFill>
                <a:latin typeface="Calibri"/>
                <a:cs typeface="Calibri"/>
              </a:rPr>
              <a:t>®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IS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A 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LADDER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SAFETY 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PROGRAM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DESIGNED TO TEACH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SAFE LADDER PRACTICES. THE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WORD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C.L.I.M.B.</a:t>
            </a:r>
            <a:r>
              <a:rPr sz="80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MEANS:</a:t>
            </a:r>
            <a:endParaRPr sz="800">
              <a:latin typeface="Calibri"/>
              <a:cs typeface="Calibri"/>
            </a:endParaRPr>
          </a:p>
          <a:p>
            <a:pPr marL="494030" marR="665480">
              <a:lnSpc>
                <a:spcPct val="103699"/>
              </a:lnSpc>
              <a:spcBef>
                <a:spcPts val="405"/>
              </a:spcBef>
            </a:pP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C: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Choose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it right 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............................................................................................ 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L: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Look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for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Damaged or Missing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Parts</a:t>
            </a:r>
            <a:r>
              <a:rPr sz="800" spc="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............................................................</a:t>
            </a:r>
            <a:endParaRPr sz="8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20"/>
              </a:spcBef>
            </a:pP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I: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Implement a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safe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setup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routine</a:t>
            </a:r>
            <a:r>
              <a:rPr sz="800" spc="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...................................................................</a:t>
            </a:r>
            <a:endParaRPr sz="8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50"/>
              </a:spcBef>
            </a:pP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M: Move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Safely,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Using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three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points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of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Contact</a:t>
            </a:r>
            <a:r>
              <a:rPr sz="800" spc="-1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...............................................</a:t>
            </a:r>
            <a:endParaRPr sz="8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B: Be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Safety Expert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–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Not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Statistic</a:t>
            </a:r>
            <a:r>
              <a:rPr sz="800" spc="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............................................................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2860">
              <a:lnSpc>
                <a:spcPts val="919"/>
              </a:lnSpc>
              <a:spcBef>
                <a:spcPts val="545"/>
              </a:spcBef>
            </a:pP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C: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CHOOSE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IT RIGHT.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ALWAYS HAVE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THE 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RIGHT LADDER FOR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800" b="1" spc="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JOB.</a:t>
            </a:r>
            <a:endParaRPr sz="800">
              <a:latin typeface="Calibri"/>
              <a:cs typeface="Calibri"/>
            </a:endParaRPr>
          </a:p>
          <a:p>
            <a:pPr marL="22860" marR="42545">
              <a:lnSpc>
                <a:spcPts val="800"/>
              </a:lnSpc>
              <a:spcBef>
                <a:spcPts val="114"/>
              </a:spcBef>
            </a:pP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Ladders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are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manufactured</a:t>
            </a:r>
            <a:r>
              <a:rPr sz="80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for</a:t>
            </a:r>
            <a:r>
              <a:rPr sz="80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specific</a:t>
            </a:r>
            <a:r>
              <a:rPr sz="80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uses,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which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means,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for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 example,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job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that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can</a:t>
            </a:r>
            <a:r>
              <a:rPr sz="80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be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safely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performed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with</a:t>
            </a:r>
            <a:r>
              <a:rPr sz="80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step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ladder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could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become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dangerous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if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an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extension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is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used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instead.</a:t>
            </a:r>
            <a:endParaRPr sz="800">
              <a:latin typeface="Calibri"/>
              <a:cs typeface="Calibri"/>
            </a:endParaRPr>
          </a:p>
          <a:p>
            <a:pPr marL="22860" marR="15240">
              <a:lnSpc>
                <a:spcPct val="83300"/>
              </a:lnSpc>
              <a:spcBef>
                <a:spcPts val="490"/>
              </a:spcBef>
            </a:pP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You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must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evaluate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work</a:t>
            </a:r>
            <a:r>
              <a:rPr sz="80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environment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and</a:t>
            </a:r>
            <a:r>
              <a:rPr sz="80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know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what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ladders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are</a:t>
            </a:r>
            <a:r>
              <a:rPr sz="80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available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before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you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can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choose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the 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right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ladder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for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job.</a:t>
            </a:r>
            <a:r>
              <a:rPr sz="800" spc="-1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Keep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11F1F"/>
                </a:solidFill>
                <a:latin typeface="Calibri"/>
                <a:cs typeface="Calibri"/>
              </a:rPr>
              <a:t>inmind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all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potential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hazards.Does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electricity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pose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possible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danger?Will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the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 be resting on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an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uneven surface?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Is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the area crowded with people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and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materials?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Are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there  obstructions</a:t>
            </a:r>
            <a:r>
              <a:rPr sz="80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overhead?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22860" marR="13335">
              <a:lnSpc>
                <a:spcPct val="82800"/>
              </a:lnSpc>
            </a:pP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Inaddition,youmustkeepinmindthephysicalrequirements </a:t>
            </a:r>
            <a:r>
              <a:rPr sz="800" spc="10" dirty="0">
                <a:solidFill>
                  <a:srgbClr val="211F1F"/>
                </a:solidFill>
                <a:latin typeface="Calibri"/>
                <a:cs typeface="Calibri"/>
              </a:rPr>
              <a:t>ofthejob.Howmuchroomwilltherebeto 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positiontheladder?Howmuchweight(combiningtheuser,tools,andmaterials)willbeontheladder? 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Whatlength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11F1F"/>
                </a:solidFill>
                <a:latin typeface="Calibri"/>
                <a:cs typeface="Calibri"/>
              </a:rPr>
              <a:t>willtheladder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need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to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be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to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safely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perform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thejob?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If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conductivity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is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not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important,then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ladder 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weightmaybea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consideration when choosing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aladder.Aluminum laddersarethe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lightest,followedby  fiberglass.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0">
              <a:latin typeface="Times New Roman"/>
              <a:cs typeface="Times New Roman"/>
            </a:endParaRPr>
          </a:p>
          <a:p>
            <a:pPr marL="22860">
              <a:lnSpc>
                <a:spcPts val="919"/>
              </a:lnSpc>
            </a:pP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Types of</a:t>
            </a:r>
            <a:r>
              <a:rPr sz="800" b="1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Ladder</a:t>
            </a:r>
            <a:endParaRPr sz="800">
              <a:latin typeface="Calibri"/>
              <a:cs typeface="Calibri"/>
            </a:endParaRPr>
          </a:p>
          <a:p>
            <a:pPr marL="22860" marR="5080">
              <a:lnSpc>
                <a:spcPct val="83100"/>
              </a:lnSpc>
              <a:spcBef>
                <a:spcPts val="125"/>
              </a:spcBef>
            </a:pP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Portableladders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are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typically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manufactured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from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aluminum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or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fiberglass.The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portable-ladder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classification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includes self-supporting stepladders,singleladders,twinfront ladders,extensiontrestle ladders,and  extension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" y="86994"/>
            <a:ext cx="3810000" cy="420370"/>
          </a:xfrm>
          <a:custGeom>
            <a:avLst/>
            <a:gdLst/>
            <a:ahLst/>
            <a:cxnLst/>
            <a:rect l="l" t="t" r="r" b="b"/>
            <a:pathLst>
              <a:path w="3810000" h="420370">
                <a:moveTo>
                  <a:pt x="3810000" y="0"/>
                </a:moveTo>
                <a:lnTo>
                  <a:pt x="172720" y="0"/>
                </a:lnTo>
                <a:lnTo>
                  <a:pt x="73025" y="3175"/>
                </a:lnTo>
                <a:lnTo>
                  <a:pt x="21590" y="21590"/>
                </a:lnTo>
                <a:lnTo>
                  <a:pt x="2540" y="73025"/>
                </a:lnTo>
                <a:lnTo>
                  <a:pt x="0" y="173355"/>
                </a:lnTo>
                <a:lnTo>
                  <a:pt x="0" y="247015"/>
                </a:lnTo>
                <a:lnTo>
                  <a:pt x="2540" y="347345"/>
                </a:lnTo>
                <a:lnTo>
                  <a:pt x="21590" y="398780"/>
                </a:lnTo>
                <a:lnTo>
                  <a:pt x="73025" y="417195"/>
                </a:lnTo>
                <a:lnTo>
                  <a:pt x="172720" y="420370"/>
                </a:lnTo>
                <a:lnTo>
                  <a:pt x="3810000" y="420370"/>
                </a:lnTo>
                <a:lnTo>
                  <a:pt x="38100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050" y="43814"/>
            <a:ext cx="492759" cy="4895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9815" y="84454"/>
            <a:ext cx="743585" cy="4184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5032" y="182371"/>
            <a:ext cx="28892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spc="44" baseline="2136" dirty="0">
                <a:solidFill>
                  <a:srgbClr val="211F1F"/>
                </a:solidFill>
                <a:latin typeface="Trebuchet MS"/>
                <a:cs typeface="Trebuchet MS"/>
              </a:rPr>
              <a:t>STEP &amp; EXTENSION </a:t>
            </a:r>
            <a:r>
              <a:rPr sz="1300" b="1" spc="30" dirty="0">
                <a:solidFill>
                  <a:srgbClr val="211F1F"/>
                </a:solidFill>
                <a:latin typeface="Trebuchet MS"/>
                <a:cs typeface="Trebuchet MS"/>
              </a:rPr>
              <a:t>LADDER</a:t>
            </a:r>
            <a:r>
              <a:rPr sz="1300" b="1" spc="25" dirty="0">
                <a:solidFill>
                  <a:srgbClr val="211F1F"/>
                </a:solidFill>
                <a:latin typeface="Trebuchet MS"/>
                <a:cs typeface="Trebuchet MS"/>
              </a:rPr>
              <a:t> </a:t>
            </a:r>
            <a:r>
              <a:rPr sz="1300" b="1" spc="30" dirty="0">
                <a:solidFill>
                  <a:srgbClr val="211F1F"/>
                </a:solidFill>
                <a:latin typeface="Trebuchet MS"/>
                <a:cs typeface="Trebuchet MS"/>
              </a:rPr>
              <a:t>SAFETY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4769C7-865D-9877-A89A-591E5E5CEB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"/>
            <a:ext cx="7772400" cy="100952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3955" y="5100319"/>
            <a:ext cx="346075" cy="1225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245" y="5118099"/>
            <a:ext cx="655065" cy="1201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9754" y="5124449"/>
            <a:ext cx="674674" cy="1186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2404" y="5114924"/>
            <a:ext cx="569594" cy="1191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9350" y="5111749"/>
            <a:ext cx="343420" cy="11925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3604" y="6317995"/>
            <a:ext cx="4072890" cy="31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5"/>
              </a:spcBef>
              <a:tabLst>
                <a:tab pos="1083945" algn="l"/>
                <a:tab pos="1770380" algn="l"/>
                <a:tab pos="2683510" algn="l"/>
                <a:tab pos="3509645" algn="l"/>
              </a:tabLst>
            </a:pP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TIJERA	RECTA	DOBLE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FRENTE	CABALLETE	EXTENSIÓN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500" spc="-5" dirty="0">
                <a:latin typeface="Arial"/>
                <a:cs typeface="Arial"/>
                <a:hlinkClick r:id="rId7"/>
              </a:rPr>
              <a:t>Louisville Ladder, INC. Resources/Ladder-training, "C.L.I.M.B</a:t>
            </a:r>
            <a:r>
              <a:rPr sz="500" spc="-90" dirty="0">
                <a:latin typeface="Arial"/>
                <a:cs typeface="Arial"/>
                <a:hlinkClick r:id="rId7"/>
              </a:rPr>
              <a:t> </a:t>
            </a:r>
            <a:r>
              <a:rPr sz="500" dirty="0">
                <a:latin typeface="Arial"/>
                <a:cs typeface="Arial"/>
                <a:hlinkClick r:id="rId7"/>
              </a:rPr>
              <a:t>Academy" </a:t>
            </a:r>
            <a:r>
              <a:rPr sz="500" spc="-5" dirty="0">
                <a:latin typeface="Arial"/>
                <a:cs typeface="Arial"/>
                <a:hlinkClick r:id="rId7"/>
              </a:rPr>
              <a:t>2022, https://louisvilleladder.com/media/5084/climb-folleto-espan-ol.pdf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3045" y="99694"/>
            <a:ext cx="4110354" cy="419734"/>
          </a:xfrm>
          <a:custGeom>
            <a:avLst/>
            <a:gdLst/>
            <a:ahLst/>
            <a:cxnLst/>
            <a:rect l="l" t="t" r="r" b="b"/>
            <a:pathLst>
              <a:path w="4110354" h="419734">
                <a:moveTo>
                  <a:pt x="4110354" y="0"/>
                </a:moveTo>
                <a:lnTo>
                  <a:pt x="173354" y="0"/>
                </a:lnTo>
                <a:lnTo>
                  <a:pt x="73025" y="2540"/>
                </a:lnTo>
                <a:lnTo>
                  <a:pt x="21589" y="21590"/>
                </a:lnTo>
                <a:lnTo>
                  <a:pt x="2539" y="73025"/>
                </a:lnTo>
                <a:lnTo>
                  <a:pt x="0" y="172720"/>
                </a:lnTo>
                <a:lnTo>
                  <a:pt x="0" y="247015"/>
                </a:lnTo>
                <a:lnTo>
                  <a:pt x="2539" y="346710"/>
                </a:lnTo>
                <a:lnTo>
                  <a:pt x="21589" y="398145"/>
                </a:lnTo>
                <a:lnTo>
                  <a:pt x="73025" y="417195"/>
                </a:lnTo>
                <a:lnTo>
                  <a:pt x="173354" y="419735"/>
                </a:lnTo>
                <a:lnTo>
                  <a:pt x="4110354" y="419735"/>
                </a:lnTo>
                <a:lnTo>
                  <a:pt x="411035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0450" y="92709"/>
            <a:ext cx="742950" cy="424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99694"/>
            <a:ext cx="454025" cy="431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8540" y="100075"/>
            <a:ext cx="3094355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ts val="1415"/>
              </a:lnSpc>
              <a:spcBef>
                <a:spcPts val="100"/>
              </a:spcBef>
            </a:pPr>
            <a:r>
              <a:rPr sz="1200" b="1" spc="-5" dirty="0">
                <a:solidFill>
                  <a:srgbClr val="211F1F"/>
                </a:solidFill>
                <a:latin typeface="Lucida Sans"/>
                <a:cs typeface="Lucida Sans"/>
              </a:rPr>
              <a:t>TRABAJO DE SEGURIDAD</a:t>
            </a:r>
            <a:endParaRPr sz="1200">
              <a:latin typeface="Lucida Sans"/>
              <a:cs typeface="Lucida Sans"/>
            </a:endParaRPr>
          </a:p>
          <a:p>
            <a:pPr marL="12700">
              <a:lnSpc>
                <a:spcPts val="1415"/>
              </a:lnSpc>
            </a:pPr>
            <a:r>
              <a:rPr sz="1200" b="1" dirty="0">
                <a:solidFill>
                  <a:srgbClr val="211F1F"/>
                </a:solidFill>
                <a:latin typeface="Lucida Sans"/>
                <a:cs typeface="Lucida Sans"/>
              </a:rPr>
              <a:t>EN </a:t>
            </a:r>
            <a:r>
              <a:rPr sz="1200" b="1" spc="-5" dirty="0">
                <a:solidFill>
                  <a:srgbClr val="211F1F"/>
                </a:solidFill>
                <a:latin typeface="Lucida Sans"/>
                <a:cs typeface="Lucida Sans"/>
              </a:rPr>
              <a:t>ESCALERAS DE </a:t>
            </a:r>
            <a:r>
              <a:rPr sz="1200" b="1" dirty="0">
                <a:solidFill>
                  <a:srgbClr val="211F1F"/>
                </a:solidFill>
                <a:latin typeface="Lucida Sans"/>
                <a:cs typeface="Lucida Sans"/>
              </a:rPr>
              <a:t>TIJERA Y</a:t>
            </a:r>
            <a:r>
              <a:rPr sz="1200" b="1" spc="-20" dirty="0">
                <a:solidFill>
                  <a:srgbClr val="211F1F"/>
                </a:solidFill>
                <a:latin typeface="Lucida Sans"/>
                <a:cs typeface="Lucida Sans"/>
              </a:rPr>
              <a:t> </a:t>
            </a:r>
            <a:r>
              <a:rPr sz="1200" b="1" spc="-5" dirty="0">
                <a:solidFill>
                  <a:srgbClr val="211F1F"/>
                </a:solidFill>
                <a:latin typeface="Lucida Sans"/>
                <a:cs typeface="Lucida Sans"/>
              </a:rPr>
              <a:t>EXTENSIÓN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027" y="728217"/>
            <a:ext cx="4225290" cy="4104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ts val="894"/>
              </a:lnSpc>
              <a:spcBef>
                <a:spcPts val="105"/>
              </a:spcBef>
            </a:pPr>
            <a:r>
              <a:rPr sz="750" b="1" spc="15" dirty="0">
                <a:solidFill>
                  <a:srgbClr val="211F1F"/>
                </a:solidFill>
                <a:latin typeface="Calibri"/>
                <a:cs typeface="Calibri"/>
              </a:rPr>
              <a:t>INTRODUCCIÓN A </a:t>
            </a:r>
            <a:r>
              <a:rPr sz="750" b="1" spc="20" dirty="0">
                <a:solidFill>
                  <a:srgbClr val="211F1F"/>
                </a:solidFill>
                <a:latin typeface="Calibri"/>
                <a:cs typeface="Calibri"/>
              </a:rPr>
              <a:t>LA </a:t>
            </a:r>
            <a:r>
              <a:rPr sz="750" b="1" spc="15" dirty="0">
                <a:solidFill>
                  <a:srgbClr val="211F1F"/>
                </a:solidFill>
                <a:latin typeface="Calibri"/>
                <a:cs typeface="Calibri"/>
              </a:rPr>
              <a:t>SEGURIDAD EN</a:t>
            </a:r>
            <a:r>
              <a:rPr sz="750" b="1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spc="15" dirty="0">
                <a:solidFill>
                  <a:srgbClr val="211F1F"/>
                </a:solidFill>
                <a:latin typeface="Calibri"/>
                <a:cs typeface="Calibri"/>
              </a:rPr>
              <a:t>ESCALERAS</a:t>
            </a:r>
            <a:endParaRPr sz="750">
              <a:latin typeface="Calibri"/>
              <a:cs typeface="Calibri"/>
            </a:endParaRPr>
          </a:p>
          <a:p>
            <a:pPr marL="17145">
              <a:lnSpc>
                <a:spcPts val="894"/>
              </a:lnSpc>
            </a:pP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Cadaaño,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cercade100personasmuereny160,000resultanlesionadas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enaccidentesrelacionados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conescaleras.</a:t>
            </a:r>
            <a:endParaRPr sz="750">
              <a:latin typeface="Calibri"/>
              <a:cs typeface="Calibri"/>
            </a:endParaRPr>
          </a:p>
          <a:p>
            <a:pPr marL="17145" marR="251460">
              <a:lnSpc>
                <a:spcPct val="83300"/>
              </a:lnSpc>
              <a:spcBef>
                <a:spcPts val="425"/>
              </a:spcBef>
            </a:pP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Estas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tragedias</a:t>
            </a:r>
            <a:r>
              <a:rPr sz="75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pueden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ser</a:t>
            </a:r>
            <a:r>
              <a:rPr sz="75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prevenidas.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El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hecho</a:t>
            </a:r>
            <a:r>
              <a:rPr sz="75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es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que,</a:t>
            </a:r>
            <a:r>
              <a:rPr sz="75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las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escaleras</a:t>
            </a:r>
            <a:r>
              <a:rPr sz="75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son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una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las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herramientas</a:t>
            </a:r>
            <a:r>
              <a:rPr sz="75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más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simples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y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más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fáciles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deusar.Elsentido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comúncombinado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con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las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reglas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básicas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deseguridad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en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escaleras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pueden  prevenir muchas muertes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y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lesiones relacionadas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con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escaleras.</a:t>
            </a:r>
            <a:endParaRPr sz="750">
              <a:latin typeface="Calibri"/>
              <a:cs typeface="Calibri"/>
            </a:endParaRPr>
          </a:p>
          <a:p>
            <a:pPr marL="17145" marR="156210">
              <a:lnSpc>
                <a:spcPct val="83000"/>
              </a:lnSpc>
              <a:spcBef>
                <a:spcPts val="480"/>
              </a:spcBef>
            </a:pP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El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propósito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 este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manual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enseñarles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como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usar una escalera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una manera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apropiada y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segura.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Aprenderáncómoescoger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la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escaleracorrecta </a:t>
            </a: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parala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mayoría </a:t>
            </a: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delos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trabajos,cómoidentificar una escalera 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dañada,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como</a:t>
            </a:r>
            <a:r>
              <a:rPr sz="75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posicionar</a:t>
            </a:r>
            <a:r>
              <a:rPr sz="75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adecuadamente</a:t>
            </a:r>
            <a:r>
              <a:rPr sz="75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escalera,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cómo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subir,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y</a:t>
            </a:r>
            <a:r>
              <a:rPr sz="75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cómo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trabajar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una</a:t>
            </a:r>
            <a:r>
              <a:rPr sz="75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manera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segura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cuando 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seestáenunaescalera.Tambiénaprenderánacuidaryalmacenarsuescaleraparaasegurarqueproporcione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años de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servicio.</a:t>
            </a:r>
            <a:endParaRPr sz="750">
              <a:latin typeface="Calibri"/>
              <a:cs typeface="Calibri"/>
            </a:endParaRPr>
          </a:p>
          <a:p>
            <a:pPr marL="12700" marR="300355">
              <a:lnSpc>
                <a:spcPts val="740"/>
              </a:lnSpc>
              <a:spcBef>
                <a:spcPts val="495"/>
              </a:spcBef>
            </a:pP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LANUEVAACADEMIA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C.L.I.M.B.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DELOUISVILLE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LADDER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</a:t>
            </a:r>
            <a:r>
              <a:rPr sz="75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UN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PROGRAMA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DESEGURIDAD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EN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ESCALERAS  DISEÑADO</a:t>
            </a:r>
            <a:r>
              <a:rPr sz="75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PARA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ENSEÑAR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PRÁCTICAS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LABORALES</a:t>
            </a:r>
            <a:r>
              <a:rPr sz="75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SEGURAS.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75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PALABRA</a:t>
            </a:r>
            <a:r>
              <a:rPr sz="75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C.L.I.M.B.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SIGNIFICA: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Times New Roman"/>
              <a:cs typeface="Times New Roman"/>
            </a:endParaRPr>
          </a:p>
          <a:p>
            <a:pPr marL="516890">
              <a:lnSpc>
                <a:spcPct val="100000"/>
              </a:lnSpc>
            </a:pP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C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(Choose): Seleccione correctamente</a:t>
            </a:r>
            <a:r>
              <a:rPr sz="750" spc="-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............................................................</a:t>
            </a:r>
            <a:endParaRPr sz="750">
              <a:latin typeface="Calibri"/>
              <a:cs typeface="Calibri"/>
            </a:endParaRPr>
          </a:p>
          <a:p>
            <a:pPr marL="516890">
              <a:lnSpc>
                <a:spcPct val="100000"/>
              </a:lnSpc>
              <a:spcBef>
                <a:spcPts val="50"/>
              </a:spcBef>
            </a:pP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L (Look): Inspeccione con detalle</a:t>
            </a:r>
            <a:r>
              <a:rPr sz="750" spc="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10" dirty="0">
                <a:solidFill>
                  <a:srgbClr val="211F1F"/>
                </a:solidFill>
                <a:latin typeface="Calibri"/>
                <a:cs typeface="Calibri"/>
              </a:rPr>
              <a:t>....................................................................</a:t>
            </a:r>
            <a:endParaRPr sz="750">
              <a:latin typeface="Calibri"/>
              <a:cs typeface="Calibri"/>
            </a:endParaRPr>
          </a:p>
          <a:p>
            <a:pPr marL="516890" marR="869315">
              <a:lnSpc>
                <a:spcPct val="108000"/>
              </a:lnSpc>
            </a:pP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I(Insure):Asegureunainstalaciónestableysegura........................................  </a:t>
            </a:r>
            <a:r>
              <a:rPr sz="750" spc="-35" dirty="0">
                <a:solidFill>
                  <a:srgbClr val="211F1F"/>
                </a:solidFill>
                <a:latin typeface="Calibri"/>
                <a:cs typeface="Calibri"/>
              </a:rPr>
              <a:t>M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(Move): Muévase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con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precaución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usando tres puntos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de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contacto 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.............  </a:t>
            </a: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B(Be):Seaunexpertoenseguridad,</a:t>
            </a:r>
            <a:r>
              <a:rPr sz="75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nounaestadística.................................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7145">
              <a:lnSpc>
                <a:spcPts val="860"/>
              </a:lnSpc>
            </a:pPr>
            <a:r>
              <a:rPr sz="750" b="1" spc="10" dirty="0">
                <a:solidFill>
                  <a:srgbClr val="211F1F"/>
                </a:solidFill>
                <a:latin typeface="Calibri"/>
                <a:cs typeface="Calibri"/>
              </a:rPr>
              <a:t>C (CHOOSE): SELECCIONE</a:t>
            </a:r>
            <a:r>
              <a:rPr sz="750" b="1" spc="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spc="15" dirty="0">
                <a:solidFill>
                  <a:srgbClr val="211F1F"/>
                </a:solidFill>
                <a:latin typeface="Calibri"/>
                <a:cs typeface="Calibri"/>
              </a:rPr>
              <a:t>CORRECTAMENTE</a:t>
            </a:r>
            <a:endParaRPr sz="750">
              <a:latin typeface="Calibri"/>
              <a:cs typeface="Calibri"/>
            </a:endParaRPr>
          </a:p>
          <a:p>
            <a:pPr marL="17145" marR="200660">
              <a:lnSpc>
                <a:spcPts val="740"/>
              </a:lnSpc>
              <a:spcBef>
                <a:spcPts val="114"/>
              </a:spcBef>
            </a:pP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Las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escaleras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son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fabricadas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para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usos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específicos,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lo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que</a:t>
            </a:r>
            <a:r>
              <a:rPr sz="75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significa,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por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ejemplo,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un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trabajo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que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puede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ser  </a:t>
            </a: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realizadodeformaseguraconunaescaleradetijerapuedehacersepeligrososiseusaensulugarunaescalera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extensión.</a:t>
            </a:r>
            <a:endParaRPr sz="750">
              <a:latin typeface="Calibri"/>
              <a:cs typeface="Calibri"/>
            </a:endParaRPr>
          </a:p>
          <a:p>
            <a:pPr marL="17145" marR="229870">
              <a:lnSpc>
                <a:spcPts val="740"/>
              </a:lnSpc>
              <a:spcBef>
                <a:spcPts val="505"/>
              </a:spcBef>
            </a:pP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Usted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debe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evaluar</a:t>
            </a:r>
            <a:r>
              <a:rPr sz="75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el</a:t>
            </a:r>
            <a:r>
              <a:rPr sz="75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ambiente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trabajo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y</a:t>
            </a:r>
            <a:r>
              <a:rPr sz="75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saber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qué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escaleras</a:t>
            </a:r>
            <a:r>
              <a:rPr sz="75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están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disponibles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antes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escoger</a:t>
            </a:r>
            <a:r>
              <a:rPr sz="75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escalera 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correcta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para</a:t>
            </a:r>
            <a:r>
              <a:rPr sz="75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el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trabajo.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Tenga 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en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cuenta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todos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los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peligros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potenciales.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¿La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electricidad</a:t>
            </a:r>
            <a:r>
              <a:rPr sz="75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es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un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posible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riesgo?</a:t>
            </a:r>
            <a:endParaRPr sz="750">
              <a:latin typeface="Calibri"/>
              <a:cs typeface="Calibri"/>
            </a:endParaRPr>
          </a:p>
          <a:p>
            <a:pPr marL="17145" marR="325120">
              <a:lnSpc>
                <a:spcPts val="740"/>
              </a:lnSpc>
              <a:spcBef>
                <a:spcPts val="20"/>
              </a:spcBef>
            </a:pPr>
            <a:r>
              <a:rPr sz="750" spc="10" dirty="0">
                <a:solidFill>
                  <a:srgbClr val="211F1F"/>
                </a:solidFill>
                <a:latin typeface="Calibri"/>
                <a:cs typeface="Calibri"/>
              </a:rPr>
              <a:t>¿Valaescaleraacolocarseen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unasuperficieuniforme?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¿Estáel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10" dirty="0">
                <a:solidFill>
                  <a:srgbClr val="211F1F"/>
                </a:solidFill>
                <a:latin typeface="Calibri"/>
                <a:cs typeface="Calibri"/>
              </a:rPr>
              <a:t>áreapobladadegentey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materiales?¿Hay 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obstrucciones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en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lo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alto?</a:t>
            </a:r>
            <a:endParaRPr sz="750">
              <a:latin typeface="Calibri"/>
              <a:cs typeface="Calibri"/>
            </a:endParaRPr>
          </a:p>
          <a:p>
            <a:pPr marL="17145" marR="101600">
              <a:lnSpc>
                <a:spcPts val="740"/>
              </a:lnSpc>
              <a:spcBef>
                <a:spcPts val="515"/>
              </a:spcBef>
            </a:pP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Además,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debe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tener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en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5" dirty="0">
                <a:solidFill>
                  <a:srgbClr val="211F1F"/>
                </a:solidFill>
                <a:latin typeface="Calibri"/>
                <a:cs typeface="Calibri"/>
              </a:rPr>
              <a:t>mentelos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requerimientos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físicos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deltrabajo.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¿Cuánto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10" dirty="0">
                <a:solidFill>
                  <a:srgbClr val="211F1F"/>
                </a:solidFill>
                <a:latin typeface="Calibri"/>
                <a:cs typeface="Calibri"/>
              </a:rPr>
              <a:t>espacio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habrá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para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posicionar</a:t>
            </a:r>
            <a:r>
              <a:rPr sz="75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la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escalera?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¿Cuánto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peso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–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teniendo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en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cuenta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el</a:t>
            </a:r>
            <a:r>
              <a:rPr sz="75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usuario,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herramientas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y</a:t>
            </a:r>
            <a:r>
              <a:rPr sz="75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materiales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–</a:t>
            </a:r>
            <a:r>
              <a:rPr sz="75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estará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sobre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75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escalera?</a:t>
            </a:r>
            <a:endParaRPr sz="750">
              <a:latin typeface="Calibri"/>
              <a:cs typeface="Calibri"/>
            </a:endParaRPr>
          </a:p>
          <a:p>
            <a:pPr marL="17145">
              <a:lnSpc>
                <a:spcPts val="844"/>
              </a:lnSpc>
            </a:pP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¿Cuánta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altura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necesitará la escalera para poder desempeñar el trabajo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una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manera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segura?</a:t>
            </a:r>
            <a:endParaRPr sz="750">
              <a:latin typeface="Calibri"/>
              <a:cs typeface="Calibri"/>
            </a:endParaRPr>
          </a:p>
          <a:p>
            <a:pPr marL="17145" marR="130810">
              <a:lnSpc>
                <a:spcPts val="730"/>
              </a:lnSpc>
              <a:spcBef>
                <a:spcPts val="430"/>
              </a:spcBef>
            </a:pP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Si</a:t>
            </a:r>
            <a:r>
              <a:rPr sz="75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conductividad</a:t>
            </a:r>
            <a:r>
              <a:rPr sz="75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no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es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importante,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entonces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el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peso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estará</a:t>
            </a:r>
            <a:r>
              <a:rPr sz="75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en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consideración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cuando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se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escoja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una</a:t>
            </a:r>
            <a:r>
              <a:rPr sz="75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escalera.</a:t>
            </a:r>
            <a:r>
              <a:rPr sz="75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Las 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escaleras</a:t>
            </a:r>
            <a:r>
              <a:rPr sz="75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aluminio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son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las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más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ligeras,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seguidas</a:t>
            </a:r>
            <a:r>
              <a:rPr sz="750" spc="-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por</a:t>
            </a:r>
            <a:r>
              <a:rPr sz="75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10" dirty="0">
                <a:solidFill>
                  <a:srgbClr val="211F1F"/>
                </a:solidFill>
                <a:latin typeface="Calibri"/>
                <a:cs typeface="Calibri"/>
              </a:rPr>
              <a:t>las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fibra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vidrio.</a:t>
            </a:r>
            <a:endParaRPr sz="750">
              <a:latin typeface="Calibri"/>
              <a:cs typeface="Calibri"/>
            </a:endParaRPr>
          </a:p>
          <a:p>
            <a:pPr marL="17145">
              <a:lnSpc>
                <a:spcPts val="860"/>
              </a:lnSpc>
              <a:spcBef>
                <a:spcPts val="280"/>
              </a:spcBef>
            </a:pPr>
            <a:r>
              <a:rPr sz="750" b="1" spc="5" dirty="0">
                <a:solidFill>
                  <a:srgbClr val="211F1F"/>
                </a:solidFill>
                <a:latin typeface="Calibri"/>
                <a:cs typeface="Calibri"/>
              </a:rPr>
              <a:t>Tipos </a:t>
            </a:r>
            <a:r>
              <a:rPr sz="750" b="1" spc="1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b="1" spc="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spc="10" dirty="0">
                <a:solidFill>
                  <a:srgbClr val="211F1F"/>
                </a:solidFill>
                <a:latin typeface="Calibri"/>
                <a:cs typeface="Calibri"/>
              </a:rPr>
              <a:t>Escalera</a:t>
            </a:r>
            <a:endParaRPr sz="750">
              <a:latin typeface="Calibri"/>
              <a:cs typeface="Calibri"/>
            </a:endParaRPr>
          </a:p>
          <a:p>
            <a:pPr marL="17145" marR="236854">
              <a:lnSpc>
                <a:spcPct val="83500"/>
              </a:lnSpc>
              <a:spcBef>
                <a:spcPts val="105"/>
              </a:spcBef>
            </a:pP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Las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escaleras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portátiles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normalmente</a:t>
            </a:r>
            <a:r>
              <a:rPr sz="75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son</a:t>
            </a:r>
            <a:r>
              <a:rPr sz="75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fabricadas</a:t>
            </a:r>
            <a:r>
              <a:rPr sz="75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30" dirty="0">
                <a:solidFill>
                  <a:srgbClr val="211F1F"/>
                </a:solidFill>
                <a:latin typeface="Calibri"/>
                <a:cs typeface="Calibri"/>
              </a:rPr>
              <a:t>en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aluminio,</a:t>
            </a:r>
            <a:r>
              <a:rPr sz="75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5" dirty="0">
                <a:solidFill>
                  <a:srgbClr val="211F1F"/>
                </a:solidFill>
                <a:latin typeface="Calibri"/>
                <a:cs typeface="Calibri"/>
              </a:rPr>
              <a:t>o</a:t>
            </a:r>
            <a:r>
              <a:rPr sz="75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fibra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vidrio.</a:t>
            </a:r>
            <a:r>
              <a:rPr sz="75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Dentro</a:t>
            </a:r>
            <a:r>
              <a:rPr sz="75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de</a:t>
            </a:r>
            <a:r>
              <a:rPr sz="75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la</a:t>
            </a:r>
            <a:r>
              <a:rPr sz="75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clasificación</a:t>
            </a:r>
            <a:r>
              <a:rPr sz="75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spc="-20" dirty="0">
                <a:solidFill>
                  <a:srgbClr val="211F1F"/>
                </a:solidFill>
                <a:latin typeface="Calibri"/>
                <a:cs typeface="Calibri"/>
              </a:rPr>
              <a:t>de  </a:t>
            </a:r>
            <a:r>
              <a:rPr sz="750" spc="-5" dirty="0">
                <a:solidFill>
                  <a:srgbClr val="211F1F"/>
                </a:solidFill>
                <a:latin typeface="Calibri"/>
                <a:cs typeface="Calibri"/>
              </a:rPr>
              <a:t>lasescalerasportátilesseincluyenescalerasdetijera,escalerasrectas,doblefrente,caballete,escalerasde  extensión.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2A6572-0F09-CF43-53DB-BA58FE21F3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50" y="14287"/>
            <a:ext cx="7713300" cy="99497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3925" y="5062854"/>
            <a:ext cx="651510" cy="1287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" y="5048249"/>
            <a:ext cx="1086485" cy="1301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" y="5018404"/>
            <a:ext cx="4102100" cy="1331595"/>
          </a:xfrm>
          <a:custGeom>
            <a:avLst/>
            <a:gdLst/>
            <a:ahLst/>
            <a:cxnLst/>
            <a:rect l="l" t="t" r="r" b="b"/>
            <a:pathLst>
              <a:path w="4102100" h="1331595">
                <a:moveTo>
                  <a:pt x="57150" y="0"/>
                </a:moveTo>
                <a:lnTo>
                  <a:pt x="24130" y="634"/>
                </a:lnTo>
                <a:lnTo>
                  <a:pt x="6985" y="6984"/>
                </a:lnTo>
                <a:lnTo>
                  <a:pt x="635" y="24129"/>
                </a:lnTo>
                <a:lnTo>
                  <a:pt x="0" y="57149"/>
                </a:lnTo>
                <a:lnTo>
                  <a:pt x="0" y="1274445"/>
                </a:lnTo>
                <a:lnTo>
                  <a:pt x="635" y="1307464"/>
                </a:lnTo>
                <a:lnTo>
                  <a:pt x="6985" y="1324609"/>
                </a:lnTo>
                <a:lnTo>
                  <a:pt x="24130" y="1330324"/>
                </a:lnTo>
                <a:lnTo>
                  <a:pt x="57150" y="1331595"/>
                </a:lnTo>
                <a:lnTo>
                  <a:pt x="4044950" y="1331595"/>
                </a:lnTo>
                <a:lnTo>
                  <a:pt x="4077969" y="1330324"/>
                </a:lnTo>
                <a:lnTo>
                  <a:pt x="4095115" y="1324609"/>
                </a:lnTo>
                <a:lnTo>
                  <a:pt x="4101465" y="1307464"/>
                </a:lnTo>
                <a:lnTo>
                  <a:pt x="4102100" y="1274445"/>
                </a:lnTo>
                <a:lnTo>
                  <a:pt x="4102100" y="57149"/>
                </a:lnTo>
                <a:lnTo>
                  <a:pt x="4101465" y="24129"/>
                </a:lnTo>
                <a:lnTo>
                  <a:pt x="4095115" y="6984"/>
                </a:lnTo>
                <a:lnTo>
                  <a:pt x="4077969" y="634"/>
                </a:lnTo>
                <a:lnTo>
                  <a:pt x="404495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775" y="5447664"/>
            <a:ext cx="241934" cy="181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909" y="5081904"/>
            <a:ext cx="241934" cy="181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2829" y="5164454"/>
            <a:ext cx="241935" cy="181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4425" y="5447664"/>
            <a:ext cx="241935" cy="181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0145" y="5735954"/>
            <a:ext cx="241935" cy="181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" y="5001894"/>
            <a:ext cx="4102100" cy="1331595"/>
          </a:xfrm>
          <a:custGeom>
            <a:avLst/>
            <a:gdLst/>
            <a:ahLst/>
            <a:cxnLst/>
            <a:rect l="l" t="t" r="r" b="b"/>
            <a:pathLst>
              <a:path w="4102100" h="1331595">
                <a:moveTo>
                  <a:pt x="57150" y="0"/>
                </a:moveTo>
                <a:lnTo>
                  <a:pt x="24130" y="635"/>
                </a:lnTo>
                <a:lnTo>
                  <a:pt x="6985" y="6985"/>
                </a:lnTo>
                <a:lnTo>
                  <a:pt x="635" y="24130"/>
                </a:lnTo>
                <a:lnTo>
                  <a:pt x="0" y="57150"/>
                </a:lnTo>
                <a:lnTo>
                  <a:pt x="0" y="1274445"/>
                </a:lnTo>
                <a:lnTo>
                  <a:pt x="635" y="1307465"/>
                </a:lnTo>
                <a:lnTo>
                  <a:pt x="6985" y="1324610"/>
                </a:lnTo>
                <a:lnTo>
                  <a:pt x="24130" y="1330325"/>
                </a:lnTo>
                <a:lnTo>
                  <a:pt x="57150" y="1331595"/>
                </a:lnTo>
                <a:lnTo>
                  <a:pt x="4044950" y="1331595"/>
                </a:lnTo>
                <a:lnTo>
                  <a:pt x="4077969" y="1330325"/>
                </a:lnTo>
                <a:lnTo>
                  <a:pt x="4095115" y="1324610"/>
                </a:lnTo>
                <a:lnTo>
                  <a:pt x="4101465" y="1307465"/>
                </a:lnTo>
                <a:lnTo>
                  <a:pt x="4102100" y="1274445"/>
                </a:lnTo>
                <a:lnTo>
                  <a:pt x="4102100" y="57150"/>
                </a:lnTo>
                <a:lnTo>
                  <a:pt x="4101465" y="24130"/>
                </a:lnTo>
                <a:lnTo>
                  <a:pt x="4095115" y="6985"/>
                </a:lnTo>
                <a:lnTo>
                  <a:pt x="4077969" y="635"/>
                </a:lnTo>
                <a:lnTo>
                  <a:pt x="404495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2288" y="6478016"/>
            <a:ext cx="37369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  <a:hlinkClick r:id="rId5"/>
              </a:rPr>
              <a:t>Louisville Ladder, INC. </a:t>
            </a:r>
            <a:r>
              <a:rPr sz="700" i="1" spc="-5" dirty="0">
                <a:latin typeface="Arial"/>
                <a:cs typeface="Arial"/>
                <a:hlinkClick r:id="rId5"/>
              </a:rPr>
              <a:t>C.L.I.M.B Academy</a:t>
            </a:r>
            <a:r>
              <a:rPr sz="700" spc="-5" dirty="0">
                <a:latin typeface="Arial"/>
                <a:cs typeface="Arial"/>
                <a:hlinkClick r:id="rId5"/>
              </a:rPr>
              <a:t>, VD0-KIT 5 CLIMB HANDBOOK, Aug. 2012, p.</a:t>
            </a:r>
            <a:r>
              <a:rPr sz="700" spc="125" dirty="0">
                <a:latin typeface="Arial"/>
                <a:cs typeface="Arial"/>
                <a:hlinkClick r:id="rId5"/>
              </a:rPr>
              <a:t> </a:t>
            </a:r>
            <a:r>
              <a:rPr sz="700" dirty="0">
                <a:latin typeface="Arial"/>
                <a:cs typeface="Arial"/>
                <a:hlinkClick r:id="rId5"/>
              </a:rPr>
              <a:t>5-7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1920" y="5004434"/>
            <a:ext cx="4102100" cy="1331595"/>
          </a:xfrm>
          <a:custGeom>
            <a:avLst/>
            <a:gdLst/>
            <a:ahLst/>
            <a:cxnLst/>
            <a:rect l="l" t="t" r="r" b="b"/>
            <a:pathLst>
              <a:path w="4102100" h="1331595">
                <a:moveTo>
                  <a:pt x="57150" y="0"/>
                </a:moveTo>
                <a:lnTo>
                  <a:pt x="24130" y="635"/>
                </a:lnTo>
                <a:lnTo>
                  <a:pt x="6985" y="6985"/>
                </a:lnTo>
                <a:lnTo>
                  <a:pt x="635" y="24130"/>
                </a:lnTo>
                <a:lnTo>
                  <a:pt x="0" y="57150"/>
                </a:lnTo>
                <a:lnTo>
                  <a:pt x="0" y="1274445"/>
                </a:lnTo>
                <a:lnTo>
                  <a:pt x="635" y="1307465"/>
                </a:lnTo>
                <a:lnTo>
                  <a:pt x="6985" y="1324610"/>
                </a:lnTo>
                <a:lnTo>
                  <a:pt x="24130" y="1330325"/>
                </a:lnTo>
                <a:lnTo>
                  <a:pt x="57150" y="1331595"/>
                </a:lnTo>
                <a:lnTo>
                  <a:pt x="4044950" y="1331595"/>
                </a:lnTo>
                <a:lnTo>
                  <a:pt x="4077969" y="1330325"/>
                </a:lnTo>
                <a:lnTo>
                  <a:pt x="4095115" y="1324610"/>
                </a:lnTo>
                <a:lnTo>
                  <a:pt x="4101465" y="1307465"/>
                </a:lnTo>
                <a:lnTo>
                  <a:pt x="4102100" y="1274445"/>
                </a:lnTo>
                <a:lnTo>
                  <a:pt x="4102100" y="57150"/>
                </a:lnTo>
                <a:lnTo>
                  <a:pt x="4101465" y="24130"/>
                </a:lnTo>
                <a:lnTo>
                  <a:pt x="4095115" y="6985"/>
                </a:lnTo>
                <a:lnTo>
                  <a:pt x="4077969" y="635"/>
                </a:lnTo>
                <a:lnTo>
                  <a:pt x="404495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" y="4987924"/>
            <a:ext cx="4102100" cy="1331595"/>
          </a:xfrm>
          <a:custGeom>
            <a:avLst/>
            <a:gdLst/>
            <a:ahLst/>
            <a:cxnLst/>
            <a:rect l="l" t="t" r="r" b="b"/>
            <a:pathLst>
              <a:path w="4102100" h="1331595">
                <a:moveTo>
                  <a:pt x="57150" y="0"/>
                </a:moveTo>
                <a:lnTo>
                  <a:pt x="24130" y="634"/>
                </a:lnTo>
                <a:lnTo>
                  <a:pt x="6985" y="6984"/>
                </a:lnTo>
                <a:lnTo>
                  <a:pt x="635" y="24129"/>
                </a:lnTo>
                <a:lnTo>
                  <a:pt x="0" y="57149"/>
                </a:lnTo>
                <a:lnTo>
                  <a:pt x="0" y="1274444"/>
                </a:lnTo>
                <a:lnTo>
                  <a:pt x="635" y="1307464"/>
                </a:lnTo>
                <a:lnTo>
                  <a:pt x="6985" y="1324609"/>
                </a:lnTo>
                <a:lnTo>
                  <a:pt x="24130" y="1330324"/>
                </a:lnTo>
                <a:lnTo>
                  <a:pt x="57150" y="1331594"/>
                </a:lnTo>
                <a:lnTo>
                  <a:pt x="4044950" y="1331594"/>
                </a:lnTo>
                <a:lnTo>
                  <a:pt x="4077969" y="1330324"/>
                </a:lnTo>
                <a:lnTo>
                  <a:pt x="4095115" y="1324609"/>
                </a:lnTo>
                <a:lnTo>
                  <a:pt x="4101465" y="1307464"/>
                </a:lnTo>
                <a:lnTo>
                  <a:pt x="4102100" y="1274444"/>
                </a:lnTo>
                <a:lnTo>
                  <a:pt x="4102100" y="57149"/>
                </a:lnTo>
                <a:lnTo>
                  <a:pt x="4101465" y="24129"/>
                </a:lnTo>
                <a:lnTo>
                  <a:pt x="4095115" y="6984"/>
                </a:lnTo>
                <a:lnTo>
                  <a:pt x="4077969" y="634"/>
                </a:lnTo>
                <a:lnTo>
                  <a:pt x="404495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8270" y="5118963"/>
            <a:ext cx="4089400" cy="1035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37590" marR="973455">
              <a:lnSpc>
                <a:spcPct val="103099"/>
              </a:lnSpc>
              <a:spcBef>
                <a:spcPts val="130"/>
              </a:spcBef>
            </a:pP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Determining the </a:t>
            </a:r>
            <a:r>
              <a:rPr sz="800" b="1" spc="25" dirty="0">
                <a:solidFill>
                  <a:srgbClr val="211F1F"/>
                </a:solidFill>
                <a:latin typeface="Calibri"/>
                <a:cs typeface="Calibri"/>
              </a:rPr>
              <a:t>right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ladder </a:t>
            </a:r>
            <a:r>
              <a:rPr sz="800" b="1" spc="25" dirty="0">
                <a:solidFill>
                  <a:srgbClr val="211F1F"/>
                </a:solidFill>
                <a:latin typeface="Calibri"/>
                <a:cs typeface="Calibri"/>
              </a:rPr>
              <a:t>length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Tohelpensure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safety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when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using</a:t>
            </a:r>
            <a:r>
              <a:rPr sz="800" spc="-1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ladder,donotuse  a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 that is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too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long or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too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short.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If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you would 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needtostandonorabovethefirststep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belowthe top 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cap</a:t>
            </a:r>
            <a:r>
              <a:rPr sz="800" spc="-1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of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step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ladder,or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third</a:t>
            </a:r>
            <a:r>
              <a:rPr sz="800" spc="-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rung</a:t>
            </a:r>
            <a:r>
              <a:rPr sz="800" spc="-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from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800" spc="-1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top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of 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anextension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ladder,it’s too short.Yourladder is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too 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long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if ceiling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height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prohibits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proper ladder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set-up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or 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morethan3feetextendsaboveuppersupportpoint.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600" y="189991"/>
            <a:ext cx="4222750" cy="7778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286385" algn="just">
              <a:lnSpc>
                <a:spcPct val="103099"/>
              </a:lnSpc>
              <a:spcBef>
                <a:spcPts val="75"/>
              </a:spcBef>
            </a:pP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Youmayhavemany,ifnotall,oftheseladdersatyourworkplace.Youmayalsohaveladders specially 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madeforaspecificpurpose.Familiarize </a:t>
            </a:r>
            <a:r>
              <a:rPr sz="800" spc="10" dirty="0">
                <a:solidFill>
                  <a:srgbClr val="211F1F"/>
                </a:solidFill>
                <a:latin typeface="Calibri"/>
                <a:cs typeface="Calibri"/>
              </a:rPr>
              <a:t>yourselfwithalloftheladdersavailabletoyou.Thiswillhelp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you select the proper ladder for the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job.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800" b="1" spc="35" dirty="0">
                <a:solidFill>
                  <a:srgbClr val="211F1F"/>
                </a:solidFill>
                <a:latin typeface="Calibri"/>
                <a:cs typeface="Calibri"/>
              </a:rPr>
              <a:t>Duty</a:t>
            </a:r>
            <a:r>
              <a:rPr sz="800" b="1" spc="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211F1F"/>
                </a:solidFill>
                <a:latin typeface="Calibri"/>
                <a:cs typeface="Calibri"/>
              </a:rPr>
              <a:t>Rating</a:t>
            </a:r>
            <a:endParaRPr sz="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ladder’s duty rating tells you its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maximum weight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capacity. There are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five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categories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of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duty</a:t>
            </a:r>
            <a:r>
              <a:rPr sz="800" spc="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ratings: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600" y="1061973"/>
            <a:ext cx="946150" cy="7727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80"/>
              </a:spcBef>
            </a:pPr>
            <a:r>
              <a:rPr sz="800" b="1" spc="-15" dirty="0">
                <a:solidFill>
                  <a:srgbClr val="211F1F"/>
                </a:solidFill>
                <a:latin typeface="Calibri"/>
                <a:cs typeface="Calibri"/>
              </a:rPr>
              <a:t>Type </a:t>
            </a:r>
            <a:r>
              <a:rPr sz="800" b="1" spc="-10" dirty="0">
                <a:solidFill>
                  <a:srgbClr val="211F1F"/>
                </a:solidFill>
                <a:latin typeface="Calibri"/>
                <a:cs typeface="Calibri"/>
              </a:rPr>
              <a:t>IAA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–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These  ladders have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Load 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Capacity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of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375</a:t>
            </a:r>
            <a:r>
              <a:rPr sz="800" u="sng" spc="-11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pounds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.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Type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IAA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ladders are 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recommended</a:t>
            </a:r>
            <a:r>
              <a:rPr sz="800" spc="-1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for</a:t>
            </a:r>
            <a:r>
              <a:rPr sz="800" spc="-1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u="sng" spc="-2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extra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heavy-duty</a:t>
            </a:r>
            <a:r>
              <a:rPr sz="800" u="sng" spc="-4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use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600" y="1949322"/>
            <a:ext cx="946150" cy="7778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70"/>
              </a:spcBef>
            </a:pPr>
            <a:r>
              <a:rPr sz="800" b="1" spc="-15" dirty="0">
                <a:solidFill>
                  <a:srgbClr val="211F1F"/>
                </a:solidFill>
                <a:latin typeface="Calibri"/>
                <a:cs typeface="Calibri"/>
              </a:rPr>
              <a:t>Type </a:t>
            </a:r>
            <a:r>
              <a:rPr sz="800" b="1" spc="-10" dirty="0">
                <a:solidFill>
                  <a:srgbClr val="211F1F"/>
                </a:solidFill>
                <a:latin typeface="Calibri"/>
                <a:cs typeface="Calibri"/>
              </a:rPr>
              <a:t>IA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–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These  ladders have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Load 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Capacity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of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300</a:t>
            </a:r>
            <a:r>
              <a:rPr sz="800" u="sng" spc="-11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pounds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.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Type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IA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ladders are 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recommended</a:t>
            </a:r>
            <a:r>
              <a:rPr sz="800" spc="-1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for</a:t>
            </a:r>
            <a:r>
              <a:rPr sz="800" spc="-1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u="sng" spc="-2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extra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heavy-duty</a:t>
            </a:r>
            <a:r>
              <a:rPr sz="800" u="sng" spc="-4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use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600" y="2833242"/>
            <a:ext cx="943610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b="1" spc="-15" dirty="0">
                <a:solidFill>
                  <a:srgbClr val="211F1F"/>
                </a:solidFill>
                <a:latin typeface="Calibri"/>
                <a:cs typeface="Calibri"/>
              </a:rPr>
              <a:t>Type </a:t>
            </a:r>
            <a:r>
              <a:rPr sz="800" b="1" dirty="0">
                <a:solidFill>
                  <a:srgbClr val="211F1F"/>
                </a:solidFill>
                <a:latin typeface="Calibri"/>
                <a:cs typeface="Calibri"/>
              </a:rPr>
              <a:t>I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–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These ladders 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havea</a:t>
            </a:r>
            <a:r>
              <a:rPr sz="800" spc="-1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Load</a:t>
            </a:r>
            <a:r>
              <a:rPr sz="800" spc="-1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Capacityof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1376" y="1061973"/>
            <a:ext cx="822960" cy="5264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20320">
              <a:lnSpc>
                <a:spcPct val="102499"/>
              </a:lnSpc>
              <a:spcBef>
                <a:spcPts val="80"/>
              </a:spcBef>
            </a:pPr>
            <a:r>
              <a:rPr sz="800" u="sng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250 </a:t>
            </a:r>
            <a:r>
              <a:rPr sz="80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pounds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. Type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I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ladders are  manufactured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for </a:t>
            </a:r>
            <a:r>
              <a:rPr sz="80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heavy-duty</a:t>
            </a:r>
            <a:r>
              <a:rPr sz="800" u="sng" spc="-5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use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11376" y="1695957"/>
            <a:ext cx="965200" cy="6483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80"/>
              </a:spcBef>
            </a:pPr>
            <a:r>
              <a:rPr sz="800" b="1" spc="-15" dirty="0">
                <a:solidFill>
                  <a:srgbClr val="211F1F"/>
                </a:solidFill>
                <a:latin typeface="Calibri"/>
                <a:cs typeface="Calibri"/>
              </a:rPr>
              <a:t>Type </a:t>
            </a:r>
            <a:r>
              <a:rPr sz="800" b="1" spc="-10" dirty="0">
                <a:solidFill>
                  <a:srgbClr val="211F1F"/>
                </a:solidFill>
                <a:latin typeface="Calibri"/>
                <a:cs typeface="Calibri"/>
              </a:rPr>
              <a:t>II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–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These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ladders  have</a:t>
            </a:r>
            <a:r>
              <a:rPr sz="800" spc="-114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spc="-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Load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Capacity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of  </a:t>
            </a:r>
            <a:r>
              <a:rPr sz="800" u="sng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225 </a:t>
            </a:r>
            <a:r>
              <a:rPr sz="80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pounds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. Type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II 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ladders areapproved</a:t>
            </a:r>
            <a:r>
              <a:rPr sz="8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for  </a:t>
            </a:r>
            <a:r>
              <a:rPr sz="80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medium-duty</a:t>
            </a:r>
            <a:r>
              <a:rPr sz="800" u="sng" spc="-60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use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1376" y="2455290"/>
            <a:ext cx="960119" cy="652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70"/>
              </a:spcBef>
            </a:pPr>
            <a:r>
              <a:rPr sz="800" b="1" spc="-5" dirty="0">
                <a:solidFill>
                  <a:srgbClr val="211F1F"/>
                </a:solidFill>
                <a:latin typeface="Calibri"/>
                <a:cs typeface="Calibri"/>
              </a:rPr>
              <a:t>Type III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–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These  ladders have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Load 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Capacity </a:t>
            </a:r>
            <a:r>
              <a:rPr sz="800" spc="-15" dirty="0">
                <a:solidFill>
                  <a:srgbClr val="211F1F"/>
                </a:solidFill>
                <a:latin typeface="Calibri"/>
                <a:cs typeface="Calibri"/>
              </a:rPr>
              <a:t>of </a:t>
            </a:r>
            <a:r>
              <a:rPr sz="80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200</a:t>
            </a:r>
            <a:r>
              <a:rPr sz="800" u="sng" spc="-9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25" dirty="0">
                <a:solidFill>
                  <a:srgbClr val="211F1F"/>
                </a:solidFill>
                <a:uFill>
                  <a:solidFill>
                    <a:srgbClr val="211F1F"/>
                  </a:solidFill>
                </a:uFill>
                <a:latin typeface="Calibri"/>
                <a:cs typeface="Calibri"/>
              </a:rPr>
              <a:t>pounds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. 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Type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III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ladders are  r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spc="-10" dirty="0">
                <a:solidFill>
                  <a:srgbClr val="211F1F"/>
                </a:solidFill>
                <a:latin typeface="Calibri"/>
                <a:cs typeface="Calibri"/>
              </a:rPr>
              <a:t>t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e</a:t>
            </a:r>
            <a:r>
              <a:rPr sz="800" spc="60" dirty="0">
                <a:solidFill>
                  <a:srgbClr val="211F1F"/>
                </a:solidFill>
                <a:latin typeface="Calibri"/>
                <a:cs typeface="Calibri"/>
              </a:rPr>
              <a:t>d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f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o</a:t>
            </a:r>
            <a:r>
              <a:rPr sz="800" spc="55" dirty="0">
                <a:solidFill>
                  <a:srgbClr val="211F1F"/>
                </a:solidFill>
                <a:latin typeface="Calibri"/>
                <a:cs typeface="Calibri"/>
              </a:rPr>
              <a:t>r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l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i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g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h</a:t>
            </a:r>
            <a:r>
              <a:rPr sz="800" spc="-10" dirty="0">
                <a:solidFill>
                  <a:srgbClr val="211F1F"/>
                </a:solidFill>
                <a:latin typeface="Calibri"/>
                <a:cs typeface="Calibri"/>
              </a:rPr>
              <a:t>t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-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du</a:t>
            </a:r>
            <a:r>
              <a:rPr sz="800" spc="-10" dirty="0">
                <a:solidFill>
                  <a:srgbClr val="211F1F"/>
                </a:solidFill>
                <a:latin typeface="Calibri"/>
                <a:cs typeface="Calibri"/>
              </a:rPr>
              <a:t>t</a:t>
            </a:r>
            <a:r>
              <a:rPr sz="800" spc="55" dirty="0">
                <a:solidFill>
                  <a:srgbClr val="211F1F"/>
                </a:solidFill>
                <a:latin typeface="Calibri"/>
                <a:cs typeface="Calibri"/>
              </a:rPr>
              <a:t>y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u</a:t>
            </a:r>
            <a:r>
              <a:rPr sz="800" spc="-10" dirty="0">
                <a:solidFill>
                  <a:srgbClr val="211F1F"/>
                </a:solidFill>
                <a:latin typeface="Calibri"/>
                <a:cs typeface="Calibri"/>
              </a:rPr>
              <a:t>s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e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86734" y="1032408"/>
            <a:ext cx="705485" cy="179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785">
              <a:lnSpc>
                <a:spcPct val="118800"/>
              </a:lnSpc>
              <a:spcBef>
                <a:spcPts val="95"/>
              </a:spcBef>
            </a:pPr>
            <a:r>
              <a:rPr sz="700" spc="-5" dirty="0">
                <a:solidFill>
                  <a:srgbClr val="211F1F"/>
                </a:solidFill>
                <a:latin typeface="Calibri"/>
                <a:cs typeface="Calibri"/>
              </a:rPr>
              <a:t>To figure out the  total </a:t>
            </a:r>
            <a:r>
              <a:rPr sz="700" dirty="0">
                <a:solidFill>
                  <a:srgbClr val="211F1F"/>
                </a:solidFill>
                <a:latin typeface="Calibri"/>
                <a:cs typeface="Calibri"/>
              </a:rPr>
              <a:t>amount </a:t>
            </a:r>
            <a:r>
              <a:rPr sz="700" spc="-5" dirty="0">
                <a:solidFill>
                  <a:srgbClr val="211F1F"/>
                </a:solidFill>
                <a:latin typeface="Calibri"/>
                <a:cs typeface="Calibri"/>
              </a:rPr>
              <a:t>of  weight a ladder  </a:t>
            </a:r>
            <a:r>
              <a:rPr sz="700" spc="-20" dirty="0">
                <a:solidFill>
                  <a:srgbClr val="211F1F"/>
                </a:solidFill>
                <a:latin typeface="Calibri"/>
                <a:cs typeface="Calibri"/>
              </a:rPr>
              <a:t>will be</a:t>
            </a:r>
            <a:r>
              <a:rPr sz="700" spc="-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spc="-20" dirty="0">
                <a:solidFill>
                  <a:srgbClr val="211F1F"/>
                </a:solidFill>
                <a:latin typeface="Calibri"/>
                <a:cs typeface="Calibri"/>
              </a:rPr>
              <a:t>supporting,  </a:t>
            </a:r>
            <a:r>
              <a:rPr sz="700" spc="-5" dirty="0">
                <a:solidFill>
                  <a:srgbClr val="211F1F"/>
                </a:solidFill>
                <a:latin typeface="Calibri"/>
                <a:cs typeface="Calibri"/>
              </a:rPr>
              <a:t>add your weight  plus the weight  </a:t>
            </a:r>
            <a:r>
              <a:rPr sz="700" dirty="0">
                <a:solidFill>
                  <a:srgbClr val="211F1F"/>
                </a:solidFill>
                <a:latin typeface="Calibri"/>
                <a:cs typeface="Calibri"/>
              </a:rPr>
              <a:t>of</a:t>
            </a:r>
            <a:r>
              <a:rPr sz="700" spc="-1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11F1F"/>
                </a:solidFill>
                <a:latin typeface="Calibri"/>
                <a:cs typeface="Calibri"/>
              </a:rPr>
              <a:t>yourprotective  </a:t>
            </a:r>
            <a:r>
              <a:rPr sz="700" spc="-5" dirty="0">
                <a:solidFill>
                  <a:srgbClr val="211F1F"/>
                </a:solidFill>
                <a:latin typeface="Calibri"/>
                <a:cs typeface="Calibri"/>
              </a:rPr>
              <a:t>equipment, the  weight of</a:t>
            </a:r>
            <a:r>
              <a:rPr sz="7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11F1F"/>
                </a:solidFill>
                <a:latin typeface="Calibri"/>
                <a:cs typeface="Calibri"/>
              </a:rPr>
              <a:t>your</a:t>
            </a:r>
            <a:endParaRPr sz="700">
              <a:latin typeface="Calibri"/>
              <a:cs typeface="Calibri"/>
            </a:endParaRPr>
          </a:p>
          <a:p>
            <a:pPr marL="12700" marR="5080">
              <a:lnSpc>
                <a:spcPct val="118600"/>
              </a:lnSpc>
            </a:pPr>
            <a:r>
              <a:rPr sz="700" spc="-5" dirty="0">
                <a:solidFill>
                  <a:srgbClr val="211F1F"/>
                </a:solidFill>
                <a:latin typeface="Calibri"/>
                <a:cs typeface="Calibri"/>
              </a:rPr>
              <a:t>tool belt and</a:t>
            </a:r>
            <a:r>
              <a:rPr sz="7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11F1F"/>
                </a:solidFill>
                <a:latin typeface="Calibri"/>
                <a:cs typeface="Calibri"/>
              </a:rPr>
              <a:t>tools,  plus the weight of  the supplies you  will be carrying up  the</a:t>
            </a:r>
            <a:r>
              <a:rPr sz="700" spc="-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11F1F"/>
                </a:solidFill>
                <a:latin typeface="Calibri"/>
                <a:cs typeface="Calibri"/>
              </a:rPr>
              <a:t>ladder.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10969" y="3251072"/>
            <a:ext cx="2807970" cy="15157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351790">
              <a:lnSpc>
                <a:spcPct val="105000"/>
              </a:lnSpc>
              <a:spcBef>
                <a:spcPts val="55"/>
              </a:spcBef>
            </a:pP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Neverload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with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weightinexcess</a:t>
            </a:r>
            <a:r>
              <a:rPr sz="800" spc="-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211F1F"/>
                </a:solidFill>
                <a:latin typeface="Calibri"/>
                <a:cs typeface="Calibri"/>
              </a:rPr>
              <a:t>ofitsload</a:t>
            </a:r>
            <a:r>
              <a:rPr sz="800" spc="-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capacity.  Doing</a:t>
            </a:r>
            <a:r>
              <a:rPr sz="80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so</a:t>
            </a:r>
            <a:r>
              <a:rPr sz="80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could</a:t>
            </a:r>
            <a:r>
              <a:rPr sz="80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damage</a:t>
            </a:r>
            <a:r>
              <a:rPr sz="8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800" spc="-5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</a:t>
            </a:r>
            <a:r>
              <a:rPr sz="80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and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cause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injury.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Use a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towline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to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bring up tools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and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supplies.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40335">
              <a:lnSpc>
                <a:spcPct val="103699"/>
              </a:lnSpc>
              <a:spcBef>
                <a:spcPts val="5"/>
              </a:spcBef>
            </a:pPr>
            <a:r>
              <a:rPr sz="800" spc="5" dirty="0">
                <a:solidFill>
                  <a:srgbClr val="211F1F"/>
                </a:solidFill>
                <a:latin typeface="Calibri"/>
                <a:cs typeface="Calibri"/>
              </a:rPr>
              <a:t>Donotassumethatalongerladderhasahigherloadcapacity.There 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is</a:t>
            </a:r>
            <a:r>
              <a:rPr sz="800" spc="-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no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relationship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between</a:t>
            </a:r>
            <a:r>
              <a:rPr sz="80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length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and</a:t>
            </a:r>
            <a:r>
              <a:rPr sz="800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load</a:t>
            </a:r>
            <a:r>
              <a:rPr sz="8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Calibri"/>
                <a:cs typeface="Calibri"/>
              </a:rPr>
              <a:t>capacity.</a:t>
            </a:r>
            <a:r>
              <a:rPr sz="800" spc="-6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Before</a:t>
            </a:r>
            <a:r>
              <a:rPr sz="800" spc="-8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11F1F"/>
                </a:solidFill>
                <a:latin typeface="Calibri"/>
                <a:cs typeface="Calibri"/>
              </a:rPr>
              <a:t>using</a:t>
            </a:r>
            <a:r>
              <a:rPr sz="800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30" dirty="0">
                <a:solidFill>
                  <a:srgbClr val="211F1F"/>
                </a:solidFill>
                <a:latin typeface="Calibri"/>
                <a:cs typeface="Calibri"/>
              </a:rPr>
              <a:t>any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1299"/>
              </a:lnSpc>
              <a:spcBef>
                <a:spcPts val="20"/>
              </a:spcBef>
            </a:pP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ladder,checkitsload capacitybylooking atthestickeron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the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side ofthe  ladder.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If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the sticker </a:t>
            </a:r>
            <a:r>
              <a:rPr sz="800" dirty="0">
                <a:solidFill>
                  <a:srgbClr val="211F1F"/>
                </a:solidFill>
                <a:latin typeface="Calibri"/>
                <a:cs typeface="Calibri"/>
              </a:rPr>
              <a:t>is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missing, notify your</a:t>
            </a:r>
            <a:r>
              <a:rPr sz="800" spc="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11F1F"/>
                </a:solidFill>
                <a:latin typeface="Calibri"/>
                <a:cs typeface="Calibri"/>
              </a:rPr>
              <a:t>supervisor.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229360">
              <a:lnSpc>
                <a:spcPct val="100000"/>
              </a:lnSpc>
            </a:pPr>
            <a:r>
              <a:rPr sz="750" b="1" spc="35" dirty="0">
                <a:solidFill>
                  <a:srgbClr val="211F1F"/>
                </a:solidFill>
                <a:latin typeface="Calibri"/>
                <a:cs typeface="Calibri"/>
              </a:rPr>
              <a:t>ANSI </a:t>
            </a:r>
            <a:r>
              <a:rPr sz="750" b="1" spc="15" dirty="0">
                <a:solidFill>
                  <a:srgbClr val="211F1F"/>
                </a:solidFill>
                <a:latin typeface="Calibri"/>
                <a:cs typeface="Calibri"/>
              </a:rPr>
              <a:t>Requires </a:t>
            </a:r>
            <a:r>
              <a:rPr sz="750" b="1" spc="35" dirty="0">
                <a:solidFill>
                  <a:srgbClr val="211F1F"/>
                </a:solidFill>
                <a:latin typeface="Calibri"/>
                <a:cs typeface="Calibri"/>
              </a:rPr>
              <a:t>a </a:t>
            </a:r>
            <a:r>
              <a:rPr sz="750" b="1" spc="30" dirty="0">
                <a:solidFill>
                  <a:srgbClr val="211F1F"/>
                </a:solidFill>
                <a:latin typeface="Calibri"/>
                <a:cs typeface="Calibri"/>
              </a:rPr>
              <a:t>duty </a:t>
            </a:r>
            <a:r>
              <a:rPr sz="750" b="1" spc="15" dirty="0">
                <a:solidFill>
                  <a:srgbClr val="211F1F"/>
                </a:solidFill>
                <a:latin typeface="Calibri"/>
                <a:cs typeface="Calibri"/>
              </a:rPr>
              <a:t>rating </a:t>
            </a:r>
            <a:r>
              <a:rPr sz="750" b="1" spc="25" dirty="0">
                <a:solidFill>
                  <a:srgbClr val="211F1F"/>
                </a:solidFill>
                <a:latin typeface="Calibri"/>
                <a:cs typeface="Calibri"/>
              </a:rPr>
              <a:t>sticker  </a:t>
            </a:r>
            <a:r>
              <a:rPr sz="750" b="1" spc="35" dirty="0">
                <a:solidFill>
                  <a:srgbClr val="211F1F"/>
                </a:solidFill>
                <a:latin typeface="Calibri"/>
                <a:cs typeface="Calibri"/>
              </a:rPr>
              <a:t>be</a:t>
            </a:r>
            <a:r>
              <a:rPr sz="750" b="1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spc="30" dirty="0">
                <a:solidFill>
                  <a:srgbClr val="211F1F"/>
                </a:solidFill>
                <a:latin typeface="Calibri"/>
                <a:cs typeface="Calibri"/>
              </a:rPr>
              <a:t>placed</a:t>
            </a:r>
            <a:r>
              <a:rPr sz="750" b="1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spc="35" dirty="0">
                <a:solidFill>
                  <a:srgbClr val="211F1F"/>
                </a:solidFill>
                <a:latin typeface="Calibri"/>
                <a:cs typeface="Calibri"/>
              </a:rPr>
              <a:t>on</a:t>
            </a:r>
            <a:r>
              <a:rPr sz="750" b="1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spc="30" dirty="0">
                <a:solidFill>
                  <a:srgbClr val="211F1F"/>
                </a:solidFill>
                <a:latin typeface="Calibri"/>
                <a:cs typeface="Calibri"/>
              </a:rPr>
              <a:t>the</a:t>
            </a:r>
            <a:r>
              <a:rPr sz="750" b="1" spc="-5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spc="25" dirty="0">
                <a:solidFill>
                  <a:srgbClr val="211F1F"/>
                </a:solidFill>
                <a:latin typeface="Calibri"/>
                <a:cs typeface="Calibri"/>
              </a:rPr>
              <a:t>side</a:t>
            </a:r>
            <a:r>
              <a:rPr sz="750" b="1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spc="30" dirty="0">
                <a:solidFill>
                  <a:srgbClr val="211F1F"/>
                </a:solidFill>
                <a:latin typeface="Calibri"/>
                <a:cs typeface="Calibri"/>
              </a:rPr>
              <a:t>of</a:t>
            </a:r>
            <a:r>
              <a:rPr sz="750" b="1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spc="35" dirty="0">
                <a:solidFill>
                  <a:srgbClr val="211F1F"/>
                </a:solidFill>
                <a:latin typeface="Calibri"/>
                <a:cs typeface="Calibri"/>
              </a:rPr>
              <a:t>every</a:t>
            </a:r>
            <a:r>
              <a:rPr sz="750" b="1" spc="-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750" b="1" spc="5" dirty="0">
                <a:solidFill>
                  <a:srgbClr val="211F1F"/>
                </a:solidFill>
                <a:latin typeface="Calibri"/>
                <a:cs typeface="Calibri"/>
              </a:rPr>
              <a:t>ladder.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91944" y="3089274"/>
            <a:ext cx="537845" cy="0"/>
          </a:xfrm>
          <a:custGeom>
            <a:avLst/>
            <a:gdLst/>
            <a:ahLst/>
            <a:cxnLst/>
            <a:rect l="l" t="t" r="r" b="b"/>
            <a:pathLst>
              <a:path w="537844">
                <a:moveTo>
                  <a:pt x="0" y="0"/>
                </a:moveTo>
                <a:lnTo>
                  <a:pt x="537844" y="0"/>
                </a:lnTo>
              </a:path>
            </a:pathLst>
          </a:custGeom>
          <a:ln w="6096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5590" y="3246500"/>
            <a:ext cx="436244" cy="1601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8835" y="3246500"/>
            <a:ext cx="436245" cy="1601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02510" y="1076197"/>
            <a:ext cx="1178560" cy="2005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EBCFEA2-C756-BFF7-F58E-C5FA6C0620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484" y="0"/>
            <a:ext cx="7780883" cy="98897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5338</Words>
  <Application>Microsoft Office PowerPoint</Application>
  <PresentationFormat>Custom</PresentationFormat>
  <Paragraphs>626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Calibri Light</vt:lpstr>
      <vt:lpstr>Comic Sans MS</vt:lpstr>
      <vt:lpstr>Lucida Sans</vt:lpstr>
      <vt:lpstr>Palatino Linotype</vt:lpstr>
      <vt:lpstr>Symbol</vt:lpstr>
      <vt:lpstr>Times New Roman</vt:lpstr>
      <vt:lpstr>Trebuchet MS</vt:lpstr>
      <vt:lpstr>Office Theme</vt:lpstr>
      <vt:lpstr>HBACA Builder Safety Committee</vt:lpstr>
      <vt:lpstr>PowerPoint Presentation</vt:lpstr>
      <vt:lpstr>PowerPoint Presentation</vt:lpstr>
      <vt:lpstr>LADDER SAFETY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Stratton Hickcox</dc:creator>
  <cp:lastModifiedBy>Heath Thompson</cp:lastModifiedBy>
  <cp:revision>1</cp:revision>
  <dcterms:created xsi:type="dcterms:W3CDTF">2025-10-21T19:15:27Z</dcterms:created>
  <dcterms:modified xsi:type="dcterms:W3CDTF">2025-10-21T19:21:45Z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2025-10-21T00:00:00Z</vt:filetime>
  </property>
</Properties>
</file>