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14F8-954C-124C-E924-0EEE3F835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05530-AC61-439C-E8F1-B35E252FF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7C361-0EDC-BF44-774E-E6FEA530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64AD-8126-477E-89FF-80B0D96C143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A0395-D2AE-28A1-27ED-9325276C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359C7-3E8A-1B93-3D11-826EE762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9689-17AE-4C3C-AAF4-C6579AD9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AF05-1F81-6D87-BDD4-DFD7FC125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F9965-1A88-CF25-5A5B-03071DDC0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D060F-D77F-428A-EDCA-2B6AEE4E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64AD-8126-477E-89FF-80B0D96C143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855A0-F05F-F7A7-8B92-247EDFDC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818C5-6A1E-F1C6-1E2B-81D85077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9689-17AE-4C3C-AAF4-C6579AD9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3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BBD08C-7520-1860-BA70-C490BA83D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D67CC-9C4A-9D43-720D-554531CA3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38F8D-4F37-9E43-C83B-59AD8565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64AD-8126-477E-89FF-80B0D96C143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1C13E-1945-1142-19E1-16109081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BC011-B75B-0789-BC6F-550C23D6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9689-17AE-4C3C-AAF4-C6579AD9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4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A032-9FED-FDEA-248B-3B5E9AEC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C1B92-28CF-6560-489C-B987D8D76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94153-4571-F0C4-7B73-93154BD5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64AD-8126-477E-89FF-80B0D96C143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F0C-8895-6E4F-EDA7-787A4617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4B23-6B95-3040-47F3-7FA1A75E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9689-17AE-4C3C-AAF4-C6579AD9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6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6678-1EAE-FD47-0CF3-7984EA86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6B9C-4043-C3B5-3C70-33C76F5C9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43F15-9BB4-DCA7-B57A-3B5ADDEF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64AD-8126-477E-89FF-80B0D96C143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7E050-2918-5626-A45E-9F7E598D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FE553-7829-54AA-2ED6-27DD3B6D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9689-17AE-4C3C-AAF4-C6579AD9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5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D181-A5DF-5872-BDF8-4979F595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4DACD-22ED-E3B0-DDE2-C641A09D4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0CB69-5838-CE73-CE98-70832F6CB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084E5-6544-FF4F-89AF-61795052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64AD-8126-477E-89FF-80B0D96C143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22E1C-ECA0-D4E2-8599-DEF96812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5FB6D-71F7-3A1C-0E61-04E92538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9689-17AE-4C3C-AAF4-C6579AD9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6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647B-37AD-A67D-EDA0-B4A87950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76DB-B90B-951C-2914-A395F64BA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AE1CB-1478-3629-3C99-12860589E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ED9CCF-EC1B-CA2D-30D8-8F98F1087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912AE-52EA-4F2C-B622-F4C6105B0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0419E3-75AB-2454-A23F-BEF7DB24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64AD-8126-477E-89FF-80B0D96C143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ACD08F-C467-4E77-E079-1233DE6E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B21669-6FE9-ABC2-8CA2-1A3B0F4B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9689-17AE-4C3C-AAF4-C6579AD9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6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1A4E0-DFD1-28A2-C5B2-24CC61EB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FF37A-1C40-AB18-24CE-0080FA3E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64AD-8126-477E-89FF-80B0D96C143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BAB44-3403-E6C8-13E4-1AE86B7E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10BC9-71AD-5B17-4A48-AF93FE82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9689-17AE-4C3C-AAF4-C6579AD9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1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65138-AC44-BBEA-8A3A-F603AF6A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64AD-8126-477E-89FF-80B0D96C143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30CB7-E24D-305D-823F-43758D1F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B5E5A-59B1-1D29-92B6-F9522A89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9689-17AE-4C3C-AAF4-C6579AD9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5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0D10-2C08-5C4E-D07B-01D6D3FC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7B4FC-528D-F1D9-6A71-13D57CAB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08A7A-30C3-DAC0-0C45-554035ED6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4EC28-6E25-DF8F-7A6F-9C3B5C9B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64AD-8126-477E-89FF-80B0D96C143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4F991-4D99-3839-4BED-57CC58C6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215F2-5C91-2BD5-A3DC-095053B6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9689-17AE-4C3C-AAF4-C6579AD9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5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D4D7-CECE-6554-1ABA-E99612B79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A508CA-98F2-8C4A-EBFF-951B7237B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10BBA-4074-CF81-80F3-2F0D94ED3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C9405-45CF-46C1-ECF8-DD142460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64AD-8126-477E-89FF-80B0D96C143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ED66F-F84B-BCAE-D1E8-A97CD7E6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8AFBA-4A2C-5E8B-6DAF-4121B528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9689-17AE-4C3C-AAF4-C6579AD9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A9A7E-E96D-D4CB-BAD3-A7C9795C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168D5-CA1E-4BEF-0D52-13D5D18F3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1E6BE-E2DE-C556-743E-361E143AA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5364AD-8126-477E-89FF-80B0D96C143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189B5-F004-ED97-F001-3CFBD1084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AD177-424D-8CD2-6E14-B321DEE8D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159689-17AE-4C3C-AAF4-C6579AD9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1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laws-regs/regulations/standardnumber/1926/1926.501#:~:text=Each%20employee%20on%20a%20walking%2Fworking%20surface%20shall%20be%20protected,(including%20skylights)%20by%20covers.&amp;text=4)(iii)-,Each%20employee%20on%20a%20walking%2Fworking%20surface%20shall%20be%20protected,(including%20skylights)%20by%20covers.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sha.gov/laws-regs/regulations/standardnumber/1926/1926.100#:~:text=Employees%20working%20in%20areas%20where,be%20protected%20by%20protective%20helmets." TargetMode="External"/><Relationship Id="rId4" Type="http://schemas.openxmlformats.org/officeDocument/2006/relationships/hyperlink" Target="http://www.osha.gov/laws-regs/regulations/standardnumber/1926/1926.1053#:~:text=Ladders%20shall%20be%20maintained%20free,grease%2C%20and%20other%20slipping%20hazards.&amp;text=Ladders%20shall%20not%20be%20loaded,beyond%20their%20manufacturer's%20rated%20capacity.&amp;text=Ladders%20shall%20be%20used%20only,for%20which%20they%20were%20designed.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7EEA-11D5-6757-BE2A-90AA2CF70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</a:t>
            </a:r>
            <a:br>
              <a:rPr lang="en-US" dirty="0"/>
            </a:b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Fall Protection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6B16E-C9A1-229F-8CB4-583891514C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Scott W. Hayes</a:t>
            </a:r>
          </a:p>
          <a:p>
            <a:r>
              <a:rPr lang="en-US" dirty="0"/>
              <a:t>AMERICA ROOFING</a:t>
            </a:r>
          </a:p>
        </p:txBody>
      </p:sp>
      <p:pic>
        <p:nvPicPr>
          <p:cNvPr id="7" name="Picture 6" descr="A cartoon character holding a hook&#10;&#10;AI-generated content may be incorrect.">
            <a:extLst>
              <a:ext uri="{FF2B5EF4-FFF2-40B4-BE49-F238E27FC236}">
                <a16:creationId xmlns:a16="http://schemas.microsoft.com/office/drawing/2014/main" id="{DDBDF033-8CD0-A0E6-6BC3-CA3437211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360" y="288477"/>
            <a:ext cx="3390466" cy="33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0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infographic listing the top four causes of death on construction sites, which account for 65% of all deaths.">
            <a:extLst>
              <a:ext uri="{FF2B5EF4-FFF2-40B4-BE49-F238E27FC236}">
                <a16:creationId xmlns:a16="http://schemas.microsoft.com/office/drawing/2014/main" id="{A6A392F4-C330-9FA1-9D49-7C3BB855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0"/>
            <a:ext cx="7627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8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E7345-2DB4-6D84-3478-952C506C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4A04-1688-595F-D214-EB3D0FC51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OSHA reports a 20% decline in fatal falls in construction it investigated in the past fiscal year, for a total of 189 in 2024.</a:t>
            </a:r>
          </a:p>
          <a:p>
            <a:endParaRPr lang="en-US" dirty="0">
              <a:solidFill>
                <a:srgbClr val="3F40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fatal falls in construction (2023) — 260 or 64.4% — were from a height between 6 feet and 30 feet. Portable ladders and stairs were the primary source of 109 construction fatalities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ECCBD-F348-8590-FA87-94365E24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028" y="4001294"/>
            <a:ext cx="1993651" cy="2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0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A3D3-EB4A-4EA4-E2D1-1B7B1A7D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46325-FA1D-ACAD-A660-1BD270E1F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Duty to have fall protection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6,557 citations, $48 million penalties.</a:t>
            </a:r>
          </a:p>
          <a:p>
            <a:r>
              <a:rPr lang="en-US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Ladders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2,681 citations, $9.5 million penalties.</a:t>
            </a:r>
          </a:p>
          <a:p>
            <a:pPr marL="0" indent="0">
              <a:buNone/>
            </a:pPr>
            <a:endParaRPr lang="en-US" b="1" u="sng" dirty="0">
              <a:solidFill>
                <a:srgbClr val="467886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 Head protection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766 citations, $2.4 million penalties.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1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8970-F786-0965-748E-8207BB66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CFR 1926 - Subpart 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4D49-92B0-03F8-A9BD-053CBDB51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1926.500(a)(1)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subpart sets forth requirements and criteria for fall protection in construction workplaces covered under 29 CFR part 1926.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Scope and Applications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1926.501(a)(1)This section sets forth requirements for employers to provide fall protection systems.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Duty to have Fall Protection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900"/>
              </a:spcAft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1926.502(a)(1)Fall protection systems required by this part shall comply with the applicable provisions of this section.</a:t>
            </a:r>
          </a:p>
          <a:p>
            <a:pPr lvl="1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Fall Protection Systems and Criteria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28D0-FCBC-9986-CA52-B804D40D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7D7CB-9B97-9283-4C39-1B41C26DE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at 6 feet and higher in Construction (4ft general industry)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more than 30-degree deviation left or right – Swing Fall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Anchor and PFAS must support 5,000lbs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Guardrails and scaffolding</a:t>
            </a:r>
          </a:p>
          <a:p>
            <a:endParaRPr lang="en-US" dirty="0"/>
          </a:p>
        </p:txBody>
      </p:sp>
      <p:pic>
        <p:nvPicPr>
          <p:cNvPr id="5" name="Picture 4" descr="A drawing of a couple of men&#10;&#10;AI-generated content may be incorrect.">
            <a:extLst>
              <a:ext uri="{FF2B5EF4-FFF2-40B4-BE49-F238E27FC236}">
                <a16:creationId xmlns:a16="http://schemas.microsoft.com/office/drawing/2014/main" id="{9D8B3CB2-778B-CDE9-A29E-96748DE42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648" y="2762984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9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3654-A74E-F9AB-DACA-BDD11A00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Swing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E6CD-8DBA-0C8D-4332-AA88885CD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the angle of Deviation, the greater the risk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pose an even greater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0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263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Times New Roman</vt:lpstr>
      <vt:lpstr>Office Theme</vt:lpstr>
      <vt:lpstr>Overview  to  Fall Protection</vt:lpstr>
      <vt:lpstr>PowerPoint Presentation</vt:lpstr>
      <vt:lpstr>Historical Stats</vt:lpstr>
      <vt:lpstr>Most Cited</vt:lpstr>
      <vt:lpstr>29 CFR 1926 - Subpart M</vt:lpstr>
      <vt:lpstr>Fall Protection</vt:lpstr>
      <vt:lpstr>Swing Fall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W. Hayes</dc:creator>
  <cp:lastModifiedBy>Scott W. Hayes</cp:lastModifiedBy>
  <cp:revision>6</cp:revision>
  <dcterms:created xsi:type="dcterms:W3CDTF">2025-04-11T16:27:53Z</dcterms:created>
  <dcterms:modified xsi:type="dcterms:W3CDTF">2025-04-23T12:27:32Z</dcterms:modified>
</cp:coreProperties>
</file>