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17" r:id="rId4"/>
    <p:sldMasterId id="2147483729" r:id="rId5"/>
  </p:sldMasterIdLst>
  <p:notesMasterIdLst>
    <p:notesMasterId r:id="rId25"/>
  </p:notesMasterIdLst>
  <p:sldIdLst>
    <p:sldId id="604" r:id="rId6"/>
    <p:sldId id="615" r:id="rId7"/>
    <p:sldId id="605" r:id="rId8"/>
    <p:sldId id="482" r:id="rId9"/>
    <p:sldId id="613" r:id="rId10"/>
    <p:sldId id="495" r:id="rId11"/>
    <p:sldId id="498" r:id="rId12"/>
    <p:sldId id="561" r:id="rId13"/>
    <p:sldId id="480" r:id="rId14"/>
    <p:sldId id="481" r:id="rId15"/>
    <p:sldId id="389" r:id="rId16"/>
    <p:sldId id="565" r:id="rId17"/>
    <p:sldId id="350" r:id="rId18"/>
    <p:sldId id="577" r:id="rId19"/>
    <p:sldId id="602" r:id="rId20"/>
    <p:sldId id="614" r:id="rId21"/>
    <p:sldId id="585" r:id="rId22"/>
    <p:sldId id="608" r:id="rId23"/>
    <p:sldId id="5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91572-AA9F-4BF9-86D4-1DB2A5BFDEA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FED6E-4357-4863-8072-99A7D42F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4E9F-AFDA-4F2A-9A79-DD07E8C2FD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3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3F77-1DA8-4435-A445-84B616669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90F4E-3EA0-4F9C-A61F-8EE0E8968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14C5-7556-43BD-8020-668A7CA6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7728-472B-4046-BD1B-F630A06554AC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EC9D-2DCB-412B-8727-393218DB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FAE7-5A5E-4E1A-9AC2-F6F7A6CB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9D50-2482-4831-99C8-53DCB5F0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53ACD-35A4-45BD-A4FE-E19D4070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34EA-FBBF-4276-81A6-EC0582F1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822E-FAD9-4029-B7BF-05E3AA0B3758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4A63-6A2E-45AE-B1C2-C6222FDD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C8B0-38B6-4A2E-9ABA-A7BF34BA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F58D8-6DFB-4B72-AEBC-C5D2D6BE7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D1F71-A71F-4451-B144-69D22D58C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45E3E-A06A-4C34-8469-347434B9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C31-C102-4707-A49A-60A3F907E13D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0AD7-03EB-423D-B2AE-90C0D1BB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B164-DF08-4DF7-8F23-D92E9B49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9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C683-E303-4831-89F4-856B285016C8}" type="datetime1">
              <a:rPr lang="en-US" smtClean="0">
                <a:solidFill>
                  <a:srgbClr val="7F7870"/>
                </a:solidFill>
              </a:rPr>
              <a:pPr/>
              <a:t>8/13/2024</a:t>
            </a:fld>
            <a:endParaRPr lang="en-US" dirty="0">
              <a:solidFill>
                <a:srgbClr val="7F787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F7870"/>
                </a:solidFill>
              </a:rPr>
              <a:t>Western Industrial Resources Inc. | 3640 South Cactus Rd. | Apache Junction, Arizona | 85119 | 480-396-7404 o | 480-396-7405 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BEC8-2DEB-4B5A-BCE5-579376DA9A98}" type="slidenum">
              <a:rPr lang="en-US" smtClean="0">
                <a:solidFill>
                  <a:srgbClr val="7F7870"/>
                </a:solidFill>
              </a:rPr>
              <a:pPr/>
              <a:t>‹#›</a:t>
            </a:fld>
            <a:endParaRPr lang="en-US" dirty="0">
              <a:solidFill>
                <a:srgbClr val="7F787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5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7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7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7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8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0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8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0289-7712-4FDC-A5A1-56F523BB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09D11-4CA7-4F46-8409-E2F0852F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AF9D-22D4-47EC-B992-7347245B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9B44-923D-4869-A629-C4A1B9083475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03543-3843-41A0-A4AB-EE9A0217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4EC7-21F4-4FB6-8900-16D17971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7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1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6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67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8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5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86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69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7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EA3-0DCE-44AF-B9C8-F6ABB9DB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90CB9-A0B0-43A2-9285-16AB94B9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31C9-7D4E-449D-8892-C03CA005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0D87-D2C0-4160-ACCD-248311F2D02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F4F9-7CC7-428C-92B6-95C65473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C114-8189-4AED-ADB2-E9C376CA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2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94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6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09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98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618C-B8F8-458C-9D2F-E69A35509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7021-C5AF-4875-B07B-F43E97B7CAA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1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C683-E303-4831-89F4-856B285016C8}" type="datetime1">
              <a:rPr lang="en-US" smtClean="0">
                <a:solidFill>
                  <a:srgbClr val="7F7870"/>
                </a:solidFill>
              </a:rPr>
              <a:pPr/>
              <a:t>8/13/2024</a:t>
            </a:fld>
            <a:endParaRPr lang="en-US" dirty="0">
              <a:solidFill>
                <a:srgbClr val="7F787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F7870"/>
                </a:solidFill>
              </a:rPr>
              <a:t>Western Industrial Resources Inc. | 3640 South Cactus Rd. | Apache Junction, Arizona | 85119 | 480-396-7404 o | 480-396-7405 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BEC8-2DEB-4B5A-BCE5-579376DA9A98}" type="slidenum">
              <a:rPr lang="en-US" smtClean="0">
                <a:solidFill>
                  <a:srgbClr val="7F7870"/>
                </a:solidFill>
              </a:rPr>
              <a:pPr/>
              <a:t>‹#›</a:t>
            </a:fld>
            <a:endParaRPr lang="en-US" dirty="0">
              <a:solidFill>
                <a:srgbClr val="7F787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3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88951" y="2133601"/>
            <a:ext cx="11235267" cy="41036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176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80000" y="1260000"/>
            <a:ext cx="11232000" cy="523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1574725"/>
            <a:ext cx="10272000" cy="1854000"/>
          </a:xfrm>
        </p:spPr>
        <p:txBody>
          <a:bodyPr>
            <a:noAutofit/>
          </a:bodyPr>
          <a:lstStyle>
            <a:lvl1pPr>
              <a:lnSpc>
                <a:spcPts val="37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5433355"/>
            <a:ext cx="10272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0000" y="5691760"/>
            <a:ext cx="5136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Xx/xx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0" y="5941692"/>
            <a:ext cx="7440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SAPA X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8390664" y="5981775"/>
            <a:ext cx="2832000" cy="180000"/>
          </a:xfrm>
        </p:spPr>
        <p:txBody>
          <a:bodyPr/>
          <a:lstStyle>
            <a:lvl1pPr>
              <a:defRPr sz="6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All rights reserved © Sapa Group 2014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480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ar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80000" y="1260000"/>
            <a:ext cx="11232000" cy="52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1574725"/>
            <a:ext cx="10272000" cy="1854000"/>
          </a:xfrm>
        </p:spPr>
        <p:txBody>
          <a:bodyPr>
            <a:noAutofit/>
          </a:bodyPr>
          <a:lstStyle>
            <a:lvl1pPr>
              <a:lnSpc>
                <a:spcPts val="37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5433355"/>
            <a:ext cx="10272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Surname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0000" y="5691760"/>
            <a:ext cx="5136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Xx/xx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0" y="5941692"/>
            <a:ext cx="7440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SAPA X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8390664" y="5981775"/>
            <a:ext cx="2832000" cy="180000"/>
          </a:xfrm>
        </p:spPr>
        <p:txBody>
          <a:bodyPr/>
          <a:lstStyle>
            <a:lvl1pPr>
              <a:defRPr sz="6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All rights reserved © Sapa Group 2014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81325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80000" y="1260000"/>
            <a:ext cx="11280000" cy="5238000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1574725"/>
            <a:ext cx="10272000" cy="1854000"/>
          </a:xfrm>
        </p:spPr>
        <p:txBody>
          <a:bodyPr>
            <a:noAutofit/>
          </a:bodyPr>
          <a:lstStyle>
            <a:lvl1pPr>
              <a:lnSpc>
                <a:spcPts val="37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5433355"/>
            <a:ext cx="10272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accent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Surname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0000" y="5691760"/>
            <a:ext cx="5136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accent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Xx/xx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0" y="5941692"/>
            <a:ext cx="10272000" cy="2880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cap="all" baseline="0">
                <a:solidFill>
                  <a:schemeClr val="accent1"/>
                </a:solidFill>
              </a:defRPr>
            </a:lvl1pPr>
            <a:lvl2pPr marL="18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2pPr>
            <a:lvl3pPr marL="36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3pPr>
            <a:lvl4pPr marL="54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4pPr>
            <a:lvl5pPr marL="720000" indent="0">
              <a:buFont typeface="Arial" pitchFamily="34" charset="0"/>
              <a:buNone/>
              <a:defRPr sz="16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SAPA X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3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761A-A0E0-42EF-B14E-5D3564FD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CA4E-79C1-42E3-989C-376E2080D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AAF0-89EA-40F5-BA2C-486E7910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9DCFD-BF2F-4AD0-8EBC-4EDBBA04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4F9A-64C0-4E3F-B5A9-D49E4B856C74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0E05-673B-4BA0-A3F1-0B91AE52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18397-1903-4C48-B902-34DB4748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7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60629" y="2113313"/>
            <a:ext cx="10752000" cy="4374000"/>
          </a:xfrm>
        </p:spPr>
        <p:txBody>
          <a:bodyPr vert="horz" lIns="0" tIns="0" rIns="0" bIns="0" rtlCol="0">
            <a:noAutofit/>
          </a:bodyPr>
          <a:lstStyle>
            <a:lvl1pPr marL="179388" indent="-179388">
              <a:buFont typeface="Arial" pitchFamily="34" charset="0"/>
              <a:buNone/>
              <a:defRPr lang="en-US" cap="all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8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1337" y="1952896"/>
            <a:ext cx="11246400" cy="576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8951" y="2565401"/>
            <a:ext cx="11235267" cy="3671888"/>
          </a:xfrm>
        </p:spPr>
        <p:txBody>
          <a:bodyPr/>
          <a:lstStyle>
            <a:lvl5pPr>
              <a:defRPr/>
            </a:lvl5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241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2131200"/>
            <a:ext cx="5423384" cy="4106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 marL="1371600" indent="-228600">
              <a:defRPr sz="1600"/>
            </a:lvl6pPr>
            <a:lvl7pPr marL="1600200" indent="-228600">
              <a:defRPr sz="1600"/>
            </a:lvl7pPr>
            <a:lvl8pPr marL="1828800" indent="-228600">
              <a:defRPr sz="1600"/>
            </a:lvl8pPr>
            <a:lvl9pPr marL="2054225" indent="-225425">
              <a:buFont typeface="Arial" pitchFamily="34" charset="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7" y="2131200"/>
            <a:ext cx="5424956" cy="4106088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GB" sz="1600" dirty="0" smtClean="0"/>
            </a:lvl5pPr>
            <a:lvl6pPr>
              <a:defRPr lang="en-GB" sz="1600" dirty="0" smtClean="0"/>
            </a:lvl6pPr>
            <a:lvl7pPr>
              <a:defRPr lang="en-GB" sz="1600" dirty="0" smtClean="0"/>
            </a:lvl7pPr>
            <a:lvl8pPr>
              <a:defRPr lang="en-GB" sz="1600" dirty="0" smtClean="0"/>
            </a:lvl8pPr>
            <a:lvl9pPr>
              <a:defRPr lang="en-GB" sz="1600" dirty="0" smtClean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587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1337" y="1952896"/>
            <a:ext cx="11246400" cy="576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88952" y="2565401"/>
            <a:ext cx="5414433" cy="3671888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GB" sz="1600" dirty="0" smtClean="0"/>
            </a:lvl5pPr>
            <a:lvl6pPr>
              <a:defRPr lang="en-GB" sz="1600" dirty="0" smtClean="0"/>
            </a:lvl6pPr>
            <a:lvl7pPr>
              <a:defRPr lang="en-GB" sz="1600" dirty="0" smtClean="0"/>
            </a:lvl7pPr>
            <a:lvl8pPr>
              <a:defRPr lang="en-GB" sz="1600" dirty="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88617" y="2565401"/>
            <a:ext cx="5435600" cy="3671888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GB" sz="1600" dirty="0" smtClean="0"/>
            </a:lvl5pPr>
            <a:lvl6pPr>
              <a:defRPr lang="en-GB" sz="1600" dirty="0" smtClean="0"/>
            </a:lvl6pPr>
            <a:lvl7pPr>
              <a:defRPr lang="en-GB" sz="1600" dirty="0" smtClean="0"/>
            </a:lvl7pPr>
            <a:lvl8pPr>
              <a:defRPr lang="en-GB" sz="1600" dirty="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379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1338" y="1952896"/>
            <a:ext cx="5422047" cy="576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88617" y="1954800"/>
            <a:ext cx="5424956" cy="576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88617" y="2565401"/>
            <a:ext cx="5435600" cy="3671888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smtClean="0"/>
            </a:lvl1pPr>
            <a:lvl2pPr>
              <a:defRPr lang="en-GB" sz="1600" smtClean="0"/>
            </a:lvl2pPr>
            <a:lvl3pPr indent="-228600">
              <a:defRPr lang="en-GB" sz="1600" smtClean="0"/>
            </a:lvl3pPr>
            <a:lvl4pPr indent="-228600">
              <a:defRPr lang="en-GB" sz="1600" smtClean="0"/>
            </a:lvl4pPr>
            <a:lvl5pPr>
              <a:defRPr lang="en-GB" sz="1600" smtClean="0"/>
            </a:lvl5pPr>
            <a:lvl6pPr indent="-228600">
              <a:defRPr lang="en-GB" sz="1600" smtClean="0"/>
            </a:lvl6pPr>
            <a:lvl7pPr>
              <a:defRPr lang="en-GB" sz="1600" smtClean="0"/>
            </a:lvl7pPr>
            <a:lvl8pPr indent="-228600">
              <a:defRPr lang="en-GB" sz="160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8952" y="2565401"/>
            <a:ext cx="5414433" cy="3671888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smtClean="0"/>
            </a:lvl1pPr>
            <a:lvl2pPr>
              <a:defRPr lang="en-GB" sz="1600" smtClean="0"/>
            </a:lvl2pPr>
            <a:lvl3pPr indent="-228600">
              <a:defRPr lang="en-GB" sz="1600" smtClean="0"/>
            </a:lvl3pPr>
            <a:lvl4pPr indent="-228600">
              <a:defRPr lang="en-GB" sz="1600" smtClean="0"/>
            </a:lvl4pPr>
            <a:lvl5pPr>
              <a:defRPr lang="en-GB" sz="1600" smtClean="0"/>
            </a:lvl5pPr>
            <a:lvl6pPr indent="-228600">
              <a:defRPr lang="en-GB" sz="1600" smtClean="0"/>
            </a:lvl6pPr>
            <a:lvl7pPr>
              <a:defRPr lang="en-GB" sz="1600" smtClean="0"/>
            </a:lvl7pPr>
            <a:lvl8pPr indent="-228600">
              <a:defRPr lang="en-GB" sz="160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580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1337" y="1952896"/>
            <a:ext cx="11232000" cy="576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80000" y="2764800"/>
            <a:ext cx="2716800" cy="146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80000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0000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312000" y="2764800"/>
            <a:ext cx="2716800" cy="146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3311691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311691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58400" y="2764800"/>
            <a:ext cx="2716800" cy="146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6158400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158400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001067" y="2764800"/>
            <a:ext cx="2716800" cy="146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9001067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9001067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idx="25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402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80000" y="1260000"/>
            <a:ext cx="2716800" cy="1360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311691" y="1260000"/>
            <a:ext cx="2716800" cy="1360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44000" y="1260000"/>
            <a:ext cx="2716800" cy="30780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001067" y="1260000"/>
            <a:ext cx="2716800" cy="13608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79999" y="2708920"/>
            <a:ext cx="5553600" cy="34272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144000" y="4428000"/>
            <a:ext cx="2716800" cy="17136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9000000" y="2710800"/>
            <a:ext cx="2716800" cy="3427200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80000" y="6237312"/>
            <a:ext cx="11232000" cy="288000"/>
          </a:xfrm>
        </p:spPr>
        <p:txBody>
          <a:bodyPr wrap="none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6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842400"/>
            <a:ext cx="552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92000" y="1260000"/>
            <a:ext cx="5520000" cy="4977288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8951" y="2133601"/>
            <a:ext cx="5511800" cy="4103688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GB" sz="1600" dirty="0" smtClean="0"/>
            </a:lvl5pPr>
            <a:lvl6pPr>
              <a:defRPr lang="en-GB" sz="1600" dirty="0" smtClean="0"/>
            </a:lvl6pPr>
            <a:lvl7pPr>
              <a:defRPr lang="en-GB" sz="1600" dirty="0" smtClean="0"/>
            </a:lvl7pPr>
            <a:lvl8pPr>
              <a:defRPr lang="en-GB" sz="1600" dirty="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86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5"/>
          </p:nvPr>
        </p:nvSpPr>
        <p:spPr>
          <a:xfrm>
            <a:off x="488951" y="2132830"/>
            <a:ext cx="2716800" cy="209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80000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0000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3312000" y="2132830"/>
            <a:ext cx="2716800" cy="209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3311691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3311691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7"/>
          </p:nvPr>
        </p:nvSpPr>
        <p:spPr>
          <a:xfrm>
            <a:off x="6158400" y="2132830"/>
            <a:ext cx="2716800" cy="209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0"/>
          </p:nvPr>
        </p:nvSpPr>
        <p:spPr>
          <a:xfrm>
            <a:off x="6158400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158400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hart Placeholder 4"/>
          <p:cNvSpPr>
            <a:spLocks noGrp="1"/>
          </p:cNvSpPr>
          <p:nvPr>
            <p:ph type="chart" sz="quarter" idx="28"/>
          </p:nvPr>
        </p:nvSpPr>
        <p:spPr>
          <a:xfrm>
            <a:off x="9000000" y="2132830"/>
            <a:ext cx="2716800" cy="209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9001067" y="4428000"/>
            <a:ext cx="2716800" cy="36000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9001067" y="4831686"/>
            <a:ext cx="2716800" cy="1405603"/>
          </a:xfrm>
        </p:spPr>
        <p:txBody>
          <a:bodyPr/>
          <a:lstStyle>
            <a:lvl1pPr marL="0" indent="0">
              <a:buFont typeface="Arial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18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2pPr>
            <a:lvl3pPr marL="36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3pPr>
            <a:lvl4pPr marL="54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4pPr>
            <a:lvl5pPr marL="720000" indent="0">
              <a:buFont typeface="Arial" pitchFamily="34" charset="0"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162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842400"/>
            <a:ext cx="552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92000" y="1260000"/>
            <a:ext cx="5520000" cy="489600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192000" y="6230616"/>
            <a:ext cx="5520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88951" y="2133601"/>
            <a:ext cx="5511800" cy="43735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GB" sz="1600" dirty="0" smtClean="0"/>
            </a:lvl5pPr>
            <a:lvl6pPr>
              <a:defRPr lang="en-GB" sz="1600" dirty="0" smtClean="0"/>
            </a:lvl6pPr>
            <a:lvl7pPr>
              <a:defRPr lang="en-GB" sz="1600" dirty="0" smtClean="0"/>
            </a:lvl7pPr>
            <a:lvl8pPr>
              <a:defRPr lang="en-GB" sz="1600" dirty="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1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76F0-FE64-4940-97D3-E8A9308D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5BC5-E0F2-484F-BFAC-B471EFFE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02B22-856D-45B3-A57B-583E3E94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F049F-1136-4873-BC1E-893D01CE4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5021A-6CAB-4720-9287-04259D027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50D75-4C0D-42D2-BA2C-44E9F7EB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7515-4093-41DA-A48F-05575900B80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E6690-F3C9-4A1D-9D3C-786DB4D4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3613A-8CAA-4C78-BDEC-F9288B79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64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ntent and picture (th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842400"/>
            <a:ext cx="82560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90400" y="1260000"/>
            <a:ext cx="2716800" cy="489600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8990400" y="6230616"/>
            <a:ext cx="27168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88951" y="2133601"/>
            <a:ext cx="8257116" cy="4373563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dirty="0" smtClean="0"/>
            </a:lvl1pPr>
            <a:lvl2pPr>
              <a:defRPr lang="en-GB" sz="1600" dirty="0" smtClean="0"/>
            </a:lvl2pPr>
            <a:lvl3pPr>
              <a:defRPr lang="en-GB" sz="1600" dirty="0" smtClean="0"/>
            </a:lvl3pPr>
            <a:lvl4pPr>
              <a:defRPr lang="en-GB" sz="1600" dirty="0" smtClean="0"/>
            </a:lvl4pPr>
            <a:lvl5pPr>
              <a:defRPr lang="en-GB" sz="1600" dirty="0" smtClean="0"/>
            </a:lvl5pPr>
            <a:lvl6pPr>
              <a:defRPr lang="en-GB" sz="1600" dirty="0" smtClean="0"/>
            </a:lvl6pPr>
            <a:lvl7pPr>
              <a:defRPr lang="en-GB" sz="1600" dirty="0" smtClean="0"/>
            </a:lvl7pPr>
            <a:lvl8pPr>
              <a:defRPr lang="en-GB" sz="1600" dirty="0" smtClean="0"/>
            </a:lvl8pPr>
            <a:lvl9pPr>
              <a:defRPr lang="en-GB" sz="1600" dirty="0"/>
            </a:lvl9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60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0000" y="1260000"/>
            <a:ext cx="5520000" cy="489600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5520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92000" y="1260000"/>
            <a:ext cx="5520000" cy="489600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192000" y="6230616"/>
            <a:ext cx="5520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56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0000" y="1260000"/>
            <a:ext cx="11232000" cy="489600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6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91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8EE-CD2E-4DE4-9779-3E733354953B}" type="slidenum">
              <a:rPr lang="en-GB" smtClean="0">
                <a:solidFill>
                  <a:srgbClr val="7F7870"/>
                </a:solidFill>
              </a:rPr>
              <a:pPr/>
              <a:t>‹#›</a:t>
            </a:fld>
            <a:endParaRPr lang="en-GB" dirty="0">
              <a:solidFill>
                <a:srgbClr val="7F787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6"/>
          </p:nvPr>
        </p:nvSpPr>
        <p:spPr>
          <a:xfrm>
            <a:off x="480000" y="6231600"/>
            <a:ext cx="11232000" cy="2880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345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3F77-1DA8-4435-A445-84B616669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90F4E-3EA0-4F9C-A61F-8EE0E8968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14C5-7556-43BD-8020-668A7CA6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1BB4-8D7C-4110-A8D1-2362DEC56680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EC9D-2DCB-412B-8727-393218DB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FAE7-5A5E-4E1A-9AC2-F6F7A6CB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22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0289-7712-4FDC-A5A1-56F523BB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09D11-4CA7-4F46-8409-E2F0852F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AF9D-22D4-47EC-B992-7347245B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8136-78DE-4B72-BDB4-0B0B9F162616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03543-3843-41A0-A4AB-EE9A0217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4EC7-21F4-4FB6-8900-16D17971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4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EA3-0DCE-44AF-B9C8-F6ABB9DB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90CB9-A0B0-43A2-9285-16AB94B9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31C9-7D4E-449D-8892-C03CA005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A90-9C3C-454E-B7E2-0E573C2C326D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F4F9-7CC7-428C-92B6-95C65473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C114-8189-4AED-ADB2-E9C376CA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71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761A-A0E0-42EF-B14E-5D3564FD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CA4E-79C1-42E3-989C-376E2080D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AAF0-89EA-40F5-BA2C-486E7910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9DCFD-BF2F-4AD0-8EBC-4EDBBA04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841C-3DDF-400C-BFA4-9470E664B054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0E05-673B-4BA0-A3F1-0B91AE52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18397-1903-4C48-B902-34DB4748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12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76F0-FE64-4940-97D3-E8A9308D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5BC5-E0F2-484F-BFAC-B471EFFE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02B22-856D-45B3-A57B-583E3E94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F049F-1136-4873-BC1E-893D01CE4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5021A-6CAB-4720-9287-04259D027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50D75-4C0D-42D2-BA2C-44E9F7EB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654C-075F-4794-9753-BB56C4EF59E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E6690-F3C9-4A1D-9D3C-786DB4D4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3613A-8CAA-4C78-BDEC-F9288B79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4CA9-3D6A-4D8A-8576-0D0C393E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7007C-5170-4DBD-AE97-D2AD10C5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F17D-D8BD-4F15-9D36-1B51D0C524FD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46717-0C45-46A7-8F1B-26CA28D1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F3C5C-76DA-4321-B56E-997318A7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98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4CA9-3D6A-4D8A-8576-0D0C393E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7007C-5170-4DBD-AE97-D2AD10C5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7883-7933-4719-8B7B-3DDD4B0D846C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46717-0C45-46A7-8F1B-26CA28D1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F3C5C-76DA-4321-B56E-997318A7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38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B8C31-E3F8-4608-8F40-1B1422CF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F152-521F-4A46-8E3D-56EB79583BAF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C510F-9143-41F7-8F02-AAD64B38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F870-F994-4613-B7BD-D0CC98C4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59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523-84C8-4FB7-9683-8E6F7DCE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93BB-28CF-4B0E-A1E8-872C52C5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02B0F-50F0-44DF-899B-30EDC2ABF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BB9EA-9E5B-4F6B-970D-0D1F64B0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3A13-9F4F-4B25-9772-A09E9DC157A8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5FED2-FF6A-4754-B4F2-029F53BD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D0082-E700-4A86-94E5-A4FB97C6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57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4CD3-3C38-4058-969D-4227BABE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90479-3A7B-4B59-8396-7E574F609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F70DF-E269-4405-BC20-24DAAE2F3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85FAA-5928-41D4-A833-0F436B41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1F4-ABAB-4AAE-BC7D-FE4B28D64E7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33FD5-364B-49DF-9A92-122FFF8D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BDB4-1602-47B3-8512-B764F65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91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9D50-2482-4831-99C8-53DCB5F0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53ACD-35A4-45BD-A4FE-E19D4070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34EA-FBBF-4276-81A6-EC0582F1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1A22-51B5-4273-8907-047B769812EC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4A63-6A2E-45AE-B1C2-C6222FDD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C8B0-38B6-4A2E-9ABA-A7BF34BA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94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F58D8-6DFB-4B72-AEBC-C5D2D6BE7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D1F71-A71F-4451-B144-69D22D58C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45E3E-A06A-4C34-8469-347434B9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C8C8-DD3A-44B1-8206-858C7D2E4CBF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0AD7-03EB-423D-B2AE-90C0D1BB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B164-DF08-4DF7-8F23-D92E9B49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45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3F77-1DA8-4435-A445-84B616669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90F4E-3EA0-4F9C-A61F-8EE0E8968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14C5-7556-43BD-8020-668A7CA6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7728-472B-4046-BD1B-F630A06554AC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EC9D-2DCB-412B-8727-393218DB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FAE7-5A5E-4E1A-9AC2-F6F7A6CB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28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0289-7712-4FDC-A5A1-56F523BB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09D11-4CA7-4F46-8409-E2F0852F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AF9D-22D4-47EC-B992-7347245B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9B44-923D-4869-A629-C4A1B9083475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03543-3843-41A0-A4AB-EE9A0217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4EC7-21F4-4FB6-8900-16D17971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96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EA3-0DCE-44AF-B9C8-F6ABB9DB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90CB9-A0B0-43A2-9285-16AB94B9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31C9-7D4E-449D-8892-C03CA005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0D87-D2C0-4160-ACCD-248311F2D02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F4F9-7CC7-428C-92B6-95C65473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C114-8189-4AED-ADB2-E9C376CA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63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761A-A0E0-42EF-B14E-5D3564FD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CA4E-79C1-42E3-989C-376E2080D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AAF0-89EA-40F5-BA2C-486E7910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9DCFD-BF2F-4AD0-8EBC-4EDBBA04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4F9A-64C0-4E3F-B5A9-D49E4B856C74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70E05-673B-4BA0-A3F1-0B91AE52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18397-1903-4C48-B902-34DB4748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B8C31-E3F8-4608-8F40-1B1422CF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1251-D718-466C-90FA-0260CFA083FB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C510F-9143-41F7-8F02-AAD64B38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F870-F994-4613-B7BD-D0CC98C4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89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76F0-FE64-4940-97D3-E8A9308D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5BC5-E0F2-484F-BFAC-B471EFFE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02B22-856D-45B3-A57B-583E3E94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F049F-1136-4873-BC1E-893D01CE4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5021A-6CAB-4720-9287-04259D027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50D75-4C0D-42D2-BA2C-44E9F7EB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7515-4093-41DA-A48F-05575900B80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E6690-F3C9-4A1D-9D3C-786DB4D4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3613A-8CAA-4C78-BDEC-F9288B79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66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4CA9-3D6A-4D8A-8576-0D0C393E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7007C-5170-4DBD-AE97-D2AD10C5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F17D-D8BD-4F15-9D36-1B51D0C524FD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46717-0C45-46A7-8F1B-26CA28D1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F3C5C-76DA-4321-B56E-997318A7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37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B8C31-E3F8-4608-8F40-1B1422CF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1251-D718-466C-90FA-0260CFA083FB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C510F-9143-41F7-8F02-AAD64B38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F870-F994-4613-B7BD-D0CC98C4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5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523-84C8-4FB7-9683-8E6F7DCE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93BB-28CF-4B0E-A1E8-872C52C5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02B0F-50F0-44DF-899B-30EDC2ABF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BB9EA-9E5B-4F6B-970D-0D1F64B0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E45-9442-4B42-AC9E-CB2AC9BAAAAB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5FED2-FF6A-4754-B4F2-029F53BD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D0082-E700-4A86-94E5-A4FB97C6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1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4CD3-3C38-4058-969D-4227BABE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90479-3A7B-4B59-8396-7E574F609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F70DF-E269-4405-BC20-24DAAE2F3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85FAA-5928-41D4-A833-0F436B41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EB36-0E10-457E-A606-89BFC9216FE5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33FD5-364B-49DF-9A92-122FFF8D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BDB4-1602-47B3-8512-B764F65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9D50-2482-4831-99C8-53DCB5F0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53ACD-35A4-45BD-A4FE-E19D4070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34EA-FBBF-4276-81A6-EC0582F1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822E-FAD9-4029-B7BF-05E3AA0B3758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84A63-6A2E-45AE-B1C2-C6222FDD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C8B0-38B6-4A2E-9ABA-A7BF34BA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57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F58D8-6DFB-4B72-AEBC-C5D2D6BE7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D1F71-A71F-4451-B144-69D22D58C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45E3E-A06A-4C34-8469-347434B9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C31-C102-4707-A49A-60A3F907E13D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00AD7-03EB-423D-B2AE-90C0D1BB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B164-DF08-4DF7-8F23-D92E9B49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53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C683-E303-4831-89F4-856B285016C8}" type="datetime1">
              <a:rPr lang="en-US" smtClean="0">
                <a:solidFill>
                  <a:srgbClr val="7F7870"/>
                </a:solidFill>
              </a:rPr>
              <a:pPr/>
              <a:t>8/13/2024</a:t>
            </a:fld>
            <a:endParaRPr lang="en-US" dirty="0">
              <a:solidFill>
                <a:srgbClr val="7F787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7F7870"/>
                </a:solidFill>
              </a:rPr>
              <a:t>Western Industrial Resources Inc. | 3640 South Cactus Rd. | Apache Junction, Arizona | 85119 | 480-396-7404 o | 480-396-7405 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BEC8-2DEB-4B5A-BCE5-579376DA9A98}" type="slidenum">
              <a:rPr lang="en-US" smtClean="0">
                <a:solidFill>
                  <a:srgbClr val="7F7870"/>
                </a:solidFill>
              </a:rPr>
              <a:pPr/>
              <a:t>‹#›</a:t>
            </a:fld>
            <a:endParaRPr lang="en-US" dirty="0">
              <a:solidFill>
                <a:srgbClr val="7F787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5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523-84C8-4FB7-9683-8E6F7DCE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93BB-28CF-4B0E-A1E8-872C52C5A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02B0F-50F0-44DF-899B-30EDC2ABF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BB9EA-9E5B-4F6B-970D-0D1F64B0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E45-9442-4B42-AC9E-CB2AC9BAAAAB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5FED2-FF6A-4754-B4F2-029F53BD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D0082-E700-4A86-94E5-A4FB97C6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4CD3-3C38-4058-969D-4227BABE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90479-3A7B-4B59-8396-7E574F609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F70DF-E269-4405-BC20-24DAAE2F3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85FAA-5928-41D4-A833-0F436B41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EB36-0E10-457E-A606-89BFC9216FE5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33FD5-364B-49DF-9A92-122FFF8D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BDB4-1602-47B3-8512-B764F65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4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B1557-36B0-40A7-8EA1-772A178C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A3AAA-EBD2-45ED-AC90-54EBD1F5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EB4F-D6CA-4F31-8B30-D039E5D4B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C0C8-2344-4A68-A49F-3C120BC2525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C3F4-DAE4-40A9-9274-F74123D77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90F08-42D3-4D89-98A2-A4573013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5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3AA7-63DA-44F4-8C8E-A81CA4844D9D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6CB0-F0A0-4B21-B99C-512A7275A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618C-B8F8-458C-9D2F-E69A355097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7021-C5AF-4875-B07B-F43E97B7C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B1557-36B0-40A7-8EA1-772A178C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A3AAA-EBD2-45ED-AC90-54EBD1F5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EB4F-D6CA-4F31-8B30-D039E5D4B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E0E8-8CC4-47CB-A0E2-292DB8DE9F31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C3F4-DAE4-40A9-9274-F74123D77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Inversion &amp; Perspective-Based Safety; Brian Owens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90F08-42D3-4D89-98A2-A4573013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3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B1557-36B0-40A7-8EA1-772A178C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A3AAA-EBD2-45ED-AC90-54EBD1F5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EB4F-D6CA-4F31-8B30-D039E5D4B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C0C8-2344-4A68-A49F-3C120BC2525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C3F4-DAE4-40A9-9274-F74123D77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90F08-42D3-4D89-98A2-A4573013F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A256-4523-4529-A085-7D0BDD047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2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0.wdp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plato-a5596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rewminate.com/out-from-the-cave-a-platonic-approach-to-education/" TargetMode="Externa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3.wdp"/><Relationship Id="rId5" Type="http://schemas.openxmlformats.org/officeDocument/2006/relationships/image" Target="../media/image40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ctevangelist.com/whats-your-favourite-ipad-app-4-edu-and-why-your-thoughts-please/" TargetMode="Externa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ink-thinking-hand-reflect-622689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ygregory.com/photos/1502114724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q/questions.html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deviantart.com/annamae22/art/Tree-Stock-Photo-0002-PNG-480430842" TargetMode="External"/><Relationship Id="rId7" Type="http://schemas.openxmlformats.org/officeDocument/2006/relationships/hyperlink" Target="https://pixabay.com/en/silo-wheat-storage-wheat-storage-52176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david_brown_990_implematic_tractor.png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ixabay.com/en/farm-house-house-home-farm-29716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yxtruth.com/2019/07/17/does-the-white-man-control-your-mind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9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with many buildings&#10;&#10;Description automatically generated">
            <a:extLst>
              <a:ext uri="{FF2B5EF4-FFF2-40B4-BE49-F238E27FC236}">
                <a16:creationId xmlns:a16="http://schemas.microsoft.com/office/drawing/2014/main" id="{90BC70E6-4C7D-0EFA-1172-27EC5612AD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10" y="1698864"/>
            <a:ext cx="10960790" cy="516643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503F0-890B-4F9F-841D-8F6F31EE3E83}"/>
              </a:ext>
            </a:extLst>
          </p:cNvPr>
          <p:cNvSpPr txBox="1"/>
          <p:nvPr/>
        </p:nvSpPr>
        <p:spPr>
          <a:xfrm>
            <a:off x="1252330" y="1695372"/>
            <a:ext cx="10774018" cy="505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54AC-3DDB-4B00-B39E-844CEB767C3C}"/>
              </a:ext>
            </a:extLst>
          </p:cNvPr>
          <p:cNvCxnSpPr/>
          <p:nvPr/>
        </p:nvCxnSpPr>
        <p:spPr>
          <a:xfrm>
            <a:off x="1231210" y="1558290"/>
            <a:ext cx="107036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F2ED10-F5E8-95B0-1874-DAD386A74A36}"/>
              </a:ext>
            </a:extLst>
          </p:cNvPr>
          <p:cNvSpPr txBox="1">
            <a:spLocks/>
          </p:cNvSpPr>
          <p:nvPr/>
        </p:nvSpPr>
        <p:spPr>
          <a:xfrm>
            <a:off x="812799" y="207606"/>
            <a:ext cx="10566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INTRODUCTION TO INVERSION &amp; PERSPECTIVE-BASED SAFETY</a:t>
            </a:r>
            <a:endParaRPr lang="en-US" sz="4000" dirty="0"/>
          </a:p>
        </p:txBody>
      </p:sp>
      <p:pic>
        <p:nvPicPr>
          <p:cNvPr id="3" name="Content Placeholder 7" descr="A blue and white logo&#10;&#10;Description automatically generated">
            <a:extLst>
              <a:ext uri="{FF2B5EF4-FFF2-40B4-BE49-F238E27FC236}">
                <a16:creationId xmlns:a16="http://schemas.microsoft.com/office/drawing/2014/main" id="{E471C2DE-DD86-A2D6-02E5-E6BA54281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5" y="2042748"/>
            <a:ext cx="2753109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1">
                <a:lumMod val="8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as cosas que aprendo: LA EDAD MEDIA Y LOS CASTILLOS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100000" l="9894" r="95406">
                        <a14:foregroundMark x1="45936" y1="28750" x2="45936" y2="28750"/>
                        <a14:foregroundMark x1="48763" y1="44750" x2="48763" y2="44750"/>
                        <a14:foregroundMark x1="37102" y1="75500" x2="32862" y2="85500"/>
                        <a14:foregroundMark x1="40636" y1="70750" x2="37456" y2="74250"/>
                        <a14:foregroundMark x1="83039" y1="42500" x2="81625" y2="49500"/>
                        <a14:foregroundMark x1="83746" y1="35000" x2="83746" y2="35000"/>
                        <a14:foregroundMark x1="66431" y1="8250" x2="66431" y2="8250"/>
                        <a14:foregroundMark x1="80212" y1="54000" x2="80212" y2="54000"/>
                        <a14:foregroundMark x1="77739" y1="58750" x2="77739" y2="58750"/>
                        <a14:foregroundMark x1="78092" y1="58000" x2="80212" y2="54750"/>
                        <a14:foregroundMark x1="63251" y1="70500" x2="63251" y2="70500"/>
                        <a14:foregroundMark x1="63251" y1="69750" x2="41696" y2="37500"/>
                        <a14:foregroundMark x1="42403" y1="34750" x2="61837" y2="6000"/>
                        <a14:foregroundMark x1="74558" y1="63000" x2="74558" y2="63000"/>
                        <a14:foregroundMark x1="75618" y1="61750" x2="77739" y2="59750"/>
                        <a14:foregroundMark x1="73145" y1="64500" x2="63604" y2="71000"/>
                        <a14:foregroundMark x1="83039" y1="30500" x2="80212" y2="21000"/>
                        <a14:foregroundMark x1="79505" y1="20000" x2="74912" y2="14500"/>
                        <a14:backgroundMark x1="58304" y1="67500" x2="50883" y2="56500"/>
                        <a14:backgroundMark x1="49117" y1="56250" x2="49823" y2="53250"/>
                        <a14:backgroundMark x1="45230" y1="52750" x2="44876" y2="55250"/>
                        <a14:backgroundMark x1="46996" y1="26250" x2="46996" y2="26250"/>
                        <a14:backgroundMark x1="56184" y1="47750" x2="64664" y2="62500"/>
                        <a14:backgroundMark x1="64664" y1="66250" x2="64664" y2="66250"/>
                        <a14:backgroundMark x1="63604" y1="68000" x2="63604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805">
            <a:off x="1617887" y="2932800"/>
            <a:ext cx="1143000" cy="1615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6877">
            <a:off x="2982766" y="3352087"/>
            <a:ext cx="857250" cy="66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1056" y="3217047"/>
            <a:ext cx="853514" cy="54586"/>
          </a:xfrm>
          <a:prstGeom prst="rect">
            <a:avLst/>
          </a:prstGeom>
        </p:spPr>
      </p:pic>
      <p:pic>
        <p:nvPicPr>
          <p:cNvPr id="8" name="Picture 7" descr="Air Alphabet Word Images · Free vector graphic on Pixabay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2159">
            <a:off x="5602094" y="977818"/>
            <a:ext cx="1385455" cy="133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785" flipV="1">
            <a:off x="5856244" y="3440889"/>
            <a:ext cx="853514" cy="54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32" flipV="1">
            <a:off x="6664558" y="3969656"/>
            <a:ext cx="853514" cy="545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97" flipV="1">
            <a:off x="7561148" y="4566363"/>
            <a:ext cx="853514" cy="54586"/>
          </a:xfrm>
          <a:prstGeom prst="rect">
            <a:avLst/>
          </a:prstGeom>
        </p:spPr>
      </p:pic>
      <p:cxnSp>
        <p:nvCxnSpPr>
          <p:cNvPr id="47" name="Curved Connector 46"/>
          <p:cNvCxnSpPr/>
          <p:nvPr/>
        </p:nvCxnSpPr>
        <p:spPr>
          <a:xfrm rot="6468829" flipH="1" flipV="1">
            <a:off x="5580132" y="1816067"/>
            <a:ext cx="729302" cy="420782"/>
          </a:xfrm>
          <a:prstGeom prst="curvedConnector3">
            <a:avLst>
              <a:gd name="adj1" fmla="val -47651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680000" flipV="1">
            <a:off x="5977741" y="2180797"/>
            <a:ext cx="729302" cy="420782"/>
          </a:xfrm>
          <a:prstGeom prst="curvedConnector3">
            <a:avLst>
              <a:gd name="adj1" fmla="val -47651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652" flipV="1">
            <a:off x="3985400" y="3244340"/>
            <a:ext cx="853514" cy="5458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15ABBB-9B23-4DC1-9FFB-A34FB81B2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18" y="2744598"/>
            <a:ext cx="1853345" cy="1188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DCED0-FC0A-4B13-8AA7-27FE58983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09" y="3074956"/>
            <a:ext cx="341406" cy="786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DE4DE-D243-46F7-A5DC-B3DC50FE6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09" y="5086896"/>
            <a:ext cx="1749704" cy="112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107E0-96F5-47B7-89A6-A5302DF4BA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05" y="5393286"/>
            <a:ext cx="317019" cy="707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6345" flipV="1">
            <a:off x="8594957" y="5365993"/>
            <a:ext cx="853514" cy="54586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B67810B-0A6E-6287-4834-9210DB06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extLst>
      <p:ext uri="{BB962C8B-B14F-4D97-AF65-F5344CB8AC3E}">
        <p14:creationId xmlns:p14="http://schemas.microsoft.com/office/powerpoint/2010/main" val="14131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805" y="615891"/>
            <a:ext cx="8229600" cy="525780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EXPOSURE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INFLUENCE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PERCEPTION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THOUGHT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BELIEF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BEHAVIOR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14600" y="3244792"/>
            <a:ext cx="7239000" cy="0"/>
          </a:xfrm>
          <a:prstGeom prst="line">
            <a:avLst/>
          </a:prstGeom>
          <a:ln w="57150">
            <a:headEnd type="diamond" w="med" len="med"/>
            <a:tailEnd type="diamond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5812" y="2819399"/>
            <a:ext cx="7124699" cy="2308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  E  R  S  P  E  C  T  I  V 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79646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79646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9BB45B3-62D3-8688-7F87-DFD751FD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extLst>
      <p:ext uri="{BB962C8B-B14F-4D97-AF65-F5344CB8AC3E}">
        <p14:creationId xmlns:p14="http://schemas.microsoft.com/office/powerpoint/2010/main" val="16105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87B34-0563-4B7F-9B2E-D6151C6D63F1}"/>
              </a:ext>
            </a:extLst>
          </p:cNvPr>
          <p:cNvSpPr txBox="1"/>
          <p:nvPr/>
        </p:nvSpPr>
        <p:spPr>
          <a:xfrm>
            <a:off x="1808945" y="461413"/>
            <a:ext cx="9330914" cy="55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PERSPECTIVE?</a:t>
            </a:r>
            <a:endParaRPr kumimoji="0" lang="en-US" sz="4400" b="1" i="1" u="none" strike="noStrike" kern="1200" cap="none" spc="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503F0-890B-4F9F-841D-8F6F31EE3E83}"/>
              </a:ext>
            </a:extLst>
          </p:cNvPr>
          <p:cNvSpPr txBox="1"/>
          <p:nvPr/>
        </p:nvSpPr>
        <p:spPr>
          <a:xfrm>
            <a:off x="1252330" y="2194560"/>
            <a:ext cx="9758971" cy="4554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54AC-3DDB-4B00-B39E-844CEB767C3C}"/>
              </a:ext>
            </a:extLst>
          </p:cNvPr>
          <p:cNvCxnSpPr/>
          <p:nvPr/>
        </p:nvCxnSpPr>
        <p:spPr>
          <a:xfrm>
            <a:off x="984719" y="1446971"/>
            <a:ext cx="107036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14CA09B-CF91-4BD3-B15D-ACA2CFDE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6098" y="2528293"/>
            <a:ext cx="2849880" cy="3121152"/>
          </a:xfrm>
          <a:prstGeom prst="rect">
            <a:avLst/>
          </a:prstGeom>
        </p:spPr>
      </p:pic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1F4D4A81-7C1C-46A2-95F3-3DBF06C10474}"/>
              </a:ext>
            </a:extLst>
          </p:cNvPr>
          <p:cNvSpPr/>
          <p:nvPr/>
        </p:nvSpPr>
        <p:spPr>
          <a:xfrm>
            <a:off x="1482291" y="1540044"/>
            <a:ext cx="9960746" cy="497626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person standing in a cave&#10;&#10;Description automatically generated with medium confidence">
            <a:extLst>
              <a:ext uri="{FF2B5EF4-FFF2-40B4-BE49-F238E27FC236}">
                <a16:creationId xmlns:a16="http://schemas.microsoft.com/office/drawing/2014/main" id="{6F2D54D9-7AE4-4CA7-B20D-9A6C42DB2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77433" y="1617657"/>
            <a:ext cx="9033868" cy="47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7934" y="3922684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“We see the world not as it is, but as we are.”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        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-Steven Covey</a:t>
            </a:r>
          </a:p>
        </p:txBody>
      </p:sp>
      <p:pic>
        <p:nvPicPr>
          <p:cNvPr id="7" name="Picture 6" descr="Blue Eye Detail Free Stock Photo - Public Domain Pictures"/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838" y="335295"/>
            <a:ext cx="5846323" cy="397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lanet Earth Free Stock Photo - Public Domain Pictures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41" b="92846" l="4000" r="100000">
                        <a14:foregroundMark x1="72667" y1="83089" x2="74000" y2="81951"/>
                        <a14:foregroundMark x1="91333" y1="60000" x2="92500" y2="45691"/>
                        <a14:foregroundMark x1="91167" y1="40813" x2="92500" y2="4308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228" y="1260398"/>
            <a:ext cx="2062265" cy="2123029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2154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87B34-0563-4B7F-9B2E-D6151C6D63F1}"/>
              </a:ext>
            </a:extLst>
          </p:cNvPr>
          <p:cNvSpPr txBox="1"/>
          <p:nvPr/>
        </p:nvSpPr>
        <p:spPr>
          <a:xfrm>
            <a:off x="2379155" y="521245"/>
            <a:ext cx="9330914" cy="55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PERSPECTIVE &amp; SAFETY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503F0-890B-4F9F-841D-8F6F31EE3E83}"/>
              </a:ext>
            </a:extLst>
          </p:cNvPr>
          <p:cNvSpPr txBox="1"/>
          <p:nvPr/>
        </p:nvSpPr>
        <p:spPr>
          <a:xfrm>
            <a:off x="1252330" y="1695372"/>
            <a:ext cx="10774018" cy="505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54AC-3DDB-4B00-B39E-844CEB767C3C}"/>
              </a:ext>
            </a:extLst>
          </p:cNvPr>
          <p:cNvCxnSpPr/>
          <p:nvPr/>
        </p:nvCxnSpPr>
        <p:spPr>
          <a:xfrm>
            <a:off x="1231210" y="1558290"/>
            <a:ext cx="107036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15EB52-0341-4BFF-956F-0C56F0C8176D}"/>
              </a:ext>
            </a:extLst>
          </p:cNvPr>
          <p:cNvSpPr txBox="1"/>
          <p:nvPr/>
        </p:nvSpPr>
        <p:spPr>
          <a:xfrm>
            <a:off x="971654" y="1691640"/>
            <a:ext cx="103795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FA8C998-E083-482D-BA74-01B0D5ADBD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395" y="2058186"/>
            <a:ext cx="6051640" cy="4576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569890-066B-413F-B51A-1D8277E813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27" y="3429000"/>
            <a:ext cx="1967885" cy="253217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BF6CC2-1D8C-489E-9BB3-A28936456F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74718" y="3429000"/>
            <a:ext cx="2575249" cy="2575249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18390C16-9151-41B2-9A9A-5970EB5F9180}"/>
              </a:ext>
            </a:extLst>
          </p:cNvPr>
          <p:cNvSpPr/>
          <p:nvPr/>
        </p:nvSpPr>
        <p:spPr>
          <a:xfrm>
            <a:off x="3079102" y="3340360"/>
            <a:ext cx="1427584" cy="821094"/>
          </a:xfrm>
          <a:prstGeom prst="frame">
            <a:avLst>
              <a:gd name="adj1" fmla="val 79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D2BA5B01-5B25-4A2F-883E-3C0FE5C93405}"/>
              </a:ext>
            </a:extLst>
          </p:cNvPr>
          <p:cNvSpPr/>
          <p:nvPr/>
        </p:nvSpPr>
        <p:spPr>
          <a:xfrm>
            <a:off x="7169078" y="3332758"/>
            <a:ext cx="1427583" cy="821094"/>
          </a:xfrm>
          <a:prstGeom prst="frame">
            <a:avLst>
              <a:gd name="adj1" fmla="val 79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039E713-DF94-4788-B4FF-41CF5C05F36A}"/>
              </a:ext>
            </a:extLst>
          </p:cNvPr>
          <p:cNvSpPr/>
          <p:nvPr/>
        </p:nvSpPr>
        <p:spPr>
          <a:xfrm>
            <a:off x="4749282" y="5794971"/>
            <a:ext cx="2295330" cy="821094"/>
          </a:xfrm>
          <a:prstGeom prst="frame">
            <a:avLst>
              <a:gd name="adj1" fmla="val 79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6FD38E86-B139-462B-B702-1B5980092BF6}"/>
              </a:ext>
            </a:extLst>
          </p:cNvPr>
          <p:cNvSpPr/>
          <p:nvPr/>
        </p:nvSpPr>
        <p:spPr>
          <a:xfrm>
            <a:off x="4558004" y="3405673"/>
            <a:ext cx="2559756" cy="1301702"/>
          </a:xfrm>
          <a:prstGeom prst="frame">
            <a:avLst>
              <a:gd name="adj1" fmla="val 79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EC77AE7-4134-4AC0-9A1B-C2B70646CF51}"/>
              </a:ext>
            </a:extLst>
          </p:cNvPr>
          <p:cNvSpPr/>
          <p:nvPr/>
        </p:nvSpPr>
        <p:spPr>
          <a:xfrm>
            <a:off x="4787362" y="2476500"/>
            <a:ext cx="794288" cy="952500"/>
          </a:xfrm>
          <a:prstGeom prst="frame">
            <a:avLst>
              <a:gd name="adj1" fmla="val 38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B9B00627-6148-442B-AF54-03C27351AD60}"/>
              </a:ext>
            </a:extLst>
          </p:cNvPr>
          <p:cNvSpPr/>
          <p:nvPr/>
        </p:nvSpPr>
        <p:spPr>
          <a:xfrm>
            <a:off x="6081416" y="2486025"/>
            <a:ext cx="794288" cy="952500"/>
          </a:xfrm>
          <a:prstGeom prst="frame">
            <a:avLst>
              <a:gd name="adj1" fmla="val 38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EC0239C-BF65-47DD-8E4A-F4BD07AC640D}"/>
              </a:ext>
            </a:extLst>
          </p:cNvPr>
          <p:cNvSpPr/>
          <p:nvPr/>
        </p:nvSpPr>
        <p:spPr>
          <a:xfrm>
            <a:off x="5440738" y="4627048"/>
            <a:ext cx="794288" cy="1301702"/>
          </a:xfrm>
          <a:prstGeom prst="frame">
            <a:avLst>
              <a:gd name="adj1" fmla="val 38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8C5D089F-CE2B-4D85-B1D8-1EC7FCF15864}"/>
              </a:ext>
            </a:extLst>
          </p:cNvPr>
          <p:cNvSpPr/>
          <p:nvPr/>
        </p:nvSpPr>
        <p:spPr>
          <a:xfrm>
            <a:off x="5639938" y="2145991"/>
            <a:ext cx="397130" cy="1236037"/>
          </a:xfrm>
          <a:prstGeom prst="frame">
            <a:avLst>
              <a:gd name="adj1" fmla="val 901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6492C371-F5CA-47A1-A75C-5742E2119D1D}"/>
              </a:ext>
            </a:extLst>
          </p:cNvPr>
          <p:cNvSpPr/>
          <p:nvPr/>
        </p:nvSpPr>
        <p:spPr>
          <a:xfrm>
            <a:off x="4392352" y="3292100"/>
            <a:ext cx="315599" cy="952500"/>
          </a:xfrm>
          <a:prstGeom prst="frame">
            <a:avLst>
              <a:gd name="adj1" fmla="val 38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3C1B64A6-6811-4C24-BC7E-ED41C9B9DCE9}"/>
              </a:ext>
            </a:extLst>
          </p:cNvPr>
          <p:cNvSpPr/>
          <p:nvPr/>
        </p:nvSpPr>
        <p:spPr>
          <a:xfrm>
            <a:off x="7003426" y="3322320"/>
            <a:ext cx="285971" cy="952500"/>
          </a:xfrm>
          <a:prstGeom prst="frame">
            <a:avLst>
              <a:gd name="adj1" fmla="val 387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492" y="650288"/>
            <a:ext cx="8229600" cy="525780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EXPOSURE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INFLUENCE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PERCEPTION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THOUGHT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BELIEF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BEHAVIOR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5812" y="2819399"/>
            <a:ext cx="7124699" cy="23083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  E  R  S  P  E  C  T  I  V 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79646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79646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4F2585-296C-4692-8BE7-BEFD87381512}"/>
              </a:ext>
            </a:extLst>
          </p:cNvPr>
          <p:cNvCxnSpPr>
            <a:cxnSpLocks/>
          </p:cNvCxnSpPr>
          <p:nvPr/>
        </p:nvCxnSpPr>
        <p:spPr>
          <a:xfrm>
            <a:off x="6919959" y="1140411"/>
            <a:ext cx="1491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5BC60-6E6D-4690-B373-08DBED902291}"/>
              </a:ext>
            </a:extLst>
          </p:cNvPr>
          <p:cNvCxnSpPr>
            <a:cxnSpLocks/>
          </p:cNvCxnSpPr>
          <p:nvPr/>
        </p:nvCxnSpPr>
        <p:spPr>
          <a:xfrm flipV="1">
            <a:off x="7062834" y="2819398"/>
            <a:ext cx="134774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97759A-D07D-477E-97DA-A8115FAB061C}"/>
              </a:ext>
            </a:extLst>
          </p:cNvPr>
          <p:cNvCxnSpPr>
            <a:cxnSpLocks/>
          </p:cNvCxnSpPr>
          <p:nvPr/>
        </p:nvCxnSpPr>
        <p:spPr>
          <a:xfrm>
            <a:off x="3789471" y="3619223"/>
            <a:ext cx="14247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9F5D38-8543-42AB-BCB6-00E239DAFAAB}"/>
              </a:ext>
            </a:extLst>
          </p:cNvPr>
          <p:cNvCxnSpPr>
            <a:cxnSpLocks/>
          </p:cNvCxnSpPr>
          <p:nvPr/>
        </p:nvCxnSpPr>
        <p:spPr>
          <a:xfrm>
            <a:off x="3789471" y="5420928"/>
            <a:ext cx="14914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124133-F889-4CE9-9CF2-22AFCBA9B4F7}"/>
              </a:ext>
            </a:extLst>
          </p:cNvPr>
          <p:cNvCxnSpPr>
            <a:cxnSpLocks/>
          </p:cNvCxnSpPr>
          <p:nvPr/>
        </p:nvCxnSpPr>
        <p:spPr>
          <a:xfrm>
            <a:off x="8410575" y="1967975"/>
            <a:ext cx="1491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4A731E-4A84-4D6F-8385-9F6916FC186B}"/>
              </a:ext>
            </a:extLst>
          </p:cNvPr>
          <p:cNvCxnSpPr>
            <a:cxnSpLocks/>
          </p:cNvCxnSpPr>
          <p:nvPr/>
        </p:nvCxnSpPr>
        <p:spPr>
          <a:xfrm>
            <a:off x="2298023" y="4555077"/>
            <a:ext cx="14914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8F0049-2209-4395-8226-74ABEE836C4A}"/>
              </a:ext>
            </a:extLst>
          </p:cNvPr>
          <p:cNvCxnSpPr>
            <a:cxnSpLocks/>
          </p:cNvCxnSpPr>
          <p:nvPr/>
        </p:nvCxnSpPr>
        <p:spPr>
          <a:xfrm>
            <a:off x="8410575" y="1140411"/>
            <a:ext cx="0" cy="1678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AB713A-6173-47DE-8D11-F5F3B07E2087}"/>
              </a:ext>
            </a:extLst>
          </p:cNvPr>
          <p:cNvCxnSpPr>
            <a:cxnSpLocks/>
          </p:cNvCxnSpPr>
          <p:nvPr/>
        </p:nvCxnSpPr>
        <p:spPr>
          <a:xfrm>
            <a:off x="3789471" y="3619223"/>
            <a:ext cx="0" cy="180170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1BDAD9-EA21-41C7-A438-BFE77E23A84C}"/>
              </a:ext>
            </a:extLst>
          </p:cNvPr>
          <p:cNvSpPr txBox="1"/>
          <p:nvPr/>
        </p:nvSpPr>
        <p:spPr>
          <a:xfrm>
            <a:off x="8499314" y="1443937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CAVE DWELLING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BFB7B-F806-45D1-9F07-A8F84201ED43}"/>
              </a:ext>
            </a:extLst>
          </p:cNvPr>
          <p:cNvSpPr txBox="1"/>
          <p:nvPr/>
        </p:nvSpPr>
        <p:spPr>
          <a:xfrm>
            <a:off x="596528" y="405841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SURFACE LIVING</a:t>
            </a:r>
          </a:p>
        </p:txBody>
      </p:sp>
    </p:spTree>
    <p:extLst>
      <p:ext uri="{BB962C8B-B14F-4D97-AF65-F5344CB8AC3E}">
        <p14:creationId xmlns:p14="http://schemas.microsoft.com/office/powerpoint/2010/main" val="24222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06C2-5ED9-4CEB-A7AF-65ABCB96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19" y="295729"/>
            <a:ext cx="11449981" cy="862511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THINK TIME</a:t>
            </a:r>
          </a:p>
        </p:txBody>
      </p:sp>
      <p:pic>
        <p:nvPicPr>
          <p:cNvPr id="6" name="Content Placeholder 5" descr="A silhouette of a person&#10;&#10;Description automatically generated">
            <a:extLst>
              <a:ext uri="{FF2B5EF4-FFF2-40B4-BE49-F238E27FC236}">
                <a16:creationId xmlns:a16="http://schemas.microsoft.com/office/drawing/2014/main" id="{A503470A-983A-428A-978A-739499A3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6948" y="1558834"/>
            <a:ext cx="6667322" cy="470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86099-D787-45DF-AD8A-AB73F7F6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DA256-4523-4529-A085-7D0BDD047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7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544" y="15053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Bradley Hand ITC" panose="03070402050302030203" pitchFamily="66" charset="0"/>
              </a:rPr>
              <a:t>	You have taken a risk at work and have </a:t>
            </a:r>
          </a:p>
          <a:p>
            <a:pPr marL="0" indent="0">
              <a:buNone/>
            </a:pPr>
            <a:r>
              <a:rPr lang="en-US" b="1" i="1" dirty="0">
                <a:latin typeface="Bradley Hand ITC" panose="03070402050302030203" pitchFamily="66" charset="0"/>
              </a:rPr>
              <a:t>become fatally injured.  </a:t>
            </a:r>
          </a:p>
          <a:p>
            <a:pPr marL="0" indent="0">
              <a:buNone/>
            </a:pPr>
            <a:endParaRPr lang="en-US" b="1" i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b="1" i="1" dirty="0">
                <a:latin typeface="Bradley Hand ITC" panose="03070402050302030203" pitchFamily="66" charset="0"/>
              </a:rPr>
              <a:t>Help will not arrive to you in time.  </a:t>
            </a:r>
          </a:p>
          <a:p>
            <a:pPr marL="0" indent="0">
              <a:buNone/>
            </a:pPr>
            <a:r>
              <a:rPr lang="en-US" b="1" i="1" dirty="0">
                <a:latin typeface="Bradley Hand ITC" panose="03070402050302030203" pitchFamily="66" charset="0"/>
              </a:rPr>
              <a:t>You have 3 minutes left to live.  </a:t>
            </a:r>
          </a:p>
          <a:p>
            <a:pPr marL="0" indent="0">
              <a:buNone/>
            </a:pPr>
            <a:endParaRPr lang="en-US" b="1" i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b="1" i="1" dirty="0">
                <a:latin typeface="Bradley Hand ITC" panose="03070402050302030203" pitchFamily="66" charset="0"/>
              </a:rPr>
              <a:t>Write out your last words to the person or people</a:t>
            </a:r>
          </a:p>
          <a:p>
            <a:pPr marL="0" indent="0">
              <a:buNone/>
            </a:pPr>
            <a:r>
              <a:rPr lang="en-US" b="1" i="1" dirty="0">
                <a:latin typeface="Bradley Hand ITC" panose="03070402050302030203" pitchFamily="66" charset="0"/>
              </a:rPr>
              <a:t>you would want to read them.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E2520-6FB8-4B84-B2D4-9B7C8F11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ll trees in a forest&#10;&#10;Description automatically generated">
            <a:extLst>
              <a:ext uri="{FF2B5EF4-FFF2-40B4-BE49-F238E27FC236}">
                <a16:creationId xmlns:a16="http://schemas.microsoft.com/office/drawing/2014/main" id="{C2BF7AB4-A392-E2BA-832E-A037047BE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53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43E7D44D-C114-410C-8280-94F40684F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8720" y="157480"/>
            <a:ext cx="9814560" cy="654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35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E1247-F55B-6F09-45A5-BDA4334D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DA256-4523-4529-A085-7D0BDD047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2F93B-9E3A-7C7F-8FC7-1E9E8B2DCCEA}"/>
              </a:ext>
            </a:extLst>
          </p:cNvPr>
          <p:cNvSpPr/>
          <p:nvPr/>
        </p:nvSpPr>
        <p:spPr>
          <a:xfrm>
            <a:off x="-786" y="3228693"/>
            <a:ext cx="12192000" cy="3577473"/>
          </a:xfrm>
          <a:prstGeom prst="rect">
            <a:avLst/>
          </a:prstGeom>
          <a:solidFill>
            <a:srgbClr val="4620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tree with green leaves&#10;&#10;Description automatically generated">
            <a:extLst>
              <a:ext uri="{FF2B5EF4-FFF2-40B4-BE49-F238E27FC236}">
                <a16:creationId xmlns:a16="http://schemas.microsoft.com/office/drawing/2014/main" id="{1E7F79DA-2263-300A-7344-A2F73AEE46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42" y="6065625"/>
            <a:ext cx="988359" cy="654627"/>
          </a:xfrm>
          <a:prstGeom prst="rect">
            <a:avLst/>
          </a:prstGeom>
        </p:spPr>
      </p:pic>
      <p:pic>
        <p:nvPicPr>
          <p:cNvPr id="10" name="Picture 9" descr="A tree with green leaves&#10;&#10;Description automatically generated">
            <a:extLst>
              <a:ext uri="{FF2B5EF4-FFF2-40B4-BE49-F238E27FC236}">
                <a16:creationId xmlns:a16="http://schemas.microsoft.com/office/drawing/2014/main" id="{BFA421C5-AD6C-6E20-B46F-CED03FE397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750" y="5370095"/>
            <a:ext cx="988359" cy="654627"/>
          </a:xfrm>
          <a:prstGeom prst="rect">
            <a:avLst/>
          </a:prstGeom>
        </p:spPr>
      </p:pic>
      <p:pic>
        <p:nvPicPr>
          <p:cNvPr id="11" name="Picture 10" descr="A tree with green leaves&#10;&#10;Description automatically generated">
            <a:extLst>
              <a:ext uri="{FF2B5EF4-FFF2-40B4-BE49-F238E27FC236}">
                <a16:creationId xmlns:a16="http://schemas.microsoft.com/office/drawing/2014/main" id="{369C131E-E0DE-5E63-D384-99D3CBC1E0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0005" y="4693879"/>
            <a:ext cx="988359" cy="654627"/>
          </a:xfrm>
          <a:prstGeom prst="rect">
            <a:avLst/>
          </a:prstGeom>
        </p:spPr>
      </p:pic>
      <p:pic>
        <p:nvPicPr>
          <p:cNvPr id="12" name="Picture 11" descr="A tree with green leaves&#10;&#10;Description automatically generated">
            <a:extLst>
              <a:ext uri="{FF2B5EF4-FFF2-40B4-BE49-F238E27FC236}">
                <a16:creationId xmlns:a16="http://schemas.microsoft.com/office/drawing/2014/main" id="{151F64D7-EF2C-457C-606D-EE532F7786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4835" y="4017663"/>
            <a:ext cx="988359" cy="654627"/>
          </a:xfrm>
          <a:prstGeom prst="rect">
            <a:avLst/>
          </a:prstGeom>
        </p:spPr>
      </p:pic>
      <p:pic>
        <p:nvPicPr>
          <p:cNvPr id="13" name="Picture 12" descr="A tree with green leaves&#10;&#10;Description automatically generated">
            <a:extLst>
              <a:ext uri="{FF2B5EF4-FFF2-40B4-BE49-F238E27FC236}">
                <a16:creationId xmlns:a16="http://schemas.microsoft.com/office/drawing/2014/main" id="{4E9E4C70-D1FE-B6E3-3885-D51950758E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0662" y="3285344"/>
            <a:ext cx="988359" cy="654627"/>
          </a:xfrm>
          <a:prstGeom prst="rect">
            <a:avLst/>
          </a:prstGeom>
        </p:spPr>
      </p:pic>
      <p:pic>
        <p:nvPicPr>
          <p:cNvPr id="14" name="Picture 13" descr="A tree with green leaves&#10;&#10;Description automatically generated">
            <a:extLst>
              <a:ext uri="{FF2B5EF4-FFF2-40B4-BE49-F238E27FC236}">
                <a16:creationId xmlns:a16="http://schemas.microsoft.com/office/drawing/2014/main" id="{DA93B817-C06D-88EF-CB9D-972E9DEB0E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1934" y="6065625"/>
            <a:ext cx="988359" cy="654627"/>
          </a:xfrm>
          <a:prstGeom prst="rect">
            <a:avLst/>
          </a:prstGeom>
        </p:spPr>
      </p:pic>
      <p:pic>
        <p:nvPicPr>
          <p:cNvPr id="15" name="Picture 14" descr="A tree with green leaves&#10;&#10;Description automatically generated">
            <a:extLst>
              <a:ext uri="{FF2B5EF4-FFF2-40B4-BE49-F238E27FC236}">
                <a16:creationId xmlns:a16="http://schemas.microsoft.com/office/drawing/2014/main" id="{A104AA91-2742-4DC0-80F4-C3A18F7A9A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4164" y="4054686"/>
            <a:ext cx="988359" cy="654627"/>
          </a:xfrm>
          <a:prstGeom prst="rect">
            <a:avLst/>
          </a:prstGeom>
        </p:spPr>
      </p:pic>
      <p:pic>
        <p:nvPicPr>
          <p:cNvPr id="16" name="Picture 15" descr="A tree with green leaves&#10;&#10;Description automatically generated">
            <a:extLst>
              <a:ext uri="{FF2B5EF4-FFF2-40B4-BE49-F238E27FC236}">
                <a16:creationId xmlns:a16="http://schemas.microsoft.com/office/drawing/2014/main" id="{95FC2A9B-E85F-4E56-C06E-F49287EFF2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1730" y="4697715"/>
            <a:ext cx="988359" cy="654627"/>
          </a:xfrm>
          <a:prstGeom prst="rect">
            <a:avLst/>
          </a:prstGeom>
        </p:spPr>
      </p:pic>
      <p:pic>
        <p:nvPicPr>
          <p:cNvPr id="17" name="Picture 16" descr="A tree with green leaves&#10;&#10;Description automatically generated">
            <a:extLst>
              <a:ext uri="{FF2B5EF4-FFF2-40B4-BE49-F238E27FC236}">
                <a16:creationId xmlns:a16="http://schemas.microsoft.com/office/drawing/2014/main" id="{BF1E6720-7E2F-5290-EA7A-BC7A99E94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9319" y="5370094"/>
            <a:ext cx="988359" cy="654627"/>
          </a:xfrm>
          <a:prstGeom prst="rect">
            <a:avLst/>
          </a:prstGeom>
        </p:spPr>
      </p:pic>
      <p:pic>
        <p:nvPicPr>
          <p:cNvPr id="18" name="Picture 17" descr="A tree with green leaves&#10;&#10;Description automatically generated">
            <a:extLst>
              <a:ext uri="{FF2B5EF4-FFF2-40B4-BE49-F238E27FC236}">
                <a16:creationId xmlns:a16="http://schemas.microsoft.com/office/drawing/2014/main" id="{98D78E47-8CA8-D14C-49F5-8A9CA7F2F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2621" y="3269418"/>
            <a:ext cx="988359" cy="654627"/>
          </a:xfrm>
          <a:prstGeom prst="rect">
            <a:avLst/>
          </a:prstGeom>
        </p:spPr>
      </p:pic>
      <p:pic>
        <p:nvPicPr>
          <p:cNvPr id="19" name="Picture 18" descr="A tree with green leaves&#10;&#10;Description automatically generated">
            <a:extLst>
              <a:ext uri="{FF2B5EF4-FFF2-40B4-BE49-F238E27FC236}">
                <a16:creationId xmlns:a16="http://schemas.microsoft.com/office/drawing/2014/main" id="{469CBED8-55FB-3361-215A-D1EDC864EC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3792" y="6103331"/>
            <a:ext cx="988359" cy="654627"/>
          </a:xfrm>
          <a:prstGeom prst="rect">
            <a:avLst/>
          </a:prstGeom>
        </p:spPr>
      </p:pic>
      <p:pic>
        <p:nvPicPr>
          <p:cNvPr id="20" name="Picture 19" descr="A tree with green leaves&#10;&#10;Description automatically generated">
            <a:extLst>
              <a:ext uri="{FF2B5EF4-FFF2-40B4-BE49-F238E27FC236}">
                <a16:creationId xmlns:a16="http://schemas.microsoft.com/office/drawing/2014/main" id="{2A5F0509-EDEC-0391-0116-EE514140CA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7009" y="5348506"/>
            <a:ext cx="988359" cy="654627"/>
          </a:xfrm>
          <a:prstGeom prst="rect">
            <a:avLst/>
          </a:prstGeom>
        </p:spPr>
      </p:pic>
      <p:pic>
        <p:nvPicPr>
          <p:cNvPr id="21" name="Picture 20" descr="A tree with green leaves&#10;&#10;Description automatically generated">
            <a:extLst>
              <a:ext uri="{FF2B5EF4-FFF2-40B4-BE49-F238E27FC236}">
                <a16:creationId xmlns:a16="http://schemas.microsoft.com/office/drawing/2014/main" id="{F6053267-474E-0664-6126-27534977C7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4058" y="5410998"/>
            <a:ext cx="988359" cy="654627"/>
          </a:xfrm>
          <a:prstGeom prst="rect">
            <a:avLst/>
          </a:prstGeom>
        </p:spPr>
      </p:pic>
      <p:pic>
        <p:nvPicPr>
          <p:cNvPr id="22" name="Picture 21" descr="A tree with green leaves&#10;&#10;Description automatically generated">
            <a:extLst>
              <a:ext uri="{FF2B5EF4-FFF2-40B4-BE49-F238E27FC236}">
                <a16:creationId xmlns:a16="http://schemas.microsoft.com/office/drawing/2014/main" id="{DD494965-28D7-8F33-5E85-C16029912E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2932" y="6098290"/>
            <a:ext cx="988359" cy="654627"/>
          </a:xfrm>
          <a:prstGeom prst="rect">
            <a:avLst/>
          </a:prstGeom>
        </p:spPr>
      </p:pic>
      <p:pic>
        <p:nvPicPr>
          <p:cNvPr id="23" name="Picture 22" descr="A tree with green leaves&#10;&#10;Description automatically generated">
            <a:extLst>
              <a:ext uri="{FF2B5EF4-FFF2-40B4-BE49-F238E27FC236}">
                <a16:creationId xmlns:a16="http://schemas.microsoft.com/office/drawing/2014/main" id="{0D1F3A6E-3D86-7F2E-D5E7-88BDF83884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7196" y="3260658"/>
            <a:ext cx="988359" cy="654627"/>
          </a:xfrm>
          <a:prstGeom prst="rect">
            <a:avLst/>
          </a:prstGeom>
        </p:spPr>
      </p:pic>
      <p:pic>
        <p:nvPicPr>
          <p:cNvPr id="24" name="Picture 23" descr="A tree with green leaves&#10;&#10;Description automatically generated">
            <a:extLst>
              <a:ext uri="{FF2B5EF4-FFF2-40B4-BE49-F238E27FC236}">
                <a16:creationId xmlns:a16="http://schemas.microsoft.com/office/drawing/2014/main" id="{CF49A0C1-398F-E84A-24B1-ADFE4457E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3493" y="3925851"/>
            <a:ext cx="988359" cy="654627"/>
          </a:xfrm>
          <a:prstGeom prst="rect">
            <a:avLst/>
          </a:prstGeom>
        </p:spPr>
      </p:pic>
      <p:pic>
        <p:nvPicPr>
          <p:cNvPr id="25" name="Picture 24" descr="A tree with green leaves&#10;&#10;Description automatically generated">
            <a:extLst>
              <a:ext uri="{FF2B5EF4-FFF2-40B4-BE49-F238E27FC236}">
                <a16:creationId xmlns:a16="http://schemas.microsoft.com/office/drawing/2014/main" id="{7C9EDF4B-3ABA-3625-90E6-720FB04D30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1353" y="4693879"/>
            <a:ext cx="988359" cy="654627"/>
          </a:xfrm>
          <a:prstGeom prst="rect">
            <a:avLst/>
          </a:prstGeom>
        </p:spPr>
      </p:pic>
      <p:pic>
        <p:nvPicPr>
          <p:cNvPr id="26" name="Picture 25" descr="A tree with green leaves&#10;&#10;Description automatically generated">
            <a:extLst>
              <a:ext uri="{FF2B5EF4-FFF2-40B4-BE49-F238E27FC236}">
                <a16:creationId xmlns:a16="http://schemas.microsoft.com/office/drawing/2014/main" id="{5332A3FA-5BC8-8C75-7BA1-402B1E20CA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8998" y="4787191"/>
            <a:ext cx="988359" cy="654627"/>
          </a:xfrm>
          <a:prstGeom prst="rect">
            <a:avLst/>
          </a:prstGeom>
        </p:spPr>
      </p:pic>
      <p:pic>
        <p:nvPicPr>
          <p:cNvPr id="27" name="Picture 26" descr="A tree with green leaves&#10;&#10;Description automatically generated">
            <a:extLst>
              <a:ext uri="{FF2B5EF4-FFF2-40B4-BE49-F238E27FC236}">
                <a16:creationId xmlns:a16="http://schemas.microsoft.com/office/drawing/2014/main" id="{583F0569-31F1-E37A-6EBB-0763A7061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541" y="4007015"/>
            <a:ext cx="988359" cy="654627"/>
          </a:xfrm>
          <a:prstGeom prst="rect">
            <a:avLst/>
          </a:prstGeom>
        </p:spPr>
      </p:pic>
      <p:pic>
        <p:nvPicPr>
          <p:cNvPr id="28" name="Picture 27" descr="A tree with green leaves&#10;&#10;Description automatically generated">
            <a:extLst>
              <a:ext uri="{FF2B5EF4-FFF2-40B4-BE49-F238E27FC236}">
                <a16:creationId xmlns:a16="http://schemas.microsoft.com/office/drawing/2014/main" id="{42D4D368-748E-8088-AFDD-794D03F3D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8931" y="4712002"/>
            <a:ext cx="988359" cy="654627"/>
          </a:xfrm>
          <a:prstGeom prst="rect">
            <a:avLst/>
          </a:prstGeom>
        </p:spPr>
      </p:pic>
      <p:pic>
        <p:nvPicPr>
          <p:cNvPr id="29" name="Picture 28" descr="A tree with green leaves&#10;&#10;Description automatically generated">
            <a:extLst>
              <a:ext uri="{FF2B5EF4-FFF2-40B4-BE49-F238E27FC236}">
                <a16:creationId xmlns:a16="http://schemas.microsoft.com/office/drawing/2014/main" id="{0CDFDD70-3668-9A20-0CE4-CFCBFFC85C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8064" y="3907344"/>
            <a:ext cx="988359" cy="654627"/>
          </a:xfrm>
          <a:prstGeom prst="rect">
            <a:avLst/>
          </a:prstGeom>
        </p:spPr>
      </p:pic>
      <p:pic>
        <p:nvPicPr>
          <p:cNvPr id="30" name="Picture 29" descr="A tree with green leaves&#10;&#10;Description automatically generated">
            <a:extLst>
              <a:ext uri="{FF2B5EF4-FFF2-40B4-BE49-F238E27FC236}">
                <a16:creationId xmlns:a16="http://schemas.microsoft.com/office/drawing/2014/main" id="{E7FC562D-DDA6-ABA0-FC3D-C3665ECD6F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90799" y="3252716"/>
            <a:ext cx="988359" cy="654627"/>
          </a:xfrm>
          <a:prstGeom prst="rect">
            <a:avLst/>
          </a:prstGeom>
        </p:spPr>
      </p:pic>
      <p:pic>
        <p:nvPicPr>
          <p:cNvPr id="31" name="Picture 30" descr="A tree with green leaves&#10;&#10;Description automatically generated">
            <a:extLst>
              <a:ext uri="{FF2B5EF4-FFF2-40B4-BE49-F238E27FC236}">
                <a16:creationId xmlns:a16="http://schemas.microsoft.com/office/drawing/2014/main" id="{95F3A76E-12A4-B2A7-D9F7-C64F90B91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9177" y="6078953"/>
            <a:ext cx="988359" cy="654627"/>
          </a:xfrm>
          <a:prstGeom prst="rect">
            <a:avLst/>
          </a:prstGeom>
        </p:spPr>
      </p:pic>
      <p:pic>
        <p:nvPicPr>
          <p:cNvPr id="32" name="Picture 31" descr="A tree with green leaves&#10;&#10;Description automatically generated">
            <a:extLst>
              <a:ext uri="{FF2B5EF4-FFF2-40B4-BE49-F238E27FC236}">
                <a16:creationId xmlns:a16="http://schemas.microsoft.com/office/drawing/2014/main" id="{E3B400F5-C3D2-8474-5E5C-61B2D13790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1107" y="5372424"/>
            <a:ext cx="988359" cy="654627"/>
          </a:xfrm>
          <a:prstGeom prst="rect">
            <a:avLst/>
          </a:prstGeom>
        </p:spPr>
      </p:pic>
      <p:pic>
        <p:nvPicPr>
          <p:cNvPr id="33" name="Picture 32" descr="A tree with green leaves&#10;&#10;Description automatically generated">
            <a:extLst>
              <a:ext uri="{FF2B5EF4-FFF2-40B4-BE49-F238E27FC236}">
                <a16:creationId xmlns:a16="http://schemas.microsoft.com/office/drawing/2014/main" id="{4FC0F539-B7AE-C6EA-1975-5A1760295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10062" y="4688144"/>
            <a:ext cx="988359" cy="654627"/>
          </a:xfrm>
          <a:prstGeom prst="rect">
            <a:avLst/>
          </a:prstGeom>
        </p:spPr>
      </p:pic>
      <p:pic>
        <p:nvPicPr>
          <p:cNvPr id="34" name="Picture 33" descr="A tree with green leaves&#10;&#10;Description automatically generated">
            <a:extLst>
              <a:ext uri="{FF2B5EF4-FFF2-40B4-BE49-F238E27FC236}">
                <a16:creationId xmlns:a16="http://schemas.microsoft.com/office/drawing/2014/main" id="{D1AEB440-1DC2-64BD-AADC-6733D63BB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61519" y="3844836"/>
            <a:ext cx="988359" cy="654627"/>
          </a:xfrm>
          <a:prstGeom prst="rect">
            <a:avLst/>
          </a:prstGeom>
        </p:spPr>
      </p:pic>
      <p:pic>
        <p:nvPicPr>
          <p:cNvPr id="35" name="Picture 34" descr="A tree with green leaves&#10;&#10;Description automatically generated">
            <a:extLst>
              <a:ext uri="{FF2B5EF4-FFF2-40B4-BE49-F238E27FC236}">
                <a16:creationId xmlns:a16="http://schemas.microsoft.com/office/drawing/2014/main" id="{4857DB28-CB8C-9AC0-62B1-E040D5A221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13643" y="3241906"/>
            <a:ext cx="988359" cy="654627"/>
          </a:xfrm>
          <a:prstGeom prst="rect">
            <a:avLst/>
          </a:prstGeom>
        </p:spPr>
      </p:pic>
      <p:pic>
        <p:nvPicPr>
          <p:cNvPr id="36" name="Picture 35" descr="A tree with green leaves&#10;&#10;Description automatically generated">
            <a:extLst>
              <a:ext uri="{FF2B5EF4-FFF2-40B4-BE49-F238E27FC236}">
                <a16:creationId xmlns:a16="http://schemas.microsoft.com/office/drawing/2014/main" id="{4C0B0384-E424-7923-0504-12ACC658F1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44497" y="6065624"/>
            <a:ext cx="988359" cy="654627"/>
          </a:xfrm>
          <a:prstGeom prst="rect">
            <a:avLst/>
          </a:prstGeom>
        </p:spPr>
      </p:pic>
      <p:pic>
        <p:nvPicPr>
          <p:cNvPr id="37" name="Picture 36" descr="A tree with green leaves&#10;&#10;Description automatically generated">
            <a:extLst>
              <a:ext uri="{FF2B5EF4-FFF2-40B4-BE49-F238E27FC236}">
                <a16:creationId xmlns:a16="http://schemas.microsoft.com/office/drawing/2014/main" id="{97786185-ACB3-B3B2-CDD1-78122396D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49878" y="4722257"/>
            <a:ext cx="988359" cy="65462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5DAF95A-A233-8EA9-96D0-B6583C0C85B3}"/>
              </a:ext>
            </a:extLst>
          </p:cNvPr>
          <p:cNvSpPr/>
          <p:nvPr/>
        </p:nvSpPr>
        <p:spPr>
          <a:xfrm>
            <a:off x="-786" y="-17586"/>
            <a:ext cx="12178679" cy="32453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A red tractor with yellow wheels&#10;&#10;Description automatically generated">
            <a:extLst>
              <a:ext uri="{FF2B5EF4-FFF2-40B4-BE49-F238E27FC236}">
                <a16:creationId xmlns:a16="http://schemas.microsoft.com/office/drawing/2014/main" id="{5D7499FD-A6CB-C9EC-18B9-5950B75468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6733496" y="4082981"/>
            <a:ext cx="797938" cy="747530"/>
          </a:xfrm>
          <a:prstGeom prst="rect">
            <a:avLst/>
          </a:prstGeom>
        </p:spPr>
      </p:pic>
      <p:pic>
        <p:nvPicPr>
          <p:cNvPr id="47" name="Picture 46" descr="A white building with a black background&#10;&#10;Description automatically generated">
            <a:extLst>
              <a:ext uri="{FF2B5EF4-FFF2-40B4-BE49-F238E27FC236}">
                <a16:creationId xmlns:a16="http://schemas.microsoft.com/office/drawing/2014/main" id="{BBEBC862-CC1D-37A5-CB6E-59167A3DF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321" y="1493459"/>
            <a:ext cx="1914828" cy="2127587"/>
          </a:xfrm>
          <a:prstGeom prst="rect">
            <a:avLst/>
          </a:prstGeom>
        </p:spPr>
      </p:pic>
      <p:pic>
        <p:nvPicPr>
          <p:cNvPr id="51" name="Picture 50" descr="A house with red shutters and a black background&#10;&#10;Description automatically generated">
            <a:extLst>
              <a:ext uri="{FF2B5EF4-FFF2-40B4-BE49-F238E27FC236}">
                <a16:creationId xmlns:a16="http://schemas.microsoft.com/office/drawing/2014/main" id="{D9C4025E-D71B-74A9-07B9-92DCF96155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79158" y="2337195"/>
            <a:ext cx="1437482" cy="12595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630AE0-715B-0064-811F-95C6F1AF0061}"/>
              </a:ext>
            </a:extLst>
          </p:cNvPr>
          <p:cNvSpPr/>
          <p:nvPr/>
        </p:nvSpPr>
        <p:spPr>
          <a:xfrm>
            <a:off x="-786" y="-18522"/>
            <a:ext cx="12192000" cy="687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6BAFE-D516-B08A-BC5A-21FCFE1C1D58}"/>
              </a:ext>
            </a:extLst>
          </p:cNvPr>
          <p:cNvSpPr txBox="1"/>
          <p:nvPr/>
        </p:nvSpPr>
        <p:spPr>
          <a:xfrm>
            <a:off x="457541" y="73560"/>
            <a:ext cx="3645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BDFD0-F9B6-0DE6-EBAD-39AE0BB51F1A}"/>
              </a:ext>
            </a:extLst>
          </p:cNvPr>
          <p:cNvSpPr txBox="1"/>
          <p:nvPr/>
        </p:nvSpPr>
        <p:spPr>
          <a:xfrm rot="1721110">
            <a:off x="7836456" y="936557"/>
            <a:ext cx="28488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Bahnschrift Condensed" panose="020B0502040204020203" pitchFamily="34" charset="0"/>
              </a:rPr>
              <a:t>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72A5D-02AF-0893-8F97-18E4A9F52FF9}"/>
              </a:ext>
            </a:extLst>
          </p:cNvPr>
          <p:cNvSpPr txBox="1"/>
          <p:nvPr/>
        </p:nvSpPr>
        <p:spPr>
          <a:xfrm rot="270900">
            <a:off x="6031706" y="2449741"/>
            <a:ext cx="2218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Baskerville Old Face" panose="02020602080505020303" pitchFamily="18" charset="0"/>
              </a:rPr>
              <a:t>KPI’S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D1DDB-29E0-1626-EDD7-E01549F38E9A}"/>
              </a:ext>
            </a:extLst>
          </p:cNvPr>
          <p:cNvSpPr txBox="1"/>
          <p:nvPr/>
        </p:nvSpPr>
        <p:spPr>
          <a:xfrm rot="630995">
            <a:off x="510783" y="3408540"/>
            <a:ext cx="640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Colonna MT" panose="04020805060202030203" pitchFamily="82" charset="0"/>
              </a:rPr>
              <a:t>BEST PRACTICES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C55DB-6018-6B8D-39EB-84163CFC1687}"/>
              </a:ext>
            </a:extLst>
          </p:cNvPr>
          <p:cNvSpPr txBox="1"/>
          <p:nvPr/>
        </p:nvSpPr>
        <p:spPr>
          <a:xfrm rot="19851104">
            <a:off x="6066387" y="4492308"/>
            <a:ext cx="61494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Castellar" panose="020A0402060406010301" pitchFamily="18" charset="0"/>
              </a:rPr>
              <a:t>MITIGATION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17F48F-C0A3-5206-6150-5B6B801BE070}"/>
              </a:ext>
            </a:extLst>
          </p:cNvPr>
          <p:cNvSpPr txBox="1"/>
          <p:nvPr/>
        </p:nvSpPr>
        <p:spPr>
          <a:xfrm>
            <a:off x="605843" y="5416783"/>
            <a:ext cx="3869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Stencil" panose="040409050D0802020404" pitchFamily="82" charset="0"/>
              </a:rPr>
              <a:t>CONTROL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084816-C49B-0466-C21E-B732530BAAF1}"/>
              </a:ext>
            </a:extLst>
          </p:cNvPr>
          <p:cNvSpPr txBox="1"/>
          <p:nvPr/>
        </p:nvSpPr>
        <p:spPr>
          <a:xfrm rot="20958485">
            <a:off x="2232687" y="1505934"/>
            <a:ext cx="3363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Haettenschweiler" panose="020B0706040902060204" pitchFamily="34" charset="0"/>
              </a:rPr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27330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87B34-0563-4B7F-9B2E-D6151C6D63F1}"/>
              </a:ext>
            </a:extLst>
          </p:cNvPr>
          <p:cNvSpPr txBox="1"/>
          <p:nvPr/>
        </p:nvSpPr>
        <p:spPr>
          <a:xfrm>
            <a:off x="1609305" y="499816"/>
            <a:ext cx="9330914" cy="55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503F0-890B-4F9F-841D-8F6F31EE3E83}"/>
              </a:ext>
            </a:extLst>
          </p:cNvPr>
          <p:cNvSpPr txBox="1"/>
          <p:nvPr/>
        </p:nvSpPr>
        <p:spPr>
          <a:xfrm>
            <a:off x="1196008" y="1748171"/>
            <a:ext cx="10774018" cy="505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54AC-3DDB-4B00-B39E-844CEB767C3C}"/>
              </a:ext>
            </a:extLst>
          </p:cNvPr>
          <p:cNvCxnSpPr/>
          <p:nvPr/>
        </p:nvCxnSpPr>
        <p:spPr>
          <a:xfrm>
            <a:off x="1231210" y="1558290"/>
            <a:ext cx="107036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445DA-3E34-49B5-B674-058BE08A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4B8121-F928-487D-FA77-7672A76DE1EE}"/>
              </a:ext>
            </a:extLst>
          </p:cNvPr>
          <p:cNvSpPr txBox="1">
            <a:spLocks/>
          </p:cNvSpPr>
          <p:nvPr/>
        </p:nvSpPr>
        <p:spPr>
          <a:xfrm>
            <a:off x="1566263" y="576906"/>
            <a:ext cx="10566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WHAT MAKES AN ORCHARD SUCCESSFUL…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120E465-D76A-35C2-1337-747D8461536D}"/>
              </a:ext>
            </a:extLst>
          </p:cNvPr>
          <p:cNvSpPr txBox="1">
            <a:spLocks/>
          </p:cNvSpPr>
          <p:nvPr/>
        </p:nvSpPr>
        <p:spPr>
          <a:xfrm>
            <a:off x="1111903" y="2185019"/>
            <a:ext cx="1056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Healthy fruit-bearing trees</a:t>
            </a:r>
          </a:p>
          <a:p>
            <a:pPr lvl="1"/>
            <a:r>
              <a:rPr lang="en-US" dirty="0"/>
              <a:t>Good Soil/Water/Sunlight/Fertilizer</a:t>
            </a:r>
          </a:p>
          <a:p>
            <a:pPr lvl="1"/>
            <a:r>
              <a:rPr lang="en-US" dirty="0"/>
              <a:t>Space and room to grow </a:t>
            </a:r>
          </a:p>
          <a:p>
            <a:pPr marL="457200" lvl="1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Invested Farmers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Knowledgeable about their product and harvesting processes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Caretaking of the trees, including removal of toxic trees when necessary.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0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1">
                <a:lumMod val="8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6 Elements of Great Company Culture | Great Place to Work®">
            <a:extLst>
              <a:ext uri="{FF2B5EF4-FFF2-40B4-BE49-F238E27FC236}">
                <a16:creationId xmlns:a16="http://schemas.microsoft.com/office/drawing/2014/main" id="{456D1D5F-92C3-4909-B870-6EC976C0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91" y="1490454"/>
            <a:ext cx="5327544" cy="30314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6108"/>
            <a:ext cx="11868150" cy="1798242"/>
          </a:xfrm>
        </p:spPr>
        <p:txBody>
          <a:bodyPr lIns="0" tIns="0" rIns="0" bIns="0">
            <a:noAutofit/>
          </a:bodyPr>
          <a:lstStyle/>
          <a:p>
            <a:pPr marL="0" indent="0" algn="ctr">
              <a:buNone/>
            </a:pPr>
            <a:r>
              <a:rPr lang="en-US" sz="13800" b="1" spc="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 U L T U R 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D05411-F515-46E7-BB21-398CFF363468}"/>
              </a:ext>
            </a:extLst>
          </p:cNvPr>
          <p:cNvGrpSpPr/>
          <p:nvPr/>
        </p:nvGrpSpPr>
        <p:grpSpPr>
          <a:xfrm>
            <a:off x="8704201" y="4733620"/>
            <a:ext cx="2847975" cy="1890638"/>
            <a:chOff x="8704201" y="4733620"/>
            <a:chExt cx="2847975" cy="1890638"/>
          </a:xfrm>
        </p:grpSpPr>
        <p:pic>
          <p:nvPicPr>
            <p:cNvPr id="1038" name="Picture 14" descr="Top 9 Best Cheap Wholesale Clothing Websites">
              <a:extLst>
                <a:ext uri="{FF2B5EF4-FFF2-40B4-BE49-F238E27FC236}">
                  <a16:creationId xmlns:a16="http://schemas.microsoft.com/office/drawing/2014/main" id="{EA7E880A-2BEC-45E3-9799-5AB44DFE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201" y="5024058"/>
              <a:ext cx="2847975" cy="16002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79A69C-8872-4F4D-9EEA-4BB2DDA7E33A}"/>
                </a:ext>
              </a:extLst>
            </p:cNvPr>
            <p:cNvSpPr txBox="1"/>
            <p:nvPr/>
          </p:nvSpPr>
          <p:spPr>
            <a:xfrm>
              <a:off x="8848028" y="4733620"/>
              <a:ext cx="2560320" cy="4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oadway" panose="04040905080B02020502" pitchFamily="82" charset="0"/>
                  <a:ea typeface="+mn-ea"/>
                  <a:cs typeface="+mn-cs"/>
                </a:rPr>
                <a:t>CLOTHING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E56ECD-B59A-4A08-AC45-1FC39EEE64F5}"/>
              </a:ext>
            </a:extLst>
          </p:cNvPr>
          <p:cNvGrpSpPr/>
          <p:nvPr/>
        </p:nvGrpSpPr>
        <p:grpSpPr>
          <a:xfrm>
            <a:off x="284361" y="4733620"/>
            <a:ext cx="2790825" cy="1890638"/>
            <a:chOff x="284361" y="4733620"/>
            <a:chExt cx="2790825" cy="1890638"/>
          </a:xfrm>
        </p:grpSpPr>
        <p:pic>
          <p:nvPicPr>
            <p:cNvPr id="1034" name="Picture 10" descr="Music">
              <a:extLst>
                <a:ext uri="{FF2B5EF4-FFF2-40B4-BE49-F238E27FC236}">
                  <a16:creationId xmlns:a16="http://schemas.microsoft.com/office/drawing/2014/main" id="{665B6F35-E185-4FC6-A444-0A63D3348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61" y="4985958"/>
              <a:ext cx="2790825" cy="16383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6FF794-B12B-4F38-B57F-379101C9614E}"/>
                </a:ext>
              </a:extLst>
            </p:cNvPr>
            <p:cNvSpPr txBox="1"/>
            <p:nvPr/>
          </p:nvSpPr>
          <p:spPr>
            <a:xfrm>
              <a:off x="385326" y="4733620"/>
              <a:ext cx="2560320" cy="4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oadway" panose="04040905080B02020502" pitchFamily="82" charset="0"/>
                  <a:ea typeface="+mn-ea"/>
                  <a:cs typeface="+mn-cs"/>
                </a:rPr>
                <a:t>MUSIC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D5C9E7-DD90-4994-B386-CF36B91A13D5}"/>
              </a:ext>
            </a:extLst>
          </p:cNvPr>
          <p:cNvGrpSpPr/>
          <p:nvPr/>
        </p:nvGrpSpPr>
        <p:grpSpPr>
          <a:xfrm>
            <a:off x="8657148" y="328701"/>
            <a:ext cx="2748196" cy="2076154"/>
            <a:chOff x="8657148" y="328701"/>
            <a:chExt cx="2748196" cy="20761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48F922-A3EE-4A7F-AE46-2204E3C326E3}"/>
                </a:ext>
              </a:extLst>
            </p:cNvPr>
            <p:cNvSpPr txBox="1"/>
            <p:nvPr/>
          </p:nvSpPr>
          <p:spPr>
            <a:xfrm>
              <a:off x="8741561" y="328701"/>
              <a:ext cx="2560320" cy="4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oadway" panose="04040905080B02020502" pitchFamily="82" charset="0"/>
                  <a:ea typeface="+mn-ea"/>
                  <a:cs typeface="+mn-cs"/>
                </a:rPr>
                <a:t>FOOD</a:t>
              </a:r>
            </a:p>
          </p:txBody>
        </p:sp>
        <p:pic>
          <p:nvPicPr>
            <p:cNvPr id="1028" name="Picture 4" descr="Food - Wikipedia">
              <a:extLst>
                <a:ext uri="{FF2B5EF4-FFF2-40B4-BE49-F238E27FC236}">
                  <a16:creationId xmlns:a16="http://schemas.microsoft.com/office/drawing/2014/main" id="{328665FA-1F86-45D2-BBC8-F2A5F767B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148" y="576055"/>
              <a:ext cx="2748196" cy="18288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339551-ADB4-4229-8452-FC369087ADC4}"/>
              </a:ext>
            </a:extLst>
          </p:cNvPr>
          <p:cNvGrpSpPr/>
          <p:nvPr/>
        </p:nvGrpSpPr>
        <p:grpSpPr>
          <a:xfrm>
            <a:off x="410253" y="328701"/>
            <a:ext cx="3639348" cy="2076153"/>
            <a:chOff x="410253" y="328701"/>
            <a:chExt cx="3639348" cy="20761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E848C6-75F2-4CFD-8EF2-15ED729E5B11}"/>
                </a:ext>
              </a:extLst>
            </p:cNvPr>
            <p:cNvSpPr txBox="1"/>
            <p:nvPr/>
          </p:nvSpPr>
          <p:spPr>
            <a:xfrm>
              <a:off x="949766" y="328701"/>
              <a:ext cx="2560320" cy="4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oadway" panose="04040905080B02020502" pitchFamily="82" charset="0"/>
                  <a:ea typeface="+mn-ea"/>
                  <a:cs typeface="+mn-cs"/>
                </a:rPr>
                <a:t>VALUES</a:t>
              </a:r>
            </a:p>
          </p:txBody>
        </p:sp>
        <p:pic>
          <p:nvPicPr>
            <p:cNvPr id="1030" name="Picture 6" descr="Company Values: Definition, Importance and Examples">
              <a:extLst>
                <a:ext uri="{FF2B5EF4-FFF2-40B4-BE49-F238E27FC236}">
                  <a16:creationId xmlns:a16="http://schemas.microsoft.com/office/drawing/2014/main" id="{3020BFE7-1D6D-4C11-B82C-2A512D10F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410253" y="576054"/>
              <a:ext cx="3639348" cy="182880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1000"/>
                </a:srgbClr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8ED1BC-A304-4CBA-B074-58645959E687}"/>
              </a:ext>
            </a:extLst>
          </p:cNvPr>
          <p:cNvGrpSpPr/>
          <p:nvPr/>
        </p:nvGrpSpPr>
        <p:grpSpPr>
          <a:xfrm>
            <a:off x="4489519" y="4733620"/>
            <a:ext cx="2800350" cy="1890638"/>
            <a:chOff x="4489519" y="4733620"/>
            <a:chExt cx="2800350" cy="18906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F2F99E-11D1-44DE-A101-9A102041CF3D}"/>
                </a:ext>
              </a:extLst>
            </p:cNvPr>
            <p:cNvSpPr txBox="1"/>
            <p:nvPr/>
          </p:nvSpPr>
          <p:spPr>
            <a:xfrm>
              <a:off x="4609534" y="4733620"/>
              <a:ext cx="2560320" cy="4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roadway" panose="04040905080B02020502" pitchFamily="82" charset="0"/>
                  <a:ea typeface="+mn-ea"/>
                  <a:cs typeface="+mn-cs"/>
                </a:rPr>
                <a:t>TRADITIONS</a:t>
              </a:r>
            </a:p>
          </p:txBody>
        </p:sp>
        <p:pic>
          <p:nvPicPr>
            <p:cNvPr id="1036" name="Picture 12" descr="Readers' Advisory: Family Traditions">
              <a:extLst>
                <a:ext uri="{FF2B5EF4-FFF2-40B4-BE49-F238E27FC236}">
                  <a16:creationId xmlns:a16="http://schemas.microsoft.com/office/drawing/2014/main" id="{5E83DD72-F71C-4B1E-BCA1-66E285D55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519" y="4985958"/>
              <a:ext cx="2800350" cy="16383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71332A-291B-4570-AA55-88E625AC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extLst>
      <p:ext uri="{BB962C8B-B14F-4D97-AF65-F5344CB8AC3E}">
        <p14:creationId xmlns:p14="http://schemas.microsoft.com/office/powerpoint/2010/main" val="4008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87B34-0563-4B7F-9B2E-D6151C6D63F1}"/>
              </a:ext>
            </a:extLst>
          </p:cNvPr>
          <p:cNvSpPr txBox="1"/>
          <p:nvPr/>
        </p:nvSpPr>
        <p:spPr>
          <a:xfrm>
            <a:off x="1609305" y="499816"/>
            <a:ext cx="9330914" cy="55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1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503F0-890B-4F9F-841D-8F6F31EE3E83}"/>
              </a:ext>
            </a:extLst>
          </p:cNvPr>
          <p:cNvSpPr txBox="1"/>
          <p:nvPr/>
        </p:nvSpPr>
        <p:spPr>
          <a:xfrm>
            <a:off x="1160807" y="1804702"/>
            <a:ext cx="10774018" cy="505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D454AC-3DDB-4B00-B39E-844CEB767C3C}"/>
              </a:ext>
            </a:extLst>
          </p:cNvPr>
          <p:cNvCxnSpPr/>
          <p:nvPr/>
        </p:nvCxnSpPr>
        <p:spPr>
          <a:xfrm>
            <a:off x="1231210" y="1558290"/>
            <a:ext cx="107036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445DA-3E34-49B5-B674-058BE08A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1810F-EA30-9E8A-2F2E-F2CE6F1C9E6A}"/>
              </a:ext>
            </a:extLst>
          </p:cNvPr>
          <p:cNvSpPr txBox="1">
            <a:spLocks/>
          </p:cNvSpPr>
          <p:nvPr/>
        </p:nvSpPr>
        <p:spPr>
          <a:xfrm>
            <a:off x="1290016" y="3659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BEHAVIOR DEFINED…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A07B43-FAF3-BDEA-6754-0B6CA7D8A4AD}"/>
              </a:ext>
            </a:extLst>
          </p:cNvPr>
          <p:cNvSpPr txBox="1">
            <a:spLocks/>
          </p:cNvSpPr>
          <p:nvPr/>
        </p:nvSpPr>
        <p:spPr>
          <a:xfrm>
            <a:off x="1160807" y="218757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“The manner in which one acts or behaves.”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/>
              <a:t> - The American Heritage Dictionary of the English Language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“The way in which one acts or conducts oneself, especially towards others.”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sz="1200" dirty="0"/>
              <a:t>- Oxford Dictionary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“A response of an individual or group to an action, environment, person, or stimulus.”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200" dirty="0"/>
              <a:t> - The Business Dictionary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C65359-77AA-F1C0-CF1B-AF19549B3A13}"/>
              </a:ext>
            </a:extLst>
          </p:cNvPr>
          <p:cNvCxnSpPr/>
          <p:nvPr/>
        </p:nvCxnSpPr>
        <p:spPr>
          <a:xfrm>
            <a:off x="5195843" y="2572284"/>
            <a:ext cx="54693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0B876-724A-0EC3-52AA-5A6F9E49BFD6}"/>
              </a:ext>
            </a:extLst>
          </p:cNvPr>
          <p:cNvCxnSpPr/>
          <p:nvPr/>
        </p:nvCxnSpPr>
        <p:spPr>
          <a:xfrm>
            <a:off x="4648912" y="3656175"/>
            <a:ext cx="54693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A4D49D-B9DE-EFB7-94BA-3B99C4EE07BA}"/>
              </a:ext>
            </a:extLst>
          </p:cNvPr>
          <p:cNvCxnSpPr>
            <a:cxnSpLocks/>
          </p:cNvCxnSpPr>
          <p:nvPr/>
        </p:nvCxnSpPr>
        <p:spPr>
          <a:xfrm>
            <a:off x="1690643" y="5087639"/>
            <a:ext cx="126984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366011" y="1287985"/>
            <a:ext cx="4528972" cy="473209"/>
            <a:chOff x="2456014" y="574312"/>
            <a:chExt cx="6038629" cy="630944"/>
          </a:xfrm>
        </p:grpSpPr>
        <p:cxnSp>
          <p:nvCxnSpPr>
            <p:cNvPr id="4" name="Straight Connector 3"/>
            <p:cNvCxnSpPr>
              <a:stCxn id="16" idx="3"/>
            </p:cNvCxnSpPr>
            <p:nvPr/>
          </p:nvCxnSpPr>
          <p:spPr>
            <a:xfrm>
              <a:off x="5609608" y="866700"/>
              <a:ext cx="2885035" cy="33855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456014" y="574312"/>
              <a:ext cx="3153594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Exposure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71423" y="1761194"/>
            <a:ext cx="5223560" cy="946096"/>
            <a:chOff x="1529897" y="1205256"/>
            <a:chExt cx="6964746" cy="1261462"/>
          </a:xfrm>
        </p:grpSpPr>
        <p:cxnSp>
          <p:nvCxnSpPr>
            <p:cNvPr id="24" name="Straight Connector 23"/>
            <p:cNvCxnSpPr>
              <a:stCxn id="18" idx="3"/>
            </p:cNvCxnSpPr>
            <p:nvPr/>
          </p:nvCxnSpPr>
          <p:spPr>
            <a:xfrm flipV="1">
              <a:off x="4693141" y="1205256"/>
              <a:ext cx="3801502" cy="96907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529897" y="1881942"/>
              <a:ext cx="3163244" cy="584776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Influence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04664" y="1761192"/>
            <a:ext cx="5490318" cy="1926817"/>
            <a:chOff x="1174219" y="1205255"/>
            <a:chExt cx="7320424" cy="2569090"/>
          </a:xfrm>
        </p:grpSpPr>
        <p:cxnSp>
          <p:nvCxnSpPr>
            <p:cNvPr id="25" name="Straight Connector 24"/>
            <p:cNvCxnSpPr>
              <a:stCxn id="20" idx="3"/>
            </p:cNvCxnSpPr>
            <p:nvPr/>
          </p:nvCxnSpPr>
          <p:spPr>
            <a:xfrm flipV="1">
              <a:off x="4342010" y="1205255"/>
              <a:ext cx="4152633" cy="227670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74219" y="3189569"/>
              <a:ext cx="3167791" cy="584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Perception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71423" y="1761192"/>
            <a:ext cx="5223560" cy="2907538"/>
            <a:chOff x="1529897" y="1205254"/>
            <a:chExt cx="6964746" cy="3876717"/>
          </a:xfrm>
        </p:grpSpPr>
        <p:cxnSp>
          <p:nvCxnSpPr>
            <p:cNvPr id="28" name="Straight Connector 27"/>
            <p:cNvCxnSpPr>
              <a:stCxn id="22" idx="3"/>
            </p:cNvCxnSpPr>
            <p:nvPr/>
          </p:nvCxnSpPr>
          <p:spPr>
            <a:xfrm flipV="1">
              <a:off x="4683491" y="1205254"/>
              <a:ext cx="3811152" cy="358432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529897" y="4497195"/>
              <a:ext cx="3153594" cy="58477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Thought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12672" y="1761190"/>
            <a:ext cx="4467980" cy="3888260"/>
            <a:chOff x="2456014" y="1205253"/>
            <a:chExt cx="5957307" cy="5184346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flipV="1">
              <a:off x="5528286" y="1205253"/>
              <a:ext cx="2885035" cy="491504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456014" y="5804823"/>
              <a:ext cx="3153594" cy="58477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Belief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87" y="1876865"/>
            <a:ext cx="1450766" cy="1895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37" y="2927192"/>
            <a:ext cx="2581130" cy="157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00" b="99000" l="4209" r="97980">
                        <a14:foregroundMark x1="29293" y1="22200" x2="29293" y2="24400"/>
                        <a14:foregroundMark x1="77273" y1="16800" x2="77104" y2="14200"/>
                        <a14:foregroundMark x1="63805" y1="18000" x2="63636" y2="19600"/>
                        <a14:foregroundMark x1="65657" y1="13800" x2="65657" y2="13800"/>
                        <a14:foregroundMark x1="67340" y1="11400" x2="67340" y2="11400"/>
                        <a14:foregroundMark x1="74411" y1="25000" x2="74411" y2="25000"/>
                        <a14:foregroundMark x1="75084" y1="23800" x2="75084" y2="23800"/>
                        <a14:foregroundMark x1="79966" y1="20600" x2="76936" y2="21600"/>
                        <a14:foregroundMark x1="74242" y1="19800" x2="73906" y2="17000"/>
                        <a14:foregroundMark x1="73737" y1="22400" x2="72391" y2="24800"/>
                        <a14:foregroundMark x1="67340" y1="20200" x2="66835" y2="18400"/>
                        <a14:foregroundMark x1="34007" y1="14400" x2="33165" y2="17400"/>
                        <a14:foregroundMark x1="94949" y1="32600" x2="95960" y2="37000"/>
                        <a14:foregroundMark x1="88215" y1="26200" x2="88215" y2="30200"/>
                        <a14:foregroundMark x1="85859" y1="18800" x2="83838" y2="19000"/>
                        <a14:foregroundMark x1="37037" y1="18600" x2="37037" y2="18600"/>
                        <a14:foregroundMark x1="70875" y1="15400" x2="70875" y2="15400"/>
                        <a14:foregroundMark x1="68687" y1="18400" x2="68687" y2="18400"/>
                        <a14:foregroundMark x1="68687" y1="16800" x2="68687" y2="16800"/>
                        <a14:foregroundMark x1="69360" y1="16000" x2="69360" y2="16000"/>
                        <a14:foregroundMark x1="24242" y1="50400" x2="22222" y2="52600"/>
                        <a14:foregroundMark x1="29293" y1="53400" x2="29125" y2="53000"/>
                        <a14:foregroundMark x1="17677" y1="19400" x2="17677" y2="19400"/>
                        <a14:foregroundMark x1="83333" y1="39400" x2="83333" y2="39400"/>
                        <a14:foregroundMark x1="79293" y1="41800" x2="79293" y2="41800"/>
                        <a14:foregroundMark x1="76094" y1="43800" x2="82997" y2="39000"/>
                        <a14:foregroundMark x1="85690" y1="34600" x2="84680" y2="37000"/>
                        <a14:foregroundMark x1="87037" y1="33400" x2="88552" y2="33600"/>
                        <a14:foregroundMark x1="88889" y1="34000" x2="93603" y2="32400"/>
                        <a14:foregroundMark x1="48990" y1="80200" x2="38721" y2="78800"/>
                        <a14:foregroundMark x1="75084" y1="84000" x2="73232" y2="80600"/>
                        <a14:foregroundMark x1="88215" y1="21400" x2="88215" y2="21400"/>
                        <a14:foregroundMark x1="24074" y1="48600" x2="16330" y2="37400"/>
                        <a14:foregroundMark x1="14310" y1="74000" x2="14310" y2="79600"/>
                        <a14:foregroundMark x1="16835" y1="88400" x2="18519" y2="88400"/>
                        <a14:foregroundMark x1="72896" y1="46400" x2="71886" y2="46800"/>
                        <a14:foregroundMark x1="71380" y1="47800" x2="70875" y2="48400"/>
                        <a14:backgroundMark x1="36027" y1="20000" x2="35354" y2="22400"/>
                        <a14:backgroundMark x1="33502" y1="18400" x2="33502" y2="19400"/>
                        <a14:backgroundMark x1="33502" y1="17000" x2="35017" y2="14400"/>
                        <a14:backgroundMark x1="70707" y1="17000" x2="70539" y2="17800"/>
                        <a14:backgroundMark x1="73232" y1="17800" x2="72896" y2="21000"/>
                        <a14:backgroundMark x1="69360" y1="52600" x2="70034" y2="51400"/>
                        <a14:backgroundMark x1="72727" y1="51400" x2="72727" y2="51400"/>
                        <a14:backgroundMark x1="73232" y1="52800" x2="73232" y2="52800"/>
                        <a14:backgroundMark x1="73906" y1="53400" x2="73906" y2="53400"/>
                        <a14:backgroundMark x1="19360" y1="49600" x2="16330" y2="416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648"/>
          <a:stretch/>
        </p:blipFill>
        <p:spPr>
          <a:xfrm>
            <a:off x="2349338" y="3786848"/>
            <a:ext cx="2391218" cy="201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3" b="99786" l="7792" r="90649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047" y="3722633"/>
            <a:ext cx="1769540" cy="204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42" y="4703353"/>
            <a:ext cx="2426616" cy="187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738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3946" y="1539458"/>
            <a:ext cx="2050013" cy="3317171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33" name="Rectangle 32"/>
          <p:cNvSpPr/>
          <p:nvPr/>
        </p:nvSpPr>
        <p:spPr>
          <a:xfrm>
            <a:off x="5460524" y="733839"/>
            <a:ext cx="1473677" cy="4385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Behavior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FD347-3C06-4BF6-B7BF-3E0C73BFEDA8}"/>
              </a:ext>
            </a:extLst>
          </p:cNvPr>
          <p:cNvSpPr/>
          <p:nvPr/>
        </p:nvSpPr>
        <p:spPr>
          <a:xfrm>
            <a:off x="5460524" y="689180"/>
            <a:ext cx="1473676" cy="5141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8F4F0-734B-A768-FE9E-BA8241E2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9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22847 -0.08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407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2184 0.1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4436" y="970523"/>
            <a:ext cx="2050013" cy="3317171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3366010" y="1287984"/>
            <a:ext cx="2365196" cy="377026"/>
          </a:xfrm>
          <a:prstGeom prst="rect">
            <a:avLst/>
          </a:prstGeom>
          <a:solidFill>
            <a:schemeClr val="accent6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Exposure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78661" y="2268705"/>
            <a:ext cx="2372433" cy="377026"/>
          </a:xfrm>
          <a:prstGeom prst="rect">
            <a:avLst/>
          </a:prstGeom>
          <a:solidFill>
            <a:schemeClr val="accent5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Influence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4666" y="3249426"/>
            <a:ext cx="2375843" cy="377026"/>
          </a:xfrm>
          <a:prstGeom prst="rect">
            <a:avLst/>
          </a:prstGeom>
          <a:solidFill>
            <a:schemeClr val="accent4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Perception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71423" y="4230147"/>
            <a:ext cx="2365196" cy="377026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Thought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66010" y="5210868"/>
            <a:ext cx="2365196" cy="377026"/>
          </a:xfrm>
          <a:prstGeom prst="rect">
            <a:avLst/>
          </a:prstGeom>
          <a:solidFill>
            <a:srgbClr val="7030A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Belief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16574" y="-92916"/>
            <a:ext cx="4565735" cy="3244841"/>
            <a:chOff x="3497750" y="31966"/>
            <a:chExt cx="7655417" cy="5232124"/>
          </a:xfrm>
        </p:grpSpPr>
        <p:pic>
          <p:nvPicPr>
            <p:cNvPr id="39" name="Picture 38" descr="The Ten Typical Associates at Work - Business Buzz"/>
            <p:cNvPicPr/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7750" y="31966"/>
              <a:ext cx="7655417" cy="5232124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562806" y="2338543"/>
              <a:ext cx="1570401" cy="40942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33743" y="2603608"/>
              <a:ext cx="1452018" cy="3722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51111" y="2832276"/>
              <a:ext cx="1282632" cy="3722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94156" y="2143136"/>
              <a:ext cx="1359009" cy="3722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84246" y="3118796"/>
              <a:ext cx="1129213" cy="28535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635817" y="2613190"/>
              <a:ext cx="1129213" cy="28535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411231" y="1656287"/>
            <a:ext cx="1897265" cy="3770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Behavior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32806" y="2843353"/>
            <a:ext cx="4759852" cy="3604255"/>
            <a:chOff x="1825755" y="1371644"/>
            <a:chExt cx="7655417" cy="5232124"/>
          </a:xfrm>
        </p:grpSpPr>
        <p:pic>
          <p:nvPicPr>
            <p:cNvPr id="33" name="Picture 32" descr="The Ten Typical Associates at Work - Business Buzz"/>
            <p:cNvPicPr/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755" y="1371644"/>
              <a:ext cx="7655417" cy="5232124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45" name="Rectangle 44"/>
            <p:cNvSpPr/>
            <p:nvPr/>
          </p:nvSpPr>
          <p:spPr>
            <a:xfrm>
              <a:off x="6774295" y="4421576"/>
              <a:ext cx="1041061" cy="2569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79914" y="3474754"/>
              <a:ext cx="1373854" cy="36859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54983" y="3488868"/>
              <a:ext cx="1438686" cy="36859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23136" y="4126832"/>
              <a:ext cx="1137822" cy="3350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32295" y="3981231"/>
              <a:ext cx="1026921" cy="30157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61089" y="3755800"/>
              <a:ext cx="1024288" cy="2569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Behavior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50981" y="1844243"/>
            <a:ext cx="3461382" cy="2259256"/>
            <a:chOff x="3920892" y="1127607"/>
            <a:chExt cx="6003878" cy="3921272"/>
          </a:xfrm>
        </p:grpSpPr>
        <p:pic>
          <p:nvPicPr>
            <p:cNvPr id="67" name="Picture 66" descr="Wannabe Social Entrepreneur? How to Navigate the Growing World of Impact Accelerators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497" b="95040" l="7692" r="93538">
                          <a14:foregroundMark x1="23308" y1="34256" x2="17462" y2="54325"/>
                          <a14:foregroundMark x1="20769" y1="63899" x2="19154" y2="52826"/>
                          <a14:foregroundMark x1="18769" y1="49712" x2="18923" y2="37255"/>
                          <a14:foregroundMark x1="18308" y1="37486" x2="16769" y2="47636"/>
                          <a14:foregroundMark x1="16769" y1="51096" x2="16154" y2="42445"/>
                          <a14:foregroundMark x1="81231" y1="62630" x2="78769" y2="43483"/>
                          <a14:foregroundMark x1="78538" y1="42907" x2="73615" y2="36217"/>
                          <a14:foregroundMark x1="70923" y1="34256" x2="77077" y2="27220"/>
                          <a14:foregroundMark x1="74231" y1="27220" x2="81385" y2="31488"/>
                          <a14:foregroundMark x1="81385" y1="31488" x2="81923" y2="34717"/>
                          <a14:foregroundMark x1="83385" y1="36448" x2="82231" y2="34256"/>
                          <a14:foregroundMark x1="83923" y1="40254" x2="82231" y2="35755"/>
                          <a14:foregroundMark x1="71923" y1="29527" x2="71077" y2="30450"/>
                          <a14:foregroundMark x1="23615" y1="32180" x2="17769" y2="28028"/>
                          <a14:foregroundMark x1="18154" y1="34487" x2="12462" y2="29527"/>
                          <a14:foregroundMark x1="15846" y1="38178" x2="8692" y2="32411"/>
                          <a14:foregroundMark x1="15846" y1="43483" x2="11000" y2="41984"/>
                          <a14:foregroundMark x1="15615" y1="50404" x2="10000" y2="47636"/>
                          <a14:foregroundMark x1="10000" y1="44983" x2="9000" y2="38178"/>
                          <a14:foregroundMark x1="9692" y1="47866" x2="7846" y2="374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996" y="1127607"/>
              <a:ext cx="5316774" cy="3545879"/>
            </a:xfrm>
            <a:prstGeom prst="rect">
              <a:avLst/>
            </a:prstGeom>
          </p:spPr>
        </p:pic>
        <p:sp>
          <p:nvSpPr>
            <p:cNvPr id="15" name="Block Arc 14"/>
            <p:cNvSpPr/>
            <p:nvPr/>
          </p:nvSpPr>
          <p:spPr>
            <a:xfrm>
              <a:off x="3920892" y="3956679"/>
              <a:ext cx="5949799" cy="1092200"/>
            </a:xfrm>
            <a:prstGeom prst="blockArc">
              <a:avLst>
                <a:gd name="adj1" fmla="val 11396897"/>
                <a:gd name="adj2" fmla="val 2017020"/>
                <a:gd name="adj3" fmla="val 16314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rgbClr val="4472C4"/>
                    </a:solidFill>
                    <a:prstDash val="solid"/>
                  </a:ln>
                  <a:pattFill prst="ltDnDiag">
                    <a:fgClr>
                      <a:srgbClr val="4472C4">
                        <a:lumMod val="60000"/>
                        <a:lumOff val="40000"/>
                      </a:srgbClr>
                    </a:fgClr>
                    <a:bgClr>
                      <a:prstClr val="white"/>
                    </a:bgClr>
                  </a:pattFill>
                  <a:effectLst>
                    <a:glow rad="228600">
                      <a:srgbClr val="4472C4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CULTURE</a:t>
              </a:r>
            </a:p>
          </p:txBody>
        </p:sp>
      </p:grpSp>
      <p:sp>
        <p:nvSpPr>
          <p:cNvPr id="3" name="Down Arrow 2"/>
          <p:cNvSpPr/>
          <p:nvPr/>
        </p:nvSpPr>
        <p:spPr>
          <a:xfrm>
            <a:off x="1188635" y="4325808"/>
            <a:ext cx="537969" cy="101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69" y="28268"/>
            <a:ext cx="1205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BEHAVIOR FORMULA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36C186C-09F8-CDAA-5A25-F402F53B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4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2824 L -0.26042 0.050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3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2 0.01296 L -0.20534 -0.0148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1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8 -0.00185 L -0.18333 -0.0810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3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0.00532 L -0.20248 -0.1472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76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 0.01806 L -0.26081 -0.2092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1574 L -0.56732 0.555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14" grpId="0" animBg="1"/>
      <p:bldP spid="14" grpId="1" animBg="1"/>
      <p:bldP spid="3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807C-172E-4541-91ED-69751E47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icture containing helmet, light, hat&#10;&#10;Description automatically generated">
            <a:extLst>
              <a:ext uri="{FF2B5EF4-FFF2-40B4-BE49-F238E27FC236}">
                <a16:creationId xmlns:a16="http://schemas.microsoft.com/office/drawing/2014/main" id="{FA26C229-C4B6-4370-8C65-701C86B1A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7465" y="883638"/>
            <a:ext cx="8157251" cy="49894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C46DF-FBB3-49E1-8B7D-68545FEF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DA256-4523-4529-A085-7D0BDD047C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929DC-713D-44B1-A5C3-93BC2B436F7A}"/>
              </a:ext>
            </a:extLst>
          </p:cNvPr>
          <p:cNvSpPr txBox="1"/>
          <p:nvPr/>
        </p:nvSpPr>
        <p:spPr>
          <a:xfrm>
            <a:off x="7211547" y="2847646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Taking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C6992-A5B0-47A4-9E69-87F3B2CC3CED}"/>
              </a:ext>
            </a:extLst>
          </p:cNvPr>
          <p:cNvSpPr txBox="1"/>
          <p:nvPr/>
        </p:nvSpPr>
        <p:spPr>
          <a:xfrm rot="21288972">
            <a:off x="7538286" y="1595741"/>
            <a:ext cx="260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Hazard Recognition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25721-ACE4-426D-AD72-56BA4FEA901C}"/>
              </a:ext>
            </a:extLst>
          </p:cNvPr>
          <p:cNvSpPr txBox="1"/>
          <p:nvPr/>
        </p:nvSpPr>
        <p:spPr>
          <a:xfrm rot="1198448">
            <a:off x="7407328" y="4396389"/>
            <a:ext cx="209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Safety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BAEE3-DE5E-4D87-A026-86A494CCB692}"/>
              </a:ext>
            </a:extLst>
          </p:cNvPr>
          <p:cNvCxnSpPr>
            <a:cxnSpLocks/>
          </p:cNvCxnSpPr>
          <p:nvPr/>
        </p:nvCxnSpPr>
        <p:spPr>
          <a:xfrm flipV="1">
            <a:off x="4688682" y="1716457"/>
            <a:ext cx="2886075" cy="3409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99AF8C-1165-4CAA-A767-ADD38CCAA500}"/>
              </a:ext>
            </a:extLst>
          </p:cNvPr>
          <p:cNvCxnSpPr>
            <a:cxnSpLocks/>
          </p:cNvCxnSpPr>
          <p:nvPr/>
        </p:nvCxnSpPr>
        <p:spPr>
          <a:xfrm>
            <a:off x="4688682" y="2087222"/>
            <a:ext cx="2886075" cy="43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F799E8-514F-45EA-B2D7-75D5662B653A}"/>
              </a:ext>
            </a:extLst>
          </p:cNvPr>
          <p:cNvCxnSpPr>
            <a:cxnSpLocks/>
          </p:cNvCxnSpPr>
          <p:nvPr/>
        </p:nvCxnSpPr>
        <p:spPr>
          <a:xfrm>
            <a:off x="4688681" y="2087222"/>
            <a:ext cx="2620184" cy="717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99F9BE-A372-4D80-B3C6-E8D75A7D8604}"/>
              </a:ext>
            </a:extLst>
          </p:cNvPr>
          <p:cNvCxnSpPr>
            <a:cxnSpLocks/>
          </p:cNvCxnSpPr>
          <p:nvPr/>
        </p:nvCxnSpPr>
        <p:spPr>
          <a:xfrm>
            <a:off x="4688683" y="2130637"/>
            <a:ext cx="2504041" cy="11121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0A9991-8D66-448F-8A95-491741EE2649}"/>
              </a:ext>
            </a:extLst>
          </p:cNvPr>
          <p:cNvCxnSpPr>
            <a:cxnSpLocks/>
          </p:cNvCxnSpPr>
          <p:nvPr/>
        </p:nvCxnSpPr>
        <p:spPr>
          <a:xfrm>
            <a:off x="4680764" y="2087222"/>
            <a:ext cx="2966626" cy="19963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0B3E1A-F8C6-4E93-BE5F-2535A13D92C4}"/>
              </a:ext>
            </a:extLst>
          </p:cNvPr>
          <p:cNvCxnSpPr>
            <a:cxnSpLocks/>
          </p:cNvCxnSpPr>
          <p:nvPr/>
        </p:nvCxnSpPr>
        <p:spPr>
          <a:xfrm>
            <a:off x="4680765" y="2130638"/>
            <a:ext cx="2801271" cy="23494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D44E65-F8FC-4DF4-9D6F-85803AEFD82A}"/>
              </a:ext>
            </a:extLst>
          </p:cNvPr>
          <p:cNvSpPr txBox="1"/>
          <p:nvPr/>
        </p:nvSpPr>
        <p:spPr>
          <a:xfrm rot="20945122">
            <a:off x="8773760" y="548325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MUSIC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5B078-FB14-4EAE-8171-61C85A53557B}"/>
              </a:ext>
            </a:extLst>
          </p:cNvPr>
          <p:cNvSpPr txBox="1"/>
          <p:nvPr/>
        </p:nvSpPr>
        <p:spPr>
          <a:xfrm rot="1218031">
            <a:off x="8939112" y="5367573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FOOD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AC73F61-069B-F954-126B-6CCF4460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extLst>
      <p:ext uri="{BB962C8B-B14F-4D97-AF65-F5344CB8AC3E}">
        <p14:creationId xmlns:p14="http://schemas.microsoft.com/office/powerpoint/2010/main" val="15731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37292 0.204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32995 -0.303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9" grpId="1"/>
      <p:bldP spid="5" grpId="0"/>
      <p:bldP spid="5" grpId="1"/>
      <p:bldP spid="5" grpId="2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4000">
              <a:schemeClr val="bg1">
                <a:lumMod val="8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53" l="0" r="100000">
                        <a14:backgroundMark x1="8152" y1="14407" x2="34239" y2="11017"/>
                        <a14:backgroundMark x1="84239" y1="19492" x2="91304" y2="3135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96" y="5105025"/>
            <a:ext cx="1752600" cy="1123950"/>
          </a:xfrm>
          <a:prstGeom prst="rect">
            <a:avLst/>
          </a:prstGeom>
        </p:spPr>
      </p:pic>
      <p:pic>
        <p:nvPicPr>
          <p:cNvPr id="19" name="Content Placeholder 3" descr="IPT - A Virtual Approach - eXercises AP X #2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688">
            <a:off x="8953443" y="5506835"/>
            <a:ext cx="529471" cy="529471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5" name="Picture 4" descr="Las cosas que aprendo: LA EDAD MEDIA Y LOS CASTILLOS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9894" r="95406">
                        <a14:foregroundMark x1="45936" y1="28750" x2="45936" y2="28750"/>
                        <a14:foregroundMark x1="48763" y1="44750" x2="48763" y2="44750"/>
                        <a14:foregroundMark x1="37102" y1="75500" x2="32862" y2="85500"/>
                        <a14:foregroundMark x1="40636" y1="70750" x2="37456" y2="74250"/>
                        <a14:foregroundMark x1="83039" y1="42500" x2="81625" y2="49500"/>
                        <a14:foregroundMark x1="83746" y1="35000" x2="83746" y2="35000"/>
                        <a14:foregroundMark x1="66431" y1="8250" x2="66431" y2="8250"/>
                        <a14:foregroundMark x1="80212" y1="54000" x2="80212" y2="54000"/>
                        <a14:foregroundMark x1="77739" y1="58750" x2="77739" y2="58750"/>
                        <a14:foregroundMark x1="78092" y1="58000" x2="80212" y2="54750"/>
                        <a14:foregroundMark x1="63251" y1="70500" x2="63251" y2="70500"/>
                        <a14:foregroundMark x1="63251" y1="69750" x2="41696" y2="37500"/>
                        <a14:foregroundMark x1="42403" y1="34750" x2="61837" y2="6000"/>
                        <a14:foregroundMark x1="74558" y1="63000" x2="74558" y2="63000"/>
                        <a14:foregroundMark x1="75618" y1="61750" x2="77739" y2="59750"/>
                        <a14:foregroundMark x1="73145" y1="64500" x2="63604" y2="71000"/>
                        <a14:foregroundMark x1="83039" y1="30500" x2="80212" y2="21000"/>
                        <a14:foregroundMark x1="79505" y1="20000" x2="74912" y2="14500"/>
                        <a14:backgroundMark x1="58304" y1="67500" x2="50883" y2="56500"/>
                        <a14:backgroundMark x1="49117" y1="56250" x2="49823" y2="53250"/>
                        <a14:backgroundMark x1="45230" y1="52750" x2="44876" y2="55250"/>
                        <a14:backgroundMark x1="46996" y1="26250" x2="46996" y2="26250"/>
                        <a14:backgroundMark x1="56184" y1="47750" x2="64664" y2="62500"/>
                        <a14:backgroundMark x1="64664" y1="66250" x2="64664" y2="66250"/>
                        <a14:backgroundMark x1="63604" y1="68000" x2="63604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805">
            <a:off x="1617887" y="2936916"/>
            <a:ext cx="1143000" cy="161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53" l="0" r="100000">
                        <a14:backgroundMark x1="8152" y1="14407" x2="34239" y2="11017"/>
                        <a14:backgroundMark x1="84239" y1="19492" x2="91304" y2="3135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26" y="2734461"/>
            <a:ext cx="1856760" cy="1190748"/>
          </a:xfrm>
          <a:prstGeom prst="rect">
            <a:avLst/>
          </a:prstGeom>
        </p:spPr>
      </p:pic>
      <p:pic>
        <p:nvPicPr>
          <p:cNvPr id="4" name="Content Placeholder 3" descr="IPT - A Virtual Approach - eXercises AP X #24"/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688">
            <a:off x="8830057" y="3181596"/>
            <a:ext cx="590525" cy="590525"/>
          </a:xfrm>
          <a:scene3d>
            <a:camera prst="isometricOffAxis1Left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6877">
            <a:off x="2982766" y="3352087"/>
            <a:ext cx="857250" cy="66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587" flipV="1">
            <a:off x="4412232" y="3232065"/>
            <a:ext cx="853514" cy="54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54" y="3192296"/>
            <a:ext cx="853514" cy="67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95">
            <a:off x="7114146" y="3242967"/>
            <a:ext cx="853514" cy="67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363" flipV="1">
            <a:off x="8260042" y="3376811"/>
            <a:ext cx="853514" cy="45719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6D7B62C-233E-40E8-942B-4766D67A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 &amp; Perspective-Based Safety; Brian Owens 2019</a:t>
            </a:r>
          </a:p>
        </p:txBody>
      </p:sp>
    </p:spTree>
    <p:extLst>
      <p:ext uri="{BB962C8B-B14F-4D97-AF65-F5344CB8AC3E}">
        <p14:creationId xmlns:p14="http://schemas.microsoft.com/office/powerpoint/2010/main" val="2939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2.3|2.3|1|2.2|1.7|1.5|1.8|2.4|1.6|1.9|1.7|1.3|1.7|1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2.3|2.3|1|2.2|1.7|1.5|1.8|2.4|1.6|1.9|1.7|1.3|1.7|1.8|1.8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373</Words>
  <Application>Microsoft Office PowerPoint</Application>
  <PresentationFormat>Widescreen</PresentationFormat>
  <Paragraphs>131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Aharoni</vt:lpstr>
      <vt:lpstr>Algerian</vt:lpstr>
      <vt:lpstr>Arial</vt:lpstr>
      <vt:lpstr>Bahnschrift Condensed</vt:lpstr>
      <vt:lpstr>Baskerville Old Face</vt:lpstr>
      <vt:lpstr>Bauhaus 93</vt:lpstr>
      <vt:lpstr>Bodoni MT Black</vt:lpstr>
      <vt:lpstr>Bradley Hand ITC</vt:lpstr>
      <vt:lpstr>Broadway</vt:lpstr>
      <vt:lpstr>Calibri</vt:lpstr>
      <vt:lpstr>Calibri Light</vt:lpstr>
      <vt:lpstr>Castellar</vt:lpstr>
      <vt:lpstr>Century Gothic</vt:lpstr>
      <vt:lpstr>Colonna MT</vt:lpstr>
      <vt:lpstr>Haettenschweiler</vt:lpstr>
      <vt:lpstr>Imprint MT Shadow</vt:lpstr>
      <vt:lpstr>Stencil</vt:lpstr>
      <vt:lpstr>2_Office Theme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TIME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Owens</dc:creator>
  <cp:lastModifiedBy>Brian Owens</cp:lastModifiedBy>
  <cp:revision>33</cp:revision>
  <dcterms:created xsi:type="dcterms:W3CDTF">2021-10-18T17:41:03Z</dcterms:created>
  <dcterms:modified xsi:type="dcterms:W3CDTF">2024-08-13T22:08:28Z</dcterms:modified>
</cp:coreProperties>
</file>