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Lst>
  <p:notesMasterIdLst>
    <p:notesMasterId r:id="rId31"/>
  </p:notesMasterIdLst>
  <p:handoutMasterIdLst>
    <p:handoutMasterId r:id="rId32"/>
  </p:handoutMasterIdLst>
  <p:sldIdLst>
    <p:sldId id="298" r:id="rId2"/>
    <p:sldId id="259" r:id="rId3"/>
    <p:sldId id="313" r:id="rId4"/>
    <p:sldId id="314" r:id="rId5"/>
    <p:sldId id="260" r:id="rId6"/>
    <p:sldId id="263" r:id="rId7"/>
    <p:sldId id="311" r:id="rId8"/>
    <p:sldId id="315" r:id="rId9"/>
    <p:sldId id="324" r:id="rId10"/>
    <p:sldId id="316" r:id="rId11"/>
    <p:sldId id="312" r:id="rId12"/>
    <p:sldId id="264" r:id="rId13"/>
    <p:sldId id="317" r:id="rId14"/>
    <p:sldId id="282" r:id="rId15"/>
    <p:sldId id="319" r:id="rId16"/>
    <p:sldId id="318" r:id="rId17"/>
    <p:sldId id="327" r:id="rId18"/>
    <p:sldId id="321" r:id="rId19"/>
    <p:sldId id="320" r:id="rId20"/>
    <p:sldId id="269" r:id="rId21"/>
    <p:sldId id="322" r:id="rId22"/>
    <p:sldId id="328" r:id="rId23"/>
    <p:sldId id="274" r:id="rId24"/>
    <p:sldId id="323" r:id="rId25"/>
    <p:sldId id="277" r:id="rId26"/>
    <p:sldId id="326" r:id="rId27"/>
    <p:sldId id="283" r:id="rId28"/>
    <p:sldId id="306" r:id="rId29"/>
    <p:sldId id="358"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BD1472-B08D-4F39-9D14-32D1EAE36985}">
          <p14:sldIdLst>
            <p14:sldId id="298"/>
            <p14:sldId id="259"/>
            <p14:sldId id="313"/>
            <p14:sldId id="314"/>
            <p14:sldId id="260"/>
            <p14:sldId id="263"/>
            <p14:sldId id="311"/>
            <p14:sldId id="315"/>
            <p14:sldId id="324"/>
            <p14:sldId id="316"/>
            <p14:sldId id="312"/>
            <p14:sldId id="264"/>
            <p14:sldId id="317"/>
            <p14:sldId id="282"/>
            <p14:sldId id="319"/>
            <p14:sldId id="318"/>
            <p14:sldId id="327"/>
            <p14:sldId id="321"/>
            <p14:sldId id="320"/>
            <p14:sldId id="269"/>
            <p14:sldId id="322"/>
            <p14:sldId id="328"/>
            <p14:sldId id="274"/>
            <p14:sldId id="323"/>
            <p14:sldId id="277"/>
            <p14:sldId id="326"/>
            <p14:sldId id="283"/>
            <p14:sldId id="306"/>
            <p14:sldId id="3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4040"/>
    <a:srgbClr val="184165"/>
    <a:srgbClr val="6035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D7D58E-46C4-468C-BDAF-5426494F61C6}" v="297" dt="2024-09-04T23:32:28.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67206" autoAdjust="0"/>
  </p:normalViewPr>
  <p:slideViewPr>
    <p:cSldViewPr snapToGrid="0">
      <p:cViewPr varScale="1">
        <p:scale>
          <a:sx n="82" d="100"/>
          <a:sy n="82" d="100"/>
        </p:scale>
        <p:origin x="672" y="7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E2BCB9-9FD8-4842-A545-F20E11BE38C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D575E5CE-6D06-44B7-BB2B-617B8D6A7759}">
      <dgm:prSet custT="1"/>
      <dgm:spPr/>
      <dgm:t>
        <a:bodyPr/>
        <a:lstStyle/>
        <a:p>
          <a:r>
            <a:rPr lang="en-US" sz="2800" b="1" dirty="0">
              <a:latin typeface="Bodoni MT" panose="02070603080606020203" pitchFamily="18" charset="0"/>
              <a:cs typeface="Times New Roman" panose="02020603050405020304" pitchFamily="18" charset="0"/>
            </a:rPr>
            <a:t>Hanging Platform </a:t>
          </a:r>
        </a:p>
      </dgm:t>
    </dgm:pt>
    <dgm:pt modelId="{23B8F786-54E8-4FEE-A6A6-6E7D9750714C}" type="parTrans" cxnId="{BCDC799E-C93A-4F38-BB0D-1AEAFB846FFB}">
      <dgm:prSet/>
      <dgm:spPr/>
      <dgm:t>
        <a:bodyPr/>
        <a:lstStyle/>
        <a:p>
          <a:endParaRPr lang="en-US" sz="2800">
            <a:latin typeface="Bodoni MT" panose="02070603080606020203" pitchFamily="18" charset="0"/>
          </a:endParaRPr>
        </a:p>
      </dgm:t>
    </dgm:pt>
    <dgm:pt modelId="{25902BCE-D8D9-40C7-B5E7-12BD655B8680}" type="sibTrans" cxnId="{BCDC799E-C93A-4F38-BB0D-1AEAFB846FFB}">
      <dgm:prSet/>
      <dgm:spPr/>
      <dgm:t>
        <a:bodyPr/>
        <a:lstStyle/>
        <a:p>
          <a:endParaRPr lang="en-US" sz="2800">
            <a:latin typeface="Bodoni MT" panose="02070603080606020203" pitchFamily="18" charset="0"/>
          </a:endParaRPr>
        </a:p>
      </dgm:t>
    </dgm:pt>
    <dgm:pt modelId="{158E3E14-67EE-47EC-BBF1-2ABB0F90A4E4}">
      <dgm:prSet custT="1"/>
      <dgm:spPr>
        <a:solidFill>
          <a:srgbClr val="184165"/>
        </a:solidFill>
      </dgm:spPr>
      <dgm:t>
        <a:bodyPr/>
        <a:lstStyle/>
        <a:p>
          <a:r>
            <a:rPr lang="en-US" sz="2800" b="1" dirty="0">
              <a:latin typeface="Bodoni MT" panose="02070603080606020203" pitchFamily="18" charset="0"/>
              <a:cs typeface="Times New Roman" panose="02020603050405020304" pitchFamily="18" charset="0"/>
            </a:rPr>
            <a:t>Single and Two-Point </a:t>
          </a:r>
        </a:p>
      </dgm:t>
    </dgm:pt>
    <dgm:pt modelId="{3413E260-A59A-46C4-A78A-8D719875A10E}" type="parTrans" cxnId="{5249EBB7-769D-44B1-9613-59641BAFD3AD}">
      <dgm:prSet/>
      <dgm:spPr/>
      <dgm:t>
        <a:bodyPr/>
        <a:lstStyle/>
        <a:p>
          <a:endParaRPr lang="en-US" sz="2800">
            <a:latin typeface="Bodoni MT" panose="02070603080606020203" pitchFamily="18" charset="0"/>
          </a:endParaRPr>
        </a:p>
      </dgm:t>
    </dgm:pt>
    <dgm:pt modelId="{E691B812-EDC7-4684-8C29-D44DADAA36E9}" type="sibTrans" cxnId="{5249EBB7-769D-44B1-9613-59641BAFD3AD}">
      <dgm:prSet/>
      <dgm:spPr/>
      <dgm:t>
        <a:bodyPr/>
        <a:lstStyle/>
        <a:p>
          <a:endParaRPr lang="en-US" sz="2800">
            <a:latin typeface="Bodoni MT" panose="02070603080606020203" pitchFamily="18" charset="0"/>
          </a:endParaRPr>
        </a:p>
      </dgm:t>
    </dgm:pt>
    <dgm:pt modelId="{4F3493AD-6A32-4F70-953E-2E74CB952289}" type="pres">
      <dgm:prSet presAssocID="{C2E2BCB9-9FD8-4842-A545-F20E11BE38C6}" presName="diagram" presStyleCnt="0">
        <dgm:presLayoutVars>
          <dgm:dir/>
          <dgm:resizeHandles val="exact"/>
        </dgm:presLayoutVars>
      </dgm:prSet>
      <dgm:spPr/>
    </dgm:pt>
    <dgm:pt modelId="{FE12EC38-86DA-4F40-9D86-00026B302FB1}" type="pres">
      <dgm:prSet presAssocID="{D575E5CE-6D06-44B7-BB2B-617B8D6A7759}" presName="node" presStyleLbl="node1" presStyleIdx="0" presStyleCnt="2">
        <dgm:presLayoutVars>
          <dgm:bulletEnabled val="1"/>
        </dgm:presLayoutVars>
      </dgm:prSet>
      <dgm:spPr/>
    </dgm:pt>
    <dgm:pt modelId="{F06BF7A3-FC71-48A6-9D58-D2D5F61AE3A8}" type="pres">
      <dgm:prSet presAssocID="{25902BCE-D8D9-40C7-B5E7-12BD655B8680}" presName="sibTrans" presStyleCnt="0"/>
      <dgm:spPr/>
    </dgm:pt>
    <dgm:pt modelId="{1CFC491F-E73F-4EF7-8FDF-BC6F29B8A13E}" type="pres">
      <dgm:prSet presAssocID="{158E3E14-67EE-47EC-BBF1-2ABB0F90A4E4}" presName="node" presStyleLbl="node1" presStyleIdx="1" presStyleCnt="2" custLinFactNeighborX="157" custLinFactNeighborY="-5209">
        <dgm:presLayoutVars>
          <dgm:bulletEnabled val="1"/>
        </dgm:presLayoutVars>
      </dgm:prSet>
      <dgm:spPr/>
    </dgm:pt>
  </dgm:ptLst>
  <dgm:cxnLst>
    <dgm:cxn modelId="{D627BA26-A04B-43DD-BABA-6AE557030C0D}" type="presOf" srcId="{158E3E14-67EE-47EC-BBF1-2ABB0F90A4E4}" destId="{1CFC491F-E73F-4EF7-8FDF-BC6F29B8A13E}" srcOrd="0" destOrd="0" presId="urn:microsoft.com/office/officeart/2005/8/layout/default"/>
    <dgm:cxn modelId="{6D7D8973-AC0B-4C58-922F-93A2EA307293}" type="presOf" srcId="{D575E5CE-6D06-44B7-BB2B-617B8D6A7759}" destId="{FE12EC38-86DA-4F40-9D86-00026B302FB1}" srcOrd="0" destOrd="0" presId="urn:microsoft.com/office/officeart/2005/8/layout/default"/>
    <dgm:cxn modelId="{BCDC799E-C93A-4F38-BB0D-1AEAFB846FFB}" srcId="{C2E2BCB9-9FD8-4842-A545-F20E11BE38C6}" destId="{D575E5CE-6D06-44B7-BB2B-617B8D6A7759}" srcOrd="0" destOrd="0" parTransId="{23B8F786-54E8-4FEE-A6A6-6E7D9750714C}" sibTransId="{25902BCE-D8D9-40C7-B5E7-12BD655B8680}"/>
    <dgm:cxn modelId="{5249EBB7-769D-44B1-9613-59641BAFD3AD}" srcId="{C2E2BCB9-9FD8-4842-A545-F20E11BE38C6}" destId="{158E3E14-67EE-47EC-BBF1-2ABB0F90A4E4}" srcOrd="1" destOrd="0" parTransId="{3413E260-A59A-46C4-A78A-8D719875A10E}" sibTransId="{E691B812-EDC7-4684-8C29-D44DADAA36E9}"/>
    <dgm:cxn modelId="{9E15E3C6-B019-401E-9FC5-294FAFEBED6E}" type="presOf" srcId="{C2E2BCB9-9FD8-4842-A545-F20E11BE38C6}" destId="{4F3493AD-6A32-4F70-953E-2E74CB952289}" srcOrd="0" destOrd="0" presId="urn:microsoft.com/office/officeart/2005/8/layout/default"/>
    <dgm:cxn modelId="{550C7B41-F6CE-4C29-AFB5-06F37E732378}" type="presParOf" srcId="{4F3493AD-6A32-4F70-953E-2E74CB952289}" destId="{FE12EC38-86DA-4F40-9D86-00026B302FB1}" srcOrd="0" destOrd="0" presId="urn:microsoft.com/office/officeart/2005/8/layout/default"/>
    <dgm:cxn modelId="{EF30269D-AA76-474D-A379-EC472571D140}" type="presParOf" srcId="{4F3493AD-6A32-4F70-953E-2E74CB952289}" destId="{F06BF7A3-FC71-48A6-9D58-D2D5F61AE3A8}" srcOrd="1" destOrd="0" presId="urn:microsoft.com/office/officeart/2005/8/layout/default"/>
    <dgm:cxn modelId="{BDB40BA4-E5CC-457A-B03A-8C97080E657C}" type="presParOf" srcId="{4F3493AD-6A32-4F70-953E-2E74CB952289}" destId="{1CFC491F-E73F-4EF7-8FDF-BC6F29B8A13E}"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2EC38-86DA-4F40-9D86-00026B302FB1}">
      <dsp:nvSpPr>
        <dsp:cNvPr id="0" name=""/>
        <dsp:cNvSpPr/>
      </dsp:nvSpPr>
      <dsp:spPr>
        <a:xfrm>
          <a:off x="464766" y="516"/>
          <a:ext cx="2939744" cy="17638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Bodoni MT" panose="02070603080606020203" pitchFamily="18" charset="0"/>
              <a:cs typeface="Times New Roman" panose="02020603050405020304" pitchFamily="18" charset="0"/>
            </a:rPr>
            <a:t>Hanging Platform </a:t>
          </a:r>
        </a:p>
      </dsp:txBody>
      <dsp:txXfrm>
        <a:off x="464766" y="516"/>
        <a:ext cx="2939744" cy="1763846"/>
      </dsp:txXfrm>
    </dsp:sp>
    <dsp:sp modelId="{1CFC491F-E73F-4EF7-8FDF-BC6F29B8A13E}">
      <dsp:nvSpPr>
        <dsp:cNvPr id="0" name=""/>
        <dsp:cNvSpPr/>
      </dsp:nvSpPr>
      <dsp:spPr>
        <a:xfrm>
          <a:off x="469382" y="1966458"/>
          <a:ext cx="2939744" cy="1763846"/>
        </a:xfrm>
        <a:prstGeom prst="rect">
          <a:avLst/>
        </a:prstGeom>
        <a:solidFill>
          <a:srgbClr val="1841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Bodoni MT" panose="02070603080606020203" pitchFamily="18" charset="0"/>
              <a:cs typeface="Times New Roman" panose="02020603050405020304" pitchFamily="18" charset="0"/>
            </a:rPr>
            <a:t>Single and Two-Point </a:t>
          </a:r>
        </a:p>
      </dsp:txBody>
      <dsp:txXfrm>
        <a:off x="469382" y="1966458"/>
        <a:ext cx="2939744" cy="176384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015C4E-7103-4132-8949-656C1D4084F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59EF99A-A165-43D1-93F8-246AC2CE6983}"/>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endParaRPr lang="en-US" dirty="0"/>
          </a:p>
        </p:txBody>
      </p:sp>
      <p:sp>
        <p:nvSpPr>
          <p:cNvPr id="4" name="Footer Placeholder 3">
            <a:extLst>
              <a:ext uri="{FF2B5EF4-FFF2-40B4-BE49-F238E27FC236}">
                <a16:creationId xmlns:a16="http://schemas.microsoft.com/office/drawing/2014/main" id="{6EB9B3E9-1B79-4001-8B8D-6C35B010C72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AC44BFF-B590-4705-9828-36DEDA92386E}"/>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9FF443-D67E-416C-94E7-C0291542DC9B}" type="slidenum">
              <a:rPr lang="en-US" smtClean="0"/>
              <a:t>‹#›</a:t>
            </a:fld>
            <a:endParaRPr lang="en-US" dirty="0"/>
          </a:p>
        </p:txBody>
      </p:sp>
    </p:spTree>
    <p:extLst>
      <p:ext uri="{BB962C8B-B14F-4D97-AF65-F5344CB8AC3E}">
        <p14:creationId xmlns:p14="http://schemas.microsoft.com/office/powerpoint/2010/main" val="3732619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24CAF5-480E-45F4-96D7-C6292AAFABBA}" type="slidenum">
              <a:rPr lang="en-US" smtClean="0"/>
              <a:t>‹#›</a:t>
            </a:fld>
            <a:endParaRPr lang="en-US" dirty="0"/>
          </a:p>
        </p:txBody>
      </p:sp>
    </p:spTree>
    <p:extLst>
      <p:ext uri="{BB962C8B-B14F-4D97-AF65-F5344CB8AC3E}">
        <p14:creationId xmlns:p14="http://schemas.microsoft.com/office/powerpoint/2010/main" val="32258523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osha.gov/pls/oshaweb/owadisp.show_document?p_table=STANDARDS&amp;p_id=10752#1926.451(a)"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osha.gov/pls/oshaweb/owadisp.show_document?p_table=STANDARDS&amp;p_id=10752#1926.451(a)(4)"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BASED ON §1926.450   SUBPART L  SCAFFOLDS</a:t>
            </a:r>
          </a:p>
          <a:p>
            <a:endParaRPr lang="en-US" b="1" dirty="0"/>
          </a:p>
          <a:p>
            <a:r>
              <a:rPr lang="en-US" b="1" dirty="0"/>
              <a:t>This training complies with OSHA requirements as described on CFR1926.450 Subpart L – Scaffolds</a:t>
            </a:r>
          </a:p>
          <a:p>
            <a:pPr defTabSz="931774">
              <a:defRPr/>
            </a:pPr>
            <a:r>
              <a:rPr lang="en-US" altLang="en-US" dirty="0"/>
              <a:t>This standard applies to all construction employees and employers who work on, under, or in close proximity to scaffolding and aerial lifts.  Employees erecting and dismantling scaffolds also are covered.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8BE6E-3E90-40A4-8754-F5EF6BB6FA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34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There are two kinds of falling object hazards associated with scaffolds. One concerns the employees on the scaffold itself, and the other concerns employees who may work in or enter the area below the scaffold. Scaffolds that have no toeboards are unprotected from objects falling off to the sides.  Employees with no hardhats expose themselves to unexpected falling objects or head bumps. </a:t>
            </a:r>
          </a:p>
          <a:p>
            <a:endParaRPr lang="en-US" dirty="0"/>
          </a:p>
          <a:p>
            <a:r>
              <a:rPr lang="en-US" altLang="en-US" dirty="0"/>
              <a:t>Reference </a:t>
            </a:r>
            <a:r>
              <a:rPr lang="en-US" altLang="en-US" dirty="0">
                <a:latin typeface="Times New Roman" panose="02020603050405020304" pitchFamily="18" charset="0"/>
              </a:rPr>
              <a:t>1926.451(h)(1) &amp; (2) &amp; (3)</a:t>
            </a:r>
          </a:p>
          <a:p>
            <a:endParaRPr lang="en-US" altLang="en-US" dirty="0"/>
          </a:p>
          <a:p>
            <a:r>
              <a:rPr lang="en-US" altLang="en-US" b="1" dirty="0"/>
              <a:t>How am I protected from falling objects when I am working on a scaffold?</a:t>
            </a:r>
          </a:p>
          <a:p>
            <a:r>
              <a:rPr lang="en-US" altLang="en-US" dirty="0"/>
              <a:t>The major protection is to always wear a hardhat.  In addition, when there is the danger of falling hand tools, debris, and other small objects, the employer must install toeboards, screens or guardrail systems above the worker on a scaffold, or through the erection of debris nets, catch platforms, or canopy structures that contain or deflect the falling objects.</a:t>
            </a:r>
          </a:p>
          <a:p>
            <a:endParaRPr lang="en-US" altLang="en-US" dirty="0"/>
          </a:p>
          <a:p>
            <a:r>
              <a:rPr lang="en-US" altLang="en-US" dirty="0"/>
              <a:t>When the potential falling objects are too large to be held by toeboards, screens or guardrail systems, the employer must place such objects away from the edge of the surface from which they could fall, and must secure those materials as necessary to prevent their falling.</a:t>
            </a:r>
          </a:p>
          <a:p>
            <a:endParaRPr lang="en-US" altLang="en-US" dirty="0"/>
          </a:p>
          <a:p>
            <a:r>
              <a:rPr lang="en-US" altLang="en-US" dirty="0"/>
              <a:t>Workers on scaffolds must be aware of employees working below  them, who are in danger from objects falling from the scaffold. Where this danger exists, the employer must erect a barricade to keep employees from working below the scaffold, or must place a toeboard or an edging along the edge of the platform.</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24CAF5-480E-45F4-96D7-C6292AAFAB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08EAD6BC-9710-431E-98FE-5EB49779705A}"/>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575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$865 million in restoration and rebuild costs  (direct costs)</a:t>
            </a:r>
          </a:p>
          <a:p>
            <a:r>
              <a:rPr lang="en-US" dirty="0"/>
              <a:t>At one point, estimated $2 million lost daily in tourist revenue (indirect costs)</a:t>
            </a:r>
          </a:p>
          <a:p>
            <a:endParaRPr lang="en-US" dirty="0"/>
          </a:p>
          <a:p>
            <a:r>
              <a:rPr lang="en-US" dirty="0"/>
              <a:t>Construction at cathedral suspected to be a cause since the fire started</a:t>
            </a:r>
          </a:p>
          <a:p>
            <a:r>
              <a:rPr lang="en-US" dirty="0"/>
              <a:t>In every picture there is a TREMENDOUS AMOUNT OF SCAFFOLDING</a:t>
            </a:r>
          </a:p>
          <a:p>
            <a:endParaRPr lang="en-US" dirty="0"/>
          </a:p>
          <a:p>
            <a:r>
              <a:rPr lang="en-US" dirty="0"/>
              <a:t>Recently new theory has come forward blaming electric bells installed 15 years ago – frayed wires</a:t>
            </a:r>
          </a:p>
          <a:p>
            <a:r>
              <a:rPr lang="en-US" dirty="0"/>
              <a:t>Who is publicizing this theory – scaffold owner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38981D-DC5C-45B8-A9D0-69F99A600F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518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chemeClr val="bg1"/>
                </a:solidFill>
                <a:latin typeface="Arial" panose="020B0604020202020204" pitchFamily="34" charset="0"/>
                <a:cs typeface="Arial" panose="020B0604020202020204" pitchFamily="34" charset="0"/>
              </a:rPr>
              <a:t>Scaffold is: any temporary elevated work platform (supported or suspended) and its supporting structure (including points of anchorage), used for supporting employees or materials or both. </a:t>
            </a:r>
          </a:p>
          <a:p>
            <a:pPr defTabSz="931774">
              <a:defRPr/>
            </a:pPr>
            <a:endParaRPr lang="en-US" altLang="en-US" b="1" dirty="0">
              <a:solidFill>
                <a:schemeClr val="bg1"/>
              </a:solidFill>
              <a:latin typeface="Arial" panose="020B0604020202020204" pitchFamily="34" charset="0"/>
              <a:cs typeface="Arial" panose="020B0604020202020204" pitchFamily="34" charset="0"/>
            </a:endParaRPr>
          </a:p>
          <a:p>
            <a:pPr defTabSz="931774">
              <a:defRPr/>
            </a:pPr>
            <a:r>
              <a:rPr lang="en-US" altLang="en-US" b="1" dirty="0"/>
              <a:t>Supported scaffold</a:t>
            </a:r>
            <a:r>
              <a:rPr lang="en-US" altLang="en-US" dirty="0"/>
              <a:t> - one or more platforms supported by outrigger beams, brackets, poles, legs, uprights, posts, frames, or similar rigid support.</a:t>
            </a:r>
          </a:p>
          <a:p>
            <a:r>
              <a:rPr lang="en-US" altLang="en-US" b="1" dirty="0"/>
              <a:t>Suspended scaffold</a:t>
            </a:r>
            <a:r>
              <a:rPr lang="en-US" altLang="en-US" dirty="0"/>
              <a:t> - one or more platforms suspended by ropes or other non-rigid means from an overhead structure(s)</a:t>
            </a:r>
          </a:p>
          <a:p>
            <a:r>
              <a:rPr lang="en-US" altLang="en-US" b="1" dirty="0"/>
              <a:t>Aerial lifts</a:t>
            </a:r>
            <a:r>
              <a:rPr lang="en-US" altLang="en-US" dirty="0"/>
              <a:t> – Vehicle-mounted devices used to get a worker to an elevated position, — referred to as “cherry pickers” or “boom trucks”</a:t>
            </a:r>
          </a:p>
          <a:p>
            <a:endParaRPr lang="en-US" dirty="0"/>
          </a:p>
        </p:txBody>
      </p:sp>
      <p:sp>
        <p:nvSpPr>
          <p:cNvPr id="4" name="Slide Number Placeholder 3"/>
          <p:cNvSpPr>
            <a:spLocks noGrp="1"/>
          </p:cNvSpPr>
          <p:nvPr>
            <p:ph type="sldNum" sz="quarter" idx="10"/>
          </p:nvPr>
        </p:nvSpPr>
        <p:spPr/>
        <p:txBody>
          <a:bodyPr/>
          <a:lstStyle/>
          <a:p>
            <a:fld id="{6A24CAF5-480E-45F4-96D7-C6292AAFABBA}" type="slidenum">
              <a:rPr lang="en-US" smtClean="0"/>
              <a:t>2</a:t>
            </a:fld>
            <a:endParaRPr lang="en-US" dirty="0"/>
          </a:p>
        </p:txBody>
      </p:sp>
      <p:sp>
        <p:nvSpPr>
          <p:cNvPr id="5" name="Date Placeholder 4">
            <a:extLst>
              <a:ext uri="{FF2B5EF4-FFF2-40B4-BE49-F238E27FC236}">
                <a16:creationId xmlns:a16="http://schemas.microsoft.com/office/drawing/2014/main" id="{C8687EF3-36E8-4A58-9BF6-CE196829188C}"/>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321194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are 3 main types of Supported Scaffolds:</a:t>
            </a:r>
          </a:p>
          <a:p>
            <a:r>
              <a:rPr lang="en-US" b="1" dirty="0"/>
              <a:t>Frame scaffolds: </a:t>
            </a:r>
            <a:r>
              <a:rPr lang="en-US" dirty="0">
                <a:solidFill>
                  <a:schemeClr val="bg1"/>
                </a:solidFill>
                <a:latin typeface="Gill Sans MT" panose="020B0502020104020203" pitchFamily="34" charset="0"/>
              </a:rPr>
              <a:t>Used in the construction Industry.</a:t>
            </a:r>
          </a:p>
          <a:p>
            <a:pPr lvl="0" algn="l"/>
            <a:r>
              <a:rPr lang="en-US" b="1" dirty="0"/>
              <a:t>Tube and Clamp: </a:t>
            </a:r>
            <a:r>
              <a:rPr lang="en-US" dirty="0">
                <a:solidFill>
                  <a:schemeClr val="bg1"/>
                </a:solidFill>
                <a:latin typeface="Gill Sans MT" pitchFamily="34" charset="0"/>
              </a:rPr>
              <a:t>Used in industrial plants, refineries and offshore. More flexible, can be configured to work on odd shaped buildings</a:t>
            </a:r>
          </a:p>
          <a:p>
            <a:pPr defTabSz="931774">
              <a:defRPr/>
            </a:pPr>
            <a:r>
              <a:rPr lang="en-US" b="1" dirty="0">
                <a:solidFill>
                  <a:schemeClr val="bg1"/>
                </a:solidFill>
                <a:latin typeface="Gill Sans MT" pitchFamily="34" charset="0"/>
              </a:rPr>
              <a:t>System: </a:t>
            </a:r>
            <a:r>
              <a:rPr lang="en-US" dirty="0">
                <a:solidFill>
                  <a:schemeClr val="bg1"/>
                </a:solidFill>
                <a:latin typeface="Gill Sans MT" pitchFamily="34" charset="0"/>
              </a:rPr>
              <a:t>Used in commercial construction and maintenance applications. Pre-engineered components that connect together. EX: Stair tower </a:t>
            </a:r>
          </a:p>
          <a:p>
            <a:pPr defTabSz="931774">
              <a:defRPr/>
            </a:pPr>
            <a:endParaRPr lang="en-US" dirty="0">
              <a:solidFill>
                <a:schemeClr val="bg1"/>
              </a:solidFill>
              <a:latin typeface="Gill Sans MT" pitchFamily="34" charset="0"/>
            </a:endParaRPr>
          </a:p>
          <a:p>
            <a:pPr defTabSz="931774">
              <a:defRPr/>
            </a:pPr>
            <a:r>
              <a:rPr lang="en-US" dirty="0">
                <a:solidFill>
                  <a:schemeClr val="bg1"/>
                </a:solidFill>
                <a:latin typeface="Gill Sans MT" pitchFamily="34" charset="0"/>
              </a:rPr>
              <a:t>MUST BE FULLY PLANKED</a:t>
            </a:r>
          </a:p>
          <a:p>
            <a:pPr defTabSz="931774">
              <a:defRPr/>
            </a:pPr>
            <a:r>
              <a:rPr lang="en-US" dirty="0">
                <a:solidFill>
                  <a:schemeClr val="bg1"/>
                </a:solidFill>
                <a:latin typeface="Gill Sans MT" pitchFamily="34" charset="0"/>
              </a:rPr>
              <a:t>SCAFFOLD PLATFORM AT LEAST 18 INCHES WIDE</a:t>
            </a:r>
          </a:p>
          <a:p>
            <a:pPr defTabSz="931774">
              <a:defRPr/>
            </a:pPr>
            <a:r>
              <a:rPr lang="en-US" dirty="0">
                <a:solidFill>
                  <a:schemeClr val="bg1"/>
                </a:solidFill>
                <a:latin typeface="Gill Sans MT" pitchFamily="34" charset="0"/>
              </a:rPr>
              <a:t>TYPICAL PLANK IS 2X10, SO AT LEAST TWO PLANKS MINIMUM</a:t>
            </a:r>
          </a:p>
          <a:p>
            <a:endParaRPr lang="en-US" dirty="0"/>
          </a:p>
          <a:p>
            <a:r>
              <a:rPr lang="en-US" dirty="0"/>
              <a:t>ALSO MOBILE SCAFFOLD</a:t>
            </a:r>
          </a:p>
        </p:txBody>
      </p:sp>
      <p:sp>
        <p:nvSpPr>
          <p:cNvPr id="4" name="Slide Number Placeholder 3"/>
          <p:cNvSpPr>
            <a:spLocks noGrp="1"/>
          </p:cNvSpPr>
          <p:nvPr>
            <p:ph type="sldNum" sz="quarter" idx="10"/>
          </p:nvPr>
        </p:nvSpPr>
        <p:spPr/>
        <p:txBody>
          <a:bodyPr/>
          <a:lstStyle/>
          <a:p>
            <a:fld id="{6A24CAF5-480E-45F4-96D7-C6292AAFABBA}" type="slidenum">
              <a:rPr lang="en-US" smtClean="0"/>
              <a:t>5</a:t>
            </a:fld>
            <a:endParaRPr lang="en-US" dirty="0"/>
          </a:p>
        </p:txBody>
      </p:sp>
      <p:sp>
        <p:nvSpPr>
          <p:cNvPr id="5" name="Date Placeholder 4">
            <a:extLst>
              <a:ext uri="{FF2B5EF4-FFF2-40B4-BE49-F238E27FC236}">
                <a16:creationId xmlns:a16="http://schemas.microsoft.com/office/drawing/2014/main" id="{F54C6208-86E7-4201-A80C-73BC19C3698D}"/>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691760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are 3 main types of unsupported scaffolds:</a:t>
            </a:r>
          </a:p>
          <a:p>
            <a:r>
              <a:rPr lang="en-US" b="1" dirty="0"/>
              <a:t>Hanging platform: </a:t>
            </a:r>
            <a:r>
              <a:rPr lang="en-US" dirty="0">
                <a:solidFill>
                  <a:schemeClr val="bg1"/>
                </a:solidFill>
              </a:rPr>
              <a:t>Used by window cleaning crews.</a:t>
            </a:r>
          </a:p>
          <a:p>
            <a:pPr defTabSz="931774">
              <a:defRPr/>
            </a:pPr>
            <a:r>
              <a:rPr lang="en-US" b="1" dirty="0">
                <a:solidFill>
                  <a:schemeClr val="bg1"/>
                </a:solidFill>
              </a:rPr>
              <a:t>Single Point: </a:t>
            </a:r>
            <a:r>
              <a:rPr lang="en-US" dirty="0">
                <a:solidFill>
                  <a:schemeClr val="bg1"/>
                </a:solidFill>
                <a:latin typeface="Calibri" panose="020F0502020204030204" pitchFamily="34" charset="0"/>
              </a:rPr>
              <a:t>Used in repair or maintenance jobs  </a:t>
            </a:r>
          </a:p>
          <a:p>
            <a:pPr defTabSz="931774">
              <a:defRPr/>
            </a:pPr>
            <a:r>
              <a:rPr lang="en-US" b="1" dirty="0"/>
              <a:t>Aerial Lifts: </a:t>
            </a:r>
            <a:r>
              <a:rPr lang="en-US" dirty="0">
                <a:solidFill>
                  <a:schemeClr val="bg1"/>
                </a:solidFill>
                <a:latin typeface="Calibri" panose="020F0502020204030204" pitchFamily="34" charset="0"/>
              </a:rPr>
              <a:t>Including cherry pickers and boom trucks.</a:t>
            </a:r>
          </a:p>
          <a:p>
            <a:endParaRPr lang="en-US" dirty="0"/>
          </a:p>
        </p:txBody>
      </p:sp>
      <p:sp>
        <p:nvSpPr>
          <p:cNvPr id="4" name="Slide Number Placeholder 3"/>
          <p:cNvSpPr>
            <a:spLocks noGrp="1"/>
          </p:cNvSpPr>
          <p:nvPr>
            <p:ph type="sldNum" sz="quarter" idx="10"/>
          </p:nvPr>
        </p:nvSpPr>
        <p:spPr/>
        <p:txBody>
          <a:bodyPr/>
          <a:lstStyle/>
          <a:p>
            <a:fld id="{6A24CAF5-480E-45F4-96D7-C6292AAFABBA}" type="slidenum">
              <a:rPr lang="en-US" smtClean="0"/>
              <a:t>6</a:t>
            </a:fld>
            <a:endParaRPr lang="en-US" dirty="0"/>
          </a:p>
        </p:txBody>
      </p:sp>
      <p:sp>
        <p:nvSpPr>
          <p:cNvPr id="5" name="Date Placeholder 4">
            <a:extLst>
              <a:ext uri="{FF2B5EF4-FFF2-40B4-BE49-F238E27FC236}">
                <a16:creationId xmlns:a16="http://schemas.microsoft.com/office/drawing/2014/main" id="{9FB33A3B-7D3F-4B58-842B-21388FB7C311}"/>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133267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Competent Person:</a:t>
            </a:r>
          </a:p>
          <a:p>
            <a:r>
              <a:rPr lang="en-US" dirty="0">
                <a:solidFill>
                  <a:schemeClr val="bg1"/>
                </a:solidFill>
              </a:rPr>
              <a:t>One who is capable of identifying existing and predictable hazards in the surrounding or working areas that are unsanitary, hazardous or dangerous to employees and who has authorization to take prompt corrective measures to eliminate them.</a:t>
            </a:r>
          </a:p>
          <a:p>
            <a:endParaRPr lang="en-US" dirty="0"/>
          </a:p>
          <a:p>
            <a:endParaRPr lang="en-US" dirty="0"/>
          </a:p>
        </p:txBody>
      </p:sp>
      <p:sp>
        <p:nvSpPr>
          <p:cNvPr id="4" name="Slide Number Placeholder 3"/>
          <p:cNvSpPr>
            <a:spLocks noGrp="1"/>
          </p:cNvSpPr>
          <p:nvPr>
            <p:ph type="sldNum" sz="quarter" idx="10"/>
          </p:nvPr>
        </p:nvSpPr>
        <p:spPr/>
        <p:txBody>
          <a:bodyPr/>
          <a:lstStyle/>
          <a:p>
            <a:fld id="{6A24CAF5-480E-45F4-96D7-C6292AAFABBA}" type="slidenum">
              <a:rPr lang="en-US" smtClean="0"/>
              <a:t>12</a:t>
            </a:fld>
            <a:endParaRPr lang="en-US" dirty="0"/>
          </a:p>
        </p:txBody>
      </p:sp>
      <p:sp>
        <p:nvSpPr>
          <p:cNvPr id="5" name="Date Placeholder 4">
            <a:extLst>
              <a:ext uri="{FF2B5EF4-FFF2-40B4-BE49-F238E27FC236}">
                <a16:creationId xmlns:a16="http://schemas.microsoft.com/office/drawing/2014/main" id="{3AA3F435-D374-430F-99AE-E0F9E2BF75FC}"/>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62681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a:p>
            <a:pPr>
              <a:buFontTx/>
              <a:buChar char="•"/>
            </a:pPr>
            <a:r>
              <a:rPr lang="en-US" altLang="en-US" dirty="0"/>
              <a:t> 38 inch minimum guardrail height where guardrail is primary fall protection. </a:t>
            </a:r>
          </a:p>
          <a:p>
            <a:pPr>
              <a:buFontTx/>
              <a:buChar char="•"/>
            </a:pPr>
            <a:r>
              <a:rPr lang="en-US" altLang="en-US" dirty="0"/>
              <a:t> 36 inch minimum guardrail height where fall arrest systems are primary fall protection. </a:t>
            </a:r>
          </a:p>
          <a:p>
            <a:pPr>
              <a:spcBef>
                <a:spcPct val="55000"/>
              </a:spcBef>
            </a:pPr>
            <a:endParaRPr lang="en-US" altLang="en-US" dirty="0"/>
          </a:p>
          <a:p>
            <a:pPr>
              <a:spcBef>
                <a:spcPct val="55000"/>
              </a:spcBef>
            </a:pPr>
            <a:r>
              <a:rPr lang="en-US" altLang="en-US" b="1" dirty="0"/>
              <a:t>Top rails - 36-48 inches tall when using the crossbracing as the top rail</a:t>
            </a:r>
          </a:p>
          <a:p>
            <a:endParaRPr lang="en-US" altLang="en-US" b="1" dirty="0"/>
          </a:p>
          <a:p>
            <a:r>
              <a:rPr lang="en-US" altLang="en-US" b="1" dirty="0"/>
              <a:t>When crossbracing is used as a midrail, it must be between 20 and 30 inches above the work platform. </a:t>
            </a:r>
          </a:p>
          <a:p>
            <a:endParaRPr lang="en-US" altLang="en-US" dirty="0"/>
          </a:p>
          <a:p>
            <a:r>
              <a:rPr lang="en-US" altLang="en-US" sz="2000" b="1" dirty="0"/>
              <a:t>Guardrails are not required: </a:t>
            </a:r>
          </a:p>
          <a:p>
            <a:r>
              <a:rPr lang="en-US" altLang="en-US" sz="2000" b="1" dirty="0"/>
              <a:t>• when the front end of all platforms is less than 14 inches from the face of the work</a:t>
            </a:r>
          </a:p>
          <a:p>
            <a:r>
              <a:rPr lang="en-US" altLang="en-US" sz="2000" b="1" dirty="0"/>
              <a:t>• when outrigger scaffolds are three inches or less from the front edge</a:t>
            </a:r>
          </a:p>
          <a:p>
            <a:r>
              <a:rPr lang="en-US" altLang="en-US" sz="2000" b="1" dirty="0"/>
              <a:t>• when employees are plastering and lathing 18 inches or less from the front edge</a:t>
            </a:r>
          </a:p>
          <a:p>
            <a:endParaRPr lang="en-US" b="1" dirty="0">
              <a:solidFill>
                <a:schemeClr val="bg1"/>
              </a:solidFill>
            </a:endParaRPr>
          </a:p>
          <a:p>
            <a:r>
              <a:rPr lang="en-US" b="1" dirty="0">
                <a:solidFill>
                  <a:schemeClr val="bg1"/>
                </a:solidFill>
              </a:rPr>
              <a:t>TOE BOARDS </a:t>
            </a:r>
            <a:r>
              <a:rPr lang="en-US" dirty="0">
                <a:solidFill>
                  <a:schemeClr val="bg1"/>
                </a:solidFill>
              </a:rPr>
              <a:t>should be at least 3 ½” , they must protect the whole edge.</a:t>
            </a:r>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6A24CAF5-480E-45F4-96D7-C6292AAFABBA}" type="slidenum">
              <a:rPr lang="en-US" smtClean="0"/>
              <a:t>20</a:t>
            </a:fld>
            <a:endParaRPr lang="en-US" dirty="0"/>
          </a:p>
        </p:txBody>
      </p:sp>
      <p:sp>
        <p:nvSpPr>
          <p:cNvPr id="5" name="Date Placeholder 4">
            <a:extLst>
              <a:ext uri="{FF2B5EF4-FFF2-40B4-BE49-F238E27FC236}">
                <a16:creationId xmlns:a16="http://schemas.microsoft.com/office/drawing/2014/main" id="{C5A35DF8-30BA-4B67-8495-8C867017039D}"/>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60447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CALCULATE LOAD FOR 5 FT WIDE SCAFFOLD</a:t>
            </a:r>
          </a:p>
          <a:p>
            <a:r>
              <a:rPr lang="en-US" dirty="0"/>
              <a:t>LIGHT DUTY – 25LBS/SQ FT</a:t>
            </a:r>
          </a:p>
          <a:p>
            <a:r>
              <a:rPr lang="en-US" dirty="0"/>
              <a:t>10FT BETWEEN BEARERS – </a:t>
            </a:r>
          </a:p>
          <a:p>
            <a:r>
              <a:rPr lang="en-US" dirty="0"/>
              <a:t>5X10=50SQ FT</a:t>
            </a:r>
          </a:p>
          <a:p>
            <a:r>
              <a:rPr lang="en-US" dirty="0"/>
              <a:t>25X50=1250 MAX LOAD</a:t>
            </a:r>
          </a:p>
          <a:p>
            <a:endParaRPr lang="en-US" dirty="0"/>
          </a:p>
          <a:p>
            <a:endParaRPr lang="en-US" dirty="0"/>
          </a:p>
          <a:p>
            <a:r>
              <a:rPr lang="en-US" dirty="0"/>
              <a:t>HEAVY DUTY – 75LB/SQ FT</a:t>
            </a:r>
          </a:p>
          <a:p>
            <a:r>
              <a:rPr lang="en-US" dirty="0"/>
              <a:t>6FT BETWEEN BEARERS</a:t>
            </a:r>
          </a:p>
          <a:p>
            <a:r>
              <a:rPr lang="en-US" dirty="0"/>
              <a:t>6X5=30SQ FT</a:t>
            </a:r>
          </a:p>
          <a:p>
            <a:r>
              <a:rPr lang="en-US" dirty="0"/>
              <a:t>75X30=2250 MAX LOAD</a:t>
            </a:r>
          </a:p>
          <a:p>
            <a:endParaRPr lang="en-US" dirty="0"/>
          </a:p>
          <a:p>
            <a:endParaRPr lang="en-US" dirty="0"/>
          </a:p>
          <a:p>
            <a:endParaRPr lang="en-US" dirty="0"/>
          </a:p>
          <a:p>
            <a:endParaRPr lang="en-US" dirty="0"/>
          </a:p>
          <a:p>
            <a:endParaRPr lang="en-US" dirty="0"/>
          </a:p>
          <a:p>
            <a:r>
              <a:rPr lang="en-US" dirty="0"/>
              <a:t>Scaffolds and scaffold components must be capable of supporting, without failure, their own weight and at least 4 times their maximum intended load. (Figure 4) [</a:t>
            </a:r>
            <a:r>
              <a:rPr lang="en-US" u="sng" dirty="0">
                <a:hlinkClick r:id="rId3" tooltip="29 CFR 1926.451(a)"/>
              </a:rPr>
              <a:t>29 CFR 1926.451(a)</a:t>
            </a:r>
            <a:r>
              <a:rPr lang="en-US" dirty="0"/>
              <a:t>]</a:t>
            </a:r>
          </a:p>
          <a:p>
            <a:endParaRPr lang="en-US" dirty="0"/>
          </a:p>
          <a:p>
            <a:endParaRPr lang="en-US" dirty="0"/>
          </a:p>
          <a:p>
            <a:r>
              <a:rPr lang="en-US" dirty="0"/>
              <a:t>Each suspension rope, including connecting hardware, must be capable of supporting, without failure, at least 6 times the maximum intended load applied to that rope while the scaffold is operating at the greater of either [</a:t>
            </a:r>
            <a:r>
              <a:rPr lang="en-US" u="sng" dirty="0">
                <a:hlinkClick r:id="rId4" tooltip="29 CFR 1926.451(a)(4)"/>
              </a:rPr>
              <a:t>29 CFR 1926.451(a)(4)</a:t>
            </a:r>
            <a:r>
              <a:rPr lang="en-US" dirty="0"/>
              <a:t>]:</a:t>
            </a:r>
          </a:p>
          <a:p>
            <a:pPr lvl="1"/>
            <a:r>
              <a:rPr lang="en-US" dirty="0"/>
              <a:t>The rated load of the hoist.</a:t>
            </a:r>
          </a:p>
          <a:p>
            <a:pPr lvl="1"/>
            <a:r>
              <a:rPr lang="en-US" dirty="0"/>
              <a:t>Or 2 times the stall load of the hoist.</a:t>
            </a:r>
          </a:p>
          <a:p>
            <a:endParaRPr lang="en-US" dirty="0"/>
          </a:p>
        </p:txBody>
      </p:sp>
      <p:sp>
        <p:nvSpPr>
          <p:cNvPr id="4" name="Slide Number Placeholder 3"/>
          <p:cNvSpPr>
            <a:spLocks noGrp="1"/>
          </p:cNvSpPr>
          <p:nvPr>
            <p:ph type="sldNum" sz="quarter" idx="10"/>
          </p:nvPr>
        </p:nvSpPr>
        <p:spPr/>
        <p:txBody>
          <a:bodyPr/>
          <a:lstStyle/>
          <a:p>
            <a:fld id="{6A24CAF5-480E-45F4-96D7-C6292AAFABBA}" type="slidenum">
              <a:rPr lang="en-US" smtClean="0"/>
              <a:t>23</a:t>
            </a:fld>
            <a:endParaRPr lang="en-US" dirty="0"/>
          </a:p>
        </p:txBody>
      </p:sp>
      <p:sp>
        <p:nvSpPr>
          <p:cNvPr id="5" name="Date Placeholder 4">
            <a:extLst>
              <a:ext uri="{FF2B5EF4-FFF2-40B4-BE49-F238E27FC236}">
                <a16:creationId xmlns:a16="http://schemas.microsoft.com/office/drawing/2014/main" id="{2EF3F0AE-5E56-41DA-811C-274900A15EAA}"/>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25590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DO WE TYPICALLY NEED FALL PROTECTION IN SCISSOR LIFT? NO</a:t>
            </a:r>
          </a:p>
          <a:p>
            <a:r>
              <a:rPr lang="en-US" altLang="en-US" dirty="0"/>
              <a:t>CAN WE STAND ON GUARDAILS? NO. SCAFFOLDS AND SCAFFOLD COMPONENT MUST BE CAPABLE OF SUPPORTING OWN WEIGHT + 4X INTENDED LOAD</a:t>
            </a:r>
          </a:p>
          <a:p>
            <a:r>
              <a:rPr lang="en-US" altLang="en-US" dirty="0"/>
              <a:t>ALSO GUARDRAIL IS NOT SCAFFOLD PLATFORM</a:t>
            </a:r>
          </a:p>
          <a:p>
            <a:endParaRPr lang="en-US" altLang="en-US" dirty="0"/>
          </a:p>
          <a:p>
            <a:endParaRPr lang="en-US" altLang="en-US" dirty="0"/>
          </a:p>
          <a:p>
            <a:r>
              <a:rPr lang="en-US" altLang="en-US" dirty="0"/>
              <a:t>Reference 1926.451(g)</a:t>
            </a:r>
          </a:p>
          <a:p>
            <a:r>
              <a:rPr lang="en-US" altLang="en-US" b="1" dirty="0"/>
              <a:t>Personal fall arrest system</a:t>
            </a:r>
            <a:r>
              <a:rPr lang="en-US" altLang="en-US" dirty="0"/>
              <a:t> -  a system used to arrest an employee’s fall. It consists of an anchorage, connectors, a body belt or body harness and may include a lanyard, deceleration device, lifeline, or combinations of these.</a:t>
            </a:r>
          </a:p>
          <a:p>
            <a:pPr defTabSz="967362" eaLnBrk="0" fontAlgn="base" hangingPunct="0">
              <a:spcBef>
                <a:spcPct val="30000"/>
              </a:spcBef>
              <a:spcAft>
                <a:spcPct val="0"/>
              </a:spcAft>
              <a:defRPr/>
            </a:pPr>
            <a:r>
              <a:rPr lang="en-US" altLang="en-US" dirty="0">
                <a:solidFill>
                  <a:srgbClr val="000000"/>
                </a:solidFill>
                <a:latin typeface="Arial" panose="020B0604020202020204" pitchFamily="34" charset="0"/>
              </a:rPr>
              <a:t>The type of fall protection required depends on the kind of scaffold being used.</a:t>
            </a:r>
          </a:p>
          <a:p>
            <a:pPr>
              <a:lnSpc>
                <a:spcPct val="80000"/>
              </a:lnSpc>
            </a:pPr>
            <a:r>
              <a:rPr lang="en-US" altLang="en-US" dirty="0"/>
              <a:t>Reference 1926.451(g)</a:t>
            </a:r>
          </a:p>
          <a:p>
            <a:pPr lvl="2"/>
            <a:r>
              <a:rPr lang="en-US" altLang="en-US" u="sng" dirty="0"/>
              <a:t>What fall protection will I need when working on scaffolds? </a:t>
            </a:r>
          </a:p>
          <a:p>
            <a:pPr lvl="2">
              <a:buFont typeface="Wingdings" panose="05000000000000000000" pitchFamily="2" charset="2"/>
              <a:buChar char="§"/>
            </a:pPr>
            <a:r>
              <a:rPr lang="en-US" altLang="en-US" dirty="0"/>
              <a:t> Boatswains’ chair, catenary scaffold, float scaffold, needle beam scaffold, ladder jack scaffold – personal fall arrest system.</a:t>
            </a:r>
          </a:p>
          <a:p>
            <a:pPr lvl="2">
              <a:buFont typeface="Wingdings" panose="05000000000000000000" pitchFamily="2" charset="2"/>
              <a:buChar char="§"/>
            </a:pPr>
            <a:r>
              <a:rPr lang="en-US" altLang="en-US" dirty="0"/>
              <a:t> Single-point or two-point adjustable scaffold – personal fall arrest system and a guardrail  system.</a:t>
            </a:r>
          </a:p>
          <a:p>
            <a:pPr lvl="2">
              <a:buFont typeface="Wingdings" panose="05000000000000000000" pitchFamily="2" charset="2"/>
              <a:buChar char="§"/>
            </a:pPr>
            <a:r>
              <a:rPr lang="en-US" altLang="en-US" dirty="0"/>
              <a:t> Crawling board (chicken ladder) – personal fall arrest system, a guardrail system or by a three-fourth inch diameter grabline or equivalent handhold securely fastened beside each crawling board.</a:t>
            </a:r>
          </a:p>
          <a:p>
            <a:pPr lvl="2">
              <a:buFont typeface="Wingdings" panose="05000000000000000000" pitchFamily="2" charset="2"/>
              <a:buChar char="§"/>
            </a:pPr>
            <a:r>
              <a:rPr lang="en-US" altLang="en-US" dirty="0"/>
              <a:t> On a walkway within a scaffold – guardrail system installed within 9 ½ inches of and along at least one side of the walkway</a:t>
            </a:r>
          </a:p>
          <a:p>
            <a:pPr lvl="2">
              <a:buFont typeface="Wingdings" panose="05000000000000000000" pitchFamily="2" charset="2"/>
              <a:buChar char="§"/>
            </a:pPr>
            <a:r>
              <a:rPr lang="en-US" altLang="en-US" dirty="0"/>
              <a:t> On a supported scaffold when performing overhand bricklaying operations – personal fall arrest system or guardrail system on all open sides and ends of the scaffold.</a:t>
            </a:r>
          </a:p>
          <a:p>
            <a:pPr lvl="2">
              <a:buFont typeface="Wingdings" panose="05000000000000000000" pitchFamily="2" charset="2"/>
              <a:buChar char="§"/>
            </a:pPr>
            <a:r>
              <a:rPr lang="en-US" altLang="en-US" dirty="0"/>
              <a:t> For all other scaffolds, a personal fall arrest system or a guardrail system</a:t>
            </a:r>
          </a:p>
          <a:p>
            <a:endParaRPr lang="en-US" dirty="0"/>
          </a:p>
        </p:txBody>
      </p:sp>
      <p:sp>
        <p:nvSpPr>
          <p:cNvPr id="4" name="Slide Number Placeholder 3"/>
          <p:cNvSpPr>
            <a:spLocks noGrp="1"/>
          </p:cNvSpPr>
          <p:nvPr>
            <p:ph type="sldNum" sz="quarter" idx="10"/>
          </p:nvPr>
        </p:nvSpPr>
        <p:spPr/>
        <p:txBody>
          <a:bodyPr/>
          <a:lstStyle/>
          <a:p>
            <a:fld id="{6A24CAF5-480E-45F4-96D7-C6292AAFABBA}" type="slidenum">
              <a:rPr lang="en-US" smtClean="0"/>
              <a:t>25</a:t>
            </a:fld>
            <a:endParaRPr lang="en-US" dirty="0"/>
          </a:p>
        </p:txBody>
      </p:sp>
      <p:sp>
        <p:nvSpPr>
          <p:cNvPr id="5" name="Date Placeholder 4">
            <a:extLst>
              <a:ext uri="{FF2B5EF4-FFF2-40B4-BE49-F238E27FC236}">
                <a16:creationId xmlns:a16="http://schemas.microsoft.com/office/drawing/2014/main" id="{50A80F8D-BBC7-4BBE-8268-5DBB4124E6DA}"/>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87783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Because they may be built in proximity to overhead power lines, and because they are often made of metal, scaffolds can put workers at risk of electrocution. This risk can be removed through proper clearance and maintenance.</a:t>
            </a:r>
          </a:p>
          <a:p>
            <a:endParaRPr lang="en-US" dirty="0"/>
          </a:p>
        </p:txBody>
      </p:sp>
      <p:sp>
        <p:nvSpPr>
          <p:cNvPr id="4" name="Slide Number Placeholder 3"/>
          <p:cNvSpPr>
            <a:spLocks noGrp="1"/>
          </p:cNvSpPr>
          <p:nvPr>
            <p:ph type="sldNum" sz="quarter" idx="10"/>
          </p:nvPr>
        </p:nvSpPr>
        <p:spPr/>
        <p:txBody>
          <a:bodyPr/>
          <a:lstStyle/>
          <a:p>
            <a:fld id="{6A24CAF5-480E-45F4-96D7-C6292AAFABBA}" type="slidenum">
              <a:rPr lang="en-US" smtClean="0"/>
              <a:t>27</a:t>
            </a:fld>
            <a:endParaRPr lang="en-US" dirty="0"/>
          </a:p>
        </p:txBody>
      </p:sp>
      <p:sp>
        <p:nvSpPr>
          <p:cNvPr id="5" name="Date Placeholder 4">
            <a:extLst>
              <a:ext uri="{FF2B5EF4-FFF2-40B4-BE49-F238E27FC236}">
                <a16:creationId xmlns:a16="http://schemas.microsoft.com/office/drawing/2014/main" id="{07261576-2224-4117-ADBD-C10D2AAA2777}"/>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928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AA86E-1F1F-FC42-B4F3-8BB8AC31E233}"/>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D1B180A-D8ED-B44C-950E-3FDA2FE601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210597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688C-583B-5242-B49D-1A966C5617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39BD8D-D0A6-F240-A7BE-190C7EEC04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30543-AEC7-894E-AD54-8E217D0DE6AC}"/>
              </a:ext>
            </a:extLst>
          </p:cNvPr>
          <p:cNvSpPr>
            <a:spLocks noGrp="1"/>
          </p:cNvSpPr>
          <p:nvPr>
            <p:ph type="dt" sz="half" idx="10"/>
          </p:nvPr>
        </p:nvSpPr>
        <p:spPr>
          <a:xfrm>
            <a:off x="838200" y="6356350"/>
            <a:ext cx="2743200" cy="365125"/>
          </a:xfrm>
          <a:prstGeom prst="rect">
            <a:avLst/>
          </a:prstGeom>
        </p:spPr>
        <p:txBody>
          <a:bodyPr/>
          <a:lstStyle/>
          <a:p>
            <a:fld id="{E6B6CFFF-B86D-A34A-8339-99B14A5FC295}" type="datetimeFigureOut">
              <a:rPr lang="en-US" smtClean="0"/>
              <a:t>9/5/2024</a:t>
            </a:fld>
            <a:endParaRPr lang="en-US" dirty="0"/>
          </a:p>
        </p:txBody>
      </p:sp>
      <p:sp>
        <p:nvSpPr>
          <p:cNvPr id="5" name="Footer Placeholder 4">
            <a:extLst>
              <a:ext uri="{FF2B5EF4-FFF2-40B4-BE49-F238E27FC236}">
                <a16:creationId xmlns:a16="http://schemas.microsoft.com/office/drawing/2014/main" id="{B2234A2A-C668-3947-9F53-A788D3F784D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15DFEE3-6B15-324C-AFAB-0B774CC5EBB7}"/>
              </a:ext>
            </a:extLst>
          </p:cNvPr>
          <p:cNvSpPr>
            <a:spLocks noGrp="1"/>
          </p:cNvSpPr>
          <p:nvPr>
            <p:ph type="sldNum" sz="quarter" idx="12"/>
          </p:nvPr>
        </p:nvSpPr>
        <p:spPr>
          <a:xfrm>
            <a:off x="8610600" y="6356350"/>
            <a:ext cx="2743200" cy="365125"/>
          </a:xfrm>
          <a:prstGeom prst="rect">
            <a:avLst/>
          </a:prstGeom>
        </p:spPr>
        <p:txBody>
          <a:bodyPr/>
          <a:lstStyle/>
          <a:p>
            <a:fld id="{C47FEC38-AE3E-284F-8C8A-1A5286E5291F}" type="slidenum">
              <a:rPr lang="en-US" smtClean="0"/>
              <a:t>‹#›</a:t>
            </a:fld>
            <a:endParaRPr lang="en-US" dirty="0"/>
          </a:p>
        </p:txBody>
      </p:sp>
    </p:spTree>
    <p:extLst>
      <p:ext uri="{BB962C8B-B14F-4D97-AF65-F5344CB8AC3E}">
        <p14:creationId xmlns:p14="http://schemas.microsoft.com/office/powerpoint/2010/main" val="2933856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633157-C8EF-C244-BD4B-4EF2C18D49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FEA65-6CD6-F240-B285-1130BC44C1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0D355-3EF5-984E-B96B-EA752E97B09C}"/>
              </a:ext>
            </a:extLst>
          </p:cNvPr>
          <p:cNvSpPr>
            <a:spLocks noGrp="1"/>
          </p:cNvSpPr>
          <p:nvPr>
            <p:ph type="dt" sz="half" idx="10"/>
          </p:nvPr>
        </p:nvSpPr>
        <p:spPr>
          <a:xfrm>
            <a:off x="838200" y="6356350"/>
            <a:ext cx="2743200" cy="365125"/>
          </a:xfrm>
          <a:prstGeom prst="rect">
            <a:avLst/>
          </a:prstGeom>
        </p:spPr>
        <p:txBody>
          <a:bodyPr/>
          <a:lstStyle/>
          <a:p>
            <a:fld id="{E6B6CFFF-B86D-A34A-8339-99B14A5FC295}" type="datetimeFigureOut">
              <a:rPr lang="en-US" smtClean="0"/>
              <a:t>9/5/2024</a:t>
            </a:fld>
            <a:endParaRPr lang="en-US" dirty="0"/>
          </a:p>
        </p:txBody>
      </p:sp>
      <p:sp>
        <p:nvSpPr>
          <p:cNvPr id="5" name="Footer Placeholder 4">
            <a:extLst>
              <a:ext uri="{FF2B5EF4-FFF2-40B4-BE49-F238E27FC236}">
                <a16:creationId xmlns:a16="http://schemas.microsoft.com/office/drawing/2014/main" id="{FD4FA04C-9EDB-CC41-ABF5-F1B67C67602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34DDCDF-1A94-3749-9D3F-2BA97DCCAE88}"/>
              </a:ext>
            </a:extLst>
          </p:cNvPr>
          <p:cNvSpPr>
            <a:spLocks noGrp="1"/>
          </p:cNvSpPr>
          <p:nvPr>
            <p:ph type="sldNum" sz="quarter" idx="12"/>
          </p:nvPr>
        </p:nvSpPr>
        <p:spPr>
          <a:xfrm>
            <a:off x="8610600" y="6356350"/>
            <a:ext cx="2743200" cy="365125"/>
          </a:xfrm>
          <a:prstGeom prst="rect">
            <a:avLst/>
          </a:prstGeom>
        </p:spPr>
        <p:txBody>
          <a:bodyPr/>
          <a:lstStyle/>
          <a:p>
            <a:fld id="{C47FEC38-AE3E-284F-8C8A-1A5286E5291F}" type="slidenum">
              <a:rPr lang="en-US" smtClean="0"/>
              <a:t>‹#›</a:t>
            </a:fld>
            <a:endParaRPr lang="en-US" dirty="0"/>
          </a:p>
        </p:txBody>
      </p:sp>
    </p:spTree>
    <p:extLst>
      <p:ext uri="{BB962C8B-B14F-4D97-AF65-F5344CB8AC3E}">
        <p14:creationId xmlns:p14="http://schemas.microsoft.com/office/powerpoint/2010/main" val="2966933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C78FE4-11C9-45F9-BFED-E038E11DF499}"/>
              </a:ext>
            </a:extLst>
          </p:cNvPr>
          <p:cNvSpPr/>
          <p:nvPr userDrawn="1"/>
        </p:nvSpPr>
        <p:spPr>
          <a:xfrm>
            <a:off x="345281" y="371475"/>
            <a:ext cx="11501437" cy="61150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7989B8-8069-3240-A818-9AA0932F5C6A}"/>
              </a:ext>
            </a:extLst>
          </p:cNvPr>
          <p:cNvSpPr>
            <a:spLocks noGrp="1"/>
          </p:cNvSpPr>
          <p:nvPr>
            <p:ph type="title" hasCustomPrompt="1"/>
          </p:nvPr>
        </p:nvSpPr>
        <p:spPr>
          <a:xfrm>
            <a:off x="838200" y="512609"/>
            <a:ext cx="10515600" cy="1325563"/>
          </a:xfrm>
        </p:spPr>
        <p:txBody>
          <a:bodyPr/>
          <a:lstStyle>
            <a:lvl1pPr>
              <a:defRPr>
                <a:latin typeface="Bodoni MT Condensed" panose="020706060806060202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54D34F5-845C-CC4B-B904-C5592204D5B3}"/>
              </a:ext>
            </a:extLst>
          </p:cNvPr>
          <p:cNvSpPr>
            <a:spLocks noGrp="1"/>
          </p:cNvSpPr>
          <p:nvPr>
            <p:ph idx="1"/>
          </p:nvPr>
        </p:nvSpPr>
        <p:spPr>
          <a:xfrm>
            <a:off x="838200" y="1943610"/>
            <a:ext cx="10515600" cy="4351338"/>
          </a:xfrm>
        </p:spPr>
        <p:txBody>
          <a:bodyPr/>
          <a:lstStyle>
            <a:lvl1pPr>
              <a:defRPr>
                <a:latin typeface="Bodoni MT" panose="02070603080606020203" pitchFamily="18" charset="0"/>
              </a:defRPr>
            </a:lvl1pPr>
            <a:lvl2pPr>
              <a:defRPr>
                <a:latin typeface="Bodoni MT" panose="02070603080606020203" pitchFamily="18" charset="0"/>
              </a:defRPr>
            </a:lvl2pPr>
            <a:lvl3pPr>
              <a:defRPr>
                <a:latin typeface="Bodoni MT" panose="02070603080606020203" pitchFamily="18" charset="0"/>
              </a:defRPr>
            </a:lvl3pPr>
            <a:lvl4pPr>
              <a:defRPr>
                <a:latin typeface="Bodoni MT" panose="02070603080606020203" pitchFamily="18" charset="0"/>
              </a:defRPr>
            </a:lvl4pPr>
            <a:lvl5pPr>
              <a:defRPr>
                <a:latin typeface="Bodoni MT" panose="020706030806060202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DC4713E9-3F67-4DE3-A455-F3FAD7EB08C2}"/>
              </a:ext>
            </a:extLst>
          </p:cNvPr>
          <p:cNvCxnSpPr>
            <a:cxnSpLocks/>
          </p:cNvCxnSpPr>
          <p:nvPr userDrawn="1"/>
        </p:nvCxnSpPr>
        <p:spPr>
          <a:xfrm>
            <a:off x="838200" y="1681316"/>
            <a:ext cx="10515600" cy="0"/>
          </a:xfrm>
          <a:prstGeom prst="line">
            <a:avLst/>
          </a:prstGeom>
          <a:ln w="19050">
            <a:solidFill>
              <a:srgbClr val="B1282D"/>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2FFC1C22-C19C-42B8-9161-2CA9B36E6A70}"/>
              </a:ext>
            </a:extLst>
          </p:cNvPr>
          <p:cNvPicPr>
            <a:picLocks noChangeAspect="1"/>
          </p:cNvPicPr>
          <p:nvPr userDrawn="1"/>
        </p:nvPicPr>
        <p:blipFill rotWithShape="1">
          <a:blip r:embed="rId2"/>
          <a:srcRect b="46667"/>
          <a:stretch/>
        </p:blipFill>
        <p:spPr>
          <a:xfrm>
            <a:off x="5735609" y="6473585"/>
            <a:ext cx="720779" cy="384415"/>
          </a:xfrm>
          <a:prstGeom prst="rect">
            <a:avLst/>
          </a:prstGeom>
        </p:spPr>
      </p:pic>
      <p:sp>
        <p:nvSpPr>
          <p:cNvPr id="14" name="TextBox 13">
            <a:extLst>
              <a:ext uri="{FF2B5EF4-FFF2-40B4-BE49-F238E27FC236}">
                <a16:creationId xmlns:a16="http://schemas.microsoft.com/office/drawing/2014/main" id="{FF4FA51D-789D-461B-81E7-0762187FC803}"/>
              </a:ext>
            </a:extLst>
          </p:cNvPr>
          <p:cNvSpPr txBox="1"/>
          <p:nvPr userDrawn="1"/>
        </p:nvSpPr>
        <p:spPr>
          <a:xfrm>
            <a:off x="10165763" y="6521916"/>
            <a:ext cx="1500026" cy="307777"/>
          </a:xfrm>
          <a:prstGeom prst="rect">
            <a:avLst/>
          </a:prstGeom>
          <a:noFill/>
        </p:spPr>
        <p:txBody>
          <a:bodyPr wrap="none" rtlCol="0">
            <a:spAutoFit/>
          </a:bodyPr>
          <a:lstStyle/>
          <a:p>
            <a:r>
              <a:rPr lang="en-US" sz="1400" dirty="0">
                <a:solidFill>
                  <a:schemeClr val="bg1"/>
                </a:solidFill>
                <a:latin typeface="Bodoni MT Condensed" panose="02070606080606020203" pitchFamily="18" charset="0"/>
              </a:rPr>
              <a:t>WWW.SFICOMPLIANCE.COM</a:t>
            </a:r>
          </a:p>
        </p:txBody>
      </p:sp>
      <p:sp>
        <p:nvSpPr>
          <p:cNvPr id="5" name="TextBox 4">
            <a:extLst>
              <a:ext uri="{FF2B5EF4-FFF2-40B4-BE49-F238E27FC236}">
                <a16:creationId xmlns:a16="http://schemas.microsoft.com/office/drawing/2014/main" id="{F447D5BD-CE73-4B6B-AF71-652E48935906}"/>
              </a:ext>
            </a:extLst>
          </p:cNvPr>
          <p:cNvSpPr txBox="1"/>
          <p:nvPr userDrawn="1"/>
        </p:nvSpPr>
        <p:spPr>
          <a:xfrm>
            <a:off x="526211" y="6511903"/>
            <a:ext cx="112883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Bodoni MT Condensed" panose="02070606080606020203" pitchFamily="18" charset="0"/>
                <a:ea typeface="+mn-ea"/>
                <a:cs typeface="+mn-cs"/>
              </a:rPr>
              <a:t>SCAFFOLD SAFETY</a:t>
            </a:r>
          </a:p>
        </p:txBody>
      </p:sp>
    </p:spTree>
    <p:extLst>
      <p:ext uri="{BB962C8B-B14F-4D97-AF65-F5344CB8AC3E}">
        <p14:creationId xmlns:p14="http://schemas.microsoft.com/office/powerpoint/2010/main" val="7313541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E063-C98C-5743-8315-B834C59C2322}"/>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41D74583-5E25-E743-82AB-0A19CBF42D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Text&#10;&#10;Description automatically generated">
            <a:extLst>
              <a:ext uri="{FF2B5EF4-FFF2-40B4-BE49-F238E27FC236}">
                <a16:creationId xmlns:a16="http://schemas.microsoft.com/office/drawing/2014/main" id="{726354CF-C79D-4474-80FB-90A5CD6DF0E0}"/>
              </a:ext>
            </a:extLst>
          </p:cNvPr>
          <p:cNvPicPr>
            <a:picLocks noChangeAspect="1"/>
          </p:cNvPicPr>
          <p:nvPr userDrawn="1"/>
        </p:nvPicPr>
        <p:blipFill rotWithShape="1">
          <a:blip r:embed="rId2"/>
          <a:srcRect b="46667"/>
          <a:stretch/>
        </p:blipFill>
        <p:spPr>
          <a:xfrm>
            <a:off x="5735609" y="6473585"/>
            <a:ext cx="720779" cy="384415"/>
          </a:xfrm>
          <a:prstGeom prst="rect">
            <a:avLst/>
          </a:prstGeom>
        </p:spPr>
      </p:pic>
      <p:sp>
        <p:nvSpPr>
          <p:cNvPr id="8" name="TextBox 7">
            <a:extLst>
              <a:ext uri="{FF2B5EF4-FFF2-40B4-BE49-F238E27FC236}">
                <a16:creationId xmlns:a16="http://schemas.microsoft.com/office/drawing/2014/main" id="{E6978FBA-EEBB-406C-ABD8-9B7DAACFBBEE}"/>
              </a:ext>
            </a:extLst>
          </p:cNvPr>
          <p:cNvSpPr txBox="1"/>
          <p:nvPr userDrawn="1"/>
        </p:nvSpPr>
        <p:spPr>
          <a:xfrm>
            <a:off x="10165763" y="6521916"/>
            <a:ext cx="1500026" cy="307777"/>
          </a:xfrm>
          <a:prstGeom prst="rect">
            <a:avLst/>
          </a:prstGeom>
          <a:noFill/>
        </p:spPr>
        <p:txBody>
          <a:bodyPr wrap="none" rtlCol="0">
            <a:spAutoFit/>
          </a:bodyPr>
          <a:lstStyle/>
          <a:p>
            <a:r>
              <a:rPr lang="en-US" sz="1400" dirty="0">
                <a:solidFill>
                  <a:schemeClr val="bg1"/>
                </a:solidFill>
                <a:latin typeface="Bodoni MT Condensed" panose="02070606080606020203" pitchFamily="18" charset="0"/>
              </a:rPr>
              <a:t>WWW.SFICOMPLIANCE.COM</a:t>
            </a:r>
          </a:p>
        </p:txBody>
      </p:sp>
      <p:sp>
        <p:nvSpPr>
          <p:cNvPr id="6" name="TextBox 5">
            <a:extLst>
              <a:ext uri="{FF2B5EF4-FFF2-40B4-BE49-F238E27FC236}">
                <a16:creationId xmlns:a16="http://schemas.microsoft.com/office/drawing/2014/main" id="{40832501-5946-4F41-8098-72B03E911624}"/>
              </a:ext>
            </a:extLst>
          </p:cNvPr>
          <p:cNvSpPr txBox="1"/>
          <p:nvPr userDrawn="1"/>
        </p:nvSpPr>
        <p:spPr>
          <a:xfrm>
            <a:off x="526211" y="6511903"/>
            <a:ext cx="112883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Bodoni MT Condensed" panose="02070606080606020203" pitchFamily="18" charset="0"/>
                <a:ea typeface="+mn-ea"/>
                <a:cs typeface="+mn-cs"/>
              </a:rPr>
              <a:t>SCAFFOLD SAFETY</a:t>
            </a:r>
          </a:p>
        </p:txBody>
      </p:sp>
    </p:spTree>
    <p:extLst>
      <p:ext uri="{BB962C8B-B14F-4D97-AF65-F5344CB8AC3E}">
        <p14:creationId xmlns:p14="http://schemas.microsoft.com/office/powerpoint/2010/main" val="2487272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D529-5A6F-2A4B-AA07-7FC7EE12EA40}"/>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6838098-C94E-414C-A219-0A96814433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41EEB6-8CC1-CD40-94D9-2F6EA258F1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E7CF4AB1-63D2-400B-B6F5-0564543F1377}"/>
              </a:ext>
            </a:extLst>
          </p:cNvPr>
          <p:cNvCxnSpPr>
            <a:cxnSpLocks/>
          </p:cNvCxnSpPr>
          <p:nvPr userDrawn="1"/>
        </p:nvCxnSpPr>
        <p:spPr>
          <a:xfrm>
            <a:off x="838200" y="1681316"/>
            <a:ext cx="10515600" cy="0"/>
          </a:xfrm>
          <a:prstGeom prst="line">
            <a:avLst/>
          </a:prstGeom>
          <a:ln w="19050">
            <a:solidFill>
              <a:srgbClr val="B1282D"/>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34238696-A7A7-4FD7-AD5C-AE909212316F}"/>
              </a:ext>
            </a:extLst>
          </p:cNvPr>
          <p:cNvPicPr>
            <a:picLocks noChangeAspect="1"/>
          </p:cNvPicPr>
          <p:nvPr userDrawn="1"/>
        </p:nvPicPr>
        <p:blipFill rotWithShape="1">
          <a:blip r:embed="rId2"/>
          <a:srcRect b="46667"/>
          <a:stretch/>
        </p:blipFill>
        <p:spPr>
          <a:xfrm>
            <a:off x="5735609" y="6473585"/>
            <a:ext cx="720779" cy="384415"/>
          </a:xfrm>
          <a:prstGeom prst="rect">
            <a:avLst/>
          </a:prstGeom>
        </p:spPr>
      </p:pic>
      <p:sp>
        <p:nvSpPr>
          <p:cNvPr id="6" name="TextBox 5">
            <a:extLst>
              <a:ext uri="{FF2B5EF4-FFF2-40B4-BE49-F238E27FC236}">
                <a16:creationId xmlns:a16="http://schemas.microsoft.com/office/drawing/2014/main" id="{0A72F37C-C1DD-410E-9CB1-ADAACA1D3D22}"/>
              </a:ext>
            </a:extLst>
          </p:cNvPr>
          <p:cNvSpPr txBox="1"/>
          <p:nvPr userDrawn="1"/>
        </p:nvSpPr>
        <p:spPr>
          <a:xfrm>
            <a:off x="10165763" y="6521916"/>
            <a:ext cx="1500026" cy="307777"/>
          </a:xfrm>
          <a:prstGeom prst="rect">
            <a:avLst/>
          </a:prstGeom>
          <a:noFill/>
        </p:spPr>
        <p:txBody>
          <a:bodyPr wrap="none" rtlCol="0">
            <a:spAutoFit/>
          </a:bodyPr>
          <a:lstStyle/>
          <a:p>
            <a:r>
              <a:rPr lang="en-US" sz="1400" dirty="0">
                <a:solidFill>
                  <a:schemeClr val="bg1"/>
                </a:solidFill>
                <a:latin typeface="Bodoni MT Condensed" panose="02070606080606020203" pitchFamily="18" charset="0"/>
              </a:rPr>
              <a:t>WWW.SFICOMPLIANCE.COM</a:t>
            </a:r>
          </a:p>
        </p:txBody>
      </p:sp>
      <p:sp>
        <p:nvSpPr>
          <p:cNvPr id="10" name="TextBox 9">
            <a:extLst>
              <a:ext uri="{FF2B5EF4-FFF2-40B4-BE49-F238E27FC236}">
                <a16:creationId xmlns:a16="http://schemas.microsoft.com/office/drawing/2014/main" id="{2B2009A0-B017-4FE2-9D90-1FDB721D3155}"/>
              </a:ext>
            </a:extLst>
          </p:cNvPr>
          <p:cNvSpPr txBox="1"/>
          <p:nvPr userDrawn="1"/>
        </p:nvSpPr>
        <p:spPr>
          <a:xfrm>
            <a:off x="526211" y="6511903"/>
            <a:ext cx="112883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Bodoni MT Condensed" panose="02070606080606020203" pitchFamily="18" charset="0"/>
                <a:ea typeface="+mn-ea"/>
                <a:cs typeface="+mn-cs"/>
              </a:rPr>
              <a:t>SCAFFOLD SAFETY</a:t>
            </a:r>
          </a:p>
        </p:txBody>
      </p:sp>
    </p:spTree>
    <p:extLst>
      <p:ext uri="{BB962C8B-B14F-4D97-AF65-F5344CB8AC3E}">
        <p14:creationId xmlns:p14="http://schemas.microsoft.com/office/powerpoint/2010/main" val="1121510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C81B-25B1-124F-B1F5-87C2638E2AE7}"/>
              </a:ext>
            </a:extLst>
          </p:cNvPr>
          <p:cNvSpPr>
            <a:spLocks noGrp="1"/>
          </p:cNvSpPr>
          <p:nvPr>
            <p:ph type="title" hasCustomPrompt="1"/>
          </p:nvPr>
        </p:nvSpPr>
        <p:spPr>
          <a:xfrm>
            <a:off x="839788" y="463448"/>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94309724-DDD7-9A4B-9EEF-33320AE4072C}"/>
              </a:ext>
            </a:extLst>
          </p:cNvPr>
          <p:cNvSpPr>
            <a:spLocks noGrp="1"/>
          </p:cNvSpPr>
          <p:nvPr>
            <p:ph type="body" idx="1"/>
          </p:nvPr>
        </p:nvSpPr>
        <p:spPr>
          <a:xfrm>
            <a:off x="839788" y="180898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A0D850-A206-D64A-9672-49DACD1D9B2A}"/>
              </a:ext>
            </a:extLst>
          </p:cNvPr>
          <p:cNvSpPr>
            <a:spLocks noGrp="1"/>
          </p:cNvSpPr>
          <p:nvPr>
            <p:ph sz="half" idx="2"/>
          </p:nvPr>
        </p:nvSpPr>
        <p:spPr>
          <a:xfrm>
            <a:off x="839788" y="2652558"/>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4B999-B7EA-E741-9C31-234B54C02983}"/>
              </a:ext>
            </a:extLst>
          </p:cNvPr>
          <p:cNvSpPr>
            <a:spLocks noGrp="1"/>
          </p:cNvSpPr>
          <p:nvPr>
            <p:ph type="body" sz="quarter" idx="3"/>
          </p:nvPr>
        </p:nvSpPr>
        <p:spPr>
          <a:xfrm>
            <a:off x="6172200" y="180898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F81824-D92E-3148-8631-B9E15BA7C9B7}"/>
              </a:ext>
            </a:extLst>
          </p:cNvPr>
          <p:cNvSpPr>
            <a:spLocks noGrp="1"/>
          </p:cNvSpPr>
          <p:nvPr>
            <p:ph sz="quarter" idx="4"/>
          </p:nvPr>
        </p:nvSpPr>
        <p:spPr>
          <a:xfrm>
            <a:off x="6169024" y="2652558"/>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901D32A-EF7D-4A8F-8C3D-DCEE87F66EEF}"/>
              </a:ext>
            </a:extLst>
          </p:cNvPr>
          <p:cNvCxnSpPr>
            <a:cxnSpLocks/>
          </p:cNvCxnSpPr>
          <p:nvPr userDrawn="1"/>
        </p:nvCxnSpPr>
        <p:spPr>
          <a:xfrm>
            <a:off x="838200" y="1681316"/>
            <a:ext cx="10514012" cy="0"/>
          </a:xfrm>
          <a:prstGeom prst="line">
            <a:avLst/>
          </a:prstGeom>
          <a:ln w="19050">
            <a:solidFill>
              <a:srgbClr val="B1282D"/>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F4A9F7EF-ED93-46FC-BABF-53642CA9996C}"/>
              </a:ext>
            </a:extLst>
          </p:cNvPr>
          <p:cNvPicPr>
            <a:picLocks noChangeAspect="1"/>
          </p:cNvPicPr>
          <p:nvPr userDrawn="1"/>
        </p:nvPicPr>
        <p:blipFill rotWithShape="1">
          <a:blip r:embed="rId2"/>
          <a:srcRect b="46667"/>
          <a:stretch/>
        </p:blipFill>
        <p:spPr>
          <a:xfrm>
            <a:off x="5735609" y="6473585"/>
            <a:ext cx="720779" cy="384415"/>
          </a:xfrm>
          <a:prstGeom prst="rect">
            <a:avLst/>
          </a:prstGeom>
        </p:spPr>
      </p:pic>
      <p:sp>
        <p:nvSpPr>
          <p:cNvPr id="12" name="TextBox 11">
            <a:extLst>
              <a:ext uri="{FF2B5EF4-FFF2-40B4-BE49-F238E27FC236}">
                <a16:creationId xmlns:a16="http://schemas.microsoft.com/office/drawing/2014/main" id="{57218F4B-C16A-40C5-B80F-A3FFB7459035}"/>
              </a:ext>
            </a:extLst>
          </p:cNvPr>
          <p:cNvSpPr txBox="1"/>
          <p:nvPr userDrawn="1"/>
        </p:nvSpPr>
        <p:spPr>
          <a:xfrm>
            <a:off x="10165763" y="6521916"/>
            <a:ext cx="1500026" cy="307777"/>
          </a:xfrm>
          <a:prstGeom prst="rect">
            <a:avLst/>
          </a:prstGeom>
          <a:noFill/>
        </p:spPr>
        <p:txBody>
          <a:bodyPr wrap="none" rtlCol="0">
            <a:spAutoFit/>
          </a:bodyPr>
          <a:lstStyle/>
          <a:p>
            <a:r>
              <a:rPr lang="en-US" sz="1400" dirty="0">
                <a:solidFill>
                  <a:schemeClr val="bg1"/>
                </a:solidFill>
                <a:latin typeface="Bodoni MT Condensed" panose="02070606080606020203" pitchFamily="18" charset="0"/>
              </a:rPr>
              <a:t>WWW.SFICOMPLIANCE.COM</a:t>
            </a:r>
          </a:p>
        </p:txBody>
      </p:sp>
      <p:sp>
        <p:nvSpPr>
          <p:cNvPr id="9" name="TextBox 8">
            <a:extLst>
              <a:ext uri="{FF2B5EF4-FFF2-40B4-BE49-F238E27FC236}">
                <a16:creationId xmlns:a16="http://schemas.microsoft.com/office/drawing/2014/main" id="{B5C9032E-D555-4A0B-8E87-61608EFE778A}"/>
              </a:ext>
            </a:extLst>
          </p:cNvPr>
          <p:cNvSpPr txBox="1"/>
          <p:nvPr userDrawn="1"/>
        </p:nvSpPr>
        <p:spPr>
          <a:xfrm>
            <a:off x="526211" y="6511903"/>
            <a:ext cx="10903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Bodoni MT Condensed" panose="02070606080606020203" pitchFamily="18" charset="0"/>
                <a:ea typeface="+mn-ea"/>
                <a:cs typeface="+mn-cs"/>
              </a:rPr>
              <a:t>SCAFFOLD SAFETY</a:t>
            </a:r>
          </a:p>
        </p:txBody>
      </p:sp>
    </p:spTree>
    <p:extLst>
      <p:ext uri="{BB962C8B-B14F-4D97-AF65-F5344CB8AC3E}">
        <p14:creationId xmlns:p14="http://schemas.microsoft.com/office/powerpoint/2010/main" val="9460802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5B646-C598-D847-9E76-36A2E16D7C78}"/>
              </a:ext>
            </a:extLst>
          </p:cNvPr>
          <p:cNvSpPr>
            <a:spLocks noGrp="1"/>
          </p:cNvSpPr>
          <p:nvPr>
            <p:ph type="title" hasCustomPrompt="1"/>
          </p:nvPr>
        </p:nvSpPr>
        <p:spPr/>
        <p:txBody>
          <a:bodyPr/>
          <a:lstStyle/>
          <a:p>
            <a:r>
              <a:rPr lang="en-US" dirty="0"/>
              <a:t>CLICK TO EDIT MASTER TITLE STYLE</a:t>
            </a:r>
          </a:p>
        </p:txBody>
      </p:sp>
      <p:cxnSp>
        <p:nvCxnSpPr>
          <p:cNvPr id="6" name="Straight Connector 5">
            <a:extLst>
              <a:ext uri="{FF2B5EF4-FFF2-40B4-BE49-F238E27FC236}">
                <a16:creationId xmlns:a16="http://schemas.microsoft.com/office/drawing/2014/main" id="{F9798135-8061-4C31-BED3-0A15029D235B}"/>
              </a:ext>
            </a:extLst>
          </p:cNvPr>
          <p:cNvCxnSpPr>
            <a:cxnSpLocks/>
          </p:cNvCxnSpPr>
          <p:nvPr userDrawn="1"/>
        </p:nvCxnSpPr>
        <p:spPr>
          <a:xfrm>
            <a:off x="838200" y="1681316"/>
            <a:ext cx="10515600" cy="0"/>
          </a:xfrm>
          <a:prstGeom prst="line">
            <a:avLst/>
          </a:prstGeom>
          <a:ln w="19050">
            <a:solidFill>
              <a:srgbClr val="B1282D"/>
            </a:solidFill>
          </a:ln>
        </p:spPr>
        <p:style>
          <a:lnRef idx="1">
            <a:schemeClr val="accent1"/>
          </a:lnRef>
          <a:fillRef idx="0">
            <a:schemeClr val="accent1"/>
          </a:fillRef>
          <a:effectRef idx="0">
            <a:schemeClr val="accent1"/>
          </a:effectRef>
          <a:fontRef idx="minor">
            <a:schemeClr val="tx1"/>
          </a:fontRef>
        </p:style>
      </p:cxnSp>
      <p:pic>
        <p:nvPicPr>
          <p:cNvPr id="3" name="Picture 2" descr="Text&#10;&#10;Description automatically generated">
            <a:extLst>
              <a:ext uri="{FF2B5EF4-FFF2-40B4-BE49-F238E27FC236}">
                <a16:creationId xmlns:a16="http://schemas.microsoft.com/office/drawing/2014/main" id="{9F64A962-BCF3-4CCB-9E47-E8B6A3ADFFCE}"/>
              </a:ext>
            </a:extLst>
          </p:cNvPr>
          <p:cNvPicPr>
            <a:picLocks noChangeAspect="1"/>
          </p:cNvPicPr>
          <p:nvPr userDrawn="1"/>
        </p:nvPicPr>
        <p:blipFill rotWithShape="1">
          <a:blip r:embed="rId2"/>
          <a:srcRect b="46667"/>
          <a:stretch/>
        </p:blipFill>
        <p:spPr>
          <a:xfrm>
            <a:off x="5735609" y="6473585"/>
            <a:ext cx="720779" cy="384415"/>
          </a:xfrm>
          <a:prstGeom prst="rect">
            <a:avLst/>
          </a:prstGeom>
        </p:spPr>
      </p:pic>
      <p:sp>
        <p:nvSpPr>
          <p:cNvPr id="4" name="TextBox 3">
            <a:extLst>
              <a:ext uri="{FF2B5EF4-FFF2-40B4-BE49-F238E27FC236}">
                <a16:creationId xmlns:a16="http://schemas.microsoft.com/office/drawing/2014/main" id="{1341054F-3934-4AAB-A94B-D4830FDC526E}"/>
              </a:ext>
            </a:extLst>
          </p:cNvPr>
          <p:cNvSpPr txBox="1"/>
          <p:nvPr userDrawn="1"/>
        </p:nvSpPr>
        <p:spPr>
          <a:xfrm>
            <a:off x="10165763" y="6521916"/>
            <a:ext cx="1500026" cy="307777"/>
          </a:xfrm>
          <a:prstGeom prst="rect">
            <a:avLst/>
          </a:prstGeom>
          <a:noFill/>
        </p:spPr>
        <p:txBody>
          <a:bodyPr wrap="none" rtlCol="0">
            <a:spAutoFit/>
          </a:bodyPr>
          <a:lstStyle/>
          <a:p>
            <a:r>
              <a:rPr lang="en-US" sz="1400" dirty="0">
                <a:solidFill>
                  <a:schemeClr val="bg1"/>
                </a:solidFill>
                <a:latin typeface="Bodoni MT Condensed" panose="02070606080606020203" pitchFamily="18" charset="0"/>
              </a:rPr>
              <a:t>WWW.SFICOMPLIANCE.COM</a:t>
            </a:r>
          </a:p>
        </p:txBody>
      </p:sp>
      <p:sp>
        <p:nvSpPr>
          <p:cNvPr id="8" name="TextBox 7">
            <a:extLst>
              <a:ext uri="{FF2B5EF4-FFF2-40B4-BE49-F238E27FC236}">
                <a16:creationId xmlns:a16="http://schemas.microsoft.com/office/drawing/2014/main" id="{013E44A6-022E-4135-933C-D7CD553210C0}"/>
              </a:ext>
            </a:extLst>
          </p:cNvPr>
          <p:cNvSpPr txBox="1"/>
          <p:nvPr userDrawn="1"/>
        </p:nvSpPr>
        <p:spPr>
          <a:xfrm>
            <a:off x="526211" y="6511903"/>
            <a:ext cx="112883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Bodoni MT Condensed" panose="02070606080606020203" pitchFamily="18" charset="0"/>
                <a:ea typeface="+mn-ea"/>
                <a:cs typeface="+mn-cs"/>
              </a:rPr>
              <a:t>SCAFFOLD SAFETY</a:t>
            </a:r>
          </a:p>
        </p:txBody>
      </p:sp>
    </p:spTree>
    <p:extLst>
      <p:ext uri="{BB962C8B-B14F-4D97-AF65-F5344CB8AC3E}">
        <p14:creationId xmlns:p14="http://schemas.microsoft.com/office/powerpoint/2010/main" val="2196270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3184FED7-FC53-D64E-91B4-D37530BFB549}"/>
              </a:ext>
            </a:extLst>
          </p:cNvPr>
          <p:cNvPicPr>
            <a:picLocks noChangeAspect="1"/>
          </p:cNvPicPr>
          <p:nvPr userDrawn="1"/>
        </p:nvPicPr>
        <p:blipFill rotWithShape="1">
          <a:blip r:embed="rId2"/>
          <a:srcRect b="46667"/>
          <a:stretch/>
        </p:blipFill>
        <p:spPr>
          <a:xfrm>
            <a:off x="5735609" y="6473585"/>
            <a:ext cx="720779" cy="384415"/>
          </a:xfrm>
          <a:prstGeom prst="rect">
            <a:avLst/>
          </a:prstGeom>
        </p:spPr>
      </p:pic>
      <p:sp>
        <p:nvSpPr>
          <p:cNvPr id="8" name="TextBox 7">
            <a:extLst>
              <a:ext uri="{FF2B5EF4-FFF2-40B4-BE49-F238E27FC236}">
                <a16:creationId xmlns:a16="http://schemas.microsoft.com/office/drawing/2014/main" id="{E17A2ECE-C59F-DC4A-A0A9-A849C9B8ADB3}"/>
              </a:ext>
            </a:extLst>
          </p:cNvPr>
          <p:cNvSpPr txBox="1"/>
          <p:nvPr userDrawn="1"/>
        </p:nvSpPr>
        <p:spPr>
          <a:xfrm>
            <a:off x="10165763" y="6521916"/>
            <a:ext cx="1500026" cy="307777"/>
          </a:xfrm>
          <a:prstGeom prst="rect">
            <a:avLst/>
          </a:prstGeom>
          <a:noFill/>
        </p:spPr>
        <p:txBody>
          <a:bodyPr wrap="none" rtlCol="0">
            <a:spAutoFit/>
          </a:bodyPr>
          <a:lstStyle/>
          <a:p>
            <a:r>
              <a:rPr lang="en-US" sz="1400" dirty="0">
                <a:solidFill>
                  <a:schemeClr val="bg1"/>
                </a:solidFill>
                <a:latin typeface="Bodoni MT Condensed" panose="02070606080606020203" pitchFamily="18" charset="0"/>
              </a:rPr>
              <a:t>WWW.SFICOMPLIANCE.COM</a:t>
            </a:r>
          </a:p>
        </p:txBody>
      </p:sp>
      <p:sp>
        <p:nvSpPr>
          <p:cNvPr id="3" name="TextBox 2">
            <a:extLst>
              <a:ext uri="{FF2B5EF4-FFF2-40B4-BE49-F238E27FC236}">
                <a16:creationId xmlns:a16="http://schemas.microsoft.com/office/drawing/2014/main" id="{7CCD88B4-8C6F-424F-AC50-6CE987547499}"/>
              </a:ext>
            </a:extLst>
          </p:cNvPr>
          <p:cNvSpPr txBox="1"/>
          <p:nvPr userDrawn="1"/>
        </p:nvSpPr>
        <p:spPr>
          <a:xfrm>
            <a:off x="526211" y="6511903"/>
            <a:ext cx="10903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Bodoni MT Condensed" panose="02070606080606020203" pitchFamily="18" charset="0"/>
                <a:ea typeface="+mn-ea"/>
                <a:cs typeface="+mn-cs"/>
              </a:rPr>
              <a:t>SCAFFOLD SAFETY</a:t>
            </a:r>
          </a:p>
        </p:txBody>
      </p:sp>
    </p:spTree>
    <p:extLst>
      <p:ext uri="{BB962C8B-B14F-4D97-AF65-F5344CB8AC3E}">
        <p14:creationId xmlns:p14="http://schemas.microsoft.com/office/powerpoint/2010/main" val="19514837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E30EB-FC31-DB43-87E3-50C4FEC1A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46CB8E-3453-8D44-8F32-41762EF21F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CA1D82-6796-8640-B508-67A14228C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Text&#10;&#10;Description automatically generated">
            <a:extLst>
              <a:ext uri="{FF2B5EF4-FFF2-40B4-BE49-F238E27FC236}">
                <a16:creationId xmlns:a16="http://schemas.microsoft.com/office/drawing/2014/main" id="{17652F52-8AF9-9F44-A5E4-9DFD016BE5BE}"/>
              </a:ext>
            </a:extLst>
          </p:cNvPr>
          <p:cNvPicPr>
            <a:picLocks noChangeAspect="1"/>
          </p:cNvPicPr>
          <p:nvPr userDrawn="1"/>
        </p:nvPicPr>
        <p:blipFill rotWithShape="1">
          <a:blip r:embed="rId2"/>
          <a:srcRect b="46667"/>
          <a:stretch/>
        </p:blipFill>
        <p:spPr>
          <a:xfrm>
            <a:off x="5735609" y="6473585"/>
            <a:ext cx="720779" cy="384415"/>
          </a:xfrm>
          <a:prstGeom prst="rect">
            <a:avLst/>
          </a:prstGeom>
        </p:spPr>
      </p:pic>
      <p:sp>
        <p:nvSpPr>
          <p:cNvPr id="10" name="TextBox 9">
            <a:extLst>
              <a:ext uri="{FF2B5EF4-FFF2-40B4-BE49-F238E27FC236}">
                <a16:creationId xmlns:a16="http://schemas.microsoft.com/office/drawing/2014/main" id="{6B87ED5B-8057-1F4B-B464-0DCB85F61EC3}"/>
              </a:ext>
            </a:extLst>
          </p:cNvPr>
          <p:cNvSpPr txBox="1"/>
          <p:nvPr userDrawn="1"/>
        </p:nvSpPr>
        <p:spPr>
          <a:xfrm>
            <a:off x="10165763" y="6521916"/>
            <a:ext cx="1500026" cy="307777"/>
          </a:xfrm>
          <a:prstGeom prst="rect">
            <a:avLst/>
          </a:prstGeom>
          <a:noFill/>
        </p:spPr>
        <p:txBody>
          <a:bodyPr wrap="none" rtlCol="0">
            <a:spAutoFit/>
          </a:bodyPr>
          <a:lstStyle/>
          <a:p>
            <a:r>
              <a:rPr lang="en-US" sz="1400" dirty="0">
                <a:solidFill>
                  <a:schemeClr val="bg1"/>
                </a:solidFill>
                <a:latin typeface="Bodoni MT Condensed" panose="02070606080606020203" pitchFamily="18" charset="0"/>
              </a:rPr>
              <a:t>WWW.SFICOMPLIANCE.COM</a:t>
            </a:r>
          </a:p>
        </p:txBody>
      </p:sp>
      <p:sp>
        <p:nvSpPr>
          <p:cNvPr id="6" name="TextBox 5">
            <a:extLst>
              <a:ext uri="{FF2B5EF4-FFF2-40B4-BE49-F238E27FC236}">
                <a16:creationId xmlns:a16="http://schemas.microsoft.com/office/drawing/2014/main" id="{881871D7-6B37-4D81-AA68-7B4E5491AED3}"/>
              </a:ext>
            </a:extLst>
          </p:cNvPr>
          <p:cNvSpPr txBox="1"/>
          <p:nvPr userDrawn="1"/>
        </p:nvSpPr>
        <p:spPr>
          <a:xfrm>
            <a:off x="526211" y="6511903"/>
            <a:ext cx="112883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Bodoni MT Condensed" panose="02070606080606020203" pitchFamily="18" charset="0"/>
                <a:ea typeface="+mn-ea"/>
                <a:cs typeface="+mn-cs"/>
              </a:rPr>
              <a:t>SCAFFOLD SAFETY</a:t>
            </a:r>
          </a:p>
        </p:txBody>
      </p:sp>
    </p:spTree>
    <p:extLst>
      <p:ext uri="{BB962C8B-B14F-4D97-AF65-F5344CB8AC3E}">
        <p14:creationId xmlns:p14="http://schemas.microsoft.com/office/powerpoint/2010/main" val="1057898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418AF-D172-104C-8743-342CFD5182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D872FF-48A7-2D42-B3AF-EC6678A826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BD1A730-4EF8-374E-ADB2-BE603F952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Text&#10;&#10;Description automatically generated">
            <a:extLst>
              <a:ext uri="{FF2B5EF4-FFF2-40B4-BE49-F238E27FC236}">
                <a16:creationId xmlns:a16="http://schemas.microsoft.com/office/drawing/2014/main" id="{0CE71042-3102-2C4E-9198-245EE5B675F7}"/>
              </a:ext>
            </a:extLst>
          </p:cNvPr>
          <p:cNvPicPr>
            <a:picLocks noChangeAspect="1"/>
          </p:cNvPicPr>
          <p:nvPr userDrawn="1"/>
        </p:nvPicPr>
        <p:blipFill rotWithShape="1">
          <a:blip r:embed="rId2"/>
          <a:srcRect b="46667"/>
          <a:stretch/>
        </p:blipFill>
        <p:spPr>
          <a:xfrm>
            <a:off x="5735609" y="6473585"/>
            <a:ext cx="720779" cy="384415"/>
          </a:xfrm>
          <a:prstGeom prst="rect">
            <a:avLst/>
          </a:prstGeom>
        </p:spPr>
      </p:pic>
      <p:sp>
        <p:nvSpPr>
          <p:cNvPr id="10" name="TextBox 9">
            <a:extLst>
              <a:ext uri="{FF2B5EF4-FFF2-40B4-BE49-F238E27FC236}">
                <a16:creationId xmlns:a16="http://schemas.microsoft.com/office/drawing/2014/main" id="{55AE99CB-E9FA-B14C-AEA5-3F91CC7D6719}"/>
              </a:ext>
            </a:extLst>
          </p:cNvPr>
          <p:cNvSpPr txBox="1"/>
          <p:nvPr userDrawn="1"/>
        </p:nvSpPr>
        <p:spPr>
          <a:xfrm>
            <a:off x="10165763" y="6521916"/>
            <a:ext cx="1500026" cy="307777"/>
          </a:xfrm>
          <a:prstGeom prst="rect">
            <a:avLst/>
          </a:prstGeom>
          <a:noFill/>
        </p:spPr>
        <p:txBody>
          <a:bodyPr wrap="none" rtlCol="0">
            <a:spAutoFit/>
          </a:bodyPr>
          <a:lstStyle/>
          <a:p>
            <a:r>
              <a:rPr lang="en-US" sz="1400" dirty="0">
                <a:solidFill>
                  <a:schemeClr val="bg1"/>
                </a:solidFill>
                <a:latin typeface="Bodoni MT Condensed" panose="02070606080606020203" pitchFamily="18" charset="0"/>
              </a:rPr>
              <a:t>WWW.SFICOMPLIANCE.COM</a:t>
            </a:r>
          </a:p>
        </p:txBody>
      </p:sp>
      <p:sp>
        <p:nvSpPr>
          <p:cNvPr id="6" name="TextBox 5">
            <a:extLst>
              <a:ext uri="{FF2B5EF4-FFF2-40B4-BE49-F238E27FC236}">
                <a16:creationId xmlns:a16="http://schemas.microsoft.com/office/drawing/2014/main" id="{134DC425-0778-4321-ACEE-7019735DC1A9}"/>
              </a:ext>
            </a:extLst>
          </p:cNvPr>
          <p:cNvSpPr txBox="1"/>
          <p:nvPr userDrawn="1"/>
        </p:nvSpPr>
        <p:spPr>
          <a:xfrm>
            <a:off x="526211" y="6511903"/>
            <a:ext cx="112883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Bodoni MT Condensed" panose="02070606080606020203" pitchFamily="18" charset="0"/>
                <a:ea typeface="+mn-ea"/>
                <a:cs typeface="+mn-cs"/>
              </a:rPr>
              <a:t>SCAFFOLD SAFETY</a:t>
            </a:r>
          </a:p>
        </p:txBody>
      </p:sp>
    </p:spTree>
    <p:extLst>
      <p:ext uri="{BB962C8B-B14F-4D97-AF65-F5344CB8AC3E}">
        <p14:creationId xmlns:p14="http://schemas.microsoft.com/office/powerpoint/2010/main" val="37601094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416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270A31-944F-4A1E-8405-8879B74D26F6}"/>
              </a:ext>
            </a:extLst>
          </p:cNvPr>
          <p:cNvSpPr/>
          <p:nvPr userDrawn="1"/>
        </p:nvSpPr>
        <p:spPr>
          <a:xfrm>
            <a:off x="345281" y="371475"/>
            <a:ext cx="11501437" cy="61150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4FFA31-F600-254A-87CB-7680D042FD84}"/>
              </a:ext>
            </a:extLst>
          </p:cNvPr>
          <p:cNvSpPr>
            <a:spLocks noGrp="1"/>
          </p:cNvSpPr>
          <p:nvPr>
            <p:ph type="title"/>
          </p:nvPr>
        </p:nvSpPr>
        <p:spPr>
          <a:xfrm>
            <a:off x="838200" y="54210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E424995-5379-5044-8242-043A73C9654C}"/>
              </a:ext>
            </a:extLst>
          </p:cNvPr>
          <p:cNvSpPr>
            <a:spLocks noGrp="1"/>
          </p:cNvSpPr>
          <p:nvPr>
            <p:ph type="body" idx="1"/>
          </p:nvPr>
        </p:nvSpPr>
        <p:spPr>
          <a:xfrm>
            <a:off x="838200" y="196327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67129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5400" kern="1200">
          <a:solidFill>
            <a:schemeClr val="accent1">
              <a:lumMod val="50000"/>
            </a:schemeClr>
          </a:solidFill>
          <a:latin typeface="Bodoni MT Condensed" panose="020706060806060202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doni MT" panose="020706030806060202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doni MT" panose="020706030806060202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doni MT" panose="020706030806060202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panose="02070603080606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panose="020706030806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mailto:steve@sficompliance.com"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6.jfif"/><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8.jpg"/><Relationship Id="rId4" Type="http://schemas.openxmlformats.org/officeDocument/2006/relationships/diagramLayout" Target="../diagrams/layout1.xml"/><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fif"/></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8416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EB9207-426D-6B42-A421-22704CA5C60D}"/>
              </a:ext>
            </a:extLst>
          </p:cNvPr>
          <p:cNvSpPr/>
          <p:nvPr/>
        </p:nvSpPr>
        <p:spPr>
          <a:xfrm>
            <a:off x="345281" y="371475"/>
            <a:ext cx="11501437" cy="61150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2FEC1D-0CFD-F34E-B19A-F924F1EC1FD4}"/>
              </a:ext>
            </a:extLst>
          </p:cNvPr>
          <p:cNvSpPr>
            <a:spLocks noGrp="1"/>
          </p:cNvSpPr>
          <p:nvPr>
            <p:ph type="ctrTitle"/>
          </p:nvPr>
        </p:nvSpPr>
        <p:spPr>
          <a:xfrm>
            <a:off x="1518736" y="1115941"/>
            <a:ext cx="9144000" cy="1166259"/>
          </a:xfrm>
        </p:spPr>
        <p:txBody>
          <a:bodyPr>
            <a:noAutofit/>
          </a:bodyPr>
          <a:lstStyle/>
          <a:p>
            <a:r>
              <a:rPr lang="en-US" sz="7500" dirty="0">
                <a:solidFill>
                  <a:srgbClr val="184165"/>
                </a:solidFill>
                <a:latin typeface="Bodoni MT Condensed" panose="02070606080606020203" pitchFamily="18" charset="0"/>
              </a:rPr>
              <a:t>SCAFFOLD SAFETY</a:t>
            </a:r>
          </a:p>
        </p:txBody>
      </p:sp>
      <p:pic>
        <p:nvPicPr>
          <p:cNvPr id="8" name="Picture 7" descr="A picture containing food, drawing&#10;&#10;Description automatically generated">
            <a:extLst>
              <a:ext uri="{FF2B5EF4-FFF2-40B4-BE49-F238E27FC236}">
                <a16:creationId xmlns:a16="http://schemas.microsoft.com/office/drawing/2014/main" id="{86757908-75DF-4B56-878A-19DACBB4E10D}"/>
              </a:ext>
            </a:extLst>
          </p:cNvPr>
          <p:cNvPicPr>
            <a:picLocks noChangeAspect="1"/>
          </p:cNvPicPr>
          <p:nvPr/>
        </p:nvPicPr>
        <p:blipFill>
          <a:blip r:embed="rId3"/>
          <a:stretch>
            <a:fillRect/>
          </a:stretch>
        </p:blipFill>
        <p:spPr>
          <a:xfrm>
            <a:off x="3287470" y="2800552"/>
            <a:ext cx="5606532" cy="2336055"/>
          </a:xfrm>
          <a:prstGeom prst="rect">
            <a:avLst/>
          </a:prstGeom>
        </p:spPr>
      </p:pic>
      <p:pic>
        <p:nvPicPr>
          <p:cNvPr id="10" name="Picture 9" descr="A close up of a sign&#10;&#10;Description automatically generated">
            <a:extLst>
              <a:ext uri="{FF2B5EF4-FFF2-40B4-BE49-F238E27FC236}">
                <a16:creationId xmlns:a16="http://schemas.microsoft.com/office/drawing/2014/main" id="{4B803D20-1927-4119-A603-4D4204756B07}"/>
              </a:ext>
            </a:extLst>
          </p:cNvPr>
          <p:cNvPicPr>
            <a:picLocks noChangeAspect="1"/>
          </p:cNvPicPr>
          <p:nvPr/>
        </p:nvPicPr>
        <p:blipFill>
          <a:blip r:embed="rId4"/>
          <a:stretch>
            <a:fillRect/>
          </a:stretch>
        </p:blipFill>
        <p:spPr>
          <a:xfrm>
            <a:off x="1572178" y="5398105"/>
            <a:ext cx="636049" cy="636049"/>
          </a:xfrm>
          <a:prstGeom prst="rect">
            <a:avLst/>
          </a:prstGeom>
        </p:spPr>
      </p:pic>
      <p:sp>
        <p:nvSpPr>
          <p:cNvPr id="11" name="Title 1">
            <a:extLst>
              <a:ext uri="{FF2B5EF4-FFF2-40B4-BE49-F238E27FC236}">
                <a16:creationId xmlns:a16="http://schemas.microsoft.com/office/drawing/2014/main" id="{4189BCDC-7132-4618-A387-E7737083A42D}"/>
              </a:ext>
            </a:extLst>
          </p:cNvPr>
          <p:cNvSpPr txBox="1">
            <a:spLocks/>
          </p:cNvSpPr>
          <p:nvPr/>
        </p:nvSpPr>
        <p:spPr>
          <a:xfrm>
            <a:off x="-223424" y="5976920"/>
            <a:ext cx="4227251" cy="460430"/>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184165"/>
                </a:solidFill>
                <a:effectLst/>
                <a:uLnTx/>
                <a:uFillTx/>
                <a:latin typeface="Bodoni MT Condensed" panose="02070606080606020203" pitchFamily="18" charset="0"/>
                <a:ea typeface="+mj-ea"/>
                <a:cs typeface="+mj-cs"/>
              </a:rPr>
              <a:t>WWW.SFICOMPLIANCE.COM</a:t>
            </a:r>
          </a:p>
        </p:txBody>
      </p:sp>
      <p:pic>
        <p:nvPicPr>
          <p:cNvPr id="13" name="Picture 12" descr="A sign on a pole&#10;&#10;Description automatically generated">
            <a:extLst>
              <a:ext uri="{FF2B5EF4-FFF2-40B4-BE49-F238E27FC236}">
                <a16:creationId xmlns:a16="http://schemas.microsoft.com/office/drawing/2014/main" id="{D8AC459A-24F7-4222-9C40-C09094E4866B}"/>
              </a:ext>
            </a:extLst>
          </p:cNvPr>
          <p:cNvPicPr>
            <a:picLocks noChangeAspect="1"/>
          </p:cNvPicPr>
          <p:nvPr/>
        </p:nvPicPr>
        <p:blipFill rotWithShape="1">
          <a:blip r:embed="rId5"/>
          <a:srcRect t="11365"/>
          <a:stretch/>
        </p:blipFill>
        <p:spPr>
          <a:xfrm>
            <a:off x="9849636" y="5404453"/>
            <a:ext cx="720848" cy="638927"/>
          </a:xfrm>
          <a:prstGeom prst="rect">
            <a:avLst/>
          </a:prstGeom>
        </p:spPr>
      </p:pic>
      <p:sp>
        <p:nvSpPr>
          <p:cNvPr id="15" name="Title 1">
            <a:extLst>
              <a:ext uri="{FF2B5EF4-FFF2-40B4-BE49-F238E27FC236}">
                <a16:creationId xmlns:a16="http://schemas.microsoft.com/office/drawing/2014/main" id="{18F65E63-E313-4227-B137-63010AA037A3}"/>
              </a:ext>
            </a:extLst>
          </p:cNvPr>
          <p:cNvSpPr txBox="1">
            <a:spLocks/>
          </p:cNvSpPr>
          <p:nvPr/>
        </p:nvSpPr>
        <p:spPr>
          <a:xfrm>
            <a:off x="8096435" y="5976920"/>
            <a:ext cx="4227251" cy="4604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184165"/>
                </a:solidFill>
                <a:effectLst/>
                <a:uLnTx/>
                <a:uFillTx/>
                <a:latin typeface="Bodoni MT Condensed" panose="02070606080606020203" pitchFamily="18" charset="0"/>
                <a:ea typeface="+mj-ea"/>
                <a:cs typeface="+mj-cs"/>
              </a:rPr>
              <a:t>CUSTOMERSERVICE@SFICOMPLIANCE.COM</a:t>
            </a:r>
          </a:p>
        </p:txBody>
      </p:sp>
      <p:sp>
        <p:nvSpPr>
          <p:cNvPr id="17" name="Title 1">
            <a:extLst>
              <a:ext uri="{FF2B5EF4-FFF2-40B4-BE49-F238E27FC236}">
                <a16:creationId xmlns:a16="http://schemas.microsoft.com/office/drawing/2014/main" id="{A52EBC9E-1231-4D01-BC16-6BC087F24420}"/>
              </a:ext>
            </a:extLst>
          </p:cNvPr>
          <p:cNvSpPr txBox="1">
            <a:spLocks/>
          </p:cNvSpPr>
          <p:nvPr/>
        </p:nvSpPr>
        <p:spPr>
          <a:xfrm>
            <a:off x="3984518" y="5979168"/>
            <a:ext cx="4227251" cy="4604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184165"/>
                </a:solidFill>
                <a:effectLst/>
                <a:uLnTx/>
                <a:uFillTx/>
                <a:latin typeface="Bodoni MT Condensed" panose="02070606080606020203" pitchFamily="18" charset="0"/>
                <a:ea typeface="+mj-ea"/>
                <a:cs typeface="+mj-cs"/>
              </a:rPr>
              <a:t>800-727-5051</a:t>
            </a:r>
          </a:p>
        </p:txBody>
      </p:sp>
      <p:pic>
        <p:nvPicPr>
          <p:cNvPr id="19" name="Picture 18" descr="A close up of a sign&#10;&#10;Description automatically generated">
            <a:extLst>
              <a:ext uri="{FF2B5EF4-FFF2-40B4-BE49-F238E27FC236}">
                <a16:creationId xmlns:a16="http://schemas.microsoft.com/office/drawing/2014/main" id="{1B6D3A86-6317-420B-A421-E8B33C69BCA0}"/>
              </a:ext>
            </a:extLst>
          </p:cNvPr>
          <p:cNvPicPr>
            <a:picLocks noChangeAspect="1"/>
          </p:cNvPicPr>
          <p:nvPr/>
        </p:nvPicPr>
        <p:blipFill>
          <a:blip r:embed="rId6"/>
          <a:stretch>
            <a:fillRect/>
          </a:stretch>
        </p:blipFill>
        <p:spPr>
          <a:xfrm>
            <a:off x="5765304" y="5381818"/>
            <a:ext cx="650865" cy="650865"/>
          </a:xfrm>
          <a:prstGeom prst="rect">
            <a:avLst/>
          </a:prstGeom>
        </p:spPr>
      </p:pic>
    </p:spTree>
    <p:extLst>
      <p:ext uri="{BB962C8B-B14F-4D97-AF65-F5344CB8AC3E}">
        <p14:creationId xmlns:p14="http://schemas.microsoft.com/office/powerpoint/2010/main" val="2852999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13874-5F77-82CC-BF27-49A6F007417D}"/>
              </a:ext>
            </a:extLst>
          </p:cNvPr>
          <p:cNvSpPr>
            <a:spLocks noGrp="1"/>
          </p:cNvSpPr>
          <p:nvPr>
            <p:ph type="title"/>
          </p:nvPr>
        </p:nvSpPr>
        <p:spPr/>
        <p:txBody>
          <a:bodyPr>
            <a:normAutofit/>
          </a:bodyPr>
          <a:lstStyle/>
          <a:p>
            <a:r>
              <a:rPr lang="en-US" dirty="0">
                <a:solidFill>
                  <a:srgbClr val="184165"/>
                </a:solidFill>
              </a:rPr>
              <a:t>INSPECTIONS</a:t>
            </a:r>
          </a:p>
        </p:txBody>
      </p:sp>
      <p:grpSp>
        <p:nvGrpSpPr>
          <p:cNvPr id="15" name="Group 14">
            <a:extLst>
              <a:ext uri="{FF2B5EF4-FFF2-40B4-BE49-F238E27FC236}">
                <a16:creationId xmlns:a16="http://schemas.microsoft.com/office/drawing/2014/main" id="{33926BC1-2161-476F-7D74-778673291931}"/>
              </a:ext>
            </a:extLst>
          </p:cNvPr>
          <p:cNvGrpSpPr/>
          <p:nvPr/>
        </p:nvGrpSpPr>
        <p:grpSpPr>
          <a:xfrm>
            <a:off x="2406072" y="2539796"/>
            <a:ext cx="7379855" cy="2743334"/>
            <a:chOff x="3251200" y="3454267"/>
            <a:chExt cx="7379855" cy="2743334"/>
          </a:xfrm>
        </p:grpSpPr>
        <p:pic>
          <p:nvPicPr>
            <p:cNvPr id="12" name="Picture 11">
              <a:extLst>
                <a:ext uri="{FF2B5EF4-FFF2-40B4-BE49-F238E27FC236}">
                  <a16:creationId xmlns:a16="http://schemas.microsoft.com/office/drawing/2014/main" id="{C940BE01-1843-E293-66F0-3ABDC0BD82D0}"/>
                </a:ext>
              </a:extLst>
            </p:cNvPr>
            <p:cNvPicPr>
              <a:picLocks noChangeAspect="1"/>
            </p:cNvPicPr>
            <p:nvPr/>
          </p:nvPicPr>
          <p:blipFill>
            <a:blip r:embed="rId2"/>
            <a:srcRect t="50390" r="39470" b="7255"/>
            <a:stretch/>
          </p:blipFill>
          <p:spPr>
            <a:xfrm>
              <a:off x="3251200" y="3454267"/>
              <a:ext cx="7379855" cy="2743334"/>
            </a:xfrm>
            <a:prstGeom prst="rect">
              <a:avLst/>
            </a:prstGeom>
          </p:spPr>
        </p:pic>
        <p:cxnSp>
          <p:nvCxnSpPr>
            <p:cNvPr id="14" name="Straight Connector 13">
              <a:extLst>
                <a:ext uri="{FF2B5EF4-FFF2-40B4-BE49-F238E27FC236}">
                  <a16:creationId xmlns:a16="http://schemas.microsoft.com/office/drawing/2014/main" id="{5259DE67-9D13-4FFE-8EE5-0F4A019A64A9}"/>
                </a:ext>
              </a:extLst>
            </p:cNvPr>
            <p:cNvCxnSpPr/>
            <p:nvPr/>
          </p:nvCxnSpPr>
          <p:spPr>
            <a:xfrm>
              <a:off x="3445164" y="3976185"/>
              <a:ext cx="2503054" cy="0"/>
            </a:xfrm>
            <a:prstGeom prst="line">
              <a:avLst/>
            </a:prstGeom>
            <a:ln w="57150">
              <a:solidFill>
                <a:srgbClr val="D0404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D3695138-EB09-FBBD-9C12-6E15BAFC6A9B}"/>
              </a:ext>
            </a:extLst>
          </p:cNvPr>
          <p:cNvGrpSpPr/>
          <p:nvPr/>
        </p:nvGrpSpPr>
        <p:grpSpPr>
          <a:xfrm>
            <a:off x="1199571" y="2539796"/>
            <a:ext cx="9792855" cy="2613891"/>
            <a:chOff x="2362200" y="3200123"/>
            <a:chExt cx="9792855" cy="2613891"/>
          </a:xfrm>
        </p:grpSpPr>
        <p:pic>
          <p:nvPicPr>
            <p:cNvPr id="5" name="Picture 4">
              <a:extLst>
                <a:ext uri="{FF2B5EF4-FFF2-40B4-BE49-F238E27FC236}">
                  <a16:creationId xmlns:a16="http://schemas.microsoft.com/office/drawing/2014/main" id="{E85527D7-D457-BD36-43A2-A2A03F18E7DF}"/>
                </a:ext>
              </a:extLst>
            </p:cNvPr>
            <p:cNvPicPr>
              <a:picLocks noChangeAspect="1"/>
            </p:cNvPicPr>
            <p:nvPr/>
          </p:nvPicPr>
          <p:blipFill>
            <a:blip r:embed="rId3"/>
            <a:srcRect l="6876" t="23013" r="12803" b="36631"/>
            <a:stretch/>
          </p:blipFill>
          <p:spPr>
            <a:xfrm>
              <a:off x="2362200" y="3200123"/>
              <a:ext cx="9792855" cy="2613891"/>
            </a:xfrm>
            <a:prstGeom prst="rect">
              <a:avLst/>
            </a:prstGeom>
          </p:spPr>
        </p:pic>
        <p:cxnSp>
          <p:nvCxnSpPr>
            <p:cNvPr id="7" name="Straight Connector 6">
              <a:extLst>
                <a:ext uri="{FF2B5EF4-FFF2-40B4-BE49-F238E27FC236}">
                  <a16:creationId xmlns:a16="http://schemas.microsoft.com/office/drawing/2014/main" id="{941DFCD5-7491-5F19-B4E1-946B8FD1521C}"/>
                </a:ext>
              </a:extLst>
            </p:cNvPr>
            <p:cNvCxnSpPr/>
            <p:nvPr/>
          </p:nvCxnSpPr>
          <p:spPr>
            <a:xfrm>
              <a:off x="11425385" y="3842329"/>
              <a:ext cx="498764" cy="0"/>
            </a:xfrm>
            <a:prstGeom prst="line">
              <a:avLst/>
            </a:prstGeom>
            <a:ln w="57150">
              <a:solidFill>
                <a:srgbClr val="D0404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9DA0A8D-3783-713C-0CBC-2C76864B0021}"/>
                </a:ext>
              </a:extLst>
            </p:cNvPr>
            <p:cNvCxnSpPr>
              <a:cxnSpLocks/>
            </p:cNvCxnSpPr>
            <p:nvPr/>
          </p:nvCxnSpPr>
          <p:spPr>
            <a:xfrm>
              <a:off x="5814291" y="4179455"/>
              <a:ext cx="2553855" cy="0"/>
            </a:xfrm>
            <a:prstGeom prst="line">
              <a:avLst/>
            </a:prstGeom>
            <a:ln w="57150">
              <a:solidFill>
                <a:srgbClr val="D04040"/>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01F492D1-9058-FE71-97D2-EA1505DA31FB}"/>
              </a:ext>
            </a:extLst>
          </p:cNvPr>
          <p:cNvGrpSpPr/>
          <p:nvPr/>
        </p:nvGrpSpPr>
        <p:grpSpPr>
          <a:xfrm>
            <a:off x="1139766" y="2161324"/>
            <a:ext cx="9852660" cy="3749365"/>
            <a:chOff x="1139766" y="2161324"/>
            <a:chExt cx="9852660" cy="3749365"/>
          </a:xfrm>
        </p:grpSpPr>
        <p:pic>
          <p:nvPicPr>
            <p:cNvPr id="17" name="Picture 16">
              <a:extLst>
                <a:ext uri="{FF2B5EF4-FFF2-40B4-BE49-F238E27FC236}">
                  <a16:creationId xmlns:a16="http://schemas.microsoft.com/office/drawing/2014/main" id="{236EAC74-D8FC-5C35-1FDD-16580D475EC0}"/>
                </a:ext>
              </a:extLst>
            </p:cNvPr>
            <p:cNvPicPr>
              <a:picLocks noChangeAspect="1"/>
            </p:cNvPicPr>
            <p:nvPr/>
          </p:nvPicPr>
          <p:blipFill>
            <a:blip r:embed="rId4"/>
            <a:stretch>
              <a:fillRect/>
            </a:stretch>
          </p:blipFill>
          <p:spPr>
            <a:xfrm>
              <a:off x="1139766" y="2161324"/>
              <a:ext cx="9852660" cy="3749365"/>
            </a:xfrm>
            <a:prstGeom prst="rect">
              <a:avLst/>
            </a:prstGeom>
          </p:spPr>
        </p:pic>
        <p:cxnSp>
          <p:nvCxnSpPr>
            <p:cNvPr id="19" name="Straight Connector 18">
              <a:extLst>
                <a:ext uri="{FF2B5EF4-FFF2-40B4-BE49-F238E27FC236}">
                  <a16:creationId xmlns:a16="http://schemas.microsoft.com/office/drawing/2014/main" id="{32CFE0B5-CA34-CB97-C4CC-6907CC310636}"/>
                </a:ext>
              </a:extLst>
            </p:cNvPr>
            <p:cNvCxnSpPr>
              <a:cxnSpLocks/>
            </p:cNvCxnSpPr>
            <p:nvPr/>
          </p:nvCxnSpPr>
          <p:spPr>
            <a:xfrm>
              <a:off x="1348509" y="2927927"/>
              <a:ext cx="4230255" cy="0"/>
            </a:xfrm>
            <a:prstGeom prst="line">
              <a:avLst/>
            </a:prstGeom>
            <a:ln w="57150">
              <a:solidFill>
                <a:srgbClr val="D040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EAFDA80-CE1C-62D5-2339-17FF78259DCC}"/>
                </a:ext>
              </a:extLst>
            </p:cNvPr>
            <p:cNvCxnSpPr>
              <a:cxnSpLocks/>
            </p:cNvCxnSpPr>
            <p:nvPr/>
          </p:nvCxnSpPr>
          <p:spPr>
            <a:xfrm>
              <a:off x="1274618" y="4752109"/>
              <a:ext cx="7980218" cy="0"/>
            </a:xfrm>
            <a:prstGeom prst="line">
              <a:avLst/>
            </a:prstGeom>
            <a:ln w="57150">
              <a:solidFill>
                <a:srgbClr val="D0404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772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EA0F3-748E-C9A4-57AA-C09DE51EDBDB}"/>
              </a:ext>
            </a:extLst>
          </p:cNvPr>
          <p:cNvSpPr>
            <a:spLocks noGrp="1"/>
          </p:cNvSpPr>
          <p:nvPr>
            <p:ph type="title"/>
          </p:nvPr>
        </p:nvSpPr>
        <p:spPr/>
        <p:txBody>
          <a:bodyPr/>
          <a:lstStyle/>
          <a:p>
            <a:r>
              <a:rPr lang="en-US" dirty="0">
                <a:solidFill>
                  <a:srgbClr val="184165"/>
                </a:solidFill>
              </a:rPr>
              <a:t>INCIDENT COST: DIRECT VS INDIRECT</a:t>
            </a:r>
          </a:p>
        </p:txBody>
      </p:sp>
      <p:sp>
        <p:nvSpPr>
          <p:cNvPr id="3" name="Content Placeholder 2">
            <a:extLst>
              <a:ext uri="{FF2B5EF4-FFF2-40B4-BE49-F238E27FC236}">
                <a16:creationId xmlns:a16="http://schemas.microsoft.com/office/drawing/2014/main" id="{583D1D5D-94DE-CC3A-D90A-1768BB1D8CBD}"/>
              </a:ext>
            </a:extLst>
          </p:cNvPr>
          <p:cNvSpPr>
            <a:spLocks noGrp="1"/>
          </p:cNvSpPr>
          <p:nvPr>
            <p:ph idx="1"/>
          </p:nvPr>
        </p:nvSpPr>
        <p:spPr/>
        <p:txBody>
          <a:bodyPr>
            <a:normAutofit fontScale="92500" lnSpcReduction="10000"/>
          </a:bodyPr>
          <a:lstStyle/>
          <a:p>
            <a:r>
              <a:rPr lang="en-US" dirty="0">
                <a:latin typeface="+mn-lt"/>
              </a:rPr>
              <a:t>Direct Cost – expenses covered by insurance</a:t>
            </a:r>
          </a:p>
          <a:p>
            <a:pPr lvl="1"/>
            <a:r>
              <a:rPr lang="en-US" dirty="0">
                <a:latin typeface="+mn-lt"/>
              </a:rPr>
              <a:t>Medical Expenses</a:t>
            </a:r>
          </a:p>
          <a:p>
            <a:pPr lvl="1"/>
            <a:r>
              <a:rPr lang="en-US" dirty="0">
                <a:latin typeface="+mn-lt"/>
              </a:rPr>
              <a:t>Wage and Death/Dependent Benefits</a:t>
            </a:r>
          </a:p>
          <a:p>
            <a:pPr lvl="1"/>
            <a:r>
              <a:rPr lang="en-US" dirty="0">
                <a:latin typeface="+mn-lt"/>
              </a:rPr>
              <a:t>Legal Fees</a:t>
            </a:r>
          </a:p>
          <a:p>
            <a:pPr lvl="1"/>
            <a:r>
              <a:rPr lang="en-US" dirty="0">
                <a:latin typeface="+mn-lt"/>
              </a:rPr>
              <a:t>Claim Investigation Costs</a:t>
            </a:r>
          </a:p>
          <a:p>
            <a:r>
              <a:rPr lang="en-US" dirty="0">
                <a:latin typeface="+mn-lt"/>
              </a:rPr>
              <a:t>Indirect Cost – unexpected costs NOT covered by insurance</a:t>
            </a:r>
          </a:p>
          <a:p>
            <a:pPr lvl="1"/>
            <a:r>
              <a:rPr lang="en-US" dirty="0">
                <a:latin typeface="+mn-lt"/>
              </a:rPr>
              <a:t>Temporary Labor and Overtime</a:t>
            </a:r>
          </a:p>
          <a:p>
            <a:pPr lvl="1"/>
            <a:r>
              <a:rPr lang="en-US" dirty="0">
                <a:latin typeface="+mn-lt"/>
              </a:rPr>
              <a:t>Recruiting, Hiring, and Training Replacement Workers</a:t>
            </a:r>
          </a:p>
          <a:p>
            <a:pPr lvl="1"/>
            <a:r>
              <a:rPr lang="en-US" dirty="0">
                <a:latin typeface="+mn-lt"/>
              </a:rPr>
              <a:t>Hazard Mitigation</a:t>
            </a:r>
          </a:p>
          <a:p>
            <a:pPr lvl="1"/>
            <a:r>
              <a:rPr lang="en-US" dirty="0">
                <a:latin typeface="+mn-lt"/>
              </a:rPr>
              <a:t>OSHA Fines</a:t>
            </a:r>
          </a:p>
          <a:p>
            <a:pPr lvl="1"/>
            <a:r>
              <a:rPr lang="en-US" dirty="0">
                <a:latin typeface="+mn-lt"/>
              </a:rPr>
              <a:t>Insurance Premiums</a:t>
            </a:r>
          </a:p>
          <a:p>
            <a:pPr lvl="1"/>
            <a:r>
              <a:rPr lang="en-US" dirty="0">
                <a:latin typeface="+mn-lt"/>
              </a:rPr>
              <a:t>Negative impact to Culture, Goodwill, and Reputation</a:t>
            </a:r>
          </a:p>
        </p:txBody>
      </p:sp>
    </p:spTree>
    <p:extLst>
      <p:ext uri="{BB962C8B-B14F-4D97-AF65-F5344CB8AC3E}">
        <p14:creationId xmlns:p14="http://schemas.microsoft.com/office/powerpoint/2010/main" val="196555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8416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701E-38CF-413B-8C8F-A45C69F89ED5}"/>
              </a:ext>
            </a:extLst>
          </p:cNvPr>
          <p:cNvSpPr>
            <a:spLocks noGrp="1"/>
          </p:cNvSpPr>
          <p:nvPr>
            <p:ph type="title"/>
          </p:nvPr>
        </p:nvSpPr>
        <p:spPr/>
        <p:txBody>
          <a:bodyPr/>
          <a:lstStyle/>
          <a:p>
            <a:r>
              <a:rPr lang="en-US" dirty="0">
                <a:solidFill>
                  <a:srgbClr val="184165"/>
                </a:solidFill>
              </a:rPr>
              <a:t>WHO SHOULD INSPECT: COMPETENT PERSON</a:t>
            </a:r>
          </a:p>
        </p:txBody>
      </p:sp>
      <p:sp>
        <p:nvSpPr>
          <p:cNvPr id="3" name="Content Placeholder 2">
            <a:extLst>
              <a:ext uri="{FF2B5EF4-FFF2-40B4-BE49-F238E27FC236}">
                <a16:creationId xmlns:a16="http://schemas.microsoft.com/office/drawing/2014/main" id="{C066496B-769B-4946-99C0-EE76832D8451}"/>
              </a:ext>
            </a:extLst>
          </p:cNvPr>
          <p:cNvSpPr>
            <a:spLocks noGrp="1"/>
          </p:cNvSpPr>
          <p:nvPr>
            <p:ph idx="1"/>
          </p:nvPr>
        </p:nvSpPr>
        <p:spPr/>
        <p:txBody>
          <a:bodyPr>
            <a:normAutofit/>
          </a:bodyPr>
          <a:lstStyle/>
          <a:p>
            <a:r>
              <a:rPr lang="en-US" dirty="0">
                <a:latin typeface="+mn-lt"/>
              </a:rPr>
              <a:t>A competent person is an individual designated by the EMPLOYER, who:</a:t>
            </a:r>
          </a:p>
          <a:p>
            <a:pPr lvl="1"/>
            <a:r>
              <a:rPr lang="en-US" dirty="0">
                <a:latin typeface="+mn-lt"/>
              </a:rPr>
              <a:t>Has knowledge/experience to identify hazardous conditions</a:t>
            </a:r>
          </a:p>
          <a:p>
            <a:pPr lvl="1"/>
            <a:r>
              <a:rPr lang="en-US" dirty="0">
                <a:latin typeface="+mn-lt"/>
              </a:rPr>
              <a:t>Has the authority to stop work until hazardous conditions are corrected</a:t>
            </a:r>
          </a:p>
          <a:p>
            <a:r>
              <a:rPr lang="en-US" dirty="0">
                <a:latin typeface="+mn-lt"/>
              </a:rPr>
              <a:t>Determines if scaffold is safe for use:</a:t>
            </a:r>
          </a:p>
          <a:p>
            <a:pPr lvl="1"/>
            <a:r>
              <a:rPr lang="en-US" dirty="0">
                <a:latin typeface="+mn-lt"/>
              </a:rPr>
              <a:t>After erection</a:t>
            </a:r>
          </a:p>
          <a:p>
            <a:pPr lvl="1"/>
            <a:r>
              <a:rPr lang="en-US" dirty="0">
                <a:latin typeface="+mn-lt"/>
              </a:rPr>
              <a:t>After modification</a:t>
            </a:r>
          </a:p>
          <a:p>
            <a:pPr lvl="1"/>
            <a:r>
              <a:rPr lang="en-US" dirty="0">
                <a:latin typeface="+mn-lt"/>
              </a:rPr>
              <a:t>After conditions that may impact safety of scaffolding</a:t>
            </a:r>
          </a:p>
          <a:p>
            <a:r>
              <a:rPr lang="en-US" dirty="0">
                <a:latin typeface="+mn-lt"/>
              </a:rPr>
              <a:t>Point of Contact on site for OSHA inquiries</a:t>
            </a:r>
          </a:p>
          <a:p>
            <a:endParaRPr lang="en-US" dirty="0"/>
          </a:p>
        </p:txBody>
      </p:sp>
    </p:spTree>
    <p:extLst>
      <p:ext uri="{BB962C8B-B14F-4D97-AF65-F5344CB8AC3E}">
        <p14:creationId xmlns:p14="http://schemas.microsoft.com/office/powerpoint/2010/main" val="2089810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C31E-D1F5-D9C5-BC1F-819F8C03A560}"/>
              </a:ext>
            </a:extLst>
          </p:cNvPr>
          <p:cNvSpPr>
            <a:spLocks noGrp="1"/>
          </p:cNvSpPr>
          <p:nvPr>
            <p:ph type="title"/>
          </p:nvPr>
        </p:nvSpPr>
        <p:spPr/>
        <p:txBody>
          <a:bodyPr/>
          <a:lstStyle/>
          <a:p>
            <a:r>
              <a:rPr lang="en-US" dirty="0">
                <a:solidFill>
                  <a:srgbClr val="184165"/>
                </a:solidFill>
              </a:rPr>
              <a:t>FOUNDATION AND STABILITY</a:t>
            </a:r>
          </a:p>
        </p:txBody>
      </p:sp>
      <p:sp>
        <p:nvSpPr>
          <p:cNvPr id="3" name="Content Placeholder 2">
            <a:extLst>
              <a:ext uri="{FF2B5EF4-FFF2-40B4-BE49-F238E27FC236}">
                <a16:creationId xmlns:a16="http://schemas.microsoft.com/office/drawing/2014/main" id="{3DEC1037-DEC1-E146-2310-80A32DC52361}"/>
              </a:ext>
            </a:extLst>
          </p:cNvPr>
          <p:cNvSpPr>
            <a:spLocks noGrp="1"/>
          </p:cNvSpPr>
          <p:nvPr>
            <p:ph idx="1"/>
          </p:nvPr>
        </p:nvSpPr>
        <p:spPr>
          <a:xfrm>
            <a:off x="838200" y="1943610"/>
            <a:ext cx="5876636" cy="4351338"/>
          </a:xfrm>
        </p:spPr>
        <p:txBody>
          <a:bodyPr/>
          <a:lstStyle/>
          <a:p>
            <a:r>
              <a:rPr lang="en-US" dirty="0">
                <a:latin typeface="+mn-lt"/>
              </a:rPr>
              <a:t>A stable scaffold is solid and plumb.</a:t>
            </a:r>
          </a:p>
          <a:p>
            <a:pPr algn="l">
              <a:buFont typeface="Arial" panose="020B0604020202020204" pitchFamily="34" charset="0"/>
              <a:buChar char="•"/>
            </a:pPr>
            <a:r>
              <a:rPr lang="en-US" sz="1900" b="0" i="0" dirty="0">
                <a:solidFill>
                  <a:srgbClr val="212121"/>
                </a:solidFill>
                <a:effectLst/>
                <a:highlight>
                  <a:srgbClr val="FFFFFF"/>
                </a:highlight>
                <a:latin typeface="+mn-lt"/>
              </a:rPr>
              <a:t>In order to assure stability, supported scaffolds must be set on:</a:t>
            </a:r>
          </a:p>
          <a:p>
            <a:pPr marL="742950" lvl="1" indent="-285750" algn="l">
              <a:buFont typeface="Arial" panose="020B0604020202020204" pitchFamily="34" charset="0"/>
              <a:buChar char="•"/>
            </a:pPr>
            <a:r>
              <a:rPr lang="en-US" sz="1900" b="0" i="0" dirty="0">
                <a:solidFill>
                  <a:srgbClr val="212121"/>
                </a:solidFill>
                <a:effectLst/>
                <a:highlight>
                  <a:srgbClr val="FFFFFF"/>
                </a:highlight>
                <a:latin typeface="+mn-lt"/>
              </a:rPr>
              <a:t>Base plates</a:t>
            </a:r>
          </a:p>
          <a:p>
            <a:pPr marL="742950" lvl="1" indent="-285750" algn="l">
              <a:buFont typeface="Arial" panose="020B0604020202020204" pitchFamily="34" charset="0"/>
              <a:buChar char="•"/>
            </a:pPr>
            <a:r>
              <a:rPr lang="en-US" sz="1900" b="0" i="0" dirty="0">
                <a:solidFill>
                  <a:srgbClr val="212121"/>
                </a:solidFill>
                <a:effectLst/>
                <a:highlight>
                  <a:srgbClr val="FFFFFF"/>
                </a:highlight>
                <a:latin typeface="+mn-lt"/>
              </a:rPr>
              <a:t>Mud sills</a:t>
            </a:r>
          </a:p>
          <a:p>
            <a:pPr marL="742950" lvl="1" indent="-285750" algn="l">
              <a:buFont typeface="Arial" panose="020B0604020202020204" pitchFamily="34" charset="0"/>
              <a:buChar char="•"/>
            </a:pPr>
            <a:r>
              <a:rPr lang="en-US" sz="1900" b="0" i="0" dirty="0">
                <a:solidFill>
                  <a:srgbClr val="212121"/>
                </a:solidFill>
                <a:effectLst/>
                <a:highlight>
                  <a:srgbClr val="FFFFFF"/>
                </a:highlight>
                <a:latin typeface="+mn-lt"/>
              </a:rPr>
              <a:t>Or other adequate firm foundation </a:t>
            </a:r>
          </a:p>
          <a:p>
            <a:pPr marL="742950" lvl="1" indent="-285750" algn="l">
              <a:buFont typeface="Arial" panose="020B0604020202020204" pitchFamily="34" charset="0"/>
              <a:buChar char="•"/>
            </a:pPr>
            <a:r>
              <a:rPr lang="en-US" sz="1900" b="0" i="0" dirty="0">
                <a:solidFill>
                  <a:srgbClr val="212121"/>
                </a:solidFill>
                <a:effectLst/>
                <a:highlight>
                  <a:srgbClr val="FFFFFF"/>
                </a:highlight>
                <a:latin typeface="+mn-lt"/>
              </a:rPr>
              <a:t>Footings must be capable of supporting the loaded scaffold without settling or displacement.</a:t>
            </a:r>
          </a:p>
          <a:p>
            <a:pPr marL="742950" lvl="1" indent="-285750" algn="l">
              <a:buFont typeface="Arial" panose="020B0604020202020204" pitchFamily="34" charset="0"/>
              <a:buChar char="•"/>
            </a:pPr>
            <a:r>
              <a:rPr lang="en-US" sz="1900" b="0" i="0" dirty="0">
                <a:solidFill>
                  <a:srgbClr val="212121"/>
                </a:solidFill>
                <a:effectLst/>
                <a:highlight>
                  <a:srgbClr val="FFFFFF"/>
                </a:highlight>
                <a:latin typeface="+mn-lt"/>
              </a:rPr>
              <a:t>Unstable objects may not be used to support scaffolds or platform units. </a:t>
            </a:r>
          </a:p>
          <a:p>
            <a:endParaRPr lang="en-US" dirty="0"/>
          </a:p>
          <a:p>
            <a:endParaRPr lang="en-US" dirty="0"/>
          </a:p>
        </p:txBody>
      </p:sp>
      <p:pic>
        <p:nvPicPr>
          <p:cNvPr id="5" name="Picture 4" descr="A pile of bricks and a pole&#10;&#10;Description automatically generated">
            <a:extLst>
              <a:ext uri="{FF2B5EF4-FFF2-40B4-BE49-F238E27FC236}">
                <a16:creationId xmlns:a16="http://schemas.microsoft.com/office/drawing/2014/main" id="{51E5ECC4-3A24-BA40-00CF-7BF27B274D08}"/>
              </a:ext>
            </a:extLst>
          </p:cNvPr>
          <p:cNvPicPr>
            <a:picLocks noChangeAspect="1"/>
          </p:cNvPicPr>
          <p:nvPr/>
        </p:nvPicPr>
        <p:blipFill>
          <a:blip r:embed="rId2"/>
          <a:stretch>
            <a:fillRect/>
          </a:stretch>
        </p:blipFill>
        <p:spPr>
          <a:xfrm>
            <a:off x="6714836" y="2273589"/>
            <a:ext cx="4838700" cy="3105150"/>
          </a:xfrm>
          <a:prstGeom prst="rect">
            <a:avLst/>
          </a:prstGeom>
        </p:spPr>
      </p:pic>
    </p:spTree>
    <p:extLst>
      <p:ext uri="{BB962C8B-B14F-4D97-AF65-F5344CB8AC3E}">
        <p14:creationId xmlns:p14="http://schemas.microsoft.com/office/powerpoint/2010/main" val="141347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8416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701E-38CF-413B-8C8F-A45C69F89ED5}"/>
              </a:ext>
            </a:extLst>
          </p:cNvPr>
          <p:cNvSpPr>
            <a:spLocks noGrp="1"/>
          </p:cNvSpPr>
          <p:nvPr>
            <p:ph type="title"/>
          </p:nvPr>
        </p:nvSpPr>
        <p:spPr>
          <a:xfrm>
            <a:off x="838200" y="542106"/>
            <a:ext cx="10515600" cy="1143820"/>
          </a:xfrm>
        </p:spPr>
        <p:txBody>
          <a:bodyPr vert="horz" lIns="91440" tIns="45720" rIns="91440" bIns="45720" rtlCol="0" anchor="b">
            <a:normAutofit/>
          </a:bodyPr>
          <a:lstStyle/>
          <a:p>
            <a:r>
              <a:rPr lang="en-US" sz="5400" dirty="0">
                <a:solidFill>
                  <a:srgbClr val="184165"/>
                </a:solidFill>
              </a:rPr>
              <a:t>IDENTIFY THE HAZARDS </a:t>
            </a:r>
          </a:p>
        </p:txBody>
      </p:sp>
      <p:pic>
        <p:nvPicPr>
          <p:cNvPr id="6" name="Picture 5" descr="A corner of a room&#10;&#10;Description generated with high confidence">
            <a:extLst>
              <a:ext uri="{FF2B5EF4-FFF2-40B4-BE49-F238E27FC236}">
                <a16:creationId xmlns:a16="http://schemas.microsoft.com/office/drawing/2014/main" id="{1ABC5FF3-B4AC-4F34-B488-53DADA3E4519}"/>
              </a:ext>
            </a:extLst>
          </p:cNvPr>
          <p:cNvPicPr>
            <a:picLocks noChangeAspect="1"/>
          </p:cNvPicPr>
          <p:nvPr/>
        </p:nvPicPr>
        <p:blipFill>
          <a:blip r:embed="rId2"/>
          <a:stretch>
            <a:fillRect/>
          </a:stretch>
        </p:blipFill>
        <p:spPr>
          <a:xfrm>
            <a:off x="4370020" y="2413342"/>
            <a:ext cx="3419646" cy="3320708"/>
          </a:xfrm>
          <a:prstGeom prst="rect">
            <a:avLst/>
          </a:prstGeom>
        </p:spPr>
      </p:pic>
      <p:pic>
        <p:nvPicPr>
          <p:cNvPr id="4" name="Picture 3" descr="A picture containing ground, outdoor, soil&#10;&#10;Description automatically generated">
            <a:extLst>
              <a:ext uri="{FF2B5EF4-FFF2-40B4-BE49-F238E27FC236}">
                <a16:creationId xmlns:a16="http://schemas.microsoft.com/office/drawing/2014/main" id="{1879F370-FAD3-436F-A34B-483D8375F953}"/>
              </a:ext>
            </a:extLst>
          </p:cNvPr>
          <p:cNvPicPr>
            <a:picLocks noChangeAspect="1"/>
          </p:cNvPicPr>
          <p:nvPr/>
        </p:nvPicPr>
        <p:blipFill>
          <a:blip r:embed="rId3"/>
          <a:stretch>
            <a:fillRect/>
          </a:stretch>
        </p:blipFill>
        <p:spPr>
          <a:xfrm>
            <a:off x="805218" y="2402005"/>
            <a:ext cx="3275463" cy="3338015"/>
          </a:xfrm>
          <a:prstGeom prst="rect">
            <a:avLst/>
          </a:prstGeom>
        </p:spPr>
      </p:pic>
      <p:pic>
        <p:nvPicPr>
          <p:cNvPr id="9" name="Picture 8" descr="A picture containing ground, outdoor, dirt, area&#10;&#10;Description automatically generated">
            <a:extLst>
              <a:ext uri="{FF2B5EF4-FFF2-40B4-BE49-F238E27FC236}">
                <a16:creationId xmlns:a16="http://schemas.microsoft.com/office/drawing/2014/main" id="{E1C81961-6173-4AB6-8D67-89AEBB7A0614}"/>
              </a:ext>
            </a:extLst>
          </p:cNvPr>
          <p:cNvPicPr>
            <a:picLocks noChangeAspect="1"/>
          </p:cNvPicPr>
          <p:nvPr/>
        </p:nvPicPr>
        <p:blipFill>
          <a:blip r:embed="rId4"/>
          <a:stretch>
            <a:fillRect/>
          </a:stretch>
        </p:blipFill>
        <p:spPr>
          <a:xfrm>
            <a:off x="7968776" y="2402007"/>
            <a:ext cx="3399809" cy="3302758"/>
          </a:xfrm>
          <a:prstGeom prst="rect">
            <a:avLst/>
          </a:prstGeom>
        </p:spPr>
      </p:pic>
    </p:spTree>
    <p:extLst>
      <p:ext uri="{BB962C8B-B14F-4D97-AF65-F5344CB8AC3E}">
        <p14:creationId xmlns:p14="http://schemas.microsoft.com/office/powerpoint/2010/main" val="1829492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8747B-3688-77F7-5CA4-D8028366F86F}"/>
              </a:ext>
            </a:extLst>
          </p:cNvPr>
          <p:cNvSpPr>
            <a:spLocks noGrp="1"/>
          </p:cNvSpPr>
          <p:nvPr>
            <p:ph type="title"/>
          </p:nvPr>
        </p:nvSpPr>
        <p:spPr/>
        <p:txBody>
          <a:bodyPr/>
          <a:lstStyle/>
          <a:p>
            <a:r>
              <a:rPr lang="en-US" dirty="0">
                <a:solidFill>
                  <a:srgbClr val="184165"/>
                </a:solidFill>
              </a:rPr>
              <a:t>STABILITY: BRACING</a:t>
            </a:r>
          </a:p>
        </p:txBody>
      </p:sp>
      <p:pic>
        <p:nvPicPr>
          <p:cNvPr id="5" name="Content Placeholder 4" descr="A group of men working on a building&#10;&#10;Description automatically generated">
            <a:extLst>
              <a:ext uri="{FF2B5EF4-FFF2-40B4-BE49-F238E27FC236}">
                <a16:creationId xmlns:a16="http://schemas.microsoft.com/office/drawing/2014/main" id="{0E657A36-1685-A390-E873-6B0719A5AB23}"/>
              </a:ext>
            </a:extLst>
          </p:cNvPr>
          <p:cNvPicPr>
            <a:picLocks noGrp="1" noChangeAspect="1"/>
          </p:cNvPicPr>
          <p:nvPr>
            <p:ph idx="1"/>
          </p:nvPr>
        </p:nvPicPr>
        <p:blipFill>
          <a:blip r:embed="rId2"/>
          <a:stretch>
            <a:fillRect/>
          </a:stretch>
        </p:blipFill>
        <p:spPr>
          <a:xfrm>
            <a:off x="6953250" y="2258508"/>
            <a:ext cx="4400550" cy="3295650"/>
          </a:xfrm>
        </p:spPr>
      </p:pic>
      <p:sp>
        <p:nvSpPr>
          <p:cNvPr id="8" name="TextBox 7">
            <a:extLst>
              <a:ext uri="{FF2B5EF4-FFF2-40B4-BE49-F238E27FC236}">
                <a16:creationId xmlns:a16="http://schemas.microsoft.com/office/drawing/2014/main" id="{2222E2C9-CA20-8A81-0F8A-3CEEA81BA3DC}"/>
              </a:ext>
            </a:extLst>
          </p:cNvPr>
          <p:cNvSpPr txBox="1"/>
          <p:nvPr/>
        </p:nvSpPr>
        <p:spPr>
          <a:xfrm>
            <a:off x="988291" y="1985818"/>
            <a:ext cx="5193434"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Frames must be connected by cross, horizontal, or diagonal braces</a:t>
            </a:r>
          </a:p>
          <a:p>
            <a:pPr marL="742950" lvl="1" indent="-285750">
              <a:buFont typeface="Arial" panose="020B0604020202020204" pitchFamily="34" charset="0"/>
              <a:buChar char="•"/>
            </a:pPr>
            <a:r>
              <a:rPr lang="en-US" sz="2000" dirty="0"/>
              <a:t>Depending on configuration, it may be possible to leave every other bay open</a:t>
            </a:r>
          </a:p>
          <a:p>
            <a:pPr marL="285750" indent="-285750">
              <a:buFont typeface="Arial" panose="020B0604020202020204" pitchFamily="34" charset="0"/>
              <a:buChar char="•"/>
            </a:pPr>
            <a:r>
              <a:rPr lang="en-US" sz="2000" dirty="0"/>
              <a:t>Bracing required at interior and exterior of platform</a:t>
            </a:r>
          </a:p>
          <a:p>
            <a:pPr marL="285750" indent="-285750">
              <a:buFont typeface="Arial" panose="020B0604020202020204" pitchFamily="34" charset="0"/>
              <a:buChar char="•"/>
            </a:pPr>
            <a:r>
              <a:rPr lang="en-US" sz="2000" dirty="0"/>
              <a:t>Should never be removed when work is being performed on the scaffold</a:t>
            </a:r>
          </a:p>
          <a:p>
            <a:pPr marL="742950" lvl="1" indent="-285750">
              <a:buFont typeface="Arial" panose="020B0604020202020204" pitchFamily="34" charset="0"/>
              <a:buChar char="•"/>
            </a:pPr>
            <a:r>
              <a:rPr lang="en-US" sz="2000" dirty="0"/>
              <a:t>Could compromise the structural integrity of the scaffolding and make it easy to overload</a:t>
            </a:r>
          </a:p>
          <a:p>
            <a:pPr marL="285750" indent="-285750">
              <a:buFont typeface="Arial" panose="020B0604020202020204" pitchFamily="34" charset="0"/>
              <a:buChar char="•"/>
            </a:pPr>
            <a:r>
              <a:rPr lang="en-US" sz="2000" dirty="0"/>
              <a:t>Should not be used as access</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608021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FDB34-88AB-82F1-168D-DE362BAF17A2}"/>
              </a:ext>
            </a:extLst>
          </p:cNvPr>
          <p:cNvSpPr>
            <a:spLocks noGrp="1"/>
          </p:cNvSpPr>
          <p:nvPr>
            <p:ph type="title"/>
          </p:nvPr>
        </p:nvSpPr>
        <p:spPr/>
        <p:txBody>
          <a:bodyPr/>
          <a:lstStyle/>
          <a:p>
            <a:r>
              <a:rPr lang="en-US" dirty="0">
                <a:solidFill>
                  <a:srgbClr val="184165"/>
                </a:solidFill>
              </a:rPr>
              <a:t>STABILITY: TIE BACK TO STRUCTURE </a:t>
            </a:r>
          </a:p>
        </p:txBody>
      </p:sp>
      <p:pic>
        <p:nvPicPr>
          <p:cNvPr id="4" name="Content Placeholder 3">
            <a:extLst>
              <a:ext uri="{FF2B5EF4-FFF2-40B4-BE49-F238E27FC236}">
                <a16:creationId xmlns:a16="http://schemas.microsoft.com/office/drawing/2014/main" id="{C28EA42E-506E-0935-4765-A717E5694435}"/>
              </a:ext>
            </a:extLst>
          </p:cNvPr>
          <p:cNvPicPr>
            <a:picLocks noGrp="1" noChangeAspect="1"/>
          </p:cNvPicPr>
          <p:nvPr>
            <p:ph idx="1"/>
          </p:nvPr>
        </p:nvPicPr>
        <p:blipFill>
          <a:blip r:embed="rId2"/>
          <a:stretch>
            <a:fillRect/>
          </a:stretch>
        </p:blipFill>
        <p:spPr>
          <a:xfrm>
            <a:off x="1059478" y="1838172"/>
            <a:ext cx="4460966" cy="3657600"/>
          </a:xfrm>
          <a:prstGeom prst="rect">
            <a:avLst/>
          </a:prstGeom>
          <a:ln>
            <a:solidFill>
              <a:schemeClr val="bg1">
                <a:lumMod val="50000"/>
              </a:schemeClr>
            </a:solidFill>
          </a:ln>
        </p:spPr>
      </p:pic>
      <p:pic>
        <p:nvPicPr>
          <p:cNvPr id="5" name="Picture 4">
            <a:extLst>
              <a:ext uri="{FF2B5EF4-FFF2-40B4-BE49-F238E27FC236}">
                <a16:creationId xmlns:a16="http://schemas.microsoft.com/office/drawing/2014/main" id="{B3072B8D-BD6B-DE48-6D05-B4B011632F27}"/>
              </a:ext>
            </a:extLst>
          </p:cNvPr>
          <p:cNvPicPr>
            <a:picLocks noChangeAspect="1"/>
          </p:cNvPicPr>
          <p:nvPr/>
        </p:nvPicPr>
        <p:blipFill>
          <a:blip r:embed="rId3"/>
          <a:stretch>
            <a:fillRect/>
          </a:stretch>
        </p:blipFill>
        <p:spPr>
          <a:xfrm>
            <a:off x="6742546" y="1822008"/>
            <a:ext cx="4519746" cy="3657600"/>
          </a:xfrm>
          <a:prstGeom prst="rect">
            <a:avLst/>
          </a:prstGeom>
          <a:ln>
            <a:solidFill>
              <a:schemeClr val="bg1">
                <a:lumMod val="50000"/>
              </a:schemeClr>
            </a:solidFill>
          </a:ln>
        </p:spPr>
      </p:pic>
      <p:sp>
        <p:nvSpPr>
          <p:cNvPr id="6" name="TextBox 5">
            <a:extLst>
              <a:ext uri="{FF2B5EF4-FFF2-40B4-BE49-F238E27FC236}">
                <a16:creationId xmlns:a16="http://schemas.microsoft.com/office/drawing/2014/main" id="{B668EC37-7556-84F3-BAE5-12F9627F2C0C}"/>
              </a:ext>
            </a:extLst>
          </p:cNvPr>
          <p:cNvSpPr txBox="1"/>
          <p:nvPr/>
        </p:nvSpPr>
        <p:spPr>
          <a:xfrm>
            <a:off x="1059478" y="5551062"/>
            <a:ext cx="10294322" cy="923330"/>
          </a:xfrm>
          <a:prstGeom prst="rect">
            <a:avLst/>
          </a:prstGeom>
          <a:noFill/>
        </p:spPr>
        <p:txBody>
          <a:bodyPr wrap="square" rtlCol="0">
            <a:spAutoFit/>
          </a:bodyPr>
          <a:lstStyle/>
          <a:p>
            <a:pPr marL="285750" indent="-285750">
              <a:buFont typeface="Arial" panose="020B0604020202020204" pitchFamily="34" charset="0"/>
              <a:buChar char="•"/>
            </a:pPr>
            <a:r>
              <a:rPr lang="en-US" dirty="0"/>
              <a:t>First tie at 4x Minimum Base Dimension</a:t>
            </a:r>
          </a:p>
          <a:p>
            <a:pPr marL="285750" indent="-285750">
              <a:buFont typeface="Arial" panose="020B0604020202020204" pitchFamily="34" charset="0"/>
              <a:buChar char="•"/>
            </a:pPr>
            <a:r>
              <a:rPr lang="en-US" dirty="0"/>
              <a:t>Maximum distance between intermediate ties 20’ or 26’</a:t>
            </a:r>
          </a:p>
          <a:p>
            <a:pPr marL="285750" indent="-285750">
              <a:buFont typeface="Arial" panose="020B0604020202020204" pitchFamily="34" charset="0"/>
              <a:buChar char="•"/>
            </a:pPr>
            <a:r>
              <a:rPr lang="en-US" dirty="0"/>
              <a:t>At least every 30’ horizontally</a:t>
            </a:r>
          </a:p>
        </p:txBody>
      </p:sp>
    </p:spTree>
    <p:extLst>
      <p:ext uri="{BB962C8B-B14F-4D97-AF65-F5344CB8AC3E}">
        <p14:creationId xmlns:p14="http://schemas.microsoft.com/office/powerpoint/2010/main" val="1860364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1FE1-BFE2-599E-410B-F022F3D41AD2}"/>
              </a:ext>
            </a:extLst>
          </p:cNvPr>
          <p:cNvSpPr>
            <a:spLocks noGrp="1"/>
          </p:cNvSpPr>
          <p:nvPr>
            <p:ph type="title"/>
          </p:nvPr>
        </p:nvSpPr>
        <p:spPr/>
        <p:txBody>
          <a:bodyPr/>
          <a:lstStyle/>
          <a:p>
            <a:r>
              <a:rPr lang="en-US" dirty="0">
                <a:solidFill>
                  <a:srgbClr val="184165"/>
                </a:solidFill>
              </a:rPr>
              <a:t>STABILITY: TIE BACKS REMOVED</a:t>
            </a:r>
          </a:p>
        </p:txBody>
      </p:sp>
      <p:pic>
        <p:nvPicPr>
          <p:cNvPr id="7" name="Picture 6" descr="A construction site with a crane&#10;&#10;Description automatically generated">
            <a:extLst>
              <a:ext uri="{FF2B5EF4-FFF2-40B4-BE49-F238E27FC236}">
                <a16:creationId xmlns:a16="http://schemas.microsoft.com/office/drawing/2014/main" id="{1C28E7A0-1E01-89AD-B890-6F16687897E3}"/>
              </a:ext>
            </a:extLst>
          </p:cNvPr>
          <p:cNvPicPr>
            <a:picLocks noChangeAspect="1"/>
          </p:cNvPicPr>
          <p:nvPr/>
        </p:nvPicPr>
        <p:blipFill>
          <a:blip r:embed="rId2"/>
          <a:stretch>
            <a:fillRect/>
          </a:stretch>
        </p:blipFill>
        <p:spPr>
          <a:xfrm>
            <a:off x="638175" y="1725766"/>
            <a:ext cx="3566160" cy="4754880"/>
          </a:xfrm>
          <a:prstGeom prst="rect">
            <a:avLst/>
          </a:prstGeom>
        </p:spPr>
      </p:pic>
      <p:pic>
        <p:nvPicPr>
          <p:cNvPr id="9" name="Picture 8" descr="A construction site with scaffolding and construction equipment&#10;&#10;Description automatically generated">
            <a:extLst>
              <a:ext uri="{FF2B5EF4-FFF2-40B4-BE49-F238E27FC236}">
                <a16:creationId xmlns:a16="http://schemas.microsoft.com/office/drawing/2014/main" id="{6FEB1C45-3FF6-5013-D6F5-4827CDA5CCBA}"/>
              </a:ext>
            </a:extLst>
          </p:cNvPr>
          <p:cNvPicPr>
            <a:picLocks noChangeAspect="1"/>
          </p:cNvPicPr>
          <p:nvPr/>
        </p:nvPicPr>
        <p:blipFill>
          <a:blip r:embed="rId3"/>
          <a:stretch>
            <a:fillRect/>
          </a:stretch>
        </p:blipFill>
        <p:spPr>
          <a:xfrm>
            <a:off x="4295775" y="1725766"/>
            <a:ext cx="3566160" cy="4754880"/>
          </a:xfrm>
          <a:prstGeom prst="rect">
            <a:avLst/>
          </a:prstGeom>
        </p:spPr>
      </p:pic>
      <p:pic>
        <p:nvPicPr>
          <p:cNvPr id="11" name="Picture 10" descr="A car that has been hit by a pile of bricks&#10;&#10;Description automatically generated">
            <a:extLst>
              <a:ext uri="{FF2B5EF4-FFF2-40B4-BE49-F238E27FC236}">
                <a16:creationId xmlns:a16="http://schemas.microsoft.com/office/drawing/2014/main" id="{4E099895-09EC-4C38-B069-69C54C20FEDA}"/>
              </a:ext>
            </a:extLst>
          </p:cNvPr>
          <p:cNvPicPr>
            <a:picLocks noChangeAspect="1"/>
          </p:cNvPicPr>
          <p:nvPr/>
        </p:nvPicPr>
        <p:blipFill>
          <a:blip r:embed="rId4"/>
          <a:stretch>
            <a:fillRect/>
          </a:stretch>
        </p:blipFill>
        <p:spPr>
          <a:xfrm>
            <a:off x="7987667" y="1723697"/>
            <a:ext cx="3566160" cy="4754880"/>
          </a:xfrm>
          <a:prstGeom prst="rect">
            <a:avLst/>
          </a:prstGeom>
        </p:spPr>
      </p:pic>
      <p:sp>
        <p:nvSpPr>
          <p:cNvPr id="12" name="Rectangle 11">
            <a:extLst>
              <a:ext uri="{FF2B5EF4-FFF2-40B4-BE49-F238E27FC236}">
                <a16:creationId xmlns:a16="http://schemas.microsoft.com/office/drawing/2014/main" id="{FEF9DAFF-6D9C-6994-A812-5BD12E2CBAFA}"/>
              </a:ext>
            </a:extLst>
          </p:cNvPr>
          <p:cNvSpPr/>
          <p:nvPr/>
        </p:nvSpPr>
        <p:spPr>
          <a:xfrm>
            <a:off x="838200" y="5657850"/>
            <a:ext cx="2952750" cy="687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Tie backs removed at end of previous work day.</a:t>
            </a:r>
          </a:p>
        </p:txBody>
      </p:sp>
      <p:sp>
        <p:nvSpPr>
          <p:cNvPr id="13" name="Rectangle 12">
            <a:extLst>
              <a:ext uri="{FF2B5EF4-FFF2-40B4-BE49-F238E27FC236}">
                <a16:creationId xmlns:a16="http://schemas.microsoft.com/office/drawing/2014/main" id="{EDCA47D7-F50C-5B0F-136C-4DEDAA61D036}"/>
              </a:ext>
            </a:extLst>
          </p:cNvPr>
          <p:cNvSpPr/>
          <p:nvPr/>
        </p:nvSpPr>
        <p:spPr>
          <a:xfrm>
            <a:off x="4602480" y="5657850"/>
            <a:ext cx="2952750" cy="687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Attempted to reposition scaffold using forklift.</a:t>
            </a:r>
          </a:p>
        </p:txBody>
      </p:sp>
      <p:sp>
        <p:nvSpPr>
          <p:cNvPr id="14" name="Rectangle 13">
            <a:extLst>
              <a:ext uri="{FF2B5EF4-FFF2-40B4-BE49-F238E27FC236}">
                <a16:creationId xmlns:a16="http://schemas.microsoft.com/office/drawing/2014/main" id="{2D1DFF74-339B-996F-B9C4-4C501EDDD6D7}"/>
              </a:ext>
            </a:extLst>
          </p:cNvPr>
          <p:cNvSpPr/>
          <p:nvPr/>
        </p:nvSpPr>
        <p:spPr>
          <a:xfrm>
            <a:off x="8294372" y="5657849"/>
            <a:ext cx="2952750" cy="687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Scaffold tipped onto passing car. </a:t>
            </a:r>
          </a:p>
        </p:txBody>
      </p:sp>
    </p:spTree>
    <p:extLst>
      <p:ext uri="{BB962C8B-B14F-4D97-AF65-F5344CB8AC3E}">
        <p14:creationId xmlns:p14="http://schemas.microsoft.com/office/powerpoint/2010/main" val="502582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ooden box with black writing&#10;&#10;Description automatically generated">
            <a:extLst>
              <a:ext uri="{FF2B5EF4-FFF2-40B4-BE49-F238E27FC236}">
                <a16:creationId xmlns:a16="http://schemas.microsoft.com/office/drawing/2014/main" id="{1199B309-DC00-D614-7F48-D4907D5C4B8F}"/>
              </a:ext>
            </a:extLst>
          </p:cNvPr>
          <p:cNvPicPr>
            <a:picLocks noChangeAspect="1"/>
          </p:cNvPicPr>
          <p:nvPr/>
        </p:nvPicPr>
        <p:blipFill>
          <a:blip r:embed="rId2"/>
          <a:stretch>
            <a:fillRect/>
          </a:stretch>
        </p:blipFill>
        <p:spPr>
          <a:xfrm>
            <a:off x="6225308" y="3173974"/>
            <a:ext cx="5055671" cy="1890609"/>
          </a:xfrm>
          <a:prstGeom prst="rect">
            <a:avLst/>
          </a:prstGeom>
        </p:spPr>
      </p:pic>
      <p:sp>
        <p:nvSpPr>
          <p:cNvPr id="2" name="Title 1">
            <a:extLst>
              <a:ext uri="{FF2B5EF4-FFF2-40B4-BE49-F238E27FC236}">
                <a16:creationId xmlns:a16="http://schemas.microsoft.com/office/drawing/2014/main" id="{D346E24E-FB5C-81DF-F3DD-66768A1CAD98}"/>
              </a:ext>
            </a:extLst>
          </p:cNvPr>
          <p:cNvSpPr>
            <a:spLocks noGrp="1"/>
          </p:cNvSpPr>
          <p:nvPr>
            <p:ph type="title"/>
          </p:nvPr>
        </p:nvSpPr>
        <p:spPr/>
        <p:txBody>
          <a:bodyPr/>
          <a:lstStyle/>
          <a:p>
            <a:r>
              <a:rPr lang="en-US" dirty="0">
                <a:solidFill>
                  <a:srgbClr val="184165"/>
                </a:solidFill>
              </a:rPr>
              <a:t>PLANKING AND DECKING</a:t>
            </a:r>
          </a:p>
        </p:txBody>
      </p:sp>
      <p:sp>
        <p:nvSpPr>
          <p:cNvPr id="3" name="Content Placeholder 2">
            <a:extLst>
              <a:ext uri="{FF2B5EF4-FFF2-40B4-BE49-F238E27FC236}">
                <a16:creationId xmlns:a16="http://schemas.microsoft.com/office/drawing/2014/main" id="{4F8F65F4-A37D-31F6-C83D-7C172A3FC2DC}"/>
              </a:ext>
            </a:extLst>
          </p:cNvPr>
          <p:cNvSpPr>
            <a:spLocks noGrp="1"/>
          </p:cNvSpPr>
          <p:nvPr>
            <p:ph idx="1"/>
          </p:nvPr>
        </p:nvSpPr>
        <p:spPr/>
        <p:txBody>
          <a:bodyPr>
            <a:normAutofit lnSpcReduction="10000"/>
          </a:bodyPr>
          <a:lstStyle/>
          <a:p>
            <a:r>
              <a:rPr lang="en-US" dirty="0">
                <a:latin typeface="+mn-lt"/>
              </a:rPr>
              <a:t>Each platform must be fully planked or decked between the front uprights and guardrail supports.</a:t>
            </a:r>
          </a:p>
          <a:p>
            <a:r>
              <a:rPr lang="en-US" dirty="0">
                <a:latin typeface="+mn-lt"/>
              </a:rPr>
              <a:t>No gaps greater than 1”</a:t>
            </a:r>
          </a:p>
          <a:p>
            <a:pPr lvl="1"/>
            <a:r>
              <a:rPr lang="en-US" dirty="0">
                <a:latin typeface="+mn-lt"/>
              </a:rPr>
              <a:t>Unless employer can show it is necessary</a:t>
            </a:r>
          </a:p>
          <a:p>
            <a:r>
              <a:rPr lang="en-US" dirty="0">
                <a:latin typeface="+mn-lt"/>
              </a:rPr>
              <a:t>Must use scaffold-grade planks</a:t>
            </a:r>
          </a:p>
          <a:p>
            <a:r>
              <a:rPr lang="en-US" dirty="0">
                <a:latin typeface="+mn-lt"/>
              </a:rPr>
              <a:t>Must be at least 18”wide</a:t>
            </a:r>
          </a:p>
          <a:p>
            <a:r>
              <a:rPr lang="en-US" dirty="0">
                <a:latin typeface="+mn-lt"/>
              </a:rPr>
              <a:t>Clean and free of debris</a:t>
            </a:r>
          </a:p>
          <a:p>
            <a:r>
              <a:rPr lang="en-US" dirty="0">
                <a:latin typeface="+mn-lt"/>
              </a:rPr>
              <a:t>Inspect and remove damaged planks</a:t>
            </a:r>
          </a:p>
          <a:p>
            <a:r>
              <a:rPr lang="en-US" dirty="0">
                <a:latin typeface="+mn-lt"/>
              </a:rPr>
              <a:t>Maintain 14” from wall to scaffold</a:t>
            </a:r>
          </a:p>
          <a:p>
            <a:pPr lvl="1"/>
            <a:r>
              <a:rPr lang="en-US" dirty="0">
                <a:latin typeface="+mn-lt"/>
              </a:rPr>
              <a:t>18” for lathing and plastering</a:t>
            </a:r>
          </a:p>
          <a:p>
            <a:endParaRPr lang="en-US" dirty="0"/>
          </a:p>
          <a:p>
            <a:endParaRPr lang="en-US" dirty="0"/>
          </a:p>
        </p:txBody>
      </p:sp>
    </p:spTree>
    <p:extLst>
      <p:ext uri="{BB962C8B-B14F-4D97-AF65-F5344CB8AC3E}">
        <p14:creationId xmlns:p14="http://schemas.microsoft.com/office/powerpoint/2010/main" val="1314257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affolding next to a building&#10;&#10;Description automatically generated">
            <a:extLst>
              <a:ext uri="{FF2B5EF4-FFF2-40B4-BE49-F238E27FC236}">
                <a16:creationId xmlns:a16="http://schemas.microsoft.com/office/drawing/2014/main" id="{DFC27EE7-10AA-0D7C-4628-E24FFE006F9C}"/>
              </a:ext>
            </a:extLst>
          </p:cNvPr>
          <p:cNvPicPr>
            <a:picLocks noChangeAspect="1"/>
          </p:cNvPicPr>
          <p:nvPr/>
        </p:nvPicPr>
        <p:blipFill>
          <a:blip r:embed="rId2"/>
          <a:srcRect t="28656"/>
          <a:stretch/>
        </p:blipFill>
        <p:spPr>
          <a:xfrm>
            <a:off x="7727012" y="4462841"/>
            <a:ext cx="2921000" cy="2009509"/>
          </a:xfrm>
          <a:prstGeom prst="rect">
            <a:avLst/>
          </a:prstGeom>
        </p:spPr>
      </p:pic>
      <p:sp>
        <p:nvSpPr>
          <p:cNvPr id="2" name="Title 1">
            <a:extLst>
              <a:ext uri="{FF2B5EF4-FFF2-40B4-BE49-F238E27FC236}">
                <a16:creationId xmlns:a16="http://schemas.microsoft.com/office/drawing/2014/main" id="{3253113F-E215-1346-EF46-227E4031A950}"/>
              </a:ext>
            </a:extLst>
          </p:cNvPr>
          <p:cNvSpPr>
            <a:spLocks noGrp="1"/>
          </p:cNvSpPr>
          <p:nvPr>
            <p:ph type="title"/>
          </p:nvPr>
        </p:nvSpPr>
        <p:spPr/>
        <p:txBody>
          <a:bodyPr>
            <a:normAutofit/>
          </a:bodyPr>
          <a:lstStyle/>
          <a:p>
            <a:r>
              <a:rPr lang="en-US" dirty="0">
                <a:solidFill>
                  <a:srgbClr val="184165"/>
                </a:solidFill>
              </a:rPr>
              <a:t>ACCESS</a:t>
            </a:r>
          </a:p>
        </p:txBody>
      </p:sp>
      <p:sp>
        <p:nvSpPr>
          <p:cNvPr id="7" name="Content Placeholder 6">
            <a:extLst>
              <a:ext uri="{FF2B5EF4-FFF2-40B4-BE49-F238E27FC236}">
                <a16:creationId xmlns:a16="http://schemas.microsoft.com/office/drawing/2014/main" id="{D9F9C3CF-0D03-7B31-7E07-8C0C7BCDCFA1}"/>
              </a:ext>
            </a:extLst>
          </p:cNvPr>
          <p:cNvSpPr>
            <a:spLocks noGrp="1"/>
          </p:cNvSpPr>
          <p:nvPr>
            <p:ph idx="1"/>
          </p:nvPr>
        </p:nvSpPr>
        <p:spPr>
          <a:xfrm>
            <a:off x="838200" y="1943609"/>
            <a:ext cx="6079836" cy="4401781"/>
          </a:xfrm>
        </p:spPr>
        <p:txBody>
          <a:bodyPr>
            <a:normAutofit fontScale="85000" lnSpcReduction="20000"/>
          </a:bodyPr>
          <a:lstStyle/>
          <a:p>
            <a:r>
              <a:rPr lang="en-US" dirty="0">
                <a:latin typeface="+mn-lt"/>
              </a:rPr>
              <a:t>Ladders</a:t>
            </a:r>
          </a:p>
          <a:p>
            <a:pPr lvl="1"/>
            <a:r>
              <a:rPr lang="en-US" dirty="0">
                <a:latin typeface="+mn-lt"/>
              </a:rPr>
              <a:t>Positioned so as not to tip the scaffold</a:t>
            </a:r>
          </a:p>
          <a:p>
            <a:pPr lvl="1"/>
            <a:r>
              <a:rPr lang="en-US" dirty="0">
                <a:latin typeface="+mn-lt"/>
              </a:rPr>
              <a:t>Uniform spacing between rungs (Max 16.75”)</a:t>
            </a:r>
          </a:p>
          <a:p>
            <a:pPr lvl="1"/>
            <a:r>
              <a:rPr lang="en-US" dirty="0">
                <a:latin typeface="+mn-lt"/>
              </a:rPr>
              <a:t>Minimum rung length of 11.5”</a:t>
            </a:r>
          </a:p>
          <a:p>
            <a:pPr lvl="1"/>
            <a:r>
              <a:rPr lang="en-US" dirty="0">
                <a:latin typeface="+mn-lt"/>
              </a:rPr>
              <a:t>Extend 3’ past the platform</a:t>
            </a:r>
          </a:p>
          <a:p>
            <a:r>
              <a:rPr lang="en-US" dirty="0">
                <a:latin typeface="+mn-lt"/>
              </a:rPr>
              <a:t>Integral (built-in) Access </a:t>
            </a:r>
          </a:p>
          <a:p>
            <a:pPr lvl="1"/>
            <a:r>
              <a:rPr lang="en-US" dirty="0">
                <a:latin typeface="+mn-lt"/>
              </a:rPr>
              <a:t>Specifically designed and constructed for use as ladder rungs.</a:t>
            </a:r>
          </a:p>
          <a:p>
            <a:pPr lvl="1"/>
            <a:r>
              <a:rPr lang="en-US" dirty="0">
                <a:latin typeface="+mn-lt"/>
              </a:rPr>
              <a:t>Uniform spacing between rungs (Max 16.75”)</a:t>
            </a:r>
          </a:p>
          <a:p>
            <a:pPr lvl="1"/>
            <a:r>
              <a:rPr lang="en-US" dirty="0">
                <a:latin typeface="+mn-lt"/>
              </a:rPr>
              <a:t>Minimum of 8” in length</a:t>
            </a:r>
          </a:p>
          <a:p>
            <a:r>
              <a:rPr lang="en-US" dirty="0">
                <a:latin typeface="+mn-lt"/>
              </a:rPr>
              <a:t>Direct Access</a:t>
            </a:r>
          </a:p>
          <a:p>
            <a:pPr lvl="1"/>
            <a:r>
              <a:rPr lang="en-US" dirty="0">
                <a:latin typeface="+mn-lt"/>
              </a:rPr>
              <a:t>Permitted when scaffold is no more than 14” horizontally, and no more than 24” vertically from the other surface</a:t>
            </a:r>
          </a:p>
        </p:txBody>
      </p:sp>
      <p:pic>
        <p:nvPicPr>
          <p:cNvPr id="9" name="Picture 8" descr="A metal structure with a ladder&#10;&#10;Description automatically generated">
            <a:extLst>
              <a:ext uri="{FF2B5EF4-FFF2-40B4-BE49-F238E27FC236}">
                <a16:creationId xmlns:a16="http://schemas.microsoft.com/office/drawing/2014/main" id="{19A4E230-5875-7C18-4C0F-1C3FB44D8218}"/>
              </a:ext>
            </a:extLst>
          </p:cNvPr>
          <p:cNvPicPr>
            <a:picLocks noChangeAspect="1"/>
          </p:cNvPicPr>
          <p:nvPr/>
        </p:nvPicPr>
        <p:blipFill>
          <a:blip r:embed="rId3"/>
          <a:stretch>
            <a:fillRect/>
          </a:stretch>
        </p:blipFill>
        <p:spPr>
          <a:xfrm>
            <a:off x="7273780" y="2062541"/>
            <a:ext cx="2257425" cy="2400300"/>
          </a:xfrm>
          <a:prstGeom prst="rect">
            <a:avLst/>
          </a:prstGeom>
        </p:spPr>
      </p:pic>
      <p:pic>
        <p:nvPicPr>
          <p:cNvPr id="15" name="Picture 14" descr="A red metal frame with metal bars&#10;&#10;Description automatically generated">
            <a:extLst>
              <a:ext uri="{FF2B5EF4-FFF2-40B4-BE49-F238E27FC236}">
                <a16:creationId xmlns:a16="http://schemas.microsoft.com/office/drawing/2014/main" id="{3CAD6191-2984-8BA0-7A1B-1E0CEDEDAE13}"/>
              </a:ext>
            </a:extLst>
          </p:cNvPr>
          <p:cNvPicPr>
            <a:picLocks noChangeAspect="1"/>
          </p:cNvPicPr>
          <p:nvPr/>
        </p:nvPicPr>
        <p:blipFill>
          <a:blip r:embed="rId4"/>
          <a:srcRect l="68637" t="1993" r="985" b="2592"/>
          <a:stretch/>
        </p:blipFill>
        <p:spPr>
          <a:xfrm>
            <a:off x="9542459" y="2165411"/>
            <a:ext cx="2211106" cy="2194560"/>
          </a:xfrm>
          <a:prstGeom prst="rect">
            <a:avLst/>
          </a:prstGeom>
        </p:spPr>
      </p:pic>
    </p:spTree>
    <p:extLst>
      <p:ext uri="{BB962C8B-B14F-4D97-AF65-F5344CB8AC3E}">
        <p14:creationId xmlns:p14="http://schemas.microsoft.com/office/powerpoint/2010/main" val="887781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416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701E-38CF-413B-8C8F-A45C69F89ED5}"/>
              </a:ext>
            </a:extLst>
          </p:cNvPr>
          <p:cNvSpPr>
            <a:spLocks noGrp="1"/>
          </p:cNvSpPr>
          <p:nvPr>
            <p:ph type="title"/>
          </p:nvPr>
        </p:nvSpPr>
        <p:spPr/>
        <p:txBody>
          <a:bodyPr/>
          <a:lstStyle/>
          <a:p>
            <a:r>
              <a:rPr lang="en-US" dirty="0">
                <a:solidFill>
                  <a:srgbClr val="184165"/>
                </a:solidFill>
              </a:rPr>
              <a:t>WHAT IS A SCAFFOLD?</a:t>
            </a:r>
          </a:p>
        </p:txBody>
      </p:sp>
      <p:sp>
        <p:nvSpPr>
          <p:cNvPr id="4" name="TextBox 3">
            <a:extLst>
              <a:ext uri="{FF2B5EF4-FFF2-40B4-BE49-F238E27FC236}">
                <a16:creationId xmlns:a16="http://schemas.microsoft.com/office/drawing/2014/main" id="{4E95C686-07F3-52E7-4406-85AAAB3EDB3E}"/>
              </a:ext>
            </a:extLst>
          </p:cNvPr>
          <p:cNvSpPr txBox="1"/>
          <p:nvPr/>
        </p:nvSpPr>
        <p:spPr>
          <a:xfrm>
            <a:off x="1436254" y="1858432"/>
            <a:ext cx="9319491" cy="2062103"/>
          </a:xfrm>
          <a:prstGeom prst="rect">
            <a:avLst/>
          </a:prstGeom>
          <a:noFill/>
        </p:spPr>
        <p:txBody>
          <a:bodyPr wrap="square" rtlCol="0">
            <a:spAutoFit/>
          </a:bodyPr>
          <a:lstStyle/>
          <a:p>
            <a:r>
              <a:rPr lang="en-US" sz="3200" b="0" i="1" dirty="0">
                <a:solidFill>
                  <a:srgbClr val="212121"/>
                </a:solidFill>
                <a:effectLst/>
              </a:rPr>
              <a:t>Scaffold</a:t>
            </a:r>
            <a:r>
              <a:rPr lang="en-US" sz="3200" b="0" i="0" dirty="0">
                <a:solidFill>
                  <a:srgbClr val="212121"/>
                </a:solidFill>
                <a:effectLst/>
              </a:rPr>
              <a:t> means any temporary elevated platform (supported or suspended) and its supporting structure (including points of anchorage), used for supporting employees or materials or both.</a:t>
            </a:r>
            <a:endParaRPr lang="en-US" sz="3200" dirty="0"/>
          </a:p>
        </p:txBody>
      </p:sp>
      <p:sp>
        <p:nvSpPr>
          <p:cNvPr id="10" name="TextBox 9">
            <a:extLst>
              <a:ext uri="{FF2B5EF4-FFF2-40B4-BE49-F238E27FC236}">
                <a16:creationId xmlns:a16="http://schemas.microsoft.com/office/drawing/2014/main" id="{35E465BD-AD3F-080E-2ED5-F2D35461F66B}"/>
              </a:ext>
            </a:extLst>
          </p:cNvPr>
          <p:cNvSpPr txBox="1"/>
          <p:nvPr/>
        </p:nvSpPr>
        <p:spPr>
          <a:xfrm>
            <a:off x="678873" y="6177395"/>
            <a:ext cx="9240981" cy="276999"/>
          </a:xfrm>
          <a:prstGeom prst="rect">
            <a:avLst/>
          </a:prstGeom>
          <a:noFill/>
        </p:spPr>
        <p:txBody>
          <a:bodyPr wrap="square" rtlCol="0">
            <a:spAutoFit/>
          </a:bodyPr>
          <a:lstStyle/>
          <a:p>
            <a:r>
              <a:rPr lang="en-US" sz="1200" dirty="0"/>
              <a:t>1926 Subpart L Scaffolds 1926.450(b)</a:t>
            </a:r>
          </a:p>
        </p:txBody>
      </p:sp>
      <p:cxnSp>
        <p:nvCxnSpPr>
          <p:cNvPr id="12" name="Straight Connector 11">
            <a:extLst>
              <a:ext uri="{FF2B5EF4-FFF2-40B4-BE49-F238E27FC236}">
                <a16:creationId xmlns:a16="http://schemas.microsoft.com/office/drawing/2014/main" id="{5B8C3672-6EE9-4E60-6289-35DC2BA745B2}"/>
              </a:ext>
            </a:extLst>
          </p:cNvPr>
          <p:cNvCxnSpPr>
            <a:cxnSpLocks/>
          </p:cNvCxnSpPr>
          <p:nvPr/>
        </p:nvCxnSpPr>
        <p:spPr>
          <a:xfrm>
            <a:off x="8305800" y="3374737"/>
            <a:ext cx="176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C378A7-24DE-004D-FF52-6F652B82E945}"/>
              </a:ext>
            </a:extLst>
          </p:cNvPr>
          <p:cNvCxnSpPr>
            <a:cxnSpLocks/>
          </p:cNvCxnSpPr>
          <p:nvPr/>
        </p:nvCxnSpPr>
        <p:spPr>
          <a:xfrm>
            <a:off x="1510145" y="3892827"/>
            <a:ext cx="52811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762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84165"/>
        </a:solidFill>
        <a:effectLst/>
      </p:bgPr>
    </p:bg>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329D9218-4967-48E6-8AD3-73D91AE61F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0"/>
          <a:stretch/>
        </p:blipFill>
        <p:spPr bwMode="auto">
          <a:xfrm>
            <a:off x="8286582" y="4054765"/>
            <a:ext cx="2728792" cy="2076882"/>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pic>
        <p:nvPicPr>
          <p:cNvPr id="1026" name="Picture 2" descr="Related image">
            <a:extLst>
              <a:ext uri="{FF2B5EF4-FFF2-40B4-BE49-F238E27FC236}">
                <a16:creationId xmlns:a16="http://schemas.microsoft.com/office/drawing/2014/main" id="{4A1AFD86-0F90-4624-B3FB-DE66C2EDB0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32" r="15686" b="4"/>
          <a:stretch/>
        </p:blipFill>
        <p:spPr bwMode="auto">
          <a:xfrm>
            <a:off x="8286582" y="1775381"/>
            <a:ext cx="2732392" cy="2076882"/>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311B523F-B656-8EDC-26FF-AF8938D83F64}"/>
              </a:ext>
            </a:extLst>
          </p:cNvPr>
          <p:cNvSpPr>
            <a:spLocks noGrp="1"/>
          </p:cNvSpPr>
          <p:nvPr>
            <p:ph type="title"/>
          </p:nvPr>
        </p:nvSpPr>
        <p:spPr/>
        <p:txBody>
          <a:bodyPr/>
          <a:lstStyle/>
          <a:p>
            <a:r>
              <a:rPr lang="en-US" dirty="0">
                <a:solidFill>
                  <a:srgbClr val="184165"/>
                </a:solidFill>
              </a:rPr>
              <a:t>GUARDRAILS AND OVERHEAD</a:t>
            </a:r>
          </a:p>
        </p:txBody>
      </p:sp>
      <p:sp>
        <p:nvSpPr>
          <p:cNvPr id="8" name="Content Placeholder 7">
            <a:extLst>
              <a:ext uri="{FF2B5EF4-FFF2-40B4-BE49-F238E27FC236}">
                <a16:creationId xmlns:a16="http://schemas.microsoft.com/office/drawing/2014/main" id="{679FE193-E8ED-4DEB-354C-D4040C0E1823}"/>
              </a:ext>
            </a:extLst>
          </p:cNvPr>
          <p:cNvSpPr>
            <a:spLocks noGrp="1"/>
          </p:cNvSpPr>
          <p:nvPr>
            <p:ph sz="half" idx="1"/>
          </p:nvPr>
        </p:nvSpPr>
        <p:spPr>
          <a:xfrm>
            <a:off x="838199" y="1825624"/>
            <a:ext cx="7252856" cy="4639787"/>
          </a:xfrm>
        </p:spPr>
        <p:txBody>
          <a:bodyPr>
            <a:normAutofit fontScale="92500" lnSpcReduction="10000"/>
          </a:bodyPr>
          <a:lstStyle/>
          <a:p>
            <a:r>
              <a:rPr lang="en-US" dirty="0">
                <a:latin typeface="+mn-lt"/>
              </a:rPr>
              <a:t>36-38 in at top</a:t>
            </a:r>
          </a:p>
          <a:p>
            <a:r>
              <a:rPr lang="en-US" dirty="0">
                <a:latin typeface="+mn-lt"/>
              </a:rPr>
              <a:t>Can use cross bracing </a:t>
            </a:r>
          </a:p>
          <a:p>
            <a:pPr lvl="1"/>
            <a:r>
              <a:rPr lang="en-US" dirty="0">
                <a:latin typeface="+mn-lt"/>
              </a:rPr>
              <a:t>36-48 for top rail</a:t>
            </a:r>
          </a:p>
          <a:p>
            <a:pPr lvl="1"/>
            <a:r>
              <a:rPr lang="en-US" dirty="0">
                <a:latin typeface="+mn-lt"/>
              </a:rPr>
              <a:t>20-30 for midrail</a:t>
            </a:r>
          </a:p>
          <a:p>
            <a:r>
              <a:rPr lang="en-US" dirty="0">
                <a:latin typeface="+mn-lt"/>
              </a:rPr>
              <a:t>Overhead Protection</a:t>
            </a:r>
          </a:p>
          <a:p>
            <a:pPr lvl="1"/>
            <a:r>
              <a:rPr lang="en-US" dirty="0">
                <a:latin typeface="+mn-lt"/>
              </a:rPr>
              <a:t>Toe boards on platforms greater than 10’</a:t>
            </a:r>
          </a:p>
          <a:p>
            <a:pPr lvl="2"/>
            <a:r>
              <a:rPr lang="en-US" dirty="0">
                <a:latin typeface="+mn-lt"/>
              </a:rPr>
              <a:t>3.5” in height</a:t>
            </a:r>
          </a:p>
          <a:p>
            <a:pPr lvl="2"/>
            <a:r>
              <a:rPr lang="en-US" dirty="0">
                <a:latin typeface="+mn-lt"/>
              </a:rPr>
              <a:t>Maximum ¼” above platform</a:t>
            </a:r>
          </a:p>
          <a:p>
            <a:pPr lvl="1"/>
            <a:r>
              <a:rPr lang="en-US" dirty="0">
                <a:latin typeface="+mn-lt"/>
              </a:rPr>
              <a:t>Screens, mesh, catch platforms and canopies</a:t>
            </a:r>
          </a:p>
          <a:p>
            <a:pPr lvl="2"/>
            <a:r>
              <a:rPr lang="en-US" dirty="0">
                <a:latin typeface="+mn-lt"/>
              </a:rPr>
              <a:t>When material stacked above toe board</a:t>
            </a:r>
          </a:p>
          <a:p>
            <a:pPr lvl="1"/>
            <a:r>
              <a:rPr lang="en-US" dirty="0">
                <a:latin typeface="+mn-lt"/>
              </a:rPr>
              <a:t>Barricade </a:t>
            </a:r>
          </a:p>
          <a:p>
            <a:pPr lvl="2"/>
            <a:r>
              <a:rPr lang="en-US" sz="1600" dirty="0">
                <a:latin typeface="+mn-lt"/>
              </a:rPr>
              <a:t>1926.451(h)(2)(i)The area below the scaffold to which objects can fall shall be barricaded, and employees shall not be permitted to enter the hazard area.</a:t>
            </a:r>
          </a:p>
          <a:p>
            <a:pPr lvl="1"/>
            <a:endParaRPr lang="en-US" dirty="0"/>
          </a:p>
        </p:txBody>
      </p:sp>
    </p:spTree>
    <p:extLst>
      <p:ext uri="{BB962C8B-B14F-4D97-AF65-F5344CB8AC3E}">
        <p14:creationId xmlns:p14="http://schemas.microsoft.com/office/powerpoint/2010/main" val="3437455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1721-6C06-7F54-E39F-9C8C81F84084}"/>
              </a:ext>
            </a:extLst>
          </p:cNvPr>
          <p:cNvSpPr>
            <a:spLocks noGrp="1"/>
          </p:cNvSpPr>
          <p:nvPr>
            <p:ph type="title"/>
          </p:nvPr>
        </p:nvSpPr>
        <p:spPr/>
        <p:txBody>
          <a:bodyPr/>
          <a:lstStyle/>
          <a:p>
            <a:r>
              <a:rPr lang="en-US" dirty="0">
                <a:solidFill>
                  <a:srgbClr val="184165"/>
                </a:solidFill>
              </a:rPr>
              <a:t>STANDARD INTERPRETATION </a:t>
            </a:r>
          </a:p>
        </p:txBody>
      </p:sp>
      <p:sp>
        <p:nvSpPr>
          <p:cNvPr id="3" name="Content Placeholder 2">
            <a:extLst>
              <a:ext uri="{FF2B5EF4-FFF2-40B4-BE49-F238E27FC236}">
                <a16:creationId xmlns:a16="http://schemas.microsoft.com/office/drawing/2014/main" id="{2C1A33B7-6BB9-8DFC-4BD4-FB8BBF4158B2}"/>
              </a:ext>
            </a:extLst>
          </p:cNvPr>
          <p:cNvSpPr>
            <a:spLocks noGrp="1"/>
          </p:cNvSpPr>
          <p:nvPr>
            <p:ph idx="1"/>
          </p:nvPr>
        </p:nvSpPr>
        <p:spPr/>
        <p:txBody>
          <a:bodyPr>
            <a:normAutofit/>
          </a:bodyPr>
          <a:lstStyle/>
          <a:p>
            <a:r>
              <a:rPr lang="en-US" dirty="0">
                <a:solidFill>
                  <a:srgbClr val="212121"/>
                </a:solidFill>
                <a:latin typeface="+mn-lt"/>
              </a:rPr>
              <a:t>“</a:t>
            </a:r>
            <a:r>
              <a:rPr lang="en-US" b="0" i="0" dirty="0">
                <a:solidFill>
                  <a:srgbClr val="212121"/>
                </a:solidFill>
                <a:effectLst/>
                <a:latin typeface="+mn-lt"/>
              </a:rPr>
              <a:t>Applicability of scaffold fall protection requirements to guardrails near ladder access areas on scaffolds; toe boards across ladder access areas”</a:t>
            </a:r>
          </a:p>
          <a:p>
            <a:r>
              <a:rPr lang="en-US" dirty="0">
                <a:solidFill>
                  <a:srgbClr val="212121"/>
                </a:solidFill>
                <a:latin typeface="+mn-lt"/>
              </a:rPr>
              <a:t>Addresses two questions:</a:t>
            </a:r>
            <a:endParaRPr lang="en-US" b="0" i="0" dirty="0">
              <a:solidFill>
                <a:srgbClr val="212121"/>
              </a:solidFill>
              <a:effectLst/>
              <a:latin typeface="+mn-lt"/>
            </a:endParaRPr>
          </a:p>
          <a:p>
            <a:pPr lvl="1"/>
            <a:r>
              <a:rPr lang="en-US" dirty="0">
                <a:solidFill>
                  <a:srgbClr val="212121"/>
                </a:solidFill>
                <a:latin typeface="+mn-lt"/>
              </a:rPr>
              <a:t>Can there be gaps in guardrails for access?</a:t>
            </a:r>
          </a:p>
          <a:p>
            <a:pPr lvl="2"/>
            <a:r>
              <a:rPr lang="en-US" dirty="0">
                <a:solidFill>
                  <a:srgbClr val="212121"/>
                </a:solidFill>
                <a:latin typeface="+mn-lt"/>
              </a:rPr>
              <a:t>No. Fall protection standard still applies. </a:t>
            </a:r>
          </a:p>
          <a:p>
            <a:pPr lvl="2"/>
            <a:r>
              <a:rPr lang="en-US" dirty="0">
                <a:solidFill>
                  <a:srgbClr val="212121"/>
                </a:solidFill>
                <a:latin typeface="+mn-lt"/>
              </a:rPr>
              <a:t>Use gates, removable rails, or chains</a:t>
            </a:r>
          </a:p>
          <a:p>
            <a:pPr lvl="1"/>
            <a:r>
              <a:rPr lang="en-US" dirty="0">
                <a:solidFill>
                  <a:srgbClr val="212121"/>
                </a:solidFill>
                <a:latin typeface="+mn-lt"/>
              </a:rPr>
              <a:t>Are toe boards required at access points? </a:t>
            </a:r>
          </a:p>
          <a:p>
            <a:pPr lvl="2"/>
            <a:r>
              <a:rPr lang="en-US" dirty="0">
                <a:solidFill>
                  <a:srgbClr val="212121"/>
                </a:solidFill>
                <a:latin typeface="+mn-lt"/>
              </a:rPr>
              <a:t>Yes, but…</a:t>
            </a:r>
          </a:p>
          <a:p>
            <a:pPr lvl="2"/>
            <a:r>
              <a:rPr lang="en-US" dirty="0">
                <a:solidFill>
                  <a:srgbClr val="212121"/>
                </a:solidFill>
                <a:latin typeface="+mn-lt"/>
              </a:rPr>
              <a:t>If material is kept away from the access point, and the competent person determines there is no danger of tools or material falling onto workers below, then no. </a:t>
            </a:r>
          </a:p>
          <a:p>
            <a:pPr lvl="1"/>
            <a:endParaRPr lang="en-US" dirty="0">
              <a:solidFill>
                <a:srgbClr val="212121"/>
              </a:solidFill>
              <a:latin typeface="Source Sans Pro" panose="020B0503030403020204" pitchFamily="34" charset="0"/>
            </a:endParaRPr>
          </a:p>
          <a:p>
            <a:pPr lvl="1"/>
            <a:endParaRPr lang="en-US" dirty="0"/>
          </a:p>
        </p:txBody>
      </p:sp>
    </p:spTree>
    <p:extLst>
      <p:ext uri="{BB962C8B-B14F-4D97-AF65-F5344CB8AC3E}">
        <p14:creationId xmlns:p14="http://schemas.microsoft.com/office/powerpoint/2010/main" val="102215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E7BB7-3313-E3A2-B334-02FC68B716F5}"/>
              </a:ext>
            </a:extLst>
          </p:cNvPr>
          <p:cNvSpPr>
            <a:spLocks noGrp="1"/>
          </p:cNvSpPr>
          <p:nvPr>
            <p:ph type="title"/>
          </p:nvPr>
        </p:nvSpPr>
        <p:spPr/>
        <p:txBody>
          <a:bodyPr/>
          <a:lstStyle/>
          <a:p>
            <a:r>
              <a:rPr lang="en-US" dirty="0">
                <a:solidFill>
                  <a:srgbClr val="184165"/>
                </a:solidFill>
              </a:rPr>
              <a:t>TOE BOARDS OVER ACCESS</a:t>
            </a:r>
          </a:p>
        </p:txBody>
      </p:sp>
      <p:pic>
        <p:nvPicPr>
          <p:cNvPr id="4" name="Content Placeholder 3" descr="A picture containing building, old&#10;&#10;Description automatically generated">
            <a:extLst>
              <a:ext uri="{FF2B5EF4-FFF2-40B4-BE49-F238E27FC236}">
                <a16:creationId xmlns:a16="http://schemas.microsoft.com/office/drawing/2014/main" id="{B46902FF-9611-D002-36C8-226AE0920B93}"/>
              </a:ext>
            </a:extLst>
          </p:cNvPr>
          <p:cNvPicPr>
            <a:picLocks noGrp="1" noChangeAspect="1"/>
          </p:cNvPicPr>
          <p:nvPr>
            <p:ph idx="1"/>
          </p:nvPr>
        </p:nvPicPr>
        <p:blipFill>
          <a:blip r:embed="rId2"/>
          <a:stretch>
            <a:fillRect/>
          </a:stretch>
        </p:blipFill>
        <p:spPr>
          <a:xfrm>
            <a:off x="4329112" y="1766094"/>
            <a:ext cx="3533775" cy="4711701"/>
          </a:xfrm>
          <a:prstGeom prst="rect">
            <a:avLst/>
          </a:prstGeom>
        </p:spPr>
      </p:pic>
    </p:spTree>
    <p:extLst>
      <p:ext uri="{BB962C8B-B14F-4D97-AF65-F5344CB8AC3E}">
        <p14:creationId xmlns:p14="http://schemas.microsoft.com/office/powerpoint/2010/main" val="1330166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8416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701E-38CF-413B-8C8F-A45C69F89ED5}"/>
              </a:ext>
            </a:extLst>
          </p:cNvPr>
          <p:cNvSpPr>
            <a:spLocks noGrp="1"/>
          </p:cNvSpPr>
          <p:nvPr>
            <p:ph type="title"/>
          </p:nvPr>
        </p:nvSpPr>
        <p:spPr/>
        <p:txBody>
          <a:bodyPr/>
          <a:lstStyle/>
          <a:p>
            <a:r>
              <a:rPr lang="en-US" dirty="0">
                <a:solidFill>
                  <a:srgbClr val="184165"/>
                </a:solidFill>
              </a:rPr>
              <a:t>LOAD CAPACITIES </a:t>
            </a:r>
          </a:p>
        </p:txBody>
      </p:sp>
      <p:grpSp>
        <p:nvGrpSpPr>
          <p:cNvPr id="3" name="Group 2">
            <a:extLst>
              <a:ext uri="{FF2B5EF4-FFF2-40B4-BE49-F238E27FC236}">
                <a16:creationId xmlns:a16="http://schemas.microsoft.com/office/drawing/2014/main" id="{74A309B3-B0E5-4605-9015-901F1B5AAF6D}"/>
              </a:ext>
            </a:extLst>
          </p:cNvPr>
          <p:cNvGrpSpPr/>
          <p:nvPr/>
        </p:nvGrpSpPr>
        <p:grpSpPr>
          <a:xfrm>
            <a:off x="1230558" y="3202041"/>
            <a:ext cx="9703588" cy="2460513"/>
            <a:chOff x="1783562" y="1975596"/>
            <a:chExt cx="8624876" cy="1833269"/>
          </a:xfrm>
        </p:grpSpPr>
        <p:pic>
          <p:nvPicPr>
            <p:cNvPr id="5" name="Picture 4">
              <a:extLst>
                <a:ext uri="{FF2B5EF4-FFF2-40B4-BE49-F238E27FC236}">
                  <a16:creationId xmlns:a16="http://schemas.microsoft.com/office/drawing/2014/main" id="{B40EDA62-95DF-4362-B398-770312D5E3EA}"/>
                </a:ext>
              </a:extLst>
            </p:cNvPr>
            <p:cNvPicPr>
              <a:picLocks noChangeAspect="1"/>
            </p:cNvPicPr>
            <p:nvPr/>
          </p:nvPicPr>
          <p:blipFill>
            <a:blip r:embed="rId3"/>
            <a:stretch>
              <a:fillRect/>
            </a:stretch>
          </p:blipFill>
          <p:spPr>
            <a:xfrm>
              <a:off x="1783562" y="1975596"/>
              <a:ext cx="2764822" cy="1373783"/>
            </a:xfrm>
            <a:prstGeom prst="rect">
              <a:avLst/>
            </a:prstGeom>
          </p:spPr>
        </p:pic>
        <p:pic>
          <p:nvPicPr>
            <p:cNvPr id="6" name="Picture 5">
              <a:extLst>
                <a:ext uri="{FF2B5EF4-FFF2-40B4-BE49-F238E27FC236}">
                  <a16:creationId xmlns:a16="http://schemas.microsoft.com/office/drawing/2014/main" id="{E3AF92F1-A175-4E02-9DAF-C3E9AA543AE4}"/>
                </a:ext>
              </a:extLst>
            </p:cNvPr>
            <p:cNvPicPr>
              <a:picLocks noChangeAspect="1"/>
            </p:cNvPicPr>
            <p:nvPr/>
          </p:nvPicPr>
          <p:blipFill>
            <a:blip r:embed="rId4"/>
            <a:stretch>
              <a:fillRect/>
            </a:stretch>
          </p:blipFill>
          <p:spPr>
            <a:xfrm>
              <a:off x="4675666" y="1975596"/>
              <a:ext cx="2807083" cy="1361555"/>
            </a:xfrm>
            <a:prstGeom prst="rect">
              <a:avLst/>
            </a:prstGeom>
          </p:spPr>
        </p:pic>
        <p:pic>
          <p:nvPicPr>
            <p:cNvPr id="7" name="Picture 6">
              <a:extLst>
                <a:ext uri="{FF2B5EF4-FFF2-40B4-BE49-F238E27FC236}">
                  <a16:creationId xmlns:a16="http://schemas.microsoft.com/office/drawing/2014/main" id="{77778396-C6E1-48AE-817C-591A59426AF3}"/>
                </a:ext>
              </a:extLst>
            </p:cNvPr>
            <p:cNvPicPr>
              <a:picLocks noChangeAspect="1"/>
            </p:cNvPicPr>
            <p:nvPr/>
          </p:nvPicPr>
          <p:blipFill>
            <a:blip r:embed="rId5"/>
            <a:stretch>
              <a:fillRect/>
            </a:stretch>
          </p:blipFill>
          <p:spPr>
            <a:xfrm>
              <a:off x="7627880" y="1982028"/>
              <a:ext cx="2780558" cy="1348689"/>
            </a:xfrm>
            <a:prstGeom prst="rect">
              <a:avLst/>
            </a:prstGeom>
          </p:spPr>
        </p:pic>
        <p:sp>
          <p:nvSpPr>
            <p:cNvPr id="8" name="TextBox 7">
              <a:extLst>
                <a:ext uri="{FF2B5EF4-FFF2-40B4-BE49-F238E27FC236}">
                  <a16:creationId xmlns:a16="http://schemas.microsoft.com/office/drawing/2014/main" id="{DEE36010-7183-46DE-B07E-A0DA809EB303}"/>
                </a:ext>
              </a:extLst>
            </p:cNvPr>
            <p:cNvSpPr txBox="1"/>
            <p:nvPr/>
          </p:nvSpPr>
          <p:spPr>
            <a:xfrm>
              <a:off x="2307305" y="3533685"/>
              <a:ext cx="7881723" cy="275180"/>
            </a:xfrm>
            <a:prstGeom prst="rect">
              <a:avLst/>
            </a:prstGeom>
            <a:noFill/>
          </p:spPr>
          <p:txBody>
            <a:bodyPr wrap="square" rtlCol="0">
              <a:spAutoFit/>
            </a:bodyPr>
            <a:lstStyle/>
            <a:p>
              <a:r>
                <a:rPr lang="en-US" dirty="0"/>
                <a:t>      </a:t>
              </a:r>
              <a:r>
                <a:rPr lang="en-US" dirty="0">
                  <a:cs typeface="Times New Roman" panose="02020603050405020304" pitchFamily="18" charset="0"/>
                </a:rPr>
                <a:t>Light Trade                                   Medium Trade                                       Heavy Trade </a:t>
              </a:r>
            </a:p>
          </p:txBody>
        </p:sp>
      </p:grpSp>
      <p:sp>
        <p:nvSpPr>
          <p:cNvPr id="4" name="TextBox 3">
            <a:extLst>
              <a:ext uri="{FF2B5EF4-FFF2-40B4-BE49-F238E27FC236}">
                <a16:creationId xmlns:a16="http://schemas.microsoft.com/office/drawing/2014/main" id="{40D6AB2F-B8D8-4EF7-886B-0B59C5296260}"/>
              </a:ext>
            </a:extLst>
          </p:cNvPr>
          <p:cNvSpPr txBox="1"/>
          <p:nvPr/>
        </p:nvSpPr>
        <p:spPr>
          <a:xfrm>
            <a:off x="1009934" y="1856096"/>
            <a:ext cx="10222173" cy="1384995"/>
          </a:xfrm>
          <a:prstGeom prst="rect">
            <a:avLst/>
          </a:prstGeom>
          <a:noFill/>
        </p:spPr>
        <p:txBody>
          <a:bodyPr wrap="square" rtlCol="0">
            <a:spAutoFit/>
          </a:bodyPr>
          <a:lstStyle/>
          <a:p>
            <a:r>
              <a:rPr lang="en-US" sz="2800" dirty="0"/>
              <a:t>Scaffolds and scaffold components must be capable of supporting, without failure, their own weight and at least 4 times their maximum intended load</a:t>
            </a:r>
          </a:p>
        </p:txBody>
      </p:sp>
    </p:spTree>
    <p:extLst>
      <p:ext uri="{BB962C8B-B14F-4D97-AF65-F5344CB8AC3E}">
        <p14:creationId xmlns:p14="http://schemas.microsoft.com/office/powerpoint/2010/main" val="446053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F16B-AB3F-0FB3-3501-19C5C1A93E9C}"/>
              </a:ext>
            </a:extLst>
          </p:cNvPr>
          <p:cNvSpPr>
            <a:spLocks noGrp="1"/>
          </p:cNvSpPr>
          <p:nvPr>
            <p:ph type="title"/>
          </p:nvPr>
        </p:nvSpPr>
        <p:spPr/>
        <p:txBody>
          <a:bodyPr/>
          <a:lstStyle/>
          <a:p>
            <a:r>
              <a:rPr lang="en-US" dirty="0">
                <a:solidFill>
                  <a:srgbClr val="184165"/>
                </a:solidFill>
              </a:rPr>
              <a:t>LOAD CAPACITIES</a:t>
            </a:r>
          </a:p>
        </p:txBody>
      </p:sp>
      <p:pic>
        <p:nvPicPr>
          <p:cNvPr id="4" name="Picture 3" descr="A scaffolding on a building&#10;&#10;Description automatically generated">
            <a:extLst>
              <a:ext uri="{FF2B5EF4-FFF2-40B4-BE49-F238E27FC236}">
                <a16:creationId xmlns:a16="http://schemas.microsoft.com/office/drawing/2014/main" id="{2EEDD308-77C6-F861-A4CD-11581F1B6745}"/>
              </a:ext>
            </a:extLst>
          </p:cNvPr>
          <p:cNvPicPr>
            <a:picLocks noChangeAspect="1"/>
          </p:cNvPicPr>
          <p:nvPr/>
        </p:nvPicPr>
        <p:blipFill>
          <a:blip r:embed="rId2"/>
          <a:stretch>
            <a:fillRect/>
          </a:stretch>
        </p:blipFill>
        <p:spPr>
          <a:xfrm>
            <a:off x="3223399" y="1799313"/>
            <a:ext cx="5745201" cy="4084250"/>
          </a:xfrm>
          <a:prstGeom prst="rect">
            <a:avLst/>
          </a:prstGeom>
        </p:spPr>
      </p:pic>
      <p:sp>
        <p:nvSpPr>
          <p:cNvPr id="7" name="TextBox 6">
            <a:extLst>
              <a:ext uri="{FF2B5EF4-FFF2-40B4-BE49-F238E27FC236}">
                <a16:creationId xmlns:a16="http://schemas.microsoft.com/office/drawing/2014/main" id="{018FA8F5-C948-6598-F84B-606562B9B7F9}"/>
              </a:ext>
            </a:extLst>
          </p:cNvPr>
          <p:cNvSpPr txBox="1"/>
          <p:nvPr/>
        </p:nvSpPr>
        <p:spPr>
          <a:xfrm>
            <a:off x="2790863" y="5883563"/>
            <a:ext cx="6610271" cy="646331"/>
          </a:xfrm>
          <a:prstGeom prst="rect">
            <a:avLst/>
          </a:prstGeom>
          <a:noFill/>
        </p:spPr>
        <p:txBody>
          <a:bodyPr wrap="none" rtlCol="0">
            <a:spAutoFit/>
          </a:bodyPr>
          <a:lstStyle/>
          <a:p>
            <a:r>
              <a:rPr lang="en-US" altLang="en-US" sz="1800" dirty="0"/>
              <a:t>Platforms shall not deflect more than 1/60 of the span when loaded.</a:t>
            </a:r>
            <a:endParaRPr lang="en-US" sz="1800" dirty="0"/>
          </a:p>
          <a:p>
            <a:endParaRPr lang="en-US" dirty="0"/>
          </a:p>
        </p:txBody>
      </p:sp>
    </p:spTree>
    <p:extLst>
      <p:ext uri="{BB962C8B-B14F-4D97-AF65-F5344CB8AC3E}">
        <p14:creationId xmlns:p14="http://schemas.microsoft.com/office/powerpoint/2010/main" val="3591846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8416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701E-38CF-413B-8C8F-A45C69F89ED5}"/>
              </a:ext>
            </a:extLst>
          </p:cNvPr>
          <p:cNvSpPr>
            <a:spLocks noGrp="1"/>
          </p:cNvSpPr>
          <p:nvPr>
            <p:ph type="title"/>
          </p:nvPr>
        </p:nvSpPr>
        <p:spPr/>
        <p:txBody>
          <a:bodyPr/>
          <a:lstStyle/>
          <a:p>
            <a:r>
              <a:rPr lang="en-US" dirty="0">
                <a:solidFill>
                  <a:srgbClr val="184165"/>
                </a:solidFill>
              </a:rPr>
              <a:t>LOAD CAPACITIES</a:t>
            </a:r>
          </a:p>
        </p:txBody>
      </p:sp>
      <p:pic>
        <p:nvPicPr>
          <p:cNvPr id="4" name="Picture 3">
            <a:extLst>
              <a:ext uri="{FF2B5EF4-FFF2-40B4-BE49-F238E27FC236}">
                <a16:creationId xmlns:a16="http://schemas.microsoft.com/office/drawing/2014/main" id="{70EE2B4B-C81D-494A-B3F3-947B74920080}"/>
              </a:ext>
            </a:extLst>
          </p:cNvPr>
          <p:cNvPicPr>
            <a:picLocks noChangeAspect="1"/>
          </p:cNvPicPr>
          <p:nvPr/>
        </p:nvPicPr>
        <p:blipFill rotWithShape="1">
          <a:blip r:embed="rId3"/>
          <a:srcRect l="22903" t="6309" r="30726" b="11970"/>
          <a:stretch/>
        </p:blipFill>
        <p:spPr>
          <a:xfrm>
            <a:off x="6379245" y="2153266"/>
            <a:ext cx="4957348" cy="3765754"/>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A533D6A5-84C4-44B8-B25D-9BAFFEF0BF7C}"/>
              </a:ext>
            </a:extLst>
          </p:cNvPr>
          <p:cNvPicPr>
            <a:picLocks noChangeAspect="1"/>
          </p:cNvPicPr>
          <p:nvPr/>
        </p:nvPicPr>
        <p:blipFill rotWithShape="1">
          <a:blip r:embed="rId4"/>
          <a:srcRect l="31936" t="24517" r="33548" b="10106"/>
          <a:stretch/>
        </p:blipFill>
        <p:spPr>
          <a:xfrm>
            <a:off x="894735" y="2143227"/>
            <a:ext cx="4886633" cy="3785626"/>
          </a:xfrm>
          <a:prstGeom prst="rect">
            <a:avLst/>
          </a:prstGeom>
        </p:spPr>
      </p:pic>
    </p:spTree>
    <p:extLst>
      <p:ext uri="{BB962C8B-B14F-4D97-AF65-F5344CB8AC3E}">
        <p14:creationId xmlns:p14="http://schemas.microsoft.com/office/powerpoint/2010/main" val="2091763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E210-9B5A-803B-30D2-86A91619DBCB}"/>
              </a:ext>
            </a:extLst>
          </p:cNvPr>
          <p:cNvSpPr>
            <a:spLocks noGrp="1"/>
          </p:cNvSpPr>
          <p:nvPr>
            <p:ph type="title"/>
          </p:nvPr>
        </p:nvSpPr>
        <p:spPr/>
        <p:txBody>
          <a:bodyPr/>
          <a:lstStyle/>
          <a:p>
            <a:r>
              <a:rPr lang="en-US" dirty="0">
                <a:solidFill>
                  <a:srgbClr val="184165"/>
                </a:solidFill>
              </a:rPr>
              <a:t>ELECTRICAL CLEARANCES</a:t>
            </a:r>
          </a:p>
        </p:txBody>
      </p:sp>
      <p:sp>
        <p:nvSpPr>
          <p:cNvPr id="5" name="Content Placeholder 4">
            <a:extLst>
              <a:ext uri="{FF2B5EF4-FFF2-40B4-BE49-F238E27FC236}">
                <a16:creationId xmlns:a16="http://schemas.microsoft.com/office/drawing/2014/main" id="{2ECB53A4-9F0D-341A-0C8C-169C6F740B4A}"/>
              </a:ext>
            </a:extLst>
          </p:cNvPr>
          <p:cNvSpPr>
            <a:spLocks noGrp="1"/>
          </p:cNvSpPr>
          <p:nvPr>
            <p:ph idx="1"/>
          </p:nvPr>
        </p:nvSpPr>
        <p:spPr>
          <a:xfrm>
            <a:off x="838200" y="1838172"/>
            <a:ext cx="5467350" cy="4456776"/>
          </a:xfrm>
        </p:spPr>
        <p:txBody>
          <a:bodyPr>
            <a:normAutofit fontScale="77500" lnSpcReduction="20000"/>
          </a:bodyPr>
          <a:lstStyle/>
          <a:p>
            <a:r>
              <a:rPr lang="en-US" b="0" i="0" dirty="0">
                <a:solidFill>
                  <a:srgbClr val="212121"/>
                </a:solidFill>
                <a:effectLst/>
                <a:latin typeface="+mn-lt"/>
              </a:rPr>
              <a:t>Scaffolds must not be close enough to overhead power lines that they, or any conductive materials (e.g. building materials, paint roller extensions, scaffold components) that may be handled on them, come closer than 10 feet to the power line.</a:t>
            </a:r>
          </a:p>
          <a:p>
            <a:pPr algn="l">
              <a:buFont typeface="Arial" panose="020B0604020202020204" pitchFamily="34" charset="0"/>
              <a:buChar char="•"/>
            </a:pPr>
            <a:r>
              <a:rPr lang="en-US" b="0" i="0" dirty="0">
                <a:solidFill>
                  <a:srgbClr val="212121"/>
                </a:solidFill>
                <a:effectLst/>
                <a:latin typeface="+mn-lt"/>
              </a:rPr>
              <a:t>To be closer than 10 feet:</a:t>
            </a:r>
          </a:p>
          <a:p>
            <a:pPr lvl="1"/>
            <a:r>
              <a:rPr lang="en-US" b="0" i="0" dirty="0">
                <a:solidFill>
                  <a:srgbClr val="212121"/>
                </a:solidFill>
                <a:effectLst/>
                <a:latin typeface="+mn-lt"/>
              </a:rPr>
              <a:t>De-energize the lines.</a:t>
            </a:r>
          </a:p>
          <a:p>
            <a:pPr lvl="1"/>
            <a:r>
              <a:rPr lang="en-US" b="0" i="0" dirty="0">
                <a:solidFill>
                  <a:srgbClr val="212121"/>
                </a:solidFill>
                <a:effectLst/>
                <a:latin typeface="+mn-lt"/>
              </a:rPr>
              <a:t>Relocate the lines.</a:t>
            </a:r>
          </a:p>
          <a:p>
            <a:pPr lvl="1"/>
            <a:r>
              <a:rPr lang="en-US" b="0" i="0" dirty="0">
                <a:solidFill>
                  <a:srgbClr val="212121"/>
                </a:solidFill>
                <a:effectLst/>
                <a:latin typeface="+mn-lt"/>
              </a:rPr>
              <a:t>Install protective coverings to prevent accidental contact with the lines</a:t>
            </a:r>
          </a:p>
          <a:p>
            <a:r>
              <a:rPr lang="en-US" b="0" i="0" dirty="0">
                <a:solidFill>
                  <a:srgbClr val="000000"/>
                </a:solidFill>
                <a:effectLst/>
                <a:latin typeface="+mn-lt"/>
              </a:rPr>
              <a:t>Because it may be difficult to determine if a power line is insulated, or what its exact voltage is, the 10 foot rule should always be applied.</a:t>
            </a:r>
            <a:endParaRPr lang="en-US" b="0" i="0" dirty="0">
              <a:solidFill>
                <a:srgbClr val="212121"/>
              </a:solidFill>
              <a:effectLst/>
              <a:latin typeface="+mn-lt"/>
            </a:endParaRPr>
          </a:p>
          <a:p>
            <a:endParaRPr lang="en-US" dirty="0"/>
          </a:p>
        </p:txBody>
      </p:sp>
      <p:pic>
        <p:nvPicPr>
          <p:cNvPr id="4" name="Picture 3" descr="A building under construction with scaffolding&#10;&#10;Description automatically generated">
            <a:extLst>
              <a:ext uri="{FF2B5EF4-FFF2-40B4-BE49-F238E27FC236}">
                <a16:creationId xmlns:a16="http://schemas.microsoft.com/office/drawing/2014/main" id="{E068DEEB-599F-C1CA-416A-2BBBAFFBCD9B}"/>
              </a:ext>
            </a:extLst>
          </p:cNvPr>
          <p:cNvPicPr>
            <a:picLocks noChangeAspect="1"/>
          </p:cNvPicPr>
          <p:nvPr/>
        </p:nvPicPr>
        <p:blipFill>
          <a:blip r:embed="rId2"/>
          <a:stretch>
            <a:fillRect/>
          </a:stretch>
        </p:blipFill>
        <p:spPr>
          <a:xfrm>
            <a:off x="6419850" y="1814388"/>
            <a:ext cx="4933950" cy="4480560"/>
          </a:xfrm>
          <a:prstGeom prst="rect">
            <a:avLst/>
          </a:prstGeom>
        </p:spPr>
      </p:pic>
    </p:spTree>
    <p:extLst>
      <p:ext uri="{BB962C8B-B14F-4D97-AF65-F5344CB8AC3E}">
        <p14:creationId xmlns:p14="http://schemas.microsoft.com/office/powerpoint/2010/main" val="672896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8416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701E-38CF-413B-8C8F-A45C69F89ED5}"/>
              </a:ext>
            </a:extLst>
          </p:cNvPr>
          <p:cNvSpPr>
            <a:spLocks noGrp="1"/>
          </p:cNvSpPr>
          <p:nvPr>
            <p:ph type="title"/>
          </p:nvPr>
        </p:nvSpPr>
        <p:spPr/>
        <p:txBody>
          <a:bodyPr/>
          <a:lstStyle/>
          <a:p>
            <a:r>
              <a:rPr lang="en-US" dirty="0">
                <a:solidFill>
                  <a:srgbClr val="184165"/>
                </a:solidFill>
              </a:rPr>
              <a:t>ELECTRICAL CLEARANCES</a:t>
            </a:r>
          </a:p>
        </p:txBody>
      </p:sp>
      <p:grpSp>
        <p:nvGrpSpPr>
          <p:cNvPr id="5" name="Group 4">
            <a:extLst>
              <a:ext uri="{FF2B5EF4-FFF2-40B4-BE49-F238E27FC236}">
                <a16:creationId xmlns:a16="http://schemas.microsoft.com/office/drawing/2014/main" id="{F8D62C48-ADDB-4734-B185-E1F6773D0B91}"/>
              </a:ext>
            </a:extLst>
          </p:cNvPr>
          <p:cNvGrpSpPr/>
          <p:nvPr/>
        </p:nvGrpSpPr>
        <p:grpSpPr>
          <a:xfrm>
            <a:off x="838200" y="2191892"/>
            <a:ext cx="10515600" cy="3732658"/>
            <a:chOff x="1776503" y="1257341"/>
            <a:chExt cx="8631935" cy="2798065"/>
          </a:xfrm>
        </p:grpSpPr>
        <p:pic>
          <p:nvPicPr>
            <p:cNvPr id="7" name="Picture 6">
              <a:extLst>
                <a:ext uri="{FF2B5EF4-FFF2-40B4-BE49-F238E27FC236}">
                  <a16:creationId xmlns:a16="http://schemas.microsoft.com/office/drawing/2014/main" id="{F843356F-15CF-4EDB-88BD-940B01F1FD78}"/>
                </a:ext>
              </a:extLst>
            </p:cNvPr>
            <p:cNvPicPr>
              <a:picLocks noChangeAspect="1"/>
            </p:cNvPicPr>
            <p:nvPr/>
          </p:nvPicPr>
          <p:blipFill rotWithShape="1">
            <a:blip r:embed="rId3"/>
            <a:srcRect t="10849" r="-1" b="23892"/>
            <a:stretch/>
          </p:blipFill>
          <p:spPr>
            <a:xfrm>
              <a:off x="1776503" y="1257341"/>
              <a:ext cx="2765517" cy="2798064"/>
            </a:xfrm>
            <a:prstGeom prst="rect">
              <a:avLst/>
            </a:prstGeom>
          </p:spPr>
        </p:pic>
        <p:pic>
          <p:nvPicPr>
            <p:cNvPr id="3074" name="Picture 2" descr="Related image">
              <a:extLst>
                <a:ext uri="{FF2B5EF4-FFF2-40B4-BE49-F238E27FC236}">
                  <a16:creationId xmlns:a16="http://schemas.microsoft.com/office/drawing/2014/main" id="{E80046B0-E228-4515-8F23-8EF710241E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6" r="19041" b="-1"/>
            <a:stretch/>
          </p:blipFill>
          <p:spPr bwMode="auto">
            <a:xfrm>
              <a:off x="4705162" y="1257342"/>
              <a:ext cx="2770067" cy="27980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CB5E4DF-5F08-4554-91D2-035A94DC64D7}"/>
                </a:ext>
              </a:extLst>
            </p:cNvPr>
            <p:cNvPicPr>
              <a:picLocks noChangeAspect="1"/>
            </p:cNvPicPr>
            <p:nvPr/>
          </p:nvPicPr>
          <p:blipFill rotWithShape="1">
            <a:blip r:embed="rId5"/>
            <a:srcRect r="20060" b="3"/>
            <a:stretch/>
          </p:blipFill>
          <p:spPr>
            <a:xfrm>
              <a:off x="7638370" y="1257341"/>
              <a:ext cx="2770068" cy="2798064"/>
            </a:xfrm>
            <a:prstGeom prst="rect">
              <a:avLst/>
            </a:prstGeom>
          </p:spPr>
        </p:pic>
      </p:grpSp>
    </p:spTree>
    <p:extLst>
      <p:ext uri="{BB962C8B-B14F-4D97-AF65-F5344CB8AC3E}">
        <p14:creationId xmlns:p14="http://schemas.microsoft.com/office/powerpoint/2010/main" val="1995628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8416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701E-38CF-413B-8C8F-A45C69F89ED5}"/>
              </a:ext>
            </a:extLst>
          </p:cNvPr>
          <p:cNvSpPr>
            <a:spLocks noGrp="1"/>
          </p:cNvSpPr>
          <p:nvPr>
            <p:ph type="title"/>
          </p:nvPr>
        </p:nvSpPr>
        <p:spPr/>
        <p:txBody>
          <a:bodyPr/>
          <a:lstStyle/>
          <a:p>
            <a:r>
              <a:rPr lang="en-US" dirty="0">
                <a:solidFill>
                  <a:srgbClr val="184165"/>
                </a:solidFill>
              </a:rPr>
              <a:t>IDENTIFY THE HAZARDS </a:t>
            </a:r>
          </a:p>
        </p:txBody>
      </p:sp>
      <p:pic>
        <p:nvPicPr>
          <p:cNvPr id="5" name="Picture 4" descr="A house being built&#10;&#10;Description automatically generated with low confidence">
            <a:extLst>
              <a:ext uri="{FF2B5EF4-FFF2-40B4-BE49-F238E27FC236}">
                <a16:creationId xmlns:a16="http://schemas.microsoft.com/office/drawing/2014/main" id="{7160C704-C767-48CA-8C08-38500176991A}"/>
              </a:ext>
            </a:extLst>
          </p:cNvPr>
          <p:cNvPicPr>
            <a:picLocks noChangeAspect="1"/>
          </p:cNvPicPr>
          <p:nvPr/>
        </p:nvPicPr>
        <p:blipFill>
          <a:blip r:embed="rId3"/>
          <a:stretch>
            <a:fillRect/>
          </a:stretch>
        </p:blipFill>
        <p:spPr>
          <a:xfrm>
            <a:off x="2032000" y="1751308"/>
            <a:ext cx="8128000" cy="4725692"/>
          </a:xfrm>
          <a:prstGeom prst="rect">
            <a:avLst/>
          </a:prstGeom>
        </p:spPr>
      </p:pic>
    </p:spTree>
    <p:extLst>
      <p:ext uri="{BB962C8B-B14F-4D97-AF65-F5344CB8AC3E}">
        <p14:creationId xmlns:p14="http://schemas.microsoft.com/office/powerpoint/2010/main" val="3256864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1BAC94-D2C0-76DE-2978-8ED12F989790}"/>
              </a:ext>
            </a:extLst>
          </p:cNvPr>
          <p:cNvSpPr>
            <a:spLocks noGrp="1"/>
          </p:cNvSpPr>
          <p:nvPr>
            <p:ph type="title"/>
          </p:nvPr>
        </p:nvSpPr>
        <p:spPr/>
        <p:txBody>
          <a:bodyPr>
            <a:normAutofit fontScale="90000"/>
          </a:bodyPr>
          <a:lstStyle/>
          <a:p>
            <a:pPr algn="ctr"/>
            <a:r>
              <a:rPr lang="en-US" dirty="0">
                <a:latin typeface="+mn-lt"/>
              </a:rPr>
              <a:t>Steve Mullen, CSP, ARM, CRIS</a:t>
            </a:r>
            <a:br>
              <a:rPr lang="en-US" dirty="0">
                <a:latin typeface="+mn-lt"/>
              </a:rPr>
            </a:br>
            <a:r>
              <a:rPr lang="en-US" dirty="0">
                <a:latin typeface="+mn-lt"/>
                <a:hlinkClick r:id="rId3"/>
              </a:rPr>
              <a:t>steve@sficompliance.com</a:t>
            </a:r>
            <a:br>
              <a:rPr lang="en-US" dirty="0">
                <a:latin typeface="+mn-lt"/>
              </a:rPr>
            </a:br>
            <a:r>
              <a:rPr lang="en-US" dirty="0">
                <a:latin typeface="+mn-lt"/>
              </a:rPr>
              <a:t>602-316-9038</a:t>
            </a:r>
            <a:br>
              <a:rPr lang="en-US" dirty="0">
                <a:latin typeface="+mn-lt"/>
              </a:rPr>
            </a:br>
            <a:r>
              <a:rPr lang="en-US" dirty="0">
                <a:latin typeface="+mn-lt"/>
              </a:rPr>
              <a:t>sficompliance.com</a:t>
            </a:r>
          </a:p>
        </p:txBody>
      </p:sp>
    </p:spTree>
    <p:extLst>
      <p:ext uri="{BB962C8B-B14F-4D97-AF65-F5344CB8AC3E}">
        <p14:creationId xmlns:p14="http://schemas.microsoft.com/office/powerpoint/2010/main" val="2672181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4E0D-5D5E-ED5B-C84A-DF4F696893E5}"/>
              </a:ext>
            </a:extLst>
          </p:cNvPr>
          <p:cNvSpPr>
            <a:spLocks noGrp="1"/>
          </p:cNvSpPr>
          <p:nvPr>
            <p:ph type="title"/>
          </p:nvPr>
        </p:nvSpPr>
        <p:spPr/>
        <p:txBody>
          <a:bodyPr>
            <a:noAutofit/>
          </a:bodyPr>
          <a:lstStyle/>
          <a:p>
            <a:r>
              <a:rPr lang="en-US" sz="4800" dirty="0">
                <a:solidFill>
                  <a:srgbClr val="184165"/>
                </a:solidFill>
              </a:rPr>
              <a:t>KNOWLEDGE CHECK: IS THIS AN ACCEPTABLE SCAFFOLD?</a:t>
            </a:r>
          </a:p>
        </p:txBody>
      </p:sp>
      <p:pic>
        <p:nvPicPr>
          <p:cNvPr id="4" name="Picture 3" descr="A stack of pallets in a warehouse&#10;&#10;Description automatically generated">
            <a:extLst>
              <a:ext uri="{FF2B5EF4-FFF2-40B4-BE49-F238E27FC236}">
                <a16:creationId xmlns:a16="http://schemas.microsoft.com/office/drawing/2014/main" id="{40F81D97-86A0-ED74-4492-6A78E7BCC540}"/>
              </a:ext>
            </a:extLst>
          </p:cNvPr>
          <p:cNvPicPr>
            <a:picLocks noChangeAspect="1"/>
          </p:cNvPicPr>
          <p:nvPr/>
        </p:nvPicPr>
        <p:blipFill>
          <a:blip r:embed="rId2"/>
          <a:stretch>
            <a:fillRect/>
          </a:stretch>
        </p:blipFill>
        <p:spPr>
          <a:xfrm>
            <a:off x="975014" y="1867668"/>
            <a:ext cx="3154680" cy="4206240"/>
          </a:xfrm>
          <a:prstGeom prst="rect">
            <a:avLst/>
          </a:prstGeom>
        </p:spPr>
      </p:pic>
      <p:pic>
        <p:nvPicPr>
          <p:cNvPr id="6" name="Picture 5" descr="A stack of sheets of wood&#10;&#10;Description automatically generated">
            <a:extLst>
              <a:ext uri="{FF2B5EF4-FFF2-40B4-BE49-F238E27FC236}">
                <a16:creationId xmlns:a16="http://schemas.microsoft.com/office/drawing/2014/main" id="{B40A49FB-F4D4-96C9-3942-4AAB3AB99412}"/>
              </a:ext>
            </a:extLst>
          </p:cNvPr>
          <p:cNvPicPr>
            <a:picLocks noChangeAspect="1"/>
          </p:cNvPicPr>
          <p:nvPr/>
        </p:nvPicPr>
        <p:blipFill>
          <a:blip r:embed="rId3"/>
          <a:stretch>
            <a:fillRect/>
          </a:stretch>
        </p:blipFill>
        <p:spPr>
          <a:xfrm>
            <a:off x="4266508" y="2704333"/>
            <a:ext cx="3472508" cy="2286000"/>
          </a:xfrm>
          <a:prstGeom prst="rect">
            <a:avLst/>
          </a:prstGeom>
        </p:spPr>
      </p:pic>
      <p:pic>
        <p:nvPicPr>
          <p:cNvPr id="8" name="Picture 7" descr="A close-up of a block&#10;&#10;Description automatically generated">
            <a:extLst>
              <a:ext uri="{FF2B5EF4-FFF2-40B4-BE49-F238E27FC236}">
                <a16:creationId xmlns:a16="http://schemas.microsoft.com/office/drawing/2014/main" id="{86AB5578-2E9A-92BA-A25A-6531627333D4}"/>
              </a:ext>
            </a:extLst>
          </p:cNvPr>
          <p:cNvPicPr>
            <a:picLocks noChangeAspect="1"/>
          </p:cNvPicPr>
          <p:nvPr/>
        </p:nvPicPr>
        <p:blipFill>
          <a:blip r:embed="rId4"/>
          <a:srcRect l="6507" t="7716" r="6430" b="6776"/>
          <a:stretch/>
        </p:blipFill>
        <p:spPr>
          <a:xfrm>
            <a:off x="7875830" y="3513588"/>
            <a:ext cx="3755415" cy="2560320"/>
          </a:xfrm>
          <a:prstGeom prst="rect">
            <a:avLst/>
          </a:prstGeom>
        </p:spPr>
      </p:pic>
    </p:spTree>
    <p:extLst>
      <p:ext uri="{BB962C8B-B14F-4D97-AF65-F5344CB8AC3E}">
        <p14:creationId xmlns:p14="http://schemas.microsoft.com/office/powerpoint/2010/main" val="354714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9A00-53A4-5AFA-7331-A43FFBFA2BDA}"/>
              </a:ext>
            </a:extLst>
          </p:cNvPr>
          <p:cNvSpPr>
            <a:spLocks noGrp="1"/>
          </p:cNvSpPr>
          <p:nvPr>
            <p:ph type="title"/>
          </p:nvPr>
        </p:nvSpPr>
        <p:spPr/>
        <p:txBody>
          <a:bodyPr>
            <a:normAutofit/>
          </a:bodyPr>
          <a:lstStyle/>
          <a:p>
            <a:r>
              <a:rPr lang="en-US" dirty="0">
                <a:solidFill>
                  <a:srgbClr val="184165"/>
                </a:solidFill>
              </a:rPr>
              <a:t>COMMON TYPES OF SCAFFOLD</a:t>
            </a:r>
          </a:p>
        </p:txBody>
      </p:sp>
      <p:grpSp>
        <p:nvGrpSpPr>
          <p:cNvPr id="3" name="Group 2">
            <a:extLst>
              <a:ext uri="{FF2B5EF4-FFF2-40B4-BE49-F238E27FC236}">
                <a16:creationId xmlns:a16="http://schemas.microsoft.com/office/drawing/2014/main" id="{012B6AA1-4C64-132D-19DF-594694DEFF9A}"/>
              </a:ext>
            </a:extLst>
          </p:cNvPr>
          <p:cNvGrpSpPr/>
          <p:nvPr/>
        </p:nvGrpSpPr>
        <p:grpSpPr>
          <a:xfrm>
            <a:off x="1229711" y="1716571"/>
            <a:ext cx="9551362" cy="3386825"/>
            <a:chOff x="1776503" y="1257341"/>
            <a:chExt cx="8638994" cy="2798064"/>
          </a:xfrm>
        </p:grpSpPr>
        <p:pic>
          <p:nvPicPr>
            <p:cNvPr id="4" name="Picture 3">
              <a:extLst>
                <a:ext uri="{FF2B5EF4-FFF2-40B4-BE49-F238E27FC236}">
                  <a16:creationId xmlns:a16="http://schemas.microsoft.com/office/drawing/2014/main" id="{11FEAD69-61BE-5196-08FF-0311AB876B45}"/>
                </a:ext>
              </a:extLst>
            </p:cNvPr>
            <p:cNvPicPr>
              <a:picLocks noChangeAspect="1"/>
            </p:cNvPicPr>
            <p:nvPr/>
          </p:nvPicPr>
          <p:blipFill rotWithShape="1">
            <a:blip r:embed="rId2"/>
            <a:srcRect l="23533" r="10249" b="4"/>
            <a:stretch/>
          </p:blipFill>
          <p:spPr>
            <a:xfrm>
              <a:off x="1776503" y="1257341"/>
              <a:ext cx="2765517" cy="2798064"/>
            </a:xfrm>
            <a:prstGeom prst="rect">
              <a:avLst/>
            </a:prstGeom>
          </p:spPr>
        </p:pic>
        <p:pic>
          <p:nvPicPr>
            <p:cNvPr id="6" name="Picture 5">
              <a:extLst>
                <a:ext uri="{FF2B5EF4-FFF2-40B4-BE49-F238E27FC236}">
                  <a16:creationId xmlns:a16="http://schemas.microsoft.com/office/drawing/2014/main" id="{0CC7CDA8-8974-16DB-F747-D9E197B1CFFC}"/>
                </a:ext>
              </a:extLst>
            </p:cNvPr>
            <p:cNvPicPr>
              <a:picLocks noChangeAspect="1"/>
            </p:cNvPicPr>
            <p:nvPr/>
          </p:nvPicPr>
          <p:blipFill rotWithShape="1">
            <a:blip r:embed="rId3"/>
            <a:srcRect l="10037" r="23388" b="3"/>
            <a:stretch/>
          </p:blipFill>
          <p:spPr>
            <a:xfrm>
              <a:off x="4760047" y="1257341"/>
              <a:ext cx="2770068" cy="2798064"/>
            </a:xfrm>
            <a:prstGeom prst="rect">
              <a:avLst/>
            </a:prstGeom>
          </p:spPr>
        </p:pic>
        <p:sp>
          <p:nvSpPr>
            <p:cNvPr id="7" name="TextBox 6">
              <a:extLst>
                <a:ext uri="{FF2B5EF4-FFF2-40B4-BE49-F238E27FC236}">
                  <a16:creationId xmlns:a16="http://schemas.microsoft.com/office/drawing/2014/main" id="{994E818E-9C20-B417-A919-8EAF2EDB0AEA}"/>
                </a:ext>
              </a:extLst>
            </p:cNvPr>
            <p:cNvSpPr txBox="1"/>
            <p:nvPr/>
          </p:nvSpPr>
          <p:spPr>
            <a:xfrm>
              <a:off x="2558251" y="1257341"/>
              <a:ext cx="1365928" cy="305128"/>
            </a:xfrm>
            <a:prstGeom prst="rect">
              <a:avLst/>
            </a:prstGeom>
            <a:solidFill>
              <a:srgbClr val="184165"/>
            </a:solid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Supported</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A9E03855-C6EE-D1F2-DC2F-87CC9006D93F}"/>
                </a:ext>
              </a:extLst>
            </p:cNvPr>
            <p:cNvSpPr txBox="1"/>
            <p:nvPr/>
          </p:nvSpPr>
          <p:spPr>
            <a:xfrm>
              <a:off x="5582107" y="1257341"/>
              <a:ext cx="1365928" cy="305128"/>
            </a:xfrm>
            <a:prstGeom prst="rect">
              <a:avLst/>
            </a:prstGeom>
            <a:solidFill>
              <a:srgbClr val="184165"/>
            </a:solid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Suspended </a:t>
              </a:r>
              <a:r>
                <a:rPr lang="en-US" b="1" dirty="0">
                  <a:solidFill>
                    <a:schemeClr val="bg1"/>
                  </a:solidFill>
                </a:rPr>
                <a:t> </a:t>
              </a:r>
            </a:p>
          </p:txBody>
        </p:sp>
        <p:sp>
          <p:nvSpPr>
            <p:cNvPr id="9" name="TextBox 8">
              <a:extLst>
                <a:ext uri="{FF2B5EF4-FFF2-40B4-BE49-F238E27FC236}">
                  <a16:creationId xmlns:a16="http://schemas.microsoft.com/office/drawing/2014/main" id="{1C308BE4-E85C-8B8C-48EE-E82414EDFE0C}"/>
                </a:ext>
              </a:extLst>
            </p:cNvPr>
            <p:cNvSpPr txBox="1"/>
            <p:nvPr/>
          </p:nvSpPr>
          <p:spPr>
            <a:xfrm>
              <a:off x="9372322" y="3728752"/>
              <a:ext cx="1043175" cy="305128"/>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Aerial lift </a:t>
              </a:r>
            </a:p>
          </p:txBody>
        </p:sp>
      </p:grpSp>
      <p:sp>
        <p:nvSpPr>
          <p:cNvPr id="10" name="TextBox 9">
            <a:extLst>
              <a:ext uri="{FF2B5EF4-FFF2-40B4-BE49-F238E27FC236}">
                <a16:creationId xmlns:a16="http://schemas.microsoft.com/office/drawing/2014/main" id="{AE5B402B-C391-B833-0D5D-2AFF71F933C5}"/>
              </a:ext>
            </a:extLst>
          </p:cNvPr>
          <p:cNvSpPr txBox="1"/>
          <p:nvPr/>
        </p:nvSpPr>
        <p:spPr>
          <a:xfrm>
            <a:off x="1318565" y="5077341"/>
            <a:ext cx="3061094" cy="1477328"/>
          </a:xfrm>
          <a:prstGeom prst="rect">
            <a:avLst/>
          </a:prstGeom>
          <a:noFill/>
        </p:spPr>
        <p:txBody>
          <a:bodyPr wrap="square" rtlCol="0">
            <a:spAutoFit/>
          </a:bodyPr>
          <a:lstStyle/>
          <a:p>
            <a:r>
              <a:rPr lang="en-US" b="0" i="0" dirty="0">
                <a:solidFill>
                  <a:srgbClr val="212121"/>
                </a:solidFill>
                <a:effectLst/>
              </a:rPr>
              <a:t>One or more platforms supported by outrigger beams, brackets, poles, legs, uprights, posts, frames, or similar rigid support.</a:t>
            </a:r>
            <a:endParaRPr lang="en-US" dirty="0"/>
          </a:p>
        </p:txBody>
      </p:sp>
      <p:sp>
        <p:nvSpPr>
          <p:cNvPr id="11" name="TextBox 10">
            <a:extLst>
              <a:ext uri="{FF2B5EF4-FFF2-40B4-BE49-F238E27FC236}">
                <a16:creationId xmlns:a16="http://schemas.microsoft.com/office/drawing/2014/main" id="{51B74FA5-64F2-2EF3-8FA5-A714DB9777C8}"/>
              </a:ext>
            </a:extLst>
          </p:cNvPr>
          <p:cNvSpPr txBox="1"/>
          <p:nvPr/>
        </p:nvSpPr>
        <p:spPr>
          <a:xfrm>
            <a:off x="4701309" y="5117360"/>
            <a:ext cx="2982019" cy="1200329"/>
          </a:xfrm>
          <a:prstGeom prst="rect">
            <a:avLst/>
          </a:prstGeom>
          <a:noFill/>
        </p:spPr>
        <p:txBody>
          <a:bodyPr wrap="square" rtlCol="0">
            <a:spAutoFit/>
          </a:bodyPr>
          <a:lstStyle/>
          <a:p>
            <a:r>
              <a:rPr lang="en-US" dirty="0"/>
              <a:t>One or more platforms suspended by ropes or other non-rigid means from an overhead structure(s).</a:t>
            </a:r>
          </a:p>
        </p:txBody>
      </p:sp>
      <p:pic>
        <p:nvPicPr>
          <p:cNvPr id="15" name="Picture 14" descr="A group of blue machines&#10;&#10;Description automatically generated with medium confidence">
            <a:extLst>
              <a:ext uri="{FF2B5EF4-FFF2-40B4-BE49-F238E27FC236}">
                <a16:creationId xmlns:a16="http://schemas.microsoft.com/office/drawing/2014/main" id="{6A529DB8-C117-C165-2C49-A665F5C804DA}"/>
              </a:ext>
            </a:extLst>
          </p:cNvPr>
          <p:cNvPicPr>
            <a:picLocks noChangeAspect="1"/>
          </p:cNvPicPr>
          <p:nvPr/>
        </p:nvPicPr>
        <p:blipFill>
          <a:blip r:embed="rId4"/>
          <a:stretch>
            <a:fillRect/>
          </a:stretch>
        </p:blipFill>
        <p:spPr>
          <a:xfrm>
            <a:off x="7682060" y="1716571"/>
            <a:ext cx="3280229" cy="3352800"/>
          </a:xfrm>
          <a:prstGeom prst="rect">
            <a:avLst/>
          </a:prstGeom>
        </p:spPr>
      </p:pic>
      <p:sp>
        <p:nvSpPr>
          <p:cNvPr id="16" name="TextBox 15">
            <a:extLst>
              <a:ext uri="{FF2B5EF4-FFF2-40B4-BE49-F238E27FC236}">
                <a16:creationId xmlns:a16="http://schemas.microsoft.com/office/drawing/2014/main" id="{27B69D45-2B9E-DE07-00DB-1AF42656ED92}"/>
              </a:ext>
            </a:extLst>
          </p:cNvPr>
          <p:cNvSpPr txBox="1"/>
          <p:nvPr/>
        </p:nvSpPr>
        <p:spPr>
          <a:xfrm>
            <a:off x="8567082" y="1703946"/>
            <a:ext cx="1510184" cy="369332"/>
          </a:xfrm>
          <a:prstGeom prst="rect">
            <a:avLst/>
          </a:prstGeom>
          <a:solidFill>
            <a:srgbClr val="184165"/>
          </a:solid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Aerial Lift </a:t>
            </a:r>
            <a:r>
              <a:rPr lang="en-US" b="1" dirty="0">
                <a:solidFill>
                  <a:schemeClr val="bg1"/>
                </a:solidFill>
              </a:rPr>
              <a:t> </a:t>
            </a:r>
          </a:p>
        </p:txBody>
      </p:sp>
      <p:sp>
        <p:nvSpPr>
          <p:cNvPr id="17" name="TextBox 16">
            <a:extLst>
              <a:ext uri="{FF2B5EF4-FFF2-40B4-BE49-F238E27FC236}">
                <a16:creationId xmlns:a16="http://schemas.microsoft.com/office/drawing/2014/main" id="{84E73719-1E67-59A1-C9C6-AC4B29BD36B0}"/>
              </a:ext>
            </a:extLst>
          </p:cNvPr>
          <p:cNvSpPr txBox="1"/>
          <p:nvPr/>
        </p:nvSpPr>
        <p:spPr>
          <a:xfrm>
            <a:off x="7739653" y="5207885"/>
            <a:ext cx="3041420" cy="646331"/>
          </a:xfrm>
          <a:prstGeom prst="rect">
            <a:avLst/>
          </a:prstGeom>
          <a:noFill/>
        </p:spPr>
        <p:txBody>
          <a:bodyPr wrap="square" rtlCol="0">
            <a:spAutoFit/>
          </a:bodyPr>
          <a:lstStyle/>
          <a:p>
            <a:r>
              <a:rPr lang="en-US" b="0" i="0" dirty="0">
                <a:solidFill>
                  <a:srgbClr val="212121"/>
                </a:solidFill>
                <a:effectLst/>
              </a:rPr>
              <a:t>Any vehicle-mounted device used to elevate personnel.</a:t>
            </a:r>
            <a:endParaRPr lang="en-US" dirty="0"/>
          </a:p>
        </p:txBody>
      </p:sp>
    </p:spTree>
    <p:extLst>
      <p:ext uri="{BB962C8B-B14F-4D97-AF65-F5344CB8AC3E}">
        <p14:creationId xmlns:p14="http://schemas.microsoft.com/office/powerpoint/2010/main" val="1495111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4165"/>
        </a:solidFill>
        <a:effectLst/>
      </p:bgPr>
    </p:bg>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00D79EB6-28C9-43E5-AE3D-4C99EC25CE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89" r="19234" b="-4"/>
          <a:stretch/>
        </p:blipFill>
        <p:spPr bwMode="auto">
          <a:xfrm>
            <a:off x="8768279" y="664045"/>
            <a:ext cx="2584054" cy="2494531"/>
          </a:xfrm>
          <a:prstGeom prst="rect">
            <a:avLst/>
          </a:prstGeom>
          <a:noFill/>
          <a:ln w="1905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26" name="Picture 2" descr="Related image">
            <a:extLst>
              <a:ext uri="{FF2B5EF4-FFF2-40B4-BE49-F238E27FC236}">
                <a16:creationId xmlns:a16="http://schemas.microsoft.com/office/drawing/2014/main" id="{A830D54E-E608-4736-AC77-005C9E0EF6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14" r="16909" b="-1"/>
          <a:stretch/>
        </p:blipFill>
        <p:spPr bwMode="auto">
          <a:xfrm>
            <a:off x="6093448" y="664045"/>
            <a:ext cx="2510350" cy="2494531"/>
          </a:xfrm>
          <a:prstGeom prst="rect">
            <a:avLst/>
          </a:prstGeom>
          <a:noFill/>
          <a:ln w="1905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30" name="Picture 6" descr="Image result for picture of system scaffold">
            <a:extLst>
              <a:ext uri="{FF2B5EF4-FFF2-40B4-BE49-F238E27FC236}">
                <a16:creationId xmlns:a16="http://schemas.microsoft.com/office/drawing/2014/main" id="{3F09B53A-F327-4133-AFBB-BC93FC64C7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484" r="-2" b="17308"/>
          <a:stretch/>
        </p:blipFill>
        <p:spPr bwMode="auto">
          <a:xfrm>
            <a:off x="6122303" y="3343001"/>
            <a:ext cx="2510350" cy="2478837"/>
          </a:xfrm>
          <a:prstGeom prst="rect">
            <a:avLst/>
          </a:prstGeom>
          <a:noFill/>
          <a:ln w="1905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4B8763DA-C275-42A1-A9B8-2A14AAEE9751}"/>
              </a:ext>
            </a:extLst>
          </p:cNvPr>
          <p:cNvGrpSpPr/>
          <p:nvPr/>
        </p:nvGrpSpPr>
        <p:grpSpPr>
          <a:xfrm>
            <a:off x="1307238" y="691871"/>
            <a:ext cx="2930488" cy="1627081"/>
            <a:chOff x="914400" y="2872127"/>
            <a:chExt cx="2930488" cy="955537"/>
          </a:xfrm>
        </p:grpSpPr>
        <p:sp>
          <p:nvSpPr>
            <p:cNvPr id="20" name="Rectangle 19">
              <a:extLst>
                <a:ext uri="{FF2B5EF4-FFF2-40B4-BE49-F238E27FC236}">
                  <a16:creationId xmlns:a16="http://schemas.microsoft.com/office/drawing/2014/main" id="{E6D44D0B-D067-4E4C-BB60-75938379B85C}"/>
                </a:ext>
              </a:extLst>
            </p:cNvPr>
            <p:cNvSpPr/>
            <p:nvPr/>
          </p:nvSpPr>
          <p:spPr>
            <a:xfrm>
              <a:off x="914400" y="2872127"/>
              <a:ext cx="2930488" cy="955537"/>
            </a:xfrm>
            <a:prstGeom prst="rect">
              <a:avLst/>
            </a:prstGeom>
            <a:solidFill>
              <a:srgbClr val="C0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itle 1">
              <a:extLst>
                <a:ext uri="{FF2B5EF4-FFF2-40B4-BE49-F238E27FC236}">
                  <a16:creationId xmlns:a16="http://schemas.microsoft.com/office/drawing/2014/main" id="{0DCC396A-6CDA-45ED-87D3-214BDD3D44E4}"/>
                </a:ext>
              </a:extLst>
            </p:cNvPr>
            <p:cNvSpPr txBox="1">
              <a:spLocks/>
            </p:cNvSpPr>
            <p:nvPr/>
          </p:nvSpPr>
          <p:spPr>
            <a:xfrm>
              <a:off x="914400" y="3013813"/>
              <a:ext cx="2930488" cy="8138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accent1">
                      <a:lumMod val="50000"/>
                    </a:schemeClr>
                  </a:solidFill>
                  <a:latin typeface="Bodoni MT Condensed" panose="02070606080606020203" pitchFamily="18" charset="0"/>
                  <a:ea typeface="+mj-ea"/>
                  <a:cs typeface="+mj-cs"/>
                </a:defRPr>
              </a:lvl1pPr>
            </a:lstStyle>
            <a:p>
              <a:pPr algn="ctr"/>
              <a:r>
                <a:rPr lang="en-US" sz="5400" dirty="0">
                  <a:solidFill>
                    <a:schemeClr val="bg1"/>
                  </a:solidFill>
                  <a:cs typeface="Times New Roman" panose="02020603050405020304" pitchFamily="18" charset="0"/>
                </a:rPr>
                <a:t>SUPPORTED SCAFFOLDS</a:t>
              </a:r>
            </a:p>
          </p:txBody>
        </p:sp>
      </p:grpSp>
      <p:pic>
        <p:nvPicPr>
          <p:cNvPr id="7" name="Picture 6" descr="A yellow scaffolding on wheels&#10;&#10;Description automatically generated">
            <a:extLst>
              <a:ext uri="{FF2B5EF4-FFF2-40B4-BE49-F238E27FC236}">
                <a16:creationId xmlns:a16="http://schemas.microsoft.com/office/drawing/2014/main" id="{EBB5A545-B11C-08B1-E337-A1850EB9300A}"/>
              </a:ext>
            </a:extLst>
          </p:cNvPr>
          <p:cNvPicPr>
            <a:picLocks noChangeAspect="1"/>
          </p:cNvPicPr>
          <p:nvPr/>
        </p:nvPicPr>
        <p:blipFill>
          <a:blip r:embed="rId6"/>
          <a:stretch>
            <a:fillRect/>
          </a:stretch>
        </p:blipFill>
        <p:spPr>
          <a:xfrm>
            <a:off x="8768279" y="3343001"/>
            <a:ext cx="2584054" cy="2454004"/>
          </a:xfrm>
          <a:prstGeom prst="rect">
            <a:avLst/>
          </a:prstGeom>
          <a:ln w="19050">
            <a:solidFill>
              <a:schemeClr val="bg1">
                <a:lumMod val="50000"/>
              </a:schemeClr>
            </a:solidFill>
          </a:ln>
        </p:spPr>
      </p:pic>
      <p:grpSp>
        <p:nvGrpSpPr>
          <p:cNvPr id="8" name="Group 7">
            <a:extLst>
              <a:ext uri="{FF2B5EF4-FFF2-40B4-BE49-F238E27FC236}">
                <a16:creationId xmlns:a16="http://schemas.microsoft.com/office/drawing/2014/main" id="{180A870D-3EA9-C627-9C9C-3C538185E06F}"/>
              </a:ext>
            </a:extLst>
          </p:cNvPr>
          <p:cNvGrpSpPr/>
          <p:nvPr/>
        </p:nvGrpSpPr>
        <p:grpSpPr>
          <a:xfrm>
            <a:off x="1290880" y="2454713"/>
            <a:ext cx="2939744" cy="703863"/>
            <a:chOff x="464766" y="516"/>
            <a:chExt cx="2939744" cy="1763846"/>
          </a:xfrm>
        </p:grpSpPr>
        <p:sp>
          <p:nvSpPr>
            <p:cNvPr id="9" name="Rectangle 8">
              <a:extLst>
                <a:ext uri="{FF2B5EF4-FFF2-40B4-BE49-F238E27FC236}">
                  <a16:creationId xmlns:a16="http://schemas.microsoft.com/office/drawing/2014/main" id="{4DCE06C5-6A58-C876-7F9C-0A20EF3F83AE}"/>
                </a:ext>
              </a:extLst>
            </p:cNvPr>
            <p:cNvSpPr/>
            <p:nvPr/>
          </p:nvSpPr>
          <p:spPr>
            <a:xfrm>
              <a:off x="464766" y="516"/>
              <a:ext cx="2939744" cy="1763846"/>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dirty="0"/>
            </a:p>
          </p:txBody>
        </p:sp>
        <p:sp>
          <p:nvSpPr>
            <p:cNvPr id="10" name="TextBox 9">
              <a:extLst>
                <a:ext uri="{FF2B5EF4-FFF2-40B4-BE49-F238E27FC236}">
                  <a16:creationId xmlns:a16="http://schemas.microsoft.com/office/drawing/2014/main" id="{F8CA3AC2-362B-DECC-EDC4-6697802E53CF}"/>
                </a:ext>
              </a:extLst>
            </p:cNvPr>
            <p:cNvSpPr txBox="1"/>
            <p:nvPr/>
          </p:nvSpPr>
          <p:spPr>
            <a:xfrm>
              <a:off x="464766" y="516"/>
              <a:ext cx="2939744" cy="17638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Bodoni MT" panose="02070603080606020203" pitchFamily="18" charset="0"/>
                  <a:cs typeface="Times New Roman" panose="02020603050405020304" pitchFamily="18" charset="0"/>
                </a:rPr>
                <a:t>Frame</a:t>
              </a:r>
            </a:p>
          </p:txBody>
        </p:sp>
      </p:grpSp>
      <p:grpSp>
        <p:nvGrpSpPr>
          <p:cNvPr id="11" name="Group 10">
            <a:extLst>
              <a:ext uri="{FF2B5EF4-FFF2-40B4-BE49-F238E27FC236}">
                <a16:creationId xmlns:a16="http://schemas.microsoft.com/office/drawing/2014/main" id="{A3084EF6-8BAC-439F-5AFA-7F02D611EBF8}"/>
              </a:ext>
            </a:extLst>
          </p:cNvPr>
          <p:cNvGrpSpPr/>
          <p:nvPr/>
        </p:nvGrpSpPr>
        <p:grpSpPr>
          <a:xfrm>
            <a:off x="1297982" y="3320950"/>
            <a:ext cx="2939744" cy="703863"/>
            <a:chOff x="464766" y="516"/>
            <a:chExt cx="2939744" cy="1763846"/>
          </a:xfrm>
        </p:grpSpPr>
        <p:sp>
          <p:nvSpPr>
            <p:cNvPr id="12" name="Rectangle 11">
              <a:extLst>
                <a:ext uri="{FF2B5EF4-FFF2-40B4-BE49-F238E27FC236}">
                  <a16:creationId xmlns:a16="http://schemas.microsoft.com/office/drawing/2014/main" id="{4907C3AC-F21C-0269-0847-1AF6EAB2E8DC}"/>
                </a:ext>
              </a:extLst>
            </p:cNvPr>
            <p:cNvSpPr/>
            <p:nvPr/>
          </p:nvSpPr>
          <p:spPr>
            <a:xfrm>
              <a:off x="464766" y="516"/>
              <a:ext cx="2939744" cy="1763846"/>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dirty="0"/>
            </a:p>
          </p:txBody>
        </p:sp>
        <p:sp>
          <p:nvSpPr>
            <p:cNvPr id="13" name="TextBox 12">
              <a:extLst>
                <a:ext uri="{FF2B5EF4-FFF2-40B4-BE49-F238E27FC236}">
                  <a16:creationId xmlns:a16="http://schemas.microsoft.com/office/drawing/2014/main" id="{3109A936-AC3F-3E68-CE00-FDACCA81832C}"/>
                </a:ext>
              </a:extLst>
            </p:cNvPr>
            <p:cNvSpPr txBox="1"/>
            <p:nvPr/>
          </p:nvSpPr>
          <p:spPr>
            <a:xfrm>
              <a:off x="464766" y="516"/>
              <a:ext cx="2939744" cy="17638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Bodoni MT" panose="02070603080606020203" pitchFamily="18" charset="0"/>
                  <a:cs typeface="Times New Roman" panose="02020603050405020304" pitchFamily="18" charset="0"/>
                </a:rPr>
                <a:t>Tube and Clamp</a:t>
              </a:r>
            </a:p>
          </p:txBody>
        </p:sp>
      </p:grpSp>
      <p:grpSp>
        <p:nvGrpSpPr>
          <p:cNvPr id="14" name="Group 13">
            <a:extLst>
              <a:ext uri="{FF2B5EF4-FFF2-40B4-BE49-F238E27FC236}">
                <a16:creationId xmlns:a16="http://schemas.microsoft.com/office/drawing/2014/main" id="{7D710FB5-9F98-389D-840E-439257CC711E}"/>
              </a:ext>
            </a:extLst>
          </p:cNvPr>
          <p:cNvGrpSpPr/>
          <p:nvPr/>
        </p:nvGrpSpPr>
        <p:grpSpPr>
          <a:xfrm>
            <a:off x="1290880" y="4187187"/>
            <a:ext cx="2939744" cy="703863"/>
            <a:chOff x="464766" y="516"/>
            <a:chExt cx="2939744" cy="1763846"/>
          </a:xfrm>
        </p:grpSpPr>
        <p:sp>
          <p:nvSpPr>
            <p:cNvPr id="15" name="Rectangle 14">
              <a:extLst>
                <a:ext uri="{FF2B5EF4-FFF2-40B4-BE49-F238E27FC236}">
                  <a16:creationId xmlns:a16="http://schemas.microsoft.com/office/drawing/2014/main" id="{91C4CB39-7FC9-B2F3-F1A3-AF42331270CA}"/>
                </a:ext>
              </a:extLst>
            </p:cNvPr>
            <p:cNvSpPr/>
            <p:nvPr/>
          </p:nvSpPr>
          <p:spPr>
            <a:xfrm>
              <a:off x="464766" y="516"/>
              <a:ext cx="2939744" cy="1763846"/>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dirty="0"/>
            </a:p>
          </p:txBody>
        </p:sp>
        <p:sp>
          <p:nvSpPr>
            <p:cNvPr id="16" name="TextBox 15">
              <a:extLst>
                <a:ext uri="{FF2B5EF4-FFF2-40B4-BE49-F238E27FC236}">
                  <a16:creationId xmlns:a16="http://schemas.microsoft.com/office/drawing/2014/main" id="{23630A1C-969A-9130-5166-773F302175FA}"/>
                </a:ext>
              </a:extLst>
            </p:cNvPr>
            <p:cNvSpPr txBox="1"/>
            <p:nvPr/>
          </p:nvSpPr>
          <p:spPr>
            <a:xfrm>
              <a:off x="464766" y="516"/>
              <a:ext cx="2939744" cy="17638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Bodoni MT" panose="02070603080606020203" pitchFamily="18" charset="0"/>
                  <a:cs typeface="Times New Roman" panose="02020603050405020304" pitchFamily="18" charset="0"/>
                </a:rPr>
                <a:t>System</a:t>
              </a:r>
            </a:p>
          </p:txBody>
        </p:sp>
      </p:grpSp>
      <p:grpSp>
        <p:nvGrpSpPr>
          <p:cNvPr id="17" name="Group 16">
            <a:extLst>
              <a:ext uri="{FF2B5EF4-FFF2-40B4-BE49-F238E27FC236}">
                <a16:creationId xmlns:a16="http://schemas.microsoft.com/office/drawing/2014/main" id="{62ADE93A-123D-61D8-FC22-2AA71F8E74C8}"/>
              </a:ext>
            </a:extLst>
          </p:cNvPr>
          <p:cNvGrpSpPr/>
          <p:nvPr/>
        </p:nvGrpSpPr>
        <p:grpSpPr>
          <a:xfrm>
            <a:off x="1307238" y="5053424"/>
            <a:ext cx="2939744" cy="703863"/>
            <a:chOff x="464766" y="516"/>
            <a:chExt cx="2939744" cy="1763846"/>
          </a:xfrm>
        </p:grpSpPr>
        <p:sp>
          <p:nvSpPr>
            <p:cNvPr id="22" name="Rectangle 21">
              <a:extLst>
                <a:ext uri="{FF2B5EF4-FFF2-40B4-BE49-F238E27FC236}">
                  <a16:creationId xmlns:a16="http://schemas.microsoft.com/office/drawing/2014/main" id="{7BE85392-022A-57B5-3A36-2F2E9232FCC1}"/>
                </a:ext>
              </a:extLst>
            </p:cNvPr>
            <p:cNvSpPr/>
            <p:nvPr/>
          </p:nvSpPr>
          <p:spPr>
            <a:xfrm>
              <a:off x="464766" y="516"/>
              <a:ext cx="2939744" cy="1763846"/>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dirty="0"/>
            </a:p>
          </p:txBody>
        </p:sp>
        <p:sp>
          <p:nvSpPr>
            <p:cNvPr id="23" name="TextBox 22">
              <a:extLst>
                <a:ext uri="{FF2B5EF4-FFF2-40B4-BE49-F238E27FC236}">
                  <a16:creationId xmlns:a16="http://schemas.microsoft.com/office/drawing/2014/main" id="{C72A1D95-4F59-D3ED-BD0D-AD71296D74C5}"/>
                </a:ext>
              </a:extLst>
            </p:cNvPr>
            <p:cNvSpPr txBox="1"/>
            <p:nvPr/>
          </p:nvSpPr>
          <p:spPr>
            <a:xfrm>
              <a:off x="464766" y="516"/>
              <a:ext cx="2939744" cy="17638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Bodoni MT" panose="02070603080606020203" pitchFamily="18" charset="0"/>
                  <a:cs typeface="Times New Roman" panose="02020603050405020304" pitchFamily="18" charset="0"/>
                </a:rPr>
                <a:t>Mobile</a:t>
              </a:r>
            </a:p>
          </p:txBody>
        </p:sp>
      </p:grpSp>
    </p:spTree>
    <p:extLst>
      <p:ext uri="{BB962C8B-B14F-4D97-AF65-F5344CB8AC3E}">
        <p14:creationId xmlns:p14="http://schemas.microsoft.com/office/powerpoint/2010/main" val="225966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84165"/>
        </a:solidFill>
        <a:effectLst/>
      </p:bgPr>
    </p:bg>
    <p:spTree>
      <p:nvGrpSpPr>
        <p:cNvPr id="1" name=""/>
        <p:cNvGrpSpPr/>
        <p:nvPr/>
      </p:nvGrpSpPr>
      <p:grpSpPr>
        <a:xfrm>
          <a:off x="0" y="0"/>
          <a:ext cx="0" cy="0"/>
          <a:chOff x="0" y="0"/>
          <a:chExt cx="0" cy="0"/>
        </a:xfrm>
      </p:grpSpPr>
      <p:graphicFrame>
        <p:nvGraphicFramePr>
          <p:cNvPr id="36" name="Content Placeholder 2">
            <a:extLst>
              <a:ext uri="{FF2B5EF4-FFF2-40B4-BE49-F238E27FC236}">
                <a16:creationId xmlns:a16="http://schemas.microsoft.com/office/drawing/2014/main" id="{9701E72C-D4B8-433C-8E5D-053AF11BCF71}"/>
              </a:ext>
            </a:extLst>
          </p:cNvPr>
          <p:cNvGraphicFramePr>
            <a:graphicFrameLocks noGrp="1"/>
          </p:cNvGraphicFramePr>
          <p:nvPr>
            <p:ph idx="1"/>
            <p:extLst>
              <p:ext uri="{D42A27DB-BD31-4B8C-83A1-F6EECF244321}">
                <p14:modId xmlns:p14="http://schemas.microsoft.com/office/powerpoint/2010/main" val="423535756"/>
              </p:ext>
            </p:extLst>
          </p:nvPr>
        </p:nvGraphicFramePr>
        <p:xfrm>
          <a:off x="824279" y="2422500"/>
          <a:ext cx="3869278" cy="382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6" name="Picture 8" descr="Image result for picture of hanging platform scaffold">
            <a:extLst>
              <a:ext uri="{FF2B5EF4-FFF2-40B4-BE49-F238E27FC236}">
                <a16:creationId xmlns:a16="http://schemas.microsoft.com/office/drawing/2014/main" id="{803D0B11-5ADA-47C7-87E3-64B80D9B171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6867" b="16113"/>
          <a:stretch/>
        </p:blipFill>
        <p:spPr bwMode="auto">
          <a:xfrm>
            <a:off x="5048907" y="719981"/>
            <a:ext cx="3251417"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picture of single point crane scaffold">
            <a:extLst>
              <a:ext uri="{FF2B5EF4-FFF2-40B4-BE49-F238E27FC236}">
                <a16:creationId xmlns:a16="http://schemas.microsoft.com/office/drawing/2014/main" id="{66B40450-F2FA-491F-9A2F-E8A7F46EB78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981"/>
          <a:stretch/>
        </p:blipFill>
        <p:spPr bwMode="auto">
          <a:xfrm>
            <a:off x="5780746" y="3288612"/>
            <a:ext cx="1717699" cy="27432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92A4F077-7E58-457E-9D1A-AB28CB2B08FA}"/>
              </a:ext>
            </a:extLst>
          </p:cNvPr>
          <p:cNvGrpSpPr/>
          <p:nvPr/>
        </p:nvGrpSpPr>
        <p:grpSpPr>
          <a:xfrm>
            <a:off x="1293674" y="691873"/>
            <a:ext cx="2930488" cy="1627081"/>
            <a:chOff x="914400" y="2872127"/>
            <a:chExt cx="2930488" cy="955537"/>
          </a:xfrm>
        </p:grpSpPr>
        <p:sp>
          <p:nvSpPr>
            <p:cNvPr id="28" name="Rectangle 27">
              <a:extLst>
                <a:ext uri="{FF2B5EF4-FFF2-40B4-BE49-F238E27FC236}">
                  <a16:creationId xmlns:a16="http://schemas.microsoft.com/office/drawing/2014/main" id="{FB36DB6D-22F5-4090-9B8B-818C7B524500}"/>
                </a:ext>
              </a:extLst>
            </p:cNvPr>
            <p:cNvSpPr/>
            <p:nvPr/>
          </p:nvSpPr>
          <p:spPr>
            <a:xfrm>
              <a:off x="914400" y="2872127"/>
              <a:ext cx="2930488" cy="955537"/>
            </a:xfrm>
            <a:prstGeom prst="rect">
              <a:avLst/>
            </a:prstGeom>
            <a:solidFill>
              <a:srgbClr val="C0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Title 1">
              <a:extLst>
                <a:ext uri="{FF2B5EF4-FFF2-40B4-BE49-F238E27FC236}">
                  <a16:creationId xmlns:a16="http://schemas.microsoft.com/office/drawing/2014/main" id="{F198CA7E-4DA8-48B3-9999-C71E5393D2AA}"/>
                </a:ext>
              </a:extLst>
            </p:cNvPr>
            <p:cNvSpPr txBox="1">
              <a:spLocks/>
            </p:cNvSpPr>
            <p:nvPr/>
          </p:nvSpPr>
          <p:spPr>
            <a:xfrm>
              <a:off x="914400" y="3013813"/>
              <a:ext cx="2930488" cy="8138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accent1">
                      <a:lumMod val="50000"/>
                    </a:schemeClr>
                  </a:solidFill>
                  <a:latin typeface="Bodoni MT Condensed" panose="02070606080606020203" pitchFamily="18" charset="0"/>
                  <a:ea typeface="+mj-ea"/>
                  <a:cs typeface="+mj-cs"/>
                </a:defRPr>
              </a:lvl1pPr>
            </a:lstStyle>
            <a:p>
              <a:pPr algn="ctr"/>
              <a:r>
                <a:rPr lang="en-US" sz="5400" dirty="0">
                  <a:solidFill>
                    <a:schemeClr val="bg1"/>
                  </a:solidFill>
                  <a:cs typeface="Times New Roman" panose="02020603050405020304" pitchFamily="18" charset="0"/>
                </a:rPr>
                <a:t>SUSPENDED SCAFFOLD</a:t>
              </a:r>
            </a:p>
          </p:txBody>
        </p:sp>
      </p:grpSp>
      <p:pic>
        <p:nvPicPr>
          <p:cNvPr id="3" name="Picture 2" descr="A person climbing a building&#10;&#10;Description automatically generated">
            <a:extLst>
              <a:ext uri="{FF2B5EF4-FFF2-40B4-BE49-F238E27FC236}">
                <a16:creationId xmlns:a16="http://schemas.microsoft.com/office/drawing/2014/main" id="{17D67517-A879-8D91-98DE-C3A1C8528F1E}"/>
              </a:ext>
            </a:extLst>
          </p:cNvPr>
          <p:cNvPicPr>
            <a:picLocks noChangeAspect="1"/>
          </p:cNvPicPr>
          <p:nvPr/>
        </p:nvPicPr>
        <p:blipFill>
          <a:blip r:embed="rId10"/>
          <a:srcRect r="18113"/>
          <a:stretch/>
        </p:blipFill>
        <p:spPr>
          <a:xfrm>
            <a:off x="8387819" y="719981"/>
            <a:ext cx="3251417" cy="5303520"/>
          </a:xfrm>
          <a:prstGeom prst="rect">
            <a:avLst/>
          </a:prstGeom>
        </p:spPr>
      </p:pic>
    </p:spTree>
    <p:extLst>
      <p:ext uri="{BB962C8B-B14F-4D97-AF65-F5344CB8AC3E}">
        <p14:creationId xmlns:p14="http://schemas.microsoft.com/office/powerpoint/2010/main" val="322976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additive="base">
                                        <p:cTn id="7" dur="500" fill="hold"/>
                                        <p:tgtEl>
                                          <p:spTgt spid="2056"/>
                                        </p:tgtEl>
                                        <p:attrNameLst>
                                          <p:attrName>ppt_x</p:attrName>
                                        </p:attrNameLst>
                                      </p:cBhvr>
                                      <p:tavLst>
                                        <p:tav tm="0">
                                          <p:val>
                                            <p:strVal val="#ppt_x"/>
                                          </p:val>
                                        </p:tav>
                                        <p:tav tm="100000">
                                          <p:val>
                                            <p:strVal val="#ppt_x"/>
                                          </p:val>
                                        </p:tav>
                                      </p:tavLst>
                                    </p:anim>
                                    <p:anim calcmode="lin" valueType="num">
                                      <p:cBhvr additive="base">
                                        <p:cTn id="8" dur="500" fill="hold"/>
                                        <p:tgtEl>
                                          <p:spTgt spid="205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60"/>
                                        </p:tgtEl>
                                        <p:attrNameLst>
                                          <p:attrName>style.visibility</p:attrName>
                                        </p:attrNameLst>
                                      </p:cBhvr>
                                      <p:to>
                                        <p:strVal val="visible"/>
                                      </p:to>
                                    </p:set>
                                    <p:anim calcmode="lin" valueType="num">
                                      <p:cBhvr additive="base">
                                        <p:cTn id="11" dur="500" fill="hold"/>
                                        <p:tgtEl>
                                          <p:spTgt spid="2060"/>
                                        </p:tgtEl>
                                        <p:attrNameLst>
                                          <p:attrName>ppt_x</p:attrName>
                                        </p:attrNameLst>
                                      </p:cBhvr>
                                      <p:tavLst>
                                        <p:tav tm="0">
                                          <p:val>
                                            <p:strVal val="#ppt_x"/>
                                          </p:val>
                                        </p:tav>
                                        <p:tav tm="100000">
                                          <p:val>
                                            <p:strVal val="#ppt_x"/>
                                          </p:val>
                                        </p:tav>
                                      </p:tavLst>
                                    </p:anim>
                                    <p:anim calcmode="lin" valueType="num">
                                      <p:cBhvr additive="base">
                                        <p:cTn id="12"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363CD-2394-B594-3F14-5148E2DDBFFE}"/>
              </a:ext>
            </a:extLst>
          </p:cNvPr>
          <p:cNvSpPr>
            <a:spLocks noGrp="1"/>
          </p:cNvSpPr>
          <p:nvPr>
            <p:ph type="title"/>
          </p:nvPr>
        </p:nvSpPr>
        <p:spPr/>
        <p:txBody>
          <a:bodyPr>
            <a:normAutofit/>
          </a:bodyPr>
          <a:lstStyle/>
          <a:p>
            <a:r>
              <a:rPr lang="en-US" dirty="0">
                <a:solidFill>
                  <a:srgbClr val="184165"/>
                </a:solidFill>
              </a:rPr>
              <a:t>INSPECTIONS</a:t>
            </a:r>
          </a:p>
        </p:txBody>
      </p:sp>
      <p:sp>
        <p:nvSpPr>
          <p:cNvPr id="3" name="Content Placeholder 2">
            <a:extLst>
              <a:ext uri="{FF2B5EF4-FFF2-40B4-BE49-F238E27FC236}">
                <a16:creationId xmlns:a16="http://schemas.microsoft.com/office/drawing/2014/main" id="{0D2B1341-D533-5424-F9CF-CD04BDEE8DAD}"/>
              </a:ext>
            </a:extLst>
          </p:cNvPr>
          <p:cNvSpPr>
            <a:spLocks noGrp="1"/>
          </p:cNvSpPr>
          <p:nvPr>
            <p:ph idx="1"/>
          </p:nvPr>
        </p:nvSpPr>
        <p:spPr/>
        <p:txBody>
          <a:bodyPr>
            <a:normAutofit/>
          </a:bodyPr>
          <a:lstStyle/>
          <a:p>
            <a:r>
              <a:rPr lang="en-US" dirty="0">
                <a:latin typeface="+mn-lt"/>
              </a:rPr>
              <a:t>Scaffolds and scaffold components must be inspected for visible defects before each shift by a competent person, and after each occurrence that could affect a scaffold's integrity (such as being struck by a crane). </a:t>
            </a:r>
          </a:p>
          <a:p>
            <a:r>
              <a:rPr lang="en-US" dirty="0">
                <a:latin typeface="+mn-lt"/>
              </a:rPr>
              <a:t>Any part of a scaffold that has been damaged or weakened so that it no longer meets OSHA strength requirements must either be repaired, replaced, braced, or removed from service. </a:t>
            </a:r>
          </a:p>
          <a:p>
            <a:r>
              <a:rPr lang="en-US" dirty="0">
                <a:latin typeface="+mn-lt"/>
              </a:rPr>
              <a:t>Attractive Nuisance</a:t>
            </a:r>
          </a:p>
          <a:p>
            <a:r>
              <a:rPr lang="en-US" dirty="0">
                <a:latin typeface="+mn-lt"/>
              </a:rPr>
              <a:t>Must inspections be recorded and documented?</a:t>
            </a:r>
          </a:p>
          <a:p>
            <a:pPr marL="0" indent="0">
              <a:buNone/>
            </a:pPr>
            <a:endParaRPr lang="en-US" dirty="0"/>
          </a:p>
        </p:txBody>
      </p:sp>
      <p:sp>
        <p:nvSpPr>
          <p:cNvPr id="5" name="TextBox 4">
            <a:extLst>
              <a:ext uri="{FF2B5EF4-FFF2-40B4-BE49-F238E27FC236}">
                <a16:creationId xmlns:a16="http://schemas.microsoft.com/office/drawing/2014/main" id="{E37B6C56-A52E-D0FA-9757-3502DA5314EC}"/>
              </a:ext>
            </a:extLst>
          </p:cNvPr>
          <p:cNvSpPr txBox="1"/>
          <p:nvPr/>
        </p:nvSpPr>
        <p:spPr>
          <a:xfrm>
            <a:off x="489527" y="6110282"/>
            <a:ext cx="6096000" cy="461665"/>
          </a:xfrm>
          <a:prstGeom prst="rect">
            <a:avLst/>
          </a:prstGeom>
          <a:noFill/>
        </p:spPr>
        <p:txBody>
          <a:bodyPr wrap="square">
            <a:spAutoFit/>
          </a:bodyPr>
          <a:lstStyle/>
          <a:p>
            <a:r>
              <a:rPr lang="en-US" sz="1200" dirty="0"/>
              <a:t>1926 Subpart L Scaffolds 1926.451(f)(3); 1926 Subpart L Scaffolds 1926.451(f)(4)</a:t>
            </a:r>
          </a:p>
          <a:p>
            <a:endParaRPr lang="en-US" sz="1200" dirty="0"/>
          </a:p>
        </p:txBody>
      </p:sp>
    </p:spTree>
    <p:extLst>
      <p:ext uri="{BB962C8B-B14F-4D97-AF65-F5344CB8AC3E}">
        <p14:creationId xmlns:p14="http://schemas.microsoft.com/office/powerpoint/2010/main" val="4129167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BC4C-8241-2811-0135-612437BBCA17}"/>
              </a:ext>
            </a:extLst>
          </p:cNvPr>
          <p:cNvSpPr>
            <a:spLocks noGrp="1"/>
          </p:cNvSpPr>
          <p:nvPr>
            <p:ph type="title"/>
          </p:nvPr>
        </p:nvSpPr>
        <p:spPr/>
        <p:txBody>
          <a:bodyPr>
            <a:normAutofit/>
          </a:bodyPr>
          <a:lstStyle/>
          <a:p>
            <a:r>
              <a:rPr lang="en-US" dirty="0">
                <a:solidFill>
                  <a:srgbClr val="184165"/>
                </a:solidFill>
              </a:rPr>
              <a:t>IF WE CAN RECORD INSPECTIONS, WE SHOULD</a:t>
            </a:r>
          </a:p>
        </p:txBody>
      </p:sp>
      <p:pic>
        <p:nvPicPr>
          <p:cNvPr id="7" name="Picture 6">
            <a:extLst>
              <a:ext uri="{FF2B5EF4-FFF2-40B4-BE49-F238E27FC236}">
                <a16:creationId xmlns:a16="http://schemas.microsoft.com/office/drawing/2014/main" id="{66AF5BBD-5445-76C9-5984-2DBE7551425F}"/>
              </a:ext>
            </a:extLst>
          </p:cNvPr>
          <p:cNvPicPr>
            <a:picLocks noChangeAspect="1"/>
          </p:cNvPicPr>
          <p:nvPr/>
        </p:nvPicPr>
        <p:blipFill>
          <a:blip r:embed="rId2"/>
          <a:srcRect l="30802" t="9427" r="14223" b="4377"/>
          <a:stretch/>
        </p:blipFill>
        <p:spPr>
          <a:xfrm>
            <a:off x="8207036" y="1757354"/>
            <a:ext cx="3312414" cy="4206240"/>
          </a:xfrm>
          <a:prstGeom prst="rect">
            <a:avLst/>
          </a:prstGeom>
        </p:spPr>
      </p:pic>
      <p:pic>
        <p:nvPicPr>
          <p:cNvPr id="9" name="Picture 8" descr="A red tag with black text&#10;&#10;Description automatically generated">
            <a:extLst>
              <a:ext uri="{FF2B5EF4-FFF2-40B4-BE49-F238E27FC236}">
                <a16:creationId xmlns:a16="http://schemas.microsoft.com/office/drawing/2014/main" id="{88AE7070-697E-BCE7-077E-F86AC3CDCEA5}"/>
              </a:ext>
            </a:extLst>
          </p:cNvPr>
          <p:cNvPicPr>
            <a:picLocks noChangeAspect="1"/>
          </p:cNvPicPr>
          <p:nvPr/>
        </p:nvPicPr>
        <p:blipFill>
          <a:blip r:embed="rId3"/>
          <a:srcRect t="6465" b="5859"/>
          <a:stretch/>
        </p:blipFill>
        <p:spPr>
          <a:xfrm>
            <a:off x="576063" y="1995054"/>
            <a:ext cx="3858813" cy="3383280"/>
          </a:xfrm>
          <a:prstGeom prst="rect">
            <a:avLst/>
          </a:prstGeom>
        </p:spPr>
      </p:pic>
      <p:pic>
        <p:nvPicPr>
          <p:cNvPr id="11" name="Picture 10" descr="A green tag with black text&#10;&#10;Description automatically generated">
            <a:extLst>
              <a:ext uri="{FF2B5EF4-FFF2-40B4-BE49-F238E27FC236}">
                <a16:creationId xmlns:a16="http://schemas.microsoft.com/office/drawing/2014/main" id="{396D7364-0510-04A0-6A2E-9B355E64235C}"/>
              </a:ext>
            </a:extLst>
          </p:cNvPr>
          <p:cNvPicPr>
            <a:picLocks noChangeAspect="1"/>
          </p:cNvPicPr>
          <p:nvPr/>
        </p:nvPicPr>
        <p:blipFill>
          <a:blip r:embed="rId4"/>
          <a:srcRect l="438" t="6061" b="5724"/>
          <a:stretch/>
        </p:blipFill>
        <p:spPr>
          <a:xfrm>
            <a:off x="4434876" y="1995054"/>
            <a:ext cx="3818457" cy="3383280"/>
          </a:xfrm>
          <a:prstGeom prst="rect">
            <a:avLst/>
          </a:prstGeom>
        </p:spPr>
      </p:pic>
    </p:spTree>
    <p:extLst>
      <p:ext uri="{BB962C8B-B14F-4D97-AF65-F5344CB8AC3E}">
        <p14:creationId xmlns:p14="http://schemas.microsoft.com/office/powerpoint/2010/main" val="2012798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42A6F-EC13-CC21-DEF7-E00AC37091CD}"/>
              </a:ext>
            </a:extLst>
          </p:cNvPr>
          <p:cNvSpPr>
            <a:spLocks noGrp="1"/>
          </p:cNvSpPr>
          <p:nvPr>
            <p:ph type="title"/>
          </p:nvPr>
        </p:nvSpPr>
        <p:spPr/>
        <p:txBody>
          <a:bodyPr/>
          <a:lstStyle/>
          <a:p>
            <a:r>
              <a:rPr lang="en-US" dirty="0">
                <a:solidFill>
                  <a:srgbClr val="184165"/>
                </a:solidFill>
              </a:rPr>
              <a:t>PAY ATTENTION TO WHAT IS DISPLAYED</a:t>
            </a:r>
          </a:p>
        </p:txBody>
      </p:sp>
      <p:pic>
        <p:nvPicPr>
          <p:cNvPr id="5" name="Content Placeholder 4" descr="A hand holding a white tag&#10;&#10;Description automatically generated">
            <a:extLst>
              <a:ext uri="{FF2B5EF4-FFF2-40B4-BE49-F238E27FC236}">
                <a16:creationId xmlns:a16="http://schemas.microsoft.com/office/drawing/2014/main" id="{57B3009E-0751-D9C9-A5F5-F1644360B29F}"/>
              </a:ext>
            </a:extLst>
          </p:cNvPr>
          <p:cNvPicPr>
            <a:picLocks noGrp="1" noChangeAspect="1"/>
          </p:cNvPicPr>
          <p:nvPr>
            <p:ph idx="1"/>
          </p:nvPr>
        </p:nvPicPr>
        <p:blipFill>
          <a:blip r:embed="rId2"/>
          <a:stretch>
            <a:fillRect/>
          </a:stretch>
        </p:blipFill>
        <p:spPr>
          <a:xfrm>
            <a:off x="2397323" y="1733550"/>
            <a:ext cx="3263503" cy="4351338"/>
          </a:xfrm>
        </p:spPr>
      </p:pic>
      <p:pic>
        <p:nvPicPr>
          <p:cNvPr id="7" name="Picture 6" descr="A hand holding a sign&#10;&#10;Description automatically generated">
            <a:extLst>
              <a:ext uri="{FF2B5EF4-FFF2-40B4-BE49-F238E27FC236}">
                <a16:creationId xmlns:a16="http://schemas.microsoft.com/office/drawing/2014/main" id="{59BED922-80C9-E3EF-5590-E8F05AC58728}"/>
              </a:ext>
            </a:extLst>
          </p:cNvPr>
          <p:cNvPicPr>
            <a:picLocks noChangeAspect="1"/>
          </p:cNvPicPr>
          <p:nvPr/>
        </p:nvPicPr>
        <p:blipFill>
          <a:blip r:embed="rId3"/>
          <a:stretch>
            <a:fillRect/>
          </a:stretch>
        </p:blipFill>
        <p:spPr>
          <a:xfrm>
            <a:off x="6531176" y="1733550"/>
            <a:ext cx="3264408" cy="4352544"/>
          </a:xfrm>
          <a:prstGeom prst="rect">
            <a:avLst/>
          </a:prstGeom>
        </p:spPr>
      </p:pic>
    </p:spTree>
    <p:extLst>
      <p:ext uri="{BB962C8B-B14F-4D97-AF65-F5344CB8AC3E}">
        <p14:creationId xmlns:p14="http://schemas.microsoft.com/office/powerpoint/2010/main" val="2995368524"/>
      </p:ext>
    </p:extLst>
  </p:cSld>
  <p:clrMapOvr>
    <a:masterClrMapping/>
  </p:clrMapOvr>
</p:sld>
</file>

<file path=ppt/theme/theme1.xml><?xml version="1.0" encoding="utf-8"?>
<a:theme xmlns:a="http://schemas.openxmlformats.org/drawingml/2006/main" name="3_Office Theme">
  <a:themeElements>
    <a:clrScheme name="Custom 9">
      <a:dk1>
        <a:sysClr val="windowText" lastClr="000000"/>
      </a:dk1>
      <a:lt1>
        <a:sysClr val="window" lastClr="FFFFFF"/>
      </a:lt1>
      <a:dk2>
        <a:srgbClr val="103F6A"/>
      </a:dk2>
      <a:lt2>
        <a:srgbClr val="E7E6E6"/>
      </a:lt2>
      <a:accent1>
        <a:srgbClr val="103F6A"/>
      </a:accent1>
      <a:accent2>
        <a:srgbClr val="0C0C0C"/>
      </a:accent2>
      <a:accent3>
        <a:srgbClr val="000000"/>
      </a:accent3>
      <a:accent4>
        <a:srgbClr val="103F6A"/>
      </a:accent4>
      <a:accent5>
        <a:srgbClr val="103F6A"/>
      </a:accent5>
      <a:accent6>
        <a:srgbClr val="000000"/>
      </a:accent6>
      <a:hlink>
        <a:srgbClr val="103F6A"/>
      </a:hlink>
      <a:folHlink>
        <a:srgbClr val="C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1900</TotalTime>
  <Words>2356</Words>
  <Application>Microsoft Office PowerPoint</Application>
  <PresentationFormat>Widescreen</PresentationFormat>
  <Paragraphs>251</Paragraphs>
  <Slides>29</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Bodoni MT</vt:lpstr>
      <vt:lpstr>Bodoni MT Condensed</vt:lpstr>
      <vt:lpstr>Calibri</vt:lpstr>
      <vt:lpstr>Gill Sans MT</vt:lpstr>
      <vt:lpstr>Source Sans Pro</vt:lpstr>
      <vt:lpstr>Times New Roman</vt:lpstr>
      <vt:lpstr>Wingdings</vt:lpstr>
      <vt:lpstr>3_Office Theme</vt:lpstr>
      <vt:lpstr>SCAFFOLD SAFETY</vt:lpstr>
      <vt:lpstr>WHAT IS A SCAFFOLD?</vt:lpstr>
      <vt:lpstr>KNOWLEDGE CHECK: IS THIS AN ACCEPTABLE SCAFFOLD?</vt:lpstr>
      <vt:lpstr>COMMON TYPES OF SCAFFOLD</vt:lpstr>
      <vt:lpstr>PowerPoint Presentation</vt:lpstr>
      <vt:lpstr>PowerPoint Presentation</vt:lpstr>
      <vt:lpstr>INSPECTIONS</vt:lpstr>
      <vt:lpstr>IF WE CAN RECORD INSPECTIONS, WE SHOULD</vt:lpstr>
      <vt:lpstr>PAY ATTENTION TO WHAT IS DISPLAYED</vt:lpstr>
      <vt:lpstr>INSPECTIONS</vt:lpstr>
      <vt:lpstr>INCIDENT COST: DIRECT VS INDIRECT</vt:lpstr>
      <vt:lpstr>WHO SHOULD INSPECT: COMPETENT PERSON</vt:lpstr>
      <vt:lpstr>FOUNDATION AND STABILITY</vt:lpstr>
      <vt:lpstr>IDENTIFY THE HAZARDS </vt:lpstr>
      <vt:lpstr>STABILITY: BRACING</vt:lpstr>
      <vt:lpstr>STABILITY: TIE BACK TO STRUCTURE </vt:lpstr>
      <vt:lpstr>STABILITY: TIE BACKS REMOVED</vt:lpstr>
      <vt:lpstr>PLANKING AND DECKING</vt:lpstr>
      <vt:lpstr>ACCESS</vt:lpstr>
      <vt:lpstr>GUARDRAILS AND OVERHEAD</vt:lpstr>
      <vt:lpstr>STANDARD INTERPRETATION </vt:lpstr>
      <vt:lpstr>TOE BOARDS OVER ACCESS</vt:lpstr>
      <vt:lpstr>LOAD CAPACITIES </vt:lpstr>
      <vt:lpstr>LOAD CAPACITIES</vt:lpstr>
      <vt:lpstr>LOAD CAPACITIES</vt:lpstr>
      <vt:lpstr>ELECTRICAL CLEARANCES</vt:lpstr>
      <vt:lpstr>ELECTRICAL CLEARANCES</vt:lpstr>
      <vt:lpstr>IDENTIFY THE HAZARDS </vt:lpstr>
      <vt:lpstr>Steve Mullen, CSP, ARM, CRIS steve@sficompliance.com 602-316-9038 sficompliance.com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Scaffolding Safety</dc:title>
  <dc:creator>Kryssy Enriquez</dc:creator>
  <cp:lastModifiedBy>James Ashley</cp:lastModifiedBy>
  <cp:revision>35</cp:revision>
  <dcterms:created xsi:type="dcterms:W3CDTF">2019-01-23T20:45:25Z</dcterms:created>
  <dcterms:modified xsi:type="dcterms:W3CDTF">2024-09-05T17:01:11Z</dcterms:modified>
</cp:coreProperties>
</file>