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240_5D66F713.xml" ContentType="application/vnd.ms-powerpoint.comments+xml"/>
  <Override PartName="/ppt/comments/modernComment_24E_DD0AE2A7.xml" ContentType="application/vnd.ms-powerpoint.comments+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563" r:id="rId2"/>
    <p:sldId id="565" r:id="rId3"/>
    <p:sldId id="567" r:id="rId4"/>
    <p:sldId id="568" r:id="rId5"/>
    <p:sldId id="589" r:id="rId6"/>
    <p:sldId id="577" r:id="rId7"/>
    <p:sldId id="569" r:id="rId8"/>
    <p:sldId id="570" r:id="rId9"/>
    <p:sldId id="571" r:id="rId10"/>
    <p:sldId id="572" r:id="rId11"/>
    <p:sldId id="573" r:id="rId12"/>
    <p:sldId id="575" r:id="rId13"/>
    <p:sldId id="574" r:id="rId14"/>
    <p:sldId id="579" r:id="rId15"/>
    <p:sldId id="581" r:id="rId16"/>
    <p:sldId id="582" r:id="rId17"/>
    <p:sldId id="584" r:id="rId18"/>
    <p:sldId id="583" r:id="rId19"/>
    <p:sldId id="587" r:id="rId20"/>
    <p:sldId id="592" r:id="rId21"/>
    <p:sldId id="576" r:id="rId22"/>
    <p:sldId id="593" r:id="rId23"/>
    <p:sldId id="595" r:id="rId24"/>
    <p:sldId id="590" r:id="rId25"/>
    <p:sldId id="594" r:id="rId26"/>
    <p:sldId id="591" r:id="rId27"/>
    <p:sldId id="578" r:id="rId28"/>
    <p:sldId id="564" r:id="rId29"/>
    <p:sldId id="58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60BD5B-C2EB-BA2A-07C4-4CFCA0B50952}" name="Rob Schmidt" initials="" userId="S::Rob.Schmidt@brewercompanies.com::4c7ff24b-38cd-4910-979b-28ac14b6a514" providerId="AD"/>
  <p188:author id="{F5E61B9C-76C7-EA54-9AC5-D35242621E7A}" name="Steve Baum" initials="SB" userId="S::steve.baum@brewercompanies.com::ebe9a426-71d0-4d10-8724-3f467399ead1" providerId="AD"/>
  <p188:author id="{CABCCFB7-585D-BCF7-37D9-FC5F63ABB093}" name="Rob Schmidt" initials="RS" userId="S::rob.schmidt@brewercompanies.com::4c7ff24b-38cd-4910-979b-28ac14b6a51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F8E0DB-002A-5C49-7620-1BE815EFA218}" v="226" dt="2024-05-22T19:39:01.6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omments/modernComment_240_5D66F713.xml><?xml version="1.0" encoding="utf-8"?>
<p188:cmLst xmlns:a="http://schemas.openxmlformats.org/drawingml/2006/main" xmlns:r="http://schemas.openxmlformats.org/officeDocument/2006/relationships" xmlns:p188="http://schemas.microsoft.com/office/powerpoint/2018/8/main">
  <p188:cm id="{F3C572E4-D86C-4DAA-AE91-14646524DB4C}" authorId="{F5E61B9C-76C7-EA54-9AC5-D35242621E7A}" created="2024-05-07T18:42:16.309">
    <ac:deMkLst xmlns:ac="http://schemas.microsoft.com/office/drawing/2013/main/command">
      <pc:docMk xmlns:pc="http://schemas.microsoft.com/office/powerpoint/2013/main/command"/>
      <pc:sldMk xmlns:pc="http://schemas.microsoft.com/office/powerpoint/2013/main/command" cId="1567029011" sldId="576"/>
      <ac:spMk id="5" creationId="{DF1E3BC2-C034-261C-A50B-2C275863ABAE}"/>
    </ac:deMkLst>
    <p188:replyLst>
      <p188:reply id="{70A38014-DF2A-4664-987C-4FCAA8D4BAEC}" authorId="{CABCCFB7-585D-BCF7-37D9-FC5F63ABB093}" created="2024-05-07T22:29:05.459">
        <p188:txBody>
          <a:bodyPr/>
          <a:lstStyle/>
          <a:p>
            <a:r>
              <a:rPr lang="en-US"/>
              <a:t>Done</a:t>
            </a:r>
          </a:p>
        </p188:txBody>
      </p188:reply>
    </p188:replyLst>
    <p188:txBody>
      <a:bodyPr/>
      <a:lstStyle/>
      <a:p>
        <a:r>
          <a:rPr lang="en-US"/>
          <a:t>Clarify better</a:t>
        </a:r>
      </a:p>
    </p188:txBody>
  </p188:cm>
</p188:cmLst>
</file>

<file path=ppt/comments/modernComment_24E_DD0AE2A7.xml><?xml version="1.0" encoding="utf-8"?>
<p188:cmLst xmlns:a="http://schemas.openxmlformats.org/drawingml/2006/main" xmlns:r="http://schemas.openxmlformats.org/officeDocument/2006/relationships" xmlns:p188="http://schemas.microsoft.com/office/powerpoint/2018/8/main">
  <p188:cm id="{579C50E9-151C-4E29-B952-785C88F6DA99}" authorId="{F5E61B9C-76C7-EA54-9AC5-D35242621E7A}" created="2024-05-07T13:31:16.641" startDate="2024-05-07T13:31:16.641" dueDate="2024-05-07T13:31:16.641" assignedTo="{8E60BD5B-C2EB-BA2A-07C4-4CFCA0B50952}" title="@Rob Schmidt - Need a picture of double row caution tape">
    <pc:sldMkLst xmlns:pc="http://schemas.microsoft.com/office/powerpoint/2013/main/command">
      <pc:docMk/>
      <pc:sldMk cId="3708478119" sldId="590"/>
    </pc:sldMkLst>
    <p188:replyLst>
      <p188:reply id="{DEB76ACD-1092-4B33-96B7-097A91D89018}" authorId="{CABCCFB7-585D-BCF7-37D9-FC5F63ABB093}" created="2024-05-07T18:32:14.921">
        <p188:txBody>
          <a:bodyPr/>
          <a:lstStyle/>
          <a:p>
            <a:r>
              <a:rPr lang="en-US"/>
              <a:t>Done</a:t>
            </a:r>
          </a:p>
        </p188:txBody>
      </p188:reply>
    </p188:replyLst>
    <p188:txBody>
      <a:bodyPr/>
      <a:lstStyle/>
      <a:p>
        <a:r>
          <a:rPr lang="en-US"/>
          <a:t>[@Rob Schmidt] - Need a picture of double row caution tape</a:t>
        </a:r>
      </a:p>
    </p188:txBody>
    <p188:extLst>
      <p:ext xmlns:p="http://schemas.openxmlformats.org/presentationml/2006/main" uri="{5BB2D875-25FF-4072-B9AC-8F64D62656EB}">
        <p228:taskDetails xmlns:p228="http://schemas.microsoft.com/office/powerpoint/2022/08/main">
          <p228:history>
            <p228:event time="2024-05-07T13:31:16.641" id="{D25A6280-0CAF-4341-93E7-B9740E8011B3}">
              <p228:atrbtn authorId="{F5E61B9C-76C7-EA54-9AC5-D35242621E7A}"/>
              <p228:anchr>
                <p228:comment id="{579C50E9-151C-4E29-B952-785C88F6DA99}"/>
              </p228:anchr>
              <p228:add/>
            </p228:event>
            <p228:event time="2024-05-07T13:31:16.641" id="{651D013F-F09B-45C1-B608-8FE80020C494}">
              <p228:atrbtn authorId="{F5E61B9C-76C7-EA54-9AC5-D35242621E7A}"/>
              <p228:anchr>
                <p228:comment id="{579C50E9-151C-4E29-B952-785C88F6DA99}"/>
              </p228:anchr>
              <p228:asgn authorId="{8E60BD5B-C2EB-BA2A-07C4-4CFCA0B50952}"/>
            </p228:event>
            <p228:event time="2024-05-07T13:31:16.641" id="{6CD93C16-941F-4589-B13D-D4E5FE455F10}">
              <p228:atrbtn authorId="{F5E61B9C-76C7-EA54-9AC5-D35242621E7A}"/>
              <p228:anchr>
                <p228:comment id="{579C50E9-151C-4E29-B952-785C88F6DA99}"/>
              </p228:anchr>
              <p228:title val="@Rob Schmidt - Need a picture of double row caution tape"/>
            </p228:event>
            <p228:event time="2024-05-07T13:31:16.641" id="{376EF1D6-E759-4848-B9B3-E287D768BE4B}">
              <p228:atrbtn authorId="{F5E61B9C-76C7-EA54-9AC5-D35242621E7A}"/>
              <p228:anchr>
                <p228:comment id="{579C50E9-151C-4E29-B952-785C88F6DA99}"/>
              </p228:anchr>
              <p228:date stDt="2024-05-07T13:31:16.641" endDt="2024-05-07T13:31:16.641"/>
            </p228:event>
          </p228:history>
        </p228:taskDetails>
      </p:ext>
    </p188:extLst>
  </p188:cm>
</p188: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7T17:15:26.211"/>
    </inkml:context>
    <inkml:brush xml:id="br0">
      <inkml:brushProperty name="width" value="0.035" units="cm"/>
      <inkml:brushProperty name="height" value="0.035" units="cm"/>
      <inkml:brushProperty name="color" value="#FFFFFF"/>
    </inkml:brush>
  </inkml:definitions>
  <inkml:trace contextRef="#ctx0" brushRef="#br0">11 0 24575,'-4'0'0,"-2"5"0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7T17:15:48.454"/>
    </inkml:context>
    <inkml:brush xml:id="br0">
      <inkml:brushProperty name="width" value="0.035" units="cm"/>
      <inkml:brushProperty name="height" value="0.035" units="cm"/>
      <inkml:brushProperty name="color" value="#FFFFFF"/>
    </inkml:brush>
  </inkml:definitions>
  <inkml:trace contextRef="#ctx0" brushRef="#br0">1260 0 24575,'-22'0'0,"1"1"0,0 1 0,-1 1 0,1 1 0,0 0 0,-30 12 0,-20 8 0,-82 33 0,88-32 0,50-21 0,0 1 0,0 1 0,1 1 0,-1 0 0,-23 17 0,-13 15 0,-101 85 0,-9 46 0,137-140 0,1 1 0,2 2 0,1 0 0,-16 36 0,-11 21 0,28-57 0,-20 49 0,17-26 0,10-30 0,2 0 0,0 0 0,2 1 0,1 0 0,1 1 0,1 0 0,-1 37 0,5 42 0,5 120 0,-1-192 0,3-1 0,0 0 0,3 0 0,0 0 0,19 42 0,-5-33 0,42 62 0,-41-70 0,11 16 0,20 32 0,-4 0 0,-30-50 0,20 40 0,-35-64 0,-1 0 0,1-1 0,1 0 0,0 0 0,15 13 0,9 11 0,-19-16 0,1 1 0,1-2 0,1 0 0,0 0 0,1-2 0,0 0 0,1-1 0,0 0 0,29 13 0,-13-11 0,-19-7 0,-1-1 0,1-1 0,0 0 0,0-1 0,0-1 0,0 0 0,16 1 0,369-3 0,-184-4 0,-203 3 0,1-2 0,-1 1 0,1-2 0,-1 0 0,0 0 0,19-9 0,69-36 0,-80 37 0,2-2 0,-1-2 0,0 0 0,28-27 0,-28 23 0,1 0 0,35-21 0,-29 21 0,-1-1 0,-1-2 0,-2 0 0,0-2 0,-1 0 0,22-32 0,8-6 0,-4 4 0,-1-2 0,-4-3 0,63-115 0,-88 141 0,26-71 0,-39 88 0,-1 0 0,0 0 0,-2 0 0,0 0 0,-1-37 0,-3-20 0,2-6 0,-5-1 0,-2 1 0,-22-99 0,12 87 0,13 72 0,-1 0 0,0 0 0,-2 1 0,0-1 0,-18-38 0,-1 2 0,19 44 0,0 1 0,0-1 0,-2 1 0,-17-25 0,6 15 0,0-1 0,2-1 0,-21-42 0,30 55 0,-1 1 0,1 0 0,-2 0 0,0 1 0,0 0 0,-1 1 0,0 0 0,-20-13 0,-21-20 0,23 16 0,6 5 0,-50-38 0,65 54 0,0 1 0,-1 0 0,0 1 0,1 0 0,-2 0 0,1 1 0,0 0 0,-1 1 0,1 0 0,-18-2 0,-29 3 0,30 1 0,0-1 0,0-1 0,-30-7 0,-22-6 0,-90-8 0,85 5-1365,65 15-5461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7T17:16:18.962"/>
    </inkml:context>
    <inkml:brush xml:id="br0">
      <inkml:brushProperty name="width" value="0.035" units="cm"/>
      <inkml:brushProperty name="height" value="0.035" units="cm"/>
      <inkml:brushProperty name="color" value="#FFFFFF"/>
    </inkml:brush>
  </inkml:definitions>
  <inkml:trace contextRef="#ctx0" brushRef="#br0">1 0 24575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7T17:22:18.494"/>
    </inkml:context>
    <inkml:brush xml:id="br0">
      <inkml:brushProperty name="width" value="0.035" units="cm"/>
      <inkml:brushProperty name="height" value="0.035" units="cm"/>
      <inkml:brushProperty name="color" value="#FFFFFF"/>
    </inkml:brush>
  </inkml:definitions>
  <inkml:trace contextRef="#ctx0" brushRef="#br0">2363 25 24575,'-27'-1'0,"1"-2"0,-28-5 0,-39-5 0,-93 14 0,162 1 0,1 1 0,0 1 0,0 1 0,1 1 0,-43 18 0,-77 32 0,98-42 0,1 3 0,1 2 0,-78 46 0,48-15 0,-2-3 0,-90 43 0,142-79 0,1 2 0,0 1 0,1 0 0,-24 23 0,12-10 0,-3 3 0,-43 31 0,46-38 0,2 2 0,1 0 0,-42 50 0,5-6 0,-49 29 0,72-51 0,1 1 0,-48 76 0,36-47 0,30-41 0,-30 61 0,22-38 0,7-15 0,15-29 0,1 0 0,0 1 0,1 0 0,1 0 0,1 1 0,-9 34 0,-11 117 0,15-87 0,5-40 0,-2 68 0,10-73 0,2 0 0,1 0 0,2-1 0,1 0 0,2-1 0,2 0 0,1 0 0,1-1 0,2-1 0,23 35 0,-8-9 0,-24-42 0,1-1 0,1 0 0,0 0 0,20 23 0,17 21 0,-34-42 0,1 0 0,18 18 0,-17-19 0,0 1 0,17 27 0,-6-9 0,10 12 0,2-2 0,2-2 0,1-2 0,52 41 0,140 113 0,-208-179 0,0-1 0,1-1 0,1-1 0,0-1 0,0-1 0,1-1 0,1-2 0,-1-1 0,1-1 0,36 4 0,-17-7 0,-13-1 0,49 9 0,-48-6 0,0-2 0,0-1 0,1-2 0,-1-1 0,63-11 0,-6 2 0,-18 6 0,-55 5 0,-1-2 0,1 0 0,0-1 0,-1-1 0,0 0 0,0-2 0,0 0 0,18-8 0,125-57 0,-118 52 0,59-17 0,-21 8 0,-44 11 0,-2-2 0,63-41 0,-80 47 0,-15 10 0,37-23 0,-2-1 0,0-2 0,34-33 0,-35 23 0,-10 10 0,0 1 0,38-27 0,-32 28 0,-1-2 0,35-39 0,-2 1 0,-13 12 0,55-74 0,-19 21 0,-68 85 0,-1-2 0,-1 0 0,0-1 0,-3-1 0,0 0 0,-1-1 0,19-55 0,38-122 0,-61 166 0,-2 1 0,-1-1 0,-2 0 0,-2-1 0,-2-55 0,-1 72 0,1-1 0,1 1 0,0 0 0,8-28 0,-4 20 0,-2 0 0,-2-1 0,0 1 0,-4-41 0,0 39 0,2-1 0,1 1 0,9-53 0,-4 53 0,-2-1 0,0 1 0,-3-1 0,0 1 0,-2-1 0,-2 0 0,-9-47 0,-1 12 0,-3 2 0,-34-91 0,35 124 0,-1 2 0,-2 0 0,0 0 0,-2 2 0,-2 0 0,0 2 0,-2 0 0,-1 2 0,-1 1 0,-46-34 0,65 53 0,-1 1 0,1 0 0,-1 0 0,0 1 0,0 0 0,0 1 0,-1 0 0,1 0 0,-14-1 0,-7 1 0,-44 4 0,54 0 0,-1-2 0,1 0 0,0 0 0,0-2 0,-28-6 0,10 1 0,0 0 0,0 3 0,-1 1 0,-69 4 0,62 0 0,-1-1 0,-79-12 0,100 8-1365,3 1-5461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7T17:22:29.444"/>
    </inkml:context>
    <inkml:brush xml:id="br0">
      <inkml:brushProperty name="width" value="0.035" units="cm"/>
      <inkml:brushProperty name="height" value="0.035" units="cm"/>
      <inkml:brushProperty name="color" value="#FFFFFF"/>
    </inkml:brush>
  </inkml:definitions>
  <inkml:trace contextRef="#ctx0" brushRef="#br0">1 1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7T17:22:35.144"/>
    </inkml:context>
    <inkml:brush xml:id="br0">
      <inkml:brushProperty name="width" value="0.035" units="cm"/>
      <inkml:brushProperty name="height" value="0.035" units="cm"/>
      <inkml:brushProperty name="color" value="#FFFFFF"/>
    </inkml:brush>
  </inkml:definitions>
  <inkml:trace contextRef="#ctx0" brushRef="#br0">1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7T17:22:35.844"/>
    </inkml:context>
    <inkml:brush xml:id="br0">
      <inkml:brushProperty name="width" value="0.035" units="cm"/>
      <inkml:brushProperty name="height" value="0.035" units="cm"/>
      <inkml:brushProperty name="color" value="#FFFFFF"/>
    </inkml:brush>
  </inkml:definitions>
  <inkml:trace contextRef="#ctx0" brushRef="#br0">1 0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7T17:22:36.244"/>
    </inkml:context>
    <inkml:brush xml:id="br0">
      <inkml:brushProperty name="width" value="0.035" units="cm"/>
      <inkml:brushProperty name="height" value="0.035" units="cm"/>
      <inkml:brushProperty name="color" value="#FFFFFF"/>
    </inkml:brush>
  </inkml:definitions>
  <inkml:trace contextRef="#ctx0" brushRef="#br0">1 0 24575,'0'4'0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C3B814-631D-4AAD-8AFC-D3A9AC0DFBB3}" type="datetimeFigureOut">
              <a:rPr lang="en-US" smtClean="0"/>
              <a:t>5/22/2024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C2637F-D4DA-41C9-BB88-767B53FD53FE}" type="slidenum">
              <a:rPr lang="en-US" smtClean="0"/>
              <a:t>‹#›</a:t>
            </a:fld>
            <a:endParaRPr lang="en-US"/>
          </a:p>
        </p:txBody>
      </p:sp>
    </p:spTree>
    <p:extLst>
      <p:ext uri="{BB962C8B-B14F-4D97-AF65-F5344CB8AC3E}">
        <p14:creationId xmlns:p14="http://schemas.microsoft.com/office/powerpoint/2010/main" val="98690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a:solidFill>
                <a:schemeClr val="tx1"/>
              </a:solidFill>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87AD26AC-3F55-42E3-9657-5FF460525D3B}" type="slidenum">
              <a:rPr lang="en-US" smtClean="0"/>
              <a:t>1</a:t>
            </a:fld>
            <a:endParaRPr lang="en-US"/>
          </a:p>
        </p:txBody>
      </p:sp>
    </p:spTree>
    <p:extLst>
      <p:ext uri="{BB962C8B-B14F-4D97-AF65-F5344CB8AC3E}">
        <p14:creationId xmlns:p14="http://schemas.microsoft.com/office/powerpoint/2010/main" val="2625240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A0AB4-D7B9-FDD0-F139-3001ECA887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F3D0D8-618B-2B36-273A-DE211F630F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2FFB4-2F86-5599-0FEE-56052D5FA6AB}"/>
              </a:ext>
            </a:extLst>
          </p:cNvPr>
          <p:cNvSpPr>
            <a:spLocks noGrp="1"/>
          </p:cNvSpPr>
          <p:nvPr>
            <p:ph type="dt" sz="half" idx="10"/>
          </p:nvPr>
        </p:nvSpPr>
        <p:spPr/>
        <p:txBody>
          <a:bodyPr/>
          <a:lstStyle/>
          <a:p>
            <a:fld id="{5409E760-6EFA-4841-BF71-880C4A237C7D}" type="datetimeFigureOut">
              <a:rPr lang="en-US" smtClean="0"/>
              <a:t>5/22/2024</a:t>
            </a:fld>
            <a:endParaRPr lang="en-US"/>
          </a:p>
        </p:txBody>
      </p:sp>
      <p:sp>
        <p:nvSpPr>
          <p:cNvPr id="5" name="Footer Placeholder 4">
            <a:extLst>
              <a:ext uri="{FF2B5EF4-FFF2-40B4-BE49-F238E27FC236}">
                <a16:creationId xmlns:a16="http://schemas.microsoft.com/office/drawing/2014/main" id="{EDCD9F67-BDA0-78AA-7425-4DE05BF40B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3828AA-9A52-ACBF-4A93-7B86DF1D0C4C}"/>
              </a:ext>
            </a:extLst>
          </p:cNvPr>
          <p:cNvSpPr>
            <a:spLocks noGrp="1"/>
          </p:cNvSpPr>
          <p:nvPr>
            <p:ph type="sldNum" sz="quarter" idx="12"/>
          </p:nvPr>
        </p:nvSpPr>
        <p:spPr/>
        <p:txBody>
          <a:bodyPr/>
          <a:lstStyle/>
          <a:p>
            <a:fld id="{55684885-4BB2-461D-B3E7-DF0142287D4E}" type="slidenum">
              <a:rPr lang="en-US" smtClean="0"/>
              <a:t>‹#›</a:t>
            </a:fld>
            <a:endParaRPr lang="en-US"/>
          </a:p>
        </p:txBody>
      </p:sp>
    </p:spTree>
    <p:extLst>
      <p:ext uri="{BB962C8B-B14F-4D97-AF65-F5344CB8AC3E}">
        <p14:creationId xmlns:p14="http://schemas.microsoft.com/office/powerpoint/2010/main" val="1799327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6A779-1AB5-2DCF-1369-691392529B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468183-ED3B-B71E-C8D5-3516A77532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D5E391-EE78-9754-B7EE-3A1335C82803}"/>
              </a:ext>
            </a:extLst>
          </p:cNvPr>
          <p:cNvSpPr>
            <a:spLocks noGrp="1"/>
          </p:cNvSpPr>
          <p:nvPr>
            <p:ph type="dt" sz="half" idx="10"/>
          </p:nvPr>
        </p:nvSpPr>
        <p:spPr/>
        <p:txBody>
          <a:bodyPr/>
          <a:lstStyle/>
          <a:p>
            <a:fld id="{5409E760-6EFA-4841-BF71-880C4A237C7D}" type="datetimeFigureOut">
              <a:rPr lang="en-US" smtClean="0"/>
              <a:t>5/22/2024</a:t>
            </a:fld>
            <a:endParaRPr lang="en-US"/>
          </a:p>
        </p:txBody>
      </p:sp>
      <p:sp>
        <p:nvSpPr>
          <p:cNvPr id="5" name="Footer Placeholder 4">
            <a:extLst>
              <a:ext uri="{FF2B5EF4-FFF2-40B4-BE49-F238E27FC236}">
                <a16:creationId xmlns:a16="http://schemas.microsoft.com/office/drawing/2014/main" id="{1DD61B79-A185-EE6D-05A0-57D3EAA560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FA147B-F9FD-9586-BA0E-573C6639F458}"/>
              </a:ext>
            </a:extLst>
          </p:cNvPr>
          <p:cNvSpPr>
            <a:spLocks noGrp="1"/>
          </p:cNvSpPr>
          <p:nvPr>
            <p:ph type="sldNum" sz="quarter" idx="12"/>
          </p:nvPr>
        </p:nvSpPr>
        <p:spPr/>
        <p:txBody>
          <a:bodyPr/>
          <a:lstStyle/>
          <a:p>
            <a:fld id="{55684885-4BB2-461D-B3E7-DF0142287D4E}" type="slidenum">
              <a:rPr lang="en-US" smtClean="0"/>
              <a:t>‹#›</a:t>
            </a:fld>
            <a:endParaRPr lang="en-US"/>
          </a:p>
        </p:txBody>
      </p:sp>
    </p:spTree>
    <p:extLst>
      <p:ext uri="{BB962C8B-B14F-4D97-AF65-F5344CB8AC3E}">
        <p14:creationId xmlns:p14="http://schemas.microsoft.com/office/powerpoint/2010/main" val="2455954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70508A-F975-F21C-FA93-6D8D7E1A47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3651C7-36BA-0F06-4C99-7C27A99933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27B52F-92F7-C47B-4BF4-E50D43705811}"/>
              </a:ext>
            </a:extLst>
          </p:cNvPr>
          <p:cNvSpPr>
            <a:spLocks noGrp="1"/>
          </p:cNvSpPr>
          <p:nvPr>
            <p:ph type="dt" sz="half" idx="10"/>
          </p:nvPr>
        </p:nvSpPr>
        <p:spPr/>
        <p:txBody>
          <a:bodyPr/>
          <a:lstStyle/>
          <a:p>
            <a:fld id="{5409E760-6EFA-4841-BF71-880C4A237C7D}" type="datetimeFigureOut">
              <a:rPr lang="en-US" smtClean="0"/>
              <a:t>5/22/2024</a:t>
            </a:fld>
            <a:endParaRPr lang="en-US"/>
          </a:p>
        </p:txBody>
      </p:sp>
      <p:sp>
        <p:nvSpPr>
          <p:cNvPr id="5" name="Footer Placeholder 4">
            <a:extLst>
              <a:ext uri="{FF2B5EF4-FFF2-40B4-BE49-F238E27FC236}">
                <a16:creationId xmlns:a16="http://schemas.microsoft.com/office/drawing/2014/main" id="{E05EF271-8724-E239-F59B-51CFDDDE98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10DBE6-1648-3492-C178-C34625A1D5A4}"/>
              </a:ext>
            </a:extLst>
          </p:cNvPr>
          <p:cNvSpPr>
            <a:spLocks noGrp="1"/>
          </p:cNvSpPr>
          <p:nvPr>
            <p:ph type="sldNum" sz="quarter" idx="12"/>
          </p:nvPr>
        </p:nvSpPr>
        <p:spPr/>
        <p:txBody>
          <a:bodyPr/>
          <a:lstStyle/>
          <a:p>
            <a:fld id="{55684885-4BB2-461D-B3E7-DF0142287D4E}" type="slidenum">
              <a:rPr lang="en-US" smtClean="0"/>
              <a:t>‹#›</a:t>
            </a:fld>
            <a:endParaRPr lang="en-US"/>
          </a:p>
        </p:txBody>
      </p:sp>
    </p:spTree>
    <p:extLst>
      <p:ext uri="{BB962C8B-B14F-4D97-AF65-F5344CB8AC3E}">
        <p14:creationId xmlns:p14="http://schemas.microsoft.com/office/powerpoint/2010/main" val="3228251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76C935-70FE-430B-ABFA-3E76A90F7D0B}"/>
              </a:ext>
            </a:extLst>
          </p:cNvPr>
          <p:cNvSpPr/>
          <p:nvPr userDrawn="1"/>
        </p:nvSpPr>
        <p:spPr>
          <a:xfrm>
            <a:off x="-8164" y="6475386"/>
            <a:ext cx="12192000" cy="369454"/>
          </a:xfrm>
          <a:prstGeom prst="rect">
            <a:avLst/>
          </a:prstGeom>
          <a:gradFill>
            <a:gsLst>
              <a:gs pos="73000">
                <a:schemeClr val="accent1">
                  <a:lumMod val="60000"/>
                  <a:lumOff val="40000"/>
                </a:schemeClr>
              </a:gs>
              <a:gs pos="47000">
                <a:schemeClr val="accent1">
                  <a:lumMod val="40000"/>
                  <a:lumOff val="60000"/>
                </a:schemeClr>
              </a:gs>
              <a:gs pos="100000">
                <a:schemeClr val="accent1">
                  <a:lumMod val="75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5D1BC44-AED8-4358-9C0B-D1D28D304E01}"/>
              </a:ext>
            </a:extLst>
          </p:cNvPr>
          <p:cNvSpPr/>
          <p:nvPr userDrawn="1"/>
        </p:nvSpPr>
        <p:spPr>
          <a:xfrm>
            <a:off x="-2" y="-7570"/>
            <a:ext cx="12192000" cy="369454"/>
          </a:xfrm>
          <a:prstGeom prst="rect">
            <a:avLst/>
          </a:prstGeom>
          <a:gradFill>
            <a:gsLst>
              <a:gs pos="73000">
                <a:schemeClr val="accent1">
                  <a:lumMod val="60000"/>
                  <a:lumOff val="40000"/>
                </a:schemeClr>
              </a:gs>
              <a:gs pos="47000">
                <a:schemeClr val="accent1">
                  <a:lumMod val="40000"/>
                  <a:lumOff val="60000"/>
                </a:schemeClr>
              </a:gs>
              <a:gs pos="100000">
                <a:schemeClr val="accent1">
                  <a:lumMod val="75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F386942-85D5-46D0-AAE0-B3787DBF78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493" y="563656"/>
            <a:ext cx="1828800" cy="737452"/>
          </a:xfrm>
          <a:prstGeom prst="rect">
            <a:avLst/>
          </a:prstGeom>
        </p:spPr>
      </p:pic>
      <p:sp>
        <p:nvSpPr>
          <p:cNvPr id="10" name="Right Triangle 9">
            <a:extLst>
              <a:ext uri="{FF2B5EF4-FFF2-40B4-BE49-F238E27FC236}">
                <a16:creationId xmlns:a16="http://schemas.microsoft.com/office/drawing/2014/main" id="{F039B9D3-A552-404F-BD42-9BE2755D833C}"/>
              </a:ext>
            </a:extLst>
          </p:cNvPr>
          <p:cNvSpPr/>
          <p:nvPr userDrawn="1"/>
        </p:nvSpPr>
        <p:spPr>
          <a:xfrm>
            <a:off x="-2" y="6487856"/>
            <a:ext cx="422033" cy="356983"/>
          </a:xfrm>
          <a:prstGeom prst="rtTriangle">
            <a:avLst/>
          </a:prstGeom>
          <a:gradFill>
            <a:gsLst>
              <a:gs pos="0">
                <a:schemeClr val="accent5">
                  <a:lumMod val="45000"/>
                  <a:lumOff val="55000"/>
                </a:schemeClr>
              </a:gs>
              <a:gs pos="72000">
                <a:schemeClr val="accent5">
                  <a:lumMod val="95000"/>
                  <a:lumOff val="5000"/>
                </a:schemeClr>
              </a:gs>
              <a:gs pos="100000">
                <a:schemeClr val="accent5">
                  <a:lumMod val="60000"/>
                </a:schemeClr>
              </a:gs>
            </a:gsLst>
            <a:path path="circle">
              <a:fillToRect l="100000" t="100000"/>
            </a:path>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0EB02E22-B79A-47FA-85D2-92FE76A777C8}"/>
              </a:ext>
            </a:extLst>
          </p:cNvPr>
          <p:cNvSpPr/>
          <p:nvPr userDrawn="1"/>
        </p:nvSpPr>
        <p:spPr>
          <a:xfrm>
            <a:off x="0" y="6547338"/>
            <a:ext cx="362987" cy="297501"/>
          </a:xfrm>
          <a:prstGeom prst="rtTriangle">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39007105-3CAB-4F1E-AC2C-DAAD14337C86}"/>
              </a:ext>
            </a:extLst>
          </p:cNvPr>
          <p:cNvSpPr/>
          <p:nvPr userDrawn="1"/>
        </p:nvSpPr>
        <p:spPr>
          <a:xfrm rot="10800000">
            <a:off x="11756448" y="-1334"/>
            <a:ext cx="422033" cy="356983"/>
          </a:xfrm>
          <a:prstGeom prst="rtTriangle">
            <a:avLst/>
          </a:prstGeom>
          <a:gradFill>
            <a:gsLst>
              <a:gs pos="0">
                <a:schemeClr val="accent5">
                  <a:lumMod val="45000"/>
                  <a:lumOff val="55000"/>
                </a:schemeClr>
              </a:gs>
              <a:gs pos="72000">
                <a:schemeClr val="accent5">
                  <a:lumMod val="95000"/>
                  <a:lumOff val="5000"/>
                </a:schemeClr>
              </a:gs>
              <a:gs pos="100000">
                <a:schemeClr val="accent5">
                  <a:lumMod val="60000"/>
                </a:schemeClr>
              </a:gs>
            </a:gsLst>
            <a:path path="circle">
              <a:fillToRect l="100000" t="100000"/>
            </a:path>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07085716-A3D3-4732-AE00-378795E58AE6}"/>
              </a:ext>
            </a:extLst>
          </p:cNvPr>
          <p:cNvSpPr/>
          <p:nvPr userDrawn="1"/>
        </p:nvSpPr>
        <p:spPr>
          <a:xfrm rot="10800000">
            <a:off x="11815494" y="0"/>
            <a:ext cx="362987" cy="297501"/>
          </a:xfrm>
          <a:prstGeom prst="rtTriangle">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2415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5E832-60DE-9428-59A9-209FE7BC9E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5FFFD3-618A-08CD-F046-D39DFEF5CE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98E276-5F80-8063-01E0-6881900E56A7}"/>
              </a:ext>
            </a:extLst>
          </p:cNvPr>
          <p:cNvSpPr>
            <a:spLocks noGrp="1"/>
          </p:cNvSpPr>
          <p:nvPr>
            <p:ph type="dt" sz="half" idx="10"/>
          </p:nvPr>
        </p:nvSpPr>
        <p:spPr/>
        <p:txBody>
          <a:bodyPr/>
          <a:lstStyle/>
          <a:p>
            <a:fld id="{5409E760-6EFA-4841-BF71-880C4A237C7D}" type="datetimeFigureOut">
              <a:rPr lang="en-US" smtClean="0"/>
              <a:t>5/22/2024</a:t>
            </a:fld>
            <a:endParaRPr lang="en-US"/>
          </a:p>
        </p:txBody>
      </p:sp>
      <p:sp>
        <p:nvSpPr>
          <p:cNvPr id="5" name="Footer Placeholder 4">
            <a:extLst>
              <a:ext uri="{FF2B5EF4-FFF2-40B4-BE49-F238E27FC236}">
                <a16:creationId xmlns:a16="http://schemas.microsoft.com/office/drawing/2014/main" id="{0F40EB7E-7898-83CE-FDB1-C4C7B75855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1123B4-35BF-CA18-F4DC-A22366C915F0}"/>
              </a:ext>
            </a:extLst>
          </p:cNvPr>
          <p:cNvSpPr>
            <a:spLocks noGrp="1"/>
          </p:cNvSpPr>
          <p:nvPr>
            <p:ph type="sldNum" sz="quarter" idx="12"/>
          </p:nvPr>
        </p:nvSpPr>
        <p:spPr/>
        <p:txBody>
          <a:bodyPr/>
          <a:lstStyle/>
          <a:p>
            <a:fld id="{55684885-4BB2-461D-B3E7-DF0142287D4E}" type="slidenum">
              <a:rPr lang="en-US" smtClean="0"/>
              <a:t>‹#›</a:t>
            </a:fld>
            <a:endParaRPr lang="en-US"/>
          </a:p>
        </p:txBody>
      </p:sp>
    </p:spTree>
    <p:extLst>
      <p:ext uri="{BB962C8B-B14F-4D97-AF65-F5344CB8AC3E}">
        <p14:creationId xmlns:p14="http://schemas.microsoft.com/office/powerpoint/2010/main" val="2150438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CE452-2B71-8C48-7922-A3CF513F43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9726CA-1688-396B-5668-29BF4CBFD8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9E1815-18D6-C123-091E-0FA9CFCD6E41}"/>
              </a:ext>
            </a:extLst>
          </p:cNvPr>
          <p:cNvSpPr>
            <a:spLocks noGrp="1"/>
          </p:cNvSpPr>
          <p:nvPr>
            <p:ph type="dt" sz="half" idx="10"/>
          </p:nvPr>
        </p:nvSpPr>
        <p:spPr/>
        <p:txBody>
          <a:bodyPr/>
          <a:lstStyle/>
          <a:p>
            <a:fld id="{5409E760-6EFA-4841-BF71-880C4A237C7D}" type="datetimeFigureOut">
              <a:rPr lang="en-US" smtClean="0"/>
              <a:t>5/22/2024</a:t>
            </a:fld>
            <a:endParaRPr lang="en-US"/>
          </a:p>
        </p:txBody>
      </p:sp>
      <p:sp>
        <p:nvSpPr>
          <p:cNvPr id="5" name="Footer Placeholder 4">
            <a:extLst>
              <a:ext uri="{FF2B5EF4-FFF2-40B4-BE49-F238E27FC236}">
                <a16:creationId xmlns:a16="http://schemas.microsoft.com/office/drawing/2014/main" id="{A7D1DA24-6711-5618-767C-D25B16E956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40F296-F1F2-1D7E-D710-D404F645F6B4}"/>
              </a:ext>
            </a:extLst>
          </p:cNvPr>
          <p:cNvSpPr>
            <a:spLocks noGrp="1"/>
          </p:cNvSpPr>
          <p:nvPr>
            <p:ph type="sldNum" sz="quarter" idx="12"/>
          </p:nvPr>
        </p:nvSpPr>
        <p:spPr/>
        <p:txBody>
          <a:bodyPr/>
          <a:lstStyle/>
          <a:p>
            <a:fld id="{55684885-4BB2-461D-B3E7-DF0142287D4E}" type="slidenum">
              <a:rPr lang="en-US" smtClean="0"/>
              <a:t>‹#›</a:t>
            </a:fld>
            <a:endParaRPr lang="en-US"/>
          </a:p>
        </p:txBody>
      </p:sp>
    </p:spTree>
    <p:extLst>
      <p:ext uri="{BB962C8B-B14F-4D97-AF65-F5344CB8AC3E}">
        <p14:creationId xmlns:p14="http://schemas.microsoft.com/office/powerpoint/2010/main" val="1703885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24731-DCE4-7510-1EE7-29ACF6EC03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FDDD8C-2C41-124F-9EA6-0C5DF27E30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6E1FB4-F7E4-245F-DEAA-99E6AE6826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755A7F-68D5-505E-9F95-AF855F6BE4A4}"/>
              </a:ext>
            </a:extLst>
          </p:cNvPr>
          <p:cNvSpPr>
            <a:spLocks noGrp="1"/>
          </p:cNvSpPr>
          <p:nvPr>
            <p:ph type="dt" sz="half" idx="10"/>
          </p:nvPr>
        </p:nvSpPr>
        <p:spPr/>
        <p:txBody>
          <a:bodyPr/>
          <a:lstStyle/>
          <a:p>
            <a:fld id="{5409E760-6EFA-4841-BF71-880C4A237C7D}" type="datetimeFigureOut">
              <a:rPr lang="en-US" smtClean="0"/>
              <a:t>5/22/2024</a:t>
            </a:fld>
            <a:endParaRPr lang="en-US"/>
          </a:p>
        </p:txBody>
      </p:sp>
      <p:sp>
        <p:nvSpPr>
          <p:cNvPr id="6" name="Footer Placeholder 5">
            <a:extLst>
              <a:ext uri="{FF2B5EF4-FFF2-40B4-BE49-F238E27FC236}">
                <a16:creationId xmlns:a16="http://schemas.microsoft.com/office/drawing/2014/main" id="{76467230-5A07-0FA7-FDB4-152AFA1E7E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24DCD4-D205-B231-6CD2-7C429E2AE336}"/>
              </a:ext>
            </a:extLst>
          </p:cNvPr>
          <p:cNvSpPr>
            <a:spLocks noGrp="1"/>
          </p:cNvSpPr>
          <p:nvPr>
            <p:ph type="sldNum" sz="quarter" idx="12"/>
          </p:nvPr>
        </p:nvSpPr>
        <p:spPr/>
        <p:txBody>
          <a:bodyPr/>
          <a:lstStyle/>
          <a:p>
            <a:fld id="{55684885-4BB2-461D-B3E7-DF0142287D4E}" type="slidenum">
              <a:rPr lang="en-US" smtClean="0"/>
              <a:t>‹#›</a:t>
            </a:fld>
            <a:endParaRPr lang="en-US"/>
          </a:p>
        </p:txBody>
      </p:sp>
    </p:spTree>
    <p:extLst>
      <p:ext uri="{BB962C8B-B14F-4D97-AF65-F5344CB8AC3E}">
        <p14:creationId xmlns:p14="http://schemas.microsoft.com/office/powerpoint/2010/main" val="2867667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00111-5A63-C4FC-574C-7ADF255CF3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51A0E2-92D4-0CD5-B913-AA887C2E2B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CCFF37-7A55-467D-097D-1750E4A656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22197E-1001-9D61-8962-428E0F8132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C2899B-296B-E18D-57BF-3301B6277D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10D31A-3904-B0D1-8C50-120F07C0AFA0}"/>
              </a:ext>
            </a:extLst>
          </p:cNvPr>
          <p:cNvSpPr>
            <a:spLocks noGrp="1"/>
          </p:cNvSpPr>
          <p:nvPr>
            <p:ph type="dt" sz="half" idx="10"/>
          </p:nvPr>
        </p:nvSpPr>
        <p:spPr/>
        <p:txBody>
          <a:bodyPr/>
          <a:lstStyle/>
          <a:p>
            <a:fld id="{5409E760-6EFA-4841-BF71-880C4A237C7D}" type="datetimeFigureOut">
              <a:rPr lang="en-US" smtClean="0"/>
              <a:t>5/22/2024</a:t>
            </a:fld>
            <a:endParaRPr lang="en-US"/>
          </a:p>
        </p:txBody>
      </p:sp>
      <p:sp>
        <p:nvSpPr>
          <p:cNvPr id="8" name="Footer Placeholder 7">
            <a:extLst>
              <a:ext uri="{FF2B5EF4-FFF2-40B4-BE49-F238E27FC236}">
                <a16:creationId xmlns:a16="http://schemas.microsoft.com/office/drawing/2014/main" id="{282E6F50-F42B-8574-2552-2B98BC34A6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9942B6-1DF0-47EE-360C-274BBCB6E838}"/>
              </a:ext>
            </a:extLst>
          </p:cNvPr>
          <p:cNvSpPr>
            <a:spLocks noGrp="1"/>
          </p:cNvSpPr>
          <p:nvPr>
            <p:ph type="sldNum" sz="quarter" idx="12"/>
          </p:nvPr>
        </p:nvSpPr>
        <p:spPr/>
        <p:txBody>
          <a:bodyPr/>
          <a:lstStyle/>
          <a:p>
            <a:fld id="{55684885-4BB2-461D-B3E7-DF0142287D4E}" type="slidenum">
              <a:rPr lang="en-US" smtClean="0"/>
              <a:t>‹#›</a:t>
            </a:fld>
            <a:endParaRPr lang="en-US"/>
          </a:p>
        </p:txBody>
      </p:sp>
    </p:spTree>
    <p:extLst>
      <p:ext uri="{BB962C8B-B14F-4D97-AF65-F5344CB8AC3E}">
        <p14:creationId xmlns:p14="http://schemas.microsoft.com/office/powerpoint/2010/main" val="2780716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99C12-9791-A022-75C8-C9732F4796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70881F-DAD5-CE9A-A0AF-ECA808516C53}"/>
              </a:ext>
            </a:extLst>
          </p:cNvPr>
          <p:cNvSpPr>
            <a:spLocks noGrp="1"/>
          </p:cNvSpPr>
          <p:nvPr>
            <p:ph type="dt" sz="half" idx="10"/>
          </p:nvPr>
        </p:nvSpPr>
        <p:spPr/>
        <p:txBody>
          <a:bodyPr/>
          <a:lstStyle/>
          <a:p>
            <a:fld id="{5409E760-6EFA-4841-BF71-880C4A237C7D}" type="datetimeFigureOut">
              <a:rPr lang="en-US" smtClean="0"/>
              <a:t>5/22/2024</a:t>
            </a:fld>
            <a:endParaRPr lang="en-US"/>
          </a:p>
        </p:txBody>
      </p:sp>
      <p:sp>
        <p:nvSpPr>
          <p:cNvPr id="4" name="Footer Placeholder 3">
            <a:extLst>
              <a:ext uri="{FF2B5EF4-FFF2-40B4-BE49-F238E27FC236}">
                <a16:creationId xmlns:a16="http://schemas.microsoft.com/office/drawing/2014/main" id="{B3A6521D-B59B-3912-1B71-059BCAB0EA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6CBD37-8590-16F5-C126-BE51EB24C69C}"/>
              </a:ext>
            </a:extLst>
          </p:cNvPr>
          <p:cNvSpPr>
            <a:spLocks noGrp="1"/>
          </p:cNvSpPr>
          <p:nvPr>
            <p:ph type="sldNum" sz="quarter" idx="12"/>
          </p:nvPr>
        </p:nvSpPr>
        <p:spPr/>
        <p:txBody>
          <a:bodyPr/>
          <a:lstStyle/>
          <a:p>
            <a:fld id="{55684885-4BB2-461D-B3E7-DF0142287D4E}" type="slidenum">
              <a:rPr lang="en-US" smtClean="0"/>
              <a:t>‹#›</a:t>
            </a:fld>
            <a:endParaRPr lang="en-US"/>
          </a:p>
        </p:txBody>
      </p:sp>
    </p:spTree>
    <p:extLst>
      <p:ext uri="{BB962C8B-B14F-4D97-AF65-F5344CB8AC3E}">
        <p14:creationId xmlns:p14="http://schemas.microsoft.com/office/powerpoint/2010/main" val="4047123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927B87-7DD2-CA35-61AF-8E6CEA679E7F}"/>
              </a:ext>
            </a:extLst>
          </p:cNvPr>
          <p:cNvSpPr>
            <a:spLocks noGrp="1"/>
          </p:cNvSpPr>
          <p:nvPr>
            <p:ph type="dt" sz="half" idx="10"/>
          </p:nvPr>
        </p:nvSpPr>
        <p:spPr/>
        <p:txBody>
          <a:bodyPr/>
          <a:lstStyle/>
          <a:p>
            <a:fld id="{5409E760-6EFA-4841-BF71-880C4A237C7D}" type="datetimeFigureOut">
              <a:rPr lang="en-US" smtClean="0"/>
              <a:t>5/22/2024</a:t>
            </a:fld>
            <a:endParaRPr lang="en-US"/>
          </a:p>
        </p:txBody>
      </p:sp>
      <p:sp>
        <p:nvSpPr>
          <p:cNvPr id="3" name="Footer Placeholder 2">
            <a:extLst>
              <a:ext uri="{FF2B5EF4-FFF2-40B4-BE49-F238E27FC236}">
                <a16:creationId xmlns:a16="http://schemas.microsoft.com/office/drawing/2014/main" id="{3B4DBEF6-50F9-B1E1-307B-30367DE7A1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6C1D7-488F-1246-3822-74A074141E94}"/>
              </a:ext>
            </a:extLst>
          </p:cNvPr>
          <p:cNvSpPr>
            <a:spLocks noGrp="1"/>
          </p:cNvSpPr>
          <p:nvPr>
            <p:ph type="sldNum" sz="quarter" idx="12"/>
          </p:nvPr>
        </p:nvSpPr>
        <p:spPr/>
        <p:txBody>
          <a:bodyPr/>
          <a:lstStyle/>
          <a:p>
            <a:fld id="{55684885-4BB2-461D-B3E7-DF0142287D4E}" type="slidenum">
              <a:rPr lang="en-US" smtClean="0"/>
              <a:t>‹#›</a:t>
            </a:fld>
            <a:endParaRPr lang="en-US"/>
          </a:p>
        </p:txBody>
      </p:sp>
    </p:spTree>
    <p:extLst>
      <p:ext uri="{BB962C8B-B14F-4D97-AF65-F5344CB8AC3E}">
        <p14:creationId xmlns:p14="http://schemas.microsoft.com/office/powerpoint/2010/main" val="2885946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FE1DD-499B-C483-22A9-F6625A586B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024209-72C6-897F-3926-45DB5197BE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B94C8C-283F-2D33-4512-8552200C0E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AE09B5-6A80-53DC-371E-FD98D9DE2E0C}"/>
              </a:ext>
            </a:extLst>
          </p:cNvPr>
          <p:cNvSpPr>
            <a:spLocks noGrp="1"/>
          </p:cNvSpPr>
          <p:nvPr>
            <p:ph type="dt" sz="half" idx="10"/>
          </p:nvPr>
        </p:nvSpPr>
        <p:spPr/>
        <p:txBody>
          <a:bodyPr/>
          <a:lstStyle/>
          <a:p>
            <a:fld id="{5409E760-6EFA-4841-BF71-880C4A237C7D}" type="datetimeFigureOut">
              <a:rPr lang="en-US" smtClean="0"/>
              <a:t>5/22/2024</a:t>
            </a:fld>
            <a:endParaRPr lang="en-US"/>
          </a:p>
        </p:txBody>
      </p:sp>
      <p:sp>
        <p:nvSpPr>
          <p:cNvPr id="6" name="Footer Placeholder 5">
            <a:extLst>
              <a:ext uri="{FF2B5EF4-FFF2-40B4-BE49-F238E27FC236}">
                <a16:creationId xmlns:a16="http://schemas.microsoft.com/office/drawing/2014/main" id="{7C56F3EC-0D6F-D30E-0FDA-D80C3FAC93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095F96-727A-2823-B96A-0FD4DED23DD1}"/>
              </a:ext>
            </a:extLst>
          </p:cNvPr>
          <p:cNvSpPr>
            <a:spLocks noGrp="1"/>
          </p:cNvSpPr>
          <p:nvPr>
            <p:ph type="sldNum" sz="quarter" idx="12"/>
          </p:nvPr>
        </p:nvSpPr>
        <p:spPr/>
        <p:txBody>
          <a:bodyPr/>
          <a:lstStyle/>
          <a:p>
            <a:fld id="{55684885-4BB2-461D-B3E7-DF0142287D4E}" type="slidenum">
              <a:rPr lang="en-US" smtClean="0"/>
              <a:t>‹#›</a:t>
            </a:fld>
            <a:endParaRPr lang="en-US"/>
          </a:p>
        </p:txBody>
      </p:sp>
    </p:spTree>
    <p:extLst>
      <p:ext uri="{BB962C8B-B14F-4D97-AF65-F5344CB8AC3E}">
        <p14:creationId xmlns:p14="http://schemas.microsoft.com/office/powerpoint/2010/main" val="3168749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7B120-AD3E-3674-1991-239F048410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5DDBF2-5092-F206-C331-919F5FA55D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544BC2-4F73-E053-028B-472DD46486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631B5-1CC2-017E-87C9-7AEC87C8419C}"/>
              </a:ext>
            </a:extLst>
          </p:cNvPr>
          <p:cNvSpPr>
            <a:spLocks noGrp="1"/>
          </p:cNvSpPr>
          <p:nvPr>
            <p:ph type="dt" sz="half" idx="10"/>
          </p:nvPr>
        </p:nvSpPr>
        <p:spPr/>
        <p:txBody>
          <a:bodyPr/>
          <a:lstStyle/>
          <a:p>
            <a:fld id="{5409E760-6EFA-4841-BF71-880C4A237C7D}" type="datetimeFigureOut">
              <a:rPr lang="en-US" smtClean="0"/>
              <a:t>5/22/2024</a:t>
            </a:fld>
            <a:endParaRPr lang="en-US"/>
          </a:p>
        </p:txBody>
      </p:sp>
      <p:sp>
        <p:nvSpPr>
          <p:cNvPr id="6" name="Footer Placeholder 5">
            <a:extLst>
              <a:ext uri="{FF2B5EF4-FFF2-40B4-BE49-F238E27FC236}">
                <a16:creationId xmlns:a16="http://schemas.microsoft.com/office/drawing/2014/main" id="{56E74BFB-6093-CB81-B811-250B390312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C7E65F-298D-1EA9-6A7A-3DE006081075}"/>
              </a:ext>
            </a:extLst>
          </p:cNvPr>
          <p:cNvSpPr>
            <a:spLocks noGrp="1"/>
          </p:cNvSpPr>
          <p:nvPr>
            <p:ph type="sldNum" sz="quarter" idx="12"/>
          </p:nvPr>
        </p:nvSpPr>
        <p:spPr/>
        <p:txBody>
          <a:bodyPr/>
          <a:lstStyle/>
          <a:p>
            <a:fld id="{55684885-4BB2-461D-B3E7-DF0142287D4E}" type="slidenum">
              <a:rPr lang="en-US" smtClean="0"/>
              <a:t>‹#›</a:t>
            </a:fld>
            <a:endParaRPr lang="en-US"/>
          </a:p>
        </p:txBody>
      </p:sp>
    </p:spTree>
    <p:extLst>
      <p:ext uri="{BB962C8B-B14F-4D97-AF65-F5344CB8AC3E}">
        <p14:creationId xmlns:p14="http://schemas.microsoft.com/office/powerpoint/2010/main" val="4173454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401F2B-491D-2DC6-EB01-A9F65BCCF8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7621B3-E5D6-9550-2100-8BA619140C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2C4CF9-EF68-5538-443B-26460C7ABE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09E760-6EFA-4841-BF71-880C4A237C7D}" type="datetimeFigureOut">
              <a:rPr lang="en-US" smtClean="0"/>
              <a:t>5/22/2024</a:t>
            </a:fld>
            <a:endParaRPr lang="en-US"/>
          </a:p>
        </p:txBody>
      </p:sp>
      <p:sp>
        <p:nvSpPr>
          <p:cNvPr id="5" name="Footer Placeholder 4">
            <a:extLst>
              <a:ext uri="{FF2B5EF4-FFF2-40B4-BE49-F238E27FC236}">
                <a16:creationId xmlns:a16="http://schemas.microsoft.com/office/drawing/2014/main" id="{6B7249B5-3B52-237A-761C-A7790AC8AF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DD797D-FF02-6606-9698-3FE95647F4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84885-4BB2-461D-B3E7-DF0142287D4E}" type="slidenum">
              <a:rPr lang="en-US" smtClean="0"/>
              <a:t>‹#›</a:t>
            </a:fld>
            <a:endParaRPr lang="en-US"/>
          </a:p>
        </p:txBody>
      </p:sp>
    </p:spTree>
    <p:extLst>
      <p:ext uri="{BB962C8B-B14F-4D97-AF65-F5344CB8AC3E}">
        <p14:creationId xmlns:p14="http://schemas.microsoft.com/office/powerpoint/2010/main" val="1798680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microsoft.com/office/2018/10/relationships/comments" Target="../comments/modernComment_240_5D66F71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microsoft.com/office/2018/10/relationships/comments" Target="../comments/modernComment_24E_DD0AE2A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customXml" Target="../ink/ink7.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customXml" Target="../ink/ink6.xml"/><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20.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customXml" Target="../ink/ink4.xml"/><Relationship Id="rId14" Type="http://schemas.openxmlformats.org/officeDocument/2006/relationships/customXml" Target="../ink/ink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2.xml"/><Relationship Id="rId1" Type="http://schemas.openxmlformats.org/officeDocument/2006/relationships/video" Target="https://www.youtube.com/embed/7Ou4BhxWPPc?feature=oembed"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2.xml"/><Relationship Id="rId1" Type="http://schemas.openxmlformats.org/officeDocument/2006/relationships/video" Target="https://www.youtube.com/embed/lPcZcZQG2iQ?feature=oembed"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2.xml"/><Relationship Id="rId1" Type="http://schemas.openxmlformats.org/officeDocument/2006/relationships/video" Target="https://www.youtube.com/embed/Wg_65ctR0-w?feature=oembe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osha.gov/laws-regs/regulations/standardnumber/1926/1926.652" TargetMode="External"/><Relationship Id="rId2" Type="http://schemas.openxmlformats.org/officeDocument/2006/relationships/hyperlink" Target="https://www.osha.gov/laws-regs/regulations/standardnumber/1926/1926.651"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44A84-4D67-43D7-B8F6-E3ED6061D610}"/>
              </a:ext>
            </a:extLst>
          </p:cNvPr>
          <p:cNvSpPr/>
          <p:nvPr/>
        </p:nvSpPr>
        <p:spPr>
          <a:xfrm>
            <a:off x="1505526" y="3322244"/>
            <a:ext cx="2618177" cy="2285961"/>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6F43E19-44A8-42FD-9727-EAD458478060}"/>
              </a:ext>
            </a:extLst>
          </p:cNvPr>
          <p:cNvSpPr/>
          <p:nvPr/>
        </p:nvSpPr>
        <p:spPr>
          <a:xfrm>
            <a:off x="3240501" y="3486957"/>
            <a:ext cx="2615351" cy="2305495"/>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73578F3-17EA-4199-BF8E-2682D5E76B1B}"/>
              </a:ext>
            </a:extLst>
          </p:cNvPr>
          <p:cNvSpPr/>
          <p:nvPr/>
        </p:nvSpPr>
        <p:spPr>
          <a:xfrm>
            <a:off x="2698992" y="2034646"/>
            <a:ext cx="2615351" cy="2307258"/>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bg1"/>
            </a:solidFill>
          </a:ln>
          <a:effectLst/>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3FCC16B-FB82-48BC-A33F-2DEF0625524C}"/>
              </a:ext>
            </a:extLst>
          </p:cNvPr>
          <p:cNvPicPr>
            <a:picLocks noChangeAspect="1"/>
          </p:cNvPicPr>
          <p:nvPr/>
        </p:nvPicPr>
        <p:blipFill rotWithShape="1">
          <a:blip r:embed="rId6">
            <a:extLst>
              <a:ext uri="{28A0092B-C50C-407E-A947-70E740481C1C}">
                <a14:useLocalDpi xmlns:a14="http://schemas.microsoft.com/office/drawing/2010/main" val="0"/>
              </a:ext>
            </a:extLst>
          </a:blip>
          <a:srcRect l="7992" t="9219" r="11559" b="62080"/>
          <a:stretch/>
        </p:blipFill>
        <p:spPr>
          <a:xfrm>
            <a:off x="6507809" y="2941943"/>
            <a:ext cx="4633667" cy="2869593"/>
          </a:xfrm>
          <a:prstGeom prst="rect">
            <a:avLst/>
          </a:prstGeom>
          <a:ln>
            <a:solidFill>
              <a:schemeClr val="bg1">
                <a:lumMod val="85000"/>
              </a:schemeClr>
            </a:solidFill>
          </a:ln>
          <a:effectLst>
            <a:outerShdw blurRad="76200" dir="18900000" sy="23000" kx="-1200000" algn="bl" rotWithShape="0">
              <a:prstClr val="black">
                <a:alpha val="20000"/>
              </a:prstClr>
            </a:outerShdw>
          </a:effectLst>
        </p:spPr>
      </p:pic>
      <p:sp>
        <p:nvSpPr>
          <p:cNvPr id="8" name="TextBox 7">
            <a:extLst>
              <a:ext uri="{FF2B5EF4-FFF2-40B4-BE49-F238E27FC236}">
                <a16:creationId xmlns:a16="http://schemas.microsoft.com/office/drawing/2014/main" id="{94067499-18F2-44A3-8F89-DFBAD87311FF}"/>
              </a:ext>
            </a:extLst>
          </p:cNvPr>
          <p:cNvSpPr txBox="1"/>
          <p:nvPr/>
        </p:nvSpPr>
        <p:spPr>
          <a:xfrm>
            <a:off x="2954555" y="1414533"/>
            <a:ext cx="6266882" cy="1077218"/>
          </a:xfrm>
          <a:prstGeom prst="rect">
            <a:avLst/>
          </a:prstGeom>
          <a:noFill/>
        </p:spPr>
        <p:txBody>
          <a:bodyPr wrap="square" lIns="91440" tIns="45720" rIns="91440" bIns="45720" rtlCol="0" anchor="t">
            <a:spAutoFit/>
          </a:bodyPr>
          <a:lstStyle/>
          <a:p>
            <a:pPr algn="ctr"/>
            <a:r>
              <a:rPr lang="en-US" sz="3200" b="1">
                <a:latin typeface="+mj-lt"/>
              </a:rPr>
              <a:t>Brewer Companies</a:t>
            </a:r>
            <a:endParaRPr lang="en-US">
              <a:cs typeface="Calibri" panose="020F0502020204030204"/>
            </a:endParaRPr>
          </a:p>
          <a:p>
            <a:pPr algn="ctr"/>
            <a:r>
              <a:rPr lang="en-US" sz="3200" b="1">
                <a:latin typeface="+mj-lt"/>
              </a:rPr>
              <a:t>Trench Safety</a:t>
            </a:r>
            <a:endParaRPr lang="en-US">
              <a:cs typeface="Calibri" panose="020F0502020204030204"/>
            </a:endParaRPr>
          </a:p>
        </p:txBody>
      </p:sp>
      <p:sp>
        <p:nvSpPr>
          <p:cNvPr id="2" name="Rectangle 1">
            <a:extLst>
              <a:ext uri="{FF2B5EF4-FFF2-40B4-BE49-F238E27FC236}">
                <a16:creationId xmlns:a16="http://schemas.microsoft.com/office/drawing/2014/main" id="{16FA4C14-06A0-4D69-A1B7-5AFFA9CEBDF7}"/>
              </a:ext>
            </a:extLst>
          </p:cNvPr>
          <p:cNvSpPr/>
          <p:nvPr/>
        </p:nvSpPr>
        <p:spPr>
          <a:xfrm>
            <a:off x="8020050" y="5972175"/>
            <a:ext cx="3971925" cy="476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0AC7640-F393-4B02-B54B-1F3C07FC1F41}"/>
              </a:ext>
            </a:extLst>
          </p:cNvPr>
          <p:cNvSpPr/>
          <p:nvPr/>
        </p:nvSpPr>
        <p:spPr>
          <a:xfrm>
            <a:off x="7124700" y="3619500"/>
            <a:ext cx="33528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9" name="ADC242C2-F58E-4B9B-920B-2964DCA08B79" descr="A blue and grey logo&#10;&#10;Description automatically generated">
            <a:extLst>
              <a:ext uri="{FF2B5EF4-FFF2-40B4-BE49-F238E27FC236}">
                <a16:creationId xmlns:a16="http://schemas.microsoft.com/office/drawing/2014/main" id="{888F2AFF-03C6-B6F2-035B-F175ACB95608}"/>
              </a:ext>
            </a:extLst>
          </p:cNvPr>
          <p:cNvPicPr>
            <a:picLocks noChangeAspect="1" noChangeArrowheads="1"/>
          </p:cNvPicPr>
          <p:nvPr/>
        </p:nvPicPr>
        <p:blipFill>
          <a:blip r:embed="rId7"/>
          <a:srcRect/>
          <a:stretch>
            <a:fillRect/>
          </a:stretch>
        </p:blipFill>
        <p:spPr bwMode="auto">
          <a:xfrm>
            <a:off x="7640693" y="3274164"/>
            <a:ext cx="2322620" cy="127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178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597859-54BC-2E55-B0C4-1687EC628A4A}"/>
              </a:ext>
            </a:extLst>
          </p:cNvPr>
          <p:cNvSpPr txBox="1"/>
          <p:nvPr/>
        </p:nvSpPr>
        <p:spPr>
          <a:xfrm>
            <a:off x="894736" y="1789471"/>
            <a:ext cx="4581832" cy="2616101"/>
          </a:xfrm>
          <a:prstGeom prst="rect">
            <a:avLst/>
          </a:prstGeom>
          <a:noFill/>
        </p:spPr>
        <p:txBody>
          <a:bodyPr wrap="square" rtlCol="0">
            <a:spAutoFit/>
          </a:bodyPr>
          <a:lstStyle/>
          <a:p>
            <a:r>
              <a:rPr lang="en-US" sz="2000" b="1">
                <a:solidFill>
                  <a:srgbClr val="646975"/>
                </a:solidFill>
                <a:effectLst/>
                <a:highlight>
                  <a:srgbClr val="FFFFFF"/>
                </a:highlight>
              </a:rPr>
              <a:t>Benching</a:t>
            </a:r>
          </a:p>
          <a:p>
            <a:r>
              <a:rPr lang="en-US">
                <a:highlight>
                  <a:srgbClr val="FFFFFF"/>
                </a:highlight>
              </a:rPr>
              <a:t>M</a:t>
            </a:r>
            <a:r>
              <a:rPr lang="en-US" b="0" i="0">
                <a:effectLst/>
                <a:highlight>
                  <a:srgbClr val="FFFFFF"/>
                </a:highlight>
              </a:rPr>
              <a:t>eans a method of protecting workers from cave-ins by excavating the sides of an excavation to form one or a series of horizontal levels or steps, usually with vertical or near-vertical surfaces between levels. Benching cannot be done in Type C soil. Type C soil is classified as the least stable type of soil, and examples include gravel and sand.</a:t>
            </a:r>
            <a:endParaRPr lang="en-US"/>
          </a:p>
        </p:txBody>
      </p:sp>
      <p:pic>
        <p:nvPicPr>
          <p:cNvPr id="3" name="Picture 2">
            <a:extLst>
              <a:ext uri="{FF2B5EF4-FFF2-40B4-BE49-F238E27FC236}">
                <a16:creationId xmlns:a16="http://schemas.microsoft.com/office/drawing/2014/main" id="{68189A1E-DD80-53A2-5574-A16F3DC3AF5E}"/>
              </a:ext>
            </a:extLst>
          </p:cNvPr>
          <p:cNvPicPr>
            <a:picLocks noChangeAspect="1"/>
          </p:cNvPicPr>
          <p:nvPr/>
        </p:nvPicPr>
        <p:blipFill>
          <a:blip r:embed="rId2"/>
          <a:stretch>
            <a:fillRect/>
          </a:stretch>
        </p:blipFill>
        <p:spPr>
          <a:xfrm>
            <a:off x="5476568" y="1199534"/>
            <a:ext cx="5437239" cy="4077929"/>
          </a:xfrm>
          <a:prstGeom prst="rect">
            <a:avLst/>
          </a:prstGeom>
        </p:spPr>
      </p:pic>
    </p:spTree>
    <p:extLst>
      <p:ext uri="{BB962C8B-B14F-4D97-AF65-F5344CB8AC3E}">
        <p14:creationId xmlns:p14="http://schemas.microsoft.com/office/powerpoint/2010/main" val="42636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80486E-E813-DB44-CC5E-28A048C2253E}"/>
              </a:ext>
            </a:extLst>
          </p:cNvPr>
          <p:cNvSpPr txBox="1"/>
          <p:nvPr/>
        </p:nvSpPr>
        <p:spPr>
          <a:xfrm>
            <a:off x="730266" y="2377322"/>
            <a:ext cx="2664544" cy="1508105"/>
          </a:xfrm>
          <a:prstGeom prst="rect">
            <a:avLst/>
          </a:prstGeom>
          <a:noFill/>
        </p:spPr>
        <p:txBody>
          <a:bodyPr wrap="square" rtlCol="0">
            <a:spAutoFit/>
          </a:bodyPr>
          <a:lstStyle/>
          <a:p>
            <a:r>
              <a:rPr lang="en-US" sz="2000" b="1">
                <a:effectLst/>
                <a:highlight>
                  <a:srgbClr val="FFFFFF"/>
                </a:highlight>
              </a:rPr>
              <a:t>Sloping</a:t>
            </a:r>
          </a:p>
          <a:p>
            <a:r>
              <a:rPr lang="en-US">
                <a:highlight>
                  <a:srgbClr val="FFFFFF"/>
                </a:highlight>
              </a:rPr>
              <a:t>I</a:t>
            </a:r>
            <a:r>
              <a:rPr lang="en-US" b="0" i="0">
                <a:effectLst/>
                <a:highlight>
                  <a:srgbClr val="FFFFFF"/>
                </a:highlight>
              </a:rPr>
              <a:t>nvolves cutting back the trench wall at an angle inclined away from the excavation.</a:t>
            </a:r>
            <a:endParaRPr lang="en-US"/>
          </a:p>
        </p:txBody>
      </p:sp>
      <p:pic>
        <p:nvPicPr>
          <p:cNvPr id="3" name="Picture 2">
            <a:extLst>
              <a:ext uri="{FF2B5EF4-FFF2-40B4-BE49-F238E27FC236}">
                <a16:creationId xmlns:a16="http://schemas.microsoft.com/office/drawing/2014/main" id="{8D814127-FEEE-0B6C-4721-C404D7F19838}"/>
              </a:ext>
            </a:extLst>
          </p:cNvPr>
          <p:cNvPicPr>
            <a:picLocks noChangeAspect="1"/>
          </p:cNvPicPr>
          <p:nvPr/>
        </p:nvPicPr>
        <p:blipFill>
          <a:blip r:embed="rId2"/>
          <a:stretch>
            <a:fillRect/>
          </a:stretch>
        </p:blipFill>
        <p:spPr>
          <a:xfrm>
            <a:off x="4664178" y="1204912"/>
            <a:ext cx="5715000" cy="4448175"/>
          </a:xfrm>
          <a:prstGeom prst="rect">
            <a:avLst/>
          </a:prstGeom>
        </p:spPr>
      </p:pic>
    </p:spTree>
    <p:extLst>
      <p:ext uri="{BB962C8B-B14F-4D97-AF65-F5344CB8AC3E}">
        <p14:creationId xmlns:p14="http://schemas.microsoft.com/office/powerpoint/2010/main" val="2385500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6A3198-6525-469C-B2C4-FD5172B8F8AE}"/>
              </a:ext>
            </a:extLst>
          </p:cNvPr>
          <p:cNvSpPr txBox="1"/>
          <p:nvPr/>
        </p:nvSpPr>
        <p:spPr>
          <a:xfrm>
            <a:off x="2632365" y="2120949"/>
            <a:ext cx="2212258" cy="2616101"/>
          </a:xfrm>
          <a:prstGeom prst="rect">
            <a:avLst/>
          </a:prstGeom>
          <a:noFill/>
        </p:spPr>
        <p:txBody>
          <a:bodyPr wrap="square" lIns="91440" tIns="45720" rIns="91440" bIns="45720" rtlCol="0" anchor="t">
            <a:spAutoFit/>
          </a:bodyPr>
          <a:lstStyle/>
          <a:p>
            <a:r>
              <a:rPr lang="en-US" sz="2000" b="1">
                <a:effectLst/>
                <a:highlight>
                  <a:srgbClr val="FFFFFF"/>
                </a:highlight>
              </a:rPr>
              <a:t>Shielding</a:t>
            </a:r>
          </a:p>
          <a:p>
            <a:r>
              <a:rPr lang="en-US">
                <a:highlight>
                  <a:srgbClr val="FFFFFF"/>
                </a:highlight>
              </a:rPr>
              <a:t>P</a:t>
            </a:r>
            <a:r>
              <a:rPr lang="en-US" b="0" i="0">
                <a:effectLst/>
                <a:highlight>
                  <a:srgbClr val="FFFFFF"/>
                </a:highlight>
              </a:rPr>
              <a:t>rotects workers by using trench boxes or other types of supports to prevent soil cave-ins</a:t>
            </a:r>
            <a:r>
              <a:rPr lang="en-US">
                <a:highlight>
                  <a:srgbClr val="FFFFFF"/>
                </a:highlight>
              </a:rPr>
              <a:t> and </a:t>
            </a:r>
            <a:r>
              <a:rPr lang="en-US" b="1" u="sng">
                <a:highlight>
                  <a:srgbClr val="FFFFFF"/>
                </a:highlight>
              </a:rPr>
              <a:t>must remain 2 feet above the top of the Trench</a:t>
            </a:r>
            <a:endParaRPr lang="en-US" b="1" u="sng">
              <a:cs typeface="Calibri"/>
            </a:endParaRPr>
          </a:p>
        </p:txBody>
      </p:sp>
      <p:pic>
        <p:nvPicPr>
          <p:cNvPr id="4" name="Picture 3">
            <a:extLst>
              <a:ext uri="{FF2B5EF4-FFF2-40B4-BE49-F238E27FC236}">
                <a16:creationId xmlns:a16="http://schemas.microsoft.com/office/drawing/2014/main" id="{E9DC26C3-23A0-4A76-1417-C4D65733E2D5}"/>
              </a:ext>
            </a:extLst>
          </p:cNvPr>
          <p:cNvPicPr>
            <a:picLocks noChangeAspect="1"/>
          </p:cNvPicPr>
          <p:nvPr/>
        </p:nvPicPr>
        <p:blipFill>
          <a:blip r:embed="rId2"/>
          <a:stretch>
            <a:fillRect/>
          </a:stretch>
        </p:blipFill>
        <p:spPr>
          <a:xfrm>
            <a:off x="5982532" y="1002516"/>
            <a:ext cx="3577103" cy="4776363"/>
          </a:xfrm>
          <a:prstGeom prst="rect">
            <a:avLst/>
          </a:prstGeom>
        </p:spPr>
      </p:pic>
    </p:spTree>
    <p:extLst>
      <p:ext uri="{BB962C8B-B14F-4D97-AF65-F5344CB8AC3E}">
        <p14:creationId xmlns:p14="http://schemas.microsoft.com/office/powerpoint/2010/main" val="519587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56D609-1C8A-D85A-2564-FB5AD063F039}"/>
              </a:ext>
            </a:extLst>
          </p:cNvPr>
          <p:cNvSpPr txBox="1"/>
          <p:nvPr/>
        </p:nvSpPr>
        <p:spPr>
          <a:xfrm>
            <a:off x="639097" y="2418736"/>
            <a:ext cx="2723536" cy="1785104"/>
          </a:xfrm>
          <a:prstGeom prst="rect">
            <a:avLst/>
          </a:prstGeom>
          <a:noFill/>
        </p:spPr>
        <p:txBody>
          <a:bodyPr wrap="square" rtlCol="0">
            <a:spAutoFit/>
          </a:bodyPr>
          <a:lstStyle/>
          <a:p>
            <a:r>
              <a:rPr lang="en-US" sz="2000" b="1">
                <a:effectLst/>
                <a:highlight>
                  <a:srgbClr val="FFFFFF"/>
                </a:highlight>
              </a:rPr>
              <a:t>Shoring</a:t>
            </a:r>
          </a:p>
          <a:p>
            <a:r>
              <a:rPr lang="en-US">
                <a:highlight>
                  <a:srgbClr val="FFFFFF"/>
                </a:highlight>
              </a:rPr>
              <a:t>R</a:t>
            </a:r>
            <a:r>
              <a:rPr lang="en-US" b="0" i="0">
                <a:effectLst/>
                <a:highlight>
                  <a:srgbClr val="FFFFFF"/>
                </a:highlight>
              </a:rPr>
              <a:t>equires installing aluminum hydraulic or other types of supports to prevent soil movement and cave-ins.</a:t>
            </a:r>
            <a:endParaRPr lang="en-US"/>
          </a:p>
        </p:txBody>
      </p:sp>
      <p:pic>
        <p:nvPicPr>
          <p:cNvPr id="3" name="Picture 2">
            <a:extLst>
              <a:ext uri="{FF2B5EF4-FFF2-40B4-BE49-F238E27FC236}">
                <a16:creationId xmlns:a16="http://schemas.microsoft.com/office/drawing/2014/main" id="{E3E824EF-C522-F21B-B233-D077B6631E85}"/>
              </a:ext>
            </a:extLst>
          </p:cNvPr>
          <p:cNvPicPr>
            <a:picLocks noChangeAspect="1"/>
          </p:cNvPicPr>
          <p:nvPr/>
        </p:nvPicPr>
        <p:blipFill>
          <a:blip r:embed="rId2"/>
          <a:stretch>
            <a:fillRect/>
          </a:stretch>
        </p:blipFill>
        <p:spPr>
          <a:xfrm>
            <a:off x="4336106" y="944234"/>
            <a:ext cx="3411713" cy="5132101"/>
          </a:xfrm>
          <a:prstGeom prst="rect">
            <a:avLst/>
          </a:prstGeom>
        </p:spPr>
      </p:pic>
    </p:spTree>
    <p:extLst>
      <p:ext uri="{BB962C8B-B14F-4D97-AF65-F5344CB8AC3E}">
        <p14:creationId xmlns:p14="http://schemas.microsoft.com/office/powerpoint/2010/main" val="2440253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77462E-E691-CC58-FAE1-EB2B7384E4F7}"/>
              </a:ext>
            </a:extLst>
          </p:cNvPr>
          <p:cNvSpPr txBox="1"/>
          <p:nvPr/>
        </p:nvSpPr>
        <p:spPr>
          <a:xfrm>
            <a:off x="4194687" y="897316"/>
            <a:ext cx="3158568" cy="584775"/>
          </a:xfrm>
          <a:prstGeom prst="rect">
            <a:avLst/>
          </a:prstGeom>
          <a:noFill/>
        </p:spPr>
        <p:txBody>
          <a:bodyPr wrap="square" lIns="91440" tIns="45720" rIns="91440" bIns="45720" rtlCol="0" anchor="t">
            <a:spAutoFit/>
          </a:bodyPr>
          <a:lstStyle/>
          <a:p>
            <a:r>
              <a:rPr lang="en-US" sz="3200" b="1">
                <a:solidFill>
                  <a:srgbClr val="111111"/>
                </a:solidFill>
                <a:highlight>
                  <a:srgbClr val="FFFFFF"/>
                </a:highlight>
                <a:ea typeface="Aptos" panose="020B0004020202020204" pitchFamily="34" charset="0"/>
                <a:cs typeface="Aptos" panose="020B0004020202020204" pitchFamily="34" charset="0"/>
              </a:rPr>
              <a:t>S</a:t>
            </a:r>
            <a:r>
              <a:rPr lang="en-US" sz="3200" b="1">
                <a:solidFill>
                  <a:srgbClr val="111111"/>
                </a:solidFill>
                <a:effectLst/>
                <a:highlight>
                  <a:srgbClr val="FFFFFF"/>
                </a:highlight>
                <a:ea typeface="Aptos" panose="020B0004020202020204" pitchFamily="34" charset="0"/>
                <a:cs typeface="Aptos" panose="020B0004020202020204" pitchFamily="34" charset="0"/>
              </a:rPr>
              <a:t>oil</a:t>
            </a:r>
            <a:r>
              <a:rPr lang="en-US" sz="3200" b="1">
                <a:solidFill>
                  <a:srgbClr val="111111"/>
                </a:solidFill>
                <a:highlight>
                  <a:srgbClr val="FFFFFF"/>
                </a:highlight>
                <a:ea typeface="Aptos" panose="020B0004020202020204" pitchFamily="34" charset="0"/>
                <a:cs typeface="Aptos" panose="020B0004020202020204" pitchFamily="34" charset="0"/>
              </a:rPr>
              <a:t> </a:t>
            </a:r>
            <a:r>
              <a:rPr lang="en-US" sz="3200" b="1">
                <a:solidFill>
                  <a:srgbClr val="111111"/>
                </a:solidFill>
                <a:effectLst/>
                <a:highlight>
                  <a:srgbClr val="FFFFFF"/>
                </a:highlight>
                <a:ea typeface="Aptos" panose="020B0004020202020204" pitchFamily="34" charset="0"/>
                <a:cs typeface="Aptos" panose="020B0004020202020204" pitchFamily="34" charset="0"/>
              </a:rPr>
              <a:t> Definitions</a:t>
            </a:r>
            <a:r>
              <a:rPr lang="en-US" sz="3200" b="1">
                <a:solidFill>
                  <a:srgbClr val="111111"/>
                </a:solidFill>
                <a:highlight>
                  <a:srgbClr val="FFFFFF"/>
                </a:highlight>
                <a:ea typeface="Aptos" panose="020B0004020202020204" pitchFamily="34" charset="0"/>
                <a:cs typeface="Aptos" panose="020B0004020202020204" pitchFamily="34" charset="0"/>
              </a:rPr>
              <a:t> </a:t>
            </a:r>
            <a:endParaRPr lang="en-US" sz="3200"/>
          </a:p>
        </p:txBody>
      </p:sp>
      <p:sp>
        <p:nvSpPr>
          <p:cNvPr id="4" name="TextBox 3">
            <a:extLst>
              <a:ext uri="{FF2B5EF4-FFF2-40B4-BE49-F238E27FC236}">
                <a16:creationId xmlns:a16="http://schemas.microsoft.com/office/drawing/2014/main" id="{2852E1F4-A8B5-697B-CB76-01C5F3650958}"/>
              </a:ext>
            </a:extLst>
          </p:cNvPr>
          <p:cNvSpPr txBox="1"/>
          <p:nvPr/>
        </p:nvSpPr>
        <p:spPr>
          <a:xfrm>
            <a:off x="353961" y="3738757"/>
            <a:ext cx="10441858" cy="923330"/>
          </a:xfrm>
          <a:prstGeom prst="rect">
            <a:avLst/>
          </a:prstGeom>
          <a:noFill/>
        </p:spPr>
        <p:txBody>
          <a:bodyPr wrap="square" rtlCol="0">
            <a:spAutoFit/>
          </a:bodyPr>
          <a:lstStyle/>
          <a:p>
            <a:r>
              <a:rPr lang="en-US" b="1" i="1">
                <a:solidFill>
                  <a:srgbClr val="212121"/>
                </a:solidFill>
                <a:effectLst/>
                <a:highlight>
                  <a:srgbClr val="FFFFFF"/>
                </a:highlight>
              </a:rPr>
              <a:t>Fissured</a:t>
            </a:r>
            <a:r>
              <a:rPr lang="en-US" b="1" i="0">
                <a:solidFill>
                  <a:srgbClr val="212121"/>
                </a:solidFill>
                <a:effectLst/>
                <a:highlight>
                  <a:srgbClr val="FFFFFF"/>
                </a:highlight>
              </a:rPr>
              <a:t> </a:t>
            </a:r>
          </a:p>
          <a:p>
            <a:r>
              <a:rPr lang="en-US">
                <a:solidFill>
                  <a:srgbClr val="212121"/>
                </a:solidFill>
                <a:highlight>
                  <a:srgbClr val="FFFFFF"/>
                </a:highlight>
              </a:rPr>
              <a:t>M</a:t>
            </a:r>
            <a:r>
              <a:rPr lang="en-US" b="0" i="0">
                <a:solidFill>
                  <a:srgbClr val="212121"/>
                </a:solidFill>
                <a:effectLst/>
                <a:highlight>
                  <a:srgbClr val="FFFFFF"/>
                </a:highlight>
              </a:rPr>
              <a:t>eans a soil material that has a tendency to break along definite planes of fracture with little resistance, or a material that exhibits open cracks, such as tension cracks, in an exposed surface</a:t>
            </a:r>
            <a:r>
              <a:rPr lang="en-US" b="0" i="0">
                <a:solidFill>
                  <a:srgbClr val="212121"/>
                </a:solidFill>
                <a:effectLst/>
                <a:highlight>
                  <a:srgbClr val="FFFFFF"/>
                </a:highlight>
                <a:latin typeface="Source Sans Pro" panose="020B0503030403020204" pitchFamily="34" charset="0"/>
              </a:rPr>
              <a:t>.</a:t>
            </a:r>
            <a:endParaRPr lang="en-US" b="1" i="0">
              <a:solidFill>
                <a:srgbClr val="212121"/>
              </a:solidFill>
              <a:effectLst/>
              <a:highlight>
                <a:srgbClr val="FFFFFF"/>
              </a:highlight>
            </a:endParaRPr>
          </a:p>
        </p:txBody>
      </p:sp>
      <p:sp>
        <p:nvSpPr>
          <p:cNvPr id="5" name="TextBox 4">
            <a:extLst>
              <a:ext uri="{FF2B5EF4-FFF2-40B4-BE49-F238E27FC236}">
                <a16:creationId xmlns:a16="http://schemas.microsoft.com/office/drawing/2014/main" id="{A4E66A31-5988-3B27-C15D-7F1EA895E110}"/>
              </a:ext>
            </a:extLst>
          </p:cNvPr>
          <p:cNvSpPr txBox="1"/>
          <p:nvPr/>
        </p:nvSpPr>
        <p:spPr>
          <a:xfrm>
            <a:off x="353961" y="1526426"/>
            <a:ext cx="10933470" cy="1477328"/>
          </a:xfrm>
          <a:prstGeom prst="rect">
            <a:avLst/>
          </a:prstGeom>
          <a:noFill/>
        </p:spPr>
        <p:txBody>
          <a:bodyPr wrap="square" rtlCol="0">
            <a:spAutoFit/>
          </a:bodyPr>
          <a:lstStyle/>
          <a:p>
            <a:r>
              <a:rPr lang="en-US" b="1">
                <a:solidFill>
                  <a:srgbClr val="212121"/>
                </a:solidFill>
                <a:effectLst/>
                <a:highlight>
                  <a:srgbClr val="FFFFFF"/>
                </a:highlight>
              </a:rPr>
              <a:t>Cohesive Soil</a:t>
            </a:r>
          </a:p>
          <a:p>
            <a:r>
              <a:rPr lang="en-US">
                <a:solidFill>
                  <a:srgbClr val="212121"/>
                </a:solidFill>
                <a:highlight>
                  <a:srgbClr val="FFFFFF"/>
                </a:highlight>
              </a:rPr>
              <a:t>M</a:t>
            </a:r>
            <a:r>
              <a:rPr lang="en-US" b="0" i="0">
                <a:solidFill>
                  <a:srgbClr val="212121"/>
                </a:solidFill>
                <a:effectLst/>
                <a:highlight>
                  <a:srgbClr val="FFFFFF"/>
                </a:highlight>
              </a:rPr>
              <a:t>eans clay (fine grained soil), or soil with a high clay content, which has cohesive strength. Cohesive soil does not crumble, can be excavated with vertical side slopes, and is plastic when moist. Cohesive soil is hard to break up when dry and exhibits significant cohesion when submerged. Cohesive soils include clayey silt, sandy clay, silty clay, clay and organic clay.</a:t>
            </a:r>
            <a:endParaRPr lang="en-US"/>
          </a:p>
        </p:txBody>
      </p:sp>
      <p:sp>
        <p:nvSpPr>
          <p:cNvPr id="7" name="TextBox 6">
            <a:extLst>
              <a:ext uri="{FF2B5EF4-FFF2-40B4-BE49-F238E27FC236}">
                <a16:creationId xmlns:a16="http://schemas.microsoft.com/office/drawing/2014/main" id="{DF940BC8-4722-06F8-27B3-C8E43AB48776}"/>
              </a:ext>
            </a:extLst>
          </p:cNvPr>
          <p:cNvSpPr txBox="1"/>
          <p:nvPr/>
        </p:nvSpPr>
        <p:spPr>
          <a:xfrm>
            <a:off x="353961" y="3048089"/>
            <a:ext cx="9802761" cy="646331"/>
          </a:xfrm>
          <a:prstGeom prst="rect">
            <a:avLst/>
          </a:prstGeom>
          <a:noFill/>
        </p:spPr>
        <p:txBody>
          <a:bodyPr wrap="square" rtlCol="0">
            <a:spAutoFit/>
          </a:bodyPr>
          <a:lstStyle/>
          <a:p>
            <a:r>
              <a:rPr lang="en-US" b="1" i="1">
                <a:solidFill>
                  <a:srgbClr val="212121"/>
                </a:solidFill>
                <a:effectLst/>
                <a:highlight>
                  <a:srgbClr val="FFFFFF"/>
                </a:highlight>
              </a:rPr>
              <a:t>Dry Soil</a:t>
            </a:r>
            <a:r>
              <a:rPr lang="en-US" b="1" i="0">
                <a:solidFill>
                  <a:srgbClr val="212121"/>
                </a:solidFill>
                <a:effectLst/>
                <a:highlight>
                  <a:srgbClr val="FFFFFF"/>
                </a:highlight>
              </a:rPr>
              <a:t> </a:t>
            </a:r>
          </a:p>
          <a:p>
            <a:r>
              <a:rPr lang="en-US">
                <a:solidFill>
                  <a:srgbClr val="212121"/>
                </a:solidFill>
                <a:highlight>
                  <a:srgbClr val="FFFFFF"/>
                </a:highlight>
              </a:rPr>
              <a:t>M</a:t>
            </a:r>
            <a:r>
              <a:rPr lang="en-US" b="0" i="0">
                <a:solidFill>
                  <a:srgbClr val="212121"/>
                </a:solidFill>
                <a:effectLst/>
                <a:highlight>
                  <a:srgbClr val="FFFFFF"/>
                </a:highlight>
              </a:rPr>
              <a:t>eans soil that does not exhibit visible signs of moisture content.</a:t>
            </a:r>
            <a:endParaRPr lang="en-US"/>
          </a:p>
        </p:txBody>
      </p:sp>
      <p:sp>
        <p:nvSpPr>
          <p:cNvPr id="9" name="TextBox 8">
            <a:extLst>
              <a:ext uri="{FF2B5EF4-FFF2-40B4-BE49-F238E27FC236}">
                <a16:creationId xmlns:a16="http://schemas.microsoft.com/office/drawing/2014/main" id="{DF045ACD-8CAE-F0A5-E578-5225CBB863A4}"/>
              </a:ext>
            </a:extLst>
          </p:cNvPr>
          <p:cNvSpPr txBox="1"/>
          <p:nvPr/>
        </p:nvSpPr>
        <p:spPr>
          <a:xfrm>
            <a:off x="353961" y="4731409"/>
            <a:ext cx="10586883" cy="1200329"/>
          </a:xfrm>
          <a:prstGeom prst="rect">
            <a:avLst/>
          </a:prstGeom>
          <a:noFill/>
        </p:spPr>
        <p:txBody>
          <a:bodyPr wrap="square">
            <a:spAutoFit/>
          </a:bodyPr>
          <a:lstStyle/>
          <a:p>
            <a:r>
              <a:rPr lang="en-US" b="1">
                <a:solidFill>
                  <a:srgbClr val="212121"/>
                </a:solidFill>
                <a:effectLst/>
                <a:highlight>
                  <a:srgbClr val="FFFFFF"/>
                </a:highlight>
              </a:rPr>
              <a:t>Granular </a:t>
            </a:r>
            <a:r>
              <a:rPr lang="en-US" b="1">
                <a:solidFill>
                  <a:srgbClr val="212121"/>
                </a:solidFill>
                <a:highlight>
                  <a:srgbClr val="FFFFFF"/>
                </a:highlight>
              </a:rPr>
              <a:t>S</a:t>
            </a:r>
            <a:r>
              <a:rPr lang="en-US" b="1">
                <a:solidFill>
                  <a:srgbClr val="212121"/>
                </a:solidFill>
                <a:effectLst/>
                <a:highlight>
                  <a:srgbClr val="FFFFFF"/>
                </a:highlight>
              </a:rPr>
              <a:t>oil</a:t>
            </a:r>
          </a:p>
          <a:p>
            <a:r>
              <a:rPr lang="en-US">
                <a:solidFill>
                  <a:srgbClr val="212121"/>
                </a:solidFill>
                <a:highlight>
                  <a:srgbClr val="FFFFFF"/>
                </a:highlight>
              </a:rPr>
              <a:t>M</a:t>
            </a:r>
            <a:r>
              <a:rPr lang="en-US" b="0" i="0">
                <a:solidFill>
                  <a:srgbClr val="212121"/>
                </a:solidFill>
                <a:effectLst/>
                <a:highlight>
                  <a:srgbClr val="FFFFFF"/>
                </a:highlight>
              </a:rPr>
              <a:t>eans gravel, sand, or silt, (coarse grained soil) with little or no clay content. Granular soil has no cohesive strength. Some moist granular soils exhibit apparent cohesion. Granular soil cannot be molded when moist and crumbles easily when dry.</a:t>
            </a:r>
            <a:endParaRPr lang="en-US"/>
          </a:p>
        </p:txBody>
      </p:sp>
    </p:spTree>
    <p:extLst>
      <p:ext uri="{BB962C8B-B14F-4D97-AF65-F5344CB8AC3E}">
        <p14:creationId xmlns:p14="http://schemas.microsoft.com/office/powerpoint/2010/main" val="3430296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D0B869-871D-461C-8975-67B47679F00C}"/>
              </a:ext>
            </a:extLst>
          </p:cNvPr>
          <p:cNvSpPr txBox="1"/>
          <p:nvPr/>
        </p:nvSpPr>
        <p:spPr>
          <a:xfrm>
            <a:off x="4098207" y="719901"/>
            <a:ext cx="3995585" cy="584775"/>
          </a:xfrm>
          <a:prstGeom prst="rect">
            <a:avLst/>
          </a:prstGeom>
          <a:noFill/>
        </p:spPr>
        <p:txBody>
          <a:bodyPr wrap="square">
            <a:spAutoFit/>
          </a:bodyPr>
          <a:lstStyle/>
          <a:p>
            <a:r>
              <a:rPr lang="en-US" sz="3200" b="1">
                <a:solidFill>
                  <a:srgbClr val="111111"/>
                </a:solidFill>
                <a:effectLst/>
                <a:highlight>
                  <a:srgbClr val="FFFFFF"/>
                </a:highlight>
                <a:ea typeface="Aptos" panose="020B0004020202020204" pitchFamily="34" charset="0"/>
                <a:cs typeface="Aptos" panose="020B0004020202020204" pitchFamily="34" charset="0"/>
              </a:rPr>
              <a:t>Different Types of Soil</a:t>
            </a:r>
            <a:endParaRPr lang="en-US" sz="3200"/>
          </a:p>
        </p:txBody>
      </p:sp>
      <p:sp>
        <p:nvSpPr>
          <p:cNvPr id="5" name="TextBox 4">
            <a:extLst>
              <a:ext uri="{FF2B5EF4-FFF2-40B4-BE49-F238E27FC236}">
                <a16:creationId xmlns:a16="http://schemas.microsoft.com/office/drawing/2014/main" id="{C11F3B64-3057-E5C9-696F-EC7F17A9E56C}"/>
              </a:ext>
            </a:extLst>
          </p:cNvPr>
          <p:cNvSpPr txBox="1"/>
          <p:nvPr/>
        </p:nvSpPr>
        <p:spPr>
          <a:xfrm>
            <a:off x="1127022" y="1951672"/>
            <a:ext cx="4192230" cy="3877985"/>
          </a:xfrm>
          <a:prstGeom prst="rect">
            <a:avLst/>
          </a:prstGeom>
          <a:noFill/>
        </p:spPr>
        <p:txBody>
          <a:bodyPr wrap="square">
            <a:spAutoFit/>
          </a:bodyPr>
          <a:lstStyle/>
          <a:p>
            <a:r>
              <a:rPr lang="en-US" sz="2400" b="1">
                <a:solidFill>
                  <a:srgbClr val="212121"/>
                </a:solidFill>
                <a:effectLst/>
                <a:highlight>
                  <a:srgbClr val="FFFFFF"/>
                </a:highlight>
              </a:rPr>
              <a:t>Type A Soil</a:t>
            </a:r>
          </a:p>
          <a:p>
            <a:endParaRPr lang="en-US" sz="2400" b="1">
              <a:solidFill>
                <a:srgbClr val="212121"/>
              </a:solidFill>
              <a:effectLst/>
              <a:highlight>
                <a:srgbClr val="FFFFFF"/>
              </a:highlight>
            </a:endParaRPr>
          </a:p>
          <a:p>
            <a:pPr marL="285750" indent="-285750">
              <a:buFont typeface="Arial" panose="020B0604020202020204" pitchFamily="34" charset="0"/>
              <a:buChar char="•"/>
            </a:pPr>
            <a:r>
              <a:rPr lang="en-US" b="0" i="0">
                <a:solidFill>
                  <a:srgbClr val="212121"/>
                </a:solidFill>
                <a:effectLst/>
                <a:highlight>
                  <a:srgbClr val="FFFFFF"/>
                </a:highlight>
              </a:rPr>
              <a:t>Is cohesive soils with an unconfined compressive strength of 1.5 ton per square foot (</a:t>
            </a:r>
            <a:r>
              <a:rPr lang="en-US" b="0" i="0" err="1">
                <a:solidFill>
                  <a:srgbClr val="212121"/>
                </a:solidFill>
                <a:effectLst/>
                <a:highlight>
                  <a:srgbClr val="FFFFFF"/>
                </a:highlight>
              </a:rPr>
              <a:t>tsf</a:t>
            </a:r>
            <a:r>
              <a:rPr lang="en-US" b="0" i="0">
                <a:solidFill>
                  <a:srgbClr val="212121"/>
                </a:solidFill>
                <a:effectLst/>
                <a:highlight>
                  <a:srgbClr val="FFFFFF"/>
                </a:highlight>
              </a:rPr>
              <a:t>) (144 kPa) or greater.</a:t>
            </a:r>
          </a:p>
          <a:p>
            <a:pPr marL="285750" indent="-285750">
              <a:buFont typeface="Arial" panose="020B0604020202020204" pitchFamily="34" charset="0"/>
              <a:buChar char="•"/>
            </a:pPr>
            <a:endParaRPr lang="en-US" b="0" i="0">
              <a:solidFill>
                <a:srgbClr val="212121"/>
              </a:solidFill>
              <a:effectLst/>
              <a:highlight>
                <a:srgbClr val="FFFFFF"/>
              </a:highlight>
            </a:endParaRPr>
          </a:p>
          <a:p>
            <a:pPr marL="285750" indent="-285750">
              <a:buFont typeface="Arial" panose="020B0604020202020204" pitchFamily="34" charset="0"/>
              <a:buChar char="•"/>
            </a:pPr>
            <a:r>
              <a:rPr lang="en-US" b="0" i="0">
                <a:solidFill>
                  <a:srgbClr val="212121"/>
                </a:solidFill>
                <a:effectLst/>
                <a:highlight>
                  <a:srgbClr val="FFFFFF"/>
                </a:highlight>
              </a:rPr>
              <a:t>Examples of cohesive soils are clay, silty clay, sandy clay, clay loam and, in some cases, silty clay loam and sandy clay loam.</a:t>
            </a:r>
          </a:p>
          <a:p>
            <a:pPr marL="285750" indent="-285750">
              <a:buFont typeface="Arial" panose="020B0604020202020204" pitchFamily="34" charset="0"/>
              <a:buChar char="•"/>
            </a:pPr>
            <a:endParaRPr lang="en-US" b="0" i="0">
              <a:solidFill>
                <a:srgbClr val="212121"/>
              </a:solidFill>
              <a:effectLst/>
              <a:highlight>
                <a:srgbClr val="FFFFFF"/>
              </a:highlight>
            </a:endParaRPr>
          </a:p>
          <a:p>
            <a:pPr marL="285750" indent="-285750">
              <a:buFont typeface="Arial" panose="020B0604020202020204" pitchFamily="34" charset="0"/>
              <a:buChar char="•"/>
            </a:pPr>
            <a:r>
              <a:rPr lang="en-US" b="0" i="0">
                <a:solidFill>
                  <a:srgbClr val="212121"/>
                </a:solidFill>
                <a:effectLst/>
                <a:highlight>
                  <a:srgbClr val="FFFFFF"/>
                </a:highlight>
              </a:rPr>
              <a:t>Cemented soils such as caliche and hardpan are also considered Type A. </a:t>
            </a:r>
            <a:endParaRPr lang="en-US"/>
          </a:p>
        </p:txBody>
      </p:sp>
      <p:pic>
        <p:nvPicPr>
          <p:cNvPr id="2" name="Picture 1">
            <a:extLst>
              <a:ext uri="{FF2B5EF4-FFF2-40B4-BE49-F238E27FC236}">
                <a16:creationId xmlns:a16="http://schemas.microsoft.com/office/drawing/2014/main" id="{E6C2E132-C6FF-C11E-DA78-9E97CDDF8E28}"/>
              </a:ext>
            </a:extLst>
          </p:cNvPr>
          <p:cNvPicPr>
            <a:picLocks noChangeAspect="1"/>
          </p:cNvPicPr>
          <p:nvPr/>
        </p:nvPicPr>
        <p:blipFill>
          <a:blip r:embed="rId2"/>
          <a:stretch>
            <a:fillRect/>
          </a:stretch>
        </p:blipFill>
        <p:spPr>
          <a:xfrm>
            <a:off x="5637571" y="1898589"/>
            <a:ext cx="5715000" cy="3800475"/>
          </a:xfrm>
          <a:prstGeom prst="rect">
            <a:avLst/>
          </a:prstGeom>
        </p:spPr>
      </p:pic>
    </p:spTree>
    <p:extLst>
      <p:ext uri="{BB962C8B-B14F-4D97-AF65-F5344CB8AC3E}">
        <p14:creationId xmlns:p14="http://schemas.microsoft.com/office/powerpoint/2010/main" val="3402611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9134F9-B484-C181-7F39-711A6589F740}"/>
              </a:ext>
            </a:extLst>
          </p:cNvPr>
          <p:cNvSpPr txBox="1"/>
          <p:nvPr/>
        </p:nvSpPr>
        <p:spPr>
          <a:xfrm>
            <a:off x="1009815" y="1509513"/>
            <a:ext cx="8531349" cy="4185761"/>
          </a:xfrm>
          <a:prstGeom prst="rect">
            <a:avLst/>
          </a:prstGeom>
          <a:noFill/>
        </p:spPr>
        <p:txBody>
          <a:bodyPr wrap="square">
            <a:spAutoFit/>
          </a:bodyPr>
          <a:lstStyle/>
          <a:p>
            <a:pPr marL="58738" algn="l"/>
            <a:r>
              <a:rPr lang="en-US" sz="2400" b="1" i="1">
                <a:solidFill>
                  <a:srgbClr val="212121"/>
                </a:solidFill>
                <a:effectLst/>
                <a:highlight>
                  <a:srgbClr val="FFFFFF"/>
                </a:highlight>
              </a:rPr>
              <a:t>Type B</a:t>
            </a:r>
            <a:r>
              <a:rPr lang="en-US" sz="2400" b="1" i="0">
                <a:solidFill>
                  <a:srgbClr val="212121"/>
                </a:solidFill>
                <a:effectLst/>
                <a:highlight>
                  <a:srgbClr val="FFFFFF"/>
                </a:highlight>
              </a:rPr>
              <a:t> </a:t>
            </a:r>
            <a:r>
              <a:rPr lang="en-US" sz="2400" b="1">
                <a:solidFill>
                  <a:srgbClr val="212121"/>
                </a:solidFill>
                <a:highlight>
                  <a:srgbClr val="FFFFFF"/>
                </a:highlight>
              </a:rPr>
              <a:t>Soil</a:t>
            </a:r>
            <a:endParaRPr lang="en-US" sz="2400" b="1" i="0">
              <a:solidFill>
                <a:srgbClr val="212121"/>
              </a:solidFill>
              <a:effectLst/>
              <a:highlight>
                <a:srgbClr val="FFFFFF"/>
              </a:highlight>
            </a:endParaRPr>
          </a:p>
          <a:p>
            <a:pPr marL="58738" algn="l"/>
            <a:endParaRPr lang="en-US" b="0" i="0">
              <a:solidFill>
                <a:srgbClr val="212121"/>
              </a:solidFill>
              <a:effectLst/>
              <a:highlight>
                <a:srgbClr val="FFFFFF"/>
              </a:highlight>
            </a:endParaRPr>
          </a:p>
          <a:p>
            <a:pPr marL="344488" indent="-285750" algn="l">
              <a:buFont typeface="Arial" panose="020B0604020202020204" pitchFamily="34" charset="0"/>
              <a:buChar char="•"/>
            </a:pPr>
            <a:r>
              <a:rPr lang="en-US" sz="1600" b="0" i="0">
                <a:solidFill>
                  <a:srgbClr val="212121"/>
                </a:solidFill>
                <a:effectLst/>
                <a:highlight>
                  <a:srgbClr val="FFFFFF"/>
                </a:highlight>
              </a:rPr>
              <a:t>Cohesive soil with an unconfined compressive strength greater than 0.5 </a:t>
            </a:r>
            <a:r>
              <a:rPr lang="en-US" sz="1600" b="0" i="0" err="1">
                <a:solidFill>
                  <a:srgbClr val="212121"/>
                </a:solidFill>
                <a:effectLst/>
                <a:highlight>
                  <a:srgbClr val="FFFFFF"/>
                </a:highlight>
              </a:rPr>
              <a:t>tsf</a:t>
            </a:r>
            <a:r>
              <a:rPr lang="en-US" sz="1600" b="0" i="0">
                <a:solidFill>
                  <a:srgbClr val="212121"/>
                </a:solidFill>
                <a:effectLst/>
                <a:highlight>
                  <a:srgbClr val="FFFFFF"/>
                </a:highlight>
              </a:rPr>
              <a:t> (48 kPa) but less than 1.5 </a:t>
            </a:r>
            <a:r>
              <a:rPr lang="en-US" sz="1600" b="0" i="0" err="1">
                <a:solidFill>
                  <a:srgbClr val="212121"/>
                </a:solidFill>
                <a:effectLst/>
                <a:highlight>
                  <a:srgbClr val="FFFFFF"/>
                </a:highlight>
              </a:rPr>
              <a:t>tsf</a:t>
            </a:r>
            <a:r>
              <a:rPr lang="en-US" sz="1600" b="0" i="0">
                <a:solidFill>
                  <a:srgbClr val="212121"/>
                </a:solidFill>
                <a:effectLst/>
                <a:highlight>
                  <a:srgbClr val="FFFFFF"/>
                </a:highlight>
              </a:rPr>
              <a:t> (144 kPa); or</a:t>
            </a:r>
          </a:p>
          <a:p>
            <a:pPr marL="344488" indent="-285750" algn="l">
              <a:buFont typeface="Arial" panose="020B0604020202020204" pitchFamily="34" charset="0"/>
              <a:buChar char="•"/>
            </a:pPr>
            <a:endParaRPr lang="en-US" sz="1600" b="0" i="0">
              <a:solidFill>
                <a:srgbClr val="212121"/>
              </a:solidFill>
              <a:effectLst/>
              <a:highlight>
                <a:srgbClr val="FFFFFF"/>
              </a:highlight>
            </a:endParaRPr>
          </a:p>
          <a:p>
            <a:pPr marL="344488" indent="-285750" algn="l">
              <a:buFont typeface="Arial" panose="020B0604020202020204" pitchFamily="34" charset="0"/>
              <a:buChar char="•"/>
            </a:pPr>
            <a:r>
              <a:rPr lang="en-US" sz="1600" b="0" i="0">
                <a:solidFill>
                  <a:srgbClr val="212121"/>
                </a:solidFill>
                <a:effectLst/>
                <a:highlight>
                  <a:srgbClr val="FFFFFF"/>
                </a:highlight>
              </a:rPr>
              <a:t>Granular cohesionless soils including angular gravel (similar to crushed rock), silt, silt loam, sandy loam and, in some cases, silty clay loam and sandy clay loam.</a:t>
            </a:r>
          </a:p>
          <a:p>
            <a:pPr marL="344488" indent="-285750" algn="l">
              <a:buFont typeface="Arial" panose="020B0604020202020204" pitchFamily="34" charset="0"/>
              <a:buChar char="•"/>
            </a:pPr>
            <a:r>
              <a:rPr lang="en-US" sz="1600" b="0" i="0">
                <a:solidFill>
                  <a:srgbClr val="212121"/>
                </a:solidFill>
                <a:effectLst/>
                <a:highlight>
                  <a:srgbClr val="FFFFFF"/>
                </a:highlight>
              </a:rPr>
              <a:t>Previously disturbed soils except those which would otherwise be classified as Type C soil.</a:t>
            </a:r>
          </a:p>
          <a:p>
            <a:pPr marL="344488" indent="-285750" algn="l">
              <a:buFont typeface="Arial" panose="020B0604020202020204" pitchFamily="34" charset="0"/>
              <a:buChar char="•"/>
            </a:pPr>
            <a:endParaRPr lang="en-US" sz="1600" b="0" i="0">
              <a:solidFill>
                <a:srgbClr val="212121"/>
              </a:solidFill>
              <a:effectLst/>
              <a:highlight>
                <a:srgbClr val="FFFFFF"/>
              </a:highlight>
            </a:endParaRPr>
          </a:p>
          <a:p>
            <a:pPr marL="344488" indent="-285750" algn="l">
              <a:buFont typeface="Arial" panose="020B0604020202020204" pitchFamily="34" charset="0"/>
              <a:buChar char="•"/>
            </a:pPr>
            <a:r>
              <a:rPr lang="en-US" sz="1600" b="0" i="0">
                <a:solidFill>
                  <a:srgbClr val="212121"/>
                </a:solidFill>
                <a:effectLst/>
                <a:highlight>
                  <a:srgbClr val="FFFFFF"/>
                </a:highlight>
              </a:rPr>
              <a:t>Soil that meets the unconfined compressive strength or cementation requirements for Type A, but is fissured or subject to vibration; or</a:t>
            </a:r>
          </a:p>
          <a:p>
            <a:pPr marL="344488" indent="-285750" algn="l">
              <a:buFont typeface="Arial" panose="020B0604020202020204" pitchFamily="34" charset="0"/>
              <a:buChar char="•"/>
            </a:pPr>
            <a:r>
              <a:rPr lang="en-US" sz="1600" b="0" i="0">
                <a:solidFill>
                  <a:srgbClr val="212121"/>
                </a:solidFill>
                <a:effectLst/>
                <a:highlight>
                  <a:srgbClr val="FFFFFF"/>
                </a:highlight>
              </a:rPr>
              <a:t>Dry rock that is not stable; or</a:t>
            </a:r>
          </a:p>
          <a:p>
            <a:pPr marL="344488" indent="-285750" algn="l">
              <a:buFont typeface="Arial" panose="020B0604020202020204" pitchFamily="34" charset="0"/>
              <a:buChar char="•"/>
            </a:pPr>
            <a:endParaRPr lang="en-US" sz="1600" b="0" i="0">
              <a:solidFill>
                <a:srgbClr val="212121"/>
              </a:solidFill>
              <a:effectLst/>
              <a:highlight>
                <a:srgbClr val="FFFFFF"/>
              </a:highlight>
            </a:endParaRPr>
          </a:p>
          <a:p>
            <a:pPr marL="344488" indent="-285750" algn="l">
              <a:buFont typeface="Arial" panose="020B0604020202020204" pitchFamily="34" charset="0"/>
              <a:buChar char="•"/>
            </a:pPr>
            <a:r>
              <a:rPr lang="en-US" sz="1600" b="0" i="0">
                <a:solidFill>
                  <a:srgbClr val="212121"/>
                </a:solidFill>
                <a:effectLst/>
                <a:highlight>
                  <a:srgbClr val="FFFFFF"/>
                </a:highlight>
              </a:rPr>
              <a:t>Material that is part of a sloped, layered system where the layers dip into the excavation on a slope less steep than four horizontal to one vertical (4H:1V), but only if the material would otherwise be classified as Type B.</a:t>
            </a:r>
          </a:p>
        </p:txBody>
      </p:sp>
      <p:sp>
        <p:nvSpPr>
          <p:cNvPr id="5" name="TextBox 4">
            <a:extLst>
              <a:ext uri="{FF2B5EF4-FFF2-40B4-BE49-F238E27FC236}">
                <a16:creationId xmlns:a16="http://schemas.microsoft.com/office/drawing/2014/main" id="{52C2A578-9DBD-8B20-BDE0-0C2545726946}"/>
              </a:ext>
            </a:extLst>
          </p:cNvPr>
          <p:cNvSpPr txBox="1"/>
          <p:nvPr/>
        </p:nvSpPr>
        <p:spPr>
          <a:xfrm>
            <a:off x="4200831" y="729732"/>
            <a:ext cx="3940277" cy="584775"/>
          </a:xfrm>
          <a:prstGeom prst="rect">
            <a:avLst/>
          </a:prstGeom>
          <a:noFill/>
        </p:spPr>
        <p:txBody>
          <a:bodyPr wrap="square">
            <a:spAutoFit/>
          </a:bodyPr>
          <a:lstStyle/>
          <a:p>
            <a:r>
              <a:rPr lang="en-US" sz="3200" b="1">
                <a:solidFill>
                  <a:srgbClr val="111111"/>
                </a:solidFill>
                <a:effectLst/>
                <a:highlight>
                  <a:srgbClr val="FFFFFF"/>
                </a:highlight>
                <a:ea typeface="Aptos" panose="020B0004020202020204" pitchFamily="34" charset="0"/>
                <a:cs typeface="Aptos" panose="020B0004020202020204" pitchFamily="34" charset="0"/>
              </a:rPr>
              <a:t>Different Types of Soil</a:t>
            </a:r>
            <a:endParaRPr lang="en-US" sz="3200"/>
          </a:p>
        </p:txBody>
      </p:sp>
    </p:spTree>
    <p:extLst>
      <p:ext uri="{BB962C8B-B14F-4D97-AF65-F5344CB8AC3E}">
        <p14:creationId xmlns:p14="http://schemas.microsoft.com/office/powerpoint/2010/main" val="557723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79A1BC-8D52-05EB-3F11-1E68C3F2FD93}"/>
              </a:ext>
            </a:extLst>
          </p:cNvPr>
          <p:cNvPicPr>
            <a:picLocks noChangeAspect="1"/>
          </p:cNvPicPr>
          <p:nvPr/>
        </p:nvPicPr>
        <p:blipFill>
          <a:blip r:embed="rId2"/>
          <a:stretch>
            <a:fillRect/>
          </a:stretch>
        </p:blipFill>
        <p:spPr>
          <a:xfrm>
            <a:off x="3463636" y="1570183"/>
            <a:ext cx="6509529" cy="3511942"/>
          </a:xfrm>
          <a:prstGeom prst="rect">
            <a:avLst/>
          </a:prstGeom>
        </p:spPr>
      </p:pic>
    </p:spTree>
    <p:extLst>
      <p:ext uri="{BB962C8B-B14F-4D97-AF65-F5344CB8AC3E}">
        <p14:creationId xmlns:p14="http://schemas.microsoft.com/office/powerpoint/2010/main" val="2220526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D0E9DE-BE96-D095-2E9E-13BF258623D1}"/>
              </a:ext>
            </a:extLst>
          </p:cNvPr>
          <p:cNvSpPr txBox="1"/>
          <p:nvPr/>
        </p:nvSpPr>
        <p:spPr>
          <a:xfrm>
            <a:off x="2561228" y="1674673"/>
            <a:ext cx="6159910" cy="3508653"/>
          </a:xfrm>
          <a:prstGeom prst="rect">
            <a:avLst/>
          </a:prstGeom>
          <a:noFill/>
        </p:spPr>
        <p:txBody>
          <a:bodyPr wrap="square">
            <a:spAutoFit/>
          </a:bodyPr>
          <a:lstStyle/>
          <a:p>
            <a:pPr algn="l"/>
            <a:r>
              <a:rPr lang="en-US" sz="2400" b="0" i="1">
                <a:effectLst/>
                <a:highlight>
                  <a:srgbClr val="FFFFFF"/>
                </a:highlight>
              </a:rPr>
              <a:t>Type C</a:t>
            </a:r>
            <a:r>
              <a:rPr lang="en-US" sz="2400" b="0" i="0">
                <a:effectLst/>
                <a:highlight>
                  <a:srgbClr val="FFFFFF"/>
                </a:highlight>
              </a:rPr>
              <a:t> </a:t>
            </a:r>
            <a:r>
              <a:rPr lang="en-US" sz="2400">
                <a:highlight>
                  <a:srgbClr val="FFFFFF"/>
                </a:highlight>
              </a:rPr>
              <a:t>Soil</a:t>
            </a:r>
            <a:endParaRPr lang="en-US" sz="2400" b="0" i="0">
              <a:effectLst/>
              <a:highlight>
                <a:srgbClr val="FFFFFF"/>
              </a:highlight>
            </a:endParaRPr>
          </a:p>
          <a:p>
            <a:pPr algn="l"/>
            <a:endParaRPr lang="en-US" b="0" i="0">
              <a:effectLst/>
              <a:highlight>
                <a:srgbClr val="FFFFFF"/>
              </a:highlight>
            </a:endParaRPr>
          </a:p>
          <a:p>
            <a:pPr marL="285750" indent="-285750" algn="l">
              <a:buFont typeface="Arial" panose="020B0604020202020204" pitchFamily="34" charset="0"/>
              <a:buChar char="•"/>
            </a:pPr>
            <a:r>
              <a:rPr lang="en-US" b="0" i="0">
                <a:effectLst/>
                <a:highlight>
                  <a:srgbClr val="FFFFFF"/>
                </a:highlight>
              </a:rPr>
              <a:t>Cohesive soil with an unconfined compressive strength of 0.5 </a:t>
            </a:r>
            <a:r>
              <a:rPr lang="en-US" b="0" i="0" err="1">
                <a:effectLst/>
                <a:highlight>
                  <a:srgbClr val="FFFFFF"/>
                </a:highlight>
              </a:rPr>
              <a:t>tsf</a:t>
            </a:r>
            <a:r>
              <a:rPr lang="en-US" b="0" i="0">
                <a:effectLst/>
                <a:highlight>
                  <a:srgbClr val="FFFFFF"/>
                </a:highlight>
              </a:rPr>
              <a:t> (48 kPa) or less; or</a:t>
            </a:r>
          </a:p>
          <a:p>
            <a:pPr marL="285750" indent="-285750" algn="l">
              <a:buFont typeface="Arial" panose="020B0604020202020204" pitchFamily="34" charset="0"/>
              <a:buChar char="•"/>
            </a:pPr>
            <a:r>
              <a:rPr lang="en-US" b="0" i="0">
                <a:effectLst/>
                <a:highlight>
                  <a:srgbClr val="FFFFFF"/>
                </a:highlight>
              </a:rPr>
              <a:t>Granular soils including gravel, sand, and loamy sand; or</a:t>
            </a:r>
          </a:p>
          <a:p>
            <a:pPr marL="285750" indent="-285750" algn="l">
              <a:buFont typeface="Arial" panose="020B0604020202020204" pitchFamily="34" charset="0"/>
              <a:buChar char="•"/>
            </a:pPr>
            <a:endParaRPr lang="en-US" b="0" i="0">
              <a:effectLst/>
              <a:highlight>
                <a:srgbClr val="FFFFFF"/>
              </a:highlight>
            </a:endParaRPr>
          </a:p>
          <a:p>
            <a:pPr marL="285750" indent="-285750" algn="l">
              <a:buFont typeface="Arial" panose="020B0604020202020204" pitchFamily="34" charset="0"/>
              <a:buChar char="•"/>
            </a:pPr>
            <a:r>
              <a:rPr lang="en-US" b="0" i="0">
                <a:effectLst/>
                <a:highlight>
                  <a:srgbClr val="FFFFFF"/>
                </a:highlight>
              </a:rPr>
              <a:t>Submerged soil or soil from which water is freely seeping; or</a:t>
            </a:r>
          </a:p>
          <a:p>
            <a:pPr marL="285750" indent="-285750" algn="l">
              <a:buFont typeface="Arial" panose="020B0604020202020204" pitchFamily="34" charset="0"/>
              <a:buChar char="•"/>
            </a:pPr>
            <a:r>
              <a:rPr lang="en-US" b="0" i="0">
                <a:effectLst/>
                <a:highlight>
                  <a:srgbClr val="FFFFFF"/>
                </a:highlight>
              </a:rPr>
              <a:t>Submerged rock that is not stable; or</a:t>
            </a:r>
          </a:p>
          <a:p>
            <a:pPr marL="285750" indent="-285750" algn="l">
              <a:buFont typeface="Arial" panose="020B0604020202020204" pitchFamily="34" charset="0"/>
              <a:buChar char="•"/>
            </a:pPr>
            <a:endParaRPr lang="en-US" b="0" i="0">
              <a:effectLst/>
              <a:highlight>
                <a:srgbClr val="FFFFFF"/>
              </a:highlight>
            </a:endParaRPr>
          </a:p>
          <a:p>
            <a:pPr marL="285750" indent="-285750" algn="l">
              <a:buFont typeface="Arial" panose="020B0604020202020204" pitchFamily="34" charset="0"/>
              <a:buChar char="•"/>
            </a:pPr>
            <a:r>
              <a:rPr lang="en-US" b="0" i="0">
                <a:effectLst/>
                <a:highlight>
                  <a:srgbClr val="FFFFFF"/>
                </a:highlight>
              </a:rPr>
              <a:t>Material in a sloped, layered system where the layers dip into the excavation on a slope of four horizontal to one vertical (4H:1V) or steeper.</a:t>
            </a:r>
          </a:p>
        </p:txBody>
      </p:sp>
      <p:sp>
        <p:nvSpPr>
          <p:cNvPr id="5" name="TextBox 4">
            <a:extLst>
              <a:ext uri="{FF2B5EF4-FFF2-40B4-BE49-F238E27FC236}">
                <a16:creationId xmlns:a16="http://schemas.microsoft.com/office/drawing/2014/main" id="{18A6EF5F-0AE8-C636-738C-155E264A1A93}"/>
              </a:ext>
            </a:extLst>
          </p:cNvPr>
          <p:cNvSpPr txBox="1"/>
          <p:nvPr/>
        </p:nvSpPr>
        <p:spPr>
          <a:xfrm>
            <a:off x="4106196" y="631411"/>
            <a:ext cx="3979607" cy="584775"/>
          </a:xfrm>
          <a:prstGeom prst="rect">
            <a:avLst/>
          </a:prstGeom>
          <a:noFill/>
        </p:spPr>
        <p:txBody>
          <a:bodyPr wrap="square">
            <a:spAutoFit/>
          </a:bodyPr>
          <a:lstStyle/>
          <a:p>
            <a:r>
              <a:rPr lang="en-US" sz="3200" b="1">
                <a:solidFill>
                  <a:srgbClr val="111111"/>
                </a:solidFill>
                <a:effectLst/>
                <a:highlight>
                  <a:srgbClr val="FFFFFF"/>
                </a:highlight>
                <a:ea typeface="Aptos" panose="020B0004020202020204" pitchFamily="34" charset="0"/>
                <a:cs typeface="Aptos" panose="020B0004020202020204" pitchFamily="34" charset="0"/>
              </a:rPr>
              <a:t>Different Types of Soil</a:t>
            </a:r>
            <a:endParaRPr lang="en-US" sz="3200"/>
          </a:p>
        </p:txBody>
      </p:sp>
    </p:spTree>
    <p:extLst>
      <p:ext uri="{BB962C8B-B14F-4D97-AF65-F5344CB8AC3E}">
        <p14:creationId xmlns:p14="http://schemas.microsoft.com/office/powerpoint/2010/main" val="2278379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7DD0D8-696F-A685-D106-214D90D0D6CB}"/>
              </a:ext>
            </a:extLst>
          </p:cNvPr>
          <p:cNvPicPr>
            <a:picLocks noChangeAspect="1"/>
          </p:cNvPicPr>
          <p:nvPr/>
        </p:nvPicPr>
        <p:blipFill>
          <a:blip r:embed="rId2"/>
          <a:stretch>
            <a:fillRect/>
          </a:stretch>
        </p:blipFill>
        <p:spPr>
          <a:xfrm>
            <a:off x="3238500" y="1233487"/>
            <a:ext cx="5715000" cy="4391025"/>
          </a:xfrm>
          <a:prstGeom prst="rect">
            <a:avLst/>
          </a:prstGeom>
        </p:spPr>
      </p:pic>
    </p:spTree>
    <p:extLst>
      <p:ext uri="{BB962C8B-B14F-4D97-AF65-F5344CB8AC3E}">
        <p14:creationId xmlns:p14="http://schemas.microsoft.com/office/powerpoint/2010/main" val="3743939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BC8AB6-E73B-517B-ECB5-23DB8ACB275C}"/>
              </a:ext>
            </a:extLst>
          </p:cNvPr>
          <p:cNvSpPr txBox="1"/>
          <p:nvPr/>
        </p:nvSpPr>
        <p:spPr>
          <a:xfrm>
            <a:off x="1936955" y="1951672"/>
            <a:ext cx="8750709" cy="3416320"/>
          </a:xfrm>
          <a:prstGeom prst="rect">
            <a:avLst/>
          </a:prstGeom>
          <a:noFill/>
        </p:spPr>
        <p:txBody>
          <a:bodyPr wrap="square" rtlCol="0">
            <a:spAutoFit/>
          </a:bodyPr>
          <a:lstStyle/>
          <a:p>
            <a:pPr marR="0">
              <a:spcBef>
                <a:spcPts val="0"/>
              </a:spcBef>
              <a:spcAft>
                <a:spcPts val="0"/>
              </a:spcAft>
            </a:pPr>
            <a:r>
              <a:rPr lang="en-US" sz="2400" b="1">
                <a:solidFill>
                  <a:srgbClr val="111111"/>
                </a:solidFill>
                <a:effectLst/>
                <a:highlight>
                  <a:srgbClr val="FFFFFF"/>
                </a:highlight>
                <a:ea typeface="Aptos" panose="020B0004020202020204" pitchFamily="34" charset="0"/>
                <a:cs typeface="Aptos" panose="020B0004020202020204" pitchFamily="34" charset="0"/>
              </a:rPr>
              <a:t>This Training will provide information about basic Trenching </a:t>
            </a:r>
            <a:r>
              <a:rPr lang="en-US" sz="2400" b="1">
                <a:solidFill>
                  <a:srgbClr val="111111"/>
                </a:solidFill>
                <a:highlight>
                  <a:srgbClr val="FFFFFF"/>
                </a:highlight>
                <a:ea typeface="Aptos" panose="020B0004020202020204" pitchFamily="34" charset="0"/>
                <a:cs typeface="Aptos" panose="020B0004020202020204" pitchFamily="34" charset="0"/>
              </a:rPr>
              <a:t>O</a:t>
            </a:r>
            <a:r>
              <a:rPr lang="en-US" sz="2400" b="1">
                <a:solidFill>
                  <a:srgbClr val="111111"/>
                </a:solidFill>
                <a:effectLst/>
                <a:highlight>
                  <a:srgbClr val="FFFFFF"/>
                </a:highlight>
                <a:ea typeface="Aptos" panose="020B0004020202020204" pitchFamily="34" charset="0"/>
                <a:cs typeface="Aptos" panose="020B0004020202020204" pitchFamily="34" charset="0"/>
              </a:rPr>
              <a:t>perations to help you ensure a Safe </a:t>
            </a:r>
            <a:r>
              <a:rPr lang="en-US" sz="2400" b="1">
                <a:solidFill>
                  <a:srgbClr val="111111"/>
                </a:solidFill>
                <a:highlight>
                  <a:srgbClr val="FFFFFF"/>
                </a:highlight>
                <a:ea typeface="Aptos" panose="020B0004020202020204" pitchFamily="34" charset="0"/>
                <a:cs typeface="Aptos" panose="020B0004020202020204" pitchFamily="34" charset="0"/>
              </a:rPr>
              <a:t>W</a:t>
            </a:r>
            <a:r>
              <a:rPr lang="en-US" sz="2400" b="1">
                <a:solidFill>
                  <a:srgbClr val="111111"/>
                </a:solidFill>
                <a:effectLst/>
                <a:highlight>
                  <a:srgbClr val="FFFFFF"/>
                </a:highlight>
                <a:ea typeface="Aptos" panose="020B0004020202020204" pitchFamily="34" charset="0"/>
                <a:cs typeface="Aptos" panose="020B0004020202020204" pitchFamily="34" charset="0"/>
              </a:rPr>
              <a:t>orking </a:t>
            </a:r>
            <a:r>
              <a:rPr lang="en-US" sz="2400" b="1">
                <a:solidFill>
                  <a:srgbClr val="111111"/>
                </a:solidFill>
                <a:highlight>
                  <a:srgbClr val="FFFFFF"/>
                </a:highlight>
                <a:ea typeface="Aptos" panose="020B0004020202020204" pitchFamily="34" charset="0"/>
                <a:cs typeface="Aptos" panose="020B0004020202020204" pitchFamily="34" charset="0"/>
              </a:rPr>
              <a:t>E</a:t>
            </a:r>
            <a:r>
              <a:rPr lang="en-US" sz="2400" b="1">
                <a:solidFill>
                  <a:srgbClr val="111111"/>
                </a:solidFill>
                <a:effectLst/>
                <a:highlight>
                  <a:srgbClr val="FFFFFF"/>
                </a:highlight>
                <a:ea typeface="Aptos" panose="020B0004020202020204" pitchFamily="34" charset="0"/>
                <a:cs typeface="Aptos" panose="020B0004020202020204" pitchFamily="34" charset="0"/>
              </a:rPr>
              <a:t>nvironment.</a:t>
            </a:r>
          </a:p>
          <a:p>
            <a:pPr marR="0">
              <a:spcBef>
                <a:spcPts val="0"/>
              </a:spcBef>
              <a:spcAft>
                <a:spcPts val="0"/>
              </a:spcAft>
            </a:pPr>
            <a:endParaRPr lang="en-US" sz="2400" b="1">
              <a:solidFill>
                <a:srgbClr val="111111"/>
              </a:solidFill>
              <a:effectLst/>
              <a:highlight>
                <a:srgbClr val="FFFFFF"/>
              </a:highlight>
              <a:ea typeface="Aptos" panose="020B0004020202020204" pitchFamily="34" charset="0"/>
              <a:cs typeface="Aptos" panose="020B0004020202020204" pitchFamily="34" charset="0"/>
            </a:endParaRPr>
          </a:p>
          <a:p>
            <a:pPr marR="0">
              <a:spcBef>
                <a:spcPts val="0"/>
              </a:spcBef>
              <a:spcAft>
                <a:spcPts val="0"/>
              </a:spcAft>
            </a:pPr>
            <a:r>
              <a:rPr lang="en-US" sz="2400" b="1">
                <a:solidFill>
                  <a:srgbClr val="111111"/>
                </a:solidFill>
                <a:effectLst/>
                <a:highlight>
                  <a:srgbClr val="FFFFFF"/>
                </a:highlight>
                <a:ea typeface="Aptos" panose="020B0004020202020204" pitchFamily="34" charset="0"/>
                <a:cs typeface="Aptos" panose="020B0004020202020204" pitchFamily="34" charset="0"/>
              </a:rPr>
              <a:t>It will include a basic overview of </a:t>
            </a:r>
            <a:r>
              <a:rPr lang="en-US" sz="2400" b="1">
                <a:solidFill>
                  <a:srgbClr val="111111"/>
                </a:solidFill>
                <a:highlight>
                  <a:srgbClr val="FFFFFF"/>
                </a:highlight>
                <a:ea typeface="Aptos" panose="020B0004020202020204" pitchFamily="34" charset="0"/>
                <a:cs typeface="Aptos" panose="020B0004020202020204" pitchFamily="34" charset="0"/>
              </a:rPr>
              <a:t>S</a:t>
            </a:r>
            <a:r>
              <a:rPr lang="en-US" sz="2400" b="1">
                <a:solidFill>
                  <a:srgbClr val="111111"/>
                </a:solidFill>
                <a:effectLst/>
                <a:highlight>
                  <a:srgbClr val="FFFFFF"/>
                </a:highlight>
                <a:ea typeface="Aptos" panose="020B0004020202020204" pitchFamily="34" charset="0"/>
                <a:cs typeface="Aptos" panose="020B0004020202020204" pitchFamily="34" charset="0"/>
              </a:rPr>
              <a:t>oil Hazards, </a:t>
            </a:r>
            <a:r>
              <a:rPr lang="en-US" sz="2400" b="1">
                <a:solidFill>
                  <a:srgbClr val="111111"/>
                </a:solidFill>
                <a:highlight>
                  <a:srgbClr val="FFFFFF"/>
                </a:highlight>
                <a:ea typeface="Aptos" panose="020B0004020202020204" pitchFamily="34" charset="0"/>
                <a:cs typeface="Aptos" panose="020B0004020202020204" pitchFamily="34" charset="0"/>
              </a:rPr>
              <a:t>P</a:t>
            </a:r>
            <a:r>
              <a:rPr lang="en-US" sz="2400" b="1">
                <a:solidFill>
                  <a:srgbClr val="111111"/>
                </a:solidFill>
                <a:effectLst/>
                <a:highlight>
                  <a:srgbClr val="FFFFFF"/>
                </a:highlight>
                <a:ea typeface="Aptos" panose="020B0004020202020204" pitchFamily="34" charset="0"/>
                <a:cs typeface="Aptos" panose="020B0004020202020204" pitchFamily="34" charset="0"/>
              </a:rPr>
              <a:t>rotective </a:t>
            </a:r>
            <a:r>
              <a:rPr lang="en-US" sz="2400" b="1">
                <a:solidFill>
                  <a:srgbClr val="111111"/>
                </a:solidFill>
                <a:highlight>
                  <a:srgbClr val="FFFFFF"/>
                </a:highlight>
                <a:ea typeface="Aptos" panose="020B0004020202020204" pitchFamily="34" charset="0"/>
                <a:cs typeface="Aptos" panose="020B0004020202020204" pitchFamily="34" charset="0"/>
              </a:rPr>
              <a:t>S</a:t>
            </a:r>
            <a:r>
              <a:rPr lang="en-US" sz="2400" b="1">
                <a:solidFill>
                  <a:srgbClr val="111111"/>
                </a:solidFill>
                <a:effectLst/>
                <a:highlight>
                  <a:srgbClr val="FFFFFF"/>
                </a:highlight>
                <a:ea typeface="Aptos" panose="020B0004020202020204" pitchFamily="34" charset="0"/>
                <a:cs typeface="Aptos" panose="020B0004020202020204" pitchFamily="34" charset="0"/>
              </a:rPr>
              <a:t>ystems, and </a:t>
            </a:r>
            <a:r>
              <a:rPr lang="en-US" sz="2400" b="1">
                <a:solidFill>
                  <a:srgbClr val="111111"/>
                </a:solidFill>
                <a:highlight>
                  <a:srgbClr val="FFFFFF"/>
                </a:highlight>
                <a:ea typeface="Aptos" panose="020B0004020202020204" pitchFamily="34" charset="0"/>
                <a:cs typeface="Aptos" panose="020B0004020202020204" pitchFamily="34" charset="0"/>
              </a:rPr>
              <a:t>Soil Classifications. </a:t>
            </a:r>
            <a:endParaRPr lang="en-US" sz="2400" b="1">
              <a:solidFill>
                <a:srgbClr val="111111"/>
              </a:solidFill>
              <a:effectLst/>
              <a:highlight>
                <a:srgbClr val="FFFFFF"/>
              </a:highlight>
              <a:ea typeface="Aptos" panose="020B0004020202020204" pitchFamily="34" charset="0"/>
              <a:cs typeface="Aptos" panose="020B0004020202020204" pitchFamily="34" charset="0"/>
            </a:endParaRPr>
          </a:p>
          <a:p>
            <a:pPr marR="0">
              <a:spcBef>
                <a:spcPts val="0"/>
              </a:spcBef>
              <a:spcAft>
                <a:spcPts val="0"/>
              </a:spcAft>
            </a:pPr>
            <a:endParaRPr lang="en-US" sz="2400" b="1">
              <a:solidFill>
                <a:srgbClr val="111111"/>
              </a:solidFill>
              <a:effectLst/>
              <a:highlight>
                <a:srgbClr val="FFFFFF"/>
              </a:highlight>
              <a:ea typeface="Aptos" panose="020B0004020202020204" pitchFamily="34" charset="0"/>
              <a:cs typeface="Aptos" panose="020B0004020202020204" pitchFamily="34" charset="0"/>
            </a:endParaRPr>
          </a:p>
          <a:p>
            <a:pPr marR="0">
              <a:spcBef>
                <a:spcPts val="0"/>
              </a:spcBef>
              <a:spcAft>
                <a:spcPts val="0"/>
              </a:spcAft>
            </a:pPr>
            <a:r>
              <a:rPr lang="en-US" sz="2400" b="1">
                <a:solidFill>
                  <a:srgbClr val="111111"/>
                </a:solidFill>
                <a:effectLst/>
                <a:highlight>
                  <a:srgbClr val="FFFFFF"/>
                </a:highlight>
                <a:ea typeface="Aptos" panose="020B0004020202020204" pitchFamily="34" charset="0"/>
                <a:cs typeface="Aptos" panose="020B0004020202020204" pitchFamily="34" charset="0"/>
              </a:rPr>
              <a:t>Incorporating and applying these standards to your daily work regimen will increase worker protection and help reduce the frequency of accidents.</a:t>
            </a:r>
            <a:endParaRPr lang="en-US" sz="2400" b="1">
              <a:effectLs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46214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D4AA06-0D0A-DAF7-D93C-7C92E2AA9142}"/>
              </a:ext>
            </a:extLst>
          </p:cNvPr>
          <p:cNvPicPr>
            <a:picLocks noChangeAspect="1"/>
          </p:cNvPicPr>
          <p:nvPr/>
        </p:nvPicPr>
        <p:blipFill>
          <a:blip r:embed="rId2"/>
          <a:stretch>
            <a:fillRect/>
          </a:stretch>
        </p:blipFill>
        <p:spPr>
          <a:xfrm>
            <a:off x="6716928" y="1068297"/>
            <a:ext cx="3445163" cy="4591118"/>
          </a:xfrm>
          <a:prstGeom prst="rect">
            <a:avLst/>
          </a:prstGeom>
        </p:spPr>
      </p:pic>
      <p:sp>
        <p:nvSpPr>
          <p:cNvPr id="4" name="TextBox 3">
            <a:extLst>
              <a:ext uri="{FF2B5EF4-FFF2-40B4-BE49-F238E27FC236}">
                <a16:creationId xmlns:a16="http://schemas.microsoft.com/office/drawing/2014/main" id="{37810C2F-3419-EED1-7B06-D5381C75762F}"/>
              </a:ext>
            </a:extLst>
          </p:cNvPr>
          <p:cNvSpPr txBox="1"/>
          <p:nvPr/>
        </p:nvSpPr>
        <p:spPr>
          <a:xfrm>
            <a:off x="895928" y="1690256"/>
            <a:ext cx="4414981" cy="369332"/>
          </a:xfrm>
          <a:prstGeom prst="rect">
            <a:avLst/>
          </a:prstGeom>
          <a:noFill/>
        </p:spPr>
        <p:txBody>
          <a:bodyPr wrap="square" lIns="91440" tIns="45720" rIns="91440" bIns="45720" rtlCol="0" anchor="t">
            <a:spAutoFit/>
          </a:bodyPr>
          <a:lstStyle/>
          <a:p>
            <a:r>
              <a:rPr lang="en-US" b="1"/>
              <a:t>How much does a cubic yard of dirt weigh?</a:t>
            </a:r>
          </a:p>
        </p:txBody>
      </p:sp>
      <p:sp>
        <p:nvSpPr>
          <p:cNvPr id="8" name="TextBox 7">
            <a:extLst>
              <a:ext uri="{FF2B5EF4-FFF2-40B4-BE49-F238E27FC236}">
                <a16:creationId xmlns:a16="http://schemas.microsoft.com/office/drawing/2014/main" id="{39628821-71FE-C145-10D1-9E0A7E311AA4}"/>
              </a:ext>
            </a:extLst>
          </p:cNvPr>
          <p:cNvSpPr txBox="1"/>
          <p:nvPr/>
        </p:nvSpPr>
        <p:spPr>
          <a:xfrm>
            <a:off x="1043708" y="2327564"/>
            <a:ext cx="1394691" cy="369332"/>
          </a:xfrm>
          <a:prstGeom prst="rect">
            <a:avLst/>
          </a:prstGeom>
          <a:noFill/>
        </p:spPr>
        <p:txBody>
          <a:bodyPr wrap="square" lIns="91440" tIns="45720" rIns="91440" bIns="45720" rtlCol="0" anchor="t">
            <a:spAutoFit/>
          </a:bodyPr>
          <a:lstStyle/>
          <a:p>
            <a:r>
              <a:rPr lang="en-US" dirty="0"/>
              <a:t>200 Pounds?</a:t>
            </a:r>
          </a:p>
        </p:txBody>
      </p:sp>
      <p:sp>
        <p:nvSpPr>
          <p:cNvPr id="9" name="TextBox 8">
            <a:extLst>
              <a:ext uri="{FF2B5EF4-FFF2-40B4-BE49-F238E27FC236}">
                <a16:creationId xmlns:a16="http://schemas.microsoft.com/office/drawing/2014/main" id="{45C9B461-5378-BD95-9B48-C9E29470AAEA}"/>
              </a:ext>
            </a:extLst>
          </p:cNvPr>
          <p:cNvSpPr txBox="1"/>
          <p:nvPr/>
        </p:nvSpPr>
        <p:spPr>
          <a:xfrm>
            <a:off x="1043708" y="3038764"/>
            <a:ext cx="3068346" cy="369332"/>
          </a:xfrm>
          <a:prstGeom prst="rect">
            <a:avLst/>
          </a:prstGeom>
          <a:noFill/>
        </p:spPr>
        <p:txBody>
          <a:bodyPr wrap="square" lIns="91440" tIns="45720" rIns="91440" bIns="45720" rtlCol="0" anchor="t">
            <a:spAutoFit/>
          </a:bodyPr>
          <a:lstStyle/>
          <a:p>
            <a:r>
              <a:rPr lang="en-US" dirty="0"/>
              <a:t>500 Pounds or 1000 Pounds?</a:t>
            </a:r>
          </a:p>
        </p:txBody>
      </p:sp>
      <p:sp>
        <p:nvSpPr>
          <p:cNvPr id="10" name="TextBox 9">
            <a:extLst>
              <a:ext uri="{FF2B5EF4-FFF2-40B4-BE49-F238E27FC236}">
                <a16:creationId xmlns:a16="http://schemas.microsoft.com/office/drawing/2014/main" id="{38099CF9-D5CE-F5A7-EC09-D0D67DCB2FD5}"/>
              </a:ext>
            </a:extLst>
          </p:cNvPr>
          <p:cNvSpPr txBox="1"/>
          <p:nvPr/>
        </p:nvSpPr>
        <p:spPr>
          <a:xfrm>
            <a:off x="453330" y="3825348"/>
            <a:ext cx="5413851" cy="2031325"/>
          </a:xfrm>
          <a:prstGeom prst="rect">
            <a:avLst/>
          </a:prstGeom>
          <a:noFill/>
        </p:spPr>
        <p:txBody>
          <a:bodyPr wrap="square" lIns="91440" tIns="45720" rIns="91440" bIns="45720" rtlCol="0" anchor="t">
            <a:spAutoFit/>
          </a:bodyPr>
          <a:lstStyle/>
          <a:p>
            <a:pPr algn="ctr"/>
            <a:r>
              <a:rPr lang="en-US" b="1" dirty="0">
                <a:solidFill>
                  <a:srgbClr val="FF0000"/>
                </a:solidFill>
              </a:rPr>
              <a:t>A DRY Cubic Yard of Dirt Weighs 2000 Pounds! </a:t>
            </a:r>
            <a:endParaRPr lang="en-US">
              <a:ea typeface="Calibri" panose="020F0502020204030204"/>
              <a:cs typeface="Calibri" panose="020F0502020204030204"/>
            </a:endParaRPr>
          </a:p>
          <a:p>
            <a:pPr algn="ctr"/>
            <a:endParaRPr lang="en-US" b="1" dirty="0">
              <a:solidFill>
                <a:srgbClr val="FF0000"/>
              </a:solidFill>
              <a:ea typeface="Calibri" panose="020F0502020204030204"/>
              <a:cs typeface="Calibri" panose="020F0502020204030204"/>
            </a:endParaRPr>
          </a:p>
          <a:p>
            <a:pPr algn="ctr"/>
            <a:r>
              <a:rPr lang="en-US" b="1" dirty="0">
                <a:solidFill>
                  <a:srgbClr val="FF0000"/>
                </a:solidFill>
              </a:rPr>
              <a:t>A WET Cubic Yard of Dirt can weigh up to 3000 Pounds!</a:t>
            </a:r>
            <a:endParaRPr lang="en-US">
              <a:ea typeface="Calibri"/>
              <a:cs typeface="Calibri"/>
            </a:endParaRPr>
          </a:p>
          <a:p>
            <a:pPr algn="ctr"/>
            <a:endParaRPr lang="en-US" b="1" dirty="0">
              <a:solidFill>
                <a:srgbClr val="FF0000"/>
              </a:solidFill>
              <a:ea typeface="Calibri" panose="020F0502020204030204"/>
              <a:cs typeface="Calibri" panose="020F0502020204030204"/>
            </a:endParaRPr>
          </a:p>
          <a:p>
            <a:pPr algn="ctr"/>
            <a:r>
              <a:rPr lang="en-US" b="1" dirty="0">
                <a:solidFill>
                  <a:srgbClr val="FF0000"/>
                </a:solidFill>
              </a:rPr>
              <a:t>That’s like a Toyota Prius falling on you if a trench collapses and only one cubic yard falls in...</a:t>
            </a:r>
            <a:endParaRPr lang="en-US" b="1" dirty="0">
              <a:solidFill>
                <a:srgbClr val="FF0000"/>
              </a:solidFill>
              <a:ea typeface="Calibri" panose="020F0502020204030204"/>
              <a:cs typeface="Calibri" panose="020F0502020204030204"/>
            </a:endParaRPr>
          </a:p>
          <a:p>
            <a:pPr algn="ctr"/>
            <a:r>
              <a:rPr lang="en-US" b="1" dirty="0">
                <a:solidFill>
                  <a:srgbClr val="FF0000"/>
                </a:solidFill>
              </a:rPr>
              <a:t>Think about that!</a:t>
            </a:r>
            <a:endParaRPr lang="en-US" b="1" dirty="0">
              <a:solidFill>
                <a:srgbClr val="FF0000"/>
              </a:solidFill>
              <a:ea typeface="Calibri"/>
              <a:cs typeface="Calibri"/>
            </a:endParaRPr>
          </a:p>
        </p:txBody>
      </p:sp>
    </p:spTree>
    <p:extLst>
      <p:ext uri="{BB962C8B-B14F-4D97-AF65-F5344CB8AC3E}">
        <p14:creationId xmlns:p14="http://schemas.microsoft.com/office/powerpoint/2010/main" val="25269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80">
                                          <p:stCondLst>
                                            <p:cond delay="0"/>
                                          </p:stCondLst>
                                        </p:cTn>
                                        <p:tgtEl>
                                          <p:spTgt spid="10"/>
                                        </p:tgtEl>
                                      </p:cBhvr>
                                    </p:animEffect>
                                    <p:anim calcmode="lin" valueType="num">
                                      <p:cBhvr>
                                        <p:cTn id="4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9" dur="26">
                                          <p:stCondLst>
                                            <p:cond delay="650"/>
                                          </p:stCondLst>
                                        </p:cTn>
                                        <p:tgtEl>
                                          <p:spTgt spid="10"/>
                                        </p:tgtEl>
                                      </p:cBhvr>
                                      <p:to x="100000" y="60000"/>
                                    </p:animScale>
                                    <p:animScale>
                                      <p:cBhvr>
                                        <p:cTn id="50" dur="166" decel="50000">
                                          <p:stCondLst>
                                            <p:cond delay="676"/>
                                          </p:stCondLst>
                                        </p:cTn>
                                        <p:tgtEl>
                                          <p:spTgt spid="10"/>
                                        </p:tgtEl>
                                      </p:cBhvr>
                                      <p:to x="100000" y="100000"/>
                                    </p:animScale>
                                    <p:animScale>
                                      <p:cBhvr>
                                        <p:cTn id="51" dur="26">
                                          <p:stCondLst>
                                            <p:cond delay="1312"/>
                                          </p:stCondLst>
                                        </p:cTn>
                                        <p:tgtEl>
                                          <p:spTgt spid="10"/>
                                        </p:tgtEl>
                                      </p:cBhvr>
                                      <p:to x="100000" y="80000"/>
                                    </p:animScale>
                                    <p:animScale>
                                      <p:cBhvr>
                                        <p:cTn id="52" dur="166" decel="50000">
                                          <p:stCondLst>
                                            <p:cond delay="1338"/>
                                          </p:stCondLst>
                                        </p:cTn>
                                        <p:tgtEl>
                                          <p:spTgt spid="10"/>
                                        </p:tgtEl>
                                      </p:cBhvr>
                                      <p:to x="100000" y="100000"/>
                                    </p:animScale>
                                    <p:animScale>
                                      <p:cBhvr>
                                        <p:cTn id="53" dur="26">
                                          <p:stCondLst>
                                            <p:cond delay="1642"/>
                                          </p:stCondLst>
                                        </p:cTn>
                                        <p:tgtEl>
                                          <p:spTgt spid="10"/>
                                        </p:tgtEl>
                                      </p:cBhvr>
                                      <p:to x="100000" y="90000"/>
                                    </p:animScale>
                                    <p:animScale>
                                      <p:cBhvr>
                                        <p:cTn id="54" dur="166" decel="50000">
                                          <p:stCondLst>
                                            <p:cond delay="1668"/>
                                          </p:stCondLst>
                                        </p:cTn>
                                        <p:tgtEl>
                                          <p:spTgt spid="10"/>
                                        </p:tgtEl>
                                      </p:cBhvr>
                                      <p:to x="100000" y="100000"/>
                                    </p:animScale>
                                    <p:animScale>
                                      <p:cBhvr>
                                        <p:cTn id="55" dur="26">
                                          <p:stCondLst>
                                            <p:cond delay="1808"/>
                                          </p:stCondLst>
                                        </p:cTn>
                                        <p:tgtEl>
                                          <p:spTgt spid="10"/>
                                        </p:tgtEl>
                                      </p:cBhvr>
                                      <p:to x="100000" y="95000"/>
                                    </p:animScale>
                                    <p:animScale>
                                      <p:cBhvr>
                                        <p:cTn id="56"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478D04-4F42-81AF-3D0A-D4B759400867}"/>
              </a:ext>
            </a:extLst>
          </p:cNvPr>
          <p:cNvSpPr txBox="1"/>
          <p:nvPr/>
        </p:nvSpPr>
        <p:spPr>
          <a:xfrm>
            <a:off x="2698955" y="742335"/>
            <a:ext cx="6794090" cy="584775"/>
          </a:xfrm>
          <a:prstGeom prst="rect">
            <a:avLst/>
          </a:prstGeom>
          <a:noFill/>
        </p:spPr>
        <p:txBody>
          <a:bodyPr wrap="square" rtlCol="0">
            <a:spAutoFit/>
          </a:bodyPr>
          <a:lstStyle/>
          <a:p>
            <a:pPr algn="l" fontAlgn="base"/>
            <a:r>
              <a:rPr lang="en-US" sz="3200" b="1" i="0">
                <a:solidFill>
                  <a:srgbClr val="21293A"/>
                </a:solidFill>
                <a:effectLst/>
                <a:highlight>
                  <a:srgbClr val="FFFFFF"/>
                </a:highlight>
              </a:rPr>
              <a:t>Safe Work Practices for Trench Safety</a:t>
            </a:r>
          </a:p>
        </p:txBody>
      </p:sp>
      <p:sp>
        <p:nvSpPr>
          <p:cNvPr id="4" name="TextBox 3">
            <a:extLst>
              <a:ext uri="{FF2B5EF4-FFF2-40B4-BE49-F238E27FC236}">
                <a16:creationId xmlns:a16="http://schemas.microsoft.com/office/drawing/2014/main" id="{83728F88-59CD-65AF-006D-7F8AE93448B2}"/>
              </a:ext>
            </a:extLst>
          </p:cNvPr>
          <p:cNvSpPr txBox="1"/>
          <p:nvPr/>
        </p:nvSpPr>
        <p:spPr>
          <a:xfrm>
            <a:off x="495188" y="1499517"/>
            <a:ext cx="10871200" cy="338554"/>
          </a:xfrm>
          <a:prstGeom prst="rect">
            <a:avLst/>
          </a:prstGeom>
          <a:noFill/>
        </p:spPr>
        <p:txBody>
          <a:bodyPr wrap="square" rtlCol="0">
            <a:spAutoFit/>
          </a:bodyPr>
          <a:lstStyle/>
          <a:p>
            <a:r>
              <a:rPr lang="en-US" sz="1600" b="1" i="0">
                <a:effectLst/>
                <a:highlight>
                  <a:srgbClr val="FFFFFF"/>
                </a:highlight>
              </a:rPr>
              <a:t>The Best </a:t>
            </a:r>
            <a:r>
              <a:rPr lang="en-US" sz="1600" b="1">
                <a:highlight>
                  <a:srgbClr val="FFFFFF"/>
                </a:highlight>
              </a:rPr>
              <a:t>P</a:t>
            </a:r>
            <a:r>
              <a:rPr lang="en-US" sz="1600" b="1" i="0">
                <a:effectLst/>
                <a:highlight>
                  <a:srgbClr val="FFFFFF"/>
                </a:highlight>
              </a:rPr>
              <a:t>ractices outlined below are critical elements to keeping you Safe when </a:t>
            </a:r>
            <a:r>
              <a:rPr lang="en-US" sz="1600" b="1">
                <a:highlight>
                  <a:srgbClr val="FFFFFF"/>
                </a:highlight>
              </a:rPr>
              <a:t>working in a T</a:t>
            </a:r>
            <a:r>
              <a:rPr lang="en-US" sz="1600" b="1" i="0">
                <a:effectLst/>
                <a:highlight>
                  <a:srgbClr val="FFFFFF"/>
                </a:highlight>
              </a:rPr>
              <a:t>rench or around an Excavation.</a:t>
            </a:r>
            <a:endParaRPr lang="en-US" sz="1600" b="1"/>
          </a:p>
        </p:txBody>
      </p:sp>
      <p:sp>
        <p:nvSpPr>
          <p:cNvPr id="5" name="TextBox 4">
            <a:extLst>
              <a:ext uri="{FF2B5EF4-FFF2-40B4-BE49-F238E27FC236}">
                <a16:creationId xmlns:a16="http://schemas.microsoft.com/office/drawing/2014/main" id="{DF1E3BC2-C034-261C-A50B-2C275863ABAE}"/>
              </a:ext>
            </a:extLst>
          </p:cNvPr>
          <p:cNvSpPr txBox="1"/>
          <p:nvPr/>
        </p:nvSpPr>
        <p:spPr>
          <a:xfrm>
            <a:off x="535858" y="2197559"/>
            <a:ext cx="11120284" cy="4047262"/>
          </a:xfrm>
          <a:prstGeom prst="rect">
            <a:avLst/>
          </a:prstGeom>
          <a:noFill/>
        </p:spPr>
        <p:txBody>
          <a:bodyPr wrap="square" lIns="91440" tIns="45720" rIns="91440" bIns="45720" rtlCol="0" anchor="t">
            <a:spAutoFit/>
          </a:bodyPr>
          <a:lstStyle/>
          <a:p>
            <a:pPr marL="285750" indent="-285750" algn="l" fontAlgn="base">
              <a:buFont typeface="Arial" panose="020B0604020202020204" pitchFamily="34" charset="0"/>
              <a:buChar char="•"/>
            </a:pPr>
            <a:r>
              <a:rPr lang="en-US" sz="1500" b="0" i="0" dirty="0">
                <a:effectLst/>
                <a:highlight>
                  <a:srgbClr val="FFFFFF"/>
                </a:highlight>
              </a:rPr>
              <a:t>Plan the job before starting by laying out a safe locations away from the trench for spoil piles and heavy equipment routes</a:t>
            </a:r>
          </a:p>
          <a:p>
            <a:pPr fontAlgn="base"/>
            <a:r>
              <a:rPr lang="en-US" sz="1500" dirty="0">
                <a:highlight>
                  <a:srgbClr val="FFFFFF"/>
                </a:highlight>
              </a:rPr>
              <a:t>      </a:t>
            </a:r>
            <a:r>
              <a:rPr lang="en-US" sz="1500" b="0" i="0" dirty="0">
                <a:effectLst/>
                <a:highlight>
                  <a:srgbClr val="FFFFFF"/>
                </a:highlight>
              </a:rPr>
              <a:t> </a:t>
            </a:r>
            <a:r>
              <a:rPr lang="en-US" sz="1500" dirty="0">
                <a:highlight>
                  <a:srgbClr val="FFFFFF"/>
                </a:highlight>
              </a:rPr>
              <a:t>h</a:t>
            </a:r>
            <a:r>
              <a:rPr lang="en-US" sz="1500" b="0" i="0" dirty="0">
                <a:effectLst/>
                <a:highlight>
                  <a:srgbClr val="FFFFFF"/>
                </a:highlight>
              </a:rPr>
              <a:t>eavy equipment can cause stability problems of the trench</a:t>
            </a:r>
            <a:endParaRPr lang="en-US" sz="1500" b="0" i="0" dirty="0">
              <a:effectLst/>
              <a:highlight>
                <a:srgbClr val="FFFFFF"/>
              </a:highlight>
              <a:cs typeface="Calibri"/>
            </a:endParaRPr>
          </a:p>
          <a:p>
            <a:pPr marL="285750" indent="-285750" algn="l" fontAlgn="base">
              <a:buFont typeface="Arial" panose="020B0604020202020204" pitchFamily="34" charset="0"/>
              <a:buChar char="•"/>
            </a:pPr>
            <a:endParaRPr lang="en-US" sz="1500" b="0" i="0">
              <a:effectLst/>
              <a:highlight>
                <a:srgbClr val="FFFFFF"/>
              </a:highlight>
            </a:endParaRPr>
          </a:p>
          <a:p>
            <a:pPr marL="285750" indent="-285750" fontAlgn="base">
              <a:buFont typeface="Arial" panose="020B0604020202020204" pitchFamily="34" charset="0"/>
              <a:buChar char="•"/>
            </a:pPr>
            <a:r>
              <a:rPr lang="en-US" sz="1500" b="0" i="0" dirty="0">
                <a:effectLst/>
                <a:highlight>
                  <a:srgbClr val="FFFFFF"/>
                </a:highlight>
              </a:rPr>
              <a:t>Keep excavated soil (also known as spoils) and other materials at least 2 feet from the trench's edge </a:t>
            </a:r>
            <a:endParaRPr lang="en-US" sz="1500" dirty="0">
              <a:highlight>
                <a:srgbClr val="FFFFFF"/>
              </a:highlight>
            </a:endParaRPr>
          </a:p>
          <a:p>
            <a:pPr marL="285750" indent="-285750">
              <a:buFont typeface="Arial" panose="020B0604020202020204" pitchFamily="34" charset="0"/>
              <a:buChar char="•"/>
            </a:pPr>
            <a:endParaRPr lang="en-US" sz="1500" dirty="0">
              <a:highlight>
                <a:srgbClr val="FFFFFF"/>
              </a:highlight>
            </a:endParaRPr>
          </a:p>
          <a:p>
            <a:pPr marL="285750" indent="-285750" algn="l">
              <a:buFont typeface="Arial" panose="020B0604020202020204" pitchFamily="34" charset="0"/>
              <a:buChar char="•"/>
            </a:pPr>
            <a:r>
              <a:rPr lang="en-US" sz="1500" b="0" i="0" dirty="0">
                <a:effectLst/>
                <a:highlight>
                  <a:srgbClr val="FFFFFF"/>
                </a:highlight>
              </a:rPr>
              <a:t>Know where underground utilities are located before digging. Always call 811 so that utility lines can be marked</a:t>
            </a:r>
            <a:endParaRPr lang="en-US" sz="1500" b="0" i="0">
              <a:effectLst/>
              <a:highlight>
                <a:srgbClr val="FFFFFF"/>
              </a:highlight>
              <a:ea typeface="Calibri"/>
              <a:cs typeface="Calibri"/>
            </a:endParaRPr>
          </a:p>
          <a:p>
            <a:pPr marL="285750" indent="-285750" algn="l" fontAlgn="base">
              <a:buFont typeface="Arial" panose="020B0604020202020204" pitchFamily="34" charset="0"/>
              <a:buChar char="•"/>
            </a:pPr>
            <a:endParaRPr lang="en-US" sz="1500" b="0" i="0">
              <a:effectLst/>
              <a:highlight>
                <a:srgbClr val="FFFFFF"/>
              </a:highlight>
            </a:endParaRPr>
          </a:p>
          <a:p>
            <a:pPr marL="285750" indent="-285750" algn="l" fontAlgn="base">
              <a:buFont typeface="Arial" panose="020B0604020202020204" pitchFamily="34" charset="0"/>
              <a:buChar char="•"/>
            </a:pPr>
            <a:r>
              <a:rPr lang="en-US" sz="1500" b="0" i="0" dirty="0">
                <a:effectLst/>
                <a:highlight>
                  <a:srgbClr val="FFFFFF"/>
                </a:highlight>
              </a:rPr>
              <a:t>Do not work under suspended loads</a:t>
            </a:r>
            <a:endParaRPr lang="en-US" sz="1500" b="0" i="0" dirty="0">
              <a:effectLst/>
              <a:highlight>
                <a:srgbClr val="FFFFFF"/>
              </a:highlight>
              <a:cs typeface="Calibri"/>
            </a:endParaRPr>
          </a:p>
          <a:p>
            <a:pPr marL="285750" indent="-285750" algn="l" fontAlgn="base">
              <a:buFont typeface="Arial" panose="020B0604020202020204" pitchFamily="34" charset="0"/>
              <a:buChar char="•"/>
            </a:pPr>
            <a:endParaRPr lang="en-US" sz="1500" b="0" i="0">
              <a:effectLst/>
              <a:highlight>
                <a:srgbClr val="FFFFFF"/>
              </a:highlight>
            </a:endParaRPr>
          </a:p>
          <a:p>
            <a:pPr marL="285750" indent="-285750" algn="l" fontAlgn="base">
              <a:buFont typeface="Arial" panose="020B0604020202020204" pitchFamily="34" charset="0"/>
              <a:buChar char="•"/>
            </a:pPr>
            <a:r>
              <a:rPr lang="en-US" sz="1500" b="0" i="0" dirty="0">
                <a:effectLst/>
                <a:highlight>
                  <a:srgbClr val="FFFFFF"/>
                </a:highlight>
              </a:rPr>
              <a:t>Ensure that all personnel working in or around the trench wear high visibility vests or shirts</a:t>
            </a:r>
            <a:endParaRPr lang="en-US" sz="1500" b="0" i="0" dirty="0">
              <a:effectLst/>
              <a:highlight>
                <a:srgbClr val="FFFFFF"/>
              </a:highlight>
              <a:cs typeface="Calibri"/>
            </a:endParaRPr>
          </a:p>
          <a:p>
            <a:pPr marL="285750" indent="-285750" algn="l" fontAlgn="base">
              <a:buFont typeface="Arial" panose="020B0604020202020204" pitchFamily="34" charset="0"/>
              <a:buChar char="•"/>
            </a:pPr>
            <a:endParaRPr lang="en-US" sz="1500" b="0" i="0">
              <a:effectLst/>
              <a:highlight>
                <a:srgbClr val="FFFFFF"/>
              </a:highlight>
            </a:endParaRPr>
          </a:p>
          <a:p>
            <a:pPr marL="285750" indent="-285750" fontAlgn="base">
              <a:buFont typeface="Arial" panose="020B0604020202020204" pitchFamily="34" charset="0"/>
              <a:buChar char="•"/>
            </a:pPr>
            <a:r>
              <a:rPr lang="en-US" sz="1500" b="0" i="0" dirty="0">
                <a:effectLst/>
                <a:highlight>
                  <a:srgbClr val="FFFFFF"/>
                </a:highlight>
              </a:rPr>
              <a:t>Ladders should never be more than 25 feet from any worker in the trench</a:t>
            </a:r>
            <a:r>
              <a:rPr lang="en-US" sz="1500" dirty="0">
                <a:highlight>
                  <a:srgbClr val="FFFFFF"/>
                </a:highlight>
              </a:rPr>
              <a:t> over 4' in depth for access and egress. </a:t>
            </a:r>
            <a:endParaRPr lang="en-US" sz="1500">
              <a:highlight>
                <a:srgbClr val="FFFFFF"/>
              </a:highlight>
            </a:endParaRPr>
          </a:p>
          <a:p>
            <a:pPr marL="742950" lvl="1" indent="-285750">
              <a:buFont typeface="Courier New" panose="020B0604020202020204" pitchFamily="34" charset="0"/>
              <a:buChar char="o"/>
            </a:pPr>
            <a:r>
              <a:rPr lang="en-US" sz="1500" dirty="0">
                <a:highlight>
                  <a:srgbClr val="FFFFFF"/>
                </a:highlight>
              </a:rPr>
              <a:t>A-frame ladders are ok to use so long as they extend 3' above the trench.</a:t>
            </a:r>
            <a:endParaRPr lang="en-US" sz="1500" b="0" i="0" dirty="0">
              <a:effectLst/>
              <a:highlight>
                <a:srgbClr val="FFFFFF"/>
              </a:highlight>
              <a:ea typeface="Calibri"/>
              <a:cs typeface="Calibri"/>
            </a:endParaRPr>
          </a:p>
          <a:p>
            <a:pPr marL="285750" indent="-285750" algn="l" fontAlgn="base">
              <a:buFont typeface="Arial" panose="020B0604020202020204" pitchFamily="34" charset="0"/>
              <a:buChar char="•"/>
            </a:pPr>
            <a:endParaRPr lang="en-US" sz="1500" b="1" i="0">
              <a:effectLst/>
              <a:highlight>
                <a:srgbClr val="FFFFFF"/>
              </a:highlight>
              <a:cs typeface="Calibri"/>
            </a:endParaRPr>
          </a:p>
          <a:p>
            <a:pPr marL="285750" indent="-285750" algn="l" fontAlgn="base">
              <a:buFont typeface="Arial" panose="020B0604020202020204" pitchFamily="34" charset="0"/>
              <a:buChar char="•"/>
            </a:pPr>
            <a:r>
              <a:rPr lang="en-US" sz="1500" dirty="0">
                <a:highlight>
                  <a:srgbClr val="FFFFFF"/>
                </a:highlight>
              </a:rPr>
              <a:t>Remember </a:t>
            </a:r>
            <a:r>
              <a:rPr lang="en-US" sz="1500" i="0" dirty="0">
                <a:effectLst/>
                <a:highlight>
                  <a:srgbClr val="FFFFFF"/>
                </a:highlight>
              </a:rPr>
              <a:t>the deepest part of the trench needs to </a:t>
            </a:r>
            <a:r>
              <a:rPr lang="en-US" sz="1500" dirty="0">
                <a:highlight>
                  <a:srgbClr val="FFFFFF"/>
                </a:highlight>
              </a:rPr>
              <a:t>have double row of Caution Tape around the trench top to call attention to the Hazard</a:t>
            </a:r>
            <a:endParaRPr lang="en-US" sz="1500" dirty="0">
              <a:highlight>
                <a:srgbClr val="FFFFFF"/>
              </a:highlight>
              <a:cs typeface="Calibri"/>
            </a:endParaRPr>
          </a:p>
          <a:p>
            <a:pPr marL="285750" indent="-285750" algn="l" fontAlgn="base">
              <a:buFont typeface="Arial" panose="020B0604020202020204" pitchFamily="34" charset="0"/>
              <a:buChar char="•"/>
            </a:pPr>
            <a:endParaRPr lang="en-US" sz="1600">
              <a:highlight>
                <a:srgbClr val="FFFFFF"/>
              </a:highlight>
              <a:cs typeface="Calibri"/>
            </a:endParaRPr>
          </a:p>
          <a:p>
            <a:pPr fontAlgn="base"/>
            <a:endParaRPr lang="en-US" sz="1600">
              <a:highlight>
                <a:srgbClr val="FFFFFF"/>
              </a:highlight>
              <a:cs typeface="Calibri"/>
            </a:endParaRPr>
          </a:p>
        </p:txBody>
      </p:sp>
    </p:spTree>
    <p:extLst>
      <p:ext uri="{BB962C8B-B14F-4D97-AF65-F5344CB8AC3E}">
        <p14:creationId xmlns:p14="http://schemas.microsoft.com/office/powerpoint/2010/main" val="1567029011"/>
      </p:ext>
    </p:extLst>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9F5A82-6BF1-62EB-7B90-EA2432CBB070}"/>
              </a:ext>
            </a:extLst>
          </p:cNvPr>
          <p:cNvSpPr txBox="1"/>
          <p:nvPr/>
        </p:nvSpPr>
        <p:spPr>
          <a:xfrm>
            <a:off x="4567381" y="979054"/>
            <a:ext cx="3057238" cy="646331"/>
          </a:xfrm>
          <a:prstGeom prst="rect">
            <a:avLst/>
          </a:prstGeom>
          <a:noFill/>
        </p:spPr>
        <p:txBody>
          <a:bodyPr wrap="square" rtlCol="0">
            <a:spAutoFit/>
          </a:bodyPr>
          <a:lstStyle/>
          <a:p>
            <a:r>
              <a:rPr lang="en-US" sz="3600" b="1"/>
              <a:t>Safe or Unsafe</a:t>
            </a:r>
          </a:p>
        </p:txBody>
      </p:sp>
      <p:pic>
        <p:nvPicPr>
          <p:cNvPr id="3" name="Picture 2">
            <a:extLst>
              <a:ext uri="{FF2B5EF4-FFF2-40B4-BE49-F238E27FC236}">
                <a16:creationId xmlns:a16="http://schemas.microsoft.com/office/drawing/2014/main" id="{FD0FDBC9-3B83-3F1F-20E6-2FF838F3DFCF}"/>
              </a:ext>
            </a:extLst>
          </p:cNvPr>
          <p:cNvPicPr>
            <a:picLocks noChangeAspect="1"/>
          </p:cNvPicPr>
          <p:nvPr/>
        </p:nvPicPr>
        <p:blipFill>
          <a:blip r:embed="rId2"/>
          <a:stretch>
            <a:fillRect/>
          </a:stretch>
        </p:blipFill>
        <p:spPr>
          <a:xfrm>
            <a:off x="3713019" y="1898771"/>
            <a:ext cx="5038652" cy="3780872"/>
          </a:xfrm>
          <a:prstGeom prst="rect">
            <a:avLst/>
          </a:prstGeom>
        </p:spPr>
      </p:pic>
      <p:sp>
        <p:nvSpPr>
          <p:cNvPr id="5" name="TextBox 4">
            <a:extLst>
              <a:ext uri="{FF2B5EF4-FFF2-40B4-BE49-F238E27FC236}">
                <a16:creationId xmlns:a16="http://schemas.microsoft.com/office/drawing/2014/main" id="{5BB8A356-F7D5-2043-870A-B72D32A44137}"/>
              </a:ext>
            </a:extLst>
          </p:cNvPr>
          <p:cNvSpPr txBox="1"/>
          <p:nvPr/>
        </p:nvSpPr>
        <p:spPr>
          <a:xfrm>
            <a:off x="1191489" y="3198167"/>
            <a:ext cx="1283855" cy="523220"/>
          </a:xfrm>
          <a:prstGeom prst="rect">
            <a:avLst/>
          </a:prstGeom>
          <a:noFill/>
        </p:spPr>
        <p:txBody>
          <a:bodyPr wrap="square" rtlCol="0">
            <a:spAutoFit/>
          </a:bodyPr>
          <a:lstStyle/>
          <a:p>
            <a:r>
              <a:rPr lang="en-US" sz="2800" b="1">
                <a:solidFill>
                  <a:srgbClr val="FF0000"/>
                </a:solidFill>
              </a:rPr>
              <a:t>Unsafe</a:t>
            </a:r>
          </a:p>
        </p:txBody>
      </p:sp>
      <p:sp>
        <p:nvSpPr>
          <p:cNvPr id="6" name="TextBox 5">
            <a:extLst>
              <a:ext uri="{FF2B5EF4-FFF2-40B4-BE49-F238E27FC236}">
                <a16:creationId xmlns:a16="http://schemas.microsoft.com/office/drawing/2014/main" id="{F82996D7-DC59-02A8-513D-23F8F5C6D149}"/>
              </a:ext>
            </a:extLst>
          </p:cNvPr>
          <p:cNvSpPr txBox="1"/>
          <p:nvPr/>
        </p:nvSpPr>
        <p:spPr>
          <a:xfrm>
            <a:off x="618836" y="4498109"/>
            <a:ext cx="2733964" cy="523220"/>
          </a:xfrm>
          <a:prstGeom prst="rect">
            <a:avLst/>
          </a:prstGeom>
          <a:noFill/>
        </p:spPr>
        <p:txBody>
          <a:bodyPr wrap="square" rtlCol="0">
            <a:spAutoFit/>
          </a:bodyPr>
          <a:lstStyle/>
          <a:p>
            <a:r>
              <a:rPr lang="en-US" sz="2800"/>
              <a:t>Why is it Unsafe?</a:t>
            </a:r>
          </a:p>
        </p:txBody>
      </p:sp>
    </p:spTree>
    <p:extLst>
      <p:ext uri="{BB962C8B-B14F-4D97-AF65-F5344CB8AC3E}">
        <p14:creationId xmlns:p14="http://schemas.microsoft.com/office/powerpoint/2010/main" val="422996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AAAF5A-1386-6546-D531-958D42186592}"/>
              </a:ext>
            </a:extLst>
          </p:cNvPr>
          <p:cNvSpPr txBox="1"/>
          <p:nvPr/>
        </p:nvSpPr>
        <p:spPr>
          <a:xfrm>
            <a:off x="4632035" y="775853"/>
            <a:ext cx="2927929" cy="646331"/>
          </a:xfrm>
          <a:prstGeom prst="rect">
            <a:avLst/>
          </a:prstGeom>
          <a:noFill/>
        </p:spPr>
        <p:txBody>
          <a:bodyPr wrap="square" rtlCol="0">
            <a:spAutoFit/>
          </a:bodyPr>
          <a:lstStyle/>
          <a:p>
            <a:r>
              <a:rPr lang="en-US" sz="3600" b="1"/>
              <a:t>Safe or Unsafe</a:t>
            </a:r>
          </a:p>
        </p:txBody>
      </p:sp>
      <p:pic>
        <p:nvPicPr>
          <p:cNvPr id="3" name="Picture 2">
            <a:extLst>
              <a:ext uri="{FF2B5EF4-FFF2-40B4-BE49-F238E27FC236}">
                <a16:creationId xmlns:a16="http://schemas.microsoft.com/office/drawing/2014/main" id="{87EC6F06-C137-982E-F263-E285F731900A}"/>
              </a:ext>
            </a:extLst>
          </p:cNvPr>
          <p:cNvPicPr>
            <a:picLocks noChangeAspect="1"/>
          </p:cNvPicPr>
          <p:nvPr/>
        </p:nvPicPr>
        <p:blipFill>
          <a:blip r:embed="rId2"/>
          <a:stretch>
            <a:fillRect/>
          </a:stretch>
        </p:blipFill>
        <p:spPr>
          <a:xfrm>
            <a:off x="4361871" y="1429880"/>
            <a:ext cx="3468256" cy="4624342"/>
          </a:xfrm>
          <a:prstGeom prst="rect">
            <a:avLst/>
          </a:prstGeom>
        </p:spPr>
      </p:pic>
      <p:sp>
        <p:nvSpPr>
          <p:cNvPr id="5" name="TextBox 4">
            <a:extLst>
              <a:ext uri="{FF2B5EF4-FFF2-40B4-BE49-F238E27FC236}">
                <a16:creationId xmlns:a16="http://schemas.microsoft.com/office/drawing/2014/main" id="{59EEF101-B8E1-0BCC-3500-8DBAFE17BAFC}"/>
              </a:ext>
            </a:extLst>
          </p:cNvPr>
          <p:cNvSpPr txBox="1"/>
          <p:nvPr/>
        </p:nvSpPr>
        <p:spPr>
          <a:xfrm>
            <a:off x="1542473" y="2905780"/>
            <a:ext cx="1403927" cy="523220"/>
          </a:xfrm>
          <a:prstGeom prst="rect">
            <a:avLst/>
          </a:prstGeom>
          <a:noFill/>
        </p:spPr>
        <p:txBody>
          <a:bodyPr wrap="square" rtlCol="0">
            <a:spAutoFit/>
          </a:bodyPr>
          <a:lstStyle/>
          <a:p>
            <a:r>
              <a:rPr lang="en-US" sz="2800">
                <a:solidFill>
                  <a:srgbClr val="FF0000"/>
                </a:solidFill>
              </a:rPr>
              <a:t>Unsafe</a:t>
            </a:r>
            <a:r>
              <a:rPr lang="en-US"/>
              <a:t> </a:t>
            </a:r>
          </a:p>
        </p:txBody>
      </p:sp>
      <p:sp>
        <p:nvSpPr>
          <p:cNvPr id="7" name="TextBox 6">
            <a:extLst>
              <a:ext uri="{FF2B5EF4-FFF2-40B4-BE49-F238E27FC236}">
                <a16:creationId xmlns:a16="http://schemas.microsoft.com/office/drawing/2014/main" id="{8E29F9FC-5C04-2ED3-551A-17F75F980608}"/>
              </a:ext>
            </a:extLst>
          </p:cNvPr>
          <p:cNvSpPr txBox="1"/>
          <p:nvPr/>
        </p:nvSpPr>
        <p:spPr>
          <a:xfrm>
            <a:off x="992908" y="4322618"/>
            <a:ext cx="2710873" cy="523220"/>
          </a:xfrm>
          <a:prstGeom prst="rect">
            <a:avLst/>
          </a:prstGeom>
          <a:noFill/>
        </p:spPr>
        <p:txBody>
          <a:bodyPr wrap="square" rtlCol="0">
            <a:spAutoFit/>
          </a:bodyPr>
          <a:lstStyle/>
          <a:p>
            <a:r>
              <a:rPr lang="en-US" sz="2800"/>
              <a:t>Why is it Unsafe?</a:t>
            </a:r>
          </a:p>
        </p:txBody>
      </p:sp>
    </p:spTree>
    <p:extLst>
      <p:ext uri="{BB962C8B-B14F-4D97-AF65-F5344CB8AC3E}">
        <p14:creationId xmlns:p14="http://schemas.microsoft.com/office/powerpoint/2010/main" val="379872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A79FB6-7100-3445-3E39-25ADD72F7017}"/>
              </a:ext>
            </a:extLst>
          </p:cNvPr>
          <p:cNvSpPr txBox="1"/>
          <p:nvPr/>
        </p:nvSpPr>
        <p:spPr>
          <a:xfrm>
            <a:off x="1213995" y="2720492"/>
            <a:ext cx="3736581" cy="2308324"/>
          </a:xfrm>
          <a:prstGeom prst="rect">
            <a:avLst/>
          </a:prstGeom>
          <a:noFill/>
        </p:spPr>
        <p:txBody>
          <a:bodyPr wrap="square" lIns="91440" tIns="45720" rIns="91440" bIns="45720" rtlCol="0" anchor="t">
            <a:spAutoFit/>
          </a:bodyPr>
          <a:lstStyle/>
          <a:p>
            <a:r>
              <a:rPr lang="en-US"/>
              <a:t>Double Row Caution Tape should be installed around the deepest part</a:t>
            </a:r>
            <a:endParaRPr lang="en-US">
              <a:cs typeface="Calibri" panose="020F0502020204030204"/>
            </a:endParaRPr>
          </a:p>
          <a:p>
            <a:r>
              <a:rPr lang="en-US">
                <a:cs typeface="Calibri" panose="020F0502020204030204"/>
              </a:rPr>
              <a:t>of the excavation, most often at the tap location to protect other</a:t>
            </a:r>
          </a:p>
          <a:p>
            <a:r>
              <a:rPr lang="en-US">
                <a:cs typeface="Calibri" panose="020F0502020204030204"/>
              </a:rPr>
              <a:t>Workers and the General Public. </a:t>
            </a:r>
          </a:p>
          <a:p>
            <a:r>
              <a:rPr lang="en-US">
                <a:cs typeface="Calibri" panose="020F0502020204030204"/>
              </a:rPr>
              <a:t>If you are using rebar for your stakes, they must have Protective Caps installed</a:t>
            </a:r>
          </a:p>
        </p:txBody>
      </p:sp>
      <p:sp>
        <p:nvSpPr>
          <p:cNvPr id="3" name="TextBox 2">
            <a:extLst>
              <a:ext uri="{FF2B5EF4-FFF2-40B4-BE49-F238E27FC236}">
                <a16:creationId xmlns:a16="http://schemas.microsoft.com/office/drawing/2014/main" id="{86AFF653-58F3-8A37-70C1-B258E7C5062B}"/>
              </a:ext>
            </a:extLst>
          </p:cNvPr>
          <p:cNvSpPr txBox="1"/>
          <p:nvPr/>
        </p:nvSpPr>
        <p:spPr>
          <a:xfrm>
            <a:off x="4567381" y="855139"/>
            <a:ext cx="3057237" cy="646331"/>
          </a:xfrm>
          <a:prstGeom prst="rect">
            <a:avLst/>
          </a:prstGeom>
          <a:noFill/>
        </p:spPr>
        <p:txBody>
          <a:bodyPr wrap="square" rtlCol="0">
            <a:spAutoFit/>
          </a:bodyPr>
          <a:lstStyle/>
          <a:p>
            <a:r>
              <a:rPr lang="en-US" sz="3600" b="1"/>
              <a:t>Brewer Policy</a:t>
            </a:r>
          </a:p>
        </p:txBody>
      </p:sp>
      <p:pic>
        <p:nvPicPr>
          <p:cNvPr id="4" name="Picture 3" descr="A construction site with a yellow tape&#10;&#10;Description automatically generated">
            <a:extLst>
              <a:ext uri="{FF2B5EF4-FFF2-40B4-BE49-F238E27FC236}">
                <a16:creationId xmlns:a16="http://schemas.microsoft.com/office/drawing/2014/main" id="{AD7C3C8C-341A-E703-D040-EDE68D9EEC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3327" y="1930400"/>
            <a:ext cx="5184678" cy="3888509"/>
          </a:xfrm>
          <a:prstGeom prst="rect">
            <a:avLst/>
          </a:prstGeom>
          <a:noFill/>
          <a:ln>
            <a:noFill/>
          </a:ln>
        </p:spPr>
      </p:pic>
    </p:spTree>
    <p:extLst>
      <p:ext uri="{BB962C8B-B14F-4D97-AF65-F5344CB8AC3E}">
        <p14:creationId xmlns:p14="http://schemas.microsoft.com/office/powerpoint/2010/main" val="3708478119"/>
      </p:ext>
    </p:extLst>
  </p:cSld>
  <p:clrMapOvr>
    <a:masterClrMapping/>
  </p:clrMapOvr>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EA5D16-4FB9-0E57-3B01-D5A0ED7081B3}"/>
              </a:ext>
            </a:extLst>
          </p:cNvPr>
          <p:cNvSpPr txBox="1"/>
          <p:nvPr/>
        </p:nvSpPr>
        <p:spPr>
          <a:xfrm>
            <a:off x="3274291" y="914399"/>
            <a:ext cx="5643418" cy="584775"/>
          </a:xfrm>
          <a:prstGeom prst="rect">
            <a:avLst/>
          </a:prstGeom>
          <a:noFill/>
        </p:spPr>
        <p:txBody>
          <a:bodyPr wrap="square" rtlCol="0">
            <a:spAutoFit/>
          </a:bodyPr>
          <a:lstStyle/>
          <a:p>
            <a:r>
              <a:rPr lang="en-US" sz="3200" b="1"/>
              <a:t>Some Good Work Practices </a:t>
            </a:r>
          </a:p>
        </p:txBody>
      </p:sp>
      <p:pic>
        <p:nvPicPr>
          <p:cNvPr id="3" name="Picture 2">
            <a:extLst>
              <a:ext uri="{FF2B5EF4-FFF2-40B4-BE49-F238E27FC236}">
                <a16:creationId xmlns:a16="http://schemas.microsoft.com/office/drawing/2014/main" id="{384E3275-14A2-16B1-30A0-9848F0C6BF3C}"/>
              </a:ext>
            </a:extLst>
          </p:cNvPr>
          <p:cNvPicPr>
            <a:picLocks noChangeAspect="1"/>
          </p:cNvPicPr>
          <p:nvPr/>
        </p:nvPicPr>
        <p:blipFill>
          <a:blip r:embed="rId2"/>
          <a:stretch>
            <a:fillRect/>
          </a:stretch>
        </p:blipFill>
        <p:spPr>
          <a:xfrm>
            <a:off x="1442729" y="1664251"/>
            <a:ext cx="2970521" cy="3960694"/>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0EBB5093-EF0F-8D25-7CDD-D712ABA007CB}"/>
                  </a:ext>
                </a:extLst>
              </p14:cNvPr>
              <p14:cNvContentPartPr/>
              <p14:nvPr/>
            </p14:nvContentPartPr>
            <p14:xfrm>
              <a:off x="7874378" y="4026655"/>
              <a:ext cx="3960" cy="1800"/>
            </p14:xfrm>
          </p:contentPart>
        </mc:Choice>
        <mc:Fallback xmlns="">
          <p:pic>
            <p:nvPicPr>
              <p:cNvPr id="5" name="Ink 4">
                <a:extLst>
                  <a:ext uri="{FF2B5EF4-FFF2-40B4-BE49-F238E27FC236}">
                    <a16:creationId xmlns:a16="http://schemas.microsoft.com/office/drawing/2014/main" id="{0EBB5093-EF0F-8D25-7CDD-D712ABA007CB}"/>
                  </a:ext>
                </a:extLst>
              </p:cNvPr>
              <p:cNvPicPr/>
              <p:nvPr/>
            </p:nvPicPr>
            <p:blipFill>
              <a:blip r:embed="rId4"/>
              <a:stretch>
                <a:fillRect/>
              </a:stretch>
            </p:blipFill>
            <p:spPr>
              <a:xfrm>
                <a:off x="7868258" y="4021555"/>
                <a:ext cx="16200" cy="12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04B52344-8D0D-DD98-EA76-AFFC9A94B0DB}"/>
                  </a:ext>
                </a:extLst>
              </p14:cNvPr>
              <p14:cNvContentPartPr/>
              <p14:nvPr/>
            </p14:nvContentPartPr>
            <p14:xfrm>
              <a:off x="1864538" y="3084895"/>
              <a:ext cx="879840" cy="943200"/>
            </p14:xfrm>
          </p:contentPart>
        </mc:Choice>
        <mc:Fallback xmlns="">
          <p:pic>
            <p:nvPicPr>
              <p:cNvPr id="6" name="Ink 5">
                <a:extLst>
                  <a:ext uri="{FF2B5EF4-FFF2-40B4-BE49-F238E27FC236}">
                    <a16:creationId xmlns:a16="http://schemas.microsoft.com/office/drawing/2014/main" id="{04B52344-8D0D-DD98-EA76-AFFC9A94B0DB}"/>
                  </a:ext>
                </a:extLst>
              </p:cNvPr>
              <p:cNvPicPr/>
              <p:nvPr/>
            </p:nvPicPr>
            <p:blipFill>
              <a:blip r:embed="rId6"/>
              <a:stretch>
                <a:fillRect/>
              </a:stretch>
            </p:blipFill>
            <p:spPr>
              <a:xfrm>
                <a:off x="1858418" y="3078775"/>
                <a:ext cx="892080" cy="955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DF2CA506-10FF-2037-3A6F-6BFEA9BD3CF9}"/>
                  </a:ext>
                </a:extLst>
              </p14:cNvPr>
              <p14:cNvContentPartPr/>
              <p14:nvPr/>
            </p14:nvContentPartPr>
            <p14:xfrm>
              <a:off x="-887302" y="849655"/>
              <a:ext cx="360" cy="360"/>
            </p14:xfrm>
          </p:contentPart>
        </mc:Choice>
        <mc:Fallback xmlns="">
          <p:pic>
            <p:nvPicPr>
              <p:cNvPr id="7" name="Ink 6">
                <a:extLst>
                  <a:ext uri="{FF2B5EF4-FFF2-40B4-BE49-F238E27FC236}">
                    <a16:creationId xmlns:a16="http://schemas.microsoft.com/office/drawing/2014/main" id="{DF2CA506-10FF-2037-3A6F-6BFEA9BD3CF9}"/>
                  </a:ext>
                </a:extLst>
              </p:cNvPr>
              <p:cNvPicPr/>
              <p:nvPr/>
            </p:nvPicPr>
            <p:blipFill>
              <a:blip r:embed="rId4"/>
              <a:stretch>
                <a:fillRect/>
              </a:stretch>
            </p:blipFill>
            <p:spPr>
              <a:xfrm>
                <a:off x="-893422" y="843535"/>
                <a:ext cx="12600" cy="12600"/>
              </a:xfrm>
              <a:prstGeom prst="rect">
                <a:avLst/>
              </a:prstGeom>
            </p:spPr>
          </p:pic>
        </mc:Fallback>
      </mc:AlternateContent>
      <p:sp>
        <p:nvSpPr>
          <p:cNvPr id="12" name="TextBox 11">
            <a:extLst>
              <a:ext uri="{FF2B5EF4-FFF2-40B4-BE49-F238E27FC236}">
                <a16:creationId xmlns:a16="http://schemas.microsoft.com/office/drawing/2014/main" id="{DC601226-D8A2-E418-A57F-5CF34D1C48A6}"/>
              </a:ext>
            </a:extLst>
          </p:cNvPr>
          <p:cNvSpPr txBox="1"/>
          <p:nvPr/>
        </p:nvSpPr>
        <p:spPr>
          <a:xfrm>
            <a:off x="5074467" y="2690336"/>
            <a:ext cx="2150641" cy="1477328"/>
          </a:xfrm>
          <a:prstGeom prst="rect">
            <a:avLst/>
          </a:prstGeom>
          <a:noFill/>
        </p:spPr>
        <p:txBody>
          <a:bodyPr wrap="square" rtlCol="0">
            <a:spAutoFit/>
          </a:bodyPr>
          <a:lstStyle/>
          <a:p>
            <a:r>
              <a:rPr lang="en-US"/>
              <a:t>The use of Rebar Caps inside the Trench on rebar to eliminate Impalement Hazards </a:t>
            </a:r>
          </a:p>
        </p:txBody>
      </p:sp>
      <p:pic>
        <p:nvPicPr>
          <p:cNvPr id="13" name="Picture 12">
            <a:extLst>
              <a:ext uri="{FF2B5EF4-FFF2-40B4-BE49-F238E27FC236}">
                <a16:creationId xmlns:a16="http://schemas.microsoft.com/office/drawing/2014/main" id="{D2DF8852-1AD2-4255-121D-7425E7CCBB5D}"/>
              </a:ext>
            </a:extLst>
          </p:cNvPr>
          <p:cNvPicPr>
            <a:picLocks noChangeAspect="1"/>
          </p:cNvPicPr>
          <p:nvPr/>
        </p:nvPicPr>
        <p:blipFill>
          <a:blip r:embed="rId8"/>
          <a:stretch>
            <a:fillRect/>
          </a:stretch>
        </p:blipFill>
        <p:spPr>
          <a:xfrm>
            <a:off x="7724161" y="1539424"/>
            <a:ext cx="3008371" cy="4006781"/>
          </a:xfrm>
          <a:prstGeom prst="rect">
            <a:avLst/>
          </a:prstGeom>
        </p:spPr>
      </p:pic>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id="{0C39BB92-CC60-B5DD-56A0-F30DEBB98D41}"/>
                  </a:ext>
                </a:extLst>
              </p14:cNvPr>
              <p14:cNvContentPartPr/>
              <p14:nvPr/>
            </p14:nvContentPartPr>
            <p14:xfrm>
              <a:off x="8422658" y="3168055"/>
              <a:ext cx="1321920" cy="1228680"/>
            </p14:xfrm>
          </p:contentPart>
        </mc:Choice>
        <mc:Fallback xmlns="">
          <p:pic>
            <p:nvPicPr>
              <p:cNvPr id="16" name="Ink 15">
                <a:extLst>
                  <a:ext uri="{FF2B5EF4-FFF2-40B4-BE49-F238E27FC236}">
                    <a16:creationId xmlns:a16="http://schemas.microsoft.com/office/drawing/2014/main" id="{0C39BB92-CC60-B5DD-56A0-F30DEBB98D41}"/>
                  </a:ext>
                </a:extLst>
              </p:cNvPr>
              <p:cNvPicPr/>
              <p:nvPr/>
            </p:nvPicPr>
            <p:blipFill>
              <a:blip r:embed="rId10"/>
              <a:stretch>
                <a:fillRect/>
              </a:stretch>
            </p:blipFill>
            <p:spPr>
              <a:xfrm>
                <a:off x="8416538" y="3161935"/>
                <a:ext cx="1334160" cy="1240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Ink 16">
                <a:extLst>
                  <a:ext uri="{FF2B5EF4-FFF2-40B4-BE49-F238E27FC236}">
                    <a16:creationId xmlns:a16="http://schemas.microsoft.com/office/drawing/2014/main" id="{20CFAA33-E640-C109-A5DC-E874617CCA5D}"/>
                  </a:ext>
                </a:extLst>
              </p14:cNvPr>
              <p14:cNvContentPartPr/>
              <p14:nvPr/>
            </p14:nvContentPartPr>
            <p14:xfrm>
              <a:off x="5301458" y="3075175"/>
              <a:ext cx="360" cy="360"/>
            </p14:xfrm>
          </p:contentPart>
        </mc:Choice>
        <mc:Fallback xmlns="">
          <p:pic>
            <p:nvPicPr>
              <p:cNvPr id="17" name="Ink 16">
                <a:extLst>
                  <a:ext uri="{FF2B5EF4-FFF2-40B4-BE49-F238E27FC236}">
                    <a16:creationId xmlns:a16="http://schemas.microsoft.com/office/drawing/2014/main" id="{20CFAA33-E640-C109-A5DC-E874617CCA5D}"/>
                  </a:ext>
                </a:extLst>
              </p:cNvPr>
              <p:cNvPicPr/>
              <p:nvPr/>
            </p:nvPicPr>
            <p:blipFill>
              <a:blip r:embed="rId4"/>
              <a:stretch>
                <a:fillRect/>
              </a:stretch>
            </p:blipFill>
            <p:spPr>
              <a:xfrm>
                <a:off x="5295338" y="306905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Ink 17">
                <a:extLst>
                  <a:ext uri="{FF2B5EF4-FFF2-40B4-BE49-F238E27FC236}">
                    <a16:creationId xmlns:a16="http://schemas.microsoft.com/office/drawing/2014/main" id="{6F317333-D13A-23A3-A23E-E61AC1CB5E35}"/>
                  </a:ext>
                </a:extLst>
              </p14:cNvPr>
              <p14:cNvContentPartPr/>
              <p14:nvPr/>
            </p14:nvContentPartPr>
            <p14:xfrm>
              <a:off x="5910938" y="2927575"/>
              <a:ext cx="360" cy="360"/>
            </p14:xfrm>
          </p:contentPart>
        </mc:Choice>
        <mc:Fallback xmlns="">
          <p:pic>
            <p:nvPicPr>
              <p:cNvPr id="18" name="Ink 17">
                <a:extLst>
                  <a:ext uri="{FF2B5EF4-FFF2-40B4-BE49-F238E27FC236}">
                    <a16:creationId xmlns:a16="http://schemas.microsoft.com/office/drawing/2014/main" id="{6F317333-D13A-23A3-A23E-E61AC1CB5E35}"/>
                  </a:ext>
                </a:extLst>
              </p:cNvPr>
              <p:cNvPicPr/>
              <p:nvPr/>
            </p:nvPicPr>
            <p:blipFill>
              <a:blip r:embed="rId4"/>
              <a:stretch>
                <a:fillRect/>
              </a:stretch>
            </p:blipFill>
            <p:spPr>
              <a:xfrm>
                <a:off x="5904818" y="2921455"/>
                <a:ext cx="12600" cy="12600"/>
              </a:xfrm>
              <a:prstGeom prst="rect">
                <a:avLst/>
              </a:prstGeom>
            </p:spPr>
          </p:pic>
        </mc:Fallback>
      </mc:AlternateContent>
      <p:grpSp>
        <p:nvGrpSpPr>
          <p:cNvPr id="21" name="Group 20">
            <a:extLst>
              <a:ext uri="{FF2B5EF4-FFF2-40B4-BE49-F238E27FC236}">
                <a16:creationId xmlns:a16="http://schemas.microsoft.com/office/drawing/2014/main" id="{BA843B50-1BCA-B2CC-62D5-00F9DBF57166}"/>
              </a:ext>
            </a:extLst>
          </p:cNvPr>
          <p:cNvGrpSpPr/>
          <p:nvPr/>
        </p:nvGrpSpPr>
        <p:grpSpPr>
          <a:xfrm>
            <a:off x="5910938" y="2946295"/>
            <a:ext cx="360" cy="1800"/>
            <a:chOff x="5910938" y="2946295"/>
            <a:chExt cx="360" cy="1800"/>
          </a:xfrm>
        </p:grpSpPr>
        <mc:AlternateContent xmlns:mc="http://schemas.openxmlformats.org/markup-compatibility/2006" xmlns:p14="http://schemas.microsoft.com/office/powerpoint/2010/main">
          <mc:Choice Requires="p14">
            <p:contentPart p14:bwMode="auto" r:id="rId13">
              <p14:nvContentPartPr>
                <p14:cNvPr id="19" name="Ink 18">
                  <a:extLst>
                    <a:ext uri="{FF2B5EF4-FFF2-40B4-BE49-F238E27FC236}">
                      <a16:creationId xmlns:a16="http://schemas.microsoft.com/office/drawing/2014/main" id="{85D14F61-EA8A-36BE-A8F9-B0D878194D70}"/>
                    </a:ext>
                  </a:extLst>
                </p14:cNvPr>
                <p14:cNvContentPartPr/>
                <p14:nvPr/>
              </p14:nvContentPartPr>
              <p14:xfrm>
                <a:off x="5910938" y="2946295"/>
                <a:ext cx="360" cy="360"/>
              </p14:xfrm>
            </p:contentPart>
          </mc:Choice>
          <mc:Fallback xmlns="">
            <p:pic>
              <p:nvPicPr>
                <p:cNvPr id="19" name="Ink 18">
                  <a:extLst>
                    <a:ext uri="{FF2B5EF4-FFF2-40B4-BE49-F238E27FC236}">
                      <a16:creationId xmlns:a16="http://schemas.microsoft.com/office/drawing/2014/main" id="{85D14F61-EA8A-36BE-A8F9-B0D878194D70}"/>
                    </a:ext>
                  </a:extLst>
                </p:cNvPr>
                <p:cNvPicPr/>
                <p:nvPr/>
              </p:nvPicPr>
              <p:blipFill>
                <a:blip r:embed="rId4"/>
                <a:stretch>
                  <a:fillRect/>
                </a:stretch>
              </p:blipFill>
              <p:spPr>
                <a:xfrm>
                  <a:off x="5904818" y="294017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0" name="Ink 19">
                  <a:extLst>
                    <a:ext uri="{FF2B5EF4-FFF2-40B4-BE49-F238E27FC236}">
                      <a16:creationId xmlns:a16="http://schemas.microsoft.com/office/drawing/2014/main" id="{D7A2DC2E-5E46-5439-BE7B-F8BB31AB5610}"/>
                    </a:ext>
                  </a:extLst>
                </p14:cNvPr>
                <p14:cNvContentPartPr/>
                <p14:nvPr/>
              </p14:nvContentPartPr>
              <p14:xfrm>
                <a:off x="5910938" y="2946295"/>
                <a:ext cx="360" cy="1800"/>
              </p14:xfrm>
            </p:contentPart>
          </mc:Choice>
          <mc:Fallback xmlns="">
            <p:pic>
              <p:nvPicPr>
                <p:cNvPr id="20" name="Ink 19">
                  <a:extLst>
                    <a:ext uri="{FF2B5EF4-FFF2-40B4-BE49-F238E27FC236}">
                      <a16:creationId xmlns:a16="http://schemas.microsoft.com/office/drawing/2014/main" id="{D7A2DC2E-5E46-5439-BE7B-F8BB31AB5610}"/>
                    </a:ext>
                  </a:extLst>
                </p:cNvPr>
                <p:cNvPicPr/>
                <p:nvPr/>
              </p:nvPicPr>
              <p:blipFill>
                <a:blip r:embed="rId4"/>
                <a:stretch>
                  <a:fillRect/>
                </a:stretch>
              </p:blipFill>
              <p:spPr>
                <a:xfrm>
                  <a:off x="5904818" y="2940175"/>
                  <a:ext cx="12600" cy="14040"/>
                </a:xfrm>
                <a:prstGeom prst="rect">
                  <a:avLst/>
                </a:prstGeom>
              </p:spPr>
            </p:pic>
          </mc:Fallback>
        </mc:AlternateContent>
      </p:grpSp>
    </p:spTree>
    <p:extLst>
      <p:ext uri="{BB962C8B-B14F-4D97-AF65-F5344CB8AC3E}">
        <p14:creationId xmlns:p14="http://schemas.microsoft.com/office/powerpoint/2010/main" val="3880326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A79FB6-7100-3445-3E39-25ADD72F7017}"/>
              </a:ext>
            </a:extLst>
          </p:cNvPr>
          <p:cNvSpPr txBox="1"/>
          <p:nvPr/>
        </p:nvSpPr>
        <p:spPr>
          <a:xfrm>
            <a:off x="2470254" y="1459121"/>
            <a:ext cx="7259038" cy="3939540"/>
          </a:xfrm>
          <a:prstGeom prst="rect">
            <a:avLst/>
          </a:prstGeom>
          <a:noFill/>
        </p:spPr>
        <p:txBody>
          <a:bodyPr wrap="none" lIns="91440" tIns="45720" rIns="91440" bIns="45720" rtlCol="0" anchor="t">
            <a:spAutoFit/>
          </a:bodyPr>
          <a:lstStyle/>
          <a:p>
            <a:r>
              <a:rPr lang="en-US" sz="4400" b="1"/>
              <a:t>Brewer Policy</a:t>
            </a:r>
          </a:p>
          <a:p>
            <a:endParaRPr lang="en-US" sz="4400" b="1"/>
          </a:p>
          <a:p>
            <a:r>
              <a:rPr lang="en-US"/>
              <a:t>No employee is permitted to enter a trench that is over 5' in depth. If you </a:t>
            </a:r>
            <a:endParaRPr lang="en-US">
              <a:cs typeface="Calibri"/>
            </a:endParaRPr>
          </a:p>
          <a:p>
            <a:r>
              <a:rPr lang="en-US">
                <a:cs typeface="Calibri"/>
              </a:rPr>
              <a:t>encounter a trench deeper than 5'. Immediately notify your Super, Director,</a:t>
            </a:r>
          </a:p>
          <a:p>
            <a:r>
              <a:rPr lang="en-US">
                <a:cs typeface="Calibri"/>
              </a:rPr>
              <a:t>and/or Safety Team</a:t>
            </a:r>
          </a:p>
          <a:p>
            <a:endParaRPr lang="en-US"/>
          </a:p>
          <a:p>
            <a:r>
              <a:rPr lang="en-US"/>
              <a:t>Brewer pays additional money – outside of the soil task – for connections</a:t>
            </a:r>
            <a:endParaRPr lang="en-US">
              <a:cs typeface="Calibri"/>
            </a:endParaRPr>
          </a:p>
          <a:p>
            <a:r>
              <a:rPr lang="en-US">
                <a:cs typeface="Calibri"/>
              </a:rPr>
              <a:t>that need to be made inside of a shoring box. </a:t>
            </a:r>
          </a:p>
          <a:p>
            <a:endParaRPr lang="en-US"/>
          </a:p>
          <a:p>
            <a:r>
              <a:rPr lang="en-US"/>
              <a:t>If you need Caution Tape, please reach out to your Super, Director, and /or</a:t>
            </a:r>
          </a:p>
          <a:p>
            <a:r>
              <a:rPr lang="en-US">
                <a:cs typeface="Calibri"/>
              </a:rPr>
              <a:t>Safety Team</a:t>
            </a:r>
          </a:p>
        </p:txBody>
      </p:sp>
    </p:spTree>
    <p:extLst>
      <p:ext uri="{BB962C8B-B14F-4D97-AF65-F5344CB8AC3E}">
        <p14:creationId xmlns:p14="http://schemas.microsoft.com/office/powerpoint/2010/main" val="3280738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renching and Excavation">
            <a:hlinkClick r:id="" action="ppaction://media"/>
            <a:extLst>
              <a:ext uri="{FF2B5EF4-FFF2-40B4-BE49-F238E27FC236}">
                <a16:creationId xmlns:a16="http://schemas.microsoft.com/office/drawing/2014/main" id="{93F69553-1DDE-362C-20D9-A5A5E5B36BC2}"/>
              </a:ext>
            </a:extLst>
          </p:cNvPr>
          <p:cNvPicPr>
            <a:picLocks noRot="1" noChangeAspect="1"/>
          </p:cNvPicPr>
          <p:nvPr>
            <a:videoFile r:link="rId1"/>
          </p:nvPr>
        </p:nvPicPr>
        <p:blipFill>
          <a:blip r:embed="rId3"/>
          <a:stretch>
            <a:fillRect/>
          </a:stretch>
        </p:blipFill>
        <p:spPr>
          <a:xfrm>
            <a:off x="2558472" y="1111960"/>
            <a:ext cx="8201891" cy="4634080"/>
          </a:xfrm>
          <a:prstGeom prst="rect">
            <a:avLst/>
          </a:prstGeom>
        </p:spPr>
      </p:pic>
    </p:spTree>
    <p:extLst>
      <p:ext uri="{BB962C8B-B14F-4D97-AF65-F5344CB8AC3E}">
        <p14:creationId xmlns:p14="http://schemas.microsoft.com/office/powerpoint/2010/main" val="212361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Trench Safety (English) - Home Builders Association of Central Arizona">
            <a:hlinkClick r:id="" action="ppaction://media"/>
            <a:extLst>
              <a:ext uri="{FF2B5EF4-FFF2-40B4-BE49-F238E27FC236}">
                <a16:creationId xmlns:a16="http://schemas.microsoft.com/office/drawing/2014/main" id="{C1158E53-C52E-6193-2DFF-947BBCDEDBD1}"/>
              </a:ext>
            </a:extLst>
          </p:cNvPr>
          <p:cNvPicPr>
            <a:picLocks noRot="1" noChangeAspect="1"/>
          </p:cNvPicPr>
          <p:nvPr>
            <a:videoFile r:link="rId1"/>
          </p:nvPr>
        </p:nvPicPr>
        <p:blipFill>
          <a:blip r:embed="rId3"/>
          <a:stretch>
            <a:fillRect/>
          </a:stretch>
        </p:blipFill>
        <p:spPr>
          <a:xfrm>
            <a:off x="26988" y="0"/>
            <a:ext cx="12138025" cy="6858000"/>
          </a:xfrm>
          <a:prstGeom prst="rect">
            <a:avLst/>
          </a:prstGeom>
        </p:spPr>
      </p:pic>
    </p:spTree>
    <p:extLst>
      <p:ext uri="{BB962C8B-B14F-4D97-AF65-F5344CB8AC3E}">
        <p14:creationId xmlns:p14="http://schemas.microsoft.com/office/powerpoint/2010/main" val="256892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B8A534-BB6F-A7C9-0C77-7D4C4ACAD2D7}"/>
              </a:ext>
            </a:extLst>
          </p:cNvPr>
          <p:cNvSpPr txBox="1"/>
          <p:nvPr/>
        </p:nvSpPr>
        <p:spPr>
          <a:xfrm>
            <a:off x="5227782" y="554181"/>
            <a:ext cx="1058303" cy="369332"/>
          </a:xfrm>
          <a:prstGeom prst="rect">
            <a:avLst/>
          </a:prstGeom>
          <a:noFill/>
        </p:spPr>
        <p:txBody>
          <a:bodyPr wrap="none" rtlCol="0">
            <a:spAutoFit/>
          </a:bodyPr>
          <a:lstStyle/>
          <a:p>
            <a:r>
              <a:rPr lang="en-US"/>
              <a:t>SP Video </a:t>
            </a:r>
          </a:p>
        </p:txBody>
      </p:sp>
      <p:pic>
        <p:nvPicPr>
          <p:cNvPr id="3" name="Online Media 2" title="Zanjas y Excavación (Trenching and Excavation)">
            <a:hlinkClick r:id="" action="ppaction://media"/>
            <a:extLst>
              <a:ext uri="{FF2B5EF4-FFF2-40B4-BE49-F238E27FC236}">
                <a16:creationId xmlns:a16="http://schemas.microsoft.com/office/drawing/2014/main" id="{5D577A27-757D-1DD3-605E-7F639A0F6570}"/>
              </a:ext>
            </a:extLst>
          </p:cNvPr>
          <p:cNvPicPr>
            <a:picLocks noRot="1" noChangeAspect="1"/>
          </p:cNvPicPr>
          <p:nvPr>
            <a:videoFile r:link="rId1"/>
          </p:nvPr>
        </p:nvPicPr>
        <p:blipFill>
          <a:blip r:embed="rId3"/>
          <a:stretch>
            <a:fillRect/>
          </a:stretch>
        </p:blipFill>
        <p:spPr>
          <a:xfrm>
            <a:off x="2530764" y="1414637"/>
            <a:ext cx="7176654" cy="4054819"/>
          </a:xfrm>
          <a:prstGeom prst="rect">
            <a:avLst/>
          </a:prstGeom>
        </p:spPr>
      </p:pic>
    </p:spTree>
    <p:extLst>
      <p:ext uri="{BB962C8B-B14F-4D97-AF65-F5344CB8AC3E}">
        <p14:creationId xmlns:p14="http://schemas.microsoft.com/office/powerpoint/2010/main" val="120427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F498C7-0A02-98CA-CE2D-A4AB34F6224C}"/>
              </a:ext>
            </a:extLst>
          </p:cNvPr>
          <p:cNvSpPr txBox="1"/>
          <p:nvPr/>
        </p:nvSpPr>
        <p:spPr>
          <a:xfrm>
            <a:off x="2561303" y="2305615"/>
            <a:ext cx="7069393" cy="2246769"/>
          </a:xfrm>
          <a:prstGeom prst="rect">
            <a:avLst/>
          </a:prstGeom>
          <a:noFill/>
        </p:spPr>
        <p:txBody>
          <a:bodyPr wrap="square" rtlCol="0">
            <a:spAutoFit/>
          </a:bodyPr>
          <a:lstStyle/>
          <a:p>
            <a:r>
              <a:rPr lang="en-US" sz="2000" b="0" i="0">
                <a:effectLst/>
              </a:rPr>
              <a:t>Trenching and Excavation is dangerous work that construction workers face daily. </a:t>
            </a:r>
          </a:p>
          <a:p>
            <a:endParaRPr lang="en-US" sz="2000"/>
          </a:p>
          <a:p>
            <a:r>
              <a:rPr lang="en-US" sz="2000" b="0" i="0">
                <a:effectLst/>
              </a:rPr>
              <a:t>Depending on the task at hand, there are different risks involved. </a:t>
            </a:r>
          </a:p>
          <a:p>
            <a:endParaRPr lang="en-US" sz="2000"/>
          </a:p>
          <a:p>
            <a:r>
              <a:rPr lang="en-US" sz="2000" b="0" i="0">
                <a:effectLst/>
              </a:rPr>
              <a:t>Let's dig into the differences between trenching and excavation, the hazards involved, and how to mitigate risks while working.</a:t>
            </a:r>
            <a:endParaRPr lang="en-US" sz="2000"/>
          </a:p>
        </p:txBody>
      </p:sp>
    </p:spTree>
    <p:extLst>
      <p:ext uri="{BB962C8B-B14F-4D97-AF65-F5344CB8AC3E}">
        <p14:creationId xmlns:p14="http://schemas.microsoft.com/office/powerpoint/2010/main" val="3469361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2776EF-2B4D-B8A9-FBE6-2998B28099A1}"/>
              </a:ext>
            </a:extLst>
          </p:cNvPr>
          <p:cNvSpPr txBox="1"/>
          <p:nvPr/>
        </p:nvSpPr>
        <p:spPr>
          <a:xfrm>
            <a:off x="3857654" y="1052052"/>
            <a:ext cx="3793154" cy="584775"/>
          </a:xfrm>
          <a:prstGeom prst="rect">
            <a:avLst/>
          </a:prstGeom>
          <a:noFill/>
        </p:spPr>
        <p:txBody>
          <a:bodyPr wrap="none" lIns="91440" tIns="45720" rIns="91440" bIns="45720" rtlCol="0" anchor="t">
            <a:spAutoFit/>
          </a:bodyPr>
          <a:lstStyle/>
          <a:p>
            <a:pPr algn="l" fontAlgn="base"/>
            <a:r>
              <a:rPr lang="en-US" sz="3200" b="1" i="0">
                <a:solidFill>
                  <a:srgbClr val="21293A"/>
                </a:solidFill>
                <a:effectLst/>
                <a:highlight>
                  <a:srgbClr val="FFFFFF"/>
                </a:highlight>
              </a:rPr>
              <a:t>Excavation vs. </a:t>
            </a:r>
            <a:r>
              <a:rPr lang="en-US" sz="3200" b="1">
                <a:solidFill>
                  <a:srgbClr val="21293A"/>
                </a:solidFill>
                <a:highlight>
                  <a:srgbClr val="FFFFFF"/>
                </a:highlight>
              </a:rPr>
              <a:t>Trench</a:t>
            </a:r>
            <a:endParaRPr lang="en-US" sz="3200" b="1" i="0">
              <a:solidFill>
                <a:srgbClr val="21293A"/>
              </a:solidFill>
              <a:effectLst/>
              <a:highlight>
                <a:srgbClr val="FFFFFF"/>
              </a:highlight>
            </a:endParaRPr>
          </a:p>
        </p:txBody>
      </p:sp>
      <p:sp>
        <p:nvSpPr>
          <p:cNvPr id="4" name="TextBox 3">
            <a:extLst>
              <a:ext uri="{FF2B5EF4-FFF2-40B4-BE49-F238E27FC236}">
                <a16:creationId xmlns:a16="http://schemas.microsoft.com/office/drawing/2014/main" id="{2F8F69EB-F258-8C52-9FE4-B721FCAC63F9}"/>
              </a:ext>
            </a:extLst>
          </p:cNvPr>
          <p:cNvSpPr txBox="1"/>
          <p:nvPr/>
        </p:nvSpPr>
        <p:spPr>
          <a:xfrm>
            <a:off x="3662210" y="1796705"/>
            <a:ext cx="5220929" cy="4339650"/>
          </a:xfrm>
          <a:prstGeom prst="rect">
            <a:avLst/>
          </a:prstGeom>
          <a:noFill/>
        </p:spPr>
        <p:txBody>
          <a:bodyPr wrap="square" rtlCol="0">
            <a:spAutoFit/>
          </a:bodyPr>
          <a:lstStyle/>
          <a:p>
            <a:pPr marL="342900" indent="-342900" algn="l" fontAlgn="base">
              <a:buFont typeface="Arial" panose="020B0604020202020204" pitchFamily="34" charset="0"/>
              <a:buChar char="•"/>
            </a:pPr>
            <a:r>
              <a:rPr lang="en-US" sz="2000" b="0" i="0">
                <a:effectLst/>
                <a:highlight>
                  <a:srgbClr val="FFFFFF"/>
                </a:highlight>
              </a:rPr>
              <a:t>An excavation is defined as any man-made cut, cavity, trench, or depression in the Earth’s surface formed by earth removal.</a:t>
            </a:r>
          </a:p>
          <a:p>
            <a:pPr marL="342900" indent="-342900" algn="l" fontAlgn="base">
              <a:buFont typeface="Arial" panose="020B0604020202020204" pitchFamily="34" charset="0"/>
              <a:buChar char="•"/>
            </a:pPr>
            <a:endParaRPr lang="en-US" sz="2000" b="0" i="0">
              <a:effectLst/>
              <a:highlight>
                <a:srgbClr val="FFFFFF"/>
              </a:highlight>
            </a:endParaRPr>
          </a:p>
          <a:p>
            <a:pPr marL="342900" indent="-342900" algn="l" fontAlgn="base">
              <a:buFont typeface="Arial" panose="020B0604020202020204" pitchFamily="34" charset="0"/>
              <a:buChar char="•"/>
            </a:pPr>
            <a:r>
              <a:rPr lang="en-US" sz="2000" b="0" i="0">
                <a:effectLst/>
                <a:highlight>
                  <a:srgbClr val="FFFFFF"/>
                </a:highlight>
              </a:rPr>
              <a:t>A trench is defined as a narrow excavation (in relation to its length) made below the surface of the ground.</a:t>
            </a:r>
          </a:p>
          <a:p>
            <a:pPr marL="342900" indent="-342900" algn="l" fontAlgn="base">
              <a:buFont typeface="Arial" panose="020B0604020202020204" pitchFamily="34" charset="0"/>
              <a:buChar char="•"/>
            </a:pPr>
            <a:endParaRPr lang="en-US" sz="2000" b="0" i="0">
              <a:effectLst/>
              <a:highlight>
                <a:srgbClr val="FFFFFF"/>
              </a:highlight>
            </a:endParaRPr>
          </a:p>
          <a:p>
            <a:pPr marL="342900" indent="-342900" algn="l" fontAlgn="base">
              <a:buFont typeface="Arial" panose="020B0604020202020204" pitchFamily="34" charset="0"/>
              <a:buChar char="•"/>
            </a:pPr>
            <a:r>
              <a:rPr lang="en-US" sz="2000" b="0" i="0">
                <a:effectLst/>
                <a:highlight>
                  <a:srgbClr val="FFFFFF"/>
                </a:highlight>
              </a:rPr>
              <a:t>In general, the depth of a trench is greater than its width, but the width of a trench (measured at the bottom) is not greater than 15 feet </a:t>
            </a:r>
          </a:p>
          <a:p>
            <a:br>
              <a:rPr lang="en-US"/>
            </a:br>
            <a:endParaRPr lang="en-US"/>
          </a:p>
        </p:txBody>
      </p:sp>
    </p:spTree>
    <p:extLst>
      <p:ext uri="{BB962C8B-B14F-4D97-AF65-F5344CB8AC3E}">
        <p14:creationId xmlns:p14="http://schemas.microsoft.com/office/powerpoint/2010/main" val="3327548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A79FB6-7100-3445-3E39-25ADD72F7017}"/>
              </a:ext>
            </a:extLst>
          </p:cNvPr>
          <p:cNvSpPr txBox="1"/>
          <p:nvPr/>
        </p:nvSpPr>
        <p:spPr>
          <a:xfrm>
            <a:off x="2470254" y="1459121"/>
            <a:ext cx="7259038" cy="3939540"/>
          </a:xfrm>
          <a:prstGeom prst="rect">
            <a:avLst/>
          </a:prstGeom>
          <a:noFill/>
        </p:spPr>
        <p:txBody>
          <a:bodyPr wrap="none" lIns="91440" tIns="45720" rIns="91440" bIns="45720" rtlCol="0" anchor="t">
            <a:spAutoFit/>
          </a:bodyPr>
          <a:lstStyle/>
          <a:p>
            <a:r>
              <a:rPr lang="en-US" sz="4400" b="1"/>
              <a:t>Brewer Policy</a:t>
            </a:r>
          </a:p>
          <a:p>
            <a:endParaRPr lang="en-US" sz="4400" b="1"/>
          </a:p>
          <a:p>
            <a:r>
              <a:rPr lang="en-US"/>
              <a:t>No employee is permitted to enter a trench that is over 5' in depth. If you </a:t>
            </a:r>
            <a:endParaRPr lang="en-US">
              <a:cs typeface="Calibri"/>
            </a:endParaRPr>
          </a:p>
          <a:p>
            <a:r>
              <a:rPr lang="en-US">
                <a:cs typeface="Calibri"/>
              </a:rPr>
              <a:t>encounter a trench deeper than 5'. Immediately notify your Super, Director,</a:t>
            </a:r>
          </a:p>
          <a:p>
            <a:r>
              <a:rPr lang="en-US">
                <a:cs typeface="Calibri"/>
              </a:rPr>
              <a:t>and/or Safety Team</a:t>
            </a:r>
          </a:p>
          <a:p>
            <a:endParaRPr lang="en-US"/>
          </a:p>
          <a:p>
            <a:r>
              <a:rPr lang="en-US"/>
              <a:t>Brewer pays additional money – outside of the soil task – for connections</a:t>
            </a:r>
          </a:p>
          <a:p>
            <a:r>
              <a:rPr lang="en-US">
                <a:cs typeface="Calibri"/>
              </a:rPr>
              <a:t>that need to be made inside of a shoring box. </a:t>
            </a:r>
          </a:p>
          <a:p>
            <a:endParaRPr lang="en-US"/>
          </a:p>
          <a:p>
            <a:r>
              <a:rPr lang="en-US"/>
              <a:t>If you need Caution Tape, please reach out to your Super, Director, and /or</a:t>
            </a:r>
            <a:endParaRPr lang="en-US">
              <a:cs typeface="Calibri"/>
            </a:endParaRPr>
          </a:p>
          <a:p>
            <a:r>
              <a:rPr lang="en-US">
                <a:cs typeface="Calibri"/>
              </a:rPr>
              <a:t>Safety Team</a:t>
            </a:r>
          </a:p>
        </p:txBody>
      </p:sp>
    </p:spTree>
    <p:extLst>
      <p:ext uri="{BB962C8B-B14F-4D97-AF65-F5344CB8AC3E}">
        <p14:creationId xmlns:p14="http://schemas.microsoft.com/office/powerpoint/2010/main" val="2743504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17F61E-6EFC-6630-BF57-8E4B7AA47B0A}"/>
              </a:ext>
            </a:extLst>
          </p:cNvPr>
          <p:cNvSpPr txBox="1"/>
          <p:nvPr/>
        </p:nvSpPr>
        <p:spPr>
          <a:xfrm>
            <a:off x="3018503" y="1904207"/>
            <a:ext cx="6154993" cy="2677656"/>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400" b="0" i="0">
                <a:effectLst/>
                <a:highlight>
                  <a:srgbClr val="FFFFFF"/>
                </a:highlight>
              </a:rPr>
              <a:t>Trenching and Excavation tasks can be deadly if they are not performed using the controls outlined in this training.</a:t>
            </a:r>
          </a:p>
          <a:p>
            <a:pPr marL="342900" indent="-342900">
              <a:buFont typeface="Arial" panose="020B0604020202020204" pitchFamily="34" charset="0"/>
              <a:buChar char="•"/>
            </a:pPr>
            <a:endParaRPr lang="en-US" sz="2400" b="0" i="0">
              <a:effectLst/>
              <a:highlight>
                <a:srgbClr val="FFFFFF"/>
              </a:highlight>
            </a:endParaRPr>
          </a:p>
          <a:p>
            <a:pPr marL="342900" indent="-342900">
              <a:buFont typeface="Arial" panose="020B0604020202020204" pitchFamily="34" charset="0"/>
              <a:buChar char="•"/>
            </a:pPr>
            <a:r>
              <a:rPr lang="en-US" sz="2400" b="0" i="0">
                <a:effectLst/>
                <a:highlight>
                  <a:srgbClr val="FFFFFF"/>
                </a:highlight>
              </a:rPr>
              <a:t>Always take Trenching and Excavation </a:t>
            </a:r>
            <a:r>
              <a:rPr lang="en-US" sz="2400">
                <a:highlight>
                  <a:srgbClr val="FFFFFF"/>
                </a:highlight>
              </a:rPr>
              <a:t>H</a:t>
            </a:r>
            <a:r>
              <a:rPr lang="en-US" sz="2400" b="0" i="0">
                <a:effectLst/>
                <a:highlight>
                  <a:srgbClr val="FFFFFF"/>
                </a:highlight>
              </a:rPr>
              <a:t>azards </a:t>
            </a:r>
            <a:r>
              <a:rPr lang="en-US" sz="2400">
                <a:highlight>
                  <a:srgbClr val="FFFFFF"/>
                </a:highlight>
              </a:rPr>
              <a:t>S</a:t>
            </a:r>
            <a:r>
              <a:rPr lang="en-US" sz="2400" b="0" i="0">
                <a:effectLst/>
                <a:highlight>
                  <a:srgbClr val="FFFFFF"/>
                </a:highlight>
              </a:rPr>
              <a:t>eriously, as even a </a:t>
            </a:r>
            <a:r>
              <a:rPr lang="en-US" sz="2400">
                <a:highlight>
                  <a:srgbClr val="FFFFFF"/>
                </a:highlight>
              </a:rPr>
              <a:t>3-foot</a:t>
            </a:r>
            <a:r>
              <a:rPr lang="en-US" sz="2400" b="0" i="0">
                <a:effectLst/>
                <a:highlight>
                  <a:srgbClr val="FFFFFF"/>
                </a:highlight>
              </a:rPr>
              <a:t> cave-in can cause a fatality.</a:t>
            </a:r>
            <a:endParaRPr lang="en-US" sz="2400"/>
          </a:p>
        </p:txBody>
      </p:sp>
      <p:sp>
        <p:nvSpPr>
          <p:cNvPr id="4" name="TextBox 3">
            <a:extLst>
              <a:ext uri="{FF2B5EF4-FFF2-40B4-BE49-F238E27FC236}">
                <a16:creationId xmlns:a16="http://schemas.microsoft.com/office/drawing/2014/main" id="{2B82FE30-6F12-AC05-EDD1-52D297B46D63}"/>
              </a:ext>
            </a:extLst>
          </p:cNvPr>
          <p:cNvSpPr txBox="1"/>
          <p:nvPr/>
        </p:nvSpPr>
        <p:spPr>
          <a:xfrm>
            <a:off x="2698955" y="742335"/>
            <a:ext cx="6794090" cy="584775"/>
          </a:xfrm>
          <a:prstGeom prst="rect">
            <a:avLst/>
          </a:prstGeom>
          <a:noFill/>
        </p:spPr>
        <p:txBody>
          <a:bodyPr wrap="square" lIns="91440" tIns="45720" rIns="91440" bIns="45720" rtlCol="0" anchor="t">
            <a:spAutoFit/>
          </a:bodyPr>
          <a:lstStyle/>
          <a:p>
            <a:pPr algn="ctr" fontAlgn="base"/>
            <a:r>
              <a:rPr lang="en-US" sz="3200" b="1">
                <a:solidFill>
                  <a:srgbClr val="21293A"/>
                </a:solidFill>
                <a:highlight>
                  <a:srgbClr val="FFFFFF"/>
                </a:highlight>
              </a:rPr>
              <a:t>Trench Hazards</a:t>
            </a:r>
            <a:endParaRPr lang="en-US"/>
          </a:p>
        </p:txBody>
      </p:sp>
    </p:spTree>
    <p:extLst>
      <p:ext uri="{BB962C8B-B14F-4D97-AF65-F5344CB8AC3E}">
        <p14:creationId xmlns:p14="http://schemas.microsoft.com/office/powerpoint/2010/main" val="2450303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CBC91D-2E53-B2FA-DD0D-75B2D81AFE5F}"/>
              </a:ext>
            </a:extLst>
          </p:cNvPr>
          <p:cNvSpPr txBox="1"/>
          <p:nvPr/>
        </p:nvSpPr>
        <p:spPr>
          <a:xfrm>
            <a:off x="2595715" y="796413"/>
            <a:ext cx="7000569" cy="584775"/>
          </a:xfrm>
          <a:prstGeom prst="rect">
            <a:avLst/>
          </a:prstGeom>
          <a:noFill/>
        </p:spPr>
        <p:txBody>
          <a:bodyPr wrap="square" rtlCol="0">
            <a:spAutoFit/>
          </a:bodyPr>
          <a:lstStyle/>
          <a:p>
            <a:pPr algn="l" fontAlgn="base"/>
            <a:r>
              <a:rPr lang="en-US" sz="3200" b="1" i="0">
                <a:solidFill>
                  <a:srgbClr val="21293A"/>
                </a:solidFill>
                <a:effectLst/>
                <a:highlight>
                  <a:srgbClr val="FFFFFF"/>
                </a:highlight>
              </a:rPr>
              <a:t>Hazards of Trench and Excavation Work</a:t>
            </a:r>
          </a:p>
        </p:txBody>
      </p:sp>
      <p:sp>
        <p:nvSpPr>
          <p:cNvPr id="3" name="TextBox 2">
            <a:extLst>
              <a:ext uri="{FF2B5EF4-FFF2-40B4-BE49-F238E27FC236}">
                <a16:creationId xmlns:a16="http://schemas.microsoft.com/office/drawing/2014/main" id="{9CB2684F-602E-6402-A624-64BF4FD28F26}"/>
              </a:ext>
            </a:extLst>
          </p:cNvPr>
          <p:cNvSpPr txBox="1"/>
          <p:nvPr/>
        </p:nvSpPr>
        <p:spPr>
          <a:xfrm>
            <a:off x="2153264" y="1794143"/>
            <a:ext cx="7885470" cy="424731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b="0" i="0">
                <a:effectLst/>
                <a:highlight>
                  <a:srgbClr val="FFFFFF"/>
                </a:highlight>
              </a:rPr>
              <a:t>Workers who dig</a:t>
            </a:r>
            <a:r>
              <a:rPr lang="en-US">
                <a:highlight>
                  <a:srgbClr val="FFFFFF"/>
                </a:highlight>
              </a:rPr>
              <a:t>,</a:t>
            </a:r>
            <a:r>
              <a:rPr lang="en-US" b="0" i="0">
                <a:effectLst/>
                <a:highlight>
                  <a:srgbClr val="FFFFFF"/>
                </a:highlight>
              </a:rPr>
              <a:t> excavate</a:t>
            </a:r>
            <a:r>
              <a:rPr lang="en-US">
                <a:highlight>
                  <a:srgbClr val="FFFFFF"/>
                </a:highlight>
              </a:rPr>
              <a:t>, or work</a:t>
            </a:r>
            <a:r>
              <a:rPr lang="en-US" b="0" i="0">
                <a:effectLst/>
                <a:highlight>
                  <a:srgbClr val="FFFFFF"/>
                </a:highlight>
              </a:rPr>
              <a:t> </a:t>
            </a:r>
            <a:r>
              <a:rPr lang="en-US">
                <a:highlight>
                  <a:srgbClr val="FFFFFF"/>
                </a:highlight>
              </a:rPr>
              <a:t>around and in </a:t>
            </a:r>
            <a:r>
              <a:rPr lang="en-US" b="0" i="0">
                <a:effectLst/>
                <a:highlight>
                  <a:srgbClr val="FFFFFF"/>
                </a:highlight>
              </a:rPr>
              <a:t>trenches are at risk of death if they enter an unprotected trench and the walls collapse.</a:t>
            </a:r>
          </a:p>
          <a:p>
            <a:pPr marL="285750" indent="-285750">
              <a:buFont typeface="Arial" panose="020B0604020202020204" pitchFamily="34" charset="0"/>
              <a:buChar char="•"/>
            </a:pPr>
            <a:endParaRPr lang="en-US" b="0" i="0">
              <a:effectLst/>
              <a:highlight>
                <a:srgbClr val="FFFFFF"/>
              </a:highlight>
            </a:endParaRPr>
          </a:p>
          <a:p>
            <a:pPr marL="285750" indent="-285750">
              <a:buFont typeface="Arial" panose="020B0604020202020204" pitchFamily="34" charset="0"/>
              <a:buChar char="•"/>
            </a:pPr>
            <a:r>
              <a:rPr lang="en-US" b="0" i="0">
                <a:effectLst/>
                <a:highlight>
                  <a:srgbClr val="FFFFFF"/>
                </a:highlight>
              </a:rPr>
              <a:t>The lack of a protective system is the leading cause of the trench-related fatalities.</a:t>
            </a:r>
            <a:endParaRPr lang="en-US" b="0" i="0">
              <a:effectLst/>
              <a:highlight>
                <a:srgbClr val="FFFFFF"/>
              </a:highlight>
              <a:cs typeface="Calibri"/>
            </a:endParaRPr>
          </a:p>
          <a:p>
            <a:pPr marL="285750" indent="-285750">
              <a:buFont typeface="Arial" panose="020B0604020202020204" pitchFamily="34" charset="0"/>
              <a:buChar char="•"/>
            </a:pPr>
            <a:endParaRPr lang="en-US">
              <a:highlight>
                <a:srgbClr val="FFFFFF"/>
              </a:highlight>
            </a:endParaRPr>
          </a:p>
          <a:p>
            <a:pPr marL="285750" indent="-285750">
              <a:buFont typeface="Arial" panose="020B0604020202020204" pitchFamily="34" charset="0"/>
              <a:buChar char="•"/>
            </a:pPr>
            <a:r>
              <a:rPr lang="en-US" b="0" i="0">
                <a:effectLst/>
                <a:highlight>
                  <a:srgbClr val="FFFFFF"/>
                </a:highlight>
              </a:rPr>
              <a:t>Hazards associated with trench work and excavation are recognized and preventable, yet injuries and fatalities associated with these hazards continue to occur.</a:t>
            </a:r>
            <a:r>
              <a:rPr lang="en-US">
                <a:highlight>
                  <a:srgbClr val="FFFFFF"/>
                </a:highlight>
              </a:rPr>
              <a:t> </a:t>
            </a:r>
          </a:p>
          <a:p>
            <a:endParaRPr lang="en-US" b="0" i="0">
              <a:effectLst/>
              <a:highlight>
                <a:srgbClr val="FFFFFF"/>
              </a:highlight>
              <a:cs typeface="Calibri" panose="020F0502020204030204"/>
            </a:endParaRPr>
          </a:p>
          <a:p>
            <a:pPr marL="285750" indent="-285750">
              <a:buFont typeface="Arial" panose="020B0604020202020204" pitchFamily="34" charset="0"/>
              <a:buChar char="•"/>
            </a:pPr>
            <a:r>
              <a:rPr lang="en-US">
                <a:highlight>
                  <a:srgbClr val="FFFFFF"/>
                </a:highlight>
              </a:rPr>
              <a:t>Engineering</a:t>
            </a:r>
            <a:r>
              <a:rPr lang="en-US" b="0" i="0">
                <a:effectLst/>
                <a:highlight>
                  <a:srgbClr val="FFFFFF"/>
                </a:highlight>
              </a:rPr>
              <a:t> controls, protective equipment, and safe work practices to minimize worker’s hazards during trench work and excavations</a:t>
            </a:r>
            <a:r>
              <a:rPr lang="en-US">
                <a:highlight>
                  <a:srgbClr val="FFFFFF"/>
                </a:highlight>
              </a:rPr>
              <a:t> are required</a:t>
            </a:r>
            <a:r>
              <a:rPr lang="en-US" b="0" i="0">
                <a:effectLst/>
                <a:highlight>
                  <a:srgbClr val="FFFFFF"/>
                </a:highlight>
              </a:rPr>
              <a:t>.</a:t>
            </a:r>
            <a:endParaRPr lang="en-US" b="0" i="0">
              <a:effectLst/>
              <a:highlight>
                <a:srgbClr val="FFFFFF"/>
              </a:highlight>
              <a:cs typeface="Calibri"/>
            </a:endParaRPr>
          </a:p>
          <a:p>
            <a:pPr marL="285750" indent="-285750">
              <a:buFont typeface="Arial" panose="020B0604020202020204" pitchFamily="34" charset="0"/>
              <a:buChar char="•"/>
            </a:pPr>
            <a:endParaRPr lang="en-US">
              <a:highlight>
                <a:srgbClr val="FFFFFF"/>
              </a:highlight>
            </a:endParaRPr>
          </a:p>
          <a:p>
            <a:pPr marL="285750" indent="-285750">
              <a:buFont typeface="Arial" panose="020B0604020202020204" pitchFamily="34" charset="0"/>
              <a:buChar char="•"/>
            </a:pPr>
            <a:r>
              <a:rPr lang="en-US" b="0" i="0">
                <a:effectLst/>
                <a:highlight>
                  <a:srgbClr val="FFFFFF"/>
                </a:highlight>
              </a:rPr>
              <a:t>The OSHA Standards outline the specific requirements for</a:t>
            </a:r>
            <a:r>
              <a:rPr lang="en-US" b="0" i="0">
                <a:solidFill>
                  <a:srgbClr val="646975"/>
                </a:solidFill>
                <a:effectLst/>
                <a:highlight>
                  <a:srgbClr val="FFFFFF"/>
                </a:highlight>
              </a:rPr>
              <a:t> </a:t>
            </a:r>
            <a:r>
              <a:rPr lang="en-US" b="0" i="0">
                <a:effectLst/>
                <a:highlight>
                  <a:srgbClr val="FFFFFF"/>
                </a:highlight>
              </a:rPr>
              <a:t>excavations </a:t>
            </a:r>
            <a:r>
              <a:rPr lang="en-US" b="0" i="0" u="sng">
                <a:solidFill>
                  <a:srgbClr val="3568B5"/>
                </a:solidFill>
                <a:effectLst/>
                <a:highlight>
                  <a:srgbClr val="FFFFFF"/>
                </a:highlight>
                <a:hlinkClick r:id="rId2"/>
              </a:rPr>
              <a:t>(1926.651)</a:t>
            </a:r>
            <a:r>
              <a:rPr lang="en-US" b="0" i="0">
                <a:solidFill>
                  <a:srgbClr val="646975"/>
                </a:solidFill>
                <a:effectLst/>
                <a:highlight>
                  <a:srgbClr val="FFFFFF"/>
                </a:highlight>
              </a:rPr>
              <a:t> </a:t>
            </a:r>
            <a:r>
              <a:rPr lang="en-US" b="0" i="0">
                <a:effectLst/>
                <a:highlight>
                  <a:srgbClr val="FFFFFF"/>
                </a:highlight>
              </a:rPr>
              <a:t>and requirements for protective systems </a:t>
            </a:r>
            <a:r>
              <a:rPr lang="en-US" b="0" i="0" u="sng">
                <a:solidFill>
                  <a:srgbClr val="3568B5"/>
                </a:solidFill>
                <a:effectLst/>
                <a:highlight>
                  <a:srgbClr val="FFFFFF"/>
                </a:highlight>
                <a:hlinkClick r:id="rId3"/>
              </a:rPr>
              <a:t>(1926.652)</a:t>
            </a:r>
            <a:r>
              <a:rPr lang="en-US" b="0" i="0">
                <a:solidFill>
                  <a:srgbClr val="646975"/>
                </a:solidFill>
                <a:effectLst/>
                <a:highlight>
                  <a:srgbClr val="FFFFFF"/>
                </a:highlight>
              </a:rPr>
              <a:t>.</a:t>
            </a:r>
            <a:endParaRPr lang="en-US"/>
          </a:p>
        </p:txBody>
      </p:sp>
    </p:spTree>
    <p:extLst>
      <p:ext uri="{BB962C8B-B14F-4D97-AF65-F5344CB8AC3E}">
        <p14:creationId xmlns:p14="http://schemas.microsoft.com/office/powerpoint/2010/main" val="3397025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6D62D4-A958-46BF-E927-310C70374B1D}"/>
              </a:ext>
            </a:extLst>
          </p:cNvPr>
          <p:cNvSpPr txBox="1"/>
          <p:nvPr/>
        </p:nvSpPr>
        <p:spPr>
          <a:xfrm>
            <a:off x="2949677" y="757084"/>
            <a:ext cx="6469625" cy="584775"/>
          </a:xfrm>
          <a:prstGeom prst="rect">
            <a:avLst/>
          </a:prstGeom>
          <a:noFill/>
        </p:spPr>
        <p:txBody>
          <a:bodyPr wrap="square" rtlCol="0">
            <a:spAutoFit/>
          </a:bodyPr>
          <a:lstStyle/>
          <a:p>
            <a:pPr algn="l" fontAlgn="base"/>
            <a:r>
              <a:rPr lang="en-US" sz="3200" b="1" i="0">
                <a:solidFill>
                  <a:srgbClr val="21293A"/>
                </a:solidFill>
                <a:effectLst/>
                <a:highlight>
                  <a:srgbClr val="FFFFFF"/>
                </a:highlight>
              </a:rPr>
              <a:t>Requirements for Protective Systems</a:t>
            </a:r>
          </a:p>
        </p:txBody>
      </p:sp>
      <p:sp>
        <p:nvSpPr>
          <p:cNvPr id="3" name="TextBox 2">
            <a:extLst>
              <a:ext uri="{FF2B5EF4-FFF2-40B4-BE49-F238E27FC236}">
                <a16:creationId xmlns:a16="http://schemas.microsoft.com/office/drawing/2014/main" id="{61F2A3D0-298E-EAD1-D067-434021D2197F}"/>
              </a:ext>
            </a:extLst>
          </p:cNvPr>
          <p:cNvSpPr txBox="1"/>
          <p:nvPr/>
        </p:nvSpPr>
        <p:spPr>
          <a:xfrm>
            <a:off x="2836605" y="2136338"/>
            <a:ext cx="6695767" cy="2585323"/>
          </a:xfrm>
          <a:prstGeom prst="rect">
            <a:avLst/>
          </a:prstGeom>
          <a:noFill/>
        </p:spPr>
        <p:txBody>
          <a:bodyPr wrap="square" rtlCol="0">
            <a:spAutoFit/>
          </a:bodyPr>
          <a:lstStyle/>
          <a:p>
            <a:pPr marL="285750" indent="-285750">
              <a:buFont typeface="Arial" panose="020B0604020202020204" pitchFamily="34" charset="0"/>
              <a:buChar char="•"/>
            </a:pPr>
            <a:r>
              <a:rPr lang="en-US" b="0" i="0">
                <a:effectLst/>
                <a:highlight>
                  <a:srgbClr val="FFFFFF"/>
                </a:highlight>
              </a:rPr>
              <a:t>Trenches 5 feet deep or greater require a protective system unless the excavation is made entirely in stable rock.</a:t>
            </a:r>
          </a:p>
          <a:p>
            <a:pPr marL="285750" indent="-285750">
              <a:buFont typeface="Arial" panose="020B0604020202020204" pitchFamily="34" charset="0"/>
              <a:buChar char="•"/>
            </a:pPr>
            <a:endParaRPr lang="en-US">
              <a:highlight>
                <a:srgbClr val="FFFFFF"/>
              </a:highlight>
            </a:endParaRPr>
          </a:p>
          <a:p>
            <a:pPr marL="285750" indent="-285750">
              <a:buFont typeface="Arial" panose="020B0604020202020204" pitchFamily="34" charset="0"/>
              <a:buChar char="•"/>
            </a:pPr>
            <a:r>
              <a:rPr lang="en-US" b="0" i="0">
                <a:effectLst/>
                <a:highlight>
                  <a:srgbClr val="FFFFFF"/>
                </a:highlight>
              </a:rPr>
              <a:t>If less than 5 feet deep, a competent person may determine that a protective system is not required. </a:t>
            </a:r>
          </a:p>
          <a:p>
            <a:pPr marL="285750" indent="-285750">
              <a:buFont typeface="Arial" panose="020B0604020202020204" pitchFamily="34" charset="0"/>
              <a:buChar char="•"/>
            </a:pPr>
            <a:endParaRPr lang="en-US">
              <a:highlight>
                <a:srgbClr val="FFFFFF"/>
              </a:highlight>
            </a:endParaRPr>
          </a:p>
          <a:p>
            <a:pPr marL="285750" indent="-285750">
              <a:buFont typeface="Arial" panose="020B0604020202020204" pitchFamily="34" charset="0"/>
              <a:buChar char="•"/>
            </a:pPr>
            <a:r>
              <a:rPr lang="en-US" b="0" i="0">
                <a:effectLst/>
                <a:highlight>
                  <a:srgbClr val="FFFFFF"/>
                </a:highlight>
              </a:rPr>
              <a:t>Trenches 20 feet deep or greater require that the protective system be designed by a registered professional engineer or be based on data approved by a registered professional engineer.</a:t>
            </a:r>
            <a:endParaRPr lang="en-US"/>
          </a:p>
        </p:txBody>
      </p:sp>
    </p:spTree>
    <p:extLst>
      <p:ext uri="{BB962C8B-B14F-4D97-AF65-F5344CB8AC3E}">
        <p14:creationId xmlns:p14="http://schemas.microsoft.com/office/powerpoint/2010/main" val="1299487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CAB8F-F0BF-A5E8-46D3-D7E6D0BA66E8}"/>
              </a:ext>
            </a:extLst>
          </p:cNvPr>
          <p:cNvSpPr txBox="1"/>
          <p:nvPr/>
        </p:nvSpPr>
        <p:spPr>
          <a:xfrm>
            <a:off x="3633019" y="806245"/>
            <a:ext cx="4925962" cy="584775"/>
          </a:xfrm>
          <a:prstGeom prst="rect">
            <a:avLst/>
          </a:prstGeom>
          <a:noFill/>
        </p:spPr>
        <p:txBody>
          <a:bodyPr wrap="square" rtlCol="0">
            <a:spAutoFit/>
          </a:bodyPr>
          <a:lstStyle/>
          <a:p>
            <a:pPr algn="l" fontAlgn="base"/>
            <a:r>
              <a:rPr lang="en-US" sz="3200" b="1" i="0">
                <a:solidFill>
                  <a:srgbClr val="21293A"/>
                </a:solidFill>
                <a:effectLst/>
                <a:highlight>
                  <a:srgbClr val="FFFFFF"/>
                </a:highlight>
              </a:rPr>
              <a:t>Types of Protective Systems</a:t>
            </a:r>
          </a:p>
        </p:txBody>
      </p:sp>
      <p:sp>
        <p:nvSpPr>
          <p:cNvPr id="3" name="TextBox 2">
            <a:extLst>
              <a:ext uri="{FF2B5EF4-FFF2-40B4-BE49-F238E27FC236}">
                <a16:creationId xmlns:a16="http://schemas.microsoft.com/office/drawing/2014/main" id="{CB6F1F4E-B4FE-A06C-E06B-4655EB9D7550}"/>
              </a:ext>
            </a:extLst>
          </p:cNvPr>
          <p:cNvSpPr txBox="1"/>
          <p:nvPr/>
        </p:nvSpPr>
        <p:spPr>
          <a:xfrm>
            <a:off x="2635045" y="2035277"/>
            <a:ext cx="7423355" cy="2031325"/>
          </a:xfrm>
          <a:prstGeom prst="rect">
            <a:avLst/>
          </a:prstGeom>
          <a:noFill/>
        </p:spPr>
        <p:txBody>
          <a:bodyPr wrap="square" rtlCol="0">
            <a:spAutoFit/>
          </a:bodyPr>
          <a:lstStyle/>
          <a:p>
            <a:pPr marL="285750" indent="-285750">
              <a:buFont typeface="Arial" panose="020B0604020202020204" pitchFamily="34" charset="0"/>
              <a:buChar char="•"/>
            </a:pPr>
            <a:r>
              <a:rPr lang="en-US" b="0" i="0">
                <a:effectLst/>
                <a:highlight>
                  <a:srgbClr val="FFFFFF"/>
                </a:highlight>
              </a:rPr>
              <a:t>The following are types of protective systems that are used to prevent cave-ins.</a:t>
            </a:r>
          </a:p>
          <a:p>
            <a:pPr marL="285750" indent="-285750">
              <a:buFont typeface="Arial" panose="020B0604020202020204" pitchFamily="34" charset="0"/>
              <a:buChar char="•"/>
            </a:pPr>
            <a:endParaRPr lang="en-US">
              <a:highlight>
                <a:srgbClr val="FFFFFF"/>
              </a:highlight>
            </a:endParaRPr>
          </a:p>
          <a:p>
            <a:pPr marL="285750" indent="-285750">
              <a:buFont typeface="Arial" panose="020B0604020202020204" pitchFamily="34" charset="0"/>
              <a:buChar char="•"/>
            </a:pPr>
            <a:r>
              <a:rPr lang="en-US" b="0" i="0">
                <a:effectLst/>
                <a:highlight>
                  <a:srgbClr val="FFFFFF"/>
                </a:highlight>
              </a:rPr>
              <a:t>Designing a protective system can be complex. Considerations include soil classification, depth of cut, the soil's water content, changes caused by weather, surcharge loads (e.g., spoil, other materials to be used in the trench), and other operations in the area.</a:t>
            </a:r>
            <a:endParaRPr lang="en-US"/>
          </a:p>
        </p:txBody>
      </p:sp>
    </p:spTree>
    <p:extLst>
      <p:ext uri="{BB962C8B-B14F-4D97-AF65-F5344CB8AC3E}">
        <p14:creationId xmlns:p14="http://schemas.microsoft.com/office/powerpoint/2010/main" val="15863602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29</Slides>
  <Notes>1</Notes>
  <HiddenSlides>0</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Schmidt</dc:creator>
  <cp:revision>35</cp:revision>
  <dcterms:created xsi:type="dcterms:W3CDTF">2024-01-04T19:56:05Z</dcterms:created>
  <dcterms:modified xsi:type="dcterms:W3CDTF">2024-05-22T19:39:38Z</dcterms:modified>
</cp:coreProperties>
</file>