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7"/>
  </p:notesMasterIdLst>
  <p:handoutMasterIdLst>
    <p:handoutMasterId r:id="rId18"/>
  </p:handoutMasterIdLst>
  <p:sldIdLst>
    <p:sldId id="257" r:id="rId3"/>
    <p:sldId id="298" r:id="rId4"/>
    <p:sldId id="260" r:id="rId5"/>
    <p:sldId id="293" r:id="rId6"/>
    <p:sldId id="307" r:id="rId7"/>
    <p:sldId id="292" r:id="rId8"/>
    <p:sldId id="269" r:id="rId9"/>
    <p:sldId id="265" r:id="rId10"/>
    <p:sldId id="306" r:id="rId11"/>
    <p:sldId id="309" r:id="rId12"/>
    <p:sldId id="312" r:id="rId13"/>
    <p:sldId id="310" r:id="rId14"/>
    <p:sldId id="311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62"/>
    <a:srgbClr val="084678"/>
    <a:srgbClr val="FEB924"/>
    <a:srgbClr val="E0E0E0"/>
    <a:srgbClr val="D0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21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2D17A-769D-B246-9433-D3085147A8A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81597-FBF9-F14E-A75F-3926BA1C5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417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CF02C-B956-2541-BC9C-BD2A1FFB27C4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D6BFB-D0FE-144B-8F76-800013102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034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40205_LegWA_3001ab-(ZF-8244-58416-1-005)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1886"/>
            <a:ext cx="9144000" cy="6096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3846797"/>
            <a:ext cx="9144000" cy="30112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 userDrawn="1">
            <p:ph type="ctrTitle"/>
          </p:nvPr>
        </p:nvSpPr>
        <p:spPr>
          <a:xfrm>
            <a:off x="341624" y="4270838"/>
            <a:ext cx="8463512" cy="651067"/>
          </a:xfrm>
        </p:spPr>
        <p:txBody>
          <a:bodyPr anchor="t">
            <a:no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3562350" y="5372624"/>
            <a:ext cx="5242786" cy="407815"/>
          </a:xfrm>
        </p:spPr>
        <p:txBody>
          <a:bodyPr anchor="t"/>
          <a:lstStyle>
            <a:lvl1pPr>
              <a:defRPr sz="1100">
                <a:solidFill>
                  <a:srgbClr val="084678"/>
                </a:solidFill>
              </a:defRPr>
            </a:lvl1pPr>
          </a:lstStyle>
          <a:p>
            <a:fld id="{F9CF0BC4-9A67-FF48-BC10-0473A027F7AC}" type="datetime4">
              <a:rPr lang="en-US" smtClean="0"/>
              <a:t>October 24, 2025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1" y="5683018"/>
            <a:ext cx="9143998" cy="796779"/>
            <a:chOff x="1" y="5683018"/>
            <a:chExt cx="9143998" cy="796779"/>
          </a:xfrm>
        </p:grpSpPr>
        <p:sp>
          <p:nvSpPr>
            <p:cNvPr id="20" name="Rectangle 19"/>
            <p:cNvSpPr/>
            <p:nvPr userDrawn="1"/>
          </p:nvSpPr>
          <p:spPr>
            <a:xfrm>
              <a:off x="1" y="5822950"/>
              <a:ext cx="269874" cy="501649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3562350" y="5822950"/>
              <a:ext cx="5581649" cy="501649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140" y="5683018"/>
              <a:ext cx="2986104" cy="796779"/>
            </a:xfrm>
            <a:prstGeom prst="rect">
              <a:avLst/>
            </a:prstGeom>
          </p:spPr>
        </p:pic>
      </p:grpSp>
      <p:sp>
        <p:nvSpPr>
          <p:cNvPr id="16" name="Subtitle 2"/>
          <p:cNvSpPr>
            <a:spLocks noGrp="1"/>
          </p:cNvSpPr>
          <p:nvPr userDrawn="1">
            <p:ph type="subTitle" idx="1"/>
          </p:nvPr>
        </p:nvSpPr>
        <p:spPr>
          <a:xfrm>
            <a:off x="341624" y="4921905"/>
            <a:ext cx="8463512" cy="450720"/>
          </a:xfrm>
        </p:spPr>
        <p:txBody>
          <a:bodyPr>
            <a:normAutofit/>
          </a:bodyPr>
          <a:lstStyle>
            <a:lvl1pPr marL="0" indent="0" algn="r">
              <a:buNone/>
              <a:defRPr sz="2000" i="1">
                <a:solidFill>
                  <a:srgbClr val="08467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526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5948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71661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47512"/>
            <a:ext cx="5486400" cy="6835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EE85-5EF1-884C-888B-CC75AF37E5CC}" type="datetime4">
              <a:rPr lang="en-US" smtClean="0"/>
              <a:t>October 24,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Document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33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F2F4D-73F5-FF41-B546-CAC8CAC99704}" type="datetime4">
              <a:rPr lang="en-US" smtClean="0"/>
              <a:t>October 24,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210" y="995546"/>
            <a:ext cx="8444926" cy="0"/>
          </a:xfrm>
          <a:prstGeom prst="line">
            <a:avLst/>
          </a:prstGeom>
          <a:ln>
            <a:solidFill>
              <a:srgbClr val="0846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210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2808-2F09-694B-84EC-3532CC2D53A1}" type="datetime4">
              <a:rPr lang="en-US" smtClean="0"/>
              <a:t>October 24,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26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40205_LegWA_3001ab-(ZF-8244-58416-1-005)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1886"/>
            <a:ext cx="9144000" cy="6096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3846797"/>
            <a:ext cx="9144000" cy="30112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 userDrawn="1">
            <p:ph type="ctrTitle"/>
          </p:nvPr>
        </p:nvSpPr>
        <p:spPr>
          <a:xfrm>
            <a:off x="341624" y="4270838"/>
            <a:ext cx="8463512" cy="651067"/>
          </a:xfrm>
        </p:spPr>
        <p:txBody>
          <a:bodyPr anchor="t">
            <a:no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3562350" y="5372624"/>
            <a:ext cx="5242786" cy="407815"/>
          </a:xfrm>
        </p:spPr>
        <p:txBody>
          <a:bodyPr anchor="t"/>
          <a:lstStyle>
            <a:lvl1pPr>
              <a:defRPr sz="1100">
                <a:solidFill>
                  <a:srgbClr val="084678"/>
                </a:solidFill>
              </a:defRPr>
            </a:lvl1pPr>
          </a:lstStyle>
          <a:p>
            <a:fld id="{F9CF0BC4-9A67-FF48-BC10-0473A027F7AC}" type="datetime4">
              <a:rPr lang="en-US" smtClean="0"/>
              <a:pPr/>
              <a:t>October 24, 2025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1" y="5683018"/>
            <a:ext cx="9143998" cy="796779"/>
            <a:chOff x="1" y="5683018"/>
            <a:chExt cx="9143998" cy="796779"/>
          </a:xfrm>
        </p:grpSpPr>
        <p:sp>
          <p:nvSpPr>
            <p:cNvPr id="20" name="Rectangle 19"/>
            <p:cNvSpPr/>
            <p:nvPr userDrawn="1"/>
          </p:nvSpPr>
          <p:spPr>
            <a:xfrm>
              <a:off x="1" y="5822950"/>
              <a:ext cx="269874" cy="501649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3562350" y="5822950"/>
              <a:ext cx="5581649" cy="501649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140" y="5683018"/>
              <a:ext cx="2986104" cy="796779"/>
            </a:xfrm>
            <a:prstGeom prst="rect">
              <a:avLst/>
            </a:prstGeom>
          </p:spPr>
        </p:pic>
      </p:grpSp>
      <p:sp>
        <p:nvSpPr>
          <p:cNvPr id="16" name="Subtitle 2"/>
          <p:cNvSpPr>
            <a:spLocks noGrp="1"/>
          </p:cNvSpPr>
          <p:nvPr userDrawn="1">
            <p:ph type="subTitle" idx="1"/>
          </p:nvPr>
        </p:nvSpPr>
        <p:spPr>
          <a:xfrm>
            <a:off x="341624" y="4921905"/>
            <a:ext cx="8463512" cy="450720"/>
          </a:xfrm>
        </p:spPr>
        <p:txBody>
          <a:bodyPr>
            <a:normAutofit/>
          </a:bodyPr>
          <a:lstStyle>
            <a:lvl1pPr marL="0" indent="0" algn="r">
              <a:buNone/>
              <a:defRPr sz="2000" i="1">
                <a:solidFill>
                  <a:srgbClr val="08467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58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1"/>
            <a:ext cx="9144000" cy="5339644"/>
            <a:chOff x="0" y="1"/>
            <a:chExt cx="9144000" cy="533964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1"/>
              <a:ext cx="9144000" cy="5339644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ight Triangle 10"/>
            <p:cNvSpPr/>
            <p:nvPr userDrawn="1"/>
          </p:nvSpPr>
          <p:spPr>
            <a:xfrm>
              <a:off x="0" y="1065390"/>
              <a:ext cx="8149167" cy="4274255"/>
            </a:xfrm>
            <a:prstGeom prst="rtTriangle">
              <a:avLst/>
            </a:prstGeom>
            <a:solidFill>
              <a:srgbClr val="D0D0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41624" y="980371"/>
            <a:ext cx="8463512" cy="1470025"/>
          </a:xfrm>
        </p:spPr>
        <p:txBody>
          <a:bodyPr anchor="b">
            <a:noAutofit/>
          </a:bodyPr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41624" y="2576837"/>
            <a:ext cx="8463512" cy="646525"/>
          </a:xfrm>
        </p:spPr>
        <p:txBody>
          <a:bodyPr>
            <a:normAutofit/>
          </a:bodyPr>
          <a:lstStyle>
            <a:lvl1pPr marL="0" indent="0" algn="r">
              <a:buNone/>
              <a:defRPr sz="3000" i="1">
                <a:solidFill>
                  <a:srgbClr val="08467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62350" y="3231465"/>
            <a:ext cx="5242786" cy="407815"/>
          </a:xfrm>
        </p:spPr>
        <p:txBody>
          <a:bodyPr anchor="t"/>
          <a:lstStyle>
            <a:lvl1pPr>
              <a:defRPr sz="1400">
                <a:solidFill>
                  <a:srgbClr val="084678"/>
                </a:solidFill>
              </a:defRPr>
            </a:lvl1pPr>
          </a:lstStyle>
          <a:p>
            <a:fld id="{3FC52A6E-B5E4-3D4F-874D-95EF9E1A115F}" type="datetime4">
              <a:rPr lang="en-US" smtClean="0"/>
              <a:pPr/>
              <a:t>October 24, 2025</a:t>
            </a:fld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" y="5683018"/>
            <a:ext cx="9143998" cy="796779"/>
            <a:chOff x="1" y="5683018"/>
            <a:chExt cx="9143998" cy="79677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1" y="5822950"/>
              <a:ext cx="269874" cy="501649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3562350" y="5822950"/>
              <a:ext cx="5581649" cy="501649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140" y="5683018"/>
              <a:ext cx="2986104" cy="7967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4354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0172" y="4270838"/>
            <a:ext cx="8464963" cy="651067"/>
          </a:xfrm>
        </p:spPr>
        <p:txBody>
          <a:bodyPr anchor="t">
            <a:normAutofit/>
          </a:bodyPr>
          <a:lstStyle>
            <a:lvl1pPr algn="r">
              <a:defRPr sz="36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172" y="4921905"/>
            <a:ext cx="8464963" cy="808824"/>
          </a:xfrm>
        </p:spPr>
        <p:txBody>
          <a:bodyPr anchor="t"/>
          <a:lstStyle>
            <a:lvl1pPr marL="0" indent="0" algn="r">
              <a:buNone/>
              <a:defRPr sz="2000" i="1">
                <a:solidFill>
                  <a:srgbClr val="0846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355C-BF78-6F45-BAC3-400777F688FC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October 24, 2025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t>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0"/>
            <a:ext cx="9144000" cy="3846797"/>
            <a:chOff x="0" y="1"/>
            <a:chExt cx="12692560" cy="533964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1"/>
              <a:ext cx="12692560" cy="5339644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ight Triangle 9"/>
            <p:cNvSpPr/>
            <p:nvPr userDrawn="1"/>
          </p:nvSpPr>
          <p:spPr>
            <a:xfrm>
              <a:off x="0" y="1065390"/>
              <a:ext cx="8149167" cy="4274255"/>
            </a:xfrm>
            <a:prstGeom prst="rtTriangle">
              <a:avLst/>
            </a:prstGeom>
            <a:solidFill>
              <a:srgbClr val="D0D0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7410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62DE-529F-3F46-851B-EDE2E603D2FB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October 24, 2025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t>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60210" y="995546"/>
            <a:ext cx="8444926" cy="0"/>
          </a:xfrm>
          <a:prstGeom prst="line">
            <a:avLst/>
          </a:prstGeom>
          <a:ln>
            <a:solidFill>
              <a:srgbClr val="0846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992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210" y="1312056"/>
            <a:ext cx="4135590" cy="48141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2056"/>
            <a:ext cx="4156936" cy="48141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989E-413E-EF4F-B230-4683F4D06CDB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October 24, 2025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t>Document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60210" y="995546"/>
            <a:ext cx="8444926" cy="0"/>
          </a:xfrm>
          <a:prstGeom prst="line">
            <a:avLst/>
          </a:prstGeom>
          <a:ln>
            <a:solidFill>
              <a:srgbClr val="0846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512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210" y="1312056"/>
            <a:ext cx="4137178" cy="86281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08467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210" y="2174875"/>
            <a:ext cx="413717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12056"/>
            <a:ext cx="4160111" cy="86281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08467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6011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BA12-C479-0C43-BC84-62C03DA9EA8F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October 24, 2025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t>Document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60210" y="995546"/>
            <a:ext cx="8444926" cy="0"/>
          </a:xfrm>
          <a:prstGeom prst="line">
            <a:avLst/>
          </a:prstGeom>
          <a:ln>
            <a:solidFill>
              <a:srgbClr val="0846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315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FCF03-4856-B149-A38E-BED196DF846D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October 24, 2025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t>Document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60210" y="995546"/>
            <a:ext cx="8444926" cy="0"/>
          </a:xfrm>
          <a:prstGeom prst="line">
            <a:avLst/>
          </a:prstGeom>
          <a:ln>
            <a:solidFill>
              <a:srgbClr val="0846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525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1"/>
            <a:ext cx="9144000" cy="5339644"/>
            <a:chOff x="0" y="1"/>
            <a:chExt cx="9144000" cy="533964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1"/>
              <a:ext cx="9144000" cy="5339644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Triangle 10"/>
            <p:cNvSpPr/>
            <p:nvPr userDrawn="1"/>
          </p:nvSpPr>
          <p:spPr>
            <a:xfrm>
              <a:off x="0" y="1065390"/>
              <a:ext cx="8149167" cy="4274255"/>
            </a:xfrm>
            <a:prstGeom prst="rtTriangle">
              <a:avLst/>
            </a:prstGeom>
            <a:solidFill>
              <a:srgbClr val="D0D0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41624" y="980371"/>
            <a:ext cx="8463512" cy="1470025"/>
          </a:xfrm>
        </p:spPr>
        <p:txBody>
          <a:bodyPr anchor="b">
            <a:noAutofit/>
          </a:bodyPr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41624" y="2576837"/>
            <a:ext cx="8463512" cy="646525"/>
          </a:xfrm>
        </p:spPr>
        <p:txBody>
          <a:bodyPr>
            <a:normAutofit/>
          </a:bodyPr>
          <a:lstStyle>
            <a:lvl1pPr marL="0" indent="0" algn="r">
              <a:buNone/>
              <a:defRPr sz="3000" i="1">
                <a:solidFill>
                  <a:srgbClr val="08467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62350" y="3231465"/>
            <a:ext cx="5242786" cy="407815"/>
          </a:xfrm>
        </p:spPr>
        <p:txBody>
          <a:bodyPr anchor="t"/>
          <a:lstStyle>
            <a:lvl1pPr>
              <a:defRPr sz="1400">
                <a:solidFill>
                  <a:srgbClr val="084678"/>
                </a:solidFill>
              </a:defRPr>
            </a:lvl1pPr>
          </a:lstStyle>
          <a:p>
            <a:fld id="{3FC52A6E-B5E4-3D4F-874D-95EF9E1A115F}" type="datetime4">
              <a:rPr lang="en-US" smtClean="0"/>
              <a:t>October 24, 2025</a:t>
            </a:fld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" y="5683018"/>
            <a:ext cx="9143998" cy="796779"/>
            <a:chOff x="1" y="5683018"/>
            <a:chExt cx="9143998" cy="79677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1" y="5822950"/>
              <a:ext cx="269874" cy="501649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3562350" y="5822950"/>
              <a:ext cx="5581649" cy="501649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140" y="5683018"/>
              <a:ext cx="2986104" cy="7967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20177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C000-B45B-394C-ACD1-6114AC56AF54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October 24, 2025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t>Document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551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387" y="273050"/>
            <a:ext cx="3008313" cy="10712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3298" y="273050"/>
            <a:ext cx="50918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4387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18835-2AA2-4D4F-AE54-4CA0E776ED97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October 24, 2025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t>Document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627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5948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71661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47512"/>
            <a:ext cx="5486400" cy="6835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EE85-5EF1-884C-888B-CC75AF37E5CC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October 24, 2025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t>Document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568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F2F4D-73F5-FF41-B546-CAC8CAC99704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October 24, 2025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t>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210" y="995546"/>
            <a:ext cx="8444926" cy="0"/>
          </a:xfrm>
          <a:prstGeom prst="line">
            <a:avLst/>
          </a:prstGeom>
          <a:ln>
            <a:solidFill>
              <a:srgbClr val="0846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6042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2808-2F09-694B-84EC-3532CC2D53A1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October 24, 2025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t>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347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0172" y="4270838"/>
            <a:ext cx="8464963" cy="651067"/>
          </a:xfrm>
        </p:spPr>
        <p:txBody>
          <a:bodyPr anchor="t">
            <a:normAutofit/>
          </a:bodyPr>
          <a:lstStyle>
            <a:lvl1pPr algn="r">
              <a:defRPr sz="36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172" y="4921905"/>
            <a:ext cx="8464963" cy="808824"/>
          </a:xfrm>
        </p:spPr>
        <p:txBody>
          <a:bodyPr anchor="t"/>
          <a:lstStyle>
            <a:lvl1pPr marL="0" indent="0" algn="r">
              <a:buNone/>
              <a:defRPr sz="2000" i="1">
                <a:solidFill>
                  <a:srgbClr val="0846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355C-BF78-6F45-BAC3-400777F688FC}" type="datetime4">
              <a:rPr lang="en-US" smtClean="0"/>
              <a:t>October 24,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0"/>
            <a:ext cx="9144000" cy="3846797"/>
            <a:chOff x="0" y="1"/>
            <a:chExt cx="12692560" cy="533964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1"/>
              <a:ext cx="12692560" cy="5339644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Triangle 9"/>
            <p:cNvSpPr/>
            <p:nvPr userDrawn="1"/>
          </p:nvSpPr>
          <p:spPr>
            <a:xfrm>
              <a:off x="0" y="1065390"/>
              <a:ext cx="8149167" cy="4274255"/>
            </a:xfrm>
            <a:prstGeom prst="rtTriangle">
              <a:avLst/>
            </a:prstGeom>
            <a:solidFill>
              <a:srgbClr val="D0D0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277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62DE-529F-3F46-851B-EDE2E603D2FB}" type="datetime4">
              <a:rPr lang="en-US" smtClean="0"/>
              <a:t>October 24,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60210" y="995546"/>
            <a:ext cx="8444926" cy="0"/>
          </a:xfrm>
          <a:prstGeom prst="line">
            <a:avLst/>
          </a:prstGeom>
          <a:ln>
            <a:solidFill>
              <a:srgbClr val="0846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23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210" y="1312056"/>
            <a:ext cx="4135590" cy="48141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2056"/>
            <a:ext cx="4156936" cy="48141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989E-413E-EF4F-B230-4683F4D06CDB}" type="datetime4">
              <a:rPr lang="en-US" smtClean="0"/>
              <a:t>October 24,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Document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60210" y="995546"/>
            <a:ext cx="8444926" cy="0"/>
          </a:xfrm>
          <a:prstGeom prst="line">
            <a:avLst/>
          </a:prstGeom>
          <a:ln>
            <a:solidFill>
              <a:srgbClr val="0846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014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210" y="1312056"/>
            <a:ext cx="4137178" cy="86281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08467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210" y="2174875"/>
            <a:ext cx="413717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12056"/>
            <a:ext cx="4160111" cy="86281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08467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6011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BA12-C479-0C43-BC84-62C03DA9EA8F}" type="datetime4">
              <a:rPr lang="en-US" smtClean="0"/>
              <a:t>October 24, 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Document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60210" y="995546"/>
            <a:ext cx="8444926" cy="0"/>
          </a:xfrm>
          <a:prstGeom prst="line">
            <a:avLst/>
          </a:prstGeom>
          <a:ln>
            <a:solidFill>
              <a:srgbClr val="0846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041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FCF03-4856-B149-A38E-BED196DF846D}" type="datetime4">
              <a:rPr lang="en-US" smtClean="0"/>
              <a:t>October 24,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Document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60210" y="995546"/>
            <a:ext cx="8444926" cy="0"/>
          </a:xfrm>
          <a:prstGeom prst="line">
            <a:avLst/>
          </a:prstGeom>
          <a:ln>
            <a:solidFill>
              <a:srgbClr val="0846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489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C000-B45B-394C-ACD1-6114AC56AF54}" type="datetime4">
              <a:rPr lang="en-US" smtClean="0"/>
              <a:t>October 24, 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Document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77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387" y="273050"/>
            <a:ext cx="3008313" cy="10712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3298" y="273050"/>
            <a:ext cx="50918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4387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18835-2AA2-4D4F-AE54-4CA0E776ED97}" type="datetime4">
              <a:rPr lang="en-US" smtClean="0"/>
              <a:t>October 24,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Document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5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1" y="6169132"/>
            <a:ext cx="9143999" cy="519140"/>
            <a:chOff x="1" y="6169132"/>
            <a:chExt cx="9143999" cy="519140"/>
          </a:xfrm>
        </p:grpSpPr>
        <p:sp>
          <p:nvSpPr>
            <p:cNvPr id="7" name="Rectangle 6"/>
            <p:cNvSpPr/>
            <p:nvPr userDrawn="1"/>
          </p:nvSpPr>
          <p:spPr>
            <a:xfrm>
              <a:off x="1279525" y="6257925"/>
              <a:ext cx="7864475" cy="327025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1" y="6257925"/>
              <a:ext cx="231774" cy="327025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OIClogo_RGB_abridged.png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231" y="6169132"/>
              <a:ext cx="822960" cy="519140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210" y="327998"/>
            <a:ext cx="8444926" cy="66754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210" y="1312056"/>
            <a:ext cx="8444926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6713" y="6314490"/>
            <a:ext cx="2133600" cy="200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cs typeface="Segoe UI"/>
              </a:defRPr>
            </a:lvl1pPr>
          </a:lstStyle>
          <a:p>
            <a:fld id="{4F90963F-9640-0E4E-97A5-10433052FF3D}" type="datetime4">
              <a:rPr lang="en-US" smtClean="0"/>
              <a:pPr/>
              <a:t>October 24,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7209" y="6314490"/>
            <a:ext cx="3354245" cy="200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cs typeface="Segoe UI"/>
              </a:defRPr>
            </a:lvl1pPr>
          </a:lstStyle>
          <a:p>
            <a:r>
              <a:rPr lang="en-US" dirty="0"/>
              <a:t>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5697" y="6314490"/>
            <a:ext cx="639439" cy="200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cs typeface="Segoe UI"/>
              </a:defRPr>
            </a:lvl1pPr>
          </a:lstStyle>
          <a:p>
            <a:fld id="{2981B80C-5BE7-794F-A6A0-8361E3B5D2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22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1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84678"/>
          </a:solidFill>
          <a:latin typeface="Segoe UI"/>
          <a:ea typeface="+mj-ea"/>
          <a:cs typeface="Segoe UI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Wingdings" charset="2"/>
        <a:buNone/>
        <a:defRPr sz="2800" kern="1200">
          <a:solidFill>
            <a:schemeClr val="tx1"/>
          </a:solidFill>
          <a:latin typeface="Segoe UI"/>
          <a:ea typeface="+mn-ea"/>
          <a:cs typeface="Segoe U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Segoe UI"/>
          <a:ea typeface="+mn-ea"/>
          <a:cs typeface="Segoe U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Segoe UI"/>
          <a:ea typeface="+mn-ea"/>
          <a:cs typeface="Segoe U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Segoe UI"/>
          <a:ea typeface="+mn-ea"/>
          <a:cs typeface="Segoe U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Segoe UI"/>
          <a:ea typeface="+mn-ea"/>
          <a:cs typeface="Segoe U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1" y="6169132"/>
            <a:ext cx="9143999" cy="519140"/>
            <a:chOff x="1" y="6169132"/>
            <a:chExt cx="9143999" cy="519140"/>
          </a:xfrm>
        </p:grpSpPr>
        <p:sp>
          <p:nvSpPr>
            <p:cNvPr id="7" name="Rectangle 6"/>
            <p:cNvSpPr/>
            <p:nvPr userDrawn="1"/>
          </p:nvSpPr>
          <p:spPr>
            <a:xfrm>
              <a:off x="1279525" y="6257925"/>
              <a:ext cx="7864475" cy="327025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1" y="6257925"/>
              <a:ext cx="231774" cy="327025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1" name="Picture 10" descr="OIClogo_RGB_abridged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231" y="6169132"/>
              <a:ext cx="822960" cy="519140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210" y="327998"/>
            <a:ext cx="8444926" cy="66754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210" y="1312056"/>
            <a:ext cx="8444926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6713" y="6314490"/>
            <a:ext cx="2133600" cy="200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cs typeface="Segoe UI"/>
              </a:defRPr>
            </a:lvl1pPr>
          </a:lstStyle>
          <a:p>
            <a:pPr defTabSz="457200"/>
            <a:fld id="{4F90963F-9640-0E4E-97A5-10433052FF3D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October 24, 2025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7209" y="6314490"/>
            <a:ext cx="3354245" cy="200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cs typeface="Segoe UI"/>
              </a:defRPr>
            </a:lvl1pPr>
          </a:lstStyle>
          <a:p>
            <a:pPr defTabSz="457200"/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5697" y="6314490"/>
            <a:ext cx="639439" cy="200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cs typeface="Segoe UI"/>
              </a:defRPr>
            </a:lvl1pPr>
          </a:lstStyle>
          <a:p>
            <a:pPr defTabSz="457200"/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48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84678"/>
          </a:solidFill>
          <a:latin typeface="Segoe UI"/>
          <a:ea typeface="+mj-ea"/>
          <a:cs typeface="Segoe UI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Wingdings" charset="2"/>
        <a:buNone/>
        <a:defRPr sz="2800" kern="1200">
          <a:solidFill>
            <a:schemeClr val="tx1"/>
          </a:solidFill>
          <a:latin typeface="Segoe UI"/>
          <a:ea typeface="+mn-ea"/>
          <a:cs typeface="Segoe U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Segoe UI"/>
          <a:ea typeface="+mn-ea"/>
          <a:cs typeface="Segoe U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Segoe UI"/>
          <a:ea typeface="+mn-ea"/>
          <a:cs typeface="Segoe U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Segoe UI"/>
          <a:ea typeface="+mn-ea"/>
          <a:cs typeface="Segoe U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Segoe UI"/>
          <a:ea typeface="+mn-ea"/>
          <a:cs typeface="Segoe U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WSOIC" TargetMode="External"/><Relationship Id="rId2" Type="http://schemas.openxmlformats.org/officeDocument/2006/relationships/hyperlink" Target="mailto:david.forte@oic.wa.gov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insurance.wa.gov/" TargetMode="External"/><Relationship Id="rId5" Type="http://schemas.openxmlformats.org/officeDocument/2006/relationships/hyperlink" Target="https://wa-oic.medium.com/" TargetMode="External"/><Relationship Id="rId4" Type="http://schemas.openxmlformats.org/officeDocument/2006/relationships/hyperlink" Target="https://bsky.app/profile/oicwa.bsky.socia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Kittitas Residential Insurance Town Hall</a:t>
            </a: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Impacting Homeowners &amp; Realtors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3C0B-958A-9C41-A3A0-4E6EAC3210D4}" type="datetime4"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October 24, 2025</a:t>
            </a:fld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86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095FD-78C9-81AE-CBB3-408BB986C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44E48-5D6E-FA21-8DA5-9743A465D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Mitigation is saving homes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6F915-0B1A-54BF-E97B-BD2E4F76C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0" i="0" dirty="0">
              <a:solidFill>
                <a:srgbClr val="000000"/>
              </a:solidFill>
              <a:effectLst/>
              <a:latin typeface="Helvetica Neue"/>
            </a:endParaRPr>
          </a:p>
          <a:p>
            <a:endParaRPr lang="en-US" dirty="0">
              <a:solidFill>
                <a:srgbClr val="000000"/>
              </a:solidFill>
              <a:latin typeface="Helvetica Neue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6A567-E3A7-66F2-81AD-176BFB5CE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E3BB7-46D7-2446-BF11-F1481A251443}" type="datetime4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October 24, 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42ACB-13C4-88FE-2818-A3CD79EAE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/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Kittitas Residential Insurance Town Hall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33AA1-B5D1-0A15-07B7-ACB736973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81B80C-5BE7-794F-A6A0-8361E3B5D2E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pic>
        <p:nvPicPr>
          <p:cNvPr id="1028" name="Picture 4" descr="Saving Homes and Lives from Wildfire - Green Foothills">
            <a:extLst>
              <a:ext uri="{FF2B5EF4-FFF2-40B4-BE49-F238E27FC236}">
                <a16:creationId xmlns:a16="http://schemas.microsoft.com/office/drawing/2014/main" id="{AC24DD8A-77B7-CA94-EE37-94129DA47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65" y="1187338"/>
            <a:ext cx="8176869" cy="490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48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B56FA-05C7-1864-A19E-A73EA5076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B4577-D351-4B81-ECD6-DE854ACE2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Mitigation is saving homes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29882-E138-500B-C71E-7465F551E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0" i="0" dirty="0">
              <a:solidFill>
                <a:srgbClr val="000000"/>
              </a:solidFill>
              <a:effectLst/>
              <a:latin typeface="Helvetica Neue"/>
            </a:endParaRPr>
          </a:p>
          <a:p>
            <a:endParaRPr lang="en-US" dirty="0">
              <a:solidFill>
                <a:srgbClr val="000000"/>
              </a:solidFill>
              <a:latin typeface="Helvetica Neue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4F98D-3369-E756-152E-1ED9ABFA4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E3BB7-46D7-2446-BF11-F1481A251443}" type="datetime4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October 24, 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B922A-3703-4409-009E-A8B8AAC44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/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Kittitas Residential Insurance Town Hall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ABD35-BF67-7842-C18E-4EFCF22E2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81B80C-5BE7-794F-A6A0-8361E3B5D2E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pic>
        <p:nvPicPr>
          <p:cNvPr id="5122" name="Picture 2" descr=" In this March 19, 2019 photo, an aerial image shows the home of Sean and Dawn Herr, bottom center, in Paradise, Calif. The Herr home, built in 2010 to new fire-resistant building standards, survived the fire while nearby homes burned. (Hector America/The Sacramento Bee via AP) - Associated Press">
            <a:extLst>
              <a:ext uri="{FF2B5EF4-FFF2-40B4-BE49-F238E27FC236}">
                <a16:creationId xmlns:a16="http://schemas.microsoft.com/office/drawing/2014/main" id="{EB452B72-598F-B1FE-EDC8-65CA10ACA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0638"/>
            <a:ext cx="7620000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36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715B9-683A-4257-C218-778581FAF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4499D-4DC9-ACB1-87C8-DBE71134E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IBHS Wildfire Prepared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522BC-984F-AD6E-551B-9BCF9491A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0" i="0" dirty="0">
              <a:solidFill>
                <a:srgbClr val="000000"/>
              </a:solidFill>
              <a:effectLst/>
              <a:latin typeface="Helvetica Neue"/>
            </a:endParaRPr>
          </a:p>
          <a:p>
            <a:endParaRPr lang="en-US" dirty="0">
              <a:solidFill>
                <a:srgbClr val="000000"/>
              </a:solidFill>
              <a:latin typeface="Helvetica Neue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BCAB1-FAD0-EC4C-FFA7-1BAF37BC5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E3BB7-46D7-2446-BF11-F1481A251443}" type="datetime4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October 24, 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21156-CD68-6BAD-563F-4EA1E0FB4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/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Kittitas Residential Insurance Town Hall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9C568-BEB9-3BC9-1796-142CDD4D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81B80C-5BE7-794F-A6A0-8361E3B5D2E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0E0C09-8AD4-150F-8ACD-291F6872E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91" y="1251984"/>
            <a:ext cx="7740502" cy="435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0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81748-94D1-57BF-63F8-02DFA27DF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AE165-216A-B35B-31E3-60FD769E7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IBHS Wildfire Prepared Home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56ECF-F4E6-0E72-2CED-774D7CE54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E3BB7-46D7-2446-BF11-F1481A251443}" type="datetime4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October 24, 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78DD9-1E1B-9EDC-2F26-F654A2B58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/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Kittitas Residential Insurance Town Hall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22549-5E68-F922-5912-E29DBC780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81B80C-5BE7-794F-A6A0-8361E3B5D2E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pic>
        <p:nvPicPr>
          <p:cNvPr id="4098" name="Picture 2" descr="Wildfire Prepared Home with Standards">
            <a:extLst>
              <a:ext uri="{FF2B5EF4-FFF2-40B4-BE49-F238E27FC236}">
                <a16:creationId xmlns:a16="http://schemas.microsoft.com/office/drawing/2014/main" id="{E3C7D792-25FC-1DAD-38AC-B608B3E6F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6" y="1058222"/>
            <a:ext cx="8928987" cy="502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78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David Forte</a:t>
            </a: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Senior Policy Advisor, Property &amp; Casualty</a:t>
            </a: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2"/>
              </a:rPr>
              <a:t>david.forte@oic.wa.gov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/ 360-725-7268</a:t>
            </a: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Connect with us!</a:t>
            </a:r>
          </a:p>
          <a:p>
            <a:pPr marL="457200" indent="-457200">
              <a:buFont typeface="Arial"/>
              <a:buChar char="•"/>
            </a:pP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Facebook: 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3"/>
              </a:rPr>
              <a:t>https://www.facebook.com/WSOIC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457200" indent="-457200">
              <a:buFont typeface="Arial"/>
              <a:buChar char="•"/>
            </a:pP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Bluesky: 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4"/>
              </a:rPr>
              <a:t>https://bsky.app/profile/oicwa.bsky.social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Blog: 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5"/>
              </a:rPr>
              <a:t>https://wa-oic.medium.com/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457200" indent="-457200">
              <a:buFont typeface="Arial"/>
              <a:buChar char="•"/>
            </a:pP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Website: 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6"/>
              </a:rPr>
              <a:t>www.insurance.wa.gov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3BB7-46D7-2446-BF11-F1481A251443}" type="datetime4"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October 24, 2025</a:t>
            </a:fld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Kittitas Residential Insurance Town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493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30690-E415-0B7E-7F3D-E6702393F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BD216-E0B0-8F41-8BD3-E7C5D4DD8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Residential Nonrenewals and Cancellation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D0E51-CB4B-2B9D-647C-651BB1C71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Availability of insurance is based on perception of risk.</a:t>
            </a:r>
          </a:p>
          <a:p>
            <a:endParaRPr lang="en-US" dirty="0"/>
          </a:p>
          <a:p>
            <a:r>
              <a:rPr lang="en-US" dirty="0"/>
              <a:t>Affordability of insurance is based on cost of claims and cost </a:t>
            </a:r>
            <a:r>
              <a:rPr lang="en-US"/>
              <a:t>of reinsurance.</a:t>
            </a:r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FDC6D-9272-67FE-36E8-FE5772F27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3BB7-46D7-2446-BF11-F1481A251443}" type="datetime4"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October 24, 2025</a:t>
            </a:fld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E2115-5561-AE27-58D9-ED449B7A5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Kittitas Residential Insurance Town Hall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F8045-F768-4B4A-51BE-D6459234A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286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047" y="327998"/>
            <a:ext cx="8563089" cy="667548"/>
          </a:xfrm>
        </p:spPr>
        <p:txBody>
          <a:bodyPr>
            <a:noAutofit/>
          </a:bodyPr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Residential Nonrenewals and Cancellation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047" y="1312056"/>
            <a:ext cx="8563089" cy="4783944"/>
          </a:xfrm>
        </p:spPr>
        <p:txBody>
          <a:bodyPr/>
          <a:lstStyle/>
          <a:p>
            <a:r>
              <a:rPr lang="en-US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Nonrenewal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means the policy is not extended into a new policy term.</a:t>
            </a:r>
          </a:p>
          <a:p>
            <a:r>
              <a:rPr lang="en-US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Cancellation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means the policy was stopped during the policy term.   </a:t>
            </a: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3BB7-46D7-2446-BF11-F1481A251443}" type="datetime4"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October 24, 2025</a:t>
            </a:fld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Kittitas Residential Insurance Town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E084AFB-FEC2-B000-D7A7-D6B3C8C450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702556"/>
              </p:ext>
            </p:extLst>
          </p:nvPr>
        </p:nvGraphicFramePr>
        <p:xfrm>
          <a:off x="338864" y="3162660"/>
          <a:ext cx="8423580" cy="2533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3930">
                  <a:extLst>
                    <a:ext uri="{9D8B030D-6E8A-4147-A177-3AD203B41FA5}">
                      <a16:colId xmlns:a16="http://schemas.microsoft.com/office/drawing/2014/main" val="1532373599"/>
                    </a:ext>
                  </a:extLst>
                </a:gridCol>
                <a:gridCol w="1403930">
                  <a:extLst>
                    <a:ext uri="{9D8B030D-6E8A-4147-A177-3AD203B41FA5}">
                      <a16:colId xmlns:a16="http://schemas.microsoft.com/office/drawing/2014/main" val="3240249415"/>
                    </a:ext>
                  </a:extLst>
                </a:gridCol>
                <a:gridCol w="1403930">
                  <a:extLst>
                    <a:ext uri="{9D8B030D-6E8A-4147-A177-3AD203B41FA5}">
                      <a16:colId xmlns:a16="http://schemas.microsoft.com/office/drawing/2014/main" val="354702031"/>
                    </a:ext>
                  </a:extLst>
                </a:gridCol>
                <a:gridCol w="1403930">
                  <a:extLst>
                    <a:ext uri="{9D8B030D-6E8A-4147-A177-3AD203B41FA5}">
                      <a16:colId xmlns:a16="http://schemas.microsoft.com/office/drawing/2014/main" val="2975155206"/>
                    </a:ext>
                  </a:extLst>
                </a:gridCol>
                <a:gridCol w="1403930">
                  <a:extLst>
                    <a:ext uri="{9D8B030D-6E8A-4147-A177-3AD203B41FA5}">
                      <a16:colId xmlns:a16="http://schemas.microsoft.com/office/drawing/2014/main" val="660082315"/>
                    </a:ext>
                  </a:extLst>
                </a:gridCol>
                <a:gridCol w="1403930">
                  <a:extLst>
                    <a:ext uri="{9D8B030D-6E8A-4147-A177-3AD203B41FA5}">
                      <a16:colId xmlns:a16="http://schemas.microsoft.com/office/drawing/2014/main" val="1627602620"/>
                    </a:ext>
                  </a:extLst>
                </a:gridCol>
              </a:tblGrid>
              <a:tr h="763544">
                <a:tc>
                  <a:txBody>
                    <a:bodyPr/>
                    <a:lstStyle/>
                    <a:p>
                      <a:r>
                        <a:rPr lang="en-US" sz="12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C- Policyholder Initiated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C- Policyholder Nonpayment of Premium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C- Insurer Initiated</a:t>
                      </a:r>
                    </a:p>
                  </a:txBody>
                  <a:tcPr>
                    <a:solidFill>
                      <a:srgbClr val="003B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NR- Policyholder Initiated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NR- Insurer Initiated</a:t>
                      </a:r>
                    </a:p>
                  </a:txBody>
                  <a:tcPr>
                    <a:solidFill>
                      <a:srgbClr val="003B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582529"/>
                  </a:ext>
                </a:extLst>
              </a:tr>
              <a:tr h="442371">
                <a:tc>
                  <a:txBody>
                    <a:bodyPr/>
                    <a:lstStyle/>
                    <a:p>
                      <a:r>
                        <a:rPr lang="en-US" sz="12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182,094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21,328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13,996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22,145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11,763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888410"/>
                  </a:ext>
                </a:extLst>
              </a:tr>
              <a:tr h="442371">
                <a:tc>
                  <a:txBody>
                    <a:bodyPr/>
                    <a:lstStyle/>
                    <a:p>
                      <a:r>
                        <a:rPr lang="en-US" sz="12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165,440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22,233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13,014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23,403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14,258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941878"/>
                  </a:ext>
                </a:extLst>
              </a:tr>
              <a:tr h="442371">
                <a:tc>
                  <a:txBody>
                    <a:bodyPr/>
                    <a:lstStyle/>
                    <a:p>
                      <a:r>
                        <a:rPr lang="en-US" sz="1200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139,697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19,624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14,821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23,779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18,823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597006"/>
                  </a:ext>
                </a:extLst>
              </a:tr>
              <a:tr h="442371">
                <a:tc>
                  <a:txBody>
                    <a:bodyPr/>
                    <a:lstStyle/>
                    <a:p>
                      <a:r>
                        <a:rPr lang="en-US" sz="1200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175,408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20,834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8,733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22,764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24,109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28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411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9BF75-E626-9CC4-192D-45AB21A93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7CDA4-A056-DD10-4054-A67117FA5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047" y="327998"/>
            <a:ext cx="8563089" cy="667548"/>
          </a:xfrm>
        </p:spPr>
        <p:txBody>
          <a:bodyPr>
            <a:noAutofit/>
          </a:bodyPr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Residential Nonrenewals and Cancellation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2C8D2-17D5-C2C8-1EE7-20EF5B081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047" y="1312056"/>
            <a:ext cx="8563089" cy="4783944"/>
          </a:xfrm>
        </p:spPr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Let’s look at 98922 and 98940 areas:</a:t>
            </a: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1AB9B-9538-A150-C214-D5563CE8D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3BB7-46D7-2446-BF11-F1481A251443}" type="datetime4"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October 24, 2025</a:t>
            </a:fld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DB3D3-9058-C024-59F7-D6ED124DB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Kittitas Residential Insurance Town Hall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713FC-9826-E346-5FB9-CC5526696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F40B2DD-D6AB-470F-1A50-36DB7D8A7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250605"/>
              </p:ext>
            </p:extLst>
          </p:nvPr>
        </p:nvGraphicFramePr>
        <p:xfrm>
          <a:off x="242047" y="1971159"/>
          <a:ext cx="3798324" cy="4177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108">
                  <a:extLst>
                    <a:ext uri="{9D8B030D-6E8A-4147-A177-3AD203B41FA5}">
                      <a16:colId xmlns:a16="http://schemas.microsoft.com/office/drawing/2014/main" val="894389714"/>
                    </a:ext>
                  </a:extLst>
                </a:gridCol>
                <a:gridCol w="1266108">
                  <a:extLst>
                    <a:ext uri="{9D8B030D-6E8A-4147-A177-3AD203B41FA5}">
                      <a16:colId xmlns:a16="http://schemas.microsoft.com/office/drawing/2014/main" val="2680505699"/>
                    </a:ext>
                  </a:extLst>
                </a:gridCol>
                <a:gridCol w="1266108">
                  <a:extLst>
                    <a:ext uri="{9D8B030D-6E8A-4147-A177-3AD203B41FA5}">
                      <a16:colId xmlns:a16="http://schemas.microsoft.com/office/drawing/2014/main" val="3405499389"/>
                    </a:ext>
                  </a:extLst>
                </a:gridCol>
              </a:tblGrid>
              <a:tr h="11361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98922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C- Insurer Initiated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003B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NR- Insurer Initiated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003B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327008"/>
                  </a:ext>
                </a:extLst>
              </a:tr>
              <a:tr h="747169">
                <a:tc>
                  <a:txBody>
                    <a:bodyPr/>
                    <a:lstStyle/>
                    <a:p>
                      <a:r>
                        <a:rPr lang="en-US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971600"/>
                  </a:ext>
                </a:extLst>
              </a:tr>
              <a:tr h="747169">
                <a:tc>
                  <a:txBody>
                    <a:bodyPr/>
                    <a:lstStyle/>
                    <a:p>
                      <a:r>
                        <a:rPr lang="en-US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632090"/>
                  </a:ext>
                </a:extLst>
              </a:tr>
              <a:tr h="747169">
                <a:tc>
                  <a:txBody>
                    <a:bodyPr/>
                    <a:lstStyle/>
                    <a:p>
                      <a:r>
                        <a:rPr lang="en-US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591770"/>
                  </a:ext>
                </a:extLst>
              </a:tr>
              <a:tr h="747169">
                <a:tc>
                  <a:txBody>
                    <a:bodyPr/>
                    <a:lstStyle/>
                    <a:p>
                      <a:r>
                        <a:rPr lang="en-US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97345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6A7FF3C-D919-23C9-9029-1574B6AFF0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041881"/>
              </p:ext>
            </p:extLst>
          </p:nvPr>
        </p:nvGraphicFramePr>
        <p:xfrm>
          <a:off x="4687092" y="1971159"/>
          <a:ext cx="3798324" cy="4177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108">
                  <a:extLst>
                    <a:ext uri="{9D8B030D-6E8A-4147-A177-3AD203B41FA5}">
                      <a16:colId xmlns:a16="http://schemas.microsoft.com/office/drawing/2014/main" val="894389714"/>
                    </a:ext>
                  </a:extLst>
                </a:gridCol>
                <a:gridCol w="1266108">
                  <a:extLst>
                    <a:ext uri="{9D8B030D-6E8A-4147-A177-3AD203B41FA5}">
                      <a16:colId xmlns:a16="http://schemas.microsoft.com/office/drawing/2014/main" val="2680505699"/>
                    </a:ext>
                  </a:extLst>
                </a:gridCol>
                <a:gridCol w="1266108">
                  <a:extLst>
                    <a:ext uri="{9D8B030D-6E8A-4147-A177-3AD203B41FA5}">
                      <a16:colId xmlns:a16="http://schemas.microsoft.com/office/drawing/2014/main" val="3405499389"/>
                    </a:ext>
                  </a:extLst>
                </a:gridCol>
              </a:tblGrid>
              <a:tr h="11361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98940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C- Insurer Initiated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003B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NR- Insurer Initiated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003B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327008"/>
                  </a:ext>
                </a:extLst>
              </a:tr>
              <a:tr h="747169">
                <a:tc>
                  <a:txBody>
                    <a:bodyPr/>
                    <a:lstStyle/>
                    <a:p>
                      <a:r>
                        <a:rPr lang="en-US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971600"/>
                  </a:ext>
                </a:extLst>
              </a:tr>
              <a:tr h="747169">
                <a:tc>
                  <a:txBody>
                    <a:bodyPr/>
                    <a:lstStyle/>
                    <a:p>
                      <a:r>
                        <a:rPr lang="en-US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632090"/>
                  </a:ext>
                </a:extLst>
              </a:tr>
              <a:tr h="747169">
                <a:tc>
                  <a:txBody>
                    <a:bodyPr/>
                    <a:lstStyle/>
                    <a:p>
                      <a:r>
                        <a:rPr lang="en-US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591770"/>
                  </a:ext>
                </a:extLst>
              </a:tr>
              <a:tr h="747169">
                <a:tc>
                  <a:txBody>
                    <a:bodyPr/>
                    <a:lstStyle/>
                    <a:p>
                      <a:r>
                        <a:rPr lang="en-US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973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340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WA FAIR Plan- Insurer of last resort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Provides basic property insurance on dwellings and commercial buildings when owner unable to find coverage in normal market.</a:t>
            </a: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Helvetica Neue"/>
              </a:rPr>
              <a:t>Insurance companies are required to include the name and telephone number of the FAIR Plan in all property cancellation and non-renewal notices.</a:t>
            </a:r>
          </a:p>
          <a:p>
            <a:endParaRPr lang="en-US" dirty="0">
              <a:solidFill>
                <a:srgbClr val="000000"/>
              </a:solidFill>
              <a:latin typeface="Helvetica Neue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E3BB7-46D7-2446-BF11-F1481A251443}" type="datetime4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October 24, 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WA property insurance market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81B80C-5BE7-794F-A6A0-8361E3B5D2E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03003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WA FAIR Plan- Insurer of last resort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Helvetica Neue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3BB7-46D7-2446-BF11-F1481A251443}" type="datetime4"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October 24, 2025</a:t>
            </a:fld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Kittitas Residential Insurance Town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3742416-F0D2-788D-2993-FAE1CD004C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136170"/>
              </p:ext>
            </p:extLst>
          </p:nvPr>
        </p:nvGraphicFramePr>
        <p:xfrm>
          <a:off x="338862" y="2077375"/>
          <a:ext cx="8444928" cy="15479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7187">
                  <a:extLst>
                    <a:ext uri="{9D8B030D-6E8A-4147-A177-3AD203B41FA5}">
                      <a16:colId xmlns:a16="http://schemas.microsoft.com/office/drawing/2014/main" val="1359192742"/>
                    </a:ext>
                  </a:extLst>
                </a:gridCol>
                <a:gridCol w="1407187">
                  <a:extLst>
                    <a:ext uri="{9D8B030D-6E8A-4147-A177-3AD203B41FA5}">
                      <a16:colId xmlns:a16="http://schemas.microsoft.com/office/drawing/2014/main" val="3380983594"/>
                    </a:ext>
                  </a:extLst>
                </a:gridCol>
                <a:gridCol w="1407187">
                  <a:extLst>
                    <a:ext uri="{9D8B030D-6E8A-4147-A177-3AD203B41FA5}">
                      <a16:colId xmlns:a16="http://schemas.microsoft.com/office/drawing/2014/main" val="1047528118"/>
                    </a:ext>
                  </a:extLst>
                </a:gridCol>
                <a:gridCol w="1407187">
                  <a:extLst>
                    <a:ext uri="{9D8B030D-6E8A-4147-A177-3AD203B41FA5}">
                      <a16:colId xmlns:a16="http://schemas.microsoft.com/office/drawing/2014/main" val="1564468701"/>
                    </a:ext>
                  </a:extLst>
                </a:gridCol>
                <a:gridCol w="1408090">
                  <a:extLst>
                    <a:ext uri="{9D8B030D-6E8A-4147-A177-3AD203B41FA5}">
                      <a16:colId xmlns:a16="http://schemas.microsoft.com/office/drawing/2014/main" val="218826599"/>
                    </a:ext>
                  </a:extLst>
                </a:gridCol>
                <a:gridCol w="1408090">
                  <a:extLst>
                    <a:ext uri="{9D8B030D-6E8A-4147-A177-3AD203B41FA5}">
                      <a16:colId xmlns:a16="http://schemas.microsoft.com/office/drawing/2014/main" val="3884908078"/>
                    </a:ext>
                  </a:extLst>
                </a:gridCol>
              </a:tblGrid>
              <a:tr h="4446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State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Florida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>
                          <a:effectLst/>
                        </a:rPr>
                        <a:t>California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Louisiana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Oregon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Washington 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4776881"/>
                  </a:ext>
                </a:extLst>
              </a:tr>
              <a:tr h="11014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Number of policies in effect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>
                          <a:effectLst/>
                        </a:rPr>
                        <a:t>1,000,000+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>
                          <a:effectLst/>
                        </a:rPr>
                        <a:t>450,000+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120,000+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2300+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405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9195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9788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FBF6E-FBFF-30BC-061B-B40C5BB3D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5A615-60DF-4735-7B8F-38DAF6814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WA FAIR Plan- expand coverage?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30381-A3F6-95E8-38C3-902DFBB00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Current coverage offerings:</a:t>
            </a:r>
          </a:p>
          <a:p>
            <a:pPr lvl="1"/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$1.5 million policy limits, Actual Cash Value</a:t>
            </a:r>
          </a:p>
          <a:p>
            <a:pPr lvl="1"/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Fire (includes lightning); extended coverage (wind, hail, vandalism, explosion, volcanic, etc.)</a:t>
            </a:r>
          </a:p>
          <a:p>
            <a:pPr lvl="1"/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Does NOT cover: theft, liability, water damage</a:t>
            </a: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Dwelling coverage: Owner/occupied; Rental properties of single family homes and condominium units; Multi-family rental property up to 4 units.</a:t>
            </a: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Commercial coverage: Any non-residential commercial structure; building has mixed commercial and residential space; and multi-family rental property of five or more units.</a:t>
            </a: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4E433-CF64-5619-81A7-B9F9623E3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E3BB7-46D7-2446-BF11-F1481A251443}" type="datetime4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October 24, 2025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EEE4B-A90E-75DB-898A-208276460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Kittitas Residential Insurance Town Hall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5C779-6851-5A2D-0554-0B20BF578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81B80C-5BE7-794F-A6A0-8361E3B5D2E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883543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B57EC-E447-53E2-7BF9-C618301C4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61A74-C7E4-7F54-3057-89A3AA406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WA FAIR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ADF2C-0127-C84E-88CA-5FAB4EBB4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4640F-999F-96B3-81B4-0AF3235F5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3BB7-46D7-2446-BF11-F1481A251443}" type="datetime4"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October 24, 2025</a:t>
            </a:fld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1AB54-96B7-CB4D-7490-58E435728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Kittitas Residential Insurance Town Hall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9CAA2-9235-B0E1-9AD5-57C140858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47D719-CA42-3D3E-7949-535FFD1D7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64" y="1177182"/>
            <a:ext cx="7716791" cy="479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84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FE714-7901-674E-8C64-979C4FD89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5751F-465B-4752-634E-C82C8D0F1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Mitigation is the key for insurability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85B86-CAB4-214B-99F3-D7F3E6DC9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Community mitigation- Firewise and NFPA standards</a:t>
            </a: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Home mitigation- Insurance Institute for Business &amp; Home Safety </a:t>
            </a:r>
            <a:r>
              <a:rPr lang="en-US" b="0" i="1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Wildfire Prepared Homes </a:t>
            </a:r>
            <a: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is the insurance industry’s upcoming standard.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Helvetica Neue"/>
            </a:endParaRPr>
          </a:p>
          <a:p>
            <a:endParaRPr lang="en-US" dirty="0">
              <a:solidFill>
                <a:srgbClr val="000000"/>
              </a:solidFill>
              <a:latin typeface="Helvetica Neue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C666D-56B0-4973-78E2-03A567091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E3BB7-46D7-2446-BF11-F1481A251443}" type="datetime4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October 24, 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FA2DC-2C21-F4CF-145A-8ADB3C516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/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Kittitas Residential Insurance Town Hall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1497F-4DF7-5D45-C89E-E6EF1BF56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81B80C-5BE7-794F-A6A0-8361E3B5D2E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53206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OIC_presentation_PPT">
  <a:themeElements>
    <a:clrScheme name="OIC Color">
      <a:dk1>
        <a:sysClr val="windowText" lastClr="000000"/>
      </a:dk1>
      <a:lt1>
        <a:sysClr val="window" lastClr="FFFFFF"/>
      </a:lt1>
      <a:dk2>
        <a:srgbClr val="084678"/>
      </a:dk2>
      <a:lt2>
        <a:srgbClr val="E0E0E0"/>
      </a:lt2>
      <a:accent1>
        <a:srgbClr val="1084D3"/>
      </a:accent1>
      <a:accent2>
        <a:srgbClr val="52BA3F"/>
      </a:accent2>
      <a:accent3>
        <a:srgbClr val="FCBE25"/>
      </a:accent3>
      <a:accent4>
        <a:srgbClr val="307A22"/>
      </a:accent4>
      <a:accent5>
        <a:srgbClr val="FD6308"/>
      </a:accent5>
      <a:accent6>
        <a:srgbClr val="A5A5A5"/>
      </a:accent6>
      <a:hlink>
        <a:srgbClr val="0C42D7"/>
      </a:hlink>
      <a:folHlink>
        <a:srgbClr val="307A22"/>
      </a:folHlink>
    </a:clrScheme>
    <a:fontScheme name="Inspiration">
      <a:maj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IC_presentation_PPT_2.potx [Read-Only]" id="{27912BEE-B2BD-4278-BF8C-A22F92C2E673}" vid="{17620353-4B37-4336-828F-17E83F044A57}"/>
    </a:ext>
  </a:extLst>
</a:theme>
</file>

<file path=ppt/theme/theme2.xml><?xml version="1.0" encoding="utf-8"?>
<a:theme xmlns:a="http://schemas.openxmlformats.org/drawingml/2006/main" name="1_OIC_presentation_PPT">
  <a:themeElements>
    <a:clrScheme name="OIC Color">
      <a:dk1>
        <a:sysClr val="windowText" lastClr="000000"/>
      </a:dk1>
      <a:lt1>
        <a:sysClr val="window" lastClr="FFFFFF"/>
      </a:lt1>
      <a:dk2>
        <a:srgbClr val="084678"/>
      </a:dk2>
      <a:lt2>
        <a:srgbClr val="E0E0E0"/>
      </a:lt2>
      <a:accent1>
        <a:srgbClr val="1084D3"/>
      </a:accent1>
      <a:accent2>
        <a:srgbClr val="52BA3F"/>
      </a:accent2>
      <a:accent3>
        <a:srgbClr val="FCBE25"/>
      </a:accent3>
      <a:accent4>
        <a:srgbClr val="307A22"/>
      </a:accent4>
      <a:accent5>
        <a:srgbClr val="FD6308"/>
      </a:accent5>
      <a:accent6>
        <a:srgbClr val="A5A5A5"/>
      </a:accent6>
      <a:hlink>
        <a:srgbClr val="0C42D7"/>
      </a:hlink>
      <a:folHlink>
        <a:srgbClr val="307A22"/>
      </a:folHlink>
    </a:clrScheme>
    <a:fontScheme name="Inspiration">
      <a:maj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IC_presentation_PPT_2.potx [Read-Only]" id="{27912BEE-B2BD-4278-BF8C-A22F92C2E673}" vid="{17620353-4B37-4336-828F-17E83F044A5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</TotalTime>
  <Words>549</Words>
  <Application>Microsoft Office PowerPoint</Application>
  <PresentationFormat>On-screen Show (4:3)</PresentationFormat>
  <Paragraphs>246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Helvetica Neue</vt:lpstr>
      <vt:lpstr>News Gothic MT</vt:lpstr>
      <vt:lpstr>Segoe UI</vt:lpstr>
      <vt:lpstr>Wingdings</vt:lpstr>
      <vt:lpstr>OIC_presentation_PPT</vt:lpstr>
      <vt:lpstr>1_OIC_presentation_PPT</vt:lpstr>
      <vt:lpstr>Kittitas Residential Insurance Town Hall</vt:lpstr>
      <vt:lpstr>Residential Nonrenewals and Cancellation</vt:lpstr>
      <vt:lpstr>Residential Nonrenewals and Cancellation</vt:lpstr>
      <vt:lpstr>Residential Nonrenewals and Cancellation</vt:lpstr>
      <vt:lpstr>WA FAIR Plan- Insurer of last resort</vt:lpstr>
      <vt:lpstr>WA FAIR Plan- Insurer of last resort</vt:lpstr>
      <vt:lpstr>WA FAIR Plan- expand coverage?</vt:lpstr>
      <vt:lpstr>WA FAIR Plan</vt:lpstr>
      <vt:lpstr>Mitigation is the key for insurability</vt:lpstr>
      <vt:lpstr>Mitigation is saving homes</vt:lpstr>
      <vt:lpstr>Mitigation is saving homes</vt:lpstr>
      <vt:lpstr>IBHS Wildfire Prepared Home</vt:lpstr>
      <vt:lpstr>IBHS Wildfire Prepared Home</vt:lpstr>
      <vt:lpstr>Questions?</vt:lpstr>
    </vt:vector>
  </TitlesOfParts>
  <Company>State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Slide (w/ photo)</dc:title>
  <dc:creator>Klotz, Kara (OIC)</dc:creator>
  <cp:lastModifiedBy>Forte, David (OIC)</cp:lastModifiedBy>
  <cp:revision>14</cp:revision>
  <dcterms:created xsi:type="dcterms:W3CDTF">2016-06-27T16:14:08Z</dcterms:created>
  <dcterms:modified xsi:type="dcterms:W3CDTF">2025-10-24T22:20:55Z</dcterms:modified>
</cp:coreProperties>
</file>