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3E5"/>
          </a:solidFill>
        </a:fill>
      </a:tcStyle>
    </a:wholeTbl>
    <a:band2H>
      <a:tcTxStyle b="def" i="def"/>
      <a:tcStyle>
        <a:tcBdr/>
        <a:fill>
          <a:solidFill>
            <a:srgbClr val="E6EA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EDE"/>
          </a:solidFill>
        </a:fill>
      </a:tcStyle>
    </a:wholeTbl>
    <a:band2H>
      <a:tcTxStyle b="def" i="def"/>
      <a:tcStyle>
        <a:tcBdr/>
        <a:fill>
          <a:solidFill>
            <a:srgbClr val="EAF7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3579441" y="6231639"/>
            <a:ext cx="273657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350467" y="6243513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3266666" y="6243513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3291380" y="6243513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424612" y="6280584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8" y="4762"/>
            <a:ext cx="12175062" cy="684847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3125972" y="6196012"/>
            <a:ext cx="273657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9" y="-7269"/>
            <a:ext cx="12175061" cy="684847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456913" y="6257797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1786"/>
            <a:ext cx="12185649" cy="685442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1785"/>
            <a:ext cx="12185649" cy="685442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3114406" y="6231639"/>
            <a:ext cx="273657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Picture Placeholder 9"/>
          <p:cNvSpPr/>
          <p:nvPr>
            <p:ph type="pic" sz="quarter" idx="21"/>
          </p:nvPr>
        </p:nvSpPr>
        <p:spPr>
          <a:xfrm>
            <a:off x="209397" y="3493294"/>
            <a:ext cx="5082381" cy="318237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9" name="Picture Placeholder 9"/>
          <p:cNvSpPr/>
          <p:nvPr>
            <p:ph type="pic" sz="quarter" idx="22"/>
          </p:nvPr>
        </p:nvSpPr>
        <p:spPr>
          <a:xfrm>
            <a:off x="209397" y="168421"/>
            <a:ext cx="5082381" cy="318237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Picture Placeholder 9"/>
          <p:cNvSpPr/>
          <p:nvPr>
            <p:ph type="pic" sz="half" idx="21"/>
          </p:nvPr>
        </p:nvSpPr>
        <p:spPr>
          <a:xfrm>
            <a:off x="209397" y="228600"/>
            <a:ext cx="5000277" cy="638876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1785"/>
            <a:ext cx="12185648" cy="685442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454025" y="6196012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6" name="Picture Placeholder 2"/>
          <p:cNvSpPr/>
          <p:nvPr>
            <p:ph type="pic" sz="half" idx="21"/>
          </p:nvPr>
        </p:nvSpPr>
        <p:spPr>
          <a:xfrm>
            <a:off x="6142430" y="880310"/>
            <a:ext cx="4636169" cy="442762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7" name="Picture Placeholder 2"/>
          <p:cNvSpPr/>
          <p:nvPr>
            <p:ph type="pic" sz="half" idx="22"/>
          </p:nvPr>
        </p:nvSpPr>
        <p:spPr>
          <a:xfrm>
            <a:off x="1219191" y="880310"/>
            <a:ext cx="4636170" cy="442762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1785"/>
            <a:ext cx="12185648" cy="685442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454025" y="6196012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6" name="Picture Placeholder 2"/>
          <p:cNvSpPr/>
          <p:nvPr>
            <p:ph type="pic" sz="half" idx="21"/>
          </p:nvPr>
        </p:nvSpPr>
        <p:spPr>
          <a:xfrm>
            <a:off x="6142430" y="880310"/>
            <a:ext cx="4636169" cy="442762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7" name="Picture Placeholder 2"/>
          <p:cNvSpPr/>
          <p:nvPr>
            <p:ph type="pic" sz="half" idx="22"/>
          </p:nvPr>
        </p:nvSpPr>
        <p:spPr>
          <a:xfrm>
            <a:off x="1219191" y="880310"/>
            <a:ext cx="4636170" cy="442762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454025" y="6196012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3571"/>
            <a:ext cx="12179298" cy="685085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415137" y="6231639"/>
            <a:ext cx="273656" cy="269241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nar.realtor/insurance/flood-insurance/nar-brief-natural-catastrophe-perils-insurance" TargetMode="External"/><Relationship Id="rId3" Type="http://schemas.openxmlformats.org/officeDocument/2006/relationships/hyperlink" Target="https://realtors.zoom.us/rec/share/8JgOsCm7gp1Xr7WHQWKR_qKh3Pf_WZrkOXGtdKLdA1nxnF5YSDrt9XtDOw7-XQAs.rL6-IHAdTYr2xMJp" TargetMode="External"/><Relationship Id="rId4" Type="http://schemas.openxmlformats.org/officeDocument/2006/relationships/hyperlink" Target="kkXDqXnuaJDYFnsBuqLRZt4PDhVlb4oT0FXL2pei1UDO-0zkr1WE_99WEsfpBj3s.ONYVB803S8a4lHdj" TargetMode="External"/><Relationship Id="rId5" Type="http://schemas.openxmlformats.org/officeDocument/2006/relationships/hyperlink" Target="https://www.nar.realtor/newsroom/triple-i-national-association-of-realtors-release-homebuyers-handbook" TargetMode="External"/><Relationship Id="rId6" Type="http://schemas.openxmlformats.org/officeDocument/2006/relationships/hyperlink" Target="https://www.nar.realtor/flood-insurance/fema-nar-toolkit-flood-preparedness-resources" TargetMode="External"/><Relationship Id="rId7" Type="http://schemas.openxmlformats.org/officeDocument/2006/relationships/hyperlink" Target="https://www.nar.realtor/natural-disaster-policy" TargetMode="External"/><Relationship Id="rId8" Type="http://schemas.openxmlformats.org/officeDocument/2006/relationships/hyperlink" Target="https://www.nar.realtor/flood-insurance" TargetMode="External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7"/>
          <p:cNvSpPr txBox="1"/>
          <p:nvPr>
            <p:ph type="sldNum" sz="quarter" idx="2"/>
          </p:nvPr>
        </p:nvSpPr>
        <p:spPr>
          <a:xfrm>
            <a:off x="415137" y="6231639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TextBox 1"/>
          <p:cNvSpPr txBox="1"/>
          <p:nvPr/>
        </p:nvSpPr>
        <p:spPr>
          <a:xfrm>
            <a:off x="3373913" y="2122186"/>
            <a:ext cx="5444174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AUSTIN PEREZ</a:t>
            </a:r>
          </a:p>
        </p:txBody>
      </p:sp>
      <p:sp>
        <p:nvSpPr>
          <p:cNvPr id="158" name="TextBox 2"/>
          <p:cNvSpPr txBox="1"/>
          <p:nvPr/>
        </p:nvSpPr>
        <p:spPr>
          <a:xfrm>
            <a:off x="3374707" y="3166761"/>
            <a:ext cx="609132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NAR SENIOR POLICY REPRESENTATIVE</a:t>
            </a:r>
          </a:p>
        </p:txBody>
      </p:sp>
      <p:sp>
        <p:nvSpPr>
          <p:cNvPr id="159" name="Google Shape;341;p48"/>
          <p:cNvSpPr/>
          <p:nvPr/>
        </p:nvSpPr>
        <p:spPr>
          <a:xfrm>
            <a:off x="3378994" y="2984200"/>
            <a:ext cx="5434014" cy="1"/>
          </a:xfrm>
          <a:prstGeom prst="line">
            <a:avLst/>
          </a:prstGeom>
          <a:ln w="63500">
            <a:solidFill>
              <a:srgbClr val="67CBE3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Box 7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5" name="Google Shape;340;p48"/>
          <p:cNvSpPr txBox="1"/>
          <p:nvPr/>
        </p:nvSpPr>
        <p:spPr>
          <a:xfrm>
            <a:off x="254668" y="737144"/>
            <a:ext cx="11682663" cy="72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OPTION 1:  STATE INSURANCE REGULATIONS</a:t>
            </a:r>
          </a:p>
        </p:txBody>
      </p:sp>
      <p:sp>
        <p:nvSpPr>
          <p:cNvPr id="256" name="TextBox 19"/>
          <p:cNvSpPr txBox="1"/>
          <p:nvPr/>
        </p:nvSpPr>
        <p:spPr>
          <a:xfrm>
            <a:off x="3433445" y="1874106"/>
            <a:ext cx="319151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ADAPTABILITY</a:t>
            </a:r>
          </a:p>
        </p:txBody>
      </p:sp>
      <p:sp>
        <p:nvSpPr>
          <p:cNvPr id="257" name="TextBox 20"/>
          <p:cNvSpPr txBox="1"/>
          <p:nvPr/>
        </p:nvSpPr>
        <p:spPr>
          <a:xfrm>
            <a:off x="3433445" y="2189419"/>
            <a:ext cx="319151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State regulation can be tailored to address the specific risks and needs of each state, such as hurricanes in Florida or earthquakes in California.</a:t>
            </a:r>
          </a:p>
        </p:txBody>
      </p:sp>
      <p:sp>
        <p:nvSpPr>
          <p:cNvPr id="258" name="TextBox 32"/>
          <p:cNvSpPr txBox="1"/>
          <p:nvPr/>
        </p:nvSpPr>
        <p:spPr>
          <a:xfrm>
            <a:off x="3431235" y="3006464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CONSUMER PROTECTION</a:t>
            </a:r>
          </a:p>
        </p:txBody>
      </p:sp>
      <p:sp>
        <p:nvSpPr>
          <p:cNvPr id="259" name="TextBox 33"/>
          <p:cNvSpPr txBox="1"/>
          <p:nvPr/>
        </p:nvSpPr>
        <p:spPr>
          <a:xfrm>
            <a:off x="3433445" y="3762569"/>
            <a:ext cx="31915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Local oversight ensures that insurance rates are controlled, and companies are financially stable and able to pay claims</a:t>
            </a:r>
          </a:p>
        </p:txBody>
      </p:sp>
      <p:sp>
        <p:nvSpPr>
          <p:cNvPr id="260" name="TextBox 49"/>
          <p:cNvSpPr txBox="1"/>
          <p:nvPr/>
        </p:nvSpPr>
        <p:spPr>
          <a:xfrm>
            <a:off x="3427095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RESPONSIVENESS</a:t>
            </a:r>
          </a:p>
        </p:txBody>
      </p:sp>
      <p:sp>
        <p:nvSpPr>
          <p:cNvPr id="261" name="TextBox 50"/>
          <p:cNvSpPr txBox="1"/>
          <p:nvPr/>
        </p:nvSpPr>
        <p:spPr>
          <a:xfrm>
            <a:off x="3427095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State regulators can quickly address local issues and adapt regulations to meet the changing needs of residents.</a:t>
            </a:r>
          </a:p>
        </p:txBody>
      </p:sp>
      <p:sp>
        <p:nvSpPr>
          <p:cNvPr id="262" name="TextBox 54"/>
          <p:cNvSpPr txBox="1"/>
          <p:nvPr/>
        </p:nvSpPr>
        <p:spPr>
          <a:xfrm>
            <a:off x="7560944" y="1874106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INCONSISTENCY</a:t>
            </a:r>
          </a:p>
        </p:txBody>
      </p:sp>
      <p:sp>
        <p:nvSpPr>
          <p:cNvPr id="263" name="TextBox 55"/>
          <p:cNvSpPr txBox="1"/>
          <p:nvPr/>
        </p:nvSpPr>
        <p:spPr>
          <a:xfrm>
            <a:off x="7572057" y="2254631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Different states may have varying regulations, leading to inconsistencies and complexities for insurers operating in multiple states.</a:t>
            </a:r>
          </a:p>
        </p:txBody>
      </p:sp>
      <p:sp>
        <p:nvSpPr>
          <p:cNvPr id="264" name="TextBox 59"/>
          <p:cNvSpPr txBox="1"/>
          <p:nvPr/>
        </p:nvSpPr>
        <p:spPr>
          <a:xfrm>
            <a:off x="7560944" y="3000345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LIMITED RESOURCES</a:t>
            </a:r>
          </a:p>
        </p:txBody>
      </p:sp>
      <p:sp>
        <p:nvSpPr>
          <p:cNvPr id="265" name="TextBox 60"/>
          <p:cNvSpPr txBox="1"/>
          <p:nvPr/>
        </p:nvSpPr>
        <p:spPr>
          <a:xfrm>
            <a:off x="7572057" y="3762568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Some state regulatory bodies may lack the resources and expertise to oversee complex insurance markets</a:t>
            </a:r>
            <a:r>
              <a:rPr baseline="30000"/>
              <a:t>.</a:t>
            </a:r>
          </a:p>
        </p:txBody>
      </p:sp>
      <p:sp>
        <p:nvSpPr>
          <p:cNvPr id="266" name="TextBox 64"/>
          <p:cNvSpPr txBox="1"/>
          <p:nvPr/>
        </p:nvSpPr>
        <p:spPr>
          <a:xfrm>
            <a:off x="7565707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FRAGMENTATION</a:t>
            </a:r>
          </a:p>
        </p:txBody>
      </p:sp>
      <p:sp>
        <p:nvSpPr>
          <p:cNvPr id="267" name="TextBox 65"/>
          <p:cNvSpPr txBox="1"/>
          <p:nvPr/>
        </p:nvSpPr>
        <p:spPr>
          <a:xfrm>
            <a:off x="7565707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The lack of a unified national approach can lead to gaps in oversight, leaving some risks unaddressed.</a:t>
            </a:r>
          </a:p>
        </p:txBody>
      </p:sp>
      <p:grpSp>
        <p:nvGrpSpPr>
          <p:cNvPr id="271" name="Group 6"/>
          <p:cNvGrpSpPr/>
          <p:nvPr/>
        </p:nvGrpSpPr>
        <p:grpSpPr>
          <a:xfrm>
            <a:off x="6830839" y="2024307"/>
            <a:ext cx="598488" cy="3170239"/>
            <a:chOff x="0" y="0"/>
            <a:chExt cx="598487" cy="3170237"/>
          </a:xfrm>
        </p:grpSpPr>
        <p:pic>
          <p:nvPicPr>
            <p:cNvPr id="268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5" name="Group 7"/>
          <p:cNvGrpSpPr/>
          <p:nvPr/>
        </p:nvGrpSpPr>
        <p:grpSpPr>
          <a:xfrm>
            <a:off x="2685876" y="1964898"/>
            <a:ext cx="598488" cy="3170238"/>
            <a:chOff x="0" y="0"/>
            <a:chExt cx="598487" cy="3170237"/>
          </a:xfrm>
        </p:grpSpPr>
        <p:pic>
          <p:nvPicPr>
            <p:cNvPr id="272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Box 7"/>
          <p:cNvSpPr txBox="1"/>
          <p:nvPr>
            <p:ph type="sldNum" sz="quarter" idx="2"/>
          </p:nvPr>
        </p:nvSpPr>
        <p:spPr>
          <a:xfrm>
            <a:off x="3266666" y="6243513"/>
            <a:ext cx="26241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9" name="Google Shape;340;p48"/>
          <p:cNvSpPr txBox="1"/>
          <p:nvPr/>
        </p:nvSpPr>
        <p:spPr>
          <a:xfrm>
            <a:off x="254668" y="350751"/>
            <a:ext cx="11682663" cy="12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OPTION 2: NATIONAL DISASTER INSURANCE PROGRAM</a:t>
            </a:r>
          </a:p>
        </p:txBody>
      </p:sp>
      <p:sp>
        <p:nvSpPr>
          <p:cNvPr id="280" name="TextBox 19"/>
          <p:cNvSpPr txBox="1"/>
          <p:nvPr/>
        </p:nvSpPr>
        <p:spPr>
          <a:xfrm>
            <a:off x="3444557" y="1874106"/>
            <a:ext cx="31915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AVAILABILITY</a:t>
            </a:r>
          </a:p>
        </p:txBody>
      </p:sp>
      <p:sp>
        <p:nvSpPr>
          <p:cNvPr id="281" name="TextBox 20"/>
          <p:cNvSpPr txBox="1"/>
          <p:nvPr/>
        </p:nvSpPr>
        <p:spPr>
          <a:xfrm>
            <a:off x="3427095" y="2250441"/>
            <a:ext cx="31915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Ensures home insurance coverage for floods, earthquakes, windstorms, and wildfires nationwide.</a:t>
            </a:r>
          </a:p>
        </p:txBody>
      </p:sp>
      <p:sp>
        <p:nvSpPr>
          <p:cNvPr id="282" name="TextBox 32"/>
          <p:cNvSpPr txBox="1"/>
          <p:nvPr/>
        </p:nvSpPr>
        <p:spPr>
          <a:xfrm>
            <a:off x="3431235" y="3006464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COST REDUCTION FOR SOME</a:t>
            </a:r>
          </a:p>
        </p:txBody>
      </p:sp>
      <p:sp>
        <p:nvSpPr>
          <p:cNvPr id="283" name="TextBox 33"/>
          <p:cNvSpPr txBox="1"/>
          <p:nvPr/>
        </p:nvSpPr>
        <p:spPr>
          <a:xfrm>
            <a:off x="3433445" y="3762569"/>
            <a:ext cx="31915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Reduces insurance costs for 2% of homeowners by expanding federal mandatory purchase requirement.</a:t>
            </a:r>
          </a:p>
        </p:txBody>
      </p:sp>
      <p:sp>
        <p:nvSpPr>
          <p:cNvPr id="284" name="TextBox 49"/>
          <p:cNvSpPr txBox="1"/>
          <p:nvPr/>
        </p:nvSpPr>
        <p:spPr>
          <a:xfrm>
            <a:off x="3427095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LESS FEDERAL AID </a:t>
            </a:r>
          </a:p>
        </p:txBody>
      </p:sp>
      <p:sp>
        <p:nvSpPr>
          <p:cNvPr id="285" name="TextBox 50"/>
          <p:cNvSpPr txBox="1"/>
          <p:nvPr/>
        </p:nvSpPr>
        <p:spPr>
          <a:xfrm>
            <a:off x="3427095" y="4835906"/>
            <a:ext cx="326736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May reduce federal disaster spending IF more homes are insured and a program is self sustaining.</a:t>
            </a:r>
          </a:p>
        </p:txBody>
      </p:sp>
      <p:sp>
        <p:nvSpPr>
          <p:cNvPr id="286" name="TextBox 54"/>
          <p:cNvSpPr txBox="1"/>
          <p:nvPr/>
        </p:nvSpPr>
        <p:spPr>
          <a:xfrm>
            <a:off x="7560944" y="1874106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RATE HIKES</a:t>
            </a:r>
          </a:p>
        </p:txBody>
      </p:sp>
      <p:sp>
        <p:nvSpPr>
          <p:cNvPr id="287" name="TextBox 55"/>
          <p:cNvSpPr txBox="1"/>
          <p:nvPr/>
        </p:nvSpPr>
        <p:spPr>
          <a:xfrm>
            <a:off x="7572057" y="2343531"/>
            <a:ext cx="319151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Raises the average home insurance cost in all 48 states included in the study.</a:t>
            </a:r>
          </a:p>
        </p:txBody>
      </p:sp>
      <p:sp>
        <p:nvSpPr>
          <p:cNvPr id="288" name="TextBox 59"/>
          <p:cNvSpPr txBox="1"/>
          <p:nvPr/>
        </p:nvSpPr>
        <p:spPr>
          <a:xfrm>
            <a:off x="7560944" y="3000345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INCREASED COST FOR MOST</a:t>
            </a:r>
          </a:p>
        </p:txBody>
      </p:sp>
      <p:sp>
        <p:nvSpPr>
          <p:cNvPr id="289" name="TextBox 60"/>
          <p:cNvSpPr txBox="1"/>
          <p:nvPr/>
        </p:nvSpPr>
        <p:spPr>
          <a:xfrm>
            <a:off x="7572057" y="3851468"/>
            <a:ext cx="319151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Requires 98% of homeowners to pay more for insurance.</a:t>
            </a:r>
          </a:p>
        </p:txBody>
      </p:sp>
      <p:sp>
        <p:nvSpPr>
          <p:cNvPr id="290" name="TextBox 64"/>
          <p:cNvSpPr txBox="1"/>
          <p:nvPr/>
        </p:nvSpPr>
        <p:spPr>
          <a:xfrm>
            <a:off x="7565707" y="4455381"/>
            <a:ext cx="369930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RISKY DEVELOPMENT</a:t>
            </a:r>
          </a:p>
        </p:txBody>
      </p:sp>
      <p:sp>
        <p:nvSpPr>
          <p:cNvPr id="291" name="TextBox 65"/>
          <p:cNvSpPr txBox="1"/>
          <p:nvPr/>
        </p:nvSpPr>
        <p:spPr>
          <a:xfrm>
            <a:off x="7565707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May encourage more homeowners to build or stay in high-risk areas, as their decisions are subsidized by others.</a:t>
            </a:r>
          </a:p>
        </p:txBody>
      </p:sp>
      <p:grpSp>
        <p:nvGrpSpPr>
          <p:cNvPr id="295" name="Group 6"/>
          <p:cNvGrpSpPr/>
          <p:nvPr/>
        </p:nvGrpSpPr>
        <p:grpSpPr>
          <a:xfrm>
            <a:off x="6830839" y="2024307"/>
            <a:ext cx="598488" cy="3170239"/>
            <a:chOff x="0" y="0"/>
            <a:chExt cx="598487" cy="3170237"/>
          </a:xfrm>
        </p:grpSpPr>
        <p:pic>
          <p:nvPicPr>
            <p:cNvPr id="292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9" name="Group 7"/>
          <p:cNvGrpSpPr/>
          <p:nvPr/>
        </p:nvGrpSpPr>
        <p:grpSpPr>
          <a:xfrm>
            <a:off x="2685876" y="1964898"/>
            <a:ext cx="598488" cy="3170238"/>
            <a:chOff x="0" y="0"/>
            <a:chExt cx="598487" cy="3170237"/>
          </a:xfrm>
        </p:grpSpPr>
        <p:pic>
          <p:nvPicPr>
            <p:cNvPr id="296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Box 2"/>
          <p:cNvSpPr txBox="1"/>
          <p:nvPr/>
        </p:nvSpPr>
        <p:spPr>
          <a:xfrm>
            <a:off x="5734211" y="634644"/>
            <a:ext cx="605757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RESULTS OF 2024 MILLIMAN  STUDY FOR NAR</a:t>
            </a:r>
          </a:p>
        </p:txBody>
      </p:sp>
      <p:sp>
        <p:nvSpPr>
          <p:cNvPr id="302" name="Rectangle 3"/>
          <p:cNvSpPr txBox="1"/>
          <p:nvPr/>
        </p:nvSpPr>
        <p:spPr>
          <a:xfrm>
            <a:off x="5734212" y="1905292"/>
            <a:ext cx="5620251" cy="341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800"/>
              </a:spcBef>
              <a:buSzPts val="2000"/>
              <a:buFont typeface="Symbol"/>
              <a:buChar char="·"/>
              <a:tabLst>
                <a:tab pos="457200" algn="l"/>
              </a:tabLst>
              <a:defRPr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$120Bil National Disaster Insurance Fund for floods, earthquakes, wildfires, tornados, and hurricanes.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SzPts val="2000"/>
              <a:buFont typeface="Symbol"/>
              <a:buChar char="·"/>
              <a:tabLst>
                <a:tab pos="457200" algn="l"/>
              </a:tabLst>
              <a:defRPr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SzPts val="2000"/>
              <a:buFont typeface="Symbol"/>
              <a:buChar char="·"/>
              <a:tabLst>
                <a:tab pos="457200" algn="l"/>
              </a:tabLst>
              <a:defRPr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Some states receive large subsidies, but insurance costs would rise in 48 states.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SzPts val="2000"/>
              <a:buFont typeface="Symbol"/>
              <a:buChar char="·"/>
              <a:tabLst>
                <a:tab pos="457200" algn="l"/>
              </a:tabLst>
              <a:defRPr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SzPts val="2000"/>
              <a:buFont typeface="Symbol"/>
              <a:buChar char="·"/>
              <a:tabLst>
                <a:tab pos="457200" algn="l"/>
              </a:tabLst>
              <a:defRPr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Requires expanding federal mandatory purchase requirement to flood and EQ.</a:t>
            </a:r>
          </a:p>
        </p:txBody>
      </p:sp>
      <p:pic>
        <p:nvPicPr>
          <p:cNvPr id="30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495" y="118933"/>
            <a:ext cx="4763974" cy="2939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495" y="3287821"/>
            <a:ext cx="4763974" cy="3344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Box 7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7628" y="1343461"/>
            <a:ext cx="3486151" cy="21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222" y="1343461"/>
            <a:ext cx="3486151" cy="2162884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extBox 12"/>
          <p:cNvSpPr txBox="1"/>
          <p:nvPr/>
        </p:nvSpPr>
        <p:spPr>
          <a:xfrm>
            <a:off x="714883" y="3755975"/>
            <a:ext cx="4065603" cy="208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Rep. Alexandria Ocasio-Cortez (AOC):</a:t>
            </a:r>
          </a:p>
          <a:p>
            <a:pPr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Progressive Policies</a:t>
            </a:r>
            <a:r>
              <a:rPr b="0"/>
              <a:t>: Green New Deal, Medicare for All, tuition-free college.</a:t>
            </a:r>
            <a:endParaRPr b="0"/>
          </a:p>
          <a:p>
            <a:pPr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Social Justice</a:t>
            </a:r>
            <a:r>
              <a:rPr b="0"/>
              <a:t>: Supports criminal justice reform and immigration rights.</a:t>
            </a:r>
            <a:endParaRPr b="0"/>
          </a:p>
          <a:p>
            <a:pPr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Economic Equality</a:t>
            </a:r>
            <a:r>
              <a:rPr b="0"/>
              <a:t>: Advocates for higher minimum wage and wealth tax.</a:t>
            </a:r>
          </a:p>
        </p:txBody>
      </p:sp>
      <p:sp>
        <p:nvSpPr>
          <p:cNvPr id="310" name="TextBox 14"/>
          <p:cNvSpPr txBox="1"/>
          <p:nvPr/>
        </p:nvSpPr>
        <p:spPr>
          <a:xfrm>
            <a:off x="7411513" y="3755973"/>
            <a:ext cx="4065603" cy="208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Senator Rand Paul:</a:t>
            </a:r>
          </a:p>
          <a:p>
            <a:pPr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Libertarian Views</a:t>
            </a:r>
            <a:r>
              <a:rPr b="0"/>
              <a:t>: Advocates for limited government and individual liberties.</a:t>
            </a:r>
            <a:endParaRPr b="0"/>
          </a:p>
          <a:p>
            <a:pPr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Healthcare Reform</a:t>
            </a:r>
            <a:r>
              <a:rPr b="0"/>
              <a:t>: Critic of Affordable Care Act; supports free-market solutions.</a:t>
            </a:r>
            <a:endParaRPr b="0"/>
          </a:p>
          <a:p>
            <a:pPr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Foreign Policy</a:t>
            </a:r>
            <a:r>
              <a:rPr b="0"/>
              <a:t>: Opposes military interventions.</a:t>
            </a:r>
          </a:p>
        </p:txBody>
      </p:sp>
      <p:pic>
        <p:nvPicPr>
          <p:cNvPr id="311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5400" y="1947861"/>
            <a:ext cx="1981200" cy="2962276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2"/>
          <p:cNvSpPr txBox="1"/>
          <p:nvPr/>
        </p:nvSpPr>
        <p:spPr>
          <a:xfrm>
            <a:off x="5012538" y="484806"/>
            <a:ext cx="216692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CLINK?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Box 7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5" name="Google Shape;340;p48"/>
          <p:cNvSpPr txBox="1"/>
          <p:nvPr/>
        </p:nvSpPr>
        <p:spPr>
          <a:xfrm>
            <a:off x="509337" y="515539"/>
            <a:ext cx="11682663" cy="72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OPTION 3: MITIGATION GRANT PROGRAMS</a:t>
            </a:r>
          </a:p>
        </p:txBody>
      </p:sp>
      <p:sp>
        <p:nvSpPr>
          <p:cNvPr id="316" name="TextBox 19"/>
          <p:cNvSpPr txBox="1"/>
          <p:nvPr/>
        </p:nvSpPr>
        <p:spPr>
          <a:xfrm>
            <a:off x="3444557" y="1874106"/>
            <a:ext cx="31915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RISK REDUCTION</a:t>
            </a:r>
          </a:p>
        </p:txBody>
      </p:sp>
      <p:sp>
        <p:nvSpPr>
          <p:cNvPr id="317" name="TextBox 20"/>
          <p:cNvSpPr txBox="1"/>
          <p:nvPr/>
        </p:nvSpPr>
        <p:spPr>
          <a:xfrm>
            <a:off x="3479136" y="2300574"/>
            <a:ext cx="31915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Building stronger reduces the overall risk and impact of natural disasters and can also help with risk-based insurance rates.</a:t>
            </a:r>
          </a:p>
        </p:txBody>
      </p:sp>
      <p:sp>
        <p:nvSpPr>
          <p:cNvPr id="318" name="TextBox 32"/>
          <p:cNvSpPr txBox="1"/>
          <p:nvPr/>
        </p:nvSpPr>
        <p:spPr>
          <a:xfrm>
            <a:off x="3431235" y="3006464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ECONOMIC  BENEFITS</a:t>
            </a:r>
          </a:p>
        </p:txBody>
      </p:sp>
      <p:sp>
        <p:nvSpPr>
          <p:cNvPr id="319" name="TextBox 33"/>
          <p:cNvSpPr txBox="1"/>
          <p:nvPr/>
        </p:nvSpPr>
        <p:spPr>
          <a:xfrm>
            <a:off x="3433445" y="3762569"/>
            <a:ext cx="31915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Studies show that every $1 invested in mitigation saves an average $6 dollars in avoided future disaster recovery cost.</a:t>
            </a:r>
          </a:p>
        </p:txBody>
      </p:sp>
      <p:sp>
        <p:nvSpPr>
          <p:cNvPr id="320" name="TextBox 49"/>
          <p:cNvSpPr txBox="1"/>
          <p:nvPr/>
        </p:nvSpPr>
        <p:spPr>
          <a:xfrm>
            <a:off x="3427093" y="4455381"/>
            <a:ext cx="33580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EQUITY/INCLUSION </a:t>
            </a:r>
          </a:p>
        </p:txBody>
      </p:sp>
      <p:sp>
        <p:nvSpPr>
          <p:cNvPr id="321" name="TextBox 50"/>
          <p:cNvSpPr txBox="1"/>
          <p:nvPr/>
        </p:nvSpPr>
        <p:spPr>
          <a:xfrm>
            <a:off x="3427095" y="4835906"/>
            <a:ext cx="326736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Ensures support for disadvantaged and underserved communities to enhance resilience against natural disasters.</a:t>
            </a:r>
          </a:p>
        </p:txBody>
      </p:sp>
      <p:sp>
        <p:nvSpPr>
          <p:cNvPr id="322" name="TextBox 54"/>
          <p:cNvSpPr txBox="1"/>
          <p:nvPr/>
        </p:nvSpPr>
        <p:spPr>
          <a:xfrm>
            <a:off x="7560944" y="1874106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LOCAL BURDENS</a:t>
            </a:r>
          </a:p>
        </p:txBody>
      </p:sp>
      <p:sp>
        <p:nvSpPr>
          <p:cNvPr id="323" name="TextBox 55"/>
          <p:cNvSpPr txBox="1"/>
          <p:nvPr/>
        </p:nvSpPr>
        <p:spPr>
          <a:xfrm>
            <a:off x="7572057" y="2165731"/>
            <a:ext cx="319151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Managing multiple grants from different federal agencies can create significant administrative and planning burdens for local governments.</a:t>
            </a:r>
          </a:p>
        </p:txBody>
      </p:sp>
      <p:sp>
        <p:nvSpPr>
          <p:cNvPr id="324" name="TextBox 59"/>
          <p:cNvSpPr txBox="1"/>
          <p:nvPr/>
        </p:nvSpPr>
        <p:spPr>
          <a:xfrm>
            <a:off x="7560944" y="3000345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ACCESSIBILITY CHALLENGES</a:t>
            </a:r>
          </a:p>
        </p:txBody>
      </p:sp>
      <p:sp>
        <p:nvSpPr>
          <p:cNvPr id="325" name="TextBox 60"/>
          <p:cNvSpPr txBox="1"/>
          <p:nvPr/>
        </p:nvSpPr>
        <p:spPr>
          <a:xfrm>
            <a:off x="7572057" y="3762568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Some communities may face difficulties navigating the complex application processes and managing the grants effectively</a:t>
            </a:r>
          </a:p>
        </p:txBody>
      </p:sp>
      <p:sp>
        <p:nvSpPr>
          <p:cNvPr id="326" name="TextBox 64"/>
          <p:cNvSpPr txBox="1"/>
          <p:nvPr/>
        </p:nvSpPr>
        <p:spPr>
          <a:xfrm>
            <a:off x="7565707" y="4455381"/>
            <a:ext cx="369930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INEFFICIENCIES</a:t>
            </a:r>
          </a:p>
        </p:txBody>
      </p:sp>
      <p:sp>
        <p:nvSpPr>
          <p:cNvPr id="327" name="TextBox 65"/>
          <p:cNvSpPr txBox="1"/>
          <p:nvPr/>
        </p:nvSpPr>
        <p:spPr>
          <a:xfrm>
            <a:off x="7565707" y="4924806"/>
            <a:ext cx="319309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Overlapping and duplicative federal programs can lead to waste, fraud and abuse.</a:t>
            </a:r>
          </a:p>
        </p:txBody>
      </p:sp>
      <p:grpSp>
        <p:nvGrpSpPr>
          <p:cNvPr id="331" name="Group 6"/>
          <p:cNvGrpSpPr/>
          <p:nvPr/>
        </p:nvGrpSpPr>
        <p:grpSpPr>
          <a:xfrm>
            <a:off x="6830839" y="2024307"/>
            <a:ext cx="598488" cy="3170239"/>
            <a:chOff x="0" y="0"/>
            <a:chExt cx="598487" cy="3170237"/>
          </a:xfrm>
        </p:grpSpPr>
        <p:pic>
          <p:nvPicPr>
            <p:cNvPr id="328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5" name="Group 7"/>
          <p:cNvGrpSpPr/>
          <p:nvPr/>
        </p:nvGrpSpPr>
        <p:grpSpPr>
          <a:xfrm>
            <a:off x="2685876" y="1964898"/>
            <a:ext cx="598488" cy="3170238"/>
            <a:chOff x="0" y="0"/>
            <a:chExt cx="598487" cy="3170237"/>
          </a:xfrm>
        </p:grpSpPr>
        <p:pic>
          <p:nvPicPr>
            <p:cNvPr id="332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3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Box 2"/>
          <p:cNvSpPr txBox="1"/>
          <p:nvPr/>
        </p:nvSpPr>
        <p:spPr>
          <a:xfrm>
            <a:off x="5654700" y="1467645"/>
            <a:ext cx="594824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NAR RESOURCES FOR YOU</a:t>
            </a:r>
          </a:p>
        </p:txBody>
      </p:sp>
      <p:sp>
        <p:nvSpPr>
          <p:cNvPr id="338" name="Rectangle 3"/>
          <p:cNvSpPr txBox="1"/>
          <p:nvPr/>
        </p:nvSpPr>
        <p:spPr>
          <a:xfrm>
            <a:off x="5654700" y="2120862"/>
            <a:ext cx="5769336" cy="289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NAR Brief: Natural Disaster Insurance Program Analysis</a:t>
            </a: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10/8 Build Strong America Disaster Risk Mitigation Briefing </a:t>
            </a: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8/13 Milliman CA Wildfire Insurance Briefing</a:t>
            </a: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NAR-Triple-I Homebuyers Insurance Handbook (nar.realtor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)</a:t>
            </a: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FEMA-NAR Toolkit: Flood Preparedness Resources</a:t>
            </a: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Natural Disaster Policy (nar.realtor)</a:t>
            </a: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 marL="285750" indent="-285750">
              <a:buClr>
                <a:srgbClr val="FFFFFF"/>
              </a:buClr>
              <a:buSzPct val="100000"/>
              <a:buChar char="▪"/>
              <a:defRPr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Flood Insurance (nar.realtor)</a:t>
            </a:r>
          </a:p>
        </p:txBody>
      </p:sp>
      <p:sp>
        <p:nvSpPr>
          <p:cNvPr id="339" name="TextBox 5"/>
          <p:cNvSpPr txBox="1"/>
          <p:nvPr>
            <p:ph type="sldNum" sz="quarter" idx="4294967295"/>
          </p:nvPr>
        </p:nvSpPr>
        <p:spPr>
          <a:xfrm>
            <a:off x="257175" y="6403975"/>
            <a:ext cx="273656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40" name="Picture Placeholder 4" descr="Picture Placeholder 4"/>
          <p:cNvPicPr>
            <a:picLocks noChangeAspect="1"/>
          </p:cNvPicPr>
          <p:nvPr>
            <p:ph type="pic" idx="22"/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209397" y="268225"/>
            <a:ext cx="5020972" cy="6315451"/>
          </a:xfrm>
          <a:prstGeom prst="rect">
            <a:avLst/>
          </a:prstGeom>
        </p:spPr>
      </p:pic>
      <p:sp>
        <p:nvSpPr>
          <p:cNvPr id="341" name="TextBox 4"/>
          <p:cNvSpPr txBox="1"/>
          <p:nvPr/>
        </p:nvSpPr>
        <p:spPr>
          <a:xfrm>
            <a:off x="1162525" y="3527555"/>
            <a:ext cx="307244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Insert image here</a:t>
            </a:r>
          </a:p>
        </p:txBody>
      </p:sp>
      <p:pic>
        <p:nvPicPr>
          <p:cNvPr id="342" name="Picture 2" descr="Picture 2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732" y="78258"/>
            <a:ext cx="5184320" cy="6701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7"/>
          <p:cNvSpPr txBox="1"/>
          <p:nvPr>
            <p:ph type="sldNum" sz="quarter" idx="2"/>
          </p:nvPr>
        </p:nvSpPr>
        <p:spPr>
          <a:xfrm>
            <a:off x="3114406" y="6231639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TextBox 7"/>
          <p:cNvSpPr txBox="1"/>
          <p:nvPr/>
        </p:nvSpPr>
        <p:spPr>
          <a:xfrm>
            <a:off x="277367" y="2644775"/>
            <a:ext cx="11649458" cy="77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THE PROBLEM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2"/>
          <p:cNvSpPr txBox="1"/>
          <p:nvPr/>
        </p:nvSpPr>
        <p:spPr>
          <a:xfrm>
            <a:off x="5734211" y="634644"/>
            <a:ext cx="6057573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INSURANCE IS A RISKY BUSINESS</a:t>
            </a:r>
          </a:p>
        </p:txBody>
      </p:sp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743" y="159027"/>
            <a:ext cx="4979853" cy="3080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743" y="3429000"/>
            <a:ext cx="4979853" cy="308038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2"/>
          <p:cNvSpPr txBox="1"/>
          <p:nvPr/>
        </p:nvSpPr>
        <p:spPr>
          <a:xfrm>
            <a:off x="5734212" y="1420758"/>
            <a:ext cx="6006216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Clr>
                <a:srgbClr val="FFFFFF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“IOU” from an insurer to cover a lump sum in exchange for smaller policyholder payments</a:t>
            </a:r>
          </a:p>
          <a:p>
            <a:pPr marL="285750" indent="-285750">
              <a:buClr>
                <a:srgbClr val="FFFFFF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marL="285750" indent="-285750">
              <a:buClr>
                <a:srgbClr val="FFFFFF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Insurers will take the risk IF:</a:t>
            </a:r>
          </a:p>
          <a:p>
            <a:pPr lvl="1" marL="742950" indent="-285750">
              <a:buClr>
                <a:srgbClr val="FFFFFF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Meet all contractual obligations</a:t>
            </a:r>
          </a:p>
          <a:p>
            <a:pPr lvl="1" marL="742950" indent="-285750">
              <a:buClr>
                <a:srgbClr val="FFFFFF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Cover expenses in the long run</a:t>
            </a:r>
          </a:p>
          <a:p>
            <a:pPr lvl="1" marL="742950" indent="-285750">
              <a:buClr>
                <a:srgbClr val="FFFFFF"/>
              </a:buClr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Use all tools to manage exposure</a:t>
            </a:r>
          </a:p>
          <a:p>
            <a:pPr lvl="1" marL="742950" indent="-285750">
              <a:buClr>
                <a:schemeClr val="accent1"/>
              </a:buClr>
              <a:buSzPct val="100000"/>
              <a:buChar char="▪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marL="380967" indent="-380989">
              <a:buSzPct val="100000"/>
              <a:buFont typeface="Arial"/>
              <a:buChar char="•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BUT disaster risk is rising and becoming less predictable and measurable due to:</a:t>
            </a:r>
          </a:p>
          <a:p>
            <a:pPr lvl="1" marL="971503" indent="-457189">
              <a:buSzPct val="100000"/>
              <a:buChar char="✓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Escalating natural disasters</a:t>
            </a:r>
          </a:p>
          <a:p>
            <a:pPr lvl="1" marL="971503" indent="-457189">
              <a:buSzPct val="100000"/>
              <a:buChar char="✓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Continued high-risk construction</a:t>
            </a:r>
          </a:p>
          <a:p>
            <a:pPr lvl="1" marL="971503" indent="-457189">
              <a:buSzPct val="100000"/>
              <a:buChar char="✓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High inflation driving up rebuilding costs</a:t>
            </a:r>
          </a:p>
          <a:p>
            <a:pPr lvl="1" marL="971503" indent="-457189">
              <a:buSzPct val="100000"/>
              <a:buChar char="✓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Low reinsurance availability and cost</a:t>
            </a:r>
          </a:p>
          <a:p>
            <a:pPr lvl="1" marL="971503" indent="-457189">
              <a:buSzPct val="100000"/>
              <a:buChar char="✓"/>
              <a:defRPr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State insurance rate &amp; land use policies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7"/>
          <p:cNvSpPr txBox="1"/>
          <p:nvPr>
            <p:ph type="sldNum" sz="quarter" idx="2"/>
          </p:nvPr>
        </p:nvSpPr>
        <p:spPr>
          <a:xfrm>
            <a:off x="3114406" y="6231639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0" name="TextBox 7"/>
          <p:cNvSpPr txBox="1"/>
          <p:nvPr/>
        </p:nvSpPr>
        <p:spPr>
          <a:xfrm>
            <a:off x="277367" y="2644775"/>
            <a:ext cx="11649458" cy="77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SE</a:t>
            </a:r>
            <a:r>
              <a:rPr spc="300"/>
              <a:t>C</a:t>
            </a:r>
            <a:r>
              <a:t>TION BREAK</a:t>
            </a:r>
          </a:p>
        </p:txBody>
      </p:sp>
      <p:pic>
        <p:nvPicPr>
          <p:cNvPr id="17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219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2220" y="0"/>
            <a:ext cx="1234872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7"/>
          <p:cNvSpPr txBox="1"/>
          <p:nvPr>
            <p:ph type="sldNum" sz="quarter" idx="2"/>
          </p:nvPr>
        </p:nvSpPr>
        <p:spPr>
          <a:xfrm>
            <a:off x="3114406" y="6231639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TextBox 7"/>
          <p:cNvSpPr txBox="1"/>
          <p:nvPr/>
        </p:nvSpPr>
        <p:spPr>
          <a:xfrm>
            <a:off x="277367" y="2644775"/>
            <a:ext cx="11649458" cy="77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SE</a:t>
            </a:r>
            <a:r>
              <a:rPr spc="300"/>
              <a:t>C</a:t>
            </a:r>
            <a:r>
              <a:t>TION BREAK</a:t>
            </a:r>
          </a:p>
        </p:txBody>
      </p:sp>
      <p:pic>
        <p:nvPicPr>
          <p:cNvPr id="17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219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755" y="436713"/>
            <a:ext cx="11492490" cy="5616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2219" y="-96567"/>
            <a:ext cx="12264219" cy="6954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7"/>
          <p:cNvSpPr txBox="1"/>
          <p:nvPr>
            <p:ph type="sldNum" sz="quarter" idx="2"/>
          </p:nvPr>
        </p:nvSpPr>
        <p:spPr>
          <a:xfrm>
            <a:off x="3114406" y="6231639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1" name="TextBox 7"/>
          <p:cNvSpPr txBox="1"/>
          <p:nvPr/>
        </p:nvSpPr>
        <p:spPr>
          <a:xfrm>
            <a:off x="277367" y="2644775"/>
            <a:ext cx="11649458" cy="77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WHAT’S THE SOLUTION?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7"/>
          <p:cNvSpPr txBox="1"/>
          <p:nvPr>
            <p:ph type="sldNum" sz="quarter" idx="2"/>
          </p:nvPr>
        </p:nvSpPr>
        <p:spPr>
          <a:xfrm>
            <a:off x="3266666" y="6243513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Google Shape;340;p48"/>
          <p:cNvSpPr txBox="1"/>
          <p:nvPr/>
        </p:nvSpPr>
        <p:spPr>
          <a:xfrm>
            <a:off x="254668" y="737144"/>
            <a:ext cx="11682663" cy="72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OPTION 1:  STATE INSURANCE REGULATIONS</a:t>
            </a:r>
          </a:p>
        </p:txBody>
      </p:sp>
      <p:sp>
        <p:nvSpPr>
          <p:cNvPr id="185" name="TextBox 19"/>
          <p:cNvSpPr txBox="1"/>
          <p:nvPr/>
        </p:nvSpPr>
        <p:spPr>
          <a:xfrm>
            <a:off x="3433445" y="1874106"/>
            <a:ext cx="319151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ADAPTABILITY</a:t>
            </a:r>
          </a:p>
        </p:txBody>
      </p:sp>
      <p:sp>
        <p:nvSpPr>
          <p:cNvPr id="186" name="TextBox 20"/>
          <p:cNvSpPr txBox="1"/>
          <p:nvPr/>
        </p:nvSpPr>
        <p:spPr>
          <a:xfrm>
            <a:off x="3433445" y="2189419"/>
            <a:ext cx="319151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State regulation can be tailored to address the specific risks and needs of each state, such as hurricanes in Florida or earthquakes in California.</a:t>
            </a:r>
          </a:p>
        </p:txBody>
      </p:sp>
      <p:sp>
        <p:nvSpPr>
          <p:cNvPr id="187" name="TextBox 32"/>
          <p:cNvSpPr txBox="1"/>
          <p:nvPr/>
        </p:nvSpPr>
        <p:spPr>
          <a:xfrm>
            <a:off x="3431235" y="3006464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CONSUMER PROTECTION</a:t>
            </a:r>
          </a:p>
        </p:txBody>
      </p:sp>
      <p:sp>
        <p:nvSpPr>
          <p:cNvPr id="188" name="TextBox 33"/>
          <p:cNvSpPr txBox="1"/>
          <p:nvPr/>
        </p:nvSpPr>
        <p:spPr>
          <a:xfrm>
            <a:off x="3433445" y="3762569"/>
            <a:ext cx="31915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Local oversight ensures that insurance rates are controlled, and companies are financially stable and able to pay claims</a:t>
            </a:r>
          </a:p>
        </p:txBody>
      </p:sp>
      <p:sp>
        <p:nvSpPr>
          <p:cNvPr id="189" name="TextBox 49"/>
          <p:cNvSpPr txBox="1"/>
          <p:nvPr/>
        </p:nvSpPr>
        <p:spPr>
          <a:xfrm>
            <a:off x="3427095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RESPONSIVENESS</a:t>
            </a:r>
          </a:p>
        </p:txBody>
      </p:sp>
      <p:sp>
        <p:nvSpPr>
          <p:cNvPr id="190" name="TextBox 50"/>
          <p:cNvSpPr txBox="1"/>
          <p:nvPr/>
        </p:nvSpPr>
        <p:spPr>
          <a:xfrm>
            <a:off x="3427095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State regulators can quickly address local issues and adapt regulations to meet the changing needs of residents.</a:t>
            </a:r>
          </a:p>
        </p:txBody>
      </p:sp>
      <p:sp>
        <p:nvSpPr>
          <p:cNvPr id="191" name="TextBox 54"/>
          <p:cNvSpPr txBox="1"/>
          <p:nvPr/>
        </p:nvSpPr>
        <p:spPr>
          <a:xfrm>
            <a:off x="7560944" y="1874106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INCONSISTENCY</a:t>
            </a:r>
          </a:p>
        </p:txBody>
      </p:sp>
      <p:sp>
        <p:nvSpPr>
          <p:cNvPr id="192" name="TextBox 55"/>
          <p:cNvSpPr txBox="1"/>
          <p:nvPr/>
        </p:nvSpPr>
        <p:spPr>
          <a:xfrm>
            <a:off x="7572057" y="2254631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Different states may have varying regulations, leading to inconsistencies and complexities for insurers operating in multiple states.</a:t>
            </a:r>
          </a:p>
        </p:txBody>
      </p:sp>
      <p:sp>
        <p:nvSpPr>
          <p:cNvPr id="193" name="TextBox 59"/>
          <p:cNvSpPr txBox="1"/>
          <p:nvPr/>
        </p:nvSpPr>
        <p:spPr>
          <a:xfrm>
            <a:off x="7560944" y="3000345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LIMITED RESOURCES</a:t>
            </a:r>
          </a:p>
        </p:txBody>
      </p:sp>
      <p:sp>
        <p:nvSpPr>
          <p:cNvPr id="194" name="TextBox 60"/>
          <p:cNvSpPr txBox="1"/>
          <p:nvPr/>
        </p:nvSpPr>
        <p:spPr>
          <a:xfrm>
            <a:off x="7572057" y="3762568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Some state regulatory bodies may lack the resources and expertise to oversee complex insurance markets</a:t>
            </a:r>
            <a:r>
              <a:rPr baseline="30000"/>
              <a:t>.</a:t>
            </a:r>
          </a:p>
        </p:txBody>
      </p:sp>
      <p:sp>
        <p:nvSpPr>
          <p:cNvPr id="195" name="TextBox 64"/>
          <p:cNvSpPr txBox="1"/>
          <p:nvPr/>
        </p:nvSpPr>
        <p:spPr>
          <a:xfrm>
            <a:off x="7565707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FRAGMENTATION</a:t>
            </a:r>
          </a:p>
        </p:txBody>
      </p:sp>
      <p:sp>
        <p:nvSpPr>
          <p:cNvPr id="196" name="TextBox 65"/>
          <p:cNvSpPr txBox="1"/>
          <p:nvPr/>
        </p:nvSpPr>
        <p:spPr>
          <a:xfrm>
            <a:off x="7565707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The lack of a unified national approach can lead to gaps in oversight, leaving some risks unaddressed.</a:t>
            </a:r>
          </a:p>
        </p:txBody>
      </p:sp>
      <p:grpSp>
        <p:nvGrpSpPr>
          <p:cNvPr id="200" name="Group 6"/>
          <p:cNvGrpSpPr/>
          <p:nvPr/>
        </p:nvGrpSpPr>
        <p:grpSpPr>
          <a:xfrm>
            <a:off x="6830839" y="2024307"/>
            <a:ext cx="598488" cy="3170239"/>
            <a:chOff x="0" y="0"/>
            <a:chExt cx="598487" cy="3170237"/>
          </a:xfrm>
        </p:grpSpPr>
        <p:pic>
          <p:nvPicPr>
            <p:cNvPr id="197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" name="Group 7"/>
          <p:cNvGrpSpPr/>
          <p:nvPr/>
        </p:nvGrpSpPr>
        <p:grpSpPr>
          <a:xfrm>
            <a:off x="2685876" y="1964898"/>
            <a:ext cx="598488" cy="3170238"/>
            <a:chOff x="0" y="0"/>
            <a:chExt cx="598487" cy="3170237"/>
          </a:xfrm>
        </p:grpSpPr>
        <p:pic>
          <p:nvPicPr>
            <p:cNvPr id="201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7"/>
          <p:cNvSpPr txBox="1"/>
          <p:nvPr>
            <p:ph type="sldNum" sz="quarter" idx="2"/>
          </p:nvPr>
        </p:nvSpPr>
        <p:spPr>
          <a:xfrm>
            <a:off x="3266666" y="6243513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7" name="Google Shape;340;p48"/>
          <p:cNvSpPr txBox="1"/>
          <p:nvPr/>
        </p:nvSpPr>
        <p:spPr>
          <a:xfrm>
            <a:off x="254668" y="737144"/>
            <a:ext cx="11682663" cy="72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OPTION 1:  STATE INSURANCE REGULATIONS</a:t>
            </a:r>
          </a:p>
        </p:txBody>
      </p:sp>
      <p:sp>
        <p:nvSpPr>
          <p:cNvPr id="208" name="TextBox 19"/>
          <p:cNvSpPr txBox="1"/>
          <p:nvPr/>
        </p:nvSpPr>
        <p:spPr>
          <a:xfrm>
            <a:off x="3433445" y="1874106"/>
            <a:ext cx="319151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ADAPTABILITY</a:t>
            </a:r>
          </a:p>
        </p:txBody>
      </p:sp>
      <p:sp>
        <p:nvSpPr>
          <p:cNvPr id="209" name="TextBox 20"/>
          <p:cNvSpPr txBox="1"/>
          <p:nvPr/>
        </p:nvSpPr>
        <p:spPr>
          <a:xfrm>
            <a:off x="3433445" y="2189419"/>
            <a:ext cx="319151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State regulation can be tailored to address the specific risks and needs of each state, such as hurricanes in Florida or earthquakes in California.</a:t>
            </a:r>
          </a:p>
        </p:txBody>
      </p:sp>
      <p:sp>
        <p:nvSpPr>
          <p:cNvPr id="210" name="TextBox 32"/>
          <p:cNvSpPr txBox="1"/>
          <p:nvPr/>
        </p:nvSpPr>
        <p:spPr>
          <a:xfrm>
            <a:off x="3431235" y="3006464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CONSUMER PROTECTION</a:t>
            </a:r>
          </a:p>
        </p:txBody>
      </p:sp>
      <p:sp>
        <p:nvSpPr>
          <p:cNvPr id="211" name="TextBox 33"/>
          <p:cNvSpPr txBox="1"/>
          <p:nvPr/>
        </p:nvSpPr>
        <p:spPr>
          <a:xfrm>
            <a:off x="3433445" y="3762569"/>
            <a:ext cx="31915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Local oversight ensures that insurance rates are controlled, and companies are financially stable and able to pay claims</a:t>
            </a:r>
          </a:p>
        </p:txBody>
      </p:sp>
      <p:sp>
        <p:nvSpPr>
          <p:cNvPr id="212" name="TextBox 49"/>
          <p:cNvSpPr txBox="1"/>
          <p:nvPr/>
        </p:nvSpPr>
        <p:spPr>
          <a:xfrm>
            <a:off x="3427095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RESPONSIVENESS</a:t>
            </a:r>
          </a:p>
        </p:txBody>
      </p:sp>
      <p:sp>
        <p:nvSpPr>
          <p:cNvPr id="213" name="TextBox 50"/>
          <p:cNvSpPr txBox="1"/>
          <p:nvPr/>
        </p:nvSpPr>
        <p:spPr>
          <a:xfrm>
            <a:off x="3427095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State regulators can quickly address local issues and adapt regulations to meet the changing needs of residents.</a:t>
            </a:r>
          </a:p>
        </p:txBody>
      </p:sp>
      <p:sp>
        <p:nvSpPr>
          <p:cNvPr id="214" name="TextBox 54"/>
          <p:cNvSpPr txBox="1"/>
          <p:nvPr/>
        </p:nvSpPr>
        <p:spPr>
          <a:xfrm>
            <a:off x="7560944" y="1874106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INCONSISTENCY</a:t>
            </a:r>
          </a:p>
        </p:txBody>
      </p:sp>
      <p:sp>
        <p:nvSpPr>
          <p:cNvPr id="215" name="TextBox 55"/>
          <p:cNvSpPr txBox="1"/>
          <p:nvPr/>
        </p:nvSpPr>
        <p:spPr>
          <a:xfrm>
            <a:off x="7572057" y="2254631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Different states may have varying regulations, leading to inconsistencies and complexities for insurers operating in multiple states.</a:t>
            </a:r>
          </a:p>
        </p:txBody>
      </p:sp>
      <p:sp>
        <p:nvSpPr>
          <p:cNvPr id="216" name="TextBox 59"/>
          <p:cNvSpPr txBox="1"/>
          <p:nvPr/>
        </p:nvSpPr>
        <p:spPr>
          <a:xfrm>
            <a:off x="7560944" y="3000345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LIMITED RESOURCES</a:t>
            </a:r>
          </a:p>
        </p:txBody>
      </p:sp>
      <p:sp>
        <p:nvSpPr>
          <p:cNvPr id="217" name="TextBox 60"/>
          <p:cNvSpPr txBox="1"/>
          <p:nvPr/>
        </p:nvSpPr>
        <p:spPr>
          <a:xfrm>
            <a:off x="7572057" y="3762568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Some state regulatory bodies may lack the resources and expertise to oversee complex insurance markets</a:t>
            </a:r>
            <a:r>
              <a:rPr baseline="30000"/>
              <a:t>.</a:t>
            </a:r>
          </a:p>
        </p:txBody>
      </p:sp>
      <p:sp>
        <p:nvSpPr>
          <p:cNvPr id="218" name="TextBox 64"/>
          <p:cNvSpPr txBox="1"/>
          <p:nvPr/>
        </p:nvSpPr>
        <p:spPr>
          <a:xfrm>
            <a:off x="7565707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FRAGMENTATION</a:t>
            </a:r>
          </a:p>
        </p:txBody>
      </p:sp>
      <p:sp>
        <p:nvSpPr>
          <p:cNvPr id="219" name="TextBox 65"/>
          <p:cNvSpPr txBox="1"/>
          <p:nvPr/>
        </p:nvSpPr>
        <p:spPr>
          <a:xfrm>
            <a:off x="7565707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The lack of a unified national approach can lead to gaps in oversight, leaving some risks unaddressed.</a:t>
            </a:r>
          </a:p>
        </p:txBody>
      </p:sp>
      <p:grpSp>
        <p:nvGrpSpPr>
          <p:cNvPr id="223" name="Group 6"/>
          <p:cNvGrpSpPr/>
          <p:nvPr/>
        </p:nvGrpSpPr>
        <p:grpSpPr>
          <a:xfrm>
            <a:off x="6830839" y="2024307"/>
            <a:ext cx="598488" cy="3170239"/>
            <a:chOff x="0" y="0"/>
            <a:chExt cx="598487" cy="3170237"/>
          </a:xfrm>
        </p:grpSpPr>
        <p:pic>
          <p:nvPicPr>
            <p:cNvPr id="220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7" name="Group 7"/>
          <p:cNvGrpSpPr/>
          <p:nvPr/>
        </p:nvGrpSpPr>
        <p:grpSpPr>
          <a:xfrm>
            <a:off x="2685876" y="1964898"/>
            <a:ext cx="598488" cy="3170238"/>
            <a:chOff x="0" y="0"/>
            <a:chExt cx="598487" cy="3170237"/>
          </a:xfrm>
        </p:grpSpPr>
        <p:pic>
          <p:nvPicPr>
            <p:cNvPr id="224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25839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Box 7"/>
          <p:cNvSpPr txBox="1"/>
          <p:nvPr>
            <p:ph type="sldNum" sz="quarter" idx="2"/>
          </p:nvPr>
        </p:nvSpPr>
        <p:spPr>
          <a:xfrm>
            <a:off x="3266666" y="6243513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1" name="Google Shape;340;p48"/>
          <p:cNvSpPr txBox="1"/>
          <p:nvPr/>
        </p:nvSpPr>
        <p:spPr>
          <a:xfrm>
            <a:off x="254668" y="737144"/>
            <a:ext cx="11682663" cy="72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OPTION 1:  STATE INSURANCE REGULATIONS</a:t>
            </a:r>
          </a:p>
        </p:txBody>
      </p:sp>
      <p:sp>
        <p:nvSpPr>
          <p:cNvPr id="232" name="TextBox 19"/>
          <p:cNvSpPr txBox="1"/>
          <p:nvPr/>
        </p:nvSpPr>
        <p:spPr>
          <a:xfrm>
            <a:off x="3433445" y="1874106"/>
            <a:ext cx="319151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ADAPTABILITY</a:t>
            </a:r>
          </a:p>
        </p:txBody>
      </p:sp>
      <p:sp>
        <p:nvSpPr>
          <p:cNvPr id="233" name="TextBox 20"/>
          <p:cNvSpPr txBox="1"/>
          <p:nvPr/>
        </p:nvSpPr>
        <p:spPr>
          <a:xfrm>
            <a:off x="3433445" y="2189419"/>
            <a:ext cx="3191511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State regulation can be tailored to address the specific risks and needs of each state, such as hurricanes in Florida or earthquakes in California.</a:t>
            </a:r>
          </a:p>
        </p:txBody>
      </p:sp>
      <p:sp>
        <p:nvSpPr>
          <p:cNvPr id="234" name="TextBox 32"/>
          <p:cNvSpPr txBox="1"/>
          <p:nvPr/>
        </p:nvSpPr>
        <p:spPr>
          <a:xfrm>
            <a:off x="3431235" y="3006464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CONSUMER PROTECTION</a:t>
            </a:r>
          </a:p>
        </p:txBody>
      </p:sp>
      <p:sp>
        <p:nvSpPr>
          <p:cNvPr id="235" name="TextBox 33"/>
          <p:cNvSpPr txBox="1"/>
          <p:nvPr/>
        </p:nvSpPr>
        <p:spPr>
          <a:xfrm>
            <a:off x="3433445" y="3762569"/>
            <a:ext cx="319151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Local oversight ensures that insurance rates are controlled, and companies are financially stable and able to pay claims</a:t>
            </a:r>
          </a:p>
        </p:txBody>
      </p:sp>
      <p:sp>
        <p:nvSpPr>
          <p:cNvPr id="236" name="TextBox 49"/>
          <p:cNvSpPr txBox="1"/>
          <p:nvPr/>
        </p:nvSpPr>
        <p:spPr>
          <a:xfrm>
            <a:off x="3427095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RESPONSIVENESS</a:t>
            </a:r>
          </a:p>
        </p:txBody>
      </p:sp>
      <p:sp>
        <p:nvSpPr>
          <p:cNvPr id="237" name="TextBox 50"/>
          <p:cNvSpPr txBox="1"/>
          <p:nvPr/>
        </p:nvSpPr>
        <p:spPr>
          <a:xfrm>
            <a:off x="3427095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State regulators can quickly address local issues and adapt regulations to meet the changing needs of residents.</a:t>
            </a:r>
          </a:p>
        </p:txBody>
      </p:sp>
      <p:sp>
        <p:nvSpPr>
          <p:cNvPr id="238" name="TextBox 54"/>
          <p:cNvSpPr txBox="1"/>
          <p:nvPr/>
        </p:nvSpPr>
        <p:spPr>
          <a:xfrm>
            <a:off x="7560944" y="1874106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INCONSISTENCY</a:t>
            </a:r>
          </a:p>
        </p:txBody>
      </p:sp>
      <p:sp>
        <p:nvSpPr>
          <p:cNvPr id="239" name="TextBox 55"/>
          <p:cNvSpPr txBox="1"/>
          <p:nvPr/>
        </p:nvSpPr>
        <p:spPr>
          <a:xfrm>
            <a:off x="7572057" y="2254631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Different states may have varying regulations, leading to inconsistencies and complexities for insurers operating in multiple states.</a:t>
            </a:r>
          </a:p>
        </p:txBody>
      </p:sp>
      <p:sp>
        <p:nvSpPr>
          <p:cNvPr id="240" name="TextBox 59"/>
          <p:cNvSpPr txBox="1"/>
          <p:nvPr/>
        </p:nvSpPr>
        <p:spPr>
          <a:xfrm>
            <a:off x="7560944" y="3000345"/>
            <a:ext cx="31915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LIMITED RESOURCES</a:t>
            </a:r>
          </a:p>
        </p:txBody>
      </p:sp>
      <p:sp>
        <p:nvSpPr>
          <p:cNvPr id="241" name="TextBox 60"/>
          <p:cNvSpPr txBox="1"/>
          <p:nvPr/>
        </p:nvSpPr>
        <p:spPr>
          <a:xfrm>
            <a:off x="7572057" y="3762568"/>
            <a:ext cx="319151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Some state regulatory bodies may lack the resources and expertise to oversee complex insurance markets</a:t>
            </a:r>
            <a:r>
              <a:rPr baseline="30000"/>
              <a:t>.</a:t>
            </a:r>
          </a:p>
        </p:txBody>
      </p:sp>
      <p:sp>
        <p:nvSpPr>
          <p:cNvPr id="242" name="TextBox 64"/>
          <p:cNvSpPr txBox="1"/>
          <p:nvPr/>
        </p:nvSpPr>
        <p:spPr>
          <a:xfrm>
            <a:off x="7565707" y="4455381"/>
            <a:ext cx="31930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r>
              <a:t>FRAGMENTATION</a:t>
            </a:r>
          </a:p>
        </p:txBody>
      </p:sp>
      <p:sp>
        <p:nvSpPr>
          <p:cNvPr id="243" name="TextBox 65"/>
          <p:cNvSpPr txBox="1"/>
          <p:nvPr/>
        </p:nvSpPr>
        <p:spPr>
          <a:xfrm>
            <a:off x="7565707" y="4835906"/>
            <a:ext cx="31930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The lack of a unified national approach can lead to gaps in oversight, leaving some risks unaddressed.</a:t>
            </a:r>
          </a:p>
        </p:txBody>
      </p:sp>
      <p:grpSp>
        <p:nvGrpSpPr>
          <p:cNvPr id="247" name="Group 6"/>
          <p:cNvGrpSpPr/>
          <p:nvPr/>
        </p:nvGrpSpPr>
        <p:grpSpPr>
          <a:xfrm>
            <a:off x="6830839" y="2024307"/>
            <a:ext cx="598488" cy="3170239"/>
            <a:chOff x="0" y="0"/>
            <a:chExt cx="598487" cy="3170237"/>
          </a:xfrm>
        </p:grpSpPr>
        <p:pic>
          <p:nvPicPr>
            <p:cNvPr id="244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1" name="Group 7"/>
          <p:cNvGrpSpPr/>
          <p:nvPr/>
        </p:nvGrpSpPr>
        <p:grpSpPr>
          <a:xfrm>
            <a:off x="2685876" y="1964898"/>
            <a:ext cx="598488" cy="3170238"/>
            <a:chOff x="0" y="0"/>
            <a:chExt cx="598487" cy="3170237"/>
          </a:xfrm>
        </p:grpSpPr>
        <p:pic>
          <p:nvPicPr>
            <p:cNvPr id="248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571750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258679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598488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BB7"/>
      </a:accent1>
      <a:accent2>
        <a:srgbClr val="FF8785"/>
      </a:accent2>
      <a:accent3>
        <a:srgbClr val="A5A5A5"/>
      </a:accent3>
      <a:accent4>
        <a:srgbClr val="FFD94D"/>
      </a:accent4>
      <a:accent5>
        <a:srgbClr val="1B4484"/>
      </a:accent5>
      <a:accent6>
        <a:srgbClr val="61D19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