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5" r:id="rId5"/>
    <p:sldId id="276" r:id="rId6"/>
    <p:sldId id="272" r:id="rId7"/>
    <p:sldId id="314" r:id="rId8"/>
    <p:sldId id="290" r:id="rId9"/>
    <p:sldId id="281" r:id="rId10"/>
    <p:sldId id="31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995"/>
    <a:srgbClr val="411249"/>
    <a:srgbClr val="9D50A0"/>
    <a:srgbClr val="FF7F61"/>
    <a:srgbClr val="52111E"/>
    <a:srgbClr val="F5E566"/>
    <a:srgbClr val="6EC49B"/>
    <a:srgbClr val="BED7E9"/>
    <a:srgbClr val="F58785"/>
    <a:srgbClr val="FFD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1704A-2862-48CC-B4BA-EE8BFBB07754}" v="2" dt="2024-05-03T14:52:16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47" d="100"/>
          <a:sy n="47" d="100"/>
        </p:scale>
        <p:origin x="4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f8c2b7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4f6f8c2b7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30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9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6DB-B96B-494A-ADEB-98C2691F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BC79-01C2-C447-816C-6F3CB990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C9-0170-084D-84C7-03190D8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4475-CE75-B84F-B961-056B187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5188-90F2-944B-93B4-0AA87032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064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DAC-282A-C149-8E0E-A8EBEC9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F62B-1AAF-E54D-948B-6BF89CA9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4443-90D9-F846-A715-6CB4BC3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C10E-ED17-2F49-A0C7-2FD3852E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951-B82C-7842-8A79-8822D7C4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9305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70C6-62DA-104A-9FD4-4CCC5111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E94D-F7D6-094A-8535-3F77890E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8063-BF14-DE40-905E-4787D4C2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727-B547-E74E-AF8E-BE26867F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AFAE-3746-AD45-8868-5CAA88E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400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4A3F57B8-CDA0-C04B-0EF5-0E9123927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0A210DD-6C90-6D75-DD90-C0CAD4258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F5CBE27-5062-3D43-661B-BF3EC7D15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CD65A-9096-2BEB-B106-9963823B075A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DB2508B-605B-2ADD-9943-E6FB7B5E8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9766E-8205-24A4-D890-EC727E97F52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0C00A73-0C80-2142-33A5-9687F8798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8EF8D2-37E1-F044-AF2E-5D4A3CD296C8}"/>
              </a:ext>
            </a:extLst>
          </p:cNvPr>
          <p:cNvSpPr/>
          <p:nvPr userDrawn="1"/>
        </p:nvSpPr>
        <p:spPr>
          <a:xfrm>
            <a:off x="0" y="1680518"/>
            <a:ext cx="12192000" cy="123567"/>
          </a:xfrm>
          <a:prstGeom prst="rect">
            <a:avLst/>
          </a:prstGeom>
          <a:solidFill>
            <a:srgbClr val="B039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CD514-6000-D622-C457-FFDB6E06604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0370378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3827F08-B5F6-433C-094B-61B2C60FF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8B30D-2021-4E44-F997-5EED44B4C34F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54A1F2B6-6A5E-0597-ABA1-D1D802045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F1D545-8912-214F-A29F-E389FE038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019" y="3493295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6C679CD-6C77-8842-A3D6-D1C5B03B40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018" y="128590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0D417-8D1A-D045-8B23-90F31C78C74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CC3E399-EB62-00F6-7448-45978503D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2E6FE2-F34A-5D9B-76F2-283237FFE48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AB19A6-9F88-9842-A48B-F01A54D33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6272" y="531813"/>
            <a:ext cx="8810540" cy="4658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B13A-76CB-644A-B04E-8B5523B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279-F70E-1F4C-8D9B-4BFB0B3F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9EA9-370B-1446-8EFB-A0BB10D0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0878-5E21-CE41-BFC3-8E035C9E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C75B-C340-E34D-A0FD-865646F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4384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21DFDBE-1063-947A-374C-64386DF82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00D0E-CA05-1CAF-52F4-0BFE1B99103B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1E0C07-CFF8-9770-0A6E-A94AD0072BF0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D3CF82D-03A8-F691-2946-75C43A174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0F11594-ABDE-7FA0-84AB-37D24AB3C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68355-7C05-A21D-5482-944162F2B56C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83070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459832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AB85C6D4-E144-00B9-3B49-B8D6BF542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D3374-0D17-36BB-E03F-B2D786443523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8B589BE-A95B-B63E-D2E3-CFA5399FB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50F4E69-FB62-9C3C-5965-A18A88B5A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310447-A6FA-2520-3E8B-BBA11D9B6E7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7259429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2E24BA-5218-903F-80F7-D4C42B1B8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0E91-F505-2C4D-9EBC-55763D34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770-1C56-964E-ABF4-3499DDDE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C1FD-2E49-1E4D-8586-8F52132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34C8-B655-1B44-8057-CFA2E4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E60A-9D8F-4B4B-940D-336653E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8243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5B1-292B-F440-9733-5FDEDE46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B3D5-1CDE-BC4B-BA62-EF24F8B2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F26F-A88E-9949-AF63-4BEB6CF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F2BC-30AA-1440-8C69-282C04F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8607-D3AD-FC48-B233-444905E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4AD9-5294-BF49-AFC5-C5F61D51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6504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940E-042B-A948-9EBF-020A8F1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68C-23B9-CE44-A504-501B560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44A7-3F11-5B42-948C-B22E714B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627-204A-424F-8E97-0E09032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5AA89-5A7D-6D43-BE92-271005D23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D0455-0D60-F94D-B3D8-218DBA9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B1F47-CD8B-9443-86B2-EE78BDE1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A07F-91D7-954B-8027-A313BAEE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215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ADC-71E6-274C-817C-DC3B77B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F67D4-3F03-6641-BCB0-997CFBA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8207-1584-754B-A932-D72519B6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7A8C-68A4-0D45-8F82-CEC6A02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535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456C-4812-2E4C-B7A9-A27A112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7DCF-AE6B-8F4C-9A9E-535C1B4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D4F7B-1F2A-C341-9F98-4A710ED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5306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AD1-3DBE-2E44-8B38-7D0DF4A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54D-0689-B648-899E-6AB02971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4D53-05DA-934A-8367-B957821E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F403-666C-9E4C-8C3F-640A3742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BA15-EE4C-684C-93C8-A80184D0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6F49-BB43-194B-B62B-522B812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4690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2AA8-7971-9C47-BC4C-6981DC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2EBE3-9F5E-E147-AC2D-407F637A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D42-BA6D-4B46-9FBB-AC684C9D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501-79AB-074E-84A3-07E843F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601F-A921-1C48-B42F-BAD9D66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BE83-88A5-F94E-AFEC-1FF963F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7123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62" r:id="rId14"/>
    <p:sldLayoutId id="2147483672" r:id="rId15"/>
    <p:sldLayoutId id="2147483674" r:id="rId16"/>
    <p:sldLayoutId id="2147483663" r:id="rId17"/>
    <p:sldLayoutId id="2147483664" r:id="rId18"/>
    <p:sldLayoutId id="2147483666" r:id="rId19"/>
    <p:sldLayoutId id="2147483671" r:id="rId20"/>
    <p:sldLayoutId id="2147483667" r:id="rId21"/>
    <p:sldLayoutId id="2147483670" r:id="rId22"/>
    <p:sldLayoutId id="2147483668" r:id="rId23"/>
    <p:sldLayoutId id="2147483669" r:id="rId24"/>
    <p:sldLayoutId id="2147483676" r:id="rId25"/>
    <p:sldLayoutId id="2147483665" r:id="rId26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r.realtor/insurance/flood-insurance/nar-brief-natural-catastrophe-perils-insurance" TargetMode="External"/><Relationship Id="rId3" Type="http://schemas.openxmlformats.org/officeDocument/2006/relationships/hyperlink" Target="https://www.nar.realtor/newsroom/triple-i-national-association-of-realtors-release-homebuyers-handbook" TargetMode="External"/><Relationship Id="rId7" Type="http://schemas.openxmlformats.org/officeDocument/2006/relationships/hyperlink" Target="https://www.nar.realtor/flood-insurance/fema-nar-toolkit-flood-preparedness-resources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nar.realtor/videos/window-to-the-law/create-a-disaster-preparedness-plan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nar.realtor/natural-disaster-policy/transaction-guidance-after-natural-disaster" TargetMode="External"/><Relationship Id="rId10" Type="http://schemas.openxmlformats.org/officeDocument/2006/relationships/hyperlink" Target="https://www.nar.realtor/flood-insurance" TargetMode="External"/><Relationship Id="rId4" Type="http://schemas.openxmlformats.org/officeDocument/2006/relationships/hyperlink" Target="https://www.nar.realtor/natural-disaster-policy/disaster-preparation-resources" TargetMode="External"/><Relationship Id="rId9" Type="http://schemas.openxmlformats.org/officeDocument/2006/relationships/hyperlink" Target="https://www.nar.realtor/natural-disaster-polic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0EBB8-8720-FF7A-B92A-3E0C8256125C}"/>
              </a:ext>
            </a:extLst>
          </p:cNvPr>
          <p:cNvSpPr txBox="1"/>
          <p:nvPr/>
        </p:nvSpPr>
        <p:spPr>
          <a:xfrm>
            <a:off x="2820317" y="2282377"/>
            <a:ext cx="633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1134A"/>
                </a:solidFill>
                <a:latin typeface="Montserrat" panose="02000505000000020004" pitchFamily="2" charset="77"/>
              </a:rPr>
              <a:t>AUSTIN PEREZ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93B05-04BA-E9A1-A573-51473F828E47}"/>
              </a:ext>
            </a:extLst>
          </p:cNvPr>
          <p:cNvSpPr txBox="1"/>
          <p:nvPr/>
        </p:nvSpPr>
        <p:spPr>
          <a:xfrm>
            <a:off x="2840194" y="3326872"/>
            <a:ext cx="667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1134A"/>
                </a:solidFill>
                <a:latin typeface="Montserrat" panose="02000505000000020004" pitchFamily="2" charset="77"/>
              </a:rPr>
              <a:t>SENIOR POLICY REPRESENTATIVE, INSURANCE ISSUES</a:t>
            </a:r>
          </a:p>
        </p:txBody>
      </p:sp>
      <p:cxnSp>
        <p:nvCxnSpPr>
          <p:cNvPr id="8" name="Google Shape;341;p48">
            <a:extLst>
              <a:ext uri="{FF2B5EF4-FFF2-40B4-BE49-F238E27FC236}">
                <a16:creationId xmlns:a16="http://schemas.microsoft.com/office/drawing/2014/main" id="{900907E6-9D95-DDD1-750D-0CC8AB091339}"/>
              </a:ext>
            </a:extLst>
          </p:cNvPr>
          <p:cNvCxnSpPr>
            <a:cxnSpLocks/>
          </p:cNvCxnSpPr>
          <p:nvPr/>
        </p:nvCxnSpPr>
        <p:spPr>
          <a:xfrm>
            <a:off x="2924643" y="3127053"/>
            <a:ext cx="6401082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6691675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6;p42">
            <a:extLst>
              <a:ext uri="{FF2B5EF4-FFF2-40B4-BE49-F238E27FC236}">
                <a16:creationId xmlns:a16="http://schemas.microsoft.com/office/drawing/2014/main" id="{B68F4100-BA8C-874D-9810-3D24E1CAD2D6}"/>
              </a:ext>
            </a:extLst>
          </p:cNvPr>
          <p:cNvSpPr txBox="1"/>
          <p:nvPr/>
        </p:nvSpPr>
        <p:spPr>
          <a:xfrm>
            <a:off x="828595" y="649029"/>
            <a:ext cx="4174920" cy="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B03995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In the news…</a:t>
            </a:r>
          </a:p>
        </p:txBody>
      </p:sp>
      <p:cxnSp>
        <p:nvCxnSpPr>
          <p:cNvPr id="20" name="Google Shape;341;p48">
            <a:extLst>
              <a:ext uri="{FF2B5EF4-FFF2-40B4-BE49-F238E27FC236}">
                <a16:creationId xmlns:a16="http://schemas.microsoft.com/office/drawing/2014/main" id="{5D786BCE-6806-8242-B96C-3DEFCB572271}"/>
              </a:ext>
            </a:extLst>
          </p:cNvPr>
          <p:cNvCxnSpPr>
            <a:cxnSpLocks/>
          </p:cNvCxnSpPr>
          <p:nvPr/>
        </p:nvCxnSpPr>
        <p:spPr>
          <a:xfrm>
            <a:off x="910788" y="1427037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9D50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0A77B50-1A36-586F-C4EC-DEA7E5298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192" y="2002990"/>
            <a:ext cx="4351801" cy="121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60673-8C33-10F0-2569-1F4E0AA37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2" y="5227196"/>
            <a:ext cx="4196409" cy="1364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DB73C-1E83-FD56-F7AE-16F5772C3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12" y="1831697"/>
            <a:ext cx="4641580" cy="1174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052C6-4682-705B-360C-ACC772FC4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414" y="223013"/>
            <a:ext cx="3921040" cy="11079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860A58-5E2C-393E-9FE1-2065236A6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090" y="2996978"/>
            <a:ext cx="6870545" cy="1777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D3D33-EFF7-6903-6A89-8DA83073F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934" y="1162058"/>
            <a:ext cx="4015711" cy="721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7AC0F-D16B-15B2-BCC8-76AE564FF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512" y="4774059"/>
            <a:ext cx="5651160" cy="11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48746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6;p42">
            <a:extLst>
              <a:ext uri="{FF2B5EF4-FFF2-40B4-BE49-F238E27FC236}">
                <a16:creationId xmlns:a16="http://schemas.microsoft.com/office/drawing/2014/main" id="{814F1F56-0337-A3EE-E359-192006576B9F}"/>
              </a:ext>
            </a:extLst>
          </p:cNvPr>
          <p:cNvSpPr txBox="1"/>
          <p:nvPr/>
        </p:nvSpPr>
        <p:spPr>
          <a:xfrm>
            <a:off x="755721" y="662458"/>
            <a:ext cx="7691200" cy="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B03995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What does the data show?</a:t>
            </a:r>
          </a:p>
        </p:txBody>
      </p:sp>
      <p:cxnSp>
        <p:nvCxnSpPr>
          <p:cNvPr id="4" name="Google Shape;341;p48">
            <a:extLst>
              <a:ext uri="{FF2B5EF4-FFF2-40B4-BE49-F238E27FC236}">
                <a16:creationId xmlns:a16="http://schemas.microsoft.com/office/drawing/2014/main" id="{761ABBD6-56BC-C52A-BCC4-B5F3815EF6AE}"/>
              </a:ext>
            </a:extLst>
          </p:cNvPr>
          <p:cNvCxnSpPr>
            <a:cxnSpLocks/>
          </p:cNvCxnSpPr>
          <p:nvPr/>
        </p:nvCxnSpPr>
        <p:spPr>
          <a:xfrm>
            <a:off x="958109" y="1452281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9D50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0C4475E-CD48-1D82-A6FB-CF6B0848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69" y="2239032"/>
            <a:ext cx="9511261" cy="36931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3D776-B72D-F161-D978-63CB6239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995" y="627409"/>
            <a:ext cx="3238299" cy="10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2897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308229" y="303222"/>
            <a:ext cx="963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03995"/>
                </a:solidFill>
                <a:latin typeface="Montserrat" panose="02000505000000020004" pitchFamily="2" charset="77"/>
              </a:rPr>
              <a:t>Insurance is a risky business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6709020" y="337360"/>
            <a:ext cx="517475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Insurance policy is an “IOU” to pay a lump sum before knowing true risk</a:t>
            </a:r>
          </a:p>
          <a:p>
            <a:pPr marL="285750" indent="-285750">
              <a:buClr>
                <a:srgbClr val="9D50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Insurers will take risks that are measurable and predictable IF: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Can meet all contractual obligations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Cover expenses in the long run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Use all tools to manage exposure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Risk-management tools include: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Rate Adequacy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Catastrophe Models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Reinsurance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Bond Investments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Capital &amp; Surplus</a:t>
            </a:r>
          </a:p>
          <a:p>
            <a:pPr marL="742950" lvl="1" indent="-285750">
              <a:buClr>
                <a:srgbClr val="9D50A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2000505000000020004" pitchFamily="2" charset="77"/>
              </a:rPr>
              <a:t>New Policies/Renewals </a:t>
            </a:r>
          </a:p>
        </p:txBody>
      </p:sp>
      <p:cxnSp>
        <p:nvCxnSpPr>
          <p:cNvPr id="4" name="Google Shape;341;p48">
            <a:extLst>
              <a:ext uri="{FF2B5EF4-FFF2-40B4-BE49-F238E27FC236}">
                <a16:creationId xmlns:a16="http://schemas.microsoft.com/office/drawing/2014/main" id="{9B2226D5-5238-D240-BA9E-47E87DC63225}"/>
              </a:ext>
            </a:extLst>
          </p:cNvPr>
          <p:cNvCxnSpPr>
            <a:cxnSpLocks/>
          </p:cNvCxnSpPr>
          <p:nvPr/>
        </p:nvCxnSpPr>
        <p:spPr>
          <a:xfrm>
            <a:off x="390421" y="954061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9D50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87A07B-8A25-BE3F-2479-6B10088A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1" y="1140908"/>
            <a:ext cx="5681605" cy="45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6301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877989" y="501995"/>
            <a:ext cx="920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03995"/>
                </a:solidFill>
                <a:latin typeface="Montserrat" panose="02000505000000020004" pitchFamily="2" charset="77"/>
              </a:rPr>
              <a:t>Insurance companies are losing money</a:t>
            </a:r>
          </a:p>
        </p:txBody>
      </p:sp>
      <p:cxnSp>
        <p:nvCxnSpPr>
          <p:cNvPr id="4" name="Google Shape;341;p48">
            <a:extLst>
              <a:ext uri="{FF2B5EF4-FFF2-40B4-BE49-F238E27FC236}">
                <a16:creationId xmlns:a16="http://schemas.microsoft.com/office/drawing/2014/main" id="{9B2226D5-5238-D240-BA9E-47E87DC63225}"/>
              </a:ext>
            </a:extLst>
          </p:cNvPr>
          <p:cNvCxnSpPr>
            <a:cxnSpLocks/>
          </p:cNvCxnSpPr>
          <p:nvPr/>
        </p:nvCxnSpPr>
        <p:spPr>
          <a:xfrm>
            <a:off x="939544" y="1091137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9D50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4E216C2-0E7A-23D8-68D5-93D21301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48" y="1375220"/>
            <a:ext cx="7510703" cy="4107560"/>
          </a:xfrm>
          <a:prstGeom prst="rect">
            <a:avLst/>
          </a:prstGeom>
        </p:spPr>
      </p:pic>
      <p:sp>
        <p:nvSpPr>
          <p:cNvPr id="11" name="Google Shape;340;p48">
            <a:extLst>
              <a:ext uri="{FF2B5EF4-FFF2-40B4-BE49-F238E27FC236}">
                <a16:creationId xmlns:a16="http://schemas.microsoft.com/office/drawing/2014/main" id="{0298D4A7-44D1-2556-F6A2-0C374B86AC9B}"/>
              </a:ext>
            </a:extLst>
          </p:cNvPr>
          <p:cNvSpPr txBox="1"/>
          <p:nvPr/>
        </p:nvSpPr>
        <p:spPr>
          <a:xfrm>
            <a:off x="2267095" y="5482780"/>
            <a:ext cx="765781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800" b="1" dirty="0">
                <a:solidFill>
                  <a:srgbClr val="411249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Ratio = [Claims + Expenses] / Premiums</a:t>
            </a:r>
            <a:endParaRPr sz="2800" b="1" i="0" u="none" strike="noStrike" cap="none" dirty="0">
              <a:solidFill>
                <a:srgbClr val="411249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87339812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0;p48">
            <a:extLst>
              <a:ext uri="{FF2B5EF4-FFF2-40B4-BE49-F238E27FC236}">
                <a16:creationId xmlns:a16="http://schemas.microsoft.com/office/drawing/2014/main" id="{4D7D932A-4AF1-B442-8D41-34A8393372CB}"/>
              </a:ext>
            </a:extLst>
          </p:cNvPr>
          <p:cNvSpPr txBox="1"/>
          <p:nvPr/>
        </p:nvSpPr>
        <p:spPr>
          <a:xfrm>
            <a:off x="500074" y="481876"/>
            <a:ext cx="8664473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800" b="1" dirty="0">
                <a:solidFill>
                  <a:srgbClr val="411249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How can REALTORS help clients?</a:t>
            </a:r>
            <a:endParaRPr sz="2800" b="1" i="0" u="none" strike="noStrike" cap="none" dirty="0">
              <a:solidFill>
                <a:srgbClr val="411249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341;p48">
            <a:extLst>
              <a:ext uri="{FF2B5EF4-FFF2-40B4-BE49-F238E27FC236}">
                <a16:creationId xmlns:a16="http://schemas.microsoft.com/office/drawing/2014/main" id="{F4D48442-95CD-E74C-8BDF-2181851C8B3E}"/>
              </a:ext>
            </a:extLst>
          </p:cNvPr>
          <p:cNvCxnSpPr>
            <a:cxnSpLocks/>
          </p:cNvCxnSpPr>
          <p:nvPr/>
        </p:nvCxnSpPr>
        <p:spPr>
          <a:xfrm>
            <a:off x="612590" y="1121651"/>
            <a:ext cx="1034432" cy="0"/>
          </a:xfrm>
          <a:prstGeom prst="straightConnector1">
            <a:avLst/>
          </a:prstGeom>
          <a:noFill/>
          <a:ln w="127000" cap="flat" cmpd="sng">
            <a:solidFill>
              <a:srgbClr val="B0399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452C9E1-D147-4C46-AC7F-C55035436121}"/>
              </a:ext>
            </a:extLst>
          </p:cNvPr>
          <p:cNvGrpSpPr/>
          <p:nvPr/>
        </p:nvGrpSpPr>
        <p:grpSpPr>
          <a:xfrm>
            <a:off x="1647022" y="1786495"/>
            <a:ext cx="914400" cy="914400"/>
            <a:chOff x="1319578" y="2215512"/>
            <a:chExt cx="914400" cy="914400"/>
          </a:xfrm>
          <a:solidFill>
            <a:srgbClr val="B03995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495D28-B7F7-554E-998E-1ED7D1BBE94D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rgbClr val="006CB7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73B91C56-35D8-C942-A051-369FAF0F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006CB7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6769400-3CFE-A84A-B50D-89552ED84765}"/>
              </a:ext>
            </a:extLst>
          </p:cNvPr>
          <p:cNvSpPr txBox="1"/>
          <p:nvPr/>
        </p:nvSpPr>
        <p:spPr>
          <a:xfrm>
            <a:off x="2776173" y="1517650"/>
            <a:ext cx="3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Property Resource</a:t>
            </a:r>
            <a:endParaRPr lang="uk-UA" sz="3200" b="1" dirty="0">
              <a:solidFill>
                <a:srgbClr val="FF7F6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84E271-9898-B14A-89D3-884073378A7B}"/>
              </a:ext>
            </a:extLst>
          </p:cNvPr>
          <p:cNvSpPr txBox="1"/>
          <p:nvPr/>
        </p:nvSpPr>
        <p:spPr>
          <a:xfrm>
            <a:off x="2770390" y="2560493"/>
            <a:ext cx="33256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Montserrat" panose="02000505000000020004" pitchFamily="2" charset="77"/>
              </a:rPr>
              <a:t>Please use FEMA’s facts like “wherever it rains, it can flood” or “an inch of flooding can cause $25,000 of building damage.”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4C70E6-DB59-404D-A79E-CFA99EB665E3}"/>
              </a:ext>
            </a:extLst>
          </p:cNvPr>
          <p:cNvGrpSpPr/>
          <p:nvPr/>
        </p:nvGrpSpPr>
        <p:grpSpPr>
          <a:xfrm>
            <a:off x="6216032" y="1786495"/>
            <a:ext cx="914400" cy="914400"/>
            <a:chOff x="1319578" y="2215512"/>
            <a:chExt cx="914400" cy="914400"/>
          </a:xfrm>
          <a:solidFill>
            <a:srgbClr val="B03995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B2D21E-FD00-524C-9D98-A7169589F3B7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rgbClr val="006CB7"/>
                </a:solidFill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9697C42-9FC7-CD4D-BC04-FD670D2E2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C249EC-9546-F54F-81EF-14C563F0A26D}"/>
              </a:ext>
            </a:extLst>
          </p:cNvPr>
          <p:cNvSpPr txBox="1"/>
          <p:nvPr/>
        </p:nvSpPr>
        <p:spPr>
          <a:xfrm>
            <a:off x="7345184" y="1517650"/>
            <a:ext cx="3283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Not a Risk Expert</a:t>
            </a:r>
            <a:endParaRPr lang="uk-UA" sz="3200" b="1">
              <a:solidFill>
                <a:srgbClr val="FF7F6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630E43-D0C8-FA47-A3E7-525B1446DD7C}"/>
              </a:ext>
            </a:extLst>
          </p:cNvPr>
          <p:cNvSpPr txBox="1"/>
          <p:nvPr/>
        </p:nvSpPr>
        <p:spPr>
          <a:xfrm>
            <a:off x="7345184" y="2532368"/>
            <a:ext cx="36687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Montserrat" panose="02000505000000020004" pitchFamily="2" charset="77"/>
              </a:rPr>
              <a:t>Please don’t discourage the use of alternative flood risk maps and always avoid statements outside your license or training.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C191C4-9C60-EC47-8EB2-B6D88089D232}"/>
              </a:ext>
            </a:extLst>
          </p:cNvPr>
          <p:cNvGrpSpPr/>
          <p:nvPr/>
        </p:nvGrpSpPr>
        <p:grpSpPr>
          <a:xfrm>
            <a:off x="1647022" y="3909209"/>
            <a:ext cx="914400" cy="914400"/>
            <a:chOff x="1319578" y="2215512"/>
            <a:chExt cx="914400" cy="914400"/>
          </a:xfrm>
          <a:solidFill>
            <a:srgbClr val="B03995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1F2EC3-EF5C-3C47-8AC5-33E8F1FE0372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rgbClr val="006CB7"/>
                </a:solidFill>
              </a:endParaRPr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FCF5ED6D-EC86-5F49-A499-066B0E930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D8E20DD-F7E5-4242-A00A-FF5ED6696E9A}"/>
              </a:ext>
            </a:extLst>
          </p:cNvPr>
          <p:cNvSpPr txBox="1"/>
          <p:nvPr/>
        </p:nvSpPr>
        <p:spPr>
          <a:xfrm>
            <a:off x="2776174" y="3640364"/>
            <a:ext cx="3283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Credible Contacts</a:t>
            </a:r>
            <a:endParaRPr lang="uk-UA" sz="3200" b="1">
              <a:solidFill>
                <a:srgbClr val="FF7F61"/>
              </a:solidFill>
              <a:latin typeface="+mj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4F0667-10EF-504C-832F-A571F0698F6D}"/>
              </a:ext>
            </a:extLst>
          </p:cNvPr>
          <p:cNvGrpSpPr/>
          <p:nvPr/>
        </p:nvGrpSpPr>
        <p:grpSpPr>
          <a:xfrm>
            <a:off x="6172489" y="3909209"/>
            <a:ext cx="914400" cy="914400"/>
            <a:chOff x="1319578" y="2215512"/>
            <a:chExt cx="914400" cy="914400"/>
          </a:xfrm>
          <a:solidFill>
            <a:srgbClr val="B03995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1C7C262-9855-7B49-BE89-2655C69398F5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rgbClr val="006CB7"/>
                </a:solidFill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62E5BD0F-9590-B843-A5EC-8B533F15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488A7F4-0F5D-4543-992A-73B1F1C1CBBD}"/>
              </a:ext>
            </a:extLst>
          </p:cNvPr>
          <p:cNvSpPr txBox="1"/>
          <p:nvPr/>
        </p:nvSpPr>
        <p:spPr>
          <a:xfrm>
            <a:off x="7301641" y="3640364"/>
            <a:ext cx="3283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People Connectors</a:t>
            </a:r>
            <a:endParaRPr lang="uk-UA" sz="3200" b="1">
              <a:solidFill>
                <a:srgbClr val="FF7F6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82559C-4EC5-F646-8E68-8A0998855AB8}"/>
              </a:ext>
            </a:extLst>
          </p:cNvPr>
          <p:cNvSpPr txBox="1"/>
          <p:nvPr/>
        </p:nvSpPr>
        <p:spPr>
          <a:xfrm>
            <a:off x="7414293" y="4694019"/>
            <a:ext cx="34221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Montserrat" panose="02000505000000020004" pitchFamily="2" charset="77"/>
              </a:rPr>
              <a:t>Be ready with contact information for a short list of expert contacts to help clients answer questions.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2EA3-9CC8-8151-633D-1F1C0A53C9E8}"/>
              </a:ext>
            </a:extLst>
          </p:cNvPr>
          <p:cNvSpPr txBox="1"/>
          <p:nvPr/>
        </p:nvSpPr>
        <p:spPr>
          <a:xfrm>
            <a:off x="2724998" y="4694019"/>
            <a:ext cx="32839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Montserrat" panose="02000505000000020004" pitchFamily="2" charset="77"/>
              </a:rPr>
              <a:t>Make sure you have knowledgeable insurance advisors on your team; also, surveyors and your floodplain manager.</a:t>
            </a:r>
          </a:p>
        </p:txBody>
      </p:sp>
    </p:spTree>
    <p:extLst>
      <p:ext uri="{BB962C8B-B14F-4D97-AF65-F5344CB8AC3E}">
        <p14:creationId xmlns:p14="http://schemas.microsoft.com/office/powerpoint/2010/main" val="1546712995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60854-C870-0047-9B78-9473C6B49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DE67F-2A5E-4541-9259-3446CD78AE92}"/>
              </a:ext>
            </a:extLst>
          </p:cNvPr>
          <p:cNvSpPr txBox="1"/>
          <p:nvPr/>
        </p:nvSpPr>
        <p:spPr>
          <a:xfrm>
            <a:off x="1109543" y="1535108"/>
            <a:ext cx="31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image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01BA8-A07C-104D-8608-788A05EA751B}"/>
              </a:ext>
            </a:extLst>
          </p:cNvPr>
          <p:cNvSpPr txBox="1"/>
          <p:nvPr/>
        </p:nvSpPr>
        <p:spPr>
          <a:xfrm>
            <a:off x="1109543" y="4902316"/>
            <a:ext cx="31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image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FD0F4-6720-5B4C-B822-2436B75DC6C1}"/>
              </a:ext>
            </a:extLst>
          </p:cNvPr>
          <p:cNvSpPr txBox="1"/>
          <p:nvPr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7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71245-40B8-654E-AE67-703C7FF97D7C}"/>
              </a:ext>
            </a:extLst>
          </p:cNvPr>
          <p:cNvSpPr txBox="1"/>
          <p:nvPr/>
        </p:nvSpPr>
        <p:spPr>
          <a:xfrm>
            <a:off x="6395121" y="1904440"/>
            <a:ext cx="468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03995"/>
                </a:solidFill>
                <a:latin typeface="Montserrat" panose="02000505000000020004" pitchFamily="2" charset="77"/>
              </a:rPr>
              <a:t>NAR Resources for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68839-E0B2-F443-B8E9-E2D89FE7003E}"/>
              </a:ext>
            </a:extLst>
          </p:cNvPr>
          <p:cNvSpPr/>
          <p:nvPr/>
        </p:nvSpPr>
        <p:spPr>
          <a:xfrm>
            <a:off x="6395122" y="2921168"/>
            <a:ext cx="5230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3"/>
              </a:rPr>
              <a:t>Triple-I, National Association of Realtors® Release Homebuyers Handbook (nar.realtor)</a:t>
            </a:r>
            <a:endParaRPr lang="en-US" sz="1200" dirty="0"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4"/>
              </a:rPr>
              <a:t>Disaster Preparation Resources (nar.realtor)</a:t>
            </a:r>
            <a:endParaRPr lang="en-US" sz="1200" dirty="0"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5"/>
              </a:rPr>
              <a:t>Transaction Guidance After Natural Disaster (nar.realtor)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6"/>
              </a:rPr>
              <a:t>Window to the Law: Create a Disaster Preparedness Plan (nar.realtor)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7"/>
              </a:rPr>
              <a:t>FEMA-NAR Toolkit: Flood Preparedness Resources</a:t>
            </a:r>
            <a:endParaRPr lang="en-US" sz="1200" dirty="0"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8"/>
              </a:rPr>
              <a:t>NAR Brief: Natural Catastrophe Perils Insurance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9"/>
              </a:rPr>
              <a:t>Natural Disaster Policy (nar.realtor)</a:t>
            </a:r>
            <a:endParaRPr lang="en-US" sz="1200" dirty="0"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>
              <a:buClr>
                <a:srgbClr val="FF7F61"/>
              </a:buClr>
              <a:buFont typeface="Wingdings" pitchFamily="2" charset="2"/>
              <a:buChar char="§"/>
            </a:pPr>
            <a:r>
              <a:rPr lang="en-US" sz="1200" dirty="0">
                <a:latin typeface="Montserrat" pitchFamily="2" charset="0"/>
                <a:hlinkClick r:id="rId10"/>
              </a:rPr>
              <a:t>Flood Insurance (nar.realtor)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Montserrat" pitchFamily="2" charset="0"/>
            </a:endParaRPr>
          </a:p>
        </p:txBody>
      </p:sp>
      <p:cxnSp>
        <p:nvCxnSpPr>
          <p:cNvPr id="9" name="Google Shape;341;p48">
            <a:extLst>
              <a:ext uri="{FF2B5EF4-FFF2-40B4-BE49-F238E27FC236}">
                <a16:creationId xmlns:a16="http://schemas.microsoft.com/office/drawing/2014/main" id="{09212BC0-72F2-344F-A01D-7D3F69F24640}"/>
              </a:ext>
            </a:extLst>
          </p:cNvPr>
          <p:cNvCxnSpPr>
            <a:cxnSpLocks/>
          </p:cNvCxnSpPr>
          <p:nvPr/>
        </p:nvCxnSpPr>
        <p:spPr>
          <a:xfrm>
            <a:off x="6486136" y="2590025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FF7F6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6874D54-8ABF-0A26-AEE1-3F8EA0384F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225" y="131092"/>
            <a:ext cx="1676400" cy="44767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1A2634-996F-8D37-C869-4B10C67F39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51BCCC-2FFC-9D2F-6930-0C0601AB8C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08" y="64295"/>
            <a:ext cx="5230200" cy="67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0603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62185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4c8935-d9e3-4ba3-b62a-51495194605f" xsi:nil="true"/>
    <lcf76f155ced4ddcb4097134ff3c332f xmlns="3773b184-d557-4a8f-84bb-04a09d1db6bb">
      <Terms xmlns="http://schemas.microsoft.com/office/infopath/2007/PartnerControls"/>
    </lcf76f155ced4ddcb4097134ff3c332f>
    <Category xmlns="3773b184-d557-4a8f-84bb-04a09d1db6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A829A13E1E34FA2538A07B58DAFDE" ma:contentTypeVersion="16" ma:contentTypeDescription="Create a new document." ma:contentTypeScope="" ma:versionID="d3bed6f57830753cab0c19852e7a69f8">
  <xsd:schema xmlns:xsd="http://www.w3.org/2001/XMLSchema" xmlns:xs="http://www.w3.org/2001/XMLSchema" xmlns:p="http://schemas.microsoft.com/office/2006/metadata/properties" xmlns:ns2="3773b184-d557-4a8f-84bb-04a09d1db6bb" xmlns:ns3="434c8935-d9e3-4ba3-b62a-51495194605f" targetNamespace="http://schemas.microsoft.com/office/2006/metadata/properties" ma:root="true" ma:fieldsID="5db190eaafe56c0f51ba89e243dd087f" ns2:_="" ns3:_="">
    <xsd:import namespace="3773b184-d557-4a8f-84bb-04a09d1db6bb"/>
    <xsd:import namespace="434c8935-d9e3-4ba3-b62a-51495194605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b184-d557-4a8f-84bb-04a09d1db6bb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How Do I"/>
          <xsd:enumeration value="Policies and Guidelines"/>
          <xsd:enumeration value="Programs and Events"/>
          <xsd:enumeration value="Resources"/>
          <xsd:enumeration value="Training and Professional Development"/>
          <xsd:enumeration value="Who We Are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c8935-d9e3-4ba3-b62a-514951946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a989bf-aa0b-4b2b-bb23-4415f4d88fd4}" ma:internalName="TaxCatchAll" ma:showField="CatchAllData" ma:web="434c8935-d9e3-4ba3-b62a-5149519460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6C8A25-B05F-4CBC-A0B5-C9E0856B34C0}">
  <ds:schemaRefs>
    <ds:schemaRef ds:uri="3773b184-d557-4a8f-84bb-04a09d1db6bb"/>
    <ds:schemaRef ds:uri="434c8935-d9e3-4ba3-b62a-51495194605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585DD0-5914-4FB7-922E-9BA403D71B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277975-6D66-47F1-B0F9-3AAA0424F5B6}">
  <ds:schemaRefs>
    <ds:schemaRef ds:uri="3773b184-d557-4a8f-84bb-04a09d1db6bb"/>
    <ds:schemaRef ds:uri="434c8935-d9e3-4ba3-b62a-5149519460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289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Austin Perez</cp:lastModifiedBy>
  <cp:revision>8</cp:revision>
  <cp:lastPrinted>2019-04-07T22:38:40Z</cp:lastPrinted>
  <dcterms:created xsi:type="dcterms:W3CDTF">2019-04-05T16:55:57Z</dcterms:created>
  <dcterms:modified xsi:type="dcterms:W3CDTF">2024-05-29T11:49:52Z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0x010100D4DA829A13E1E34FA2538A07B58DAFDE</vt:lpwstr>
  </property>
</Properties>
</file>