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82" r:id="rId4"/>
    <p:sldMasterId id="2147483693" r:id="rId5"/>
    <p:sldMasterId id="2147483719" r:id="rId6"/>
  </p:sldMasterIdLst>
  <p:notesMasterIdLst>
    <p:notesMasterId r:id="rId45"/>
  </p:notesMasterIdLst>
  <p:sldIdLst>
    <p:sldId id="2146848425" r:id="rId7"/>
    <p:sldId id="289" r:id="rId8"/>
    <p:sldId id="2134805904" r:id="rId9"/>
    <p:sldId id="305" r:id="rId10"/>
    <p:sldId id="2147482473" r:id="rId11"/>
    <p:sldId id="1305" r:id="rId12"/>
    <p:sldId id="110927" r:id="rId13"/>
    <p:sldId id="304" r:id="rId14"/>
    <p:sldId id="1303" r:id="rId15"/>
    <p:sldId id="2146848426" r:id="rId16"/>
    <p:sldId id="2146848427" r:id="rId17"/>
    <p:sldId id="2146848428" r:id="rId18"/>
    <p:sldId id="259" r:id="rId19"/>
    <p:sldId id="260" r:id="rId20"/>
    <p:sldId id="261" r:id="rId21"/>
    <p:sldId id="2146848429" r:id="rId22"/>
    <p:sldId id="333" r:id="rId23"/>
    <p:sldId id="385" r:id="rId24"/>
    <p:sldId id="326" r:id="rId25"/>
    <p:sldId id="380" r:id="rId26"/>
    <p:sldId id="11385" r:id="rId27"/>
    <p:sldId id="367" r:id="rId28"/>
    <p:sldId id="368" r:id="rId29"/>
    <p:sldId id="412" r:id="rId30"/>
    <p:sldId id="335" r:id="rId31"/>
    <p:sldId id="256" r:id="rId32"/>
    <p:sldId id="257" r:id="rId33"/>
    <p:sldId id="258" r:id="rId34"/>
    <p:sldId id="262" r:id="rId35"/>
    <p:sldId id="283" r:id="rId36"/>
    <p:sldId id="266" r:id="rId37"/>
    <p:sldId id="273" r:id="rId38"/>
    <p:sldId id="274" r:id="rId39"/>
    <p:sldId id="285" r:id="rId40"/>
    <p:sldId id="284" r:id="rId41"/>
    <p:sldId id="269" r:id="rId42"/>
    <p:sldId id="286" r:id="rId43"/>
    <p:sldId id="214748247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D40BF6-88D4-4033-8619-B30829BD437C}" v="3" dt="2026-03-25T12:47:42.618"/>
    <p1510:client id="{B423EC59-0C5C-4604-8007-CC9F6DECEE20}" v="3" dt="2026-03-24T17:20:08.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4660"/>
  </p:normalViewPr>
  <p:slideViewPr>
    <p:cSldViewPr snapToGrid="0">
      <p:cViewPr varScale="1">
        <p:scale>
          <a:sx n="94" d="100"/>
          <a:sy n="94" d="100"/>
        </p:scale>
        <p:origin x="86"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F05B1C-95CC-4C98-9D25-37A13693439E}" type="doc">
      <dgm:prSet loTypeId="urn:microsoft.com/office/officeart/2005/8/layout/hList6" loCatId="list" qsTypeId="urn:microsoft.com/office/officeart/2005/8/quickstyle/simple1" qsCatId="simple" csTypeId="urn:microsoft.com/office/officeart/2005/8/colors/accent6_2" csCatId="accent6" phldr="1"/>
      <dgm:spPr/>
      <dgm:t>
        <a:bodyPr/>
        <a:lstStyle/>
        <a:p>
          <a:endParaRPr lang="en-US"/>
        </a:p>
      </dgm:t>
    </dgm:pt>
    <dgm:pt modelId="{C82F8A3F-A3E1-411C-A790-1F97D84A1ECF}">
      <dgm:prSet phldrT="[Text]" custT="1"/>
      <dgm:spPr>
        <a:xfrm rot="16200000">
          <a:off x="1222630" y="1026640"/>
          <a:ext cx="4144391" cy="2091109"/>
        </a:xfrm>
        <a:prstGeom prst="flowChartManualOperation">
          <a:avLst/>
        </a:prstGeom>
        <a:solidFill>
          <a:srgbClr val="7BBD32"/>
        </a:solidFill>
        <a:ln w="25400" cap="flat" cmpd="sng" algn="ctr">
          <a:solidFill>
            <a:sysClr val="window" lastClr="FFFFFF">
              <a:hueOff val="0"/>
              <a:satOff val="0"/>
              <a:lumOff val="0"/>
              <a:alphaOff val="0"/>
            </a:sysClr>
          </a:solidFill>
          <a:prstDash val="solid"/>
        </a:ln>
        <a:effectLst/>
      </dgm:spPr>
      <dgm:t>
        <a:bodyPr/>
        <a:lstStyle/>
        <a:p>
          <a:pPr>
            <a:buNone/>
          </a:pPr>
          <a:r>
            <a:rPr lang="en-US" sz="2400" b="1">
              <a:solidFill>
                <a:sysClr val="window" lastClr="FFFFFF"/>
              </a:solidFill>
              <a:latin typeface="Calibri" pitchFamily="34" charset="0"/>
              <a:ea typeface="+mn-ea"/>
              <a:cs typeface="+mn-cs"/>
            </a:rPr>
            <a:t>Low-cost, long-term funding (up to 25 years)</a:t>
          </a:r>
        </a:p>
      </dgm:t>
    </dgm:pt>
    <dgm:pt modelId="{3F1380F7-93EF-4BCB-AB30-605938162827}" type="parTrans" cxnId="{EA8D5FD1-5676-43F1-9A6F-8AE034938D26}">
      <dgm:prSet/>
      <dgm:spPr/>
      <dgm:t>
        <a:bodyPr/>
        <a:lstStyle/>
        <a:p>
          <a:endParaRPr lang="en-US"/>
        </a:p>
      </dgm:t>
    </dgm:pt>
    <dgm:pt modelId="{77E02902-EE73-4302-A6F1-A8306DE14815}" type="sibTrans" cxnId="{EA8D5FD1-5676-43F1-9A6F-8AE034938D26}">
      <dgm:prSet/>
      <dgm:spPr/>
      <dgm:t>
        <a:bodyPr/>
        <a:lstStyle/>
        <a:p>
          <a:endParaRPr lang="en-US"/>
        </a:p>
      </dgm:t>
    </dgm:pt>
    <dgm:pt modelId="{C42AA9AE-2D65-4C4A-805D-68DD746DEF74}">
      <dgm:prSet phldrT="[Text]" custT="1"/>
      <dgm:spPr>
        <a:xfrm rot="16200000">
          <a:off x="3471375" y="1026640"/>
          <a:ext cx="4144391" cy="2091109"/>
        </a:xfrm>
        <a:prstGeom prst="flowChartManualOperation">
          <a:avLst/>
        </a:prstGeom>
        <a:solidFill>
          <a:srgbClr val="17AEE1"/>
        </a:solidFill>
        <a:ln w="25400" cap="flat" cmpd="sng" algn="ctr">
          <a:solidFill>
            <a:sysClr val="window" lastClr="FFFFFF">
              <a:hueOff val="0"/>
              <a:satOff val="0"/>
              <a:lumOff val="0"/>
              <a:alphaOff val="0"/>
            </a:sysClr>
          </a:solidFill>
          <a:prstDash val="solid"/>
        </a:ln>
        <a:effectLst/>
      </dgm:spPr>
      <dgm:t>
        <a:bodyPr/>
        <a:lstStyle/>
        <a:p>
          <a:pPr>
            <a:buNone/>
          </a:pPr>
          <a:r>
            <a:rPr lang="en-US" sz="2400" b="1">
              <a:solidFill>
                <a:sysClr val="window" lastClr="FFFFFF"/>
              </a:solidFill>
              <a:latin typeface="Calibri" pitchFamily="34" charset="0"/>
              <a:ea typeface="+mn-ea"/>
              <a:cs typeface="+mn-cs"/>
            </a:rPr>
            <a:t>Owner repays over time through a senior assessment placed on the property</a:t>
          </a:r>
        </a:p>
      </dgm:t>
    </dgm:pt>
    <dgm:pt modelId="{CE7913FE-4732-4127-99A4-2947B33BBC79}" type="parTrans" cxnId="{4AB588EF-0956-41A9-982C-A8D9F80C8CFF}">
      <dgm:prSet/>
      <dgm:spPr/>
      <dgm:t>
        <a:bodyPr/>
        <a:lstStyle/>
        <a:p>
          <a:endParaRPr lang="en-US"/>
        </a:p>
      </dgm:t>
    </dgm:pt>
    <dgm:pt modelId="{E0A58E8C-A4D9-44B8-8FF1-A85937D7F127}" type="sibTrans" cxnId="{4AB588EF-0956-41A9-982C-A8D9F80C8CFF}">
      <dgm:prSet/>
      <dgm:spPr/>
      <dgm:t>
        <a:bodyPr/>
        <a:lstStyle/>
        <a:p>
          <a:endParaRPr lang="en-US"/>
        </a:p>
      </dgm:t>
    </dgm:pt>
    <dgm:pt modelId="{D53194FD-856E-4C6D-A646-B8B052C929E8}">
      <dgm:prSet phldrT="[Text]" custT="1"/>
      <dgm:spPr>
        <a:xfrm rot="16200000">
          <a:off x="5719318" y="1026640"/>
          <a:ext cx="4144391" cy="2091109"/>
        </a:xfrm>
        <a:prstGeom prst="flowChartManualOperation">
          <a:avLst/>
        </a:prstGeom>
        <a:solidFill>
          <a:srgbClr val="F58020"/>
        </a:solidFill>
        <a:ln w="25400" cap="flat" cmpd="sng" algn="ctr">
          <a:solidFill>
            <a:sysClr val="window" lastClr="FFFFFF">
              <a:hueOff val="0"/>
              <a:satOff val="0"/>
              <a:lumOff val="0"/>
              <a:alphaOff val="0"/>
            </a:sysClr>
          </a:solidFill>
          <a:prstDash val="solid"/>
        </a:ln>
        <a:effectLst/>
      </dgm:spPr>
      <dgm:t>
        <a:bodyPr/>
        <a:lstStyle/>
        <a:p>
          <a:pPr>
            <a:buNone/>
          </a:pPr>
          <a:r>
            <a:rPr lang="en-US" sz="2400" b="1">
              <a:solidFill>
                <a:sysClr val="window" lastClr="FFFFFF"/>
              </a:solidFill>
              <a:latin typeface="Calibri" pitchFamily="34" charset="0"/>
              <a:ea typeface="+mn-ea"/>
              <a:cs typeface="+mn-cs"/>
            </a:rPr>
            <a:t>Assessment stays with the property regardless of ownership</a:t>
          </a:r>
        </a:p>
      </dgm:t>
    </dgm:pt>
    <dgm:pt modelId="{312D9EA7-C385-4B6C-B0E8-1E02530F4A93}" type="parTrans" cxnId="{36193269-CD40-4FDC-A9B8-31FB97B017D7}">
      <dgm:prSet/>
      <dgm:spPr/>
      <dgm:t>
        <a:bodyPr/>
        <a:lstStyle/>
        <a:p>
          <a:endParaRPr lang="en-US"/>
        </a:p>
      </dgm:t>
    </dgm:pt>
    <dgm:pt modelId="{D9D0E7D9-82AB-4045-A06E-C8E99CBD5F3F}" type="sibTrans" cxnId="{36193269-CD40-4FDC-A9B8-31FB97B017D7}">
      <dgm:prSet/>
      <dgm:spPr/>
      <dgm:t>
        <a:bodyPr/>
        <a:lstStyle/>
        <a:p>
          <a:endParaRPr lang="en-US"/>
        </a:p>
      </dgm:t>
    </dgm:pt>
    <dgm:pt modelId="{D2A5E72D-ABD3-4525-8DFD-5553EBB5EB68}">
      <dgm:prSet phldrT="[Text]" custT="1"/>
      <dgm:spPr>
        <a:xfrm rot="16200000">
          <a:off x="-1024509" y="1026640"/>
          <a:ext cx="4144391" cy="2091109"/>
        </a:xfrm>
        <a:prstGeom prst="flowChartManualOperation">
          <a:avLst/>
        </a:prstGeom>
        <a:solidFill>
          <a:srgbClr val="DB15A7"/>
        </a:solidFill>
        <a:ln w="25400" cap="flat" cmpd="sng" algn="ctr">
          <a:solidFill>
            <a:sysClr val="window" lastClr="FFFFFF">
              <a:hueOff val="0"/>
              <a:satOff val="0"/>
              <a:lumOff val="0"/>
              <a:alphaOff val="0"/>
            </a:sysClr>
          </a:solidFill>
          <a:prstDash val="solid"/>
        </a:ln>
        <a:effectLst/>
      </dgm:spPr>
      <dgm:t>
        <a:bodyPr/>
        <a:lstStyle/>
        <a:p>
          <a:pPr>
            <a:buNone/>
          </a:pPr>
          <a:r>
            <a:rPr lang="en-US" sz="2400" b="1">
              <a:solidFill>
                <a:sysClr val="window" lastClr="FFFFFF"/>
              </a:solidFill>
              <a:latin typeface="Calibri" pitchFamily="34" charset="0"/>
              <a:ea typeface="+mn-ea"/>
              <a:cs typeface="+mn-cs"/>
            </a:rPr>
            <a:t>Financing available to commercial properties for GREEN solutions</a:t>
          </a:r>
        </a:p>
      </dgm:t>
    </dgm:pt>
    <dgm:pt modelId="{335E7BBA-AF15-423F-9E17-9C550D6082C1}" type="parTrans" cxnId="{D37F6E6E-F0F1-4DF3-A46F-27FA02DB2A04}">
      <dgm:prSet/>
      <dgm:spPr/>
      <dgm:t>
        <a:bodyPr/>
        <a:lstStyle/>
        <a:p>
          <a:endParaRPr lang="en-US"/>
        </a:p>
      </dgm:t>
    </dgm:pt>
    <dgm:pt modelId="{ACFA6DD9-3307-4771-8B57-00FA7A45F298}" type="sibTrans" cxnId="{D37F6E6E-F0F1-4DF3-A46F-27FA02DB2A04}">
      <dgm:prSet/>
      <dgm:spPr/>
      <dgm:t>
        <a:bodyPr/>
        <a:lstStyle/>
        <a:p>
          <a:endParaRPr lang="en-US"/>
        </a:p>
      </dgm:t>
    </dgm:pt>
    <dgm:pt modelId="{AA34650F-DE0C-4962-9284-0A0D476A9E53}" type="pres">
      <dgm:prSet presAssocID="{71F05B1C-95CC-4C98-9D25-37A13693439E}" presName="Name0" presStyleCnt="0">
        <dgm:presLayoutVars>
          <dgm:dir/>
          <dgm:resizeHandles val="exact"/>
        </dgm:presLayoutVars>
      </dgm:prSet>
      <dgm:spPr/>
    </dgm:pt>
    <dgm:pt modelId="{1195B6EF-2776-4470-ADF1-46298BE2A4BD}" type="pres">
      <dgm:prSet presAssocID="{D2A5E72D-ABD3-4525-8DFD-5553EBB5EB68}" presName="node" presStyleLbl="node1" presStyleIdx="0" presStyleCnt="4">
        <dgm:presLayoutVars>
          <dgm:bulletEnabled val="1"/>
        </dgm:presLayoutVars>
      </dgm:prSet>
      <dgm:spPr>
        <a:prstGeom prst="flowChartManualOperation">
          <a:avLst/>
        </a:prstGeom>
      </dgm:spPr>
    </dgm:pt>
    <dgm:pt modelId="{2A4EC92A-D75A-4C5E-80BD-B1C01B490D65}" type="pres">
      <dgm:prSet presAssocID="{ACFA6DD9-3307-4771-8B57-00FA7A45F298}" presName="sibTrans" presStyleCnt="0"/>
      <dgm:spPr/>
    </dgm:pt>
    <dgm:pt modelId="{2BA29965-69DA-44AC-8B4D-936982A0624F}" type="pres">
      <dgm:prSet presAssocID="{C82F8A3F-A3E1-411C-A790-1F97D84A1ECF}" presName="node" presStyleLbl="node1" presStyleIdx="1" presStyleCnt="4" custLinFactNeighborX="-512" custLinFactNeighborY="0">
        <dgm:presLayoutVars>
          <dgm:bulletEnabled val="1"/>
        </dgm:presLayoutVars>
      </dgm:prSet>
      <dgm:spPr/>
    </dgm:pt>
    <dgm:pt modelId="{9835B6E2-1B27-4E4A-9578-7380BC698F6B}" type="pres">
      <dgm:prSet presAssocID="{77E02902-EE73-4302-A6F1-A8306DE14815}" presName="sibTrans" presStyleCnt="0"/>
      <dgm:spPr/>
    </dgm:pt>
    <dgm:pt modelId="{78CF5B8A-341C-4BEC-9A23-24B4DEFFED85}" type="pres">
      <dgm:prSet presAssocID="{C42AA9AE-2D65-4C4A-805D-68DD746DEF74}" presName="node" presStyleLbl="node1" presStyleIdx="2" presStyleCnt="4">
        <dgm:presLayoutVars>
          <dgm:bulletEnabled val="1"/>
        </dgm:presLayoutVars>
      </dgm:prSet>
      <dgm:spPr/>
    </dgm:pt>
    <dgm:pt modelId="{17EBF307-D2CC-434B-9AF9-184C4FFCCA6D}" type="pres">
      <dgm:prSet presAssocID="{E0A58E8C-A4D9-44B8-8FF1-A85937D7F127}" presName="sibTrans" presStyleCnt="0"/>
      <dgm:spPr/>
    </dgm:pt>
    <dgm:pt modelId="{AFFDB12C-D3D1-49E8-A450-D46B296AB4D8}" type="pres">
      <dgm:prSet presAssocID="{D53194FD-856E-4C6D-A646-B8B052C929E8}" presName="node" presStyleLbl="node1" presStyleIdx="3" presStyleCnt="4">
        <dgm:presLayoutVars>
          <dgm:bulletEnabled val="1"/>
        </dgm:presLayoutVars>
      </dgm:prSet>
      <dgm:spPr/>
    </dgm:pt>
  </dgm:ptLst>
  <dgm:cxnLst>
    <dgm:cxn modelId="{6E24F703-9CE1-4CA1-BE96-039EBD107BD0}" type="presOf" srcId="{C82F8A3F-A3E1-411C-A790-1F97D84A1ECF}" destId="{2BA29965-69DA-44AC-8B4D-936982A0624F}" srcOrd="0" destOrd="0" presId="urn:microsoft.com/office/officeart/2005/8/layout/hList6"/>
    <dgm:cxn modelId="{36193269-CD40-4FDC-A9B8-31FB97B017D7}" srcId="{71F05B1C-95CC-4C98-9D25-37A13693439E}" destId="{D53194FD-856E-4C6D-A646-B8B052C929E8}" srcOrd="3" destOrd="0" parTransId="{312D9EA7-C385-4B6C-B0E8-1E02530F4A93}" sibTransId="{D9D0E7D9-82AB-4045-A06E-C8E99CBD5F3F}"/>
    <dgm:cxn modelId="{4975CC6C-4004-4097-8BBD-1791EC76DFC7}" type="presOf" srcId="{C42AA9AE-2D65-4C4A-805D-68DD746DEF74}" destId="{78CF5B8A-341C-4BEC-9A23-24B4DEFFED85}" srcOrd="0" destOrd="0" presId="urn:microsoft.com/office/officeart/2005/8/layout/hList6"/>
    <dgm:cxn modelId="{D37F6E6E-F0F1-4DF3-A46F-27FA02DB2A04}" srcId="{71F05B1C-95CC-4C98-9D25-37A13693439E}" destId="{D2A5E72D-ABD3-4525-8DFD-5553EBB5EB68}" srcOrd="0" destOrd="0" parTransId="{335E7BBA-AF15-423F-9E17-9C550D6082C1}" sibTransId="{ACFA6DD9-3307-4771-8B57-00FA7A45F298}"/>
    <dgm:cxn modelId="{92DBBE74-83C1-4CD4-8E3E-2C0EB8B42112}" type="presOf" srcId="{D2A5E72D-ABD3-4525-8DFD-5553EBB5EB68}" destId="{1195B6EF-2776-4470-ADF1-46298BE2A4BD}" srcOrd="0" destOrd="0" presId="urn:microsoft.com/office/officeart/2005/8/layout/hList6"/>
    <dgm:cxn modelId="{1EFC549B-86FF-4C5E-A34F-1025A8C4C68C}" type="presOf" srcId="{71F05B1C-95CC-4C98-9D25-37A13693439E}" destId="{AA34650F-DE0C-4962-9284-0A0D476A9E53}" srcOrd="0" destOrd="0" presId="urn:microsoft.com/office/officeart/2005/8/layout/hList6"/>
    <dgm:cxn modelId="{EA8D5FD1-5676-43F1-9A6F-8AE034938D26}" srcId="{71F05B1C-95CC-4C98-9D25-37A13693439E}" destId="{C82F8A3F-A3E1-411C-A790-1F97D84A1ECF}" srcOrd="1" destOrd="0" parTransId="{3F1380F7-93EF-4BCB-AB30-605938162827}" sibTransId="{77E02902-EE73-4302-A6F1-A8306DE14815}"/>
    <dgm:cxn modelId="{FCDBFBE3-B9A7-465C-AF9C-5CD7094F430B}" type="presOf" srcId="{D53194FD-856E-4C6D-A646-B8B052C929E8}" destId="{AFFDB12C-D3D1-49E8-A450-D46B296AB4D8}" srcOrd="0" destOrd="0" presId="urn:microsoft.com/office/officeart/2005/8/layout/hList6"/>
    <dgm:cxn modelId="{4AB588EF-0956-41A9-982C-A8D9F80C8CFF}" srcId="{71F05B1C-95CC-4C98-9D25-37A13693439E}" destId="{C42AA9AE-2D65-4C4A-805D-68DD746DEF74}" srcOrd="2" destOrd="0" parTransId="{CE7913FE-4732-4127-99A4-2947B33BBC79}" sibTransId="{E0A58E8C-A4D9-44B8-8FF1-A85937D7F127}"/>
    <dgm:cxn modelId="{F403637E-8B33-4D14-A06F-B2AA6D95357D}" type="presParOf" srcId="{AA34650F-DE0C-4962-9284-0A0D476A9E53}" destId="{1195B6EF-2776-4470-ADF1-46298BE2A4BD}" srcOrd="0" destOrd="0" presId="urn:microsoft.com/office/officeart/2005/8/layout/hList6"/>
    <dgm:cxn modelId="{801CD0E7-E9D6-44B6-A2EE-5B61D975844F}" type="presParOf" srcId="{AA34650F-DE0C-4962-9284-0A0D476A9E53}" destId="{2A4EC92A-D75A-4C5E-80BD-B1C01B490D65}" srcOrd="1" destOrd="0" presId="urn:microsoft.com/office/officeart/2005/8/layout/hList6"/>
    <dgm:cxn modelId="{59827361-36AB-4CC2-B161-BF50C84B28B8}" type="presParOf" srcId="{AA34650F-DE0C-4962-9284-0A0D476A9E53}" destId="{2BA29965-69DA-44AC-8B4D-936982A0624F}" srcOrd="2" destOrd="0" presId="urn:microsoft.com/office/officeart/2005/8/layout/hList6"/>
    <dgm:cxn modelId="{735075B7-3F7D-44E9-B852-DD6173641A6D}" type="presParOf" srcId="{AA34650F-DE0C-4962-9284-0A0D476A9E53}" destId="{9835B6E2-1B27-4E4A-9578-7380BC698F6B}" srcOrd="3" destOrd="0" presId="urn:microsoft.com/office/officeart/2005/8/layout/hList6"/>
    <dgm:cxn modelId="{FA4524A7-8E2C-4536-B0BD-E19E5A3CD30F}" type="presParOf" srcId="{AA34650F-DE0C-4962-9284-0A0D476A9E53}" destId="{78CF5B8A-341C-4BEC-9A23-24B4DEFFED85}" srcOrd="4" destOrd="0" presId="urn:microsoft.com/office/officeart/2005/8/layout/hList6"/>
    <dgm:cxn modelId="{9E60BA6C-B91C-40F4-BAC0-D22CFFD76B5C}" type="presParOf" srcId="{AA34650F-DE0C-4962-9284-0A0D476A9E53}" destId="{17EBF307-D2CC-434B-9AF9-184C4FFCCA6D}" srcOrd="5" destOrd="0" presId="urn:microsoft.com/office/officeart/2005/8/layout/hList6"/>
    <dgm:cxn modelId="{9E491745-3915-4CCF-BD4E-E1255C257923}" type="presParOf" srcId="{AA34650F-DE0C-4962-9284-0A0D476A9E53}" destId="{AFFDB12C-D3D1-49E8-A450-D46B296AB4D8}"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5B6EF-2776-4470-ADF1-46298BE2A4BD}">
      <dsp:nvSpPr>
        <dsp:cNvPr id="0" name=""/>
        <dsp:cNvSpPr/>
      </dsp:nvSpPr>
      <dsp:spPr>
        <a:xfrm rot="16200000">
          <a:off x="-1024509" y="1026640"/>
          <a:ext cx="4144391" cy="2091109"/>
        </a:xfrm>
        <a:prstGeom prst="flowChartManualOperation">
          <a:avLst/>
        </a:prstGeom>
        <a:solidFill>
          <a:srgbClr val="DB15A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b="1" kern="1200">
              <a:solidFill>
                <a:sysClr val="window" lastClr="FFFFFF"/>
              </a:solidFill>
              <a:latin typeface="Calibri" pitchFamily="34" charset="0"/>
              <a:ea typeface="+mn-ea"/>
              <a:cs typeface="+mn-cs"/>
            </a:rPr>
            <a:t>Financing available to commercial properties for GREEN solutions</a:t>
          </a:r>
        </a:p>
      </dsp:txBody>
      <dsp:txXfrm rot="5400000">
        <a:off x="2132" y="828877"/>
        <a:ext cx="2091109" cy="2486635"/>
      </dsp:txXfrm>
    </dsp:sp>
    <dsp:sp modelId="{2BA29965-69DA-44AC-8B4D-936982A0624F}">
      <dsp:nvSpPr>
        <dsp:cNvPr id="0" name=""/>
        <dsp:cNvSpPr/>
      </dsp:nvSpPr>
      <dsp:spPr>
        <a:xfrm rot="16200000">
          <a:off x="1222630" y="1026640"/>
          <a:ext cx="4144391" cy="2091109"/>
        </a:xfrm>
        <a:prstGeom prst="flowChartManualOperation">
          <a:avLst/>
        </a:prstGeom>
        <a:solidFill>
          <a:srgbClr val="7BBD32"/>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b="1" kern="1200">
              <a:solidFill>
                <a:sysClr val="window" lastClr="FFFFFF"/>
              </a:solidFill>
              <a:latin typeface="Calibri" pitchFamily="34" charset="0"/>
              <a:ea typeface="+mn-ea"/>
              <a:cs typeface="+mn-cs"/>
            </a:rPr>
            <a:t>Low-cost, long-term funding (up to 25 years)</a:t>
          </a:r>
        </a:p>
      </dsp:txBody>
      <dsp:txXfrm rot="5400000">
        <a:off x="2249271" y="828877"/>
        <a:ext cx="2091109" cy="2486635"/>
      </dsp:txXfrm>
    </dsp:sp>
    <dsp:sp modelId="{78CF5B8A-341C-4BEC-9A23-24B4DEFFED85}">
      <dsp:nvSpPr>
        <dsp:cNvPr id="0" name=""/>
        <dsp:cNvSpPr/>
      </dsp:nvSpPr>
      <dsp:spPr>
        <a:xfrm rot="16200000">
          <a:off x="3471375" y="1026640"/>
          <a:ext cx="4144391" cy="2091109"/>
        </a:xfrm>
        <a:prstGeom prst="flowChartManualOperation">
          <a:avLst/>
        </a:prstGeom>
        <a:solidFill>
          <a:srgbClr val="17AEE1"/>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b="1" kern="1200">
              <a:solidFill>
                <a:sysClr val="window" lastClr="FFFFFF"/>
              </a:solidFill>
              <a:latin typeface="Calibri" pitchFamily="34" charset="0"/>
              <a:ea typeface="+mn-ea"/>
              <a:cs typeface="+mn-cs"/>
            </a:rPr>
            <a:t>Owner repays over time through a senior assessment placed on the property</a:t>
          </a:r>
        </a:p>
      </dsp:txBody>
      <dsp:txXfrm rot="5400000">
        <a:off x="4498016" y="828877"/>
        <a:ext cx="2091109" cy="2486635"/>
      </dsp:txXfrm>
    </dsp:sp>
    <dsp:sp modelId="{AFFDB12C-D3D1-49E8-A450-D46B296AB4D8}">
      <dsp:nvSpPr>
        <dsp:cNvPr id="0" name=""/>
        <dsp:cNvSpPr/>
      </dsp:nvSpPr>
      <dsp:spPr>
        <a:xfrm rot="16200000">
          <a:off x="5719318" y="1026640"/>
          <a:ext cx="4144391" cy="2091109"/>
        </a:xfrm>
        <a:prstGeom prst="flowChartManualOperation">
          <a:avLst/>
        </a:prstGeom>
        <a:solidFill>
          <a:srgbClr val="F5802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b="1" kern="1200">
              <a:solidFill>
                <a:sysClr val="window" lastClr="FFFFFF"/>
              </a:solidFill>
              <a:latin typeface="Calibri" pitchFamily="34" charset="0"/>
              <a:ea typeface="+mn-ea"/>
              <a:cs typeface="+mn-cs"/>
            </a:rPr>
            <a:t>Assessment stays with the property regardless of ownership</a:t>
          </a:r>
        </a:p>
      </dsp:txBody>
      <dsp:txXfrm rot="5400000">
        <a:off x="6745959" y="828877"/>
        <a:ext cx="2091109" cy="248663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1B41D-BFF8-473B-8941-0EC1D61B1D97}"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D6E76-5842-4374-B854-0FAFD111D747}" type="slidenum">
              <a:rPr lang="en-US" smtClean="0"/>
              <a:t>‹#›</a:t>
            </a:fld>
            <a:endParaRPr lang="en-US"/>
          </a:p>
        </p:txBody>
      </p:sp>
    </p:spTree>
    <p:extLst>
      <p:ext uri="{BB962C8B-B14F-4D97-AF65-F5344CB8AC3E}">
        <p14:creationId xmlns:p14="http://schemas.microsoft.com/office/powerpoint/2010/main" val="92273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35FC2-3605-C249-BBBB-BC0CDAB13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183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d1c56f7e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d1c56f7e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7948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d1c56f7e3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d1c56f7e3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085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d1c56f7e3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d1c56f7e3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267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d1c56f7e3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d1c56f7e3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80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FB5EB-A35B-4824-AA42-F4B83AF6DFC0}"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1523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FB5EB-A35B-4824-AA42-F4B83AF6DF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78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14297-8F71-FD6C-7A5B-FF900D39B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42DB1-E0CD-209F-631A-F80AED084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3D88B8-9DCF-F14B-80F9-3C05D8B0183D}"/>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3E83D38-0AD8-14CE-2188-68AFF5E47A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FB5EB-A35B-4824-AA42-F4B83AF6DF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161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2D485-4BCA-C1CA-55D6-0B2BFC5FC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F1EA5-878D-EFE9-32C0-F924649AB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EF5A7-1D4B-CBA0-4911-AE2DF8BA33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Access financing for your unique project or business. The Green Bank is committed to investing in the clean economy through our extensive financing products, but some projects don’t quite fit the mold. If you have a project plan that needs an investment boost, the Green Bank may be able to help.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cs typeface="Calibri"/>
            </a:endParaRPr>
          </a:p>
        </p:txBody>
      </p:sp>
      <p:sp>
        <p:nvSpPr>
          <p:cNvPr id="4" name="Slide Number Placeholder 3">
            <a:extLst>
              <a:ext uri="{FF2B5EF4-FFF2-40B4-BE49-F238E27FC236}">
                <a16:creationId xmlns:a16="http://schemas.microsoft.com/office/drawing/2014/main" id="{14E52F9F-2C12-C2E2-DA17-7F0052966B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FB5EB-A35B-4824-AA42-F4B83AF6DF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45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46CE2-7E5F-E562-2023-7BF425C72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E7084-5D5C-672A-CE88-FFD7E446A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BE550D-8B56-D8F0-83EB-3D1C7158F003}"/>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7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roxima Nova" panose="02000506030000020004" pitchFamily="2" charset="0"/>
                <a:ea typeface="+mn-ea"/>
                <a:cs typeface="+mn-cs"/>
              </a:rPr>
              <a:t>How does it work? </a:t>
            </a:r>
            <a: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Through its open Request for Proposals for Green Bank Capital Solutions, the Green Bank provides access to capital to Connecticut projects that catalyze clean energy deployment and energy efficiency, reduction of greenhouse gasses, environmental infrastructure, improved public health outcomes, job creation and economic development.</a:t>
            </a:r>
          </a:p>
          <a:p>
            <a:pPr marL="0" marR="0" lvl="0" indent="0" algn="l" defTabSz="914400" rtl="0" eaLnBrk="1" fontAlgn="base" latinLnBrk="0" hangingPunct="1">
              <a:lnSpc>
                <a:spcPct val="100000"/>
              </a:lnSpc>
              <a:spcBef>
                <a:spcPts val="0"/>
              </a:spcBef>
              <a:spcAft>
                <a:spcPts val="7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The RFP is open to technologies that have already proven to be commercially viable or </a:t>
            </a:r>
            <a:b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have demonstrated clear potential for commercial viability through well-documented </a:t>
            </a:r>
            <a:b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feasibility studies or pilot programs with clear evidence of a viable business model </a:t>
            </a:r>
            <a:b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and path to sustainable impact.</a:t>
            </a:r>
          </a:p>
          <a:p>
            <a:pPr marL="0" marR="0" lvl="0" indent="0" algn="l" defTabSz="914400" rtl="0" eaLnBrk="1" fontAlgn="base" latinLnBrk="0" hangingPunct="1">
              <a:lnSpc>
                <a:spcPct val="100000"/>
              </a:lnSpc>
              <a:spcBef>
                <a:spcPts val="0"/>
              </a:spcBef>
              <a:spcAft>
                <a:spcPts val="7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True to the green bank model, this open RFP allows the Green Bank </a:t>
            </a:r>
            <a:b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to leverage public dollars to bring in private investment and </a:t>
            </a:r>
            <a:b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potentially other investment partners.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cs typeface="Calibri"/>
            </a:endParaRPr>
          </a:p>
        </p:txBody>
      </p:sp>
      <p:sp>
        <p:nvSpPr>
          <p:cNvPr id="4" name="Slide Number Placeholder 3">
            <a:extLst>
              <a:ext uri="{FF2B5EF4-FFF2-40B4-BE49-F238E27FC236}">
                <a16:creationId xmlns:a16="http://schemas.microsoft.com/office/drawing/2014/main" id="{545836C1-E938-4FFC-5855-2A2C0322C6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FB5EB-A35B-4824-AA42-F4B83AF6DF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749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3FC0E-840D-BE50-148E-E87AA5E97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657DC-C21A-09AF-F068-C31DEF077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3F543-FF1A-3AE3-A891-F29FCDA1B5D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2DD6C01E-84D5-F9C9-F4B5-EC6B72AEF6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FB5EB-A35B-4824-AA42-F4B83AF6DF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2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35FC2-3605-C249-BBBB-BC0CDAB13F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658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E3339-FD24-6195-50AB-F18289491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7E4A7-DCDB-3B28-EE75-D401D91C9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45D7B-DF5D-D46E-F63C-9E03B565D675}"/>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1D20026B-62C5-03E3-91EE-B7FC8687C6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FB5EB-A35B-4824-AA42-F4B83AF6DF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536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755e3184cb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755e3184cb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d1a53241e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d1a53241e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78d06d68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78d06d68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49938BF2-765A-7297-7B58-97B607AE9F62}"/>
            </a:ext>
          </a:extLst>
        </p:cNvPr>
        <p:cNvGrpSpPr/>
        <p:nvPr/>
      </p:nvGrpSpPr>
      <p:grpSpPr>
        <a:xfrm>
          <a:off x="0" y="0"/>
          <a:ext cx="0" cy="0"/>
          <a:chOff x="0" y="0"/>
          <a:chExt cx="0" cy="0"/>
        </a:xfrm>
      </p:grpSpPr>
      <p:sp>
        <p:nvSpPr>
          <p:cNvPr id="122" name="Google Shape;122;g278d06d6830_0_0:notes">
            <a:extLst>
              <a:ext uri="{FF2B5EF4-FFF2-40B4-BE49-F238E27FC236}">
                <a16:creationId xmlns:a16="http://schemas.microsoft.com/office/drawing/2014/main" id="{2FED51E0-C233-72BF-BEA9-1D9ED99B05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78d06d6830_0_0:notes">
            <a:extLst>
              <a:ext uri="{FF2B5EF4-FFF2-40B4-BE49-F238E27FC236}">
                <a16:creationId xmlns:a16="http://schemas.microsoft.com/office/drawing/2014/main" id="{697338FD-B8AE-6710-9525-71175D21C0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2957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75df65ea5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75df65ea5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Times New Roman"/>
              <a:buChar char="-"/>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Lack of safe harbor table – specialized tax advisor</a:t>
            </a:r>
          </a:p>
        </p:txBody>
      </p:sp>
    </p:spTree>
    <p:extLst>
      <p:ext uri="{BB962C8B-B14F-4D97-AF65-F5344CB8AC3E}">
        <p14:creationId xmlns:p14="http://schemas.microsoft.com/office/powerpoint/2010/main" val="3775421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Unusual for a City to obtain a loan</a:t>
            </a:r>
          </a:p>
        </p:txBody>
      </p:sp>
    </p:spTree>
    <p:extLst>
      <p:ext uri="{BB962C8B-B14F-4D97-AF65-F5344CB8AC3E}">
        <p14:creationId xmlns:p14="http://schemas.microsoft.com/office/powerpoint/2010/main" val="1634623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8BF79-270F-5A79-88A4-FD76E6763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36B08-0EE0-F0DA-8CD2-C0B7CDA438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27E4E1-AE29-4E51-94B1-FF2E283280CA}"/>
              </a:ext>
            </a:extLst>
          </p:cNvPr>
          <p:cNvSpPr>
            <a:spLocks noGrp="1"/>
          </p:cNvSpPr>
          <p:nvPr>
            <p:ph type="body" idx="1"/>
          </p:nvPr>
        </p:nvSpPr>
        <p:spPr/>
        <p:txBody>
          <a:bodyPr/>
          <a:lstStyle/>
          <a:p>
            <a:r>
              <a:rPr lang="en-US" dirty="0"/>
              <a:t>Unusual for a City to obtain a loan</a:t>
            </a:r>
          </a:p>
        </p:txBody>
      </p:sp>
    </p:spTree>
    <p:extLst>
      <p:ext uri="{BB962C8B-B14F-4D97-AF65-F5344CB8AC3E}">
        <p14:creationId xmlns:p14="http://schemas.microsoft.com/office/powerpoint/2010/main" val="145889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35FC2-3605-C249-BBBB-BC0CDAB13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987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04226-8D69-3C36-9138-7117FFFC1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72E47-1903-BDF2-6874-7480102D1A4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7BFE0C1-3603-585D-56D4-5D8A4F1330D2}"/>
              </a:ext>
            </a:extLst>
          </p:cNvPr>
          <p:cNvSpPr>
            <a:spLocks noGrp="1"/>
          </p:cNvSpPr>
          <p:nvPr>
            <p:ph type="body" idx="1"/>
          </p:nvPr>
        </p:nvSpPr>
        <p:spPr/>
        <p:txBody>
          <a:bodyPr/>
          <a:lstStyle/>
          <a:p>
            <a:r>
              <a:rPr lang="en-US" dirty="0"/>
              <a:t>Unusual for a City to obtain a loan</a:t>
            </a:r>
          </a:p>
        </p:txBody>
      </p:sp>
    </p:spTree>
    <p:extLst>
      <p:ext uri="{BB962C8B-B14F-4D97-AF65-F5344CB8AC3E}">
        <p14:creationId xmlns:p14="http://schemas.microsoft.com/office/powerpoint/2010/main" val="3512141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75df65ea5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75df65ea5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a:extLst>
            <a:ext uri="{FF2B5EF4-FFF2-40B4-BE49-F238E27FC236}">
              <a16:creationId xmlns:a16="http://schemas.microsoft.com/office/drawing/2014/main" id="{ECB8F02A-E760-50B2-84EB-C3246B337329}"/>
            </a:ext>
          </a:extLst>
        </p:cNvPr>
        <p:cNvGrpSpPr/>
        <p:nvPr/>
      </p:nvGrpSpPr>
      <p:grpSpPr>
        <a:xfrm>
          <a:off x="0" y="0"/>
          <a:ext cx="0" cy="0"/>
          <a:chOff x="0" y="0"/>
          <a:chExt cx="0" cy="0"/>
        </a:xfrm>
      </p:grpSpPr>
      <p:sp>
        <p:nvSpPr>
          <p:cNvPr id="82" name="Google Shape;82;p:notes">
            <a:extLst>
              <a:ext uri="{FF2B5EF4-FFF2-40B4-BE49-F238E27FC236}">
                <a16:creationId xmlns:a16="http://schemas.microsoft.com/office/drawing/2014/main" id="{1595144F-F2EA-6781-F729-C63EB14915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a:extLst>
              <a:ext uri="{FF2B5EF4-FFF2-40B4-BE49-F238E27FC236}">
                <a16:creationId xmlns:a16="http://schemas.microsoft.com/office/drawing/2014/main" id="{53EFF851-6C95-4AED-C6FD-2350EA55A5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4829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35FC2-3605-C249-BBBB-BC0CDAB13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27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35FC2-3605-C249-BBBB-BC0CDAB13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614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35FC2-3605-C249-BBBB-BC0CDAB13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608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353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d094deb78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d094deb78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616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d094deb78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d094deb78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590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6D95-A038-E79F-8CF4-336117DCF3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2BAE5C-4302-73CB-331B-AB117E3E5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E7CFAD-36AF-A941-3CA4-97FF23C907AB}"/>
              </a:ext>
            </a:extLst>
          </p:cNvPr>
          <p:cNvSpPr>
            <a:spLocks noGrp="1"/>
          </p:cNvSpPr>
          <p:nvPr>
            <p:ph type="dt" sz="half" idx="10"/>
          </p:nvPr>
        </p:nvSpPr>
        <p:spPr/>
        <p:txBody>
          <a:bodyPr/>
          <a:lstStyle/>
          <a:p>
            <a:fld id="{E927609F-BA5E-4CCF-9AF2-5CACF8C8ABEA}" type="datetimeFigureOut">
              <a:rPr lang="en-US" smtClean="0"/>
              <a:t>3/25/2026</a:t>
            </a:fld>
            <a:endParaRPr lang="en-US"/>
          </a:p>
        </p:txBody>
      </p:sp>
      <p:sp>
        <p:nvSpPr>
          <p:cNvPr id="5" name="Footer Placeholder 4">
            <a:extLst>
              <a:ext uri="{FF2B5EF4-FFF2-40B4-BE49-F238E27FC236}">
                <a16:creationId xmlns:a16="http://schemas.microsoft.com/office/drawing/2014/main" id="{32D01C4E-D01D-AE96-08E9-EDE254A5E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86C03-8890-2BFB-2B99-D52AB68058B0}"/>
              </a:ext>
            </a:extLst>
          </p:cNvPr>
          <p:cNvSpPr>
            <a:spLocks noGrp="1"/>
          </p:cNvSpPr>
          <p:nvPr>
            <p:ph type="sldNum" sz="quarter" idx="12"/>
          </p:nvPr>
        </p:nvSpPr>
        <p:spPr/>
        <p:txBody>
          <a:bodyPr/>
          <a:lstStyle/>
          <a:p>
            <a:fld id="{8D56A365-E5D9-4F99-A28D-6248D9232283}" type="slidenum">
              <a:rPr lang="en-US" smtClean="0"/>
              <a:t>‹#›</a:t>
            </a:fld>
            <a:endParaRPr lang="en-US"/>
          </a:p>
        </p:txBody>
      </p:sp>
    </p:spTree>
    <p:extLst>
      <p:ext uri="{BB962C8B-B14F-4D97-AF65-F5344CB8AC3E}">
        <p14:creationId xmlns:p14="http://schemas.microsoft.com/office/powerpoint/2010/main" val="513657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EEAB-84BC-BBDB-8B46-9A6402805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6FE4BC-648F-AC5A-ADB1-52BA0A6C4A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EF980-3CA4-5B20-3698-2BC84638D507}"/>
              </a:ext>
            </a:extLst>
          </p:cNvPr>
          <p:cNvSpPr>
            <a:spLocks noGrp="1"/>
          </p:cNvSpPr>
          <p:nvPr>
            <p:ph type="dt" sz="half" idx="10"/>
          </p:nvPr>
        </p:nvSpPr>
        <p:spPr/>
        <p:txBody>
          <a:bodyPr/>
          <a:lstStyle/>
          <a:p>
            <a:fld id="{E927609F-BA5E-4CCF-9AF2-5CACF8C8ABEA}" type="datetimeFigureOut">
              <a:rPr lang="en-US" smtClean="0"/>
              <a:t>3/25/2026</a:t>
            </a:fld>
            <a:endParaRPr lang="en-US"/>
          </a:p>
        </p:txBody>
      </p:sp>
      <p:sp>
        <p:nvSpPr>
          <p:cNvPr id="5" name="Footer Placeholder 4">
            <a:extLst>
              <a:ext uri="{FF2B5EF4-FFF2-40B4-BE49-F238E27FC236}">
                <a16:creationId xmlns:a16="http://schemas.microsoft.com/office/drawing/2014/main" id="{0582BA8B-2844-E5F2-50FD-B18EB6F68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865D8-12AA-96F6-48B5-9D4F84F13DBA}"/>
              </a:ext>
            </a:extLst>
          </p:cNvPr>
          <p:cNvSpPr>
            <a:spLocks noGrp="1"/>
          </p:cNvSpPr>
          <p:nvPr>
            <p:ph type="sldNum" sz="quarter" idx="12"/>
          </p:nvPr>
        </p:nvSpPr>
        <p:spPr/>
        <p:txBody>
          <a:bodyPr/>
          <a:lstStyle/>
          <a:p>
            <a:fld id="{8D56A365-E5D9-4F99-A28D-6248D9232283}" type="slidenum">
              <a:rPr lang="en-US" smtClean="0"/>
              <a:t>‹#›</a:t>
            </a:fld>
            <a:endParaRPr lang="en-US"/>
          </a:p>
        </p:txBody>
      </p:sp>
    </p:spTree>
    <p:extLst>
      <p:ext uri="{BB962C8B-B14F-4D97-AF65-F5344CB8AC3E}">
        <p14:creationId xmlns:p14="http://schemas.microsoft.com/office/powerpoint/2010/main" val="137271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18B45-C496-C43D-FD51-E8ACC33870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303D96-0D20-4F86-CAFD-9D0E870424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05EC5-8BCF-A70E-2E38-5EE14B80B644}"/>
              </a:ext>
            </a:extLst>
          </p:cNvPr>
          <p:cNvSpPr>
            <a:spLocks noGrp="1"/>
          </p:cNvSpPr>
          <p:nvPr>
            <p:ph type="dt" sz="half" idx="10"/>
          </p:nvPr>
        </p:nvSpPr>
        <p:spPr/>
        <p:txBody>
          <a:bodyPr/>
          <a:lstStyle/>
          <a:p>
            <a:fld id="{E927609F-BA5E-4CCF-9AF2-5CACF8C8ABEA}" type="datetimeFigureOut">
              <a:rPr lang="en-US" smtClean="0"/>
              <a:t>3/25/2026</a:t>
            </a:fld>
            <a:endParaRPr lang="en-US"/>
          </a:p>
        </p:txBody>
      </p:sp>
      <p:sp>
        <p:nvSpPr>
          <p:cNvPr id="5" name="Footer Placeholder 4">
            <a:extLst>
              <a:ext uri="{FF2B5EF4-FFF2-40B4-BE49-F238E27FC236}">
                <a16:creationId xmlns:a16="http://schemas.microsoft.com/office/drawing/2014/main" id="{343F3937-76FA-FA30-AF67-919AC5916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9FD61-4E7C-12AD-E93D-0790CBE71754}"/>
              </a:ext>
            </a:extLst>
          </p:cNvPr>
          <p:cNvSpPr>
            <a:spLocks noGrp="1"/>
          </p:cNvSpPr>
          <p:nvPr>
            <p:ph type="sldNum" sz="quarter" idx="12"/>
          </p:nvPr>
        </p:nvSpPr>
        <p:spPr/>
        <p:txBody>
          <a:bodyPr/>
          <a:lstStyle/>
          <a:p>
            <a:fld id="{8D56A365-E5D9-4F99-A28D-6248D9232283}" type="slidenum">
              <a:rPr lang="en-US" smtClean="0"/>
              <a:t>‹#›</a:t>
            </a:fld>
            <a:endParaRPr lang="en-US"/>
          </a:p>
        </p:txBody>
      </p:sp>
    </p:spTree>
    <p:extLst>
      <p:ext uri="{BB962C8B-B14F-4D97-AF65-F5344CB8AC3E}">
        <p14:creationId xmlns:p14="http://schemas.microsoft.com/office/powerpoint/2010/main" val="1323843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8131172" y="7"/>
            <a:ext cx="4060833" cy="2707427"/>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797467" y="2366963"/>
            <a:ext cx="10962800" cy="11184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200"/>
              <a:buNone/>
              <a:defRPr sz="5600">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17" name="Google Shape;17;p2"/>
          <p:cNvSpPr txBox="1">
            <a:spLocks noGrp="1"/>
          </p:cNvSpPr>
          <p:nvPr>
            <p:ph type="subTitle" idx="1"/>
          </p:nvPr>
        </p:nvSpPr>
        <p:spPr>
          <a:xfrm>
            <a:off x="797451" y="3621217"/>
            <a:ext cx="10962800" cy="57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100"/>
              <a:buNone/>
              <a:defRPr sz="2800">
                <a:solidFill>
                  <a:schemeClr val="lt1"/>
                </a:solidFill>
              </a:defRPr>
            </a:lvl1pPr>
            <a:lvl2pPr lvl="1" rtl="0">
              <a:lnSpc>
                <a:spcPct val="100000"/>
              </a:lnSpc>
              <a:spcBef>
                <a:spcPts val="0"/>
              </a:spcBef>
              <a:spcAft>
                <a:spcPts val="0"/>
              </a:spcAft>
              <a:buClr>
                <a:schemeClr val="lt1"/>
              </a:buClr>
              <a:buSzPts val="2100"/>
              <a:buNone/>
              <a:defRPr sz="2800">
                <a:solidFill>
                  <a:schemeClr val="lt1"/>
                </a:solidFill>
              </a:defRPr>
            </a:lvl2pPr>
            <a:lvl3pPr lvl="2" rtl="0">
              <a:lnSpc>
                <a:spcPct val="100000"/>
              </a:lnSpc>
              <a:spcBef>
                <a:spcPts val="0"/>
              </a:spcBef>
              <a:spcAft>
                <a:spcPts val="0"/>
              </a:spcAft>
              <a:buClr>
                <a:schemeClr val="lt1"/>
              </a:buClr>
              <a:buSzPts val="2100"/>
              <a:buNone/>
              <a:defRPr sz="2800">
                <a:solidFill>
                  <a:schemeClr val="lt1"/>
                </a:solidFill>
              </a:defRPr>
            </a:lvl3pPr>
            <a:lvl4pPr lvl="3" rtl="0">
              <a:lnSpc>
                <a:spcPct val="100000"/>
              </a:lnSpc>
              <a:spcBef>
                <a:spcPts val="0"/>
              </a:spcBef>
              <a:spcAft>
                <a:spcPts val="0"/>
              </a:spcAft>
              <a:buClr>
                <a:schemeClr val="lt1"/>
              </a:buClr>
              <a:buSzPts val="2100"/>
              <a:buNone/>
              <a:defRPr sz="2800">
                <a:solidFill>
                  <a:schemeClr val="lt1"/>
                </a:solidFill>
              </a:defRPr>
            </a:lvl4pPr>
            <a:lvl5pPr lvl="4" rtl="0">
              <a:lnSpc>
                <a:spcPct val="100000"/>
              </a:lnSpc>
              <a:spcBef>
                <a:spcPts val="0"/>
              </a:spcBef>
              <a:spcAft>
                <a:spcPts val="0"/>
              </a:spcAft>
              <a:buClr>
                <a:schemeClr val="lt1"/>
              </a:buClr>
              <a:buSzPts val="2100"/>
              <a:buNone/>
              <a:defRPr sz="2800">
                <a:solidFill>
                  <a:schemeClr val="lt1"/>
                </a:solidFill>
              </a:defRPr>
            </a:lvl5pPr>
            <a:lvl6pPr lvl="5" rtl="0">
              <a:lnSpc>
                <a:spcPct val="100000"/>
              </a:lnSpc>
              <a:spcBef>
                <a:spcPts val="0"/>
              </a:spcBef>
              <a:spcAft>
                <a:spcPts val="0"/>
              </a:spcAft>
              <a:buClr>
                <a:schemeClr val="lt1"/>
              </a:buClr>
              <a:buSzPts val="2100"/>
              <a:buNone/>
              <a:defRPr sz="2800">
                <a:solidFill>
                  <a:schemeClr val="lt1"/>
                </a:solidFill>
              </a:defRPr>
            </a:lvl6pPr>
            <a:lvl7pPr lvl="6" rtl="0">
              <a:lnSpc>
                <a:spcPct val="100000"/>
              </a:lnSpc>
              <a:spcBef>
                <a:spcPts val="0"/>
              </a:spcBef>
              <a:spcAft>
                <a:spcPts val="0"/>
              </a:spcAft>
              <a:buClr>
                <a:schemeClr val="lt1"/>
              </a:buClr>
              <a:buSzPts val="2100"/>
              <a:buNone/>
              <a:defRPr sz="2800">
                <a:solidFill>
                  <a:schemeClr val="lt1"/>
                </a:solidFill>
              </a:defRPr>
            </a:lvl7pPr>
            <a:lvl8pPr lvl="7" rtl="0">
              <a:lnSpc>
                <a:spcPct val="100000"/>
              </a:lnSpc>
              <a:spcBef>
                <a:spcPts val="0"/>
              </a:spcBef>
              <a:spcAft>
                <a:spcPts val="0"/>
              </a:spcAft>
              <a:buClr>
                <a:schemeClr val="lt1"/>
              </a:buClr>
              <a:buSzPts val="2100"/>
              <a:buNone/>
              <a:defRPr sz="2800">
                <a:solidFill>
                  <a:schemeClr val="lt1"/>
                </a:solidFill>
              </a:defRPr>
            </a:lvl8pPr>
            <a:lvl9pPr lvl="8"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8" name="Google Shape;18;p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6437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8131172" y="7"/>
            <a:ext cx="4060833"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a:off x="797467" y="2869796"/>
            <a:ext cx="10962800" cy="111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None/>
              <a:defRPr sz="5600">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27" name="Google Shape;27;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294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5204893"/>
            <a:ext cx="12192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3519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415600" y="1639967"/>
            <a:ext cx="5333200" cy="44520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1" name="Google Shape;41;p5"/>
          <p:cNvSpPr txBox="1">
            <a:spLocks noGrp="1"/>
          </p:cNvSpPr>
          <p:nvPr>
            <p:ph type="body" idx="2"/>
          </p:nvPr>
        </p:nvSpPr>
        <p:spPr>
          <a:xfrm>
            <a:off x="6443200" y="1639967"/>
            <a:ext cx="5333200" cy="44520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2" name="Google Shape;42;p5"/>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7269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5035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7"/>
          <p:cNvSpPr txBox="1">
            <a:spLocks noGrp="1"/>
          </p:cNvSpPr>
          <p:nvPr>
            <p:ph type="body" idx="1"/>
          </p:nvPr>
        </p:nvSpPr>
        <p:spPr>
          <a:xfrm>
            <a:off x="415600" y="1954405"/>
            <a:ext cx="3744000" cy="41376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9" name="Google Shape;49;p7"/>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0527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8131172" y="7"/>
            <a:ext cx="4060833" cy="2707427"/>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58" name="Google Shape;58;p8"/>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4245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9"/>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61" name="Google Shape;61;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354000" y="1534800"/>
            <a:ext cx="5393600" cy="2086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3" name="Google Shape;63;p9"/>
          <p:cNvSpPr txBox="1">
            <a:spLocks noGrp="1"/>
          </p:cNvSpPr>
          <p:nvPr>
            <p:ph type="subTitle" idx="1"/>
          </p:nvPr>
        </p:nvSpPr>
        <p:spPr>
          <a:xfrm>
            <a:off x="354000" y="3692001"/>
            <a:ext cx="5393600" cy="1692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4" name="Google Shape;64;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998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7DCD6-07FB-5FBF-2EEA-C8CAABCA8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5CA80-F888-CD1B-E31B-ADFCB35377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FEAC6-E3B4-BC6B-D652-C5C7005D447B}"/>
              </a:ext>
            </a:extLst>
          </p:cNvPr>
          <p:cNvSpPr>
            <a:spLocks noGrp="1"/>
          </p:cNvSpPr>
          <p:nvPr>
            <p:ph type="dt" sz="half" idx="10"/>
          </p:nvPr>
        </p:nvSpPr>
        <p:spPr/>
        <p:txBody>
          <a:bodyPr/>
          <a:lstStyle/>
          <a:p>
            <a:fld id="{E927609F-BA5E-4CCF-9AF2-5CACF8C8ABEA}" type="datetimeFigureOut">
              <a:rPr lang="en-US" smtClean="0"/>
              <a:t>3/25/2026</a:t>
            </a:fld>
            <a:endParaRPr lang="en-US"/>
          </a:p>
        </p:txBody>
      </p:sp>
      <p:sp>
        <p:nvSpPr>
          <p:cNvPr id="5" name="Footer Placeholder 4">
            <a:extLst>
              <a:ext uri="{FF2B5EF4-FFF2-40B4-BE49-F238E27FC236}">
                <a16:creationId xmlns:a16="http://schemas.microsoft.com/office/drawing/2014/main" id="{7ECEBE48-DF9E-C832-CBB6-7C0DAE211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3EAD7-B530-949D-1BA5-B908A2FC1FAD}"/>
              </a:ext>
            </a:extLst>
          </p:cNvPr>
          <p:cNvSpPr>
            <a:spLocks noGrp="1"/>
          </p:cNvSpPr>
          <p:nvPr>
            <p:ph type="sldNum" sz="quarter" idx="12"/>
          </p:nvPr>
        </p:nvSpPr>
        <p:spPr/>
        <p:txBody>
          <a:bodyPr/>
          <a:lstStyle/>
          <a:p>
            <a:fld id="{8D56A365-E5D9-4F99-A28D-6248D9232283}" type="slidenum">
              <a:rPr lang="en-US" smtClean="0"/>
              <a:t>‹#›</a:t>
            </a:fld>
            <a:endParaRPr lang="en-US"/>
          </a:p>
        </p:txBody>
      </p:sp>
    </p:spTree>
    <p:extLst>
      <p:ext uri="{BB962C8B-B14F-4D97-AF65-F5344CB8AC3E}">
        <p14:creationId xmlns:p14="http://schemas.microsoft.com/office/powerpoint/2010/main" val="3368080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9950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8131172" y="7"/>
            <a:ext cx="4060833" cy="2707427"/>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11"/>
          <p:cNvSpPr txBox="1">
            <a:spLocks noGrp="1"/>
          </p:cNvSpPr>
          <p:nvPr>
            <p:ph type="title" hasCustomPrompt="1"/>
          </p:nvPr>
        </p:nvSpPr>
        <p:spPr>
          <a:xfrm>
            <a:off x="415600" y="1674733"/>
            <a:ext cx="11360800" cy="2707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12000"/>
              <a:buNone/>
              <a:defRPr sz="16000">
                <a:solidFill>
                  <a:schemeClr val="l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
        <p:nvSpPr>
          <p:cNvPr id="77" name="Google Shape;77;p11"/>
          <p:cNvSpPr txBox="1">
            <a:spLocks noGrp="1"/>
          </p:cNvSpPr>
          <p:nvPr>
            <p:ph type="body" idx="1"/>
          </p:nvPr>
        </p:nvSpPr>
        <p:spPr>
          <a:xfrm>
            <a:off x="415600" y="4492300"/>
            <a:ext cx="11360800" cy="17092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Clr>
                <a:schemeClr val="lt1"/>
              </a:buClr>
              <a:buSzPts val="1800"/>
              <a:buChar char="●"/>
              <a:defRPr>
                <a:solidFill>
                  <a:schemeClr val="lt1"/>
                </a:solidFill>
              </a:defRPr>
            </a:lvl1pPr>
            <a:lvl2pPr marL="1219170" lvl="1" indent="-423323" algn="ctr" rtl="0">
              <a:spcBef>
                <a:spcPts val="0"/>
              </a:spcBef>
              <a:spcAft>
                <a:spcPts val="0"/>
              </a:spcAft>
              <a:buClr>
                <a:schemeClr val="lt1"/>
              </a:buClr>
              <a:buSzPts val="1400"/>
              <a:buChar char="○"/>
              <a:defRPr>
                <a:solidFill>
                  <a:schemeClr val="lt1"/>
                </a:solidFill>
              </a:defRPr>
            </a:lvl2pPr>
            <a:lvl3pPr marL="1828754" lvl="2" indent="-423323" algn="ctr" rtl="0">
              <a:spcBef>
                <a:spcPts val="0"/>
              </a:spcBef>
              <a:spcAft>
                <a:spcPts val="0"/>
              </a:spcAft>
              <a:buClr>
                <a:schemeClr val="lt1"/>
              </a:buClr>
              <a:buSzPts val="1400"/>
              <a:buChar char="■"/>
              <a:defRPr>
                <a:solidFill>
                  <a:schemeClr val="lt1"/>
                </a:solidFill>
              </a:defRPr>
            </a:lvl3pPr>
            <a:lvl4pPr marL="2438339" lvl="3" indent="-423323" algn="ctr" rtl="0">
              <a:spcBef>
                <a:spcPts val="0"/>
              </a:spcBef>
              <a:spcAft>
                <a:spcPts val="0"/>
              </a:spcAft>
              <a:buClr>
                <a:schemeClr val="lt1"/>
              </a:buClr>
              <a:buSzPts val="1400"/>
              <a:buChar char="●"/>
              <a:defRPr>
                <a:solidFill>
                  <a:schemeClr val="lt1"/>
                </a:solidFill>
              </a:defRPr>
            </a:lvl4pPr>
            <a:lvl5pPr marL="3047924" lvl="4" indent="-423323" algn="ctr" rtl="0">
              <a:spcBef>
                <a:spcPts val="0"/>
              </a:spcBef>
              <a:spcAft>
                <a:spcPts val="0"/>
              </a:spcAft>
              <a:buClr>
                <a:schemeClr val="lt1"/>
              </a:buClr>
              <a:buSzPts val="1400"/>
              <a:buChar char="○"/>
              <a:defRPr>
                <a:solidFill>
                  <a:schemeClr val="lt1"/>
                </a:solidFill>
              </a:defRPr>
            </a:lvl5pPr>
            <a:lvl6pPr marL="3657509" lvl="5" indent="-423323" algn="ctr" rtl="0">
              <a:spcBef>
                <a:spcPts val="0"/>
              </a:spcBef>
              <a:spcAft>
                <a:spcPts val="0"/>
              </a:spcAft>
              <a:buClr>
                <a:schemeClr val="lt1"/>
              </a:buClr>
              <a:buSzPts val="1400"/>
              <a:buChar char="■"/>
              <a:defRPr>
                <a:solidFill>
                  <a:schemeClr val="lt1"/>
                </a:solidFill>
              </a:defRPr>
            </a:lvl6pPr>
            <a:lvl7pPr marL="4267093" lvl="6" indent="-423323" algn="ctr" rtl="0">
              <a:spcBef>
                <a:spcPts val="0"/>
              </a:spcBef>
              <a:spcAft>
                <a:spcPts val="0"/>
              </a:spcAft>
              <a:buClr>
                <a:schemeClr val="lt1"/>
              </a:buClr>
              <a:buSzPts val="1400"/>
              <a:buChar char="●"/>
              <a:defRPr>
                <a:solidFill>
                  <a:schemeClr val="lt1"/>
                </a:solidFill>
              </a:defRPr>
            </a:lvl7pPr>
            <a:lvl8pPr marL="4876678" lvl="7" indent="-423323" algn="ctr" rtl="0">
              <a:spcBef>
                <a:spcPts val="0"/>
              </a:spcBef>
              <a:spcAft>
                <a:spcPts val="0"/>
              </a:spcAft>
              <a:buClr>
                <a:schemeClr val="lt1"/>
              </a:buClr>
              <a:buSzPts val="1400"/>
              <a:buChar char="○"/>
              <a:defRPr>
                <a:solidFill>
                  <a:schemeClr val="lt1"/>
                </a:solidFill>
              </a:defRPr>
            </a:lvl8pPr>
            <a:lvl9pPr marL="5486263" lvl="8" indent="-423323" algn="ctr" rtl="0">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365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509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F64A-851F-4529-96E3-BC0107555984}"/>
              </a:ext>
            </a:extLst>
          </p:cNvPr>
          <p:cNvSpPr>
            <a:spLocks noGrp="1"/>
          </p:cNvSpPr>
          <p:nvPr>
            <p:ph type="ctrTitle"/>
          </p:nvPr>
        </p:nvSpPr>
        <p:spPr>
          <a:xfrm>
            <a:off x="-25667" y="1122363"/>
            <a:ext cx="8560067"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9F6878-771B-46DD-808A-CF95C30A1D45}"/>
              </a:ext>
            </a:extLst>
          </p:cNvPr>
          <p:cNvSpPr>
            <a:spLocks noGrp="1"/>
          </p:cNvSpPr>
          <p:nvPr>
            <p:ph type="subTitle" idx="1"/>
          </p:nvPr>
        </p:nvSpPr>
        <p:spPr>
          <a:xfrm>
            <a:off x="-25667" y="3602038"/>
            <a:ext cx="856006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a:extLst>
              <a:ext uri="{FF2B5EF4-FFF2-40B4-BE49-F238E27FC236}">
                <a16:creationId xmlns:a16="http://schemas.microsoft.com/office/drawing/2014/main" id="{A8627BD9-2EB9-9253-875F-BC33E97900FB}"/>
              </a:ext>
            </a:extLst>
          </p:cNvPr>
          <p:cNvSpPr/>
          <p:nvPr userDrawn="1"/>
        </p:nvSpPr>
        <p:spPr>
          <a:xfrm>
            <a:off x="0" y="6558368"/>
            <a:ext cx="12192000" cy="3048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F3CCCA4F-E4FA-F08C-57BD-CDFB6930D1E0}"/>
              </a:ext>
            </a:extLst>
          </p:cNvPr>
          <p:cNvSpPr txBox="1">
            <a:spLocks/>
          </p:cNvSpPr>
          <p:nvPr userDrawn="1"/>
        </p:nvSpPr>
        <p:spPr>
          <a:xfrm>
            <a:off x="838200" y="652820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ooter Placeholder 4">
            <a:extLst>
              <a:ext uri="{FF2B5EF4-FFF2-40B4-BE49-F238E27FC236}">
                <a16:creationId xmlns:a16="http://schemas.microsoft.com/office/drawing/2014/main" id="{EE65043F-A39A-06E1-3045-79E4D117CFF5}"/>
              </a:ext>
            </a:extLst>
          </p:cNvPr>
          <p:cNvSpPr txBox="1">
            <a:spLocks/>
          </p:cNvSpPr>
          <p:nvPr userDrawn="1"/>
        </p:nvSpPr>
        <p:spPr>
          <a:xfrm>
            <a:off x="4038600" y="652820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Proxima Nova" panose="02000506030000020004" pitchFamily="2" charset="0"/>
              </a:rPr>
              <a:t>© 2025 CT Green Bank. All Rights Reserved</a:t>
            </a:r>
          </a:p>
        </p:txBody>
      </p:sp>
      <p:sp>
        <p:nvSpPr>
          <p:cNvPr id="13" name="Slide Number Placeholder 5">
            <a:extLst>
              <a:ext uri="{FF2B5EF4-FFF2-40B4-BE49-F238E27FC236}">
                <a16:creationId xmlns:a16="http://schemas.microsoft.com/office/drawing/2014/main" id="{7E807F2F-2F52-4AB3-8D3D-2C3DBAFF11E0}"/>
              </a:ext>
            </a:extLst>
          </p:cNvPr>
          <p:cNvSpPr txBox="1">
            <a:spLocks/>
          </p:cNvSpPr>
          <p:nvPr userDrawn="1"/>
        </p:nvSpPr>
        <p:spPr>
          <a:xfrm>
            <a:off x="7882321" y="6528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chemeClr val="bg1"/>
                </a:solidFill>
                <a:latin typeface="Proxima Nova Black"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a:t>
            </a:fld>
            <a:endParaRPr lang="en-US"/>
          </a:p>
        </p:txBody>
      </p:sp>
    </p:spTree>
    <p:extLst>
      <p:ext uri="{BB962C8B-B14F-4D97-AF65-F5344CB8AC3E}">
        <p14:creationId xmlns:p14="http://schemas.microsoft.com/office/powerpoint/2010/main" val="203463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8D7C8-BE4E-44F1-8467-BBA903D3A0F2}"/>
              </a:ext>
            </a:extLst>
          </p:cNvPr>
          <p:cNvSpPr>
            <a:spLocks noGrp="1"/>
          </p:cNvSpPr>
          <p:nvPr>
            <p:ph type="title"/>
          </p:nvPr>
        </p:nvSpPr>
        <p:spPr>
          <a:xfrm>
            <a:off x="457200" y="304800"/>
            <a:ext cx="8077200" cy="930275"/>
          </a:xfrm>
          <a:prstGeom prst="rect">
            <a:avLst/>
          </a:prstGeo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822735D7-9EA4-4167-8EA4-DDDD360E33C3}"/>
              </a:ext>
            </a:extLst>
          </p:cNvPr>
          <p:cNvSpPr>
            <a:spLocks noGrp="1"/>
          </p:cNvSpPr>
          <p:nvPr>
            <p:ph idx="1"/>
          </p:nvPr>
        </p:nvSpPr>
        <p:spPr>
          <a:xfrm>
            <a:off x="467627" y="1825625"/>
            <a:ext cx="8066773" cy="435133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0976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and 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7522633" y="4303063"/>
            <a:ext cx="4669367" cy="2554937"/>
          </a:xfrm>
          <a:custGeom>
            <a:avLst/>
            <a:gdLst>
              <a:gd name="connsiteX0" fmla="*/ 0 w 6057900"/>
              <a:gd name="connsiteY0" fmla="*/ 0 h 4419600"/>
              <a:gd name="connsiteX1" fmla="*/ 6057900 w 6057900"/>
              <a:gd name="connsiteY1" fmla="*/ 0 h 4419600"/>
              <a:gd name="connsiteX2" fmla="*/ 6057900 w 6057900"/>
              <a:gd name="connsiteY2" fmla="*/ 4419600 h 4419600"/>
              <a:gd name="connsiteX3" fmla="*/ 0 w 6057900"/>
              <a:gd name="connsiteY3" fmla="*/ 4419600 h 4419600"/>
              <a:gd name="connsiteX4" fmla="*/ 0 w 6057900"/>
              <a:gd name="connsiteY4" fmla="*/ 0 h 4419600"/>
              <a:gd name="connsiteX0" fmla="*/ 0 w 6057900"/>
              <a:gd name="connsiteY0" fmla="*/ 4419600 h 4419600"/>
              <a:gd name="connsiteX1" fmla="*/ 6057900 w 6057900"/>
              <a:gd name="connsiteY1" fmla="*/ 0 h 4419600"/>
              <a:gd name="connsiteX2" fmla="*/ 6057900 w 6057900"/>
              <a:gd name="connsiteY2" fmla="*/ 4419600 h 4419600"/>
              <a:gd name="connsiteX3" fmla="*/ 0 w 60579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6057900" h="4419600">
                <a:moveTo>
                  <a:pt x="0" y="4419600"/>
                </a:moveTo>
                <a:lnTo>
                  <a:pt x="6057900" y="0"/>
                </a:lnTo>
                <a:lnTo>
                  <a:pt x="6057900" y="4419600"/>
                </a:lnTo>
                <a:lnTo>
                  <a:pt x="0" y="4419600"/>
                </a:lnTo>
                <a:close/>
              </a:path>
            </a:pathLst>
          </a:custGeom>
          <a:solidFill>
            <a:schemeClr val="bg1">
              <a:lumMod val="75000"/>
            </a:schemeClr>
          </a:solidFill>
          <a:ln>
            <a:noFill/>
          </a:ln>
        </p:spPr>
        <p:txBody>
          <a:bodyPr rtlCol="0" anchor="b">
            <a:noAutofit/>
          </a:bodyPr>
          <a:lstStyle>
            <a:lvl1pPr marL="0" indent="0" algn="ctr" defTabSz="457200" rtl="0" eaLnBrk="1" latinLnBrk="0" hangingPunct="1">
              <a:spcBef>
                <a:spcPts val="0"/>
              </a:spcBef>
              <a:spcAft>
                <a:spcPts val="600"/>
              </a:spcAft>
              <a:buFont typeface="Arial"/>
              <a:buNone/>
              <a:defRPr lang="en-US" sz="1800" kern="1200" baseline="0" dirty="0" smtClean="0">
                <a:solidFill>
                  <a:schemeClr val="tx1"/>
                </a:solidFill>
                <a:latin typeface="+mn-lt"/>
                <a:ea typeface="+mn-ea"/>
                <a:cs typeface="+mn-cs"/>
              </a:defRPr>
            </a:lvl1pPr>
          </a:lstStyle>
          <a:p>
            <a:pPr lvl="0"/>
            <a:r>
              <a:rPr lang="en-US" noProof="0"/>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p:txBody>
          <a:bodyPr/>
          <a:lstStyle>
            <a:lvl1pPr>
              <a:defRPr/>
            </a:lvl1pPr>
          </a:lstStyle>
          <a:p>
            <a:pPr>
              <a:defRPr/>
            </a:pPr>
            <a:fld id="{A0F5980E-459C-4CBD-8083-AAE132782DC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32953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041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57C402-B319-4414-A975-A9B01CE4A321}"/>
              </a:ext>
            </a:extLst>
          </p:cNvPr>
          <p:cNvSpPr>
            <a:spLocks noGrp="1"/>
          </p:cNvSpPr>
          <p:nvPr>
            <p:ph type="sldNum" sz="quarter" idx="10"/>
          </p:nvPr>
        </p:nvSpPr>
        <p:spPr/>
        <p:txBody>
          <a:bodyPr/>
          <a:lstStyle>
            <a:lvl1pPr>
              <a:defRPr/>
            </a:lvl1pPr>
          </a:lstStyle>
          <a:p>
            <a:fld id="{058CC6BB-C3D2-4223-AD7D-B48D1BB4495E}" type="slidenum">
              <a:rPr lang="en-US" smtClean="0"/>
              <a:pPr/>
              <a:t>‹#›</a:t>
            </a:fld>
            <a:endParaRPr lang="en-US"/>
          </a:p>
        </p:txBody>
      </p:sp>
      <p:sp>
        <p:nvSpPr>
          <p:cNvPr id="7" name="Title 1">
            <a:extLst>
              <a:ext uri="{FF2B5EF4-FFF2-40B4-BE49-F238E27FC236}">
                <a16:creationId xmlns:a16="http://schemas.microsoft.com/office/drawing/2014/main" id="{63D3AF8E-BF68-4F65-9571-E4F127A444A8}"/>
              </a:ext>
            </a:extLst>
          </p:cNvPr>
          <p:cNvSpPr txBox="1">
            <a:spLocks/>
          </p:cNvSpPr>
          <p:nvPr userDrawn="1"/>
        </p:nvSpPr>
        <p:spPr>
          <a:xfrm>
            <a:off x="838199" y="2012022"/>
            <a:ext cx="10699680" cy="335108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endParaRPr lang="en-US">
              <a:solidFill>
                <a:schemeClr val="accent1"/>
              </a:solidFill>
              <a:latin typeface="Proxima Nova Rg" panose="02000506030000020004" pitchFamily="50" charset="0"/>
            </a:endParaRPr>
          </a:p>
        </p:txBody>
      </p:sp>
      <p:sp>
        <p:nvSpPr>
          <p:cNvPr id="13" name="Text Placeholder 12">
            <a:extLst>
              <a:ext uri="{FF2B5EF4-FFF2-40B4-BE49-F238E27FC236}">
                <a16:creationId xmlns:a16="http://schemas.microsoft.com/office/drawing/2014/main" id="{BD3F67C7-ABBD-4D10-BC3E-44AA6C30B9A4}"/>
              </a:ext>
            </a:extLst>
          </p:cNvPr>
          <p:cNvSpPr>
            <a:spLocks noGrp="1"/>
          </p:cNvSpPr>
          <p:nvPr>
            <p:ph type="body" sz="quarter" idx="11"/>
          </p:nvPr>
        </p:nvSpPr>
        <p:spPr>
          <a:xfrm>
            <a:off x="838198" y="2012022"/>
            <a:ext cx="10515601" cy="914400"/>
          </a:xfrm>
          <a:prstGeom prst="rect">
            <a:avLst/>
          </a:prstGeom>
        </p:spPr>
        <p:txBody>
          <a:bodyPr lIns="0" tIns="0" rIns="0" bIns="0"/>
          <a:lstStyle>
            <a:lvl1pPr marL="0" indent="0">
              <a:buNone/>
              <a:defRPr sz="5000" b="1">
                <a:solidFill>
                  <a:schemeClr val="accent1"/>
                </a:solidFill>
                <a:latin typeface="Proxima Nova Rg" panose="02000506030000020004" pitchFamily="50" charset="0"/>
              </a:defRPr>
            </a:lvl1pPr>
            <a:lvl2pPr marL="0" indent="0">
              <a:spcBef>
                <a:spcPts val="2400"/>
              </a:spcBef>
              <a:buNone/>
              <a:defRPr sz="2500" b="1">
                <a:solidFill>
                  <a:schemeClr val="bg1"/>
                </a:solidFill>
                <a:latin typeface="Proxima Nova Rg" panose="02000506030000020004" pitchFamily="50" charset="0"/>
              </a:defRPr>
            </a:lvl2pPr>
            <a:lvl3pPr>
              <a:defRPr sz="5000"/>
            </a:lvl3pPr>
            <a:lvl4pPr>
              <a:defRPr sz="5000"/>
            </a:lvl4pPr>
            <a:lvl5pPr>
              <a:defRPr sz="5000"/>
            </a:lvl5pPr>
          </a:lstStyle>
          <a:p>
            <a:pPr lvl="0"/>
            <a:r>
              <a:rPr lang="en-US"/>
              <a:t>Click to edit Master text styles</a:t>
            </a:r>
          </a:p>
          <a:p>
            <a:pPr lvl="1"/>
            <a:r>
              <a:rPr lang="en-US"/>
              <a:t>Second level</a:t>
            </a:r>
          </a:p>
        </p:txBody>
      </p:sp>
      <p:sp>
        <p:nvSpPr>
          <p:cNvPr id="15" name="Text Placeholder 14">
            <a:extLst>
              <a:ext uri="{FF2B5EF4-FFF2-40B4-BE49-F238E27FC236}">
                <a16:creationId xmlns:a16="http://schemas.microsoft.com/office/drawing/2014/main" id="{4DA1D6BD-5818-418B-8ED9-9F2D8DF17C1D}"/>
              </a:ext>
            </a:extLst>
          </p:cNvPr>
          <p:cNvSpPr>
            <a:spLocks noGrp="1"/>
          </p:cNvSpPr>
          <p:nvPr>
            <p:ph type="body" sz="quarter" idx="12" hasCustomPrompt="1"/>
          </p:nvPr>
        </p:nvSpPr>
        <p:spPr>
          <a:xfrm>
            <a:off x="838199" y="5515508"/>
            <a:ext cx="7843463" cy="963612"/>
          </a:xfrm>
          <a:prstGeom prst="rect">
            <a:avLst/>
          </a:prstGeom>
        </p:spPr>
        <p:txBody>
          <a:bodyPr lIns="0" tIns="0" rIns="0" bIns="0"/>
          <a:lstStyle>
            <a:lvl1pPr marL="0" indent="0">
              <a:buNone/>
              <a:defRPr sz="2000">
                <a:solidFill>
                  <a:schemeClr val="bg1"/>
                </a:solidFill>
                <a:latin typeface="Proxima Nova Rg" panose="02000506030000020004" pitchFamily="50" charset="0"/>
              </a:defRPr>
            </a:lvl1pPr>
          </a:lstStyle>
          <a:p>
            <a:pPr lvl="0"/>
            <a:r>
              <a:rPr lang="en-US"/>
              <a:t>Presenter Name</a:t>
            </a:r>
          </a:p>
          <a:p>
            <a:pPr lvl="0"/>
            <a:r>
              <a:rPr lang="en-US"/>
              <a:t>Month Day, Year</a:t>
            </a:r>
          </a:p>
        </p:txBody>
      </p:sp>
      <p:sp>
        <p:nvSpPr>
          <p:cNvPr id="16" name="TextBox 15">
            <a:extLst>
              <a:ext uri="{FF2B5EF4-FFF2-40B4-BE49-F238E27FC236}">
                <a16:creationId xmlns:a16="http://schemas.microsoft.com/office/drawing/2014/main" id="{22E6470B-0091-44C5-B9BB-F8DAF3AA26A1}"/>
              </a:ext>
            </a:extLst>
          </p:cNvPr>
          <p:cNvSpPr txBox="1"/>
          <p:nvPr userDrawn="1"/>
        </p:nvSpPr>
        <p:spPr>
          <a:xfrm>
            <a:off x="838198" y="1038494"/>
            <a:ext cx="5624247" cy="769441"/>
          </a:xfrm>
          <a:prstGeom prst="rect">
            <a:avLst/>
          </a:prstGeom>
          <a:noFill/>
        </p:spPr>
        <p:txBody>
          <a:bodyPr wrap="square" lIns="0" tIns="0" rIns="0" bIns="0" rtlCol="0">
            <a:spAutoFit/>
          </a:bodyPr>
          <a:lstStyle/>
          <a:p>
            <a:r>
              <a:rPr lang="en-US" sz="5000" b="1">
                <a:solidFill>
                  <a:schemeClr val="bg1"/>
                </a:solidFill>
                <a:latin typeface="Proxima Nova Rg" panose="02000506030000020004" pitchFamily="50" charset="0"/>
              </a:rPr>
              <a:t>NY Green Bank</a:t>
            </a:r>
          </a:p>
        </p:txBody>
      </p:sp>
      <p:pic>
        <p:nvPicPr>
          <p:cNvPr id="4" name="Picture 3" descr="Text&#10;&#10;Description automatically generated">
            <a:extLst>
              <a:ext uri="{FF2B5EF4-FFF2-40B4-BE49-F238E27FC236}">
                <a16:creationId xmlns:a16="http://schemas.microsoft.com/office/drawing/2014/main" id="{37FD3A0B-ED6D-4F99-AED7-7F3006518A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3554" y="6020619"/>
            <a:ext cx="2383541" cy="560833"/>
          </a:xfrm>
          <a:prstGeom prst="rect">
            <a:avLst/>
          </a:prstGeom>
        </p:spPr>
      </p:pic>
    </p:spTree>
    <p:extLst>
      <p:ext uri="{BB962C8B-B14F-4D97-AF65-F5344CB8AC3E}">
        <p14:creationId xmlns:p14="http://schemas.microsoft.com/office/powerpoint/2010/main" val="3229978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57C402-B319-4414-A975-A9B01CE4A321}"/>
              </a:ext>
            </a:extLst>
          </p:cNvPr>
          <p:cNvSpPr>
            <a:spLocks noGrp="1"/>
          </p:cNvSpPr>
          <p:nvPr>
            <p:ph type="sldNum" sz="quarter" idx="10"/>
          </p:nvPr>
        </p:nvSpPr>
        <p:spPr/>
        <p:txBody>
          <a:bodyPr/>
          <a:lstStyle>
            <a:lvl1pPr>
              <a:defRPr/>
            </a:lvl1pPr>
          </a:lstStyle>
          <a:p>
            <a:fld id="{058CC6BB-C3D2-4223-AD7D-B48D1BB4495E}" type="slidenum">
              <a:rPr lang="en-US" smtClean="0"/>
              <a:pPr/>
              <a:t>‹#›</a:t>
            </a:fld>
            <a:endParaRPr lang="en-US"/>
          </a:p>
        </p:txBody>
      </p:sp>
      <p:sp>
        <p:nvSpPr>
          <p:cNvPr id="7" name="Title 1">
            <a:extLst>
              <a:ext uri="{FF2B5EF4-FFF2-40B4-BE49-F238E27FC236}">
                <a16:creationId xmlns:a16="http://schemas.microsoft.com/office/drawing/2014/main" id="{63D3AF8E-BF68-4F65-9571-E4F127A444A8}"/>
              </a:ext>
            </a:extLst>
          </p:cNvPr>
          <p:cNvSpPr txBox="1">
            <a:spLocks/>
          </p:cNvSpPr>
          <p:nvPr userDrawn="1"/>
        </p:nvSpPr>
        <p:spPr>
          <a:xfrm>
            <a:off x="838199" y="2012022"/>
            <a:ext cx="10699680" cy="335108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endParaRPr lang="en-US">
              <a:solidFill>
                <a:schemeClr val="accent1"/>
              </a:solidFill>
              <a:latin typeface="Proxima Nova Rg" panose="02000506030000020004" pitchFamily="50" charset="0"/>
            </a:endParaRPr>
          </a:p>
        </p:txBody>
      </p:sp>
      <p:sp>
        <p:nvSpPr>
          <p:cNvPr id="15" name="Text Placeholder 14">
            <a:extLst>
              <a:ext uri="{FF2B5EF4-FFF2-40B4-BE49-F238E27FC236}">
                <a16:creationId xmlns:a16="http://schemas.microsoft.com/office/drawing/2014/main" id="{4DA1D6BD-5818-418B-8ED9-9F2D8DF17C1D}"/>
              </a:ext>
            </a:extLst>
          </p:cNvPr>
          <p:cNvSpPr>
            <a:spLocks noGrp="1"/>
          </p:cNvSpPr>
          <p:nvPr>
            <p:ph type="body" sz="quarter" idx="12" hasCustomPrompt="1"/>
          </p:nvPr>
        </p:nvSpPr>
        <p:spPr>
          <a:xfrm>
            <a:off x="838199" y="5515508"/>
            <a:ext cx="7843463" cy="963612"/>
          </a:xfrm>
          <a:prstGeom prst="rect">
            <a:avLst/>
          </a:prstGeom>
        </p:spPr>
        <p:txBody>
          <a:bodyPr lIns="0" tIns="0" rIns="0" bIns="0"/>
          <a:lstStyle>
            <a:lvl1pPr marL="0" indent="0">
              <a:buNone/>
              <a:defRPr sz="2000">
                <a:solidFill>
                  <a:schemeClr val="bg1"/>
                </a:solidFill>
                <a:latin typeface="Proxima Nova Rg" panose="02000506030000020004" pitchFamily="50" charset="0"/>
              </a:defRPr>
            </a:lvl1pPr>
          </a:lstStyle>
          <a:p>
            <a:pPr lvl="0"/>
            <a:r>
              <a:rPr lang="en-US"/>
              <a:t>Presenter Name</a:t>
            </a:r>
          </a:p>
          <a:p>
            <a:pPr lvl="0"/>
            <a:r>
              <a:rPr lang="en-US"/>
              <a:t>Month Day, Year</a:t>
            </a:r>
          </a:p>
        </p:txBody>
      </p:sp>
      <p:sp>
        <p:nvSpPr>
          <p:cNvPr id="16" name="TextBox 15">
            <a:extLst>
              <a:ext uri="{FF2B5EF4-FFF2-40B4-BE49-F238E27FC236}">
                <a16:creationId xmlns:a16="http://schemas.microsoft.com/office/drawing/2014/main" id="{22E6470B-0091-44C5-B9BB-F8DAF3AA26A1}"/>
              </a:ext>
            </a:extLst>
          </p:cNvPr>
          <p:cNvSpPr txBox="1"/>
          <p:nvPr userDrawn="1"/>
        </p:nvSpPr>
        <p:spPr>
          <a:xfrm>
            <a:off x="838198" y="1038494"/>
            <a:ext cx="5624247" cy="769441"/>
          </a:xfrm>
          <a:prstGeom prst="rect">
            <a:avLst/>
          </a:prstGeom>
          <a:noFill/>
        </p:spPr>
        <p:txBody>
          <a:bodyPr wrap="square" lIns="0" tIns="0" rIns="0" bIns="0" rtlCol="0">
            <a:spAutoFit/>
          </a:bodyPr>
          <a:lstStyle/>
          <a:p>
            <a:r>
              <a:rPr lang="en-US" sz="5000" b="1">
                <a:solidFill>
                  <a:schemeClr val="bg1"/>
                </a:solidFill>
                <a:latin typeface="Proxima Nova Rg" panose="02000506030000020004" pitchFamily="50" charset="0"/>
              </a:rPr>
              <a:t>NY Green Bank</a:t>
            </a:r>
          </a:p>
        </p:txBody>
      </p:sp>
      <p:sp>
        <p:nvSpPr>
          <p:cNvPr id="8" name="Text Placeholder 12">
            <a:extLst>
              <a:ext uri="{FF2B5EF4-FFF2-40B4-BE49-F238E27FC236}">
                <a16:creationId xmlns:a16="http://schemas.microsoft.com/office/drawing/2014/main" id="{8167A42E-57FD-48B4-8154-3AEE1763B890}"/>
              </a:ext>
            </a:extLst>
          </p:cNvPr>
          <p:cNvSpPr>
            <a:spLocks noGrp="1"/>
          </p:cNvSpPr>
          <p:nvPr>
            <p:ph type="body" sz="quarter" idx="11"/>
          </p:nvPr>
        </p:nvSpPr>
        <p:spPr>
          <a:xfrm>
            <a:off x="838198" y="2012022"/>
            <a:ext cx="10515601" cy="914400"/>
          </a:xfrm>
          <a:prstGeom prst="rect">
            <a:avLst/>
          </a:prstGeom>
        </p:spPr>
        <p:txBody>
          <a:bodyPr lIns="0" tIns="0" rIns="0" bIns="0"/>
          <a:lstStyle>
            <a:lvl1pPr marL="0" indent="0">
              <a:buNone/>
              <a:defRPr sz="5000" b="1">
                <a:solidFill>
                  <a:schemeClr val="accent3"/>
                </a:solidFill>
                <a:latin typeface="Proxima Nova Rg" panose="02000506030000020004" pitchFamily="50" charset="0"/>
              </a:defRPr>
            </a:lvl1pPr>
            <a:lvl2pPr marL="0" indent="0">
              <a:spcBef>
                <a:spcPts val="2400"/>
              </a:spcBef>
              <a:buNone/>
              <a:defRPr sz="2500" b="1">
                <a:solidFill>
                  <a:schemeClr val="bg1"/>
                </a:solidFill>
                <a:latin typeface="Proxima Nova Rg" panose="02000506030000020004" pitchFamily="50" charset="0"/>
              </a:defRPr>
            </a:lvl2pPr>
            <a:lvl3pPr>
              <a:defRPr sz="5000"/>
            </a:lvl3pPr>
            <a:lvl4pPr>
              <a:defRPr sz="5000"/>
            </a:lvl4pPr>
            <a:lvl5pPr>
              <a:defRPr sz="5000"/>
            </a:lvl5pPr>
          </a:lstStyle>
          <a:p>
            <a:pPr lvl="0"/>
            <a:r>
              <a:rPr lang="en-US"/>
              <a:t>Click to edit Master text styles</a:t>
            </a:r>
          </a:p>
          <a:p>
            <a:pPr lvl="1"/>
            <a:r>
              <a:rPr lang="en-US"/>
              <a:t>Second level</a:t>
            </a:r>
          </a:p>
        </p:txBody>
      </p:sp>
      <p:pic>
        <p:nvPicPr>
          <p:cNvPr id="9" name="Picture 8" descr="Text&#10;&#10;Description automatically generated">
            <a:extLst>
              <a:ext uri="{FF2B5EF4-FFF2-40B4-BE49-F238E27FC236}">
                <a16:creationId xmlns:a16="http://schemas.microsoft.com/office/drawing/2014/main" id="{38FD4A83-4AD7-4B7F-A2C6-6771F466E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3554" y="6020619"/>
            <a:ext cx="2383541" cy="560833"/>
          </a:xfrm>
          <a:prstGeom prst="rect">
            <a:avLst/>
          </a:prstGeom>
        </p:spPr>
      </p:pic>
    </p:spTree>
    <p:extLst>
      <p:ext uri="{BB962C8B-B14F-4D97-AF65-F5344CB8AC3E}">
        <p14:creationId xmlns:p14="http://schemas.microsoft.com/office/powerpoint/2010/main" val="3337150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57C402-B319-4414-A975-A9B01CE4A321}"/>
              </a:ext>
            </a:extLst>
          </p:cNvPr>
          <p:cNvSpPr>
            <a:spLocks noGrp="1"/>
          </p:cNvSpPr>
          <p:nvPr>
            <p:ph type="sldNum" sz="quarter" idx="10"/>
          </p:nvPr>
        </p:nvSpPr>
        <p:spPr/>
        <p:txBody>
          <a:bodyPr/>
          <a:lstStyle>
            <a:lvl1pPr>
              <a:defRPr/>
            </a:lvl1pPr>
          </a:lstStyle>
          <a:p>
            <a:fld id="{058CC6BB-C3D2-4223-AD7D-B48D1BB4495E}" type="slidenum">
              <a:rPr lang="en-US" smtClean="0"/>
              <a:pPr/>
              <a:t>‹#›</a:t>
            </a:fld>
            <a:endParaRPr lang="en-US"/>
          </a:p>
        </p:txBody>
      </p:sp>
      <p:sp>
        <p:nvSpPr>
          <p:cNvPr id="7" name="Title 1">
            <a:extLst>
              <a:ext uri="{FF2B5EF4-FFF2-40B4-BE49-F238E27FC236}">
                <a16:creationId xmlns:a16="http://schemas.microsoft.com/office/drawing/2014/main" id="{63D3AF8E-BF68-4F65-9571-E4F127A444A8}"/>
              </a:ext>
            </a:extLst>
          </p:cNvPr>
          <p:cNvSpPr txBox="1">
            <a:spLocks/>
          </p:cNvSpPr>
          <p:nvPr userDrawn="1"/>
        </p:nvSpPr>
        <p:spPr>
          <a:xfrm>
            <a:off x="838199" y="2012022"/>
            <a:ext cx="10699680" cy="335108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endParaRPr lang="en-US">
              <a:solidFill>
                <a:schemeClr val="accent1"/>
              </a:solidFill>
              <a:latin typeface="Proxima Nova Rg" panose="02000506030000020004" pitchFamily="50" charset="0"/>
            </a:endParaRPr>
          </a:p>
        </p:txBody>
      </p:sp>
      <p:sp>
        <p:nvSpPr>
          <p:cNvPr id="15" name="Text Placeholder 14">
            <a:extLst>
              <a:ext uri="{FF2B5EF4-FFF2-40B4-BE49-F238E27FC236}">
                <a16:creationId xmlns:a16="http://schemas.microsoft.com/office/drawing/2014/main" id="{4DA1D6BD-5818-418B-8ED9-9F2D8DF17C1D}"/>
              </a:ext>
            </a:extLst>
          </p:cNvPr>
          <p:cNvSpPr>
            <a:spLocks noGrp="1"/>
          </p:cNvSpPr>
          <p:nvPr>
            <p:ph type="body" sz="quarter" idx="12" hasCustomPrompt="1"/>
          </p:nvPr>
        </p:nvSpPr>
        <p:spPr>
          <a:xfrm>
            <a:off x="838199" y="5515508"/>
            <a:ext cx="7843463" cy="963612"/>
          </a:xfrm>
          <a:prstGeom prst="rect">
            <a:avLst/>
          </a:prstGeom>
        </p:spPr>
        <p:txBody>
          <a:bodyPr lIns="0" tIns="0" rIns="0" bIns="0"/>
          <a:lstStyle>
            <a:lvl1pPr marL="0" indent="0">
              <a:buNone/>
              <a:defRPr sz="2000">
                <a:solidFill>
                  <a:schemeClr val="bg1"/>
                </a:solidFill>
                <a:latin typeface="Proxima Nova Rg" panose="02000506030000020004" pitchFamily="50" charset="0"/>
              </a:defRPr>
            </a:lvl1pPr>
          </a:lstStyle>
          <a:p>
            <a:pPr lvl="0"/>
            <a:r>
              <a:rPr lang="en-US"/>
              <a:t>Presenter Name</a:t>
            </a:r>
          </a:p>
          <a:p>
            <a:pPr lvl="0"/>
            <a:r>
              <a:rPr lang="en-US"/>
              <a:t>Month Day, Year</a:t>
            </a:r>
          </a:p>
        </p:txBody>
      </p:sp>
      <p:sp>
        <p:nvSpPr>
          <p:cNvPr id="16" name="TextBox 15">
            <a:extLst>
              <a:ext uri="{FF2B5EF4-FFF2-40B4-BE49-F238E27FC236}">
                <a16:creationId xmlns:a16="http://schemas.microsoft.com/office/drawing/2014/main" id="{22E6470B-0091-44C5-B9BB-F8DAF3AA26A1}"/>
              </a:ext>
            </a:extLst>
          </p:cNvPr>
          <p:cNvSpPr txBox="1"/>
          <p:nvPr userDrawn="1"/>
        </p:nvSpPr>
        <p:spPr>
          <a:xfrm>
            <a:off x="838198" y="1038494"/>
            <a:ext cx="5624247" cy="769441"/>
          </a:xfrm>
          <a:prstGeom prst="rect">
            <a:avLst/>
          </a:prstGeom>
          <a:noFill/>
        </p:spPr>
        <p:txBody>
          <a:bodyPr wrap="square" lIns="0" tIns="0" rIns="0" bIns="0" rtlCol="0">
            <a:spAutoFit/>
          </a:bodyPr>
          <a:lstStyle/>
          <a:p>
            <a:r>
              <a:rPr lang="en-US" sz="5000" b="1">
                <a:solidFill>
                  <a:schemeClr val="bg1"/>
                </a:solidFill>
                <a:latin typeface="Proxima Nova Rg" panose="02000506030000020004" pitchFamily="50" charset="0"/>
              </a:rPr>
              <a:t>NY Green Bank</a:t>
            </a:r>
          </a:p>
        </p:txBody>
      </p:sp>
      <p:sp>
        <p:nvSpPr>
          <p:cNvPr id="8" name="Text Placeholder 12">
            <a:extLst>
              <a:ext uri="{FF2B5EF4-FFF2-40B4-BE49-F238E27FC236}">
                <a16:creationId xmlns:a16="http://schemas.microsoft.com/office/drawing/2014/main" id="{19F8746B-0F3D-478F-978C-89A2C1419331}"/>
              </a:ext>
            </a:extLst>
          </p:cNvPr>
          <p:cNvSpPr>
            <a:spLocks noGrp="1"/>
          </p:cNvSpPr>
          <p:nvPr>
            <p:ph type="body" sz="quarter" idx="11"/>
          </p:nvPr>
        </p:nvSpPr>
        <p:spPr>
          <a:xfrm>
            <a:off x="838198" y="2012022"/>
            <a:ext cx="10515601" cy="914400"/>
          </a:xfrm>
          <a:prstGeom prst="rect">
            <a:avLst/>
          </a:prstGeom>
        </p:spPr>
        <p:txBody>
          <a:bodyPr lIns="0" tIns="0" rIns="0" bIns="0"/>
          <a:lstStyle>
            <a:lvl1pPr marL="0" indent="0">
              <a:buNone/>
              <a:defRPr sz="5000" b="1">
                <a:solidFill>
                  <a:schemeClr val="accent1"/>
                </a:solidFill>
                <a:latin typeface="Proxima Nova Rg" panose="02000506030000020004" pitchFamily="50" charset="0"/>
              </a:defRPr>
            </a:lvl1pPr>
            <a:lvl2pPr marL="0" indent="0">
              <a:spcBef>
                <a:spcPts val="2400"/>
              </a:spcBef>
              <a:buNone/>
              <a:defRPr sz="2500" b="1">
                <a:solidFill>
                  <a:schemeClr val="bg1"/>
                </a:solidFill>
                <a:latin typeface="Proxima Nova Rg" panose="02000506030000020004" pitchFamily="50" charset="0"/>
              </a:defRPr>
            </a:lvl2pPr>
            <a:lvl3pPr>
              <a:defRPr sz="5000"/>
            </a:lvl3pPr>
            <a:lvl4pPr>
              <a:defRPr sz="5000"/>
            </a:lvl4pPr>
            <a:lvl5pPr>
              <a:defRPr sz="5000"/>
            </a:lvl5pPr>
          </a:lstStyle>
          <a:p>
            <a:pPr lvl="0"/>
            <a:r>
              <a:rPr lang="en-US"/>
              <a:t>Click to edit Master text styles</a:t>
            </a:r>
          </a:p>
          <a:p>
            <a:pPr lvl="1"/>
            <a:r>
              <a:rPr lang="en-US"/>
              <a:t>Second level</a:t>
            </a:r>
          </a:p>
        </p:txBody>
      </p:sp>
      <p:pic>
        <p:nvPicPr>
          <p:cNvPr id="9" name="Picture 8" descr="Text&#10;&#10;Description automatically generated">
            <a:extLst>
              <a:ext uri="{FF2B5EF4-FFF2-40B4-BE49-F238E27FC236}">
                <a16:creationId xmlns:a16="http://schemas.microsoft.com/office/drawing/2014/main" id="{9BCBEC20-19FE-4B31-BE09-2FF793F371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3554" y="6020619"/>
            <a:ext cx="2383541" cy="560833"/>
          </a:xfrm>
          <a:prstGeom prst="rect">
            <a:avLst/>
          </a:prstGeom>
        </p:spPr>
      </p:pic>
    </p:spTree>
    <p:extLst>
      <p:ext uri="{BB962C8B-B14F-4D97-AF65-F5344CB8AC3E}">
        <p14:creationId xmlns:p14="http://schemas.microsoft.com/office/powerpoint/2010/main" val="398356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AD72F-FF45-3921-C523-8C70EE7DEF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D70CBB-0FE5-1A9B-4801-F28660B56A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701FE7-F01C-AF83-EEFE-52FA8ED30E8C}"/>
              </a:ext>
            </a:extLst>
          </p:cNvPr>
          <p:cNvSpPr>
            <a:spLocks noGrp="1"/>
          </p:cNvSpPr>
          <p:nvPr>
            <p:ph type="dt" sz="half" idx="10"/>
          </p:nvPr>
        </p:nvSpPr>
        <p:spPr/>
        <p:txBody>
          <a:bodyPr/>
          <a:lstStyle/>
          <a:p>
            <a:fld id="{E927609F-BA5E-4CCF-9AF2-5CACF8C8ABEA}" type="datetimeFigureOut">
              <a:rPr lang="en-US" smtClean="0"/>
              <a:t>3/25/2026</a:t>
            </a:fld>
            <a:endParaRPr lang="en-US"/>
          </a:p>
        </p:txBody>
      </p:sp>
      <p:sp>
        <p:nvSpPr>
          <p:cNvPr id="5" name="Footer Placeholder 4">
            <a:extLst>
              <a:ext uri="{FF2B5EF4-FFF2-40B4-BE49-F238E27FC236}">
                <a16:creationId xmlns:a16="http://schemas.microsoft.com/office/drawing/2014/main" id="{3239D8F1-AA2E-80F3-6E26-195B74B52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AB283-8C4A-ACC4-4697-DF00D5DD1C85}"/>
              </a:ext>
            </a:extLst>
          </p:cNvPr>
          <p:cNvSpPr>
            <a:spLocks noGrp="1"/>
          </p:cNvSpPr>
          <p:nvPr>
            <p:ph type="sldNum" sz="quarter" idx="12"/>
          </p:nvPr>
        </p:nvSpPr>
        <p:spPr/>
        <p:txBody>
          <a:bodyPr/>
          <a:lstStyle/>
          <a:p>
            <a:fld id="{8D56A365-E5D9-4F99-A28D-6248D9232283}" type="slidenum">
              <a:rPr lang="en-US" smtClean="0"/>
              <a:t>‹#›</a:t>
            </a:fld>
            <a:endParaRPr lang="en-US"/>
          </a:p>
        </p:txBody>
      </p:sp>
    </p:spTree>
    <p:extLst>
      <p:ext uri="{BB962C8B-B14F-4D97-AF65-F5344CB8AC3E}">
        <p14:creationId xmlns:p14="http://schemas.microsoft.com/office/powerpoint/2010/main" val="4106758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57C402-B319-4414-A975-A9B01CE4A321}"/>
              </a:ext>
            </a:extLst>
          </p:cNvPr>
          <p:cNvSpPr>
            <a:spLocks noGrp="1"/>
          </p:cNvSpPr>
          <p:nvPr>
            <p:ph type="sldNum" sz="quarter" idx="10"/>
          </p:nvPr>
        </p:nvSpPr>
        <p:spPr/>
        <p:txBody>
          <a:bodyPr/>
          <a:lstStyle>
            <a:lvl1pPr>
              <a:defRPr/>
            </a:lvl1pPr>
          </a:lstStyle>
          <a:p>
            <a:fld id="{058CC6BB-C3D2-4223-AD7D-B48D1BB4495E}" type="slidenum">
              <a:rPr lang="en-US" smtClean="0"/>
              <a:pPr/>
              <a:t>‹#›</a:t>
            </a:fld>
            <a:endParaRPr lang="en-US"/>
          </a:p>
        </p:txBody>
      </p:sp>
      <p:sp>
        <p:nvSpPr>
          <p:cNvPr id="7" name="Title 1">
            <a:extLst>
              <a:ext uri="{FF2B5EF4-FFF2-40B4-BE49-F238E27FC236}">
                <a16:creationId xmlns:a16="http://schemas.microsoft.com/office/drawing/2014/main" id="{63D3AF8E-BF68-4F65-9571-E4F127A444A8}"/>
              </a:ext>
            </a:extLst>
          </p:cNvPr>
          <p:cNvSpPr txBox="1">
            <a:spLocks/>
          </p:cNvSpPr>
          <p:nvPr userDrawn="1"/>
        </p:nvSpPr>
        <p:spPr>
          <a:xfrm>
            <a:off x="838199" y="2012022"/>
            <a:ext cx="10699680" cy="335108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endParaRPr lang="en-US">
              <a:solidFill>
                <a:schemeClr val="accent1"/>
              </a:solidFill>
              <a:latin typeface="Proxima Nova Rg" panose="02000506030000020004" pitchFamily="50" charset="0"/>
            </a:endParaRPr>
          </a:p>
        </p:txBody>
      </p:sp>
      <p:sp>
        <p:nvSpPr>
          <p:cNvPr id="15" name="Text Placeholder 14">
            <a:extLst>
              <a:ext uri="{FF2B5EF4-FFF2-40B4-BE49-F238E27FC236}">
                <a16:creationId xmlns:a16="http://schemas.microsoft.com/office/drawing/2014/main" id="{4DA1D6BD-5818-418B-8ED9-9F2D8DF17C1D}"/>
              </a:ext>
            </a:extLst>
          </p:cNvPr>
          <p:cNvSpPr>
            <a:spLocks noGrp="1"/>
          </p:cNvSpPr>
          <p:nvPr>
            <p:ph type="body" sz="quarter" idx="12" hasCustomPrompt="1"/>
          </p:nvPr>
        </p:nvSpPr>
        <p:spPr>
          <a:xfrm>
            <a:off x="838199" y="5515508"/>
            <a:ext cx="7843463" cy="963612"/>
          </a:xfrm>
          <a:prstGeom prst="rect">
            <a:avLst/>
          </a:prstGeom>
        </p:spPr>
        <p:txBody>
          <a:bodyPr lIns="0" tIns="0" rIns="0" bIns="0"/>
          <a:lstStyle>
            <a:lvl1pPr marL="0" indent="0">
              <a:buNone/>
              <a:defRPr sz="2000">
                <a:solidFill>
                  <a:schemeClr val="bg1"/>
                </a:solidFill>
                <a:latin typeface="Proxima Nova Rg" panose="02000506030000020004" pitchFamily="50" charset="0"/>
              </a:defRPr>
            </a:lvl1pPr>
          </a:lstStyle>
          <a:p>
            <a:pPr lvl="0"/>
            <a:r>
              <a:rPr lang="en-US"/>
              <a:t>Presenter Name</a:t>
            </a:r>
          </a:p>
          <a:p>
            <a:pPr lvl="0"/>
            <a:r>
              <a:rPr lang="en-US"/>
              <a:t>Month Day, Year</a:t>
            </a:r>
          </a:p>
        </p:txBody>
      </p:sp>
      <p:sp>
        <p:nvSpPr>
          <p:cNvPr id="16" name="TextBox 15">
            <a:extLst>
              <a:ext uri="{FF2B5EF4-FFF2-40B4-BE49-F238E27FC236}">
                <a16:creationId xmlns:a16="http://schemas.microsoft.com/office/drawing/2014/main" id="{22E6470B-0091-44C5-B9BB-F8DAF3AA26A1}"/>
              </a:ext>
            </a:extLst>
          </p:cNvPr>
          <p:cNvSpPr txBox="1"/>
          <p:nvPr userDrawn="1"/>
        </p:nvSpPr>
        <p:spPr>
          <a:xfrm>
            <a:off x="838198" y="1038494"/>
            <a:ext cx="5624247" cy="769441"/>
          </a:xfrm>
          <a:prstGeom prst="rect">
            <a:avLst/>
          </a:prstGeom>
          <a:noFill/>
        </p:spPr>
        <p:txBody>
          <a:bodyPr wrap="square" lIns="0" tIns="0" rIns="0" bIns="0" rtlCol="0">
            <a:spAutoFit/>
          </a:bodyPr>
          <a:lstStyle/>
          <a:p>
            <a:r>
              <a:rPr lang="en-US" sz="5000" b="1">
                <a:solidFill>
                  <a:schemeClr val="bg1"/>
                </a:solidFill>
                <a:latin typeface="Proxima Nova Rg" panose="02000506030000020004" pitchFamily="50" charset="0"/>
              </a:rPr>
              <a:t>NY Green Bank</a:t>
            </a:r>
          </a:p>
        </p:txBody>
      </p:sp>
      <p:sp>
        <p:nvSpPr>
          <p:cNvPr id="8" name="Text Placeholder 12">
            <a:extLst>
              <a:ext uri="{FF2B5EF4-FFF2-40B4-BE49-F238E27FC236}">
                <a16:creationId xmlns:a16="http://schemas.microsoft.com/office/drawing/2014/main" id="{D89E5360-FC10-4008-8C85-EA83D0A35B0C}"/>
              </a:ext>
            </a:extLst>
          </p:cNvPr>
          <p:cNvSpPr>
            <a:spLocks noGrp="1"/>
          </p:cNvSpPr>
          <p:nvPr>
            <p:ph type="body" sz="quarter" idx="11"/>
          </p:nvPr>
        </p:nvSpPr>
        <p:spPr>
          <a:xfrm>
            <a:off x="838198" y="2012022"/>
            <a:ext cx="10515601" cy="914400"/>
          </a:xfrm>
          <a:prstGeom prst="rect">
            <a:avLst/>
          </a:prstGeom>
        </p:spPr>
        <p:txBody>
          <a:bodyPr lIns="0" tIns="0" rIns="0" bIns="0"/>
          <a:lstStyle>
            <a:lvl1pPr marL="0" indent="0">
              <a:buNone/>
              <a:defRPr sz="5000" b="1">
                <a:solidFill>
                  <a:schemeClr val="accent3"/>
                </a:solidFill>
                <a:latin typeface="Proxima Nova Rg" panose="02000506030000020004" pitchFamily="50" charset="0"/>
              </a:defRPr>
            </a:lvl1pPr>
            <a:lvl2pPr marL="0" indent="0">
              <a:spcBef>
                <a:spcPts val="2400"/>
              </a:spcBef>
              <a:buNone/>
              <a:defRPr sz="2500" b="1">
                <a:solidFill>
                  <a:schemeClr val="bg1"/>
                </a:solidFill>
                <a:latin typeface="Proxima Nova Rg" panose="02000506030000020004" pitchFamily="50" charset="0"/>
              </a:defRPr>
            </a:lvl2pPr>
            <a:lvl3pPr>
              <a:defRPr sz="5000"/>
            </a:lvl3pPr>
            <a:lvl4pPr>
              <a:defRPr sz="5000"/>
            </a:lvl4pPr>
            <a:lvl5pPr>
              <a:defRPr sz="5000"/>
            </a:lvl5pPr>
          </a:lstStyle>
          <a:p>
            <a:pPr lvl="0"/>
            <a:r>
              <a:rPr lang="en-US"/>
              <a:t>Click to edit Master text styles</a:t>
            </a:r>
          </a:p>
          <a:p>
            <a:pPr lvl="1"/>
            <a:r>
              <a:rPr lang="en-US"/>
              <a:t>Second level</a:t>
            </a:r>
          </a:p>
        </p:txBody>
      </p:sp>
      <p:pic>
        <p:nvPicPr>
          <p:cNvPr id="9" name="Picture 8" descr="Text&#10;&#10;Description automatically generated">
            <a:extLst>
              <a:ext uri="{FF2B5EF4-FFF2-40B4-BE49-F238E27FC236}">
                <a16:creationId xmlns:a16="http://schemas.microsoft.com/office/drawing/2014/main" id="{3CE37DE0-0625-47AD-A714-02399457A4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3554" y="6020619"/>
            <a:ext cx="2383541" cy="560833"/>
          </a:xfrm>
          <a:prstGeom prst="rect">
            <a:avLst/>
          </a:prstGeom>
        </p:spPr>
      </p:pic>
    </p:spTree>
    <p:extLst>
      <p:ext uri="{BB962C8B-B14F-4D97-AF65-F5344CB8AC3E}">
        <p14:creationId xmlns:p14="http://schemas.microsoft.com/office/powerpoint/2010/main" val="1256824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Large-NYSERDA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0" y="0"/>
            <a:ext cx="12192000" cy="4931923"/>
          </a:xfrm>
          <a:prstGeom prst="rect">
            <a:avLst/>
          </a:prstGeom>
        </p:spPr>
        <p:txBody>
          <a:bodyPr tIns="1737360" anchor="t" anchorCtr="0"/>
          <a:lstStyle>
            <a:lvl1pPr marL="0" indent="0" algn="ctr">
              <a:buNone/>
              <a:defRPr>
                <a:latin typeface="Proxima Nova Rg" panose="02000506030000020004" pitchFamily="50" charset="0"/>
              </a:defRPr>
            </a:lvl1pPr>
          </a:lstStyle>
          <a:p>
            <a:r>
              <a:rPr lang="en-US"/>
              <a:t>Click icon to add picture</a:t>
            </a:r>
          </a:p>
        </p:txBody>
      </p:sp>
      <p:sp>
        <p:nvSpPr>
          <p:cNvPr id="10" name="Text Placeholder 13">
            <a:extLst>
              <a:ext uri="{FF2B5EF4-FFF2-40B4-BE49-F238E27FC236}">
                <a16:creationId xmlns:a16="http://schemas.microsoft.com/office/drawing/2014/main" id="{0FFAE5D1-FD5E-42D4-9913-78E38A219808}"/>
              </a:ext>
            </a:extLst>
          </p:cNvPr>
          <p:cNvSpPr>
            <a:spLocks noGrp="1"/>
          </p:cNvSpPr>
          <p:nvPr>
            <p:ph type="body" sz="quarter" idx="12" hasCustomPrompt="1"/>
          </p:nvPr>
        </p:nvSpPr>
        <p:spPr>
          <a:xfrm>
            <a:off x="348571" y="6035675"/>
            <a:ext cx="8092042" cy="656527"/>
          </a:xfrm>
          <a:prstGeom prst="rect">
            <a:avLst/>
          </a:prstGeom>
        </p:spPr>
        <p:txBody>
          <a:bodyPr lIns="0" tIns="0" rIns="0" bIns="0"/>
          <a:lstStyle>
            <a:lvl1pPr marL="0" indent="0">
              <a:buNone/>
              <a:defRPr sz="2000" i="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and date </a:t>
            </a:r>
          </a:p>
        </p:txBody>
      </p:sp>
      <p:sp>
        <p:nvSpPr>
          <p:cNvPr id="11" name="Title 1">
            <a:extLst>
              <a:ext uri="{FF2B5EF4-FFF2-40B4-BE49-F238E27FC236}">
                <a16:creationId xmlns:a16="http://schemas.microsoft.com/office/drawing/2014/main" id="{9D28D179-3B3A-47F5-8CCC-169BB9E02685}"/>
              </a:ext>
            </a:extLst>
          </p:cNvPr>
          <p:cNvSpPr>
            <a:spLocks noGrp="1"/>
          </p:cNvSpPr>
          <p:nvPr>
            <p:ph type="title" hasCustomPrompt="1"/>
          </p:nvPr>
        </p:nvSpPr>
        <p:spPr>
          <a:xfrm>
            <a:off x="348571" y="5074418"/>
            <a:ext cx="8092043" cy="961257"/>
          </a:xfrm>
          <a:prstGeom prst="rect">
            <a:avLst/>
          </a:prstGeom>
        </p:spPr>
        <p:txBody>
          <a:bodyPr lIns="0" tIns="0" rIns="0" bIns="0" anchor="t" anchorCtr="0">
            <a:noAutofit/>
          </a:bodyPr>
          <a:lstStyle>
            <a:lvl1pPr>
              <a:defRPr sz="3500" b="1" i="0">
                <a:solidFill>
                  <a:schemeClr val="bg1"/>
                </a:solidFill>
                <a:latin typeface="Proxima Nova Rg" panose="02000506030000020004" pitchFamily="50" charset="0"/>
                <a:ea typeface="Roboto" pitchFamily="2" charset="0"/>
                <a:cs typeface="Arial" panose="020B0604020202020204" pitchFamily="34" charset="0"/>
              </a:defRPr>
            </a:lvl1pPr>
          </a:lstStyle>
          <a:p>
            <a:r>
              <a:rPr lang="en-US"/>
              <a:t>Add Title Here </a:t>
            </a:r>
          </a:p>
        </p:txBody>
      </p:sp>
      <p:pic>
        <p:nvPicPr>
          <p:cNvPr id="8" name="Picture 7" descr="Text&#10;&#10;Description automatically generated">
            <a:extLst>
              <a:ext uri="{FF2B5EF4-FFF2-40B4-BE49-F238E27FC236}">
                <a16:creationId xmlns:a16="http://schemas.microsoft.com/office/drawing/2014/main" id="{1F170827-FEC8-4F1C-912E-EAC53F4647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3554" y="6020619"/>
            <a:ext cx="2383541" cy="560833"/>
          </a:xfrm>
          <a:prstGeom prst="rect">
            <a:avLst/>
          </a:prstGeom>
        </p:spPr>
      </p:pic>
    </p:spTree>
    <p:extLst>
      <p:ext uri="{BB962C8B-B14F-4D97-AF65-F5344CB8AC3E}">
        <p14:creationId xmlns:p14="http://schemas.microsoft.com/office/powerpoint/2010/main" val="1050566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Small-NYSERDA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hasCustomPrompt="1"/>
          </p:nvPr>
        </p:nvSpPr>
        <p:spPr>
          <a:xfrm>
            <a:off x="5719864" y="837379"/>
            <a:ext cx="5601508" cy="914400"/>
          </a:xfrm>
          <a:prstGeom prst="rect">
            <a:avLst/>
          </a:prstGeom>
        </p:spPr>
        <p:txBody>
          <a:bodyPr lIns="0" tIns="0" rIns="0" bIns="0"/>
          <a:lstStyle>
            <a:lvl1pPr marL="0" indent="0">
              <a:buNone/>
              <a:defRPr sz="5000" b="1">
                <a:solidFill>
                  <a:srgbClr val="006BA6"/>
                </a:solidFill>
                <a:latin typeface="Proxima Nova Rg" panose="02000506030000020004" pitchFamily="50" charset="0"/>
                <a:ea typeface="Roboto" pitchFamily="2" charset="0"/>
                <a:cs typeface="Arial" panose="020B0604020202020204" pitchFamily="34" charset="0"/>
              </a:defRPr>
            </a:lvl1pPr>
            <a:lvl2pPr marL="0" indent="0">
              <a:buNone/>
              <a:defRPr sz="3500">
                <a:solidFill>
                  <a:schemeClr val="tx2"/>
                </a:solidFill>
                <a:latin typeface="Proxima Nova Light" panose="02000506030000020004" pitchFamily="50"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Add Title Here</a:t>
            </a:r>
          </a:p>
          <a:p>
            <a:pPr lvl="1"/>
            <a:r>
              <a:rPr lang="en-US"/>
              <a:t>Sub title (if there is one)</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hasCustomPrompt="1"/>
          </p:nvPr>
        </p:nvSpPr>
        <p:spPr>
          <a:xfrm>
            <a:off x="348571" y="5406886"/>
            <a:ext cx="7744841" cy="1227377"/>
          </a:xfrm>
          <a:prstGeom prst="rect">
            <a:avLst/>
          </a:prstGeom>
        </p:spPr>
        <p:txBody>
          <a:bodyPr lIns="0" tIns="0" rIns="0" bIns="0"/>
          <a:lstStyle>
            <a:lvl1pPr marL="0" indent="0">
              <a:buNone/>
              <a:defRPr sz="2000" i="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t>
            </a:r>
            <a:br>
              <a:rPr lang="en-US"/>
            </a:br>
            <a:r>
              <a:rPr lang="en-US"/>
              <a:t>and Date</a:t>
            </a:r>
          </a:p>
        </p:txBody>
      </p:sp>
      <p:sp>
        <p:nvSpPr>
          <p:cNvPr id="6" name="Picture Placeholder 5">
            <a:extLst>
              <a:ext uri="{FF2B5EF4-FFF2-40B4-BE49-F238E27FC236}">
                <a16:creationId xmlns:a16="http://schemas.microsoft.com/office/drawing/2014/main" id="{17A56B23-6FD4-4854-A7A7-0EBAE3DD6126}"/>
              </a:ext>
            </a:extLst>
          </p:cNvPr>
          <p:cNvSpPr>
            <a:spLocks noGrp="1"/>
          </p:cNvSpPr>
          <p:nvPr>
            <p:ph type="pic" sz="quarter" idx="14"/>
          </p:nvPr>
        </p:nvSpPr>
        <p:spPr>
          <a:xfrm>
            <a:off x="0" y="0"/>
            <a:ext cx="5155659" cy="4931923"/>
          </a:xfrm>
          <a:prstGeom prst="rect">
            <a:avLst/>
          </a:prstGeom>
        </p:spPr>
        <p:txBody>
          <a:bodyPr lIns="0" tIns="173736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Proxima Nova Rg" panose="02000506030000020004" pitchFamily="50"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pic>
        <p:nvPicPr>
          <p:cNvPr id="8" name="Picture 7" descr="Text&#10;&#10;Description automatically generated">
            <a:extLst>
              <a:ext uri="{FF2B5EF4-FFF2-40B4-BE49-F238E27FC236}">
                <a16:creationId xmlns:a16="http://schemas.microsoft.com/office/drawing/2014/main" id="{EB87B5EA-3478-493E-9CA3-478B137BD6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3554" y="6020619"/>
            <a:ext cx="2383541" cy="560833"/>
          </a:xfrm>
          <a:prstGeom prst="rect">
            <a:avLst/>
          </a:prstGeom>
        </p:spPr>
      </p:pic>
    </p:spTree>
    <p:extLst>
      <p:ext uri="{BB962C8B-B14F-4D97-AF65-F5344CB8AC3E}">
        <p14:creationId xmlns:p14="http://schemas.microsoft.com/office/powerpoint/2010/main" val="6247339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Larg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1" name="Text Placeholder 13">
            <a:extLst>
              <a:ext uri="{FF2B5EF4-FFF2-40B4-BE49-F238E27FC236}">
                <a16:creationId xmlns:a16="http://schemas.microsoft.com/office/drawing/2014/main" id="{E702A775-1812-4A1A-84CB-F1197913DCAA}"/>
              </a:ext>
            </a:extLst>
          </p:cNvPr>
          <p:cNvSpPr>
            <a:spLocks noGrp="1"/>
          </p:cNvSpPr>
          <p:nvPr>
            <p:ph type="body" sz="quarter" idx="12" hasCustomPrompt="1"/>
          </p:nvPr>
        </p:nvSpPr>
        <p:spPr>
          <a:xfrm>
            <a:off x="348571" y="6035675"/>
            <a:ext cx="8092042" cy="656527"/>
          </a:xfrm>
          <a:prstGeom prst="rect">
            <a:avLst/>
          </a:prstGeom>
        </p:spPr>
        <p:txBody>
          <a:bodyPr lIns="0" tIns="0" rIns="0" bIns="0"/>
          <a:lstStyle>
            <a:lvl1pPr marL="0" indent="0">
              <a:buNone/>
              <a:defRPr sz="2000" i="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and date </a:t>
            </a:r>
          </a:p>
        </p:txBody>
      </p:sp>
      <p:sp>
        <p:nvSpPr>
          <p:cNvPr id="12" name="Title 1">
            <a:extLst>
              <a:ext uri="{FF2B5EF4-FFF2-40B4-BE49-F238E27FC236}">
                <a16:creationId xmlns:a16="http://schemas.microsoft.com/office/drawing/2014/main" id="{C916A700-0265-4C92-AC54-BFB69B07067C}"/>
              </a:ext>
            </a:extLst>
          </p:cNvPr>
          <p:cNvSpPr>
            <a:spLocks noGrp="1"/>
          </p:cNvSpPr>
          <p:nvPr>
            <p:ph type="title" hasCustomPrompt="1"/>
          </p:nvPr>
        </p:nvSpPr>
        <p:spPr>
          <a:xfrm>
            <a:off x="348571" y="5074418"/>
            <a:ext cx="8092043" cy="961257"/>
          </a:xfrm>
          <a:prstGeom prst="rect">
            <a:avLst/>
          </a:prstGeom>
        </p:spPr>
        <p:txBody>
          <a:bodyPr lIns="0" tIns="0" rIns="0" bIns="0" anchor="t" anchorCtr="0">
            <a:noAutofit/>
          </a:bodyPr>
          <a:lstStyle>
            <a:lvl1pPr>
              <a:defRPr sz="3500" b="1" i="0">
                <a:solidFill>
                  <a:schemeClr val="bg1"/>
                </a:solidFill>
                <a:latin typeface="Proxima Nova Rg" panose="02000506030000020004" pitchFamily="50" charset="0"/>
                <a:ea typeface="Roboto" pitchFamily="2" charset="0"/>
                <a:cs typeface="Arial" panose="020B0604020202020204" pitchFamily="34" charset="0"/>
              </a:defRPr>
            </a:lvl1pPr>
          </a:lstStyle>
          <a:p>
            <a:r>
              <a:rPr lang="en-US"/>
              <a:t>Input Title Here </a:t>
            </a:r>
          </a:p>
        </p:txBody>
      </p:sp>
      <p:sp>
        <p:nvSpPr>
          <p:cNvPr id="9" name="Picture Placeholder 2">
            <a:extLst>
              <a:ext uri="{FF2B5EF4-FFF2-40B4-BE49-F238E27FC236}">
                <a16:creationId xmlns:a16="http://schemas.microsoft.com/office/drawing/2014/main" id="{89809B08-66B4-4623-9302-A9EDC31D2D40}"/>
              </a:ext>
            </a:extLst>
          </p:cNvPr>
          <p:cNvSpPr>
            <a:spLocks noGrp="1"/>
          </p:cNvSpPr>
          <p:nvPr>
            <p:ph type="pic" sz="quarter" idx="13"/>
          </p:nvPr>
        </p:nvSpPr>
        <p:spPr>
          <a:xfrm>
            <a:off x="0" y="0"/>
            <a:ext cx="12192000" cy="4931923"/>
          </a:xfrm>
          <a:prstGeom prst="rect">
            <a:avLst/>
          </a:prstGeom>
        </p:spPr>
        <p:txBody>
          <a:bodyPr tIns="1737360" anchor="t" anchorCtr="0"/>
          <a:lstStyle>
            <a:lvl1pPr marL="0" indent="0" algn="ctr">
              <a:buNone/>
              <a:defRPr>
                <a:latin typeface="Proxima Nova Rg" panose="02000506030000020004" pitchFamily="50" charset="0"/>
              </a:defRPr>
            </a:lvl1pPr>
          </a:lstStyle>
          <a:p>
            <a:r>
              <a:rPr lang="en-US"/>
              <a:t>Click icon to add picture</a:t>
            </a:r>
          </a:p>
        </p:txBody>
      </p:sp>
      <p:pic>
        <p:nvPicPr>
          <p:cNvPr id="8" name="Picture 7" descr="Text&#10;&#10;Description automatically generated">
            <a:extLst>
              <a:ext uri="{FF2B5EF4-FFF2-40B4-BE49-F238E27FC236}">
                <a16:creationId xmlns:a16="http://schemas.microsoft.com/office/drawing/2014/main" id="{8CF96C92-F32D-4DCC-9122-BB9C5BF35F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3554" y="6020619"/>
            <a:ext cx="2383541" cy="560833"/>
          </a:xfrm>
          <a:prstGeom prst="rect">
            <a:avLst/>
          </a:prstGeom>
        </p:spPr>
      </p:pic>
    </p:spTree>
    <p:extLst>
      <p:ext uri="{BB962C8B-B14F-4D97-AF65-F5344CB8AC3E}">
        <p14:creationId xmlns:p14="http://schemas.microsoft.com/office/powerpoint/2010/main" val="3150253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Small-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9" name="Text Placeholder 13">
            <a:extLst>
              <a:ext uri="{FF2B5EF4-FFF2-40B4-BE49-F238E27FC236}">
                <a16:creationId xmlns:a16="http://schemas.microsoft.com/office/drawing/2014/main" id="{FD07CEBD-C5A9-4D33-A48F-456B6362BF30}"/>
              </a:ext>
            </a:extLst>
          </p:cNvPr>
          <p:cNvSpPr>
            <a:spLocks noGrp="1"/>
          </p:cNvSpPr>
          <p:nvPr>
            <p:ph type="body" sz="quarter" idx="14" hasCustomPrompt="1"/>
          </p:nvPr>
        </p:nvSpPr>
        <p:spPr>
          <a:xfrm>
            <a:off x="348571" y="5406886"/>
            <a:ext cx="7744841" cy="1227377"/>
          </a:xfrm>
          <a:prstGeom prst="rect">
            <a:avLst/>
          </a:prstGeom>
        </p:spPr>
        <p:txBody>
          <a:bodyPr lIns="0" tIns="0" rIns="0" bIns="0"/>
          <a:lstStyle>
            <a:lvl1pPr marL="0" indent="0">
              <a:buNone/>
              <a:defRPr sz="2000" b="1" i="0">
                <a:solidFill>
                  <a:schemeClr val="bg1"/>
                </a:solidFill>
                <a:latin typeface="Proxima Nova Rg" panose="02000506030000020004" pitchFamily="50" charset="0"/>
                <a:ea typeface="Roboto"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t>
            </a:r>
            <a:br>
              <a:rPr lang="en-US"/>
            </a:br>
            <a:r>
              <a:rPr lang="en-US"/>
              <a:t>and Date</a:t>
            </a:r>
          </a:p>
        </p:txBody>
      </p:sp>
      <p:sp>
        <p:nvSpPr>
          <p:cNvPr id="11" name="Picture Placeholder 5">
            <a:extLst>
              <a:ext uri="{FF2B5EF4-FFF2-40B4-BE49-F238E27FC236}">
                <a16:creationId xmlns:a16="http://schemas.microsoft.com/office/drawing/2014/main" id="{840D9923-0D77-43FB-9123-FE9ED3F6C63A}"/>
              </a:ext>
            </a:extLst>
          </p:cNvPr>
          <p:cNvSpPr>
            <a:spLocks noGrp="1"/>
          </p:cNvSpPr>
          <p:nvPr>
            <p:ph type="pic" sz="quarter" idx="15"/>
          </p:nvPr>
        </p:nvSpPr>
        <p:spPr>
          <a:xfrm>
            <a:off x="0" y="0"/>
            <a:ext cx="5155659" cy="4931923"/>
          </a:xfrm>
          <a:prstGeom prst="rect">
            <a:avLst/>
          </a:prstGeom>
        </p:spPr>
        <p:txBody>
          <a:bodyPr lIns="0" tIns="173736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Proxima Nova Rg" panose="02000506030000020004" pitchFamily="50"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Text Placeholder 4">
            <a:extLst>
              <a:ext uri="{FF2B5EF4-FFF2-40B4-BE49-F238E27FC236}">
                <a16:creationId xmlns:a16="http://schemas.microsoft.com/office/drawing/2014/main" id="{C1C2105F-D56E-40A1-BC6D-C1B6EB2FA773}"/>
              </a:ext>
            </a:extLst>
          </p:cNvPr>
          <p:cNvSpPr>
            <a:spLocks noGrp="1"/>
          </p:cNvSpPr>
          <p:nvPr>
            <p:ph type="body" sz="quarter" idx="11" hasCustomPrompt="1"/>
          </p:nvPr>
        </p:nvSpPr>
        <p:spPr>
          <a:xfrm>
            <a:off x="5719864" y="837379"/>
            <a:ext cx="5601508" cy="914400"/>
          </a:xfrm>
          <a:prstGeom prst="rect">
            <a:avLst/>
          </a:prstGeom>
        </p:spPr>
        <p:txBody>
          <a:bodyPr lIns="0" tIns="0" rIns="0" bIns="0"/>
          <a:lstStyle>
            <a:lvl1pPr marL="0" indent="0">
              <a:buNone/>
              <a:defRPr sz="5000" b="1">
                <a:solidFill>
                  <a:schemeClr val="accent3"/>
                </a:solidFill>
                <a:latin typeface="Proxima Nova Rg" panose="02000506030000020004" pitchFamily="50" charset="0"/>
                <a:ea typeface="Roboto" pitchFamily="2" charset="0"/>
                <a:cs typeface="Arial" panose="020B0604020202020204" pitchFamily="34" charset="0"/>
              </a:defRPr>
            </a:lvl1pPr>
            <a:lvl2pPr marL="0" indent="0">
              <a:buNone/>
              <a:defRPr sz="3500">
                <a:solidFill>
                  <a:schemeClr val="tx2"/>
                </a:solidFill>
                <a:latin typeface="Proxima Nova Light" panose="02000506030000020004" pitchFamily="50"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Add Title Here</a:t>
            </a:r>
          </a:p>
          <a:p>
            <a:pPr lvl="1"/>
            <a:r>
              <a:rPr lang="en-US"/>
              <a:t>Sub title (if there is one)</a:t>
            </a:r>
          </a:p>
        </p:txBody>
      </p:sp>
      <p:pic>
        <p:nvPicPr>
          <p:cNvPr id="10" name="Picture 9" descr="Text&#10;&#10;Description automatically generated">
            <a:extLst>
              <a:ext uri="{FF2B5EF4-FFF2-40B4-BE49-F238E27FC236}">
                <a16:creationId xmlns:a16="http://schemas.microsoft.com/office/drawing/2014/main" id="{B66D6EA7-9934-4F6F-89D3-960B60EC20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3554" y="6020619"/>
            <a:ext cx="2383541" cy="560833"/>
          </a:xfrm>
          <a:prstGeom prst="rect">
            <a:avLst/>
          </a:prstGeom>
        </p:spPr>
      </p:pic>
    </p:spTree>
    <p:extLst>
      <p:ext uri="{BB962C8B-B14F-4D97-AF65-F5344CB8AC3E}">
        <p14:creationId xmlns:p14="http://schemas.microsoft.com/office/powerpoint/2010/main" val="873846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Large-NYS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9" name="Picture Placeholder 2">
            <a:extLst>
              <a:ext uri="{FF2B5EF4-FFF2-40B4-BE49-F238E27FC236}">
                <a16:creationId xmlns:a16="http://schemas.microsoft.com/office/drawing/2014/main" id="{F0CEF28F-113E-47A6-B837-5FCAFD3349E8}"/>
              </a:ext>
            </a:extLst>
          </p:cNvPr>
          <p:cNvSpPr>
            <a:spLocks noGrp="1"/>
          </p:cNvSpPr>
          <p:nvPr>
            <p:ph type="pic" sz="quarter" idx="13"/>
          </p:nvPr>
        </p:nvSpPr>
        <p:spPr>
          <a:xfrm>
            <a:off x="0" y="0"/>
            <a:ext cx="12192000" cy="4931923"/>
          </a:xfrm>
          <a:prstGeom prst="rect">
            <a:avLst/>
          </a:prstGeom>
        </p:spPr>
        <p:txBody>
          <a:bodyPr tIns="1737360" anchor="t" anchorCtr="0"/>
          <a:lstStyle>
            <a:lvl1pPr marL="0" indent="0" algn="ctr">
              <a:buNone/>
              <a:defRPr>
                <a:latin typeface="Proxima Nova Rg" panose="02000506030000020004" pitchFamily="50" charset="0"/>
              </a:defRPr>
            </a:lvl1pPr>
          </a:lstStyle>
          <a:p>
            <a:r>
              <a:rPr lang="en-US"/>
              <a:t>Click icon to add picture</a:t>
            </a:r>
          </a:p>
        </p:txBody>
      </p:sp>
      <p:sp>
        <p:nvSpPr>
          <p:cNvPr id="10" name="Text Placeholder 13">
            <a:extLst>
              <a:ext uri="{FF2B5EF4-FFF2-40B4-BE49-F238E27FC236}">
                <a16:creationId xmlns:a16="http://schemas.microsoft.com/office/drawing/2014/main" id="{6ABDE0D6-58E7-4F94-88DB-09D576EAE93C}"/>
              </a:ext>
            </a:extLst>
          </p:cNvPr>
          <p:cNvSpPr>
            <a:spLocks noGrp="1"/>
          </p:cNvSpPr>
          <p:nvPr>
            <p:ph type="body" sz="quarter" idx="12" hasCustomPrompt="1"/>
          </p:nvPr>
        </p:nvSpPr>
        <p:spPr>
          <a:xfrm>
            <a:off x="348571" y="6035675"/>
            <a:ext cx="8092042" cy="656527"/>
          </a:xfrm>
          <a:prstGeom prst="rect">
            <a:avLst/>
          </a:prstGeom>
        </p:spPr>
        <p:txBody>
          <a:bodyPr lIns="0" tIns="0" rIns="0" bIns="0"/>
          <a:lstStyle>
            <a:lvl1pPr marL="0" indent="0">
              <a:buNone/>
              <a:defRPr sz="2000" i="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and date </a:t>
            </a:r>
          </a:p>
        </p:txBody>
      </p:sp>
      <p:sp>
        <p:nvSpPr>
          <p:cNvPr id="13" name="Title 1">
            <a:extLst>
              <a:ext uri="{FF2B5EF4-FFF2-40B4-BE49-F238E27FC236}">
                <a16:creationId xmlns:a16="http://schemas.microsoft.com/office/drawing/2014/main" id="{B42BFF6C-36CC-48DB-B3EE-8FBD4AE6D284}"/>
              </a:ext>
            </a:extLst>
          </p:cNvPr>
          <p:cNvSpPr>
            <a:spLocks noGrp="1"/>
          </p:cNvSpPr>
          <p:nvPr>
            <p:ph type="title" hasCustomPrompt="1"/>
          </p:nvPr>
        </p:nvSpPr>
        <p:spPr>
          <a:xfrm>
            <a:off x="348571" y="5074418"/>
            <a:ext cx="8092043" cy="961257"/>
          </a:xfrm>
          <a:prstGeom prst="rect">
            <a:avLst/>
          </a:prstGeom>
        </p:spPr>
        <p:txBody>
          <a:bodyPr lIns="0" tIns="0" rIns="0" bIns="0" anchor="t" anchorCtr="0">
            <a:noAutofit/>
          </a:bodyPr>
          <a:lstStyle>
            <a:lvl1pPr>
              <a:defRPr sz="3500" b="1" i="0">
                <a:solidFill>
                  <a:schemeClr val="bg1"/>
                </a:solidFill>
                <a:latin typeface="Proxima Nova Rg" panose="02000506030000020004" pitchFamily="50" charset="0"/>
                <a:ea typeface="Roboto" pitchFamily="2" charset="0"/>
                <a:cs typeface="Arial" panose="020B0604020202020204" pitchFamily="34" charset="0"/>
              </a:defRPr>
            </a:lvl1pPr>
          </a:lstStyle>
          <a:p>
            <a:r>
              <a:rPr lang="en-US"/>
              <a:t>Add Title Here </a:t>
            </a:r>
          </a:p>
        </p:txBody>
      </p:sp>
      <p:pic>
        <p:nvPicPr>
          <p:cNvPr id="8" name="Picture 7" descr="Text&#10;&#10;Description automatically generated">
            <a:extLst>
              <a:ext uri="{FF2B5EF4-FFF2-40B4-BE49-F238E27FC236}">
                <a16:creationId xmlns:a16="http://schemas.microsoft.com/office/drawing/2014/main" id="{E5B25DAA-CC84-455C-AF0C-A482C40BA7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3554" y="6020619"/>
            <a:ext cx="2383541" cy="560833"/>
          </a:xfrm>
          <a:prstGeom prst="rect">
            <a:avLst/>
          </a:prstGeom>
        </p:spPr>
      </p:pic>
    </p:spTree>
    <p:extLst>
      <p:ext uri="{BB962C8B-B14F-4D97-AF65-F5344CB8AC3E}">
        <p14:creationId xmlns:p14="http://schemas.microsoft.com/office/powerpoint/2010/main" val="926200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Small-NYS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9" name="Text Placeholder 13">
            <a:extLst>
              <a:ext uri="{FF2B5EF4-FFF2-40B4-BE49-F238E27FC236}">
                <a16:creationId xmlns:a16="http://schemas.microsoft.com/office/drawing/2014/main" id="{27EF9126-61B4-41DC-9134-9966194B1AFB}"/>
              </a:ext>
            </a:extLst>
          </p:cNvPr>
          <p:cNvSpPr>
            <a:spLocks noGrp="1"/>
          </p:cNvSpPr>
          <p:nvPr>
            <p:ph type="body" sz="quarter" idx="12" hasCustomPrompt="1"/>
          </p:nvPr>
        </p:nvSpPr>
        <p:spPr>
          <a:xfrm>
            <a:off x="348571" y="5406886"/>
            <a:ext cx="7744841" cy="1227377"/>
          </a:xfrm>
          <a:prstGeom prst="rect">
            <a:avLst/>
          </a:prstGeom>
        </p:spPr>
        <p:txBody>
          <a:bodyPr lIns="0" tIns="0" rIns="0" bIns="0"/>
          <a:lstStyle>
            <a:lvl1pPr marL="0" indent="0">
              <a:buNone/>
              <a:defRPr sz="2000" i="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Add Presenter Name </a:t>
            </a:r>
            <a:br>
              <a:rPr lang="en-US"/>
            </a:br>
            <a:r>
              <a:rPr lang="en-US"/>
              <a:t>and Date</a:t>
            </a:r>
          </a:p>
        </p:txBody>
      </p:sp>
      <p:sp>
        <p:nvSpPr>
          <p:cNvPr id="11" name="Picture Placeholder 5">
            <a:extLst>
              <a:ext uri="{FF2B5EF4-FFF2-40B4-BE49-F238E27FC236}">
                <a16:creationId xmlns:a16="http://schemas.microsoft.com/office/drawing/2014/main" id="{33F0874E-9A2A-4281-BE4D-456D124D5E88}"/>
              </a:ext>
            </a:extLst>
          </p:cNvPr>
          <p:cNvSpPr>
            <a:spLocks noGrp="1"/>
          </p:cNvSpPr>
          <p:nvPr>
            <p:ph type="pic" sz="quarter" idx="14"/>
          </p:nvPr>
        </p:nvSpPr>
        <p:spPr>
          <a:xfrm>
            <a:off x="0" y="0"/>
            <a:ext cx="5155659" cy="4931923"/>
          </a:xfrm>
          <a:prstGeom prst="rect">
            <a:avLst/>
          </a:prstGeom>
        </p:spPr>
        <p:txBody>
          <a:bodyPr lIns="0" tIns="173736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Proxima Nova Rg" panose="02000506030000020004" pitchFamily="50"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Text Placeholder 4">
            <a:extLst>
              <a:ext uri="{FF2B5EF4-FFF2-40B4-BE49-F238E27FC236}">
                <a16:creationId xmlns:a16="http://schemas.microsoft.com/office/drawing/2014/main" id="{2C026AB7-CA42-4822-B158-9D034C224826}"/>
              </a:ext>
            </a:extLst>
          </p:cNvPr>
          <p:cNvSpPr>
            <a:spLocks noGrp="1"/>
          </p:cNvSpPr>
          <p:nvPr>
            <p:ph type="body" sz="quarter" idx="11" hasCustomPrompt="1"/>
          </p:nvPr>
        </p:nvSpPr>
        <p:spPr>
          <a:xfrm>
            <a:off x="5719864" y="837379"/>
            <a:ext cx="5601508" cy="914400"/>
          </a:xfrm>
          <a:prstGeom prst="rect">
            <a:avLst/>
          </a:prstGeom>
        </p:spPr>
        <p:txBody>
          <a:bodyPr lIns="0" tIns="0" rIns="0" bIns="0"/>
          <a:lstStyle>
            <a:lvl1pPr marL="0" indent="0">
              <a:buNone/>
              <a:defRPr sz="5000" b="1">
                <a:solidFill>
                  <a:schemeClr val="accent1"/>
                </a:solidFill>
                <a:latin typeface="Proxima Nova Rg" panose="02000506030000020004" pitchFamily="50" charset="0"/>
                <a:ea typeface="Roboto" pitchFamily="2" charset="0"/>
                <a:cs typeface="Arial" panose="020B0604020202020204" pitchFamily="34" charset="0"/>
              </a:defRPr>
            </a:lvl1pPr>
            <a:lvl2pPr marL="0" indent="0">
              <a:buNone/>
              <a:defRPr sz="3500">
                <a:solidFill>
                  <a:schemeClr val="tx2"/>
                </a:solidFill>
                <a:latin typeface="Proxima Nova Light" panose="02000506030000020004" pitchFamily="50"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Add Title Here</a:t>
            </a:r>
          </a:p>
          <a:p>
            <a:pPr lvl="1"/>
            <a:r>
              <a:rPr lang="en-US"/>
              <a:t>Sub title (if there is one)</a:t>
            </a:r>
          </a:p>
        </p:txBody>
      </p:sp>
      <p:pic>
        <p:nvPicPr>
          <p:cNvPr id="12" name="Picture 11" descr="Text&#10;&#10;Description automatically generated">
            <a:extLst>
              <a:ext uri="{FF2B5EF4-FFF2-40B4-BE49-F238E27FC236}">
                <a16:creationId xmlns:a16="http://schemas.microsoft.com/office/drawing/2014/main" id="{BD9CEA94-50B9-4D7F-9F72-D084F6755C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3554" y="6020619"/>
            <a:ext cx="2383541" cy="560833"/>
          </a:xfrm>
          <a:prstGeom prst="rect">
            <a:avLst/>
          </a:prstGeom>
        </p:spPr>
      </p:pic>
    </p:spTree>
    <p:extLst>
      <p:ext uri="{BB962C8B-B14F-4D97-AF65-F5344CB8AC3E}">
        <p14:creationId xmlns:p14="http://schemas.microsoft.com/office/powerpoint/2010/main" val="3601172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Pictur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3" name="Picture Placeholder 2">
            <a:extLst>
              <a:ext uri="{FF2B5EF4-FFF2-40B4-BE49-F238E27FC236}">
                <a16:creationId xmlns:a16="http://schemas.microsoft.com/office/drawing/2014/main" id="{BC9E6EA8-832C-4CE2-A026-9FE8171A705D}"/>
              </a:ext>
            </a:extLst>
          </p:cNvPr>
          <p:cNvSpPr>
            <a:spLocks noGrp="1"/>
          </p:cNvSpPr>
          <p:nvPr>
            <p:ph type="pic" sz="quarter" idx="10"/>
          </p:nvPr>
        </p:nvSpPr>
        <p:spPr>
          <a:xfrm>
            <a:off x="0" y="0"/>
            <a:ext cx="12192000" cy="6858000"/>
          </a:xfrm>
          <a:prstGeom prst="rect">
            <a:avLst/>
          </a:prstGeom>
        </p:spPr>
        <p:txBody>
          <a:bodyPr tIns="256032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637492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outs">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9D0956C0-4DC6-C1EB-50F5-3792827E7C0A}"/>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3" name="Content Placeholder 2">
            <a:extLst>
              <a:ext uri="{FF2B5EF4-FFF2-40B4-BE49-F238E27FC236}">
                <a16:creationId xmlns:a16="http://schemas.microsoft.com/office/drawing/2014/main" id="{3F1E12A4-8D17-4E6B-8C6E-A3D7A5A8EBA2}"/>
              </a:ext>
            </a:extLst>
          </p:cNvPr>
          <p:cNvSpPr>
            <a:spLocks noGrp="1"/>
          </p:cNvSpPr>
          <p:nvPr>
            <p:ph sz="quarter" idx="10" hasCustomPrompt="1"/>
          </p:nvPr>
        </p:nvSpPr>
        <p:spPr>
          <a:xfrm>
            <a:off x="547688" y="1282075"/>
            <a:ext cx="11101676" cy="1378932"/>
          </a:xfrm>
          <a:prstGeom prst="rect">
            <a:avLst/>
          </a:prstGeom>
        </p:spPr>
        <p:txBody>
          <a:bodyPr lIns="0" tIns="0" rIns="0" bIns="0">
            <a:noAutofit/>
          </a:bodyPr>
          <a:lstStyle>
            <a:lvl1pPr marL="0" indent="0">
              <a:lnSpc>
                <a:spcPct val="110000"/>
              </a:lnSpc>
              <a:spcBef>
                <a:spcPts val="120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
        <p:nvSpPr>
          <p:cNvPr id="11" name="Title 1">
            <a:extLst>
              <a:ext uri="{FF2B5EF4-FFF2-40B4-BE49-F238E27FC236}">
                <a16:creationId xmlns:a16="http://schemas.microsoft.com/office/drawing/2014/main" id="{D2EFF802-EAB6-4A98-AA24-A5A07B8EEA0F}"/>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sp>
        <p:nvSpPr>
          <p:cNvPr id="21" name="Content Placeholder 2">
            <a:extLst>
              <a:ext uri="{FF2B5EF4-FFF2-40B4-BE49-F238E27FC236}">
                <a16:creationId xmlns:a16="http://schemas.microsoft.com/office/drawing/2014/main" id="{21160E42-E52A-4F71-84DF-C57FCBE654D6}"/>
              </a:ext>
            </a:extLst>
          </p:cNvPr>
          <p:cNvSpPr>
            <a:spLocks noGrp="1"/>
          </p:cNvSpPr>
          <p:nvPr>
            <p:ph sz="quarter" idx="20" hasCustomPrompt="1"/>
          </p:nvPr>
        </p:nvSpPr>
        <p:spPr>
          <a:xfrm>
            <a:off x="542636" y="2978181"/>
            <a:ext cx="3566160" cy="1600999"/>
          </a:xfrm>
          <a:prstGeom prst="rect">
            <a:avLst/>
          </a:prstGeom>
        </p:spPr>
        <p:txBody>
          <a:bodyPr lIns="0" tIns="182880" rIns="0" bIns="0">
            <a:noAutofit/>
          </a:bodyPr>
          <a:lstStyle>
            <a:lvl1pPr marL="0" indent="0">
              <a:lnSpc>
                <a:spcPct val="50000"/>
              </a:lnSpc>
              <a:spcBef>
                <a:spcPts val="1800"/>
              </a:spcBef>
              <a:spcAft>
                <a:spcPts val="0"/>
              </a:spcAft>
              <a:buNone/>
              <a:defRPr sz="3500" b="1" cap="all" baseline="0">
                <a:solidFill>
                  <a:schemeClr val="accent3"/>
                </a:solidFill>
                <a:latin typeface="Oswald" panose="02000503000000000000" pitchFamily="2" charset="0"/>
              </a:defRPr>
            </a:lvl1pPr>
            <a:lvl2pPr marL="0" indent="0">
              <a:lnSpc>
                <a:spcPct val="110000"/>
              </a:lnSpc>
              <a:spcBef>
                <a:spcPts val="0"/>
              </a:spcBef>
              <a:buClr>
                <a:schemeClr val="tx2"/>
              </a:buClr>
              <a:buFont typeface="Roboto Lt" pitchFamily="2" charset="0"/>
              <a:buNone/>
              <a:defRPr sz="2000">
                <a:solidFill>
                  <a:schemeClr val="tx2"/>
                </a:solidFill>
                <a:latin typeface="Proxima Nova Light" panose="02000506030000020004" pitchFamily="50" charset="0"/>
              </a:defRPr>
            </a:lvl2pPr>
            <a:lvl3pPr marL="228600" indent="-228600">
              <a:lnSpc>
                <a:spcPct val="100000"/>
              </a:lnSpc>
              <a:spcBef>
                <a:spcPts val="300"/>
              </a:spcBef>
              <a:buClr>
                <a:schemeClr val="accent3"/>
              </a:buClr>
              <a:buFont typeface="Wingdings" panose="05000000000000000000" pitchFamily="2" charset="2"/>
              <a:buChar char="§"/>
              <a:defRPr sz="2000">
                <a:solidFill>
                  <a:schemeClr val="tx2"/>
                </a:solidFill>
                <a:latin typeface="Proxima Nova Light" panose="02000506030000020004" pitchFamily="50" charset="0"/>
              </a:defRPr>
            </a:lvl3pPr>
            <a:lvl4pPr marL="731520" indent="-228600">
              <a:buClr>
                <a:schemeClr val="tx2"/>
              </a:buClr>
              <a:buFont typeface="Roboto Lt" pitchFamily="2" charset="0"/>
              <a:buChar char="&gt;"/>
              <a:defRPr sz="1600">
                <a:solidFill>
                  <a:schemeClr val="tx2"/>
                </a:solidFill>
              </a:defRPr>
            </a:lvl4pPr>
            <a:lvl5pPr marL="1005840">
              <a:defRPr sz="1400">
                <a:solidFill>
                  <a:schemeClr val="tx2"/>
                </a:solidFill>
              </a:defRPr>
            </a:lvl5pPr>
          </a:lstStyle>
          <a:p>
            <a:pPr lvl="0"/>
            <a:r>
              <a:rPr lang="en-US"/>
              <a:t>Add Call Out</a:t>
            </a:r>
          </a:p>
          <a:p>
            <a:pPr lvl="1"/>
            <a:r>
              <a:rPr lang="en-US"/>
              <a:t>Add text</a:t>
            </a:r>
          </a:p>
          <a:p>
            <a:pPr lvl="2"/>
            <a:r>
              <a:rPr lang="en-US"/>
              <a:t>Add Bullets</a:t>
            </a:r>
          </a:p>
        </p:txBody>
      </p:sp>
      <p:sp>
        <p:nvSpPr>
          <p:cNvPr id="10" name="Content Placeholder 2">
            <a:extLst>
              <a:ext uri="{FF2B5EF4-FFF2-40B4-BE49-F238E27FC236}">
                <a16:creationId xmlns:a16="http://schemas.microsoft.com/office/drawing/2014/main" id="{E8F22837-3CDB-480D-9FA7-D62FC5C1FCBA}"/>
              </a:ext>
            </a:extLst>
          </p:cNvPr>
          <p:cNvSpPr>
            <a:spLocks noGrp="1"/>
          </p:cNvSpPr>
          <p:nvPr>
            <p:ph sz="quarter" idx="23" hasCustomPrompt="1"/>
          </p:nvPr>
        </p:nvSpPr>
        <p:spPr>
          <a:xfrm>
            <a:off x="4312920" y="2978181"/>
            <a:ext cx="3566160" cy="1600999"/>
          </a:xfrm>
          <a:prstGeom prst="rect">
            <a:avLst/>
          </a:prstGeom>
        </p:spPr>
        <p:txBody>
          <a:bodyPr lIns="0" tIns="182880" rIns="0" bIns="0">
            <a:noAutofit/>
          </a:bodyPr>
          <a:lstStyle>
            <a:lvl1pPr marL="0" indent="0">
              <a:lnSpc>
                <a:spcPct val="50000"/>
              </a:lnSpc>
              <a:spcBef>
                <a:spcPts val="1800"/>
              </a:spcBef>
              <a:spcAft>
                <a:spcPts val="0"/>
              </a:spcAft>
              <a:buNone/>
              <a:defRPr sz="3500" b="1" cap="all" baseline="0">
                <a:solidFill>
                  <a:schemeClr val="accent3"/>
                </a:solidFill>
                <a:latin typeface="Oswald" panose="02000503000000000000" pitchFamily="2" charset="0"/>
              </a:defRPr>
            </a:lvl1pPr>
            <a:lvl2pPr marL="0" indent="0">
              <a:lnSpc>
                <a:spcPct val="110000"/>
              </a:lnSpc>
              <a:spcBef>
                <a:spcPts val="0"/>
              </a:spcBef>
              <a:buClr>
                <a:schemeClr val="tx2"/>
              </a:buClr>
              <a:buFont typeface="Roboto Lt" pitchFamily="2" charset="0"/>
              <a:buNone/>
              <a:defRPr sz="2000">
                <a:solidFill>
                  <a:schemeClr val="tx2"/>
                </a:solidFill>
                <a:latin typeface="Proxima Nova Light" panose="02000506030000020004" pitchFamily="50" charset="0"/>
              </a:defRPr>
            </a:lvl2pPr>
            <a:lvl3pPr marL="228600" indent="-228600">
              <a:lnSpc>
                <a:spcPct val="100000"/>
              </a:lnSpc>
              <a:spcBef>
                <a:spcPts val="300"/>
              </a:spcBef>
              <a:buClr>
                <a:schemeClr val="accent3"/>
              </a:buClr>
              <a:buFont typeface="Wingdings" panose="05000000000000000000" pitchFamily="2" charset="2"/>
              <a:buChar char="§"/>
              <a:defRPr sz="2000">
                <a:solidFill>
                  <a:schemeClr val="tx2"/>
                </a:solidFill>
                <a:latin typeface="Proxima Nova Light" panose="02000506030000020004" pitchFamily="50" charset="0"/>
              </a:defRPr>
            </a:lvl3pPr>
            <a:lvl4pPr marL="731520" indent="-228600">
              <a:buClr>
                <a:schemeClr val="tx2"/>
              </a:buClr>
              <a:buFont typeface="Roboto Lt" pitchFamily="2" charset="0"/>
              <a:buChar char="&gt;"/>
              <a:defRPr sz="1600">
                <a:solidFill>
                  <a:schemeClr val="tx2"/>
                </a:solidFill>
              </a:defRPr>
            </a:lvl4pPr>
            <a:lvl5pPr marL="1005840">
              <a:defRPr sz="1400">
                <a:solidFill>
                  <a:schemeClr val="tx2"/>
                </a:solidFill>
              </a:defRPr>
            </a:lvl5pPr>
          </a:lstStyle>
          <a:p>
            <a:pPr lvl="0"/>
            <a:r>
              <a:rPr lang="en-US"/>
              <a:t>Add Call Out</a:t>
            </a:r>
          </a:p>
          <a:p>
            <a:pPr lvl="1"/>
            <a:r>
              <a:rPr lang="en-US"/>
              <a:t>Add text</a:t>
            </a:r>
          </a:p>
          <a:p>
            <a:pPr lvl="2"/>
            <a:r>
              <a:rPr lang="en-US"/>
              <a:t>Add Bullets</a:t>
            </a:r>
          </a:p>
        </p:txBody>
      </p:sp>
      <p:sp>
        <p:nvSpPr>
          <p:cNvPr id="12" name="Content Placeholder 2">
            <a:extLst>
              <a:ext uri="{FF2B5EF4-FFF2-40B4-BE49-F238E27FC236}">
                <a16:creationId xmlns:a16="http://schemas.microsoft.com/office/drawing/2014/main" id="{C0D7DD76-BD17-49BE-8AA0-C39701C46BC5}"/>
              </a:ext>
            </a:extLst>
          </p:cNvPr>
          <p:cNvSpPr>
            <a:spLocks noGrp="1"/>
          </p:cNvSpPr>
          <p:nvPr>
            <p:ph sz="quarter" idx="24" hasCustomPrompt="1"/>
          </p:nvPr>
        </p:nvSpPr>
        <p:spPr>
          <a:xfrm>
            <a:off x="8083204" y="2978181"/>
            <a:ext cx="3566160" cy="1600999"/>
          </a:xfrm>
          <a:prstGeom prst="rect">
            <a:avLst/>
          </a:prstGeom>
        </p:spPr>
        <p:txBody>
          <a:bodyPr lIns="0" tIns="182880" rIns="0" bIns="0">
            <a:noAutofit/>
          </a:bodyPr>
          <a:lstStyle>
            <a:lvl1pPr marL="0" indent="0">
              <a:lnSpc>
                <a:spcPct val="50000"/>
              </a:lnSpc>
              <a:spcBef>
                <a:spcPts val="1800"/>
              </a:spcBef>
              <a:spcAft>
                <a:spcPts val="0"/>
              </a:spcAft>
              <a:buNone/>
              <a:defRPr sz="3500" b="1" cap="all" baseline="0">
                <a:solidFill>
                  <a:schemeClr val="accent3"/>
                </a:solidFill>
                <a:latin typeface="Oswald" panose="02000503000000000000" pitchFamily="2" charset="0"/>
              </a:defRPr>
            </a:lvl1pPr>
            <a:lvl2pPr marL="0" indent="0">
              <a:lnSpc>
                <a:spcPct val="110000"/>
              </a:lnSpc>
              <a:spcBef>
                <a:spcPts val="0"/>
              </a:spcBef>
              <a:buClr>
                <a:schemeClr val="tx2"/>
              </a:buClr>
              <a:buFont typeface="Roboto Lt" pitchFamily="2" charset="0"/>
              <a:buNone/>
              <a:defRPr sz="2000">
                <a:solidFill>
                  <a:schemeClr val="tx2"/>
                </a:solidFill>
              </a:defRPr>
            </a:lvl2pPr>
            <a:lvl3pPr marL="228600" indent="-228600">
              <a:lnSpc>
                <a:spcPct val="100000"/>
              </a:lnSpc>
              <a:spcBef>
                <a:spcPts val="300"/>
              </a:spcBef>
              <a:buClr>
                <a:schemeClr val="accent3"/>
              </a:buClr>
              <a:buFont typeface="Wingdings" panose="05000000000000000000" pitchFamily="2" charset="2"/>
              <a:buChar char="§"/>
              <a:defRPr sz="2000">
                <a:solidFill>
                  <a:schemeClr val="tx2"/>
                </a:solidFill>
              </a:defRPr>
            </a:lvl3pPr>
            <a:lvl4pPr marL="731520" indent="-228600">
              <a:buClr>
                <a:schemeClr val="tx2"/>
              </a:buClr>
              <a:buFont typeface="Roboto Lt" pitchFamily="2" charset="0"/>
              <a:buChar char="&gt;"/>
              <a:defRPr sz="1600">
                <a:solidFill>
                  <a:schemeClr val="tx2"/>
                </a:solidFill>
              </a:defRPr>
            </a:lvl4pPr>
            <a:lvl5pPr marL="1005840">
              <a:defRPr sz="1400">
                <a:solidFill>
                  <a:schemeClr val="tx2"/>
                </a:solidFill>
              </a:defRPr>
            </a:lvl5pPr>
          </a:lstStyle>
          <a:p>
            <a:pPr lvl="0"/>
            <a:r>
              <a:rPr lang="en-US"/>
              <a:t>Add Call Out</a:t>
            </a:r>
          </a:p>
          <a:p>
            <a:pPr lvl="1"/>
            <a:r>
              <a:rPr lang="en-US"/>
              <a:t>Add text</a:t>
            </a:r>
          </a:p>
          <a:p>
            <a:pPr lvl="2"/>
            <a:r>
              <a:rPr lang="en-US"/>
              <a:t>Add Bullets</a:t>
            </a:r>
          </a:p>
        </p:txBody>
      </p:sp>
      <p:pic>
        <p:nvPicPr>
          <p:cNvPr id="4" name="Picture 3" descr="Text&#10;&#10;Description automatically generated">
            <a:extLst>
              <a:ext uri="{FF2B5EF4-FFF2-40B4-BE49-F238E27FC236}">
                <a16:creationId xmlns:a16="http://schemas.microsoft.com/office/drawing/2014/main" id="{A6B32388-7B90-498E-9114-308DE627C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1624438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Column w-Char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3" name="Content Placeholder 2">
            <a:extLst>
              <a:ext uri="{FF2B5EF4-FFF2-40B4-BE49-F238E27FC236}">
                <a16:creationId xmlns:a16="http://schemas.microsoft.com/office/drawing/2014/main" id="{3F1E12A4-8D17-4E6B-8C6E-A3D7A5A8EBA2}"/>
              </a:ext>
            </a:extLst>
          </p:cNvPr>
          <p:cNvSpPr>
            <a:spLocks noGrp="1"/>
          </p:cNvSpPr>
          <p:nvPr>
            <p:ph sz="quarter" idx="10" hasCustomPrompt="1"/>
          </p:nvPr>
        </p:nvSpPr>
        <p:spPr>
          <a:xfrm>
            <a:off x="6011694" y="2137004"/>
            <a:ext cx="5637670" cy="4170562"/>
          </a:xfrm>
          <a:prstGeom prst="rect">
            <a:avLst/>
          </a:prstGeom>
        </p:spPr>
        <p:txBody>
          <a:bodyPr lIns="0" tIns="0" rIns="0" bIns="0">
            <a:noAutofit/>
          </a:bodyPr>
          <a:lstStyle>
            <a:lvl1pPr marL="0" indent="0">
              <a:spcBef>
                <a:spcPts val="1200"/>
              </a:spcBef>
              <a:spcAft>
                <a:spcPts val="0"/>
              </a:spcAft>
              <a:buNone/>
              <a:defRPr sz="18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4" name="Chart Placeholder 3">
            <a:extLst>
              <a:ext uri="{FF2B5EF4-FFF2-40B4-BE49-F238E27FC236}">
                <a16:creationId xmlns:a16="http://schemas.microsoft.com/office/drawing/2014/main" id="{00134C25-DCB3-4608-84F7-81C57EEB9633}"/>
              </a:ext>
            </a:extLst>
          </p:cNvPr>
          <p:cNvSpPr>
            <a:spLocks noGrp="1"/>
          </p:cNvSpPr>
          <p:nvPr>
            <p:ph type="chart" sz="quarter" idx="11"/>
          </p:nvPr>
        </p:nvSpPr>
        <p:spPr>
          <a:xfrm>
            <a:off x="547688" y="2136577"/>
            <a:ext cx="5103812" cy="4170562"/>
          </a:xfrm>
          <a:prstGeom prst="rect">
            <a:avLst/>
          </a:prstGeom>
        </p:spPr>
        <p:txBody>
          <a:bodyPr lIns="1005840" tIns="1463040" rIns="0" b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sp>
        <p:nvSpPr>
          <p:cNvPr id="9" name="Title 1">
            <a:extLst>
              <a:ext uri="{FF2B5EF4-FFF2-40B4-BE49-F238E27FC236}">
                <a16:creationId xmlns:a16="http://schemas.microsoft.com/office/drawing/2014/main" id="{BF9F68CA-4631-4F5F-ABDB-C5B58CBB515A}"/>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sp>
        <p:nvSpPr>
          <p:cNvPr id="10" name="Content Placeholder 2">
            <a:extLst>
              <a:ext uri="{FF2B5EF4-FFF2-40B4-BE49-F238E27FC236}">
                <a16:creationId xmlns:a16="http://schemas.microsoft.com/office/drawing/2014/main" id="{593E19F5-4BE0-420D-8885-B7B0C6F525B8}"/>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pic>
        <p:nvPicPr>
          <p:cNvPr id="11" name="Picture 10" descr="Text&#10;&#10;Description automatically generated">
            <a:extLst>
              <a:ext uri="{FF2B5EF4-FFF2-40B4-BE49-F238E27FC236}">
                <a16:creationId xmlns:a16="http://schemas.microsoft.com/office/drawing/2014/main" id="{E252F7FD-F85D-4568-9438-8C91DB2704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115537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65C6-FC43-3F86-EE16-0FF07F5452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389EC-68B0-F716-6EA4-8BAE940898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E078DA-1AC7-41D4-C6D8-7FD942388D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910D28-E5B2-43C2-57C1-D9F7B4E23AE4}"/>
              </a:ext>
            </a:extLst>
          </p:cNvPr>
          <p:cNvSpPr>
            <a:spLocks noGrp="1"/>
          </p:cNvSpPr>
          <p:nvPr>
            <p:ph type="dt" sz="half" idx="10"/>
          </p:nvPr>
        </p:nvSpPr>
        <p:spPr/>
        <p:txBody>
          <a:bodyPr/>
          <a:lstStyle/>
          <a:p>
            <a:fld id="{E927609F-BA5E-4CCF-9AF2-5CACF8C8ABEA}" type="datetimeFigureOut">
              <a:rPr lang="en-US" smtClean="0"/>
              <a:t>3/25/2026</a:t>
            </a:fld>
            <a:endParaRPr lang="en-US"/>
          </a:p>
        </p:txBody>
      </p:sp>
      <p:sp>
        <p:nvSpPr>
          <p:cNvPr id="6" name="Footer Placeholder 5">
            <a:extLst>
              <a:ext uri="{FF2B5EF4-FFF2-40B4-BE49-F238E27FC236}">
                <a16:creationId xmlns:a16="http://schemas.microsoft.com/office/drawing/2014/main" id="{498FE5D9-9425-89EA-1F87-31C66B51A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6171F-129B-E7D5-CDDF-AA611F222042}"/>
              </a:ext>
            </a:extLst>
          </p:cNvPr>
          <p:cNvSpPr>
            <a:spLocks noGrp="1"/>
          </p:cNvSpPr>
          <p:nvPr>
            <p:ph type="sldNum" sz="quarter" idx="12"/>
          </p:nvPr>
        </p:nvSpPr>
        <p:spPr/>
        <p:txBody>
          <a:bodyPr/>
          <a:lstStyle/>
          <a:p>
            <a:fld id="{8D56A365-E5D9-4F99-A28D-6248D9232283}" type="slidenum">
              <a:rPr lang="en-US" smtClean="0"/>
              <a:t>‹#›</a:t>
            </a:fld>
            <a:endParaRPr lang="en-US"/>
          </a:p>
        </p:txBody>
      </p:sp>
    </p:spTree>
    <p:extLst>
      <p:ext uri="{BB962C8B-B14F-4D97-AF65-F5344CB8AC3E}">
        <p14:creationId xmlns:p14="http://schemas.microsoft.com/office/powerpoint/2010/main" val="3965724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Column w-Tab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5" name="Table Placeholder 4">
            <a:extLst>
              <a:ext uri="{FF2B5EF4-FFF2-40B4-BE49-F238E27FC236}">
                <a16:creationId xmlns:a16="http://schemas.microsoft.com/office/drawing/2014/main" id="{7067986F-FCF7-4A4F-80C5-FA91B22F631C}"/>
              </a:ext>
            </a:extLst>
          </p:cNvPr>
          <p:cNvSpPr>
            <a:spLocks noGrp="1"/>
          </p:cNvSpPr>
          <p:nvPr>
            <p:ph type="tbl" sz="quarter" idx="12"/>
          </p:nvPr>
        </p:nvSpPr>
        <p:spPr>
          <a:xfrm>
            <a:off x="542636" y="2136775"/>
            <a:ext cx="5108864" cy="4170363"/>
          </a:xfrm>
          <a:prstGeom prst="rect">
            <a:avLst/>
          </a:prstGeom>
        </p:spPr>
        <p:txBody>
          <a:bodyPr tIns="1463040"/>
          <a:lstStyle>
            <a:lvl1pPr algn="ctr">
              <a:defRPr/>
            </a:lvl1pPr>
          </a:lstStyle>
          <a:p>
            <a:r>
              <a:rPr lang="en-US"/>
              <a:t>Click icon to add table</a:t>
            </a:r>
          </a:p>
        </p:txBody>
      </p:sp>
      <p:sp>
        <p:nvSpPr>
          <p:cNvPr id="9" name="Title 1">
            <a:extLst>
              <a:ext uri="{FF2B5EF4-FFF2-40B4-BE49-F238E27FC236}">
                <a16:creationId xmlns:a16="http://schemas.microsoft.com/office/drawing/2014/main" id="{D7B5D698-7366-4DBF-B155-544237634F81}"/>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sp>
        <p:nvSpPr>
          <p:cNvPr id="15" name="Content Placeholder 2">
            <a:extLst>
              <a:ext uri="{FF2B5EF4-FFF2-40B4-BE49-F238E27FC236}">
                <a16:creationId xmlns:a16="http://schemas.microsoft.com/office/drawing/2014/main" id="{24C0AD71-17A3-4B78-8937-669535ED1209}"/>
              </a:ext>
            </a:extLst>
          </p:cNvPr>
          <p:cNvSpPr>
            <a:spLocks noGrp="1"/>
          </p:cNvSpPr>
          <p:nvPr>
            <p:ph sz="quarter" idx="10" hasCustomPrompt="1"/>
          </p:nvPr>
        </p:nvSpPr>
        <p:spPr>
          <a:xfrm>
            <a:off x="6011694" y="2137004"/>
            <a:ext cx="5637670" cy="4170562"/>
          </a:xfrm>
          <a:prstGeom prst="rect">
            <a:avLst/>
          </a:prstGeom>
        </p:spPr>
        <p:txBody>
          <a:bodyPr lIns="0" tIns="0" rIns="0" bIns="0">
            <a:noAutofit/>
          </a:bodyPr>
          <a:lstStyle>
            <a:lvl1pPr marL="0" indent="0">
              <a:spcBef>
                <a:spcPts val="1200"/>
              </a:spcBef>
              <a:spcAft>
                <a:spcPts val="0"/>
              </a:spcAft>
              <a:buNone/>
              <a:defRPr sz="18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16" name="Content Placeholder 2">
            <a:extLst>
              <a:ext uri="{FF2B5EF4-FFF2-40B4-BE49-F238E27FC236}">
                <a16:creationId xmlns:a16="http://schemas.microsoft.com/office/drawing/2014/main" id="{7C8EC0DB-2382-423A-A6C0-61E369949211}"/>
              </a:ext>
            </a:extLst>
          </p:cNvPr>
          <p:cNvSpPr>
            <a:spLocks noGrp="1"/>
          </p:cNvSpPr>
          <p:nvPr>
            <p:ph sz="quarter" idx="13"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pic>
        <p:nvPicPr>
          <p:cNvPr id="8" name="Picture 7" descr="Text&#10;&#10;Description automatically generated">
            <a:extLst>
              <a:ext uri="{FF2B5EF4-FFF2-40B4-BE49-F238E27FC236}">
                <a16:creationId xmlns:a16="http://schemas.microsoft.com/office/drawing/2014/main" id="{943CADD0-10E7-4D69-A128-85643B0CD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1541493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0B49810D-E816-EFB4-827B-9FF6B6A1EBC2}"/>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9" name="Title 1">
            <a:extLst>
              <a:ext uri="{FF2B5EF4-FFF2-40B4-BE49-F238E27FC236}">
                <a16:creationId xmlns:a16="http://schemas.microsoft.com/office/drawing/2014/main" id="{EE188FFE-33D6-42B8-8EA1-FB9A9E1C8F8E}"/>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cap="all" baseline="0">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sp>
        <p:nvSpPr>
          <p:cNvPr id="16" name="Content Placeholder 2">
            <a:extLst>
              <a:ext uri="{FF2B5EF4-FFF2-40B4-BE49-F238E27FC236}">
                <a16:creationId xmlns:a16="http://schemas.microsoft.com/office/drawing/2014/main" id="{7B067FB1-9734-4AC6-B455-8433CBD262BE}"/>
              </a:ext>
            </a:extLst>
          </p:cNvPr>
          <p:cNvSpPr>
            <a:spLocks noGrp="1"/>
          </p:cNvSpPr>
          <p:nvPr>
            <p:ph sz="quarter" idx="14" hasCustomPrompt="1"/>
          </p:nvPr>
        </p:nvSpPr>
        <p:spPr>
          <a:xfrm>
            <a:off x="555188" y="2411963"/>
            <a:ext cx="11094176" cy="3482061"/>
          </a:xfrm>
          <a:prstGeom prst="rect">
            <a:avLst/>
          </a:prstGeom>
        </p:spPr>
        <p:txBody>
          <a:bodyPr lIns="0" tIns="0" rIns="0" bIns="0">
            <a:noAutofit/>
          </a:bodyPr>
          <a:lstStyle>
            <a:lvl1pPr marL="0" indent="0">
              <a:lnSpc>
                <a:spcPct val="100000"/>
              </a:lnSpc>
              <a:spcBef>
                <a:spcPts val="900"/>
              </a:spcBef>
              <a:spcAft>
                <a:spcPts val="0"/>
              </a:spcAft>
              <a:buNone/>
              <a:defRPr sz="18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1800">
                <a:solidFill>
                  <a:schemeClr val="tx2"/>
                </a:solidFill>
                <a:latin typeface="Proxima Nova Light" panose="02000506030000020004" pitchFamily="50" charset="0"/>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latin typeface="Proxima Nova Light" panose="02000506030000020004" pitchFamily="50" charset="0"/>
              </a:defRPr>
            </a:lvl3pPr>
            <a:lvl4pPr marL="457200" indent="-228600">
              <a:lnSpc>
                <a:spcPct val="100000"/>
              </a:lnSpc>
              <a:spcBef>
                <a:spcPts val="300"/>
              </a:spcBef>
              <a:buClr>
                <a:schemeClr val="tx2"/>
              </a:buClr>
              <a:buFont typeface="Roboto Lt" pitchFamily="2" charset="0"/>
              <a:buChar char="&gt;"/>
              <a:defRPr sz="1600">
                <a:solidFill>
                  <a:schemeClr val="tx2"/>
                </a:solidFill>
                <a:latin typeface="Proxima Nova Light" panose="02000506030000020004" pitchFamily="50" charset="0"/>
              </a:defRPr>
            </a:lvl4pPr>
            <a:lvl5pPr marL="731520">
              <a:lnSpc>
                <a:spcPct val="100000"/>
              </a:lnSpc>
              <a:spcBef>
                <a:spcPts val="300"/>
              </a:spcBef>
              <a:defRPr sz="1400">
                <a:solidFill>
                  <a:schemeClr val="tx2"/>
                </a:solidFill>
                <a:latin typeface="Proxima Nova Light" panose="02000506030000020004" pitchFamily="50" charset="0"/>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17" name="Content Placeholder 2">
            <a:extLst>
              <a:ext uri="{FF2B5EF4-FFF2-40B4-BE49-F238E27FC236}">
                <a16:creationId xmlns:a16="http://schemas.microsoft.com/office/drawing/2014/main" id="{35526C50-E404-4AED-845A-E8E9C93C0762}"/>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pic>
        <p:nvPicPr>
          <p:cNvPr id="8" name="Picture 7" descr="Text&#10;&#10;Description automatically generated">
            <a:extLst>
              <a:ext uri="{FF2B5EF4-FFF2-40B4-BE49-F238E27FC236}">
                <a16:creationId xmlns:a16="http://schemas.microsoft.com/office/drawing/2014/main" id="{93D6B2D9-31F1-4888-BC21-C6DD22B4D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1787194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8" name="Title 1">
            <a:extLst>
              <a:ext uri="{FF2B5EF4-FFF2-40B4-BE49-F238E27FC236}">
                <a16:creationId xmlns:a16="http://schemas.microsoft.com/office/drawing/2014/main" id="{BDB2FDB6-0932-4504-B4EE-028AED4E0F4E}"/>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sp>
        <p:nvSpPr>
          <p:cNvPr id="18" name="Content Placeholder 2">
            <a:extLst>
              <a:ext uri="{FF2B5EF4-FFF2-40B4-BE49-F238E27FC236}">
                <a16:creationId xmlns:a16="http://schemas.microsoft.com/office/drawing/2014/main" id="{D2F61D45-CEAA-4F51-AFCE-0F7444FABC42}"/>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
        <p:nvSpPr>
          <p:cNvPr id="19" name="Content Placeholder 2">
            <a:extLst>
              <a:ext uri="{FF2B5EF4-FFF2-40B4-BE49-F238E27FC236}">
                <a16:creationId xmlns:a16="http://schemas.microsoft.com/office/drawing/2014/main" id="{2A8059F8-A011-40E6-99B1-E59A1CADEF28}"/>
              </a:ext>
            </a:extLst>
          </p:cNvPr>
          <p:cNvSpPr>
            <a:spLocks noGrp="1"/>
          </p:cNvSpPr>
          <p:nvPr>
            <p:ph sz="quarter" idx="14" hasCustomPrompt="1"/>
          </p:nvPr>
        </p:nvSpPr>
        <p:spPr>
          <a:xfrm>
            <a:off x="555188" y="2411963"/>
            <a:ext cx="11094176" cy="3482061"/>
          </a:xfrm>
          <a:prstGeom prst="rect">
            <a:avLst/>
          </a:prstGeom>
        </p:spPr>
        <p:txBody>
          <a:bodyPr lIns="0" tIns="0" rIns="0" bIns="0" numCol="2">
            <a:noAutofit/>
          </a:bodyPr>
          <a:lstStyle>
            <a:lvl1pPr marL="0" indent="0">
              <a:spcBef>
                <a:spcPts val="1200"/>
              </a:spcBef>
              <a:spcAft>
                <a:spcPts val="0"/>
              </a:spcAft>
              <a:buNone/>
              <a:defRPr sz="18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pic>
        <p:nvPicPr>
          <p:cNvPr id="9" name="Picture 8" descr="Text&#10;&#10;Description automatically generated">
            <a:extLst>
              <a:ext uri="{FF2B5EF4-FFF2-40B4-BE49-F238E27FC236}">
                <a16:creationId xmlns:a16="http://schemas.microsoft.com/office/drawing/2014/main" id="{38591C5C-9CCC-4334-B014-0A2AB06B1A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1657349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6" name="Title 1">
            <a:extLst>
              <a:ext uri="{FF2B5EF4-FFF2-40B4-BE49-F238E27FC236}">
                <a16:creationId xmlns:a16="http://schemas.microsoft.com/office/drawing/2014/main" id="{B4DB6151-86D2-4007-9158-B5D2E3DBCF53}"/>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sp>
        <p:nvSpPr>
          <p:cNvPr id="18" name="Content Placeholder 2">
            <a:extLst>
              <a:ext uri="{FF2B5EF4-FFF2-40B4-BE49-F238E27FC236}">
                <a16:creationId xmlns:a16="http://schemas.microsoft.com/office/drawing/2014/main" id="{92EB88B4-9DB2-4FA4-8E68-D1E2C9BEF9DD}"/>
              </a:ext>
            </a:extLst>
          </p:cNvPr>
          <p:cNvSpPr>
            <a:spLocks noGrp="1"/>
          </p:cNvSpPr>
          <p:nvPr>
            <p:ph sz="quarter" idx="12" hasCustomPrompt="1"/>
          </p:nvPr>
        </p:nvSpPr>
        <p:spPr>
          <a:xfrm>
            <a:off x="547688" y="1282075"/>
            <a:ext cx="11101676" cy="669193"/>
          </a:xfrm>
          <a:prstGeom prst="rect">
            <a:avLst/>
          </a:prstGeom>
        </p:spPr>
        <p:txBody>
          <a:bodyPr lIns="0" tIns="0" rIns="0" bIns="0">
            <a:noAutofit/>
          </a:bodyPr>
          <a:lstStyle>
            <a:lvl1pPr marL="0" indent="0">
              <a:lnSpc>
                <a:spcPct val="110000"/>
              </a:lnSpc>
              <a:spcBef>
                <a:spcPts val="0"/>
              </a:spcBef>
              <a:spcAft>
                <a:spcPts val="600"/>
              </a:spcAft>
              <a:buNone/>
              <a:defRPr sz="2200" b="0" cap="none" baseline="0">
                <a:solidFill>
                  <a:schemeClr val="tx2"/>
                </a:solidFill>
                <a:latin typeface="Proxima Nova Light" panose="02000506030000020004" pitchFamily="50" charset="0"/>
              </a:defRPr>
            </a:lvl1pPr>
            <a:lvl2pPr marL="228600" indent="-228600">
              <a:buClr>
                <a:schemeClr val="tx2"/>
              </a:buClr>
              <a:buFont typeface="Roboto Lt" pitchFamily="2" charset="0"/>
              <a:buChar char="&gt;"/>
              <a:defRPr sz="2200">
                <a:solidFill>
                  <a:schemeClr val="tx2"/>
                </a:solidFill>
              </a:defRPr>
            </a:lvl2pPr>
            <a:lvl3pPr marL="457200">
              <a:spcBef>
                <a:spcPts val="600"/>
              </a:spcBef>
              <a:buClr>
                <a:schemeClr val="tx2"/>
              </a:buClr>
              <a:defRPr>
                <a:solidFill>
                  <a:schemeClr val="tx2"/>
                </a:solidFill>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Add lead in copy</a:t>
            </a:r>
          </a:p>
        </p:txBody>
      </p:sp>
      <p:sp>
        <p:nvSpPr>
          <p:cNvPr id="19" name="Content Placeholder 2">
            <a:extLst>
              <a:ext uri="{FF2B5EF4-FFF2-40B4-BE49-F238E27FC236}">
                <a16:creationId xmlns:a16="http://schemas.microsoft.com/office/drawing/2014/main" id="{1969420C-C62A-4A00-839D-DF9671108D97}"/>
              </a:ext>
            </a:extLst>
          </p:cNvPr>
          <p:cNvSpPr>
            <a:spLocks noGrp="1"/>
          </p:cNvSpPr>
          <p:nvPr>
            <p:ph sz="quarter" idx="14" hasCustomPrompt="1"/>
          </p:nvPr>
        </p:nvSpPr>
        <p:spPr>
          <a:xfrm>
            <a:off x="555188" y="2411963"/>
            <a:ext cx="11094176" cy="3482061"/>
          </a:xfrm>
          <a:prstGeom prst="rect">
            <a:avLst/>
          </a:prstGeom>
        </p:spPr>
        <p:txBody>
          <a:bodyPr lIns="0" tIns="0" rIns="0" bIns="0" numCol="3">
            <a:noAutofit/>
          </a:bodyPr>
          <a:lstStyle>
            <a:lvl1pPr marL="0" indent="0">
              <a:spcBef>
                <a:spcPts val="1200"/>
              </a:spcBef>
              <a:spcAft>
                <a:spcPts val="0"/>
              </a:spcAft>
              <a:buNone/>
              <a:defRPr sz="18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1800">
                <a:solidFill>
                  <a:schemeClr val="tx2"/>
                </a:solidFill>
              </a:defRPr>
            </a:lvl2pPr>
            <a:lvl3pPr marL="228600" indent="-228600">
              <a:lnSpc>
                <a:spcPct val="100000"/>
              </a:lnSpc>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pic>
        <p:nvPicPr>
          <p:cNvPr id="8" name="Picture 7" descr="Text&#10;&#10;Description automatically generated">
            <a:extLst>
              <a:ext uri="{FF2B5EF4-FFF2-40B4-BE49-F238E27FC236}">
                <a16:creationId xmlns:a16="http://schemas.microsoft.com/office/drawing/2014/main" id="{9A38D67F-096C-4249-A48C-5C4E2BD406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1228534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action Profi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6" name="Title 1">
            <a:extLst>
              <a:ext uri="{FF2B5EF4-FFF2-40B4-BE49-F238E27FC236}">
                <a16:creationId xmlns:a16="http://schemas.microsoft.com/office/drawing/2014/main" id="{B4DB6151-86D2-4007-9158-B5D2E3DBCF53}"/>
              </a:ext>
            </a:extLst>
          </p:cNvPr>
          <p:cNvSpPr>
            <a:spLocks noGrp="1"/>
          </p:cNvSpPr>
          <p:nvPr>
            <p:ph type="title" hasCustomPrompt="1"/>
          </p:nvPr>
        </p:nvSpPr>
        <p:spPr>
          <a:xfrm>
            <a:off x="547688" y="622353"/>
            <a:ext cx="11101676" cy="538628"/>
          </a:xfrm>
          <a:prstGeom prst="rect">
            <a:avLst/>
          </a:prstGeom>
        </p:spPr>
        <p:txBody>
          <a:bodyPr lIns="0" tIns="0" rIns="0" bIns="0" anchor="t" anchorCtr="0"/>
          <a:lstStyle>
            <a:lvl1pPr>
              <a:defRPr sz="2500" b="1">
                <a:solidFill>
                  <a:srgbClr val="002D72"/>
                </a:solidFill>
                <a:latin typeface="Proxima Nova Rg" panose="02000506030000020004" pitchFamily="50" charset="0"/>
                <a:ea typeface="Roboto" pitchFamily="2" charset="0"/>
                <a:cs typeface="Arial" panose="020B0604020202020204" pitchFamily="34" charset="0"/>
              </a:defRPr>
            </a:lvl1pPr>
          </a:lstStyle>
          <a:p>
            <a:r>
              <a:rPr lang="en-US"/>
              <a:t>ADD SLIDE TITLE HERE</a:t>
            </a:r>
          </a:p>
        </p:txBody>
      </p:sp>
      <p:sp>
        <p:nvSpPr>
          <p:cNvPr id="18" name="Content Placeholder 2">
            <a:extLst>
              <a:ext uri="{FF2B5EF4-FFF2-40B4-BE49-F238E27FC236}">
                <a16:creationId xmlns:a16="http://schemas.microsoft.com/office/drawing/2014/main" id="{92EB88B4-9DB2-4FA4-8E68-D1E2C9BEF9DD}"/>
              </a:ext>
            </a:extLst>
          </p:cNvPr>
          <p:cNvSpPr>
            <a:spLocks noGrp="1"/>
          </p:cNvSpPr>
          <p:nvPr>
            <p:ph sz="quarter" idx="12" hasCustomPrompt="1"/>
          </p:nvPr>
        </p:nvSpPr>
        <p:spPr>
          <a:xfrm>
            <a:off x="547688" y="1282075"/>
            <a:ext cx="11101676" cy="2474677"/>
          </a:xfrm>
          <a:prstGeom prst="rect">
            <a:avLst/>
          </a:prstGeom>
        </p:spPr>
        <p:txBody>
          <a:bodyPr lIns="0" tIns="0" rIns="0" bIns="0">
            <a:noAutofit/>
          </a:bodyPr>
          <a:lstStyle>
            <a:lvl1pPr marL="0" indent="0">
              <a:lnSpc>
                <a:spcPct val="110000"/>
              </a:lnSpc>
              <a:spcBef>
                <a:spcPts val="0"/>
              </a:spcBef>
              <a:spcAft>
                <a:spcPts val="0"/>
              </a:spcAft>
              <a:buNone/>
              <a:defRPr sz="1800" b="1" cap="all" baseline="0">
                <a:solidFill>
                  <a:schemeClr val="accent2"/>
                </a:solidFill>
                <a:latin typeface="Proxima Nova Rg" panose="02000506030000020004" pitchFamily="50" charset="0"/>
              </a:defRPr>
            </a:lvl1pPr>
            <a:lvl2pPr marL="0" indent="0">
              <a:buClr>
                <a:schemeClr val="tx2"/>
              </a:buClr>
              <a:buFontTx/>
              <a:buNone/>
              <a:defRPr sz="1600">
                <a:solidFill>
                  <a:schemeClr val="tx2"/>
                </a:solidFill>
                <a:latin typeface="Proxima Nova Rg" panose="02000506030000020004" pitchFamily="50" charset="0"/>
              </a:defRPr>
            </a:lvl2pPr>
            <a:lvl3pPr marL="228600">
              <a:spcBef>
                <a:spcPts val="600"/>
              </a:spcBef>
              <a:buClr>
                <a:schemeClr val="accent3"/>
              </a:buClr>
              <a:defRPr sz="1600">
                <a:solidFill>
                  <a:schemeClr val="tx2"/>
                </a:solidFill>
                <a:latin typeface="Proxima Nova Rg" panose="02000506030000020004" pitchFamily="50" charset="0"/>
              </a:defRPr>
            </a:lvl3pPr>
            <a:lvl4pPr marL="822960" indent="-228600">
              <a:buClr>
                <a:schemeClr val="tx2"/>
              </a:buClr>
              <a:buFont typeface="Roboto Lt" pitchFamily="2" charset="0"/>
              <a:buChar char="-"/>
              <a:defRPr>
                <a:solidFill>
                  <a:schemeClr val="tx2"/>
                </a:solidFill>
              </a:defRPr>
            </a:lvl4pPr>
            <a:lvl5pPr>
              <a:defRPr>
                <a:solidFill>
                  <a:schemeClr val="tx2"/>
                </a:solidFill>
              </a:defRPr>
            </a:lvl5pPr>
          </a:lstStyle>
          <a:p>
            <a:pPr lvl="0"/>
            <a:r>
              <a:rPr lang="en-US"/>
              <a:t>Project Name</a:t>
            </a:r>
          </a:p>
          <a:p>
            <a:pPr lvl="1"/>
            <a:r>
              <a:rPr lang="en-US"/>
              <a:t>Short summary</a:t>
            </a:r>
          </a:p>
          <a:p>
            <a:pPr lvl="2"/>
            <a:r>
              <a:rPr lang="en-US"/>
              <a:t>Bulleted details</a:t>
            </a:r>
          </a:p>
        </p:txBody>
      </p:sp>
      <p:sp>
        <p:nvSpPr>
          <p:cNvPr id="19" name="Content Placeholder 2">
            <a:extLst>
              <a:ext uri="{FF2B5EF4-FFF2-40B4-BE49-F238E27FC236}">
                <a16:creationId xmlns:a16="http://schemas.microsoft.com/office/drawing/2014/main" id="{1969420C-C62A-4A00-839D-DF9671108D97}"/>
              </a:ext>
            </a:extLst>
          </p:cNvPr>
          <p:cNvSpPr>
            <a:spLocks noGrp="1"/>
          </p:cNvSpPr>
          <p:nvPr>
            <p:ph sz="quarter" idx="14" hasCustomPrompt="1"/>
          </p:nvPr>
        </p:nvSpPr>
        <p:spPr>
          <a:xfrm>
            <a:off x="555188" y="4406747"/>
            <a:ext cx="11094176" cy="1487277"/>
          </a:xfrm>
          <a:prstGeom prst="rect">
            <a:avLst/>
          </a:prstGeom>
        </p:spPr>
        <p:txBody>
          <a:bodyPr lIns="0" tIns="0" rIns="0" bIns="0" numCol="1">
            <a:noAutofit/>
          </a:bodyPr>
          <a:lstStyle>
            <a:lvl1pPr marL="0" indent="0">
              <a:lnSpc>
                <a:spcPct val="110000"/>
              </a:lnSpc>
              <a:spcBef>
                <a:spcPts val="600"/>
              </a:spcBef>
              <a:spcAft>
                <a:spcPts val="300"/>
              </a:spcAft>
              <a:buNone/>
              <a:defRPr sz="1800" b="0" i="1" cap="none" baseline="0">
                <a:solidFill>
                  <a:schemeClr val="tx2"/>
                </a:solidFill>
                <a:latin typeface="Arial Nova Light" panose="020B0304020202020204" pitchFamily="34" charset="0"/>
              </a:defRPr>
            </a:lvl1pPr>
            <a:lvl2pPr marL="0" indent="0">
              <a:spcBef>
                <a:spcPts val="0"/>
              </a:spcBef>
              <a:buClr>
                <a:schemeClr val="tx2"/>
              </a:buClr>
              <a:buFont typeface="Roboto Lt" pitchFamily="2" charset="0"/>
              <a:buNone/>
              <a:defRPr sz="1400" b="1" i="0">
                <a:solidFill>
                  <a:schemeClr val="tx2"/>
                </a:solidFill>
                <a:latin typeface="Proxima Nova Rg" panose="02000506030000020004" pitchFamily="50" charset="0"/>
              </a:defRPr>
            </a:lvl2pPr>
            <a:lvl3pPr marL="0" indent="0">
              <a:lnSpc>
                <a:spcPct val="100000"/>
              </a:lnSpc>
              <a:spcBef>
                <a:spcPts val="600"/>
              </a:spcBef>
              <a:buClr>
                <a:schemeClr val="accent3"/>
              </a:buClr>
              <a:buFont typeface="Wingdings" panose="05000000000000000000" pitchFamily="2" charset="2"/>
              <a:buNone/>
              <a:defRPr sz="1500" b="1">
                <a:solidFill>
                  <a:schemeClr val="tx2"/>
                </a:solidFill>
                <a:latin typeface="+mj-lt"/>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Quote</a:t>
            </a:r>
          </a:p>
          <a:p>
            <a:pPr lvl="1"/>
            <a:r>
              <a:rPr lang="en-US"/>
              <a:t>Byline</a:t>
            </a:r>
          </a:p>
        </p:txBody>
      </p:sp>
      <p:pic>
        <p:nvPicPr>
          <p:cNvPr id="8" name="Picture 7" descr="Text&#10;&#10;Description automatically generated">
            <a:extLst>
              <a:ext uri="{FF2B5EF4-FFF2-40B4-BE49-F238E27FC236}">
                <a16:creationId xmlns:a16="http://schemas.microsoft.com/office/drawing/2014/main" id="{54EAEC40-7D1F-4E1B-8699-19620F528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2907645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YS Blue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1" name="Text Placeholder 13">
            <a:extLst>
              <a:ext uri="{FF2B5EF4-FFF2-40B4-BE49-F238E27FC236}">
                <a16:creationId xmlns:a16="http://schemas.microsoft.com/office/drawing/2014/main" id="{E702A775-1812-4A1A-84CB-F1197913DCAA}"/>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200" b="0" i="0" cap="none" baseline="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9" name="Content Placeholder 2">
            <a:extLst>
              <a:ext uri="{FF2B5EF4-FFF2-40B4-BE49-F238E27FC236}">
                <a16:creationId xmlns:a16="http://schemas.microsoft.com/office/drawing/2014/main" id="{8589CBAD-1751-48BB-87EA-5BD4D4A8A278}"/>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Proxima Nova Rg" panose="02000506030000020004" pitchFamily="50"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pic>
        <p:nvPicPr>
          <p:cNvPr id="10" name="Picture 9" descr="Text&#10;&#10;Description automatically generated">
            <a:extLst>
              <a:ext uri="{FF2B5EF4-FFF2-40B4-BE49-F238E27FC236}">
                <a16:creationId xmlns:a16="http://schemas.microsoft.com/office/drawing/2014/main" id="{C3AF6DC2-CB60-4623-A04B-31A581019F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910506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YS Blue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Proxima Nova Rg" panose="02000506030000020004" pitchFamily="50"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8" name="Content Placeholder 2">
            <a:extLst>
              <a:ext uri="{FF2B5EF4-FFF2-40B4-BE49-F238E27FC236}">
                <a16:creationId xmlns:a16="http://schemas.microsoft.com/office/drawing/2014/main" id="{F79DC878-7FE5-41ED-8AB5-734959CFC640}"/>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1"/>
                </a:solidFill>
                <a:latin typeface="Proxima Nova Rg" panose="02000506030000020004" pitchFamily="50"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1"/>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pic>
        <p:nvPicPr>
          <p:cNvPr id="9" name="Picture 8" descr="Text&#10;&#10;Description automatically generated">
            <a:extLst>
              <a:ext uri="{FF2B5EF4-FFF2-40B4-BE49-F238E27FC236}">
                <a16:creationId xmlns:a16="http://schemas.microsoft.com/office/drawing/2014/main" id="{DFE1E325-264F-4FD6-B440-7B614EEBDC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1009561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old Call Out w-Image">
    <p:bg>
      <p:bgPr>
        <a:gradFill>
          <a:gsLst>
            <a:gs pos="1770">
              <a:schemeClr val="accent3"/>
            </a:gs>
            <a:gs pos="41000">
              <a:schemeClr val="accent3"/>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Text Placeholder 13">
            <a:extLst>
              <a:ext uri="{FF2B5EF4-FFF2-40B4-BE49-F238E27FC236}">
                <a16:creationId xmlns:a16="http://schemas.microsoft.com/office/drawing/2014/main" id="{8B0CA6C3-3F13-48B2-A02F-FFB1EC93BD63}"/>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200" b="0" i="0" cap="none" baseline="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2" name="Content Placeholder 2">
            <a:extLst>
              <a:ext uri="{FF2B5EF4-FFF2-40B4-BE49-F238E27FC236}">
                <a16:creationId xmlns:a16="http://schemas.microsoft.com/office/drawing/2014/main" id="{00168E6A-BFA3-4382-8A98-3B852EF03465}"/>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Proxima Nova Rg" panose="02000506030000020004" pitchFamily="50"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pic>
        <p:nvPicPr>
          <p:cNvPr id="9" name="Picture 8" descr="Text&#10;&#10;Description automatically generated">
            <a:extLst>
              <a:ext uri="{FF2B5EF4-FFF2-40B4-BE49-F238E27FC236}">
                <a16:creationId xmlns:a16="http://schemas.microsoft.com/office/drawing/2014/main" id="{AD9740F8-D09A-41F6-BD06-C92AF4645B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315428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old Call Out w-text">
    <p:bg>
      <p:bgPr>
        <a:gradFill>
          <a:gsLst>
            <a:gs pos="1770">
              <a:schemeClr val="accent3"/>
            </a:gs>
            <a:gs pos="41000">
              <a:schemeClr val="accent3"/>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22AEF984-6B79-4D6E-BA88-D04BBB02A4A4}"/>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3"/>
                </a:solidFill>
                <a:latin typeface="Proxima Nova Rg" panose="02000506030000020004" pitchFamily="50"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3"/>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9" name="Content Placeholder 2">
            <a:extLst>
              <a:ext uri="{FF2B5EF4-FFF2-40B4-BE49-F238E27FC236}">
                <a16:creationId xmlns:a16="http://schemas.microsoft.com/office/drawing/2014/main" id="{E8DABF25-C13A-4CF6-9E0F-6310035AD743}"/>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Proxima Nova Rg" panose="02000506030000020004" pitchFamily="50"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pic>
        <p:nvPicPr>
          <p:cNvPr id="6" name="Picture 5" descr="Text&#10;&#10;Description automatically generated">
            <a:extLst>
              <a:ext uri="{FF2B5EF4-FFF2-40B4-BE49-F238E27FC236}">
                <a16:creationId xmlns:a16="http://schemas.microsoft.com/office/drawing/2014/main" id="{1359AF96-3268-4940-9A85-12D9510B4E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1496381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Call Out w-Image">
    <p:bg>
      <p:bgPr>
        <a:gradFill>
          <a:gsLst>
            <a:gs pos="1770">
              <a:schemeClr val="accent2"/>
            </a:gs>
            <a:gs pos="41000">
              <a:schemeClr val="accent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Text Placeholder 13">
            <a:extLst>
              <a:ext uri="{FF2B5EF4-FFF2-40B4-BE49-F238E27FC236}">
                <a16:creationId xmlns:a16="http://schemas.microsoft.com/office/drawing/2014/main" id="{9DA6796C-497B-440D-81A6-17B8D8F68E55}"/>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200" b="0" i="0" cap="none" baseline="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2" name="Content Placeholder 2">
            <a:extLst>
              <a:ext uri="{FF2B5EF4-FFF2-40B4-BE49-F238E27FC236}">
                <a16:creationId xmlns:a16="http://schemas.microsoft.com/office/drawing/2014/main" id="{DD823016-070D-4580-BD91-7207672DE5A2}"/>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Proxima Nova Rg" panose="02000506030000020004" pitchFamily="50"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pic>
        <p:nvPicPr>
          <p:cNvPr id="9" name="Picture 8" descr="Text&#10;&#10;Description automatically generated">
            <a:extLst>
              <a:ext uri="{FF2B5EF4-FFF2-40B4-BE49-F238E27FC236}">
                <a16:creationId xmlns:a16="http://schemas.microsoft.com/office/drawing/2014/main" id="{E5FBF983-A938-4FB9-B53A-FFB2D24742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345249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8CB1-F550-C9D0-8667-75232CB3CB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02247-741F-B043-4458-A3A2FE90CF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E241A2-77A6-655E-E328-4549B5C802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981EE6-C6C3-B68D-EABD-79F13BC189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BEE3E-20E9-80C1-C8B5-DA336D097F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E231A-0486-D70F-EFFA-C1F8B7C9CA8D}"/>
              </a:ext>
            </a:extLst>
          </p:cNvPr>
          <p:cNvSpPr>
            <a:spLocks noGrp="1"/>
          </p:cNvSpPr>
          <p:nvPr>
            <p:ph type="dt" sz="half" idx="10"/>
          </p:nvPr>
        </p:nvSpPr>
        <p:spPr/>
        <p:txBody>
          <a:bodyPr/>
          <a:lstStyle/>
          <a:p>
            <a:fld id="{E927609F-BA5E-4CCF-9AF2-5CACF8C8ABEA}" type="datetimeFigureOut">
              <a:rPr lang="en-US" smtClean="0"/>
              <a:t>3/25/2026</a:t>
            </a:fld>
            <a:endParaRPr lang="en-US"/>
          </a:p>
        </p:txBody>
      </p:sp>
      <p:sp>
        <p:nvSpPr>
          <p:cNvPr id="8" name="Footer Placeholder 7">
            <a:extLst>
              <a:ext uri="{FF2B5EF4-FFF2-40B4-BE49-F238E27FC236}">
                <a16:creationId xmlns:a16="http://schemas.microsoft.com/office/drawing/2014/main" id="{2B8C1052-9317-1353-15F1-B6DD40E531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455BAA-390C-D56C-5BDD-A02F3B370B6A}"/>
              </a:ext>
            </a:extLst>
          </p:cNvPr>
          <p:cNvSpPr>
            <a:spLocks noGrp="1"/>
          </p:cNvSpPr>
          <p:nvPr>
            <p:ph type="sldNum" sz="quarter" idx="12"/>
          </p:nvPr>
        </p:nvSpPr>
        <p:spPr/>
        <p:txBody>
          <a:bodyPr/>
          <a:lstStyle/>
          <a:p>
            <a:fld id="{8D56A365-E5D9-4F99-A28D-6248D9232283}" type="slidenum">
              <a:rPr lang="en-US" smtClean="0"/>
              <a:t>‹#›</a:t>
            </a:fld>
            <a:endParaRPr lang="en-US"/>
          </a:p>
        </p:txBody>
      </p:sp>
    </p:spTree>
    <p:extLst>
      <p:ext uri="{BB962C8B-B14F-4D97-AF65-F5344CB8AC3E}">
        <p14:creationId xmlns:p14="http://schemas.microsoft.com/office/powerpoint/2010/main" val="3026712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ue Call Out w-text">
    <p:bg>
      <p:bgPr>
        <a:gradFill>
          <a:gsLst>
            <a:gs pos="1770">
              <a:schemeClr val="accent2"/>
            </a:gs>
            <a:gs pos="41000">
              <a:schemeClr val="accent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CFE96150-5336-43FA-9758-F4E87C43D791}"/>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2"/>
                </a:solidFill>
                <a:latin typeface="Proxima Nova Rg" panose="02000506030000020004" pitchFamily="50"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2"/>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9" name="Content Placeholder 2">
            <a:extLst>
              <a:ext uri="{FF2B5EF4-FFF2-40B4-BE49-F238E27FC236}">
                <a16:creationId xmlns:a16="http://schemas.microsoft.com/office/drawing/2014/main" id="{8BC66D7B-1ECD-4F93-B8C3-204904FDBE70}"/>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Proxima Nova Rg" panose="02000506030000020004" pitchFamily="50"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pic>
        <p:nvPicPr>
          <p:cNvPr id="6" name="Picture 5" descr="Text&#10;&#10;Description automatically generated">
            <a:extLst>
              <a:ext uri="{FF2B5EF4-FFF2-40B4-BE49-F238E27FC236}">
                <a16:creationId xmlns:a16="http://schemas.microsoft.com/office/drawing/2014/main" id="{339475D5-7D0F-4A4A-978C-AB69DFECDF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552434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y Call Out w-Image">
    <p:bg>
      <p:bgPr>
        <a:gradFill>
          <a:gsLst>
            <a:gs pos="1770">
              <a:schemeClr val="tx2"/>
            </a:gs>
            <a:gs pos="41000">
              <a:schemeClr val="tx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Text Placeholder 13">
            <a:extLst>
              <a:ext uri="{FF2B5EF4-FFF2-40B4-BE49-F238E27FC236}">
                <a16:creationId xmlns:a16="http://schemas.microsoft.com/office/drawing/2014/main" id="{FFA1BCB7-3B1E-4189-9B21-4FDA7AE6E3DD}"/>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200" b="0" i="0" cap="none" baseline="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2" name="Content Placeholder 2">
            <a:extLst>
              <a:ext uri="{FF2B5EF4-FFF2-40B4-BE49-F238E27FC236}">
                <a16:creationId xmlns:a16="http://schemas.microsoft.com/office/drawing/2014/main" id="{5C695B7C-D203-42C3-8C01-076AF930B760}"/>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Proxima Nova Rg" panose="02000506030000020004" pitchFamily="50"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pic>
        <p:nvPicPr>
          <p:cNvPr id="9" name="Picture 8" descr="Text&#10;&#10;Description automatically generated">
            <a:extLst>
              <a:ext uri="{FF2B5EF4-FFF2-40B4-BE49-F238E27FC236}">
                <a16:creationId xmlns:a16="http://schemas.microsoft.com/office/drawing/2014/main" id="{789731E7-B09D-45F8-9C98-8F58B34E9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2670461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y Call Out w-text">
    <p:bg>
      <p:bgPr>
        <a:gradFill>
          <a:gsLst>
            <a:gs pos="1770">
              <a:schemeClr val="tx2"/>
            </a:gs>
            <a:gs pos="41000">
              <a:schemeClr val="tx2"/>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541621F6-C0C5-4CEB-A49B-128A4E325917}"/>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tx2"/>
                </a:solidFill>
                <a:latin typeface="Proxima Nova Rg" panose="02000506030000020004" pitchFamily="50"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tx2"/>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lnSpc>
                <a:spcPct val="100000"/>
              </a:lnSpc>
              <a:spcBef>
                <a:spcPts val="300"/>
              </a:spcBef>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9" name="Content Placeholder 2">
            <a:extLst>
              <a:ext uri="{FF2B5EF4-FFF2-40B4-BE49-F238E27FC236}">
                <a16:creationId xmlns:a16="http://schemas.microsoft.com/office/drawing/2014/main" id="{3D58D180-3208-4CEC-B6C4-00F02F064CB1}"/>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Proxima Nova Rg" panose="02000506030000020004" pitchFamily="50"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pic>
        <p:nvPicPr>
          <p:cNvPr id="6" name="Picture 5" descr="Text&#10;&#10;Description automatically generated">
            <a:extLst>
              <a:ext uri="{FF2B5EF4-FFF2-40B4-BE49-F238E27FC236}">
                <a16:creationId xmlns:a16="http://schemas.microsoft.com/office/drawing/2014/main" id="{30DEC895-1B28-4B74-9851-AA0439A848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29577212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YGB Blue Call Out w-Image">
    <p:bg>
      <p:bgPr>
        <a:gradFill>
          <a:gsLst>
            <a:gs pos="1770">
              <a:schemeClr val="accent4"/>
            </a:gs>
            <a:gs pos="41000">
              <a:schemeClr val="accent4"/>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Text Placeholder 13">
            <a:extLst>
              <a:ext uri="{FF2B5EF4-FFF2-40B4-BE49-F238E27FC236}">
                <a16:creationId xmlns:a16="http://schemas.microsoft.com/office/drawing/2014/main" id="{F84B8728-5CCD-4C51-BE25-F1D124DD6A1B}"/>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lnSpc>
                <a:spcPct val="100000"/>
              </a:lnSpc>
              <a:spcBef>
                <a:spcPts val="300"/>
              </a:spcBef>
              <a:buNone/>
              <a:defRPr sz="1200" b="0" i="0" cap="none" baseline="0">
                <a:solidFill>
                  <a:schemeClr val="bg1"/>
                </a:solidFill>
                <a:latin typeface="Proxima Nova Rg" panose="02000506030000020004" pitchFamily="50"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12" name="Content Placeholder 2">
            <a:extLst>
              <a:ext uri="{FF2B5EF4-FFF2-40B4-BE49-F238E27FC236}">
                <a16:creationId xmlns:a16="http://schemas.microsoft.com/office/drawing/2014/main" id="{6A3F6BFF-5B01-4533-BBF5-B8FEDE0B2A1C}"/>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Proxima Nova Rg" panose="02000506030000020004" pitchFamily="50" charset="0"/>
              </a:defRPr>
            </a:lvl1pPr>
            <a:lvl2pPr marL="228600" indent="-228600">
              <a:lnSpc>
                <a:spcPct val="90000"/>
              </a:lnSpc>
              <a:buClr>
                <a:schemeClr val="bg1"/>
              </a:buClr>
              <a:buFont typeface="Wingdings" panose="05000000000000000000" pitchFamily="2" charset="2"/>
              <a:buChar char="§"/>
              <a:defRPr sz="2200">
                <a:solidFill>
                  <a:schemeClr val="bg1"/>
                </a:solidFill>
              </a:defRPr>
            </a:lvl2pPr>
            <a:lvl3pPr marL="457200" indent="-228600">
              <a:lnSpc>
                <a:spcPct val="100000"/>
              </a:lnSpc>
              <a:spcBef>
                <a:spcPts val="300"/>
              </a:spcBef>
              <a:buClr>
                <a:schemeClr val="bg1"/>
              </a:buClr>
              <a:buFont typeface="Roboto Lt" pitchFamily="2" charset="0"/>
              <a:buChar char="&gt;"/>
              <a:defRPr>
                <a:solidFill>
                  <a:schemeClr val="bg1"/>
                </a:solidFill>
              </a:defRPr>
            </a:lvl3pPr>
            <a:lvl4pPr marL="822960" indent="-228600">
              <a:lnSpc>
                <a:spcPct val="100000"/>
              </a:lnSpc>
              <a:buClr>
                <a:schemeClr val="bg1"/>
              </a:buClr>
              <a:buFont typeface="Arial" panose="020B0604020202020204" pitchFamily="34"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pic>
        <p:nvPicPr>
          <p:cNvPr id="9" name="Picture 8" descr="Text&#10;&#10;Description automatically generated">
            <a:extLst>
              <a:ext uri="{FF2B5EF4-FFF2-40B4-BE49-F238E27FC236}">
                <a16:creationId xmlns:a16="http://schemas.microsoft.com/office/drawing/2014/main" id="{59DA0F7C-BFAF-407E-96F7-17E8D0A36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38454571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YGB Call Out w-text">
    <p:bg>
      <p:bgPr>
        <a:gradFill>
          <a:gsLst>
            <a:gs pos="1770">
              <a:schemeClr val="accent4"/>
            </a:gs>
            <a:gs pos="41000">
              <a:schemeClr val="accent4"/>
            </a:gs>
            <a:gs pos="41000">
              <a:schemeClr val="bg1"/>
            </a:gs>
            <a:gs pos="81000">
              <a:schemeClr val="bg1"/>
            </a:gs>
            <a:gs pos="100000">
              <a:schemeClr val="bg1"/>
            </a:gs>
          </a:gsLst>
          <a:lin ang="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33244857-FEA5-4A7C-9918-60A52141AC33}"/>
              </a:ext>
            </a:extLst>
          </p:cNvPr>
          <p:cNvSpPr>
            <a:spLocks noGrp="1"/>
          </p:cNvSpPr>
          <p:nvPr>
            <p:ph sz="quarter" idx="10" hasCustomPrompt="1"/>
          </p:nvPr>
        </p:nvSpPr>
        <p:spPr>
          <a:xfrm>
            <a:off x="5426408" y="615612"/>
            <a:ext cx="6470518" cy="5245361"/>
          </a:xfrm>
          <a:prstGeom prst="rect">
            <a:avLst/>
          </a:prstGeom>
        </p:spPr>
        <p:txBody>
          <a:bodyPr lIns="0" tIns="0" rIns="0" bIns="0">
            <a:noAutofit/>
          </a:bodyPr>
          <a:lstStyle>
            <a:lvl1pPr marL="0" indent="0">
              <a:spcBef>
                <a:spcPts val="1200"/>
              </a:spcBef>
              <a:spcAft>
                <a:spcPts val="0"/>
              </a:spcAft>
              <a:buNone/>
              <a:defRPr sz="2000" b="1" cap="all" baseline="0">
                <a:solidFill>
                  <a:schemeClr val="accent4"/>
                </a:solidFill>
                <a:latin typeface="Proxima Nova Rg" panose="02000506030000020004" pitchFamily="50" charset="0"/>
              </a:defRPr>
            </a:lvl1pPr>
            <a:lvl2pPr marL="0" indent="0">
              <a:buClr>
                <a:schemeClr val="tx2"/>
              </a:buClr>
              <a:buFont typeface="Roboto Lt" pitchFamily="2" charset="0"/>
              <a:buNone/>
              <a:defRPr sz="2000">
                <a:solidFill>
                  <a:schemeClr val="tx2"/>
                </a:solidFill>
              </a:defRPr>
            </a:lvl2pPr>
            <a:lvl3pPr marL="228600" indent="-228600">
              <a:spcBef>
                <a:spcPts val="600"/>
              </a:spcBef>
              <a:buClr>
                <a:schemeClr val="accent4"/>
              </a:buClr>
              <a:buFont typeface="Wingdings" panose="05000000000000000000" pitchFamily="2" charset="2"/>
              <a:buChar char="§"/>
              <a:defRPr sz="1800">
                <a:solidFill>
                  <a:schemeClr val="tx2"/>
                </a:solidFill>
              </a:defRPr>
            </a:lvl3pPr>
            <a:lvl4pPr marL="457200" indent="-228600">
              <a:lnSpc>
                <a:spcPct val="100000"/>
              </a:lnSpc>
              <a:spcBef>
                <a:spcPts val="300"/>
              </a:spcBef>
              <a:buClr>
                <a:schemeClr val="tx2"/>
              </a:buClr>
              <a:buFont typeface="Roboto Lt" pitchFamily="2" charset="0"/>
              <a:buChar char="&gt;"/>
              <a:defRPr sz="1600">
                <a:solidFill>
                  <a:schemeClr val="tx2"/>
                </a:solidFill>
              </a:defRPr>
            </a:lvl4pPr>
            <a:lvl5pPr marL="731520">
              <a:defRPr sz="1400">
                <a:solidFill>
                  <a:schemeClr val="tx2"/>
                </a:solidFill>
              </a:defRPr>
            </a:lvl5pPr>
          </a:lstStyle>
          <a:p>
            <a:pPr lvl="0"/>
            <a:r>
              <a:rPr lang="en-US"/>
              <a:t>Add bold intro or subhead here</a:t>
            </a:r>
          </a:p>
          <a:p>
            <a:pPr lvl="1"/>
            <a:r>
              <a:rPr lang="en-US"/>
              <a:t>Add text</a:t>
            </a:r>
          </a:p>
          <a:p>
            <a:pPr lvl="2"/>
            <a:r>
              <a:rPr lang="en-US"/>
              <a:t>First bullet</a:t>
            </a:r>
          </a:p>
          <a:p>
            <a:pPr lvl="3"/>
            <a:r>
              <a:rPr lang="en-US"/>
              <a:t>Second bullet</a:t>
            </a:r>
          </a:p>
          <a:p>
            <a:pPr lvl="4"/>
            <a:r>
              <a:rPr lang="en-US"/>
              <a:t>Third bullet</a:t>
            </a:r>
          </a:p>
        </p:txBody>
      </p:sp>
      <p:sp>
        <p:nvSpPr>
          <p:cNvPr id="9" name="Content Placeholder 2">
            <a:extLst>
              <a:ext uri="{FF2B5EF4-FFF2-40B4-BE49-F238E27FC236}">
                <a16:creationId xmlns:a16="http://schemas.microsoft.com/office/drawing/2014/main" id="{20EC718B-572C-4C27-A581-CE51657BBED6}"/>
              </a:ext>
            </a:extLst>
          </p:cNvPr>
          <p:cNvSpPr>
            <a:spLocks noGrp="1"/>
          </p:cNvSpPr>
          <p:nvPr>
            <p:ph sz="quarter" idx="11" hasCustomPrompt="1"/>
          </p:nvPr>
        </p:nvSpPr>
        <p:spPr>
          <a:xfrm>
            <a:off x="345976" y="625341"/>
            <a:ext cx="429714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Proxima Nova Rg" panose="02000506030000020004" pitchFamily="50" charset="0"/>
              </a:defRPr>
            </a:lvl1pPr>
            <a:lvl2pPr marL="228600" indent="-228600">
              <a:buClr>
                <a:schemeClr val="bg1"/>
              </a:buClr>
              <a:buFont typeface="Wingdings" panose="05000000000000000000" pitchFamily="2" charset="2"/>
              <a:buChar char="§"/>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pic>
        <p:nvPicPr>
          <p:cNvPr id="6" name="Picture 5" descr="Text&#10;&#10;Description automatically generated">
            <a:extLst>
              <a:ext uri="{FF2B5EF4-FFF2-40B4-BE49-F238E27FC236}">
                <a16:creationId xmlns:a16="http://schemas.microsoft.com/office/drawing/2014/main" id="{D8391C67-9828-44CE-8DF0-504E7D85B1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5823" y="6058599"/>
            <a:ext cx="2383541" cy="560833"/>
          </a:xfrm>
          <a:prstGeom prst="rect">
            <a:avLst/>
          </a:prstGeom>
        </p:spPr>
      </p:pic>
    </p:spTree>
    <p:extLst>
      <p:ext uri="{BB962C8B-B14F-4D97-AF65-F5344CB8AC3E}">
        <p14:creationId xmlns:p14="http://schemas.microsoft.com/office/powerpoint/2010/main" val="1763294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NYS Blue">
    <p:bg>
      <p:bgPr>
        <a:solidFill>
          <a:schemeClr val="accent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a:solidFill>
                  <a:schemeClr val="bg1"/>
                </a:solidFill>
                <a:latin typeface="Proxima Nova Rg" panose="02000506030000020004" pitchFamily="50" charset="0"/>
              </a:defRPr>
            </a:lvl1pPr>
            <a:lvl2pPr marL="0" indent="0" algn="ctr">
              <a:spcAft>
                <a:spcPts val="1200"/>
              </a:spcAft>
              <a:buFont typeface="Roboto Lt" pitchFamily="2" charset="0"/>
              <a:buNone/>
              <a:defRPr sz="2200">
                <a:solidFill>
                  <a:schemeClr val="accent1">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554730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Gold">
    <p:bg>
      <p:bgPr>
        <a:solidFill>
          <a:schemeClr val="accent3"/>
        </a:solidFill>
        <a:effectLst/>
      </p:bgPr>
    </p:bg>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4C1AB7DB-E022-0906-4391-3BAA05822952}"/>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a:solidFill>
                  <a:schemeClr val="bg1"/>
                </a:solidFill>
                <a:latin typeface="Proxima Nova Rg" panose="02000506030000020004" pitchFamily="50" charset="0"/>
              </a:defRPr>
            </a:lvl1pPr>
            <a:lvl2pPr marL="0" indent="0" algn="ctr">
              <a:spcAft>
                <a:spcPts val="1200"/>
              </a:spcAft>
              <a:buFont typeface="Roboto Lt" pitchFamily="2" charset="0"/>
              <a:buNone/>
              <a:defRPr sz="2200">
                <a:solidFill>
                  <a:schemeClr val="accent6">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2123070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Bright Blue">
    <p:bg>
      <p:bgPr>
        <a:solidFill>
          <a:schemeClr val="accent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a:solidFill>
                  <a:schemeClr val="bg1"/>
                </a:solidFill>
                <a:latin typeface="Proxima Nova Rg" panose="02000506030000020004" pitchFamily="50" charset="0"/>
              </a:defRPr>
            </a:lvl1pPr>
            <a:lvl2pPr marL="0" indent="0" algn="ctr">
              <a:buFont typeface="Roboto Lt" pitchFamily="2" charset="0"/>
              <a:buNone/>
              <a:defRPr sz="2200">
                <a:solidFill>
                  <a:schemeClr val="accent2">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4160341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Gray">
    <p:bg>
      <p:bgPr>
        <a:solidFill>
          <a:schemeClr val="tx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a:solidFill>
                  <a:schemeClr val="bg1"/>
                </a:solidFill>
                <a:latin typeface="Proxima Nova Rg" panose="02000506030000020004" pitchFamily="50" charset="0"/>
              </a:defRPr>
            </a:lvl1pPr>
            <a:lvl2pPr marL="0" indent="0" algn="ctr">
              <a:buFont typeface="Roboto Lt" pitchFamily="2" charset="0"/>
              <a:buNone/>
              <a:defRPr sz="2200">
                <a:solidFill>
                  <a:schemeClr val="bg2">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1978252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NYSERDA Blue">
    <p:bg>
      <p:bgPr>
        <a:solidFill>
          <a:schemeClr val="accent4"/>
        </a:solidFill>
        <a:effectLst/>
      </p:bgPr>
    </p:bg>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FBD54C00-6868-3B27-798D-2CBCAB250863}"/>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lnSpc>
                <a:spcPct val="110000"/>
              </a:lnSpc>
              <a:spcBef>
                <a:spcPts val="1200"/>
              </a:spcBef>
              <a:spcAft>
                <a:spcPts val="600"/>
              </a:spcAft>
              <a:buNone/>
              <a:defRPr sz="5000" b="1">
                <a:solidFill>
                  <a:schemeClr val="bg1"/>
                </a:solidFill>
                <a:latin typeface="Proxima Nova Rg" panose="02000506030000020004" pitchFamily="50" charset="0"/>
              </a:defRPr>
            </a:lvl1pPr>
            <a:lvl2pPr marL="0" indent="0" algn="ctr">
              <a:spcAft>
                <a:spcPts val="1200"/>
              </a:spcAft>
              <a:buFont typeface="Roboto Lt" pitchFamily="2" charset="0"/>
              <a:buNone/>
              <a:defRPr sz="2500">
                <a:solidFill>
                  <a:schemeClr val="accent4">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3858882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670A-B926-D490-72D4-7DED598501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48C4B1-3C22-4CD1-9D74-613ECE5A7502}"/>
              </a:ext>
            </a:extLst>
          </p:cNvPr>
          <p:cNvSpPr>
            <a:spLocks noGrp="1"/>
          </p:cNvSpPr>
          <p:nvPr>
            <p:ph type="dt" sz="half" idx="10"/>
          </p:nvPr>
        </p:nvSpPr>
        <p:spPr/>
        <p:txBody>
          <a:bodyPr/>
          <a:lstStyle/>
          <a:p>
            <a:fld id="{E927609F-BA5E-4CCF-9AF2-5CACF8C8ABEA}" type="datetimeFigureOut">
              <a:rPr lang="en-US" smtClean="0"/>
              <a:t>3/25/2026</a:t>
            </a:fld>
            <a:endParaRPr lang="en-US"/>
          </a:p>
        </p:txBody>
      </p:sp>
      <p:sp>
        <p:nvSpPr>
          <p:cNvPr id="4" name="Footer Placeholder 3">
            <a:extLst>
              <a:ext uri="{FF2B5EF4-FFF2-40B4-BE49-F238E27FC236}">
                <a16:creationId xmlns:a16="http://schemas.microsoft.com/office/drawing/2014/main" id="{B6C78A43-6A96-00B7-48AC-DF402256C9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F9250F-5984-D98F-5622-34137EB79A31}"/>
              </a:ext>
            </a:extLst>
          </p:cNvPr>
          <p:cNvSpPr>
            <a:spLocks noGrp="1"/>
          </p:cNvSpPr>
          <p:nvPr>
            <p:ph type="sldNum" sz="quarter" idx="12"/>
          </p:nvPr>
        </p:nvSpPr>
        <p:spPr/>
        <p:txBody>
          <a:bodyPr/>
          <a:lstStyle/>
          <a:p>
            <a:fld id="{8D56A365-E5D9-4F99-A28D-6248D9232283}" type="slidenum">
              <a:rPr lang="en-US" smtClean="0"/>
              <a:t>‹#›</a:t>
            </a:fld>
            <a:endParaRPr lang="en-US"/>
          </a:p>
        </p:txBody>
      </p:sp>
    </p:spTree>
    <p:extLst>
      <p:ext uri="{BB962C8B-B14F-4D97-AF65-F5344CB8AC3E}">
        <p14:creationId xmlns:p14="http://schemas.microsoft.com/office/powerpoint/2010/main" val="23567293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y Connect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30D523-3F10-4A43-9A19-695785718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Slide Number Placeholder 2">
            <a:extLst>
              <a:ext uri="{FF2B5EF4-FFF2-40B4-BE49-F238E27FC236}">
                <a16:creationId xmlns:a16="http://schemas.microsoft.com/office/drawing/2014/main" id="{C4B7FE40-85DB-4A7E-BDBA-DABFDF9E0F68}"/>
              </a:ext>
            </a:extLst>
          </p:cNvPr>
          <p:cNvSpPr>
            <a:spLocks noGrp="1"/>
          </p:cNvSpPr>
          <p:nvPr>
            <p:ph type="sldNum" sz="quarter" idx="10"/>
          </p:nvPr>
        </p:nvSpPr>
        <p:spPr/>
        <p:txBody>
          <a:bodyPr/>
          <a:lstStyle>
            <a:lvl1pPr>
              <a:defRPr/>
            </a:lvl1pPr>
          </a:lstStyle>
          <a:p>
            <a:fld id="{058CC6BB-C3D2-4223-AD7D-B48D1BB4495E}" type="slidenum">
              <a:rPr lang="en-US" smtClean="0"/>
              <a:pPr/>
              <a:t>‹#›</a:t>
            </a:fld>
            <a:endParaRPr lang="en-US"/>
          </a:p>
        </p:txBody>
      </p:sp>
      <p:sp>
        <p:nvSpPr>
          <p:cNvPr id="6" name="Rectangle 5">
            <a:extLst>
              <a:ext uri="{FF2B5EF4-FFF2-40B4-BE49-F238E27FC236}">
                <a16:creationId xmlns:a16="http://schemas.microsoft.com/office/drawing/2014/main" id="{5F834E2C-0C39-41C5-8D00-B0122FA60187}"/>
              </a:ext>
            </a:extLst>
          </p:cNvPr>
          <p:cNvSpPr/>
          <p:nvPr userDrawn="1"/>
        </p:nvSpPr>
        <p:spPr>
          <a:xfrm>
            <a:off x="8862385" y="5458598"/>
            <a:ext cx="3058297" cy="982362"/>
          </a:xfrm>
          <a:prstGeom prst="rect">
            <a:avLst/>
          </a:prstGeom>
          <a:solidFill>
            <a:srgbClr val="FDB51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792885-E1DA-4AA4-9C05-C832C6CB67EF}"/>
              </a:ext>
            </a:extLst>
          </p:cNvPr>
          <p:cNvSpPr/>
          <p:nvPr userDrawn="1"/>
        </p:nvSpPr>
        <p:spPr>
          <a:xfrm>
            <a:off x="8042454" y="5777814"/>
            <a:ext cx="3058297" cy="982362"/>
          </a:xfrm>
          <a:prstGeom prst="rect">
            <a:avLst/>
          </a:prstGeom>
          <a:solidFill>
            <a:srgbClr val="FDB51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8C4CF30-108E-4504-8D87-5151CAFADB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65823" y="6065663"/>
            <a:ext cx="2383541" cy="560833"/>
          </a:xfrm>
          <a:prstGeom prst="rect">
            <a:avLst/>
          </a:prstGeom>
        </p:spPr>
      </p:pic>
    </p:spTree>
    <p:extLst>
      <p:ext uri="{BB962C8B-B14F-4D97-AF65-F5344CB8AC3E}">
        <p14:creationId xmlns:p14="http://schemas.microsoft.com/office/powerpoint/2010/main" val="26137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F64A-851F-4529-96E3-BC0107555984}"/>
              </a:ext>
            </a:extLst>
          </p:cNvPr>
          <p:cNvSpPr>
            <a:spLocks noGrp="1"/>
          </p:cNvSpPr>
          <p:nvPr>
            <p:ph type="ctrTitle"/>
          </p:nvPr>
        </p:nvSpPr>
        <p:spPr>
          <a:xfrm>
            <a:off x="-25667" y="1122363"/>
            <a:ext cx="8560067"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9F6878-771B-46DD-808A-CF95C30A1D45}"/>
              </a:ext>
            </a:extLst>
          </p:cNvPr>
          <p:cNvSpPr>
            <a:spLocks noGrp="1"/>
          </p:cNvSpPr>
          <p:nvPr>
            <p:ph type="subTitle" idx="1"/>
          </p:nvPr>
        </p:nvSpPr>
        <p:spPr>
          <a:xfrm>
            <a:off x="-25667" y="3602038"/>
            <a:ext cx="856006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a:extLst>
              <a:ext uri="{FF2B5EF4-FFF2-40B4-BE49-F238E27FC236}">
                <a16:creationId xmlns:a16="http://schemas.microsoft.com/office/drawing/2014/main" id="{A8627BD9-2EB9-9253-875F-BC33E97900FB}"/>
              </a:ext>
            </a:extLst>
          </p:cNvPr>
          <p:cNvSpPr/>
          <p:nvPr userDrawn="1"/>
        </p:nvSpPr>
        <p:spPr>
          <a:xfrm>
            <a:off x="0" y="6558368"/>
            <a:ext cx="12192000" cy="3048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F3CCCA4F-E4FA-F08C-57BD-CDFB6930D1E0}"/>
              </a:ext>
            </a:extLst>
          </p:cNvPr>
          <p:cNvSpPr txBox="1">
            <a:spLocks/>
          </p:cNvSpPr>
          <p:nvPr userDrawn="1"/>
        </p:nvSpPr>
        <p:spPr>
          <a:xfrm>
            <a:off x="838200" y="652820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820339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F64A-851F-4529-96E3-BC0107555984}"/>
              </a:ext>
            </a:extLst>
          </p:cNvPr>
          <p:cNvSpPr>
            <a:spLocks noGrp="1"/>
          </p:cNvSpPr>
          <p:nvPr>
            <p:ph type="ctrTitle"/>
          </p:nvPr>
        </p:nvSpPr>
        <p:spPr>
          <a:xfrm>
            <a:off x="-25667" y="1122363"/>
            <a:ext cx="8560067"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9F6878-771B-46DD-808A-CF95C30A1D45}"/>
              </a:ext>
            </a:extLst>
          </p:cNvPr>
          <p:cNvSpPr>
            <a:spLocks noGrp="1"/>
          </p:cNvSpPr>
          <p:nvPr>
            <p:ph type="subTitle" idx="1"/>
          </p:nvPr>
        </p:nvSpPr>
        <p:spPr>
          <a:xfrm>
            <a:off x="-25667" y="3602038"/>
            <a:ext cx="856006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a:extLst>
              <a:ext uri="{FF2B5EF4-FFF2-40B4-BE49-F238E27FC236}">
                <a16:creationId xmlns:a16="http://schemas.microsoft.com/office/drawing/2014/main" id="{A8627BD9-2EB9-9253-875F-BC33E97900FB}"/>
              </a:ext>
            </a:extLst>
          </p:cNvPr>
          <p:cNvSpPr/>
          <p:nvPr userDrawn="1"/>
        </p:nvSpPr>
        <p:spPr>
          <a:xfrm>
            <a:off x="0" y="6558368"/>
            <a:ext cx="12192000" cy="3048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F3CCCA4F-E4FA-F08C-57BD-CDFB6930D1E0}"/>
              </a:ext>
            </a:extLst>
          </p:cNvPr>
          <p:cNvSpPr txBox="1">
            <a:spLocks/>
          </p:cNvSpPr>
          <p:nvPr userDrawn="1"/>
        </p:nvSpPr>
        <p:spPr>
          <a:xfrm>
            <a:off x="838200" y="652820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2974644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8D7C8-BE4E-44F1-8467-BBA903D3A0F2}"/>
              </a:ext>
            </a:extLst>
          </p:cNvPr>
          <p:cNvSpPr>
            <a:spLocks noGrp="1"/>
          </p:cNvSpPr>
          <p:nvPr>
            <p:ph type="title"/>
          </p:nvPr>
        </p:nvSpPr>
        <p:spPr>
          <a:xfrm>
            <a:off x="457200" y="304800"/>
            <a:ext cx="8077200" cy="930275"/>
          </a:xfrm>
          <a:prstGeom prst="rect">
            <a:avLst/>
          </a:prstGeo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822735D7-9EA4-4167-8EA4-DDDD360E33C3}"/>
              </a:ext>
            </a:extLst>
          </p:cNvPr>
          <p:cNvSpPr>
            <a:spLocks noGrp="1"/>
          </p:cNvSpPr>
          <p:nvPr>
            <p:ph idx="1"/>
          </p:nvPr>
        </p:nvSpPr>
        <p:spPr>
          <a:xfrm>
            <a:off x="467627" y="1825625"/>
            <a:ext cx="8066773" cy="435133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921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onten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p:txBody>
          <a:bodyPr/>
          <a:lstStyle>
            <a:lvl1pPr>
              <a:defRPr/>
            </a:lvl1pPr>
          </a:lstStyle>
          <a:p>
            <a:pPr>
              <a:defRPr/>
            </a:pPr>
            <a:fld id="{A0F5980E-459C-4CBD-8083-AAE132782DC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3775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90285-FEA7-22D6-CA38-1B9785B82703}"/>
              </a:ext>
            </a:extLst>
          </p:cNvPr>
          <p:cNvSpPr>
            <a:spLocks noGrp="1"/>
          </p:cNvSpPr>
          <p:nvPr>
            <p:ph type="dt" sz="half" idx="10"/>
          </p:nvPr>
        </p:nvSpPr>
        <p:spPr/>
        <p:txBody>
          <a:bodyPr/>
          <a:lstStyle/>
          <a:p>
            <a:fld id="{E927609F-BA5E-4CCF-9AF2-5CACF8C8ABEA}" type="datetimeFigureOut">
              <a:rPr lang="en-US" smtClean="0"/>
              <a:t>3/25/2026</a:t>
            </a:fld>
            <a:endParaRPr lang="en-US"/>
          </a:p>
        </p:txBody>
      </p:sp>
      <p:sp>
        <p:nvSpPr>
          <p:cNvPr id="3" name="Footer Placeholder 2">
            <a:extLst>
              <a:ext uri="{FF2B5EF4-FFF2-40B4-BE49-F238E27FC236}">
                <a16:creationId xmlns:a16="http://schemas.microsoft.com/office/drawing/2014/main" id="{681A2870-0C16-33C4-6036-B84BB35ADB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ABAAC5-C9E6-CEAF-27F4-FAADD23A2C09}"/>
              </a:ext>
            </a:extLst>
          </p:cNvPr>
          <p:cNvSpPr>
            <a:spLocks noGrp="1"/>
          </p:cNvSpPr>
          <p:nvPr>
            <p:ph type="sldNum" sz="quarter" idx="12"/>
          </p:nvPr>
        </p:nvSpPr>
        <p:spPr/>
        <p:txBody>
          <a:bodyPr/>
          <a:lstStyle/>
          <a:p>
            <a:fld id="{8D56A365-E5D9-4F99-A28D-6248D9232283}" type="slidenum">
              <a:rPr lang="en-US" smtClean="0"/>
              <a:t>‹#›</a:t>
            </a:fld>
            <a:endParaRPr lang="en-US"/>
          </a:p>
        </p:txBody>
      </p:sp>
    </p:spTree>
    <p:extLst>
      <p:ext uri="{BB962C8B-B14F-4D97-AF65-F5344CB8AC3E}">
        <p14:creationId xmlns:p14="http://schemas.microsoft.com/office/powerpoint/2010/main" val="235308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E313-30DA-1962-0D2D-04DDD4C288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8F5FE0-678C-87A2-6F49-E79BD091F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53EDB4-496A-6CFA-F173-A304E8E14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E6943-01E8-5744-97B2-D0F9EEC442F4}"/>
              </a:ext>
            </a:extLst>
          </p:cNvPr>
          <p:cNvSpPr>
            <a:spLocks noGrp="1"/>
          </p:cNvSpPr>
          <p:nvPr>
            <p:ph type="dt" sz="half" idx="10"/>
          </p:nvPr>
        </p:nvSpPr>
        <p:spPr/>
        <p:txBody>
          <a:bodyPr/>
          <a:lstStyle/>
          <a:p>
            <a:fld id="{E927609F-BA5E-4CCF-9AF2-5CACF8C8ABEA}" type="datetimeFigureOut">
              <a:rPr lang="en-US" smtClean="0"/>
              <a:t>3/25/2026</a:t>
            </a:fld>
            <a:endParaRPr lang="en-US"/>
          </a:p>
        </p:txBody>
      </p:sp>
      <p:sp>
        <p:nvSpPr>
          <p:cNvPr id="6" name="Footer Placeholder 5">
            <a:extLst>
              <a:ext uri="{FF2B5EF4-FFF2-40B4-BE49-F238E27FC236}">
                <a16:creationId xmlns:a16="http://schemas.microsoft.com/office/drawing/2014/main" id="{646EA6E0-5BE8-9CBF-78C4-383070AD4E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A01065-EFA7-C60F-DD8E-0B85874CFE1F}"/>
              </a:ext>
            </a:extLst>
          </p:cNvPr>
          <p:cNvSpPr>
            <a:spLocks noGrp="1"/>
          </p:cNvSpPr>
          <p:nvPr>
            <p:ph type="sldNum" sz="quarter" idx="12"/>
          </p:nvPr>
        </p:nvSpPr>
        <p:spPr/>
        <p:txBody>
          <a:bodyPr/>
          <a:lstStyle/>
          <a:p>
            <a:fld id="{8D56A365-E5D9-4F99-A28D-6248D9232283}" type="slidenum">
              <a:rPr lang="en-US" smtClean="0"/>
              <a:t>‹#›</a:t>
            </a:fld>
            <a:endParaRPr lang="en-US"/>
          </a:p>
        </p:txBody>
      </p:sp>
    </p:spTree>
    <p:extLst>
      <p:ext uri="{BB962C8B-B14F-4D97-AF65-F5344CB8AC3E}">
        <p14:creationId xmlns:p14="http://schemas.microsoft.com/office/powerpoint/2010/main" val="1979829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3707-BCB4-1C59-DEEA-279E3B31F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58C07D-11A1-2FF2-DA1A-8F4A8FCA1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983E9C-B0EB-76D7-AB45-1BF10D63F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380DA-0B42-2F53-DA89-669F6C12DB44}"/>
              </a:ext>
            </a:extLst>
          </p:cNvPr>
          <p:cNvSpPr>
            <a:spLocks noGrp="1"/>
          </p:cNvSpPr>
          <p:nvPr>
            <p:ph type="dt" sz="half" idx="10"/>
          </p:nvPr>
        </p:nvSpPr>
        <p:spPr/>
        <p:txBody>
          <a:bodyPr/>
          <a:lstStyle/>
          <a:p>
            <a:fld id="{E927609F-BA5E-4CCF-9AF2-5CACF8C8ABEA}" type="datetimeFigureOut">
              <a:rPr lang="en-US" smtClean="0"/>
              <a:t>3/25/2026</a:t>
            </a:fld>
            <a:endParaRPr lang="en-US"/>
          </a:p>
        </p:txBody>
      </p:sp>
      <p:sp>
        <p:nvSpPr>
          <p:cNvPr id="6" name="Footer Placeholder 5">
            <a:extLst>
              <a:ext uri="{FF2B5EF4-FFF2-40B4-BE49-F238E27FC236}">
                <a16:creationId xmlns:a16="http://schemas.microsoft.com/office/drawing/2014/main" id="{7EEBD14B-6616-1477-4305-CF2ED1532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6B844B-A6AD-B153-9330-6B86D8EBEFE2}"/>
              </a:ext>
            </a:extLst>
          </p:cNvPr>
          <p:cNvSpPr>
            <a:spLocks noGrp="1"/>
          </p:cNvSpPr>
          <p:nvPr>
            <p:ph type="sldNum" sz="quarter" idx="12"/>
          </p:nvPr>
        </p:nvSpPr>
        <p:spPr/>
        <p:txBody>
          <a:bodyPr/>
          <a:lstStyle/>
          <a:p>
            <a:fld id="{8D56A365-E5D9-4F99-A28D-6248D9232283}" type="slidenum">
              <a:rPr lang="en-US" smtClean="0"/>
              <a:t>‹#›</a:t>
            </a:fld>
            <a:endParaRPr lang="en-US"/>
          </a:p>
        </p:txBody>
      </p:sp>
    </p:spTree>
    <p:extLst>
      <p:ext uri="{BB962C8B-B14F-4D97-AF65-F5344CB8AC3E}">
        <p14:creationId xmlns:p14="http://schemas.microsoft.com/office/powerpoint/2010/main" val="447751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5.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openxmlformats.org/officeDocument/2006/relationships/theme" Target="../theme/theme6.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E78548-AA5C-2A5A-2418-221296670D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DAF0E5-B2E8-FB60-2F0F-793070D604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8F6CB-A7CB-5782-B01D-8C6CF30EC4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27609F-BA5E-4CCF-9AF2-5CACF8C8ABEA}" type="datetimeFigureOut">
              <a:rPr lang="en-US" smtClean="0"/>
              <a:t>3/25/2026</a:t>
            </a:fld>
            <a:endParaRPr lang="en-US"/>
          </a:p>
        </p:txBody>
      </p:sp>
      <p:sp>
        <p:nvSpPr>
          <p:cNvPr id="5" name="Footer Placeholder 4">
            <a:extLst>
              <a:ext uri="{FF2B5EF4-FFF2-40B4-BE49-F238E27FC236}">
                <a16:creationId xmlns:a16="http://schemas.microsoft.com/office/drawing/2014/main" id="{647026FE-FBDD-A8E2-BC85-0BE78FBF19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62071E1-CA4A-B583-6EC2-0B24362497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56A365-E5D9-4F99-A28D-6248D9232283}" type="slidenum">
              <a:rPr lang="en-US" smtClean="0"/>
              <a:t>‹#›</a:t>
            </a:fld>
            <a:endParaRPr lang="en-US"/>
          </a:p>
        </p:txBody>
      </p:sp>
    </p:spTree>
    <p:extLst>
      <p:ext uri="{BB962C8B-B14F-4D97-AF65-F5344CB8AC3E}">
        <p14:creationId xmlns:p14="http://schemas.microsoft.com/office/powerpoint/2010/main" val="3269116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6667"/>
            <a:ext cx="11360800" cy="8104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15600" y="1639833"/>
            <a:ext cx="11360800" cy="44520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80575" y="6201587"/>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lt1"/>
                </a:solidFill>
                <a:latin typeface="Roboto"/>
                <a:ea typeface="Roboto"/>
                <a:cs typeface="Roboto"/>
                <a:sym typeface="Roboto"/>
              </a:defRPr>
            </a:lvl1pPr>
            <a:lvl2pPr lvl="1" algn="r" rtl="0">
              <a:buNone/>
              <a:defRPr sz="1333">
                <a:solidFill>
                  <a:schemeClr val="lt1"/>
                </a:solidFill>
                <a:latin typeface="Roboto"/>
                <a:ea typeface="Roboto"/>
                <a:cs typeface="Roboto"/>
                <a:sym typeface="Roboto"/>
              </a:defRPr>
            </a:lvl2pPr>
            <a:lvl3pPr lvl="2" algn="r" rtl="0">
              <a:buNone/>
              <a:defRPr sz="1333">
                <a:solidFill>
                  <a:schemeClr val="lt1"/>
                </a:solidFill>
                <a:latin typeface="Roboto"/>
                <a:ea typeface="Roboto"/>
                <a:cs typeface="Roboto"/>
                <a:sym typeface="Roboto"/>
              </a:defRPr>
            </a:lvl3pPr>
            <a:lvl4pPr lvl="3" algn="r" rtl="0">
              <a:buNone/>
              <a:defRPr sz="1333">
                <a:solidFill>
                  <a:schemeClr val="lt1"/>
                </a:solidFill>
                <a:latin typeface="Roboto"/>
                <a:ea typeface="Roboto"/>
                <a:cs typeface="Roboto"/>
                <a:sym typeface="Roboto"/>
              </a:defRPr>
            </a:lvl4pPr>
            <a:lvl5pPr lvl="4" algn="r" rtl="0">
              <a:buNone/>
              <a:defRPr sz="1333">
                <a:solidFill>
                  <a:schemeClr val="lt1"/>
                </a:solidFill>
                <a:latin typeface="Roboto"/>
                <a:ea typeface="Roboto"/>
                <a:cs typeface="Roboto"/>
                <a:sym typeface="Roboto"/>
              </a:defRPr>
            </a:lvl5pPr>
            <a:lvl6pPr lvl="5" algn="r" rtl="0">
              <a:buNone/>
              <a:defRPr sz="1333">
                <a:solidFill>
                  <a:schemeClr val="lt1"/>
                </a:solidFill>
                <a:latin typeface="Roboto"/>
                <a:ea typeface="Roboto"/>
                <a:cs typeface="Roboto"/>
                <a:sym typeface="Roboto"/>
              </a:defRPr>
            </a:lvl6pPr>
            <a:lvl7pPr lvl="6" algn="r" rtl="0">
              <a:buNone/>
              <a:defRPr sz="1333">
                <a:solidFill>
                  <a:schemeClr val="lt1"/>
                </a:solidFill>
                <a:latin typeface="Roboto"/>
                <a:ea typeface="Roboto"/>
                <a:cs typeface="Roboto"/>
                <a:sym typeface="Roboto"/>
              </a:defRPr>
            </a:lvl7pPr>
            <a:lvl8pPr lvl="7" algn="r" rtl="0">
              <a:buNone/>
              <a:defRPr sz="1333">
                <a:solidFill>
                  <a:schemeClr val="lt1"/>
                </a:solidFill>
                <a:latin typeface="Roboto"/>
                <a:ea typeface="Roboto"/>
                <a:cs typeface="Roboto"/>
                <a:sym typeface="Roboto"/>
              </a:defRPr>
            </a:lvl8pPr>
            <a:lvl9pPr lvl="8" algn="r" rtl="0">
              <a:buNone/>
              <a:defRPr sz="1333">
                <a:solidFill>
                  <a:schemeClr val="l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110845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BB8C29-6A49-459A-B7E0-6039D50071E0}"/>
              </a:ext>
            </a:extLst>
          </p:cNvPr>
          <p:cNvSpPr>
            <a:spLocks noGrp="1"/>
          </p:cNvSpPr>
          <p:nvPr>
            <p:ph type="title"/>
          </p:nvPr>
        </p:nvSpPr>
        <p:spPr>
          <a:xfrm>
            <a:off x="457200" y="365125"/>
            <a:ext cx="7696200" cy="854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A1382D-B5D6-43A2-A036-B42048B033C2}"/>
              </a:ext>
            </a:extLst>
          </p:cNvPr>
          <p:cNvSpPr>
            <a:spLocks noGrp="1"/>
          </p:cNvSpPr>
          <p:nvPr>
            <p:ph type="body" idx="1"/>
          </p:nvPr>
        </p:nvSpPr>
        <p:spPr>
          <a:xfrm>
            <a:off x="838200" y="1825625"/>
            <a:ext cx="76962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A99BC8A4-2D30-9247-BBDC-7580269624B7}"/>
              </a:ext>
            </a:extLst>
          </p:cNvPr>
          <p:cNvSpPr/>
          <p:nvPr userDrawn="1"/>
        </p:nvSpPr>
        <p:spPr>
          <a:xfrm>
            <a:off x="0" y="6558368"/>
            <a:ext cx="12192000" cy="3048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7EFE3DF1-AA6B-1BA5-9BA3-6CD22F5ADF3F}"/>
              </a:ext>
            </a:extLst>
          </p:cNvPr>
          <p:cNvSpPr txBox="1">
            <a:spLocks/>
          </p:cNvSpPr>
          <p:nvPr userDrawn="1"/>
        </p:nvSpPr>
        <p:spPr>
          <a:xfrm>
            <a:off x="838200" y="652820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ooter Placeholder 4">
            <a:extLst>
              <a:ext uri="{FF2B5EF4-FFF2-40B4-BE49-F238E27FC236}">
                <a16:creationId xmlns:a16="http://schemas.microsoft.com/office/drawing/2014/main" id="{72C796F9-03B0-F5C5-9594-6631503B28F8}"/>
              </a:ext>
            </a:extLst>
          </p:cNvPr>
          <p:cNvSpPr txBox="1">
            <a:spLocks/>
          </p:cNvSpPr>
          <p:nvPr userDrawn="1"/>
        </p:nvSpPr>
        <p:spPr>
          <a:xfrm>
            <a:off x="4038600" y="652820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Proxima Nova" panose="02000506030000020004" pitchFamily="2" charset="0"/>
              </a:rPr>
              <a:t>© 2025 CT Green Bank. All Rights Reserved</a:t>
            </a:r>
          </a:p>
        </p:txBody>
      </p:sp>
      <p:sp>
        <p:nvSpPr>
          <p:cNvPr id="27" name="Slide Number Placeholder 5">
            <a:extLst>
              <a:ext uri="{FF2B5EF4-FFF2-40B4-BE49-F238E27FC236}">
                <a16:creationId xmlns:a16="http://schemas.microsoft.com/office/drawing/2014/main" id="{8AD93A9A-18D4-8909-41B4-83ECAD2B3A2D}"/>
              </a:ext>
            </a:extLst>
          </p:cNvPr>
          <p:cNvSpPr txBox="1">
            <a:spLocks/>
          </p:cNvSpPr>
          <p:nvPr userDrawn="1"/>
        </p:nvSpPr>
        <p:spPr>
          <a:xfrm>
            <a:off x="9144000" y="6528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chemeClr val="bg1"/>
                </a:solidFill>
                <a:latin typeface="Proxima Nova Black"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b="0" i="0" smtClean="0">
                <a:latin typeface="Proxima Nova" panose="02000506030000020004" pitchFamily="2" charset="0"/>
              </a:rPr>
              <a:pPr/>
              <a:t>‹#›</a:t>
            </a:fld>
            <a:endParaRPr lang="en-US" b="0" i="0">
              <a:latin typeface="Proxima Nova" panose="02000506030000020004" pitchFamily="2" charset="0"/>
            </a:endParaRPr>
          </a:p>
        </p:txBody>
      </p:sp>
    </p:spTree>
    <p:extLst>
      <p:ext uri="{BB962C8B-B14F-4D97-AF65-F5344CB8AC3E}">
        <p14:creationId xmlns:p14="http://schemas.microsoft.com/office/powerpoint/2010/main" val="398802978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718" r:id="rId4"/>
  </p:sldLayoutIdLst>
  <p:txStyles>
    <p:titleStyle>
      <a:lvl1pPr algn="l" defTabSz="914400" rtl="0" eaLnBrk="1" latinLnBrk="0" hangingPunct="1">
        <a:lnSpc>
          <a:spcPct val="90000"/>
        </a:lnSpc>
        <a:spcBef>
          <a:spcPct val="0"/>
        </a:spcBef>
        <a:buNone/>
        <a:defRPr sz="3600" kern="1200" baseline="0">
          <a:solidFill>
            <a:srgbClr val="267F2C"/>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rgbClr val="267F2C"/>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267F2C"/>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267F2C"/>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267F2C"/>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267F2C"/>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298C7DF-4700-463B-A7E8-438CEF65CBF4}"/>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4" name="Title Placeholder 3">
            <a:extLst>
              <a:ext uri="{FF2B5EF4-FFF2-40B4-BE49-F238E27FC236}">
                <a16:creationId xmlns:a16="http://schemas.microsoft.com/office/drawing/2014/main" id="{2AD0B725-CFFB-4C8F-9AE9-2B6ADC7278A5}"/>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Tree>
    <p:extLst>
      <p:ext uri="{BB962C8B-B14F-4D97-AF65-F5344CB8AC3E}">
        <p14:creationId xmlns:p14="http://schemas.microsoft.com/office/powerpoint/2010/main" val="317266876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5000" b="1" kern="1200">
          <a:solidFill>
            <a:schemeClr val="tx1"/>
          </a:solidFill>
          <a:latin typeface="Proxima Nova Rg" panose="0200050603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965429EA-18D1-4C38-B2B6-3EF97EB1B333}"/>
              </a:ext>
            </a:extLst>
          </p:cNvPr>
          <p:cNvSpPr>
            <a:spLocks noGrp="1"/>
          </p:cNvSpPr>
          <p:nvPr>
            <p:ph type="title"/>
          </p:nvPr>
        </p:nvSpPr>
        <p:spPr>
          <a:xfrm>
            <a:off x="536645" y="612077"/>
            <a:ext cx="8514888" cy="703015"/>
          </a:xfrm>
          <a:prstGeom prst="rect">
            <a:avLst/>
          </a:prstGeom>
        </p:spPr>
        <p:txBody>
          <a:bodyPr vert="horz" lIns="0" tIns="0" rIns="0" bIns="0" rtlCol="0" anchor="t" anchorCtr="0">
            <a:noAutofit/>
          </a:bodyPr>
          <a:lstStyle/>
          <a:p>
            <a:r>
              <a:rPr lang="en-US"/>
              <a:t>Click to edit Master title style</a:t>
            </a:r>
          </a:p>
        </p:txBody>
      </p:sp>
      <p:sp>
        <p:nvSpPr>
          <p:cNvPr id="7" name="Slide Number Placeholder 5">
            <a:extLst>
              <a:ext uri="{FF2B5EF4-FFF2-40B4-BE49-F238E27FC236}">
                <a16:creationId xmlns:a16="http://schemas.microsoft.com/office/drawing/2014/main" id="{520D00CF-303E-40FC-A013-AF4DB714EF68}"/>
              </a:ext>
            </a:extLst>
          </p:cNvPr>
          <p:cNvSpPr>
            <a:spLocks noGrp="1"/>
          </p:cNvSpPr>
          <p:nvPr>
            <p:ph type="sldNum" sz="quarter" idx="4"/>
          </p:nvPr>
        </p:nvSpPr>
        <p:spPr>
          <a:xfrm>
            <a:off x="11649364" y="6492875"/>
            <a:ext cx="542636" cy="365125"/>
          </a:xfrm>
          <a:prstGeom prst="rect">
            <a:avLst/>
          </a:prstGeom>
        </p:spPr>
        <p:txBody>
          <a:bodyPr/>
          <a:lstStyle>
            <a:lvl1pPr>
              <a:defRPr sz="1200">
                <a:latin typeface="Proxima Nova Rg" panose="02000506030000020004" pitchFamily="50" charset="0"/>
                <a:cs typeface="Arial" panose="020B0604020202020204" pitchFamily="34" charset="0"/>
              </a:defRPr>
            </a:lvl1pPr>
          </a:lstStyle>
          <a:p>
            <a:fld id="{058CC6BB-C3D2-4223-AD7D-B48D1BB4495E}" type="slidenum">
              <a:rPr lang="en-US" smtClean="0"/>
              <a:pPr/>
              <a:t>‹#›</a:t>
            </a:fld>
            <a:endParaRPr lang="en-US"/>
          </a:p>
        </p:txBody>
      </p:sp>
      <p:sp>
        <p:nvSpPr>
          <p:cNvPr id="5" name="Text Placeholder 4">
            <a:extLst>
              <a:ext uri="{FF2B5EF4-FFF2-40B4-BE49-F238E27FC236}">
                <a16:creationId xmlns:a16="http://schemas.microsoft.com/office/drawing/2014/main" id="{763F3635-C8C2-4F71-95F5-E1A7BF07A7CD}"/>
              </a:ext>
            </a:extLst>
          </p:cNvPr>
          <p:cNvSpPr>
            <a:spLocks noGrp="1"/>
          </p:cNvSpPr>
          <p:nvPr>
            <p:ph type="body" idx="1"/>
          </p:nvPr>
        </p:nvSpPr>
        <p:spPr>
          <a:xfrm>
            <a:off x="536645" y="2136921"/>
            <a:ext cx="10817155" cy="4351338"/>
          </a:xfrm>
          <a:prstGeom prst="rect">
            <a:avLst/>
          </a:prstGeom>
        </p:spPr>
        <p:txBody>
          <a:bodyPr vert="horz" lIns="0" tIns="0" rIns="0" bIns="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Third level</a:t>
            </a:r>
          </a:p>
        </p:txBody>
      </p:sp>
    </p:spTree>
    <p:extLst>
      <p:ext uri="{BB962C8B-B14F-4D97-AF65-F5344CB8AC3E}">
        <p14:creationId xmlns:p14="http://schemas.microsoft.com/office/powerpoint/2010/main" val="121459097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Lst>
  <p:txStyles>
    <p:titleStyle>
      <a:lvl1pPr algn="l" defTabSz="914400" rtl="0" eaLnBrk="1" latinLnBrk="0" hangingPunct="1">
        <a:lnSpc>
          <a:spcPct val="90000"/>
        </a:lnSpc>
        <a:spcBef>
          <a:spcPct val="0"/>
        </a:spcBef>
        <a:buNone/>
        <a:defRPr sz="2500" b="1" kern="1200" cap="all" baseline="0">
          <a:solidFill>
            <a:schemeClr val="accent1"/>
          </a:solidFill>
          <a:latin typeface="Proxima Nova Rg" panose="02000506030000020004"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cap="all" baseline="0">
          <a:solidFill>
            <a:schemeClr val="accent1"/>
          </a:solidFill>
          <a:latin typeface="Proxima Nova Rg" panose="02000506030000020004" pitchFamily="50" charset="0"/>
          <a:ea typeface="+mn-ea"/>
          <a:cs typeface="+mn-cs"/>
        </a:defRPr>
      </a:lvl1pPr>
      <a:lvl2pPr marL="0" indent="0" algn="l" defTabSz="914400" rtl="0" eaLnBrk="1" latinLnBrk="0" hangingPunct="1">
        <a:lnSpc>
          <a:spcPct val="110000"/>
        </a:lnSpc>
        <a:spcBef>
          <a:spcPts val="500"/>
        </a:spcBef>
        <a:buClr>
          <a:schemeClr val="tx2"/>
        </a:buClr>
        <a:buFont typeface="Roboto Lt" pitchFamily="2" charset="0"/>
        <a:buNone/>
        <a:defRPr sz="1800" kern="1200">
          <a:solidFill>
            <a:schemeClr val="tx2"/>
          </a:solidFill>
          <a:latin typeface="Proxima Nova Light" panose="02000506030000020004" pitchFamily="50" charset="0"/>
          <a:ea typeface="+mn-ea"/>
          <a:cs typeface="+mn-cs"/>
        </a:defRPr>
      </a:lvl2pPr>
      <a:lvl3pPr marL="228600" indent="-228600" algn="l" defTabSz="914400" rtl="0" eaLnBrk="1" latinLnBrk="0" hangingPunct="1">
        <a:lnSpc>
          <a:spcPct val="100000"/>
        </a:lnSpc>
        <a:spcBef>
          <a:spcPts val="300"/>
        </a:spcBef>
        <a:buClr>
          <a:schemeClr val="accent3"/>
        </a:buClr>
        <a:buFont typeface="Wingdings" panose="05000000000000000000" pitchFamily="2" charset="2"/>
        <a:buChar char="§"/>
        <a:defRPr sz="1800" kern="1200">
          <a:solidFill>
            <a:schemeClr val="tx2"/>
          </a:solidFill>
          <a:latin typeface="Proxima Nova Light" panose="02000506030000020004" pitchFamily="50" charset="0"/>
          <a:ea typeface="+mn-ea"/>
          <a:cs typeface="+mn-cs"/>
        </a:defRPr>
      </a:lvl3pPr>
      <a:lvl4pPr marL="457200" indent="-228600" algn="l" defTabSz="914400" rtl="0" eaLnBrk="1" latinLnBrk="0" hangingPunct="1">
        <a:lnSpc>
          <a:spcPct val="100000"/>
        </a:lnSpc>
        <a:spcBef>
          <a:spcPts val="300"/>
        </a:spcBef>
        <a:buClr>
          <a:schemeClr val="tx2"/>
        </a:buClr>
        <a:buFont typeface="Roboto Lt" pitchFamily="2" charset="0"/>
        <a:buChar char="&gt;"/>
        <a:defRPr sz="1600" kern="1200">
          <a:solidFill>
            <a:schemeClr val="tx2"/>
          </a:solidFill>
          <a:latin typeface="Proxima Nova Light" panose="02000506030000020004" pitchFamily="50" charset="0"/>
          <a:ea typeface="+mn-ea"/>
          <a:cs typeface="+mn-cs"/>
        </a:defRPr>
      </a:lvl4pPr>
      <a:lvl5pPr marL="731520" indent="-228600" algn="l" defTabSz="914400" rtl="0" eaLnBrk="1" latinLnBrk="0" hangingPunct="1">
        <a:lnSpc>
          <a:spcPct val="100000"/>
        </a:lnSpc>
        <a:spcBef>
          <a:spcPts val="300"/>
        </a:spcBef>
        <a:buFont typeface="Arial" panose="020B0604020202020204" pitchFamily="34" charset="0"/>
        <a:buChar char="•"/>
        <a:defRPr sz="1400" kern="1200">
          <a:solidFill>
            <a:schemeClr val="tx2"/>
          </a:solidFill>
          <a:latin typeface="Proxima Nova Ligh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BB8C29-6A49-459A-B7E0-6039D50071E0}"/>
              </a:ext>
            </a:extLst>
          </p:cNvPr>
          <p:cNvSpPr>
            <a:spLocks noGrp="1"/>
          </p:cNvSpPr>
          <p:nvPr>
            <p:ph type="title"/>
          </p:nvPr>
        </p:nvSpPr>
        <p:spPr>
          <a:xfrm>
            <a:off x="457200" y="365125"/>
            <a:ext cx="7696200" cy="854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A1382D-B5D6-43A2-A036-B42048B033C2}"/>
              </a:ext>
            </a:extLst>
          </p:cNvPr>
          <p:cNvSpPr>
            <a:spLocks noGrp="1"/>
          </p:cNvSpPr>
          <p:nvPr>
            <p:ph type="body" idx="1"/>
          </p:nvPr>
        </p:nvSpPr>
        <p:spPr>
          <a:xfrm>
            <a:off x="838200" y="1825625"/>
            <a:ext cx="76962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A99BC8A4-2D30-9247-BBDC-7580269624B7}"/>
              </a:ext>
            </a:extLst>
          </p:cNvPr>
          <p:cNvSpPr/>
          <p:nvPr userDrawn="1"/>
        </p:nvSpPr>
        <p:spPr>
          <a:xfrm>
            <a:off x="0" y="6558368"/>
            <a:ext cx="12192000" cy="30480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7EFE3DF1-AA6B-1BA5-9BA3-6CD22F5ADF3F}"/>
              </a:ext>
            </a:extLst>
          </p:cNvPr>
          <p:cNvSpPr txBox="1">
            <a:spLocks/>
          </p:cNvSpPr>
          <p:nvPr userDrawn="1"/>
        </p:nvSpPr>
        <p:spPr>
          <a:xfrm>
            <a:off x="838200" y="652820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solidFill>
                <a:latin typeface="Proxima Nova"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Slide Number Placeholder 5">
            <a:extLst>
              <a:ext uri="{FF2B5EF4-FFF2-40B4-BE49-F238E27FC236}">
                <a16:creationId xmlns:a16="http://schemas.microsoft.com/office/drawing/2014/main" id="{8AD93A9A-18D4-8909-41B4-83ECAD2B3A2D}"/>
              </a:ext>
            </a:extLst>
          </p:cNvPr>
          <p:cNvSpPr txBox="1">
            <a:spLocks/>
          </p:cNvSpPr>
          <p:nvPr userDrawn="1"/>
        </p:nvSpPr>
        <p:spPr>
          <a:xfrm>
            <a:off x="9144000" y="6528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chemeClr val="bg1"/>
                </a:solidFill>
                <a:latin typeface="Proxima Nova Black"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0" i="0" dirty="0">
              <a:latin typeface="Proxima Nova" panose="02000506030000020004" pitchFamily="2" charset="0"/>
            </a:endParaRPr>
          </a:p>
        </p:txBody>
      </p:sp>
    </p:spTree>
    <p:extLst>
      <p:ext uri="{BB962C8B-B14F-4D97-AF65-F5344CB8AC3E}">
        <p14:creationId xmlns:p14="http://schemas.microsoft.com/office/powerpoint/2010/main" val="18885811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xStyles>
    <p:titleStyle>
      <a:lvl1pPr algn="l" defTabSz="914400" rtl="0" eaLnBrk="1" latinLnBrk="0" hangingPunct="1">
        <a:lnSpc>
          <a:spcPct val="90000"/>
        </a:lnSpc>
        <a:spcBef>
          <a:spcPct val="0"/>
        </a:spcBef>
        <a:buNone/>
        <a:defRPr sz="3600" kern="1200" baseline="0">
          <a:solidFill>
            <a:srgbClr val="267F2C"/>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rgbClr val="267F2C"/>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267F2C"/>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267F2C"/>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267F2C"/>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267F2C"/>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3.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jpe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6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3.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3.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50.jp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mailto:HChuaReyes@newhavenct.gov"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mailto:SWinter@newhavenct.gov"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4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D3D7E-F67E-4D81-0AD6-0C1B81043806}"/>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FAE97802-31A1-E1EA-40A6-C36432830884}"/>
              </a:ext>
            </a:extLst>
          </p:cNvPr>
          <p:cNvGrpSpPr/>
          <p:nvPr/>
        </p:nvGrpSpPr>
        <p:grpSpPr>
          <a:xfrm>
            <a:off x="0" y="6477000"/>
            <a:ext cx="12192000" cy="381000"/>
            <a:chOff x="0" y="0"/>
            <a:chExt cx="4805426" cy="98650"/>
          </a:xfrm>
        </p:grpSpPr>
        <p:sp>
          <p:nvSpPr>
            <p:cNvPr id="11" name="Freeform 11">
              <a:extLst>
                <a:ext uri="{FF2B5EF4-FFF2-40B4-BE49-F238E27FC236}">
                  <a16:creationId xmlns:a16="http://schemas.microsoft.com/office/drawing/2014/main" id="{AF073FE8-4BB1-6710-8386-F34D0B358B4C}"/>
                </a:ext>
              </a:extLst>
            </p:cNvPr>
            <p:cNvSpPr/>
            <p:nvPr/>
          </p:nvSpPr>
          <p:spPr>
            <a:xfrm>
              <a:off x="0" y="0"/>
              <a:ext cx="4805426" cy="98650"/>
            </a:xfrm>
            <a:custGeom>
              <a:avLst/>
              <a:gdLst/>
              <a:ahLst/>
              <a:cxnLst/>
              <a:rect l="l" t="t" r="r" b="b"/>
              <a:pathLst>
                <a:path w="4805426" h="98650">
                  <a:moveTo>
                    <a:pt x="0" y="0"/>
                  </a:moveTo>
                  <a:lnTo>
                    <a:pt x="4805426" y="0"/>
                  </a:lnTo>
                  <a:lnTo>
                    <a:pt x="4805426" y="98650"/>
                  </a:lnTo>
                  <a:lnTo>
                    <a:pt x="0" y="98650"/>
                  </a:lnTo>
                  <a:close/>
                </a:path>
              </a:pathLst>
            </a:custGeom>
            <a:solidFill>
              <a:schemeClr val="tx2">
                <a:lumMod val="20000"/>
                <a:lumOff val="80000"/>
              </a:schemeClr>
            </a:solidFill>
          </p:spPr>
          <p:txBody>
            <a:bodyPr/>
            <a:lstStyle/>
            <a:p>
              <a:pPr defTabSz="609630"/>
              <a:endParaRPr lang="en-US" sz="1200" dirty="0">
                <a:solidFill>
                  <a:prstClr val="black"/>
                </a:solidFill>
                <a:latin typeface="Calibri"/>
              </a:endParaRPr>
            </a:p>
          </p:txBody>
        </p:sp>
        <p:sp>
          <p:nvSpPr>
            <p:cNvPr id="12" name="TextBox 12">
              <a:extLst>
                <a:ext uri="{FF2B5EF4-FFF2-40B4-BE49-F238E27FC236}">
                  <a16:creationId xmlns:a16="http://schemas.microsoft.com/office/drawing/2014/main" id="{60A80D99-87F9-44F2-723D-1040F3A8A1E9}"/>
                </a:ext>
              </a:extLst>
            </p:cNvPr>
            <p:cNvSpPr txBox="1"/>
            <p:nvPr/>
          </p:nvSpPr>
          <p:spPr>
            <a:xfrm>
              <a:off x="0" y="-47625"/>
              <a:ext cx="4805426" cy="146275"/>
            </a:xfrm>
            <a:prstGeom prst="rect">
              <a:avLst/>
            </a:prstGeom>
          </p:spPr>
          <p:txBody>
            <a:bodyPr lIns="33867" tIns="33867" rIns="33867" bIns="33867" rtlCol="0" anchor="ctr"/>
            <a:lstStyle/>
            <a:p>
              <a:pPr algn="ctr" defTabSz="609630">
                <a:lnSpc>
                  <a:spcPts val="1867"/>
                </a:lnSpc>
                <a:defRPr/>
              </a:pPr>
              <a:endParaRPr sz="1200">
                <a:solidFill>
                  <a:prstClr val="black"/>
                </a:solidFill>
                <a:latin typeface="Calibri"/>
              </a:endParaRPr>
            </a:p>
          </p:txBody>
        </p:sp>
      </p:grpSp>
      <p:sp>
        <p:nvSpPr>
          <p:cNvPr id="13" name="TextBox 13">
            <a:extLst>
              <a:ext uri="{FF2B5EF4-FFF2-40B4-BE49-F238E27FC236}">
                <a16:creationId xmlns:a16="http://schemas.microsoft.com/office/drawing/2014/main" id="{8892CD7D-C2FD-B31E-6344-BA3A42D98AF7}"/>
              </a:ext>
            </a:extLst>
          </p:cNvPr>
          <p:cNvSpPr txBox="1"/>
          <p:nvPr/>
        </p:nvSpPr>
        <p:spPr>
          <a:xfrm>
            <a:off x="0" y="6644107"/>
            <a:ext cx="12192000" cy="197875"/>
          </a:xfrm>
          <a:prstGeom prst="rect">
            <a:avLst/>
          </a:prstGeom>
        </p:spPr>
        <p:txBody>
          <a:bodyPr lIns="0" tIns="0" rIns="0" bIns="0" rtlCol="0" anchor="t">
            <a:spAutoFit/>
          </a:bodyPr>
          <a:lstStyle/>
          <a:p>
            <a:pPr algn="ctr" defTabSz="609630">
              <a:lnSpc>
                <a:spcPts val="1414"/>
              </a:lnSpc>
              <a:defRPr/>
            </a:pPr>
            <a:r>
              <a:rPr lang="en-US" sz="1867" b="1" spc="547" dirty="0">
                <a:solidFill>
                  <a:srgbClr val="000000"/>
                </a:solidFill>
                <a:latin typeface="Calibri (MS) Bold"/>
                <a:ea typeface="Calibri (MS) Bold"/>
                <a:cs typeface="Calibri (MS) Bold"/>
                <a:sym typeface="Calibri (MS) Bold"/>
              </a:rPr>
              <a:t>BUSINESS MODELS • Salon D • 11:45-12:45</a:t>
            </a:r>
          </a:p>
        </p:txBody>
      </p:sp>
      <p:sp>
        <p:nvSpPr>
          <p:cNvPr id="14" name="TextBox 14">
            <a:extLst>
              <a:ext uri="{FF2B5EF4-FFF2-40B4-BE49-F238E27FC236}">
                <a16:creationId xmlns:a16="http://schemas.microsoft.com/office/drawing/2014/main" id="{5E1EA4A1-E456-000F-19E7-EB125577CD44}"/>
              </a:ext>
            </a:extLst>
          </p:cNvPr>
          <p:cNvSpPr txBox="1"/>
          <p:nvPr/>
        </p:nvSpPr>
        <p:spPr>
          <a:xfrm>
            <a:off x="-8467" y="1735672"/>
            <a:ext cx="12192000" cy="677108"/>
          </a:xfrm>
          <a:prstGeom prst="rect">
            <a:avLst/>
          </a:prstGeom>
        </p:spPr>
        <p:txBody>
          <a:bodyPr lIns="0" tIns="0" rIns="0" bIns="0" rtlCol="0" anchor="t">
            <a:spAutoFit/>
          </a:bodyPr>
          <a:lstStyle/>
          <a:p>
            <a:pPr algn="ctr" defTabSz="609630">
              <a:spcBef>
                <a:spcPts val="500"/>
              </a:spcBef>
              <a:spcAft>
                <a:spcPts val="500"/>
              </a:spcAft>
            </a:pPr>
            <a:r>
              <a:rPr lang="en-US" sz="4400" b="1" dirty="0">
                <a:solidFill>
                  <a:prstClr val="black"/>
                </a:solidFill>
                <a:latin typeface="Calibri (MS) Bold" panose="020B0604020202020204" charset="0"/>
                <a:cs typeface="Calibri (MS) Bold" panose="020B0604020202020204" charset="0"/>
              </a:rPr>
              <a:t>Bridging the Financing Gap </a:t>
            </a:r>
          </a:p>
        </p:txBody>
      </p:sp>
      <p:sp>
        <p:nvSpPr>
          <p:cNvPr id="15" name="TextBox 15">
            <a:extLst>
              <a:ext uri="{FF2B5EF4-FFF2-40B4-BE49-F238E27FC236}">
                <a16:creationId xmlns:a16="http://schemas.microsoft.com/office/drawing/2014/main" id="{53B88689-A8C5-56FE-BD9B-E4C7905C6708}"/>
              </a:ext>
            </a:extLst>
          </p:cNvPr>
          <p:cNvSpPr txBox="1"/>
          <p:nvPr/>
        </p:nvSpPr>
        <p:spPr>
          <a:xfrm>
            <a:off x="3962399" y="3822657"/>
            <a:ext cx="7239003" cy="1956754"/>
          </a:xfrm>
          <a:prstGeom prst="rect">
            <a:avLst/>
          </a:prstGeom>
        </p:spPr>
        <p:txBody>
          <a:bodyPr wrap="square" lIns="0" tIns="0" rIns="0" bIns="0" rtlCol="0" anchor="t">
            <a:spAutoFit/>
          </a:bodyPr>
          <a:lstStyle/>
          <a:p>
            <a:pPr defTabSz="609630">
              <a:lnSpc>
                <a:spcPts val="3920"/>
              </a:lnSpc>
            </a:pPr>
            <a:r>
              <a:rPr lang="en-US" sz="2400" dirty="0">
                <a:solidFill>
                  <a:prstClr val="black"/>
                </a:solidFill>
                <a:latin typeface="Calibri (MS) Bold" panose="020B0604020202020204" charset="0"/>
                <a:cs typeface="Calibri (MS) Bold" panose="020B0604020202020204" charset="0"/>
              </a:rPr>
              <a:t>Andrea Lee / </a:t>
            </a:r>
            <a:r>
              <a:rPr lang="en-US" sz="2400" i="1" dirty="0">
                <a:solidFill>
                  <a:prstClr val="black"/>
                </a:solidFill>
                <a:latin typeface="Calibri (MS) Bold" panose="020B0604020202020204" charset="0"/>
                <a:cs typeface="Calibri (MS) Bold" panose="020B0604020202020204" charset="0"/>
              </a:rPr>
              <a:t>NY Green Bank</a:t>
            </a:r>
            <a:endParaRPr lang="en-US" sz="2400" b="1" i="1" dirty="0">
              <a:solidFill>
                <a:srgbClr val="000000"/>
              </a:solidFill>
              <a:latin typeface="Calibri (MS) Bold"/>
              <a:ea typeface="Calibri (MS) Bold"/>
              <a:cs typeface="Calibri (MS) Bold"/>
              <a:sym typeface="Calibri (MS) Bold"/>
            </a:endParaRPr>
          </a:p>
          <a:p>
            <a:pPr defTabSz="609630">
              <a:lnSpc>
                <a:spcPts val="3920"/>
              </a:lnSpc>
            </a:pPr>
            <a:r>
              <a:rPr lang="en-US" sz="2400" dirty="0">
                <a:solidFill>
                  <a:prstClr val="black"/>
                </a:solidFill>
                <a:latin typeface="Calibri (MS) Bold" panose="020B0604020202020204" charset="0"/>
                <a:cs typeface="Calibri (MS) Bold" panose="020B0604020202020204" charset="0"/>
              </a:rPr>
              <a:t>Adam </a:t>
            </a:r>
            <a:r>
              <a:rPr lang="en-US" sz="2400" dirty="0" err="1">
                <a:solidFill>
                  <a:prstClr val="black"/>
                </a:solidFill>
                <a:latin typeface="Calibri (MS) Bold" panose="020B0604020202020204" charset="0"/>
                <a:cs typeface="Calibri (MS) Bold" panose="020B0604020202020204" charset="0"/>
              </a:rPr>
              <a:t>Serbert</a:t>
            </a:r>
            <a:r>
              <a:rPr lang="en-US" sz="2400" dirty="0">
                <a:solidFill>
                  <a:prstClr val="black"/>
                </a:solidFill>
                <a:latin typeface="Calibri (MS) Bold" panose="020B0604020202020204" charset="0"/>
                <a:cs typeface="Calibri (MS) Bold" panose="020B0604020202020204" charset="0"/>
              </a:rPr>
              <a:t> / </a:t>
            </a:r>
            <a:r>
              <a:rPr lang="en-US" sz="2400" i="1" dirty="0">
                <a:solidFill>
                  <a:prstClr val="black"/>
                </a:solidFill>
                <a:latin typeface="Calibri (MS) Bold" panose="020B0604020202020204" charset="0"/>
                <a:cs typeface="Calibri (MS) Bold" panose="020B0604020202020204" charset="0"/>
              </a:rPr>
              <a:t>Good Carbon</a:t>
            </a:r>
          </a:p>
          <a:p>
            <a:pPr defTabSz="609630">
              <a:lnSpc>
                <a:spcPts val="3920"/>
              </a:lnSpc>
            </a:pPr>
            <a:r>
              <a:rPr lang="en-US" sz="2400" dirty="0">
                <a:solidFill>
                  <a:prstClr val="black"/>
                </a:solidFill>
                <a:latin typeface="Calibri (MS) Bold" panose="020B0604020202020204" charset="0"/>
                <a:cs typeface="Calibri (MS) Bold" panose="020B0604020202020204" charset="0"/>
              </a:rPr>
              <a:t>Larry Campana / </a:t>
            </a:r>
            <a:r>
              <a:rPr lang="en-US" sz="2400" i="1" dirty="0">
                <a:solidFill>
                  <a:prstClr val="black"/>
                </a:solidFill>
                <a:latin typeface="Calibri (MS) Bold" panose="020B0604020202020204" charset="0"/>
                <a:cs typeface="Calibri (MS) Bold" panose="020B0604020202020204" charset="0"/>
              </a:rPr>
              <a:t>CT Green Bank</a:t>
            </a:r>
          </a:p>
          <a:p>
            <a:pPr defTabSz="609630">
              <a:lnSpc>
                <a:spcPts val="3920"/>
              </a:lnSpc>
            </a:pPr>
            <a:r>
              <a:rPr lang="en-US" sz="2400" dirty="0" err="1">
                <a:solidFill>
                  <a:prstClr val="black"/>
                </a:solidFill>
                <a:latin typeface="Calibri (MS) Bold" panose="020B0604020202020204" charset="0"/>
                <a:cs typeface="Calibri (MS) Bold" panose="020B0604020202020204" charset="0"/>
              </a:rPr>
              <a:t>HannahZoe</a:t>
            </a:r>
            <a:r>
              <a:rPr lang="en-US" sz="2400" dirty="0">
                <a:solidFill>
                  <a:prstClr val="black"/>
                </a:solidFill>
                <a:latin typeface="Calibri (MS) Bold" panose="020B0604020202020204" charset="0"/>
                <a:cs typeface="Calibri (MS) Bold" panose="020B0604020202020204" charset="0"/>
              </a:rPr>
              <a:t> Chua-Reyes / </a:t>
            </a:r>
            <a:r>
              <a:rPr lang="en-US" sz="2400" i="1" dirty="0">
                <a:solidFill>
                  <a:prstClr val="black"/>
                </a:solidFill>
                <a:latin typeface="Calibri (MS) Bold" panose="020B0604020202020204" charset="0"/>
                <a:cs typeface="Calibri (MS) Bold" panose="020B0604020202020204" charset="0"/>
              </a:rPr>
              <a:t>City of New Haven</a:t>
            </a:r>
          </a:p>
        </p:txBody>
      </p:sp>
      <p:sp>
        <p:nvSpPr>
          <p:cNvPr id="2" name="TextBox 8">
            <a:extLst>
              <a:ext uri="{FF2B5EF4-FFF2-40B4-BE49-F238E27FC236}">
                <a16:creationId xmlns:a16="http://schemas.microsoft.com/office/drawing/2014/main" id="{45A44D63-B605-64BF-7DDF-7BC811D33FF9}"/>
              </a:ext>
            </a:extLst>
          </p:cNvPr>
          <p:cNvSpPr txBox="1"/>
          <p:nvPr/>
        </p:nvSpPr>
        <p:spPr>
          <a:xfrm>
            <a:off x="0" y="76200"/>
            <a:ext cx="12192000" cy="1069203"/>
          </a:xfrm>
          <a:prstGeom prst="rect">
            <a:avLst/>
          </a:prstGeom>
        </p:spPr>
        <p:txBody>
          <a:bodyPr lIns="0" tIns="0" rIns="0" bIns="0" rtlCol="0" anchor="t">
            <a:spAutoFit/>
          </a:bodyPr>
          <a:lstStyle/>
          <a:p>
            <a:pPr algn="ctr" defTabSz="609630"/>
            <a:r>
              <a:rPr lang="en-US" sz="4000" b="1" spc="1381" dirty="0">
                <a:solidFill>
                  <a:srgbClr val="002E8D"/>
                </a:solidFill>
                <a:latin typeface="Canva Sans Bold"/>
                <a:ea typeface="Canva Sans Bold"/>
                <a:cs typeface="Canva Sans Bold"/>
                <a:sym typeface="Canva Sans Bold"/>
              </a:rPr>
              <a:t>NY-GEO 2026</a:t>
            </a:r>
          </a:p>
          <a:p>
            <a:pPr algn="ctr" defTabSz="609630"/>
            <a:r>
              <a:rPr lang="en-US" sz="2948" b="1" dirty="0">
                <a:solidFill>
                  <a:srgbClr val="002E8D"/>
                </a:solidFill>
                <a:latin typeface="Canva Sans Bold"/>
                <a:ea typeface="Canva Sans Bold"/>
                <a:cs typeface="Canva Sans Bold"/>
                <a:sym typeface="Canva Sans Bold"/>
              </a:rPr>
              <a:t>March 24-25, 2026 | Brooklyn, NY</a:t>
            </a:r>
          </a:p>
        </p:txBody>
      </p:sp>
      <p:sp>
        <p:nvSpPr>
          <p:cNvPr id="16" name="Freeform 10">
            <a:extLst>
              <a:ext uri="{FF2B5EF4-FFF2-40B4-BE49-F238E27FC236}">
                <a16:creationId xmlns:a16="http://schemas.microsoft.com/office/drawing/2014/main" id="{17FDE560-F88D-DEF7-41C4-25E76D6E47CE}"/>
              </a:ext>
            </a:extLst>
          </p:cNvPr>
          <p:cNvSpPr/>
          <p:nvPr/>
        </p:nvSpPr>
        <p:spPr>
          <a:xfrm>
            <a:off x="355600" y="202217"/>
            <a:ext cx="1045378" cy="840637"/>
          </a:xfrm>
          <a:custGeom>
            <a:avLst/>
            <a:gdLst/>
            <a:ahLst/>
            <a:cxnLst/>
            <a:rect l="l" t="t" r="r" b="b"/>
            <a:pathLst>
              <a:path w="2296867" h="1805542">
                <a:moveTo>
                  <a:pt x="0" y="0"/>
                </a:moveTo>
                <a:lnTo>
                  <a:pt x="2296867" y="0"/>
                </a:lnTo>
                <a:lnTo>
                  <a:pt x="2296867" y="1805542"/>
                </a:lnTo>
                <a:lnTo>
                  <a:pt x="0" y="180554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7" name="Group 11">
            <a:extLst>
              <a:ext uri="{FF2B5EF4-FFF2-40B4-BE49-F238E27FC236}">
                <a16:creationId xmlns:a16="http://schemas.microsoft.com/office/drawing/2014/main" id="{4FE467A6-A7D1-C655-3152-3AFFC96B7F61}"/>
              </a:ext>
            </a:extLst>
          </p:cNvPr>
          <p:cNvGrpSpPr/>
          <p:nvPr/>
        </p:nvGrpSpPr>
        <p:grpSpPr>
          <a:xfrm>
            <a:off x="0" y="1197091"/>
            <a:ext cx="12192000" cy="30479"/>
            <a:chOff x="0" y="0"/>
            <a:chExt cx="4816593" cy="33410"/>
          </a:xfrm>
          <a:solidFill>
            <a:srgbClr val="002E8D"/>
          </a:solidFill>
        </p:grpSpPr>
        <p:sp>
          <p:nvSpPr>
            <p:cNvPr id="18" name="Freeform 12">
              <a:extLst>
                <a:ext uri="{FF2B5EF4-FFF2-40B4-BE49-F238E27FC236}">
                  <a16:creationId xmlns:a16="http://schemas.microsoft.com/office/drawing/2014/main" id="{A3BB9D9A-D5C2-FC10-D09C-11D94E9D8426}"/>
                </a:ext>
              </a:extLst>
            </p:cNvPr>
            <p:cNvSpPr/>
            <p:nvPr/>
          </p:nvSpPr>
          <p:spPr>
            <a:xfrm>
              <a:off x="0" y="0"/>
              <a:ext cx="4816592" cy="33410"/>
            </a:xfrm>
            <a:custGeom>
              <a:avLst/>
              <a:gdLst/>
              <a:ahLst/>
              <a:cxnLst/>
              <a:rect l="l" t="t" r="r" b="b"/>
              <a:pathLst>
                <a:path w="4816592" h="33410">
                  <a:moveTo>
                    <a:pt x="0" y="0"/>
                  </a:moveTo>
                  <a:lnTo>
                    <a:pt x="4816592" y="0"/>
                  </a:lnTo>
                  <a:lnTo>
                    <a:pt x="4816592" y="33410"/>
                  </a:lnTo>
                  <a:lnTo>
                    <a:pt x="0" y="33410"/>
                  </a:lnTo>
                  <a:close/>
                </a:path>
              </a:pathLst>
            </a:custGeom>
            <a:grpFill/>
          </p:spPr>
          <p:txBody>
            <a:bodyPr/>
            <a:lstStyle/>
            <a:p>
              <a:pPr defTabSz="609630"/>
              <a:endParaRPr lang="en-US" sz="1200">
                <a:solidFill>
                  <a:srgbClr val="002E8D"/>
                </a:solidFill>
                <a:latin typeface="Calibri"/>
              </a:endParaRPr>
            </a:p>
          </p:txBody>
        </p:sp>
        <p:sp>
          <p:nvSpPr>
            <p:cNvPr id="19" name="TextBox 13">
              <a:extLst>
                <a:ext uri="{FF2B5EF4-FFF2-40B4-BE49-F238E27FC236}">
                  <a16:creationId xmlns:a16="http://schemas.microsoft.com/office/drawing/2014/main" id="{25383132-30DF-98E1-B184-1746B6FE8471}"/>
                </a:ext>
              </a:extLst>
            </p:cNvPr>
            <p:cNvSpPr txBox="1"/>
            <p:nvPr/>
          </p:nvSpPr>
          <p:spPr>
            <a:xfrm>
              <a:off x="0" y="-38100"/>
              <a:ext cx="4816593" cy="71510"/>
            </a:xfrm>
            <a:prstGeom prst="rect">
              <a:avLst/>
            </a:prstGeom>
            <a:grpFill/>
          </p:spPr>
          <p:txBody>
            <a:bodyPr lIns="33867" tIns="33867" rIns="33867" bIns="33867" rtlCol="0" anchor="ctr"/>
            <a:lstStyle/>
            <a:p>
              <a:pPr algn="ctr" defTabSz="609630">
                <a:lnSpc>
                  <a:spcPts val="1773"/>
                </a:lnSpc>
                <a:spcBef>
                  <a:spcPct val="0"/>
                </a:spcBef>
              </a:pPr>
              <a:endParaRPr sz="1200">
                <a:solidFill>
                  <a:srgbClr val="002E8D"/>
                </a:solidFill>
                <a:latin typeface="Calibri"/>
              </a:endParaRPr>
            </a:p>
          </p:txBody>
        </p:sp>
      </p:grpSp>
      <p:sp>
        <p:nvSpPr>
          <p:cNvPr id="20" name="Freeform 10">
            <a:extLst>
              <a:ext uri="{FF2B5EF4-FFF2-40B4-BE49-F238E27FC236}">
                <a16:creationId xmlns:a16="http://schemas.microsoft.com/office/drawing/2014/main" id="{9877644E-7A78-F58C-072C-654037468758}"/>
              </a:ext>
            </a:extLst>
          </p:cNvPr>
          <p:cNvSpPr/>
          <p:nvPr/>
        </p:nvSpPr>
        <p:spPr>
          <a:xfrm>
            <a:off x="10746483" y="181220"/>
            <a:ext cx="1045378" cy="840637"/>
          </a:xfrm>
          <a:custGeom>
            <a:avLst/>
            <a:gdLst/>
            <a:ahLst/>
            <a:cxnLst/>
            <a:rect l="l" t="t" r="r" b="b"/>
            <a:pathLst>
              <a:path w="2296867" h="1805542">
                <a:moveTo>
                  <a:pt x="0" y="0"/>
                </a:moveTo>
                <a:lnTo>
                  <a:pt x="2296867" y="0"/>
                </a:lnTo>
                <a:lnTo>
                  <a:pt x="2296867" y="1805542"/>
                </a:lnTo>
                <a:lnTo>
                  <a:pt x="0" y="180554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21" name="Group 11">
            <a:extLst>
              <a:ext uri="{FF2B5EF4-FFF2-40B4-BE49-F238E27FC236}">
                <a16:creationId xmlns:a16="http://schemas.microsoft.com/office/drawing/2014/main" id="{72478CA3-E58C-8A1E-547D-97C4B8389031}"/>
              </a:ext>
            </a:extLst>
          </p:cNvPr>
          <p:cNvGrpSpPr/>
          <p:nvPr/>
        </p:nvGrpSpPr>
        <p:grpSpPr>
          <a:xfrm>
            <a:off x="-3" y="29390"/>
            <a:ext cx="12192000" cy="30479"/>
            <a:chOff x="0" y="0"/>
            <a:chExt cx="4816593" cy="33410"/>
          </a:xfrm>
          <a:solidFill>
            <a:srgbClr val="002E8D"/>
          </a:solidFill>
        </p:grpSpPr>
        <p:sp>
          <p:nvSpPr>
            <p:cNvPr id="22" name="Freeform 12">
              <a:extLst>
                <a:ext uri="{FF2B5EF4-FFF2-40B4-BE49-F238E27FC236}">
                  <a16:creationId xmlns:a16="http://schemas.microsoft.com/office/drawing/2014/main" id="{FCA90E5A-2F85-B98D-B617-5F2A9A10E0F5}"/>
                </a:ext>
              </a:extLst>
            </p:cNvPr>
            <p:cNvSpPr/>
            <p:nvPr/>
          </p:nvSpPr>
          <p:spPr>
            <a:xfrm>
              <a:off x="0" y="0"/>
              <a:ext cx="4816592" cy="33410"/>
            </a:xfrm>
            <a:custGeom>
              <a:avLst/>
              <a:gdLst/>
              <a:ahLst/>
              <a:cxnLst/>
              <a:rect l="l" t="t" r="r" b="b"/>
              <a:pathLst>
                <a:path w="4816592" h="33410">
                  <a:moveTo>
                    <a:pt x="0" y="0"/>
                  </a:moveTo>
                  <a:lnTo>
                    <a:pt x="4816592" y="0"/>
                  </a:lnTo>
                  <a:lnTo>
                    <a:pt x="4816592" y="33410"/>
                  </a:lnTo>
                  <a:lnTo>
                    <a:pt x="0" y="33410"/>
                  </a:lnTo>
                  <a:close/>
                </a:path>
              </a:pathLst>
            </a:custGeom>
            <a:grpFill/>
          </p:spPr>
          <p:txBody>
            <a:bodyPr/>
            <a:lstStyle/>
            <a:p>
              <a:pPr defTabSz="609630"/>
              <a:endParaRPr lang="en-US" sz="1200">
                <a:solidFill>
                  <a:prstClr val="black"/>
                </a:solidFill>
                <a:latin typeface="Calibri"/>
              </a:endParaRPr>
            </a:p>
          </p:txBody>
        </p:sp>
        <p:sp>
          <p:nvSpPr>
            <p:cNvPr id="23" name="TextBox 13">
              <a:extLst>
                <a:ext uri="{FF2B5EF4-FFF2-40B4-BE49-F238E27FC236}">
                  <a16:creationId xmlns:a16="http://schemas.microsoft.com/office/drawing/2014/main" id="{47E28E78-FB14-3A6F-4290-F5E55B2EDCE1}"/>
                </a:ext>
              </a:extLst>
            </p:cNvPr>
            <p:cNvSpPr txBox="1"/>
            <p:nvPr/>
          </p:nvSpPr>
          <p:spPr>
            <a:xfrm>
              <a:off x="0" y="-38100"/>
              <a:ext cx="4816593" cy="71510"/>
            </a:xfrm>
            <a:prstGeom prst="rect">
              <a:avLst/>
            </a:prstGeom>
            <a:grpFill/>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4" name="TextBox 3">
            <a:extLst>
              <a:ext uri="{FF2B5EF4-FFF2-40B4-BE49-F238E27FC236}">
                <a16:creationId xmlns:a16="http://schemas.microsoft.com/office/drawing/2014/main" id="{9B7D842B-C46C-34C2-9104-281AF1130786}"/>
              </a:ext>
            </a:extLst>
          </p:cNvPr>
          <p:cNvSpPr txBox="1"/>
          <p:nvPr/>
        </p:nvSpPr>
        <p:spPr>
          <a:xfrm>
            <a:off x="3886196" y="3117128"/>
            <a:ext cx="7239003" cy="461665"/>
          </a:xfrm>
          <a:prstGeom prst="rect">
            <a:avLst/>
          </a:prstGeom>
          <a:noFill/>
        </p:spPr>
        <p:txBody>
          <a:bodyPr wrap="square" rtlCol="0">
            <a:spAutoFit/>
          </a:bodyPr>
          <a:lstStyle/>
          <a:p>
            <a:pPr defTabSz="609630"/>
            <a:r>
              <a:rPr lang="en-US" sz="2400" dirty="0">
                <a:solidFill>
                  <a:prstClr val="black"/>
                </a:solidFill>
                <a:latin typeface="Calibri (MS) Bold" panose="020B0604020202020204" charset="0"/>
                <a:cs typeface="Calibri (MS) Bold" panose="020B0604020202020204" charset="0"/>
              </a:rPr>
              <a:t>Jack DiEnna / </a:t>
            </a:r>
            <a:r>
              <a:rPr lang="en-US" sz="2400" i="1" dirty="0">
                <a:solidFill>
                  <a:prstClr val="black"/>
                </a:solidFill>
                <a:latin typeface="Calibri (MS) Bold" panose="020B0604020202020204" charset="0"/>
                <a:cs typeface="Calibri (MS) Bold" panose="020B0604020202020204" charset="0"/>
              </a:rPr>
              <a:t>GEO NII </a:t>
            </a:r>
            <a:endParaRPr lang="en-US" sz="1200" i="1" dirty="0">
              <a:solidFill>
                <a:prstClr val="black"/>
              </a:solidFill>
              <a:latin typeface="Calibri"/>
            </a:endParaRPr>
          </a:p>
        </p:txBody>
      </p:sp>
      <p:sp>
        <p:nvSpPr>
          <p:cNvPr id="5" name="TextBox 4">
            <a:extLst>
              <a:ext uri="{FF2B5EF4-FFF2-40B4-BE49-F238E27FC236}">
                <a16:creationId xmlns:a16="http://schemas.microsoft.com/office/drawing/2014/main" id="{5B3FDE38-C022-7DBF-4063-81DF1D2CCBEA}"/>
              </a:ext>
            </a:extLst>
          </p:cNvPr>
          <p:cNvSpPr txBox="1"/>
          <p:nvPr/>
        </p:nvSpPr>
        <p:spPr>
          <a:xfrm>
            <a:off x="1828800" y="3115533"/>
            <a:ext cx="2001293" cy="1200329"/>
          </a:xfrm>
          <a:prstGeom prst="rect">
            <a:avLst/>
          </a:prstGeom>
          <a:noFill/>
        </p:spPr>
        <p:txBody>
          <a:bodyPr wrap="square" rtlCol="0">
            <a:spAutoFit/>
          </a:bodyPr>
          <a:lstStyle/>
          <a:p>
            <a:pPr algn="r" defTabSz="609630"/>
            <a:r>
              <a:rPr lang="en-US" sz="2400" b="1" dirty="0">
                <a:solidFill>
                  <a:srgbClr val="000000"/>
                </a:solidFill>
                <a:latin typeface="Calibri (MS) Bold"/>
                <a:ea typeface="Calibri (MS) Bold"/>
                <a:cs typeface="Calibri (MS) Bold"/>
                <a:sym typeface="Calibri (MS) Bold"/>
              </a:rPr>
              <a:t>Moderator:</a:t>
            </a:r>
          </a:p>
          <a:p>
            <a:pPr defTabSz="609630"/>
            <a:endParaRPr lang="en-US" sz="2400" b="1" dirty="0">
              <a:solidFill>
                <a:srgbClr val="000000"/>
              </a:solidFill>
              <a:latin typeface="Calibri (MS) Bold"/>
              <a:ea typeface="Calibri (MS) Bold"/>
              <a:cs typeface="Calibri (MS) Bold"/>
              <a:sym typeface="Calibri (MS) Bold"/>
            </a:endParaRPr>
          </a:p>
          <a:p>
            <a:pPr algn="r" defTabSz="609630"/>
            <a:r>
              <a:rPr lang="en-US" sz="2400" b="1" dirty="0">
                <a:solidFill>
                  <a:srgbClr val="000000"/>
                </a:solidFill>
                <a:latin typeface="Calibri (MS) Bold"/>
                <a:ea typeface="Calibri (MS) Bold"/>
                <a:cs typeface="Calibri (MS) Bold"/>
                <a:sym typeface="Calibri (MS) Bold"/>
              </a:rPr>
              <a:t>Panel:</a:t>
            </a:r>
          </a:p>
        </p:txBody>
      </p:sp>
    </p:spTree>
    <p:extLst>
      <p:ext uri="{BB962C8B-B14F-4D97-AF65-F5344CB8AC3E}">
        <p14:creationId xmlns:p14="http://schemas.microsoft.com/office/powerpoint/2010/main" val="2410929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13567" y="203201"/>
            <a:ext cx="10364867" cy="6451601"/>
          </a:xfrm>
          <a:prstGeom prst="rect">
            <a:avLst/>
          </a:prstGeom>
          <a:noFill/>
          <a:ln>
            <a:noFill/>
          </a:ln>
        </p:spPr>
      </p:pic>
    </p:spTree>
    <p:extLst>
      <p:ext uri="{BB962C8B-B14F-4D97-AF65-F5344CB8AC3E}">
        <p14:creationId xmlns:p14="http://schemas.microsoft.com/office/powerpoint/2010/main" val="2218808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132481" y="203201"/>
            <a:ext cx="9927032" cy="6451601"/>
          </a:xfrm>
          <a:prstGeom prst="rect">
            <a:avLst/>
          </a:prstGeom>
          <a:noFill/>
          <a:ln>
            <a:noFill/>
          </a:ln>
        </p:spPr>
      </p:pic>
    </p:spTree>
    <p:extLst>
      <p:ext uri="{BB962C8B-B14F-4D97-AF65-F5344CB8AC3E}">
        <p14:creationId xmlns:p14="http://schemas.microsoft.com/office/powerpoint/2010/main" val="1348157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1110001" y="203201"/>
            <a:ext cx="9971985" cy="6451601"/>
          </a:xfrm>
          <a:prstGeom prst="rect">
            <a:avLst/>
          </a:prstGeom>
          <a:noFill/>
          <a:ln>
            <a:noFill/>
          </a:ln>
        </p:spPr>
      </p:pic>
    </p:spTree>
    <p:extLst>
      <p:ext uri="{BB962C8B-B14F-4D97-AF65-F5344CB8AC3E}">
        <p14:creationId xmlns:p14="http://schemas.microsoft.com/office/powerpoint/2010/main" val="4109853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title="GEO CONFERENCE_Page_4.jpg"/>
          <p:cNvPicPr preferRelativeResize="0"/>
          <p:nvPr/>
        </p:nvPicPr>
        <p:blipFill>
          <a:blip r:embed="rId3">
            <a:alphaModFix/>
          </a:blip>
          <a:stretch>
            <a:fillRect/>
          </a:stretch>
        </p:blipFill>
        <p:spPr>
          <a:xfrm>
            <a:off x="1188167" y="253768"/>
            <a:ext cx="9815668" cy="6350433"/>
          </a:xfrm>
          <a:prstGeom prst="rect">
            <a:avLst/>
          </a:prstGeom>
          <a:noFill/>
          <a:ln>
            <a:noFill/>
          </a:ln>
        </p:spPr>
      </p:pic>
    </p:spTree>
    <p:extLst>
      <p:ext uri="{BB962C8B-B14F-4D97-AF65-F5344CB8AC3E}">
        <p14:creationId xmlns:p14="http://schemas.microsoft.com/office/powerpoint/2010/main" val="2885213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7" title="GEO CONFERENCE_Page_5.jpg"/>
          <p:cNvPicPr preferRelativeResize="0"/>
          <p:nvPr/>
        </p:nvPicPr>
        <p:blipFill>
          <a:blip r:embed="rId3">
            <a:alphaModFix/>
          </a:blip>
          <a:stretch>
            <a:fillRect/>
          </a:stretch>
        </p:blipFill>
        <p:spPr>
          <a:xfrm>
            <a:off x="1128751" y="203200"/>
            <a:ext cx="9934493" cy="6451600"/>
          </a:xfrm>
          <a:prstGeom prst="rect">
            <a:avLst/>
          </a:prstGeom>
          <a:noFill/>
          <a:ln>
            <a:noFill/>
          </a:ln>
        </p:spPr>
      </p:pic>
    </p:spTree>
    <p:extLst>
      <p:ext uri="{BB962C8B-B14F-4D97-AF65-F5344CB8AC3E}">
        <p14:creationId xmlns:p14="http://schemas.microsoft.com/office/powerpoint/2010/main" val="1402574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8" title="GEO CONFERENCE_Page_6.jpg"/>
          <p:cNvPicPr preferRelativeResize="0"/>
          <p:nvPr/>
        </p:nvPicPr>
        <p:blipFill>
          <a:blip r:embed="rId3">
            <a:alphaModFix/>
          </a:blip>
          <a:stretch>
            <a:fillRect/>
          </a:stretch>
        </p:blipFill>
        <p:spPr>
          <a:xfrm>
            <a:off x="1110001" y="203201"/>
            <a:ext cx="9971985" cy="6451601"/>
          </a:xfrm>
          <a:prstGeom prst="rect">
            <a:avLst/>
          </a:prstGeom>
          <a:noFill/>
          <a:ln>
            <a:noFill/>
          </a:ln>
        </p:spPr>
      </p:pic>
    </p:spTree>
    <p:extLst>
      <p:ext uri="{BB962C8B-B14F-4D97-AF65-F5344CB8AC3E}">
        <p14:creationId xmlns:p14="http://schemas.microsoft.com/office/powerpoint/2010/main" val="3182781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9" title="GEO CONFERENCE_Page_7.jpg"/>
          <p:cNvPicPr preferRelativeResize="0"/>
          <p:nvPr/>
        </p:nvPicPr>
        <p:blipFill>
          <a:blip r:embed="rId3">
            <a:alphaModFix/>
          </a:blip>
          <a:stretch>
            <a:fillRect/>
          </a:stretch>
        </p:blipFill>
        <p:spPr>
          <a:xfrm>
            <a:off x="1033734" y="153868"/>
            <a:ext cx="10124533" cy="6550265"/>
          </a:xfrm>
          <a:prstGeom prst="rect">
            <a:avLst/>
          </a:prstGeom>
          <a:noFill/>
          <a:ln>
            <a:noFill/>
          </a:ln>
        </p:spPr>
      </p:pic>
    </p:spTree>
    <p:extLst>
      <p:ext uri="{BB962C8B-B14F-4D97-AF65-F5344CB8AC3E}">
        <p14:creationId xmlns:p14="http://schemas.microsoft.com/office/powerpoint/2010/main" val="3986717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green bank model&#10;&#10;Description automatically generated">
            <a:extLst>
              <a:ext uri="{FF2B5EF4-FFF2-40B4-BE49-F238E27FC236}">
                <a16:creationId xmlns:a16="http://schemas.microsoft.com/office/drawing/2014/main" id="{86FE4995-7A20-6B35-E1C7-2BF21D903F01}"/>
              </a:ext>
            </a:extLst>
          </p:cNvPr>
          <p:cNvPicPr>
            <a:picLocks noGrp="1" noRot="1" noChangeAspect="1" noMove="1" noResize="1" noEditPoints="1" noAdjustHandles="1" noChangeArrowheads="1" noChangeShapeType="1" noCrop="1"/>
          </p:cNvPicPr>
          <p:nvPr>
            <p:ph idx="1"/>
          </p:nvPr>
        </p:nvPicPr>
        <p:blipFill rotWithShape="1">
          <a:blip r:embed="rId2"/>
          <a:srcRect t="19"/>
          <a:stretch/>
        </p:blipFill>
        <p:spPr>
          <a:xfrm>
            <a:off x="-1504" y="0"/>
            <a:ext cx="12191980" cy="6856718"/>
          </a:xfrm>
          <a:prstGeom prst="rect">
            <a:avLst/>
          </a:prstGeom>
        </p:spPr>
      </p:pic>
    </p:spTree>
    <p:extLst>
      <p:ext uri="{BB962C8B-B14F-4D97-AF65-F5344CB8AC3E}">
        <p14:creationId xmlns:p14="http://schemas.microsoft.com/office/powerpoint/2010/main" val="1237154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C5A69E-1CD1-2D4C-3845-A700A13856B0}"/>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a:stretch/>
        </p:blipFill>
        <p:spPr>
          <a:xfrm>
            <a:off x="9256798" y="355564"/>
            <a:ext cx="2377440" cy="591342"/>
          </a:xfrm>
          <a:prstGeom prst="rect">
            <a:avLst/>
          </a:prstGeom>
        </p:spPr>
      </p:pic>
      <p:cxnSp>
        <p:nvCxnSpPr>
          <p:cNvPr id="6" name="Straight Connector 5">
            <a:extLst>
              <a:ext uri="{FF2B5EF4-FFF2-40B4-BE49-F238E27FC236}">
                <a16:creationId xmlns:a16="http://schemas.microsoft.com/office/drawing/2014/main" id="{EE40910C-8A68-EF76-C830-6F618C17A8FC}"/>
              </a:ext>
            </a:extLst>
          </p:cNvPr>
          <p:cNvCxnSpPr>
            <a:cxnSpLocks/>
          </p:cNvCxnSpPr>
          <p:nvPr/>
        </p:nvCxnSpPr>
        <p:spPr>
          <a:xfrm>
            <a:off x="0" y="1179444"/>
            <a:ext cx="12192000" cy="0"/>
          </a:xfrm>
          <a:prstGeom prst="line">
            <a:avLst/>
          </a:prstGeom>
          <a:ln w="12700">
            <a:solidFill>
              <a:srgbClr val="F15A2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C5049C6-C210-A023-4B74-B6BE4A77ED1E}"/>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p:blipFill>
        <p:spPr>
          <a:xfrm>
            <a:off x="557762" y="628275"/>
            <a:ext cx="2305050" cy="272415"/>
          </a:xfrm>
          <a:prstGeom prst="rect">
            <a:avLst/>
          </a:prstGeom>
        </p:spPr>
      </p:pic>
      <p:pic>
        <p:nvPicPr>
          <p:cNvPr id="4" name="Picture 3">
            <a:extLst>
              <a:ext uri="{FF2B5EF4-FFF2-40B4-BE49-F238E27FC236}">
                <a16:creationId xmlns:a16="http://schemas.microsoft.com/office/drawing/2014/main" id="{9A9604AC-0771-6957-B956-D04295D32BF1}"/>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p:blipFill>
        <p:spPr>
          <a:xfrm>
            <a:off x="-1" y="3205796"/>
            <a:ext cx="12192000" cy="3371272"/>
          </a:xfrm>
          <a:prstGeom prst="rect">
            <a:avLst/>
          </a:prstGeom>
        </p:spPr>
      </p:pic>
    </p:spTree>
    <p:extLst>
      <p:ext uri="{BB962C8B-B14F-4D97-AF65-F5344CB8AC3E}">
        <p14:creationId xmlns:p14="http://schemas.microsoft.com/office/powerpoint/2010/main" val="256356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F542C3-CE86-61AF-9CD2-CCDAF52D7FDA}"/>
              </a:ext>
            </a:extLst>
          </p:cNvPr>
          <p:cNvSpPr/>
          <p:nvPr/>
        </p:nvSpPr>
        <p:spPr>
          <a:xfrm>
            <a:off x="1739573" y="2762497"/>
            <a:ext cx="8033692" cy="66527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marL="342900" marR="0" lvl="0" indent="-34290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cxnSp>
        <p:nvCxnSpPr>
          <p:cNvPr id="8" name="Straight Connector 7">
            <a:extLst>
              <a:ext uri="{FF2B5EF4-FFF2-40B4-BE49-F238E27FC236}">
                <a16:creationId xmlns:a16="http://schemas.microsoft.com/office/drawing/2014/main" id="{2AF09646-C0EB-BFDD-5BF5-AD4918886639}"/>
              </a:ext>
            </a:extLst>
          </p:cNvPr>
          <p:cNvCxnSpPr>
            <a:cxnSpLocks/>
          </p:cNvCxnSpPr>
          <p:nvPr/>
        </p:nvCxnSpPr>
        <p:spPr>
          <a:xfrm>
            <a:off x="0" y="1179444"/>
            <a:ext cx="12192000" cy="0"/>
          </a:xfrm>
          <a:prstGeom prst="line">
            <a:avLst/>
          </a:prstGeom>
          <a:ln w="12700">
            <a:solidFill>
              <a:srgbClr val="F15A22"/>
            </a:solidFill>
          </a:ln>
        </p:spPr>
        <p:style>
          <a:lnRef idx="1">
            <a:schemeClr val="accent1"/>
          </a:lnRef>
          <a:fillRef idx="0">
            <a:schemeClr val="accent1"/>
          </a:fillRef>
          <a:effectRef idx="0">
            <a:schemeClr val="accent1"/>
          </a:effectRef>
          <a:fontRef idx="minor">
            <a:schemeClr val="tx1"/>
          </a:fontRef>
        </p:style>
      </p:cxnSp>
      <p:sp>
        <p:nvSpPr>
          <p:cNvPr id="19" name="Title 18">
            <a:extLst>
              <a:ext uri="{FF2B5EF4-FFF2-40B4-BE49-F238E27FC236}">
                <a16:creationId xmlns:a16="http://schemas.microsoft.com/office/drawing/2014/main" id="{5ED49F16-5133-33EC-D0DB-C287D1015F1F}"/>
              </a:ext>
            </a:extLst>
          </p:cNvPr>
          <p:cNvSpPr>
            <a:spLocks noGrp="1"/>
          </p:cNvSpPr>
          <p:nvPr>
            <p:ph type="title"/>
          </p:nvPr>
        </p:nvSpPr>
        <p:spPr>
          <a:xfrm>
            <a:off x="457200" y="215899"/>
            <a:ext cx="7959341" cy="907864"/>
          </a:xfrm>
        </p:spPr>
        <p:txBody>
          <a:bodyPr>
            <a:normAutofit/>
          </a:bodyPr>
          <a:lstStyle/>
          <a:p>
            <a:r>
              <a:rPr lang="en-US">
                <a:solidFill>
                  <a:srgbClr val="F15A22"/>
                </a:solidFill>
                <a:latin typeface="Proxima Nova"/>
              </a:rPr>
              <a:t>Customer Story</a:t>
            </a:r>
            <a:endParaRPr lang="en-US">
              <a:solidFill>
                <a:srgbClr val="F15A22"/>
              </a:solidFill>
            </a:endParaRPr>
          </a:p>
        </p:txBody>
      </p:sp>
      <p:pic>
        <p:nvPicPr>
          <p:cNvPr id="3" name="Picture 2">
            <a:extLst>
              <a:ext uri="{FF2B5EF4-FFF2-40B4-BE49-F238E27FC236}">
                <a16:creationId xmlns:a16="http://schemas.microsoft.com/office/drawing/2014/main" id="{A57602AB-CF2A-DC97-CFD8-C3169E204219}"/>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p:blipFill>
        <p:spPr>
          <a:xfrm>
            <a:off x="9459686" y="322907"/>
            <a:ext cx="2377440" cy="591342"/>
          </a:xfrm>
          <a:prstGeom prst="rect">
            <a:avLst/>
          </a:prstGeom>
        </p:spPr>
      </p:pic>
      <p:sp>
        <p:nvSpPr>
          <p:cNvPr id="20" name="Rectangle 19">
            <a:extLst>
              <a:ext uri="{FF2B5EF4-FFF2-40B4-BE49-F238E27FC236}">
                <a16:creationId xmlns:a16="http://schemas.microsoft.com/office/drawing/2014/main" id="{7AD3A8BF-8DFB-4B85-4F71-C2619E24DBAB}"/>
              </a:ext>
            </a:extLst>
          </p:cNvPr>
          <p:cNvSpPr/>
          <p:nvPr/>
        </p:nvSpPr>
        <p:spPr>
          <a:xfrm>
            <a:off x="1891973" y="2914897"/>
            <a:ext cx="8033692" cy="66527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marL="342900" marR="0" lvl="0" indent="-34290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TextBox 21">
            <a:extLst>
              <a:ext uri="{FF2B5EF4-FFF2-40B4-BE49-F238E27FC236}">
                <a16:creationId xmlns:a16="http://schemas.microsoft.com/office/drawing/2014/main" id="{0193A118-1000-540B-37A3-76026967348D}"/>
              </a:ext>
            </a:extLst>
          </p:cNvPr>
          <p:cNvSpPr txBox="1"/>
          <p:nvPr/>
        </p:nvSpPr>
        <p:spPr>
          <a:xfrm>
            <a:off x="457200" y="1477978"/>
            <a:ext cx="7086600" cy="252376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 normalizeH="0" baseline="0" noProof="0">
                <a:ln>
                  <a:noFill/>
                </a:ln>
                <a:solidFill>
                  <a:srgbClr val="F15A22"/>
                </a:solidFill>
                <a:effectLst/>
                <a:uLnTx/>
                <a:uFillTx/>
                <a:latin typeface="Proxima Nova"/>
                <a:ea typeface="+mn-ea"/>
                <a:cs typeface="Arial"/>
              </a:rPr>
              <a:t>Solar and geothermal systems cut Dan &amp; Sarah’s energy bills to just $630.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roxima Nova"/>
                <a:ea typeface="+mn-ea"/>
                <a:cs typeface="+mn-cs"/>
              </a:rPr>
              <a:t>When Dan and Sarah bought their home and planned renovations</a:t>
            </a:r>
            <a:r>
              <a:rPr kumimoji="0" lang="en-US" sz="1400" b="0" i="0" u="none" strike="noStrike" kern="1200" cap="none" spc="0" normalizeH="0" baseline="0" noProof="0">
                <a:ln>
                  <a:noFill/>
                </a:ln>
                <a:solidFill>
                  <a:prstClr val="black"/>
                </a:solidFill>
                <a:effectLst/>
                <a:uLnTx/>
                <a:uFillTx/>
                <a:latin typeface="Proxima Nova Light"/>
                <a:ea typeface="+mn-ea"/>
                <a:cs typeface="+mn-cs"/>
              </a:rPr>
              <a:t>, the large old, existing oil heating system had to go. They insulated the attic and windows to improve energy efficiency, and added a geothermal system as well as solar panels. Using a Smart-E Loan, they were able to access low interest rate financing to cover these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Light" panose="020B030303050206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roxima Nova Light"/>
                <a:ea typeface="+mn-ea"/>
                <a:cs typeface="+mn-cs"/>
              </a:rPr>
              <a:t>Thanks to these renewable and energy efficiency upgrades, Dan and Sarah’s yearly electric and heating expenses were only $630.</a:t>
            </a:r>
          </a:p>
        </p:txBody>
      </p:sp>
      <p:sp>
        <p:nvSpPr>
          <p:cNvPr id="24" name="TextBox 23">
            <a:extLst>
              <a:ext uri="{FF2B5EF4-FFF2-40B4-BE49-F238E27FC236}">
                <a16:creationId xmlns:a16="http://schemas.microsoft.com/office/drawing/2014/main" id="{CC91FADB-614E-2D92-34A9-50228A3B5CF7}"/>
              </a:ext>
            </a:extLst>
          </p:cNvPr>
          <p:cNvSpPr txBox="1"/>
          <p:nvPr/>
        </p:nvSpPr>
        <p:spPr>
          <a:xfrm>
            <a:off x="457200" y="3959123"/>
            <a:ext cx="40454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0" normalizeH="0" baseline="0" noProof="0">
                <a:ln>
                  <a:noFill/>
                </a:ln>
                <a:solidFill>
                  <a:srgbClr val="F15A22"/>
                </a:solidFill>
                <a:effectLst/>
                <a:uLnTx/>
                <a:uFillTx/>
                <a:latin typeface="Proxima Nova" panose="02000506030000020004" pitchFamily="2" charset="0"/>
                <a:ea typeface="+mn-ea"/>
                <a:cs typeface="+mn-cs"/>
              </a:rPr>
              <a:t>Location</a:t>
            </a:r>
            <a:r>
              <a:rPr kumimoji="0" lang="en-US" sz="1400" b="1" i="0" u="none" strike="noStrike" kern="1200" cap="none" spc="0" normalizeH="0" baseline="0" noProof="0">
                <a:ln>
                  <a:noFill/>
                </a:ln>
                <a:solidFill>
                  <a:srgbClr val="ED008C"/>
                </a:solidFill>
                <a:effectLst/>
                <a:uLnTx/>
                <a:uFillTx/>
                <a:latin typeface="Proxima Nova" panose="02000506030000020004" pitchFamily="2" charset="0"/>
                <a:ea typeface="+mn-ea"/>
                <a:cs typeface="+mn-cs"/>
              </a:rPr>
              <a:t> </a:t>
            </a:r>
            <a:br>
              <a:rPr kumimoji="0" lang="en-US" sz="1400" b="1" i="0" u="none" strike="noStrike" kern="1200" cap="none" spc="0" normalizeH="0" baseline="0" noProof="0">
                <a:ln>
                  <a:noFill/>
                </a:ln>
                <a:solidFill>
                  <a:srgbClr val="ED008C"/>
                </a:solidFill>
                <a:effectLst/>
                <a:uLnTx/>
                <a:uFillTx/>
                <a:latin typeface="Proxima Nova" panose="02000506030000020004" pitchFamily="2" charset="0"/>
                <a:ea typeface="+mn-ea"/>
                <a:cs typeface="+mn-cs"/>
              </a:rPr>
            </a:br>
            <a:r>
              <a:rPr kumimoji="0" lang="en-US" sz="1400" b="1" i="0" u="none" strike="noStrike" kern="1200" cap="none" spc="0" normalizeH="0" baseline="0" noProof="0">
                <a:ln>
                  <a:noFill/>
                </a:ln>
                <a:solidFill>
                  <a:prstClr val="black"/>
                </a:solidFill>
                <a:effectLst/>
                <a:uLnTx/>
                <a:uFillTx/>
                <a:latin typeface="Proxima Nova" panose="02000506030000020004" pitchFamily="2" charset="0"/>
                <a:ea typeface="+mn-ea"/>
                <a:cs typeface="+mn-cs"/>
              </a:rPr>
              <a:t>Redding, CT</a:t>
            </a: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0" normalizeH="0" baseline="0" noProof="0">
                <a:ln>
                  <a:noFill/>
                </a:ln>
                <a:solidFill>
                  <a:srgbClr val="F15A22"/>
                </a:solidFill>
                <a:effectLst/>
                <a:uLnTx/>
                <a:uFillTx/>
                <a:latin typeface="Proxima Nova" panose="02000506030000020004" pitchFamily="2" charset="0"/>
                <a:ea typeface="+mn-ea"/>
                <a:cs typeface="+mn-cs"/>
              </a:rPr>
              <a:t>Energy Upgrade </a:t>
            </a:r>
            <a:br>
              <a:rPr kumimoji="0" lang="en-US" sz="1400" b="1" i="0" u="none" strike="noStrike" kern="1200" cap="none" spc="0" normalizeH="0" baseline="0" noProof="0">
                <a:ln>
                  <a:noFill/>
                </a:ln>
                <a:solidFill>
                  <a:srgbClr val="ED008C"/>
                </a:solidFill>
                <a:effectLst/>
                <a:uLnTx/>
                <a:uFillTx/>
                <a:latin typeface="Proxima Nova" panose="02000506030000020004" pitchFamily="2" charset="0"/>
                <a:ea typeface="+mn-ea"/>
                <a:cs typeface="+mn-cs"/>
              </a:rPr>
            </a:br>
            <a:r>
              <a:rPr kumimoji="0" lang="en-US" sz="1400" b="1" i="0" u="none" strike="noStrike" kern="1200" cap="none" spc="0" normalizeH="0" baseline="0" noProof="0">
                <a:ln>
                  <a:noFill/>
                </a:ln>
                <a:solidFill>
                  <a:prstClr val="black"/>
                </a:solidFill>
                <a:effectLst/>
                <a:uLnTx/>
                <a:uFillTx/>
                <a:latin typeface="Proxima Nova" panose="02000506030000020004" pitchFamily="2" charset="0"/>
                <a:ea typeface="+mn-ea"/>
                <a:cs typeface="+mn-cs"/>
              </a:rPr>
              <a:t>Solar Panels and Geothermal System</a:t>
            </a: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0" normalizeH="0" baseline="0" noProof="0">
                <a:ln>
                  <a:noFill/>
                </a:ln>
                <a:solidFill>
                  <a:srgbClr val="F15A22"/>
                </a:solidFill>
                <a:effectLst/>
                <a:uLnTx/>
                <a:uFillTx/>
                <a:latin typeface="Proxima Nova" panose="02000506030000020004" pitchFamily="2" charset="0"/>
                <a:ea typeface="+mn-ea"/>
                <a:cs typeface="+mn-cs"/>
              </a:rPr>
              <a:t>Total Loan Amount*</a:t>
            </a:r>
            <a:br>
              <a:rPr kumimoji="0" lang="en-US" sz="1400" b="1" i="0" u="none" strike="noStrike" kern="1200" cap="none" spc="0" normalizeH="0" baseline="0" noProof="0">
                <a:ln>
                  <a:noFill/>
                </a:ln>
                <a:solidFill>
                  <a:srgbClr val="F15A22"/>
                </a:solidFill>
                <a:effectLst/>
                <a:uLnTx/>
                <a:uFillTx/>
                <a:latin typeface="Proxima Nova" panose="02000506030000020004" pitchFamily="2" charset="0"/>
                <a:ea typeface="+mn-ea"/>
                <a:cs typeface="+mn-cs"/>
              </a:rPr>
            </a:br>
            <a:r>
              <a:rPr kumimoji="0" lang="en-US" sz="1400" b="1" i="0" u="none" strike="noStrike" kern="1200" cap="none" spc="0" normalizeH="0" baseline="0" noProof="0">
                <a:ln>
                  <a:noFill/>
                </a:ln>
                <a:solidFill>
                  <a:srgbClr val="000000"/>
                </a:solidFill>
                <a:effectLst/>
                <a:uLnTx/>
                <a:uFillTx/>
                <a:latin typeface="Proxima Nova" panose="02000506030000020004" pitchFamily="2" charset="0"/>
                <a:ea typeface="+mn-ea"/>
                <a:cs typeface="+mn-cs"/>
              </a:rPr>
              <a:t>$25,000</a:t>
            </a:r>
            <a:endParaRPr kumimoji="0" lang="en-US" sz="1400" b="0" i="0" u="none" strike="noStrike" kern="1200" cap="none" spc="0" normalizeH="0" baseline="0" noProof="0">
              <a:ln>
                <a:noFill/>
              </a:ln>
              <a:solidFill>
                <a:srgbClr val="FF3505"/>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0" normalizeH="0" baseline="0" noProof="0">
                <a:ln>
                  <a:noFill/>
                </a:ln>
                <a:solidFill>
                  <a:srgbClr val="F15A22"/>
                </a:solidFill>
                <a:effectLst/>
                <a:uLnTx/>
                <a:uFillTx/>
                <a:latin typeface="Proxima Nova" panose="02000506030000020004" pitchFamily="2" charset="0"/>
                <a:ea typeface="+mn-ea"/>
                <a:cs typeface="+mn-cs"/>
              </a:rPr>
              <a:t>Projected Energy Savings</a:t>
            </a:r>
            <a:br>
              <a:rPr kumimoji="0" lang="en-US" sz="1400" b="1" i="0" u="none" strike="noStrike" kern="1200" cap="none" spc="0" normalizeH="0" baseline="0" noProof="0">
                <a:ln>
                  <a:noFill/>
                </a:ln>
                <a:solidFill>
                  <a:srgbClr val="FF3505"/>
                </a:solidFill>
                <a:effectLst/>
                <a:uLnTx/>
                <a:uFillTx/>
                <a:latin typeface="Proxima Nova" panose="02000506030000020004" pitchFamily="2" charset="0"/>
                <a:ea typeface="+mn-ea"/>
                <a:cs typeface="+mn-cs"/>
              </a:rPr>
            </a:br>
            <a:r>
              <a:rPr kumimoji="0" lang="en-US" sz="1400" b="1" i="0" u="none" strike="noStrike" kern="1200" cap="none" spc="0" normalizeH="0" baseline="0" noProof="0">
                <a:ln>
                  <a:noFill/>
                </a:ln>
                <a:solidFill>
                  <a:srgbClr val="000000"/>
                </a:solidFill>
                <a:effectLst/>
                <a:uLnTx/>
                <a:uFillTx/>
                <a:latin typeface="Proxima Nova" panose="02000506030000020004" pitchFamily="2" charset="0"/>
                <a:ea typeface="+mn-ea"/>
                <a:cs typeface="+mn-cs"/>
              </a:rPr>
              <a:t>$630 </a:t>
            </a:r>
            <a:r>
              <a:rPr kumimoji="0" lang="en-US" sz="1400" b="0" i="0" u="none" strike="noStrike" kern="1200" cap="none" spc="0" normalizeH="0" baseline="0" noProof="0">
                <a:ln>
                  <a:noFill/>
                </a:ln>
                <a:solidFill>
                  <a:srgbClr val="000000"/>
                </a:solidFill>
                <a:effectLst/>
                <a:uLnTx/>
                <a:uFillTx/>
                <a:latin typeface="Proxima Nova" panose="02000506030000020004" pitchFamily="2" charset="0"/>
                <a:ea typeface="+mn-ea"/>
                <a:cs typeface="+mn-cs"/>
              </a:rPr>
              <a:t>annually</a:t>
            </a:r>
            <a:endParaRPr kumimoji="0" lang="en-US" sz="1400" b="0" i="0" u="none" strike="noStrike" kern="1200" cap="none" spc="0" normalizeH="0" baseline="0" noProof="0">
              <a:ln>
                <a:noFill/>
              </a:ln>
              <a:solidFill>
                <a:srgbClr val="FF3505"/>
              </a:solidFill>
              <a:effectLst/>
              <a:uLnTx/>
              <a:uFillTx/>
              <a:latin typeface="Proxima Nova" panose="02000506030000020004" pitchFamily="2" charset="0"/>
              <a:ea typeface="+mn-ea"/>
              <a:cs typeface="+mn-cs"/>
            </a:endParaRPr>
          </a:p>
        </p:txBody>
      </p:sp>
      <p:pic>
        <p:nvPicPr>
          <p:cNvPr id="26" name="Picture 25" descr="A person and person standing next to a heater&#10;&#10;Description automatically generated">
            <a:extLst>
              <a:ext uri="{FF2B5EF4-FFF2-40B4-BE49-F238E27FC236}">
                <a16:creationId xmlns:a16="http://schemas.microsoft.com/office/drawing/2014/main" id="{10EF2BB4-4B13-37A0-4250-855AFAE19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7471" y="1477978"/>
            <a:ext cx="4000500" cy="2667000"/>
          </a:xfrm>
          <a:prstGeom prst="rect">
            <a:avLst/>
          </a:prstGeom>
        </p:spPr>
      </p:pic>
      <p:sp>
        <p:nvSpPr>
          <p:cNvPr id="28" name="Rectangle 27">
            <a:extLst>
              <a:ext uri="{FF2B5EF4-FFF2-40B4-BE49-F238E27FC236}">
                <a16:creationId xmlns:a16="http://schemas.microsoft.com/office/drawing/2014/main" id="{6631778B-705C-EA5F-429F-A956885FB5B6}"/>
              </a:ext>
            </a:extLst>
          </p:cNvPr>
          <p:cNvSpPr/>
          <p:nvPr/>
        </p:nvSpPr>
        <p:spPr>
          <a:xfrm>
            <a:off x="7697471" y="4144978"/>
            <a:ext cx="4000500" cy="2136537"/>
          </a:xfrm>
          <a:prstGeom prst="rect">
            <a:avLst/>
          </a:prstGeom>
          <a:solidFill>
            <a:srgbClr val="F15A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49E9FD4-D220-05B8-E232-E9FA26AAE281}"/>
              </a:ext>
            </a:extLst>
          </p:cNvPr>
          <p:cNvSpPr txBox="1"/>
          <p:nvPr/>
        </p:nvSpPr>
        <p:spPr>
          <a:xfrm>
            <a:off x="7848600" y="4265436"/>
            <a:ext cx="3657600" cy="187519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Proxima Nova"/>
                <a:ea typeface="+mn-ea"/>
                <a:cs typeface="+mn-cs"/>
              </a:rPr>
              <a:t>“When we first moved into the house, we knew this was a fixer-upper and that we wanted to make renovations. There would be no way to do this without the Smart-E Loan. It was a pretty easy process.”</a:t>
            </a:r>
            <a:endParaRPr kumimoji="0" lang="en-US" sz="14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285750" marR="0" lvl="0" indent="-285750" algn="r" defTabSz="914400" rtl="0" eaLnBrk="1" fontAlgn="auto" latinLnBrk="0" hangingPunct="1">
              <a:lnSpc>
                <a:spcPts val="1200"/>
              </a:lnSpc>
              <a:spcBef>
                <a:spcPts val="0"/>
              </a:spcBef>
              <a:spcAft>
                <a:spcPts val="0"/>
              </a:spcAft>
              <a:buClrTx/>
              <a:buSzTx/>
              <a:buFont typeface="Calibri"/>
              <a:buChar char="-"/>
              <a:tabLst/>
              <a:defRPr/>
            </a:pPr>
            <a:r>
              <a:rPr kumimoji="0" lang="en-US" sz="1600" b="0" i="1" u="none" strike="noStrike" kern="1200" cap="none" spc="0" normalizeH="0" baseline="0" noProof="0">
                <a:ln>
                  <a:noFill/>
                </a:ln>
                <a:solidFill>
                  <a:prstClr val="white"/>
                </a:solidFill>
                <a:effectLst/>
                <a:uLnTx/>
                <a:uFillTx/>
                <a:latin typeface="Proxima Nova Medium"/>
                <a:ea typeface="+mn-ea"/>
                <a:cs typeface="+mn-cs"/>
              </a:rPr>
              <a:t>Dan</a:t>
            </a: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398526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E927A1-80C7-4EA6-84CF-68337B9DFB5A}"/>
              </a:ext>
            </a:extLst>
          </p:cNvPr>
          <p:cNvSpPr>
            <a:spLocks noGrp="1"/>
          </p:cNvSpPr>
          <p:nvPr>
            <p:ph type="body" sz="quarter" idx="11"/>
          </p:nvPr>
        </p:nvSpPr>
        <p:spPr/>
        <p:txBody>
          <a:bodyPr/>
          <a:lstStyle/>
          <a:p>
            <a:r>
              <a:rPr lang="en-US"/>
              <a:t>Unlocking Residential Geothermal Through ITC Transferability Bridge Lending</a:t>
            </a:r>
          </a:p>
        </p:txBody>
      </p:sp>
      <p:sp>
        <p:nvSpPr>
          <p:cNvPr id="3" name="Text Placeholder 2">
            <a:extLst>
              <a:ext uri="{FF2B5EF4-FFF2-40B4-BE49-F238E27FC236}">
                <a16:creationId xmlns:a16="http://schemas.microsoft.com/office/drawing/2014/main" id="{F35628DD-8702-439B-8804-1CA9E9B9705E}"/>
              </a:ext>
            </a:extLst>
          </p:cNvPr>
          <p:cNvSpPr>
            <a:spLocks noGrp="1"/>
          </p:cNvSpPr>
          <p:nvPr>
            <p:ph type="body" sz="quarter" idx="12"/>
          </p:nvPr>
        </p:nvSpPr>
        <p:spPr/>
        <p:txBody>
          <a:bodyPr lIns="0" tIns="0" rIns="0" bIns="0" anchor="t"/>
          <a:lstStyle/>
          <a:p>
            <a:r>
              <a:rPr lang="en-US"/>
              <a:t>NY-GEO | March 25, 2026</a:t>
            </a:r>
          </a:p>
          <a:p>
            <a:r>
              <a:rPr lang="en-US">
                <a:latin typeface="Proxima Nova Rg"/>
              </a:rPr>
              <a:t>Andrea Lee</a:t>
            </a:r>
            <a:endParaRPr lang="en-US"/>
          </a:p>
        </p:txBody>
      </p:sp>
    </p:spTree>
    <p:extLst>
      <p:ext uri="{BB962C8B-B14F-4D97-AF65-F5344CB8AC3E}">
        <p14:creationId xmlns:p14="http://schemas.microsoft.com/office/powerpoint/2010/main" val="464683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34620F-972F-8CEC-B696-7BC04BAC1D5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291548" y="376736"/>
            <a:ext cx="8229600" cy="889000"/>
          </a:xfrm>
          <a:prstGeom prst="rect">
            <a:avLst/>
          </a:prstGeom>
        </p:spPr>
      </p:pic>
      <p:pic>
        <p:nvPicPr>
          <p:cNvPr id="2" name="Picture 1">
            <a:extLst>
              <a:ext uri="{FF2B5EF4-FFF2-40B4-BE49-F238E27FC236}">
                <a16:creationId xmlns:a16="http://schemas.microsoft.com/office/drawing/2014/main" id="{9FD589B5-D18D-237B-3381-A68771C06D48}"/>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t="3794" b="3794"/>
          <a:stretch/>
        </p:blipFill>
        <p:spPr>
          <a:xfrm>
            <a:off x="0" y="1252484"/>
            <a:ext cx="12192000" cy="5311036"/>
          </a:xfrm>
          <a:prstGeom prst="rect">
            <a:avLst/>
          </a:prstGeom>
        </p:spPr>
      </p:pic>
      <p:sp>
        <p:nvSpPr>
          <p:cNvPr id="4" name="Rectangle 3">
            <a:extLst>
              <a:ext uri="{FF2B5EF4-FFF2-40B4-BE49-F238E27FC236}">
                <a16:creationId xmlns:a16="http://schemas.microsoft.com/office/drawing/2014/main" id="{5CE36594-B706-043A-A5A9-D3E7F04E3F04}"/>
              </a:ext>
            </a:extLst>
          </p:cNvPr>
          <p:cNvSpPr/>
          <p:nvPr/>
        </p:nvSpPr>
        <p:spPr>
          <a:xfrm>
            <a:off x="1739573" y="2762497"/>
            <a:ext cx="8033692" cy="66527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marL="342900" marR="0" lvl="0" indent="-34290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cxnSp>
        <p:nvCxnSpPr>
          <p:cNvPr id="8" name="Straight Connector 7">
            <a:extLst>
              <a:ext uri="{FF2B5EF4-FFF2-40B4-BE49-F238E27FC236}">
                <a16:creationId xmlns:a16="http://schemas.microsoft.com/office/drawing/2014/main" id="{6D2FF8FF-4FAF-38EF-52B3-32DE0F974406}"/>
              </a:ext>
            </a:extLst>
          </p:cNvPr>
          <p:cNvCxnSpPr>
            <a:cxnSpLocks/>
          </p:cNvCxnSpPr>
          <p:nvPr/>
        </p:nvCxnSpPr>
        <p:spPr>
          <a:xfrm>
            <a:off x="0" y="1179444"/>
            <a:ext cx="12192000" cy="0"/>
          </a:xfrm>
          <a:prstGeom prst="line">
            <a:avLst/>
          </a:prstGeom>
          <a:ln w="12700">
            <a:solidFill>
              <a:srgbClr val="ED008C"/>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962148-3FFD-959B-C1B7-D8C7891F359B}"/>
              </a:ext>
            </a:extLst>
          </p:cNvPr>
          <p:cNvSpPr/>
          <p:nvPr/>
        </p:nvSpPr>
        <p:spPr>
          <a:xfrm>
            <a:off x="0" y="1185274"/>
            <a:ext cx="12192000" cy="1294888"/>
          </a:xfrm>
          <a:prstGeom prst="rect">
            <a:avLst/>
          </a:prstGeom>
          <a:gradFill>
            <a:gsLst>
              <a:gs pos="14000">
                <a:schemeClr val="bg1"/>
              </a:gs>
              <a:gs pos="100000">
                <a:srgbClr val="FCF8CD"/>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666158-EC7E-1D81-1ED9-132D0675A07F}"/>
              </a:ext>
            </a:extLst>
          </p:cNvPr>
          <p:cNvSpPr txBox="1">
            <a:spLocks noGrp="1" noRot="1" noMove="1" noResize="1" noEditPoints="1" noAdjustHandles="1" noChangeArrowheads="1" noChangeShapeType="1"/>
          </p:cNvSpPr>
          <p:nvPr/>
        </p:nvSpPr>
        <p:spPr>
          <a:xfrm>
            <a:off x="468640" y="1455019"/>
            <a:ext cx="715135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roxima Nova Light" panose="020B0303030502060204" pitchFamily="34" charset="0"/>
                <a:ea typeface="+mn-ea"/>
                <a:cs typeface="+mn-cs"/>
              </a:rPr>
              <a:t>The Green Bank is helping Connecticut to thrive and create stronger, more resilient communities by offering green solutions for buildings of all types – from businesses and nonprofits to multifamily housing and local government. Leverage Green Bank financing to save money and realize the benefits of more modern, sustainable buildings.</a:t>
            </a:r>
          </a:p>
        </p:txBody>
      </p:sp>
      <p:pic>
        <p:nvPicPr>
          <p:cNvPr id="12" name="Picture 11">
            <a:extLst>
              <a:ext uri="{FF2B5EF4-FFF2-40B4-BE49-F238E27FC236}">
                <a16:creationId xmlns:a16="http://schemas.microsoft.com/office/drawing/2014/main" id="{DCCAB4E8-41A6-0B3C-4B9D-A73156D919C1}"/>
              </a:ext>
            </a:extLst>
          </p:cNvPr>
          <p:cNvPicPr>
            <a:picLocks noGrp="1" noRo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rcRect/>
          <a:stretch/>
        </p:blipFill>
        <p:spPr>
          <a:xfrm>
            <a:off x="9370167" y="344980"/>
            <a:ext cx="2365372" cy="591343"/>
          </a:xfrm>
          <a:prstGeom prst="rect">
            <a:avLst/>
          </a:prstGeom>
        </p:spPr>
      </p:pic>
    </p:spTree>
    <p:extLst>
      <p:ext uri="{BB962C8B-B14F-4D97-AF65-F5344CB8AC3E}">
        <p14:creationId xmlns:p14="http://schemas.microsoft.com/office/powerpoint/2010/main" val="376209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46E08-7A7A-5D1C-A56D-7BF9E91F06F4}"/>
            </a:ext>
          </a:extLst>
        </p:cNvPr>
        <p:cNvGrpSpPr/>
        <p:nvPr/>
      </p:nvGrpSpPr>
      <p:grpSpPr>
        <a:xfrm>
          <a:off x="0" y="0"/>
          <a:ext cx="0" cy="0"/>
          <a:chOff x="0" y="0"/>
          <a:chExt cx="0" cy="0"/>
        </a:xfrm>
      </p:grpSpPr>
      <p:pic>
        <p:nvPicPr>
          <p:cNvPr id="6" name="Picture 5" descr="A picture containing font, text, graphics, graphic design&#10;&#10;Description automatically generated">
            <a:extLst>
              <a:ext uri="{FF2B5EF4-FFF2-40B4-BE49-F238E27FC236}">
                <a16:creationId xmlns:a16="http://schemas.microsoft.com/office/drawing/2014/main" id="{DC9F3345-B266-9D6A-A0CD-29124960DC40}"/>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64133" y="344980"/>
            <a:ext cx="2377440" cy="591343"/>
          </a:xfrm>
          <a:prstGeom prst="rect">
            <a:avLst/>
          </a:prstGeom>
        </p:spPr>
      </p:pic>
      <p:sp>
        <p:nvSpPr>
          <p:cNvPr id="5" name="Rectangle 4">
            <a:extLst>
              <a:ext uri="{FF2B5EF4-FFF2-40B4-BE49-F238E27FC236}">
                <a16:creationId xmlns:a16="http://schemas.microsoft.com/office/drawing/2014/main" id="{3389D67B-33DA-8847-4E31-31386BE318BB}"/>
              </a:ext>
            </a:extLst>
          </p:cNvPr>
          <p:cNvSpPr/>
          <p:nvPr/>
        </p:nvSpPr>
        <p:spPr>
          <a:xfrm>
            <a:off x="1739573" y="2762497"/>
            <a:ext cx="8033692" cy="66527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marL="342900" marR="0" lvl="0" indent="-34290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cxnSp>
        <p:nvCxnSpPr>
          <p:cNvPr id="49" name="Straight Connector 48">
            <a:extLst>
              <a:ext uri="{FF2B5EF4-FFF2-40B4-BE49-F238E27FC236}">
                <a16:creationId xmlns:a16="http://schemas.microsoft.com/office/drawing/2014/main" id="{8A62EF67-B859-45AE-BDDF-6CEB3C51B64F}"/>
              </a:ext>
            </a:extLst>
          </p:cNvPr>
          <p:cNvCxnSpPr>
            <a:cxnSpLocks/>
          </p:cNvCxnSpPr>
          <p:nvPr/>
        </p:nvCxnSpPr>
        <p:spPr>
          <a:xfrm>
            <a:off x="0" y="1179444"/>
            <a:ext cx="12192000" cy="0"/>
          </a:xfrm>
          <a:prstGeom prst="line">
            <a:avLst/>
          </a:prstGeom>
          <a:ln w="12700">
            <a:solidFill>
              <a:srgbClr val="ED008C"/>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3FC8E58A-F242-48D7-AB58-5916940CFA1D}"/>
              </a:ext>
            </a:extLst>
          </p:cNvPr>
          <p:cNvGraphicFramePr/>
          <p:nvPr/>
        </p:nvGraphicFramePr>
        <p:xfrm>
          <a:off x="1676400" y="1295185"/>
          <a:ext cx="8839200" cy="4144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Explosion: 8 Points 7">
            <a:extLst>
              <a:ext uri="{FF2B5EF4-FFF2-40B4-BE49-F238E27FC236}">
                <a16:creationId xmlns:a16="http://schemas.microsoft.com/office/drawing/2014/main" id="{CFA53D71-E239-7412-1606-42A25C5C0726}"/>
              </a:ext>
            </a:extLst>
          </p:cNvPr>
          <p:cNvSpPr/>
          <p:nvPr/>
        </p:nvSpPr>
        <p:spPr>
          <a:xfrm rot="21449644">
            <a:off x="2080458" y="4486682"/>
            <a:ext cx="2436157" cy="2029026"/>
          </a:xfrm>
          <a:prstGeom prst="irregularSeal1">
            <a:avLst/>
          </a:prstGeom>
          <a:solidFill>
            <a:srgbClr val="232279"/>
          </a:solidFill>
          <a:ln>
            <a:noFill/>
          </a:ln>
          <a:effectLst/>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Arial"/>
              </a:defRPr>
            </a:lvl1pPr>
            <a:lvl2pPr marL="457200" algn="l" defTabSz="914400" rtl="0" eaLnBrk="1" latinLnBrk="0" hangingPunct="1">
              <a:defRPr sz="1800" kern="1200">
                <a:solidFill>
                  <a:sysClr val="window" lastClr="FFFFFF"/>
                </a:solidFill>
                <a:latin typeface="Arial"/>
              </a:defRPr>
            </a:lvl2pPr>
            <a:lvl3pPr marL="914400" algn="l" defTabSz="914400" rtl="0" eaLnBrk="1" latinLnBrk="0" hangingPunct="1">
              <a:defRPr sz="1800" kern="1200">
                <a:solidFill>
                  <a:sysClr val="window" lastClr="FFFFFF"/>
                </a:solidFill>
                <a:latin typeface="Arial"/>
              </a:defRPr>
            </a:lvl3pPr>
            <a:lvl4pPr marL="1371600" algn="l" defTabSz="914400" rtl="0" eaLnBrk="1" latinLnBrk="0" hangingPunct="1">
              <a:defRPr sz="1800" kern="1200">
                <a:solidFill>
                  <a:sysClr val="window" lastClr="FFFFFF"/>
                </a:solidFill>
                <a:latin typeface="Arial"/>
              </a:defRPr>
            </a:lvl4pPr>
            <a:lvl5pPr marL="1828800" algn="l" defTabSz="914400" rtl="0" eaLnBrk="1" latinLnBrk="0" hangingPunct="1">
              <a:defRPr sz="1800" kern="1200">
                <a:solidFill>
                  <a:sysClr val="window" lastClr="FFFFFF"/>
                </a:solidFill>
                <a:latin typeface="Arial"/>
              </a:defRPr>
            </a:lvl5pPr>
            <a:lvl6pPr marL="2286000" algn="l" defTabSz="914400" rtl="0" eaLnBrk="1" latinLnBrk="0" hangingPunct="1">
              <a:defRPr sz="1800" kern="1200">
                <a:solidFill>
                  <a:sysClr val="window" lastClr="FFFFFF"/>
                </a:solidFill>
                <a:latin typeface="Arial"/>
              </a:defRPr>
            </a:lvl6pPr>
            <a:lvl7pPr marL="2743200" algn="l" defTabSz="914400" rtl="0" eaLnBrk="1" latinLnBrk="0" hangingPunct="1">
              <a:defRPr sz="1800" kern="1200">
                <a:solidFill>
                  <a:sysClr val="window" lastClr="FFFFFF"/>
                </a:solidFill>
                <a:latin typeface="Arial"/>
              </a:defRPr>
            </a:lvl7pPr>
            <a:lvl8pPr marL="3200400" algn="l" defTabSz="914400" rtl="0" eaLnBrk="1" latinLnBrk="0" hangingPunct="1">
              <a:defRPr sz="1800" kern="1200">
                <a:solidFill>
                  <a:sysClr val="window" lastClr="FFFFFF"/>
                </a:solidFill>
                <a:latin typeface="Arial"/>
              </a:defRPr>
            </a:lvl8pPr>
            <a:lvl9pPr marL="3657600" algn="l" defTabSz="914400" rtl="0" eaLnBrk="1" latinLnBrk="0" hangingPunct="1">
              <a:defRPr sz="1800" kern="1200">
                <a:solidFill>
                  <a:sysClr val="window" lastClr="FFFFFF"/>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 lastClr="FFFFFF"/>
                </a:solidFill>
                <a:effectLst/>
                <a:uLnTx/>
                <a:uFillTx/>
                <a:latin typeface="Arial"/>
                <a:ea typeface="+mn-ea"/>
                <a:cs typeface="+mn-cs"/>
              </a:rPr>
              <a:t>+ EV Charging Infrastructure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 lastClr="FFFFFF"/>
                </a:solidFill>
                <a:effectLst/>
                <a:uLnTx/>
                <a:uFillTx/>
                <a:latin typeface="Arial"/>
                <a:ea typeface="+mn-ea"/>
                <a:cs typeface="+mn-cs"/>
              </a:rPr>
              <a:t>&amp; Resilience</a:t>
            </a:r>
          </a:p>
        </p:txBody>
      </p:sp>
      <p:sp>
        <p:nvSpPr>
          <p:cNvPr id="9" name="TextBox 8">
            <a:extLst>
              <a:ext uri="{FF2B5EF4-FFF2-40B4-BE49-F238E27FC236}">
                <a16:creationId xmlns:a16="http://schemas.microsoft.com/office/drawing/2014/main" id="{CDA0F6FD-C039-DEB9-AC76-1775A95F6E67}"/>
              </a:ext>
            </a:extLst>
          </p:cNvPr>
          <p:cNvSpPr txBox="1"/>
          <p:nvPr/>
        </p:nvSpPr>
        <p:spPr>
          <a:xfrm>
            <a:off x="248077" y="166765"/>
            <a:ext cx="8315819"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008C"/>
                </a:solidFill>
                <a:effectLst/>
                <a:uLnTx/>
                <a:uFillTx/>
                <a:latin typeface="Calibri" panose="020F0502020204030204"/>
                <a:ea typeface="+mn-ea"/>
                <a:cs typeface="+mn-cs"/>
              </a:rPr>
              <a:t>Commercial Property Assessed Clean Energy</a:t>
            </a:r>
            <a:br>
              <a:rPr kumimoji="0" lang="en-US" sz="3200" b="0" i="0" u="none" strike="noStrike" kern="1200" cap="none" spc="0" normalizeH="0" baseline="0" noProof="0" dirty="0">
                <a:ln>
                  <a:noFill/>
                </a:ln>
                <a:solidFill>
                  <a:srgbClr val="ED008C"/>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ED008C"/>
                </a:solidFill>
                <a:effectLst/>
                <a:uLnTx/>
                <a:uFillTx/>
                <a:latin typeface="Calibri" panose="020F0502020204030204"/>
                <a:ea typeface="+mn-ea"/>
                <a:cs typeface="+mn-cs"/>
              </a:rPr>
              <a:t>Commercial Financing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921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DFAD1-5048-7852-6D4D-DA8759C6096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DAB94D-7099-A86E-6649-467B14C5C59C}"/>
              </a:ext>
            </a:extLst>
          </p:cNvPr>
          <p:cNvSpPr/>
          <p:nvPr/>
        </p:nvSpPr>
        <p:spPr>
          <a:xfrm>
            <a:off x="0" y="1182466"/>
            <a:ext cx="12192000" cy="1294888"/>
          </a:xfrm>
          <a:prstGeom prst="rect">
            <a:avLst/>
          </a:prstGeom>
          <a:gradFill>
            <a:gsLst>
              <a:gs pos="14000">
                <a:schemeClr val="bg1"/>
              </a:gs>
              <a:gs pos="100000">
                <a:srgbClr val="FCF8CD"/>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049A0B-4F52-1225-ECB4-974C9743EBB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327836" y="344980"/>
            <a:ext cx="2365368" cy="591342"/>
          </a:xfrm>
          <a:prstGeom prst="rect">
            <a:avLst/>
          </a:prstGeom>
        </p:spPr>
      </p:pic>
      <p:cxnSp>
        <p:nvCxnSpPr>
          <p:cNvPr id="49" name="Straight Connector 48">
            <a:extLst>
              <a:ext uri="{FF2B5EF4-FFF2-40B4-BE49-F238E27FC236}">
                <a16:creationId xmlns:a16="http://schemas.microsoft.com/office/drawing/2014/main" id="{6B0C4AD3-4775-5A2E-2F8B-712BDA4E6F46}"/>
              </a:ext>
            </a:extLst>
          </p:cNvPr>
          <p:cNvCxnSpPr>
            <a:cxnSpLocks/>
          </p:cNvCxnSpPr>
          <p:nvPr/>
        </p:nvCxnSpPr>
        <p:spPr>
          <a:xfrm>
            <a:off x="0" y="1179444"/>
            <a:ext cx="121920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55F85D6-7B49-FB79-3C0E-D5D23E7E44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3048" y="1898281"/>
            <a:ext cx="12198096" cy="4656177"/>
          </a:xfrm>
          <a:prstGeom prst="rect">
            <a:avLst/>
          </a:prstGeom>
        </p:spPr>
      </p:pic>
      <p:pic>
        <p:nvPicPr>
          <p:cNvPr id="2" name="Picture 1" descr="A green text on a black background&#10;&#10;AI-generated content may be incorrect.">
            <a:extLst>
              <a:ext uri="{FF2B5EF4-FFF2-40B4-BE49-F238E27FC236}">
                <a16:creationId xmlns:a16="http://schemas.microsoft.com/office/drawing/2014/main" id="{028BE3F0-C5DC-692A-4FEF-0FB5A3E82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16242"/>
            <a:ext cx="5943600" cy="965200"/>
          </a:xfrm>
          <a:prstGeom prst="rect">
            <a:avLst/>
          </a:prstGeom>
        </p:spPr>
      </p:pic>
      <p:sp>
        <p:nvSpPr>
          <p:cNvPr id="5" name="Footer Placeholder 4">
            <a:extLst>
              <a:ext uri="{FF2B5EF4-FFF2-40B4-BE49-F238E27FC236}">
                <a16:creationId xmlns:a16="http://schemas.microsoft.com/office/drawing/2014/main" id="{95F7B9F8-34D4-7C66-DB1E-4B364969DD81}"/>
              </a:ext>
            </a:extLst>
          </p:cNvPr>
          <p:cNvSpPr txBox="1">
            <a:spLocks/>
          </p:cNvSpPr>
          <p:nvPr/>
        </p:nvSpPr>
        <p:spPr>
          <a:xfrm>
            <a:off x="4038600" y="652820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Proxima Nova" panose="02000506030000020004" pitchFamily="2" charset="0"/>
                <a:ea typeface="+mn-ea"/>
                <a:cs typeface="+mn-cs"/>
              </a:rPr>
              <a:t>© 2026 CT Green Bank. All Rights Reserved</a:t>
            </a:r>
          </a:p>
        </p:txBody>
      </p:sp>
      <p:sp>
        <p:nvSpPr>
          <p:cNvPr id="3" name="TextBox 2">
            <a:extLst>
              <a:ext uri="{FF2B5EF4-FFF2-40B4-BE49-F238E27FC236}">
                <a16:creationId xmlns:a16="http://schemas.microsoft.com/office/drawing/2014/main" id="{E00878FC-D33F-0600-2FFB-3781EF013791}"/>
              </a:ext>
            </a:extLst>
          </p:cNvPr>
          <p:cNvSpPr txBox="1"/>
          <p:nvPr/>
        </p:nvSpPr>
        <p:spPr>
          <a:xfrm>
            <a:off x="457199" y="1363617"/>
            <a:ext cx="9601201"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Access financing for your unique project or business. The Green Bank is committed to investing in the clean economy through our extensive financing products, but some projects don’t quite fit the mold. If you have a project plan that needs an investment boost, the Green Bank may be able to help.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622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F33A-AFF5-601B-C112-3F6F4BA1F43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03B2701-3D46-DE78-E479-DD9164EB27D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327836" y="344980"/>
            <a:ext cx="2365368" cy="591342"/>
          </a:xfrm>
          <a:prstGeom prst="rect">
            <a:avLst/>
          </a:prstGeom>
        </p:spPr>
      </p:pic>
      <p:cxnSp>
        <p:nvCxnSpPr>
          <p:cNvPr id="49" name="Straight Connector 48">
            <a:extLst>
              <a:ext uri="{FF2B5EF4-FFF2-40B4-BE49-F238E27FC236}">
                <a16:creationId xmlns:a16="http://schemas.microsoft.com/office/drawing/2014/main" id="{A6890A4F-8B47-C059-B0E5-AAA0F2E52CCD}"/>
              </a:ext>
            </a:extLst>
          </p:cNvPr>
          <p:cNvCxnSpPr>
            <a:cxnSpLocks/>
          </p:cNvCxnSpPr>
          <p:nvPr/>
        </p:nvCxnSpPr>
        <p:spPr>
          <a:xfrm>
            <a:off x="0" y="1179444"/>
            <a:ext cx="121920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21E5467-0A2A-CA8F-022F-B2CEEE0DB8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053" y="1903607"/>
            <a:ext cx="12198096" cy="4656177"/>
          </a:xfrm>
          <a:prstGeom prst="rect">
            <a:avLst/>
          </a:prstGeom>
        </p:spPr>
      </p:pic>
      <p:sp>
        <p:nvSpPr>
          <p:cNvPr id="10" name="TextBox 9">
            <a:extLst>
              <a:ext uri="{FF2B5EF4-FFF2-40B4-BE49-F238E27FC236}">
                <a16:creationId xmlns:a16="http://schemas.microsoft.com/office/drawing/2014/main" id="{0E31C376-1CF4-A2DF-BD12-81C34A375AC4}"/>
              </a:ext>
            </a:extLst>
          </p:cNvPr>
          <p:cNvSpPr txBox="1">
            <a:spLocks noGrp="1" noRot="1" noMove="1" noResize="1" noEditPoints="1" noAdjustHandles="1" noChangeArrowheads="1" noChangeShapeType="1"/>
          </p:cNvSpPr>
          <p:nvPr/>
        </p:nvSpPr>
        <p:spPr>
          <a:xfrm>
            <a:off x="457199" y="1363617"/>
            <a:ext cx="10328032" cy="331885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Proxima Nova" panose="02000506030000020004" pitchFamily="2" charset="0"/>
                <a:ea typeface="+mn-ea"/>
                <a:cs typeface="+mn-cs"/>
              </a:rPr>
              <a:t>How does it work? </a:t>
            </a:r>
            <a: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Through its open Request for Proposals for Green Bank Capital Solutions, the Green Bank provides access to capital to Connecticut projects that catalyze clean energy deployment and energy efficiency, reduction of greenhouse gasses, environmental infrastructure, improved public health outcomes, job creation and economic development.</a:t>
            </a:r>
          </a:p>
          <a:p>
            <a:pPr marL="0" marR="0" lvl="0" indent="0" algn="l" defTabSz="914400" rtl="0" eaLnBrk="1" fontAlgn="base" latinLnBrk="0" hangingPunct="1">
              <a:lnSpc>
                <a:spcPct val="100000"/>
              </a:lnSpc>
              <a:spcBef>
                <a:spcPts val="0"/>
              </a:spcBef>
              <a:spcAft>
                <a:spcPts val="7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The RFP is open to technologies that have already proven to be commercially viable or </a:t>
            </a:r>
            <a:b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br>
            <a: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have demonstrated clear potential for commercial viability through well-documented </a:t>
            </a:r>
            <a:b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br>
            <a: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feasibility studies or pilot programs with clear evidence of a viable business model </a:t>
            </a:r>
            <a:b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br>
            <a: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and path to sustainable impact.</a:t>
            </a:r>
          </a:p>
          <a:p>
            <a:pPr marL="0" marR="0" lvl="0" indent="0" algn="l" defTabSz="914400" rtl="0" eaLnBrk="1" fontAlgn="base" latinLnBrk="0" hangingPunct="1">
              <a:lnSpc>
                <a:spcPct val="100000"/>
              </a:lnSpc>
              <a:spcBef>
                <a:spcPts val="0"/>
              </a:spcBef>
              <a:spcAft>
                <a:spcPts val="7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True to the green bank model, this open RFP allows the Green Bank </a:t>
            </a:r>
            <a:b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br>
            <a: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to leverage public dollars to bring in private investment and </a:t>
            </a:r>
            <a:b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br>
            <a:r>
              <a:rPr kumimoji="0" lang="en-US" sz="1800" b="0" i="0" u="none" strike="noStrike" kern="1200" cap="none" spc="0" normalizeH="0" baseline="0" noProof="0" dirty="0">
                <a:ln>
                  <a:noFill/>
                </a:ln>
                <a:solidFill>
                  <a:prstClr val="black"/>
                </a:solidFill>
                <a:effectLst/>
                <a:uLnTx/>
                <a:uFillTx/>
                <a:latin typeface="Proxima Nova Light" panose="020B0303030502060204" pitchFamily="34" charset="0"/>
                <a:ea typeface="+mn-ea"/>
                <a:cs typeface="+mn-cs"/>
              </a:rPr>
              <a:t>potentially other investment partners.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green text on a black background&#10;&#10;AI-generated content may be incorrect.">
            <a:extLst>
              <a:ext uri="{FF2B5EF4-FFF2-40B4-BE49-F238E27FC236}">
                <a16:creationId xmlns:a16="http://schemas.microsoft.com/office/drawing/2014/main" id="{87BFFF1F-DECB-F293-2C05-CD99B45FA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16242"/>
            <a:ext cx="5943600" cy="965200"/>
          </a:xfrm>
          <a:prstGeom prst="rect">
            <a:avLst/>
          </a:prstGeom>
        </p:spPr>
      </p:pic>
      <p:sp>
        <p:nvSpPr>
          <p:cNvPr id="7" name="Footer Placeholder 4">
            <a:extLst>
              <a:ext uri="{FF2B5EF4-FFF2-40B4-BE49-F238E27FC236}">
                <a16:creationId xmlns:a16="http://schemas.microsoft.com/office/drawing/2014/main" id="{D5D13DC0-105A-89F0-8672-7E095F196E05}"/>
              </a:ext>
            </a:extLst>
          </p:cNvPr>
          <p:cNvSpPr txBox="1">
            <a:spLocks/>
          </p:cNvSpPr>
          <p:nvPr/>
        </p:nvSpPr>
        <p:spPr>
          <a:xfrm>
            <a:off x="4038600" y="652820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Proxima Nova" panose="02000506030000020004" pitchFamily="2" charset="0"/>
                <a:ea typeface="+mn-ea"/>
                <a:cs typeface="+mn-cs"/>
              </a:rPr>
              <a:t>© 2026 CT Green Bank. All Rights Reserved</a:t>
            </a:r>
          </a:p>
        </p:txBody>
      </p:sp>
    </p:spTree>
    <p:extLst>
      <p:ext uri="{BB962C8B-B14F-4D97-AF65-F5344CB8AC3E}">
        <p14:creationId xmlns:p14="http://schemas.microsoft.com/office/powerpoint/2010/main" val="510431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7FCE4-4F2E-3D87-8FD6-DE400ABF512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234AFDE-F64A-5C3E-9FBC-52A953225506}"/>
              </a:ext>
            </a:extLst>
          </p:cNvPr>
          <p:cNvSpPr/>
          <p:nvPr/>
        </p:nvSpPr>
        <p:spPr>
          <a:xfrm>
            <a:off x="1739573" y="2762497"/>
            <a:ext cx="8033692" cy="66527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marL="342900" marR="0" lvl="0" indent="-34290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cxnSp>
        <p:nvCxnSpPr>
          <p:cNvPr id="8" name="Straight Connector 7">
            <a:extLst>
              <a:ext uri="{FF2B5EF4-FFF2-40B4-BE49-F238E27FC236}">
                <a16:creationId xmlns:a16="http://schemas.microsoft.com/office/drawing/2014/main" id="{E8611B52-2D0C-A42D-A069-A573E913D8B0}"/>
              </a:ext>
            </a:extLst>
          </p:cNvPr>
          <p:cNvCxnSpPr>
            <a:cxnSpLocks/>
          </p:cNvCxnSpPr>
          <p:nvPr/>
        </p:nvCxnSpPr>
        <p:spPr>
          <a:xfrm>
            <a:off x="0" y="1179444"/>
            <a:ext cx="121920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itle 18">
            <a:extLst>
              <a:ext uri="{FF2B5EF4-FFF2-40B4-BE49-F238E27FC236}">
                <a16:creationId xmlns:a16="http://schemas.microsoft.com/office/drawing/2014/main" id="{FE5507F7-A704-679F-44E8-6F4126B92DFA}"/>
              </a:ext>
            </a:extLst>
          </p:cNvPr>
          <p:cNvSpPr>
            <a:spLocks noGrp="1"/>
          </p:cNvSpPr>
          <p:nvPr>
            <p:ph type="title"/>
          </p:nvPr>
        </p:nvSpPr>
        <p:spPr>
          <a:xfrm>
            <a:off x="457200" y="215899"/>
            <a:ext cx="7959341" cy="907864"/>
          </a:xfrm>
        </p:spPr>
        <p:txBody>
          <a:bodyPr>
            <a:normAutofit/>
          </a:bodyPr>
          <a:lstStyle/>
          <a:p>
            <a:r>
              <a:rPr lang="en-US" dirty="0">
                <a:solidFill>
                  <a:srgbClr val="00B050"/>
                </a:solidFill>
                <a:latin typeface="Proxima Nova"/>
              </a:rPr>
              <a:t>Customer Story</a:t>
            </a:r>
            <a:endParaRPr lang="en-US" dirty="0">
              <a:solidFill>
                <a:srgbClr val="00B050"/>
              </a:solidFill>
            </a:endParaRPr>
          </a:p>
        </p:txBody>
      </p:sp>
      <p:sp>
        <p:nvSpPr>
          <p:cNvPr id="20" name="Rectangle 19">
            <a:extLst>
              <a:ext uri="{FF2B5EF4-FFF2-40B4-BE49-F238E27FC236}">
                <a16:creationId xmlns:a16="http://schemas.microsoft.com/office/drawing/2014/main" id="{376252B5-8B01-54E4-0C97-A41F81E56639}"/>
              </a:ext>
            </a:extLst>
          </p:cNvPr>
          <p:cNvSpPr/>
          <p:nvPr/>
        </p:nvSpPr>
        <p:spPr>
          <a:xfrm>
            <a:off x="1891973" y="2914897"/>
            <a:ext cx="8033692" cy="66527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marL="342900" marR="0" lvl="0" indent="-34290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TextBox 21">
            <a:extLst>
              <a:ext uri="{FF2B5EF4-FFF2-40B4-BE49-F238E27FC236}">
                <a16:creationId xmlns:a16="http://schemas.microsoft.com/office/drawing/2014/main" id="{39AF743B-17CF-D6F8-9AF9-7302DCD1A069}"/>
              </a:ext>
            </a:extLst>
          </p:cNvPr>
          <p:cNvSpPr txBox="1"/>
          <p:nvPr/>
        </p:nvSpPr>
        <p:spPr>
          <a:xfrm>
            <a:off x="457200" y="1477978"/>
            <a:ext cx="7086600" cy="297004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 normalizeH="0" baseline="0" noProof="0" dirty="0" err="1">
                <a:ln>
                  <a:noFill/>
                </a:ln>
                <a:solidFill>
                  <a:srgbClr val="00B050"/>
                </a:solidFill>
                <a:effectLst/>
                <a:uLnTx/>
                <a:uFillTx/>
                <a:latin typeface="Proxima Nova"/>
                <a:ea typeface="+mn-ea"/>
                <a:cs typeface="Arial"/>
              </a:rPr>
              <a:t>Budderfly</a:t>
            </a:r>
            <a:r>
              <a:rPr kumimoji="0" lang="en-US" sz="1600" b="1" i="0" u="none" strike="noStrike" kern="1200" cap="none" spc="-10" normalizeH="0" baseline="0" noProof="0" dirty="0">
                <a:ln>
                  <a:noFill/>
                </a:ln>
                <a:solidFill>
                  <a:srgbClr val="00B050"/>
                </a:solidFill>
                <a:effectLst/>
                <a:uLnTx/>
                <a:uFillTx/>
                <a:latin typeface="Proxima Nova"/>
                <a:ea typeface="+mn-ea"/>
                <a:cs typeface="Arial"/>
              </a:rPr>
              <a:t> expands its mission with the help of Green Bank financing.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rPr>
              <a:t>What happens if we change how businesses use energy?</a:t>
            </a:r>
            <a:r>
              <a:rPr kumimoji="0" lang="en-US" sz="13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rPr>
              <a:t> This question drives </a:t>
            </a:r>
            <a:r>
              <a:rPr kumimoji="0" lang="en-US" sz="1300" b="0" i="0" u="none" strike="noStrike" kern="1200" cap="none" spc="0" normalizeH="0" baseline="0" noProof="0" dirty="0" err="1">
                <a:ln>
                  <a:noFill/>
                </a:ln>
                <a:solidFill>
                  <a:prstClr val="black"/>
                </a:solidFill>
                <a:effectLst/>
                <a:uLnTx/>
                <a:uFillTx/>
                <a:latin typeface="Proxima Nova" panose="02000506030000020004" pitchFamily="50" charset="0"/>
                <a:ea typeface="+mn-ea"/>
                <a:cs typeface="+mn-cs"/>
              </a:rPr>
              <a:t>Budderfly</a:t>
            </a:r>
            <a:r>
              <a:rPr kumimoji="0" lang="en-US" sz="13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rPr>
              <a:t> to provide a unique energy and cost saving model to businesses ranging from quick service restaurants to healthcare facilities. Using their energy-as-a-service approach, they have helped Connecticut businesses save 24,729 MWh through new equipment, technology, and innovation while simultaneously reducing their energy costs and emissions.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rPr>
              <a:t>In 2022, seeking to expand their customer base in Connecticut, </a:t>
            </a:r>
            <a:r>
              <a:rPr kumimoji="0" lang="en-US" sz="1300" b="0" i="0" u="none" strike="noStrike" kern="1200" cap="none" spc="0" normalizeH="0" baseline="0" noProof="0" dirty="0" err="1">
                <a:ln>
                  <a:noFill/>
                </a:ln>
                <a:solidFill>
                  <a:prstClr val="black"/>
                </a:solidFill>
                <a:effectLst/>
                <a:uLnTx/>
                <a:uFillTx/>
                <a:latin typeface="Proxima Nova" panose="02000506030000020004" pitchFamily="50" charset="0"/>
                <a:ea typeface="+mn-ea"/>
                <a:cs typeface="+mn-cs"/>
              </a:rPr>
              <a:t>Budderfly</a:t>
            </a:r>
            <a:r>
              <a:rPr kumimoji="0" lang="en-US" sz="13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rPr>
              <a:t> turned to Green Bank’s Capital Solutions Open RFP, which helped open the door to other investment. Now, their services continue to make a large impact on businesses in Connecticut and beyond looking to become more energy efficient, and their growth is earning recognition from Inc 5000 and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Proxima Nova Light"/>
              <a:ea typeface="+mn-ea"/>
              <a:cs typeface="+mn-cs"/>
            </a:endParaRPr>
          </a:p>
        </p:txBody>
      </p:sp>
      <p:sp>
        <p:nvSpPr>
          <p:cNvPr id="24" name="TextBox 23">
            <a:extLst>
              <a:ext uri="{FF2B5EF4-FFF2-40B4-BE49-F238E27FC236}">
                <a16:creationId xmlns:a16="http://schemas.microsoft.com/office/drawing/2014/main" id="{A372FF36-A4ED-BB7A-F8D5-714589FFB7E2}"/>
              </a:ext>
            </a:extLst>
          </p:cNvPr>
          <p:cNvSpPr txBox="1"/>
          <p:nvPr/>
        </p:nvSpPr>
        <p:spPr>
          <a:xfrm>
            <a:off x="494029" y="4546747"/>
            <a:ext cx="4045423" cy="159017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Proxima Nova"/>
                <a:ea typeface="+mn-ea"/>
                <a:cs typeface="+mn-cs"/>
              </a:rPr>
              <a:t>Headquarters </a:t>
            </a:r>
            <a:br>
              <a:rPr kumimoji="0" lang="en-US" sz="1400" b="1" i="0" u="none" strike="noStrike" kern="1200" cap="none" spc="0" normalizeH="0" baseline="0" noProof="0" dirty="0">
                <a:ln>
                  <a:noFill/>
                </a:ln>
                <a:solidFill>
                  <a:prstClr val="black"/>
                </a:solidFill>
                <a:effectLst/>
                <a:uLnTx/>
                <a:uFillTx/>
                <a:latin typeface="Proxima Nova" panose="02000506030000020004" pitchFamily="2" charset="0"/>
                <a:ea typeface="+mn-ea"/>
                <a:cs typeface="+mn-cs"/>
              </a:rPr>
            </a:br>
            <a:r>
              <a:rPr kumimoji="0" lang="en-US" sz="1400" b="1" i="0" u="none" strike="noStrike" kern="1200" cap="none" spc="0" normalizeH="0" baseline="0" noProof="0" dirty="0">
                <a:ln>
                  <a:noFill/>
                </a:ln>
                <a:solidFill>
                  <a:prstClr val="black"/>
                </a:solidFill>
                <a:effectLst/>
                <a:uLnTx/>
                <a:uFillTx/>
                <a:latin typeface="Proxima Nova"/>
                <a:ea typeface="+mn-ea"/>
                <a:cs typeface="+mn-cs"/>
              </a:rPr>
              <a:t>Shelton, CT</a:t>
            </a:r>
            <a:endParaRPr kumimoji="0" lang="en-US" sz="1400" b="0" i="0" u="none" strike="noStrike" kern="1200" cap="none" spc="0" normalizeH="0" baseline="0" noProof="0" dirty="0">
              <a:ln>
                <a:noFill/>
              </a:ln>
              <a:solidFill>
                <a:prstClr val="black"/>
              </a:solidFill>
              <a:effectLst/>
              <a:uLnTx/>
              <a:uFillTx/>
              <a:latin typeface="Proxima Nova"/>
              <a:ea typeface="+mn-ea"/>
              <a:cs typeface="+mn-cs"/>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Proxima Nova" panose="02000506030000020004" pitchFamily="2" charset="0"/>
                <a:ea typeface="+mn-ea"/>
                <a:cs typeface="+mn-cs"/>
              </a:rPr>
              <a:t>Capital Solutions Financing</a:t>
            </a:r>
            <a:br>
              <a:rPr kumimoji="0" lang="en-US" sz="1400" b="1" i="0" u="none" strike="noStrike" kern="1200" cap="none" spc="0" normalizeH="0" baseline="0" noProof="0" dirty="0">
                <a:ln>
                  <a:noFill/>
                </a:ln>
                <a:solidFill>
                  <a:prstClr val="black"/>
                </a:solidFill>
                <a:effectLst/>
                <a:uLnTx/>
                <a:uFillTx/>
                <a:latin typeface="Proxima Nova" panose="02000506030000020004" pitchFamily="2" charset="0"/>
                <a:ea typeface="+mn-ea"/>
                <a:cs typeface="+mn-cs"/>
              </a:rPr>
            </a:br>
            <a:r>
              <a:rPr kumimoji="0" lang="en-US" sz="1400" b="1" i="0" u="none" strike="noStrike" kern="1200" cap="none" spc="0" normalizeH="0" baseline="0" noProof="0" dirty="0">
                <a:ln>
                  <a:noFill/>
                </a:ln>
                <a:solidFill>
                  <a:prstClr val="black"/>
                </a:solidFill>
                <a:effectLst/>
                <a:uLnTx/>
                <a:uFillTx/>
                <a:latin typeface="Proxima Nova"/>
                <a:ea typeface="+mn-ea"/>
                <a:cs typeface="+mn-cs"/>
              </a:rPr>
              <a:t>$5 million over 6 years</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Proxima Nova"/>
                <a:ea typeface="+mn-ea"/>
                <a:cs typeface="+mn-cs"/>
              </a:rPr>
              <a:t>Greenhouse Gas Avoided</a:t>
            </a:r>
            <a:br>
              <a:rPr kumimoji="0" lang="en-US" sz="1400" b="1" i="0" u="none" strike="noStrike" kern="1200" cap="none" spc="0" normalizeH="0" baseline="0" noProof="0" dirty="0">
                <a:ln>
                  <a:noFill/>
                </a:ln>
                <a:solidFill>
                  <a:prstClr val="black"/>
                </a:solidFill>
                <a:effectLst/>
                <a:uLnTx/>
                <a:uFillTx/>
                <a:latin typeface="Proxima Nova" panose="02000506030000020004" pitchFamily="2" charset="0"/>
                <a:ea typeface="+mn-ea"/>
                <a:cs typeface="+mn-cs"/>
              </a:rPr>
            </a:br>
            <a:r>
              <a:rPr kumimoji="0" lang="en-US" sz="1400" b="1" i="0" u="none" strike="noStrike" kern="1200" cap="none" spc="0" normalizeH="0" baseline="0" noProof="0" dirty="0">
                <a:ln>
                  <a:noFill/>
                </a:ln>
                <a:solidFill>
                  <a:prstClr val="black"/>
                </a:solidFill>
                <a:effectLst/>
                <a:uLnTx/>
                <a:uFillTx/>
                <a:latin typeface="Proxima Nova" panose="02000506030000020004" pitchFamily="2" charset="0"/>
                <a:ea typeface="+mn-ea"/>
                <a:cs typeface="+mn-cs"/>
              </a:rPr>
              <a:t>22,745 cumulative metric tons</a:t>
            </a:r>
            <a:endParaRPr kumimoji="0" lang="en-US" sz="1400" b="0" i="0" u="none" strike="noStrike" kern="1200" cap="none" spc="0" normalizeH="0" baseline="0" noProof="0" dirty="0">
              <a:ln>
                <a:noFill/>
              </a:ln>
              <a:solidFill>
                <a:srgbClr val="FF3505"/>
              </a:solidFill>
              <a:effectLst/>
              <a:uLnTx/>
              <a:uFillTx/>
              <a:latin typeface="Proxima Nova"/>
              <a:ea typeface="+mn-ea"/>
              <a:cs typeface="+mn-cs"/>
            </a:endParaRPr>
          </a:p>
        </p:txBody>
      </p:sp>
      <p:pic>
        <p:nvPicPr>
          <p:cNvPr id="26" name="Picture 25">
            <a:extLst>
              <a:ext uri="{FF2B5EF4-FFF2-40B4-BE49-F238E27FC236}">
                <a16:creationId xmlns:a16="http://schemas.microsoft.com/office/drawing/2014/main" id="{A2ADFBAF-478A-422B-0F80-D5F3B731B3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12369" y="1384693"/>
            <a:ext cx="4000500" cy="2398943"/>
          </a:xfrm>
          <a:prstGeom prst="rect">
            <a:avLst/>
          </a:prstGeom>
        </p:spPr>
      </p:pic>
      <p:sp>
        <p:nvSpPr>
          <p:cNvPr id="28" name="Rectangle 27">
            <a:extLst>
              <a:ext uri="{FF2B5EF4-FFF2-40B4-BE49-F238E27FC236}">
                <a16:creationId xmlns:a16="http://schemas.microsoft.com/office/drawing/2014/main" id="{71CE85E2-28C9-CD9B-2151-16744DAEFD5E}"/>
              </a:ext>
            </a:extLst>
          </p:cNvPr>
          <p:cNvSpPr/>
          <p:nvPr/>
        </p:nvSpPr>
        <p:spPr>
          <a:xfrm>
            <a:off x="7697471" y="3775590"/>
            <a:ext cx="4000500" cy="2600967"/>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57039E2-F3B0-9DA6-DCB3-D4521CE2CD46}"/>
              </a:ext>
            </a:extLst>
          </p:cNvPr>
          <p:cNvSpPr txBox="1"/>
          <p:nvPr/>
        </p:nvSpPr>
        <p:spPr>
          <a:xfrm>
            <a:off x="7760765" y="3854247"/>
            <a:ext cx="3865879" cy="232397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roxima Nova"/>
                <a:ea typeface="+mn-ea"/>
                <a:cs typeface="+mn-cs"/>
              </a:rPr>
              <a:t>“</a:t>
            </a:r>
            <a:r>
              <a:rPr kumimoji="0" lang="en-US" sz="1200" b="0"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Financing from the Connecticut Green Bank has been hugely supportive in our efforts to grow and scale our impact across the state. We're proud to help our customers drive impactful change, including Ryders Health Management, YMCA, </a:t>
            </a:r>
            <a:r>
              <a:rPr kumimoji="0" lang="en-US" sz="1200" b="0" i="0" u="none" strike="noStrike" kern="1200" cap="none" spc="0" normalizeH="0" baseline="0" noProof="0" dirty="0" err="1">
                <a:ln>
                  <a:noFill/>
                </a:ln>
                <a:solidFill>
                  <a:prstClr val="white"/>
                </a:solidFill>
                <a:effectLst/>
                <a:uLnTx/>
                <a:uFillTx/>
                <a:latin typeface="Proxima Nova" panose="02000506030000020004" pitchFamily="50" charset="0"/>
                <a:ea typeface="+mn-ea"/>
                <a:cs typeface="+mn-cs"/>
              </a:rPr>
              <a:t>Chabaso</a:t>
            </a:r>
            <a:r>
              <a:rPr kumimoji="0" lang="en-US" sz="1200" b="0" i="0" u="none" strike="noStrike" kern="1200" cap="none" spc="0" normalizeH="0" baseline="0" noProof="0" dirty="0">
                <a:ln>
                  <a:noFill/>
                </a:ln>
                <a:solidFill>
                  <a:prstClr val="white"/>
                </a:solidFill>
                <a:effectLst/>
                <a:uLnTx/>
                <a:uFillTx/>
                <a:latin typeface="Proxima Nova" panose="02000506030000020004" pitchFamily="50" charset="0"/>
                <a:ea typeface="+mn-ea"/>
                <a:cs typeface="+mn-cs"/>
              </a:rPr>
              <a:t> Breads, UConn Health Center and countless restaurant franchises, like McDonalds, Dunkin' and more."</a:t>
            </a:r>
            <a:endParaRPr kumimoji="0" lang="en-US" sz="1400" b="0" i="1" u="none" strike="noStrike" kern="1200" cap="none" spc="0" normalizeH="0" baseline="0" noProof="0" dirty="0">
              <a:ln>
                <a:noFill/>
              </a:ln>
              <a:solidFill>
                <a:prstClr val="white"/>
              </a:solidFill>
              <a:effectLst/>
              <a:uLnTx/>
              <a:uFillTx/>
              <a:latin typeface="Proxima Nova"/>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Proxima Nova Medium"/>
                <a:ea typeface="Calibri" panose="020F0502020204030204"/>
                <a:cs typeface="Calibri" panose="020F0502020204030204"/>
              </a:rPr>
              <a:t>Al </a:t>
            </a:r>
            <a:r>
              <a:rPr kumimoji="0" lang="en-US" sz="1050" b="0" i="1" u="none" strike="noStrike" kern="1200" cap="none" spc="0" normalizeH="0" baseline="0" noProof="0" dirty="0" err="1">
                <a:ln>
                  <a:noFill/>
                </a:ln>
                <a:solidFill>
                  <a:prstClr val="white"/>
                </a:solidFill>
                <a:effectLst/>
                <a:uLnTx/>
                <a:uFillTx/>
                <a:latin typeface="Proxima Nova Medium"/>
                <a:ea typeface="Calibri" panose="020F0502020204030204"/>
                <a:cs typeface="Calibri" panose="020F0502020204030204"/>
              </a:rPr>
              <a:t>Subbloie</a:t>
            </a:r>
            <a:r>
              <a:rPr kumimoji="0" lang="en-US" sz="1050" b="0" i="1" u="none" strike="noStrike" kern="1200" cap="none" spc="0" normalizeH="0" baseline="0" noProof="0" dirty="0">
                <a:ln>
                  <a:noFill/>
                </a:ln>
                <a:solidFill>
                  <a:prstClr val="white"/>
                </a:solidFill>
                <a:effectLst/>
                <a:uLnTx/>
                <a:uFillTx/>
                <a:latin typeface="Proxima Nova Medium"/>
                <a:ea typeface="Calibri" panose="020F0502020204030204"/>
                <a:cs typeface="Calibri" panose="020F0502020204030204"/>
              </a:rPr>
              <a:t>, </a:t>
            </a:r>
            <a:r>
              <a:rPr kumimoji="0" lang="en-US" sz="1050" b="0" i="1" u="none" strike="noStrike" kern="1200" cap="none" spc="0" normalizeH="0" baseline="0" noProof="0" dirty="0" err="1">
                <a:ln>
                  <a:noFill/>
                </a:ln>
                <a:solidFill>
                  <a:prstClr val="white"/>
                </a:solidFill>
                <a:effectLst/>
                <a:uLnTx/>
                <a:uFillTx/>
                <a:latin typeface="Proxima Nova Medium"/>
                <a:ea typeface="Calibri" panose="020F0502020204030204"/>
                <a:cs typeface="Calibri" panose="020F0502020204030204"/>
              </a:rPr>
              <a:t>Budderfly</a:t>
            </a:r>
            <a:r>
              <a:rPr kumimoji="0" lang="en-US" sz="1050" b="0" i="1" u="none" strike="noStrike" kern="1200" cap="none" spc="0" normalizeH="0" baseline="0" noProof="0" dirty="0">
                <a:ln>
                  <a:noFill/>
                </a:ln>
                <a:solidFill>
                  <a:prstClr val="white"/>
                </a:solidFill>
                <a:effectLst/>
                <a:uLnTx/>
                <a:uFillTx/>
                <a:latin typeface="Proxima Nova Medium"/>
                <a:ea typeface="Calibri" panose="020F0502020204030204"/>
                <a:cs typeface="Calibri" panose="020F0502020204030204"/>
              </a:rPr>
              <a:t> Founder </a:t>
            </a:r>
            <a:r>
              <a:rPr kumimoji="0" lang="en-US" sz="1200" b="0" i="1" u="none" strike="noStrike" kern="1200" cap="none" spc="0" normalizeH="0" baseline="0" noProof="0" dirty="0">
                <a:ln>
                  <a:noFill/>
                </a:ln>
                <a:solidFill>
                  <a:prstClr val="white"/>
                </a:solidFill>
                <a:effectLst/>
                <a:uLnTx/>
                <a:uFillTx/>
                <a:latin typeface="Proxima Nova Medium"/>
                <a:ea typeface="Calibri" panose="020F0502020204030204"/>
                <a:cs typeface="Calibri" panose="020F0502020204030204"/>
              </a:rPr>
              <a:t>&amp; CEO</a:t>
            </a:r>
            <a:endParaRPr kumimoji="0" lang="en-US" sz="14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endParaRPr>
          </a:p>
        </p:txBody>
      </p:sp>
      <p:pic>
        <p:nvPicPr>
          <p:cNvPr id="2" name="Picture 1">
            <a:extLst>
              <a:ext uri="{FF2B5EF4-FFF2-40B4-BE49-F238E27FC236}">
                <a16:creationId xmlns:a16="http://schemas.microsoft.com/office/drawing/2014/main" id="{F0F80FD5-1A54-F997-6802-448FF7CD6511}"/>
              </a:ext>
            </a:extLst>
          </p:cNvPr>
          <p:cNvPicPr/>
          <p:nvPr/>
        </p:nvPicPr>
        <p:blipFill>
          <a:blip r:embed="rId4" cstate="print">
            <a:extLst>
              <a:ext uri="{28A0092B-C50C-407E-A947-70E740481C1C}">
                <a14:useLocalDpi xmlns:a14="http://schemas.microsoft.com/office/drawing/2010/main" val="0"/>
              </a:ext>
            </a:extLst>
          </a:blip>
          <a:srcRect/>
          <a:stretch/>
        </p:blipFill>
        <p:spPr>
          <a:xfrm>
            <a:off x="9327836" y="344980"/>
            <a:ext cx="2365368" cy="591342"/>
          </a:xfrm>
          <a:prstGeom prst="rect">
            <a:avLst/>
          </a:prstGeom>
        </p:spPr>
      </p:pic>
    </p:spTree>
    <p:extLst>
      <p:ext uri="{BB962C8B-B14F-4D97-AF65-F5344CB8AC3E}">
        <p14:creationId xmlns:p14="http://schemas.microsoft.com/office/powerpoint/2010/main" val="3451934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8D1B8-D59C-16A3-6510-A85E3FB9778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870F270-D904-2648-5F2F-2AF397E0BD8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p:blipFill>
        <p:spPr>
          <a:xfrm>
            <a:off x="9321800" y="344980"/>
            <a:ext cx="2377440" cy="591342"/>
          </a:xfrm>
          <a:prstGeom prst="rect">
            <a:avLst/>
          </a:prstGeom>
        </p:spPr>
      </p:pic>
      <p:sp>
        <p:nvSpPr>
          <p:cNvPr id="31" name="Title 30">
            <a:extLst>
              <a:ext uri="{FF2B5EF4-FFF2-40B4-BE49-F238E27FC236}">
                <a16:creationId xmlns:a16="http://schemas.microsoft.com/office/drawing/2014/main" id="{21317309-9820-05F7-A30A-4B2E0E90FFF0}"/>
              </a:ext>
            </a:extLst>
          </p:cNvPr>
          <p:cNvSpPr>
            <a:spLocks noGrp="1" noRot="1" noMove="1" noResize="1" noEditPoints="1" noAdjustHandles="1" noChangeArrowheads="1" noChangeShapeType="1"/>
          </p:cNvSpPr>
          <p:nvPr>
            <p:ph type="title"/>
          </p:nvPr>
        </p:nvSpPr>
        <p:spPr/>
        <p:txBody>
          <a:bodyPr>
            <a:normAutofit/>
          </a:bodyPr>
          <a:lstStyle/>
          <a:p>
            <a:r>
              <a:rPr lang="en-US" dirty="0">
                <a:solidFill>
                  <a:srgbClr val="39B54A"/>
                </a:solidFill>
              </a:rPr>
              <a:t>Capital Solutions Project Types</a:t>
            </a:r>
          </a:p>
        </p:txBody>
      </p:sp>
      <p:sp>
        <p:nvSpPr>
          <p:cNvPr id="2" name="Content Placeholder 1">
            <a:extLst>
              <a:ext uri="{FF2B5EF4-FFF2-40B4-BE49-F238E27FC236}">
                <a16:creationId xmlns:a16="http://schemas.microsoft.com/office/drawing/2014/main" id="{CA279709-AB99-7881-74F9-1605EB87343D}"/>
              </a:ext>
            </a:extLst>
          </p:cNvPr>
          <p:cNvSpPr>
            <a:spLocks noGrp="1"/>
          </p:cNvSpPr>
          <p:nvPr>
            <p:ph idx="1"/>
          </p:nvPr>
        </p:nvSpPr>
        <p:spPr>
          <a:xfrm>
            <a:off x="2330545" y="1405091"/>
            <a:ext cx="7707896" cy="1730897"/>
          </a:xfrm>
        </p:spPr>
        <p:txBody>
          <a:bodyPr>
            <a:normAutofit/>
          </a:bodyPr>
          <a:lstStyle/>
          <a:p>
            <a:pPr algn="ctr"/>
            <a:r>
              <a:rPr lang="en-US" dirty="0">
                <a:solidFill>
                  <a:schemeClr val="tx1"/>
                </a:solidFill>
              </a:rPr>
              <a:t>Geothermal, Solar, Fuel cell, Microgrids, Battery storage, Hydropower</a:t>
            </a:r>
          </a:p>
        </p:txBody>
      </p:sp>
      <p:cxnSp>
        <p:nvCxnSpPr>
          <p:cNvPr id="49" name="Straight Connector 48">
            <a:extLst>
              <a:ext uri="{FF2B5EF4-FFF2-40B4-BE49-F238E27FC236}">
                <a16:creationId xmlns:a16="http://schemas.microsoft.com/office/drawing/2014/main" id="{3D246D1F-F3FA-5E40-85B7-43701344C4B8}"/>
              </a:ext>
            </a:extLst>
          </p:cNvPr>
          <p:cNvCxnSpPr>
            <a:cxnSpLocks/>
          </p:cNvCxnSpPr>
          <p:nvPr/>
        </p:nvCxnSpPr>
        <p:spPr>
          <a:xfrm>
            <a:off x="0" y="1179444"/>
            <a:ext cx="121920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22DCC3-249B-2A95-4F16-D07BE409B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069" y="2444345"/>
            <a:ext cx="5781798" cy="3870460"/>
          </a:xfrm>
          <a:prstGeom prst="rect">
            <a:avLst/>
          </a:prstGeom>
        </p:spPr>
      </p:pic>
      <p:sp>
        <p:nvSpPr>
          <p:cNvPr id="11" name="TextBox 10">
            <a:extLst>
              <a:ext uri="{FF2B5EF4-FFF2-40B4-BE49-F238E27FC236}">
                <a16:creationId xmlns:a16="http://schemas.microsoft.com/office/drawing/2014/main" id="{772BE0EC-3A70-D5AF-987D-433113930285}"/>
              </a:ext>
            </a:extLst>
          </p:cNvPr>
          <p:cNvSpPr txBox="1"/>
          <p:nvPr/>
        </p:nvSpPr>
        <p:spPr>
          <a:xfrm>
            <a:off x="7846220" y="2031945"/>
            <a:ext cx="61026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rPr>
              <a:t>Meriden Hydropower</a:t>
            </a:r>
          </a:p>
        </p:txBody>
      </p:sp>
      <p:pic>
        <p:nvPicPr>
          <p:cNvPr id="13" name="Picture 12">
            <a:extLst>
              <a:ext uri="{FF2B5EF4-FFF2-40B4-BE49-F238E27FC236}">
                <a16:creationId xmlns:a16="http://schemas.microsoft.com/office/drawing/2014/main" id="{0F03F85F-007E-A3D2-CD3A-D293F413F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 y="2429510"/>
            <a:ext cx="5363497" cy="4022623"/>
          </a:xfrm>
          <a:prstGeom prst="rect">
            <a:avLst/>
          </a:prstGeom>
        </p:spPr>
      </p:pic>
      <p:sp>
        <p:nvSpPr>
          <p:cNvPr id="14" name="TextBox 13">
            <a:extLst>
              <a:ext uri="{FF2B5EF4-FFF2-40B4-BE49-F238E27FC236}">
                <a16:creationId xmlns:a16="http://schemas.microsoft.com/office/drawing/2014/main" id="{D1F2E8F9-F290-F7FF-5105-D33F3F05E29C}"/>
              </a:ext>
            </a:extLst>
          </p:cNvPr>
          <p:cNvSpPr txBox="1"/>
          <p:nvPr/>
        </p:nvSpPr>
        <p:spPr>
          <a:xfrm>
            <a:off x="1943176" y="1935775"/>
            <a:ext cx="61026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panose="02000506030000020004" pitchFamily="50" charset="0"/>
                <a:ea typeface="+mn-ea"/>
                <a:cs typeface="+mn-cs"/>
              </a:rPr>
              <a:t>Canton Hydropower</a:t>
            </a:r>
          </a:p>
        </p:txBody>
      </p:sp>
    </p:spTree>
    <p:extLst>
      <p:ext uri="{BB962C8B-B14F-4D97-AF65-F5344CB8AC3E}">
        <p14:creationId xmlns:p14="http://schemas.microsoft.com/office/powerpoint/2010/main" val="1689703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797467" y="1633567"/>
            <a:ext cx="10962800" cy="1852000"/>
          </a:xfrm>
          <a:prstGeom prst="rect">
            <a:avLst/>
          </a:prstGeom>
        </p:spPr>
        <p:txBody>
          <a:bodyPr spcFirstLastPara="1" wrap="square" lIns="121900" tIns="121900" rIns="121900" bIns="121900" anchor="b" anchorCtr="0">
            <a:normAutofit fontScale="90000"/>
          </a:bodyPr>
          <a:lstStyle/>
          <a:p>
            <a:r>
              <a:rPr lang="en" dirty="0"/>
              <a:t>Union Station Area Thermal Energy Network (USATEN)</a:t>
            </a:r>
            <a:endParaRPr dirty="0"/>
          </a:p>
        </p:txBody>
      </p:sp>
      <p:sp>
        <p:nvSpPr>
          <p:cNvPr id="86" name="Google Shape;86;p13"/>
          <p:cNvSpPr txBox="1">
            <a:spLocks noGrp="1"/>
          </p:cNvSpPr>
          <p:nvPr>
            <p:ph type="subTitle" idx="1"/>
          </p:nvPr>
        </p:nvSpPr>
        <p:spPr>
          <a:xfrm>
            <a:off x="797451" y="3621217"/>
            <a:ext cx="10962800" cy="2107712"/>
          </a:xfrm>
          <a:prstGeom prst="rect">
            <a:avLst/>
          </a:prstGeom>
        </p:spPr>
        <p:txBody>
          <a:bodyPr spcFirstLastPara="1" wrap="square" lIns="121900" tIns="121900" rIns="121900" bIns="121900" anchor="t" anchorCtr="0">
            <a:normAutofit fontScale="92500" lnSpcReduction="20000"/>
          </a:bodyPr>
          <a:lstStyle/>
          <a:p>
            <a:pPr marL="0" indent="0"/>
            <a:r>
              <a:rPr lang="en-US" sz="3867" dirty="0"/>
              <a:t>Bridging the Financing Gap</a:t>
            </a:r>
          </a:p>
          <a:p>
            <a:pPr marL="0" indent="0"/>
            <a:endParaRPr lang="en" dirty="0"/>
          </a:p>
          <a:p>
            <a:pPr marL="0" indent="0"/>
            <a:endParaRPr lang="en" dirty="0"/>
          </a:p>
          <a:p>
            <a:pPr marL="0" indent="0"/>
            <a:r>
              <a:rPr lang="en" dirty="0"/>
              <a:t>US EPA Climate Pollution Reduction Grants Program - Implementation Grants</a:t>
            </a:r>
          </a:p>
          <a:p>
            <a:pPr marL="0" indent="0"/>
            <a:endParaRPr lang="en"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415600" y="519400"/>
            <a:ext cx="11360800" cy="810400"/>
          </a:xfrm>
          <a:prstGeom prst="rect">
            <a:avLst/>
          </a:prstGeom>
        </p:spPr>
        <p:txBody>
          <a:bodyPr spcFirstLastPara="1" wrap="square" lIns="121900" tIns="121900" rIns="121900" bIns="121900" anchor="t" anchorCtr="0">
            <a:normAutofit/>
          </a:bodyPr>
          <a:lstStyle/>
          <a:p>
            <a:r>
              <a:rPr lang="en"/>
              <a:t>EPA Climate Pollution Reduction Grants Program</a:t>
            </a:r>
            <a:endParaRPr/>
          </a:p>
        </p:txBody>
      </p:sp>
      <p:pic>
        <p:nvPicPr>
          <p:cNvPr id="92" name="Google Shape;92;p14"/>
          <p:cNvPicPr preferRelativeResize="0"/>
          <p:nvPr/>
        </p:nvPicPr>
        <p:blipFill>
          <a:blip r:embed="rId3">
            <a:alphaModFix/>
          </a:blip>
          <a:stretch>
            <a:fillRect/>
          </a:stretch>
        </p:blipFill>
        <p:spPr>
          <a:xfrm>
            <a:off x="7425000" y="2227985"/>
            <a:ext cx="4064000" cy="1765300"/>
          </a:xfrm>
          <a:prstGeom prst="rect">
            <a:avLst/>
          </a:prstGeom>
          <a:noFill/>
          <a:ln>
            <a:noFill/>
          </a:ln>
        </p:spPr>
      </p:pic>
      <p:sp>
        <p:nvSpPr>
          <p:cNvPr id="93" name="Google Shape;93;p14"/>
          <p:cNvSpPr txBox="1"/>
          <p:nvPr/>
        </p:nvSpPr>
        <p:spPr>
          <a:xfrm>
            <a:off x="526633" y="1591600"/>
            <a:ext cx="6321200" cy="3674800"/>
          </a:xfrm>
          <a:prstGeom prst="rect">
            <a:avLst/>
          </a:prstGeom>
          <a:noFill/>
          <a:ln>
            <a:noFill/>
          </a:ln>
        </p:spPr>
        <p:txBody>
          <a:bodyPr spcFirstLastPara="1" wrap="square" lIns="121900" tIns="121900" rIns="121900" bIns="121900" anchor="t" anchorCtr="0">
            <a:noAutofit/>
          </a:bodyPr>
          <a:lstStyle/>
          <a:p>
            <a:pPr marL="609585" indent="-457189" defTabSz="1219170">
              <a:spcBef>
                <a:spcPts val="1333"/>
              </a:spcBef>
              <a:buClr>
                <a:srgbClr val="434343"/>
              </a:buClr>
              <a:buSzPts val="1800"/>
              <a:buFont typeface="Roboto"/>
              <a:buChar char="●"/>
            </a:pPr>
            <a:r>
              <a:rPr lang="en" sz="2400" kern="0">
                <a:solidFill>
                  <a:srgbClr val="434343"/>
                </a:solidFill>
                <a:latin typeface="Roboto"/>
                <a:ea typeface="Roboto"/>
                <a:cs typeface="Roboto"/>
                <a:sym typeface="Roboto"/>
              </a:rPr>
              <a:t>$5 billion in Inflation Reduction Act funding for grants to states, local governments, tribes, and territories to (Phase 1) </a:t>
            </a:r>
            <a:r>
              <a:rPr lang="en" sz="2400" b="1" kern="0">
                <a:solidFill>
                  <a:srgbClr val="434343"/>
                </a:solidFill>
                <a:latin typeface="Roboto"/>
                <a:ea typeface="Roboto"/>
                <a:cs typeface="Roboto"/>
                <a:sym typeface="Roboto"/>
              </a:rPr>
              <a:t>develop </a:t>
            </a:r>
            <a:r>
              <a:rPr lang="en" sz="2400" kern="0">
                <a:solidFill>
                  <a:srgbClr val="434343"/>
                </a:solidFill>
                <a:latin typeface="Roboto"/>
                <a:ea typeface="Roboto"/>
                <a:cs typeface="Roboto"/>
                <a:sym typeface="Roboto"/>
              </a:rPr>
              <a:t>and (Phase 2) </a:t>
            </a:r>
            <a:r>
              <a:rPr lang="en" sz="2400" b="1" kern="0">
                <a:solidFill>
                  <a:srgbClr val="434343"/>
                </a:solidFill>
                <a:latin typeface="Roboto"/>
                <a:ea typeface="Roboto"/>
                <a:cs typeface="Roboto"/>
                <a:sym typeface="Roboto"/>
              </a:rPr>
              <a:t>implement </a:t>
            </a:r>
            <a:r>
              <a:rPr lang="en" sz="2400" kern="0">
                <a:solidFill>
                  <a:srgbClr val="434343"/>
                </a:solidFill>
                <a:latin typeface="Roboto"/>
                <a:ea typeface="Roboto"/>
                <a:cs typeface="Roboto"/>
                <a:sym typeface="Roboto"/>
              </a:rPr>
              <a:t>ambitious plans for reducing greenhouse gas emissions and other harmful air pollution</a:t>
            </a:r>
            <a:endParaRPr sz="2400" kern="0">
              <a:solidFill>
                <a:srgbClr val="434343"/>
              </a:solidFill>
              <a:latin typeface="Roboto"/>
              <a:ea typeface="Roboto"/>
              <a:cs typeface="Roboto"/>
              <a:sym typeface="Roboto"/>
            </a:endParaRPr>
          </a:p>
          <a:p>
            <a:pPr marL="609585" indent="-457189" defTabSz="1219170">
              <a:spcBef>
                <a:spcPts val="1333"/>
              </a:spcBef>
              <a:buClr>
                <a:srgbClr val="434343"/>
              </a:buClr>
              <a:buSzPts val="1800"/>
              <a:buFont typeface="Roboto"/>
              <a:buChar char="●"/>
            </a:pPr>
            <a:r>
              <a:rPr lang="en" sz="2400" kern="0">
                <a:solidFill>
                  <a:srgbClr val="434343"/>
                </a:solidFill>
                <a:latin typeface="Roboto"/>
                <a:ea typeface="Roboto"/>
                <a:cs typeface="Roboto"/>
                <a:sym typeface="Roboto"/>
              </a:rPr>
              <a:t>Phase 2: $4.6 billion for competitive Implementation Grants</a:t>
            </a:r>
            <a:endParaRPr sz="2400" kern="0">
              <a:solidFill>
                <a:srgbClr val="434343"/>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5"/>
          <p:cNvPicPr preferRelativeResize="0"/>
          <p:nvPr/>
        </p:nvPicPr>
        <p:blipFill rotWithShape="1">
          <a:blip r:embed="rId3">
            <a:alphaModFix/>
          </a:blip>
          <a:srcRect l="33078" t="26091" r="32450" b="29123"/>
          <a:stretch/>
        </p:blipFill>
        <p:spPr>
          <a:xfrm>
            <a:off x="7989402" y="1172768"/>
            <a:ext cx="4202599" cy="3071099"/>
          </a:xfrm>
          <a:prstGeom prst="rect">
            <a:avLst/>
          </a:prstGeom>
          <a:noFill/>
          <a:ln>
            <a:noFill/>
          </a:ln>
        </p:spPr>
      </p:pic>
      <p:sp>
        <p:nvSpPr>
          <p:cNvPr id="99" name="Google Shape;99;p15"/>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rmAutofit/>
          </a:bodyPr>
          <a:lstStyle/>
          <a:p>
            <a:r>
              <a:rPr lang="en" dirty="0"/>
              <a:t>USATEN: Generational Investment in Clean Energy</a:t>
            </a:r>
            <a:endParaRPr dirty="0"/>
          </a:p>
        </p:txBody>
      </p:sp>
      <p:sp>
        <p:nvSpPr>
          <p:cNvPr id="100" name="Google Shape;100;p15"/>
          <p:cNvSpPr txBox="1">
            <a:spLocks noGrp="1"/>
          </p:cNvSpPr>
          <p:nvPr>
            <p:ph type="body" idx="1"/>
          </p:nvPr>
        </p:nvSpPr>
        <p:spPr>
          <a:xfrm>
            <a:off x="415600" y="1357067"/>
            <a:ext cx="8158800" cy="4452000"/>
          </a:xfrm>
          <a:prstGeom prst="rect">
            <a:avLst/>
          </a:prstGeom>
        </p:spPr>
        <p:txBody>
          <a:bodyPr spcFirstLastPara="1" wrap="square" lIns="121900" tIns="121900" rIns="121900" bIns="121900" anchor="t" anchorCtr="0">
            <a:normAutofit/>
          </a:bodyPr>
          <a:lstStyle/>
          <a:p>
            <a:pPr marL="0" indent="0">
              <a:buNone/>
            </a:pPr>
            <a:r>
              <a:rPr lang="en" dirty="0"/>
              <a:t>Partnership between the City, Elm City Communities (ECC), New Haven Parking Authority, and CT Department of Transportation to reduce fossil fuel use at one of New Haven’s most important buildings – historic Union Station – and provide clean, affordable heating and cooling to the new Union Square development.</a:t>
            </a:r>
            <a:br>
              <a:rPr lang="en" dirty="0"/>
            </a:br>
            <a:endParaRPr dirty="0"/>
          </a:p>
          <a:p>
            <a:pPr>
              <a:spcBef>
                <a:spcPts val="1600"/>
              </a:spcBef>
            </a:pPr>
            <a:r>
              <a:rPr lang="en" dirty="0"/>
              <a:t>Reduce climate and air pollution</a:t>
            </a:r>
            <a:endParaRPr dirty="0"/>
          </a:p>
          <a:p>
            <a:r>
              <a:rPr lang="en" dirty="0"/>
              <a:t>Build shared platform for affordable, neighborhood-level decarbonization</a:t>
            </a:r>
            <a:endParaRPr dirty="0"/>
          </a:p>
          <a:p>
            <a:r>
              <a:rPr lang="en" dirty="0"/>
              <a:t>Create high-quality jobs/apprenticeship opportunities</a:t>
            </a:r>
            <a:endParaRPr dirty="0"/>
          </a:p>
          <a:p>
            <a:pPr marL="0" indent="0">
              <a:spcBef>
                <a:spcPts val="1600"/>
              </a:spcBef>
              <a:spcAft>
                <a:spcPts val="1600"/>
              </a:spcAft>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rmAutofit/>
          </a:bodyPr>
          <a:lstStyle/>
          <a:p>
            <a:r>
              <a:rPr lang="en" dirty="0"/>
              <a:t>Project Overview</a:t>
            </a:r>
            <a:endParaRPr dirty="0"/>
          </a:p>
        </p:txBody>
      </p:sp>
      <p:sp>
        <p:nvSpPr>
          <p:cNvPr id="126" name="Google Shape;126;p19"/>
          <p:cNvSpPr txBox="1">
            <a:spLocks noGrp="1"/>
          </p:cNvSpPr>
          <p:nvPr>
            <p:ph type="body" idx="1"/>
          </p:nvPr>
        </p:nvSpPr>
        <p:spPr>
          <a:xfrm>
            <a:off x="6574767" y="1460567"/>
            <a:ext cx="5617200" cy="3776400"/>
          </a:xfrm>
          <a:prstGeom prst="rect">
            <a:avLst/>
          </a:prstGeom>
        </p:spPr>
        <p:txBody>
          <a:bodyPr spcFirstLastPara="1" wrap="square" lIns="121900" tIns="121900" rIns="121900" bIns="121900" anchor="ctr" anchorCtr="0">
            <a:normAutofit/>
          </a:bodyPr>
          <a:lstStyle/>
          <a:p>
            <a:pPr indent="-440256">
              <a:lnSpc>
                <a:spcPct val="95000"/>
              </a:lnSpc>
              <a:spcBef>
                <a:spcPts val="1333"/>
              </a:spcBef>
              <a:buSzPts val="1600"/>
            </a:pPr>
            <a:r>
              <a:rPr lang="en-US" sz="2133" dirty="0"/>
              <a:t>Union Station – historic structure, 12</a:t>
            </a:r>
            <a:r>
              <a:rPr lang="en-US" sz="2133" baseline="30000" dirty="0"/>
              <a:t>th</a:t>
            </a:r>
            <a:r>
              <a:rPr lang="en-US" sz="2133" dirty="0"/>
              <a:t> busiest Amtrak station (2025)</a:t>
            </a:r>
            <a:endParaRPr sz="2133" dirty="0"/>
          </a:p>
          <a:p>
            <a:pPr indent="-440256">
              <a:lnSpc>
                <a:spcPct val="95000"/>
              </a:lnSpc>
              <a:spcBef>
                <a:spcPts val="1333"/>
              </a:spcBef>
              <a:buSzPts val="1600"/>
            </a:pPr>
            <a:r>
              <a:rPr lang="en" sz="2133" dirty="0"/>
              <a:t>Residential + public plaza redevelopment planned adjacent to the station</a:t>
            </a:r>
            <a:endParaRPr sz="2133" dirty="0"/>
          </a:p>
        </p:txBody>
      </p:sp>
      <p:pic>
        <p:nvPicPr>
          <p:cNvPr id="127" name="Google Shape;127;p19"/>
          <p:cNvPicPr preferRelativeResize="0"/>
          <p:nvPr/>
        </p:nvPicPr>
        <p:blipFill>
          <a:blip r:embed="rId3">
            <a:alphaModFix/>
          </a:blip>
          <a:stretch>
            <a:fillRect/>
          </a:stretch>
        </p:blipFill>
        <p:spPr>
          <a:xfrm>
            <a:off x="593834" y="1645034"/>
            <a:ext cx="5980933" cy="436056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149ECD-31C6-717C-A85C-A1560B333767}"/>
              </a:ext>
            </a:extLst>
          </p:cNvPr>
          <p:cNvSpPr>
            <a:spLocks noGrp="1"/>
          </p:cNvSpPr>
          <p:nvPr>
            <p:ph sz="quarter" idx="11"/>
          </p:nvPr>
        </p:nvSpPr>
        <p:spPr/>
        <p:txBody>
          <a:bodyPr/>
          <a:lstStyle/>
          <a:p>
            <a:r>
              <a:rPr lang="en-US"/>
              <a:t>Who we are</a:t>
            </a:r>
          </a:p>
        </p:txBody>
      </p:sp>
    </p:spTree>
    <p:extLst>
      <p:ext uri="{BB962C8B-B14F-4D97-AF65-F5344CB8AC3E}">
        <p14:creationId xmlns:p14="http://schemas.microsoft.com/office/powerpoint/2010/main" val="3300509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14A23B7A-6F12-A29E-E0D0-7B84E9225077}"/>
            </a:ext>
          </a:extLst>
        </p:cNvPr>
        <p:cNvGrpSpPr/>
        <p:nvPr/>
      </p:nvGrpSpPr>
      <p:grpSpPr>
        <a:xfrm>
          <a:off x="0" y="0"/>
          <a:ext cx="0" cy="0"/>
          <a:chOff x="0" y="0"/>
          <a:chExt cx="0" cy="0"/>
        </a:xfrm>
      </p:grpSpPr>
      <p:sp>
        <p:nvSpPr>
          <p:cNvPr id="125" name="Google Shape;125;p19">
            <a:extLst>
              <a:ext uri="{FF2B5EF4-FFF2-40B4-BE49-F238E27FC236}">
                <a16:creationId xmlns:a16="http://schemas.microsoft.com/office/drawing/2014/main" id="{18C00921-10A8-88F0-FA23-95329D7EFFE9}"/>
              </a:ext>
            </a:extLst>
          </p:cNvPr>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rmAutofit/>
          </a:bodyPr>
          <a:lstStyle/>
          <a:p>
            <a:r>
              <a:rPr lang="en" dirty="0"/>
              <a:t>Project Overview</a:t>
            </a:r>
            <a:endParaRPr dirty="0"/>
          </a:p>
        </p:txBody>
      </p:sp>
      <p:sp>
        <p:nvSpPr>
          <p:cNvPr id="126" name="Google Shape;126;p19">
            <a:extLst>
              <a:ext uri="{FF2B5EF4-FFF2-40B4-BE49-F238E27FC236}">
                <a16:creationId xmlns:a16="http://schemas.microsoft.com/office/drawing/2014/main" id="{14CBC107-7D3A-15E6-735C-F68168DB3ED2}"/>
              </a:ext>
            </a:extLst>
          </p:cNvPr>
          <p:cNvSpPr txBox="1">
            <a:spLocks noGrp="1"/>
          </p:cNvSpPr>
          <p:nvPr>
            <p:ph type="body" idx="1"/>
          </p:nvPr>
        </p:nvSpPr>
        <p:spPr>
          <a:xfrm>
            <a:off x="6574767" y="1460567"/>
            <a:ext cx="5617200" cy="3776400"/>
          </a:xfrm>
          <a:prstGeom prst="rect">
            <a:avLst/>
          </a:prstGeom>
        </p:spPr>
        <p:txBody>
          <a:bodyPr spcFirstLastPara="1" wrap="square" lIns="121900" tIns="121900" rIns="121900" bIns="121900" anchor="ctr" anchorCtr="0">
            <a:normAutofit/>
          </a:bodyPr>
          <a:lstStyle/>
          <a:p>
            <a:pPr indent="-440256">
              <a:lnSpc>
                <a:spcPct val="95000"/>
              </a:lnSpc>
              <a:spcBef>
                <a:spcPts val="1333"/>
              </a:spcBef>
              <a:buSzPts val="1600"/>
            </a:pPr>
            <a:r>
              <a:rPr lang="en-US" sz="2133" dirty="0"/>
              <a:t>New construction - 541 units of housing + first floor commercial </a:t>
            </a:r>
          </a:p>
          <a:p>
            <a:pPr indent="-440256">
              <a:lnSpc>
                <a:spcPct val="95000"/>
              </a:lnSpc>
              <a:spcBef>
                <a:spcPts val="1333"/>
              </a:spcBef>
              <a:buSzPts val="1600"/>
            </a:pPr>
            <a:r>
              <a:rPr lang="en-US" sz="2133" dirty="0"/>
              <a:t>Union Station retrofit </a:t>
            </a:r>
            <a:endParaRPr sz="2133" dirty="0"/>
          </a:p>
        </p:txBody>
      </p:sp>
      <p:pic>
        <p:nvPicPr>
          <p:cNvPr id="1026" name="Picture 2">
            <a:extLst>
              <a:ext uri="{FF2B5EF4-FFF2-40B4-BE49-F238E27FC236}">
                <a16:creationId xmlns:a16="http://schemas.microsoft.com/office/drawing/2014/main" id="{1EC2B88B-1DC1-42D2-08DD-9ACBC6916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37" y="1621034"/>
            <a:ext cx="6171616" cy="361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175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p:nvPr/>
        </p:nvSpPr>
        <p:spPr>
          <a:xfrm>
            <a:off x="7720400" y="5026200"/>
            <a:ext cx="4471600" cy="14952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153" name="Google Shape;153;p23"/>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rmAutofit/>
          </a:bodyPr>
          <a:lstStyle/>
          <a:p>
            <a:r>
              <a:rPr lang="en"/>
              <a:t>Sources of Funding</a:t>
            </a:r>
            <a:endParaRPr/>
          </a:p>
        </p:txBody>
      </p:sp>
      <p:sp>
        <p:nvSpPr>
          <p:cNvPr id="154" name="Google Shape;154;p23"/>
          <p:cNvSpPr/>
          <p:nvPr/>
        </p:nvSpPr>
        <p:spPr>
          <a:xfrm>
            <a:off x="3141867" y="1539433"/>
            <a:ext cx="5294800" cy="102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2533" b="1" kern="0">
                <a:solidFill>
                  <a:srgbClr val="000000"/>
                </a:solidFill>
                <a:latin typeface="Roboto"/>
                <a:ea typeface="Roboto"/>
                <a:cs typeface="Roboto"/>
                <a:sym typeface="Roboto"/>
              </a:rPr>
              <a:t>Total Cost of Project: $16.5 million</a:t>
            </a:r>
            <a:endParaRPr sz="2533" b="1" kern="0">
              <a:solidFill>
                <a:srgbClr val="000000"/>
              </a:solidFill>
              <a:latin typeface="Roboto"/>
              <a:ea typeface="Roboto"/>
              <a:cs typeface="Roboto"/>
              <a:sym typeface="Roboto"/>
            </a:endParaRPr>
          </a:p>
        </p:txBody>
      </p:sp>
      <p:cxnSp>
        <p:nvCxnSpPr>
          <p:cNvPr id="155" name="Google Shape;155;p23"/>
          <p:cNvCxnSpPr>
            <a:stCxn id="154" idx="2"/>
          </p:cNvCxnSpPr>
          <p:nvPr/>
        </p:nvCxnSpPr>
        <p:spPr>
          <a:xfrm flipH="1">
            <a:off x="3416867" y="2563833"/>
            <a:ext cx="2372400" cy="60960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23"/>
          <p:cNvCxnSpPr/>
          <p:nvPr/>
        </p:nvCxnSpPr>
        <p:spPr>
          <a:xfrm rot="10800000">
            <a:off x="5818333" y="2563833"/>
            <a:ext cx="2372400" cy="609600"/>
          </a:xfrm>
          <a:prstGeom prst="straightConnector1">
            <a:avLst/>
          </a:prstGeom>
          <a:noFill/>
          <a:ln w="9525" cap="flat" cmpd="sng">
            <a:solidFill>
              <a:schemeClr val="dk2"/>
            </a:solidFill>
            <a:prstDash val="solid"/>
            <a:round/>
            <a:headEnd type="none" w="med" len="med"/>
            <a:tailEnd type="none" w="med" len="med"/>
          </a:ln>
        </p:spPr>
      </p:cxnSp>
      <p:sp>
        <p:nvSpPr>
          <p:cNvPr id="157" name="Google Shape;157;p23"/>
          <p:cNvSpPr/>
          <p:nvPr/>
        </p:nvSpPr>
        <p:spPr>
          <a:xfrm>
            <a:off x="572900" y="3173433"/>
            <a:ext cx="5120800" cy="102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2533" b="1" kern="0">
                <a:solidFill>
                  <a:srgbClr val="000000"/>
                </a:solidFill>
                <a:latin typeface="Roboto"/>
                <a:ea typeface="Roboto"/>
                <a:cs typeface="Roboto"/>
                <a:sym typeface="Roboto"/>
              </a:rPr>
              <a:t>CPRG Funding: $9.42 million</a:t>
            </a:r>
            <a:endParaRPr sz="2533" b="1" kern="0">
              <a:solidFill>
                <a:srgbClr val="000000"/>
              </a:solidFill>
              <a:latin typeface="Roboto"/>
              <a:ea typeface="Roboto"/>
              <a:cs typeface="Roboto"/>
              <a:sym typeface="Roboto"/>
            </a:endParaRPr>
          </a:p>
        </p:txBody>
      </p:sp>
      <p:sp>
        <p:nvSpPr>
          <p:cNvPr id="158" name="Google Shape;158;p23"/>
          <p:cNvSpPr/>
          <p:nvPr/>
        </p:nvSpPr>
        <p:spPr>
          <a:xfrm>
            <a:off x="6172300" y="3173433"/>
            <a:ext cx="5120800" cy="102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2533" b="1" kern="0">
                <a:solidFill>
                  <a:srgbClr val="000000"/>
                </a:solidFill>
                <a:latin typeface="Roboto"/>
                <a:ea typeface="Roboto"/>
                <a:cs typeface="Roboto"/>
                <a:sym typeface="Roboto"/>
              </a:rPr>
              <a:t>City Funding: $7.08 million</a:t>
            </a:r>
            <a:endParaRPr sz="2533" b="1" kern="0">
              <a:solidFill>
                <a:srgbClr val="000000"/>
              </a:solidFill>
              <a:latin typeface="Roboto"/>
              <a:ea typeface="Roboto"/>
              <a:cs typeface="Roboto"/>
              <a:sym typeface="Roboto"/>
            </a:endParaRPr>
          </a:p>
        </p:txBody>
      </p:sp>
      <p:sp>
        <p:nvSpPr>
          <p:cNvPr id="159" name="Google Shape;159;p23"/>
          <p:cNvSpPr/>
          <p:nvPr/>
        </p:nvSpPr>
        <p:spPr>
          <a:xfrm>
            <a:off x="1828100" y="5026200"/>
            <a:ext cx="5120800" cy="102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2533" b="1" kern="0">
                <a:solidFill>
                  <a:srgbClr val="000000"/>
                </a:solidFill>
                <a:latin typeface="Roboto"/>
                <a:ea typeface="Roboto"/>
                <a:cs typeface="Roboto"/>
                <a:sym typeface="Roboto"/>
              </a:rPr>
              <a:t>EnergizeCT Rebate: $800,000</a:t>
            </a:r>
            <a:endParaRPr sz="2533" b="1" kern="0">
              <a:solidFill>
                <a:srgbClr val="000000"/>
              </a:solidFill>
              <a:latin typeface="Roboto"/>
              <a:ea typeface="Roboto"/>
              <a:cs typeface="Roboto"/>
              <a:sym typeface="Roboto"/>
            </a:endParaRPr>
          </a:p>
        </p:txBody>
      </p:sp>
      <p:sp>
        <p:nvSpPr>
          <p:cNvPr id="160" name="Google Shape;160;p23"/>
          <p:cNvSpPr/>
          <p:nvPr/>
        </p:nvSpPr>
        <p:spPr>
          <a:xfrm>
            <a:off x="7392600" y="5026200"/>
            <a:ext cx="4677200" cy="102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2533" b="1" kern="0" dirty="0">
                <a:solidFill>
                  <a:srgbClr val="000000"/>
                </a:solidFill>
                <a:latin typeface="Roboto"/>
                <a:ea typeface="Roboto"/>
                <a:cs typeface="Roboto"/>
                <a:sym typeface="Roboto"/>
              </a:rPr>
              <a:t>40% Inflation Reduction Act Direct Payment: $6.6 million</a:t>
            </a:r>
            <a:endParaRPr sz="2533" b="1" kern="0" dirty="0">
              <a:solidFill>
                <a:srgbClr val="000000"/>
              </a:solidFill>
              <a:latin typeface="Roboto"/>
              <a:ea typeface="Roboto"/>
              <a:cs typeface="Roboto"/>
              <a:sym typeface="Roboto"/>
            </a:endParaRPr>
          </a:p>
        </p:txBody>
      </p:sp>
      <p:cxnSp>
        <p:nvCxnSpPr>
          <p:cNvPr id="161" name="Google Shape;161;p23"/>
          <p:cNvCxnSpPr>
            <a:stCxn id="158" idx="2"/>
            <a:endCxn id="159" idx="0"/>
          </p:cNvCxnSpPr>
          <p:nvPr/>
        </p:nvCxnSpPr>
        <p:spPr>
          <a:xfrm flipH="1">
            <a:off x="4388700" y="4197833"/>
            <a:ext cx="4344000" cy="82840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162;p23"/>
          <p:cNvCxnSpPr>
            <a:stCxn id="158" idx="2"/>
            <a:endCxn id="160" idx="0"/>
          </p:cNvCxnSpPr>
          <p:nvPr/>
        </p:nvCxnSpPr>
        <p:spPr>
          <a:xfrm>
            <a:off x="8732700" y="4197833"/>
            <a:ext cx="998400" cy="828400"/>
          </a:xfrm>
          <a:prstGeom prst="straightConnector1">
            <a:avLst/>
          </a:prstGeom>
          <a:noFill/>
          <a:ln w="9525" cap="flat" cmpd="sng">
            <a:solidFill>
              <a:schemeClr val="dk2"/>
            </a:solidFill>
            <a:prstDash val="solid"/>
            <a:round/>
            <a:headEnd type="none" w="med" len="med"/>
            <a:tailEnd type="none" w="med" len="med"/>
          </a:ln>
        </p:spPr>
      </p:cxnSp>
      <p:sp>
        <p:nvSpPr>
          <p:cNvPr id="2" name="Rectangle 1">
            <a:extLst>
              <a:ext uri="{FF2B5EF4-FFF2-40B4-BE49-F238E27FC236}">
                <a16:creationId xmlns:a16="http://schemas.microsoft.com/office/drawing/2014/main" id="{7A679156-0A18-7695-7C69-E81DA9F22CAC}"/>
              </a:ext>
            </a:extLst>
          </p:cNvPr>
          <p:cNvSpPr/>
          <p:nvPr/>
        </p:nvSpPr>
        <p:spPr>
          <a:xfrm>
            <a:off x="4035978" y="2478105"/>
            <a:ext cx="11840444" cy="1025794"/>
          </a:xfrm>
          <a:prstGeom prst="rect">
            <a:avLst/>
          </a:prstGeom>
          <a:noFill/>
        </p:spPr>
        <p:txBody>
          <a:bodyPr wrap="square" lIns="121920" tIns="60960" rIns="121920" bIns="60960">
            <a:spAutoFit/>
          </a:bodyPr>
          <a:lstStyle/>
          <a:p>
            <a:pPr algn="ctr" defTabSz="1219170">
              <a:buClr>
                <a:srgbClr val="000000"/>
              </a:buClr>
            </a:pPr>
            <a:r>
              <a:rPr lang="en-US" sz="2933" b="1" kern="0" dirty="0">
                <a:ln w="22225">
                  <a:solidFill>
                    <a:srgbClr val="38761D"/>
                  </a:solidFill>
                  <a:prstDash val="solid"/>
                </a:ln>
                <a:solidFill>
                  <a:srgbClr val="38761D">
                    <a:lumMod val="40000"/>
                    <a:lumOff val="60000"/>
                  </a:srgbClr>
                </a:solidFill>
                <a:latin typeface="Arial"/>
                <a:cs typeface="Arial"/>
                <a:sym typeface="Arial"/>
              </a:rPr>
              <a:t>Green Bank Bridge Loan</a:t>
            </a:r>
          </a:p>
          <a:p>
            <a:pPr algn="ctr" defTabSz="1219170">
              <a:buClr>
                <a:srgbClr val="000000"/>
              </a:buClr>
            </a:pPr>
            <a:endParaRPr lang="en-US" sz="2933" b="1" kern="0" dirty="0">
              <a:ln w="22225">
                <a:solidFill>
                  <a:srgbClr val="38761D"/>
                </a:solidFill>
                <a:prstDash val="solid"/>
              </a:ln>
              <a:solidFill>
                <a:srgbClr val="38761D">
                  <a:lumMod val="40000"/>
                  <a:lumOff val="60000"/>
                </a:srgbClr>
              </a:solidFill>
              <a:latin typeface="Arial"/>
              <a:cs typeface="Arial"/>
              <a:sym typeface="Arial"/>
            </a:endParaRPr>
          </a:p>
        </p:txBody>
      </p:sp>
      <p:sp>
        <p:nvSpPr>
          <p:cNvPr id="3" name="Arrow: Right 2">
            <a:extLst>
              <a:ext uri="{FF2B5EF4-FFF2-40B4-BE49-F238E27FC236}">
                <a16:creationId xmlns:a16="http://schemas.microsoft.com/office/drawing/2014/main" id="{A3820921-61D9-DB09-16FC-9BB37248C68D}"/>
              </a:ext>
            </a:extLst>
          </p:cNvPr>
          <p:cNvSpPr/>
          <p:nvPr/>
        </p:nvSpPr>
        <p:spPr>
          <a:xfrm rot="10800000">
            <a:off x="7243667" y="2633153"/>
            <a:ext cx="476733" cy="3029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E8F5-BED4-4C82-F767-0AD0504844B9}"/>
              </a:ext>
            </a:extLst>
          </p:cNvPr>
          <p:cNvSpPr>
            <a:spLocks noGrp="1"/>
          </p:cNvSpPr>
          <p:nvPr>
            <p:ph type="title"/>
          </p:nvPr>
        </p:nvSpPr>
        <p:spPr/>
        <p:txBody>
          <a:bodyPr>
            <a:normAutofit/>
          </a:bodyPr>
          <a:lstStyle/>
          <a:p>
            <a:r>
              <a:rPr lang="en-US" dirty="0"/>
              <a:t>Investment Tax Credit Considerations</a:t>
            </a:r>
          </a:p>
        </p:txBody>
      </p:sp>
      <p:sp>
        <p:nvSpPr>
          <p:cNvPr id="3" name="Text Placeholder 2">
            <a:extLst>
              <a:ext uri="{FF2B5EF4-FFF2-40B4-BE49-F238E27FC236}">
                <a16:creationId xmlns:a16="http://schemas.microsoft.com/office/drawing/2014/main" id="{0EE428B9-E3A9-1543-B469-845212B9C761}"/>
              </a:ext>
            </a:extLst>
          </p:cNvPr>
          <p:cNvSpPr>
            <a:spLocks noGrp="1"/>
          </p:cNvSpPr>
          <p:nvPr>
            <p:ph type="body" idx="1"/>
          </p:nvPr>
        </p:nvSpPr>
        <p:spPr>
          <a:xfrm>
            <a:off x="415600" y="1639834"/>
            <a:ext cx="11360800" cy="2437276"/>
          </a:xfrm>
        </p:spPr>
        <p:txBody>
          <a:bodyPr>
            <a:normAutofit/>
          </a:bodyPr>
          <a:lstStyle/>
          <a:p>
            <a:r>
              <a:rPr lang="en-US" dirty="0"/>
              <a:t>Direct Pay: City to own ground loop and in-building heat pump</a:t>
            </a:r>
          </a:p>
          <a:p>
            <a:pPr marL="152396" indent="0">
              <a:buNone/>
            </a:pPr>
            <a:endParaRPr lang="en-US" dirty="0"/>
          </a:p>
          <a:p>
            <a:r>
              <a:rPr lang="en-US" dirty="0"/>
              <a:t>Domestic content requirement: begin construction 2027 55% of manufactured product costs</a:t>
            </a:r>
            <a:br>
              <a:rPr lang="en-US" dirty="0"/>
            </a:br>
            <a:endParaRPr lang="en-US" dirty="0"/>
          </a:p>
          <a:p>
            <a:r>
              <a:rPr lang="en-US" dirty="0"/>
              <a:t>Brownfield Adder – site contains asbestos containing pipe, petroleum plume</a:t>
            </a:r>
          </a:p>
          <a:p>
            <a:endParaRPr lang="en-US" dirty="0"/>
          </a:p>
          <a:p>
            <a:endParaRPr lang="en-US" dirty="0"/>
          </a:p>
        </p:txBody>
      </p:sp>
    </p:spTree>
    <p:extLst>
      <p:ext uri="{BB962C8B-B14F-4D97-AF65-F5344CB8AC3E}">
        <p14:creationId xmlns:p14="http://schemas.microsoft.com/office/powerpoint/2010/main" val="1965410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628CD-56FE-2223-6747-DF0742092903}"/>
              </a:ext>
            </a:extLst>
          </p:cNvPr>
          <p:cNvSpPr>
            <a:spLocks noGrp="1"/>
          </p:cNvSpPr>
          <p:nvPr>
            <p:ph type="title"/>
          </p:nvPr>
        </p:nvSpPr>
        <p:spPr/>
        <p:txBody>
          <a:bodyPr>
            <a:normAutofit/>
          </a:bodyPr>
          <a:lstStyle/>
          <a:p>
            <a:r>
              <a:rPr lang="en-US" dirty="0"/>
              <a:t>Advantages of CT Green Bank Loan</a:t>
            </a:r>
          </a:p>
        </p:txBody>
      </p:sp>
      <p:sp>
        <p:nvSpPr>
          <p:cNvPr id="3" name="Text Placeholder 2">
            <a:extLst>
              <a:ext uri="{FF2B5EF4-FFF2-40B4-BE49-F238E27FC236}">
                <a16:creationId xmlns:a16="http://schemas.microsoft.com/office/drawing/2014/main" id="{2423832F-2073-BB95-D970-BC047F83BF82}"/>
              </a:ext>
            </a:extLst>
          </p:cNvPr>
          <p:cNvSpPr>
            <a:spLocks noGrp="1"/>
          </p:cNvSpPr>
          <p:nvPr>
            <p:ph type="body" idx="1"/>
          </p:nvPr>
        </p:nvSpPr>
        <p:spPr/>
        <p:txBody>
          <a:bodyPr>
            <a:normAutofit/>
          </a:bodyPr>
          <a:lstStyle/>
          <a:p>
            <a:endParaRPr lang="en-US" dirty="0"/>
          </a:p>
          <a:p>
            <a:r>
              <a:rPr lang="en-US" dirty="0"/>
              <a:t>Interest rate (3% GGRF, 4.25% Conventional) close to City bonding rate</a:t>
            </a:r>
          </a:p>
          <a:p>
            <a:endParaRPr lang="en-US" dirty="0"/>
          </a:p>
          <a:p>
            <a:r>
              <a:rPr lang="en-US" dirty="0"/>
              <a:t>Avoid 15% reduction in direct payment</a:t>
            </a:r>
          </a:p>
          <a:p>
            <a:endParaRPr lang="en-US" dirty="0"/>
          </a:p>
          <a:p>
            <a:r>
              <a:rPr lang="en-US" dirty="0"/>
              <a:t>Reduction in payment ~$1M vs increased carrying cost of $.25M &gt;</a:t>
            </a:r>
          </a:p>
          <a:p>
            <a:endParaRPr lang="en-US" dirty="0"/>
          </a:p>
          <a:p>
            <a:endParaRPr lang="en-US" dirty="0"/>
          </a:p>
        </p:txBody>
      </p:sp>
    </p:spTree>
    <p:extLst>
      <p:ext uri="{BB962C8B-B14F-4D97-AF65-F5344CB8AC3E}">
        <p14:creationId xmlns:p14="http://schemas.microsoft.com/office/powerpoint/2010/main" val="919356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905BD-F658-2F8E-B617-A7362E3544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CA9B8-B12B-EA32-F0DB-EDB0D934DFA4}"/>
              </a:ext>
            </a:extLst>
          </p:cNvPr>
          <p:cNvSpPr>
            <a:spLocks noGrp="1"/>
          </p:cNvSpPr>
          <p:nvPr>
            <p:ph type="title"/>
          </p:nvPr>
        </p:nvSpPr>
        <p:spPr/>
        <p:txBody>
          <a:bodyPr>
            <a:normAutofit/>
          </a:bodyPr>
          <a:lstStyle/>
          <a:p>
            <a:r>
              <a:rPr lang="en-US" dirty="0"/>
              <a:t>Conditions of Initial Funding</a:t>
            </a:r>
          </a:p>
        </p:txBody>
      </p:sp>
      <p:sp>
        <p:nvSpPr>
          <p:cNvPr id="3" name="Text Placeholder 2">
            <a:extLst>
              <a:ext uri="{FF2B5EF4-FFF2-40B4-BE49-F238E27FC236}">
                <a16:creationId xmlns:a16="http://schemas.microsoft.com/office/drawing/2014/main" id="{7B90AB42-598E-8070-DEFC-0900EE62FA63}"/>
              </a:ext>
            </a:extLst>
          </p:cNvPr>
          <p:cNvSpPr>
            <a:spLocks noGrp="1"/>
          </p:cNvSpPr>
          <p:nvPr>
            <p:ph type="body" idx="1"/>
          </p:nvPr>
        </p:nvSpPr>
        <p:spPr/>
        <p:txBody>
          <a:bodyPr>
            <a:normAutofit/>
          </a:bodyPr>
          <a:lstStyle/>
          <a:p>
            <a:endParaRPr lang="en-US" dirty="0"/>
          </a:p>
          <a:p>
            <a:r>
              <a:rPr lang="en-US" dirty="0"/>
              <a:t>Easement for pump station and other geothermal components on ECC property</a:t>
            </a:r>
          </a:p>
          <a:p>
            <a:endParaRPr lang="en-US" dirty="0"/>
          </a:p>
          <a:p>
            <a:r>
              <a:rPr lang="en-US" dirty="0"/>
              <a:t>Thermal offtake agreements</a:t>
            </a:r>
          </a:p>
          <a:p>
            <a:endParaRPr lang="en-US" dirty="0"/>
          </a:p>
          <a:p>
            <a:r>
              <a:rPr lang="en-US" dirty="0"/>
              <a:t>Tax advisor ITC eligibility opinion</a:t>
            </a:r>
          </a:p>
          <a:p>
            <a:endParaRPr lang="en-US" dirty="0"/>
          </a:p>
          <a:p>
            <a:endParaRPr lang="en-US" dirty="0"/>
          </a:p>
        </p:txBody>
      </p:sp>
    </p:spTree>
    <p:extLst>
      <p:ext uri="{BB962C8B-B14F-4D97-AF65-F5344CB8AC3E}">
        <p14:creationId xmlns:p14="http://schemas.microsoft.com/office/powerpoint/2010/main" val="2171464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9D3CC-C07C-8C85-A037-ADFFC23E50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53B8B-0BCB-E25A-F556-6A000FAE90AC}"/>
              </a:ext>
            </a:extLst>
          </p:cNvPr>
          <p:cNvSpPr>
            <a:spLocks noGrp="1"/>
          </p:cNvSpPr>
          <p:nvPr>
            <p:ph type="title"/>
          </p:nvPr>
        </p:nvSpPr>
        <p:spPr/>
        <p:txBody>
          <a:bodyPr>
            <a:normAutofit/>
          </a:bodyPr>
          <a:lstStyle/>
          <a:p>
            <a:r>
              <a:rPr lang="en-US" dirty="0"/>
              <a:t>Project Status</a:t>
            </a:r>
          </a:p>
        </p:txBody>
      </p:sp>
      <p:sp>
        <p:nvSpPr>
          <p:cNvPr id="3" name="Text Placeholder 2">
            <a:extLst>
              <a:ext uri="{FF2B5EF4-FFF2-40B4-BE49-F238E27FC236}">
                <a16:creationId xmlns:a16="http://schemas.microsoft.com/office/drawing/2014/main" id="{03ECB653-D47F-2DA5-042F-E1A4A3FECDB7}"/>
              </a:ext>
            </a:extLst>
          </p:cNvPr>
          <p:cNvSpPr>
            <a:spLocks noGrp="1"/>
          </p:cNvSpPr>
          <p:nvPr>
            <p:ph type="body" idx="1"/>
          </p:nvPr>
        </p:nvSpPr>
        <p:spPr>
          <a:xfrm>
            <a:off x="6200877" y="917678"/>
            <a:ext cx="5575523" cy="5174156"/>
          </a:xfrm>
        </p:spPr>
        <p:txBody>
          <a:bodyPr>
            <a:normAutofit/>
          </a:bodyPr>
          <a:lstStyle/>
          <a:p>
            <a:r>
              <a:rPr lang="en-US" dirty="0"/>
              <a:t>Nearing completion of ground loop 90% design</a:t>
            </a:r>
          </a:p>
          <a:p>
            <a:endParaRPr lang="en-US" dirty="0"/>
          </a:p>
          <a:p>
            <a:r>
              <a:rPr lang="en-US" dirty="0"/>
              <a:t>Beginning schematic design options for Union Station</a:t>
            </a:r>
          </a:p>
          <a:p>
            <a:endParaRPr lang="en-US" dirty="0"/>
          </a:p>
          <a:p>
            <a:r>
              <a:rPr lang="en-US" dirty="0"/>
              <a:t>Closing on Green Bank financing (June)</a:t>
            </a:r>
          </a:p>
          <a:p>
            <a:pPr marL="152396" indent="0">
              <a:buNone/>
            </a:pPr>
            <a:endParaRPr lang="en-US" dirty="0"/>
          </a:p>
          <a:p>
            <a:r>
              <a:rPr lang="en-US" dirty="0"/>
              <a:t>Developing utility rate structure</a:t>
            </a:r>
          </a:p>
          <a:p>
            <a:endParaRPr lang="en-US" dirty="0"/>
          </a:p>
          <a:p>
            <a:endParaRPr lang="en-US" dirty="0"/>
          </a:p>
        </p:txBody>
      </p:sp>
      <p:pic>
        <p:nvPicPr>
          <p:cNvPr id="4" name="Picture 3" descr="Diagram, engineering drawing&#10;&#10;AI-generated content may be incorrect.">
            <a:extLst>
              <a:ext uri="{FF2B5EF4-FFF2-40B4-BE49-F238E27FC236}">
                <a16:creationId xmlns:a16="http://schemas.microsoft.com/office/drawing/2014/main" id="{1659922D-B662-0565-D189-0E6877DAC8DB}"/>
              </a:ext>
            </a:extLst>
          </p:cNvPr>
          <p:cNvPicPr>
            <a:picLocks noChangeAspect="1"/>
          </p:cNvPicPr>
          <p:nvPr/>
        </p:nvPicPr>
        <p:blipFill>
          <a:blip r:embed="rId3"/>
          <a:stretch>
            <a:fillRect/>
          </a:stretch>
        </p:blipFill>
        <p:spPr>
          <a:xfrm>
            <a:off x="800819" y="1357067"/>
            <a:ext cx="4216840" cy="4981431"/>
          </a:xfrm>
          <a:prstGeom prst="rect">
            <a:avLst/>
          </a:prstGeom>
        </p:spPr>
      </p:pic>
    </p:spTree>
    <p:extLst>
      <p:ext uri="{BB962C8B-B14F-4D97-AF65-F5344CB8AC3E}">
        <p14:creationId xmlns:p14="http://schemas.microsoft.com/office/powerpoint/2010/main" val="2131267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90" name="Google Shape;190;p26"/>
          <p:cNvSpPr/>
          <p:nvPr/>
        </p:nvSpPr>
        <p:spPr>
          <a:xfrm>
            <a:off x="2359567" y="3189633"/>
            <a:ext cx="2634800" cy="178000"/>
          </a:xfrm>
          <a:prstGeom prst="rect">
            <a:avLst/>
          </a:prstGeom>
          <a:solidFill>
            <a:srgbClr val="0856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6"/>
          <p:cNvSpPr txBox="1"/>
          <p:nvPr/>
        </p:nvSpPr>
        <p:spPr>
          <a:xfrm>
            <a:off x="2302666" y="4812033"/>
            <a:ext cx="3909860" cy="526800"/>
          </a:xfrm>
          <a:prstGeom prst="rect">
            <a:avLst/>
          </a:prstGeom>
          <a:noFill/>
          <a:ln>
            <a:noFill/>
          </a:ln>
        </p:spPr>
        <p:txBody>
          <a:bodyPr spcFirstLastPara="1" wrap="square" lIns="0" tIns="0" rIns="0" bIns="0" anchor="t" anchorCtr="0">
            <a:noAutofit/>
          </a:bodyPr>
          <a:lstStyle/>
          <a:p>
            <a:pPr defTabSz="1219170">
              <a:buClr>
                <a:srgbClr val="000000"/>
              </a:buClr>
            </a:pPr>
            <a:r>
              <a:rPr lang="en-US" sz="1867" b="1" kern="0" dirty="0">
                <a:solidFill>
                  <a:srgbClr val="000000"/>
                </a:solidFill>
                <a:latin typeface="Roboto"/>
                <a:ea typeface="Roboto"/>
                <a:cs typeface="Roboto"/>
                <a:sym typeface="Roboto"/>
              </a:rPr>
              <a:t>Ground Loop Design/Procurement</a:t>
            </a:r>
          </a:p>
          <a:p>
            <a:pPr defTabSz="1219170">
              <a:buClr>
                <a:srgbClr val="000000"/>
              </a:buClr>
            </a:pPr>
            <a:br>
              <a:rPr lang="en" sz="1600" kern="0" dirty="0">
                <a:solidFill>
                  <a:srgbClr val="000000"/>
                </a:solidFill>
                <a:latin typeface="Roboto"/>
                <a:ea typeface="Roboto"/>
                <a:cs typeface="Roboto"/>
                <a:sym typeface="Roboto"/>
              </a:rPr>
            </a:br>
            <a:r>
              <a:rPr lang="en" sz="1867" b="1" kern="0" dirty="0">
                <a:solidFill>
                  <a:srgbClr val="000000"/>
                </a:solidFill>
                <a:latin typeface="Roboto"/>
                <a:ea typeface="Roboto"/>
                <a:cs typeface="Roboto"/>
                <a:sym typeface="Roboto"/>
              </a:rPr>
              <a:t>Union Station Design Development</a:t>
            </a:r>
            <a:endParaRPr lang="en" sz="1867" kern="0" dirty="0">
              <a:solidFill>
                <a:srgbClr val="000000"/>
              </a:solidFill>
              <a:latin typeface="Roboto"/>
              <a:ea typeface="Roboto"/>
              <a:cs typeface="Roboto"/>
              <a:sym typeface="Roboto"/>
            </a:endParaRPr>
          </a:p>
        </p:txBody>
      </p:sp>
      <p:sp>
        <p:nvSpPr>
          <p:cNvPr id="192" name="Google Shape;192;p26"/>
          <p:cNvSpPr/>
          <p:nvPr/>
        </p:nvSpPr>
        <p:spPr>
          <a:xfrm>
            <a:off x="4979904" y="3189620"/>
            <a:ext cx="2046000" cy="178000"/>
          </a:xfrm>
          <a:prstGeom prst="rect">
            <a:avLst/>
          </a:prstGeom>
          <a:solidFill>
            <a:srgbClr val="0E94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93" name="Google Shape;193;p26"/>
          <p:cNvGrpSpPr/>
          <p:nvPr/>
        </p:nvGrpSpPr>
        <p:grpSpPr>
          <a:xfrm>
            <a:off x="4916925" y="2820107"/>
            <a:ext cx="123200" cy="549100"/>
            <a:chOff x="845575" y="2563700"/>
            <a:chExt cx="92400" cy="411825"/>
          </a:xfrm>
        </p:grpSpPr>
        <p:cxnSp>
          <p:nvCxnSpPr>
            <p:cNvPr id="194" name="Google Shape;194;p26"/>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95" name="Google Shape;195;p26"/>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96" name="Google Shape;196;p26"/>
          <p:cNvSpPr txBox="1"/>
          <p:nvPr/>
        </p:nvSpPr>
        <p:spPr>
          <a:xfrm>
            <a:off x="4953367" y="712206"/>
            <a:ext cx="3476000" cy="1033028"/>
          </a:xfrm>
          <a:prstGeom prst="rect">
            <a:avLst/>
          </a:prstGeom>
          <a:noFill/>
          <a:ln>
            <a:noFill/>
          </a:ln>
        </p:spPr>
        <p:txBody>
          <a:bodyPr spcFirstLastPara="1" wrap="square" lIns="0" tIns="0" rIns="0" bIns="0" anchor="t" anchorCtr="0">
            <a:noAutofit/>
          </a:bodyPr>
          <a:lstStyle/>
          <a:p>
            <a:pPr defTabSz="1219170">
              <a:buClr>
                <a:srgbClr val="000000"/>
              </a:buClr>
            </a:pPr>
            <a:r>
              <a:rPr lang="en" sz="1867" b="1" kern="0" dirty="0">
                <a:solidFill>
                  <a:srgbClr val="000000"/>
                </a:solidFill>
                <a:latin typeface="Roboto"/>
                <a:ea typeface="Roboto"/>
                <a:cs typeface="Roboto"/>
                <a:sym typeface="Roboto"/>
              </a:rPr>
              <a:t>Network Installation</a:t>
            </a:r>
            <a:endParaRPr lang="en" sz="1600" b="1" kern="0" dirty="0">
              <a:solidFill>
                <a:srgbClr val="000000"/>
              </a:solidFill>
              <a:latin typeface="Roboto"/>
              <a:ea typeface="Roboto"/>
              <a:cs typeface="Roboto"/>
              <a:sym typeface="Roboto"/>
            </a:endParaRPr>
          </a:p>
          <a:p>
            <a:pPr defTabSz="1219170">
              <a:buClr>
                <a:srgbClr val="000000"/>
              </a:buClr>
            </a:pPr>
            <a:r>
              <a:rPr lang="en" sz="1600" kern="0" dirty="0">
                <a:solidFill>
                  <a:srgbClr val="000000"/>
                </a:solidFill>
                <a:latin typeface="Roboto"/>
                <a:ea typeface="Roboto"/>
                <a:cs typeface="Roboto"/>
                <a:sym typeface="Roboto"/>
              </a:rPr>
              <a:t>Drilling and lateral piping</a:t>
            </a:r>
          </a:p>
        </p:txBody>
      </p:sp>
      <p:sp>
        <p:nvSpPr>
          <p:cNvPr id="197" name="Google Shape;197;p26"/>
          <p:cNvSpPr/>
          <p:nvPr/>
        </p:nvSpPr>
        <p:spPr>
          <a:xfrm>
            <a:off x="7036135" y="3189620"/>
            <a:ext cx="2046000" cy="178000"/>
          </a:xfrm>
          <a:prstGeom prst="rect">
            <a:avLst/>
          </a:prstGeom>
          <a:solidFill>
            <a:srgbClr val="0856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98" name="Google Shape;198;p26"/>
          <p:cNvGrpSpPr/>
          <p:nvPr/>
        </p:nvGrpSpPr>
        <p:grpSpPr>
          <a:xfrm rot="10800000">
            <a:off x="6968769" y="3189645"/>
            <a:ext cx="123200" cy="549100"/>
            <a:chOff x="2070100" y="2563700"/>
            <a:chExt cx="92400" cy="411825"/>
          </a:xfrm>
        </p:grpSpPr>
        <p:cxnSp>
          <p:nvCxnSpPr>
            <p:cNvPr id="199" name="Google Shape;199;p26"/>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00" name="Google Shape;200;p26"/>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01" name="Google Shape;201;p26"/>
          <p:cNvSpPr txBox="1"/>
          <p:nvPr/>
        </p:nvSpPr>
        <p:spPr>
          <a:xfrm>
            <a:off x="6212525" y="4729767"/>
            <a:ext cx="2634800" cy="610000"/>
          </a:xfrm>
          <a:prstGeom prst="rect">
            <a:avLst/>
          </a:prstGeom>
          <a:noFill/>
          <a:ln>
            <a:noFill/>
          </a:ln>
        </p:spPr>
        <p:txBody>
          <a:bodyPr spcFirstLastPara="1" wrap="square" lIns="0" tIns="0" rIns="0" bIns="0" anchor="t" anchorCtr="0">
            <a:noAutofit/>
          </a:bodyPr>
          <a:lstStyle/>
          <a:p>
            <a:pPr defTabSz="1219170">
              <a:buClr>
                <a:srgbClr val="000000"/>
              </a:buClr>
            </a:pPr>
            <a:r>
              <a:rPr lang="en" sz="1867" b="1" kern="0" dirty="0">
                <a:solidFill>
                  <a:srgbClr val="000000"/>
                </a:solidFill>
                <a:latin typeface="Roboto"/>
                <a:ea typeface="Roboto"/>
                <a:cs typeface="Roboto"/>
                <a:sym typeface="Roboto"/>
              </a:rPr>
              <a:t>System Completion</a:t>
            </a:r>
            <a:br>
              <a:rPr lang="en" sz="1867" b="1" kern="0" dirty="0">
                <a:solidFill>
                  <a:srgbClr val="000000"/>
                </a:solidFill>
                <a:latin typeface="Roboto"/>
                <a:ea typeface="Roboto"/>
                <a:cs typeface="Roboto"/>
                <a:sym typeface="Roboto"/>
              </a:rPr>
            </a:br>
            <a:r>
              <a:rPr lang="en" sz="1600" kern="0" dirty="0">
                <a:solidFill>
                  <a:srgbClr val="000000"/>
                </a:solidFill>
                <a:latin typeface="Roboto"/>
                <a:ea typeface="Roboto"/>
                <a:cs typeface="Roboto"/>
                <a:sym typeface="Roboto"/>
              </a:rPr>
              <a:t>Pump house, commissioining</a:t>
            </a:r>
            <a:br>
              <a:rPr lang="en" sz="1867" b="1" kern="0" dirty="0">
                <a:solidFill>
                  <a:srgbClr val="000000"/>
                </a:solidFill>
                <a:latin typeface="Roboto"/>
                <a:ea typeface="Roboto"/>
                <a:cs typeface="Roboto"/>
                <a:sym typeface="Roboto"/>
              </a:rPr>
            </a:br>
            <a:r>
              <a:rPr lang="en" sz="1867" b="1" kern="0" dirty="0">
                <a:solidFill>
                  <a:srgbClr val="000000"/>
                </a:solidFill>
                <a:latin typeface="Roboto"/>
                <a:ea typeface="Roboto"/>
                <a:cs typeface="Roboto"/>
                <a:sym typeface="Roboto"/>
              </a:rPr>
              <a:t>Union Station Heat Pump Installation</a:t>
            </a:r>
            <a:endParaRPr sz="1867" b="1" kern="0" dirty="0">
              <a:solidFill>
                <a:srgbClr val="000000"/>
              </a:solidFill>
              <a:latin typeface="Roboto"/>
              <a:ea typeface="Roboto"/>
              <a:cs typeface="Roboto"/>
              <a:sym typeface="Roboto"/>
            </a:endParaRPr>
          </a:p>
          <a:p>
            <a:pPr defTabSz="1219170">
              <a:spcAft>
                <a:spcPts val="2133"/>
              </a:spcAft>
              <a:buClr>
                <a:srgbClr val="000000"/>
              </a:buClr>
            </a:pPr>
            <a:r>
              <a:rPr lang="en" sz="1600" kern="0" dirty="0">
                <a:solidFill>
                  <a:srgbClr val="000000"/>
                </a:solidFill>
                <a:latin typeface="Roboto"/>
                <a:ea typeface="Roboto"/>
                <a:cs typeface="Roboto"/>
                <a:sym typeface="Roboto"/>
              </a:rPr>
              <a:t>In-building construction </a:t>
            </a:r>
            <a:endParaRPr sz="1600" b="1" kern="0" dirty="0">
              <a:solidFill>
                <a:srgbClr val="000000"/>
              </a:solidFill>
              <a:latin typeface="Roboto"/>
              <a:ea typeface="Roboto"/>
              <a:cs typeface="Roboto"/>
              <a:sym typeface="Roboto"/>
            </a:endParaRPr>
          </a:p>
        </p:txBody>
      </p:sp>
      <p:sp>
        <p:nvSpPr>
          <p:cNvPr id="202" name="Google Shape;202;p26"/>
          <p:cNvSpPr/>
          <p:nvPr/>
        </p:nvSpPr>
        <p:spPr>
          <a:xfrm>
            <a:off x="9082144" y="3189620"/>
            <a:ext cx="2807600" cy="178000"/>
          </a:xfrm>
          <a:prstGeom prst="rect">
            <a:avLst/>
          </a:prstGeom>
          <a:solidFill>
            <a:srgbClr val="0E94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3" name="Google Shape;203;p26"/>
          <p:cNvGrpSpPr/>
          <p:nvPr/>
        </p:nvGrpSpPr>
        <p:grpSpPr>
          <a:xfrm>
            <a:off x="9020644" y="2817074"/>
            <a:ext cx="123200" cy="549100"/>
            <a:chOff x="845575" y="2563700"/>
            <a:chExt cx="92400" cy="411825"/>
          </a:xfrm>
        </p:grpSpPr>
        <p:cxnSp>
          <p:nvCxnSpPr>
            <p:cNvPr id="204" name="Google Shape;204;p26"/>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05" name="Google Shape;205;p26"/>
            <p:cNvSpPr/>
            <p:nvPr/>
          </p:nvSpPr>
          <p:spPr>
            <a:xfrm>
              <a:off x="84557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06" name="Google Shape;206;p26"/>
          <p:cNvSpPr txBox="1"/>
          <p:nvPr/>
        </p:nvSpPr>
        <p:spPr>
          <a:xfrm>
            <a:off x="8804467" y="849700"/>
            <a:ext cx="3190800" cy="1373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sz="1867" b="1" kern="0" dirty="0">
                <a:solidFill>
                  <a:srgbClr val="000000"/>
                </a:solidFill>
                <a:latin typeface="Roboto"/>
                <a:ea typeface="Roboto"/>
                <a:cs typeface="Roboto"/>
                <a:sym typeface="Roboto"/>
              </a:rPr>
              <a:t>Ongoing Operation</a:t>
            </a:r>
            <a:endParaRPr sz="1067" b="1" kern="0" dirty="0">
              <a:solidFill>
                <a:srgbClr val="000000"/>
              </a:solidFill>
              <a:latin typeface="Roboto"/>
              <a:ea typeface="Roboto"/>
              <a:cs typeface="Roboto"/>
              <a:sym typeface="Roboto"/>
            </a:endParaRPr>
          </a:p>
          <a:p>
            <a:pPr defTabSz="1219170">
              <a:spcAft>
                <a:spcPts val="2133"/>
              </a:spcAft>
              <a:buClr>
                <a:srgbClr val="000000"/>
              </a:buClr>
            </a:pPr>
            <a:r>
              <a:rPr lang="en" sz="1600" kern="0" dirty="0">
                <a:solidFill>
                  <a:srgbClr val="000000"/>
                </a:solidFill>
                <a:latin typeface="Roboto"/>
                <a:ea typeface="Roboto"/>
                <a:cs typeface="Roboto"/>
                <a:sym typeface="Roboto"/>
              </a:rPr>
              <a:t>General system management, billing and performance testing</a:t>
            </a:r>
            <a:endParaRPr sz="1600" b="1" kern="0" dirty="0">
              <a:solidFill>
                <a:srgbClr val="000000"/>
              </a:solidFill>
              <a:latin typeface="Roboto"/>
              <a:ea typeface="Roboto"/>
              <a:cs typeface="Roboto"/>
              <a:sym typeface="Roboto"/>
            </a:endParaRPr>
          </a:p>
        </p:txBody>
      </p:sp>
      <p:sp>
        <p:nvSpPr>
          <p:cNvPr id="214" name="Google Shape;214;p26"/>
          <p:cNvSpPr txBox="1"/>
          <p:nvPr/>
        </p:nvSpPr>
        <p:spPr>
          <a:xfrm>
            <a:off x="2302667" y="3840333"/>
            <a:ext cx="1156400" cy="354400"/>
          </a:xfrm>
          <a:prstGeom prst="rect">
            <a:avLst/>
          </a:prstGeom>
          <a:noFill/>
          <a:ln>
            <a:noFill/>
          </a:ln>
        </p:spPr>
        <p:txBody>
          <a:bodyPr spcFirstLastPara="1" wrap="square" lIns="0" tIns="0" rIns="0" bIns="0" anchor="t" anchorCtr="0">
            <a:noAutofit/>
          </a:bodyPr>
          <a:lstStyle/>
          <a:p>
            <a:pPr defTabSz="1219170">
              <a:lnSpc>
                <a:spcPct val="115000"/>
              </a:lnSpc>
              <a:spcAft>
                <a:spcPts val="2133"/>
              </a:spcAft>
              <a:buClr>
                <a:srgbClr val="000000"/>
              </a:buClr>
            </a:pPr>
            <a:r>
              <a:rPr lang="en" sz="2400" b="1" kern="0" dirty="0">
                <a:solidFill>
                  <a:srgbClr val="000000"/>
                </a:solidFill>
                <a:latin typeface="Roboto"/>
                <a:ea typeface="Roboto"/>
                <a:cs typeface="Roboto"/>
                <a:sym typeface="Roboto"/>
              </a:rPr>
              <a:t>2026</a:t>
            </a:r>
            <a:endParaRPr sz="2400" kern="0" dirty="0">
              <a:solidFill>
                <a:srgbClr val="000000"/>
              </a:solidFill>
              <a:latin typeface="Roboto"/>
              <a:ea typeface="Roboto"/>
              <a:cs typeface="Roboto"/>
              <a:sym typeface="Roboto"/>
            </a:endParaRPr>
          </a:p>
        </p:txBody>
      </p:sp>
      <p:grpSp>
        <p:nvGrpSpPr>
          <p:cNvPr id="215" name="Google Shape;215;p26"/>
          <p:cNvGrpSpPr/>
          <p:nvPr/>
        </p:nvGrpSpPr>
        <p:grpSpPr>
          <a:xfrm rot="10800000">
            <a:off x="2302665" y="3189621"/>
            <a:ext cx="123200" cy="549100"/>
            <a:chOff x="2070100" y="2563700"/>
            <a:chExt cx="92400" cy="411825"/>
          </a:xfrm>
        </p:grpSpPr>
        <p:cxnSp>
          <p:nvCxnSpPr>
            <p:cNvPr id="216" name="Google Shape;216;p26"/>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17" name="Google Shape;217;p26"/>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8" name="Google Shape;218;p26"/>
          <p:cNvSpPr txBox="1"/>
          <p:nvPr/>
        </p:nvSpPr>
        <p:spPr>
          <a:xfrm>
            <a:off x="4916933" y="2352500"/>
            <a:ext cx="1295600" cy="367200"/>
          </a:xfrm>
          <a:prstGeom prst="rect">
            <a:avLst/>
          </a:prstGeom>
          <a:noFill/>
          <a:ln>
            <a:noFill/>
          </a:ln>
        </p:spPr>
        <p:txBody>
          <a:bodyPr spcFirstLastPara="1" wrap="square" lIns="0" tIns="0" rIns="0" bIns="0" anchor="t" anchorCtr="0">
            <a:noAutofit/>
          </a:bodyPr>
          <a:lstStyle/>
          <a:p>
            <a:pPr defTabSz="1219170">
              <a:lnSpc>
                <a:spcPct val="115000"/>
              </a:lnSpc>
              <a:spcAft>
                <a:spcPts val="2133"/>
              </a:spcAft>
              <a:buClr>
                <a:srgbClr val="000000"/>
              </a:buClr>
            </a:pPr>
            <a:r>
              <a:rPr lang="en" sz="2400" b="1" kern="0" dirty="0">
                <a:solidFill>
                  <a:srgbClr val="000000"/>
                </a:solidFill>
                <a:latin typeface="Roboto"/>
                <a:ea typeface="Roboto"/>
                <a:cs typeface="Roboto"/>
                <a:sym typeface="Roboto"/>
              </a:rPr>
              <a:t>2027</a:t>
            </a:r>
            <a:endParaRPr sz="2400" kern="0" dirty="0">
              <a:solidFill>
                <a:srgbClr val="000000"/>
              </a:solidFill>
              <a:latin typeface="Roboto"/>
              <a:ea typeface="Roboto"/>
              <a:cs typeface="Roboto"/>
              <a:sym typeface="Roboto"/>
            </a:endParaRPr>
          </a:p>
        </p:txBody>
      </p:sp>
      <p:sp>
        <p:nvSpPr>
          <p:cNvPr id="219" name="Google Shape;219;p26"/>
          <p:cNvSpPr/>
          <p:nvPr/>
        </p:nvSpPr>
        <p:spPr>
          <a:xfrm>
            <a:off x="11078133" y="3101433"/>
            <a:ext cx="917200" cy="354400"/>
          </a:xfrm>
          <a:prstGeom prst="rightArrow">
            <a:avLst>
              <a:gd name="adj1" fmla="val 50000"/>
              <a:gd name="adj2" fmla="val 50000"/>
            </a:avLst>
          </a:prstGeom>
          <a:solidFill>
            <a:srgbClr val="0E9453"/>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Roboto"/>
              <a:ea typeface="Roboto"/>
              <a:cs typeface="Roboto"/>
              <a:sym typeface="Roboto"/>
            </a:endParaRPr>
          </a:p>
        </p:txBody>
      </p:sp>
      <p:sp>
        <p:nvSpPr>
          <p:cNvPr id="220" name="Google Shape;220;p26"/>
          <p:cNvSpPr txBox="1"/>
          <p:nvPr/>
        </p:nvSpPr>
        <p:spPr>
          <a:xfrm>
            <a:off x="9020633" y="2365867"/>
            <a:ext cx="1423600" cy="367200"/>
          </a:xfrm>
          <a:prstGeom prst="rect">
            <a:avLst/>
          </a:prstGeom>
          <a:noFill/>
          <a:ln>
            <a:noFill/>
          </a:ln>
        </p:spPr>
        <p:txBody>
          <a:bodyPr spcFirstLastPara="1" wrap="square" lIns="0" tIns="0" rIns="0" bIns="0" anchor="t" anchorCtr="0">
            <a:noAutofit/>
          </a:bodyPr>
          <a:lstStyle/>
          <a:p>
            <a:pPr defTabSz="1219170">
              <a:lnSpc>
                <a:spcPct val="115000"/>
              </a:lnSpc>
              <a:spcAft>
                <a:spcPts val="2133"/>
              </a:spcAft>
              <a:buClr>
                <a:srgbClr val="000000"/>
              </a:buClr>
            </a:pPr>
            <a:r>
              <a:rPr lang="en" sz="2400" b="1" kern="0" dirty="0">
                <a:solidFill>
                  <a:srgbClr val="000000"/>
                </a:solidFill>
                <a:latin typeface="Roboto"/>
                <a:ea typeface="Roboto"/>
                <a:cs typeface="Roboto"/>
                <a:sym typeface="Roboto"/>
              </a:rPr>
              <a:t>2029</a:t>
            </a:r>
            <a:endParaRPr sz="2400" kern="0" dirty="0">
              <a:solidFill>
                <a:srgbClr val="000000"/>
              </a:solidFill>
              <a:latin typeface="Roboto"/>
              <a:ea typeface="Roboto"/>
              <a:cs typeface="Roboto"/>
              <a:sym typeface="Roboto"/>
            </a:endParaRPr>
          </a:p>
        </p:txBody>
      </p:sp>
      <p:cxnSp>
        <p:nvCxnSpPr>
          <p:cNvPr id="222" name="Google Shape;222;p26"/>
          <p:cNvCxnSpPr/>
          <p:nvPr/>
        </p:nvCxnSpPr>
        <p:spPr>
          <a:xfrm>
            <a:off x="2618333" y="4273584"/>
            <a:ext cx="0" cy="494400"/>
          </a:xfrm>
          <a:prstGeom prst="straightConnector1">
            <a:avLst/>
          </a:prstGeom>
          <a:noFill/>
          <a:ln w="19050" cap="flat" cmpd="sng">
            <a:solidFill>
              <a:schemeClr val="dk2"/>
            </a:solidFill>
            <a:prstDash val="dash"/>
            <a:round/>
            <a:headEnd type="none" w="med" len="med"/>
            <a:tailEnd type="none" w="med" len="med"/>
          </a:ln>
        </p:spPr>
      </p:cxnSp>
      <p:cxnSp>
        <p:nvCxnSpPr>
          <p:cNvPr id="223" name="Google Shape;223;p26"/>
          <p:cNvCxnSpPr/>
          <p:nvPr/>
        </p:nvCxnSpPr>
        <p:spPr>
          <a:xfrm>
            <a:off x="7310233" y="4235367"/>
            <a:ext cx="0" cy="494400"/>
          </a:xfrm>
          <a:prstGeom prst="straightConnector1">
            <a:avLst/>
          </a:prstGeom>
          <a:noFill/>
          <a:ln w="19050" cap="flat" cmpd="sng">
            <a:solidFill>
              <a:schemeClr val="dk2"/>
            </a:solidFill>
            <a:prstDash val="dash"/>
            <a:round/>
            <a:headEnd type="none" w="med" len="med"/>
            <a:tailEnd type="none" w="med" len="med"/>
          </a:ln>
        </p:spPr>
      </p:cxnSp>
      <p:cxnSp>
        <p:nvCxnSpPr>
          <p:cNvPr id="225" name="Google Shape;225;p26"/>
          <p:cNvCxnSpPr/>
          <p:nvPr/>
        </p:nvCxnSpPr>
        <p:spPr>
          <a:xfrm flipH="1">
            <a:off x="5280667" y="1798067"/>
            <a:ext cx="400" cy="501600"/>
          </a:xfrm>
          <a:prstGeom prst="straightConnector1">
            <a:avLst/>
          </a:prstGeom>
          <a:noFill/>
          <a:ln w="19050" cap="flat" cmpd="sng">
            <a:solidFill>
              <a:schemeClr val="dk2"/>
            </a:solidFill>
            <a:prstDash val="dash"/>
            <a:round/>
            <a:headEnd type="none" w="med" len="med"/>
            <a:tailEnd type="none" w="med" len="med"/>
          </a:ln>
        </p:spPr>
      </p:cxnSp>
      <p:sp>
        <p:nvSpPr>
          <p:cNvPr id="226" name="Google Shape;226;p26"/>
          <p:cNvSpPr txBox="1"/>
          <p:nvPr/>
        </p:nvSpPr>
        <p:spPr>
          <a:xfrm>
            <a:off x="6968766" y="3840333"/>
            <a:ext cx="2045999" cy="354400"/>
          </a:xfrm>
          <a:prstGeom prst="rect">
            <a:avLst/>
          </a:prstGeom>
          <a:noFill/>
          <a:ln>
            <a:noFill/>
          </a:ln>
        </p:spPr>
        <p:txBody>
          <a:bodyPr spcFirstLastPara="1" wrap="square" lIns="0" tIns="0" rIns="0" bIns="0" anchor="t" anchorCtr="0">
            <a:noAutofit/>
          </a:bodyPr>
          <a:lstStyle/>
          <a:p>
            <a:pPr defTabSz="1219170">
              <a:lnSpc>
                <a:spcPct val="115000"/>
              </a:lnSpc>
              <a:spcAft>
                <a:spcPts val="2133"/>
              </a:spcAft>
              <a:buClr>
                <a:srgbClr val="000000"/>
              </a:buClr>
            </a:pPr>
            <a:r>
              <a:rPr lang="en" sz="2400" b="1" kern="0" dirty="0">
                <a:solidFill>
                  <a:srgbClr val="000000"/>
                </a:solidFill>
                <a:latin typeface="Roboto"/>
                <a:ea typeface="Roboto"/>
                <a:cs typeface="Roboto"/>
                <a:sym typeface="Roboto"/>
              </a:rPr>
              <a:t>2028</a:t>
            </a:r>
            <a:endParaRPr sz="2400" kern="0" dirty="0">
              <a:solidFill>
                <a:srgbClr val="000000"/>
              </a:solidFill>
              <a:latin typeface="Roboto"/>
              <a:ea typeface="Roboto"/>
              <a:cs typeface="Roboto"/>
              <a:sym typeface="Roboto"/>
            </a:endParaRPr>
          </a:p>
        </p:txBody>
      </p:sp>
      <p:sp>
        <p:nvSpPr>
          <p:cNvPr id="4" name="TextBox 3">
            <a:extLst>
              <a:ext uri="{FF2B5EF4-FFF2-40B4-BE49-F238E27FC236}">
                <a16:creationId xmlns:a16="http://schemas.microsoft.com/office/drawing/2014/main" id="{4B57F5C2-5A50-8082-3011-0208503FF6EA}"/>
              </a:ext>
            </a:extLst>
          </p:cNvPr>
          <p:cNvSpPr txBox="1"/>
          <p:nvPr/>
        </p:nvSpPr>
        <p:spPr>
          <a:xfrm>
            <a:off x="668594" y="712206"/>
            <a:ext cx="3710037" cy="646331"/>
          </a:xfrm>
          <a:prstGeom prst="rect">
            <a:avLst/>
          </a:prstGeom>
          <a:noFill/>
        </p:spPr>
        <p:txBody>
          <a:bodyPr wrap="square" rtlCol="0">
            <a:spAutoFit/>
          </a:bodyPr>
          <a:lstStyle/>
          <a:p>
            <a:pPr defTabSz="1219170">
              <a:buClr>
                <a:srgbClr val="000000"/>
              </a:buClr>
            </a:pPr>
            <a:r>
              <a:rPr lang="en-US" sz="3600" kern="0" dirty="0">
                <a:solidFill>
                  <a:srgbClr val="2A3990"/>
                </a:solidFill>
                <a:latin typeface="Roboto" panose="02000000000000000000" pitchFamily="2" charset="0"/>
                <a:ea typeface="Roboto" panose="02000000000000000000" pitchFamily="2" charset="0"/>
                <a:cs typeface="Roboto" panose="02000000000000000000" pitchFamily="2" charset="0"/>
                <a:sym typeface="Arial"/>
              </a:rPr>
              <a:t>Project Timeline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6A2F9A93-10AF-6CFA-8F0F-136DF4472A58}"/>
            </a:ext>
          </a:extLst>
        </p:cNvPr>
        <p:cNvGrpSpPr/>
        <p:nvPr/>
      </p:nvGrpSpPr>
      <p:grpSpPr>
        <a:xfrm>
          <a:off x="0" y="0"/>
          <a:ext cx="0" cy="0"/>
          <a:chOff x="0" y="0"/>
          <a:chExt cx="0" cy="0"/>
        </a:xfrm>
      </p:grpSpPr>
      <p:sp>
        <p:nvSpPr>
          <p:cNvPr id="85" name="Google Shape;85;p13">
            <a:extLst>
              <a:ext uri="{FF2B5EF4-FFF2-40B4-BE49-F238E27FC236}">
                <a16:creationId xmlns:a16="http://schemas.microsoft.com/office/drawing/2014/main" id="{FCF1F069-E865-7483-1692-A9E04CEA70DB}"/>
              </a:ext>
            </a:extLst>
          </p:cNvPr>
          <p:cNvSpPr txBox="1">
            <a:spLocks noGrp="1"/>
          </p:cNvSpPr>
          <p:nvPr>
            <p:ph type="ctrTitle"/>
          </p:nvPr>
        </p:nvSpPr>
        <p:spPr>
          <a:xfrm>
            <a:off x="797467" y="1633567"/>
            <a:ext cx="10962800" cy="1852000"/>
          </a:xfrm>
          <a:prstGeom prst="rect">
            <a:avLst/>
          </a:prstGeom>
        </p:spPr>
        <p:txBody>
          <a:bodyPr spcFirstLastPara="1" wrap="square" lIns="121900" tIns="121900" rIns="121900" bIns="121900" anchor="b" anchorCtr="0">
            <a:normAutofit/>
          </a:bodyPr>
          <a:lstStyle/>
          <a:p>
            <a:r>
              <a:rPr lang="en" dirty="0"/>
              <a:t>THANK YOU</a:t>
            </a:r>
            <a:endParaRPr dirty="0"/>
          </a:p>
        </p:txBody>
      </p:sp>
      <p:sp>
        <p:nvSpPr>
          <p:cNvPr id="86" name="Google Shape;86;p13">
            <a:extLst>
              <a:ext uri="{FF2B5EF4-FFF2-40B4-BE49-F238E27FC236}">
                <a16:creationId xmlns:a16="http://schemas.microsoft.com/office/drawing/2014/main" id="{37B1C9FE-A6F5-22CF-E3C0-96AB30B07ABA}"/>
              </a:ext>
            </a:extLst>
          </p:cNvPr>
          <p:cNvSpPr txBox="1">
            <a:spLocks noGrp="1"/>
          </p:cNvSpPr>
          <p:nvPr>
            <p:ph type="subTitle" idx="1"/>
          </p:nvPr>
        </p:nvSpPr>
        <p:spPr>
          <a:xfrm>
            <a:off x="797451" y="3485566"/>
            <a:ext cx="10962800" cy="2651623"/>
          </a:xfrm>
          <a:prstGeom prst="rect">
            <a:avLst/>
          </a:prstGeom>
        </p:spPr>
        <p:txBody>
          <a:bodyPr spcFirstLastPara="1" wrap="square" lIns="121900" tIns="121900" rIns="121900" bIns="121900" anchor="t" anchorCtr="0">
            <a:normAutofit lnSpcReduction="10000"/>
          </a:bodyPr>
          <a:lstStyle/>
          <a:p>
            <a:pPr marL="0" indent="0"/>
            <a:r>
              <a:rPr lang="en-US" sz="2667" dirty="0" err="1"/>
              <a:t>HannahZoe</a:t>
            </a:r>
            <a:r>
              <a:rPr lang="en-US" sz="2667" dirty="0"/>
              <a:t> Chua-Reyes </a:t>
            </a:r>
          </a:p>
          <a:p>
            <a:pPr marL="0" indent="0"/>
            <a:r>
              <a:rPr lang="en-US" sz="2667" dirty="0">
                <a:hlinkClick r:id="rId3"/>
              </a:rPr>
              <a:t>HChuaReyes@newhavenct.gov</a:t>
            </a:r>
            <a:r>
              <a:rPr lang="en-US" sz="2667" dirty="0"/>
              <a:t> </a:t>
            </a:r>
          </a:p>
          <a:p>
            <a:pPr marL="0" indent="0"/>
            <a:r>
              <a:rPr lang="en-US" sz="2667" dirty="0"/>
              <a:t>Steven Winter </a:t>
            </a:r>
          </a:p>
          <a:p>
            <a:pPr marL="0" indent="0"/>
            <a:r>
              <a:rPr lang="en-US" sz="2667" dirty="0">
                <a:hlinkClick r:id="rId4"/>
              </a:rPr>
              <a:t>SWinter@newhavenct.gov</a:t>
            </a:r>
            <a:r>
              <a:rPr lang="en-US" sz="2667" dirty="0"/>
              <a:t> </a:t>
            </a:r>
          </a:p>
          <a:p>
            <a:pPr marL="0" indent="0"/>
            <a:endParaRPr lang="en-US" sz="2667" dirty="0"/>
          </a:p>
          <a:p>
            <a:pPr marL="0" indent="0"/>
            <a:r>
              <a:rPr lang="en-US" sz="2667" dirty="0"/>
              <a:t>City of New Haven</a:t>
            </a:r>
            <a:endParaRPr lang="en" sz="2667" dirty="0"/>
          </a:p>
        </p:txBody>
      </p:sp>
    </p:spTree>
    <p:extLst>
      <p:ext uri="{BB962C8B-B14F-4D97-AF65-F5344CB8AC3E}">
        <p14:creationId xmlns:p14="http://schemas.microsoft.com/office/powerpoint/2010/main" val="643708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D341C-CF2B-A078-6CA7-FD8A8BAB915D}"/>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3B61D173-3E87-5D48-B3B3-FFDC9F2F23D3}"/>
              </a:ext>
            </a:extLst>
          </p:cNvPr>
          <p:cNvGrpSpPr/>
          <p:nvPr/>
        </p:nvGrpSpPr>
        <p:grpSpPr>
          <a:xfrm>
            <a:off x="0" y="6477000"/>
            <a:ext cx="12192000" cy="381000"/>
            <a:chOff x="0" y="0"/>
            <a:chExt cx="4805426" cy="98650"/>
          </a:xfrm>
        </p:grpSpPr>
        <p:sp>
          <p:nvSpPr>
            <p:cNvPr id="11" name="Freeform 11">
              <a:extLst>
                <a:ext uri="{FF2B5EF4-FFF2-40B4-BE49-F238E27FC236}">
                  <a16:creationId xmlns:a16="http://schemas.microsoft.com/office/drawing/2014/main" id="{9E8D2CCD-372B-D867-9D7B-0D2BD306A1B5}"/>
                </a:ext>
              </a:extLst>
            </p:cNvPr>
            <p:cNvSpPr/>
            <p:nvPr/>
          </p:nvSpPr>
          <p:spPr>
            <a:xfrm>
              <a:off x="0" y="0"/>
              <a:ext cx="4805426" cy="98650"/>
            </a:xfrm>
            <a:custGeom>
              <a:avLst/>
              <a:gdLst/>
              <a:ahLst/>
              <a:cxnLst/>
              <a:rect l="l" t="t" r="r" b="b"/>
              <a:pathLst>
                <a:path w="4805426" h="98650">
                  <a:moveTo>
                    <a:pt x="0" y="0"/>
                  </a:moveTo>
                  <a:lnTo>
                    <a:pt x="4805426" y="0"/>
                  </a:lnTo>
                  <a:lnTo>
                    <a:pt x="4805426" y="98650"/>
                  </a:lnTo>
                  <a:lnTo>
                    <a:pt x="0" y="98650"/>
                  </a:lnTo>
                  <a:close/>
                </a:path>
              </a:pathLst>
            </a:custGeom>
            <a:solidFill>
              <a:schemeClr val="tx2">
                <a:lumMod val="20000"/>
                <a:lumOff val="8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C9162560-B0FA-DB33-2C8D-D45D057165ED}"/>
                </a:ext>
              </a:extLst>
            </p:cNvPr>
            <p:cNvSpPr txBox="1"/>
            <p:nvPr/>
          </p:nvSpPr>
          <p:spPr>
            <a:xfrm>
              <a:off x="0" y="-47625"/>
              <a:ext cx="4805426" cy="146275"/>
            </a:xfrm>
            <a:prstGeom prst="rect">
              <a:avLst/>
            </a:prstGeom>
          </p:spPr>
          <p:txBody>
            <a:bodyPr lIns="33867" tIns="33867" rIns="33867" bIns="33867" rtlCol="0" anchor="ctr"/>
            <a:lstStyle/>
            <a:p>
              <a:pPr marL="0" marR="0" lvl="0" indent="0" algn="ctr" defTabSz="609630" rtl="0" eaLnBrk="1" fontAlgn="auto" latinLnBrk="0" hangingPunct="1">
                <a:lnSpc>
                  <a:spcPts val="186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a:extLst>
              <a:ext uri="{FF2B5EF4-FFF2-40B4-BE49-F238E27FC236}">
                <a16:creationId xmlns:a16="http://schemas.microsoft.com/office/drawing/2014/main" id="{FCF2B720-0E02-23D1-E4A7-811E030891CB}"/>
              </a:ext>
            </a:extLst>
          </p:cNvPr>
          <p:cNvSpPr txBox="1"/>
          <p:nvPr/>
        </p:nvSpPr>
        <p:spPr>
          <a:xfrm>
            <a:off x="0" y="6644107"/>
            <a:ext cx="12192000" cy="197875"/>
          </a:xfrm>
          <a:prstGeom prst="rect">
            <a:avLst/>
          </a:prstGeom>
        </p:spPr>
        <p:txBody>
          <a:bodyPr lIns="0" tIns="0" rIns="0" bIns="0" rtlCol="0" anchor="t">
            <a:spAutoFit/>
          </a:bodyPr>
          <a:lstStyle/>
          <a:p>
            <a:pPr marL="0" marR="0" lvl="0" indent="0" algn="ctr" defTabSz="609630" rtl="0" eaLnBrk="1" fontAlgn="auto" latinLnBrk="0" hangingPunct="1">
              <a:lnSpc>
                <a:spcPts val="1414"/>
              </a:lnSpc>
              <a:spcBef>
                <a:spcPts val="0"/>
              </a:spcBef>
              <a:spcAft>
                <a:spcPts val="0"/>
              </a:spcAft>
              <a:buClrTx/>
              <a:buSzTx/>
              <a:buFontTx/>
              <a:buNone/>
              <a:tabLst/>
              <a:defRPr/>
            </a:pPr>
            <a:r>
              <a:rPr kumimoji="0" lang="en-US" sz="1867" b="1" i="0" u="none" strike="noStrike" kern="1200" cap="none" spc="547" normalizeH="0" baseline="0" noProof="0" dirty="0">
                <a:ln>
                  <a:noFill/>
                </a:ln>
                <a:solidFill>
                  <a:srgbClr val="000000"/>
                </a:solidFill>
                <a:effectLst/>
                <a:uLnTx/>
                <a:uFillTx/>
                <a:latin typeface="Calibri (MS) Bold"/>
                <a:ea typeface="Calibri (MS) Bold"/>
                <a:cs typeface="Calibri (MS) Bold"/>
                <a:sym typeface="Calibri (MS) Bold"/>
              </a:rPr>
              <a:t>BUSINESS MODELS • Salon D • 11:45-12:45</a:t>
            </a:r>
          </a:p>
        </p:txBody>
      </p:sp>
      <p:sp>
        <p:nvSpPr>
          <p:cNvPr id="14" name="TextBox 14">
            <a:extLst>
              <a:ext uri="{FF2B5EF4-FFF2-40B4-BE49-F238E27FC236}">
                <a16:creationId xmlns:a16="http://schemas.microsoft.com/office/drawing/2014/main" id="{0FA6BFB3-AA62-24A1-3FB3-7BEB97D8B6C2}"/>
              </a:ext>
            </a:extLst>
          </p:cNvPr>
          <p:cNvSpPr txBox="1"/>
          <p:nvPr/>
        </p:nvSpPr>
        <p:spPr>
          <a:xfrm>
            <a:off x="-8467" y="1735672"/>
            <a:ext cx="12192000" cy="677108"/>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500"/>
              </a:spcBef>
              <a:spcAft>
                <a:spcPts val="5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Bridging the Financing Gap </a:t>
            </a:r>
          </a:p>
        </p:txBody>
      </p:sp>
      <p:sp>
        <p:nvSpPr>
          <p:cNvPr id="15" name="TextBox 15">
            <a:extLst>
              <a:ext uri="{FF2B5EF4-FFF2-40B4-BE49-F238E27FC236}">
                <a16:creationId xmlns:a16="http://schemas.microsoft.com/office/drawing/2014/main" id="{5466FA62-D011-BAB9-2997-1567DA997643}"/>
              </a:ext>
            </a:extLst>
          </p:cNvPr>
          <p:cNvSpPr txBox="1"/>
          <p:nvPr/>
        </p:nvSpPr>
        <p:spPr>
          <a:xfrm>
            <a:off x="3962399" y="3822657"/>
            <a:ext cx="7239003" cy="1945533"/>
          </a:xfrm>
          <a:prstGeom prst="rect">
            <a:avLst/>
          </a:prstGeom>
        </p:spPr>
        <p:txBody>
          <a:bodyPr wrap="square" lIns="0" tIns="0" rIns="0" bIns="0" rtlCol="0" anchor="t">
            <a:spAutoFit/>
          </a:bodyPr>
          <a:lstStyle/>
          <a:p>
            <a:pPr marL="0" marR="0" lvl="0" indent="0" algn="l" defTabSz="609630" rtl="0" eaLnBrk="1" fontAlgn="auto" latinLnBrk="0" hangingPunct="1">
              <a:lnSpc>
                <a:spcPts val="392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MS) Bold" panose="020B0604020202020204" charset="0"/>
                <a:ea typeface="+mn-ea"/>
                <a:cs typeface="Calibri (MS) Bold" panose="020B0604020202020204" charset="0"/>
              </a:rPr>
              <a:t>HannahZoe</a:t>
            </a:r>
            <a:r>
              <a:rPr kumimoji="0" lang="en-US" sz="2400" b="0" i="0"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 Chua-Reyes / </a:t>
            </a:r>
            <a:r>
              <a:rPr kumimoji="0" lang="en-US" sz="2400" b="0" i="1"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City of New Haven</a:t>
            </a:r>
          </a:p>
          <a:p>
            <a:pPr marL="0" marR="0" lvl="0" indent="0" algn="l" defTabSz="609630" rtl="0" eaLnBrk="1" fontAlgn="auto" latinLnBrk="0" hangingPunct="1">
              <a:lnSpc>
                <a:spcPts val="392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Larry Campana / </a:t>
            </a:r>
            <a:r>
              <a:rPr kumimoji="0" lang="en-US" sz="2400" b="0" i="1"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CT Green Bank</a:t>
            </a:r>
          </a:p>
          <a:p>
            <a:pPr marL="0" marR="0" lvl="0" indent="0" algn="l" defTabSz="609630" rtl="0" eaLnBrk="1" fontAlgn="auto" latinLnBrk="0" hangingPunct="1">
              <a:lnSpc>
                <a:spcPts val="392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Adam </a:t>
            </a:r>
            <a:r>
              <a:rPr kumimoji="0" lang="en-US" sz="2400" b="0" i="0" u="none" strike="noStrike" kern="1200" cap="none" spc="0" normalizeH="0" baseline="0" noProof="0" dirty="0" err="1">
                <a:ln>
                  <a:noFill/>
                </a:ln>
                <a:solidFill>
                  <a:prstClr val="black"/>
                </a:solidFill>
                <a:effectLst/>
                <a:uLnTx/>
                <a:uFillTx/>
                <a:latin typeface="Calibri (MS) Bold" panose="020B0604020202020204" charset="0"/>
                <a:ea typeface="+mn-ea"/>
                <a:cs typeface="Calibri (MS) Bold" panose="020B0604020202020204" charset="0"/>
              </a:rPr>
              <a:t>Serbert</a:t>
            </a:r>
            <a:r>
              <a:rPr kumimoji="0" lang="en-US" sz="2400" b="0" i="0"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 / </a:t>
            </a:r>
            <a:r>
              <a:rPr kumimoji="0" lang="en-US" sz="2400" b="0" i="1"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Good Carbon</a:t>
            </a:r>
          </a:p>
          <a:p>
            <a:pPr marL="0" marR="0" lvl="0" indent="0" algn="l" defTabSz="609630" rtl="0" eaLnBrk="1" fontAlgn="auto" latinLnBrk="0" hangingPunct="1">
              <a:lnSpc>
                <a:spcPts val="392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Andrea Lee / </a:t>
            </a:r>
            <a:r>
              <a:rPr kumimoji="0" lang="en-US" sz="2400" b="0" i="1"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NY Green Bank</a:t>
            </a:r>
            <a:endParaRPr kumimoji="0" lang="en-US" sz="2400" b="1" i="1"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2" name="TextBox 8">
            <a:extLst>
              <a:ext uri="{FF2B5EF4-FFF2-40B4-BE49-F238E27FC236}">
                <a16:creationId xmlns:a16="http://schemas.microsoft.com/office/drawing/2014/main" id="{BB0CC8DA-2488-04B2-F1F8-009AEA29F2FB}"/>
              </a:ext>
            </a:extLst>
          </p:cNvPr>
          <p:cNvSpPr txBox="1"/>
          <p:nvPr/>
        </p:nvSpPr>
        <p:spPr>
          <a:xfrm>
            <a:off x="0" y="76200"/>
            <a:ext cx="12192000" cy="1069203"/>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381" normalizeH="0" baseline="0" noProof="0" dirty="0">
                <a:ln>
                  <a:noFill/>
                </a:ln>
                <a:solidFill>
                  <a:srgbClr val="002E8D"/>
                </a:solidFill>
                <a:effectLst/>
                <a:uLnTx/>
                <a:uFillTx/>
                <a:latin typeface="Canva Sans Bold"/>
                <a:ea typeface="Canva Sans Bold"/>
                <a:cs typeface="Canva Sans Bold"/>
                <a:sym typeface="Canva Sans Bold"/>
              </a:rPr>
              <a:t>NY-GEO 2026</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48" b="1" i="0" u="none" strike="noStrike" kern="1200" cap="none" spc="0" normalizeH="0" baseline="0" noProof="0" dirty="0">
                <a:ln>
                  <a:noFill/>
                </a:ln>
                <a:solidFill>
                  <a:srgbClr val="002E8D"/>
                </a:solidFill>
                <a:effectLst/>
                <a:uLnTx/>
                <a:uFillTx/>
                <a:latin typeface="Canva Sans Bold"/>
                <a:ea typeface="Canva Sans Bold"/>
                <a:cs typeface="Canva Sans Bold"/>
                <a:sym typeface="Canva Sans Bold"/>
              </a:rPr>
              <a:t>March 24-25, 2026 | Brooklyn, NY</a:t>
            </a:r>
          </a:p>
        </p:txBody>
      </p:sp>
      <p:sp>
        <p:nvSpPr>
          <p:cNvPr id="16" name="Freeform 10">
            <a:extLst>
              <a:ext uri="{FF2B5EF4-FFF2-40B4-BE49-F238E27FC236}">
                <a16:creationId xmlns:a16="http://schemas.microsoft.com/office/drawing/2014/main" id="{C5E7D8EF-99B6-7D22-6801-E201BFEC7B8F}"/>
              </a:ext>
            </a:extLst>
          </p:cNvPr>
          <p:cNvSpPr/>
          <p:nvPr/>
        </p:nvSpPr>
        <p:spPr>
          <a:xfrm>
            <a:off x="355600" y="202217"/>
            <a:ext cx="1045378" cy="840637"/>
          </a:xfrm>
          <a:custGeom>
            <a:avLst/>
            <a:gdLst/>
            <a:ahLst/>
            <a:cxnLst/>
            <a:rect l="l" t="t" r="r" b="b"/>
            <a:pathLst>
              <a:path w="2296867" h="1805542">
                <a:moveTo>
                  <a:pt x="0" y="0"/>
                </a:moveTo>
                <a:lnTo>
                  <a:pt x="2296867" y="0"/>
                </a:lnTo>
                <a:lnTo>
                  <a:pt x="2296867" y="1805542"/>
                </a:lnTo>
                <a:lnTo>
                  <a:pt x="0" y="180554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1">
            <a:extLst>
              <a:ext uri="{FF2B5EF4-FFF2-40B4-BE49-F238E27FC236}">
                <a16:creationId xmlns:a16="http://schemas.microsoft.com/office/drawing/2014/main" id="{973D6D47-2375-79A8-8947-AA439E3BBCEB}"/>
              </a:ext>
            </a:extLst>
          </p:cNvPr>
          <p:cNvGrpSpPr/>
          <p:nvPr/>
        </p:nvGrpSpPr>
        <p:grpSpPr>
          <a:xfrm>
            <a:off x="0" y="1197091"/>
            <a:ext cx="12192000" cy="30479"/>
            <a:chOff x="0" y="0"/>
            <a:chExt cx="4816593" cy="33410"/>
          </a:xfrm>
          <a:solidFill>
            <a:srgbClr val="002E8D"/>
          </a:solidFill>
        </p:grpSpPr>
        <p:sp>
          <p:nvSpPr>
            <p:cNvPr id="18" name="Freeform 12">
              <a:extLst>
                <a:ext uri="{FF2B5EF4-FFF2-40B4-BE49-F238E27FC236}">
                  <a16:creationId xmlns:a16="http://schemas.microsoft.com/office/drawing/2014/main" id="{58C0E4D1-CDAA-23ED-499F-B3BF35484760}"/>
                </a:ext>
              </a:extLst>
            </p:cNvPr>
            <p:cNvSpPr/>
            <p:nvPr/>
          </p:nvSpPr>
          <p:spPr>
            <a:xfrm>
              <a:off x="0" y="0"/>
              <a:ext cx="4816592" cy="33410"/>
            </a:xfrm>
            <a:custGeom>
              <a:avLst/>
              <a:gdLst/>
              <a:ahLst/>
              <a:cxnLst/>
              <a:rect l="l" t="t" r="r" b="b"/>
              <a:pathLst>
                <a:path w="4816592" h="33410">
                  <a:moveTo>
                    <a:pt x="0" y="0"/>
                  </a:moveTo>
                  <a:lnTo>
                    <a:pt x="4816592" y="0"/>
                  </a:lnTo>
                  <a:lnTo>
                    <a:pt x="4816592" y="33410"/>
                  </a:lnTo>
                  <a:lnTo>
                    <a:pt x="0" y="3341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E8D"/>
                </a:solidFill>
                <a:effectLst/>
                <a:uLnTx/>
                <a:uFillTx/>
                <a:latin typeface="Calibri"/>
                <a:ea typeface="+mn-ea"/>
                <a:cs typeface="+mn-cs"/>
              </a:endParaRPr>
            </a:p>
          </p:txBody>
        </p:sp>
        <p:sp>
          <p:nvSpPr>
            <p:cNvPr id="19" name="TextBox 13">
              <a:extLst>
                <a:ext uri="{FF2B5EF4-FFF2-40B4-BE49-F238E27FC236}">
                  <a16:creationId xmlns:a16="http://schemas.microsoft.com/office/drawing/2014/main" id="{884A1A41-3834-C92A-FEB8-D4948716207A}"/>
                </a:ext>
              </a:extLst>
            </p:cNvPr>
            <p:cNvSpPr txBox="1"/>
            <p:nvPr/>
          </p:nvSpPr>
          <p:spPr>
            <a:xfrm>
              <a:off x="0" y="-38100"/>
              <a:ext cx="4816593" cy="71510"/>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srgbClr val="002E8D"/>
                </a:solidFill>
                <a:effectLst/>
                <a:uLnTx/>
                <a:uFillTx/>
                <a:latin typeface="Calibri"/>
                <a:ea typeface="+mn-ea"/>
                <a:cs typeface="+mn-cs"/>
              </a:endParaRPr>
            </a:p>
          </p:txBody>
        </p:sp>
      </p:grpSp>
      <p:sp>
        <p:nvSpPr>
          <p:cNvPr id="20" name="Freeform 10">
            <a:extLst>
              <a:ext uri="{FF2B5EF4-FFF2-40B4-BE49-F238E27FC236}">
                <a16:creationId xmlns:a16="http://schemas.microsoft.com/office/drawing/2014/main" id="{FECC9B33-00AD-180A-C28E-A600A858CECB}"/>
              </a:ext>
            </a:extLst>
          </p:cNvPr>
          <p:cNvSpPr/>
          <p:nvPr/>
        </p:nvSpPr>
        <p:spPr>
          <a:xfrm>
            <a:off x="10746483" y="181220"/>
            <a:ext cx="1045378" cy="840637"/>
          </a:xfrm>
          <a:custGeom>
            <a:avLst/>
            <a:gdLst/>
            <a:ahLst/>
            <a:cxnLst/>
            <a:rect l="l" t="t" r="r" b="b"/>
            <a:pathLst>
              <a:path w="2296867" h="1805542">
                <a:moveTo>
                  <a:pt x="0" y="0"/>
                </a:moveTo>
                <a:lnTo>
                  <a:pt x="2296867" y="0"/>
                </a:lnTo>
                <a:lnTo>
                  <a:pt x="2296867" y="1805542"/>
                </a:lnTo>
                <a:lnTo>
                  <a:pt x="0" y="180554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11">
            <a:extLst>
              <a:ext uri="{FF2B5EF4-FFF2-40B4-BE49-F238E27FC236}">
                <a16:creationId xmlns:a16="http://schemas.microsoft.com/office/drawing/2014/main" id="{6539153B-7503-F94C-B9F2-163E5E9ABC62}"/>
              </a:ext>
            </a:extLst>
          </p:cNvPr>
          <p:cNvGrpSpPr/>
          <p:nvPr/>
        </p:nvGrpSpPr>
        <p:grpSpPr>
          <a:xfrm>
            <a:off x="-3" y="29390"/>
            <a:ext cx="12192000" cy="30479"/>
            <a:chOff x="0" y="0"/>
            <a:chExt cx="4816593" cy="33410"/>
          </a:xfrm>
          <a:solidFill>
            <a:srgbClr val="002E8D"/>
          </a:solidFill>
        </p:grpSpPr>
        <p:sp>
          <p:nvSpPr>
            <p:cNvPr id="22" name="Freeform 12">
              <a:extLst>
                <a:ext uri="{FF2B5EF4-FFF2-40B4-BE49-F238E27FC236}">
                  <a16:creationId xmlns:a16="http://schemas.microsoft.com/office/drawing/2014/main" id="{AAA46FBB-4B85-A3C7-33E8-7230716E675E}"/>
                </a:ext>
              </a:extLst>
            </p:cNvPr>
            <p:cNvSpPr/>
            <p:nvPr/>
          </p:nvSpPr>
          <p:spPr>
            <a:xfrm>
              <a:off x="0" y="0"/>
              <a:ext cx="4816592" cy="33410"/>
            </a:xfrm>
            <a:custGeom>
              <a:avLst/>
              <a:gdLst/>
              <a:ahLst/>
              <a:cxnLst/>
              <a:rect l="l" t="t" r="r" b="b"/>
              <a:pathLst>
                <a:path w="4816592" h="33410">
                  <a:moveTo>
                    <a:pt x="0" y="0"/>
                  </a:moveTo>
                  <a:lnTo>
                    <a:pt x="4816592" y="0"/>
                  </a:lnTo>
                  <a:lnTo>
                    <a:pt x="4816592" y="33410"/>
                  </a:lnTo>
                  <a:lnTo>
                    <a:pt x="0" y="3341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13">
              <a:extLst>
                <a:ext uri="{FF2B5EF4-FFF2-40B4-BE49-F238E27FC236}">
                  <a16:creationId xmlns:a16="http://schemas.microsoft.com/office/drawing/2014/main" id="{55DED43D-D564-6F9C-9935-720E51FF0FB6}"/>
                </a:ext>
              </a:extLst>
            </p:cNvPr>
            <p:cNvSpPr txBox="1"/>
            <p:nvPr/>
          </p:nvSpPr>
          <p:spPr>
            <a:xfrm>
              <a:off x="0" y="-38100"/>
              <a:ext cx="4816593" cy="71510"/>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3D6CB9BB-FF4C-CC2F-29E4-F30047CF5809}"/>
              </a:ext>
            </a:extLst>
          </p:cNvPr>
          <p:cNvSpPr txBox="1"/>
          <p:nvPr/>
        </p:nvSpPr>
        <p:spPr>
          <a:xfrm>
            <a:off x="3886196" y="3117128"/>
            <a:ext cx="7239003" cy="46166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Jack DiEnna / </a:t>
            </a:r>
            <a:r>
              <a:rPr kumimoji="0" lang="en-US" sz="2400" b="0" i="1" u="none" strike="noStrike" kern="1200" cap="none" spc="0" normalizeH="0" baseline="0" noProof="0" dirty="0">
                <a:ln>
                  <a:noFill/>
                </a:ln>
                <a:solidFill>
                  <a:prstClr val="black"/>
                </a:solidFill>
                <a:effectLst/>
                <a:uLnTx/>
                <a:uFillTx/>
                <a:latin typeface="Calibri (MS) Bold" panose="020B0604020202020204" charset="0"/>
                <a:ea typeface="+mn-ea"/>
                <a:cs typeface="Calibri (MS) Bold" panose="020B0604020202020204" charset="0"/>
              </a:rPr>
              <a:t>GEO NII </a:t>
            </a: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3482F46-143A-C069-8D2D-AE4A2551FCE5}"/>
              </a:ext>
            </a:extLst>
          </p:cNvPr>
          <p:cNvSpPr txBox="1"/>
          <p:nvPr/>
        </p:nvSpPr>
        <p:spPr>
          <a:xfrm>
            <a:off x="1828800" y="3115533"/>
            <a:ext cx="2001293" cy="1200329"/>
          </a:xfrm>
          <a:prstGeom prst="rect">
            <a:avLst/>
          </a:prstGeom>
          <a:noFill/>
        </p:spPr>
        <p:txBody>
          <a:bodyPr wrap="squar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Moderator:</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Panel:</a:t>
            </a:r>
          </a:p>
        </p:txBody>
      </p:sp>
    </p:spTree>
    <p:extLst>
      <p:ext uri="{BB962C8B-B14F-4D97-AF65-F5344CB8AC3E}">
        <p14:creationId xmlns:p14="http://schemas.microsoft.com/office/powerpoint/2010/main" val="277564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590545-DDC3-4409-B475-BE34B891A628}"/>
              </a:ext>
            </a:extLst>
          </p:cNvPr>
          <p:cNvSpPr>
            <a:spLocks noGrp="1"/>
          </p:cNvSpPr>
          <p:nvPr>
            <p:ph sz="quarter" idx="10"/>
          </p:nvPr>
        </p:nvSpPr>
        <p:spPr>
          <a:xfrm>
            <a:off x="740591" y="999223"/>
            <a:ext cx="11225259" cy="980759"/>
          </a:xfrm>
        </p:spPr>
        <p:txBody>
          <a:bodyPr vert="horz" lIns="0" tIns="0" rIns="0" bIns="0" rtlCol="0" anchor="t">
            <a:noAutofit/>
          </a:bodyPr>
          <a:lstStyle/>
          <a:p>
            <a:pPr>
              <a:lnSpc>
                <a:spcPts val="2800"/>
              </a:lnSpc>
            </a:pPr>
            <a:r>
              <a:rPr lang="en-US" sz="2000" b="1">
                <a:solidFill>
                  <a:srgbClr val="000000"/>
                </a:solidFill>
                <a:latin typeface="Montserrat" panose="00000500000000000000" pitchFamily="2" charset="0"/>
              </a:rPr>
              <a:t>Investment</a:t>
            </a:r>
            <a:r>
              <a:rPr lang="en-US" sz="2000">
                <a:solidFill>
                  <a:srgbClr val="000000"/>
                </a:solidFill>
                <a:latin typeface="Montserrat" panose="00000500000000000000" pitchFamily="2" charset="0"/>
              </a:rPr>
              <a:t> </a:t>
            </a:r>
            <a:r>
              <a:rPr lang="en-US" sz="2000" b="1">
                <a:solidFill>
                  <a:srgbClr val="000000"/>
                </a:solidFill>
                <a:latin typeface="Montserrat" panose="00000500000000000000" pitchFamily="2" charset="0"/>
              </a:rPr>
              <a:t>fund</a:t>
            </a:r>
            <a:r>
              <a:rPr lang="en-US" sz="2000">
                <a:solidFill>
                  <a:srgbClr val="000000"/>
                </a:solidFill>
                <a:latin typeface="Montserrat" panose="00000500000000000000" pitchFamily="2" charset="0"/>
              </a:rPr>
              <a:t> dedicated to </a:t>
            </a:r>
            <a:r>
              <a:rPr lang="en-US" sz="2000" b="1">
                <a:solidFill>
                  <a:srgbClr val="000000"/>
                </a:solidFill>
                <a:latin typeface="Montserrat" panose="00000500000000000000" pitchFamily="2" charset="0"/>
              </a:rPr>
              <a:t>bridging financial gaps </a:t>
            </a:r>
            <a:r>
              <a:rPr lang="en-US" sz="2000">
                <a:solidFill>
                  <a:srgbClr val="000000"/>
                </a:solidFill>
                <a:latin typeface="Montserrat" panose="00000500000000000000" pitchFamily="2" charset="0"/>
              </a:rPr>
              <a:t>and </a:t>
            </a:r>
            <a:r>
              <a:rPr lang="en-US" sz="2000" b="1">
                <a:solidFill>
                  <a:srgbClr val="000000"/>
                </a:solidFill>
                <a:latin typeface="Montserrat" panose="00000500000000000000" pitchFamily="2" charset="0"/>
              </a:rPr>
              <a:t>mobilizing capital </a:t>
            </a:r>
            <a:r>
              <a:rPr lang="en-US" sz="2000">
                <a:solidFill>
                  <a:srgbClr val="000000"/>
                </a:solidFill>
                <a:latin typeface="Montserrat" panose="00000500000000000000" pitchFamily="2" charset="0"/>
              </a:rPr>
              <a:t>towards clean energy projects in New York State, primarily through </a:t>
            </a:r>
            <a:r>
              <a:rPr lang="en-US" sz="2000" b="1">
                <a:solidFill>
                  <a:srgbClr val="000000"/>
                </a:solidFill>
                <a:latin typeface="Montserrat" panose="00000500000000000000" pitchFamily="2" charset="0"/>
              </a:rPr>
              <a:t>debt</a:t>
            </a:r>
            <a:r>
              <a:rPr lang="en-US" sz="2000">
                <a:solidFill>
                  <a:srgbClr val="000000"/>
                </a:solidFill>
                <a:latin typeface="Montserrat" panose="00000500000000000000" pitchFamily="2" charset="0"/>
              </a:rPr>
              <a:t>.</a:t>
            </a:r>
            <a:endParaRPr lang="en-US" sz="2000">
              <a:latin typeface="Montserrat" panose="00000500000000000000" pitchFamily="2" charset="0"/>
            </a:endParaRPr>
          </a:p>
        </p:txBody>
      </p:sp>
      <p:sp>
        <p:nvSpPr>
          <p:cNvPr id="3" name="Title 2">
            <a:extLst>
              <a:ext uri="{FF2B5EF4-FFF2-40B4-BE49-F238E27FC236}">
                <a16:creationId xmlns:a16="http://schemas.microsoft.com/office/drawing/2014/main" id="{4AB4B205-B752-426A-8FCC-B8367F7D78F5}"/>
              </a:ext>
            </a:extLst>
          </p:cNvPr>
          <p:cNvSpPr>
            <a:spLocks noGrp="1"/>
          </p:cNvSpPr>
          <p:nvPr>
            <p:ph type="title"/>
          </p:nvPr>
        </p:nvSpPr>
        <p:spPr>
          <a:xfrm>
            <a:off x="740591" y="315503"/>
            <a:ext cx="11101676" cy="538628"/>
          </a:xfrm>
        </p:spPr>
        <p:txBody>
          <a:bodyPr>
            <a:noAutofit/>
          </a:bodyPr>
          <a:lstStyle/>
          <a:p>
            <a:r>
              <a:rPr lang="en-US" sz="4000"/>
              <a:t>ABOUT NY GREEN BANK</a:t>
            </a:r>
          </a:p>
        </p:txBody>
      </p:sp>
      <p:sp>
        <p:nvSpPr>
          <p:cNvPr id="8" name="Content Placeholder 7">
            <a:extLst>
              <a:ext uri="{FF2B5EF4-FFF2-40B4-BE49-F238E27FC236}">
                <a16:creationId xmlns:a16="http://schemas.microsoft.com/office/drawing/2014/main" id="{D5DA0390-36E0-4671-B1C3-3E0411F8D43C}"/>
              </a:ext>
            </a:extLst>
          </p:cNvPr>
          <p:cNvSpPr>
            <a:spLocks noGrp="1"/>
          </p:cNvSpPr>
          <p:nvPr>
            <p:ph sz="quarter" idx="20"/>
          </p:nvPr>
        </p:nvSpPr>
        <p:spPr>
          <a:xfrm>
            <a:off x="740591" y="2257247"/>
            <a:ext cx="3965036" cy="1175289"/>
          </a:xfrm>
        </p:spPr>
        <p:txBody>
          <a:bodyPr lIns="0" tIns="182880" rIns="0" bIns="0" anchor="t">
            <a:noAutofit/>
          </a:bodyPr>
          <a:lstStyle/>
          <a:p>
            <a:r>
              <a:rPr lang="en-US"/>
              <a:t>Largest </a:t>
            </a:r>
          </a:p>
          <a:p>
            <a:pPr lvl="1"/>
            <a:r>
              <a:rPr lang="en-US">
                <a:solidFill>
                  <a:schemeClr val="tx1"/>
                </a:solidFill>
                <a:latin typeface="Montserrat" panose="00000500000000000000" pitchFamily="2" charset="0"/>
              </a:rPr>
              <a:t>state green bank </a:t>
            </a:r>
          </a:p>
          <a:p>
            <a:pPr lvl="1"/>
            <a:r>
              <a:rPr lang="en-US">
                <a:solidFill>
                  <a:schemeClr val="tx1"/>
                </a:solidFill>
                <a:latin typeface="Montserrat" panose="00000500000000000000" pitchFamily="2" charset="0"/>
              </a:rPr>
              <a:t>in the nation</a:t>
            </a:r>
          </a:p>
        </p:txBody>
      </p:sp>
      <p:sp>
        <p:nvSpPr>
          <p:cNvPr id="9" name="Content Placeholder 8">
            <a:extLst>
              <a:ext uri="{FF2B5EF4-FFF2-40B4-BE49-F238E27FC236}">
                <a16:creationId xmlns:a16="http://schemas.microsoft.com/office/drawing/2014/main" id="{C7B42757-A86B-4F40-89CB-43F2956D85D7}"/>
              </a:ext>
            </a:extLst>
          </p:cNvPr>
          <p:cNvSpPr>
            <a:spLocks noGrp="1"/>
          </p:cNvSpPr>
          <p:nvPr>
            <p:ph sz="quarter" idx="24"/>
          </p:nvPr>
        </p:nvSpPr>
        <p:spPr>
          <a:xfrm>
            <a:off x="6096000" y="2257247"/>
            <a:ext cx="5312410" cy="1175289"/>
          </a:xfrm>
        </p:spPr>
        <p:txBody>
          <a:bodyPr lIns="0" tIns="182880" rIns="0" bIns="0" anchor="t">
            <a:noAutofit/>
          </a:bodyPr>
          <a:lstStyle/>
          <a:p>
            <a:r>
              <a:rPr lang="en-US">
                <a:latin typeface="Oswald"/>
              </a:rPr>
              <a:t>Over $2.9 billion </a:t>
            </a:r>
          </a:p>
          <a:p>
            <a:pPr lvl="1"/>
            <a:r>
              <a:rPr lang="en-US">
                <a:solidFill>
                  <a:schemeClr val="tx1"/>
                </a:solidFill>
                <a:latin typeface="Montserrat"/>
              </a:rPr>
              <a:t>in capital committed to clean energy projects in New York State</a:t>
            </a:r>
          </a:p>
        </p:txBody>
      </p:sp>
      <p:sp>
        <p:nvSpPr>
          <p:cNvPr id="10" name="Content Placeholder 7">
            <a:extLst>
              <a:ext uri="{FF2B5EF4-FFF2-40B4-BE49-F238E27FC236}">
                <a16:creationId xmlns:a16="http://schemas.microsoft.com/office/drawing/2014/main" id="{CD6FA85E-2CB4-4ED1-ABDF-1A8AEA5C215D}"/>
              </a:ext>
            </a:extLst>
          </p:cNvPr>
          <p:cNvSpPr txBox="1">
            <a:spLocks/>
          </p:cNvSpPr>
          <p:nvPr/>
        </p:nvSpPr>
        <p:spPr>
          <a:xfrm>
            <a:off x="740591" y="3786161"/>
            <a:ext cx="4655971" cy="1283499"/>
          </a:xfrm>
          <a:prstGeom prst="rect">
            <a:avLst/>
          </a:prstGeom>
        </p:spPr>
        <p:txBody>
          <a:bodyPr vert="horz" lIns="0" tIns="0" rIns="0" bIns="0" rtlCol="0" anchor="t">
            <a:noAutofit/>
          </a:bodyPr>
          <a:lstStyle>
            <a:lvl1pPr marL="0" indent="0" algn="l" defTabSz="914400" rtl="0" eaLnBrk="1" latinLnBrk="0" hangingPunct="1">
              <a:lnSpc>
                <a:spcPct val="90000"/>
              </a:lnSpc>
              <a:spcBef>
                <a:spcPts val="1200"/>
              </a:spcBef>
              <a:spcAft>
                <a:spcPts val="0"/>
              </a:spcAft>
              <a:buFont typeface="Arial" panose="020B0604020202020204" pitchFamily="34" charset="0"/>
              <a:buNone/>
              <a:defRPr sz="3500" b="1" kern="1200" cap="all" baseline="0">
                <a:solidFill>
                  <a:schemeClr val="accent3"/>
                </a:solidFill>
                <a:latin typeface="Oswald" panose="02000503000000000000" pitchFamily="2" charset="0"/>
                <a:ea typeface="+mn-ea"/>
                <a:cs typeface="+mn-cs"/>
              </a:defRPr>
            </a:lvl1pPr>
            <a:lvl2pPr marL="0" indent="0" algn="l" defTabSz="914400" rtl="0" eaLnBrk="1" latinLnBrk="0" hangingPunct="1">
              <a:lnSpc>
                <a:spcPct val="90000"/>
              </a:lnSpc>
              <a:spcBef>
                <a:spcPts val="0"/>
              </a:spcBef>
              <a:buClr>
                <a:schemeClr val="tx2"/>
              </a:buClr>
              <a:buFont typeface="Roboto Lt" pitchFamily="2" charset="0"/>
              <a:buNone/>
              <a:defRPr sz="2200" kern="1200">
                <a:solidFill>
                  <a:schemeClr val="tx2"/>
                </a:solidFill>
                <a:latin typeface="+mn-lt"/>
                <a:ea typeface="+mn-ea"/>
                <a:cs typeface="+mn-cs"/>
              </a:defRPr>
            </a:lvl2pPr>
            <a:lvl3pPr marL="228600" indent="0" algn="l" defTabSz="914400" rtl="0" eaLnBrk="1" latinLnBrk="0" hangingPunct="1">
              <a:lnSpc>
                <a:spcPct val="90000"/>
              </a:lnSpc>
              <a:spcBef>
                <a:spcPts val="600"/>
              </a:spcBef>
              <a:buClr>
                <a:schemeClr val="accent3"/>
              </a:buClr>
              <a:buFont typeface="Wingdings" panose="05000000000000000000" pitchFamily="2" charset="2"/>
              <a:buNone/>
              <a:defRPr sz="1800" kern="1200">
                <a:solidFill>
                  <a:schemeClr val="tx2"/>
                </a:solidFill>
                <a:latin typeface="+mn-lt"/>
                <a:ea typeface="+mn-ea"/>
                <a:cs typeface="+mn-cs"/>
              </a:defRPr>
            </a:lvl3pPr>
            <a:lvl4pPr marL="731520" indent="-228600" algn="l" defTabSz="914400" rtl="0" eaLnBrk="1" latinLnBrk="0" hangingPunct="1">
              <a:lnSpc>
                <a:spcPct val="90000"/>
              </a:lnSpc>
              <a:spcBef>
                <a:spcPts val="500"/>
              </a:spcBef>
              <a:buClr>
                <a:schemeClr val="tx2"/>
              </a:buClr>
              <a:buFont typeface="Roboto Lt" pitchFamily="2" charset="0"/>
              <a:buChar char="&gt;"/>
              <a:defRPr sz="1600" kern="1200">
                <a:solidFill>
                  <a:schemeClr val="tx2"/>
                </a:solidFill>
                <a:latin typeface="+mn-lt"/>
                <a:ea typeface="+mn-ea"/>
                <a:cs typeface="+mn-cs"/>
              </a:defRPr>
            </a:lvl4pPr>
            <a:lvl5pPr marL="100584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3500" b="1" i="0" u="none" strike="noStrike" kern="1200" cap="all" spc="0" normalizeH="0" baseline="0" noProof="0">
                <a:ln>
                  <a:noFill/>
                </a:ln>
                <a:solidFill>
                  <a:srgbClr val="F2A900"/>
                </a:solidFill>
                <a:effectLst/>
                <a:uLnTx/>
                <a:uFillTx/>
                <a:latin typeface="Oswald"/>
                <a:ea typeface="+mn-ea"/>
                <a:cs typeface="+mn-cs"/>
              </a:rPr>
              <a:t>$5–50 million </a:t>
            </a:r>
          </a:p>
          <a:p>
            <a:pPr marL="0" marR="0" lvl="1" indent="0" algn="l" defTabSz="914400" rtl="0" eaLnBrk="1" fontAlgn="auto" latinLnBrk="0" hangingPunct="1">
              <a:lnSpc>
                <a:spcPct val="110000"/>
              </a:lnSpc>
              <a:spcBef>
                <a:spcPts val="0"/>
              </a:spcBef>
              <a:spcAft>
                <a:spcPts val="0"/>
              </a:spcAft>
              <a:buClr>
                <a:srgbClr val="63666A"/>
              </a:buClr>
              <a:buSzTx/>
              <a:buFont typeface="Roboto Lt" pitchFamily="2" charset="0"/>
              <a:buNone/>
              <a:tabLst/>
              <a:defRPr/>
            </a:pPr>
            <a:r>
              <a:rPr kumimoji="0" lang="en-US" sz="2200" b="0" i="0" u="none" strike="noStrike" kern="1200" cap="none" spc="0" normalizeH="0" baseline="0" noProof="0">
                <a:ln>
                  <a:noFill/>
                </a:ln>
                <a:solidFill>
                  <a:srgbClr val="101820"/>
                </a:solidFill>
                <a:effectLst/>
                <a:uLnTx/>
                <a:uFillTx/>
                <a:latin typeface="Montserrat" panose="00000500000000000000" pitchFamily="2" charset="0"/>
                <a:ea typeface="+mn-ea"/>
                <a:cs typeface="+mn-cs"/>
              </a:rPr>
              <a:t>typical investment size</a:t>
            </a:r>
          </a:p>
        </p:txBody>
      </p:sp>
      <p:sp>
        <p:nvSpPr>
          <p:cNvPr id="11" name="Content Placeholder 8">
            <a:extLst>
              <a:ext uri="{FF2B5EF4-FFF2-40B4-BE49-F238E27FC236}">
                <a16:creationId xmlns:a16="http://schemas.microsoft.com/office/drawing/2014/main" id="{E63A0876-7707-4F08-8A96-146189CF5AC5}"/>
              </a:ext>
            </a:extLst>
          </p:cNvPr>
          <p:cNvSpPr txBox="1">
            <a:spLocks/>
          </p:cNvSpPr>
          <p:nvPr/>
        </p:nvSpPr>
        <p:spPr>
          <a:xfrm>
            <a:off x="6096000" y="3786161"/>
            <a:ext cx="4818697" cy="1111390"/>
          </a:xfrm>
          <a:prstGeom prst="rect">
            <a:avLst/>
          </a:prstGeom>
        </p:spPr>
        <p:txBody>
          <a:bodyPr vert="horz" lIns="0" tIns="0" rIns="0" bIns="0" rtlCol="0" anchor="t">
            <a:noAutofit/>
          </a:bodyPr>
          <a:lstStyle>
            <a:lvl1pPr marL="0" indent="0" algn="l" defTabSz="914400" rtl="0" eaLnBrk="1" latinLnBrk="0" hangingPunct="1">
              <a:lnSpc>
                <a:spcPct val="90000"/>
              </a:lnSpc>
              <a:spcBef>
                <a:spcPts val="1200"/>
              </a:spcBef>
              <a:spcAft>
                <a:spcPts val="0"/>
              </a:spcAft>
              <a:buFont typeface="Arial" panose="020B0604020202020204" pitchFamily="34" charset="0"/>
              <a:buNone/>
              <a:defRPr sz="3500" b="1" kern="1200" cap="all" baseline="0">
                <a:solidFill>
                  <a:schemeClr val="accent3"/>
                </a:solidFill>
                <a:latin typeface="Oswald" panose="02000503000000000000" pitchFamily="2" charset="0"/>
                <a:ea typeface="+mn-ea"/>
                <a:cs typeface="+mn-cs"/>
              </a:defRPr>
            </a:lvl1pPr>
            <a:lvl2pPr marL="0" indent="0" algn="l" defTabSz="914400" rtl="0" eaLnBrk="1" latinLnBrk="0" hangingPunct="1">
              <a:lnSpc>
                <a:spcPct val="90000"/>
              </a:lnSpc>
              <a:spcBef>
                <a:spcPts val="0"/>
              </a:spcBef>
              <a:buClr>
                <a:schemeClr val="tx2"/>
              </a:buClr>
              <a:buFont typeface="Roboto Lt" pitchFamily="2" charset="0"/>
              <a:buNone/>
              <a:defRPr sz="2200" kern="1200">
                <a:solidFill>
                  <a:schemeClr val="tx2"/>
                </a:solidFill>
                <a:latin typeface="+mn-lt"/>
                <a:ea typeface="+mn-ea"/>
                <a:cs typeface="+mn-cs"/>
              </a:defRPr>
            </a:lvl2pPr>
            <a:lvl3pPr marL="228600" indent="0" algn="l" defTabSz="914400" rtl="0" eaLnBrk="1" latinLnBrk="0" hangingPunct="1">
              <a:lnSpc>
                <a:spcPct val="90000"/>
              </a:lnSpc>
              <a:spcBef>
                <a:spcPts val="600"/>
              </a:spcBef>
              <a:buClr>
                <a:schemeClr val="accent3"/>
              </a:buClr>
              <a:buFont typeface="Wingdings" panose="05000000000000000000" pitchFamily="2" charset="2"/>
              <a:buNone/>
              <a:defRPr sz="1800" kern="1200">
                <a:solidFill>
                  <a:schemeClr val="tx2"/>
                </a:solidFill>
                <a:latin typeface="+mn-lt"/>
                <a:ea typeface="+mn-ea"/>
                <a:cs typeface="+mn-cs"/>
              </a:defRPr>
            </a:lvl3pPr>
            <a:lvl4pPr marL="731520" indent="-228600" algn="l" defTabSz="914400" rtl="0" eaLnBrk="1" latinLnBrk="0" hangingPunct="1">
              <a:lnSpc>
                <a:spcPct val="90000"/>
              </a:lnSpc>
              <a:spcBef>
                <a:spcPts val="500"/>
              </a:spcBef>
              <a:buClr>
                <a:schemeClr val="tx2"/>
              </a:buClr>
              <a:buFont typeface="Roboto Lt" pitchFamily="2" charset="0"/>
              <a:buChar char="&gt;"/>
              <a:defRPr sz="1600" kern="1200">
                <a:solidFill>
                  <a:schemeClr val="tx2"/>
                </a:solidFill>
                <a:latin typeface="+mn-lt"/>
                <a:ea typeface="+mn-ea"/>
                <a:cs typeface="+mn-cs"/>
              </a:defRPr>
            </a:lvl4pPr>
            <a:lvl5pPr marL="100584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3500" b="1" i="0" u="none" strike="noStrike" kern="1200" cap="all" spc="0" normalizeH="0" baseline="0" noProof="0">
                <a:ln>
                  <a:noFill/>
                </a:ln>
                <a:solidFill>
                  <a:srgbClr val="F2A900"/>
                </a:solidFill>
                <a:effectLst/>
                <a:uLnTx/>
                <a:uFillTx/>
                <a:latin typeface="Oswald"/>
                <a:ea typeface="+mn-ea"/>
                <a:cs typeface="+mn-cs"/>
              </a:rPr>
              <a:t>50%</a:t>
            </a:r>
          </a:p>
          <a:p>
            <a:pPr marL="0" marR="0" lvl="1" indent="0" algn="l" defTabSz="914400" rtl="0" eaLnBrk="1" fontAlgn="auto" latinLnBrk="0" hangingPunct="1">
              <a:lnSpc>
                <a:spcPct val="110000"/>
              </a:lnSpc>
              <a:spcBef>
                <a:spcPts val="0"/>
              </a:spcBef>
              <a:spcAft>
                <a:spcPts val="0"/>
              </a:spcAft>
              <a:buClr>
                <a:srgbClr val="63666A"/>
              </a:buClr>
              <a:buSzTx/>
              <a:buFont typeface="Roboto Lt" pitchFamily="2" charset="0"/>
              <a:buNone/>
              <a:tabLst/>
              <a:defRPr/>
            </a:pPr>
            <a:r>
              <a:rPr kumimoji="0" lang="en-US" sz="2200" b="0" i="0" u="none" strike="noStrike" kern="1200" cap="none" spc="0" normalizeH="0" baseline="0" noProof="0">
                <a:ln>
                  <a:noFill/>
                </a:ln>
                <a:solidFill>
                  <a:srgbClr val="101820"/>
                </a:solidFill>
                <a:effectLst/>
                <a:uLnTx/>
                <a:uFillTx/>
                <a:latin typeface="Montserrat" panose="00000500000000000000" pitchFamily="2" charset="0"/>
                <a:ea typeface="+mn-ea"/>
                <a:cs typeface="+mn-cs"/>
              </a:rPr>
              <a:t>of capital commitments to date benefitting NYS Disadvantaged Communities</a:t>
            </a:r>
          </a:p>
        </p:txBody>
      </p:sp>
      <p:sp>
        <p:nvSpPr>
          <p:cNvPr id="4" name="Slide Number Placeholder 3">
            <a:extLst>
              <a:ext uri="{FF2B5EF4-FFF2-40B4-BE49-F238E27FC236}">
                <a16:creationId xmlns:a16="http://schemas.microsoft.com/office/drawing/2014/main" id="{C8577467-C0ED-702C-1AC8-729FCC00535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8CC6BB-C3D2-4223-AD7D-B48D1BB4495E}" type="slidenum">
              <a:rPr kumimoji="0" lang="en-US" sz="1200" b="0" i="0" u="none" strike="noStrike" kern="1200" cap="none" spc="0" normalizeH="0" baseline="0" noProof="0" smtClean="0">
                <a:ln>
                  <a:noFill/>
                </a:ln>
                <a:solidFill>
                  <a:prstClr val="white"/>
                </a:solidFill>
                <a:effectLst/>
                <a:uLnTx/>
                <a:uFillTx/>
                <a:latin typeface="Montserrat" pitchFamily="2"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Montserrat" pitchFamily="2"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66814346-971C-43ED-B6FD-F8EAA4DA169F}"/>
              </a:ext>
            </a:extLst>
          </p:cNvPr>
          <p:cNvSpPr txBox="1">
            <a:spLocks/>
          </p:cNvSpPr>
          <p:nvPr/>
        </p:nvSpPr>
        <p:spPr>
          <a:xfrm>
            <a:off x="741617" y="5069660"/>
            <a:ext cx="8908266" cy="159687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cap="all" baseline="0">
                <a:solidFill>
                  <a:schemeClr val="accent1"/>
                </a:solidFill>
                <a:latin typeface="Proxima Nova Rg" panose="02000506030000020004" pitchFamily="50" charset="0"/>
                <a:ea typeface="+mn-ea"/>
                <a:cs typeface="+mn-cs"/>
              </a:defRPr>
            </a:lvl1pPr>
            <a:lvl2pPr marL="0" indent="0" algn="l" defTabSz="914400" rtl="0" eaLnBrk="1" latinLnBrk="0" hangingPunct="1">
              <a:lnSpc>
                <a:spcPct val="110000"/>
              </a:lnSpc>
              <a:spcBef>
                <a:spcPts val="500"/>
              </a:spcBef>
              <a:buClr>
                <a:schemeClr val="tx2"/>
              </a:buClr>
              <a:buFont typeface="Roboto Lt" pitchFamily="2" charset="0"/>
              <a:buNone/>
              <a:defRPr sz="1800" kern="1200">
                <a:solidFill>
                  <a:schemeClr val="tx2"/>
                </a:solidFill>
                <a:latin typeface="Proxima Nova Light" panose="02000506030000020004" pitchFamily="50" charset="0"/>
                <a:ea typeface="+mn-ea"/>
                <a:cs typeface="+mn-cs"/>
              </a:defRPr>
            </a:lvl2pPr>
            <a:lvl3pPr marL="228600" indent="-228600" algn="l" defTabSz="914400" rtl="0" eaLnBrk="1" latinLnBrk="0" hangingPunct="1">
              <a:lnSpc>
                <a:spcPct val="100000"/>
              </a:lnSpc>
              <a:spcBef>
                <a:spcPts val="300"/>
              </a:spcBef>
              <a:buClr>
                <a:schemeClr val="accent3"/>
              </a:buClr>
              <a:buFont typeface="Wingdings" panose="05000000000000000000" pitchFamily="2" charset="2"/>
              <a:buChar char="§"/>
              <a:defRPr sz="1800" kern="1200">
                <a:solidFill>
                  <a:schemeClr val="tx2"/>
                </a:solidFill>
                <a:latin typeface="Proxima Nova Light" panose="02000506030000020004" pitchFamily="50" charset="0"/>
                <a:ea typeface="+mn-ea"/>
                <a:cs typeface="+mn-cs"/>
              </a:defRPr>
            </a:lvl3pPr>
            <a:lvl4pPr marL="457200" indent="-228600" algn="l" defTabSz="914400" rtl="0" eaLnBrk="1" latinLnBrk="0" hangingPunct="1">
              <a:lnSpc>
                <a:spcPct val="100000"/>
              </a:lnSpc>
              <a:spcBef>
                <a:spcPts val="300"/>
              </a:spcBef>
              <a:buClr>
                <a:schemeClr val="tx2"/>
              </a:buClr>
              <a:buFont typeface="Roboto Lt" pitchFamily="2" charset="0"/>
              <a:buChar char="&gt;"/>
              <a:defRPr sz="1600" kern="1200">
                <a:solidFill>
                  <a:schemeClr val="tx2"/>
                </a:solidFill>
                <a:latin typeface="Proxima Nova Light" panose="02000506030000020004" pitchFamily="50" charset="0"/>
                <a:ea typeface="+mn-ea"/>
                <a:cs typeface="+mn-cs"/>
              </a:defRPr>
            </a:lvl4pPr>
            <a:lvl5pPr marL="731520" indent="-228600" algn="l" defTabSz="914400" rtl="0" eaLnBrk="1" latinLnBrk="0" hangingPunct="1">
              <a:lnSpc>
                <a:spcPct val="100000"/>
              </a:lnSpc>
              <a:spcBef>
                <a:spcPts val="300"/>
              </a:spcBef>
              <a:buFont typeface="Arial" panose="020B0604020202020204" pitchFamily="34" charset="0"/>
              <a:buChar char="•"/>
              <a:defRPr sz="1400" kern="1200">
                <a:solidFill>
                  <a:schemeClr val="tx2"/>
                </a:solidFill>
                <a:latin typeface="Proxima Nova Ligh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3500" b="1" i="0" u="none" strike="noStrike" kern="1200" cap="all" spc="0" normalizeH="0" baseline="0" noProof="0">
                <a:ln>
                  <a:noFill/>
                </a:ln>
                <a:solidFill>
                  <a:srgbClr val="0077C8"/>
                </a:solidFill>
                <a:effectLst/>
                <a:uLnTx/>
                <a:uFillTx/>
                <a:latin typeface="Oswald"/>
                <a:ea typeface="+mn-ea"/>
                <a:cs typeface="+mn-cs"/>
              </a:rPr>
              <a:t>GOAL </a:t>
            </a:r>
            <a:endParaRPr kumimoji="0" lang="en-US" sz="1800" b="1" i="0" u="none" strike="noStrike" kern="1200" cap="all" spc="0" normalizeH="0" baseline="0" noProof="0">
              <a:ln>
                <a:noFill/>
              </a:ln>
              <a:solidFill>
                <a:srgbClr val="0077C8"/>
              </a:solidFill>
              <a:effectLst/>
              <a:uLnTx/>
              <a:uFillTx/>
              <a:latin typeface="Roboto Lt"/>
              <a:ea typeface="+mn-ea"/>
              <a:cs typeface="+mn-cs"/>
            </a:endParaRP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101820"/>
                </a:solidFill>
                <a:effectLst/>
                <a:uLnTx/>
                <a:uFillTx/>
                <a:latin typeface="Montserrat"/>
                <a:ea typeface="+mn-ea"/>
                <a:cs typeface="+mn-cs"/>
              </a:rPr>
              <a:t>Transform financing markets in ways that accelerate New York’s clean energy transition to support a healthier and thriving future for all New Yorker's.</a:t>
            </a:r>
          </a:p>
        </p:txBody>
      </p:sp>
    </p:spTree>
    <p:extLst>
      <p:ext uri="{BB962C8B-B14F-4D97-AF65-F5344CB8AC3E}">
        <p14:creationId xmlns:p14="http://schemas.microsoft.com/office/powerpoint/2010/main" val="1996138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B8B76-70D2-3B3F-70A3-6D2768CE356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AC13996E-A00E-B84C-97EC-2D7AB2C80476}"/>
              </a:ext>
            </a:extLst>
          </p:cNvPr>
          <p:cNvGrpSpPr/>
          <p:nvPr/>
        </p:nvGrpSpPr>
        <p:grpSpPr>
          <a:xfrm>
            <a:off x="1168474" y="428977"/>
            <a:ext cx="9855052" cy="5700889"/>
            <a:chOff x="2901837" y="1399461"/>
            <a:chExt cx="5998464" cy="3851805"/>
          </a:xfrm>
        </p:grpSpPr>
        <p:sp>
          <p:nvSpPr>
            <p:cNvPr id="10" name="TextBox 9">
              <a:extLst>
                <a:ext uri="{FF2B5EF4-FFF2-40B4-BE49-F238E27FC236}">
                  <a16:creationId xmlns:a16="http://schemas.microsoft.com/office/drawing/2014/main" id="{0EEA0A7F-2F6C-038C-460E-F868217F9533}"/>
                </a:ext>
              </a:extLst>
            </p:cNvPr>
            <p:cNvSpPr txBox="1"/>
            <p:nvPr/>
          </p:nvSpPr>
          <p:spPr>
            <a:xfrm>
              <a:off x="3061095" y="1399461"/>
              <a:ext cx="57637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2A900"/>
                  </a:solidFill>
                  <a:effectLst/>
                  <a:uLnTx/>
                  <a:uFillTx/>
                  <a:latin typeface="Roboto Lt"/>
                  <a:ea typeface="+mn-ea"/>
                  <a:cs typeface="+mn-cs"/>
                </a:rPr>
                <a:t>Priority Market Segments</a:t>
              </a:r>
              <a:endParaRPr kumimoji="0" lang="en-US" sz="3600" b="0" i="0" u="none" strike="noStrike" kern="1200" cap="none" spc="0" normalizeH="0" baseline="0" noProof="0">
                <a:ln>
                  <a:noFill/>
                </a:ln>
                <a:solidFill>
                  <a:srgbClr val="F2A900"/>
                </a:solidFill>
                <a:effectLst/>
                <a:uLnTx/>
                <a:uFillTx/>
                <a:latin typeface="Roboto Lt"/>
                <a:ea typeface="+mn-ea"/>
                <a:cs typeface="+mn-cs"/>
              </a:endParaRPr>
            </a:p>
          </p:txBody>
        </p:sp>
        <p:pic>
          <p:nvPicPr>
            <p:cNvPr id="12" name="Graphic 11" descr="Electric car with solid fill">
              <a:extLst>
                <a:ext uri="{FF2B5EF4-FFF2-40B4-BE49-F238E27FC236}">
                  <a16:creationId xmlns:a16="http://schemas.microsoft.com/office/drawing/2014/main" id="{DB6A999B-DDFF-7FF1-EB75-93B77D0014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20497" y="2120858"/>
              <a:ext cx="914400" cy="914400"/>
            </a:xfrm>
            <a:prstGeom prst="rect">
              <a:avLst/>
            </a:prstGeom>
          </p:spPr>
        </p:pic>
        <p:pic>
          <p:nvPicPr>
            <p:cNvPr id="14" name="Graphic 13" descr="Battery charging with solid fill">
              <a:extLst>
                <a:ext uri="{FF2B5EF4-FFF2-40B4-BE49-F238E27FC236}">
                  <a16:creationId xmlns:a16="http://schemas.microsoft.com/office/drawing/2014/main" id="{1CB14EE0-A5C7-3922-4C77-758054C326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5779" y="2108719"/>
              <a:ext cx="914400" cy="914400"/>
            </a:xfrm>
            <a:prstGeom prst="rect">
              <a:avLst/>
            </a:prstGeom>
          </p:spPr>
        </p:pic>
        <p:pic>
          <p:nvPicPr>
            <p:cNvPr id="16" name="Graphic 15" descr="City with solid fill">
              <a:extLst>
                <a:ext uri="{FF2B5EF4-FFF2-40B4-BE49-F238E27FC236}">
                  <a16:creationId xmlns:a16="http://schemas.microsoft.com/office/drawing/2014/main" id="{E1F4F954-C6BF-1643-14B8-0448486E10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23045" y="2108719"/>
              <a:ext cx="914400" cy="914400"/>
            </a:xfrm>
            <a:prstGeom prst="rect">
              <a:avLst/>
            </a:prstGeom>
          </p:spPr>
        </p:pic>
        <p:pic>
          <p:nvPicPr>
            <p:cNvPr id="18" name="Graphic 17" descr="Sun with solid fill">
              <a:extLst>
                <a:ext uri="{FF2B5EF4-FFF2-40B4-BE49-F238E27FC236}">
                  <a16:creationId xmlns:a16="http://schemas.microsoft.com/office/drawing/2014/main" id="{3AFFE985-B70D-06C0-7EE5-3D05DC0BF5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85273" y="3681615"/>
              <a:ext cx="914400" cy="914400"/>
            </a:xfrm>
            <a:prstGeom prst="rect">
              <a:avLst/>
            </a:prstGeom>
          </p:spPr>
        </p:pic>
        <p:pic>
          <p:nvPicPr>
            <p:cNvPr id="20" name="Graphic 19" descr="Bank with solid fill">
              <a:extLst>
                <a:ext uri="{FF2B5EF4-FFF2-40B4-BE49-F238E27FC236}">
                  <a16:creationId xmlns:a16="http://schemas.microsoft.com/office/drawing/2014/main" id="{F13BA853-4BE5-9070-E403-3C670F43C0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73915" y="3664207"/>
              <a:ext cx="914400" cy="914400"/>
            </a:xfrm>
            <a:prstGeom prst="rect">
              <a:avLst/>
            </a:prstGeom>
          </p:spPr>
        </p:pic>
        <p:sp>
          <p:nvSpPr>
            <p:cNvPr id="21" name="TextBox 20">
              <a:extLst>
                <a:ext uri="{FF2B5EF4-FFF2-40B4-BE49-F238E27FC236}">
                  <a16:creationId xmlns:a16="http://schemas.microsoft.com/office/drawing/2014/main" id="{EF1B0522-6251-81ED-C3EC-573BBC23BA0D}"/>
                </a:ext>
              </a:extLst>
            </p:cNvPr>
            <p:cNvSpPr txBox="1"/>
            <p:nvPr/>
          </p:nvSpPr>
          <p:spPr>
            <a:xfrm>
              <a:off x="2901837" y="2945760"/>
              <a:ext cx="1956816"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01820"/>
                  </a:solidFill>
                  <a:effectLst/>
                  <a:uLnTx/>
                  <a:uFillTx/>
                  <a:latin typeface="Roboto Lt"/>
                  <a:ea typeface="+mn-ea"/>
                  <a:cs typeface="+mn-cs"/>
                </a:rPr>
                <a:t>Building Decarbonization</a:t>
              </a:r>
            </a:p>
          </p:txBody>
        </p:sp>
        <p:sp>
          <p:nvSpPr>
            <p:cNvPr id="22" name="TextBox 21">
              <a:extLst>
                <a:ext uri="{FF2B5EF4-FFF2-40B4-BE49-F238E27FC236}">
                  <a16:creationId xmlns:a16="http://schemas.microsoft.com/office/drawing/2014/main" id="{72383F0C-0A75-114C-F88D-56E28926B912}"/>
                </a:ext>
              </a:extLst>
            </p:cNvPr>
            <p:cNvSpPr txBox="1"/>
            <p:nvPr/>
          </p:nvSpPr>
          <p:spPr>
            <a:xfrm>
              <a:off x="4942473" y="2941930"/>
              <a:ext cx="1956816"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01820"/>
                  </a:solidFill>
                  <a:effectLst/>
                  <a:uLnTx/>
                  <a:uFillTx/>
                  <a:latin typeface="Roboto Lt"/>
                  <a:ea typeface="+mn-ea"/>
                  <a:cs typeface="+mn-cs"/>
                </a:rPr>
                <a:t>Energy Storage</a:t>
              </a:r>
            </a:p>
          </p:txBody>
        </p:sp>
        <p:sp>
          <p:nvSpPr>
            <p:cNvPr id="23" name="TextBox 22">
              <a:extLst>
                <a:ext uri="{FF2B5EF4-FFF2-40B4-BE49-F238E27FC236}">
                  <a16:creationId xmlns:a16="http://schemas.microsoft.com/office/drawing/2014/main" id="{2E41866F-75E2-A06F-77D5-DAE10071D746}"/>
                </a:ext>
              </a:extLst>
            </p:cNvPr>
            <p:cNvSpPr txBox="1"/>
            <p:nvPr/>
          </p:nvSpPr>
          <p:spPr>
            <a:xfrm>
              <a:off x="6943485" y="2941930"/>
              <a:ext cx="1956816"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01820"/>
                  </a:solidFill>
                  <a:effectLst/>
                  <a:uLnTx/>
                  <a:uFillTx/>
                  <a:latin typeface="Roboto Lt"/>
                  <a:ea typeface="+mn-ea"/>
                  <a:cs typeface="+mn-cs"/>
                </a:rPr>
                <a:t>Clean Transportation</a:t>
              </a:r>
            </a:p>
          </p:txBody>
        </p:sp>
        <p:sp>
          <p:nvSpPr>
            <p:cNvPr id="24" name="TextBox 23">
              <a:extLst>
                <a:ext uri="{FF2B5EF4-FFF2-40B4-BE49-F238E27FC236}">
                  <a16:creationId xmlns:a16="http://schemas.microsoft.com/office/drawing/2014/main" id="{562F163C-FC5D-70CD-67E6-BF9EAC4D954E}"/>
                </a:ext>
              </a:extLst>
            </p:cNvPr>
            <p:cNvSpPr txBox="1"/>
            <p:nvPr/>
          </p:nvSpPr>
          <p:spPr>
            <a:xfrm>
              <a:off x="3964065" y="4604935"/>
              <a:ext cx="1956816"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01820"/>
                  </a:solidFill>
                  <a:effectLst/>
                  <a:uLnTx/>
                  <a:uFillTx/>
                  <a:latin typeface="Roboto Lt"/>
                  <a:ea typeface="+mn-ea"/>
                  <a:cs typeface="+mn-cs"/>
                </a:rPr>
                <a:t>Clean Energy Generation</a:t>
              </a:r>
            </a:p>
          </p:txBody>
        </p:sp>
        <p:sp>
          <p:nvSpPr>
            <p:cNvPr id="25" name="TextBox 24">
              <a:extLst>
                <a:ext uri="{FF2B5EF4-FFF2-40B4-BE49-F238E27FC236}">
                  <a16:creationId xmlns:a16="http://schemas.microsoft.com/office/drawing/2014/main" id="{12C9CA0D-9CD1-9F90-051E-1DC75DE1B040}"/>
                </a:ext>
              </a:extLst>
            </p:cNvPr>
            <p:cNvSpPr txBox="1"/>
            <p:nvPr/>
          </p:nvSpPr>
          <p:spPr>
            <a:xfrm>
              <a:off x="6052707" y="4604934"/>
              <a:ext cx="1956816"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01820"/>
                  </a:solidFill>
                  <a:effectLst/>
                  <a:uLnTx/>
                  <a:uFillTx/>
                  <a:latin typeface="Roboto Lt"/>
                  <a:ea typeface="+mn-ea"/>
                  <a:cs typeface="+mn-cs"/>
                </a:rPr>
                <a:t>Community Lenders</a:t>
              </a:r>
            </a:p>
          </p:txBody>
        </p:sp>
      </p:grpSp>
    </p:spTree>
    <p:extLst>
      <p:ext uri="{BB962C8B-B14F-4D97-AF65-F5344CB8AC3E}">
        <p14:creationId xmlns:p14="http://schemas.microsoft.com/office/powerpoint/2010/main" val="68623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5E8F53-3BDD-63E4-31FF-96008C8912D2}"/>
              </a:ext>
            </a:extLst>
          </p:cNvPr>
          <p:cNvSpPr>
            <a:spLocks noGrp="1"/>
          </p:cNvSpPr>
          <p:nvPr>
            <p:ph sz="quarter" idx="10"/>
          </p:nvPr>
        </p:nvSpPr>
        <p:spPr/>
        <p:txBody>
          <a:bodyPr/>
          <a:lstStyle/>
          <a:p>
            <a:r>
              <a:rPr lang="en-US" sz="2600"/>
              <a:t>Transaction Snapshot: </a:t>
            </a:r>
            <a:r>
              <a:rPr lang="en-US" sz="2600">
                <a:solidFill>
                  <a:schemeClr val="accent2">
                    <a:lumMod val="40000"/>
                    <a:lumOff val="60000"/>
                  </a:schemeClr>
                </a:solidFill>
              </a:rPr>
              <a:t>Good Carbon Co. ITC Transfer Bridge Facility</a:t>
            </a:r>
          </a:p>
        </p:txBody>
      </p:sp>
      <p:pic>
        <p:nvPicPr>
          <p:cNvPr id="6" name="Picture 5">
            <a:extLst>
              <a:ext uri="{FF2B5EF4-FFF2-40B4-BE49-F238E27FC236}">
                <a16:creationId xmlns:a16="http://schemas.microsoft.com/office/drawing/2014/main" id="{7515D92D-B2BD-63F9-533D-B3302A71C33E}"/>
              </a:ext>
            </a:extLst>
          </p:cNvPr>
          <p:cNvPicPr>
            <a:picLocks noChangeAspect="1"/>
          </p:cNvPicPr>
          <p:nvPr/>
        </p:nvPicPr>
        <p:blipFill>
          <a:blip r:embed="rId3"/>
          <a:stretch>
            <a:fillRect/>
          </a:stretch>
        </p:blipFill>
        <p:spPr>
          <a:xfrm>
            <a:off x="5962650" y="70666"/>
            <a:ext cx="5880779" cy="6792155"/>
          </a:xfrm>
          <a:prstGeom prst="rect">
            <a:avLst/>
          </a:prstGeom>
        </p:spPr>
      </p:pic>
    </p:spTree>
    <p:extLst>
      <p:ext uri="{BB962C8B-B14F-4D97-AF65-F5344CB8AC3E}">
        <p14:creationId xmlns:p14="http://schemas.microsoft.com/office/powerpoint/2010/main" val="1967310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136D6C1A-6ABA-4CC6-8DA9-9701B4F9EB04}"/>
              </a:ext>
            </a:extLst>
          </p:cNvPr>
          <p:cNvSpPr txBox="1"/>
          <p:nvPr/>
        </p:nvSpPr>
        <p:spPr>
          <a:xfrm>
            <a:off x="541411" y="1333446"/>
            <a:ext cx="1567715" cy="1005840"/>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1820"/>
              </a:solidFill>
              <a:effectLst/>
              <a:uLnTx/>
              <a:uFillTx/>
              <a:latin typeface="Roboto Lt"/>
              <a:ea typeface="+mn-ea"/>
              <a:cs typeface="+mn-cs"/>
            </a:endParaRPr>
          </a:p>
        </p:txBody>
      </p:sp>
      <p:sp>
        <p:nvSpPr>
          <p:cNvPr id="5" name="Title 4">
            <a:extLst>
              <a:ext uri="{FF2B5EF4-FFF2-40B4-BE49-F238E27FC236}">
                <a16:creationId xmlns:a16="http://schemas.microsoft.com/office/drawing/2014/main" id="{31F6FE7F-CF62-4455-A4AC-8E4CB12D6C9B}"/>
              </a:ext>
            </a:extLst>
          </p:cNvPr>
          <p:cNvSpPr>
            <a:spLocks noGrp="1"/>
          </p:cNvSpPr>
          <p:nvPr>
            <p:ph type="title"/>
          </p:nvPr>
        </p:nvSpPr>
        <p:spPr>
          <a:xfrm>
            <a:off x="574548" y="328645"/>
            <a:ext cx="11101676" cy="437324"/>
          </a:xfrm>
        </p:spPr>
        <p:txBody>
          <a:bodyPr/>
          <a:lstStyle/>
          <a:p>
            <a:r>
              <a:rPr lang="en-US"/>
              <a:t>Investment considerations</a:t>
            </a:r>
          </a:p>
        </p:txBody>
      </p:sp>
      <p:sp>
        <p:nvSpPr>
          <p:cNvPr id="6" name="Content Placeholder 5">
            <a:extLst>
              <a:ext uri="{FF2B5EF4-FFF2-40B4-BE49-F238E27FC236}">
                <a16:creationId xmlns:a16="http://schemas.microsoft.com/office/drawing/2014/main" id="{3E0BB75E-54AB-4448-A85B-F2F01A7F9BDB}"/>
              </a:ext>
            </a:extLst>
          </p:cNvPr>
          <p:cNvSpPr>
            <a:spLocks noGrp="1"/>
          </p:cNvSpPr>
          <p:nvPr>
            <p:ph sz="quarter" idx="12"/>
          </p:nvPr>
        </p:nvSpPr>
        <p:spPr>
          <a:xfrm>
            <a:off x="565501" y="797368"/>
            <a:ext cx="11101676" cy="669193"/>
          </a:xfrm>
        </p:spPr>
        <p:txBody>
          <a:bodyPr vert="horz" lIns="0" tIns="0" rIns="0" bIns="0" rtlCol="0" anchor="t">
            <a:noAutofit/>
          </a:bodyPr>
          <a:lstStyle/>
          <a:p>
            <a:r>
              <a:rPr lang="en-US" sz="1600">
                <a:latin typeface="Montserrat" panose="00000500000000000000" pitchFamily="2" charset="0"/>
              </a:rPr>
              <a:t>General underwriting parameters for </a:t>
            </a:r>
            <a:r>
              <a:rPr lang="en-US" sz="1600" b="1">
                <a:solidFill>
                  <a:srgbClr val="001E52"/>
                </a:solidFill>
                <a:latin typeface="Montserrat" panose="00000500000000000000" pitchFamily="2" charset="0"/>
              </a:rPr>
              <a:t>investment tax credit transferability bridge lending</a:t>
            </a:r>
            <a:r>
              <a:rPr lang="en-US" sz="1600">
                <a:latin typeface="Montserrat" panose="00000500000000000000" pitchFamily="2" charset="0"/>
              </a:rPr>
              <a:t>:</a:t>
            </a:r>
          </a:p>
        </p:txBody>
      </p:sp>
      <p:sp>
        <p:nvSpPr>
          <p:cNvPr id="25" name="TextBox 24">
            <a:extLst>
              <a:ext uri="{FF2B5EF4-FFF2-40B4-BE49-F238E27FC236}">
                <a16:creationId xmlns:a16="http://schemas.microsoft.com/office/drawing/2014/main" id="{8165B1EF-C6D6-45F0-85D5-FFEFD8999F17}"/>
              </a:ext>
            </a:extLst>
          </p:cNvPr>
          <p:cNvSpPr txBox="1"/>
          <p:nvPr/>
        </p:nvSpPr>
        <p:spPr>
          <a:xfrm>
            <a:off x="565501" y="1376926"/>
            <a:ext cx="153695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50" normalizeH="0" baseline="0" noProof="0">
                <a:ln>
                  <a:noFill/>
                </a:ln>
                <a:solidFill>
                  <a:srgbClr val="002D72"/>
                </a:solidFill>
                <a:effectLst/>
                <a:uLnTx/>
                <a:uFillTx/>
                <a:latin typeface="Montserrat" pitchFamily="2" charset="0"/>
                <a:ea typeface="Roboto" pitchFamily="2" charset="0"/>
                <a:cs typeface="Arial" panose="020B0604020202020204" pitchFamily="34" charset="0"/>
              </a:rPr>
              <a:t>Project Execution</a:t>
            </a:r>
          </a:p>
        </p:txBody>
      </p:sp>
      <p:graphicFrame>
        <p:nvGraphicFramePr>
          <p:cNvPr id="35" name="Table 34">
            <a:extLst>
              <a:ext uri="{FF2B5EF4-FFF2-40B4-BE49-F238E27FC236}">
                <a16:creationId xmlns:a16="http://schemas.microsoft.com/office/drawing/2014/main" id="{E76495B3-0057-4E2B-B26F-DA5C716F4561}"/>
              </a:ext>
            </a:extLst>
          </p:cNvPr>
          <p:cNvGraphicFramePr>
            <a:graphicFrameLocks noGrp="1"/>
          </p:cNvGraphicFramePr>
          <p:nvPr/>
        </p:nvGraphicFramePr>
        <p:xfrm>
          <a:off x="2173958" y="2460884"/>
          <a:ext cx="9466746" cy="2030984"/>
        </p:xfrm>
        <a:graphic>
          <a:graphicData uri="http://schemas.openxmlformats.org/drawingml/2006/table">
            <a:tbl>
              <a:tblPr firstRow="1" bandRow="1">
                <a:tableStyleId>{5C22544A-7EE6-4342-B048-85BDC9FD1C3A}</a:tableStyleId>
              </a:tblPr>
              <a:tblGrid>
                <a:gridCol w="9466746">
                  <a:extLst>
                    <a:ext uri="{9D8B030D-6E8A-4147-A177-3AD203B41FA5}">
                      <a16:colId xmlns:a16="http://schemas.microsoft.com/office/drawing/2014/main" val="2822100844"/>
                    </a:ext>
                  </a:extLst>
                </a:gridCol>
              </a:tblGrid>
              <a:tr h="1349568">
                <a:tc>
                  <a:txBody>
                    <a:bodyPr/>
                    <a:lstStyle/>
                    <a:p>
                      <a:pPr marL="344170" marR="0" lvl="0" indent="-334645" algn="l" defTabSz="914400" rtl="0" eaLnBrk="1" fontAlgn="auto" latinLnBrk="0" hangingPunct="1">
                        <a:lnSpc>
                          <a:spcPct val="150000"/>
                        </a:lnSpc>
                        <a:spcBef>
                          <a:spcPts val="0"/>
                        </a:spcBef>
                        <a:spcAft>
                          <a:spcPts val="0"/>
                        </a:spcAft>
                        <a:buClr>
                          <a:srgbClr val="001E52"/>
                        </a:buClr>
                        <a:buSzTx/>
                        <a:buFont typeface="Arial" panose="020B0604020202020204" pitchFamily="34" charset="0"/>
                        <a:buChar char="•"/>
                        <a:tabLst/>
                        <a:defRPr/>
                      </a:pPr>
                      <a:r>
                        <a:rPr lang="en-US" sz="1400" b="0" dirty="0">
                          <a:solidFill>
                            <a:srgbClr val="63666A"/>
                          </a:solidFill>
                          <a:latin typeface="Montserrat"/>
                        </a:rPr>
                        <a:t>Generating </a:t>
                      </a:r>
                      <a:r>
                        <a:rPr lang="en-US" sz="1400" b="1" dirty="0">
                          <a:solidFill>
                            <a:srgbClr val="63666A"/>
                          </a:solidFill>
                          <a:latin typeface="Montserrat"/>
                        </a:rPr>
                        <a:t>marketable</a:t>
                      </a:r>
                      <a:r>
                        <a:rPr lang="en-US" sz="1400" b="0" dirty="0">
                          <a:solidFill>
                            <a:srgbClr val="63666A"/>
                          </a:solidFill>
                          <a:latin typeface="Montserrat"/>
                        </a:rPr>
                        <a:t> ITCs is the </a:t>
                      </a:r>
                      <a:r>
                        <a:rPr lang="en-US" sz="1400" b="1" dirty="0">
                          <a:solidFill>
                            <a:srgbClr val="63666A"/>
                          </a:solidFill>
                          <a:latin typeface="Montserrat"/>
                        </a:rPr>
                        <a:t>primary repayment pathway </a:t>
                      </a:r>
                      <a:endParaRPr lang="en-US" sz="1400" b="0" dirty="0">
                        <a:solidFill>
                          <a:srgbClr val="63666A"/>
                        </a:solidFill>
                        <a:latin typeface="Montserrat"/>
                      </a:endParaRPr>
                    </a:p>
                    <a:p>
                      <a:pPr marL="344170" marR="0" lvl="0" indent="-334645" algn="l" defTabSz="914400" rtl="0" eaLnBrk="1" fontAlgn="auto" latinLnBrk="0" hangingPunct="1">
                        <a:lnSpc>
                          <a:spcPct val="150000"/>
                        </a:lnSpc>
                        <a:spcBef>
                          <a:spcPts val="0"/>
                        </a:spcBef>
                        <a:spcAft>
                          <a:spcPts val="0"/>
                        </a:spcAft>
                        <a:buClr>
                          <a:srgbClr val="001E52"/>
                        </a:buClr>
                        <a:buSzTx/>
                        <a:buFont typeface="Arial" panose="020B0604020202020204" pitchFamily="34" charset="0"/>
                        <a:buChar char="•"/>
                        <a:tabLst/>
                        <a:defRPr/>
                      </a:pPr>
                      <a:r>
                        <a:rPr lang="en-US" sz="1400" b="1" dirty="0">
                          <a:solidFill>
                            <a:srgbClr val="63666A"/>
                          </a:solidFill>
                          <a:latin typeface="Montserrat"/>
                        </a:rPr>
                        <a:t>Factors that enhance marketability</a:t>
                      </a:r>
                      <a:r>
                        <a:rPr lang="en-US" sz="1400" b="0" dirty="0">
                          <a:solidFill>
                            <a:srgbClr val="63666A"/>
                          </a:solidFill>
                          <a:latin typeface="Montserrat"/>
                        </a:rPr>
                        <a:t>: prior experience, cost segregation estimates, tax credit insurance, other third-party reviews</a:t>
                      </a:r>
                    </a:p>
                    <a:p>
                      <a:pPr marL="344170" marR="0" lvl="0" indent="-334645" algn="l" rtl="0" eaLnBrk="1" fontAlgn="auto" latinLnBrk="0" hangingPunct="1">
                        <a:lnSpc>
                          <a:spcPct val="150000"/>
                        </a:lnSpc>
                        <a:spcBef>
                          <a:spcPts val="0"/>
                        </a:spcBef>
                        <a:spcAft>
                          <a:spcPts val="0"/>
                        </a:spcAft>
                        <a:buClr>
                          <a:srgbClr val="001E52"/>
                        </a:buClr>
                        <a:buSzTx/>
                        <a:buFont typeface="Arial" panose="020B0604020202020204" pitchFamily="34" charset="0"/>
                        <a:buChar char="•"/>
                      </a:pPr>
                      <a:r>
                        <a:rPr lang="en-US" sz="1400" b="1" dirty="0">
                          <a:solidFill>
                            <a:srgbClr val="63666A"/>
                          </a:solidFill>
                          <a:latin typeface="Montserrat"/>
                        </a:rPr>
                        <a:t>Structural features</a:t>
                      </a:r>
                      <a:r>
                        <a:rPr lang="en-US" sz="1400" b="0" dirty="0">
                          <a:solidFill>
                            <a:srgbClr val="63666A"/>
                          </a:solidFill>
                          <a:latin typeface="Montserrat"/>
                        </a:rPr>
                        <a:t>: conservative advance rates and basis estimation, tailored funding conditions precedent (CPs), mandatory prepayment triggers tied to ITC generation and sale timelines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1535291"/>
                  </a:ext>
                </a:extLst>
              </a:tr>
              <a:tr h="306024">
                <a:tc>
                  <a:txBody>
                    <a:bodyPr/>
                    <a:lstStyle/>
                    <a:p>
                      <a:pPr marL="9525" indent="0" algn="l" defTabSz="914400" rtl="0" eaLnBrk="1" latinLnBrk="0" hangingPunct="1">
                        <a:lnSpc>
                          <a:spcPct val="150000"/>
                        </a:lnSpc>
                        <a:buClr>
                          <a:srgbClr val="001E52"/>
                        </a:buClr>
                        <a:buFont typeface="Arial" panose="020B0604020202020204" pitchFamily="34" charset="0"/>
                        <a:buNone/>
                        <a:tabLst/>
                      </a:pPr>
                      <a:endParaRPr lang="en-US" sz="1400" b="0" kern="1200">
                        <a:solidFill>
                          <a:srgbClr val="63666A"/>
                        </a:solidFill>
                        <a:latin typeface="Montserrat" panose="00000500000000000000" pitchFamily="2" charset="0"/>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7854016"/>
                  </a:ext>
                </a:extLst>
              </a:tr>
            </a:tbl>
          </a:graphicData>
        </a:graphic>
      </p:graphicFrame>
      <p:sp>
        <p:nvSpPr>
          <p:cNvPr id="9" name="TextBox 8">
            <a:extLst>
              <a:ext uri="{FF2B5EF4-FFF2-40B4-BE49-F238E27FC236}">
                <a16:creationId xmlns:a16="http://schemas.microsoft.com/office/drawing/2014/main" id="{D6911614-77B6-70B5-F2A0-8E49D3B7F088}"/>
              </a:ext>
            </a:extLst>
          </p:cNvPr>
          <p:cNvSpPr txBox="1"/>
          <p:nvPr/>
        </p:nvSpPr>
        <p:spPr>
          <a:xfrm>
            <a:off x="541412" y="2676377"/>
            <a:ext cx="1567714" cy="1005840"/>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1820"/>
              </a:solidFill>
              <a:effectLst/>
              <a:uLnTx/>
              <a:uFillTx/>
              <a:latin typeface="Roboto Lt"/>
              <a:ea typeface="+mn-ea"/>
              <a:cs typeface="+mn-cs"/>
            </a:endParaRPr>
          </a:p>
        </p:txBody>
      </p:sp>
      <p:graphicFrame>
        <p:nvGraphicFramePr>
          <p:cNvPr id="10" name="Table 9">
            <a:extLst>
              <a:ext uri="{FF2B5EF4-FFF2-40B4-BE49-F238E27FC236}">
                <a16:creationId xmlns:a16="http://schemas.microsoft.com/office/drawing/2014/main" id="{77A9871A-A6B3-F2F2-E9AB-5CFD8DAF5388}"/>
              </a:ext>
            </a:extLst>
          </p:cNvPr>
          <p:cNvGraphicFramePr>
            <a:graphicFrameLocks noGrp="1"/>
          </p:cNvGraphicFramePr>
          <p:nvPr/>
        </p:nvGraphicFramePr>
        <p:xfrm>
          <a:off x="2173958" y="1359225"/>
          <a:ext cx="9884843" cy="1076472"/>
        </p:xfrm>
        <a:graphic>
          <a:graphicData uri="http://schemas.openxmlformats.org/drawingml/2006/table">
            <a:tbl>
              <a:tblPr firstRow="1" bandRow="1">
                <a:tableStyleId>{5C22544A-7EE6-4342-B048-85BDC9FD1C3A}</a:tableStyleId>
              </a:tblPr>
              <a:tblGrid>
                <a:gridCol w="9884843">
                  <a:extLst>
                    <a:ext uri="{9D8B030D-6E8A-4147-A177-3AD203B41FA5}">
                      <a16:colId xmlns:a16="http://schemas.microsoft.com/office/drawing/2014/main" val="2822100844"/>
                    </a:ext>
                  </a:extLst>
                </a:gridCol>
              </a:tblGrid>
              <a:tr h="784283">
                <a:tc>
                  <a:txBody>
                    <a:bodyPr/>
                    <a:lstStyle/>
                    <a:p>
                      <a:pPr marL="285750" marR="0" lvl="0" indent="-285750" algn="l" defTabSz="914400" rtl="0" eaLnBrk="1" fontAlgn="auto" latinLnBrk="0" hangingPunct="1">
                        <a:lnSpc>
                          <a:spcPct val="100000"/>
                        </a:lnSpc>
                        <a:spcBef>
                          <a:spcPts val="0"/>
                        </a:spcBef>
                        <a:spcAft>
                          <a:spcPts val="600"/>
                        </a:spcAft>
                        <a:buClr>
                          <a:srgbClr val="001E52"/>
                        </a:buClr>
                        <a:buSzTx/>
                        <a:buFont typeface="Arial" panose="020B0604020202020204" pitchFamily="34" charset="0"/>
                        <a:buChar char="•"/>
                        <a:tabLst/>
                        <a:defRPr/>
                      </a:pPr>
                      <a:r>
                        <a:rPr lang="en-US" sz="1400" b="0">
                          <a:solidFill>
                            <a:srgbClr val="63666A"/>
                          </a:solidFill>
                          <a:latin typeface="Montserrat"/>
                        </a:rPr>
                        <a:t>Ability to complete construction on time and on budget to generate an eligible ITC</a:t>
                      </a:r>
                    </a:p>
                    <a:p>
                      <a:pPr marL="285750" marR="0" lvl="0" indent="-285750" algn="l" rtl="0" eaLnBrk="1" fontAlgn="auto" latinLnBrk="0" hangingPunct="1">
                        <a:lnSpc>
                          <a:spcPct val="100000"/>
                        </a:lnSpc>
                        <a:spcBef>
                          <a:spcPts val="0"/>
                        </a:spcBef>
                        <a:spcAft>
                          <a:spcPts val="600"/>
                        </a:spcAft>
                        <a:buClr>
                          <a:srgbClr val="001E52"/>
                        </a:buClr>
                        <a:buSzTx/>
                        <a:buFont typeface="Arial" panose="020B0604020202020204" pitchFamily="34" charset="0"/>
                        <a:buChar char="•"/>
                      </a:pPr>
                      <a:r>
                        <a:rPr lang="en-US" sz="1400" b="0">
                          <a:solidFill>
                            <a:srgbClr val="63666A"/>
                          </a:solidFill>
                          <a:latin typeface="Montserrat"/>
                        </a:rPr>
                        <a:t>Developer track record, liquidity, construction schedule, and third-party reviews    </a:t>
                      </a:r>
                    </a:p>
                    <a:p>
                      <a:pPr marL="285750" marR="0" lvl="0" indent="-285750" algn="l" defTabSz="914400" rtl="0" eaLnBrk="1" fontAlgn="auto" latinLnBrk="0" hangingPunct="1">
                        <a:lnSpc>
                          <a:spcPct val="100000"/>
                        </a:lnSpc>
                        <a:spcBef>
                          <a:spcPts val="0"/>
                        </a:spcBef>
                        <a:spcAft>
                          <a:spcPts val="600"/>
                        </a:spcAft>
                        <a:buClr>
                          <a:srgbClr val="001E52"/>
                        </a:buClr>
                        <a:buSzTx/>
                        <a:buFont typeface="Arial" panose="020B0604020202020204" pitchFamily="34" charset="0"/>
                        <a:buChar char="•"/>
                        <a:tabLst/>
                        <a:defRPr/>
                      </a:pPr>
                      <a:r>
                        <a:rPr lang="en-US" sz="1400" b="1">
                          <a:solidFill>
                            <a:srgbClr val="63666A"/>
                          </a:solidFill>
                          <a:latin typeface="Montserrat"/>
                        </a:rPr>
                        <a:t>Structural features</a:t>
                      </a:r>
                      <a:r>
                        <a:rPr lang="en-US" sz="1400" b="0">
                          <a:solidFill>
                            <a:srgbClr val="63666A"/>
                          </a:solidFill>
                          <a:latin typeface="Montserrat"/>
                        </a:rPr>
                        <a:t>: Step-in rights, contractor replacement rights, draw schedule, collateral package</a:t>
                      </a:r>
                    </a:p>
                  </a:txBody>
                  <a:tcPr marT="5" marB="5">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1535291"/>
                  </a:ext>
                </a:extLst>
              </a:tr>
              <a:tr h="221557">
                <a:tc>
                  <a:txBody>
                    <a:bodyPr/>
                    <a:lstStyle/>
                    <a:p>
                      <a:pPr marL="342900" indent="-342900" algn="l" defTabSz="914400" rtl="0" eaLnBrk="1" latinLnBrk="0" hangingPunct="1">
                        <a:lnSpc>
                          <a:spcPct val="150000"/>
                        </a:lnSpc>
                        <a:buClr>
                          <a:srgbClr val="001E52"/>
                        </a:buClr>
                        <a:buFont typeface="Arial" panose="020B0604020202020204" pitchFamily="34" charset="0"/>
                        <a:buChar char="•"/>
                      </a:pPr>
                      <a:endParaRPr lang="en-US" sz="1400" b="0" kern="1200">
                        <a:solidFill>
                          <a:srgbClr val="63666A"/>
                        </a:solidFill>
                        <a:latin typeface="Montserrat" panose="00000500000000000000" pitchFamily="2" charset="0"/>
                        <a:ea typeface="+mn-ea"/>
                        <a:cs typeface="+mn-cs"/>
                      </a:endParaRPr>
                    </a:p>
                  </a:txBody>
                  <a:tcPr marT="5" marB="5">
                    <a:lnT w="38100" cmpd="sng">
                      <a:noFill/>
                    </a:lnT>
                    <a:noFill/>
                  </a:tcPr>
                </a:tc>
                <a:extLst>
                  <a:ext uri="{0D108BD9-81ED-4DB2-BD59-A6C34878D82A}">
                    <a16:rowId xmlns:a16="http://schemas.microsoft.com/office/drawing/2014/main" val="2607854016"/>
                  </a:ext>
                </a:extLst>
              </a:tr>
            </a:tbl>
          </a:graphicData>
        </a:graphic>
      </p:graphicFrame>
      <p:sp>
        <p:nvSpPr>
          <p:cNvPr id="11" name="TextBox 10">
            <a:extLst>
              <a:ext uri="{FF2B5EF4-FFF2-40B4-BE49-F238E27FC236}">
                <a16:creationId xmlns:a16="http://schemas.microsoft.com/office/drawing/2014/main" id="{9B517044-2D2F-6AD4-03D9-6812ABA0FBF8}"/>
              </a:ext>
            </a:extLst>
          </p:cNvPr>
          <p:cNvSpPr txBox="1"/>
          <p:nvPr/>
        </p:nvSpPr>
        <p:spPr>
          <a:xfrm>
            <a:off x="532364" y="2722934"/>
            <a:ext cx="156771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50" normalizeH="0" baseline="0" noProof="0">
                <a:ln>
                  <a:noFill/>
                </a:ln>
                <a:solidFill>
                  <a:srgbClr val="002D72"/>
                </a:solidFill>
                <a:effectLst/>
                <a:uLnTx/>
                <a:uFillTx/>
                <a:latin typeface="Montserrat" pitchFamily="2" charset="0"/>
                <a:ea typeface="Roboto" pitchFamily="2" charset="0"/>
                <a:cs typeface="Arial" panose="020B0604020202020204" pitchFamily="34" charset="0"/>
              </a:rPr>
              <a:t>ITC marketability</a:t>
            </a:r>
          </a:p>
        </p:txBody>
      </p:sp>
      <p:pic>
        <p:nvPicPr>
          <p:cNvPr id="12" name="Graphic 11" descr="Cement truck outline">
            <a:extLst>
              <a:ext uri="{FF2B5EF4-FFF2-40B4-BE49-F238E27FC236}">
                <a16:creationId xmlns:a16="http://schemas.microsoft.com/office/drawing/2014/main" id="{2690CA46-CDEE-4744-B059-C892DD8515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508" y="1752242"/>
            <a:ext cx="731520" cy="579904"/>
          </a:xfrm>
          <a:prstGeom prst="rect">
            <a:avLst/>
          </a:prstGeom>
        </p:spPr>
      </p:pic>
      <p:graphicFrame>
        <p:nvGraphicFramePr>
          <p:cNvPr id="13" name="Table 12">
            <a:extLst>
              <a:ext uri="{FF2B5EF4-FFF2-40B4-BE49-F238E27FC236}">
                <a16:creationId xmlns:a16="http://schemas.microsoft.com/office/drawing/2014/main" id="{98F7A213-5CEB-B6C3-2F1C-C3DF0828BD07}"/>
              </a:ext>
            </a:extLst>
          </p:cNvPr>
          <p:cNvGraphicFramePr>
            <a:graphicFrameLocks noGrp="1"/>
          </p:cNvGraphicFramePr>
          <p:nvPr/>
        </p:nvGraphicFramePr>
        <p:xfrm>
          <a:off x="420337" y="5868060"/>
          <a:ext cx="10518156" cy="1249630"/>
        </p:xfrm>
        <a:graphic>
          <a:graphicData uri="http://schemas.openxmlformats.org/drawingml/2006/table">
            <a:tbl>
              <a:tblPr firstRow="1" bandRow="1">
                <a:tableStyleId>{5C22544A-7EE6-4342-B048-85BDC9FD1C3A}</a:tableStyleId>
              </a:tblPr>
              <a:tblGrid>
                <a:gridCol w="10518156">
                  <a:extLst>
                    <a:ext uri="{9D8B030D-6E8A-4147-A177-3AD203B41FA5}">
                      <a16:colId xmlns:a16="http://schemas.microsoft.com/office/drawing/2014/main" val="2822100844"/>
                    </a:ext>
                  </a:extLst>
                </a:gridCol>
              </a:tblGrid>
              <a:tr h="1249630">
                <a:tc>
                  <a:txBody>
                    <a:bodyPr/>
                    <a:lstStyle/>
                    <a:p>
                      <a:pPr marL="0" indent="0" algn="l">
                        <a:lnSpc>
                          <a:spcPct val="100000"/>
                        </a:lnSpc>
                        <a:buClr>
                          <a:srgbClr val="6682C1"/>
                        </a:buClr>
                        <a:buFont typeface="Arial" panose="020B0604020202020204" pitchFamily="34" charset="0"/>
                        <a:buNone/>
                      </a:pPr>
                      <a:r>
                        <a:rPr lang="en-US" sz="1300" b="1">
                          <a:solidFill>
                            <a:srgbClr val="001E52"/>
                          </a:solidFill>
                          <a:latin typeface="Montserrat" panose="00000500000000000000" pitchFamily="2" charset="0"/>
                        </a:rPr>
                        <a:t>OTHER GENERAL TRANSACTION INFORMATION</a:t>
                      </a:r>
                    </a:p>
                    <a:p>
                      <a:pPr marL="171450" indent="-171450" algn="l">
                        <a:lnSpc>
                          <a:spcPct val="100000"/>
                        </a:lnSpc>
                        <a:buClr>
                          <a:srgbClr val="6682C1"/>
                        </a:buClr>
                        <a:buFont typeface="Arial" panose="020B0604020202020204" pitchFamily="34" charset="0"/>
                        <a:buChar char="•"/>
                      </a:pPr>
                      <a:r>
                        <a:rPr lang="en-US" sz="1300" b="0">
                          <a:solidFill>
                            <a:srgbClr val="63666A"/>
                          </a:solidFill>
                          <a:latin typeface="Montserrat" panose="00000500000000000000" pitchFamily="2" charset="0"/>
                        </a:rPr>
                        <a:t>Typically </a:t>
                      </a:r>
                      <a:r>
                        <a:rPr lang="en-US" sz="1300" b="1" kern="1200">
                          <a:solidFill>
                            <a:srgbClr val="001E52"/>
                          </a:solidFill>
                          <a:latin typeface="Montserrat" panose="00000500000000000000" pitchFamily="2" charset="0"/>
                          <a:ea typeface="+mn-ea"/>
                          <a:cs typeface="+mn-cs"/>
                        </a:rPr>
                        <a:t>secured</a:t>
                      </a:r>
                      <a:r>
                        <a:rPr lang="en-US" sz="1300" b="0">
                          <a:solidFill>
                            <a:srgbClr val="63666A"/>
                          </a:solidFill>
                          <a:latin typeface="Montserrat" panose="00000500000000000000" pitchFamily="2" charset="0"/>
                        </a:rPr>
                        <a:t> and based on </a:t>
                      </a:r>
                      <a:r>
                        <a:rPr lang="en-US" sz="1300" b="1">
                          <a:solidFill>
                            <a:srgbClr val="001E52"/>
                          </a:solidFill>
                          <a:latin typeface="Montserrat" panose="00000500000000000000" pitchFamily="2" charset="0"/>
                        </a:rPr>
                        <a:t>flexible, market-based commercial terms</a:t>
                      </a:r>
                    </a:p>
                    <a:p>
                      <a:pPr marL="171450" indent="-171450" algn="l">
                        <a:lnSpc>
                          <a:spcPct val="100000"/>
                        </a:lnSpc>
                        <a:buClr>
                          <a:srgbClr val="6682C1"/>
                        </a:buClr>
                        <a:buFont typeface="Arial" panose="020B0604020202020204" pitchFamily="34" charset="0"/>
                        <a:buChar char="•"/>
                      </a:pPr>
                      <a:r>
                        <a:rPr lang="en-US" sz="1300" b="1" strike="noStrike" baseline="0">
                          <a:solidFill>
                            <a:srgbClr val="001E52"/>
                          </a:solidFill>
                          <a:latin typeface="Montserrat" panose="00000500000000000000" pitchFamily="2" charset="0"/>
                        </a:rPr>
                        <a:t>Interest and fees based on risk profile</a:t>
                      </a:r>
                      <a:r>
                        <a:rPr lang="en-US" sz="1300" b="0" strike="noStrike" baseline="0">
                          <a:solidFill>
                            <a:srgbClr val="63666A"/>
                          </a:solidFill>
                          <a:latin typeface="Montserrat" panose="00000500000000000000" pitchFamily="2" charset="0"/>
                        </a:rPr>
                        <a:t> and market conditions</a:t>
                      </a:r>
                    </a:p>
                    <a:p>
                      <a:pPr marL="171450" indent="-171450" algn="l">
                        <a:lnSpc>
                          <a:spcPct val="100000"/>
                        </a:lnSpc>
                        <a:buClr>
                          <a:srgbClr val="6682C1"/>
                        </a:buClr>
                        <a:buFont typeface="Arial" panose="020B0604020202020204" pitchFamily="34" charset="0"/>
                        <a:buChar char="•"/>
                      </a:pPr>
                      <a:r>
                        <a:rPr lang="en-US" sz="1300" b="0" strike="noStrike" baseline="0">
                          <a:solidFill>
                            <a:srgbClr val="63666A"/>
                          </a:solidFill>
                          <a:latin typeface="Montserrat" panose="00000500000000000000" pitchFamily="2" charset="0"/>
                        </a:rPr>
                        <a:t>Typical </a:t>
                      </a:r>
                      <a:r>
                        <a:rPr lang="en-US" sz="1300" b="1" strike="noStrike" baseline="0">
                          <a:solidFill>
                            <a:srgbClr val="001E52"/>
                          </a:solidFill>
                          <a:latin typeface="Montserrat" panose="00000500000000000000" pitchFamily="2" charset="0"/>
                        </a:rPr>
                        <a:t>transaction expenses including legal, IE, appraisal, and insurance costs</a:t>
                      </a:r>
                      <a:endParaRPr lang="en-US" sz="1300" b="1" i="0" u="none" strike="noStrike" kern="1200" baseline="0">
                        <a:solidFill>
                          <a:srgbClr val="001E52"/>
                        </a:solidFill>
                        <a:effectLst/>
                        <a:latin typeface="Montserrat" panose="00000500000000000000"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1535291"/>
                  </a:ext>
                </a:extLst>
              </a:tr>
            </a:tbl>
          </a:graphicData>
        </a:graphic>
      </p:graphicFrame>
      <p:sp>
        <p:nvSpPr>
          <p:cNvPr id="8" name="Slide Number Placeholder 3">
            <a:extLst>
              <a:ext uri="{FF2B5EF4-FFF2-40B4-BE49-F238E27FC236}">
                <a16:creationId xmlns:a16="http://schemas.microsoft.com/office/drawing/2014/main" id="{84B4BF1A-851A-4C23-01E7-DEB236AF0C16}"/>
              </a:ext>
            </a:extLst>
          </p:cNvPr>
          <p:cNvSpPr>
            <a:spLocks noGrp="1"/>
          </p:cNvSpPr>
          <p:nvPr>
            <p:ph type="sldNum" sz="quarter" idx="4"/>
          </p:nvPr>
        </p:nvSpPr>
        <p:spPr>
          <a:xfrm>
            <a:off x="11649364" y="6492875"/>
            <a:ext cx="54263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srgbClr val="101820"/>
                </a:solidFill>
                <a:effectLst/>
                <a:uLnTx/>
                <a:uFillTx/>
                <a:latin typeface="Proxima Nova Rg" panose="02000506030000020004" pitchFamily="50"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101820"/>
              </a:solidFill>
              <a:effectLst/>
              <a:uLnTx/>
              <a:uFillTx/>
              <a:latin typeface="Proxima Nova Rg" panose="02000506030000020004" pitchFamily="50" charset="0"/>
              <a:ea typeface="+mn-ea"/>
              <a:cs typeface="Arial" panose="020B0604020202020204" pitchFamily="34" charset="0"/>
            </a:endParaRPr>
          </a:p>
        </p:txBody>
      </p:sp>
      <p:sp>
        <p:nvSpPr>
          <p:cNvPr id="18" name="TextBox 17">
            <a:extLst>
              <a:ext uri="{FF2B5EF4-FFF2-40B4-BE49-F238E27FC236}">
                <a16:creationId xmlns:a16="http://schemas.microsoft.com/office/drawing/2014/main" id="{0AFDB8A5-F0C2-D79D-C404-B82AB3F690A9}"/>
              </a:ext>
            </a:extLst>
          </p:cNvPr>
          <p:cNvSpPr txBox="1"/>
          <p:nvPr/>
        </p:nvSpPr>
        <p:spPr>
          <a:xfrm>
            <a:off x="523587" y="4315256"/>
            <a:ext cx="1567714" cy="1005840"/>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01820"/>
              </a:solidFill>
              <a:effectLst/>
              <a:uLnTx/>
              <a:uFillTx/>
              <a:latin typeface="Roboto Lt"/>
              <a:ea typeface="+mn-ea"/>
              <a:cs typeface="+mn-cs"/>
            </a:endParaRPr>
          </a:p>
        </p:txBody>
      </p:sp>
      <p:sp>
        <p:nvSpPr>
          <p:cNvPr id="19" name="TextBox 18">
            <a:extLst>
              <a:ext uri="{FF2B5EF4-FFF2-40B4-BE49-F238E27FC236}">
                <a16:creationId xmlns:a16="http://schemas.microsoft.com/office/drawing/2014/main" id="{19CB0767-38A5-DE56-0750-9994749690AE}"/>
              </a:ext>
            </a:extLst>
          </p:cNvPr>
          <p:cNvSpPr txBox="1"/>
          <p:nvPr/>
        </p:nvSpPr>
        <p:spPr>
          <a:xfrm>
            <a:off x="548637" y="4349602"/>
            <a:ext cx="156771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50" normalizeH="0" baseline="0" noProof="0">
                <a:ln>
                  <a:noFill/>
                </a:ln>
                <a:solidFill>
                  <a:srgbClr val="002D72"/>
                </a:solidFill>
                <a:effectLst/>
                <a:uLnTx/>
                <a:uFillTx/>
                <a:latin typeface="Montserrat" pitchFamily="2" charset="0"/>
                <a:ea typeface="Roboto" pitchFamily="2" charset="0"/>
                <a:cs typeface="Arial" panose="020B0604020202020204" pitchFamily="34" charset="0"/>
              </a:rPr>
              <a:t>Sponsor considerations</a:t>
            </a:r>
          </a:p>
        </p:txBody>
      </p:sp>
      <p:graphicFrame>
        <p:nvGraphicFramePr>
          <p:cNvPr id="20" name="Table 19">
            <a:extLst>
              <a:ext uri="{FF2B5EF4-FFF2-40B4-BE49-F238E27FC236}">
                <a16:creationId xmlns:a16="http://schemas.microsoft.com/office/drawing/2014/main" id="{1D574FE0-63AF-966B-B36D-C7941B30DEF0}"/>
              </a:ext>
            </a:extLst>
          </p:cNvPr>
          <p:cNvGraphicFramePr>
            <a:graphicFrameLocks noGrp="1"/>
          </p:cNvGraphicFramePr>
          <p:nvPr/>
        </p:nvGraphicFramePr>
        <p:xfrm>
          <a:off x="2209157" y="4214963"/>
          <a:ext cx="9183219" cy="1710944"/>
        </p:xfrm>
        <a:graphic>
          <a:graphicData uri="http://schemas.openxmlformats.org/drawingml/2006/table">
            <a:tbl>
              <a:tblPr firstRow="1" bandRow="1">
                <a:tableStyleId>{5C22544A-7EE6-4342-B048-85BDC9FD1C3A}</a:tableStyleId>
              </a:tblPr>
              <a:tblGrid>
                <a:gridCol w="9183219">
                  <a:extLst>
                    <a:ext uri="{9D8B030D-6E8A-4147-A177-3AD203B41FA5}">
                      <a16:colId xmlns:a16="http://schemas.microsoft.com/office/drawing/2014/main" val="2822100844"/>
                    </a:ext>
                  </a:extLst>
                </a:gridCol>
              </a:tblGrid>
              <a:tr h="0">
                <a:tc>
                  <a:txBody>
                    <a:bodyPr/>
                    <a:lstStyle/>
                    <a:p>
                      <a:pPr marL="344488" marR="0" lvl="0" indent="-334963" algn="l" defTabSz="914400" rtl="0" eaLnBrk="1" fontAlgn="auto" latinLnBrk="0" hangingPunct="1">
                        <a:lnSpc>
                          <a:spcPct val="150000"/>
                        </a:lnSpc>
                        <a:spcBef>
                          <a:spcPts val="0"/>
                        </a:spcBef>
                        <a:spcAft>
                          <a:spcPts val="0"/>
                        </a:spcAft>
                        <a:buClr>
                          <a:srgbClr val="001E52"/>
                        </a:buClr>
                        <a:buSzTx/>
                        <a:buFont typeface="Arial" panose="020B0604020202020204" pitchFamily="34" charset="0"/>
                        <a:buChar char="•"/>
                        <a:tabLst/>
                        <a:defRPr/>
                      </a:pPr>
                      <a:r>
                        <a:rPr lang="en-US" sz="1400" b="0">
                          <a:solidFill>
                            <a:srgbClr val="63666A"/>
                          </a:solidFill>
                          <a:latin typeface="Montserrat" panose="00000500000000000000" pitchFamily="2" charset="0"/>
                        </a:rPr>
                        <a:t>Holistic assessment of Sponsor’s:</a:t>
                      </a:r>
                    </a:p>
                    <a:p>
                      <a:pPr marL="801688" marR="0" lvl="1" indent="-334963" algn="l" defTabSz="914400" rtl="0" eaLnBrk="1" fontAlgn="auto" latinLnBrk="0" hangingPunct="1">
                        <a:lnSpc>
                          <a:spcPct val="150000"/>
                        </a:lnSpc>
                        <a:spcBef>
                          <a:spcPts val="0"/>
                        </a:spcBef>
                        <a:spcAft>
                          <a:spcPts val="0"/>
                        </a:spcAft>
                        <a:buClr>
                          <a:srgbClr val="001E52"/>
                        </a:buClr>
                        <a:buSzTx/>
                        <a:buFont typeface="Arial" panose="020B0604020202020204" pitchFamily="34" charset="0"/>
                        <a:buChar char="•"/>
                        <a:tabLst/>
                        <a:defRPr/>
                      </a:pPr>
                      <a:r>
                        <a:rPr lang="en-US" sz="1400" b="0">
                          <a:solidFill>
                            <a:srgbClr val="63666A"/>
                          </a:solidFill>
                          <a:latin typeface="Montserrat" panose="00000500000000000000" pitchFamily="2" charset="0"/>
                        </a:rPr>
                        <a:t>Track record, execution capability, and project delivery experience </a:t>
                      </a:r>
                    </a:p>
                    <a:p>
                      <a:pPr marL="801688" marR="0" lvl="1" indent="-334963" algn="l" defTabSz="914400" rtl="0" eaLnBrk="1" fontAlgn="auto" latinLnBrk="0" hangingPunct="1">
                        <a:lnSpc>
                          <a:spcPct val="150000"/>
                        </a:lnSpc>
                        <a:spcBef>
                          <a:spcPts val="0"/>
                        </a:spcBef>
                        <a:spcAft>
                          <a:spcPts val="0"/>
                        </a:spcAft>
                        <a:buClr>
                          <a:srgbClr val="001E52"/>
                        </a:buClr>
                        <a:buSzTx/>
                        <a:buFont typeface="Arial" panose="020B0604020202020204" pitchFamily="34" charset="0"/>
                        <a:buChar char="•"/>
                        <a:tabLst/>
                        <a:defRPr/>
                      </a:pPr>
                      <a:r>
                        <a:rPr lang="en-US" sz="1400" b="0">
                          <a:solidFill>
                            <a:srgbClr val="63666A"/>
                          </a:solidFill>
                          <a:latin typeface="Montserrat" panose="00000500000000000000" pitchFamily="2" charset="0"/>
                        </a:rPr>
                        <a:t>Financial strength</a:t>
                      </a:r>
                    </a:p>
                    <a:p>
                      <a:pPr marL="801688" marR="0" lvl="1" indent="-334963" algn="l" defTabSz="914400" rtl="0" eaLnBrk="1" fontAlgn="auto" latinLnBrk="0" hangingPunct="1">
                        <a:lnSpc>
                          <a:spcPct val="150000"/>
                        </a:lnSpc>
                        <a:spcBef>
                          <a:spcPts val="0"/>
                        </a:spcBef>
                        <a:spcAft>
                          <a:spcPts val="0"/>
                        </a:spcAft>
                        <a:buClr>
                          <a:srgbClr val="001E52"/>
                        </a:buClr>
                        <a:buSzTx/>
                        <a:buFont typeface="Arial" panose="020B0604020202020204" pitchFamily="34" charset="0"/>
                        <a:buChar char="•"/>
                        <a:tabLst/>
                        <a:defRPr/>
                      </a:pPr>
                      <a:r>
                        <a:rPr lang="en-US" sz="1400" b="0">
                          <a:solidFill>
                            <a:srgbClr val="63666A"/>
                          </a:solidFill>
                          <a:latin typeface="Montserrat" panose="00000500000000000000" pitchFamily="2" charset="0"/>
                        </a:rPr>
                        <a:t>Management team and business model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1535291"/>
                  </a:ext>
                </a:extLst>
              </a:tr>
              <a:tr h="337381">
                <a:tc>
                  <a:txBody>
                    <a:bodyPr/>
                    <a:lstStyle/>
                    <a:p>
                      <a:pPr marL="9525" indent="0" algn="l" defTabSz="914400" rtl="0" eaLnBrk="1" latinLnBrk="0" hangingPunct="1">
                        <a:lnSpc>
                          <a:spcPct val="150000"/>
                        </a:lnSpc>
                        <a:buClr>
                          <a:srgbClr val="001E52"/>
                        </a:buClr>
                        <a:buFont typeface="Arial" panose="020B0604020202020204" pitchFamily="34" charset="0"/>
                        <a:buNone/>
                        <a:tabLst/>
                      </a:pPr>
                      <a:endParaRPr lang="en-US" sz="1400" b="0" kern="1200">
                        <a:solidFill>
                          <a:srgbClr val="63666A"/>
                        </a:solidFill>
                        <a:latin typeface="Montserrat" panose="00000500000000000000" pitchFamily="2" charset="0"/>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7854016"/>
                  </a:ext>
                </a:extLst>
              </a:tr>
            </a:tbl>
          </a:graphicData>
        </a:graphic>
      </p:graphicFrame>
      <p:pic>
        <p:nvPicPr>
          <p:cNvPr id="22" name="Graphic 21" descr="Users with solid fill">
            <a:extLst>
              <a:ext uri="{FF2B5EF4-FFF2-40B4-BE49-F238E27FC236}">
                <a16:creationId xmlns:a16="http://schemas.microsoft.com/office/drawing/2014/main" id="{6B11AC98-E515-AB50-CA07-73B278F7CE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643" y="4639575"/>
            <a:ext cx="764363" cy="764363"/>
          </a:xfrm>
          <a:prstGeom prst="rect">
            <a:avLst/>
          </a:prstGeom>
        </p:spPr>
      </p:pic>
      <p:pic>
        <p:nvPicPr>
          <p:cNvPr id="26" name="Graphic 25" descr="Store outline">
            <a:extLst>
              <a:ext uri="{FF2B5EF4-FFF2-40B4-BE49-F238E27FC236}">
                <a16:creationId xmlns:a16="http://schemas.microsoft.com/office/drawing/2014/main" id="{8BCFB788-C87D-5524-6B6E-100C0229F0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5706" y="2936406"/>
            <a:ext cx="754101" cy="754101"/>
          </a:xfrm>
          <a:prstGeom prst="rect">
            <a:avLst/>
          </a:prstGeom>
        </p:spPr>
      </p:pic>
    </p:spTree>
    <p:extLst>
      <p:ext uri="{BB962C8B-B14F-4D97-AF65-F5344CB8AC3E}">
        <p14:creationId xmlns:p14="http://schemas.microsoft.com/office/powerpoint/2010/main" val="1967091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073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538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AB3471-4F84-0150-F13A-7141ADE44C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140" y="596264"/>
            <a:ext cx="9027719" cy="5665471"/>
          </a:xfrm>
          <a:prstGeom prst="rect">
            <a:avLst/>
          </a:prstGeom>
          <a:noFill/>
          <a:ln>
            <a:noFill/>
          </a:ln>
        </p:spPr>
      </p:pic>
    </p:spTree>
    <p:extLst>
      <p:ext uri="{BB962C8B-B14F-4D97-AF65-F5344CB8AC3E}">
        <p14:creationId xmlns:p14="http://schemas.microsoft.com/office/powerpoint/2010/main" val="81464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6AA84F"/>
      </a:accent1>
      <a:accent2>
        <a:srgbClr val="38761D"/>
      </a:accent2>
      <a:accent3>
        <a:srgbClr val="274E13"/>
      </a:accent3>
      <a:accent4>
        <a:srgbClr val="38761D"/>
      </a:accent4>
      <a:accent5>
        <a:srgbClr val="6AA84F"/>
      </a:accent5>
      <a:accent6>
        <a:srgbClr val="274E13"/>
      </a:accent6>
      <a:hlink>
        <a:srgbClr val="6AA84F"/>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Options">
  <a:themeElements>
    <a:clrScheme name="NYSERDA Color Theme">
      <a:dk1>
        <a:srgbClr val="101820"/>
      </a:dk1>
      <a:lt1>
        <a:sysClr val="window" lastClr="FFFFFF"/>
      </a:lt1>
      <a:dk2>
        <a:srgbClr val="63666A"/>
      </a:dk2>
      <a:lt2>
        <a:srgbClr val="BBBCBC"/>
      </a:lt2>
      <a:accent1>
        <a:srgbClr val="002D72"/>
      </a:accent1>
      <a:accent2>
        <a:srgbClr val="0077C8"/>
      </a:accent2>
      <a:accent3>
        <a:srgbClr val="F2A900"/>
      </a:accent3>
      <a:accent4>
        <a:srgbClr val="006BA6"/>
      </a:accent4>
      <a:accent5>
        <a:srgbClr val="0085AD"/>
      </a:accent5>
      <a:accent6>
        <a:srgbClr val="F3DD6D"/>
      </a:accent6>
      <a:hlink>
        <a:srgbClr val="0563C1"/>
      </a:hlink>
      <a:folHlink>
        <a:srgbClr val="002D72"/>
      </a:folHlink>
    </a:clrScheme>
    <a:fontScheme name="NYSERDA Fonts">
      <a:majorFont>
        <a:latin typeface="Roboto"/>
        <a:ea typeface=""/>
        <a:cs typeface=""/>
      </a:majorFont>
      <a:minorFont>
        <a:latin typeface="Roboto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GB - PowerPoint Template  -  Read-Only" id="{B37EDDB1-AC59-4E2E-878E-37F36A4E7212}" vid="{A4EFFBF4-64AC-4E4D-9882-7FEAA063D3AB}"/>
    </a:ext>
  </a:extLst>
</a:theme>
</file>

<file path=ppt/theme/theme5.xml><?xml version="1.0" encoding="utf-8"?>
<a:theme xmlns:a="http://schemas.openxmlformats.org/drawingml/2006/main" name="Content Slides">
  <a:themeElements>
    <a:clrScheme name="NYSERDA Color Theme">
      <a:dk1>
        <a:srgbClr val="101820"/>
      </a:dk1>
      <a:lt1>
        <a:sysClr val="window" lastClr="FFFFFF"/>
      </a:lt1>
      <a:dk2>
        <a:srgbClr val="63666A"/>
      </a:dk2>
      <a:lt2>
        <a:srgbClr val="BBBCBC"/>
      </a:lt2>
      <a:accent1>
        <a:srgbClr val="002D72"/>
      </a:accent1>
      <a:accent2>
        <a:srgbClr val="0077C8"/>
      </a:accent2>
      <a:accent3>
        <a:srgbClr val="F2A900"/>
      </a:accent3>
      <a:accent4>
        <a:srgbClr val="006BA6"/>
      </a:accent4>
      <a:accent5>
        <a:srgbClr val="0085AD"/>
      </a:accent5>
      <a:accent6>
        <a:srgbClr val="F3DD6D"/>
      </a:accent6>
      <a:hlink>
        <a:srgbClr val="0563C1"/>
      </a:hlink>
      <a:folHlink>
        <a:srgbClr val="002D72"/>
      </a:folHlink>
    </a:clrScheme>
    <a:fontScheme name="NYSERDA Fonts">
      <a:majorFont>
        <a:latin typeface="Roboto"/>
        <a:ea typeface=""/>
        <a:cs typeface=""/>
      </a:majorFont>
      <a:minorFont>
        <a:latin typeface="Roboto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GB - PowerPoint Template  -  Read-Only" id="{B37EDDB1-AC59-4E2E-878E-37F36A4E7212}" vid="{DEA0BFDA-B79E-4777-8688-E280255EE12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123</TotalTime>
  <Words>1843</Words>
  <Application>Microsoft Office PowerPoint</Application>
  <PresentationFormat>Widescreen</PresentationFormat>
  <Paragraphs>204</Paragraphs>
  <Slides>38</Slides>
  <Notes>32</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38</vt:i4>
      </vt:variant>
    </vt:vector>
  </HeadingPairs>
  <TitlesOfParts>
    <vt:vector size="61" baseType="lpstr">
      <vt:lpstr>Aptos</vt:lpstr>
      <vt:lpstr>Aptos Display</vt:lpstr>
      <vt:lpstr>Arial</vt:lpstr>
      <vt:lpstr>Arial Nova Light</vt:lpstr>
      <vt:lpstr>Calibri</vt:lpstr>
      <vt:lpstr>Calibri (MS) Bold</vt:lpstr>
      <vt:lpstr>Canva Sans Bold</vt:lpstr>
      <vt:lpstr>Montserrat</vt:lpstr>
      <vt:lpstr>Oswald</vt:lpstr>
      <vt:lpstr>Proxima Nova</vt:lpstr>
      <vt:lpstr>Proxima Nova Light</vt:lpstr>
      <vt:lpstr>Proxima Nova Medium</vt:lpstr>
      <vt:lpstr>Proxima Nova Rg</vt:lpstr>
      <vt:lpstr>Roboto</vt:lpstr>
      <vt:lpstr>Roboto Lt</vt:lpstr>
      <vt:lpstr>Times New Roman</vt:lpstr>
      <vt:lpstr>Wingdings</vt:lpstr>
      <vt:lpstr>Office Theme</vt:lpstr>
      <vt:lpstr>Geometric</vt:lpstr>
      <vt:lpstr>2_Office Theme</vt:lpstr>
      <vt:lpstr>Title Slide Options</vt:lpstr>
      <vt:lpstr>Content Slides</vt:lpstr>
      <vt:lpstr>1_Office Theme</vt:lpstr>
      <vt:lpstr>PowerPoint Presentation</vt:lpstr>
      <vt:lpstr>PowerPoint Presentation</vt:lpstr>
      <vt:lpstr>PowerPoint Presentation</vt:lpstr>
      <vt:lpstr>ABOUT NY GREEN BANK</vt:lpstr>
      <vt:lpstr>PowerPoint Presentation</vt:lpstr>
      <vt:lpstr>PowerPoint Presentation</vt:lpstr>
      <vt:lpstr>Investment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 Story</vt:lpstr>
      <vt:lpstr>PowerPoint Presentation</vt:lpstr>
      <vt:lpstr>PowerPoint Presentation</vt:lpstr>
      <vt:lpstr>PowerPoint Presentation</vt:lpstr>
      <vt:lpstr>PowerPoint Presentation</vt:lpstr>
      <vt:lpstr>Customer Story</vt:lpstr>
      <vt:lpstr>Capital Solutions Project Types</vt:lpstr>
      <vt:lpstr>Union Station Area Thermal Energy Network (USATEN)</vt:lpstr>
      <vt:lpstr>EPA Climate Pollution Reduction Grants Program</vt:lpstr>
      <vt:lpstr>USATEN: Generational Investment in Clean Energy</vt:lpstr>
      <vt:lpstr>Project Overview</vt:lpstr>
      <vt:lpstr>Project Overview</vt:lpstr>
      <vt:lpstr>Sources of Funding</vt:lpstr>
      <vt:lpstr>Investment Tax Credit Considerations</vt:lpstr>
      <vt:lpstr>Advantages of CT Green Bank Loan</vt:lpstr>
      <vt:lpstr>Conditions of Initial Funding</vt:lpstr>
      <vt:lpstr>Project Status</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Aeowyn Kendall</dc:creator>
  <cp:lastModifiedBy>Aeowyn Kendall</cp:lastModifiedBy>
  <cp:revision>3</cp:revision>
  <dcterms:created xsi:type="dcterms:W3CDTF">2026-03-23T13:42:43Z</dcterms:created>
  <dcterms:modified xsi:type="dcterms:W3CDTF">2026-03-25T23:21:25Z</dcterms:modified>
</cp:coreProperties>
</file>