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2" r:id="rId4"/>
    <p:sldMasterId id="2147483702" r:id="rId5"/>
  </p:sldMasterIdLst>
  <p:notesMasterIdLst>
    <p:notesMasterId r:id="rId26"/>
  </p:notesMasterIdLst>
  <p:sldIdLst>
    <p:sldId id="289" r:id="rId6"/>
    <p:sldId id="294" r:id="rId7"/>
    <p:sldId id="328" r:id="rId8"/>
    <p:sldId id="295" r:id="rId9"/>
    <p:sldId id="296" r:id="rId10"/>
    <p:sldId id="303" r:id="rId11"/>
    <p:sldId id="308" r:id="rId12"/>
    <p:sldId id="297" r:id="rId13"/>
    <p:sldId id="329" r:id="rId14"/>
    <p:sldId id="304" r:id="rId15"/>
    <p:sldId id="309" r:id="rId16"/>
    <p:sldId id="310" r:id="rId17"/>
    <p:sldId id="312" r:id="rId18"/>
    <p:sldId id="315" r:id="rId19"/>
    <p:sldId id="313" r:id="rId20"/>
    <p:sldId id="314" r:id="rId21"/>
    <p:sldId id="305" r:id="rId22"/>
    <p:sldId id="306" r:id="rId23"/>
    <p:sldId id="311" r:id="rId24"/>
    <p:sldId id="302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ACAD63-91AA-2578-ADD1-7B19975757D7}" name="Marcotte, Jaime R (NYSERDA)" initials="MJR(" userId="S::Jaime.Marcotte@nyserda.ny.gov::27a6800e-7deb-4859-9962-c65356ed144d" providerId="AD"/>
  <p188:author id="{98888BA7-7F2B-319B-F23D-2616BA15271C}" name="Joanna Moore" initials="JM" userId="Joanna Moore" providerId="None"/>
  <p188:author id="{698E4EB9-94BA-32F5-1306-8E61A5595D8F}" name="Morgan, Hannah K (NYSERDA)" initials="HM" userId="S::Hannah.Morgan@nyserda.ny.gov::e8ec7564-895f-4f22-8aeb-4f69344cae89" providerId="AD"/>
  <p188:author id="{777E79CD-E00D-355F-A74C-EA63C65C4A1F}" name="Morgan, Hannah K (NYSERDA)" initials="M(" userId="S::hannah.morgan@nyserda.ny.gov::e8ec7564-895f-4f22-8aeb-4f69344cae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en, Andy R (NYSERDA)" initials="AAR(" lastIdx="3" clrIdx="0">
    <p:extLst>
      <p:ext uri="{19B8F6BF-5375-455C-9EA6-DF929625EA0E}">
        <p15:presenceInfo xmlns:p15="http://schemas.microsoft.com/office/powerpoint/2012/main" userId="S::andy.andersen@nyserda.ny.gov::b29e34e2-2c49-4861-897c-fb0eca8b4ebb" providerId="AD"/>
      </p:ext>
    </p:extLst>
  </p:cmAuthor>
  <p:cmAuthor id="2" name="Jie Weng" initials="JW" lastIdx="1" clrIdx="1">
    <p:extLst>
      <p:ext uri="{19B8F6BF-5375-455C-9EA6-DF929625EA0E}">
        <p15:presenceInfo xmlns:p15="http://schemas.microsoft.com/office/powerpoint/2012/main" userId="S::jie.weng@nyserda.ny.gov::30745ddb-02e1-4a86-bfef-8c51bfe87e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9F9F9F"/>
    <a:srgbClr val="C43F1B"/>
    <a:srgbClr val="002D72"/>
    <a:srgbClr val="F4F4F3"/>
    <a:srgbClr val="ECECEC"/>
    <a:srgbClr val="E4E2E7"/>
    <a:srgbClr val="EDE0DE"/>
    <a:srgbClr val="ECE5E6"/>
    <a:srgbClr val="E5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40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78EF68-9901-E946-991C-CF992178B7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B035FC2-3605-C249-BBBB-BC0CDAB1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buFontTx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Roboto" pitchFamily="2" charset="0"/>
              <a:ea typeface="Roboto" pitchFamily="2" charset="0"/>
              <a:cs typeface="Roboto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" indent="-291465" defTabSz="93323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" indent="-29146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" indent="-29146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5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latin typeface="Roboto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" indent="-29146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35FC2-3605-C249-BBBB-BC0CDAB13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NYSERD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14BB-1FAD-458B-9586-E923D5EF3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FFAE5D1-FD5E-42D4-9913-78E38A219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8D179-3B3A-47F5-8CCC-169BB9E02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 </a:t>
            </a:r>
          </a:p>
        </p:txBody>
      </p:sp>
    </p:spTree>
    <p:extLst>
      <p:ext uri="{BB962C8B-B14F-4D97-AF65-F5344CB8AC3E}">
        <p14:creationId xmlns:p14="http://schemas.microsoft.com/office/powerpoint/2010/main" val="241471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11694" y="2137004"/>
            <a:ext cx="5637670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34C25-DCB3-4608-84F7-81C57EEB963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7688" y="2136577"/>
            <a:ext cx="5103812" cy="4170562"/>
          </a:xfrm>
          <a:prstGeom prst="rect">
            <a:avLst/>
          </a:prstGeom>
        </p:spPr>
        <p:txBody>
          <a:bodyPr lIns="1005840" tIns="146304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633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11694" y="2137004"/>
            <a:ext cx="5637670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067986F-FCF7-4A4F-80C5-FA91B22F631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42636" y="2136775"/>
            <a:ext cx="5108864" cy="4170363"/>
          </a:xfrm>
          <a:prstGeom prst="rect">
            <a:avLst/>
          </a:prstGeom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9706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7688" y="2137004"/>
            <a:ext cx="11101676" cy="4170562"/>
          </a:xfrm>
          <a:prstGeom prst="rect">
            <a:avLst/>
          </a:prstGeom>
        </p:spPr>
        <p:txBody>
          <a:bodyPr lIns="0" tIns="0" rIns="0" bIns="0" numCol="1" spcCol="45720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167143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7688" y="2137004"/>
            <a:ext cx="11101676" cy="4170562"/>
          </a:xfrm>
          <a:prstGeom prst="rect">
            <a:avLst/>
          </a:prstGeom>
        </p:spPr>
        <p:txBody>
          <a:bodyPr lIns="0" tIns="0" rIns="0" bIns="0" numCol="2" spcCol="45720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416334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7688" y="2137004"/>
            <a:ext cx="11101676" cy="4170562"/>
          </a:xfrm>
          <a:prstGeom prst="rect">
            <a:avLst/>
          </a:prstGeom>
        </p:spPr>
        <p:txBody>
          <a:bodyPr lIns="0" tIns="0" rIns="0" bIns="0" numCol="3" spcCol="45720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399803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3982361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26408" y="615613"/>
            <a:ext cx="6470519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228600" indent="-228600"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tx2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lead in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4148851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Statement</a:t>
            </a:r>
          </a:p>
          <a:p>
            <a:pPr lvl="1"/>
            <a:r>
              <a:rPr lang="en-US"/>
              <a:t>Bullet level one</a:t>
            </a:r>
          </a:p>
        </p:txBody>
      </p:sp>
    </p:spTree>
    <p:extLst>
      <p:ext uri="{BB962C8B-B14F-4D97-AF65-F5344CB8AC3E}">
        <p14:creationId xmlns:p14="http://schemas.microsoft.com/office/powerpoint/2010/main" val="165105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178667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S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26408" y="615613"/>
            <a:ext cx="6470519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rgbClr val="F2A900"/>
                </a:solidFill>
                <a:latin typeface="+mj-lt"/>
              </a:defRPr>
            </a:lvl1pPr>
            <a:lvl2pPr marL="228600" indent="-228600"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tx2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lead in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4148851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Statement</a:t>
            </a:r>
          </a:p>
          <a:p>
            <a:pPr lvl="1"/>
            <a:r>
              <a:rPr lang="en-US"/>
              <a:t>Bullet level one</a:t>
            </a:r>
          </a:p>
        </p:txBody>
      </p:sp>
    </p:spTree>
    <p:extLst>
      <p:ext uri="{BB962C8B-B14F-4D97-AF65-F5344CB8AC3E}">
        <p14:creationId xmlns:p14="http://schemas.microsoft.com/office/powerpoint/2010/main" val="98171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111517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NYSERD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64" y="2766218"/>
            <a:ext cx="5601508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0" i="0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Sub Title (if there is one)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04F7A-8E23-443D-8FE2-9F4D7E3EF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rgbClr val="006BA6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1D907-71CA-4AB6-AE70-0228382DE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61C7-ED5A-4DD5-AC1B-4293020C99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A56B23-6FD4-4854-A7A7-0EBAE3DD61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1478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26408" y="615613"/>
            <a:ext cx="6470519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rgbClr val="0088CE"/>
                </a:solidFill>
                <a:latin typeface="+mj-lt"/>
              </a:defRPr>
            </a:lvl1pPr>
            <a:lvl2pPr marL="228600" indent="-228600"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tx2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lead in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4148851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Statement</a:t>
            </a:r>
          </a:p>
          <a:p>
            <a:pPr lvl="1"/>
            <a:r>
              <a:rPr lang="en-US"/>
              <a:t>Bullet level one</a:t>
            </a:r>
          </a:p>
        </p:txBody>
      </p:sp>
    </p:spTree>
    <p:extLst>
      <p:ext uri="{BB962C8B-B14F-4D97-AF65-F5344CB8AC3E}">
        <p14:creationId xmlns:p14="http://schemas.microsoft.com/office/powerpoint/2010/main" val="68626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24534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26408" y="615613"/>
            <a:ext cx="6470519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rgbClr val="63666A"/>
                </a:solidFill>
                <a:latin typeface="+mj-lt"/>
              </a:defRPr>
            </a:lvl1pPr>
            <a:lvl2pPr marL="228600" indent="-228600"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tx2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lead in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4148851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Statement</a:t>
            </a:r>
          </a:p>
          <a:p>
            <a:pPr lvl="1"/>
            <a:r>
              <a:rPr lang="en-US"/>
              <a:t>Bullet level one</a:t>
            </a:r>
          </a:p>
        </p:txBody>
      </p:sp>
    </p:spTree>
    <p:extLst>
      <p:ext uri="{BB962C8B-B14F-4D97-AF65-F5344CB8AC3E}">
        <p14:creationId xmlns:p14="http://schemas.microsoft.com/office/powerpoint/2010/main" val="391521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ERDA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396031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ERDA Blue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26408" y="615613"/>
            <a:ext cx="6470519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rgbClr val="006BA6"/>
                </a:solidFill>
                <a:latin typeface="+mj-lt"/>
              </a:defRPr>
            </a:lvl1pPr>
            <a:lvl2pPr marL="228600" indent="-228600"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tx2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lead in text</a:t>
            </a:r>
          </a:p>
          <a:p>
            <a:pPr lvl="1"/>
            <a:r>
              <a:rPr lang="en-US"/>
              <a:t>Bullet level one</a:t>
            </a:r>
          </a:p>
          <a:p>
            <a:pPr lvl="2"/>
            <a:r>
              <a:rPr lang="en-US"/>
              <a:t>Bullet level two</a:t>
            </a:r>
          </a:p>
          <a:p>
            <a:pPr lvl="3"/>
            <a:r>
              <a:rPr lang="en-US"/>
              <a:t>Bullet level three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4148851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Bold Statement</a:t>
            </a:r>
          </a:p>
          <a:p>
            <a:pPr lvl="1"/>
            <a:r>
              <a:rPr lang="en-US"/>
              <a:t>Bullet level one</a:t>
            </a:r>
          </a:p>
        </p:txBody>
      </p:sp>
    </p:spTree>
    <p:extLst>
      <p:ext uri="{BB962C8B-B14F-4D97-AF65-F5344CB8AC3E}">
        <p14:creationId xmlns:p14="http://schemas.microsoft.com/office/powerpoint/2010/main" val="2242166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YSERDA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7334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Y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0498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5644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r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74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-228600"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4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16A700-0265-4C92-AC54-BFB69B07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Input Title Here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14BB-1FAD-458B-9586-E923D5EF3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809B08-66B4-4623-9302-A9EDC31D2D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191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arge-NY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14BB-1FAD-458B-9586-E923D5EF3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0CEF28F-113E-47A6-B837-5FCAFD33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ABDE0D6-58E7-4F94-88DB-09D576EA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2BFF6C-36CC-48DB-B3EE-8FBD4AE6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 </a:t>
            </a:r>
          </a:p>
        </p:txBody>
      </p:sp>
    </p:spTree>
    <p:extLst>
      <p:ext uri="{BB962C8B-B14F-4D97-AF65-F5344CB8AC3E}">
        <p14:creationId xmlns:p14="http://schemas.microsoft.com/office/powerpoint/2010/main" val="1355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64" y="2766218"/>
            <a:ext cx="5601508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0" i="0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Sub Title (if there is one)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04F7A-8E23-443D-8FE2-9F4D7E3EF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rgbClr val="F2A900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61C7-ED5A-4DD5-AC1B-4293020C99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D07CEBD-C5A9-4D33-A48F-456B6362B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</a:t>
            </a:r>
            <a:br>
              <a:rPr lang="en-US"/>
            </a:br>
            <a:r>
              <a:rPr lang="en-US"/>
              <a:t>and Date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40D9923-0D77-43FB-9123-FE9ED3F6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049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NY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14BB-1FAD-458B-9586-E923D5EF3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0CEF28F-113E-47A6-B837-5FCAFD33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ABDE0D6-58E7-4F94-88DB-09D576EA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2BFF6C-36CC-48DB-B3EE-8FBD4AE6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 </a:t>
            </a:r>
          </a:p>
        </p:txBody>
      </p:sp>
    </p:spTree>
    <p:extLst>
      <p:ext uri="{BB962C8B-B14F-4D97-AF65-F5344CB8AC3E}">
        <p14:creationId xmlns:p14="http://schemas.microsoft.com/office/powerpoint/2010/main" val="401716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NY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61C7-ED5A-4DD5-AC1B-4293020C99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7EF9126-61B4-41DC-9134-9966194B1A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</a:t>
            </a:r>
            <a:br>
              <a:rPr lang="en-US"/>
            </a:br>
            <a:r>
              <a:rPr lang="en-US"/>
              <a:t>and Date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3F0874E-9A2A-4281-BE4D-456D124D5E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928D25-6DF0-4111-929D-4536CF68E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64" y="2766218"/>
            <a:ext cx="5601508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0" i="0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Sub Title (if there is one)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A8E78A4-F097-4861-A516-9B56B369B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chemeClr val="accent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56554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atter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8CC15-D582-4D98-AA32-573632D51B16}"/>
              </a:ext>
            </a:extLst>
          </p:cNvPr>
          <p:cNvSpPr/>
          <p:nvPr userDrawn="1"/>
        </p:nvSpPr>
        <p:spPr>
          <a:xfrm>
            <a:off x="0" y="4883285"/>
            <a:ext cx="12192000" cy="1974715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16A700-0265-4C92-AC54-BFB69B07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73" y="638605"/>
            <a:ext cx="11070248" cy="356744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0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7F8F315-EACC-4E7F-A43E-D8CF8926C3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524234"/>
            <a:ext cx="4135024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D9535-61FF-47A4-850A-28CE80553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84" y="5524234"/>
            <a:ext cx="2981638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E6EA8-832C-4CE2-A026-9FE8171A70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56032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82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8808" y="2137004"/>
            <a:ext cx="7320555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228600" indent="-228600"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2pPr>
            <a:lvl3pPr marL="457200">
              <a:spcBef>
                <a:spcPts val="600"/>
              </a:spcBef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 marL="822960" indent="-228600">
              <a:buClr>
                <a:schemeClr val="tx2"/>
              </a:buClr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Add bold intro or subhead here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bullet</a:t>
            </a:r>
          </a:p>
          <a:p>
            <a:pPr lvl="3"/>
            <a:r>
              <a:rPr lang="en-US"/>
              <a:t>Third bullet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C1E4E5-5E19-40B3-954D-8E8AF61AD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688" y="2136576"/>
            <a:ext cx="3333750" cy="4170562"/>
          </a:xfrm>
          <a:prstGeom prst="rect">
            <a:avLst/>
          </a:prstGeom>
        </p:spPr>
        <p:txBody>
          <a:bodyPr lIns="0" tIns="1554480" rIns="0" b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736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298C7DF-4700-463B-A7E8-438CEF65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AD0B725-CFFB-4C8F-9AE9-2B6ADC72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9" r:id="rId2"/>
    <p:sldLayoutId id="2147483735" r:id="rId3"/>
    <p:sldLayoutId id="2147483738" r:id="rId4"/>
    <p:sldLayoutId id="2147483736" r:id="rId5"/>
    <p:sldLayoutId id="2147483663" r:id="rId6"/>
    <p:sldLayoutId id="214748374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65429EA-18D1-4C38-B2B6-3EF97EB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5" y="550433"/>
            <a:ext cx="106307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0D00CF-303E-40FC-A013-AF4DB714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F3635-C8C2-4F71-95F5-E1A7BF07A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45" y="2136921"/>
            <a:ext cx="108171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95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44" r:id="rId2"/>
    <p:sldLayoutId id="2147483745" r:id="rId3"/>
    <p:sldLayoutId id="2147483746" r:id="rId4"/>
    <p:sldLayoutId id="2147483742" r:id="rId5"/>
    <p:sldLayoutId id="2147483757" r:id="rId6"/>
    <p:sldLayoutId id="2147483743" r:id="rId7"/>
    <p:sldLayoutId id="2147483747" r:id="rId8"/>
    <p:sldLayoutId id="2147483749" r:id="rId9"/>
    <p:sldLayoutId id="2147483750" r:id="rId10"/>
    <p:sldLayoutId id="2147483748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3"/>
          </a:solidFill>
          <a:latin typeface="+mj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t" pitchFamily="2" charset="0"/>
        <a:buChar char="&gt;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t" pitchFamily="2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h.Morgan@nyserda.ny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h.Morgan@nyserda.ny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F815B0-387B-4EE1-8AEB-8AE59CC64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5" y="1157137"/>
            <a:ext cx="10919676" cy="914400"/>
          </a:xfrm>
        </p:spPr>
        <p:txBody>
          <a:bodyPr/>
          <a:lstStyle/>
          <a:p>
            <a:pPr algn="ctr"/>
            <a:r>
              <a:rPr lang="en-US" dirty="0"/>
              <a:t>P-12 Schools - Clean Green Schools Initiative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PON 4924 Modification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4921E-DC46-4D9D-A404-D95A7A117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Hannah Morgan, Senior Project Manager</a:t>
            </a:r>
          </a:p>
          <a:p>
            <a:r>
              <a:rPr lang="en-US" dirty="0"/>
              <a:t>Efficiency Planning &amp; Engineering Team</a:t>
            </a:r>
          </a:p>
          <a:p>
            <a:r>
              <a:rPr lang="en-US" dirty="0"/>
              <a:t>3-8-24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408" y="272600"/>
            <a:ext cx="6470519" cy="586753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One Building: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Roboto 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$500,000 - $5,000,000 for eligible project types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</a:pPr>
            <a:endParaRPr lang="en-US" sz="16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Up to $30,000 for Clean Energy Educational and Professional Development Activities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endParaRPr lang="en-US" sz="16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Total max funding per school building is </a:t>
            </a:r>
            <a:r>
              <a:rPr lang="en-US" sz="1600" b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$5,030,000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endParaRPr lang="en-US" sz="16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Multiple Buildings: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Roboto 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$500,000 - $10,000,000 for eligible project types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endParaRPr lang="en-US" sz="16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Up to $100,000 for Clean Energy Educational and Professional Development Activities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</a:pPr>
            <a:endParaRPr lang="en-US" sz="16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Total max funding per multiple buildings is </a:t>
            </a:r>
            <a:r>
              <a:rPr lang="en-US" sz="1600" b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$10,100,000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Roboto 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Additional Incentives: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Roboto 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Additional incentives may be available through your local utility. </a:t>
            </a:r>
          </a:p>
          <a:p>
            <a:endParaRPr lang="en-US" sz="1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FD574C-826E-4F67-AD1A-5299E9F6641B}"/>
              </a:ext>
            </a:extLst>
          </p:cNvPr>
          <p:cNvSpPr/>
          <p:nvPr/>
        </p:nvSpPr>
        <p:spPr>
          <a:xfrm>
            <a:off x="6096000" y="5870871"/>
            <a:ext cx="4704582" cy="7075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*Maximum funding awarded from NYSERDA may not exceed 100% of the project cost.  Additional funded sources are encouraged such as State Aid and your local utility.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7F083E-33DA-4EFD-B9D0-97DF8E8D94EC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</a:t>
            </a:r>
          </a:p>
          <a:p>
            <a:pPr algn="ctr"/>
            <a:r>
              <a:rPr lang="en-US"/>
              <a:t>Funding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A complete Track II Proposal package includes the following: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Completion of the series of questions presented in NYSERDA’s online portal submission platform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School Authorization Form, if applicable (Attachment B) 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Track II Proposal Template (Attachment D)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Track II Building Impacts Table (Attachment E)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Track II Milestone Payment Schedule (Attachment F) 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Energy study or equivalent analysis used to select the Track II project components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The </a:t>
            </a: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P</a:t>
            </a: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roposer </a:t>
            </a: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may be either the school or an authorized representative of the school.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u="sng" dirty="0">
                <a:latin typeface="Roboto" pitchFamily="2" charset="0"/>
                <a:ea typeface="Roboto" pitchFamily="2" charset="0"/>
                <a:cs typeface="Arial"/>
              </a:rPr>
              <a:t>Work completed prior to NYSERDA’s receipt of a completed Track II application is ineligible for funding.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First Round: Proposals are due on </a:t>
            </a:r>
            <a:r>
              <a:rPr lang="en-US" sz="1600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Arial"/>
              </a:rPr>
              <a:t>6/6/24</a:t>
            </a: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 by 3:00 pm EST.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" pitchFamily="2" charset="0"/>
                <a:ea typeface="Roboto" pitchFamily="2" charset="0"/>
                <a:cs typeface="Arial"/>
              </a:rPr>
              <a:t>Read the PON and ask questions!</a:t>
            </a:r>
          </a:p>
          <a:p>
            <a:pPr marL="45720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946AC4-650D-47E7-B99B-C955A28D6C23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Requirements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Proposals will be evaluated by a Scoring Committee based on their overall responsiveness and specifically based on the Evaluation Criteria below, which are listed in order of importance</a:t>
            </a:r>
            <a:r>
              <a:rPr lang="en-US" sz="1600">
                <a:latin typeface="Roboto "/>
                <a:ea typeface="Roboto" pitchFamily="2" charset="0"/>
                <a:cs typeface="Arial"/>
              </a:rPr>
              <a:t>: 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Project Impact (65 points)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Clarity of Budget (15 points)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Project Team and Stakeholder Commitment (10 points)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Project Implementation and Schedule (10 points)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latin typeface="Roboto "/>
              </a:rPr>
              <a:t>Projects will be evaluated in two separate categories: Clean Heating and Cooling projects and Capital Projects to Move Towards Decarbonization. If a project includes measures from both categories, it will be evaluated under the Clean Heating and Cooling project category.</a:t>
            </a:r>
          </a:p>
          <a:p>
            <a:pPr marL="685800" lvl="1">
              <a:lnSpc>
                <a:spcPct val="10700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Evaluation and scoring of each proposal will ultimately be determined in comparison with and relative to the other proposals submitted in each category.</a:t>
            </a:r>
          </a:p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FCA07BE-A830-4D7F-BD0F-D4E5B5683DD1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Evaluation 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8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numCol="1" spcCol="0" rtlCol="0" anchor="t">
            <a:no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Project Impact (65 points):</a:t>
            </a:r>
            <a:endParaRPr lang="en-US" sz="1600">
              <a:latin typeface="Roboto "/>
              <a:ea typeface="Roboto" pitchFamily="2" charset="0"/>
              <a:cs typeface="Arial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Project includes installation of clean heating and cooling system(s) that will supply a portion of the schools heating and cooling load (Clean Heating and Cooling category) OR</a:t>
            </a: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  <a:cs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Project includes installation of Capital Projects to Move Towards Decarbonization. </a:t>
            </a: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  <a:cs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Reduces schools greenhouse gas emissions related to energy consumption (proposals will be grouped in to tiers). </a:t>
            </a:r>
            <a:endParaRPr lang="en-US" sz="1600">
              <a:latin typeface="Roboto Light"/>
              <a:ea typeface="Roboto Light"/>
              <a:cs typeface="Roboto Light"/>
            </a:endParaRP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  <a:cs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Stage of proposed project.</a:t>
            </a:r>
            <a:endParaRPr lang="en-US" sz="1600">
              <a:latin typeface="Roboto Light"/>
              <a:ea typeface="Roboto Light"/>
              <a:cs typeface="Roboto Light"/>
            </a:endParaRP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  <a:cs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Appropriate ventilation and filtration as a result of the decarbonization project. </a:t>
            </a:r>
            <a:endParaRPr lang="en-US" sz="1600">
              <a:latin typeface="Roboto Light"/>
              <a:ea typeface="Roboto Light"/>
              <a:cs typeface="Roboto Light"/>
            </a:endParaRP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Resiliency components of proposed project.</a:t>
            </a:r>
          </a:p>
          <a:p>
            <a:pPr lvl="1" indent="0">
              <a:buSzPct val="75000"/>
              <a:buNone/>
            </a:pPr>
            <a:endParaRPr lang="en-US" sz="1600">
              <a:latin typeface="Roboto Light"/>
              <a:ea typeface="Roboto Light"/>
            </a:endParaRPr>
          </a:p>
          <a:p>
            <a:pPr marL="514350" lvl="1" indent="-285750"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</a:rPr>
              <a:t>Expanded use of the school(s) to support the community.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2B0ED7-E57D-40AD-B527-11D38BA51B7F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Evaluation 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408" y="615613"/>
            <a:ext cx="6576295" cy="5867533"/>
          </a:xfrm>
        </p:spPr>
        <p:txBody>
          <a:bodyPr vert="horz" lIns="0" tIns="0" rIns="0" bIns="0" numCol="1" spcCol="0" rtlCol="0" anchor="t">
            <a:no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Clarity of Budget (15 points)</a:t>
            </a:r>
          </a:p>
          <a:p>
            <a:pPr marL="742950" lvl="2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  <a:cs typeface="Roboto Light"/>
              </a:rPr>
              <a:t>Budget completed and appears reasonable.</a:t>
            </a:r>
          </a:p>
          <a:p>
            <a:pPr lvl="2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742950" lvl="2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Project leverages additional funding from federal funding, utility incentives or grant opportunities.</a:t>
            </a:r>
          </a:p>
          <a:p>
            <a:pPr lvl="2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742950" lvl="2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  <a:cs typeface="Roboto Light"/>
              </a:rPr>
              <a:t>Funding secured covering the entire proposed cost of the project, net the NYSERDA funding requested. 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EBFDE8-047D-47C2-82EF-157BEB461E96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Evaluation 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numCol="1" spcCol="0" rtlCol="0" anchor="t">
            <a:no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Project Team and Stakeholder Commitment (10 points)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  <a:cs typeface="Arial"/>
              </a:rPr>
              <a:t>Project Team includes relevant parties with the necessary background and experience to ensure project success and likelihood of installation of project as proposed.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Preference will be given to projects implemented by contractors that are participating in New York State Department of Labor (NYS DOL) recognized pre-apprenticeship programs or NYS DOL registered apprenticeship programs.</a:t>
            </a:r>
          </a:p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8EE225-A94A-4065-8708-5805DE460A71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Evaluation 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3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numCol="1" spcCol="0" rtlCol="0" anchor="t">
            <a:no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Project Implementation and Schedule (10 points)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/>
                <a:ea typeface="Roboto Light"/>
                <a:cs typeface="Roboto Light"/>
              </a:rPr>
              <a:t>Includes a detailed description for the proposed school building upgrades and provides dates for the Project Stage and Schedule (see Attachment D - Section </a:t>
            </a:r>
            <a:r>
              <a:rPr lang="en-US" sz="1600" err="1">
                <a:latin typeface="Roboto Light"/>
                <a:ea typeface="Roboto Light"/>
                <a:cs typeface="Roboto Light"/>
              </a:rPr>
              <a:t>Ib</a:t>
            </a:r>
            <a:r>
              <a:rPr lang="en-US" sz="1600">
                <a:latin typeface="Roboto Light"/>
                <a:ea typeface="Roboto Light"/>
                <a:cs typeface="Roboto Light"/>
              </a:rPr>
              <a:t> and Section III). The dates included in the anticipated schedule demonstrate a realistic understanding of how the proposed project will proceed through implementation. 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600" b="1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B00E72-463E-4EC6-9AF2-DAA5EDBE5DB6}"/>
              </a:ext>
            </a:extLst>
          </p:cNvPr>
          <p:cNvSpPr txBox="1">
            <a:spLocks/>
          </p:cNvSpPr>
          <p:nvPr/>
        </p:nvSpPr>
        <p:spPr>
          <a:xfrm>
            <a:off x="0" y="2314478"/>
            <a:ext cx="5043638" cy="2229043"/>
          </a:xfrm>
          <a:prstGeom prst="rect">
            <a:avLst/>
          </a:prstGeom>
        </p:spPr>
        <p:txBody>
          <a:bodyPr vert="horz" lIns="0" tIns="0" rIns="0" bIns="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5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Roboto Lt" pitchFamily="2" charset="0"/>
              <a:buChar char="&gt;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t" pitchFamily="2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Track II Installation: Proposal Evaluation </a:t>
            </a:r>
            <a:endParaRPr lang="en-US" sz="5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NYSERDA will provide funding to support a range of workforce development and student educational activities for P-12 students that explore, support or promote decarbonization efforts in their schools and communities.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The Educational and Professional Development Activities Pathway document, which is located on the Clean and Green Schools Initiative documents and resources website:</a:t>
            </a: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</a:rPr>
              <a:t>Should be consulted for assistance in designing these activities </a:t>
            </a: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</a:rPr>
              <a:t>Includes existing programs, tools, and resources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"/>
              </a:rPr>
              <a:t>Eligible activity costs include, but are not limited to: </a:t>
            </a: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</a:rPr>
              <a:t>Curriculum development, program/license fees, software subscription fees, project supplies/tools/equipment, field trips, promotional material, speakers, teacher stipends, internship wages, textbooks, signage, clean energy toolkits, registration/entrance fees (conferences, camps, workshops), space rental, consultants/trainers fees, professional development fees, food, travel and lodging.</a:t>
            </a:r>
            <a:endParaRPr lang="en-US" sz="14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9312" y="1199956"/>
            <a:ext cx="4149725" cy="2229043"/>
          </a:xfrm>
        </p:spPr>
        <p:txBody>
          <a:bodyPr/>
          <a:lstStyle/>
          <a:p>
            <a:pPr algn="ctr"/>
            <a:r>
              <a:rPr lang="en-US" sz="4800"/>
              <a:t>Clean Energy Educational and Professional Development Opportunities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Track I Planning: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Per Building – Up to $10,000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Per District – Up to $50,000 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Roboto" pitchFamily="2" charset="0"/>
                <a:ea typeface="Roboto" pitchFamily="2" charset="0"/>
                <a:cs typeface="Arial"/>
              </a:rPr>
              <a:t>Track II Installation 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One Building – Up to $30,000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Multiple Buildings – Up to $100,000 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13" y="620028"/>
            <a:ext cx="4149725" cy="2229043"/>
          </a:xfrm>
        </p:spPr>
        <p:txBody>
          <a:bodyPr/>
          <a:lstStyle/>
          <a:p>
            <a:pPr algn="ctr"/>
            <a:r>
              <a:rPr lang="en-US" sz="4800"/>
              <a:t>Clean Energy Educational and Professional Development Opportunities:</a:t>
            </a:r>
          </a:p>
          <a:p>
            <a:pPr algn="ctr"/>
            <a:r>
              <a:rPr lang="en-US" sz="4800"/>
              <a:t>Additional Funding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9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"/>
              </a:rPr>
              <a:t>Track II Proposals Due:</a:t>
            </a:r>
          </a:p>
          <a:p>
            <a:pPr marL="742950" lvl="2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Thursday (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6/6/24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) by 3:00 pm EST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"/>
              </a:rPr>
              <a:t>Clean Green Schools Initiative Website: </a:t>
            </a:r>
          </a:p>
          <a:p>
            <a:pPr marL="742950" lvl="2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Visit the Clean Green Schools Initiative website to see the most current list of Program resources, specific to eligibility, template documents, guidance documents and more. </a:t>
            </a:r>
          </a:p>
          <a:p>
            <a:pPr marL="1108710" lvl="3" indent="-285750">
              <a:lnSpc>
                <a:spcPct val="107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Link</a:t>
            </a:r>
            <a:r>
              <a:rPr lang="en-US" sz="1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- nyserda.ny.gov/P-12-Clean-Green-Schools </a:t>
            </a:r>
          </a:p>
          <a:p>
            <a:pPr lvl="3" indent="0">
              <a:lnSpc>
                <a:spcPct val="107000"/>
              </a:lnSpc>
              <a:buSzPct val="75000"/>
              <a:buNone/>
            </a:pPr>
            <a:endParaRPr lang="en-US" sz="14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Roboto "/>
                <a:ea typeface="+mn-ea"/>
                <a:cs typeface="+mn-cs"/>
              </a:rPr>
              <a:t>Contact Information: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E-mail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  <a:hlinkClick r:id="rId3"/>
              </a:rPr>
              <a:t>Hannah.Morgan@nyserda.ny.gov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1" indent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Roboto "/>
              <a:ea typeface="+mn-ea"/>
              <a:cs typeface="+mn-cs"/>
            </a:endParaRPr>
          </a:p>
          <a:p>
            <a:pPr marL="742950" lvl="2" indent="-285750">
              <a:lnSpc>
                <a:spcPct val="107000"/>
              </a:lnSpc>
              <a:buSzPct val="75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45720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143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5073" y="2314478"/>
            <a:ext cx="4427188" cy="2229043"/>
          </a:xfrm>
        </p:spPr>
        <p:txBody>
          <a:bodyPr/>
          <a:lstStyle/>
          <a:p>
            <a:pPr algn="ctr"/>
            <a:r>
              <a:rPr lang="en-US" sz="5400"/>
              <a:t>Important Dates and Resources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B418-8E73-4D40-8052-DFC3CB6F82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287" y="1956669"/>
            <a:ext cx="4149725" cy="2944661"/>
          </a:xfrm>
        </p:spPr>
        <p:txBody>
          <a:bodyPr/>
          <a:lstStyle/>
          <a:p>
            <a:pPr algn="ctr"/>
            <a:r>
              <a:rPr lang="en-US" sz="5400"/>
              <a:t>Overview of Clean Green Schools Initiative</a:t>
            </a:r>
          </a:p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EC2479-166D-4642-9F77-3931855149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075" y="615950"/>
            <a:ext cx="6470650" cy="5867400"/>
          </a:xfrm>
        </p:spPr>
        <p:txBody>
          <a:bodyPr vert="horz" lIns="0" tIns="0" rIns="0" bIns="0" numCol="1" spcCol="0" rtlCol="0" anchor="t">
            <a:noAutofit/>
          </a:bodyPr>
          <a:lstStyle/>
          <a:p>
            <a:pPr marL="171450" indent="-171450" defTabSz="457200">
              <a:buClr>
                <a:srgbClr val="002D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Budget: 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 b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$</a:t>
            </a: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160 M</a:t>
            </a:r>
          </a:p>
          <a:p>
            <a:pPr marL="742950" lvl="2" indent="-285750" defTabSz="457200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$100M of Clean Water, Clean Air and Green Jobs Environmental Bond Act funding </a:t>
            </a:r>
          </a:p>
          <a:p>
            <a:pPr marL="742950" lvl="2" indent="-285750" defTabSz="457200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4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$60M of CEF/RGGI funding</a:t>
            </a:r>
            <a:endParaRPr lang="en-US" sz="14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Clr>
                <a:srgbClr val="002D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Program Goal</a:t>
            </a:r>
            <a:r>
              <a:rPr lang="en-US" sz="1600">
                <a:cs typeface="Arial" panose="020B0604020202020204" pitchFamily="34" charset="0"/>
              </a:rPr>
              <a:t>: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The goal of the program is to help under-resourced</a:t>
            </a: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 public 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schools decarbonize their building portfolio and improve indoor air quality (IAQ) across their buildings.</a:t>
            </a:r>
            <a:endParaRPr lang="en-US" sz="16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 defTabSz="457200">
              <a:buClr>
                <a:srgbClr val="002D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Eligibility: 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Track I:  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All public school districts across NYS that are designated as High-Needs by the New York State Education Department or have at least one building which is located in a disadvantaged community. 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Track II:  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All public school districts across NYS that are designated as High-Needs by the New York State Education Department or school buildings which are located in a disadvantaged community.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Track I and Track II provide support for </a:t>
            </a: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existing buildings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, not new construction projects. </a:t>
            </a:r>
          </a:p>
          <a:p>
            <a:pPr marL="514350" lvl="1" indent="-285750" defTabSz="457200">
              <a:buSzPct val="75000"/>
              <a:buFont typeface="Courier New" panose="02070309020205020404" pitchFamily="49" charset="0"/>
              <a:buChar char="o"/>
              <a:defRPr/>
            </a:pPr>
            <a:endParaRPr lang="en-US" sz="16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4C7C96-ABFD-46AF-8150-48F5D7E00095}"/>
              </a:ext>
            </a:extLst>
          </p:cNvPr>
          <p:cNvSpPr txBox="1"/>
          <p:nvPr/>
        </p:nvSpPr>
        <p:spPr>
          <a:xfrm>
            <a:off x="1733541" y="897266"/>
            <a:ext cx="8917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</a:rPr>
              <a:t>Questions</a:t>
            </a:r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3200" dirty="0">
                <a:solidFill>
                  <a:schemeClr val="tx2"/>
                </a:solidFill>
                <a:hlinkClick r:id="rId3"/>
              </a:rPr>
              <a:t>Hannah.Morgan@nyserda.ny.gov</a:t>
            </a:r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9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61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Roboto "/>
              </a:rPr>
              <a:t>PON modifications include, but are not limited to:</a:t>
            </a: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>
                <a:latin typeface="Roboto Light" panose="02000000000000000000" pitchFamily="2" charset="0"/>
                <a:ea typeface="Roboto Light" panose="02000000000000000000" pitchFamily="2" charset="0"/>
              </a:rPr>
              <a:t>An expanded school eligibility list.</a:t>
            </a:r>
          </a:p>
          <a:p>
            <a:pPr lvl="1" indent="0">
              <a:lnSpc>
                <a:spcPct val="107000"/>
              </a:lnSpc>
              <a:buSzPct val="75000"/>
              <a:buNone/>
            </a:pPr>
            <a:endParaRPr lang="en-US" sz="2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>
                <a:latin typeface="Roboto Light" panose="02000000000000000000" pitchFamily="2" charset="0"/>
                <a:ea typeface="Roboto Light" panose="02000000000000000000" pitchFamily="2" charset="0"/>
              </a:rPr>
              <a:t>Higher funding caps in Track I and Track II.</a:t>
            </a:r>
          </a:p>
          <a:p>
            <a:pPr lvl="1" indent="0">
              <a:lnSpc>
                <a:spcPct val="107000"/>
              </a:lnSpc>
              <a:buSzPct val="75000"/>
              <a:buNone/>
            </a:pPr>
            <a:endParaRPr lang="en-US" sz="2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>
                <a:latin typeface="Roboto Light" panose="02000000000000000000" pitchFamily="2" charset="0"/>
                <a:ea typeface="Roboto Light" panose="02000000000000000000" pitchFamily="2" charset="0"/>
              </a:rPr>
              <a:t>A second round of Track II (e.g. implementation/construction funding).</a:t>
            </a:r>
          </a:p>
          <a:p>
            <a:pPr lvl="1" indent="0">
              <a:lnSpc>
                <a:spcPct val="107000"/>
              </a:lnSpc>
              <a:buSzPct val="75000"/>
              <a:buNone/>
            </a:pPr>
            <a:endParaRPr lang="en-US" sz="2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4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563" y="2035979"/>
            <a:ext cx="4149725" cy="2229043"/>
          </a:xfrm>
        </p:spPr>
        <p:txBody>
          <a:bodyPr/>
          <a:lstStyle/>
          <a:p>
            <a:pPr algn="ctr"/>
            <a:r>
              <a:rPr lang="en-US" sz="4800"/>
              <a:t>PON Modifications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408" y="355731"/>
            <a:ext cx="6470519" cy="5867533"/>
          </a:xfrm>
        </p:spPr>
        <p:txBody>
          <a:bodyPr vert="horz" lIns="0" tIns="0" rIns="0" bIns="0" numCol="1" spcCol="0" rtlCol="0" anchor="t">
            <a:noAutofit/>
          </a:bodyPr>
          <a:lstStyle/>
          <a:p>
            <a:pPr marL="571500" lvl="1" indent="-342900" defTabSz="457200">
              <a:spcBef>
                <a:spcPts val="1000"/>
              </a:spcBef>
              <a:buClr>
                <a:srgbClr val="002D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latin typeface="Roboto Light"/>
                <a:ea typeface="Roboto Light"/>
                <a:cs typeface="Arial"/>
              </a:rPr>
              <a:t>This program provides funding in two tracks to support a school's pathway towards decarbonization. 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028700" lvl="2" indent="-342900" defTabSz="457200">
              <a:spcBef>
                <a:spcPts val="10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Track I Planning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: Open Enrollment </a:t>
            </a:r>
            <a:r>
              <a:rPr lang="en-US" sz="1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160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accepting apps until </a:t>
            </a:r>
            <a:r>
              <a:rPr lang="en-US" sz="1600" b="1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12/30/25</a:t>
            </a:r>
            <a:r>
              <a:rPr lang="en-US" sz="1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1623060" lvl="3" indent="-342900" defTabSz="457200"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Provides funding for services which will help schools </a:t>
            </a:r>
            <a:r>
              <a:rPr lang="en-US" sz="1600" u="sng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evaluate, plan for and facilitate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energy reduction projects, clean energy projects and indoor air quality projects. </a:t>
            </a:r>
          </a:p>
          <a:p>
            <a:pPr marL="1028700" lvl="2" indent="-342900" defTabSz="457200">
              <a:spcBef>
                <a:spcPts val="10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Track II Installation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: Competitive (</a:t>
            </a:r>
            <a:r>
              <a:rPr lang="en-US" sz="160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proposals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due </a:t>
            </a:r>
            <a:r>
              <a:rPr lang="en-US" sz="1600" b="1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6/6/24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1623060" lvl="3" indent="-342900" defTabSz="457200"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Provides funding to </a:t>
            </a:r>
            <a:r>
              <a:rPr lang="en-US" sz="1600" u="sng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implement 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construction projects which will help schools decarbonize their buildings.</a:t>
            </a:r>
          </a:p>
          <a:p>
            <a:pPr marL="1028700" lvl="1" indent="-342900" defTabSz="457200">
              <a:spcBef>
                <a:spcPts val="10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Clean Energy Educational and Professional Development Opportunities:</a:t>
            </a:r>
          </a:p>
          <a:p>
            <a:pPr marL="1623060" lvl="3" indent="-342900" defTabSz="457200"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</a:rPr>
              <a:t>NYSERDA will provide funding to support a range of workforce development and student educational activities for P-12 students that explore, support or promote decarbonization efforts in their schools and communities.</a:t>
            </a: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This is an optional service in Track I and Track II.</a:t>
            </a:r>
          </a:p>
          <a:p>
            <a:pPr marL="571500" lvl="1" indent="-342900" defTabSz="457200">
              <a:spcBef>
                <a:spcPts val="1000"/>
              </a:spcBef>
              <a:buClr>
                <a:srgbClr val="002D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Participation in Track I is not a requirement to participate in Track II, </a:t>
            </a:r>
            <a:r>
              <a:rPr lang="en-US" sz="1600" b="1" u="sng">
                <a:latin typeface="Roboto Light" panose="02000000000000000000" pitchFamily="2" charset="0"/>
                <a:ea typeface="Roboto Light" panose="02000000000000000000" pitchFamily="2" charset="0"/>
              </a:rPr>
              <a:t>but Applicants must have an energy study or equivalent analysis completed at the time of a Track II application</a:t>
            </a:r>
            <a:r>
              <a:rPr lang="en-US" sz="1600" b="1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en-US" b="1">
              <a:ea typeface="Robo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3C366-671C-4C42-B86C-D1BDEB95C2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3871" y="2099564"/>
            <a:ext cx="4149725" cy="1449815"/>
          </a:xfrm>
        </p:spPr>
        <p:txBody>
          <a:bodyPr/>
          <a:lstStyle/>
          <a:p>
            <a:pPr algn="ctr"/>
            <a:r>
              <a:rPr lang="en-US" sz="5400"/>
              <a:t>Program Structure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numCol="1" spcCol="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Eligible services include, but are not limited to: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Engineering &amp; Architecture Services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Energy Benchmarking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Energy Studies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Energy Efficiency and Clean Heating and Cooling Design Services</a:t>
            </a:r>
          </a:p>
          <a:p>
            <a:pPr marL="1508760" lvl="3">
              <a:lnSpc>
                <a:spcPct val="107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Eligible design projects include, but are not limited to, GSHP, ASHP, and VRF system designs. Other projects demonstrating space and/or water heating or cooling without the use of fossil fuels may be eligible. </a:t>
            </a:r>
            <a:r>
              <a:rPr lang="en-US" sz="14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Eligible project activities include, but are not limited to, the development of heating and cooling load calculations, equipment schedules, drawings, mechanical plans, and test boreholes.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Energy Master Planning and Decarbonization Roadmaps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Clean Transportation Studies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Indoor Air Quality Evaluation and Management </a:t>
            </a:r>
            <a:endParaRPr lang="en-US" sz="16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On-Site Energy Manager</a:t>
            </a:r>
          </a:p>
          <a:p>
            <a:pPr marL="1143000" lvl="2">
              <a:lnSpc>
                <a:spcPct val="107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District level or across districts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Services Associated with Clean Energy Projects </a:t>
            </a:r>
          </a:p>
          <a:p>
            <a:pPr marL="1143000" lvl="2">
              <a:lnSpc>
                <a:spcPct val="107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Grant Writer</a:t>
            </a:r>
          </a:p>
          <a:p>
            <a:pPr marL="1143000" lvl="2">
              <a:lnSpc>
                <a:spcPct val="107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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Fiscal Advisor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Clean Energy Educational and Professional Development Activities </a:t>
            </a:r>
          </a:p>
          <a:p>
            <a:pPr marL="1337310" lvl="3" indent="-285750">
              <a:lnSpc>
                <a:spcPct val="107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2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This must be paired with an above bullet and is ineligible as a standalone project. </a:t>
            </a:r>
            <a:endParaRPr lang="en-US" sz="1200" i="1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B2F64-3F5C-4DD5-9B16-DB054CAD1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8800" y="2266770"/>
            <a:ext cx="4149725" cy="2324459"/>
          </a:xfrm>
        </p:spPr>
        <p:txBody>
          <a:bodyPr/>
          <a:lstStyle/>
          <a:p>
            <a:pPr algn="ctr"/>
            <a:r>
              <a:rPr lang="en-US" sz="5400"/>
              <a:t>Track I Planning: Eligible Projects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B2F64-3F5C-4DD5-9B16-DB054CAD1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8800" y="2266770"/>
            <a:ext cx="4149725" cy="2324459"/>
          </a:xfrm>
        </p:spPr>
        <p:txBody>
          <a:bodyPr/>
          <a:lstStyle/>
          <a:p>
            <a:pPr algn="ctr"/>
            <a:r>
              <a:rPr lang="en-US" sz="5400"/>
              <a:t>Track I Planning: Funding</a:t>
            </a:r>
          </a:p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54108-C039-9499-1EE3-0AB5D914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16" y="1348208"/>
            <a:ext cx="7218784" cy="3069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CE0C8-8C75-776C-4DE2-035145179101}"/>
              </a:ext>
            </a:extLst>
          </p:cNvPr>
          <p:cNvSpPr txBox="1"/>
          <p:nvPr/>
        </p:nvSpPr>
        <p:spPr>
          <a:xfrm>
            <a:off x="5133214" y="4591229"/>
            <a:ext cx="6898787" cy="155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NYSERDA’s funding ranges from </a:t>
            </a:r>
            <a:r>
              <a:rPr lang="en-US" sz="1800" b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$650,000 - $1,250,000 </a:t>
            </a:r>
            <a:r>
              <a: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 district depending on the district’s annual energy spend. </a:t>
            </a:r>
          </a:p>
          <a:p>
            <a:pPr marL="514350" lvl="1" indent="-28575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School districts are not required to contribute funding to a Track I project unless the project cost exceeds the cap in the table above. </a:t>
            </a:r>
          </a:p>
        </p:txBody>
      </p:sp>
    </p:spTree>
    <p:extLst>
      <p:ext uri="{BB962C8B-B14F-4D97-AF65-F5344CB8AC3E}">
        <p14:creationId xmlns:p14="http://schemas.microsoft.com/office/powerpoint/2010/main" val="341059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A complete application package includes the following: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Track I Program Application 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Scope of Work 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Budget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Applicants may be either the school or an authorized representative of the school.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Applicants may include one or more Track I services in their Scope of Work.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Applicants may submit one application on behalf of multiple buildings within a district. </a:t>
            </a:r>
          </a:p>
          <a:p>
            <a:pPr marL="28575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Template documents are available on the Clean Green Schools Initiative documents and resources website. </a:t>
            </a:r>
          </a:p>
          <a:p>
            <a:pPr marL="285750" marR="0" lvl="0" indent="-285750" fontAlgn="auto">
              <a:lnSpc>
                <a:spcPct val="107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600">
              <a:latin typeface="Roboto" pitchFamily="2" charset="0"/>
              <a:ea typeface="Roboto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>
              <a:latin typeface="Roboto" pitchFamily="2" charset="0"/>
              <a:ea typeface="Roboto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>
              <a:latin typeface="Roboto" pitchFamily="2" charset="0"/>
              <a:ea typeface="Roboto" pitchFamily="2" charset="0"/>
              <a:cs typeface="Arial"/>
            </a:endParaRPr>
          </a:p>
          <a:p>
            <a:pPr marL="457200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5073" y="2314478"/>
            <a:ext cx="4427188" cy="2229043"/>
          </a:xfrm>
        </p:spPr>
        <p:txBody>
          <a:bodyPr/>
          <a:lstStyle/>
          <a:p>
            <a:pPr algn="ctr"/>
            <a:r>
              <a:rPr lang="en-US" sz="5400"/>
              <a:t>Track I Planning: Application Requirements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408" y="143975"/>
            <a:ext cx="6470519" cy="586753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Clean Heating and Cooling Projects: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Ground Source Heat Pump 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Air Source Heat Pump </a:t>
            </a:r>
            <a:endParaRPr lang="en-US" sz="160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Variable Refrigerant Flow System </a:t>
            </a:r>
          </a:p>
          <a:p>
            <a:pPr marL="457200" lvl="1" indent="0">
              <a:lnSpc>
                <a:spcPct val="107000"/>
              </a:lnSpc>
              <a:buSzPct val="75000"/>
              <a:buNone/>
            </a:pP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Roboto" pitchFamily="2" charset="0"/>
                <a:ea typeface="Roboto" pitchFamily="2" charset="0"/>
                <a:cs typeface="Arial"/>
              </a:rPr>
              <a:t>Capital Projects to Move Towards Decarbonization: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Comprehensive retrofits that impact energy consumption and overall building load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Electrification of building systems (e.g., kitchen equipment &amp; domestic hot water heaters)</a:t>
            </a:r>
          </a:p>
          <a:p>
            <a:pPr marL="685800" lvl="1">
              <a:lnSpc>
                <a:spcPct val="107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6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Building electrification readiness projects: </a:t>
            </a:r>
          </a:p>
          <a:p>
            <a:pPr marL="971550" lvl="2" indent="-285750">
              <a:lnSpc>
                <a:spcPct val="107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High performance building envelope (e.g., air sealing, insulation, window film)</a:t>
            </a:r>
          </a:p>
          <a:p>
            <a:pPr marL="971550" lvl="2" indent="-285750">
              <a:lnSpc>
                <a:spcPct val="107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Heating/cooling projects</a:t>
            </a:r>
          </a:p>
          <a:p>
            <a:pPr marL="971550" lvl="2" indent="-285750">
              <a:lnSpc>
                <a:spcPct val="107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1400"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Conversion of distribution systems (e.g., steam to hot water) to support potential future electrification</a:t>
            </a:r>
          </a:p>
          <a:p>
            <a:pPr marL="685800" lvl="2" indent="0">
              <a:lnSpc>
                <a:spcPct val="107000"/>
              </a:lnSpc>
              <a:buSzPct val="75000"/>
              <a:buNone/>
            </a:pPr>
            <a:endParaRPr lang="en-US" sz="140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2314478"/>
            <a:ext cx="5043638" cy="2229043"/>
          </a:xfrm>
        </p:spPr>
        <p:txBody>
          <a:bodyPr/>
          <a:lstStyle/>
          <a:p>
            <a:pPr algn="ctr"/>
            <a:r>
              <a:rPr lang="en-US"/>
              <a:t>Track II Installation:</a:t>
            </a:r>
          </a:p>
          <a:p>
            <a:pPr algn="ctr"/>
            <a:r>
              <a:rPr lang="en-US"/>
              <a:t>Eligible Projects</a:t>
            </a:r>
            <a:r>
              <a:rPr lang="en-US" sz="54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77696-1CD6-4CEB-ADD3-FCBF0D2D80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6408" y="143975"/>
            <a:ext cx="6470519" cy="586753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Arial"/>
              </a:rPr>
              <a:t>The following supporting upgrades/efforts are eligible when completed in combination with any eligible activities shown above: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Building ventilation system and filtration system capital projects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Resiliency measures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Building Automation Systems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Energy storage systems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Renewable energy technologies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Clean electricity purchase with emphasis on the use of community solar or “Green” energy service provider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Window replacement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Upgrading existing electrical infrastructure (e.g., electrical panel upgrades &amp; equipment service infrastructure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>
                <a:solidFill>
                  <a:schemeClr val="tx2"/>
                </a:solidFill>
              </a:rPr>
              <a:t>• Lighting upgrades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</a:rPr>
              <a:t>All Track II projects must have an energy study or equivalent analysis completed at the time of application.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i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/>
              </a:rPr>
              <a:t>For projects that include the installation of refrigerant containing equipment (such as chillers and heat pumps): </a:t>
            </a:r>
          </a:p>
          <a:p>
            <a:pPr marL="514350" lvl="1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i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/>
              </a:rPr>
              <a:t>The feasibility of utilizing equipment that contains a natural or other refrigerant with a global warming potential (GWP) of less than 10 shall be studied and installed if deemed feasible.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1600" b="0">
              <a:solidFill>
                <a:schemeClr val="tx2"/>
              </a:solidFill>
            </a:endParaRPr>
          </a:p>
          <a:p>
            <a:endParaRPr lang="en-US" sz="1600" b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D1BD-20E8-44B7-BE96-7791137F9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2314478"/>
            <a:ext cx="5043638" cy="2229043"/>
          </a:xfrm>
        </p:spPr>
        <p:txBody>
          <a:bodyPr/>
          <a:lstStyle/>
          <a:p>
            <a:pPr algn="ctr"/>
            <a:r>
              <a:rPr lang="en-US"/>
              <a:t>Track II Installation:</a:t>
            </a:r>
          </a:p>
          <a:p>
            <a:pPr algn="ctr"/>
            <a:r>
              <a:rPr lang="en-US"/>
              <a:t>Eligible Projects Continued </a:t>
            </a:r>
            <a:r>
              <a:rPr lang="en-US" sz="5400"/>
              <a:t>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D5ACF-7239-DD70-FB53-652FFF90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08" y="5823932"/>
            <a:ext cx="506011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89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s">
  <a:themeElements>
    <a:clrScheme name="NYSERDA Color Theme">
      <a:dk1>
        <a:srgbClr val="101820"/>
      </a:dk1>
      <a:lt1>
        <a:sysClr val="window" lastClr="FFFFFF"/>
      </a:lt1>
      <a:dk2>
        <a:srgbClr val="63666A"/>
      </a:dk2>
      <a:lt2>
        <a:srgbClr val="BBBCBC"/>
      </a:lt2>
      <a:accent1>
        <a:srgbClr val="002D72"/>
      </a:accent1>
      <a:accent2>
        <a:srgbClr val="0077C8"/>
      </a:accent2>
      <a:accent3>
        <a:srgbClr val="F2A900"/>
      </a:accent3>
      <a:accent4>
        <a:srgbClr val="006BA6"/>
      </a:accent4>
      <a:accent5>
        <a:srgbClr val="0085AD"/>
      </a:accent5>
      <a:accent6>
        <a:srgbClr val="F3DD6D"/>
      </a:accent6>
      <a:hlink>
        <a:srgbClr val="0563C1"/>
      </a:hlink>
      <a:folHlink>
        <a:srgbClr val="002D72"/>
      </a:folHlink>
    </a:clrScheme>
    <a:fontScheme name="NYSERDA Fonts">
      <a:majorFont>
        <a:latin typeface="Roboto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- PowerPoint Template" id="{8BC5D895-0AE1-48E5-90AD-0AACC49FAB00}" vid="{4029794A-1440-4883-AC02-9EE96E59541B}"/>
    </a:ext>
  </a:extLst>
</a:theme>
</file>

<file path=ppt/theme/theme2.xml><?xml version="1.0" encoding="utf-8"?>
<a:theme xmlns:a="http://schemas.openxmlformats.org/drawingml/2006/main" name="Content Slides">
  <a:themeElements>
    <a:clrScheme name="NYSERDA Color Theme">
      <a:dk1>
        <a:srgbClr val="101820"/>
      </a:dk1>
      <a:lt1>
        <a:sysClr val="window" lastClr="FFFFFF"/>
      </a:lt1>
      <a:dk2>
        <a:srgbClr val="63666A"/>
      </a:dk2>
      <a:lt2>
        <a:srgbClr val="BBBCBC"/>
      </a:lt2>
      <a:accent1>
        <a:srgbClr val="002D72"/>
      </a:accent1>
      <a:accent2>
        <a:srgbClr val="0077C8"/>
      </a:accent2>
      <a:accent3>
        <a:srgbClr val="F2A900"/>
      </a:accent3>
      <a:accent4>
        <a:srgbClr val="006BA6"/>
      </a:accent4>
      <a:accent5>
        <a:srgbClr val="0085AD"/>
      </a:accent5>
      <a:accent6>
        <a:srgbClr val="F3DD6D"/>
      </a:accent6>
      <a:hlink>
        <a:srgbClr val="0563C1"/>
      </a:hlink>
      <a:folHlink>
        <a:srgbClr val="002D72"/>
      </a:folHlink>
    </a:clrScheme>
    <a:fontScheme name="NYSERDA Fonts">
      <a:majorFont>
        <a:latin typeface="Roboto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- PowerPoint Template" id="{8BC5D895-0AE1-48E5-90AD-0AACC49FAB00}" vid="{1C7E8032-AA7B-4EC3-82E6-B91E5C7CEC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9BDA23FED174396FF23B46F15EF5A" ma:contentTypeVersion="9" ma:contentTypeDescription="Create a new document." ma:contentTypeScope="" ma:versionID="3df10ab810fdc3ee4d6fad555367ef06">
  <xsd:schema xmlns:xsd="http://www.w3.org/2001/XMLSchema" xmlns:xs="http://www.w3.org/2001/XMLSchema" xmlns:p="http://schemas.microsoft.com/office/2006/metadata/properties" xmlns:ns3="1f3526b9-6380-45e2-bdf6-fde2605ad509" xmlns:ns4="cfa0ba76-06cb-4d20-8737-9443b5f6e030" targetNamespace="http://schemas.microsoft.com/office/2006/metadata/properties" ma:root="true" ma:fieldsID="339e1efad592cd503c9a5ba0db276b1d" ns3:_="" ns4:_="">
    <xsd:import namespace="1f3526b9-6380-45e2-bdf6-fde2605ad509"/>
    <xsd:import namespace="cfa0ba76-06cb-4d20-8737-9443b5f6e0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526b9-6380-45e2-bdf6-fde2605ad5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0ba76-06cb-4d20-8737-9443b5f6e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D08F7-5EC8-43C3-96B6-2622F136F91F}">
  <ds:schemaRefs>
    <ds:schemaRef ds:uri="1f3526b9-6380-45e2-bdf6-fde2605ad509"/>
    <ds:schemaRef ds:uri="cfa0ba76-06cb-4d20-8737-9443b5f6e0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745DDB-F755-4B7F-BF08-A0B318161A4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1f3526b9-6380-45e2-bdf6-fde2605ad509"/>
    <ds:schemaRef ds:uri="http://purl.org/dc/terms/"/>
    <ds:schemaRef ds:uri="cfa0ba76-06cb-4d20-8737-9443b5f6e030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1E6153-A796-4AD0-B874-90EA302670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NYSERDA - PowerPoint Template</Template>
  <TotalTime>211</TotalTime>
  <Words>1921</Words>
  <Application>Microsoft Office PowerPoint</Application>
  <PresentationFormat>Widescreen</PresentationFormat>
  <Paragraphs>225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Roboto</vt:lpstr>
      <vt:lpstr>Roboto </vt:lpstr>
      <vt:lpstr>Roboto Light</vt:lpstr>
      <vt:lpstr>Roboto Lt</vt:lpstr>
      <vt:lpstr>Wingdings</vt:lpstr>
      <vt:lpstr>Title Slide Options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Hannah K (NYSERDA)</dc:creator>
  <cp:lastModifiedBy>Christine Hoffer</cp:lastModifiedBy>
  <cp:revision>25</cp:revision>
  <cp:lastPrinted>2022-05-03T22:10:26Z</cp:lastPrinted>
  <dcterms:created xsi:type="dcterms:W3CDTF">2021-09-30T15:22:22Z</dcterms:created>
  <dcterms:modified xsi:type="dcterms:W3CDTF">2024-03-07T18:42:18Z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0x01010016E9BDA23FED174396FF23B46F15EF5A</vt:lpwstr>
  </property>
</Properties>
</file>