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5069" r:id="rId5"/>
    <p:sldId id="5062" r:id="rId6"/>
    <p:sldId id="260" r:id="rId7"/>
    <p:sldId id="258" r:id="rId8"/>
    <p:sldId id="5077" r:id="rId9"/>
    <p:sldId id="263" r:id="rId10"/>
    <p:sldId id="1132" r:id="rId11"/>
    <p:sldId id="5048" r:id="rId12"/>
    <p:sldId id="281" r:id="rId13"/>
    <p:sldId id="5026" r:id="rId14"/>
    <p:sldId id="1096" r:id="rId15"/>
    <p:sldId id="5052" r:id="rId16"/>
    <p:sldId id="5035" r:id="rId17"/>
    <p:sldId id="5051" r:id="rId18"/>
    <p:sldId id="5043" r:id="rId19"/>
    <p:sldId id="5054" r:id="rId20"/>
    <p:sldId id="1118" r:id="rId21"/>
    <p:sldId id="264" r:id="rId22"/>
    <p:sldId id="269" r:id="rId23"/>
    <p:sldId id="268" r:id="rId24"/>
    <p:sldId id="5074" r:id="rId25"/>
    <p:sldId id="1060" r:id="rId26"/>
    <p:sldId id="5075" r:id="rId27"/>
    <p:sldId id="5064" r:id="rId28"/>
    <p:sldId id="5076" r:id="rId29"/>
    <p:sldId id="5056" r:id="rId30"/>
    <p:sldId id="50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917A45-A575-8E68-DD8F-D386F583024C}" name="nkrish" initials="nk" userId="S::nkrish_umd.edu#ext#@liveutk.onmicrosoft.com::b8a8a89a-5ac8-468d-a2c4-2cf50830a09b" providerId="AD"/>
  <p188:author id="{2E5B2B7A-C9C3-3CBE-A03D-F678CA9DDE9D}" name="carlysbarn" initials="ca" userId="S::carlysbarn_gmail.com#ext#@liveutk.onmicrosoft.com::81ca0127-1694-4057-9cb7-750478351b49" providerId="AD"/>
  <p188:author id="{72A22581-FDC3-5005-9608-B593DEBE8490}" name="Arnold, Elyssa - OCE, DC" initials="EA" userId="S::Elyssa.Arnold@usda.gov::3200273f-ff8e-4c91-9324-f49742c92023" providerId="AD"/>
  <p188:author id="{D627AFC4-0D4E-D593-611A-0857B4ED2900}" name="Brown, Kimberly" initials="BK" userId="S::kbrow188@utk.edu::2c16fe2e-8695-4e9c-b89e-6bdcffc41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1C46F-27AD-7D8D-430C-940D8B8D7931}" v="2" dt="2024-12-19T20:42:41.340"/>
    <p1510:client id="{BBEF0FE5-6638-6643-8901-6C3C103B1A73}" v="6" dt="2024-12-20T17:51:10.571"/>
    <p1510:client id="{54166D94-0D14-B554-3071-C539B2BDDDC2}" v="2" dt="2024-12-20T17:58:33.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legend pos="r" align="min" overlay="0"/>
  </cx:chart>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146E92-573B-4C91-B9B6-ED0942E78C35}"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06BF2-650E-4712-A05C-7024B3172A9C}" type="slidenum">
              <a:rPr lang="en-US" smtClean="0"/>
              <a:t>‹#›</a:t>
            </a:fld>
            <a:endParaRPr lang="en-US"/>
          </a:p>
        </p:txBody>
      </p:sp>
    </p:spTree>
    <p:extLst>
      <p:ext uri="{BB962C8B-B14F-4D97-AF65-F5344CB8AC3E}">
        <p14:creationId xmlns:p14="http://schemas.microsoft.com/office/powerpoint/2010/main" val="141238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pa.gov/pesticides/mitigation-menu#ma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estf.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lduzy@complianceservice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a:t>
            </a:fld>
            <a:endParaRPr lang="en-US"/>
          </a:p>
        </p:txBody>
      </p:sp>
    </p:spTree>
    <p:extLst>
      <p:ext uri="{BB962C8B-B14F-4D97-AF65-F5344CB8AC3E}">
        <p14:creationId xmlns:p14="http://schemas.microsoft.com/office/powerpoint/2010/main" val="309680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16</a:t>
            </a:fld>
            <a:endParaRPr lang="en-US"/>
          </a:p>
        </p:txBody>
      </p:sp>
    </p:spTree>
    <p:extLst>
      <p:ext uri="{BB962C8B-B14F-4D97-AF65-F5344CB8AC3E}">
        <p14:creationId xmlns:p14="http://schemas.microsoft.com/office/powerpoint/2010/main" val="2376945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of points required can change on final labels. </a:t>
            </a:r>
          </a:p>
          <a:p>
            <a:pPr marL="171450" indent="-171450">
              <a:buFont typeface="Calibri"/>
              <a:buChar char="-"/>
            </a:pPr>
            <a:r>
              <a:rPr lang="en-US"/>
              <a:t>The reason for different points is potentially because of different application rates, application methods, and the sensitivity of species found near those crops. </a:t>
            </a:r>
            <a:endParaRPr lang="en-US">
              <a:ea typeface="Calibri"/>
              <a:cs typeface="Calibri"/>
            </a:endParaRPr>
          </a:p>
          <a:p>
            <a:pPr marL="171450" indent="-171450">
              <a:buFont typeface="Calibri"/>
              <a:buChar char="-"/>
            </a:pPr>
            <a:r>
              <a:rPr lang="en-US">
                <a:ea typeface="Calibri"/>
                <a:cs typeface="Calibri"/>
              </a:rPr>
              <a:t>Overall we are looking at exposure potential, there could be different application methods, rates, and pesticide physiochemical properties that determine runoff potential</a:t>
            </a:r>
            <a:endParaRPr lang="en-US"/>
          </a:p>
          <a:p>
            <a:r>
              <a:rPr lang="en-US"/>
              <a:t>These are draft numbers from Draft Herbicide Strategy. They are subject to change based on refined assessments. </a:t>
            </a:r>
            <a:endParaRPr lang="en-US">
              <a:ea typeface="Calibri"/>
              <a:cs typeface="Calibri"/>
            </a:endParaRPr>
          </a:p>
          <a:p>
            <a:endParaRPr lang="en-US"/>
          </a:p>
          <a:p>
            <a:r>
              <a:rPr lang="en-US"/>
              <a:t>*MCPA, Metribuzin, Propanil, </a:t>
            </a:r>
            <a:r>
              <a:rPr lang="en-US" err="1"/>
              <a:t>Thiobencarb</a:t>
            </a:r>
            <a:r>
              <a:rPr lang="en-US"/>
              <a:t> not shown.</a:t>
            </a:r>
            <a:endParaRPr lang="en-US">
              <a:ea typeface="Calibri"/>
              <a:cs typeface="Calibri"/>
            </a:endParaRPr>
          </a:p>
        </p:txBody>
      </p:sp>
      <p:sp>
        <p:nvSpPr>
          <p:cNvPr id="4" name="Slide Number Placeholder 3"/>
          <p:cNvSpPr>
            <a:spLocks noGrp="1"/>
          </p:cNvSpPr>
          <p:nvPr>
            <p:ph type="sldNum" sz="quarter" idx="5"/>
          </p:nvPr>
        </p:nvSpPr>
        <p:spPr/>
        <p:txBody>
          <a:bodyPr/>
          <a:lstStyle/>
          <a:p>
            <a:fld id="{9CDF3ED6-1B49-4C07-8754-7DC255A7064C}" type="slidenum">
              <a:rPr lang="en-US" smtClean="0"/>
              <a:t>17</a:t>
            </a:fld>
            <a:endParaRPr lang="en-US"/>
          </a:p>
        </p:txBody>
      </p:sp>
    </p:spTree>
    <p:extLst>
      <p:ext uri="{BB962C8B-B14F-4D97-AF65-F5344CB8AC3E}">
        <p14:creationId xmlns:p14="http://schemas.microsoft.com/office/powerpoint/2010/main" val="43425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Mitigation Relief Points: dark green gets 0 points, light green gets 2 points,  tan gets 3 points, and dark brown gets 6 points.</a:t>
            </a:r>
          </a:p>
          <a:p>
            <a:r>
              <a:rPr lang="en-US">
                <a:ea typeface="Calibri"/>
                <a:cs typeface="Calibri"/>
              </a:rPr>
              <a:t>This map is from EPA's Mitigation Menu Measure Descriptions document. EPA analyzed the runoff Vulnerability of counties across the lower 48 on rainfall, soil, and other lines of evidence and developed the map shown here to determine the level of runoff/erosion mitigation needed for each county. </a:t>
            </a:r>
            <a:endParaRPr lang="en-US"/>
          </a:p>
          <a:p>
            <a:r>
              <a:rPr lang="en-US">
                <a:ea typeface="Calibri"/>
                <a:cs typeface="Calibri"/>
              </a:rPr>
              <a:t>Areas with higher runoff potential require more points than areas with lower runoff potential.</a:t>
            </a:r>
          </a:p>
        </p:txBody>
      </p:sp>
      <p:sp>
        <p:nvSpPr>
          <p:cNvPr id="4" name="Slide Number Placeholder 3"/>
          <p:cNvSpPr>
            <a:spLocks noGrp="1"/>
          </p:cNvSpPr>
          <p:nvPr>
            <p:ph type="sldNum" sz="quarter" idx="5"/>
          </p:nvPr>
        </p:nvSpPr>
        <p:spPr/>
        <p:txBody>
          <a:bodyPr/>
          <a:lstStyle/>
          <a:p>
            <a:fld id="{A2006BF2-650E-4712-A05C-7024B3172A9C}" type="slidenum">
              <a:rPr lang="en-US" smtClean="0"/>
              <a:t>18</a:t>
            </a:fld>
            <a:endParaRPr lang="en-US"/>
          </a:p>
        </p:txBody>
      </p:sp>
    </p:spTree>
    <p:extLst>
      <p:ext uri="{BB962C8B-B14F-4D97-AF65-F5344CB8AC3E}">
        <p14:creationId xmlns:p14="http://schemas.microsoft.com/office/powerpoint/2010/main" val="4100286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19</a:t>
            </a:fld>
            <a:endParaRPr lang="en-US"/>
          </a:p>
        </p:txBody>
      </p:sp>
    </p:spTree>
    <p:extLst>
      <p:ext uri="{BB962C8B-B14F-4D97-AF65-F5344CB8AC3E}">
        <p14:creationId xmlns:p14="http://schemas.microsoft.com/office/powerpoint/2010/main" val="1459247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Herbicide used was </a:t>
            </a:r>
            <a:r>
              <a:rPr lang="en-US" err="1"/>
              <a:t>Vaporgrip</a:t>
            </a:r>
            <a:r>
              <a:rPr lang="en-US"/>
              <a:t> Dicamba, Pesticide ID 100-1623 </a:t>
            </a:r>
          </a:p>
        </p:txBody>
      </p:sp>
      <p:sp>
        <p:nvSpPr>
          <p:cNvPr id="4" name="Slide Number Placeholder 3"/>
          <p:cNvSpPr>
            <a:spLocks noGrp="1"/>
          </p:cNvSpPr>
          <p:nvPr>
            <p:ph type="sldNum" sz="quarter" idx="5"/>
          </p:nvPr>
        </p:nvSpPr>
        <p:spPr/>
        <p:txBody>
          <a:bodyPr/>
          <a:lstStyle/>
          <a:p>
            <a:fld id="{A2006BF2-650E-4712-A05C-7024B3172A9C}" type="slidenum">
              <a:rPr lang="en-US" smtClean="0"/>
              <a:t>20</a:t>
            </a:fld>
            <a:endParaRPr lang="en-US"/>
          </a:p>
        </p:txBody>
      </p:sp>
    </p:spTree>
    <p:extLst>
      <p:ext uri="{BB962C8B-B14F-4D97-AF65-F5344CB8AC3E}">
        <p14:creationId xmlns:p14="http://schemas.microsoft.com/office/powerpoint/2010/main" val="1281136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all products that have restrictions in the counties selected in TN. </a:t>
            </a:r>
            <a:endParaRPr lang="en-US"/>
          </a:p>
          <a:p>
            <a:endParaRPr lang="en-US">
              <a:ea typeface="Calibri"/>
              <a:cs typeface="Calibri"/>
            </a:endParaRPr>
          </a:p>
          <a:p>
            <a:r>
              <a:rPr lang="en-US">
                <a:ea typeface="Calibri"/>
                <a:cs typeface="Calibri"/>
              </a:rPr>
              <a:t>You can update this for your own state if you would like.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21</a:t>
            </a:fld>
            <a:endParaRPr lang="en-US"/>
          </a:p>
        </p:txBody>
      </p:sp>
    </p:spTree>
    <p:extLst>
      <p:ext uri="{BB962C8B-B14F-4D97-AF65-F5344CB8AC3E}">
        <p14:creationId xmlns:p14="http://schemas.microsoft.com/office/powerpoint/2010/main" val="203040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There are also webinar recordings that could be helpful for the presenter and the applicators. </a:t>
            </a:r>
          </a:p>
          <a:p>
            <a:pPr marL="171450" indent="-171450">
              <a:buFont typeface="Calibri"/>
              <a:buChar char="-"/>
            </a:pPr>
            <a:r>
              <a:rPr lang="en-US">
                <a:ea typeface="Calibri"/>
                <a:cs typeface="Calibri"/>
              </a:rPr>
              <a:t>EPA does have a detailed webinar on Bulletin Live! Two (BLT) listed in the Toolbox</a:t>
            </a:r>
          </a:p>
          <a:p>
            <a:pPr marL="171450" indent="-171450">
              <a:buFont typeface="Calibri"/>
              <a:buChar char="-"/>
            </a:pPr>
            <a:r>
              <a:rPr lang="en-US">
                <a:ea typeface="Calibri"/>
                <a:cs typeface="Calibri"/>
              </a:rPr>
              <a:t>Located on The Pesticide and Endangered Species Educational Resources Toolbox</a:t>
            </a:r>
            <a:endParaRPr lang="en-US"/>
          </a:p>
          <a:p>
            <a:pPr marL="171450" indent="-171450">
              <a:buFont typeface="Calibri"/>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CDE432-B7D6-456F-A928-43F639AE4450}" type="slidenum">
              <a:rPr lang="en-US" smtClean="0"/>
              <a:t>22</a:t>
            </a:fld>
            <a:endParaRPr lang="en-US"/>
          </a:p>
        </p:txBody>
      </p:sp>
    </p:spTree>
    <p:extLst>
      <p:ext uri="{BB962C8B-B14F-4D97-AF65-F5344CB8AC3E}">
        <p14:creationId xmlns:p14="http://schemas.microsoft.com/office/powerpoint/2010/main" val="2221704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QR code to get all EPA ESA resources</a:t>
            </a:r>
          </a:p>
        </p:txBody>
      </p:sp>
      <p:sp>
        <p:nvSpPr>
          <p:cNvPr id="4" name="Slide Number Placeholder 3"/>
          <p:cNvSpPr>
            <a:spLocks noGrp="1"/>
          </p:cNvSpPr>
          <p:nvPr>
            <p:ph type="sldNum" sz="quarter" idx="5"/>
          </p:nvPr>
        </p:nvSpPr>
        <p:spPr/>
        <p:txBody>
          <a:bodyPr/>
          <a:lstStyle/>
          <a:p>
            <a:fld id="{A2006BF2-650E-4712-A05C-7024B3172A9C}" type="slidenum">
              <a:rPr lang="en-US" smtClean="0"/>
              <a:t>23</a:t>
            </a:fld>
            <a:endParaRPr lang="en-US"/>
          </a:p>
        </p:txBody>
      </p:sp>
    </p:spTree>
    <p:extLst>
      <p:ext uri="{BB962C8B-B14F-4D97-AF65-F5344CB8AC3E}">
        <p14:creationId xmlns:p14="http://schemas.microsoft.com/office/powerpoint/2010/main" val="3056435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will have more in depth information as we move forward.  </a:t>
            </a:r>
          </a:p>
        </p:txBody>
      </p:sp>
      <p:sp>
        <p:nvSpPr>
          <p:cNvPr id="4" name="Slide Number Placeholder 3"/>
          <p:cNvSpPr>
            <a:spLocks noGrp="1"/>
          </p:cNvSpPr>
          <p:nvPr>
            <p:ph type="sldNum" sz="quarter" idx="5"/>
          </p:nvPr>
        </p:nvSpPr>
        <p:spPr/>
        <p:txBody>
          <a:bodyPr/>
          <a:lstStyle/>
          <a:p>
            <a:fld id="{4BCDE432-B7D6-456F-A928-43F639AE4450}" type="slidenum">
              <a:rPr lang="en-US" smtClean="0"/>
              <a:t>24</a:t>
            </a:fld>
            <a:endParaRPr lang="en-US"/>
          </a:p>
        </p:txBody>
      </p:sp>
    </p:spTree>
    <p:extLst>
      <p:ext uri="{BB962C8B-B14F-4D97-AF65-F5344CB8AC3E}">
        <p14:creationId xmlns:p14="http://schemas.microsoft.com/office/powerpoint/2010/main" val="150890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map was created using the list of mitigation points per county in each state from </a:t>
            </a:r>
            <a:r>
              <a:rPr lang="en-US">
                <a:ea typeface="Calibri"/>
                <a:cs typeface="Calibri"/>
                <a:hlinkClick r:id="rId3"/>
              </a:rPr>
              <a:t>http://www.epa.gov/pesticides/mitigation-menu#map</a:t>
            </a:r>
            <a:r>
              <a:rPr lang="en-US">
                <a:ea typeface="Calibri"/>
                <a:cs typeface="Calibri"/>
              </a:rPr>
              <a:t> . The data for state, county, and points was imported into Excel and a map was created using the chart design feature.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26</a:t>
            </a:fld>
            <a:endParaRPr lang="en-US"/>
          </a:p>
        </p:txBody>
      </p:sp>
    </p:spTree>
    <p:extLst>
      <p:ext uri="{BB962C8B-B14F-4D97-AF65-F5344CB8AC3E}">
        <p14:creationId xmlns:p14="http://schemas.microsoft.com/office/powerpoint/2010/main" val="375125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Though ESA was passed in 1973, EPA undertook ESA assessments for pesticide registrations/re-registrations fewer than 5% of time. This resulted in multiple lawsuits, with a </a:t>
            </a:r>
            <a:r>
              <a:rPr lang="en-US" err="1">
                <a:ea typeface="Calibri"/>
                <a:cs typeface="Calibri"/>
              </a:rPr>
              <a:t>megasuit</a:t>
            </a:r>
            <a:r>
              <a:rPr lang="en-US">
                <a:ea typeface="Calibri"/>
                <a:cs typeface="Calibri"/>
              </a:rPr>
              <a:t> settlement in September 2023. </a:t>
            </a:r>
          </a:p>
        </p:txBody>
      </p:sp>
      <p:sp>
        <p:nvSpPr>
          <p:cNvPr id="4" name="Slide Number Placeholder 3"/>
          <p:cNvSpPr>
            <a:spLocks noGrp="1"/>
          </p:cNvSpPr>
          <p:nvPr>
            <p:ph type="sldNum" sz="quarter" idx="5"/>
          </p:nvPr>
        </p:nvSpPr>
        <p:spPr/>
        <p:txBody>
          <a:bodyPr/>
          <a:lstStyle/>
          <a:p>
            <a:fld id="{A2006BF2-650E-4712-A05C-7024B3172A9C}" type="slidenum">
              <a:rPr lang="en-US" smtClean="0"/>
              <a:t>5</a:t>
            </a:fld>
            <a:endParaRPr lang="en-US"/>
          </a:p>
        </p:txBody>
      </p:sp>
    </p:spTree>
    <p:extLst>
      <p:ext uri="{BB962C8B-B14F-4D97-AF65-F5344CB8AC3E}">
        <p14:creationId xmlns:p14="http://schemas.microsoft.com/office/powerpoint/2010/main" val="3540890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maps are provided courtesy of Compliance Services International (CSI) and the FIFRA Endangered Species Act Task Force (FESTF). Beginning in January 2025, additional maps can be found under the Resources section of the FESTF website at </a:t>
            </a:r>
            <a:r>
              <a:rPr lang="en-US">
                <a:hlinkClick r:id="rId3"/>
              </a:rPr>
              <a:t>www.festf.org</a:t>
            </a:r>
            <a:r>
              <a:rPr lang="en-US"/>
              <a:t>.</a:t>
            </a:r>
          </a:p>
        </p:txBody>
      </p:sp>
      <p:sp>
        <p:nvSpPr>
          <p:cNvPr id="4" name="Slide Number Placeholder 3"/>
          <p:cNvSpPr>
            <a:spLocks noGrp="1"/>
          </p:cNvSpPr>
          <p:nvPr>
            <p:ph type="sldNum" sz="quarter" idx="5"/>
          </p:nvPr>
        </p:nvSpPr>
        <p:spPr/>
        <p:txBody>
          <a:bodyPr/>
          <a:lstStyle/>
          <a:p>
            <a:fld id="{A2006BF2-650E-4712-A05C-7024B3172A9C}" type="slidenum">
              <a:rPr lang="en-US" smtClean="0"/>
              <a:t>27</a:t>
            </a:fld>
            <a:endParaRPr lang="en-US"/>
          </a:p>
        </p:txBody>
      </p:sp>
    </p:spTree>
    <p:extLst>
      <p:ext uri="{BB962C8B-B14F-4D97-AF65-F5344CB8AC3E}">
        <p14:creationId xmlns:p14="http://schemas.microsoft.com/office/powerpoint/2010/main" val="412810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Changes will be slow - Liberty® Ultra (</a:t>
            </a:r>
            <a:r>
              <a:rPr lang="en-US" err="1"/>
              <a:t>glufosinate</a:t>
            </a:r>
            <a:r>
              <a:rPr lang="en-US"/>
              <a:t>-p) herbicide is the first label to be changed to reflect ESA mitigations as described in Herbicide Strategy. </a:t>
            </a:r>
          </a:p>
          <a:p>
            <a:r>
              <a:rPr lang="en-US">
                <a:ea typeface="Calibri"/>
                <a:cs typeface="Calibri"/>
              </a:rPr>
              <a:t>Changes to pesticide labels ongoing but all changes would take 15 plus years. </a:t>
            </a:r>
            <a:endParaRPr lang="en-US"/>
          </a:p>
        </p:txBody>
      </p:sp>
      <p:sp>
        <p:nvSpPr>
          <p:cNvPr id="4" name="Slide Number Placeholder 3"/>
          <p:cNvSpPr>
            <a:spLocks noGrp="1"/>
          </p:cNvSpPr>
          <p:nvPr>
            <p:ph type="sldNum" sz="quarter" idx="5"/>
          </p:nvPr>
        </p:nvSpPr>
        <p:spPr/>
        <p:txBody>
          <a:bodyPr/>
          <a:lstStyle/>
          <a:p>
            <a:fld id="{A2006BF2-650E-4712-A05C-7024B3172A9C}" type="slidenum">
              <a:rPr lang="en-US" smtClean="0"/>
              <a:t>6</a:t>
            </a:fld>
            <a:endParaRPr lang="en-US"/>
          </a:p>
        </p:txBody>
      </p:sp>
    </p:spTree>
    <p:extLst>
      <p:ext uri="{BB962C8B-B14F-4D97-AF65-F5344CB8AC3E}">
        <p14:creationId xmlns:p14="http://schemas.microsoft.com/office/powerpoint/2010/main" val="318016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99.8% of listed species have survived</a:t>
            </a:r>
          </a:p>
        </p:txBody>
      </p:sp>
      <p:sp>
        <p:nvSpPr>
          <p:cNvPr id="4" name="Slide Number Placeholder 3"/>
          <p:cNvSpPr>
            <a:spLocks noGrp="1"/>
          </p:cNvSpPr>
          <p:nvPr>
            <p:ph type="sldNum" sz="quarter" idx="5"/>
          </p:nvPr>
        </p:nvSpPr>
        <p:spPr/>
        <p:txBody>
          <a:bodyPr/>
          <a:lstStyle/>
          <a:p>
            <a:fld id="{4BCDE432-B7D6-456F-A928-43F639AE4450}" type="slidenum">
              <a:rPr lang="en-US" smtClean="0"/>
              <a:t>7</a:t>
            </a:fld>
            <a:endParaRPr lang="en-US"/>
          </a:p>
        </p:txBody>
      </p:sp>
    </p:spTree>
    <p:extLst>
      <p:ext uri="{BB962C8B-B14F-4D97-AF65-F5344CB8AC3E}">
        <p14:creationId xmlns:p14="http://schemas.microsoft.com/office/powerpoint/2010/main" val="50309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are the options that the courts and EPA had at the beginning of the process. Now that the process has been started the options may look different.</a:t>
            </a:r>
          </a:p>
        </p:txBody>
      </p:sp>
      <p:sp>
        <p:nvSpPr>
          <p:cNvPr id="4" name="Slide Number Placeholder 3"/>
          <p:cNvSpPr>
            <a:spLocks noGrp="1"/>
          </p:cNvSpPr>
          <p:nvPr>
            <p:ph type="sldNum" sz="quarter" idx="5"/>
          </p:nvPr>
        </p:nvSpPr>
        <p:spPr/>
        <p:txBody>
          <a:bodyPr/>
          <a:lstStyle/>
          <a:p>
            <a:fld id="{A2006BF2-650E-4712-A05C-7024B3172A9C}" type="slidenum">
              <a:rPr lang="en-US" smtClean="0"/>
              <a:t>8</a:t>
            </a:fld>
            <a:endParaRPr lang="en-US"/>
          </a:p>
        </p:txBody>
      </p:sp>
    </p:spTree>
    <p:extLst>
      <p:ext uri="{BB962C8B-B14F-4D97-AF65-F5344CB8AC3E}">
        <p14:creationId xmlns:p14="http://schemas.microsoft.com/office/powerpoint/2010/main" val="367909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Map thanks to Compliance Services International (CSI)</a:t>
            </a:r>
          </a:p>
          <a:p>
            <a:r>
              <a:rPr lang="en-US"/>
              <a:t>CSI has offered to produce individual state maps of species and habitat’s if requested. </a:t>
            </a:r>
            <a:r>
              <a:rPr lang="en-US" b="1"/>
              <a:t>Contact Ashlea Franks (</a:t>
            </a:r>
            <a:r>
              <a:rPr lang="en-US"/>
              <a:t>afrank@complianceservices.com)</a:t>
            </a:r>
            <a:r>
              <a:rPr lang="en-US" b="1"/>
              <a:t> or Leah Duzy (</a:t>
            </a:r>
            <a:r>
              <a:rPr lang="en-US">
                <a:hlinkClick r:id="rId3"/>
              </a:rPr>
              <a:t>lduzy@complianceservices.com</a:t>
            </a:r>
            <a:r>
              <a:rPr lang="en-US"/>
              <a:t>).  See slide 27 for an example map of Alabama.</a:t>
            </a:r>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82FA88-B476-482F-BC34-CC6CC235F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39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from Ryan DeWitt, NMFS, NOAA</a:t>
            </a:r>
          </a:p>
          <a:p>
            <a:endParaRPr lang="en-US">
              <a:ea typeface="Calibri"/>
              <a:cs typeface="Calibri"/>
            </a:endParaRPr>
          </a:p>
          <a:p>
            <a:pPr marL="342900" indent="-342900">
              <a:buFont typeface="Arial,Sans-Serif"/>
              <a:buChar char="•"/>
            </a:pPr>
            <a:r>
              <a:rPr lang="en-US"/>
              <a:t>450 listed species are plants</a:t>
            </a:r>
            <a:endParaRPr lang="en-US">
              <a:ea typeface="Calibri"/>
              <a:cs typeface="Calibri"/>
            </a:endParaRPr>
          </a:p>
          <a:p>
            <a:r>
              <a:rPr lang="en-US"/>
              <a:t>This strategy supports EPA’s commitment to achieve early protections for over 900 listed species and</a:t>
            </a:r>
            <a:br>
              <a:rPr lang="en-US">
                <a:cs typeface="+mn-lt"/>
              </a:rPr>
            </a:br>
            <a:r>
              <a:rPr lang="en-US"/>
              <a:t>their critical habitat potentially directly or indirectly affected by conventional herbicides. This strategy focuses on developing and implementing mitigations to</a:t>
            </a:r>
            <a:br>
              <a:rPr lang="en-US">
                <a:cs typeface="+mn-lt"/>
              </a:rPr>
            </a:br>
            <a:r>
              <a:rPr lang="en-US"/>
              <a:t>protect listed species earlier in the registration and registration review process before EPA makes ESA</a:t>
            </a:r>
            <a:br>
              <a:rPr lang="en-US">
                <a:cs typeface="+mn-lt"/>
              </a:rPr>
            </a:br>
            <a:r>
              <a:rPr lang="en-US"/>
              <a:t>effects determinations or completes any necessary consultation with FWS for more than </a:t>
            </a:r>
            <a:r>
              <a:rPr lang="en-US" b="1"/>
              <a:t>450 listed</a:t>
            </a:r>
            <a:br>
              <a:rPr lang="en-US" b="1">
                <a:cs typeface="+mn-lt"/>
              </a:rPr>
            </a:br>
            <a:r>
              <a:rPr lang="en-US" b="1"/>
              <a:t>plants</a:t>
            </a:r>
            <a:r>
              <a:rPr lang="en-US"/>
              <a:t>. It also includes identifying mitigations to protect nearly </a:t>
            </a:r>
            <a:r>
              <a:rPr lang="en-US" b="1"/>
              <a:t>580 listed species that depend on plants</a:t>
            </a:r>
            <a:br>
              <a:rPr lang="en-US" b="1">
                <a:cs typeface="+mn-lt"/>
              </a:rPr>
            </a:br>
            <a:r>
              <a:rPr lang="en-US" b="1"/>
              <a:t>for food or shelter and explaining how the strategy would be implemented in FIFRA actions.</a:t>
            </a:r>
            <a:endParaRPr lang="en-US"/>
          </a:p>
        </p:txBody>
      </p:sp>
      <p:sp>
        <p:nvSpPr>
          <p:cNvPr id="4" name="Slide Number Placeholder 3"/>
          <p:cNvSpPr>
            <a:spLocks noGrp="1"/>
          </p:cNvSpPr>
          <p:nvPr>
            <p:ph type="sldNum" sz="quarter" idx="5"/>
          </p:nvPr>
        </p:nvSpPr>
        <p:spPr/>
        <p:txBody>
          <a:bodyPr/>
          <a:lstStyle/>
          <a:p>
            <a:fld id="{9CDF3ED6-1B49-4C07-8754-7DC255A7064C}" type="slidenum">
              <a:rPr lang="en-US" smtClean="0"/>
              <a:t>11</a:t>
            </a:fld>
            <a:endParaRPr lang="en-US"/>
          </a:p>
        </p:txBody>
      </p:sp>
    </p:spTree>
    <p:extLst>
      <p:ext uri="{BB962C8B-B14F-4D97-AF65-F5344CB8AC3E}">
        <p14:creationId xmlns:p14="http://schemas.microsoft.com/office/powerpoint/2010/main" val="10390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228600" indent="-2286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13</a:t>
            </a:fld>
            <a:endParaRPr lang="en-US"/>
          </a:p>
        </p:txBody>
      </p:sp>
    </p:spTree>
    <p:extLst>
      <p:ext uri="{BB962C8B-B14F-4D97-AF65-F5344CB8AC3E}">
        <p14:creationId xmlns:p14="http://schemas.microsoft.com/office/powerpoint/2010/main" val="239124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2006BF2-650E-4712-A05C-7024B3172A9C}" type="slidenum">
              <a:rPr lang="en-US" smtClean="0"/>
              <a:t>15</a:t>
            </a:fld>
            <a:endParaRPr lang="en-US"/>
          </a:p>
        </p:txBody>
      </p:sp>
    </p:spTree>
    <p:extLst>
      <p:ext uri="{BB962C8B-B14F-4D97-AF65-F5344CB8AC3E}">
        <p14:creationId xmlns:p14="http://schemas.microsoft.com/office/powerpoint/2010/main" val="211831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F966D-8514-991E-BAE6-DEE3F92E73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128BE-155D-12E6-8C22-7BB89B92A1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87FB89-3B4D-527B-88C6-030C66635CAF}"/>
              </a:ext>
            </a:extLst>
          </p:cNvPr>
          <p:cNvSpPr>
            <a:spLocks noGrp="1"/>
          </p:cNvSpPr>
          <p:nvPr>
            <p:ph type="dt" sz="half" idx="10"/>
          </p:nvPr>
        </p:nvSpPr>
        <p:spPr/>
        <p:txBody>
          <a:bodyPr/>
          <a:lstStyle/>
          <a:p>
            <a:fld id="{13D45783-7C4F-457E-ABC7-BEE56CC14C52}" type="datetime1">
              <a:rPr lang="en-US" smtClean="0"/>
              <a:t>12/20/2024</a:t>
            </a:fld>
            <a:endParaRPr lang="en-US"/>
          </a:p>
        </p:txBody>
      </p:sp>
      <p:sp>
        <p:nvSpPr>
          <p:cNvPr id="5" name="Footer Placeholder 4">
            <a:extLst>
              <a:ext uri="{FF2B5EF4-FFF2-40B4-BE49-F238E27FC236}">
                <a16:creationId xmlns:a16="http://schemas.microsoft.com/office/drawing/2014/main" id="{BBA82039-A549-A49E-5D92-73B6FCDCA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3CD87-10C3-07BE-7F94-7D1DFC9DAD00}"/>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1179209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7908-118E-8168-6496-EF10DF7F11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3C2148-E115-F628-27A1-DF268851A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A41E1-E5A6-11BB-4255-A67ECAF41415}"/>
              </a:ext>
            </a:extLst>
          </p:cNvPr>
          <p:cNvSpPr>
            <a:spLocks noGrp="1"/>
          </p:cNvSpPr>
          <p:nvPr>
            <p:ph type="dt" sz="half" idx="10"/>
          </p:nvPr>
        </p:nvSpPr>
        <p:spPr/>
        <p:txBody>
          <a:bodyPr/>
          <a:lstStyle/>
          <a:p>
            <a:fld id="{4232C3FF-D95B-4C23-A760-9204968D8FBF}" type="datetime1">
              <a:rPr lang="en-US" smtClean="0"/>
              <a:t>12/20/2024</a:t>
            </a:fld>
            <a:endParaRPr lang="en-US"/>
          </a:p>
        </p:txBody>
      </p:sp>
      <p:sp>
        <p:nvSpPr>
          <p:cNvPr id="5" name="Footer Placeholder 4">
            <a:extLst>
              <a:ext uri="{FF2B5EF4-FFF2-40B4-BE49-F238E27FC236}">
                <a16:creationId xmlns:a16="http://schemas.microsoft.com/office/drawing/2014/main" id="{0F3FD305-E39B-A028-0E46-0C1E01878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89089-29D6-AF31-D771-ED7E862DFC42}"/>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1346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93A373-77A1-67E9-B8B5-49FA6F4D59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E8FA91-7B33-3659-7BA2-934A95D00B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AED2E-99FD-2696-2A30-1124A00AAD40}"/>
              </a:ext>
            </a:extLst>
          </p:cNvPr>
          <p:cNvSpPr>
            <a:spLocks noGrp="1"/>
          </p:cNvSpPr>
          <p:nvPr>
            <p:ph type="dt" sz="half" idx="10"/>
          </p:nvPr>
        </p:nvSpPr>
        <p:spPr/>
        <p:txBody>
          <a:bodyPr/>
          <a:lstStyle/>
          <a:p>
            <a:fld id="{5D32E353-2C08-46D3-B23C-F715A9841CED}" type="datetime1">
              <a:rPr lang="en-US" smtClean="0"/>
              <a:t>12/20/2024</a:t>
            </a:fld>
            <a:endParaRPr lang="en-US"/>
          </a:p>
        </p:txBody>
      </p:sp>
      <p:sp>
        <p:nvSpPr>
          <p:cNvPr id="5" name="Footer Placeholder 4">
            <a:extLst>
              <a:ext uri="{FF2B5EF4-FFF2-40B4-BE49-F238E27FC236}">
                <a16:creationId xmlns:a16="http://schemas.microsoft.com/office/drawing/2014/main" id="{608E986B-9FCF-95BE-9726-1DF5C8E2C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22D1A-D1F2-43FA-D913-74BC6ECFC191}"/>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362128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829B-5D1B-FB12-395D-B92D0B945A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2FA10-59F5-AD21-28F9-272D6C387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45C72-873E-E1C2-3F47-E8016C1A5189}"/>
              </a:ext>
            </a:extLst>
          </p:cNvPr>
          <p:cNvSpPr>
            <a:spLocks noGrp="1"/>
          </p:cNvSpPr>
          <p:nvPr>
            <p:ph type="dt" sz="half" idx="10"/>
          </p:nvPr>
        </p:nvSpPr>
        <p:spPr/>
        <p:txBody>
          <a:bodyPr/>
          <a:lstStyle/>
          <a:p>
            <a:fld id="{CB8F4650-F8C2-48DC-BB41-3EF359211234}" type="datetime1">
              <a:rPr lang="en-US" smtClean="0"/>
              <a:t>12/20/2024</a:t>
            </a:fld>
            <a:endParaRPr lang="en-US"/>
          </a:p>
        </p:txBody>
      </p:sp>
      <p:sp>
        <p:nvSpPr>
          <p:cNvPr id="5" name="Footer Placeholder 4">
            <a:extLst>
              <a:ext uri="{FF2B5EF4-FFF2-40B4-BE49-F238E27FC236}">
                <a16:creationId xmlns:a16="http://schemas.microsoft.com/office/drawing/2014/main" id="{C6BD0731-60A1-7235-16C1-6E676D46F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144DB-A260-E727-61B6-E765711FD9FF}"/>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785187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2C4A-4167-034A-4074-0ABC9C951C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0D4B0C-59E7-A9E7-3D6A-1DF1EE8DA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433D6-05D0-1278-A40D-CB25B25E51DD}"/>
              </a:ext>
            </a:extLst>
          </p:cNvPr>
          <p:cNvSpPr>
            <a:spLocks noGrp="1"/>
          </p:cNvSpPr>
          <p:nvPr>
            <p:ph type="dt" sz="half" idx="10"/>
          </p:nvPr>
        </p:nvSpPr>
        <p:spPr/>
        <p:txBody>
          <a:bodyPr/>
          <a:lstStyle/>
          <a:p>
            <a:fld id="{105C5414-34CA-4CA1-98F2-00A4E9E52516}" type="datetime1">
              <a:rPr lang="en-US" smtClean="0"/>
              <a:t>12/20/2024</a:t>
            </a:fld>
            <a:endParaRPr lang="en-US"/>
          </a:p>
        </p:txBody>
      </p:sp>
      <p:sp>
        <p:nvSpPr>
          <p:cNvPr id="5" name="Footer Placeholder 4">
            <a:extLst>
              <a:ext uri="{FF2B5EF4-FFF2-40B4-BE49-F238E27FC236}">
                <a16:creationId xmlns:a16="http://schemas.microsoft.com/office/drawing/2014/main" id="{F5EE39BC-E211-0C56-1253-4BEDFAA8B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5444B-039D-77C2-5E68-EA274260FCE9}"/>
              </a:ext>
            </a:extLst>
          </p:cNvPr>
          <p:cNvSpPr>
            <a:spLocks noGrp="1"/>
          </p:cNvSpPr>
          <p:nvPr>
            <p:ph type="sldNum" sz="quarter" idx="12"/>
          </p:nvPr>
        </p:nvSpPr>
        <p:spPr>
          <a:xfrm>
            <a:off x="8848647" y="6356350"/>
            <a:ext cx="2267107" cy="365125"/>
          </a:xfrm>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24298182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E120-08C4-0316-404A-FD31C776AD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222A-C58C-5ACD-48CB-EB2B8F1507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352AD9-6495-484F-D9FF-B1908A8B90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25A752-935C-6BD9-13C2-014B23B48B4C}"/>
              </a:ext>
            </a:extLst>
          </p:cNvPr>
          <p:cNvSpPr>
            <a:spLocks noGrp="1"/>
          </p:cNvSpPr>
          <p:nvPr>
            <p:ph type="dt" sz="half" idx="10"/>
          </p:nvPr>
        </p:nvSpPr>
        <p:spPr/>
        <p:txBody>
          <a:bodyPr/>
          <a:lstStyle/>
          <a:p>
            <a:fld id="{EA658BDE-8AA2-4CD5-9276-F663FB67D2B5}" type="datetime1">
              <a:rPr lang="en-US" smtClean="0"/>
              <a:t>12/20/2024</a:t>
            </a:fld>
            <a:endParaRPr lang="en-US"/>
          </a:p>
        </p:txBody>
      </p:sp>
      <p:sp>
        <p:nvSpPr>
          <p:cNvPr id="6" name="Footer Placeholder 5">
            <a:extLst>
              <a:ext uri="{FF2B5EF4-FFF2-40B4-BE49-F238E27FC236}">
                <a16:creationId xmlns:a16="http://schemas.microsoft.com/office/drawing/2014/main" id="{5D8E075D-8869-1997-AE25-E1A5D0E52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61705-F72E-BE89-0404-C348B2343882}"/>
              </a:ext>
            </a:extLst>
          </p:cNvPr>
          <p:cNvSpPr>
            <a:spLocks noGrp="1"/>
          </p:cNvSpPr>
          <p:nvPr>
            <p:ph type="sldNum" sz="quarter" idx="12"/>
          </p:nvPr>
        </p:nvSpPr>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19689751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77125-745B-4817-EFB1-1E7E05A8E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86F678-B339-E1D8-F490-C397BA408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35D1C-0194-641C-AF9B-2A0D838AFE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6A4D9-A575-A771-09BC-09992522B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6C5FD4-BB86-F691-F9CD-48985ECDB1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CB4340-4C93-1FA9-E382-953523C8BA90}"/>
              </a:ext>
            </a:extLst>
          </p:cNvPr>
          <p:cNvSpPr>
            <a:spLocks noGrp="1"/>
          </p:cNvSpPr>
          <p:nvPr>
            <p:ph type="dt" sz="half" idx="10"/>
          </p:nvPr>
        </p:nvSpPr>
        <p:spPr/>
        <p:txBody>
          <a:bodyPr/>
          <a:lstStyle/>
          <a:p>
            <a:fld id="{AFD756A7-1247-49A1-8BDC-06C197733B82}" type="datetime1">
              <a:rPr lang="en-US" smtClean="0"/>
              <a:t>12/20/2024</a:t>
            </a:fld>
            <a:endParaRPr lang="en-US"/>
          </a:p>
        </p:txBody>
      </p:sp>
      <p:sp>
        <p:nvSpPr>
          <p:cNvPr id="8" name="Footer Placeholder 7">
            <a:extLst>
              <a:ext uri="{FF2B5EF4-FFF2-40B4-BE49-F238E27FC236}">
                <a16:creationId xmlns:a16="http://schemas.microsoft.com/office/drawing/2014/main" id="{6B76EA08-32C1-EA72-F3CC-5DEBAB25FC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E12B52-DD94-3A75-B926-B575AB5BBCDA}"/>
              </a:ext>
            </a:extLst>
          </p:cNvPr>
          <p:cNvSpPr>
            <a:spLocks noGrp="1"/>
          </p:cNvSpPr>
          <p:nvPr>
            <p:ph type="sldNum" sz="quarter" idx="12"/>
          </p:nvPr>
        </p:nvSpPr>
        <p:spPr/>
        <p:txBody>
          <a:bodyPr/>
          <a:lstStyle>
            <a:lvl1pPr>
              <a:defRPr sz="1800"/>
            </a:lvl1pPr>
          </a:lstStyle>
          <a:p>
            <a:fld id="{AB007826-5B7D-41BF-A42D-4A9937E9452B}" type="slidenum">
              <a:rPr lang="en-US" smtClean="0"/>
              <a:pPr/>
              <a:t>‹#›</a:t>
            </a:fld>
            <a:endParaRPr lang="en-US"/>
          </a:p>
        </p:txBody>
      </p:sp>
    </p:spTree>
    <p:extLst>
      <p:ext uri="{BB962C8B-B14F-4D97-AF65-F5344CB8AC3E}">
        <p14:creationId xmlns:p14="http://schemas.microsoft.com/office/powerpoint/2010/main" val="16806477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36B0-03E9-AD11-C6ED-84509C9A09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0A7FA-7D4E-D818-B0E5-293A3688B95D}"/>
              </a:ext>
            </a:extLst>
          </p:cNvPr>
          <p:cNvSpPr>
            <a:spLocks noGrp="1"/>
          </p:cNvSpPr>
          <p:nvPr>
            <p:ph type="dt" sz="half" idx="10"/>
          </p:nvPr>
        </p:nvSpPr>
        <p:spPr/>
        <p:txBody>
          <a:bodyPr/>
          <a:lstStyle/>
          <a:p>
            <a:fld id="{91975512-7108-43E3-B02F-41413FE5AA45}" type="datetime1">
              <a:rPr lang="en-US" smtClean="0"/>
              <a:t>12/20/2024</a:t>
            </a:fld>
            <a:endParaRPr lang="en-US"/>
          </a:p>
        </p:txBody>
      </p:sp>
      <p:sp>
        <p:nvSpPr>
          <p:cNvPr id="4" name="Footer Placeholder 3">
            <a:extLst>
              <a:ext uri="{FF2B5EF4-FFF2-40B4-BE49-F238E27FC236}">
                <a16:creationId xmlns:a16="http://schemas.microsoft.com/office/drawing/2014/main" id="{185699F3-8E0A-C9A7-F80E-D4588CFBB2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AFDA9F-3DD3-520F-EDE9-26D27BEF3DF5}"/>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552198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CD183-52B1-348F-B4D1-3FDBFC60BCFB}"/>
              </a:ext>
            </a:extLst>
          </p:cNvPr>
          <p:cNvSpPr>
            <a:spLocks noGrp="1"/>
          </p:cNvSpPr>
          <p:nvPr>
            <p:ph type="dt" sz="half" idx="10"/>
          </p:nvPr>
        </p:nvSpPr>
        <p:spPr/>
        <p:txBody>
          <a:bodyPr/>
          <a:lstStyle/>
          <a:p>
            <a:fld id="{2ECDD27D-8A69-4C5B-9F20-5666E1401851}" type="datetime1">
              <a:rPr lang="en-US" smtClean="0"/>
              <a:t>12/20/2024</a:t>
            </a:fld>
            <a:endParaRPr lang="en-US"/>
          </a:p>
        </p:txBody>
      </p:sp>
      <p:sp>
        <p:nvSpPr>
          <p:cNvPr id="3" name="Footer Placeholder 2">
            <a:extLst>
              <a:ext uri="{FF2B5EF4-FFF2-40B4-BE49-F238E27FC236}">
                <a16:creationId xmlns:a16="http://schemas.microsoft.com/office/drawing/2014/main" id="{3D28EDF5-6FE4-C84E-CE21-2B8E01B5F2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A3CC2-0DB5-B669-F826-94AD7DFA6770}"/>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089107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3097-4BD7-6ABE-86AA-712BE7AB3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084F01-2BA3-F39B-A272-2CFE3D5440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F6C664-231E-4CC2-6CD4-E833ABDE4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695D2-FDC2-1BB5-7856-3D556C862204}"/>
              </a:ext>
            </a:extLst>
          </p:cNvPr>
          <p:cNvSpPr>
            <a:spLocks noGrp="1"/>
          </p:cNvSpPr>
          <p:nvPr>
            <p:ph type="dt" sz="half" idx="10"/>
          </p:nvPr>
        </p:nvSpPr>
        <p:spPr/>
        <p:txBody>
          <a:bodyPr/>
          <a:lstStyle/>
          <a:p>
            <a:fld id="{8723F459-F086-4417-A1BE-FD9B1C622DA1}" type="datetime1">
              <a:rPr lang="en-US" smtClean="0"/>
              <a:t>12/20/2024</a:t>
            </a:fld>
            <a:endParaRPr lang="en-US"/>
          </a:p>
        </p:txBody>
      </p:sp>
      <p:sp>
        <p:nvSpPr>
          <p:cNvPr id="6" name="Footer Placeholder 5">
            <a:extLst>
              <a:ext uri="{FF2B5EF4-FFF2-40B4-BE49-F238E27FC236}">
                <a16:creationId xmlns:a16="http://schemas.microsoft.com/office/drawing/2014/main" id="{FC023EC0-E54B-55B0-578D-6AAEE2D10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DEBED-B7FD-5BBA-33F7-4DD5A4276FAD}"/>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44811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DC346-D688-1F72-5DF4-F2038F27E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FFF79-BF46-A86F-FB69-13B48A21E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E723D-B8A9-F75E-D07B-219094125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894E9-ABBE-3805-7C37-1FBC401D8149}"/>
              </a:ext>
            </a:extLst>
          </p:cNvPr>
          <p:cNvSpPr>
            <a:spLocks noGrp="1"/>
          </p:cNvSpPr>
          <p:nvPr>
            <p:ph type="dt" sz="half" idx="10"/>
          </p:nvPr>
        </p:nvSpPr>
        <p:spPr/>
        <p:txBody>
          <a:bodyPr/>
          <a:lstStyle/>
          <a:p>
            <a:fld id="{8AAF8EF2-00FE-46B0-AF5B-E78E7C1DF297}" type="datetime1">
              <a:rPr lang="en-US" smtClean="0"/>
              <a:t>12/20/2024</a:t>
            </a:fld>
            <a:endParaRPr lang="en-US"/>
          </a:p>
        </p:txBody>
      </p:sp>
      <p:sp>
        <p:nvSpPr>
          <p:cNvPr id="6" name="Footer Placeholder 5">
            <a:extLst>
              <a:ext uri="{FF2B5EF4-FFF2-40B4-BE49-F238E27FC236}">
                <a16:creationId xmlns:a16="http://schemas.microsoft.com/office/drawing/2014/main" id="{8FCE5AD1-CF59-DCC6-B164-7FE351595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79CBF-EAC1-A356-BB41-FB42EB4F26A6}"/>
              </a:ext>
            </a:extLst>
          </p:cNvPr>
          <p:cNvSpPr>
            <a:spLocks noGrp="1"/>
          </p:cNvSpPr>
          <p:nvPr>
            <p:ph type="sldNum" sz="quarter" idx="12"/>
          </p:nvPr>
        </p:nvSpPr>
        <p:spPr/>
        <p:txBody>
          <a:bodyPr/>
          <a:lstStyle/>
          <a:p>
            <a:fld id="{AB007826-5B7D-41BF-A42D-4A9937E9452B}" type="slidenum">
              <a:rPr lang="en-US" smtClean="0"/>
              <a:t>‹#›</a:t>
            </a:fld>
            <a:endParaRPr lang="en-US"/>
          </a:p>
        </p:txBody>
      </p:sp>
    </p:spTree>
    <p:extLst>
      <p:ext uri="{BB962C8B-B14F-4D97-AF65-F5344CB8AC3E}">
        <p14:creationId xmlns:p14="http://schemas.microsoft.com/office/powerpoint/2010/main" val="272369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0C40E6-C603-B00B-CD22-CE8D61FC64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B06A3-5143-9D51-025E-2FC480413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003C2-E4C2-5376-39E6-BACCCA23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96D14-C76E-4A63-8C27-8702BB03E1F1}" type="datetime1">
              <a:rPr lang="en-US" smtClean="0"/>
              <a:t>12/20/2024</a:t>
            </a:fld>
            <a:endParaRPr lang="en-US"/>
          </a:p>
        </p:txBody>
      </p:sp>
      <p:sp>
        <p:nvSpPr>
          <p:cNvPr id="5" name="Footer Placeholder 4">
            <a:extLst>
              <a:ext uri="{FF2B5EF4-FFF2-40B4-BE49-F238E27FC236}">
                <a16:creationId xmlns:a16="http://schemas.microsoft.com/office/drawing/2014/main" id="{D1AF7614-1F8D-5438-A6EA-598EBD37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04B08-992D-00C8-9D77-CC168AE50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07826-5B7D-41BF-A42D-4A9937E9452B}" type="slidenum">
              <a:rPr lang="en-US" smtClean="0"/>
              <a:t>‹#›</a:t>
            </a:fld>
            <a:endParaRPr lang="en-US"/>
          </a:p>
        </p:txBody>
      </p:sp>
    </p:spTree>
    <p:extLst>
      <p:ext uri="{BB962C8B-B14F-4D97-AF65-F5344CB8AC3E}">
        <p14:creationId xmlns:p14="http://schemas.microsoft.com/office/powerpoint/2010/main" val="148506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epa.gov/endangered-species/pesticides-and-endangered-species-educational-resources-toolbox" TargetMode="External"/><Relationship Id="rId4" Type="http://schemas.openxmlformats.org/officeDocument/2006/relationships/hyperlink" Target="https://www.epa.gov/pesticides/mitigation-men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hyperlink" Target="https://mitigationstrategytool.org/" TargetMode="External"/><Relationship Id="rId3" Type="http://schemas.openxmlformats.org/officeDocument/2006/relationships/hyperlink" Target="https://www.epa.gov/endangered-species" TargetMode="External"/><Relationship Id="rId7" Type="http://schemas.openxmlformats.org/officeDocument/2006/relationships/hyperlink" Target="https://wssa.net/endangered-speci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epa.gov/pesticides/mitigation-menu" TargetMode="External"/><Relationship Id="rId5" Type="http://schemas.openxmlformats.org/officeDocument/2006/relationships/hyperlink" Target="https://www.epa.gov/endangered-species/bulletins-live-two-view-bulletins" TargetMode="External"/><Relationship Id="rId10" Type="http://schemas.openxmlformats.org/officeDocument/2006/relationships/image" Target="../media/image25.png"/><Relationship Id="rId4" Type="http://schemas.openxmlformats.org/officeDocument/2006/relationships/hyperlink" Target="https://www.epa.gov/endangered-species/pesticides-and-endangered-species-educational-resources-toolbox" TargetMode="External"/><Relationship Id="rId9" Type="http://schemas.openxmlformats.org/officeDocument/2006/relationships/hyperlink" Target="https://pesticidestewardship.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epa.gov/pesticides/mitigation-menu#map"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2401-9045-95D2-1998-F0A9DC6A1B2D}"/>
              </a:ext>
            </a:extLst>
          </p:cNvPr>
          <p:cNvSpPr>
            <a:spLocks noGrp="1"/>
          </p:cNvSpPr>
          <p:nvPr>
            <p:ph type="title"/>
          </p:nvPr>
        </p:nvSpPr>
        <p:spPr>
          <a:xfrm>
            <a:off x="838200" y="531194"/>
            <a:ext cx="10515600" cy="1449131"/>
          </a:xfrm>
        </p:spPr>
        <p:txBody>
          <a:bodyPr>
            <a:normAutofit fontScale="90000"/>
          </a:bodyPr>
          <a:lstStyle/>
          <a:p>
            <a:pPr algn="ctr"/>
            <a:r>
              <a:rPr lang="en-US" b="1">
                <a:solidFill>
                  <a:srgbClr val="0000FF"/>
                </a:solidFill>
              </a:rPr>
              <a:t>Introduction to Pesticide Registration and the </a:t>
            </a:r>
            <a:br>
              <a:rPr lang="en-US" b="1"/>
            </a:br>
            <a:r>
              <a:rPr lang="en-US" b="1">
                <a:solidFill>
                  <a:srgbClr val="0000FF"/>
                </a:solidFill>
              </a:rPr>
              <a:t>Endangered Species Act</a:t>
            </a:r>
            <a:br>
              <a:rPr lang="en-US"/>
            </a:br>
            <a:endParaRPr lang="en-US" sz="3200"/>
          </a:p>
        </p:txBody>
      </p:sp>
      <p:sp>
        <p:nvSpPr>
          <p:cNvPr id="4" name="Slide Number Placeholder 3">
            <a:extLst>
              <a:ext uri="{FF2B5EF4-FFF2-40B4-BE49-F238E27FC236}">
                <a16:creationId xmlns:a16="http://schemas.microsoft.com/office/drawing/2014/main" id="{D96CBD20-9487-7A16-0076-5616F78A7828}"/>
              </a:ext>
            </a:extLst>
          </p:cNvPr>
          <p:cNvSpPr>
            <a:spLocks noGrp="1"/>
          </p:cNvSpPr>
          <p:nvPr>
            <p:ph type="sldNum" sz="quarter" idx="12"/>
          </p:nvPr>
        </p:nvSpPr>
        <p:spPr/>
        <p:txBody>
          <a:bodyPr/>
          <a:lstStyle/>
          <a:p>
            <a:fld id="{AB007826-5B7D-41BF-A42D-4A9937E9452B}" type="slidenum">
              <a:rPr lang="en-US" smtClean="0"/>
              <a:t>1</a:t>
            </a:fld>
            <a:endParaRPr lang="en-US"/>
          </a:p>
        </p:txBody>
      </p:sp>
      <p:sp>
        <p:nvSpPr>
          <p:cNvPr id="5" name="AutoShape 2">
            <a:extLst>
              <a:ext uri="{FF2B5EF4-FFF2-40B4-BE49-F238E27FC236}">
                <a16:creationId xmlns:a16="http://schemas.microsoft.com/office/drawing/2014/main" id="{3D12065D-71EF-3EFF-075F-6923451C18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7">
            <a:extLst>
              <a:ext uri="{FF2B5EF4-FFF2-40B4-BE49-F238E27FC236}">
                <a16:creationId xmlns:a16="http://schemas.microsoft.com/office/drawing/2014/main" id="{571E5659-B6F8-6153-F7E9-A6184E8E8971}"/>
              </a:ext>
            </a:extLst>
          </p:cNvPr>
          <p:cNvPicPr>
            <a:picLocks noGrp="1" noChangeAspect="1"/>
          </p:cNvPicPr>
          <p:nvPr>
            <p:ph idx="1"/>
          </p:nvPr>
        </p:nvPicPr>
        <p:blipFill>
          <a:blip r:embed="rId3"/>
          <a:stretch>
            <a:fillRect/>
          </a:stretch>
        </p:blipFill>
        <p:spPr bwMode="auto">
          <a:xfrm>
            <a:off x="2016416" y="1897149"/>
            <a:ext cx="8166031" cy="3956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1D130D-04D5-9939-C7F1-3B7CC62DFF55}"/>
              </a:ext>
            </a:extLst>
          </p:cNvPr>
          <p:cNvSpPr txBox="1"/>
          <p:nvPr/>
        </p:nvSpPr>
        <p:spPr>
          <a:xfrm>
            <a:off x="3047011" y="6032490"/>
            <a:ext cx="6097978" cy="461665"/>
          </a:xfrm>
          <a:prstGeom prst="rect">
            <a:avLst/>
          </a:prstGeom>
          <a:noFill/>
        </p:spPr>
        <p:txBody>
          <a:bodyPr wrap="square">
            <a:spAutoFit/>
          </a:bodyPr>
          <a:lstStyle/>
          <a:p>
            <a:pPr marL="0" indent="0" algn="ctr">
              <a:buNone/>
            </a:pPr>
            <a:r>
              <a:rPr lang="en-US" sz="2400" kern="100">
                <a:ea typeface="Calibri" panose="020F0502020204030204" pitchFamily="34" charset="0"/>
                <a:cs typeface="Times New Roman" panose="02020603050405020304" pitchFamily="18" charset="0"/>
              </a:rPr>
              <a:t>Speaker’s Name</a:t>
            </a:r>
          </a:p>
        </p:txBody>
      </p:sp>
    </p:spTree>
    <p:extLst>
      <p:ext uri="{BB962C8B-B14F-4D97-AF65-F5344CB8AC3E}">
        <p14:creationId xmlns:p14="http://schemas.microsoft.com/office/powerpoint/2010/main" val="4233161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089D73-2DE6-072E-6D51-4B19D0216FDB}"/>
              </a:ext>
            </a:extLst>
          </p:cNvPr>
          <p:cNvSpPr/>
          <p:nvPr/>
        </p:nvSpPr>
        <p:spPr>
          <a:xfrm>
            <a:off x="154004" y="757646"/>
            <a:ext cx="3230798" cy="53557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0B819-8433-4C8B-85E9-C0EAF092B7DE}"/>
              </a:ext>
            </a:extLst>
          </p:cNvPr>
          <p:cNvSpPr>
            <a:spLocks noGrp="1"/>
          </p:cNvSpPr>
          <p:nvPr>
            <p:ph type="title"/>
          </p:nvPr>
        </p:nvSpPr>
        <p:spPr>
          <a:xfrm>
            <a:off x="154004" y="951722"/>
            <a:ext cx="3230798" cy="1038177"/>
          </a:xfrm>
        </p:spPr>
        <p:txBody>
          <a:bodyPr anchor="b">
            <a:noAutofit/>
          </a:bodyPr>
          <a:lstStyle/>
          <a:p>
            <a:r>
              <a:rPr lang="en-US" sz="2400" b="1">
                <a:solidFill>
                  <a:schemeClr val="bg1"/>
                </a:solidFill>
              </a:rPr>
              <a:t>A National Situation with Local Implications</a:t>
            </a:r>
          </a:p>
        </p:txBody>
      </p:sp>
      <p:sp>
        <p:nvSpPr>
          <p:cNvPr id="7" name="Content Placeholder 6">
            <a:extLst>
              <a:ext uri="{FF2B5EF4-FFF2-40B4-BE49-F238E27FC236}">
                <a16:creationId xmlns:a16="http://schemas.microsoft.com/office/drawing/2014/main" id="{D8C128B3-9DCC-48A9-828C-69AE8EDCBF93}"/>
              </a:ext>
            </a:extLst>
          </p:cNvPr>
          <p:cNvSpPr>
            <a:spLocks noGrp="1"/>
          </p:cNvSpPr>
          <p:nvPr>
            <p:ph idx="1"/>
          </p:nvPr>
        </p:nvSpPr>
        <p:spPr>
          <a:xfrm>
            <a:off x="252920" y="2162014"/>
            <a:ext cx="2947482" cy="3744264"/>
          </a:xfrm>
        </p:spPr>
        <p:txBody>
          <a:bodyPr anchor="t">
            <a:normAutofit fontScale="92500" lnSpcReduction="20000"/>
          </a:bodyPr>
          <a:lstStyle/>
          <a:p>
            <a:pPr marL="0" indent="0">
              <a:buClr>
                <a:schemeClr val="bg1"/>
              </a:buClr>
              <a:buNone/>
            </a:pPr>
            <a:r>
              <a:rPr lang="en-US">
                <a:solidFill>
                  <a:srgbClr val="FFFFFF"/>
                </a:solidFill>
              </a:rPr>
              <a:t>Every county in the US has at least one ESA-listed species and </a:t>
            </a:r>
            <a:r>
              <a:rPr lang="en-US">
                <a:solidFill>
                  <a:schemeClr val="bg1"/>
                </a:solidFill>
              </a:rPr>
              <a:t>impacts are local. These need to be addressed locally by the end user.</a:t>
            </a:r>
          </a:p>
          <a:p>
            <a:pPr marL="0" indent="0">
              <a:buClr>
                <a:schemeClr val="bg1"/>
              </a:buClr>
              <a:buNone/>
            </a:pPr>
            <a:endParaRPr lang="en-US">
              <a:solidFill>
                <a:schemeClr val="bg1"/>
              </a:solidFill>
            </a:endParaRPr>
          </a:p>
          <a:p>
            <a:pPr marL="0" indent="0">
              <a:buClr>
                <a:schemeClr val="bg1"/>
              </a:buClr>
              <a:buNone/>
            </a:pPr>
            <a:r>
              <a:rPr lang="en-US">
                <a:solidFill>
                  <a:schemeClr val="bg1"/>
                </a:solidFill>
              </a:rPr>
              <a:t>Darker the color the greater density of species</a:t>
            </a:r>
          </a:p>
          <a:p>
            <a:pPr>
              <a:buClr>
                <a:schemeClr val="bg1"/>
              </a:buClr>
            </a:pPr>
            <a:endParaRPr lang="en-US" sz="1600">
              <a:solidFill>
                <a:srgbClr val="FFFFFF"/>
              </a:solidFill>
            </a:endParaRPr>
          </a:p>
        </p:txBody>
      </p:sp>
      <p:pic>
        <p:nvPicPr>
          <p:cNvPr id="3" name="Picture 2" descr="Diagram&#10;&#10;Description automatically generated with medium confidence">
            <a:extLst>
              <a:ext uri="{FF2B5EF4-FFF2-40B4-BE49-F238E27FC236}">
                <a16:creationId xmlns:a16="http://schemas.microsoft.com/office/drawing/2014/main" id="{D0817B3B-49AB-F858-1EE7-B401AF578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638" y="6206888"/>
            <a:ext cx="839621" cy="651112"/>
          </a:xfrm>
          <a:prstGeom prst="rect">
            <a:avLst/>
          </a:prstGeom>
        </p:spPr>
      </p:pic>
      <p:pic>
        <p:nvPicPr>
          <p:cNvPr id="5" name="Picture 4" descr="Logo&#10;&#10;Description automatically generated">
            <a:extLst>
              <a:ext uri="{FF2B5EF4-FFF2-40B4-BE49-F238E27FC236}">
                <a16:creationId xmlns:a16="http://schemas.microsoft.com/office/drawing/2014/main" id="{1E226926-F16B-D9D6-418D-3099436E5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67" y="6228358"/>
            <a:ext cx="640080" cy="621107"/>
          </a:xfrm>
          <a:prstGeom prst="rect">
            <a:avLst/>
          </a:prstGeom>
        </p:spPr>
      </p:pic>
      <p:pic>
        <p:nvPicPr>
          <p:cNvPr id="8" name="Picture 7" descr="A map of the united states&#10;&#10;Description automatically generated">
            <a:extLst>
              <a:ext uri="{FF2B5EF4-FFF2-40B4-BE49-F238E27FC236}">
                <a16:creationId xmlns:a16="http://schemas.microsoft.com/office/drawing/2014/main" id="{045A4E37-A9E3-1C07-DA0C-FB468008E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2110" y="122373"/>
            <a:ext cx="8303754" cy="6416538"/>
          </a:xfrm>
          <a:prstGeom prst="rect">
            <a:avLst/>
          </a:prstGeom>
        </p:spPr>
      </p:pic>
      <p:sp>
        <p:nvSpPr>
          <p:cNvPr id="6" name="Slide Number Placeholder 5">
            <a:extLst>
              <a:ext uri="{FF2B5EF4-FFF2-40B4-BE49-F238E27FC236}">
                <a16:creationId xmlns:a16="http://schemas.microsoft.com/office/drawing/2014/main" id="{8350E706-F137-DF57-1C92-9CF39D81C30F}"/>
              </a:ext>
            </a:extLst>
          </p:cNvPr>
          <p:cNvSpPr>
            <a:spLocks noGrp="1"/>
          </p:cNvSpPr>
          <p:nvPr>
            <p:ph type="sldNum" sz="quarter" idx="12"/>
          </p:nvPr>
        </p:nvSpPr>
        <p:spPr/>
        <p:txBody>
          <a:bodyPr/>
          <a:lstStyle/>
          <a:p>
            <a:fld id="{D17078FE-FA6E-49AB-B6B8-E4DFBDF79259}" type="slidenum">
              <a:rPr lang="en-US" smtClean="0"/>
              <a:t>10</a:t>
            </a:fld>
            <a:endParaRPr lang="en-US"/>
          </a:p>
        </p:txBody>
      </p:sp>
    </p:spTree>
    <p:extLst>
      <p:ext uri="{BB962C8B-B14F-4D97-AF65-F5344CB8AC3E}">
        <p14:creationId xmlns:p14="http://schemas.microsoft.com/office/powerpoint/2010/main" val="1407736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7549" y="4169045"/>
            <a:ext cx="11857404" cy="1115277"/>
          </a:xfrm>
          <a:prstGeom prst="rect">
            <a:avLst/>
          </a:prstGeom>
        </p:spPr>
      </p:pic>
      <p:pic>
        <p:nvPicPr>
          <p:cNvPr id="2" name="Picture 1"/>
          <p:cNvPicPr>
            <a:picLocks noChangeAspect="1"/>
          </p:cNvPicPr>
          <p:nvPr/>
        </p:nvPicPr>
        <p:blipFill>
          <a:blip r:embed="rId4"/>
          <a:stretch>
            <a:fillRect/>
          </a:stretch>
        </p:blipFill>
        <p:spPr>
          <a:xfrm>
            <a:off x="286874" y="549903"/>
            <a:ext cx="11857404" cy="3593874"/>
          </a:xfrm>
          <a:prstGeom prst="rect">
            <a:avLst/>
          </a:prstGeom>
        </p:spPr>
      </p:pic>
      <p:sp>
        <p:nvSpPr>
          <p:cNvPr id="3" name="TextBox 2"/>
          <p:cNvSpPr txBox="1"/>
          <p:nvPr/>
        </p:nvSpPr>
        <p:spPr>
          <a:xfrm>
            <a:off x="286874" y="467898"/>
            <a:ext cx="6793403" cy="3154710"/>
          </a:xfrm>
          <a:prstGeom prst="rect">
            <a:avLst/>
          </a:prstGeom>
          <a:noFill/>
        </p:spPr>
        <p:txBody>
          <a:bodyPr wrap="square" rtlCol="0">
            <a:spAutoFit/>
          </a:bodyPr>
          <a:lstStyle/>
          <a:p>
            <a:r>
              <a:rPr lang="en-US" sz="19900">
                <a:solidFill>
                  <a:schemeClr val="bg1"/>
                </a:solidFill>
                <a:latin typeface="Berlin Sans FB" panose="020E0602020502020306" pitchFamily="34" charset="0"/>
              </a:rPr>
              <a:t>Plants</a:t>
            </a:r>
          </a:p>
        </p:txBody>
      </p:sp>
      <p:sp>
        <p:nvSpPr>
          <p:cNvPr id="8" name="TextBox 7"/>
          <p:cNvSpPr txBox="1"/>
          <p:nvPr/>
        </p:nvSpPr>
        <p:spPr>
          <a:xfrm rot="3173338">
            <a:off x="6776105" y="1162266"/>
            <a:ext cx="2443362" cy="1200329"/>
          </a:xfrm>
          <a:prstGeom prst="rect">
            <a:avLst/>
          </a:prstGeom>
          <a:noFill/>
        </p:spPr>
        <p:txBody>
          <a:bodyPr wrap="square" rtlCol="0">
            <a:spAutoFit/>
          </a:bodyPr>
          <a:lstStyle/>
          <a:p>
            <a:r>
              <a:rPr lang="en-US" sz="7200">
                <a:solidFill>
                  <a:schemeClr val="bg1"/>
                </a:solidFill>
                <a:latin typeface="Berlin Sans FB" panose="020E0602020502020306" pitchFamily="34" charset="0"/>
              </a:rPr>
              <a:t>Fishes</a:t>
            </a:r>
          </a:p>
        </p:txBody>
      </p:sp>
      <p:sp>
        <p:nvSpPr>
          <p:cNvPr id="9" name="TextBox 8"/>
          <p:cNvSpPr txBox="1"/>
          <p:nvPr/>
        </p:nvSpPr>
        <p:spPr>
          <a:xfrm>
            <a:off x="8815979" y="1274568"/>
            <a:ext cx="1652543"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Mammals</a:t>
            </a:r>
          </a:p>
        </p:txBody>
      </p:sp>
      <p:sp>
        <p:nvSpPr>
          <p:cNvPr id="10" name="TextBox 9"/>
          <p:cNvSpPr txBox="1"/>
          <p:nvPr/>
        </p:nvSpPr>
        <p:spPr>
          <a:xfrm>
            <a:off x="6897886" y="2941444"/>
            <a:ext cx="2070512" cy="923330"/>
          </a:xfrm>
          <a:prstGeom prst="rect">
            <a:avLst/>
          </a:prstGeom>
          <a:noFill/>
        </p:spPr>
        <p:txBody>
          <a:bodyPr wrap="square" rtlCol="0">
            <a:spAutoFit/>
          </a:bodyPr>
          <a:lstStyle/>
          <a:p>
            <a:r>
              <a:rPr lang="en-US" sz="5400">
                <a:solidFill>
                  <a:schemeClr val="bg1"/>
                </a:solidFill>
                <a:latin typeface="Berlin Sans FB" panose="020E0602020502020306" pitchFamily="34" charset="0"/>
              </a:rPr>
              <a:t>Insects</a:t>
            </a:r>
          </a:p>
        </p:txBody>
      </p:sp>
      <p:sp>
        <p:nvSpPr>
          <p:cNvPr id="11" name="TextBox 10"/>
          <p:cNvSpPr txBox="1"/>
          <p:nvPr/>
        </p:nvSpPr>
        <p:spPr>
          <a:xfrm rot="5400000">
            <a:off x="8295846" y="2677294"/>
            <a:ext cx="2118849" cy="923330"/>
          </a:xfrm>
          <a:prstGeom prst="rect">
            <a:avLst/>
          </a:prstGeom>
          <a:noFill/>
        </p:spPr>
        <p:txBody>
          <a:bodyPr wrap="square" rtlCol="0">
            <a:spAutoFit/>
          </a:bodyPr>
          <a:lstStyle/>
          <a:p>
            <a:r>
              <a:rPr lang="en-US" sz="5400">
                <a:solidFill>
                  <a:schemeClr val="bg1"/>
                </a:solidFill>
                <a:latin typeface="Berlin Sans FB" panose="020E0602020502020306" pitchFamily="34" charset="0"/>
              </a:rPr>
              <a:t>Clams</a:t>
            </a:r>
          </a:p>
        </p:txBody>
      </p:sp>
      <p:sp>
        <p:nvSpPr>
          <p:cNvPr id="12" name="TextBox 11"/>
          <p:cNvSpPr txBox="1"/>
          <p:nvPr/>
        </p:nvSpPr>
        <p:spPr>
          <a:xfrm rot="18833211">
            <a:off x="9583281" y="1934418"/>
            <a:ext cx="1852149" cy="707886"/>
          </a:xfrm>
          <a:prstGeom prst="rect">
            <a:avLst/>
          </a:prstGeom>
          <a:noFill/>
        </p:spPr>
        <p:txBody>
          <a:bodyPr wrap="square" rtlCol="0">
            <a:spAutoFit/>
          </a:bodyPr>
          <a:lstStyle/>
          <a:p>
            <a:r>
              <a:rPr lang="en-US" sz="4000">
                <a:solidFill>
                  <a:schemeClr val="bg1"/>
                </a:solidFill>
                <a:latin typeface="Berlin Sans FB" panose="020E0602020502020306" pitchFamily="34" charset="0"/>
              </a:rPr>
              <a:t>Snails</a:t>
            </a:r>
          </a:p>
        </p:txBody>
      </p:sp>
      <p:sp>
        <p:nvSpPr>
          <p:cNvPr id="13" name="TextBox 12"/>
          <p:cNvSpPr txBox="1"/>
          <p:nvPr/>
        </p:nvSpPr>
        <p:spPr>
          <a:xfrm rot="2006166">
            <a:off x="10856674" y="2297085"/>
            <a:ext cx="1586706" cy="369332"/>
          </a:xfrm>
          <a:prstGeom prst="rect">
            <a:avLst/>
          </a:prstGeom>
          <a:noFill/>
        </p:spPr>
        <p:txBody>
          <a:bodyPr wrap="square" rtlCol="0">
            <a:spAutoFit/>
          </a:bodyPr>
          <a:lstStyle/>
          <a:p>
            <a:r>
              <a:rPr lang="en-US">
                <a:solidFill>
                  <a:schemeClr val="bg1"/>
                </a:solidFill>
                <a:latin typeface="Berlin Sans FB" panose="020E0602020502020306" pitchFamily="34" charset="0"/>
              </a:rPr>
              <a:t>Amphibians</a:t>
            </a:r>
            <a:endParaRPr lang="en-US" sz="2000">
              <a:solidFill>
                <a:schemeClr val="bg1"/>
              </a:solidFill>
              <a:latin typeface="Berlin Sans FB" panose="020E0602020502020306" pitchFamily="34" charset="0"/>
            </a:endParaRPr>
          </a:p>
        </p:txBody>
      </p:sp>
      <p:sp>
        <p:nvSpPr>
          <p:cNvPr id="15" name="TextBox 14"/>
          <p:cNvSpPr txBox="1"/>
          <p:nvPr/>
        </p:nvSpPr>
        <p:spPr>
          <a:xfrm rot="18979411">
            <a:off x="9707919" y="3204837"/>
            <a:ext cx="1499769"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Reptiles</a:t>
            </a:r>
          </a:p>
        </p:txBody>
      </p:sp>
      <p:sp>
        <p:nvSpPr>
          <p:cNvPr id="16" name="TextBox 15"/>
          <p:cNvSpPr txBox="1"/>
          <p:nvPr/>
        </p:nvSpPr>
        <p:spPr>
          <a:xfrm>
            <a:off x="10922297" y="3083609"/>
            <a:ext cx="1466796" cy="338554"/>
          </a:xfrm>
          <a:prstGeom prst="rect">
            <a:avLst/>
          </a:prstGeom>
          <a:noFill/>
        </p:spPr>
        <p:txBody>
          <a:bodyPr wrap="square" rtlCol="0">
            <a:spAutoFit/>
          </a:bodyPr>
          <a:lstStyle/>
          <a:p>
            <a:r>
              <a:rPr lang="en-US" sz="1600">
                <a:solidFill>
                  <a:schemeClr val="bg1"/>
                </a:solidFill>
                <a:latin typeface="Berlin Sans FB" panose="020E0602020502020306" pitchFamily="34" charset="0"/>
              </a:rPr>
              <a:t>Crustaceans</a:t>
            </a:r>
          </a:p>
        </p:txBody>
      </p:sp>
      <p:sp>
        <p:nvSpPr>
          <p:cNvPr id="17" name="TextBox 16"/>
          <p:cNvSpPr txBox="1"/>
          <p:nvPr/>
        </p:nvSpPr>
        <p:spPr>
          <a:xfrm>
            <a:off x="10899233" y="3653860"/>
            <a:ext cx="775824" cy="369332"/>
          </a:xfrm>
          <a:prstGeom prst="rect">
            <a:avLst/>
          </a:prstGeom>
          <a:noFill/>
        </p:spPr>
        <p:txBody>
          <a:bodyPr wrap="square" rtlCol="0">
            <a:spAutoFit/>
          </a:bodyPr>
          <a:lstStyle/>
          <a:p>
            <a:r>
              <a:rPr lang="en-US">
                <a:solidFill>
                  <a:schemeClr val="bg1"/>
                </a:solidFill>
                <a:latin typeface="Berlin Sans FB" panose="020E0602020502020306" pitchFamily="34" charset="0"/>
              </a:rPr>
              <a:t>Coral</a:t>
            </a:r>
          </a:p>
        </p:txBody>
      </p:sp>
      <p:sp>
        <p:nvSpPr>
          <p:cNvPr id="18" name="TextBox 17"/>
          <p:cNvSpPr txBox="1"/>
          <p:nvPr/>
        </p:nvSpPr>
        <p:spPr>
          <a:xfrm rot="2513683">
            <a:off x="11434470" y="3717215"/>
            <a:ext cx="828675" cy="261610"/>
          </a:xfrm>
          <a:prstGeom prst="rect">
            <a:avLst/>
          </a:prstGeom>
          <a:noFill/>
        </p:spPr>
        <p:txBody>
          <a:bodyPr wrap="square" rtlCol="0">
            <a:spAutoFit/>
          </a:bodyPr>
          <a:lstStyle/>
          <a:p>
            <a:r>
              <a:rPr lang="en-US" sz="1100">
                <a:solidFill>
                  <a:schemeClr val="bg1"/>
                </a:solidFill>
                <a:latin typeface="Berlin Sans FB" panose="020E0602020502020306" pitchFamily="34" charset="0"/>
              </a:rPr>
              <a:t>Arachnids</a:t>
            </a:r>
          </a:p>
        </p:txBody>
      </p:sp>
      <p:sp>
        <p:nvSpPr>
          <p:cNvPr id="5" name="TextBox 4"/>
          <p:cNvSpPr txBox="1"/>
          <p:nvPr/>
        </p:nvSpPr>
        <p:spPr>
          <a:xfrm>
            <a:off x="333125" y="43329"/>
            <a:ext cx="11433051" cy="646331"/>
          </a:xfrm>
          <a:prstGeom prst="rect">
            <a:avLst/>
          </a:prstGeom>
          <a:noFill/>
        </p:spPr>
        <p:txBody>
          <a:bodyPr wrap="square" rtlCol="0">
            <a:spAutoFit/>
          </a:bodyPr>
          <a:lstStyle/>
          <a:p>
            <a:pPr algn="ctr"/>
            <a:r>
              <a:rPr lang="en-US" sz="3600" b="1">
                <a:solidFill>
                  <a:srgbClr val="0000FF"/>
                </a:solidFill>
              </a:rPr>
              <a:t>Over 1,700 Species are on the Endangered Species List</a:t>
            </a:r>
          </a:p>
        </p:txBody>
      </p:sp>
      <p:sp>
        <p:nvSpPr>
          <p:cNvPr id="19" name="TextBox 18"/>
          <p:cNvSpPr txBox="1"/>
          <p:nvPr/>
        </p:nvSpPr>
        <p:spPr>
          <a:xfrm>
            <a:off x="10409802" y="493012"/>
            <a:ext cx="1834775" cy="1015663"/>
          </a:xfrm>
          <a:prstGeom prst="rect">
            <a:avLst/>
          </a:prstGeom>
          <a:noFill/>
        </p:spPr>
        <p:txBody>
          <a:bodyPr wrap="square" rtlCol="0">
            <a:spAutoFit/>
          </a:bodyPr>
          <a:lstStyle/>
          <a:p>
            <a:r>
              <a:rPr lang="en-US" sz="6000">
                <a:solidFill>
                  <a:schemeClr val="bg1"/>
                </a:solidFill>
                <a:latin typeface="Berlin Sans FB" panose="020E0602020502020306" pitchFamily="34" charset="0"/>
              </a:rPr>
              <a:t>Birds</a:t>
            </a:r>
          </a:p>
        </p:txBody>
      </p:sp>
      <p:sp>
        <p:nvSpPr>
          <p:cNvPr id="24" name="TextBox 23"/>
          <p:cNvSpPr txBox="1"/>
          <p:nvPr/>
        </p:nvSpPr>
        <p:spPr>
          <a:xfrm>
            <a:off x="333125" y="4134342"/>
            <a:ext cx="11278189" cy="1107996"/>
          </a:xfrm>
          <a:prstGeom prst="rect">
            <a:avLst/>
          </a:prstGeom>
          <a:noFill/>
        </p:spPr>
        <p:txBody>
          <a:bodyPr wrap="square" rtlCol="0">
            <a:spAutoFit/>
          </a:bodyPr>
          <a:lstStyle/>
          <a:p>
            <a:r>
              <a:rPr lang="en-US" sz="6600">
                <a:solidFill>
                  <a:schemeClr val="bg1"/>
                </a:solidFill>
                <a:latin typeface="Berlin Sans FB" panose="020E0602020502020306" pitchFamily="34" charset="0"/>
              </a:rPr>
              <a:t>U.S. Fish &amp; Wildlife Service</a:t>
            </a:r>
          </a:p>
        </p:txBody>
      </p:sp>
      <p:sp>
        <p:nvSpPr>
          <p:cNvPr id="25" name="TextBox 24"/>
          <p:cNvSpPr txBox="1"/>
          <p:nvPr/>
        </p:nvSpPr>
        <p:spPr>
          <a:xfrm rot="4735008">
            <a:off x="11037012" y="4551833"/>
            <a:ext cx="1251077" cy="523220"/>
          </a:xfrm>
          <a:prstGeom prst="rect">
            <a:avLst/>
          </a:prstGeom>
          <a:noFill/>
        </p:spPr>
        <p:txBody>
          <a:bodyPr wrap="square" rtlCol="0">
            <a:spAutoFit/>
          </a:bodyPr>
          <a:lstStyle/>
          <a:p>
            <a:r>
              <a:rPr lang="en-US" sz="2800">
                <a:solidFill>
                  <a:schemeClr val="bg1"/>
                </a:solidFill>
                <a:latin typeface="Berlin Sans FB" panose="020E0602020502020306" pitchFamily="34" charset="0"/>
              </a:rPr>
              <a:t>NMFS</a:t>
            </a:r>
          </a:p>
        </p:txBody>
      </p:sp>
      <p:sp>
        <p:nvSpPr>
          <p:cNvPr id="6" name="Slide Number Placeholder 5">
            <a:extLst>
              <a:ext uri="{FF2B5EF4-FFF2-40B4-BE49-F238E27FC236}">
                <a16:creationId xmlns:a16="http://schemas.microsoft.com/office/drawing/2014/main" id="{3162075C-A4F6-7085-2410-BBA68F638726}"/>
              </a:ext>
            </a:extLst>
          </p:cNvPr>
          <p:cNvSpPr>
            <a:spLocks noGrp="1"/>
          </p:cNvSpPr>
          <p:nvPr>
            <p:ph type="sldNum" sz="quarter" idx="12"/>
          </p:nvPr>
        </p:nvSpPr>
        <p:spPr/>
        <p:txBody>
          <a:bodyPr/>
          <a:lstStyle/>
          <a:p>
            <a:fld id="{D17078FE-FA6E-49AB-B6B8-E4DFBDF79259}" type="slidenum">
              <a:rPr lang="en-US" smtClean="0"/>
              <a:pPr/>
              <a:t>11</a:t>
            </a:fld>
            <a:endParaRPr lang="en-US"/>
          </a:p>
        </p:txBody>
      </p:sp>
      <p:sp>
        <p:nvSpPr>
          <p:cNvPr id="7" name="TextBox 6">
            <a:extLst>
              <a:ext uri="{FF2B5EF4-FFF2-40B4-BE49-F238E27FC236}">
                <a16:creationId xmlns:a16="http://schemas.microsoft.com/office/drawing/2014/main" id="{B7C73DB2-7ED5-7D6D-882A-4E9A8CABBDBC}"/>
              </a:ext>
            </a:extLst>
          </p:cNvPr>
          <p:cNvSpPr txBox="1"/>
          <p:nvPr/>
        </p:nvSpPr>
        <p:spPr>
          <a:xfrm>
            <a:off x="523447" y="5296334"/>
            <a:ext cx="10709749" cy="861774"/>
          </a:xfrm>
          <a:prstGeom prst="rect">
            <a:avLst/>
          </a:prstGeom>
          <a:noFill/>
        </p:spPr>
        <p:txBody>
          <a:bodyPr wrap="square" lIns="91440" tIns="45720" rIns="91440" bIns="45720" rtlCol="0" anchor="t">
            <a:spAutoFit/>
          </a:bodyPr>
          <a:lstStyle/>
          <a:p>
            <a:r>
              <a:rPr lang="en-US" sz="2500"/>
              <a:t>Over 900 species are potentially impacted by herbicides.</a:t>
            </a:r>
          </a:p>
          <a:p>
            <a:r>
              <a:rPr lang="en-US" sz="2500">
                <a:ea typeface="Calibri"/>
                <a:cs typeface="Calibri"/>
              </a:rPr>
              <a:t>Over 850 species are potentially impacted by insecticides.</a:t>
            </a:r>
          </a:p>
        </p:txBody>
      </p:sp>
    </p:spTree>
    <p:extLst>
      <p:ext uri="{BB962C8B-B14F-4D97-AF65-F5344CB8AC3E}">
        <p14:creationId xmlns:p14="http://schemas.microsoft.com/office/powerpoint/2010/main" val="344579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2DBAB-D5B4-F33F-BC95-4E30A0D44930}"/>
              </a:ext>
            </a:extLst>
          </p:cNvPr>
          <p:cNvSpPr>
            <a:spLocks noGrp="1"/>
          </p:cNvSpPr>
          <p:nvPr>
            <p:ph type="title"/>
          </p:nvPr>
        </p:nvSpPr>
        <p:spPr>
          <a:xfrm>
            <a:off x="838200" y="209323"/>
            <a:ext cx="10515600" cy="1325563"/>
          </a:xfrm>
        </p:spPr>
        <p:txBody>
          <a:bodyPr>
            <a:normAutofit/>
          </a:bodyPr>
          <a:lstStyle/>
          <a:p>
            <a:r>
              <a:rPr lang="en-US" sz="4400" b="1" i="0" u="none" strike="noStrike" baseline="0">
                <a:solidFill>
                  <a:srgbClr val="0000FF"/>
                </a:solidFill>
                <a:cs typeface="Times New Roman" panose="02020603050405020304" pitchFamily="18" charset="0"/>
              </a:rPr>
              <a:t>Label Changes to Protect Listed Species and Their </a:t>
            </a:r>
            <a:r>
              <a:rPr lang="en-US" b="1">
                <a:solidFill>
                  <a:srgbClr val="0000FF"/>
                </a:solidFill>
                <a:cs typeface="Times New Roman" panose="02020603050405020304" pitchFamily="18" charset="0"/>
              </a:rPr>
              <a:t>C</a:t>
            </a:r>
            <a:r>
              <a:rPr lang="en-US" sz="4400" b="1" i="0" u="none" strike="noStrike" baseline="0">
                <a:solidFill>
                  <a:srgbClr val="0000FF"/>
                </a:solidFill>
                <a:cs typeface="Times New Roman" panose="02020603050405020304" pitchFamily="18" charset="0"/>
              </a:rPr>
              <a:t>ritical Habitat</a:t>
            </a:r>
            <a:endParaRPr lang="en-US"/>
          </a:p>
        </p:txBody>
      </p:sp>
      <p:sp>
        <p:nvSpPr>
          <p:cNvPr id="3" name="Content Placeholder 2">
            <a:extLst>
              <a:ext uri="{FF2B5EF4-FFF2-40B4-BE49-F238E27FC236}">
                <a16:creationId xmlns:a16="http://schemas.microsoft.com/office/drawing/2014/main" id="{F26FA400-47CA-B147-887E-6109F5E9FC46}"/>
              </a:ext>
            </a:extLst>
          </p:cNvPr>
          <p:cNvSpPr>
            <a:spLocks noGrp="1"/>
          </p:cNvSpPr>
          <p:nvPr>
            <p:ph idx="1"/>
          </p:nvPr>
        </p:nvSpPr>
        <p:spPr>
          <a:xfrm>
            <a:off x="696686" y="1534886"/>
            <a:ext cx="10657114" cy="4642077"/>
          </a:xfrm>
        </p:spPr>
        <p:txBody>
          <a:bodyPr vert="horz" lIns="91440" tIns="45720" rIns="91440" bIns="45720" rtlCol="0" anchor="t">
            <a:normAutofit/>
          </a:bodyPr>
          <a:lstStyle/>
          <a:p>
            <a:pPr marL="0" indent="0">
              <a:buNone/>
            </a:pPr>
            <a:r>
              <a:rPr lang="en-US" sz="3600"/>
              <a:t>Herbicide Strategy: First example Liberty® Ultra</a:t>
            </a:r>
          </a:p>
          <a:p>
            <a:pPr marL="0" indent="0">
              <a:buNone/>
            </a:pPr>
            <a:r>
              <a:rPr lang="en-US" sz="3600"/>
              <a:t>There are three types of label changes possible, aimed at mitigating the following:</a:t>
            </a:r>
            <a:endParaRPr lang="en-US"/>
          </a:p>
          <a:p>
            <a:pPr marL="457200" indent="-457200"/>
            <a:r>
              <a:rPr lang="en-US" sz="3600"/>
              <a:t>Spray drift</a:t>
            </a:r>
          </a:p>
          <a:p>
            <a:pPr marL="457200" indent="-457200"/>
            <a:r>
              <a:rPr lang="en-US" sz="3600"/>
              <a:t>Runoff/Erosion</a:t>
            </a:r>
          </a:p>
          <a:p>
            <a:pPr marL="457200" indent="-457200"/>
            <a:r>
              <a:rPr lang="en-US" sz="3600"/>
              <a:t>Impacts to specific geographic locations where listed species or their critical habitat are found, Pesticide Usage Limitation Areas (PULAs)</a:t>
            </a:r>
          </a:p>
          <a:p>
            <a:endParaRPr lang="en-US"/>
          </a:p>
        </p:txBody>
      </p:sp>
      <p:sp>
        <p:nvSpPr>
          <p:cNvPr id="4" name="Slide Number Placeholder 3">
            <a:extLst>
              <a:ext uri="{FF2B5EF4-FFF2-40B4-BE49-F238E27FC236}">
                <a16:creationId xmlns:a16="http://schemas.microsoft.com/office/drawing/2014/main" id="{AFC48ECC-C78E-C08C-F5D4-ACE3CEE74A2D}"/>
              </a:ext>
            </a:extLst>
          </p:cNvPr>
          <p:cNvSpPr>
            <a:spLocks noGrp="1"/>
          </p:cNvSpPr>
          <p:nvPr>
            <p:ph type="sldNum" sz="quarter" idx="12"/>
          </p:nvPr>
        </p:nvSpPr>
        <p:spPr/>
        <p:txBody>
          <a:bodyPr/>
          <a:lstStyle/>
          <a:p>
            <a:fld id="{AB007826-5B7D-41BF-A42D-4A9937E9452B}" type="slidenum">
              <a:rPr lang="en-US" smtClean="0"/>
              <a:t>12</a:t>
            </a:fld>
            <a:endParaRPr lang="en-US"/>
          </a:p>
        </p:txBody>
      </p:sp>
    </p:spTree>
    <p:extLst>
      <p:ext uri="{BB962C8B-B14F-4D97-AF65-F5344CB8AC3E}">
        <p14:creationId xmlns:p14="http://schemas.microsoft.com/office/powerpoint/2010/main" val="1930299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A346-6759-FE67-12DA-C2EEADCD0E26}"/>
              </a:ext>
            </a:extLst>
          </p:cNvPr>
          <p:cNvSpPr>
            <a:spLocks noGrp="1"/>
          </p:cNvSpPr>
          <p:nvPr>
            <p:ph type="title"/>
          </p:nvPr>
        </p:nvSpPr>
        <p:spPr>
          <a:xfrm>
            <a:off x="838200" y="136525"/>
            <a:ext cx="10290048" cy="713234"/>
          </a:xfrm>
        </p:spPr>
        <p:txBody>
          <a:bodyPr>
            <a:normAutofit/>
          </a:bodyPr>
          <a:lstStyle/>
          <a:p>
            <a:pPr algn="l"/>
            <a:r>
              <a:rPr lang="en-US" sz="4000" b="1" i="0" u="none" strike="noStrike" baseline="0">
                <a:solidFill>
                  <a:srgbClr val="0000FF"/>
                </a:solidFill>
                <a:cs typeface="Times New Roman" panose="02020603050405020304" pitchFamily="18" charset="0"/>
              </a:rPr>
              <a:t>Herbicide Strategy</a:t>
            </a:r>
            <a:r>
              <a:rPr lang="en-US" sz="4000" b="1">
                <a:solidFill>
                  <a:srgbClr val="0000FF"/>
                </a:solidFill>
                <a:cs typeface="Times New Roman" panose="02020603050405020304" pitchFamily="18" charset="0"/>
              </a:rPr>
              <a:t>: Finding Required Mitigations</a:t>
            </a:r>
            <a:r>
              <a:rPr lang="en-US" sz="4000" b="1" i="0" u="none" strike="noStrike" baseline="0">
                <a:solidFill>
                  <a:srgbClr val="0000FF"/>
                </a:solidFill>
                <a:cs typeface="Times New Roman" panose="02020603050405020304" pitchFamily="18" charset="0"/>
              </a:rPr>
              <a:t> </a:t>
            </a:r>
            <a:endParaRPr lang="en-US" sz="4000" b="1">
              <a:solidFill>
                <a:srgbClr val="0000FF"/>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C8C8C01A-E37A-C7A7-7773-8E5A1EFCAF27}"/>
              </a:ext>
            </a:extLst>
          </p:cNvPr>
          <p:cNvSpPr>
            <a:spLocks noGrp="1"/>
          </p:cNvSpPr>
          <p:nvPr>
            <p:ph idx="1"/>
          </p:nvPr>
        </p:nvSpPr>
        <p:spPr>
          <a:xfrm>
            <a:off x="619020" y="906821"/>
            <a:ext cx="11167971" cy="5618670"/>
          </a:xfrm>
        </p:spPr>
        <p:txBody>
          <a:bodyPr vert="horz" lIns="91440" tIns="45720" rIns="91440" bIns="45720" rtlCol="0" anchor="t">
            <a:normAutofit fontScale="77500" lnSpcReduction="20000"/>
          </a:bodyPr>
          <a:lstStyle/>
          <a:p>
            <a:pPr marL="0" indent="0">
              <a:buNone/>
            </a:pPr>
            <a:r>
              <a:rPr lang="en-US" sz="3600">
                <a:cs typeface="Times New Roman"/>
              </a:rPr>
              <a:t>For conventional agricultural uses, mitigations have to be determined for </a:t>
            </a:r>
            <a:r>
              <a:rPr lang="en-US" sz="3600" u="sng">
                <a:cs typeface="Times New Roman"/>
              </a:rPr>
              <a:t>each field</a:t>
            </a:r>
            <a:r>
              <a:rPr lang="en-US" sz="3600">
                <a:cs typeface="Times New Roman"/>
              </a:rPr>
              <a:t>, not an entire farm </a:t>
            </a:r>
          </a:p>
          <a:p>
            <a:pPr marL="0" indent="0">
              <a:buNone/>
            </a:pPr>
            <a:r>
              <a:rPr lang="en-US" sz="3600">
                <a:cs typeface="Times New Roman" panose="02020603050405020304" pitchFamily="18" charset="0"/>
              </a:rPr>
              <a:t>Required spray buffer and runoff/erosion mitigation can be different for each herbicide and crop combination. </a:t>
            </a:r>
          </a:p>
          <a:p>
            <a:pPr marL="0" indent="0">
              <a:buNone/>
            </a:pPr>
            <a:r>
              <a:rPr lang="en-US" sz="3600">
                <a:cs typeface="Times New Roman"/>
              </a:rPr>
              <a:t>Mitigations may appear on up to 3 places:</a:t>
            </a:r>
            <a:endParaRPr lang="en-US" sz="3600">
              <a:ea typeface="Calibri"/>
              <a:cs typeface="Times New Roman" panose="02020603050405020304" pitchFamily="18" charset="0"/>
            </a:endParaRPr>
          </a:p>
          <a:p>
            <a:r>
              <a:rPr lang="en-US" sz="3600">
                <a:cs typeface="Times New Roman"/>
              </a:rPr>
              <a:t>On the product label</a:t>
            </a:r>
            <a:endParaRPr lang="en-US" sz="3600">
              <a:ea typeface="Calibri"/>
              <a:cs typeface="Times New Roman"/>
            </a:endParaRPr>
          </a:p>
          <a:p>
            <a:r>
              <a:rPr lang="en-US" sz="3600">
                <a:cs typeface="Times New Roman"/>
              </a:rPr>
              <a:t>Label may direct user to Bulletins Live! Two (BLT) webpage </a:t>
            </a:r>
            <a:r>
              <a:rPr lang="en-US" sz="3600">
                <a:solidFill>
                  <a:srgbClr val="000000"/>
                </a:solidFill>
                <a:hlinkClick r:id="rId3"/>
              </a:rPr>
              <a:t>https://www.epa.gov/endangered-species/bulletins-live-two-view-bulletins</a:t>
            </a:r>
            <a:r>
              <a:rPr lang="en-US" sz="3600">
                <a:solidFill>
                  <a:srgbClr val="000000"/>
                </a:solidFill>
              </a:rPr>
              <a:t> </a:t>
            </a:r>
            <a:endParaRPr lang="en-US" sz="3600">
              <a:cs typeface="Times New Roman" panose="02020603050405020304" pitchFamily="18" charset="0"/>
            </a:endParaRPr>
          </a:p>
          <a:p>
            <a:r>
              <a:rPr lang="en-US" sz="3600">
                <a:cs typeface="Times New Roman"/>
              </a:rPr>
              <a:t>Label may direct user to Mitigation Menu webpage </a:t>
            </a:r>
            <a:r>
              <a:rPr lang="en-US" sz="3600">
                <a:solidFill>
                  <a:srgbClr val="000000"/>
                </a:solidFill>
                <a:hlinkClick r:id="rId4"/>
              </a:rPr>
              <a:t>https://www.epa.gov/pesticides/mitigation-menu</a:t>
            </a:r>
            <a:r>
              <a:rPr lang="en-US" sz="3600">
                <a:solidFill>
                  <a:srgbClr val="000000"/>
                </a:solidFill>
              </a:rPr>
              <a:t> </a:t>
            </a:r>
            <a:endParaRPr lang="en-US" sz="3600">
              <a:solidFill>
                <a:srgbClr val="000000"/>
              </a:solidFill>
              <a:ea typeface="Calibri"/>
              <a:cs typeface="Calibri"/>
            </a:endParaRPr>
          </a:p>
          <a:p>
            <a:pPr marL="0" indent="0">
              <a:buNone/>
            </a:pPr>
            <a:r>
              <a:rPr lang="en-US" sz="3600">
                <a:solidFill>
                  <a:srgbClr val="000000"/>
                </a:solidFill>
                <a:cs typeface="Times New Roman" panose="02020603050405020304" pitchFamily="18" charset="0"/>
              </a:rPr>
              <a:t>Additional Information</a:t>
            </a:r>
          </a:p>
          <a:p>
            <a:r>
              <a:rPr lang="en-US" sz="3600">
                <a:solidFill>
                  <a:srgbClr val="000000"/>
                </a:solidFill>
                <a:cs typeface="Times New Roman"/>
              </a:rPr>
              <a:t>Pesticides and Endangered Species Education Resources Toolbox </a:t>
            </a:r>
            <a:r>
              <a:rPr lang="en-US" sz="3600">
                <a:solidFill>
                  <a:srgbClr val="000000"/>
                </a:solidFill>
                <a:cs typeface="Times New Roman"/>
                <a:hlinkClick r:id="rId5"/>
              </a:rPr>
              <a:t>https://www.epa.gov/endangered-species/pesticides-and-endangered-species-educational-resources-toolbox</a:t>
            </a:r>
            <a:r>
              <a:rPr lang="en-US" sz="3600">
                <a:solidFill>
                  <a:srgbClr val="000000"/>
                </a:solidFill>
                <a:cs typeface="Times New Roman"/>
              </a:rPr>
              <a:t> </a:t>
            </a:r>
            <a:endParaRPr lang="en-US" sz="4200">
              <a:cs typeface="Times New Roman"/>
            </a:endParaRPr>
          </a:p>
          <a:p>
            <a:pPr algn="l"/>
            <a:endParaRPr lang="en-US" sz="4200">
              <a:latin typeface="Times New Roman" panose="02020603050405020304" pitchFamily="18"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8178CBA1-E005-0266-293B-E8CF28ED2625}"/>
              </a:ext>
            </a:extLst>
          </p:cNvPr>
          <p:cNvSpPr>
            <a:spLocks noGrp="1"/>
          </p:cNvSpPr>
          <p:nvPr>
            <p:ph type="sldNum" sz="quarter" idx="12"/>
          </p:nvPr>
        </p:nvSpPr>
        <p:spPr/>
        <p:txBody>
          <a:bodyPr/>
          <a:lstStyle/>
          <a:p>
            <a:fld id="{B92411A8-5328-4871-A647-489F674410EB}" type="slidenum">
              <a:rPr lang="en-US" smtClean="0"/>
              <a:t>13</a:t>
            </a:fld>
            <a:endParaRPr lang="en-US"/>
          </a:p>
        </p:txBody>
      </p:sp>
    </p:spTree>
    <p:extLst>
      <p:ext uri="{BB962C8B-B14F-4D97-AF65-F5344CB8AC3E}">
        <p14:creationId xmlns:p14="http://schemas.microsoft.com/office/powerpoint/2010/main" val="42790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5B23-4B1E-DB62-28A5-054245F51169}"/>
              </a:ext>
            </a:extLst>
          </p:cNvPr>
          <p:cNvSpPr>
            <a:spLocks noGrp="1"/>
          </p:cNvSpPr>
          <p:nvPr>
            <p:ph type="title"/>
          </p:nvPr>
        </p:nvSpPr>
        <p:spPr>
          <a:xfrm>
            <a:off x="198120" y="350014"/>
            <a:ext cx="7665720" cy="1325563"/>
          </a:xfrm>
        </p:spPr>
        <p:txBody>
          <a:bodyPr>
            <a:normAutofit/>
          </a:bodyPr>
          <a:lstStyle/>
          <a:p>
            <a:r>
              <a:rPr lang="en-US" sz="4000" b="1">
                <a:solidFill>
                  <a:srgbClr val="0000FF"/>
                </a:solidFill>
              </a:rPr>
              <a:t>Spray Drift Buffers – Percent Scale</a:t>
            </a:r>
          </a:p>
        </p:txBody>
      </p:sp>
      <p:sp>
        <p:nvSpPr>
          <p:cNvPr id="3" name="Content Placeholder 2">
            <a:extLst>
              <a:ext uri="{FF2B5EF4-FFF2-40B4-BE49-F238E27FC236}">
                <a16:creationId xmlns:a16="http://schemas.microsoft.com/office/drawing/2014/main" id="{7016D574-7046-7F1E-9F0F-5B6AFE3BC750}"/>
              </a:ext>
            </a:extLst>
          </p:cNvPr>
          <p:cNvSpPr>
            <a:spLocks noGrp="1"/>
          </p:cNvSpPr>
          <p:nvPr>
            <p:ph idx="1"/>
          </p:nvPr>
        </p:nvSpPr>
        <p:spPr>
          <a:xfrm>
            <a:off x="338203" y="1690688"/>
            <a:ext cx="5322964" cy="4581807"/>
          </a:xfrm>
        </p:spPr>
        <p:txBody>
          <a:bodyPr vert="horz" lIns="91440" tIns="45720" rIns="91440" bIns="45720" rtlCol="0" anchor="t">
            <a:normAutofit/>
          </a:bodyPr>
          <a:lstStyle/>
          <a:p>
            <a:r>
              <a:rPr lang="en-US" sz="3200"/>
              <a:t>Buffers are downwind only</a:t>
            </a:r>
          </a:p>
          <a:p>
            <a:r>
              <a:rPr lang="en-US" sz="3200"/>
              <a:t>Buffers are to protect “unmanaged areas”</a:t>
            </a:r>
          </a:p>
          <a:p>
            <a:r>
              <a:rPr lang="en-US" sz="3200"/>
              <a:t>Managed areas outside of the treated area can be part of the spray drift buffer, such as agricultural field, roads, CRP land, and mowed areas</a:t>
            </a:r>
          </a:p>
        </p:txBody>
      </p:sp>
      <p:sp>
        <p:nvSpPr>
          <p:cNvPr id="4" name="Slide Number Placeholder 3">
            <a:extLst>
              <a:ext uri="{FF2B5EF4-FFF2-40B4-BE49-F238E27FC236}">
                <a16:creationId xmlns:a16="http://schemas.microsoft.com/office/drawing/2014/main" id="{5CB66C75-606F-232D-E4CA-028913FF3FCD}"/>
              </a:ext>
            </a:extLst>
          </p:cNvPr>
          <p:cNvSpPr>
            <a:spLocks noGrp="1"/>
          </p:cNvSpPr>
          <p:nvPr>
            <p:ph type="sldNum" sz="quarter" idx="12"/>
          </p:nvPr>
        </p:nvSpPr>
        <p:spPr/>
        <p:txBody>
          <a:bodyPr/>
          <a:lstStyle/>
          <a:p>
            <a:fld id="{AB007826-5B7D-41BF-A42D-4A9937E9452B}" type="slidenum">
              <a:rPr lang="en-US" smtClean="0"/>
              <a:t>14</a:t>
            </a:fld>
            <a:endParaRPr lang="en-US"/>
          </a:p>
        </p:txBody>
      </p:sp>
      <p:sp>
        <p:nvSpPr>
          <p:cNvPr id="9" name="TextBox 8">
            <a:extLst>
              <a:ext uri="{FF2B5EF4-FFF2-40B4-BE49-F238E27FC236}">
                <a16:creationId xmlns:a16="http://schemas.microsoft.com/office/drawing/2014/main" id="{54F59624-607C-5ACE-21BD-23FAB3D3D425}"/>
              </a:ext>
            </a:extLst>
          </p:cNvPr>
          <p:cNvSpPr txBox="1"/>
          <p:nvPr/>
        </p:nvSpPr>
        <p:spPr>
          <a:xfrm>
            <a:off x="5763505" y="3429000"/>
            <a:ext cx="6192630" cy="2554545"/>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3200"/>
              <a:t>There are over 15 ways to reduce buffer distances.</a:t>
            </a:r>
          </a:p>
          <a:p>
            <a:pPr marL="457200" indent="-457200">
              <a:buFont typeface="Arial" panose="020B0604020202020204" pitchFamily="34" charset="0"/>
              <a:buChar char="•"/>
            </a:pPr>
            <a:r>
              <a:rPr lang="en-US" sz="3200"/>
              <a:t>Some applications do NOT need buffers such as spot treatments, tree injections, chemigation.</a:t>
            </a:r>
          </a:p>
        </p:txBody>
      </p:sp>
      <p:pic>
        <p:nvPicPr>
          <p:cNvPr id="10" name="Picture 9">
            <a:extLst>
              <a:ext uri="{FF2B5EF4-FFF2-40B4-BE49-F238E27FC236}">
                <a16:creationId xmlns:a16="http://schemas.microsoft.com/office/drawing/2014/main" id="{662C277D-7BBC-0D03-80FE-676226B5DC1F}"/>
              </a:ext>
            </a:extLst>
          </p:cNvPr>
          <p:cNvPicPr>
            <a:picLocks noChangeAspect="1"/>
          </p:cNvPicPr>
          <p:nvPr/>
        </p:nvPicPr>
        <p:blipFill>
          <a:blip r:embed="rId2"/>
          <a:stretch>
            <a:fillRect/>
          </a:stretch>
        </p:blipFill>
        <p:spPr>
          <a:xfrm>
            <a:off x="7863840" y="197038"/>
            <a:ext cx="4092295" cy="2987299"/>
          </a:xfrm>
          <a:prstGeom prst="rect">
            <a:avLst/>
          </a:prstGeom>
        </p:spPr>
      </p:pic>
      <p:sp>
        <p:nvSpPr>
          <p:cNvPr id="11" name="TextBox 10">
            <a:extLst>
              <a:ext uri="{FF2B5EF4-FFF2-40B4-BE49-F238E27FC236}">
                <a16:creationId xmlns:a16="http://schemas.microsoft.com/office/drawing/2014/main" id="{2DBA5C52-F1AA-DB3E-1D2F-63E9200D3831}"/>
              </a:ext>
            </a:extLst>
          </p:cNvPr>
          <p:cNvSpPr txBox="1"/>
          <p:nvPr/>
        </p:nvSpPr>
        <p:spPr>
          <a:xfrm>
            <a:off x="10319657" y="3173366"/>
            <a:ext cx="1195840" cy="369332"/>
          </a:xfrm>
          <a:prstGeom prst="rect">
            <a:avLst/>
          </a:prstGeom>
          <a:noFill/>
        </p:spPr>
        <p:txBody>
          <a:bodyPr wrap="none" rtlCol="0">
            <a:spAutoFit/>
          </a:bodyPr>
          <a:lstStyle/>
          <a:p>
            <a:r>
              <a:rPr lang="en-US"/>
              <a:t>USDA NIFA</a:t>
            </a:r>
          </a:p>
        </p:txBody>
      </p:sp>
    </p:spTree>
    <p:extLst>
      <p:ext uri="{BB962C8B-B14F-4D97-AF65-F5344CB8AC3E}">
        <p14:creationId xmlns:p14="http://schemas.microsoft.com/office/powerpoint/2010/main" val="217918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2D6-59F5-4807-CD35-8E332422C095}"/>
              </a:ext>
            </a:extLst>
          </p:cNvPr>
          <p:cNvSpPr>
            <a:spLocks noGrp="1"/>
          </p:cNvSpPr>
          <p:nvPr>
            <p:ph type="title"/>
          </p:nvPr>
        </p:nvSpPr>
        <p:spPr>
          <a:xfrm>
            <a:off x="7119675" y="1718493"/>
            <a:ext cx="4422500" cy="2797175"/>
          </a:xfrm>
        </p:spPr>
        <p:txBody>
          <a:bodyPr>
            <a:noAutofit/>
          </a:bodyPr>
          <a:lstStyle/>
          <a:p>
            <a:r>
              <a:rPr lang="en-US" sz="4000" b="1">
                <a:solidFill>
                  <a:srgbClr val="0000FF"/>
                </a:solidFill>
              </a:rPr>
              <a:t>Spray Drift Example: 50 Foot Buffer Requirement</a:t>
            </a:r>
          </a:p>
        </p:txBody>
      </p:sp>
      <p:sp>
        <p:nvSpPr>
          <p:cNvPr id="4" name="Slide Number Placeholder 3">
            <a:extLst>
              <a:ext uri="{FF2B5EF4-FFF2-40B4-BE49-F238E27FC236}">
                <a16:creationId xmlns:a16="http://schemas.microsoft.com/office/drawing/2014/main" id="{573BB92A-8E5C-C74A-78F2-6570A4C25C47}"/>
              </a:ext>
            </a:extLst>
          </p:cNvPr>
          <p:cNvSpPr>
            <a:spLocks noGrp="1"/>
          </p:cNvSpPr>
          <p:nvPr>
            <p:ph type="sldNum" sz="quarter" idx="12"/>
          </p:nvPr>
        </p:nvSpPr>
        <p:spPr/>
        <p:txBody>
          <a:bodyPr/>
          <a:lstStyle/>
          <a:p>
            <a:fld id="{AB007826-5B7D-41BF-A42D-4A9937E9452B}" type="slidenum">
              <a:rPr lang="en-US" sz="1800" smtClean="0"/>
              <a:t>15</a:t>
            </a:fld>
            <a:endParaRPr lang="en-US" sz="1800"/>
          </a:p>
        </p:txBody>
      </p:sp>
      <p:pic>
        <p:nvPicPr>
          <p:cNvPr id="3" name="Content Placeholder 2" descr="A diagram of a crop irrigation system&#10;&#10;Description automatically generated">
            <a:extLst>
              <a:ext uri="{FF2B5EF4-FFF2-40B4-BE49-F238E27FC236}">
                <a16:creationId xmlns:a16="http://schemas.microsoft.com/office/drawing/2014/main" id="{5222FFBC-8EAA-5B67-0D5E-8A01D0CE4F8B}"/>
              </a:ext>
            </a:extLst>
          </p:cNvPr>
          <p:cNvPicPr>
            <a:picLocks noGrp="1" noChangeAspect="1"/>
          </p:cNvPicPr>
          <p:nvPr>
            <p:ph idx="1"/>
          </p:nvPr>
        </p:nvPicPr>
        <p:blipFill>
          <a:blip r:embed="rId3"/>
          <a:stretch>
            <a:fillRect/>
          </a:stretch>
        </p:blipFill>
        <p:spPr>
          <a:xfrm>
            <a:off x="3400" y="-1447"/>
            <a:ext cx="6708906" cy="6861744"/>
          </a:xfrm>
        </p:spPr>
      </p:pic>
    </p:spTree>
    <p:extLst>
      <p:ext uri="{BB962C8B-B14F-4D97-AF65-F5344CB8AC3E}">
        <p14:creationId xmlns:p14="http://schemas.microsoft.com/office/powerpoint/2010/main" val="348794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3172-7D9D-2C88-46AD-3B8D9612FE72}"/>
              </a:ext>
            </a:extLst>
          </p:cNvPr>
          <p:cNvSpPr>
            <a:spLocks noGrp="1"/>
          </p:cNvSpPr>
          <p:nvPr>
            <p:ph type="title"/>
          </p:nvPr>
        </p:nvSpPr>
        <p:spPr>
          <a:xfrm>
            <a:off x="838200" y="365126"/>
            <a:ext cx="10241643" cy="510085"/>
          </a:xfrm>
        </p:spPr>
        <p:txBody>
          <a:bodyPr>
            <a:normAutofit fontScale="90000"/>
          </a:bodyPr>
          <a:lstStyle/>
          <a:p>
            <a:r>
              <a:rPr lang="en-US" sz="4000" b="1">
                <a:solidFill>
                  <a:srgbClr val="0000FF"/>
                </a:solidFill>
              </a:rPr>
              <a:t>Mitigation for Runoff/Erosion – Point System </a:t>
            </a:r>
          </a:p>
        </p:txBody>
      </p:sp>
      <p:sp>
        <p:nvSpPr>
          <p:cNvPr id="3" name="Content Placeholder 2">
            <a:extLst>
              <a:ext uri="{FF2B5EF4-FFF2-40B4-BE49-F238E27FC236}">
                <a16:creationId xmlns:a16="http://schemas.microsoft.com/office/drawing/2014/main" id="{977B5FE8-B1B4-5B74-92C6-9FDA149B9F87}"/>
              </a:ext>
            </a:extLst>
          </p:cNvPr>
          <p:cNvSpPr>
            <a:spLocks noGrp="1"/>
          </p:cNvSpPr>
          <p:nvPr>
            <p:ph idx="1"/>
          </p:nvPr>
        </p:nvSpPr>
        <p:spPr>
          <a:xfrm>
            <a:off x="374074" y="3584627"/>
            <a:ext cx="6200898" cy="2952916"/>
          </a:xfrm>
        </p:spPr>
        <p:txBody>
          <a:bodyPr vert="horz" lIns="91440" tIns="45720" rIns="91440" bIns="45720" rtlCol="0" anchor="t">
            <a:normAutofit fontScale="92500" lnSpcReduction="10000"/>
          </a:bodyPr>
          <a:lstStyle/>
          <a:p>
            <a:r>
              <a:rPr lang="en-US"/>
              <a:t>Designed to protect listed species and critical habitat up to 1,000 feet downslope.</a:t>
            </a:r>
            <a:endParaRPr lang="en-US">
              <a:ea typeface="Calibri"/>
              <a:cs typeface="Calibri"/>
            </a:endParaRPr>
          </a:p>
          <a:p>
            <a:r>
              <a:rPr lang="en-US" sz="2800"/>
              <a:t>Some areas outside of treated area can be included in the 1,000 feet</a:t>
            </a:r>
            <a:r>
              <a:rPr lang="en-US"/>
              <a:t>,</a:t>
            </a:r>
            <a:r>
              <a:rPr lang="en-US" sz="2800"/>
              <a:t> </a:t>
            </a:r>
            <a:r>
              <a:rPr lang="en-US"/>
              <a:t>such as </a:t>
            </a:r>
            <a:r>
              <a:rPr lang="en-US" sz="2800"/>
              <a:t>ag fields,  roads, gravel surfaces, field buffers, conservation reserve land, etc.</a:t>
            </a:r>
            <a:endParaRPr lang="en-US" sz="2800">
              <a:ea typeface="Calibri"/>
              <a:cs typeface="Calibri"/>
            </a:endParaRPr>
          </a:p>
          <a:p>
            <a:r>
              <a:rPr lang="en-US"/>
              <a:t>Herbicides will need 0 to 9 mitigation points, which will be listed on label </a:t>
            </a:r>
            <a:endParaRPr lang="en-US" sz="2800">
              <a:ea typeface="Calibri"/>
              <a:cs typeface="Calibri"/>
            </a:endParaRPr>
          </a:p>
          <a:p>
            <a:endParaRPr lang="en-US"/>
          </a:p>
        </p:txBody>
      </p:sp>
      <p:sp>
        <p:nvSpPr>
          <p:cNvPr id="4" name="Slide Number Placeholder 3">
            <a:extLst>
              <a:ext uri="{FF2B5EF4-FFF2-40B4-BE49-F238E27FC236}">
                <a16:creationId xmlns:a16="http://schemas.microsoft.com/office/drawing/2014/main" id="{97FDB5B6-7259-5CEF-CB6F-283E0A193308}"/>
              </a:ext>
            </a:extLst>
          </p:cNvPr>
          <p:cNvSpPr>
            <a:spLocks noGrp="1"/>
          </p:cNvSpPr>
          <p:nvPr>
            <p:ph type="sldNum" sz="quarter" idx="12"/>
          </p:nvPr>
        </p:nvSpPr>
        <p:spPr/>
        <p:txBody>
          <a:bodyPr/>
          <a:lstStyle/>
          <a:p>
            <a:fld id="{AB007826-5B7D-41BF-A42D-4A9937E9452B}" type="slidenum">
              <a:rPr lang="en-US" smtClean="0"/>
              <a:t>16</a:t>
            </a:fld>
            <a:endParaRPr lang="en-US"/>
          </a:p>
        </p:txBody>
      </p:sp>
      <p:pic>
        <p:nvPicPr>
          <p:cNvPr id="9" name="Picture 8">
            <a:extLst>
              <a:ext uri="{FF2B5EF4-FFF2-40B4-BE49-F238E27FC236}">
                <a16:creationId xmlns:a16="http://schemas.microsoft.com/office/drawing/2014/main" id="{1A6094C6-4AEF-596D-FD87-32EF8F4E8170}"/>
              </a:ext>
            </a:extLst>
          </p:cNvPr>
          <p:cNvPicPr>
            <a:picLocks noChangeAspect="1"/>
          </p:cNvPicPr>
          <p:nvPr/>
        </p:nvPicPr>
        <p:blipFill>
          <a:blip r:embed="rId3"/>
          <a:stretch>
            <a:fillRect/>
          </a:stretch>
        </p:blipFill>
        <p:spPr>
          <a:xfrm>
            <a:off x="2381574" y="979208"/>
            <a:ext cx="7140559" cy="2362405"/>
          </a:xfrm>
          <a:prstGeom prst="rect">
            <a:avLst/>
          </a:prstGeom>
        </p:spPr>
      </p:pic>
      <p:sp>
        <p:nvSpPr>
          <p:cNvPr id="10" name="TextBox 9">
            <a:extLst>
              <a:ext uri="{FF2B5EF4-FFF2-40B4-BE49-F238E27FC236}">
                <a16:creationId xmlns:a16="http://schemas.microsoft.com/office/drawing/2014/main" id="{50E9B6F7-6CFF-447E-97F4-C1C843BABC55}"/>
              </a:ext>
            </a:extLst>
          </p:cNvPr>
          <p:cNvSpPr txBox="1"/>
          <p:nvPr/>
        </p:nvSpPr>
        <p:spPr>
          <a:xfrm>
            <a:off x="6574971" y="3588224"/>
            <a:ext cx="5381164" cy="2893100"/>
          </a:xfrm>
          <a:prstGeom prst="rect">
            <a:avLst/>
          </a:prstGeom>
          <a:noFill/>
        </p:spPr>
        <p:txBody>
          <a:bodyPr wrap="square" lIns="91440" tIns="45720" rIns="91440" bIns="45720" anchor="t">
            <a:spAutoFit/>
          </a:bodyPr>
          <a:lstStyle/>
          <a:p>
            <a:pPr marL="457200" indent="-457200">
              <a:buFont typeface="Arial"/>
              <a:buChar char="•"/>
            </a:pPr>
            <a:r>
              <a:rPr lang="en-US" sz="2600"/>
              <a:t>There are ~40 ways to reduce runoff/erosion mitigations.</a:t>
            </a:r>
            <a:endParaRPr lang="en-US" sz="2600">
              <a:ea typeface="Calibri"/>
              <a:cs typeface="Calibri"/>
            </a:endParaRPr>
          </a:p>
          <a:p>
            <a:pPr marL="457200" indent="-457200">
              <a:buFont typeface="Arial"/>
              <a:buChar char="•"/>
            </a:pPr>
            <a:r>
              <a:rPr lang="en-US" sz="2600"/>
              <a:t>Some applications do not need buffers, such as spot treatments, tree injections, chemigation, field has permanent berms, or tailwater return systems, etc.</a:t>
            </a:r>
            <a:endParaRPr lang="en-US" sz="2600">
              <a:ea typeface="Calibri"/>
              <a:cs typeface="Calibri"/>
            </a:endParaRPr>
          </a:p>
        </p:txBody>
      </p:sp>
    </p:spTree>
    <p:extLst>
      <p:ext uri="{BB962C8B-B14F-4D97-AF65-F5344CB8AC3E}">
        <p14:creationId xmlns:p14="http://schemas.microsoft.com/office/powerpoint/2010/main" val="2389637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A346-6759-FE67-12DA-C2EEADCD0E26}"/>
              </a:ext>
            </a:extLst>
          </p:cNvPr>
          <p:cNvSpPr>
            <a:spLocks noGrp="1"/>
          </p:cNvSpPr>
          <p:nvPr>
            <p:ph type="title"/>
          </p:nvPr>
        </p:nvSpPr>
        <p:spPr>
          <a:xfrm>
            <a:off x="529936" y="131829"/>
            <a:ext cx="11873205" cy="346626"/>
          </a:xfrm>
        </p:spPr>
        <p:txBody>
          <a:bodyPr>
            <a:noAutofit/>
          </a:bodyPr>
          <a:lstStyle/>
          <a:p>
            <a:pPr algn="l"/>
            <a:r>
              <a:rPr lang="en-US" sz="2400" b="1" i="0" u="none" strike="noStrike" baseline="0">
                <a:solidFill>
                  <a:srgbClr val="0000FF"/>
                </a:solidFill>
                <a:cs typeface="Times New Roman"/>
              </a:rPr>
              <a:t>Runoff/Erosion </a:t>
            </a:r>
            <a:r>
              <a:rPr lang="en-US" sz="2400" b="1" u="sng">
                <a:solidFill>
                  <a:srgbClr val="0000FF"/>
                </a:solidFill>
                <a:highlight>
                  <a:srgbClr val="FFFF00"/>
                </a:highlight>
                <a:cs typeface="Times New Roman"/>
              </a:rPr>
              <a:t>DRAFT</a:t>
            </a:r>
            <a:r>
              <a:rPr lang="en-US" sz="2400" b="1" i="0" u="none" strike="noStrike" baseline="0">
                <a:solidFill>
                  <a:srgbClr val="0000FF"/>
                </a:solidFill>
                <a:cs typeface="Times New Roman"/>
              </a:rPr>
              <a:t> Points – each herbicide by crop combination can have different points</a:t>
            </a:r>
            <a:endParaRPr lang="en-US" sz="2400" b="1">
              <a:solidFill>
                <a:srgbClr val="0000FF"/>
              </a:solidFill>
              <a:cs typeface="Times New Roman"/>
            </a:endParaRPr>
          </a:p>
        </p:txBody>
      </p:sp>
      <p:graphicFrame>
        <p:nvGraphicFramePr>
          <p:cNvPr id="5" name="Content Placeholder 4">
            <a:extLst>
              <a:ext uri="{FF2B5EF4-FFF2-40B4-BE49-F238E27FC236}">
                <a16:creationId xmlns:a16="http://schemas.microsoft.com/office/drawing/2014/main" id="{5BCF224E-73F6-74B2-2A46-1E77FCC29033}"/>
              </a:ext>
            </a:extLst>
          </p:cNvPr>
          <p:cNvGraphicFramePr>
            <a:graphicFrameLocks noGrp="1"/>
          </p:cNvGraphicFramePr>
          <p:nvPr>
            <p:ph idx="1"/>
            <p:extLst>
              <p:ext uri="{D42A27DB-BD31-4B8C-83A1-F6EECF244321}">
                <p14:modId xmlns:p14="http://schemas.microsoft.com/office/powerpoint/2010/main" val="3873110581"/>
              </p:ext>
            </p:extLst>
          </p:nvPr>
        </p:nvGraphicFramePr>
        <p:xfrm>
          <a:off x="2" y="566718"/>
          <a:ext cx="12191998" cy="5483827"/>
        </p:xfrm>
        <a:graphic>
          <a:graphicData uri="http://schemas.openxmlformats.org/drawingml/2006/table">
            <a:tbl>
              <a:tblPr>
                <a:tableStyleId>{5C22544A-7EE6-4342-B048-85BDC9FD1C3A}</a:tableStyleId>
              </a:tblPr>
              <a:tblGrid>
                <a:gridCol w="1833003">
                  <a:extLst>
                    <a:ext uri="{9D8B030D-6E8A-4147-A177-3AD203B41FA5}">
                      <a16:colId xmlns:a16="http://schemas.microsoft.com/office/drawing/2014/main" val="1348766743"/>
                    </a:ext>
                  </a:extLst>
                </a:gridCol>
                <a:gridCol w="872096">
                  <a:extLst>
                    <a:ext uri="{9D8B030D-6E8A-4147-A177-3AD203B41FA5}">
                      <a16:colId xmlns:a16="http://schemas.microsoft.com/office/drawing/2014/main" val="55691060"/>
                    </a:ext>
                  </a:extLst>
                </a:gridCol>
                <a:gridCol w="1145393">
                  <a:extLst>
                    <a:ext uri="{9D8B030D-6E8A-4147-A177-3AD203B41FA5}">
                      <a16:colId xmlns:a16="http://schemas.microsoft.com/office/drawing/2014/main" val="3219257373"/>
                    </a:ext>
                  </a:extLst>
                </a:gridCol>
                <a:gridCol w="1019800">
                  <a:extLst>
                    <a:ext uri="{9D8B030D-6E8A-4147-A177-3AD203B41FA5}">
                      <a16:colId xmlns:a16="http://schemas.microsoft.com/office/drawing/2014/main" val="2013607485"/>
                    </a:ext>
                  </a:extLst>
                </a:gridCol>
                <a:gridCol w="1394550">
                  <a:extLst>
                    <a:ext uri="{9D8B030D-6E8A-4147-A177-3AD203B41FA5}">
                      <a16:colId xmlns:a16="http://schemas.microsoft.com/office/drawing/2014/main" val="3744510594"/>
                    </a:ext>
                  </a:extLst>
                </a:gridCol>
                <a:gridCol w="1503906">
                  <a:extLst>
                    <a:ext uri="{9D8B030D-6E8A-4147-A177-3AD203B41FA5}">
                      <a16:colId xmlns:a16="http://schemas.microsoft.com/office/drawing/2014/main" val="4205589849"/>
                    </a:ext>
                  </a:extLst>
                </a:gridCol>
                <a:gridCol w="1238511">
                  <a:extLst>
                    <a:ext uri="{9D8B030D-6E8A-4147-A177-3AD203B41FA5}">
                      <a16:colId xmlns:a16="http://schemas.microsoft.com/office/drawing/2014/main" val="192315694"/>
                    </a:ext>
                  </a:extLst>
                </a:gridCol>
                <a:gridCol w="1769299">
                  <a:extLst>
                    <a:ext uri="{9D8B030D-6E8A-4147-A177-3AD203B41FA5}">
                      <a16:colId xmlns:a16="http://schemas.microsoft.com/office/drawing/2014/main" val="1127332397"/>
                    </a:ext>
                  </a:extLst>
                </a:gridCol>
                <a:gridCol w="1415440">
                  <a:extLst>
                    <a:ext uri="{9D8B030D-6E8A-4147-A177-3AD203B41FA5}">
                      <a16:colId xmlns:a16="http://schemas.microsoft.com/office/drawing/2014/main" val="2366502342"/>
                    </a:ext>
                  </a:extLst>
                </a:gridCol>
              </a:tblGrid>
              <a:tr h="838606">
                <a:tc>
                  <a:txBody>
                    <a:bodyPr/>
                    <a:lstStyle/>
                    <a:p>
                      <a:pPr marL="0" marR="0" algn="ctr">
                        <a:lnSpc>
                          <a:spcPct val="107000"/>
                        </a:lnSpc>
                        <a:spcBef>
                          <a:spcPts val="0"/>
                        </a:spcBef>
                        <a:spcAft>
                          <a:spcPts val="400"/>
                        </a:spcAft>
                      </a:pPr>
                      <a:r>
                        <a:rPr lang="en-US" sz="1600" b="1" kern="100">
                          <a:effectLst/>
                        </a:rPr>
                        <a:t>Crop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2,4-D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Dicamba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Diuron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Metolachlor </a:t>
                      </a:r>
                      <a:endParaRPr lang="en-US" sz="1600" b="1" kern="100">
                        <a:solidFill>
                          <a:schemeClr val="tx1"/>
                        </a:solidFill>
                        <a:effectLst/>
                        <a:latin typeface="Times New Roman"/>
                        <a:ea typeface="Calibri"/>
                        <a:cs typeface="Times New Roman"/>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Oxyfluorfen </a:t>
                      </a:r>
                      <a:endParaRPr lang="en-US" sz="1600" b="1" kern="100">
                        <a:solidFill>
                          <a:schemeClr val="tx1"/>
                        </a:solidFill>
                        <a:effectLst/>
                        <a:latin typeface="Times New Roman"/>
                        <a:ea typeface="Calibri"/>
                        <a:cs typeface="Times New Roman"/>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solidFill>
                            <a:schemeClr val="tx1"/>
                          </a:solidFill>
                          <a:effectLst/>
                        </a:rPr>
                        <a:t>Paraquat </a:t>
                      </a:r>
                      <a:endParaRPr lang="en-US" sz="1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Pendimethalin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1600" b="1" kern="100">
                          <a:effectLst/>
                        </a:rPr>
                        <a:t>Trifluralin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78134621"/>
                  </a:ext>
                </a:extLst>
              </a:tr>
              <a:tr h="301590">
                <a:tc>
                  <a:txBody>
                    <a:bodyPr/>
                    <a:lstStyle/>
                    <a:p>
                      <a:pPr marL="0" marR="0" algn="ctr">
                        <a:lnSpc>
                          <a:spcPct val="107000"/>
                        </a:lnSpc>
                        <a:spcBef>
                          <a:spcPts val="0"/>
                        </a:spcBef>
                        <a:spcAft>
                          <a:spcPts val="400"/>
                        </a:spcAft>
                      </a:pPr>
                      <a:r>
                        <a:rPr lang="en-US" sz="1600" b="1" kern="100">
                          <a:effectLst/>
                        </a:rPr>
                        <a:t>Alfalfa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28575"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950297249"/>
                  </a:ext>
                </a:extLst>
              </a:tr>
              <a:tr h="301590">
                <a:tc>
                  <a:txBody>
                    <a:bodyPr/>
                    <a:lstStyle/>
                    <a:p>
                      <a:pPr marL="0" marR="0" algn="ctr">
                        <a:lnSpc>
                          <a:spcPct val="107000"/>
                        </a:lnSpc>
                        <a:spcBef>
                          <a:spcPts val="0"/>
                        </a:spcBef>
                        <a:spcAft>
                          <a:spcPts val="400"/>
                        </a:spcAft>
                      </a:pPr>
                      <a:r>
                        <a:rPr lang="en-US" sz="1600" b="1" kern="100">
                          <a:effectLst/>
                        </a:rPr>
                        <a:t>Citrus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626401757"/>
                  </a:ext>
                </a:extLst>
              </a:tr>
              <a:tr h="301590">
                <a:tc>
                  <a:txBody>
                    <a:bodyPr/>
                    <a:lstStyle/>
                    <a:p>
                      <a:pPr marL="0" marR="0" algn="ctr">
                        <a:lnSpc>
                          <a:spcPct val="107000"/>
                        </a:lnSpc>
                        <a:spcBef>
                          <a:spcPts val="0"/>
                        </a:spcBef>
                        <a:spcAft>
                          <a:spcPts val="400"/>
                        </a:spcAft>
                      </a:pPr>
                      <a:r>
                        <a:rPr lang="en-US" sz="1600" b="1" kern="100">
                          <a:effectLst/>
                        </a:rPr>
                        <a:t>Corn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7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95984168"/>
                  </a:ext>
                </a:extLst>
              </a:tr>
              <a:tr h="552666">
                <a:tc>
                  <a:txBody>
                    <a:bodyPr/>
                    <a:lstStyle/>
                    <a:p>
                      <a:pPr marL="0" marR="0" algn="ctr">
                        <a:lnSpc>
                          <a:spcPct val="107000"/>
                        </a:lnSpc>
                        <a:spcBef>
                          <a:spcPts val="0"/>
                        </a:spcBef>
                        <a:spcAft>
                          <a:spcPts val="400"/>
                        </a:spcAft>
                      </a:pPr>
                      <a:r>
                        <a:rPr lang="en-US" sz="1600" b="1" kern="100">
                          <a:effectLst/>
                        </a:rPr>
                        <a:t>Cotton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962763148"/>
                  </a:ext>
                </a:extLst>
              </a:tr>
              <a:tr h="552666">
                <a:tc>
                  <a:txBody>
                    <a:bodyPr/>
                    <a:lstStyle/>
                    <a:p>
                      <a:pPr marL="0" marR="0" algn="ctr">
                        <a:lnSpc>
                          <a:spcPct val="107000"/>
                        </a:lnSpc>
                        <a:spcBef>
                          <a:spcPts val="0"/>
                        </a:spcBef>
                        <a:spcAft>
                          <a:spcPts val="400"/>
                        </a:spcAft>
                      </a:pPr>
                      <a:r>
                        <a:rPr lang="en-US" sz="1600" b="1" kern="100">
                          <a:effectLst/>
                        </a:rPr>
                        <a:t>Grapes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7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74376945"/>
                  </a:ext>
                </a:extLst>
              </a:tr>
              <a:tr h="506118">
                <a:tc>
                  <a:txBody>
                    <a:bodyPr/>
                    <a:lstStyle/>
                    <a:p>
                      <a:pPr marL="0" marR="0" algn="ctr">
                        <a:lnSpc>
                          <a:spcPct val="107000"/>
                        </a:lnSpc>
                        <a:spcBef>
                          <a:spcPts val="0"/>
                        </a:spcBef>
                        <a:spcAft>
                          <a:spcPts val="400"/>
                        </a:spcAft>
                      </a:pPr>
                      <a:r>
                        <a:rPr lang="en-US" sz="1600" b="1" kern="100">
                          <a:effectLst/>
                        </a:rPr>
                        <a:t>Other Orchards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9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63672676"/>
                  </a:ext>
                </a:extLst>
              </a:tr>
              <a:tr h="303196">
                <a:tc>
                  <a:txBody>
                    <a:bodyPr/>
                    <a:lstStyle/>
                    <a:p>
                      <a:pPr marL="0" marR="0" algn="ctr">
                        <a:lnSpc>
                          <a:spcPct val="107000"/>
                        </a:lnSpc>
                        <a:spcBef>
                          <a:spcPts val="0"/>
                        </a:spcBef>
                        <a:spcAft>
                          <a:spcPts val="400"/>
                        </a:spcAft>
                      </a:pPr>
                      <a:r>
                        <a:rPr lang="en-US" sz="1600" b="1" kern="100">
                          <a:effectLst/>
                          <a:latin typeface="+mn-lt"/>
                          <a:ea typeface="Calibri" panose="020F0502020204030204" pitchFamily="34" charset="0"/>
                          <a:cs typeface="Times New Roman" panose="02020603050405020304" pitchFamily="18" charset="0"/>
                        </a:rPr>
                        <a:t>Other Grains</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a:t>
                      </a:r>
                      <a:endParaRPr lang="en-US" sz="2000" b="1" kern="100">
                        <a:solidFill>
                          <a:schemeClr val="dk1"/>
                        </a:solidFill>
                        <a:effectLst/>
                        <a:latin typeface="+mn-lt"/>
                        <a:ea typeface="+mn-ea"/>
                        <a:cs typeface="+mn-cs"/>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a:t>
                      </a:r>
                      <a:endParaRPr lang="en-US" sz="2000" b="1" kern="100">
                        <a:solidFill>
                          <a:schemeClr val="dk1"/>
                        </a:solidFill>
                        <a:effectLst/>
                        <a:latin typeface="+mn-lt"/>
                        <a:ea typeface="+mn-ea"/>
                        <a:cs typeface="+mn-cs"/>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latin typeface="Times New Roman"/>
                          <a:ea typeface="Calibri"/>
                          <a:cs typeface="Times New Roman"/>
                        </a:rPr>
                        <a:t>1</a:t>
                      </a: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04018814"/>
                  </a:ext>
                </a:extLst>
              </a:tr>
              <a:tr h="301590">
                <a:tc>
                  <a:txBody>
                    <a:bodyPr/>
                    <a:lstStyle/>
                    <a:p>
                      <a:pPr marL="0" marR="0" algn="ctr">
                        <a:lnSpc>
                          <a:spcPct val="107000"/>
                        </a:lnSpc>
                        <a:spcBef>
                          <a:spcPts val="0"/>
                        </a:spcBef>
                        <a:spcAft>
                          <a:spcPts val="400"/>
                        </a:spcAft>
                      </a:pPr>
                      <a:r>
                        <a:rPr lang="en-US" sz="1600" b="1" kern="100">
                          <a:effectLst/>
                        </a:rPr>
                        <a:t>Rice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78968405"/>
                  </a:ext>
                </a:extLst>
              </a:tr>
              <a:tr h="470917">
                <a:tc>
                  <a:txBody>
                    <a:bodyPr/>
                    <a:lstStyle/>
                    <a:p>
                      <a:pPr marL="0" marR="0" algn="ctr">
                        <a:lnSpc>
                          <a:spcPct val="107000"/>
                        </a:lnSpc>
                        <a:spcBef>
                          <a:spcPts val="0"/>
                        </a:spcBef>
                        <a:spcAft>
                          <a:spcPts val="400"/>
                        </a:spcAft>
                      </a:pPr>
                      <a:r>
                        <a:rPr lang="en-US" sz="1600" b="1" kern="100">
                          <a:effectLst/>
                        </a:rPr>
                        <a:t>Soybeans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644863927"/>
                  </a:ext>
                </a:extLst>
              </a:tr>
              <a:tr h="701161">
                <a:tc>
                  <a:txBody>
                    <a:bodyPr/>
                    <a:lstStyle/>
                    <a:p>
                      <a:pPr marL="0" marR="0" algn="ctr">
                        <a:lnSpc>
                          <a:spcPct val="107000"/>
                        </a:lnSpc>
                        <a:spcBef>
                          <a:spcPts val="0"/>
                        </a:spcBef>
                        <a:spcAft>
                          <a:spcPts val="400"/>
                        </a:spcAft>
                      </a:pPr>
                      <a:r>
                        <a:rPr lang="en-US" sz="1600" b="1" kern="100">
                          <a:effectLst/>
                        </a:rPr>
                        <a:t>Vegetable/ Ground Fruit*</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3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139628292"/>
                  </a:ext>
                </a:extLst>
              </a:tr>
              <a:tr h="301590">
                <a:tc>
                  <a:txBody>
                    <a:bodyPr/>
                    <a:lstStyle/>
                    <a:p>
                      <a:pPr marL="0" marR="0" algn="ctr">
                        <a:lnSpc>
                          <a:spcPct val="107000"/>
                        </a:lnSpc>
                        <a:spcBef>
                          <a:spcPts val="0"/>
                        </a:spcBef>
                        <a:spcAft>
                          <a:spcPts val="400"/>
                        </a:spcAft>
                      </a:pPr>
                      <a:r>
                        <a:rPr lang="en-US" sz="1600" b="1" kern="100">
                          <a:effectLst/>
                        </a:rPr>
                        <a:t>Wheat </a:t>
                      </a:r>
                      <a:endParaRPr lang="en-US" sz="16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6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0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NA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07000"/>
                        </a:lnSpc>
                        <a:spcBef>
                          <a:spcPts val="0"/>
                        </a:spcBef>
                        <a:spcAft>
                          <a:spcPts val="400"/>
                        </a:spcAft>
                      </a:pPr>
                      <a:r>
                        <a:rPr lang="en-US" sz="2000" kern="100">
                          <a:effectLst/>
                        </a:rPr>
                        <a:t>5 </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62343032"/>
                  </a:ext>
                </a:extLst>
              </a:tr>
            </a:tbl>
          </a:graphicData>
        </a:graphic>
      </p:graphicFrame>
      <p:sp>
        <p:nvSpPr>
          <p:cNvPr id="4" name="Slide Number Placeholder 3">
            <a:extLst>
              <a:ext uri="{FF2B5EF4-FFF2-40B4-BE49-F238E27FC236}">
                <a16:creationId xmlns:a16="http://schemas.microsoft.com/office/drawing/2014/main" id="{8178CBA1-E005-0266-293B-E8CF28ED2625}"/>
              </a:ext>
            </a:extLst>
          </p:cNvPr>
          <p:cNvSpPr>
            <a:spLocks noGrp="1"/>
          </p:cNvSpPr>
          <p:nvPr>
            <p:ph type="sldNum" sz="quarter" idx="12"/>
          </p:nvPr>
        </p:nvSpPr>
        <p:spPr/>
        <p:txBody>
          <a:bodyPr/>
          <a:lstStyle/>
          <a:p>
            <a:fld id="{B92411A8-5328-4871-A647-489F674410EB}" type="slidenum">
              <a:rPr lang="en-US" smtClean="0"/>
              <a:t>17</a:t>
            </a:fld>
            <a:endParaRPr lang="en-US"/>
          </a:p>
        </p:txBody>
      </p:sp>
      <p:sp>
        <p:nvSpPr>
          <p:cNvPr id="3" name="TextBox 2">
            <a:extLst>
              <a:ext uri="{FF2B5EF4-FFF2-40B4-BE49-F238E27FC236}">
                <a16:creationId xmlns:a16="http://schemas.microsoft.com/office/drawing/2014/main" id="{EA99B32D-DC4B-601F-4B82-672D430B6FF8}"/>
              </a:ext>
            </a:extLst>
          </p:cNvPr>
          <p:cNvSpPr txBox="1"/>
          <p:nvPr/>
        </p:nvSpPr>
        <p:spPr>
          <a:xfrm>
            <a:off x="239278" y="6105922"/>
            <a:ext cx="11952722" cy="615553"/>
          </a:xfrm>
          <a:prstGeom prst="rect">
            <a:avLst/>
          </a:prstGeom>
          <a:noFill/>
        </p:spPr>
        <p:txBody>
          <a:bodyPr wrap="square" lIns="91440" tIns="45720" rIns="91440" bIns="45720" rtlCol="0" anchor="t">
            <a:spAutoFit/>
          </a:bodyPr>
          <a:lstStyle/>
          <a:p>
            <a:r>
              <a:rPr lang="en-US"/>
              <a:t>Metolachlor / s-metolachlor = points range from </a:t>
            </a:r>
            <a:r>
              <a:rPr lang="en-US">
                <a:solidFill>
                  <a:srgbClr val="FF0000"/>
                </a:solidFill>
              </a:rPr>
              <a:t>1 to 9 </a:t>
            </a:r>
            <a:r>
              <a:rPr lang="en-US"/>
              <a:t>depending on PULA area (soybeans, VGF, &amp; aquatic areas are higher ). </a:t>
            </a:r>
          </a:p>
          <a:p>
            <a:r>
              <a:rPr lang="en-US" sz="1600"/>
              <a:t>NA = not applicable because not registered.</a:t>
            </a:r>
            <a:endParaRPr lang="en-US" sz="1600">
              <a:ea typeface="Calibri"/>
              <a:cs typeface="Calibri"/>
            </a:endParaRPr>
          </a:p>
        </p:txBody>
      </p:sp>
    </p:spTree>
    <p:extLst>
      <p:ext uri="{BB962C8B-B14F-4D97-AF65-F5344CB8AC3E}">
        <p14:creationId xmlns:p14="http://schemas.microsoft.com/office/powerpoint/2010/main" val="3985605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5EEF-3BE1-9AEF-9FB7-B969DC59D835}"/>
              </a:ext>
            </a:extLst>
          </p:cNvPr>
          <p:cNvSpPr>
            <a:spLocks noGrp="1"/>
          </p:cNvSpPr>
          <p:nvPr>
            <p:ph type="title"/>
          </p:nvPr>
        </p:nvSpPr>
        <p:spPr>
          <a:xfrm>
            <a:off x="838200" y="365125"/>
            <a:ext cx="10277475" cy="545235"/>
          </a:xfrm>
        </p:spPr>
        <p:txBody>
          <a:bodyPr>
            <a:normAutofit/>
          </a:bodyPr>
          <a:lstStyle/>
          <a:p>
            <a:r>
              <a:rPr lang="en-US" sz="3200" b="1">
                <a:solidFill>
                  <a:srgbClr val="0000FF"/>
                </a:solidFill>
                <a:ea typeface="Calibri Light"/>
                <a:cs typeface="Calibri Light"/>
              </a:rPr>
              <a:t>Pesticide Runoff Vulnerability at County Level</a:t>
            </a:r>
          </a:p>
        </p:txBody>
      </p:sp>
      <p:pic>
        <p:nvPicPr>
          <p:cNvPr id="6" name="Content Placeholder 5">
            <a:extLst>
              <a:ext uri="{FF2B5EF4-FFF2-40B4-BE49-F238E27FC236}">
                <a16:creationId xmlns:a16="http://schemas.microsoft.com/office/drawing/2014/main" id="{7E6BB141-0A7A-B7C4-C5BB-5089E30403CC}"/>
              </a:ext>
            </a:extLst>
          </p:cNvPr>
          <p:cNvPicPr>
            <a:picLocks noGrp="1" noChangeAspect="1"/>
          </p:cNvPicPr>
          <p:nvPr>
            <p:ph idx="1"/>
          </p:nvPr>
        </p:nvPicPr>
        <p:blipFill rotWithShape="1">
          <a:blip r:embed="rId3"/>
          <a:srcRect l="1147" t="2307" r="-309" b="7830"/>
          <a:stretch/>
        </p:blipFill>
        <p:spPr>
          <a:xfrm>
            <a:off x="1155541" y="910360"/>
            <a:ext cx="9880918" cy="5811115"/>
          </a:xfrm>
        </p:spPr>
      </p:pic>
      <p:sp>
        <p:nvSpPr>
          <p:cNvPr id="4" name="Slide Number Placeholder 3">
            <a:extLst>
              <a:ext uri="{FF2B5EF4-FFF2-40B4-BE49-F238E27FC236}">
                <a16:creationId xmlns:a16="http://schemas.microsoft.com/office/drawing/2014/main" id="{776B8FF5-1853-9287-452F-43191A6FB687}"/>
              </a:ext>
            </a:extLst>
          </p:cNvPr>
          <p:cNvSpPr>
            <a:spLocks noGrp="1"/>
          </p:cNvSpPr>
          <p:nvPr>
            <p:ph type="sldNum" sz="quarter" idx="12"/>
          </p:nvPr>
        </p:nvSpPr>
        <p:spPr/>
        <p:txBody>
          <a:bodyPr/>
          <a:lstStyle/>
          <a:p>
            <a:fld id="{AB007826-5B7D-41BF-A42D-4A9937E9452B}" type="slidenum">
              <a:rPr lang="en-US" sz="1800" smtClean="0"/>
              <a:t>18</a:t>
            </a:fld>
            <a:endParaRPr lang="en-US" sz="1800"/>
          </a:p>
        </p:txBody>
      </p:sp>
    </p:spTree>
    <p:extLst>
      <p:ext uri="{BB962C8B-B14F-4D97-AF65-F5344CB8AC3E}">
        <p14:creationId xmlns:p14="http://schemas.microsoft.com/office/powerpoint/2010/main" val="309644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A2E9-AA41-98FA-6C01-36267358363D}"/>
              </a:ext>
            </a:extLst>
          </p:cNvPr>
          <p:cNvSpPr>
            <a:spLocks noGrp="1"/>
          </p:cNvSpPr>
          <p:nvPr>
            <p:ph type="title"/>
          </p:nvPr>
        </p:nvSpPr>
        <p:spPr>
          <a:xfrm>
            <a:off x="742950" y="365126"/>
            <a:ext cx="10610850" cy="615950"/>
          </a:xfrm>
        </p:spPr>
        <p:txBody>
          <a:bodyPr>
            <a:normAutofit/>
          </a:bodyPr>
          <a:lstStyle/>
          <a:p>
            <a:r>
              <a:rPr lang="en-US" sz="3200" b="1">
                <a:solidFill>
                  <a:srgbClr val="0000FF"/>
                </a:solidFill>
              </a:rPr>
              <a:t>Pesticide Use Limitation Areas (PULA) and Bulletins Live! Two</a:t>
            </a:r>
          </a:p>
        </p:txBody>
      </p:sp>
      <p:sp>
        <p:nvSpPr>
          <p:cNvPr id="3" name="Content Placeholder 2">
            <a:extLst>
              <a:ext uri="{FF2B5EF4-FFF2-40B4-BE49-F238E27FC236}">
                <a16:creationId xmlns:a16="http://schemas.microsoft.com/office/drawing/2014/main" id="{C97D7E24-C703-2D3A-953C-E71EF068AAFF}"/>
              </a:ext>
            </a:extLst>
          </p:cNvPr>
          <p:cNvSpPr>
            <a:spLocks noGrp="1"/>
          </p:cNvSpPr>
          <p:nvPr>
            <p:ph idx="1"/>
          </p:nvPr>
        </p:nvSpPr>
        <p:spPr>
          <a:xfrm>
            <a:off x="742950" y="1104900"/>
            <a:ext cx="10610850" cy="5072063"/>
          </a:xfrm>
        </p:spPr>
        <p:txBody>
          <a:bodyPr vert="horz" lIns="91440" tIns="45720" rIns="91440" bIns="45720" rtlCol="0" anchor="t">
            <a:normAutofit fontScale="85000" lnSpcReduction="20000"/>
          </a:bodyPr>
          <a:lstStyle/>
          <a:p>
            <a:pPr>
              <a:lnSpc>
                <a:spcPct val="107000"/>
              </a:lnSpc>
              <a:spcBef>
                <a:spcPts val="0"/>
              </a:spcBef>
            </a:pPr>
            <a:r>
              <a:rPr lang="en-US" sz="2800" b="0" i="0">
                <a:solidFill>
                  <a:srgbClr val="262626"/>
                </a:solidFill>
                <a:effectLst/>
              </a:rPr>
              <a:t>The label may direct you to a website to see if your pesticide application is within a Pesticide Use Limitation Area (PULA)</a:t>
            </a:r>
          </a:p>
          <a:p>
            <a:pPr lvl="1">
              <a:lnSpc>
                <a:spcPct val="107000"/>
              </a:lnSpc>
              <a:spcBef>
                <a:spcPts val="0"/>
              </a:spcBef>
            </a:pPr>
            <a:r>
              <a:rPr lang="en-US" b="0" i="0">
                <a:solidFill>
                  <a:srgbClr val="262626"/>
                </a:solidFill>
                <a:effectLst/>
                <a:hlinkClick r:id="rId3"/>
              </a:rPr>
              <a:t>https://www.epa.gov/endangered-species/bulletins-live-two-view-bulletins</a:t>
            </a:r>
            <a:r>
              <a:rPr lang="en-US" b="0" i="0">
                <a:solidFill>
                  <a:srgbClr val="262626"/>
                </a:solidFill>
                <a:effectLst/>
              </a:rPr>
              <a:t>  </a:t>
            </a:r>
            <a:endParaRPr lang="en-US" b="0" i="0">
              <a:solidFill>
                <a:srgbClr val="262626"/>
              </a:solidFill>
              <a:effectLst/>
              <a:ea typeface="Calibri"/>
              <a:cs typeface="Calibri"/>
            </a:endParaRPr>
          </a:p>
          <a:p>
            <a:pPr>
              <a:lnSpc>
                <a:spcPct val="107000"/>
              </a:lnSpc>
              <a:spcBef>
                <a:spcPts val="0"/>
              </a:spcBef>
            </a:pPr>
            <a:endParaRPr lang="en-US" kern="100">
              <a:effectLst/>
              <a:ea typeface="Calibri" panose="020F0502020204030204" pitchFamily="34" charset="0"/>
              <a:cs typeface="Times New Roman" panose="02020603050405020304" pitchFamily="18" charset="0"/>
            </a:endParaRPr>
          </a:p>
          <a:p>
            <a:pPr>
              <a:lnSpc>
                <a:spcPct val="107000"/>
              </a:lnSpc>
              <a:spcBef>
                <a:spcPts val="0"/>
              </a:spcBef>
            </a:pPr>
            <a:r>
              <a:rPr lang="en-US" kern="100">
                <a:ea typeface="Calibri"/>
                <a:cs typeface="Times New Roman"/>
              </a:rPr>
              <a:t>Bulletins</a:t>
            </a:r>
            <a:r>
              <a:rPr lang="en-US" kern="100">
                <a:effectLst/>
                <a:ea typeface="Calibri"/>
                <a:cs typeface="Times New Roman"/>
              </a:rPr>
              <a:t> </a:t>
            </a:r>
            <a:r>
              <a:rPr lang="en-US" kern="100">
                <a:ea typeface="Calibri"/>
                <a:cs typeface="Times New Roman"/>
              </a:rPr>
              <a:t>Live! Two lists</a:t>
            </a:r>
            <a:r>
              <a:rPr lang="en-US" kern="100">
                <a:effectLst/>
                <a:ea typeface="Calibri"/>
                <a:cs typeface="Times New Roman"/>
              </a:rPr>
              <a:t> additional mitigations to protect </a:t>
            </a:r>
            <a:r>
              <a:rPr lang="en-US" kern="100">
                <a:ea typeface="Calibri"/>
                <a:cs typeface="Times New Roman"/>
              </a:rPr>
              <a:t>listed</a:t>
            </a:r>
            <a:r>
              <a:rPr lang="en-US" kern="100">
                <a:effectLst/>
                <a:ea typeface="Calibri"/>
                <a:cs typeface="Times New Roman"/>
              </a:rPr>
              <a:t> species</a:t>
            </a:r>
            <a:r>
              <a:rPr lang="en-US" kern="100">
                <a:ea typeface="Calibri"/>
                <a:cs typeface="Times New Roman"/>
              </a:rPr>
              <a:t> and critical habitat.</a:t>
            </a:r>
            <a:endParaRPr lang="en-US" kern="100">
              <a:effectLst/>
              <a:ea typeface="Calibri"/>
              <a:cs typeface="Times New Roman"/>
            </a:endParaRPr>
          </a:p>
          <a:p>
            <a:pPr>
              <a:lnSpc>
                <a:spcPct val="107000"/>
              </a:lnSpc>
              <a:spcBef>
                <a:spcPts val="0"/>
              </a:spcBef>
            </a:pPr>
            <a:endParaRPr lang="en-US" kern="100">
              <a:ea typeface="Calibri" panose="020F0502020204030204" pitchFamily="34" charset="0"/>
              <a:cs typeface="Times New Roman" panose="02020603050405020304" pitchFamily="18" charset="0"/>
            </a:endParaRPr>
          </a:p>
          <a:p>
            <a:pPr>
              <a:lnSpc>
                <a:spcPct val="107000"/>
              </a:lnSpc>
              <a:spcBef>
                <a:spcPts val="0"/>
              </a:spcBef>
            </a:pPr>
            <a:r>
              <a:rPr lang="en-US" kern="100">
                <a:effectLst/>
                <a:ea typeface="Calibri"/>
                <a:cs typeface="Times New Roman"/>
              </a:rPr>
              <a:t>EPA identifies geographic areas most critical to conserve a listed species and then </a:t>
            </a:r>
            <a:r>
              <a:rPr lang="en-US" kern="100">
                <a:ea typeface="Calibri"/>
                <a:cs typeface="Times New Roman"/>
              </a:rPr>
              <a:t>adds</a:t>
            </a:r>
            <a:r>
              <a:rPr lang="en-US" kern="100">
                <a:effectLst/>
                <a:ea typeface="Calibri"/>
                <a:cs typeface="Times New Roman"/>
              </a:rPr>
              <a:t> buffers (1,000 feet or less) to account for potential offsite transport from a treated field</a:t>
            </a:r>
            <a:r>
              <a:rPr lang="en-US" kern="100">
                <a:ea typeface="Calibri"/>
                <a:cs typeface="Times New Roman"/>
              </a:rPr>
              <a:t>.</a:t>
            </a:r>
            <a:endParaRPr lang="en-US" kern="100">
              <a:effectLst/>
              <a:ea typeface="Calibri"/>
              <a:cs typeface="Times New Roman"/>
            </a:endParaRPr>
          </a:p>
          <a:p>
            <a:pPr>
              <a:lnSpc>
                <a:spcPct val="107000"/>
              </a:lnSpc>
              <a:spcBef>
                <a:spcPts val="0"/>
              </a:spcBef>
            </a:pPr>
            <a:endParaRPr lang="en-US">
              <a:solidFill>
                <a:srgbClr val="262626"/>
              </a:solidFill>
            </a:endParaRPr>
          </a:p>
          <a:p>
            <a:r>
              <a:rPr lang="en-US" sz="2800" b="0" i="0">
                <a:solidFill>
                  <a:srgbClr val="262626"/>
                </a:solidFill>
                <a:effectLst/>
              </a:rPr>
              <a:t>If Bulletins Live! Two </a:t>
            </a:r>
            <a:r>
              <a:rPr lang="en-US">
                <a:solidFill>
                  <a:srgbClr val="262626"/>
                </a:solidFill>
              </a:rPr>
              <a:t>shows your</a:t>
            </a:r>
            <a:r>
              <a:rPr lang="en-US" sz="2800" b="0" i="0">
                <a:solidFill>
                  <a:srgbClr val="262626"/>
                </a:solidFill>
                <a:effectLst/>
              </a:rPr>
              <a:t> </a:t>
            </a:r>
            <a:r>
              <a:rPr lang="en-US">
                <a:solidFill>
                  <a:srgbClr val="262626"/>
                </a:solidFill>
              </a:rPr>
              <a:t>field is</a:t>
            </a:r>
            <a:r>
              <a:rPr lang="en-US" sz="2800" b="0" i="0">
                <a:solidFill>
                  <a:srgbClr val="262626"/>
                </a:solidFill>
                <a:effectLst/>
              </a:rPr>
              <a:t> outside of a PULA, </a:t>
            </a:r>
            <a:r>
              <a:rPr lang="en-US">
                <a:solidFill>
                  <a:srgbClr val="262626"/>
                </a:solidFill>
              </a:rPr>
              <a:t> it is in your best interest</a:t>
            </a:r>
            <a:r>
              <a:rPr lang="en-US" sz="2800" b="0" i="0">
                <a:solidFill>
                  <a:srgbClr val="262626"/>
                </a:solidFill>
                <a:effectLst/>
              </a:rPr>
              <a:t> to document that there are no limitations </a:t>
            </a:r>
            <a:r>
              <a:rPr lang="en-US">
                <a:solidFill>
                  <a:srgbClr val="262626"/>
                </a:solidFill>
              </a:rPr>
              <a:t>within the month of your pesticide application.</a:t>
            </a:r>
            <a:endParaRPr lang="en-US">
              <a:solidFill>
                <a:srgbClr val="000000"/>
              </a:solidFill>
            </a:endParaRPr>
          </a:p>
          <a:p>
            <a:pPr lvl="1"/>
            <a:r>
              <a:rPr lang="en-US">
                <a:solidFill>
                  <a:srgbClr val="262626"/>
                </a:solidFill>
              </a:rPr>
              <a:t>You can check Bulletins Live! Two up to 6 months before the application</a:t>
            </a:r>
            <a:r>
              <a:rPr lang="en-US" b="0" i="0">
                <a:solidFill>
                  <a:srgbClr val="262626"/>
                </a:solidFill>
                <a:effectLst/>
              </a:rPr>
              <a:t> </a:t>
            </a:r>
            <a:endParaRPr lang="en-US">
              <a:ea typeface="Calibri"/>
              <a:cs typeface="Calibri"/>
            </a:endParaRPr>
          </a:p>
          <a:p>
            <a:pPr>
              <a:lnSpc>
                <a:spcPct val="107000"/>
              </a:lnSpc>
              <a:spcBef>
                <a:spcPts val="0"/>
              </a:spcBef>
            </a:pPr>
            <a:endParaRPr lang="en-US" kern="100">
              <a:effectLst/>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82C25B86-828B-B071-C3E4-7C470950F4B9}"/>
              </a:ext>
            </a:extLst>
          </p:cNvPr>
          <p:cNvSpPr>
            <a:spLocks noGrp="1"/>
          </p:cNvSpPr>
          <p:nvPr>
            <p:ph type="sldNum" sz="quarter" idx="12"/>
          </p:nvPr>
        </p:nvSpPr>
        <p:spPr/>
        <p:txBody>
          <a:bodyPr/>
          <a:lstStyle/>
          <a:p>
            <a:fld id="{AB007826-5B7D-41BF-A42D-4A9937E9452B}" type="slidenum">
              <a:rPr lang="en-US" sz="1800" smtClean="0"/>
              <a:t>19</a:t>
            </a:fld>
            <a:endParaRPr lang="en-US" sz="1800"/>
          </a:p>
        </p:txBody>
      </p:sp>
    </p:spTree>
    <p:extLst>
      <p:ext uri="{BB962C8B-B14F-4D97-AF65-F5344CB8AC3E}">
        <p14:creationId xmlns:p14="http://schemas.microsoft.com/office/powerpoint/2010/main" val="404386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B2A7-8980-6051-A917-7C16892C3494}"/>
              </a:ext>
            </a:extLst>
          </p:cNvPr>
          <p:cNvSpPr>
            <a:spLocks noGrp="1"/>
          </p:cNvSpPr>
          <p:nvPr>
            <p:ph type="title"/>
          </p:nvPr>
        </p:nvSpPr>
        <p:spPr>
          <a:xfrm>
            <a:off x="838200" y="365125"/>
            <a:ext cx="5040086" cy="5578475"/>
          </a:xfrm>
        </p:spPr>
        <p:txBody>
          <a:bodyPr/>
          <a:lstStyle/>
          <a:p>
            <a:pPr algn="ctr"/>
            <a:r>
              <a:rPr lang="en-US" b="1">
                <a:solidFill>
                  <a:srgbClr val="0000FF"/>
                </a:solidFill>
              </a:rPr>
              <a:t>Pesticide Labels Will Be Changing To Protect Threatened and Endangered (Listed) Species and Their Habitat</a:t>
            </a:r>
            <a:br>
              <a:rPr lang="en-US" b="1">
                <a:solidFill>
                  <a:srgbClr val="0000FF"/>
                </a:solidFill>
              </a:rPr>
            </a:br>
            <a:r>
              <a:rPr lang="en-US" b="1">
                <a:solidFill>
                  <a:srgbClr val="0000FF"/>
                </a:solidFill>
              </a:rPr>
              <a:t>Only a few labels will be changing this year!</a:t>
            </a:r>
          </a:p>
        </p:txBody>
      </p:sp>
      <p:sp>
        <p:nvSpPr>
          <p:cNvPr id="4" name="Slide Number Placeholder 3">
            <a:extLst>
              <a:ext uri="{FF2B5EF4-FFF2-40B4-BE49-F238E27FC236}">
                <a16:creationId xmlns:a16="http://schemas.microsoft.com/office/drawing/2014/main" id="{A35B1161-8702-F440-38AD-846665716D94}"/>
              </a:ext>
            </a:extLst>
          </p:cNvPr>
          <p:cNvSpPr>
            <a:spLocks noGrp="1"/>
          </p:cNvSpPr>
          <p:nvPr>
            <p:ph type="sldNum" sz="quarter" idx="12"/>
          </p:nvPr>
        </p:nvSpPr>
        <p:spPr/>
        <p:txBody>
          <a:bodyPr/>
          <a:lstStyle/>
          <a:p>
            <a:fld id="{AB007826-5B7D-41BF-A42D-4A9937E9452B}" type="slidenum">
              <a:rPr lang="en-US" smtClean="0"/>
              <a:t>2</a:t>
            </a:fld>
            <a:endParaRPr lang="en-US"/>
          </a:p>
        </p:txBody>
      </p:sp>
      <p:pic>
        <p:nvPicPr>
          <p:cNvPr id="1026" name="Picture 2">
            <a:extLst>
              <a:ext uri="{FF2B5EF4-FFF2-40B4-BE49-F238E27FC236}">
                <a16:creationId xmlns:a16="http://schemas.microsoft.com/office/drawing/2014/main" id="{9E9E4195-22DD-4353-54E9-0C531665C9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48588" y="579378"/>
            <a:ext cx="4405212" cy="569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860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305000" y="201870"/>
            <a:ext cx="11569673" cy="787899"/>
          </a:xfrm>
        </p:spPr>
        <p:txBody>
          <a:bodyPr>
            <a:noAutofit/>
          </a:bodyPr>
          <a:lstStyle/>
          <a:p>
            <a:pPr algn="ctr"/>
            <a:r>
              <a:rPr lang="en-US" sz="3000">
                <a:solidFill>
                  <a:srgbClr val="0000FF"/>
                </a:solidFill>
              </a:rPr>
              <a:t>Example ESA Bulletins Live! Two:  Pesticide Use Limitation Area (PULA)</a:t>
            </a:r>
            <a:br>
              <a:rPr lang="en-US" sz="3000">
                <a:solidFill>
                  <a:srgbClr val="0000FF"/>
                </a:solidFill>
              </a:rPr>
            </a:br>
            <a:r>
              <a:rPr lang="en-US" sz="3000">
                <a:solidFill>
                  <a:srgbClr val="0000FF"/>
                </a:solidFill>
              </a:rPr>
              <a:t>Dicamba – Aug 2024 application, Lexington KY</a:t>
            </a: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20</a:t>
            </a:fld>
            <a:endParaRPr lang="en-US"/>
          </a:p>
        </p:txBody>
      </p:sp>
      <p:sp>
        <p:nvSpPr>
          <p:cNvPr id="15" name="TextBox 14">
            <a:extLst>
              <a:ext uri="{FF2B5EF4-FFF2-40B4-BE49-F238E27FC236}">
                <a16:creationId xmlns:a16="http://schemas.microsoft.com/office/drawing/2014/main" id="{7A9E6278-EE7D-BBBA-B5AD-2D9552EF8B9B}"/>
              </a:ext>
            </a:extLst>
          </p:cNvPr>
          <p:cNvSpPr txBox="1"/>
          <p:nvPr/>
        </p:nvSpPr>
        <p:spPr>
          <a:xfrm>
            <a:off x="447946" y="989769"/>
            <a:ext cx="11267804" cy="892552"/>
          </a:xfrm>
          <a:prstGeom prst="rect">
            <a:avLst/>
          </a:prstGeom>
          <a:noFill/>
        </p:spPr>
        <p:txBody>
          <a:bodyPr wrap="square" lIns="91440" tIns="45720" rIns="91440" bIns="45720" rtlCol="0" anchor="t">
            <a:spAutoFit/>
          </a:bodyPr>
          <a:lstStyle/>
          <a:p>
            <a:r>
              <a:rPr lang="en-US" sz="1600"/>
              <a:t>Areas in pink are to protect listed species, 310 foot in-field wind-directional spray drift buffer and a 57-foot omnidirectional in-field buffer. Website has a lot more details.</a:t>
            </a:r>
          </a:p>
          <a:p>
            <a:r>
              <a:rPr lang="en-US"/>
              <a:t>You can use state, city or longitude then latitude of field application site and see if it is part of a PULA</a:t>
            </a:r>
            <a:r>
              <a:rPr lang="en-US" sz="2000"/>
              <a:t> </a:t>
            </a:r>
            <a:endParaRPr lang="en-US" sz="2000">
              <a:ea typeface="Calibri"/>
              <a:cs typeface="Calibri"/>
            </a:endParaRPr>
          </a:p>
        </p:txBody>
      </p:sp>
      <p:pic>
        <p:nvPicPr>
          <p:cNvPr id="5" name="Picture 4">
            <a:extLst>
              <a:ext uri="{FF2B5EF4-FFF2-40B4-BE49-F238E27FC236}">
                <a16:creationId xmlns:a16="http://schemas.microsoft.com/office/drawing/2014/main" id="{557C233C-06ED-0AAF-ECC9-4C6AEF3B24E7}"/>
              </a:ext>
            </a:extLst>
          </p:cNvPr>
          <p:cNvPicPr>
            <a:picLocks noChangeAspect="1"/>
          </p:cNvPicPr>
          <p:nvPr/>
        </p:nvPicPr>
        <p:blipFill>
          <a:blip r:embed="rId3"/>
          <a:stretch>
            <a:fillRect/>
          </a:stretch>
        </p:blipFill>
        <p:spPr>
          <a:xfrm>
            <a:off x="872040" y="1777668"/>
            <a:ext cx="10481760" cy="4361900"/>
          </a:xfrm>
          <a:prstGeom prst="rect">
            <a:avLst/>
          </a:prstGeom>
        </p:spPr>
      </p:pic>
      <p:sp>
        <p:nvSpPr>
          <p:cNvPr id="3" name="TextBox 2">
            <a:extLst>
              <a:ext uri="{FF2B5EF4-FFF2-40B4-BE49-F238E27FC236}">
                <a16:creationId xmlns:a16="http://schemas.microsoft.com/office/drawing/2014/main" id="{2DC8BD81-16D5-52A0-DA0E-5313B8B81F1E}"/>
              </a:ext>
            </a:extLst>
          </p:cNvPr>
          <p:cNvSpPr txBox="1"/>
          <p:nvPr/>
        </p:nvSpPr>
        <p:spPr>
          <a:xfrm>
            <a:off x="8610600" y="5087683"/>
            <a:ext cx="2503058" cy="400110"/>
          </a:xfrm>
          <a:prstGeom prst="rect">
            <a:avLst/>
          </a:prstGeom>
          <a:solidFill>
            <a:srgbClr val="F8F8F8"/>
          </a:solidFill>
        </p:spPr>
        <p:txBody>
          <a:bodyPr wrap="none" rtlCol="0">
            <a:spAutoFit/>
          </a:bodyPr>
          <a:lstStyle/>
          <a:p>
            <a:r>
              <a:rPr lang="en-US" sz="2000"/>
              <a:t>Map has satellite view</a:t>
            </a:r>
          </a:p>
        </p:txBody>
      </p:sp>
      <p:cxnSp>
        <p:nvCxnSpPr>
          <p:cNvPr id="6" name="Straight Arrow Connector 5">
            <a:extLst>
              <a:ext uri="{FF2B5EF4-FFF2-40B4-BE49-F238E27FC236}">
                <a16:creationId xmlns:a16="http://schemas.microsoft.com/office/drawing/2014/main" id="{CC18D852-AAA6-B585-1572-F6787B4CC364}"/>
              </a:ext>
            </a:extLst>
          </p:cNvPr>
          <p:cNvCxnSpPr/>
          <p:nvPr/>
        </p:nvCxnSpPr>
        <p:spPr>
          <a:xfrm>
            <a:off x="9862129" y="5481897"/>
            <a:ext cx="656573" cy="3045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A92FDAB-8F38-9E61-DD5F-14161ADE74A0}"/>
              </a:ext>
            </a:extLst>
          </p:cNvPr>
          <p:cNvSpPr txBox="1"/>
          <p:nvPr/>
        </p:nvSpPr>
        <p:spPr>
          <a:xfrm>
            <a:off x="510090" y="6033184"/>
            <a:ext cx="7592827"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a:t>Make sure to in zoom enough so you can see the application area – especially if it is on the edge of a PULA.</a:t>
            </a:r>
          </a:p>
        </p:txBody>
      </p:sp>
    </p:spTree>
    <p:extLst>
      <p:ext uri="{BB962C8B-B14F-4D97-AF65-F5344CB8AC3E}">
        <p14:creationId xmlns:p14="http://schemas.microsoft.com/office/powerpoint/2010/main" val="426565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5E80A7-0B86-F1FF-BB1B-100F062D495D}"/>
              </a:ext>
            </a:extLst>
          </p:cNvPr>
          <p:cNvSpPr>
            <a:spLocks noGrp="1"/>
          </p:cNvSpPr>
          <p:nvPr>
            <p:ph type="sldNum" sz="quarter" idx="12"/>
          </p:nvPr>
        </p:nvSpPr>
        <p:spPr/>
        <p:txBody>
          <a:bodyPr/>
          <a:lstStyle/>
          <a:p>
            <a:fld id="{AB007826-5B7D-41BF-A42D-4A9937E9452B}" type="slidenum">
              <a:rPr lang="en-US" smtClean="0"/>
              <a:t>21</a:t>
            </a:fld>
            <a:endParaRPr lang="en-US"/>
          </a:p>
        </p:txBody>
      </p:sp>
      <p:pic>
        <p:nvPicPr>
          <p:cNvPr id="4" name="Picture 3" descr="A close-up of a map&#10;&#10;Description automatically generated">
            <a:extLst>
              <a:ext uri="{FF2B5EF4-FFF2-40B4-BE49-F238E27FC236}">
                <a16:creationId xmlns:a16="http://schemas.microsoft.com/office/drawing/2014/main" id="{67A15B27-1875-56F8-5E1B-0544CC6ED3D5}"/>
              </a:ext>
            </a:extLst>
          </p:cNvPr>
          <p:cNvPicPr>
            <a:picLocks noChangeAspect="1"/>
          </p:cNvPicPr>
          <p:nvPr/>
        </p:nvPicPr>
        <p:blipFill>
          <a:blip r:embed="rId3"/>
          <a:stretch>
            <a:fillRect/>
          </a:stretch>
        </p:blipFill>
        <p:spPr>
          <a:xfrm>
            <a:off x="-4762" y="-2381"/>
            <a:ext cx="4676775" cy="6076950"/>
          </a:xfrm>
          <a:prstGeom prst="rect">
            <a:avLst/>
          </a:prstGeom>
        </p:spPr>
      </p:pic>
      <p:pic>
        <p:nvPicPr>
          <p:cNvPr id="5" name="Picture 4" descr="A white sheet with black text&#10;&#10;Description automatically generated">
            <a:extLst>
              <a:ext uri="{FF2B5EF4-FFF2-40B4-BE49-F238E27FC236}">
                <a16:creationId xmlns:a16="http://schemas.microsoft.com/office/drawing/2014/main" id="{5ED8ECFE-7063-2C68-4272-1592922B493A}"/>
              </a:ext>
            </a:extLst>
          </p:cNvPr>
          <p:cNvPicPr>
            <a:picLocks noChangeAspect="1"/>
          </p:cNvPicPr>
          <p:nvPr/>
        </p:nvPicPr>
        <p:blipFill>
          <a:blip r:embed="rId4"/>
          <a:stretch>
            <a:fillRect/>
          </a:stretch>
        </p:blipFill>
        <p:spPr>
          <a:xfrm>
            <a:off x="3274218" y="216694"/>
            <a:ext cx="5191125" cy="6686550"/>
          </a:xfrm>
          <a:prstGeom prst="rect">
            <a:avLst/>
          </a:prstGeom>
        </p:spPr>
      </p:pic>
      <p:pic>
        <p:nvPicPr>
          <p:cNvPr id="3" name="Picture 2" descr="A close-up of a document&#10;&#10;Description automatically generated">
            <a:extLst>
              <a:ext uri="{FF2B5EF4-FFF2-40B4-BE49-F238E27FC236}">
                <a16:creationId xmlns:a16="http://schemas.microsoft.com/office/drawing/2014/main" id="{34AA452E-FB95-84D1-B2C7-40624A3541D6}"/>
              </a:ext>
            </a:extLst>
          </p:cNvPr>
          <p:cNvPicPr>
            <a:picLocks noChangeAspect="1"/>
          </p:cNvPicPr>
          <p:nvPr/>
        </p:nvPicPr>
        <p:blipFill>
          <a:blip r:embed="rId5"/>
          <a:stretch>
            <a:fillRect/>
          </a:stretch>
        </p:blipFill>
        <p:spPr>
          <a:xfrm>
            <a:off x="7080878" y="-71438"/>
            <a:ext cx="5010150" cy="6429375"/>
          </a:xfrm>
          <a:prstGeom prst="rect">
            <a:avLst/>
          </a:prstGeom>
        </p:spPr>
      </p:pic>
    </p:spTree>
    <p:extLst>
      <p:ext uri="{BB962C8B-B14F-4D97-AF65-F5344CB8AC3E}">
        <p14:creationId xmlns:p14="http://schemas.microsoft.com/office/powerpoint/2010/main" val="2293168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71C1-F18E-84B1-8FEF-B3AFDE815019}"/>
              </a:ext>
            </a:extLst>
          </p:cNvPr>
          <p:cNvSpPr>
            <a:spLocks noGrp="1"/>
          </p:cNvSpPr>
          <p:nvPr>
            <p:ph type="title"/>
          </p:nvPr>
        </p:nvSpPr>
        <p:spPr>
          <a:xfrm>
            <a:off x="614855" y="171291"/>
            <a:ext cx="11146221" cy="493728"/>
          </a:xfrm>
        </p:spPr>
        <p:txBody>
          <a:bodyPr>
            <a:noAutofit/>
          </a:bodyPr>
          <a:lstStyle/>
          <a:p>
            <a:r>
              <a:rPr lang="en-US" sz="4000" b="1">
                <a:solidFill>
                  <a:srgbClr val="0000FF"/>
                </a:solidFill>
                <a:cs typeface="Times New Roman" panose="02020603050405020304" pitchFamily="18" charset="0"/>
              </a:rPr>
              <a:t>ESA Resources</a:t>
            </a:r>
          </a:p>
        </p:txBody>
      </p:sp>
      <p:sp>
        <p:nvSpPr>
          <p:cNvPr id="4" name="Slide Number Placeholder 3">
            <a:extLst>
              <a:ext uri="{FF2B5EF4-FFF2-40B4-BE49-F238E27FC236}">
                <a16:creationId xmlns:a16="http://schemas.microsoft.com/office/drawing/2014/main" id="{D5ACAF94-6535-7CAA-FEBF-B2C5F5127723}"/>
              </a:ext>
            </a:extLst>
          </p:cNvPr>
          <p:cNvSpPr>
            <a:spLocks noGrp="1"/>
          </p:cNvSpPr>
          <p:nvPr>
            <p:ph type="sldNum" sz="quarter" idx="12"/>
          </p:nvPr>
        </p:nvSpPr>
        <p:spPr>
          <a:xfrm>
            <a:off x="8680862" y="5871071"/>
            <a:ext cx="2743200" cy="365125"/>
          </a:xfrm>
        </p:spPr>
        <p:txBody>
          <a:bodyPr>
            <a:normAutofit/>
          </a:bodyPr>
          <a:lstStyle/>
          <a:p>
            <a:r>
              <a:rPr lang="en-US">
                <a:ea typeface="Calibri"/>
                <a:cs typeface="Calibri"/>
              </a:rPr>
              <a:t>23</a:t>
            </a:r>
            <a:endParaRPr lang="en-US"/>
          </a:p>
        </p:txBody>
      </p:sp>
      <p:sp>
        <p:nvSpPr>
          <p:cNvPr id="8" name="TextBox 7">
            <a:extLst>
              <a:ext uri="{FF2B5EF4-FFF2-40B4-BE49-F238E27FC236}">
                <a16:creationId xmlns:a16="http://schemas.microsoft.com/office/drawing/2014/main" id="{9A928F84-F04A-189A-1541-89447B4677A3}"/>
              </a:ext>
            </a:extLst>
          </p:cNvPr>
          <p:cNvSpPr txBox="1"/>
          <p:nvPr/>
        </p:nvSpPr>
        <p:spPr>
          <a:xfrm>
            <a:off x="614855" y="665019"/>
            <a:ext cx="10962290" cy="5509200"/>
          </a:xfrm>
          <a:prstGeom prst="rect">
            <a:avLst/>
          </a:prstGeom>
          <a:noFill/>
        </p:spPr>
        <p:txBody>
          <a:bodyPr wrap="square">
            <a:spAutoFit/>
          </a:bodyPr>
          <a:lstStyle/>
          <a:p>
            <a:pPr marL="0" marR="0">
              <a:spcBef>
                <a:spcPts val="0"/>
              </a:spcBef>
              <a:spcAft>
                <a:spcPts val="0"/>
              </a:spcAft>
            </a:pPr>
            <a:r>
              <a:rPr lang="en-US" sz="2200" b="1">
                <a:solidFill>
                  <a:srgbClr val="000000"/>
                </a:solidFill>
                <a:ea typeface="Calibri" panose="020F0502020204030204" pitchFamily="34" charset="0"/>
              </a:rPr>
              <a:t>EPA Endangered Species Main Page</a:t>
            </a:r>
          </a:p>
          <a:p>
            <a:pPr marL="457200" marR="0" indent="-457200">
              <a:spcBef>
                <a:spcPts val="0"/>
              </a:spcBef>
              <a:spcAft>
                <a:spcPts val="0"/>
              </a:spcAft>
              <a:buFont typeface="Arial" panose="020B0604020202020204" pitchFamily="34" charset="0"/>
              <a:buChar char="•"/>
            </a:pPr>
            <a:r>
              <a:rPr lang="en-US" sz="2200">
                <a:solidFill>
                  <a:srgbClr val="000000"/>
                </a:solidFill>
                <a:ea typeface="Calibri" panose="020F0502020204030204" pitchFamily="34" charset="0"/>
                <a:hlinkClick r:id="rId3"/>
              </a:rPr>
              <a:t>https://www.epa.gov/endangered-species</a:t>
            </a:r>
            <a:r>
              <a:rPr lang="en-US" sz="2200">
                <a:solidFill>
                  <a:srgbClr val="000000"/>
                </a:solidFill>
                <a:ea typeface="Calibri" panose="020F0502020204030204" pitchFamily="34" charset="0"/>
              </a:rPr>
              <a:t> </a:t>
            </a:r>
          </a:p>
          <a:p>
            <a:r>
              <a:rPr lang="en-US" sz="2200" b="1">
                <a:solidFill>
                  <a:srgbClr val="000000"/>
                </a:solidFill>
                <a:ea typeface="Calibri" panose="020F0502020204030204" pitchFamily="34" charset="0"/>
              </a:rPr>
              <a:t>Pesticides and Endangered Species Educational Resources Toolbox</a:t>
            </a:r>
          </a:p>
          <a:p>
            <a:pPr marL="457200" indent="-457200">
              <a:buFont typeface="Arial" panose="020B0604020202020204" pitchFamily="34" charset="0"/>
              <a:buChar char="•"/>
            </a:pPr>
            <a:r>
              <a:rPr lang="en-US" sz="2200">
                <a:solidFill>
                  <a:srgbClr val="0070C0"/>
                </a:solidFill>
                <a:ea typeface="Calibri" panose="020F0502020204030204" pitchFamily="34" charset="0"/>
                <a:hlinkClick r:id="rId4">
                  <a:extLst>
                    <a:ext uri="{A12FA001-AC4F-418D-AE19-62706E023703}">
                      <ahyp:hlinkClr xmlns:ahyp="http://schemas.microsoft.com/office/drawing/2018/hyperlinkcolor" val="tx"/>
                    </a:ext>
                  </a:extLst>
                </a:hlinkClick>
              </a:rPr>
              <a:t>https://www.epa.gov/endangered-species/pesticides-and-endangered-species-educational-resources-toolbox</a:t>
            </a:r>
            <a:r>
              <a:rPr lang="en-US" sz="2200">
                <a:solidFill>
                  <a:srgbClr val="0070C0"/>
                </a:solidFill>
                <a:ea typeface="Calibri" panose="020F0502020204030204" pitchFamily="34" charset="0"/>
              </a:rPr>
              <a:t> </a:t>
            </a:r>
          </a:p>
          <a:p>
            <a:pPr marL="0" marR="0">
              <a:spcBef>
                <a:spcPts val="0"/>
              </a:spcBef>
              <a:spcAft>
                <a:spcPts val="0"/>
              </a:spcAft>
            </a:pPr>
            <a:r>
              <a:rPr lang="en-US" sz="2200" b="1">
                <a:solidFill>
                  <a:srgbClr val="000000"/>
                </a:solidFill>
                <a:ea typeface="Calibri" panose="020F0502020204030204" pitchFamily="34" charset="0"/>
              </a:rPr>
              <a:t>EPA Bulletin Live! Two (BLT)</a:t>
            </a:r>
            <a:endParaRPr lang="en-US" sz="2200">
              <a:solidFill>
                <a:srgbClr val="000000"/>
              </a:solidFill>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200">
                <a:solidFill>
                  <a:srgbClr val="0070C0"/>
                </a:solidFill>
                <a:ea typeface="Calibri" panose="020F0502020204030204" pitchFamily="34" charset="0"/>
                <a:hlinkClick r:id="rId5">
                  <a:extLst>
                    <a:ext uri="{A12FA001-AC4F-418D-AE19-62706E023703}">
                      <ahyp:hlinkClr xmlns:ahyp="http://schemas.microsoft.com/office/drawing/2018/hyperlinkcolor" val="tx"/>
                    </a:ext>
                  </a:extLst>
                </a:hlinkClick>
              </a:rPr>
              <a:t>https://www.epa.gov/endangered-species/bulletins-live-two-view-bulletins</a:t>
            </a:r>
            <a:r>
              <a:rPr lang="en-US" sz="2200">
                <a:solidFill>
                  <a:srgbClr val="0070C0"/>
                </a:solidFill>
                <a:ea typeface="Calibri" panose="020F0502020204030204" pitchFamily="34" charset="0"/>
              </a:rPr>
              <a:t> </a:t>
            </a:r>
          </a:p>
          <a:p>
            <a:pPr marL="0" marR="0">
              <a:spcBef>
                <a:spcPts val="0"/>
              </a:spcBef>
              <a:spcAft>
                <a:spcPts val="0"/>
              </a:spcAft>
            </a:pPr>
            <a:r>
              <a:rPr lang="en-US" sz="2200" b="1">
                <a:solidFill>
                  <a:srgbClr val="000000"/>
                </a:solidFill>
                <a:ea typeface="Calibri" panose="020F0502020204030204" pitchFamily="34" charset="0"/>
              </a:rPr>
              <a:t>EPA Mitigation Menu</a:t>
            </a:r>
          </a:p>
          <a:p>
            <a:pPr marL="457200" indent="-457200">
              <a:buFont typeface="Arial" panose="020B0604020202020204" pitchFamily="34" charset="0"/>
              <a:buChar char="•"/>
            </a:pPr>
            <a:r>
              <a:rPr lang="en-US" sz="2200">
                <a:solidFill>
                  <a:srgbClr val="0070C0"/>
                </a:solidFill>
                <a:ea typeface="Calibri" panose="020F0502020204030204" pitchFamily="34" charset="0"/>
                <a:hlinkClick r:id="rId6">
                  <a:extLst>
                    <a:ext uri="{A12FA001-AC4F-418D-AE19-62706E023703}">
                      <ahyp:hlinkClr xmlns:ahyp="http://schemas.microsoft.com/office/drawing/2018/hyperlinkcolor" val="tx"/>
                    </a:ext>
                  </a:extLst>
                </a:hlinkClick>
              </a:rPr>
              <a:t>https://www.epa.gov/pesticides/mitigation-menu</a:t>
            </a:r>
            <a:r>
              <a:rPr lang="en-US" sz="2200">
                <a:solidFill>
                  <a:srgbClr val="0070C0"/>
                </a:solidFill>
                <a:ea typeface="Calibri" panose="020F0502020204030204" pitchFamily="34" charset="0"/>
              </a:rPr>
              <a:t> </a:t>
            </a:r>
          </a:p>
          <a:p>
            <a:pPr marR="0">
              <a:spcBef>
                <a:spcPts val="0"/>
              </a:spcBef>
              <a:spcAft>
                <a:spcPts val="0"/>
              </a:spcAft>
            </a:pPr>
            <a:r>
              <a:rPr lang="en-US" sz="2200" b="1">
                <a:solidFill>
                  <a:srgbClr val="000000"/>
                </a:solidFill>
                <a:ea typeface="Calibri" panose="020F0502020204030204" pitchFamily="34" charset="0"/>
              </a:rPr>
              <a:t>Weed Science Society of America webpage </a:t>
            </a:r>
            <a:r>
              <a:rPr lang="en-US" sz="2200">
                <a:solidFill>
                  <a:srgbClr val="000000"/>
                </a:solidFill>
                <a:ea typeface="Calibri" panose="020F0502020204030204" pitchFamily="34" charset="0"/>
              </a:rPr>
              <a:t>– definitions, handouts, and presentations</a:t>
            </a:r>
          </a:p>
          <a:p>
            <a:pPr marL="457200" indent="-457200">
              <a:buFont typeface="Arial" panose="020B0604020202020204" pitchFamily="34" charset="0"/>
              <a:buChar char="•"/>
            </a:pPr>
            <a:r>
              <a:rPr lang="en-US" sz="2200" b="1">
                <a:effectLst/>
                <a:ea typeface="Calibri" panose="020F0502020204030204" pitchFamily="34" charset="0"/>
                <a:cs typeface="Times New Roman" panose="02020603050405020304" pitchFamily="18" charset="0"/>
                <a:hlinkClick r:id="rId7"/>
              </a:rPr>
              <a:t>https://wssa.net/endangered-species/</a:t>
            </a:r>
            <a:r>
              <a:rPr lang="en-US" sz="2200" b="1">
                <a:effectLst/>
                <a:ea typeface="Calibri" panose="020F0502020204030204" pitchFamily="34" charset="0"/>
                <a:cs typeface="Times New Roman" panose="02020603050405020304" pitchFamily="18" charset="0"/>
              </a:rPr>
              <a:t> </a:t>
            </a:r>
          </a:p>
          <a:p>
            <a:pPr marR="0"/>
            <a:r>
              <a:rPr lang="en-US" sz="2200" b="1">
                <a:solidFill>
                  <a:srgbClr val="000000"/>
                </a:solidFill>
                <a:ea typeface="Calibri" panose="020F0502020204030204" pitchFamily="34" charset="0"/>
              </a:rPr>
              <a:t>Mitigation Strategy Tool from by CropLife America and Compliance Services International</a:t>
            </a:r>
          </a:p>
          <a:p>
            <a:pPr marL="457200" indent="-457200">
              <a:buFont typeface="Arial" panose="020B0604020202020204" pitchFamily="34" charset="0"/>
              <a:buChar char="•"/>
            </a:pPr>
            <a:r>
              <a:rPr lang="en-US" sz="2200">
                <a:hlinkClick r:id="rId8"/>
              </a:rPr>
              <a:t>https://mitigationstrategytool.org/</a:t>
            </a:r>
            <a:r>
              <a:rPr lang="en-US" sz="2200"/>
              <a:t>   </a:t>
            </a:r>
          </a:p>
          <a:p>
            <a:r>
              <a:rPr lang="en-US" sz="2200" b="1"/>
              <a:t>Pesticide Environmental Stewardship Website from the Center for Integrated Pest </a:t>
            </a:r>
            <a:r>
              <a:rPr lang="en-US" sz="2200" b="1" err="1"/>
              <a:t>Mgtt</a:t>
            </a:r>
            <a:r>
              <a:rPr lang="en-US" sz="2200" b="1"/>
              <a:t> </a:t>
            </a:r>
          </a:p>
          <a:p>
            <a:pPr lvl="1" indent="-457200">
              <a:buFont typeface="Arial" panose="020B0604020202020204" pitchFamily="34" charset="0"/>
              <a:buChar char="•"/>
            </a:pPr>
            <a:r>
              <a:rPr lang="en-US" sz="2200">
                <a:hlinkClick r:id="rId9"/>
              </a:rPr>
              <a:t>https://pesticidestewardship.org/</a:t>
            </a:r>
            <a:endParaRPr lang="en-US" sz="2200"/>
          </a:p>
          <a:p>
            <a:pPr marR="0">
              <a:spcBef>
                <a:spcPts val="0"/>
              </a:spcBef>
              <a:spcAft>
                <a:spcPts val="0"/>
              </a:spcAft>
            </a:pPr>
            <a:endParaRPr lang="en-US" sz="2200">
              <a:solidFill>
                <a:srgbClr val="000000"/>
              </a:solidFill>
              <a:ea typeface="Calibri" panose="020F0502020204030204" pitchFamily="34" charset="0"/>
            </a:endParaRPr>
          </a:p>
        </p:txBody>
      </p:sp>
      <p:pic>
        <p:nvPicPr>
          <p:cNvPr id="5" name="Content Placeholder 5">
            <a:extLst>
              <a:ext uri="{FF2B5EF4-FFF2-40B4-BE49-F238E27FC236}">
                <a16:creationId xmlns:a16="http://schemas.microsoft.com/office/drawing/2014/main" id="{0F9D2601-29DF-0AA6-ED8F-F158AF526B2E}"/>
              </a:ext>
            </a:extLst>
          </p:cNvPr>
          <p:cNvPicPr>
            <a:picLocks noGrp="1" noChangeAspect="1"/>
          </p:cNvPicPr>
          <p:nvPr>
            <p:ph idx="1"/>
          </p:nvPr>
        </p:nvPicPr>
        <p:blipFill rotWithShape="1">
          <a:blip r:embed="rId10"/>
          <a:srcRect l="1499" t="4236" r="18667" b="-3844"/>
          <a:stretch/>
        </p:blipFill>
        <p:spPr>
          <a:xfrm>
            <a:off x="9827024" y="171291"/>
            <a:ext cx="1824149" cy="1668483"/>
          </a:xfrm>
        </p:spPr>
      </p:pic>
      <p:sp>
        <p:nvSpPr>
          <p:cNvPr id="6" name="TextBox 5">
            <a:extLst>
              <a:ext uri="{FF2B5EF4-FFF2-40B4-BE49-F238E27FC236}">
                <a16:creationId xmlns:a16="http://schemas.microsoft.com/office/drawing/2014/main" id="{FF6CAF1D-D23B-85C9-0F66-07B6ECB00CE2}"/>
              </a:ext>
            </a:extLst>
          </p:cNvPr>
          <p:cNvSpPr txBox="1"/>
          <p:nvPr/>
        </p:nvSpPr>
        <p:spPr>
          <a:xfrm>
            <a:off x="7467675" y="306708"/>
            <a:ext cx="2689058" cy="307777"/>
          </a:xfrm>
          <a:prstGeom prst="rect">
            <a:avLst/>
          </a:prstGeom>
          <a:noFill/>
        </p:spPr>
        <p:txBody>
          <a:bodyPr wrap="square" rtlCol="0">
            <a:spAutoFit/>
          </a:bodyPr>
          <a:lstStyle/>
          <a:p>
            <a:r>
              <a:rPr lang="en-US" sz="1400"/>
              <a:t>Rusty patch bumblebee</a:t>
            </a:r>
          </a:p>
        </p:txBody>
      </p:sp>
    </p:spTree>
    <p:extLst>
      <p:ext uri="{BB962C8B-B14F-4D97-AF65-F5344CB8AC3E}">
        <p14:creationId xmlns:p14="http://schemas.microsoft.com/office/powerpoint/2010/main" val="2435230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CB8F-1F19-2961-C6DE-94D9AC19BBFB}"/>
              </a:ext>
            </a:extLst>
          </p:cNvPr>
          <p:cNvSpPr>
            <a:spLocks noGrp="1"/>
          </p:cNvSpPr>
          <p:nvPr>
            <p:ph type="title"/>
          </p:nvPr>
        </p:nvSpPr>
        <p:spPr>
          <a:xfrm>
            <a:off x="5521503" y="365125"/>
            <a:ext cx="5832297" cy="1359810"/>
          </a:xfrm>
        </p:spPr>
        <p:txBody>
          <a:bodyPr>
            <a:normAutofit/>
          </a:bodyPr>
          <a:lstStyle/>
          <a:p>
            <a:pPr algn="ctr"/>
            <a:r>
              <a:rPr lang="en-US" sz="4000" b="1">
                <a:solidFill>
                  <a:srgbClr val="0000FF"/>
                </a:solidFill>
                <a:latin typeface="Calibri Light"/>
                <a:ea typeface="Calibri"/>
                <a:cs typeface="Calibri"/>
              </a:rPr>
              <a:t>EPA Endangered Species Main Page</a:t>
            </a:r>
            <a:endParaRPr lang="en-US" sz="4000" b="1">
              <a:solidFill>
                <a:srgbClr val="0000FF"/>
              </a:solidFill>
              <a:latin typeface="Calibri Light"/>
              <a:ea typeface="Calibri Light"/>
              <a:cs typeface="Calibri Light"/>
            </a:endParaRPr>
          </a:p>
        </p:txBody>
      </p:sp>
      <p:pic>
        <p:nvPicPr>
          <p:cNvPr id="5" name="Content Placeholder 4" descr="A qr code with a dinosaur&#10;&#10;Description automatically generated">
            <a:extLst>
              <a:ext uri="{FF2B5EF4-FFF2-40B4-BE49-F238E27FC236}">
                <a16:creationId xmlns:a16="http://schemas.microsoft.com/office/drawing/2014/main" id="{ED845E72-7B36-7F10-82CC-856C034AC701}"/>
              </a:ext>
            </a:extLst>
          </p:cNvPr>
          <p:cNvPicPr>
            <a:picLocks noGrp="1" noChangeAspect="1"/>
          </p:cNvPicPr>
          <p:nvPr>
            <p:ph idx="1"/>
          </p:nvPr>
        </p:nvPicPr>
        <p:blipFill>
          <a:blip r:embed="rId3"/>
          <a:stretch>
            <a:fillRect/>
          </a:stretch>
        </p:blipFill>
        <p:spPr>
          <a:xfrm>
            <a:off x="6204628" y="1802204"/>
            <a:ext cx="4459713" cy="4453518"/>
          </a:xfrm>
        </p:spPr>
      </p:pic>
      <p:sp>
        <p:nvSpPr>
          <p:cNvPr id="4" name="Slide Number Placeholder 3">
            <a:extLst>
              <a:ext uri="{FF2B5EF4-FFF2-40B4-BE49-F238E27FC236}">
                <a16:creationId xmlns:a16="http://schemas.microsoft.com/office/drawing/2014/main" id="{CE326ECF-F325-012D-D53D-9EC7CB6BEC86}"/>
              </a:ext>
            </a:extLst>
          </p:cNvPr>
          <p:cNvSpPr>
            <a:spLocks noGrp="1"/>
          </p:cNvSpPr>
          <p:nvPr>
            <p:ph type="sldNum" sz="quarter" idx="12"/>
          </p:nvPr>
        </p:nvSpPr>
        <p:spPr/>
        <p:txBody>
          <a:bodyPr/>
          <a:lstStyle/>
          <a:p>
            <a:fld id="{AB007826-5B7D-41BF-A42D-4A9937E9452B}" type="slidenum">
              <a:rPr lang="en-US" smtClean="0"/>
              <a:t>23</a:t>
            </a:fld>
            <a:endParaRPr lang="en-US"/>
          </a:p>
        </p:txBody>
      </p:sp>
      <p:pic>
        <p:nvPicPr>
          <p:cNvPr id="3" name="Picture 2" descr="A screenshot of a website&#10;&#10;Description automatically generated">
            <a:extLst>
              <a:ext uri="{FF2B5EF4-FFF2-40B4-BE49-F238E27FC236}">
                <a16:creationId xmlns:a16="http://schemas.microsoft.com/office/drawing/2014/main" id="{059625A3-D0C2-2EB8-73DB-A3F281B28C1E}"/>
              </a:ext>
            </a:extLst>
          </p:cNvPr>
          <p:cNvPicPr>
            <a:picLocks noChangeAspect="1"/>
          </p:cNvPicPr>
          <p:nvPr/>
        </p:nvPicPr>
        <p:blipFill>
          <a:blip r:embed="rId4"/>
          <a:stretch>
            <a:fillRect/>
          </a:stretch>
        </p:blipFill>
        <p:spPr>
          <a:xfrm>
            <a:off x="815377" y="0"/>
            <a:ext cx="4122774" cy="6858000"/>
          </a:xfrm>
          <a:prstGeom prst="rect">
            <a:avLst/>
          </a:prstGeom>
        </p:spPr>
      </p:pic>
    </p:spTree>
    <p:extLst>
      <p:ext uri="{BB962C8B-B14F-4D97-AF65-F5344CB8AC3E}">
        <p14:creationId xmlns:p14="http://schemas.microsoft.com/office/powerpoint/2010/main" val="79814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F197-0BF4-AD70-20D2-9CB9DE2D2460}"/>
              </a:ext>
            </a:extLst>
          </p:cNvPr>
          <p:cNvSpPr>
            <a:spLocks noGrp="1"/>
          </p:cNvSpPr>
          <p:nvPr>
            <p:ph type="title"/>
          </p:nvPr>
        </p:nvSpPr>
        <p:spPr>
          <a:xfrm>
            <a:off x="696807" y="340479"/>
            <a:ext cx="10798386" cy="717176"/>
          </a:xfrm>
        </p:spPr>
        <p:txBody>
          <a:bodyPr>
            <a:noAutofit/>
          </a:bodyPr>
          <a:lstStyle/>
          <a:p>
            <a:r>
              <a:rPr lang="en-US" sz="4000" b="1">
                <a:solidFill>
                  <a:srgbClr val="0000FF"/>
                </a:solidFill>
                <a:cs typeface="Times New Roman" panose="02020603050405020304" pitchFamily="18" charset="0"/>
              </a:rPr>
              <a:t>Conclusion &amp; Space For State Information</a:t>
            </a:r>
          </a:p>
        </p:txBody>
      </p:sp>
      <p:sp>
        <p:nvSpPr>
          <p:cNvPr id="3" name="Content Placeholder 2">
            <a:extLst>
              <a:ext uri="{FF2B5EF4-FFF2-40B4-BE49-F238E27FC236}">
                <a16:creationId xmlns:a16="http://schemas.microsoft.com/office/drawing/2014/main" id="{5240682F-8553-7AC6-2D0D-44C0A370B500}"/>
              </a:ext>
            </a:extLst>
          </p:cNvPr>
          <p:cNvSpPr>
            <a:spLocks noGrp="1"/>
          </p:cNvSpPr>
          <p:nvPr>
            <p:ph idx="1"/>
          </p:nvPr>
        </p:nvSpPr>
        <p:spPr>
          <a:xfrm>
            <a:off x="838201" y="1374441"/>
            <a:ext cx="7467599" cy="5263468"/>
          </a:xfrm>
        </p:spPr>
        <p:txBody>
          <a:bodyPr vert="horz" lIns="91440" tIns="45720" rIns="91440" bIns="45720" rtlCol="0" anchor="t">
            <a:normAutofit/>
          </a:bodyPr>
          <a:lstStyle/>
          <a:p>
            <a:r>
              <a:rPr lang="en-US" sz="2800">
                <a:cs typeface="Times New Roman" panose="02020603050405020304" pitchFamily="18" charset="0"/>
              </a:rPr>
              <a:t>Work collaboratively</a:t>
            </a:r>
            <a:endParaRPr lang="en-US" sz="2800">
              <a:ea typeface="Calibri"/>
              <a:cs typeface="Times New Roman" panose="02020603050405020304" pitchFamily="18" charset="0"/>
            </a:endParaRPr>
          </a:p>
          <a:p>
            <a:r>
              <a:rPr lang="en-US" sz="2800">
                <a:solidFill>
                  <a:schemeClr val="tx1"/>
                </a:solidFill>
                <a:cs typeface="Times New Roman" panose="02020603050405020304" pitchFamily="18" charset="0"/>
              </a:rPr>
              <a:t>The ESA assessment process is very new and still evolving</a:t>
            </a:r>
          </a:p>
          <a:p>
            <a:r>
              <a:rPr lang="en-US" sz="2800">
                <a:solidFill>
                  <a:schemeClr val="tx1"/>
                </a:solidFill>
                <a:cs typeface="Times New Roman" panose="02020603050405020304" pitchFamily="18" charset="0"/>
              </a:rPr>
              <a:t>Growers will have to look at drift, runoff/erosion, and PULAs on a field-by-field basis</a:t>
            </a:r>
          </a:p>
          <a:p>
            <a:r>
              <a:rPr lang="en-US" sz="2800"/>
              <a:t>ESA changes will happen gradually</a:t>
            </a:r>
            <a:r>
              <a:rPr lang="en-US"/>
              <a:t> over several years</a:t>
            </a:r>
            <a:endParaRPr lang="en-US">
              <a:ea typeface="Calibri"/>
              <a:cs typeface="Calibri"/>
            </a:endParaRPr>
          </a:p>
          <a:p>
            <a:r>
              <a:rPr lang="en-US"/>
              <a:t>Any other state specific information?</a:t>
            </a:r>
          </a:p>
          <a:p>
            <a:r>
              <a:rPr lang="en-US" sz="2800"/>
              <a:t>Is there a state contact person?</a:t>
            </a:r>
          </a:p>
        </p:txBody>
      </p:sp>
      <p:sp>
        <p:nvSpPr>
          <p:cNvPr id="4" name="Slide Number Placeholder 3">
            <a:extLst>
              <a:ext uri="{FF2B5EF4-FFF2-40B4-BE49-F238E27FC236}">
                <a16:creationId xmlns:a16="http://schemas.microsoft.com/office/drawing/2014/main" id="{2896FE8D-8BC9-786A-BAAD-5F6028734AC9}"/>
              </a:ext>
            </a:extLst>
          </p:cNvPr>
          <p:cNvSpPr>
            <a:spLocks noGrp="1"/>
          </p:cNvSpPr>
          <p:nvPr>
            <p:ph type="sldNum" sz="quarter" idx="12"/>
          </p:nvPr>
        </p:nvSpPr>
        <p:spPr/>
        <p:txBody>
          <a:bodyPr>
            <a:normAutofit/>
          </a:bodyPr>
          <a:lstStyle/>
          <a:p>
            <a:fld id="{B92411A8-5328-4871-A647-489F674410EB}" type="slidenum">
              <a:rPr lang="en-US" smtClean="0"/>
              <a:t>24</a:t>
            </a:fld>
            <a:endParaRPr lang="en-US"/>
          </a:p>
        </p:txBody>
      </p:sp>
      <p:sp>
        <p:nvSpPr>
          <p:cNvPr id="7" name="TextBox 6">
            <a:extLst>
              <a:ext uri="{FF2B5EF4-FFF2-40B4-BE49-F238E27FC236}">
                <a16:creationId xmlns:a16="http://schemas.microsoft.com/office/drawing/2014/main" id="{B072F43F-E9E8-834C-4E24-7B2D6F3FCA21}"/>
              </a:ext>
            </a:extLst>
          </p:cNvPr>
          <p:cNvSpPr txBox="1"/>
          <p:nvPr/>
        </p:nvSpPr>
        <p:spPr>
          <a:xfrm>
            <a:off x="9699336" y="3060348"/>
            <a:ext cx="1960028" cy="369332"/>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Lakeside daisy</a:t>
            </a:r>
          </a:p>
        </p:txBody>
      </p:sp>
      <p:pic>
        <p:nvPicPr>
          <p:cNvPr id="8" name="Picture 7">
            <a:extLst>
              <a:ext uri="{FF2B5EF4-FFF2-40B4-BE49-F238E27FC236}">
                <a16:creationId xmlns:a16="http://schemas.microsoft.com/office/drawing/2014/main" id="{20095552-2B52-E828-9431-51446F892330}"/>
              </a:ext>
            </a:extLst>
          </p:cNvPr>
          <p:cNvPicPr>
            <a:picLocks noChangeAspect="1"/>
          </p:cNvPicPr>
          <p:nvPr/>
        </p:nvPicPr>
        <p:blipFill>
          <a:blip r:embed="rId3"/>
          <a:stretch>
            <a:fillRect/>
          </a:stretch>
        </p:blipFill>
        <p:spPr>
          <a:xfrm>
            <a:off x="8147201" y="3479839"/>
            <a:ext cx="3603823" cy="2620515"/>
          </a:xfrm>
          <a:prstGeom prst="rect">
            <a:avLst/>
          </a:prstGeom>
        </p:spPr>
      </p:pic>
    </p:spTree>
    <p:extLst>
      <p:ext uri="{BB962C8B-B14F-4D97-AF65-F5344CB8AC3E}">
        <p14:creationId xmlns:p14="http://schemas.microsoft.com/office/powerpoint/2010/main" val="277636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6716-9C62-EE63-D110-AACE07D7E3A5}"/>
              </a:ext>
            </a:extLst>
          </p:cNvPr>
          <p:cNvSpPr>
            <a:spLocks noGrp="1"/>
          </p:cNvSpPr>
          <p:nvPr>
            <p:ph type="title"/>
          </p:nvPr>
        </p:nvSpPr>
        <p:spPr/>
        <p:txBody>
          <a:bodyPr>
            <a:normAutofit/>
          </a:bodyPr>
          <a:lstStyle/>
          <a:p>
            <a:r>
              <a:rPr lang="en-US" sz="4000" b="1">
                <a:solidFill>
                  <a:srgbClr val="0000FF"/>
                </a:solidFill>
                <a:ea typeface="Calibri Light"/>
                <a:cs typeface="Calibri Light"/>
              </a:rPr>
              <a:t>Collaborative Effort – December 2024</a:t>
            </a:r>
          </a:p>
        </p:txBody>
      </p:sp>
      <p:sp>
        <p:nvSpPr>
          <p:cNvPr id="3" name="Content Placeholder 2">
            <a:extLst>
              <a:ext uri="{FF2B5EF4-FFF2-40B4-BE49-F238E27FC236}">
                <a16:creationId xmlns:a16="http://schemas.microsoft.com/office/drawing/2014/main" id="{5C4241F5-027B-F4BB-BD37-71D2659ACEA2}"/>
              </a:ext>
            </a:extLst>
          </p:cNvPr>
          <p:cNvSpPr>
            <a:spLocks noGrp="1"/>
          </p:cNvSpPr>
          <p:nvPr>
            <p:ph idx="1"/>
          </p:nvPr>
        </p:nvSpPr>
        <p:spPr/>
        <p:txBody>
          <a:bodyPr vert="horz" lIns="91440" tIns="45720" rIns="91440" bIns="45720" rtlCol="0" anchor="t">
            <a:normAutofit fontScale="92500" lnSpcReduction="20000"/>
          </a:bodyPr>
          <a:lstStyle/>
          <a:p>
            <a:r>
              <a:rPr lang="en-US">
                <a:ea typeface="Calibri"/>
                <a:cs typeface="Calibri"/>
              </a:rPr>
              <a:t>Weed Science Society of America, Endangered Species Act Committee</a:t>
            </a:r>
          </a:p>
          <a:p>
            <a:pPr lvl="1">
              <a:buFont typeface="Courier New" panose="020B0604020202020204" pitchFamily="34" charset="0"/>
              <a:buChar char="o"/>
            </a:pPr>
            <a:r>
              <a:rPr lang="en-US">
                <a:ea typeface="Calibri"/>
                <a:cs typeface="Calibri"/>
              </a:rPr>
              <a:t>Bill Chism, Chair</a:t>
            </a:r>
          </a:p>
          <a:p>
            <a:r>
              <a:rPr lang="en-US">
                <a:ea typeface="Calibri"/>
                <a:cs typeface="Calibri"/>
              </a:rPr>
              <a:t>American Association of Pesticide Safety Educators</a:t>
            </a:r>
          </a:p>
          <a:p>
            <a:pPr lvl="1">
              <a:buFont typeface="Courier New" panose="020B0604020202020204" pitchFamily="34" charset="0"/>
              <a:buChar char="o"/>
            </a:pPr>
            <a:r>
              <a:rPr lang="en-US">
                <a:ea typeface="Calibri"/>
                <a:cs typeface="Calibri"/>
              </a:rPr>
              <a:t>Niranjana Krishnan, University of Maryland</a:t>
            </a:r>
          </a:p>
          <a:p>
            <a:pPr lvl="1">
              <a:buFont typeface="Courier New" panose="020B0604020202020204" pitchFamily="34" charset="0"/>
              <a:buChar char="o"/>
            </a:pPr>
            <a:r>
              <a:rPr lang="en-US">
                <a:ea typeface="Calibri"/>
                <a:cs typeface="Calibri"/>
              </a:rPr>
              <a:t>Kim Brown, University of Tennessee</a:t>
            </a:r>
            <a:endParaRPr lang="en-US"/>
          </a:p>
          <a:p>
            <a:r>
              <a:rPr lang="en-US">
                <a:ea typeface="Calibri"/>
                <a:cs typeface="Calibri"/>
              </a:rPr>
              <a:t>U.S. Department of Agriculture, Office of Pest Management Policy</a:t>
            </a:r>
          </a:p>
          <a:p>
            <a:pPr lvl="1">
              <a:buFont typeface="Courier New" panose="020B0604020202020204" pitchFamily="34" charset="0"/>
              <a:buChar char="o"/>
            </a:pPr>
            <a:r>
              <a:rPr lang="en-US">
                <a:ea typeface="Calibri"/>
                <a:cs typeface="Calibri"/>
              </a:rPr>
              <a:t>Cameron Douglass </a:t>
            </a:r>
          </a:p>
          <a:p>
            <a:pPr lvl="1">
              <a:buFont typeface="Courier New" panose="020B0604020202020204" pitchFamily="34" charset="0"/>
              <a:buChar char="o"/>
            </a:pPr>
            <a:r>
              <a:rPr lang="en-US">
                <a:ea typeface="Calibri"/>
                <a:cs typeface="Calibri"/>
              </a:rPr>
              <a:t>Elyssa Arnold </a:t>
            </a:r>
          </a:p>
          <a:p>
            <a:r>
              <a:rPr lang="en-US">
                <a:ea typeface="Calibri"/>
                <a:cs typeface="Calibri"/>
              </a:rPr>
              <a:t>Support from U.S. Environmental Protection Agency</a:t>
            </a:r>
            <a:endParaRPr lang="en-US">
              <a:latin typeface="Calibri"/>
              <a:ea typeface="Calibri"/>
              <a:cs typeface="Calibri"/>
            </a:endParaRPr>
          </a:p>
          <a:p>
            <a:pPr lvl="1">
              <a:buFont typeface="Courier New" panose="020B0604020202020204" pitchFamily="34" charset="0"/>
              <a:buChar char="o"/>
            </a:pPr>
            <a:r>
              <a:rPr lang="en-US" sz="2200" i="1">
                <a:latin typeface="Segoe UI"/>
                <a:ea typeface="Calibri"/>
                <a:cs typeface="Segoe UI"/>
              </a:rPr>
              <a:t>Any mention of trade names, manufacturers or products does not imply an endorsement by the US Government of the United States Environmental Protection Agency. EPA and its employees do not endorse any commercial products, services, or enterprises.</a:t>
            </a:r>
            <a:endParaRPr lang="en-US" sz="2200">
              <a:ea typeface="Calibri"/>
              <a:cs typeface="Calibri"/>
            </a:endParaRPr>
          </a:p>
        </p:txBody>
      </p:sp>
      <p:sp>
        <p:nvSpPr>
          <p:cNvPr id="4" name="Slide Number Placeholder 3">
            <a:extLst>
              <a:ext uri="{FF2B5EF4-FFF2-40B4-BE49-F238E27FC236}">
                <a16:creationId xmlns:a16="http://schemas.microsoft.com/office/drawing/2014/main" id="{8DD65497-C954-EA3F-3566-7A3434B0171E}"/>
              </a:ext>
            </a:extLst>
          </p:cNvPr>
          <p:cNvSpPr>
            <a:spLocks noGrp="1"/>
          </p:cNvSpPr>
          <p:nvPr>
            <p:ph type="sldNum" sz="quarter" idx="12"/>
          </p:nvPr>
        </p:nvSpPr>
        <p:spPr/>
        <p:txBody>
          <a:bodyPr/>
          <a:lstStyle/>
          <a:p>
            <a:fld id="{AB007826-5B7D-41BF-A42D-4A9937E9452B}" type="slidenum">
              <a:rPr lang="en-US" smtClean="0"/>
              <a:t>25</a:t>
            </a:fld>
            <a:endParaRPr lang="en-US"/>
          </a:p>
        </p:txBody>
      </p:sp>
    </p:spTree>
    <p:extLst>
      <p:ext uri="{BB962C8B-B14F-4D97-AF65-F5344CB8AC3E}">
        <p14:creationId xmlns:p14="http://schemas.microsoft.com/office/powerpoint/2010/main" val="2859313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56D-7FF7-A513-9205-2CF09C0D251D}"/>
              </a:ext>
            </a:extLst>
          </p:cNvPr>
          <p:cNvSpPr>
            <a:spLocks noGrp="1"/>
          </p:cNvSpPr>
          <p:nvPr>
            <p:ph type="title"/>
          </p:nvPr>
        </p:nvSpPr>
        <p:spPr>
          <a:xfrm>
            <a:off x="825500" y="136525"/>
            <a:ext cx="10541000" cy="852488"/>
          </a:xfrm>
        </p:spPr>
        <p:txBody>
          <a:bodyPr>
            <a:normAutofit fontScale="90000"/>
          </a:bodyPr>
          <a:lstStyle/>
          <a:p>
            <a:r>
              <a:rPr lang="en-US" sz="3200" b="1">
                <a:solidFill>
                  <a:srgbClr val="0000FF"/>
                </a:solidFill>
              </a:rPr>
              <a:t>Back Pocket Slide</a:t>
            </a:r>
            <a:br>
              <a:rPr lang="en-US" sz="3200" b="1">
                <a:solidFill>
                  <a:srgbClr val="0000FF"/>
                </a:solidFill>
              </a:rPr>
            </a:br>
            <a:r>
              <a:rPr lang="en-US" sz="3200" b="1">
                <a:solidFill>
                  <a:srgbClr val="0000FF"/>
                </a:solidFill>
              </a:rPr>
              <a:t>Maryland Mitigation Relief Points for Conservation Practices</a:t>
            </a:r>
          </a:p>
        </p:txBody>
      </p:sp>
      <p:sp>
        <p:nvSpPr>
          <p:cNvPr id="4" name="Slide Number Placeholder 3">
            <a:extLst>
              <a:ext uri="{FF2B5EF4-FFF2-40B4-BE49-F238E27FC236}">
                <a16:creationId xmlns:a16="http://schemas.microsoft.com/office/drawing/2014/main" id="{7E78C9A4-437E-69D7-B095-4E9AAB4829FA}"/>
              </a:ext>
            </a:extLst>
          </p:cNvPr>
          <p:cNvSpPr>
            <a:spLocks noGrp="1"/>
          </p:cNvSpPr>
          <p:nvPr>
            <p:ph type="sldNum" sz="quarter" idx="12"/>
          </p:nvPr>
        </p:nvSpPr>
        <p:spPr/>
        <p:txBody>
          <a:bodyPr/>
          <a:lstStyle/>
          <a:p>
            <a:fld id="{AB007826-5B7D-41BF-A42D-4A9937E9452B}" type="slidenum">
              <a:rPr lang="en-US" smtClean="0"/>
              <a:t>26</a:t>
            </a:fld>
            <a:endParaRPr lang="en-US"/>
          </a:p>
        </p:txBody>
      </p:sp>
      <p:sp>
        <p:nvSpPr>
          <p:cNvPr id="6" name="TextBox 5">
            <a:extLst>
              <a:ext uri="{FF2B5EF4-FFF2-40B4-BE49-F238E27FC236}">
                <a16:creationId xmlns:a16="http://schemas.microsoft.com/office/drawing/2014/main" id="{FAC7E0E0-FDED-3502-6C8E-99585DA7C7E1}"/>
              </a:ext>
            </a:extLst>
          </p:cNvPr>
          <p:cNvSpPr txBox="1"/>
          <p:nvPr/>
        </p:nvSpPr>
        <p:spPr>
          <a:xfrm>
            <a:off x="6411685" y="1557666"/>
            <a:ext cx="5550662" cy="1938992"/>
          </a:xfrm>
          <a:prstGeom prst="rect">
            <a:avLst/>
          </a:prstGeom>
          <a:noFill/>
        </p:spPr>
        <p:txBody>
          <a:bodyPr wrap="square" rtlCol="0">
            <a:spAutoFit/>
          </a:bodyPr>
          <a:lstStyle/>
          <a:p>
            <a:r>
              <a:rPr lang="en-US" sz="2400" b="1"/>
              <a:t>0 to 6 Relief Points Possible</a:t>
            </a:r>
          </a:p>
          <a:p>
            <a:pPr marL="342900" indent="-342900">
              <a:buFont typeface="Arial" panose="020B0604020202020204" pitchFamily="34" charset="0"/>
              <a:buChar char="•"/>
            </a:pPr>
            <a:r>
              <a:rPr lang="en-US" sz="2400"/>
              <a:t>No counties with 6 points</a:t>
            </a:r>
          </a:p>
          <a:p>
            <a:pPr marL="342900" indent="-342900">
              <a:buFont typeface="Arial" panose="020B0604020202020204" pitchFamily="34" charset="0"/>
              <a:buChar char="•"/>
            </a:pPr>
            <a:r>
              <a:rPr lang="en-US" sz="2400"/>
              <a:t>No counties with 3 points </a:t>
            </a:r>
          </a:p>
          <a:p>
            <a:pPr marL="342900" indent="-342900">
              <a:buFont typeface="Arial" panose="020B0604020202020204" pitchFamily="34" charset="0"/>
              <a:buChar char="•"/>
            </a:pPr>
            <a:r>
              <a:rPr lang="en-US" sz="2400"/>
              <a:t>Light green = 2 points in 12 counties</a:t>
            </a:r>
          </a:p>
          <a:p>
            <a:pPr marL="342900" indent="-342900">
              <a:buFont typeface="Arial" panose="020B0604020202020204" pitchFamily="34" charset="0"/>
              <a:buChar char="•"/>
            </a:pPr>
            <a:r>
              <a:rPr lang="en-US" sz="2400"/>
              <a:t>Dark green = 0 points in  12 counties </a:t>
            </a:r>
          </a:p>
        </p:txBody>
      </p:sp>
      <mc:AlternateContent xmlns:mc="http://schemas.openxmlformats.org/markup-compatibility/2006" xmlns:cx1="http://schemas.microsoft.com/office/drawing/2015/9/8/chartex">
        <mc:Choice Requires="cx1">
          <p:graphicFrame>
            <p:nvGraphicFramePr>
              <p:cNvPr id="8" name="Content Placeholder 7">
                <a:extLst>
                  <a:ext uri="{FF2B5EF4-FFF2-40B4-BE49-F238E27FC236}">
                    <a16:creationId xmlns:a16="http://schemas.microsoft.com/office/drawing/2014/main" id="{536F4F64-BA21-CAA1-EF38-CE3B423B7EF1}"/>
                  </a:ext>
                </a:extLst>
              </p:cNvPr>
              <p:cNvGraphicFramePr>
                <a:graphicFrameLocks noGrp="1"/>
              </p:cNvGraphicFramePr>
              <p:nvPr>
                <p:ph idx="1"/>
                <p:extLst>
                  <p:ext uri="{D42A27DB-BD31-4B8C-83A1-F6EECF244321}">
                    <p14:modId xmlns:p14="http://schemas.microsoft.com/office/powerpoint/2010/main" val="560888420"/>
                  </p:ext>
                </p:extLst>
              </p:nvPr>
            </p:nvGraphicFramePr>
            <p:xfrm>
              <a:off x="-72571" y="874116"/>
              <a:ext cx="10958565" cy="544649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ontent Placeholder 7">
                <a:extLst>
                  <a:ext uri="{FF2B5EF4-FFF2-40B4-BE49-F238E27FC236}">
                    <a16:creationId xmlns:a16="http://schemas.microsoft.com/office/drawing/2014/main" id="{536F4F64-BA21-CAA1-EF38-CE3B423B7EF1}"/>
                  </a:ext>
                </a:extLst>
              </p:cNvPr>
              <p:cNvPicPr>
                <a:picLocks noGrp="1" noRot="1" noChangeAspect="1" noMove="1" noResize="1" noEditPoints="1" noAdjustHandles="1" noChangeArrowheads="1" noChangeShapeType="1"/>
              </p:cNvPicPr>
              <p:nvPr/>
            </p:nvPicPr>
            <p:blipFill>
              <a:blip r:embed="rId4"/>
              <a:stretch>
                <a:fillRect/>
              </a:stretch>
            </p:blipFill>
            <p:spPr>
              <a:xfrm>
                <a:off x="-72571" y="874116"/>
                <a:ext cx="10958565" cy="5446495"/>
              </a:xfrm>
              <a:prstGeom prst="rect">
                <a:avLst/>
              </a:prstGeom>
            </p:spPr>
          </p:pic>
        </mc:Fallback>
      </mc:AlternateContent>
      <p:sp>
        <p:nvSpPr>
          <p:cNvPr id="5" name="TextBox 4">
            <a:extLst>
              <a:ext uri="{FF2B5EF4-FFF2-40B4-BE49-F238E27FC236}">
                <a16:creationId xmlns:a16="http://schemas.microsoft.com/office/drawing/2014/main" id="{825D4BA1-3DF8-9FD3-ECA4-0864C842E11A}"/>
              </a:ext>
            </a:extLst>
          </p:cNvPr>
          <p:cNvSpPr txBox="1"/>
          <p:nvPr/>
        </p:nvSpPr>
        <p:spPr>
          <a:xfrm>
            <a:off x="6096000" y="5841089"/>
            <a:ext cx="6003310" cy="369332"/>
          </a:xfrm>
          <a:prstGeom prst="rect">
            <a:avLst/>
          </a:prstGeom>
          <a:noFill/>
        </p:spPr>
        <p:txBody>
          <a:bodyPr wrap="none" rtlCol="0">
            <a:spAutoFit/>
          </a:bodyPr>
          <a:lstStyle/>
          <a:p>
            <a:r>
              <a:rPr lang="en-US">
                <a:hlinkClick r:id="rId5"/>
              </a:rPr>
              <a:t>From: https://www.epa.gov/pesticides/mitigation-menu#map</a:t>
            </a:r>
            <a:r>
              <a:rPr lang="en-US"/>
              <a:t> </a:t>
            </a:r>
          </a:p>
        </p:txBody>
      </p:sp>
      <p:pic>
        <p:nvPicPr>
          <p:cNvPr id="9" name="Picture 8" descr="A map of the state of maryland&#10;&#10;Description automatically generated">
            <a:extLst>
              <a:ext uri="{FF2B5EF4-FFF2-40B4-BE49-F238E27FC236}">
                <a16:creationId xmlns:a16="http://schemas.microsoft.com/office/drawing/2014/main" id="{4571AFB6-25DD-8832-F41E-E6E583498103}"/>
              </a:ext>
            </a:extLst>
          </p:cNvPr>
          <p:cNvPicPr>
            <a:picLocks noChangeAspect="1"/>
          </p:cNvPicPr>
          <p:nvPr/>
        </p:nvPicPr>
        <p:blipFill>
          <a:blip r:embed="rId6"/>
          <a:stretch>
            <a:fillRect/>
          </a:stretch>
        </p:blipFill>
        <p:spPr>
          <a:xfrm>
            <a:off x="366073" y="561264"/>
            <a:ext cx="6978625" cy="5873262"/>
          </a:xfrm>
          <a:prstGeom prst="rect">
            <a:avLst/>
          </a:prstGeom>
        </p:spPr>
      </p:pic>
    </p:spTree>
    <p:extLst>
      <p:ext uri="{BB962C8B-B14F-4D97-AF65-F5344CB8AC3E}">
        <p14:creationId xmlns:p14="http://schemas.microsoft.com/office/powerpoint/2010/main" val="3679323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56D-7FF7-A513-9205-2CF09C0D251D}"/>
              </a:ext>
            </a:extLst>
          </p:cNvPr>
          <p:cNvSpPr>
            <a:spLocks noGrp="1"/>
          </p:cNvSpPr>
          <p:nvPr>
            <p:ph type="title"/>
          </p:nvPr>
        </p:nvSpPr>
        <p:spPr>
          <a:xfrm>
            <a:off x="235565" y="136525"/>
            <a:ext cx="1421581" cy="3654681"/>
          </a:xfrm>
        </p:spPr>
        <p:txBody>
          <a:bodyPr>
            <a:normAutofit/>
          </a:bodyPr>
          <a:lstStyle/>
          <a:p>
            <a:r>
              <a:rPr lang="en-US" sz="3200" b="1">
                <a:solidFill>
                  <a:srgbClr val="0000FF"/>
                </a:solidFill>
              </a:rPr>
              <a:t>Back Pocket Slide</a:t>
            </a:r>
            <a:br>
              <a:rPr lang="en-US" sz="3200" b="1"/>
            </a:br>
            <a:endParaRPr lang="en-US" sz="3200" b="1">
              <a:solidFill>
                <a:srgbClr val="0000FF"/>
              </a:solidFill>
              <a:ea typeface="Calibri Light"/>
              <a:cs typeface="Calibri Light"/>
            </a:endParaRPr>
          </a:p>
        </p:txBody>
      </p:sp>
      <p:sp>
        <p:nvSpPr>
          <p:cNvPr id="4" name="Slide Number Placeholder 3">
            <a:extLst>
              <a:ext uri="{FF2B5EF4-FFF2-40B4-BE49-F238E27FC236}">
                <a16:creationId xmlns:a16="http://schemas.microsoft.com/office/drawing/2014/main" id="{7E78C9A4-437E-69D7-B095-4E9AAB4829FA}"/>
              </a:ext>
            </a:extLst>
          </p:cNvPr>
          <p:cNvSpPr>
            <a:spLocks noGrp="1"/>
          </p:cNvSpPr>
          <p:nvPr>
            <p:ph type="sldNum" sz="quarter" idx="12"/>
          </p:nvPr>
        </p:nvSpPr>
        <p:spPr/>
        <p:txBody>
          <a:bodyPr/>
          <a:lstStyle/>
          <a:p>
            <a:fld id="{AB007826-5B7D-41BF-A42D-4A9937E9452B}" type="slidenum">
              <a:rPr lang="en-US" smtClean="0"/>
              <a:t>27</a:t>
            </a:fld>
            <a:endParaRPr lang="en-US"/>
          </a:p>
        </p:txBody>
      </p:sp>
      <mc:AlternateContent xmlns:mc="http://schemas.openxmlformats.org/markup-compatibility/2006" xmlns:cx1="http://schemas.microsoft.com/office/drawing/2015/9/8/chartex">
        <mc:Choice Requires="cx1">
          <p:graphicFrame>
            <p:nvGraphicFramePr>
              <p:cNvPr id="8" name="Content Placeholder 7">
                <a:extLst>
                  <a:ext uri="{FF2B5EF4-FFF2-40B4-BE49-F238E27FC236}">
                    <a16:creationId xmlns:a16="http://schemas.microsoft.com/office/drawing/2014/main" id="{536F4F64-BA21-CAA1-EF38-CE3B423B7EF1}"/>
                  </a:ext>
                </a:extLst>
              </p:cNvPr>
              <p:cNvGraphicFramePr>
                <a:graphicFrameLocks noGrp="1"/>
              </p:cNvGraphicFramePr>
              <p:nvPr>
                <p:ph idx="1"/>
              </p:nvPr>
            </p:nvGraphicFramePr>
            <p:xfrm>
              <a:off x="-72571" y="874116"/>
              <a:ext cx="10958565" cy="544649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ontent Placeholder 7">
                <a:extLst>
                  <a:ext uri="{FF2B5EF4-FFF2-40B4-BE49-F238E27FC236}">
                    <a16:creationId xmlns:a16="http://schemas.microsoft.com/office/drawing/2014/main" id="{536F4F64-BA21-CAA1-EF38-CE3B423B7EF1}"/>
                  </a:ext>
                </a:extLst>
              </p:cNvPr>
              <p:cNvPicPr>
                <a:picLocks noGrp="1" noRot="1" noChangeAspect="1" noMove="1" noResize="1" noEditPoints="1" noAdjustHandles="1" noChangeArrowheads="1" noChangeShapeType="1"/>
              </p:cNvPicPr>
              <p:nvPr/>
            </p:nvPicPr>
            <p:blipFill>
              <a:blip r:embed="rId4"/>
              <a:stretch>
                <a:fillRect/>
              </a:stretch>
            </p:blipFill>
            <p:spPr>
              <a:xfrm>
                <a:off x="-72571" y="874116"/>
                <a:ext cx="10958565" cy="5446495"/>
              </a:xfrm>
              <a:prstGeom prst="rect">
                <a:avLst/>
              </a:prstGeom>
            </p:spPr>
          </p:pic>
        </mc:Fallback>
      </mc:AlternateContent>
      <p:pic>
        <p:nvPicPr>
          <p:cNvPr id="3" name="Picture 2" descr="A map of the state of alabama&#10;&#10;Description automatically generated">
            <a:extLst>
              <a:ext uri="{FF2B5EF4-FFF2-40B4-BE49-F238E27FC236}">
                <a16:creationId xmlns:a16="http://schemas.microsoft.com/office/drawing/2014/main" id="{D5596918-C160-3463-4189-ADF0A8132DCA}"/>
              </a:ext>
            </a:extLst>
          </p:cNvPr>
          <p:cNvPicPr>
            <a:picLocks noChangeAspect="1"/>
          </p:cNvPicPr>
          <p:nvPr/>
        </p:nvPicPr>
        <p:blipFill>
          <a:blip r:embed="rId5"/>
          <a:stretch>
            <a:fillRect/>
          </a:stretch>
        </p:blipFill>
        <p:spPr>
          <a:xfrm>
            <a:off x="1658471" y="0"/>
            <a:ext cx="8875059" cy="6858000"/>
          </a:xfrm>
          <a:prstGeom prst="rect">
            <a:avLst/>
          </a:prstGeom>
        </p:spPr>
      </p:pic>
    </p:spTree>
    <p:extLst>
      <p:ext uri="{BB962C8B-B14F-4D97-AF65-F5344CB8AC3E}">
        <p14:creationId xmlns:p14="http://schemas.microsoft.com/office/powerpoint/2010/main" val="263961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1021733" y="270210"/>
            <a:ext cx="10148534" cy="821654"/>
          </a:xfrm>
        </p:spPr>
        <p:txBody>
          <a:bodyPr>
            <a:normAutofit/>
          </a:bodyPr>
          <a:lstStyle/>
          <a:p>
            <a:r>
              <a:rPr lang="en-US" sz="4000" b="1">
                <a:solidFill>
                  <a:srgbClr val="0000FF"/>
                </a:solidFill>
              </a:rPr>
              <a:t>What is the Endangered Species Act (ESA)</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32251" y="1265327"/>
            <a:ext cx="11221929" cy="4810995"/>
          </a:xfrm>
        </p:spPr>
        <p:txBody>
          <a:bodyPr vert="horz" lIns="91440" tIns="45720" rIns="91440" bIns="45720" rtlCol="0" anchor="t">
            <a:noAutofit/>
          </a:bodyPr>
          <a:lstStyle/>
          <a:p>
            <a:pPr>
              <a:lnSpc>
                <a:spcPct val="100000"/>
              </a:lnSpc>
              <a:spcBef>
                <a:spcPts val="0"/>
              </a:spcBef>
              <a:spcAft>
                <a:spcPts val="200"/>
              </a:spcAft>
            </a:pPr>
            <a:r>
              <a:rPr lang="en-US" kern="100">
                <a:ea typeface="Calibri"/>
                <a:cs typeface="Times New Roman"/>
              </a:rPr>
              <a:t>The ESA was f</a:t>
            </a:r>
            <a:r>
              <a:rPr lang="en-US" kern="100">
                <a:effectLst/>
                <a:ea typeface="Calibri"/>
                <a:cs typeface="Times New Roman"/>
              </a:rPr>
              <a:t>irst passed in 1973.  </a:t>
            </a:r>
          </a:p>
          <a:p>
            <a:pPr lvl="1">
              <a:lnSpc>
                <a:spcPct val="100000"/>
              </a:lnSpc>
              <a:spcBef>
                <a:spcPts val="0"/>
              </a:spcBef>
              <a:spcAft>
                <a:spcPts val="600"/>
              </a:spcAft>
            </a:pPr>
            <a:r>
              <a:rPr lang="en-US" sz="2800" b="0" i="0" u="none" strike="noStrike">
                <a:solidFill>
                  <a:srgbClr val="000000"/>
                </a:solidFill>
                <a:effectLst/>
              </a:rPr>
              <a:t>Requires government agencies to ensure </a:t>
            </a:r>
            <a:r>
              <a:rPr lang="en-US" sz="2800" b="0" i="0" u="sng" strike="noStrike">
                <a:solidFill>
                  <a:srgbClr val="000000"/>
                </a:solidFill>
                <a:effectLst/>
              </a:rPr>
              <a:t>any</a:t>
            </a:r>
            <a:r>
              <a:rPr lang="en-US" sz="2800" b="0" i="0" u="none" strike="noStrike">
                <a:solidFill>
                  <a:srgbClr val="000000"/>
                </a:solidFill>
                <a:effectLst/>
              </a:rPr>
              <a:t> actions they take </a:t>
            </a:r>
            <a:r>
              <a:rPr lang="en-US" sz="2800">
                <a:solidFill>
                  <a:srgbClr val="000000"/>
                </a:solidFill>
              </a:rPr>
              <a:t>will not jeopardize</a:t>
            </a:r>
            <a:r>
              <a:rPr lang="en-US" sz="2800" b="0" i="0" u="none" strike="noStrike">
                <a:solidFill>
                  <a:srgbClr val="000000"/>
                </a:solidFill>
                <a:effectLst/>
              </a:rPr>
              <a:t> any species that have been </a:t>
            </a:r>
            <a:r>
              <a:rPr lang="en-US" sz="2800" b="0" i="0" strike="noStrike">
                <a:effectLst/>
              </a:rPr>
              <a:t>federally listed as endangered or threatened or their designated critical habitats</a:t>
            </a:r>
            <a:r>
              <a:rPr lang="en-US" sz="2800"/>
              <a:t> </a:t>
            </a:r>
            <a:endParaRPr lang="en-US" sz="2800" b="0" i="0" u="none" strike="noStrike">
              <a:effectLst/>
              <a:ea typeface="Calibri"/>
              <a:cs typeface="Calibri"/>
            </a:endParaRPr>
          </a:p>
          <a:p>
            <a:pPr>
              <a:lnSpc>
                <a:spcPct val="100000"/>
              </a:lnSpc>
              <a:spcBef>
                <a:spcPts val="0"/>
              </a:spcBef>
            </a:pPr>
            <a:r>
              <a:rPr lang="en-US">
                <a:solidFill>
                  <a:srgbClr val="000000"/>
                </a:solidFill>
              </a:rPr>
              <a:t>As listed in the statute the</a:t>
            </a:r>
            <a:r>
              <a:rPr lang="en-US" b="0" i="0" u="none" strike="noStrike">
                <a:solidFill>
                  <a:srgbClr val="000000"/>
                </a:solidFill>
                <a:effectLst/>
              </a:rPr>
              <a:t> agencies that enforce the ESA are the </a:t>
            </a:r>
            <a:r>
              <a:rPr lang="en-US" b="0" i="0" strike="noStrike">
                <a:solidFill>
                  <a:srgbClr val="1155CC"/>
                </a:solidFill>
                <a:effectLst/>
              </a:rPr>
              <a:t>U.S. Fish and Wildlife Services</a:t>
            </a:r>
            <a:r>
              <a:rPr lang="en-US" b="0" i="0" strike="noStrike">
                <a:solidFill>
                  <a:srgbClr val="000000"/>
                </a:solidFill>
                <a:effectLst/>
              </a:rPr>
              <a:t> </a:t>
            </a:r>
            <a:r>
              <a:rPr lang="en-US">
                <a:solidFill>
                  <a:srgbClr val="000000"/>
                </a:solidFill>
              </a:rPr>
              <a:t>and/or the</a:t>
            </a:r>
            <a:r>
              <a:rPr lang="en-US" b="0" i="0" strike="noStrike">
                <a:solidFill>
                  <a:srgbClr val="000000"/>
                </a:solidFill>
                <a:effectLst/>
              </a:rPr>
              <a:t> </a:t>
            </a:r>
            <a:r>
              <a:rPr lang="en-US" b="0" i="0" strike="noStrike">
                <a:solidFill>
                  <a:srgbClr val="1155CC"/>
                </a:solidFill>
                <a:effectLst/>
              </a:rPr>
              <a:t>U.S. National Marine Fisheries</a:t>
            </a:r>
            <a:endParaRPr lang="en-US" b="0" i="0" u="none" strike="noStrike">
              <a:solidFill>
                <a:srgbClr val="1155CC"/>
              </a:solidFill>
              <a:effectLst/>
              <a:ea typeface="Calibri" panose="020F0502020204030204"/>
              <a:cs typeface="Calibri" panose="020F0502020204030204"/>
            </a:endParaRPr>
          </a:p>
          <a:p>
            <a:pPr>
              <a:lnSpc>
                <a:spcPct val="100000"/>
              </a:lnSpc>
              <a:spcBef>
                <a:spcPts val="0"/>
              </a:spcBef>
            </a:pPr>
            <a:r>
              <a:rPr lang="en-US">
                <a:ea typeface="Calibri"/>
                <a:cs typeface="Calibri"/>
              </a:rPr>
              <a:t>EPA assesses the risk and consults with "the Services" as needed. </a:t>
            </a:r>
          </a:p>
          <a:p>
            <a:pPr>
              <a:lnSpc>
                <a:spcPct val="100000"/>
              </a:lnSpc>
              <a:spcBef>
                <a:spcPts val="0"/>
              </a:spcBef>
            </a:pPr>
            <a:r>
              <a:rPr lang="en-US">
                <a:solidFill>
                  <a:srgbClr val="000000"/>
                </a:solidFill>
                <a:ea typeface="Calibri"/>
                <a:cs typeface="Calibri"/>
              </a:rPr>
              <a:t>If there is potential harm, the agency will modify the labels as needed to mitigate risk. </a:t>
            </a:r>
          </a:p>
          <a:p>
            <a:pPr marL="0" indent="0">
              <a:lnSpc>
                <a:spcPct val="100000"/>
              </a:lnSpc>
              <a:spcBef>
                <a:spcPts val="0"/>
              </a:spcBef>
              <a:buNone/>
            </a:pPr>
            <a:endParaRPr lang="en-US" b="0" i="0" u="none" strike="noStrike">
              <a:effectLst/>
              <a:ea typeface="Calibri"/>
              <a:cs typeface="Calibri"/>
            </a:endParaRPr>
          </a:p>
        </p:txBody>
      </p:sp>
      <p:sp>
        <p:nvSpPr>
          <p:cNvPr id="4" name="Slide Number Placeholder 3">
            <a:extLst>
              <a:ext uri="{FF2B5EF4-FFF2-40B4-BE49-F238E27FC236}">
                <a16:creationId xmlns:a16="http://schemas.microsoft.com/office/drawing/2014/main" id="{CC8835D6-B861-C797-326A-7BF66F6CAB2F}"/>
              </a:ext>
            </a:extLst>
          </p:cNvPr>
          <p:cNvSpPr>
            <a:spLocks noGrp="1"/>
          </p:cNvSpPr>
          <p:nvPr>
            <p:ph type="sldNum" sz="quarter" idx="12"/>
          </p:nvPr>
        </p:nvSpPr>
        <p:spPr/>
        <p:txBody>
          <a:bodyPr/>
          <a:lstStyle/>
          <a:p>
            <a:fld id="{D17078FE-FA6E-49AB-B6B8-E4DFBDF79259}" type="slidenum">
              <a:rPr lang="en-US" smtClean="0"/>
              <a:t>3</a:t>
            </a:fld>
            <a:endParaRPr lang="en-US"/>
          </a:p>
        </p:txBody>
      </p:sp>
    </p:spTree>
    <p:extLst>
      <p:ext uri="{BB962C8B-B14F-4D97-AF65-F5344CB8AC3E}">
        <p14:creationId xmlns:p14="http://schemas.microsoft.com/office/powerpoint/2010/main" val="36822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F2C9-4FDD-B913-36F2-077A04D03904}"/>
              </a:ext>
            </a:extLst>
          </p:cNvPr>
          <p:cNvSpPr>
            <a:spLocks noGrp="1"/>
          </p:cNvSpPr>
          <p:nvPr>
            <p:ph type="title"/>
          </p:nvPr>
        </p:nvSpPr>
        <p:spPr>
          <a:xfrm>
            <a:off x="1371598" y="302699"/>
            <a:ext cx="10030023" cy="991080"/>
          </a:xfrm>
        </p:spPr>
        <p:txBody>
          <a:bodyPr anchor="ctr">
            <a:normAutofit/>
          </a:bodyPr>
          <a:lstStyle/>
          <a:p>
            <a:r>
              <a:rPr lang="en-US" sz="4000" b="1">
                <a:solidFill>
                  <a:srgbClr val="0000FF"/>
                </a:solidFill>
                <a:cs typeface="Times New Roman" panose="02020603050405020304" pitchFamily="18" charset="0"/>
              </a:rPr>
              <a:t>Government Agency Roles   </a:t>
            </a:r>
            <a:endParaRPr lang="en-US" sz="4000">
              <a:solidFill>
                <a:srgbClr val="FFFFFF"/>
              </a:solidFill>
            </a:endParaRPr>
          </a:p>
        </p:txBody>
      </p:sp>
      <p:pic>
        <p:nvPicPr>
          <p:cNvPr id="9" name="Picture 8" descr="A picture containing logo&#10;&#10;Description automatically generated">
            <a:extLst>
              <a:ext uri="{FF2B5EF4-FFF2-40B4-BE49-F238E27FC236}">
                <a16:creationId xmlns:a16="http://schemas.microsoft.com/office/drawing/2014/main" id="{97FCFB12-B68C-6B65-0E80-320750232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989" y="2024866"/>
            <a:ext cx="1617235" cy="2093509"/>
          </a:xfrm>
          <a:prstGeom prst="rect">
            <a:avLst/>
          </a:prstGeom>
        </p:spPr>
      </p:pic>
      <p:pic>
        <p:nvPicPr>
          <p:cNvPr id="13" name="Picture 12" descr="Logo, company name&#10;&#10;Description automatically generated">
            <a:extLst>
              <a:ext uri="{FF2B5EF4-FFF2-40B4-BE49-F238E27FC236}">
                <a16:creationId xmlns:a16="http://schemas.microsoft.com/office/drawing/2014/main" id="{790DB053-402B-C5E6-1633-57C4E2512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293" y="2314414"/>
            <a:ext cx="2215597" cy="1514413"/>
          </a:xfrm>
          <a:prstGeom prst="rect">
            <a:avLst/>
          </a:prstGeom>
        </p:spPr>
      </p:pic>
      <p:pic>
        <p:nvPicPr>
          <p:cNvPr id="11" name="Picture 10" descr="Logo&#10;&#10;Description automatically generated">
            <a:extLst>
              <a:ext uri="{FF2B5EF4-FFF2-40B4-BE49-F238E27FC236}">
                <a16:creationId xmlns:a16="http://schemas.microsoft.com/office/drawing/2014/main" id="{729A043A-5EC3-E10F-DF28-7D246BD6D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858" y="2283396"/>
            <a:ext cx="2368374" cy="1576448"/>
          </a:xfrm>
          <a:prstGeom prst="rect">
            <a:avLst/>
          </a:prstGeom>
        </p:spPr>
      </p:pic>
      <p:pic>
        <p:nvPicPr>
          <p:cNvPr id="7" name="Content Placeholder 6" descr="Logo&#10;&#10;Description automatically generated">
            <a:extLst>
              <a:ext uri="{FF2B5EF4-FFF2-40B4-BE49-F238E27FC236}">
                <a16:creationId xmlns:a16="http://schemas.microsoft.com/office/drawing/2014/main" id="{A5D160AF-516E-912C-FF20-666FCB276A2E}"/>
              </a:ext>
            </a:extLst>
          </p:cNvPr>
          <p:cNvPicPr>
            <a:picLocks noChangeAspect="1"/>
          </p:cNvPicPr>
          <p:nvPr/>
        </p:nvPicPr>
        <p:blipFill>
          <a:blip r:embed="rId5">
            <a:extLst>
              <a:ext uri="{28A0092B-C50C-407E-A947-70E740481C1C}">
                <a14:useLocalDpi xmlns:a14="http://schemas.microsoft.com/office/drawing/2010/main" val="0"/>
              </a:ext>
            </a:extLst>
          </a:blip>
          <a:srcRect l="5804"/>
          <a:stretch/>
        </p:blipFill>
        <p:spPr>
          <a:xfrm>
            <a:off x="5827328" y="2522980"/>
            <a:ext cx="2417753" cy="1097280"/>
          </a:xfrm>
          <a:prstGeom prst="rect">
            <a:avLst/>
          </a:prstGeom>
        </p:spPr>
      </p:pic>
      <p:sp>
        <p:nvSpPr>
          <p:cNvPr id="21" name="TextBox 20">
            <a:extLst>
              <a:ext uri="{FF2B5EF4-FFF2-40B4-BE49-F238E27FC236}">
                <a16:creationId xmlns:a16="http://schemas.microsoft.com/office/drawing/2014/main" id="{23A1C924-C151-8F9C-2C0C-DD02BC0A2D4E}"/>
              </a:ext>
            </a:extLst>
          </p:cNvPr>
          <p:cNvSpPr txBox="1"/>
          <p:nvPr/>
        </p:nvSpPr>
        <p:spPr>
          <a:xfrm>
            <a:off x="1150205" y="4031479"/>
            <a:ext cx="2011680" cy="1569660"/>
          </a:xfrm>
          <a:prstGeom prst="rect">
            <a:avLst/>
          </a:prstGeom>
          <a:noFill/>
        </p:spPr>
        <p:txBody>
          <a:bodyPr wrap="square" rtlCol="0">
            <a:spAutoFit/>
          </a:bodyPr>
          <a:lstStyle/>
          <a:p>
            <a:pPr algn="ctr"/>
            <a:r>
              <a:rPr lang="en-US" sz="2400" b="1"/>
              <a:t>EPA</a:t>
            </a:r>
            <a:r>
              <a:rPr lang="en-US"/>
              <a:t> </a:t>
            </a:r>
          </a:p>
          <a:p>
            <a:pPr algn="ctr"/>
            <a:r>
              <a:rPr lang="en-US"/>
              <a:t>Regulates pesticides and approves labels</a:t>
            </a:r>
          </a:p>
          <a:p>
            <a:pPr algn="ctr"/>
            <a:r>
              <a:rPr lang="en-US"/>
              <a:t> </a:t>
            </a:r>
          </a:p>
        </p:txBody>
      </p:sp>
      <p:sp>
        <p:nvSpPr>
          <p:cNvPr id="27" name="TextBox 26">
            <a:extLst>
              <a:ext uri="{FF2B5EF4-FFF2-40B4-BE49-F238E27FC236}">
                <a16:creationId xmlns:a16="http://schemas.microsoft.com/office/drawing/2014/main" id="{23D4DBF5-52FF-4F11-3AF5-76E73FD30546}"/>
              </a:ext>
            </a:extLst>
          </p:cNvPr>
          <p:cNvSpPr txBox="1"/>
          <p:nvPr/>
        </p:nvSpPr>
        <p:spPr>
          <a:xfrm>
            <a:off x="3488766" y="4031479"/>
            <a:ext cx="2011680" cy="1846659"/>
          </a:xfrm>
          <a:prstGeom prst="rect">
            <a:avLst/>
          </a:prstGeom>
          <a:noFill/>
        </p:spPr>
        <p:txBody>
          <a:bodyPr wrap="square" rtlCol="0">
            <a:spAutoFit/>
          </a:bodyPr>
          <a:lstStyle/>
          <a:p>
            <a:pPr lvl="0" algn="ctr"/>
            <a:r>
              <a:rPr lang="en-US" sz="2400" b="1"/>
              <a:t>FWS</a:t>
            </a:r>
            <a:r>
              <a:rPr lang="en-US"/>
              <a:t> </a:t>
            </a:r>
          </a:p>
          <a:p>
            <a:pPr lvl="0" algn="ctr"/>
            <a:r>
              <a:rPr lang="en-US"/>
              <a:t>Protects listed terrestrial and freshwater species</a:t>
            </a:r>
          </a:p>
          <a:p>
            <a:pPr algn="ctr"/>
            <a:r>
              <a:rPr lang="en-US"/>
              <a:t> </a:t>
            </a:r>
          </a:p>
        </p:txBody>
      </p:sp>
      <p:sp>
        <p:nvSpPr>
          <p:cNvPr id="32" name="TextBox 31">
            <a:extLst>
              <a:ext uri="{FF2B5EF4-FFF2-40B4-BE49-F238E27FC236}">
                <a16:creationId xmlns:a16="http://schemas.microsoft.com/office/drawing/2014/main" id="{F6A4C8C0-A163-F41E-DE37-1BFF7581FADB}"/>
              </a:ext>
            </a:extLst>
          </p:cNvPr>
          <p:cNvSpPr txBox="1"/>
          <p:nvPr/>
        </p:nvSpPr>
        <p:spPr>
          <a:xfrm>
            <a:off x="6030364" y="4031479"/>
            <a:ext cx="2011680" cy="1569660"/>
          </a:xfrm>
          <a:prstGeom prst="rect">
            <a:avLst/>
          </a:prstGeom>
          <a:noFill/>
        </p:spPr>
        <p:txBody>
          <a:bodyPr wrap="square" rtlCol="0">
            <a:spAutoFit/>
          </a:bodyPr>
          <a:lstStyle/>
          <a:p>
            <a:pPr lvl="0" algn="ctr"/>
            <a:r>
              <a:rPr lang="en-US" sz="2400" b="1"/>
              <a:t>NMFS</a:t>
            </a:r>
            <a:r>
              <a:rPr lang="en-US" b="1"/>
              <a:t> </a:t>
            </a:r>
            <a:r>
              <a:rPr lang="en-US"/>
              <a:t> </a:t>
            </a:r>
          </a:p>
          <a:p>
            <a:pPr lvl="0" algn="ctr"/>
            <a:r>
              <a:rPr lang="en-US"/>
              <a:t>Protects listed marine (saltwater) species </a:t>
            </a:r>
          </a:p>
          <a:p>
            <a:pPr algn="ctr"/>
            <a:r>
              <a:rPr lang="en-US"/>
              <a:t> </a:t>
            </a:r>
          </a:p>
        </p:txBody>
      </p:sp>
      <p:sp>
        <p:nvSpPr>
          <p:cNvPr id="35" name="TextBox 34">
            <a:extLst>
              <a:ext uri="{FF2B5EF4-FFF2-40B4-BE49-F238E27FC236}">
                <a16:creationId xmlns:a16="http://schemas.microsoft.com/office/drawing/2014/main" id="{646BB635-0360-540D-951B-FD8D986B885F}"/>
              </a:ext>
            </a:extLst>
          </p:cNvPr>
          <p:cNvSpPr txBox="1"/>
          <p:nvPr/>
        </p:nvSpPr>
        <p:spPr>
          <a:xfrm>
            <a:off x="8966251" y="4031479"/>
            <a:ext cx="2011680" cy="1292662"/>
          </a:xfrm>
          <a:prstGeom prst="rect">
            <a:avLst/>
          </a:prstGeom>
          <a:noFill/>
        </p:spPr>
        <p:txBody>
          <a:bodyPr wrap="square" rtlCol="0">
            <a:spAutoFit/>
          </a:bodyPr>
          <a:lstStyle/>
          <a:p>
            <a:pPr algn="ctr"/>
            <a:r>
              <a:rPr lang="en-US" sz="2400" b="1"/>
              <a:t>USDA</a:t>
            </a:r>
            <a:r>
              <a:rPr lang="en-US" b="1"/>
              <a:t> </a:t>
            </a:r>
          </a:p>
          <a:p>
            <a:pPr algn="ctr"/>
            <a:r>
              <a:rPr lang="en-US"/>
              <a:t>Analyzes impacts of mitigations for agriculture </a:t>
            </a:r>
          </a:p>
        </p:txBody>
      </p:sp>
      <p:sp>
        <p:nvSpPr>
          <p:cNvPr id="4" name="Left Brace 3">
            <a:extLst>
              <a:ext uri="{FF2B5EF4-FFF2-40B4-BE49-F238E27FC236}">
                <a16:creationId xmlns:a16="http://schemas.microsoft.com/office/drawing/2014/main" id="{B25A87DA-9230-0594-8732-E5ED4E2CC210}"/>
              </a:ext>
            </a:extLst>
          </p:cNvPr>
          <p:cNvSpPr/>
          <p:nvPr/>
        </p:nvSpPr>
        <p:spPr>
          <a:xfrm rot="16200000">
            <a:off x="5654893" y="3422170"/>
            <a:ext cx="621284" cy="4559091"/>
          </a:xfrm>
          <a:prstGeom prst="leftBrace">
            <a:avLst/>
          </a:prstGeom>
          <a:ln w="5715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76C45222-E1CC-47E0-63AA-B5B16FD12CA0}"/>
              </a:ext>
            </a:extLst>
          </p:cNvPr>
          <p:cNvSpPr txBox="1"/>
          <p:nvPr/>
        </p:nvSpPr>
        <p:spPr>
          <a:xfrm>
            <a:off x="4136735" y="6062280"/>
            <a:ext cx="3657600" cy="400110"/>
          </a:xfrm>
          <a:prstGeom prst="rect">
            <a:avLst/>
          </a:prstGeom>
          <a:noFill/>
        </p:spPr>
        <p:txBody>
          <a:bodyPr wrap="square" rtlCol="0">
            <a:spAutoFit/>
          </a:bodyPr>
          <a:lstStyle/>
          <a:p>
            <a:pPr algn="ctr"/>
            <a:r>
              <a:rPr lang="en-US" sz="2000" b="1"/>
              <a:t>The “Services”</a:t>
            </a:r>
          </a:p>
        </p:txBody>
      </p:sp>
    </p:spTree>
    <p:extLst>
      <p:ext uri="{BB962C8B-B14F-4D97-AF65-F5344CB8AC3E}">
        <p14:creationId xmlns:p14="http://schemas.microsoft.com/office/powerpoint/2010/main" val="4122310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905D8-A626-C598-8AD6-3DC41E428FCC}"/>
              </a:ext>
            </a:extLst>
          </p:cNvPr>
          <p:cNvSpPr>
            <a:spLocks noGrp="1"/>
          </p:cNvSpPr>
          <p:nvPr>
            <p:ph type="title"/>
          </p:nvPr>
        </p:nvSpPr>
        <p:spPr/>
        <p:txBody>
          <a:bodyPr/>
          <a:lstStyle/>
          <a:p>
            <a:r>
              <a:rPr lang="en-US" sz="3600" b="1">
                <a:solidFill>
                  <a:srgbClr val="0000FF"/>
                </a:solidFill>
                <a:latin typeface="Calibri"/>
                <a:ea typeface="Calibri"/>
                <a:cs typeface="Calibri"/>
              </a:rPr>
              <a:t>Why Now? </a:t>
            </a:r>
            <a:r>
              <a:rPr lang="en-US" sz="2600">
                <a:solidFill>
                  <a:srgbClr val="000000"/>
                </a:solidFill>
                <a:latin typeface="Calibri"/>
                <a:ea typeface="Calibri"/>
                <a:cs typeface="Calibri"/>
              </a:rPr>
              <a:t>“</a:t>
            </a:r>
            <a:r>
              <a:rPr lang="en-US" sz="2600" err="1">
                <a:solidFill>
                  <a:srgbClr val="000000"/>
                </a:solidFill>
                <a:latin typeface="Calibri"/>
                <a:ea typeface="Calibri"/>
                <a:cs typeface="Calibri"/>
              </a:rPr>
              <a:t>Megasuit</a:t>
            </a:r>
            <a:r>
              <a:rPr lang="en-US" sz="2600">
                <a:solidFill>
                  <a:srgbClr val="000000"/>
                </a:solidFill>
                <a:latin typeface="Calibri"/>
                <a:ea typeface="Calibri"/>
                <a:cs typeface="Calibri"/>
              </a:rPr>
              <a:t>” settlement was finalized on </a:t>
            </a:r>
            <a:r>
              <a:rPr lang="en-US" sz="2600" b="1">
                <a:solidFill>
                  <a:srgbClr val="000000"/>
                </a:solidFill>
                <a:latin typeface="Calibri"/>
                <a:ea typeface="Calibri"/>
                <a:cs typeface="Calibri"/>
              </a:rPr>
              <a:t>Sept 12, 2023</a:t>
            </a:r>
            <a:endParaRPr lang="en-US" sz="3600" b="1">
              <a:solidFill>
                <a:srgbClr val="0000FF"/>
              </a:solidFill>
              <a:latin typeface="Calibri"/>
              <a:ea typeface="Calibri"/>
              <a:cs typeface="Calibri"/>
            </a:endParaRPr>
          </a:p>
        </p:txBody>
      </p:sp>
      <p:sp>
        <p:nvSpPr>
          <p:cNvPr id="4" name="Content Placeholder 3">
            <a:extLst>
              <a:ext uri="{FF2B5EF4-FFF2-40B4-BE49-F238E27FC236}">
                <a16:creationId xmlns:a16="http://schemas.microsoft.com/office/drawing/2014/main" id="{E83ACE7C-F562-18D6-BFE6-8E4D39BFF880}"/>
              </a:ext>
            </a:extLst>
          </p:cNvPr>
          <p:cNvSpPr>
            <a:spLocks noGrp="1"/>
          </p:cNvSpPr>
          <p:nvPr>
            <p:ph idx="1"/>
          </p:nvPr>
        </p:nvSpPr>
        <p:spPr>
          <a:xfrm>
            <a:off x="838200" y="1835474"/>
            <a:ext cx="10515600" cy="4518184"/>
          </a:xfrm>
        </p:spPr>
        <p:txBody>
          <a:bodyPr vert="horz" lIns="91440" tIns="45720" rIns="91440" bIns="45720" rtlCol="0" anchor="t">
            <a:normAutofit fontScale="85000" lnSpcReduction="20000"/>
          </a:bodyPr>
          <a:lstStyle/>
          <a:p>
            <a:pPr marL="0" indent="0">
              <a:buNone/>
            </a:pPr>
            <a:r>
              <a:rPr lang="en-US">
                <a:ea typeface="Calibri" panose="020F0502020204030204"/>
                <a:cs typeface="Calibri" panose="020F0502020204030204"/>
              </a:rPr>
              <a:t>"...the EPA </a:t>
            </a:r>
            <a:r>
              <a:rPr lang="en-US" b="1">
                <a:ea typeface="Calibri" panose="020F0502020204030204"/>
                <a:cs typeface="Calibri" panose="020F0502020204030204"/>
              </a:rPr>
              <a:t>may not avoid compliance</a:t>
            </a:r>
            <a:r>
              <a:rPr lang="en-US">
                <a:ea typeface="Calibri"/>
                <a:cs typeface="Calibri"/>
              </a:rPr>
              <a:t> with the ESA..."</a:t>
            </a:r>
          </a:p>
          <a:p>
            <a:pPr marL="0" indent="0" algn="r">
              <a:buNone/>
            </a:pPr>
            <a:r>
              <a:rPr lang="en-US" sz="1400">
                <a:ea typeface="Calibri" panose="020F0502020204030204"/>
                <a:cs typeface="Calibri" panose="020F0502020204030204"/>
              </a:rPr>
              <a:t>Migrant Clinicians Network vs EPA. Dec 2023, 9th Circuit</a:t>
            </a:r>
          </a:p>
          <a:p>
            <a:pPr marL="0" indent="0">
              <a:buNone/>
            </a:pPr>
            <a:r>
              <a:rPr lang="en-US">
                <a:ea typeface="Calibri" panose="020F0502020204030204"/>
                <a:cs typeface="Calibri" panose="020F0502020204030204"/>
              </a:rPr>
              <a:t>It's déjà vu all over again. EPA comes before this court once more because of </a:t>
            </a:r>
            <a:r>
              <a:rPr lang="en-US" b="1">
                <a:ea typeface="Calibri" panose="020F0502020204030204"/>
                <a:cs typeface="Calibri" panose="020F0502020204030204"/>
              </a:rPr>
              <a:t>its failure to abide by the law</a:t>
            </a:r>
            <a:r>
              <a:rPr lang="en-US">
                <a:ea typeface="Calibri" panose="020F0502020204030204"/>
                <a:cs typeface="Calibri" panose="020F0502020204030204"/>
              </a:rPr>
              <a:t>....EPA cannot flout the will of Congress-of the people-just because it thinks it is too busy or understaffed.</a:t>
            </a:r>
          </a:p>
          <a:p>
            <a:pPr marL="0" indent="0" algn="r">
              <a:buNone/>
            </a:pPr>
            <a:r>
              <a:rPr lang="en-US" sz="1400">
                <a:ea typeface="Calibri" panose="020F0502020204030204"/>
                <a:cs typeface="Calibri" panose="020F0502020204030204"/>
              </a:rPr>
              <a:t>Center for Food Safety v. Regan, Dec. 2022, 9th Circuit</a:t>
            </a:r>
          </a:p>
          <a:p>
            <a:pPr marL="0" indent="0" algn="r">
              <a:buNone/>
            </a:pPr>
            <a:endParaRPr lang="en-US" sz="1400">
              <a:ea typeface="Calibri" panose="020F0502020204030204"/>
              <a:cs typeface="Calibri" panose="020F0502020204030204"/>
            </a:endParaRPr>
          </a:p>
          <a:p>
            <a:pPr marL="0" indent="0">
              <a:buNone/>
            </a:pPr>
            <a:r>
              <a:rPr lang="en-US">
                <a:ea typeface="Calibri" panose="020F0502020204030204"/>
                <a:cs typeface="Calibri" panose="020F0502020204030204"/>
              </a:rPr>
              <a:t>"Before registering a pesticide, EPA must consult with the statutorily specified agencies that have expertise on risks to species' survival. </a:t>
            </a:r>
            <a:r>
              <a:rPr lang="en-US" b="1">
                <a:ea typeface="Calibri" panose="020F0502020204030204"/>
                <a:cs typeface="Calibri" panose="020F0502020204030204"/>
              </a:rPr>
              <a:t>But for decades EPA routinely skipped that step when it registered pesticides</a:t>
            </a:r>
            <a:r>
              <a:rPr lang="en-US">
                <a:ea typeface="Calibri" panose="020F0502020204030204"/>
                <a:cs typeface="Calibri" panose="020F0502020204030204"/>
              </a:rPr>
              <a:t>...."</a:t>
            </a:r>
          </a:p>
          <a:p>
            <a:pPr marL="0" indent="0" algn="r">
              <a:buNone/>
            </a:pPr>
            <a:r>
              <a:rPr lang="en-US" sz="1400">
                <a:ea typeface="Calibri" panose="020F0502020204030204"/>
                <a:cs typeface="Calibri" panose="020F0502020204030204"/>
              </a:rPr>
              <a:t>Center for Biological Diversity v. EPA, Dec. 2022, DC Circuit</a:t>
            </a:r>
          </a:p>
          <a:p>
            <a:pPr marL="0" indent="0" algn="r">
              <a:buNone/>
            </a:pPr>
            <a:endParaRPr lang="en-US" sz="1400">
              <a:ea typeface="Calibri" panose="020F0502020204030204"/>
              <a:cs typeface="Calibri" panose="020F0502020204030204"/>
            </a:endParaRPr>
          </a:p>
          <a:p>
            <a:pPr marL="0" indent="0">
              <a:buNone/>
            </a:pPr>
            <a:r>
              <a:rPr lang="en-US">
                <a:ea typeface="Calibri" panose="020F0502020204030204"/>
                <a:cs typeface="Calibri" panose="020F0502020204030204"/>
              </a:rPr>
              <a:t>EPA has long had a </a:t>
            </a:r>
            <a:r>
              <a:rPr lang="en-US" b="1">
                <a:ea typeface="Calibri" panose="020F0502020204030204"/>
                <a:cs typeface="Calibri" panose="020F0502020204030204"/>
              </a:rPr>
              <a:t>fraught relationship with the ESA</a:t>
            </a:r>
            <a:r>
              <a:rPr lang="en-US">
                <a:ea typeface="Calibri" panose="020F0502020204030204"/>
                <a:cs typeface="Calibri" panose="020F0502020204030204"/>
              </a:rPr>
              <a:t>. It has made a habit of registering pesticides without making the required effects determination. </a:t>
            </a:r>
          </a:p>
          <a:p>
            <a:pPr marL="0" indent="0" algn="r">
              <a:buNone/>
            </a:pPr>
            <a:r>
              <a:rPr lang="en-US" sz="1700">
                <a:ea typeface="Calibri" panose="020F0502020204030204"/>
                <a:cs typeface="Calibri" panose="020F0502020204030204"/>
              </a:rPr>
              <a:t>In re: Center for Biological Diversity and Center for Food Safety, Nov. 2022, DC Circuit</a:t>
            </a:r>
          </a:p>
        </p:txBody>
      </p:sp>
      <p:sp>
        <p:nvSpPr>
          <p:cNvPr id="2" name="Slide Number Placeholder 1">
            <a:extLst>
              <a:ext uri="{FF2B5EF4-FFF2-40B4-BE49-F238E27FC236}">
                <a16:creationId xmlns:a16="http://schemas.microsoft.com/office/drawing/2014/main" id="{815C348F-0610-5823-7D5C-B37E6231F801}"/>
              </a:ext>
            </a:extLst>
          </p:cNvPr>
          <p:cNvSpPr>
            <a:spLocks noGrp="1"/>
          </p:cNvSpPr>
          <p:nvPr>
            <p:ph type="sldNum" sz="quarter" idx="12"/>
          </p:nvPr>
        </p:nvSpPr>
        <p:spPr/>
        <p:txBody>
          <a:bodyPr/>
          <a:lstStyle/>
          <a:p>
            <a:fld id="{AB007826-5B7D-41BF-A42D-4A9937E9452B}" type="slidenum">
              <a:rPr lang="en-US" smtClean="0"/>
              <a:t>5</a:t>
            </a:fld>
            <a:endParaRPr lang="en-US"/>
          </a:p>
        </p:txBody>
      </p:sp>
    </p:spTree>
    <p:extLst>
      <p:ext uri="{BB962C8B-B14F-4D97-AF65-F5344CB8AC3E}">
        <p14:creationId xmlns:p14="http://schemas.microsoft.com/office/powerpoint/2010/main" val="774581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979714" y="89463"/>
            <a:ext cx="10374086" cy="967286"/>
          </a:xfrm>
        </p:spPr>
        <p:txBody>
          <a:bodyPr>
            <a:normAutofit/>
          </a:bodyPr>
          <a:lstStyle/>
          <a:p>
            <a:r>
              <a:rPr lang="en-US" b="1">
                <a:solidFill>
                  <a:srgbClr val="0000FF"/>
                </a:solidFill>
              </a:rPr>
              <a:t>Timeline: When Could Labels Change?</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45459" y="1270793"/>
            <a:ext cx="11216342" cy="5367116"/>
          </a:xfrm>
        </p:spPr>
        <p:txBody>
          <a:bodyPr vert="horz" lIns="91440" tIns="45720" rIns="91440" bIns="45720" rtlCol="0" anchor="t">
            <a:normAutofit/>
          </a:bodyPr>
          <a:lstStyle/>
          <a:p>
            <a:pPr>
              <a:lnSpc>
                <a:spcPct val="100000"/>
              </a:lnSpc>
              <a:spcBef>
                <a:spcPts val="0"/>
              </a:spcBef>
            </a:pPr>
            <a:r>
              <a:rPr lang="en-US" sz="3200"/>
              <a:t>Individual labels will have to be changed after notice and comment period</a:t>
            </a:r>
            <a:endParaRPr lang="en-US"/>
          </a:p>
          <a:p>
            <a:pPr>
              <a:lnSpc>
                <a:spcPct val="100000"/>
              </a:lnSpc>
              <a:spcBef>
                <a:spcPts val="0"/>
              </a:spcBef>
            </a:pPr>
            <a:r>
              <a:rPr lang="en-US" sz="3200">
                <a:solidFill>
                  <a:srgbClr val="000000"/>
                </a:solidFill>
                <a:ea typeface="Calibri"/>
                <a:cs typeface="Calibri"/>
              </a:rPr>
              <a:t>This has started now and will continue for years to change pesticide labels</a:t>
            </a:r>
          </a:p>
          <a:p>
            <a:pPr>
              <a:lnSpc>
                <a:spcPct val="100000"/>
              </a:lnSpc>
              <a:spcBef>
                <a:spcPts val="0"/>
              </a:spcBef>
            </a:pPr>
            <a:r>
              <a:rPr lang="en-US" sz="3200">
                <a:solidFill>
                  <a:srgbClr val="000000"/>
                </a:solidFill>
              </a:rPr>
              <a:t>Strategies are coming for all types of conventional pesticides:</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All strategies should have similar mitigation elements</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Herbicides finalized (August 2024),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Insecticides (2025),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Fungicides (2026), and </a:t>
            </a:r>
            <a:endParaRPr lang="en-US" sz="3200">
              <a:solidFill>
                <a:srgbClr val="000000"/>
              </a:solidFill>
              <a:ea typeface="Calibri"/>
              <a:cs typeface="Calibri"/>
            </a:endParaRPr>
          </a:p>
          <a:p>
            <a:pPr lvl="1">
              <a:lnSpc>
                <a:spcPct val="100000"/>
              </a:lnSpc>
              <a:spcBef>
                <a:spcPts val="0"/>
              </a:spcBef>
            </a:pPr>
            <a:r>
              <a:rPr lang="en-US" sz="3200">
                <a:solidFill>
                  <a:srgbClr val="000000"/>
                </a:solidFill>
              </a:rPr>
              <a:t>Rodenticides finalized (2024)</a:t>
            </a:r>
            <a:endParaRPr lang="en-US" sz="320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E631BF28-2EA1-11E9-DB14-8F74E81A0AF4}"/>
              </a:ext>
            </a:extLst>
          </p:cNvPr>
          <p:cNvSpPr>
            <a:spLocks noGrp="1"/>
          </p:cNvSpPr>
          <p:nvPr>
            <p:ph type="sldNum" sz="quarter" idx="12"/>
          </p:nvPr>
        </p:nvSpPr>
        <p:spPr/>
        <p:txBody>
          <a:bodyPr/>
          <a:lstStyle/>
          <a:p>
            <a:fld id="{D17078FE-FA6E-49AB-B6B8-E4DFBDF79259}" type="slidenum">
              <a:rPr lang="en-US" smtClean="0"/>
              <a:t>6</a:t>
            </a:fld>
            <a:endParaRPr lang="en-US"/>
          </a:p>
        </p:txBody>
      </p:sp>
      <p:sp>
        <p:nvSpPr>
          <p:cNvPr id="7" name="TextBox 6">
            <a:extLst>
              <a:ext uri="{FF2B5EF4-FFF2-40B4-BE49-F238E27FC236}">
                <a16:creationId xmlns:a16="http://schemas.microsoft.com/office/drawing/2014/main" id="{1B9663E6-A3F6-50E4-17ED-C45102E7237B}"/>
              </a:ext>
            </a:extLst>
          </p:cNvPr>
          <p:cNvSpPr txBox="1"/>
          <p:nvPr/>
        </p:nvSpPr>
        <p:spPr>
          <a:xfrm>
            <a:off x="5680309" y="5149281"/>
            <a:ext cx="2743201" cy="646331"/>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Mead’s Milkweed</a:t>
            </a:r>
          </a:p>
          <a:p>
            <a:pPr algn="ctr"/>
            <a:r>
              <a:rPr lang="en-US">
                <a:latin typeface="Times New Roman" panose="02020603050405020304" pitchFamily="18" charset="0"/>
                <a:cs typeface="Times New Roman" panose="02020603050405020304" pitchFamily="18" charset="0"/>
              </a:rPr>
              <a:t>US FWS</a:t>
            </a:r>
          </a:p>
        </p:txBody>
      </p:sp>
      <p:pic>
        <p:nvPicPr>
          <p:cNvPr id="1026" name="Picture 2" descr="Mead's milkweed future uncertain | News | joplinglobe.com">
            <a:extLst>
              <a:ext uri="{FF2B5EF4-FFF2-40B4-BE49-F238E27FC236}">
                <a16:creationId xmlns:a16="http://schemas.microsoft.com/office/drawing/2014/main" id="{EBD452BA-29CD-AB33-E4FD-6DFD74693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275" y="4390994"/>
            <a:ext cx="2998755" cy="2147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55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F61E-D6B9-80FB-4C81-ACF7A5605FBF}"/>
              </a:ext>
            </a:extLst>
          </p:cNvPr>
          <p:cNvSpPr>
            <a:spLocks noGrp="1"/>
          </p:cNvSpPr>
          <p:nvPr>
            <p:ph type="title"/>
          </p:nvPr>
        </p:nvSpPr>
        <p:spPr>
          <a:xfrm>
            <a:off x="378753" y="77453"/>
            <a:ext cx="11489159" cy="734458"/>
          </a:xfrm>
        </p:spPr>
        <p:txBody>
          <a:bodyPr>
            <a:normAutofit fontScale="90000"/>
          </a:bodyPr>
          <a:lstStyle/>
          <a:p>
            <a:r>
              <a:rPr lang="en-US" sz="3200" b="1">
                <a:solidFill>
                  <a:srgbClr val="0000FF"/>
                </a:solidFill>
                <a:cs typeface="Times New Roman"/>
              </a:rPr>
              <a:t>ESA is Successful: 99% of Listed Species are Still Alive and 291 Species Have Been Delisted (some examples) </a:t>
            </a:r>
          </a:p>
        </p:txBody>
      </p:sp>
      <p:graphicFrame>
        <p:nvGraphicFramePr>
          <p:cNvPr id="5" name="Content Placeholder 4">
            <a:extLst>
              <a:ext uri="{FF2B5EF4-FFF2-40B4-BE49-F238E27FC236}">
                <a16:creationId xmlns:a16="http://schemas.microsoft.com/office/drawing/2014/main" id="{4F8A49E5-706F-23FD-8D48-B05CC2D70092}"/>
              </a:ext>
            </a:extLst>
          </p:cNvPr>
          <p:cNvGraphicFramePr>
            <a:graphicFrameLocks noGrp="1"/>
          </p:cNvGraphicFramePr>
          <p:nvPr>
            <p:ph idx="1"/>
            <p:extLst>
              <p:ext uri="{D42A27DB-BD31-4B8C-83A1-F6EECF244321}">
                <p14:modId xmlns:p14="http://schemas.microsoft.com/office/powerpoint/2010/main" val="1563987845"/>
              </p:ext>
            </p:extLst>
          </p:nvPr>
        </p:nvGraphicFramePr>
        <p:xfrm>
          <a:off x="570069" y="801412"/>
          <a:ext cx="6132446" cy="5755600"/>
        </p:xfrm>
        <a:graphic>
          <a:graphicData uri="http://schemas.openxmlformats.org/drawingml/2006/table">
            <a:tbl>
              <a:tblPr firstRow="1" firstCol="1" bandRow="1">
                <a:tableStyleId>{E8034E78-7F5D-4C2E-B375-FC64B27BC917}</a:tableStyleId>
              </a:tblPr>
              <a:tblGrid>
                <a:gridCol w="2137989">
                  <a:extLst>
                    <a:ext uri="{9D8B030D-6E8A-4147-A177-3AD203B41FA5}">
                      <a16:colId xmlns:a16="http://schemas.microsoft.com/office/drawing/2014/main" val="1288758022"/>
                    </a:ext>
                  </a:extLst>
                </a:gridCol>
                <a:gridCol w="3994457">
                  <a:extLst>
                    <a:ext uri="{9D8B030D-6E8A-4147-A177-3AD203B41FA5}">
                      <a16:colId xmlns:a16="http://schemas.microsoft.com/office/drawing/2014/main" val="755003104"/>
                    </a:ext>
                  </a:extLst>
                </a:gridCol>
              </a:tblGrid>
              <a:tr h="359725">
                <a:tc>
                  <a:txBody>
                    <a:bodyPr/>
                    <a:lstStyle/>
                    <a:p>
                      <a:pPr marL="0" marR="0" algn="ctr">
                        <a:lnSpc>
                          <a:spcPct val="107000"/>
                        </a:lnSpc>
                        <a:spcBef>
                          <a:spcPts val="0"/>
                        </a:spcBef>
                        <a:spcAft>
                          <a:spcPts val="0"/>
                        </a:spcAft>
                      </a:pPr>
                      <a:r>
                        <a:rPr lang="en-US" sz="1600" kern="100">
                          <a:solidFill>
                            <a:schemeClr val="tx1"/>
                          </a:solidFill>
                          <a:effectLst/>
                        </a:rPr>
                        <a:t>Animals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07000"/>
                        </a:lnSpc>
                        <a:spcBef>
                          <a:spcPts val="0"/>
                        </a:spcBef>
                        <a:spcAft>
                          <a:spcPts val="0"/>
                        </a:spcAft>
                      </a:pPr>
                      <a:r>
                        <a:rPr lang="en-US" sz="1600" kern="100">
                          <a:solidFill>
                            <a:schemeClr val="tx1"/>
                          </a:solidFill>
                          <a:effectLst/>
                        </a:rPr>
                        <a:t>Plants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685421934"/>
                  </a:ext>
                </a:extLst>
              </a:tr>
              <a:tr h="359725">
                <a:tc>
                  <a:txBody>
                    <a:bodyPr/>
                    <a:lstStyle/>
                    <a:p>
                      <a:pPr marL="0" marR="0">
                        <a:lnSpc>
                          <a:spcPct val="107000"/>
                        </a:lnSpc>
                        <a:spcBef>
                          <a:spcPts val="0"/>
                        </a:spcBef>
                        <a:spcAft>
                          <a:spcPts val="0"/>
                        </a:spcAft>
                      </a:pPr>
                      <a:r>
                        <a:rPr lang="en-US" sz="1600" b="0" kern="100">
                          <a:solidFill>
                            <a:schemeClr val="tx1"/>
                          </a:solidFill>
                          <a:effectLst/>
                        </a:rPr>
                        <a:t>Bald eagles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Eggert’s sunflower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99586613"/>
                  </a:ext>
                </a:extLst>
              </a:tr>
              <a:tr h="359725">
                <a:tc>
                  <a:txBody>
                    <a:bodyPr/>
                    <a:lstStyle/>
                    <a:p>
                      <a:pPr marL="0" marR="0">
                        <a:lnSpc>
                          <a:spcPct val="107000"/>
                        </a:lnSpc>
                        <a:spcBef>
                          <a:spcPts val="0"/>
                        </a:spcBef>
                        <a:spcAft>
                          <a:spcPts val="0"/>
                        </a:spcAft>
                      </a:pPr>
                      <a:r>
                        <a:rPr lang="en-US" sz="1600" b="0" kern="100">
                          <a:solidFill>
                            <a:schemeClr val="tx1"/>
                          </a:solidFill>
                          <a:effectLst/>
                        </a:rPr>
                        <a:t>Peregrine falcons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Maguire daisy</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401771587"/>
                  </a:ext>
                </a:extLst>
              </a:tr>
              <a:tr h="359725">
                <a:tc>
                  <a:txBody>
                    <a:bodyPr/>
                    <a:lstStyle/>
                    <a:p>
                      <a:pPr marL="0" marR="0">
                        <a:lnSpc>
                          <a:spcPct val="107000"/>
                        </a:lnSpc>
                        <a:spcBef>
                          <a:spcPts val="0"/>
                        </a:spcBef>
                        <a:spcAft>
                          <a:spcPts val="0"/>
                        </a:spcAft>
                      </a:pPr>
                      <a:r>
                        <a:rPr lang="en-US" sz="1600" b="0" kern="100">
                          <a:solidFill>
                            <a:schemeClr val="tx1"/>
                          </a:solidFill>
                          <a:effectLst/>
                        </a:rPr>
                        <a:t>Manatees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Mountain golden heather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36797867"/>
                  </a:ext>
                </a:extLst>
              </a:tr>
              <a:tr h="359725">
                <a:tc>
                  <a:txBody>
                    <a:bodyPr/>
                    <a:lstStyle/>
                    <a:p>
                      <a:pPr marL="0" marR="0">
                        <a:lnSpc>
                          <a:spcPct val="107000"/>
                        </a:lnSpc>
                        <a:spcBef>
                          <a:spcPts val="0"/>
                        </a:spcBef>
                        <a:spcAft>
                          <a:spcPts val="0"/>
                        </a:spcAft>
                      </a:pPr>
                      <a:r>
                        <a:rPr lang="en-US" sz="1600" b="0" kern="100">
                          <a:solidFill>
                            <a:schemeClr val="tx1"/>
                          </a:solidFill>
                          <a:effectLst/>
                        </a:rPr>
                        <a:t>Sea turtles</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Robbins’ cinquefoil</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007698484"/>
                  </a:ext>
                </a:extLst>
              </a:tr>
              <a:tr h="359725">
                <a:tc>
                  <a:txBody>
                    <a:bodyPr/>
                    <a:lstStyle/>
                    <a:p>
                      <a:pPr marL="0" marR="0">
                        <a:lnSpc>
                          <a:spcPct val="107000"/>
                        </a:lnSpc>
                        <a:spcBef>
                          <a:spcPts val="0"/>
                        </a:spcBef>
                        <a:spcAft>
                          <a:spcPts val="0"/>
                        </a:spcAft>
                      </a:pPr>
                      <a:r>
                        <a:rPr lang="en-US" sz="1600" b="0" kern="100">
                          <a:solidFill>
                            <a:schemeClr val="tx1"/>
                          </a:solidFill>
                          <a:effectLst/>
                        </a:rPr>
                        <a:t>Southern sea otter </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bush mallow</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8899058"/>
                  </a:ext>
                </a:extLst>
              </a:tr>
              <a:tr h="359725">
                <a:tc>
                  <a:txBody>
                    <a:bodyPr/>
                    <a:lstStyle/>
                    <a:p>
                      <a:pPr marL="0" marR="0">
                        <a:lnSpc>
                          <a:spcPct val="107000"/>
                        </a:lnSpc>
                        <a:spcBef>
                          <a:spcPts val="0"/>
                        </a:spcBef>
                        <a:spcAft>
                          <a:spcPts val="0"/>
                        </a:spcAft>
                      </a:pPr>
                      <a:r>
                        <a:rPr lang="en-US" sz="1600" b="0" kern="100">
                          <a:solidFill>
                            <a:schemeClr val="tx1"/>
                          </a:solidFill>
                          <a:effectLst/>
                        </a:rPr>
                        <a:t>Maguire primrose</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lotus</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24079697"/>
                  </a:ext>
                </a:extLst>
              </a:tr>
              <a:tr h="359725">
                <a:tc>
                  <a:txBody>
                    <a:bodyPr/>
                    <a:lstStyle/>
                    <a:p>
                      <a:pPr marL="0" marR="0">
                        <a:lnSpc>
                          <a:spcPct val="107000"/>
                        </a:lnSpc>
                        <a:spcBef>
                          <a:spcPts val="0"/>
                        </a:spcBef>
                        <a:spcAft>
                          <a:spcPts val="0"/>
                        </a:spcAft>
                      </a:pPr>
                      <a:r>
                        <a:rPr lang="en-US" sz="1600" b="0" kern="100">
                          <a:solidFill>
                            <a:schemeClr val="tx1"/>
                          </a:solidFill>
                          <a:effectLst/>
                        </a:rPr>
                        <a:t>Black-footed ferret</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 Clemente Island paintbrush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31584547"/>
                  </a:ext>
                </a:extLst>
              </a:tr>
              <a:tr h="359725">
                <a:tc>
                  <a:txBody>
                    <a:bodyPr/>
                    <a:lstStyle/>
                    <a:p>
                      <a:pPr marL="0" marR="0">
                        <a:lnSpc>
                          <a:spcPct val="107000"/>
                        </a:lnSpc>
                        <a:spcBef>
                          <a:spcPts val="0"/>
                        </a:spcBef>
                        <a:spcAft>
                          <a:spcPts val="0"/>
                        </a:spcAft>
                      </a:pPr>
                      <a:r>
                        <a:rPr lang="en-US" sz="1600" b="0" kern="100">
                          <a:solidFill>
                            <a:schemeClr val="tx1"/>
                          </a:solidFill>
                          <a:effectLst/>
                        </a:rPr>
                        <a:t>Gray wolf</a:t>
                      </a:r>
                      <a:endParaRPr lang="en-US" sz="1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sandplain gerardia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922448229"/>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seabeach amaranth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5946013"/>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small whorled pogonia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217792056"/>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Tennessee coneflower</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34214087"/>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Texas wild rice</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793613525"/>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Virginia round-leaf birch</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550735182"/>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Santa Cruz Island </a:t>
                      </a:r>
                      <a:r>
                        <a:rPr lang="en-US" sz="1600" kern="100" err="1">
                          <a:solidFill>
                            <a:schemeClr val="tx1"/>
                          </a:solidFill>
                          <a:effectLst/>
                        </a:rPr>
                        <a:t>Dudleya</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57589239"/>
                  </a:ext>
                </a:extLst>
              </a:tr>
              <a:tr h="359725">
                <a:tc>
                  <a:txBody>
                    <a:bodyPr/>
                    <a:lstStyle/>
                    <a:p>
                      <a:pPr marL="0" marR="0">
                        <a:lnSpc>
                          <a:spcPct val="107000"/>
                        </a:lnSpc>
                        <a:spcBef>
                          <a:spcPts val="0"/>
                        </a:spcBef>
                        <a:spcAft>
                          <a:spcPts val="0"/>
                        </a:spcAft>
                      </a:pPr>
                      <a:r>
                        <a:rPr lang="en-US" sz="1600" kern="100">
                          <a:solidFill>
                            <a:schemeClr val="tx1"/>
                          </a:solidFill>
                          <a:effectLst/>
                        </a:rPr>
                        <a:t> </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1600" kern="100">
                          <a:solidFill>
                            <a:schemeClr val="tx1"/>
                          </a:solidFill>
                          <a:effectLst/>
                        </a:rPr>
                        <a:t>Santa Cruz Island bedstraw</a:t>
                      </a:r>
                      <a:endPar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527932973"/>
                  </a:ext>
                </a:extLst>
              </a:tr>
            </a:tbl>
          </a:graphicData>
        </a:graphic>
      </p:graphicFrame>
      <p:sp>
        <p:nvSpPr>
          <p:cNvPr id="4" name="Slide Number Placeholder 3">
            <a:extLst>
              <a:ext uri="{FF2B5EF4-FFF2-40B4-BE49-F238E27FC236}">
                <a16:creationId xmlns:a16="http://schemas.microsoft.com/office/drawing/2014/main" id="{ED00300F-DB51-A3B3-B00D-99378228439B}"/>
              </a:ext>
            </a:extLst>
          </p:cNvPr>
          <p:cNvSpPr>
            <a:spLocks noGrp="1"/>
          </p:cNvSpPr>
          <p:nvPr>
            <p:ph type="sldNum" sz="quarter" idx="12"/>
          </p:nvPr>
        </p:nvSpPr>
        <p:spPr/>
        <p:txBody>
          <a:bodyPr>
            <a:normAutofit/>
          </a:bodyPr>
          <a:lstStyle/>
          <a:p>
            <a:fld id="{B92411A8-5328-4871-A647-489F674410EB}" type="slidenum">
              <a:rPr lang="en-US" smtClean="0"/>
              <a:t>7</a:t>
            </a:fld>
            <a:endParaRPr lang="en-US"/>
          </a:p>
        </p:txBody>
      </p:sp>
      <p:sp>
        <p:nvSpPr>
          <p:cNvPr id="6" name="TextBox 5">
            <a:extLst>
              <a:ext uri="{FF2B5EF4-FFF2-40B4-BE49-F238E27FC236}">
                <a16:creationId xmlns:a16="http://schemas.microsoft.com/office/drawing/2014/main" id="{23088E0D-9BD3-F43E-4CC8-11D5C01013E4}"/>
              </a:ext>
            </a:extLst>
          </p:cNvPr>
          <p:cNvSpPr txBox="1"/>
          <p:nvPr/>
        </p:nvSpPr>
        <p:spPr>
          <a:xfrm>
            <a:off x="7955261" y="5562605"/>
            <a:ext cx="2743201" cy="646331"/>
          </a:xfrm>
          <a:prstGeom prst="rect">
            <a:avLst/>
          </a:prstGeom>
          <a:noFill/>
        </p:spPr>
        <p:txBody>
          <a:bodyPr wrap="square" rtlCol="0">
            <a:spAutoFit/>
          </a:bodyPr>
          <a:lstStyle/>
          <a:p>
            <a:pPr algn="ctr"/>
            <a:r>
              <a:rPr lang="en-US"/>
              <a:t>Maguire Daisy</a:t>
            </a:r>
          </a:p>
          <a:p>
            <a:pPr algn="ctr"/>
            <a:r>
              <a:rPr lang="en-US"/>
              <a:t>US FWS</a:t>
            </a:r>
          </a:p>
        </p:txBody>
      </p:sp>
      <p:sp>
        <p:nvSpPr>
          <p:cNvPr id="7" name="AutoShape 2">
            <a:extLst>
              <a:ext uri="{FF2B5EF4-FFF2-40B4-BE49-F238E27FC236}">
                <a16:creationId xmlns:a16="http://schemas.microsoft.com/office/drawing/2014/main" id="{2BE13337-9E0E-3C3E-C393-8DD875C509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a:extLst>
              <a:ext uri="{FF2B5EF4-FFF2-40B4-BE49-F238E27FC236}">
                <a16:creationId xmlns:a16="http://schemas.microsoft.com/office/drawing/2014/main" id="{B8E234B9-BBB7-C3B9-D55A-8A0FB2DCA95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6CAFD3F8-26A9-22EA-9A81-4E502289A016}"/>
              </a:ext>
            </a:extLst>
          </p:cNvPr>
          <p:cNvPicPr>
            <a:picLocks noChangeAspect="1"/>
          </p:cNvPicPr>
          <p:nvPr/>
        </p:nvPicPr>
        <p:blipFill>
          <a:blip r:embed="rId3"/>
          <a:stretch>
            <a:fillRect/>
          </a:stretch>
        </p:blipFill>
        <p:spPr>
          <a:xfrm>
            <a:off x="6284182" y="1312335"/>
            <a:ext cx="5667026" cy="4250270"/>
          </a:xfrm>
          <a:prstGeom prst="rect">
            <a:avLst/>
          </a:prstGeom>
        </p:spPr>
      </p:pic>
      <p:pic>
        <p:nvPicPr>
          <p:cNvPr id="15" name="Picture 14">
            <a:extLst>
              <a:ext uri="{FF2B5EF4-FFF2-40B4-BE49-F238E27FC236}">
                <a16:creationId xmlns:a16="http://schemas.microsoft.com/office/drawing/2014/main" id="{17BE5DA8-2DB4-735C-F81C-B67AA187EA14}"/>
              </a:ext>
            </a:extLst>
          </p:cNvPr>
          <p:cNvPicPr>
            <a:picLocks noChangeAspect="1"/>
          </p:cNvPicPr>
          <p:nvPr/>
        </p:nvPicPr>
        <p:blipFill>
          <a:blip r:embed="rId4"/>
          <a:stretch>
            <a:fillRect/>
          </a:stretch>
        </p:blipFill>
        <p:spPr>
          <a:xfrm>
            <a:off x="236040" y="3945665"/>
            <a:ext cx="2110923" cy="2110923"/>
          </a:xfrm>
          <a:prstGeom prst="rect">
            <a:avLst/>
          </a:prstGeom>
        </p:spPr>
      </p:pic>
      <p:sp>
        <p:nvSpPr>
          <p:cNvPr id="16" name="TextBox 15">
            <a:extLst>
              <a:ext uri="{FF2B5EF4-FFF2-40B4-BE49-F238E27FC236}">
                <a16:creationId xmlns:a16="http://schemas.microsoft.com/office/drawing/2014/main" id="{27200D95-2121-903C-ABAD-FD056C08909F}"/>
              </a:ext>
            </a:extLst>
          </p:cNvPr>
          <p:cNvSpPr txBox="1"/>
          <p:nvPr/>
        </p:nvSpPr>
        <p:spPr>
          <a:xfrm>
            <a:off x="236040" y="6002332"/>
            <a:ext cx="2305012" cy="646331"/>
          </a:xfrm>
          <a:prstGeom prst="rect">
            <a:avLst/>
          </a:prstGeom>
          <a:noFill/>
        </p:spPr>
        <p:txBody>
          <a:bodyPr wrap="square" rtlCol="0">
            <a:spAutoFit/>
          </a:bodyPr>
          <a:lstStyle/>
          <a:p>
            <a:pPr algn="ctr"/>
            <a:r>
              <a:rPr lang="en-US"/>
              <a:t>Eggert’s sunflower</a:t>
            </a:r>
          </a:p>
          <a:p>
            <a:pPr algn="ctr"/>
            <a:r>
              <a:rPr lang="en-US"/>
              <a:t>CBD</a:t>
            </a:r>
          </a:p>
        </p:txBody>
      </p:sp>
    </p:spTree>
    <p:extLst>
      <p:ext uri="{BB962C8B-B14F-4D97-AF65-F5344CB8AC3E}">
        <p14:creationId xmlns:p14="http://schemas.microsoft.com/office/powerpoint/2010/main" val="137146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15854-74A0-473E-F0F2-3B86C27074B3}"/>
              </a:ext>
            </a:extLst>
          </p:cNvPr>
          <p:cNvPicPr>
            <a:picLocks noChangeAspect="1"/>
          </p:cNvPicPr>
          <p:nvPr/>
        </p:nvPicPr>
        <p:blipFill>
          <a:blip r:embed="rId3"/>
          <a:stretch>
            <a:fillRect/>
          </a:stretch>
        </p:blipFill>
        <p:spPr>
          <a:xfrm>
            <a:off x="7576023" y="2923128"/>
            <a:ext cx="4615977" cy="2780077"/>
          </a:xfrm>
          <a:prstGeom prst="rect">
            <a:avLst/>
          </a:prstGeom>
        </p:spPr>
      </p:pic>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284445" y="380887"/>
            <a:ext cx="11122695" cy="761774"/>
          </a:xfrm>
        </p:spPr>
        <p:txBody>
          <a:bodyPr>
            <a:noAutofit/>
          </a:bodyPr>
          <a:lstStyle/>
          <a:p>
            <a:r>
              <a:rPr lang="en-US" sz="3600" b="1">
                <a:solidFill>
                  <a:srgbClr val="0000FF"/>
                </a:solidFill>
              </a:rPr>
              <a:t>ESA Protection: People Say this is Too Complicated. But the EPA or Courts Have Three Main Registration Choices</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231105" y="1371262"/>
            <a:ext cx="10622280" cy="5140843"/>
          </a:xfrm>
        </p:spPr>
        <p:txBody>
          <a:bodyPr vert="horz" lIns="91440" tIns="45720" rIns="91440" bIns="45720" rtlCol="0" anchor="t">
            <a:normAutofit lnSpcReduction="10000"/>
          </a:bodyPr>
          <a:lstStyle/>
          <a:p>
            <a:pPr marL="0" indent="0">
              <a:buNone/>
            </a:pPr>
            <a:r>
              <a:rPr lang="en-US" sz="3200"/>
              <a:t>Option 1: Remove pesticide from the U.S. marketplace</a:t>
            </a:r>
          </a:p>
          <a:p>
            <a:pPr lvl="1"/>
            <a:r>
              <a:rPr lang="en-US" sz="2600"/>
              <a:t>Any pesticide that could impact listed species or critical habitat could have its registration removed</a:t>
            </a:r>
            <a:endParaRPr lang="en-US" sz="2600">
              <a:ea typeface="Calibri"/>
              <a:cs typeface="Calibri"/>
            </a:endParaRPr>
          </a:p>
          <a:p>
            <a:pPr marL="0" indent="0">
              <a:buNone/>
            </a:pPr>
            <a:r>
              <a:rPr lang="en-US" sz="3200"/>
              <a:t>Option 2: Restrict its use to only crops/sites in counties or states without listed species or critical habitat</a:t>
            </a:r>
            <a:endParaRPr lang="en-US" sz="3200">
              <a:ea typeface="Calibri"/>
              <a:cs typeface="Calibri"/>
            </a:endParaRPr>
          </a:p>
          <a:p>
            <a:pPr lvl="1"/>
            <a:r>
              <a:rPr lang="en-US" sz="2600">
                <a:cs typeface="Times New Roman"/>
              </a:rPr>
              <a:t>Map of listed species, more red shows larger 					populations (NY Times 2022 Map)</a:t>
            </a:r>
            <a:endParaRPr lang="en-US" sz="3200">
              <a:cs typeface="Times New Roman"/>
            </a:endParaRPr>
          </a:p>
          <a:p>
            <a:pPr marL="0" indent="0">
              <a:buNone/>
            </a:pPr>
            <a:r>
              <a:rPr lang="en-US" sz="3200">
                <a:cs typeface="Times New Roman"/>
              </a:rPr>
              <a:t>Option 3: Add mitigations to protect species</a:t>
            </a:r>
            <a:endParaRPr lang="en-US" sz="3200">
              <a:ea typeface="Calibri"/>
              <a:cs typeface="Times New Roman"/>
            </a:endParaRPr>
          </a:p>
          <a:p>
            <a:pPr lvl="1"/>
            <a:r>
              <a:rPr lang="en-US" sz="2600">
                <a:cs typeface="Times New Roman"/>
              </a:rPr>
              <a:t>Minimizes the number of impacted users, allows	     			 use in many crops/ sites and areas 	</a:t>
            </a:r>
            <a:endParaRPr lang="en-US" sz="2600">
              <a:ea typeface="Calibri"/>
              <a:cs typeface="Times New Roman"/>
            </a:endParaRPr>
          </a:p>
          <a:p>
            <a:pPr marL="0" indent="0">
              <a:spcBef>
                <a:spcPts val="1600"/>
              </a:spcBef>
              <a:buNone/>
            </a:pPr>
            <a:r>
              <a:rPr lang="en-US" sz="3000">
                <a:solidFill>
                  <a:srgbClr val="0000FF"/>
                </a:solidFill>
                <a:cs typeface="Times New Roman"/>
              </a:rPr>
              <a:t>Outlook: Would you prefer to not have access to the product or have access to it with mitigations?</a:t>
            </a:r>
            <a:r>
              <a:rPr lang="en-US" sz="3000">
                <a:cs typeface="Times New Roman"/>
              </a:rPr>
              <a:t>	</a:t>
            </a:r>
            <a:endParaRPr lang="en-US" sz="3000">
              <a:ea typeface="Calibri" panose="020F0502020204030204"/>
              <a:cs typeface="Times New Roman"/>
            </a:endParaRP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8</a:t>
            </a:fld>
            <a:endParaRPr lang="en-US"/>
          </a:p>
        </p:txBody>
      </p:sp>
    </p:spTree>
    <p:extLst>
      <p:ext uri="{BB962C8B-B14F-4D97-AF65-F5344CB8AC3E}">
        <p14:creationId xmlns:p14="http://schemas.microsoft.com/office/powerpoint/2010/main" val="161819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2703-43FA-A03C-777A-5770283D69B3}"/>
              </a:ext>
            </a:extLst>
          </p:cNvPr>
          <p:cNvSpPr>
            <a:spLocks noGrp="1"/>
          </p:cNvSpPr>
          <p:nvPr>
            <p:ph type="title"/>
          </p:nvPr>
        </p:nvSpPr>
        <p:spPr>
          <a:xfrm>
            <a:off x="838200" y="365126"/>
            <a:ext cx="10515600" cy="761774"/>
          </a:xfrm>
        </p:spPr>
        <p:txBody>
          <a:bodyPr>
            <a:normAutofit/>
          </a:bodyPr>
          <a:lstStyle/>
          <a:p>
            <a:r>
              <a:rPr lang="en-US" sz="4000" b="1">
                <a:solidFill>
                  <a:srgbClr val="0000FF"/>
                </a:solidFill>
              </a:rPr>
              <a:t>ESA: Compliance and Will It Go Away</a:t>
            </a:r>
          </a:p>
        </p:txBody>
      </p:sp>
      <p:sp>
        <p:nvSpPr>
          <p:cNvPr id="3" name="Content Placeholder 2">
            <a:extLst>
              <a:ext uri="{FF2B5EF4-FFF2-40B4-BE49-F238E27FC236}">
                <a16:creationId xmlns:a16="http://schemas.microsoft.com/office/drawing/2014/main" id="{A179D48D-2D4D-2739-3C5B-48437EA7E0D9}"/>
              </a:ext>
            </a:extLst>
          </p:cNvPr>
          <p:cNvSpPr>
            <a:spLocks noGrp="1"/>
          </p:cNvSpPr>
          <p:nvPr>
            <p:ph idx="1"/>
          </p:nvPr>
        </p:nvSpPr>
        <p:spPr>
          <a:xfrm>
            <a:off x="676405" y="1615944"/>
            <a:ext cx="10666022" cy="4563337"/>
          </a:xfrm>
        </p:spPr>
        <p:txBody>
          <a:bodyPr vert="horz" lIns="91440" tIns="45720" rIns="91440" bIns="45720" rtlCol="0" anchor="t">
            <a:normAutofit/>
          </a:bodyPr>
          <a:lstStyle/>
          <a:p>
            <a:r>
              <a:rPr lang="en-US" sz="3200">
                <a:ea typeface="Calibri"/>
                <a:cs typeface="Calibri"/>
              </a:rPr>
              <a:t>Compliance with label mitigations. </a:t>
            </a:r>
            <a:endParaRPr lang="en-US"/>
          </a:p>
          <a:p>
            <a:pPr lvl="1"/>
            <a:r>
              <a:rPr lang="en-US" sz="2800"/>
              <a:t>State Lead Agencies will enforce labels.</a:t>
            </a:r>
            <a:endParaRPr lang="en-US"/>
          </a:p>
          <a:p>
            <a:pPr lvl="1"/>
            <a:r>
              <a:rPr lang="en-US" sz="2800"/>
              <a:t>Each state will decide the best way to do that.</a:t>
            </a:r>
            <a:endParaRPr lang="en-US" sz="2800">
              <a:ea typeface="Calibri"/>
              <a:cs typeface="Calibri"/>
            </a:endParaRPr>
          </a:p>
          <a:p>
            <a:endParaRPr lang="en-US" sz="3200"/>
          </a:p>
          <a:p>
            <a:r>
              <a:rPr lang="en-US" sz="3200"/>
              <a:t>Will it go away? </a:t>
            </a:r>
          </a:p>
          <a:p>
            <a:pPr lvl="1"/>
            <a:r>
              <a:rPr lang="en-US" sz="2800">
                <a:cs typeface="Times New Roman" panose="02020603050405020304" pitchFamily="18" charset="0"/>
              </a:rPr>
              <a:t>Any modifications would require bipartisan support (e.g., some years Congress can’t even pass the Budget).</a:t>
            </a:r>
          </a:p>
          <a:p>
            <a:pPr lvl="1"/>
            <a:r>
              <a:rPr lang="en-US" sz="2800">
                <a:cs typeface="Times New Roman"/>
              </a:rPr>
              <a:t>The ESA has been successfully functioning for 50 years, and people want to protect golden eagles, Florida manatees, etc.</a:t>
            </a:r>
            <a:endParaRPr lang="en-US" sz="2800">
              <a:ea typeface="Calibri"/>
              <a:cs typeface="Times New Roman"/>
            </a:endParaRPr>
          </a:p>
        </p:txBody>
      </p:sp>
      <p:sp>
        <p:nvSpPr>
          <p:cNvPr id="4" name="Slide Number Placeholder 3">
            <a:extLst>
              <a:ext uri="{FF2B5EF4-FFF2-40B4-BE49-F238E27FC236}">
                <a16:creationId xmlns:a16="http://schemas.microsoft.com/office/drawing/2014/main" id="{430D0629-BFB9-BF91-33C4-9F62EEAEB8E8}"/>
              </a:ext>
            </a:extLst>
          </p:cNvPr>
          <p:cNvSpPr>
            <a:spLocks noGrp="1"/>
          </p:cNvSpPr>
          <p:nvPr>
            <p:ph type="sldNum" sz="quarter" idx="12"/>
          </p:nvPr>
        </p:nvSpPr>
        <p:spPr/>
        <p:txBody>
          <a:bodyPr/>
          <a:lstStyle/>
          <a:p>
            <a:fld id="{D17078FE-FA6E-49AB-B6B8-E4DFBDF79259}" type="slidenum">
              <a:rPr lang="en-US" smtClean="0"/>
              <a:t>9</a:t>
            </a:fld>
            <a:endParaRPr lang="en-US"/>
          </a:p>
        </p:txBody>
      </p:sp>
      <p:pic>
        <p:nvPicPr>
          <p:cNvPr id="5" name="Picture 4">
            <a:extLst>
              <a:ext uri="{FF2B5EF4-FFF2-40B4-BE49-F238E27FC236}">
                <a16:creationId xmlns:a16="http://schemas.microsoft.com/office/drawing/2014/main" id="{AE0D21A3-3344-26EE-1FD8-4356B7BBC045}"/>
              </a:ext>
            </a:extLst>
          </p:cNvPr>
          <p:cNvPicPr>
            <a:picLocks noChangeAspect="1"/>
          </p:cNvPicPr>
          <p:nvPr/>
        </p:nvPicPr>
        <p:blipFill>
          <a:blip r:embed="rId2"/>
          <a:stretch>
            <a:fillRect/>
          </a:stretch>
        </p:blipFill>
        <p:spPr>
          <a:xfrm>
            <a:off x="9245037" y="227554"/>
            <a:ext cx="2569163" cy="3243706"/>
          </a:xfrm>
          <a:prstGeom prst="rect">
            <a:avLst/>
          </a:prstGeom>
        </p:spPr>
      </p:pic>
      <p:sp>
        <p:nvSpPr>
          <p:cNvPr id="8" name="TextBox 7">
            <a:extLst>
              <a:ext uri="{FF2B5EF4-FFF2-40B4-BE49-F238E27FC236}">
                <a16:creationId xmlns:a16="http://schemas.microsoft.com/office/drawing/2014/main" id="{006BDA30-4F50-ABE7-8E8C-99BDECD54C1F}"/>
              </a:ext>
            </a:extLst>
          </p:cNvPr>
          <p:cNvSpPr txBox="1"/>
          <p:nvPr/>
        </p:nvSpPr>
        <p:spPr>
          <a:xfrm>
            <a:off x="9242790" y="3469101"/>
            <a:ext cx="2569163" cy="369332"/>
          </a:xfrm>
          <a:prstGeom prst="rect">
            <a:avLst/>
          </a:prstGeom>
          <a:noFill/>
        </p:spPr>
        <p:txBody>
          <a:bodyPr wrap="square" rtlCol="0">
            <a:spAutoFit/>
          </a:bodyPr>
          <a:lstStyle/>
          <a:p>
            <a:pPr algn="ctr"/>
            <a:r>
              <a:rPr lang="en-US"/>
              <a:t>Mead’s Milkweed</a:t>
            </a:r>
          </a:p>
        </p:txBody>
      </p:sp>
    </p:spTree>
    <p:extLst>
      <p:ext uri="{BB962C8B-B14F-4D97-AF65-F5344CB8AC3E}">
        <p14:creationId xmlns:p14="http://schemas.microsoft.com/office/powerpoint/2010/main" val="101858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974F1DBC556E44A97C5700F88D9CAF" ma:contentTypeVersion="4" ma:contentTypeDescription="Create a new document." ma:contentTypeScope="" ma:versionID="5c443a086b909e3a4171cea4180ce370">
  <xsd:schema xmlns:xsd="http://www.w3.org/2001/XMLSchema" xmlns:xs="http://www.w3.org/2001/XMLSchema" xmlns:p="http://schemas.microsoft.com/office/2006/metadata/properties" xmlns:ns2="9e02d874-77d8-42a5-a11a-c478b447f93f" targetNamespace="http://schemas.microsoft.com/office/2006/metadata/properties" ma:root="true" ma:fieldsID="cbe604b2a7115dc00f58976ae28afd12" ns2:_="">
    <xsd:import namespace="9e02d874-77d8-42a5-a11a-c478b447f9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02d874-77d8-42a5-a11a-c478b447f9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4621DD-9AA6-4028-948B-FEBCF76B41E6}">
  <ds:schemaRefs>
    <ds:schemaRef ds:uri="9e02d874-77d8-42a5-a11a-c478b447f93f"/>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3837B88-B390-48E6-9DC7-6008DE49A43C}">
  <ds:schemaRefs>
    <ds:schemaRef ds:uri="http://schemas.microsoft.com/sharepoint/v3/contenttype/forms"/>
  </ds:schemaRefs>
</ds:datastoreItem>
</file>

<file path=customXml/itemProps3.xml><?xml version="1.0" encoding="utf-8"?>
<ds:datastoreItem xmlns:ds="http://schemas.openxmlformats.org/officeDocument/2006/customXml" ds:itemID="{4AC64CA5-125F-4671-BF20-10AFDCDC0760}">
  <ds:schemaRefs>
    <ds:schemaRef ds:uri="9e02d874-77d8-42a5-a11a-c478b447f9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2741</Words>
  <Application>Microsoft Office PowerPoint</Application>
  <PresentationFormat>Widescreen</PresentationFormat>
  <Paragraphs>396</Paragraphs>
  <Slides>27</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Arial,Sans-Serif</vt:lpstr>
      <vt:lpstr>Berlin Sans FB</vt:lpstr>
      <vt:lpstr>Calibri</vt:lpstr>
      <vt:lpstr>Calibri Light</vt:lpstr>
      <vt:lpstr>Courier New</vt:lpstr>
      <vt:lpstr>Segoe UI</vt:lpstr>
      <vt:lpstr>Times New Roman</vt:lpstr>
      <vt:lpstr>Office Theme</vt:lpstr>
      <vt:lpstr>Introduction to Pesticide Registration and the  Endangered Species Act </vt:lpstr>
      <vt:lpstr>Pesticide Labels Will Be Changing To Protect Threatened and Endangered (Listed) Species and Their Habitat Only a few labels will be changing this year!</vt:lpstr>
      <vt:lpstr>What is the Endangered Species Act (ESA)</vt:lpstr>
      <vt:lpstr>Government Agency Roles   </vt:lpstr>
      <vt:lpstr>Why Now? “Megasuit” settlement was finalized on Sept 12, 2023</vt:lpstr>
      <vt:lpstr>Timeline: When Could Labels Change?</vt:lpstr>
      <vt:lpstr>ESA is Successful: 99% of Listed Species are Still Alive and 291 Species Have Been Delisted (some examples) </vt:lpstr>
      <vt:lpstr>ESA Protection: People Say this is Too Complicated. But the EPA or Courts Have Three Main Registration Choices</vt:lpstr>
      <vt:lpstr>ESA: Compliance and Will It Go Away</vt:lpstr>
      <vt:lpstr>A National Situation with Local Implications</vt:lpstr>
      <vt:lpstr>PowerPoint Presentation</vt:lpstr>
      <vt:lpstr>Label Changes to Protect Listed Species and Their Critical Habitat</vt:lpstr>
      <vt:lpstr>Herbicide Strategy: Finding Required Mitigations </vt:lpstr>
      <vt:lpstr>Spray Drift Buffers – Percent Scale</vt:lpstr>
      <vt:lpstr>Spray Drift Example: 50 Foot Buffer Requirement</vt:lpstr>
      <vt:lpstr>Mitigation for Runoff/Erosion – Point System </vt:lpstr>
      <vt:lpstr>Runoff/Erosion DRAFT Points – each herbicide by crop combination can have different points</vt:lpstr>
      <vt:lpstr>Pesticide Runoff Vulnerability at County Level</vt:lpstr>
      <vt:lpstr>Pesticide Use Limitation Areas (PULA) and Bulletins Live! Two</vt:lpstr>
      <vt:lpstr>Example ESA Bulletins Live! Two:  Pesticide Use Limitation Area (PULA) Dicamba – Aug 2024 application, Lexington KY</vt:lpstr>
      <vt:lpstr>PowerPoint Presentation</vt:lpstr>
      <vt:lpstr>ESA Resources</vt:lpstr>
      <vt:lpstr>EPA Endangered Species Main Page</vt:lpstr>
      <vt:lpstr>Conclusion &amp; Space For State Information</vt:lpstr>
      <vt:lpstr>Collaborative Effort – December 2024</vt:lpstr>
      <vt:lpstr>Back Pocket Slide Maryland Mitigation Relief Points for Conservation Practices</vt:lpstr>
      <vt:lpstr>Back Pocket Slide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Pesticide Registration and the  Endangered Species Act </dc:title>
  <dc:creator>Bill Chism</dc:creator>
  <cp:lastModifiedBy>Brown, Kimberly</cp:lastModifiedBy>
  <cp:revision>7</cp:revision>
  <dcterms:created xsi:type="dcterms:W3CDTF">2024-08-07T20:33:31Z</dcterms:created>
  <dcterms:modified xsi:type="dcterms:W3CDTF">2024-12-20T17:59:39Z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0x01010081974F1DBC556E44A97C5700F88D9CAF</vt:lpwstr>
  </property>
</Properties>
</file>