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Open Sa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penSans-italic.fntdata"/><Relationship Id="rId10" Type="http://schemas.openxmlformats.org/officeDocument/2006/relationships/font" Target="fonts/OpenSans-bold.fntdata"/><Relationship Id="rId12" Type="http://schemas.openxmlformats.org/officeDocument/2006/relationships/font" Target="fonts/OpenSans-boldItalic.fntdata"/><Relationship Id="rId9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112babaa1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112babaa1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112babaa1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112babaa1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12babaa1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12babaa1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ocde.us/EducationalServices/IntegratedSupportsAndServices/mhssa/Pages/default.aspx" TargetMode="External"/><Relationship Id="rId10" Type="http://schemas.openxmlformats.org/officeDocument/2006/relationships/image" Target="../media/image2.png"/><Relationship Id="rId9" Type="http://schemas.openxmlformats.org/officeDocument/2006/relationships/hyperlink" Target="https://cybhi.chhs.ca.gov/" TargetMode="External"/><Relationship Id="rId5" Type="http://schemas.openxmlformats.org/officeDocument/2006/relationships/hyperlink" Target="https://ocde.us/EducationalServices/IntegratedSupportsAndServices/swc/Pages/default.aspx" TargetMode="External"/><Relationship Id="rId6" Type="http://schemas.openxmlformats.org/officeDocument/2006/relationships/hyperlink" Target="https://vimeo.com/876959795" TargetMode="External"/><Relationship Id="rId7" Type="http://schemas.openxmlformats.org/officeDocument/2006/relationships/hyperlink" Target="https://ocde.us/EducationalServices/IntegratedSupportsAndServices/crn/Pages/default.aspx" TargetMode="External"/><Relationship Id="rId8" Type="http://schemas.openxmlformats.org/officeDocument/2006/relationships/hyperlink" Target="https://www.dhcs.ca.gov/services/Pages/studentbehavioralheathincentiveprogram.aspx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hyperlink" Target="https://ocde.us/SAMH/Pages/default.aspx" TargetMode="External"/><Relationship Id="rId9" Type="http://schemas.openxmlformats.org/officeDocument/2006/relationships/image" Target="../media/image2.png"/><Relationship Id="rId5" Type="http://schemas.openxmlformats.org/officeDocument/2006/relationships/hyperlink" Target="https://ocde.us/EducationalServices/IntegratedSupportsAndServices/SEL/Pages/default.aspx" TargetMode="External"/><Relationship Id="rId6" Type="http://schemas.openxmlformats.org/officeDocument/2006/relationships/hyperlink" Target="https://ocde.us/EducationalServices/IntegratedSupportsAndServices/PBIS/Pages/default.aspx" TargetMode="External"/><Relationship Id="rId7" Type="http://schemas.openxmlformats.org/officeDocument/2006/relationships/hyperlink" Target="https://ocde.us/EducationalServices/IntegratedSupportsAndServices/SchoolClimate/Pages/Restorative_Practices.aspx" TargetMode="External"/><Relationship Id="rId8" Type="http://schemas.openxmlformats.org/officeDocument/2006/relationships/hyperlink" Target="https://ocde.us/EducationalServices/SLACI/CommunitySchools/Pages/defaul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150" y="146825"/>
            <a:ext cx="8982000" cy="7265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952125" y="986350"/>
            <a:ext cx="7759800" cy="406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573">
                <a:solidFill>
                  <a:schemeClr val="dk1"/>
                </a:solidFill>
              </a:rPr>
              <a:t>Universal Supports:</a:t>
            </a:r>
            <a:endParaRPr sz="7573">
              <a:solidFill>
                <a:schemeClr val="dk1"/>
              </a:solidFill>
            </a:endParaRPr>
          </a:p>
          <a:p>
            <a:pPr indent="-348822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7573">
                <a:solidFill>
                  <a:schemeClr val="dk1"/>
                </a:solidFill>
              </a:rPr>
              <a:t>Mental health campaigns</a:t>
            </a:r>
            <a:endParaRPr sz="7573">
              <a:solidFill>
                <a:schemeClr val="dk1"/>
              </a:solidFill>
            </a:endParaRPr>
          </a:p>
          <a:p>
            <a:pPr indent="-34882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7573">
                <a:solidFill>
                  <a:schemeClr val="dk1"/>
                </a:solidFill>
              </a:rPr>
              <a:t>Universal Screeners</a:t>
            </a:r>
            <a:endParaRPr sz="7573">
              <a:solidFill>
                <a:schemeClr val="dk1"/>
              </a:solidFill>
            </a:endParaRPr>
          </a:p>
          <a:p>
            <a:pPr indent="-34882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7573">
                <a:solidFill>
                  <a:schemeClr val="dk1"/>
                </a:solidFill>
              </a:rPr>
              <a:t>Student Wellness Centers</a:t>
            </a:r>
            <a:endParaRPr sz="7573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573">
                <a:solidFill>
                  <a:schemeClr val="dk1"/>
                </a:solidFill>
              </a:rPr>
              <a:t>Supplemental Supports:</a:t>
            </a:r>
            <a:endParaRPr sz="7573">
              <a:solidFill>
                <a:schemeClr val="dk1"/>
              </a:solidFill>
            </a:endParaRPr>
          </a:p>
          <a:p>
            <a:pPr indent="-348822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7573">
                <a:solidFill>
                  <a:schemeClr val="dk1"/>
                </a:solidFill>
              </a:rPr>
              <a:t>Group counseling</a:t>
            </a:r>
            <a:endParaRPr sz="7573">
              <a:solidFill>
                <a:schemeClr val="dk1"/>
              </a:solidFill>
            </a:endParaRPr>
          </a:p>
          <a:p>
            <a:pPr indent="-34882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7573">
                <a:solidFill>
                  <a:schemeClr val="dk1"/>
                </a:solidFill>
              </a:rPr>
              <a:t>Check in/outs</a:t>
            </a:r>
            <a:endParaRPr sz="7573">
              <a:solidFill>
                <a:schemeClr val="dk1"/>
              </a:solidFill>
            </a:endParaRPr>
          </a:p>
          <a:p>
            <a:pPr indent="-34882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7573">
                <a:solidFill>
                  <a:schemeClr val="dk1"/>
                </a:solidFill>
              </a:rPr>
              <a:t>Lunch Mental Health/Wellness Talks</a:t>
            </a:r>
            <a:endParaRPr sz="7573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573">
                <a:solidFill>
                  <a:schemeClr val="dk1"/>
                </a:solidFill>
              </a:rPr>
              <a:t>Intensive Supports:</a:t>
            </a:r>
            <a:endParaRPr sz="7573">
              <a:solidFill>
                <a:schemeClr val="dk1"/>
              </a:solidFill>
            </a:endParaRPr>
          </a:p>
          <a:p>
            <a:pPr indent="-348822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7573">
                <a:solidFill>
                  <a:schemeClr val="dk1"/>
                </a:solidFill>
              </a:rPr>
              <a:t>Individual counseling</a:t>
            </a:r>
            <a:endParaRPr sz="7573">
              <a:solidFill>
                <a:schemeClr val="dk1"/>
              </a:solidFill>
            </a:endParaRPr>
          </a:p>
          <a:p>
            <a:pPr indent="-34882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7573">
                <a:solidFill>
                  <a:schemeClr val="dk1"/>
                </a:solidFill>
              </a:rPr>
              <a:t>Wrap around/Care coordination services</a:t>
            </a:r>
            <a:endParaRPr sz="7573">
              <a:solidFill>
                <a:schemeClr val="dk1"/>
              </a:solidFill>
            </a:endParaRPr>
          </a:p>
          <a:p>
            <a:pPr indent="-34882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7573">
                <a:solidFill>
                  <a:schemeClr val="dk1"/>
                </a:solidFill>
              </a:rPr>
              <a:t>Referrals to additional services outside of school</a:t>
            </a:r>
            <a:endParaRPr sz="7573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type="title"/>
          </p:nvPr>
        </p:nvSpPr>
        <p:spPr>
          <a:xfrm>
            <a:off x="239225" y="223775"/>
            <a:ext cx="8472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/>
              <a:t>Youth Mental Health Services in the Schools</a:t>
            </a:r>
            <a:endParaRPr sz="242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515675"/>
            <a:ext cx="722275" cy="62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150" y="135875"/>
            <a:ext cx="8935800" cy="7265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>
            <p:ph type="title"/>
          </p:nvPr>
        </p:nvSpPr>
        <p:spPr>
          <a:xfrm>
            <a:off x="231750" y="246700"/>
            <a:ext cx="8600400" cy="5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/>
              <a:t>The Orange County Department of Education Programs</a:t>
            </a:r>
            <a:r>
              <a:rPr lang="en" sz="2220"/>
              <a:t> </a:t>
            </a:r>
            <a:endParaRPr sz="2220"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112150" y="980863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Mental Health Student Services Act Grant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Regional Mental Health Coordinators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Behavioral Intervention and Mental Health Coordinator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WellSpace Coordinator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Mental Health Summit, Mental Health Series, TA and Consultation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Student Wellness Space: WellSpaces</a:t>
            </a:r>
            <a:r>
              <a:rPr lang="en"/>
              <a:t> </a:t>
            </a:r>
            <a:r>
              <a:rPr lang="en">
                <a:highlight>
                  <a:schemeClr val="accent6"/>
                </a:highlight>
              </a:rPr>
              <a:t>(</a:t>
            </a:r>
            <a:r>
              <a:rPr lang="en" u="sng">
                <a:solidFill>
                  <a:schemeClr val="hlink"/>
                </a:solidFill>
                <a:highlight>
                  <a:schemeClr val="accent6"/>
                </a:highlight>
                <a:hlinkClick r:id="rId6"/>
              </a:rPr>
              <a:t>Student produced video for Coyote Corner</a:t>
            </a:r>
            <a:r>
              <a:rPr lang="en">
                <a:highlight>
                  <a:schemeClr val="accent6"/>
                </a:highlight>
              </a:rPr>
              <a:t>)</a:t>
            </a:r>
            <a:endParaRPr>
              <a:highlight>
                <a:schemeClr val="accent6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7"/>
              </a:rPr>
              <a:t>Crisis Response Network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8"/>
              </a:rPr>
              <a:t>Student Behavioral Health Incentive Program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9"/>
              </a:rPr>
              <a:t>Child and Youth Behavioral Health Initiative </a:t>
            </a:r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0" y="4515675"/>
            <a:ext cx="722275" cy="62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063" y="135875"/>
            <a:ext cx="8951875" cy="7265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>
            <p:ph type="title"/>
          </p:nvPr>
        </p:nvSpPr>
        <p:spPr>
          <a:xfrm>
            <a:off x="268125" y="135875"/>
            <a:ext cx="8607900" cy="5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/>
              <a:t>The Orange County Department of Education Programs</a:t>
            </a:r>
            <a:endParaRPr sz="2220"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96075" y="813450"/>
            <a:ext cx="8952000" cy="38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Supporting positive mental health by promoting responsive relationships, emotionally safe environments, and skills development.</a:t>
            </a:r>
            <a:endParaRPr sz="14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4"/>
              </a:rPr>
              <a:t>Student Advocates for Mental Health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5"/>
              </a:rPr>
              <a:t>Social Emotional Learning supports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6"/>
              </a:rPr>
              <a:t>Positive Behavioral Interventions and Supports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7"/>
              </a:rPr>
              <a:t>Restorative Practices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8"/>
              </a:rPr>
              <a:t>Community Schools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C</a:t>
            </a:r>
            <a:r>
              <a:rPr lang="en" sz="1400"/>
              <a:t>ultivating important </a:t>
            </a:r>
            <a:r>
              <a:rPr b="1" lang="en" sz="1400"/>
              <a:t>“protective factors”</a:t>
            </a:r>
            <a:r>
              <a:rPr lang="en" sz="1400"/>
              <a:t> to </a:t>
            </a:r>
            <a:r>
              <a:rPr b="1" lang="en" sz="1400"/>
              <a:t>buffer against</a:t>
            </a:r>
            <a:r>
              <a:rPr lang="en" sz="1400"/>
              <a:t> mental health </a:t>
            </a:r>
            <a:r>
              <a:rPr b="1" lang="en" sz="1400"/>
              <a:t>risks</a:t>
            </a:r>
            <a:r>
              <a:rPr lang="en" sz="1400"/>
              <a:t>. 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SEL and mental health </a:t>
            </a:r>
            <a:r>
              <a:rPr b="1" lang="en" sz="1400"/>
              <a:t>are not </a:t>
            </a:r>
            <a:r>
              <a:rPr lang="en" sz="1400"/>
              <a:t>interchangeable terms, although they have an </a:t>
            </a:r>
            <a:r>
              <a:rPr b="1" lang="en" sz="1400"/>
              <a:t>interdependent relationship</a:t>
            </a:r>
            <a:r>
              <a:rPr lang="en" sz="1400"/>
              <a:t>.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Staff Wellness </a:t>
            </a:r>
            <a:endParaRPr sz="14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Staff Wellness presentations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Kaiser Thrive Rise </a:t>
            </a:r>
            <a:endParaRPr sz="14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40404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RISE, the national initiative was developed to equip teachers and staff with skills and resources to strengthen their emotional health and that of their students to foster a more positive, supportive learning environment. 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63"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0" y="4515675"/>
            <a:ext cx="722275" cy="62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