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Montserrat Classic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20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ureen Khan" userId="09afc19d-5790-44c0-9e8f-637852791244" providerId="ADAL" clId="{6057B3AB-3952-4060-AEDB-88A321DB3AC9}"/>
    <pc:docChg chg="modSld">
      <pc:chgData name="Naureen Khan" userId="09afc19d-5790-44c0-9e8f-637852791244" providerId="ADAL" clId="{6057B3AB-3952-4060-AEDB-88A321DB3AC9}" dt="2026-04-17T00:55:39.687" v="26" actId="20577"/>
      <pc:docMkLst>
        <pc:docMk/>
      </pc:docMkLst>
      <pc:sldChg chg="modSp mod">
        <pc:chgData name="Naureen Khan" userId="09afc19d-5790-44c0-9e8f-637852791244" providerId="ADAL" clId="{6057B3AB-3952-4060-AEDB-88A321DB3AC9}" dt="2026-04-17T00:55:39.687" v="26" actId="20577"/>
        <pc:sldMkLst>
          <pc:docMk/>
          <pc:sldMk cId="0" sldId="256"/>
        </pc:sldMkLst>
        <pc:spChg chg="mod">
          <ac:chgData name="Naureen Khan" userId="09afc19d-5790-44c0-9e8f-637852791244" providerId="ADAL" clId="{6057B3AB-3952-4060-AEDB-88A321DB3AC9}" dt="2026-04-17T00:55:39.687" v="26" actId="20577"/>
          <ac:spMkLst>
            <pc:docMk/>
            <pc:sldMk cId="0" sldId="256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4971" y="0"/>
            <a:ext cx="12038057" cy="10620186"/>
            <a:chOff x="0" y="0"/>
            <a:chExt cx="16050743" cy="14160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50743" cy="14160248"/>
            </a:xfrm>
            <a:custGeom>
              <a:avLst/>
              <a:gdLst/>
              <a:ahLst/>
              <a:cxnLst/>
              <a:rect l="l" t="t" r="r" b="b"/>
              <a:pathLst>
                <a:path w="16050743" h="14160248">
                  <a:moveTo>
                    <a:pt x="0" y="0"/>
                  </a:moveTo>
                  <a:lnTo>
                    <a:pt x="16050743" y="0"/>
                  </a:lnTo>
                  <a:lnTo>
                    <a:pt x="16050743" y="14160248"/>
                  </a:lnTo>
                  <a:lnTo>
                    <a:pt x="0" y="14160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075" b="-52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765802" y="2502115"/>
              <a:ext cx="519140" cy="740813"/>
            </a:xfrm>
            <a:custGeom>
              <a:avLst/>
              <a:gdLst/>
              <a:ahLst/>
              <a:cxnLst/>
              <a:rect l="l" t="t" r="r" b="b"/>
              <a:pathLst>
                <a:path w="519140" h="740813">
                  <a:moveTo>
                    <a:pt x="0" y="0"/>
                  </a:moveTo>
                  <a:lnTo>
                    <a:pt x="519139" y="0"/>
                  </a:lnTo>
                  <a:lnTo>
                    <a:pt x="519139" y="740813"/>
                  </a:lnTo>
                  <a:lnTo>
                    <a:pt x="0" y="740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9000"/>
              </a:blip>
              <a:stretch>
                <a:fillRect r="-2523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4159391"/>
            <a:ext cx="18288000" cy="169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1"/>
              </a:lnSpc>
            </a:pPr>
            <a:r>
              <a:rPr lang="en-US" sz="670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FROM ROOTS TO ROCKETS</a:t>
            </a:r>
          </a:p>
          <a:p>
            <a:pPr algn="ctr">
              <a:lnSpc>
                <a:spcPts val="5700"/>
              </a:lnSpc>
            </a:pPr>
            <a:r>
              <a:rPr lang="en-US" sz="5000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NEXT ECONOMY OF THE MID-WILLAMETTE VALLEY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7096843"/>
            <a:ext cx="18288000" cy="150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4"/>
              </a:lnSpc>
            </a:pPr>
            <a:r>
              <a:rPr lang="en-US" sz="460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Cara Turano, Oregon Entrepreneurs Network</a:t>
            </a:r>
          </a:p>
          <a:p>
            <a:pPr algn="ctr">
              <a:lnSpc>
                <a:spcPts val="4879"/>
              </a:lnSpc>
            </a:pPr>
            <a:r>
              <a:rPr lang="en-US" sz="4603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SEDCOR Mid-Valley Economic Summit 2026</a:t>
            </a:r>
          </a:p>
        </p:txBody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7"/>
                </p:tgtEl>
              </p:cBhvr>
            </p:cmd>
            <p:audio>
              <p:cMediaNode vol="100000" showWhenStopped="0">
                <p:cTn id="3"/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8013" y="0"/>
            <a:ext cx="20133986" cy="10318668"/>
          </a:xfrm>
          <a:custGeom>
            <a:avLst/>
            <a:gdLst/>
            <a:ahLst/>
            <a:cxnLst/>
            <a:rect l="l" t="t" r="r" b="b"/>
            <a:pathLst>
              <a:path w="20133986" h="10318668">
                <a:moveTo>
                  <a:pt x="0" y="0"/>
                </a:moveTo>
                <a:lnTo>
                  <a:pt x="20133986" y="0"/>
                </a:lnTo>
                <a:lnTo>
                  <a:pt x="20133986" y="10318668"/>
                </a:lnTo>
                <a:lnTo>
                  <a:pt x="0" y="103186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54645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60646" y="6370659"/>
            <a:ext cx="5598788" cy="142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AGRICULTURE</a:t>
            </a:r>
          </a:p>
          <a:p>
            <a:pPr algn="ctr">
              <a:lnSpc>
                <a:spcPts val="3670"/>
              </a:lnSpc>
            </a:pPr>
            <a:endParaRPr lang="en-US" sz="3989">
              <a:solidFill>
                <a:srgbClr val="FFFFFF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4763" y="6370659"/>
            <a:ext cx="6013524" cy="142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MANUFACTURING</a:t>
            </a:r>
          </a:p>
          <a:p>
            <a:pPr algn="ctr">
              <a:lnSpc>
                <a:spcPts val="3670"/>
              </a:lnSpc>
            </a:pPr>
            <a:endParaRPr lang="en-US" sz="3989">
              <a:solidFill>
                <a:srgbClr val="FFFFFF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18342" y="6370659"/>
            <a:ext cx="5916233" cy="142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LOGISTICS</a:t>
            </a:r>
          </a:p>
          <a:p>
            <a:pPr algn="ctr">
              <a:lnSpc>
                <a:spcPts val="3670"/>
              </a:lnSpc>
            </a:pPr>
            <a:endParaRPr lang="en-US" sz="3989">
              <a:solidFill>
                <a:srgbClr val="FFFFFF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DATA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2428661" y="7070240"/>
            <a:ext cx="2062758" cy="19050"/>
          </a:xfrm>
          <a:prstGeom prst="line">
            <a:avLst/>
          </a:prstGeom>
          <a:ln w="133350" cap="flat">
            <a:solidFill>
              <a:srgbClr val="DF22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8130146" y="7070240"/>
            <a:ext cx="2062758" cy="19050"/>
          </a:xfrm>
          <a:prstGeom prst="line">
            <a:avLst/>
          </a:prstGeom>
          <a:ln w="133350" cap="flat">
            <a:solidFill>
              <a:srgbClr val="DF22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13835778" y="7070240"/>
            <a:ext cx="2062758" cy="19050"/>
          </a:xfrm>
          <a:prstGeom prst="line">
            <a:avLst/>
          </a:prstGeom>
          <a:ln w="133350" cap="flat">
            <a:solidFill>
              <a:srgbClr val="DF22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3408608"/>
            <a:ext cx="18288000" cy="12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BUILD BRIDGES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8171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8799" y="2552981"/>
            <a:ext cx="18288000" cy="231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DF222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INVEST</a:t>
            </a:r>
          </a:p>
          <a:p>
            <a:pPr algn="ctr">
              <a:lnSpc>
                <a:spcPts val="8124"/>
              </a:lnSpc>
            </a:pPr>
            <a:r>
              <a:rPr lang="en-US" sz="58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 ENTREPRENEURIAL INFRASTRUCTURE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799" y="5018030"/>
            <a:ext cx="18288000" cy="231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DF222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DOUBLE DOWN</a:t>
            </a:r>
          </a:p>
          <a:p>
            <a:pPr algn="ctr">
              <a:lnSpc>
                <a:spcPts val="8124"/>
              </a:lnSpc>
            </a:pPr>
            <a:r>
              <a:rPr lang="en-US" sz="58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ON WORKFORCE EVOLUTION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799" y="7483079"/>
            <a:ext cx="18288000" cy="231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DF2227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TELL A NEW</a:t>
            </a:r>
          </a:p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REGIONAL STORY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77" b="-807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2" b="-822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174" y="3431288"/>
            <a:ext cx="10633002" cy="3441391"/>
            <a:chOff x="0" y="0"/>
            <a:chExt cx="14177336" cy="458852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177336" cy="4588522"/>
              <a:chOff x="0" y="0"/>
              <a:chExt cx="251134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113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511340" h="812800">
                    <a:moveTo>
                      <a:pt x="0" y="0"/>
                    </a:moveTo>
                    <a:lnTo>
                      <a:pt x="2511340" y="0"/>
                    </a:lnTo>
                    <a:lnTo>
                      <a:pt x="251134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28575"/>
                <a:ext cx="2511340" cy="784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7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492166" y="464675"/>
              <a:ext cx="9193004" cy="3752397"/>
            </a:xfrm>
            <a:custGeom>
              <a:avLst/>
              <a:gdLst/>
              <a:ahLst/>
              <a:cxnLst/>
              <a:rect l="l" t="t" r="r" b="b"/>
              <a:pathLst>
                <a:path w="9193004" h="3752397">
                  <a:moveTo>
                    <a:pt x="0" y="0"/>
                  </a:moveTo>
                  <a:lnTo>
                    <a:pt x="9193004" y="0"/>
                  </a:lnTo>
                  <a:lnTo>
                    <a:pt x="9193004" y="3752397"/>
                  </a:lnTo>
                  <a:lnTo>
                    <a:pt x="0" y="3752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351196" y="7531721"/>
            <a:ext cx="3783908" cy="2522605"/>
          </a:xfrm>
          <a:custGeom>
            <a:avLst/>
            <a:gdLst/>
            <a:ahLst/>
            <a:cxnLst/>
            <a:rect l="l" t="t" r="r" b="b"/>
            <a:pathLst>
              <a:path w="3783908" h="2522605">
                <a:moveTo>
                  <a:pt x="0" y="0"/>
                </a:moveTo>
                <a:lnTo>
                  <a:pt x="3783908" y="0"/>
                </a:lnTo>
                <a:lnTo>
                  <a:pt x="3783908" y="2522605"/>
                </a:lnTo>
                <a:lnTo>
                  <a:pt x="0" y="2522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19" t="-25869" r="-146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351196" y="249641"/>
            <a:ext cx="3783908" cy="2522605"/>
          </a:xfrm>
          <a:custGeom>
            <a:avLst/>
            <a:gdLst/>
            <a:ahLst/>
            <a:cxnLst/>
            <a:rect l="l" t="t" r="r" b="b"/>
            <a:pathLst>
              <a:path w="3783908" h="2522605">
                <a:moveTo>
                  <a:pt x="0" y="0"/>
                </a:moveTo>
                <a:lnTo>
                  <a:pt x="3783908" y="0"/>
                </a:lnTo>
                <a:lnTo>
                  <a:pt x="3783908" y="2522605"/>
                </a:lnTo>
                <a:lnTo>
                  <a:pt x="0" y="2522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85671" y="249641"/>
            <a:ext cx="3688101" cy="2458734"/>
          </a:xfrm>
          <a:custGeom>
            <a:avLst/>
            <a:gdLst/>
            <a:ahLst/>
            <a:cxnLst/>
            <a:rect l="l" t="t" r="r" b="b"/>
            <a:pathLst>
              <a:path w="3688101" h="2458734">
                <a:moveTo>
                  <a:pt x="0" y="0"/>
                </a:moveTo>
                <a:lnTo>
                  <a:pt x="3688101" y="0"/>
                </a:lnTo>
                <a:lnTo>
                  <a:pt x="3688101" y="2458733"/>
                </a:lnTo>
                <a:lnTo>
                  <a:pt x="0" y="2458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194" b="-837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9352" y="3419961"/>
            <a:ext cx="2848807" cy="3447077"/>
          </a:xfrm>
          <a:custGeom>
            <a:avLst/>
            <a:gdLst/>
            <a:ahLst/>
            <a:cxnLst/>
            <a:rect l="l" t="t" r="r" b="b"/>
            <a:pathLst>
              <a:path w="2848807" h="3447077">
                <a:moveTo>
                  <a:pt x="0" y="0"/>
                </a:moveTo>
                <a:lnTo>
                  <a:pt x="2848807" y="0"/>
                </a:lnTo>
                <a:lnTo>
                  <a:pt x="2848807" y="3447078"/>
                </a:lnTo>
                <a:lnTo>
                  <a:pt x="0" y="3447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577" t="-17919" b="-17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134742" y="3419961"/>
            <a:ext cx="2848807" cy="3447077"/>
          </a:xfrm>
          <a:custGeom>
            <a:avLst/>
            <a:gdLst/>
            <a:ahLst/>
            <a:cxnLst/>
            <a:rect l="l" t="t" r="r" b="b"/>
            <a:pathLst>
              <a:path w="2848807" h="3447077">
                <a:moveTo>
                  <a:pt x="0" y="0"/>
                </a:moveTo>
                <a:lnTo>
                  <a:pt x="2848806" y="0"/>
                </a:lnTo>
                <a:lnTo>
                  <a:pt x="2848806" y="3447078"/>
                </a:lnTo>
                <a:lnTo>
                  <a:pt x="0" y="3447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6770" r="-9880" b="-49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311965" y="249641"/>
            <a:ext cx="3725420" cy="2478957"/>
          </a:xfrm>
          <a:custGeom>
            <a:avLst/>
            <a:gdLst/>
            <a:ahLst/>
            <a:cxnLst/>
            <a:rect l="l" t="t" r="r" b="b"/>
            <a:pathLst>
              <a:path w="3725420" h="2478957">
                <a:moveTo>
                  <a:pt x="0" y="0"/>
                </a:moveTo>
                <a:lnTo>
                  <a:pt x="3725420" y="0"/>
                </a:lnTo>
                <a:lnTo>
                  <a:pt x="3725420" y="2478956"/>
                </a:lnTo>
                <a:lnTo>
                  <a:pt x="0" y="2478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3" b="-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85671" y="7531721"/>
            <a:ext cx="3688101" cy="2458734"/>
          </a:xfrm>
          <a:custGeom>
            <a:avLst/>
            <a:gdLst/>
            <a:ahLst/>
            <a:cxnLst/>
            <a:rect l="l" t="t" r="r" b="b"/>
            <a:pathLst>
              <a:path w="3688101" h="2458734">
                <a:moveTo>
                  <a:pt x="0" y="0"/>
                </a:moveTo>
                <a:lnTo>
                  <a:pt x="3688101" y="0"/>
                </a:lnTo>
                <a:lnTo>
                  <a:pt x="3688101" y="2458734"/>
                </a:lnTo>
                <a:lnTo>
                  <a:pt x="0" y="24587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00" t="-57435" r="-51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311965" y="7531721"/>
            <a:ext cx="3725420" cy="2478957"/>
          </a:xfrm>
          <a:custGeom>
            <a:avLst/>
            <a:gdLst/>
            <a:ahLst/>
            <a:cxnLst/>
            <a:rect l="l" t="t" r="r" b="b"/>
            <a:pathLst>
              <a:path w="3725420" h="2478957">
                <a:moveTo>
                  <a:pt x="0" y="0"/>
                </a:moveTo>
                <a:lnTo>
                  <a:pt x="3725420" y="0"/>
                </a:lnTo>
                <a:lnTo>
                  <a:pt x="3725420" y="2478957"/>
                </a:lnTo>
                <a:lnTo>
                  <a:pt x="0" y="2478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6" b="-1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29352" y="118821"/>
            <a:ext cx="2848807" cy="3022086"/>
          </a:xfrm>
          <a:custGeom>
            <a:avLst/>
            <a:gdLst/>
            <a:ahLst/>
            <a:cxnLst/>
            <a:rect l="l" t="t" r="r" b="b"/>
            <a:pathLst>
              <a:path w="2848807" h="3022086">
                <a:moveTo>
                  <a:pt x="0" y="0"/>
                </a:moveTo>
                <a:lnTo>
                  <a:pt x="2848807" y="0"/>
                </a:lnTo>
                <a:lnTo>
                  <a:pt x="2848807" y="3022086"/>
                </a:lnTo>
                <a:lnTo>
                  <a:pt x="0" y="3022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701" r="-106690" b="-356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134742" y="7032240"/>
            <a:ext cx="2848807" cy="3022086"/>
          </a:xfrm>
          <a:custGeom>
            <a:avLst/>
            <a:gdLst/>
            <a:ahLst/>
            <a:cxnLst/>
            <a:rect l="l" t="t" r="r" b="b"/>
            <a:pathLst>
              <a:path w="2848807" h="3022086">
                <a:moveTo>
                  <a:pt x="0" y="0"/>
                </a:moveTo>
                <a:lnTo>
                  <a:pt x="2848806" y="0"/>
                </a:lnTo>
                <a:lnTo>
                  <a:pt x="2848806" y="3022086"/>
                </a:lnTo>
                <a:lnTo>
                  <a:pt x="0" y="3022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0807" r="-208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134742" y="130486"/>
            <a:ext cx="2848807" cy="3022086"/>
          </a:xfrm>
          <a:custGeom>
            <a:avLst/>
            <a:gdLst/>
            <a:ahLst/>
            <a:cxnLst/>
            <a:rect l="l" t="t" r="r" b="b"/>
            <a:pathLst>
              <a:path w="2848807" h="3022086">
                <a:moveTo>
                  <a:pt x="0" y="0"/>
                </a:moveTo>
                <a:lnTo>
                  <a:pt x="2848806" y="0"/>
                </a:lnTo>
                <a:lnTo>
                  <a:pt x="2848806" y="3022086"/>
                </a:lnTo>
                <a:lnTo>
                  <a:pt x="0" y="3022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594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29352" y="7032240"/>
            <a:ext cx="2848807" cy="3022086"/>
          </a:xfrm>
          <a:custGeom>
            <a:avLst/>
            <a:gdLst/>
            <a:ahLst/>
            <a:cxnLst/>
            <a:rect l="l" t="t" r="r" b="b"/>
            <a:pathLst>
              <a:path w="2848807" h="3022086">
                <a:moveTo>
                  <a:pt x="0" y="0"/>
                </a:moveTo>
                <a:lnTo>
                  <a:pt x="2848807" y="0"/>
                </a:lnTo>
                <a:lnTo>
                  <a:pt x="2848807" y="3022086"/>
                </a:lnTo>
                <a:lnTo>
                  <a:pt x="0" y="3022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9409" t="-7315" r="-35937" b="-5797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4645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651840"/>
            <a:ext cx="18288000" cy="12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FOUNDATIONAL INDUSTRIES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035" y="8522709"/>
            <a:ext cx="5598788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AGRICULTURE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FOOD &amp; BEVERAGE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51152" y="8522709"/>
            <a:ext cx="6013524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ADVANCED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MANUFACTURING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14732" y="8522709"/>
            <a:ext cx="5916233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NATUAL RESOURCES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&amp; WOOD PRODUCTS</a:t>
            </a:r>
          </a:p>
        </p:txBody>
      </p:sp>
      <p:sp>
        <p:nvSpPr>
          <p:cNvPr id="7" name="Freeform 7"/>
          <p:cNvSpPr/>
          <p:nvPr/>
        </p:nvSpPr>
        <p:spPr>
          <a:xfrm>
            <a:off x="1777726" y="4671555"/>
            <a:ext cx="3157408" cy="3342016"/>
          </a:xfrm>
          <a:custGeom>
            <a:avLst/>
            <a:gdLst/>
            <a:ahLst/>
            <a:cxnLst/>
            <a:rect l="l" t="t" r="r" b="b"/>
            <a:pathLst>
              <a:path w="3157408" h="3342016">
                <a:moveTo>
                  <a:pt x="0" y="0"/>
                </a:moveTo>
                <a:lnTo>
                  <a:pt x="3157407" y="0"/>
                </a:lnTo>
                <a:lnTo>
                  <a:pt x="3157407" y="3342016"/>
                </a:lnTo>
                <a:lnTo>
                  <a:pt x="0" y="3342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990" r="-28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79211" y="4671555"/>
            <a:ext cx="3157408" cy="3342016"/>
          </a:xfrm>
          <a:custGeom>
            <a:avLst/>
            <a:gdLst/>
            <a:ahLst/>
            <a:cxnLst/>
            <a:rect l="l" t="t" r="r" b="b"/>
            <a:pathLst>
              <a:path w="3157408" h="3342016">
                <a:moveTo>
                  <a:pt x="0" y="0"/>
                </a:moveTo>
                <a:lnTo>
                  <a:pt x="3157407" y="0"/>
                </a:lnTo>
                <a:lnTo>
                  <a:pt x="3157407" y="3342016"/>
                </a:lnTo>
                <a:lnTo>
                  <a:pt x="0" y="3342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506" r="-445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97272" y="4671555"/>
            <a:ext cx="3157408" cy="3342016"/>
          </a:xfrm>
          <a:custGeom>
            <a:avLst/>
            <a:gdLst/>
            <a:ahLst/>
            <a:cxnLst/>
            <a:rect l="l" t="t" r="r" b="b"/>
            <a:pathLst>
              <a:path w="3157408" h="3342016">
                <a:moveTo>
                  <a:pt x="0" y="0"/>
                </a:moveTo>
                <a:lnTo>
                  <a:pt x="3157408" y="0"/>
                </a:lnTo>
                <a:lnTo>
                  <a:pt x="3157408" y="3342016"/>
                </a:lnTo>
                <a:lnTo>
                  <a:pt x="0" y="3342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650" r="-2065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4645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2591" y="3399148"/>
            <a:ext cx="17233364" cy="6263572"/>
          </a:xfrm>
          <a:custGeom>
            <a:avLst/>
            <a:gdLst/>
            <a:ahLst/>
            <a:cxnLst/>
            <a:rect l="l" t="t" r="r" b="b"/>
            <a:pathLst>
              <a:path w="17233364" h="6263572">
                <a:moveTo>
                  <a:pt x="0" y="0"/>
                </a:moveTo>
                <a:lnTo>
                  <a:pt x="17233365" y="0"/>
                </a:lnTo>
                <a:lnTo>
                  <a:pt x="17233365" y="6263572"/>
                </a:lnTo>
                <a:lnTo>
                  <a:pt x="0" y="6263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20" t="-49516" r="-2011" b="-194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54645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3408608"/>
            <a:ext cx="18288000" cy="12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TENSION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0646" y="6423046"/>
            <a:ext cx="5598788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WAGE PRESSURE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VS. INDUSTRY MIX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4763" y="6423046"/>
            <a:ext cx="6013524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TALENT &amp;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WORKFORCE GAPS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18342" y="6423046"/>
            <a:ext cx="5916233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INNOVATION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ACCESS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4645" y="7470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7" y="0"/>
                </a:lnTo>
                <a:lnTo>
                  <a:pt x="1069257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63935" y="6361757"/>
            <a:ext cx="1542868" cy="750220"/>
          </a:xfrm>
          <a:custGeom>
            <a:avLst/>
            <a:gdLst/>
            <a:ahLst/>
            <a:cxnLst/>
            <a:rect l="l" t="t" r="r" b="b"/>
            <a:pathLst>
              <a:path w="1542868" h="750220">
                <a:moveTo>
                  <a:pt x="0" y="0"/>
                </a:moveTo>
                <a:lnTo>
                  <a:pt x="1542868" y="0"/>
                </a:lnTo>
                <a:lnTo>
                  <a:pt x="1542868" y="750220"/>
                </a:lnTo>
                <a:lnTo>
                  <a:pt x="0" y="750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3408608"/>
            <a:ext cx="18288000" cy="126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740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ECONOMIC TRANSITION PRESSURE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8785" y="6307159"/>
            <a:ext cx="3905540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NATURAL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56412" y="6538933"/>
            <a:ext cx="5598788" cy="50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MANUFACTURING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97287" y="6307159"/>
            <a:ext cx="4990713" cy="96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TECH ENABLED</a:t>
            </a:r>
          </a:p>
          <a:p>
            <a:pPr algn="ctr">
              <a:lnSpc>
                <a:spcPts val="3670"/>
              </a:lnSpc>
            </a:pPr>
            <a:r>
              <a:rPr lang="en-US" sz="39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ECONOMY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4810" y="6361757"/>
            <a:ext cx="1542868" cy="750220"/>
          </a:xfrm>
          <a:custGeom>
            <a:avLst/>
            <a:gdLst/>
            <a:ahLst/>
            <a:cxnLst/>
            <a:rect l="l" t="t" r="r" b="b"/>
            <a:pathLst>
              <a:path w="1542868" h="750220">
                <a:moveTo>
                  <a:pt x="0" y="0"/>
                </a:moveTo>
                <a:lnTo>
                  <a:pt x="1542867" y="0"/>
                </a:lnTo>
                <a:lnTo>
                  <a:pt x="1542867" y="750220"/>
                </a:lnTo>
                <a:lnTo>
                  <a:pt x="0" y="750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9276" y="-1527547"/>
            <a:ext cx="9318724" cy="11814547"/>
          </a:xfrm>
          <a:custGeom>
            <a:avLst/>
            <a:gdLst/>
            <a:ahLst/>
            <a:cxnLst/>
            <a:rect l="l" t="t" r="r" b="b"/>
            <a:pathLst>
              <a:path w="9318724" h="11814547">
                <a:moveTo>
                  <a:pt x="0" y="0"/>
                </a:moveTo>
                <a:lnTo>
                  <a:pt x="9318724" y="0"/>
                </a:lnTo>
                <a:lnTo>
                  <a:pt x="9318724" y="11814547"/>
                </a:lnTo>
                <a:lnTo>
                  <a:pt x="0" y="118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969276" cy="10287000"/>
          </a:xfrm>
          <a:custGeom>
            <a:avLst/>
            <a:gdLst/>
            <a:ahLst/>
            <a:cxnLst/>
            <a:rect l="l" t="t" r="r" b="b"/>
            <a:pathLst>
              <a:path w="8969276" h="10287000">
                <a:moveTo>
                  <a:pt x="0" y="0"/>
                </a:moveTo>
                <a:lnTo>
                  <a:pt x="8969276" y="0"/>
                </a:lnTo>
                <a:lnTo>
                  <a:pt x="89692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8" r="-4921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10931" y="741452"/>
            <a:ext cx="1069257" cy="1525832"/>
          </a:xfrm>
          <a:custGeom>
            <a:avLst/>
            <a:gdLst/>
            <a:ahLst/>
            <a:cxnLst/>
            <a:rect l="l" t="t" r="r" b="b"/>
            <a:pathLst>
              <a:path w="1069257" h="1525832">
                <a:moveTo>
                  <a:pt x="0" y="0"/>
                </a:moveTo>
                <a:lnTo>
                  <a:pt x="1069256" y="0"/>
                </a:lnTo>
                <a:lnTo>
                  <a:pt x="1069256" y="1525832"/>
                </a:lnTo>
                <a:lnTo>
                  <a:pt x="0" y="152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2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93512" y="3817574"/>
            <a:ext cx="3157408" cy="2103623"/>
          </a:xfrm>
          <a:custGeom>
            <a:avLst/>
            <a:gdLst/>
            <a:ahLst/>
            <a:cxnLst/>
            <a:rect l="l" t="t" r="r" b="b"/>
            <a:pathLst>
              <a:path w="3157408" h="2103623">
                <a:moveTo>
                  <a:pt x="0" y="0"/>
                </a:moveTo>
                <a:lnTo>
                  <a:pt x="3157407" y="0"/>
                </a:lnTo>
                <a:lnTo>
                  <a:pt x="3157407" y="2103622"/>
                </a:lnTo>
                <a:lnTo>
                  <a:pt x="0" y="2103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" r="-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75089" y="4051308"/>
            <a:ext cx="3475498" cy="174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94"/>
              </a:lnSpc>
            </a:pPr>
            <a:r>
              <a:rPr lang="en-US" sz="36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AGRICULTURE BECOMES A TECHNOLOGY PLATFORM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56637" y="4265620"/>
            <a:ext cx="5281774" cy="131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</a:pPr>
            <a:r>
              <a:rPr lang="en-US" sz="36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MANUFACTURING BECOMES DIGITALLY INTEGRATED</a:t>
            </a:r>
          </a:p>
        </p:txBody>
      </p:sp>
      <p:sp>
        <p:nvSpPr>
          <p:cNvPr id="6" name="Freeform 6"/>
          <p:cNvSpPr/>
          <p:nvPr/>
        </p:nvSpPr>
        <p:spPr>
          <a:xfrm>
            <a:off x="9061079" y="3817574"/>
            <a:ext cx="3157408" cy="2103623"/>
          </a:xfrm>
          <a:custGeom>
            <a:avLst/>
            <a:gdLst/>
            <a:ahLst/>
            <a:cxnLst/>
            <a:rect l="l" t="t" r="r" b="b"/>
            <a:pathLst>
              <a:path w="3157408" h="2103623">
                <a:moveTo>
                  <a:pt x="0" y="0"/>
                </a:moveTo>
                <a:lnTo>
                  <a:pt x="3157408" y="0"/>
                </a:lnTo>
                <a:lnTo>
                  <a:pt x="3157408" y="2103622"/>
                </a:lnTo>
                <a:lnTo>
                  <a:pt x="0" y="2103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656637" y="7388411"/>
            <a:ext cx="5328648" cy="174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</a:pPr>
            <a:r>
              <a:rPr lang="en-US" sz="36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CLIMATE &amp; SUSTAINABILITY BECOME ECONOMIC DRIVERS</a:t>
            </a:r>
          </a:p>
        </p:txBody>
      </p:sp>
      <p:sp>
        <p:nvSpPr>
          <p:cNvPr id="8" name="Freeform 8"/>
          <p:cNvSpPr/>
          <p:nvPr/>
        </p:nvSpPr>
        <p:spPr>
          <a:xfrm>
            <a:off x="9061079" y="7154677"/>
            <a:ext cx="3157408" cy="2103623"/>
          </a:xfrm>
          <a:custGeom>
            <a:avLst/>
            <a:gdLst/>
            <a:ahLst/>
            <a:cxnLst/>
            <a:rect l="l" t="t" r="r" b="b"/>
            <a:pathLst>
              <a:path w="3157408" h="2103623">
                <a:moveTo>
                  <a:pt x="0" y="0"/>
                </a:moveTo>
                <a:lnTo>
                  <a:pt x="3157408" y="0"/>
                </a:lnTo>
                <a:lnTo>
                  <a:pt x="3157408" y="2103623"/>
                </a:lnTo>
                <a:lnTo>
                  <a:pt x="0" y="21036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" r="-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75089" y="7817036"/>
            <a:ext cx="3475498" cy="131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94"/>
              </a:lnSpc>
            </a:pPr>
            <a:r>
              <a:rPr lang="en-US" sz="36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RISE OF</a:t>
            </a:r>
          </a:p>
          <a:p>
            <a:pPr algn="r">
              <a:lnSpc>
                <a:spcPts val="3394"/>
              </a:lnSpc>
            </a:pPr>
            <a:r>
              <a:rPr lang="en-US" sz="368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“RURAL INNOVATOR”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4593512" y="7154677"/>
            <a:ext cx="3157408" cy="2103623"/>
          </a:xfrm>
          <a:custGeom>
            <a:avLst/>
            <a:gdLst/>
            <a:ahLst/>
            <a:cxnLst/>
            <a:rect l="l" t="t" r="r" b="b"/>
            <a:pathLst>
              <a:path w="3157408" h="2103623">
                <a:moveTo>
                  <a:pt x="0" y="0"/>
                </a:moveTo>
                <a:lnTo>
                  <a:pt x="3157407" y="0"/>
                </a:lnTo>
                <a:lnTo>
                  <a:pt x="3157407" y="2103623"/>
                </a:lnTo>
                <a:lnTo>
                  <a:pt x="0" y="2103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44" b="-26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D4565A3E8946A4ED241986A5FD05" ma:contentTypeVersion="19" ma:contentTypeDescription="Create a new document." ma:contentTypeScope="" ma:versionID="5ac06282f87e070c872788f6aab62c7c">
  <xsd:schema xmlns:xsd="http://www.w3.org/2001/XMLSchema" xmlns:xs="http://www.w3.org/2001/XMLSchema" xmlns:p="http://schemas.microsoft.com/office/2006/metadata/properties" xmlns:ns2="80f9f19e-c88a-48ba-9457-8ced764b0832" xmlns:ns3="161b5004-dd69-4b4c-a97e-aaf18d06f299" targetNamespace="http://schemas.microsoft.com/office/2006/metadata/properties" ma:root="true" ma:fieldsID="4d18ad727e4306c450c94498d1976eb9" ns2:_="" ns3:_="">
    <xsd:import namespace="80f9f19e-c88a-48ba-9457-8ced764b0832"/>
    <xsd:import namespace="161b5004-dd69-4b4c-a97e-aaf18d06f2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f9f19e-c88a-48ba-9457-8ced764b08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f5c2f88-3254-4736-adca-99bdffc8b9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b5004-dd69-4b4c-a97e-aaf18d06f29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0fcb22-8b78-409b-a504-2e96262af678}" ma:internalName="TaxCatchAll" ma:showField="CatchAllData" ma:web="161b5004-dd69-4b4c-a97e-aaf18d06f2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f9f19e-c88a-48ba-9457-8ced764b0832">
      <Terms xmlns="http://schemas.microsoft.com/office/infopath/2007/PartnerControls"/>
    </lcf76f155ced4ddcb4097134ff3c332f>
    <TaxCatchAll xmlns="161b5004-dd69-4b4c-a97e-aaf18d06f299" xsi:nil="true"/>
  </documentManagement>
</p:properties>
</file>

<file path=customXml/itemProps1.xml><?xml version="1.0" encoding="utf-8"?>
<ds:datastoreItem xmlns:ds="http://schemas.openxmlformats.org/officeDocument/2006/customXml" ds:itemID="{22F281F1-71B6-4FA8-BC48-A65E185625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9D441C-E951-49BE-B192-E1374208C7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f9f19e-c88a-48ba-9457-8ced764b0832"/>
    <ds:schemaRef ds:uri="161b5004-dd69-4b4c-a97e-aaf18d06f2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5897A6-E362-42A3-9717-41BFEF16FA3D}">
  <ds:schemaRefs>
    <ds:schemaRef ds:uri="http://schemas.microsoft.com/office/2006/metadata/properties"/>
    <ds:schemaRef ds:uri="http://schemas.microsoft.com/office/infopath/2007/PartnerControls"/>
    <ds:schemaRef ds:uri="80f9f19e-c88a-48ba-9457-8ced764b0832"/>
    <ds:schemaRef ds:uri="161b5004-dd69-4b4c-a97e-aaf18d06f2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Custom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Montserrat Classic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SEDCOR Economic Summit</dc:title>
  <cp:lastModifiedBy>Naureen Khan</cp:lastModifiedBy>
  <cp:revision>1</cp:revision>
  <dcterms:created xsi:type="dcterms:W3CDTF">2006-08-16T00:00:00Z</dcterms:created>
  <dcterms:modified xsi:type="dcterms:W3CDTF">2026-04-17T00:55:48Z</dcterms:modified>
  <dc:identifier>DAHHCKIBqTE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0x010100AFA6D4565A3E8946A4ED241986A5FD05</vt:lpwstr>
  </property>
  <property fmtid="{D5CDD505-2E9C-101B-9397-08002B2CF9AE}" pid="3" name="MediaServiceImageTags">
    <vt:lpwstr/>
  </property>
</Properties>
</file>