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13" r:id="rId5"/>
    <p:sldId id="297" r:id="rId6"/>
    <p:sldId id="258" r:id="rId7"/>
    <p:sldId id="312" r:id="rId8"/>
    <p:sldId id="402" r:id="rId9"/>
    <p:sldId id="302" r:id="rId10"/>
    <p:sldId id="350" r:id="rId11"/>
    <p:sldId id="278" r:id="rId12"/>
    <p:sldId id="315" r:id="rId13"/>
    <p:sldId id="316" r:id="rId14"/>
    <p:sldId id="403" r:id="rId15"/>
    <p:sldId id="405" r:id="rId16"/>
    <p:sldId id="319" r:id="rId17"/>
    <p:sldId id="40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35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E6898-D211-4853-9765-637B51EB3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DD9DE-E7DA-59A0-2CCB-DB86CC43C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312DE-A36B-41A9-BC17-D7A388EDD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6CA3A-354F-3F8E-6D86-6DEB6F9DD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74BD-906A-FA29-FC3C-41F916567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CC783-ADA2-DF8E-2621-1DB47251A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44867-C60A-328E-EE94-828D73936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E6898-D211-4853-9765-637B51EB3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1E4A-A795-4793-93A9-65034B22D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13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1E4A-A795-4793-93A9-65034B22D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3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BB7DA-9A4A-2273-9B27-790256F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13528-CAA6-5569-213B-7830DC1D8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53F1F-44BE-2F5D-0E1F-9A8C8E8A9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51F14-3857-D860-1CC7-E35C855E7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1E4A-A795-4793-93A9-65034B22D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6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7B09-9760-5955-68B6-DFDDBB2F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6596E-7235-A3C7-795D-549E294D5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E1F3D-EC47-0CB0-8066-AE594E737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1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245EB-7A5C-7EB0-E7A9-C1BD21850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3A2DC-F737-7F00-8C2C-F2CC1EDEA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21AA1-D466-50EC-D2AE-D81025BFE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93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39055-7DC7-FBC6-A541-5DAF388D2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B24A8-5FA1-8A37-2292-1D1F2E2F1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8BA28-CCD5-9FA1-B200-A8753520C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F6BE9-5979-2798-C889-87B7942A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FC9D7-4FF9-EBB7-CE34-CF6923BFB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08314-2BA8-6951-6FA2-C5C47FE31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6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613A-C8A3-968C-1097-075803433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3205E-0D7B-6988-7B94-B2240F9A5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9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826D-7A82-C190-E46A-C97C985D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1B1A3-A707-25B7-D35C-E533E7745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5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1C5AA-C313-DAD1-889F-08F4B090A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2A673-B2B0-3597-2937-AF1452B76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5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F9F8-E60D-ED4D-E416-990D6424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6A63-C7AA-C184-728F-89B9C08E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8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CC46-E39E-20C6-BF40-93A4AF68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4B45-E81C-EED7-9066-810D2323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8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5304-75D2-2094-8E9D-E2091838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FF10-7607-E013-D44D-FB1BF9143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C3E7-786B-25AB-BD53-3FC8557F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30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BE1F-F847-4ACC-4A6F-BEA67D38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043D-CDEF-EEEF-E181-A406DDB0D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E9276-208C-40BA-6171-FCD0165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3C0BD-D817-B4E8-DCE3-6239ECA8C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55554-F184-DCA5-AB45-0316B061F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90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8E78-866E-F04A-ACE3-79E2F738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9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27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C157-8CAF-2B25-0C19-95BCAAA8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B1D3-88B5-9020-28BA-A9488F37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A6935-AC50-04BD-FDD1-90CC931B2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82BE-68EB-9C0C-35AF-B5592DEA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9C711-15B7-8BAA-1CF5-C8386A4BD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F570F-215E-4D81-EE6B-B1DB4DE59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26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A4CF7-D31B-D8BD-4131-D8C9D03D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0605C-B4DB-A1F4-ADC5-0E065E5B6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logo with blue lines and a black background&#10;&#10;Description automatically generated">
            <a:extLst>
              <a:ext uri="{FF2B5EF4-FFF2-40B4-BE49-F238E27FC236}">
                <a16:creationId xmlns:a16="http://schemas.microsoft.com/office/drawing/2014/main" id="{999186B0-0795-F091-35E9-766549D6A3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43" y="6038746"/>
            <a:ext cx="1920536" cy="801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CC7B76-0C75-F940-B3C7-6184C1EBE409}"/>
              </a:ext>
            </a:extLst>
          </p:cNvPr>
          <p:cNvSpPr/>
          <p:nvPr userDrawn="1"/>
        </p:nvSpPr>
        <p:spPr>
          <a:xfrm>
            <a:off x="0" y="0"/>
            <a:ext cx="1864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AD79FE-0DBF-7D80-CEBD-817C61A560EC}"/>
              </a:ext>
            </a:extLst>
          </p:cNvPr>
          <p:cNvSpPr/>
          <p:nvPr userDrawn="1"/>
        </p:nvSpPr>
        <p:spPr>
          <a:xfrm>
            <a:off x="186431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estonmann@oregonbusinessindustry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9.sv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95FA3-B45E-D94D-F91C-FD713C27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694E-D595-1048-CD9E-C99BBAEE0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600200"/>
            <a:ext cx="11182350" cy="1655762"/>
          </a:xfrm>
        </p:spPr>
        <p:txBody>
          <a:bodyPr anchor="t">
            <a:normAutofit/>
          </a:bodyPr>
          <a:lstStyle/>
          <a:p>
            <a:r>
              <a:rPr lang="en-US" sz="5600" b="1" dirty="0"/>
              <a:t>Restoring Oregon’s Competitiveness</a:t>
            </a:r>
            <a:br>
              <a:rPr lang="en-US" sz="5600" b="1" dirty="0"/>
            </a:br>
            <a:r>
              <a:rPr lang="en-US" sz="5600" dirty="0"/>
              <a:t>An Economic Imperative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9AC20-1A3F-9E6E-A22A-40EAD91D6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/>
              <a:t>Strategic Economic Development Corporation</a:t>
            </a:r>
          </a:p>
          <a:p>
            <a:r>
              <a:rPr lang="en-US" sz="3200" dirty="0"/>
              <a:t>April 23, 2026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5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51F09-3F29-0E09-ABD2-F9A790BE0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C792-7033-2439-2644-D1C275D8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r>
              <a:rPr lang="en-US" b="1" dirty="0"/>
              <a:t>Prioritize Economic and Business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114E-4AE2-EC57-DF60-2BD0AEBB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" y="1600199"/>
            <a:ext cx="10906125" cy="4576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Make Oregon a more affordable place to live, work and run a business.</a:t>
            </a:r>
          </a:p>
          <a:p>
            <a:pPr marL="0" indent="0" algn="ctr">
              <a:buNone/>
            </a:pPr>
            <a:endParaRPr lang="en-US" sz="600" b="1" dirty="0"/>
          </a:p>
          <a:p>
            <a:pPr lvl="1"/>
            <a:r>
              <a:rPr lang="en-US" dirty="0"/>
              <a:t>Modernize the Corporate Activity Tax</a:t>
            </a:r>
          </a:p>
          <a:p>
            <a:pPr lvl="1"/>
            <a:r>
              <a:rPr lang="en-US" dirty="0"/>
              <a:t>Replace the Climate Protection Program</a:t>
            </a:r>
          </a:p>
          <a:p>
            <a:pPr lvl="1"/>
            <a:r>
              <a:rPr lang="en-US" dirty="0"/>
              <a:t>Fix the Recycling Modernization Act</a:t>
            </a:r>
          </a:p>
          <a:p>
            <a:pPr lvl="1"/>
            <a:r>
              <a:rPr lang="en-US" dirty="0"/>
              <a:t>Index personal income tax rates</a:t>
            </a:r>
          </a:p>
          <a:p>
            <a:pPr lvl="1"/>
            <a:r>
              <a:rPr lang="en-US" dirty="0"/>
              <a:t>Reform prevailing wage laws</a:t>
            </a:r>
          </a:p>
          <a:p>
            <a:pPr lvl="1"/>
            <a:r>
              <a:rPr lang="en-US" dirty="0"/>
              <a:t>Expand access to child care through credits and employer incentives</a:t>
            </a:r>
          </a:p>
          <a:p>
            <a:pPr lvl="1"/>
            <a:r>
              <a:rPr lang="en-US" dirty="0"/>
              <a:t>Reconnect to key sections of federal tax code</a:t>
            </a:r>
          </a:p>
          <a:p>
            <a:pPr lvl="1"/>
            <a:r>
              <a:rPr lang="en-US" dirty="0"/>
              <a:t>Streamline permitting and regulatory barriers, including housing</a:t>
            </a:r>
          </a:p>
          <a:p>
            <a:pPr lvl="1"/>
            <a:r>
              <a:rPr lang="en-US" dirty="0"/>
              <a:t>Eliminate the estate tax</a:t>
            </a:r>
          </a:p>
          <a:p>
            <a:pPr lvl="1"/>
            <a:r>
              <a:rPr lang="en-US" dirty="0"/>
              <a:t>Preempt local income taxes</a:t>
            </a:r>
          </a:p>
        </p:txBody>
      </p:sp>
    </p:spTree>
    <p:extLst>
      <p:ext uri="{BB962C8B-B14F-4D97-AF65-F5344CB8AC3E}">
        <p14:creationId xmlns:p14="http://schemas.microsoft.com/office/powerpoint/2010/main" val="174316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8ABA4-8D56-9751-09A7-575A4A8EF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058258-2DF8-E20C-3B34-8F09C8E4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93" y="1140618"/>
            <a:ext cx="10539413" cy="4576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Establish a culture of “yes” rather than “no” and reduce Oregon’s overall regulatory burden while modernizing rulemaking processes and outcomes. </a:t>
            </a:r>
          </a:p>
          <a:p>
            <a:pPr marL="0" indent="0" algn="ctr">
              <a:buNone/>
            </a:pPr>
            <a:endParaRPr lang="en-US" sz="600" b="1" dirty="0"/>
          </a:p>
          <a:p>
            <a:pPr lvl="1"/>
            <a:r>
              <a:rPr lang="en-US" dirty="0"/>
              <a:t>Reduce regulations in Oregon by 20% by 2030</a:t>
            </a:r>
          </a:p>
          <a:p>
            <a:pPr lvl="1"/>
            <a:r>
              <a:rPr lang="en-US" dirty="0"/>
              <a:t>Require legislative review of agency rules, viability analysis of new regulations and thorough fiscal and economic impact studies</a:t>
            </a:r>
          </a:p>
          <a:p>
            <a:pPr lvl="1"/>
            <a:r>
              <a:rPr lang="en-US" dirty="0"/>
              <a:t>Improve Oregon’s occupational licensing requirements (currently the nation’s most onerous) to better align with national norms</a:t>
            </a:r>
          </a:p>
          <a:p>
            <a:pPr lvl="1"/>
            <a:r>
              <a:rPr lang="en-US" dirty="0"/>
              <a:t>Streamline complex regulatory programs, such as Cleaner Air Oregon</a:t>
            </a:r>
          </a:p>
          <a:p>
            <a:pPr lvl="1"/>
            <a:r>
              <a:rPr lang="en-US" dirty="0"/>
              <a:t>Improve permitting for new applications, renewals and modifications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9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E82B-D242-87F8-B6D4-5E63F83C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F28C5-A575-FC65-96A6-F05C0023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040" y="732234"/>
            <a:ext cx="10017919" cy="5088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Prioritize business and economic development through competitive retention, recruitment and long-term planning efforts in critical areas. </a:t>
            </a:r>
          </a:p>
          <a:p>
            <a:pPr marL="0" indent="0" algn="ctr">
              <a:buNone/>
            </a:pPr>
            <a:endParaRPr lang="en-US" sz="600" b="1" dirty="0"/>
          </a:p>
          <a:p>
            <a:pPr lvl="1"/>
            <a:r>
              <a:rPr lang="en-US" dirty="0"/>
              <a:t>Establish, fund and routinely refresh statewide economic development strategy.</a:t>
            </a:r>
          </a:p>
          <a:p>
            <a:pPr lvl="1"/>
            <a:r>
              <a:rPr lang="en-US" dirty="0"/>
              <a:t>Create a statewide energy strategy that balances demand, storage and transmission with a focus on affordability and reliability.</a:t>
            </a:r>
          </a:p>
          <a:p>
            <a:pPr lvl="1"/>
            <a:r>
              <a:rPr lang="en-US" dirty="0"/>
              <a:t>Make Enterprise Zone policy permanent and ensure Opportunity Zones are statewide so that communities across the state may benefit.</a:t>
            </a:r>
          </a:p>
          <a:p>
            <a:pPr lvl="1"/>
            <a:r>
              <a:rPr lang="en-US" dirty="0"/>
              <a:t>Establish permanent tax credits and investment opportunities, including expanded R&amp;D, capital equipment credits and exemptions, job tax credits.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4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8AFF4-14EB-95BC-9A94-7356FCEE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67EA-F5A0-5E67-C121-559F6843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4" y="32305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We know the problems and we have the solutions.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941302-9C18-5F55-6AE8-9CFAD86886E2}"/>
              </a:ext>
            </a:extLst>
          </p:cNvPr>
          <p:cNvSpPr txBox="1">
            <a:spLocks/>
          </p:cNvSpPr>
          <p:nvPr/>
        </p:nvSpPr>
        <p:spPr>
          <a:xfrm>
            <a:off x="838200" y="1751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rgbClr val="FF0000"/>
                </a:solidFill>
              </a:rPr>
              <a:t>We need policymakers to </a:t>
            </a:r>
            <a:r>
              <a:rPr lang="en-US" sz="5500" b="1" u="sng" dirty="0">
                <a:solidFill>
                  <a:srgbClr val="FF0000"/>
                </a:solidFill>
              </a:rPr>
              <a:t>act</a:t>
            </a:r>
            <a:r>
              <a:rPr lang="en-US" sz="55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59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CF442-4225-082F-465D-62EE90FD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E67D-ABE6-999E-5FB4-72744F51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4" y="32305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6600" b="1" dirty="0"/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9500C-6AFB-427B-52CF-B4E8EE71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400299"/>
            <a:ext cx="2143125" cy="21431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C5B3B6-03FB-A486-44DD-A3E781829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554" y="3997325"/>
            <a:ext cx="60526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Preston Mann</a:t>
            </a:r>
          </a:p>
          <a:p>
            <a:pPr marL="0" indent="0">
              <a:buNone/>
            </a:pPr>
            <a:r>
              <a:rPr lang="en-US" sz="2400" dirty="0"/>
              <a:t>Vice President, External Affairs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prestonmann@oregonbusinessindustry.com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3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C7C2-F476-D566-D849-8A2DC9C2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OBI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9C193-7219-D207-1D00-0951E87D9D57}"/>
              </a:ext>
            </a:extLst>
          </p:cNvPr>
          <p:cNvSpPr txBox="1"/>
          <p:nvPr/>
        </p:nvSpPr>
        <p:spPr>
          <a:xfrm>
            <a:off x="838199" y="4704991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Oregon’s Affiliate for: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8AB4CA-1B2D-35F5-F3B3-2EAD7B02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257909"/>
            <a:ext cx="2987644" cy="6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bbyMap National Association of Manufacturers (NAM)">
            <a:extLst>
              <a:ext uri="{FF2B5EF4-FFF2-40B4-BE49-F238E27FC236}">
                <a16:creationId xmlns:a16="http://schemas.microsoft.com/office/drawing/2014/main" id="{2A4D0FC1-DAE4-E446-656E-2BA03ADEB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2" b="24775"/>
          <a:stretch>
            <a:fillRect/>
          </a:stretch>
        </p:blipFill>
        <p:spPr bwMode="auto">
          <a:xfrm>
            <a:off x="3907324" y="5257909"/>
            <a:ext cx="2970668" cy="6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Retail Federation | NRF">
            <a:extLst>
              <a:ext uri="{FF2B5EF4-FFF2-40B4-BE49-F238E27FC236}">
                <a16:creationId xmlns:a16="http://schemas.microsoft.com/office/drawing/2014/main" id="{5C5C84BB-36A3-5742-44A1-0822F43F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68" y="5350177"/>
            <a:ext cx="2102667" cy="4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Lightbulb and gear outline">
            <a:extLst>
              <a:ext uri="{FF2B5EF4-FFF2-40B4-BE49-F238E27FC236}">
                <a16:creationId xmlns:a16="http://schemas.microsoft.com/office/drawing/2014/main" id="{167EBD97-B952-1035-BD6B-4D34F63925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579" y="1587349"/>
            <a:ext cx="1414605" cy="1414605"/>
          </a:xfrm>
          <a:prstGeom prst="rect">
            <a:avLst/>
          </a:prstGeom>
        </p:spPr>
      </p:pic>
      <p:pic>
        <p:nvPicPr>
          <p:cNvPr id="8" name="Graphic 7" descr="Marker outline">
            <a:extLst>
              <a:ext uri="{FF2B5EF4-FFF2-40B4-BE49-F238E27FC236}">
                <a16:creationId xmlns:a16="http://schemas.microsoft.com/office/drawing/2014/main" id="{05756ADE-78CE-F63D-DDBF-2BBC1ACB92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0566" y="1587348"/>
            <a:ext cx="1414605" cy="1414605"/>
          </a:xfrm>
          <a:prstGeom prst="rect">
            <a:avLst/>
          </a:prstGeom>
        </p:spPr>
      </p:pic>
      <p:pic>
        <p:nvPicPr>
          <p:cNvPr id="10" name="Graphic 9" descr="User outline">
            <a:extLst>
              <a:ext uri="{FF2B5EF4-FFF2-40B4-BE49-F238E27FC236}">
                <a16:creationId xmlns:a16="http://schemas.microsoft.com/office/drawing/2014/main" id="{16C91E5C-185F-9EC6-AF07-6BB74590F6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7629" y="1531965"/>
            <a:ext cx="1414605" cy="1414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C45A5E-37FB-D7DE-D489-CBFFEE222890}"/>
              </a:ext>
            </a:extLst>
          </p:cNvPr>
          <p:cNvSpPr txBox="1"/>
          <p:nvPr/>
        </p:nvSpPr>
        <p:spPr>
          <a:xfrm>
            <a:off x="2527021" y="3132080"/>
            <a:ext cx="159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250,000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E26AE-A7CD-F4DF-C991-69850F884622}"/>
              </a:ext>
            </a:extLst>
          </p:cNvPr>
          <p:cNvSpPr txBox="1"/>
          <p:nvPr/>
        </p:nvSpPr>
        <p:spPr>
          <a:xfrm>
            <a:off x="5283769" y="3119563"/>
            <a:ext cx="159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Industry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66480C-687B-86C0-9AB0-3E8056F3478A}"/>
              </a:ext>
            </a:extLst>
          </p:cNvPr>
          <p:cNvSpPr txBox="1"/>
          <p:nvPr/>
        </p:nvSpPr>
        <p:spPr>
          <a:xfrm>
            <a:off x="8070756" y="3119563"/>
            <a:ext cx="159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36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Counties</a:t>
            </a:r>
          </a:p>
        </p:txBody>
      </p:sp>
    </p:spTree>
    <p:extLst>
      <p:ext uri="{BB962C8B-B14F-4D97-AF65-F5344CB8AC3E}">
        <p14:creationId xmlns:p14="http://schemas.microsoft.com/office/powerpoint/2010/main" val="21094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AD688-A5AF-454A-BB34-7721C3C740F1}"/>
              </a:ext>
            </a:extLst>
          </p:cNvPr>
          <p:cNvSpPr txBox="1"/>
          <p:nvPr/>
        </p:nvSpPr>
        <p:spPr>
          <a:xfrm flipH="1">
            <a:off x="1331523" y="613819"/>
            <a:ext cx="894569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A healthy, robust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private sector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is necessary for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3E5DE9-ADB5-1C43-F08B-B1F31314B2E0}"/>
              </a:ext>
            </a:extLst>
          </p:cNvPr>
          <p:cNvGrpSpPr/>
          <p:nvPr/>
        </p:nvGrpSpPr>
        <p:grpSpPr>
          <a:xfrm>
            <a:off x="2239952" y="4110233"/>
            <a:ext cx="7712094" cy="857943"/>
            <a:chOff x="2496845" y="4929950"/>
            <a:chExt cx="7712094" cy="8579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7A8299-9911-4BA8-90CC-463072FF4B9B}"/>
                </a:ext>
              </a:extLst>
            </p:cNvPr>
            <p:cNvSpPr txBox="1"/>
            <p:nvPr/>
          </p:nvSpPr>
          <p:spPr>
            <a:xfrm flipH="1">
              <a:off x="7941765" y="4956896"/>
              <a:ext cx="2267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D5FEDA-6029-4E13-8388-A40AB3309F8E}"/>
                </a:ext>
              </a:extLst>
            </p:cNvPr>
            <p:cNvSpPr txBox="1"/>
            <p:nvPr/>
          </p:nvSpPr>
          <p:spPr>
            <a:xfrm flipH="1">
              <a:off x="4904001" y="5141563"/>
              <a:ext cx="2249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PHILANTHROPY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295656-2141-405B-9A5B-B542E7D3503A}"/>
                </a:ext>
              </a:extLst>
            </p:cNvPr>
            <p:cNvSpPr txBox="1"/>
            <p:nvPr/>
          </p:nvSpPr>
          <p:spPr>
            <a:xfrm flipH="1">
              <a:off x="2496845" y="4929950"/>
              <a:ext cx="1525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WAGES &amp; INCOME</a:t>
              </a:r>
            </a:p>
          </p:txBody>
        </p:sp>
      </p:grpSp>
      <p:pic>
        <p:nvPicPr>
          <p:cNvPr id="4" name="Graphic 3" descr="Bank outline">
            <a:extLst>
              <a:ext uri="{FF2B5EF4-FFF2-40B4-BE49-F238E27FC236}">
                <a16:creationId xmlns:a16="http://schemas.microsoft.com/office/drawing/2014/main" id="{6073FFB6-7315-2120-10D9-41C2E5BEDC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0845" y="3109335"/>
            <a:ext cx="1175227" cy="1175227"/>
          </a:xfrm>
          <a:prstGeom prst="rect">
            <a:avLst/>
          </a:prstGeom>
        </p:spPr>
      </p:pic>
      <p:pic>
        <p:nvPicPr>
          <p:cNvPr id="6" name="Graphic 5" descr="Bank check outline">
            <a:extLst>
              <a:ext uri="{FF2B5EF4-FFF2-40B4-BE49-F238E27FC236}">
                <a16:creationId xmlns:a16="http://schemas.microsoft.com/office/drawing/2014/main" id="{A0E6F4AC-4243-9EA9-C366-4365D1C5EC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5" y="2841222"/>
            <a:ext cx="1711457" cy="1711457"/>
          </a:xfrm>
          <a:prstGeom prst="rect">
            <a:avLst/>
          </a:prstGeom>
        </p:spPr>
      </p:pic>
      <p:pic>
        <p:nvPicPr>
          <p:cNvPr id="12" name="Graphic 11" descr="Care outline">
            <a:extLst>
              <a:ext uri="{FF2B5EF4-FFF2-40B4-BE49-F238E27FC236}">
                <a16:creationId xmlns:a16="http://schemas.microsoft.com/office/drawing/2014/main" id="{995873E2-3103-3224-B614-1DD7450FB8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9712" y="3044949"/>
            <a:ext cx="1304001" cy="13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4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F1E9B-8B87-2F15-F680-C3AA89DD9E77}"/>
              </a:ext>
            </a:extLst>
          </p:cNvPr>
          <p:cNvSpPr txBox="1"/>
          <p:nvPr/>
        </p:nvSpPr>
        <p:spPr>
          <a:xfrm>
            <a:off x="896582" y="447253"/>
            <a:ext cx="914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Oregon has lost its competitive mojo.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2A39E-5210-12E1-1498-755A29A74633}"/>
              </a:ext>
            </a:extLst>
          </p:cNvPr>
          <p:cNvSpPr txBox="1"/>
          <p:nvPr/>
        </p:nvSpPr>
        <p:spPr>
          <a:xfrm>
            <a:off x="1025651" y="1216694"/>
            <a:ext cx="460739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Playfair Display" panose="020F0502020204030204" pitchFamily="2" charset="0"/>
                <a:ea typeface="+mn-ea"/>
                <a:cs typeface="+mn-cs"/>
              </a:rPr>
              <a:t>mojo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A7D95"/>
                </a:solidFill>
                <a:effectLst/>
                <a:highlight>
                  <a:srgbClr val="FFFFFF"/>
                </a:highlight>
                <a:uLnTx/>
                <a:uFillTx/>
                <a:latin typeface="Playfair Display" panose="020F0502020204030204" pitchFamily="2" charset="0"/>
                <a:ea typeface="+mn-ea"/>
                <a:cs typeface="+mn-cs"/>
              </a:rPr>
              <a:t>noun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highlight>
                <a:srgbClr val="FFFFFF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inherit"/>
                <a:ea typeface="+mn-ea"/>
                <a:cs typeface="+mn-cs"/>
              </a:rPr>
              <a:t>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magic spell, hex, or charm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inherit"/>
                <a:ea typeface="+mn-ea"/>
                <a:cs typeface="+mn-cs"/>
              </a:rPr>
              <a:t>also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inherit"/>
                <a:ea typeface="+mn-ea"/>
                <a:cs typeface="+mn-cs"/>
              </a:rPr>
              <a:t>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FF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magical 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571C2-4991-D3D8-E998-F4D07D17D242}"/>
              </a:ext>
            </a:extLst>
          </p:cNvPr>
          <p:cNvSpPr txBox="1"/>
          <p:nvPr/>
        </p:nvSpPr>
        <p:spPr>
          <a:xfrm>
            <a:off x="8819387" y="3549656"/>
            <a:ext cx="158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Outlying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Policies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586D8-2CE0-E264-1224-CA2CF58E4790}"/>
              </a:ext>
            </a:extLst>
          </p:cNvPr>
          <p:cNvSpPr txBox="1"/>
          <p:nvPr/>
        </p:nvSpPr>
        <p:spPr>
          <a:xfrm>
            <a:off x="4678679" y="3517313"/>
            <a:ext cx="184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Reputation &amp; Desirability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45FE2-1A72-4E51-11F7-D91A06EBCA9F}"/>
              </a:ext>
            </a:extLst>
          </p:cNvPr>
          <p:cNvSpPr txBox="1"/>
          <p:nvPr/>
        </p:nvSpPr>
        <p:spPr>
          <a:xfrm>
            <a:off x="2869691" y="3517312"/>
            <a:ext cx="145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Costs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D045F-4396-23DD-779D-5F604C526F50}"/>
              </a:ext>
            </a:extLst>
          </p:cNvPr>
          <p:cNvSpPr txBox="1"/>
          <p:nvPr/>
        </p:nvSpPr>
        <p:spPr>
          <a:xfrm>
            <a:off x="6905246" y="3549656"/>
            <a:ext cx="158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Burdens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F1379-C6C0-CF32-48BB-8B143B1D61DF}"/>
              </a:ext>
            </a:extLst>
          </p:cNvPr>
          <p:cNvSpPr txBox="1"/>
          <p:nvPr/>
        </p:nvSpPr>
        <p:spPr>
          <a:xfrm>
            <a:off x="1121663" y="3529011"/>
            <a:ext cx="158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Taxes vs. Outcomes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2D24CA-267D-DB69-E716-10404730A4CD}"/>
              </a:ext>
            </a:extLst>
          </p:cNvPr>
          <p:cNvCxnSpPr/>
          <p:nvPr/>
        </p:nvCxnSpPr>
        <p:spPr>
          <a:xfrm>
            <a:off x="2834640" y="3549656"/>
            <a:ext cx="0" cy="7663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071D30-EA0D-F9EB-8852-0B11543D62BE}"/>
              </a:ext>
            </a:extLst>
          </p:cNvPr>
          <p:cNvCxnSpPr/>
          <p:nvPr/>
        </p:nvCxnSpPr>
        <p:spPr>
          <a:xfrm>
            <a:off x="4495800" y="3549656"/>
            <a:ext cx="0" cy="7663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8164DA-4B23-C9FA-F634-E33147695F3A}"/>
              </a:ext>
            </a:extLst>
          </p:cNvPr>
          <p:cNvCxnSpPr/>
          <p:nvPr/>
        </p:nvCxnSpPr>
        <p:spPr>
          <a:xfrm>
            <a:off x="6705600" y="3549656"/>
            <a:ext cx="0" cy="7663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1A0E19-4C76-5D63-0EA2-21B477EDD8B0}"/>
              </a:ext>
            </a:extLst>
          </p:cNvPr>
          <p:cNvCxnSpPr/>
          <p:nvPr/>
        </p:nvCxnSpPr>
        <p:spPr>
          <a:xfrm>
            <a:off x="8653272" y="3549656"/>
            <a:ext cx="0" cy="7663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0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C1C3B-AE51-93C2-8832-E5963169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b="27461"/>
          <a:stretch>
            <a:fillRect/>
          </a:stretch>
        </p:blipFill>
        <p:spPr>
          <a:xfrm>
            <a:off x="459633" y="1001486"/>
            <a:ext cx="11272733" cy="4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F1E9B-8B87-2F15-F680-C3AA89DD9E77}"/>
              </a:ext>
            </a:extLst>
          </p:cNvPr>
          <p:cNvSpPr txBox="1"/>
          <p:nvPr/>
        </p:nvSpPr>
        <p:spPr>
          <a:xfrm>
            <a:off x="850072" y="703488"/>
            <a:ext cx="1069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Three Problems We Need to 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20F53-3CB3-CCCB-2B05-9D7B74762256}"/>
              </a:ext>
            </a:extLst>
          </p:cNvPr>
          <p:cNvSpPr/>
          <p:nvPr/>
        </p:nvSpPr>
        <p:spPr>
          <a:xfrm>
            <a:off x="1310632" y="1689212"/>
            <a:ext cx="10114841" cy="19752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/>
                </a:solidFill>
              </a:rPr>
              <a:t>Oregon is an expensive place in which to live and operate a business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1DF6A-9DA0-9E61-DAEF-791FC7B9FB72}"/>
              </a:ext>
            </a:extLst>
          </p:cNvPr>
          <p:cNvSpPr/>
          <p:nvPr/>
        </p:nvSpPr>
        <p:spPr>
          <a:xfrm>
            <a:off x="1310632" y="2893134"/>
            <a:ext cx="7444068" cy="1975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/>
                </a:solidFill>
              </a:rPr>
              <a:t>Oregon creates unnecessary obstacles to success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00C92-504A-35CB-8BB6-D95C525FBA23}"/>
              </a:ext>
            </a:extLst>
          </p:cNvPr>
          <p:cNvSpPr/>
          <p:nvPr/>
        </p:nvSpPr>
        <p:spPr>
          <a:xfrm>
            <a:off x="1310632" y="4097056"/>
            <a:ext cx="8483097" cy="1975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/>
                </a:solidFill>
              </a:rPr>
              <a:t>Oregon’s political culture undervalues the private sector.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85A5B0E-E946-3576-C53F-8694014767C9}"/>
              </a:ext>
            </a:extLst>
          </p:cNvPr>
          <p:cNvSpPr/>
          <p:nvPr/>
        </p:nvSpPr>
        <p:spPr>
          <a:xfrm>
            <a:off x="766526" y="2243064"/>
            <a:ext cx="758371" cy="86757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04362434-4CEE-B6CF-4C02-D8AFB400CFD5}"/>
              </a:ext>
            </a:extLst>
          </p:cNvPr>
          <p:cNvSpPr/>
          <p:nvPr/>
        </p:nvSpPr>
        <p:spPr>
          <a:xfrm>
            <a:off x="766526" y="4650906"/>
            <a:ext cx="758371" cy="86757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F7038CD-8A21-3D21-CC89-80C69FA08D6F}"/>
              </a:ext>
            </a:extLst>
          </p:cNvPr>
          <p:cNvSpPr/>
          <p:nvPr/>
        </p:nvSpPr>
        <p:spPr>
          <a:xfrm>
            <a:off x="766527" y="3446985"/>
            <a:ext cx="758371" cy="86757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370A6-4BAE-9787-BAE4-DA662A9F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Badge 3 outline">
            <a:extLst>
              <a:ext uri="{FF2B5EF4-FFF2-40B4-BE49-F238E27FC236}">
                <a16:creationId xmlns:a16="http://schemas.microsoft.com/office/drawing/2014/main" id="{3BD90EDF-40A6-F876-C85C-C9F5101079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1792" y="980546"/>
            <a:ext cx="3064465" cy="3064465"/>
          </a:xfrm>
          <a:prstGeom prst="rect">
            <a:avLst/>
          </a:prstGeom>
        </p:spPr>
      </p:pic>
      <p:pic>
        <p:nvPicPr>
          <p:cNvPr id="9" name="Graphic 8" descr="Badge outline">
            <a:extLst>
              <a:ext uri="{FF2B5EF4-FFF2-40B4-BE49-F238E27FC236}">
                <a16:creationId xmlns:a16="http://schemas.microsoft.com/office/drawing/2014/main" id="{7C6AF9B2-D8A6-F1F6-F29F-57B76B32A2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7329" y="999112"/>
            <a:ext cx="3064465" cy="3064465"/>
          </a:xfrm>
          <a:prstGeom prst="rect">
            <a:avLst/>
          </a:prstGeom>
        </p:spPr>
      </p:pic>
      <p:pic>
        <p:nvPicPr>
          <p:cNvPr id="11" name="Graphic 10" descr="Badge 1 outline">
            <a:extLst>
              <a:ext uri="{FF2B5EF4-FFF2-40B4-BE49-F238E27FC236}">
                <a16:creationId xmlns:a16="http://schemas.microsoft.com/office/drawing/2014/main" id="{CEB44E09-B6B8-FF85-1932-F6628A6381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866" y="986315"/>
            <a:ext cx="3064465" cy="3064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E50386-0A11-FE6C-10BE-77DB776DEA57}"/>
              </a:ext>
            </a:extLst>
          </p:cNvPr>
          <p:cNvSpPr txBox="1"/>
          <p:nvPr/>
        </p:nvSpPr>
        <p:spPr>
          <a:xfrm>
            <a:off x="2111444" y="4011569"/>
            <a:ext cx="2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Acknowledge, </a:t>
            </a:r>
          </a:p>
          <a:p>
            <a:pPr algn="ctr"/>
            <a:r>
              <a:rPr lang="en-US" sz="2000" dirty="0"/>
              <a:t>accept and</a:t>
            </a:r>
          </a:p>
          <a:p>
            <a:pPr algn="ctr"/>
            <a:r>
              <a:rPr lang="en-US" sz="2000" dirty="0"/>
              <a:t>own the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20947-31F0-820E-1378-5C7711D2D85A}"/>
              </a:ext>
            </a:extLst>
          </p:cNvPr>
          <p:cNvSpPr txBox="1"/>
          <p:nvPr/>
        </p:nvSpPr>
        <p:spPr>
          <a:xfrm>
            <a:off x="5175907" y="4157452"/>
            <a:ext cx="212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 no </a:t>
            </a:r>
          </a:p>
          <a:p>
            <a:pPr algn="ctr"/>
            <a:r>
              <a:rPr lang="en-US" sz="2000" dirty="0"/>
              <a:t>more harm.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27F44-602E-F293-6B2A-8BEAF985A303}"/>
              </a:ext>
            </a:extLst>
          </p:cNvPr>
          <p:cNvSpPr txBox="1"/>
          <p:nvPr/>
        </p:nvSpPr>
        <p:spPr>
          <a:xfrm>
            <a:off x="8240370" y="3857680"/>
            <a:ext cx="2127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Prioritize economic and business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5879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4DA7-3195-F2EC-9377-0615DCC0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 The Problem</a:t>
            </a:r>
          </a:p>
        </p:txBody>
      </p:sp>
      <p:pic>
        <p:nvPicPr>
          <p:cNvPr id="1028" name="Picture 4" descr="News rip graphic featuring a photo of Mount Hood with Portland in the foreground and a news ripped headline with a KATU 2 ABC logo and the headline: &quot;Gov. Kotek unveils roadmap to boost Oregon's economy&quot;">
            <a:extLst>
              <a:ext uri="{FF2B5EF4-FFF2-40B4-BE49-F238E27FC236}">
                <a16:creationId xmlns:a16="http://schemas.microsoft.com/office/drawing/2014/main" id="{9CC224C9-D14A-9713-EFFC-8C26EE5A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30" y="1450206"/>
            <a:ext cx="3166070" cy="39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6355D-B773-3186-8475-548B6643C124}"/>
              </a:ext>
            </a:extLst>
          </p:cNvPr>
          <p:cNvSpPr txBox="1"/>
          <p:nvPr/>
        </p:nvSpPr>
        <p:spPr>
          <a:xfrm>
            <a:off x="1579468" y="1648464"/>
            <a:ext cx="520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39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in the 2025 Top States for Business Ranking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4FEA2-F778-0F53-7EEB-9244979DC05F}"/>
              </a:ext>
            </a:extLst>
          </p:cNvPr>
          <p:cNvSpPr txBox="1"/>
          <p:nvPr/>
        </p:nvSpPr>
        <p:spPr>
          <a:xfrm>
            <a:off x="1579468" y="2208159"/>
            <a:ext cx="3325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47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for Business Friendliness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BA86C-9294-248E-6E38-FAB59BC56C9A}"/>
              </a:ext>
            </a:extLst>
          </p:cNvPr>
          <p:cNvSpPr txBox="1"/>
          <p:nvPr/>
        </p:nvSpPr>
        <p:spPr>
          <a:xfrm>
            <a:off x="1540631" y="3925459"/>
            <a:ext cx="3134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35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for Tax Competitiveness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BE099-BD56-B70A-D33E-94A35B5D1860}"/>
              </a:ext>
            </a:extLst>
          </p:cNvPr>
          <p:cNvSpPr txBox="1"/>
          <p:nvPr/>
        </p:nvSpPr>
        <p:spPr>
          <a:xfrm>
            <a:off x="1538252" y="4516804"/>
            <a:ext cx="4874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45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for Cost of Living (1</a:t>
            </a:r>
            <a:r>
              <a:rPr lang="en-US" sz="2000" baseline="30000" dirty="0">
                <a:solidFill>
                  <a:srgbClr val="FF0000"/>
                </a:solidFill>
              </a:rPr>
              <a:t>st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</a:rPr>
              <a:t>most affordable)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1770F-A90D-8726-6D48-8CB9E746C71E}"/>
              </a:ext>
            </a:extLst>
          </p:cNvPr>
          <p:cNvSpPr txBox="1"/>
          <p:nvPr/>
        </p:nvSpPr>
        <p:spPr>
          <a:xfrm>
            <a:off x="1579468" y="2766100"/>
            <a:ext cx="216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Most Regulated</a:t>
            </a:r>
          </a:p>
        </p:txBody>
      </p:sp>
      <p:pic>
        <p:nvPicPr>
          <p:cNvPr id="11" name="Graphic 10" descr="Downward trend graph outline">
            <a:extLst>
              <a:ext uri="{FF2B5EF4-FFF2-40B4-BE49-F238E27FC236}">
                <a16:creationId xmlns:a16="http://schemas.microsoft.com/office/drawing/2014/main" id="{66FD866C-BD1A-4C1C-914F-1EDC533B62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637" y="1491423"/>
            <a:ext cx="616994" cy="616994"/>
          </a:xfrm>
          <a:prstGeom prst="rect">
            <a:avLst/>
          </a:prstGeom>
        </p:spPr>
      </p:pic>
      <p:pic>
        <p:nvPicPr>
          <p:cNvPr id="12" name="Graphic 11" descr="Bank check outline">
            <a:extLst>
              <a:ext uri="{FF2B5EF4-FFF2-40B4-BE49-F238E27FC236}">
                <a16:creationId xmlns:a16="http://schemas.microsoft.com/office/drawing/2014/main" id="{FFBE6557-0BFF-089A-3E35-904DEDD624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80" y="4466033"/>
            <a:ext cx="542951" cy="542951"/>
          </a:xfrm>
          <a:prstGeom prst="rect">
            <a:avLst/>
          </a:prstGeom>
        </p:spPr>
      </p:pic>
      <p:pic>
        <p:nvPicPr>
          <p:cNvPr id="13" name="Graphic 12" descr="Handshake outline">
            <a:extLst>
              <a:ext uri="{FF2B5EF4-FFF2-40B4-BE49-F238E27FC236}">
                <a16:creationId xmlns:a16="http://schemas.microsoft.com/office/drawing/2014/main" id="{7C7B2460-8C47-6EC1-E303-6B228879D0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849" y="2098186"/>
            <a:ext cx="648619" cy="648619"/>
          </a:xfrm>
          <a:prstGeom prst="rect">
            <a:avLst/>
          </a:prstGeom>
        </p:spPr>
      </p:pic>
      <p:pic>
        <p:nvPicPr>
          <p:cNvPr id="14" name="Graphic 13" descr="Clipboard outline">
            <a:extLst>
              <a:ext uri="{FF2B5EF4-FFF2-40B4-BE49-F238E27FC236}">
                <a16:creationId xmlns:a16="http://schemas.microsoft.com/office/drawing/2014/main" id="{069F5219-F775-7C5E-39D2-5430A8A464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687" y="2688389"/>
            <a:ext cx="570944" cy="570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766F8F-FA7E-E2E0-1FF7-C579B60514C1}"/>
              </a:ext>
            </a:extLst>
          </p:cNvPr>
          <p:cNvSpPr txBox="1"/>
          <p:nvPr/>
        </p:nvSpPr>
        <p:spPr>
          <a:xfrm>
            <a:off x="1537606" y="5680474"/>
            <a:ext cx="653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33% Increase in State Business Tax Burden Between ‘19-’23</a:t>
            </a:r>
          </a:p>
        </p:txBody>
      </p:sp>
      <p:pic>
        <p:nvPicPr>
          <p:cNvPr id="16" name="Graphic 15" descr="Bar graph with upward trend outline">
            <a:extLst>
              <a:ext uri="{FF2B5EF4-FFF2-40B4-BE49-F238E27FC236}">
                <a16:creationId xmlns:a16="http://schemas.microsoft.com/office/drawing/2014/main" id="{1704BBBA-8237-E934-D986-072CE1DF8C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586" y="5671759"/>
            <a:ext cx="385391" cy="3853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DEC4AF-6498-156C-1B95-CB0A75411A9D}"/>
              </a:ext>
            </a:extLst>
          </p:cNvPr>
          <p:cNvSpPr txBox="1"/>
          <p:nvPr/>
        </p:nvSpPr>
        <p:spPr>
          <a:xfrm>
            <a:off x="1579468" y="3357445"/>
            <a:ext cx="5017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 Highest Unemployment Rate Among States</a:t>
            </a:r>
          </a:p>
        </p:txBody>
      </p:sp>
      <p:pic>
        <p:nvPicPr>
          <p:cNvPr id="18" name="Graphic 17" descr="Inbox outline">
            <a:extLst>
              <a:ext uri="{FF2B5EF4-FFF2-40B4-BE49-F238E27FC236}">
                <a16:creationId xmlns:a16="http://schemas.microsoft.com/office/drawing/2014/main" id="{D3A47B14-0BB3-83EE-2EB7-30B540D011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682" y="3308251"/>
            <a:ext cx="457200" cy="457200"/>
          </a:xfrm>
          <a:prstGeom prst="rect">
            <a:avLst/>
          </a:prstGeom>
        </p:spPr>
      </p:pic>
      <p:pic>
        <p:nvPicPr>
          <p:cNvPr id="19" name="Graphic 18" descr="Tax outline">
            <a:extLst>
              <a:ext uri="{FF2B5EF4-FFF2-40B4-BE49-F238E27FC236}">
                <a16:creationId xmlns:a16="http://schemas.microsoft.com/office/drawing/2014/main" id="{C25804A1-615E-9677-724E-711F7A7365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670" y="3835049"/>
            <a:ext cx="523220" cy="5232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997291-6B2E-32E1-DC97-E26DF25316EA}"/>
              </a:ext>
            </a:extLst>
          </p:cNvPr>
          <p:cNvSpPr txBox="1"/>
          <p:nvPr/>
        </p:nvSpPr>
        <p:spPr>
          <a:xfrm>
            <a:off x="1537606" y="5059755"/>
            <a:ext cx="390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4% YOY </a:t>
            </a:r>
            <a:r>
              <a:rPr lang="en-US" sz="2000" u="sng" dirty="0">
                <a:solidFill>
                  <a:srgbClr val="FF0000"/>
                </a:solidFill>
              </a:rPr>
              <a:t>Decline</a:t>
            </a:r>
            <a:r>
              <a:rPr lang="en-US" sz="2000" dirty="0">
                <a:solidFill>
                  <a:srgbClr val="FF0000"/>
                </a:solidFill>
              </a:rPr>
              <a:t> Manufacturing Jobs</a:t>
            </a:r>
          </a:p>
        </p:txBody>
      </p:sp>
      <p:pic>
        <p:nvPicPr>
          <p:cNvPr id="21" name="Graphic 20" descr="Gears outline">
            <a:extLst>
              <a:ext uri="{FF2B5EF4-FFF2-40B4-BE49-F238E27FC236}">
                <a16:creationId xmlns:a16="http://schemas.microsoft.com/office/drawing/2014/main" id="{7A91AB05-EEAD-95A2-F81E-B148F6EB80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39043" y="500898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5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812C-EF7E-ED90-21A2-E3626726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AC51-BDFF-D4EE-4152-1EFAB0F3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Do No More Harm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2D919-79F1-E532-FAE4-34567D143610}"/>
              </a:ext>
            </a:extLst>
          </p:cNvPr>
          <p:cNvSpPr txBox="1"/>
          <p:nvPr/>
        </p:nvSpPr>
        <p:spPr>
          <a:xfrm>
            <a:off x="7248524" y="2069544"/>
            <a:ext cx="4105276" cy="25853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b="1" dirty="0"/>
          </a:p>
          <a:p>
            <a:pPr algn="ctr"/>
            <a:r>
              <a:rPr lang="en-US" sz="2400" b="1" dirty="0"/>
              <a:t>The First Test</a:t>
            </a:r>
          </a:p>
          <a:p>
            <a:pPr algn="ctr"/>
            <a:r>
              <a:rPr lang="en-US" sz="2400" dirty="0"/>
              <a:t>SB 1507 – Tax Code Disconnect</a:t>
            </a:r>
          </a:p>
          <a:p>
            <a:pPr algn="ctr"/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Accelerated depreciation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Qualified small business stock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 loan interest</a:t>
            </a:r>
          </a:p>
          <a:p>
            <a:endParaRPr lang="en-US" sz="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539D2-68E3-FCBC-3FEF-1F20FFE98AC6}"/>
              </a:ext>
            </a:extLst>
          </p:cNvPr>
          <p:cNvSpPr txBox="1"/>
          <p:nvPr/>
        </p:nvSpPr>
        <p:spPr>
          <a:xfrm>
            <a:off x="8027987" y="2035968"/>
            <a:ext cx="5048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sym typeface="Wingdings" panose="05000000000000000000" pitchFamily="2" charset="2"/>
              </a:rPr>
              <a:t> </a:t>
            </a:r>
            <a:endParaRPr lang="en-US" sz="4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140B3-AA52-024F-6753-4B2A040C679E}"/>
              </a:ext>
            </a:extLst>
          </p:cNvPr>
          <p:cNvSpPr txBox="1"/>
          <p:nvPr/>
        </p:nvSpPr>
        <p:spPr>
          <a:xfrm>
            <a:off x="10040938" y="2040730"/>
            <a:ext cx="5048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sym typeface="Wingdings" panose="05000000000000000000" pitchFamily="2" charset="2"/>
              </a:rPr>
              <a:t> </a:t>
            </a:r>
            <a:endParaRPr lang="en-US" sz="4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27492B-45B3-D005-A859-55FD80A3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800725" cy="4652963"/>
          </a:xfrm>
        </p:spPr>
        <p:txBody>
          <a:bodyPr>
            <a:normAutofit/>
          </a:bodyPr>
          <a:lstStyle/>
          <a:p>
            <a:r>
              <a:rPr lang="en-US" sz="2600" dirty="0">
                <a:sym typeface="Wingdings" panose="05000000000000000000" pitchFamily="2" charset="2"/>
              </a:rPr>
              <a:t>Avoid laws and regulations that make Oregon a policy outlier and harm the state’s competitiveness.</a:t>
            </a:r>
          </a:p>
          <a:p>
            <a:r>
              <a:rPr lang="en-US" sz="2600" dirty="0">
                <a:sym typeface="Wingdings" panose="05000000000000000000" pitchFamily="2" charset="2"/>
              </a:rPr>
              <a:t>Evaluate and modernize existing polices to reduce harm and increase growth.</a:t>
            </a:r>
          </a:p>
          <a:p>
            <a:r>
              <a:rPr lang="en-US" sz="2600" dirty="0">
                <a:sym typeface="Wingdings" panose="05000000000000000000" pitchFamily="2" charset="2"/>
              </a:rPr>
              <a:t>Examples: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Unemployment insurance for striking workers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Climate Protection Program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Recycling Modernization Act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Land use restrictions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Single-payer health care</a:t>
            </a: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endParaRPr lang="en-US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70867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BI Brand Colors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78AD6"/>
      </a:accent1>
      <a:accent2>
        <a:srgbClr val="404040"/>
      </a:accent2>
      <a:accent3>
        <a:srgbClr val="C4DB0D"/>
      </a:accent3>
      <a:accent4>
        <a:srgbClr val="D9D6D1"/>
      </a:accent4>
      <a:accent5>
        <a:srgbClr val="336699"/>
      </a:accent5>
      <a:accent6>
        <a:srgbClr val="EAEAEA"/>
      </a:accent6>
      <a:hlink>
        <a:srgbClr val="99CA3C"/>
      </a:hlink>
      <a:folHlink>
        <a:srgbClr val="E9F5D0"/>
      </a:folHlink>
    </a:clrScheme>
    <a:fontScheme name="OBI Templat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E21B43-7E58-4D2B-823D-5AE12CD43DF0}" vid="{930510A7-1911-4D62-8ED7-38A6A3082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b5004-dd69-4b4c-a97e-aaf18d06f299" xsi:nil="true"/>
    <lcf76f155ced4ddcb4097134ff3c332f xmlns="80f9f19e-c88a-48ba-9457-8ced764b08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6D4565A3E8946A4ED241986A5FD05" ma:contentTypeVersion="19" ma:contentTypeDescription="Create a new document." ma:contentTypeScope="" ma:versionID="5ac06282f87e070c872788f6aab62c7c">
  <xsd:schema xmlns:xsd="http://www.w3.org/2001/XMLSchema" xmlns:xs="http://www.w3.org/2001/XMLSchema" xmlns:p="http://schemas.microsoft.com/office/2006/metadata/properties" xmlns:ns2="80f9f19e-c88a-48ba-9457-8ced764b0832" xmlns:ns3="161b5004-dd69-4b4c-a97e-aaf18d06f299" targetNamespace="http://schemas.microsoft.com/office/2006/metadata/properties" ma:root="true" ma:fieldsID="4d18ad727e4306c450c94498d1976eb9" ns2:_="" ns3:_="">
    <xsd:import namespace="80f9f19e-c88a-48ba-9457-8ced764b0832"/>
    <xsd:import namespace="161b5004-dd69-4b4c-a97e-aaf18d06f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f19e-c88a-48ba-9457-8ced764b0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5c2f88-3254-4736-adca-99bdffc8b9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b5004-dd69-4b4c-a97e-aaf18d06f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0fcb22-8b78-409b-a504-2e96262af678}" ma:internalName="TaxCatchAll" ma:showField="CatchAllData" ma:web="161b5004-dd69-4b4c-a97e-aaf18d06f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3CC78-9781-49E7-B707-BD066B28292C}">
  <ds:schemaRefs>
    <ds:schemaRef ds:uri="7497fdeb-f49a-4b05-b3c4-468c988fcf3c"/>
    <ds:schemaRef ds:uri="833449e0-5b57-42f7-af50-4c3b48c4e55a"/>
    <ds:schemaRef ds:uri="e3109768-14fa-412e-af32-2b5574075f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282A4B-2B59-49CF-A1F4-CCAEB8F98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1E3D3-0A5C-4DA3-A1B4-C9589AFE86CB}"/>
</file>

<file path=docProps/app.xml><?xml version="1.0" encoding="utf-8"?>
<Properties xmlns="http://schemas.openxmlformats.org/officeDocument/2006/extended-properties" xmlns:vt="http://schemas.openxmlformats.org/officeDocument/2006/docPropsVTypes">
  <Template>OBI Slide Template</Template>
  <TotalTime>353</TotalTime>
  <Words>558</Words>
  <Application>Microsoft Office PowerPoint</Application>
  <PresentationFormat>Widescreen</PresentationFormat>
  <Paragraphs>105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Open Sans</vt:lpstr>
      <vt:lpstr>Playfair Display</vt:lpstr>
      <vt:lpstr>Wingdings</vt:lpstr>
      <vt:lpstr>1_Office Theme</vt:lpstr>
      <vt:lpstr>Restoring Oregon’s Competitiveness An Economic Imperative</vt:lpstr>
      <vt:lpstr>About OBI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 The Problem</vt:lpstr>
      <vt:lpstr>Do No More Harm</vt:lpstr>
      <vt:lpstr>Prioritize Economic and Business Development</vt:lpstr>
      <vt:lpstr>PowerPoint Presentation</vt:lpstr>
      <vt:lpstr>PowerPoint Presentation</vt:lpstr>
      <vt:lpstr>We know the problems and we have the solutions.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Wilhelms</dc:creator>
  <cp:lastModifiedBy>Preston Mann</cp:lastModifiedBy>
  <cp:revision>9</cp:revision>
  <cp:lastPrinted>2023-06-13T18:35:05Z</cp:lastPrinted>
  <dcterms:created xsi:type="dcterms:W3CDTF">2023-11-07T16:39:09Z</dcterms:created>
  <dcterms:modified xsi:type="dcterms:W3CDTF">2026-04-22T23:19:51Z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0x010100AFA6D4565A3E8946A4ED241986A5FD05</vt:lpwstr>
  </property>
  <property fmtid="{D5CDD505-2E9C-101B-9397-08002B2CF9AE}" pid="3" name="MediaServiceImageTags">
    <vt:lpwstr/>
  </property>
</Properties>
</file>