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255" r:id="rId2"/>
    <p:sldId id="4405" r:id="rId3"/>
    <p:sldId id="4362" r:id="rId4"/>
    <p:sldId id="4410" r:id="rId5"/>
    <p:sldId id="4409" r:id="rId6"/>
    <p:sldId id="4424" r:id="rId7"/>
    <p:sldId id="4411" r:id="rId8"/>
    <p:sldId id="4381" r:id="rId9"/>
    <p:sldId id="4413" r:id="rId10"/>
    <p:sldId id="4414" r:id="rId11"/>
    <p:sldId id="4417" r:id="rId12"/>
    <p:sldId id="4415" r:id="rId13"/>
    <p:sldId id="4423" r:id="rId14"/>
    <p:sldId id="4416" r:id="rId15"/>
    <p:sldId id="4354" r:id="rId16"/>
    <p:sldId id="4375" r:id="rId17"/>
    <p:sldId id="4369" r:id="rId18"/>
    <p:sldId id="4429" r:id="rId19"/>
    <p:sldId id="4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38B"/>
    <a:srgbClr val="81C2CD"/>
    <a:srgbClr val="CC3189"/>
    <a:srgbClr val="D7A22A"/>
    <a:srgbClr val="E6BF3C"/>
    <a:srgbClr val="F9D772"/>
    <a:srgbClr val="E3B347"/>
    <a:srgbClr val="A22A41"/>
    <a:srgbClr val="244D88"/>
    <a:srgbClr val="2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79320" autoAdjust="0"/>
  </p:normalViewPr>
  <p:slideViewPr>
    <p:cSldViewPr snapToGrid="0">
      <p:cViewPr varScale="1">
        <p:scale>
          <a:sx n="100" d="100"/>
          <a:sy n="100" d="100"/>
        </p:scale>
        <p:origin x="124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A558-357B-4C60-BF0E-CE83F2F19714}" type="datetimeFigureOut">
              <a:rPr lang="en-US" smtClean="0"/>
              <a:t>4/21/26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8A7B0-9B71-4669-A1C3-309EB6BD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8A7B0-9B71-4669-A1C3-309EB6BD9F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8A7B0-9B71-4669-A1C3-309EB6BD9F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7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Beveridge: near kink in curve</a:t>
            </a:r>
          </a:p>
          <a:p>
            <a:r>
              <a:rPr lang="en-US" dirty="0"/>
              <a:t>Working age pop 4K 2025, 8K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8A7B0-9B71-4669-A1C3-309EB6BD9F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8A7B0-9B71-4669-A1C3-309EB6BD9F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GDP  US 14%,   OR 10%</a:t>
            </a:r>
          </a:p>
          <a:p>
            <a:r>
              <a:rPr lang="en-US" dirty="0"/>
              <a:t>Prod  US 11%,  OR 12%</a:t>
            </a:r>
          </a:p>
          <a:p>
            <a:r>
              <a:rPr lang="en-US" dirty="0"/>
              <a:t>Supp US   3%,  OR 6%</a:t>
            </a:r>
          </a:p>
          <a:p>
            <a:r>
              <a:rPr lang="en-US" dirty="0"/>
              <a:t>Use    US -1%,  OR -9%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8A7B0-9B71-4669-A1C3-309EB6BD9F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0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K12 decline by over 100K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8A7B0-9B71-4669-A1C3-309EB6BD9F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8A7B0-9B71-4669-A1C3-309EB6BD9F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0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E59193-E6D9-0E87-3A88-482875374FF1}"/>
              </a:ext>
            </a:extLst>
          </p:cNvPr>
          <p:cNvSpPr>
            <a:spLocks noChangeAspect="1"/>
          </p:cNvSpPr>
          <p:nvPr userDrawn="1"/>
        </p:nvSpPr>
        <p:spPr>
          <a:xfrm>
            <a:off x="10408059" y="1151132"/>
            <a:ext cx="210312" cy="1145844"/>
          </a:xfrm>
          <a:prstGeom prst="rect">
            <a:avLst/>
          </a:prstGeom>
          <a:solidFill>
            <a:srgbClr val="E3B347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702C74-2080-4DF5-0B6E-6B8C025E1DEE}"/>
              </a:ext>
            </a:extLst>
          </p:cNvPr>
          <p:cNvSpPr>
            <a:spLocks noChangeAspect="1"/>
          </p:cNvSpPr>
          <p:nvPr userDrawn="1"/>
        </p:nvSpPr>
        <p:spPr>
          <a:xfrm>
            <a:off x="10987992" y="114070"/>
            <a:ext cx="210312" cy="1145843"/>
          </a:xfrm>
          <a:prstGeom prst="rect">
            <a:avLst/>
          </a:prstGeom>
          <a:solidFill>
            <a:srgbClr val="E3B347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4D256-7D50-E58C-477C-2B3E7F83A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472" y="1348379"/>
            <a:ext cx="10927832" cy="2387600"/>
          </a:xfrm>
        </p:spPr>
        <p:txBody>
          <a:bodyPr anchor="b">
            <a:normAutofit/>
          </a:bodyPr>
          <a:lstStyle>
            <a:lvl1pPr algn="l">
              <a:defRPr sz="6600" spc="-100" baseline="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F3AA4-D03E-BF7C-3F14-5A0F9321F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472" y="3828054"/>
            <a:ext cx="10927832" cy="1655762"/>
          </a:xfrm>
        </p:spPr>
        <p:txBody>
          <a:bodyPr/>
          <a:lstStyle>
            <a:lvl1pPr marL="0" indent="0" algn="l">
              <a:buNone/>
              <a:defRPr sz="2400" i="1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E19AF1-45A5-F7EF-EE20-05D72AFC4C83}"/>
              </a:ext>
            </a:extLst>
          </p:cNvPr>
          <p:cNvGrpSpPr/>
          <p:nvPr userDrawn="1"/>
        </p:nvGrpSpPr>
        <p:grpSpPr>
          <a:xfrm>
            <a:off x="372572" y="5839288"/>
            <a:ext cx="810223" cy="800533"/>
            <a:chOff x="210180" y="2738843"/>
            <a:chExt cx="1999510" cy="1975597"/>
          </a:xfrm>
          <a:solidFill>
            <a:srgbClr val="A22A4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04D1A6-37A6-ACA6-2B07-5BCF0AA159D5}"/>
                </a:ext>
              </a:extLst>
            </p:cNvPr>
            <p:cNvGrpSpPr/>
            <p:nvPr userDrawn="1"/>
          </p:nvGrpSpPr>
          <p:grpSpPr>
            <a:xfrm>
              <a:off x="210180" y="2738843"/>
              <a:ext cx="1999510" cy="1975597"/>
              <a:chOff x="-299213" y="3662445"/>
              <a:chExt cx="1999510" cy="1975597"/>
            </a:xfrm>
            <a:grpFill/>
          </p:grpSpPr>
          <p:sp>
            <p:nvSpPr>
              <p:cNvPr id="28" name="Moon 27">
                <a:extLst>
                  <a:ext uri="{FF2B5EF4-FFF2-40B4-BE49-F238E27FC236}">
                    <a16:creationId xmlns:a16="http://schemas.microsoft.com/office/drawing/2014/main" id="{BCA441DC-D07E-83C6-7008-AA9497CA4D96}"/>
                  </a:ext>
                </a:extLst>
              </p:cNvPr>
              <p:cNvSpPr/>
              <p:nvPr userDrawn="1"/>
            </p:nvSpPr>
            <p:spPr>
              <a:xfrm flipH="1">
                <a:off x="140405" y="3749230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Moon 28">
                <a:extLst>
                  <a:ext uri="{FF2B5EF4-FFF2-40B4-BE49-F238E27FC236}">
                    <a16:creationId xmlns:a16="http://schemas.microsoft.com/office/drawing/2014/main" id="{CA45AB49-FC4E-F085-0716-7B28F717C8C3}"/>
                  </a:ext>
                </a:extLst>
              </p:cNvPr>
              <p:cNvSpPr/>
              <p:nvPr userDrawn="1"/>
            </p:nvSpPr>
            <p:spPr>
              <a:xfrm rot="1573066" flipH="1">
                <a:off x="275725" y="3662445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Moon 29">
                <a:extLst>
                  <a:ext uri="{FF2B5EF4-FFF2-40B4-BE49-F238E27FC236}">
                    <a16:creationId xmlns:a16="http://schemas.microsoft.com/office/drawing/2014/main" id="{96D2E4B5-FAB4-E520-E42D-E33265C1E2CA}"/>
                  </a:ext>
                </a:extLst>
              </p:cNvPr>
              <p:cNvSpPr/>
              <p:nvPr userDrawn="1"/>
            </p:nvSpPr>
            <p:spPr>
              <a:xfrm rot="3150780" flipH="1">
                <a:off x="427782" y="3615134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Moon 30">
                <a:extLst>
                  <a:ext uri="{FF2B5EF4-FFF2-40B4-BE49-F238E27FC236}">
                    <a16:creationId xmlns:a16="http://schemas.microsoft.com/office/drawing/2014/main" id="{3B06E3CA-46DE-ABF8-341A-705DBE90589E}"/>
                  </a:ext>
                </a:extLst>
              </p:cNvPr>
              <p:cNvSpPr/>
              <p:nvPr userDrawn="1"/>
            </p:nvSpPr>
            <p:spPr>
              <a:xfrm rot="4242311" flipH="1">
                <a:off x="621264" y="366698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Moon 31">
                <a:extLst>
                  <a:ext uri="{FF2B5EF4-FFF2-40B4-BE49-F238E27FC236}">
                    <a16:creationId xmlns:a16="http://schemas.microsoft.com/office/drawing/2014/main" id="{FD5377E5-00BB-01F8-B2F4-429D20721A13}"/>
                  </a:ext>
                </a:extLst>
              </p:cNvPr>
              <p:cNvSpPr/>
              <p:nvPr userDrawn="1"/>
            </p:nvSpPr>
            <p:spPr>
              <a:xfrm rot="5240427" flipH="1">
                <a:off x="775710" y="3793345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Moon 32">
                <a:extLst>
                  <a:ext uri="{FF2B5EF4-FFF2-40B4-BE49-F238E27FC236}">
                    <a16:creationId xmlns:a16="http://schemas.microsoft.com/office/drawing/2014/main" id="{AC6DBDAC-A790-1947-7D63-FB4D0F8B4DB4}"/>
                  </a:ext>
                </a:extLst>
              </p:cNvPr>
              <p:cNvSpPr/>
              <p:nvPr userDrawn="1"/>
            </p:nvSpPr>
            <p:spPr>
              <a:xfrm rot="7272377" flipH="1">
                <a:off x="865736" y="3886782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Moon 33">
                <a:extLst>
                  <a:ext uri="{FF2B5EF4-FFF2-40B4-BE49-F238E27FC236}">
                    <a16:creationId xmlns:a16="http://schemas.microsoft.com/office/drawing/2014/main" id="{C691D0AD-29B3-F5C4-8BE8-DDDDB5512C0B}"/>
                  </a:ext>
                </a:extLst>
              </p:cNvPr>
              <p:cNvSpPr/>
              <p:nvPr userDrawn="1"/>
            </p:nvSpPr>
            <p:spPr>
              <a:xfrm rot="8635216" flipH="1">
                <a:off x="909074" y="4066003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Moon 34">
                <a:extLst>
                  <a:ext uri="{FF2B5EF4-FFF2-40B4-BE49-F238E27FC236}">
                    <a16:creationId xmlns:a16="http://schemas.microsoft.com/office/drawing/2014/main" id="{230AE6EA-1E3D-4BF5-83DE-6340193FB1E6}"/>
                  </a:ext>
                </a:extLst>
              </p:cNvPr>
              <p:cNvSpPr/>
              <p:nvPr userDrawn="1"/>
            </p:nvSpPr>
            <p:spPr>
              <a:xfrm rot="9620537" flipH="1">
                <a:off x="840741" y="427536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Moon 35">
                <a:extLst>
                  <a:ext uri="{FF2B5EF4-FFF2-40B4-BE49-F238E27FC236}">
                    <a16:creationId xmlns:a16="http://schemas.microsoft.com/office/drawing/2014/main" id="{7400ABA1-06CE-2376-FCC8-F19DCBC8C4C6}"/>
                  </a:ext>
                </a:extLst>
              </p:cNvPr>
              <p:cNvSpPr/>
              <p:nvPr userDrawn="1"/>
            </p:nvSpPr>
            <p:spPr>
              <a:xfrm rot="11101310" flipH="1">
                <a:off x="703728" y="4422528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Moon 36">
                <a:extLst>
                  <a:ext uri="{FF2B5EF4-FFF2-40B4-BE49-F238E27FC236}">
                    <a16:creationId xmlns:a16="http://schemas.microsoft.com/office/drawing/2014/main" id="{243B8434-BE02-A6B3-CBDE-B7B17AEAA5D4}"/>
                  </a:ext>
                </a:extLst>
              </p:cNvPr>
              <p:cNvSpPr/>
              <p:nvPr userDrawn="1"/>
            </p:nvSpPr>
            <p:spPr>
              <a:xfrm rot="12531754" flipH="1">
                <a:off x="524454" y="4495042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Moon 37">
                <a:extLst>
                  <a:ext uri="{FF2B5EF4-FFF2-40B4-BE49-F238E27FC236}">
                    <a16:creationId xmlns:a16="http://schemas.microsoft.com/office/drawing/2014/main" id="{CCAEC5D3-EEF2-F913-97DC-BEC8F40AA5B7}"/>
                  </a:ext>
                </a:extLst>
              </p:cNvPr>
              <p:cNvSpPr/>
              <p:nvPr userDrawn="1"/>
            </p:nvSpPr>
            <p:spPr>
              <a:xfrm rot="13856159" flipH="1">
                <a:off x="307290" y="4483296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oon 38">
                <a:extLst>
                  <a:ext uri="{FF2B5EF4-FFF2-40B4-BE49-F238E27FC236}">
                    <a16:creationId xmlns:a16="http://schemas.microsoft.com/office/drawing/2014/main" id="{03016F62-70D9-3BA6-64CC-93863D5DBDA9}"/>
                  </a:ext>
                </a:extLst>
              </p:cNvPr>
              <p:cNvSpPr/>
              <p:nvPr userDrawn="1"/>
            </p:nvSpPr>
            <p:spPr>
              <a:xfrm rot="15498290" flipH="1">
                <a:off x="159483" y="4390089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Moon 39">
                <a:extLst>
                  <a:ext uri="{FF2B5EF4-FFF2-40B4-BE49-F238E27FC236}">
                    <a16:creationId xmlns:a16="http://schemas.microsoft.com/office/drawing/2014/main" id="{7BB61467-4EA1-8D99-6204-29122ABEFB88}"/>
                  </a:ext>
                </a:extLst>
              </p:cNvPr>
              <p:cNvSpPr/>
              <p:nvPr userDrawn="1"/>
            </p:nvSpPr>
            <p:spPr>
              <a:xfrm rot="17231043" flipH="1">
                <a:off x="42787" y="425382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Moon 40">
                <a:extLst>
                  <a:ext uri="{FF2B5EF4-FFF2-40B4-BE49-F238E27FC236}">
                    <a16:creationId xmlns:a16="http://schemas.microsoft.com/office/drawing/2014/main" id="{6D43E763-9E69-3D85-B9C8-4C382B0AA377}"/>
                  </a:ext>
                </a:extLst>
              </p:cNvPr>
              <p:cNvSpPr/>
              <p:nvPr userDrawn="1"/>
            </p:nvSpPr>
            <p:spPr>
              <a:xfrm rot="18654893" flipH="1">
                <a:off x="9226" y="4068203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Moon 41">
                <a:extLst>
                  <a:ext uri="{FF2B5EF4-FFF2-40B4-BE49-F238E27FC236}">
                    <a16:creationId xmlns:a16="http://schemas.microsoft.com/office/drawing/2014/main" id="{6E15600C-0563-1ED8-77ED-64D4D91610F4}"/>
                  </a:ext>
                </a:extLst>
              </p:cNvPr>
              <p:cNvSpPr/>
              <p:nvPr userDrawn="1"/>
            </p:nvSpPr>
            <p:spPr>
              <a:xfrm rot="19964616" flipH="1">
                <a:off x="49405" y="3882890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4531F5-DC68-6423-B2B7-F730E87F78C8}"/>
                </a:ext>
              </a:extLst>
            </p:cNvPr>
            <p:cNvSpPr/>
            <p:nvPr userDrawn="1"/>
          </p:nvSpPr>
          <p:spPr>
            <a:xfrm>
              <a:off x="636847" y="3129735"/>
              <a:ext cx="1146176" cy="1146176"/>
            </a:xfrm>
            <a:prstGeom prst="ellipse">
              <a:avLst/>
            </a:prstGeom>
            <a:grpFill/>
            <a:ln>
              <a:solidFill>
                <a:srgbClr val="A22A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168C991-06B2-FD60-3644-7743F6C4BBE3}"/>
              </a:ext>
            </a:extLst>
          </p:cNvPr>
          <p:cNvSpPr txBox="1"/>
          <p:nvPr userDrawn="1"/>
        </p:nvSpPr>
        <p:spPr>
          <a:xfrm flipH="1">
            <a:off x="1257272" y="5692312"/>
            <a:ext cx="2314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300" baseline="0" dirty="0">
                <a:solidFill>
                  <a:srgbClr val="A22A41"/>
                </a:solidFill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SGH</a:t>
            </a:r>
            <a:endParaRPr lang="en-US" sz="1400" b="1" spc="300" baseline="0" dirty="0">
              <a:solidFill>
                <a:srgbClr val="A22A41"/>
              </a:solidFill>
              <a:latin typeface="Copperplate Gothic Light" panose="020E05070202060204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06C192-DC57-65DC-7765-181405778F98}"/>
              </a:ext>
            </a:extLst>
          </p:cNvPr>
          <p:cNvSpPr txBox="1"/>
          <p:nvPr userDrawn="1"/>
        </p:nvSpPr>
        <p:spPr>
          <a:xfrm flipH="1">
            <a:off x="1274820" y="6400918"/>
            <a:ext cx="250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22A41"/>
                </a:solidFill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 ADVISORS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0996D3D-CF6A-89C5-5D47-2B7A445ABFEA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solidFill>
            <a:srgbClr val="A22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9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FFEC2-2FA9-96CD-C89F-A6D3D518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01E5F-1D59-28F8-4028-0D93757A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C5736F-B491-45E8-36BC-E193CC5755EB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solidFill>
            <a:srgbClr val="A22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08ED91-C05A-B889-DEEB-9C5E51921140}"/>
              </a:ext>
            </a:extLst>
          </p:cNvPr>
          <p:cNvSpPr txBox="1">
            <a:spLocks/>
          </p:cNvSpPr>
          <p:nvPr userDrawn="1"/>
        </p:nvSpPr>
        <p:spPr>
          <a:xfrm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A01C0A-2BB6-49E7-91A3-DCB9F9F59583}" type="slidenum">
              <a:rPr lang="en-US" smtClean="0">
                <a:latin typeface="Tenorite" panose="00000500000000000000" pitchFamily="2" charset="0"/>
              </a:rPr>
              <a:pPr/>
              <a:t>‹#›</a:t>
            </a:fld>
            <a:endParaRPr lang="en-US" dirty="0">
              <a:latin typeface="Tenorite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52652-7AE8-320F-4FA7-ECC0A9758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9D2DA7-CC5C-CC74-9516-59DE782E2FEF}"/>
              </a:ext>
            </a:extLst>
          </p:cNvPr>
          <p:cNvGrpSpPr/>
          <p:nvPr userDrawn="1"/>
        </p:nvGrpSpPr>
        <p:grpSpPr>
          <a:xfrm>
            <a:off x="82008" y="6336792"/>
            <a:ext cx="393964" cy="389252"/>
            <a:chOff x="210180" y="2738843"/>
            <a:chExt cx="1999510" cy="1975597"/>
          </a:xfrm>
          <a:solidFill>
            <a:srgbClr val="A22A41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995BACB-2D18-52DF-14D3-C07DB0B93F6B}"/>
                </a:ext>
              </a:extLst>
            </p:cNvPr>
            <p:cNvGrpSpPr/>
            <p:nvPr userDrawn="1"/>
          </p:nvGrpSpPr>
          <p:grpSpPr>
            <a:xfrm>
              <a:off x="210180" y="2738843"/>
              <a:ext cx="1999510" cy="1975597"/>
              <a:chOff x="-299213" y="3662445"/>
              <a:chExt cx="1999510" cy="1975597"/>
            </a:xfrm>
            <a:grpFill/>
          </p:grpSpPr>
          <p:sp>
            <p:nvSpPr>
              <p:cNvPr id="32" name="Moon 31">
                <a:extLst>
                  <a:ext uri="{FF2B5EF4-FFF2-40B4-BE49-F238E27FC236}">
                    <a16:creationId xmlns:a16="http://schemas.microsoft.com/office/drawing/2014/main" id="{61C1CAF7-8B3A-3B80-2B9B-9D0CD5AF4FF2}"/>
                  </a:ext>
                </a:extLst>
              </p:cNvPr>
              <p:cNvSpPr/>
              <p:nvPr userDrawn="1"/>
            </p:nvSpPr>
            <p:spPr>
              <a:xfrm flipH="1">
                <a:off x="140405" y="3749230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Moon 32">
                <a:extLst>
                  <a:ext uri="{FF2B5EF4-FFF2-40B4-BE49-F238E27FC236}">
                    <a16:creationId xmlns:a16="http://schemas.microsoft.com/office/drawing/2014/main" id="{09CE3A9C-B3D6-A3A9-8464-A5B68BC13897}"/>
                  </a:ext>
                </a:extLst>
              </p:cNvPr>
              <p:cNvSpPr/>
              <p:nvPr userDrawn="1"/>
            </p:nvSpPr>
            <p:spPr>
              <a:xfrm rot="1573066" flipH="1">
                <a:off x="275725" y="3662445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Moon 33">
                <a:extLst>
                  <a:ext uri="{FF2B5EF4-FFF2-40B4-BE49-F238E27FC236}">
                    <a16:creationId xmlns:a16="http://schemas.microsoft.com/office/drawing/2014/main" id="{B3EB41F7-E373-C761-6364-CCFA282303D3}"/>
                  </a:ext>
                </a:extLst>
              </p:cNvPr>
              <p:cNvSpPr/>
              <p:nvPr userDrawn="1"/>
            </p:nvSpPr>
            <p:spPr>
              <a:xfrm rot="3150780" flipH="1">
                <a:off x="427782" y="3615134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Moon 34">
                <a:extLst>
                  <a:ext uri="{FF2B5EF4-FFF2-40B4-BE49-F238E27FC236}">
                    <a16:creationId xmlns:a16="http://schemas.microsoft.com/office/drawing/2014/main" id="{98711EF3-0A21-5D3F-8D24-8DC055AA5DC9}"/>
                  </a:ext>
                </a:extLst>
              </p:cNvPr>
              <p:cNvSpPr/>
              <p:nvPr userDrawn="1"/>
            </p:nvSpPr>
            <p:spPr>
              <a:xfrm rot="4242311" flipH="1">
                <a:off x="621264" y="366698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Moon 35">
                <a:extLst>
                  <a:ext uri="{FF2B5EF4-FFF2-40B4-BE49-F238E27FC236}">
                    <a16:creationId xmlns:a16="http://schemas.microsoft.com/office/drawing/2014/main" id="{F4B16444-EB6E-BDF9-55B2-842921E7B125}"/>
                  </a:ext>
                </a:extLst>
              </p:cNvPr>
              <p:cNvSpPr/>
              <p:nvPr userDrawn="1"/>
            </p:nvSpPr>
            <p:spPr>
              <a:xfrm rot="5240427" flipH="1">
                <a:off x="775710" y="3793345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Moon 36">
                <a:extLst>
                  <a:ext uri="{FF2B5EF4-FFF2-40B4-BE49-F238E27FC236}">
                    <a16:creationId xmlns:a16="http://schemas.microsoft.com/office/drawing/2014/main" id="{CB703540-9DF4-2E34-F233-ACF242A08F1D}"/>
                  </a:ext>
                </a:extLst>
              </p:cNvPr>
              <p:cNvSpPr/>
              <p:nvPr userDrawn="1"/>
            </p:nvSpPr>
            <p:spPr>
              <a:xfrm rot="7272377" flipH="1">
                <a:off x="865736" y="3886782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Moon 37">
                <a:extLst>
                  <a:ext uri="{FF2B5EF4-FFF2-40B4-BE49-F238E27FC236}">
                    <a16:creationId xmlns:a16="http://schemas.microsoft.com/office/drawing/2014/main" id="{44996EA2-9A25-E4EB-AE91-8CCE3924FD75}"/>
                  </a:ext>
                </a:extLst>
              </p:cNvPr>
              <p:cNvSpPr/>
              <p:nvPr userDrawn="1"/>
            </p:nvSpPr>
            <p:spPr>
              <a:xfrm rot="8635216" flipH="1">
                <a:off x="909074" y="4066003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oon 38">
                <a:extLst>
                  <a:ext uri="{FF2B5EF4-FFF2-40B4-BE49-F238E27FC236}">
                    <a16:creationId xmlns:a16="http://schemas.microsoft.com/office/drawing/2014/main" id="{E3051677-6D9B-2113-1CB7-353FEAD4B33C}"/>
                  </a:ext>
                </a:extLst>
              </p:cNvPr>
              <p:cNvSpPr/>
              <p:nvPr userDrawn="1"/>
            </p:nvSpPr>
            <p:spPr>
              <a:xfrm rot="9620537" flipH="1">
                <a:off x="840741" y="427536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Moon 39">
                <a:extLst>
                  <a:ext uri="{FF2B5EF4-FFF2-40B4-BE49-F238E27FC236}">
                    <a16:creationId xmlns:a16="http://schemas.microsoft.com/office/drawing/2014/main" id="{F59FA819-A670-A98B-69CE-CF3B5DAD40CB}"/>
                  </a:ext>
                </a:extLst>
              </p:cNvPr>
              <p:cNvSpPr/>
              <p:nvPr userDrawn="1"/>
            </p:nvSpPr>
            <p:spPr>
              <a:xfrm rot="11101310" flipH="1">
                <a:off x="703728" y="4422528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Moon 40">
                <a:extLst>
                  <a:ext uri="{FF2B5EF4-FFF2-40B4-BE49-F238E27FC236}">
                    <a16:creationId xmlns:a16="http://schemas.microsoft.com/office/drawing/2014/main" id="{34CD679C-29B6-8CA0-E4D0-C67B73C655A1}"/>
                  </a:ext>
                </a:extLst>
              </p:cNvPr>
              <p:cNvSpPr/>
              <p:nvPr userDrawn="1"/>
            </p:nvSpPr>
            <p:spPr>
              <a:xfrm rot="12531754" flipH="1">
                <a:off x="524454" y="4495042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Moon 41">
                <a:extLst>
                  <a:ext uri="{FF2B5EF4-FFF2-40B4-BE49-F238E27FC236}">
                    <a16:creationId xmlns:a16="http://schemas.microsoft.com/office/drawing/2014/main" id="{9F12EADF-97D2-68BA-52EF-1982B4EDCA87}"/>
                  </a:ext>
                </a:extLst>
              </p:cNvPr>
              <p:cNvSpPr/>
              <p:nvPr userDrawn="1"/>
            </p:nvSpPr>
            <p:spPr>
              <a:xfrm rot="13856159" flipH="1">
                <a:off x="307290" y="4483296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Moon 42">
                <a:extLst>
                  <a:ext uri="{FF2B5EF4-FFF2-40B4-BE49-F238E27FC236}">
                    <a16:creationId xmlns:a16="http://schemas.microsoft.com/office/drawing/2014/main" id="{218CB2EC-642E-138F-B77D-4FC33A9B3A75}"/>
                  </a:ext>
                </a:extLst>
              </p:cNvPr>
              <p:cNvSpPr/>
              <p:nvPr userDrawn="1"/>
            </p:nvSpPr>
            <p:spPr>
              <a:xfrm rot="15498290" flipH="1">
                <a:off x="159483" y="4390089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Moon 43">
                <a:extLst>
                  <a:ext uri="{FF2B5EF4-FFF2-40B4-BE49-F238E27FC236}">
                    <a16:creationId xmlns:a16="http://schemas.microsoft.com/office/drawing/2014/main" id="{D3B4679C-41E4-BB6C-E5A9-4FC3F3940E85}"/>
                  </a:ext>
                </a:extLst>
              </p:cNvPr>
              <p:cNvSpPr/>
              <p:nvPr userDrawn="1"/>
            </p:nvSpPr>
            <p:spPr>
              <a:xfrm rot="17231043" flipH="1">
                <a:off x="42787" y="425382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Moon 44">
                <a:extLst>
                  <a:ext uri="{FF2B5EF4-FFF2-40B4-BE49-F238E27FC236}">
                    <a16:creationId xmlns:a16="http://schemas.microsoft.com/office/drawing/2014/main" id="{CD6E725F-7F35-58D0-2EA6-5541EEC83988}"/>
                  </a:ext>
                </a:extLst>
              </p:cNvPr>
              <p:cNvSpPr/>
              <p:nvPr userDrawn="1"/>
            </p:nvSpPr>
            <p:spPr>
              <a:xfrm rot="18654893" flipH="1">
                <a:off x="9226" y="4068203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Moon 45">
                <a:extLst>
                  <a:ext uri="{FF2B5EF4-FFF2-40B4-BE49-F238E27FC236}">
                    <a16:creationId xmlns:a16="http://schemas.microsoft.com/office/drawing/2014/main" id="{BA2D68EC-2942-3DFD-D309-20565D640217}"/>
                  </a:ext>
                </a:extLst>
              </p:cNvPr>
              <p:cNvSpPr/>
              <p:nvPr userDrawn="1"/>
            </p:nvSpPr>
            <p:spPr>
              <a:xfrm rot="19964616" flipH="1">
                <a:off x="49405" y="3882890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86979DB-0EA3-6C14-5AE3-D56624C798FC}"/>
                </a:ext>
              </a:extLst>
            </p:cNvPr>
            <p:cNvSpPr/>
            <p:nvPr userDrawn="1"/>
          </p:nvSpPr>
          <p:spPr>
            <a:xfrm>
              <a:off x="636847" y="3129735"/>
              <a:ext cx="1146176" cy="1146176"/>
            </a:xfrm>
            <a:prstGeom prst="ellipse">
              <a:avLst/>
            </a:prstGeom>
            <a:grpFill/>
            <a:ln>
              <a:solidFill>
                <a:srgbClr val="A22A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DD84C56-D4B8-2602-966E-7E93D66902AF}"/>
              </a:ext>
            </a:extLst>
          </p:cNvPr>
          <p:cNvSpPr txBox="1"/>
          <p:nvPr userDrawn="1"/>
        </p:nvSpPr>
        <p:spPr>
          <a:xfrm flipH="1">
            <a:off x="469948" y="6238603"/>
            <a:ext cx="113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baseline="0" dirty="0">
                <a:solidFill>
                  <a:srgbClr val="A22A41"/>
                </a:solidFill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SGH</a:t>
            </a:r>
            <a:endParaRPr lang="en-US" sz="800" b="1" spc="300" baseline="0" dirty="0">
              <a:solidFill>
                <a:srgbClr val="A22A41"/>
              </a:solidFill>
              <a:latin typeface="Copperplate Gothic Light" panose="020E05070202060204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D58038-65F9-703A-E735-334F505DF0AC}"/>
              </a:ext>
            </a:extLst>
          </p:cNvPr>
          <p:cNvSpPr txBox="1"/>
          <p:nvPr userDrawn="1"/>
        </p:nvSpPr>
        <p:spPr>
          <a:xfrm flipH="1">
            <a:off x="469949" y="6542194"/>
            <a:ext cx="13907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A22A41"/>
                </a:solidFill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 ADVISORS</a:t>
            </a:r>
          </a:p>
        </p:txBody>
      </p:sp>
    </p:spTree>
    <p:extLst>
      <p:ext uri="{BB962C8B-B14F-4D97-AF65-F5344CB8AC3E}">
        <p14:creationId xmlns:p14="http://schemas.microsoft.com/office/powerpoint/2010/main" val="32479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35FE58-29A0-01D8-4707-E5594901F0FA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solidFill>
            <a:srgbClr val="A22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908B5-D058-D9C0-0BE6-726745B4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09" y="365125"/>
            <a:ext cx="10896600" cy="1325563"/>
          </a:xfrm>
        </p:spPr>
        <p:txBody>
          <a:bodyPr>
            <a:normAutofit/>
          </a:bodyPr>
          <a:lstStyle>
            <a:lvl1pPr>
              <a:defRPr sz="540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F491C-AAA8-8384-7392-E889EAEE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8019" y="1825625"/>
            <a:ext cx="5361789" cy="4351338"/>
          </a:xfrm>
        </p:spPr>
        <p:txBody>
          <a:bodyPr/>
          <a:lstStyle>
            <a:lvl1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DABB5-4539-A916-7BD2-AE9A2081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3D85A1-B172-94EA-0E7F-39DEEB4248E1}"/>
              </a:ext>
            </a:extLst>
          </p:cNvPr>
          <p:cNvSpPr txBox="1">
            <a:spLocks/>
          </p:cNvSpPr>
          <p:nvPr userDrawn="1"/>
        </p:nvSpPr>
        <p:spPr>
          <a:xfrm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A01C0A-2BB6-49E7-91A3-DCB9F9F59583}" type="slidenum">
              <a:rPr lang="en-US" smtClean="0">
                <a:latin typeface="Tenorite" panose="00000500000000000000" pitchFamily="2" charset="0"/>
              </a:rPr>
              <a:pPr/>
              <a:t>‹#›</a:t>
            </a:fld>
            <a:endParaRPr lang="en-US" dirty="0">
              <a:latin typeface="Tenorite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90C7B-FCC6-B5A0-2A61-0D5A318BD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09" y="1825625"/>
            <a:ext cx="5361789" cy="4351338"/>
          </a:xfrm>
        </p:spPr>
        <p:txBody>
          <a:bodyPr/>
          <a:lstStyle>
            <a:lvl1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B6081A-59F9-4B13-ABC9-3BACA58C114F}"/>
              </a:ext>
            </a:extLst>
          </p:cNvPr>
          <p:cNvGrpSpPr/>
          <p:nvPr userDrawn="1"/>
        </p:nvGrpSpPr>
        <p:grpSpPr>
          <a:xfrm>
            <a:off x="82008" y="6336792"/>
            <a:ext cx="393964" cy="389252"/>
            <a:chOff x="210180" y="2738843"/>
            <a:chExt cx="1999510" cy="1975597"/>
          </a:xfrm>
          <a:solidFill>
            <a:srgbClr val="A22A41"/>
          </a:solidFill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EBD231B-53E9-8B70-6358-575A2A85B5CF}"/>
                </a:ext>
              </a:extLst>
            </p:cNvPr>
            <p:cNvGrpSpPr/>
            <p:nvPr userDrawn="1"/>
          </p:nvGrpSpPr>
          <p:grpSpPr>
            <a:xfrm>
              <a:off x="210180" y="2738843"/>
              <a:ext cx="1999510" cy="1975597"/>
              <a:chOff x="-299213" y="3662445"/>
              <a:chExt cx="1999510" cy="1975597"/>
            </a:xfrm>
            <a:grpFill/>
          </p:grpSpPr>
          <p:sp>
            <p:nvSpPr>
              <p:cNvPr id="52" name="Moon 51">
                <a:extLst>
                  <a:ext uri="{FF2B5EF4-FFF2-40B4-BE49-F238E27FC236}">
                    <a16:creationId xmlns:a16="http://schemas.microsoft.com/office/drawing/2014/main" id="{CC27DC48-1C9E-730E-A928-17269A64B240}"/>
                  </a:ext>
                </a:extLst>
              </p:cNvPr>
              <p:cNvSpPr/>
              <p:nvPr userDrawn="1"/>
            </p:nvSpPr>
            <p:spPr>
              <a:xfrm flipH="1">
                <a:off x="140405" y="3749230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Moon 52">
                <a:extLst>
                  <a:ext uri="{FF2B5EF4-FFF2-40B4-BE49-F238E27FC236}">
                    <a16:creationId xmlns:a16="http://schemas.microsoft.com/office/drawing/2014/main" id="{206C64E3-B01D-A492-98E1-2E01B7D6069A}"/>
                  </a:ext>
                </a:extLst>
              </p:cNvPr>
              <p:cNvSpPr/>
              <p:nvPr userDrawn="1"/>
            </p:nvSpPr>
            <p:spPr>
              <a:xfrm rot="1573066" flipH="1">
                <a:off x="275725" y="3662445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Moon 53">
                <a:extLst>
                  <a:ext uri="{FF2B5EF4-FFF2-40B4-BE49-F238E27FC236}">
                    <a16:creationId xmlns:a16="http://schemas.microsoft.com/office/drawing/2014/main" id="{DA6AF758-8D48-BF4D-956C-328DE8DE4FB5}"/>
                  </a:ext>
                </a:extLst>
              </p:cNvPr>
              <p:cNvSpPr/>
              <p:nvPr userDrawn="1"/>
            </p:nvSpPr>
            <p:spPr>
              <a:xfrm rot="3150780" flipH="1">
                <a:off x="427782" y="3615134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Moon 54">
                <a:extLst>
                  <a:ext uri="{FF2B5EF4-FFF2-40B4-BE49-F238E27FC236}">
                    <a16:creationId xmlns:a16="http://schemas.microsoft.com/office/drawing/2014/main" id="{6DF3E21E-305B-AB20-80F7-5E70FAB26D41}"/>
                  </a:ext>
                </a:extLst>
              </p:cNvPr>
              <p:cNvSpPr/>
              <p:nvPr userDrawn="1"/>
            </p:nvSpPr>
            <p:spPr>
              <a:xfrm rot="4242311" flipH="1">
                <a:off x="621264" y="366698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Moon 55">
                <a:extLst>
                  <a:ext uri="{FF2B5EF4-FFF2-40B4-BE49-F238E27FC236}">
                    <a16:creationId xmlns:a16="http://schemas.microsoft.com/office/drawing/2014/main" id="{B072C8DC-75C9-8805-49FD-91A49247F587}"/>
                  </a:ext>
                </a:extLst>
              </p:cNvPr>
              <p:cNvSpPr/>
              <p:nvPr userDrawn="1"/>
            </p:nvSpPr>
            <p:spPr>
              <a:xfrm rot="5240427" flipH="1">
                <a:off x="775710" y="3793345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Moon 56">
                <a:extLst>
                  <a:ext uri="{FF2B5EF4-FFF2-40B4-BE49-F238E27FC236}">
                    <a16:creationId xmlns:a16="http://schemas.microsoft.com/office/drawing/2014/main" id="{3AA3860D-FDE4-6143-45AD-883FD371D1F9}"/>
                  </a:ext>
                </a:extLst>
              </p:cNvPr>
              <p:cNvSpPr/>
              <p:nvPr userDrawn="1"/>
            </p:nvSpPr>
            <p:spPr>
              <a:xfrm rot="7272377" flipH="1">
                <a:off x="865736" y="3886782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Moon 57">
                <a:extLst>
                  <a:ext uri="{FF2B5EF4-FFF2-40B4-BE49-F238E27FC236}">
                    <a16:creationId xmlns:a16="http://schemas.microsoft.com/office/drawing/2014/main" id="{6748DD3B-D0BD-3158-4ADC-E2AC37259F73}"/>
                  </a:ext>
                </a:extLst>
              </p:cNvPr>
              <p:cNvSpPr/>
              <p:nvPr userDrawn="1"/>
            </p:nvSpPr>
            <p:spPr>
              <a:xfrm rot="8635216" flipH="1">
                <a:off x="909074" y="4066003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Moon 58">
                <a:extLst>
                  <a:ext uri="{FF2B5EF4-FFF2-40B4-BE49-F238E27FC236}">
                    <a16:creationId xmlns:a16="http://schemas.microsoft.com/office/drawing/2014/main" id="{CD1592C8-E541-F91E-5B3E-07588FDFBD19}"/>
                  </a:ext>
                </a:extLst>
              </p:cNvPr>
              <p:cNvSpPr/>
              <p:nvPr userDrawn="1"/>
            </p:nvSpPr>
            <p:spPr>
              <a:xfrm rot="9620537" flipH="1">
                <a:off x="840741" y="427536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Moon 59">
                <a:extLst>
                  <a:ext uri="{FF2B5EF4-FFF2-40B4-BE49-F238E27FC236}">
                    <a16:creationId xmlns:a16="http://schemas.microsoft.com/office/drawing/2014/main" id="{8C48FE12-7935-8C0D-ED92-62AB414F74DE}"/>
                  </a:ext>
                </a:extLst>
              </p:cNvPr>
              <p:cNvSpPr/>
              <p:nvPr userDrawn="1"/>
            </p:nvSpPr>
            <p:spPr>
              <a:xfrm rot="11101310" flipH="1">
                <a:off x="703728" y="4422528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Moon 60">
                <a:extLst>
                  <a:ext uri="{FF2B5EF4-FFF2-40B4-BE49-F238E27FC236}">
                    <a16:creationId xmlns:a16="http://schemas.microsoft.com/office/drawing/2014/main" id="{6147FEA2-6577-802D-35E8-F4DECFD67235}"/>
                  </a:ext>
                </a:extLst>
              </p:cNvPr>
              <p:cNvSpPr/>
              <p:nvPr userDrawn="1"/>
            </p:nvSpPr>
            <p:spPr>
              <a:xfrm rot="12531754" flipH="1">
                <a:off x="524454" y="4495042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Moon 61">
                <a:extLst>
                  <a:ext uri="{FF2B5EF4-FFF2-40B4-BE49-F238E27FC236}">
                    <a16:creationId xmlns:a16="http://schemas.microsoft.com/office/drawing/2014/main" id="{EBC1FEBE-3BEC-3B83-A93A-B0200086A857}"/>
                  </a:ext>
                </a:extLst>
              </p:cNvPr>
              <p:cNvSpPr/>
              <p:nvPr userDrawn="1"/>
            </p:nvSpPr>
            <p:spPr>
              <a:xfrm rot="13856159" flipH="1">
                <a:off x="307290" y="4483296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Moon 62">
                <a:extLst>
                  <a:ext uri="{FF2B5EF4-FFF2-40B4-BE49-F238E27FC236}">
                    <a16:creationId xmlns:a16="http://schemas.microsoft.com/office/drawing/2014/main" id="{FB61E958-2F93-0ADC-465E-8F109D2F4E6E}"/>
                  </a:ext>
                </a:extLst>
              </p:cNvPr>
              <p:cNvSpPr/>
              <p:nvPr userDrawn="1"/>
            </p:nvSpPr>
            <p:spPr>
              <a:xfrm rot="15498290" flipH="1">
                <a:off x="159483" y="4390089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Moon 63">
                <a:extLst>
                  <a:ext uri="{FF2B5EF4-FFF2-40B4-BE49-F238E27FC236}">
                    <a16:creationId xmlns:a16="http://schemas.microsoft.com/office/drawing/2014/main" id="{0A96B114-F2FD-8FB0-A80A-2DE2D09E2C4A}"/>
                  </a:ext>
                </a:extLst>
              </p:cNvPr>
              <p:cNvSpPr/>
              <p:nvPr userDrawn="1"/>
            </p:nvSpPr>
            <p:spPr>
              <a:xfrm rot="17231043" flipH="1">
                <a:off x="42787" y="425382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Moon 64">
                <a:extLst>
                  <a:ext uri="{FF2B5EF4-FFF2-40B4-BE49-F238E27FC236}">
                    <a16:creationId xmlns:a16="http://schemas.microsoft.com/office/drawing/2014/main" id="{6CCB7BE4-9D4D-735B-78BB-0CCEEE750340}"/>
                  </a:ext>
                </a:extLst>
              </p:cNvPr>
              <p:cNvSpPr/>
              <p:nvPr userDrawn="1"/>
            </p:nvSpPr>
            <p:spPr>
              <a:xfrm rot="18654893" flipH="1">
                <a:off x="9226" y="4068203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Moon 65">
                <a:extLst>
                  <a:ext uri="{FF2B5EF4-FFF2-40B4-BE49-F238E27FC236}">
                    <a16:creationId xmlns:a16="http://schemas.microsoft.com/office/drawing/2014/main" id="{827190A2-8852-575F-3D86-0397C2CC6C05}"/>
                  </a:ext>
                </a:extLst>
              </p:cNvPr>
              <p:cNvSpPr/>
              <p:nvPr userDrawn="1"/>
            </p:nvSpPr>
            <p:spPr>
              <a:xfrm rot="19964616" flipH="1">
                <a:off x="49405" y="3882890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CBB47FC-4AE8-DD87-D72B-E0655EFD7D75}"/>
                </a:ext>
              </a:extLst>
            </p:cNvPr>
            <p:cNvSpPr/>
            <p:nvPr userDrawn="1"/>
          </p:nvSpPr>
          <p:spPr>
            <a:xfrm>
              <a:off x="636847" y="3129735"/>
              <a:ext cx="1146176" cy="1146176"/>
            </a:xfrm>
            <a:prstGeom prst="ellipse">
              <a:avLst/>
            </a:prstGeom>
            <a:grpFill/>
            <a:ln>
              <a:solidFill>
                <a:srgbClr val="A22A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8CE3D9C-7A05-14EE-E963-7D9A37C68B14}"/>
              </a:ext>
            </a:extLst>
          </p:cNvPr>
          <p:cNvSpPr txBox="1"/>
          <p:nvPr userDrawn="1"/>
        </p:nvSpPr>
        <p:spPr>
          <a:xfrm flipH="1">
            <a:off x="469948" y="6238603"/>
            <a:ext cx="113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baseline="0" dirty="0">
                <a:solidFill>
                  <a:srgbClr val="A22A41"/>
                </a:solidFill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SGH</a:t>
            </a:r>
            <a:endParaRPr lang="en-US" sz="800" b="1" spc="300" baseline="0" dirty="0">
              <a:solidFill>
                <a:srgbClr val="A22A41"/>
              </a:solidFill>
              <a:latin typeface="Copperplate Gothic Light" panose="020E05070202060204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D72BD0-22AC-33F4-2E87-BE69092238E2}"/>
              </a:ext>
            </a:extLst>
          </p:cNvPr>
          <p:cNvSpPr txBox="1"/>
          <p:nvPr userDrawn="1"/>
        </p:nvSpPr>
        <p:spPr>
          <a:xfrm flipH="1">
            <a:off x="469949" y="6542194"/>
            <a:ext cx="13907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A22A41"/>
                </a:solidFill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 ADVISORS</a:t>
            </a:r>
          </a:p>
        </p:txBody>
      </p:sp>
    </p:spTree>
    <p:extLst>
      <p:ext uri="{BB962C8B-B14F-4D97-AF65-F5344CB8AC3E}">
        <p14:creationId xmlns:p14="http://schemas.microsoft.com/office/powerpoint/2010/main" val="114149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28A5-69A1-B1AB-5055-669D6ED7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09" y="365125"/>
            <a:ext cx="10849779" cy="1325563"/>
          </a:xfrm>
        </p:spPr>
        <p:txBody>
          <a:bodyPr>
            <a:normAutofit/>
          </a:bodyPr>
          <a:lstStyle>
            <a:lvl1pPr>
              <a:defRPr sz="540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984B7-6894-6088-7FE5-20B1C0D9E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610" y="1681163"/>
            <a:ext cx="53842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E3D0D-8366-EF17-DE48-97289ACE2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4643" y="1681163"/>
            <a:ext cx="541074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A11915-6802-F9C2-4007-F69A24806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4643" y="2505075"/>
            <a:ext cx="5410745" cy="3684588"/>
          </a:xfrm>
        </p:spPr>
        <p:txBody>
          <a:bodyPr/>
          <a:lstStyle>
            <a:lvl1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2E36A-E5CC-C038-2125-16FF7AA4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4E3917-C0D5-5518-62C7-49C53AD90727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solidFill>
            <a:srgbClr val="A22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7BC4AC-D0A1-7A2C-92F0-7E70E107CD8D}"/>
              </a:ext>
            </a:extLst>
          </p:cNvPr>
          <p:cNvSpPr txBox="1">
            <a:spLocks/>
          </p:cNvSpPr>
          <p:nvPr userDrawn="1"/>
        </p:nvSpPr>
        <p:spPr>
          <a:xfrm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A01C0A-2BB6-49E7-91A3-DCB9F9F59583}" type="slidenum">
              <a:rPr lang="en-US" smtClean="0">
                <a:latin typeface="Tenorite" panose="00000500000000000000" pitchFamily="2" charset="0"/>
              </a:rPr>
              <a:pPr/>
              <a:t>‹#›</a:t>
            </a:fld>
            <a:endParaRPr lang="en-US" dirty="0">
              <a:latin typeface="Tenorite" panose="000005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49814-24AF-0593-809D-19B0E3F4A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610" y="2505075"/>
            <a:ext cx="5384229" cy="3684588"/>
          </a:xfrm>
        </p:spPr>
        <p:txBody>
          <a:bodyPr/>
          <a:lstStyle>
            <a:lvl1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72A9CC-6B1E-0204-D6C7-3018EA988A34}"/>
              </a:ext>
            </a:extLst>
          </p:cNvPr>
          <p:cNvGrpSpPr/>
          <p:nvPr userDrawn="1"/>
        </p:nvGrpSpPr>
        <p:grpSpPr>
          <a:xfrm>
            <a:off x="82008" y="6336792"/>
            <a:ext cx="393964" cy="389252"/>
            <a:chOff x="210180" y="2738843"/>
            <a:chExt cx="1999510" cy="1975597"/>
          </a:xfrm>
          <a:solidFill>
            <a:srgbClr val="A22A4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62905E-3488-ED78-50E0-C07282D41F85}"/>
                </a:ext>
              </a:extLst>
            </p:cNvPr>
            <p:cNvGrpSpPr/>
            <p:nvPr userDrawn="1"/>
          </p:nvGrpSpPr>
          <p:grpSpPr>
            <a:xfrm>
              <a:off x="210180" y="2738843"/>
              <a:ext cx="1999510" cy="1975597"/>
              <a:chOff x="-299213" y="3662445"/>
              <a:chExt cx="1999510" cy="1975597"/>
            </a:xfrm>
            <a:grpFill/>
          </p:grpSpPr>
          <p:sp>
            <p:nvSpPr>
              <p:cNvPr id="13" name="Moon 12">
                <a:extLst>
                  <a:ext uri="{FF2B5EF4-FFF2-40B4-BE49-F238E27FC236}">
                    <a16:creationId xmlns:a16="http://schemas.microsoft.com/office/drawing/2014/main" id="{821FCCC0-647A-62DB-CCDF-BC4DF13CBB80}"/>
                  </a:ext>
                </a:extLst>
              </p:cNvPr>
              <p:cNvSpPr/>
              <p:nvPr userDrawn="1"/>
            </p:nvSpPr>
            <p:spPr>
              <a:xfrm flipH="1">
                <a:off x="140405" y="3749230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Moon 13">
                <a:extLst>
                  <a:ext uri="{FF2B5EF4-FFF2-40B4-BE49-F238E27FC236}">
                    <a16:creationId xmlns:a16="http://schemas.microsoft.com/office/drawing/2014/main" id="{C3A669D7-0A57-19EC-7A5F-9DEDB22DE58D}"/>
                  </a:ext>
                </a:extLst>
              </p:cNvPr>
              <p:cNvSpPr/>
              <p:nvPr userDrawn="1"/>
            </p:nvSpPr>
            <p:spPr>
              <a:xfrm rot="1573066" flipH="1">
                <a:off x="275725" y="3662445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Moon 14">
                <a:extLst>
                  <a:ext uri="{FF2B5EF4-FFF2-40B4-BE49-F238E27FC236}">
                    <a16:creationId xmlns:a16="http://schemas.microsoft.com/office/drawing/2014/main" id="{29D2AE73-0824-7EC7-7D31-A0DE31D221CA}"/>
                  </a:ext>
                </a:extLst>
              </p:cNvPr>
              <p:cNvSpPr/>
              <p:nvPr userDrawn="1"/>
            </p:nvSpPr>
            <p:spPr>
              <a:xfrm rot="3150780" flipH="1">
                <a:off x="427782" y="3615134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oon 15">
                <a:extLst>
                  <a:ext uri="{FF2B5EF4-FFF2-40B4-BE49-F238E27FC236}">
                    <a16:creationId xmlns:a16="http://schemas.microsoft.com/office/drawing/2014/main" id="{10E57A7B-B33B-F909-1394-3F1516C132C9}"/>
                  </a:ext>
                </a:extLst>
              </p:cNvPr>
              <p:cNvSpPr/>
              <p:nvPr userDrawn="1"/>
            </p:nvSpPr>
            <p:spPr>
              <a:xfrm rot="4242311" flipH="1">
                <a:off x="621264" y="366698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Moon 16">
                <a:extLst>
                  <a:ext uri="{FF2B5EF4-FFF2-40B4-BE49-F238E27FC236}">
                    <a16:creationId xmlns:a16="http://schemas.microsoft.com/office/drawing/2014/main" id="{64F5BA79-41AE-7B6A-876B-851F35F91FCA}"/>
                  </a:ext>
                </a:extLst>
              </p:cNvPr>
              <p:cNvSpPr/>
              <p:nvPr userDrawn="1"/>
            </p:nvSpPr>
            <p:spPr>
              <a:xfrm rot="5240427" flipH="1">
                <a:off x="775710" y="3793345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Moon 17">
                <a:extLst>
                  <a:ext uri="{FF2B5EF4-FFF2-40B4-BE49-F238E27FC236}">
                    <a16:creationId xmlns:a16="http://schemas.microsoft.com/office/drawing/2014/main" id="{7D0DD23C-B8DD-6825-3EC7-0AB3B9691B8C}"/>
                  </a:ext>
                </a:extLst>
              </p:cNvPr>
              <p:cNvSpPr/>
              <p:nvPr userDrawn="1"/>
            </p:nvSpPr>
            <p:spPr>
              <a:xfrm rot="7272377" flipH="1">
                <a:off x="865736" y="3886782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Moon 18">
                <a:extLst>
                  <a:ext uri="{FF2B5EF4-FFF2-40B4-BE49-F238E27FC236}">
                    <a16:creationId xmlns:a16="http://schemas.microsoft.com/office/drawing/2014/main" id="{50DF7887-65EB-B258-1805-51E592C566A6}"/>
                  </a:ext>
                </a:extLst>
              </p:cNvPr>
              <p:cNvSpPr/>
              <p:nvPr userDrawn="1"/>
            </p:nvSpPr>
            <p:spPr>
              <a:xfrm rot="8635216" flipH="1">
                <a:off x="909074" y="4066003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Moon 19">
                <a:extLst>
                  <a:ext uri="{FF2B5EF4-FFF2-40B4-BE49-F238E27FC236}">
                    <a16:creationId xmlns:a16="http://schemas.microsoft.com/office/drawing/2014/main" id="{49934BA9-9365-4BB1-5A4F-797142602CF2}"/>
                  </a:ext>
                </a:extLst>
              </p:cNvPr>
              <p:cNvSpPr/>
              <p:nvPr userDrawn="1"/>
            </p:nvSpPr>
            <p:spPr>
              <a:xfrm rot="9620537" flipH="1">
                <a:off x="840741" y="427536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Moon 20">
                <a:extLst>
                  <a:ext uri="{FF2B5EF4-FFF2-40B4-BE49-F238E27FC236}">
                    <a16:creationId xmlns:a16="http://schemas.microsoft.com/office/drawing/2014/main" id="{EED17E12-C53C-A87C-8BF7-CE9C0836A45F}"/>
                  </a:ext>
                </a:extLst>
              </p:cNvPr>
              <p:cNvSpPr/>
              <p:nvPr userDrawn="1"/>
            </p:nvSpPr>
            <p:spPr>
              <a:xfrm rot="11101310" flipH="1">
                <a:off x="703728" y="4422528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Moon 21">
                <a:extLst>
                  <a:ext uri="{FF2B5EF4-FFF2-40B4-BE49-F238E27FC236}">
                    <a16:creationId xmlns:a16="http://schemas.microsoft.com/office/drawing/2014/main" id="{556A240F-7DF5-7E01-C08F-B9319D5C173F}"/>
                  </a:ext>
                </a:extLst>
              </p:cNvPr>
              <p:cNvSpPr/>
              <p:nvPr userDrawn="1"/>
            </p:nvSpPr>
            <p:spPr>
              <a:xfrm rot="12531754" flipH="1">
                <a:off x="524454" y="4495042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Moon 22">
                <a:extLst>
                  <a:ext uri="{FF2B5EF4-FFF2-40B4-BE49-F238E27FC236}">
                    <a16:creationId xmlns:a16="http://schemas.microsoft.com/office/drawing/2014/main" id="{2D3B456D-789A-D125-4173-67DCC834E808}"/>
                  </a:ext>
                </a:extLst>
              </p:cNvPr>
              <p:cNvSpPr/>
              <p:nvPr userDrawn="1"/>
            </p:nvSpPr>
            <p:spPr>
              <a:xfrm rot="13856159" flipH="1">
                <a:off x="307290" y="4483296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Moon 23">
                <a:extLst>
                  <a:ext uri="{FF2B5EF4-FFF2-40B4-BE49-F238E27FC236}">
                    <a16:creationId xmlns:a16="http://schemas.microsoft.com/office/drawing/2014/main" id="{FB8AC2BD-49BF-33C6-CB84-9746090145DD}"/>
                  </a:ext>
                </a:extLst>
              </p:cNvPr>
              <p:cNvSpPr/>
              <p:nvPr userDrawn="1"/>
            </p:nvSpPr>
            <p:spPr>
              <a:xfrm rot="15498290" flipH="1">
                <a:off x="159483" y="4390089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Moon 24">
                <a:extLst>
                  <a:ext uri="{FF2B5EF4-FFF2-40B4-BE49-F238E27FC236}">
                    <a16:creationId xmlns:a16="http://schemas.microsoft.com/office/drawing/2014/main" id="{889F6949-1E42-558C-F5D6-EFFB02082B21}"/>
                  </a:ext>
                </a:extLst>
              </p:cNvPr>
              <p:cNvSpPr/>
              <p:nvPr userDrawn="1"/>
            </p:nvSpPr>
            <p:spPr>
              <a:xfrm rot="17231043" flipH="1">
                <a:off x="42787" y="425382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Moon 25">
                <a:extLst>
                  <a:ext uri="{FF2B5EF4-FFF2-40B4-BE49-F238E27FC236}">
                    <a16:creationId xmlns:a16="http://schemas.microsoft.com/office/drawing/2014/main" id="{E35860A1-78BB-36D1-344D-C72501197016}"/>
                  </a:ext>
                </a:extLst>
              </p:cNvPr>
              <p:cNvSpPr/>
              <p:nvPr userDrawn="1"/>
            </p:nvSpPr>
            <p:spPr>
              <a:xfrm rot="18654893" flipH="1">
                <a:off x="9226" y="4068203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Moon 26">
                <a:extLst>
                  <a:ext uri="{FF2B5EF4-FFF2-40B4-BE49-F238E27FC236}">
                    <a16:creationId xmlns:a16="http://schemas.microsoft.com/office/drawing/2014/main" id="{33BD8C19-5503-9177-8EBA-B0C0EB659F49}"/>
                  </a:ext>
                </a:extLst>
              </p:cNvPr>
              <p:cNvSpPr/>
              <p:nvPr userDrawn="1"/>
            </p:nvSpPr>
            <p:spPr>
              <a:xfrm rot="19964616" flipH="1">
                <a:off x="49405" y="3882890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A22A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7F38E5-9F05-53F0-A21C-5C6BAAD381E5}"/>
                </a:ext>
              </a:extLst>
            </p:cNvPr>
            <p:cNvSpPr/>
            <p:nvPr userDrawn="1"/>
          </p:nvSpPr>
          <p:spPr>
            <a:xfrm>
              <a:off x="636847" y="3129735"/>
              <a:ext cx="1146176" cy="1146176"/>
            </a:xfrm>
            <a:prstGeom prst="ellipse">
              <a:avLst/>
            </a:prstGeom>
            <a:grpFill/>
            <a:ln>
              <a:solidFill>
                <a:srgbClr val="A22A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1BCD3BC-5230-41FA-2129-4F55597C9DFF}"/>
              </a:ext>
            </a:extLst>
          </p:cNvPr>
          <p:cNvSpPr txBox="1"/>
          <p:nvPr userDrawn="1"/>
        </p:nvSpPr>
        <p:spPr>
          <a:xfrm flipH="1">
            <a:off x="469948" y="6238603"/>
            <a:ext cx="113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baseline="0" dirty="0">
                <a:solidFill>
                  <a:srgbClr val="A22A41"/>
                </a:solidFill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SGH</a:t>
            </a:r>
            <a:endParaRPr lang="en-US" sz="800" b="1" spc="300" baseline="0" dirty="0">
              <a:solidFill>
                <a:srgbClr val="A22A41"/>
              </a:solidFill>
              <a:latin typeface="Copperplate Gothic Light" panose="020E05070202060204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02B0C9-0722-B131-A79F-00BC5C5A5828}"/>
              </a:ext>
            </a:extLst>
          </p:cNvPr>
          <p:cNvSpPr txBox="1"/>
          <p:nvPr userDrawn="1"/>
        </p:nvSpPr>
        <p:spPr>
          <a:xfrm flipH="1">
            <a:off x="469949" y="6542194"/>
            <a:ext cx="13907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A22A41"/>
                </a:solidFill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 ADVISORS</a:t>
            </a:r>
          </a:p>
        </p:txBody>
      </p:sp>
    </p:spTree>
    <p:extLst>
      <p:ext uri="{BB962C8B-B14F-4D97-AF65-F5344CB8AC3E}">
        <p14:creationId xmlns:p14="http://schemas.microsoft.com/office/powerpoint/2010/main" val="4999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BB1633-8A7F-06CD-0EF4-32DBE4E1E860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solidFill>
            <a:srgbClr val="A22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67B188-90A3-AAA3-B187-787EC5A48718}"/>
              </a:ext>
            </a:extLst>
          </p:cNvPr>
          <p:cNvGrpSpPr/>
          <p:nvPr userDrawn="1"/>
        </p:nvGrpSpPr>
        <p:grpSpPr>
          <a:xfrm>
            <a:off x="5767624" y="203932"/>
            <a:ext cx="6531919" cy="6453802"/>
            <a:chOff x="210180" y="2738843"/>
            <a:chExt cx="1999510" cy="1975597"/>
          </a:xfrm>
          <a:solidFill>
            <a:srgbClr val="E3B347"/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22CAE3-C358-9876-EE61-FEA1EDB3993E}"/>
                </a:ext>
              </a:extLst>
            </p:cNvPr>
            <p:cNvGrpSpPr/>
            <p:nvPr userDrawn="1"/>
          </p:nvGrpSpPr>
          <p:grpSpPr>
            <a:xfrm>
              <a:off x="210180" y="2738843"/>
              <a:ext cx="1999510" cy="1975597"/>
              <a:chOff x="-299213" y="3662445"/>
              <a:chExt cx="1999510" cy="1975597"/>
            </a:xfrm>
            <a:grpFill/>
          </p:grpSpPr>
          <p:sp>
            <p:nvSpPr>
              <p:cNvPr id="28" name="Moon 27">
                <a:extLst>
                  <a:ext uri="{FF2B5EF4-FFF2-40B4-BE49-F238E27FC236}">
                    <a16:creationId xmlns:a16="http://schemas.microsoft.com/office/drawing/2014/main" id="{61CBF268-49BF-036B-B993-57A6727996CF}"/>
                  </a:ext>
                </a:extLst>
              </p:cNvPr>
              <p:cNvSpPr/>
              <p:nvPr userDrawn="1"/>
            </p:nvSpPr>
            <p:spPr>
              <a:xfrm flipH="1">
                <a:off x="140405" y="3749230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Moon 28">
                <a:extLst>
                  <a:ext uri="{FF2B5EF4-FFF2-40B4-BE49-F238E27FC236}">
                    <a16:creationId xmlns:a16="http://schemas.microsoft.com/office/drawing/2014/main" id="{99B668EB-3EAE-E256-575D-F20D6EE1DE04}"/>
                  </a:ext>
                </a:extLst>
              </p:cNvPr>
              <p:cNvSpPr/>
              <p:nvPr userDrawn="1"/>
            </p:nvSpPr>
            <p:spPr>
              <a:xfrm rot="1573066" flipH="1">
                <a:off x="275725" y="3662445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Moon 29">
                <a:extLst>
                  <a:ext uri="{FF2B5EF4-FFF2-40B4-BE49-F238E27FC236}">
                    <a16:creationId xmlns:a16="http://schemas.microsoft.com/office/drawing/2014/main" id="{7755AC07-4FC4-B13C-50DA-035A98234FF7}"/>
                  </a:ext>
                </a:extLst>
              </p:cNvPr>
              <p:cNvSpPr/>
              <p:nvPr userDrawn="1"/>
            </p:nvSpPr>
            <p:spPr>
              <a:xfrm rot="3150780" flipH="1">
                <a:off x="427782" y="3615134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Moon 30">
                <a:extLst>
                  <a:ext uri="{FF2B5EF4-FFF2-40B4-BE49-F238E27FC236}">
                    <a16:creationId xmlns:a16="http://schemas.microsoft.com/office/drawing/2014/main" id="{9AB55574-DA88-3C50-76DF-EE33EF11F5D5}"/>
                  </a:ext>
                </a:extLst>
              </p:cNvPr>
              <p:cNvSpPr/>
              <p:nvPr userDrawn="1"/>
            </p:nvSpPr>
            <p:spPr>
              <a:xfrm rot="4242311" flipH="1">
                <a:off x="621264" y="366698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Moon 31">
                <a:extLst>
                  <a:ext uri="{FF2B5EF4-FFF2-40B4-BE49-F238E27FC236}">
                    <a16:creationId xmlns:a16="http://schemas.microsoft.com/office/drawing/2014/main" id="{2FD17FA2-51D0-516C-53D5-4E4FF7AA8507}"/>
                  </a:ext>
                </a:extLst>
              </p:cNvPr>
              <p:cNvSpPr/>
              <p:nvPr userDrawn="1"/>
            </p:nvSpPr>
            <p:spPr>
              <a:xfrm rot="5240427" flipH="1">
                <a:off x="775710" y="3793345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Moon 32">
                <a:extLst>
                  <a:ext uri="{FF2B5EF4-FFF2-40B4-BE49-F238E27FC236}">
                    <a16:creationId xmlns:a16="http://schemas.microsoft.com/office/drawing/2014/main" id="{F874B9BD-003A-EB80-101C-D7C0E06FA7CD}"/>
                  </a:ext>
                </a:extLst>
              </p:cNvPr>
              <p:cNvSpPr/>
              <p:nvPr userDrawn="1"/>
            </p:nvSpPr>
            <p:spPr>
              <a:xfrm rot="7272377" flipH="1">
                <a:off x="865736" y="3886782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Moon 33">
                <a:extLst>
                  <a:ext uri="{FF2B5EF4-FFF2-40B4-BE49-F238E27FC236}">
                    <a16:creationId xmlns:a16="http://schemas.microsoft.com/office/drawing/2014/main" id="{CFECC678-D3AC-A964-FAFE-B8E8CE5705BA}"/>
                  </a:ext>
                </a:extLst>
              </p:cNvPr>
              <p:cNvSpPr/>
              <p:nvPr userDrawn="1"/>
            </p:nvSpPr>
            <p:spPr>
              <a:xfrm rot="8635216" flipH="1">
                <a:off x="909074" y="4066003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Moon 34">
                <a:extLst>
                  <a:ext uri="{FF2B5EF4-FFF2-40B4-BE49-F238E27FC236}">
                    <a16:creationId xmlns:a16="http://schemas.microsoft.com/office/drawing/2014/main" id="{7EDB2BA3-68C7-50F8-2007-8F3F39144E9E}"/>
                  </a:ext>
                </a:extLst>
              </p:cNvPr>
              <p:cNvSpPr/>
              <p:nvPr userDrawn="1"/>
            </p:nvSpPr>
            <p:spPr>
              <a:xfrm rot="9620537" flipH="1">
                <a:off x="840741" y="427536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Moon 35">
                <a:extLst>
                  <a:ext uri="{FF2B5EF4-FFF2-40B4-BE49-F238E27FC236}">
                    <a16:creationId xmlns:a16="http://schemas.microsoft.com/office/drawing/2014/main" id="{CB827736-DCCB-481D-CF58-B6B6F8602E2B}"/>
                  </a:ext>
                </a:extLst>
              </p:cNvPr>
              <p:cNvSpPr/>
              <p:nvPr userDrawn="1"/>
            </p:nvSpPr>
            <p:spPr>
              <a:xfrm rot="11101310" flipH="1">
                <a:off x="703728" y="4422528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Moon 36">
                <a:extLst>
                  <a:ext uri="{FF2B5EF4-FFF2-40B4-BE49-F238E27FC236}">
                    <a16:creationId xmlns:a16="http://schemas.microsoft.com/office/drawing/2014/main" id="{E8C70718-0C17-DBD1-1030-4B250B578F19}"/>
                  </a:ext>
                </a:extLst>
              </p:cNvPr>
              <p:cNvSpPr/>
              <p:nvPr userDrawn="1"/>
            </p:nvSpPr>
            <p:spPr>
              <a:xfrm rot="12531754" flipH="1">
                <a:off x="524454" y="4495042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Moon 37">
                <a:extLst>
                  <a:ext uri="{FF2B5EF4-FFF2-40B4-BE49-F238E27FC236}">
                    <a16:creationId xmlns:a16="http://schemas.microsoft.com/office/drawing/2014/main" id="{1084D67D-2374-76D1-C74B-4B50F03D9055}"/>
                  </a:ext>
                </a:extLst>
              </p:cNvPr>
              <p:cNvSpPr/>
              <p:nvPr userDrawn="1"/>
            </p:nvSpPr>
            <p:spPr>
              <a:xfrm rot="13856159" flipH="1">
                <a:off x="307290" y="4483296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Moon 38">
                <a:extLst>
                  <a:ext uri="{FF2B5EF4-FFF2-40B4-BE49-F238E27FC236}">
                    <a16:creationId xmlns:a16="http://schemas.microsoft.com/office/drawing/2014/main" id="{A2D6D1A0-FA64-46A5-5FF5-C38349038E51}"/>
                  </a:ext>
                </a:extLst>
              </p:cNvPr>
              <p:cNvSpPr/>
              <p:nvPr userDrawn="1"/>
            </p:nvSpPr>
            <p:spPr>
              <a:xfrm rot="15498290" flipH="1">
                <a:off x="159483" y="4390089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Moon 39">
                <a:extLst>
                  <a:ext uri="{FF2B5EF4-FFF2-40B4-BE49-F238E27FC236}">
                    <a16:creationId xmlns:a16="http://schemas.microsoft.com/office/drawing/2014/main" id="{E2FC0E8A-DB5A-0A77-D009-47C1A1E85D36}"/>
                  </a:ext>
                </a:extLst>
              </p:cNvPr>
              <p:cNvSpPr/>
              <p:nvPr userDrawn="1"/>
            </p:nvSpPr>
            <p:spPr>
              <a:xfrm rot="17231043" flipH="1">
                <a:off x="42787" y="4253821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Moon 40">
                <a:extLst>
                  <a:ext uri="{FF2B5EF4-FFF2-40B4-BE49-F238E27FC236}">
                    <a16:creationId xmlns:a16="http://schemas.microsoft.com/office/drawing/2014/main" id="{17098F5E-DD99-7EE5-4226-82B6C1B37373}"/>
                  </a:ext>
                </a:extLst>
              </p:cNvPr>
              <p:cNvSpPr/>
              <p:nvPr userDrawn="1"/>
            </p:nvSpPr>
            <p:spPr>
              <a:xfrm rot="18654893" flipH="1">
                <a:off x="9226" y="4068203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Moon 41">
                <a:extLst>
                  <a:ext uri="{FF2B5EF4-FFF2-40B4-BE49-F238E27FC236}">
                    <a16:creationId xmlns:a16="http://schemas.microsoft.com/office/drawing/2014/main" id="{C61497CF-C599-70DF-289A-735C559885AC}"/>
                  </a:ext>
                </a:extLst>
              </p:cNvPr>
              <p:cNvSpPr/>
              <p:nvPr userDrawn="1"/>
            </p:nvSpPr>
            <p:spPr>
              <a:xfrm rot="19964616" flipH="1">
                <a:off x="49405" y="3882890"/>
                <a:ext cx="526121" cy="1143000"/>
              </a:xfrm>
              <a:prstGeom prst="moon">
                <a:avLst>
                  <a:gd name="adj" fmla="val 42473"/>
                </a:avLst>
              </a:prstGeom>
              <a:grpFill/>
              <a:ln>
                <a:solidFill>
                  <a:srgbClr val="E3B3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64E9890-DB18-E86F-AADD-602C1BD41EC9}"/>
                </a:ext>
              </a:extLst>
            </p:cNvPr>
            <p:cNvSpPr/>
            <p:nvPr userDrawn="1"/>
          </p:nvSpPr>
          <p:spPr>
            <a:xfrm>
              <a:off x="636847" y="3129735"/>
              <a:ext cx="1146176" cy="1146176"/>
            </a:xfrm>
            <a:prstGeom prst="ellipse">
              <a:avLst/>
            </a:prstGeom>
            <a:grpFill/>
            <a:ln>
              <a:solidFill>
                <a:srgbClr val="E3B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663D74E-1D5F-ECF3-4009-BCDDFA4A3F8E}"/>
              </a:ext>
            </a:extLst>
          </p:cNvPr>
          <p:cNvSpPr/>
          <p:nvPr userDrawn="1"/>
        </p:nvSpPr>
        <p:spPr>
          <a:xfrm>
            <a:off x="-2875" y="9923"/>
            <a:ext cx="11814313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9CBC3A-386F-5924-8BA7-8AEE82B9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0" y="1099283"/>
            <a:ext cx="6301584" cy="4567055"/>
          </a:xfrm>
        </p:spPr>
        <p:txBody>
          <a:bodyPr>
            <a:normAutofit/>
          </a:bodyPr>
          <a:lstStyle>
            <a:lvl1pPr>
              <a:defRPr sz="6600">
                <a:latin typeface="Tenorit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17F30-6298-2BE7-BCE7-0CDA525A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AB3226-A53B-4AEF-7161-3CE5933EBE17}"/>
              </a:ext>
            </a:extLst>
          </p:cNvPr>
          <p:cNvSpPr txBox="1">
            <a:spLocks/>
          </p:cNvSpPr>
          <p:nvPr userDrawn="1"/>
        </p:nvSpPr>
        <p:spPr>
          <a:xfrm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A01C0A-2BB6-49E7-91A3-DCB9F9F59583}" type="slidenum">
              <a:rPr lang="en-US" smtClean="0">
                <a:latin typeface="Tenorite" panose="00000500000000000000" pitchFamily="2" charset="0"/>
              </a:rPr>
              <a:pPr/>
              <a:t>‹#›</a:t>
            </a:fld>
            <a:endParaRPr lang="en-US" dirty="0">
              <a:latin typeface="Tenorit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0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6A30D4-D550-80F8-B6A7-E2DA6BCAD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45402"/>
          <a:stretch/>
        </p:blipFill>
        <p:spPr>
          <a:xfrm>
            <a:off x="3586478" y="3163369"/>
            <a:ext cx="6761050" cy="36946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A68530-9F8F-CEF0-B5A3-DCDF14F89255}"/>
              </a:ext>
            </a:extLst>
          </p:cNvPr>
          <p:cNvSpPr/>
          <p:nvPr userDrawn="1"/>
        </p:nvSpPr>
        <p:spPr>
          <a:xfrm>
            <a:off x="-2875" y="9923"/>
            <a:ext cx="11814313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B8695-5C41-8449-FF39-16F33016C075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solidFill>
            <a:srgbClr val="A22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6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027A1-74B2-5EF6-BAA2-6A5F6994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09" y="365125"/>
            <a:ext cx="108481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98FA0-819C-B69D-D813-AC082ADB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609" y="1825625"/>
            <a:ext cx="108481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F94E6-A707-05CE-AD69-79B0EBB63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r>
              <a:rPr lang="en-US" dirty="0"/>
              <a:t>www.SGHMacro.com</a:t>
            </a:r>
          </a:p>
        </p:txBody>
      </p:sp>
    </p:spTree>
    <p:extLst>
      <p:ext uri="{BB962C8B-B14F-4D97-AF65-F5344CB8AC3E}">
        <p14:creationId xmlns:p14="http://schemas.microsoft.com/office/powerpoint/2010/main" val="392259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52" r:id="rId3"/>
    <p:sldLayoutId id="2147483653" r:id="rId4"/>
    <p:sldLayoutId id="2147483665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F2D2D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2D2D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2D2D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2D2D"/>
          </a:solidFill>
          <a:latin typeface="Tenorite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2D2D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2D2D"/>
          </a:solidFill>
          <a:latin typeface="Tenorite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4320" y="2057400"/>
            <a:ext cx="10927080" cy="2743200"/>
          </a:xfrm>
        </p:spPr>
        <p:txBody>
          <a:bodyPr/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US Economic Outlook</a:t>
            </a:r>
            <a:r>
              <a:rPr sz="6000" b="1" i="0" u="none" strike="noStrik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
</a:t>
            </a:r>
            <a:r>
              <a:rPr sz="2200" b="0" i="1" u="none" strike="noStrike" cap="none" dirty="0">
                <a:solidFill>
                  <a:srgbClr val="A9A9A9">
                    <a:alpha val="100000"/>
                  </a:srgbClr>
                </a:solidFill>
                <a:latin typeface="Arial"/>
                <a:cs typeface="Arial"/>
                <a:sym typeface="Arial"/>
              </a:rPr>
              <a:t>Created </a:t>
            </a:r>
            <a:r>
              <a:rPr lang="en-US" sz="2200" b="0" i="1" u="none" strike="noStrike" cap="none" dirty="0">
                <a:solidFill>
                  <a:srgbClr val="A9A9A9">
                    <a:alpha val="100000"/>
                  </a:srgbClr>
                </a:solidFill>
                <a:latin typeface="Arial"/>
                <a:cs typeface="Arial"/>
                <a:sym typeface="Arial"/>
              </a:rPr>
              <a:t>for SEDCOR</a:t>
            </a:r>
            <a:r>
              <a:rPr sz="2200" b="0" i="1" u="none" strike="noStrike" cap="none" dirty="0">
                <a:solidFill>
                  <a:srgbClr val="A9A9A9">
                    <a:alpha val="10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200" b="0" i="1" u="none" strike="noStrike" cap="none" dirty="0">
                <a:solidFill>
                  <a:srgbClr val="A9A9A9">
                    <a:alpha val="100000"/>
                  </a:srgbClr>
                </a:solidFill>
                <a:latin typeface="Arial"/>
                <a:cs typeface="Arial"/>
                <a:sym typeface="Arial"/>
              </a:rPr>
              <a:t>April 23,</a:t>
            </a:r>
            <a:r>
              <a:rPr sz="2200" b="0" i="1" u="none" strike="noStrike" cap="none" dirty="0">
                <a:solidFill>
                  <a:srgbClr val="A9A9A9">
                    <a:alpha val="100000"/>
                  </a:srgbClr>
                </a:solidFill>
                <a:latin typeface="Arial"/>
                <a:cs typeface="Arial"/>
                <a:sym typeface="Arial"/>
              </a:rPr>
              <a:t> 202</a:t>
            </a:r>
            <a:r>
              <a:rPr lang="en-US" sz="2200" b="0" i="1" u="none" strike="noStrike" cap="none" dirty="0">
                <a:solidFill>
                  <a:srgbClr val="A9A9A9">
                    <a:alpha val="100000"/>
                  </a:srgbClr>
                </a:solidFill>
                <a:latin typeface="Arial"/>
                <a:cs typeface="Arial"/>
                <a:sym typeface="Arial"/>
              </a:rPr>
              <a:t>6</a:t>
            </a:r>
            <a:endParaRPr sz="2200" b="0" i="1" u="none" strike="noStrike" cap="none" dirty="0">
              <a:solidFill>
                <a:srgbClr val="A9A9A9">
                  <a:alpha val="100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32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801C-ED0E-5A47-5D12-EA91991B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 of Living Permanently Higher</a:t>
            </a:r>
            <a:endParaRPr lang="en-US" b="0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493AB7B-B892-56EE-D4BB-EABC1FEEA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t="2891" r="3236" b="3102"/>
          <a:stretch>
            <a:fillRect/>
          </a:stretch>
        </p:blipFill>
        <p:spPr>
          <a:xfrm>
            <a:off x="532262" y="1760560"/>
            <a:ext cx="11102454" cy="49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2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B44E-B623-2CAF-2F92-FE6F5D4D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Above-Target Inflation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C3A0A7-51EA-9437-54E8-105969FD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47" y="1690688"/>
            <a:ext cx="7170914" cy="506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7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A98AF-1B88-5E68-9312-DF08EE2E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Shock Impact Differs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60E8-3309-6112-8FD0-85236B4B55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4AC8C-402F-E391-1803-37D216DC25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3B16E-BC98-78F5-E3D9-B3F5D1B5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58" y="1774349"/>
            <a:ext cx="5720995" cy="4360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B57DE-BEBF-DC49-CB2C-CF1FC592D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08" y="1825625"/>
            <a:ext cx="5652598" cy="42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2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A948-E41C-20B4-2A98-44199CB1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Economic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BEF85-DF32-B016-EF21-007720C668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60D01-B9FA-6D7E-F1F9-096FA7B3B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09" y="1443770"/>
            <a:ext cx="6899077" cy="5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6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B6B5-5462-A280-099E-159F8686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6FDFC-FDFE-37D1-C8D8-12B74D135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2471" y="1825625"/>
            <a:ext cx="4127337" cy="4351338"/>
          </a:xfrm>
        </p:spPr>
        <p:txBody>
          <a:bodyPr/>
          <a:lstStyle/>
          <a:p>
            <a:r>
              <a:rPr lang="en-US" dirty="0"/>
              <a:t>FFR vs Taylor Rule?</a:t>
            </a:r>
          </a:p>
          <a:p>
            <a:r>
              <a:rPr lang="en-US" dirty="0"/>
              <a:t>Yield Curve?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C8D81-04E1-974C-3DBD-7E97B19147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C601A-A03C-1ECF-8BC7-A1F80ED4AF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63"/>
          <a:stretch>
            <a:fillRect/>
          </a:stretch>
        </p:blipFill>
        <p:spPr>
          <a:xfrm>
            <a:off x="503209" y="1825625"/>
            <a:ext cx="6234795" cy="465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8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580F-943D-72EA-C960-03D7F0DB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Low-Hire, Low-Fire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5F683-B692-9E72-FAD0-13BFD9ECFA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45D28-D320-D93B-E502-96ADB3F517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C68AB-C331-2ADB-EEFD-D6411F1B6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939" y="1798179"/>
            <a:ext cx="5585561" cy="4170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FF341-04BC-FE8B-0347-5DD472870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31" y="1798178"/>
            <a:ext cx="5701608" cy="4222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C4DED6-901F-4A72-62B8-309C78A9F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0" y="1798177"/>
            <a:ext cx="5701609" cy="4222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FF883-A88A-B661-B800-1BD11F94FA33}"/>
              </a:ext>
            </a:extLst>
          </p:cNvPr>
          <p:cNvSpPr txBox="1"/>
          <p:nvPr/>
        </p:nvSpPr>
        <p:spPr>
          <a:xfrm>
            <a:off x="427290" y="25767"/>
            <a:ext cx="517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Can update if needed…</a:t>
            </a:r>
          </a:p>
        </p:txBody>
      </p:sp>
    </p:spTree>
    <p:extLst>
      <p:ext uri="{BB962C8B-B14F-4D97-AF65-F5344CB8AC3E}">
        <p14:creationId xmlns:p14="http://schemas.microsoft.com/office/powerpoint/2010/main" val="149921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073C-05A7-E3E1-E713-45581774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99" y="365125"/>
            <a:ext cx="1108591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Demographics Shift Society, Economy, and Demand for Public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B54A2-C14B-F1B3-FA5D-B93B911C7C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785C0-B2E0-ACC9-76B4-647D258FBD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BA754-7A32-04B7-BD58-47E4A833B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23" y="1825625"/>
            <a:ext cx="11383991" cy="4351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46A194-BBDE-B735-0339-76D125371D6B}"/>
              </a:ext>
            </a:extLst>
          </p:cNvPr>
          <p:cNvSpPr txBox="1"/>
          <p:nvPr/>
        </p:nvSpPr>
        <p:spPr>
          <a:xfrm>
            <a:off x="427290" y="25767"/>
            <a:ext cx="975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one has come to grips with what this means, or is going to mean</a:t>
            </a:r>
          </a:p>
        </p:txBody>
      </p:sp>
    </p:spTree>
    <p:extLst>
      <p:ext uri="{BB962C8B-B14F-4D97-AF65-F5344CB8AC3E}">
        <p14:creationId xmlns:p14="http://schemas.microsoft.com/office/powerpoint/2010/main" val="150759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814295-A8AA-D7C3-C915-3C16A3A05C4E}"/>
              </a:ext>
            </a:extLst>
          </p:cNvPr>
          <p:cNvSpPr/>
          <p:nvPr/>
        </p:nvSpPr>
        <p:spPr>
          <a:xfrm>
            <a:off x="503209" y="6277970"/>
            <a:ext cx="1851030" cy="537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744E9-75F2-C107-639D-F56F0484F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10" y="194525"/>
            <a:ext cx="9817159" cy="64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3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4567-9C59-E10C-C54E-7CB25C55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Salem is Oregon’s Demographic Future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4A364-BC05-A643-0DD3-CD822E3625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F3D86-7831-B5B9-1818-5634B2A2D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429" y="2628900"/>
            <a:ext cx="3543380" cy="2439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C8EA87-430B-75C6-9364-33B284FA8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08" y="1263851"/>
            <a:ext cx="7364725" cy="49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5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F664D6-D14E-076D-5AE7-BCFA026223A1}"/>
              </a:ext>
            </a:extLst>
          </p:cNvPr>
          <p:cNvSpPr txBox="1"/>
          <p:nvPr/>
        </p:nvSpPr>
        <p:spPr>
          <a:xfrm>
            <a:off x="547135" y="528202"/>
            <a:ext cx="48558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enorite" panose="00000500000000000000" pitchFamily="2" charset="0"/>
              </a:rPr>
              <a:t>Contact</a:t>
            </a:r>
            <a:endParaRPr lang="en-US" sz="4800" b="1" dirty="0">
              <a:latin typeface="Tenorite" panose="00000500000000000000" pitchFamily="2" charset="0"/>
            </a:endParaRPr>
          </a:p>
          <a:p>
            <a:endParaRPr lang="en-US" sz="2800" dirty="0">
              <a:latin typeface="Tenorite" panose="00000500000000000000" pitchFamily="2" charset="0"/>
            </a:endParaRPr>
          </a:p>
          <a:p>
            <a:r>
              <a:rPr lang="en-US" sz="4000" dirty="0">
                <a:latin typeface="Tenorite" panose="00000500000000000000" pitchFamily="2" charset="0"/>
              </a:rPr>
              <a:t>Tim Duy</a:t>
            </a:r>
          </a:p>
          <a:p>
            <a:endParaRPr lang="en-US" sz="700" dirty="0">
              <a:latin typeface="Tenorite" panose="00000500000000000000" pitchFamily="2" charset="0"/>
            </a:endParaRPr>
          </a:p>
          <a:p>
            <a:r>
              <a:rPr lang="en-US" sz="4000" dirty="0">
                <a:latin typeface="Tenorite" panose="00000500000000000000" pitchFamily="2" charset="0"/>
              </a:rPr>
              <a:t>tduy@sghmacro.com</a:t>
            </a:r>
          </a:p>
          <a:p>
            <a:endParaRPr lang="en-US" sz="700" dirty="0">
              <a:latin typeface="Tenorite" panose="00000500000000000000" pitchFamily="2" charset="0"/>
            </a:endParaRPr>
          </a:p>
          <a:p>
            <a:r>
              <a:rPr lang="en-US" sz="4000" dirty="0">
                <a:latin typeface="Tenorite" panose="00000500000000000000" pitchFamily="2" charset="0"/>
              </a:rPr>
              <a:t>    @TimDuy</a:t>
            </a:r>
          </a:p>
        </p:txBody>
      </p:sp>
      <p:pic>
        <p:nvPicPr>
          <p:cNvPr id="19" name="Picture 10" descr="Twitter Square Black and White Logo Download png">
            <a:extLst>
              <a:ext uri="{FF2B5EF4-FFF2-40B4-BE49-F238E27FC236}">
                <a16:creationId xmlns:a16="http://schemas.microsoft.com/office/drawing/2014/main" id="{E3543947-4D8F-158E-902F-97EE2785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1" y="3420613"/>
            <a:ext cx="409803" cy="4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8F54-6DC0-F5B5-8B70-BFA43F59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Resilient Economy Despite Turbulence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3FA6-FBB7-61FB-9180-BD7E84F54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8880" y="1825624"/>
            <a:ext cx="4139911" cy="46672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2025 growth was expected to be 2.1%, ended up being 2.0%</a:t>
            </a:r>
          </a:p>
          <a:p>
            <a:r>
              <a:rPr lang="en-US" dirty="0"/>
              <a:t>Growth due to broad-based consumer spending and narrow AI business investment</a:t>
            </a:r>
          </a:p>
          <a:p>
            <a:r>
              <a:rPr lang="en-US" dirty="0"/>
              <a:t>Near-term changes</a:t>
            </a:r>
          </a:p>
          <a:p>
            <a:pPr lvl="1"/>
            <a:r>
              <a:rPr lang="en-US" dirty="0"/>
              <a:t>Federal shutdown subtracted ~1% from Q4, will boost Q1</a:t>
            </a:r>
          </a:p>
          <a:p>
            <a:pPr lvl="1"/>
            <a:r>
              <a:rPr lang="en-US" dirty="0"/>
              <a:t>Larger tax refunds expected to boost Q2 consumer spending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B1F66-FBCE-D35D-3862-F962C765B3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264B1-926A-BC33-47E0-3342CB93F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8" t="2057"/>
          <a:stretch>
            <a:fillRect/>
          </a:stretch>
        </p:blipFill>
        <p:spPr>
          <a:xfrm>
            <a:off x="532259" y="1683864"/>
            <a:ext cx="6911591" cy="512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6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0581-0388-8F5C-32B2-26CDD2CB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 Boosts Growth But Crowds Out Other Economic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297B-57D7-A862-103E-B5486EC63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7871" y="1929533"/>
            <a:ext cx="4678626" cy="4563341"/>
          </a:xfrm>
        </p:spPr>
        <p:txBody>
          <a:bodyPr>
            <a:normAutofit/>
          </a:bodyPr>
          <a:lstStyle/>
          <a:p>
            <a:r>
              <a:rPr lang="en-US" sz="2600" dirty="0"/>
              <a:t>2024 Q4 to 2025 Q4</a:t>
            </a:r>
          </a:p>
          <a:p>
            <a:pPr lvl="1"/>
            <a:r>
              <a:rPr lang="en-US" sz="2000" dirty="0"/>
              <a:t>Real GDP 2.0%</a:t>
            </a:r>
          </a:p>
          <a:p>
            <a:pPr lvl="1"/>
            <a:r>
              <a:rPr lang="en-US" sz="2000" dirty="0"/>
              <a:t>AI-Related GDP 36%</a:t>
            </a:r>
          </a:p>
          <a:p>
            <a:pPr lvl="1"/>
            <a:r>
              <a:rPr lang="en-US" sz="2000" b="1" i="1" u="sng" dirty="0"/>
              <a:t>Net</a:t>
            </a:r>
            <a:r>
              <a:rPr lang="en-US" sz="2000" dirty="0"/>
              <a:t> AI Contribution ~0.5ppt</a:t>
            </a:r>
          </a:p>
          <a:p>
            <a:pPr lvl="2"/>
            <a:r>
              <a:rPr lang="en-US" dirty="0"/>
              <a:t>50-60% of the AI-related GDP is imported computer equip.</a:t>
            </a:r>
          </a:p>
          <a:p>
            <a:r>
              <a:rPr lang="en-US" sz="2600" dirty="0"/>
              <a:t>AI Crowding Out Effect</a:t>
            </a:r>
          </a:p>
          <a:p>
            <a:pPr lvl="1"/>
            <a:r>
              <a:rPr lang="en-US" sz="2000" dirty="0"/>
              <a:t>Uses inputs (capital, labor, land, electricity </a:t>
            </a:r>
            <a:r>
              <a:rPr lang="en-US" sz="2000" dirty="0" err="1"/>
              <a:t>etc</a:t>
            </a:r>
            <a:r>
              <a:rPr lang="en-US" sz="2000" dirty="0"/>
              <a:t>) that could be used for other projects</a:t>
            </a:r>
          </a:p>
          <a:p>
            <a:pPr lvl="1"/>
            <a:r>
              <a:rPr lang="en-US" sz="2000" dirty="0"/>
              <a:t>Stronger economy and demand for capital keeps interest rates higher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FC685E-F383-7ED8-123D-83595F2045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33F63-C1C9-3867-006E-AA6AEB231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86" y="1833997"/>
            <a:ext cx="6318819" cy="4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1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1C000-4947-52FC-AE80-A92962C8B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AE45-6F78-E617-6EB9-E752D005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Labor Market Strengthening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44A982-EC91-EC1B-6F0E-C6B789B070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/>
          <a:stretch>
            <a:fillRect/>
          </a:stretch>
        </p:blipFill>
        <p:spPr>
          <a:xfrm>
            <a:off x="555475" y="1580972"/>
            <a:ext cx="7292273" cy="52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9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EA67-F029-5959-9E5D-CB53C3A4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Labor Market Strengthening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5161-4B75-3259-71E4-39D6F30758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6EA1A-1343-87F0-E800-DF85E98A61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7971AB-DDE7-B779-B045-117889B2F2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44"/>
          <a:stretch>
            <a:fillRect/>
          </a:stretch>
        </p:blipFill>
        <p:spPr>
          <a:xfrm>
            <a:off x="503208" y="1836284"/>
            <a:ext cx="10383405" cy="49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9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2D242-890D-4DC2-E944-981B26A87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888AA-8BD3-1681-6D97-2E378C93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Labor Market Strengthening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7C2D-179C-835F-6481-7BF74A258F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8A7F2-92F4-D312-74AD-0BA3DDB881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3DE35-7CA3-FE0F-95DD-F406E7A70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47" y="1794172"/>
            <a:ext cx="10080030" cy="50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6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2FCC-7F9F-17C3-2CDE-A7707B6C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Breakeven Job Growth Near Zero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512E0-D351-0CC2-E69F-B2D1FDA587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98EA7-A99E-091D-9B5F-DDFB9C0E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91" y="1516645"/>
            <a:ext cx="6393247" cy="4976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8EB035-B931-931B-FC92-D73AC4960006}"/>
              </a:ext>
            </a:extLst>
          </p:cNvPr>
          <p:cNvSpPr txBox="1"/>
          <p:nvPr/>
        </p:nvSpPr>
        <p:spPr>
          <a:xfrm>
            <a:off x="427290" y="25767"/>
            <a:ext cx="517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 version</a:t>
            </a:r>
          </a:p>
        </p:txBody>
      </p:sp>
    </p:spTree>
    <p:extLst>
      <p:ext uri="{BB962C8B-B14F-4D97-AF65-F5344CB8AC3E}">
        <p14:creationId xmlns:p14="http://schemas.microsoft.com/office/powerpoint/2010/main" val="202921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E0082-959C-FCE0-95D6-64634E3A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Breakeven Job Growth Near Zero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158A-35A9-A430-D0C9-01422488C6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45360-2BCB-A75F-15A6-1493770F05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49E6E-D3DB-171E-D841-169B013227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05"/>
          <a:stretch>
            <a:fillRect/>
          </a:stretch>
        </p:blipFill>
        <p:spPr>
          <a:xfrm>
            <a:off x="6079186" y="1825624"/>
            <a:ext cx="5596627" cy="4351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EE8F60-886E-3571-1417-D66652496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87" y="1825624"/>
            <a:ext cx="5596626" cy="43443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C9AD0F-B1DC-F1DB-7421-0BA111A8EC69}"/>
              </a:ext>
            </a:extLst>
          </p:cNvPr>
          <p:cNvSpPr txBox="1"/>
          <p:nvPr/>
        </p:nvSpPr>
        <p:spPr>
          <a:xfrm>
            <a:off x="427290" y="25767"/>
            <a:ext cx="517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Oregon version</a:t>
            </a:r>
          </a:p>
        </p:txBody>
      </p:sp>
    </p:spTree>
    <p:extLst>
      <p:ext uri="{BB962C8B-B14F-4D97-AF65-F5344CB8AC3E}">
        <p14:creationId xmlns:p14="http://schemas.microsoft.com/office/powerpoint/2010/main" val="351331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F90F-2648-9828-706D-DB4414B7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Supply is Elevated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6D856-FB08-FC56-8E0A-02EDF370FA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52C4A-1F5A-961A-A8C5-910A2D25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01" y="1580972"/>
            <a:ext cx="7050431" cy="519453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CC1488-75A3-C7B5-5776-A4A48C7FB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2668" y="1668672"/>
            <a:ext cx="4006121" cy="5032375"/>
          </a:xfrm>
        </p:spPr>
        <p:txBody>
          <a:bodyPr>
            <a:normAutofit/>
          </a:bodyPr>
          <a:lstStyle/>
          <a:p>
            <a:r>
              <a:rPr lang="en-US" sz="2400" dirty="0"/>
              <a:t>Oregon #1 LFPR increase since pre-pandemic</a:t>
            </a:r>
          </a:p>
          <a:p>
            <a:r>
              <a:rPr lang="en-US" sz="2400" dirty="0"/>
              <a:t>Labor Force Participation (LFPR) measured as share of population 16 years and older</a:t>
            </a:r>
          </a:p>
          <a:p>
            <a:pPr lvl="1"/>
            <a:r>
              <a:rPr lang="en-US" sz="2000" i="1" u="sng" dirty="0"/>
              <a:t>Structural</a:t>
            </a:r>
            <a:r>
              <a:rPr lang="en-US" sz="2000" dirty="0"/>
              <a:t>: Aging demographics lower participation as retirements rise</a:t>
            </a:r>
          </a:p>
          <a:p>
            <a:pPr lvl="1"/>
            <a:r>
              <a:rPr lang="en-US" sz="2000" i="1" u="sng" dirty="0"/>
              <a:t>Cyclical</a:t>
            </a:r>
            <a:r>
              <a:rPr lang="en-US" sz="2000" dirty="0"/>
              <a:t>: Variation around long-run potential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BAB8F-C1BB-4FCE-9DC2-9463A70BE986}"/>
              </a:ext>
            </a:extLst>
          </p:cNvPr>
          <p:cNvSpPr txBox="1"/>
          <p:nvPr/>
        </p:nvSpPr>
        <p:spPr>
          <a:xfrm>
            <a:off x="427290" y="25767"/>
            <a:ext cx="517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Using Oregon version here</a:t>
            </a:r>
          </a:p>
        </p:txBody>
      </p:sp>
    </p:spTree>
    <p:extLst>
      <p:ext uri="{BB962C8B-B14F-4D97-AF65-F5344CB8AC3E}">
        <p14:creationId xmlns:p14="http://schemas.microsoft.com/office/powerpoint/2010/main" val="303057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79B"/>
      </a:accent1>
      <a:accent2>
        <a:srgbClr val="1A8CAA"/>
      </a:accent2>
      <a:accent3>
        <a:srgbClr val="BB0404"/>
      </a:accent3>
      <a:accent4>
        <a:srgbClr val="FCD800"/>
      </a:accent4>
      <a:accent5>
        <a:srgbClr val="044DBB"/>
      </a:accent5>
      <a:accent6>
        <a:srgbClr val="96BB04"/>
      </a:accent6>
      <a:hlink>
        <a:srgbClr val="00579B"/>
      </a:hlink>
      <a:folHlink>
        <a:srgbClr val="F3722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6D4565A3E8946A4ED241986A5FD05" ma:contentTypeVersion="19" ma:contentTypeDescription="Create a new document." ma:contentTypeScope="" ma:versionID="5ac06282f87e070c872788f6aab62c7c">
  <xsd:schema xmlns:xsd="http://www.w3.org/2001/XMLSchema" xmlns:xs="http://www.w3.org/2001/XMLSchema" xmlns:p="http://schemas.microsoft.com/office/2006/metadata/properties" xmlns:ns2="80f9f19e-c88a-48ba-9457-8ced764b0832" xmlns:ns3="161b5004-dd69-4b4c-a97e-aaf18d06f299" targetNamespace="http://schemas.microsoft.com/office/2006/metadata/properties" ma:root="true" ma:fieldsID="4d18ad727e4306c450c94498d1976eb9" ns2:_="" ns3:_="">
    <xsd:import namespace="80f9f19e-c88a-48ba-9457-8ced764b0832"/>
    <xsd:import namespace="161b5004-dd69-4b4c-a97e-aaf18d06f2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f19e-c88a-48ba-9457-8ced764b08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f5c2f88-3254-4736-adca-99bdffc8b9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b5004-dd69-4b4c-a97e-aaf18d06f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0fcb22-8b78-409b-a504-2e96262af678}" ma:internalName="TaxCatchAll" ma:showField="CatchAllData" ma:web="161b5004-dd69-4b4c-a97e-aaf18d06f2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f9f19e-c88a-48ba-9457-8ced764b0832">
      <Terms xmlns="http://schemas.microsoft.com/office/infopath/2007/PartnerControls"/>
    </lcf76f155ced4ddcb4097134ff3c332f>
    <TaxCatchAll xmlns="161b5004-dd69-4b4c-a97e-aaf18d06f299" xsi:nil="true"/>
  </documentManagement>
</p:properties>
</file>

<file path=customXml/itemProps1.xml><?xml version="1.0" encoding="utf-8"?>
<ds:datastoreItem xmlns:ds="http://schemas.openxmlformats.org/officeDocument/2006/customXml" ds:itemID="{5CC54280-C3E4-48AD-9653-1063459C261B}"/>
</file>

<file path=customXml/itemProps2.xml><?xml version="1.0" encoding="utf-8"?>
<ds:datastoreItem xmlns:ds="http://schemas.openxmlformats.org/officeDocument/2006/customXml" ds:itemID="{1DEC622B-676E-4035-8DEB-22C97AA96458}"/>
</file>

<file path=customXml/itemProps3.xml><?xml version="1.0" encoding="utf-8"?>
<ds:datastoreItem xmlns:ds="http://schemas.openxmlformats.org/officeDocument/2006/customXml" ds:itemID="{3A7CEC73-4C89-40EB-B91F-1EB26556EB87}"/>
</file>

<file path=docProps/app.xml><?xml version="1.0" encoding="utf-8"?>
<Properties xmlns="http://schemas.openxmlformats.org/officeDocument/2006/extended-properties" xmlns:vt="http://schemas.openxmlformats.org/officeDocument/2006/docPropsVTypes">
  <TotalTime>29871</TotalTime>
  <Words>339</Words>
  <Application>Microsoft Macintosh PowerPoint</Application>
  <PresentationFormat>Widescreen</PresentationFormat>
  <Paragraphs>62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Copperplate Gothic Light</vt:lpstr>
      <vt:lpstr>Tenorite</vt:lpstr>
      <vt:lpstr>Office Theme</vt:lpstr>
      <vt:lpstr>PowerPoint Presentation</vt:lpstr>
      <vt:lpstr>Resilient Economy Despite Turbulence</vt:lpstr>
      <vt:lpstr>AI Boosts Growth But Crowds Out Other Economic Activity</vt:lpstr>
      <vt:lpstr>US Labor Market Strengthening</vt:lpstr>
      <vt:lpstr>US Labor Market Strengthening</vt:lpstr>
      <vt:lpstr>US Labor Market Strengthening</vt:lpstr>
      <vt:lpstr>Breakeven Job Growth Near Zero</vt:lpstr>
      <vt:lpstr>Breakeven Job Growth Near Zero</vt:lpstr>
      <vt:lpstr>Labor Supply is Elevated</vt:lpstr>
      <vt:lpstr>Cost of Living Permanently Higher</vt:lpstr>
      <vt:lpstr>Above-Target Inflation</vt:lpstr>
      <vt:lpstr>Oil Shock Impact Differs Today</vt:lpstr>
      <vt:lpstr>Drivers of Economic Growth</vt:lpstr>
      <vt:lpstr>Interest Rates</vt:lpstr>
      <vt:lpstr>Low-Hire, Low-Fire Equilibrium</vt:lpstr>
      <vt:lpstr>Demographics Shift Society, Economy, and Demand for Public Services</vt:lpstr>
      <vt:lpstr>PowerPoint Presentation</vt:lpstr>
      <vt:lpstr>Salem is Oregon’s Demographic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 Lehner</dc:creator>
  <cp:lastModifiedBy>Tim Duy</cp:lastModifiedBy>
  <cp:revision>213</cp:revision>
  <dcterms:created xsi:type="dcterms:W3CDTF">2024-09-27T15:17:08Z</dcterms:created>
  <dcterms:modified xsi:type="dcterms:W3CDTF">2026-04-21T14:40:59Z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0x010100AFA6D4565A3E8946A4ED241986A5FD05</vt:lpwstr>
  </property>
</Properties>
</file>