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8" r:id="rId1"/>
  </p:sldMasterIdLst>
  <p:notesMasterIdLst>
    <p:notesMasterId r:id="rId19"/>
  </p:notesMasterIdLst>
  <p:handoutMasterIdLst>
    <p:handoutMasterId r:id="rId20"/>
  </p:handoutMasterIdLst>
  <p:sldIdLst>
    <p:sldId id="692" r:id="rId2"/>
    <p:sldId id="672" r:id="rId3"/>
    <p:sldId id="697" r:id="rId4"/>
    <p:sldId id="667" r:id="rId5"/>
    <p:sldId id="673" r:id="rId6"/>
    <p:sldId id="690" r:id="rId7"/>
    <p:sldId id="681" r:id="rId8"/>
    <p:sldId id="694" r:id="rId9"/>
    <p:sldId id="693" r:id="rId10"/>
    <p:sldId id="679" r:id="rId11"/>
    <p:sldId id="688" r:id="rId12"/>
    <p:sldId id="698" r:id="rId13"/>
    <p:sldId id="696" r:id="rId14"/>
    <p:sldId id="699" r:id="rId15"/>
    <p:sldId id="700" r:id="rId16"/>
    <p:sldId id="701" r:id="rId17"/>
    <p:sldId id="695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42FC1D6-C75E-B265-74A6-13FDC97B4767}" name="Bill Sell" initials="BS" userId="0289b5285627243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9900"/>
    <a:srgbClr val="054F39"/>
    <a:srgbClr val="E4EEF4"/>
    <a:srgbClr val="E6E6F2"/>
    <a:srgbClr val="33CC33"/>
    <a:srgbClr val="996633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67" autoAdjust="0"/>
    <p:restoredTop sz="93808" autoAdjust="0"/>
  </p:normalViewPr>
  <p:slideViewPr>
    <p:cSldViewPr>
      <p:cViewPr varScale="1">
        <p:scale>
          <a:sx n="110" d="100"/>
          <a:sy n="110" d="100"/>
        </p:scale>
        <p:origin x="144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98A381E-0AD7-BBCC-6F4B-C44C19ABEF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2302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A9660CA-0AC8-13E3-70D7-C001B635FE0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2302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62490FDF-BCBA-3556-ADF1-DAC32008931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2302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6FA6980D-B103-51AE-7AD7-AC34161866D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fld id="{ACDF3ECE-FB8E-49A3-BD72-FEC79B676DE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3AA9E2F-262B-975F-03B7-CAF763D9D28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2302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AEAC37B-1BC6-ED50-AC85-5FACAFBF8A2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2302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1659FF0-09B1-70F1-4DF8-541B5366041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1C69355E-1561-9BE9-A05B-8E9C70B11C9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6425"/>
            <a:ext cx="56102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DFFC6DF0-39D4-9276-9660-5DC90AEACF9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2302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AED5E327-6173-AC71-6605-DF872A6637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fld id="{BC89604B-5E0F-4462-A1C6-F2BD711197C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0F9DE-BBA9-ADB8-5BC5-4315D954A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36D7C37E-31F4-A98E-3259-0D6D0C1F25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E4CE5504-3C91-1C38-8D9D-D68F8D141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6A77FDB-1622-6E61-51B4-A1CBC271F4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12013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85003-7C7B-DD1C-611E-7EC70682C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30F6950C-55DA-E1B4-3D2A-4B2B0C6182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5A3E5505-E653-8FAF-4E6D-D38B80A21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7CD58B64-EAF9-DB42-A04B-F678B6BF72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64262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0EB5A-109C-E3CC-7BEE-9FB537F29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6B8FC611-B684-6887-1092-06C2AD802E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F8856A9-AEB4-CC65-6A87-C17E500A3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7FE36BCD-0F73-10B2-F5CE-1D006EF69C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566005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6B648-2CC3-5C00-44FB-54CC23843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6BE84B37-4430-EA23-5571-7697DDECF9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6DB0A827-95AC-2239-351E-A5AB37AC6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3217C4D-8308-9553-2052-24ADCE43E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82811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9DBBD-15BD-F916-23A1-C38FE6FFF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14BBB346-7ADB-7622-8FEC-CB5C29CB11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52542135-92BF-5B9C-639E-2B55727A7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80A5DCAF-E540-365F-EC76-B44BDEE68D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80103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715E9-9CA3-7585-A365-99B9A97DF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DC45AC40-CE50-AAFA-4097-76DF0EF208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739C138-12B2-8811-45E9-6DA1EB16E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1461FE5-A99E-B2DE-D867-0F8ECD2792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90118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CE871-6FC8-CF5A-7F17-145C553F9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2E2C1FE3-4151-8E5F-DA75-1406BBAB15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742D668-F0BE-C4BF-794A-F0F566CE7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480B0215-503C-3DD1-5B93-BF42A5139B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26400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5E8CC-DAAA-928D-FDD5-1C9914FC1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B5399981-6B4B-A218-749B-4861B33223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24AFE583-D9E4-00D0-E251-82E6A3B83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EC63029-8597-E864-7297-AC0239ABB6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33173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5DE30-11D8-2EBE-C912-2A35632AE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956488C-5DA0-FDAD-511B-A242EF8247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A636E513-C480-43CF-A7A7-5E3336416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0FCE59FF-AC00-8992-5E32-E9C1DC497F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966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10239-55A3-6A0C-7A83-C58AA3CE9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3208EAF9-7260-7C25-C9B6-4471449D2F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58E2C434-EA51-CB7F-8D13-6964607D1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1C1B0B5-DD1B-356C-3CBB-A6667D7977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0952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08F25-CA85-35F0-8E92-08E9D0FEC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F49106B7-A844-F816-C2EB-056400B1EA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921DF407-C369-BB70-877C-DBCFE75B5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A529EBC1-3562-175D-BDE5-4E0A2579D2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87106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EE779-DAE6-EAFB-EEC5-33E2A7127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DFA6ECDD-99DE-DC36-DB7B-2C4529DA19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C1B70F48-1FA9-691E-BC2B-FC96BC699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04DF962F-052D-DA40-88C3-51FEC545A0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10579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F1D42-CA6E-CE26-E5F3-EC3CE05E7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84E03C7B-E07B-BD50-0082-2FB02B1120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CCF4DF1-3050-832C-C7C0-6152A510E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ECB0165D-6C48-FDCE-916C-99235C2ADF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8587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936BA-6EC2-6340-1BD1-28A15E922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FDA88687-4134-214A-725A-C2CC2B04EE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2AB1C2D8-18E3-F3F1-39A1-61975F937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4362F318-ED30-EB8C-5B05-E6F33B0137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32541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34EF2-E51D-724F-A28B-25400379E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DAC2E8A1-742D-05F7-86A6-5D4CDA5E82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D00FFEE1-FD57-5158-0337-3E48E4982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C14BE8A-1ADA-83C4-E8A9-30D5806353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23546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2D3F6-7507-BA13-D488-BCFA134BD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72265E56-D794-2ACE-D239-0D297040C0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A53AA8B6-A4C1-5039-53C8-12434EE19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B3391D0A-815D-453C-D597-259EE8E400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61855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A403A-6F27-9C8B-A583-DD63FECF9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33B525ED-D3C0-DD9D-688F-C37CD5DB31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A6E50BA5-DDB6-A658-54E5-7581A18C6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AE518710-8DAB-B5FE-AAC8-28FF451C73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9088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3113" indent="-227013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3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47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1913" indent="-227013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61673-4F9B-414E-8A9B-6B4ED9FB06E2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89768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A51F9B-299F-75E1-7B38-042DF2F302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C5549-F20C-42AA-BCDC-04750CE3A85F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49EA23-7A1B-9F40-D6CD-A045CD3C6A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CBE7E2-76FA-E381-FEFC-B54927B53C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7587F-7761-4C2E-8174-9CAA6DD72C6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6010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DDCDC4-87BE-82D0-6501-2C09A47AC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D7703-DFAF-43CE-B4E6-3E6A0A3EBD54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B7C80F-44AE-EEC3-2AD1-36A111CEFC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874DED-FA2B-58DF-9BDB-F480B5AD3E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5A036-F387-4A16-ACE6-F390A8F8B13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932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C6158B-CD3C-FCA6-9684-BD74CDF658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D4264-C8CE-4E25-8125-D28BAD088EFA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6D329A-6879-B619-0AB8-48DFF6021D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C39909-E994-DAF7-855E-E9D9C97237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936CD-5469-469E-A4C1-F1FB5AA484B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9292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9A27DB-A389-881D-4398-445C048C40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A010E-A68D-426B-9ADD-5053DD5958A1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E23F9B-3536-BAF2-4B96-EADE3173F9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E40F81-A47E-E9A0-7B3D-E21EF17C56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38C4A-3C6C-4118-9E95-9AB2EA85AC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703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0A93BF-4E30-907D-55C8-05F3865A5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9E7D6-EFDE-41E3-A600-C781F5A9FAFA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F7AA19-3664-1801-BD83-BFB7831230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704478-EB44-F2EC-416B-508D8FD268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B762F-223A-47B6-9869-D83982DCAE9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541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CE8858-9C38-8C57-325D-91EE77E5C4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FBB35-2AEB-42B1-A647-1C20C1EBA171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F61AAE-4822-3E08-4FB6-1E242FCFA1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A9796B-C60C-E6EC-26F5-3C697112AF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40A8E-DEED-4001-A7DC-F6FA96634D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2986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FF0104C-286E-03A8-8208-C62C817240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BBE04-F4E0-4203-8E8B-51905DCACB37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E7C6088-F2B0-5128-A7F9-D4BB8E0EE9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65903D6-37AF-F5BC-4D45-6C8355E31E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CADB4-0C63-493E-A383-3B9F48A258A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8857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281304-1BB7-09EB-1813-2D25A2221E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D7963-C1A0-4B74-879D-F01BC778BDB5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BFACC10-DB8B-E1B1-65BA-253498531F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84F9B87-48E5-F47F-43BF-6EBEA2F791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06470-EA0F-453D-B458-3515AE25815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945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FF82A82-F962-924E-051F-C5FAF7B13E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1EF75-65DC-4231-8D22-8B1EC46E7ADE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FB3F52-84DE-83FE-0209-5E46C840F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B13152B-A290-8330-2643-33CFDB1FE6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36DD5-A64C-47A0-8EB2-834E89FE78F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7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AD7143-EBEE-7ABE-347A-30C886782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9BFB3-B24C-4740-BA1D-F8104D3AB50E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38AF43-9E50-1779-735C-FB32FCE68C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334725-050C-1C09-30FE-DDFD7E14A3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075C1-ACF4-4321-89CC-87F13A41FD7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008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4EBF18-5A83-8D9F-D2F0-981F714B29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7D747-2FD7-43A4-AC9B-2225F1C7142C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C5C7D2-6426-FD95-3785-042EBEBBBC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FA57B9-42FA-BDEE-6932-80DD92EA26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72A0B-99CD-4945-8DC9-E7F5381F593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0870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C846F3-2386-4B94-EE33-81EFCDA56F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FA05E9-0D17-B7FA-718E-09EF8E09A1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1380" name="Rectangle 4">
            <a:extLst>
              <a:ext uri="{FF2B5EF4-FFF2-40B4-BE49-F238E27FC236}">
                <a16:creationId xmlns:a16="http://schemas.microsoft.com/office/drawing/2014/main" id="{4A1BA42C-D859-52A8-A539-5F5B4D3298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0BD824F-64E5-44E5-A88F-AD837344C57C}" type="datetime1">
              <a:rPr lang="en-US" smtClean="0"/>
              <a:t>5/21/26</a:t>
            </a:fld>
            <a:endParaRPr lang="en-US" dirty="0"/>
          </a:p>
        </p:txBody>
      </p:sp>
      <p:sp>
        <p:nvSpPr>
          <p:cNvPr id="101381" name="Rectangle 5">
            <a:extLst>
              <a:ext uri="{FF2B5EF4-FFF2-40B4-BE49-F238E27FC236}">
                <a16:creationId xmlns:a16="http://schemas.microsoft.com/office/drawing/2014/main" id="{1C6F2325-E788-620B-AC68-67718FF689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1382" name="Rectangle 6">
            <a:extLst>
              <a:ext uri="{FF2B5EF4-FFF2-40B4-BE49-F238E27FC236}">
                <a16:creationId xmlns:a16="http://schemas.microsoft.com/office/drawing/2014/main" id="{7562A1F2-A784-F763-6E1B-9C8DD391C6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F8D76AE-3107-4132-9C67-0C77AFBB878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richard@cqiassociates.com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B5FCD-F9E6-A7E0-B491-8CD91D99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55A57F24-6E25-2B5B-3234-6D691410FA9E}"/>
              </a:ext>
            </a:extLst>
          </p:cNvPr>
          <p:cNvSpPr txBox="1">
            <a:spLocks/>
          </p:cNvSpPr>
          <p:nvPr/>
        </p:nvSpPr>
        <p:spPr bwMode="auto">
          <a:xfrm>
            <a:off x="1610260" y="750266"/>
            <a:ext cx="7372921" cy="57912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4000" dirty="0">
                <a:latin typeface="Arial Black" panose="020B0A04020102020204" pitchFamily="34" charset="0"/>
              </a:rPr>
              <a:t>Energy Cost Crisis – 2026 </a:t>
            </a:r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4000" dirty="0">
                <a:latin typeface="Arial Black" panose="020B0A04020102020204" pitchFamily="34" charset="0"/>
              </a:rPr>
              <a:t>“Facts, Fiction and Your Options”</a:t>
            </a:r>
            <a:endParaRPr lang="en-US" altLang="en-US" sz="2400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400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400" dirty="0"/>
              <a:t>Hosted by </a:t>
            </a:r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400" b="1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400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4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68FCF9F8-CF70-A0E1-3274-A7478260E8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FA8CF0A9-FCAC-B396-D599-EA486F67B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Untitled design - 2023-03-01T081206.300">
            <a:extLst>
              <a:ext uri="{FF2B5EF4-FFF2-40B4-BE49-F238E27FC236}">
                <a16:creationId xmlns:a16="http://schemas.microsoft.com/office/drawing/2014/main" id="{9EBCB934-0B9D-55B7-77E3-352E21C728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0" y="3886200"/>
            <a:ext cx="565785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721298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DCA78-03A6-0B57-06F7-5586FF3F6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680FC6B7-17ED-BC8D-217D-C5A139863E2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Energy Only Recent Bill Example BGE ($0.0339/kWh)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241602DC-FD5A-E640-F163-D53E0D530A05}"/>
              </a:ext>
            </a:extLst>
          </p:cNvPr>
          <p:cNvSpPr txBox="1">
            <a:spLocks/>
          </p:cNvSpPr>
          <p:nvPr/>
        </p:nvSpPr>
        <p:spPr bwMode="auto">
          <a:xfrm>
            <a:off x="1528763" y="1981199"/>
            <a:ext cx="7372921" cy="36805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endParaRPr lang="en-US" sz="2000" b="1" dirty="0"/>
          </a:p>
          <a:p>
            <a:pPr lvl="1" indent="0">
              <a:buNone/>
            </a:pPr>
            <a:endParaRPr lang="en-US" altLang="en-US" sz="2000" dirty="0">
              <a:highlight>
                <a:srgbClr val="FFFF00"/>
              </a:highlight>
            </a:endParaRP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20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7D77FBDA-1887-0F91-F7ED-618613185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695FB4FF-AC51-9C41-05BA-F6D0DB27B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A6B7C37-4873-9B97-1DCD-7BCE119CED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3483" y="2819400"/>
            <a:ext cx="6823480" cy="3367239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B28779E-0C21-AB61-39F4-9C8B7D633EA3}"/>
              </a:ext>
            </a:extLst>
          </p:cNvPr>
          <p:cNvSpPr txBox="1">
            <a:spLocks/>
          </p:cNvSpPr>
          <p:nvPr/>
        </p:nvSpPr>
        <p:spPr bwMode="auto">
          <a:xfrm>
            <a:off x="1674165" y="917082"/>
            <a:ext cx="7372921" cy="220711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b="1" dirty="0"/>
              <a:t>Market Charge </a:t>
            </a:r>
            <a:r>
              <a:rPr lang="en-US" altLang="en-US" sz="2000" dirty="0"/>
              <a:t>is the Indexed Cost Shown Below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The kW for </a:t>
            </a:r>
            <a:r>
              <a:rPr lang="en-US" altLang="en-US" sz="2000" b="1" dirty="0"/>
              <a:t>Market Charges </a:t>
            </a:r>
            <a:r>
              <a:rPr lang="en-US" altLang="en-US" sz="2000" dirty="0"/>
              <a:t>is 4 times the fixed rate kW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Market Charges are based on each accounts peak demand kW consumption with </a:t>
            </a:r>
            <a:r>
              <a:rPr lang="en-US" altLang="en-US" sz="2000" u="sng" dirty="0"/>
              <a:t>Type Two – Time of Use Accounts the Highest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260773967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281BB-44DE-8996-AF45-83B359336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EF68B521-FB5C-889C-2F87-7CEA3A0EA9D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sz="2000" b="1" dirty="0"/>
              <a:t>Pricing Options:</a:t>
            </a:r>
            <a:endParaRPr lang="en-US" altLang="en-US" sz="2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B60C976-A276-5D5E-2B0F-D6FCC8401118}"/>
              </a:ext>
            </a:extLst>
          </p:cNvPr>
          <p:cNvSpPr txBox="1">
            <a:spLocks/>
          </p:cNvSpPr>
          <p:nvPr/>
        </p:nvSpPr>
        <p:spPr bwMode="auto">
          <a:xfrm>
            <a:off x="1528763" y="800100"/>
            <a:ext cx="7767637" cy="5257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buNone/>
            </a:pPr>
            <a:r>
              <a:rPr lang="en-US" sz="2400" b="1" u="sng" dirty="0"/>
              <a:t>All in Fixed Price</a:t>
            </a:r>
            <a:r>
              <a:rPr lang="en-US" sz="2400" dirty="0"/>
              <a:t> </a:t>
            </a:r>
          </a:p>
          <a:p>
            <a:pPr lvl="1"/>
            <a:r>
              <a:rPr lang="en-US" sz="2400" dirty="0"/>
              <a:t>Includes capacity and transmission pricing composites </a:t>
            </a:r>
          </a:p>
          <a:p>
            <a:pPr>
              <a:buNone/>
            </a:pPr>
            <a:endParaRPr lang="en-US" sz="2400" dirty="0"/>
          </a:p>
          <a:p>
            <a:pPr lvl="0">
              <a:buNone/>
            </a:pPr>
            <a:r>
              <a:rPr lang="en-US" sz="2400" b="1" u="sng" dirty="0"/>
              <a:t>Energy Only Fixed</a:t>
            </a:r>
            <a:endParaRPr lang="en-US" sz="2400" dirty="0"/>
          </a:p>
          <a:p>
            <a:pPr lvl="1"/>
            <a:r>
              <a:rPr lang="en-US" sz="2400" dirty="0"/>
              <a:t>Capacity and transmission pricing composites as a pass-thru cost</a:t>
            </a:r>
          </a:p>
          <a:p>
            <a:pPr lvl="1"/>
            <a:r>
              <a:rPr lang="en-US" sz="2400" dirty="0"/>
              <a:t>Option to convert to all-in-fixed </a:t>
            </a:r>
          </a:p>
          <a:p>
            <a:pPr lvl="1"/>
            <a:r>
              <a:rPr lang="en-US" sz="2400" dirty="0"/>
              <a:t>CQI will conduct quarterly reviews</a:t>
            </a:r>
          </a:p>
          <a:p>
            <a:pPr lvl="1"/>
            <a:r>
              <a:rPr lang="en-US" sz="2400" dirty="0"/>
              <a:t>Capacity &amp; Transmission Fee are reset every May to go into effect in June. Next transition is June 2028 </a:t>
            </a:r>
          </a:p>
          <a:p>
            <a:pPr lvl="0">
              <a:buNone/>
            </a:pPr>
            <a:endParaRPr lang="en-US" sz="1800" u="sng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BA5343CD-E418-525B-AB92-4A5591802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6F1103AD-84F8-F8F0-5625-5513E9D95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2559253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4AF14-272B-2710-F348-D3802CB56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5BCBA585-D266-BADA-0406-AA46CCD94A7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sz="2000" b="1" dirty="0"/>
              <a:t>Pricing Options:</a:t>
            </a:r>
            <a:endParaRPr lang="en-US" altLang="en-US" sz="2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C9647152-3808-721A-A557-A9BB1726C4C8}"/>
              </a:ext>
            </a:extLst>
          </p:cNvPr>
          <p:cNvSpPr txBox="1">
            <a:spLocks/>
          </p:cNvSpPr>
          <p:nvPr/>
        </p:nvSpPr>
        <p:spPr bwMode="auto">
          <a:xfrm>
            <a:off x="1528763" y="800100"/>
            <a:ext cx="7767637" cy="5257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buNone/>
            </a:pPr>
            <a:endParaRPr lang="en-US" sz="1800" u="sng" dirty="0"/>
          </a:p>
          <a:p>
            <a:pPr lvl="0">
              <a:buNone/>
            </a:pPr>
            <a:r>
              <a:rPr lang="en-US" sz="1800" b="1" u="sng" dirty="0"/>
              <a:t>Full indexed with current supplier</a:t>
            </a:r>
            <a:r>
              <a:rPr lang="en-US" sz="1800" b="1" dirty="0"/>
              <a:t> </a:t>
            </a:r>
          </a:p>
          <a:p>
            <a:pPr lvl="0">
              <a:buNone/>
            </a:pPr>
            <a:endParaRPr lang="en-US" sz="1800" b="1" dirty="0"/>
          </a:p>
          <a:p>
            <a:pPr lvl="1"/>
            <a:r>
              <a:rPr lang="en-US" sz="1800" dirty="0"/>
              <a:t>Monthly – Indexed Market Based Rates </a:t>
            </a:r>
          </a:p>
          <a:p>
            <a:pPr lvl="1"/>
            <a:r>
              <a:rPr lang="en-US" sz="1800" dirty="0"/>
              <a:t>Summer Peak will be highest potential pricing 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1800" b="1" u="sng" dirty="0"/>
              <a:t>Return or Remain with the Utility </a:t>
            </a:r>
          </a:p>
          <a:p>
            <a:pPr lvl="1"/>
            <a:r>
              <a:rPr lang="en-US" sz="1800" dirty="0"/>
              <a:t>SOS Rates – Quarterly Based Rates </a:t>
            </a:r>
          </a:p>
          <a:p>
            <a:pPr lvl="1"/>
            <a:r>
              <a:rPr lang="en-US" sz="1800" dirty="0"/>
              <a:t>Now published until September 30, 2026 </a:t>
            </a:r>
          </a:p>
          <a:p>
            <a:pPr lvl="1"/>
            <a:r>
              <a:rPr lang="en-US" sz="1800" dirty="0"/>
              <a:t>On-Peak rates are very high $0.17567 per kWh 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BEE50FF8-8F94-8851-3445-CEBF64E39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A75078DA-3712-2E1D-07DF-8813B0DAB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7738327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ABBC0-4192-9557-4033-93A05EFC7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F8B29850-DA1B-1107-9AC3-4874A07B8C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How to Evaluate Pricing 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CAE75336-9D6C-F785-F5AB-EAA2D95C401A}"/>
              </a:ext>
            </a:extLst>
          </p:cNvPr>
          <p:cNvSpPr txBox="1">
            <a:spLocks/>
          </p:cNvSpPr>
          <p:nvPr/>
        </p:nvSpPr>
        <p:spPr bwMode="auto">
          <a:xfrm>
            <a:off x="1610260" y="838200"/>
            <a:ext cx="7372921" cy="54864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Know the utility “Price to Compare” for your rate class</a:t>
            </a:r>
            <a:endParaRPr lang="en-US" altLang="en-US" sz="2000" b="1" u="sng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u="sng" dirty="0"/>
              <a:t>Electricity</a:t>
            </a:r>
            <a:r>
              <a:rPr lang="en-US" altLang="en-US" sz="2000" dirty="0"/>
              <a:t>:  to September 2026 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BGE: G $0.13179, GL $0.13962 and GL Hourly $014592 per kWh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Potomac Edison: $0.12550 to $0.13810 per kWh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DEMARVA: $0.13237 to $0.14620 per kWh</a:t>
            </a:r>
            <a:endParaRPr lang="en-US" altLang="en-US" sz="2000" b="1" u="sng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u="sng" dirty="0"/>
              <a:t>Natural Gas: 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Reported daily on News Feeds as NYMEX rate from Huston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Today: $2.68 per Deca-therm ($0.268 per therm) 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Add $4.00 per Deca-therm = $6.68 per Deca-therm 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$0.668 per therm Summer  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$0.8787 per therm Winter  (Add $2.00 per Deca-therm) </a:t>
            </a:r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F940A6A9-785E-286F-2A47-31B764FF86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13BA1562-88EF-0029-AA93-AC99B4AF9E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943909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067FC-B08B-12B0-B5F9-3539C9706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6444E698-B87E-6ED0-29EE-1049A04A731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How to Evaluate Pricing 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8BBE546-3999-BA66-2D2B-0390D0A5B4BA}"/>
              </a:ext>
            </a:extLst>
          </p:cNvPr>
          <p:cNvSpPr txBox="1">
            <a:spLocks/>
          </p:cNvSpPr>
          <p:nvPr/>
        </p:nvSpPr>
        <p:spPr bwMode="auto">
          <a:xfrm>
            <a:off x="1610260" y="838200"/>
            <a:ext cx="7372921" cy="4876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Do the calculation to know the unit price on the current invoice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Total Supply Cost less sales tax divided by kWh or therm on invoice: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u="sng" dirty="0"/>
              <a:t>Electricity: 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$4,455 - $250 tax = $4,205 divided by 32,854 kWh Used = $0.1356 per kWh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u="sng" dirty="0"/>
              <a:t>Natural Gas: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000" dirty="0"/>
              <a:t>$1,471 - $74 tax = $1,397 divided by 2,715 therm Used = $0.5145 per therm  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DD15CCEB-E767-FA82-176F-B591EA050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4AF74D60-3FDC-CD5E-6741-DA141C0D4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0138919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68AA0-B9A2-046B-FE69-03B40B596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CBC385B7-BEE1-03B5-2276-72DF9837BE6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How to Evaluate Pricing 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0E0D641-9A19-A26C-1943-33DDD70AFA71}"/>
              </a:ext>
            </a:extLst>
          </p:cNvPr>
          <p:cNvSpPr txBox="1">
            <a:spLocks/>
          </p:cNvSpPr>
          <p:nvPr/>
        </p:nvSpPr>
        <p:spPr bwMode="auto">
          <a:xfrm>
            <a:off x="1610260" y="838200"/>
            <a:ext cx="7372921" cy="4876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u="sng" dirty="0"/>
              <a:t>Compare: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Current Rate__________ 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Utility Rate_________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Third Party Supplier Rate___________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u="sng" dirty="0"/>
              <a:t>Compare Terms: 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12, 18, 24, 30 and 36 months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u="sng" dirty="0"/>
              <a:t>Determine your risk tolerance: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Short Term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Long Term  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1600" b="1" u="sng" dirty="0"/>
              <a:t>When in drought do nothing 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85CDADB4-8C43-DF59-C927-EA5BC6B46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94154058-ACD3-C45C-BC07-159152FA7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144331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4EAD2-7486-6D1E-E5A1-F220CD266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225A4228-7C2A-5ED6-4490-0847746C736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Last Thoughts 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193CE62E-26FD-EBA7-3F6E-AEA3BCD950A5}"/>
              </a:ext>
            </a:extLst>
          </p:cNvPr>
          <p:cNvSpPr txBox="1">
            <a:spLocks/>
          </p:cNvSpPr>
          <p:nvPr/>
        </p:nvSpPr>
        <p:spPr bwMode="auto">
          <a:xfrm>
            <a:off x="1610260" y="838200"/>
            <a:ext cx="7372921" cy="4876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The Chaos will continue and is not really a factor 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Could rates change? 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Key factors:</a:t>
            </a:r>
          </a:p>
          <a:p>
            <a:pPr marL="1028700" lvl="1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Mid-East War</a:t>
            </a:r>
          </a:p>
          <a:p>
            <a:pPr marL="1028700" lvl="1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Legislative Regulatory Changes </a:t>
            </a:r>
          </a:p>
          <a:p>
            <a:pPr marL="1028700" lvl="1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Developing AI Legislation and Cost Allocation </a:t>
            </a:r>
          </a:p>
          <a:p>
            <a:pPr marL="1028700" lvl="1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Mid Term Election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If you see an offer that is equal to or better than the utility rates – lock in 12 to 18 months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If the offer is below $0.125 per kWh or $0.68 per therm consider signing a contract. 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6BB39CEC-5589-A93F-3C2F-BD0591935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93D6E75F-3C79-5524-9FA8-53CC3CBA9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846506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1785A-38AC-71C2-CEBA-7F2557F04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6D19ECC6-08E3-0440-AA27-1DD09E15BF1A}"/>
              </a:ext>
            </a:extLst>
          </p:cNvPr>
          <p:cNvSpPr txBox="1">
            <a:spLocks/>
          </p:cNvSpPr>
          <p:nvPr/>
        </p:nvSpPr>
        <p:spPr bwMode="auto">
          <a:xfrm>
            <a:off x="1675126" y="533400"/>
            <a:ext cx="7372921" cy="42672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b="1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b="1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dirty="0"/>
              <a:t>QUESTIONS?</a:t>
            </a:r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b="1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b="1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dirty="0"/>
              <a:t>Thank You</a:t>
            </a:r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dirty="0"/>
              <a:t>Richard Anderson</a:t>
            </a:r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dirty="0">
                <a:hlinkClick r:id="rId3"/>
              </a:rPr>
              <a:t>richard@cqiassociates.com</a:t>
            </a:r>
            <a:endParaRPr lang="en-US" altLang="en-US" sz="2000" b="1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b="1" dirty="0"/>
              <a:t>443-864-7293</a:t>
            </a: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7D390D93-27A9-DB63-7914-0275491C94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B081CD93-0048-8803-93FB-B26DBC14B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356837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38769-62A5-ED19-92A5-7FDDD134D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F848FF9E-5EFC-7CA8-8379-54492A090D8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Facts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28FBED6B-69E9-1B4F-D6F7-AFD9E187D3E2}"/>
              </a:ext>
            </a:extLst>
          </p:cNvPr>
          <p:cNvSpPr txBox="1">
            <a:spLocks/>
          </p:cNvSpPr>
          <p:nvPr/>
        </p:nvSpPr>
        <p:spPr bwMode="auto">
          <a:xfrm>
            <a:off x="1526265" y="1085088"/>
            <a:ext cx="7372921" cy="47244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400" b="1" dirty="0"/>
              <a:t>Energy Rates have increased since 2022 by 62%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400" b="1" dirty="0"/>
              <a:t>From $0.091per kWh in April 2026 to $0.147 per kWh as of April 2026 </a:t>
            </a:r>
          </a:p>
          <a:p>
            <a:pPr marL="342900" indent="-342900"/>
            <a:r>
              <a:rPr lang="en-US" sz="2400" dirty="0"/>
              <a:t>Electricity &amp; Natural Gas costs have outpaced inflation, increasing by 42% since 2019</a:t>
            </a:r>
          </a:p>
          <a:p>
            <a:pPr marL="342900" indent="-342900"/>
            <a:r>
              <a:rPr lang="en-US" sz="2400" dirty="0"/>
              <a:t>While overall Consumer Price Index (CPI) has only risen by 29%. 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400" b="1" dirty="0"/>
          </a:p>
          <a:p>
            <a:pPr lvl="1" indent="0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F2436F9F-0F43-7FBD-9796-C8C3B63FF3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E7E5B1D7-1DF5-BB49-BCC7-F283FC7C6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3804039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FED8C-21F4-8D2D-1021-32E313E03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FEADDA3A-CB64-725D-4E6A-37075D3ACE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Facts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DDDE610-14DE-186D-F10E-3430E7FC12B0}"/>
              </a:ext>
            </a:extLst>
          </p:cNvPr>
          <p:cNvSpPr txBox="1">
            <a:spLocks/>
          </p:cNvSpPr>
          <p:nvPr/>
        </p:nvSpPr>
        <p:spPr bwMode="auto">
          <a:xfrm>
            <a:off x="1610260" y="990600"/>
            <a:ext cx="7372921" cy="47244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400" b="1" dirty="0"/>
              <a:t>Root Causes: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Ukraine War – Natural Gas Exports 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Maryland 2022 Energy Legislation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Re-regulation of Residential Accounts in 2024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PJM Regulatory Rate Increase June 2025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Transition from Renewables 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Mid-East War 2026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Lack of an overall energy policy and plan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400" b="1" dirty="0"/>
          </a:p>
          <a:p>
            <a:pPr lvl="1" indent="0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2610BD2F-C9C3-2988-839A-AD652B86E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F0CEA278-8AE3-A5E6-A5E0-A65E3C4F2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397957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DC2E9-82E0-8904-CFBF-E696D69D0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00FFBE71-B5A5-E4BF-0C74-04741C8D000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u="sng" dirty="0">
                <a:solidFill>
                  <a:schemeClr val="tx1"/>
                </a:solidFill>
                <a:latin typeface="+mn-lt"/>
              </a:rPr>
              <a:t>Key Issue Impacting Increased Energy Costs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C959F384-2268-D2AE-6D3A-FE4F787C8524}"/>
              </a:ext>
            </a:extLst>
          </p:cNvPr>
          <p:cNvSpPr txBox="1">
            <a:spLocks/>
          </p:cNvSpPr>
          <p:nvPr/>
        </p:nvSpPr>
        <p:spPr bwMode="auto">
          <a:xfrm>
            <a:off x="1409700" y="727074"/>
            <a:ext cx="7372921" cy="5902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endParaRPr lang="en-US" sz="2000" b="1" dirty="0"/>
          </a:p>
          <a:p>
            <a:pPr>
              <a:buNone/>
            </a:pPr>
            <a:r>
              <a:rPr lang="en-US" sz="2000" b="1" dirty="0"/>
              <a:t>Capacity and transmission fee increases:</a:t>
            </a:r>
          </a:p>
          <a:p>
            <a:pPr marL="285750" indent="-285750"/>
            <a:r>
              <a:rPr lang="en-US" sz="1800" dirty="0"/>
              <a:t>For the June 2024 to </a:t>
            </a:r>
            <a:r>
              <a:rPr lang="en-US" sz="1800" b="1" dirty="0"/>
              <a:t>May 2025 </a:t>
            </a:r>
            <a:r>
              <a:rPr lang="en-US" sz="1800" dirty="0"/>
              <a:t>year, the capacity auction price was</a:t>
            </a:r>
            <a:r>
              <a:rPr lang="en-US" sz="1800" b="1" dirty="0"/>
              <a:t> $28.92 </a:t>
            </a:r>
            <a:r>
              <a:rPr lang="en-US" sz="1800" dirty="0"/>
              <a:t>per megawatt day. </a:t>
            </a:r>
          </a:p>
          <a:p>
            <a:pPr marL="285750" indent="-285750"/>
            <a:r>
              <a:rPr lang="en-US" sz="1800" dirty="0"/>
              <a:t>The auction price starting </a:t>
            </a:r>
            <a:r>
              <a:rPr lang="en-US" sz="1800" b="1" dirty="0"/>
              <a:t>June 2025 to May 2026 soared to $269.92 </a:t>
            </a:r>
            <a:r>
              <a:rPr lang="en-US" sz="1800" dirty="0"/>
              <a:t>per megawatt day for all Potomac Edison, Delmarva and PEPCO accounts.</a:t>
            </a:r>
          </a:p>
          <a:p>
            <a:pPr marL="285750" indent="-285750"/>
            <a:r>
              <a:rPr lang="en-US" sz="1800" dirty="0"/>
              <a:t>The auction price starting </a:t>
            </a:r>
            <a:r>
              <a:rPr lang="en-US" sz="1800" b="1" dirty="0"/>
              <a:t>June 2025 to May 2026 soared to $466.35 </a:t>
            </a:r>
            <a:r>
              <a:rPr lang="en-US" sz="1800" dirty="0"/>
              <a:t>per megawatt day for all BGE accounts.</a:t>
            </a:r>
          </a:p>
          <a:p>
            <a:pPr marL="285750" indent="-285750"/>
            <a:r>
              <a:rPr lang="en-US" sz="1800" dirty="0"/>
              <a:t>The </a:t>
            </a:r>
            <a:r>
              <a:rPr lang="en-US" sz="1800" b="1" dirty="0"/>
              <a:t>June 2026 to May 2027 </a:t>
            </a:r>
            <a:r>
              <a:rPr lang="en-US" sz="1800" dirty="0"/>
              <a:t>price came in at the FERC-approved cap, </a:t>
            </a:r>
            <a:r>
              <a:rPr lang="en-US" sz="1800" b="1" dirty="0"/>
              <a:t>$329.17</a:t>
            </a:r>
            <a:r>
              <a:rPr lang="en-US" sz="1800" dirty="0"/>
              <a:t> per megawatt day for the entire PJM footprint. </a:t>
            </a:r>
          </a:p>
          <a:p>
            <a:pPr marL="285750" indent="-285750"/>
            <a:r>
              <a:rPr lang="en-US" altLang="en-US" sz="1800" dirty="0"/>
              <a:t>June 2027 to May 2028 to be announced within 60 days </a:t>
            </a:r>
          </a:p>
          <a:p>
            <a:pPr>
              <a:buNone/>
            </a:pPr>
            <a:endParaRPr lang="en-US" altLang="en-US" sz="2000" b="1" dirty="0"/>
          </a:p>
          <a:p>
            <a:pPr>
              <a:buNone/>
            </a:pPr>
            <a:r>
              <a:rPr lang="en-US" altLang="en-US" sz="2000" b="1" dirty="0"/>
              <a:t>THIS INCREASE HAS ADDED $.03 TO $.04 PER KWH SIGNIFICANTLY INCREASING SUPPLY COSTS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20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1B768EBE-2FA4-504E-9466-51149D7A1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F14789B5-88CE-A67C-9104-783F07B92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0540129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A2C57-3A13-7379-4539-430588C9D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51DEA184-34F2-BCC1-223D-DB045C97DDE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Issues Impacting Increased Energy Costs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15421C97-CA94-D8C5-73C8-E7B0581FD0E6}"/>
              </a:ext>
            </a:extLst>
          </p:cNvPr>
          <p:cNvSpPr txBox="1">
            <a:spLocks/>
          </p:cNvSpPr>
          <p:nvPr/>
        </p:nvSpPr>
        <p:spPr bwMode="auto">
          <a:xfrm>
            <a:off x="1409700" y="727074"/>
            <a:ext cx="7372921" cy="5902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endParaRPr lang="en-US" sz="2000" dirty="0"/>
          </a:p>
          <a:p>
            <a:pPr marL="171450" indent="-171450"/>
            <a:r>
              <a:rPr lang="en-US" sz="2000" dirty="0"/>
              <a:t>Transition from fossil fuels to electricity – electrification </a:t>
            </a:r>
          </a:p>
          <a:p>
            <a:pPr marL="171450" indent="-171450"/>
            <a:r>
              <a:rPr lang="en-US" sz="2000" dirty="0"/>
              <a:t>Lack of an infrastructure and power plant upgrade plan </a:t>
            </a:r>
          </a:p>
          <a:p>
            <a:pPr marL="171450" indent="-171450"/>
            <a:r>
              <a:rPr lang="en-US" sz="2000" dirty="0"/>
              <a:t>Planned shutdown of coal burning plants</a:t>
            </a:r>
          </a:p>
          <a:p>
            <a:pPr marL="171450" indent="-171450"/>
            <a:r>
              <a:rPr lang="en-US" sz="2000" dirty="0"/>
              <a:t>Maryland imports 60% of the energy requirements from out of state</a:t>
            </a:r>
          </a:p>
          <a:p>
            <a:pPr marL="171450" indent="-171450"/>
            <a:r>
              <a:rPr lang="en-US" sz="2000" dirty="0"/>
              <a:t>Increased demand on transmission line due to renewable energy and electric vehicle charging capacity </a:t>
            </a:r>
          </a:p>
          <a:p>
            <a:pPr>
              <a:buNone/>
            </a:pPr>
            <a:endParaRPr lang="en-US" altLang="en-US" sz="20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8CDDB9EB-705D-D855-6528-C4B75F0F9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8BF8777B-2EEF-4ED3-1F38-FA59D6155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3448458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CC3C5-D475-AC0F-79A9-ACD505984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35157599-2907-6965-E37D-84BD84D2A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7049A051-945E-D37E-6EFF-57882FE8A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69FCA69-18CE-78DF-A76F-9C4BD8DBBA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7757" y="636790"/>
            <a:ext cx="7238282" cy="4773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218430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7489A-3615-F055-6141-8BD63A71E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D6549063-AF45-B3C4-9BEA-CD5F8FB0C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BD4D87EC-3460-F680-AC3E-8973BB1161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ADC0D33-FDE9-B3FC-DCFF-84468DB008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4761" y="634365"/>
            <a:ext cx="7314576" cy="447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774458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B63EF-2065-E735-127E-36CE0E3C0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4583BA2F-3F47-5D18-35BC-92D7473EC9A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Fiction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A5A2034-3A5D-BD09-F453-78A0A72C4B44}"/>
              </a:ext>
            </a:extLst>
          </p:cNvPr>
          <p:cNvSpPr txBox="1">
            <a:spLocks/>
          </p:cNvSpPr>
          <p:nvPr/>
        </p:nvSpPr>
        <p:spPr bwMode="auto">
          <a:xfrm>
            <a:off x="1610260" y="990600"/>
            <a:ext cx="7372921" cy="47244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AI is the primary reason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Oil price increase has a direct impact 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Maryland Legislature will fix the problem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Infrastructure improvements will fix the problem in the short term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I can not do anything to control my costs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400" b="1" dirty="0"/>
          </a:p>
          <a:p>
            <a:pPr lvl="1" indent="0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E47F0E1D-F088-5D1C-5F18-E8FDABB541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952E71D8-9275-6A24-AE1A-8CA4D5ACB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932542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59A94-ED8C-4D42-318F-379BECD2E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442F857B-04BF-F117-9F60-8CDDA95B6CF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2921" y="228600"/>
            <a:ext cx="7467600" cy="498475"/>
          </a:xfrm>
        </p:spPr>
        <p:txBody>
          <a:bodyPr anchor="b"/>
          <a:lstStyle/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Energy Bill Components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83062D00-655E-C938-8A6C-D273DFA1FEC2}"/>
              </a:ext>
            </a:extLst>
          </p:cNvPr>
          <p:cNvSpPr txBox="1">
            <a:spLocks/>
          </p:cNvSpPr>
          <p:nvPr/>
        </p:nvSpPr>
        <p:spPr bwMode="auto">
          <a:xfrm>
            <a:off x="1610260" y="838200"/>
            <a:ext cx="7372921" cy="4876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1800" b="1" dirty="0"/>
              <a:t>Energy Supply Services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/>
              <a:t>Generated Energy or Power – </a:t>
            </a:r>
            <a:r>
              <a:rPr lang="en-US" altLang="en-US" sz="1800" b="1" i="1" u="sng" dirty="0"/>
              <a:t>De-Regulated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/>
              <a:t>Contract with a licensed third-party supplier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/>
              <a:t>Service provided by the Chamber Energy Purchasing Program </a:t>
            </a:r>
            <a:endParaRPr lang="en-US" altLang="en-US" sz="1800" b="1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1800" b="1" dirty="0"/>
              <a:t>Delivery &amp; Distribution Services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/>
              <a:t>Franchised Distribution Providers – </a:t>
            </a:r>
            <a:r>
              <a:rPr lang="en-US" altLang="en-US" sz="1800" b="1" i="1" u="sng" dirty="0"/>
              <a:t>Regulated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/>
              <a:t>You continue to have a relationship with existing distribution service provider </a:t>
            </a:r>
          </a:p>
          <a:p>
            <a:pPr marL="1028700" lvl="1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/>
              <a:t>BGE, PEPCO, Delmarva, Potomac Edison</a:t>
            </a:r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1800" b="1" dirty="0"/>
              <a:t>Fees and Taxes – Regulated 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/>
              <a:t>Excise Fee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/>
              <a:t>Empower Maryland Fee</a:t>
            </a:r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/>
              <a:t>Sales Tax – </a:t>
            </a:r>
            <a:r>
              <a:rPr lang="en-US" altLang="en-US" sz="1800" b="1" dirty="0"/>
              <a:t>Verify Exception Certificate is Current </a:t>
            </a:r>
          </a:p>
          <a:p>
            <a:pPr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 marL="285750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altLang="en-US" sz="1600" dirty="0"/>
          </a:p>
          <a:p>
            <a:pPr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1600" i="1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None/>
              <a:defRPr/>
            </a:pPr>
            <a:endParaRPr lang="en-US" altLang="en-US" sz="2000" dirty="0"/>
          </a:p>
          <a:p>
            <a:pPr marL="974725" lvl="1" indent="-231775">
              <a:lnSpc>
                <a:spcPct val="107000"/>
              </a:lnSpc>
              <a:spcBef>
                <a:spcPct val="0"/>
              </a:spcBef>
              <a:spcAft>
                <a:spcPts val="1800"/>
              </a:spcAft>
              <a:buFont typeface="Symbol" panose="05050102010706020507" pitchFamily="18" charset="2"/>
              <a:buChar char=""/>
              <a:defRPr/>
            </a:pPr>
            <a:endParaRPr lang="en-US" altLang="en-US" sz="1600" dirty="0"/>
          </a:p>
        </p:txBody>
      </p:sp>
      <p:pic>
        <p:nvPicPr>
          <p:cNvPr id="6148" name="Picture 13" descr="blue-sky powerpoint border3">
            <a:extLst>
              <a:ext uri="{FF2B5EF4-FFF2-40B4-BE49-F238E27FC236}">
                <a16:creationId xmlns:a16="http://schemas.microsoft.com/office/drawing/2014/main" id="{5E6C5C21-9896-D59E-E7D3-43E3C0A95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8288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>
            <a:extLst>
              <a:ext uri="{FF2B5EF4-FFF2-40B4-BE49-F238E27FC236}">
                <a16:creationId xmlns:a16="http://schemas.microsoft.com/office/drawing/2014/main" id="{6E157A20-AFF4-6800-4483-3E5F5E7FA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6002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6920434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CQI 2012">
  <a:themeElements>
    <a:clrScheme name="CQI 201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QI 201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QI 20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QI 201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QI 201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QI 201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QI 201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QI 201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QI 201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QI 201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QI 201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QI 201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QI 201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QI 201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CQI 2012</Template>
  <TotalTime>29818</TotalTime>
  <Words>887</Words>
  <Application>Microsoft Macintosh PowerPoint</Application>
  <PresentationFormat>On-screen Show (4:3)</PresentationFormat>
  <Paragraphs>222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Symbol</vt:lpstr>
      <vt:lpstr>CQI 2012</vt:lpstr>
      <vt:lpstr>PowerPoint Presentation</vt:lpstr>
      <vt:lpstr>Facts</vt:lpstr>
      <vt:lpstr>Facts</vt:lpstr>
      <vt:lpstr>Key Issue Impacting Increased Energy Costs</vt:lpstr>
      <vt:lpstr>Issues Impacting Increased Energy Costs</vt:lpstr>
      <vt:lpstr>PowerPoint Presentation</vt:lpstr>
      <vt:lpstr>PowerPoint Presentation</vt:lpstr>
      <vt:lpstr>Fiction</vt:lpstr>
      <vt:lpstr>Energy Bill Components</vt:lpstr>
      <vt:lpstr>Energy Only Recent Bill Example BGE ($0.0339/kWh)</vt:lpstr>
      <vt:lpstr>Pricing Options:</vt:lpstr>
      <vt:lpstr>Pricing Options:</vt:lpstr>
      <vt:lpstr>How to Evaluate Pricing </vt:lpstr>
      <vt:lpstr>How to Evaluate Pricing </vt:lpstr>
      <vt:lpstr>How to Evaluate Pricing </vt:lpstr>
      <vt:lpstr>Last Thoughts </vt:lpstr>
      <vt:lpstr>PowerPoint Presentation</vt:lpstr>
    </vt:vector>
  </TitlesOfParts>
  <Company>CQI Associates,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Chamber Energy Procurement  Expanding the Vision</dc:title>
  <dc:creator>Richard Anderson</dc:creator>
  <cp:lastModifiedBy>marji</cp:lastModifiedBy>
  <cp:revision>636</cp:revision>
  <cp:lastPrinted>2025-03-10T20:02:27Z</cp:lastPrinted>
  <dcterms:created xsi:type="dcterms:W3CDTF">2008-09-17T21:07:36Z</dcterms:created>
  <dcterms:modified xsi:type="dcterms:W3CDTF">2026-05-21T16:48:30Z</dcterms:modified>
</cp:coreProperties>
</file>