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  <p:sldMasterId id="2147483662" r:id="rId2"/>
  </p:sldMasterIdLst>
  <p:notesMasterIdLst>
    <p:notesMasterId r:id="rId13"/>
  </p:notesMasterIdLst>
  <p:sldIdLst>
    <p:sldId id="256" r:id="rId3"/>
    <p:sldId id="258" r:id="rId4"/>
    <p:sldId id="259" r:id="rId5"/>
    <p:sldId id="260" r:id="rId6"/>
    <p:sldId id="261" r:id="rId7"/>
    <p:sldId id="265" r:id="rId8"/>
    <p:sldId id="268" r:id="rId9"/>
    <p:sldId id="273" r:id="rId10"/>
    <p:sldId id="277" r:id="rId11"/>
    <p:sldId id="279" r:id="rId12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2" roundtripDataSignature="AMtx7mieyMXsGdQrjXS78skaxD9JReWCG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5"/>
  </p:normalViewPr>
  <p:slideViewPr>
    <p:cSldViewPr snapToGrid="0">
      <p:cViewPr varScale="1">
        <p:scale>
          <a:sx n="111" d="100"/>
          <a:sy n="111" d="100"/>
        </p:scale>
        <p:origin x="1704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32" Type="http://customschemas.google.com/relationships/presentationmetadata" Target="metadata"/><Relationship Id="rId5" Type="http://schemas.openxmlformats.org/officeDocument/2006/relationships/slide" Target="slides/slide3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3a40cd6220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g33a40cd6220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33a40cd6220_0_17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g33a40cd6220_0_17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33a40cd6220_0_2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9922" y="685257"/>
            <a:ext cx="4538100" cy="3429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3" name="Google Shape;183;g33a40cd6220_0_2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0" tIns="45625" rIns="91250" bIns="456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Some of our funding and resource partners include: SBA, State of MD, Department of Commerce, Universities, economic development organizations</a:t>
            </a:r>
            <a:endParaRPr/>
          </a:p>
        </p:txBody>
      </p:sp>
      <p:sp>
        <p:nvSpPr>
          <p:cNvPr id="184" name="Google Shape;184;g33a40cd6220_0_24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0" tIns="45625" rIns="91250" bIns="456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/>
              <a:t>2</a:t>
            </a:fld>
            <a:endParaRPr sz="14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2" name="Google Shape;1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33a40cd6220_0_3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g33a40cd6220_0_3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33a40cd6220_0_4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g33a40cd6220_0_4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33a40cd6220_0_4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9922" y="685257"/>
            <a:ext cx="4538100" cy="3429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3" name="Google Shape;243;g33a40cd6220_0_4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0" tIns="45625" rIns="91250" bIns="456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g33a40cd6220_0_49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0" tIns="45625" rIns="91250" bIns="456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/>
              <a:t>6</a:t>
            </a:fld>
            <a:endParaRPr sz="14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33a40cd6220_0_7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0" name="Google Shape;280;g33a40cd6220_0_7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0" tIns="45625" rIns="91250" bIns="456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g33a40cd6220_0_75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0" tIns="45625" rIns="91250" bIns="456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/>
              <a:t>7</a:t>
            </a:fld>
            <a:endParaRPr sz="14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33a40cd6220_0_12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g33a40cd6220_0_12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9922" y="685257"/>
            <a:ext cx="4538100" cy="3429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33a40cd6220_0_15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9" name="Google Shape;359;g33a40cd6220_0_15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0" tIns="45625" rIns="91250" bIns="456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g33a40cd6220_0_153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0" tIns="45625" rIns="91250" bIns="456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/>
              <a:t>9</a:t>
            </a:fld>
            <a:endParaRPr sz="14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4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4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3"/>
          <p:cNvSpPr txBox="1">
            <a:spLocks noGrp="1"/>
          </p:cNvSpPr>
          <p:nvPr>
            <p:ph type="title"/>
          </p:nvPr>
        </p:nvSpPr>
        <p:spPr>
          <a:xfrm rot="5400000">
            <a:off x="4732350" y="2171688"/>
            <a:ext cx="58515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3"/>
          <p:cNvSpPr txBox="1">
            <a:spLocks noGrp="1"/>
          </p:cNvSpPr>
          <p:nvPr>
            <p:ph type="body" idx="1"/>
          </p:nvPr>
        </p:nvSpPr>
        <p:spPr>
          <a:xfrm rot="5400000">
            <a:off x="541350" y="190488"/>
            <a:ext cx="58515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Char char="•"/>
              <a:defRPr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Char char="–"/>
              <a:defRPr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–"/>
              <a:defRPr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»"/>
              <a:defRPr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2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3a40cd6220_0_122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g33a40cd6220_0_122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g33a40cd6220_0_12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g33a40cd6220_0_12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g33a40cd6220_0_12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3a40cd6220_0_123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g33a40cd6220_0_123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4" name="Google Shape;104;g33a40cd6220_0_123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g33a40cd6220_0_123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g33a40cd6220_0_123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3a40cd6220_0_123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Malgun Gothic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g33a40cd6220_0_123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0" name="Google Shape;110;g33a40cd6220_0_123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g33a40cd6220_0_123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g33a40cd6220_0_123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3a40cd6220_0_124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g33a40cd6220_0_124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16" name="Google Shape;116;g33a40cd6220_0_1243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17" name="Google Shape;117;g33a40cd6220_0_124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g33a40cd6220_0_124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g33a40cd6220_0_124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3a40cd6220_0_125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algun Gothic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g33a40cd6220_0_1250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3" name="Google Shape;123;g33a40cd6220_0_1250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24" name="Google Shape;124;g33a40cd6220_0_1250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5" name="Google Shape;125;g33a40cd6220_0_1250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26" name="Google Shape;126;g33a40cd6220_0_125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g33a40cd6220_0_125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g33a40cd6220_0_125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3a40cd6220_0_125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g33a40cd6220_0_125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g33a40cd6220_0_125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g33a40cd6220_0_125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3a40cd6220_0_126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g33a40cd6220_0_126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g33a40cd6220_0_126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3a40cd6220_0_1268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400" cy="11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algun Gothic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g33a40cd6220_0_1268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00" cy="58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41" name="Google Shape;141;g33a40cd6220_0_1268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400" cy="46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42" name="Google Shape;142;g33a40cd6220_0_126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g33a40cd6220_0_126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g33a40cd6220_0_126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3a40cd6220_0_1275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algun Gothic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g33a40cd6220_0_1275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48" name="Google Shape;148;g33a40cd6220_0_1275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49" name="Google Shape;149;g33a40cd6220_0_127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g33a40cd6220_0_127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g33a40cd6220_0_127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3a40cd6220_0_128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g33a40cd6220_0_1282"/>
          <p:cNvSpPr txBox="1">
            <a:spLocks noGrp="1"/>
          </p:cNvSpPr>
          <p:nvPr>
            <p:ph type="body" idx="1"/>
          </p:nvPr>
        </p:nvSpPr>
        <p:spPr>
          <a:xfrm rot="5400000">
            <a:off x="2308950" y="-251550"/>
            <a:ext cx="45261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5" name="Google Shape;155;g33a40cd6220_0_128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g33a40cd6220_0_128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g33a40cd6220_0_128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3a40cd6220_0_1288"/>
          <p:cNvSpPr txBox="1">
            <a:spLocks noGrp="1"/>
          </p:cNvSpPr>
          <p:nvPr>
            <p:ph type="title"/>
          </p:nvPr>
        </p:nvSpPr>
        <p:spPr>
          <a:xfrm rot="5400000">
            <a:off x="4732350" y="2171688"/>
            <a:ext cx="58515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g33a40cd6220_0_1288"/>
          <p:cNvSpPr txBox="1">
            <a:spLocks noGrp="1"/>
          </p:cNvSpPr>
          <p:nvPr>
            <p:ph type="body" idx="1"/>
          </p:nvPr>
        </p:nvSpPr>
        <p:spPr>
          <a:xfrm rot="5400000">
            <a:off x="541350" y="190488"/>
            <a:ext cx="58515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1" name="Google Shape;161;g33a40cd6220_0_128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g33a40cd6220_0_128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g33a40cd6220_0_128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type="obj">
  <p:cSld name="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Char char="•"/>
              <a:defRPr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Char char="–"/>
              <a:defRPr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–"/>
              <a:defRPr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»"/>
              <a:defRPr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Malgun Gothic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8" name="Google Shape;38;p1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9" name="Google Shape;39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0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400" cy="11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algun Gothic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00" cy="58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0" name="Google Shape;50;p20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400" cy="46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1" name="Google Shape;51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algun Gothic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1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57" name="Google Shape;57;p21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2"/>
          <p:cNvSpPr txBox="1">
            <a:spLocks noGrp="1"/>
          </p:cNvSpPr>
          <p:nvPr>
            <p:ph type="body" idx="1"/>
          </p:nvPr>
        </p:nvSpPr>
        <p:spPr>
          <a:xfrm rot="5400000">
            <a:off x="2308950" y="-251550"/>
            <a:ext cx="45261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algun Gothic"/>
              <a:buNone/>
              <a:defRPr sz="44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8" name="Google Shape;8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9" name="Google Shape;9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10" name="Google Shape;10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3a40cd6220_0_12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algun Gothic"/>
              <a:buNone/>
              <a:defRPr sz="44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1" name="Google Shape;91;g33a40cd6220_0_121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92" name="Google Shape;92;g33a40cd6220_0_12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93" name="Google Shape;93;g33a40cd6220_0_12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94" name="Google Shape;94;g33a40cd6220_0_12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L="0" marR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L="0" marR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L="0" marR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L="0" marR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L="0" marR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L="0" marR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L="0" marR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L="0" marR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jpg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g33a40cd6220_0_83" descr="cover-template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3037"/>
            <a:ext cx="9143998" cy="6857998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g33a40cd6220_0_83"/>
          <p:cNvSpPr txBox="1">
            <a:spLocks noGrp="1"/>
          </p:cNvSpPr>
          <p:nvPr>
            <p:ph type="ctrTitle"/>
          </p:nvPr>
        </p:nvSpPr>
        <p:spPr>
          <a:xfrm>
            <a:off x="838199" y="3003034"/>
            <a:ext cx="7467600" cy="217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algun Gothic"/>
              <a:buNone/>
            </a:pPr>
            <a:r>
              <a:rPr lang="en-US" sz="3600" b="1" dirty="0">
                <a:solidFill>
                  <a:schemeClr val="lt1"/>
                </a:solidFill>
              </a:rPr>
              <a:t>Maryland Small Business Development Center (SBDC):</a:t>
            </a:r>
            <a:endParaRPr sz="3200" b="1" dirty="0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170" name="Google Shape;170;g33a40cd6220_0_83"/>
          <p:cNvSpPr txBox="1">
            <a:spLocks noGrp="1"/>
          </p:cNvSpPr>
          <p:nvPr>
            <p:ph type="subTitle" idx="1"/>
          </p:nvPr>
        </p:nvSpPr>
        <p:spPr>
          <a:xfrm>
            <a:off x="-533400" y="5996173"/>
            <a:ext cx="99060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</a:pPr>
            <a:endParaRPr sz="2000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US" sz="2000">
                <a:solidFill>
                  <a:schemeClr val="lt1"/>
                </a:solidFill>
                <a:latin typeface="Malgun Gothic"/>
                <a:ea typeface="Malgun Gothic"/>
                <a:cs typeface="Malgun Gothic"/>
                <a:sym typeface="Malgun Gothic"/>
              </a:rPr>
              <a:t>Accredited to provide technology commercialization assistance</a:t>
            </a:r>
            <a:endParaRPr sz="2800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pic>
        <p:nvPicPr>
          <p:cNvPr id="172" name="Google Shape;172;g33a40cd6220_0_8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7183" y="275997"/>
            <a:ext cx="3163232" cy="1904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6" name="Google Shape;376;g33a40cd6220_0_1700" descr="Blue-Star-Header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304800"/>
            <a:ext cx="8229598" cy="1355375"/>
          </a:xfrm>
          <a:prstGeom prst="rect">
            <a:avLst/>
          </a:prstGeom>
          <a:noFill/>
          <a:ln>
            <a:noFill/>
          </a:ln>
        </p:spPr>
      </p:pic>
      <p:sp>
        <p:nvSpPr>
          <p:cNvPr id="377" name="Google Shape;377;g33a40cd6220_0_1700"/>
          <p:cNvSpPr txBox="1">
            <a:spLocks noGrp="1"/>
          </p:cNvSpPr>
          <p:nvPr>
            <p:ph type="title"/>
          </p:nvPr>
        </p:nvSpPr>
        <p:spPr>
          <a:xfrm>
            <a:off x="533400" y="381000"/>
            <a:ext cx="82296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algun Gothic"/>
              <a:buNone/>
            </a:pPr>
            <a:r>
              <a:rPr lang="en-US">
                <a:solidFill>
                  <a:schemeClr val="lt1"/>
                </a:solidFill>
                <a:latin typeface="Malgun Gothic"/>
                <a:ea typeface="Malgun Gothic"/>
                <a:cs typeface="Malgun Gothic"/>
                <a:sym typeface="Malgun Gothic"/>
              </a:rPr>
              <a:t>             Thank You</a:t>
            </a:r>
            <a:endParaRPr/>
          </a:p>
        </p:txBody>
      </p:sp>
      <p:pic>
        <p:nvPicPr>
          <p:cNvPr id="378" name="Google Shape;378;g33a40cd6220_0_1700" descr="Blue-Star-Header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5099222"/>
            <a:ext cx="8229598" cy="1355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" name="Google Shape;381;g33a40cd6220_0_170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95796" y="2156572"/>
            <a:ext cx="3962400" cy="238628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close-up of a business card&#10;&#10;AI-generated content may be incorrect.">
            <a:extLst>
              <a:ext uri="{FF2B5EF4-FFF2-40B4-BE49-F238E27FC236}">
                <a16:creationId xmlns:a16="http://schemas.microsoft.com/office/drawing/2014/main" id="{11E56441-E809-2A35-C989-13934B597A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661" y="2693386"/>
            <a:ext cx="4090880" cy="168659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g33a40cd6220_0_248" descr="Blue-Star-Header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304800"/>
            <a:ext cx="8229598" cy="1355375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g33a40cd6220_0_248"/>
          <p:cNvSpPr txBox="1">
            <a:spLocks noGrp="1"/>
          </p:cNvSpPr>
          <p:nvPr>
            <p:ph type="title"/>
          </p:nvPr>
        </p:nvSpPr>
        <p:spPr>
          <a:xfrm>
            <a:off x="533400" y="381000"/>
            <a:ext cx="79248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algun Gothic"/>
              <a:buNone/>
            </a:pPr>
            <a:r>
              <a:rPr lang="en-US" sz="4000">
                <a:solidFill>
                  <a:schemeClr val="lt1"/>
                </a:solidFill>
              </a:rPr>
              <a:t>What is SBDC?</a:t>
            </a:r>
            <a:endParaRPr sz="4000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188" name="Google Shape;188;g33a40cd6220_0_248"/>
          <p:cNvSpPr txBox="1">
            <a:spLocks noGrp="1"/>
          </p:cNvSpPr>
          <p:nvPr>
            <p:ph type="body" idx="1"/>
          </p:nvPr>
        </p:nvSpPr>
        <p:spPr>
          <a:xfrm>
            <a:off x="0" y="1740932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80000"/>
              <a:buFont typeface="Noto Sans Symbols"/>
              <a:buNone/>
            </a:pPr>
            <a:r>
              <a:rPr lang="en-US" sz="3200" b="1">
                <a:solidFill>
                  <a:srgbClr val="00804F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</a:t>
            </a:r>
            <a:endParaRPr sz="2800" b="1">
              <a:solidFill>
                <a:srgbClr val="00B050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marL="342900" lvl="0" indent="-342900" algn="l" rtl="0">
              <a:spcBef>
                <a:spcPts val="544"/>
              </a:spcBef>
              <a:spcAft>
                <a:spcPts val="0"/>
              </a:spcAft>
              <a:buClr>
                <a:schemeClr val="dk2"/>
              </a:buClr>
              <a:buSzPct val="80000"/>
              <a:buFont typeface="Noto Sans Symbols"/>
              <a:buNone/>
            </a:pPr>
            <a:endParaRPr sz="3200" b="1">
              <a:solidFill>
                <a:srgbClr val="00804F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marL="342900" lvl="0" indent="-342900" algn="l" rtl="0">
              <a:spcBef>
                <a:spcPts val="136"/>
              </a:spcBef>
              <a:spcAft>
                <a:spcPts val="0"/>
              </a:spcAft>
              <a:buClr>
                <a:schemeClr val="dk2"/>
              </a:buClr>
              <a:buSzPct val="80000"/>
              <a:buFont typeface="Noto Sans Symbols"/>
              <a:buNone/>
            </a:pPr>
            <a:endParaRPr sz="800" b="1">
              <a:solidFill>
                <a:srgbClr val="00804F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marL="973137" lvl="0" indent="-342900" algn="l" rtl="0">
              <a:lnSpc>
                <a:spcPct val="75000"/>
              </a:lnSpc>
              <a:spcBef>
                <a:spcPts val="527"/>
              </a:spcBef>
              <a:spcAft>
                <a:spcPts val="0"/>
              </a:spcAft>
              <a:buClr>
                <a:schemeClr val="accent2"/>
              </a:buClr>
              <a:buSzPct val="79999"/>
              <a:buNone/>
            </a:pPr>
            <a:r>
              <a:rPr lang="en-US" sz="3100">
                <a:latin typeface="Malgun Gothic"/>
                <a:ea typeface="Malgun Gothic"/>
                <a:cs typeface="Malgun Gothic"/>
                <a:sym typeface="Malgun Gothic"/>
              </a:rPr>
              <a:t>A national network of centers that </a:t>
            </a:r>
            <a:r>
              <a:rPr lang="en-US" sz="2800">
                <a:latin typeface="Malgun Gothic"/>
                <a:ea typeface="Malgun Gothic"/>
                <a:cs typeface="Malgun Gothic"/>
                <a:sym typeface="Malgun Gothic"/>
              </a:rPr>
              <a:t>–</a:t>
            </a:r>
            <a:endParaRPr/>
          </a:p>
          <a:p>
            <a:pPr marL="973137" lvl="0" indent="-221996" algn="l" rtl="0">
              <a:lnSpc>
                <a:spcPct val="75000"/>
              </a:lnSpc>
              <a:spcBef>
                <a:spcPts val="476"/>
              </a:spcBef>
              <a:spcAft>
                <a:spcPts val="0"/>
              </a:spcAft>
              <a:buClr>
                <a:schemeClr val="accent2"/>
              </a:buClr>
              <a:buSzPct val="80000"/>
              <a:buNone/>
            </a:pPr>
            <a:endParaRPr sz="2800">
              <a:latin typeface="Malgun Gothic"/>
              <a:ea typeface="Malgun Gothic"/>
              <a:cs typeface="Malgun Gothic"/>
              <a:sym typeface="Malgun Gothic"/>
            </a:endParaRPr>
          </a:p>
          <a:p>
            <a:pPr marL="1430337" lvl="1" indent="-342900" algn="l" rtl="0">
              <a:lnSpc>
                <a:spcPct val="75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125000"/>
              <a:buFont typeface="Arial"/>
              <a:buChar char="•"/>
            </a:pPr>
            <a:r>
              <a:rPr lang="en-US">
                <a:latin typeface="Malgun Gothic"/>
                <a:ea typeface="Malgun Gothic"/>
                <a:cs typeface="Malgun Gothic"/>
                <a:sym typeface="Malgun Gothic"/>
              </a:rPr>
              <a:t>Delivers assistance to </a:t>
            </a:r>
            <a:r>
              <a:rPr lang="en-US">
                <a:solidFill>
                  <a:srgbClr val="FF0000"/>
                </a:solidFill>
                <a:latin typeface="Malgun Gothic"/>
                <a:ea typeface="Malgun Gothic"/>
                <a:cs typeface="Malgun Gothic"/>
                <a:sym typeface="Malgun Gothic"/>
              </a:rPr>
              <a:t>strengthen</a:t>
            </a:r>
            <a:r>
              <a:rPr lang="en-US"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endParaRPr/>
          </a:p>
          <a:p>
            <a:pPr marL="1430337" lvl="1" indent="-342900" algn="l" rtl="0">
              <a:lnSpc>
                <a:spcPct val="75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125000"/>
              <a:buNone/>
            </a:pPr>
            <a:r>
              <a:rPr lang="en-US">
                <a:latin typeface="Malgun Gothic"/>
                <a:ea typeface="Malgun Gothic"/>
                <a:cs typeface="Malgun Gothic"/>
                <a:sym typeface="Malgun Gothic"/>
              </a:rPr>
              <a:t>     small- &amp;  medium- sized businesses</a:t>
            </a:r>
            <a:endParaRPr/>
          </a:p>
          <a:p>
            <a:pPr marL="1430337" lvl="1" indent="-153987" algn="l" rtl="0">
              <a:lnSpc>
                <a:spcPct val="75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125000"/>
              <a:buNone/>
            </a:pPr>
            <a:endParaRPr>
              <a:latin typeface="Malgun Gothic"/>
              <a:ea typeface="Malgun Gothic"/>
              <a:cs typeface="Malgun Gothic"/>
              <a:sym typeface="Malgun Gothic"/>
            </a:endParaRPr>
          </a:p>
          <a:p>
            <a:pPr marL="1430337" lvl="1" indent="-342900" algn="l" rtl="0">
              <a:lnSpc>
                <a:spcPct val="75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125000"/>
              <a:buFont typeface="Arial"/>
              <a:buChar char="•"/>
            </a:pPr>
            <a:r>
              <a:rPr lang="en-US">
                <a:latin typeface="Malgun Gothic"/>
                <a:ea typeface="Malgun Gothic"/>
                <a:cs typeface="Malgun Gothic"/>
                <a:sym typeface="Malgun Gothic"/>
              </a:rPr>
              <a:t>Contributes to the </a:t>
            </a:r>
            <a:r>
              <a:rPr lang="en-US">
                <a:solidFill>
                  <a:srgbClr val="FF0000"/>
                </a:solidFill>
                <a:latin typeface="Malgun Gothic"/>
                <a:ea typeface="Malgun Gothic"/>
                <a:cs typeface="Malgun Gothic"/>
                <a:sym typeface="Malgun Gothic"/>
              </a:rPr>
              <a:t>growth</a:t>
            </a:r>
            <a:r>
              <a:rPr lang="en-US">
                <a:solidFill>
                  <a:srgbClr val="FF9933"/>
                </a:solidFill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endParaRPr/>
          </a:p>
          <a:p>
            <a:pPr marL="1430337" lvl="1" indent="-342900" algn="l" rtl="0">
              <a:lnSpc>
                <a:spcPct val="75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125000"/>
              <a:buNone/>
            </a:pPr>
            <a:r>
              <a:rPr lang="en-US">
                <a:latin typeface="Malgun Gothic"/>
                <a:ea typeface="Malgun Gothic"/>
                <a:cs typeface="Malgun Gothic"/>
                <a:sym typeface="Malgun Gothic"/>
              </a:rPr>
              <a:t>     of local, state and national economies</a:t>
            </a:r>
            <a:endParaRPr/>
          </a:p>
          <a:p>
            <a:pPr marL="1430337" lvl="1" indent="-342900" algn="l" rtl="0">
              <a:lnSpc>
                <a:spcPct val="75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125000"/>
              <a:buNone/>
            </a:pPr>
            <a:endParaRPr>
              <a:solidFill>
                <a:srgbClr val="FF0000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marL="1430337" lvl="1" indent="-342900" algn="l" rtl="0">
              <a:lnSpc>
                <a:spcPct val="75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125000"/>
              <a:buFont typeface="Arial"/>
              <a:buChar char="•"/>
            </a:pPr>
            <a:r>
              <a:rPr lang="en-US">
                <a:solidFill>
                  <a:srgbClr val="FF0000"/>
                </a:solidFill>
                <a:latin typeface="Malgun Gothic"/>
                <a:ea typeface="Malgun Gothic"/>
                <a:cs typeface="Malgun Gothic"/>
                <a:sym typeface="Malgun Gothic"/>
              </a:rPr>
              <a:t>Partners </a:t>
            </a:r>
            <a:r>
              <a:rPr lang="en-US">
                <a:latin typeface="Malgun Gothic"/>
                <a:ea typeface="Malgun Gothic"/>
                <a:cs typeface="Malgun Gothic"/>
                <a:sym typeface="Malgun Gothic"/>
              </a:rPr>
              <a:t>with private enterprise,</a:t>
            </a:r>
            <a:endParaRPr/>
          </a:p>
          <a:p>
            <a:pPr marL="1430337" lvl="1" indent="-342900" algn="l" rtl="0">
              <a:lnSpc>
                <a:spcPct val="75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125000"/>
              <a:buNone/>
            </a:pPr>
            <a:r>
              <a:rPr lang="en-US">
                <a:latin typeface="Malgun Gothic"/>
                <a:ea typeface="Malgun Gothic"/>
                <a:cs typeface="Malgun Gothic"/>
                <a:sym typeface="Malgun Gothic"/>
              </a:rPr>
              <a:t>     gov’t, higher education and local economic</a:t>
            </a:r>
            <a:endParaRPr/>
          </a:p>
          <a:p>
            <a:pPr marL="1430337" lvl="1" indent="-342900" algn="l" rtl="0">
              <a:lnSpc>
                <a:spcPct val="75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125000"/>
              <a:buNone/>
            </a:pPr>
            <a:r>
              <a:rPr lang="en-US">
                <a:latin typeface="Malgun Gothic"/>
                <a:ea typeface="Malgun Gothic"/>
                <a:cs typeface="Malgun Gothic"/>
                <a:sym typeface="Malgun Gothic"/>
              </a:rPr>
              <a:t>    development organizations </a:t>
            </a:r>
            <a:endParaRPr/>
          </a:p>
          <a:p>
            <a:pPr marL="1430337" lvl="1" indent="-342900" algn="l" rtl="0">
              <a:lnSpc>
                <a:spcPct val="75000"/>
              </a:lnSpc>
              <a:spcBef>
                <a:spcPts val="476"/>
              </a:spcBef>
              <a:spcAft>
                <a:spcPts val="0"/>
              </a:spcAft>
              <a:buClr>
                <a:schemeClr val="lt1"/>
              </a:buClr>
              <a:buSzPct val="125000"/>
              <a:buNone/>
            </a:pPr>
            <a:r>
              <a:rPr lang="en-US">
                <a:solidFill>
                  <a:schemeClr val="lt1"/>
                </a:solidFill>
                <a:latin typeface="Malgun Gothic"/>
                <a:ea typeface="Malgun Gothic"/>
                <a:cs typeface="Malgun Gothic"/>
                <a:sym typeface="Malgun Gothic"/>
              </a:rPr>
              <a:t>development organizations </a:t>
            </a:r>
            <a:endParaRPr/>
          </a:p>
          <a:p>
            <a:pPr marL="912812" lvl="0" indent="-256540" algn="l" rtl="0">
              <a:lnSpc>
                <a:spcPct val="75000"/>
              </a:lnSpc>
              <a:spcBef>
                <a:spcPts val="340"/>
              </a:spcBef>
              <a:spcAft>
                <a:spcPts val="0"/>
              </a:spcAft>
              <a:buClr>
                <a:schemeClr val="accent2"/>
              </a:buClr>
              <a:buSzPct val="80000"/>
              <a:buNone/>
            </a:pPr>
            <a:endParaRPr sz="20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9" name="Google Shape;189;g33a40cd6220_0_248" descr="Map-ful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24600" y="928525"/>
            <a:ext cx="2670175" cy="167640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FF9933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808131" y="1760778"/>
            <a:ext cx="5257800" cy="327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2" descr="Blue-Star-Header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200" y="304800"/>
            <a:ext cx="8229598" cy="1355375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2"/>
          <p:cNvSpPr txBox="1">
            <a:spLocks noGrp="1"/>
          </p:cNvSpPr>
          <p:nvPr>
            <p:ph type="title"/>
          </p:nvPr>
        </p:nvSpPr>
        <p:spPr>
          <a:xfrm>
            <a:off x="533400" y="381000"/>
            <a:ext cx="79248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algun Gothic"/>
              <a:buNone/>
            </a:pPr>
            <a:r>
              <a:rPr lang="en-US">
                <a:solidFill>
                  <a:schemeClr val="lt1"/>
                </a:solidFill>
                <a:latin typeface="Malgun Gothic"/>
                <a:ea typeface="Malgun Gothic"/>
                <a:cs typeface="Malgun Gothic"/>
                <a:sym typeface="Malgun Gothic"/>
              </a:rPr>
              <a:t>About the Maryland SBDC</a:t>
            </a:r>
            <a:endParaRPr/>
          </a:p>
        </p:txBody>
      </p:sp>
      <p:pic>
        <p:nvPicPr>
          <p:cNvPr id="197" name="Google Shape;197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59750" y="5138440"/>
            <a:ext cx="6706180" cy="1633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04799" y="2133600"/>
            <a:ext cx="2445657" cy="1981200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"/>
          <p:cNvSpPr txBox="1">
            <a:spLocks noGrp="1"/>
          </p:cNvSpPr>
          <p:nvPr>
            <p:ph type="sldNum" idx="12"/>
          </p:nvPr>
        </p:nvSpPr>
        <p:spPr>
          <a:xfrm>
            <a:off x="6999131" y="6370637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33a40cd6220_0_331"/>
          <p:cNvSpPr txBox="1">
            <a:spLocks noGrp="1"/>
          </p:cNvSpPr>
          <p:nvPr>
            <p:ph type="body" idx="1"/>
          </p:nvPr>
        </p:nvSpPr>
        <p:spPr>
          <a:xfrm>
            <a:off x="457200" y="1828800"/>
            <a:ext cx="8077200" cy="50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6075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60"/>
              <a:buNone/>
            </a:pPr>
            <a:r>
              <a:rPr lang="en-US" dirty="0">
                <a:latin typeface="Malgun Gothic"/>
                <a:ea typeface="Malgun Gothic"/>
                <a:cs typeface="Malgun Gothic"/>
                <a:sym typeface="Malgun Gothic"/>
              </a:rPr>
              <a:t>Assist in Small Business Development </a:t>
            </a:r>
            <a:endParaRPr dirty="0"/>
          </a:p>
          <a:p>
            <a:pPr marL="346075" lvl="0" indent="-34290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2"/>
              </a:buClr>
              <a:buSzPts val="2560"/>
              <a:buNone/>
            </a:pPr>
            <a:endParaRPr dirty="0">
              <a:latin typeface="Malgun Gothic"/>
              <a:ea typeface="Malgun Gothic"/>
              <a:cs typeface="Malgun Gothic"/>
              <a:sym typeface="Malgun Gothic"/>
            </a:endParaRPr>
          </a:p>
          <a:p>
            <a:pPr marL="346075" lvl="0" indent="-34290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2"/>
              </a:buClr>
              <a:buSzPts val="2560"/>
              <a:buNone/>
            </a:pPr>
            <a:r>
              <a:rPr lang="en-US" b="1" dirty="0">
                <a:latin typeface="Arial Rounded"/>
                <a:ea typeface="Arial Rounded"/>
                <a:cs typeface="Arial Rounded"/>
                <a:sym typeface="Arial Rounded"/>
              </a:rPr>
              <a:t>  </a:t>
            </a:r>
            <a:r>
              <a:rPr lang="en-US" sz="2600" dirty="0">
                <a:solidFill>
                  <a:srgbClr val="FF0000"/>
                </a:solidFill>
                <a:latin typeface="Malgun Gothic"/>
                <a:ea typeface="Malgun Gothic"/>
                <a:cs typeface="Malgun Gothic"/>
                <a:sym typeface="Malgun Gothic"/>
              </a:rPr>
              <a:t>Primary Services:</a:t>
            </a:r>
            <a:endParaRPr dirty="0"/>
          </a:p>
          <a:p>
            <a:pPr marL="633412" lvl="2" indent="-228600" algn="l" rtl="0">
              <a:lnSpc>
                <a:spcPct val="75000"/>
              </a:lnSpc>
              <a:spcBef>
                <a:spcPts val="444"/>
              </a:spcBef>
              <a:spcAft>
                <a:spcPts val="0"/>
              </a:spcAft>
              <a:buClr>
                <a:srgbClr val="FF9933"/>
              </a:buClr>
              <a:buSzPts val="2160"/>
              <a:buNone/>
            </a:pPr>
            <a:endParaRPr dirty="0">
              <a:solidFill>
                <a:srgbClr val="002060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marL="633412" lvl="2" indent="-228600" algn="l" rtl="0">
              <a:lnSpc>
                <a:spcPct val="75000"/>
              </a:lnSpc>
              <a:spcBef>
                <a:spcPts val="444"/>
              </a:spcBef>
              <a:spcAft>
                <a:spcPts val="0"/>
              </a:spcAft>
              <a:buClr>
                <a:srgbClr val="FF9933"/>
              </a:buClr>
              <a:buSzPts val="2160"/>
              <a:buNone/>
            </a:pPr>
            <a:r>
              <a:rPr lang="en-US" dirty="0">
                <a:solidFill>
                  <a:srgbClr val="002060"/>
                </a:solidFill>
                <a:latin typeface="Malgun Gothic"/>
                <a:ea typeface="Malgun Gothic"/>
                <a:cs typeface="Malgun Gothic"/>
                <a:sym typeface="Malgun Gothic"/>
              </a:rPr>
              <a:t>Counseling/Technical Assistance</a:t>
            </a:r>
            <a:endParaRPr sz="2400" dirty="0">
              <a:latin typeface="Malgun Gothic"/>
              <a:ea typeface="Malgun Gothic"/>
              <a:cs typeface="Malgun Gothic"/>
              <a:sym typeface="Malgun Gothic"/>
            </a:endParaRPr>
          </a:p>
          <a:p>
            <a:pPr marL="1828800" lvl="4" indent="0" algn="l" rtl="0">
              <a:lnSpc>
                <a:spcPct val="75000"/>
              </a:lnSpc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ts val="2160"/>
              <a:buNone/>
            </a:pPr>
            <a:endParaRPr sz="2400" dirty="0">
              <a:latin typeface="Malgun Gothic"/>
              <a:ea typeface="Malgun Gothic"/>
              <a:cs typeface="Malgun Gothic"/>
              <a:sym typeface="Malgun Gothic"/>
            </a:endParaRPr>
          </a:p>
          <a:p>
            <a:pPr marL="2057400" lvl="4" indent="-238886" algn="l" rtl="0">
              <a:lnSpc>
                <a:spcPct val="75000"/>
              </a:lnSpc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</a:pPr>
            <a:r>
              <a:rPr lang="en-US" dirty="0">
                <a:latin typeface="Malgun Gothic"/>
                <a:ea typeface="Malgun Gothic"/>
                <a:cs typeface="Malgun Gothic"/>
                <a:sym typeface="Malgun Gothic"/>
              </a:rPr>
              <a:t>Business Plan Development</a:t>
            </a:r>
            <a:endParaRPr sz="1800" dirty="0"/>
          </a:p>
          <a:p>
            <a:pPr marL="2057400" lvl="4" indent="-238886" algn="l" rtl="0">
              <a:lnSpc>
                <a:spcPct val="75000"/>
              </a:lnSpc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</a:pPr>
            <a:r>
              <a:rPr lang="en-US" dirty="0">
                <a:latin typeface="Malgun Gothic"/>
                <a:ea typeface="Malgun Gothic"/>
                <a:cs typeface="Malgun Gothic"/>
                <a:sym typeface="Malgun Gothic"/>
              </a:rPr>
              <a:t>Strategic and Marketing Plan Development</a:t>
            </a:r>
            <a:endParaRPr sz="1800" dirty="0"/>
          </a:p>
          <a:p>
            <a:pPr marL="2057400" lvl="4" indent="-238886" algn="l" rtl="0">
              <a:lnSpc>
                <a:spcPct val="75000"/>
              </a:lnSpc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</a:pPr>
            <a:r>
              <a:rPr lang="en-US" dirty="0">
                <a:latin typeface="Malgun Gothic"/>
                <a:ea typeface="Malgun Gothic"/>
                <a:cs typeface="Malgun Gothic"/>
                <a:sym typeface="Malgun Gothic"/>
              </a:rPr>
              <a:t>Export Assistance</a:t>
            </a:r>
            <a:endParaRPr sz="1800" dirty="0"/>
          </a:p>
          <a:p>
            <a:pPr marL="2057400" lvl="4" indent="-238886" algn="l" rtl="0">
              <a:lnSpc>
                <a:spcPct val="75000"/>
              </a:lnSpc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</a:pPr>
            <a:r>
              <a:rPr lang="en-US" dirty="0">
                <a:latin typeface="Malgun Gothic"/>
                <a:ea typeface="Malgun Gothic"/>
                <a:cs typeface="Malgun Gothic"/>
                <a:sym typeface="Malgun Gothic"/>
              </a:rPr>
              <a:t>Loan and Financing Assistance</a:t>
            </a:r>
            <a:endParaRPr sz="1800" dirty="0"/>
          </a:p>
          <a:p>
            <a:pPr marL="2057400" lvl="4" indent="-238886" algn="l" rtl="0">
              <a:lnSpc>
                <a:spcPct val="75000"/>
              </a:lnSpc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</a:pPr>
            <a:r>
              <a:rPr lang="en-US" dirty="0">
                <a:latin typeface="Malgun Gothic"/>
                <a:ea typeface="Malgun Gothic"/>
                <a:cs typeface="Malgun Gothic"/>
                <a:sym typeface="Malgun Gothic"/>
              </a:rPr>
              <a:t>Resource Research</a:t>
            </a:r>
            <a:endParaRPr sz="1800" dirty="0"/>
          </a:p>
          <a:p>
            <a:pPr marL="2057400" lvl="4" indent="-238886" algn="l" rtl="0">
              <a:lnSpc>
                <a:spcPct val="75000"/>
              </a:lnSpc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</a:pPr>
            <a:r>
              <a:rPr lang="en-US" dirty="0">
                <a:latin typeface="Malgun Gothic"/>
                <a:ea typeface="Malgun Gothic"/>
                <a:cs typeface="Malgun Gothic"/>
                <a:sym typeface="Malgun Gothic"/>
              </a:rPr>
              <a:t>Government Procurement</a:t>
            </a:r>
            <a:endParaRPr sz="1800" dirty="0"/>
          </a:p>
          <a:p>
            <a:pPr marL="2057400" lvl="4" indent="-238886" algn="l" rtl="0">
              <a:lnSpc>
                <a:spcPct val="75000"/>
              </a:lnSpc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</a:pPr>
            <a:r>
              <a:rPr lang="en-US" dirty="0">
                <a:latin typeface="Malgun Gothic"/>
                <a:ea typeface="Malgun Gothic"/>
                <a:cs typeface="Malgun Gothic"/>
                <a:sym typeface="Malgun Gothic"/>
              </a:rPr>
              <a:t>Commercialization of Technology</a:t>
            </a:r>
            <a:endParaRPr dirty="0">
              <a:latin typeface="Malgun Gothic"/>
              <a:ea typeface="Malgun Gothic"/>
              <a:cs typeface="Malgun Gothic"/>
              <a:sym typeface="Malgun Gothic"/>
            </a:endParaRPr>
          </a:p>
          <a:p>
            <a:pPr marL="342900" lvl="0" indent="-15494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pic>
        <p:nvPicPr>
          <p:cNvPr id="205" name="Google Shape;205;g33a40cd6220_0_331" descr="Blue-Star-Header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304800"/>
            <a:ext cx="8229598" cy="1355375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g33a40cd6220_0_331"/>
          <p:cNvSpPr txBox="1">
            <a:spLocks noGrp="1"/>
          </p:cNvSpPr>
          <p:nvPr>
            <p:ph type="title"/>
          </p:nvPr>
        </p:nvSpPr>
        <p:spPr>
          <a:xfrm>
            <a:off x="533400" y="381000"/>
            <a:ext cx="79248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algun Gothic"/>
              <a:buNone/>
            </a:pPr>
            <a:r>
              <a:rPr lang="en-US">
                <a:solidFill>
                  <a:schemeClr val="lt1"/>
                </a:solidFill>
              </a:rPr>
              <a:t>SBDC’s Purpose</a:t>
            </a:r>
            <a:endParaRPr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33a40cd6220_0_413"/>
          <p:cNvSpPr txBox="1">
            <a:spLocks noGrp="1"/>
          </p:cNvSpPr>
          <p:nvPr>
            <p:ph type="body" idx="1"/>
          </p:nvPr>
        </p:nvSpPr>
        <p:spPr>
          <a:xfrm>
            <a:off x="533400" y="19812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346075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80000"/>
              <a:buNone/>
            </a:pPr>
            <a:r>
              <a:rPr lang="en-US" dirty="0">
                <a:latin typeface="Malgun Gothic"/>
                <a:ea typeface="Malgun Gothic"/>
                <a:cs typeface="Malgun Gothic"/>
                <a:sym typeface="Malgun Gothic"/>
              </a:rPr>
              <a:t>Assist in Small Business Development </a:t>
            </a:r>
            <a:endParaRPr dirty="0"/>
          </a:p>
          <a:p>
            <a:pPr marL="346075" lvl="0" indent="-342900" algn="l" rtl="0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Clr>
                <a:schemeClr val="dk2"/>
              </a:buClr>
              <a:buSzPct val="80000"/>
              <a:buNone/>
            </a:pPr>
            <a:r>
              <a:rPr lang="en-US" b="1" dirty="0">
                <a:latin typeface="Arial Rounded"/>
                <a:ea typeface="Arial Rounded"/>
                <a:cs typeface="Arial Rounded"/>
                <a:sym typeface="Arial Rounded"/>
              </a:rPr>
              <a:t>  </a:t>
            </a:r>
            <a:r>
              <a:rPr lang="en-US" sz="2600" dirty="0">
                <a:solidFill>
                  <a:srgbClr val="FF0000"/>
                </a:solidFill>
                <a:latin typeface="Malgun Gothic"/>
                <a:ea typeface="Malgun Gothic"/>
                <a:cs typeface="Malgun Gothic"/>
                <a:sym typeface="Malgun Gothic"/>
              </a:rPr>
              <a:t>Primary Services:</a:t>
            </a:r>
            <a:endParaRPr dirty="0"/>
          </a:p>
          <a:p>
            <a:pPr marL="633412" lvl="2" indent="-112014" algn="ctr" rtl="0">
              <a:lnSpc>
                <a:spcPct val="75000"/>
              </a:lnSpc>
              <a:spcBef>
                <a:spcPts val="408"/>
              </a:spcBef>
              <a:spcAft>
                <a:spcPts val="0"/>
              </a:spcAft>
              <a:buClr>
                <a:srgbClr val="FF9933"/>
              </a:buClr>
              <a:buSzPct val="90000"/>
              <a:buNone/>
            </a:pPr>
            <a:endParaRPr b="1" dirty="0">
              <a:latin typeface="Arial Rounded"/>
              <a:ea typeface="Arial Rounded"/>
              <a:cs typeface="Arial Rounded"/>
              <a:sym typeface="Arial Rounded"/>
            </a:endParaRPr>
          </a:p>
          <a:p>
            <a:pPr marL="633412" lvl="2" indent="-228600" algn="l" rtl="0">
              <a:lnSpc>
                <a:spcPct val="75000"/>
              </a:lnSpc>
              <a:spcBef>
                <a:spcPts val="476"/>
              </a:spcBef>
              <a:spcAft>
                <a:spcPts val="0"/>
              </a:spcAft>
              <a:buClr>
                <a:srgbClr val="FF9933"/>
              </a:buClr>
              <a:buSzPct val="90000"/>
              <a:buNone/>
            </a:pPr>
            <a:r>
              <a:rPr lang="en-US" sz="2800" dirty="0">
                <a:solidFill>
                  <a:srgbClr val="002060"/>
                </a:solidFill>
                <a:latin typeface="Malgun Gothic"/>
                <a:ea typeface="Malgun Gothic"/>
                <a:cs typeface="Malgun Gothic"/>
                <a:sym typeface="Malgun Gothic"/>
              </a:rPr>
              <a:t>Training:</a:t>
            </a:r>
            <a:endParaRPr dirty="0"/>
          </a:p>
          <a:p>
            <a:pPr marL="1195387" lvl="2" indent="-445389" algn="l" rtl="0">
              <a:lnSpc>
                <a:spcPct val="75000"/>
              </a:lnSpc>
              <a:spcBef>
                <a:spcPts val="408"/>
              </a:spcBef>
              <a:spcAft>
                <a:spcPts val="0"/>
              </a:spcAft>
              <a:buClr>
                <a:srgbClr val="FF9933"/>
              </a:buClr>
              <a:buSzPct val="90000"/>
              <a:buNone/>
            </a:pPr>
            <a:endParaRPr b="1" dirty="0">
              <a:latin typeface="Arial Rounded"/>
              <a:ea typeface="Arial Rounded"/>
              <a:cs typeface="Arial Rounded"/>
              <a:sym typeface="Arial Rounded"/>
            </a:endParaRPr>
          </a:p>
          <a:p>
            <a:pPr marL="2057400" lvl="4" indent="-217455" algn="l" rtl="0">
              <a:lnSpc>
                <a:spcPct val="75000"/>
              </a:lnSpc>
              <a:spcBef>
                <a:spcPts val="442"/>
              </a:spcBef>
              <a:spcAft>
                <a:spcPts val="0"/>
              </a:spcAft>
              <a:buClr>
                <a:schemeClr val="dk1"/>
              </a:buClr>
              <a:buSzPct val="90000"/>
              <a:buFont typeface="Arial"/>
              <a:buChar char="•"/>
            </a:pPr>
            <a:r>
              <a:rPr lang="en-US" sz="1900" dirty="0">
                <a:latin typeface="Malgun Gothic"/>
                <a:ea typeface="Malgun Gothic"/>
                <a:cs typeface="Malgun Gothic"/>
                <a:sym typeface="Malgun Gothic"/>
              </a:rPr>
              <a:t>Marketing</a:t>
            </a:r>
            <a:endParaRPr sz="1500" dirty="0"/>
          </a:p>
          <a:p>
            <a:pPr marL="2057400" lvl="4" indent="-217455" algn="l" rtl="0">
              <a:lnSpc>
                <a:spcPct val="75000"/>
              </a:lnSpc>
              <a:spcBef>
                <a:spcPts val="442"/>
              </a:spcBef>
              <a:spcAft>
                <a:spcPts val="0"/>
              </a:spcAft>
              <a:buClr>
                <a:schemeClr val="dk1"/>
              </a:buClr>
              <a:buSzPct val="90000"/>
              <a:buFont typeface="Arial"/>
              <a:buChar char="•"/>
            </a:pPr>
            <a:r>
              <a:rPr lang="en-US" sz="1900" dirty="0">
                <a:latin typeface="Malgun Gothic"/>
                <a:ea typeface="Malgun Gothic"/>
                <a:cs typeface="Malgun Gothic"/>
                <a:sym typeface="Malgun Gothic"/>
              </a:rPr>
              <a:t>Human Resource</a:t>
            </a:r>
            <a:endParaRPr sz="1500" dirty="0"/>
          </a:p>
          <a:p>
            <a:pPr marL="2057400" lvl="4" indent="-217455" algn="l" rtl="0">
              <a:lnSpc>
                <a:spcPct val="75000"/>
              </a:lnSpc>
              <a:spcBef>
                <a:spcPts val="442"/>
              </a:spcBef>
              <a:spcAft>
                <a:spcPts val="0"/>
              </a:spcAft>
              <a:buClr>
                <a:schemeClr val="dk1"/>
              </a:buClr>
              <a:buSzPct val="90000"/>
              <a:buFont typeface="Arial"/>
              <a:buChar char="•"/>
            </a:pPr>
            <a:r>
              <a:rPr lang="en-US" sz="1900" dirty="0">
                <a:latin typeface="Malgun Gothic"/>
                <a:ea typeface="Malgun Gothic"/>
                <a:cs typeface="Malgun Gothic"/>
                <a:sym typeface="Malgun Gothic"/>
              </a:rPr>
              <a:t>Financial Literacy</a:t>
            </a:r>
            <a:endParaRPr sz="1500" dirty="0"/>
          </a:p>
          <a:p>
            <a:pPr marL="2057400" lvl="4" indent="-217455" algn="l" rtl="0">
              <a:lnSpc>
                <a:spcPct val="75000"/>
              </a:lnSpc>
              <a:spcBef>
                <a:spcPts val="442"/>
              </a:spcBef>
              <a:spcAft>
                <a:spcPts val="0"/>
              </a:spcAft>
              <a:buClr>
                <a:schemeClr val="dk1"/>
              </a:buClr>
              <a:buSzPct val="90000"/>
              <a:buFont typeface="Arial"/>
              <a:buChar char="•"/>
            </a:pPr>
            <a:r>
              <a:rPr lang="en-US" sz="1900" dirty="0">
                <a:latin typeface="Malgun Gothic"/>
                <a:ea typeface="Malgun Gothic"/>
                <a:cs typeface="Malgun Gothic"/>
                <a:sym typeface="Malgun Gothic"/>
              </a:rPr>
              <a:t>Investment Channels</a:t>
            </a:r>
            <a:endParaRPr sz="1500" dirty="0"/>
          </a:p>
          <a:p>
            <a:pPr marL="2057400" lvl="4" indent="-217455" algn="l" rtl="0">
              <a:lnSpc>
                <a:spcPct val="75000"/>
              </a:lnSpc>
              <a:spcBef>
                <a:spcPts val="442"/>
              </a:spcBef>
              <a:spcAft>
                <a:spcPts val="0"/>
              </a:spcAft>
              <a:buClr>
                <a:schemeClr val="dk1"/>
              </a:buClr>
              <a:buSzPct val="90000"/>
              <a:buFont typeface="Arial"/>
              <a:buChar char="•"/>
            </a:pPr>
            <a:r>
              <a:rPr lang="en-US" sz="1900" dirty="0">
                <a:latin typeface="Malgun Gothic"/>
                <a:ea typeface="Malgun Gothic"/>
                <a:cs typeface="Malgun Gothic"/>
                <a:sym typeface="Malgun Gothic"/>
              </a:rPr>
              <a:t>Business Plans</a:t>
            </a:r>
            <a:endParaRPr sz="1500" dirty="0"/>
          </a:p>
          <a:p>
            <a:pPr marL="2057400" lvl="4" indent="-217455" algn="l" rtl="0">
              <a:lnSpc>
                <a:spcPct val="75000"/>
              </a:lnSpc>
              <a:spcBef>
                <a:spcPts val="442"/>
              </a:spcBef>
              <a:spcAft>
                <a:spcPts val="0"/>
              </a:spcAft>
              <a:buClr>
                <a:schemeClr val="dk1"/>
              </a:buClr>
              <a:buSzPct val="90000"/>
              <a:buFont typeface="Arial"/>
              <a:buChar char="•"/>
            </a:pPr>
            <a:r>
              <a:rPr lang="en-US" sz="1900" dirty="0">
                <a:latin typeface="Malgun Gothic"/>
                <a:ea typeface="Malgun Gothic"/>
                <a:cs typeface="Malgun Gothic"/>
                <a:sym typeface="Malgun Gothic"/>
              </a:rPr>
              <a:t>International Business</a:t>
            </a:r>
            <a:endParaRPr sz="1500" dirty="0"/>
          </a:p>
          <a:p>
            <a:pPr marL="2057400" lvl="4" indent="-217455" algn="l" rtl="0">
              <a:lnSpc>
                <a:spcPct val="75000"/>
              </a:lnSpc>
              <a:spcBef>
                <a:spcPts val="442"/>
              </a:spcBef>
              <a:spcAft>
                <a:spcPts val="0"/>
              </a:spcAft>
              <a:buClr>
                <a:schemeClr val="dk1"/>
              </a:buClr>
              <a:buSzPct val="90000"/>
              <a:buFont typeface="Arial"/>
              <a:buChar char="•"/>
            </a:pPr>
            <a:r>
              <a:rPr lang="en-US" sz="1900" dirty="0">
                <a:latin typeface="Malgun Gothic"/>
                <a:ea typeface="Malgun Gothic"/>
                <a:cs typeface="Malgun Gothic"/>
                <a:sym typeface="Malgun Gothic"/>
              </a:rPr>
              <a:t>Bookkeeping/Accounting</a:t>
            </a:r>
            <a:endParaRPr sz="1500" dirty="0"/>
          </a:p>
          <a:p>
            <a:pPr marL="2057400" lvl="4" indent="-217455" algn="l" rtl="0">
              <a:lnSpc>
                <a:spcPct val="75000"/>
              </a:lnSpc>
              <a:spcBef>
                <a:spcPts val="442"/>
              </a:spcBef>
              <a:spcAft>
                <a:spcPts val="0"/>
              </a:spcAft>
              <a:buClr>
                <a:schemeClr val="dk1"/>
              </a:buClr>
              <a:buSzPct val="90000"/>
              <a:buFont typeface="Arial"/>
              <a:buChar char="•"/>
            </a:pPr>
            <a:r>
              <a:rPr lang="en-US" sz="1900" dirty="0">
                <a:latin typeface="Malgun Gothic"/>
                <a:ea typeface="Malgun Gothic"/>
                <a:cs typeface="Malgun Gothic"/>
                <a:sym typeface="Malgun Gothic"/>
              </a:rPr>
              <a:t>Executive Training</a:t>
            </a:r>
            <a:endParaRPr sz="1500" dirty="0"/>
          </a:p>
          <a:p>
            <a:pPr marL="2057400" lvl="4" indent="-217455" algn="l" rtl="0">
              <a:lnSpc>
                <a:spcPct val="75000"/>
              </a:lnSpc>
              <a:spcBef>
                <a:spcPts val="442"/>
              </a:spcBef>
              <a:spcAft>
                <a:spcPts val="0"/>
              </a:spcAft>
              <a:buClr>
                <a:schemeClr val="dk1"/>
              </a:buClr>
              <a:buSzPct val="90000"/>
              <a:buFont typeface="Arial"/>
              <a:buChar char="•"/>
            </a:pPr>
            <a:r>
              <a:rPr lang="en-US" sz="1900" dirty="0">
                <a:latin typeface="Malgun Gothic"/>
                <a:ea typeface="Malgun Gothic"/>
                <a:cs typeface="Malgun Gothic"/>
                <a:sym typeface="Malgun Gothic"/>
              </a:rPr>
              <a:t>Minority Certification</a:t>
            </a:r>
            <a:endParaRPr sz="1500" dirty="0"/>
          </a:p>
          <a:p>
            <a:pPr marL="2057400" lvl="4" indent="-217455" algn="l" rtl="0">
              <a:lnSpc>
                <a:spcPct val="75000"/>
              </a:lnSpc>
              <a:spcBef>
                <a:spcPts val="442"/>
              </a:spcBef>
              <a:spcAft>
                <a:spcPts val="0"/>
              </a:spcAft>
              <a:buClr>
                <a:schemeClr val="dk1"/>
              </a:buClr>
              <a:buSzPct val="90000"/>
              <a:buFont typeface="Arial"/>
              <a:buChar char="•"/>
            </a:pPr>
            <a:r>
              <a:rPr lang="en-US" sz="1900" dirty="0">
                <a:latin typeface="Malgun Gothic"/>
                <a:ea typeface="Malgun Gothic"/>
                <a:cs typeface="Malgun Gothic"/>
                <a:sym typeface="Malgun Gothic"/>
              </a:rPr>
              <a:t>Social Media</a:t>
            </a:r>
            <a:endParaRPr sz="1500" dirty="0"/>
          </a:p>
          <a:p>
            <a:pPr marL="2057400" lvl="4" indent="-217455" algn="l" rtl="0">
              <a:lnSpc>
                <a:spcPct val="75000"/>
              </a:lnSpc>
              <a:spcBef>
                <a:spcPts val="442"/>
              </a:spcBef>
              <a:spcAft>
                <a:spcPts val="0"/>
              </a:spcAft>
              <a:buClr>
                <a:schemeClr val="dk1"/>
              </a:buClr>
              <a:buSzPct val="90000"/>
              <a:buFont typeface="Arial"/>
              <a:buChar char="•"/>
            </a:pPr>
            <a:r>
              <a:rPr lang="en-US" sz="1900" dirty="0">
                <a:latin typeface="Malgun Gothic"/>
                <a:ea typeface="Malgun Gothic"/>
                <a:cs typeface="Malgun Gothic"/>
                <a:sym typeface="Malgun Gothic"/>
              </a:rPr>
              <a:t>Search Engine Optimization</a:t>
            </a:r>
            <a:endParaRPr sz="1500" dirty="0"/>
          </a:p>
          <a:p>
            <a:pPr marL="342900" lvl="0" indent="-342900" algn="l" rtl="0"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pic>
        <p:nvPicPr>
          <p:cNvPr id="212" name="Google Shape;212;g33a40cd6220_0_413" descr="Blue-Star-Header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304800"/>
            <a:ext cx="8229598" cy="1355375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g33a40cd6220_0_413"/>
          <p:cNvSpPr txBox="1">
            <a:spLocks noGrp="1"/>
          </p:cNvSpPr>
          <p:nvPr>
            <p:ph type="title"/>
          </p:nvPr>
        </p:nvSpPr>
        <p:spPr>
          <a:xfrm>
            <a:off x="533400" y="381000"/>
            <a:ext cx="79248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algun Gothic"/>
              <a:buNone/>
            </a:pPr>
            <a:r>
              <a:rPr lang="en-US">
                <a:solidFill>
                  <a:schemeClr val="lt1"/>
                </a:solidFill>
              </a:rPr>
              <a:t>MDSBDC’s Purpose</a:t>
            </a:r>
            <a:br>
              <a:rPr lang="en-US" b="1">
                <a:solidFill>
                  <a:srgbClr val="00B050"/>
                </a:solidFill>
                <a:latin typeface="Arial Rounded"/>
                <a:ea typeface="Arial Rounded"/>
                <a:cs typeface="Arial Rounded"/>
                <a:sym typeface="Arial Rounded"/>
              </a:rPr>
            </a:br>
            <a:endParaRPr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33a40cd6220_0_494"/>
          <p:cNvSpPr/>
          <p:nvPr/>
        </p:nvSpPr>
        <p:spPr>
          <a:xfrm>
            <a:off x="252662" y="321176"/>
            <a:ext cx="5380800" cy="5896800"/>
          </a:xfrm>
          <a:prstGeom prst="rect">
            <a:avLst/>
          </a:prstGeom>
          <a:solidFill>
            <a:schemeClr val="dk1">
              <a:alpha val="14900"/>
            </a:schemeClr>
          </a:solidFill>
          <a:ln w="127000" cap="sq" cmpd="thinThick">
            <a:solidFill>
              <a:schemeClr val="dk1">
                <a:alpha val="98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247" name="Google Shape;247;g33a40cd6220_0_494"/>
          <p:cNvSpPr txBox="1">
            <a:spLocks noGrp="1"/>
          </p:cNvSpPr>
          <p:nvPr>
            <p:ph type="title"/>
          </p:nvPr>
        </p:nvSpPr>
        <p:spPr>
          <a:xfrm>
            <a:off x="616137" y="640263"/>
            <a:ext cx="4653600" cy="134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algun Gothic"/>
              <a:buNone/>
            </a:pPr>
            <a:r>
              <a:rPr lang="en-US" sz="3500" b="1"/>
              <a:t>Business Plan Basics</a:t>
            </a:r>
            <a:endParaRPr sz="3500" b="1"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248" name="Google Shape;248;g33a40cd6220_0_494"/>
          <p:cNvSpPr txBox="1">
            <a:spLocks noGrp="1"/>
          </p:cNvSpPr>
          <p:nvPr>
            <p:ph type="body" idx="1"/>
          </p:nvPr>
        </p:nvSpPr>
        <p:spPr>
          <a:xfrm>
            <a:off x="616136" y="1676400"/>
            <a:ext cx="4653600" cy="40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74295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</a:pPr>
            <a:r>
              <a:rPr lang="en-US" sz="2400"/>
              <a:t>Why do you need a plan?</a:t>
            </a:r>
            <a:endParaRPr/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</a:pPr>
            <a:r>
              <a:rPr lang="en-US" sz="2400"/>
              <a:t>What the plan should include?</a:t>
            </a:r>
            <a:endParaRPr/>
          </a:p>
          <a:p>
            <a:pPr marL="1143000" lvl="2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Executive Summary</a:t>
            </a:r>
            <a:endParaRPr/>
          </a:p>
          <a:p>
            <a:pPr marL="1143000" lvl="2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Products/Services</a:t>
            </a:r>
            <a:endParaRPr/>
          </a:p>
          <a:p>
            <a:pPr marL="1143000" lvl="2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Industry/ Target Customer</a:t>
            </a:r>
            <a:endParaRPr/>
          </a:p>
          <a:p>
            <a:pPr marL="1143000" lvl="2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Marketing Plan</a:t>
            </a:r>
            <a:endParaRPr/>
          </a:p>
          <a:p>
            <a:pPr marL="1143000" lvl="2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Competitor Analysis</a:t>
            </a:r>
            <a:endParaRPr/>
          </a:p>
          <a:p>
            <a:pPr marL="1143000" lvl="2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Operations/ Team</a:t>
            </a:r>
            <a:endParaRPr/>
          </a:p>
          <a:p>
            <a:pPr marL="1143000" lvl="2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Financial Plan</a:t>
            </a:r>
            <a:endParaRPr/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</a:pPr>
            <a:r>
              <a:rPr lang="en-US" sz="2400"/>
              <a:t>This is a LIVING document</a:t>
            </a:r>
            <a:endParaRPr/>
          </a:p>
        </p:txBody>
      </p:sp>
      <p:pic>
        <p:nvPicPr>
          <p:cNvPr id="249" name="Google Shape;249;g33a40cd6220_0_494"/>
          <p:cNvPicPr preferRelativeResize="0"/>
          <p:nvPr/>
        </p:nvPicPr>
        <p:blipFill rotWithShape="1">
          <a:blip r:embed="rId3">
            <a:alphaModFix/>
          </a:blip>
          <a:srcRect t="24066" b="535"/>
          <a:stretch/>
        </p:blipFill>
        <p:spPr>
          <a:xfrm>
            <a:off x="5872163" y="306909"/>
            <a:ext cx="3031807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g33a40cd6220_0_494" descr="Blue-Star-Header.jpg"/>
          <p:cNvPicPr preferRelativeResize="0"/>
          <p:nvPr/>
        </p:nvPicPr>
        <p:blipFill rotWithShape="1">
          <a:blip r:embed="rId4">
            <a:alphaModFix/>
          </a:blip>
          <a:srcRect l="42039" r="43199"/>
          <a:stretch/>
        </p:blipFill>
        <p:spPr>
          <a:xfrm>
            <a:off x="5872163" y="2828925"/>
            <a:ext cx="3031806" cy="3388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g33a40cd6220_0_494" descr="A picture containing text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 t="26386" r="30396" b="-1349"/>
          <a:stretch/>
        </p:blipFill>
        <p:spPr>
          <a:xfrm>
            <a:off x="5269874" y="3340462"/>
            <a:ext cx="3421057" cy="24562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Google Shape;283;g33a40cd6220_0_753" descr="Blue-Star-Header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304800"/>
            <a:ext cx="8229598" cy="1355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A screenshot of a phone&#10;&#10;AI-generated content may be incorrect.">
            <a:extLst>
              <a:ext uri="{FF2B5EF4-FFF2-40B4-BE49-F238E27FC236}">
                <a16:creationId xmlns:a16="http://schemas.microsoft.com/office/drawing/2014/main" id="{50D9B2C0-D5D1-7701-5080-6B618BD5E9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8044" y="304800"/>
            <a:ext cx="4165600" cy="62484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3" name="Google Shape;333;g33a40cd6220_0_121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1447800"/>
            <a:ext cx="8628900" cy="522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g33a40cd6220_0_1213" descr="Blue-Star-Header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200" y="304800"/>
            <a:ext cx="8229598" cy="1355375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Google Shape;335;g33a40cd6220_0_1213"/>
          <p:cNvSpPr txBox="1">
            <a:spLocks noGrp="1"/>
          </p:cNvSpPr>
          <p:nvPr>
            <p:ph type="title"/>
          </p:nvPr>
        </p:nvSpPr>
        <p:spPr>
          <a:xfrm>
            <a:off x="533400" y="381000"/>
            <a:ext cx="79248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algun Gothic"/>
              <a:buNone/>
            </a:pPr>
            <a:r>
              <a:rPr lang="en-US" sz="4000">
                <a:solidFill>
                  <a:schemeClr val="lt1"/>
                </a:solidFill>
              </a:rPr>
              <a:t>Picking a legal structure </a:t>
            </a:r>
            <a:endParaRPr sz="4000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2" name="Google Shape;362;g33a40cd6220_0_1537" descr="Star-Partial-screen-web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05000" y="0"/>
            <a:ext cx="712628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Google Shape;363;g33a40cd6220_0_1537"/>
          <p:cNvSpPr txBox="1"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D11242"/>
              </a:buClr>
              <a:buSzPts val="4400"/>
              <a:buFont typeface="Malgun Gothic"/>
              <a:buNone/>
            </a:pPr>
            <a:r>
              <a:rPr lang="en-US" dirty="0">
                <a:solidFill>
                  <a:srgbClr val="D11242"/>
                </a:solidFill>
                <a:latin typeface="Malgun Gothic"/>
                <a:ea typeface="Malgun Gothic"/>
                <a:cs typeface="Malgun Gothic"/>
                <a:sym typeface="Malgun Gothic"/>
              </a:rPr>
              <a:t>Loan package assistance</a:t>
            </a:r>
            <a:br>
              <a:rPr lang="en-US" dirty="0">
                <a:solidFill>
                  <a:srgbClr val="D11242"/>
                </a:solidFill>
                <a:latin typeface="Malgun Gothic"/>
                <a:ea typeface="Malgun Gothic"/>
                <a:cs typeface="Malgun Gothic"/>
                <a:sym typeface="Malgun Gothic"/>
              </a:rPr>
            </a:br>
            <a:r>
              <a:rPr lang="en-US" dirty="0">
                <a:solidFill>
                  <a:srgbClr val="D11242"/>
                </a:solidFill>
                <a:latin typeface="Malgun Gothic"/>
                <a:ea typeface="Malgun Gothic"/>
                <a:cs typeface="Malgun Gothic"/>
                <a:sym typeface="Malgun Gothic"/>
              </a:rPr>
              <a:t>Questions a Lender will Ask:</a:t>
            </a:r>
            <a:endParaRPr dirty="0">
              <a:solidFill>
                <a:srgbClr val="0070C0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364" name="Google Shape;364;g33a40cd6220_0_1537"/>
          <p:cNvSpPr txBox="1">
            <a:spLocks noGrp="1"/>
          </p:cNvSpPr>
          <p:nvPr>
            <p:ph type="body" idx="1"/>
          </p:nvPr>
        </p:nvSpPr>
        <p:spPr>
          <a:xfrm>
            <a:off x="457200" y="16764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 b="1" dirty="0"/>
              <a:t>How much money are you looking for? </a:t>
            </a:r>
            <a:endParaRPr dirty="0"/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 b="1" dirty="0"/>
              <a:t>What will you do will the funds? </a:t>
            </a:r>
            <a:endParaRPr dirty="0"/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 b="1" dirty="0"/>
              <a:t>Why is borrowing money a good thing for the business? </a:t>
            </a:r>
            <a:endParaRPr dirty="0"/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 b="1" dirty="0"/>
              <a:t>How long have you been in business? If you are a start up, do you have a business plan?</a:t>
            </a:r>
            <a:endParaRPr dirty="0"/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 b="1" dirty="0"/>
              <a:t>How much capital do have you put into or do you have to put into the business?</a:t>
            </a:r>
            <a:endParaRPr dirty="0"/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 b="1" dirty="0"/>
              <a:t>What type of experience you and your management team have in your industry?</a:t>
            </a:r>
            <a:endParaRPr dirty="0"/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 b="1" dirty="0"/>
              <a:t>Who are the direct competitors in the market?</a:t>
            </a:r>
            <a:endParaRPr dirty="0"/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 b="1" dirty="0"/>
              <a:t>Over what time period are you looking to pay the loan back?</a:t>
            </a:r>
            <a:endParaRPr dirty="0"/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 b="1" dirty="0"/>
              <a:t>What were your revenues last year? Was the business profitable?</a:t>
            </a:r>
            <a:endParaRPr dirty="0"/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 b="1" dirty="0"/>
              <a:t>Can you tell me about your sales cycle and how you get paid?</a:t>
            </a:r>
            <a:endParaRPr dirty="0"/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 b="1" dirty="0"/>
              <a:t>What happens if the business can’t pay back the money?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368</Words>
  <Application>Microsoft Macintosh PowerPoint</Application>
  <PresentationFormat>On-screen Show (4:3)</PresentationFormat>
  <Paragraphs>82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Malgun Gothic</vt:lpstr>
      <vt:lpstr>Arial</vt:lpstr>
      <vt:lpstr>Arial Rounded</vt:lpstr>
      <vt:lpstr>Noto Sans Symbols</vt:lpstr>
      <vt:lpstr>Office Theme</vt:lpstr>
      <vt:lpstr>Office Theme</vt:lpstr>
      <vt:lpstr>Maryland Small Business Development Center (SBDC):</vt:lpstr>
      <vt:lpstr>What is SBDC?</vt:lpstr>
      <vt:lpstr>About the Maryland SBDC</vt:lpstr>
      <vt:lpstr>SBDC’s Purpose</vt:lpstr>
      <vt:lpstr>MDSBDC’s Purpose </vt:lpstr>
      <vt:lpstr>Business Plan Basics</vt:lpstr>
      <vt:lpstr>PowerPoint Presentation</vt:lpstr>
      <vt:lpstr>Picking a legal structure </vt:lpstr>
      <vt:lpstr>Loan package assistance Questions a Lender will Ask:</vt:lpstr>
      <vt:lpstr>             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marji</cp:lastModifiedBy>
  <cp:revision>1</cp:revision>
  <dcterms:modified xsi:type="dcterms:W3CDTF">2025-06-24T14:31:18Z</dcterms:modified>
</cp:coreProperties>
</file>