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72" r:id="rId5"/>
    <p:sldId id="295" r:id="rId6"/>
    <p:sldId id="274" r:id="rId7"/>
    <p:sldId id="302" r:id="rId8"/>
    <p:sldId id="303" r:id="rId9"/>
    <p:sldId id="313" r:id="rId10"/>
    <p:sldId id="314" r:id="rId11"/>
    <p:sldId id="315" r:id="rId12"/>
    <p:sldId id="322" r:id="rId13"/>
    <p:sldId id="323" r:id="rId14"/>
    <p:sldId id="317" r:id="rId15"/>
    <p:sldId id="334" r:id="rId16"/>
    <p:sldId id="320" r:id="rId17"/>
    <p:sldId id="321" r:id="rId18"/>
    <p:sldId id="306" r:id="rId19"/>
    <p:sldId id="329" r:id="rId20"/>
    <p:sldId id="307" r:id="rId21"/>
    <p:sldId id="332" r:id="rId22"/>
    <p:sldId id="348" r:id="rId23"/>
    <p:sldId id="308" r:id="rId24"/>
    <p:sldId id="337" r:id="rId25"/>
    <p:sldId id="341" r:id="rId26"/>
    <p:sldId id="309" r:id="rId27"/>
    <p:sldId id="342" r:id="rId28"/>
    <p:sldId id="310" r:id="rId29"/>
    <p:sldId id="333" r:id="rId30"/>
    <p:sldId id="311" r:id="rId31"/>
    <p:sldId id="344" r:id="rId32"/>
    <p:sldId id="312" r:id="rId33"/>
    <p:sldId id="34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7134631-0E29-47A3-B7EF-34D1AC78237C}">
          <p14:sldIdLst>
            <p14:sldId id="272"/>
            <p14:sldId id="295"/>
            <p14:sldId id="274"/>
            <p14:sldId id="302"/>
            <p14:sldId id="303"/>
            <p14:sldId id="313"/>
            <p14:sldId id="314"/>
            <p14:sldId id="315"/>
            <p14:sldId id="322"/>
            <p14:sldId id="323"/>
            <p14:sldId id="317"/>
            <p14:sldId id="334"/>
            <p14:sldId id="320"/>
            <p14:sldId id="321"/>
            <p14:sldId id="306"/>
            <p14:sldId id="329"/>
            <p14:sldId id="307"/>
            <p14:sldId id="332"/>
            <p14:sldId id="348"/>
            <p14:sldId id="308"/>
            <p14:sldId id="337"/>
            <p14:sldId id="341"/>
            <p14:sldId id="309"/>
            <p14:sldId id="342"/>
            <p14:sldId id="310"/>
            <p14:sldId id="333"/>
            <p14:sldId id="311"/>
            <p14:sldId id="344"/>
            <p14:sldId id="312"/>
            <p14:sldId id="34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B17A"/>
    <a:srgbClr val="1C809A"/>
    <a:srgbClr val="004767"/>
    <a:srgbClr val="88A36C"/>
    <a:srgbClr val="1D809A"/>
    <a:srgbClr val="005D7E"/>
    <a:srgbClr val="262626"/>
    <a:srgbClr val="1E547C"/>
    <a:srgbClr val="4C6B73"/>
    <a:srgbClr val="256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Fleming" userId="272376a7-3ba9-46fa-97ca-4c21cdaf1f54" providerId="ADAL" clId="{9A48C43F-AD31-4C34-9DB2-2EE8B3B63CCC}"/>
    <pc:docChg chg="delSld modSection">
      <pc:chgData name="Brian Fleming" userId="272376a7-3ba9-46fa-97ca-4c21cdaf1f54" providerId="ADAL" clId="{9A48C43F-AD31-4C34-9DB2-2EE8B3B63CCC}" dt="2025-02-19T17:33:11.266" v="2" actId="47"/>
      <pc:docMkLst>
        <pc:docMk/>
      </pc:docMkLst>
      <pc:sldChg chg="del">
        <pc:chgData name="Brian Fleming" userId="272376a7-3ba9-46fa-97ca-4c21cdaf1f54" providerId="ADAL" clId="{9A48C43F-AD31-4C34-9DB2-2EE8B3B63CCC}" dt="2025-02-19T17:33:11.266" v="2" actId="47"/>
        <pc:sldMkLst>
          <pc:docMk/>
          <pc:sldMk cId="1495607451" sldId="350"/>
        </pc:sldMkLst>
      </pc:sldChg>
      <pc:sldChg chg="del">
        <pc:chgData name="Brian Fleming" userId="272376a7-3ba9-46fa-97ca-4c21cdaf1f54" providerId="ADAL" clId="{9A48C43F-AD31-4C34-9DB2-2EE8B3B63CCC}" dt="2025-02-19T17:33:10.086" v="1" actId="47"/>
        <pc:sldMkLst>
          <pc:docMk/>
          <pc:sldMk cId="264526286" sldId="351"/>
        </pc:sldMkLst>
      </pc:sldChg>
      <pc:sldChg chg="del">
        <pc:chgData name="Brian Fleming" userId="272376a7-3ba9-46fa-97ca-4c21cdaf1f54" providerId="ADAL" clId="{9A48C43F-AD31-4C34-9DB2-2EE8B3B63CCC}" dt="2025-02-19T17:33:08.780" v="0" actId="2696"/>
        <pc:sldMkLst>
          <pc:docMk/>
          <pc:sldMk cId="786925698" sldId="35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BD3F7-AD49-433A-A56A-C99A013ED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3A5EEB-9AF3-45F1-A058-F7A012A33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1317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ABA7E-8EC8-4517-B049-45DF80764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93DCE8-DBBE-435F-B5E5-72F4255B2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07AF8-E594-4738-8239-73175F31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6B49F-8953-4D01-BFFB-E96A916411A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0925A-603B-4043-BCDB-C96B790AA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108B2-A4F8-425B-9CFF-FC9DABDF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8CF47-4EBC-4CDC-8E09-2E580B5F3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3A4275-107B-486E-87EC-DD1F2B1F6F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4FB353-5A9D-447C-9C1D-20944151C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0C186-336C-4D3C-BF02-FF8C7610C3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6B49F-8953-4D01-BFFB-E96A916411A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3986C-5E17-48FD-95EC-1245B5A14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E5664-83FC-491E-848D-093C8F5A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8CF47-4EBC-4CDC-8E09-2E580B5F3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7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825984"/>
          </a:xfrm>
        </p:spPr>
        <p:txBody>
          <a:bodyPr>
            <a:normAutofit/>
          </a:bodyPr>
          <a:lstStyle/>
          <a:p>
            <a:pPr lvl="0"/>
            <a:r>
              <a:rPr lang="en-US" sz="6700"/>
              <a:t>Big headline</a:t>
            </a:r>
            <a:br>
              <a:rPr lang="en-US"/>
            </a:br>
            <a:r>
              <a:rPr lang="en-US" sz="4000" err="1">
                <a:solidFill>
                  <a:srgbClr val="CCB17A"/>
                </a:solidFill>
              </a:rPr>
              <a:t>Subheader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 hasCustomPrompt="1"/>
          </p:nvPr>
        </p:nvSpPr>
        <p:spPr>
          <a:xfrm>
            <a:off x="838200" y="2377716"/>
            <a:ext cx="10515600" cy="3660775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/>
              <a:t>Section Header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/>
              <a:t>Body copy lorem ipsum dolor sit </a:t>
            </a:r>
            <a:r>
              <a:rPr lang="en-US" sz="2400" err="1"/>
              <a:t>amet</a:t>
            </a:r>
            <a:r>
              <a:rPr lang="en-US" sz="2400"/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b="1"/>
              <a:t>Section Header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/>
              <a:t>Body copy lorem ipsum dolor sit </a:t>
            </a:r>
            <a:r>
              <a:rPr lang="en-US" sz="2400" err="1"/>
              <a:t>amet</a:t>
            </a:r>
            <a:r>
              <a:rPr lang="en-US" sz="2400"/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909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5848F-5B16-4C05-9ADF-3BFD22C18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2AFC5-ACF1-4A8F-ACE3-64AEAFAED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63694-B3A3-458E-B2D5-3F688FED5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6B49F-8953-4D01-BFFB-E96A916411A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51B6B-7A39-4633-9911-F2EED14D9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68767-F251-460C-A52E-A4D6DD918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8CF47-4EBC-4CDC-8E09-2E580B5F3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1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9"/>
          <p:cNvSpPr>
            <a:spLocks noGrp="1"/>
          </p:cNvSpPr>
          <p:nvPr>
            <p:ph idx="1"/>
          </p:nvPr>
        </p:nvSpPr>
        <p:spPr>
          <a:xfrm>
            <a:off x="2016370" y="937846"/>
            <a:ext cx="9594786" cy="5322279"/>
          </a:xfrm>
        </p:spPr>
        <p:txBody>
          <a:bodyPr>
            <a:normAutofit/>
          </a:bodyPr>
          <a:lstStyle/>
          <a:p>
            <a:pPr marL="0" lvl="0" indent="0">
              <a:lnSpc>
                <a:spcPct val="125000"/>
              </a:lnSpc>
              <a:spcBef>
                <a:spcPts val="0"/>
              </a:spcBef>
              <a:buNone/>
              <a:defRPr/>
            </a:pPr>
            <a:r>
              <a:rPr lang="en-US" sz="3600" b="1"/>
              <a:t>Section Header</a:t>
            </a:r>
          </a:p>
          <a:p>
            <a:pPr marL="0" lvl="0" indent="0">
              <a:lnSpc>
                <a:spcPct val="125000"/>
              </a:lnSpc>
              <a:spcBef>
                <a:spcPts val="0"/>
              </a:spcBef>
              <a:buNone/>
              <a:defRPr/>
            </a:pPr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unde</a:t>
            </a:r>
            <a:r>
              <a:rPr lang="en-US"/>
              <a:t> </a:t>
            </a:r>
            <a:r>
              <a:rPr lang="en-US" err="1"/>
              <a:t>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error sit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accusantium</a:t>
            </a:r>
            <a:r>
              <a:rPr lang="en-US"/>
              <a:t> </a:t>
            </a:r>
            <a:r>
              <a:rPr lang="en-US" err="1"/>
              <a:t>doloremque</a:t>
            </a:r>
            <a:r>
              <a:rPr lang="en-US"/>
              <a:t> </a:t>
            </a:r>
            <a:r>
              <a:rPr lang="en-US" err="1"/>
              <a:t>laudantium</a:t>
            </a:r>
            <a:r>
              <a:rPr lang="en-US"/>
              <a:t>, </a:t>
            </a:r>
            <a:r>
              <a:rPr lang="en-US" err="1"/>
              <a:t>totam</a:t>
            </a:r>
            <a:r>
              <a:rPr lang="en-US"/>
              <a:t> rem </a:t>
            </a:r>
            <a:r>
              <a:rPr lang="en-US" err="1"/>
              <a:t>aperiam</a:t>
            </a:r>
            <a:r>
              <a:rPr lang="en-US"/>
              <a:t>, </a:t>
            </a:r>
            <a:r>
              <a:rPr lang="en-US" err="1"/>
              <a:t>eaque</a:t>
            </a:r>
            <a:r>
              <a:rPr lang="en-US"/>
              <a:t> </a:t>
            </a:r>
            <a:r>
              <a:rPr lang="en-US" err="1"/>
              <a:t>ipsa</a:t>
            </a:r>
            <a:r>
              <a:rPr lang="en-US"/>
              <a:t> quae ab </a:t>
            </a:r>
            <a:r>
              <a:rPr lang="en-US" err="1"/>
              <a:t>illo</a:t>
            </a:r>
            <a:r>
              <a:rPr lang="en-US"/>
              <a:t> </a:t>
            </a:r>
            <a:r>
              <a:rPr lang="en-US" err="1"/>
              <a:t>inventore</a:t>
            </a:r>
            <a:r>
              <a:rPr lang="en-US"/>
              <a:t> </a:t>
            </a:r>
            <a:r>
              <a:rPr lang="en-US" err="1"/>
              <a:t>veritatis</a:t>
            </a:r>
            <a:r>
              <a:rPr lang="en-US"/>
              <a:t> et quasi </a:t>
            </a:r>
            <a:r>
              <a:rPr lang="en-US" err="1"/>
              <a:t>architecto</a:t>
            </a:r>
            <a:r>
              <a:rPr lang="en-US"/>
              <a:t> </a:t>
            </a:r>
            <a:r>
              <a:rPr lang="en-US" err="1"/>
              <a:t>beatae</a:t>
            </a:r>
            <a:r>
              <a:rPr lang="en-US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5400000">
            <a:off x="-2004645" y="3083168"/>
            <a:ext cx="5369170" cy="135987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</a:rPr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9214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FD891-1A9B-456B-B84C-730DD2AE4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242DE-E4D2-4ABD-BF4A-81BE52DA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8FFBA-E3FD-489A-9F30-4799BAE92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A3C40-D720-45B7-99A8-E3D91B072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6B49F-8953-4D01-BFFB-E96A916411A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AF399-68C0-4609-A1CF-289D9B6F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DFC50-010D-4001-8A5E-C3097BB1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8CF47-4EBC-4CDC-8E09-2E580B5F3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1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631C-FCBC-4ADA-8C6E-4A2C79EF6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08A3C-3DAE-438D-AFB8-3548E8292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06A094-60D9-4B04-B160-41BADA224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BD74ED-EAE0-48BA-8CC2-0324378E5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BB229D-5DFF-44EA-9576-17354D0EC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0AE1A0-1897-44FC-BA4F-9966FAD3B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6B49F-8953-4D01-BFFB-E96A916411A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C4EAE6-0922-4DDD-BAE5-9D13B2FB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53368D-66E4-46E6-9192-EDF9CD7A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8CF47-4EBC-4CDC-8E09-2E580B5F3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5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F834B-A047-4D4D-8025-5918233A1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4B6FBD-5D92-4153-8031-E0919F669B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6B49F-8953-4D01-BFFB-E96A916411A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F1B94-9C39-4EB7-9FAD-1BA8F3191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90C4DC-7346-4392-AB41-47B2D7224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8CF47-4EBC-4CDC-8E09-2E580B5F3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0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11AB0-26E5-4481-9F51-67B671D15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19967-90ED-4A13-AD8D-90E81598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89C16-21B2-4128-9254-F372FD790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BD998-20D9-4236-A02D-E1986684E0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6B49F-8953-4D01-BFFB-E96A916411A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8D9E1-CB81-413A-A626-C6952009D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5852-67AB-4A8A-9304-0FFC7B940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8CF47-4EBC-4CDC-8E09-2E580B5F3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9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389FF-B4E5-456B-ADEF-8757D0828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012C1D-BD16-414A-81E6-AE2F0F7015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F7E02-8DA5-4417-BA4D-730906A63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E606F-558B-4AB1-929C-651895EE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6B49F-8953-4D01-BFFB-E96A916411A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054B1-6696-4166-8F3F-DCF23C8F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A1760-F633-4C2B-A8B1-EBFEB9CED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8CF47-4EBC-4CDC-8E09-2E580B5F3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2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ADA78-C182-476A-9015-3B206210F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131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4" r:id="rId3"/>
    <p:sldLayoutId id="2147483679" r:id="rId4"/>
    <p:sldLayoutId id="2147483676" r:id="rId5"/>
    <p:sldLayoutId id="2147483677" r:id="rId6"/>
    <p:sldLayoutId id="2147483678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rgbClr val="005D7E"/>
          </a:solidFill>
          <a:latin typeface="Bebas Neue" charset="0"/>
          <a:ea typeface="Bebas Neue" charset="0"/>
          <a:cs typeface="Bebas Neue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0" i="0" kern="1200">
          <a:solidFill>
            <a:srgbClr val="005D7E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5D7E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D7E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D7E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D7E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17/06/relationships/model3d" Target="../media/model3d1.glb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B8FFF8-04F7-D60A-621D-46B721724BC9}"/>
              </a:ext>
            </a:extLst>
          </p:cNvPr>
          <p:cNvSpPr/>
          <p:nvPr/>
        </p:nvSpPr>
        <p:spPr>
          <a:xfrm>
            <a:off x="0" y="0"/>
            <a:ext cx="12192000" cy="2431472"/>
          </a:xfrm>
          <a:prstGeom prst="rect">
            <a:avLst/>
          </a:prstGeom>
          <a:solidFill>
            <a:srgbClr val="0047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9ADF65-8309-15B3-8FB0-59362CA3F139}"/>
              </a:ext>
            </a:extLst>
          </p:cNvPr>
          <p:cNvSpPr/>
          <p:nvPr/>
        </p:nvSpPr>
        <p:spPr>
          <a:xfrm>
            <a:off x="0" y="2431472"/>
            <a:ext cx="12192000" cy="4426527"/>
          </a:xfrm>
          <a:prstGeom prst="rect">
            <a:avLst/>
          </a:prstGeom>
          <a:solidFill>
            <a:srgbClr val="88A3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773049-5C07-66B6-B32C-96FCA1AF1528}"/>
              </a:ext>
            </a:extLst>
          </p:cNvPr>
          <p:cNvSpPr txBox="1"/>
          <p:nvPr/>
        </p:nvSpPr>
        <p:spPr>
          <a:xfrm>
            <a:off x="3273571" y="3365690"/>
            <a:ext cx="5644857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/>
              <a:t>Housing Study Overview</a:t>
            </a:r>
            <a:endParaRPr lang="en-US" dirty="0"/>
          </a:p>
          <a:p>
            <a:pPr algn="ctr"/>
            <a:r>
              <a:rPr lang="en-US" sz="2800" dirty="0"/>
              <a:t>Economic Development</a:t>
            </a:r>
          </a:p>
          <a:p>
            <a:pPr algn="ctr"/>
            <a:r>
              <a:rPr lang="en-US" sz="2800" dirty="0"/>
              <a:t>Sherburne County</a:t>
            </a:r>
          </a:p>
          <a:p>
            <a:pPr algn="ctr"/>
            <a:r>
              <a:rPr lang="en-US" sz="2800" dirty="0"/>
              <a:t>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B4CA84-0A55-07A9-891F-1E42C2089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252" y="5257800"/>
            <a:ext cx="1311493" cy="1406014"/>
          </a:xfrm>
          <a:prstGeom prst="rect">
            <a:avLst/>
          </a:prstGeom>
        </p:spPr>
      </p:pic>
      <p:sp>
        <p:nvSpPr>
          <p:cNvPr id="10" name="Parallelogram 9">
            <a:extLst>
              <a:ext uri="{FF2B5EF4-FFF2-40B4-BE49-F238E27FC236}">
                <a16:creationId xmlns:a16="http://schemas.microsoft.com/office/drawing/2014/main" id="{0FF5ABA4-65E2-7C26-AEB9-ECBBE755A1F8}"/>
              </a:ext>
            </a:extLst>
          </p:cNvPr>
          <p:cNvSpPr/>
          <p:nvPr/>
        </p:nvSpPr>
        <p:spPr>
          <a:xfrm>
            <a:off x="7540324" y="2431472"/>
            <a:ext cx="4651676" cy="4434390"/>
          </a:xfrm>
          <a:custGeom>
            <a:avLst/>
            <a:gdLst>
              <a:gd name="connsiteX0" fmla="*/ 0 w 4630894"/>
              <a:gd name="connsiteY0" fmla="*/ 4392826 h 4392826"/>
              <a:gd name="connsiteX1" fmla="*/ 1098207 w 4630894"/>
              <a:gd name="connsiteY1" fmla="*/ 0 h 4392826"/>
              <a:gd name="connsiteX2" fmla="*/ 4630894 w 4630894"/>
              <a:gd name="connsiteY2" fmla="*/ 0 h 4392826"/>
              <a:gd name="connsiteX3" fmla="*/ 3532688 w 4630894"/>
              <a:gd name="connsiteY3" fmla="*/ 4392826 h 4392826"/>
              <a:gd name="connsiteX4" fmla="*/ 0 w 4630894"/>
              <a:gd name="connsiteY4" fmla="*/ 4392826 h 4392826"/>
              <a:gd name="connsiteX0" fmla="*/ 0 w 4630894"/>
              <a:gd name="connsiteY0" fmla="*/ 4392826 h 4434390"/>
              <a:gd name="connsiteX1" fmla="*/ 1098207 w 4630894"/>
              <a:gd name="connsiteY1" fmla="*/ 0 h 4434390"/>
              <a:gd name="connsiteX2" fmla="*/ 4630894 w 4630894"/>
              <a:gd name="connsiteY2" fmla="*/ 0 h 4434390"/>
              <a:gd name="connsiteX3" fmla="*/ 4613342 w 4630894"/>
              <a:gd name="connsiteY3" fmla="*/ 4434390 h 4434390"/>
              <a:gd name="connsiteX4" fmla="*/ 0 w 4630894"/>
              <a:gd name="connsiteY4" fmla="*/ 4392826 h 4434390"/>
              <a:gd name="connsiteX0" fmla="*/ 0 w 4651676"/>
              <a:gd name="connsiteY0" fmla="*/ 4423999 h 4434390"/>
              <a:gd name="connsiteX1" fmla="*/ 1118989 w 4651676"/>
              <a:gd name="connsiteY1" fmla="*/ 0 h 4434390"/>
              <a:gd name="connsiteX2" fmla="*/ 4651676 w 4651676"/>
              <a:gd name="connsiteY2" fmla="*/ 0 h 4434390"/>
              <a:gd name="connsiteX3" fmla="*/ 4634124 w 4651676"/>
              <a:gd name="connsiteY3" fmla="*/ 4434390 h 4434390"/>
              <a:gd name="connsiteX4" fmla="*/ 0 w 4651676"/>
              <a:gd name="connsiteY4" fmla="*/ 4423999 h 443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1676" h="4434390">
                <a:moveTo>
                  <a:pt x="0" y="4423999"/>
                </a:moveTo>
                <a:lnTo>
                  <a:pt x="1118989" y="0"/>
                </a:lnTo>
                <a:lnTo>
                  <a:pt x="4651676" y="0"/>
                </a:lnTo>
                <a:cubicBezTo>
                  <a:pt x="4645825" y="1478130"/>
                  <a:pt x="4639975" y="2956260"/>
                  <a:pt x="4634124" y="4434390"/>
                </a:cubicBezTo>
                <a:lnTo>
                  <a:pt x="0" y="4423999"/>
                </a:lnTo>
                <a:close/>
              </a:path>
            </a:pathLst>
          </a:custGeom>
          <a:solidFill>
            <a:srgbClr val="CCB1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9">
            <a:extLst>
              <a:ext uri="{FF2B5EF4-FFF2-40B4-BE49-F238E27FC236}">
                <a16:creationId xmlns:a16="http://schemas.microsoft.com/office/drawing/2014/main" id="{A6256F0E-CD43-9444-DA07-5FE2107A5B18}"/>
              </a:ext>
            </a:extLst>
          </p:cNvPr>
          <p:cNvSpPr/>
          <p:nvPr/>
        </p:nvSpPr>
        <p:spPr>
          <a:xfrm>
            <a:off x="-74476" y="2421080"/>
            <a:ext cx="3906769" cy="4444781"/>
          </a:xfrm>
          <a:custGeom>
            <a:avLst/>
            <a:gdLst>
              <a:gd name="connsiteX0" fmla="*/ 0 w 4630894"/>
              <a:gd name="connsiteY0" fmla="*/ 4392826 h 4392826"/>
              <a:gd name="connsiteX1" fmla="*/ 1098207 w 4630894"/>
              <a:gd name="connsiteY1" fmla="*/ 0 h 4392826"/>
              <a:gd name="connsiteX2" fmla="*/ 4630894 w 4630894"/>
              <a:gd name="connsiteY2" fmla="*/ 0 h 4392826"/>
              <a:gd name="connsiteX3" fmla="*/ 3532688 w 4630894"/>
              <a:gd name="connsiteY3" fmla="*/ 4392826 h 4392826"/>
              <a:gd name="connsiteX4" fmla="*/ 0 w 4630894"/>
              <a:gd name="connsiteY4" fmla="*/ 4392826 h 4392826"/>
              <a:gd name="connsiteX0" fmla="*/ 0 w 4630894"/>
              <a:gd name="connsiteY0" fmla="*/ 4392826 h 4434390"/>
              <a:gd name="connsiteX1" fmla="*/ 1098207 w 4630894"/>
              <a:gd name="connsiteY1" fmla="*/ 0 h 4434390"/>
              <a:gd name="connsiteX2" fmla="*/ 4630894 w 4630894"/>
              <a:gd name="connsiteY2" fmla="*/ 0 h 4434390"/>
              <a:gd name="connsiteX3" fmla="*/ 4613342 w 4630894"/>
              <a:gd name="connsiteY3" fmla="*/ 4434390 h 4434390"/>
              <a:gd name="connsiteX4" fmla="*/ 0 w 4630894"/>
              <a:gd name="connsiteY4" fmla="*/ 4392826 h 4434390"/>
              <a:gd name="connsiteX0" fmla="*/ 0 w 4651676"/>
              <a:gd name="connsiteY0" fmla="*/ 4423999 h 4434390"/>
              <a:gd name="connsiteX1" fmla="*/ 1118989 w 4651676"/>
              <a:gd name="connsiteY1" fmla="*/ 0 h 4434390"/>
              <a:gd name="connsiteX2" fmla="*/ 4651676 w 4651676"/>
              <a:gd name="connsiteY2" fmla="*/ 0 h 4434390"/>
              <a:gd name="connsiteX3" fmla="*/ 4634124 w 4651676"/>
              <a:gd name="connsiteY3" fmla="*/ 4434390 h 4434390"/>
              <a:gd name="connsiteX4" fmla="*/ 0 w 4651676"/>
              <a:gd name="connsiteY4" fmla="*/ 4423999 h 4434390"/>
              <a:gd name="connsiteX0" fmla="*/ 0 w 3924312"/>
              <a:gd name="connsiteY0" fmla="*/ 4413608 h 4434390"/>
              <a:gd name="connsiteX1" fmla="*/ 391625 w 3924312"/>
              <a:gd name="connsiteY1" fmla="*/ 0 h 4434390"/>
              <a:gd name="connsiteX2" fmla="*/ 3924312 w 3924312"/>
              <a:gd name="connsiteY2" fmla="*/ 0 h 4434390"/>
              <a:gd name="connsiteX3" fmla="*/ 3906760 w 3924312"/>
              <a:gd name="connsiteY3" fmla="*/ 4434390 h 4434390"/>
              <a:gd name="connsiteX4" fmla="*/ 0 w 3924312"/>
              <a:gd name="connsiteY4" fmla="*/ 4413608 h 4434390"/>
              <a:gd name="connsiteX0" fmla="*/ 0 w 3924312"/>
              <a:gd name="connsiteY0" fmla="*/ 4413608 h 4434390"/>
              <a:gd name="connsiteX1" fmla="*/ 79898 w 3924312"/>
              <a:gd name="connsiteY1" fmla="*/ 20782 h 4434390"/>
              <a:gd name="connsiteX2" fmla="*/ 3924312 w 3924312"/>
              <a:gd name="connsiteY2" fmla="*/ 0 h 4434390"/>
              <a:gd name="connsiteX3" fmla="*/ 3906760 w 3924312"/>
              <a:gd name="connsiteY3" fmla="*/ 4434390 h 4434390"/>
              <a:gd name="connsiteX4" fmla="*/ 0 w 3924312"/>
              <a:gd name="connsiteY4" fmla="*/ 4413608 h 4434390"/>
              <a:gd name="connsiteX0" fmla="*/ 0 w 3906788"/>
              <a:gd name="connsiteY0" fmla="*/ 4423999 h 4444781"/>
              <a:gd name="connsiteX1" fmla="*/ 79898 w 3906788"/>
              <a:gd name="connsiteY1" fmla="*/ 31173 h 4444781"/>
              <a:gd name="connsiteX2" fmla="*/ 3030694 w 3906788"/>
              <a:gd name="connsiteY2" fmla="*/ 0 h 4444781"/>
              <a:gd name="connsiteX3" fmla="*/ 3906760 w 3906788"/>
              <a:gd name="connsiteY3" fmla="*/ 4444781 h 4444781"/>
              <a:gd name="connsiteX4" fmla="*/ 0 w 3906788"/>
              <a:gd name="connsiteY4" fmla="*/ 4423999 h 4444781"/>
              <a:gd name="connsiteX0" fmla="*/ 0 w 3906801"/>
              <a:gd name="connsiteY0" fmla="*/ 4423999 h 4444781"/>
              <a:gd name="connsiteX1" fmla="*/ 79898 w 3906801"/>
              <a:gd name="connsiteY1" fmla="*/ 31173 h 4444781"/>
              <a:gd name="connsiteX2" fmla="*/ 3030694 w 3906801"/>
              <a:gd name="connsiteY2" fmla="*/ 0 h 4444781"/>
              <a:gd name="connsiteX3" fmla="*/ 3906760 w 3906801"/>
              <a:gd name="connsiteY3" fmla="*/ 4444781 h 4444781"/>
              <a:gd name="connsiteX4" fmla="*/ 0 w 3906801"/>
              <a:gd name="connsiteY4" fmla="*/ 4423999 h 4444781"/>
              <a:gd name="connsiteX0" fmla="*/ 0 w 3906776"/>
              <a:gd name="connsiteY0" fmla="*/ 4423999 h 4444781"/>
              <a:gd name="connsiteX1" fmla="*/ 79898 w 3906776"/>
              <a:gd name="connsiteY1" fmla="*/ 31173 h 4444781"/>
              <a:gd name="connsiteX2" fmla="*/ 3030694 w 3906776"/>
              <a:gd name="connsiteY2" fmla="*/ 0 h 4444781"/>
              <a:gd name="connsiteX3" fmla="*/ 3906760 w 3906776"/>
              <a:gd name="connsiteY3" fmla="*/ 4444781 h 4444781"/>
              <a:gd name="connsiteX4" fmla="*/ 0 w 3906776"/>
              <a:gd name="connsiteY4" fmla="*/ 4423999 h 4444781"/>
              <a:gd name="connsiteX0" fmla="*/ 0 w 3906769"/>
              <a:gd name="connsiteY0" fmla="*/ 4423999 h 4444781"/>
              <a:gd name="connsiteX1" fmla="*/ 79898 w 3906769"/>
              <a:gd name="connsiteY1" fmla="*/ 31173 h 4444781"/>
              <a:gd name="connsiteX2" fmla="*/ 3030694 w 3906769"/>
              <a:gd name="connsiteY2" fmla="*/ 0 h 4444781"/>
              <a:gd name="connsiteX3" fmla="*/ 3906760 w 3906769"/>
              <a:gd name="connsiteY3" fmla="*/ 4444781 h 4444781"/>
              <a:gd name="connsiteX4" fmla="*/ 0 w 3906769"/>
              <a:gd name="connsiteY4" fmla="*/ 4423999 h 4444781"/>
              <a:gd name="connsiteX0" fmla="*/ 0 w 3906769"/>
              <a:gd name="connsiteY0" fmla="*/ 4423999 h 4444781"/>
              <a:gd name="connsiteX1" fmla="*/ 350061 w 3906769"/>
              <a:gd name="connsiteY1" fmla="*/ 41564 h 4444781"/>
              <a:gd name="connsiteX2" fmla="*/ 3030694 w 3906769"/>
              <a:gd name="connsiteY2" fmla="*/ 0 h 4444781"/>
              <a:gd name="connsiteX3" fmla="*/ 3906760 w 3906769"/>
              <a:gd name="connsiteY3" fmla="*/ 4444781 h 4444781"/>
              <a:gd name="connsiteX4" fmla="*/ 0 w 3906769"/>
              <a:gd name="connsiteY4" fmla="*/ 4423999 h 4444781"/>
              <a:gd name="connsiteX0" fmla="*/ 0 w 3906769"/>
              <a:gd name="connsiteY0" fmla="*/ 4423999 h 4444781"/>
              <a:gd name="connsiteX1" fmla="*/ 350061 w 3906769"/>
              <a:gd name="connsiteY1" fmla="*/ 41564 h 4444781"/>
              <a:gd name="connsiteX2" fmla="*/ 3030694 w 3906769"/>
              <a:gd name="connsiteY2" fmla="*/ 0 h 4444781"/>
              <a:gd name="connsiteX3" fmla="*/ 3906760 w 3906769"/>
              <a:gd name="connsiteY3" fmla="*/ 4444781 h 4444781"/>
              <a:gd name="connsiteX4" fmla="*/ 0 w 3906769"/>
              <a:gd name="connsiteY4" fmla="*/ 4423999 h 4444781"/>
              <a:gd name="connsiteX0" fmla="*/ 0 w 3906769"/>
              <a:gd name="connsiteY0" fmla="*/ 4423999 h 4444781"/>
              <a:gd name="connsiteX1" fmla="*/ 350061 w 3906769"/>
              <a:gd name="connsiteY1" fmla="*/ 41564 h 4444781"/>
              <a:gd name="connsiteX2" fmla="*/ 3030694 w 3906769"/>
              <a:gd name="connsiteY2" fmla="*/ 0 h 4444781"/>
              <a:gd name="connsiteX3" fmla="*/ 3906760 w 3906769"/>
              <a:gd name="connsiteY3" fmla="*/ 4444781 h 4444781"/>
              <a:gd name="connsiteX4" fmla="*/ 0 w 3906769"/>
              <a:gd name="connsiteY4" fmla="*/ 4423999 h 4444781"/>
              <a:gd name="connsiteX0" fmla="*/ 0 w 3906769"/>
              <a:gd name="connsiteY0" fmla="*/ 4423999 h 4444781"/>
              <a:gd name="connsiteX1" fmla="*/ 350061 w 3906769"/>
              <a:gd name="connsiteY1" fmla="*/ 10391 h 4444781"/>
              <a:gd name="connsiteX2" fmla="*/ 3030694 w 3906769"/>
              <a:gd name="connsiteY2" fmla="*/ 0 h 4444781"/>
              <a:gd name="connsiteX3" fmla="*/ 3906760 w 3906769"/>
              <a:gd name="connsiteY3" fmla="*/ 4444781 h 4444781"/>
              <a:gd name="connsiteX4" fmla="*/ 0 w 3906769"/>
              <a:gd name="connsiteY4" fmla="*/ 4423999 h 4444781"/>
              <a:gd name="connsiteX0" fmla="*/ 0 w 3906769"/>
              <a:gd name="connsiteY0" fmla="*/ 4423999 h 4444781"/>
              <a:gd name="connsiteX1" fmla="*/ 879997 w 3906769"/>
              <a:gd name="connsiteY1" fmla="*/ 51955 h 4444781"/>
              <a:gd name="connsiteX2" fmla="*/ 3030694 w 3906769"/>
              <a:gd name="connsiteY2" fmla="*/ 0 h 4444781"/>
              <a:gd name="connsiteX3" fmla="*/ 3906760 w 3906769"/>
              <a:gd name="connsiteY3" fmla="*/ 4444781 h 4444781"/>
              <a:gd name="connsiteX4" fmla="*/ 0 w 3906769"/>
              <a:gd name="connsiteY4" fmla="*/ 4423999 h 4444781"/>
              <a:gd name="connsiteX0" fmla="*/ 0 w 3906769"/>
              <a:gd name="connsiteY0" fmla="*/ 4423999 h 4444781"/>
              <a:gd name="connsiteX1" fmla="*/ 879997 w 3906769"/>
              <a:gd name="connsiteY1" fmla="*/ 51955 h 4444781"/>
              <a:gd name="connsiteX2" fmla="*/ 3030694 w 3906769"/>
              <a:gd name="connsiteY2" fmla="*/ 0 h 4444781"/>
              <a:gd name="connsiteX3" fmla="*/ 3906760 w 3906769"/>
              <a:gd name="connsiteY3" fmla="*/ 4444781 h 4444781"/>
              <a:gd name="connsiteX4" fmla="*/ 0 w 3906769"/>
              <a:gd name="connsiteY4" fmla="*/ 4423999 h 4444781"/>
              <a:gd name="connsiteX0" fmla="*/ 0 w 3906769"/>
              <a:gd name="connsiteY0" fmla="*/ 4423999 h 4444781"/>
              <a:gd name="connsiteX1" fmla="*/ 900779 w 3906769"/>
              <a:gd name="connsiteY1" fmla="*/ 10392 h 4444781"/>
              <a:gd name="connsiteX2" fmla="*/ 3030694 w 3906769"/>
              <a:gd name="connsiteY2" fmla="*/ 0 h 4444781"/>
              <a:gd name="connsiteX3" fmla="*/ 3906760 w 3906769"/>
              <a:gd name="connsiteY3" fmla="*/ 4444781 h 4444781"/>
              <a:gd name="connsiteX4" fmla="*/ 0 w 3906769"/>
              <a:gd name="connsiteY4" fmla="*/ 4423999 h 44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6769" h="4444781">
                <a:moveTo>
                  <a:pt x="0" y="4423999"/>
                </a:moveTo>
                <a:cubicBezTo>
                  <a:pt x="116687" y="2963187"/>
                  <a:pt x="46338" y="1294558"/>
                  <a:pt x="900779" y="10392"/>
                </a:cubicBezTo>
                <a:lnTo>
                  <a:pt x="3030694" y="0"/>
                </a:lnTo>
                <a:cubicBezTo>
                  <a:pt x="1144089" y="1457348"/>
                  <a:pt x="3912611" y="2966651"/>
                  <a:pt x="3906760" y="4444781"/>
                </a:cubicBezTo>
                <a:lnTo>
                  <a:pt x="0" y="4423999"/>
                </a:lnTo>
                <a:close/>
              </a:path>
            </a:pathLst>
          </a:custGeom>
          <a:solidFill>
            <a:srgbClr val="1C80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2" name="3D Model 11" descr="Residential House">
                <a:extLst>
                  <a:ext uri="{FF2B5EF4-FFF2-40B4-BE49-F238E27FC236}">
                    <a16:creationId xmlns:a16="http://schemas.microsoft.com/office/drawing/2014/main" id="{0557A494-5338-64BB-1018-2F4F91B9797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83910485"/>
                  </p:ext>
                </p:extLst>
              </p:nvPr>
            </p:nvGraphicFramePr>
            <p:xfrm>
              <a:off x="11087620" y="1741366"/>
              <a:ext cx="1159885" cy="1214772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159885" cy="1214772"/>
                    </a:xfrm>
                    <a:prstGeom prst="rect">
                      <a:avLst/>
                    </a:prstGeom>
                  </am3d:spPr>
                  <am3d:camera>
                    <am3d:pos x="0" y="0" z="7586223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97732" d="1000000"/>
                    <am3d:preTrans dx="0" dy="-1443756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749899" ay="-1894284" az="-397192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31882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2" name="3D Model 11" descr="Residential House">
                <a:extLst>
                  <a:ext uri="{FF2B5EF4-FFF2-40B4-BE49-F238E27FC236}">
                    <a16:creationId xmlns:a16="http://schemas.microsoft.com/office/drawing/2014/main" id="{0557A494-5338-64BB-1018-2F4F91B9797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87620" y="1741366"/>
                <a:ext cx="1159885" cy="1214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3" name="3D Model 12" descr="Residential House">
                <a:extLst>
                  <a:ext uri="{FF2B5EF4-FFF2-40B4-BE49-F238E27FC236}">
                    <a16:creationId xmlns:a16="http://schemas.microsoft.com/office/drawing/2014/main" id="{F5DD249F-8DD8-5FB3-16EB-3186C7E2DD6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18381333"/>
                  </p:ext>
                </p:extLst>
              </p:nvPr>
            </p:nvGraphicFramePr>
            <p:xfrm>
              <a:off x="9698090" y="1275201"/>
              <a:ext cx="1715696" cy="1797477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715696" cy="1797477"/>
                    </a:xfrm>
                    <a:prstGeom prst="rect">
                      <a:avLst/>
                    </a:prstGeom>
                  </am3d:spPr>
                  <am3d:camera>
                    <am3d:pos x="0" y="0" z="7586223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97732" d="1000000"/>
                    <am3d:preTrans dx="0" dy="-1443756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749899" ay="-1894284" az="-397192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31882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3" name="3D Model 12" descr="Residential House">
                <a:extLst>
                  <a:ext uri="{FF2B5EF4-FFF2-40B4-BE49-F238E27FC236}">
                    <a16:creationId xmlns:a16="http://schemas.microsoft.com/office/drawing/2014/main" id="{F5DD249F-8DD8-5FB3-16EB-3186C7E2DD6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98090" y="1275201"/>
                <a:ext cx="1715696" cy="1797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4" name="3D Model 13" descr="Residential House">
                <a:extLst>
                  <a:ext uri="{FF2B5EF4-FFF2-40B4-BE49-F238E27FC236}">
                    <a16:creationId xmlns:a16="http://schemas.microsoft.com/office/drawing/2014/main" id="{FDC23AE7-905E-8F31-F86B-B871F375E23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17911650"/>
                  </p:ext>
                </p:extLst>
              </p:nvPr>
            </p:nvGraphicFramePr>
            <p:xfrm>
              <a:off x="7806536" y="755248"/>
              <a:ext cx="2343225" cy="2460865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343225" cy="2460865"/>
                    </a:xfrm>
                    <a:prstGeom prst="rect">
                      <a:avLst/>
                    </a:prstGeom>
                  </am3d:spPr>
                  <am3d:camera>
                    <am3d:pos x="0" y="0" z="7586223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97732" d="1000000"/>
                    <am3d:preTrans dx="0" dy="-1443756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749899" ay="-1894284" az="-397192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31882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4" name="3D Model 13" descr="Residential House">
                <a:extLst>
                  <a:ext uri="{FF2B5EF4-FFF2-40B4-BE49-F238E27FC236}">
                    <a16:creationId xmlns:a16="http://schemas.microsoft.com/office/drawing/2014/main" id="{FDC23AE7-905E-8F31-F86B-B871F375E23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06536" y="755248"/>
                <a:ext cx="2343225" cy="2460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3D Model 2" descr="Residential House">
                <a:extLst>
                  <a:ext uri="{FF2B5EF4-FFF2-40B4-BE49-F238E27FC236}">
                    <a16:creationId xmlns:a16="http://schemas.microsoft.com/office/drawing/2014/main" id="{5B2AFDE9-BCC0-DFBE-FA7B-073151C05C9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80287673"/>
                  </p:ext>
                </p:extLst>
              </p:nvPr>
            </p:nvGraphicFramePr>
            <p:xfrm>
              <a:off x="4498564" y="-78468"/>
              <a:ext cx="3625176" cy="364420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3625176" cy="3644206"/>
                    </a:xfrm>
                    <a:prstGeom prst="rect">
                      <a:avLst/>
                    </a:prstGeom>
                  </am3d:spPr>
                  <am3d:camera>
                    <am3d:pos x="0" y="0" z="7586223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97732" d="1000000"/>
                    <am3d:preTrans dx="0" dy="-1443756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749899" ay="-1894284" az="-397192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531882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D Model 2" descr="Residential House">
                <a:extLst>
                  <a:ext uri="{FF2B5EF4-FFF2-40B4-BE49-F238E27FC236}">
                    <a16:creationId xmlns:a16="http://schemas.microsoft.com/office/drawing/2014/main" id="{5B2AFDE9-BCC0-DFBE-FA7B-073151C05C9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8564" y="-78468"/>
                <a:ext cx="3625176" cy="36442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4307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 Neue"/>
                <a:cs typeface="Arial"/>
              </a:rPr>
              <a:t>Employment trends</a:t>
            </a:r>
            <a:endParaRPr lang="en-US" dirty="0"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C6F74C-6551-7A83-949C-40F835F8C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981" y="1557905"/>
            <a:ext cx="7540038" cy="493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31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 Neue"/>
                <a:cs typeface="Arial"/>
              </a:rPr>
              <a:t>Housing Characteristics</a:t>
            </a:r>
            <a:endParaRPr lang="en-US" dirty="0"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922822-5DAA-98C3-F13E-4A8475753238}"/>
              </a:ext>
            </a:extLst>
          </p:cNvPr>
          <p:cNvSpPr txBox="1"/>
          <p:nvPr/>
        </p:nvSpPr>
        <p:spPr>
          <a:xfrm>
            <a:off x="3581401" y="5713542"/>
            <a:ext cx="477021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dirty="0"/>
              <a:t>*Nearly 60% of all housing stock built after 1990.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EF2531-FE46-C356-A1B9-214CB14D7212}"/>
              </a:ext>
            </a:extLst>
          </p:cNvPr>
          <p:cNvSpPr txBox="1"/>
          <p:nvPr/>
        </p:nvSpPr>
        <p:spPr>
          <a:xfrm>
            <a:off x="2268070" y="1712259"/>
            <a:ext cx="7395882" cy="33855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 panose="020F0502020204030204"/>
              </a:rPr>
              <a:t>Average Percentages of Sherburne County Housing Built in Each Decade:</a:t>
            </a:r>
            <a:endParaRPr lang="en-US" dirty="0"/>
          </a:p>
          <a:p>
            <a:pPr marL="285750" indent="-285750" algn="ctr">
              <a:buFont typeface="Arial"/>
              <a:buChar char="•"/>
            </a:pPr>
            <a:r>
              <a:rPr lang="en-US" sz="2800" dirty="0">
                <a:cs typeface="Calibri" panose="020F0502020204030204"/>
              </a:rPr>
              <a:t>&lt;1940 – 1950s- 9.025%</a:t>
            </a:r>
          </a:p>
          <a:p>
            <a:pPr marL="285750" indent="-285750" algn="ctr">
              <a:buFont typeface="Arial"/>
              <a:buChar char="•"/>
            </a:pPr>
            <a:r>
              <a:rPr lang="en-US" sz="2800" dirty="0">
                <a:cs typeface="Calibri" panose="020F0502020204030204"/>
              </a:rPr>
              <a:t>1960s - 6.125%</a:t>
            </a:r>
          </a:p>
          <a:p>
            <a:pPr marL="285750" indent="-285750" algn="ctr">
              <a:buFont typeface="Arial"/>
              <a:buChar char="•"/>
            </a:pPr>
            <a:r>
              <a:rPr lang="en-US" sz="2800" dirty="0">
                <a:cs typeface="Calibri" panose="020F0502020204030204"/>
              </a:rPr>
              <a:t>1970s - 12.875%</a:t>
            </a:r>
          </a:p>
          <a:p>
            <a:pPr marL="285750" indent="-285750" algn="ctr">
              <a:buFont typeface="Arial"/>
              <a:buChar char="•"/>
            </a:pPr>
            <a:r>
              <a:rPr lang="en-US" sz="2800" dirty="0">
                <a:cs typeface="Calibri" panose="020F0502020204030204"/>
              </a:rPr>
              <a:t>1980s - 12.125%</a:t>
            </a:r>
          </a:p>
          <a:p>
            <a:pPr marL="285750" indent="-285750" algn="ctr">
              <a:buFont typeface="Arial"/>
              <a:buChar char="•"/>
            </a:pPr>
            <a:r>
              <a:rPr lang="en-US" sz="2800" dirty="0">
                <a:highlight>
                  <a:srgbClr val="FFFF00"/>
                </a:highlight>
                <a:cs typeface="Calibri" panose="020F0502020204030204"/>
              </a:rPr>
              <a:t>1990s - 22%</a:t>
            </a:r>
          </a:p>
          <a:p>
            <a:pPr marL="285750" indent="-285750" algn="ctr">
              <a:buFont typeface="Arial"/>
              <a:buChar char="•"/>
            </a:pPr>
            <a:r>
              <a:rPr lang="en-US" sz="2800" dirty="0">
                <a:highlight>
                  <a:srgbClr val="FFFF00"/>
                </a:highlight>
                <a:cs typeface="Calibri" panose="020F0502020204030204"/>
              </a:rPr>
              <a:t>2000 - 28.25%</a:t>
            </a:r>
          </a:p>
          <a:p>
            <a:pPr marL="285750" indent="-285750" algn="ctr">
              <a:buFont typeface="Arial"/>
              <a:buChar char="•"/>
            </a:pPr>
            <a:r>
              <a:rPr lang="en-US" sz="2800" dirty="0">
                <a:highlight>
                  <a:srgbClr val="FFFF00"/>
                </a:highlight>
                <a:cs typeface="Calibri" panose="020F0502020204030204"/>
              </a:rPr>
              <a:t>2010+ - 9.6%</a:t>
            </a:r>
          </a:p>
        </p:txBody>
      </p:sp>
    </p:spTree>
    <p:extLst>
      <p:ext uri="{BB962C8B-B14F-4D97-AF65-F5344CB8AC3E}">
        <p14:creationId xmlns:p14="http://schemas.microsoft.com/office/powerpoint/2010/main" val="24710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 Neue"/>
                <a:cs typeface="Arial"/>
              </a:rPr>
              <a:t>Housing Characteristics</a:t>
            </a:r>
            <a:endParaRPr lang="en-US" dirty="0"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2487E7-2DB5-0CC4-0DF9-41CC4A786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93" y="1605989"/>
            <a:ext cx="8254813" cy="488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52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 Neue"/>
                <a:cs typeface="Arial"/>
              </a:rPr>
              <a:t>Housing Characteristics</a:t>
            </a:r>
            <a:endParaRPr lang="en-US" dirty="0"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675545-4478-CA90-D9A5-49EE4804D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011" y="1505622"/>
            <a:ext cx="7577978" cy="526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77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 Neue"/>
                <a:cs typeface="Arial"/>
              </a:rPr>
              <a:t>Housing Characteristics</a:t>
            </a:r>
            <a:endParaRPr lang="en-US" dirty="0"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30F44F-6D6C-A62D-FA8A-75DA5656F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792" y="1519622"/>
            <a:ext cx="7372416" cy="525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76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 Neue"/>
                <a:cs typeface="Arial"/>
              </a:rPr>
              <a:t>Rental housing</a:t>
            </a:r>
            <a:endParaRPr lang="en-US" dirty="0"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ACA7E6-7728-2931-42D5-F769EBE8C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295" y="1782660"/>
            <a:ext cx="8325410" cy="461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68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 Neue"/>
                <a:cs typeface="Arial"/>
              </a:rPr>
              <a:t>Rental housing</a:t>
            </a:r>
            <a:endParaRPr lang="en-US" dirty="0"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4D79A7-49BF-F496-6FF4-502C97209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781" y="1515035"/>
            <a:ext cx="7483639" cy="534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07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 Neue"/>
                <a:cs typeface="Arial"/>
              </a:rPr>
              <a:t>Senior housing</a:t>
            </a:r>
            <a:endParaRPr lang="en-US" dirty="0">
              <a:cs typeface="Arial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C2584C-2C78-2DAE-A7B2-1A0C03FDB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9908" y="1877939"/>
            <a:ext cx="8732183" cy="3927101"/>
          </a:xfrm>
        </p:spPr>
      </p:pic>
    </p:spTree>
    <p:extLst>
      <p:ext uri="{BB962C8B-B14F-4D97-AF65-F5344CB8AC3E}">
        <p14:creationId xmlns:p14="http://schemas.microsoft.com/office/powerpoint/2010/main" val="4137030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 Neue"/>
                <a:cs typeface="Arial"/>
              </a:rPr>
              <a:t>Senior housing</a:t>
            </a:r>
            <a:endParaRPr lang="en-US" dirty="0">
              <a:cs typeface="Arial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4DAAE8-E8C1-5E85-4132-5444CD894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4291" y="1474574"/>
            <a:ext cx="7623417" cy="5337174"/>
          </a:xfrm>
        </p:spPr>
      </p:pic>
    </p:spTree>
    <p:extLst>
      <p:ext uri="{BB962C8B-B14F-4D97-AF65-F5344CB8AC3E}">
        <p14:creationId xmlns:p14="http://schemas.microsoft.com/office/powerpoint/2010/main" val="755178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 Neue"/>
                <a:cs typeface="Arial"/>
              </a:rPr>
              <a:t>Senior housing</a:t>
            </a:r>
            <a:endParaRPr lang="en-US" dirty="0"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05A25D-6466-55DA-9CBF-CDA2EB8AE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228" y="1483762"/>
            <a:ext cx="7533544" cy="531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83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D080E-0D45-7245-993E-1BA8F250F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FD1D4-0851-1389-7EAD-D7E065FAC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4328"/>
            <a:ext cx="10515600" cy="4646892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 dirty="0">
                <a:latin typeface="Arial"/>
                <a:cs typeface="Arial"/>
              </a:rPr>
              <a:t>Key Points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Demographic Analysis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Employment Trends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Housing Characteristics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Rental Housing 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Senior Housing 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Special Needs Housing</a:t>
            </a:r>
          </a:p>
          <a:p>
            <a:r>
              <a:rPr lang="en-US" dirty="0">
                <a:latin typeface="Arial"/>
                <a:cs typeface="Arial"/>
              </a:rPr>
              <a:t>Planned &amp; Pending Housing Developments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Housing Affordability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Housing Demand Analysis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Conclusions and Recommendations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84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 Neue"/>
                <a:cs typeface="Arial"/>
              </a:rPr>
              <a:t>special needs housing</a:t>
            </a:r>
            <a:endParaRPr lang="en-US" dirty="0">
              <a:cs typeface="Arial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925A64-5CE1-6028-05BB-FDC6B935E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3793" y="2191110"/>
            <a:ext cx="8864413" cy="3570194"/>
          </a:xfrm>
        </p:spPr>
      </p:pic>
    </p:spTree>
    <p:extLst>
      <p:ext uri="{BB962C8B-B14F-4D97-AF65-F5344CB8AC3E}">
        <p14:creationId xmlns:p14="http://schemas.microsoft.com/office/powerpoint/2010/main" val="1712876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 Neue"/>
                <a:cs typeface="Arial"/>
              </a:rPr>
              <a:t>special needs housing</a:t>
            </a:r>
            <a:endParaRPr lang="en-US" dirty="0"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DF1D0F-6383-BCAC-ACAE-9BB65469A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235" y="1712819"/>
            <a:ext cx="89916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68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 Neue"/>
                <a:cs typeface="Arial"/>
              </a:rPr>
              <a:t>special needs housing</a:t>
            </a:r>
            <a:endParaRPr lang="en-US" dirty="0"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B24337-C4FB-2DB6-C905-A6F5A6D66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525498"/>
            <a:ext cx="83820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07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 Neue"/>
                <a:cs typeface="Arial"/>
              </a:rPr>
              <a:t>Planned &amp; pending housing developments </a:t>
            </a:r>
            <a:endParaRPr lang="en-US" dirty="0">
              <a:cs typeface="Arial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C17FC1-2AEE-B462-38CD-1ACE4844B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4828" y="2016418"/>
            <a:ext cx="7822344" cy="4539316"/>
          </a:xfrm>
        </p:spPr>
      </p:pic>
    </p:spTree>
    <p:extLst>
      <p:ext uri="{BB962C8B-B14F-4D97-AF65-F5344CB8AC3E}">
        <p14:creationId xmlns:p14="http://schemas.microsoft.com/office/powerpoint/2010/main" val="1312394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 Neue"/>
                <a:cs typeface="Arial"/>
              </a:rPr>
              <a:t>Planned &amp; pending housing developments </a:t>
            </a:r>
            <a:endParaRPr lang="en-US" dirty="0">
              <a:cs typeface="Arial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8DA314-3B69-85D2-D312-9E563F829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9118" y="1929482"/>
            <a:ext cx="8193764" cy="4763433"/>
          </a:xfrm>
        </p:spPr>
      </p:pic>
    </p:spTree>
    <p:extLst>
      <p:ext uri="{BB962C8B-B14F-4D97-AF65-F5344CB8AC3E}">
        <p14:creationId xmlns:p14="http://schemas.microsoft.com/office/powerpoint/2010/main" val="762857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 Neue"/>
                <a:cs typeface="Arial"/>
              </a:rPr>
              <a:t>Housing affordability </a:t>
            </a:r>
            <a:endParaRPr lang="en-US" dirty="0">
              <a:cs typeface="Arial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7C5DE9-C6B8-191A-F06E-C3750855C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2338" y="1570892"/>
            <a:ext cx="7096286" cy="5166844"/>
          </a:xfrm>
        </p:spPr>
      </p:pic>
    </p:spTree>
    <p:extLst>
      <p:ext uri="{BB962C8B-B14F-4D97-AF65-F5344CB8AC3E}">
        <p14:creationId xmlns:p14="http://schemas.microsoft.com/office/powerpoint/2010/main" val="296177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 Neue"/>
                <a:cs typeface="Arial"/>
              </a:rPr>
              <a:t>Housing affordability </a:t>
            </a:r>
            <a:endParaRPr lang="en-US" dirty="0">
              <a:cs typeface="Arial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155283-61ED-904F-09FC-2D930DC70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2750" y="1714328"/>
            <a:ext cx="8026500" cy="4888939"/>
          </a:xfrm>
        </p:spPr>
      </p:pic>
    </p:spTree>
    <p:extLst>
      <p:ext uri="{BB962C8B-B14F-4D97-AF65-F5344CB8AC3E}">
        <p14:creationId xmlns:p14="http://schemas.microsoft.com/office/powerpoint/2010/main" val="2567780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 Neue"/>
                <a:cs typeface="Arial"/>
              </a:rPr>
              <a:t>Housing demand Analysis</a:t>
            </a:r>
            <a:endParaRPr lang="en-US" dirty="0">
              <a:cs typeface="Arial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2E7984-A59F-3F8F-5F81-1EDD1BDA1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6188" y="1714329"/>
            <a:ext cx="9208589" cy="4395880"/>
          </a:xfrm>
        </p:spPr>
      </p:pic>
    </p:spTree>
    <p:extLst>
      <p:ext uri="{BB962C8B-B14F-4D97-AF65-F5344CB8AC3E}">
        <p14:creationId xmlns:p14="http://schemas.microsoft.com/office/powerpoint/2010/main" val="1258683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 Neue"/>
                <a:cs typeface="Arial"/>
              </a:rPr>
              <a:t>Housing demand Analysis</a:t>
            </a:r>
            <a:endParaRPr lang="en-US" dirty="0"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3BE571-952E-8556-CE11-76C9F4FE1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693" y="1533900"/>
            <a:ext cx="7375209" cy="518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46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 Neue"/>
                <a:cs typeface="Arial"/>
              </a:rPr>
              <a:t>conclusions &amp; recommendations</a:t>
            </a:r>
            <a:endParaRPr lang="en-US" dirty="0"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5FEE8A-A5F3-DB9A-C6BF-A190FEC86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330" y="1644743"/>
            <a:ext cx="6359339" cy="484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93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 Neue"/>
                <a:cs typeface="Arial"/>
              </a:rPr>
              <a:t>Key points</a:t>
            </a:r>
            <a:br>
              <a:rPr lang="en-US" dirty="0">
                <a:latin typeface="Bebas Neue"/>
                <a:cs typeface="Arial"/>
              </a:rPr>
            </a:br>
            <a:endParaRPr lang="en-US" sz="3200">
              <a:solidFill>
                <a:srgbClr val="CCB17A"/>
              </a:solidFill>
              <a:cs typeface="Arial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838200" y="1714328"/>
            <a:ext cx="10515600" cy="477854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45000"/>
              </a:lnSpc>
              <a:spcBef>
                <a:spcPts val="0"/>
              </a:spcBef>
              <a:defRPr/>
            </a:pPr>
            <a:r>
              <a:rPr lang="en-US" b="1" dirty="0">
                <a:latin typeface="Arial"/>
                <a:cs typeface="Arial"/>
              </a:rPr>
              <a:t>Entire housing study projects through </a:t>
            </a:r>
            <a:r>
              <a:rPr lang="en-US" b="1" dirty="0">
                <a:highlight>
                  <a:srgbClr val="FFFF00"/>
                </a:highlight>
                <a:latin typeface="Arial"/>
                <a:cs typeface="Arial"/>
              </a:rPr>
              <a:t>2030</a:t>
            </a:r>
            <a:r>
              <a:rPr lang="en-US" b="1" dirty="0">
                <a:latin typeface="Arial"/>
                <a:cs typeface="Arial"/>
              </a:rPr>
              <a:t> (no further).</a:t>
            </a:r>
            <a:endParaRPr lang="en-US" b="1" dirty="0"/>
          </a:p>
          <a:p>
            <a:pPr>
              <a:lnSpc>
                <a:spcPct val="145000"/>
              </a:lnSpc>
              <a:spcBef>
                <a:spcPts val="0"/>
              </a:spcBef>
              <a:defRPr/>
            </a:pPr>
            <a:r>
              <a:rPr lang="en-US" b="1" dirty="0">
                <a:latin typeface="Arial"/>
                <a:cs typeface="Arial"/>
              </a:rPr>
              <a:t>Identifies demand for </a:t>
            </a:r>
            <a:r>
              <a:rPr lang="en-US" b="1" dirty="0">
                <a:highlight>
                  <a:srgbClr val="FFFF00"/>
                </a:highlight>
                <a:latin typeface="Arial"/>
                <a:cs typeface="Arial"/>
              </a:rPr>
              <a:t>5,200 </a:t>
            </a:r>
            <a:r>
              <a:rPr lang="en-US" b="1" i="1" dirty="0">
                <a:highlight>
                  <a:srgbClr val="FFFF00"/>
                </a:highlight>
                <a:latin typeface="Arial"/>
                <a:cs typeface="Arial"/>
              </a:rPr>
              <a:t>new</a:t>
            </a:r>
            <a:r>
              <a:rPr lang="en-US" b="1" dirty="0">
                <a:highlight>
                  <a:srgbClr val="FFFF00"/>
                </a:highlight>
                <a:latin typeface="Arial"/>
                <a:cs typeface="Arial"/>
              </a:rPr>
              <a:t> housing units</a:t>
            </a:r>
            <a:r>
              <a:rPr lang="en-US" b="1" dirty="0">
                <a:latin typeface="Arial"/>
                <a:cs typeface="Arial"/>
              </a:rPr>
              <a:t>.</a:t>
            </a:r>
            <a:endParaRPr lang="en-US" b="1" dirty="0"/>
          </a:p>
          <a:p>
            <a:pPr lvl="1">
              <a:lnSpc>
                <a:spcPct val="145000"/>
              </a:lnSpc>
              <a:spcBef>
                <a:spcPts val="0"/>
              </a:spcBef>
              <a:defRPr/>
            </a:pPr>
            <a:r>
              <a:rPr lang="en-US" b="1" dirty="0">
                <a:latin typeface="Arial"/>
                <a:cs typeface="Arial"/>
              </a:rPr>
              <a:t>Age-restricted senior housing- 2,205 units</a:t>
            </a:r>
            <a:endParaRPr lang="en-US" b="1" dirty="0"/>
          </a:p>
          <a:p>
            <a:pPr lvl="1">
              <a:lnSpc>
                <a:spcPct val="145000"/>
              </a:lnSpc>
              <a:spcBef>
                <a:spcPts val="0"/>
              </a:spcBef>
              <a:defRPr/>
            </a:pPr>
            <a:r>
              <a:rPr lang="en-US" b="1" dirty="0">
                <a:latin typeface="Arial"/>
                <a:cs typeface="Arial"/>
              </a:rPr>
              <a:t>All other housing- 2,995 units</a:t>
            </a:r>
            <a:endParaRPr lang="en-US" b="1" dirty="0"/>
          </a:p>
          <a:p>
            <a:pPr>
              <a:lnSpc>
                <a:spcPct val="145000"/>
              </a:lnSpc>
              <a:spcBef>
                <a:spcPts val="0"/>
              </a:spcBef>
              <a:defRPr/>
            </a:pPr>
            <a:r>
              <a:rPr lang="en-US" b="1" dirty="0">
                <a:latin typeface="Arial"/>
                <a:cs typeface="Arial"/>
              </a:rPr>
              <a:t>Growth from 2020-2030 projected at </a:t>
            </a:r>
            <a:r>
              <a:rPr lang="en-US" b="1" dirty="0">
                <a:highlight>
                  <a:srgbClr val="FFFF00"/>
                </a:highlight>
                <a:latin typeface="Arial"/>
                <a:cs typeface="Arial"/>
              </a:rPr>
              <a:t>10%</a:t>
            </a:r>
            <a:r>
              <a:rPr lang="en-US" b="1" dirty="0">
                <a:latin typeface="Arial"/>
                <a:cs typeface="Arial"/>
              </a:rPr>
              <a:t>.</a:t>
            </a:r>
            <a:endParaRPr lang="en-US" b="1" dirty="0"/>
          </a:p>
          <a:p>
            <a:pPr>
              <a:lnSpc>
                <a:spcPct val="145000"/>
              </a:lnSpc>
              <a:spcBef>
                <a:spcPts val="0"/>
              </a:spcBef>
              <a:defRPr/>
            </a:pPr>
            <a:r>
              <a:rPr lang="en-US" b="1" dirty="0">
                <a:highlight>
                  <a:srgbClr val="FFFF00"/>
                </a:highlight>
                <a:latin typeface="Arial"/>
                <a:cs typeface="Arial"/>
              </a:rPr>
              <a:t>62%</a:t>
            </a:r>
            <a:r>
              <a:rPr lang="en-US" b="1" dirty="0">
                <a:latin typeface="Arial"/>
                <a:cs typeface="Arial"/>
              </a:rPr>
              <a:t> of county workforce commute out of the county.</a:t>
            </a:r>
            <a:endParaRPr lang="en-US" b="1" dirty="0"/>
          </a:p>
          <a:p>
            <a:pPr marL="0" indent="0">
              <a:lnSpc>
                <a:spcPct val="145000"/>
              </a:lnSpc>
              <a:spcBef>
                <a:spcPts val="0"/>
              </a:spcBef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25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 Neue"/>
                <a:cs typeface="Arial"/>
              </a:rPr>
              <a:t>conclusions &amp; recommendations</a:t>
            </a:r>
            <a:endParaRPr lang="en-US" dirty="0"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9E0513-4854-B98F-E1BE-C2BBFCA26267}"/>
              </a:ext>
            </a:extLst>
          </p:cNvPr>
          <p:cNvSpPr txBox="1"/>
          <p:nvPr/>
        </p:nvSpPr>
        <p:spPr>
          <a:xfrm>
            <a:off x="394447" y="1792941"/>
            <a:ext cx="11492752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ea typeface="Calibri" panose="020F0502020204030204"/>
                <a:cs typeface="Calibri" panose="020F0502020204030204"/>
              </a:rPr>
              <a:t>New platted lots are a critical need (only at 2 yr. Supply, 3-5 yrs. Recommended).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ea typeface="Calibri" panose="020F0502020204030204"/>
                <a:cs typeface="Calibri" panose="020F0502020204030204"/>
              </a:rPr>
              <a:t>Development of entry-level homes may require a private-public partnership or other incentives to stimulate lower priced new home construction.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ea typeface="Calibri" panose="020F0502020204030204"/>
                <a:cs typeface="Calibri" panose="020F0502020204030204"/>
              </a:rPr>
              <a:t>Growing need for patio home, one-level, and/or ground level main bedroom homes (both single and multifamily housing).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ea typeface="Calibri" panose="020F0502020204030204"/>
                <a:cs typeface="Calibri" panose="020F0502020204030204"/>
              </a:rPr>
              <a:t>Strong need for market rate and affordable/subsidized rental housing.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ea typeface="Calibri" panose="020F0502020204030204"/>
                <a:cs typeface="Calibri" panose="020F0502020204030204"/>
              </a:rPr>
              <a:t>Senior housing (independent living) is a strong need.</a:t>
            </a:r>
          </a:p>
        </p:txBody>
      </p:sp>
    </p:spTree>
    <p:extLst>
      <p:ext uri="{BB962C8B-B14F-4D97-AF65-F5344CB8AC3E}">
        <p14:creationId xmlns:p14="http://schemas.microsoft.com/office/powerpoint/2010/main" val="3801620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 Neue"/>
                <a:cs typeface="Arial"/>
              </a:rPr>
              <a:t>Key points</a:t>
            </a:r>
            <a:br>
              <a:rPr lang="en-US" dirty="0">
                <a:latin typeface="Bebas Neue"/>
                <a:cs typeface="Arial"/>
              </a:rPr>
            </a:br>
            <a:r>
              <a:rPr lang="en-US" dirty="0">
                <a:solidFill>
                  <a:srgbClr val="CCB17A"/>
                </a:solidFill>
                <a:latin typeface="Bebas Neue"/>
                <a:cs typeface="Arial"/>
              </a:rPr>
              <a:t>continued</a:t>
            </a:r>
            <a:endParaRPr lang="en-US" sz="3200" dirty="0">
              <a:solidFill>
                <a:srgbClr val="CCB17A"/>
              </a:solidFill>
              <a:cs typeface="Arial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838200" y="2377716"/>
            <a:ext cx="10515600" cy="411515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45000"/>
              </a:lnSpc>
              <a:spcBef>
                <a:spcPts val="0"/>
              </a:spcBef>
              <a:defRPr/>
            </a:pPr>
            <a:r>
              <a:rPr lang="en-US" b="1" dirty="0">
                <a:latin typeface="Arial"/>
                <a:cs typeface="Arial"/>
              </a:rPr>
              <a:t>Young seniors (ages 65-74) to grow by </a:t>
            </a:r>
            <a:r>
              <a:rPr lang="en-US" b="1" dirty="0">
                <a:highlight>
                  <a:srgbClr val="FFFF00"/>
                </a:highlight>
                <a:latin typeface="Arial"/>
                <a:cs typeface="Arial"/>
              </a:rPr>
              <a:t>14%</a:t>
            </a:r>
            <a:r>
              <a:rPr lang="en-US" b="1" dirty="0">
                <a:latin typeface="Arial"/>
                <a:cs typeface="Arial"/>
              </a:rPr>
              <a:t>; older seniors (ages 75-84) to grow by </a:t>
            </a:r>
            <a:r>
              <a:rPr lang="en-US" b="1" dirty="0">
                <a:highlight>
                  <a:srgbClr val="FFFF00"/>
                </a:highlight>
                <a:latin typeface="Arial"/>
                <a:cs typeface="Arial"/>
              </a:rPr>
              <a:t>34%</a:t>
            </a:r>
            <a:r>
              <a:rPr lang="en-US" b="1" dirty="0">
                <a:latin typeface="Arial"/>
                <a:cs typeface="Arial"/>
              </a:rPr>
              <a:t> by 2030.</a:t>
            </a:r>
            <a:endParaRPr lang="en-US" b="1" dirty="0"/>
          </a:p>
          <a:p>
            <a:pPr>
              <a:lnSpc>
                <a:spcPct val="145000"/>
              </a:lnSpc>
              <a:spcBef>
                <a:spcPts val="0"/>
              </a:spcBef>
              <a:defRPr/>
            </a:pPr>
            <a:r>
              <a:rPr lang="en-US" b="1" dirty="0">
                <a:latin typeface="Arial"/>
                <a:cs typeface="Arial"/>
              </a:rPr>
              <a:t>Overall rental vacancy rate at 3.1% (well below market equilibrium). </a:t>
            </a:r>
            <a:r>
              <a:rPr lang="en-US" b="1" dirty="0">
                <a:highlight>
                  <a:srgbClr val="FFFF00"/>
                </a:highlight>
                <a:latin typeface="Arial"/>
                <a:cs typeface="Arial"/>
              </a:rPr>
              <a:t>Medium rent is $1,053</a:t>
            </a:r>
            <a:r>
              <a:rPr lang="en-US" b="1" dirty="0">
                <a:latin typeface="Arial"/>
                <a:cs typeface="Arial"/>
              </a:rPr>
              <a:t>.</a:t>
            </a:r>
            <a:endParaRPr lang="en-US" b="1" dirty="0"/>
          </a:p>
          <a:p>
            <a:pPr>
              <a:lnSpc>
                <a:spcPct val="145000"/>
              </a:lnSpc>
              <a:spcBef>
                <a:spcPts val="0"/>
              </a:spcBef>
              <a:defRPr/>
            </a:pPr>
            <a:r>
              <a:rPr lang="en-US" b="1" dirty="0">
                <a:highlight>
                  <a:srgbClr val="FFFF00"/>
                </a:highlight>
                <a:latin typeface="Arial"/>
                <a:cs typeface="Arial"/>
              </a:rPr>
              <a:t>Median resale price</a:t>
            </a:r>
            <a:r>
              <a:rPr lang="en-US" b="1" dirty="0">
                <a:latin typeface="Arial"/>
                <a:cs typeface="Arial"/>
              </a:rPr>
              <a:t> has jumped from $199K in 2015 to </a:t>
            </a:r>
            <a:r>
              <a:rPr lang="en-US" b="1" dirty="0">
                <a:highlight>
                  <a:srgbClr val="FFFF00"/>
                </a:highlight>
                <a:latin typeface="Arial"/>
                <a:cs typeface="Arial"/>
              </a:rPr>
              <a:t>$370K</a:t>
            </a:r>
            <a:r>
              <a:rPr lang="en-US" b="1" dirty="0">
                <a:latin typeface="Arial"/>
                <a:cs typeface="Arial"/>
              </a:rPr>
              <a:t> in 2022 (due mostly to limited housing stock).</a:t>
            </a:r>
            <a:endParaRPr lang="en-US" b="1" dirty="0"/>
          </a:p>
          <a:p>
            <a:pPr>
              <a:lnSpc>
                <a:spcPct val="145000"/>
              </a:lnSpc>
              <a:spcBef>
                <a:spcPts val="0"/>
              </a:spcBef>
              <a:defRPr/>
            </a:pPr>
            <a:r>
              <a:rPr lang="en-US" b="1" dirty="0">
                <a:latin typeface="Arial"/>
                <a:cs typeface="Arial"/>
              </a:rPr>
              <a:t>Current lot supply is less than </a:t>
            </a:r>
            <a:r>
              <a:rPr lang="en-US" b="1" dirty="0">
                <a:highlight>
                  <a:srgbClr val="FFFF00"/>
                </a:highlight>
                <a:latin typeface="Arial"/>
                <a:cs typeface="Arial"/>
              </a:rPr>
              <a:t>two year supply</a:t>
            </a:r>
            <a:r>
              <a:rPr lang="en-US" b="1" dirty="0">
                <a:latin typeface="Arial"/>
                <a:cs typeface="Arial"/>
              </a:rPr>
              <a:t> (3-5 year recommended).</a:t>
            </a:r>
            <a:endParaRPr lang="en-US" b="1" dirty="0"/>
          </a:p>
          <a:p>
            <a:pPr marL="0" indent="0">
              <a:lnSpc>
                <a:spcPct val="145000"/>
              </a:lnSpc>
              <a:spcBef>
                <a:spcPts val="0"/>
              </a:spcBef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744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 Neue"/>
                <a:cs typeface="Arial"/>
              </a:rPr>
              <a:t>Demographics analysis</a:t>
            </a:r>
            <a:br>
              <a:rPr lang="en-US" dirty="0">
                <a:latin typeface="Bebas Neue"/>
                <a:cs typeface="Arial"/>
              </a:rPr>
            </a:br>
            <a:endParaRPr lang="en-US">
              <a:solidFill>
                <a:srgbClr val="CCB17A"/>
              </a:solidFill>
              <a:cs typeface="Arial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A56C6A-BAB7-E35D-550B-B82BDA2C5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2450" y="1938445"/>
            <a:ext cx="10117429" cy="4261410"/>
          </a:xfrm>
        </p:spPr>
      </p:pic>
    </p:spTree>
    <p:extLst>
      <p:ext uri="{BB962C8B-B14F-4D97-AF65-F5344CB8AC3E}">
        <p14:creationId xmlns:p14="http://schemas.microsoft.com/office/powerpoint/2010/main" val="3299267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 Neue"/>
                <a:cs typeface="Arial"/>
              </a:rPr>
              <a:t>Demographics analysis</a:t>
            </a:r>
            <a:br>
              <a:rPr lang="en-US" dirty="0">
                <a:latin typeface="Bebas Neue"/>
                <a:cs typeface="Arial"/>
              </a:rPr>
            </a:br>
            <a:endParaRPr lang="en-US" sz="4400" dirty="0">
              <a:solidFill>
                <a:srgbClr val="CCB17A"/>
              </a:solidFill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95160-D0BB-473F-B5D9-A052AB766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113" y="1628357"/>
            <a:ext cx="7947773" cy="478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26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 Neue"/>
                <a:cs typeface="Arial"/>
              </a:rPr>
              <a:t>Demographics analysis</a:t>
            </a:r>
            <a:br>
              <a:rPr lang="en-US" dirty="0">
                <a:latin typeface="Bebas Neue"/>
                <a:cs typeface="Arial"/>
              </a:rPr>
            </a:br>
            <a:endParaRPr lang="en-US" sz="4400" dirty="0">
              <a:solidFill>
                <a:srgbClr val="CCB17A"/>
              </a:solidFill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5C4B2E-18B7-0B88-2330-3EF86ACEC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594" y="1699123"/>
            <a:ext cx="6970812" cy="470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68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 Neue"/>
                <a:cs typeface="Arial"/>
              </a:rPr>
              <a:t>Demographics analysis</a:t>
            </a:r>
            <a:br>
              <a:rPr lang="en-US" dirty="0">
                <a:latin typeface="Bebas Neue"/>
                <a:cs typeface="Arial"/>
              </a:rPr>
            </a:br>
            <a:endParaRPr lang="en-US" sz="4400" dirty="0">
              <a:solidFill>
                <a:srgbClr val="CCB17A"/>
              </a:solidFill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429E39-32FA-D9EE-93F2-7A050F444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1673224"/>
            <a:ext cx="73914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58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 Neue"/>
                <a:cs typeface="Arial"/>
              </a:rPr>
              <a:t>Employment trends</a:t>
            </a:r>
            <a:endParaRPr lang="en-US" dirty="0"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579006-C24A-255A-594C-65CB1C603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256" y="1628046"/>
            <a:ext cx="8321488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06714"/>
      </p:ext>
    </p:extLst>
  </p:cSld>
  <p:clrMapOvr>
    <a:masterClrMapping/>
  </p:clrMapOvr>
</p:sld>
</file>

<file path=ppt/theme/theme1.xml><?xml version="1.0" encoding="utf-8"?>
<a:theme xmlns:a="http://schemas.openxmlformats.org/drawingml/2006/main" name="Til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ltle" id="{CC2C9304-F0B5-4152-BE6F-E119B50C064A}" vid="{7F8122D4-725E-425B-ABA3-DABCF1DC87D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A2D110EF1EBB469F4DBBEB54ADC346" ma:contentTypeVersion="18" ma:contentTypeDescription="Create a new document." ma:contentTypeScope="" ma:versionID="a975879aa59c3888a7ef10a866d1b045">
  <xsd:schema xmlns:xsd="http://www.w3.org/2001/XMLSchema" xmlns:xs="http://www.w3.org/2001/XMLSchema" xmlns:p="http://schemas.microsoft.com/office/2006/metadata/properties" xmlns:ns2="d2f186a8-1566-410b-80cf-e5b52b2b39dd" xmlns:ns3="82a59444-605e-4fbc-9514-a5e03d260c31" targetNamespace="http://schemas.microsoft.com/office/2006/metadata/properties" ma:root="true" ma:fieldsID="1947b207cd1b6da2cf624772b205783d" ns2:_="" ns3:_="">
    <xsd:import namespace="d2f186a8-1566-410b-80cf-e5b52b2b39dd"/>
    <xsd:import namespace="82a59444-605e-4fbc-9514-a5e03d260c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f186a8-1566-410b-80cf-e5b52b2b39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452e095-a631-43c3-b12d-16325b557a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a59444-605e-4fbc-9514-a5e03d260c3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c0a56be-8663-486d-9f98-e8b0f7797e0f}" ma:internalName="TaxCatchAll" ma:showField="CatchAllData" ma:web="82a59444-605e-4fbc-9514-a5e03d260c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lcf76f155ced4ddcb4097134ff3c332f xmlns="d2f186a8-1566-410b-80cf-e5b52b2b39dd">
      <Terms xmlns="http://schemas.microsoft.com/office/infopath/2007/PartnerControls"/>
    </lcf76f155ced4ddcb4097134ff3c332f>
    <TaxCatchAll xmlns="82a59444-605e-4fbc-9514-a5e03d260c31" xsi:nil="true"/>
  </documentManagement>
</p:properties>
</file>

<file path=customXml/itemProps1.xml><?xml version="1.0" encoding="utf-8"?>
<ds:datastoreItem xmlns:ds="http://schemas.openxmlformats.org/officeDocument/2006/customXml" ds:itemID="{FCBD969C-1F82-4BBD-B941-26FF1ABE3589}"/>
</file>

<file path=customXml/itemProps2.xml><?xml version="1.0" encoding="utf-8"?>
<ds:datastoreItem xmlns:ds="http://schemas.openxmlformats.org/officeDocument/2006/customXml" ds:itemID="{93A37050-9DCD-4B1C-8E93-48DD595F13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2B0C67-4FF9-497F-BE48-85C71F1D5233}">
  <ds:schemaRefs>
    <ds:schemaRef ds:uri="0b85a27b-f07f-498d-8666-903218387e8e"/>
    <ds:schemaRef ds:uri="9b979a7a-11a7-476f-9da8-7e97051fdbc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Tiltle</Template>
  <TotalTime>123</TotalTime>
  <Words>380</Words>
  <Application>Microsoft Office PowerPoint</Application>
  <PresentationFormat>Widescreen</PresentationFormat>
  <Paragraphs>68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Bebas Neue</vt:lpstr>
      <vt:lpstr>Calibri</vt:lpstr>
      <vt:lpstr>Tiltle</vt:lpstr>
      <vt:lpstr>PowerPoint Presentation</vt:lpstr>
      <vt:lpstr>Overview</vt:lpstr>
      <vt:lpstr>Key points </vt:lpstr>
      <vt:lpstr>Key points continued</vt:lpstr>
      <vt:lpstr>Demographics analysis </vt:lpstr>
      <vt:lpstr>Demographics analysis </vt:lpstr>
      <vt:lpstr>Demographics analysis </vt:lpstr>
      <vt:lpstr>Demographics analysis </vt:lpstr>
      <vt:lpstr>Employment trends</vt:lpstr>
      <vt:lpstr>Employment trends</vt:lpstr>
      <vt:lpstr>Housing Characteristics</vt:lpstr>
      <vt:lpstr>Housing Characteristics</vt:lpstr>
      <vt:lpstr>Housing Characteristics</vt:lpstr>
      <vt:lpstr>Housing Characteristics</vt:lpstr>
      <vt:lpstr>Rental housing</vt:lpstr>
      <vt:lpstr>Rental housing</vt:lpstr>
      <vt:lpstr>Senior housing</vt:lpstr>
      <vt:lpstr>Senior housing</vt:lpstr>
      <vt:lpstr>Senior housing</vt:lpstr>
      <vt:lpstr>special needs housing</vt:lpstr>
      <vt:lpstr>special needs housing</vt:lpstr>
      <vt:lpstr>special needs housing</vt:lpstr>
      <vt:lpstr>Planned &amp; pending housing developments </vt:lpstr>
      <vt:lpstr>Planned &amp; pending housing developments </vt:lpstr>
      <vt:lpstr>Housing affordability </vt:lpstr>
      <vt:lpstr>Housing affordability </vt:lpstr>
      <vt:lpstr>Housing demand Analysis</vt:lpstr>
      <vt:lpstr>Housing demand Analysis</vt:lpstr>
      <vt:lpstr>conclusions &amp; recommendations</vt:lpstr>
      <vt:lpstr>conclusions &amp; 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Switchboard</dc:creator>
  <cp:lastModifiedBy>Brian Fleming</cp:lastModifiedBy>
  <cp:revision>408</cp:revision>
  <dcterms:created xsi:type="dcterms:W3CDTF">2017-10-19T16:18:22Z</dcterms:created>
  <dcterms:modified xsi:type="dcterms:W3CDTF">2025-02-19T17:33:17Z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0x01010039A2D110EF1EBB469F4DBBEB54ADC346</vt:lpwstr>
  </property>
  <property fmtid="{D5CDD505-2E9C-101B-9397-08002B2CF9AE}" pid="3" name="Modified By">
    <vt:lpwstr>i:0#.f|membership|naomie.rondo@co.sherburne.mn.us</vt:lpwstr>
  </property>
  <property fmtid="{D5CDD505-2E9C-101B-9397-08002B2CF9AE}" pid="4" name="Created By">
    <vt:lpwstr>i:0#.f|membership|naomie.rondo@co.sherburne.mn.us</vt:lpwstr>
  </property>
  <property fmtid="{D5CDD505-2E9C-101B-9397-08002B2CF9AE}" pid="5" name="FileLeafRef">
    <vt:lpwstr>sherco_powerpoint_slides.pptx</vt:lpwstr>
  </property>
  <property fmtid="{D5CDD505-2E9C-101B-9397-08002B2CF9AE}" pid="6" name="Order">
    <vt:r8>4900</vt:r8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source_item_id">
    <vt:lpwstr/>
  </property>
  <property fmtid="{D5CDD505-2E9C-101B-9397-08002B2CF9AE}" pid="13" name="AssetType">
    <vt:lpwstr>Presentation</vt:lpwstr>
  </property>
  <property fmtid="{D5CDD505-2E9C-101B-9397-08002B2CF9AE}" pid="14" name="MediaServiceImageTags">
    <vt:lpwstr/>
  </property>
</Properties>
</file>