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Default Extension="emf" ContentType="image/x-emf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microsoft.com/office/2020/02/relationships/classificationlabels" Target="docMetadata/LabelInfo.xml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package/2006/relationships/metadata/thumbnail" Target="docProps/thumbnail.jpeg" /><Relationship Id="rId6" Type="http://schemas.openxmlformats.org/officeDocument/2006/relationships/custom-properties" Target="docProps/custom.xml" /></Relationships>
</file>

<file path=ppt/presentation.xml><?xml version="1.0" encoding="utf-8"?>
<!--Generated by Aspose.Slides for .NET 21.3-->
<p:presentation xmlns:r="http://schemas.openxmlformats.org/officeDocument/2006/relationships" xmlns:a="http://schemas.openxmlformats.org/drawingml/2006/main" xmlns:p="http://schemas.openxmlformats.org/presentationml/2006/main" firstSlideNum="0" showSpecialPlsOnTitleSld="0" removePersonalInfoOnSave="1" autoCompressPictures="0">
  <p:sldMasterIdLst>
    <p:sldMasterId id="2147483804" r:id="rId1"/>
  </p:sldMasterIdLst>
  <p:notesMasterIdLst>
    <p:notesMasterId r:id="rId2"/>
  </p:notesMasterIdLst>
  <p:handoutMasterIdLst>
    <p:handoutMasterId r:id="rId3"/>
  </p:handoutMasterIdLst>
  <p:sldIdLst>
    <p:sldId id="270" r:id="rId4"/>
    <p:sldId id="2537" r:id="rId5"/>
    <p:sldId id="2545" r:id="rId6"/>
    <p:sldId id="346" r:id="rId7"/>
    <p:sldId id="2532" r:id="rId8"/>
    <p:sldId id="2541" r:id="rId9"/>
    <p:sldId id="2543" r:id="rId10"/>
    <p:sldId id="2544" r:id="rId11"/>
    <p:sldId id="2548" r:id="rId12"/>
    <p:sldId id="2542" r:id="rId13"/>
    <p:sldId id="2535" r:id="rId14"/>
    <p:sldId id="2547" r:id="rId15"/>
    <p:sldId id="2538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9"/>
    <p:restoredTop sz="74354"/>
  </p:normalViewPr>
  <p:slideViewPr>
    <p:cSldViewPr snapToGrid="0" snapToObjects="1">
      <p:cViewPr varScale="1">
        <p:scale>
          <a:sx n="85" d="100"/>
          <a:sy n="85" d="100"/>
        </p:scale>
        <p:origin x="21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tags" Target="tags/tag3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22" Type="http://schemas.microsoft.com/office/2018/10/relationships/authors" Target="author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C28B3C-7EAF-56B0-7C02-AA2D55D7A7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FFE77-82FC-4D03-E782-ADE63F720B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5800-5E67-43A6-84FB-75A3E65D90D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E1429-9A91-3DC0-69B5-169DE3E235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F2447-48AF-4332-06D8-B680171881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C1C97-F940-40F1-A40C-DBA6C034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1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2CF37-722A-714A-959A-8C84ADA37DC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8F416-7813-F54C-8E41-DDC79471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99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44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38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2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7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7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51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67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0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8F416-7813-F54C-8E41-DDC794715E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3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8F416-7813-F54C-8E41-DDC794715E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7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8F416-7813-F54C-8E41-DDC794715E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6667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9.emf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tags" Target="../tags/tag1.xml" /><Relationship Id="rId3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9.emf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jpe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6.jpe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7.jpe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8.jpeg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32C9D3F-839A-6743-8F09-43B798F54BE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6002767" y="911482"/>
            <a:ext cx="6189233" cy="5946518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 userDrawn="1">
            <p:ph type="title" hasCustomPrompt="1"/>
          </p:nvPr>
        </p:nvSpPr>
        <p:spPr>
          <a:xfrm>
            <a:off x="998875" y="2352323"/>
            <a:ext cx="10194058" cy="14778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25"/>
              </a:spcAft>
              <a:defRPr sz="5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Cover slide title line 1</a:t>
            </a:r>
            <a:br>
              <a:rPr lang="en-US"/>
            </a:br>
            <a:r>
              <a:rPr lang="en-US"/>
              <a:t>Cover slide title line 2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0FC5680D-30EE-6349-8180-7E8AC4702D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875" y="4188250"/>
            <a:ext cx="5750725" cy="49559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sz="2400"/>
              <a:t>Presenter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C09AFBCC-62DD-C042-B15F-5DE955719D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067" y="4720205"/>
            <a:ext cx="5749925" cy="359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CE2B41-9BFF-05EB-6209-83B441CDF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385" y="794570"/>
            <a:ext cx="2928112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3855"/>
      </p:ext>
    </p:extLst>
  </p:cSld>
  <p:clrMapOvr>
    <a:masterClrMapping/>
  </p:clrMapOvr>
  <p:transition spd="med">
    <p:pull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wo-line Title, Subtitle &amp;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9D32-E1FF-B74D-9F92-03308B6F5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565484"/>
            <a:ext cx="10911840" cy="1311128"/>
          </a:xfrm>
        </p:spPr>
        <p:txBody>
          <a:bodyPr anchor="b" anchorCtr="0"/>
          <a:lstStyle/>
          <a:p>
            <a:r>
              <a:rPr lang="en-US"/>
              <a:t>Use this slide for two-line title</a:t>
            </a:r>
            <a:br>
              <a:rPr lang="en-US"/>
            </a:br>
            <a:r>
              <a:rPr lang="en-US"/>
              <a:t>Use this slide for two-line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EE563-BBD4-4140-BA38-F535E0A275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763" y="2579572"/>
            <a:ext cx="10912475" cy="3434368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92D5F1D-3315-5B4E-8182-F1BCDBE90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828487"/>
            <a:ext cx="10912475" cy="48013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99971197"/>
      </p:ext>
    </p:extLst>
  </p:cSld>
  <p:clrMapOvr>
    <a:masterClrMapping/>
  </p:clrMapOvr>
  <p:transition spd="med">
    <p:pull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ingle-line Title &amp; 2-column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9D32-E1FF-B74D-9F92-03308B6F5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566928"/>
            <a:ext cx="10911840" cy="701731"/>
          </a:xfrm>
        </p:spPr>
        <p:txBody>
          <a:bodyPr anchor="b" anchorCtr="0"/>
          <a:lstStyle/>
          <a:p>
            <a:r>
              <a:rPr lang="en-US"/>
              <a:t>Use this slide for single-line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EE563-BBD4-4140-BA38-F535E0A275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764" y="1591056"/>
            <a:ext cx="5119868" cy="44228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4BCA01-CF03-554D-9CF5-EA95789718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32370" y="1591056"/>
            <a:ext cx="5119868" cy="44228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475650"/>
      </p:ext>
    </p:extLst>
  </p:cSld>
  <p:clrMapOvr>
    <a:masterClrMapping/>
  </p:clrMapOvr>
  <p:transition spd="med">
    <p:pull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ingle-line Title, Subtitle &amp; Graphic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9D32-E1FF-B74D-9F92-03308B6F5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566928"/>
            <a:ext cx="10911840" cy="701731"/>
          </a:xfrm>
        </p:spPr>
        <p:txBody>
          <a:bodyPr anchor="b" anchorCtr="0"/>
          <a:lstStyle/>
          <a:p>
            <a:r>
              <a:rPr lang="en-US"/>
              <a:t>Use this slide for single-line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F8AA15-EADE-D141-9FE9-7EC08FB36F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268413"/>
            <a:ext cx="10912475" cy="48013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Sub-title here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37134E9-24AA-B640-9752-B6276ACE63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9762" y="1970144"/>
            <a:ext cx="10912476" cy="404379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ct val="0"/>
              </a:spcAft>
              <a:buNone/>
              <a:defRPr sz="3600" b="1">
                <a:solidFill>
                  <a:srgbClr val="C00000"/>
                </a:solidFill>
              </a:defRPr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This space can </a:t>
            </a:r>
            <a:br>
              <a:rPr lang="en-US"/>
            </a:br>
            <a:r>
              <a:rPr lang="en-US"/>
              <a:t>be used to place </a:t>
            </a:r>
            <a:br>
              <a:rPr lang="en-US"/>
            </a:br>
            <a:r>
              <a:rPr lang="en-US"/>
              <a:t>a graphic. </a:t>
            </a:r>
            <a:br>
              <a:rPr lang="en-US"/>
            </a:br>
            <a:r>
              <a:rPr lang="en-US"/>
              <a:t>Delete this box.</a:t>
            </a:r>
          </a:p>
        </p:txBody>
      </p:sp>
    </p:spTree>
    <p:extLst>
      <p:ext uri="{BB962C8B-B14F-4D97-AF65-F5344CB8AC3E}">
        <p14:creationId xmlns:p14="http://schemas.microsoft.com/office/powerpoint/2010/main" val="1324163214"/>
      </p:ext>
    </p:extLst>
  </p:cSld>
  <p:clrMapOvr>
    <a:masterClrMapping/>
  </p:clrMapOvr>
  <p:transition spd="med">
    <p:pull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wo-line Title, Subtitle &amp; Graphic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9D32-E1FF-B74D-9F92-03308B6F5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565484"/>
            <a:ext cx="10911840" cy="1311128"/>
          </a:xfrm>
        </p:spPr>
        <p:txBody>
          <a:bodyPr anchor="b" anchorCtr="0"/>
          <a:lstStyle/>
          <a:p>
            <a:r>
              <a:rPr lang="en-US"/>
              <a:t>Use this slide for two-line title</a:t>
            </a:r>
            <a:br>
              <a:rPr lang="en-US"/>
            </a:br>
            <a:r>
              <a:rPr lang="en-US"/>
              <a:t>Use this slide for two-line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92D5F1D-3315-5B4E-8182-F1BCDBE90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828487"/>
            <a:ext cx="10912475" cy="48013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Sub-title here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FDF248C-D2BF-144D-97B5-0AB36521C5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9762" y="2465173"/>
            <a:ext cx="10912476" cy="3548766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ct val="0"/>
              </a:spcAft>
              <a:buNone/>
              <a:defRPr sz="3600" b="1">
                <a:solidFill>
                  <a:srgbClr val="C00000"/>
                </a:solidFill>
              </a:defRPr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This space can </a:t>
            </a:r>
            <a:br>
              <a:rPr lang="en-US"/>
            </a:br>
            <a:r>
              <a:rPr lang="en-US"/>
              <a:t>be used to place </a:t>
            </a:r>
            <a:br>
              <a:rPr lang="en-US"/>
            </a:br>
            <a:r>
              <a:rPr lang="en-US"/>
              <a:t>a graphic. </a:t>
            </a:r>
            <a:br>
              <a:rPr lang="en-US"/>
            </a:br>
            <a:r>
              <a:rPr lang="en-US"/>
              <a:t>Delete this box.</a:t>
            </a:r>
          </a:p>
        </p:txBody>
      </p:sp>
    </p:spTree>
    <p:extLst>
      <p:ext uri="{BB962C8B-B14F-4D97-AF65-F5344CB8AC3E}">
        <p14:creationId xmlns:p14="http://schemas.microsoft.com/office/powerpoint/2010/main" val="3484329181"/>
      </p:ext>
    </p:extLst>
  </p:cSld>
  <p:clrMapOvr>
    <a:masterClrMapping/>
  </p:clrMapOvr>
  <p:transition spd="med">
    <p:pull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ingle-line Title, Content &amp; Graphic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9D32-E1FF-B74D-9F92-03308B6F5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566928"/>
            <a:ext cx="10911840" cy="701731"/>
          </a:xfrm>
        </p:spPr>
        <p:txBody>
          <a:bodyPr anchor="b" anchorCtr="0"/>
          <a:lstStyle/>
          <a:p>
            <a:r>
              <a:rPr lang="en-US"/>
              <a:t>Single-line title, content and graphic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EE563-BBD4-4140-BA38-F535E0A275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764" y="1591056"/>
            <a:ext cx="5119868" cy="44228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4BCA01-CF03-554D-9CF5-EA95789718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32370" y="1591056"/>
            <a:ext cx="5119868" cy="442288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ct val="0"/>
              </a:spcAft>
              <a:buNone/>
              <a:defRPr sz="3600" b="1">
                <a:solidFill>
                  <a:srgbClr val="C00000"/>
                </a:solidFill>
              </a:defRPr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This space can </a:t>
            </a:r>
            <a:br>
              <a:rPr lang="en-US"/>
            </a:br>
            <a:r>
              <a:rPr lang="en-US"/>
              <a:t>be used to place </a:t>
            </a:r>
            <a:br>
              <a:rPr lang="en-US"/>
            </a:br>
            <a:r>
              <a:rPr lang="en-US"/>
              <a:t>a graphic. </a:t>
            </a:r>
            <a:br>
              <a:rPr lang="en-US"/>
            </a:br>
            <a:r>
              <a:rPr lang="en-US"/>
              <a:t>Delete this box.</a:t>
            </a:r>
          </a:p>
        </p:txBody>
      </p:sp>
    </p:spTree>
    <p:extLst>
      <p:ext uri="{BB962C8B-B14F-4D97-AF65-F5344CB8AC3E}">
        <p14:creationId xmlns:p14="http://schemas.microsoft.com/office/powerpoint/2010/main" val="4256421927"/>
      </p:ext>
    </p:extLst>
  </p:cSld>
  <p:clrMapOvr>
    <a:masterClrMapping/>
  </p:clrMapOvr>
  <p:transition spd="med">
    <p:pull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Title - Bullet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9D32-E1FF-B74D-9F92-03308B6F5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565484"/>
            <a:ext cx="10911840" cy="1311128"/>
          </a:xfrm>
        </p:spPr>
        <p:txBody>
          <a:bodyPr anchor="b" anchorCtr="0"/>
          <a:lstStyle/>
          <a:p>
            <a:r>
              <a:rPr lang="en-US"/>
              <a:t>Two-line title, content and graphic</a:t>
            </a:r>
            <a:br>
              <a:rPr lang="en-US"/>
            </a:br>
            <a:r>
              <a:rPr lang="en-US"/>
              <a:t>Two-line title, content and graphic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8291E61-4DCE-7347-BCA1-E8DB3D0408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764" y="2268638"/>
            <a:ext cx="5119868" cy="3745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211E02F-97B9-884B-8390-F5A4963A22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32370" y="2268638"/>
            <a:ext cx="5119868" cy="3745301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ct val="0"/>
              </a:spcAft>
              <a:buNone/>
              <a:defRPr sz="3600" b="1">
                <a:solidFill>
                  <a:srgbClr val="C00000"/>
                </a:solidFill>
              </a:defRPr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This space can </a:t>
            </a:r>
            <a:br>
              <a:rPr lang="en-US"/>
            </a:br>
            <a:r>
              <a:rPr lang="en-US"/>
              <a:t>be used to place </a:t>
            </a:r>
            <a:br>
              <a:rPr lang="en-US"/>
            </a:br>
            <a:r>
              <a:rPr lang="en-US"/>
              <a:t>a graphic. </a:t>
            </a:r>
            <a:br>
              <a:rPr lang="en-US"/>
            </a:br>
            <a:r>
              <a:rPr lang="en-US"/>
              <a:t>Delete this box.</a:t>
            </a:r>
          </a:p>
        </p:txBody>
      </p:sp>
    </p:spTree>
    <p:extLst>
      <p:ext uri="{BB962C8B-B14F-4D97-AF65-F5344CB8AC3E}">
        <p14:creationId xmlns:p14="http://schemas.microsoft.com/office/powerpoint/2010/main" val="2290012906"/>
      </p:ext>
    </p:extLst>
  </p:cSld>
  <p:clrMapOvr>
    <a:masterClrMapping/>
  </p:clrMapOvr>
  <p:transition spd="med">
    <p:pull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F1CC-0254-1345-88DF-9F3E8B7BC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3376471715"/>
      </p:ext>
    </p:extLst>
  </p:cSld>
  <p:clrMapOvr>
    <a:masterClrMapping/>
  </p:clrMapOvr>
  <p:transition spd="med">
    <p:pull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774559410"/>
      </p:ext>
    </p:extLst>
  </p:cSld>
  <p:clrMapOvr>
    <a:masterClrMapping/>
  </p:clrMapOvr>
  <p:transition spd="med">
    <p:pull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94999746"/>
      </p:ext>
    </p:extLst>
  </p:cSld>
  <p:clrMapOvr>
    <a:masterClrMapping/>
  </p:clrMapOvr>
  <p:transition spd="med">
    <p:pull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Closing Slide with 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36E4749-5669-D648-BE91-98B95C69ECA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002767" y="911482"/>
            <a:ext cx="6189233" cy="5946518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B90DA7-6651-BB4D-B3A8-DF1DEBFDA7A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76502" y="5163355"/>
            <a:ext cx="2420618" cy="6743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4448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AutoShape 98">
            <a:extLst>
              <a:ext uri="{FF2B5EF4-FFF2-40B4-BE49-F238E27FC236}">
                <a16:creationId xmlns:a16="http://schemas.microsoft.com/office/drawing/2014/main" id="{A6D412BA-9E9E-8E4C-833A-A9484B000281}"/>
              </a:ext>
            </a:extLst>
          </p:cNvPr>
          <p:cNvSpPr/>
          <p:nvPr userDrawn="1"/>
        </p:nvSpPr>
        <p:spPr bwMode="auto">
          <a:xfrm flipH="1">
            <a:off x="1849714" y="4874233"/>
            <a:ext cx="179495" cy="255236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Freeform 215">
            <a:extLst>
              <a:ext uri="{FF2B5EF4-FFF2-40B4-BE49-F238E27FC236}">
                <a16:creationId xmlns:a16="http://schemas.microsoft.com/office/drawing/2014/main" id="{33363F6F-C099-344C-AEB5-22D15976F6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5154990" y="4852490"/>
            <a:ext cx="166184" cy="311878"/>
          </a:xfrm>
          <a:custGeom>
            <a:gdLst>
              <a:gd name="T0" fmla="*/ 583 w 646"/>
              <a:gd name="T1" fmla="*/ 0 h 1210"/>
              <a:gd name="T2" fmla="*/ 62 w 646"/>
              <a:gd name="T3" fmla="*/ 0 h 1210"/>
              <a:gd name="T4" fmla="*/ 0 w 646"/>
              <a:gd name="T5" fmla="*/ 63 h 1210"/>
              <a:gd name="T6" fmla="*/ 0 w 646"/>
              <a:gd name="T7" fmla="*/ 1146 h 1210"/>
              <a:gd name="T8" fmla="*/ 62 w 646"/>
              <a:gd name="T9" fmla="*/ 1209 h 1210"/>
              <a:gd name="T10" fmla="*/ 583 w 646"/>
              <a:gd name="T11" fmla="*/ 1209 h 1210"/>
              <a:gd name="T12" fmla="*/ 645 w 646"/>
              <a:gd name="T13" fmla="*/ 1146 h 1210"/>
              <a:gd name="T14" fmla="*/ 645 w 646"/>
              <a:gd name="T15" fmla="*/ 63 h 1210"/>
              <a:gd name="T16" fmla="*/ 583 w 646"/>
              <a:gd name="T17" fmla="*/ 0 h 1210"/>
              <a:gd name="T18" fmla="*/ 229 w 646"/>
              <a:gd name="T19" fmla="*/ 94 h 1210"/>
              <a:gd name="T20" fmla="*/ 416 w 646"/>
              <a:gd name="T21" fmla="*/ 94 h 1210"/>
              <a:gd name="T22" fmla="*/ 416 w 646"/>
              <a:gd name="T23" fmla="*/ 104 h 1210"/>
              <a:gd name="T24" fmla="*/ 229 w 646"/>
              <a:gd name="T25" fmla="*/ 104 h 1210"/>
              <a:gd name="T26" fmla="*/ 229 w 646"/>
              <a:gd name="T27" fmla="*/ 94 h 1210"/>
              <a:gd name="T28" fmla="*/ 322 w 646"/>
              <a:gd name="T29" fmla="*/ 1146 h 1210"/>
              <a:gd name="T30" fmla="*/ 291 w 646"/>
              <a:gd name="T31" fmla="*/ 1104 h 1210"/>
              <a:gd name="T32" fmla="*/ 322 w 646"/>
              <a:gd name="T33" fmla="*/ 1073 h 1210"/>
              <a:gd name="T34" fmla="*/ 364 w 646"/>
              <a:gd name="T35" fmla="*/ 1104 h 1210"/>
              <a:gd name="T36" fmla="*/ 322 w 646"/>
              <a:gd name="T37" fmla="*/ 1146 h 1210"/>
              <a:gd name="T38" fmla="*/ 604 w 646"/>
              <a:gd name="T39" fmla="*/ 1011 h 1210"/>
              <a:gd name="T40" fmla="*/ 41 w 646"/>
              <a:gd name="T41" fmla="*/ 1011 h 1210"/>
              <a:gd name="T42" fmla="*/ 41 w 646"/>
              <a:gd name="T43" fmla="*/ 177 h 1210"/>
              <a:gd name="T44" fmla="*/ 604 w 646"/>
              <a:gd name="T45" fmla="*/ 177 h 1210"/>
              <a:gd name="T46" fmla="*/ 604 w 646"/>
              <a:gd name="T47" fmla="*/ 1011 h 1210"/>
              <a:gd name="T48" fmla="*/ 604 w 646"/>
              <a:gd name="T49" fmla="*/ 1011 h 1210"/>
              <a:gd name="T50" fmla="*/ 604 w 646"/>
              <a:gd name="T51" fmla="*/ 1011 h 1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1210">
                <a:moveTo>
                  <a:pt x="583" y="0"/>
                </a:moveTo>
                <a:cubicBezTo>
                  <a:pt x="62" y="0"/>
                  <a:pt x="62" y="0"/>
                  <a:pt x="62" y="0"/>
                </a:cubicBezTo>
                <a:cubicBezTo>
                  <a:pt x="31" y="0"/>
                  <a:pt x="0" y="31"/>
                  <a:pt x="0" y="63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0" y="1177"/>
                  <a:pt x="31" y="1209"/>
                  <a:pt x="62" y="1209"/>
                </a:cubicBezTo>
                <a:cubicBezTo>
                  <a:pt x="583" y="1209"/>
                  <a:pt x="583" y="1209"/>
                  <a:pt x="583" y="1209"/>
                </a:cubicBezTo>
                <a:cubicBezTo>
                  <a:pt x="614" y="1209"/>
                  <a:pt x="645" y="1177"/>
                  <a:pt x="645" y="1146"/>
                </a:cubicBezTo>
                <a:cubicBezTo>
                  <a:pt x="645" y="63"/>
                  <a:pt x="645" y="63"/>
                  <a:pt x="645" y="63"/>
                </a:cubicBezTo>
                <a:cubicBezTo>
                  <a:pt x="645" y="31"/>
                  <a:pt x="614" y="0"/>
                  <a:pt x="583" y="0"/>
                </a:cubicBezTo>
                <a:close/>
                <a:moveTo>
                  <a:pt x="229" y="94"/>
                </a:moveTo>
                <a:cubicBezTo>
                  <a:pt x="416" y="94"/>
                  <a:pt x="416" y="94"/>
                  <a:pt x="416" y="9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229" y="104"/>
                  <a:pt x="229" y="104"/>
                  <a:pt x="229" y="104"/>
                </a:cubicBezTo>
                <a:lnTo>
                  <a:pt x="229" y="94"/>
                </a:lnTo>
                <a:close/>
                <a:moveTo>
                  <a:pt x="322" y="1146"/>
                </a:moveTo>
                <a:cubicBezTo>
                  <a:pt x="302" y="1146"/>
                  <a:pt x="291" y="1125"/>
                  <a:pt x="291" y="1104"/>
                </a:cubicBezTo>
                <a:cubicBezTo>
                  <a:pt x="291" y="1084"/>
                  <a:pt x="302" y="1073"/>
                  <a:pt x="322" y="1073"/>
                </a:cubicBezTo>
                <a:cubicBezTo>
                  <a:pt x="343" y="1073"/>
                  <a:pt x="364" y="1084"/>
                  <a:pt x="364" y="1104"/>
                </a:cubicBezTo>
                <a:cubicBezTo>
                  <a:pt x="364" y="1125"/>
                  <a:pt x="343" y="1146"/>
                  <a:pt x="322" y="1146"/>
                </a:cubicBezTo>
                <a:close/>
                <a:moveTo>
                  <a:pt x="604" y="1011"/>
                </a:moveTo>
                <a:cubicBezTo>
                  <a:pt x="41" y="1011"/>
                  <a:pt x="41" y="1011"/>
                  <a:pt x="41" y="1011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604" y="177"/>
                  <a:pt x="604" y="177"/>
                  <a:pt x="604" y="177"/>
                </a:cubicBezTo>
                <a:lnTo>
                  <a:pt x="604" y="1011"/>
                </a:lnTo>
                <a:close/>
                <a:moveTo>
                  <a:pt x="604" y="1011"/>
                </a:moveTo>
                <a:lnTo>
                  <a:pt x="604" y="10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AutoShape 81">
            <a:extLst>
              <a:ext uri="{FF2B5EF4-FFF2-40B4-BE49-F238E27FC236}">
                <a16:creationId xmlns:a16="http://schemas.microsoft.com/office/drawing/2014/main" id="{BEBCC025-BAF3-C142-9F44-643BB1AFB844}"/>
              </a:ext>
            </a:extLst>
          </p:cNvPr>
          <p:cNvSpPr/>
          <p:nvPr userDrawn="1"/>
        </p:nvSpPr>
        <p:spPr bwMode="auto">
          <a:xfrm flipH="1">
            <a:off x="8351459" y="4921265"/>
            <a:ext cx="237952" cy="174329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EBD0B-B850-1A41-81FF-5383CAC2C73C}"/>
              </a:ext>
            </a:extLst>
          </p:cNvPr>
          <p:cNvSpPr txBox="1"/>
          <p:nvPr userDrawn="1"/>
        </p:nvSpPr>
        <p:spPr>
          <a:xfrm>
            <a:off x="2076501" y="4824801"/>
            <a:ext cx="1926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Location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E593C0-ED9A-6740-834F-99C99D02E24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55119" y="5177706"/>
            <a:ext cx="2420618" cy="6743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4448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2215A1-F8D7-F442-A2EA-6BA68E3AB8B5}"/>
              </a:ext>
            </a:extLst>
          </p:cNvPr>
          <p:cNvSpPr txBox="1"/>
          <p:nvPr userDrawn="1"/>
        </p:nvSpPr>
        <p:spPr>
          <a:xfrm>
            <a:off x="5355119" y="4839152"/>
            <a:ext cx="1926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Phone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69EE03-A19B-7B4C-9BE4-6980879595F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633736" y="5177706"/>
            <a:ext cx="2420618" cy="6743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4448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B30918-0DCF-3448-BED7-C22A2EE75F33}"/>
              </a:ext>
            </a:extLst>
          </p:cNvPr>
          <p:cNvSpPr txBox="1"/>
          <p:nvPr userDrawn="1"/>
        </p:nvSpPr>
        <p:spPr>
          <a:xfrm>
            <a:off x="8633736" y="4839152"/>
            <a:ext cx="1926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Email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41D0E-B1DB-B5FC-9F11-9F1F5A51C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8600" y="1480060"/>
            <a:ext cx="6654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81389"/>
      </p:ext>
    </p:extLst>
  </p:cSld>
  <p:clrMapOvr>
    <a:masterClrMapping/>
  </p:clrMapOvr>
  <p:transition spd="med">
    <p:pull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Agenda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51C775-CBD1-E949-B69C-84B1E7FC0BE5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0072885" y="6388543"/>
            <a:ext cx="1465092" cy="305488"/>
          </a:xfrm>
          <a:prstGeom prst="rect">
            <a:avLst/>
          </a:prstGeom>
        </p:spPr>
      </p:pic>
      <p:sp>
        <p:nvSpPr>
          <p:cNvPr id="12" name="Title Placeholder 5">
            <a:extLst>
              <a:ext uri="{FF2B5EF4-FFF2-40B4-BE49-F238E27FC236}">
                <a16:creationId xmlns:a16="http://schemas.microsoft.com/office/drawing/2014/main" id="{552E501A-7F79-7A45-88FD-0FC923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570360"/>
            <a:ext cx="1091184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B63CD-95F4-7F40-B8A8-26A6F4F27E5D}"/>
              </a:ext>
            </a:extLst>
          </p:cNvPr>
          <p:cNvSpPr txBox="1"/>
          <p:nvPr userDrawn="1"/>
        </p:nvSpPr>
        <p:spPr>
          <a:xfrm>
            <a:off x="640079" y="6453866"/>
            <a:ext cx="26445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BCBC25-67C4-CD4A-9816-4C2D4E53EDA5}" type="slidenum">
              <a:rPr lang="en-US" sz="700" b="0" i="0" kern="1200" smtClean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‹#›</a:t>
            </a:fld>
            <a:endParaRPr lang="en-US" sz="900" b="0" i="0" kern="120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6BF97D-4E60-E34B-A361-1ABA097DC6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763" y="1591057"/>
            <a:ext cx="10912475" cy="4422882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  <a:defRPr/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3781961"/>
      </p:ext>
    </p:extLst>
  </p:cSld>
  <p:clrMapOvr>
    <a:masterClrMapping/>
  </p:clrMapOvr>
  <p:transition spd="med">
    <p:pull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36E4749-5669-D648-BE91-98B95C69ECA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002767" y="911482"/>
            <a:ext cx="6189233" cy="594651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625E1C-DE7E-ED49-FDA3-0933E7EE7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8600" y="2514600"/>
            <a:ext cx="6654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53505"/>
      </p:ext>
    </p:extLst>
  </p:cSld>
  <p:clrMapOvr>
    <a:masterClrMapping/>
  </p:clrMapOvr>
  <p:transition spd="med">
    <p:pull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Divider slide - option 1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2DA03DEB-34FD-F64F-9784-FAA0F355BF60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211341"/>
            <a:ext cx="16023771" cy="85483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FE29A05-8504-D641-BE91-E6671C8F5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199" y="2551838"/>
            <a:ext cx="8610601" cy="1754326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ct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– option 1</a:t>
            </a:r>
            <a:br>
              <a:rPr lang="en-US"/>
            </a:br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8320670"/>
      </p:ext>
    </p:extLst>
  </p:cSld>
  <p:clrMapOvr>
    <a:masterClrMapping/>
  </p:clrMapOvr>
  <p:transition spd="med">
    <p:pull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Divider slide - option 2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2DA03DEB-34FD-F64F-9784-FAA0F355BF60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211341"/>
            <a:ext cx="16023771" cy="85483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5E0979-5A58-4C4A-A355-617D8DB62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199" y="2551838"/>
            <a:ext cx="8610601" cy="1754326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ct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– option 2</a:t>
            </a:r>
            <a:br>
              <a:rPr lang="en-US"/>
            </a:br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24011224"/>
      </p:ext>
    </p:extLst>
  </p:cSld>
  <p:clrMapOvr>
    <a:masterClrMapping/>
  </p:clrMapOvr>
  <p:transition spd="med">
    <p:pull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Divider slide - option 3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2DA03DEB-34FD-F64F-9784-FAA0F355BF60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211341"/>
            <a:ext cx="16023771" cy="85483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119717-B9E3-EE44-8A30-6D027DF78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75291"/>
            <a:ext cx="5347063" cy="2585323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ct val="0"/>
              </a:spcBef>
              <a:defRPr sz="5400">
                <a:solidFill>
                  <a:srgbClr val="001E60"/>
                </a:solidFill>
              </a:defRPr>
            </a:lvl1pPr>
          </a:lstStyle>
          <a:p>
            <a:r>
              <a:rPr lang="en-US"/>
              <a:t>Divider slide – option 3</a:t>
            </a:r>
            <a:br>
              <a:rPr lang="en-US"/>
            </a:br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44899902"/>
      </p:ext>
    </p:extLst>
  </p:cSld>
  <p:clrMapOvr>
    <a:masterClrMapping/>
  </p:clrMapOvr>
  <p:transition spd="med">
    <p:pull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Divider slide - option 4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2DA03DEB-34FD-F64F-9784-FAA0F355BF60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211341"/>
            <a:ext cx="16023771" cy="85483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902580F-E698-AA40-ABF6-099B075E1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74520"/>
            <a:ext cx="5347063" cy="2585323"/>
          </a:xfrm>
        </p:spPr>
        <p:txBody>
          <a:bodyPr anchor="ctr"/>
          <a:lstStyle>
            <a:lvl1pPr marL="0">
              <a:lnSpc>
                <a:spcPct val="100000"/>
              </a:lnSpc>
              <a:spcBef>
                <a:spcPct val="0"/>
              </a:spcBef>
              <a:defRPr sz="5400">
                <a:solidFill>
                  <a:srgbClr val="215632"/>
                </a:solidFill>
              </a:defRPr>
            </a:lvl1pPr>
          </a:lstStyle>
          <a:p>
            <a:r>
              <a:rPr lang="en-US"/>
              <a:t>Divider slide – option 4</a:t>
            </a:r>
            <a:br>
              <a:rPr lang="en-US"/>
            </a:br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81611913"/>
      </p:ext>
    </p:extLst>
  </p:cSld>
  <p:clrMapOvr>
    <a:masterClrMapping/>
  </p:clrMapOvr>
  <p:transition spd="med">
    <p:pull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9D32-E1FF-B74D-9F92-03308B6F5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566928"/>
            <a:ext cx="10911840" cy="701731"/>
          </a:xfrm>
        </p:spPr>
        <p:txBody>
          <a:bodyPr anchor="b" anchorCtr="0"/>
          <a:lstStyle/>
          <a:p>
            <a:r>
              <a:rPr lang="en-US"/>
              <a:t>Use this slide for single-line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EE563-BBD4-4140-BA38-F535E0A275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763" y="1591057"/>
            <a:ext cx="10912475" cy="442288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858277"/>
      </p:ext>
    </p:extLst>
  </p:cSld>
  <p:clrMapOvr>
    <a:masterClrMapping/>
  </p:clrMapOvr>
  <p:transition spd="med">
    <p:pull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wo-line Title &amp;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9D32-E1FF-B74D-9F92-03308B6F5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565484"/>
            <a:ext cx="10911840" cy="1311128"/>
          </a:xfrm>
        </p:spPr>
        <p:txBody>
          <a:bodyPr anchor="b" anchorCtr="0"/>
          <a:lstStyle/>
          <a:p>
            <a:r>
              <a:rPr lang="en-US"/>
              <a:t>Use this slide for two-line title</a:t>
            </a:r>
            <a:br>
              <a:rPr lang="en-US"/>
            </a:br>
            <a:r>
              <a:rPr lang="en-US"/>
              <a:t>Use this slide for two-line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EE563-BBD4-4140-BA38-F535E0A275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9763" y="2030380"/>
            <a:ext cx="10912475" cy="3983559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5080420"/>
      </p:ext>
    </p:extLst>
  </p:cSld>
  <p:clrMapOvr>
    <a:masterClrMapping/>
  </p:clrMapOvr>
  <p:transition spd="med">
    <p:pull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9D32-E1FF-B74D-9F92-03308B6F5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566928"/>
            <a:ext cx="10911840" cy="701731"/>
          </a:xfrm>
        </p:spPr>
        <p:txBody>
          <a:bodyPr anchor="b" anchorCtr="0"/>
          <a:lstStyle/>
          <a:p>
            <a:r>
              <a:rPr lang="en-US"/>
              <a:t>Use this slide for single-line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EE563-BBD4-4140-BA38-F535E0A275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763" y="2042622"/>
            <a:ext cx="10912475" cy="3971317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  <a:lvl2pPr>
              <a:lnSpc>
                <a:spcPct val="100000"/>
              </a:lnSpc>
              <a:spcAft>
                <a:spcPct val="0"/>
              </a:spcAft>
              <a:defRPr/>
            </a:lvl2pPr>
            <a:lvl3pPr>
              <a:lnSpc>
                <a:spcPct val="100000"/>
              </a:lnSpc>
              <a:spcAft>
                <a:spcPct val="0"/>
              </a:spcAft>
              <a:defRPr/>
            </a:lvl3pPr>
            <a:lvl4pPr>
              <a:lnSpc>
                <a:spcPct val="100000"/>
              </a:lnSpc>
              <a:spcAft>
                <a:spcPct val="0"/>
              </a:spcAft>
              <a:defRPr/>
            </a:lvl4pPr>
            <a:lvl5pPr>
              <a:lnSpc>
                <a:spcPct val="100000"/>
              </a:lnSpc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F8AA15-EADE-D141-9FE9-7EC08FB36F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268413"/>
            <a:ext cx="10912475" cy="48013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34716234"/>
      </p:ext>
    </p:extLst>
  </p:cSld>
  <p:clrMapOvr>
    <a:masterClrMapping/>
  </p:clrMapOvr>
  <p:transition spd="med">
    <p:pull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image" Target="../media/image3.png" /><Relationship Id="rId22" Type="http://schemas.openxmlformats.org/officeDocument/2006/relationships/tags" Target="../tags/tag2.xml" /><Relationship Id="rId2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9" y="1595550"/>
            <a:ext cx="10911839" cy="4572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  <a:p>
            <a:pPr lvl="3"/>
            <a:r>
              <a:rPr lang="en-US"/>
              <a:t>Bullet 4</a:t>
            </a:r>
          </a:p>
          <a:p>
            <a:pPr lvl="4"/>
            <a:r>
              <a:rPr lang="en-US"/>
              <a:t>Bullet 5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640080" y="570360"/>
            <a:ext cx="1091184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C5AD9-84F7-7448-BB8C-5F84FEFF26DF}"/>
              </a:ext>
            </a:extLst>
          </p:cNvPr>
          <p:cNvSpPr txBox="1"/>
          <p:nvPr userDrawn="1"/>
        </p:nvSpPr>
        <p:spPr>
          <a:xfrm>
            <a:off x="640079" y="6453866"/>
            <a:ext cx="26445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BCBC25-67C4-CD4A-9816-4C2D4E53EDA5}" type="slidenum">
              <a:rPr lang="en-US" sz="700" b="0" i="0" kern="1200" smtClean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‹#›</a:t>
            </a:fld>
            <a:endParaRPr lang="en-US" sz="900" b="0" i="0" kern="120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218618-BF41-5146-B910-9FBC9A80305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072885" y="6388543"/>
            <a:ext cx="1465092" cy="305488"/>
          </a:xfrm>
          <a:prstGeom prst="rect">
            <a:avLst/>
          </a:prstGeom>
        </p:spPr>
      </p:pic>
    </p:spTree>
    <p:custDataLst>
      <p:tags r:id="rId22"/>
    </p:custDataLst>
    <p:extLst>
      <p:ext uri="{BB962C8B-B14F-4D97-AF65-F5344CB8AC3E}">
        <p14:creationId xmlns:p14="http://schemas.microsoft.com/office/powerpoint/2010/main" val="48723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26" r:id="rId2"/>
    <p:sldLayoutId id="2147483864" r:id="rId3"/>
    <p:sldLayoutId id="2147483865" r:id="rId4"/>
    <p:sldLayoutId id="2147483866" r:id="rId5"/>
    <p:sldLayoutId id="2147483867" r:id="rId6"/>
    <p:sldLayoutId id="2147483829" r:id="rId7"/>
    <p:sldLayoutId id="2147483830" r:id="rId8"/>
    <p:sldLayoutId id="2147483831" r:id="rId9"/>
    <p:sldLayoutId id="2147483832" r:id="rId10"/>
    <p:sldLayoutId id="2147483835" r:id="rId11"/>
    <p:sldLayoutId id="2147483833" r:id="rId12"/>
    <p:sldLayoutId id="2147483834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61" r:id="rId19"/>
    <p:sldLayoutId id="2147483859" r:id="rId20"/>
  </p:sldLayoutIdLst>
  <p:transition spd="med">
    <p:pull/>
  </p:transition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Depot New Lt" charset="0"/>
          <a:cs typeface="Depot New Lt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3"/>
        </a:buClr>
        <a:buSzTx/>
        <a:buFont typeface="Arial" panose="020b0604020202020204" pitchFamily="34" charset="0"/>
        <a:buChar char="•"/>
        <a:defRPr sz="2800" b="0" i="0" kern="1200" baseline="0">
          <a:solidFill>
            <a:schemeClr val="tx2"/>
          </a:solidFill>
          <a:latin typeface="+mn-lt"/>
          <a:ea typeface="Depot New Rg" charset="0"/>
          <a:cs typeface="Depot New Rg" charset="0"/>
        </a:defRPr>
      </a:lvl1pPr>
      <a:lvl2pPr marL="631825" indent="-287338" algn="l" defTabSz="914400" rtl="0" eaLnBrk="1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3"/>
        </a:buClr>
        <a:buFont typeface="System Font Regular"/>
        <a:buChar char="–"/>
        <a:defRPr sz="2800" b="0" i="0" kern="1200">
          <a:solidFill>
            <a:schemeClr val="tx2"/>
          </a:solidFill>
          <a:latin typeface="+mn-lt"/>
          <a:ea typeface="Depot New Rg" charset="0"/>
          <a:cs typeface="Depot New Rg" charset="0"/>
        </a:defRPr>
      </a:lvl2pPr>
      <a:lvl3pPr marL="1028700" indent="-227013" algn="l" defTabSz="914400" rtl="0" eaLnBrk="1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3"/>
        </a:buClr>
        <a:buFont typeface=".Lucida Grande UI Regular"/>
        <a:buChar char="▪"/>
        <a:defRPr sz="2800" b="0" i="0" kern="1200">
          <a:solidFill>
            <a:schemeClr val="tx2"/>
          </a:solidFill>
          <a:latin typeface="+mn-lt"/>
          <a:ea typeface="Depot New Rg" charset="0"/>
          <a:cs typeface="Depot New Rg" charset="0"/>
        </a:defRPr>
      </a:lvl3pPr>
      <a:lvl4pPr marL="1433513" indent="-228600" algn="l" defTabSz="914400" rtl="0" eaLnBrk="1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3"/>
        </a:buClr>
        <a:buFont typeface="System Font Regular"/>
        <a:buChar char="◦"/>
        <a:defRPr sz="2800" b="0" i="0" kern="1200">
          <a:solidFill>
            <a:schemeClr val="tx2"/>
          </a:solidFill>
          <a:latin typeface="+mn-lt"/>
          <a:ea typeface="Depot New Rg" charset="0"/>
          <a:cs typeface="Depot New Rg" charset="0"/>
        </a:defRPr>
      </a:lvl4pPr>
      <a:lvl5pPr marL="1779588" indent="-231775" algn="l" defTabSz="914400" rtl="0" eaLnBrk="1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3"/>
        </a:buClr>
        <a:buFont typeface=".Lucida Grande UI Regular"/>
        <a:buChar char="▫"/>
        <a:defRPr sz="2800" b="0" i="0" kern="1200">
          <a:solidFill>
            <a:schemeClr val="tx2"/>
          </a:solidFill>
          <a:latin typeface="+mn-lt"/>
          <a:ea typeface="Depot New Rg" charset="0"/>
          <a:cs typeface="Depot New Rg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0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1.png" /><Relationship Id="rId4" Type="http://schemas.openxmlformats.org/officeDocument/2006/relationships/image" Target="../media/image15.png" /><Relationship Id="rId5" Type="http://schemas.openxmlformats.org/officeDocument/2006/relationships/image" Target="../media/image16.sv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1.png" /><Relationship Id="rId4" Type="http://schemas.openxmlformats.org/officeDocument/2006/relationships/image" Target="../media/image1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76854C7-D41F-C846-AE1D-B05E8B8C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75" y="2352323"/>
            <a:ext cx="10194058" cy="1477832"/>
          </a:xfrm>
        </p:spPr>
        <p:txBody>
          <a:bodyPr/>
          <a:lstStyle/>
          <a:p>
            <a:r>
              <a:rPr lang="en-US" i="0" u="none" strike="noStrike">
                <a:effectLst/>
              </a:rPr>
              <a:t>Minnesota Employment Law Updates 2023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A3BD79A-9CC5-004A-B05B-C7649B0F7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875" y="4314864"/>
            <a:ext cx="10934820" cy="12887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i="0" u="none" strike="noStrike">
                <a:effectLst/>
                <a:cs typeface="Arial" panose="020b0604020202020204" pitchFamily="34" charset="0"/>
              </a:rPr>
              <a:t>Kristin Kingsbury,</a:t>
            </a:r>
            <a:r>
              <a:rPr lang="en-US" b="1" i="0" u="none" strike="noStrike">
                <a:effectLst/>
              </a:rPr>
              <a:t> </a:t>
            </a:r>
            <a:r>
              <a:rPr lang="en-US" i="1" u="none" strike="noStrike">
                <a:effectLst/>
              </a:rPr>
              <a:t>Shareholder Attorney, Bassford Remele</a:t>
            </a:r>
            <a:r>
              <a:rPr lang="en-US" i="1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>
                <a:cs typeface="Arial" panose="020b0604020202020204" pitchFamily="34" charset="0"/>
              </a:rPr>
              <a:t>McKenzie Tompt,</a:t>
            </a:r>
            <a:r>
              <a:rPr lang="en-US">
                <a:cs typeface="Arial" panose="020b0604020202020204" pitchFamily="34" charset="0"/>
              </a:rPr>
              <a:t> </a:t>
            </a:r>
            <a:r>
              <a:rPr lang="en-US" i="1" u="none" strike="noStrike">
                <a:effectLst/>
                <a:cs typeface="Arial" panose="020b0604020202020204" pitchFamily="34" charset="0"/>
              </a:rPr>
              <a:t>Sr. Human Resource Specialist, Insperity </a:t>
            </a:r>
          </a:p>
          <a:p>
            <a:endParaRPr lang="en-US" sz="1800">
              <a:latin typeface="+mj-lt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DD0000A-5091-4D4D-AEEE-7A4753981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875" y="5728588"/>
            <a:ext cx="5749925" cy="359728"/>
          </a:xfrm>
        </p:spPr>
        <p:txBody>
          <a:bodyPr/>
          <a:lstStyle/>
          <a:p>
            <a:r>
              <a:rPr lang="en-US"/>
              <a:t>November 2,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244102-AF88-7000-CF90-B33E7309B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669" y="508714"/>
            <a:ext cx="14097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47660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7532-A002-2967-24DE-9E01B05E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65484"/>
            <a:ext cx="8821420" cy="1311128"/>
          </a:xfrm>
        </p:spPr>
        <p:txBody>
          <a:bodyPr anchor="t"/>
          <a:lstStyle/>
          <a:p>
            <a:pPr marL="0" marR="0" algn="l">
              <a:spcBef>
                <a:spcPct val="0"/>
              </a:spcBef>
              <a:spcAft>
                <a:spcPct val="0"/>
              </a:spcAft>
            </a:pPr>
            <a:r>
              <a:rPr lang="en-US" b="1" i="0" u="none" strike="noStrike">
                <a:solidFill>
                  <a:srgbClr val="0095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Minnesota Earned Sick and Safe Leave (ESSL)</a:t>
            </a:r>
            <a:endParaRPr lang="en-US">
              <a:solidFill>
                <a:srgbClr val="0095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BDAF583-13A3-80FE-1982-A36152C5F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309" y="265875"/>
            <a:ext cx="815554" cy="9061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830001-D309-E2D8-E82F-84916F9B39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763" y="3010397"/>
            <a:ext cx="6840537" cy="3434368"/>
          </a:xfrm>
        </p:spPr>
        <p:txBody>
          <a:bodyPr/>
          <a:lstStyle/>
          <a:p>
            <a:pPr marR="0" algn="l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required to payout upon termination </a:t>
            </a:r>
          </a:p>
          <a:p>
            <a:pPr marR="0" algn="l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rehired within 120 days, must reinstate any previously accrued balance</a:t>
            </a:r>
          </a:p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7079A4C-4849-DA41-EBB6-31FA2E62A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934" t="14618" r="21334" b="17608"/>
          <a:stretch>
            <a:fillRect/>
          </a:stretch>
        </p:blipFill>
        <p:spPr>
          <a:xfrm>
            <a:off x="8674100" y="2717800"/>
            <a:ext cx="205401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51784"/>
      </p:ext>
    </p:extLst>
  </p:cSld>
  <p:clrMapOvr>
    <a:masterClrMapping/>
  </p:clrMapOvr>
  <p:transition spd="med">
    <p:pull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44657A3-0984-0925-C603-C4A389A1F6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11C3C3-79D9-57CA-6F23-1B4F7C05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566928"/>
            <a:ext cx="6105494" cy="1920526"/>
          </a:xfrm>
        </p:spPr>
        <p:txBody>
          <a:bodyPr anchor="t"/>
          <a:lstStyle/>
          <a:p>
            <a:r>
              <a:rPr lang="en-US" b="1">
                <a:solidFill>
                  <a:srgbClr val="009F49"/>
                </a:solidFill>
              </a:rPr>
              <a:t>MN Paid Family and Medical Leave</a:t>
            </a:r>
            <a:br>
              <a:rPr lang="en-US" b="1">
                <a:solidFill>
                  <a:srgbClr val="009F49"/>
                </a:solidFill>
              </a:rPr>
            </a:br>
            <a:endParaRPr lang="en-US">
              <a:solidFill>
                <a:srgbClr val="009F4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58089-4079-8A9F-1818-7196AAEB1C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445" y="2764055"/>
            <a:ext cx="4667073" cy="3117456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tx2"/>
                </a:solidFill>
              </a:rPr>
              <a:t>Partial wage replacement for 12-20 (max) weeks of leave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Medical for employee (up to 12 weeks)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Medical care for other family members (up to 12 weeks). 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Capped at 20 weeks</a:t>
            </a:r>
          </a:p>
          <a:p>
            <a:pPr lvl="1"/>
            <a:endParaRPr lang="en-US">
              <a:solidFill>
                <a:schemeClr val="tx2"/>
              </a:solidFill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CB3E6-46B9-220F-74FB-8812884F52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445" y="1878056"/>
            <a:ext cx="10912475" cy="480131"/>
          </a:xfrm>
        </p:spPr>
        <p:txBody>
          <a:bodyPr>
            <a:normAutofit lnSpcReduction="10000"/>
          </a:bodyPr>
          <a:lstStyle/>
          <a:p>
            <a:r>
              <a:rPr lang="en-US"/>
              <a:t>January 1,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87211B-EFBB-CD7F-644A-1A0AF635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877" y="6240544"/>
            <a:ext cx="2107359" cy="617456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DA1C6274-466E-83D0-0172-7C782874D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8309" y="265875"/>
            <a:ext cx="815554" cy="9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22027"/>
      </p:ext>
    </p:extLst>
  </p:cSld>
  <p:clrMapOvr>
    <a:masterClrMapping/>
  </p:clrMapOvr>
  <p:transition spd="med">
    <p:pull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Content Placeholder 2"/>
          <p:cNvSpPr txBox="1"/>
          <p:nvPr/>
        </p:nvSpPr>
        <p:spPr>
          <a:xfrm>
            <a:off x="1173098" y="1810559"/>
            <a:ext cx="3471357" cy="19513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tx2"/>
                </a:solidFill>
              </a:rPr>
              <a:t>Minnesota Earned Sick and Safe Leave</a:t>
            </a:r>
          </a:p>
          <a:p>
            <a:pPr marL="0" indent="0">
              <a:buNone/>
            </a:pPr>
            <a:endParaRPr lang="en-US" sz="1200">
              <a:solidFill>
                <a:schemeClr val="tx2"/>
              </a:solidFill>
            </a:endParaRPr>
          </a:p>
          <a:p>
            <a:r>
              <a:rPr lang="en-US" sz="1600">
                <a:solidFill>
                  <a:schemeClr val="tx2"/>
                </a:solidFill>
              </a:rPr>
              <a:t>Affects all employers with at least 1 employee in Minnesota</a:t>
            </a:r>
          </a:p>
          <a:p>
            <a:r>
              <a:rPr lang="en-US" sz="1600">
                <a:solidFill>
                  <a:schemeClr val="tx2"/>
                </a:solidFill>
              </a:rPr>
              <a:t>1 hour of sick and safe time for every 30 hours worked</a:t>
            </a:r>
          </a:p>
        </p:txBody>
      </p:sp>
      <p:sp>
        <p:nvSpPr>
          <p:cNvPr id="13" name="Content Placeholder 2"/>
          <p:cNvSpPr txBox="1"/>
          <p:nvPr/>
        </p:nvSpPr>
        <p:spPr>
          <a:xfrm>
            <a:off x="5190350" y="2467662"/>
            <a:ext cx="4217883" cy="2831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tx2"/>
                </a:solidFill>
              </a:rPr>
              <a:t>Paid Family and Medical Leave</a:t>
            </a:r>
          </a:p>
          <a:p>
            <a:r>
              <a:rPr lang="en-US" sz="1600">
                <a:solidFill>
                  <a:schemeClr val="tx2"/>
                </a:solidFill>
              </a:rPr>
              <a:t>Partial Wage Replacement for 12-20 (max) weeks of leave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Can include pregnancy or recovery from childbirth (12 weeks)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All other types of leave (12 weeks).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Up to 12 weeks for care of other family members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20 week cap for self and family members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56C8FB-56A9-934E-AAD5-83A3266CE5AE}"/>
              </a:ext>
            </a:extLst>
          </p:cNvPr>
          <p:cNvSpPr/>
          <p:nvPr/>
        </p:nvSpPr>
        <p:spPr>
          <a:xfrm>
            <a:off x="919892" y="868198"/>
            <a:ext cx="8970434" cy="845894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16CEA6-F195-DD40-9E42-7A6A48EEBA7B}"/>
              </a:ext>
            </a:extLst>
          </p:cNvPr>
          <p:cNvSpPr/>
          <p:nvPr/>
        </p:nvSpPr>
        <p:spPr>
          <a:xfrm>
            <a:off x="5006415" y="1469111"/>
            <a:ext cx="4883911" cy="84589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436">
            <a:extLst>
              <a:ext uri="{FF2B5EF4-FFF2-40B4-BE49-F238E27FC236}">
                <a16:creationId xmlns:a16="http://schemas.microsoft.com/office/drawing/2014/main" id="{B2EA6330-8345-464B-A6F1-C49607269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32" y="1122448"/>
            <a:ext cx="34338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chemeClr val="bg1"/>
                </a:solidFill>
                <a:cs typeface="Arial" panose="020b0604020202020204" pitchFamily="34" charset="0"/>
              </a:rPr>
              <a:t>January 1, 2024</a:t>
            </a:r>
          </a:p>
        </p:txBody>
      </p:sp>
      <p:sp>
        <p:nvSpPr>
          <p:cNvPr id="34" name="Rectangle 1436">
            <a:extLst>
              <a:ext uri="{FF2B5EF4-FFF2-40B4-BE49-F238E27FC236}">
                <a16:creationId xmlns:a16="http://schemas.microsoft.com/office/drawing/2014/main" id="{3C59358C-A156-864D-9FEC-9D3B32699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350" y="1656671"/>
            <a:ext cx="35150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chemeClr val="bg1"/>
                </a:solidFill>
                <a:cs typeface="Arial" panose="020b0604020202020204" pitchFamily="34" charset="0"/>
              </a:rPr>
              <a:t>January 1, 2026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D830031-4C27-3498-2200-FC799DDF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309" y="265875"/>
            <a:ext cx="815554" cy="9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18194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DCEB4-D8D9-BDB8-AE4E-43820C2B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2967336"/>
            <a:ext cx="8610601" cy="923330"/>
          </a:xfrm>
        </p:spPr>
        <p:txBody>
          <a:bodyPr/>
          <a:lstStyle/>
          <a:p>
            <a:pPr algn="ctr"/>
            <a:r>
              <a:rPr lang="en-US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014427753"/>
      </p:ext>
    </p:extLst>
  </p:cSld>
  <p:clrMapOvr>
    <a:masterClrMapping/>
  </p:clrMapOvr>
  <p:transition spd="med">
    <p:pull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B7DA68-F7BE-7522-3E3F-9B1B647F77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16961" y="4989376"/>
            <a:ext cx="2763003" cy="9622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0" u="none" strike="noStrike">
                <a:solidFill>
                  <a:srgbClr val="009F49"/>
                </a:solidFill>
                <a:effectLst/>
                <a:latin typeface="+mj-lt"/>
              </a:rPr>
              <a:t>Kristin Kingsbury</a:t>
            </a:r>
          </a:p>
          <a:p>
            <a:pPr marL="0" indent="0">
              <a:buNone/>
            </a:pPr>
            <a:r>
              <a:rPr lang="en-US" sz="2400" b="0" i="0" u="none" strike="noStrike">
                <a:solidFill>
                  <a:schemeClr val="tx1"/>
                </a:solidFill>
                <a:effectLst/>
                <a:latin typeface="+mj-lt"/>
              </a:rPr>
              <a:t>Shareholder Attorney, </a:t>
            </a:r>
          </a:p>
          <a:p>
            <a:pPr marL="0" indent="0">
              <a:buNone/>
            </a:pPr>
            <a:r>
              <a:rPr lang="en-US" sz="2400" b="0" i="0" u="none" strike="noStrike">
                <a:solidFill>
                  <a:schemeClr val="tx1"/>
                </a:solidFill>
                <a:effectLst/>
                <a:latin typeface="+mj-lt"/>
              </a:rPr>
              <a:t>Bassford Remele</a:t>
            </a:r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B83926F-E4A0-650A-A9D3-D38AF822A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309" y="265875"/>
            <a:ext cx="815554" cy="906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93AEC-510E-5EB1-AF58-ED37437627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978"/>
          <a:stretch>
            <a:fillRect/>
          </a:stretch>
        </p:blipFill>
        <p:spPr>
          <a:xfrm>
            <a:off x="1841099" y="1535543"/>
            <a:ext cx="3314729" cy="3400667"/>
          </a:xfrm>
          <a:prstGeom prst="rect">
            <a:avLst/>
          </a:prstGeom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65B2DF45-6EA6-8D79-7F71-670B59345472}"/>
              </a:ext>
            </a:extLst>
          </p:cNvPr>
          <p:cNvSpPr txBox="1"/>
          <p:nvPr/>
        </p:nvSpPr>
        <p:spPr>
          <a:xfrm>
            <a:off x="7312038" y="4990171"/>
            <a:ext cx="3719030" cy="96225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7500" lnSpcReduction="20000"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+mj-lt"/>
              <a:buAutoNum type="arabicPeriod"/>
              <a:defRPr sz="2800" b="0" i="0" kern="1200" baseline="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1pPr>
            <a:lvl2pPr marL="631825" indent="-28733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System Font Regular"/>
              <a:buChar char="–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2pPr>
            <a:lvl3pPr marL="1028700" indent="-22701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.Lucida Grande UI Regular"/>
              <a:buChar char="▪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3pPr>
            <a:lvl4pPr marL="1433513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System Font Regular"/>
              <a:buChar char="◦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4pPr>
            <a:lvl5pPr marL="1779588" indent="-23177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.Lucida Grande UI Regular"/>
              <a:buChar char="▫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b="1">
                <a:solidFill>
                  <a:srgbClr val="009F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McKenzie Tompt</a:t>
            </a:r>
            <a:endParaRPr lang="en-US" b="1" i="0" u="none" strike="noStrike">
              <a:solidFill>
                <a:srgbClr val="009F4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+mj-lt"/>
              <a:buNone/>
            </a:pPr>
            <a:r>
              <a:rPr lang="en-US" i="0" u="none" strike="noStrike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Sr. Human Resource Specialist, Insperity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8CD005-3FEE-7332-F570-F3312E909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131" y="1482378"/>
            <a:ext cx="3410770" cy="3506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7ECD3-32C0-F313-72BB-96E5D143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66928"/>
            <a:ext cx="10911840" cy="701731"/>
          </a:xfrm>
        </p:spPr>
        <p:txBody>
          <a:bodyPr/>
          <a:lstStyle/>
          <a:p>
            <a:r>
              <a:rPr lang="en-US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124270899"/>
      </p:ext>
    </p:extLst>
  </p:cSld>
  <p:clrMapOvr>
    <a:masterClrMapping/>
  </p:clrMapOvr>
  <p:transition spd="med">
    <p:pull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ADA2-97B7-2DD2-19F9-F2485666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25849-AC3E-9ABB-967A-50E08D57D9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u="none" strike="noStrike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Nothing in these materials or the presentation is be relied upon as legal advice from either Insperity or Bassford Remele. In addition, nothing herein creates an attorney-client relationship between Bassford Remele, P.A., and any reader of these materials or viewer of the presentation.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63298"/>
      </p:ext>
    </p:extLst>
  </p:cSld>
  <p:clrMapOvr>
    <a:masterClrMapping/>
  </p:clrMapOvr>
  <p:transition spd="med">
    <p:pull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Content Placeholder 2"/>
          <p:cNvSpPr txBox="1"/>
          <p:nvPr/>
        </p:nvSpPr>
        <p:spPr>
          <a:xfrm>
            <a:off x="1173098" y="1810559"/>
            <a:ext cx="3471357" cy="19513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tx2"/>
                </a:solidFill>
              </a:rPr>
              <a:t>Minnesota Earned Sick and Safe Leave</a:t>
            </a:r>
          </a:p>
          <a:p>
            <a:pPr marL="0" indent="0">
              <a:buNone/>
            </a:pPr>
            <a:endParaRPr lang="en-US" sz="1200">
              <a:solidFill>
                <a:schemeClr val="tx2"/>
              </a:solidFill>
            </a:endParaRPr>
          </a:p>
          <a:p>
            <a:r>
              <a:rPr lang="en-US" sz="1600">
                <a:solidFill>
                  <a:schemeClr val="tx2"/>
                </a:solidFill>
              </a:rPr>
              <a:t>Affects all employers with at least 1 employee in Minnesota</a:t>
            </a:r>
          </a:p>
          <a:p>
            <a:r>
              <a:rPr lang="en-US" sz="1600">
                <a:solidFill>
                  <a:schemeClr val="tx2"/>
                </a:solidFill>
              </a:rPr>
              <a:t>1 hour of sick and safe time for every 30 hours worked</a:t>
            </a:r>
          </a:p>
        </p:txBody>
      </p:sp>
      <p:sp>
        <p:nvSpPr>
          <p:cNvPr id="13" name="Content Placeholder 2"/>
          <p:cNvSpPr txBox="1"/>
          <p:nvPr/>
        </p:nvSpPr>
        <p:spPr>
          <a:xfrm>
            <a:off x="5190350" y="2467662"/>
            <a:ext cx="4217883" cy="2831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tx2"/>
                </a:solidFill>
              </a:rPr>
              <a:t>Paid Family and Medical Leave</a:t>
            </a:r>
          </a:p>
          <a:p>
            <a:r>
              <a:rPr lang="en-US" sz="1600">
                <a:solidFill>
                  <a:schemeClr val="tx2"/>
                </a:solidFill>
              </a:rPr>
              <a:t>Partial Wage Replacement for 12-20 (max) weeks of leave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Can include pregnancy or recovery from childbirth (12 weeks)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All other types of leave (12 weeks).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Up to 12 weeks for care of other family members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20 week cap for self and family members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56C8FB-56A9-934E-AAD5-83A3266CE5AE}"/>
              </a:ext>
            </a:extLst>
          </p:cNvPr>
          <p:cNvSpPr/>
          <p:nvPr/>
        </p:nvSpPr>
        <p:spPr>
          <a:xfrm>
            <a:off x="919892" y="868198"/>
            <a:ext cx="8970434" cy="845894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16CEA6-F195-DD40-9E42-7A6A48EEBA7B}"/>
              </a:ext>
            </a:extLst>
          </p:cNvPr>
          <p:cNvSpPr/>
          <p:nvPr/>
        </p:nvSpPr>
        <p:spPr>
          <a:xfrm>
            <a:off x="5006415" y="1469111"/>
            <a:ext cx="4883911" cy="84589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436">
            <a:extLst>
              <a:ext uri="{FF2B5EF4-FFF2-40B4-BE49-F238E27FC236}">
                <a16:creationId xmlns:a16="http://schemas.microsoft.com/office/drawing/2014/main" id="{B2EA6330-8345-464B-A6F1-C49607269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32" y="1122448"/>
            <a:ext cx="34338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chemeClr val="bg1"/>
                </a:solidFill>
                <a:cs typeface="Arial" panose="020b0604020202020204" pitchFamily="34" charset="0"/>
              </a:rPr>
              <a:t>January 1, 2024</a:t>
            </a:r>
          </a:p>
        </p:txBody>
      </p:sp>
      <p:sp>
        <p:nvSpPr>
          <p:cNvPr id="34" name="Rectangle 1436">
            <a:extLst>
              <a:ext uri="{FF2B5EF4-FFF2-40B4-BE49-F238E27FC236}">
                <a16:creationId xmlns:a16="http://schemas.microsoft.com/office/drawing/2014/main" id="{3C59358C-A156-864D-9FEC-9D3B32699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350" y="1656671"/>
            <a:ext cx="35150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chemeClr val="bg1"/>
                </a:solidFill>
                <a:cs typeface="Arial" panose="020b0604020202020204" pitchFamily="34" charset="0"/>
              </a:rPr>
              <a:t>January 1, 2026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D830031-4C27-3498-2200-FC799DDF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309" y="265875"/>
            <a:ext cx="815554" cy="9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5446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7532-A002-2967-24DE-9E01B05E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584" y="657123"/>
            <a:ext cx="5843847" cy="686768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US"/>
              <a:t>Minnesota Omnibus Jobs Bill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479DF-76A3-FDC9-AB14-1A4E1DAD87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99709" y="2161309"/>
            <a:ext cx="6952529" cy="385263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>
                <a:solidFill>
                  <a:schemeClr val="tx2"/>
                </a:solidFill>
              </a:rPr>
              <a:t>Minnesota Earned Sick and Safe Leave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3CA1-FADA-52DC-45FD-114C972F6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January 1, 2024</a:t>
            </a:r>
          </a:p>
          <a:p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BDAF583-13A3-80FE-1982-A36152C5F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309" y="265875"/>
            <a:ext cx="815554" cy="906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597E1-FE0D-F57B-379A-B01614D5BE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74" r="50076" b="15653"/>
          <a:stretch>
            <a:fillRect/>
          </a:stretch>
        </p:blipFill>
        <p:spPr>
          <a:xfrm>
            <a:off x="0" y="0"/>
            <a:ext cx="5497800" cy="601730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9F2C3D-94DE-7BB8-8326-801709311258}"/>
              </a:ext>
            </a:extLst>
          </p:cNvPr>
          <p:cNvSpPr txBox="1"/>
          <p:nvPr/>
        </p:nvSpPr>
        <p:spPr>
          <a:xfrm>
            <a:off x="4599709" y="3016957"/>
            <a:ext cx="6705599" cy="25726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1pPr>
            <a:lvl2pPr marL="631825" indent="-28733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System Font Regular"/>
              <a:buChar char="–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2pPr>
            <a:lvl3pPr marL="1028700" indent="-22701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.Lucida Grande UI Regular"/>
              <a:buChar char="▪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3pPr>
            <a:lvl4pPr marL="1433513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System Font Regular"/>
              <a:buChar char="◦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4pPr>
            <a:lvl5pPr marL="1779588" indent="-23177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.Lucida Grande UI Regular"/>
              <a:buChar char="▫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>
                <a:solidFill>
                  <a:schemeClr val="tx2"/>
                </a:solidFill>
              </a:rPr>
              <a:t>Affects all employers with at least 1 employee in Minnesota</a:t>
            </a:r>
          </a:p>
          <a:p>
            <a:pPr>
              <a:spcBef>
                <a:spcPts val="600"/>
              </a:spcBef>
            </a:pPr>
            <a:r>
              <a:rPr lang="en-US" sz="2800">
                <a:solidFill>
                  <a:schemeClr val="tx2"/>
                </a:solidFill>
              </a:rPr>
              <a:t>1 hour of sick and safe time for every 30 hours worked 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2"/>
                </a:solidFill>
              </a:rPr>
              <a:t>48 hours minimum per year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19500"/>
      </p:ext>
    </p:extLst>
  </p:cSld>
  <p:clrMapOvr>
    <a:masterClrMapping/>
  </p:clrMapOvr>
  <p:transition spd="med">
    <p:pull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7532-A002-2967-24DE-9E01B05E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65484"/>
            <a:ext cx="8821420" cy="1311128"/>
          </a:xfrm>
        </p:spPr>
        <p:txBody>
          <a:bodyPr anchor="t"/>
          <a:lstStyle/>
          <a:p>
            <a:pPr marL="0" marR="0" algn="l">
              <a:spcBef>
                <a:spcPct val="0"/>
              </a:spcBef>
              <a:spcAft>
                <a:spcPct val="0"/>
              </a:spcAft>
            </a:pPr>
            <a:r>
              <a:rPr lang="en-US" b="1" i="0" u="none" strike="noStrike">
                <a:solidFill>
                  <a:srgbClr val="0095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Minnesota Earned Sick and Safe Leave (ESSL)</a:t>
            </a:r>
            <a:endParaRPr lang="en-US">
              <a:solidFill>
                <a:srgbClr val="0095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AC57FC-A730-E8C3-96F3-2FE66580CA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763" y="3289300"/>
            <a:ext cx="4694237" cy="2724640"/>
          </a:xfrm>
        </p:spPr>
        <p:txBody>
          <a:bodyPr/>
          <a:lstStyle/>
          <a:p>
            <a:r>
              <a:rPr lang="en-US"/>
              <a:t>1 hour for every 30 hours worked (.0334 per hour worked)</a:t>
            </a:r>
          </a:p>
          <a:p>
            <a:r>
              <a:rPr lang="en-US"/>
              <a:t>Carryover required</a:t>
            </a:r>
          </a:p>
          <a:p>
            <a:pPr lvl="1"/>
            <a:r>
              <a:rPr lang="en-US"/>
              <a:t>Can add a balance cap of 80 hours (minimum)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3CA1-FADA-52DC-45FD-114C972F6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Accrual vs Frontload</a:t>
            </a:r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BDAF583-13A3-80FE-1982-A36152C5F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309" y="265875"/>
            <a:ext cx="815554" cy="906171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9624491-805D-7B9C-4372-7FACB5C0AB2E}"/>
              </a:ext>
            </a:extLst>
          </p:cNvPr>
          <p:cNvSpPr txBox="1"/>
          <p:nvPr/>
        </p:nvSpPr>
        <p:spPr>
          <a:xfrm>
            <a:off x="639763" y="2593285"/>
            <a:ext cx="2408237" cy="74354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1pPr>
            <a:lvl2pPr marL="631825" indent="-28733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System Font Regular"/>
              <a:buChar char="–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2pPr>
            <a:lvl3pPr marL="1028700" indent="-22701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.Lucida Grande UI Regular"/>
              <a:buChar char="▪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3pPr>
            <a:lvl4pPr marL="1433513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System Font Regular"/>
              <a:buChar char="◦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4pPr>
            <a:lvl5pPr marL="1779588" indent="-23177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.Lucida Grande UI Regular"/>
              <a:buChar char="▫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Accrual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AFAF72D-ED11-58CE-D600-49E63A24611E}"/>
              </a:ext>
            </a:extLst>
          </p:cNvPr>
          <p:cNvSpPr txBox="1"/>
          <p:nvPr/>
        </p:nvSpPr>
        <p:spPr>
          <a:xfrm>
            <a:off x="6771849" y="2582070"/>
            <a:ext cx="2408237" cy="74354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1pPr>
            <a:lvl2pPr marL="631825" indent="-28733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System Font Regular"/>
              <a:buChar char="–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2pPr>
            <a:lvl3pPr marL="1028700" indent="-22701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.Lucida Grande UI Regular"/>
              <a:buChar char="▪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3pPr>
            <a:lvl4pPr marL="1433513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System Font Regular"/>
              <a:buChar char="◦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4pPr>
            <a:lvl5pPr marL="1779588" indent="-23177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.Lucida Grande UI Regular"/>
              <a:buChar char="▫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Frontload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AE01E49D-0FF5-7E28-14DC-2933ED1FA0D7}"/>
              </a:ext>
            </a:extLst>
          </p:cNvPr>
          <p:cNvSpPr txBox="1"/>
          <p:nvPr/>
        </p:nvSpPr>
        <p:spPr>
          <a:xfrm>
            <a:off x="6771849" y="3227065"/>
            <a:ext cx="4694237" cy="27246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1pPr>
            <a:lvl2pPr marL="631825" indent="-28733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System Font Regular"/>
              <a:buChar char="–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2pPr>
            <a:lvl3pPr marL="1028700" indent="-22701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.Lucida Grande UI Regular"/>
              <a:buChar char="▪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3pPr>
            <a:lvl4pPr marL="1433513" indent="-2286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System Font Regular"/>
              <a:buChar char="◦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4pPr>
            <a:lvl5pPr marL="1779588" indent="-23177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Font typeface=".Lucida Grande UI Regular"/>
              <a:buChar char="▫"/>
              <a:defRPr sz="2800" b="0" i="0" kern="1200">
                <a:solidFill>
                  <a:schemeClr val="tx2"/>
                </a:solidFill>
                <a:latin typeface="+mn-lt"/>
                <a:ea typeface="Depot New Rg" charset="0"/>
                <a:cs typeface="Depot New Rg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48 hours upon hire and 80 hours every year there after</a:t>
            </a:r>
          </a:p>
          <a:p>
            <a:pPr lvl="1"/>
            <a:r>
              <a:rPr lang="en-US"/>
              <a:t>Can choose to frontload 48 hours every year and pay out any unused ESSL from the previous year</a:t>
            </a:r>
          </a:p>
          <a:p>
            <a:r>
              <a:rPr lang="en-US"/>
              <a:t>Carryover not required</a:t>
            </a:r>
          </a:p>
        </p:txBody>
      </p:sp>
    </p:spTree>
    <p:extLst>
      <p:ext uri="{BB962C8B-B14F-4D97-AF65-F5344CB8AC3E}">
        <p14:creationId xmlns:p14="http://schemas.microsoft.com/office/powerpoint/2010/main" val="3609359095"/>
      </p:ext>
    </p:extLst>
  </p:cSld>
  <p:clrMapOvr>
    <a:masterClrMapping/>
  </p:clrMapOvr>
  <p:transition spd="med">
    <p:pull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4F56F-2193-30A6-16F3-ADF03193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29" y="566928"/>
            <a:ext cx="7298575" cy="701731"/>
          </a:xfrm>
        </p:spPr>
        <p:txBody>
          <a:bodyPr/>
          <a:lstStyle/>
          <a:p>
            <a:r>
              <a:rPr lang="en-US"/>
              <a:t>Accrual scenario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56F0D-8C02-7690-C64C-7E5E62B5CB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35240" y="1842213"/>
            <a:ext cx="6996544" cy="4171726"/>
          </a:xfrm>
        </p:spPr>
        <p:txBody>
          <a:bodyPr>
            <a:normAutofit fontScale="92500"/>
          </a:bodyPr>
          <a:lstStyle/>
          <a:p>
            <a:r>
              <a:rPr lang="en-US" sz="28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Employee begins accruing when hired</a:t>
            </a:r>
          </a:p>
          <a:p>
            <a:pPr lvl="1"/>
            <a:r>
              <a:rPr lang="en-US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 hours by the end of the year</a:t>
            </a:r>
          </a:p>
          <a:p>
            <a:pPr lvl="1"/>
            <a:r>
              <a:rPr lang="en-US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arries over to next year</a:t>
            </a:r>
          </a:p>
          <a:p>
            <a:pPr lvl="1"/>
            <a:r>
              <a:rPr lang="en-US" sz="28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Stops accruing at 80 hours</a:t>
            </a:r>
          </a:p>
          <a:p>
            <a:r>
              <a:rPr lang="en-US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Employee takes 40 hours off, leaving a balance of 40 hours</a:t>
            </a:r>
          </a:p>
          <a:p>
            <a:r>
              <a:rPr lang="en-US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Accruals begin again until they reach 80 hours for year 2</a:t>
            </a:r>
            <a:endParaRPr lang="en-US" sz="28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 hours carries into the 3rd year</a:t>
            </a:r>
          </a:p>
          <a:p>
            <a:r>
              <a:rPr lang="en-US" sz="28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Essentially a </a:t>
            </a:r>
            <a:r>
              <a:rPr lang="en-US" sz="28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“continual bucket” of sick time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95EFD4D3-3E31-A606-0B2B-80E43B6AA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309" y="265875"/>
            <a:ext cx="815554" cy="9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28897"/>
      </p:ext>
    </p:extLst>
  </p:cSld>
  <p:clrMapOvr>
    <a:masterClrMapping/>
  </p:clrMapOvr>
  <p:transition spd="med">
    <p:pull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5775F2-A25D-4AEE-B55B-4689E76D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Accrual scenario #2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1108F-F74B-F5F4-0366-8DB3F29278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Michelle accrued 30 hours by the end of year 1 – which carryover</a:t>
            </a:r>
          </a:p>
          <a:p>
            <a:r>
              <a:rPr lang="en-US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accrued another 48 hours year 2</a:t>
            </a:r>
          </a:p>
          <a:p>
            <a:pPr lvl="1"/>
            <a:r>
              <a:rPr lang="en-US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did not use any hours and now has 78 hours (30+48), which carryover again</a:t>
            </a:r>
          </a:p>
          <a:p>
            <a:r>
              <a:rPr lang="en-US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accrues an additional 2 hours before stopping at the limit of 80 hours (30+48+2=80)</a:t>
            </a:r>
          </a:p>
          <a:p>
            <a:r>
              <a:rPr lang="en-US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her employer caps at 80 hours, she must use time before she continues to accrue in her third year. 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EF6B0E9-AA40-7D2D-C8B9-D4E353421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309" y="265875"/>
            <a:ext cx="815554" cy="9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00665"/>
      </p:ext>
    </p:extLst>
  </p:cSld>
  <p:clrMapOvr>
    <a:masterClrMapping/>
  </p:clrMapOvr>
  <p:transition spd="med">
    <p:pull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5775F2-A25D-4AEE-B55B-4689E76D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Frontload scenario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1108F-F74B-F5F4-0366-8DB3F29278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Employee immediately credited 48 hours of sick time upon hire</a:t>
            </a:r>
          </a:p>
          <a:p>
            <a:r>
              <a:rPr lang="en-US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use </a:t>
            </a:r>
            <a:r>
              <a:rPr lang="en-US" sz="28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hours, leaving a balance of 40 hours </a:t>
            </a:r>
          </a:p>
          <a:p>
            <a:r>
              <a:rPr lang="en-US" sz="28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December 31st, they lose unused 40 hours</a:t>
            </a:r>
          </a:p>
          <a:p>
            <a:r>
              <a:rPr lang="en-US" sz="28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January 1st, employer frontloads 80 hours</a:t>
            </a:r>
          </a:p>
          <a:p>
            <a:r>
              <a:rPr lang="en-US" sz="28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Employee leaves company on January 5</a:t>
            </a:r>
            <a:r>
              <a:rPr lang="en-US" sz="2800" b="0" i="0" u="none" strike="noStrike" baseline="3000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baseline="3000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mployer does not have to pay out the 80 hours</a:t>
            </a:r>
          </a:p>
          <a:p>
            <a:r>
              <a:rPr lang="en-US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Rehired </a:t>
            </a:r>
            <a:r>
              <a:rPr lang="en-US" sz="28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120 days, and employer reinstates their 80-hour balance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EF6B0E9-AA40-7D2D-C8B9-D4E353421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309" y="265875"/>
            <a:ext cx="815554" cy="9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58069"/>
      </p:ext>
    </p:extLst>
  </p:cSld>
  <p:clrMapOvr>
    <a:masterClrMapping/>
  </p:clrMapOvr>
  <p:transition spd="med">
    <p:pull/>
  </p:transition>
  <p:timing/>
</p:sld>
</file>

<file path=ppt/tags/tag1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RTICULATE_DESIGN_ID_OFFICE THEME" val="n3jjED4V"/>
  <p:tag name="ARTICULATE_PROJECT_OPEN" val="0"/>
  <p:tag name="ARTICULATE_SLIDE_COUNT" val="2"/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r="http://schemas.openxmlformats.org/officeDocument/2006/relationships" xmlns:a="http://schemas.openxmlformats.org/drawingml/2006/main" name="2_Office Theme">
  <a:themeElements>
    <a:clrScheme name="Insperity Color Palette">
      <a:dk1>
        <a:srgbClr val="000000"/>
      </a:dk1>
      <a:lt1>
        <a:srgbClr val="FFFFFF"/>
      </a:lt1>
      <a:dk2>
        <a:srgbClr val="000000"/>
      </a:dk2>
      <a:lt2>
        <a:srgbClr val="E8E5E9"/>
      </a:lt2>
      <a:accent1>
        <a:srgbClr val="004C97"/>
      </a:accent1>
      <a:accent2>
        <a:srgbClr val="009539"/>
      </a:accent2>
      <a:accent3>
        <a:srgbClr val="00A3DF"/>
      </a:accent3>
      <a:accent4>
        <a:srgbClr val="83BD00"/>
      </a:accent4>
      <a:accent5>
        <a:srgbClr val="001D5F"/>
      </a:accent5>
      <a:accent6>
        <a:srgbClr val="59CBE8"/>
      </a:accent6>
      <a:hlink>
        <a:srgbClr val="0071CE"/>
      </a:hlink>
      <a:folHlink>
        <a:srgbClr val="0071CE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95d9ea7-ce11-4131-829f-33f878d784b2}" enabled="0" method="" siteId="{895d9ea7-ce11-4131-829f-33f878d784b2}" removed="1"/>
</clbl:labelList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21.0300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