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83" r:id="rId3"/>
    <p:sldId id="290" r:id="rId4"/>
    <p:sldId id="271" r:id="rId5"/>
    <p:sldId id="292" r:id="rId6"/>
    <p:sldId id="284" r:id="rId7"/>
    <p:sldId id="287" r:id="rId8"/>
    <p:sldId id="274" r:id="rId9"/>
    <p:sldId id="294" r:id="rId10"/>
    <p:sldId id="281" r:id="rId11"/>
    <p:sldId id="293" r:id="rId12"/>
    <p:sldId id="29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813C"/>
    <a:srgbClr val="78A540"/>
    <a:srgbClr val="F49021"/>
    <a:srgbClr val="29A5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596" y="306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D26E3-61CD-4FF6-BB5E-C4F04BEF3211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086F6-C357-4ABA-A0F1-E6B90DE70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42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82C3-72A3-406F-8604-AF8740341B8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3757-FB10-4014-87C0-37488A525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35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82C3-72A3-406F-8604-AF8740341B8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3757-FB10-4014-87C0-37488A525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14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82C3-72A3-406F-8604-AF8740341B8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3757-FB10-4014-87C0-37488A525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7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82C3-72A3-406F-8604-AF8740341B8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3757-FB10-4014-87C0-37488A525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2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82C3-72A3-406F-8604-AF8740341B8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3757-FB10-4014-87C0-37488A525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39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82C3-72A3-406F-8604-AF8740341B8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3757-FB10-4014-87C0-37488A525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60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82C3-72A3-406F-8604-AF8740341B8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3757-FB10-4014-87C0-37488A525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54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82C3-72A3-406F-8604-AF8740341B8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3757-FB10-4014-87C0-37488A525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81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82C3-72A3-406F-8604-AF8740341B8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3757-FB10-4014-87C0-37488A525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22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82C3-72A3-406F-8604-AF8740341B8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3757-FB10-4014-87C0-37488A525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4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82C3-72A3-406F-8604-AF8740341B8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3757-FB10-4014-87C0-37488A525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9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8F82C3-72A3-406F-8604-AF8740341B8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273757-FB10-4014-87C0-37488A525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8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citesteasta.ro/6467/ce-este-si-cum-transmitem-feedback-constructiv/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en/spotlight-limelight-lighting-lights-303864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en/spotlight-limelight-lighting-lights-303864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tractor in a field&#10;&#10;Description automatically generated">
            <a:extLst>
              <a:ext uri="{FF2B5EF4-FFF2-40B4-BE49-F238E27FC236}">
                <a16:creationId xmlns:a16="http://schemas.microsoft.com/office/drawing/2014/main" id="{3F9CEC21-4163-AEA5-FBC0-23B1FBD3B7C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0606"/>
            <a:ext cx="9144000" cy="3065100"/>
          </a:xfrm>
          <a:prstGeom prst="rect">
            <a:avLst/>
          </a:prstGeom>
        </p:spPr>
      </p:pic>
      <p:pic>
        <p:nvPicPr>
          <p:cNvPr id="5" name="Picture 4" descr="A close-up of a blue text&#10;&#10;Description automatically generated">
            <a:extLst>
              <a:ext uri="{FF2B5EF4-FFF2-40B4-BE49-F238E27FC236}">
                <a16:creationId xmlns:a16="http://schemas.microsoft.com/office/drawing/2014/main" id="{FE759A65-CB69-E12D-6742-E2DC3E96FDD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051" y="1711809"/>
            <a:ext cx="3721583" cy="308537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42F771E-DDC9-20D5-477F-8DC640106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7640" y="4860891"/>
            <a:ext cx="7000406" cy="888293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51813C"/>
                </a:solidFill>
                <a:latin typeface="Arial Nova Cond" panose="020B0506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Networking Luncheon</a:t>
            </a:r>
          </a:p>
          <a:p>
            <a:pPr algn="l"/>
            <a:endParaRPr lang="en-US" sz="4800" dirty="0">
              <a:ln>
                <a:solidFill>
                  <a:schemeClr val="tx1"/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l"/>
            <a:endParaRPr lang="en-US" sz="4800" dirty="0">
              <a:ln>
                <a:solidFill>
                  <a:schemeClr val="tx1"/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E83B59-8BA3-A3D7-85F0-9CFB72C30842}"/>
              </a:ext>
            </a:extLst>
          </p:cNvPr>
          <p:cNvSpPr txBox="1"/>
          <p:nvPr/>
        </p:nvSpPr>
        <p:spPr>
          <a:xfrm>
            <a:off x="1215952" y="596342"/>
            <a:ext cx="67120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4902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Welcome to the </a:t>
            </a:r>
          </a:p>
          <a:p>
            <a:pPr algn="ctr"/>
            <a:r>
              <a:rPr lang="en-US" sz="2800" b="1" dirty="0">
                <a:solidFill>
                  <a:srgbClr val="F4902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SOUTHEAST WELD COUNTY CHAMBER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7BE212C-36FB-A30F-0427-61DD1CCE3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27769" y="6090328"/>
            <a:ext cx="3971457" cy="365125"/>
          </a:xfrm>
        </p:spPr>
        <p:txBody>
          <a:bodyPr/>
          <a:lstStyle/>
          <a:p>
            <a:pPr algn="r"/>
            <a:r>
              <a:rPr lang="en-US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Ben's Brick Oven Pizza</a:t>
            </a:r>
          </a:p>
          <a:p>
            <a:pPr algn="r"/>
            <a:r>
              <a:rPr lang="en-US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March 26, 2025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13EE8D-E378-FDD9-3024-2C10B7C32D02}"/>
              </a:ext>
            </a:extLst>
          </p:cNvPr>
          <p:cNvCxnSpPr/>
          <p:nvPr/>
        </p:nvCxnSpPr>
        <p:spPr>
          <a:xfrm>
            <a:off x="194872" y="5726242"/>
            <a:ext cx="8754256" cy="0"/>
          </a:xfrm>
          <a:prstGeom prst="line">
            <a:avLst/>
          </a:prstGeom>
          <a:ln w="38100">
            <a:solidFill>
              <a:srgbClr val="29A5DE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86CBE58-A400-1347-B35A-8D24BD950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227" y="5467994"/>
            <a:ext cx="1360209" cy="124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9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87"/>
    </mc:Choice>
    <mc:Fallback xmlns="">
      <p:transition spd="slow" advTm="1678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F68AA-76A6-F1C0-AAB8-813F20D60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lue text&#10;&#10;Description automatically generated">
            <a:extLst>
              <a:ext uri="{FF2B5EF4-FFF2-40B4-BE49-F238E27FC236}">
                <a16:creationId xmlns:a16="http://schemas.microsoft.com/office/drawing/2014/main" id="{10F6ABC8-5B24-5C3A-D402-53BD1C78C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2" y="5692424"/>
            <a:ext cx="1127053" cy="961323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334E1C8-D398-4264-5637-E82BA6C46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4988" y="6071699"/>
            <a:ext cx="1974020" cy="365125"/>
          </a:xfrm>
        </p:spPr>
        <p:txBody>
          <a:bodyPr/>
          <a:lstStyle/>
          <a:p>
            <a:endParaRPr lang="en-US" sz="1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March 26, 2025</a:t>
            </a:r>
          </a:p>
          <a:p>
            <a:endParaRPr lang="en-US" sz="1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27984AB-81A9-34C4-250D-795312AC31CF}"/>
              </a:ext>
            </a:extLst>
          </p:cNvPr>
          <p:cNvCxnSpPr/>
          <p:nvPr/>
        </p:nvCxnSpPr>
        <p:spPr>
          <a:xfrm>
            <a:off x="194872" y="5666282"/>
            <a:ext cx="8754256" cy="0"/>
          </a:xfrm>
          <a:prstGeom prst="line">
            <a:avLst/>
          </a:prstGeom>
          <a:ln w="38100">
            <a:solidFill>
              <a:srgbClr val="29A5DE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967008F-5504-6621-BD0C-256C45C09B15}"/>
              </a:ext>
            </a:extLst>
          </p:cNvPr>
          <p:cNvSpPr/>
          <p:nvPr/>
        </p:nvSpPr>
        <p:spPr>
          <a:xfrm>
            <a:off x="358532" y="962551"/>
            <a:ext cx="8426935" cy="4467718"/>
          </a:xfrm>
          <a:prstGeom prst="roundRect">
            <a:avLst/>
          </a:prstGeom>
          <a:noFill/>
          <a:ln w="38100">
            <a:solidFill>
              <a:srgbClr val="5181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CD1538-FD61-180B-0686-FEF8CB6BC44B}"/>
              </a:ext>
            </a:extLst>
          </p:cNvPr>
          <p:cNvSpPr txBox="1"/>
          <p:nvPr/>
        </p:nvSpPr>
        <p:spPr>
          <a:xfrm>
            <a:off x="1865660" y="205887"/>
            <a:ext cx="5472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9A5DE"/>
                </a:solidFill>
                <a:latin typeface="Arial Black" panose="020B0A040201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SAVE THE DATE</a:t>
            </a: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D7B91A8E-BC2B-C122-248C-EBDF35602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A873711F-D5EE-F015-C98F-005EAA90D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7F413C-2CB8-8679-19B5-E24466958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1641" y="5776357"/>
            <a:ext cx="1003826" cy="91855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46B3244-02BC-F5B9-0D5A-2507FA218C42}"/>
              </a:ext>
            </a:extLst>
          </p:cNvPr>
          <p:cNvSpPr txBox="1"/>
          <p:nvPr/>
        </p:nvSpPr>
        <p:spPr>
          <a:xfrm>
            <a:off x="1117746" y="1248836"/>
            <a:ext cx="690850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29A5DE"/>
                </a:solidFill>
                <a:latin typeface="Arial Black" panose="020B0A04020102020204" pitchFamily="34" charset="0"/>
              </a:rPr>
              <a:t>Wednesday, April 30, 2025</a:t>
            </a:r>
            <a:endParaRPr lang="en-US" sz="2000" b="1" dirty="0">
              <a:solidFill>
                <a:srgbClr val="F4902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000" b="1" dirty="0">
                <a:solidFill>
                  <a:srgbClr val="F49021"/>
                </a:solidFill>
                <a:latin typeface="Arial Black" panose="020B0A04020102020204" pitchFamily="34" charset="0"/>
              </a:rPr>
              <a:t>BUSINESS MATTERS NETWORKING LUNCHEON</a:t>
            </a:r>
          </a:p>
          <a:p>
            <a:pPr algn="ctr"/>
            <a:r>
              <a:rPr lang="en-US" sz="2000" b="1" dirty="0">
                <a:solidFill>
                  <a:srgbClr val="F49021"/>
                </a:solidFill>
                <a:latin typeface="Arial Black" panose="020B0A04020102020204" pitchFamily="34" charset="0"/>
              </a:rPr>
              <a:t> </a:t>
            </a:r>
            <a:r>
              <a:rPr lang="en-US" sz="2000" b="1" dirty="0">
                <a:solidFill>
                  <a:srgbClr val="29A5DE"/>
                </a:solidFill>
                <a:latin typeface="Arial Black" panose="020B0A04020102020204" pitchFamily="34" charset="0"/>
              </a:rPr>
              <a:t>@ Ben’s Brick Oven Pizza</a:t>
            </a:r>
          </a:p>
          <a:p>
            <a:pPr algn="ctr"/>
            <a:endParaRPr lang="en-US" sz="2000" b="1" dirty="0">
              <a:solidFill>
                <a:srgbClr val="F4902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000" b="1" dirty="0">
                <a:solidFill>
                  <a:srgbClr val="29A5DE"/>
                </a:solidFill>
                <a:latin typeface="Arial Black" panose="020B0A04020102020204" pitchFamily="34" charset="0"/>
              </a:rPr>
              <a:t>Thursday, May 1, 2025</a:t>
            </a:r>
          </a:p>
          <a:p>
            <a:pPr algn="ctr"/>
            <a:r>
              <a:rPr lang="en-US" sz="2000" b="1" dirty="0">
                <a:solidFill>
                  <a:srgbClr val="F49021"/>
                </a:solidFill>
                <a:latin typeface="Arial Black" panose="020B0A04020102020204" pitchFamily="34" charset="0"/>
              </a:rPr>
              <a:t>MULTI-CHAMBER AFTER HOURS – DERBY DAYS</a:t>
            </a:r>
          </a:p>
          <a:p>
            <a:pPr algn="ctr"/>
            <a:r>
              <a:rPr lang="en-US" sz="2000" b="1" dirty="0">
                <a:solidFill>
                  <a:srgbClr val="29A5DE"/>
                </a:solidFill>
                <a:latin typeface="Arial Black" panose="020B0A04020102020204" pitchFamily="34" charset="0"/>
              </a:rPr>
              <a:t>@ location TBD</a:t>
            </a:r>
          </a:p>
          <a:p>
            <a:pPr algn="ctr"/>
            <a:endParaRPr lang="en-US" sz="2000" b="1" dirty="0">
              <a:solidFill>
                <a:srgbClr val="29A5DE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000" b="1" dirty="0">
                <a:solidFill>
                  <a:srgbClr val="29A5DE"/>
                </a:solidFill>
                <a:latin typeface="Arial Black" panose="020B0A04020102020204" pitchFamily="34" charset="0"/>
              </a:rPr>
              <a:t>Saturday, November 8, 2025</a:t>
            </a:r>
          </a:p>
          <a:p>
            <a:pPr algn="ctr"/>
            <a:r>
              <a:rPr lang="en-US" sz="2000" b="1" dirty="0">
                <a:solidFill>
                  <a:srgbClr val="F49021"/>
                </a:solidFill>
                <a:latin typeface="Arial Black" panose="020B0A04020102020204" pitchFamily="34" charset="0"/>
              </a:rPr>
              <a:t>REGIONAL MILITARY &amp; 1</a:t>
            </a:r>
            <a:r>
              <a:rPr lang="en-US" sz="2000" b="1" baseline="30000" dirty="0">
                <a:solidFill>
                  <a:srgbClr val="F49021"/>
                </a:solidFill>
                <a:latin typeface="Arial Black" panose="020B0A04020102020204" pitchFamily="34" charset="0"/>
              </a:rPr>
              <a:t>ST</a:t>
            </a:r>
            <a:r>
              <a:rPr lang="en-US" sz="2000" b="1" dirty="0">
                <a:solidFill>
                  <a:srgbClr val="F49021"/>
                </a:solidFill>
                <a:latin typeface="Arial Black" panose="020B0A04020102020204" pitchFamily="34" charset="0"/>
              </a:rPr>
              <a:t> RESPONDER </a:t>
            </a:r>
          </a:p>
          <a:p>
            <a:pPr algn="ctr"/>
            <a:r>
              <a:rPr lang="en-US" sz="2000" b="1" dirty="0">
                <a:solidFill>
                  <a:srgbClr val="F49021"/>
                </a:solidFill>
                <a:latin typeface="Arial Black" panose="020B0A04020102020204" pitchFamily="34" charset="0"/>
              </a:rPr>
              <a:t>APPRECIATION LUNCHEON</a:t>
            </a:r>
          </a:p>
          <a:p>
            <a:pPr algn="ctr"/>
            <a:r>
              <a:rPr lang="en-US" sz="2000" b="1" dirty="0">
                <a:solidFill>
                  <a:srgbClr val="29A5DE"/>
                </a:solidFill>
                <a:latin typeface="Arial Black" panose="020B0A04020102020204" pitchFamily="34" charset="0"/>
              </a:rPr>
              <a:t>in partnership with </a:t>
            </a:r>
          </a:p>
          <a:p>
            <a:pPr algn="ctr"/>
            <a:r>
              <a:rPr lang="en-US" sz="2000" b="1" dirty="0">
                <a:solidFill>
                  <a:srgbClr val="29A5DE"/>
                </a:solidFill>
                <a:latin typeface="Arial Black" panose="020B0A04020102020204" pitchFamily="34" charset="0"/>
              </a:rPr>
              <a:t>HUDSON, KEENESBURG &amp; LOCHBUIE</a:t>
            </a:r>
            <a:endParaRPr lang="en-US" sz="1600" b="1" dirty="0">
              <a:solidFill>
                <a:srgbClr val="F49021"/>
              </a:solidFill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45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83"/>
    </mc:Choice>
    <mc:Fallback xmlns="">
      <p:transition spd="slow" advTm="1578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36D02-00BC-73A5-B99E-AC07A2F3F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lue text&#10;&#10;Description automatically generated">
            <a:extLst>
              <a:ext uri="{FF2B5EF4-FFF2-40B4-BE49-F238E27FC236}">
                <a16:creationId xmlns:a16="http://schemas.microsoft.com/office/drawing/2014/main" id="{B91A567F-D811-03BD-8E11-FD146DE24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32" y="5754973"/>
            <a:ext cx="1127053" cy="961323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09237B-68DE-F7C1-953E-792B15C1C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4989" y="6062529"/>
            <a:ext cx="1974020" cy="365125"/>
          </a:xfrm>
        </p:spPr>
        <p:txBody>
          <a:bodyPr/>
          <a:lstStyle/>
          <a:p>
            <a:endParaRPr lang="en-US" sz="1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March 26, 2025</a:t>
            </a:r>
          </a:p>
          <a:p>
            <a:endParaRPr lang="en-US" sz="1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19E3A9-9334-FC26-D70E-D9F763DC5ED9}"/>
              </a:ext>
            </a:extLst>
          </p:cNvPr>
          <p:cNvCxnSpPr/>
          <p:nvPr/>
        </p:nvCxnSpPr>
        <p:spPr>
          <a:xfrm>
            <a:off x="194872" y="5666282"/>
            <a:ext cx="8754256" cy="0"/>
          </a:xfrm>
          <a:prstGeom prst="line">
            <a:avLst/>
          </a:prstGeom>
          <a:ln w="38100">
            <a:solidFill>
              <a:srgbClr val="29A5DE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172EB3C-F921-8EA0-27CC-6E4444116675}"/>
              </a:ext>
            </a:extLst>
          </p:cNvPr>
          <p:cNvSpPr/>
          <p:nvPr/>
        </p:nvSpPr>
        <p:spPr>
          <a:xfrm>
            <a:off x="358532" y="3096565"/>
            <a:ext cx="8426935" cy="2333703"/>
          </a:xfrm>
          <a:prstGeom prst="roundRect">
            <a:avLst/>
          </a:prstGeom>
          <a:noFill/>
          <a:ln w="38100">
            <a:solidFill>
              <a:srgbClr val="F490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441676-6C1E-5966-F4AE-77FF328E637D}"/>
              </a:ext>
            </a:extLst>
          </p:cNvPr>
          <p:cNvSpPr txBox="1"/>
          <p:nvPr/>
        </p:nvSpPr>
        <p:spPr>
          <a:xfrm>
            <a:off x="358532" y="205887"/>
            <a:ext cx="8426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49021"/>
                </a:solidFill>
                <a:latin typeface="Arial Black" panose="020B0A040201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LIKE - SHARE - FOLLOW</a:t>
            </a: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F2DA9091-FC59-42AB-1E0E-641B78E7B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F5D36834-15FC-6FD4-D419-173E748E7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11CAB2-BBA0-738E-F8BF-59FECEBD2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1641" y="5776357"/>
            <a:ext cx="1003826" cy="91855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68CF3A4-7A1E-3944-3568-164180445C99}"/>
              </a:ext>
            </a:extLst>
          </p:cNvPr>
          <p:cNvSpPr txBox="1"/>
          <p:nvPr/>
        </p:nvSpPr>
        <p:spPr>
          <a:xfrm>
            <a:off x="551858" y="1418270"/>
            <a:ext cx="4823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29A5DE"/>
                </a:solidFill>
              </a:rPr>
              <a:t>check out all the happenings</a:t>
            </a:r>
          </a:p>
          <a:p>
            <a:pPr algn="ctr"/>
            <a:r>
              <a:rPr lang="en-US" b="1" i="1" dirty="0">
                <a:solidFill>
                  <a:srgbClr val="29A5DE"/>
                </a:solidFill>
              </a:rPr>
              <a:t> for the Chamber &amp; Chamber Members</a:t>
            </a:r>
          </a:p>
          <a:p>
            <a:pPr algn="ctr"/>
            <a:r>
              <a:rPr lang="en-US" b="1" i="1" dirty="0">
                <a:solidFill>
                  <a:srgbClr val="29A5DE"/>
                </a:solidFill>
              </a:rPr>
              <a:t> on the Event Calendar at </a:t>
            </a:r>
          </a:p>
          <a:p>
            <a:pPr algn="ctr"/>
            <a:r>
              <a:rPr lang="en-US" b="1" i="1" dirty="0">
                <a:solidFill>
                  <a:srgbClr val="29A5DE"/>
                </a:solidFill>
              </a:rPr>
              <a:t>southeastweldchamber.org/event-calendar</a:t>
            </a:r>
            <a:r>
              <a:rPr lang="en-US" dirty="0">
                <a:solidFill>
                  <a:srgbClr val="29A5DE"/>
                </a:solidFill>
              </a:rPr>
              <a:t> </a:t>
            </a:r>
          </a:p>
        </p:txBody>
      </p:sp>
      <p:pic>
        <p:nvPicPr>
          <p:cNvPr id="22" name="Picture 21" descr="A qr code on a blue circle&#10;&#10;AI-generated content may be incorrect.">
            <a:extLst>
              <a:ext uri="{FF2B5EF4-FFF2-40B4-BE49-F238E27FC236}">
                <a16:creationId xmlns:a16="http://schemas.microsoft.com/office/drawing/2014/main" id="{31360E90-3A49-4F4F-EDC2-639712C09F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648" y="1050515"/>
            <a:ext cx="1882754" cy="193583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D319C4F-80BB-0210-A5B0-CF22EA127496}"/>
              </a:ext>
            </a:extLst>
          </p:cNvPr>
          <p:cNvSpPr txBox="1"/>
          <p:nvPr/>
        </p:nvSpPr>
        <p:spPr>
          <a:xfrm>
            <a:off x="4515715" y="3656603"/>
            <a:ext cx="3398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29A5DE"/>
                </a:solidFill>
              </a:rPr>
              <a:t>check out the </a:t>
            </a:r>
          </a:p>
          <a:p>
            <a:pPr algn="ctr"/>
            <a:r>
              <a:rPr lang="en-US" b="1" i="1" dirty="0">
                <a:solidFill>
                  <a:srgbClr val="29A5DE"/>
                </a:solidFill>
              </a:rPr>
              <a:t>Chamber FACEBOOK page</a:t>
            </a:r>
          </a:p>
          <a:p>
            <a:pPr algn="ctr"/>
            <a:r>
              <a:rPr lang="en-US" b="1" i="1" dirty="0">
                <a:solidFill>
                  <a:srgbClr val="29A5DE"/>
                </a:solidFill>
              </a:rPr>
              <a:t> and  please</a:t>
            </a:r>
          </a:p>
          <a:p>
            <a:pPr algn="ctr"/>
            <a:r>
              <a:rPr lang="en-US" b="1" i="1" dirty="0">
                <a:solidFill>
                  <a:srgbClr val="29A5DE"/>
                </a:solidFill>
              </a:rPr>
              <a:t>LIKE – SHARE - FOLLOW </a:t>
            </a:r>
            <a:r>
              <a:rPr lang="en-US" dirty="0">
                <a:solidFill>
                  <a:srgbClr val="29A5DE"/>
                </a:solidFill>
              </a:rPr>
              <a:t> </a:t>
            </a:r>
          </a:p>
        </p:txBody>
      </p:sp>
      <p:pic>
        <p:nvPicPr>
          <p:cNvPr id="27" name="Picture 26" descr="A qr code on a yellow circle&#10;&#10;AI-generated content may be incorrect.">
            <a:extLst>
              <a:ext uri="{FF2B5EF4-FFF2-40B4-BE49-F238E27FC236}">
                <a16:creationId xmlns:a16="http://schemas.microsoft.com/office/drawing/2014/main" id="{18F459BD-7441-EC19-58DC-A08594E4DA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598" y="3285650"/>
            <a:ext cx="1979596" cy="1962261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9C98ED7-6746-D558-8391-459936063D3A}"/>
              </a:ext>
            </a:extLst>
          </p:cNvPr>
          <p:cNvSpPr/>
          <p:nvPr/>
        </p:nvSpPr>
        <p:spPr>
          <a:xfrm>
            <a:off x="302247" y="967259"/>
            <a:ext cx="8426935" cy="2333703"/>
          </a:xfrm>
          <a:prstGeom prst="roundRect">
            <a:avLst/>
          </a:prstGeom>
          <a:noFill/>
          <a:ln w="38100">
            <a:solidFill>
              <a:srgbClr val="F490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8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83"/>
    </mc:Choice>
    <mc:Fallback xmlns="">
      <p:transition spd="slow" advTm="1578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E3047-A017-1AE8-6A76-C4D118E1C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lue text&#10;&#10;Description automatically generated">
            <a:extLst>
              <a:ext uri="{FF2B5EF4-FFF2-40B4-BE49-F238E27FC236}">
                <a16:creationId xmlns:a16="http://schemas.microsoft.com/office/drawing/2014/main" id="{3FB4452C-5051-3CC4-B9A3-0049C21EA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32" y="5754973"/>
            <a:ext cx="1127053" cy="961323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39E0DEF-1862-8B87-8E7D-EF68041A6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4989" y="6062529"/>
            <a:ext cx="1974020" cy="365125"/>
          </a:xfrm>
        </p:spPr>
        <p:txBody>
          <a:bodyPr/>
          <a:lstStyle/>
          <a:p>
            <a:endParaRPr lang="en-US" sz="1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March 26, 2025</a:t>
            </a:r>
          </a:p>
          <a:p>
            <a:endParaRPr lang="en-US" sz="1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6963BD-8009-F01F-204D-1C4F041A4768}"/>
              </a:ext>
            </a:extLst>
          </p:cNvPr>
          <p:cNvCxnSpPr/>
          <p:nvPr/>
        </p:nvCxnSpPr>
        <p:spPr>
          <a:xfrm>
            <a:off x="194872" y="5666282"/>
            <a:ext cx="8754256" cy="0"/>
          </a:xfrm>
          <a:prstGeom prst="line">
            <a:avLst/>
          </a:prstGeom>
          <a:ln w="38100">
            <a:solidFill>
              <a:srgbClr val="29A5DE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3" name="Rectangle 1">
            <a:extLst>
              <a:ext uri="{FF2B5EF4-FFF2-40B4-BE49-F238E27FC236}">
                <a16:creationId xmlns:a16="http://schemas.microsoft.com/office/drawing/2014/main" id="{90A1895A-6445-A53D-5473-F109FA8E5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9A319D12-3BF3-91A7-0162-10D63F734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E18737-F094-B7F1-6CE0-22298BFB4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1641" y="5776357"/>
            <a:ext cx="1003826" cy="9185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C75F32-33C1-2226-2863-9FF9273D0270}"/>
              </a:ext>
            </a:extLst>
          </p:cNvPr>
          <p:cNvSpPr txBox="1"/>
          <p:nvPr/>
        </p:nvSpPr>
        <p:spPr>
          <a:xfrm>
            <a:off x="358532" y="474785"/>
            <a:ext cx="842693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51813C"/>
                </a:solidFill>
                <a:latin typeface="Arial Black" panose="020B0A04020102020204" pitchFamily="34" charset="0"/>
              </a:rPr>
              <a:t>PLEASE </a:t>
            </a:r>
          </a:p>
          <a:p>
            <a:pPr algn="ctr"/>
            <a:r>
              <a:rPr lang="en-US" sz="3600" dirty="0">
                <a:solidFill>
                  <a:srgbClr val="51813C"/>
                </a:solidFill>
                <a:latin typeface="Arial Black" panose="020B0A04020102020204" pitchFamily="34" charset="0"/>
              </a:rPr>
              <a:t>GIVE US YOUR </a:t>
            </a:r>
          </a:p>
          <a:p>
            <a:pPr algn="ctr"/>
            <a:endParaRPr lang="en-US" sz="2800" dirty="0">
              <a:solidFill>
                <a:srgbClr val="78A540"/>
              </a:solidFill>
              <a:latin typeface="Arial Black" panose="020B0A04020102020204" pitchFamily="34" charset="0"/>
            </a:endParaRPr>
          </a:p>
          <a:p>
            <a:pPr algn="ctr"/>
            <a:endParaRPr lang="en-US" sz="5000" dirty="0">
              <a:solidFill>
                <a:srgbClr val="F49021"/>
              </a:solidFill>
              <a:latin typeface="Arial Black" panose="020B0A04020102020204" pitchFamily="34" charset="0"/>
            </a:endParaRPr>
          </a:p>
          <a:p>
            <a:pPr algn="ctr"/>
            <a:endParaRPr lang="en-US" sz="4000" dirty="0">
              <a:solidFill>
                <a:srgbClr val="F49021"/>
              </a:solidFill>
              <a:latin typeface="Arial Black" panose="020B0A04020102020204" pitchFamily="34" charset="0"/>
            </a:endParaRPr>
          </a:p>
          <a:p>
            <a:pPr algn="ctr"/>
            <a:endParaRPr lang="en-US" sz="2400" dirty="0">
              <a:solidFill>
                <a:srgbClr val="78A540"/>
              </a:solidFill>
              <a:latin typeface="Arial Black" panose="020B0A04020102020204" pitchFamily="34" charset="0"/>
            </a:endParaRPr>
          </a:p>
          <a:p>
            <a:pPr algn="ctr"/>
            <a:endParaRPr lang="en-US" sz="2400" dirty="0">
              <a:solidFill>
                <a:srgbClr val="78A54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400" dirty="0">
                <a:solidFill>
                  <a:srgbClr val="78A540"/>
                </a:solidFill>
                <a:latin typeface="Arial Black" panose="020B0A04020102020204" pitchFamily="34" charset="0"/>
              </a:rPr>
              <a:t>Paper survey available today…electronic version will be posted by the end of the week!</a:t>
            </a:r>
          </a:p>
          <a:p>
            <a:pPr algn="ctr"/>
            <a:r>
              <a:rPr lang="en-US" sz="2600" dirty="0">
                <a:solidFill>
                  <a:srgbClr val="78A540"/>
                </a:solidFill>
                <a:latin typeface="Arial Black" panose="020B0A04020102020204" pitchFamily="34" charset="0"/>
              </a:rPr>
              <a:t>THANK YOU for providing your thoughts!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7D15C1D-B091-5049-D395-65BDE4484815}"/>
              </a:ext>
            </a:extLst>
          </p:cNvPr>
          <p:cNvSpPr/>
          <p:nvPr/>
        </p:nvSpPr>
        <p:spPr>
          <a:xfrm>
            <a:off x="358532" y="396247"/>
            <a:ext cx="8426935" cy="5034019"/>
          </a:xfrm>
          <a:prstGeom prst="roundRect">
            <a:avLst/>
          </a:prstGeom>
          <a:noFill/>
          <a:ln w="38100">
            <a:solidFill>
              <a:srgbClr val="5181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ilhouette of two people talking&#10;&#10;AI-generated content may be incorrect.">
            <a:extLst>
              <a:ext uri="{FF2B5EF4-FFF2-40B4-BE49-F238E27FC236}">
                <a16:creationId xmlns:a16="http://schemas.microsoft.com/office/drawing/2014/main" id="{6615672F-6B89-A7FB-78E9-3C14DC1514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" b="15111"/>
          <a:stretch/>
        </p:blipFill>
        <p:spPr>
          <a:xfrm>
            <a:off x="3046535" y="1638479"/>
            <a:ext cx="3050930" cy="1939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5DB7BE-8B7F-6649-43F9-3ECC84040778}"/>
              </a:ext>
            </a:extLst>
          </p:cNvPr>
          <p:cNvSpPr txBox="1"/>
          <p:nvPr/>
        </p:nvSpPr>
        <p:spPr>
          <a:xfrm>
            <a:off x="0" y="6982173"/>
            <a:ext cx="5486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citesteasta.ro/6467/ce-este-si-cum-transmitem-feedback-constructiv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41481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83"/>
    </mc:Choice>
    <mc:Fallback>
      <p:transition spd="slow" advTm="1578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D4A69-7643-8496-5468-6CDABB50D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D6A07DF-862E-E859-A219-63AC48B14B69}"/>
              </a:ext>
            </a:extLst>
          </p:cNvPr>
          <p:cNvCxnSpPr/>
          <p:nvPr/>
        </p:nvCxnSpPr>
        <p:spPr>
          <a:xfrm>
            <a:off x="194872" y="5666282"/>
            <a:ext cx="8754256" cy="0"/>
          </a:xfrm>
          <a:prstGeom prst="line">
            <a:avLst/>
          </a:prstGeom>
          <a:ln w="38100">
            <a:solidFill>
              <a:srgbClr val="29A5DE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5" name="Picture 4" descr="A close-up of a blue text&#10;&#10;Description automatically generated">
            <a:extLst>
              <a:ext uri="{FF2B5EF4-FFF2-40B4-BE49-F238E27FC236}">
                <a16:creationId xmlns:a16="http://schemas.microsoft.com/office/drawing/2014/main" id="{3FA93529-6C9C-9BFC-C181-19B9C4E88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08" y="5682758"/>
            <a:ext cx="1127053" cy="961323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FE2F5CC-3913-4774-205B-CFDAEB1E6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9696" y="6104927"/>
            <a:ext cx="1856963" cy="365125"/>
          </a:xfrm>
        </p:spPr>
        <p:txBody>
          <a:bodyPr/>
          <a:lstStyle/>
          <a:p>
            <a:endParaRPr lang="en-US" sz="1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sz="1400" b="1" dirty="0">
                <a:solidFill>
                  <a:srgbClr val="29A5DE"/>
                </a:solidFill>
              </a:rPr>
              <a:t>March 26, 2025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56C3DE0-1300-CE71-2845-6EAE174C8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34" y="570510"/>
            <a:ext cx="7498688" cy="11088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i="0" dirty="0">
                <a:solidFill>
                  <a:srgbClr val="51813C"/>
                </a:solidFill>
                <a:effectLst/>
                <a:latin typeface="Arial Black" panose="020B0A04020102020204" pitchFamily="34" charset="0"/>
              </a:rPr>
              <a:t>BENEFITS OF PARTNERING WITH THE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51813C"/>
                </a:solidFill>
                <a:latin typeface="Arial Black" panose="020B0A04020102020204" pitchFamily="34" charset="0"/>
              </a:rPr>
              <a:t>WELD CENTRAL HIGH SCHOOL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F49021"/>
                </a:solidFill>
                <a:latin typeface="Arial Black" panose="020B0A040201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WORK-BASED LEARNING PROGRAM</a:t>
            </a:r>
            <a:endParaRPr lang="en-US" dirty="0">
              <a:solidFill>
                <a:srgbClr val="F4902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50230F-D4D9-ECB8-FD42-C7B22F6807BC}"/>
              </a:ext>
            </a:extLst>
          </p:cNvPr>
          <p:cNvSpPr/>
          <p:nvPr/>
        </p:nvSpPr>
        <p:spPr>
          <a:xfrm>
            <a:off x="0" y="0"/>
            <a:ext cx="9144000" cy="449705"/>
          </a:xfrm>
          <a:prstGeom prst="rect">
            <a:avLst/>
          </a:prstGeom>
          <a:solidFill>
            <a:srgbClr val="29A5D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F92964-E8A9-8F31-CE72-3955A7394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9554" y="5720620"/>
            <a:ext cx="1019574" cy="932968"/>
          </a:xfrm>
          <a:prstGeom prst="rect">
            <a:avLst/>
          </a:prstGeom>
        </p:spPr>
      </p:pic>
      <p:sp>
        <p:nvSpPr>
          <p:cNvPr id="8" name="Subtitle 3">
            <a:extLst>
              <a:ext uri="{FF2B5EF4-FFF2-40B4-BE49-F238E27FC236}">
                <a16:creationId xmlns:a16="http://schemas.microsoft.com/office/drawing/2014/main" id="{09CF68F6-78F9-5564-BA96-87BDCDA2B41B}"/>
              </a:ext>
            </a:extLst>
          </p:cNvPr>
          <p:cNvSpPr txBox="1">
            <a:spLocks/>
          </p:cNvSpPr>
          <p:nvPr/>
        </p:nvSpPr>
        <p:spPr>
          <a:xfrm>
            <a:off x="818834" y="1744398"/>
            <a:ext cx="7498688" cy="497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78A540"/>
                </a:solidFill>
                <a:latin typeface="Arial Nova Cond" panose="020B0506020202020204" pitchFamily="34" charset="0"/>
              </a:rPr>
              <a:t>with thanks to our presenters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6CC454-653D-B48A-FF3C-ABB703563AE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5792" b="10205"/>
          <a:stretch/>
        </p:blipFill>
        <p:spPr>
          <a:xfrm>
            <a:off x="1932834" y="2442199"/>
            <a:ext cx="5270685" cy="3004761"/>
          </a:xfrm>
          <a:prstGeom prst="rect">
            <a:avLst/>
          </a:prstGeom>
          <a:ln w="38100">
            <a:solidFill>
              <a:srgbClr val="F49021"/>
            </a:solidFill>
          </a:ln>
        </p:spPr>
      </p:pic>
    </p:spTree>
    <p:extLst>
      <p:ext uri="{BB962C8B-B14F-4D97-AF65-F5344CB8AC3E}">
        <p14:creationId xmlns:p14="http://schemas.microsoft.com/office/powerpoint/2010/main" val="190154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15"/>
    </mc:Choice>
    <mc:Fallback xmlns="">
      <p:transition spd="slow" advTm="1871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02A5D-EFB1-897A-86F1-8E9E18681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D89C95-E436-FD57-362E-D1D9CF439631}"/>
              </a:ext>
            </a:extLst>
          </p:cNvPr>
          <p:cNvCxnSpPr/>
          <p:nvPr/>
        </p:nvCxnSpPr>
        <p:spPr>
          <a:xfrm>
            <a:off x="194872" y="5666282"/>
            <a:ext cx="8754256" cy="0"/>
          </a:xfrm>
          <a:prstGeom prst="line">
            <a:avLst/>
          </a:prstGeom>
          <a:ln w="38100">
            <a:solidFill>
              <a:srgbClr val="29A5DE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5" name="Picture 4" descr="A close-up of a blue text&#10;&#10;Description automatically generated">
            <a:extLst>
              <a:ext uri="{FF2B5EF4-FFF2-40B4-BE49-F238E27FC236}">
                <a16:creationId xmlns:a16="http://schemas.microsoft.com/office/drawing/2014/main" id="{26DD9099-9A30-3532-48E0-624ABAE72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08" y="5682758"/>
            <a:ext cx="1127053" cy="961323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D611A39-142F-105C-7ADB-2332F604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3518" y="6059599"/>
            <a:ext cx="1856963" cy="365125"/>
          </a:xfrm>
        </p:spPr>
        <p:txBody>
          <a:bodyPr/>
          <a:lstStyle/>
          <a:p>
            <a:endParaRPr lang="en-US" sz="1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sz="1400" b="1" dirty="0">
                <a:solidFill>
                  <a:srgbClr val="29A5DE"/>
                </a:solidFill>
              </a:rPr>
              <a:t>March 26, 2025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84843A9-DD90-87AF-BA0F-D68847B8E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35" y="701351"/>
            <a:ext cx="7405136" cy="646792"/>
          </a:xfrm>
        </p:spPr>
        <p:txBody>
          <a:bodyPr>
            <a:normAutofit fontScale="92500" lnSpcReduction="10000"/>
          </a:bodyPr>
          <a:lstStyle/>
          <a:p>
            <a:r>
              <a:rPr lang="en-US" sz="4800" b="1" dirty="0">
                <a:solidFill>
                  <a:srgbClr val="51813C"/>
                </a:solidFill>
                <a:latin typeface="Arial Nova Cond" panose="020B0506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thank you to</a:t>
            </a:r>
          </a:p>
          <a:p>
            <a:endParaRPr lang="en-US" dirty="0"/>
          </a:p>
        </p:txBody>
      </p:sp>
      <p:pic>
        <p:nvPicPr>
          <p:cNvPr id="8" name="Picture 7" descr="A sign with text on it&#10;&#10;Description automatically generated">
            <a:extLst>
              <a:ext uri="{FF2B5EF4-FFF2-40B4-BE49-F238E27FC236}">
                <a16:creationId xmlns:a16="http://schemas.microsoft.com/office/drawing/2014/main" id="{8579C9DA-F543-65D7-493B-34BD38BAC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009" y="1334956"/>
            <a:ext cx="3372787" cy="26609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8808C7-5371-CEF7-3B8C-86F7B45B48C9}"/>
              </a:ext>
            </a:extLst>
          </p:cNvPr>
          <p:cNvSpPr/>
          <p:nvPr/>
        </p:nvSpPr>
        <p:spPr>
          <a:xfrm>
            <a:off x="0" y="0"/>
            <a:ext cx="9144000" cy="449705"/>
          </a:xfrm>
          <a:prstGeom prst="rect">
            <a:avLst/>
          </a:prstGeom>
          <a:solidFill>
            <a:srgbClr val="29A5D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1C1CF9-AF61-4B34-983D-394E9AFC1B71}"/>
              </a:ext>
            </a:extLst>
          </p:cNvPr>
          <p:cNvSpPr txBox="1"/>
          <p:nvPr/>
        </p:nvSpPr>
        <p:spPr>
          <a:xfrm>
            <a:off x="481553" y="4127607"/>
            <a:ext cx="8079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1813C"/>
                </a:solidFill>
                <a:latin typeface="Arial Nova Cond" panose="020B0506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for their continued partnership and support!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AAA3FB-29C4-9577-5C2D-6CE6F9C998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5924" y="5769642"/>
            <a:ext cx="1032768" cy="94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1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07"/>
    </mc:Choice>
    <mc:Fallback xmlns="">
      <p:transition spd="slow" advTm="1840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9AAF69-BC71-D073-0B90-13ABE6794859}"/>
              </a:ext>
            </a:extLst>
          </p:cNvPr>
          <p:cNvSpPr/>
          <p:nvPr/>
        </p:nvSpPr>
        <p:spPr>
          <a:xfrm>
            <a:off x="0" y="0"/>
            <a:ext cx="9144000" cy="449705"/>
          </a:xfrm>
          <a:prstGeom prst="rect">
            <a:avLst/>
          </a:prstGeom>
          <a:solidFill>
            <a:srgbClr val="29A5D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A close-up of a blue text&#10;&#10;Description automatically generated">
            <a:extLst>
              <a:ext uri="{FF2B5EF4-FFF2-40B4-BE49-F238E27FC236}">
                <a16:creationId xmlns:a16="http://schemas.microsoft.com/office/drawing/2014/main" id="{FE759A65-CB69-E12D-6742-E2DC3E96F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1" y="5795769"/>
            <a:ext cx="1127053" cy="961323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7BE212C-36FB-A30F-0427-61DD1CCE3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4990" y="6059934"/>
            <a:ext cx="1974020" cy="365125"/>
          </a:xfrm>
        </p:spPr>
        <p:txBody>
          <a:bodyPr/>
          <a:lstStyle/>
          <a:p>
            <a:endParaRPr lang="en-US" sz="1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March 26, 2025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13EE8D-E378-FDD9-3024-2C10B7C32D02}"/>
              </a:ext>
            </a:extLst>
          </p:cNvPr>
          <p:cNvCxnSpPr/>
          <p:nvPr/>
        </p:nvCxnSpPr>
        <p:spPr>
          <a:xfrm>
            <a:off x="194872" y="5666282"/>
            <a:ext cx="8754256" cy="0"/>
          </a:xfrm>
          <a:prstGeom prst="line">
            <a:avLst/>
          </a:prstGeom>
          <a:ln w="38100">
            <a:solidFill>
              <a:srgbClr val="29A5DE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665C3A9-893C-FA18-B933-06FD91A74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5295" y="5795769"/>
            <a:ext cx="976394" cy="8934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453F42-63E0-55D4-0692-A4CF1EB52123}"/>
              </a:ext>
            </a:extLst>
          </p:cNvPr>
          <p:cNvSpPr txBox="1"/>
          <p:nvPr/>
        </p:nvSpPr>
        <p:spPr>
          <a:xfrm>
            <a:off x="443089" y="571571"/>
            <a:ext cx="8317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51813C"/>
                </a:solidFill>
                <a:latin typeface="Arial Black" panose="020B0A04020102020204" pitchFamily="34" charset="0"/>
              </a:rPr>
              <a:t>ANNOUNCING the FINAL session of our </a:t>
            </a:r>
          </a:p>
          <a:p>
            <a:pPr algn="ctr"/>
            <a:r>
              <a:rPr lang="en-US" sz="2800" b="1" dirty="0">
                <a:solidFill>
                  <a:srgbClr val="F49021"/>
                </a:solidFill>
                <a:latin typeface="Arial Black" panose="020B0A04020102020204" pitchFamily="34" charset="0"/>
              </a:rPr>
              <a:t>LEADERSHIP DEVELOPMENT PROGRAM</a:t>
            </a:r>
          </a:p>
          <a:p>
            <a:pPr algn="ctr"/>
            <a:r>
              <a:rPr lang="en-US" sz="2800" b="1" dirty="0">
                <a:solidFill>
                  <a:srgbClr val="51813C"/>
                </a:solidFill>
                <a:latin typeface="Arial Black" panose="020B0A04020102020204" pitchFamily="34" charset="0"/>
              </a:rPr>
              <a:t>Friday, March 28</a:t>
            </a:r>
            <a:r>
              <a:rPr lang="en-US" sz="2800" b="1" baseline="30000" dirty="0">
                <a:solidFill>
                  <a:srgbClr val="51813C"/>
                </a:solidFill>
                <a:latin typeface="Arial Black" panose="020B0A04020102020204" pitchFamily="34" charset="0"/>
              </a:rPr>
              <a:t>th</a:t>
            </a:r>
            <a:r>
              <a:rPr lang="en-US" sz="2800" b="1" dirty="0">
                <a:solidFill>
                  <a:srgbClr val="51813C"/>
                </a:solidFill>
                <a:latin typeface="Arial Black" panose="020B0A04020102020204" pitchFamily="34" charset="0"/>
              </a:rPr>
              <a:t> with many </a:t>
            </a:r>
            <a:r>
              <a:rPr lang="en-US" sz="2800" b="1" dirty="0">
                <a:solidFill>
                  <a:srgbClr val="F49021"/>
                </a:solidFill>
                <a:latin typeface="Arial Black" panose="020B0A04020102020204" pitchFamily="34" charset="0"/>
              </a:rPr>
              <a:t>THANKS</a:t>
            </a:r>
            <a:r>
              <a:rPr lang="en-US" sz="2800" b="1" dirty="0">
                <a:solidFill>
                  <a:srgbClr val="51813C"/>
                </a:solidFill>
                <a:latin typeface="Arial Black" panose="020B0A04020102020204" pitchFamily="34" charset="0"/>
              </a:rPr>
              <a:t> to</a:t>
            </a:r>
          </a:p>
          <a:p>
            <a:pPr algn="ctr"/>
            <a:r>
              <a:rPr lang="en-US" sz="2800" b="1" dirty="0">
                <a:solidFill>
                  <a:srgbClr val="51813C"/>
                </a:solidFill>
                <a:latin typeface="Arial Black" panose="020B0A04020102020204" pitchFamily="34" charset="0"/>
              </a:rPr>
              <a:t>our </a:t>
            </a:r>
            <a:r>
              <a:rPr lang="en-US" sz="2800" b="1" dirty="0">
                <a:solidFill>
                  <a:srgbClr val="F49021"/>
                </a:solidFill>
                <a:latin typeface="Arial Black" panose="020B0A04020102020204" pitchFamily="34" charset="0"/>
              </a:rPr>
              <a:t>PRESENTING HOST</a:t>
            </a:r>
          </a:p>
        </p:txBody>
      </p:sp>
      <p:pic>
        <p:nvPicPr>
          <p:cNvPr id="7" name="Picture 6" descr="A logo for a company&#10;&#10;AI-generated content may be incorrect.">
            <a:extLst>
              <a:ext uri="{FF2B5EF4-FFF2-40B4-BE49-F238E27FC236}">
                <a16:creationId xmlns:a16="http://schemas.microsoft.com/office/drawing/2014/main" id="{059DACD2-1DA2-58D6-2EBE-11D68A914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518" y="2395000"/>
            <a:ext cx="3602964" cy="23442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FE075E-2B44-F9B6-DA05-A63BC57E5D5D}"/>
              </a:ext>
            </a:extLst>
          </p:cNvPr>
          <p:cNvSpPr txBox="1"/>
          <p:nvPr/>
        </p:nvSpPr>
        <p:spPr>
          <a:xfrm>
            <a:off x="443089" y="5103101"/>
            <a:ext cx="8606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51813C"/>
                </a:solidFill>
                <a:latin typeface="Arial Nova Cond" panose="020B0506020202020204" pitchFamily="34" charset="0"/>
              </a:rPr>
              <a:t>your </a:t>
            </a:r>
            <a:r>
              <a:rPr lang="en-US" sz="2400" b="1" dirty="0">
                <a:solidFill>
                  <a:srgbClr val="F49021"/>
                </a:solidFill>
                <a:latin typeface="Arial Nova Cond" panose="020B0506020202020204" pitchFamily="34" charset="0"/>
              </a:rPr>
              <a:t>SUPPORT </a:t>
            </a:r>
            <a:r>
              <a:rPr lang="en-US" sz="2400" b="1" dirty="0">
                <a:solidFill>
                  <a:srgbClr val="51813C"/>
                </a:solidFill>
                <a:latin typeface="Arial Nova Cond" panose="020B0506020202020204" pitchFamily="34" charset="0"/>
              </a:rPr>
              <a:t>of our </a:t>
            </a:r>
            <a:r>
              <a:rPr lang="en-US" sz="2400" b="1" dirty="0">
                <a:solidFill>
                  <a:srgbClr val="F49021"/>
                </a:solidFill>
                <a:latin typeface="Arial Nova Cond" panose="020B0506020202020204" pitchFamily="34" charset="0"/>
              </a:rPr>
              <a:t>EFFORTS</a:t>
            </a:r>
            <a:r>
              <a:rPr lang="en-US" sz="2400" b="1" dirty="0">
                <a:solidFill>
                  <a:srgbClr val="51813C"/>
                </a:solidFill>
                <a:latin typeface="Arial Nova Cond" panose="020B0506020202020204" pitchFamily="34" charset="0"/>
              </a:rPr>
              <a:t> is truly </a:t>
            </a:r>
            <a:r>
              <a:rPr lang="en-US" sz="2400" b="1" dirty="0">
                <a:solidFill>
                  <a:srgbClr val="F49021"/>
                </a:solidFill>
                <a:latin typeface="Arial Nova Cond" panose="020B0506020202020204" pitchFamily="34" charset="0"/>
              </a:rPr>
              <a:t>APPRECIATED</a:t>
            </a:r>
            <a:r>
              <a:rPr lang="en-US" sz="2400" b="1" dirty="0">
                <a:solidFill>
                  <a:srgbClr val="51813C"/>
                </a:solidFill>
                <a:latin typeface="Arial Nova Cond" panose="020B0506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4361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18"/>
    </mc:Choice>
    <mc:Fallback xmlns="">
      <p:transition spd="slow" advTm="2111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0449F-810B-FEFB-E0B4-BEA7DE604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2E3CF3-0023-8445-1470-115B096786C7}"/>
              </a:ext>
            </a:extLst>
          </p:cNvPr>
          <p:cNvSpPr/>
          <p:nvPr/>
        </p:nvSpPr>
        <p:spPr>
          <a:xfrm>
            <a:off x="0" y="0"/>
            <a:ext cx="9144000" cy="449705"/>
          </a:xfrm>
          <a:prstGeom prst="rect">
            <a:avLst/>
          </a:prstGeom>
          <a:solidFill>
            <a:srgbClr val="29A5D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A close-up of a blue text&#10;&#10;Description automatically generated">
            <a:extLst>
              <a:ext uri="{FF2B5EF4-FFF2-40B4-BE49-F238E27FC236}">
                <a16:creationId xmlns:a16="http://schemas.microsoft.com/office/drawing/2014/main" id="{63E992A5-DE46-25CD-6658-B9D533188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1" y="5795769"/>
            <a:ext cx="1127053" cy="961323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809C531-BEAB-86D4-7F44-F19F8991B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4990" y="6093867"/>
            <a:ext cx="1974020" cy="365125"/>
          </a:xfrm>
        </p:spPr>
        <p:txBody>
          <a:bodyPr/>
          <a:lstStyle/>
          <a:p>
            <a:endParaRPr lang="en-US" sz="1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March 26, 2025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191D54F-12B6-08C6-A1C5-AF0249774542}"/>
              </a:ext>
            </a:extLst>
          </p:cNvPr>
          <p:cNvCxnSpPr/>
          <p:nvPr/>
        </p:nvCxnSpPr>
        <p:spPr>
          <a:xfrm>
            <a:off x="194872" y="5666282"/>
            <a:ext cx="8754256" cy="0"/>
          </a:xfrm>
          <a:prstGeom prst="line">
            <a:avLst/>
          </a:prstGeom>
          <a:ln w="38100">
            <a:solidFill>
              <a:srgbClr val="29A5DE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F8C4166-0D37-EF9E-8850-E9236C6E9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3583" y="5747419"/>
            <a:ext cx="958106" cy="8767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C6800F-B483-27A0-46ED-D466A80993FF}"/>
              </a:ext>
            </a:extLst>
          </p:cNvPr>
          <p:cNvSpPr txBox="1"/>
          <p:nvPr/>
        </p:nvSpPr>
        <p:spPr>
          <a:xfrm>
            <a:off x="1488784" y="456480"/>
            <a:ext cx="61664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51813C"/>
                </a:solidFill>
                <a:latin typeface="Arial Black" panose="020B0A04020102020204" pitchFamily="34" charset="0"/>
              </a:rPr>
              <a:t>Introducing your </a:t>
            </a:r>
          </a:p>
          <a:p>
            <a:pPr algn="ctr"/>
            <a:r>
              <a:rPr lang="en-US" sz="3000" b="1" dirty="0">
                <a:solidFill>
                  <a:srgbClr val="51813C"/>
                </a:solidFill>
                <a:latin typeface="Arial Black" panose="020B0A04020102020204" pitchFamily="34" charset="0"/>
              </a:rPr>
              <a:t>2025 BOARD OF DIRECTORS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BCC7CE-1C13-B706-6910-7310743E2D19}"/>
              </a:ext>
            </a:extLst>
          </p:cNvPr>
          <p:cNvSpPr txBox="1"/>
          <p:nvPr/>
        </p:nvSpPr>
        <p:spPr>
          <a:xfrm>
            <a:off x="714072" y="1417577"/>
            <a:ext cx="37084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1813C"/>
                </a:solidFill>
              </a:rPr>
              <a:t>MARC ARNUSCH, President</a:t>
            </a:r>
          </a:p>
          <a:p>
            <a:pPr algn="ctr"/>
            <a:r>
              <a:rPr lang="en-US" dirty="0">
                <a:solidFill>
                  <a:srgbClr val="51813C"/>
                </a:solidFill>
              </a:rPr>
              <a:t>Marc </a:t>
            </a:r>
            <a:r>
              <a:rPr lang="en-US" dirty="0" err="1">
                <a:solidFill>
                  <a:srgbClr val="51813C"/>
                </a:solidFill>
              </a:rPr>
              <a:t>Arnusch</a:t>
            </a:r>
            <a:r>
              <a:rPr lang="en-US" dirty="0">
                <a:solidFill>
                  <a:srgbClr val="51813C"/>
                </a:solidFill>
              </a:rPr>
              <a:t> Farms LLC</a:t>
            </a:r>
          </a:p>
          <a:p>
            <a:pPr algn="ctr"/>
            <a:endParaRPr lang="en-US" dirty="0">
              <a:solidFill>
                <a:srgbClr val="51813C"/>
              </a:solidFill>
            </a:endParaRPr>
          </a:p>
          <a:p>
            <a:pPr algn="ctr"/>
            <a:r>
              <a:rPr lang="en-US" b="1" dirty="0">
                <a:solidFill>
                  <a:srgbClr val="51813C"/>
                </a:solidFill>
              </a:rPr>
              <a:t>MAGGIE MUÑOZ, Past President</a:t>
            </a:r>
          </a:p>
          <a:p>
            <a:pPr algn="ctr"/>
            <a:r>
              <a:rPr lang="en-US" dirty="0">
                <a:solidFill>
                  <a:srgbClr val="51813C"/>
                </a:solidFill>
              </a:rPr>
              <a:t>Platte Valley Hospital</a:t>
            </a:r>
          </a:p>
          <a:p>
            <a:pPr algn="ctr"/>
            <a:endParaRPr lang="en-US" dirty="0">
              <a:solidFill>
                <a:srgbClr val="51813C"/>
              </a:solidFill>
            </a:endParaRPr>
          </a:p>
          <a:p>
            <a:pPr algn="ctr"/>
            <a:r>
              <a:rPr lang="en-US" b="1" dirty="0">
                <a:solidFill>
                  <a:srgbClr val="51813C"/>
                </a:solidFill>
              </a:rPr>
              <a:t>MARK KINNEAR, Vice President</a:t>
            </a:r>
          </a:p>
          <a:p>
            <a:pPr algn="ctr"/>
            <a:r>
              <a:rPr lang="en-US" dirty="0">
                <a:solidFill>
                  <a:srgbClr val="51813C"/>
                </a:solidFill>
              </a:rPr>
              <a:t>Kinnear Insurance</a:t>
            </a:r>
          </a:p>
          <a:p>
            <a:pPr algn="ctr"/>
            <a:endParaRPr lang="en-US" dirty="0">
              <a:solidFill>
                <a:srgbClr val="51813C"/>
              </a:solidFill>
            </a:endParaRPr>
          </a:p>
          <a:p>
            <a:pPr algn="ctr"/>
            <a:r>
              <a:rPr lang="en-US" b="1" dirty="0">
                <a:solidFill>
                  <a:srgbClr val="51813C"/>
                </a:solidFill>
              </a:rPr>
              <a:t>SAM RIBLETT, Secretary</a:t>
            </a:r>
          </a:p>
          <a:p>
            <a:pPr algn="ctr"/>
            <a:r>
              <a:rPr lang="en-US" dirty="0">
                <a:solidFill>
                  <a:srgbClr val="51813C"/>
                </a:solidFill>
              </a:rPr>
              <a:t>United Power</a:t>
            </a:r>
          </a:p>
          <a:p>
            <a:pPr algn="ctr"/>
            <a:endParaRPr lang="en-US" dirty="0">
              <a:solidFill>
                <a:srgbClr val="51813C"/>
              </a:solidFill>
            </a:endParaRPr>
          </a:p>
          <a:p>
            <a:pPr algn="ctr"/>
            <a:r>
              <a:rPr lang="en-US" b="1" dirty="0">
                <a:solidFill>
                  <a:srgbClr val="51813C"/>
                </a:solidFill>
              </a:rPr>
              <a:t>ADRIENNE SANDOVAL, Treasurer</a:t>
            </a:r>
          </a:p>
          <a:p>
            <a:pPr algn="ctr"/>
            <a:r>
              <a:rPr lang="en-US" dirty="0">
                <a:solidFill>
                  <a:srgbClr val="51813C"/>
                </a:solidFill>
              </a:rPr>
              <a:t>High Plains Landscapes Inc.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939966-CF93-F1B2-E249-CE99A0847B26}"/>
              </a:ext>
            </a:extLst>
          </p:cNvPr>
          <p:cNvSpPr txBox="1"/>
          <p:nvPr/>
        </p:nvSpPr>
        <p:spPr>
          <a:xfrm>
            <a:off x="4939553" y="1433196"/>
            <a:ext cx="355898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1813C"/>
                </a:solidFill>
              </a:rPr>
              <a:t>TAMI CROSSEN</a:t>
            </a:r>
          </a:p>
          <a:p>
            <a:pPr algn="ctr"/>
            <a:r>
              <a:rPr lang="en-US" dirty="0">
                <a:solidFill>
                  <a:srgbClr val="51813C"/>
                </a:solidFill>
              </a:rPr>
              <a:t>Hudson Public Library</a:t>
            </a:r>
          </a:p>
          <a:p>
            <a:pPr algn="ctr"/>
            <a:endParaRPr lang="en-US" sz="800" dirty="0">
              <a:solidFill>
                <a:srgbClr val="51813C"/>
              </a:solidFill>
            </a:endParaRPr>
          </a:p>
          <a:p>
            <a:pPr algn="ctr"/>
            <a:r>
              <a:rPr lang="en-US" b="1" dirty="0">
                <a:solidFill>
                  <a:srgbClr val="51813C"/>
                </a:solidFill>
              </a:rPr>
              <a:t>KRISTA GIBSON</a:t>
            </a:r>
          </a:p>
          <a:p>
            <a:pPr algn="ctr"/>
            <a:r>
              <a:rPr lang="en-US" dirty="0">
                <a:solidFill>
                  <a:srgbClr val="51813C"/>
                </a:solidFill>
              </a:rPr>
              <a:t>High Plains Bank</a:t>
            </a:r>
          </a:p>
          <a:p>
            <a:pPr algn="ctr"/>
            <a:endParaRPr lang="en-US" sz="800" dirty="0">
              <a:solidFill>
                <a:srgbClr val="51813C"/>
              </a:solidFill>
            </a:endParaRPr>
          </a:p>
          <a:p>
            <a:pPr algn="ctr"/>
            <a:r>
              <a:rPr lang="en-US" b="1" dirty="0">
                <a:solidFill>
                  <a:srgbClr val="51813C"/>
                </a:solidFill>
              </a:rPr>
              <a:t>BRYCE LANGE</a:t>
            </a:r>
          </a:p>
          <a:p>
            <a:pPr algn="ctr"/>
            <a:r>
              <a:rPr lang="en-US" dirty="0">
                <a:solidFill>
                  <a:srgbClr val="51813C"/>
                </a:solidFill>
              </a:rPr>
              <a:t>Town of Hudson</a:t>
            </a:r>
          </a:p>
          <a:p>
            <a:pPr algn="ctr"/>
            <a:endParaRPr lang="en-US" sz="800" dirty="0">
              <a:solidFill>
                <a:srgbClr val="51813C"/>
              </a:solidFill>
            </a:endParaRPr>
          </a:p>
          <a:p>
            <a:pPr algn="ctr"/>
            <a:r>
              <a:rPr lang="en-US" b="1" dirty="0">
                <a:solidFill>
                  <a:srgbClr val="51813C"/>
                </a:solidFill>
              </a:rPr>
              <a:t>Amy McFarland</a:t>
            </a:r>
          </a:p>
          <a:p>
            <a:pPr algn="ctr"/>
            <a:r>
              <a:rPr lang="en-US" dirty="0">
                <a:solidFill>
                  <a:srgbClr val="51813C"/>
                </a:solidFill>
              </a:rPr>
              <a:t>Aims Community College</a:t>
            </a:r>
          </a:p>
          <a:p>
            <a:pPr algn="ctr"/>
            <a:endParaRPr lang="en-US" sz="800" dirty="0">
              <a:solidFill>
                <a:srgbClr val="51813C"/>
              </a:solidFill>
            </a:endParaRPr>
          </a:p>
          <a:p>
            <a:pPr algn="ctr"/>
            <a:r>
              <a:rPr lang="en-US" b="1" dirty="0">
                <a:solidFill>
                  <a:srgbClr val="51813C"/>
                </a:solidFill>
              </a:rPr>
              <a:t>TERRY YOUNG</a:t>
            </a:r>
          </a:p>
          <a:p>
            <a:pPr algn="ctr"/>
            <a:r>
              <a:rPr lang="en-US" dirty="0">
                <a:solidFill>
                  <a:srgbClr val="51813C"/>
                </a:solidFill>
              </a:rPr>
              <a:t>Brighton Tactical</a:t>
            </a:r>
          </a:p>
          <a:p>
            <a:pPr algn="ctr"/>
            <a:endParaRPr lang="en-US" sz="800" dirty="0">
              <a:solidFill>
                <a:srgbClr val="51813C"/>
              </a:solidFill>
            </a:endParaRPr>
          </a:p>
          <a:p>
            <a:pPr algn="ctr"/>
            <a:r>
              <a:rPr lang="en-US" b="1" dirty="0">
                <a:solidFill>
                  <a:srgbClr val="51813C"/>
                </a:solidFill>
              </a:rPr>
              <a:t>BRITTANY STEINMAN</a:t>
            </a:r>
          </a:p>
          <a:p>
            <a:pPr algn="ctr"/>
            <a:r>
              <a:rPr lang="en-US" dirty="0">
                <a:solidFill>
                  <a:srgbClr val="51813C"/>
                </a:solidFill>
              </a:rPr>
              <a:t>Wolf &amp; Honey Coffee Bar</a:t>
            </a:r>
          </a:p>
        </p:txBody>
      </p:sp>
    </p:spTree>
    <p:extLst>
      <p:ext uri="{BB962C8B-B14F-4D97-AF65-F5344CB8AC3E}">
        <p14:creationId xmlns:p14="http://schemas.microsoft.com/office/powerpoint/2010/main" val="229923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55"/>
    </mc:Choice>
    <mc:Fallback xmlns="">
      <p:transition spd="slow" advTm="2155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25A5E-63DA-BAC9-03F0-173FC1F7B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9DFEEB-8679-4C7E-813E-4C29C07B9454}"/>
              </a:ext>
            </a:extLst>
          </p:cNvPr>
          <p:cNvCxnSpPr/>
          <p:nvPr/>
        </p:nvCxnSpPr>
        <p:spPr>
          <a:xfrm>
            <a:off x="194872" y="5666282"/>
            <a:ext cx="8754256" cy="0"/>
          </a:xfrm>
          <a:prstGeom prst="line">
            <a:avLst/>
          </a:prstGeom>
          <a:ln w="38100">
            <a:solidFill>
              <a:srgbClr val="29A5DE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5" name="Picture 4" descr="A close-up of a blue text&#10;&#10;Description automatically generated">
            <a:extLst>
              <a:ext uri="{FF2B5EF4-FFF2-40B4-BE49-F238E27FC236}">
                <a16:creationId xmlns:a16="http://schemas.microsoft.com/office/drawing/2014/main" id="{E2A8457E-C025-8E82-FFF8-1B84D8DD4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08" y="5682758"/>
            <a:ext cx="1127053" cy="961323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58511CE-9244-CA21-AFB5-7B868B031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3518" y="6028418"/>
            <a:ext cx="1856963" cy="365125"/>
          </a:xfrm>
        </p:spPr>
        <p:txBody>
          <a:bodyPr/>
          <a:lstStyle/>
          <a:p>
            <a:endParaRPr lang="en-US" sz="1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sz="1400" b="1" dirty="0">
                <a:solidFill>
                  <a:srgbClr val="29A5DE"/>
                </a:solidFill>
              </a:rPr>
              <a:t>March 26, 2025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5609CD1-338A-C725-03BB-0E3664B1D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872" y="570900"/>
            <a:ext cx="8754255" cy="1607287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51813C"/>
                </a:solidFill>
                <a:latin typeface="Arial Black" panose="020B0A040201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and welcoming </a:t>
            </a:r>
          </a:p>
          <a:p>
            <a:r>
              <a:rPr lang="en-US" sz="3000" dirty="0">
                <a:solidFill>
                  <a:srgbClr val="F49021"/>
                </a:solidFill>
                <a:latin typeface="Arial Black" panose="020B0A040201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ADRIENNE SANDOVAL </a:t>
            </a:r>
          </a:p>
          <a:p>
            <a:r>
              <a:rPr lang="en-US" sz="3000" dirty="0">
                <a:solidFill>
                  <a:srgbClr val="51813C"/>
                </a:solidFill>
                <a:latin typeface="Arial Black" panose="020B0A040201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High Plains Landscapes Inc.</a:t>
            </a:r>
            <a:r>
              <a:rPr lang="en-US" dirty="0"/>
              <a:t>                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7AD8E0-4B90-69D1-7E2F-77D031F64B7F}"/>
              </a:ext>
            </a:extLst>
          </p:cNvPr>
          <p:cNvSpPr/>
          <p:nvPr/>
        </p:nvSpPr>
        <p:spPr>
          <a:xfrm>
            <a:off x="0" y="0"/>
            <a:ext cx="9144000" cy="449705"/>
          </a:xfrm>
          <a:prstGeom prst="rect">
            <a:avLst/>
          </a:prstGeom>
          <a:solidFill>
            <a:srgbClr val="29A5D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86A766-5D7C-F1A0-BD43-1137986923CD}"/>
              </a:ext>
            </a:extLst>
          </p:cNvPr>
          <p:cNvSpPr txBox="1"/>
          <p:nvPr/>
        </p:nvSpPr>
        <p:spPr>
          <a:xfrm>
            <a:off x="532151" y="4002900"/>
            <a:ext cx="8079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51813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3D5B15-1B67-B2D3-BFBD-818050C9A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5855" y="5787478"/>
            <a:ext cx="958106" cy="876721"/>
          </a:xfrm>
          <a:prstGeom prst="rect">
            <a:avLst/>
          </a:prstGeom>
        </p:spPr>
      </p:pic>
      <p:pic>
        <p:nvPicPr>
          <p:cNvPr id="1026" name="Picture 2" descr="Adrienne Sandoval headshot">
            <a:extLst>
              <a:ext uri="{FF2B5EF4-FFF2-40B4-BE49-F238E27FC236}">
                <a16:creationId xmlns:a16="http://schemas.microsoft.com/office/drawing/2014/main" id="{9061AD0E-C690-CA76-D391-26DC0A522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226" y="2274418"/>
            <a:ext cx="2035836" cy="305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BE1D40-B7E0-C237-C147-7D8D64591AB2}"/>
              </a:ext>
            </a:extLst>
          </p:cNvPr>
          <p:cNvSpPr txBox="1"/>
          <p:nvPr/>
        </p:nvSpPr>
        <p:spPr>
          <a:xfrm>
            <a:off x="4650132" y="2545167"/>
            <a:ext cx="278716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8A540"/>
                </a:solidFill>
                <a:latin typeface="Arial Nova Cond" panose="020B0506020202020204" pitchFamily="34" charset="0"/>
              </a:rPr>
              <a:t>your </a:t>
            </a:r>
            <a:r>
              <a:rPr lang="en-US" sz="2800" b="1" dirty="0">
                <a:solidFill>
                  <a:srgbClr val="F49021"/>
                </a:solidFill>
                <a:latin typeface="Arial Nova Cond" panose="020B0506020202020204" pitchFamily="34" charset="0"/>
              </a:rPr>
              <a:t>2025</a:t>
            </a:r>
          </a:p>
          <a:p>
            <a:pPr algn="ctr"/>
            <a:r>
              <a:rPr lang="en-US" sz="2800" b="1" dirty="0">
                <a:solidFill>
                  <a:srgbClr val="78A540"/>
                </a:solidFill>
                <a:latin typeface="Arial Nova Cond" panose="020B0506020202020204" pitchFamily="34" charset="0"/>
              </a:rPr>
              <a:t>Southeast Weld County Chamber</a:t>
            </a:r>
          </a:p>
          <a:p>
            <a:pPr algn="ctr"/>
            <a:r>
              <a:rPr lang="en-US" sz="4000" b="1" dirty="0">
                <a:solidFill>
                  <a:srgbClr val="F49021"/>
                </a:solidFill>
                <a:latin typeface="Arial Nova Cond" panose="020B0506020202020204" pitchFamily="34" charset="0"/>
              </a:rPr>
              <a:t>Board</a:t>
            </a:r>
          </a:p>
          <a:p>
            <a:pPr algn="ctr"/>
            <a:r>
              <a:rPr lang="en-US" sz="4000" b="1" dirty="0">
                <a:solidFill>
                  <a:srgbClr val="F49021"/>
                </a:solidFill>
                <a:latin typeface="Arial Nova Cond" panose="020B0506020202020204" pitchFamily="34" charset="0"/>
              </a:rPr>
              <a:t>TREASURER</a:t>
            </a:r>
          </a:p>
        </p:txBody>
      </p:sp>
    </p:spTree>
    <p:extLst>
      <p:ext uri="{BB962C8B-B14F-4D97-AF65-F5344CB8AC3E}">
        <p14:creationId xmlns:p14="http://schemas.microsoft.com/office/powerpoint/2010/main" val="16924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E6D3F-31D7-F2BD-7175-C215F6FD4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E3C6D4E-9EB7-BDCC-A509-573B686B3CC6}"/>
              </a:ext>
            </a:extLst>
          </p:cNvPr>
          <p:cNvCxnSpPr/>
          <p:nvPr/>
        </p:nvCxnSpPr>
        <p:spPr>
          <a:xfrm>
            <a:off x="194872" y="5666282"/>
            <a:ext cx="8754256" cy="0"/>
          </a:xfrm>
          <a:prstGeom prst="line">
            <a:avLst/>
          </a:prstGeom>
          <a:ln w="38100">
            <a:solidFill>
              <a:srgbClr val="29A5DE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5" name="Picture 4" descr="A close-up of a blue text&#10;&#10;Description automatically generated">
            <a:extLst>
              <a:ext uri="{FF2B5EF4-FFF2-40B4-BE49-F238E27FC236}">
                <a16:creationId xmlns:a16="http://schemas.microsoft.com/office/drawing/2014/main" id="{30C0409D-36B3-02E0-C95C-6C181096D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58" y="5758302"/>
            <a:ext cx="1127053" cy="961323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69CD389-E788-F8B1-2BC5-8D8221B72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5094" y="6032557"/>
            <a:ext cx="1813810" cy="365125"/>
          </a:xfrm>
        </p:spPr>
        <p:txBody>
          <a:bodyPr/>
          <a:lstStyle/>
          <a:p>
            <a:pPr algn="r"/>
            <a:endParaRPr lang="en-US" sz="1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March 26, 2025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306CA5-5064-A695-3126-029044335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5893" y="5797678"/>
            <a:ext cx="912386" cy="83488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B83EB1F-9618-5021-E012-6FFF08914182}"/>
              </a:ext>
            </a:extLst>
          </p:cNvPr>
          <p:cNvSpPr/>
          <p:nvPr/>
        </p:nvSpPr>
        <p:spPr>
          <a:xfrm>
            <a:off x="0" y="0"/>
            <a:ext cx="9144000" cy="449705"/>
          </a:xfrm>
          <a:prstGeom prst="rect">
            <a:avLst/>
          </a:prstGeom>
          <a:solidFill>
            <a:srgbClr val="29A5D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08B0C6-E737-89D3-0E81-9B806B552CAA}"/>
              </a:ext>
            </a:extLst>
          </p:cNvPr>
          <p:cNvSpPr txBox="1"/>
          <p:nvPr/>
        </p:nvSpPr>
        <p:spPr>
          <a:xfrm>
            <a:off x="501629" y="597999"/>
            <a:ext cx="8140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51813C"/>
                </a:solidFill>
                <a:latin typeface="Arial Black" panose="020B0A04020102020204" pitchFamily="34" charset="0"/>
              </a:rPr>
              <a:t>announcing an </a:t>
            </a:r>
            <a:r>
              <a:rPr lang="en-US" sz="3200" dirty="0">
                <a:solidFill>
                  <a:srgbClr val="F49021"/>
                </a:solidFill>
                <a:latin typeface="Arial Black" panose="020B0A04020102020204" pitchFamily="34" charset="0"/>
              </a:rPr>
              <a:t>OPPORTUNITY</a:t>
            </a:r>
            <a:r>
              <a:rPr lang="en-US" sz="3200" dirty="0">
                <a:solidFill>
                  <a:srgbClr val="51813C"/>
                </a:solidFill>
                <a:latin typeface="Arial Black" panose="020B0A04020102020204" pitchFamily="34" charset="0"/>
              </a:rPr>
              <a:t> for your </a:t>
            </a:r>
            <a:r>
              <a:rPr lang="en-US" sz="3200" dirty="0">
                <a:solidFill>
                  <a:srgbClr val="F49021"/>
                </a:solidFill>
                <a:latin typeface="Arial Black" panose="020B0A04020102020204" pitchFamily="34" charset="0"/>
              </a:rPr>
              <a:t>VOICE</a:t>
            </a:r>
            <a:r>
              <a:rPr lang="en-US" sz="3200" dirty="0">
                <a:solidFill>
                  <a:srgbClr val="51813C"/>
                </a:solidFill>
                <a:latin typeface="Arial Black" panose="020B0A04020102020204" pitchFamily="34" charset="0"/>
              </a:rPr>
              <a:t> to be </a:t>
            </a:r>
            <a:r>
              <a:rPr lang="en-US" sz="3200" dirty="0">
                <a:solidFill>
                  <a:srgbClr val="F49021"/>
                </a:solidFill>
                <a:latin typeface="Arial Black" panose="020B0A04020102020204" pitchFamily="34" charset="0"/>
              </a:rPr>
              <a:t>HEARD</a:t>
            </a:r>
            <a:r>
              <a:rPr lang="en-US" sz="3200" dirty="0">
                <a:solidFill>
                  <a:srgbClr val="51813C"/>
                </a:solidFill>
                <a:latin typeface="Arial Black" panose="020B0A04020102020204" pitchFamily="34" charset="0"/>
              </a:rPr>
              <a:t>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3EB715-217F-5B9A-A212-BB8069728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909" y="1853490"/>
            <a:ext cx="4180182" cy="13353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1266FA-9E1B-5554-119F-52AC0C06CFA5}"/>
              </a:ext>
            </a:extLst>
          </p:cNvPr>
          <p:cNvSpPr txBox="1"/>
          <p:nvPr/>
        </p:nvSpPr>
        <p:spPr>
          <a:xfrm>
            <a:off x="501629" y="4007888"/>
            <a:ext cx="81407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49021"/>
                </a:solidFill>
                <a:latin typeface="Arial Black" panose="020B0A04020102020204" pitchFamily="34" charset="0"/>
              </a:rPr>
              <a:t>Chamber Member Focus Group</a:t>
            </a:r>
          </a:p>
          <a:p>
            <a:pPr algn="ctr"/>
            <a:r>
              <a:rPr lang="en-US" sz="2800" dirty="0">
                <a:solidFill>
                  <a:srgbClr val="51813C"/>
                </a:solidFill>
                <a:latin typeface="Arial Black" panose="020B0A04020102020204" pitchFamily="34" charset="0"/>
              </a:rPr>
              <a:t>Thursday, April 3</a:t>
            </a:r>
            <a:r>
              <a:rPr lang="en-US" sz="2800" baseline="30000" dirty="0">
                <a:solidFill>
                  <a:srgbClr val="51813C"/>
                </a:solidFill>
                <a:latin typeface="Arial Black" panose="020B0A04020102020204" pitchFamily="34" charset="0"/>
              </a:rPr>
              <a:t>rd, </a:t>
            </a:r>
            <a:r>
              <a:rPr lang="en-US" sz="2800" dirty="0">
                <a:solidFill>
                  <a:srgbClr val="51813C"/>
                </a:solidFill>
                <a:latin typeface="Arial Black" panose="020B0A04020102020204" pitchFamily="34" charset="0"/>
              </a:rPr>
              <a:t>11:30am – 12:30pm</a:t>
            </a:r>
          </a:p>
          <a:p>
            <a:pPr algn="ctr"/>
            <a:r>
              <a:rPr lang="en-US" sz="2400" dirty="0">
                <a:solidFill>
                  <a:srgbClr val="51813C"/>
                </a:solidFill>
                <a:latin typeface="Arial Black" panose="020B0A04020102020204" pitchFamily="34" charset="0"/>
              </a:rPr>
              <a:t>lunch will be served</a:t>
            </a:r>
            <a:endParaRPr lang="en-US" sz="3200" dirty="0">
              <a:solidFill>
                <a:srgbClr val="51813C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BA8D2B-B479-55F8-7185-8032F90245CA}"/>
              </a:ext>
            </a:extLst>
          </p:cNvPr>
          <p:cNvSpPr txBox="1"/>
          <p:nvPr/>
        </p:nvSpPr>
        <p:spPr>
          <a:xfrm>
            <a:off x="2039815" y="3280845"/>
            <a:ext cx="5169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1813C"/>
                </a:solidFill>
                <a:latin typeface="Arial Nova Cond" panose="020B0506020202020204" pitchFamily="34" charset="0"/>
              </a:rPr>
              <a:t>100 Beech Street, Hudson</a:t>
            </a:r>
          </a:p>
        </p:txBody>
      </p:sp>
    </p:spTree>
    <p:extLst>
      <p:ext uri="{BB962C8B-B14F-4D97-AF65-F5344CB8AC3E}">
        <p14:creationId xmlns:p14="http://schemas.microsoft.com/office/powerpoint/2010/main" val="150336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83"/>
    </mc:Choice>
    <mc:Fallback xmlns="">
      <p:transition spd="slow" advTm="1658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yellow light shining through a black background&#10;&#10;Description automatically generated">
            <a:extLst>
              <a:ext uri="{FF2B5EF4-FFF2-40B4-BE49-F238E27FC236}">
                <a16:creationId xmlns:a16="http://schemas.microsoft.com/office/drawing/2014/main" id="{BA8FDEE5-BDA3-1B90-AC30-71E4D2458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-4217" b="77868"/>
          <a:stretch/>
        </p:blipFill>
        <p:spPr>
          <a:xfrm>
            <a:off x="810169" y="290017"/>
            <a:ext cx="7774898" cy="120471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9AAF69-BC71-D073-0B90-13ABE6794859}"/>
              </a:ext>
            </a:extLst>
          </p:cNvPr>
          <p:cNvSpPr/>
          <p:nvPr/>
        </p:nvSpPr>
        <p:spPr>
          <a:xfrm>
            <a:off x="0" y="0"/>
            <a:ext cx="9144000" cy="449705"/>
          </a:xfrm>
          <a:prstGeom prst="rect">
            <a:avLst/>
          </a:prstGeom>
          <a:solidFill>
            <a:srgbClr val="29A5D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A close-up of a blue text&#10;&#10;Description automatically generated">
            <a:extLst>
              <a:ext uri="{FF2B5EF4-FFF2-40B4-BE49-F238E27FC236}">
                <a16:creationId xmlns:a16="http://schemas.microsoft.com/office/drawing/2014/main" id="{FE759A65-CB69-E12D-6742-E2DC3E96FD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1" y="5795769"/>
            <a:ext cx="1127053" cy="961323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7BE212C-36FB-A30F-0427-61DD1CCE3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4988" y="6079045"/>
            <a:ext cx="1974020" cy="365125"/>
          </a:xfrm>
        </p:spPr>
        <p:txBody>
          <a:bodyPr/>
          <a:lstStyle/>
          <a:p>
            <a:endParaRPr lang="en-US" sz="1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March 26, 2025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13EE8D-E378-FDD9-3024-2C10B7C32D02}"/>
              </a:ext>
            </a:extLst>
          </p:cNvPr>
          <p:cNvCxnSpPr/>
          <p:nvPr/>
        </p:nvCxnSpPr>
        <p:spPr>
          <a:xfrm>
            <a:off x="194872" y="5666282"/>
            <a:ext cx="8754256" cy="0"/>
          </a:xfrm>
          <a:prstGeom prst="line">
            <a:avLst/>
          </a:prstGeom>
          <a:ln w="38100">
            <a:solidFill>
              <a:srgbClr val="29A5DE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417F556-37F8-4D10-9904-51025DCAEB9D}"/>
              </a:ext>
            </a:extLst>
          </p:cNvPr>
          <p:cNvSpPr txBox="1"/>
          <p:nvPr/>
        </p:nvSpPr>
        <p:spPr>
          <a:xfrm>
            <a:off x="194871" y="1643446"/>
            <a:ext cx="875425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srgbClr val="F49021"/>
              </a:solidFill>
              <a:latin typeface="Arial Nova Cond" panose="020B050602020202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en-US" sz="2800" b="1" dirty="0">
                <a:solidFill>
                  <a:srgbClr val="F49021"/>
                </a:solidFill>
                <a:latin typeface="Arial Nova Cond" panose="020B0506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TWO NEW MEMBERS in March!</a:t>
            </a:r>
          </a:p>
          <a:p>
            <a:pPr algn="ctr"/>
            <a:r>
              <a:rPr lang="en-US" sz="2800" b="1" dirty="0">
                <a:solidFill>
                  <a:srgbClr val="F49021"/>
                </a:solidFill>
                <a:latin typeface="Arial Nova Cond" panose="020B0506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welcome to</a:t>
            </a:r>
          </a:p>
          <a:p>
            <a:pPr algn="ctr"/>
            <a:endParaRPr lang="en-US" sz="1000" b="1" dirty="0">
              <a:solidFill>
                <a:srgbClr val="29A5DE"/>
              </a:solidFill>
              <a:latin typeface="Arial Nova Cond" panose="020B050602020202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en-US" sz="4000" b="1" dirty="0">
                <a:solidFill>
                  <a:srgbClr val="51813C"/>
                </a:solidFill>
                <a:latin typeface="Arial Nova Cond" panose="020B0506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RENTED RELIEF</a:t>
            </a:r>
          </a:p>
          <a:p>
            <a:pPr algn="ctr"/>
            <a:r>
              <a:rPr lang="en-US" sz="4000" b="1" dirty="0">
                <a:solidFill>
                  <a:srgbClr val="51813C"/>
                </a:solidFill>
                <a:latin typeface="Arial Nova Cond" panose="020B0506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LOST CREEK SENTINEL LLC</a:t>
            </a:r>
          </a:p>
          <a:p>
            <a:pPr algn="ctr"/>
            <a:endParaRPr lang="en-US" sz="2400" b="1" i="1" dirty="0">
              <a:solidFill>
                <a:srgbClr val="78A540"/>
              </a:solidFill>
              <a:latin typeface="Arial Nova Cond" panose="020B050602020202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en-US" sz="2400" b="1" i="1" dirty="0">
                <a:solidFill>
                  <a:srgbClr val="F49021"/>
                </a:solidFill>
                <a:latin typeface="Arial Nova Cond" panose="020B0506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…together we’ll make it!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3E408C0-05E8-6EB0-F975-AD4C16F8663E}"/>
              </a:ext>
            </a:extLst>
          </p:cNvPr>
          <p:cNvSpPr/>
          <p:nvPr/>
        </p:nvSpPr>
        <p:spPr>
          <a:xfrm>
            <a:off x="358532" y="1576450"/>
            <a:ext cx="8426935" cy="385381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849E38-DD20-7C31-CFB4-7F67A33425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4515" y="5791009"/>
            <a:ext cx="1028568" cy="94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4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31"/>
    </mc:Choice>
    <mc:Fallback xmlns="">
      <p:transition spd="slow" advTm="1643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1D1EC-C751-8DE9-CE5F-3F195D693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yellow light shining through a black background&#10;&#10;Description automatically generated">
            <a:extLst>
              <a:ext uri="{FF2B5EF4-FFF2-40B4-BE49-F238E27FC236}">
                <a16:creationId xmlns:a16="http://schemas.microsoft.com/office/drawing/2014/main" id="{787DFA11-EC32-0037-BA23-284F35C6E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-4217" b="77868"/>
          <a:stretch/>
        </p:blipFill>
        <p:spPr>
          <a:xfrm>
            <a:off x="810169" y="290017"/>
            <a:ext cx="7774898" cy="12047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10482A-5D17-EE52-3C09-DF220EF43C0D}"/>
              </a:ext>
            </a:extLst>
          </p:cNvPr>
          <p:cNvSpPr txBox="1"/>
          <p:nvPr/>
        </p:nvSpPr>
        <p:spPr>
          <a:xfrm>
            <a:off x="1154243" y="738352"/>
            <a:ext cx="69404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51813C"/>
                </a:solidFill>
                <a:latin typeface="Arial Black" panose="020B0A04020102020204" pitchFamily="34" charset="0"/>
              </a:rPr>
              <a:t>!! 2025 NEW MEMBERS !!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E2D357-984D-D949-F58A-1817AFA0F64D}"/>
              </a:ext>
            </a:extLst>
          </p:cNvPr>
          <p:cNvSpPr/>
          <p:nvPr/>
        </p:nvSpPr>
        <p:spPr>
          <a:xfrm>
            <a:off x="0" y="0"/>
            <a:ext cx="9144000" cy="449705"/>
          </a:xfrm>
          <a:prstGeom prst="rect">
            <a:avLst/>
          </a:prstGeom>
          <a:solidFill>
            <a:srgbClr val="29A5D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A close-up of a blue text&#10;&#10;Description automatically generated">
            <a:extLst>
              <a:ext uri="{FF2B5EF4-FFF2-40B4-BE49-F238E27FC236}">
                <a16:creationId xmlns:a16="http://schemas.microsoft.com/office/drawing/2014/main" id="{1DD60533-287D-4197-79FE-C0220069DD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1" y="5795769"/>
            <a:ext cx="1127053" cy="961323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A734B9D-B33C-6BA3-C59E-3B33BDD1B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4988" y="6079045"/>
            <a:ext cx="1974020" cy="365125"/>
          </a:xfrm>
        </p:spPr>
        <p:txBody>
          <a:bodyPr/>
          <a:lstStyle/>
          <a:p>
            <a:endParaRPr lang="en-US" sz="1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March 26, 2025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2E1D56-D46C-FD12-2B5E-2BE3FCF0582A}"/>
              </a:ext>
            </a:extLst>
          </p:cNvPr>
          <p:cNvCxnSpPr/>
          <p:nvPr/>
        </p:nvCxnSpPr>
        <p:spPr>
          <a:xfrm>
            <a:off x="194872" y="5666282"/>
            <a:ext cx="8754256" cy="0"/>
          </a:xfrm>
          <a:prstGeom prst="line">
            <a:avLst/>
          </a:prstGeom>
          <a:ln w="38100">
            <a:solidFill>
              <a:srgbClr val="29A5DE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3805CF8-8B09-4104-D0B0-A52700561627}"/>
              </a:ext>
            </a:extLst>
          </p:cNvPr>
          <p:cNvSpPr txBox="1"/>
          <p:nvPr/>
        </p:nvSpPr>
        <p:spPr>
          <a:xfrm>
            <a:off x="194871" y="1643446"/>
            <a:ext cx="87542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29A5DE"/>
                </a:solidFill>
                <a:latin typeface="Arial Nova Cond" panose="020B0506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City of Fort Lupton</a:t>
            </a:r>
          </a:p>
          <a:p>
            <a:pPr algn="ctr"/>
            <a:r>
              <a:rPr lang="en-US" sz="2000" b="1" dirty="0">
                <a:solidFill>
                  <a:srgbClr val="29A5DE"/>
                </a:solidFill>
                <a:latin typeface="Arial Nova Cond" panose="020B0506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Loan Goddess Mortgage Group</a:t>
            </a:r>
          </a:p>
          <a:p>
            <a:pPr algn="ctr"/>
            <a:r>
              <a:rPr lang="en-US" sz="2000" b="1" dirty="0">
                <a:solidFill>
                  <a:srgbClr val="29A5DE"/>
                </a:solidFill>
                <a:latin typeface="Arial Nova Cond" panose="020B0506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MSP Companies</a:t>
            </a:r>
          </a:p>
          <a:p>
            <a:pPr algn="ctr"/>
            <a:r>
              <a:rPr lang="en-US" sz="2000" b="1" dirty="0">
                <a:solidFill>
                  <a:srgbClr val="29A5DE"/>
                </a:solidFill>
                <a:latin typeface="Arial Nova Cond" panose="020B0506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Schrader Real Estate &amp; Auction</a:t>
            </a:r>
          </a:p>
          <a:p>
            <a:pPr algn="ctr"/>
            <a:r>
              <a:rPr lang="en-US" sz="2000" b="1" dirty="0">
                <a:solidFill>
                  <a:srgbClr val="29A5DE"/>
                </a:solidFill>
                <a:latin typeface="Arial Nova Cond" panose="020B0506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Bandimere Speedway</a:t>
            </a:r>
          </a:p>
          <a:p>
            <a:pPr algn="ctr"/>
            <a:r>
              <a:rPr lang="en-US" sz="2000" b="1" dirty="0">
                <a:solidFill>
                  <a:srgbClr val="29A5DE"/>
                </a:solidFill>
                <a:latin typeface="Arial Nova Cond" panose="020B0506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Copper Kettle Restaurant &amp; Catering</a:t>
            </a:r>
          </a:p>
          <a:p>
            <a:pPr algn="ctr"/>
            <a:r>
              <a:rPr lang="en-US" sz="2000" b="1" dirty="0">
                <a:solidFill>
                  <a:srgbClr val="29A5DE"/>
                </a:solidFill>
                <a:latin typeface="Arial Nova Cond" panose="020B0506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Warner Ranch</a:t>
            </a:r>
          </a:p>
          <a:p>
            <a:pPr algn="ctr"/>
            <a:r>
              <a:rPr lang="en-US" sz="2000" b="1" dirty="0">
                <a:solidFill>
                  <a:srgbClr val="29A5DE"/>
                </a:solidFill>
                <a:latin typeface="Arial Nova Cond" panose="020B0506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High Plains Landscapes, Inc.</a:t>
            </a:r>
          </a:p>
          <a:p>
            <a:pPr algn="ctr"/>
            <a:r>
              <a:rPr lang="en-US" sz="2000" b="1" dirty="0">
                <a:solidFill>
                  <a:srgbClr val="29A5DE"/>
                </a:solidFill>
                <a:latin typeface="Arial Nova Cond" panose="020B0506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Rented Relief</a:t>
            </a:r>
          </a:p>
          <a:p>
            <a:pPr algn="ctr"/>
            <a:r>
              <a:rPr lang="en-US" sz="2000" b="1" dirty="0">
                <a:solidFill>
                  <a:srgbClr val="29A5DE"/>
                </a:solidFill>
                <a:latin typeface="Arial Nova Cond" panose="020B0506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Lost Creek Sentinel LLC</a:t>
            </a:r>
            <a:endParaRPr lang="en-US" sz="2400" b="1" i="1" dirty="0">
              <a:solidFill>
                <a:srgbClr val="78A540"/>
              </a:solidFill>
              <a:latin typeface="Arial Nova Cond" panose="020B050602020202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7D96ECA-0182-6E3C-9B85-D80B163A8F64}"/>
              </a:ext>
            </a:extLst>
          </p:cNvPr>
          <p:cNvSpPr/>
          <p:nvPr/>
        </p:nvSpPr>
        <p:spPr>
          <a:xfrm>
            <a:off x="358532" y="1576450"/>
            <a:ext cx="8426935" cy="3237095"/>
          </a:xfrm>
          <a:prstGeom prst="roundRect">
            <a:avLst/>
          </a:prstGeom>
          <a:noFill/>
          <a:ln w="38100">
            <a:solidFill>
              <a:srgbClr val="F490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DCBBF7-A6DA-5418-840F-0EAB2AC312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4515" y="5791009"/>
            <a:ext cx="1028568" cy="9411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B92506-62C7-CFD7-B010-61A9172F6DDA}"/>
              </a:ext>
            </a:extLst>
          </p:cNvPr>
          <p:cNvSpPr txBox="1"/>
          <p:nvPr/>
        </p:nvSpPr>
        <p:spPr>
          <a:xfrm>
            <a:off x="2259623" y="5029200"/>
            <a:ext cx="4695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51813C"/>
                </a:solidFill>
                <a:latin typeface="Arial Black" panose="020B0A04020102020204" pitchFamily="34" charset="0"/>
              </a:rPr>
              <a:t>…together we’ll make it!</a:t>
            </a:r>
          </a:p>
        </p:txBody>
      </p:sp>
    </p:spTree>
    <p:extLst>
      <p:ext uri="{BB962C8B-B14F-4D97-AF65-F5344CB8AC3E}">
        <p14:creationId xmlns:p14="http://schemas.microsoft.com/office/powerpoint/2010/main" val="769180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431"/>
    </mc:Choice>
    <mc:Fallback>
      <p:transition spd="slow" advTm="16431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11432</TotalTime>
  <Words>443</Words>
  <Application>Microsoft Office PowerPoint</Application>
  <PresentationFormat>On-screen Show (4:3)</PresentationFormat>
  <Paragraphs>137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ADLaM Display</vt:lpstr>
      <vt:lpstr>Aptos</vt:lpstr>
      <vt:lpstr>Aptos Display</vt:lpstr>
      <vt:lpstr>Arial</vt:lpstr>
      <vt:lpstr>Arial Black</vt:lpstr>
      <vt:lpstr>Arial Nova Cond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Randy and Tammy Whitaker</dc:creator>
  <cp:lastModifiedBy>Randy and Tammy Whitaker</cp:lastModifiedBy>
  <cp:revision>22</cp:revision>
  <dcterms:created xsi:type="dcterms:W3CDTF">2024-08-27T15:51:16Z</dcterms:created>
  <dcterms:modified xsi:type="dcterms:W3CDTF">2025-03-26T14:14:23Z</dcterms:modified>
</cp:coreProperties>
</file>