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67" r:id="rId4"/>
    <p:sldId id="272" r:id="rId5"/>
    <p:sldId id="259" r:id="rId6"/>
    <p:sldId id="262" r:id="rId7"/>
    <p:sldId id="269" r:id="rId8"/>
    <p:sldId id="263" r:id="rId9"/>
    <p:sldId id="261" r:id="rId10"/>
    <p:sldId id="265" r:id="rId11"/>
    <p:sldId id="266" r:id="rId12"/>
    <p:sldId id="270"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19762-1743-43B5-946A-BCA35E052F80}"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AFAF028F-7DDB-4503-9A05-6B3DDDABA2D2}">
      <dgm:prSet custT="1"/>
      <dgm:spPr/>
      <dgm:t>
        <a:bodyPr anchor="ctr"/>
        <a:lstStyle/>
        <a:p>
          <a:pPr algn="just"/>
          <a:endParaRPr lang="en-US" sz="1300" dirty="0"/>
        </a:p>
        <a:p>
          <a:pPr algn="just"/>
          <a:endParaRPr lang="en-US" sz="1600" dirty="0"/>
        </a:p>
        <a:p>
          <a:pPr algn="l"/>
          <a:r>
            <a:rPr lang="en-US" sz="1600" b="1" dirty="0"/>
            <a:t>Phishing – </a:t>
          </a:r>
          <a:r>
            <a:rPr lang="en-US" sz="1600" dirty="0"/>
            <a:t>A scam commonly used by criminals using email to ask you to provide personal financial information through links, often sending urgent-sounding or threatening messages, trying to trick you					</a:t>
          </a:r>
          <a:r>
            <a:rPr lang="en-US" sz="1300" dirty="0"/>
            <a:t>						</a:t>
          </a:r>
        </a:p>
      </dgm:t>
    </dgm:pt>
    <dgm:pt modelId="{016A37C0-F1FB-4471-9BC1-D891D6BB9E65}" type="parTrans" cxnId="{CBAF2923-356B-4933-A95F-E33CB83EDED3}">
      <dgm:prSet/>
      <dgm:spPr/>
      <dgm:t>
        <a:bodyPr/>
        <a:lstStyle/>
        <a:p>
          <a:endParaRPr lang="en-US"/>
        </a:p>
      </dgm:t>
    </dgm:pt>
    <dgm:pt modelId="{667070A6-5A00-4308-9662-5EFA8D75322C}" type="sibTrans" cxnId="{CBAF2923-356B-4933-A95F-E33CB83EDED3}">
      <dgm:prSet/>
      <dgm:spPr/>
      <dgm:t>
        <a:bodyPr/>
        <a:lstStyle/>
        <a:p>
          <a:endParaRPr lang="en-US"/>
        </a:p>
      </dgm:t>
    </dgm:pt>
    <dgm:pt modelId="{C8FAA3E4-5B18-4748-8F80-76AAE5FB190F}">
      <dgm:prSet custT="1"/>
      <dgm:spPr/>
      <dgm:t>
        <a:bodyPr/>
        <a:lstStyle/>
        <a:p>
          <a:pPr algn="l"/>
          <a:r>
            <a:rPr lang="en-US" sz="1600" b="1" dirty="0"/>
            <a:t>Smishing –</a:t>
          </a:r>
          <a:r>
            <a:rPr lang="en-US" sz="1600" dirty="0"/>
            <a:t> Similar to phishing, but instead of using email, the criminals use text messaging to reach you, pretending they are from an organization you might trust</a:t>
          </a:r>
          <a:r>
            <a:rPr lang="en-US" sz="1700" dirty="0"/>
            <a:t>	</a:t>
          </a:r>
        </a:p>
      </dgm:t>
    </dgm:pt>
    <dgm:pt modelId="{103E54EA-9CCF-48F8-9FED-B4E9CD84661D}" type="parTrans" cxnId="{A50FEE9E-A431-4325-9879-982D5156F58E}">
      <dgm:prSet/>
      <dgm:spPr/>
      <dgm:t>
        <a:bodyPr/>
        <a:lstStyle/>
        <a:p>
          <a:endParaRPr lang="en-US"/>
        </a:p>
      </dgm:t>
    </dgm:pt>
    <dgm:pt modelId="{D8C3CBF7-DE78-4964-B37B-60A05F0D5003}" type="sibTrans" cxnId="{A50FEE9E-A431-4325-9879-982D5156F58E}">
      <dgm:prSet/>
      <dgm:spPr/>
      <dgm:t>
        <a:bodyPr/>
        <a:lstStyle/>
        <a:p>
          <a:endParaRPr lang="en-US"/>
        </a:p>
      </dgm:t>
    </dgm:pt>
    <dgm:pt modelId="{2B006DD2-644E-49B7-A0BE-0FE96CD39D24}">
      <dgm:prSet custT="1"/>
      <dgm:spPr/>
      <dgm:t>
        <a:bodyPr/>
        <a:lstStyle/>
        <a:p>
          <a:pPr algn="l"/>
          <a:r>
            <a:rPr lang="en-US" sz="1600" b="1" dirty="0"/>
            <a:t>Vishing – </a:t>
          </a:r>
          <a:r>
            <a:rPr lang="en-US" sz="1600" dirty="0"/>
            <a:t>Scammers use phone services (live phone call or voicemail) to try and trick you into providing your personal information by sounding like a legitimate business or government official </a:t>
          </a:r>
        </a:p>
      </dgm:t>
    </dgm:pt>
    <dgm:pt modelId="{1589DAFD-F409-4233-90F6-53084420D403}" type="parTrans" cxnId="{0D2BC18A-A97B-4C3A-AAF6-BC582A65B961}">
      <dgm:prSet/>
      <dgm:spPr/>
      <dgm:t>
        <a:bodyPr/>
        <a:lstStyle/>
        <a:p>
          <a:endParaRPr lang="en-US"/>
        </a:p>
      </dgm:t>
    </dgm:pt>
    <dgm:pt modelId="{7E3F705F-F4E9-47A7-AD47-25E5FB1A9027}" type="sibTrans" cxnId="{0D2BC18A-A97B-4C3A-AAF6-BC582A65B961}">
      <dgm:prSet/>
      <dgm:spPr/>
      <dgm:t>
        <a:bodyPr/>
        <a:lstStyle/>
        <a:p>
          <a:endParaRPr lang="en-US"/>
        </a:p>
      </dgm:t>
    </dgm:pt>
    <dgm:pt modelId="{96157445-1E9A-415B-9BA1-63D70F0E8B4B}" type="pres">
      <dgm:prSet presAssocID="{48419762-1743-43B5-946A-BCA35E052F80}" presName="hierChild1" presStyleCnt="0">
        <dgm:presLayoutVars>
          <dgm:chPref val="1"/>
          <dgm:dir/>
          <dgm:animOne val="branch"/>
          <dgm:animLvl val="lvl"/>
          <dgm:resizeHandles/>
        </dgm:presLayoutVars>
      </dgm:prSet>
      <dgm:spPr/>
    </dgm:pt>
    <dgm:pt modelId="{23228441-52A2-4674-AD0E-E11B424FE49C}" type="pres">
      <dgm:prSet presAssocID="{AFAF028F-7DDB-4503-9A05-6B3DDDABA2D2}" presName="hierRoot1" presStyleCnt="0"/>
      <dgm:spPr/>
    </dgm:pt>
    <dgm:pt modelId="{961125EE-63D2-426B-AAD3-0A63DB71CD7E}" type="pres">
      <dgm:prSet presAssocID="{AFAF028F-7DDB-4503-9A05-6B3DDDABA2D2}" presName="composite" presStyleCnt="0"/>
      <dgm:spPr/>
    </dgm:pt>
    <dgm:pt modelId="{1A056F2F-FD27-4EB9-B792-5445C86533B6}" type="pres">
      <dgm:prSet presAssocID="{AFAF028F-7DDB-4503-9A05-6B3DDDABA2D2}" presName="background" presStyleLbl="node0" presStyleIdx="0" presStyleCnt="3"/>
      <dgm:spPr/>
    </dgm:pt>
    <dgm:pt modelId="{F0AD2788-1E0E-49B6-A537-94CFD7A236AB}" type="pres">
      <dgm:prSet presAssocID="{AFAF028F-7DDB-4503-9A05-6B3DDDABA2D2}" presName="text" presStyleLbl="fgAcc0" presStyleIdx="0" presStyleCnt="3">
        <dgm:presLayoutVars>
          <dgm:chPref val="3"/>
        </dgm:presLayoutVars>
      </dgm:prSet>
      <dgm:spPr/>
    </dgm:pt>
    <dgm:pt modelId="{7248857D-91C9-46AA-BBC4-B0E5E964AC19}" type="pres">
      <dgm:prSet presAssocID="{AFAF028F-7DDB-4503-9A05-6B3DDDABA2D2}" presName="hierChild2" presStyleCnt="0"/>
      <dgm:spPr/>
    </dgm:pt>
    <dgm:pt modelId="{89D3E925-2F74-460F-91F4-37D385ED5C72}" type="pres">
      <dgm:prSet presAssocID="{C8FAA3E4-5B18-4748-8F80-76AAE5FB190F}" presName="hierRoot1" presStyleCnt="0"/>
      <dgm:spPr/>
    </dgm:pt>
    <dgm:pt modelId="{2D3B0202-F969-4688-BB18-33CB3624B1CA}" type="pres">
      <dgm:prSet presAssocID="{C8FAA3E4-5B18-4748-8F80-76AAE5FB190F}" presName="composite" presStyleCnt="0"/>
      <dgm:spPr/>
    </dgm:pt>
    <dgm:pt modelId="{5FAC6721-B453-485F-ACE8-F1ED1F23E7A1}" type="pres">
      <dgm:prSet presAssocID="{C8FAA3E4-5B18-4748-8F80-76AAE5FB190F}" presName="background" presStyleLbl="node0" presStyleIdx="1" presStyleCnt="3"/>
      <dgm:spPr/>
    </dgm:pt>
    <dgm:pt modelId="{CE7D6E91-93BB-485C-90F1-053C0457BCCE}" type="pres">
      <dgm:prSet presAssocID="{C8FAA3E4-5B18-4748-8F80-76AAE5FB190F}" presName="text" presStyleLbl="fgAcc0" presStyleIdx="1" presStyleCnt="3">
        <dgm:presLayoutVars>
          <dgm:chPref val="3"/>
        </dgm:presLayoutVars>
      </dgm:prSet>
      <dgm:spPr/>
    </dgm:pt>
    <dgm:pt modelId="{C386F61F-7F94-43C0-B2DF-6B73829FE1AC}" type="pres">
      <dgm:prSet presAssocID="{C8FAA3E4-5B18-4748-8F80-76AAE5FB190F}" presName="hierChild2" presStyleCnt="0"/>
      <dgm:spPr/>
    </dgm:pt>
    <dgm:pt modelId="{8EB79387-143E-4938-866E-402C4D628A9F}" type="pres">
      <dgm:prSet presAssocID="{2B006DD2-644E-49B7-A0BE-0FE96CD39D24}" presName="hierRoot1" presStyleCnt="0"/>
      <dgm:spPr/>
    </dgm:pt>
    <dgm:pt modelId="{E26032F6-AA4A-4628-8E30-C90E393A6BD2}" type="pres">
      <dgm:prSet presAssocID="{2B006DD2-644E-49B7-A0BE-0FE96CD39D24}" presName="composite" presStyleCnt="0"/>
      <dgm:spPr/>
    </dgm:pt>
    <dgm:pt modelId="{BFCF511A-844A-4315-9CF5-AEA462507B62}" type="pres">
      <dgm:prSet presAssocID="{2B006DD2-644E-49B7-A0BE-0FE96CD39D24}" presName="background" presStyleLbl="node0" presStyleIdx="2" presStyleCnt="3"/>
      <dgm:spPr/>
    </dgm:pt>
    <dgm:pt modelId="{CACF8564-18CE-4864-979D-BF407B6310F1}" type="pres">
      <dgm:prSet presAssocID="{2B006DD2-644E-49B7-A0BE-0FE96CD39D24}" presName="text" presStyleLbl="fgAcc0" presStyleIdx="2" presStyleCnt="3">
        <dgm:presLayoutVars>
          <dgm:chPref val="3"/>
        </dgm:presLayoutVars>
      </dgm:prSet>
      <dgm:spPr/>
    </dgm:pt>
    <dgm:pt modelId="{B4C7C94D-3BB8-4937-8973-9B4BCF4FACB7}" type="pres">
      <dgm:prSet presAssocID="{2B006DD2-644E-49B7-A0BE-0FE96CD39D24}" presName="hierChild2" presStyleCnt="0"/>
      <dgm:spPr/>
    </dgm:pt>
  </dgm:ptLst>
  <dgm:cxnLst>
    <dgm:cxn modelId="{CBAF2923-356B-4933-A95F-E33CB83EDED3}" srcId="{48419762-1743-43B5-946A-BCA35E052F80}" destId="{AFAF028F-7DDB-4503-9A05-6B3DDDABA2D2}" srcOrd="0" destOrd="0" parTransId="{016A37C0-F1FB-4471-9BC1-D891D6BB9E65}" sibTransId="{667070A6-5A00-4308-9662-5EFA8D75322C}"/>
    <dgm:cxn modelId="{D73A0467-7D3D-49D0-8912-4C8D3BF26587}" type="presOf" srcId="{48419762-1743-43B5-946A-BCA35E052F80}" destId="{96157445-1E9A-415B-9BA1-63D70F0E8B4B}" srcOrd="0" destOrd="0" presId="urn:microsoft.com/office/officeart/2005/8/layout/hierarchy1"/>
    <dgm:cxn modelId="{A2EFB767-4B00-4473-9E29-2212F6F50202}" type="presOf" srcId="{AFAF028F-7DDB-4503-9A05-6B3DDDABA2D2}" destId="{F0AD2788-1E0E-49B6-A537-94CFD7A236AB}" srcOrd="0" destOrd="0" presId="urn:microsoft.com/office/officeart/2005/8/layout/hierarchy1"/>
    <dgm:cxn modelId="{97FA3E51-3436-4E6C-96B8-B6D28467FEB8}" type="presOf" srcId="{C8FAA3E4-5B18-4748-8F80-76AAE5FB190F}" destId="{CE7D6E91-93BB-485C-90F1-053C0457BCCE}" srcOrd="0" destOrd="0" presId="urn:microsoft.com/office/officeart/2005/8/layout/hierarchy1"/>
    <dgm:cxn modelId="{0D2BC18A-A97B-4C3A-AAF6-BC582A65B961}" srcId="{48419762-1743-43B5-946A-BCA35E052F80}" destId="{2B006DD2-644E-49B7-A0BE-0FE96CD39D24}" srcOrd="2" destOrd="0" parTransId="{1589DAFD-F409-4233-90F6-53084420D403}" sibTransId="{7E3F705F-F4E9-47A7-AD47-25E5FB1A9027}"/>
    <dgm:cxn modelId="{A50FEE9E-A431-4325-9879-982D5156F58E}" srcId="{48419762-1743-43B5-946A-BCA35E052F80}" destId="{C8FAA3E4-5B18-4748-8F80-76AAE5FB190F}" srcOrd="1" destOrd="0" parTransId="{103E54EA-9CCF-48F8-9FED-B4E9CD84661D}" sibTransId="{D8C3CBF7-DE78-4964-B37B-60A05F0D5003}"/>
    <dgm:cxn modelId="{50B3E8A4-8DB5-43BD-A5F2-4C4ABD0D5A5E}" type="presOf" srcId="{2B006DD2-644E-49B7-A0BE-0FE96CD39D24}" destId="{CACF8564-18CE-4864-979D-BF407B6310F1}" srcOrd="0" destOrd="0" presId="urn:microsoft.com/office/officeart/2005/8/layout/hierarchy1"/>
    <dgm:cxn modelId="{1F889AE3-4E6E-4AA7-B492-23CA648F2922}" type="presParOf" srcId="{96157445-1E9A-415B-9BA1-63D70F0E8B4B}" destId="{23228441-52A2-4674-AD0E-E11B424FE49C}" srcOrd="0" destOrd="0" presId="urn:microsoft.com/office/officeart/2005/8/layout/hierarchy1"/>
    <dgm:cxn modelId="{7D1FAE9C-12D9-4EEF-AF4E-536C308D4997}" type="presParOf" srcId="{23228441-52A2-4674-AD0E-E11B424FE49C}" destId="{961125EE-63D2-426B-AAD3-0A63DB71CD7E}" srcOrd="0" destOrd="0" presId="urn:microsoft.com/office/officeart/2005/8/layout/hierarchy1"/>
    <dgm:cxn modelId="{99345C39-1568-40C0-8E04-55714CE522C5}" type="presParOf" srcId="{961125EE-63D2-426B-AAD3-0A63DB71CD7E}" destId="{1A056F2F-FD27-4EB9-B792-5445C86533B6}" srcOrd="0" destOrd="0" presId="urn:microsoft.com/office/officeart/2005/8/layout/hierarchy1"/>
    <dgm:cxn modelId="{6E9C85E4-E2DA-4CE2-B557-086A921302ED}" type="presParOf" srcId="{961125EE-63D2-426B-AAD3-0A63DB71CD7E}" destId="{F0AD2788-1E0E-49B6-A537-94CFD7A236AB}" srcOrd="1" destOrd="0" presId="urn:microsoft.com/office/officeart/2005/8/layout/hierarchy1"/>
    <dgm:cxn modelId="{0AAB9567-4AF1-4409-80CE-23F609B19C91}" type="presParOf" srcId="{23228441-52A2-4674-AD0E-E11B424FE49C}" destId="{7248857D-91C9-46AA-BBC4-B0E5E964AC19}" srcOrd="1" destOrd="0" presId="urn:microsoft.com/office/officeart/2005/8/layout/hierarchy1"/>
    <dgm:cxn modelId="{A771440D-786C-4711-9D9F-C376507941F7}" type="presParOf" srcId="{96157445-1E9A-415B-9BA1-63D70F0E8B4B}" destId="{89D3E925-2F74-460F-91F4-37D385ED5C72}" srcOrd="1" destOrd="0" presId="urn:microsoft.com/office/officeart/2005/8/layout/hierarchy1"/>
    <dgm:cxn modelId="{24620F2F-3CC0-4844-B2FB-BB1859C27D76}" type="presParOf" srcId="{89D3E925-2F74-460F-91F4-37D385ED5C72}" destId="{2D3B0202-F969-4688-BB18-33CB3624B1CA}" srcOrd="0" destOrd="0" presId="urn:microsoft.com/office/officeart/2005/8/layout/hierarchy1"/>
    <dgm:cxn modelId="{2AF94853-9758-466D-A70B-8BB84B9DE1F0}" type="presParOf" srcId="{2D3B0202-F969-4688-BB18-33CB3624B1CA}" destId="{5FAC6721-B453-485F-ACE8-F1ED1F23E7A1}" srcOrd="0" destOrd="0" presId="urn:microsoft.com/office/officeart/2005/8/layout/hierarchy1"/>
    <dgm:cxn modelId="{C5CCB508-6AA3-4F56-8921-D4E28AAC28A3}" type="presParOf" srcId="{2D3B0202-F969-4688-BB18-33CB3624B1CA}" destId="{CE7D6E91-93BB-485C-90F1-053C0457BCCE}" srcOrd="1" destOrd="0" presId="urn:microsoft.com/office/officeart/2005/8/layout/hierarchy1"/>
    <dgm:cxn modelId="{E99E8C22-8510-424A-B7BC-075496E342FA}" type="presParOf" srcId="{89D3E925-2F74-460F-91F4-37D385ED5C72}" destId="{C386F61F-7F94-43C0-B2DF-6B73829FE1AC}" srcOrd="1" destOrd="0" presId="urn:microsoft.com/office/officeart/2005/8/layout/hierarchy1"/>
    <dgm:cxn modelId="{65D97755-6B43-49A0-8ECD-5E0BC7D30DEF}" type="presParOf" srcId="{96157445-1E9A-415B-9BA1-63D70F0E8B4B}" destId="{8EB79387-143E-4938-866E-402C4D628A9F}" srcOrd="2" destOrd="0" presId="urn:microsoft.com/office/officeart/2005/8/layout/hierarchy1"/>
    <dgm:cxn modelId="{2CB90DD3-98CB-4B3C-95FF-9636132468CE}" type="presParOf" srcId="{8EB79387-143E-4938-866E-402C4D628A9F}" destId="{E26032F6-AA4A-4628-8E30-C90E393A6BD2}" srcOrd="0" destOrd="0" presId="urn:microsoft.com/office/officeart/2005/8/layout/hierarchy1"/>
    <dgm:cxn modelId="{9FB8275C-2B4F-44CD-AB6D-753B55E55AC8}" type="presParOf" srcId="{E26032F6-AA4A-4628-8E30-C90E393A6BD2}" destId="{BFCF511A-844A-4315-9CF5-AEA462507B62}" srcOrd="0" destOrd="0" presId="urn:microsoft.com/office/officeart/2005/8/layout/hierarchy1"/>
    <dgm:cxn modelId="{49943A7A-F766-40B4-A568-F7C225C4829A}" type="presParOf" srcId="{E26032F6-AA4A-4628-8E30-C90E393A6BD2}" destId="{CACF8564-18CE-4864-979D-BF407B6310F1}" srcOrd="1" destOrd="0" presId="urn:microsoft.com/office/officeart/2005/8/layout/hierarchy1"/>
    <dgm:cxn modelId="{9F827C00-EC38-4FEB-B03B-2E16F3306E1B}" type="presParOf" srcId="{8EB79387-143E-4938-866E-402C4D628A9F}" destId="{B4C7C94D-3BB8-4937-8973-9B4BCF4FAC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56F2F-FD27-4EB9-B792-5445C86533B6}">
      <dsp:nvSpPr>
        <dsp:cNvPr id="0" name=""/>
        <dsp:cNvSpPr/>
      </dsp:nvSpPr>
      <dsp:spPr>
        <a:xfrm>
          <a:off x="0" y="1057628"/>
          <a:ext cx="3094983" cy="19653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D2788-1E0E-49B6-A537-94CFD7A236AB}">
      <dsp:nvSpPr>
        <dsp:cNvPr id="0" name=""/>
        <dsp:cNvSpPr/>
      </dsp:nvSpPr>
      <dsp:spPr>
        <a:xfrm>
          <a:off x="343887" y="1384321"/>
          <a:ext cx="3094983" cy="19653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endParaRPr lang="en-US" sz="1300" kern="1200" dirty="0"/>
        </a:p>
        <a:p>
          <a:pPr marL="0" lvl="0" indent="0" algn="just" defTabSz="577850">
            <a:lnSpc>
              <a:spcPct val="90000"/>
            </a:lnSpc>
            <a:spcBef>
              <a:spcPct val="0"/>
            </a:spcBef>
            <a:spcAft>
              <a:spcPct val="35000"/>
            </a:spcAft>
            <a:buNone/>
          </a:pPr>
          <a:endParaRPr lang="en-US" sz="1600" kern="1200" dirty="0"/>
        </a:p>
        <a:p>
          <a:pPr marL="0" lvl="0" indent="0" algn="l" defTabSz="577850">
            <a:lnSpc>
              <a:spcPct val="90000"/>
            </a:lnSpc>
            <a:spcBef>
              <a:spcPct val="0"/>
            </a:spcBef>
            <a:spcAft>
              <a:spcPct val="35000"/>
            </a:spcAft>
            <a:buNone/>
          </a:pPr>
          <a:r>
            <a:rPr lang="en-US" sz="1600" b="1" kern="1200" dirty="0"/>
            <a:t>Phishing – </a:t>
          </a:r>
          <a:r>
            <a:rPr lang="en-US" sz="1600" kern="1200" dirty="0"/>
            <a:t>A scam commonly used by criminals using email to ask you to provide personal financial information through links, often sending urgent-sounding or threatening messages, trying to trick you					</a:t>
          </a:r>
          <a:r>
            <a:rPr lang="en-US" sz="1300" kern="1200" dirty="0"/>
            <a:t>						</a:t>
          </a:r>
        </a:p>
      </dsp:txBody>
      <dsp:txXfrm>
        <a:off x="401449" y="1441883"/>
        <a:ext cx="2979859" cy="1850190"/>
      </dsp:txXfrm>
    </dsp:sp>
    <dsp:sp modelId="{5FAC6721-B453-485F-ACE8-F1ED1F23E7A1}">
      <dsp:nvSpPr>
        <dsp:cNvPr id="0" name=""/>
        <dsp:cNvSpPr/>
      </dsp:nvSpPr>
      <dsp:spPr>
        <a:xfrm>
          <a:off x="3782757" y="1057628"/>
          <a:ext cx="3094983" cy="19653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D6E91-93BB-485C-90F1-053C0457BCCE}">
      <dsp:nvSpPr>
        <dsp:cNvPr id="0" name=""/>
        <dsp:cNvSpPr/>
      </dsp:nvSpPr>
      <dsp:spPr>
        <a:xfrm>
          <a:off x="4126644" y="1384321"/>
          <a:ext cx="3094983" cy="19653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Smishing –</a:t>
          </a:r>
          <a:r>
            <a:rPr lang="en-US" sz="1600" kern="1200" dirty="0"/>
            <a:t> Similar to phishing, but instead of using email, the criminals use text messaging to reach you, pretending they are from an organization you might trust</a:t>
          </a:r>
          <a:r>
            <a:rPr lang="en-US" sz="1700" kern="1200" dirty="0"/>
            <a:t>	</a:t>
          </a:r>
        </a:p>
      </dsp:txBody>
      <dsp:txXfrm>
        <a:off x="4184206" y="1441883"/>
        <a:ext cx="2979859" cy="1850190"/>
      </dsp:txXfrm>
    </dsp:sp>
    <dsp:sp modelId="{BFCF511A-844A-4315-9CF5-AEA462507B62}">
      <dsp:nvSpPr>
        <dsp:cNvPr id="0" name=""/>
        <dsp:cNvSpPr/>
      </dsp:nvSpPr>
      <dsp:spPr>
        <a:xfrm>
          <a:off x="7565514" y="1057628"/>
          <a:ext cx="3094983" cy="19653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F8564-18CE-4864-979D-BF407B6310F1}">
      <dsp:nvSpPr>
        <dsp:cNvPr id="0" name=""/>
        <dsp:cNvSpPr/>
      </dsp:nvSpPr>
      <dsp:spPr>
        <a:xfrm>
          <a:off x="7909401" y="1384321"/>
          <a:ext cx="3094983" cy="19653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Vishing – </a:t>
          </a:r>
          <a:r>
            <a:rPr lang="en-US" sz="1600" kern="1200" dirty="0"/>
            <a:t>Scammers use phone services (live phone call or voicemail) to try and trick you into providing your personal information by sounding like a legitimate business or government official </a:t>
          </a:r>
        </a:p>
      </dsp:txBody>
      <dsp:txXfrm>
        <a:off x="7966963" y="1441883"/>
        <a:ext cx="2979859" cy="18501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8/28/2024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2474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8/28/2024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9451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8/28/2024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6708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8/28/2024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8412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8/28/2024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2429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8/28/2024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431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8/28/2024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26527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8/28/2024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3684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8/28/2024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55395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8/28/2024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2593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8/28/2024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7685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8/28/2024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1857217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eportfraud.ftc.gov/" TargetMode="External"/><Relationship Id="rId2" Type="http://schemas.openxmlformats.org/officeDocument/2006/relationships/hyperlink" Target="mailto:reportphishing@apwg.org" TargetMode="Externa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identitytheft.gov"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donotcall.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80B4F5B-0EF7-AA86-46AB-F7C40BB0B472}"/>
              </a:ext>
            </a:extLst>
          </p:cNvPr>
          <p:cNvSpPr>
            <a:spLocks noGrp="1"/>
          </p:cNvSpPr>
          <p:nvPr>
            <p:ph type="ctrTitle"/>
          </p:nvPr>
        </p:nvSpPr>
        <p:spPr>
          <a:xfrm>
            <a:off x="530352" y="885557"/>
            <a:ext cx="4114800" cy="2215152"/>
          </a:xfrm>
        </p:spPr>
        <p:txBody>
          <a:bodyPr>
            <a:normAutofit/>
          </a:bodyPr>
          <a:lstStyle/>
          <a:p>
            <a:r>
              <a:rPr lang="en-US" sz="5400" dirty="0"/>
              <a:t>Fraud Prevention</a:t>
            </a:r>
          </a:p>
        </p:txBody>
      </p:sp>
      <p:sp>
        <p:nvSpPr>
          <p:cNvPr id="3" name="Subtitle 2">
            <a:extLst>
              <a:ext uri="{FF2B5EF4-FFF2-40B4-BE49-F238E27FC236}">
                <a16:creationId xmlns:a16="http://schemas.microsoft.com/office/drawing/2014/main" id="{B9F5F1FA-B61B-46C4-4B69-A212C8D0E51F}"/>
              </a:ext>
            </a:extLst>
          </p:cNvPr>
          <p:cNvSpPr>
            <a:spLocks noGrp="1"/>
          </p:cNvSpPr>
          <p:nvPr>
            <p:ph type="subTitle" idx="1"/>
          </p:nvPr>
        </p:nvSpPr>
        <p:spPr>
          <a:xfrm>
            <a:off x="530352" y="3509963"/>
            <a:ext cx="4114800" cy="2215152"/>
          </a:xfrm>
        </p:spPr>
        <p:txBody>
          <a:bodyPr>
            <a:normAutofit/>
          </a:bodyPr>
          <a:lstStyle/>
          <a:p>
            <a:pPr algn="ctr"/>
            <a:r>
              <a:rPr lang="en-US" dirty="0"/>
              <a:t>Avoiding Financial Scams </a:t>
            </a:r>
          </a:p>
        </p:txBody>
      </p:sp>
      <p:sp>
        <p:nvSpPr>
          <p:cNvPr id="11" name="Freeform: Shape 10">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descr="A blue abstract watercolor pattern on a white background">
            <a:extLst>
              <a:ext uri="{FF2B5EF4-FFF2-40B4-BE49-F238E27FC236}">
                <a16:creationId xmlns:a16="http://schemas.microsoft.com/office/drawing/2014/main" id="{F06CB790-3283-9CE2-7BE6-A0E9AE12D459}"/>
              </a:ext>
            </a:extLst>
          </p:cNvPr>
          <p:cNvPicPr>
            <a:picLocks noChangeAspect="1"/>
          </p:cNvPicPr>
          <p:nvPr/>
        </p:nvPicPr>
        <p:blipFill rotWithShape="1">
          <a:blip r:embed="rId2"/>
          <a:srcRect l="12996" r="20233" b="2"/>
          <a:stretch/>
        </p:blipFill>
        <p:spPr>
          <a:xfrm>
            <a:off x="5334000" y="10"/>
            <a:ext cx="6858000" cy="6855654"/>
          </a:xfrm>
          <a:prstGeom prst="rect">
            <a:avLst/>
          </a:prstGeom>
        </p:spPr>
      </p:pic>
      <p:sp>
        <p:nvSpPr>
          <p:cNvPr id="13" name="Freeform: Shape 12">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28232"/>
            <a:ext cx="886142" cy="693398"/>
            <a:chOff x="10948005" y="3379098"/>
            <a:chExt cx="868640" cy="679702"/>
          </a:xfrm>
          <a:solidFill>
            <a:schemeClr val="accent6"/>
          </a:solidFill>
        </p:grpSpPr>
        <p:sp>
          <p:nvSpPr>
            <p:cNvPr id="16" name="Freeform: Shape 15">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2"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Picture 4" descr="Logo, icon&#10;&#10;Description automatically generated">
            <a:extLst>
              <a:ext uri="{FF2B5EF4-FFF2-40B4-BE49-F238E27FC236}">
                <a16:creationId xmlns:a16="http://schemas.microsoft.com/office/drawing/2014/main" id="{A16C397F-1EC3-F721-14F0-F38AC7BA3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858" y="5133815"/>
            <a:ext cx="2624575" cy="458731"/>
          </a:xfrm>
          <a:prstGeom prst="rect">
            <a:avLst/>
          </a:prstGeom>
        </p:spPr>
      </p:pic>
      <p:pic>
        <p:nvPicPr>
          <p:cNvPr id="4" name="Picture 3">
            <a:extLst>
              <a:ext uri="{FF2B5EF4-FFF2-40B4-BE49-F238E27FC236}">
                <a16:creationId xmlns:a16="http://schemas.microsoft.com/office/drawing/2014/main" id="{554A5AAD-3D4E-142B-EE6F-8B22D3CD6DA5}"/>
              </a:ext>
            </a:extLst>
          </p:cNvPr>
          <p:cNvPicPr>
            <a:picLocks noChangeAspect="1"/>
          </p:cNvPicPr>
          <p:nvPr/>
        </p:nvPicPr>
        <p:blipFill>
          <a:blip r:embed="rId4"/>
          <a:stretch>
            <a:fillRect/>
          </a:stretch>
        </p:blipFill>
        <p:spPr>
          <a:xfrm>
            <a:off x="10325492" y="6358412"/>
            <a:ext cx="1719221" cy="256054"/>
          </a:xfrm>
          <a:prstGeom prst="rect">
            <a:avLst/>
          </a:prstGeom>
        </p:spPr>
      </p:pic>
    </p:spTree>
    <p:extLst>
      <p:ext uri="{BB962C8B-B14F-4D97-AF65-F5344CB8AC3E}">
        <p14:creationId xmlns:p14="http://schemas.microsoft.com/office/powerpoint/2010/main" val="197707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461C-8FD5-06F1-3BC0-BF2A7C1B057E}"/>
              </a:ext>
            </a:extLst>
          </p:cNvPr>
          <p:cNvSpPr>
            <a:spLocks noGrp="1"/>
          </p:cNvSpPr>
          <p:nvPr>
            <p:ph type="title"/>
          </p:nvPr>
        </p:nvSpPr>
        <p:spPr>
          <a:xfrm>
            <a:off x="525717" y="787068"/>
            <a:ext cx="10077557" cy="752021"/>
          </a:xfrm>
        </p:spPr>
        <p:txBody>
          <a:bodyPr>
            <a:normAutofit fontScale="90000"/>
          </a:bodyPr>
          <a:lstStyle/>
          <a:p>
            <a:r>
              <a:rPr lang="en-US" dirty="0"/>
              <a:t>Three ways to protect yourself from Phishing</a:t>
            </a:r>
          </a:p>
        </p:txBody>
      </p:sp>
      <p:sp>
        <p:nvSpPr>
          <p:cNvPr id="3" name="Content Placeholder 2">
            <a:extLst>
              <a:ext uri="{FF2B5EF4-FFF2-40B4-BE49-F238E27FC236}">
                <a16:creationId xmlns:a16="http://schemas.microsoft.com/office/drawing/2014/main" id="{53FAB575-A669-AE5C-4AB2-78683739F446}"/>
              </a:ext>
            </a:extLst>
          </p:cNvPr>
          <p:cNvSpPr>
            <a:spLocks noGrp="1"/>
          </p:cNvSpPr>
          <p:nvPr>
            <p:ph sz="half" idx="1"/>
          </p:nvPr>
        </p:nvSpPr>
        <p:spPr/>
        <p:txBody>
          <a:bodyPr/>
          <a:lstStyle/>
          <a:p>
            <a:pPr marL="457200" indent="-457200">
              <a:buAutoNum type="arabicPeriod"/>
            </a:pPr>
            <a:r>
              <a:rPr lang="en-US" i="1" dirty="0"/>
              <a:t>Protect your devices by using security software. </a:t>
            </a:r>
            <a:r>
              <a:rPr lang="en-US" dirty="0"/>
              <a:t>Set the software to update automatically so it will deal with any new security threats		</a:t>
            </a:r>
          </a:p>
          <a:p>
            <a:pPr marL="457200" indent="-457200">
              <a:buAutoNum type="arabicPeriod"/>
            </a:pPr>
            <a:r>
              <a:rPr lang="en-US" i="1" dirty="0"/>
              <a:t>Protect your data by backing it up.</a:t>
            </a:r>
            <a:r>
              <a:rPr lang="en-US" dirty="0"/>
              <a:t> Back up the data on your devices to an external hard drive or in the cloud. This will help in the case of theft or fraud.</a:t>
            </a:r>
          </a:p>
        </p:txBody>
      </p:sp>
      <p:sp>
        <p:nvSpPr>
          <p:cNvPr id="4" name="Content Placeholder 3">
            <a:extLst>
              <a:ext uri="{FF2B5EF4-FFF2-40B4-BE49-F238E27FC236}">
                <a16:creationId xmlns:a16="http://schemas.microsoft.com/office/drawing/2014/main" id="{015AB27C-2EDF-4646-2479-3FF6521619AE}"/>
              </a:ext>
            </a:extLst>
          </p:cNvPr>
          <p:cNvSpPr>
            <a:spLocks noGrp="1"/>
          </p:cNvSpPr>
          <p:nvPr>
            <p:ph sz="half" idx="2"/>
          </p:nvPr>
        </p:nvSpPr>
        <p:spPr/>
        <p:txBody>
          <a:bodyPr/>
          <a:lstStyle/>
          <a:p>
            <a:r>
              <a:rPr lang="en-US" dirty="0"/>
              <a:t>3. </a:t>
            </a:r>
            <a:r>
              <a:rPr lang="en-US" i="1" dirty="0"/>
              <a:t>Protect your accounts by using multi-factor authentication. </a:t>
            </a:r>
            <a:r>
              <a:rPr lang="en-US" dirty="0"/>
              <a:t>Some apps or accounts offer extra security by requiring two or more credentials to log into your account. This makes is harder for scammers to log into your accounts if they do happen to get your username and password.</a:t>
            </a:r>
          </a:p>
        </p:txBody>
      </p:sp>
    </p:spTree>
    <p:extLst>
      <p:ext uri="{BB962C8B-B14F-4D97-AF65-F5344CB8AC3E}">
        <p14:creationId xmlns:p14="http://schemas.microsoft.com/office/powerpoint/2010/main" val="366753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2400-7E50-3EAE-8E06-1268091DF43E}"/>
              </a:ext>
            </a:extLst>
          </p:cNvPr>
          <p:cNvSpPr>
            <a:spLocks noGrp="1"/>
          </p:cNvSpPr>
          <p:nvPr>
            <p:ph type="title"/>
          </p:nvPr>
        </p:nvSpPr>
        <p:spPr>
          <a:xfrm>
            <a:off x="530352" y="787068"/>
            <a:ext cx="3932237" cy="1355768"/>
          </a:xfrm>
        </p:spPr>
        <p:txBody>
          <a:bodyPr/>
          <a:lstStyle/>
          <a:p>
            <a:r>
              <a:rPr lang="en-US" dirty="0"/>
              <a:t>How to report Phishing</a:t>
            </a:r>
          </a:p>
        </p:txBody>
      </p:sp>
      <p:sp>
        <p:nvSpPr>
          <p:cNvPr id="4" name="Text Placeholder 3">
            <a:extLst>
              <a:ext uri="{FF2B5EF4-FFF2-40B4-BE49-F238E27FC236}">
                <a16:creationId xmlns:a16="http://schemas.microsoft.com/office/drawing/2014/main" id="{71FF3015-62C2-E7A0-0447-826AE08E8B13}"/>
              </a:ext>
            </a:extLst>
          </p:cNvPr>
          <p:cNvSpPr>
            <a:spLocks noGrp="1"/>
          </p:cNvSpPr>
          <p:nvPr>
            <p:ph type="body" sz="half" idx="2"/>
          </p:nvPr>
        </p:nvSpPr>
        <p:spPr>
          <a:xfrm>
            <a:off x="4538934" y="996950"/>
            <a:ext cx="5279321" cy="5427518"/>
          </a:xfrm>
          <a:ln>
            <a:solidFill>
              <a:schemeClr val="accent1">
                <a:lumMod val="40000"/>
                <a:lumOff val="60000"/>
              </a:schemeClr>
            </a:solidFill>
          </a:ln>
        </p:spPr>
        <p:txBody>
          <a:bodyPr/>
          <a:lstStyle/>
          <a:p>
            <a:r>
              <a:rPr lang="en-US" dirty="0"/>
              <a:t>If you get a phishing email, forward it to the Anti-Phishing Working Group at </a:t>
            </a:r>
            <a:r>
              <a:rPr lang="en-US" dirty="0">
                <a:hlinkClick r:id="rId2"/>
              </a:rPr>
              <a:t>reportphishing@apwg.org</a:t>
            </a:r>
            <a:r>
              <a:rPr lang="en-US" dirty="0"/>
              <a:t> </a:t>
            </a:r>
          </a:p>
          <a:p>
            <a:endParaRPr lang="en-US" dirty="0"/>
          </a:p>
          <a:p>
            <a:r>
              <a:rPr lang="en-US" dirty="0"/>
              <a:t>If you get a smishing text message, forward it to SPAM (7726)</a:t>
            </a:r>
          </a:p>
          <a:p>
            <a:endParaRPr lang="en-US" dirty="0"/>
          </a:p>
          <a:p>
            <a:r>
              <a:rPr lang="en-US" dirty="0"/>
              <a:t>Report the phishing attempt to the Federal Trade Commission at </a:t>
            </a:r>
            <a:r>
              <a:rPr lang="en-US" dirty="0">
                <a:hlinkClick r:id="rId3"/>
              </a:rPr>
              <a:t>ReportFraud.ftc.gov.</a:t>
            </a:r>
            <a:endParaRPr lang="en-US" dirty="0"/>
          </a:p>
          <a:p>
            <a:endParaRPr lang="en-US" dirty="0"/>
          </a:p>
          <a:p>
            <a:r>
              <a:rPr lang="en-US" dirty="0"/>
              <a:t>Your report makes a difference and can help law enforcers spot problems</a:t>
            </a:r>
          </a:p>
        </p:txBody>
      </p:sp>
      <p:pic>
        <p:nvPicPr>
          <p:cNvPr id="12" name="Picture 11">
            <a:extLst>
              <a:ext uri="{FF2B5EF4-FFF2-40B4-BE49-F238E27FC236}">
                <a16:creationId xmlns:a16="http://schemas.microsoft.com/office/drawing/2014/main" id="{988250F9-D30F-882F-B98D-ADAEC9A1FC87}"/>
              </a:ext>
            </a:extLst>
          </p:cNvPr>
          <p:cNvPicPr>
            <a:picLocks noChangeAspect="1"/>
          </p:cNvPicPr>
          <p:nvPr/>
        </p:nvPicPr>
        <p:blipFill>
          <a:blip r:embed="rId4"/>
          <a:stretch>
            <a:fillRect/>
          </a:stretch>
        </p:blipFill>
        <p:spPr>
          <a:xfrm>
            <a:off x="530352" y="3539739"/>
            <a:ext cx="3330756" cy="2670168"/>
          </a:xfrm>
          <a:prstGeom prst="rect">
            <a:avLst/>
          </a:prstGeom>
        </p:spPr>
      </p:pic>
    </p:spTree>
    <p:extLst>
      <p:ext uri="{BB962C8B-B14F-4D97-AF65-F5344CB8AC3E}">
        <p14:creationId xmlns:p14="http://schemas.microsoft.com/office/powerpoint/2010/main" val="224640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2A4E-8CD1-3FAA-16E4-BD34449615C4}"/>
              </a:ext>
            </a:extLst>
          </p:cNvPr>
          <p:cNvSpPr>
            <a:spLocks noGrp="1"/>
          </p:cNvSpPr>
          <p:nvPr>
            <p:ph type="title"/>
          </p:nvPr>
        </p:nvSpPr>
        <p:spPr/>
        <p:txBody>
          <a:bodyPr/>
          <a:lstStyle/>
          <a:p>
            <a:r>
              <a:rPr lang="en-US" dirty="0"/>
              <a:t>Tech Support Scams</a:t>
            </a:r>
          </a:p>
        </p:txBody>
      </p:sp>
      <p:pic>
        <p:nvPicPr>
          <p:cNvPr id="5" name="Content Placeholder 4">
            <a:extLst>
              <a:ext uri="{FF2B5EF4-FFF2-40B4-BE49-F238E27FC236}">
                <a16:creationId xmlns:a16="http://schemas.microsoft.com/office/drawing/2014/main" id="{2FFF3FA3-B069-EC55-F35D-35C5EB181E45}"/>
              </a:ext>
            </a:extLst>
          </p:cNvPr>
          <p:cNvPicPr>
            <a:picLocks noGrp="1" noChangeAspect="1"/>
          </p:cNvPicPr>
          <p:nvPr>
            <p:ph sz="half" idx="1"/>
          </p:nvPr>
        </p:nvPicPr>
        <p:blipFill>
          <a:blip r:embed="rId2"/>
          <a:stretch>
            <a:fillRect/>
          </a:stretch>
        </p:blipFill>
        <p:spPr>
          <a:xfrm>
            <a:off x="525463" y="3130431"/>
            <a:ext cx="4645025" cy="2438638"/>
          </a:xfrm>
          <a:prstGeom prst="rect">
            <a:avLst/>
          </a:prstGeom>
        </p:spPr>
      </p:pic>
      <p:sp>
        <p:nvSpPr>
          <p:cNvPr id="4" name="Content Placeholder 3">
            <a:extLst>
              <a:ext uri="{FF2B5EF4-FFF2-40B4-BE49-F238E27FC236}">
                <a16:creationId xmlns:a16="http://schemas.microsoft.com/office/drawing/2014/main" id="{1137F689-A218-BE15-4BAC-9A9ED1C8F3C1}"/>
              </a:ext>
            </a:extLst>
          </p:cNvPr>
          <p:cNvSpPr>
            <a:spLocks noGrp="1"/>
          </p:cNvSpPr>
          <p:nvPr>
            <p:ph sz="half" idx="2"/>
          </p:nvPr>
        </p:nvSpPr>
        <p:spPr>
          <a:xfrm>
            <a:off x="5958249" y="1520983"/>
            <a:ext cx="4645025" cy="4655980"/>
          </a:xfrm>
        </p:spPr>
        <p:txBody>
          <a:bodyPr>
            <a:normAutofit/>
          </a:bodyPr>
          <a:lstStyle/>
          <a:p>
            <a:pPr algn="l">
              <a:buFont typeface="Arial" panose="020B0604020202020204" pitchFamily="34" charset="0"/>
              <a:buChar char="•"/>
            </a:pPr>
            <a:r>
              <a:rPr lang="en-US" b="1" i="0" dirty="0">
                <a:solidFill>
                  <a:srgbClr val="1B1B1B"/>
                </a:solidFill>
                <a:effectLst/>
                <a:latin typeface="Inter"/>
              </a:rPr>
              <a:t>Never call a number on a security pop-up warning. </a:t>
            </a:r>
            <a:r>
              <a:rPr lang="en-US" b="0" i="0" dirty="0">
                <a:solidFill>
                  <a:srgbClr val="1B1B1B"/>
                </a:solidFill>
                <a:effectLst/>
                <a:latin typeface="Inter"/>
              </a:rPr>
              <a:t>Pop-ups that tell you to call tech support are always scams.</a:t>
            </a:r>
          </a:p>
          <a:p>
            <a:pPr algn="l">
              <a:buFont typeface="Arial" panose="020B0604020202020204" pitchFamily="34" charset="0"/>
              <a:buChar char="•"/>
            </a:pPr>
            <a:r>
              <a:rPr lang="en-US" b="1" i="0" dirty="0">
                <a:solidFill>
                  <a:srgbClr val="1B1B1B"/>
                </a:solidFill>
                <a:effectLst/>
                <a:latin typeface="Inter"/>
              </a:rPr>
              <a:t>Never move or transfer your money to “protect it.”</a:t>
            </a:r>
            <a:r>
              <a:rPr lang="en-US" b="0" i="0" dirty="0">
                <a:solidFill>
                  <a:srgbClr val="1B1B1B"/>
                </a:solidFill>
                <a:effectLst/>
                <a:latin typeface="Inter"/>
              </a:rPr>
              <a:t> Only a scammer will tell you to do that.</a:t>
            </a:r>
          </a:p>
          <a:p>
            <a:pPr algn="l">
              <a:buFont typeface="Arial" panose="020B0604020202020204" pitchFamily="34" charset="0"/>
              <a:buChar char="•"/>
            </a:pPr>
            <a:r>
              <a:rPr lang="en-US" b="1" i="0" dirty="0">
                <a:solidFill>
                  <a:srgbClr val="1B1B1B"/>
                </a:solidFill>
                <a:effectLst/>
                <a:latin typeface="Inter"/>
              </a:rPr>
              <a:t>Never give someone a verification code to log in to your account.</a:t>
            </a:r>
            <a:r>
              <a:rPr lang="en-US" b="0" i="0" dirty="0">
                <a:solidFill>
                  <a:srgbClr val="1B1B1B"/>
                </a:solidFill>
                <a:effectLst/>
                <a:latin typeface="Inter"/>
              </a:rPr>
              <a:t> Scammers want it to get into your account.</a:t>
            </a:r>
          </a:p>
          <a:p>
            <a:pPr algn="l">
              <a:buFont typeface="Arial" panose="020B0604020202020204" pitchFamily="34" charset="0"/>
              <a:buChar char="•"/>
            </a:pPr>
            <a:r>
              <a:rPr lang="en-US" b="1" i="0" dirty="0">
                <a:solidFill>
                  <a:srgbClr val="1B1B1B"/>
                </a:solidFill>
                <a:effectLst/>
                <a:latin typeface="Inter"/>
              </a:rPr>
              <a:t>Call your real bank, broker, or investment advisor if you’re worried.</a:t>
            </a:r>
            <a:r>
              <a:rPr lang="en-US" b="0" i="0" dirty="0">
                <a:solidFill>
                  <a:srgbClr val="1B1B1B"/>
                </a:solidFill>
                <a:effectLst/>
                <a:latin typeface="Inter"/>
              </a:rPr>
              <a:t> </a:t>
            </a:r>
            <a:r>
              <a:rPr lang="en-US" dirty="0">
                <a:solidFill>
                  <a:srgbClr val="1B1B1B"/>
                </a:solidFill>
                <a:latin typeface="Inter"/>
              </a:rPr>
              <a:t>U</a:t>
            </a:r>
            <a:r>
              <a:rPr lang="en-US" b="0" i="0" dirty="0">
                <a:solidFill>
                  <a:srgbClr val="1B1B1B"/>
                </a:solidFill>
                <a:effectLst/>
                <a:latin typeface="Inter"/>
              </a:rPr>
              <a:t>se a number that you know is real.</a:t>
            </a:r>
          </a:p>
          <a:p>
            <a:endParaRPr lang="en-US" dirty="0"/>
          </a:p>
        </p:txBody>
      </p:sp>
    </p:spTree>
    <p:extLst>
      <p:ext uri="{BB962C8B-B14F-4D97-AF65-F5344CB8AC3E}">
        <p14:creationId xmlns:p14="http://schemas.microsoft.com/office/powerpoint/2010/main" val="406776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461C-8FD5-06F1-3BC0-BF2A7C1B057E}"/>
              </a:ext>
            </a:extLst>
          </p:cNvPr>
          <p:cNvSpPr>
            <a:spLocks noGrp="1"/>
          </p:cNvSpPr>
          <p:nvPr>
            <p:ph type="title"/>
          </p:nvPr>
        </p:nvSpPr>
        <p:spPr>
          <a:xfrm>
            <a:off x="525717" y="787068"/>
            <a:ext cx="10077557" cy="752021"/>
          </a:xfrm>
        </p:spPr>
        <p:txBody>
          <a:bodyPr>
            <a:normAutofit/>
          </a:bodyPr>
          <a:lstStyle/>
          <a:p>
            <a:r>
              <a:rPr lang="en-US" dirty="0"/>
              <a:t>Identity Theft is a crime against YOU</a:t>
            </a:r>
          </a:p>
        </p:txBody>
      </p:sp>
      <p:sp>
        <p:nvSpPr>
          <p:cNvPr id="3" name="Content Placeholder 2">
            <a:extLst>
              <a:ext uri="{FF2B5EF4-FFF2-40B4-BE49-F238E27FC236}">
                <a16:creationId xmlns:a16="http://schemas.microsoft.com/office/drawing/2014/main" id="{53FAB575-A669-AE5C-4AB2-78683739F446}"/>
              </a:ext>
            </a:extLst>
          </p:cNvPr>
          <p:cNvSpPr>
            <a:spLocks noGrp="1"/>
          </p:cNvSpPr>
          <p:nvPr>
            <p:ph sz="half" idx="1"/>
          </p:nvPr>
        </p:nvSpPr>
        <p:spPr/>
        <p:txBody>
          <a:bodyPr>
            <a:normAutofit lnSpcReduction="10000"/>
          </a:bodyPr>
          <a:lstStyle/>
          <a:p>
            <a:pPr marL="457200" indent="-457200">
              <a:buAutoNum type="arabicPeriod"/>
            </a:pPr>
            <a:r>
              <a:rPr lang="en-US" i="1" dirty="0"/>
              <a:t>Your identity is an asset</a:t>
            </a:r>
            <a:endParaRPr lang="en-US" dirty="0"/>
          </a:p>
          <a:p>
            <a:pPr marL="457200" indent="-457200">
              <a:buAutoNum type="arabicPeriod"/>
            </a:pPr>
            <a:r>
              <a:rPr lang="en-US" i="1" dirty="0"/>
              <a:t>Identity Theft  - </a:t>
            </a:r>
            <a:r>
              <a:rPr lang="en-US" dirty="0"/>
              <a:t>a crime that happens when someone uses your personal information, finances, or impersonates you without your authority</a:t>
            </a:r>
          </a:p>
          <a:p>
            <a:pPr marL="457200" indent="-457200">
              <a:buAutoNum type="arabicPeriod"/>
            </a:pPr>
            <a:r>
              <a:rPr lang="en-US" dirty="0"/>
              <a:t>Credit Card fraud was the most common type of identity theft reported in 2023, using phishing as the most common cybercrime</a:t>
            </a:r>
          </a:p>
        </p:txBody>
      </p:sp>
      <p:sp>
        <p:nvSpPr>
          <p:cNvPr id="4" name="Content Placeholder 3">
            <a:extLst>
              <a:ext uri="{FF2B5EF4-FFF2-40B4-BE49-F238E27FC236}">
                <a16:creationId xmlns:a16="http://schemas.microsoft.com/office/drawing/2014/main" id="{015AB27C-2EDF-4646-2479-3FF6521619AE}"/>
              </a:ext>
            </a:extLst>
          </p:cNvPr>
          <p:cNvSpPr>
            <a:spLocks noGrp="1"/>
          </p:cNvSpPr>
          <p:nvPr>
            <p:ph sz="half" idx="2"/>
          </p:nvPr>
        </p:nvSpPr>
        <p:spPr>
          <a:xfrm>
            <a:off x="5564495" y="2027977"/>
            <a:ext cx="4887929" cy="4429643"/>
          </a:xfrm>
        </p:spPr>
        <p:txBody>
          <a:bodyPr>
            <a:normAutofit lnSpcReduction="10000"/>
          </a:bodyPr>
          <a:lstStyle/>
          <a:p>
            <a:pPr algn="ctr"/>
            <a:r>
              <a:rPr lang="en-US" sz="1400" b="1" dirty="0"/>
              <a:t>Warning Signs of Identity Theft</a:t>
            </a:r>
          </a:p>
          <a:p>
            <a:pPr marL="342900" indent="-342900">
              <a:buFont typeface="Arial" panose="020B0604020202020204" pitchFamily="34" charset="0"/>
              <a:buChar char="•"/>
            </a:pPr>
            <a:r>
              <a:rPr lang="en-US" sz="1400" dirty="0"/>
              <a:t>Withdrawals you didn’t make</a:t>
            </a:r>
          </a:p>
          <a:p>
            <a:pPr marL="342900" indent="-342900">
              <a:buFont typeface="Arial" panose="020B0604020202020204" pitchFamily="34" charset="0"/>
              <a:buChar char="•"/>
            </a:pPr>
            <a:r>
              <a:rPr lang="en-US" sz="1400" dirty="0"/>
              <a:t>Missing bills or statements</a:t>
            </a:r>
          </a:p>
          <a:p>
            <a:pPr marL="342900" indent="-342900">
              <a:buFont typeface="Arial" panose="020B0604020202020204" pitchFamily="34" charset="0"/>
              <a:buChar char="•"/>
            </a:pPr>
            <a:r>
              <a:rPr lang="en-US" sz="1400" dirty="0"/>
              <a:t>Merchants refusing your checks</a:t>
            </a:r>
          </a:p>
          <a:p>
            <a:pPr marL="342900" indent="-342900">
              <a:buFont typeface="Arial" panose="020B0604020202020204" pitchFamily="34" charset="0"/>
              <a:buChar char="•"/>
            </a:pPr>
            <a:r>
              <a:rPr lang="en-US" sz="1400" dirty="0"/>
              <a:t>Credit card transactions declined</a:t>
            </a:r>
          </a:p>
          <a:p>
            <a:pPr marL="342900" indent="-342900">
              <a:buFont typeface="Arial" panose="020B0604020202020204" pitchFamily="34" charset="0"/>
              <a:buChar char="•"/>
            </a:pPr>
            <a:r>
              <a:rPr lang="en-US" sz="1400" dirty="0"/>
              <a:t>Letters about accounts you didn’t open</a:t>
            </a:r>
          </a:p>
          <a:p>
            <a:pPr marL="342900" indent="-342900">
              <a:buFont typeface="Arial" panose="020B0604020202020204" pitchFamily="34" charset="0"/>
              <a:buChar char="•"/>
            </a:pPr>
            <a:r>
              <a:rPr lang="en-US" sz="1400" dirty="0"/>
              <a:t>Emails about purchases you didn’t make</a:t>
            </a:r>
          </a:p>
          <a:p>
            <a:pPr marL="342900" indent="-342900">
              <a:buFont typeface="Arial" panose="020B0604020202020204" pitchFamily="34" charset="0"/>
              <a:buChar char="•"/>
            </a:pPr>
            <a:r>
              <a:rPr lang="en-US" sz="1400" dirty="0"/>
              <a:t>Debt collectors calling about debts that aren’t yours</a:t>
            </a:r>
          </a:p>
          <a:p>
            <a:pPr marL="342900" indent="-342900">
              <a:buFont typeface="Arial" panose="020B0604020202020204" pitchFamily="34" charset="0"/>
              <a:buChar char="•"/>
            </a:pPr>
            <a:r>
              <a:rPr lang="en-US" sz="1400" dirty="0"/>
              <a:t>Usernames or passwords not working</a:t>
            </a:r>
          </a:p>
          <a:p>
            <a:pPr marL="342900" indent="-342900">
              <a:buFont typeface="Arial" panose="020B0604020202020204" pitchFamily="34" charset="0"/>
              <a:buChar char="•"/>
            </a:pPr>
            <a:r>
              <a:rPr lang="en-US" sz="1400" dirty="0"/>
              <a:t>Medical bills for services you didn’t receive</a:t>
            </a:r>
          </a:p>
          <a:p>
            <a:pPr marL="342900" indent="-342900">
              <a:buFont typeface="Arial" panose="020B0604020202020204" pitchFamily="34" charset="0"/>
              <a:buChar char="•"/>
            </a:pPr>
            <a:r>
              <a:rPr lang="en-US" sz="1400" dirty="0"/>
              <a:t>Unfamiliar accounts on your credit report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5285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00C0-37D2-1185-F34E-8047EF060AE7}"/>
              </a:ext>
            </a:extLst>
          </p:cNvPr>
          <p:cNvSpPr>
            <a:spLocks noGrp="1"/>
          </p:cNvSpPr>
          <p:nvPr>
            <p:ph type="title"/>
          </p:nvPr>
        </p:nvSpPr>
        <p:spPr>
          <a:xfrm>
            <a:off x="525102" y="323046"/>
            <a:ext cx="10078172" cy="761075"/>
          </a:xfrm>
        </p:spPr>
        <p:txBody>
          <a:bodyPr/>
          <a:lstStyle/>
          <a:p>
            <a:r>
              <a:rPr lang="en-US" dirty="0"/>
              <a:t>Steps to minimize Identity Theft</a:t>
            </a:r>
          </a:p>
        </p:txBody>
      </p:sp>
      <p:sp>
        <p:nvSpPr>
          <p:cNvPr id="3" name="TextBox 2">
            <a:extLst>
              <a:ext uri="{FF2B5EF4-FFF2-40B4-BE49-F238E27FC236}">
                <a16:creationId xmlns:a16="http://schemas.microsoft.com/office/drawing/2014/main" id="{0571BD48-9016-38B3-1BB2-6FAC6F5AF21F}"/>
              </a:ext>
            </a:extLst>
          </p:cNvPr>
          <p:cNvSpPr txBox="1"/>
          <p:nvPr/>
        </p:nvSpPr>
        <p:spPr>
          <a:xfrm>
            <a:off x="525102" y="2564636"/>
            <a:ext cx="8926716" cy="3970318"/>
          </a:xfrm>
          <a:prstGeom prst="rect">
            <a:avLst/>
          </a:prstGeom>
          <a:noFill/>
          <a:ln>
            <a:noFill/>
          </a:ln>
        </p:spPr>
        <p:txBody>
          <a:bodyPr wrap="square" rtlCol="0">
            <a:spAutoFit/>
          </a:bodyPr>
          <a:lstStyle/>
          <a:p>
            <a:r>
              <a:rPr lang="en-US" dirty="0"/>
              <a:t>								</a:t>
            </a:r>
          </a:p>
          <a:p>
            <a:r>
              <a:rPr lang="en-US" dirty="0"/>
              <a:t>Steps to minimize identity theft: </a:t>
            </a:r>
          </a:p>
          <a:p>
            <a:pPr marL="742950" lvl="1" indent="-285750">
              <a:buFont typeface="Arial" panose="020B0604020202020204" pitchFamily="34" charset="0"/>
              <a:buChar char="•"/>
            </a:pPr>
            <a:r>
              <a:rPr lang="en-US" dirty="0"/>
              <a:t>Guard your personal information</a:t>
            </a:r>
          </a:p>
          <a:p>
            <a:pPr marL="742950" lvl="1" indent="-285750">
              <a:buFont typeface="Arial" panose="020B0604020202020204" pitchFamily="34" charset="0"/>
              <a:buChar char="•"/>
            </a:pPr>
            <a:r>
              <a:rPr lang="en-US" dirty="0"/>
              <a:t>Don’t respond to unsolicited requests</a:t>
            </a:r>
          </a:p>
          <a:p>
            <a:pPr marL="742950" lvl="1" indent="-285750">
              <a:buFont typeface="Arial" panose="020B0604020202020204" pitchFamily="34" charset="0"/>
              <a:buChar char="•"/>
            </a:pPr>
            <a:r>
              <a:rPr lang="en-US" dirty="0"/>
              <a:t>Protect your mail</a:t>
            </a:r>
          </a:p>
          <a:p>
            <a:pPr marL="742950" lvl="1" indent="-285750">
              <a:buFont typeface="Arial" panose="020B0604020202020204" pitchFamily="34" charset="0"/>
              <a:buChar char="•"/>
            </a:pPr>
            <a:r>
              <a:rPr lang="en-US" dirty="0"/>
              <a:t>Sign up for Direct Deposit</a:t>
            </a:r>
          </a:p>
          <a:p>
            <a:pPr marL="742950" lvl="1" indent="-285750">
              <a:buFont typeface="Arial" panose="020B0604020202020204" pitchFamily="34" charset="0"/>
              <a:buChar char="•"/>
            </a:pPr>
            <a:r>
              <a:rPr lang="en-US" dirty="0"/>
              <a:t>Review your financial accounts regularly and carefully</a:t>
            </a:r>
          </a:p>
          <a:p>
            <a:pPr marL="742950" lvl="1" indent="-285750">
              <a:buFont typeface="Arial" panose="020B0604020202020204" pitchFamily="34" charset="0"/>
              <a:buChar char="•"/>
            </a:pPr>
            <a:r>
              <a:rPr lang="en-US" dirty="0"/>
              <a:t>Beware of identity theft on the Internet</a:t>
            </a:r>
          </a:p>
          <a:p>
            <a:pPr marL="742950" lvl="1" indent="-285750">
              <a:buFont typeface="Arial" panose="020B0604020202020204" pitchFamily="34" charset="0"/>
              <a:buChar char="•"/>
            </a:pPr>
            <a:r>
              <a:rPr lang="en-US" dirty="0"/>
              <a:t>Protect your devices</a:t>
            </a:r>
          </a:p>
          <a:p>
            <a:pPr marL="742950" lvl="1" indent="-285750">
              <a:buFont typeface="Arial" panose="020B0604020202020204" pitchFamily="34" charset="0"/>
              <a:buChar char="•"/>
            </a:pPr>
            <a:r>
              <a:rPr lang="en-US" dirty="0"/>
              <a:t>Review your credit report at least once every 12 months</a:t>
            </a:r>
          </a:p>
          <a:p>
            <a:pPr marL="742950" lvl="1" indent="-285750">
              <a:buFont typeface="Arial" panose="020B0604020202020204" pitchFamily="34" charset="0"/>
              <a:buChar char="•"/>
            </a:pPr>
            <a:r>
              <a:rPr lang="en-US" dirty="0"/>
              <a:t>Keep your important documents secure</a:t>
            </a:r>
          </a:p>
          <a:p>
            <a:pPr marL="742950" lvl="1" indent="-285750">
              <a:buFont typeface="Arial" panose="020B0604020202020204" pitchFamily="34" charset="0"/>
              <a:buChar char="•"/>
            </a:pPr>
            <a:r>
              <a:rPr lang="en-US" dirty="0"/>
              <a:t>Beware of disaster-related scams</a:t>
            </a:r>
          </a:p>
          <a:p>
            <a:pPr marL="742950" lvl="1" indent="-285750">
              <a:buFont typeface="Arial" panose="020B0604020202020204" pitchFamily="34" charset="0"/>
              <a:buChar char="•"/>
            </a:pPr>
            <a:r>
              <a:rPr lang="en-US" dirty="0"/>
              <a:t>Read scam alerts									</a:t>
            </a:r>
          </a:p>
        </p:txBody>
      </p:sp>
      <p:sp>
        <p:nvSpPr>
          <p:cNvPr id="4" name="TextBox 3">
            <a:extLst>
              <a:ext uri="{FF2B5EF4-FFF2-40B4-BE49-F238E27FC236}">
                <a16:creationId xmlns:a16="http://schemas.microsoft.com/office/drawing/2014/main" id="{F091243E-D95F-A983-580B-594605102A1F}"/>
              </a:ext>
            </a:extLst>
          </p:cNvPr>
          <p:cNvSpPr txBox="1"/>
          <p:nvPr/>
        </p:nvSpPr>
        <p:spPr>
          <a:xfrm>
            <a:off x="525102" y="1503312"/>
            <a:ext cx="10818890" cy="400110"/>
          </a:xfrm>
          <a:prstGeom prst="rect">
            <a:avLst/>
          </a:prstGeom>
          <a:noFill/>
        </p:spPr>
        <p:txBody>
          <a:bodyPr wrap="square" rtlCol="0">
            <a:spAutoFit/>
          </a:bodyPr>
          <a:lstStyle/>
          <a:p>
            <a:r>
              <a:rPr lang="en-US" sz="2000" b="1" dirty="0"/>
              <a:t>Did you know that Americans lost  over $10 billion to identity fraud in 2023?</a:t>
            </a:r>
            <a:endParaRPr lang="en-US" sz="2000" b="1" i="1" dirty="0"/>
          </a:p>
        </p:txBody>
      </p:sp>
      <p:pic>
        <p:nvPicPr>
          <p:cNvPr id="5" name="Picture 4">
            <a:extLst>
              <a:ext uri="{FF2B5EF4-FFF2-40B4-BE49-F238E27FC236}">
                <a16:creationId xmlns:a16="http://schemas.microsoft.com/office/drawing/2014/main" id="{2EE66DAB-2AD6-BEE5-6B5E-11D8893DF493}"/>
              </a:ext>
            </a:extLst>
          </p:cNvPr>
          <p:cNvPicPr>
            <a:picLocks noChangeAspect="1"/>
          </p:cNvPicPr>
          <p:nvPr/>
        </p:nvPicPr>
        <p:blipFill>
          <a:blip r:embed="rId2"/>
          <a:stretch>
            <a:fillRect/>
          </a:stretch>
        </p:blipFill>
        <p:spPr>
          <a:xfrm>
            <a:off x="7254843" y="3486954"/>
            <a:ext cx="4657725" cy="3048000"/>
          </a:xfrm>
          <a:prstGeom prst="rect">
            <a:avLst/>
          </a:prstGeom>
        </p:spPr>
      </p:pic>
    </p:spTree>
    <p:extLst>
      <p:ext uri="{BB962C8B-B14F-4D97-AF65-F5344CB8AC3E}">
        <p14:creationId xmlns:p14="http://schemas.microsoft.com/office/powerpoint/2010/main" val="262986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32C02-D129-0994-BFB4-0E0F6BC3C8A4}"/>
              </a:ext>
            </a:extLst>
          </p:cNvPr>
          <p:cNvPicPr>
            <a:picLocks noChangeAspect="1"/>
          </p:cNvPicPr>
          <p:nvPr/>
        </p:nvPicPr>
        <p:blipFill>
          <a:blip r:embed="rId2"/>
          <a:stretch>
            <a:fillRect/>
          </a:stretch>
        </p:blipFill>
        <p:spPr>
          <a:xfrm>
            <a:off x="5717309" y="0"/>
            <a:ext cx="6474691" cy="6858000"/>
          </a:xfrm>
          <a:prstGeom prst="rect">
            <a:avLst/>
          </a:prstGeom>
        </p:spPr>
      </p:pic>
      <p:sp>
        <p:nvSpPr>
          <p:cNvPr id="3" name="TextBox 2">
            <a:extLst>
              <a:ext uri="{FF2B5EF4-FFF2-40B4-BE49-F238E27FC236}">
                <a16:creationId xmlns:a16="http://schemas.microsoft.com/office/drawing/2014/main" id="{E882CAAD-5F14-4170-27FB-9D3FBF0FB2F5}"/>
              </a:ext>
            </a:extLst>
          </p:cNvPr>
          <p:cNvSpPr txBox="1"/>
          <p:nvPr/>
        </p:nvSpPr>
        <p:spPr>
          <a:xfrm>
            <a:off x="434109" y="1320800"/>
            <a:ext cx="4738255" cy="4801314"/>
          </a:xfrm>
          <a:prstGeom prst="rect">
            <a:avLst/>
          </a:prstGeom>
          <a:noFill/>
        </p:spPr>
        <p:txBody>
          <a:bodyPr wrap="square" rtlCol="0">
            <a:spAutoFit/>
          </a:bodyPr>
          <a:lstStyle/>
          <a:p>
            <a:pPr algn="just"/>
            <a:r>
              <a:rPr lang="en-US" dirty="0"/>
              <a:t>The </a:t>
            </a:r>
            <a:r>
              <a:rPr lang="en-US" b="1" dirty="0"/>
              <a:t>Federal Trade Commission </a:t>
            </a:r>
            <a:r>
              <a:rPr lang="en-US" dirty="0"/>
              <a:t>(FTC) is a great source of information on identity theft and fraud. Their site at </a:t>
            </a:r>
            <a:r>
              <a:rPr lang="en-US" dirty="0">
                <a:hlinkClick r:id="rId3" action="ppaction://hlinkfile"/>
              </a:rPr>
              <a:t>IdentityTheft.gov </a:t>
            </a:r>
            <a:r>
              <a:rPr lang="en-US" dirty="0"/>
              <a:t>lets you know how to take action if your identity has been stolen.</a:t>
            </a:r>
          </a:p>
          <a:p>
            <a:pPr algn="just"/>
            <a:endParaRPr lang="en-US" dirty="0"/>
          </a:p>
          <a:p>
            <a:pPr algn="just"/>
            <a:endParaRPr lang="en-US" dirty="0"/>
          </a:p>
          <a:p>
            <a:pPr algn="just"/>
            <a:r>
              <a:rPr lang="en-US" dirty="0"/>
              <a:t>If your identity has been stolen, the FTC also advises you to work with credit reporting agencies to respond to the identity theft. </a:t>
            </a:r>
          </a:p>
          <a:p>
            <a:pPr algn="just"/>
            <a:endParaRPr lang="en-US" dirty="0"/>
          </a:p>
          <a:p>
            <a:pPr algn="just"/>
            <a:endParaRPr lang="en-US" dirty="0"/>
          </a:p>
          <a:p>
            <a:pPr algn="just"/>
            <a:r>
              <a:rPr lang="en-US" dirty="0"/>
              <a:t>The FTC also advises you to communicate with your creditors and debt collectors to alert them about and to dispute fraudulent accounts.</a:t>
            </a:r>
          </a:p>
        </p:txBody>
      </p:sp>
    </p:spTree>
    <p:extLst>
      <p:ext uri="{BB962C8B-B14F-4D97-AF65-F5344CB8AC3E}">
        <p14:creationId xmlns:p14="http://schemas.microsoft.com/office/powerpoint/2010/main" val="407111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5FA0-2002-F24F-28B0-863FD5D99606}"/>
              </a:ext>
            </a:extLst>
          </p:cNvPr>
          <p:cNvSpPr>
            <a:spLocks noGrp="1"/>
          </p:cNvSpPr>
          <p:nvPr>
            <p:ph type="title"/>
          </p:nvPr>
        </p:nvSpPr>
        <p:spPr>
          <a:xfrm>
            <a:off x="530352" y="787068"/>
            <a:ext cx="4315386" cy="1448132"/>
          </a:xfrm>
        </p:spPr>
        <p:txBody>
          <a:bodyPr/>
          <a:lstStyle/>
          <a:p>
            <a:r>
              <a:rPr lang="en-US" dirty="0"/>
              <a:t>Cybersecurity </a:t>
            </a:r>
            <a:br>
              <a:rPr lang="en-US" dirty="0"/>
            </a:br>
            <a:r>
              <a:rPr lang="en-US" dirty="0"/>
              <a:t>is key</a:t>
            </a:r>
          </a:p>
        </p:txBody>
      </p:sp>
      <p:sp>
        <p:nvSpPr>
          <p:cNvPr id="3" name="Content Placeholder 2">
            <a:extLst>
              <a:ext uri="{FF2B5EF4-FFF2-40B4-BE49-F238E27FC236}">
                <a16:creationId xmlns:a16="http://schemas.microsoft.com/office/drawing/2014/main" id="{8EF9695E-3110-7462-B7D8-18BFA1117C17}"/>
              </a:ext>
            </a:extLst>
          </p:cNvPr>
          <p:cNvSpPr>
            <a:spLocks noGrp="1"/>
          </p:cNvSpPr>
          <p:nvPr>
            <p:ph idx="1"/>
          </p:nvPr>
        </p:nvSpPr>
        <p:spPr>
          <a:xfrm>
            <a:off x="5210348" y="1057701"/>
            <a:ext cx="5540230" cy="5482359"/>
          </a:xfrm>
        </p:spPr>
        <p:txBody>
          <a:bodyPr/>
          <a:lstStyle/>
          <a:p>
            <a:pPr marL="342900" indent="-342900">
              <a:buFont typeface="Arial" panose="020B0604020202020204" pitchFamily="34" charset="0"/>
              <a:buChar char="•"/>
            </a:pPr>
            <a:r>
              <a:rPr lang="en-US" dirty="0"/>
              <a:t>Do not open emails from people you don’t know.</a:t>
            </a:r>
          </a:p>
          <a:p>
            <a:pPr marL="342900" indent="-342900">
              <a:buFont typeface="Arial" panose="020B0604020202020204" pitchFamily="34" charset="0"/>
              <a:buChar char="•"/>
            </a:pPr>
            <a:r>
              <a:rPr lang="en-US" dirty="0"/>
              <a:t>Be careful with links and new website addresses.</a:t>
            </a:r>
          </a:p>
          <a:p>
            <a:pPr marL="342900" indent="-342900">
              <a:buFont typeface="Arial" panose="020B0604020202020204" pitchFamily="34" charset="0"/>
              <a:buChar char="•"/>
            </a:pPr>
            <a:r>
              <a:rPr lang="en-US" dirty="0"/>
              <a:t>Secure your personal information.</a:t>
            </a:r>
          </a:p>
          <a:p>
            <a:pPr marL="342900" indent="-342900">
              <a:buFont typeface="Arial" panose="020B0604020202020204" pitchFamily="34" charset="0"/>
              <a:buChar char="•"/>
            </a:pPr>
            <a:r>
              <a:rPr lang="en-US" dirty="0"/>
              <a:t>Stay informed on the latest cyber threats.</a:t>
            </a:r>
          </a:p>
          <a:p>
            <a:pPr marL="342900" indent="-342900">
              <a:buFont typeface="Arial" panose="020B0604020202020204" pitchFamily="34" charset="0"/>
              <a:buChar char="•"/>
            </a:pPr>
            <a:r>
              <a:rPr lang="en-US" dirty="0"/>
              <a:t>Use strong passwords.</a:t>
            </a:r>
          </a:p>
          <a:p>
            <a:pPr marL="342900" indent="-342900">
              <a:buFont typeface="Arial" panose="020B0604020202020204" pitchFamily="34" charset="0"/>
              <a:buChar char="•"/>
            </a:pPr>
            <a:r>
              <a:rPr lang="en-US" dirty="0"/>
              <a:t>Keep your software up to date and maintain preventative software programs.</a:t>
            </a:r>
          </a:p>
          <a:p>
            <a:pPr marL="342900" indent="-342900">
              <a:buFont typeface="Arial" panose="020B0604020202020204" pitchFamily="34" charset="0"/>
              <a:buChar char="•"/>
            </a:pPr>
            <a:r>
              <a:rPr lang="en-US" dirty="0"/>
              <a:t>Update the operating systems on your electronic devices.</a:t>
            </a:r>
          </a:p>
        </p:txBody>
      </p:sp>
      <p:sp>
        <p:nvSpPr>
          <p:cNvPr id="4" name="Text Placeholder 3">
            <a:extLst>
              <a:ext uri="{FF2B5EF4-FFF2-40B4-BE49-F238E27FC236}">
                <a16:creationId xmlns:a16="http://schemas.microsoft.com/office/drawing/2014/main" id="{02963DF6-1769-E943-1709-3F6FFA51D229}"/>
              </a:ext>
            </a:extLst>
          </p:cNvPr>
          <p:cNvSpPr>
            <a:spLocks noGrp="1"/>
          </p:cNvSpPr>
          <p:nvPr>
            <p:ph type="body" sz="half" idx="2"/>
          </p:nvPr>
        </p:nvSpPr>
        <p:spPr>
          <a:xfrm>
            <a:off x="530352" y="4100072"/>
            <a:ext cx="4315386" cy="2439988"/>
          </a:xfrm>
        </p:spPr>
        <p:txBody>
          <a:bodyPr/>
          <a:lstStyle/>
          <a:p>
            <a:r>
              <a:rPr lang="en-US" dirty="0"/>
              <a:t>When cybersecurity is inadequate it can lead to stolen identity and financial loss. Maintaining cybersecurity is very important.</a:t>
            </a:r>
          </a:p>
        </p:txBody>
      </p:sp>
    </p:spTree>
    <p:extLst>
      <p:ext uri="{BB962C8B-B14F-4D97-AF65-F5344CB8AC3E}">
        <p14:creationId xmlns:p14="http://schemas.microsoft.com/office/powerpoint/2010/main" val="26453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3902-033C-38AC-3383-8F931B19DE40}"/>
              </a:ext>
            </a:extLst>
          </p:cNvPr>
          <p:cNvSpPr>
            <a:spLocks noGrp="1"/>
          </p:cNvSpPr>
          <p:nvPr>
            <p:ph type="title"/>
          </p:nvPr>
        </p:nvSpPr>
        <p:spPr>
          <a:xfrm>
            <a:off x="516048" y="787069"/>
            <a:ext cx="10087226" cy="806342"/>
          </a:xfrm>
        </p:spPr>
        <p:txBody>
          <a:bodyPr/>
          <a:lstStyle/>
          <a:p>
            <a:r>
              <a:rPr lang="en-US" dirty="0"/>
              <a:t>Trending scams to be aware of</a:t>
            </a:r>
          </a:p>
        </p:txBody>
      </p:sp>
      <p:sp>
        <p:nvSpPr>
          <p:cNvPr id="3" name="Content Placeholder 2">
            <a:extLst>
              <a:ext uri="{FF2B5EF4-FFF2-40B4-BE49-F238E27FC236}">
                <a16:creationId xmlns:a16="http://schemas.microsoft.com/office/drawing/2014/main" id="{50AA2E47-F6C9-0C62-E71B-42545602043B}"/>
              </a:ext>
            </a:extLst>
          </p:cNvPr>
          <p:cNvSpPr txBox="1">
            <a:spLocks/>
          </p:cNvSpPr>
          <p:nvPr/>
        </p:nvSpPr>
        <p:spPr>
          <a:xfrm>
            <a:off x="516048" y="2598345"/>
            <a:ext cx="10234530" cy="3941715"/>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5">
                  <a:lumMod val="40000"/>
                  <a:lumOff val="60000"/>
                </a:schemeClr>
              </a:buClr>
              <a:buFont typeface="Wingdings" panose="05000000000000000000" pitchFamily="2" charset="2"/>
              <a:buChar char="v"/>
            </a:pPr>
            <a:r>
              <a:rPr lang="en-US" u="sng" dirty="0"/>
              <a:t>Money Mules –</a:t>
            </a:r>
            <a:r>
              <a:rPr lang="en-US" sz="1600" dirty="0"/>
              <a:t> Scammers use people to receive or move money obtained from victims of fraudulent activities. Be very cautious of strangers asking you open accounts or to receive packages or goods.</a:t>
            </a:r>
            <a:endParaRPr lang="en-US" u="sng" dirty="0"/>
          </a:p>
          <a:p>
            <a:pPr marL="342900" indent="-342900">
              <a:buClr>
                <a:schemeClr val="accent5">
                  <a:lumMod val="40000"/>
                  <a:lumOff val="60000"/>
                </a:schemeClr>
              </a:buClr>
              <a:buFont typeface="Wingdings" panose="05000000000000000000" pitchFamily="2" charset="2"/>
              <a:buChar char="v"/>
            </a:pPr>
            <a:r>
              <a:rPr lang="en-US" u="sng" dirty="0"/>
              <a:t>Online Dating –</a:t>
            </a:r>
            <a:r>
              <a:rPr lang="en-US" sz="1600" dirty="0"/>
              <a:t> Romance scammers create fake profiles and try to develop relationships with targeted victims through online dating apps, social media websites or apps, or email.</a:t>
            </a:r>
            <a:endParaRPr lang="en-US" u="sng" dirty="0"/>
          </a:p>
          <a:p>
            <a:pPr marL="342900" indent="-342900">
              <a:buClr>
                <a:schemeClr val="accent5">
                  <a:lumMod val="40000"/>
                  <a:lumOff val="60000"/>
                </a:schemeClr>
              </a:buClr>
              <a:buFont typeface="Wingdings" panose="05000000000000000000" pitchFamily="2" charset="2"/>
              <a:buChar char="v"/>
            </a:pPr>
            <a:r>
              <a:rPr lang="en-US" u="sng" dirty="0"/>
              <a:t>Impostors –</a:t>
            </a:r>
            <a:r>
              <a:rPr lang="en-US" sz="1600" dirty="0"/>
              <a:t> Scammers pretend to be someone you know or trust to convince you to send them money. Examples include check endorsements, bankruptcy forms, stock or investment confirmations.</a:t>
            </a:r>
            <a:endParaRPr lang="en-US" u="sng" dirty="0"/>
          </a:p>
          <a:p>
            <a:pPr marL="342900" indent="-342900">
              <a:buClr>
                <a:schemeClr val="accent5">
                  <a:lumMod val="40000"/>
                  <a:lumOff val="60000"/>
                </a:schemeClr>
              </a:buClr>
              <a:buFont typeface="Wingdings" panose="05000000000000000000" pitchFamily="2" charset="2"/>
              <a:buChar char="v"/>
            </a:pPr>
            <a:r>
              <a:rPr lang="en-US" u="sng" dirty="0"/>
              <a:t>Mortgage and Foreclosure Scams –</a:t>
            </a:r>
            <a:r>
              <a:rPr lang="en-US" dirty="0"/>
              <a:t> </a:t>
            </a:r>
            <a:r>
              <a:rPr lang="en-US" sz="1600" dirty="0"/>
              <a:t>Watch out for scammers who falsely claim to be lenders, loan servicers, counselors who can help with your mortgage. They prey on vulnerable, desperate homeowners.</a:t>
            </a:r>
            <a:endParaRPr lang="en-US" u="sng" dirty="0"/>
          </a:p>
          <a:p>
            <a:pPr marL="342900" indent="-342900">
              <a:buClr>
                <a:schemeClr val="accent5">
                  <a:lumMod val="40000"/>
                  <a:lumOff val="60000"/>
                </a:schemeClr>
              </a:buClr>
              <a:buFont typeface="Wingdings" panose="05000000000000000000" pitchFamily="2" charset="2"/>
              <a:buChar char="v"/>
            </a:pPr>
            <a:r>
              <a:rPr lang="en-US" u="sng" dirty="0"/>
              <a:t>Ransomware –</a:t>
            </a:r>
            <a:r>
              <a:rPr lang="en-US" dirty="0"/>
              <a:t> </a:t>
            </a:r>
            <a:r>
              <a:rPr lang="en-US" sz="1600" dirty="0"/>
              <a:t>A type of malware created to lock or encrypt files on a device.</a:t>
            </a:r>
            <a:endParaRPr lang="en-US" sz="1600" u="sng" dirty="0"/>
          </a:p>
        </p:txBody>
      </p:sp>
    </p:spTree>
    <p:extLst>
      <p:ext uri="{BB962C8B-B14F-4D97-AF65-F5344CB8AC3E}">
        <p14:creationId xmlns:p14="http://schemas.microsoft.com/office/powerpoint/2010/main" val="27235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5FA0-2002-F24F-28B0-863FD5D99606}"/>
              </a:ext>
            </a:extLst>
          </p:cNvPr>
          <p:cNvSpPr>
            <a:spLocks noGrp="1"/>
          </p:cNvSpPr>
          <p:nvPr>
            <p:ph type="title"/>
          </p:nvPr>
        </p:nvSpPr>
        <p:spPr>
          <a:xfrm>
            <a:off x="530352" y="787068"/>
            <a:ext cx="4315386" cy="1448132"/>
          </a:xfrm>
        </p:spPr>
        <p:txBody>
          <a:bodyPr/>
          <a:lstStyle/>
          <a:p>
            <a:r>
              <a:rPr lang="en-US" dirty="0"/>
              <a:t>Spot the Scammer</a:t>
            </a:r>
          </a:p>
        </p:txBody>
      </p:sp>
      <p:sp>
        <p:nvSpPr>
          <p:cNvPr id="3" name="Content Placeholder 2">
            <a:extLst>
              <a:ext uri="{FF2B5EF4-FFF2-40B4-BE49-F238E27FC236}">
                <a16:creationId xmlns:a16="http://schemas.microsoft.com/office/drawing/2014/main" id="{8EF9695E-3110-7462-B7D8-18BFA1117C17}"/>
              </a:ext>
            </a:extLst>
          </p:cNvPr>
          <p:cNvSpPr>
            <a:spLocks noGrp="1"/>
          </p:cNvSpPr>
          <p:nvPr>
            <p:ph idx="1"/>
          </p:nvPr>
        </p:nvSpPr>
        <p:spPr>
          <a:xfrm>
            <a:off x="5173402" y="448101"/>
            <a:ext cx="6178911" cy="5482359"/>
          </a:xfrm>
        </p:spPr>
        <p:txBody>
          <a:bodyPr>
            <a:normAutofit fontScale="92500" lnSpcReduction="20000"/>
          </a:bodyPr>
          <a:lstStyle/>
          <a:p>
            <a:pPr marL="0" indent="0">
              <a:buFont typeface="Arial" pitchFamily="34" charset="0"/>
              <a:buNone/>
              <a:defRPr/>
            </a:pPr>
            <a:r>
              <a:rPr lang="en-US" sz="2000" b="1" dirty="0"/>
              <a:t>Things only scammers will say</a:t>
            </a:r>
            <a:r>
              <a:rPr lang="en-US" sz="2000" dirty="0"/>
              <a:t>:</a:t>
            </a:r>
          </a:p>
          <a:p>
            <a:pPr marL="342900" indent="-342900">
              <a:buFont typeface="Arial" panose="020B0604020202020204" pitchFamily="34" charset="0"/>
              <a:buChar char="•"/>
              <a:defRPr/>
            </a:pPr>
            <a:r>
              <a:rPr lang="en-US" sz="2000" dirty="0"/>
              <a:t>“Act Now!”</a:t>
            </a:r>
          </a:p>
          <a:p>
            <a:pPr marL="342900" indent="-342900">
              <a:buFont typeface="Arial" panose="020B0604020202020204" pitchFamily="34" charset="0"/>
              <a:buChar char="•"/>
              <a:defRPr/>
            </a:pPr>
            <a:r>
              <a:rPr lang="en-US" sz="2000" dirty="0"/>
              <a:t>“Only say what I tell you to say”</a:t>
            </a:r>
          </a:p>
          <a:p>
            <a:pPr marL="342900" indent="-342900">
              <a:buFont typeface="Arial" panose="020B0604020202020204" pitchFamily="34" charset="0"/>
              <a:buChar char="•"/>
              <a:defRPr/>
            </a:pPr>
            <a:r>
              <a:rPr lang="en-US" sz="2000" dirty="0"/>
              <a:t>“Don’t trust anyone, they’re in on it”</a:t>
            </a:r>
          </a:p>
          <a:p>
            <a:pPr marL="342900" indent="-342900">
              <a:buFont typeface="Arial" panose="020B0604020202020204" pitchFamily="34" charset="0"/>
              <a:buChar char="•"/>
              <a:defRPr/>
            </a:pPr>
            <a:r>
              <a:rPr lang="en-US" sz="2000" dirty="0"/>
              <a:t>“Do (this) or you’ll be arrested”</a:t>
            </a:r>
          </a:p>
          <a:p>
            <a:pPr marL="342900" indent="-342900">
              <a:buFont typeface="Arial" panose="020B0604020202020204" pitchFamily="34" charset="0"/>
              <a:buChar char="•"/>
              <a:defRPr/>
            </a:pPr>
            <a:r>
              <a:rPr lang="en-US" sz="2000" dirty="0"/>
              <a:t>“Don’t hang up!”</a:t>
            </a:r>
          </a:p>
          <a:p>
            <a:pPr marL="342900" indent="-342900" eaLnBrk="1" hangingPunct="1">
              <a:buFont typeface="Arial" panose="020B0604020202020204" pitchFamily="34" charset="0"/>
              <a:buChar char="•"/>
              <a:defRPr/>
            </a:pPr>
            <a:r>
              <a:rPr lang="en-US" sz="2000" dirty="0"/>
              <a:t>“Move your money to protect it”</a:t>
            </a:r>
          </a:p>
          <a:p>
            <a:pPr marL="342900" indent="-342900">
              <a:buFont typeface="Arial" panose="020B0604020202020204" pitchFamily="34" charset="0"/>
              <a:buChar char="•"/>
            </a:pPr>
            <a:r>
              <a:rPr lang="en-US" dirty="0"/>
              <a:t>“Withdraw cash and take it to (someone)”</a:t>
            </a:r>
          </a:p>
          <a:p>
            <a:pPr marL="342900" indent="-342900">
              <a:buFont typeface="Arial" panose="020B0604020202020204" pitchFamily="34" charset="0"/>
              <a:buChar char="•"/>
            </a:pPr>
            <a:r>
              <a:rPr lang="en-US" altLang="en-US" sz="2000" dirty="0">
                <a:solidFill>
                  <a:srgbClr val="000000"/>
                </a:solidFill>
                <a:ea typeface="Geneva" pitchFamily="-84" charset="0"/>
              </a:rPr>
              <a:t>“Buy these particular gift cards”</a:t>
            </a:r>
          </a:p>
          <a:p>
            <a:pPr marL="342900" indent="-342900">
              <a:buFont typeface="Arial" panose="020B0604020202020204" pitchFamily="34" charset="0"/>
              <a:buChar char="•"/>
            </a:pPr>
            <a:r>
              <a:rPr lang="en-US" dirty="0"/>
              <a:t>“Go to a Bitcoin ATM”</a:t>
            </a:r>
          </a:p>
          <a:p>
            <a:pPr eaLnBrk="1" hangingPunct="1">
              <a:defRPr/>
            </a:pPr>
            <a:endParaRPr lang="en-US" sz="2000" dirty="0"/>
          </a:p>
          <a:p>
            <a:pPr eaLnBrk="1" hangingPunct="1">
              <a:defRPr/>
            </a:pPr>
            <a:r>
              <a:rPr lang="en-US" b="1" i="1" dirty="0">
                <a:solidFill>
                  <a:srgbClr val="1B1B1B"/>
                </a:solidFill>
                <a:effectLst/>
              </a:rPr>
              <a:t>Instead of doing what they say, STOP! Hang up. Delete the email. Stop texting with them. Block their number. Report th</a:t>
            </a:r>
            <a:r>
              <a:rPr lang="en-US" b="1" i="1" dirty="0">
                <a:solidFill>
                  <a:srgbClr val="1B1B1B"/>
                </a:solidFill>
              </a:rPr>
              <a:t>e scam.</a:t>
            </a:r>
            <a:endParaRPr lang="en-US" sz="2000" b="1" i="1" dirty="0"/>
          </a:p>
        </p:txBody>
      </p:sp>
      <p:pic>
        <p:nvPicPr>
          <p:cNvPr id="4" name="Picture 3">
            <a:extLst>
              <a:ext uri="{FF2B5EF4-FFF2-40B4-BE49-F238E27FC236}">
                <a16:creationId xmlns:a16="http://schemas.microsoft.com/office/drawing/2014/main" id="{E83B45C1-8EE4-CC8A-3A94-96ABB881226A}"/>
              </a:ext>
            </a:extLst>
          </p:cNvPr>
          <p:cNvPicPr>
            <a:picLocks noChangeAspect="1"/>
          </p:cNvPicPr>
          <p:nvPr/>
        </p:nvPicPr>
        <p:blipFill>
          <a:blip r:embed="rId2"/>
          <a:stretch>
            <a:fillRect/>
          </a:stretch>
        </p:blipFill>
        <p:spPr>
          <a:xfrm>
            <a:off x="583162" y="3603618"/>
            <a:ext cx="3757930" cy="2588796"/>
          </a:xfrm>
          <a:prstGeom prst="rect">
            <a:avLst/>
          </a:prstGeom>
        </p:spPr>
      </p:pic>
    </p:spTree>
    <p:extLst>
      <p:ext uri="{BB962C8B-B14F-4D97-AF65-F5344CB8AC3E}">
        <p14:creationId xmlns:p14="http://schemas.microsoft.com/office/powerpoint/2010/main" val="299332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CF4D-BAA3-4D66-4A2B-6CF63461C01B}"/>
              </a:ext>
            </a:extLst>
          </p:cNvPr>
          <p:cNvSpPr>
            <a:spLocks noGrp="1"/>
          </p:cNvSpPr>
          <p:nvPr>
            <p:ph type="title"/>
          </p:nvPr>
        </p:nvSpPr>
        <p:spPr>
          <a:xfrm>
            <a:off x="525717" y="787069"/>
            <a:ext cx="10077557" cy="878770"/>
          </a:xfrm>
        </p:spPr>
        <p:txBody>
          <a:bodyPr/>
          <a:lstStyle/>
          <a:p>
            <a:r>
              <a:rPr lang="en-US" dirty="0"/>
              <a:t>Telephone Fraud</a:t>
            </a:r>
          </a:p>
        </p:txBody>
      </p:sp>
      <p:sp>
        <p:nvSpPr>
          <p:cNvPr id="3" name="Content Placeholder 2">
            <a:extLst>
              <a:ext uri="{FF2B5EF4-FFF2-40B4-BE49-F238E27FC236}">
                <a16:creationId xmlns:a16="http://schemas.microsoft.com/office/drawing/2014/main" id="{B097560B-D5C5-318A-AEAE-7EDB9C43937F}"/>
              </a:ext>
            </a:extLst>
          </p:cNvPr>
          <p:cNvSpPr>
            <a:spLocks noGrp="1"/>
          </p:cNvSpPr>
          <p:nvPr>
            <p:ph sz="half" idx="1"/>
          </p:nvPr>
        </p:nvSpPr>
        <p:spPr>
          <a:xfrm>
            <a:off x="525717" y="2521885"/>
            <a:ext cx="4879202" cy="3915129"/>
          </a:xfrm>
          <a:ln>
            <a:solidFill>
              <a:schemeClr val="accent1">
                <a:lumMod val="40000"/>
                <a:lumOff val="60000"/>
              </a:schemeClr>
            </a:solidFill>
          </a:ln>
        </p:spPr>
        <p:txBody>
          <a:bodyPr>
            <a:normAutofit/>
          </a:bodyPr>
          <a:lstStyle/>
          <a:p>
            <a:r>
              <a:rPr lang="en-US" sz="1600" b="0" i="0" dirty="0">
                <a:solidFill>
                  <a:srgbClr val="1B1B1B"/>
                </a:solidFill>
                <a:effectLst/>
              </a:rPr>
              <a:t>Beware of callers asking for money or information. To reduce the number of telemarketing calls you receive, consider signing up for the national Do Not Call Registry at </a:t>
            </a:r>
            <a:r>
              <a:rPr lang="en-US" sz="1600" b="0" i="0" u="sng" dirty="0">
                <a:solidFill>
                  <a:srgbClr val="003256"/>
                </a:solidFill>
                <a:effectLst/>
                <a:hlinkClick r:id="rId2"/>
              </a:rPr>
              <a:t>www.donotcall.gov</a:t>
            </a:r>
            <a:r>
              <a:rPr lang="en-US" sz="1600" b="0" i="0" dirty="0">
                <a:solidFill>
                  <a:srgbClr val="1B1B1B"/>
                </a:solidFill>
                <a:effectLst/>
              </a:rPr>
              <a:t>. </a:t>
            </a:r>
          </a:p>
          <a:p>
            <a:r>
              <a:rPr lang="en-US" sz="1600" b="0" i="0" dirty="0">
                <a:solidFill>
                  <a:srgbClr val="1B1B1B"/>
                </a:solidFill>
                <a:effectLst/>
              </a:rPr>
              <a:t>If you are on this list, be suspicious of calls from </a:t>
            </a:r>
            <a:r>
              <a:rPr lang="en-US" sz="1600" dirty="0">
                <a:solidFill>
                  <a:srgbClr val="1B1B1B"/>
                </a:solidFill>
              </a:rPr>
              <a:t>an </a:t>
            </a:r>
            <a:r>
              <a:rPr lang="en-US" sz="1600" b="0" i="0" dirty="0">
                <a:solidFill>
                  <a:srgbClr val="1B1B1B"/>
                </a:solidFill>
                <a:effectLst/>
              </a:rPr>
              <a:t>organization that you have reason to believe is not eligible to contact you under the registry’s rules.</a:t>
            </a:r>
          </a:p>
          <a:p>
            <a:r>
              <a:rPr lang="en-US" sz="1600" dirty="0">
                <a:solidFill>
                  <a:srgbClr val="1B1B1B"/>
                </a:solidFill>
              </a:rPr>
              <a:t>If you have a cell phone, you probably use it to text people you know. But have you ever gotten a text message from an unknown sender? It could be a scammer trying to steal your personal and financial information.</a:t>
            </a:r>
            <a:endParaRPr lang="en-US" sz="1600" b="0" i="0" dirty="0">
              <a:solidFill>
                <a:srgbClr val="1B1B1B"/>
              </a:solidFill>
              <a:effectLst/>
            </a:endParaRPr>
          </a:p>
          <a:p>
            <a:endParaRPr lang="en-US" dirty="0"/>
          </a:p>
        </p:txBody>
      </p:sp>
      <p:sp>
        <p:nvSpPr>
          <p:cNvPr id="4" name="Content Placeholder 3">
            <a:extLst>
              <a:ext uri="{FF2B5EF4-FFF2-40B4-BE49-F238E27FC236}">
                <a16:creationId xmlns:a16="http://schemas.microsoft.com/office/drawing/2014/main" id="{F105B801-BDDE-2202-B38F-5A4D8CC4A9D5}"/>
              </a:ext>
            </a:extLst>
          </p:cNvPr>
          <p:cNvSpPr>
            <a:spLocks noGrp="1"/>
          </p:cNvSpPr>
          <p:nvPr>
            <p:ph sz="half" idx="2"/>
          </p:nvPr>
        </p:nvSpPr>
        <p:spPr>
          <a:xfrm>
            <a:off x="5758004" y="434566"/>
            <a:ext cx="5169529" cy="6002449"/>
          </a:xfrm>
          <a:ln>
            <a:solidFill>
              <a:schemeClr val="accent1">
                <a:lumMod val="40000"/>
                <a:lumOff val="60000"/>
              </a:schemeClr>
            </a:solidFill>
          </a:ln>
        </p:spPr>
        <p:txBody>
          <a:bodyPr>
            <a:normAutofit/>
          </a:bodyPr>
          <a:lstStyle/>
          <a:p>
            <a:r>
              <a:rPr lang="en-US" sz="1600" dirty="0"/>
              <a:t>Scammers often try to get you to click on links by promising you something. Scammers might:</a:t>
            </a:r>
          </a:p>
          <a:p>
            <a:pPr marL="285750" indent="-285750">
              <a:buFont typeface="Arial" panose="020B0604020202020204" pitchFamily="34" charset="0"/>
              <a:buChar char="•"/>
            </a:pPr>
            <a:r>
              <a:rPr lang="en-US" sz="1600" dirty="0"/>
              <a:t>Promise free prizes, gift cards, or coupons</a:t>
            </a:r>
          </a:p>
          <a:p>
            <a:pPr marL="285750" indent="-285750">
              <a:buFont typeface="Arial" panose="020B0604020202020204" pitchFamily="34" charset="0"/>
              <a:buChar char="•"/>
            </a:pPr>
            <a:r>
              <a:rPr lang="en-US" sz="1600" dirty="0"/>
              <a:t>Offer you a low or no interest credit card</a:t>
            </a:r>
          </a:p>
          <a:p>
            <a:pPr marL="285750" indent="-285750">
              <a:buFont typeface="Arial" panose="020B0604020202020204" pitchFamily="34" charset="0"/>
              <a:buChar char="•"/>
            </a:pPr>
            <a:r>
              <a:rPr lang="en-US" sz="1600" dirty="0"/>
              <a:t>Promise to help you pay off student loans</a:t>
            </a:r>
          </a:p>
          <a:p>
            <a:endParaRPr lang="en-US" sz="1600" dirty="0"/>
          </a:p>
          <a:p>
            <a:r>
              <a:rPr lang="en-US" sz="1600" dirty="0"/>
              <a:t>Scammers also send fake messages that say they have information about your account/transaction. Scammers might:</a:t>
            </a:r>
          </a:p>
          <a:p>
            <a:pPr marL="285750" indent="-285750">
              <a:buFont typeface="Arial" panose="020B0604020202020204" pitchFamily="34" charset="0"/>
              <a:buChar char="•"/>
            </a:pPr>
            <a:r>
              <a:rPr lang="en-US" sz="1600" dirty="0"/>
              <a:t>Say they’ve noticed some suspicious activity on your account</a:t>
            </a:r>
          </a:p>
          <a:p>
            <a:pPr marL="285750" indent="-285750">
              <a:buFont typeface="Arial" panose="020B0604020202020204" pitchFamily="34" charset="0"/>
              <a:buChar char="•"/>
            </a:pPr>
            <a:r>
              <a:rPr lang="en-US" sz="1600" dirty="0"/>
              <a:t>Claim there’s a problem with your payment information</a:t>
            </a:r>
          </a:p>
          <a:p>
            <a:pPr marL="285750" indent="-285750">
              <a:buFont typeface="Arial" panose="020B0604020202020204" pitchFamily="34" charset="0"/>
              <a:buChar char="•"/>
            </a:pPr>
            <a:r>
              <a:rPr lang="en-US" sz="1600" dirty="0"/>
              <a:t>Send you a fake invoice to tell you to contact them if you didn’t authorize a purchase</a:t>
            </a:r>
          </a:p>
          <a:p>
            <a:pPr marL="285750" indent="-285750">
              <a:buFont typeface="Arial" panose="020B0604020202020204" pitchFamily="34" charset="0"/>
              <a:buChar char="•"/>
            </a:pPr>
            <a:r>
              <a:rPr lang="en-US" sz="1600" dirty="0"/>
              <a:t>Send you a package delivery notification</a:t>
            </a:r>
          </a:p>
          <a:p>
            <a:endParaRPr lang="en-US" sz="1800" dirty="0"/>
          </a:p>
        </p:txBody>
      </p:sp>
    </p:spTree>
    <p:extLst>
      <p:ext uri="{BB962C8B-B14F-4D97-AF65-F5344CB8AC3E}">
        <p14:creationId xmlns:p14="http://schemas.microsoft.com/office/powerpoint/2010/main" val="91290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00C0-37D2-1185-F34E-8047EF060AE7}"/>
              </a:ext>
            </a:extLst>
          </p:cNvPr>
          <p:cNvSpPr>
            <a:spLocks noGrp="1"/>
          </p:cNvSpPr>
          <p:nvPr>
            <p:ph type="title"/>
          </p:nvPr>
        </p:nvSpPr>
        <p:spPr>
          <a:xfrm>
            <a:off x="525102" y="787068"/>
            <a:ext cx="10078172" cy="761075"/>
          </a:xfrm>
        </p:spPr>
        <p:txBody>
          <a:bodyPr/>
          <a:lstStyle/>
          <a:p>
            <a:r>
              <a:rPr lang="en-US" dirty="0"/>
              <a:t>What to do about spam text messages</a:t>
            </a:r>
          </a:p>
        </p:txBody>
      </p:sp>
      <p:sp>
        <p:nvSpPr>
          <p:cNvPr id="3" name="TextBox 2">
            <a:extLst>
              <a:ext uri="{FF2B5EF4-FFF2-40B4-BE49-F238E27FC236}">
                <a16:creationId xmlns:a16="http://schemas.microsoft.com/office/drawing/2014/main" id="{0571BD48-9016-38B3-1BB2-6FAC6F5AF21F}"/>
              </a:ext>
            </a:extLst>
          </p:cNvPr>
          <p:cNvSpPr txBox="1"/>
          <p:nvPr/>
        </p:nvSpPr>
        <p:spPr>
          <a:xfrm>
            <a:off x="525102" y="2634558"/>
            <a:ext cx="990449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If you receive a message asking you for personal or financial info do not click on any links.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find out if the message is real, contact the company using a phone number or website you know is real, not the info from the text message.					</a:t>
            </a:r>
          </a:p>
          <a:p>
            <a:pPr marL="285750" indent="-285750">
              <a:buFont typeface="Arial" panose="020B0604020202020204" pitchFamily="34" charset="0"/>
              <a:buChar char="•"/>
            </a:pPr>
            <a:r>
              <a:rPr lang="en-US" dirty="0"/>
              <a:t>Your phone may have an option to filter and block spam or messages from unknown senders.										</a:t>
            </a:r>
          </a:p>
          <a:p>
            <a:pPr marL="285750" indent="-285750">
              <a:buFont typeface="Arial" panose="020B0604020202020204" pitchFamily="34" charset="0"/>
              <a:buChar char="•"/>
            </a:pPr>
            <a:r>
              <a:rPr lang="en-US" dirty="0"/>
              <a:t>Some call-blocking apps let you block unwanted texts. Go to ctia.org for a list of call-blocking apps. Check out the features, user ratings, and expert reviews.</a:t>
            </a:r>
          </a:p>
          <a:p>
            <a:r>
              <a:rPr lang="en-US" dirty="0"/>
              <a:t>	</a:t>
            </a:r>
          </a:p>
        </p:txBody>
      </p:sp>
    </p:spTree>
    <p:extLst>
      <p:ext uri="{BB962C8B-B14F-4D97-AF65-F5344CB8AC3E}">
        <p14:creationId xmlns:p14="http://schemas.microsoft.com/office/powerpoint/2010/main" val="327634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3902-033C-38AC-3383-8F931B19DE40}"/>
              </a:ext>
            </a:extLst>
          </p:cNvPr>
          <p:cNvSpPr>
            <a:spLocks noGrp="1"/>
          </p:cNvSpPr>
          <p:nvPr>
            <p:ph type="title"/>
          </p:nvPr>
        </p:nvSpPr>
        <p:spPr>
          <a:xfrm>
            <a:off x="525717" y="696952"/>
            <a:ext cx="10077196" cy="821794"/>
          </a:xfrm>
        </p:spPr>
        <p:txBody>
          <a:bodyPr vert="horz" lIns="91440" tIns="45720" rIns="91440" bIns="45720" rtlCol="0" anchor="b">
            <a:normAutofit/>
          </a:bodyPr>
          <a:lstStyle/>
          <a:p>
            <a:r>
              <a:rPr lang="en-US" dirty="0"/>
              <a:t>What in the world are these scams?</a:t>
            </a:r>
          </a:p>
        </p:txBody>
      </p:sp>
      <p:graphicFrame>
        <p:nvGraphicFramePr>
          <p:cNvPr id="58" name="Content Placeholder 2">
            <a:extLst>
              <a:ext uri="{FF2B5EF4-FFF2-40B4-BE49-F238E27FC236}">
                <a16:creationId xmlns:a16="http://schemas.microsoft.com/office/drawing/2014/main" id="{62B07452-AF6A-A4FD-0FEB-F34B67A93B7F}"/>
              </a:ext>
            </a:extLst>
          </p:cNvPr>
          <p:cNvGraphicFramePr/>
          <p:nvPr>
            <p:extLst>
              <p:ext uri="{D42A27DB-BD31-4B8C-83A1-F6EECF244321}">
                <p14:modId xmlns:p14="http://schemas.microsoft.com/office/powerpoint/2010/main" val="3360192285"/>
              </p:ext>
            </p:extLst>
          </p:nvPr>
        </p:nvGraphicFramePr>
        <p:xfrm>
          <a:off x="525462" y="1804163"/>
          <a:ext cx="11004385" cy="4407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97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00C0-37D2-1185-F34E-8047EF060AE7}"/>
              </a:ext>
            </a:extLst>
          </p:cNvPr>
          <p:cNvSpPr>
            <a:spLocks noGrp="1"/>
          </p:cNvSpPr>
          <p:nvPr>
            <p:ph type="title"/>
          </p:nvPr>
        </p:nvSpPr>
        <p:spPr>
          <a:xfrm>
            <a:off x="525102" y="323046"/>
            <a:ext cx="10078172" cy="761075"/>
          </a:xfrm>
        </p:spPr>
        <p:txBody>
          <a:bodyPr/>
          <a:lstStyle/>
          <a:p>
            <a:r>
              <a:rPr lang="en-US" dirty="0"/>
              <a:t>How to recognize &amp; avoid Phishing</a:t>
            </a:r>
          </a:p>
        </p:txBody>
      </p:sp>
      <p:sp>
        <p:nvSpPr>
          <p:cNvPr id="3" name="TextBox 2">
            <a:extLst>
              <a:ext uri="{FF2B5EF4-FFF2-40B4-BE49-F238E27FC236}">
                <a16:creationId xmlns:a16="http://schemas.microsoft.com/office/drawing/2014/main" id="{0571BD48-9016-38B3-1BB2-6FAC6F5AF21F}"/>
              </a:ext>
            </a:extLst>
          </p:cNvPr>
          <p:cNvSpPr txBox="1"/>
          <p:nvPr/>
        </p:nvSpPr>
        <p:spPr>
          <a:xfrm>
            <a:off x="525102" y="2564636"/>
            <a:ext cx="8926716" cy="3970318"/>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When you receive an email, never assume it’s safe. Take a moment to analyze the email or text before clicking on any links or opening attachments.									</a:t>
            </a:r>
          </a:p>
          <a:p>
            <a:pPr marL="285750" indent="-285750">
              <a:buFont typeface="Arial" panose="020B0604020202020204" pitchFamily="34" charset="0"/>
              <a:buChar char="•"/>
            </a:pPr>
            <a:r>
              <a:rPr lang="en-US" dirty="0"/>
              <a:t>Ask yourself: </a:t>
            </a:r>
          </a:p>
          <a:p>
            <a:pPr marL="742950" lvl="1" indent="-285750">
              <a:buFont typeface="Arial" panose="020B0604020202020204" pitchFamily="34" charset="0"/>
              <a:buChar char="•"/>
            </a:pPr>
            <a:r>
              <a:rPr lang="en-US" dirty="0"/>
              <a:t>Do I recognize the sender’s email address? </a:t>
            </a:r>
          </a:p>
          <a:p>
            <a:pPr marL="742950" lvl="1" indent="-285750">
              <a:buFont typeface="Arial" panose="020B0604020202020204" pitchFamily="34" charset="0"/>
              <a:buChar char="•"/>
            </a:pPr>
            <a:r>
              <a:rPr lang="en-US" dirty="0"/>
              <a:t>Are they asking for personal info? </a:t>
            </a:r>
          </a:p>
          <a:p>
            <a:pPr marL="742950" lvl="1" indent="-285750">
              <a:buFont typeface="Arial" panose="020B0604020202020204" pitchFamily="34" charset="0"/>
              <a:buChar char="•"/>
            </a:pPr>
            <a:r>
              <a:rPr lang="en-US" dirty="0"/>
              <a:t>Is there bad grammar or spelling errors in the message? </a:t>
            </a:r>
          </a:p>
          <a:p>
            <a:pPr marL="742950" lvl="1" indent="-285750">
              <a:buFont typeface="Arial" panose="020B0604020202020204" pitchFamily="34" charset="0"/>
              <a:buChar char="•"/>
            </a:pPr>
            <a:r>
              <a:rPr lang="en-US" dirty="0"/>
              <a:t>Does the subject line match the message content? </a:t>
            </a:r>
          </a:p>
          <a:p>
            <a:pPr marL="742950" lvl="1" indent="-285750">
              <a:buFont typeface="Arial" panose="020B0604020202020204" pitchFamily="34" charset="0"/>
              <a:buChar char="•"/>
            </a:pPr>
            <a:r>
              <a:rPr lang="en-US" dirty="0"/>
              <a:t>Was the message sent at an unusual time? </a:t>
            </a:r>
          </a:p>
          <a:p>
            <a:pPr marL="742950" lvl="1" indent="-285750">
              <a:buFont typeface="Arial" panose="020B0604020202020204" pitchFamily="34" charset="0"/>
              <a:buChar char="•"/>
            </a:pPr>
            <a:r>
              <a:rPr lang="en-US" dirty="0"/>
              <a:t>Do I feel pressured to respond?									</a:t>
            </a:r>
          </a:p>
          <a:p>
            <a:pPr marL="285750" indent="-285750">
              <a:buFont typeface="Arial" panose="020B0604020202020204" pitchFamily="34" charset="0"/>
              <a:buChar char="•"/>
            </a:pPr>
            <a:r>
              <a:rPr lang="en-US" dirty="0"/>
              <a:t>Follow your gut instinct, but when in doubt, try calling the sender to </a:t>
            </a:r>
          </a:p>
          <a:p>
            <a:r>
              <a:rPr lang="en-US" dirty="0"/>
              <a:t>     verify they actually sent the message. If you feel uncomfortable, there </a:t>
            </a:r>
          </a:p>
          <a:p>
            <a:r>
              <a:rPr lang="en-US" dirty="0"/>
              <a:t>     is probably a good reason.</a:t>
            </a:r>
          </a:p>
        </p:txBody>
      </p:sp>
      <p:sp>
        <p:nvSpPr>
          <p:cNvPr id="4" name="TextBox 3">
            <a:extLst>
              <a:ext uri="{FF2B5EF4-FFF2-40B4-BE49-F238E27FC236}">
                <a16:creationId xmlns:a16="http://schemas.microsoft.com/office/drawing/2014/main" id="{F091243E-D95F-A983-580B-594605102A1F}"/>
              </a:ext>
            </a:extLst>
          </p:cNvPr>
          <p:cNvSpPr txBox="1"/>
          <p:nvPr/>
        </p:nvSpPr>
        <p:spPr>
          <a:xfrm>
            <a:off x="525102" y="1250086"/>
            <a:ext cx="10818890" cy="923330"/>
          </a:xfrm>
          <a:prstGeom prst="rect">
            <a:avLst/>
          </a:prstGeom>
          <a:noFill/>
        </p:spPr>
        <p:txBody>
          <a:bodyPr wrap="square" rtlCol="0">
            <a:spAutoFit/>
          </a:bodyPr>
          <a:lstStyle/>
          <a:p>
            <a:r>
              <a:rPr lang="en-US" b="1" dirty="0"/>
              <a:t>Phishing</a:t>
            </a:r>
            <a:r>
              <a:rPr lang="en-US" dirty="0"/>
              <a:t> = </a:t>
            </a:r>
            <a:r>
              <a:rPr lang="en-US" i="1" dirty="0"/>
              <a:t>when a scammer uses fraudulent emails, texts, phone calls, or copycat websites to get you to share valuable personal financial information – such as account numbers, Social Security numbers, or login credentials. </a:t>
            </a:r>
          </a:p>
        </p:txBody>
      </p:sp>
      <p:pic>
        <p:nvPicPr>
          <p:cNvPr id="8" name="Picture 7">
            <a:extLst>
              <a:ext uri="{FF2B5EF4-FFF2-40B4-BE49-F238E27FC236}">
                <a16:creationId xmlns:a16="http://schemas.microsoft.com/office/drawing/2014/main" id="{3A3104DB-6118-F740-164B-B022D0ADC785}"/>
              </a:ext>
            </a:extLst>
          </p:cNvPr>
          <p:cNvPicPr>
            <a:picLocks noChangeAspect="1"/>
          </p:cNvPicPr>
          <p:nvPr/>
        </p:nvPicPr>
        <p:blipFill>
          <a:blip r:embed="rId2"/>
          <a:stretch>
            <a:fillRect/>
          </a:stretch>
        </p:blipFill>
        <p:spPr>
          <a:xfrm>
            <a:off x="8159024" y="3571877"/>
            <a:ext cx="3666957" cy="2779414"/>
          </a:xfrm>
          <a:prstGeom prst="rect">
            <a:avLst/>
          </a:prstGeom>
        </p:spPr>
      </p:pic>
    </p:spTree>
    <p:extLst>
      <p:ext uri="{BB962C8B-B14F-4D97-AF65-F5344CB8AC3E}">
        <p14:creationId xmlns:p14="http://schemas.microsoft.com/office/powerpoint/2010/main" val="113084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E61-5C5E-0EA7-D50A-4E2C3ECAFC1E}"/>
              </a:ext>
            </a:extLst>
          </p:cNvPr>
          <p:cNvSpPr>
            <a:spLocks noGrp="1"/>
          </p:cNvSpPr>
          <p:nvPr>
            <p:ph type="title"/>
          </p:nvPr>
        </p:nvSpPr>
        <p:spPr>
          <a:xfrm>
            <a:off x="461727" y="787069"/>
            <a:ext cx="10141547" cy="842556"/>
          </a:xfrm>
        </p:spPr>
        <p:txBody>
          <a:bodyPr/>
          <a:lstStyle/>
          <a:p>
            <a:r>
              <a:rPr lang="en-US" dirty="0"/>
              <a:t>Why NOT to click on the link</a:t>
            </a:r>
          </a:p>
        </p:txBody>
      </p:sp>
      <p:sp>
        <p:nvSpPr>
          <p:cNvPr id="3" name="TextBox 2">
            <a:extLst>
              <a:ext uri="{FF2B5EF4-FFF2-40B4-BE49-F238E27FC236}">
                <a16:creationId xmlns:a16="http://schemas.microsoft.com/office/drawing/2014/main" id="{C370D378-4A49-B3EF-0B61-1585FDBF7B5B}"/>
              </a:ext>
            </a:extLst>
          </p:cNvPr>
          <p:cNvSpPr txBox="1"/>
          <p:nvPr/>
        </p:nvSpPr>
        <p:spPr>
          <a:xfrm>
            <a:off x="525102" y="2634558"/>
            <a:ext cx="966004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Malicious email links and attachments make up over 50% of the top tactics used by threat actors to gain access to unauthorized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links might take you to a spoofed website that looks real, but isn’t. If you log in the scammers then might steal your username and password.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Clicking on other links might install harmful malware on your phone that steals your personal or financial information without you realizing it.</a:t>
            </a:r>
          </a:p>
          <a:p>
            <a:endParaRPr lang="en-US" dirty="0"/>
          </a:p>
          <a:p>
            <a:r>
              <a:rPr lang="en-US" b="1" dirty="0"/>
              <a:t>To identify a bad link</a:t>
            </a:r>
            <a:r>
              <a:rPr lang="en-US" dirty="0"/>
              <a:t>, hover over it with your mouse – don’t click the link. The real web address will show up. It’s generally obvious that something isn’t right. The domain might be different, the end of the URL might look strange other than .com or .org, or there might be misspelling for common company names</a:t>
            </a:r>
          </a:p>
        </p:txBody>
      </p:sp>
    </p:spTree>
    <p:extLst>
      <p:ext uri="{BB962C8B-B14F-4D97-AF65-F5344CB8AC3E}">
        <p14:creationId xmlns:p14="http://schemas.microsoft.com/office/powerpoint/2010/main" val="3659024720"/>
      </p:ext>
    </p:extLst>
  </p:cSld>
  <p:clrMapOvr>
    <a:masterClrMapping/>
  </p:clrMapOvr>
</p:sld>
</file>

<file path=ppt/theme/theme1.xml><?xml version="1.0" encoding="utf-8"?>
<a:theme xmlns:a="http://schemas.openxmlformats.org/drawingml/2006/main" name="Roca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608</TotalTime>
  <Words>1713</Words>
  <Application>Microsoft Office PowerPoint</Application>
  <PresentationFormat>Widescreen</PresentationFormat>
  <Paragraphs>132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 LT Pro</vt:lpstr>
      <vt:lpstr>Avenir Next LT Pro Light</vt:lpstr>
      <vt:lpstr>Geneva</vt:lpstr>
      <vt:lpstr>Georgia Pro Semibold</vt:lpstr>
      <vt:lpstr>Inter</vt:lpstr>
      <vt:lpstr>Wingdings</vt:lpstr>
      <vt:lpstr>RocaVTI</vt:lpstr>
      <vt:lpstr>Fraud Prevention</vt:lpstr>
      <vt:lpstr>Cybersecurity  is key</vt:lpstr>
      <vt:lpstr>Trending scams to be aware of</vt:lpstr>
      <vt:lpstr>Spot the Scammer</vt:lpstr>
      <vt:lpstr>Telephone Fraud</vt:lpstr>
      <vt:lpstr>What to do about spam text messages</vt:lpstr>
      <vt:lpstr>What in the world are these scams?</vt:lpstr>
      <vt:lpstr>How to recognize &amp; avoid Phishing</vt:lpstr>
      <vt:lpstr>Why NOT to click on the link</vt:lpstr>
      <vt:lpstr>Three ways to protect yourself from Phishing</vt:lpstr>
      <vt:lpstr>How to report Phishing</vt:lpstr>
      <vt:lpstr>Tech Support Scams</vt:lpstr>
      <vt:lpstr>Identity Theft is a crime against YOU</vt:lpstr>
      <vt:lpstr>Steps to minimize Identity Theft</vt:lpstr>
      <vt:lpstr>PowerPoint Presentation</vt:lpstr>
    </vt:vector>
  </TitlesOfParts>
  <Company>Triumph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Schletewitz</dc:creator>
  <cp:lastModifiedBy>Randy and Tammy Whitaker</cp:lastModifiedBy>
  <cp:revision>7</cp:revision>
  <dcterms:created xsi:type="dcterms:W3CDTF">2024-07-05T19:36:37Z</dcterms:created>
  <dcterms:modified xsi:type="dcterms:W3CDTF">2024-08-28T10:53:16Z</dcterms:modified>
</cp:coreProperties>
</file>