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24" r:id="rId2"/>
    <p:sldId id="2542" r:id="rId3"/>
    <p:sldId id="2582" r:id="rId4"/>
    <p:sldId id="2583" r:id="rId5"/>
    <p:sldId id="2584" r:id="rId6"/>
    <p:sldId id="2585" r:id="rId7"/>
    <p:sldId id="2588" r:id="rId8"/>
    <p:sldId id="2594" r:id="rId9"/>
    <p:sldId id="2598" r:id="rId10"/>
    <p:sldId id="2587" r:id="rId11"/>
    <p:sldId id="2589" r:id="rId12"/>
    <p:sldId id="2590" r:id="rId13"/>
    <p:sldId id="2591" r:id="rId14"/>
    <p:sldId id="2592" r:id="rId15"/>
    <p:sldId id="2593" r:id="rId16"/>
    <p:sldId id="2597" r:id="rId17"/>
    <p:sldId id="2596" r:id="rId18"/>
    <p:sldId id="2595" r:id="rId19"/>
    <p:sldId id="2600" r:id="rId20"/>
    <p:sldId id="2601" r:id="rId21"/>
    <p:sldId id="2602" r:id="rId22"/>
    <p:sldId id="2603" r:id="rId23"/>
    <p:sldId id="2604" r:id="rId24"/>
    <p:sldId id="2605" r:id="rId25"/>
    <p:sldId id="2606" r:id="rId26"/>
    <p:sldId id="2607" r:id="rId27"/>
    <p:sldId id="2608" r:id="rId28"/>
    <p:sldId id="2609" r:id="rId29"/>
    <p:sldId id="2610" r:id="rId30"/>
    <p:sldId id="2611" r:id="rId31"/>
    <p:sldId id="2612" r:id="rId32"/>
    <p:sldId id="2613" r:id="rId33"/>
    <p:sldId id="2614" r:id="rId34"/>
    <p:sldId id="2615" r:id="rId35"/>
    <p:sldId id="2616" r:id="rId36"/>
    <p:sldId id="255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AB0"/>
    <a:srgbClr val="3B7579"/>
    <a:srgbClr val="AAD3D6"/>
    <a:srgbClr val="418287"/>
    <a:srgbClr val="DFE3E9"/>
    <a:srgbClr val="1F1F26"/>
    <a:srgbClr val="D6DBE2"/>
    <a:srgbClr val="CCD2DA"/>
    <a:srgbClr val="BBC3CD"/>
    <a:srgbClr val="D3D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034" autoAdjust="0"/>
  </p:normalViewPr>
  <p:slideViewPr>
    <p:cSldViewPr snapToGrid="0" snapToObjects="1" showGuides="1">
      <p:cViewPr varScale="1">
        <p:scale>
          <a:sx n="82" d="100"/>
          <a:sy n="82" d="100"/>
        </p:scale>
        <p:origin x="720" y="7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25D-8766-427E-8C9E-4845048D8DFC}" type="datetimeFigureOut">
              <a:rPr lang="en-US" smtClean="0"/>
              <a:t>5/13/2024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8A28B-0568-4092-BB1A-13C9B073E3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F439B-391B-4B41-826A-951FCF412C34}" type="datetimeFigureOut">
              <a:rPr lang="en-US" smtClean="0"/>
              <a:t>5/13/2024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A0038-7055-434C-B6C4-B8C69565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664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34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345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014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365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27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657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9380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681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8352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799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05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606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390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8939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988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2531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302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2236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3565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1674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285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10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978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8574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5454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35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74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4063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438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304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961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715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81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586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66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CAE461-C0B1-40CE-96C7-BF817A2EA3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5" cy="6857999"/>
          </a:xfrm>
          <a:custGeom>
            <a:avLst/>
            <a:gdLst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2191995 w 12191995"/>
              <a:gd name="connsiteY2" fmla="*/ 6857999 h 6857999"/>
              <a:gd name="connsiteX3" fmla="*/ 8866207 w 12191995"/>
              <a:gd name="connsiteY3" fmla="*/ 6857999 h 6857999"/>
              <a:gd name="connsiteX4" fmla="*/ 8866207 w 12191995"/>
              <a:gd name="connsiteY4" fmla="*/ 1539432 h 6857999"/>
              <a:gd name="connsiteX5" fmla="*/ 0 w 12191995"/>
              <a:gd name="connsiteY5" fmla="*/ 15394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5" h="6857999">
                <a:moveTo>
                  <a:pt x="0" y="0"/>
                </a:moveTo>
                <a:lnTo>
                  <a:pt x="12191995" y="0"/>
                </a:lnTo>
                <a:lnTo>
                  <a:pt x="12191995" y="6857999"/>
                </a:lnTo>
                <a:lnTo>
                  <a:pt x="8866207" y="6857999"/>
                </a:lnTo>
                <a:lnTo>
                  <a:pt x="8866207" y="1539432"/>
                </a:lnTo>
                <a:lnTo>
                  <a:pt x="0" y="1539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094402" y="181984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4867539"/>
            <a:ext cx="2239803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Agenda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6854" y="879710"/>
            <a:ext cx="3983858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6854" y="1956155"/>
            <a:ext cx="3983858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76854" y="3032600"/>
            <a:ext cx="3983858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76854" y="4109045"/>
            <a:ext cx="3983858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6854" y="5185490"/>
            <a:ext cx="3983858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27730" y="87971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27730" y="195615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27730" y="303260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27730" y="410904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4</a:t>
            </a:r>
          </a:p>
        </p:txBody>
      </p:sp>
      <p:sp>
        <p:nvSpPr>
          <p:cNvPr id="41" name="Text Placeholder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27730" y="518549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5</a:t>
            </a:r>
          </a:p>
        </p:txBody>
      </p:sp>
      <p:sp>
        <p:nvSpPr>
          <p:cNvPr id="42" name="Shape 62">
            <a:extLst>
              <a:ext uri="{FF2B5EF4-FFF2-40B4-BE49-F238E27FC236}">
                <a16:creationId xmlns:a16="http://schemas.microsoft.com/office/drawing/2014/main" id="{79517603-8FAC-41C9-B5BE-3F8BA7D93CE6}"/>
              </a:ext>
            </a:extLst>
          </p:cNvPr>
          <p:cNvSpPr/>
          <p:nvPr userDrawn="1"/>
        </p:nvSpPr>
        <p:spPr>
          <a:xfrm rot="16200000" flipV="1">
            <a:off x="965155" y="389954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643" y="1691472"/>
            <a:ext cx="4385841" cy="1325563"/>
          </a:xfrm>
        </p:spPr>
        <p:txBody>
          <a:bodyPr anchor="b"/>
          <a:lstStyle>
            <a:lvl1pPr algn="r"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500437"/>
            <a:ext cx="12192000" cy="335756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69843" y="1690688"/>
            <a:ext cx="4155432" cy="132556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69843" y="1227698"/>
            <a:ext cx="4155432" cy="382749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4947" y="2632337"/>
            <a:ext cx="4385841" cy="335756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0816" y="2540529"/>
            <a:ext cx="3046302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9606" y="2540529"/>
            <a:ext cx="3023149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0525" y="2944813"/>
            <a:ext cx="3046413" cy="3044825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69606" y="2944813"/>
            <a:ext cx="3023149" cy="3044825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525" y="1193765"/>
            <a:ext cx="6322230" cy="1325563"/>
          </a:xfrm>
        </p:spPr>
        <p:txBody>
          <a:bodyPr lIns="0"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193765"/>
            <a:ext cx="5230788" cy="479613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0816" y="2540529"/>
            <a:ext cx="3046302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9606" y="2540529"/>
            <a:ext cx="3023149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0525" y="2944813"/>
            <a:ext cx="3046413" cy="3044825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69606" y="2944813"/>
            <a:ext cx="3023149" cy="3044825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009"/>
            <a:ext cx="3416928" cy="2884911"/>
          </a:xfrm>
        </p:spPr>
        <p:txBody>
          <a:bodyPr lIns="0" anchor="t">
            <a:normAutofit/>
          </a:bodyPr>
          <a:lstStyle>
            <a:lvl1pPr algn="r"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10875" y="1809009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52175" y="1809009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0572" y="2213293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52175" y="2213293"/>
            <a:ext cx="3658010" cy="3044825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87089"/>
            <a:ext cx="4297212" cy="3449109"/>
          </a:xfr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>
              <a:defRPr lang="en-US" sz="4000" dirty="0">
                <a:latin typeface="+mj-lt"/>
              </a:defRPr>
            </a:lvl1pPr>
          </a:lstStyle>
          <a:p>
            <a:pPr marL="0" lvl="0" algn="r"/>
            <a:r>
              <a:rPr lang="en-US" dirty="0"/>
              <a:t>Click to edit Master title </a:t>
            </a:r>
            <a:br>
              <a:rPr lang="en-US" dirty="0"/>
            </a:br>
            <a:r>
              <a:rPr lang="en-US" dirty="0"/>
              <a:t>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1687089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52175" y="1687089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2091373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52175" y="2091373"/>
            <a:ext cx="3658010" cy="3044825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hape 62">
            <a:extLst>
              <a:ext uri="{FF2B5EF4-FFF2-40B4-BE49-F238E27FC236}">
                <a16:creationId xmlns:a16="http://schemas.microsoft.com/office/drawing/2014/main" id="{22325F4A-8191-45D3-B031-5847B1E4B3AA}"/>
              </a:ext>
            </a:extLst>
          </p:cNvPr>
          <p:cNvSpPr/>
          <p:nvPr userDrawn="1"/>
        </p:nvSpPr>
        <p:spPr>
          <a:xfrm rot="16200000" flipV="1">
            <a:off x="3332057" y="1331831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12087828" y="1675514"/>
            <a:ext cx="115747" cy="34491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687090"/>
            <a:ext cx="4568750" cy="1721802"/>
          </a:xfrm>
          <a:noFill/>
        </p:spPr>
        <p:txBody>
          <a:bodyPr lIns="0" rIns="324000" anchor="ctr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>
              <a:latin typeface="+mn-lt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4070639"/>
            <a:ext cx="3448800" cy="2253961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4070639"/>
            <a:ext cx="3450265" cy="2253961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hape 62">
            <a:extLst>
              <a:ext uri="{FF2B5EF4-FFF2-40B4-BE49-F238E27FC236}">
                <a16:creationId xmlns:a16="http://schemas.microsoft.com/office/drawing/2014/main" id="{DADD8B14-6C18-4FC5-89FD-62D525A444DB}"/>
              </a:ext>
            </a:extLst>
          </p:cNvPr>
          <p:cNvSpPr/>
          <p:nvPr userDrawn="1"/>
        </p:nvSpPr>
        <p:spPr>
          <a:xfrm rot="16200000" flipV="1">
            <a:off x="3332057" y="729943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214412" y="3805254"/>
            <a:ext cx="1935925" cy="185477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4947" y="2632337"/>
            <a:ext cx="4385841" cy="335756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70816" y="2944854"/>
            <a:ext cx="3046302" cy="304504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0816" y="2540529"/>
            <a:ext cx="3046302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9607" y="2944854"/>
            <a:ext cx="3046302" cy="304504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9606" y="2540529"/>
            <a:ext cx="3023149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  <a:solidFill>
            <a:schemeClr val="accent2"/>
          </a:solidFill>
        </p:spPr>
        <p:txBody>
          <a:bodyPr lIns="252000" tIns="144000" rIns="144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anchor="t"/>
          <a:lstStyle>
            <a:lvl1pPr algn="r">
              <a:defRPr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6" name="Shape 62">
            <a:extLst>
              <a:ext uri="{FF2B5EF4-FFF2-40B4-BE49-F238E27FC236}">
                <a16:creationId xmlns:a16="http://schemas.microsoft.com/office/drawing/2014/main" id="{9EDA533D-03E6-4B64-A81C-A6F9E3301AB5}"/>
              </a:ext>
            </a:extLst>
          </p:cNvPr>
          <p:cNvSpPr/>
          <p:nvPr userDrawn="1"/>
        </p:nvSpPr>
        <p:spPr>
          <a:xfrm rot="16200000" flipV="1">
            <a:off x="965155" y="43498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836271"/>
            <a:ext cx="3523423" cy="518545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-1" y="1539432"/>
            <a:ext cx="8866207" cy="53185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CAE461-C0B1-40CE-96C7-BF817A2EA3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5" cy="6857999"/>
          </a:xfrm>
          <a:custGeom>
            <a:avLst/>
            <a:gdLst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2191995 w 12191995"/>
              <a:gd name="connsiteY2" fmla="*/ 6857999 h 6857999"/>
              <a:gd name="connsiteX3" fmla="*/ 8866207 w 12191995"/>
              <a:gd name="connsiteY3" fmla="*/ 6857999 h 6857999"/>
              <a:gd name="connsiteX4" fmla="*/ 8866207 w 12191995"/>
              <a:gd name="connsiteY4" fmla="*/ 1539432 h 6857999"/>
              <a:gd name="connsiteX5" fmla="*/ 0 w 12191995"/>
              <a:gd name="connsiteY5" fmla="*/ 15394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5" h="6857999">
                <a:moveTo>
                  <a:pt x="0" y="0"/>
                </a:moveTo>
                <a:lnTo>
                  <a:pt x="12191995" y="0"/>
                </a:lnTo>
                <a:lnTo>
                  <a:pt x="12191995" y="6857999"/>
                </a:lnTo>
                <a:lnTo>
                  <a:pt x="8866207" y="6857999"/>
                </a:lnTo>
                <a:lnTo>
                  <a:pt x="8866207" y="1539432"/>
                </a:lnTo>
                <a:lnTo>
                  <a:pt x="0" y="1539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094402" y="181984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8052" y="3206186"/>
            <a:ext cx="6435525" cy="2815543"/>
          </a:xfrm>
          <a:noFill/>
          <a:ln>
            <a:noFill/>
          </a:ln>
        </p:spPr>
        <p:txBody>
          <a:bodyPr lIns="0" tIns="216000" rIns="1800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lIns="0"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3657059" cy="518545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342900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anchor="t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6" name="Shape 62">
            <a:extLst>
              <a:ext uri="{FF2B5EF4-FFF2-40B4-BE49-F238E27FC236}">
                <a16:creationId xmlns:a16="http://schemas.microsoft.com/office/drawing/2014/main" id="{9EDA533D-03E6-4B64-A81C-A6F9E3301AB5}"/>
              </a:ext>
            </a:extLst>
          </p:cNvPr>
          <p:cNvSpPr/>
          <p:nvPr userDrawn="1"/>
        </p:nvSpPr>
        <p:spPr>
          <a:xfrm rot="16200000" flipV="1">
            <a:off x="965155" y="43498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4745620" y="0"/>
            <a:ext cx="744638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400" b="0" i="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987207"/>
            <a:ext cx="2837822" cy="382749"/>
          </a:xfrm>
        </p:spPr>
        <p:txBody>
          <a:bodyPr lIns="0" tIns="0" anchor="t">
            <a:norm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51371" y="987208"/>
            <a:ext cx="3501106" cy="1397178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0"/>
            <a:ext cx="113538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66452"/>
            <a:ext cx="5007015" cy="1440000"/>
          </a:xfrm>
          <a:solidFill>
            <a:schemeClr val="bg1"/>
          </a:solidFill>
        </p:spPr>
        <p:txBody>
          <a:bodyPr lIns="216000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0"/>
            <a:ext cx="113538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A10FA-D831-43AB-9DF1-EDB14480E3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478756"/>
            <a:ext cx="4572000" cy="118903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FBD120B-8377-4641-9618-9DD682652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05635"/>
            <a:ext cx="5845215" cy="1440000"/>
          </a:xfrm>
          <a:solidFill>
            <a:schemeClr val="bg1"/>
          </a:solidFill>
        </p:spPr>
        <p:txBody>
          <a:bodyPr lIns="792000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solidFill>
            <a:schemeClr val="bg1"/>
          </a:solidFill>
        </p:spPr>
        <p:txBody>
          <a:bodyPr l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"/>
            <a:ext cx="11353800" cy="554736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solidFill>
            <a:schemeClr val="bg1"/>
          </a:solidFill>
        </p:spPr>
        <p:txBody>
          <a:bodyPr l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53441"/>
            <a:ext cx="11353800" cy="515111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8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CAE461-C0B1-40CE-96C7-BF817A2EA3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5" cy="6857999"/>
          </a:xfrm>
          <a:custGeom>
            <a:avLst/>
            <a:gdLst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2191995 w 12191995"/>
              <a:gd name="connsiteY2" fmla="*/ 6857999 h 6857999"/>
              <a:gd name="connsiteX3" fmla="*/ 8866207 w 12191995"/>
              <a:gd name="connsiteY3" fmla="*/ 6857999 h 6857999"/>
              <a:gd name="connsiteX4" fmla="*/ 8866207 w 12191995"/>
              <a:gd name="connsiteY4" fmla="*/ 1539432 h 6857999"/>
              <a:gd name="connsiteX5" fmla="*/ 0 w 12191995"/>
              <a:gd name="connsiteY5" fmla="*/ 15394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5" h="6857999">
                <a:moveTo>
                  <a:pt x="0" y="0"/>
                </a:moveTo>
                <a:lnTo>
                  <a:pt x="12191995" y="0"/>
                </a:lnTo>
                <a:lnTo>
                  <a:pt x="12191995" y="6857999"/>
                </a:lnTo>
                <a:lnTo>
                  <a:pt x="8866207" y="6857999"/>
                </a:lnTo>
                <a:lnTo>
                  <a:pt x="8866207" y="1539432"/>
                </a:lnTo>
                <a:lnTo>
                  <a:pt x="0" y="1539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094402" y="181984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4209" y="1203769"/>
            <a:ext cx="9563582" cy="5060062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F595BB60-922F-4254-AD20-DEA3FA4B7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208" y="339162"/>
            <a:ext cx="9563581" cy="823070"/>
          </a:xfrm>
          <a:noFill/>
        </p:spPr>
        <p:txBody>
          <a:bodyPr lIns="0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65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6030" y="747000"/>
            <a:ext cx="10519940" cy="53640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2677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-16640" y="0"/>
            <a:ext cx="1137043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634288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719574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bg1"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5831840" y="0"/>
            <a:ext cx="552195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525"/>
            <a:ext cx="4699000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Section </a:t>
            </a:r>
            <a:br>
              <a:rPr lang="en-US" dirty="0"/>
            </a:br>
            <a:r>
              <a:rPr lang="en-US" dirty="0"/>
              <a:t>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</p:spPr>
        <p:txBody>
          <a:bodyPr bIns="0" anchor="b">
            <a:noAutofit/>
          </a:bodyPr>
          <a:lstStyle>
            <a:lvl1pPr marL="0" indent="0" algn="r">
              <a:buNone/>
              <a:defRPr sz="25000">
                <a:solidFill>
                  <a:schemeClr val="bg1"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1" y="0"/>
            <a:ext cx="705612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525"/>
            <a:ext cx="5257800" cy="1694180"/>
          </a:xfrm>
        </p:spPr>
        <p:txBody>
          <a:bodyPr lIns="0" anchor="t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8BD7D8D-4534-4674-90CD-5444E7502E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02636" y="4463007"/>
            <a:ext cx="2489200" cy="3124198"/>
          </a:xfrm>
        </p:spPr>
        <p:txBody>
          <a:bodyPr bIns="0" anchor="b">
            <a:noAutofit/>
          </a:bodyPr>
          <a:lstStyle>
            <a:lvl1pPr marL="0" indent="0" algn="r">
              <a:buNone/>
              <a:defRPr sz="25000">
                <a:solidFill>
                  <a:schemeClr val="bg1">
                    <a:lumMod val="8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496879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C75DEA4-0A76-480D-A95E-49B8E0DD97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5647" y="3145492"/>
            <a:ext cx="2489200" cy="3124198"/>
          </a:xfrm>
        </p:spPr>
        <p:txBody>
          <a:bodyPr bIns="0" anchor="b">
            <a:noAutofit/>
          </a:bodyPr>
          <a:lstStyle>
            <a:lvl1pPr marL="0" indent="0" algn="l">
              <a:buNone/>
              <a:defRPr sz="25000">
                <a:solidFill>
                  <a:srgbClr val="5DAAB0">
                    <a:alpha val="20000"/>
                  </a:srgb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394370"/>
            <a:ext cx="7056121" cy="40692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1934210"/>
            <a:ext cx="5273040" cy="1694180"/>
          </a:xfrm>
        </p:spPr>
        <p:txBody>
          <a:bodyPr lIns="0" anchor="t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7935321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-16640" y="1"/>
            <a:ext cx="12208639" cy="4907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59" y="2691447"/>
            <a:ext cx="6272321" cy="1694180"/>
          </a:xfrm>
        </p:spPr>
        <p:txBody>
          <a:bodyPr lIns="0" anchor="b">
            <a:noAutofit/>
          </a:bodyPr>
          <a:lstStyle>
            <a:lvl1pPr algn="l"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A110188-91CF-42CE-9B0F-643DB15F9D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91826" y="2613057"/>
            <a:ext cx="2489200" cy="3124198"/>
          </a:xfrm>
        </p:spPr>
        <p:txBody>
          <a:bodyPr bIns="0" anchor="b">
            <a:noAutofit/>
          </a:bodyPr>
          <a:lstStyle>
            <a:lvl1pPr marL="0" indent="0" algn="l">
              <a:buNone/>
              <a:defRPr sz="25000">
                <a:solidFill>
                  <a:srgbClr val="3B757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7630524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chemeClr val="accent2">
              <a:alpha val="99000"/>
            </a:schemeClr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>
                <a:latin typeface="+mj-lt"/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00B58E1E-3AD1-467A-94AA-6578BE4756A3}"/>
              </a:ext>
            </a:extLst>
          </p:cNvPr>
          <p:cNvSpPr/>
          <p:nvPr userDrawn="1"/>
        </p:nvSpPr>
        <p:spPr>
          <a:xfrm rot="16200000" flipV="1">
            <a:off x="965155" y="18291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7422" y="1038724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87422" y="2330235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87422" y="3621746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87422" y="4913257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278528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6849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64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>
                <a:latin typeface="+mj-lt"/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00B58E1E-3AD1-467A-94AA-6578BE4756A3}"/>
              </a:ext>
            </a:extLst>
          </p:cNvPr>
          <p:cNvSpPr/>
          <p:nvPr userDrawn="1"/>
        </p:nvSpPr>
        <p:spPr>
          <a:xfrm rot="16200000" flipV="1">
            <a:off x="965155" y="18291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278528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90155" y="1042384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90155" y="2331743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0155" y="3621102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90155" y="4910461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78736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666759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094402" y="396160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99E7C9A1-D1C2-4923-B0AE-127044646A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66207" y="0"/>
            <a:ext cx="3325792" cy="68580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34DECF-152F-4E39-AD49-1ADCE9F759D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41375" y="3097232"/>
            <a:ext cx="4008120" cy="274219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>
            <a:normAutofit/>
          </a:bodyPr>
          <a:lstStyle>
            <a:lvl1pPr>
              <a:defRPr sz="4000" b="1">
                <a:latin typeface="+mj-lt"/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37508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00B58E1E-3AD1-467A-94AA-6578BE4756A3}"/>
              </a:ext>
            </a:extLst>
          </p:cNvPr>
          <p:cNvSpPr/>
          <p:nvPr userDrawn="1"/>
        </p:nvSpPr>
        <p:spPr>
          <a:xfrm rot="16200000" flipV="1">
            <a:off x="965155" y="18291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90155" y="1042384"/>
            <a:ext cx="804759" cy="80475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90155" y="2331743"/>
            <a:ext cx="804759" cy="80475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0155" y="3621102"/>
            <a:ext cx="804759" cy="80475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90155" y="4910461"/>
            <a:ext cx="804759" cy="80475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>
                <a:latin typeface="+mj-lt"/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3303" y="2677210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10608" y="2677210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57913" y="2677210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005218" y="2677210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337302"/>
            <a:ext cx="10685257" cy="541483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103933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>
                <a:latin typeface="+mj-lt"/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1120" y="3235748"/>
            <a:ext cx="1049126" cy="104912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88425" y="3235748"/>
            <a:ext cx="1049126" cy="104912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35730" y="3235748"/>
            <a:ext cx="1049126" cy="104912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883035" y="3235748"/>
            <a:ext cx="1049126" cy="104912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018022"/>
            <a:ext cx="10685257" cy="541483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anchor="b"/>
          <a:lstStyle>
            <a:lvl1pPr>
              <a:defRPr b="1">
                <a:latin typeface="+mj-lt"/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n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00B58E1E-3AD1-467A-94AA-6578BE4756A3}"/>
              </a:ext>
            </a:extLst>
          </p:cNvPr>
          <p:cNvSpPr/>
          <p:nvPr userDrawn="1"/>
        </p:nvSpPr>
        <p:spPr>
          <a:xfrm rot="16200000" flipV="1">
            <a:off x="965155" y="1152611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7422" y="1038724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87422" y="2330235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87422" y="3621746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87422" y="4913257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682" y="971950"/>
            <a:ext cx="3537030" cy="2036100"/>
          </a:xfrm>
        </p:spPr>
        <p:txBody>
          <a:bodyPr lIns="0"/>
          <a:lstStyle>
            <a:lvl1pPr>
              <a:defRPr>
                <a:solidFill>
                  <a:srgbClr val="5DAAB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76930" y="729827"/>
            <a:ext cx="1643384" cy="1643384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70602" y="729827"/>
            <a:ext cx="1643384" cy="1643384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76930" y="3646649"/>
            <a:ext cx="1643384" cy="1643384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0602" y="3646649"/>
            <a:ext cx="1643384" cy="1643384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42770" y="2823837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2770" y="2419511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44956" y="2823837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44956" y="2419511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642770" y="5740657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42770" y="5336331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544956" y="5740657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44956" y="5336331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6" name="Shape 62">
            <a:extLst>
              <a:ext uri="{FF2B5EF4-FFF2-40B4-BE49-F238E27FC236}">
                <a16:creationId xmlns:a16="http://schemas.microsoft.com/office/drawing/2014/main" id="{E2A7A773-8673-42D6-B565-4013CBE76BBD}"/>
              </a:ext>
            </a:extLst>
          </p:cNvPr>
          <p:cNvSpPr/>
          <p:nvPr userDrawn="1"/>
        </p:nvSpPr>
        <p:spPr>
          <a:xfrm rot="16200000" flipV="1">
            <a:off x="965155" y="-184909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E8D18BE-27C3-4048-91A7-DD0F0F8D0861}"/>
              </a:ext>
            </a:extLst>
          </p:cNvPr>
          <p:cNvSpPr/>
          <p:nvPr userDrawn="1"/>
        </p:nvSpPr>
        <p:spPr>
          <a:xfrm>
            <a:off x="4190264" y="2280735"/>
            <a:ext cx="1874870" cy="1874870"/>
          </a:xfrm>
          <a:prstGeom prst="ellipse">
            <a:avLst/>
          </a:prstGeom>
          <a:noFill/>
          <a:ln>
            <a:solidFill>
              <a:srgbClr val="5D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/>
          <a:lstStyle>
            <a:lvl1pPr algn="ctr"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06007" y="2385012"/>
            <a:ext cx="1643384" cy="1643384"/>
          </a:xfrm>
          <a:prstGeom prst="ellipse">
            <a:avLst/>
          </a:prstGeom>
        </p:spPr>
        <p:txBody>
          <a:bodyPr>
            <a:normAutofit/>
          </a:bodyPr>
          <a:lstStyle>
            <a:lvl1pPr algn="ctr">
              <a:defRPr sz="16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73705" y="2385012"/>
            <a:ext cx="1643384" cy="1643384"/>
          </a:xfrm>
          <a:prstGeom prst="ellipse">
            <a:avLst/>
          </a:prstGeom>
        </p:spPr>
        <p:txBody>
          <a:bodyPr>
            <a:normAutofit/>
          </a:bodyPr>
          <a:lstStyle>
            <a:lvl1pPr algn="ctr">
              <a:defRPr sz="16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6007" y="4352707"/>
            <a:ext cx="1643384" cy="1643384"/>
          </a:xfrm>
          <a:prstGeom prst="ellipse">
            <a:avLst/>
          </a:prstGeom>
        </p:spPr>
        <p:txBody>
          <a:bodyPr>
            <a:normAutofit/>
          </a:bodyPr>
          <a:lstStyle>
            <a:lvl1pPr algn="ctr">
              <a:defRPr sz="16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3705" y="4352707"/>
            <a:ext cx="1643384" cy="1643384"/>
          </a:xfrm>
          <a:prstGeom prst="ellipse">
            <a:avLst/>
          </a:prstGeom>
        </p:spPr>
        <p:txBody>
          <a:bodyPr>
            <a:normAutofit/>
          </a:bodyPr>
          <a:lstStyle>
            <a:lvl1pPr algn="ctr">
              <a:defRPr sz="16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4731" y="3168715"/>
            <a:ext cx="2517605" cy="484146"/>
          </a:xfrm>
        </p:spPr>
        <p:txBody>
          <a:bodyPr lIns="0">
            <a:noAutofit/>
          </a:bodyPr>
          <a:lstStyle>
            <a:lvl1pPr marL="0" indent="0" algn="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04731" y="2764389"/>
            <a:ext cx="2517605" cy="382749"/>
          </a:xfrm>
        </p:spPr>
        <p:txBody>
          <a:bodyPr lIns="0" anchor="b">
            <a:noAutofit/>
          </a:bodyPr>
          <a:lstStyle>
            <a:lvl1pPr marL="0" indent="0" algn="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41403" y="3168715"/>
            <a:ext cx="2517605" cy="484146"/>
          </a:xfrm>
        </p:spPr>
        <p:txBody>
          <a:bodyPr lIns="0">
            <a:noAutofit/>
          </a:bodyPr>
          <a:lstStyle>
            <a:lvl1pPr marL="0" indent="0" algn="l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1403" y="2764389"/>
            <a:ext cx="2517605" cy="382749"/>
          </a:xfrm>
        </p:spPr>
        <p:txBody>
          <a:bodyPr lIns="0" anchor="b">
            <a:noAutofit/>
          </a:bodyPr>
          <a:lstStyle>
            <a:lvl1pPr marL="0" indent="0" algn="l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04731" y="5167572"/>
            <a:ext cx="2517605" cy="484146"/>
          </a:xfrm>
        </p:spPr>
        <p:txBody>
          <a:bodyPr lIns="0">
            <a:noAutofit/>
          </a:bodyPr>
          <a:lstStyle>
            <a:lvl1pPr marL="0" indent="0" algn="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04731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41403" y="5167572"/>
            <a:ext cx="2517605" cy="484146"/>
          </a:xfrm>
        </p:spPr>
        <p:txBody>
          <a:bodyPr lIns="0">
            <a:noAutofit/>
          </a:bodyPr>
          <a:lstStyle>
            <a:lvl1pPr marL="0" indent="0" algn="l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41403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l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C623159-5A5F-49ED-8FE8-D17FB82C8BB9}"/>
              </a:ext>
            </a:extLst>
          </p:cNvPr>
          <p:cNvSpPr/>
          <p:nvPr userDrawn="1"/>
        </p:nvSpPr>
        <p:spPr>
          <a:xfrm>
            <a:off x="6157960" y="2280735"/>
            <a:ext cx="1874870" cy="1874870"/>
          </a:xfrm>
          <a:prstGeom prst="ellipse">
            <a:avLst/>
          </a:prstGeom>
          <a:noFill/>
          <a:ln>
            <a:solidFill>
              <a:srgbClr val="5D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3F630FE-FEDE-4DCF-98BE-57FA329D971D}"/>
              </a:ext>
            </a:extLst>
          </p:cNvPr>
          <p:cNvSpPr/>
          <p:nvPr userDrawn="1"/>
        </p:nvSpPr>
        <p:spPr>
          <a:xfrm>
            <a:off x="4190264" y="4236857"/>
            <a:ext cx="1874870" cy="1874870"/>
          </a:xfrm>
          <a:prstGeom prst="ellipse">
            <a:avLst/>
          </a:prstGeom>
          <a:noFill/>
          <a:ln>
            <a:solidFill>
              <a:srgbClr val="5D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CEE0F46-6DA2-40B8-B7F9-015FA8D24163}"/>
              </a:ext>
            </a:extLst>
          </p:cNvPr>
          <p:cNvSpPr/>
          <p:nvPr userDrawn="1"/>
        </p:nvSpPr>
        <p:spPr>
          <a:xfrm>
            <a:off x="6157960" y="4236857"/>
            <a:ext cx="1874870" cy="1874870"/>
          </a:xfrm>
          <a:prstGeom prst="ellipse">
            <a:avLst/>
          </a:prstGeom>
          <a:noFill/>
          <a:ln>
            <a:solidFill>
              <a:srgbClr val="5D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0"/>
            <a:ext cx="10719842" cy="416750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0"/>
            <a:ext cx="5742622" cy="402399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402399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anchor="b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457835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708475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796498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0" name="Shape 62">
            <a:extLst>
              <a:ext uri="{FF2B5EF4-FFF2-40B4-BE49-F238E27FC236}">
                <a16:creationId xmlns:a16="http://schemas.microsoft.com/office/drawing/2014/main" id="{171AB7B1-2963-43C8-84A5-2FCF188ACF42}"/>
              </a:ext>
            </a:extLst>
          </p:cNvPr>
          <p:cNvSpPr/>
          <p:nvPr userDrawn="1"/>
        </p:nvSpPr>
        <p:spPr>
          <a:xfrm rot="16200000" flipV="1">
            <a:off x="1094402" y="2525899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AA0C5BA-C2D3-4A68-8EDE-1831408789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11933381"/>
              <a:gd name="connsiteY0" fmla="*/ 0 h 6858000"/>
              <a:gd name="connsiteX1" fmla="*/ 11933381 w 11933381"/>
              <a:gd name="connsiteY1" fmla="*/ 0 h 6858000"/>
              <a:gd name="connsiteX2" fmla="*/ 11933381 w 11933381"/>
              <a:gd name="connsiteY2" fmla="*/ 6858000 h 6858000"/>
              <a:gd name="connsiteX3" fmla="*/ 0 w 11933381"/>
              <a:gd name="connsiteY3" fmla="*/ 6858000 h 6858000"/>
              <a:gd name="connsiteX4" fmla="*/ 0 w 11933381"/>
              <a:gd name="connsiteY4" fmla="*/ 5854361 h 6858000"/>
              <a:gd name="connsiteX5" fmla="*/ 8109878 w 11933381"/>
              <a:gd name="connsiteY5" fmla="*/ 5854361 h 6858000"/>
              <a:gd name="connsiteX6" fmla="*/ 8109878 w 11933381"/>
              <a:gd name="connsiteY6" fmla="*/ 1949923 h 6858000"/>
              <a:gd name="connsiteX7" fmla="*/ 0 w 11933381"/>
              <a:gd name="connsiteY7" fmla="*/ 19499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33381" h="6858000">
                <a:moveTo>
                  <a:pt x="0" y="0"/>
                </a:moveTo>
                <a:lnTo>
                  <a:pt x="11933381" y="0"/>
                </a:lnTo>
                <a:lnTo>
                  <a:pt x="11933381" y="6858000"/>
                </a:lnTo>
                <a:lnTo>
                  <a:pt x="0" y="6858000"/>
                </a:lnTo>
                <a:lnTo>
                  <a:pt x="0" y="5854361"/>
                </a:lnTo>
                <a:lnTo>
                  <a:pt x="8109878" y="5854361"/>
                </a:lnTo>
                <a:lnTo>
                  <a:pt x="8109878" y="1949923"/>
                </a:lnTo>
                <a:lnTo>
                  <a:pt x="0" y="194992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524172"/>
            <a:ext cx="2578099" cy="2508588"/>
          </a:xfrm>
        </p:spPr>
        <p:txBody>
          <a:bodyPr lIns="0" anchor="t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9" name="Shape 62">
            <a:extLst>
              <a:ext uri="{FF2B5EF4-FFF2-40B4-BE49-F238E27FC236}">
                <a16:creationId xmlns:a16="http://schemas.microsoft.com/office/drawing/2014/main" id="{77A2F74A-3B1A-417B-8998-62F0E7EF0E74}"/>
              </a:ext>
            </a:extLst>
          </p:cNvPr>
          <p:cNvSpPr/>
          <p:nvPr userDrawn="1"/>
        </p:nvSpPr>
        <p:spPr>
          <a:xfrm rot="16200000" flipV="1">
            <a:off x="965155" y="-703069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98755"/>
            <a:ext cx="3856038" cy="423545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12285" y="198755"/>
            <a:ext cx="7651115" cy="423545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648200"/>
            <a:ext cx="7651116" cy="201167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2919" y="4648200"/>
            <a:ext cx="3855721" cy="201167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373C762-8092-4F49-BC46-91BCA0557F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2430682 h 6858000"/>
              <a:gd name="connsiteX3" fmla="*/ 3823504 w 12191999"/>
              <a:gd name="connsiteY3" fmla="*/ 2430682 h 6858000"/>
              <a:gd name="connsiteX4" fmla="*/ 3823504 w 12191999"/>
              <a:gd name="connsiteY4" fmla="*/ 6335120 h 6858000"/>
              <a:gd name="connsiteX5" fmla="*/ 12191999 w 12191999"/>
              <a:gd name="connsiteY5" fmla="*/ 6335120 h 6858000"/>
              <a:gd name="connsiteX6" fmla="*/ 12191999 w 12191999"/>
              <a:gd name="connsiteY6" fmla="*/ 6858000 h 6858000"/>
              <a:gd name="connsiteX7" fmla="*/ 0 w 121919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12191999" y="0"/>
                </a:lnTo>
                <a:lnTo>
                  <a:pt x="12191999" y="2430682"/>
                </a:lnTo>
                <a:lnTo>
                  <a:pt x="3823504" y="2430682"/>
                </a:lnTo>
                <a:lnTo>
                  <a:pt x="3823504" y="6335120"/>
                </a:lnTo>
                <a:lnTo>
                  <a:pt x="12191999" y="633512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3208" y="2870519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03209" y="3958542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0" name="Shape 62">
            <a:extLst>
              <a:ext uri="{FF2B5EF4-FFF2-40B4-BE49-F238E27FC236}">
                <a16:creationId xmlns:a16="http://schemas.microsoft.com/office/drawing/2014/main" id="{171AB7B1-2963-43C8-84A5-2FCF188ACF42}"/>
              </a:ext>
            </a:extLst>
          </p:cNvPr>
          <p:cNvSpPr/>
          <p:nvPr userDrawn="1"/>
        </p:nvSpPr>
        <p:spPr>
          <a:xfrm rot="16200000" flipV="1">
            <a:off x="4788658" y="2817190"/>
            <a:ext cx="0" cy="1930310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652B907-27B2-46E0-B157-E5617EF041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12191999"/>
              <a:gd name="connsiteY0" fmla="*/ 0 h 6553196"/>
              <a:gd name="connsiteX1" fmla="*/ 12191999 w 12191999"/>
              <a:gd name="connsiteY1" fmla="*/ 0 h 6553196"/>
              <a:gd name="connsiteX2" fmla="*/ 12191999 w 12191999"/>
              <a:gd name="connsiteY2" fmla="*/ 6553196 h 6553196"/>
              <a:gd name="connsiteX3" fmla="*/ 9099630 w 12191999"/>
              <a:gd name="connsiteY3" fmla="*/ 6553196 h 6553196"/>
              <a:gd name="connsiteX4" fmla="*/ 9099630 w 12191999"/>
              <a:gd name="connsiteY4" fmla="*/ 2953562 h 6553196"/>
              <a:gd name="connsiteX5" fmla="*/ 731134 w 12191999"/>
              <a:gd name="connsiteY5" fmla="*/ 2953562 h 6553196"/>
              <a:gd name="connsiteX6" fmla="*/ 731134 w 12191999"/>
              <a:gd name="connsiteY6" fmla="*/ 6553196 h 6553196"/>
              <a:gd name="connsiteX7" fmla="*/ 0 w 12191999"/>
              <a:gd name="connsiteY7" fmla="*/ 6553196 h 655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553196">
                <a:moveTo>
                  <a:pt x="0" y="0"/>
                </a:moveTo>
                <a:lnTo>
                  <a:pt x="12191999" y="0"/>
                </a:lnTo>
                <a:lnTo>
                  <a:pt x="12191999" y="6553196"/>
                </a:lnTo>
                <a:lnTo>
                  <a:pt x="9099630" y="6553196"/>
                </a:lnTo>
                <a:lnTo>
                  <a:pt x="9099630" y="2953562"/>
                </a:lnTo>
                <a:lnTo>
                  <a:pt x="731134" y="2953562"/>
                </a:lnTo>
                <a:lnTo>
                  <a:pt x="731134" y="6553196"/>
                </a:lnTo>
                <a:lnTo>
                  <a:pt x="0" y="655319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AEE170-55AC-411A-B257-BD682DE71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0164" y="3379810"/>
            <a:ext cx="7252505" cy="891250"/>
          </a:xfrm>
        </p:spPr>
        <p:txBody>
          <a:bodyPr anchor="t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2D701DC-3803-4D06-BFB3-A9F78E4022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0165" y="4467833"/>
            <a:ext cx="7252504" cy="338549"/>
          </a:xfrm>
        </p:spPr>
        <p:txBody>
          <a:bodyPr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9" name="Shape 62">
            <a:extLst>
              <a:ext uri="{FF2B5EF4-FFF2-40B4-BE49-F238E27FC236}">
                <a16:creationId xmlns:a16="http://schemas.microsoft.com/office/drawing/2014/main" id="{71FB5177-8D30-4482-99E2-8BFEB1D37D9E}"/>
              </a:ext>
            </a:extLst>
          </p:cNvPr>
          <p:cNvSpPr/>
          <p:nvPr userDrawn="1"/>
        </p:nvSpPr>
        <p:spPr>
          <a:xfrm rot="16200000" flipV="1">
            <a:off x="1285385" y="3006251"/>
            <a:ext cx="0" cy="2570770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l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934178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4867539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42" name="Shape 62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965155" y="389954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4867539"/>
            <a:ext cx="2356412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137" y="2225040"/>
            <a:ext cx="3557587" cy="36680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9432" y="2055335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9432" y="278244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9432" y="4352427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9432" y="356743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59432" y="513741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42" name="Shape 62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965155" y="389954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778137" y="0"/>
            <a:ext cx="3586162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35" r:id="rId2"/>
    <p:sldLayoutId id="2147483689" r:id="rId3"/>
    <p:sldLayoutId id="2147483684" r:id="rId4"/>
    <p:sldLayoutId id="2147483651" r:id="rId5"/>
    <p:sldLayoutId id="2147483685" r:id="rId6"/>
    <p:sldLayoutId id="2147483674" r:id="rId7"/>
    <p:sldLayoutId id="2147483690" r:id="rId8"/>
    <p:sldLayoutId id="2147483694" r:id="rId9"/>
    <p:sldLayoutId id="2147483693" r:id="rId10"/>
    <p:sldLayoutId id="2147483686" r:id="rId11"/>
    <p:sldLayoutId id="2147483703" r:id="rId12"/>
    <p:sldLayoutId id="2147483709" r:id="rId13"/>
    <p:sldLayoutId id="2147483710" r:id="rId14"/>
    <p:sldLayoutId id="2147483711" r:id="rId15"/>
    <p:sldLayoutId id="2147483712" r:id="rId16"/>
    <p:sldLayoutId id="2147483704" r:id="rId17"/>
    <p:sldLayoutId id="2147483702" r:id="rId18"/>
    <p:sldLayoutId id="2147483713" r:id="rId19"/>
    <p:sldLayoutId id="2147483714" r:id="rId20"/>
    <p:sldLayoutId id="2147483715" r:id="rId21"/>
    <p:sldLayoutId id="2147483695" r:id="rId22"/>
    <p:sldLayoutId id="2147483730" r:id="rId23"/>
    <p:sldLayoutId id="2147483698" r:id="rId24"/>
    <p:sldLayoutId id="2147483731" r:id="rId25"/>
    <p:sldLayoutId id="2147483699" r:id="rId26"/>
    <p:sldLayoutId id="2147483732" r:id="rId27"/>
    <p:sldLayoutId id="2147483700" r:id="rId28"/>
    <p:sldLayoutId id="2147483733" r:id="rId29"/>
    <p:sldLayoutId id="2147483701" r:id="rId30"/>
    <p:sldLayoutId id="2147483734" r:id="rId31"/>
    <p:sldLayoutId id="2147483696" r:id="rId32"/>
    <p:sldLayoutId id="2147483705" r:id="rId33"/>
    <p:sldLayoutId id="2147483706" r:id="rId34"/>
    <p:sldLayoutId id="2147483707" r:id="rId35"/>
    <p:sldLayoutId id="2147483708" r:id="rId36"/>
    <p:sldLayoutId id="2147483687" r:id="rId37"/>
    <p:sldLayoutId id="2147483660" r:id="rId38"/>
    <p:sldLayoutId id="2147483719" r:id="rId39"/>
    <p:sldLayoutId id="2147483720" r:id="rId40"/>
    <p:sldLayoutId id="2147483718" r:id="rId41"/>
    <p:sldLayoutId id="2147483721" r:id="rId42"/>
    <p:sldLayoutId id="2147483716" r:id="rId43"/>
    <p:sldLayoutId id="2147483722" r:id="rId44"/>
    <p:sldLayoutId id="2147483723" r:id="rId45"/>
    <p:sldLayoutId id="2147483725" r:id="rId46"/>
    <p:sldLayoutId id="2147483726" r:id="rId47"/>
    <p:sldLayoutId id="2147483675" r:id="rId48"/>
    <p:sldLayoutId id="2147483677" r:id="rId49"/>
    <p:sldLayoutId id="2147483729" r:id="rId50"/>
    <p:sldLayoutId id="2147483728" r:id="rId5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2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4.tmp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01ABD-7339-4C70-82A3-696BE8EF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231" y="1556796"/>
            <a:ext cx="7252505" cy="891250"/>
          </a:xfrm>
        </p:spPr>
        <p:txBody>
          <a:bodyPr/>
          <a:lstStyle/>
          <a:p>
            <a:pPr algn="ctr"/>
            <a:r>
              <a:rPr lang="en-US" dirty="0"/>
              <a:t>Small Business</a:t>
            </a:r>
            <a:br>
              <a:rPr lang="en-US" dirty="0"/>
            </a:br>
            <a:r>
              <a:rPr lang="en-US" dirty="0"/>
              <a:t>Bookkeeping 101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9EBC96-F2B6-43D3-A761-898E1D269B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6232" y="3247053"/>
            <a:ext cx="7252504" cy="2836506"/>
          </a:xfrm>
        </p:spPr>
        <p:txBody>
          <a:bodyPr>
            <a:normAutofit/>
          </a:bodyPr>
          <a:lstStyle/>
          <a:p>
            <a:pPr algn="ctr"/>
            <a:r>
              <a:rPr lang="en-US" sz="1800" spc="0" dirty="0"/>
              <a:t>Getting started with QuickBooks Online</a:t>
            </a:r>
          </a:p>
          <a:p>
            <a:pPr algn="ctr"/>
            <a:endParaRPr lang="en-US" sz="1800" spc="0" dirty="0"/>
          </a:p>
          <a:p>
            <a:pPr algn="ctr"/>
            <a:r>
              <a:rPr lang="en-US" sz="1800" spc="0" dirty="0"/>
              <a:t>Sarah Gluckstein, QuickBooks ProAdvisor</a:t>
            </a:r>
            <a:br>
              <a:rPr lang="en-US" sz="1800" spc="0" dirty="0"/>
            </a:br>
            <a:r>
              <a:rPr lang="en-US" sz="1800" spc="0" dirty="0"/>
              <a:t>Lucky Stone Bookkeeping</a:t>
            </a:r>
            <a:br>
              <a:rPr lang="en-US" sz="1800" spc="0" dirty="0"/>
            </a:br>
            <a:r>
              <a:rPr lang="en-US" sz="1800" spc="0" dirty="0"/>
              <a:t>sarah@luckystone.biz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Picture Placeholder 5" descr="Buildings">
            <a:extLst>
              <a:ext uri="{FF2B5EF4-FFF2-40B4-BE49-F238E27FC236}">
                <a16:creationId xmlns:a16="http://schemas.microsoft.com/office/drawing/2014/main" id="{002497D9-8F14-40C3-90A2-8264564E1F9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Picture 3" descr="A green sign with gold text&#10;&#10;Description automatically generated">
            <a:extLst>
              <a:ext uri="{FF2B5EF4-FFF2-40B4-BE49-F238E27FC236}">
                <a16:creationId xmlns:a16="http://schemas.microsoft.com/office/drawing/2014/main" id="{17FA8820-2E3C-6C7F-0912-7F9C7729D8E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5386" y="5053996"/>
            <a:ext cx="5262434" cy="1529085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7" name="Picture 6" descr="A white and green label with black text&#10;&#10;Description automatically generated">
            <a:extLst>
              <a:ext uri="{FF2B5EF4-FFF2-40B4-BE49-F238E27FC236}">
                <a16:creationId xmlns:a16="http://schemas.microsoft.com/office/drawing/2014/main" id="{0037A670-0F67-BFD3-09D7-32A5BC2696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3798" y="3247053"/>
            <a:ext cx="1474110" cy="194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56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">
            <a:extLst>
              <a:ext uri="{FF2B5EF4-FFF2-40B4-BE49-F238E27FC236}">
                <a16:creationId xmlns:a16="http://schemas.microsoft.com/office/drawing/2014/main" id="{10C2B66A-C91A-0194-CC7A-609AD7DA7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649" y="-1349545"/>
            <a:ext cx="12813676" cy="856766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D8CD555-AB49-4CAE-998F-97A85F59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189" y="-23759"/>
            <a:ext cx="2578099" cy="2508588"/>
          </a:xfrm>
        </p:spPr>
        <p:txBody>
          <a:bodyPr/>
          <a:lstStyle/>
          <a:p>
            <a:r>
              <a:rPr lang="en-US" dirty="0"/>
              <a:t>Making Sales: Invoices</a:t>
            </a:r>
          </a:p>
        </p:txBody>
      </p:sp>
      <p:pic>
        <p:nvPicPr>
          <p:cNvPr id="15" name="Graphic 14" descr="Arrow Right with solid fill">
            <a:extLst>
              <a:ext uri="{FF2B5EF4-FFF2-40B4-BE49-F238E27FC236}">
                <a16:creationId xmlns:a16="http://schemas.microsoft.com/office/drawing/2014/main" id="{9CE05924-CDF3-A1C7-18F0-C591B3F74E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966611">
            <a:off x="3320901" y="3823473"/>
            <a:ext cx="1986145" cy="1986145"/>
          </a:xfrm>
          <a:prstGeom prst="rect">
            <a:avLst/>
          </a:prstGeom>
        </p:spPr>
      </p:pic>
      <p:pic>
        <p:nvPicPr>
          <p:cNvPr id="17" name="Graphic 16" descr="Arrow Right with solid fill">
            <a:extLst>
              <a:ext uri="{FF2B5EF4-FFF2-40B4-BE49-F238E27FC236}">
                <a16:creationId xmlns:a16="http://schemas.microsoft.com/office/drawing/2014/main" id="{F69FC40A-EF04-2671-B17B-651CEE1A94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181214">
            <a:off x="1331757" y="1799757"/>
            <a:ext cx="1855003" cy="185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20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BE9A895-B5EE-E5B2-9836-DEE2CF873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599" y="-1139484"/>
            <a:ext cx="12371197" cy="827180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D8CD555-AB49-4CAE-998F-97A85F59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0123" y="-112542"/>
            <a:ext cx="2578099" cy="2508588"/>
          </a:xfrm>
        </p:spPr>
        <p:txBody>
          <a:bodyPr/>
          <a:lstStyle/>
          <a:p>
            <a:r>
              <a:rPr lang="en-US" dirty="0"/>
              <a:t>Making Sales: Invoices</a:t>
            </a:r>
          </a:p>
        </p:txBody>
      </p:sp>
      <p:pic>
        <p:nvPicPr>
          <p:cNvPr id="15" name="Graphic 14" descr="Arrow Right with solid fill">
            <a:extLst>
              <a:ext uri="{FF2B5EF4-FFF2-40B4-BE49-F238E27FC236}">
                <a16:creationId xmlns:a16="http://schemas.microsoft.com/office/drawing/2014/main" id="{9CE05924-CDF3-A1C7-18F0-C591B3F74E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365271">
            <a:off x="8804415" y="4213285"/>
            <a:ext cx="1593655" cy="159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18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E91938BF-ADF2-18D4-38F5-591BCCA7A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D8CD555-AB49-4CAE-998F-97A85F59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0899" y="313156"/>
            <a:ext cx="2578099" cy="2508588"/>
          </a:xfrm>
        </p:spPr>
        <p:txBody>
          <a:bodyPr/>
          <a:lstStyle/>
          <a:p>
            <a:r>
              <a:rPr lang="en-US" dirty="0"/>
              <a:t>Making Sales: Invoices</a:t>
            </a:r>
          </a:p>
        </p:txBody>
      </p:sp>
      <p:pic>
        <p:nvPicPr>
          <p:cNvPr id="15" name="Graphic 14" descr="Arrow Right with solid fill">
            <a:extLst>
              <a:ext uri="{FF2B5EF4-FFF2-40B4-BE49-F238E27FC236}">
                <a16:creationId xmlns:a16="http://schemas.microsoft.com/office/drawing/2014/main" id="{9CE05924-CDF3-A1C7-18F0-C591B3F74E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1182449">
            <a:off x="2663209" y="717565"/>
            <a:ext cx="1999373" cy="199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83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E3FA6DF-A0F4-7949-68AF-A9ABACCFC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D8CD555-AB49-4CAE-998F-97A85F59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8" y="1297895"/>
            <a:ext cx="2578099" cy="2508588"/>
          </a:xfrm>
        </p:spPr>
        <p:txBody>
          <a:bodyPr/>
          <a:lstStyle/>
          <a:p>
            <a:r>
              <a:rPr lang="en-US" dirty="0"/>
              <a:t>Making Sales: Invoices</a:t>
            </a:r>
          </a:p>
        </p:txBody>
      </p:sp>
      <p:pic>
        <p:nvPicPr>
          <p:cNvPr id="15" name="Graphic 14" descr="Arrow Right with solid fill">
            <a:extLst>
              <a:ext uri="{FF2B5EF4-FFF2-40B4-BE49-F238E27FC236}">
                <a16:creationId xmlns:a16="http://schemas.microsoft.com/office/drawing/2014/main" id="{9CE05924-CDF3-A1C7-18F0-C591B3F74E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966611">
            <a:off x="7552005" y="5017381"/>
            <a:ext cx="914400" cy="914400"/>
          </a:xfrm>
          <a:prstGeom prst="rect">
            <a:avLst/>
          </a:prstGeom>
        </p:spPr>
      </p:pic>
      <p:pic>
        <p:nvPicPr>
          <p:cNvPr id="4" name="Graphic 3" descr="Arrow Right with solid fill">
            <a:extLst>
              <a:ext uri="{FF2B5EF4-FFF2-40B4-BE49-F238E27FC236}">
                <a16:creationId xmlns:a16="http://schemas.microsoft.com/office/drawing/2014/main" id="{BFBF4FE3-FDDA-62FC-DF95-58EFD47C0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661375">
            <a:off x="11171249" y="53245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0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79C748A-FAF1-52D8-6841-9717EF124E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606"/>
          <a:stretch/>
        </p:blipFill>
        <p:spPr>
          <a:xfrm>
            <a:off x="0" y="0"/>
            <a:ext cx="6509729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D8CD555-AB49-4CAE-998F-97A85F59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8" y="8206"/>
            <a:ext cx="2578099" cy="2508588"/>
          </a:xfrm>
        </p:spPr>
        <p:txBody>
          <a:bodyPr/>
          <a:lstStyle/>
          <a:p>
            <a:r>
              <a:rPr lang="en-US" dirty="0"/>
              <a:t>Making Sales: Invoices</a:t>
            </a:r>
          </a:p>
        </p:txBody>
      </p:sp>
      <p:pic>
        <p:nvPicPr>
          <p:cNvPr id="15" name="Graphic 14" descr="Arrow Right with solid fill">
            <a:extLst>
              <a:ext uri="{FF2B5EF4-FFF2-40B4-BE49-F238E27FC236}">
                <a16:creationId xmlns:a16="http://schemas.microsoft.com/office/drawing/2014/main" id="{9CE05924-CDF3-A1C7-18F0-C591B3F74E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966611">
            <a:off x="2251527" y="5753783"/>
            <a:ext cx="914400" cy="914400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AC2376D-143E-DFEE-B36D-81EB947832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6606"/>
          <a:stretch/>
        </p:blipFill>
        <p:spPr>
          <a:xfrm>
            <a:off x="5682270" y="0"/>
            <a:ext cx="6509729" cy="6858000"/>
          </a:xfrm>
          <a:prstGeom prst="rect">
            <a:avLst/>
          </a:prstGeom>
        </p:spPr>
      </p:pic>
      <p:pic>
        <p:nvPicPr>
          <p:cNvPr id="7" name="Graphic 6" descr="Arrow Right with solid fill">
            <a:extLst>
              <a:ext uri="{FF2B5EF4-FFF2-40B4-BE49-F238E27FC236}">
                <a16:creationId xmlns:a16="http://schemas.microsoft.com/office/drawing/2014/main" id="{685CB2CD-A690-2DE9-3A5D-C624F8E581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37757">
            <a:off x="9065428" y="5167404"/>
            <a:ext cx="2087158" cy="208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60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7CA950D-40AF-EFD3-BA73-A400E3644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D8CD555-AB49-4CAE-998F-97A85F59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634" y="299088"/>
            <a:ext cx="2578099" cy="2508588"/>
          </a:xfrm>
        </p:spPr>
        <p:txBody>
          <a:bodyPr/>
          <a:lstStyle/>
          <a:p>
            <a:r>
              <a:rPr lang="en-US" dirty="0"/>
              <a:t>Making Sales: Invoices</a:t>
            </a:r>
          </a:p>
        </p:txBody>
      </p:sp>
      <p:pic>
        <p:nvPicPr>
          <p:cNvPr id="15" name="Graphic 14" descr="Arrow Right with solid fill">
            <a:extLst>
              <a:ext uri="{FF2B5EF4-FFF2-40B4-BE49-F238E27FC236}">
                <a16:creationId xmlns:a16="http://schemas.microsoft.com/office/drawing/2014/main" id="{9CE05924-CDF3-A1C7-18F0-C591B3F74E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966611">
            <a:off x="3036277" y="4617722"/>
            <a:ext cx="914400" cy="914400"/>
          </a:xfrm>
          <a:prstGeom prst="rect">
            <a:avLst/>
          </a:prstGeom>
        </p:spPr>
      </p:pic>
      <p:pic>
        <p:nvPicPr>
          <p:cNvPr id="4" name="Graphic 3" descr="Arrow Right with solid fill">
            <a:extLst>
              <a:ext uri="{FF2B5EF4-FFF2-40B4-BE49-F238E27FC236}">
                <a16:creationId xmlns:a16="http://schemas.microsoft.com/office/drawing/2014/main" id="{BEA4C296-C486-B077-155A-3439A475B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200544">
            <a:off x="8367493" y="3350826"/>
            <a:ext cx="914400" cy="914400"/>
          </a:xfrm>
          <a:prstGeom prst="rect">
            <a:avLst/>
          </a:prstGeom>
        </p:spPr>
      </p:pic>
      <p:pic>
        <p:nvPicPr>
          <p:cNvPr id="5" name="Graphic 4" descr="Arrow Right with solid fill">
            <a:extLst>
              <a:ext uri="{FF2B5EF4-FFF2-40B4-BE49-F238E27FC236}">
                <a16:creationId xmlns:a16="http://schemas.microsoft.com/office/drawing/2014/main" id="{E74308EA-8ED4-4AD7-BC5F-4F918A538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908760">
            <a:off x="7174517" y="3371890"/>
            <a:ext cx="914400" cy="914400"/>
          </a:xfrm>
          <a:prstGeom prst="rect">
            <a:avLst/>
          </a:prstGeom>
        </p:spPr>
      </p:pic>
      <p:pic>
        <p:nvPicPr>
          <p:cNvPr id="7" name="Graphic 6" descr="Arrow Right with solid fill">
            <a:extLst>
              <a:ext uri="{FF2B5EF4-FFF2-40B4-BE49-F238E27FC236}">
                <a16:creationId xmlns:a16="http://schemas.microsoft.com/office/drawing/2014/main" id="{3A998BEE-5AAC-EE15-D82D-1D766AFC3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200544">
            <a:off x="10978574" y="4963860"/>
            <a:ext cx="1398176" cy="1398176"/>
          </a:xfrm>
          <a:prstGeom prst="rect">
            <a:avLst/>
          </a:prstGeom>
        </p:spPr>
      </p:pic>
      <p:pic>
        <p:nvPicPr>
          <p:cNvPr id="8" name="Graphic 7" descr="Arrow Right with solid fill">
            <a:extLst>
              <a:ext uri="{FF2B5EF4-FFF2-40B4-BE49-F238E27FC236}">
                <a16:creationId xmlns:a16="http://schemas.microsoft.com/office/drawing/2014/main" id="{AA99AA7F-CB41-84D0-06B7-5E51149562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415045">
            <a:off x="8883378" y="2157851"/>
            <a:ext cx="914400" cy="914400"/>
          </a:xfrm>
          <a:prstGeom prst="rect">
            <a:avLst/>
          </a:prstGeom>
        </p:spPr>
      </p:pic>
      <p:pic>
        <p:nvPicPr>
          <p:cNvPr id="9" name="Graphic 8" descr="Arrow Right with solid fill">
            <a:extLst>
              <a:ext uri="{FF2B5EF4-FFF2-40B4-BE49-F238E27FC236}">
                <a16:creationId xmlns:a16="http://schemas.microsoft.com/office/drawing/2014/main" id="{C6B24D3C-26C0-F3CF-9648-E4874C3B52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908760">
            <a:off x="3290165" y="1153835"/>
            <a:ext cx="914400" cy="914400"/>
          </a:xfrm>
          <a:prstGeom prst="rect">
            <a:avLst/>
          </a:prstGeom>
        </p:spPr>
      </p:pic>
      <p:pic>
        <p:nvPicPr>
          <p:cNvPr id="10" name="Graphic 9" descr="Arrow Right with solid fill">
            <a:extLst>
              <a:ext uri="{FF2B5EF4-FFF2-40B4-BE49-F238E27FC236}">
                <a16:creationId xmlns:a16="http://schemas.microsoft.com/office/drawing/2014/main" id="{98098AC2-424F-A7A0-5B4F-E35CB89B52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269283">
            <a:off x="4843763" y="54946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81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2082C6E0-171C-A75E-EC53-E7CB2C274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D8CD555-AB49-4CAE-998F-97A85F59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737" y="3394841"/>
            <a:ext cx="2578099" cy="2508588"/>
          </a:xfrm>
        </p:spPr>
        <p:txBody>
          <a:bodyPr/>
          <a:lstStyle/>
          <a:p>
            <a:r>
              <a:rPr lang="en-US" dirty="0"/>
              <a:t>Making Sales: Invoices</a:t>
            </a:r>
          </a:p>
        </p:txBody>
      </p:sp>
      <p:pic>
        <p:nvPicPr>
          <p:cNvPr id="7" name="Graphic 6" descr="Arrow Right with solid fill">
            <a:extLst>
              <a:ext uri="{FF2B5EF4-FFF2-40B4-BE49-F238E27FC236}">
                <a16:creationId xmlns:a16="http://schemas.microsoft.com/office/drawing/2014/main" id="{685CB2CD-A690-2DE9-3A5D-C624F8E581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37757">
            <a:off x="7501814" y="5177497"/>
            <a:ext cx="1668708" cy="166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6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24B39DB1-6C1B-0273-A4E6-E9DAEFF75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D8CD555-AB49-4CAE-998F-97A85F59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8727" y="277498"/>
            <a:ext cx="2578099" cy="2508588"/>
          </a:xfrm>
        </p:spPr>
        <p:txBody>
          <a:bodyPr/>
          <a:lstStyle/>
          <a:p>
            <a:r>
              <a:rPr lang="en-US" dirty="0"/>
              <a:t>Making Sales: Invoices</a:t>
            </a:r>
          </a:p>
        </p:txBody>
      </p:sp>
      <p:pic>
        <p:nvPicPr>
          <p:cNvPr id="15" name="Graphic 14" descr="Arrow Right with solid fill">
            <a:extLst>
              <a:ext uri="{FF2B5EF4-FFF2-40B4-BE49-F238E27FC236}">
                <a16:creationId xmlns:a16="http://schemas.microsoft.com/office/drawing/2014/main" id="{9CE05924-CDF3-A1C7-18F0-C591B3F74E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364425">
            <a:off x="6584377" y="259080"/>
            <a:ext cx="914400" cy="914400"/>
          </a:xfrm>
          <a:prstGeom prst="rect">
            <a:avLst/>
          </a:prstGeom>
        </p:spPr>
      </p:pic>
      <p:pic>
        <p:nvPicPr>
          <p:cNvPr id="7" name="Graphic 6" descr="Arrow Right with solid fill">
            <a:extLst>
              <a:ext uri="{FF2B5EF4-FFF2-40B4-BE49-F238E27FC236}">
                <a16:creationId xmlns:a16="http://schemas.microsoft.com/office/drawing/2014/main" id="{685CB2CD-A690-2DE9-3A5D-C624F8E581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306609">
            <a:off x="3760621" y="4996571"/>
            <a:ext cx="1543488" cy="154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61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90B54E0A-F929-5474-E85B-4B0F424BB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06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D8CD555-AB49-4CAE-998F-97A85F59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8" y="8206"/>
            <a:ext cx="2578099" cy="2508588"/>
          </a:xfrm>
        </p:spPr>
        <p:txBody>
          <a:bodyPr/>
          <a:lstStyle/>
          <a:p>
            <a:r>
              <a:rPr lang="en-US" dirty="0"/>
              <a:t>Making Sales: Invoices</a:t>
            </a:r>
          </a:p>
        </p:txBody>
      </p:sp>
      <p:pic>
        <p:nvPicPr>
          <p:cNvPr id="7" name="Graphic 6" descr="Arrow Right with solid fill">
            <a:extLst>
              <a:ext uri="{FF2B5EF4-FFF2-40B4-BE49-F238E27FC236}">
                <a16:creationId xmlns:a16="http://schemas.microsoft.com/office/drawing/2014/main" id="{685CB2CD-A690-2DE9-3A5D-C624F8E581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37757">
            <a:off x="1157285" y="4825804"/>
            <a:ext cx="1668708" cy="1668708"/>
          </a:xfrm>
          <a:prstGeom prst="rect">
            <a:avLst/>
          </a:prstGeom>
        </p:spPr>
      </p:pic>
      <p:pic>
        <p:nvPicPr>
          <p:cNvPr id="8" name="Graphic 7" descr="Arrow Right with solid fill">
            <a:extLst>
              <a:ext uri="{FF2B5EF4-FFF2-40B4-BE49-F238E27FC236}">
                <a16:creationId xmlns:a16="http://schemas.microsoft.com/office/drawing/2014/main" id="{DA19D779-6A40-878B-2BF1-BC5B8B4D9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431291">
            <a:off x="9308411" y="4223081"/>
            <a:ext cx="1481136" cy="148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03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BAD13F-28CA-CD1B-0207-3BDE28293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D8CD555-AB49-4CAE-998F-97A85F59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7705" y="128382"/>
            <a:ext cx="2578099" cy="2508588"/>
          </a:xfrm>
        </p:spPr>
        <p:txBody>
          <a:bodyPr/>
          <a:lstStyle/>
          <a:p>
            <a:r>
              <a:rPr lang="en-US" dirty="0"/>
              <a:t>Making Sales: Receipts</a:t>
            </a:r>
          </a:p>
        </p:txBody>
      </p:sp>
      <p:pic>
        <p:nvPicPr>
          <p:cNvPr id="7" name="Graphic 6" descr="Arrow Right with solid fill">
            <a:extLst>
              <a:ext uri="{FF2B5EF4-FFF2-40B4-BE49-F238E27FC236}">
                <a16:creationId xmlns:a16="http://schemas.microsoft.com/office/drawing/2014/main" id="{685CB2CD-A690-2DE9-3A5D-C624F8E581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270814">
            <a:off x="1874737" y="-249352"/>
            <a:ext cx="1668708" cy="1668708"/>
          </a:xfrm>
          <a:prstGeom prst="rect">
            <a:avLst/>
          </a:prstGeom>
        </p:spPr>
      </p:pic>
      <p:pic>
        <p:nvPicPr>
          <p:cNvPr id="8" name="Graphic 7" descr="Arrow Right with solid fill">
            <a:extLst>
              <a:ext uri="{FF2B5EF4-FFF2-40B4-BE49-F238E27FC236}">
                <a16:creationId xmlns:a16="http://schemas.microsoft.com/office/drawing/2014/main" id="{DA19D779-6A40-878B-2BF1-BC5B8B4D9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543462">
            <a:off x="783389" y="3050591"/>
            <a:ext cx="1481136" cy="148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77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C12AB6B-2397-478A-BF32-BF0AFF5D8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5" y="4867539"/>
            <a:ext cx="2727803" cy="102552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50CE80-CA72-48E8-BA6A-98B4A0501A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62134" y="2305398"/>
            <a:ext cx="6803241" cy="3898453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/>
              <a:t>1. Basics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GAAP: Generally Accepted Accounting Principles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The Accounting Equation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Double-Entry Bookkeeping</a:t>
            </a:r>
          </a:p>
          <a:p>
            <a:endParaRPr lang="en-US" sz="2200" dirty="0"/>
          </a:p>
          <a:p>
            <a:r>
              <a:rPr lang="en-US" sz="2200" dirty="0"/>
              <a:t>2. QuickBooks Online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Chart of Accounts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Making sales: Products, Invoices, and Sales Receipts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Paying: Expenses and Bills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Linking your bank and connecting transactions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Creating reports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952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E4F6C764-87BA-7624-82E0-A230F1C8F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D8CD555-AB49-4CAE-998F-97A85F59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0579" y="-29458"/>
            <a:ext cx="2578099" cy="2508588"/>
          </a:xfrm>
        </p:spPr>
        <p:txBody>
          <a:bodyPr/>
          <a:lstStyle/>
          <a:p>
            <a:r>
              <a:rPr lang="en-US" dirty="0"/>
              <a:t>Making Sales: Receipts</a:t>
            </a:r>
          </a:p>
        </p:txBody>
      </p:sp>
      <p:pic>
        <p:nvPicPr>
          <p:cNvPr id="7" name="Graphic 6" descr="Arrow Right with solid fill">
            <a:extLst>
              <a:ext uri="{FF2B5EF4-FFF2-40B4-BE49-F238E27FC236}">
                <a16:creationId xmlns:a16="http://schemas.microsoft.com/office/drawing/2014/main" id="{685CB2CD-A690-2DE9-3A5D-C624F8E581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572244">
            <a:off x="2582554" y="-48440"/>
            <a:ext cx="1253550" cy="1253550"/>
          </a:xfrm>
          <a:prstGeom prst="rect">
            <a:avLst/>
          </a:prstGeom>
        </p:spPr>
      </p:pic>
      <p:pic>
        <p:nvPicPr>
          <p:cNvPr id="11" name="Graphic 10" descr="Arrow Right with solid fill">
            <a:extLst>
              <a:ext uri="{FF2B5EF4-FFF2-40B4-BE49-F238E27FC236}">
                <a16:creationId xmlns:a16="http://schemas.microsoft.com/office/drawing/2014/main" id="{4012B21A-FF0A-31F0-FD21-AE69F9678F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572244">
            <a:off x="8187001" y="3813143"/>
            <a:ext cx="1253550" cy="1253550"/>
          </a:xfrm>
          <a:prstGeom prst="rect">
            <a:avLst/>
          </a:prstGeom>
        </p:spPr>
      </p:pic>
      <p:pic>
        <p:nvPicPr>
          <p:cNvPr id="12" name="Graphic 11" descr="Arrow Right with solid fill">
            <a:extLst>
              <a:ext uri="{FF2B5EF4-FFF2-40B4-BE49-F238E27FC236}">
                <a16:creationId xmlns:a16="http://schemas.microsoft.com/office/drawing/2014/main" id="{4000FA9E-86E4-5BC5-D671-99946026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572244">
            <a:off x="5686823" y="3813140"/>
            <a:ext cx="1253550" cy="1253550"/>
          </a:xfrm>
          <a:prstGeom prst="rect">
            <a:avLst/>
          </a:prstGeom>
        </p:spPr>
      </p:pic>
      <p:pic>
        <p:nvPicPr>
          <p:cNvPr id="13" name="Graphic 12" descr="Arrow Right with solid fill">
            <a:extLst>
              <a:ext uri="{FF2B5EF4-FFF2-40B4-BE49-F238E27FC236}">
                <a16:creationId xmlns:a16="http://schemas.microsoft.com/office/drawing/2014/main" id="{E6C63A16-698D-1348-785A-C1ECA6445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572244">
            <a:off x="1704510" y="3813141"/>
            <a:ext cx="1253550" cy="125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30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EC96DC9-B027-DB80-391A-CD5FC41BB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D8CD555-AB49-4CAE-998F-97A85F59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661" y="0"/>
            <a:ext cx="5859985" cy="2508588"/>
          </a:xfrm>
        </p:spPr>
        <p:txBody>
          <a:bodyPr/>
          <a:lstStyle/>
          <a:p>
            <a:r>
              <a:rPr lang="en-US" dirty="0"/>
              <a:t>Making Sales: Receipts</a:t>
            </a:r>
          </a:p>
        </p:txBody>
      </p:sp>
      <p:pic>
        <p:nvPicPr>
          <p:cNvPr id="7" name="Graphic 6" descr="Arrow Right with solid fill">
            <a:extLst>
              <a:ext uri="{FF2B5EF4-FFF2-40B4-BE49-F238E27FC236}">
                <a16:creationId xmlns:a16="http://schemas.microsoft.com/office/drawing/2014/main" id="{685CB2CD-A690-2DE9-3A5D-C624F8E581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5626669">
            <a:off x="861864" y="1913792"/>
            <a:ext cx="1668708" cy="1668708"/>
          </a:xfrm>
          <a:prstGeom prst="rect">
            <a:avLst/>
          </a:prstGeom>
        </p:spPr>
      </p:pic>
      <p:pic>
        <p:nvPicPr>
          <p:cNvPr id="8" name="Graphic 7" descr="Arrow Right with solid fill">
            <a:extLst>
              <a:ext uri="{FF2B5EF4-FFF2-40B4-BE49-F238E27FC236}">
                <a16:creationId xmlns:a16="http://schemas.microsoft.com/office/drawing/2014/main" id="{DA19D779-6A40-878B-2BF1-BC5B8B4D9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724553">
            <a:off x="9494728" y="1922902"/>
            <a:ext cx="1481136" cy="1481136"/>
          </a:xfrm>
          <a:prstGeom prst="rect">
            <a:avLst/>
          </a:prstGeom>
        </p:spPr>
      </p:pic>
      <p:pic>
        <p:nvPicPr>
          <p:cNvPr id="4" name="Graphic 3" descr="Arrow Right with solid fill">
            <a:extLst>
              <a:ext uri="{FF2B5EF4-FFF2-40B4-BE49-F238E27FC236}">
                <a16:creationId xmlns:a16="http://schemas.microsoft.com/office/drawing/2014/main" id="{9A53017A-E7DE-54B1-8ED0-203BF1213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387851">
            <a:off x="9165085" y="5074425"/>
            <a:ext cx="1481136" cy="148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32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214ED9-CA0B-1ADF-4B7A-4D10D67BA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D8CD555-AB49-4CAE-998F-97A85F59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16" y="213419"/>
            <a:ext cx="3229327" cy="2508588"/>
          </a:xfrm>
        </p:spPr>
        <p:txBody>
          <a:bodyPr/>
          <a:lstStyle/>
          <a:p>
            <a:r>
              <a:rPr lang="en-US" dirty="0"/>
              <a:t>Paying: Expenses</a:t>
            </a:r>
          </a:p>
        </p:txBody>
      </p:sp>
      <p:pic>
        <p:nvPicPr>
          <p:cNvPr id="7" name="Graphic 6" descr="Arrow Right with solid fill">
            <a:extLst>
              <a:ext uri="{FF2B5EF4-FFF2-40B4-BE49-F238E27FC236}">
                <a16:creationId xmlns:a16="http://schemas.microsoft.com/office/drawing/2014/main" id="{685CB2CD-A690-2DE9-3A5D-C624F8E581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313893">
            <a:off x="1716303" y="-473796"/>
            <a:ext cx="1668708" cy="1668708"/>
          </a:xfrm>
          <a:prstGeom prst="rect">
            <a:avLst/>
          </a:prstGeom>
        </p:spPr>
      </p:pic>
      <p:pic>
        <p:nvPicPr>
          <p:cNvPr id="8" name="Graphic 7" descr="Arrow Right with solid fill">
            <a:extLst>
              <a:ext uri="{FF2B5EF4-FFF2-40B4-BE49-F238E27FC236}">
                <a16:creationId xmlns:a16="http://schemas.microsoft.com/office/drawing/2014/main" id="{DA19D779-6A40-878B-2BF1-BC5B8B4D9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359979">
            <a:off x="2800348" y="1441771"/>
            <a:ext cx="1481136" cy="148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44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1F6C620-5344-16F7-BB61-4C84441C9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D8CD555-AB49-4CAE-998F-97A85F59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16" y="213419"/>
            <a:ext cx="3229327" cy="2508588"/>
          </a:xfrm>
        </p:spPr>
        <p:txBody>
          <a:bodyPr/>
          <a:lstStyle/>
          <a:p>
            <a:r>
              <a:rPr lang="en-US" dirty="0"/>
              <a:t>Paying: Expenses</a:t>
            </a:r>
          </a:p>
        </p:txBody>
      </p:sp>
      <p:pic>
        <p:nvPicPr>
          <p:cNvPr id="7" name="Graphic 6" descr="Arrow Right with solid fill">
            <a:extLst>
              <a:ext uri="{FF2B5EF4-FFF2-40B4-BE49-F238E27FC236}">
                <a16:creationId xmlns:a16="http://schemas.microsoft.com/office/drawing/2014/main" id="{685CB2CD-A690-2DE9-3A5D-C624F8E581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313893">
            <a:off x="1716303" y="-473796"/>
            <a:ext cx="1668708" cy="1668708"/>
          </a:xfrm>
          <a:prstGeom prst="rect">
            <a:avLst/>
          </a:prstGeom>
        </p:spPr>
      </p:pic>
      <p:pic>
        <p:nvPicPr>
          <p:cNvPr id="8" name="Graphic 7" descr="Arrow Right with solid fill">
            <a:extLst>
              <a:ext uri="{FF2B5EF4-FFF2-40B4-BE49-F238E27FC236}">
                <a16:creationId xmlns:a16="http://schemas.microsoft.com/office/drawing/2014/main" id="{DA19D779-6A40-878B-2BF1-BC5B8B4D9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359979">
            <a:off x="4558809" y="1717405"/>
            <a:ext cx="1481136" cy="148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95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6C25C9-3FAC-3436-1F77-CE475A137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D8CD555-AB49-4CAE-998F-97A85F59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16" y="213419"/>
            <a:ext cx="3229327" cy="2508588"/>
          </a:xfrm>
        </p:spPr>
        <p:txBody>
          <a:bodyPr/>
          <a:lstStyle/>
          <a:p>
            <a:r>
              <a:rPr lang="en-US" dirty="0"/>
              <a:t>Paying: Expenses</a:t>
            </a:r>
          </a:p>
        </p:txBody>
      </p:sp>
      <p:pic>
        <p:nvPicPr>
          <p:cNvPr id="7" name="Graphic 6" descr="Arrow Right with solid fill">
            <a:extLst>
              <a:ext uri="{FF2B5EF4-FFF2-40B4-BE49-F238E27FC236}">
                <a16:creationId xmlns:a16="http://schemas.microsoft.com/office/drawing/2014/main" id="{685CB2CD-A690-2DE9-3A5D-C624F8E581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313893">
            <a:off x="3509923" y="2848494"/>
            <a:ext cx="1668708" cy="1668708"/>
          </a:xfrm>
          <a:prstGeom prst="rect">
            <a:avLst/>
          </a:prstGeom>
        </p:spPr>
      </p:pic>
      <p:pic>
        <p:nvPicPr>
          <p:cNvPr id="8" name="Graphic 7" descr="Arrow Right with solid fill">
            <a:extLst>
              <a:ext uri="{FF2B5EF4-FFF2-40B4-BE49-F238E27FC236}">
                <a16:creationId xmlns:a16="http://schemas.microsoft.com/office/drawing/2014/main" id="{DA19D779-6A40-878B-2BF1-BC5B8B4D9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359979">
            <a:off x="3545936" y="4269377"/>
            <a:ext cx="1481136" cy="148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75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E30B97C-E1B7-42EE-9E33-9A0439C0D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D8CD555-AB49-4CAE-998F-97A85F59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16" y="213419"/>
            <a:ext cx="3229327" cy="2508588"/>
          </a:xfrm>
        </p:spPr>
        <p:txBody>
          <a:bodyPr/>
          <a:lstStyle/>
          <a:p>
            <a:r>
              <a:rPr lang="en-US" dirty="0"/>
              <a:t>Paying: Expenses</a:t>
            </a:r>
          </a:p>
        </p:txBody>
      </p:sp>
      <p:pic>
        <p:nvPicPr>
          <p:cNvPr id="7" name="Graphic 6" descr="Arrow Right with solid fill">
            <a:extLst>
              <a:ext uri="{FF2B5EF4-FFF2-40B4-BE49-F238E27FC236}">
                <a16:creationId xmlns:a16="http://schemas.microsoft.com/office/drawing/2014/main" id="{685CB2CD-A690-2DE9-3A5D-C624F8E581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313893">
            <a:off x="6792872" y="2594647"/>
            <a:ext cx="1668708" cy="1668708"/>
          </a:xfrm>
          <a:prstGeom prst="rect">
            <a:avLst/>
          </a:prstGeom>
        </p:spPr>
      </p:pic>
      <p:pic>
        <p:nvPicPr>
          <p:cNvPr id="8" name="Graphic 7" descr="Arrow Right with solid fill">
            <a:extLst>
              <a:ext uri="{FF2B5EF4-FFF2-40B4-BE49-F238E27FC236}">
                <a16:creationId xmlns:a16="http://schemas.microsoft.com/office/drawing/2014/main" id="{DA19D779-6A40-878B-2BF1-BC5B8B4D9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439780">
            <a:off x="8900774" y="3922071"/>
            <a:ext cx="1481136" cy="148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2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10F57C-4A19-308F-535D-FCCE10BE1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D8CD555-AB49-4CAE-998F-97A85F59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16" y="643582"/>
            <a:ext cx="3229327" cy="2508588"/>
          </a:xfrm>
        </p:spPr>
        <p:txBody>
          <a:bodyPr/>
          <a:lstStyle/>
          <a:p>
            <a:r>
              <a:rPr lang="en-US" dirty="0"/>
              <a:t>Paying: Bills</a:t>
            </a:r>
          </a:p>
        </p:txBody>
      </p:sp>
      <p:pic>
        <p:nvPicPr>
          <p:cNvPr id="7" name="Graphic 6" descr="Arrow Right with solid fill">
            <a:extLst>
              <a:ext uri="{FF2B5EF4-FFF2-40B4-BE49-F238E27FC236}">
                <a16:creationId xmlns:a16="http://schemas.microsoft.com/office/drawing/2014/main" id="{685CB2CD-A690-2DE9-3A5D-C624F8E581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313893">
            <a:off x="1716303" y="-473796"/>
            <a:ext cx="1668708" cy="1668708"/>
          </a:xfrm>
          <a:prstGeom prst="rect">
            <a:avLst/>
          </a:prstGeom>
        </p:spPr>
      </p:pic>
      <p:pic>
        <p:nvPicPr>
          <p:cNvPr id="8" name="Graphic 7" descr="Arrow Right with solid fill">
            <a:extLst>
              <a:ext uri="{FF2B5EF4-FFF2-40B4-BE49-F238E27FC236}">
                <a16:creationId xmlns:a16="http://schemas.microsoft.com/office/drawing/2014/main" id="{DA19D779-6A40-878B-2BF1-BC5B8B4D9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439780">
            <a:off x="600836" y="2191746"/>
            <a:ext cx="1481136" cy="148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29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F7F0CBA-2348-6FDE-ED4B-5ABD6AF2C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D8CD555-AB49-4CAE-998F-97A85F59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967" y="213419"/>
            <a:ext cx="3229327" cy="2508588"/>
          </a:xfrm>
        </p:spPr>
        <p:txBody>
          <a:bodyPr/>
          <a:lstStyle/>
          <a:p>
            <a:r>
              <a:rPr lang="en-US" dirty="0"/>
              <a:t>Paying: Bills</a:t>
            </a:r>
          </a:p>
        </p:txBody>
      </p:sp>
      <p:pic>
        <p:nvPicPr>
          <p:cNvPr id="7" name="Graphic 6" descr="Arrow Right with solid fill">
            <a:extLst>
              <a:ext uri="{FF2B5EF4-FFF2-40B4-BE49-F238E27FC236}">
                <a16:creationId xmlns:a16="http://schemas.microsoft.com/office/drawing/2014/main" id="{685CB2CD-A690-2DE9-3A5D-C624F8E581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250745">
            <a:off x="2389685" y="784754"/>
            <a:ext cx="1668708" cy="1668708"/>
          </a:xfrm>
          <a:prstGeom prst="rect">
            <a:avLst/>
          </a:prstGeom>
        </p:spPr>
      </p:pic>
      <p:pic>
        <p:nvPicPr>
          <p:cNvPr id="8" name="Graphic 7" descr="Arrow Right with solid fill">
            <a:extLst>
              <a:ext uri="{FF2B5EF4-FFF2-40B4-BE49-F238E27FC236}">
                <a16:creationId xmlns:a16="http://schemas.microsoft.com/office/drawing/2014/main" id="{DA19D779-6A40-878B-2BF1-BC5B8B4D9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221728">
            <a:off x="4342104" y="3036106"/>
            <a:ext cx="1481136" cy="1481136"/>
          </a:xfrm>
          <a:prstGeom prst="rect">
            <a:avLst/>
          </a:prstGeom>
        </p:spPr>
      </p:pic>
      <p:pic>
        <p:nvPicPr>
          <p:cNvPr id="4" name="Graphic 3" descr="Arrow Right with solid fill">
            <a:extLst>
              <a:ext uri="{FF2B5EF4-FFF2-40B4-BE49-F238E27FC236}">
                <a16:creationId xmlns:a16="http://schemas.microsoft.com/office/drawing/2014/main" id="{1BEDEBC7-4262-8329-E3C8-4C284F5750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04636">
            <a:off x="8925828" y="3610537"/>
            <a:ext cx="1481136" cy="148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18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B457E71A-045D-C6FE-4583-7F6EC5275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D8CD555-AB49-4CAE-998F-97A85F59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545" y="410367"/>
            <a:ext cx="4263764" cy="2508588"/>
          </a:xfrm>
        </p:spPr>
        <p:txBody>
          <a:bodyPr/>
          <a:lstStyle/>
          <a:p>
            <a:r>
              <a:rPr lang="en-US" dirty="0"/>
              <a:t>Bank Transactions</a:t>
            </a:r>
          </a:p>
        </p:txBody>
      </p:sp>
      <p:pic>
        <p:nvPicPr>
          <p:cNvPr id="8" name="Graphic 7" descr="Arrow Right with solid fill">
            <a:extLst>
              <a:ext uri="{FF2B5EF4-FFF2-40B4-BE49-F238E27FC236}">
                <a16:creationId xmlns:a16="http://schemas.microsoft.com/office/drawing/2014/main" id="{DA19D779-6A40-878B-2BF1-BC5B8B4D9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439780">
            <a:off x="7653748" y="1958531"/>
            <a:ext cx="1481136" cy="1481136"/>
          </a:xfrm>
          <a:prstGeom prst="rect">
            <a:avLst/>
          </a:prstGeom>
        </p:spPr>
      </p:pic>
      <p:pic>
        <p:nvPicPr>
          <p:cNvPr id="4" name="Graphic 3" descr="Arrow Right with solid fill">
            <a:extLst>
              <a:ext uri="{FF2B5EF4-FFF2-40B4-BE49-F238E27FC236}">
                <a16:creationId xmlns:a16="http://schemas.microsoft.com/office/drawing/2014/main" id="{FBB6D3CE-5389-B751-ADE5-740AC2E46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1602720">
            <a:off x="1455559" y="1307569"/>
            <a:ext cx="1481136" cy="148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24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09E52F-CDE9-25D6-50E2-1825E9B4A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D8CD555-AB49-4CAE-998F-97A85F59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0810" y="190511"/>
            <a:ext cx="4823237" cy="2508588"/>
          </a:xfrm>
        </p:spPr>
        <p:txBody>
          <a:bodyPr/>
          <a:lstStyle/>
          <a:p>
            <a:r>
              <a:rPr lang="en-US" dirty="0"/>
              <a:t>Bank Transactions: Categorizing</a:t>
            </a:r>
          </a:p>
        </p:txBody>
      </p:sp>
      <p:pic>
        <p:nvPicPr>
          <p:cNvPr id="8" name="Graphic 7" descr="Arrow Right with solid fill">
            <a:extLst>
              <a:ext uri="{FF2B5EF4-FFF2-40B4-BE49-F238E27FC236}">
                <a16:creationId xmlns:a16="http://schemas.microsoft.com/office/drawing/2014/main" id="{DA19D779-6A40-878B-2BF1-BC5B8B4D9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660250">
            <a:off x="6965818" y="1965431"/>
            <a:ext cx="1481136" cy="1481136"/>
          </a:xfrm>
          <a:prstGeom prst="rect">
            <a:avLst/>
          </a:prstGeom>
        </p:spPr>
      </p:pic>
      <p:pic>
        <p:nvPicPr>
          <p:cNvPr id="4" name="Graphic 3" descr="Arrow Right with solid fill">
            <a:extLst>
              <a:ext uri="{FF2B5EF4-FFF2-40B4-BE49-F238E27FC236}">
                <a16:creationId xmlns:a16="http://schemas.microsoft.com/office/drawing/2014/main" id="{FBB6D3CE-5389-B751-ADE5-740AC2E46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314783">
            <a:off x="1666576" y="1953260"/>
            <a:ext cx="1481136" cy="1481136"/>
          </a:xfrm>
          <a:prstGeom prst="rect">
            <a:avLst/>
          </a:prstGeom>
        </p:spPr>
      </p:pic>
      <p:pic>
        <p:nvPicPr>
          <p:cNvPr id="5" name="Graphic 4" descr="Arrow Right with solid fill">
            <a:extLst>
              <a:ext uri="{FF2B5EF4-FFF2-40B4-BE49-F238E27FC236}">
                <a16:creationId xmlns:a16="http://schemas.microsoft.com/office/drawing/2014/main" id="{2080A59B-0EC1-9AA3-FF11-6234DBF65D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711691">
            <a:off x="9945392" y="3592068"/>
            <a:ext cx="1481136" cy="148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08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D8CD555-AB49-4CAE-998F-97A85F59A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Basics: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GAAP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DB1E16-FA9D-8582-5DBD-C351DCE270A7}"/>
              </a:ext>
            </a:extLst>
          </p:cNvPr>
          <p:cNvSpPr txBox="1"/>
          <p:nvPr/>
        </p:nvSpPr>
        <p:spPr>
          <a:xfrm>
            <a:off x="3096259" y="553821"/>
            <a:ext cx="85095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Generally Accepted Accounting Principles:</a:t>
            </a:r>
          </a:p>
          <a:p>
            <a:r>
              <a:rPr lang="en-US" dirty="0"/>
              <a:t>Issued by Federal Accounting Standards Board (FASB)</a:t>
            </a:r>
          </a:p>
          <a:p>
            <a:r>
              <a:rPr lang="en-US" dirty="0"/>
              <a:t>Ensures reports are complete, consistent, and comparable to one another</a:t>
            </a:r>
          </a:p>
          <a:p>
            <a:r>
              <a:rPr lang="en-US" dirty="0"/>
              <a:t>Adherence is required by US federal law for publicly-traded companies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747D57-A0A5-5685-5E12-A7F1694C508E}"/>
              </a:ext>
            </a:extLst>
          </p:cNvPr>
          <p:cNvSpPr txBox="1"/>
          <p:nvPr/>
        </p:nvSpPr>
        <p:spPr>
          <a:xfrm>
            <a:off x="130628" y="6275610"/>
            <a:ext cx="10007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also: FASB.org/standards   </a:t>
            </a:r>
            <a:r>
              <a:rPr lang="en-US" dirty="0" err="1"/>
              <a:t>agiled.app</a:t>
            </a:r>
            <a:r>
              <a:rPr lang="en-US" dirty="0"/>
              <a:t>/hub/accounting/</a:t>
            </a:r>
            <a:r>
              <a:rPr lang="en-US" dirty="0" err="1"/>
              <a:t>gaap</a:t>
            </a:r>
            <a:r>
              <a:rPr lang="en-US" dirty="0"/>
              <a:t>-principles/#principles-of-gaap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395771-BE3C-D96C-1D42-E6E8D2C4984D}"/>
              </a:ext>
            </a:extLst>
          </p:cNvPr>
          <p:cNvSpPr txBox="1"/>
          <p:nvPr/>
        </p:nvSpPr>
        <p:spPr>
          <a:xfrm>
            <a:off x="518161" y="1978581"/>
            <a:ext cx="105498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i-sans-serif"/>
              </a:rPr>
              <a:t> Economic Entity Principle: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ui-sans-serif"/>
              </a:rPr>
              <a:t>business separate from the owner</a:t>
            </a:r>
          </a:p>
          <a:p>
            <a:pPr algn="l">
              <a:buFont typeface="+mj-lt"/>
              <a:buAutoNum type="arabicPeriod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i-sans-serif"/>
              </a:rPr>
              <a:t> Monetary Unit Principle: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ui-sans-serif"/>
              </a:rPr>
              <a:t>always working in the same currency</a:t>
            </a:r>
          </a:p>
          <a:p>
            <a:pPr algn="l">
              <a:buFont typeface="+mj-lt"/>
              <a:buAutoNum type="arabicPeriod"/>
            </a:pPr>
            <a:r>
              <a:rPr lang="en-US" sz="2000" b="1" i="0" dirty="0">
                <a:solidFill>
                  <a:schemeClr val="accent1">
                    <a:lumMod val="75000"/>
                  </a:schemeClr>
                </a:solidFill>
                <a:effectLst/>
                <a:latin typeface="ui-sans-serif"/>
              </a:rPr>
              <a:t> Time Period Principle: 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ui-sans-serif"/>
              </a:rPr>
              <a:t>activities are dated and reports cover specific periods of time</a:t>
            </a:r>
          </a:p>
          <a:p>
            <a:pPr algn="l">
              <a:buFont typeface="+mj-lt"/>
              <a:buAutoNum type="arabicPeriod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i-sans-serif"/>
              </a:rPr>
              <a:t> Cost Principle: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ui-sans-serif"/>
              </a:rPr>
              <a:t>items are recorded at their original price</a:t>
            </a:r>
          </a:p>
          <a:p>
            <a:pPr algn="l">
              <a:buFont typeface="+mj-lt"/>
              <a:buAutoNum type="arabicPeriod"/>
            </a:pPr>
            <a:r>
              <a:rPr lang="en-US" sz="2000" b="1" i="0" dirty="0">
                <a:solidFill>
                  <a:schemeClr val="accent1">
                    <a:lumMod val="75000"/>
                  </a:schemeClr>
                </a:solidFill>
                <a:effectLst/>
                <a:latin typeface="ui-sans-serif"/>
              </a:rPr>
              <a:t> Full Disclosure Principle: 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ui-sans-serif"/>
              </a:rPr>
              <a:t>complete information is always recorded</a:t>
            </a:r>
          </a:p>
          <a:p>
            <a:pPr algn="l">
              <a:buFont typeface="+mj-lt"/>
              <a:buAutoNum type="arabicPeriod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i-sans-serif"/>
              </a:rPr>
              <a:t> Going Concern Principle: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ui-sans-serif"/>
              </a:rPr>
              <a:t>the business intends to carry on its operations into the future</a:t>
            </a:r>
          </a:p>
          <a:p>
            <a:pPr algn="l">
              <a:buFont typeface="+mj-lt"/>
              <a:buAutoNum type="arabicPeriod"/>
            </a:pPr>
            <a:r>
              <a:rPr lang="en-US" sz="2000" b="1" i="0" dirty="0">
                <a:solidFill>
                  <a:schemeClr val="accent1">
                    <a:lumMod val="75000"/>
                  </a:schemeClr>
                </a:solidFill>
                <a:effectLst/>
                <a:latin typeface="ui-sans-serif"/>
              </a:rPr>
              <a:t> Matching Principle: 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ui-sans-serif"/>
              </a:rPr>
              <a:t>for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ui-sans-serif"/>
              </a:rPr>
              <a:t>accrual basis accounting,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ui-sans-serif"/>
              </a:rPr>
              <a:t> income and expenses in a given period are matched 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ui-sans-serif"/>
              </a:rPr>
              <a:t>o one another</a:t>
            </a:r>
          </a:p>
          <a:p>
            <a:pPr algn="l">
              <a:buFont typeface="+mj-lt"/>
              <a:buAutoNum type="arabicPeriod"/>
            </a:pPr>
            <a:r>
              <a:rPr lang="en-US" sz="2000" b="1" i="0" dirty="0">
                <a:solidFill>
                  <a:schemeClr val="accent1">
                    <a:lumMod val="75000"/>
                  </a:schemeClr>
                </a:solidFill>
                <a:effectLst/>
                <a:latin typeface="ui-sans-serif"/>
              </a:rPr>
              <a:t> Revenue Recognition Principle: 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ui-sans-serif"/>
              </a:rPr>
              <a:t>for accrual basis accounting, income is recorded at the time the sale is made, whether or not cash is received at that time</a:t>
            </a:r>
          </a:p>
          <a:p>
            <a:pPr algn="l">
              <a:buFont typeface="+mj-lt"/>
              <a:buAutoNum type="arabicPeriod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i-sans-serif"/>
              </a:rPr>
              <a:t> Materiality principle: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ui-sans-serif"/>
              </a:rPr>
              <a:t>small errors may be disregarded as insignificant</a:t>
            </a:r>
          </a:p>
          <a:p>
            <a:pPr algn="l">
              <a:buFont typeface="+mj-lt"/>
              <a:buAutoNum type="arabicPeriod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i-sans-serif"/>
              </a:rPr>
              <a:t> Conservatism principle: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ui-sans-serif"/>
              </a:rPr>
              <a:t>always err on the unfavorable side</a:t>
            </a:r>
            <a:endParaRPr lang="en-US" sz="2000" b="0" i="0" dirty="0">
              <a:solidFill>
                <a:schemeClr val="accent1">
                  <a:lumMod val="75000"/>
                </a:schemeClr>
              </a:solidFill>
              <a:effectLst/>
              <a:latin typeface="ui-sans-serif"/>
            </a:endParaRPr>
          </a:p>
        </p:txBody>
      </p:sp>
    </p:spTree>
    <p:extLst>
      <p:ext uri="{BB962C8B-B14F-4D97-AF65-F5344CB8AC3E}">
        <p14:creationId xmlns:p14="http://schemas.microsoft.com/office/powerpoint/2010/main" val="202479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893AD54-5CEC-059D-0607-051DB0EDA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D8CD555-AB49-4CAE-998F-97A85F59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0810" y="190511"/>
            <a:ext cx="4823237" cy="2508588"/>
          </a:xfrm>
        </p:spPr>
        <p:txBody>
          <a:bodyPr/>
          <a:lstStyle/>
          <a:p>
            <a:r>
              <a:rPr lang="en-US" dirty="0"/>
              <a:t>Bank Transactions: Matching</a:t>
            </a:r>
          </a:p>
        </p:txBody>
      </p:sp>
      <p:pic>
        <p:nvPicPr>
          <p:cNvPr id="8" name="Graphic 7" descr="Arrow Right with solid fill">
            <a:extLst>
              <a:ext uri="{FF2B5EF4-FFF2-40B4-BE49-F238E27FC236}">
                <a16:creationId xmlns:a16="http://schemas.microsoft.com/office/drawing/2014/main" id="{DA19D779-6A40-878B-2BF1-BC5B8B4D9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522942">
            <a:off x="4012077" y="2542206"/>
            <a:ext cx="1481136" cy="1481136"/>
          </a:xfrm>
          <a:prstGeom prst="rect">
            <a:avLst/>
          </a:prstGeom>
        </p:spPr>
      </p:pic>
      <p:pic>
        <p:nvPicPr>
          <p:cNvPr id="4" name="Graphic 3" descr="Arrow Right with solid fill">
            <a:extLst>
              <a:ext uri="{FF2B5EF4-FFF2-40B4-BE49-F238E27FC236}">
                <a16:creationId xmlns:a16="http://schemas.microsoft.com/office/drawing/2014/main" id="{FBB6D3CE-5389-B751-ADE5-740AC2E46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314783">
            <a:off x="1133102" y="2262749"/>
            <a:ext cx="1481136" cy="148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71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28422CD4-6012-79AE-5E77-282BB6DAC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D8CD555-AB49-4CAE-998F-97A85F59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0810" y="190511"/>
            <a:ext cx="4823237" cy="2508588"/>
          </a:xfrm>
        </p:spPr>
        <p:txBody>
          <a:bodyPr/>
          <a:lstStyle/>
          <a:p>
            <a:r>
              <a:rPr lang="en-US" dirty="0"/>
              <a:t>Bank Transactions: Matching</a:t>
            </a:r>
          </a:p>
        </p:txBody>
      </p:sp>
      <p:pic>
        <p:nvPicPr>
          <p:cNvPr id="8" name="Graphic 7" descr="Arrow Right with solid fill">
            <a:extLst>
              <a:ext uri="{FF2B5EF4-FFF2-40B4-BE49-F238E27FC236}">
                <a16:creationId xmlns:a16="http://schemas.microsoft.com/office/drawing/2014/main" id="{DA19D779-6A40-878B-2BF1-BC5B8B4D9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03331">
            <a:off x="8363478" y="5098109"/>
            <a:ext cx="1481136" cy="1481136"/>
          </a:xfrm>
          <a:prstGeom prst="rect">
            <a:avLst/>
          </a:prstGeom>
        </p:spPr>
      </p:pic>
      <p:pic>
        <p:nvPicPr>
          <p:cNvPr id="4" name="Graphic 3" descr="Arrow Right with solid fill">
            <a:extLst>
              <a:ext uri="{FF2B5EF4-FFF2-40B4-BE49-F238E27FC236}">
                <a16:creationId xmlns:a16="http://schemas.microsoft.com/office/drawing/2014/main" id="{FBB6D3CE-5389-B751-ADE5-740AC2E46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363819">
            <a:off x="299140" y="4587219"/>
            <a:ext cx="1481136" cy="148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401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2D57481-EEAE-0D8B-0691-DCB242975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D8CD555-AB49-4CAE-998F-97A85F59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0810" y="190511"/>
            <a:ext cx="4823237" cy="2508588"/>
          </a:xfrm>
        </p:spPr>
        <p:txBody>
          <a:bodyPr/>
          <a:lstStyle/>
          <a:p>
            <a:r>
              <a:rPr lang="en-US" dirty="0"/>
              <a:t>Bank Transactions: Transfers</a:t>
            </a:r>
          </a:p>
        </p:txBody>
      </p:sp>
      <p:pic>
        <p:nvPicPr>
          <p:cNvPr id="8" name="Graphic 7" descr="Arrow Right with solid fill">
            <a:extLst>
              <a:ext uri="{FF2B5EF4-FFF2-40B4-BE49-F238E27FC236}">
                <a16:creationId xmlns:a16="http://schemas.microsoft.com/office/drawing/2014/main" id="{DA19D779-6A40-878B-2BF1-BC5B8B4D9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03331">
            <a:off x="9010591" y="5098107"/>
            <a:ext cx="1481136" cy="1481136"/>
          </a:xfrm>
          <a:prstGeom prst="rect">
            <a:avLst/>
          </a:prstGeom>
        </p:spPr>
      </p:pic>
      <p:pic>
        <p:nvPicPr>
          <p:cNvPr id="4" name="Graphic 3" descr="Arrow Right with solid fill">
            <a:extLst>
              <a:ext uri="{FF2B5EF4-FFF2-40B4-BE49-F238E27FC236}">
                <a16:creationId xmlns:a16="http://schemas.microsoft.com/office/drawing/2014/main" id="{FBB6D3CE-5389-B751-ADE5-740AC2E46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363819">
            <a:off x="4341001" y="3702863"/>
            <a:ext cx="1481136" cy="148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373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CB8D07-ED08-BBD3-C367-F81B7C0DB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D8CD555-AB49-4CAE-998F-97A85F59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001" y="184074"/>
            <a:ext cx="4823237" cy="2508588"/>
          </a:xfrm>
        </p:spPr>
        <p:txBody>
          <a:bodyPr/>
          <a:lstStyle/>
          <a:p>
            <a:r>
              <a:rPr lang="en-US" dirty="0"/>
              <a:t>Reports</a:t>
            </a:r>
          </a:p>
        </p:txBody>
      </p:sp>
      <p:pic>
        <p:nvPicPr>
          <p:cNvPr id="8" name="Graphic 7" descr="Arrow Right with solid fill">
            <a:extLst>
              <a:ext uri="{FF2B5EF4-FFF2-40B4-BE49-F238E27FC236}">
                <a16:creationId xmlns:a16="http://schemas.microsoft.com/office/drawing/2014/main" id="{DA19D779-6A40-878B-2BF1-BC5B8B4D9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098411">
            <a:off x="3088092" y="3091183"/>
            <a:ext cx="1481136" cy="1481136"/>
          </a:xfrm>
          <a:prstGeom prst="rect">
            <a:avLst/>
          </a:prstGeom>
        </p:spPr>
      </p:pic>
      <p:pic>
        <p:nvPicPr>
          <p:cNvPr id="4" name="Graphic 3" descr="Arrow Right with solid fill">
            <a:extLst>
              <a:ext uri="{FF2B5EF4-FFF2-40B4-BE49-F238E27FC236}">
                <a16:creationId xmlns:a16="http://schemas.microsoft.com/office/drawing/2014/main" id="{FBB6D3CE-5389-B751-ADE5-740AC2E46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363819">
            <a:off x="824078" y="4293707"/>
            <a:ext cx="1481136" cy="148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239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88152D-C1FC-2D2A-897B-85E58AD04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D8CD555-AB49-4CAE-998F-97A85F59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001" y="184074"/>
            <a:ext cx="4823237" cy="2508588"/>
          </a:xfrm>
        </p:spPr>
        <p:txBody>
          <a:bodyPr/>
          <a:lstStyle/>
          <a:p>
            <a:r>
              <a:rPr lang="en-US" dirty="0"/>
              <a:t>Reports</a:t>
            </a:r>
          </a:p>
        </p:txBody>
      </p:sp>
      <p:pic>
        <p:nvPicPr>
          <p:cNvPr id="8" name="Graphic 7" descr="Arrow Right with solid fill">
            <a:extLst>
              <a:ext uri="{FF2B5EF4-FFF2-40B4-BE49-F238E27FC236}">
                <a16:creationId xmlns:a16="http://schemas.microsoft.com/office/drawing/2014/main" id="{DA19D779-6A40-878B-2BF1-BC5B8B4D9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098411">
            <a:off x="3974357" y="5113971"/>
            <a:ext cx="1481136" cy="1481136"/>
          </a:xfrm>
          <a:prstGeom prst="rect">
            <a:avLst/>
          </a:prstGeom>
        </p:spPr>
      </p:pic>
      <p:pic>
        <p:nvPicPr>
          <p:cNvPr id="4" name="Graphic 3" descr="Arrow Right with solid fill">
            <a:extLst>
              <a:ext uri="{FF2B5EF4-FFF2-40B4-BE49-F238E27FC236}">
                <a16:creationId xmlns:a16="http://schemas.microsoft.com/office/drawing/2014/main" id="{FBB6D3CE-5389-B751-ADE5-740AC2E46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534699">
            <a:off x="10319770" y="3177481"/>
            <a:ext cx="1481136" cy="148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308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BD189C6-87DB-0D0A-2212-DC1AC2A85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D8CD555-AB49-4CAE-998F-97A85F59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001" y="184074"/>
            <a:ext cx="4823237" cy="2508588"/>
          </a:xfrm>
        </p:spPr>
        <p:txBody>
          <a:bodyPr/>
          <a:lstStyle/>
          <a:p>
            <a:r>
              <a:rPr lang="en-US" dirty="0"/>
              <a:t>Reports</a:t>
            </a:r>
          </a:p>
        </p:txBody>
      </p:sp>
      <p:pic>
        <p:nvPicPr>
          <p:cNvPr id="8" name="Graphic 7" descr="Arrow Right with solid fill">
            <a:extLst>
              <a:ext uri="{FF2B5EF4-FFF2-40B4-BE49-F238E27FC236}">
                <a16:creationId xmlns:a16="http://schemas.microsoft.com/office/drawing/2014/main" id="{DA19D779-6A40-878B-2BF1-BC5B8B4D9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098411">
            <a:off x="8239310" y="1952095"/>
            <a:ext cx="1481136" cy="1481136"/>
          </a:xfrm>
          <a:prstGeom prst="rect">
            <a:avLst/>
          </a:prstGeom>
        </p:spPr>
      </p:pic>
      <p:pic>
        <p:nvPicPr>
          <p:cNvPr id="4" name="Graphic 3" descr="Arrow Right with solid fill">
            <a:extLst>
              <a:ext uri="{FF2B5EF4-FFF2-40B4-BE49-F238E27FC236}">
                <a16:creationId xmlns:a16="http://schemas.microsoft.com/office/drawing/2014/main" id="{FBB6D3CE-5389-B751-ADE5-740AC2E46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363819">
            <a:off x="1457124" y="2688431"/>
            <a:ext cx="1481136" cy="1481136"/>
          </a:xfrm>
          <a:prstGeom prst="rect">
            <a:avLst/>
          </a:prstGeom>
        </p:spPr>
      </p:pic>
      <p:pic>
        <p:nvPicPr>
          <p:cNvPr id="7" name="Graphic 6" descr="Arrow Right with solid fill">
            <a:extLst>
              <a:ext uri="{FF2B5EF4-FFF2-40B4-BE49-F238E27FC236}">
                <a16:creationId xmlns:a16="http://schemas.microsoft.com/office/drawing/2014/main" id="{791077E6-309E-96D3-BA8C-A269127D9E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098411">
            <a:off x="8454556" y="2892145"/>
            <a:ext cx="1481136" cy="148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551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DBE169-BA91-4B17-9AF2-4BAD528B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057" y="1100290"/>
            <a:ext cx="4279583" cy="1395208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5DAAB0"/>
                </a:solidFill>
              </a:rPr>
              <a:t>Uptown Chamber!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C2EAA8-D3C6-403B-B439-F95C60D0B3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1057" y="2700997"/>
            <a:ext cx="4663521" cy="463049"/>
          </a:xfrm>
        </p:spPr>
        <p:txBody>
          <a:bodyPr>
            <a:normAutofit/>
          </a:bodyPr>
          <a:lstStyle/>
          <a:p>
            <a:r>
              <a:rPr lang="en-US" dirty="0"/>
              <a:t>Let me know if you have any questions!</a:t>
            </a:r>
          </a:p>
        </p:txBody>
      </p:sp>
      <p:pic>
        <p:nvPicPr>
          <p:cNvPr id="46" name="Picture Placeholder 45">
            <a:extLst>
              <a:ext uri="{FF2B5EF4-FFF2-40B4-BE49-F238E27FC236}">
                <a16:creationId xmlns:a16="http://schemas.microsoft.com/office/drawing/2014/main" id="{6263CE43-D410-4BF8-8529-41197F40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29560" t="-29716" r="-29560" b="-29716"/>
          <a:stretch/>
        </p:blipFill>
        <p:spPr>
          <a:xfrm>
            <a:off x="6687422" y="1038724"/>
            <a:ext cx="804759" cy="804759"/>
          </a:xfrm>
        </p:spPr>
      </p:pic>
      <p:pic>
        <p:nvPicPr>
          <p:cNvPr id="50" name="Picture Placeholder 49">
            <a:extLst>
              <a:ext uri="{FF2B5EF4-FFF2-40B4-BE49-F238E27FC236}">
                <a16:creationId xmlns:a16="http://schemas.microsoft.com/office/drawing/2014/main" id="{44B7CF38-0B19-41D9-8D37-6D59A3F3E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22179" t="-22322" r="-22179" b="-22322"/>
          <a:stretch/>
        </p:blipFill>
        <p:spPr>
          <a:xfrm>
            <a:off x="6687422" y="2330235"/>
            <a:ext cx="804759" cy="804759"/>
          </a:xfrm>
        </p:spPr>
      </p:pic>
      <p:pic>
        <p:nvPicPr>
          <p:cNvPr id="52" name="Picture Placeholder 51">
            <a:extLst>
              <a:ext uri="{FF2B5EF4-FFF2-40B4-BE49-F238E27FC236}">
                <a16:creationId xmlns:a16="http://schemas.microsoft.com/office/drawing/2014/main" id="{26AA0551-AA74-4E7E-80AF-5D856020D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27274" t="-27427" r="-27274" b="-27427"/>
          <a:stretch/>
        </p:blipFill>
        <p:spPr>
          <a:xfrm>
            <a:off x="6687422" y="3621746"/>
            <a:ext cx="804759" cy="804759"/>
          </a:xfrm>
        </p:spPr>
      </p:pic>
      <p:pic>
        <p:nvPicPr>
          <p:cNvPr id="54" name="Picture Placeholder 53">
            <a:extLst>
              <a:ext uri="{FF2B5EF4-FFF2-40B4-BE49-F238E27FC236}">
                <a16:creationId xmlns:a16="http://schemas.microsoft.com/office/drawing/2014/main" id="{21139392-74B8-43B3-BFDF-58CAC1336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-30855" t="-31015" r="-30855" b="-31015"/>
          <a:stretch/>
        </p:blipFill>
        <p:spPr>
          <a:xfrm>
            <a:off x="6687422" y="4913257"/>
            <a:ext cx="804759" cy="804759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FCC6D1-213C-4A86-A2D0-742E15438C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Record your finances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2414D74-66D2-4C65-A48E-39F723FB2B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Make sales and pay vendors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4D7EF6E-37B1-4694-B769-3DDEC29D83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Know what your business needs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BF89FBA-20AC-4FD7-833B-ADA0EEFFCA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Number go up!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1AEF3ED8-A75C-4318-877C-139C98C000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There are lots of tutorials online, this is just a starter.</a:t>
            </a:r>
          </a:p>
          <a:p>
            <a:pPr>
              <a:lnSpc>
                <a:spcPct val="100000"/>
              </a:lnSpc>
            </a:pPr>
            <a:r>
              <a:rPr lang="en-US" dirty="0"/>
              <a:t>QBO has a built-in help function too.</a:t>
            </a:r>
          </a:p>
          <a:p>
            <a:pPr>
              <a:lnSpc>
                <a:spcPct val="100000"/>
              </a:lnSpc>
            </a:pPr>
            <a:r>
              <a:rPr lang="en-US" dirty="0"/>
              <a:t>Consult your bookkeeper or accountant for information about taxes and compliance.</a:t>
            </a:r>
          </a:p>
          <a:p>
            <a:pPr>
              <a:lnSpc>
                <a:spcPct val="100000"/>
              </a:lnSpc>
            </a:pPr>
            <a:r>
              <a:rPr lang="en-US" dirty="0"/>
              <a:t>QBO changes frequently, so positions and functions may change from what’s shown.</a:t>
            </a:r>
          </a:p>
          <a:p>
            <a:pPr>
              <a:lnSpc>
                <a:spcPct val="100000"/>
              </a:lnSpc>
            </a:pPr>
            <a:r>
              <a:rPr lang="en-US" dirty="0"/>
              <a:t>QuickBooks has an online directory of </a:t>
            </a:r>
            <a:r>
              <a:rPr lang="en-US" dirty="0" err="1"/>
              <a:t>ProAdvisors</a:t>
            </a:r>
            <a:r>
              <a:rPr lang="en-US" dirty="0"/>
              <a:t> that you can hire to help.</a:t>
            </a:r>
          </a:p>
          <a:p>
            <a:pPr>
              <a:lnSpc>
                <a:spcPct val="100000"/>
              </a:lnSpc>
            </a:pPr>
            <a:r>
              <a:rPr lang="en-US" dirty="0"/>
              <a:t>I am also available: sarah@luckystone.biz</a:t>
            </a:r>
          </a:p>
        </p:txBody>
      </p:sp>
    </p:spTree>
    <p:extLst>
      <p:ext uri="{BB962C8B-B14F-4D97-AF65-F5344CB8AC3E}">
        <p14:creationId xmlns:p14="http://schemas.microsoft.com/office/powerpoint/2010/main" val="226842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D8CD555-AB49-4CAE-998F-97A85F59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524172"/>
            <a:ext cx="10324011" cy="250858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Basics: The Accounting Equation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EC3A88-FE6E-6EF7-AE41-D8635A2ABDA4}"/>
              </a:ext>
            </a:extLst>
          </p:cNvPr>
          <p:cNvSpPr/>
          <p:nvPr/>
        </p:nvSpPr>
        <p:spPr>
          <a:xfrm>
            <a:off x="1425490" y="2030551"/>
            <a:ext cx="9341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Assets = Liabilities + Equity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EAD02F-EA4C-E8D1-E732-C481285DF6F9}"/>
              </a:ext>
            </a:extLst>
          </p:cNvPr>
          <p:cNvSpPr/>
          <p:nvPr/>
        </p:nvSpPr>
        <p:spPr>
          <a:xfrm>
            <a:off x="1258077" y="3825241"/>
            <a:ext cx="967584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Profit = Income </a:t>
            </a:r>
            <a:r>
              <a:rPr lang="en-US" sz="4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Expenses</a:t>
            </a:r>
            <a:endParaRPr lang="en-US" sz="44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6235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D8CD555-AB49-4CAE-998F-97A85F59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524172"/>
            <a:ext cx="9139024" cy="250858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Basics: Double-Entry Bookkeeping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395771-BE3C-D96C-1D42-E6E8D2C4984D}"/>
              </a:ext>
            </a:extLst>
          </p:cNvPr>
          <p:cNvSpPr txBox="1"/>
          <p:nvPr/>
        </p:nvSpPr>
        <p:spPr>
          <a:xfrm>
            <a:off x="1670179" y="1558703"/>
            <a:ext cx="9397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i="0" dirty="0">
                <a:solidFill>
                  <a:schemeClr val="accent1"/>
                </a:solidFill>
                <a:effectLst/>
                <a:latin typeface="ui-sans-serif"/>
              </a:rPr>
              <a:t>Why </a:t>
            </a:r>
            <a:r>
              <a:rPr lang="en-US" sz="2000" b="1" dirty="0">
                <a:solidFill>
                  <a:schemeClr val="accent1"/>
                </a:solidFill>
                <a:latin typeface="ui-sans-serif"/>
              </a:rPr>
              <a:t>do we record everything twice?</a:t>
            </a:r>
          </a:p>
          <a:p>
            <a:pPr algn="l"/>
            <a:endParaRPr lang="en-US" sz="2000" b="1" i="0" dirty="0">
              <a:solidFill>
                <a:schemeClr val="accent1"/>
              </a:solidFill>
              <a:effectLst/>
              <a:latin typeface="ui-sans-serif"/>
            </a:endParaRPr>
          </a:p>
          <a:p>
            <a:pPr marL="342900" indent="-342900" algn="l">
              <a:buFontTx/>
              <a:buChar char="-"/>
            </a:pPr>
            <a:r>
              <a:rPr lang="en-US" sz="2000" b="1" dirty="0">
                <a:solidFill>
                  <a:schemeClr val="accent1"/>
                </a:solidFill>
                <a:latin typeface="ui-sans-serif"/>
              </a:rPr>
              <a:t>Money came from somewhere, and went to somewhere else</a:t>
            </a:r>
          </a:p>
          <a:p>
            <a:pPr marL="342900" indent="-342900" algn="l">
              <a:buFontTx/>
              <a:buChar char="-"/>
            </a:pPr>
            <a:r>
              <a:rPr lang="en-US" sz="2000" b="1" dirty="0">
                <a:solidFill>
                  <a:schemeClr val="accent1"/>
                </a:solidFill>
                <a:latin typeface="ui-sans-serif"/>
              </a:rPr>
              <a:t>We need to know exactly what happened, every time</a:t>
            </a:r>
          </a:p>
          <a:p>
            <a:pPr marL="342900" indent="-342900" algn="l">
              <a:buFontTx/>
              <a:buChar char="-"/>
            </a:pPr>
            <a:r>
              <a:rPr lang="en-US" sz="2000" b="1" i="0" dirty="0">
                <a:solidFill>
                  <a:schemeClr val="accent1"/>
                </a:solidFill>
                <a:effectLst/>
                <a:latin typeface="ui-sans-serif"/>
              </a:rPr>
              <a:t>Record a credit (minus) in the </a:t>
            </a:r>
            <a:r>
              <a:rPr lang="en-US" sz="2000" b="1" i="1" dirty="0">
                <a:solidFill>
                  <a:schemeClr val="accent1"/>
                </a:solidFill>
                <a:effectLst/>
                <a:latin typeface="ui-sans-serif"/>
              </a:rPr>
              <a:t>from</a:t>
            </a:r>
            <a:r>
              <a:rPr lang="en-US" sz="2000" b="1" i="0" dirty="0">
                <a:solidFill>
                  <a:schemeClr val="accent1"/>
                </a:solidFill>
                <a:effectLst/>
                <a:latin typeface="ui-sans-serif"/>
              </a:rPr>
              <a:t> account, and a de</a:t>
            </a:r>
            <a:r>
              <a:rPr lang="en-US" sz="2000" b="1" dirty="0">
                <a:solidFill>
                  <a:schemeClr val="accent1"/>
                </a:solidFill>
                <a:latin typeface="ui-sans-serif"/>
              </a:rPr>
              <a:t>bit (plus) in the </a:t>
            </a:r>
            <a:r>
              <a:rPr lang="en-US" sz="2000" b="1" i="1" dirty="0">
                <a:solidFill>
                  <a:schemeClr val="accent1"/>
                </a:solidFill>
                <a:latin typeface="ui-sans-serif"/>
              </a:rPr>
              <a:t>to</a:t>
            </a:r>
            <a:r>
              <a:rPr lang="en-US" sz="2000" b="1" dirty="0">
                <a:solidFill>
                  <a:schemeClr val="accent1"/>
                </a:solidFill>
                <a:latin typeface="ui-sans-serif"/>
              </a:rPr>
              <a:t> account</a:t>
            </a:r>
          </a:p>
          <a:p>
            <a:pPr marL="800100" lvl="1" indent="-342900">
              <a:buFontTx/>
              <a:buChar char="-"/>
            </a:pPr>
            <a:r>
              <a:rPr lang="en-US" sz="1600" b="1" i="1" dirty="0">
                <a:solidFill>
                  <a:schemeClr val="accent1"/>
                </a:solidFill>
                <a:effectLst/>
                <a:latin typeface="ui-sans-serif"/>
              </a:rPr>
              <a:t>*for certain types of accounts, credit/debit may be opposite the usual convention</a:t>
            </a:r>
            <a:endParaRPr lang="en-US" sz="1600" b="0" i="1" dirty="0">
              <a:solidFill>
                <a:schemeClr val="accent1"/>
              </a:solidFill>
              <a:effectLst/>
              <a:latin typeface="ui-sans-serif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D271ED-893B-80A0-325E-BE12C16BF98F}"/>
              </a:ext>
            </a:extLst>
          </p:cNvPr>
          <p:cNvSpPr txBox="1"/>
          <p:nvPr/>
        </p:nvSpPr>
        <p:spPr>
          <a:xfrm>
            <a:off x="3502982" y="3634358"/>
            <a:ext cx="518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Example: I paid the monthly phone bill for $10.21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DD85B4-6A0B-73E8-FEAC-C9D55D005A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27411"/>
              </p:ext>
            </p:extLst>
          </p:nvPr>
        </p:nvGraphicFramePr>
        <p:xfrm>
          <a:off x="3268823" y="4275836"/>
          <a:ext cx="5654352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4784">
                  <a:extLst>
                    <a:ext uri="{9D8B030D-6E8A-4147-A177-3AD203B41FA5}">
                      <a16:colId xmlns:a16="http://schemas.microsoft.com/office/drawing/2014/main" val="3345730620"/>
                    </a:ext>
                  </a:extLst>
                </a:gridCol>
                <a:gridCol w="1884784">
                  <a:extLst>
                    <a:ext uri="{9D8B030D-6E8A-4147-A177-3AD203B41FA5}">
                      <a16:colId xmlns:a16="http://schemas.microsoft.com/office/drawing/2014/main" val="4147409513"/>
                    </a:ext>
                  </a:extLst>
                </a:gridCol>
                <a:gridCol w="1884784">
                  <a:extLst>
                    <a:ext uri="{9D8B030D-6E8A-4147-A177-3AD203B41FA5}">
                      <a16:colId xmlns:a16="http://schemas.microsoft.com/office/drawing/2014/main" val="3290345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Account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Debit (plus)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Credit (minus)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636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Checking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$10.21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512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Utilities: 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$10.21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316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09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D8CD555-AB49-4CAE-998F-97A85F59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78736"/>
            <a:ext cx="7252505" cy="8912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600" b="1" i="0" kern="1200" spc="-150">
                <a:latin typeface="+mj-lt"/>
                <a:ea typeface="+mj-ea"/>
                <a:cs typeface="Gill Sans" panose="020B0502020104020203" pitchFamily="34" charset="-79"/>
              </a:rPr>
              <a:t>Part 2: QuickBooks Online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395771-BE3C-D96C-1D42-E6E8D2C4984D}"/>
              </a:ext>
            </a:extLst>
          </p:cNvPr>
          <p:cNvSpPr txBox="1"/>
          <p:nvPr/>
        </p:nvSpPr>
        <p:spPr>
          <a:xfrm>
            <a:off x="838200" y="1666758"/>
            <a:ext cx="7252504" cy="46125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b="0" i="0" kern="1200" dirty="0">
                <a:solidFill>
                  <a:schemeClr val="bg1"/>
                </a:solidFill>
                <a:effectLst/>
                <a:latin typeface="ui-sans-serif"/>
                <a:cs typeface="Arial" panose="020B0604020202020204" pitchFamily="34" charset="0"/>
              </a:rPr>
              <a:t>What is it?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b="0" i="0" kern="1200" dirty="0">
                <a:solidFill>
                  <a:schemeClr val="bg1"/>
                </a:solidFill>
                <a:latin typeface="ui-sans-serif"/>
                <a:cs typeface="Arial" panose="020B0604020202020204" pitchFamily="34" charset="0"/>
              </a:rPr>
              <a:t>Bookkeeping software: helps to automate the bookkeeping process, and generate useful reports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en-US" b="0" i="0" kern="1200" dirty="0">
              <a:solidFill>
                <a:schemeClr val="bg1"/>
              </a:solidFill>
              <a:effectLst/>
              <a:latin typeface="ui-sans-serif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b="0" i="0" kern="1200" dirty="0">
                <a:solidFill>
                  <a:schemeClr val="bg1"/>
                </a:solidFill>
                <a:latin typeface="ui-sans-serif"/>
                <a:cs typeface="Arial" panose="020B0604020202020204" pitchFamily="34" charset="0"/>
              </a:rPr>
              <a:t>How much does it cost?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b="0" i="0" kern="1200" dirty="0">
                <a:solidFill>
                  <a:schemeClr val="bg1"/>
                </a:solidFill>
                <a:effectLst/>
                <a:latin typeface="ui-sans-serif"/>
                <a:cs typeface="Arial" panose="020B0604020202020204" pitchFamily="34" charset="0"/>
              </a:rPr>
              <a:t>Depends on the features you want – Simple</a:t>
            </a:r>
            <a:r>
              <a:rPr lang="en-US" b="0" i="0" kern="1200" dirty="0">
                <a:solidFill>
                  <a:schemeClr val="bg1"/>
                </a:solidFill>
                <a:latin typeface="ui-sans-serif"/>
                <a:cs typeface="Arial" panose="020B0604020202020204" pitchFamily="34" charset="0"/>
              </a:rPr>
              <a:t> Start is $30/month base price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en-US" b="0" i="0" kern="1200" dirty="0">
              <a:solidFill>
                <a:schemeClr val="bg1"/>
              </a:solidFill>
              <a:effectLst/>
              <a:latin typeface="ui-sans-serif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b="0" i="0" kern="1200" dirty="0">
                <a:solidFill>
                  <a:schemeClr val="bg1"/>
                </a:solidFill>
                <a:latin typeface="ui-sans-serif"/>
                <a:cs typeface="Arial" panose="020B0604020202020204" pitchFamily="34" charset="0"/>
              </a:rPr>
              <a:t>Are there alternatives?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b="0" i="0" kern="1200" dirty="0">
                <a:solidFill>
                  <a:schemeClr val="bg1"/>
                </a:solidFill>
                <a:effectLst/>
                <a:latin typeface="ui-sans-serif"/>
                <a:cs typeface="Arial" panose="020B0604020202020204" pitchFamily="34" charset="0"/>
              </a:rPr>
              <a:t>Yes! QuickBooks is the most po</a:t>
            </a:r>
            <a:r>
              <a:rPr lang="en-US" b="0" i="0" kern="1200" dirty="0">
                <a:solidFill>
                  <a:schemeClr val="bg1"/>
                </a:solidFill>
                <a:latin typeface="ui-sans-serif"/>
                <a:cs typeface="Arial" panose="020B0604020202020204" pitchFamily="34" charset="0"/>
              </a:rPr>
              <a:t>pular in the United States, but there are lots of others. Xero is popular internationally, and Wave is a simple free system.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dirty="0">
                <a:solidFill>
                  <a:schemeClr val="bg1"/>
                </a:solidFill>
                <a:effectLst/>
                <a:latin typeface="ui-sans-serif"/>
                <a:cs typeface="Arial" panose="020B0604020202020204" pitchFamily="34" charset="0"/>
              </a:rPr>
              <a:t>They all work in similar ways.</a:t>
            </a:r>
            <a:endParaRPr lang="en-US" b="0" i="0" kern="1200" dirty="0">
              <a:solidFill>
                <a:schemeClr val="bg1"/>
              </a:solidFill>
              <a:effectLst/>
              <a:latin typeface="ui-sans-serif"/>
              <a:cs typeface="Arial" panose="020B0604020202020204" pitchFamily="34" charset="0"/>
            </a:endParaRPr>
          </a:p>
        </p:txBody>
      </p:sp>
      <p:pic>
        <p:nvPicPr>
          <p:cNvPr id="3" name="Picture 2" descr="A white and green label with black text&#10;&#10;Description automatically generated">
            <a:extLst>
              <a:ext uri="{FF2B5EF4-FFF2-40B4-BE49-F238E27FC236}">
                <a16:creationId xmlns:a16="http://schemas.microsoft.com/office/drawing/2014/main" id="{9ED27451-51AA-DDE8-025F-835BEA002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8297" y="1229472"/>
            <a:ext cx="3325792" cy="4399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9801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D8CD555-AB49-4CAE-998F-97A85F59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524172"/>
            <a:ext cx="5668036" cy="250858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QBO: Chart of Accounts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395771-BE3C-D96C-1D42-E6E8D2C4984D}"/>
              </a:ext>
            </a:extLst>
          </p:cNvPr>
          <p:cNvSpPr txBox="1"/>
          <p:nvPr/>
        </p:nvSpPr>
        <p:spPr>
          <a:xfrm>
            <a:off x="518160" y="1470749"/>
            <a:ext cx="5577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ui-sans-serif"/>
              </a:rPr>
              <a:t>Needs vary by industry and from business to business</a:t>
            </a:r>
          </a:p>
          <a:p>
            <a:pPr algn="l"/>
            <a:endParaRPr lang="en-US" sz="2000" b="0" i="0" dirty="0">
              <a:solidFill>
                <a:schemeClr val="accent1">
                  <a:lumMod val="75000"/>
                </a:schemeClr>
              </a:solidFill>
              <a:effectLst/>
              <a:latin typeface="ui-sans-serif"/>
            </a:endParaRPr>
          </a:p>
          <a:p>
            <a:pPr algn="l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ui-sans-serif"/>
              </a:rPr>
              <a:t>Numbering is usually standardized</a:t>
            </a:r>
          </a:p>
          <a:p>
            <a:pPr algn="l"/>
            <a:endParaRPr lang="en-US" sz="2000" dirty="0">
              <a:solidFill>
                <a:schemeClr val="accent1">
                  <a:lumMod val="75000"/>
                </a:schemeClr>
              </a:solidFill>
              <a:latin typeface="ui-sans-serif"/>
            </a:endParaRPr>
          </a:p>
          <a:p>
            <a:pPr algn="l"/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ui-sans-serif"/>
              </a:rPr>
              <a:t>QBO supports sub-accounts</a:t>
            </a:r>
          </a:p>
          <a:p>
            <a:pPr algn="l"/>
            <a:endParaRPr lang="en-US" sz="2000" b="0" i="0" dirty="0">
              <a:solidFill>
                <a:schemeClr val="accent1">
                  <a:lumMod val="75000"/>
                </a:schemeClr>
              </a:solidFill>
              <a:effectLst/>
              <a:latin typeface="ui-sans-serif"/>
            </a:endParaRPr>
          </a:p>
          <a:p>
            <a:pPr algn="l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ui-sans-serif"/>
              </a:rPr>
              <a:t>Can find examples online (or in QBO) and adjust them as needed</a:t>
            </a:r>
            <a:endParaRPr lang="en-US" sz="2000" b="0" i="0" dirty="0">
              <a:solidFill>
                <a:schemeClr val="accent1">
                  <a:lumMod val="75000"/>
                </a:schemeClr>
              </a:solidFill>
              <a:effectLst/>
              <a:latin typeface="ui-sans-serif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88F735F-9D86-E071-6ECF-CE37479B4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501801"/>
              </p:ext>
            </p:extLst>
          </p:nvPr>
        </p:nvGraphicFramePr>
        <p:xfrm>
          <a:off x="6484776" y="447869"/>
          <a:ext cx="5189064" cy="60835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7409">
                  <a:extLst>
                    <a:ext uri="{9D8B030D-6E8A-4147-A177-3AD203B41FA5}">
                      <a16:colId xmlns:a16="http://schemas.microsoft.com/office/drawing/2014/main" val="69074056"/>
                    </a:ext>
                  </a:extLst>
                </a:gridCol>
                <a:gridCol w="2314920">
                  <a:extLst>
                    <a:ext uri="{9D8B030D-6E8A-4147-A177-3AD203B41FA5}">
                      <a16:colId xmlns:a16="http://schemas.microsoft.com/office/drawing/2014/main" val="33517417"/>
                    </a:ext>
                  </a:extLst>
                </a:gridCol>
                <a:gridCol w="1846735">
                  <a:extLst>
                    <a:ext uri="{9D8B030D-6E8A-4147-A177-3AD203B41FA5}">
                      <a16:colId xmlns:a16="http://schemas.microsoft.com/office/drawing/2014/main" val="1226186588"/>
                    </a:ext>
                  </a:extLst>
                </a:gridCol>
              </a:tblGrid>
              <a:tr h="196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Account #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Full name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Account type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4291535915"/>
                  </a:ext>
                </a:extLst>
              </a:tr>
              <a:tr h="19669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1000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Cash on hand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Bank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4205362688"/>
                  </a:ext>
                </a:extLst>
              </a:tr>
              <a:tr h="19669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1020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Checking Account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Bank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1529424285"/>
                  </a:ext>
                </a:extLst>
              </a:tr>
              <a:tr h="37955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1110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Accounts Receivable (A/R)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Accounts receivable (A/R)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1006548982"/>
                  </a:ext>
                </a:extLst>
              </a:tr>
              <a:tr h="19669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1310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Prepaid Expenses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Other Current Assets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3191931784"/>
                  </a:ext>
                </a:extLst>
              </a:tr>
              <a:tr h="19669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1340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Undeposited Funds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Other Current Assets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1328827484"/>
                  </a:ext>
                </a:extLst>
              </a:tr>
              <a:tr h="19669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1490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Accumulated Depreciation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Fixed Assets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3484303283"/>
                  </a:ext>
                </a:extLst>
              </a:tr>
              <a:tr h="19669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1410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Furniture &amp; Fixtures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Fixed Assets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3729156404"/>
                  </a:ext>
                </a:extLst>
              </a:tr>
              <a:tr h="19669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1420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Phone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Fixed Assets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2513539720"/>
                  </a:ext>
                </a:extLst>
              </a:tr>
              <a:tr h="19669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1520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Organization Costs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Other Assets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2510757339"/>
                  </a:ext>
                </a:extLst>
              </a:tr>
              <a:tr h="19669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2110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Accounts Payable (A/P)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Accounts payable (A/P)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2918391005"/>
                  </a:ext>
                </a:extLst>
              </a:tr>
              <a:tr h="19669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2210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Credit Card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Credit Card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2940070320"/>
                  </a:ext>
                </a:extLst>
              </a:tr>
              <a:tr h="19669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3310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Opening Balance Equity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Equity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1322577883"/>
                  </a:ext>
                </a:extLst>
              </a:tr>
              <a:tr h="19669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3020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Owner Distributions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Equity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2122096120"/>
                  </a:ext>
                </a:extLst>
              </a:tr>
              <a:tr h="19669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3010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Owner's Equity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Equity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3678740008"/>
                  </a:ext>
                </a:extLst>
              </a:tr>
              <a:tr h="19669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3510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Retained Earnings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Equity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581109688"/>
                  </a:ext>
                </a:extLst>
              </a:tr>
              <a:tr h="19669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4010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Bookkeeping Revenue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Income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3933067647"/>
                  </a:ext>
                </a:extLst>
              </a:tr>
              <a:tr h="19669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4030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Other Income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Income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839861024"/>
                  </a:ext>
                </a:extLst>
              </a:tr>
              <a:tr h="19669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5010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Client Subscription Cost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Cost of Goods Sold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643780593"/>
                  </a:ext>
                </a:extLst>
              </a:tr>
              <a:tr h="19669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6150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Advertising/Promotional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Expenses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118214717"/>
                  </a:ext>
                </a:extLst>
              </a:tr>
              <a:tr h="19669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6170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Bank Charges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Expenses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529678224"/>
                  </a:ext>
                </a:extLst>
              </a:tr>
              <a:tr h="19669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6210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Dues &amp; Subscriptions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Expenses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4220224810"/>
                  </a:ext>
                </a:extLst>
              </a:tr>
              <a:tr h="19669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6230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Insurance - E&amp;O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Expenses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749953599"/>
                  </a:ext>
                </a:extLst>
              </a:tr>
              <a:tr h="19669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6310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Legal &amp; Professional Fees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Expenses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3759291255"/>
                  </a:ext>
                </a:extLst>
              </a:tr>
              <a:tr h="19669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6311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Licenses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Expenses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391809353"/>
                  </a:ext>
                </a:extLst>
              </a:tr>
              <a:tr h="19669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6450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Taxes - Other than Income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Expenses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1702929442"/>
                  </a:ext>
                </a:extLst>
              </a:tr>
              <a:tr h="19669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6490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Utilities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Expenses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4133611405"/>
                  </a:ext>
                </a:extLst>
              </a:tr>
              <a:tr h="19669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8210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Depreciation Expense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Other Expense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124914608"/>
                  </a:ext>
                </a:extLst>
              </a:tr>
              <a:tr h="19669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8410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Penalties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Other Expense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3917209038"/>
                  </a:ext>
                </a:extLst>
              </a:tr>
              <a:tr h="19669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--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Reconciliation Discrepancies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Other Expense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3480893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6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D1D554-88B8-3FC6-E62A-98B6B26D3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D8CD555-AB49-4CAE-998F-97A85F59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239" y="0"/>
            <a:ext cx="2578099" cy="2508588"/>
          </a:xfrm>
        </p:spPr>
        <p:txBody>
          <a:bodyPr>
            <a:normAutofit/>
          </a:bodyPr>
          <a:lstStyle/>
          <a:p>
            <a:r>
              <a:rPr lang="en-US" dirty="0"/>
              <a:t>Making Sales: Products &amp; Services</a:t>
            </a:r>
          </a:p>
        </p:txBody>
      </p:sp>
      <p:pic>
        <p:nvPicPr>
          <p:cNvPr id="15" name="Graphic 14" descr="Arrow Right with solid fill">
            <a:extLst>
              <a:ext uri="{FF2B5EF4-FFF2-40B4-BE49-F238E27FC236}">
                <a16:creationId xmlns:a16="http://schemas.microsoft.com/office/drawing/2014/main" id="{9CE05924-CDF3-A1C7-18F0-C591B3F74E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966611">
            <a:off x="5388852" y="3356340"/>
            <a:ext cx="1986145" cy="1986145"/>
          </a:xfrm>
          <a:prstGeom prst="rect">
            <a:avLst/>
          </a:prstGeom>
        </p:spPr>
      </p:pic>
      <p:pic>
        <p:nvPicPr>
          <p:cNvPr id="17" name="Graphic 16" descr="Arrow Right with solid fill">
            <a:extLst>
              <a:ext uri="{FF2B5EF4-FFF2-40B4-BE49-F238E27FC236}">
                <a16:creationId xmlns:a16="http://schemas.microsoft.com/office/drawing/2014/main" id="{F69FC40A-EF04-2671-B17B-651CEE1A94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641758">
            <a:off x="1838194" y="-273595"/>
            <a:ext cx="1855003" cy="185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67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7E7E1D82-B7E6-DEB0-7288-846F56FF7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C1B04AB1-4083-C8C3-9530-AA9D679DAA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654"/>
          <a:stretch/>
        </p:blipFill>
        <p:spPr>
          <a:xfrm>
            <a:off x="19279" y="0"/>
            <a:ext cx="4919003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D8CD555-AB49-4CAE-998F-97A85F59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070" y="0"/>
            <a:ext cx="2578099" cy="2508588"/>
          </a:xfrm>
        </p:spPr>
        <p:txBody>
          <a:bodyPr>
            <a:normAutofit/>
          </a:bodyPr>
          <a:lstStyle/>
          <a:p>
            <a:r>
              <a:rPr lang="en-US" dirty="0"/>
              <a:t>Making Sales: Products &amp; Services</a:t>
            </a:r>
          </a:p>
        </p:txBody>
      </p:sp>
      <p:pic>
        <p:nvPicPr>
          <p:cNvPr id="15" name="Graphic 14" descr="Arrow Right with solid fill">
            <a:extLst>
              <a:ext uri="{FF2B5EF4-FFF2-40B4-BE49-F238E27FC236}">
                <a16:creationId xmlns:a16="http://schemas.microsoft.com/office/drawing/2014/main" id="{9CE05924-CDF3-A1C7-18F0-C591B3F74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401867">
            <a:off x="790486" y="3454814"/>
            <a:ext cx="1986145" cy="1986145"/>
          </a:xfrm>
          <a:prstGeom prst="rect">
            <a:avLst/>
          </a:prstGeom>
        </p:spPr>
      </p:pic>
      <p:pic>
        <p:nvPicPr>
          <p:cNvPr id="17" name="Graphic 16" descr="Arrow Right with solid fill">
            <a:extLst>
              <a:ext uri="{FF2B5EF4-FFF2-40B4-BE49-F238E27FC236}">
                <a16:creationId xmlns:a16="http://schemas.microsoft.com/office/drawing/2014/main" id="{F69FC40A-EF04-2671-B17B-651CEE1A94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008073">
            <a:off x="699394" y="1393003"/>
            <a:ext cx="1855003" cy="1855003"/>
          </a:xfrm>
          <a:prstGeom prst="rect">
            <a:avLst/>
          </a:prstGeom>
        </p:spPr>
      </p:pic>
      <p:pic>
        <p:nvPicPr>
          <p:cNvPr id="10" name="Graphic 9" descr="Arrow Right with solid fill">
            <a:extLst>
              <a:ext uri="{FF2B5EF4-FFF2-40B4-BE49-F238E27FC236}">
                <a16:creationId xmlns:a16="http://schemas.microsoft.com/office/drawing/2014/main" id="{085A8257-EB07-9542-3F29-BA232810BB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284521">
            <a:off x="8987152" y="3076161"/>
            <a:ext cx="1986145" cy="1986145"/>
          </a:xfrm>
          <a:prstGeom prst="rect">
            <a:avLst/>
          </a:prstGeom>
        </p:spPr>
      </p:pic>
      <p:pic>
        <p:nvPicPr>
          <p:cNvPr id="11" name="Graphic 10" descr="Arrow Right with solid fill">
            <a:extLst>
              <a:ext uri="{FF2B5EF4-FFF2-40B4-BE49-F238E27FC236}">
                <a16:creationId xmlns:a16="http://schemas.microsoft.com/office/drawing/2014/main" id="{C0F47FA9-04F4-9E6C-5F28-BBE5A596F0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990102">
            <a:off x="8596685" y="1618825"/>
            <a:ext cx="1986145" cy="1986145"/>
          </a:xfrm>
          <a:prstGeom prst="rect">
            <a:avLst/>
          </a:prstGeom>
        </p:spPr>
      </p:pic>
      <p:pic>
        <p:nvPicPr>
          <p:cNvPr id="12" name="Graphic 11" descr="Arrow Right with solid fill">
            <a:extLst>
              <a:ext uri="{FF2B5EF4-FFF2-40B4-BE49-F238E27FC236}">
                <a16:creationId xmlns:a16="http://schemas.microsoft.com/office/drawing/2014/main" id="{E6ABA45B-40BE-1D1E-921F-D2F3CCBBB8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406999">
            <a:off x="8576200" y="5492391"/>
            <a:ext cx="1986145" cy="198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05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FT_ELT_Template01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5DAAB0"/>
      </a:accent1>
      <a:accent2>
        <a:srgbClr val="DFE3E9"/>
      </a:accent2>
      <a:accent3>
        <a:srgbClr val="BBC3CD"/>
      </a:accent3>
      <a:accent4>
        <a:srgbClr val="484848"/>
      </a:accent4>
      <a:accent5>
        <a:srgbClr val="1F1F26"/>
      </a:accent5>
      <a:accent6>
        <a:srgbClr val="F2CAA2"/>
      </a:accent6>
      <a:hlink>
        <a:srgbClr val="00194C"/>
      </a:hlink>
      <a:folHlink>
        <a:srgbClr val="954F72"/>
      </a:folHlink>
    </a:clrScheme>
    <a:fontScheme name="MSFT_ELT_Template01">
      <a:majorFont>
        <a:latin typeface="Constant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ICK TO ADD TITLE" id="{F1EBDCD4-0DFE-4BFC-B527-76D7C1C6466B}" vid="{B36D0821-FAFD-4A44-B0A3-9261322768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clean sophisticated presentation</Template>
  <TotalTime>1312</TotalTime>
  <Words>914</Words>
  <Application>Microsoft Office PowerPoint</Application>
  <PresentationFormat>Widescreen</PresentationFormat>
  <Paragraphs>233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Constantia</vt:lpstr>
      <vt:lpstr>ui-sans-serif</vt:lpstr>
      <vt:lpstr>Office Theme</vt:lpstr>
      <vt:lpstr>Small Business Bookkeeping 101</vt:lpstr>
      <vt:lpstr>Agenda</vt:lpstr>
      <vt:lpstr>Basics: GAAP</vt:lpstr>
      <vt:lpstr>Basics: The Accounting Equation</vt:lpstr>
      <vt:lpstr>Basics: Double-Entry Bookkeeping</vt:lpstr>
      <vt:lpstr>Part 2: QuickBooks Online</vt:lpstr>
      <vt:lpstr>QBO: Chart of Accounts</vt:lpstr>
      <vt:lpstr>Making Sales: Products &amp; Services</vt:lpstr>
      <vt:lpstr>Making Sales: Products &amp; Services</vt:lpstr>
      <vt:lpstr>Making Sales: Invoices</vt:lpstr>
      <vt:lpstr>Making Sales: Invoices</vt:lpstr>
      <vt:lpstr>Making Sales: Invoices</vt:lpstr>
      <vt:lpstr>Making Sales: Invoices</vt:lpstr>
      <vt:lpstr>Making Sales: Invoices</vt:lpstr>
      <vt:lpstr>Making Sales: Invoices</vt:lpstr>
      <vt:lpstr>Making Sales: Invoices</vt:lpstr>
      <vt:lpstr>Making Sales: Invoices</vt:lpstr>
      <vt:lpstr>Making Sales: Invoices</vt:lpstr>
      <vt:lpstr>Making Sales: Receipts</vt:lpstr>
      <vt:lpstr>Making Sales: Receipts</vt:lpstr>
      <vt:lpstr>Making Sales: Receipts</vt:lpstr>
      <vt:lpstr>Paying: Expenses</vt:lpstr>
      <vt:lpstr>Paying: Expenses</vt:lpstr>
      <vt:lpstr>Paying: Expenses</vt:lpstr>
      <vt:lpstr>Paying: Expenses</vt:lpstr>
      <vt:lpstr>Paying: Bills</vt:lpstr>
      <vt:lpstr>Paying: Bills</vt:lpstr>
      <vt:lpstr>Bank Transactions</vt:lpstr>
      <vt:lpstr>Bank Transactions: Categorizing</vt:lpstr>
      <vt:lpstr>Bank Transactions: Matching</vt:lpstr>
      <vt:lpstr>Bank Transactions: Matching</vt:lpstr>
      <vt:lpstr>Bank Transactions: Transfers</vt:lpstr>
      <vt:lpstr>Reports</vt:lpstr>
      <vt:lpstr>Reports</vt:lpstr>
      <vt:lpstr>Reports</vt:lpstr>
      <vt:lpstr>Thank you Uptown Chamber!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Sarah Gluckstein</dc:creator>
  <cp:lastModifiedBy>Sarah Gluckstein</cp:lastModifiedBy>
  <cp:revision>7</cp:revision>
  <dcterms:created xsi:type="dcterms:W3CDTF">2024-05-12T20:34:41Z</dcterms:created>
  <dcterms:modified xsi:type="dcterms:W3CDTF">2024-05-13T20:16:06Z</dcterms:modified>
</cp:coreProperties>
</file>