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25.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26.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27.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28.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29.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30.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31.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32.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33.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34.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35.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36.xml" ContentType="application/vnd.openxmlformats-officedocument.drawingml.chart+xml"/>
  <Override PartName="/ppt/charts/style36.xml" ContentType="application/vnd.ms-office.chartstyle+xml"/>
  <Override PartName="/ppt/charts/colors36.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5" r:id="rId2"/>
    <p:sldMasterId id="2147483698" r:id="rId3"/>
  </p:sldMasterIdLst>
  <p:sldIdLst>
    <p:sldId id="1583" r:id="rId4"/>
    <p:sldId id="1584" r:id="rId5"/>
    <p:sldId id="1627" r:id="rId6"/>
    <p:sldId id="1625" r:id="rId7"/>
    <p:sldId id="1697" r:id="rId8"/>
    <p:sldId id="1699" r:id="rId9"/>
    <p:sldId id="1700" r:id="rId10"/>
    <p:sldId id="1702" r:id="rId11"/>
    <p:sldId id="1703" r:id="rId12"/>
    <p:sldId id="1626" r:id="rId13"/>
    <p:sldId id="1704" r:id="rId14"/>
    <p:sldId id="1588" r:id="rId15"/>
    <p:sldId id="1628" r:id="rId16"/>
    <p:sldId id="1603" r:id="rId17"/>
    <p:sldId id="1591" r:id="rId18"/>
    <p:sldId id="1629" r:id="rId19"/>
    <p:sldId id="1582" r:id="rId20"/>
    <p:sldId id="1631" r:id="rId21"/>
    <p:sldId id="1632" r:id="rId22"/>
    <p:sldId id="1633" r:id="rId23"/>
    <p:sldId id="1636" r:id="rId24"/>
    <p:sldId id="1637" r:id="rId25"/>
    <p:sldId id="1638" r:id="rId26"/>
    <p:sldId id="1639" r:id="rId27"/>
    <p:sldId id="1640" r:id="rId28"/>
    <p:sldId id="1641" r:id="rId29"/>
    <p:sldId id="1705" r:id="rId30"/>
    <p:sldId id="1592" r:id="rId31"/>
    <p:sldId id="1590" r:id="rId32"/>
    <p:sldId id="1606" r:id="rId33"/>
    <p:sldId id="1589" r:id="rId34"/>
    <p:sldId id="1608" r:id="rId35"/>
    <p:sldId id="1617" r:id="rId36"/>
    <p:sldId id="1618" r:id="rId37"/>
    <p:sldId id="1654" r:id="rId38"/>
    <p:sldId id="1609" r:id="rId39"/>
    <p:sldId id="1610" r:id="rId40"/>
    <p:sldId id="1611" r:id="rId41"/>
    <p:sldId id="1612" r:id="rId42"/>
    <p:sldId id="1613" r:id="rId43"/>
    <p:sldId id="1614" r:id="rId44"/>
    <p:sldId id="1642" r:id="rId45"/>
    <p:sldId id="1650" r:id="rId46"/>
    <p:sldId id="1660" r:id="rId47"/>
    <p:sldId id="1604" r:id="rId48"/>
    <p:sldId id="1651" r:id="rId49"/>
    <p:sldId id="1652" r:id="rId50"/>
    <p:sldId id="1600" r:id="rId51"/>
    <p:sldId id="1658" r:id="rId52"/>
    <p:sldId id="1659" r:id="rId53"/>
    <p:sldId id="1586" r:id="rId54"/>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ackson Ellis" initials="JE" lastIdx="35"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C0504D"/>
    <a:srgbClr val="4C7BD1"/>
    <a:srgbClr val="00B050"/>
    <a:srgbClr val="FFE699"/>
    <a:srgbClr val="E6E6E6"/>
    <a:srgbClr val="A5A5A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338" autoAdjust="0"/>
    <p:restoredTop sz="94660"/>
  </p:normalViewPr>
  <p:slideViewPr>
    <p:cSldViewPr snapToGrid="0">
      <p:cViewPr varScale="1">
        <p:scale>
          <a:sx n="114" d="100"/>
          <a:sy n="114" d="100"/>
        </p:scale>
        <p:origin x="1602"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commentAuthors" Target="commentAuthor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theme" Target="theme/theme1.xml"/><Relationship Id="rId5" Type="http://schemas.openxmlformats.org/officeDocument/2006/relationships/slide" Target="slides/slide2.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presProps" Target="presProps.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tableStyles" Target="tableStyles.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viewProps" Target="viewProps.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23.xml"/><Relationship Id="rId1" Type="http://schemas.microsoft.com/office/2011/relationships/chartStyle" Target="style23.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24.xml"/><Relationship Id="rId1" Type="http://schemas.microsoft.com/office/2011/relationships/chartStyle" Target="style24.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25.xml"/><Relationship Id="rId1" Type="http://schemas.microsoft.com/office/2011/relationships/chartStyle" Target="style25.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26.xml"/><Relationship Id="rId1" Type="http://schemas.microsoft.com/office/2011/relationships/chartStyle" Target="style26.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27.xml"/><Relationship Id="rId1" Type="http://schemas.microsoft.com/office/2011/relationships/chartStyle" Target="style27.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28.xml"/><Relationship Id="rId1" Type="http://schemas.microsoft.com/office/2011/relationships/chartStyle" Target="style28.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29.xml"/><Relationship Id="rId1" Type="http://schemas.microsoft.com/office/2011/relationships/chartStyle" Target="style29.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30.xml"/><Relationship Id="rId1" Type="http://schemas.microsoft.com/office/2011/relationships/chartStyle" Target="style30.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31.xml"/><Relationship Id="rId1" Type="http://schemas.microsoft.com/office/2011/relationships/chartStyle" Target="style31.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32.xml"/><Relationship Id="rId1" Type="http://schemas.microsoft.com/office/2011/relationships/chartStyle" Target="style32.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33.xml"/><Relationship Id="rId1" Type="http://schemas.microsoft.com/office/2011/relationships/chartStyle" Target="style33.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34.xml"/><Relationship Id="rId1" Type="http://schemas.microsoft.com/office/2011/relationships/chartStyle" Target="style34.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35.xml"/><Relationship Id="rId1" Type="http://schemas.microsoft.com/office/2011/relationships/chartStyle" Target="style35.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36.xml"/><Relationship Id="rId1" Type="http://schemas.microsoft.com/office/2011/relationships/chartStyle" Target="style36.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2.8626409778961904E-2"/>
          <c:w val="1"/>
          <c:h val="0.77968893727578625"/>
        </c:manualLayout>
      </c:layout>
      <c:barChart>
        <c:barDir val="col"/>
        <c:grouping val="clustered"/>
        <c:varyColors val="0"/>
        <c:ser>
          <c:idx val="0"/>
          <c:order val="0"/>
          <c:tx>
            <c:strRef>
              <c:f>Sheet1!$B$1</c:f>
              <c:strCache>
                <c:ptCount val="1"/>
                <c:pt idx="0">
                  <c:v>Right Direction</c:v>
                </c:pt>
              </c:strCache>
            </c:strRef>
          </c:tx>
          <c:spPr>
            <a:solidFill>
              <a:schemeClr val="accent1"/>
            </a:solidFill>
            <a:ln>
              <a:noFill/>
            </a:ln>
            <a:effectLst/>
            <a:scene3d>
              <a:camera prst="orthographicFront"/>
              <a:lightRig rig="threePt" dir="t"/>
            </a:scene3d>
            <a:sp3d/>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Jan. 2012</c:v>
                </c:pt>
                <c:pt idx="1">
                  <c:v>May. 2021</c:v>
                </c:pt>
                <c:pt idx="2">
                  <c:v>GOP
(42%)</c:v>
                </c:pt>
                <c:pt idx="3">
                  <c:v>IND
(27%)</c:v>
                </c:pt>
                <c:pt idx="4">
                  <c:v>DEM
(31%)</c:v>
                </c:pt>
              </c:strCache>
            </c:strRef>
          </c:cat>
          <c:val>
            <c:numRef>
              <c:f>Sheet1!$B$2:$B$6</c:f>
              <c:numCache>
                <c:formatCode>0%</c:formatCode>
                <c:ptCount val="5"/>
                <c:pt idx="0">
                  <c:v>0.67</c:v>
                </c:pt>
                <c:pt idx="1">
                  <c:v>0.75</c:v>
                </c:pt>
                <c:pt idx="2">
                  <c:v>0.72</c:v>
                </c:pt>
                <c:pt idx="3">
                  <c:v>0.77</c:v>
                </c:pt>
                <c:pt idx="4">
                  <c:v>0.77</c:v>
                </c:pt>
              </c:numCache>
            </c:numRef>
          </c:val>
          <c:extLst>
            <c:ext xmlns:c16="http://schemas.microsoft.com/office/drawing/2014/chart" uri="{C3380CC4-5D6E-409C-BE32-E72D297353CC}">
              <c16:uniqueId val="{00000000-7812-4A30-89DB-F9022BE5269F}"/>
            </c:ext>
          </c:extLst>
        </c:ser>
        <c:ser>
          <c:idx val="1"/>
          <c:order val="1"/>
          <c:tx>
            <c:strRef>
              <c:f>Sheet1!$C$1</c:f>
              <c:strCache>
                <c:ptCount val="1"/>
                <c:pt idx="0">
                  <c:v>Wrong Track </c:v>
                </c:pt>
              </c:strCache>
            </c:strRef>
          </c:tx>
          <c:spPr>
            <a:solidFill>
              <a:srgbClr val="C0504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Jan. 2012</c:v>
                </c:pt>
                <c:pt idx="1">
                  <c:v>May. 2021</c:v>
                </c:pt>
                <c:pt idx="2">
                  <c:v>GOP
(42%)</c:v>
                </c:pt>
                <c:pt idx="3">
                  <c:v>IND
(27%)</c:v>
                </c:pt>
                <c:pt idx="4">
                  <c:v>DEM
(31%)</c:v>
                </c:pt>
              </c:strCache>
            </c:strRef>
          </c:cat>
          <c:val>
            <c:numRef>
              <c:f>Sheet1!$C$2:$C$6</c:f>
              <c:numCache>
                <c:formatCode>0%</c:formatCode>
                <c:ptCount val="5"/>
                <c:pt idx="0">
                  <c:v>0.24</c:v>
                </c:pt>
                <c:pt idx="1">
                  <c:v>0.16</c:v>
                </c:pt>
                <c:pt idx="2">
                  <c:v>0.2</c:v>
                </c:pt>
                <c:pt idx="3">
                  <c:v>0.15</c:v>
                </c:pt>
                <c:pt idx="4">
                  <c:v>0.12</c:v>
                </c:pt>
              </c:numCache>
            </c:numRef>
          </c:val>
          <c:extLst>
            <c:ext xmlns:c16="http://schemas.microsoft.com/office/drawing/2014/chart" uri="{C3380CC4-5D6E-409C-BE32-E72D297353CC}">
              <c16:uniqueId val="{00000001-7812-4A30-89DB-F9022BE5269F}"/>
            </c:ext>
          </c:extLst>
        </c:ser>
        <c:dLbls>
          <c:showLegendKey val="0"/>
          <c:showVal val="0"/>
          <c:showCatName val="0"/>
          <c:showSerName val="0"/>
          <c:showPercent val="0"/>
          <c:showBubbleSize val="0"/>
        </c:dLbls>
        <c:gapWidth val="81"/>
        <c:axId val="110391680"/>
        <c:axId val="110393216"/>
      </c:barChart>
      <c:catAx>
        <c:axId val="110391680"/>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0393216"/>
        <c:crosses val="autoZero"/>
        <c:auto val="1"/>
        <c:lblAlgn val="ctr"/>
        <c:lblOffset val="100"/>
        <c:noMultiLvlLbl val="0"/>
      </c:catAx>
      <c:valAx>
        <c:axId val="110393216"/>
        <c:scaling>
          <c:orientation val="minMax"/>
          <c:max val="1"/>
        </c:scaling>
        <c:delete val="1"/>
        <c:axPos val="l"/>
        <c:numFmt formatCode="0%" sourceLinked="1"/>
        <c:majorTickMark val="out"/>
        <c:minorTickMark val="none"/>
        <c:tickLblPos val="nextTo"/>
        <c:crossAx val="1103916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2.8626409778961904E-2"/>
          <c:w val="1"/>
          <c:h val="0.77968893727578625"/>
        </c:manualLayout>
      </c:layout>
      <c:barChart>
        <c:barDir val="col"/>
        <c:grouping val="clustered"/>
        <c:varyColors val="0"/>
        <c:ser>
          <c:idx val="0"/>
          <c:order val="0"/>
          <c:tx>
            <c:strRef>
              <c:f>Sheet1!$B$1</c:f>
              <c:strCache>
                <c:ptCount val="1"/>
                <c:pt idx="0">
                  <c:v>Agree</c:v>
                </c:pt>
              </c:strCache>
            </c:strRef>
          </c:tx>
          <c:spPr>
            <a:solidFill>
              <a:schemeClr val="accent1"/>
            </a:solidFill>
            <a:ln>
              <a:noFill/>
            </a:ln>
            <a:effectLst/>
            <a:scene3d>
              <a:camera prst="orthographicFront"/>
              <a:lightRig rig="threePt" dir="t"/>
            </a:scene3d>
            <a:sp3d/>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Total</c:v>
                </c:pt>
                <c:pt idx="1">
                  <c:v>Less than 10 yrs
(33%)</c:v>
                </c:pt>
                <c:pt idx="2">
                  <c:v>10-20 yrs
(26%)</c:v>
                </c:pt>
                <c:pt idx="3">
                  <c:v>20+ yrs
(41%)</c:v>
                </c:pt>
              </c:strCache>
            </c:strRef>
          </c:cat>
          <c:val>
            <c:numRef>
              <c:f>Sheet1!$B$2:$B$5</c:f>
              <c:numCache>
                <c:formatCode>0%</c:formatCode>
                <c:ptCount val="4"/>
                <c:pt idx="0">
                  <c:v>0.89</c:v>
                </c:pt>
                <c:pt idx="1">
                  <c:v>0.9</c:v>
                </c:pt>
                <c:pt idx="2">
                  <c:v>0.88</c:v>
                </c:pt>
                <c:pt idx="3">
                  <c:v>0.88</c:v>
                </c:pt>
              </c:numCache>
            </c:numRef>
          </c:val>
          <c:extLst>
            <c:ext xmlns:c16="http://schemas.microsoft.com/office/drawing/2014/chart" uri="{C3380CC4-5D6E-409C-BE32-E72D297353CC}">
              <c16:uniqueId val="{00000000-7812-4A30-89DB-F9022BE5269F}"/>
            </c:ext>
          </c:extLst>
        </c:ser>
        <c:ser>
          <c:idx val="1"/>
          <c:order val="1"/>
          <c:tx>
            <c:strRef>
              <c:f>Sheet1!$C$1</c:f>
              <c:strCache>
                <c:ptCount val="1"/>
                <c:pt idx="0">
                  <c:v>Disagree</c:v>
                </c:pt>
              </c:strCache>
            </c:strRef>
          </c:tx>
          <c:spPr>
            <a:solidFill>
              <a:srgbClr val="C0504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Total</c:v>
                </c:pt>
                <c:pt idx="1">
                  <c:v>Less than 10 yrs
(33%)</c:v>
                </c:pt>
                <c:pt idx="2">
                  <c:v>10-20 yrs
(26%)</c:v>
                </c:pt>
                <c:pt idx="3">
                  <c:v>20+ yrs
(41%)</c:v>
                </c:pt>
              </c:strCache>
            </c:strRef>
          </c:cat>
          <c:val>
            <c:numRef>
              <c:f>Sheet1!$C$2:$C$5</c:f>
              <c:numCache>
                <c:formatCode>0%</c:formatCode>
                <c:ptCount val="4"/>
                <c:pt idx="0">
                  <c:v>0.09</c:v>
                </c:pt>
                <c:pt idx="1">
                  <c:v>0.08</c:v>
                </c:pt>
                <c:pt idx="2">
                  <c:v>0.11</c:v>
                </c:pt>
                <c:pt idx="3">
                  <c:v>0.1</c:v>
                </c:pt>
              </c:numCache>
            </c:numRef>
          </c:val>
          <c:extLst>
            <c:ext xmlns:c16="http://schemas.microsoft.com/office/drawing/2014/chart" uri="{C3380CC4-5D6E-409C-BE32-E72D297353CC}">
              <c16:uniqueId val="{00000001-7812-4A30-89DB-F9022BE5269F}"/>
            </c:ext>
          </c:extLst>
        </c:ser>
        <c:dLbls>
          <c:showLegendKey val="0"/>
          <c:showVal val="0"/>
          <c:showCatName val="0"/>
          <c:showSerName val="0"/>
          <c:showPercent val="0"/>
          <c:showBubbleSize val="0"/>
        </c:dLbls>
        <c:gapWidth val="81"/>
        <c:axId val="113052288"/>
        <c:axId val="113066368"/>
      </c:barChart>
      <c:catAx>
        <c:axId val="113052288"/>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3066368"/>
        <c:crosses val="autoZero"/>
        <c:auto val="1"/>
        <c:lblAlgn val="ctr"/>
        <c:lblOffset val="100"/>
        <c:noMultiLvlLbl val="0"/>
      </c:catAx>
      <c:valAx>
        <c:axId val="113066368"/>
        <c:scaling>
          <c:orientation val="minMax"/>
          <c:max val="1"/>
        </c:scaling>
        <c:delete val="1"/>
        <c:axPos val="l"/>
        <c:numFmt formatCode="0%" sourceLinked="1"/>
        <c:majorTickMark val="out"/>
        <c:minorTickMark val="none"/>
        <c:tickLblPos val="nextTo"/>
        <c:crossAx val="11305228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2.8626409778961904E-2"/>
          <c:w val="1"/>
          <c:h val="0.77968893727578625"/>
        </c:manualLayout>
      </c:layout>
      <c:barChart>
        <c:barDir val="col"/>
        <c:grouping val="clustered"/>
        <c:varyColors val="0"/>
        <c:ser>
          <c:idx val="0"/>
          <c:order val="0"/>
          <c:tx>
            <c:strRef>
              <c:f>Sheet1!$B$1</c:f>
              <c:strCache>
                <c:ptCount val="1"/>
                <c:pt idx="0">
                  <c:v>Too quickly</c:v>
                </c:pt>
              </c:strCache>
            </c:strRef>
          </c:tx>
          <c:spPr>
            <a:solidFill>
              <a:schemeClr val="accent1"/>
            </a:solidFill>
            <a:ln>
              <a:noFill/>
            </a:ln>
            <a:effectLst/>
            <a:scene3d>
              <a:camera prst="orthographicFront"/>
              <a:lightRig rig="threePt" dir="t"/>
            </a:scene3d>
            <a:sp3d/>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Sheet1!$B$2</c:f>
              <c:numCache>
                <c:formatCode>0%</c:formatCode>
                <c:ptCount val="1"/>
                <c:pt idx="0">
                  <c:v>0.23</c:v>
                </c:pt>
              </c:numCache>
            </c:numRef>
          </c:val>
          <c:extLst>
            <c:ext xmlns:c16="http://schemas.microsoft.com/office/drawing/2014/chart" uri="{C3380CC4-5D6E-409C-BE32-E72D297353CC}">
              <c16:uniqueId val="{00000000-42B9-45FE-8648-D51A8206EB81}"/>
            </c:ext>
          </c:extLst>
        </c:ser>
        <c:ser>
          <c:idx val="1"/>
          <c:order val="1"/>
          <c:tx>
            <c:strRef>
              <c:f>Sheet1!$C$1</c:f>
              <c:strCache>
                <c:ptCount val="1"/>
                <c:pt idx="0">
                  <c:v>Too slowly</c:v>
                </c:pt>
              </c:strCache>
            </c:strRef>
          </c:tx>
          <c:spPr>
            <a:solidFill>
              <a:srgbClr val="C0504D"/>
            </a:solidFill>
            <a:ln>
              <a:solidFill>
                <a:srgbClr val="C0504D"/>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Sheet1!$C$2</c:f>
              <c:numCache>
                <c:formatCode>0%</c:formatCode>
                <c:ptCount val="1"/>
                <c:pt idx="0">
                  <c:v>0.01</c:v>
                </c:pt>
              </c:numCache>
            </c:numRef>
          </c:val>
          <c:extLst>
            <c:ext xmlns:c16="http://schemas.microsoft.com/office/drawing/2014/chart" uri="{C3380CC4-5D6E-409C-BE32-E72D297353CC}">
              <c16:uniqueId val="{00000001-42B9-45FE-8648-D51A8206EB81}"/>
            </c:ext>
          </c:extLst>
        </c:ser>
        <c:ser>
          <c:idx val="2"/>
          <c:order val="2"/>
          <c:tx>
            <c:strRef>
              <c:f>Sheet1!$D$1</c:f>
              <c:strCache>
                <c:ptCount val="1"/>
                <c:pt idx="0">
                  <c:v>At about the right speed</c:v>
                </c:pt>
              </c:strCache>
            </c:strRef>
          </c:tx>
          <c:spPr>
            <a:solidFill>
              <a:srgbClr val="00B050"/>
            </a:solidFill>
            <a:ln>
              <a:noFill/>
            </a:ln>
            <a:effectLst/>
          </c:spPr>
          <c:invertIfNegative val="0"/>
          <c:dLbls>
            <c:dLbl>
              <c:idx val="0"/>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42B9-45FE-8648-D51A8206EB81}"/>
                </c:ext>
              </c:extLst>
            </c:dLbl>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Sheet1!$D$2</c:f>
              <c:numCache>
                <c:formatCode>0%</c:formatCode>
                <c:ptCount val="1"/>
                <c:pt idx="0">
                  <c:v>0.74</c:v>
                </c:pt>
              </c:numCache>
            </c:numRef>
          </c:val>
          <c:extLst>
            <c:ext xmlns:c16="http://schemas.microsoft.com/office/drawing/2014/chart" uri="{C3380CC4-5D6E-409C-BE32-E72D297353CC}">
              <c16:uniqueId val="{00000003-42B9-45FE-8648-D51A8206EB81}"/>
            </c:ext>
          </c:extLst>
        </c:ser>
        <c:dLbls>
          <c:showLegendKey val="0"/>
          <c:showVal val="0"/>
          <c:showCatName val="0"/>
          <c:showSerName val="0"/>
          <c:showPercent val="0"/>
          <c:showBubbleSize val="0"/>
        </c:dLbls>
        <c:gapWidth val="81"/>
        <c:axId val="113281280"/>
        <c:axId val="113303552"/>
      </c:barChart>
      <c:catAx>
        <c:axId val="113281280"/>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3303552"/>
        <c:crosses val="autoZero"/>
        <c:auto val="1"/>
        <c:lblAlgn val="ctr"/>
        <c:lblOffset val="100"/>
        <c:noMultiLvlLbl val="0"/>
      </c:catAx>
      <c:valAx>
        <c:axId val="113303552"/>
        <c:scaling>
          <c:orientation val="minMax"/>
          <c:max val="1"/>
        </c:scaling>
        <c:delete val="1"/>
        <c:axPos val="l"/>
        <c:numFmt formatCode="0%" sourceLinked="1"/>
        <c:majorTickMark val="out"/>
        <c:minorTickMark val="none"/>
        <c:tickLblPos val="nextTo"/>
        <c:crossAx val="113281280"/>
        <c:crosses val="autoZero"/>
        <c:crossBetween val="between"/>
      </c:valAx>
      <c:spPr>
        <a:noFill/>
        <a:ln>
          <a:noFill/>
        </a:ln>
        <a:effectLst/>
      </c:spPr>
    </c:plotArea>
    <c:legend>
      <c:legendPos val="b"/>
      <c:layout>
        <c:manualLayout>
          <c:xMode val="edge"/>
          <c:yMode val="edge"/>
          <c:x val="9.447039756600889E-2"/>
          <c:y val="0.80542996068325512"/>
          <c:w val="0.69866574379700475"/>
          <c:h val="0.17895563398276554"/>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4003559848330772"/>
          <c:y val="7.6960285684001303E-2"/>
          <c:w val="0.75996436225288344"/>
          <c:h val="0.86339698473634452"/>
        </c:manualLayout>
      </c:layout>
      <c:barChart>
        <c:barDir val="bar"/>
        <c:grouping val="clustered"/>
        <c:varyColors val="0"/>
        <c:ser>
          <c:idx val="0"/>
          <c:order val="0"/>
          <c:tx>
            <c:strRef>
              <c:f>Sheet1!$B$1</c:f>
              <c:strCache>
                <c:ptCount val="1"/>
                <c:pt idx="0">
                  <c:v>Total</c:v>
                </c:pt>
              </c:strCache>
            </c:strRef>
          </c:tx>
          <c:spPr>
            <a:solidFill>
              <a:srgbClr val="4C7BD1"/>
            </a:solidFill>
            <a:ln w="9525" cap="flat" cmpd="sng" algn="ctr">
              <a:noFill/>
              <a:round/>
            </a:ln>
            <a:effectLst/>
          </c:spPr>
          <c:invertIfNegative val="0"/>
          <c:dLbls>
            <c:numFmt formatCode="0%" sourceLinked="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Growth/Transportation</c:v>
                </c:pt>
                <c:pt idx="1">
                  <c:v>Taxes</c:v>
                </c:pt>
                <c:pt idx="2">
                  <c:v>State/Local Gov't</c:v>
                </c:pt>
                <c:pt idx="3">
                  <c:v>Energy/Environment</c:v>
                </c:pt>
                <c:pt idx="4">
                  <c:v>Education</c:v>
                </c:pt>
                <c:pt idx="5">
                  <c:v>Health Issues</c:v>
                </c:pt>
                <c:pt idx="6">
                  <c:v>Economic </c:v>
                </c:pt>
                <c:pt idx="7">
                  <c:v>Crime/Drugs</c:v>
                </c:pt>
              </c:strCache>
            </c:strRef>
          </c:cat>
          <c:val>
            <c:numRef>
              <c:f>Sheet1!$B$2:$B$9</c:f>
              <c:numCache>
                <c:formatCode>0%</c:formatCode>
                <c:ptCount val="8"/>
                <c:pt idx="0">
                  <c:v>0.44</c:v>
                </c:pt>
                <c:pt idx="1">
                  <c:v>0.45</c:v>
                </c:pt>
                <c:pt idx="2">
                  <c:v>0.5</c:v>
                </c:pt>
                <c:pt idx="3">
                  <c:v>0.6</c:v>
                </c:pt>
                <c:pt idx="4">
                  <c:v>0.61</c:v>
                </c:pt>
                <c:pt idx="5">
                  <c:v>0.61</c:v>
                </c:pt>
                <c:pt idx="6">
                  <c:v>0.67</c:v>
                </c:pt>
                <c:pt idx="7">
                  <c:v>0.74</c:v>
                </c:pt>
              </c:numCache>
            </c:numRef>
          </c:val>
          <c:extLst>
            <c:ext xmlns:c16="http://schemas.microsoft.com/office/drawing/2014/chart" uri="{C3380CC4-5D6E-409C-BE32-E72D297353CC}">
              <c16:uniqueId val="{00000000-1D52-450B-A404-DA9A3163D3CE}"/>
            </c:ext>
          </c:extLst>
        </c:ser>
        <c:dLbls>
          <c:showLegendKey val="0"/>
          <c:showVal val="0"/>
          <c:showCatName val="0"/>
          <c:showSerName val="0"/>
          <c:showPercent val="0"/>
          <c:showBubbleSize val="0"/>
        </c:dLbls>
        <c:gapWidth val="12"/>
        <c:axId val="113609728"/>
        <c:axId val="113632000"/>
      </c:barChart>
      <c:catAx>
        <c:axId val="113609728"/>
        <c:scaling>
          <c:orientation val="minMax"/>
        </c:scaling>
        <c:delete val="1"/>
        <c:axPos val="l"/>
        <c:numFmt formatCode="General" sourceLinked="1"/>
        <c:majorTickMark val="none"/>
        <c:minorTickMark val="none"/>
        <c:tickLblPos val="nextTo"/>
        <c:crossAx val="113632000"/>
        <c:crosses val="autoZero"/>
        <c:auto val="0"/>
        <c:lblAlgn val="ctr"/>
        <c:lblOffset val="100"/>
        <c:noMultiLvlLbl val="0"/>
      </c:catAx>
      <c:valAx>
        <c:axId val="113632000"/>
        <c:scaling>
          <c:orientation val="minMax"/>
          <c:max val="1.05"/>
          <c:min val="0"/>
        </c:scaling>
        <c:delete val="0"/>
        <c:axPos val="b"/>
        <c:majorGridlines>
          <c:spPr>
            <a:ln w="9525" cap="flat" cmpd="sng" algn="ctr">
              <a:noFill/>
              <a:round/>
            </a:ln>
            <a:effectLst/>
          </c:spPr>
        </c:majorGridlines>
        <c:numFmt formatCode="0%" sourceLinked="1"/>
        <c:majorTickMark val="none"/>
        <c:minorTickMark val="none"/>
        <c:tickLblPos val="none"/>
        <c:spPr>
          <a:noFill/>
          <a:ln>
            <a:noFill/>
          </a:ln>
          <a:effectLst/>
        </c:spPr>
        <c:txPr>
          <a:bodyPr rot="-60000000" spcFirstLastPara="1" vertOverflow="ellipsis" vert="horz" wrap="square" anchor="ctr" anchorCtr="1"/>
          <a:lstStyle/>
          <a:p>
            <a:pPr>
              <a:defRPr sz="1600" b="1"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crossAx val="113609728"/>
        <c:crosses val="autoZero"/>
        <c:crossBetween val="between"/>
        <c:majorUnit val="0.1"/>
        <c:minorUnit val="2.0000000000000052E-2"/>
      </c:valAx>
      <c:spPr>
        <a:noFill/>
        <a:ln>
          <a:noFill/>
        </a:ln>
        <a:effectLst/>
      </c:spPr>
    </c:plotArea>
    <c:plotVisOnly val="1"/>
    <c:dispBlanksAs val="gap"/>
    <c:showDLblsOverMax val="0"/>
  </c:chart>
  <c:spPr>
    <a:noFill/>
    <a:ln>
      <a:noFill/>
    </a:ln>
    <a:effectLst/>
  </c:spPr>
  <c:txPr>
    <a:bodyPr/>
    <a:lstStyle/>
    <a:p>
      <a:pPr>
        <a:defRPr sz="1600" b="1">
          <a:solidFill>
            <a:schemeClr val="tx1"/>
          </a:solidFill>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4003559848330772"/>
          <c:y val="7.6960285684001303E-2"/>
          <c:w val="0.75996436225288344"/>
          <c:h val="0.86339698473634452"/>
        </c:manualLayout>
      </c:layout>
      <c:barChart>
        <c:barDir val="bar"/>
        <c:grouping val="clustered"/>
        <c:varyColors val="0"/>
        <c:ser>
          <c:idx val="0"/>
          <c:order val="0"/>
          <c:tx>
            <c:strRef>
              <c:f>Sheet1!$B$1</c:f>
              <c:strCache>
                <c:ptCount val="1"/>
                <c:pt idx="0">
                  <c:v>Total</c:v>
                </c:pt>
              </c:strCache>
            </c:strRef>
          </c:tx>
          <c:spPr>
            <a:solidFill>
              <a:srgbClr val="4C7BD1"/>
            </a:solidFill>
            <a:ln w="9525" cap="flat" cmpd="sng" algn="ctr">
              <a:noFill/>
              <a:round/>
            </a:ln>
            <a:effectLst/>
          </c:spPr>
          <c:invertIfNegative val="0"/>
          <c:dLbls>
            <c:numFmt formatCode="0%" sourceLinked="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Sheet1!$A$3:$A$9</c:f>
              <c:strCache>
                <c:ptCount val="7"/>
                <c:pt idx="0">
                  <c:v>Taxes</c:v>
                </c:pt>
                <c:pt idx="1">
                  <c:v>State/Local Gov't</c:v>
                </c:pt>
                <c:pt idx="2">
                  <c:v>Energy/Environment</c:v>
                </c:pt>
                <c:pt idx="3">
                  <c:v>Education</c:v>
                </c:pt>
                <c:pt idx="4">
                  <c:v>Health Issues</c:v>
                </c:pt>
                <c:pt idx="5">
                  <c:v>Economic </c:v>
                </c:pt>
                <c:pt idx="6">
                  <c:v>Crime/Drugs</c:v>
                </c:pt>
              </c:strCache>
            </c:strRef>
          </c:cat>
          <c:val>
            <c:numRef>
              <c:f>Sheet1!$B$3:$B$9</c:f>
              <c:numCache>
                <c:formatCode>0%</c:formatCode>
                <c:ptCount val="7"/>
                <c:pt idx="0">
                  <c:v>0.27</c:v>
                </c:pt>
                <c:pt idx="1">
                  <c:v>0.28000000000000003</c:v>
                </c:pt>
                <c:pt idx="2">
                  <c:v>0.35</c:v>
                </c:pt>
                <c:pt idx="3">
                  <c:v>0.37</c:v>
                </c:pt>
                <c:pt idx="4">
                  <c:v>0.39</c:v>
                </c:pt>
                <c:pt idx="5">
                  <c:v>0.42</c:v>
                </c:pt>
                <c:pt idx="6">
                  <c:v>0.44</c:v>
                </c:pt>
              </c:numCache>
            </c:numRef>
          </c:val>
          <c:extLst>
            <c:ext xmlns:c16="http://schemas.microsoft.com/office/drawing/2014/chart" uri="{C3380CC4-5D6E-409C-BE32-E72D297353CC}">
              <c16:uniqueId val="{00000000-C551-4B0E-8A38-C7335F4CEB11}"/>
            </c:ext>
          </c:extLst>
        </c:ser>
        <c:dLbls>
          <c:showLegendKey val="0"/>
          <c:showVal val="0"/>
          <c:showCatName val="0"/>
          <c:showSerName val="0"/>
          <c:showPercent val="0"/>
          <c:showBubbleSize val="0"/>
        </c:dLbls>
        <c:gapWidth val="5"/>
        <c:axId val="113788032"/>
        <c:axId val="113789568"/>
      </c:barChart>
      <c:catAx>
        <c:axId val="113788032"/>
        <c:scaling>
          <c:orientation val="minMax"/>
        </c:scaling>
        <c:delete val="1"/>
        <c:axPos val="l"/>
        <c:numFmt formatCode="General" sourceLinked="1"/>
        <c:majorTickMark val="none"/>
        <c:minorTickMark val="none"/>
        <c:tickLblPos val="nextTo"/>
        <c:crossAx val="113789568"/>
        <c:crosses val="autoZero"/>
        <c:auto val="0"/>
        <c:lblAlgn val="ctr"/>
        <c:lblOffset val="100"/>
        <c:noMultiLvlLbl val="0"/>
      </c:catAx>
      <c:valAx>
        <c:axId val="113789568"/>
        <c:scaling>
          <c:orientation val="minMax"/>
          <c:max val="1.05"/>
          <c:min val="0"/>
        </c:scaling>
        <c:delete val="0"/>
        <c:axPos val="b"/>
        <c:majorGridlines>
          <c:spPr>
            <a:ln w="9525" cap="flat" cmpd="sng" algn="ctr">
              <a:noFill/>
              <a:round/>
            </a:ln>
            <a:effectLst/>
          </c:spPr>
        </c:majorGridlines>
        <c:numFmt formatCode="0%" sourceLinked="1"/>
        <c:majorTickMark val="none"/>
        <c:minorTickMark val="none"/>
        <c:tickLblPos val="none"/>
        <c:spPr>
          <a:noFill/>
          <a:ln>
            <a:noFill/>
          </a:ln>
          <a:effectLst/>
        </c:spPr>
        <c:txPr>
          <a:bodyPr rot="-60000000" spcFirstLastPara="1" vertOverflow="ellipsis" vert="horz" wrap="square" anchor="ctr" anchorCtr="1"/>
          <a:lstStyle/>
          <a:p>
            <a:pPr>
              <a:defRPr sz="1600" b="1"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crossAx val="113788032"/>
        <c:crosses val="autoZero"/>
        <c:crossBetween val="between"/>
        <c:majorUnit val="0.1"/>
        <c:minorUnit val="2.0000000000000052E-2"/>
      </c:valAx>
      <c:spPr>
        <a:noFill/>
        <a:ln>
          <a:noFill/>
        </a:ln>
        <a:effectLst/>
      </c:spPr>
    </c:plotArea>
    <c:plotVisOnly val="1"/>
    <c:dispBlanksAs val="gap"/>
    <c:showDLblsOverMax val="0"/>
  </c:chart>
  <c:spPr>
    <a:noFill/>
    <a:ln>
      <a:noFill/>
    </a:ln>
    <a:effectLst/>
  </c:spPr>
  <c:txPr>
    <a:bodyPr/>
    <a:lstStyle/>
    <a:p>
      <a:pPr>
        <a:defRPr sz="1600" b="1">
          <a:solidFill>
            <a:schemeClr val="tx1"/>
          </a:solidFill>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4003559848330772"/>
          <c:y val="7.6960285684001303E-2"/>
          <c:w val="0.75996436225288344"/>
          <c:h val="0.86339698473634452"/>
        </c:manualLayout>
      </c:layout>
      <c:barChart>
        <c:barDir val="bar"/>
        <c:grouping val="clustered"/>
        <c:varyColors val="0"/>
        <c:ser>
          <c:idx val="0"/>
          <c:order val="0"/>
          <c:tx>
            <c:strRef>
              <c:f>Sheet1!$B$1</c:f>
              <c:strCache>
                <c:ptCount val="1"/>
                <c:pt idx="0">
                  <c:v>Total</c:v>
                </c:pt>
              </c:strCache>
            </c:strRef>
          </c:tx>
          <c:spPr>
            <a:solidFill>
              <a:srgbClr val="4C7BD1"/>
            </a:solidFill>
            <a:ln w="9525" cap="flat" cmpd="sng" algn="ctr">
              <a:noFill/>
              <a:round/>
            </a:ln>
            <a:effectLst/>
          </c:spPr>
          <c:invertIfNegative val="0"/>
          <c:dLbls>
            <c:numFmt formatCode="0%" sourceLinked="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Sheet1!$A$7:$A$9</c:f>
              <c:strCache>
                <c:ptCount val="3"/>
                <c:pt idx="0">
                  <c:v>Health Issues</c:v>
                </c:pt>
                <c:pt idx="1">
                  <c:v>Economic </c:v>
                </c:pt>
                <c:pt idx="2">
                  <c:v>Crime/Drugs</c:v>
                </c:pt>
              </c:strCache>
            </c:strRef>
          </c:cat>
          <c:val>
            <c:numRef>
              <c:f>Sheet1!$B$7:$B$9</c:f>
              <c:numCache>
                <c:formatCode>0%</c:formatCode>
                <c:ptCount val="3"/>
                <c:pt idx="0">
                  <c:v>0.19</c:v>
                </c:pt>
                <c:pt idx="1">
                  <c:v>0.19</c:v>
                </c:pt>
                <c:pt idx="2">
                  <c:v>0.2</c:v>
                </c:pt>
              </c:numCache>
            </c:numRef>
          </c:val>
          <c:extLst>
            <c:ext xmlns:c16="http://schemas.microsoft.com/office/drawing/2014/chart" uri="{C3380CC4-5D6E-409C-BE32-E72D297353CC}">
              <c16:uniqueId val="{00000000-3A9B-4520-9A6B-FB2EE40A75D9}"/>
            </c:ext>
          </c:extLst>
        </c:ser>
        <c:dLbls>
          <c:showLegendKey val="0"/>
          <c:showVal val="0"/>
          <c:showCatName val="0"/>
          <c:showSerName val="0"/>
          <c:showPercent val="0"/>
          <c:showBubbleSize val="0"/>
        </c:dLbls>
        <c:gapWidth val="5"/>
        <c:axId val="113822336"/>
        <c:axId val="115343744"/>
      </c:barChart>
      <c:catAx>
        <c:axId val="113822336"/>
        <c:scaling>
          <c:orientation val="minMax"/>
        </c:scaling>
        <c:delete val="1"/>
        <c:axPos val="l"/>
        <c:numFmt formatCode="General" sourceLinked="1"/>
        <c:majorTickMark val="none"/>
        <c:minorTickMark val="none"/>
        <c:tickLblPos val="nextTo"/>
        <c:crossAx val="115343744"/>
        <c:crosses val="autoZero"/>
        <c:auto val="0"/>
        <c:lblAlgn val="ctr"/>
        <c:lblOffset val="100"/>
        <c:noMultiLvlLbl val="0"/>
      </c:catAx>
      <c:valAx>
        <c:axId val="115343744"/>
        <c:scaling>
          <c:orientation val="minMax"/>
          <c:max val="1.05"/>
          <c:min val="0"/>
        </c:scaling>
        <c:delete val="0"/>
        <c:axPos val="b"/>
        <c:majorGridlines>
          <c:spPr>
            <a:ln w="9525" cap="flat" cmpd="sng" algn="ctr">
              <a:noFill/>
              <a:round/>
            </a:ln>
            <a:effectLst/>
          </c:spPr>
        </c:majorGridlines>
        <c:numFmt formatCode="0%" sourceLinked="1"/>
        <c:majorTickMark val="none"/>
        <c:minorTickMark val="none"/>
        <c:tickLblPos val="none"/>
        <c:spPr>
          <a:noFill/>
          <a:ln>
            <a:noFill/>
          </a:ln>
          <a:effectLst/>
        </c:spPr>
        <c:txPr>
          <a:bodyPr rot="-60000000" spcFirstLastPara="1" vertOverflow="ellipsis" vert="horz" wrap="square" anchor="ctr" anchorCtr="1"/>
          <a:lstStyle/>
          <a:p>
            <a:pPr>
              <a:defRPr sz="1600" b="1"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crossAx val="113822336"/>
        <c:crosses val="autoZero"/>
        <c:crossBetween val="between"/>
        <c:majorUnit val="0.1"/>
        <c:minorUnit val="2.0000000000000052E-2"/>
      </c:valAx>
      <c:spPr>
        <a:noFill/>
        <a:ln>
          <a:noFill/>
        </a:ln>
        <a:effectLst/>
      </c:spPr>
    </c:plotArea>
    <c:plotVisOnly val="1"/>
    <c:dispBlanksAs val="gap"/>
    <c:showDLblsOverMax val="0"/>
  </c:chart>
  <c:spPr>
    <a:noFill/>
    <a:ln>
      <a:noFill/>
    </a:ln>
    <a:effectLst/>
  </c:spPr>
  <c:txPr>
    <a:bodyPr/>
    <a:lstStyle/>
    <a:p>
      <a:pPr>
        <a:defRPr sz="1600" b="1">
          <a:solidFill>
            <a:schemeClr val="tx1"/>
          </a:solidFill>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2.8626409778961904E-2"/>
          <c:w val="1"/>
          <c:h val="0.77968893727578625"/>
        </c:manualLayout>
      </c:layout>
      <c:barChart>
        <c:barDir val="col"/>
        <c:grouping val="clustered"/>
        <c:varyColors val="0"/>
        <c:ser>
          <c:idx val="0"/>
          <c:order val="0"/>
          <c:tx>
            <c:strRef>
              <c:f>Sheet1!$B$1</c:f>
              <c:strCache>
                <c:ptCount val="1"/>
                <c:pt idx="0">
                  <c:v>Favor</c:v>
                </c:pt>
              </c:strCache>
            </c:strRef>
          </c:tx>
          <c:spPr>
            <a:solidFill>
              <a:schemeClr val="accent1"/>
            </a:solidFill>
            <a:ln>
              <a:noFill/>
            </a:ln>
            <a:effectLst/>
            <a:scene3d>
              <a:camera prst="orthographicFront"/>
              <a:lightRig rig="threePt" dir="t"/>
            </a:scene3d>
            <a:sp3d/>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bg2">
                        <a:lumMod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Sheet1!$B$2</c:f>
              <c:numCache>
                <c:formatCode>0%</c:formatCode>
                <c:ptCount val="1"/>
                <c:pt idx="0">
                  <c:v>0.3</c:v>
                </c:pt>
              </c:numCache>
            </c:numRef>
          </c:val>
          <c:extLst>
            <c:ext xmlns:c16="http://schemas.microsoft.com/office/drawing/2014/chart" uri="{C3380CC4-5D6E-409C-BE32-E72D297353CC}">
              <c16:uniqueId val="{00000000-5F64-4452-8C6E-CEC42B20057E}"/>
            </c:ext>
          </c:extLst>
        </c:ser>
        <c:ser>
          <c:idx val="1"/>
          <c:order val="1"/>
          <c:tx>
            <c:strRef>
              <c:f>Sheet1!$C$1</c:f>
              <c:strCache>
                <c:ptCount val="1"/>
                <c:pt idx="0">
                  <c:v>Oppose</c:v>
                </c:pt>
              </c:strCache>
            </c:strRef>
          </c:tx>
          <c:spPr>
            <a:solidFill>
              <a:srgbClr val="C0504D"/>
            </a:solidFill>
            <a:ln>
              <a:solidFill>
                <a:srgbClr val="C0504D"/>
              </a:solid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bg2">
                        <a:lumMod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Sheet1!$C$2</c:f>
              <c:numCache>
                <c:formatCode>0%</c:formatCode>
                <c:ptCount val="1"/>
                <c:pt idx="0">
                  <c:v>0.36</c:v>
                </c:pt>
              </c:numCache>
            </c:numRef>
          </c:val>
          <c:extLst>
            <c:ext xmlns:c16="http://schemas.microsoft.com/office/drawing/2014/chart" uri="{C3380CC4-5D6E-409C-BE32-E72D297353CC}">
              <c16:uniqueId val="{00000001-5F64-4452-8C6E-CEC42B20057E}"/>
            </c:ext>
          </c:extLst>
        </c:ser>
        <c:ser>
          <c:idx val="2"/>
          <c:order val="2"/>
          <c:tx>
            <c:strRef>
              <c:f>Sheet1!$D$1</c:f>
              <c:strCache>
                <c:ptCount val="1"/>
                <c:pt idx="0">
                  <c:v>Issue I don't care about</c:v>
                </c:pt>
              </c:strCache>
            </c:strRef>
          </c:tx>
          <c:spPr>
            <a:solidFill>
              <a:srgbClr val="00B050"/>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F64-4452-8C6E-CEC42B20057E}"/>
                </c:ext>
              </c:extLst>
            </c:dLbl>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bg2">
                        <a:lumMod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Sheet1!$D$2</c:f>
              <c:numCache>
                <c:formatCode>0%</c:formatCode>
                <c:ptCount val="1"/>
                <c:pt idx="0">
                  <c:v>0.28000000000000003</c:v>
                </c:pt>
              </c:numCache>
            </c:numRef>
          </c:val>
          <c:extLst>
            <c:ext xmlns:c16="http://schemas.microsoft.com/office/drawing/2014/chart" uri="{C3380CC4-5D6E-409C-BE32-E72D297353CC}">
              <c16:uniqueId val="{00000003-5F64-4452-8C6E-CEC42B20057E}"/>
            </c:ext>
          </c:extLst>
        </c:ser>
        <c:dLbls>
          <c:showLegendKey val="0"/>
          <c:showVal val="0"/>
          <c:showCatName val="0"/>
          <c:showSerName val="0"/>
          <c:showPercent val="0"/>
          <c:showBubbleSize val="0"/>
        </c:dLbls>
        <c:gapWidth val="81"/>
        <c:axId val="117298688"/>
        <c:axId val="117300224"/>
      </c:barChart>
      <c:catAx>
        <c:axId val="117298688"/>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400" b="0" i="0" u="none" strike="noStrike" kern="1200" baseline="0">
                <a:solidFill>
                  <a:schemeClr val="bg2">
                    <a:lumMod val="25000"/>
                  </a:schemeClr>
                </a:solidFill>
                <a:latin typeface="+mn-lt"/>
                <a:ea typeface="+mn-ea"/>
                <a:cs typeface="+mn-cs"/>
              </a:defRPr>
            </a:pPr>
            <a:endParaRPr lang="en-US"/>
          </a:p>
        </c:txPr>
        <c:crossAx val="117300224"/>
        <c:crosses val="autoZero"/>
        <c:auto val="1"/>
        <c:lblAlgn val="ctr"/>
        <c:lblOffset val="100"/>
        <c:noMultiLvlLbl val="0"/>
      </c:catAx>
      <c:valAx>
        <c:axId val="117300224"/>
        <c:scaling>
          <c:orientation val="minMax"/>
          <c:max val="1"/>
        </c:scaling>
        <c:delete val="1"/>
        <c:axPos val="l"/>
        <c:numFmt formatCode="0%" sourceLinked="1"/>
        <c:majorTickMark val="out"/>
        <c:minorTickMark val="none"/>
        <c:tickLblPos val="nextTo"/>
        <c:crossAx val="11729868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2.6024008889965367E-2"/>
          <c:w val="1"/>
          <c:h val="0.77968893727578625"/>
        </c:manualLayout>
      </c:layout>
      <c:barChart>
        <c:barDir val="col"/>
        <c:grouping val="clustered"/>
        <c:varyColors val="0"/>
        <c:ser>
          <c:idx val="0"/>
          <c:order val="0"/>
          <c:tx>
            <c:strRef>
              <c:f>Sheet1!$B$1</c:f>
              <c:strCache>
                <c:ptCount val="1"/>
                <c:pt idx="0">
                  <c:v>Favor</c:v>
                </c:pt>
              </c:strCache>
            </c:strRef>
          </c:tx>
          <c:spPr>
            <a:solidFill>
              <a:schemeClr val="accent1"/>
            </a:solidFill>
            <a:ln>
              <a:noFill/>
            </a:ln>
            <a:effectLst/>
            <a:scene3d>
              <a:camera prst="orthographicFront"/>
              <a:lightRig rig="threePt" dir="t"/>
            </a:scene3d>
            <a:sp3d/>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bg2">
                        <a:lumMod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GOP
(42%)</c:v>
                </c:pt>
                <c:pt idx="1">
                  <c:v>IND
(27%)</c:v>
                </c:pt>
                <c:pt idx="2">
                  <c:v>DEM
(31%)</c:v>
                </c:pt>
                <c:pt idx="3">
                  <c:v>Conservative
(28%)</c:v>
                </c:pt>
                <c:pt idx="4">
                  <c:v>Moderate
(44%)</c:v>
                </c:pt>
                <c:pt idx="5">
                  <c:v>Liberal 
(26%)</c:v>
                </c:pt>
              </c:strCache>
            </c:strRef>
          </c:cat>
          <c:val>
            <c:numRef>
              <c:f>Sheet1!$B$2:$B$7</c:f>
              <c:numCache>
                <c:formatCode>0%</c:formatCode>
                <c:ptCount val="6"/>
                <c:pt idx="0">
                  <c:v>0.33</c:v>
                </c:pt>
                <c:pt idx="1">
                  <c:v>0.28999999999999998</c:v>
                </c:pt>
                <c:pt idx="2">
                  <c:v>0.28999999999999998</c:v>
                </c:pt>
                <c:pt idx="3">
                  <c:v>0.36</c:v>
                </c:pt>
                <c:pt idx="4">
                  <c:v>0.28999999999999998</c:v>
                </c:pt>
                <c:pt idx="5">
                  <c:v>0.26</c:v>
                </c:pt>
              </c:numCache>
            </c:numRef>
          </c:val>
          <c:extLst>
            <c:ext xmlns:c16="http://schemas.microsoft.com/office/drawing/2014/chart" uri="{C3380CC4-5D6E-409C-BE32-E72D297353CC}">
              <c16:uniqueId val="{00000000-D71E-4F57-9A02-021095FAD12F}"/>
            </c:ext>
          </c:extLst>
        </c:ser>
        <c:ser>
          <c:idx val="1"/>
          <c:order val="1"/>
          <c:tx>
            <c:strRef>
              <c:f>Sheet1!$C$1</c:f>
              <c:strCache>
                <c:ptCount val="1"/>
                <c:pt idx="0">
                  <c:v>Oppose</c:v>
                </c:pt>
              </c:strCache>
            </c:strRef>
          </c:tx>
          <c:spPr>
            <a:solidFill>
              <a:srgbClr val="C0504D"/>
            </a:solidFill>
            <a:ln>
              <a:solidFill>
                <a:srgbClr val="C0504D"/>
              </a:solid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bg2">
                        <a:lumMod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GOP
(42%)</c:v>
                </c:pt>
                <c:pt idx="1">
                  <c:v>IND
(27%)</c:v>
                </c:pt>
                <c:pt idx="2">
                  <c:v>DEM
(31%)</c:v>
                </c:pt>
                <c:pt idx="3">
                  <c:v>Conservative
(28%)</c:v>
                </c:pt>
                <c:pt idx="4">
                  <c:v>Moderate
(44%)</c:v>
                </c:pt>
                <c:pt idx="5">
                  <c:v>Liberal 
(26%)</c:v>
                </c:pt>
              </c:strCache>
            </c:strRef>
          </c:cat>
          <c:val>
            <c:numRef>
              <c:f>Sheet1!$C$2:$C$7</c:f>
              <c:numCache>
                <c:formatCode>0%</c:formatCode>
                <c:ptCount val="6"/>
                <c:pt idx="0">
                  <c:v>0.4</c:v>
                </c:pt>
                <c:pt idx="1">
                  <c:v>0.38</c:v>
                </c:pt>
                <c:pt idx="2">
                  <c:v>0.28000000000000003</c:v>
                </c:pt>
                <c:pt idx="3">
                  <c:v>0.35</c:v>
                </c:pt>
                <c:pt idx="4">
                  <c:v>0.4</c:v>
                </c:pt>
                <c:pt idx="5">
                  <c:v>0.31</c:v>
                </c:pt>
              </c:numCache>
            </c:numRef>
          </c:val>
          <c:extLst>
            <c:ext xmlns:c16="http://schemas.microsoft.com/office/drawing/2014/chart" uri="{C3380CC4-5D6E-409C-BE32-E72D297353CC}">
              <c16:uniqueId val="{00000001-D71E-4F57-9A02-021095FAD12F}"/>
            </c:ext>
          </c:extLst>
        </c:ser>
        <c:dLbls>
          <c:showLegendKey val="0"/>
          <c:showVal val="0"/>
          <c:showCatName val="0"/>
          <c:showSerName val="0"/>
          <c:showPercent val="0"/>
          <c:showBubbleSize val="0"/>
        </c:dLbls>
        <c:gapWidth val="81"/>
        <c:axId val="117064448"/>
        <c:axId val="117065984"/>
      </c:barChart>
      <c:catAx>
        <c:axId val="117064448"/>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400" b="0" i="0" u="none" strike="noStrike" kern="1200" baseline="0">
                <a:solidFill>
                  <a:schemeClr val="bg2">
                    <a:lumMod val="25000"/>
                  </a:schemeClr>
                </a:solidFill>
                <a:latin typeface="+mn-lt"/>
                <a:ea typeface="+mn-ea"/>
                <a:cs typeface="+mn-cs"/>
              </a:defRPr>
            </a:pPr>
            <a:endParaRPr lang="en-US"/>
          </a:p>
        </c:txPr>
        <c:crossAx val="117065984"/>
        <c:crosses val="autoZero"/>
        <c:auto val="1"/>
        <c:lblAlgn val="ctr"/>
        <c:lblOffset val="100"/>
        <c:noMultiLvlLbl val="0"/>
      </c:catAx>
      <c:valAx>
        <c:axId val="117065984"/>
        <c:scaling>
          <c:orientation val="minMax"/>
          <c:max val="1"/>
        </c:scaling>
        <c:delete val="1"/>
        <c:axPos val="l"/>
        <c:numFmt formatCode="0%" sourceLinked="1"/>
        <c:majorTickMark val="out"/>
        <c:minorTickMark val="none"/>
        <c:tickLblPos val="nextTo"/>
        <c:crossAx val="1170644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0" i="0" u="none" strike="noStrike" kern="1200" baseline="0">
              <a:solidFill>
                <a:schemeClr val="bg2">
                  <a:lumMod val="2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2.8626409778961904E-2"/>
          <c:w val="1"/>
          <c:h val="0.77968893727578625"/>
        </c:manualLayout>
      </c:layout>
      <c:barChart>
        <c:barDir val="col"/>
        <c:grouping val="clustered"/>
        <c:varyColors val="0"/>
        <c:ser>
          <c:idx val="0"/>
          <c:order val="0"/>
          <c:tx>
            <c:strRef>
              <c:f>Sheet1!$B$1</c:f>
              <c:strCache>
                <c:ptCount val="1"/>
                <c:pt idx="0">
                  <c:v>Appropriate variety of housing options</c:v>
                </c:pt>
              </c:strCache>
            </c:strRef>
          </c:tx>
          <c:spPr>
            <a:solidFill>
              <a:schemeClr val="accent1"/>
            </a:solidFill>
            <a:ln>
              <a:noFill/>
            </a:ln>
            <a:effectLst/>
            <a:scene3d>
              <a:camera prst="orthographicFront"/>
              <a:lightRig rig="threePt" dir="t"/>
            </a:scene3d>
            <a:sp3d/>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Total</c:v>
                </c:pt>
                <c:pt idx="1">
                  <c:v>GOP
(42%)</c:v>
                </c:pt>
                <c:pt idx="2">
                  <c:v>IND
(27%)</c:v>
                </c:pt>
                <c:pt idx="3">
                  <c:v>DEM
(31%)</c:v>
                </c:pt>
              </c:strCache>
            </c:strRef>
          </c:cat>
          <c:val>
            <c:numRef>
              <c:f>Sheet1!$B$2:$B$5</c:f>
              <c:numCache>
                <c:formatCode>0%</c:formatCode>
                <c:ptCount val="4"/>
                <c:pt idx="0">
                  <c:v>0.56000000000000005</c:v>
                </c:pt>
                <c:pt idx="1">
                  <c:v>0.66</c:v>
                </c:pt>
                <c:pt idx="2">
                  <c:v>0.59</c:v>
                </c:pt>
                <c:pt idx="3">
                  <c:v>0.39</c:v>
                </c:pt>
              </c:numCache>
            </c:numRef>
          </c:val>
          <c:extLst>
            <c:ext xmlns:c16="http://schemas.microsoft.com/office/drawing/2014/chart" uri="{C3380CC4-5D6E-409C-BE32-E72D297353CC}">
              <c16:uniqueId val="{00000000-7812-4A30-89DB-F9022BE5269F}"/>
            </c:ext>
          </c:extLst>
        </c:ser>
        <c:ser>
          <c:idx val="1"/>
          <c:order val="1"/>
          <c:tx>
            <c:strRef>
              <c:f>Sheet1!$C$1</c:f>
              <c:strCache>
                <c:ptCount val="1"/>
                <c:pt idx="0">
                  <c:v>Choice is too limited </c:v>
                </c:pt>
              </c:strCache>
            </c:strRef>
          </c:tx>
          <c:spPr>
            <a:solidFill>
              <a:srgbClr val="C0504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Total</c:v>
                </c:pt>
                <c:pt idx="1">
                  <c:v>GOP
(42%)</c:v>
                </c:pt>
                <c:pt idx="2">
                  <c:v>IND
(27%)</c:v>
                </c:pt>
                <c:pt idx="3">
                  <c:v>DEM
(31%)</c:v>
                </c:pt>
              </c:strCache>
            </c:strRef>
          </c:cat>
          <c:val>
            <c:numRef>
              <c:f>Sheet1!$C$2:$C$5</c:f>
              <c:numCache>
                <c:formatCode>0%</c:formatCode>
                <c:ptCount val="4"/>
                <c:pt idx="0">
                  <c:v>0.4</c:v>
                </c:pt>
                <c:pt idx="1">
                  <c:v>0.28999999999999998</c:v>
                </c:pt>
                <c:pt idx="2">
                  <c:v>0.37</c:v>
                </c:pt>
                <c:pt idx="3">
                  <c:v>0.57999999999999996</c:v>
                </c:pt>
              </c:numCache>
            </c:numRef>
          </c:val>
          <c:extLst>
            <c:ext xmlns:c16="http://schemas.microsoft.com/office/drawing/2014/chart" uri="{C3380CC4-5D6E-409C-BE32-E72D297353CC}">
              <c16:uniqueId val="{00000001-7812-4A30-89DB-F9022BE5269F}"/>
            </c:ext>
          </c:extLst>
        </c:ser>
        <c:dLbls>
          <c:showLegendKey val="0"/>
          <c:showVal val="0"/>
          <c:showCatName val="0"/>
          <c:showSerName val="0"/>
          <c:showPercent val="0"/>
          <c:showBubbleSize val="0"/>
        </c:dLbls>
        <c:gapWidth val="81"/>
        <c:axId val="117319552"/>
        <c:axId val="117321088"/>
      </c:barChart>
      <c:catAx>
        <c:axId val="117319552"/>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7321088"/>
        <c:crosses val="autoZero"/>
        <c:auto val="1"/>
        <c:lblAlgn val="ctr"/>
        <c:lblOffset val="100"/>
        <c:noMultiLvlLbl val="0"/>
      </c:catAx>
      <c:valAx>
        <c:axId val="117321088"/>
        <c:scaling>
          <c:orientation val="minMax"/>
          <c:max val="1"/>
        </c:scaling>
        <c:delete val="1"/>
        <c:axPos val="l"/>
        <c:numFmt formatCode="0%" sourceLinked="1"/>
        <c:majorTickMark val="out"/>
        <c:minorTickMark val="none"/>
        <c:tickLblPos val="nextTo"/>
        <c:crossAx val="11731955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2.8626409778961904E-2"/>
          <c:w val="1"/>
          <c:h val="0.77968893727578625"/>
        </c:manualLayout>
      </c:layout>
      <c:barChart>
        <c:barDir val="col"/>
        <c:grouping val="clustered"/>
        <c:varyColors val="0"/>
        <c:ser>
          <c:idx val="0"/>
          <c:order val="0"/>
          <c:tx>
            <c:strRef>
              <c:f>Sheet1!$B$1</c:f>
              <c:strCache>
                <c:ptCount val="1"/>
                <c:pt idx="0">
                  <c:v>Appropriate variety of housing options</c:v>
                </c:pt>
              </c:strCache>
            </c:strRef>
          </c:tx>
          <c:spPr>
            <a:solidFill>
              <a:schemeClr val="accent1"/>
            </a:solidFill>
            <a:ln>
              <a:noFill/>
            </a:ln>
            <a:effectLst/>
            <a:scene3d>
              <a:camera prst="orthographicFront"/>
              <a:lightRig rig="threePt" dir="t"/>
            </a:scene3d>
            <a:sp3d/>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&lt;10 Years
(33%)</c:v>
                </c:pt>
                <c:pt idx="1">
                  <c:v>10-20 Years
(28%)</c:v>
                </c:pt>
                <c:pt idx="2">
                  <c:v>20+ Years 
(39%)</c:v>
                </c:pt>
              </c:strCache>
            </c:strRef>
          </c:cat>
          <c:val>
            <c:numRef>
              <c:f>Sheet1!$B$2:$B$4</c:f>
              <c:numCache>
                <c:formatCode>0%</c:formatCode>
                <c:ptCount val="3"/>
                <c:pt idx="0">
                  <c:v>0.54</c:v>
                </c:pt>
                <c:pt idx="1">
                  <c:v>0.61</c:v>
                </c:pt>
                <c:pt idx="2">
                  <c:v>0.54</c:v>
                </c:pt>
              </c:numCache>
            </c:numRef>
          </c:val>
          <c:extLst>
            <c:ext xmlns:c16="http://schemas.microsoft.com/office/drawing/2014/chart" uri="{C3380CC4-5D6E-409C-BE32-E72D297353CC}">
              <c16:uniqueId val="{00000000-7812-4A30-89DB-F9022BE5269F}"/>
            </c:ext>
          </c:extLst>
        </c:ser>
        <c:ser>
          <c:idx val="1"/>
          <c:order val="1"/>
          <c:tx>
            <c:strRef>
              <c:f>Sheet1!$C$1</c:f>
              <c:strCache>
                <c:ptCount val="1"/>
                <c:pt idx="0">
                  <c:v>Choice is too limited </c:v>
                </c:pt>
              </c:strCache>
            </c:strRef>
          </c:tx>
          <c:spPr>
            <a:solidFill>
              <a:srgbClr val="C0504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&lt;10 Years
(33%)</c:v>
                </c:pt>
                <c:pt idx="1">
                  <c:v>10-20 Years
(28%)</c:v>
                </c:pt>
                <c:pt idx="2">
                  <c:v>20+ Years 
(39%)</c:v>
                </c:pt>
              </c:strCache>
            </c:strRef>
          </c:cat>
          <c:val>
            <c:numRef>
              <c:f>Sheet1!$C$2:$C$4</c:f>
              <c:numCache>
                <c:formatCode>0%</c:formatCode>
                <c:ptCount val="3"/>
                <c:pt idx="0">
                  <c:v>0.45</c:v>
                </c:pt>
                <c:pt idx="1">
                  <c:v>0.35</c:v>
                </c:pt>
                <c:pt idx="2">
                  <c:v>0.41</c:v>
                </c:pt>
              </c:numCache>
            </c:numRef>
          </c:val>
          <c:extLst>
            <c:ext xmlns:c16="http://schemas.microsoft.com/office/drawing/2014/chart" uri="{C3380CC4-5D6E-409C-BE32-E72D297353CC}">
              <c16:uniqueId val="{00000001-7812-4A30-89DB-F9022BE5269F}"/>
            </c:ext>
          </c:extLst>
        </c:ser>
        <c:dLbls>
          <c:showLegendKey val="0"/>
          <c:showVal val="0"/>
          <c:showCatName val="0"/>
          <c:showSerName val="0"/>
          <c:showPercent val="0"/>
          <c:showBubbleSize val="0"/>
        </c:dLbls>
        <c:gapWidth val="81"/>
        <c:axId val="116953088"/>
        <c:axId val="116954624"/>
      </c:barChart>
      <c:catAx>
        <c:axId val="116953088"/>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6954624"/>
        <c:crosses val="autoZero"/>
        <c:auto val="1"/>
        <c:lblAlgn val="ctr"/>
        <c:lblOffset val="100"/>
        <c:noMultiLvlLbl val="0"/>
      </c:catAx>
      <c:valAx>
        <c:axId val="116954624"/>
        <c:scaling>
          <c:orientation val="minMax"/>
          <c:max val="1"/>
        </c:scaling>
        <c:delete val="1"/>
        <c:axPos val="l"/>
        <c:numFmt formatCode="0%" sourceLinked="1"/>
        <c:majorTickMark val="out"/>
        <c:minorTickMark val="none"/>
        <c:tickLblPos val="nextTo"/>
        <c:crossAx val="11695308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2.8626409778961904E-2"/>
          <c:w val="1"/>
          <c:h val="0.77968893727578625"/>
        </c:manualLayout>
      </c:layout>
      <c:barChart>
        <c:barDir val="col"/>
        <c:grouping val="clustered"/>
        <c:varyColors val="0"/>
        <c:ser>
          <c:idx val="0"/>
          <c:order val="0"/>
          <c:tx>
            <c:strRef>
              <c:f>Sheet1!$B$1</c:f>
              <c:strCache>
                <c:ptCount val="1"/>
                <c:pt idx="0">
                  <c:v>Too many apartments</c:v>
                </c:pt>
              </c:strCache>
            </c:strRef>
          </c:tx>
          <c:spPr>
            <a:solidFill>
              <a:schemeClr val="accent1"/>
            </a:solidFill>
            <a:ln>
              <a:noFill/>
            </a:ln>
            <a:effectLst/>
            <a:scene3d>
              <a:camera prst="orthographicFront"/>
              <a:lightRig rig="threePt" dir="t"/>
            </a:scene3d>
            <a:sp3d/>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Total</c:v>
                </c:pt>
                <c:pt idx="1">
                  <c:v>18-34
(19%)</c:v>
                </c:pt>
                <c:pt idx="2">
                  <c:v>35-44 
(24%)</c:v>
                </c:pt>
                <c:pt idx="3">
                  <c:v>45-54
(17%)</c:v>
                </c:pt>
                <c:pt idx="4">
                  <c:v>55-64
(19%)</c:v>
                </c:pt>
                <c:pt idx="5">
                  <c:v>65+
(21%)</c:v>
                </c:pt>
              </c:strCache>
            </c:strRef>
          </c:cat>
          <c:val>
            <c:numRef>
              <c:f>Sheet1!$B$2:$B$7</c:f>
              <c:numCache>
                <c:formatCode>0%</c:formatCode>
                <c:ptCount val="6"/>
                <c:pt idx="0">
                  <c:v>0.45</c:v>
                </c:pt>
                <c:pt idx="1">
                  <c:v>0.3</c:v>
                </c:pt>
                <c:pt idx="2">
                  <c:v>0.37</c:v>
                </c:pt>
                <c:pt idx="3">
                  <c:v>0.5</c:v>
                </c:pt>
                <c:pt idx="4">
                  <c:v>0.55000000000000004</c:v>
                </c:pt>
                <c:pt idx="5">
                  <c:v>0.55000000000000004</c:v>
                </c:pt>
              </c:numCache>
            </c:numRef>
          </c:val>
          <c:extLst>
            <c:ext xmlns:c16="http://schemas.microsoft.com/office/drawing/2014/chart" uri="{C3380CC4-5D6E-409C-BE32-E72D297353CC}">
              <c16:uniqueId val="{00000000-7812-4A30-89DB-F9022BE5269F}"/>
            </c:ext>
          </c:extLst>
        </c:ser>
        <c:ser>
          <c:idx val="1"/>
          <c:order val="1"/>
          <c:tx>
            <c:strRef>
              <c:f>Sheet1!$C$1</c:f>
              <c:strCache>
                <c:ptCount val="1"/>
                <c:pt idx="0">
                  <c:v>Apartments needed</c:v>
                </c:pt>
              </c:strCache>
            </c:strRef>
          </c:tx>
          <c:spPr>
            <a:solidFill>
              <a:srgbClr val="C0504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Total</c:v>
                </c:pt>
                <c:pt idx="1">
                  <c:v>18-34
(19%)</c:v>
                </c:pt>
                <c:pt idx="2">
                  <c:v>35-44 
(24%)</c:v>
                </c:pt>
                <c:pt idx="3">
                  <c:v>45-54
(17%)</c:v>
                </c:pt>
                <c:pt idx="4">
                  <c:v>55-64
(19%)</c:v>
                </c:pt>
                <c:pt idx="5">
                  <c:v>65+
(21%)</c:v>
                </c:pt>
              </c:strCache>
            </c:strRef>
          </c:cat>
          <c:val>
            <c:numRef>
              <c:f>Sheet1!$C$2:$C$7</c:f>
              <c:numCache>
                <c:formatCode>0%</c:formatCode>
                <c:ptCount val="6"/>
                <c:pt idx="0">
                  <c:v>0.5</c:v>
                </c:pt>
                <c:pt idx="1">
                  <c:v>0.66</c:v>
                </c:pt>
                <c:pt idx="2">
                  <c:v>0.59</c:v>
                </c:pt>
                <c:pt idx="3">
                  <c:v>0.46</c:v>
                </c:pt>
                <c:pt idx="4">
                  <c:v>0.41</c:v>
                </c:pt>
                <c:pt idx="5">
                  <c:v>0.39</c:v>
                </c:pt>
              </c:numCache>
            </c:numRef>
          </c:val>
          <c:extLst>
            <c:ext xmlns:c16="http://schemas.microsoft.com/office/drawing/2014/chart" uri="{C3380CC4-5D6E-409C-BE32-E72D297353CC}">
              <c16:uniqueId val="{00000001-7812-4A30-89DB-F9022BE5269F}"/>
            </c:ext>
          </c:extLst>
        </c:ser>
        <c:dLbls>
          <c:showLegendKey val="0"/>
          <c:showVal val="0"/>
          <c:showCatName val="0"/>
          <c:showSerName val="0"/>
          <c:showPercent val="0"/>
          <c:showBubbleSize val="0"/>
        </c:dLbls>
        <c:gapWidth val="81"/>
        <c:axId val="117998336"/>
        <c:axId val="117999872"/>
      </c:barChart>
      <c:catAx>
        <c:axId val="117998336"/>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7999872"/>
        <c:crosses val="autoZero"/>
        <c:auto val="1"/>
        <c:lblAlgn val="ctr"/>
        <c:lblOffset val="100"/>
        <c:noMultiLvlLbl val="0"/>
      </c:catAx>
      <c:valAx>
        <c:axId val="117999872"/>
        <c:scaling>
          <c:orientation val="minMax"/>
          <c:max val="1"/>
        </c:scaling>
        <c:delete val="1"/>
        <c:axPos val="l"/>
        <c:numFmt formatCode="0%" sourceLinked="1"/>
        <c:majorTickMark val="out"/>
        <c:minorTickMark val="none"/>
        <c:tickLblPos val="nextTo"/>
        <c:crossAx val="11799833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2.8626409778961904E-2"/>
          <c:w val="1"/>
          <c:h val="0.77968893727578625"/>
        </c:manualLayout>
      </c:layout>
      <c:barChart>
        <c:barDir val="col"/>
        <c:grouping val="clustered"/>
        <c:varyColors val="0"/>
        <c:ser>
          <c:idx val="0"/>
          <c:order val="0"/>
          <c:tx>
            <c:strRef>
              <c:f>Sheet1!$B$1</c:f>
              <c:strCache>
                <c:ptCount val="1"/>
                <c:pt idx="0">
                  <c:v>Right Direction</c:v>
                </c:pt>
              </c:strCache>
            </c:strRef>
          </c:tx>
          <c:spPr>
            <a:solidFill>
              <a:schemeClr val="accent1"/>
            </a:solidFill>
            <a:ln>
              <a:noFill/>
            </a:ln>
            <a:effectLst/>
            <a:scene3d>
              <a:camera prst="orthographicFront"/>
              <a:lightRig rig="threePt" dir="t"/>
            </a:scene3d>
            <a:sp3d/>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Ward 1
(15%)</c:v>
                </c:pt>
                <c:pt idx="1">
                  <c:v>Ward 2
(17%)</c:v>
                </c:pt>
                <c:pt idx="2">
                  <c:v>Ward 3
(18%)</c:v>
                </c:pt>
                <c:pt idx="3">
                  <c:v>Ward 4
(17%)</c:v>
                </c:pt>
                <c:pt idx="4">
                  <c:v>Ward 5
(16%)</c:v>
                </c:pt>
                <c:pt idx="5">
                  <c:v>Ward 6
(16%)</c:v>
                </c:pt>
              </c:strCache>
            </c:strRef>
          </c:cat>
          <c:val>
            <c:numRef>
              <c:f>Sheet1!$B$2:$B$7</c:f>
              <c:numCache>
                <c:formatCode>0%</c:formatCode>
                <c:ptCount val="6"/>
                <c:pt idx="0">
                  <c:v>0.76</c:v>
                </c:pt>
                <c:pt idx="1">
                  <c:v>0.81</c:v>
                </c:pt>
                <c:pt idx="2">
                  <c:v>0.7</c:v>
                </c:pt>
                <c:pt idx="3">
                  <c:v>0.74</c:v>
                </c:pt>
                <c:pt idx="4">
                  <c:v>0.76</c:v>
                </c:pt>
                <c:pt idx="5">
                  <c:v>0.72</c:v>
                </c:pt>
              </c:numCache>
            </c:numRef>
          </c:val>
          <c:extLst>
            <c:ext xmlns:c16="http://schemas.microsoft.com/office/drawing/2014/chart" uri="{C3380CC4-5D6E-409C-BE32-E72D297353CC}">
              <c16:uniqueId val="{00000000-D4FE-4463-AF84-CB7368E5578D}"/>
            </c:ext>
          </c:extLst>
        </c:ser>
        <c:ser>
          <c:idx val="1"/>
          <c:order val="1"/>
          <c:tx>
            <c:strRef>
              <c:f>Sheet1!$C$1</c:f>
              <c:strCache>
                <c:ptCount val="1"/>
                <c:pt idx="0">
                  <c:v>Wrong  Track </c:v>
                </c:pt>
              </c:strCache>
            </c:strRef>
          </c:tx>
          <c:spPr>
            <a:solidFill>
              <a:srgbClr val="C0504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Ward 1
(15%)</c:v>
                </c:pt>
                <c:pt idx="1">
                  <c:v>Ward 2
(17%)</c:v>
                </c:pt>
                <c:pt idx="2">
                  <c:v>Ward 3
(18%)</c:v>
                </c:pt>
                <c:pt idx="3">
                  <c:v>Ward 4
(17%)</c:v>
                </c:pt>
                <c:pt idx="4">
                  <c:v>Ward 5
(16%)</c:v>
                </c:pt>
                <c:pt idx="5">
                  <c:v>Ward 6
(16%)</c:v>
                </c:pt>
              </c:strCache>
            </c:strRef>
          </c:cat>
          <c:val>
            <c:numRef>
              <c:f>Sheet1!$C$2:$C$7</c:f>
              <c:numCache>
                <c:formatCode>0%</c:formatCode>
                <c:ptCount val="6"/>
                <c:pt idx="0">
                  <c:v>0.18</c:v>
                </c:pt>
                <c:pt idx="1">
                  <c:v>0.1</c:v>
                </c:pt>
                <c:pt idx="2">
                  <c:v>0.16</c:v>
                </c:pt>
                <c:pt idx="3">
                  <c:v>0.16</c:v>
                </c:pt>
                <c:pt idx="4">
                  <c:v>0.18</c:v>
                </c:pt>
                <c:pt idx="5">
                  <c:v>0.22</c:v>
                </c:pt>
              </c:numCache>
            </c:numRef>
          </c:val>
          <c:extLst>
            <c:ext xmlns:c16="http://schemas.microsoft.com/office/drawing/2014/chart" uri="{C3380CC4-5D6E-409C-BE32-E72D297353CC}">
              <c16:uniqueId val="{00000001-D4FE-4463-AF84-CB7368E5578D}"/>
            </c:ext>
          </c:extLst>
        </c:ser>
        <c:dLbls>
          <c:showLegendKey val="0"/>
          <c:showVal val="0"/>
          <c:showCatName val="0"/>
          <c:showSerName val="0"/>
          <c:showPercent val="0"/>
          <c:showBubbleSize val="0"/>
        </c:dLbls>
        <c:gapWidth val="81"/>
        <c:axId val="101475840"/>
        <c:axId val="101477376"/>
      </c:barChart>
      <c:catAx>
        <c:axId val="101475840"/>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01477376"/>
        <c:crosses val="autoZero"/>
        <c:auto val="1"/>
        <c:lblAlgn val="ctr"/>
        <c:lblOffset val="100"/>
        <c:noMultiLvlLbl val="0"/>
      </c:catAx>
      <c:valAx>
        <c:axId val="101477376"/>
        <c:scaling>
          <c:orientation val="minMax"/>
          <c:max val="1"/>
        </c:scaling>
        <c:delete val="1"/>
        <c:axPos val="l"/>
        <c:numFmt formatCode="0%" sourceLinked="1"/>
        <c:majorTickMark val="out"/>
        <c:minorTickMark val="none"/>
        <c:tickLblPos val="nextTo"/>
        <c:crossAx val="10147584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2.8626409778961904E-2"/>
          <c:w val="1"/>
          <c:h val="0.77968893727578625"/>
        </c:manualLayout>
      </c:layout>
      <c:barChart>
        <c:barDir val="col"/>
        <c:grouping val="clustered"/>
        <c:varyColors val="0"/>
        <c:ser>
          <c:idx val="0"/>
          <c:order val="0"/>
          <c:tx>
            <c:strRef>
              <c:f>Sheet1!$B$1</c:f>
              <c:strCache>
                <c:ptCount val="1"/>
                <c:pt idx="0">
                  <c:v>Too many apartments</c:v>
                </c:pt>
              </c:strCache>
            </c:strRef>
          </c:tx>
          <c:spPr>
            <a:solidFill>
              <a:schemeClr val="accent1"/>
            </a:solidFill>
            <a:ln>
              <a:noFill/>
            </a:ln>
            <a:effectLst/>
            <a:scene3d>
              <a:camera prst="orthographicFront"/>
              <a:lightRig rig="threePt" dir="t"/>
            </a:scene3d>
            <a:sp3d/>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GOP
(42%)</c:v>
                </c:pt>
                <c:pt idx="1">
                  <c:v>IND
(27%)</c:v>
                </c:pt>
                <c:pt idx="2">
                  <c:v>DEM 
(31%)</c:v>
                </c:pt>
                <c:pt idx="3">
                  <c:v>&lt;10 Years
(33%)</c:v>
                </c:pt>
                <c:pt idx="4">
                  <c:v>10-20 Years
(28%)</c:v>
                </c:pt>
                <c:pt idx="5">
                  <c:v>20+ Years 
(39%)</c:v>
                </c:pt>
              </c:strCache>
            </c:strRef>
          </c:cat>
          <c:val>
            <c:numRef>
              <c:f>Sheet1!$B$2:$B$7</c:f>
              <c:numCache>
                <c:formatCode>0%</c:formatCode>
                <c:ptCount val="6"/>
                <c:pt idx="0">
                  <c:v>0.6</c:v>
                </c:pt>
                <c:pt idx="1">
                  <c:v>0.38</c:v>
                </c:pt>
                <c:pt idx="2">
                  <c:v>0.31</c:v>
                </c:pt>
                <c:pt idx="3">
                  <c:v>0.34</c:v>
                </c:pt>
                <c:pt idx="4">
                  <c:v>0.47</c:v>
                </c:pt>
                <c:pt idx="5">
                  <c:v>0.52</c:v>
                </c:pt>
              </c:numCache>
            </c:numRef>
          </c:val>
          <c:extLst>
            <c:ext xmlns:c16="http://schemas.microsoft.com/office/drawing/2014/chart" uri="{C3380CC4-5D6E-409C-BE32-E72D297353CC}">
              <c16:uniqueId val="{00000000-7812-4A30-89DB-F9022BE5269F}"/>
            </c:ext>
          </c:extLst>
        </c:ser>
        <c:ser>
          <c:idx val="1"/>
          <c:order val="1"/>
          <c:tx>
            <c:strRef>
              <c:f>Sheet1!$C$1</c:f>
              <c:strCache>
                <c:ptCount val="1"/>
                <c:pt idx="0">
                  <c:v>Apartments needed</c:v>
                </c:pt>
              </c:strCache>
            </c:strRef>
          </c:tx>
          <c:spPr>
            <a:solidFill>
              <a:srgbClr val="C0504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GOP
(42%)</c:v>
                </c:pt>
                <c:pt idx="1">
                  <c:v>IND
(27%)</c:v>
                </c:pt>
                <c:pt idx="2">
                  <c:v>DEM 
(31%)</c:v>
                </c:pt>
                <c:pt idx="3">
                  <c:v>&lt;10 Years
(33%)</c:v>
                </c:pt>
                <c:pt idx="4">
                  <c:v>10-20 Years
(28%)</c:v>
                </c:pt>
                <c:pt idx="5">
                  <c:v>20+ Years 
(39%)</c:v>
                </c:pt>
              </c:strCache>
            </c:strRef>
          </c:cat>
          <c:val>
            <c:numRef>
              <c:f>Sheet1!$C$2:$C$7</c:f>
              <c:numCache>
                <c:formatCode>0%</c:formatCode>
                <c:ptCount val="6"/>
                <c:pt idx="0">
                  <c:v>0.36</c:v>
                </c:pt>
                <c:pt idx="1">
                  <c:v>0.55000000000000004</c:v>
                </c:pt>
                <c:pt idx="2">
                  <c:v>0.66</c:v>
                </c:pt>
                <c:pt idx="3">
                  <c:v>0.59</c:v>
                </c:pt>
                <c:pt idx="4">
                  <c:v>0.49</c:v>
                </c:pt>
                <c:pt idx="5">
                  <c:v>0.44</c:v>
                </c:pt>
              </c:numCache>
            </c:numRef>
          </c:val>
          <c:extLst>
            <c:ext xmlns:c16="http://schemas.microsoft.com/office/drawing/2014/chart" uri="{C3380CC4-5D6E-409C-BE32-E72D297353CC}">
              <c16:uniqueId val="{00000001-7812-4A30-89DB-F9022BE5269F}"/>
            </c:ext>
          </c:extLst>
        </c:ser>
        <c:dLbls>
          <c:showLegendKey val="0"/>
          <c:showVal val="0"/>
          <c:showCatName val="0"/>
          <c:showSerName val="0"/>
          <c:showPercent val="0"/>
          <c:showBubbleSize val="0"/>
        </c:dLbls>
        <c:gapWidth val="81"/>
        <c:axId val="117700864"/>
        <c:axId val="117710848"/>
      </c:barChart>
      <c:catAx>
        <c:axId val="117700864"/>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7710848"/>
        <c:crosses val="autoZero"/>
        <c:auto val="1"/>
        <c:lblAlgn val="ctr"/>
        <c:lblOffset val="100"/>
        <c:noMultiLvlLbl val="0"/>
      </c:catAx>
      <c:valAx>
        <c:axId val="117710848"/>
        <c:scaling>
          <c:orientation val="minMax"/>
          <c:max val="1"/>
        </c:scaling>
        <c:delete val="1"/>
        <c:axPos val="l"/>
        <c:numFmt formatCode="0%" sourceLinked="1"/>
        <c:majorTickMark val="out"/>
        <c:minorTickMark val="none"/>
        <c:tickLblPos val="nextTo"/>
        <c:crossAx val="1177008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2.3421608000968829E-2"/>
          <c:w val="1"/>
          <c:h val="0.77968893727578625"/>
        </c:manualLayout>
      </c:layout>
      <c:barChart>
        <c:barDir val="col"/>
        <c:grouping val="clustered"/>
        <c:varyColors val="0"/>
        <c:ser>
          <c:idx val="0"/>
          <c:order val="0"/>
          <c:tx>
            <c:strRef>
              <c:f>Sheet1!$B$1</c:f>
              <c:strCache>
                <c:ptCount val="1"/>
                <c:pt idx="0">
                  <c:v>Support</c:v>
                </c:pt>
              </c:strCache>
            </c:strRef>
          </c:tx>
          <c:spPr>
            <a:solidFill>
              <a:schemeClr val="accent1"/>
            </a:solidFill>
            <a:ln>
              <a:noFill/>
            </a:ln>
            <a:effectLst/>
            <a:scene3d>
              <a:camera prst="orthographicFront"/>
              <a:lightRig rig="threePt" dir="t"/>
            </a:scene3d>
            <a:sp3d/>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Total </c:v>
                </c:pt>
                <c:pt idx="1">
                  <c:v>Less $60k
(19%)</c:v>
                </c:pt>
                <c:pt idx="2">
                  <c:v>$60k+
(73%)</c:v>
                </c:pt>
                <c:pt idx="3">
                  <c:v>$100k+
(46%)</c:v>
                </c:pt>
                <c:pt idx="4">
                  <c:v>Own
(72%)</c:v>
                </c:pt>
                <c:pt idx="5">
                  <c:v>Rent
(18%)</c:v>
                </c:pt>
                <c:pt idx="6">
                  <c:v>Total Not Own 
(28%)</c:v>
                </c:pt>
              </c:strCache>
            </c:strRef>
          </c:cat>
          <c:val>
            <c:numRef>
              <c:f>Sheet1!$B$2:$B$8</c:f>
              <c:numCache>
                <c:formatCode>0%</c:formatCode>
                <c:ptCount val="7"/>
                <c:pt idx="0">
                  <c:v>0.64</c:v>
                </c:pt>
                <c:pt idx="1">
                  <c:v>0.76</c:v>
                </c:pt>
                <c:pt idx="2">
                  <c:v>0.64</c:v>
                </c:pt>
                <c:pt idx="3">
                  <c:v>0.56000000000000005</c:v>
                </c:pt>
                <c:pt idx="4">
                  <c:v>0.6</c:v>
                </c:pt>
                <c:pt idx="5">
                  <c:v>0.78</c:v>
                </c:pt>
                <c:pt idx="6">
                  <c:v>0.74</c:v>
                </c:pt>
              </c:numCache>
            </c:numRef>
          </c:val>
          <c:extLst>
            <c:ext xmlns:c16="http://schemas.microsoft.com/office/drawing/2014/chart" uri="{C3380CC4-5D6E-409C-BE32-E72D297353CC}">
              <c16:uniqueId val="{00000000-D4FE-4463-AF84-CB7368E5578D}"/>
            </c:ext>
          </c:extLst>
        </c:ser>
        <c:ser>
          <c:idx val="1"/>
          <c:order val="1"/>
          <c:tx>
            <c:strRef>
              <c:f>Sheet1!$C$1</c:f>
              <c:strCache>
                <c:ptCount val="1"/>
                <c:pt idx="0">
                  <c:v>Oppose</c:v>
                </c:pt>
              </c:strCache>
            </c:strRef>
          </c:tx>
          <c:spPr>
            <a:solidFill>
              <a:srgbClr val="C0504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Total </c:v>
                </c:pt>
                <c:pt idx="1">
                  <c:v>Less $60k
(19%)</c:v>
                </c:pt>
                <c:pt idx="2">
                  <c:v>$60k+
(73%)</c:v>
                </c:pt>
                <c:pt idx="3">
                  <c:v>$100k+
(46%)</c:v>
                </c:pt>
                <c:pt idx="4">
                  <c:v>Own
(72%)</c:v>
                </c:pt>
                <c:pt idx="5">
                  <c:v>Rent
(18%)</c:v>
                </c:pt>
                <c:pt idx="6">
                  <c:v>Total Not Own 
(28%)</c:v>
                </c:pt>
              </c:strCache>
            </c:strRef>
          </c:cat>
          <c:val>
            <c:numRef>
              <c:f>Sheet1!$C$2:$C$8</c:f>
              <c:numCache>
                <c:formatCode>0%</c:formatCode>
                <c:ptCount val="7"/>
                <c:pt idx="0">
                  <c:v>0.35</c:v>
                </c:pt>
                <c:pt idx="1">
                  <c:v>0.18</c:v>
                </c:pt>
                <c:pt idx="2">
                  <c:v>0.36</c:v>
                </c:pt>
                <c:pt idx="3">
                  <c:v>0.44</c:v>
                </c:pt>
                <c:pt idx="4">
                  <c:v>0.39</c:v>
                </c:pt>
                <c:pt idx="5">
                  <c:v>0.22</c:v>
                </c:pt>
                <c:pt idx="6">
                  <c:v>0.26</c:v>
                </c:pt>
              </c:numCache>
            </c:numRef>
          </c:val>
          <c:extLst>
            <c:ext xmlns:c16="http://schemas.microsoft.com/office/drawing/2014/chart" uri="{C3380CC4-5D6E-409C-BE32-E72D297353CC}">
              <c16:uniqueId val="{00000001-D4FE-4463-AF84-CB7368E5578D}"/>
            </c:ext>
          </c:extLst>
        </c:ser>
        <c:dLbls>
          <c:showLegendKey val="0"/>
          <c:showVal val="0"/>
          <c:showCatName val="0"/>
          <c:showSerName val="0"/>
          <c:showPercent val="0"/>
          <c:showBubbleSize val="0"/>
        </c:dLbls>
        <c:gapWidth val="81"/>
        <c:axId val="124793216"/>
        <c:axId val="124794752"/>
      </c:barChart>
      <c:catAx>
        <c:axId val="124793216"/>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24794752"/>
        <c:crosses val="autoZero"/>
        <c:auto val="1"/>
        <c:lblAlgn val="ctr"/>
        <c:lblOffset val="100"/>
        <c:noMultiLvlLbl val="0"/>
      </c:catAx>
      <c:valAx>
        <c:axId val="124794752"/>
        <c:scaling>
          <c:orientation val="minMax"/>
          <c:max val="1"/>
        </c:scaling>
        <c:delete val="1"/>
        <c:axPos val="l"/>
        <c:numFmt formatCode="0%" sourceLinked="1"/>
        <c:majorTickMark val="out"/>
        <c:minorTickMark val="none"/>
        <c:tickLblPos val="nextTo"/>
        <c:crossAx val="12479321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2.6024008889965367E-2"/>
          <c:w val="1"/>
          <c:h val="0.77968893727578625"/>
        </c:manualLayout>
      </c:layout>
      <c:barChart>
        <c:barDir val="col"/>
        <c:grouping val="clustered"/>
        <c:varyColors val="0"/>
        <c:ser>
          <c:idx val="0"/>
          <c:order val="0"/>
          <c:tx>
            <c:strRef>
              <c:f>Sheet1!$B$1</c:f>
              <c:strCache>
                <c:ptCount val="1"/>
                <c:pt idx="0">
                  <c:v>Far too high</c:v>
                </c:pt>
              </c:strCache>
            </c:strRef>
          </c:tx>
          <c:spPr>
            <a:solidFill>
              <a:schemeClr val="accent1"/>
            </a:solidFill>
            <a:ln>
              <a:noFill/>
            </a:ln>
            <a:effectLst/>
            <a:scene3d>
              <a:camera prst="orthographicFront"/>
              <a:lightRig rig="threePt" dir="t"/>
            </a:scene3d>
            <a:sp3d/>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bg2">
                        <a:lumMod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Total</c:v>
                </c:pt>
                <c:pt idx="1">
                  <c:v>GOP
(42%)</c:v>
                </c:pt>
                <c:pt idx="2">
                  <c:v>IND
(27%)</c:v>
                </c:pt>
                <c:pt idx="3">
                  <c:v>DEM 
(31%)</c:v>
                </c:pt>
              </c:strCache>
            </c:strRef>
          </c:cat>
          <c:val>
            <c:numRef>
              <c:f>Sheet1!$B$2:$B$5</c:f>
              <c:numCache>
                <c:formatCode>0%</c:formatCode>
                <c:ptCount val="4"/>
                <c:pt idx="0">
                  <c:v>0.09</c:v>
                </c:pt>
                <c:pt idx="1">
                  <c:v>0.13</c:v>
                </c:pt>
                <c:pt idx="2">
                  <c:v>0.1</c:v>
                </c:pt>
                <c:pt idx="3">
                  <c:v>0.03</c:v>
                </c:pt>
              </c:numCache>
            </c:numRef>
          </c:val>
          <c:extLst>
            <c:ext xmlns:c16="http://schemas.microsoft.com/office/drawing/2014/chart" uri="{C3380CC4-5D6E-409C-BE32-E72D297353CC}">
              <c16:uniqueId val="{00000000-1388-4403-A3BC-316AB3D8DFF2}"/>
            </c:ext>
          </c:extLst>
        </c:ser>
        <c:ser>
          <c:idx val="1"/>
          <c:order val="1"/>
          <c:tx>
            <c:strRef>
              <c:f>Sheet1!$C$1</c:f>
              <c:strCache>
                <c:ptCount val="1"/>
                <c:pt idx="0">
                  <c:v>Somewhat too high</c:v>
                </c:pt>
              </c:strCache>
            </c:strRef>
          </c:tx>
          <c:spPr>
            <a:solidFill>
              <a:srgbClr val="C0504D"/>
            </a:solidFill>
            <a:ln>
              <a:solidFill>
                <a:srgbClr val="C0504D"/>
              </a:solid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bg2">
                        <a:lumMod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Total</c:v>
                </c:pt>
                <c:pt idx="1">
                  <c:v>GOP
(42%)</c:v>
                </c:pt>
                <c:pt idx="2">
                  <c:v>IND
(27%)</c:v>
                </c:pt>
                <c:pt idx="3">
                  <c:v>DEM 
(31%)</c:v>
                </c:pt>
              </c:strCache>
            </c:strRef>
          </c:cat>
          <c:val>
            <c:numRef>
              <c:f>Sheet1!$C$2:$C$5</c:f>
              <c:numCache>
                <c:formatCode>0%</c:formatCode>
                <c:ptCount val="4"/>
                <c:pt idx="0">
                  <c:v>0.17</c:v>
                </c:pt>
                <c:pt idx="1">
                  <c:v>0.19</c:v>
                </c:pt>
                <c:pt idx="2">
                  <c:v>0.18</c:v>
                </c:pt>
                <c:pt idx="3">
                  <c:v>0.14000000000000001</c:v>
                </c:pt>
              </c:numCache>
            </c:numRef>
          </c:val>
          <c:extLst>
            <c:ext xmlns:c16="http://schemas.microsoft.com/office/drawing/2014/chart" uri="{C3380CC4-5D6E-409C-BE32-E72D297353CC}">
              <c16:uniqueId val="{00000001-1388-4403-A3BC-316AB3D8DFF2}"/>
            </c:ext>
          </c:extLst>
        </c:ser>
        <c:ser>
          <c:idx val="2"/>
          <c:order val="2"/>
          <c:tx>
            <c:strRef>
              <c:f>Sheet1!$D$1</c:f>
              <c:strCache>
                <c:ptCount val="1"/>
                <c:pt idx="0">
                  <c:v>About right</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bg2">
                        <a:lumMod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Total</c:v>
                </c:pt>
                <c:pt idx="1">
                  <c:v>GOP
(42%)</c:v>
                </c:pt>
                <c:pt idx="2">
                  <c:v>IND
(27%)</c:v>
                </c:pt>
                <c:pt idx="3">
                  <c:v>DEM 
(31%)</c:v>
                </c:pt>
              </c:strCache>
            </c:strRef>
          </c:cat>
          <c:val>
            <c:numRef>
              <c:f>Sheet1!$D$2:$D$5</c:f>
              <c:numCache>
                <c:formatCode>0%</c:formatCode>
                <c:ptCount val="4"/>
                <c:pt idx="0">
                  <c:v>0.72</c:v>
                </c:pt>
                <c:pt idx="1">
                  <c:v>0.67</c:v>
                </c:pt>
                <c:pt idx="2">
                  <c:v>0.69</c:v>
                </c:pt>
                <c:pt idx="3">
                  <c:v>0.83</c:v>
                </c:pt>
              </c:numCache>
            </c:numRef>
          </c:val>
          <c:extLst>
            <c:ext xmlns:c16="http://schemas.microsoft.com/office/drawing/2014/chart" uri="{C3380CC4-5D6E-409C-BE32-E72D297353CC}">
              <c16:uniqueId val="{00000002-1388-4403-A3BC-316AB3D8DFF2}"/>
            </c:ext>
          </c:extLst>
        </c:ser>
        <c:dLbls>
          <c:showLegendKey val="0"/>
          <c:showVal val="0"/>
          <c:showCatName val="0"/>
          <c:showSerName val="0"/>
          <c:showPercent val="0"/>
          <c:showBubbleSize val="0"/>
        </c:dLbls>
        <c:gapWidth val="81"/>
        <c:axId val="117774208"/>
        <c:axId val="117775744"/>
      </c:barChart>
      <c:catAx>
        <c:axId val="117774208"/>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400" b="0" i="0" u="none" strike="noStrike" kern="1200" baseline="0">
                <a:solidFill>
                  <a:schemeClr val="bg2">
                    <a:lumMod val="25000"/>
                  </a:schemeClr>
                </a:solidFill>
                <a:latin typeface="+mn-lt"/>
                <a:ea typeface="+mn-ea"/>
                <a:cs typeface="+mn-cs"/>
              </a:defRPr>
            </a:pPr>
            <a:endParaRPr lang="en-US"/>
          </a:p>
        </c:txPr>
        <c:crossAx val="117775744"/>
        <c:crosses val="autoZero"/>
        <c:auto val="1"/>
        <c:lblAlgn val="ctr"/>
        <c:lblOffset val="100"/>
        <c:noMultiLvlLbl val="0"/>
      </c:catAx>
      <c:valAx>
        <c:axId val="117775744"/>
        <c:scaling>
          <c:orientation val="minMax"/>
          <c:max val="1"/>
        </c:scaling>
        <c:delete val="1"/>
        <c:axPos val="l"/>
        <c:numFmt formatCode="0%" sourceLinked="1"/>
        <c:majorTickMark val="out"/>
        <c:minorTickMark val="none"/>
        <c:tickLblPos val="nextTo"/>
        <c:crossAx val="1177742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0" i="0" u="none" strike="noStrike" kern="1200" baseline="0">
              <a:solidFill>
                <a:schemeClr val="bg2">
                  <a:lumMod val="2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2.6024008889965367E-2"/>
          <c:w val="1"/>
          <c:h val="0.77968893727578625"/>
        </c:manualLayout>
      </c:layout>
      <c:barChart>
        <c:barDir val="col"/>
        <c:grouping val="clustered"/>
        <c:varyColors val="0"/>
        <c:ser>
          <c:idx val="0"/>
          <c:order val="0"/>
          <c:tx>
            <c:strRef>
              <c:f>Sheet1!$C$1</c:f>
              <c:strCache>
                <c:ptCount val="1"/>
                <c:pt idx="0">
                  <c:v>Far/Somewhat too high</c:v>
                </c:pt>
              </c:strCache>
            </c:strRef>
          </c:tx>
          <c:spPr>
            <a:solidFill>
              <a:srgbClr val="4C7BD1"/>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2">
                        <a:lumMod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Conservative
(28%)</c:v>
                </c:pt>
                <c:pt idx="1">
                  <c:v>Moderate
(44%)</c:v>
                </c:pt>
                <c:pt idx="2">
                  <c:v>Liberal
(26%)</c:v>
                </c:pt>
                <c:pt idx="3">
                  <c:v>&lt;College
(27%)</c:v>
                </c:pt>
                <c:pt idx="4">
                  <c:v>College+
(73%)</c:v>
                </c:pt>
                <c:pt idx="5">
                  <c:v>&lt;$60K 
(20%)</c:v>
                </c:pt>
                <c:pt idx="6">
                  <c:v>$60K+
(73%)</c:v>
                </c:pt>
                <c:pt idx="7">
                  <c:v>$100K+
(47%)</c:v>
                </c:pt>
              </c:strCache>
            </c:strRef>
          </c:cat>
          <c:val>
            <c:numRef>
              <c:f>Sheet1!$C$2:$C$9</c:f>
              <c:numCache>
                <c:formatCode>0%</c:formatCode>
                <c:ptCount val="8"/>
                <c:pt idx="0">
                  <c:v>0.45</c:v>
                </c:pt>
                <c:pt idx="1">
                  <c:v>0.22</c:v>
                </c:pt>
                <c:pt idx="2">
                  <c:v>0.15</c:v>
                </c:pt>
                <c:pt idx="3">
                  <c:v>0.36</c:v>
                </c:pt>
                <c:pt idx="4">
                  <c:v>0.22</c:v>
                </c:pt>
                <c:pt idx="5">
                  <c:v>0.31</c:v>
                </c:pt>
                <c:pt idx="6">
                  <c:v>0.25</c:v>
                </c:pt>
                <c:pt idx="7">
                  <c:v>0.25</c:v>
                </c:pt>
              </c:numCache>
            </c:numRef>
          </c:val>
          <c:extLst>
            <c:ext xmlns:c16="http://schemas.microsoft.com/office/drawing/2014/chart" uri="{C3380CC4-5D6E-409C-BE32-E72D297353CC}">
              <c16:uniqueId val="{00000000-1388-4403-A3BC-316AB3D8DFF2}"/>
            </c:ext>
          </c:extLst>
        </c:ser>
        <c:ser>
          <c:idx val="1"/>
          <c:order val="1"/>
          <c:tx>
            <c:strRef>
              <c:f>Sheet1!$D$1</c:f>
              <c:strCache>
                <c:ptCount val="1"/>
                <c:pt idx="0">
                  <c:v>About right</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2">
                        <a:lumMod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Conservative
(28%)</c:v>
                </c:pt>
                <c:pt idx="1">
                  <c:v>Moderate
(44%)</c:v>
                </c:pt>
                <c:pt idx="2">
                  <c:v>Liberal
(26%)</c:v>
                </c:pt>
                <c:pt idx="3">
                  <c:v>&lt;College
(27%)</c:v>
                </c:pt>
                <c:pt idx="4">
                  <c:v>College+
(73%)</c:v>
                </c:pt>
                <c:pt idx="5">
                  <c:v>&lt;$60K 
(20%)</c:v>
                </c:pt>
                <c:pt idx="6">
                  <c:v>$60K+
(73%)</c:v>
                </c:pt>
                <c:pt idx="7">
                  <c:v>$100K+
(47%)</c:v>
                </c:pt>
              </c:strCache>
            </c:strRef>
          </c:cat>
          <c:val>
            <c:numRef>
              <c:f>Sheet1!$D$2:$D$9</c:f>
              <c:numCache>
                <c:formatCode>0%</c:formatCode>
                <c:ptCount val="8"/>
                <c:pt idx="0">
                  <c:v>0.55000000000000004</c:v>
                </c:pt>
                <c:pt idx="1">
                  <c:v>0.77</c:v>
                </c:pt>
                <c:pt idx="2">
                  <c:v>0.82</c:v>
                </c:pt>
                <c:pt idx="3">
                  <c:v>0.61</c:v>
                </c:pt>
                <c:pt idx="4">
                  <c:v>0.77</c:v>
                </c:pt>
                <c:pt idx="5">
                  <c:v>0.68</c:v>
                </c:pt>
                <c:pt idx="6">
                  <c:v>0.75</c:v>
                </c:pt>
                <c:pt idx="7">
                  <c:v>0.74</c:v>
                </c:pt>
              </c:numCache>
            </c:numRef>
          </c:val>
          <c:extLst>
            <c:ext xmlns:c16="http://schemas.microsoft.com/office/drawing/2014/chart" uri="{C3380CC4-5D6E-409C-BE32-E72D297353CC}">
              <c16:uniqueId val="{00000001-1388-4403-A3BC-316AB3D8DFF2}"/>
            </c:ext>
          </c:extLst>
        </c:ser>
        <c:dLbls>
          <c:showLegendKey val="0"/>
          <c:showVal val="0"/>
          <c:showCatName val="0"/>
          <c:showSerName val="0"/>
          <c:showPercent val="0"/>
          <c:showBubbleSize val="0"/>
        </c:dLbls>
        <c:gapWidth val="81"/>
        <c:axId val="117945472"/>
        <c:axId val="117947008"/>
      </c:barChart>
      <c:catAx>
        <c:axId val="117945472"/>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400" b="0" i="0" u="none" strike="noStrike" kern="1200" baseline="0">
                <a:solidFill>
                  <a:schemeClr val="bg2">
                    <a:lumMod val="25000"/>
                  </a:schemeClr>
                </a:solidFill>
                <a:latin typeface="+mn-lt"/>
                <a:ea typeface="+mn-ea"/>
                <a:cs typeface="+mn-cs"/>
              </a:defRPr>
            </a:pPr>
            <a:endParaRPr lang="en-US"/>
          </a:p>
        </c:txPr>
        <c:crossAx val="117947008"/>
        <c:crosses val="autoZero"/>
        <c:auto val="1"/>
        <c:lblAlgn val="ctr"/>
        <c:lblOffset val="100"/>
        <c:noMultiLvlLbl val="0"/>
      </c:catAx>
      <c:valAx>
        <c:axId val="117947008"/>
        <c:scaling>
          <c:orientation val="minMax"/>
          <c:max val="1"/>
        </c:scaling>
        <c:delete val="1"/>
        <c:axPos val="l"/>
        <c:numFmt formatCode="0%" sourceLinked="1"/>
        <c:majorTickMark val="out"/>
        <c:minorTickMark val="none"/>
        <c:tickLblPos val="nextTo"/>
        <c:crossAx val="1179454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0" i="0" u="none" strike="noStrike" kern="1200" baseline="0">
              <a:solidFill>
                <a:schemeClr val="bg2">
                  <a:lumMod val="2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2.8626409778961904E-2"/>
          <c:w val="0.99841922461847288"/>
          <c:h val="0.77968893727578625"/>
        </c:manualLayout>
      </c:layout>
      <c:barChart>
        <c:barDir val="col"/>
        <c:grouping val="clustered"/>
        <c:varyColors val="0"/>
        <c:ser>
          <c:idx val="0"/>
          <c:order val="0"/>
          <c:tx>
            <c:strRef>
              <c:f>Sheet1!$B$1</c:f>
              <c:strCache>
                <c:ptCount val="1"/>
                <c:pt idx="0">
                  <c:v>Higher than</c:v>
                </c:pt>
              </c:strCache>
            </c:strRef>
          </c:tx>
          <c:spPr>
            <a:solidFill>
              <a:schemeClr val="accent1"/>
            </a:solidFill>
            <a:ln>
              <a:noFill/>
            </a:ln>
            <a:effectLst/>
            <a:scene3d>
              <a:camera prst="orthographicFront"/>
              <a:lightRig rig="threePt" dir="t"/>
            </a:scene3d>
            <a:sp3d/>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bg2">
                        <a:lumMod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Sheet1!$B$2</c:f>
              <c:numCache>
                <c:formatCode>0%</c:formatCode>
                <c:ptCount val="1"/>
                <c:pt idx="0">
                  <c:v>0.32</c:v>
                </c:pt>
              </c:numCache>
            </c:numRef>
          </c:val>
          <c:extLst>
            <c:ext xmlns:c16="http://schemas.microsoft.com/office/drawing/2014/chart" uri="{C3380CC4-5D6E-409C-BE32-E72D297353CC}">
              <c16:uniqueId val="{00000000-9045-4980-962D-274149E08C42}"/>
            </c:ext>
          </c:extLst>
        </c:ser>
        <c:ser>
          <c:idx val="1"/>
          <c:order val="1"/>
          <c:tx>
            <c:strRef>
              <c:f>Sheet1!$C$1</c:f>
              <c:strCache>
                <c:ptCount val="1"/>
                <c:pt idx="0">
                  <c:v>Less than</c:v>
                </c:pt>
              </c:strCache>
            </c:strRef>
          </c:tx>
          <c:spPr>
            <a:solidFill>
              <a:srgbClr val="C0504D"/>
            </a:solidFill>
            <a:ln>
              <a:solidFill>
                <a:srgbClr val="C0504D"/>
              </a:solid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bg2">
                        <a:lumMod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Sheet1!$C$2</c:f>
              <c:numCache>
                <c:formatCode>0%</c:formatCode>
                <c:ptCount val="1"/>
                <c:pt idx="0">
                  <c:v>0.11</c:v>
                </c:pt>
              </c:numCache>
            </c:numRef>
          </c:val>
          <c:extLst>
            <c:ext xmlns:c16="http://schemas.microsoft.com/office/drawing/2014/chart" uri="{C3380CC4-5D6E-409C-BE32-E72D297353CC}">
              <c16:uniqueId val="{00000001-9045-4980-962D-274149E08C42}"/>
            </c:ext>
          </c:extLst>
        </c:ser>
        <c:ser>
          <c:idx val="2"/>
          <c:order val="2"/>
          <c:tx>
            <c:strRef>
              <c:f>Sheet1!$D$1</c:f>
              <c:strCache>
                <c:ptCount val="1"/>
                <c:pt idx="0">
                  <c:v>About the same</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bg2">
                        <a:lumMod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Sheet1!$D$2</c:f>
              <c:numCache>
                <c:formatCode>0%</c:formatCode>
                <c:ptCount val="1"/>
                <c:pt idx="0">
                  <c:v>0.45</c:v>
                </c:pt>
              </c:numCache>
            </c:numRef>
          </c:val>
          <c:extLst>
            <c:ext xmlns:c16="http://schemas.microsoft.com/office/drawing/2014/chart" uri="{C3380CC4-5D6E-409C-BE32-E72D297353CC}">
              <c16:uniqueId val="{00000002-9045-4980-962D-274149E08C42}"/>
            </c:ext>
          </c:extLst>
        </c:ser>
        <c:ser>
          <c:idx val="3"/>
          <c:order val="3"/>
          <c:tx>
            <c:strRef>
              <c:f>Sheet1!$E$1</c:f>
              <c:strCache>
                <c:ptCount val="1"/>
                <c:pt idx="0">
                  <c:v>Don't Know </c:v>
                </c:pt>
              </c:strCache>
            </c:strRef>
          </c:tx>
          <c:spPr>
            <a:solidFill>
              <a:srgbClr val="7030A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Sheet1!$E$2</c:f>
              <c:numCache>
                <c:formatCode>0%</c:formatCode>
                <c:ptCount val="1"/>
                <c:pt idx="0">
                  <c:v>0.12</c:v>
                </c:pt>
              </c:numCache>
            </c:numRef>
          </c:val>
          <c:extLst>
            <c:ext xmlns:c16="http://schemas.microsoft.com/office/drawing/2014/chart" uri="{C3380CC4-5D6E-409C-BE32-E72D297353CC}">
              <c16:uniqueId val="{00000001-344D-4DCA-891E-59A1379FAA4B}"/>
            </c:ext>
          </c:extLst>
        </c:ser>
        <c:dLbls>
          <c:showLegendKey val="0"/>
          <c:showVal val="0"/>
          <c:showCatName val="0"/>
          <c:showSerName val="0"/>
          <c:showPercent val="0"/>
          <c:showBubbleSize val="0"/>
        </c:dLbls>
        <c:gapWidth val="81"/>
        <c:axId val="118226944"/>
        <c:axId val="118228480"/>
      </c:barChart>
      <c:catAx>
        <c:axId val="118226944"/>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400" b="0" i="0" u="none" strike="noStrike" kern="1200" baseline="0">
                <a:solidFill>
                  <a:schemeClr val="bg2">
                    <a:lumMod val="25000"/>
                  </a:schemeClr>
                </a:solidFill>
                <a:latin typeface="+mn-lt"/>
                <a:ea typeface="+mn-ea"/>
                <a:cs typeface="+mn-cs"/>
              </a:defRPr>
            </a:pPr>
            <a:endParaRPr lang="en-US"/>
          </a:p>
        </c:txPr>
        <c:crossAx val="118228480"/>
        <c:crosses val="autoZero"/>
        <c:auto val="1"/>
        <c:lblAlgn val="ctr"/>
        <c:lblOffset val="100"/>
        <c:noMultiLvlLbl val="0"/>
      </c:catAx>
      <c:valAx>
        <c:axId val="118228480"/>
        <c:scaling>
          <c:orientation val="minMax"/>
          <c:max val="1"/>
        </c:scaling>
        <c:delete val="1"/>
        <c:axPos val="l"/>
        <c:numFmt formatCode="0%" sourceLinked="1"/>
        <c:majorTickMark val="out"/>
        <c:minorTickMark val="none"/>
        <c:tickLblPos val="nextTo"/>
        <c:crossAx val="118226944"/>
        <c:crosses val="autoZero"/>
        <c:crossBetween val="between"/>
      </c:valAx>
      <c:spPr>
        <a:noFill/>
        <a:ln>
          <a:noFill/>
        </a:ln>
        <a:effectLst/>
      </c:spPr>
    </c:plotArea>
    <c:legend>
      <c:legendPos val="b"/>
      <c:layout>
        <c:manualLayout>
          <c:xMode val="edge"/>
          <c:yMode val="edge"/>
          <c:x val="0.13481573721038961"/>
          <c:y val="0.84382889808403871"/>
          <c:w val="0.70545692196425747"/>
          <c:h val="7.2230148957738438E-2"/>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bg2">
                  <a:lumMod val="2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2.6024008889965367E-2"/>
          <c:w val="1"/>
          <c:h val="0.77968893727578625"/>
        </c:manualLayout>
      </c:layout>
      <c:barChart>
        <c:barDir val="col"/>
        <c:grouping val="clustered"/>
        <c:varyColors val="0"/>
        <c:ser>
          <c:idx val="0"/>
          <c:order val="0"/>
          <c:tx>
            <c:strRef>
              <c:f>Sheet1!$B$1</c:f>
              <c:strCache>
                <c:ptCount val="1"/>
                <c:pt idx="0">
                  <c:v> Important </c:v>
                </c:pt>
              </c:strCache>
            </c:strRef>
          </c:tx>
          <c:spPr>
            <a:solidFill>
              <a:schemeClr val="accent1"/>
            </a:solidFill>
            <a:ln>
              <a:noFill/>
            </a:ln>
            <a:effectLst/>
            <a:scene3d>
              <a:camera prst="orthographicFront"/>
              <a:lightRig rig="threePt" dir="t"/>
            </a:scene3d>
            <a:sp3d/>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bg2">
                        <a:lumMod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Total</c:v>
                </c:pt>
                <c:pt idx="1">
                  <c:v>Conservative
(28%)</c:v>
                </c:pt>
                <c:pt idx="2">
                  <c:v>Moderate
(44%)</c:v>
                </c:pt>
                <c:pt idx="3">
                  <c:v>Liberal
(26%)</c:v>
                </c:pt>
              </c:strCache>
            </c:strRef>
          </c:cat>
          <c:val>
            <c:numRef>
              <c:f>Sheet1!$B$2:$B$5</c:f>
              <c:numCache>
                <c:formatCode>0%</c:formatCode>
                <c:ptCount val="4"/>
                <c:pt idx="0">
                  <c:v>0.43</c:v>
                </c:pt>
                <c:pt idx="1">
                  <c:v>0.56999999999999995</c:v>
                </c:pt>
                <c:pt idx="2">
                  <c:v>0.43</c:v>
                </c:pt>
                <c:pt idx="3">
                  <c:v>0.28999999999999998</c:v>
                </c:pt>
              </c:numCache>
            </c:numRef>
          </c:val>
          <c:extLst>
            <c:ext xmlns:c16="http://schemas.microsoft.com/office/drawing/2014/chart" uri="{C3380CC4-5D6E-409C-BE32-E72D297353CC}">
              <c16:uniqueId val="{00000000-1388-4403-A3BC-316AB3D8DFF2}"/>
            </c:ext>
          </c:extLst>
        </c:ser>
        <c:ser>
          <c:idx val="1"/>
          <c:order val="1"/>
          <c:tx>
            <c:strRef>
              <c:f>Sheet1!$C$1</c:f>
              <c:strCache>
                <c:ptCount val="1"/>
                <c:pt idx="0">
                  <c:v> Not Important </c:v>
                </c:pt>
              </c:strCache>
            </c:strRef>
          </c:tx>
          <c:spPr>
            <a:solidFill>
              <a:srgbClr val="C0504D"/>
            </a:solidFill>
            <a:ln>
              <a:solidFill>
                <a:srgbClr val="C0504D"/>
              </a:solid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bg2">
                        <a:lumMod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Total</c:v>
                </c:pt>
                <c:pt idx="1">
                  <c:v>Conservative
(28%)</c:v>
                </c:pt>
                <c:pt idx="2">
                  <c:v>Moderate
(44%)</c:v>
                </c:pt>
                <c:pt idx="3">
                  <c:v>Liberal
(26%)</c:v>
                </c:pt>
              </c:strCache>
            </c:strRef>
          </c:cat>
          <c:val>
            <c:numRef>
              <c:f>Sheet1!$C$2:$C$5</c:f>
              <c:numCache>
                <c:formatCode>0%</c:formatCode>
                <c:ptCount val="4"/>
                <c:pt idx="0">
                  <c:v>0.55000000000000004</c:v>
                </c:pt>
                <c:pt idx="1">
                  <c:v>0.4</c:v>
                </c:pt>
                <c:pt idx="2">
                  <c:v>0.56000000000000005</c:v>
                </c:pt>
                <c:pt idx="3">
                  <c:v>0.7</c:v>
                </c:pt>
              </c:numCache>
            </c:numRef>
          </c:val>
          <c:extLst>
            <c:ext xmlns:c16="http://schemas.microsoft.com/office/drawing/2014/chart" uri="{C3380CC4-5D6E-409C-BE32-E72D297353CC}">
              <c16:uniqueId val="{00000001-1388-4403-A3BC-316AB3D8DFF2}"/>
            </c:ext>
          </c:extLst>
        </c:ser>
        <c:dLbls>
          <c:showLegendKey val="0"/>
          <c:showVal val="0"/>
          <c:showCatName val="0"/>
          <c:showSerName val="0"/>
          <c:showPercent val="0"/>
          <c:showBubbleSize val="0"/>
        </c:dLbls>
        <c:gapWidth val="81"/>
        <c:axId val="122921344"/>
        <c:axId val="122922880"/>
      </c:barChart>
      <c:catAx>
        <c:axId val="122921344"/>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400" b="0" i="0" u="none" strike="noStrike" kern="1200" baseline="0">
                <a:solidFill>
                  <a:schemeClr val="bg2">
                    <a:lumMod val="25000"/>
                  </a:schemeClr>
                </a:solidFill>
                <a:latin typeface="+mn-lt"/>
                <a:ea typeface="+mn-ea"/>
                <a:cs typeface="+mn-cs"/>
              </a:defRPr>
            </a:pPr>
            <a:endParaRPr lang="en-US"/>
          </a:p>
        </c:txPr>
        <c:crossAx val="122922880"/>
        <c:crosses val="autoZero"/>
        <c:auto val="1"/>
        <c:lblAlgn val="ctr"/>
        <c:lblOffset val="100"/>
        <c:noMultiLvlLbl val="0"/>
      </c:catAx>
      <c:valAx>
        <c:axId val="122922880"/>
        <c:scaling>
          <c:orientation val="minMax"/>
          <c:max val="1"/>
        </c:scaling>
        <c:delete val="1"/>
        <c:axPos val="l"/>
        <c:numFmt formatCode="0%" sourceLinked="1"/>
        <c:majorTickMark val="out"/>
        <c:minorTickMark val="none"/>
        <c:tickLblPos val="nextTo"/>
        <c:crossAx val="12292134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0" i="0" u="none" strike="noStrike" kern="1200" baseline="0">
              <a:solidFill>
                <a:schemeClr val="bg2">
                  <a:lumMod val="2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2.6024008889965367E-2"/>
          <c:w val="1"/>
          <c:h val="0.77968893727578625"/>
        </c:manualLayout>
      </c:layout>
      <c:barChart>
        <c:barDir val="col"/>
        <c:grouping val="clustered"/>
        <c:varyColors val="0"/>
        <c:ser>
          <c:idx val="0"/>
          <c:order val="0"/>
          <c:tx>
            <c:strRef>
              <c:f>Sheet1!$B$1</c:f>
              <c:strCache>
                <c:ptCount val="1"/>
                <c:pt idx="0">
                  <c:v>Important</c:v>
                </c:pt>
              </c:strCache>
            </c:strRef>
          </c:tx>
          <c:spPr>
            <a:solidFill>
              <a:schemeClr val="accent1"/>
            </a:solidFill>
            <a:ln>
              <a:noFill/>
            </a:ln>
            <a:effectLst/>
            <a:scene3d>
              <a:camera prst="orthographicFront"/>
              <a:lightRig rig="threePt" dir="t"/>
            </a:scene3d>
            <a:sp3d/>
          </c:spPr>
          <c:invertIfNegative val="0"/>
          <c:dLbls>
            <c:dLbl>
              <c:idx val="1"/>
              <c:layout>
                <c:manualLayout>
                  <c:x val="-1.0178553467260121E-2"/>
                  <c:y val="5.211944545730764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6BEE-4951-BA42-F1E1E155715E}"/>
                </c:ext>
              </c:extLst>
            </c:dLbl>
            <c:dLbl>
              <c:idx val="2"/>
              <c:layout>
                <c:manualLayout>
                  <c:x val="-1.0178553467260168E-2"/>
                  <c:y val="7.817916818596218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BEE-4951-BA42-F1E1E155715E}"/>
                </c:ext>
              </c:extLst>
            </c:dLbl>
            <c:dLbl>
              <c:idx val="3"/>
              <c:layout>
                <c:manualLayout>
                  <c:x val="-7.633915100445185E-3"/>
                  <c:y val="2.6059722728654059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6BEE-4951-BA42-F1E1E155715E}"/>
                </c:ext>
              </c:extLst>
            </c:dLbl>
            <c:dLbl>
              <c:idx val="4"/>
              <c:layout>
                <c:manualLayout>
                  <c:x val="-5.0892767336301542E-3"/>
                  <c:y val="7.8179168185961712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BEE-4951-BA42-F1E1E155715E}"/>
                </c:ext>
              </c:extLst>
            </c:dLbl>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bg2">
                        <a:lumMod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18-34
(19%)</c:v>
                </c:pt>
                <c:pt idx="1">
                  <c:v>35-44
(24%)</c:v>
                </c:pt>
                <c:pt idx="2">
                  <c:v>45-54
(17%)</c:v>
                </c:pt>
                <c:pt idx="3">
                  <c:v>55-64
(19%)</c:v>
                </c:pt>
                <c:pt idx="4">
                  <c:v>65+
(21%)</c:v>
                </c:pt>
              </c:strCache>
            </c:strRef>
          </c:cat>
          <c:val>
            <c:numRef>
              <c:f>Sheet1!$B$2:$B$6</c:f>
              <c:numCache>
                <c:formatCode>0%</c:formatCode>
                <c:ptCount val="5"/>
                <c:pt idx="0">
                  <c:v>0.42</c:v>
                </c:pt>
                <c:pt idx="1">
                  <c:v>0.45</c:v>
                </c:pt>
                <c:pt idx="2">
                  <c:v>0.46</c:v>
                </c:pt>
                <c:pt idx="3">
                  <c:v>0.35</c:v>
                </c:pt>
                <c:pt idx="4">
                  <c:v>0.45</c:v>
                </c:pt>
              </c:numCache>
            </c:numRef>
          </c:val>
          <c:extLst>
            <c:ext xmlns:c16="http://schemas.microsoft.com/office/drawing/2014/chart" uri="{C3380CC4-5D6E-409C-BE32-E72D297353CC}">
              <c16:uniqueId val="{00000000-1388-4403-A3BC-316AB3D8DFF2}"/>
            </c:ext>
          </c:extLst>
        </c:ser>
        <c:ser>
          <c:idx val="1"/>
          <c:order val="1"/>
          <c:tx>
            <c:strRef>
              <c:f>Sheet1!$C$1</c:f>
              <c:strCache>
                <c:ptCount val="1"/>
                <c:pt idx="0">
                  <c:v>Not Important </c:v>
                </c:pt>
              </c:strCache>
            </c:strRef>
          </c:tx>
          <c:spPr>
            <a:solidFill>
              <a:srgbClr val="C0504D"/>
            </a:solidFill>
            <a:ln>
              <a:solidFill>
                <a:srgbClr val="C0504D"/>
              </a:solid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bg2">
                        <a:lumMod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18-34
(19%)</c:v>
                </c:pt>
                <c:pt idx="1">
                  <c:v>35-44
(24%)</c:v>
                </c:pt>
                <c:pt idx="2">
                  <c:v>45-54
(17%)</c:v>
                </c:pt>
                <c:pt idx="3">
                  <c:v>55-64
(19%)</c:v>
                </c:pt>
                <c:pt idx="4">
                  <c:v>65+
(21%)</c:v>
                </c:pt>
              </c:strCache>
            </c:strRef>
          </c:cat>
          <c:val>
            <c:numRef>
              <c:f>Sheet1!$C$2:$C$6</c:f>
              <c:numCache>
                <c:formatCode>0%</c:formatCode>
                <c:ptCount val="5"/>
                <c:pt idx="0">
                  <c:v>0.56999999999999995</c:v>
                </c:pt>
                <c:pt idx="1">
                  <c:v>0.55000000000000004</c:v>
                </c:pt>
                <c:pt idx="2">
                  <c:v>0.52</c:v>
                </c:pt>
                <c:pt idx="3">
                  <c:v>0.62</c:v>
                </c:pt>
                <c:pt idx="4">
                  <c:v>0.52</c:v>
                </c:pt>
              </c:numCache>
            </c:numRef>
          </c:val>
          <c:extLst>
            <c:ext xmlns:c16="http://schemas.microsoft.com/office/drawing/2014/chart" uri="{C3380CC4-5D6E-409C-BE32-E72D297353CC}">
              <c16:uniqueId val="{00000001-1388-4403-A3BC-316AB3D8DFF2}"/>
            </c:ext>
          </c:extLst>
        </c:ser>
        <c:dLbls>
          <c:showLegendKey val="0"/>
          <c:showVal val="0"/>
          <c:showCatName val="0"/>
          <c:showSerName val="0"/>
          <c:showPercent val="0"/>
          <c:showBubbleSize val="0"/>
        </c:dLbls>
        <c:gapWidth val="81"/>
        <c:axId val="122986880"/>
        <c:axId val="122988416"/>
      </c:barChart>
      <c:catAx>
        <c:axId val="122986880"/>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400" b="0" i="0" u="none" strike="noStrike" kern="1200" baseline="0">
                <a:solidFill>
                  <a:schemeClr val="bg2">
                    <a:lumMod val="25000"/>
                  </a:schemeClr>
                </a:solidFill>
                <a:latin typeface="+mn-lt"/>
                <a:ea typeface="+mn-ea"/>
                <a:cs typeface="+mn-cs"/>
              </a:defRPr>
            </a:pPr>
            <a:endParaRPr lang="en-US"/>
          </a:p>
        </c:txPr>
        <c:crossAx val="122988416"/>
        <c:crosses val="autoZero"/>
        <c:auto val="1"/>
        <c:lblAlgn val="ctr"/>
        <c:lblOffset val="100"/>
        <c:noMultiLvlLbl val="0"/>
      </c:catAx>
      <c:valAx>
        <c:axId val="122988416"/>
        <c:scaling>
          <c:orientation val="minMax"/>
          <c:max val="1"/>
        </c:scaling>
        <c:delete val="1"/>
        <c:axPos val="l"/>
        <c:numFmt formatCode="0%" sourceLinked="1"/>
        <c:majorTickMark val="out"/>
        <c:minorTickMark val="none"/>
        <c:tickLblPos val="nextTo"/>
        <c:crossAx val="12298688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622235290883637"/>
          <c:y val="2.6024008889965367E-2"/>
          <c:w val="0.4377764709116363"/>
          <c:h val="0.77968893727578625"/>
        </c:manualLayout>
      </c:layout>
      <c:barChart>
        <c:barDir val="col"/>
        <c:grouping val="clustered"/>
        <c:varyColors val="0"/>
        <c:ser>
          <c:idx val="0"/>
          <c:order val="0"/>
          <c:tx>
            <c:strRef>
              <c:f>Sheet1!$B$1</c:f>
              <c:strCache>
                <c:ptCount val="1"/>
                <c:pt idx="0">
                  <c:v>Important</c:v>
                </c:pt>
              </c:strCache>
            </c:strRef>
          </c:tx>
          <c:spPr>
            <a:solidFill>
              <a:schemeClr val="accent1"/>
            </a:solidFill>
            <a:ln>
              <a:noFill/>
            </a:ln>
            <a:effectLst/>
            <a:scene3d>
              <a:camera prst="orthographicFront"/>
              <a:lightRig rig="threePt" dir="t"/>
            </a:scene3d>
            <a:sp3d/>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bg2">
                        <a:lumMod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Sheet1!$A$4:$A$6</c:f>
              <c:strCache>
                <c:ptCount val="3"/>
                <c:pt idx="0">
                  <c:v>&lt;$60K 
(20%)</c:v>
                </c:pt>
                <c:pt idx="1">
                  <c:v>$60K+
(73%)</c:v>
                </c:pt>
                <c:pt idx="2">
                  <c:v>$100K+
(47%)</c:v>
                </c:pt>
              </c:strCache>
            </c:strRef>
          </c:cat>
          <c:val>
            <c:numRef>
              <c:f>Sheet1!$B$4:$B$6</c:f>
              <c:numCache>
                <c:formatCode>0%</c:formatCode>
                <c:ptCount val="3"/>
                <c:pt idx="0">
                  <c:v>0.48</c:v>
                </c:pt>
                <c:pt idx="1">
                  <c:v>0.4</c:v>
                </c:pt>
                <c:pt idx="2">
                  <c:v>0.43</c:v>
                </c:pt>
              </c:numCache>
            </c:numRef>
          </c:val>
          <c:extLst>
            <c:ext xmlns:c16="http://schemas.microsoft.com/office/drawing/2014/chart" uri="{C3380CC4-5D6E-409C-BE32-E72D297353CC}">
              <c16:uniqueId val="{00000000-FF3C-4073-A321-AE7CAA0135A9}"/>
            </c:ext>
          </c:extLst>
        </c:ser>
        <c:ser>
          <c:idx val="1"/>
          <c:order val="1"/>
          <c:tx>
            <c:strRef>
              <c:f>Sheet1!$C$1</c:f>
              <c:strCache>
                <c:ptCount val="1"/>
                <c:pt idx="0">
                  <c:v>Not Important </c:v>
                </c:pt>
              </c:strCache>
            </c:strRef>
          </c:tx>
          <c:spPr>
            <a:solidFill>
              <a:srgbClr val="C0504D"/>
            </a:solidFill>
            <a:ln>
              <a:solidFill>
                <a:srgbClr val="C0504D"/>
              </a:solid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bg2">
                        <a:lumMod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Sheet1!$A$4:$A$6</c:f>
              <c:strCache>
                <c:ptCount val="3"/>
                <c:pt idx="0">
                  <c:v>&lt;$60K 
(20%)</c:v>
                </c:pt>
                <c:pt idx="1">
                  <c:v>$60K+
(73%)</c:v>
                </c:pt>
                <c:pt idx="2">
                  <c:v>$100K+
(47%)</c:v>
                </c:pt>
              </c:strCache>
            </c:strRef>
          </c:cat>
          <c:val>
            <c:numRef>
              <c:f>Sheet1!$C$4:$C$6</c:f>
              <c:numCache>
                <c:formatCode>0%</c:formatCode>
                <c:ptCount val="3"/>
                <c:pt idx="0">
                  <c:v>0.5</c:v>
                </c:pt>
                <c:pt idx="1">
                  <c:v>0.57999999999999996</c:v>
                </c:pt>
                <c:pt idx="2">
                  <c:v>0.55000000000000004</c:v>
                </c:pt>
              </c:numCache>
            </c:numRef>
          </c:val>
          <c:extLst>
            <c:ext xmlns:c16="http://schemas.microsoft.com/office/drawing/2014/chart" uri="{C3380CC4-5D6E-409C-BE32-E72D297353CC}">
              <c16:uniqueId val="{00000001-FF3C-4073-A321-AE7CAA0135A9}"/>
            </c:ext>
          </c:extLst>
        </c:ser>
        <c:dLbls>
          <c:showLegendKey val="0"/>
          <c:showVal val="0"/>
          <c:showCatName val="0"/>
          <c:showSerName val="0"/>
          <c:showPercent val="0"/>
          <c:showBubbleSize val="0"/>
        </c:dLbls>
        <c:gapWidth val="81"/>
        <c:axId val="122986880"/>
        <c:axId val="122988416"/>
      </c:barChart>
      <c:catAx>
        <c:axId val="122986880"/>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400" b="0" i="0" u="none" strike="noStrike" kern="1200" baseline="0">
                <a:solidFill>
                  <a:schemeClr val="bg2">
                    <a:lumMod val="25000"/>
                  </a:schemeClr>
                </a:solidFill>
                <a:latin typeface="+mn-lt"/>
                <a:ea typeface="+mn-ea"/>
                <a:cs typeface="+mn-cs"/>
              </a:defRPr>
            </a:pPr>
            <a:endParaRPr lang="en-US"/>
          </a:p>
        </c:txPr>
        <c:crossAx val="122988416"/>
        <c:crosses val="autoZero"/>
        <c:auto val="1"/>
        <c:lblAlgn val="ctr"/>
        <c:lblOffset val="100"/>
        <c:noMultiLvlLbl val="0"/>
      </c:catAx>
      <c:valAx>
        <c:axId val="122988416"/>
        <c:scaling>
          <c:orientation val="minMax"/>
          <c:max val="1"/>
        </c:scaling>
        <c:delete val="1"/>
        <c:axPos val="l"/>
        <c:numFmt formatCode="0%" sourceLinked="1"/>
        <c:majorTickMark val="out"/>
        <c:minorTickMark val="none"/>
        <c:tickLblPos val="nextTo"/>
        <c:crossAx val="1229868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0" i="0" u="none" strike="noStrike" kern="1200" baseline="0">
              <a:solidFill>
                <a:schemeClr val="bg2">
                  <a:lumMod val="2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2.8626409778961904E-2"/>
          <c:w val="1"/>
          <c:h val="0.77968893727578625"/>
        </c:manualLayout>
      </c:layout>
      <c:barChart>
        <c:barDir val="col"/>
        <c:grouping val="clustered"/>
        <c:varyColors val="0"/>
        <c:ser>
          <c:idx val="0"/>
          <c:order val="0"/>
          <c:tx>
            <c:strRef>
              <c:f>Sheet1!$B$1</c:f>
              <c:strCache>
                <c:ptCount val="1"/>
                <c:pt idx="0">
                  <c:v>Favor</c:v>
                </c:pt>
              </c:strCache>
            </c:strRef>
          </c:tx>
          <c:spPr>
            <a:solidFill>
              <a:schemeClr val="accent1"/>
            </a:solidFill>
            <a:ln>
              <a:noFill/>
            </a:ln>
            <a:effectLst/>
            <a:scene3d>
              <a:camera prst="orthographicFront"/>
              <a:lightRig rig="threePt" dir="t"/>
            </a:scene3d>
            <a:sp3d/>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Total</c:v>
                </c:pt>
                <c:pt idx="1">
                  <c:v>GOP
(42%)</c:v>
                </c:pt>
                <c:pt idx="2">
                  <c:v>IND
(27%)</c:v>
                </c:pt>
                <c:pt idx="3">
                  <c:v>DEM
(31%)</c:v>
                </c:pt>
              </c:strCache>
            </c:strRef>
          </c:cat>
          <c:val>
            <c:numRef>
              <c:f>Sheet1!$B$2:$B$5</c:f>
              <c:numCache>
                <c:formatCode>0%</c:formatCode>
                <c:ptCount val="4"/>
                <c:pt idx="0">
                  <c:v>0.86</c:v>
                </c:pt>
                <c:pt idx="1">
                  <c:v>0.83</c:v>
                </c:pt>
                <c:pt idx="2">
                  <c:v>0.84</c:v>
                </c:pt>
                <c:pt idx="3">
                  <c:v>0.92</c:v>
                </c:pt>
              </c:numCache>
            </c:numRef>
          </c:val>
          <c:extLst>
            <c:ext xmlns:c16="http://schemas.microsoft.com/office/drawing/2014/chart" uri="{C3380CC4-5D6E-409C-BE32-E72D297353CC}">
              <c16:uniqueId val="{00000000-7812-4A30-89DB-F9022BE5269F}"/>
            </c:ext>
          </c:extLst>
        </c:ser>
        <c:ser>
          <c:idx val="1"/>
          <c:order val="1"/>
          <c:tx>
            <c:strRef>
              <c:f>Sheet1!$C$1</c:f>
              <c:strCache>
                <c:ptCount val="1"/>
                <c:pt idx="0">
                  <c:v>Oppose</c:v>
                </c:pt>
              </c:strCache>
            </c:strRef>
          </c:tx>
          <c:spPr>
            <a:solidFill>
              <a:srgbClr val="C0504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Total</c:v>
                </c:pt>
                <c:pt idx="1">
                  <c:v>GOP
(42%)</c:v>
                </c:pt>
                <c:pt idx="2">
                  <c:v>IND
(27%)</c:v>
                </c:pt>
                <c:pt idx="3">
                  <c:v>DEM
(31%)</c:v>
                </c:pt>
              </c:strCache>
            </c:strRef>
          </c:cat>
          <c:val>
            <c:numRef>
              <c:f>Sheet1!$C$2:$C$5</c:f>
              <c:numCache>
                <c:formatCode>0%</c:formatCode>
                <c:ptCount val="4"/>
                <c:pt idx="0">
                  <c:v>0.13</c:v>
                </c:pt>
                <c:pt idx="1">
                  <c:v>0.16</c:v>
                </c:pt>
                <c:pt idx="2">
                  <c:v>0.16</c:v>
                </c:pt>
                <c:pt idx="3">
                  <c:v>0.06</c:v>
                </c:pt>
              </c:numCache>
            </c:numRef>
          </c:val>
          <c:extLst>
            <c:ext xmlns:c16="http://schemas.microsoft.com/office/drawing/2014/chart" uri="{C3380CC4-5D6E-409C-BE32-E72D297353CC}">
              <c16:uniqueId val="{00000001-7812-4A30-89DB-F9022BE5269F}"/>
            </c:ext>
          </c:extLst>
        </c:ser>
        <c:dLbls>
          <c:showLegendKey val="0"/>
          <c:showVal val="0"/>
          <c:showCatName val="0"/>
          <c:showSerName val="0"/>
          <c:showPercent val="0"/>
          <c:showBubbleSize val="0"/>
        </c:dLbls>
        <c:gapWidth val="81"/>
        <c:axId val="123386880"/>
        <c:axId val="123396864"/>
      </c:barChart>
      <c:catAx>
        <c:axId val="123386880"/>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23396864"/>
        <c:crosses val="autoZero"/>
        <c:auto val="1"/>
        <c:lblAlgn val="ctr"/>
        <c:lblOffset val="100"/>
        <c:noMultiLvlLbl val="0"/>
      </c:catAx>
      <c:valAx>
        <c:axId val="123396864"/>
        <c:scaling>
          <c:orientation val="minMax"/>
          <c:max val="1"/>
        </c:scaling>
        <c:delete val="1"/>
        <c:axPos val="l"/>
        <c:numFmt formatCode="0%" sourceLinked="1"/>
        <c:majorTickMark val="out"/>
        <c:minorTickMark val="none"/>
        <c:tickLblPos val="nextTo"/>
        <c:crossAx val="1233868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2.8626409778961904E-2"/>
          <c:w val="1"/>
          <c:h val="0.75106252749682423"/>
        </c:manualLayout>
      </c:layout>
      <c:barChart>
        <c:barDir val="col"/>
        <c:grouping val="clustered"/>
        <c:varyColors val="0"/>
        <c:ser>
          <c:idx val="0"/>
          <c:order val="0"/>
          <c:tx>
            <c:strRef>
              <c:f>Sheet1!$B$1</c:f>
              <c:strCache>
                <c:ptCount val="1"/>
                <c:pt idx="0">
                  <c:v>Yes</c:v>
                </c:pt>
              </c:strCache>
            </c:strRef>
          </c:tx>
          <c:spPr>
            <a:solidFill>
              <a:schemeClr val="accent1"/>
            </a:solidFill>
            <a:ln>
              <a:noFill/>
            </a:ln>
            <a:effectLst/>
            <a:scene3d>
              <a:camera prst="orthographicFront"/>
              <a:lightRig rig="threePt" dir="t"/>
            </a:scene3d>
            <a:sp3d/>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7"/>
              </c:numCache>
            </c:numRef>
          </c:cat>
          <c:val>
            <c:numRef>
              <c:f>Sheet1!$B$2:$B$8</c:f>
              <c:numCache>
                <c:formatCode>0%</c:formatCode>
                <c:ptCount val="7"/>
                <c:pt idx="0">
                  <c:v>0.84</c:v>
                </c:pt>
                <c:pt idx="1">
                  <c:v>0.82</c:v>
                </c:pt>
                <c:pt idx="2">
                  <c:v>0.77</c:v>
                </c:pt>
                <c:pt idx="3">
                  <c:v>0.76</c:v>
                </c:pt>
                <c:pt idx="4">
                  <c:v>0.72</c:v>
                </c:pt>
                <c:pt idx="5">
                  <c:v>0.64</c:v>
                </c:pt>
                <c:pt idx="6">
                  <c:v>0.63</c:v>
                </c:pt>
              </c:numCache>
            </c:numRef>
          </c:val>
          <c:extLst>
            <c:ext xmlns:c16="http://schemas.microsoft.com/office/drawing/2014/chart" uri="{C3380CC4-5D6E-409C-BE32-E72D297353CC}">
              <c16:uniqueId val="{00000000-CFB6-4FFE-BD2D-28094BE5B4B0}"/>
            </c:ext>
          </c:extLst>
        </c:ser>
        <c:ser>
          <c:idx val="1"/>
          <c:order val="1"/>
          <c:tx>
            <c:strRef>
              <c:f>Sheet1!$C$1</c:f>
              <c:strCache>
                <c:ptCount val="1"/>
                <c:pt idx="0">
                  <c:v>No</c:v>
                </c:pt>
              </c:strCache>
            </c:strRef>
          </c:tx>
          <c:spPr>
            <a:solidFill>
              <a:srgbClr val="C0504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7"/>
              </c:numCache>
            </c:numRef>
          </c:cat>
          <c:val>
            <c:numRef>
              <c:f>Sheet1!$C$2:$C$8</c:f>
              <c:numCache>
                <c:formatCode>0%</c:formatCode>
                <c:ptCount val="7"/>
                <c:pt idx="0">
                  <c:v>0.16</c:v>
                </c:pt>
                <c:pt idx="1">
                  <c:v>0.17</c:v>
                </c:pt>
                <c:pt idx="2">
                  <c:v>0.23</c:v>
                </c:pt>
                <c:pt idx="3">
                  <c:v>0.23</c:v>
                </c:pt>
                <c:pt idx="4">
                  <c:v>0.28000000000000003</c:v>
                </c:pt>
                <c:pt idx="5">
                  <c:v>0.36</c:v>
                </c:pt>
                <c:pt idx="6">
                  <c:v>0.37</c:v>
                </c:pt>
              </c:numCache>
            </c:numRef>
          </c:val>
          <c:extLst>
            <c:ext xmlns:c16="http://schemas.microsoft.com/office/drawing/2014/chart" uri="{C3380CC4-5D6E-409C-BE32-E72D297353CC}">
              <c16:uniqueId val="{00000001-CFB6-4FFE-BD2D-28094BE5B4B0}"/>
            </c:ext>
          </c:extLst>
        </c:ser>
        <c:dLbls>
          <c:showLegendKey val="0"/>
          <c:showVal val="0"/>
          <c:showCatName val="0"/>
          <c:showSerName val="0"/>
          <c:showPercent val="0"/>
          <c:showBubbleSize val="0"/>
        </c:dLbls>
        <c:gapWidth val="81"/>
        <c:axId val="124312960"/>
        <c:axId val="124314752"/>
      </c:barChart>
      <c:catAx>
        <c:axId val="124312960"/>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24314752"/>
        <c:crosses val="autoZero"/>
        <c:auto val="1"/>
        <c:lblAlgn val="ctr"/>
        <c:lblOffset val="100"/>
        <c:noMultiLvlLbl val="0"/>
      </c:catAx>
      <c:valAx>
        <c:axId val="124314752"/>
        <c:scaling>
          <c:orientation val="minMax"/>
          <c:max val="1"/>
        </c:scaling>
        <c:delete val="1"/>
        <c:axPos val="l"/>
        <c:numFmt formatCode="0%" sourceLinked="1"/>
        <c:majorTickMark val="out"/>
        <c:minorTickMark val="none"/>
        <c:tickLblPos val="nextTo"/>
        <c:crossAx val="124312960"/>
        <c:crosses val="autoZero"/>
        <c:crossBetween val="between"/>
      </c:valAx>
      <c:spPr>
        <a:noFill/>
        <a:ln>
          <a:noFill/>
        </a:ln>
        <a:effectLst/>
      </c:spPr>
    </c:plotArea>
    <c:legend>
      <c:legendPos val="b"/>
      <c:layout>
        <c:manualLayout>
          <c:xMode val="edge"/>
          <c:yMode val="edge"/>
          <c:x val="0.41897263802625662"/>
          <c:y val="0.94078185548724425"/>
          <c:w val="0.16205472394748691"/>
          <c:h val="5.6615743623759221E-2"/>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4003563774711648"/>
          <c:y val="7.9439422367480569E-2"/>
          <c:w val="0.75996436225288344"/>
          <c:h val="0.86339698473634452"/>
        </c:manualLayout>
      </c:layout>
      <c:barChart>
        <c:barDir val="bar"/>
        <c:grouping val="clustered"/>
        <c:varyColors val="0"/>
        <c:ser>
          <c:idx val="0"/>
          <c:order val="0"/>
          <c:tx>
            <c:strRef>
              <c:f>Sheet1!$B$1</c:f>
              <c:strCache>
                <c:ptCount val="1"/>
                <c:pt idx="0">
                  <c:v>Total</c:v>
                </c:pt>
              </c:strCache>
            </c:strRef>
          </c:tx>
          <c:spPr>
            <a:solidFill>
              <a:srgbClr val="4C7BD1"/>
            </a:solidFill>
            <a:ln w="9525" cap="flat" cmpd="sng" algn="ctr">
              <a:noFill/>
              <a:round/>
            </a:ln>
            <a:effectLst/>
          </c:spPr>
          <c:invertIfNegative val="0"/>
          <c:dLbls>
            <c:numFmt formatCode="0%" sourceLinked="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2">
                  <c:v>Growth/Transportation</c:v>
                </c:pt>
                <c:pt idx="3">
                  <c:v>Taxes</c:v>
                </c:pt>
                <c:pt idx="4">
                  <c:v>State/Local Gov't</c:v>
                </c:pt>
                <c:pt idx="5">
                  <c:v>Energy/Environment</c:v>
                </c:pt>
                <c:pt idx="6">
                  <c:v>Education</c:v>
                </c:pt>
                <c:pt idx="7">
                  <c:v>Health Issues</c:v>
                </c:pt>
                <c:pt idx="8">
                  <c:v>Economic </c:v>
                </c:pt>
                <c:pt idx="9">
                  <c:v>Crime/Drugs</c:v>
                </c:pt>
              </c:strCache>
            </c:strRef>
          </c:cat>
          <c:val>
            <c:numRef>
              <c:f>Sheet1!$B$2:$B$11</c:f>
              <c:numCache>
                <c:formatCode>0%</c:formatCode>
                <c:ptCount val="10"/>
                <c:pt idx="0">
                  <c:v>0.15</c:v>
                </c:pt>
                <c:pt idx="1">
                  <c:v>0.01</c:v>
                </c:pt>
                <c:pt idx="2">
                  <c:v>0.04</c:v>
                </c:pt>
                <c:pt idx="3">
                  <c:v>0.05</c:v>
                </c:pt>
                <c:pt idx="4">
                  <c:v>0.09</c:v>
                </c:pt>
                <c:pt idx="5">
                  <c:v>0.1</c:v>
                </c:pt>
                <c:pt idx="6">
                  <c:v>0.1</c:v>
                </c:pt>
                <c:pt idx="7">
                  <c:v>0.11</c:v>
                </c:pt>
                <c:pt idx="8">
                  <c:v>0.14000000000000001</c:v>
                </c:pt>
                <c:pt idx="9">
                  <c:v>0.18</c:v>
                </c:pt>
              </c:numCache>
            </c:numRef>
          </c:val>
          <c:extLst>
            <c:ext xmlns:c16="http://schemas.microsoft.com/office/drawing/2014/chart" uri="{C3380CC4-5D6E-409C-BE32-E72D297353CC}">
              <c16:uniqueId val="{00000000-1D52-450B-A404-DA9A3163D3CE}"/>
            </c:ext>
          </c:extLst>
        </c:ser>
        <c:dLbls>
          <c:showLegendKey val="0"/>
          <c:showVal val="0"/>
          <c:showCatName val="0"/>
          <c:showSerName val="0"/>
          <c:showPercent val="0"/>
          <c:showBubbleSize val="0"/>
        </c:dLbls>
        <c:gapWidth val="12"/>
        <c:axId val="110629632"/>
        <c:axId val="110631168"/>
      </c:barChart>
      <c:catAx>
        <c:axId val="110629632"/>
        <c:scaling>
          <c:orientation val="minMax"/>
        </c:scaling>
        <c:delete val="1"/>
        <c:axPos val="l"/>
        <c:numFmt formatCode="General" sourceLinked="1"/>
        <c:majorTickMark val="none"/>
        <c:minorTickMark val="none"/>
        <c:tickLblPos val="nextTo"/>
        <c:crossAx val="110631168"/>
        <c:crosses val="autoZero"/>
        <c:auto val="0"/>
        <c:lblAlgn val="ctr"/>
        <c:lblOffset val="100"/>
        <c:noMultiLvlLbl val="0"/>
      </c:catAx>
      <c:valAx>
        <c:axId val="110631168"/>
        <c:scaling>
          <c:orientation val="minMax"/>
          <c:max val="1.05"/>
          <c:min val="0"/>
        </c:scaling>
        <c:delete val="0"/>
        <c:axPos val="b"/>
        <c:majorGridlines>
          <c:spPr>
            <a:ln w="9525" cap="flat" cmpd="sng" algn="ctr">
              <a:noFill/>
              <a:round/>
            </a:ln>
            <a:effectLst/>
          </c:spPr>
        </c:majorGridlines>
        <c:numFmt formatCode="0%" sourceLinked="1"/>
        <c:majorTickMark val="none"/>
        <c:minorTickMark val="none"/>
        <c:tickLblPos val="none"/>
        <c:spPr>
          <a:noFill/>
          <a:ln>
            <a:noFill/>
          </a:ln>
          <a:effectLst/>
        </c:spPr>
        <c:txPr>
          <a:bodyPr rot="-60000000" spcFirstLastPara="1" vertOverflow="ellipsis" vert="horz" wrap="square" anchor="ctr" anchorCtr="1"/>
          <a:lstStyle/>
          <a:p>
            <a:pPr>
              <a:defRPr sz="1600" b="1"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crossAx val="110629632"/>
        <c:crosses val="autoZero"/>
        <c:crossBetween val="between"/>
        <c:majorUnit val="0.1"/>
        <c:minorUnit val="2.0000000000000052E-2"/>
      </c:valAx>
      <c:spPr>
        <a:noFill/>
        <a:ln>
          <a:noFill/>
        </a:ln>
        <a:effectLst/>
      </c:spPr>
    </c:plotArea>
    <c:plotVisOnly val="1"/>
    <c:dispBlanksAs val="gap"/>
    <c:showDLblsOverMax val="0"/>
  </c:chart>
  <c:spPr>
    <a:noFill/>
    <a:ln>
      <a:noFill/>
    </a:ln>
    <a:effectLst/>
  </c:spPr>
  <c:txPr>
    <a:bodyPr/>
    <a:lstStyle/>
    <a:p>
      <a:pPr>
        <a:defRPr sz="1600" b="1">
          <a:solidFill>
            <a:schemeClr val="tx1"/>
          </a:solidFill>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5.9855220446920349E-2"/>
          <c:w val="1"/>
          <c:h val="0.71983371682886588"/>
        </c:manualLayout>
      </c:layout>
      <c:barChart>
        <c:barDir val="col"/>
        <c:grouping val="clustered"/>
        <c:varyColors val="0"/>
        <c:ser>
          <c:idx val="0"/>
          <c:order val="0"/>
          <c:tx>
            <c:strRef>
              <c:f>Sheet1!$B$1</c:f>
              <c:strCache>
                <c:ptCount val="1"/>
                <c:pt idx="0">
                  <c:v>Yes</c:v>
                </c:pt>
              </c:strCache>
            </c:strRef>
          </c:tx>
          <c:spPr>
            <a:solidFill>
              <a:schemeClr val="accent1"/>
            </a:solidFill>
            <a:ln>
              <a:noFill/>
            </a:ln>
            <a:effectLst/>
            <a:scene3d>
              <a:camera prst="orthographicFront"/>
              <a:lightRig rig="threePt" dir="t"/>
            </a:scene3d>
            <a:sp3d/>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8"/>
              </c:numCache>
            </c:numRef>
          </c:cat>
          <c:val>
            <c:numRef>
              <c:f>Sheet1!$B$2:$B$9</c:f>
              <c:numCache>
                <c:formatCode>0%</c:formatCode>
                <c:ptCount val="8"/>
                <c:pt idx="0">
                  <c:v>0.6</c:v>
                </c:pt>
                <c:pt idx="1">
                  <c:v>0.56999999999999995</c:v>
                </c:pt>
                <c:pt idx="2">
                  <c:v>0.55000000000000004</c:v>
                </c:pt>
                <c:pt idx="3">
                  <c:v>0.52</c:v>
                </c:pt>
                <c:pt idx="4">
                  <c:v>0.46</c:v>
                </c:pt>
                <c:pt idx="5">
                  <c:v>0.39</c:v>
                </c:pt>
                <c:pt idx="6">
                  <c:v>0.32</c:v>
                </c:pt>
                <c:pt idx="7">
                  <c:v>0.09</c:v>
                </c:pt>
              </c:numCache>
            </c:numRef>
          </c:val>
          <c:extLst>
            <c:ext xmlns:c16="http://schemas.microsoft.com/office/drawing/2014/chart" uri="{C3380CC4-5D6E-409C-BE32-E72D297353CC}">
              <c16:uniqueId val="{00000000-CFB6-4FFE-BD2D-28094BE5B4B0}"/>
            </c:ext>
          </c:extLst>
        </c:ser>
        <c:ser>
          <c:idx val="1"/>
          <c:order val="1"/>
          <c:tx>
            <c:strRef>
              <c:f>Sheet1!$C$1</c:f>
              <c:strCache>
                <c:ptCount val="1"/>
                <c:pt idx="0">
                  <c:v>No</c:v>
                </c:pt>
              </c:strCache>
            </c:strRef>
          </c:tx>
          <c:spPr>
            <a:solidFill>
              <a:srgbClr val="C0504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Sheet1!$A$2:$A$9</c:f>
              <c:numCache>
                <c:formatCode>General</c:formatCode>
                <c:ptCount val="8"/>
              </c:numCache>
            </c:numRef>
          </c:cat>
          <c:val>
            <c:numRef>
              <c:f>Sheet1!$C$2:$C$9</c:f>
              <c:numCache>
                <c:formatCode>0%</c:formatCode>
                <c:ptCount val="8"/>
                <c:pt idx="0">
                  <c:v>0.39</c:v>
                </c:pt>
                <c:pt idx="1">
                  <c:v>0.4</c:v>
                </c:pt>
                <c:pt idx="2">
                  <c:v>0.42</c:v>
                </c:pt>
                <c:pt idx="3">
                  <c:v>0.46</c:v>
                </c:pt>
                <c:pt idx="4">
                  <c:v>0.53</c:v>
                </c:pt>
                <c:pt idx="5">
                  <c:v>0.55000000000000004</c:v>
                </c:pt>
                <c:pt idx="6">
                  <c:v>0.67</c:v>
                </c:pt>
                <c:pt idx="7">
                  <c:v>0.88</c:v>
                </c:pt>
              </c:numCache>
            </c:numRef>
          </c:val>
          <c:extLst>
            <c:ext xmlns:c16="http://schemas.microsoft.com/office/drawing/2014/chart" uri="{C3380CC4-5D6E-409C-BE32-E72D297353CC}">
              <c16:uniqueId val="{00000001-CFB6-4FFE-BD2D-28094BE5B4B0}"/>
            </c:ext>
          </c:extLst>
        </c:ser>
        <c:dLbls>
          <c:showLegendKey val="0"/>
          <c:showVal val="0"/>
          <c:showCatName val="0"/>
          <c:showSerName val="0"/>
          <c:showPercent val="0"/>
          <c:showBubbleSize val="0"/>
        </c:dLbls>
        <c:gapWidth val="81"/>
        <c:axId val="117437568"/>
        <c:axId val="117439104"/>
      </c:barChart>
      <c:catAx>
        <c:axId val="117437568"/>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7439104"/>
        <c:crosses val="autoZero"/>
        <c:auto val="1"/>
        <c:lblAlgn val="ctr"/>
        <c:lblOffset val="100"/>
        <c:noMultiLvlLbl val="0"/>
      </c:catAx>
      <c:valAx>
        <c:axId val="117439104"/>
        <c:scaling>
          <c:orientation val="minMax"/>
          <c:max val="1"/>
        </c:scaling>
        <c:delete val="1"/>
        <c:axPos val="l"/>
        <c:numFmt formatCode="0%" sourceLinked="1"/>
        <c:majorTickMark val="out"/>
        <c:minorTickMark val="none"/>
        <c:tickLblPos val="nextTo"/>
        <c:crossAx val="117437568"/>
        <c:crosses val="autoZero"/>
        <c:crossBetween val="between"/>
      </c:valAx>
      <c:spPr>
        <a:noFill/>
        <a:ln>
          <a:noFill/>
        </a:ln>
        <a:effectLst/>
      </c:spPr>
    </c:plotArea>
    <c:legend>
      <c:legendPos val="b"/>
      <c:layout>
        <c:manualLayout>
          <c:xMode val="edge"/>
          <c:yMode val="edge"/>
          <c:x val="0.41897263802625662"/>
          <c:y val="0.94078185548724425"/>
          <c:w val="0.16205472394748691"/>
          <c:h val="5.6615743623759221E-2"/>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0.24983048534366753"/>
          <c:w val="1"/>
          <c:h val="0.58450887060104595"/>
        </c:manualLayout>
      </c:layout>
      <c:barChart>
        <c:barDir val="col"/>
        <c:grouping val="clustered"/>
        <c:varyColors val="0"/>
        <c:ser>
          <c:idx val="0"/>
          <c:order val="0"/>
          <c:tx>
            <c:strRef>
              <c:f>Sheet1!$B$1</c:f>
              <c:strCache>
                <c:ptCount val="1"/>
                <c:pt idx="0">
                  <c:v>Favorable</c:v>
                </c:pt>
              </c:strCache>
            </c:strRef>
          </c:tx>
          <c:spPr>
            <a:solidFill>
              <a:schemeClr val="accent1"/>
            </a:solidFill>
            <a:ln>
              <a:noFill/>
            </a:ln>
            <a:effectLst/>
            <a:scene3d>
              <a:camera prst="orthographicFront"/>
              <a:lightRig rig="threePt" dir="t"/>
            </a:scene3d>
            <a:sp3d/>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Sheet1!$B$2</c:f>
              <c:numCache>
                <c:formatCode>0%</c:formatCode>
                <c:ptCount val="1"/>
                <c:pt idx="0">
                  <c:v>0.94</c:v>
                </c:pt>
              </c:numCache>
            </c:numRef>
          </c:val>
          <c:extLst>
            <c:ext xmlns:c16="http://schemas.microsoft.com/office/drawing/2014/chart" uri="{C3380CC4-5D6E-409C-BE32-E72D297353CC}">
              <c16:uniqueId val="{00000000-D28D-4E53-9DE3-74F1DEB8A773}"/>
            </c:ext>
          </c:extLst>
        </c:ser>
        <c:ser>
          <c:idx val="1"/>
          <c:order val="1"/>
          <c:tx>
            <c:strRef>
              <c:f>Sheet1!$C$1</c:f>
              <c:strCache>
                <c:ptCount val="1"/>
                <c:pt idx="0">
                  <c:v>Unfavorable</c:v>
                </c:pt>
              </c:strCache>
            </c:strRef>
          </c:tx>
          <c:spPr>
            <a:solidFill>
              <a:srgbClr val="C0504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Sheet1!$C$2</c:f>
              <c:numCache>
                <c:formatCode>0%</c:formatCode>
                <c:ptCount val="1"/>
                <c:pt idx="0">
                  <c:v>0</c:v>
                </c:pt>
              </c:numCache>
            </c:numRef>
          </c:val>
          <c:extLst>
            <c:ext xmlns:c16="http://schemas.microsoft.com/office/drawing/2014/chart" uri="{C3380CC4-5D6E-409C-BE32-E72D297353CC}">
              <c16:uniqueId val="{00000000-C317-480B-AB16-EF5291F77CAE}"/>
            </c:ext>
          </c:extLst>
        </c:ser>
        <c:dLbls>
          <c:showLegendKey val="0"/>
          <c:showVal val="0"/>
          <c:showCatName val="0"/>
          <c:showSerName val="0"/>
          <c:showPercent val="0"/>
          <c:showBubbleSize val="0"/>
        </c:dLbls>
        <c:gapWidth val="81"/>
        <c:axId val="124699008"/>
        <c:axId val="124700544"/>
      </c:barChart>
      <c:catAx>
        <c:axId val="124699008"/>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24700544"/>
        <c:crosses val="autoZero"/>
        <c:auto val="1"/>
        <c:lblAlgn val="ctr"/>
        <c:lblOffset val="100"/>
        <c:noMultiLvlLbl val="0"/>
      </c:catAx>
      <c:valAx>
        <c:axId val="124700544"/>
        <c:scaling>
          <c:orientation val="minMax"/>
          <c:max val="1"/>
        </c:scaling>
        <c:delete val="1"/>
        <c:axPos val="l"/>
        <c:numFmt formatCode="0%" sourceLinked="1"/>
        <c:majorTickMark val="out"/>
        <c:minorTickMark val="none"/>
        <c:tickLblPos val="nextTo"/>
        <c:crossAx val="1246990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0.24983048534366753"/>
          <c:w val="1"/>
          <c:h val="0.58450887060104595"/>
        </c:manualLayout>
      </c:layout>
      <c:barChart>
        <c:barDir val="col"/>
        <c:grouping val="clustered"/>
        <c:varyColors val="0"/>
        <c:ser>
          <c:idx val="0"/>
          <c:order val="0"/>
          <c:tx>
            <c:strRef>
              <c:f>Sheet1!$B$1</c:f>
              <c:strCache>
                <c:ptCount val="1"/>
                <c:pt idx="0">
                  <c:v>Agree</c:v>
                </c:pt>
              </c:strCache>
            </c:strRef>
          </c:tx>
          <c:spPr>
            <a:solidFill>
              <a:schemeClr val="accent1"/>
            </a:solidFill>
            <a:ln>
              <a:noFill/>
            </a:ln>
            <a:effectLst/>
            <a:scene3d>
              <a:camera prst="orthographicFront"/>
              <a:lightRig rig="threePt" dir="t"/>
            </a:scene3d>
            <a:sp3d/>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Sheet1!$B$2</c:f>
              <c:numCache>
                <c:formatCode>0%</c:formatCode>
                <c:ptCount val="1"/>
                <c:pt idx="0">
                  <c:v>0.77</c:v>
                </c:pt>
              </c:numCache>
            </c:numRef>
          </c:val>
          <c:extLst>
            <c:ext xmlns:c16="http://schemas.microsoft.com/office/drawing/2014/chart" uri="{C3380CC4-5D6E-409C-BE32-E72D297353CC}">
              <c16:uniqueId val="{00000000-F756-420B-B08B-B97755A9DD5F}"/>
            </c:ext>
          </c:extLst>
        </c:ser>
        <c:ser>
          <c:idx val="1"/>
          <c:order val="1"/>
          <c:tx>
            <c:strRef>
              <c:f>Sheet1!$C$1</c:f>
              <c:strCache>
                <c:ptCount val="1"/>
                <c:pt idx="0">
                  <c:v>Disagree</c:v>
                </c:pt>
              </c:strCache>
            </c:strRef>
          </c:tx>
          <c:spPr>
            <a:solidFill>
              <a:srgbClr val="C0504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Sheet1!$C$2</c:f>
              <c:numCache>
                <c:formatCode>0%</c:formatCode>
                <c:ptCount val="1"/>
                <c:pt idx="0">
                  <c:v>0.2</c:v>
                </c:pt>
              </c:numCache>
            </c:numRef>
          </c:val>
          <c:extLst>
            <c:ext xmlns:c16="http://schemas.microsoft.com/office/drawing/2014/chart" uri="{C3380CC4-5D6E-409C-BE32-E72D297353CC}">
              <c16:uniqueId val="{00000001-F756-420B-B08B-B97755A9DD5F}"/>
            </c:ext>
          </c:extLst>
        </c:ser>
        <c:dLbls>
          <c:showLegendKey val="0"/>
          <c:showVal val="0"/>
          <c:showCatName val="0"/>
          <c:showSerName val="0"/>
          <c:showPercent val="0"/>
          <c:showBubbleSize val="0"/>
        </c:dLbls>
        <c:gapWidth val="81"/>
        <c:axId val="125260160"/>
        <c:axId val="125261696"/>
      </c:barChart>
      <c:catAx>
        <c:axId val="125260160"/>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25261696"/>
        <c:crosses val="autoZero"/>
        <c:auto val="1"/>
        <c:lblAlgn val="ctr"/>
        <c:lblOffset val="100"/>
        <c:noMultiLvlLbl val="0"/>
      </c:catAx>
      <c:valAx>
        <c:axId val="125261696"/>
        <c:scaling>
          <c:orientation val="minMax"/>
          <c:max val="1"/>
        </c:scaling>
        <c:delete val="1"/>
        <c:axPos val="l"/>
        <c:numFmt formatCode="0%" sourceLinked="1"/>
        <c:majorTickMark val="out"/>
        <c:minorTickMark val="none"/>
        <c:tickLblPos val="nextTo"/>
        <c:crossAx val="12526016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0.24983048534366753"/>
          <c:w val="1"/>
          <c:h val="0.58450887060104595"/>
        </c:manualLayout>
      </c:layout>
      <c:barChart>
        <c:barDir val="col"/>
        <c:grouping val="clustered"/>
        <c:varyColors val="0"/>
        <c:ser>
          <c:idx val="0"/>
          <c:order val="0"/>
          <c:tx>
            <c:strRef>
              <c:f>Sheet1!$B$1</c:f>
              <c:strCache>
                <c:ptCount val="1"/>
                <c:pt idx="0">
                  <c:v>Favorable</c:v>
                </c:pt>
              </c:strCache>
            </c:strRef>
          </c:tx>
          <c:spPr>
            <a:solidFill>
              <a:schemeClr val="accent1"/>
            </a:solidFill>
            <a:ln>
              <a:noFill/>
            </a:ln>
            <a:effectLst/>
            <a:scene3d>
              <a:camera prst="orthographicFront"/>
              <a:lightRig rig="threePt" dir="t"/>
            </a:scene3d>
            <a:sp3d/>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Sheet1!$B$2</c:f>
              <c:numCache>
                <c:formatCode>0%</c:formatCode>
                <c:ptCount val="1"/>
                <c:pt idx="0">
                  <c:v>0.74</c:v>
                </c:pt>
              </c:numCache>
            </c:numRef>
          </c:val>
          <c:extLst>
            <c:ext xmlns:c16="http://schemas.microsoft.com/office/drawing/2014/chart" uri="{C3380CC4-5D6E-409C-BE32-E72D297353CC}">
              <c16:uniqueId val="{00000000-D28D-4E53-9DE3-74F1DEB8A773}"/>
            </c:ext>
          </c:extLst>
        </c:ser>
        <c:ser>
          <c:idx val="1"/>
          <c:order val="1"/>
          <c:tx>
            <c:strRef>
              <c:f>Sheet1!$C$1</c:f>
              <c:strCache>
                <c:ptCount val="1"/>
                <c:pt idx="0">
                  <c:v>Unfavorable</c:v>
                </c:pt>
              </c:strCache>
            </c:strRef>
          </c:tx>
          <c:spPr>
            <a:solidFill>
              <a:srgbClr val="C0504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Sheet1!$C$2</c:f>
              <c:numCache>
                <c:formatCode>0%</c:formatCode>
                <c:ptCount val="1"/>
                <c:pt idx="0">
                  <c:v>0.06</c:v>
                </c:pt>
              </c:numCache>
            </c:numRef>
          </c:val>
          <c:extLst>
            <c:ext xmlns:c16="http://schemas.microsoft.com/office/drawing/2014/chart" uri="{C3380CC4-5D6E-409C-BE32-E72D297353CC}">
              <c16:uniqueId val="{00000000-C317-480B-AB16-EF5291F77CAE}"/>
            </c:ext>
          </c:extLst>
        </c:ser>
        <c:dLbls>
          <c:showLegendKey val="0"/>
          <c:showVal val="0"/>
          <c:showCatName val="0"/>
          <c:showSerName val="0"/>
          <c:showPercent val="0"/>
          <c:showBubbleSize val="0"/>
        </c:dLbls>
        <c:gapWidth val="81"/>
        <c:axId val="125027840"/>
        <c:axId val="125029376"/>
      </c:barChart>
      <c:catAx>
        <c:axId val="125027840"/>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25029376"/>
        <c:crosses val="autoZero"/>
        <c:auto val="1"/>
        <c:lblAlgn val="ctr"/>
        <c:lblOffset val="100"/>
        <c:noMultiLvlLbl val="0"/>
      </c:catAx>
      <c:valAx>
        <c:axId val="125029376"/>
        <c:scaling>
          <c:orientation val="minMax"/>
          <c:max val="1"/>
        </c:scaling>
        <c:delete val="1"/>
        <c:axPos val="l"/>
        <c:numFmt formatCode="0%" sourceLinked="1"/>
        <c:majorTickMark val="out"/>
        <c:minorTickMark val="none"/>
        <c:tickLblPos val="nextTo"/>
        <c:crossAx val="12502784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0.24983048534366753"/>
          <c:w val="1"/>
          <c:h val="0.58450887060104595"/>
        </c:manualLayout>
      </c:layout>
      <c:barChart>
        <c:barDir val="col"/>
        <c:grouping val="clustered"/>
        <c:varyColors val="0"/>
        <c:ser>
          <c:idx val="0"/>
          <c:order val="0"/>
          <c:tx>
            <c:strRef>
              <c:f>Sheet1!$B$1</c:f>
              <c:strCache>
                <c:ptCount val="1"/>
                <c:pt idx="0">
                  <c:v>Agree</c:v>
                </c:pt>
              </c:strCache>
            </c:strRef>
          </c:tx>
          <c:spPr>
            <a:solidFill>
              <a:schemeClr val="accent1"/>
            </a:solidFill>
            <a:ln>
              <a:noFill/>
            </a:ln>
            <a:effectLst/>
            <a:scene3d>
              <a:camera prst="orthographicFront"/>
              <a:lightRig rig="threePt" dir="t"/>
            </a:scene3d>
            <a:sp3d/>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Sheet1!$B$2</c:f>
              <c:numCache>
                <c:formatCode>0%</c:formatCode>
                <c:ptCount val="1"/>
                <c:pt idx="0">
                  <c:v>0.59</c:v>
                </c:pt>
              </c:numCache>
            </c:numRef>
          </c:val>
          <c:extLst>
            <c:ext xmlns:c16="http://schemas.microsoft.com/office/drawing/2014/chart" uri="{C3380CC4-5D6E-409C-BE32-E72D297353CC}">
              <c16:uniqueId val="{00000000-F756-420B-B08B-B97755A9DD5F}"/>
            </c:ext>
          </c:extLst>
        </c:ser>
        <c:ser>
          <c:idx val="1"/>
          <c:order val="1"/>
          <c:tx>
            <c:strRef>
              <c:f>Sheet1!$C$1</c:f>
              <c:strCache>
                <c:ptCount val="1"/>
                <c:pt idx="0">
                  <c:v>Disagree</c:v>
                </c:pt>
              </c:strCache>
            </c:strRef>
          </c:tx>
          <c:spPr>
            <a:solidFill>
              <a:srgbClr val="C0504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Sheet1!$C$2</c:f>
              <c:numCache>
                <c:formatCode>0%</c:formatCode>
                <c:ptCount val="1"/>
                <c:pt idx="0">
                  <c:v>0.34</c:v>
                </c:pt>
              </c:numCache>
            </c:numRef>
          </c:val>
          <c:extLst>
            <c:ext xmlns:c16="http://schemas.microsoft.com/office/drawing/2014/chart" uri="{C3380CC4-5D6E-409C-BE32-E72D297353CC}">
              <c16:uniqueId val="{00000001-F756-420B-B08B-B97755A9DD5F}"/>
            </c:ext>
          </c:extLst>
        </c:ser>
        <c:dLbls>
          <c:showLegendKey val="0"/>
          <c:showVal val="0"/>
          <c:showCatName val="0"/>
          <c:showSerName val="0"/>
          <c:showPercent val="0"/>
          <c:showBubbleSize val="0"/>
        </c:dLbls>
        <c:gapWidth val="81"/>
        <c:axId val="124966400"/>
        <c:axId val="124967936"/>
      </c:barChart>
      <c:catAx>
        <c:axId val="124966400"/>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24967936"/>
        <c:crosses val="autoZero"/>
        <c:auto val="1"/>
        <c:lblAlgn val="ctr"/>
        <c:lblOffset val="100"/>
        <c:noMultiLvlLbl val="0"/>
      </c:catAx>
      <c:valAx>
        <c:axId val="124967936"/>
        <c:scaling>
          <c:orientation val="minMax"/>
          <c:max val="1"/>
        </c:scaling>
        <c:delete val="1"/>
        <c:axPos val="l"/>
        <c:numFmt formatCode="0%" sourceLinked="1"/>
        <c:majorTickMark val="out"/>
        <c:minorTickMark val="none"/>
        <c:tickLblPos val="nextTo"/>
        <c:crossAx val="12496640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0.24983048534366753"/>
          <c:w val="1"/>
          <c:h val="0.58450887060104595"/>
        </c:manualLayout>
      </c:layout>
      <c:barChart>
        <c:barDir val="col"/>
        <c:grouping val="clustered"/>
        <c:varyColors val="0"/>
        <c:ser>
          <c:idx val="0"/>
          <c:order val="0"/>
          <c:tx>
            <c:strRef>
              <c:f>Sheet1!$B$1</c:f>
              <c:strCache>
                <c:ptCount val="1"/>
                <c:pt idx="0">
                  <c:v>Favorable</c:v>
                </c:pt>
              </c:strCache>
            </c:strRef>
          </c:tx>
          <c:spPr>
            <a:solidFill>
              <a:schemeClr val="accent1"/>
            </a:solidFill>
            <a:ln>
              <a:noFill/>
            </a:ln>
            <a:effectLst/>
            <a:scene3d>
              <a:camera prst="orthographicFront"/>
              <a:lightRig rig="threePt" dir="t"/>
            </a:scene3d>
            <a:sp3d/>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Sheet1!$B$2</c:f>
              <c:numCache>
                <c:formatCode>0%</c:formatCode>
                <c:ptCount val="1"/>
                <c:pt idx="0">
                  <c:v>0.86</c:v>
                </c:pt>
              </c:numCache>
            </c:numRef>
          </c:val>
          <c:extLst>
            <c:ext xmlns:c16="http://schemas.microsoft.com/office/drawing/2014/chart" uri="{C3380CC4-5D6E-409C-BE32-E72D297353CC}">
              <c16:uniqueId val="{00000000-D28D-4E53-9DE3-74F1DEB8A773}"/>
            </c:ext>
          </c:extLst>
        </c:ser>
        <c:ser>
          <c:idx val="1"/>
          <c:order val="1"/>
          <c:tx>
            <c:strRef>
              <c:f>Sheet1!$C$1</c:f>
              <c:strCache>
                <c:ptCount val="1"/>
                <c:pt idx="0">
                  <c:v>Unfavorable</c:v>
                </c:pt>
              </c:strCache>
            </c:strRef>
          </c:tx>
          <c:spPr>
            <a:solidFill>
              <a:srgbClr val="C0504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Sheet1!$C$2</c:f>
              <c:numCache>
                <c:formatCode>0%</c:formatCode>
                <c:ptCount val="1"/>
                <c:pt idx="0">
                  <c:v>7.0000000000000007E-2</c:v>
                </c:pt>
              </c:numCache>
            </c:numRef>
          </c:val>
          <c:extLst>
            <c:ext xmlns:c16="http://schemas.microsoft.com/office/drawing/2014/chart" uri="{C3380CC4-5D6E-409C-BE32-E72D297353CC}">
              <c16:uniqueId val="{00000000-C317-480B-AB16-EF5291F77CAE}"/>
            </c:ext>
          </c:extLst>
        </c:ser>
        <c:dLbls>
          <c:showLegendKey val="0"/>
          <c:showVal val="0"/>
          <c:showCatName val="0"/>
          <c:showSerName val="0"/>
          <c:showPercent val="0"/>
          <c:showBubbleSize val="0"/>
        </c:dLbls>
        <c:gapWidth val="81"/>
        <c:axId val="125094528"/>
        <c:axId val="125100416"/>
      </c:barChart>
      <c:catAx>
        <c:axId val="125094528"/>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25100416"/>
        <c:crosses val="autoZero"/>
        <c:auto val="1"/>
        <c:lblAlgn val="ctr"/>
        <c:lblOffset val="100"/>
        <c:noMultiLvlLbl val="0"/>
      </c:catAx>
      <c:valAx>
        <c:axId val="125100416"/>
        <c:scaling>
          <c:orientation val="minMax"/>
          <c:max val="1"/>
        </c:scaling>
        <c:delete val="1"/>
        <c:axPos val="l"/>
        <c:numFmt formatCode="0%" sourceLinked="1"/>
        <c:majorTickMark val="out"/>
        <c:minorTickMark val="none"/>
        <c:tickLblPos val="nextTo"/>
        <c:crossAx val="12509452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2619985174810124"/>
          <c:y val="0.24722808445467098"/>
          <c:w val="0.47380014825189887"/>
          <c:h val="0.58450887060104595"/>
        </c:manualLayout>
      </c:layout>
      <c:barChart>
        <c:barDir val="col"/>
        <c:grouping val="clustered"/>
        <c:varyColors val="0"/>
        <c:ser>
          <c:idx val="0"/>
          <c:order val="0"/>
          <c:tx>
            <c:strRef>
              <c:f>Sheet1!$B$1</c:f>
              <c:strCache>
                <c:ptCount val="1"/>
                <c:pt idx="0">
                  <c:v>Agree</c:v>
                </c:pt>
              </c:strCache>
            </c:strRef>
          </c:tx>
          <c:spPr>
            <a:solidFill>
              <a:schemeClr val="accent1"/>
            </a:solidFill>
            <a:ln>
              <a:noFill/>
            </a:ln>
            <a:effectLst/>
            <a:scene3d>
              <a:camera prst="orthographicFront"/>
              <a:lightRig rig="threePt" dir="t"/>
            </a:scene3d>
            <a:sp3d/>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Sheet1!$B$2</c:f>
              <c:numCache>
                <c:formatCode>0%</c:formatCode>
                <c:ptCount val="1"/>
                <c:pt idx="0">
                  <c:v>0.67</c:v>
                </c:pt>
              </c:numCache>
            </c:numRef>
          </c:val>
          <c:extLst>
            <c:ext xmlns:c16="http://schemas.microsoft.com/office/drawing/2014/chart" uri="{C3380CC4-5D6E-409C-BE32-E72D297353CC}">
              <c16:uniqueId val="{00000000-F756-420B-B08B-B97755A9DD5F}"/>
            </c:ext>
          </c:extLst>
        </c:ser>
        <c:ser>
          <c:idx val="1"/>
          <c:order val="1"/>
          <c:tx>
            <c:strRef>
              <c:f>Sheet1!$C$1</c:f>
              <c:strCache>
                <c:ptCount val="1"/>
                <c:pt idx="0">
                  <c:v>Disagree</c:v>
                </c:pt>
              </c:strCache>
            </c:strRef>
          </c:tx>
          <c:spPr>
            <a:solidFill>
              <a:srgbClr val="C0504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Sheet1!$C$2</c:f>
              <c:numCache>
                <c:formatCode>0%</c:formatCode>
                <c:ptCount val="1"/>
                <c:pt idx="0">
                  <c:v>0.15</c:v>
                </c:pt>
              </c:numCache>
            </c:numRef>
          </c:val>
          <c:extLst>
            <c:ext xmlns:c16="http://schemas.microsoft.com/office/drawing/2014/chart" uri="{C3380CC4-5D6E-409C-BE32-E72D297353CC}">
              <c16:uniqueId val="{00000001-F756-420B-B08B-B97755A9DD5F}"/>
            </c:ext>
          </c:extLst>
        </c:ser>
        <c:dLbls>
          <c:showLegendKey val="0"/>
          <c:showVal val="0"/>
          <c:showCatName val="0"/>
          <c:showSerName val="0"/>
          <c:showPercent val="0"/>
          <c:showBubbleSize val="0"/>
        </c:dLbls>
        <c:gapWidth val="81"/>
        <c:axId val="126036224"/>
        <c:axId val="126042112"/>
      </c:barChart>
      <c:catAx>
        <c:axId val="126036224"/>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26042112"/>
        <c:crosses val="autoZero"/>
        <c:auto val="1"/>
        <c:lblAlgn val="ctr"/>
        <c:lblOffset val="100"/>
        <c:noMultiLvlLbl val="0"/>
      </c:catAx>
      <c:valAx>
        <c:axId val="126042112"/>
        <c:scaling>
          <c:orientation val="minMax"/>
          <c:max val="1"/>
        </c:scaling>
        <c:delete val="1"/>
        <c:axPos val="l"/>
        <c:numFmt formatCode="0%" sourceLinked="1"/>
        <c:majorTickMark val="out"/>
        <c:minorTickMark val="none"/>
        <c:tickLblPos val="nextTo"/>
        <c:crossAx val="126036224"/>
        <c:crosses val="autoZero"/>
        <c:crossBetween val="between"/>
      </c:valAx>
      <c:spPr>
        <a:noFill/>
        <a:ln>
          <a:noFill/>
        </a:ln>
        <a:effectLst/>
      </c:spPr>
    </c:plotArea>
    <c:legend>
      <c:legendPos val="b"/>
      <c:layout>
        <c:manualLayout>
          <c:xMode val="edge"/>
          <c:yMode val="edge"/>
          <c:x val="0.35569484527387935"/>
          <c:y val="0.92516745015326507"/>
          <c:w val="0.27304226650111424"/>
          <c:h val="7.2230148957738438E-2"/>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2.8626409778961904E-2"/>
          <c:w val="1"/>
          <c:h val="0.77968893727578625"/>
        </c:manualLayout>
      </c:layout>
      <c:barChart>
        <c:barDir val="col"/>
        <c:grouping val="clustered"/>
        <c:varyColors val="0"/>
        <c:ser>
          <c:idx val="0"/>
          <c:order val="0"/>
          <c:tx>
            <c:strRef>
              <c:f>Sheet1!$B$1</c:f>
              <c:strCache>
                <c:ptCount val="1"/>
                <c:pt idx="0">
                  <c:v>Approve</c:v>
                </c:pt>
              </c:strCache>
            </c:strRef>
          </c:tx>
          <c:spPr>
            <a:solidFill>
              <a:schemeClr val="accent1"/>
            </a:solidFill>
            <a:ln>
              <a:noFill/>
            </a:ln>
            <a:effectLst/>
            <a:scene3d>
              <a:camera prst="orthographicFront"/>
              <a:lightRig rig="threePt" dir="t"/>
            </a:scene3d>
            <a:sp3d/>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Total</c:v>
                </c:pt>
                <c:pt idx="1">
                  <c:v>GOP
(42%)</c:v>
                </c:pt>
                <c:pt idx="2">
                  <c:v>IND
(27%)</c:v>
                </c:pt>
                <c:pt idx="3">
                  <c:v>DEM
(31%)</c:v>
                </c:pt>
              </c:strCache>
            </c:strRef>
          </c:cat>
          <c:val>
            <c:numRef>
              <c:f>Sheet1!$B$2:$B$5</c:f>
              <c:numCache>
                <c:formatCode>0%</c:formatCode>
                <c:ptCount val="4"/>
                <c:pt idx="0">
                  <c:v>0.65</c:v>
                </c:pt>
                <c:pt idx="1">
                  <c:v>0.69</c:v>
                </c:pt>
                <c:pt idx="2">
                  <c:v>0.56999999999999995</c:v>
                </c:pt>
                <c:pt idx="3">
                  <c:v>0.68</c:v>
                </c:pt>
              </c:numCache>
            </c:numRef>
          </c:val>
          <c:extLst>
            <c:ext xmlns:c16="http://schemas.microsoft.com/office/drawing/2014/chart" uri="{C3380CC4-5D6E-409C-BE32-E72D297353CC}">
              <c16:uniqueId val="{00000000-7812-4A30-89DB-F9022BE5269F}"/>
            </c:ext>
          </c:extLst>
        </c:ser>
        <c:ser>
          <c:idx val="1"/>
          <c:order val="1"/>
          <c:tx>
            <c:strRef>
              <c:f>Sheet1!$C$1</c:f>
              <c:strCache>
                <c:ptCount val="1"/>
                <c:pt idx="0">
                  <c:v>Disapprove</c:v>
                </c:pt>
              </c:strCache>
            </c:strRef>
          </c:tx>
          <c:spPr>
            <a:solidFill>
              <a:srgbClr val="C0504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Total</c:v>
                </c:pt>
                <c:pt idx="1">
                  <c:v>GOP
(42%)</c:v>
                </c:pt>
                <c:pt idx="2">
                  <c:v>IND
(27%)</c:v>
                </c:pt>
                <c:pt idx="3">
                  <c:v>DEM
(31%)</c:v>
                </c:pt>
              </c:strCache>
            </c:strRef>
          </c:cat>
          <c:val>
            <c:numRef>
              <c:f>Sheet1!$C$2:$C$5</c:f>
              <c:numCache>
                <c:formatCode>0%</c:formatCode>
                <c:ptCount val="4"/>
                <c:pt idx="0">
                  <c:v>0.1</c:v>
                </c:pt>
                <c:pt idx="1">
                  <c:v>0.13</c:v>
                </c:pt>
                <c:pt idx="2">
                  <c:v>7.0000000000000007E-2</c:v>
                </c:pt>
                <c:pt idx="3">
                  <c:v>0.08</c:v>
                </c:pt>
              </c:numCache>
            </c:numRef>
          </c:val>
          <c:extLst>
            <c:ext xmlns:c16="http://schemas.microsoft.com/office/drawing/2014/chart" uri="{C3380CC4-5D6E-409C-BE32-E72D297353CC}">
              <c16:uniqueId val="{00000001-7812-4A30-89DB-F9022BE5269F}"/>
            </c:ext>
          </c:extLst>
        </c:ser>
        <c:dLbls>
          <c:showLegendKey val="0"/>
          <c:showVal val="0"/>
          <c:showCatName val="0"/>
          <c:showSerName val="0"/>
          <c:showPercent val="0"/>
          <c:showBubbleSize val="0"/>
        </c:dLbls>
        <c:gapWidth val="81"/>
        <c:axId val="110865024"/>
        <c:axId val="110875008"/>
      </c:barChart>
      <c:catAx>
        <c:axId val="110865024"/>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0875008"/>
        <c:crosses val="autoZero"/>
        <c:auto val="1"/>
        <c:lblAlgn val="ctr"/>
        <c:lblOffset val="100"/>
        <c:noMultiLvlLbl val="0"/>
      </c:catAx>
      <c:valAx>
        <c:axId val="110875008"/>
        <c:scaling>
          <c:orientation val="minMax"/>
          <c:max val="1"/>
        </c:scaling>
        <c:delete val="1"/>
        <c:axPos val="l"/>
        <c:numFmt formatCode="0%" sourceLinked="1"/>
        <c:majorTickMark val="out"/>
        <c:minorTickMark val="none"/>
        <c:tickLblPos val="nextTo"/>
        <c:crossAx val="1108650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0.13272244533882338"/>
          <c:w val="1"/>
          <c:h val="0.67038809993793169"/>
        </c:manualLayout>
      </c:layout>
      <c:barChart>
        <c:barDir val="col"/>
        <c:grouping val="clustered"/>
        <c:varyColors val="0"/>
        <c:ser>
          <c:idx val="0"/>
          <c:order val="0"/>
          <c:tx>
            <c:strRef>
              <c:f>Sheet1!$B$1</c:f>
              <c:strCache>
                <c:ptCount val="1"/>
                <c:pt idx="0">
                  <c:v>Agree</c:v>
                </c:pt>
              </c:strCache>
            </c:strRef>
          </c:tx>
          <c:spPr>
            <a:solidFill>
              <a:schemeClr val="accent1"/>
            </a:solidFill>
            <a:ln>
              <a:noFill/>
            </a:ln>
            <a:effectLst/>
            <a:scene3d>
              <a:camera prst="orthographicFront"/>
              <a:lightRig rig="threePt" dir="t"/>
            </a:scene3d>
            <a:sp3d/>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Sheet1!$A$2:$A$2</c:f>
              <c:numCache>
                <c:formatCode>General</c:formatCode>
                <c:ptCount val="1"/>
              </c:numCache>
            </c:numRef>
          </c:cat>
          <c:val>
            <c:numRef>
              <c:f>Sheet1!$B$2:$B$2</c:f>
              <c:numCache>
                <c:formatCode>0%</c:formatCode>
                <c:ptCount val="1"/>
                <c:pt idx="0">
                  <c:v>0.76</c:v>
                </c:pt>
              </c:numCache>
            </c:numRef>
          </c:val>
          <c:extLst>
            <c:ext xmlns:c16="http://schemas.microsoft.com/office/drawing/2014/chart" uri="{C3380CC4-5D6E-409C-BE32-E72D297353CC}">
              <c16:uniqueId val="{00000000-ED9D-4D4F-8C7E-68C67BA6E06F}"/>
            </c:ext>
          </c:extLst>
        </c:ser>
        <c:ser>
          <c:idx val="1"/>
          <c:order val="1"/>
          <c:tx>
            <c:strRef>
              <c:f>Sheet1!$C$1</c:f>
              <c:strCache>
                <c:ptCount val="1"/>
                <c:pt idx="0">
                  <c:v>Disagree</c:v>
                </c:pt>
              </c:strCache>
            </c:strRef>
          </c:tx>
          <c:spPr>
            <a:solidFill>
              <a:srgbClr val="C0504D"/>
            </a:solidFill>
            <a:ln>
              <a:solidFill>
                <a:srgbClr val="C0504D"/>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Sheet1!$A$2:$A$2</c:f>
              <c:numCache>
                <c:formatCode>General</c:formatCode>
                <c:ptCount val="1"/>
              </c:numCache>
            </c:numRef>
          </c:cat>
          <c:val>
            <c:numRef>
              <c:f>Sheet1!$C$2:$C$2</c:f>
              <c:numCache>
                <c:formatCode>0%</c:formatCode>
                <c:ptCount val="1"/>
                <c:pt idx="0">
                  <c:v>0.17</c:v>
                </c:pt>
              </c:numCache>
            </c:numRef>
          </c:val>
          <c:extLst>
            <c:ext xmlns:c16="http://schemas.microsoft.com/office/drawing/2014/chart" uri="{C3380CC4-5D6E-409C-BE32-E72D297353CC}">
              <c16:uniqueId val="{00000001-ED9D-4D4F-8C7E-68C67BA6E06F}"/>
            </c:ext>
          </c:extLst>
        </c:ser>
        <c:dLbls>
          <c:showLegendKey val="0"/>
          <c:showVal val="0"/>
          <c:showCatName val="0"/>
          <c:showSerName val="0"/>
          <c:showPercent val="0"/>
          <c:showBubbleSize val="0"/>
        </c:dLbls>
        <c:gapWidth val="81"/>
        <c:axId val="111403392"/>
        <c:axId val="111404928"/>
      </c:barChart>
      <c:catAx>
        <c:axId val="111403392"/>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404928"/>
        <c:crosses val="autoZero"/>
        <c:auto val="1"/>
        <c:lblAlgn val="ctr"/>
        <c:lblOffset val="100"/>
        <c:noMultiLvlLbl val="0"/>
      </c:catAx>
      <c:valAx>
        <c:axId val="111404928"/>
        <c:scaling>
          <c:orientation val="minMax"/>
          <c:max val="1"/>
        </c:scaling>
        <c:delete val="1"/>
        <c:axPos val="l"/>
        <c:numFmt formatCode="0%" sourceLinked="1"/>
        <c:majorTickMark val="out"/>
        <c:minorTickMark val="none"/>
        <c:tickLblPos val="nextTo"/>
        <c:crossAx val="11140339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0.1769632604517645"/>
          <c:w val="1"/>
          <c:h val="0.6261472848249906"/>
        </c:manualLayout>
      </c:layout>
      <c:barChart>
        <c:barDir val="col"/>
        <c:grouping val="clustered"/>
        <c:varyColors val="0"/>
        <c:ser>
          <c:idx val="0"/>
          <c:order val="0"/>
          <c:tx>
            <c:strRef>
              <c:f>Sheet1!$B$1</c:f>
              <c:strCache>
                <c:ptCount val="1"/>
                <c:pt idx="0">
                  <c:v>Approve</c:v>
                </c:pt>
              </c:strCache>
            </c:strRef>
          </c:tx>
          <c:spPr>
            <a:solidFill>
              <a:schemeClr val="accent1"/>
            </a:solidFill>
            <a:ln>
              <a:noFill/>
            </a:ln>
            <a:effectLst/>
            <a:scene3d>
              <a:camera prst="orthographicFront"/>
              <a:lightRig rig="threePt" dir="t"/>
            </a:scene3d>
            <a:sp3d/>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Sheet1!$A$2:$A$2</c:f>
              <c:numCache>
                <c:formatCode>General</c:formatCode>
                <c:ptCount val="1"/>
              </c:numCache>
            </c:numRef>
          </c:cat>
          <c:val>
            <c:numRef>
              <c:f>Sheet1!$B$2:$B$2</c:f>
              <c:numCache>
                <c:formatCode>0%</c:formatCode>
                <c:ptCount val="1"/>
                <c:pt idx="0">
                  <c:v>0.72</c:v>
                </c:pt>
              </c:numCache>
            </c:numRef>
          </c:val>
          <c:extLst>
            <c:ext xmlns:c16="http://schemas.microsoft.com/office/drawing/2014/chart" uri="{C3380CC4-5D6E-409C-BE32-E72D297353CC}">
              <c16:uniqueId val="{00000000-7787-41B5-8E26-51EF1FEC7A20}"/>
            </c:ext>
          </c:extLst>
        </c:ser>
        <c:ser>
          <c:idx val="1"/>
          <c:order val="1"/>
          <c:tx>
            <c:strRef>
              <c:f>Sheet1!$C$1</c:f>
              <c:strCache>
                <c:ptCount val="1"/>
                <c:pt idx="0">
                  <c:v>Disapprove</c:v>
                </c:pt>
              </c:strCache>
            </c:strRef>
          </c:tx>
          <c:spPr>
            <a:solidFill>
              <a:srgbClr val="C0504D"/>
            </a:solidFill>
            <a:ln>
              <a:solidFill>
                <a:srgbClr val="C0504D"/>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Sheet1!$A$2:$A$2</c:f>
              <c:numCache>
                <c:formatCode>General</c:formatCode>
                <c:ptCount val="1"/>
              </c:numCache>
            </c:numRef>
          </c:cat>
          <c:val>
            <c:numRef>
              <c:f>Sheet1!$C$2:$C$2</c:f>
              <c:numCache>
                <c:formatCode>0%</c:formatCode>
                <c:ptCount val="1"/>
                <c:pt idx="0">
                  <c:v>0.21</c:v>
                </c:pt>
              </c:numCache>
            </c:numRef>
          </c:val>
          <c:extLst>
            <c:ext xmlns:c16="http://schemas.microsoft.com/office/drawing/2014/chart" uri="{C3380CC4-5D6E-409C-BE32-E72D297353CC}">
              <c16:uniqueId val="{00000001-7787-41B5-8E26-51EF1FEC7A20}"/>
            </c:ext>
          </c:extLst>
        </c:ser>
        <c:dLbls>
          <c:showLegendKey val="0"/>
          <c:showVal val="0"/>
          <c:showCatName val="0"/>
          <c:showSerName val="0"/>
          <c:showPercent val="0"/>
          <c:showBubbleSize val="0"/>
        </c:dLbls>
        <c:gapWidth val="81"/>
        <c:axId val="111739264"/>
        <c:axId val="111740800"/>
      </c:barChart>
      <c:catAx>
        <c:axId val="111739264"/>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740800"/>
        <c:crosses val="autoZero"/>
        <c:auto val="1"/>
        <c:lblAlgn val="ctr"/>
        <c:lblOffset val="100"/>
        <c:noMultiLvlLbl val="0"/>
      </c:catAx>
      <c:valAx>
        <c:axId val="111740800"/>
        <c:scaling>
          <c:orientation val="minMax"/>
          <c:max val="1"/>
        </c:scaling>
        <c:delete val="1"/>
        <c:axPos val="l"/>
        <c:numFmt formatCode="0%" sourceLinked="1"/>
        <c:majorTickMark val="out"/>
        <c:minorTickMark val="none"/>
        <c:tickLblPos val="nextTo"/>
        <c:crossAx val="1117392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2.8626409778961904E-2"/>
          <c:w val="1"/>
          <c:h val="0.77968893727578625"/>
        </c:manualLayout>
      </c:layout>
      <c:barChart>
        <c:barDir val="col"/>
        <c:grouping val="clustered"/>
        <c:varyColors val="0"/>
        <c:ser>
          <c:idx val="0"/>
          <c:order val="0"/>
          <c:tx>
            <c:strRef>
              <c:f>Sheet1!$B$1</c:f>
              <c:strCache>
                <c:ptCount val="1"/>
                <c:pt idx="0">
                  <c:v>Agree</c:v>
                </c:pt>
              </c:strCache>
            </c:strRef>
          </c:tx>
          <c:spPr>
            <a:solidFill>
              <a:schemeClr val="accent1"/>
            </a:solidFill>
            <a:ln>
              <a:noFill/>
            </a:ln>
            <a:effectLst/>
            <a:scene3d>
              <a:camera prst="orthographicFront"/>
              <a:lightRig rig="threePt" dir="t"/>
            </a:scene3d>
            <a:sp3d/>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Sheet1!$A$2:$A$2</c:f>
              <c:numCache>
                <c:formatCode>General</c:formatCode>
                <c:ptCount val="1"/>
              </c:numCache>
            </c:numRef>
          </c:cat>
          <c:val>
            <c:numRef>
              <c:f>Sheet1!$B$2:$B$2</c:f>
              <c:numCache>
                <c:formatCode>0%</c:formatCode>
                <c:ptCount val="1"/>
                <c:pt idx="0">
                  <c:v>0.8</c:v>
                </c:pt>
              </c:numCache>
            </c:numRef>
          </c:val>
          <c:extLst>
            <c:ext xmlns:c16="http://schemas.microsoft.com/office/drawing/2014/chart" uri="{C3380CC4-5D6E-409C-BE32-E72D297353CC}">
              <c16:uniqueId val="{00000000-ED9D-4D4F-8C7E-68C67BA6E06F}"/>
            </c:ext>
          </c:extLst>
        </c:ser>
        <c:ser>
          <c:idx val="1"/>
          <c:order val="1"/>
          <c:tx>
            <c:strRef>
              <c:f>Sheet1!$C$1</c:f>
              <c:strCache>
                <c:ptCount val="1"/>
                <c:pt idx="0">
                  <c:v>Disagree</c:v>
                </c:pt>
              </c:strCache>
            </c:strRef>
          </c:tx>
          <c:spPr>
            <a:solidFill>
              <a:srgbClr val="C0504D"/>
            </a:solidFill>
            <a:ln>
              <a:solidFill>
                <a:srgbClr val="C0504D"/>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Sheet1!$A$2:$A$2</c:f>
              <c:numCache>
                <c:formatCode>General</c:formatCode>
                <c:ptCount val="1"/>
              </c:numCache>
            </c:numRef>
          </c:cat>
          <c:val>
            <c:numRef>
              <c:f>Sheet1!$C$2:$C$2</c:f>
              <c:numCache>
                <c:formatCode>0%</c:formatCode>
                <c:ptCount val="1"/>
                <c:pt idx="0">
                  <c:v>0.13</c:v>
                </c:pt>
              </c:numCache>
            </c:numRef>
          </c:val>
          <c:extLst>
            <c:ext xmlns:c16="http://schemas.microsoft.com/office/drawing/2014/chart" uri="{C3380CC4-5D6E-409C-BE32-E72D297353CC}">
              <c16:uniqueId val="{00000001-ED9D-4D4F-8C7E-68C67BA6E06F}"/>
            </c:ext>
          </c:extLst>
        </c:ser>
        <c:dLbls>
          <c:showLegendKey val="0"/>
          <c:showVal val="0"/>
          <c:showCatName val="0"/>
          <c:showSerName val="0"/>
          <c:showPercent val="0"/>
          <c:showBubbleSize val="0"/>
        </c:dLbls>
        <c:gapWidth val="81"/>
        <c:axId val="87878272"/>
        <c:axId val="111612288"/>
      </c:barChart>
      <c:catAx>
        <c:axId val="87878272"/>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612288"/>
        <c:crosses val="autoZero"/>
        <c:auto val="1"/>
        <c:lblAlgn val="ctr"/>
        <c:lblOffset val="100"/>
        <c:noMultiLvlLbl val="0"/>
      </c:catAx>
      <c:valAx>
        <c:axId val="111612288"/>
        <c:scaling>
          <c:orientation val="minMax"/>
          <c:max val="1"/>
        </c:scaling>
        <c:delete val="1"/>
        <c:axPos val="l"/>
        <c:numFmt formatCode="0%" sourceLinked="1"/>
        <c:majorTickMark val="out"/>
        <c:minorTickMark val="none"/>
        <c:tickLblPos val="nextTo"/>
        <c:crossAx val="878782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2.8626409778961904E-2"/>
          <c:w val="1"/>
          <c:h val="0.77968893727578625"/>
        </c:manualLayout>
      </c:layout>
      <c:barChart>
        <c:barDir val="col"/>
        <c:grouping val="clustered"/>
        <c:varyColors val="0"/>
        <c:ser>
          <c:idx val="0"/>
          <c:order val="0"/>
          <c:tx>
            <c:strRef>
              <c:f>Sheet1!$B$1</c:f>
              <c:strCache>
                <c:ptCount val="1"/>
                <c:pt idx="0">
                  <c:v>Agree</c:v>
                </c:pt>
              </c:strCache>
            </c:strRef>
          </c:tx>
          <c:spPr>
            <a:solidFill>
              <a:schemeClr val="accent1"/>
            </a:solidFill>
            <a:ln>
              <a:noFill/>
            </a:ln>
            <a:effectLst/>
            <a:scene3d>
              <a:camera prst="orthographicFront"/>
              <a:lightRig rig="threePt" dir="t"/>
            </a:scene3d>
            <a:sp3d/>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Total</c:v>
                </c:pt>
                <c:pt idx="1">
                  <c:v>GOP
(42%)</c:v>
                </c:pt>
                <c:pt idx="2">
                  <c:v>IND
(27%)</c:v>
                </c:pt>
                <c:pt idx="3">
                  <c:v>DEM
(31%)</c:v>
                </c:pt>
              </c:strCache>
            </c:strRef>
          </c:cat>
          <c:val>
            <c:numRef>
              <c:f>Sheet1!$B$2:$B$5</c:f>
              <c:numCache>
                <c:formatCode>0%</c:formatCode>
                <c:ptCount val="4"/>
                <c:pt idx="0">
                  <c:v>0.45</c:v>
                </c:pt>
                <c:pt idx="1">
                  <c:v>0.51</c:v>
                </c:pt>
                <c:pt idx="2">
                  <c:v>0.47</c:v>
                </c:pt>
                <c:pt idx="3">
                  <c:v>0.35</c:v>
                </c:pt>
              </c:numCache>
            </c:numRef>
          </c:val>
          <c:extLst>
            <c:ext xmlns:c16="http://schemas.microsoft.com/office/drawing/2014/chart" uri="{C3380CC4-5D6E-409C-BE32-E72D297353CC}">
              <c16:uniqueId val="{00000000-7812-4A30-89DB-F9022BE5269F}"/>
            </c:ext>
          </c:extLst>
        </c:ser>
        <c:ser>
          <c:idx val="1"/>
          <c:order val="1"/>
          <c:tx>
            <c:strRef>
              <c:f>Sheet1!$C$1</c:f>
              <c:strCache>
                <c:ptCount val="1"/>
                <c:pt idx="0">
                  <c:v>Disagree</c:v>
                </c:pt>
              </c:strCache>
            </c:strRef>
          </c:tx>
          <c:spPr>
            <a:solidFill>
              <a:srgbClr val="C0504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Total</c:v>
                </c:pt>
                <c:pt idx="1">
                  <c:v>GOP
(42%)</c:v>
                </c:pt>
                <c:pt idx="2">
                  <c:v>IND
(27%)</c:v>
                </c:pt>
                <c:pt idx="3">
                  <c:v>DEM
(31%)</c:v>
                </c:pt>
              </c:strCache>
            </c:strRef>
          </c:cat>
          <c:val>
            <c:numRef>
              <c:f>Sheet1!$C$2:$C$5</c:f>
              <c:numCache>
                <c:formatCode>0%</c:formatCode>
                <c:ptCount val="4"/>
                <c:pt idx="0">
                  <c:v>0.5</c:v>
                </c:pt>
                <c:pt idx="1">
                  <c:v>0.42</c:v>
                </c:pt>
                <c:pt idx="2">
                  <c:v>0.47</c:v>
                </c:pt>
                <c:pt idx="3">
                  <c:v>0.63</c:v>
                </c:pt>
              </c:numCache>
            </c:numRef>
          </c:val>
          <c:extLst>
            <c:ext xmlns:c16="http://schemas.microsoft.com/office/drawing/2014/chart" uri="{C3380CC4-5D6E-409C-BE32-E72D297353CC}">
              <c16:uniqueId val="{00000001-7812-4A30-89DB-F9022BE5269F}"/>
            </c:ext>
          </c:extLst>
        </c:ser>
        <c:dLbls>
          <c:showLegendKey val="0"/>
          <c:showVal val="0"/>
          <c:showCatName val="0"/>
          <c:showSerName val="0"/>
          <c:showPercent val="0"/>
          <c:showBubbleSize val="0"/>
        </c:dLbls>
        <c:gapWidth val="81"/>
        <c:axId val="111851392"/>
        <c:axId val="111852928"/>
      </c:barChart>
      <c:catAx>
        <c:axId val="111851392"/>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852928"/>
        <c:crosses val="autoZero"/>
        <c:auto val="1"/>
        <c:lblAlgn val="ctr"/>
        <c:lblOffset val="100"/>
        <c:noMultiLvlLbl val="0"/>
      </c:catAx>
      <c:valAx>
        <c:axId val="111852928"/>
        <c:scaling>
          <c:orientation val="minMax"/>
          <c:max val="1"/>
        </c:scaling>
        <c:delete val="1"/>
        <c:axPos val="l"/>
        <c:numFmt formatCode="0%" sourceLinked="1"/>
        <c:majorTickMark val="out"/>
        <c:minorTickMark val="none"/>
        <c:tickLblPos val="nextTo"/>
        <c:crossAx val="11185139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2.8626409778961904E-2"/>
          <c:w val="1"/>
          <c:h val="0.65477369460395252"/>
        </c:manualLayout>
      </c:layout>
      <c:barChart>
        <c:barDir val="col"/>
        <c:grouping val="clustered"/>
        <c:varyColors val="0"/>
        <c:ser>
          <c:idx val="0"/>
          <c:order val="0"/>
          <c:tx>
            <c:strRef>
              <c:f>Sheet1!$B$1</c:f>
              <c:strCache>
                <c:ptCount val="1"/>
                <c:pt idx="0">
                  <c:v>One of the best places in the country to live</c:v>
                </c:pt>
              </c:strCache>
            </c:strRef>
          </c:tx>
          <c:spPr>
            <a:solidFill>
              <a:schemeClr val="accent1"/>
            </a:solidFill>
            <a:ln>
              <a:noFill/>
            </a:ln>
            <a:effectLst/>
            <a:scene3d>
              <a:camera prst="orthographicFront"/>
              <a:lightRig rig="threePt" dir="t"/>
            </a:scene3d>
            <a:sp3d/>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Sheet1!$B$2</c:f>
              <c:numCache>
                <c:formatCode>0%</c:formatCode>
                <c:ptCount val="1"/>
                <c:pt idx="0">
                  <c:v>0.4</c:v>
                </c:pt>
              </c:numCache>
            </c:numRef>
          </c:val>
          <c:extLst>
            <c:ext xmlns:c16="http://schemas.microsoft.com/office/drawing/2014/chart" uri="{C3380CC4-5D6E-409C-BE32-E72D297353CC}">
              <c16:uniqueId val="{00000000-ED9D-4D4F-8C7E-68C67BA6E06F}"/>
            </c:ext>
          </c:extLst>
        </c:ser>
        <c:ser>
          <c:idx val="1"/>
          <c:order val="1"/>
          <c:tx>
            <c:strRef>
              <c:f>Sheet1!$C$1</c:f>
              <c:strCache>
                <c:ptCount val="1"/>
                <c:pt idx="0">
                  <c:v>A good place and getting better</c:v>
                </c:pt>
              </c:strCache>
            </c:strRef>
          </c:tx>
          <c:spPr>
            <a:solidFill>
              <a:srgbClr val="C0504D"/>
            </a:solidFill>
            <a:ln>
              <a:solidFill>
                <a:srgbClr val="C0504D"/>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Sheet1!$C$2</c:f>
              <c:numCache>
                <c:formatCode>0%</c:formatCode>
                <c:ptCount val="1"/>
                <c:pt idx="0">
                  <c:v>0.32</c:v>
                </c:pt>
              </c:numCache>
            </c:numRef>
          </c:val>
          <c:extLst>
            <c:ext xmlns:c16="http://schemas.microsoft.com/office/drawing/2014/chart" uri="{C3380CC4-5D6E-409C-BE32-E72D297353CC}">
              <c16:uniqueId val="{00000001-ED9D-4D4F-8C7E-68C67BA6E06F}"/>
            </c:ext>
          </c:extLst>
        </c:ser>
        <c:ser>
          <c:idx val="2"/>
          <c:order val="2"/>
          <c:tx>
            <c:strRef>
              <c:f>Sheet1!$D$1</c:f>
              <c:strCache>
                <c:ptCount val="1"/>
                <c:pt idx="0">
                  <c:v>A good place, but not really getting better</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Sheet1!$D$2</c:f>
              <c:numCache>
                <c:formatCode>0%</c:formatCode>
                <c:ptCount val="1"/>
                <c:pt idx="0">
                  <c:v>0.22</c:v>
                </c:pt>
              </c:numCache>
            </c:numRef>
          </c:val>
          <c:extLst>
            <c:ext xmlns:c16="http://schemas.microsoft.com/office/drawing/2014/chart" uri="{C3380CC4-5D6E-409C-BE32-E72D297353CC}">
              <c16:uniqueId val="{00000000-265B-4839-B53E-6DDE56D98BE7}"/>
            </c:ext>
          </c:extLst>
        </c:ser>
        <c:ser>
          <c:idx val="3"/>
          <c:order val="3"/>
          <c:tx>
            <c:strRef>
              <c:f>Sheet1!$E$1</c:f>
              <c:strCache>
                <c:ptCount val="1"/>
                <c:pt idx="0">
                  <c:v>A good place, but getting worse</c:v>
                </c:pt>
              </c:strCache>
            </c:strRef>
          </c:tx>
          <c:spPr>
            <a:solidFill>
              <a:srgbClr val="7030A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Sheet1!$E$2</c:f>
              <c:numCache>
                <c:formatCode>0%</c:formatCode>
                <c:ptCount val="1"/>
                <c:pt idx="0">
                  <c:v>0.06</c:v>
                </c:pt>
              </c:numCache>
            </c:numRef>
          </c:val>
          <c:extLst>
            <c:ext xmlns:c16="http://schemas.microsoft.com/office/drawing/2014/chart" uri="{C3380CC4-5D6E-409C-BE32-E72D297353CC}">
              <c16:uniqueId val="{00000001-265B-4839-B53E-6DDE56D98BE7}"/>
            </c:ext>
          </c:extLst>
        </c:ser>
        <c:ser>
          <c:idx val="4"/>
          <c:order val="4"/>
          <c:tx>
            <c:strRef>
              <c:f>Sheet1!$F$1</c:f>
              <c:strCache>
                <c:ptCount val="1"/>
                <c:pt idx="0">
                  <c:v>Not all that great a place to live</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c:f>
              <c:numCache>
                <c:formatCode>General</c:formatCode>
                <c:ptCount val="1"/>
              </c:numCache>
            </c:numRef>
          </c:cat>
          <c:val>
            <c:numRef>
              <c:f>Sheet1!$F$2</c:f>
              <c:numCache>
                <c:formatCode>0%</c:formatCode>
                <c:ptCount val="1"/>
                <c:pt idx="0">
                  <c:v>0</c:v>
                </c:pt>
              </c:numCache>
            </c:numRef>
          </c:val>
          <c:extLst>
            <c:ext xmlns:c16="http://schemas.microsoft.com/office/drawing/2014/chart" uri="{C3380CC4-5D6E-409C-BE32-E72D297353CC}">
              <c16:uniqueId val="{00000002-265B-4839-B53E-6DDE56D98BE7}"/>
            </c:ext>
          </c:extLst>
        </c:ser>
        <c:dLbls>
          <c:dLblPos val="outEnd"/>
          <c:showLegendKey val="0"/>
          <c:showVal val="1"/>
          <c:showCatName val="0"/>
          <c:showSerName val="0"/>
          <c:showPercent val="0"/>
          <c:showBubbleSize val="0"/>
        </c:dLbls>
        <c:gapWidth val="81"/>
        <c:axId val="112777088"/>
        <c:axId val="112778624"/>
      </c:barChart>
      <c:catAx>
        <c:axId val="112777088"/>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2778624"/>
        <c:crosses val="autoZero"/>
        <c:auto val="1"/>
        <c:lblAlgn val="ctr"/>
        <c:lblOffset val="100"/>
        <c:noMultiLvlLbl val="0"/>
      </c:catAx>
      <c:valAx>
        <c:axId val="112778624"/>
        <c:scaling>
          <c:orientation val="minMax"/>
          <c:max val="1"/>
        </c:scaling>
        <c:delete val="1"/>
        <c:axPos val="l"/>
        <c:numFmt formatCode="0%" sourceLinked="1"/>
        <c:majorTickMark val="out"/>
        <c:minorTickMark val="none"/>
        <c:tickLblPos val="nextTo"/>
        <c:crossAx val="112777088"/>
        <c:crosses val="autoZero"/>
        <c:crossBetween val="between"/>
      </c:valAx>
      <c:spPr>
        <a:noFill/>
        <a:ln>
          <a:noFill/>
        </a:ln>
        <a:effectLst/>
      </c:spPr>
    </c:plotArea>
    <c:legend>
      <c:legendPos val="b"/>
      <c:layout>
        <c:manualLayout>
          <c:xMode val="edge"/>
          <c:yMode val="edge"/>
          <c:x val="1.0905606188075149E-2"/>
          <c:y val="0.71041527965871254"/>
          <c:w val="0.9339269579798839"/>
          <c:h val="0.27397031500730823"/>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6">
  <cs:axisTitle>
    <cs:lnRef idx="0"/>
    <cs:fillRef idx="0"/>
    <cs:effectRef idx="0"/>
    <cs:fontRef idx="minor">
      <a:schemeClr val="tx1">
        <a:lumMod val="50000"/>
        <a:lumOff val="50000"/>
      </a:schemeClr>
    </cs:fontRef>
    <cs:defRPr sz="1197"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862"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1197" kern="1200"/>
  </cs:valueAxis>
  <cs:wall>
    <cs:lnRef idx="0"/>
    <cs:fillRef idx="0"/>
    <cs:effectRef idx="0"/>
    <cs:fontRef idx="minor">
      <a:schemeClr val="dk1"/>
    </cs:fontRef>
  </cs:wall>
</cs:chartStyle>
</file>

<file path=ppt/charts/style13.xml><?xml version="1.0" encoding="utf-8"?>
<cs:chartStyle xmlns:cs="http://schemas.microsoft.com/office/drawing/2012/chartStyle" xmlns:a="http://schemas.openxmlformats.org/drawingml/2006/main" id="206">
  <cs:axisTitle>
    <cs:lnRef idx="0"/>
    <cs:fillRef idx="0"/>
    <cs:effectRef idx="0"/>
    <cs:fontRef idx="minor">
      <a:schemeClr val="tx1">
        <a:lumMod val="50000"/>
        <a:lumOff val="50000"/>
      </a:schemeClr>
    </cs:fontRef>
    <cs:defRPr sz="1197"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862"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1197" kern="1200"/>
  </cs:valueAxis>
  <cs:wall>
    <cs:lnRef idx="0"/>
    <cs:fillRef idx="0"/>
    <cs:effectRef idx="0"/>
    <cs:fontRef idx="minor">
      <a:schemeClr val="dk1"/>
    </cs:fontRef>
  </cs:wall>
</cs:chartStyle>
</file>

<file path=ppt/charts/style14.xml><?xml version="1.0" encoding="utf-8"?>
<cs:chartStyle xmlns:cs="http://schemas.microsoft.com/office/drawing/2012/chartStyle" xmlns:a="http://schemas.openxmlformats.org/drawingml/2006/main" id="206">
  <cs:axisTitle>
    <cs:lnRef idx="0"/>
    <cs:fillRef idx="0"/>
    <cs:effectRef idx="0"/>
    <cs:fontRef idx="minor">
      <a:schemeClr val="tx1">
        <a:lumMod val="50000"/>
        <a:lumOff val="50000"/>
      </a:schemeClr>
    </cs:fontRef>
    <cs:defRPr sz="1197"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862"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1197" kern="1200"/>
  </cs:valueAxis>
  <cs:wall>
    <cs:lnRef idx="0"/>
    <cs:fillRef idx="0"/>
    <cs:effectRef idx="0"/>
    <cs:fontRef idx="minor">
      <a:schemeClr val="dk1"/>
    </cs:fontRef>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6">
  <cs:axisTitle>
    <cs:lnRef idx="0"/>
    <cs:fillRef idx="0"/>
    <cs:effectRef idx="0"/>
    <cs:fontRef idx="minor">
      <a:schemeClr val="tx1">
        <a:lumMod val="50000"/>
        <a:lumOff val="50000"/>
      </a:schemeClr>
    </cs:fontRef>
    <cs:defRPr sz="1197"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862"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1197" kern="1200"/>
  </cs:valueAxis>
  <cs:wall>
    <cs:lnRef idx="0"/>
    <cs:fillRef idx="0"/>
    <cs:effectRef idx="0"/>
    <cs:fontRef idx="minor">
      <a:schemeClr val="dk1"/>
    </cs:fontRef>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a:prstGeom prst="rect">
            <a:avLst/>
          </a:prstGeo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87C656E5-A100-4ECC-AD34-2D0E3C84D186}" type="datetime1">
              <a:rPr lang="en-US" smtClean="0"/>
              <a:t>9/24/2021</a:t>
            </a:fld>
            <a:endParaRPr lang="en-US" dirty="0"/>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36E01ECB-9F79-DF4C-A9E9-6BFA7BE47661}" type="slidenum">
              <a:rPr lang="en-US" smtClean="0"/>
              <a:t>‹#›</a:t>
            </a:fld>
            <a:endParaRPr lang="en-US" dirty="0"/>
          </a:p>
        </p:txBody>
      </p:sp>
    </p:spTree>
    <p:extLst>
      <p:ext uri="{BB962C8B-B14F-4D97-AF65-F5344CB8AC3E}">
        <p14:creationId xmlns:p14="http://schemas.microsoft.com/office/powerpoint/2010/main" val="42935417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1825625"/>
            <a:ext cx="78867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BAF3D779-F657-45D0-BDD1-C6576C4707CD}" type="datetime1">
              <a:rPr lang="en-US" smtClean="0"/>
              <a:t>9/24/2021</a:t>
            </a:fld>
            <a:endParaRPr lang="en-US" dirty="0"/>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36E01ECB-9F79-DF4C-A9E9-6BFA7BE47661}" type="slidenum">
              <a:rPr lang="en-US" smtClean="0"/>
              <a:t>‹#›</a:t>
            </a:fld>
            <a:endParaRPr lang="en-US" dirty="0"/>
          </a:p>
        </p:txBody>
      </p:sp>
    </p:spTree>
    <p:extLst>
      <p:ext uri="{BB962C8B-B14F-4D97-AF65-F5344CB8AC3E}">
        <p14:creationId xmlns:p14="http://schemas.microsoft.com/office/powerpoint/2010/main" val="3835463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a:prstGeom prst="rect">
            <a:avLst/>
          </a:prstGeo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24117F79-B645-46FD-AF3B-40CEF92B2DB8}" type="datetime1">
              <a:rPr lang="en-US" smtClean="0"/>
              <a:t>9/24/2021</a:t>
            </a:fld>
            <a:endParaRPr lang="en-US" dirty="0"/>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36E01ECB-9F79-DF4C-A9E9-6BFA7BE47661}" type="slidenum">
              <a:rPr lang="en-US" smtClean="0"/>
              <a:t>‹#›</a:t>
            </a:fld>
            <a:endParaRPr lang="en-US" dirty="0"/>
          </a:p>
        </p:txBody>
      </p:sp>
    </p:spTree>
    <p:extLst>
      <p:ext uri="{BB962C8B-B14F-4D97-AF65-F5344CB8AC3E}">
        <p14:creationId xmlns:p14="http://schemas.microsoft.com/office/powerpoint/2010/main" val="11075605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628650" y="6356351"/>
            <a:ext cx="2057400" cy="365125"/>
          </a:xfrm>
          <a:prstGeom prst="rect">
            <a:avLst/>
          </a:prstGeom>
        </p:spPr>
        <p:txBody>
          <a:bodyPr/>
          <a:lstStyle/>
          <a:p>
            <a:fld id="{98B673F1-EA8F-4CAB-A46E-05CEF2FBDC0F}" type="datetime1">
              <a:rPr lang="en-US" smtClean="0"/>
              <a:t>9/24/2021</a:t>
            </a:fld>
            <a:endParaRPr lang="en-US"/>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36E01ECB-9F79-DF4C-A9E9-6BFA7BE47661}" type="slidenum">
              <a:rPr lang="en-US" smtClean="0"/>
              <a:t>‹#›</a:t>
            </a:fld>
            <a:endParaRPr lang="en-US"/>
          </a:p>
        </p:txBody>
      </p:sp>
    </p:spTree>
    <p:extLst>
      <p:ext uri="{BB962C8B-B14F-4D97-AF65-F5344CB8AC3E}">
        <p14:creationId xmlns:p14="http://schemas.microsoft.com/office/powerpoint/2010/main" val="3284772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a:prstGeom prst="rect">
            <a:avLst/>
          </a:prstGeo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87EC3F17-1C56-C642-AC24-7D4113A27CB1}" type="datetimeFigureOut">
              <a:rPr lang="en-US" smtClean="0"/>
              <a:t>9/24/2021</a:t>
            </a:fld>
            <a:endParaRPr lang="en-US" dirty="0"/>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36E01ECB-9F79-DF4C-A9E9-6BFA7BE47661}" type="slidenum">
              <a:rPr lang="en-US" smtClean="0"/>
              <a:t>‹#›</a:t>
            </a:fld>
            <a:endParaRPr lang="en-US" dirty="0"/>
          </a:p>
        </p:txBody>
      </p:sp>
    </p:spTree>
    <p:extLst>
      <p:ext uri="{BB962C8B-B14F-4D97-AF65-F5344CB8AC3E}">
        <p14:creationId xmlns:p14="http://schemas.microsoft.com/office/powerpoint/2010/main" val="23905459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36E01ECB-9F79-DF4C-A9E9-6BFA7BE47661}" type="slidenum">
              <a:rPr lang="en-US" smtClean="0"/>
              <a:t>‹#›</a:t>
            </a:fld>
            <a:endParaRPr lang="en-US" dirty="0"/>
          </a:p>
        </p:txBody>
      </p:sp>
      <p:sp>
        <p:nvSpPr>
          <p:cNvPr id="12" name="Title 1">
            <a:extLst>
              <a:ext uri="{FF2B5EF4-FFF2-40B4-BE49-F238E27FC236}">
                <a16:creationId xmlns:a16="http://schemas.microsoft.com/office/drawing/2014/main" id="{4B54292E-A774-4649-AC4F-D20D22B67DD9}"/>
              </a:ext>
            </a:extLst>
          </p:cNvPr>
          <p:cNvSpPr>
            <a:spLocks noGrp="1"/>
          </p:cNvSpPr>
          <p:nvPr>
            <p:ph type="title"/>
          </p:nvPr>
        </p:nvSpPr>
        <p:spPr>
          <a:xfrm>
            <a:off x="628650" y="324487"/>
            <a:ext cx="7886700" cy="438912"/>
          </a:xfrm>
        </p:spPr>
        <p:txBody>
          <a:bodyPr lIns="0" tIns="0" rIns="0" bIns="0">
            <a:noAutofit/>
          </a:bodyPr>
          <a:lstStyle/>
          <a:p>
            <a:r>
              <a:rPr lang="en-US" sz="2400" b="1" dirty="0">
                <a:solidFill>
                  <a:srgbClr val="333333"/>
                </a:solidFill>
              </a:rPr>
              <a:t>Who We Are</a:t>
            </a:r>
          </a:p>
        </p:txBody>
      </p:sp>
      <p:sp>
        <p:nvSpPr>
          <p:cNvPr id="13" name="Content Placeholder 2">
            <a:extLst>
              <a:ext uri="{FF2B5EF4-FFF2-40B4-BE49-F238E27FC236}">
                <a16:creationId xmlns:a16="http://schemas.microsoft.com/office/drawing/2014/main" id="{7B4FAAC9-2E74-454F-958E-0888FAE17E70}"/>
              </a:ext>
            </a:extLst>
          </p:cNvPr>
          <p:cNvSpPr>
            <a:spLocks noGrp="1"/>
          </p:cNvSpPr>
          <p:nvPr>
            <p:ph idx="1"/>
          </p:nvPr>
        </p:nvSpPr>
        <p:spPr>
          <a:xfrm>
            <a:off x="2072640" y="1635760"/>
            <a:ext cx="6442710" cy="4541203"/>
          </a:xfrm>
        </p:spPr>
        <p:txBody>
          <a:bodyPr lIns="0" tIns="0" rIns="0" bIns="0">
            <a:noAutofit/>
          </a:bodyPr>
          <a:lstStyle/>
          <a:p>
            <a:pPr marL="0" indent="0">
              <a:buNone/>
            </a:pPr>
            <a:r>
              <a:rPr lang="en-US" sz="1800" i="1" dirty="0"/>
              <a:t>Public Opinion Strategies is a national public opinion research company.  </a:t>
            </a:r>
            <a:endParaRPr lang="en-US" sz="1800" dirty="0"/>
          </a:p>
          <a:p>
            <a:pPr marL="0" indent="0">
              <a:buNone/>
            </a:pPr>
            <a:r>
              <a:rPr lang="en-US" sz="1400" dirty="0"/>
              <a:t>As our roots are in political campaign management, our research is focused on producing information that compels decisions – and then results.  Here’s who we are not: a passive participant that simply produces numbers.</a:t>
            </a:r>
          </a:p>
          <a:p>
            <a:pPr>
              <a:buClr>
                <a:srgbClr val="DB3024"/>
              </a:buClr>
            </a:pPr>
            <a:r>
              <a:rPr lang="en-US" sz="2000" b="1" dirty="0">
                <a:solidFill>
                  <a:srgbClr val="DB3024"/>
                </a:solidFill>
              </a:rPr>
              <a:t>We are strategic partners.  </a:t>
            </a:r>
            <a:endParaRPr lang="en-US" sz="2000" dirty="0">
              <a:solidFill>
                <a:srgbClr val="DB3024"/>
              </a:solidFill>
            </a:endParaRPr>
          </a:p>
          <a:p>
            <a:pPr>
              <a:buClr>
                <a:srgbClr val="DB3024"/>
              </a:buClr>
            </a:pPr>
            <a:r>
              <a:rPr lang="en-US" sz="2000" b="1" dirty="0">
                <a:solidFill>
                  <a:srgbClr val="DB3024"/>
                </a:solidFill>
              </a:rPr>
              <a:t>We use data to make informed decisions.  </a:t>
            </a:r>
            <a:endParaRPr lang="en-US" sz="2000" dirty="0">
              <a:solidFill>
                <a:srgbClr val="DB3024"/>
              </a:solidFill>
            </a:endParaRPr>
          </a:p>
          <a:p>
            <a:pPr>
              <a:buClr>
                <a:srgbClr val="DB3024"/>
              </a:buClr>
            </a:pPr>
            <a:r>
              <a:rPr lang="en-US" sz="2000" b="1" dirty="0">
                <a:solidFill>
                  <a:srgbClr val="DB3024"/>
                </a:solidFill>
              </a:rPr>
              <a:t>And we don’t hesitate to have an opinion, make a decision, and then live or die by the results.</a:t>
            </a:r>
            <a:endParaRPr lang="en-US" sz="2000" dirty="0">
              <a:solidFill>
                <a:srgbClr val="DB3024"/>
              </a:solidFill>
            </a:endParaRPr>
          </a:p>
          <a:p>
            <a:pPr marL="0" indent="0">
              <a:buNone/>
            </a:pPr>
            <a:endParaRPr lang="en-US" sz="1400" dirty="0">
              <a:solidFill>
                <a:srgbClr val="333333"/>
              </a:solidFill>
            </a:endParaRPr>
          </a:p>
        </p:txBody>
      </p:sp>
    </p:spTree>
    <p:extLst>
      <p:ext uri="{BB962C8B-B14F-4D97-AF65-F5344CB8AC3E}">
        <p14:creationId xmlns:p14="http://schemas.microsoft.com/office/powerpoint/2010/main" val="432170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a:prstGeom prst="rect">
            <a:avLst/>
          </a:prstGeo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a:prstGeom prst="rect">
            <a:avLst/>
          </a:prstGeo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87EC3F17-1C56-C642-AC24-7D4113A27CB1}" type="datetimeFigureOut">
              <a:rPr lang="en-US" smtClean="0"/>
              <a:t>9/24/2021</a:t>
            </a:fld>
            <a:endParaRPr lang="en-US" dirty="0"/>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36E01ECB-9F79-DF4C-A9E9-6BFA7BE47661}" type="slidenum">
              <a:rPr lang="en-US" smtClean="0"/>
              <a:t>‹#›</a:t>
            </a:fld>
            <a:endParaRPr lang="en-US" dirty="0"/>
          </a:p>
        </p:txBody>
      </p:sp>
    </p:spTree>
    <p:extLst>
      <p:ext uri="{BB962C8B-B14F-4D97-AF65-F5344CB8AC3E}">
        <p14:creationId xmlns:p14="http://schemas.microsoft.com/office/powerpoint/2010/main" val="40334138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87EC3F17-1C56-C642-AC24-7D4113A27CB1}" type="datetimeFigureOut">
              <a:rPr lang="en-US" smtClean="0"/>
              <a:t>9/24/2021</a:t>
            </a:fld>
            <a:endParaRPr lang="en-US" dirty="0"/>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7" name="Slide Number Placeholder 6"/>
          <p:cNvSpPr>
            <a:spLocks noGrp="1"/>
          </p:cNvSpPr>
          <p:nvPr>
            <p:ph type="sldNum" sz="quarter" idx="12"/>
          </p:nvPr>
        </p:nvSpPr>
        <p:spPr/>
        <p:txBody>
          <a:bodyPr/>
          <a:lstStyle/>
          <a:p>
            <a:fld id="{36E01ECB-9F79-DF4C-A9E9-6BFA7BE47661}" type="slidenum">
              <a:rPr lang="en-US" smtClean="0"/>
              <a:t>‹#›</a:t>
            </a:fld>
            <a:endParaRPr lang="en-US" dirty="0"/>
          </a:p>
        </p:txBody>
      </p:sp>
    </p:spTree>
    <p:extLst>
      <p:ext uri="{BB962C8B-B14F-4D97-AF65-F5344CB8AC3E}">
        <p14:creationId xmlns:p14="http://schemas.microsoft.com/office/powerpoint/2010/main" val="37865328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a:prstGeom prst="rect">
            <a:avLst/>
          </a:prstGeo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628650" y="6356351"/>
            <a:ext cx="2057400" cy="365125"/>
          </a:xfrm>
          <a:prstGeom prst="rect">
            <a:avLst/>
          </a:prstGeom>
        </p:spPr>
        <p:txBody>
          <a:bodyPr/>
          <a:lstStyle/>
          <a:p>
            <a:fld id="{87EC3F17-1C56-C642-AC24-7D4113A27CB1}" type="datetimeFigureOut">
              <a:rPr lang="en-US" smtClean="0"/>
              <a:t>9/24/2021</a:t>
            </a:fld>
            <a:endParaRPr lang="en-US" dirty="0"/>
          </a:p>
        </p:txBody>
      </p:sp>
      <p:sp>
        <p:nvSpPr>
          <p:cNvPr id="8" name="Footer Placeholder 7"/>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9" name="Slide Number Placeholder 8"/>
          <p:cNvSpPr>
            <a:spLocks noGrp="1"/>
          </p:cNvSpPr>
          <p:nvPr>
            <p:ph type="sldNum" sz="quarter" idx="12"/>
          </p:nvPr>
        </p:nvSpPr>
        <p:spPr/>
        <p:txBody>
          <a:bodyPr/>
          <a:lstStyle/>
          <a:p>
            <a:fld id="{36E01ECB-9F79-DF4C-A9E9-6BFA7BE47661}" type="slidenum">
              <a:rPr lang="en-US" smtClean="0"/>
              <a:t>‹#›</a:t>
            </a:fld>
            <a:endParaRPr lang="en-US" dirty="0"/>
          </a:p>
        </p:txBody>
      </p:sp>
    </p:spTree>
    <p:extLst>
      <p:ext uri="{BB962C8B-B14F-4D97-AF65-F5344CB8AC3E}">
        <p14:creationId xmlns:p14="http://schemas.microsoft.com/office/powerpoint/2010/main" val="20881480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en-US"/>
              <a:t>Click to edit Master title style</a:t>
            </a:r>
            <a:endParaRPr lang="en-US" dirty="0"/>
          </a:p>
        </p:txBody>
      </p:sp>
      <p:sp>
        <p:nvSpPr>
          <p:cNvPr id="3" name="Date Placeholder 2"/>
          <p:cNvSpPr>
            <a:spLocks noGrp="1"/>
          </p:cNvSpPr>
          <p:nvPr>
            <p:ph type="dt" sz="half" idx="10"/>
          </p:nvPr>
        </p:nvSpPr>
        <p:spPr>
          <a:xfrm>
            <a:off x="628650" y="6356351"/>
            <a:ext cx="2057400" cy="365125"/>
          </a:xfrm>
          <a:prstGeom prst="rect">
            <a:avLst/>
          </a:prstGeom>
        </p:spPr>
        <p:txBody>
          <a:bodyPr/>
          <a:lstStyle/>
          <a:p>
            <a:fld id="{87EC3F17-1C56-C642-AC24-7D4113A27CB1}" type="datetimeFigureOut">
              <a:rPr lang="en-US" smtClean="0"/>
              <a:t>9/24/2021</a:t>
            </a:fld>
            <a:endParaRPr lang="en-US" dirty="0"/>
          </a:p>
        </p:txBody>
      </p:sp>
      <p:sp>
        <p:nvSpPr>
          <p:cNvPr id="4" name="Footer Placeholder 3"/>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5" name="Slide Number Placeholder 4"/>
          <p:cNvSpPr>
            <a:spLocks noGrp="1"/>
          </p:cNvSpPr>
          <p:nvPr>
            <p:ph type="sldNum" sz="quarter" idx="12"/>
          </p:nvPr>
        </p:nvSpPr>
        <p:spPr/>
        <p:txBody>
          <a:bodyPr/>
          <a:lstStyle/>
          <a:p>
            <a:fld id="{36E01ECB-9F79-DF4C-A9E9-6BFA7BE47661}" type="slidenum">
              <a:rPr lang="en-US" smtClean="0"/>
              <a:t>‹#›</a:t>
            </a:fld>
            <a:endParaRPr lang="en-US" dirty="0"/>
          </a:p>
        </p:txBody>
      </p:sp>
    </p:spTree>
    <p:extLst>
      <p:ext uri="{BB962C8B-B14F-4D97-AF65-F5344CB8AC3E}">
        <p14:creationId xmlns:p14="http://schemas.microsoft.com/office/powerpoint/2010/main" val="21678883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6356351"/>
            <a:ext cx="2057400" cy="365125"/>
          </a:xfrm>
          <a:prstGeom prst="rect">
            <a:avLst/>
          </a:prstGeom>
        </p:spPr>
        <p:txBody>
          <a:bodyPr/>
          <a:lstStyle/>
          <a:p>
            <a:fld id="{87EC3F17-1C56-C642-AC24-7D4113A27CB1}" type="datetimeFigureOut">
              <a:rPr lang="en-US" smtClean="0"/>
              <a:t>9/24/2021</a:t>
            </a:fld>
            <a:endParaRPr lang="en-US" dirty="0"/>
          </a:p>
        </p:txBody>
      </p:sp>
      <p:sp>
        <p:nvSpPr>
          <p:cNvPr id="3" name="Footer Placeholder 2"/>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36E01ECB-9F79-DF4C-A9E9-6BFA7BE47661}" type="slidenum">
              <a:rPr lang="en-US" smtClean="0"/>
              <a:t>‹#›</a:t>
            </a:fld>
            <a:endParaRPr lang="en-US" dirty="0"/>
          </a:p>
        </p:txBody>
      </p:sp>
    </p:spTree>
    <p:extLst>
      <p:ext uri="{BB962C8B-B14F-4D97-AF65-F5344CB8AC3E}">
        <p14:creationId xmlns:p14="http://schemas.microsoft.com/office/powerpoint/2010/main" val="20364779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36E01ECB-9F79-DF4C-A9E9-6BFA7BE47661}" type="slidenum">
              <a:rPr lang="en-US" smtClean="0"/>
              <a:t>‹#›</a:t>
            </a:fld>
            <a:endParaRPr lang="en-US" dirty="0"/>
          </a:p>
        </p:txBody>
      </p:sp>
      <p:sp>
        <p:nvSpPr>
          <p:cNvPr id="12" name="Title 1">
            <a:extLst>
              <a:ext uri="{FF2B5EF4-FFF2-40B4-BE49-F238E27FC236}">
                <a16:creationId xmlns:a16="http://schemas.microsoft.com/office/drawing/2014/main" id="{4B54292E-A774-4649-AC4F-D20D22B67DD9}"/>
              </a:ext>
            </a:extLst>
          </p:cNvPr>
          <p:cNvSpPr>
            <a:spLocks noGrp="1"/>
          </p:cNvSpPr>
          <p:nvPr>
            <p:ph type="title"/>
          </p:nvPr>
        </p:nvSpPr>
        <p:spPr>
          <a:xfrm>
            <a:off x="628650" y="324487"/>
            <a:ext cx="7886700" cy="438912"/>
          </a:xfrm>
        </p:spPr>
        <p:txBody>
          <a:bodyPr lIns="0" tIns="0" rIns="0" bIns="0">
            <a:noAutofit/>
          </a:bodyPr>
          <a:lstStyle/>
          <a:p>
            <a:r>
              <a:rPr lang="en-US" sz="2400" b="1" dirty="0">
                <a:solidFill>
                  <a:srgbClr val="333333"/>
                </a:solidFill>
              </a:rPr>
              <a:t>Who We Are</a:t>
            </a:r>
          </a:p>
        </p:txBody>
      </p:sp>
      <p:sp>
        <p:nvSpPr>
          <p:cNvPr id="13" name="Content Placeholder 2">
            <a:extLst>
              <a:ext uri="{FF2B5EF4-FFF2-40B4-BE49-F238E27FC236}">
                <a16:creationId xmlns:a16="http://schemas.microsoft.com/office/drawing/2014/main" id="{7B4FAAC9-2E74-454F-958E-0888FAE17E70}"/>
              </a:ext>
            </a:extLst>
          </p:cNvPr>
          <p:cNvSpPr>
            <a:spLocks noGrp="1"/>
          </p:cNvSpPr>
          <p:nvPr>
            <p:ph idx="1"/>
          </p:nvPr>
        </p:nvSpPr>
        <p:spPr>
          <a:xfrm>
            <a:off x="2072640" y="1635760"/>
            <a:ext cx="6442710" cy="4541203"/>
          </a:xfrm>
        </p:spPr>
        <p:txBody>
          <a:bodyPr lIns="0" tIns="0" rIns="0" bIns="0">
            <a:noAutofit/>
          </a:bodyPr>
          <a:lstStyle/>
          <a:p>
            <a:pPr marL="0" indent="0">
              <a:buNone/>
            </a:pPr>
            <a:r>
              <a:rPr lang="en-US" sz="1800" i="1" dirty="0"/>
              <a:t>Public Opinion Strategies is a national public opinion research company.  </a:t>
            </a:r>
            <a:endParaRPr lang="en-US" sz="1800" dirty="0"/>
          </a:p>
          <a:p>
            <a:pPr marL="0" indent="0">
              <a:buNone/>
            </a:pPr>
            <a:r>
              <a:rPr lang="en-US" sz="1400" dirty="0"/>
              <a:t>As our roots are in political campaign management, our research is focused on producing information that compels decisions – and then results.  Here’s who we are not: a passive participant that simply produces numbers.</a:t>
            </a:r>
          </a:p>
          <a:p>
            <a:pPr>
              <a:buClr>
                <a:srgbClr val="DB3024"/>
              </a:buClr>
            </a:pPr>
            <a:r>
              <a:rPr lang="en-US" sz="2000" b="1" dirty="0">
                <a:solidFill>
                  <a:srgbClr val="DB3024"/>
                </a:solidFill>
              </a:rPr>
              <a:t>We are strategic partners.  </a:t>
            </a:r>
            <a:endParaRPr lang="en-US" sz="2000" dirty="0">
              <a:solidFill>
                <a:srgbClr val="DB3024"/>
              </a:solidFill>
            </a:endParaRPr>
          </a:p>
          <a:p>
            <a:pPr>
              <a:buClr>
                <a:srgbClr val="DB3024"/>
              </a:buClr>
            </a:pPr>
            <a:r>
              <a:rPr lang="en-US" sz="2000" b="1" dirty="0">
                <a:solidFill>
                  <a:srgbClr val="DB3024"/>
                </a:solidFill>
              </a:rPr>
              <a:t>We use data to make informed decisions.  </a:t>
            </a:r>
            <a:endParaRPr lang="en-US" sz="2000" dirty="0">
              <a:solidFill>
                <a:srgbClr val="DB3024"/>
              </a:solidFill>
            </a:endParaRPr>
          </a:p>
          <a:p>
            <a:pPr>
              <a:buClr>
                <a:srgbClr val="DB3024"/>
              </a:buClr>
            </a:pPr>
            <a:r>
              <a:rPr lang="en-US" sz="2000" b="1" dirty="0">
                <a:solidFill>
                  <a:srgbClr val="DB3024"/>
                </a:solidFill>
              </a:rPr>
              <a:t>And we don’t hesitate to have an opinion, make a decision, and then live or die by the results.</a:t>
            </a:r>
            <a:endParaRPr lang="en-US" sz="2000" dirty="0">
              <a:solidFill>
                <a:srgbClr val="DB3024"/>
              </a:solidFill>
            </a:endParaRPr>
          </a:p>
          <a:p>
            <a:pPr marL="0" indent="0">
              <a:buNone/>
            </a:pPr>
            <a:endParaRPr lang="en-US" sz="1400" dirty="0">
              <a:solidFill>
                <a:srgbClr val="333333"/>
              </a:solidFill>
            </a:endParaRPr>
          </a:p>
        </p:txBody>
      </p:sp>
    </p:spTree>
    <p:extLst>
      <p:ext uri="{BB962C8B-B14F-4D97-AF65-F5344CB8AC3E}">
        <p14:creationId xmlns:p14="http://schemas.microsoft.com/office/powerpoint/2010/main" val="178097193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87EC3F17-1C56-C642-AC24-7D4113A27CB1}" type="datetimeFigureOut">
              <a:rPr lang="en-US" smtClean="0"/>
              <a:t>9/24/2021</a:t>
            </a:fld>
            <a:endParaRPr lang="en-US" dirty="0"/>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7" name="Slide Number Placeholder 6"/>
          <p:cNvSpPr>
            <a:spLocks noGrp="1"/>
          </p:cNvSpPr>
          <p:nvPr>
            <p:ph type="sldNum" sz="quarter" idx="12"/>
          </p:nvPr>
        </p:nvSpPr>
        <p:spPr/>
        <p:txBody>
          <a:bodyPr/>
          <a:lstStyle/>
          <a:p>
            <a:fld id="{36E01ECB-9F79-DF4C-A9E9-6BFA7BE47661}" type="slidenum">
              <a:rPr lang="en-US" smtClean="0"/>
              <a:t>‹#›</a:t>
            </a:fld>
            <a:endParaRPr lang="en-US" dirty="0"/>
          </a:p>
        </p:txBody>
      </p:sp>
    </p:spTree>
    <p:extLst>
      <p:ext uri="{BB962C8B-B14F-4D97-AF65-F5344CB8AC3E}">
        <p14:creationId xmlns:p14="http://schemas.microsoft.com/office/powerpoint/2010/main" val="304763281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a:prstGeom prst="rect">
            <a:avLst/>
          </a:prstGeo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87EC3F17-1C56-C642-AC24-7D4113A27CB1}" type="datetimeFigureOut">
              <a:rPr lang="en-US" smtClean="0"/>
              <a:t>9/24/2021</a:t>
            </a:fld>
            <a:endParaRPr lang="en-US" dirty="0"/>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7" name="Slide Number Placeholder 6"/>
          <p:cNvSpPr>
            <a:spLocks noGrp="1"/>
          </p:cNvSpPr>
          <p:nvPr>
            <p:ph type="sldNum" sz="quarter" idx="12"/>
          </p:nvPr>
        </p:nvSpPr>
        <p:spPr/>
        <p:txBody>
          <a:bodyPr/>
          <a:lstStyle/>
          <a:p>
            <a:fld id="{36E01ECB-9F79-DF4C-A9E9-6BFA7BE47661}" type="slidenum">
              <a:rPr lang="en-US" smtClean="0"/>
              <a:t>‹#›</a:t>
            </a:fld>
            <a:endParaRPr lang="en-US" dirty="0"/>
          </a:p>
        </p:txBody>
      </p:sp>
    </p:spTree>
    <p:extLst>
      <p:ext uri="{BB962C8B-B14F-4D97-AF65-F5344CB8AC3E}">
        <p14:creationId xmlns:p14="http://schemas.microsoft.com/office/powerpoint/2010/main" val="44545769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1825625"/>
            <a:ext cx="78867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87EC3F17-1C56-C642-AC24-7D4113A27CB1}" type="datetimeFigureOut">
              <a:rPr lang="en-US" smtClean="0"/>
              <a:t>9/24/2021</a:t>
            </a:fld>
            <a:endParaRPr lang="en-US" dirty="0"/>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36E01ECB-9F79-DF4C-A9E9-6BFA7BE47661}" type="slidenum">
              <a:rPr lang="en-US" smtClean="0"/>
              <a:t>‹#›</a:t>
            </a:fld>
            <a:endParaRPr lang="en-US" dirty="0"/>
          </a:p>
        </p:txBody>
      </p:sp>
    </p:spTree>
    <p:extLst>
      <p:ext uri="{BB962C8B-B14F-4D97-AF65-F5344CB8AC3E}">
        <p14:creationId xmlns:p14="http://schemas.microsoft.com/office/powerpoint/2010/main" val="49969745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a:prstGeom prst="rect">
            <a:avLst/>
          </a:prstGeo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87EC3F17-1C56-C642-AC24-7D4113A27CB1}" type="datetimeFigureOut">
              <a:rPr lang="en-US" smtClean="0"/>
              <a:t>9/24/2021</a:t>
            </a:fld>
            <a:endParaRPr lang="en-US" dirty="0"/>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36E01ECB-9F79-DF4C-A9E9-6BFA7BE47661}" type="slidenum">
              <a:rPr lang="en-US" smtClean="0"/>
              <a:t>‹#›</a:t>
            </a:fld>
            <a:endParaRPr lang="en-US" dirty="0"/>
          </a:p>
        </p:txBody>
      </p:sp>
    </p:spTree>
    <p:extLst>
      <p:ext uri="{BB962C8B-B14F-4D97-AF65-F5344CB8AC3E}">
        <p14:creationId xmlns:p14="http://schemas.microsoft.com/office/powerpoint/2010/main" val="50971207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628650" y="6356351"/>
            <a:ext cx="2057400" cy="365125"/>
          </a:xfrm>
          <a:prstGeom prst="rect">
            <a:avLst/>
          </a:prstGeom>
        </p:spPr>
        <p:txBody>
          <a:bodyPr/>
          <a:lstStyle/>
          <a:p>
            <a:fld id="{87EC3F17-1C56-C642-AC24-7D4113A27CB1}" type="datetimeFigureOut">
              <a:rPr lang="en-US" smtClean="0"/>
              <a:t>9/24/2021</a:t>
            </a:fld>
            <a:endParaRPr lang="en-US"/>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36E01ECB-9F79-DF4C-A9E9-6BFA7BE47661}" type="slidenum">
              <a:rPr lang="en-US" smtClean="0"/>
              <a:t>‹#›</a:t>
            </a:fld>
            <a:endParaRPr lang="en-US"/>
          </a:p>
        </p:txBody>
      </p:sp>
    </p:spTree>
    <p:extLst>
      <p:ext uri="{BB962C8B-B14F-4D97-AF65-F5344CB8AC3E}">
        <p14:creationId xmlns:p14="http://schemas.microsoft.com/office/powerpoint/2010/main" val="255742410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7C98E15-CE95-4D7B-9861-719B8E81FBF8}" type="datetimeFigureOut">
              <a:rPr lang="en-US" smtClean="0"/>
              <a:t>9/24/2021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F09380-07AB-45E5-91C0-19E6DE7A3FCA}" type="slidenum">
              <a:rPr lang="en-US" smtClean="0"/>
              <a:t>‹#›</a:t>
            </a:fld>
            <a:endParaRPr lang="en-US"/>
          </a:p>
        </p:txBody>
      </p:sp>
    </p:spTree>
    <p:extLst>
      <p:ext uri="{BB962C8B-B14F-4D97-AF65-F5344CB8AC3E}">
        <p14:creationId xmlns:p14="http://schemas.microsoft.com/office/powerpoint/2010/main" val="393811597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7C98E15-CE95-4D7B-9861-719B8E81FBF8}" type="datetimeFigureOut">
              <a:rPr lang="en-US" smtClean="0"/>
              <a:t>9/24/2021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F09380-07AB-45E5-91C0-19E6DE7A3FCA}" type="slidenum">
              <a:rPr lang="en-US" smtClean="0"/>
              <a:t>‹#›</a:t>
            </a:fld>
            <a:endParaRPr lang="en-US"/>
          </a:p>
        </p:txBody>
      </p:sp>
    </p:spTree>
    <p:extLst>
      <p:ext uri="{BB962C8B-B14F-4D97-AF65-F5344CB8AC3E}">
        <p14:creationId xmlns:p14="http://schemas.microsoft.com/office/powerpoint/2010/main" val="82315986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7C98E15-CE95-4D7B-9861-719B8E81FBF8}" type="datetimeFigureOut">
              <a:rPr lang="en-US" smtClean="0"/>
              <a:t>9/24/2021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F09380-07AB-45E5-91C0-19E6DE7A3FCA}" type="slidenum">
              <a:rPr lang="en-US" smtClean="0"/>
              <a:t>‹#›</a:t>
            </a:fld>
            <a:endParaRPr lang="en-US"/>
          </a:p>
        </p:txBody>
      </p:sp>
    </p:spTree>
    <p:extLst>
      <p:ext uri="{BB962C8B-B14F-4D97-AF65-F5344CB8AC3E}">
        <p14:creationId xmlns:p14="http://schemas.microsoft.com/office/powerpoint/2010/main" val="235320359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7C98E15-CE95-4D7B-9861-719B8E81FBF8}" type="datetimeFigureOut">
              <a:rPr lang="en-US" smtClean="0"/>
              <a:t>9/24/2021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F09380-07AB-45E5-91C0-19E6DE7A3FCA}" type="slidenum">
              <a:rPr lang="en-US" smtClean="0"/>
              <a:t>‹#›</a:t>
            </a:fld>
            <a:endParaRPr lang="en-US"/>
          </a:p>
        </p:txBody>
      </p:sp>
    </p:spTree>
    <p:extLst>
      <p:ext uri="{BB962C8B-B14F-4D97-AF65-F5344CB8AC3E}">
        <p14:creationId xmlns:p14="http://schemas.microsoft.com/office/powerpoint/2010/main" val="297517112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7C98E15-CE95-4D7B-9861-719B8E81FBF8}" type="datetimeFigureOut">
              <a:rPr lang="en-US" smtClean="0"/>
              <a:t>9/24/2021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BF09380-07AB-45E5-91C0-19E6DE7A3FCA}" type="slidenum">
              <a:rPr lang="en-US" smtClean="0"/>
              <a:t>‹#›</a:t>
            </a:fld>
            <a:endParaRPr lang="en-US"/>
          </a:p>
        </p:txBody>
      </p:sp>
    </p:spTree>
    <p:extLst>
      <p:ext uri="{BB962C8B-B14F-4D97-AF65-F5344CB8AC3E}">
        <p14:creationId xmlns:p14="http://schemas.microsoft.com/office/powerpoint/2010/main" val="37212287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a:prstGeom prst="rect">
            <a:avLst/>
          </a:prstGeo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a:prstGeom prst="rect">
            <a:avLst/>
          </a:prstGeo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4FFB0E8A-4479-4102-8856-EF85523E5AE0}" type="datetime1">
              <a:rPr lang="en-US" smtClean="0"/>
              <a:t>9/24/2021</a:t>
            </a:fld>
            <a:endParaRPr lang="en-US" dirty="0"/>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36E01ECB-9F79-DF4C-A9E9-6BFA7BE47661}" type="slidenum">
              <a:rPr lang="en-US" smtClean="0"/>
              <a:t>‹#›</a:t>
            </a:fld>
            <a:endParaRPr lang="en-US" dirty="0"/>
          </a:p>
        </p:txBody>
      </p:sp>
    </p:spTree>
    <p:extLst>
      <p:ext uri="{BB962C8B-B14F-4D97-AF65-F5344CB8AC3E}">
        <p14:creationId xmlns:p14="http://schemas.microsoft.com/office/powerpoint/2010/main" val="323203120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7C98E15-CE95-4D7B-9861-719B8E81FBF8}" type="datetimeFigureOut">
              <a:rPr lang="en-US" smtClean="0"/>
              <a:t>9/24/2021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BF09380-07AB-45E5-91C0-19E6DE7A3FCA}" type="slidenum">
              <a:rPr lang="en-US" smtClean="0"/>
              <a:t>‹#›</a:t>
            </a:fld>
            <a:endParaRPr lang="en-US"/>
          </a:p>
        </p:txBody>
      </p:sp>
    </p:spTree>
    <p:extLst>
      <p:ext uri="{BB962C8B-B14F-4D97-AF65-F5344CB8AC3E}">
        <p14:creationId xmlns:p14="http://schemas.microsoft.com/office/powerpoint/2010/main" val="245228183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C98E15-CE95-4D7B-9861-719B8E81FBF8}" type="datetimeFigureOut">
              <a:rPr lang="en-US" smtClean="0"/>
              <a:t>9/24/2021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BF09380-07AB-45E5-91C0-19E6DE7A3FCA}" type="slidenum">
              <a:rPr lang="en-US" smtClean="0"/>
              <a:t>‹#›</a:t>
            </a:fld>
            <a:endParaRPr lang="en-US"/>
          </a:p>
        </p:txBody>
      </p:sp>
    </p:spTree>
    <p:extLst>
      <p:ext uri="{BB962C8B-B14F-4D97-AF65-F5344CB8AC3E}">
        <p14:creationId xmlns:p14="http://schemas.microsoft.com/office/powerpoint/2010/main" val="166155437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7C98E15-CE95-4D7B-9861-719B8E81FBF8}" type="datetimeFigureOut">
              <a:rPr lang="en-US" smtClean="0"/>
              <a:t>9/24/2021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F09380-07AB-45E5-91C0-19E6DE7A3FCA}" type="slidenum">
              <a:rPr lang="en-US" smtClean="0"/>
              <a:t>‹#›</a:t>
            </a:fld>
            <a:endParaRPr lang="en-US"/>
          </a:p>
        </p:txBody>
      </p:sp>
    </p:spTree>
    <p:extLst>
      <p:ext uri="{BB962C8B-B14F-4D97-AF65-F5344CB8AC3E}">
        <p14:creationId xmlns:p14="http://schemas.microsoft.com/office/powerpoint/2010/main" val="236675355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7C98E15-CE95-4D7B-9861-719B8E81FBF8}" type="datetimeFigureOut">
              <a:rPr lang="en-US" smtClean="0"/>
              <a:t>9/24/2021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F09380-07AB-45E5-91C0-19E6DE7A3FCA}" type="slidenum">
              <a:rPr lang="en-US" smtClean="0"/>
              <a:t>‹#›</a:t>
            </a:fld>
            <a:endParaRPr lang="en-US"/>
          </a:p>
        </p:txBody>
      </p:sp>
    </p:spTree>
    <p:extLst>
      <p:ext uri="{BB962C8B-B14F-4D97-AF65-F5344CB8AC3E}">
        <p14:creationId xmlns:p14="http://schemas.microsoft.com/office/powerpoint/2010/main" val="100168863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7C98E15-CE95-4D7B-9861-719B8E81FBF8}" type="datetimeFigureOut">
              <a:rPr lang="en-US" smtClean="0"/>
              <a:t>9/24/2021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F09380-07AB-45E5-91C0-19E6DE7A3FCA}" type="slidenum">
              <a:rPr lang="en-US" smtClean="0"/>
              <a:t>‹#›</a:t>
            </a:fld>
            <a:endParaRPr lang="en-US"/>
          </a:p>
        </p:txBody>
      </p:sp>
    </p:spTree>
    <p:extLst>
      <p:ext uri="{BB962C8B-B14F-4D97-AF65-F5344CB8AC3E}">
        <p14:creationId xmlns:p14="http://schemas.microsoft.com/office/powerpoint/2010/main" val="322095033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7C98E15-CE95-4D7B-9861-719B8E81FBF8}" type="datetimeFigureOut">
              <a:rPr lang="en-US" smtClean="0"/>
              <a:t>9/24/2021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F09380-07AB-45E5-91C0-19E6DE7A3FCA}" type="slidenum">
              <a:rPr lang="en-US" smtClean="0"/>
              <a:t>‹#›</a:t>
            </a:fld>
            <a:endParaRPr lang="en-US"/>
          </a:p>
        </p:txBody>
      </p:sp>
    </p:spTree>
    <p:extLst>
      <p:ext uri="{BB962C8B-B14F-4D97-AF65-F5344CB8AC3E}">
        <p14:creationId xmlns:p14="http://schemas.microsoft.com/office/powerpoint/2010/main" val="111652660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628650" y="6356351"/>
            <a:ext cx="2057400" cy="365125"/>
          </a:xfrm>
          <a:prstGeom prst="rect">
            <a:avLst/>
          </a:prstGeom>
        </p:spPr>
        <p:txBody>
          <a:bodyPr/>
          <a:lstStyle/>
          <a:p>
            <a:fld id="{87EC3F17-1C56-C642-AC24-7D4113A27CB1}" type="datetimeFigureOut">
              <a:rPr lang="en-US" smtClean="0"/>
              <a:t>9/24/2021</a:t>
            </a:fld>
            <a:endParaRPr lang="en-US"/>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36E01ECB-9F79-DF4C-A9E9-6BFA7BE47661}" type="slidenum">
              <a:rPr lang="en-US" smtClean="0"/>
              <a:t>‹#›</a:t>
            </a:fld>
            <a:endParaRPr lang="en-US"/>
          </a:p>
        </p:txBody>
      </p:sp>
    </p:spTree>
    <p:extLst>
      <p:ext uri="{BB962C8B-B14F-4D97-AF65-F5344CB8AC3E}">
        <p14:creationId xmlns:p14="http://schemas.microsoft.com/office/powerpoint/2010/main" val="33580166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18FAA3C1-E0D3-4B12-8C96-7EC601AA609F}" type="datetime1">
              <a:rPr lang="en-US" smtClean="0"/>
              <a:t>9/24/2021</a:t>
            </a:fld>
            <a:endParaRPr lang="en-US" dirty="0"/>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7" name="Slide Number Placeholder 6"/>
          <p:cNvSpPr>
            <a:spLocks noGrp="1"/>
          </p:cNvSpPr>
          <p:nvPr>
            <p:ph type="sldNum" sz="quarter" idx="12"/>
          </p:nvPr>
        </p:nvSpPr>
        <p:spPr/>
        <p:txBody>
          <a:bodyPr/>
          <a:lstStyle/>
          <a:p>
            <a:fld id="{36E01ECB-9F79-DF4C-A9E9-6BFA7BE47661}" type="slidenum">
              <a:rPr lang="en-US" smtClean="0"/>
              <a:t>‹#›</a:t>
            </a:fld>
            <a:endParaRPr lang="en-US" dirty="0"/>
          </a:p>
        </p:txBody>
      </p:sp>
    </p:spTree>
    <p:extLst>
      <p:ext uri="{BB962C8B-B14F-4D97-AF65-F5344CB8AC3E}">
        <p14:creationId xmlns:p14="http://schemas.microsoft.com/office/powerpoint/2010/main" val="38346400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a:prstGeom prst="rect">
            <a:avLst/>
          </a:prstGeo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628650" y="6356351"/>
            <a:ext cx="2057400" cy="365125"/>
          </a:xfrm>
          <a:prstGeom prst="rect">
            <a:avLst/>
          </a:prstGeom>
        </p:spPr>
        <p:txBody>
          <a:bodyPr/>
          <a:lstStyle/>
          <a:p>
            <a:fld id="{43D9CEF3-DDFE-41EB-BCF4-E8F46CFF5BB1}" type="datetime1">
              <a:rPr lang="en-US" smtClean="0"/>
              <a:t>9/24/2021</a:t>
            </a:fld>
            <a:endParaRPr lang="en-US" dirty="0"/>
          </a:p>
        </p:txBody>
      </p:sp>
      <p:sp>
        <p:nvSpPr>
          <p:cNvPr id="8" name="Footer Placeholder 7"/>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9" name="Slide Number Placeholder 8"/>
          <p:cNvSpPr>
            <a:spLocks noGrp="1"/>
          </p:cNvSpPr>
          <p:nvPr>
            <p:ph type="sldNum" sz="quarter" idx="12"/>
          </p:nvPr>
        </p:nvSpPr>
        <p:spPr/>
        <p:txBody>
          <a:bodyPr/>
          <a:lstStyle/>
          <a:p>
            <a:fld id="{36E01ECB-9F79-DF4C-A9E9-6BFA7BE47661}" type="slidenum">
              <a:rPr lang="en-US" smtClean="0"/>
              <a:t>‹#›</a:t>
            </a:fld>
            <a:endParaRPr lang="en-US" dirty="0"/>
          </a:p>
        </p:txBody>
      </p:sp>
    </p:spTree>
    <p:extLst>
      <p:ext uri="{BB962C8B-B14F-4D97-AF65-F5344CB8AC3E}">
        <p14:creationId xmlns:p14="http://schemas.microsoft.com/office/powerpoint/2010/main" val="12409401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en-US"/>
              <a:t>Click to edit Master title style</a:t>
            </a:r>
            <a:endParaRPr lang="en-US" dirty="0"/>
          </a:p>
        </p:txBody>
      </p:sp>
      <p:sp>
        <p:nvSpPr>
          <p:cNvPr id="3" name="Date Placeholder 2"/>
          <p:cNvSpPr>
            <a:spLocks noGrp="1"/>
          </p:cNvSpPr>
          <p:nvPr>
            <p:ph type="dt" sz="half" idx="10"/>
          </p:nvPr>
        </p:nvSpPr>
        <p:spPr>
          <a:xfrm>
            <a:off x="628650" y="6356351"/>
            <a:ext cx="2057400" cy="365125"/>
          </a:xfrm>
          <a:prstGeom prst="rect">
            <a:avLst/>
          </a:prstGeom>
        </p:spPr>
        <p:txBody>
          <a:bodyPr/>
          <a:lstStyle/>
          <a:p>
            <a:fld id="{04B96210-E371-4E9C-92F5-141CE9D797E2}" type="datetime1">
              <a:rPr lang="en-US" smtClean="0"/>
              <a:t>9/24/2021</a:t>
            </a:fld>
            <a:endParaRPr lang="en-US" dirty="0"/>
          </a:p>
        </p:txBody>
      </p:sp>
      <p:sp>
        <p:nvSpPr>
          <p:cNvPr id="4" name="Footer Placeholder 3"/>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5" name="Slide Number Placeholder 4"/>
          <p:cNvSpPr>
            <a:spLocks noGrp="1"/>
          </p:cNvSpPr>
          <p:nvPr>
            <p:ph type="sldNum" sz="quarter" idx="12"/>
          </p:nvPr>
        </p:nvSpPr>
        <p:spPr/>
        <p:txBody>
          <a:bodyPr/>
          <a:lstStyle/>
          <a:p>
            <a:fld id="{36E01ECB-9F79-DF4C-A9E9-6BFA7BE47661}" type="slidenum">
              <a:rPr lang="en-US" smtClean="0"/>
              <a:t>‹#›</a:t>
            </a:fld>
            <a:endParaRPr lang="en-US" dirty="0"/>
          </a:p>
        </p:txBody>
      </p:sp>
    </p:spTree>
    <p:extLst>
      <p:ext uri="{BB962C8B-B14F-4D97-AF65-F5344CB8AC3E}">
        <p14:creationId xmlns:p14="http://schemas.microsoft.com/office/powerpoint/2010/main" val="18194990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6356351"/>
            <a:ext cx="2057400" cy="365125"/>
          </a:xfrm>
          <a:prstGeom prst="rect">
            <a:avLst/>
          </a:prstGeom>
        </p:spPr>
        <p:txBody>
          <a:bodyPr/>
          <a:lstStyle/>
          <a:p>
            <a:fld id="{4FC8BEF7-C83A-4C1E-BA82-803611E7A80D}" type="datetime1">
              <a:rPr lang="en-US" smtClean="0"/>
              <a:t>9/24/2021</a:t>
            </a:fld>
            <a:endParaRPr lang="en-US" dirty="0"/>
          </a:p>
        </p:txBody>
      </p:sp>
      <p:sp>
        <p:nvSpPr>
          <p:cNvPr id="3" name="Footer Placeholder 2"/>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36E01ECB-9F79-DF4C-A9E9-6BFA7BE47661}" type="slidenum">
              <a:rPr lang="en-US" smtClean="0"/>
              <a:t>‹#›</a:t>
            </a:fld>
            <a:endParaRPr lang="en-US" dirty="0"/>
          </a:p>
        </p:txBody>
      </p:sp>
    </p:spTree>
    <p:extLst>
      <p:ext uri="{BB962C8B-B14F-4D97-AF65-F5344CB8AC3E}">
        <p14:creationId xmlns:p14="http://schemas.microsoft.com/office/powerpoint/2010/main" val="14368484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ACCE2AEE-460B-437F-83C6-133AE31570B4}" type="datetime1">
              <a:rPr lang="en-US" smtClean="0"/>
              <a:t>9/24/2021</a:t>
            </a:fld>
            <a:endParaRPr lang="en-US" dirty="0"/>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7" name="Slide Number Placeholder 6"/>
          <p:cNvSpPr>
            <a:spLocks noGrp="1"/>
          </p:cNvSpPr>
          <p:nvPr>
            <p:ph type="sldNum" sz="quarter" idx="12"/>
          </p:nvPr>
        </p:nvSpPr>
        <p:spPr/>
        <p:txBody>
          <a:bodyPr/>
          <a:lstStyle/>
          <a:p>
            <a:fld id="{36E01ECB-9F79-DF4C-A9E9-6BFA7BE47661}" type="slidenum">
              <a:rPr lang="en-US" smtClean="0"/>
              <a:t>‹#›</a:t>
            </a:fld>
            <a:endParaRPr lang="en-US" dirty="0"/>
          </a:p>
        </p:txBody>
      </p:sp>
    </p:spTree>
    <p:extLst>
      <p:ext uri="{BB962C8B-B14F-4D97-AF65-F5344CB8AC3E}">
        <p14:creationId xmlns:p14="http://schemas.microsoft.com/office/powerpoint/2010/main" val="12072323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a:prstGeom prst="rect">
            <a:avLst/>
          </a:prstGeo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CCED9539-3045-4A7E-818A-FA78C65E0A95}" type="datetime1">
              <a:rPr lang="en-US" smtClean="0"/>
              <a:t>9/24/2021</a:t>
            </a:fld>
            <a:endParaRPr lang="en-US" dirty="0"/>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7" name="Slide Number Placeholder 6"/>
          <p:cNvSpPr>
            <a:spLocks noGrp="1"/>
          </p:cNvSpPr>
          <p:nvPr>
            <p:ph type="sldNum" sz="quarter" idx="12"/>
          </p:nvPr>
        </p:nvSpPr>
        <p:spPr/>
        <p:txBody>
          <a:bodyPr/>
          <a:lstStyle/>
          <a:p>
            <a:fld id="{36E01ECB-9F79-DF4C-A9E9-6BFA7BE47661}" type="slidenum">
              <a:rPr lang="en-US" smtClean="0"/>
              <a:t>‹#›</a:t>
            </a:fld>
            <a:endParaRPr lang="en-US" dirty="0"/>
          </a:p>
        </p:txBody>
      </p:sp>
    </p:spTree>
    <p:extLst>
      <p:ext uri="{BB962C8B-B14F-4D97-AF65-F5344CB8AC3E}">
        <p14:creationId xmlns:p14="http://schemas.microsoft.com/office/powerpoint/2010/main" val="35345942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14A824-77EE-4937-90A6-77C265305C83}" type="datetime1">
              <a:rPr lang="en-US" smtClean="0"/>
              <a:t>9/24/2021</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E01ECB-9F79-DF4C-A9E9-6BFA7BE47661}" type="slidenum">
              <a:rPr lang="en-US" smtClean="0"/>
              <a:t>‹#›</a:t>
            </a:fld>
            <a:endParaRPr lang="en-US" dirty="0"/>
          </a:p>
        </p:txBody>
      </p:sp>
      <p:sp>
        <p:nvSpPr>
          <p:cNvPr id="7" name="Rectangle 6">
            <a:extLst>
              <a:ext uri="{FF2B5EF4-FFF2-40B4-BE49-F238E27FC236}">
                <a16:creationId xmlns:a16="http://schemas.microsoft.com/office/drawing/2014/main" id="{7D682C56-2AA4-6A45-9C9C-F696A2A89B73}"/>
              </a:ext>
            </a:extLst>
          </p:cNvPr>
          <p:cNvSpPr/>
          <p:nvPr userDrawn="1"/>
        </p:nvSpPr>
        <p:spPr>
          <a:xfrm>
            <a:off x="0" y="-15476"/>
            <a:ext cx="9144000" cy="10933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6054195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EC3F17-1C56-C642-AC24-7D4113A27CB1}" type="datetimeFigureOut">
              <a:rPr lang="en-US" smtClean="0"/>
              <a:t>9/24/2021</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E01ECB-9F79-DF4C-A9E9-6BFA7BE47661}" type="slidenum">
              <a:rPr lang="en-US" smtClean="0"/>
              <a:t>‹#›</a:t>
            </a:fld>
            <a:endParaRPr lang="en-US" dirty="0"/>
          </a:p>
        </p:txBody>
      </p:sp>
      <p:sp>
        <p:nvSpPr>
          <p:cNvPr id="7" name="Rectangle 6">
            <a:extLst>
              <a:ext uri="{FF2B5EF4-FFF2-40B4-BE49-F238E27FC236}">
                <a16:creationId xmlns:a16="http://schemas.microsoft.com/office/drawing/2014/main" id="{7D682C56-2AA4-6A45-9C9C-F696A2A89B73}"/>
              </a:ext>
            </a:extLst>
          </p:cNvPr>
          <p:cNvSpPr/>
          <p:nvPr userDrawn="1"/>
        </p:nvSpPr>
        <p:spPr>
          <a:xfrm>
            <a:off x="0" y="-15476"/>
            <a:ext cx="9144000" cy="10933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523866945"/>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b="1">
                <a:solidFill>
                  <a:schemeClr val="tx1">
                    <a:tint val="75000"/>
                  </a:schemeClr>
                </a:solidFill>
              </a:defRPr>
            </a:lvl1pPr>
          </a:lstStyle>
          <a:p>
            <a:fld id="{47C98E15-CE95-4D7B-9861-719B8E81FBF8}" type="datetimeFigureOut">
              <a:rPr lang="en-US" smtClean="0"/>
              <a:pPr/>
              <a:t>9/24/2021</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b="1">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b="1">
                <a:solidFill>
                  <a:schemeClr val="tx1">
                    <a:tint val="75000"/>
                  </a:schemeClr>
                </a:solidFill>
              </a:defRPr>
            </a:lvl1pPr>
          </a:lstStyle>
          <a:p>
            <a:fld id="{ABF09380-07AB-45E5-91C0-19E6DE7A3FCA}" type="slidenum">
              <a:rPr lang="en-US" smtClean="0"/>
              <a:pPr/>
              <a:t>‹#›</a:t>
            </a:fld>
            <a:endParaRPr lang="en-US"/>
          </a:p>
        </p:txBody>
      </p:sp>
    </p:spTree>
    <p:extLst>
      <p:ext uri="{BB962C8B-B14F-4D97-AF65-F5344CB8AC3E}">
        <p14:creationId xmlns:p14="http://schemas.microsoft.com/office/powerpoint/2010/main" val="183614185"/>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4.xml"/><Relationship Id="rId6" Type="http://schemas.openxmlformats.org/officeDocument/2006/relationships/image" Target="../media/image5.jpg"/><Relationship Id="rId5" Type="http://schemas.openxmlformats.org/officeDocument/2006/relationships/image" Target="../media/image4.jp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2.png"/><Relationship Id="rId1" Type="http://schemas.openxmlformats.org/officeDocument/2006/relationships/slideLayout" Target="../slideLayouts/slideLayout14.xml"/><Relationship Id="rId5" Type="http://schemas.openxmlformats.org/officeDocument/2006/relationships/image" Target="../media/image5.jpg"/><Relationship Id="rId4" Type="http://schemas.openxmlformats.org/officeDocument/2006/relationships/image" Target="../media/image4.jpg"/></Relationships>
</file>

<file path=ppt/slides/_rels/slide1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2.png"/><Relationship Id="rId1" Type="http://schemas.openxmlformats.org/officeDocument/2006/relationships/slideLayout" Target="../slideLayouts/slideLayout14.xml"/><Relationship Id="rId5" Type="http://schemas.openxmlformats.org/officeDocument/2006/relationships/image" Target="../media/image5.jpg"/><Relationship Id="rId4" Type="http://schemas.openxmlformats.org/officeDocument/2006/relationships/image" Target="../media/image4.jp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36.xml"/><Relationship Id="rId5" Type="http://schemas.openxmlformats.org/officeDocument/2006/relationships/image" Target="../media/image5.jpg"/><Relationship Id="rId4" Type="http://schemas.openxmlformats.org/officeDocument/2006/relationships/image" Target="../media/image4.jp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g"/><Relationship Id="rId1" Type="http://schemas.openxmlformats.org/officeDocument/2006/relationships/slideLayout" Target="../slideLayouts/slideLayout14.xml"/><Relationship Id="rId6" Type="http://schemas.openxmlformats.org/officeDocument/2006/relationships/image" Target="../media/image5.jpg"/><Relationship Id="rId5" Type="http://schemas.openxmlformats.org/officeDocument/2006/relationships/image" Target="../media/image4.jpg"/><Relationship Id="rId4" Type="http://schemas.openxmlformats.org/officeDocument/2006/relationships/chart" Target="../charts/chart1.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g"/><Relationship Id="rId1" Type="http://schemas.openxmlformats.org/officeDocument/2006/relationships/slideLayout" Target="../slideLayouts/slideLayout14.xml"/><Relationship Id="rId6" Type="http://schemas.openxmlformats.org/officeDocument/2006/relationships/image" Target="../media/image5.jpg"/><Relationship Id="rId5" Type="http://schemas.openxmlformats.org/officeDocument/2006/relationships/image" Target="../media/image4.jpg"/><Relationship Id="rId4" Type="http://schemas.openxmlformats.org/officeDocument/2006/relationships/chart" Target="../charts/char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g"/><Relationship Id="rId1" Type="http://schemas.openxmlformats.org/officeDocument/2006/relationships/slideLayout" Target="../slideLayouts/slideLayout14.xml"/><Relationship Id="rId6" Type="http://schemas.openxmlformats.org/officeDocument/2006/relationships/image" Target="../media/image5.jpg"/><Relationship Id="rId5" Type="http://schemas.openxmlformats.org/officeDocument/2006/relationships/image" Target="../media/image4.jpg"/><Relationship Id="rId4" Type="http://schemas.openxmlformats.org/officeDocument/2006/relationships/chart" Target="../charts/chart3.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g"/><Relationship Id="rId1" Type="http://schemas.openxmlformats.org/officeDocument/2006/relationships/slideLayout" Target="../slideLayouts/slideLayout14.xml"/><Relationship Id="rId6" Type="http://schemas.openxmlformats.org/officeDocument/2006/relationships/image" Target="../media/image5.jpg"/><Relationship Id="rId5" Type="http://schemas.openxmlformats.org/officeDocument/2006/relationships/image" Target="../media/image4.jpg"/><Relationship Id="rId4" Type="http://schemas.openxmlformats.org/officeDocument/2006/relationships/chart" Target="../charts/chart4.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5.jpg"/><Relationship Id="rId2" Type="http://schemas.openxmlformats.org/officeDocument/2006/relationships/image" Target="../media/image6.jpg"/><Relationship Id="rId1" Type="http://schemas.openxmlformats.org/officeDocument/2006/relationships/slideLayout" Target="../slideLayouts/slideLayout14.xml"/><Relationship Id="rId6" Type="http://schemas.openxmlformats.org/officeDocument/2006/relationships/image" Target="../media/image4.jpg"/><Relationship Id="rId5" Type="http://schemas.openxmlformats.org/officeDocument/2006/relationships/chart" Target="../charts/chart6.xml"/><Relationship Id="rId4" Type="http://schemas.openxmlformats.org/officeDocument/2006/relationships/chart" Target="../charts/chart5.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g"/><Relationship Id="rId1" Type="http://schemas.openxmlformats.org/officeDocument/2006/relationships/slideLayout" Target="../slideLayouts/slideLayout14.xml"/><Relationship Id="rId6" Type="http://schemas.openxmlformats.org/officeDocument/2006/relationships/image" Target="../media/image5.jpg"/><Relationship Id="rId5" Type="http://schemas.openxmlformats.org/officeDocument/2006/relationships/image" Target="../media/image4.jpg"/><Relationship Id="rId4" Type="http://schemas.openxmlformats.org/officeDocument/2006/relationships/chart" Target="../charts/chart7.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g"/><Relationship Id="rId1" Type="http://schemas.openxmlformats.org/officeDocument/2006/relationships/slideLayout" Target="../slideLayouts/slideLayout14.xml"/><Relationship Id="rId6" Type="http://schemas.openxmlformats.org/officeDocument/2006/relationships/image" Target="../media/image5.jpg"/><Relationship Id="rId5" Type="http://schemas.openxmlformats.org/officeDocument/2006/relationships/image" Target="../media/image4.jpg"/><Relationship Id="rId4" Type="http://schemas.openxmlformats.org/officeDocument/2006/relationships/chart" Target="../charts/chart8.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g"/><Relationship Id="rId1" Type="http://schemas.openxmlformats.org/officeDocument/2006/relationships/slideLayout" Target="../slideLayouts/slideLayout14.xml"/><Relationship Id="rId5" Type="http://schemas.openxmlformats.org/officeDocument/2006/relationships/image" Target="../media/image5.jpg"/><Relationship Id="rId4" Type="http://schemas.openxmlformats.org/officeDocument/2006/relationships/image" Target="../media/image4.jp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g"/><Relationship Id="rId1" Type="http://schemas.openxmlformats.org/officeDocument/2006/relationships/slideLayout" Target="../slideLayouts/slideLayout14.xml"/><Relationship Id="rId6" Type="http://schemas.openxmlformats.org/officeDocument/2006/relationships/image" Target="../media/image5.jpg"/><Relationship Id="rId5" Type="http://schemas.openxmlformats.org/officeDocument/2006/relationships/image" Target="../media/image4.jpg"/><Relationship Id="rId4" Type="http://schemas.openxmlformats.org/officeDocument/2006/relationships/chart" Target="../charts/chart9.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g"/><Relationship Id="rId1" Type="http://schemas.openxmlformats.org/officeDocument/2006/relationships/slideLayout" Target="../slideLayouts/slideLayout14.xml"/><Relationship Id="rId6" Type="http://schemas.openxmlformats.org/officeDocument/2006/relationships/image" Target="../media/image5.jpg"/><Relationship Id="rId5" Type="http://schemas.openxmlformats.org/officeDocument/2006/relationships/image" Target="../media/image4.jpg"/><Relationship Id="rId4" Type="http://schemas.openxmlformats.org/officeDocument/2006/relationships/chart" Target="../charts/chart10.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g"/><Relationship Id="rId1" Type="http://schemas.openxmlformats.org/officeDocument/2006/relationships/slideLayout" Target="../slideLayouts/slideLayout14.xml"/><Relationship Id="rId6" Type="http://schemas.openxmlformats.org/officeDocument/2006/relationships/image" Target="../media/image5.jpg"/><Relationship Id="rId5" Type="http://schemas.openxmlformats.org/officeDocument/2006/relationships/image" Target="../media/image4.jpg"/><Relationship Id="rId4" Type="http://schemas.openxmlformats.org/officeDocument/2006/relationships/chart" Target="../charts/chart11.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36.xml"/><Relationship Id="rId5" Type="http://schemas.openxmlformats.org/officeDocument/2006/relationships/image" Target="../media/image5.jpg"/><Relationship Id="rId4" Type="http://schemas.openxmlformats.org/officeDocument/2006/relationships/image" Target="../media/image4.jpg"/></Relationships>
</file>

<file path=ppt/slides/_rels/slide2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2.png"/><Relationship Id="rId1" Type="http://schemas.openxmlformats.org/officeDocument/2006/relationships/slideLayout" Target="../slideLayouts/slideLayout14.xml"/><Relationship Id="rId5" Type="http://schemas.openxmlformats.org/officeDocument/2006/relationships/image" Target="../media/image5.jpg"/><Relationship Id="rId4" Type="http://schemas.openxmlformats.org/officeDocument/2006/relationships/image" Target="../media/image4.jp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g"/><Relationship Id="rId1" Type="http://schemas.openxmlformats.org/officeDocument/2006/relationships/slideLayout" Target="../slideLayouts/slideLayout14.xml"/><Relationship Id="rId6" Type="http://schemas.openxmlformats.org/officeDocument/2006/relationships/image" Target="../media/image5.jpg"/><Relationship Id="rId5" Type="http://schemas.openxmlformats.org/officeDocument/2006/relationships/image" Target="../media/image4.jpg"/><Relationship Id="rId4" Type="http://schemas.openxmlformats.org/officeDocument/2006/relationships/chart" Target="../charts/chart12.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5.jpg"/><Relationship Id="rId2" Type="http://schemas.openxmlformats.org/officeDocument/2006/relationships/image" Target="../media/image6.jpg"/><Relationship Id="rId1" Type="http://schemas.openxmlformats.org/officeDocument/2006/relationships/slideLayout" Target="../slideLayouts/slideLayout14.xml"/><Relationship Id="rId6" Type="http://schemas.openxmlformats.org/officeDocument/2006/relationships/image" Target="../media/image4.jpg"/><Relationship Id="rId5" Type="http://schemas.openxmlformats.org/officeDocument/2006/relationships/chart" Target="../charts/chart14.xml"/><Relationship Id="rId4" Type="http://schemas.openxmlformats.org/officeDocument/2006/relationships/chart" Target="../charts/chart13.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36.xml"/><Relationship Id="rId5" Type="http://schemas.openxmlformats.org/officeDocument/2006/relationships/image" Target="../media/image5.jpg"/><Relationship Id="rId4" Type="http://schemas.openxmlformats.org/officeDocument/2006/relationships/image" Target="../media/image4.jpg"/></Relationships>
</file>

<file path=ppt/slides/_rels/slide2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jpg"/><Relationship Id="rId4" Type="http://schemas.openxmlformats.org/officeDocument/2006/relationships/image" Target="../media/image4.jp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5.jpg"/><Relationship Id="rId5" Type="http://schemas.openxmlformats.org/officeDocument/2006/relationships/image" Target="../media/image4.jpg"/><Relationship Id="rId4" Type="http://schemas.openxmlformats.org/officeDocument/2006/relationships/chart" Target="../charts/chart15.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36.xml"/><Relationship Id="rId5" Type="http://schemas.openxmlformats.org/officeDocument/2006/relationships/image" Target="../media/image5.jpg"/><Relationship Id="rId4" Type="http://schemas.openxmlformats.org/officeDocument/2006/relationships/image" Target="../media/image4.jpg"/></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5.jpg"/><Relationship Id="rId5" Type="http://schemas.openxmlformats.org/officeDocument/2006/relationships/image" Target="../media/image4.jpg"/><Relationship Id="rId4" Type="http://schemas.openxmlformats.org/officeDocument/2006/relationships/chart" Target="../charts/chart16.xml"/></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5.jpg"/><Relationship Id="rId5" Type="http://schemas.openxmlformats.org/officeDocument/2006/relationships/image" Target="../media/image4.jpg"/><Relationship Id="rId4" Type="http://schemas.openxmlformats.org/officeDocument/2006/relationships/chart" Target="../charts/chart17.xml"/></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5.jpg"/><Relationship Id="rId5" Type="http://schemas.openxmlformats.org/officeDocument/2006/relationships/image" Target="../media/image4.jpg"/><Relationship Id="rId4" Type="http://schemas.openxmlformats.org/officeDocument/2006/relationships/chart" Target="../charts/chart18.xml"/></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5.jpg"/><Relationship Id="rId5" Type="http://schemas.openxmlformats.org/officeDocument/2006/relationships/image" Target="../media/image4.jpg"/><Relationship Id="rId4" Type="http://schemas.openxmlformats.org/officeDocument/2006/relationships/chart" Target="../charts/chart19.xml"/></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7.jpg"/><Relationship Id="rId5" Type="http://schemas.openxmlformats.org/officeDocument/2006/relationships/image" Target="../media/image4.jpg"/><Relationship Id="rId4" Type="http://schemas.openxmlformats.org/officeDocument/2006/relationships/chart" Target="../charts/chart20.xml"/></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g"/><Relationship Id="rId1" Type="http://schemas.openxmlformats.org/officeDocument/2006/relationships/slideLayout" Target="../slideLayouts/slideLayout14.xml"/><Relationship Id="rId6" Type="http://schemas.openxmlformats.org/officeDocument/2006/relationships/image" Target="../media/image5.jpg"/><Relationship Id="rId5" Type="http://schemas.openxmlformats.org/officeDocument/2006/relationships/image" Target="../media/image4.jpg"/><Relationship Id="rId4" Type="http://schemas.openxmlformats.org/officeDocument/2006/relationships/chart" Target="../charts/chart21.xml"/></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5.jpg"/><Relationship Id="rId5" Type="http://schemas.openxmlformats.org/officeDocument/2006/relationships/image" Target="../media/image4.jpg"/><Relationship Id="rId4" Type="http://schemas.openxmlformats.org/officeDocument/2006/relationships/chart" Target="../charts/chart22.xml"/></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5.jpg"/><Relationship Id="rId5" Type="http://schemas.openxmlformats.org/officeDocument/2006/relationships/image" Target="../media/image4.jpg"/><Relationship Id="rId4" Type="http://schemas.openxmlformats.org/officeDocument/2006/relationships/chart" Target="../charts/chart23.xml"/></Relationships>
</file>

<file path=ppt/slides/_rels/slide3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jpg"/><Relationship Id="rId4" Type="http://schemas.openxmlformats.org/officeDocument/2006/relationships/image" Target="../media/image4.jpg"/></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5.jpg"/><Relationship Id="rId5" Type="http://schemas.openxmlformats.org/officeDocument/2006/relationships/image" Target="../media/image4.jpg"/><Relationship Id="rId4" Type="http://schemas.openxmlformats.org/officeDocument/2006/relationships/chart" Target="../charts/chart24.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2.png"/><Relationship Id="rId1" Type="http://schemas.openxmlformats.org/officeDocument/2006/relationships/slideLayout" Target="../slideLayouts/slideLayout14.xml"/><Relationship Id="rId5" Type="http://schemas.openxmlformats.org/officeDocument/2006/relationships/image" Target="../media/image5.jpg"/><Relationship Id="rId4" Type="http://schemas.openxmlformats.org/officeDocument/2006/relationships/image" Target="../media/image4.jpg"/></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5.jpg"/><Relationship Id="rId5" Type="http://schemas.openxmlformats.org/officeDocument/2006/relationships/image" Target="../media/image4.jpg"/><Relationship Id="rId4" Type="http://schemas.openxmlformats.org/officeDocument/2006/relationships/chart" Target="../charts/chart25.xml"/></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chart" Target="../charts/chart27.xml"/><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5.jpg"/><Relationship Id="rId5" Type="http://schemas.openxmlformats.org/officeDocument/2006/relationships/image" Target="../media/image4.jpg"/><Relationship Id="rId4" Type="http://schemas.openxmlformats.org/officeDocument/2006/relationships/chart" Target="../charts/chart26.xml"/></Relationships>
</file>

<file path=ppt/slides/_rels/slide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5.jpg"/><Relationship Id="rId5" Type="http://schemas.openxmlformats.org/officeDocument/2006/relationships/image" Target="../media/image4.jpg"/><Relationship Id="rId4" Type="http://schemas.openxmlformats.org/officeDocument/2006/relationships/chart" Target="../charts/chart28.xml"/></Relationships>
</file>

<file path=ppt/slides/_rels/slide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36.xml"/><Relationship Id="rId5" Type="http://schemas.openxmlformats.org/officeDocument/2006/relationships/image" Target="../media/image5.jpg"/><Relationship Id="rId4" Type="http://schemas.openxmlformats.org/officeDocument/2006/relationships/image" Target="../media/image4.jpg"/></Relationships>
</file>

<file path=ppt/slides/_rels/slide4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2.png"/><Relationship Id="rId1" Type="http://schemas.openxmlformats.org/officeDocument/2006/relationships/slideLayout" Target="../slideLayouts/slideLayout14.xml"/><Relationship Id="rId5" Type="http://schemas.openxmlformats.org/officeDocument/2006/relationships/image" Target="../media/image5.jpg"/><Relationship Id="rId4" Type="http://schemas.openxmlformats.org/officeDocument/2006/relationships/image" Target="../media/image4.jpg"/></Relationships>
</file>

<file path=ppt/slides/_rels/slide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g"/><Relationship Id="rId1" Type="http://schemas.openxmlformats.org/officeDocument/2006/relationships/slideLayout" Target="../slideLayouts/slideLayout14.xml"/><Relationship Id="rId6" Type="http://schemas.openxmlformats.org/officeDocument/2006/relationships/image" Target="../media/image5.jpg"/><Relationship Id="rId5" Type="http://schemas.openxmlformats.org/officeDocument/2006/relationships/image" Target="../media/image4.jpg"/><Relationship Id="rId4" Type="http://schemas.openxmlformats.org/officeDocument/2006/relationships/chart" Target="../charts/chart29.xml"/></Relationships>
</file>

<file path=ppt/slides/_rels/slide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g"/><Relationship Id="rId1" Type="http://schemas.openxmlformats.org/officeDocument/2006/relationships/slideLayout" Target="../slideLayouts/slideLayout14.xml"/><Relationship Id="rId6" Type="http://schemas.openxmlformats.org/officeDocument/2006/relationships/image" Target="../media/image5.jpg"/><Relationship Id="rId5" Type="http://schemas.openxmlformats.org/officeDocument/2006/relationships/image" Target="../media/image4.jpg"/><Relationship Id="rId4" Type="http://schemas.openxmlformats.org/officeDocument/2006/relationships/chart" Target="../charts/chart30.xml"/></Relationships>
</file>

<file path=ppt/slides/_rels/slide4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2.png"/><Relationship Id="rId1" Type="http://schemas.openxmlformats.org/officeDocument/2006/relationships/slideLayout" Target="../slideLayouts/slideLayout14.xml"/><Relationship Id="rId5" Type="http://schemas.openxmlformats.org/officeDocument/2006/relationships/image" Target="../media/image5.jpg"/><Relationship Id="rId4" Type="http://schemas.openxmlformats.org/officeDocument/2006/relationships/image" Target="../media/image4.jpg"/></Relationships>
</file>

<file path=ppt/slides/_rels/slide48.xml.rels><?xml version="1.0" encoding="UTF-8" standalone="yes"?>
<Relationships xmlns="http://schemas.openxmlformats.org/package/2006/relationships"><Relationship Id="rId3" Type="http://schemas.openxmlformats.org/officeDocument/2006/relationships/chart" Target="../charts/chart31.xml"/><Relationship Id="rId7" Type="http://schemas.openxmlformats.org/officeDocument/2006/relationships/image" Target="../media/image5.jpg"/><Relationship Id="rId2" Type="http://schemas.openxmlformats.org/officeDocument/2006/relationships/image" Target="../media/image2.png"/><Relationship Id="rId1" Type="http://schemas.openxmlformats.org/officeDocument/2006/relationships/slideLayout" Target="../slideLayouts/slideLayout14.xml"/><Relationship Id="rId6" Type="http://schemas.openxmlformats.org/officeDocument/2006/relationships/image" Target="../media/image4.jpg"/><Relationship Id="rId5" Type="http://schemas.openxmlformats.org/officeDocument/2006/relationships/image" Target="../media/image6.jpg"/><Relationship Id="rId4" Type="http://schemas.openxmlformats.org/officeDocument/2006/relationships/chart" Target="../charts/chart32.xml"/></Relationships>
</file>

<file path=ppt/slides/_rels/slide49.xml.rels><?xml version="1.0" encoding="UTF-8" standalone="yes"?>
<Relationships xmlns="http://schemas.openxmlformats.org/package/2006/relationships"><Relationship Id="rId3" Type="http://schemas.openxmlformats.org/officeDocument/2006/relationships/chart" Target="../charts/chart33.xml"/><Relationship Id="rId7" Type="http://schemas.openxmlformats.org/officeDocument/2006/relationships/image" Target="../media/image5.jpg"/><Relationship Id="rId2" Type="http://schemas.openxmlformats.org/officeDocument/2006/relationships/image" Target="../media/image2.png"/><Relationship Id="rId1" Type="http://schemas.openxmlformats.org/officeDocument/2006/relationships/slideLayout" Target="../slideLayouts/slideLayout14.xml"/><Relationship Id="rId6" Type="http://schemas.openxmlformats.org/officeDocument/2006/relationships/image" Target="../media/image4.jpg"/><Relationship Id="rId5" Type="http://schemas.openxmlformats.org/officeDocument/2006/relationships/image" Target="../media/image6.jpg"/><Relationship Id="rId4" Type="http://schemas.openxmlformats.org/officeDocument/2006/relationships/chart" Target="../charts/chart34.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2.png"/><Relationship Id="rId1" Type="http://schemas.openxmlformats.org/officeDocument/2006/relationships/slideLayout" Target="../slideLayouts/slideLayout14.xml"/><Relationship Id="rId5" Type="http://schemas.openxmlformats.org/officeDocument/2006/relationships/image" Target="../media/image5.jpg"/><Relationship Id="rId4" Type="http://schemas.openxmlformats.org/officeDocument/2006/relationships/image" Target="../media/image4.jpg"/></Relationships>
</file>

<file path=ppt/slides/_rels/slide50.xml.rels><?xml version="1.0" encoding="UTF-8" standalone="yes"?>
<Relationships xmlns="http://schemas.openxmlformats.org/package/2006/relationships"><Relationship Id="rId3" Type="http://schemas.openxmlformats.org/officeDocument/2006/relationships/chart" Target="../charts/chart35.xml"/><Relationship Id="rId7" Type="http://schemas.openxmlformats.org/officeDocument/2006/relationships/image" Target="../media/image5.jpg"/><Relationship Id="rId2" Type="http://schemas.openxmlformats.org/officeDocument/2006/relationships/image" Target="../media/image2.png"/><Relationship Id="rId1" Type="http://schemas.openxmlformats.org/officeDocument/2006/relationships/slideLayout" Target="../slideLayouts/slideLayout14.xml"/><Relationship Id="rId6" Type="http://schemas.openxmlformats.org/officeDocument/2006/relationships/image" Target="../media/image4.jpg"/><Relationship Id="rId5" Type="http://schemas.openxmlformats.org/officeDocument/2006/relationships/image" Target="../media/image6.jpg"/><Relationship Id="rId4" Type="http://schemas.openxmlformats.org/officeDocument/2006/relationships/chart" Target="../charts/chart36.xml"/></Relationships>
</file>

<file path=ppt/slides/_rels/slide5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g"/><Relationship Id="rId1" Type="http://schemas.openxmlformats.org/officeDocument/2006/relationships/slideLayout" Target="../slideLayouts/slideLayout36.xml"/><Relationship Id="rId6" Type="http://schemas.openxmlformats.org/officeDocument/2006/relationships/image" Target="../media/image5.jpg"/><Relationship Id="rId5" Type="http://schemas.openxmlformats.org/officeDocument/2006/relationships/image" Target="../media/image4.jpg"/><Relationship Id="rId4" Type="http://schemas.openxmlformats.org/officeDocument/2006/relationships/hyperlink" Target="mailto:neil@pos.org"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2.png"/><Relationship Id="rId1" Type="http://schemas.openxmlformats.org/officeDocument/2006/relationships/slideLayout" Target="../slideLayouts/slideLayout14.xml"/><Relationship Id="rId5" Type="http://schemas.openxmlformats.org/officeDocument/2006/relationships/image" Target="../media/image5.jpg"/><Relationship Id="rId4" Type="http://schemas.openxmlformats.org/officeDocument/2006/relationships/image" Target="../media/image4.jpg"/></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2.png"/><Relationship Id="rId1" Type="http://schemas.openxmlformats.org/officeDocument/2006/relationships/slideLayout" Target="../slideLayouts/slideLayout14.xml"/><Relationship Id="rId5" Type="http://schemas.openxmlformats.org/officeDocument/2006/relationships/image" Target="../media/image5.jpg"/><Relationship Id="rId4" Type="http://schemas.openxmlformats.org/officeDocument/2006/relationships/image" Target="../media/image4.jpg"/></Relationships>
</file>

<file path=ppt/slides/_rels/slide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2.png"/><Relationship Id="rId1" Type="http://schemas.openxmlformats.org/officeDocument/2006/relationships/slideLayout" Target="../slideLayouts/slideLayout14.xml"/><Relationship Id="rId5" Type="http://schemas.openxmlformats.org/officeDocument/2006/relationships/image" Target="../media/image5.jpg"/><Relationship Id="rId4" Type="http://schemas.openxmlformats.org/officeDocument/2006/relationships/image" Target="../media/image4.jpg"/></Relationships>
</file>

<file path=ppt/slides/_rels/slide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2.png"/><Relationship Id="rId1" Type="http://schemas.openxmlformats.org/officeDocument/2006/relationships/slideLayout" Target="../slideLayouts/slideLayout14.xml"/><Relationship Id="rId5" Type="http://schemas.openxmlformats.org/officeDocument/2006/relationships/image" Target="../media/image5.jpg"/><Relationship Id="rId4" Type="http://schemas.openxmlformats.org/officeDocument/2006/relationships/image" Target="../media/image4.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Renovations to begin at City Hall - City of Overland Park, Kansas">
            <a:extLst>
              <a:ext uri="{FF2B5EF4-FFF2-40B4-BE49-F238E27FC236}">
                <a16:creationId xmlns:a16="http://schemas.microsoft.com/office/drawing/2014/main" id="{4F7FA5AB-1A4D-4E1B-BB14-8AC6848BD341}"/>
              </a:ext>
            </a:extLst>
          </p:cNvPr>
          <p:cNvPicPr>
            <a:picLocks noChangeAspect="1" noChangeArrowheads="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1422643"/>
            <a:ext cx="9144000" cy="545373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3F08E2D7-68A7-4EBA-93A5-0E68B0703411}"/>
              </a:ext>
            </a:extLst>
          </p:cNvPr>
          <p:cNvSpPr/>
          <p:nvPr/>
        </p:nvSpPr>
        <p:spPr>
          <a:xfrm>
            <a:off x="6253022" y="82413"/>
            <a:ext cx="2396028" cy="10165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28D6982-06C8-40AD-B576-9AAFAD99D438}"/>
              </a:ext>
            </a:extLst>
          </p:cNvPr>
          <p:cNvSpPr/>
          <p:nvPr/>
        </p:nvSpPr>
        <p:spPr>
          <a:xfrm>
            <a:off x="0" y="-20320"/>
            <a:ext cx="9144000" cy="14518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FCDC6F50-BB2E-4041-BB7A-9382A4366FE4}"/>
              </a:ext>
            </a:extLst>
          </p:cNvPr>
          <p:cNvSpPr>
            <a:spLocks noGrp="1"/>
          </p:cNvSpPr>
          <p:nvPr>
            <p:ph type="ctrTitle" idx="4294967295"/>
          </p:nvPr>
        </p:nvSpPr>
        <p:spPr>
          <a:xfrm>
            <a:off x="55082" y="3660027"/>
            <a:ext cx="8132276" cy="1921686"/>
          </a:xfrm>
          <a:prstGeom prst="rect">
            <a:avLst/>
          </a:prstGeom>
        </p:spPr>
        <p:txBody>
          <a:bodyPr vert="horz" lIns="0" tIns="0" rIns="0" bIns="0" anchor="t">
            <a:noAutofit/>
          </a:bodyPr>
          <a:lstStyle/>
          <a:p>
            <a:r>
              <a:rPr lang="en-US" sz="4800" b="1" dirty="0">
                <a:solidFill>
                  <a:srgbClr val="333333"/>
                </a:solidFill>
              </a:rPr>
              <a:t>A Poll of 500 </a:t>
            </a:r>
            <a:br>
              <a:rPr lang="en-US" sz="4800" b="1" dirty="0">
                <a:solidFill>
                  <a:srgbClr val="333333"/>
                </a:solidFill>
              </a:rPr>
            </a:br>
            <a:r>
              <a:rPr lang="en-US" sz="4800" b="1" dirty="0">
                <a:solidFill>
                  <a:srgbClr val="333333"/>
                </a:solidFill>
              </a:rPr>
              <a:t>Overland Park Voters </a:t>
            </a:r>
          </a:p>
        </p:txBody>
      </p:sp>
      <p:sp>
        <p:nvSpPr>
          <p:cNvPr id="10" name="Title 1">
            <a:extLst>
              <a:ext uri="{FF2B5EF4-FFF2-40B4-BE49-F238E27FC236}">
                <a16:creationId xmlns:a16="http://schemas.microsoft.com/office/drawing/2014/main" id="{81B66EB5-103E-BA42-B5DE-79DF039C36F2}"/>
              </a:ext>
            </a:extLst>
          </p:cNvPr>
          <p:cNvSpPr txBox="1">
            <a:spLocks/>
          </p:cNvSpPr>
          <p:nvPr/>
        </p:nvSpPr>
        <p:spPr>
          <a:xfrm>
            <a:off x="134615" y="6021333"/>
            <a:ext cx="7772400" cy="724440"/>
          </a:xfrm>
          <a:prstGeom prst="rect">
            <a:avLst/>
          </a:prstGeom>
        </p:spPr>
        <p:txBody>
          <a:bodyPr vert="horz" lIns="0" tIns="0" rIns="0" bIns="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ts val="0"/>
              </a:spcBef>
              <a:spcAft>
                <a:spcPts val="1200"/>
              </a:spcAft>
              <a:buClrTx/>
              <a:buSzTx/>
              <a:buFontTx/>
              <a:buNone/>
              <a:tabLst/>
              <a:defRPr/>
            </a:pPr>
            <a:r>
              <a:rPr kumimoji="0" lang="en-US" sz="1400" b="0" i="0" u="none" strike="noStrike" kern="1200" cap="none" spc="600" normalizeH="0" baseline="0" noProof="0" dirty="0">
                <a:ln>
                  <a:noFill/>
                </a:ln>
                <a:solidFill>
                  <a:srgbClr val="DB3024"/>
                </a:solidFill>
                <a:effectLst>
                  <a:outerShdw blurRad="38100" dist="38100" dir="2700000" algn="tl">
                    <a:srgbClr val="000000">
                      <a:alpha val="43137"/>
                    </a:srgbClr>
                  </a:outerShdw>
                </a:effectLst>
                <a:uLnTx/>
                <a:uFillTx/>
                <a:latin typeface="Calibri" panose="020F0502020204030204"/>
                <a:ea typeface="+mj-ea"/>
                <a:cs typeface="+mj-cs"/>
              </a:rPr>
              <a:t>PREPARED BY:</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200" b="0" i="0" u="none" strike="noStrike" kern="1200" cap="none" spc="0" normalizeH="0" baseline="0" noProof="0" dirty="0">
                <a:ln>
                  <a:noFill/>
                </a:ln>
                <a:solidFill>
                  <a:srgbClr val="333333"/>
                </a:solidFill>
                <a:effectLst/>
                <a:uLnTx/>
                <a:uFillTx/>
                <a:latin typeface="Calibri" panose="020F0502020204030204"/>
                <a:ea typeface="+mj-ea"/>
                <a:cs typeface="+mj-cs"/>
              </a:rPr>
              <a:t>Neil Newhouse, Partner</a:t>
            </a:r>
          </a:p>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US" sz="1800" b="0" i="0" u="none" strike="noStrike" kern="1200" cap="none" spc="0" normalizeH="0" baseline="0" noProof="0" dirty="0">
              <a:ln>
                <a:noFill/>
              </a:ln>
              <a:solidFill>
                <a:srgbClr val="333333"/>
              </a:solidFill>
              <a:effectLst/>
              <a:uLnTx/>
              <a:uFillTx/>
              <a:latin typeface="Calibri" panose="020F0502020204030204"/>
              <a:ea typeface="+mj-ea"/>
              <a:cs typeface="+mj-cs"/>
            </a:endParaRPr>
          </a:p>
        </p:txBody>
      </p:sp>
      <p:sp>
        <p:nvSpPr>
          <p:cNvPr id="12" name="Rectangle 11">
            <a:extLst>
              <a:ext uri="{FF2B5EF4-FFF2-40B4-BE49-F238E27FC236}">
                <a16:creationId xmlns:a16="http://schemas.microsoft.com/office/drawing/2014/main" id="{794B384E-7D9E-A943-9C92-5F2E935A4522}"/>
              </a:ext>
            </a:extLst>
          </p:cNvPr>
          <p:cNvSpPr/>
          <p:nvPr/>
        </p:nvSpPr>
        <p:spPr>
          <a:xfrm>
            <a:off x="0" y="-15476"/>
            <a:ext cx="9144000" cy="10933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itle 1">
            <a:extLst>
              <a:ext uri="{FF2B5EF4-FFF2-40B4-BE49-F238E27FC236}">
                <a16:creationId xmlns:a16="http://schemas.microsoft.com/office/drawing/2014/main" id="{5D9DE66A-CB53-4ED6-B7C4-DBB48DDBF25D}"/>
              </a:ext>
            </a:extLst>
          </p:cNvPr>
          <p:cNvSpPr txBox="1">
            <a:spLocks/>
          </p:cNvSpPr>
          <p:nvPr/>
        </p:nvSpPr>
        <p:spPr>
          <a:xfrm>
            <a:off x="92557" y="4848990"/>
            <a:ext cx="2514621" cy="293103"/>
          </a:xfrm>
          <a:prstGeom prst="rect">
            <a:avLst/>
          </a:prstGeom>
        </p:spPr>
        <p:txBody>
          <a:bodyPr vert="horz" lIns="0" tIns="0" rIns="0" bIns="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2200" dirty="0">
                <a:solidFill>
                  <a:srgbClr val="333333"/>
                </a:solidFill>
                <a:latin typeface="Calibri" panose="020F0502020204030204"/>
              </a:rPr>
              <a:t>September 21</a:t>
            </a:r>
            <a:r>
              <a:rPr kumimoji="0" lang="en-US" sz="2200" b="0" i="0" u="none" strike="noStrike" kern="1200" cap="none" spc="0" normalizeH="0" baseline="0" noProof="0" dirty="0">
                <a:ln>
                  <a:noFill/>
                </a:ln>
                <a:solidFill>
                  <a:srgbClr val="333333"/>
                </a:solidFill>
                <a:effectLst/>
                <a:uLnTx/>
                <a:uFillTx/>
                <a:latin typeface="Calibri" panose="020F0502020204030204"/>
                <a:ea typeface="+mj-ea"/>
                <a:cs typeface="+mj-cs"/>
              </a:rPr>
              <a:t>, 2021</a:t>
            </a:r>
          </a:p>
        </p:txBody>
      </p:sp>
      <p:pic>
        <p:nvPicPr>
          <p:cNvPr id="13" name="Picture 12" descr="A picture containing food, drawing&#10;&#10;Description automatically generated">
            <a:extLst>
              <a:ext uri="{FF2B5EF4-FFF2-40B4-BE49-F238E27FC236}">
                <a16:creationId xmlns:a16="http://schemas.microsoft.com/office/drawing/2014/main" id="{E639A896-4F4F-4FF8-92E9-D900C06BAAE9}"/>
              </a:ext>
            </a:extLst>
          </p:cNvPr>
          <p:cNvPicPr>
            <a:picLocks noChangeAspect="1"/>
          </p:cNvPicPr>
          <p:nvPr/>
        </p:nvPicPr>
        <p:blipFill rotWithShape="1">
          <a:blip r:embed="rId3">
            <a:extLst>
              <a:ext uri="{28A0092B-C50C-407E-A947-70E740481C1C}">
                <a14:useLocalDpi xmlns:a14="http://schemas.microsoft.com/office/drawing/2010/main" val="0"/>
              </a:ext>
            </a:extLst>
          </a:blip>
          <a:srcRect b="75958"/>
          <a:stretch/>
        </p:blipFill>
        <p:spPr>
          <a:xfrm rot="16200000">
            <a:off x="3872783" y="1641865"/>
            <a:ext cx="9706134" cy="726136"/>
          </a:xfrm>
          <a:prstGeom prst="rect">
            <a:avLst/>
          </a:prstGeom>
        </p:spPr>
      </p:pic>
      <p:pic>
        <p:nvPicPr>
          <p:cNvPr id="4" name="Picture 3" descr="A close up of a logo&#10;&#10;Description automatically generated">
            <a:extLst>
              <a:ext uri="{FF2B5EF4-FFF2-40B4-BE49-F238E27FC236}">
                <a16:creationId xmlns:a16="http://schemas.microsoft.com/office/drawing/2014/main" id="{42578817-D628-4AB8-BC7D-AC93E59D7CC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5670" y="93854"/>
            <a:ext cx="2775310" cy="1268574"/>
          </a:xfrm>
          <a:prstGeom prst="rect">
            <a:avLst/>
          </a:prstGeom>
        </p:spPr>
      </p:pic>
      <p:pic>
        <p:nvPicPr>
          <p:cNvPr id="7" name="Picture 6" descr="A picture containing text&#10;&#10;Description automatically generated">
            <a:extLst>
              <a:ext uri="{FF2B5EF4-FFF2-40B4-BE49-F238E27FC236}">
                <a16:creationId xmlns:a16="http://schemas.microsoft.com/office/drawing/2014/main" id="{E2297DB5-CB82-4E91-92FA-1E051F7136B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44806" y="651267"/>
            <a:ext cx="2396029" cy="584198"/>
          </a:xfrm>
          <a:prstGeom prst="rect">
            <a:avLst/>
          </a:prstGeom>
        </p:spPr>
      </p:pic>
      <p:pic>
        <p:nvPicPr>
          <p:cNvPr id="6" name="Picture 5">
            <a:extLst>
              <a:ext uri="{FF2B5EF4-FFF2-40B4-BE49-F238E27FC236}">
                <a16:creationId xmlns:a16="http://schemas.microsoft.com/office/drawing/2014/main" id="{07594496-94BA-4C5D-BC4C-1D3E197DDB9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008107" y="126066"/>
            <a:ext cx="3869428" cy="437906"/>
          </a:xfrm>
          <a:prstGeom prst="rect">
            <a:avLst/>
          </a:prstGeom>
        </p:spPr>
      </p:pic>
    </p:spTree>
    <p:extLst>
      <p:ext uri="{BB962C8B-B14F-4D97-AF65-F5344CB8AC3E}">
        <p14:creationId xmlns:p14="http://schemas.microsoft.com/office/powerpoint/2010/main" val="11335439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6DABD6-2705-CE43-9C26-0E579DDD65F8}"/>
              </a:ext>
            </a:extLst>
          </p:cNvPr>
          <p:cNvSpPr>
            <a:spLocks noGrp="1"/>
          </p:cNvSpPr>
          <p:nvPr>
            <p:ph type="title"/>
          </p:nvPr>
        </p:nvSpPr>
        <p:spPr>
          <a:xfrm>
            <a:off x="276381" y="290657"/>
            <a:ext cx="7886700" cy="438912"/>
          </a:xfrm>
        </p:spPr>
        <p:txBody>
          <a:bodyPr lIns="0" tIns="0" rIns="0" bIns="0">
            <a:noAutofit/>
          </a:bodyPr>
          <a:lstStyle/>
          <a:p>
            <a:r>
              <a:rPr lang="en-US" sz="2400" b="1" dirty="0">
                <a:solidFill>
                  <a:srgbClr val="333333"/>
                </a:solidFill>
                <a:latin typeface="Calibri" panose="020F0502020204030204"/>
              </a:rPr>
              <a:t>BOTTOM LINE</a:t>
            </a:r>
            <a:endParaRPr lang="en-US" sz="2400" b="1" dirty="0">
              <a:solidFill>
                <a:srgbClr val="333333"/>
              </a:solidFill>
            </a:endParaRPr>
          </a:p>
        </p:txBody>
      </p:sp>
      <p:sp>
        <p:nvSpPr>
          <p:cNvPr id="8" name="Slide Number Placeholder 5">
            <a:extLst>
              <a:ext uri="{FF2B5EF4-FFF2-40B4-BE49-F238E27FC236}">
                <a16:creationId xmlns:a16="http://schemas.microsoft.com/office/drawing/2014/main" id="{F67A3E3F-9042-504A-9482-C843F4DFB7FF}"/>
              </a:ext>
            </a:extLst>
          </p:cNvPr>
          <p:cNvSpPr>
            <a:spLocks noGrp="1"/>
          </p:cNvSpPr>
          <p:nvPr>
            <p:ph type="sldNum" sz="quarter" idx="12"/>
          </p:nvPr>
        </p:nvSpPr>
        <p:spPr>
          <a:xfrm>
            <a:off x="8469691" y="6275221"/>
            <a:ext cx="689299" cy="365125"/>
          </a:xfr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36E01ECB-9F79-DF4C-A9E9-6BFA7BE47661}" type="slidenum">
              <a:rPr kumimoji="0" lang="en-US" sz="1200" b="1"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10</a:t>
            </a:fld>
            <a:endParaRPr kumimoji="0" lang="en-US" sz="1200" b="1"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6" name="Content Placeholder 2">
            <a:extLst>
              <a:ext uri="{FF2B5EF4-FFF2-40B4-BE49-F238E27FC236}">
                <a16:creationId xmlns:a16="http://schemas.microsoft.com/office/drawing/2014/main" id="{8973CF0B-A578-4136-B18D-03CC484A740A}"/>
              </a:ext>
            </a:extLst>
          </p:cNvPr>
          <p:cNvSpPr txBox="1">
            <a:spLocks/>
          </p:cNvSpPr>
          <p:nvPr/>
        </p:nvSpPr>
        <p:spPr>
          <a:xfrm>
            <a:off x="276381" y="1038817"/>
            <a:ext cx="8796597" cy="3774095"/>
          </a:xfrm>
          <a:prstGeom prst="rect">
            <a:avLst/>
          </a:prstGeom>
          <a:noFill/>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1200"/>
              </a:spcAft>
              <a:buClr>
                <a:srgbClr val="C0504D"/>
              </a:buClr>
              <a:buSzTx/>
              <a:buFont typeface="Arial" panose="020B0604020202020204" pitchFamily="34" charset="0"/>
              <a:buNone/>
              <a:tabLst/>
              <a:defRPr/>
            </a:pPr>
            <a:r>
              <a:rPr kumimoji="0" lang="en-US" sz="2400" b="1" i="0" u="none" strike="noStrike" kern="1200" cap="none" spc="0" normalizeH="0" baseline="0" noProof="0" dirty="0">
                <a:ln>
                  <a:noFill/>
                </a:ln>
                <a:solidFill>
                  <a:srgbClr val="333333"/>
                </a:solidFill>
                <a:effectLst/>
                <a:uLnTx/>
                <a:uFillTx/>
                <a:latin typeface="Calibri" panose="020F0502020204030204"/>
                <a:ea typeface="+mn-ea"/>
                <a:cs typeface="+mn-cs"/>
              </a:rPr>
              <a:t>While Overland Park voters are overwhelmingly positive about the direction of the city, their quality of life and political leadership, the major concerns raised by voters revolve around how to manage the growth of the city.  From traffic congestion to road repairs, from tax rates to the construction of apartment complexes, longer term residents fear the changes will disrupt their quality of life, while younger and shorter-term residents want to share in the </a:t>
            </a:r>
            <a:r>
              <a:rPr lang="en-US" sz="2400" b="1" dirty="0">
                <a:solidFill>
                  <a:srgbClr val="333333"/>
                </a:solidFill>
                <a:latin typeface="Calibri" panose="020F0502020204030204"/>
              </a:rPr>
              <a:t>glow</a:t>
            </a:r>
            <a:r>
              <a:rPr kumimoji="0" lang="en-US" sz="2400" b="1" i="0" u="none" strike="noStrike" kern="1200" cap="none" spc="0" normalizeH="0" baseline="0" noProof="0" dirty="0">
                <a:ln>
                  <a:noFill/>
                </a:ln>
                <a:solidFill>
                  <a:srgbClr val="333333"/>
                </a:solidFill>
                <a:effectLst/>
                <a:uLnTx/>
                <a:uFillTx/>
                <a:latin typeface="Calibri" panose="020F0502020204030204"/>
                <a:ea typeface="+mn-ea"/>
                <a:cs typeface="+mn-cs"/>
              </a:rPr>
              <a:t> of Overland Park.</a:t>
            </a:r>
          </a:p>
          <a:p>
            <a:pPr marL="0" marR="0" lvl="0" indent="0" algn="l" defTabSz="914400" rtl="0" eaLnBrk="1" fontAlgn="auto" latinLnBrk="0" hangingPunct="1">
              <a:lnSpc>
                <a:spcPct val="100000"/>
              </a:lnSpc>
              <a:spcBef>
                <a:spcPts val="0"/>
              </a:spcBef>
              <a:spcAft>
                <a:spcPts val="1200"/>
              </a:spcAft>
              <a:buClr>
                <a:srgbClr val="C0504D"/>
              </a:buClr>
              <a:buSzTx/>
              <a:buFont typeface="Arial" panose="020B0604020202020204" pitchFamily="34" charset="0"/>
              <a:buNone/>
              <a:tabLst/>
              <a:defRPr/>
            </a:pPr>
            <a:r>
              <a:rPr kumimoji="0" lang="en-US" sz="2400" b="1" i="0" u="none" strike="noStrike" kern="1200" cap="none" spc="0" normalizeH="0" baseline="0" noProof="0" dirty="0">
                <a:ln>
                  <a:noFill/>
                </a:ln>
                <a:solidFill>
                  <a:srgbClr val="333333"/>
                </a:solidFill>
                <a:effectLst/>
                <a:uLnTx/>
                <a:uFillTx/>
                <a:latin typeface="Calibri" panose="020F0502020204030204"/>
                <a:ea typeface="+mn-ea"/>
                <a:cs typeface="+mn-cs"/>
              </a:rPr>
              <a:t>No doubt, low tax rates are important and an attractive benefit of living in Overland Park.  But, they are not the end-all and be-all.  Overland Park voters don’t even recognize that their property tax rates are lower than their neighbors and, just as importantly, they really don’t seem to care that much.  </a:t>
            </a:r>
          </a:p>
        </p:txBody>
      </p:sp>
      <p:cxnSp>
        <p:nvCxnSpPr>
          <p:cNvPr id="10" name="Straight Connector 9">
            <a:extLst>
              <a:ext uri="{FF2B5EF4-FFF2-40B4-BE49-F238E27FC236}">
                <a16:creationId xmlns:a16="http://schemas.microsoft.com/office/drawing/2014/main" id="{1249923C-87EE-46D4-9502-676462BC4CDB}"/>
              </a:ext>
            </a:extLst>
          </p:cNvPr>
          <p:cNvCxnSpPr>
            <a:cxnSpLocks/>
          </p:cNvCxnSpPr>
          <p:nvPr/>
        </p:nvCxnSpPr>
        <p:spPr>
          <a:xfrm>
            <a:off x="299955" y="6279472"/>
            <a:ext cx="8544242" cy="0"/>
          </a:xfrm>
          <a:prstGeom prst="line">
            <a:avLst/>
          </a:prstGeom>
          <a:ln>
            <a:solidFill>
              <a:srgbClr val="333333"/>
            </a:solidFill>
          </a:ln>
        </p:spPr>
        <p:style>
          <a:lnRef idx="1">
            <a:schemeClr val="accent1"/>
          </a:lnRef>
          <a:fillRef idx="0">
            <a:schemeClr val="accent1"/>
          </a:fillRef>
          <a:effectRef idx="0">
            <a:schemeClr val="accent1"/>
          </a:effectRef>
          <a:fontRef idx="minor">
            <a:schemeClr val="tx1"/>
          </a:fontRef>
        </p:style>
      </p:cxnSp>
      <p:pic>
        <p:nvPicPr>
          <p:cNvPr id="9" name="Picture 8" descr="A picture containing food, drawing&#10;&#10;Description automatically generated">
            <a:extLst>
              <a:ext uri="{FF2B5EF4-FFF2-40B4-BE49-F238E27FC236}">
                <a16:creationId xmlns:a16="http://schemas.microsoft.com/office/drawing/2014/main" id="{781A1CAF-4A02-422B-A6BA-76DB43A407FB}"/>
              </a:ext>
            </a:extLst>
          </p:cNvPr>
          <p:cNvPicPr>
            <a:picLocks noChangeAspect="1"/>
          </p:cNvPicPr>
          <p:nvPr/>
        </p:nvPicPr>
        <p:blipFill rotWithShape="1">
          <a:blip r:embed="rId2">
            <a:extLst>
              <a:ext uri="{28A0092B-C50C-407E-A947-70E740481C1C}">
                <a14:useLocalDpi xmlns:a14="http://schemas.microsoft.com/office/drawing/2010/main" val="0"/>
              </a:ext>
            </a:extLst>
          </a:blip>
          <a:srcRect b="93078"/>
          <a:stretch/>
        </p:blipFill>
        <p:spPr>
          <a:xfrm>
            <a:off x="276381" y="796357"/>
            <a:ext cx="3957400" cy="209061"/>
          </a:xfrm>
          <a:prstGeom prst="rect">
            <a:avLst/>
          </a:prstGeom>
        </p:spPr>
      </p:pic>
      <p:pic>
        <p:nvPicPr>
          <p:cNvPr id="15" name="Picture 14" descr="A picture containing drawing&#10;&#10;Description automatically generated">
            <a:extLst>
              <a:ext uri="{FF2B5EF4-FFF2-40B4-BE49-F238E27FC236}">
                <a16:creationId xmlns:a16="http://schemas.microsoft.com/office/drawing/2014/main" id="{FF30F8E0-EB1D-4DBA-985C-30C10CA5765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14819" y="6432940"/>
            <a:ext cx="1313336" cy="284498"/>
          </a:xfrm>
          <a:prstGeom prst="rect">
            <a:avLst/>
          </a:prstGeom>
        </p:spPr>
      </p:pic>
      <p:pic>
        <p:nvPicPr>
          <p:cNvPr id="16" name="Picture 15" descr="A picture containing text&#10;&#10;Description automatically generated">
            <a:extLst>
              <a:ext uri="{FF2B5EF4-FFF2-40B4-BE49-F238E27FC236}">
                <a16:creationId xmlns:a16="http://schemas.microsoft.com/office/drawing/2014/main" id="{D92FA3C4-ECCF-41E9-94E1-FE627E383DE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72894" y="6372505"/>
            <a:ext cx="1598213" cy="389675"/>
          </a:xfrm>
          <a:prstGeom prst="rect">
            <a:avLst/>
          </a:prstGeom>
        </p:spPr>
      </p:pic>
      <p:pic>
        <p:nvPicPr>
          <p:cNvPr id="17" name="Picture 16">
            <a:extLst>
              <a:ext uri="{FF2B5EF4-FFF2-40B4-BE49-F238E27FC236}">
                <a16:creationId xmlns:a16="http://schemas.microsoft.com/office/drawing/2014/main" id="{442F5EFF-53EE-4FBE-906F-C45946F65A9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26479" y="6429401"/>
            <a:ext cx="2302106" cy="260531"/>
          </a:xfrm>
          <a:prstGeom prst="rect">
            <a:avLst/>
          </a:prstGeom>
        </p:spPr>
      </p:pic>
    </p:spTree>
    <p:extLst>
      <p:ext uri="{BB962C8B-B14F-4D97-AF65-F5344CB8AC3E}">
        <p14:creationId xmlns:p14="http://schemas.microsoft.com/office/powerpoint/2010/main" val="23096378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6DABD6-2705-CE43-9C26-0E579DDD65F8}"/>
              </a:ext>
            </a:extLst>
          </p:cNvPr>
          <p:cNvSpPr>
            <a:spLocks noGrp="1"/>
          </p:cNvSpPr>
          <p:nvPr>
            <p:ph type="title"/>
          </p:nvPr>
        </p:nvSpPr>
        <p:spPr>
          <a:xfrm>
            <a:off x="276381" y="290657"/>
            <a:ext cx="7886700" cy="438912"/>
          </a:xfrm>
        </p:spPr>
        <p:txBody>
          <a:bodyPr lIns="0" tIns="0" rIns="0" bIns="0">
            <a:noAutofit/>
          </a:bodyPr>
          <a:lstStyle/>
          <a:p>
            <a:r>
              <a:rPr lang="en-US" sz="2400" b="1" dirty="0">
                <a:solidFill>
                  <a:srgbClr val="333333"/>
                </a:solidFill>
                <a:latin typeface="Calibri" panose="020F0502020204030204"/>
              </a:rPr>
              <a:t>BOTTOM LINE</a:t>
            </a:r>
            <a:endParaRPr lang="en-US" sz="2400" b="1" dirty="0">
              <a:solidFill>
                <a:srgbClr val="333333"/>
              </a:solidFill>
            </a:endParaRPr>
          </a:p>
        </p:txBody>
      </p:sp>
      <p:sp>
        <p:nvSpPr>
          <p:cNvPr id="8" name="Slide Number Placeholder 5">
            <a:extLst>
              <a:ext uri="{FF2B5EF4-FFF2-40B4-BE49-F238E27FC236}">
                <a16:creationId xmlns:a16="http://schemas.microsoft.com/office/drawing/2014/main" id="{F67A3E3F-9042-504A-9482-C843F4DFB7FF}"/>
              </a:ext>
            </a:extLst>
          </p:cNvPr>
          <p:cNvSpPr>
            <a:spLocks noGrp="1"/>
          </p:cNvSpPr>
          <p:nvPr>
            <p:ph type="sldNum" sz="quarter" idx="12"/>
          </p:nvPr>
        </p:nvSpPr>
        <p:spPr>
          <a:xfrm>
            <a:off x="8469691" y="6275221"/>
            <a:ext cx="689299" cy="365125"/>
          </a:xfr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36E01ECB-9F79-DF4C-A9E9-6BFA7BE47661}" type="slidenum">
              <a:rPr kumimoji="0" lang="en-US" sz="1200" b="1"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11</a:t>
            </a:fld>
            <a:endParaRPr kumimoji="0" lang="en-US" sz="1200" b="1"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6" name="Content Placeholder 2">
            <a:extLst>
              <a:ext uri="{FF2B5EF4-FFF2-40B4-BE49-F238E27FC236}">
                <a16:creationId xmlns:a16="http://schemas.microsoft.com/office/drawing/2014/main" id="{8973CF0B-A578-4136-B18D-03CC484A740A}"/>
              </a:ext>
            </a:extLst>
          </p:cNvPr>
          <p:cNvSpPr txBox="1">
            <a:spLocks/>
          </p:cNvSpPr>
          <p:nvPr/>
        </p:nvSpPr>
        <p:spPr>
          <a:xfrm>
            <a:off x="276381" y="1038817"/>
            <a:ext cx="8716699" cy="3774095"/>
          </a:xfrm>
          <a:prstGeom prst="rect">
            <a:avLst/>
          </a:prstGeom>
          <a:noFill/>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1200"/>
              </a:spcAft>
              <a:buClr>
                <a:srgbClr val="C0504D"/>
              </a:buClr>
              <a:buSzTx/>
              <a:buFont typeface="Arial" panose="020B0604020202020204" pitchFamily="34" charset="0"/>
              <a:buNone/>
              <a:tabLst/>
              <a:defRPr/>
            </a:pPr>
            <a:r>
              <a:rPr lang="en-US" sz="2400" b="1" dirty="0">
                <a:solidFill>
                  <a:srgbClr val="333333"/>
                </a:solidFill>
                <a:latin typeface="Calibri" panose="020F0502020204030204"/>
              </a:rPr>
              <a:t>Residents</a:t>
            </a:r>
            <a:r>
              <a:rPr kumimoji="0" lang="en-US" sz="2400" b="1" i="0" u="none" strike="noStrike" kern="1200" cap="none" spc="0" normalizeH="0" baseline="0" noProof="0" dirty="0">
                <a:ln>
                  <a:noFill/>
                </a:ln>
                <a:solidFill>
                  <a:srgbClr val="333333"/>
                </a:solidFill>
                <a:effectLst/>
                <a:uLnTx/>
                <a:uFillTx/>
                <a:latin typeface="Calibri" panose="020F0502020204030204"/>
                <a:ea typeface="+mn-ea"/>
                <a:cs typeface="+mn-cs"/>
              </a:rPr>
              <a:t> simply don’t want to feel like they are being gouged, they want city government to watch their tax dollars carefully, and they want to maintain their quality of life.  This is not to say that there won’t be significant push-back from voter groups opposed to higher taxes.  Of course, there will be, and it could be strong.  But if higher taxes are linked directly to solving issues like congestion, schools, teachers or mental health, they are likely to be embraced.</a:t>
            </a:r>
          </a:p>
          <a:p>
            <a:pPr marL="0" marR="0" lvl="0" indent="0" algn="l" defTabSz="914400" rtl="0" eaLnBrk="1" fontAlgn="auto" latinLnBrk="0" hangingPunct="1">
              <a:lnSpc>
                <a:spcPct val="100000"/>
              </a:lnSpc>
              <a:spcBef>
                <a:spcPts val="0"/>
              </a:spcBef>
              <a:spcAft>
                <a:spcPts val="1200"/>
              </a:spcAft>
              <a:buClr>
                <a:srgbClr val="C0504D"/>
              </a:buClr>
              <a:buSzTx/>
              <a:buFont typeface="Arial" panose="020B0604020202020204" pitchFamily="34" charset="0"/>
              <a:buNone/>
              <a:tabLst/>
              <a:defRPr/>
            </a:pPr>
            <a:r>
              <a:rPr kumimoji="0" lang="en-US" sz="2400" b="1" i="0" u="none" strike="noStrike" kern="1200" cap="none" spc="0" normalizeH="0" baseline="0" noProof="0" dirty="0">
                <a:ln>
                  <a:noFill/>
                </a:ln>
                <a:solidFill>
                  <a:srgbClr val="333333"/>
                </a:solidFill>
                <a:effectLst/>
                <a:uLnTx/>
                <a:uFillTx/>
                <a:latin typeface="Calibri" panose="020F0502020204030204"/>
                <a:ea typeface="+mn-ea"/>
                <a:cs typeface="+mn-cs"/>
              </a:rPr>
              <a:t>The bottom line here is that Overland Park’s political leadership is faced with the same issues that it has managed pretty effectively over the last 30-40 years – how to manage the growth of an appealing community that is a magnet for area residents because of its high quality of life.</a:t>
            </a:r>
          </a:p>
        </p:txBody>
      </p:sp>
      <p:cxnSp>
        <p:nvCxnSpPr>
          <p:cNvPr id="10" name="Straight Connector 9">
            <a:extLst>
              <a:ext uri="{FF2B5EF4-FFF2-40B4-BE49-F238E27FC236}">
                <a16:creationId xmlns:a16="http://schemas.microsoft.com/office/drawing/2014/main" id="{1249923C-87EE-46D4-9502-676462BC4CDB}"/>
              </a:ext>
            </a:extLst>
          </p:cNvPr>
          <p:cNvCxnSpPr>
            <a:cxnSpLocks/>
          </p:cNvCxnSpPr>
          <p:nvPr/>
        </p:nvCxnSpPr>
        <p:spPr>
          <a:xfrm>
            <a:off x="299955" y="6279472"/>
            <a:ext cx="8544242" cy="0"/>
          </a:xfrm>
          <a:prstGeom prst="line">
            <a:avLst/>
          </a:prstGeom>
          <a:ln>
            <a:solidFill>
              <a:srgbClr val="333333"/>
            </a:solidFill>
          </a:ln>
        </p:spPr>
        <p:style>
          <a:lnRef idx="1">
            <a:schemeClr val="accent1"/>
          </a:lnRef>
          <a:fillRef idx="0">
            <a:schemeClr val="accent1"/>
          </a:fillRef>
          <a:effectRef idx="0">
            <a:schemeClr val="accent1"/>
          </a:effectRef>
          <a:fontRef idx="minor">
            <a:schemeClr val="tx1"/>
          </a:fontRef>
        </p:style>
      </p:cxnSp>
      <p:pic>
        <p:nvPicPr>
          <p:cNvPr id="9" name="Picture 8" descr="A picture containing food, drawing&#10;&#10;Description automatically generated">
            <a:extLst>
              <a:ext uri="{FF2B5EF4-FFF2-40B4-BE49-F238E27FC236}">
                <a16:creationId xmlns:a16="http://schemas.microsoft.com/office/drawing/2014/main" id="{781A1CAF-4A02-422B-A6BA-76DB43A407FB}"/>
              </a:ext>
            </a:extLst>
          </p:cNvPr>
          <p:cNvPicPr>
            <a:picLocks noChangeAspect="1"/>
          </p:cNvPicPr>
          <p:nvPr/>
        </p:nvPicPr>
        <p:blipFill rotWithShape="1">
          <a:blip r:embed="rId2">
            <a:extLst>
              <a:ext uri="{28A0092B-C50C-407E-A947-70E740481C1C}">
                <a14:useLocalDpi xmlns:a14="http://schemas.microsoft.com/office/drawing/2010/main" val="0"/>
              </a:ext>
            </a:extLst>
          </a:blip>
          <a:srcRect b="93078"/>
          <a:stretch/>
        </p:blipFill>
        <p:spPr>
          <a:xfrm>
            <a:off x="276381" y="796357"/>
            <a:ext cx="3957400" cy="209061"/>
          </a:xfrm>
          <a:prstGeom prst="rect">
            <a:avLst/>
          </a:prstGeom>
        </p:spPr>
      </p:pic>
      <p:pic>
        <p:nvPicPr>
          <p:cNvPr id="15" name="Picture 14" descr="A picture containing drawing&#10;&#10;Description automatically generated">
            <a:extLst>
              <a:ext uri="{FF2B5EF4-FFF2-40B4-BE49-F238E27FC236}">
                <a16:creationId xmlns:a16="http://schemas.microsoft.com/office/drawing/2014/main" id="{A49E111C-C26B-406F-8AE8-555DCC6275F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14819" y="6432940"/>
            <a:ext cx="1313336" cy="284498"/>
          </a:xfrm>
          <a:prstGeom prst="rect">
            <a:avLst/>
          </a:prstGeom>
        </p:spPr>
      </p:pic>
      <p:pic>
        <p:nvPicPr>
          <p:cNvPr id="16" name="Picture 15" descr="A picture containing text&#10;&#10;Description automatically generated">
            <a:extLst>
              <a:ext uri="{FF2B5EF4-FFF2-40B4-BE49-F238E27FC236}">
                <a16:creationId xmlns:a16="http://schemas.microsoft.com/office/drawing/2014/main" id="{3CACD2B0-593F-4F1E-9632-093B2EC3F09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72894" y="6372505"/>
            <a:ext cx="1598213" cy="389675"/>
          </a:xfrm>
          <a:prstGeom prst="rect">
            <a:avLst/>
          </a:prstGeom>
        </p:spPr>
      </p:pic>
      <p:pic>
        <p:nvPicPr>
          <p:cNvPr id="17" name="Picture 16">
            <a:extLst>
              <a:ext uri="{FF2B5EF4-FFF2-40B4-BE49-F238E27FC236}">
                <a16:creationId xmlns:a16="http://schemas.microsoft.com/office/drawing/2014/main" id="{FBEEA406-7F9F-4A75-9951-267A30913CB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26479" y="6429401"/>
            <a:ext cx="2302106" cy="260531"/>
          </a:xfrm>
          <a:prstGeom prst="rect">
            <a:avLst/>
          </a:prstGeom>
        </p:spPr>
      </p:pic>
    </p:spTree>
    <p:extLst>
      <p:ext uri="{BB962C8B-B14F-4D97-AF65-F5344CB8AC3E}">
        <p14:creationId xmlns:p14="http://schemas.microsoft.com/office/powerpoint/2010/main" val="34664703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Renovations to begin at City Hall - City of Overland Park, Kansas">
            <a:extLst>
              <a:ext uri="{FF2B5EF4-FFF2-40B4-BE49-F238E27FC236}">
                <a16:creationId xmlns:a16="http://schemas.microsoft.com/office/drawing/2014/main" id="{82F63D67-88A8-47B2-AE84-EC914850606E}"/>
              </a:ext>
            </a:extLst>
          </p:cNvPr>
          <p:cNvPicPr>
            <a:picLocks noChangeAspect="1" noChangeArrowheads="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93854"/>
            <a:ext cx="9144000" cy="545373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028D6982-06C8-40AD-B576-9AAFAD99D438}"/>
              </a:ext>
            </a:extLst>
          </p:cNvPr>
          <p:cNvSpPr/>
          <p:nvPr/>
        </p:nvSpPr>
        <p:spPr>
          <a:xfrm>
            <a:off x="0" y="5406119"/>
            <a:ext cx="9144000" cy="14518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FCDC6F50-BB2E-4041-BB7A-9382A4366FE4}"/>
              </a:ext>
            </a:extLst>
          </p:cNvPr>
          <p:cNvSpPr>
            <a:spLocks noGrp="1"/>
          </p:cNvSpPr>
          <p:nvPr>
            <p:ph type="ctrTitle" idx="4294967295"/>
          </p:nvPr>
        </p:nvSpPr>
        <p:spPr>
          <a:xfrm>
            <a:off x="230505" y="5897157"/>
            <a:ext cx="8132276" cy="1921686"/>
          </a:xfrm>
          <a:prstGeom prst="rect">
            <a:avLst/>
          </a:prstGeom>
        </p:spPr>
        <p:txBody>
          <a:bodyPr vert="horz" lIns="0" tIns="0" rIns="0" bIns="0" anchor="t">
            <a:noAutofit/>
          </a:bodyPr>
          <a:lstStyle/>
          <a:p>
            <a:r>
              <a:rPr lang="en-US" sz="4800" b="1" dirty="0">
                <a:solidFill>
                  <a:schemeClr val="bg1"/>
                </a:solidFill>
              </a:rPr>
              <a:t>Key Poll Findings</a:t>
            </a:r>
          </a:p>
        </p:txBody>
      </p:sp>
      <p:sp>
        <p:nvSpPr>
          <p:cNvPr id="12" name="Rectangle 11">
            <a:extLst>
              <a:ext uri="{FF2B5EF4-FFF2-40B4-BE49-F238E27FC236}">
                <a16:creationId xmlns:a16="http://schemas.microsoft.com/office/drawing/2014/main" id="{794B384E-7D9E-A943-9C92-5F2E935A4522}"/>
              </a:ext>
            </a:extLst>
          </p:cNvPr>
          <p:cNvSpPr/>
          <p:nvPr/>
        </p:nvSpPr>
        <p:spPr>
          <a:xfrm>
            <a:off x="0" y="-15476"/>
            <a:ext cx="9144000" cy="10933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3" name="Picture 12" descr="A picture containing food, drawing&#10;&#10;Description automatically generated">
            <a:extLst>
              <a:ext uri="{FF2B5EF4-FFF2-40B4-BE49-F238E27FC236}">
                <a16:creationId xmlns:a16="http://schemas.microsoft.com/office/drawing/2014/main" id="{E639A896-4F4F-4FF8-92E9-D900C06BAAE9}"/>
              </a:ext>
            </a:extLst>
          </p:cNvPr>
          <p:cNvPicPr>
            <a:picLocks noChangeAspect="1"/>
          </p:cNvPicPr>
          <p:nvPr/>
        </p:nvPicPr>
        <p:blipFill rotWithShape="1">
          <a:blip r:embed="rId3">
            <a:extLst>
              <a:ext uri="{28A0092B-C50C-407E-A947-70E740481C1C}">
                <a14:useLocalDpi xmlns:a14="http://schemas.microsoft.com/office/drawing/2010/main" val="0"/>
              </a:ext>
            </a:extLst>
          </a:blip>
          <a:srcRect b="75958"/>
          <a:stretch/>
        </p:blipFill>
        <p:spPr>
          <a:xfrm rot="16200000">
            <a:off x="3872783" y="197479"/>
            <a:ext cx="9706134" cy="726136"/>
          </a:xfrm>
          <a:prstGeom prst="rect">
            <a:avLst/>
          </a:prstGeom>
        </p:spPr>
      </p:pic>
      <p:pic>
        <p:nvPicPr>
          <p:cNvPr id="9" name="Picture 8" descr="A picture containing text&#10;&#10;Description automatically generated">
            <a:extLst>
              <a:ext uri="{FF2B5EF4-FFF2-40B4-BE49-F238E27FC236}">
                <a16:creationId xmlns:a16="http://schemas.microsoft.com/office/drawing/2014/main" id="{48777AA8-6F53-468E-BF71-30926CFC02C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0505" y="535401"/>
            <a:ext cx="3625027" cy="883852"/>
          </a:xfrm>
          <a:prstGeom prst="rect">
            <a:avLst/>
          </a:prstGeom>
        </p:spPr>
      </p:pic>
      <p:pic>
        <p:nvPicPr>
          <p:cNvPr id="14" name="Picture 13">
            <a:extLst>
              <a:ext uri="{FF2B5EF4-FFF2-40B4-BE49-F238E27FC236}">
                <a16:creationId xmlns:a16="http://schemas.microsoft.com/office/drawing/2014/main" id="{EB37F00D-1645-4191-A94E-35332C956FF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081" y="1627408"/>
            <a:ext cx="4811597" cy="544532"/>
          </a:xfrm>
          <a:prstGeom prst="rect">
            <a:avLst/>
          </a:prstGeom>
        </p:spPr>
      </p:pic>
    </p:spTree>
    <p:extLst>
      <p:ext uri="{BB962C8B-B14F-4D97-AF65-F5344CB8AC3E}">
        <p14:creationId xmlns:p14="http://schemas.microsoft.com/office/powerpoint/2010/main" val="16287128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6DABD6-2705-CE43-9C26-0E579DDD65F8}"/>
              </a:ext>
            </a:extLst>
          </p:cNvPr>
          <p:cNvSpPr>
            <a:spLocks noGrp="1"/>
          </p:cNvSpPr>
          <p:nvPr>
            <p:ph type="title"/>
          </p:nvPr>
        </p:nvSpPr>
        <p:spPr>
          <a:xfrm>
            <a:off x="276381" y="290657"/>
            <a:ext cx="7886700" cy="438912"/>
          </a:xfrm>
        </p:spPr>
        <p:txBody>
          <a:bodyPr lIns="0" tIns="0" rIns="0" bIns="0">
            <a:noAutofit/>
          </a:bodyPr>
          <a:lstStyle/>
          <a:p>
            <a:r>
              <a:rPr lang="en-US" sz="2400" dirty="0">
                <a:solidFill>
                  <a:srgbClr val="333333"/>
                </a:solidFill>
                <a:latin typeface="Calibri" panose="020F0502020204030204"/>
              </a:rPr>
              <a:t>As we found nearly a decade ago, Overland Park voters overwhelmingly believe the city is headed in the right direction.</a:t>
            </a:r>
            <a:endParaRPr lang="en-US" sz="2400" dirty="0">
              <a:solidFill>
                <a:srgbClr val="333333"/>
              </a:solidFill>
            </a:endParaRPr>
          </a:p>
        </p:txBody>
      </p:sp>
      <p:sp>
        <p:nvSpPr>
          <p:cNvPr id="8" name="Slide Number Placeholder 5">
            <a:extLst>
              <a:ext uri="{FF2B5EF4-FFF2-40B4-BE49-F238E27FC236}">
                <a16:creationId xmlns:a16="http://schemas.microsoft.com/office/drawing/2014/main" id="{F67A3E3F-9042-504A-9482-C843F4DFB7FF}"/>
              </a:ext>
            </a:extLst>
          </p:cNvPr>
          <p:cNvSpPr>
            <a:spLocks noGrp="1"/>
          </p:cNvSpPr>
          <p:nvPr>
            <p:ph type="sldNum" sz="quarter" idx="12"/>
          </p:nvPr>
        </p:nvSpPr>
        <p:spPr>
          <a:xfrm>
            <a:off x="8469691" y="6275221"/>
            <a:ext cx="689299" cy="365125"/>
          </a:xfr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36E01ECB-9F79-DF4C-A9E9-6BFA7BE47661}" type="slidenum">
              <a:rPr kumimoji="0" lang="en-US" sz="1200" b="1"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13</a:t>
            </a:fld>
            <a:endParaRPr kumimoji="0" lang="en-US" sz="1200" b="1"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1249923C-87EE-46D4-9502-676462BC4CDB}"/>
              </a:ext>
            </a:extLst>
          </p:cNvPr>
          <p:cNvCxnSpPr>
            <a:cxnSpLocks/>
          </p:cNvCxnSpPr>
          <p:nvPr/>
        </p:nvCxnSpPr>
        <p:spPr>
          <a:xfrm>
            <a:off x="299955" y="6279472"/>
            <a:ext cx="8544242" cy="0"/>
          </a:xfrm>
          <a:prstGeom prst="line">
            <a:avLst/>
          </a:prstGeom>
          <a:ln>
            <a:solidFill>
              <a:srgbClr val="333333"/>
            </a:solidFill>
          </a:ln>
        </p:spPr>
        <p:style>
          <a:lnRef idx="1">
            <a:schemeClr val="accent1"/>
          </a:lnRef>
          <a:fillRef idx="0">
            <a:schemeClr val="accent1"/>
          </a:fillRef>
          <a:effectRef idx="0">
            <a:schemeClr val="accent1"/>
          </a:effectRef>
          <a:fontRef idx="minor">
            <a:schemeClr val="tx1"/>
          </a:fontRef>
        </p:style>
      </p:cxnSp>
      <p:pic>
        <p:nvPicPr>
          <p:cNvPr id="4" name="Picture 3" descr="A picture containing drawing&#10;&#10;Description automatically generated">
            <a:extLst>
              <a:ext uri="{FF2B5EF4-FFF2-40B4-BE49-F238E27FC236}">
                <a16:creationId xmlns:a16="http://schemas.microsoft.com/office/drawing/2014/main" id="{2FB2D6CC-CDE7-4A33-833A-288A1A9A396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6381" y="6355848"/>
            <a:ext cx="1313336" cy="284498"/>
          </a:xfrm>
          <a:prstGeom prst="rect">
            <a:avLst/>
          </a:prstGeom>
        </p:spPr>
      </p:pic>
      <p:pic>
        <p:nvPicPr>
          <p:cNvPr id="9" name="Picture 8" descr="A picture containing food, drawing&#10;&#10;Description automatically generated">
            <a:extLst>
              <a:ext uri="{FF2B5EF4-FFF2-40B4-BE49-F238E27FC236}">
                <a16:creationId xmlns:a16="http://schemas.microsoft.com/office/drawing/2014/main" id="{781A1CAF-4A02-422B-A6BA-76DB43A407FB}"/>
              </a:ext>
            </a:extLst>
          </p:cNvPr>
          <p:cNvPicPr>
            <a:picLocks noChangeAspect="1"/>
          </p:cNvPicPr>
          <p:nvPr/>
        </p:nvPicPr>
        <p:blipFill rotWithShape="1">
          <a:blip r:embed="rId3">
            <a:extLst>
              <a:ext uri="{28A0092B-C50C-407E-A947-70E740481C1C}">
                <a14:useLocalDpi xmlns:a14="http://schemas.microsoft.com/office/drawing/2010/main" val="0"/>
              </a:ext>
            </a:extLst>
          </a:blip>
          <a:srcRect b="93078"/>
          <a:stretch/>
        </p:blipFill>
        <p:spPr>
          <a:xfrm>
            <a:off x="276381" y="893792"/>
            <a:ext cx="3957400" cy="209061"/>
          </a:xfrm>
          <a:prstGeom prst="rect">
            <a:avLst/>
          </a:prstGeom>
        </p:spPr>
      </p:pic>
      <p:sp>
        <p:nvSpPr>
          <p:cNvPr id="11" name="Rectangle 10">
            <a:extLst>
              <a:ext uri="{FF2B5EF4-FFF2-40B4-BE49-F238E27FC236}">
                <a16:creationId xmlns:a16="http://schemas.microsoft.com/office/drawing/2014/main" id="{33343CA7-851C-4C8A-8C31-55B250266C3C}"/>
              </a:ext>
            </a:extLst>
          </p:cNvPr>
          <p:cNvSpPr/>
          <p:nvPr/>
        </p:nvSpPr>
        <p:spPr>
          <a:xfrm>
            <a:off x="2260993" y="6301824"/>
            <a:ext cx="4622015" cy="415498"/>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0" i="1" u="none" strike="noStrike" kern="1200" cap="none" spc="0" normalizeH="0" baseline="0" noProof="0" dirty="0">
                <a:ln>
                  <a:noFill/>
                </a:ln>
                <a:solidFill>
                  <a:prstClr val="black"/>
                </a:solidFill>
                <a:effectLst/>
                <a:uLnTx/>
                <a:uFillTx/>
                <a:latin typeface="Calibri" panose="020F0502020204030204"/>
                <a:ea typeface="+mn-ea"/>
                <a:cs typeface="+mn-cs"/>
              </a:rPr>
              <a:t>Generally speaking, would you say that things in Overland Park are going in the right direction, or have they pretty seriously gotten off on the wrong track?</a:t>
            </a:r>
          </a:p>
        </p:txBody>
      </p:sp>
      <p:cxnSp>
        <p:nvCxnSpPr>
          <p:cNvPr id="14" name="Straight Connector 13">
            <a:extLst>
              <a:ext uri="{FF2B5EF4-FFF2-40B4-BE49-F238E27FC236}">
                <a16:creationId xmlns:a16="http://schemas.microsoft.com/office/drawing/2014/main" id="{85848836-F2AE-4675-A47A-D7CFBF04EB35}"/>
              </a:ext>
            </a:extLst>
          </p:cNvPr>
          <p:cNvCxnSpPr>
            <a:cxnSpLocks/>
          </p:cNvCxnSpPr>
          <p:nvPr/>
        </p:nvCxnSpPr>
        <p:spPr>
          <a:xfrm>
            <a:off x="524805" y="6279472"/>
            <a:ext cx="8094391" cy="0"/>
          </a:xfrm>
          <a:prstGeom prst="line">
            <a:avLst/>
          </a:prstGeom>
          <a:ln>
            <a:solidFill>
              <a:srgbClr val="333333"/>
            </a:solidFill>
          </a:ln>
        </p:spPr>
        <p:style>
          <a:lnRef idx="1">
            <a:schemeClr val="accent1"/>
          </a:lnRef>
          <a:fillRef idx="0">
            <a:schemeClr val="accent1"/>
          </a:fillRef>
          <a:effectRef idx="0">
            <a:schemeClr val="accent1"/>
          </a:effectRef>
          <a:fontRef idx="minor">
            <a:schemeClr val="tx1"/>
          </a:fontRef>
        </p:style>
      </p:cxnSp>
      <p:graphicFrame>
        <p:nvGraphicFramePr>
          <p:cNvPr id="13" name="Chart 12">
            <a:extLst>
              <a:ext uri="{FF2B5EF4-FFF2-40B4-BE49-F238E27FC236}">
                <a16:creationId xmlns:a16="http://schemas.microsoft.com/office/drawing/2014/main" id="{617CAE36-58DC-4D74-8351-0E7D296FA026}"/>
              </a:ext>
            </a:extLst>
          </p:cNvPr>
          <p:cNvGraphicFramePr/>
          <p:nvPr>
            <p:extLst>
              <p:ext uri="{D42A27DB-BD31-4B8C-83A1-F6EECF244321}">
                <p14:modId xmlns:p14="http://schemas.microsoft.com/office/powerpoint/2010/main" val="914004490"/>
              </p:ext>
            </p:extLst>
          </p:nvPr>
        </p:nvGraphicFramePr>
        <p:xfrm>
          <a:off x="554984" y="1324963"/>
          <a:ext cx="8034033" cy="4880109"/>
        </p:xfrm>
        <a:graphic>
          <a:graphicData uri="http://schemas.openxmlformats.org/drawingml/2006/chart">
            <c:chart xmlns:c="http://schemas.openxmlformats.org/drawingml/2006/chart" xmlns:r="http://schemas.openxmlformats.org/officeDocument/2006/relationships" r:id="rId4"/>
          </a:graphicData>
        </a:graphic>
      </p:graphicFrame>
      <p:cxnSp>
        <p:nvCxnSpPr>
          <p:cNvPr id="16" name="Straight Connector 15">
            <a:extLst>
              <a:ext uri="{FF2B5EF4-FFF2-40B4-BE49-F238E27FC236}">
                <a16:creationId xmlns:a16="http://schemas.microsoft.com/office/drawing/2014/main" id="{BCB803D8-FB8B-460E-8D95-064500A2E3DB}"/>
              </a:ext>
            </a:extLst>
          </p:cNvPr>
          <p:cNvCxnSpPr>
            <a:cxnSpLocks/>
          </p:cNvCxnSpPr>
          <p:nvPr/>
        </p:nvCxnSpPr>
        <p:spPr>
          <a:xfrm>
            <a:off x="3797810" y="1604104"/>
            <a:ext cx="0" cy="4143717"/>
          </a:xfrm>
          <a:prstGeom prst="line">
            <a:avLst/>
          </a:prstGeom>
          <a:ln w="28575"/>
        </p:spPr>
        <p:style>
          <a:lnRef idx="2">
            <a:schemeClr val="dk1"/>
          </a:lnRef>
          <a:fillRef idx="0">
            <a:schemeClr val="dk1"/>
          </a:fillRef>
          <a:effectRef idx="1">
            <a:schemeClr val="dk1"/>
          </a:effectRef>
          <a:fontRef idx="minor">
            <a:schemeClr val="tx1"/>
          </a:fontRef>
        </p:style>
      </p:cxnSp>
      <p:sp>
        <p:nvSpPr>
          <p:cNvPr id="17" name="Rectangle 16">
            <a:extLst>
              <a:ext uri="{FF2B5EF4-FFF2-40B4-BE49-F238E27FC236}">
                <a16:creationId xmlns:a16="http://schemas.microsoft.com/office/drawing/2014/main" id="{B1B29082-3FA0-4252-B93D-82EBD8CDF3B5}"/>
              </a:ext>
            </a:extLst>
          </p:cNvPr>
          <p:cNvSpPr/>
          <p:nvPr/>
        </p:nvSpPr>
        <p:spPr>
          <a:xfrm>
            <a:off x="2634180" y="1568261"/>
            <a:ext cx="534121"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C7BD1"/>
                </a:solidFill>
                <a:effectLst/>
                <a:uLnTx/>
                <a:uFillTx/>
                <a:latin typeface="Calibri" panose="020F0502020204030204"/>
                <a:ea typeface="+mn-ea"/>
                <a:cs typeface="+mn-cs"/>
              </a:rPr>
              <a:t>+</a:t>
            </a:r>
            <a:r>
              <a:rPr lang="en-US" dirty="0">
                <a:solidFill>
                  <a:srgbClr val="4C7BD1"/>
                </a:solidFill>
                <a:latin typeface="Calibri" panose="020F0502020204030204"/>
              </a:rPr>
              <a:t>59</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0A89B4AF-5950-4F4E-A2D4-E06301D4437C}"/>
              </a:ext>
            </a:extLst>
          </p:cNvPr>
          <p:cNvSpPr/>
          <p:nvPr/>
        </p:nvSpPr>
        <p:spPr>
          <a:xfrm>
            <a:off x="933049" y="1568261"/>
            <a:ext cx="534121"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C7BD1"/>
                </a:solidFill>
                <a:effectLst/>
                <a:uLnTx/>
                <a:uFillTx/>
                <a:latin typeface="Calibri" panose="020F0502020204030204"/>
                <a:ea typeface="+mn-ea"/>
                <a:cs typeface="+mn-cs"/>
              </a:rPr>
              <a:t>+</a:t>
            </a:r>
            <a:r>
              <a:rPr lang="en-US" dirty="0">
                <a:solidFill>
                  <a:srgbClr val="4C7BD1"/>
                </a:solidFill>
                <a:latin typeface="Calibri" panose="020F0502020204030204"/>
              </a:rPr>
              <a:t>43</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65DDCDD6-CFFA-4464-A4AA-8E45D56788DB}"/>
              </a:ext>
            </a:extLst>
          </p:cNvPr>
          <p:cNvSpPr/>
          <p:nvPr/>
        </p:nvSpPr>
        <p:spPr>
          <a:xfrm>
            <a:off x="4233781" y="1568261"/>
            <a:ext cx="534121"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C7BD1"/>
                </a:solidFill>
                <a:effectLst/>
                <a:uLnTx/>
                <a:uFillTx/>
                <a:latin typeface="Calibri" panose="020F0502020204030204"/>
                <a:ea typeface="+mn-ea"/>
                <a:cs typeface="+mn-cs"/>
              </a:rPr>
              <a:t>+</a:t>
            </a:r>
            <a:r>
              <a:rPr lang="en-US" dirty="0">
                <a:solidFill>
                  <a:srgbClr val="4C7BD1"/>
                </a:solidFill>
                <a:latin typeface="Calibri" panose="020F0502020204030204"/>
              </a:rPr>
              <a:t>52</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56E6DD22-F87E-44A6-AD5A-BD6AF5535E9E}"/>
              </a:ext>
            </a:extLst>
          </p:cNvPr>
          <p:cNvSpPr/>
          <p:nvPr/>
        </p:nvSpPr>
        <p:spPr>
          <a:xfrm>
            <a:off x="7200075" y="1568261"/>
            <a:ext cx="534121"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C7BD1"/>
                </a:solidFill>
                <a:effectLst/>
                <a:uLnTx/>
                <a:uFillTx/>
                <a:latin typeface="Calibri" panose="020F0502020204030204"/>
                <a:ea typeface="+mn-ea"/>
                <a:cs typeface="+mn-cs"/>
              </a:rPr>
              <a:t>+</a:t>
            </a:r>
            <a:r>
              <a:rPr lang="en-US" dirty="0">
                <a:solidFill>
                  <a:srgbClr val="4C7BD1"/>
                </a:solidFill>
                <a:latin typeface="Calibri" panose="020F0502020204030204"/>
              </a:rPr>
              <a:t>65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Rectangle 24">
            <a:extLst>
              <a:ext uri="{FF2B5EF4-FFF2-40B4-BE49-F238E27FC236}">
                <a16:creationId xmlns:a16="http://schemas.microsoft.com/office/drawing/2014/main" id="{97F081A0-AF21-4E49-87B1-4F7395F2EDB0}"/>
              </a:ext>
            </a:extLst>
          </p:cNvPr>
          <p:cNvSpPr/>
          <p:nvPr/>
        </p:nvSpPr>
        <p:spPr>
          <a:xfrm>
            <a:off x="5926353" y="1568261"/>
            <a:ext cx="534121"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C7BD1"/>
                </a:solidFill>
                <a:effectLst/>
                <a:uLnTx/>
                <a:uFillTx/>
                <a:latin typeface="Calibri" panose="020F0502020204030204"/>
                <a:ea typeface="+mn-ea"/>
                <a:cs typeface="+mn-cs"/>
              </a:rPr>
              <a:t>+</a:t>
            </a:r>
            <a:r>
              <a:rPr lang="en-US" dirty="0">
                <a:solidFill>
                  <a:srgbClr val="4C7BD1"/>
                </a:solidFill>
                <a:latin typeface="Calibri" panose="020F0502020204030204"/>
              </a:rPr>
              <a:t>62</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1" name="Picture 20" descr="A picture containing text&#10;&#10;Description automatically generated">
            <a:extLst>
              <a:ext uri="{FF2B5EF4-FFF2-40B4-BE49-F238E27FC236}">
                <a16:creationId xmlns:a16="http://schemas.microsoft.com/office/drawing/2014/main" id="{01EE689C-CCBD-4359-8893-726EEE23DB8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21710" y="6369624"/>
            <a:ext cx="1426048" cy="347698"/>
          </a:xfrm>
          <a:prstGeom prst="rect">
            <a:avLst/>
          </a:prstGeom>
        </p:spPr>
      </p:pic>
      <p:pic>
        <p:nvPicPr>
          <p:cNvPr id="23" name="Picture 22">
            <a:extLst>
              <a:ext uri="{FF2B5EF4-FFF2-40B4-BE49-F238E27FC236}">
                <a16:creationId xmlns:a16="http://schemas.microsoft.com/office/drawing/2014/main" id="{8D07C906-CFF6-4A9E-957C-F7DEC067D678}"/>
              </a:ext>
            </a:extLst>
          </p:cNvPr>
          <p:cNvPicPr>
            <a:picLocks noChangeAspect="1"/>
          </p:cNvPicPr>
          <p:nvPr/>
        </p:nvPicPr>
        <p:blipFill rotWithShape="1">
          <a:blip r:embed="rId6">
            <a:extLst>
              <a:ext uri="{28A0092B-C50C-407E-A947-70E740481C1C}">
                <a14:useLocalDpi xmlns:a14="http://schemas.microsoft.com/office/drawing/2010/main" val="0"/>
              </a:ext>
            </a:extLst>
          </a:blip>
          <a:srcRect t="-2459" r="86823"/>
          <a:stretch/>
        </p:blipFill>
        <p:spPr>
          <a:xfrm>
            <a:off x="8248368" y="6353873"/>
            <a:ext cx="466521" cy="410519"/>
          </a:xfrm>
          <a:prstGeom prst="rect">
            <a:avLst/>
          </a:prstGeom>
        </p:spPr>
      </p:pic>
    </p:spTree>
    <p:extLst>
      <p:ext uri="{BB962C8B-B14F-4D97-AF65-F5344CB8AC3E}">
        <p14:creationId xmlns:p14="http://schemas.microsoft.com/office/powerpoint/2010/main" val="30523078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6DABD6-2705-CE43-9C26-0E579DDD65F8}"/>
              </a:ext>
            </a:extLst>
          </p:cNvPr>
          <p:cNvSpPr>
            <a:spLocks noGrp="1"/>
          </p:cNvSpPr>
          <p:nvPr>
            <p:ph type="title"/>
          </p:nvPr>
        </p:nvSpPr>
        <p:spPr>
          <a:xfrm>
            <a:off x="276381" y="290657"/>
            <a:ext cx="7886700" cy="438912"/>
          </a:xfrm>
        </p:spPr>
        <p:txBody>
          <a:bodyPr lIns="0" tIns="0" rIns="0" bIns="0">
            <a:noAutofit/>
          </a:bodyPr>
          <a:lstStyle/>
          <a:p>
            <a:r>
              <a:rPr lang="en-US" sz="2400" dirty="0">
                <a:solidFill>
                  <a:srgbClr val="333333"/>
                </a:solidFill>
                <a:latin typeface="Calibri" panose="020F0502020204030204"/>
              </a:rPr>
              <a:t>That optimism clearly cuts across geography.</a:t>
            </a:r>
            <a:endParaRPr lang="en-US" sz="2400" dirty="0">
              <a:solidFill>
                <a:srgbClr val="333333"/>
              </a:solidFill>
            </a:endParaRPr>
          </a:p>
        </p:txBody>
      </p:sp>
      <p:sp>
        <p:nvSpPr>
          <p:cNvPr id="8" name="Slide Number Placeholder 5">
            <a:extLst>
              <a:ext uri="{FF2B5EF4-FFF2-40B4-BE49-F238E27FC236}">
                <a16:creationId xmlns:a16="http://schemas.microsoft.com/office/drawing/2014/main" id="{F67A3E3F-9042-504A-9482-C843F4DFB7FF}"/>
              </a:ext>
            </a:extLst>
          </p:cNvPr>
          <p:cNvSpPr>
            <a:spLocks noGrp="1"/>
          </p:cNvSpPr>
          <p:nvPr>
            <p:ph type="sldNum" sz="quarter" idx="12"/>
          </p:nvPr>
        </p:nvSpPr>
        <p:spPr>
          <a:xfrm>
            <a:off x="8469691" y="6275221"/>
            <a:ext cx="689299" cy="365125"/>
          </a:xfr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36E01ECB-9F79-DF4C-A9E9-6BFA7BE47661}" type="slidenum">
              <a:rPr kumimoji="0" lang="en-US" sz="1200" b="1"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14</a:t>
            </a:fld>
            <a:endParaRPr kumimoji="0" lang="en-US" sz="1200" b="1"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1249923C-87EE-46D4-9502-676462BC4CDB}"/>
              </a:ext>
            </a:extLst>
          </p:cNvPr>
          <p:cNvCxnSpPr>
            <a:cxnSpLocks/>
          </p:cNvCxnSpPr>
          <p:nvPr/>
        </p:nvCxnSpPr>
        <p:spPr>
          <a:xfrm>
            <a:off x="299955" y="6279472"/>
            <a:ext cx="8544242" cy="0"/>
          </a:xfrm>
          <a:prstGeom prst="line">
            <a:avLst/>
          </a:prstGeom>
          <a:ln>
            <a:solidFill>
              <a:srgbClr val="333333"/>
            </a:solidFill>
          </a:ln>
        </p:spPr>
        <p:style>
          <a:lnRef idx="1">
            <a:schemeClr val="accent1"/>
          </a:lnRef>
          <a:fillRef idx="0">
            <a:schemeClr val="accent1"/>
          </a:fillRef>
          <a:effectRef idx="0">
            <a:schemeClr val="accent1"/>
          </a:effectRef>
          <a:fontRef idx="minor">
            <a:schemeClr val="tx1"/>
          </a:fontRef>
        </p:style>
      </p:cxnSp>
      <p:pic>
        <p:nvPicPr>
          <p:cNvPr id="4" name="Picture 3" descr="A picture containing drawing&#10;&#10;Description automatically generated">
            <a:extLst>
              <a:ext uri="{FF2B5EF4-FFF2-40B4-BE49-F238E27FC236}">
                <a16:creationId xmlns:a16="http://schemas.microsoft.com/office/drawing/2014/main" id="{2FB2D6CC-CDE7-4A33-833A-288A1A9A396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6381" y="6355848"/>
            <a:ext cx="1313336" cy="284498"/>
          </a:xfrm>
          <a:prstGeom prst="rect">
            <a:avLst/>
          </a:prstGeom>
        </p:spPr>
      </p:pic>
      <p:pic>
        <p:nvPicPr>
          <p:cNvPr id="9" name="Picture 8" descr="A picture containing food, drawing&#10;&#10;Description automatically generated">
            <a:extLst>
              <a:ext uri="{FF2B5EF4-FFF2-40B4-BE49-F238E27FC236}">
                <a16:creationId xmlns:a16="http://schemas.microsoft.com/office/drawing/2014/main" id="{781A1CAF-4A02-422B-A6BA-76DB43A407FB}"/>
              </a:ext>
            </a:extLst>
          </p:cNvPr>
          <p:cNvPicPr>
            <a:picLocks noChangeAspect="1"/>
          </p:cNvPicPr>
          <p:nvPr/>
        </p:nvPicPr>
        <p:blipFill rotWithShape="1">
          <a:blip r:embed="rId3">
            <a:extLst>
              <a:ext uri="{28A0092B-C50C-407E-A947-70E740481C1C}">
                <a14:useLocalDpi xmlns:a14="http://schemas.microsoft.com/office/drawing/2010/main" val="0"/>
              </a:ext>
            </a:extLst>
          </a:blip>
          <a:srcRect b="93078"/>
          <a:stretch/>
        </p:blipFill>
        <p:spPr>
          <a:xfrm>
            <a:off x="276381" y="893792"/>
            <a:ext cx="3957400" cy="209061"/>
          </a:xfrm>
          <a:prstGeom prst="rect">
            <a:avLst/>
          </a:prstGeom>
        </p:spPr>
      </p:pic>
      <p:cxnSp>
        <p:nvCxnSpPr>
          <p:cNvPr id="14" name="Straight Connector 13">
            <a:extLst>
              <a:ext uri="{FF2B5EF4-FFF2-40B4-BE49-F238E27FC236}">
                <a16:creationId xmlns:a16="http://schemas.microsoft.com/office/drawing/2014/main" id="{85848836-F2AE-4675-A47A-D7CFBF04EB35}"/>
              </a:ext>
            </a:extLst>
          </p:cNvPr>
          <p:cNvCxnSpPr>
            <a:cxnSpLocks/>
          </p:cNvCxnSpPr>
          <p:nvPr/>
        </p:nvCxnSpPr>
        <p:spPr>
          <a:xfrm>
            <a:off x="524805" y="6279472"/>
            <a:ext cx="8094391" cy="0"/>
          </a:xfrm>
          <a:prstGeom prst="line">
            <a:avLst/>
          </a:prstGeom>
          <a:ln>
            <a:solidFill>
              <a:srgbClr val="333333"/>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5BBAC6FC-AB5D-402B-9722-FBF67CDD4FE3}"/>
              </a:ext>
            </a:extLst>
          </p:cNvPr>
          <p:cNvCxnSpPr>
            <a:cxnSpLocks/>
          </p:cNvCxnSpPr>
          <p:nvPr/>
        </p:nvCxnSpPr>
        <p:spPr>
          <a:xfrm>
            <a:off x="524805" y="6279472"/>
            <a:ext cx="8094391" cy="0"/>
          </a:xfrm>
          <a:prstGeom prst="line">
            <a:avLst/>
          </a:prstGeom>
          <a:ln>
            <a:solidFill>
              <a:srgbClr val="333333"/>
            </a:solidFill>
          </a:ln>
        </p:spPr>
        <p:style>
          <a:lnRef idx="1">
            <a:schemeClr val="accent1"/>
          </a:lnRef>
          <a:fillRef idx="0">
            <a:schemeClr val="accent1"/>
          </a:fillRef>
          <a:effectRef idx="0">
            <a:schemeClr val="accent1"/>
          </a:effectRef>
          <a:fontRef idx="minor">
            <a:schemeClr val="tx1"/>
          </a:fontRef>
        </p:style>
      </p:cxnSp>
      <p:graphicFrame>
        <p:nvGraphicFramePr>
          <p:cNvPr id="29" name="Chart 28">
            <a:extLst>
              <a:ext uri="{FF2B5EF4-FFF2-40B4-BE49-F238E27FC236}">
                <a16:creationId xmlns:a16="http://schemas.microsoft.com/office/drawing/2014/main" id="{F56E8CFD-4556-4BD3-9329-F3BF0B9BFA60}"/>
              </a:ext>
            </a:extLst>
          </p:cNvPr>
          <p:cNvGraphicFramePr/>
          <p:nvPr>
            <p:extLst>
              <p:ext uri="{D42A27DB-BD31-4B8C-83A1-F6EECF244321}">
                <p14:modId xmlns:p14="http://schemas.microsoft.com/office/powerpoint/2010/main" val="2571845813"/>
              </p:ext>
            </p:extLst>
          </p:nvPr>
        </p:nvGraphicFramePr>
        <p:xfrm>
          <a:off x="554984" y="1324963"/>
          <a:ext cx="8034033" cy="4880109"/>
        </p:xfrm>
        <a:graphic>
          <a:graphicData uri="http://schemas.openxmlformats.org/drawingml/2006/chart">
            <c:chart xmlns:c="http://schemas.openxmlformats.org/drawingml/2006/chart" xmlns:r="http://schemas.openxmlformats.org/officeDocument/2006/relationships" r:id="rId4"/>
          </a:graphicData>
        </a:graphic>
      </p:graphicFrame>
      <p:sp>
        <p:nvSpPr>
          <p:cNvPr id="23" name="Rectangle 22">
            <a:extLst>
              <a:ext uri="{FF2B5EF4-FFF2-40B4-BE49-F238E27FC236}">
                <a16:creationId xmlns:a16="http://schemas.microsoft.com/office/drawing/2014/main" id="{06462995-11AE-4F2B-AD71-E923D4DFA9D0}"/>
              </a:ext>
            </a:extLst>
          </p:cNvPr>
          <p:cNvSpPr/>
          <p:nvPr/>
        </p:nvSpPr>
        <p:spPr>
          <a:xfrm>
            <a:off x="3631790" y="1398619"/>
            <a:ext cx="534121"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C7BD1"/>
                </a:solidFill>
                <a:effectLst/>
                <a:uLnTx/>
                <a:uFillTx/>
                <a:latin typeface="Calibri" panose="020F0502020204030204"/>
                <a:ea typeface="+mn-ea"/>
                <a:cs typeface="+mn-cs"/>
              </a:rPr>
              <a:t>+</a:t>
            </a:r>
            <a:r>
              <a:rPr lang="en-US" dirty="0">
                <a:solidFill>
                  <a:srgbClr val="4C7BD1"/>
                </a:solidFill>
                <a:latin typeface="Calibri" panose="020F0502020204030204"/>
              </a:rPr>
              <a:t>54</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D5C7CF06-3A5E-406E-A5FF-59E795D64B95}"/>
              </a:ext>
            </a:extLst>
          </p:cNvPr>
          <p:cNvSpPr/>
          <p:nvPr/>
        </p:nvSpPr>
        <p:spPr>
          <a:xfrm>
            <a:off x="952013" y="1393289"/>
            <a:ext cx="534121"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C7BD1"/>
                </a:solidFill>
                <a:effectLst/>
                <a:uLnTx/>
                <a:uFillTx/>
                <a:latin typeface="Calibri" panose="020F0502020204030204"/>
                <a:ea typeface="+mn-ea"/>
                <a:cs typeface="+mn-cs"/>
              </a:rPr>
              <a:t>+</a:t>
            </a:r>
            <a:r>
              <a:rPr lang="en-US" dirty="0">
                <a:solidFill>
                  <a:srgbClr val="4C7BD1"/>
                </a:solidFill>
                <a:latin typeface="Calibri" panose="020F0502020204030204"/>
              </a:rPr>
              <a:t>58</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6" name="Rectangle 25">
            <a:extLst>
              <a:ext uri="{FF2B5EF4-FFF2-40B4-BE49-F238E27FC236}">
                <a16:creationId xmlns:a16="http://schemas.microsoft.com/office/drawing/2014/main" id="{BABB8F48-FE04-409D-B731-E12160126CA5}"/>
              </a:ext>
            </a:extLst>
          </p:cNvPr>
          <p:cNvSpPr/>
          <p:nvPr/>
        </p:nvSpPr>
        <p:spPr>
          <a:xfrm>
            <a:off x="6297135" y="1389566"/>
            <a:ext cx="534121"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C7BD1"/>
                </a:solidFill>
                <a:effectLst/>
                <a:uLnTx/>
                <a:uFillTx/>
                <a:latin typeface="Calibri" panose="020F0502020204030204"/>
                <a:ea typeface="+mn-ea"/>
                <a:cs typeface="+mn-cs"/>
              </a:rPr>
              <a:t>+5</a:t>
            </a:r>
            <a:r>
              <a:rPr lang="en-US" dirty="0">
                <a:solidFill>
                  <a:srgbClr val="4C7BD1"/>
                </a:solidFill>
                <a:latin typeface="Calibri" panose="020F0502020204030204"/>
              </a:rPr>
              <a:t>8</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7" name="Rectangle 26">
            <a:extLst>
              <a:ext uri="{FF2B5EF4-FFF2-40B4-BE49-F238E27FC236}">
                <a16:creationId xmlns:a16="http://schemas.microsoft.com/office/drawing/2014/main" id="{FE185EAB-3124-4CF7-8450-2305E5F90E6C}"/>
              </a:ext>
            </a:extLst>
          </p:cNvPr>
          <p:cNvSpPr/>
          <p:nvPr/>
        </p:nvSpPr>
        <p:spPr>
          <a:xfrm>
            <a:off x="2293590" y="1393289"/>
            <a:ext cx="534121"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C7BD1"/>
                </a:solidFill>
                <a:effectLst/>
                <a:uLnTx/>
                <a:uFillTx/>
                <a:latin typeface="Calibri" panose="020F0502020204030204"/>
                <a:ea typeface="+mn-ea"/>
                <a:cs typeface="+mn-cs"/>
              </a:rPr>
              <a:t>+</a:t>
            </a:r>
            <a:r>
              <a:rPr lang="en-US" dirty="0">
                <a:solidFill>
                  <a:srgbClr val="4C7BD1"/>
                </a:solidFill>
                <a:latin typeface="Calibri" panose="020F0502020204030204"/>
              </a:rPr>
              <a:t>71</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8" name="Rectangle 27">
            <a:extLst>
              <a:ext uri="{FF2B5EF4-FFF2-40B4-BE49-F238E27FC236}">
                <a16:creationId xmlns:a16="http://schemas.microsoft.com/office/drawing/2014/main" id="{9293095F-EC88-40BB-9F96-5BE8DE2AC6AA}"/>
              </a:ext>
            </a:extLst>
          </p:cNvPr>
          <p:cNvSpPr/>
          <p:nvPr/>
        </p:nvSpPr>
        <p:spPr>
          <a:xfrm>
            <a:off x="4978253" y="1393289"/>
            <a:ext cx="534121"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C7BD1"/>
                </a:solidFill>
                <a:effectLst/>
                <a:uLnTx/>
                <a:uFillTx/>
                <a:latin typeface="Calibri" panose="020F0502020204030204"/>
                <a:ea typeface="+mn-ea"/>
                <a:cs typeface="+mn-cs"/>
              </a:rPr>
              <a:t>+</a:t>
            </a:r>
            <a:r>
              <a:rPr lang="en-US" dirty="0">
                <a:solidFill>
                  <a:srgbClr val="4C7BD1"/>
                </a:solidFill>
                <a:latin typeface="Calibri" panose="020F0502020204030204"/>
              </a:rPr>
              <a:t>58</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2" name="Rectangle 31">
            <a:extLst>
              <a:ext uri="{FF2B5EF4-FFF2-40B4-BE49-F238E27FC236}">
                <a16:creationId xmlns:a16="http://schemas.microsoft.com/office/drawing/2014/main" id="{5BD4C02F-E786-4406-9694-8130B53CC742}"/>
              </a:ext>
            </a:extLst>
          </p:cNvPr>
          <p:cNvSpPr/>
          <p:nvPr/>
        </p:nvSpPr>
        <p:spPr>
          <a:xfrm>
            <a:off x="7571162" y="1389566"/>
            <a:ext cx="534121"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C7BD1"/>
                </a:solidFill>
                <a:effectLst/>
                <a:uLnTx/>
                <a:uFillTx/>
                <a:latin typeface="Calibri" panose="020F0502020204030204"/>
                <a:ea typeface="+mn-ea"/>
                <a:cs typeface="+mn-cs"/>
              </a:rPr>
              <a:t>+</a:t>
            </a:r>
            <a:r>
              <a:rPr lang="en-US" dirty="0">
                <a:solidFill>
                  <a:srgbClr val="4C7BD1"/>
                </a:solidFill>
                <a:latin typeface="Calibri" panose="020F0502020204030204"/>
              </a:rPr>
              <a:t>50</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3" name="Rectangle 32">
            <a:extLst>
              <a:ext uri="{FF2B5EF4-FFF2-40B4-BE49-F238E27FC236}">
                <a16:creationId xmlns:a16="http://schemas.microsoft.com/office/drawing/2014/main" id="{08BD2C40-7C98-4DE6-BCEB-CBB5DB888D8A}"/>
              </a:ext>
            </a:extLst>
          </p:cNvPr>
          <p:cNvSpPr/>
          <p:nvPr/>
        </p:nvSpPr>
        <p:spPr>
          <a:xfrm>
            <a:off x="2260993" y="6301824"/>
            <a:ext cx="4622015" cy="415498"/>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0" i="1" u="none" strike="noStrike" kern="1200" cap="none" spc="0" normalizeH="0" baseline="0" noProof="0" dirty="0">
                <a:ln>
                  <a:noFill/>
                </a:ln>
                <a:solidFill>
                  <a:prstClr val="black"/>
                </a:solidFill>
                <a:effectLst/>
                <a:uLnTx/>
                <a:uFillTx/>
                <a:latin typeface="Calibri" panose="020F0502020204030204"/>
                <a:ea typeface="+mn-ea"/>
                <a:cs typeface="+mn-cs"/>
              </a:rPr>
              <a:t>Generally speaking, would you say that things in Overland Park are going in the right direction, or have they pretty seriously gotten off on the wrong track?</a:t>
            </a:r>
          </a:p>
        </p:txBody>
      </p:sp>
      <p:pic>
        <p:nvPicPr>
          <p:cNvPr id="18" name="Picture 17" descr="A picture containing text&#10;&#10;Description automatically generated">
            <a:extLst>
              <a:ext uri="{FF2B5EF4-FFF2-40B4-BE49-F238E27FC236}">
                <a16:creationId xmlns:a16="http://schemas.microsoft.com/office/drawing/2014/main" id="{24D45C05-A335-4BF8-B455-0267EC5A1F0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21710" y="6369624"/>
            <a:ext cx="1426048" cy="347698"/>
          </a:xfrm>
          <a:prstGeom prst="rect">
            <a:avLst/>
          </a:prstGeom>
        </p:spPr>
      </p:pic>
      <p:pic>
        <p:nvPicPr>
          <p:cNvPr id="20" name="Picture 19">
            <a:extLst>
              <a:ext uri="{FF2B5EF4-FFF2-40B4-BE49-F238E27FC236}">
                <a16:creationId xmlns:a16="http://schemas.microsoft.com/office/drawing/2014/main" id="{356258A0-92D9-45C0-BD8F-DD354A6E8135}"/>
              </a:ext>
            </a:extLst>
          </p:cNvPr>
          <p:cNvPicPr>
            <a:picLocks noChangeAspect="1"/>
          </p:cNvPicPr>
          <p:nvPr/>
        </p:nvPicPr>
        <p:blipFill rotWithShape="1">
          <a:blip r:embed="rId6">
            <a:extLst>
              <a:ext uri="{28A0092B-C50C-407E-A947-70E740481C1C}">
                <a14:useLocalDpi xmlns:a14="http://schemas.microsoft.com/office/drawing/2010/main" val="0"/>
              </a:ext>
            </a:extLst>
          </a:blip>
          <a:srcRect t="-2459" r="86823"/>
          <a:stretch/>
        </p:blipFill>
        <p:spPr>
          <a:xfrm>
            <a:off x="8248368" y="6353873"/>
            <a:ext cx="466521" cy="410519"/>
          </a:xfrm>
          <a:prstGeom prst="rect">
            <a:avLst/>
          </a:prstGeom>
        </p:spPr>
      </p:pic>
    </p:spTree>
    <p:extLst>
      <p:ext uri="{BB962C8B-B14F-4D97-AF65-F5344CB8AC3E}">
        <p14:creationId xmlns:p14="http://schemas.microsoft.com/office/powerpoint/2010/main" val="35737303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6DABD6-2705-CE43-9C26-0E579DDD65F8}"/>
              </a:ext>
            </a:extLst>
          </p:cNvPr>
          <p:cNvSpPr>
            <a:spLocks noGrp="1"/>
          </p:cNvSpPr>
          <p:nvPr>
            <p:ph type="title"/>
          </p:nvPr>
        </p:nvSpPr>
        <p:spPr>
          <a:xfrm>
            <a:off x="276381" y="290657"/>
            <a:ext cx="7886700" cy="438912"/>
          </a:xfrm>
        </p:spPr>
        <p:txBody>
          <a:bodyPr lIns="0" tIns="0" rIns="0" bIns="0">
            <a:noAutofit/>
          </a:bodyPr>
          <a:lstStyle/>
          <a:p>
            <a:r>
              <a:rPr lang="en-US" sz="2400" dirty="0">
                <a:solidFill>
                  <a:srgbClr val="333333"/>
                </a:solidFill>
                <a:latin typeface="Calibri" panose="020F0502020204030204"/>
              </a:rPr>
              <a:t>There isn’t a single issue that dominates voters’ concerns, but crime/drugs tops the list.</a:t>
            </a:r>
            <a:endParaRPr lang="en-US" sz="2400" dirty="0">
              <a:solidFill>
                <a:srgbClr val="333333"/>
              </a:solidFill>
            </a:endParaRPr>
          </a:p>
        </p:txBody>
      </p:sp>
      <p:sp>
        <p:nvSpPr>
          <p:cNvPr id="8" name="Slide Number Placeholder 5">
            <a:extLst>
              <a:ext uri="{FF2B5EF4-FFF2-40B4-BE49-F238E27FC236}">
                <a16:creationId xmlns:a16="http://schemas.microsoft.com/office/drawing/2014/main" id="{F67A3E3F-9042-504A-9482-C843F4DFB7FF}"/>
              </a:ext>
            </a:extLst>
          </p:cNvPr>
          <p:cNvSpPr>
            <a:spLocks noGrp="1"/>
          </p:cNvSpPr>
          <p:nvPr>
            <p:ph type="sldNum" sz="quarter" idx="12"/>
          </p:nvPr>
        </p:nvSpPr>
        <p:spPr>
          <a:xfrm>
            <a:off x="8469691" y="6275221"/>
            <a:ext cx="689299" cy="365125"/>
          </a:xfr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36E01ECB-9F79-DF4C-A9E9-6BFA7BE47661}" type="slidenum">
              <a:rPr kumimoji="0" lang="en-US" sz="1200" b="1"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15</a:t>
            </a:fld>
            <a:endParaRPr kumimoji="0" lang="en-US" sz="1200" b="1"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1249923C-87EE-46D4-9502-676462BC4CDB}"/>
              </a:ext>
            </a:extLst>
          </p:cNvPr>
          <p:cNvCxnSpPr>
            <a:cxnSpLocks/>
          </p:cNvCxnSpPr>
          <p:nvPr/>
        </p:nvCxnSpPr>
        <p:spPr>
          <a:xfrm>
            <a:off x="299955" y="6279472"/>
            <a:ext cx="8544242" cy="0"/>
          </a:xfrm>
          <a:prstGeom prst="line">
            <a:avLst/>
          </a:prstGeom>
          <a:ln>
            <a:solidFill>
              <a:srgbClr val="333333"/>
            </a:solidFill>
          </a:ln>
        </p:spPr>
        <p:style>
          <a:lnRef idx="1">
            <a:schemeClr val="accent1"/>
          </a:lnRef>
          <a:fillRef idx="0">
            <a:schemeClr val="accent1"/>
          </a:fillRef>
          <a:effectRef idx="0">
            <a:schemeClr val="accent1"/>
          </a:effectRef>
          <a:fontRef idx="minor">
            <a:schemeClr val="tx1"/>
          </a:fontRef>
        </p:style>
      </p:cxnSp>
      <p:pic>
        <p:nvPicPr>
          <p:cNvPr id="4" name="Picture 3" descr="A picture containing drawing&#10;&#10;Description automatically generated">
            <a:extLst>
              <a:ext uri="{FF2B5EF4-FFF2-40B4-BE49-F238E27FC236}">
                <a16:creationId xmlns:a16="http://schemas.microsoft.com/office/drawing/2014/main" id="{2FB2D6CC-CDE7-4A33-833A-288A1A9A396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6381" y="6355848"/>
            <a:ext cx="1313336" cy="284498"/>
          </a:xfrm>
          <a:prstGeom prst="rect">
            <a:avLst/>
          </a:prstGeom>
        </p:spPr>
      </p:pic>
      <p:pic>
        <p:nvPicPr>
          <p:cNvPr id="9" name="Picture 8" descr="A picture containing food, drawing&#10;&#10;Description automatically generated">
            <a:extLst>
              <a:ext uri="{FF2B5EF4-FFF2-40B4-BE49-F238E27FC236}">
                <a16:creationId xmlns:a16="http://schemas.microsoft.com/office/drawing/2014/main" id="{781A1CAF-4A02-422B-A6BA-76DB43A407FB}"/>
              </a:ext>
            </a:extLst>
          </p:cNvPr>
          <p:cNvPicPr>
            <a:picLocks noChangeAspect="1"/>
          </p:cNvPicPr>
          <p:nvPr/>
        </p:nvPicPr>
        <p:blipFill rotWithShape="1">
          <a:blip r:embed="rId3">
            <a:extLst>
              <a:ext uri="{28A0092B-C50C-407E-A947-70E740481C1C}">
                <a14:useLocalDpi xmlns:a14="http://schemas.microsoft.com/office/drawing/2010/main" val="0"/>
              </a:ext>
            </a:extLst>
          </a:blip>
          <a:srcRect b="93078"/>
          <a:stretch/>
        </p:blipFill>
        <p:spPr>
          <a:xfrm>
            <a:off x="276381" y="893792"/>
            <a:ext cx="3957400" cy="209061"/>
          </a:xfrm>
          <a:prstGeom prst="rect">
            <a:avLst/>
          </a:prstGeom>
        </p:spPr>
      </p:pic>
      <p:sp>
        <p:nvSpPr>
          <p:cNvPr id="11" name="Rectangle 10">
            <a:extLst>
              <a:ext uri="{FF2B5EF4-FFF2-40B4-BE49-F238E27FC236}">
                <a16:creationId xmlns:a16="http://schemas.microsoft.com/office/drawing/2014/main" id="{33343CA7-851C-4C8A-8C31-55B250266C3C}"/>
              </a:ext>
            </a:extLst>
          </p:cNvPr>
          <p:cNvSpPr/>
          <p:nvPr/>
        </p:nvSpPr>
        <p:spPr>
          <a:xfrm>
            <a:off x="2424737" y="6375636"/>
            <a:ext cx="4294526" cy="415498"/>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0" i="1" u="none" strike="noStrike" kern="1200" cap="none" spc="0" normalizeH="0" baseline="0" noProof="0" dirty="0">
                <a:ln>
                  <a:noFill/>
                </a:ln>
                <a:solidFill>
                  <a:prstClr val="black"/>
                </a:solidFill>
                <a:effectLst/>
                <a:uLnTx/>
                <a:uFillTx/>
                <a:latin typeface="Calibri" panose="020F0502020204030204"/>
                <a:ea typeface="+mn-ea"/>
                <a:cs typeface="+mn-cs"/>
              </a:rPr>
              <a:t>And, what would you say is the most important priority facing Overland Park's political leaders, that is the issue that you're most concerned about?</a:t>
            </a:r>
          </a:p>
        </p:txBody>
      </p:sp>
      <p:cxnSp>
        <p:nvCxnSpPr>
          <p:cNvPr id="14" name="Straight Connector 13">
            <a:extLst>
              <a:ext uri="{FF2B5EF4-FFF2-40B4-BE49-F238E27FC236}">
                <a16:creationId xmlns:a16="http://schemas.microsoft.com/office/drawing/2014/main" id="{85848836-F2AE-4675-A47A-D7CFBF04EB35}"/>
              </a:ext>
            </a:extLst>
          </p:cNvPr>
          <p:cNvCxnSpPr>
            <a:cxnSpLocks/>
          </p:cNvCxnSpPr>
          <p:nvPr/>
        </p:nvCxnSpPr>
        <p:spPr>
          <a:xfrm>
            <a:off x="524805" y="6279472"/>
            <a:ext cx="8094391" cy="0"/>
          </a:xfrm>
          <a:prstGeom prst="line">
            <a:avLst/>
          </a:prstGeom>
          <a:ln>
            <a:solidFill>
              <a:srgbClr val="333333"/>
            </a:solidFill>
          </a:ln>
        </p:spPr>
        <p:style>
          <a:lnRef idx="1">
            <a:schemeClr val="accent1"/>
          </a:lnRef>
          <a:fillRef idx="0">
            <a:schemeClr val="accent1"/>
          </a:fillRef>
          <a:effectRef idx="0">
            <a:schemeClr val="accent1"/>
          </a:effectRef>
          <a:fontRef idx="minor">
            <a:schemeClr val="tx1"/>
          </a:fontRef>
        </p:style>
      </p:cxnSp>
      <p:graphicFrame>
        <p:nvGraphicFramePr>
          <p:cNvPr id="18" name="Chart Placeholder 4">
            <a:extLst>
              <a:ext uri="{FF2B5EF4-FFF2-40B4-BE49-F238E27FC236}">
                <a16:creationId xmlns:a16="http://schemas.microsoft.com/office/drawing/2014/main" id="{FFA7FA3C-D226-4956-B0B4-0021142137A4}"/>
              </a:ext>
            </a:extLst>
          </p:cNvPr>
          <p:cNvGraphicFramePr>
            <a:graphicFrameLocks/>
          </p:cNvGraphicFramePr>
          <p:nvPr>
            <p:extLst>
              <p:ext uri="{D42A27DB-BD31-4B8C-83A1-F6EECF244321}">
                <p14:modId xmlns:p14="http://schemas.microsoft.com/office/powerpoint/2010/main" val="3772917299"/>
              </p:ext>
            </p:extLst>
          </p:nvPr>
        </p:nvGraphicFramePr>
        <p:xfrm>
          <a:off x="1090350" y="1223225"/>
          <a:ext cx="9144000" cy="5122863"/>
        </p:xfrm>
        <a:graphic>
          <a:graphicData uri="http://schemas.openxmlformats.org/drawingml/2006/chart">
            <c:chart xmlns:c="http://schemas.openxmlformats.org/drawingml/2006/chart" xmlns:r="http://schemas.openxmlformats.org/officeDocument/2006/relationships" r:id="rId4"/>
          </a:graphicData>
        </a:graphic>
      </p:graphicFrame>
      <p:sp>
        <p:nvSpPr>
          <p:cNvPr id="19" name="Rectangle 18">
            <a:extLst>
              <a:ext uri="{FF2B5EF4-FFF2-40B4-BE49-F238E27FC236}">
                <a16:creationId xmlns:a16="http://schemas.microsoft.com/office/drawing/2014/main" id="{C5DDE9A3-9BC9-43A4-9ECE-B02E4070BA77}"/>
              </a:ext>
            </a:extLst>
          </p:cNvPr>
          <p:cNvSpPr/>
          <p:nvPr/>
        </p:nvSpPr>
        <p:spPr>
          <a:xfrm>
            <a:off x="3070342" y="1267076"/>
            <a:ext cx="1986634" cy="369332"/>
          </a:xfrm>
          <a:prstGeom prst="rect">
            <a:avLst/>
          </a:prstGeom>
        </p:spPr>
        <p:txBody>
          <a:bodyPr wrap="non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%Most Concerned </a:t>
            </a:r>
          </a:p>
        </p:txBody>
      </p:sp>
      <p:sp>
        <p:nvSpPr>
          <p:cNvPr id="3" name="TextBox 2">
            <a:extLst>
              <a:ext uri="{FF2B5EF4-FFF2-40B4-BE49-F238E27FC236}">
                <a16:creationId xmlns:a16="http://schemas.microsoft.com/office/drawing/2014/main" id="{B44ACE35-CDBC-4659-A1C8-D6F3E7B29713}"/>
              </a:ext>
            </a:extLst>
          </p:cNvPr>
          <p:cNvSpPr txBox="1"/>
          <p:nvPr/>
        </p:nvSpPr>
        <p:spPr>
          <a:xfrm>
            <a:off x="1971134" y="1646171"/>
            <a:ext cx="1387885" cy="369326"/>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Crime/Drugs</a:t>
            </a:r>
          </a:p>
        </p:txBody>
      </p:sp>
      <p:sp>
        <p:nvSpPr>
          <p:cNvPr id="12" name="TextBox 11">
            <a:extLst>
              <a:ext uri="{FF2B5EF4-FFF2-40B4-BE49-F238E27FC236}">
                <a16:creationId xmlns:a16="http://schemas.microsoft.com/office/drawing/2014/main" id="{E087FC4C-EFFD-4583-9269-B626A7E8F2A6}"/>
              </a:ext>
            </a:extLst>
          </p:cNvPr>
          <p:cNvSpPr txBox="1"/>
          <p:nvPr/>
        </p:nvSpPr>
        <p:spPr>
          <a:xfrm>
            <a:off x="1971134" y="2509153"/>
            <a:ext cx="1387885" cy="369326"/>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Economic</a:t>
            </a:r>
          </a:p>
        </p:txBody>
      </p:sp>
      <p:sp>
        <p:nvSpPr>
          <p:cNvPr id="13" name="TextBox 12">
            <a:extLst>
              <a:ext uri="{FF2B5EF4-FFF2-40B4-BE49-F238E27FC236}">
                <a16:creationId xmlns:a16="http://schemas.microsoft.com/office/drawing/2014/main" id="{5F7858CC-CC90-4711-91FC-7B35F6E7AB97}"/>
              </a:ext>
            </a:extLst>
          </p:cNvPr>
          <p:cNvSpPr txBox="1"/>
          <p:nvPr/>
        </p:nvSpPr>
        <p:spPr>
          <a:xfrm>
            <a:off x="1942554" y="3402509"/>
            <a:ext cx="1387885" cy="369326"/>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US" dirty="0">
                <a:solidFill>
                  <a:srgbClr val="E7E6E6">
                    <a:lumMod val="25000"/>
                  </a:srgbClr>
                </a:solidFill>
                <a:latin typeface="Calibri" panose="020F0502020204030204"/>
              </a:rPr>
              <a:t>Taxes</a:t>
            </a:r>
            <a:endParaRPr kumimoji="0" lang="en-US" sz="18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7DF070FD-E2E0-4565-9BEC-0114680276D8}"/>
              </a:ext>
            </a:extLst>
          </p:cNvPr>
          <p:cNvSpPr txBox="1"/>
          <p:nvPr/>
        </p:nvSpPr>
        <p:spPr>
          <a:xfrm>
            <a:off x="1971134" y="2062416"/>
            <a:ext cx="1387885" cy="369326"/>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Education </a:t>
            </a:r>
          </a:p>
        </p:txBody>
      </p:sp>
      <p:sp>
        <p:nvSpPr>
          <p:cNvPr id="16" name="TextBox 15">
            <a:extLst>
              <a:ext uri="{FF2B5EF4-FFF2-40B4-BE49-F238E27FC236}">
                <a16:creationId xmlns:a16="http://schemas.microsoft.com/office/drawing/2014/main" id="{15F8C13D-0207-4679-BD91-B84962A7082E}"/>
              </a:ext>
            </a:extLst>
          </p:cNvPr>
          <p:cNvSpPr txBox="1"/>
          <p:nvPr/>
        </p:nvSpPr>
        <p:spPr>
          <a:xfrm>
            <a:off x="1479561" y="4336628"/>
            <a:ext cx="1877576" cy="369332"/>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Health Issues </a:t>
            </a:r>
          </a:p>
        </p:txBody>
      </p:sp>
      <p:sp>
        <p:nvSpPr>
          <p:cNvPr id="17" name="TextBox 16">
            <a:extLst>
              <a:ext uri="{FF2B5EF4-FFF2-40B4-BE49-F238E27FC236}">
                <a16:creationId xmlns:a16="http://schemas.microsoft.com/office/drawing/2014/main" id="{D12CEB49-62C8-4311-8E4F-173FA9857F28}"/>
              </a:ext>
            </a:extLst>
          </p:cNvPr>
          <p:cNvSpPr txBox="1"/>
          <p:nvPr/>
        </p:nvSpPr>
        <p:spPr>
          <a:xfrm>
            <a:off x="1626861" y="3739549"/>
            <a:ext cx="1730276" cy="646331"/>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State/Local Government </a:t>
            </a:r>
          </a:p>
        </p:txBody>
      </p:sp>
      <p:sp>
        <p:nvSpPr>
          <p:cNvPr id="20" name="TextBox 19">
            <a:extLst>
              <a:ext uri="{FF2B5EF4-FFF2-40B4-BE49-F238E27FC236}">
                <a16:creationId xmlns:a16="http://schemas.microsoft.com/office/drawing/2014/main" id="{D315D1DE-50DB-4ADC-B78D-B367D3DDA8E1}"/>
              </a:ext>
            </a:extLst>
          </p:cNvPr>
          <p:cNvSpPr txBox="1"/>
          <p:nvPr/>
        </p:nvSpPr>
        <p:spPr>
          <a:xfrm>
            <a:off x="764965" y="2973973"/>
            <a:ext cx="2565474" cy="369332"/>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Growth/Transportation </a:t>
            </a:r>
          </a:p>
        </p:txBody>
      </p:sp>
      <p:sp>
        <p:nvSpPr>
          <p:cNvPr id="21" name="TextBox 20">
            <a:extLst>
              <a:ext uri="{FF2B5EF4-FFF2-40B4-BE49-F238E27FC236}">
                <a16:creationId xmlns:a16="http://schemas.microsoft.com/office/drawing/2014/main" id="{F9947B93-4B9F-4C09-8E58-DB3972C461C5}"/>
              </a:ext>
            </a:extLst>
          </p:cNvPr>
          <p:cNvSpPr txBox="1"/>
          <p:nvPr/>
        </p:nvSpPr>
        <p:spPr>
          <a:xfrm>
            <a:off x="999857" y="5143126"/>
            <a:ext cx="2338971" cy="369332"/>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Energy/Environment </a:t>
            </a:r>
          </a:p>
        </p:txBody>
      </p:sp>
      <p:sp>
        <p:nvSpPr>
          <p:cNvPr id="22" name="TextBox 21">
            <a:extLst>
              <a:ext uri="{FF2B5EF4-FFF2-40B4-BE49-F238E27FC236}">
                <a16:creationId xmlns:a16="http://schemas.microsoft.com/office/drawing/2014/main" id="{A2CB71B2-388F-43B4-A3A8-B86BF67DF243}"/>
              </a:ext>
            </a:extLst>
          </p:cNvPr>
          <p:cNvSpPr txBox="1"/>
          <p:nvPr/>
        </p:nvSpPr>
        <p:spPr>
          <a:xfrm>
            <a:off x="1018166" y="4763579"/>
            <a:ext cx="2338971" cy="369332"/>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Other/Local Issues </a:t>
            </a:r>
          </a:p>
        </p:txBody>
      </p:sp>
      <p:sp>
        <p:nvSpPr>
          <p:cNvPr id="24" name="TextBox 23">
            <a:extLst>
              <a:ext uri="{FF2B5EF4-FFF2-40B4-BE49-F238E27FC236}">
                <a16:creationId xmlns:a16="http://schemas.microsoft.com/office/drawing/2014/main" id="{20CA9FF5-FC48-4566-927A-0BF2D9A94E88}"/>
              </a:ext>
            </a:extLst>
          </p:cNvPr>
          <p:cNvSpPr txBox="1"/>
          <p:nvPr/>
        </p:nvSpPr>
        <p:spPr>
          <a:xfrm>
            <a:off x="612396" y="5629980"/>
            <a:ext cx="2744741" cy="369332"/>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No Problems/Don’t Know </a:t>
            </a:r>
          </a:p>
        </p:txBody>
      </p:sp>
      <p:pic>
        <p:nvPicPr>
          <p:cNvPr id="25" name="Picture 24" descr="A picture containing text&#10;&#10;Description automatically generated">
            <a:extLst>
              <a:ext uri="{FF2B5EF4-FFF2-40B4-BE49-F238E27FC236}">
                <a16:creationId xmlns:a16="http://schemas.microsoft.com/office/drawing/2014/main" id="{484DB2CD-A596-476D-90E1-DDD0B75711E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21710" y="6369624"/>
            <a:ext cx="1426048" cy="347698"/>
          </a:xfrm>
          <a:prstGeom prst="rect">
            <a:avLst/>
          </a:prstGeom>
        </p:spPr>
      </p:pic>
      <p:pic>
        <p:nvPicPr>
          <p:cNvPr id="23" name="Picture 22">
            <a:extLst>
              <a:ext uri="{FF2B5EF4-FFF2-40B4-BE49-F238E27FC236}">
                <a16:creationId xmlns:a16="http://schemas.microsoft.com/office/drawing/2014/main" id="{D8F668AC-13EA-4800-A20F-24184BCA459A}"/>
              </a:ext>
            </a:extLst>
          </p:cNvPr>
          <p:cNvPicPr>
            <a:picLocks noChangeAspect="1"/>
          </p:cNvPicPr>
          <p:nvPr/>
        </p:nvPicPr>
        <p:blipFill rotWithShape="1">
          <a:blip r:embed="rId6">
            <a:extLst>
              <a:ext uri="{28A0092B-C50C-407E-A947-70E740481C1C}">
                <a14:useLocalDpi xmlns:a14="http://schemas.microsoft.com/office/drawing/2010/main" val="0"/>
              </a:ext>
            </a:extLst>
          </a:blip>
          <a:srcRect t="-2459" r="86823"/>
          <a:stretch/>
        </p:blipFill>
        <p:spPr>
          <a:xfrm>
            <a:off x="8248368" y="6353873"/>
            <a:ext cx="466521" cy="410519"/>
          </a:xfrm>
          <a:prstGeom prst="rect">
            <a:avLst/>
          </a:prstGeom>
        </p:spPr>
      </p:pic>
    </p:spTree>
    <p:extLst>
      <p:ext uri="{BB962C8B-B14F-4D97-AF65-F5344CB8AC3E}">
        <p14:creationId xmlns:p14="http://schemas.microsoft.com/office/powerpoint/2010/main" val="46559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6DABD6-2705-CE43-9C26-0E579DDD65F8}"/>
              </a:ext>
            </a:extLst>
          </p:cNvPr>
          <p:cNvSpPr>
            <a:spLocks noGrp="1"/>
          </p:cNvSpPr>
          <p:nvPr>
            <p:ph type="title"/>
          </p:nvPr>
        </p:nvSpPr>
        <p:spPr>
          <a:xfrm>
            <a:off x="276381" y="290657"/>
            <a:ext cx="7886700" cy="438912"/>
          </a:xfrm>
        </p:spPr>
        <p:txBody>
          <a:bodyPr lIns="0" tIns="0" rIns="0" bIns="0">
            <a:noAutofit/>
          </a:bodyPr>
          <a:lstStyle/>
          <a:p>
            <a:r>
              <a:rPr lang="en-US" sz="2400" dirty="0">
                <a:solidFill>
                  <a:srgbClr val="333333"/>
                </a:solidFill>
                <a:latin typeface="Calibri" panose="020F0502020204030204"/>
              </a:rPr>
              <a:t>Overland Park voters overwhelmingly approve of the job Mayor Gerlach has done.</a:t>
            </a:r>
            <a:endParaRPr lang="en-US" sz="2400" dirty="0">
              <a:solidFill>
                <a:srgbClr val="333333"/>
              </a:solidFill>
            </a:endParaRPr>
          </a:p>
        </p:txBody>
      </p:sp>
      <p:sp>
        <p:nvSpPr>
          <p:cNvPr id="8" name="Slide Number Placeholder 5">
            <a:extLst>
              <a:ext uri="{FF2B5EF4-FFF2-40B4-BE49-F238E27FC236}">
                <a16:creationId xmlns:a16="http://schemas.microsoft.com/office/drawing/2014/main" id="{F67A3E3F-9042-504A-9482-C843F4DFB7FF}"/>
              </a:ext>
            </a:extLst>
          </p:cNvPr>
          <p:cNvSpPr>
            <a:spLocks noGrp="1"/>
          </p:cNvSpPr>
          <p:nvPr>
            <p:ph type="sldNum" sz="quarter" idx="12"/>
          </p:nvPr>
        </p:nvSpPr>
        <p:spPr>
          <a:xfrm>
            <a:off x="8469691" y="6275221"/>
            <a:ext cx="689299" cy="365125"/>
          </a:xfr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36E01ECB-9F79-DF4C-A9E9-6BFA7BE47661}" type="slidenum">
              <a:rPr kumimoji="0" lang="en-US" sz="1200" b="1"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16</a:t>
            </a:fld>
            <a:endParaRPr kumimoji="0" lang="en-US" sz="1200" b="1"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1249923C-87EE-46D4-9502-676462BC4CDB}"/>
              </a:ext>
            </a:extLst>
          </p:cNvPr>
          <p:cNvCxnSpPr>
            <a:cxnSpLocks/>
          </p:cNvCxnSpPr>
          <p:nvPr/>
        </p:nvCxnSpPr>
        <p:spPr>
          <a:xfrm>
            <a:off x="299955" y="6279472"/>
            <a:ext cx="8544242" cy="0"/>
          </a:xfrm>
          <a:prstGeom prst="line">
            <a:avLst/>
          </a:prstGeom>
          <a:ln>
            <a:solidFill>
              <a:srgbClr val="333333"/>
            </a:solidFill>
          </a:ln>
        </p:spPr>
        <p:style>
          <a:lnRef idx="1">
            <a:schemeClr val="accent1"/>
          </a:lnRef>
          <a:fillRef idx="0">
            <a:schemeClr val="accent1"/>
          </a:fillRef>
          <a:effectRef idx="0">
            <a:schemeClr val="accent1"/>
          </a:effectRef>
          <a:fontRef idx="minor">
            <a:schemeClr val="tx1"/>
          </a:fontRef>
        </p:style>
      </p:cxnSp>
      <p:pic>
        <p:nvPicPr>
          <p:cNvPr id="4" name="Picture 3" descr="A picture containing drawing&#10;&#10;Description automatically generated">
            <a:extLst>
              <a:ext uri="{FF2B5EF4-FFF2-40B4-BE49-F238E27FC236}">
                <a16:creationId xmlns:a16="http://schemas.microsoft.com/office/drawing/2014/main" id="{2FB2D6CC-CDE7-4A33-833A-288A1A9A396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6381" y="6355848"/>
            <a:ext cx="1313336" cy="284498"/>
          </a:xfrm>
          <a:prstGeom prst="rect">
            <a:avLst/>
          </a:prstGeom>
        </p:spPr>
      </p:pic>
      <p:pic>
        <p:nvPicPr>
          <p:cNvPr id="9" name="Picture 8" descr="A picture containing food, drawing&#10;&#10;Description automatically generated">
            <a:extLst>
              <a:ext uri="{FF2B5EF4-FFF2-40B4-BE49-F238E27FC236}">
                <a16:creationId xmlns:a16="http://schemas.microsoft.com/office/drawing/2014/main" id="{781A1CAF-4A02-422B-A6BA-76DB43A407FB}"/>
              </a:ext>
            </a:extLst>
          </p:cNvPr>
          <p:cNvPicPr>
            <a:picLocks noChangeAspect="1"/>
          </p:cNvPicPr>
          <p:nvPr/>
        </p:nvPicPr>
        <p:blipFill rotWithShape="1">
          <a:blip r:embed="rId3">
            <a:extLst>
              <a:ext uri="{28A0092B-C50C-407E-A947-70E740481C1C}">
                <a14:useLocalDpi xmlns:a14="http://schemas.microsoft.com/office/drawing/2010/main" val="0"/>
              </a:ext>
            </a:extLst>
          </a:blip>
          <a:srcRect b="93078"/>
          <a:stretch/>
        </p:blipFill>
        <p:spPr>
          <a:xfrm>
            <a:off x="276381" y="893792"/>
            <a:ext cx="3957400" cy="209061"/>
          </a:xfrm>
          <a:prstGeom prst="rect">
            <a:avLst/>
          </a:prstGeom>
        </p:spPr>
      </p:pic>
      <p:sp>
        <p:nvSpPr>
          <p:cNvPr id="11" name="Rectangle 10">
            <a:extLst>
              <a:ext uri="{FF2B5EF4-FFF2-40B4-BE49-F238E27FC236}">
                <a16:creationId xmlns:a16="http://schemas.microsoft.com/office/drawing/2014/main" id="{33343CA7-851C-4C8A-8C31-55B250266C3C}"/>
              </a:ext>
            </a:extLst>
          </p:cNvPr>
          <p:cNvSpPr/>
          <p:nvPr/>
        </p:nvSpPr>
        <p:spPr>
          <a:xfrm>
            <a:off x="2260993" y="6301824"/>
            <a:ext cx="4622015" cy="415498"/>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0" i="1" u="none" strike="noStrike" kern="1200" cap="none" spc="0" normalizeH="0" baseline="0" noProof="0" dirty="0">
                <a:ln>
                  <a:noFill/>
                </a:ln>
                <a:solidFill>
                  <a:prstClr val="black"/>
                </a:solidFill>
                <a:effectLst/>
                <a:uLnTx/>
                <a:uFillTx/>
                <a:latin typeface="Calibri" panose="020F0502020204030204"/>
                <a:ea typeface="+mn-ea"/>
                <a:cs typeface="+mn-cs"/>
              </a:rPr>
              <a:t>And, do you approve or disapprove of the job Carl Gerlach has done as the Mayor of Overland Park?</a:t>
            </a:r>
          </a:p>
        </p:txBody>
      </p:sp>
      <p:cxnSp>
        <p:nvCxnSpPr>
          <p:cNvPr id="14" name="Straight Connector 13">
            <a:extLst>
              <a:ext uri="{FF2B5EF4-FFF2-40B4-BE49-F238E27FC236}">
                <a16:creationId xmlns:a16="http://schemas.microsoft.com/office/drawing/2014/main" id="{85848836-F2AE-4675-A47A-D7CFBF04EB35}"/>
              </a:ext>
            </a:extLst>
          </p:cNvPr>
          <p:cNvCxnSpPr>
            <a:cxnSpLocks/>
          </p:cNvCxnSpPr>
          <p:nvPr/>
        </p:nvCxnSpPr>
        <p:spPr>
          <a:xfrm>
            <a:off x="524805" y="6279472"/>
            <a:ext cx="8094391" cy="0"/>
          </a:xfrm>
          <a:prstGeom prst="line">
            <a:avLst/>
          </a:prstGeom>
          <a:ln>
            <a:solidFill>
              <a:srgbClr val="333333"/>
            </a:solidFill>
          </a:ln>
        </p:spPr>
        <p:style>
          <a:lnRef idx="1">
            <a:schemeClr val="accent1"/>
          </a:lnRef>
          <a:fillRef idx="0">
            <a:schemeClr val="accent1"/>
          </a:fillRef>
          <a:effectRef idx="0">
            <a:schemeClr val="accent1"/>
          </a:effectRef>
          <a:fontRef idx="minor">
            <a:schemeClr val="tx1"/>
          </a:fontRef>
        </p:style>
      </p:cxnSp>
      <p:graphicFrame>
        <p:nvGraphicFramePr>
          <p:cNvPr id="13" name="Chart 12">
            <a:extLst>
              <a:ext uri="{FF2B5EF4-FFF2-40B4-BE49-F238E27FC236}">
                <a16:creationId xmlns:a16="http://schemas.microsoft.com/office/drawing/2014/main" id="{617CAE36-58DC-4D74-8351-0E7D296FA026}"/>
              </a:ext>
            </a:extLst>
          </p:cNvPr>
          <p:cNvGraphicFramePr/>
          <p:nvPr>
            <p:extLst>
              <p:ext uri="{D42A27DB-BD31-4B8C-83A1-F6EECF244321}">
                <p14:modId xmlns:p14="http://schemas.microsoft.com/office/powerpoint/2010/main" val="1091992771"/>
              </p:ext>
            </p:extLst>
          </p:nvPr>
        </p:nvGraphicFramePr>
        <p:xfrm>
          <a:off x="554984" y="1324963"/>
          <a:ext cx="8034033" cy="4880109"/>
        </p:xfrm>
        <a:graphic>
          <a:graphicData uri="http://schemas.openxmlformats.org/drawingml/2006/chart">
            <c:chart xmlns:c="http://schemas.openxmlformats.org/drawingml/2006/chart" xmlns:r="http://schemas.openxmlformats.org/officeDocument/2006/relationships" r:id="rId4"/>
          </a:graphicData>
        </a:graphic>
      </p:graphicFrame>
      <p:sp>
        <p:nvSpPr>
          <p:cNvPr id="15" name="TextBox 14">
            <a:extLst>
              <a:ext uri="{FF2B5EF4-FFF2-40B4-BE49-F238E27FC236}">
                <a16:creationId xmlns:a16="http://schemas.microsoft.com/office/drawing/2014/main" id="{673ABABC-F635-4F99-8A29-46433D0FEAAF}"/>
              </a:ext>
            </a:extLst>
          </p:cNvPr>
          <p:cNvSpPr txBox="1"/>
          <p:nvPr/>
        </p:nvSpPr>
        <p:spPr>
          <a:xfrm>
            <a:off x="818072" y="4171159"/>
            <a:ext cx="775504"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19%</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Strongly</a:t>
            </a:r>
          </a:p>
        </p:txBody>
      </p:sp>
      <p:cxnSp>
        <p:nvCxnSpPr>
          <p:cNvPr id="16" name="Straight Connector 15">
            <a:extLst>
              <a:ext uri="{FF2B5EF4-FFF2-40B4-BE49-F238E27FC236}">
                <a16:creationId xmlns:a16="http://schemas.microsoft.com/office/drawing/2014/main" id="{BCB803D8-FB8B-460E-8D95-064500A2E3DB}"/>
              </a:ext>
            </a:extLst>
          </p:cNvPr>
          <p:cNvCxnSpPr>
            <a:cxnSpLocks/>
          </p:cNvCxnSpPr>
          <p:nvPr/>
        </p:nvCxnSpPr>
        <p:spPr>
          <a:xfrm>
            <a:off x="2632168" y="1469880"/>
            <a:ext cx="0" cy="4143717"/>
          </a:xfrm>
          <a:prstGeom prst="line">
            <a:avLst/>
          </a:prstGeom>
          <a:ln w="28575"/>
        </p:spPr>
        <p:style>
          <a:lnRef idx="2">
            <a:schemeClr val="dk1"/>
          </a:lnRef>
          <a:fillRef idx="0">
            <a:schemeClr val="dk1"/>
          </a:fillRef>
          <a:effectRef idx="1">
            <a:schemeClr val="dk1"/>
          </a:effectRef>
          <a:fontRef idx="minor">
            <a:schemeClr val="tx1"/>
          </a:fontRef>
        </p:style>
      </p:cxnSp>
      <p:sp>
        <p:nvSpPr>
          <p:cNvPr id="17" name="Rectangle 16">
            <a:extLst>
              <a:ext uri="{FF2B5EF4-FFF2-40B4-BE49-F238E27FC236}">
                <a16:creationId xmlns:a16="http://schemas.microsoft.com/office/drawing/2014/main" id="{B1B29082-3FA0-4252-B93D-82EBD8CDF3B5}"/>
              </a:ext>
            </a:extLst>
          </p:cNvPr>
          <p:cNvSpPr/>
          <p:nvPr/>
        </p:nvSpPr>
        <p:spPr>
          <a:xfrm>
            <a:off x="3263689" y="1835665"/>
            <a:ext cx="534121"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C7BD1"/>
                </a:solidFill>
                <a:effectLst/>
                <a:uLnTx/>
                <a:uFillTx/>
                <a:latin typeface="Calibri" panose="020F0502020204030204"/>
                <a:ea typeface="+mn-ea"/>
                <a:cs typeface="+mn-cs"/>
              </a:rPr>
              <a:t>+</a:t>
            </a:r>
            <a:r>
              <a:rPr lang="en-US" dirty="0">
                <a:solidFill>
                  <a:srgbClr val="4C7BD1"/>
                </a:solidFill>
                <a:latin typeface="Calibri" panose="020F0502020204030204"/>
              </a:rPr>
              <a:t>56</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0A89B4AF-5950-4F4E-A2D4-E06301D4437C}"/>
              </a:ext>
            </a:extLst>
          </p:cNvPr>
          <p:cNvSpPr/>
          <p:nvPr/>
        </p:nvSpPr>
        <p:spPr>
          <a:xfrm>
            <a:off x="1277067" y="1830530"/>
            <a:ext cx="534121"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C7BD1"/>
                </a:solidFill>
                <a:effectLst/>
                <a:uLnTx/>
                <a:uFillTx/>
                <a:latin typeface="Calibri" panose="020F0502020204030204"/>
                <a:ea typeface="+mn-ea"/>
                <a:cs typeface="+mn-cs"/>
              </a:rPr>
              <a:t>+</a:t>
            </a:r>
            <a:r>
              <a:rPr lang="en-US" dirty="0">
                <a:solidFill>
                  <a:srgbClr val="4C7BD1"/>
                </a:solidFill>
                <a:latin typeface="Calibri" panose="020F0502020204030204"/>
              </a:rPr>
              <a:t>55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65DDCDD6-CFFA-4464-A4AA-8E45D56788DB}"/>
              </a:ext>
            </a:extLst>
          </p:cNvPr>
          <p:cNvSpPr/>
          <p:nvPr/>
        </p:nvSpPr>
        <p:spPr>
          <a:xfrm>
            <a:off x="5231882" y="1830530"/>
            <a:ext cx="534121"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C7BD1"/>
                </a:solidFill>
                <a:effectLst/>
                <a:uLnTx/>
                <a:uFillTx/>
                <a:latin typeface="Calibri" panose="020F0502020204030204"/>
                <a:ea typeface="+mn-ea"/>
                <a:cs typeface="+mn-cs"/>
              </a:rPr>
              <a:t>+50</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56E6DD22-F87E-44A6-AD5A-BD6AF5535E9E}"/>
              </a:ext>
            </a:extLst>
          </p:cNvPr>
          <p:cNvSpPr/>
          <p:nvPr/>
        </p:nvSpPr>
        <p:spPr>
          <a:xfrm>
            <a:off x="7200075" y="1830530"/>
            <a:ext cx="534121"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C7BD1"/>
                </a:solidFill>
                <a:effectLst/>
                <a:uLnTx/>
                <a:uFillTx/>
                <a:latin typeface="Calibri" panose="020F0502020204030204"/>
                <a:ea typeface="+mn-ea"/>
                <a:cs typeface="+mn-cs"/>
              </a:rPr>
              <a:t>+</a:t>
            </a:r>
            <a:r>
              <a:rPr lang="en-US" dirty="0">
                <a:solidFill>
                  <a:srgbClr val="4C7BD1"/>
                </a:solidFill>
                <a:latin typeface="Calibri" panose="020F0502020204030204"/>
              </a:rPr>
              <a:t>60</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TextBox 24">
            <a:extLst>
              <a:ext uri="{FF2B5EF4-FFF2-40B4-BE49-F238E27FC236}">
                <a16:creationId xmlns:a16="http://schemas.microsoft.com/office/drawing/2014/main" id="{66EABCC4-65E2-448B-9715-1EB995ADA347}"/>
              </a:ext>
            </a:extLst>
          </p:cNvPr>
          <p:cNvSpPr txBox="1"/>
          <p:nvPr/>
        </p:nvSpPr>
        <p:spPr>
          <a:xfrm>
            <a:off x="2810956" y="3940327"/>
            <a:ext cx="775504"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solidFill>
                  <a:prstClr val="white"/>
                </a:solidFill>
                <a:latin typeface="Calibri" panose="020F0502020204030204"/>
              </a:rPr>
              <a:t>24</a:t>
            </a: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Strongly</a:t>
            </a:r>
          </a:p>
        </p:txBody>
      </p:sp>
      <p:sp>
        <p:nvSpPr>
          <p:cNvPr id="26" name="TextBox 25">
            <a:extLst>
              <a:ext uri="{FF2B5EF4-FFF2-40B4-BE49-F238E27FC236}">
                <a16:creationId xmlns:a16="http://schemas.microsoft.com/office/drawing/2014/main" id="{35781064-E6C2-4136-9FB2-761B17AB730B}"/>
              </a:ext>
            </a:extLst>
          </p:cNvPr>
          <p:cNvSpPr txBox="1"/>
          <p:nvPr/>
        </p:nvSpPr>
        <p:spPr>
          <a:xfrm>
            <a:off x="4844130" y="4505004"/>
            <a:ext cx="775504"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solidFill>
                  <a:prstClr val="white"/>
                </a:solidFill>
                <a:latin typeface="Calibri" panose="020F0502020204030204"/>
              </a:rPr>
              <a:t>14</a:t>
            </a: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Strongly</a:t>
            </a:r>
          </a:p>
        </p:txBody>
      </p:sp>
      <p:sp>
        <p:nvSpPr>
          <p:cNvPr id="27" name="TextBox 26">
            <a:extLst>
              <a:ext uri="{FF2B5EF4-FFF2-40B4-BE49-F238E27FC236}">
                <a16:creationId xmlns:a16="http://schemas.microsoft.com/office/drawing/2014/main" id="{07B38322-7BF4-4406-958B-BC0621DC5109}"/>
              </a:ext>
            </a:extLst>
          </p:cNvPr>
          <p:cNvSpPr txBox="1"/>
          <p:nvPr/>
        </p:nvSpPr>
        <p:spPr>
          <a:xfrm>
            <a:off x="6856851" y="4234359"/>
            <a:ext cx="775504"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solidFill>
                  <a:prstClr val="white"/>
                </a:solidFill>
                <a:latin typeface="Calibri" panose="020F0502020204030204"/>
              </a:rPr>
              <a:t>17</a:t>
            </a: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Strongly</a:t>
            </a:r>
          </a:p>
        </p:txBody>
      </p:sp>
      <p:pic>
        <p:nvPicPr>
          <p:cNvPr id="21" name="Picture 20" descr="A picture containing text&#10;&#10;Description automatically generated">
            <a:extLst>
              <a:ext uri="{FF2B5EF4-FFF2-40B4-BE49-F238E27FC236}">
                <a16:creationId xmlns:a16="http://schemas.microsoft.com/office/drawing/2014/main" id="{6F4E14FD-71AE-4A10-BC98-E47EC20F0DA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21710" y="6369624"/>
            <a:ext cx="1426048" cy="347698"/>
          </a:xfrm>
          <a:prstGeom prst="rect">
            <a:avLst/>
          </a:prstGeom>
        </p:spPr>
      </p:pic>
      <p:pic>
        <p:nvPicPr>
          <p:cNvPr id="23" name="Picture 22">
            <a:extLst>
              <a:ext uri="{FF2B5EF4-FFF2-40B4-BE49-F238E27FC236}">
                <a16:creationId xmlns:a16="http://schemas.microsoft.com/office/drawing/2014/main" id="{9D74803F-08B4-4C99-BD39-3524BC57581B}"/>
              </a:ext>
            </a:extLst>
          </p:cNvPr>
          <p:cNvPicPr>
            <a:picLocks noChangeAspect="1"/>
          </p:cNvPicPr>
          <p:nvPr/>
        </p:nvPicPr>
        <p:blipFill rotWithShape="1">
          <a:blip r:embed="rId6">
            <a:extLst>
              <a:ext uri="{28A0092B-C50C-407E-A947-70E740481C1C}">
                <a14:useLocalDpi xmlns:a14="http://schemas.microsoft.com/office/drawing/2010/main" val="0"/>
              </a:ext>
            </a:extLst>
          </a:blip>
          <a:srcRect t="-2459" r="86823"/>
          <a:stretch/>
        </p:blipFill>
        <p:spPr>
          <a:xfrm>
            <a:off x="8248368" y="6353873"/>
            <a:ext cx="466521" cy="410519"/>
          </a:xfrm>
          <a:prstGeom prst="rect">
            <a:avLst/>
          </a:prstGeom>
        </p:spPr>
      </p:pic>
    </p:spTree>
    <p:extLst>
      <p:ext uri="{BB962C8B-B14F-4D97-AF65-F5344CB8AC3E}">
        <p14:creationId xmlns:p14="http://schemas.microsoft.com/office/powerpoint/2010/main" val="1735602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6DABD6-2705-CE43-9C26-0E579DDD65F8}"/>
              </a:ext>
            </a:extLst>
          </p:cNvPr>
          <p:cNvSpPr>
            <a:spLocks noGrp="1"/>
          </p:cNvSpPr>
          <p:nvPr>
            <p:ph type="title"/>
          </p:nvPr>
        </p:nvSpPr>
        <p:spPr>
          <a:xfrm>
            <a:off x="276381" y="290657"/>
            <a:ext cx="8567816" cy="438912"/>
          </a:xfrm>
        </p:spPr>
        <p:txBody>
          <a:bodyPr lIns="0" tIns="0" rIns="0" bIns="0">
            <a:noAutofit/>
          </a:bodyPr>
          <a:lstStyle/>
          <a:p>
            <a:r>
              <a:rPr lang="en-US" sz="2400" dirty="0">
                <a:solidFill>
                  <a:srgbClr val="333333"/>
                </a:solidFill>
                <a:latin typeface="Calibri" panose="020F0502020204030204"/>
              </a:rPr>
              <a:t>Voters agree that city government is responsive to its citizens and approve of the job city council is doing handling their tax dollars.</a:t>
            </a:r>
            <a:endParaRPr lang="en-US" sz="2400" dirty="0">
              <a:solidFill>
                <a:srgbClr val="333333"/>
              </a:solidFill>
            </a:endParaRPr>
          </a:p>
        </p:txBody>
      </p:sp>
      <p:sp>
        <p:nvSpPr>
          <p:cNvPr id="8" name="Slide Number Placeholder 5">
            <a:extLst>
              <a:ext uri="{FF2B5EF4-FFF2-40B4-BE49-F238E27FC236}">
                <a16:creationId xmlns:a16="http://schemas.microsoft.com/office/drawing/2014/main" id="{F67A3E3F-9042-504A-9482-C843F4DFB7FF}"/>
              </a:ext>
            </a:extLst>
          </p:cNvPr>
          <p:cNvSpPr>
            <a:spLocks noGrp="1"/>
          </p:cNvSpPr>
          <p:nvPr>
            <p:ph type="sldNum" sz="quarter" idx="12"/>
          </p:nvPr>
        </p:nvSpPr>
        <p:spPr>
          <a:xfrm>
            <a:off x="8469691" y="6275221"/>
            <a:ext cx="689299" cy="365125"/>
          </a:xfr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36E01ECB-9F79-DF4C-A9E9-6BFA7BE47661}" type="slidenum">
              <a:rPr kumimoji="0" lang="en-US" sz="1200" b="1"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17</a:t>
            </a:fld>
            <a:endParaRPr kumimoji="0" lang="en-US" sz="1200" b="1"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1249923C-87EE-46D4-9502-676462BC4CDB}"/>
              </a:ext>
            </a:extLst>
          </p:cNvPr>
          <p:cNvCxnSpPr>
            <a:cxnSpLocks/>
          </p:cNvCxnSpPr>
          <p:nvPr/>
        </p:nvCxnSpPr>
        <p:spPr>
          <a:xfrm>
            <a:off x="299955" y="6279472"/>
            <a:ext cx="8544242" cy="0"/>
          </a:xfrm>
          <a:prstGeom prst="line">
            <a:avLst/>
          </a:prstGeom>
          <a:ln>
            <a:solidFill>
              <a:srgbClr val="333333"/>
            </a:solidFill>
          </a:ln>
        </p:spPr>
        <p:style>
          <a:lnRef idx="1">
            <a:schemeClr val="accent1"/>
          </a:lnRef>
          <a:fillRef idx="0">
            <a:schemeClr val="accent1"/>
          </a:fillRef>
          <a:effectRef idx="0">
            <a:schemeClr val="accent1"/>
          </a:effectRef>
          <a:fontRef idx="minor">
            <a:schemeClr val="tx1"/>
          </a:fontRef>
        </p:style>
      </p:cxnSp>
      <p:pic>
        <p:nvPicPr>
          <p:cNvPr id="4" name="Picture 3" descr="A picture containing drawing&#10;&#10;Description automatically generated">
            <a:extLst>
              <a:ext uri="{FF2B5EF4-FFF2-40B4-BE49-F238E27FC236}">
                <a16:creationId xmlns:a16="http://schemas.microsoft.com/office/drawing/2014/main" id="{2FB2D6CC-CDE7-4A33-833A-288A1A9A396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6381" y="6355848"/>
            <a:ext cx="1313336" cy="284498"/>
          </a:xfrm>
          <a:prstGeom prst="rect">
            <a:avLst/>
          </a:prstGeom>
        </p:spPr>
      </p:pic>
      <p:pic>
        <p:nvPicPr>
          <p:cNvPr id="9" name="Picture 8" descr="A picture containing food, drawing&#10;&#10;Description automatically generated">
            <a:extLst>
              <a:ext uri="{FF2B5EF4-FFF2-40B4-BE49-F238E27FC236}">
                <a16:creationId xmlns:a16="http://schemas.microsoft.com/office/drawing/2014/main" id="{781A1CAF-4A02-422B-A6BA-76DB43A407FB}"/>
              </a:ext>
            </a:extLst>
          </p:cNvPr>
          <p:cNvPicPr>
            <a:picLocks noChangeAspect="1"/>
          </p:cNvPicPr>
          <p:nvPr/>
        </p:nvPicPr>
        <p:blipFill rotWithShape="1">
          <a:blip r:embed="rId3">
            <a:extLst>
              <a:ext uri="{28A0092B-C50C-407E-A947-70E740481C1C}">
                <a14:useLocalDpi xmlns:a14="http://schemas.microsoft.com/office/drawing/2010/main" val="0"/>
              </a:ext>
            </a:extLst>
          </a:blip>
          <a:srcRect b="93078"/>
          <a:stretch/>
        </p:blipFill>
        <p:spPr>
          <a:xfrm>
            <a:off x="276381" y="893792"/>
            <a:ext cx="3957400" cy="209061"/>
          </a:xfrm>
          <a:prstGeom prst="rect">
            <a:avLst/>
          </a:prstGeom>
        </p:spPr>
      </p:pic>
      <p:sp>
        <p:nvSpPr>
          <p:cNvPr id="11" name="Rectangle 10">
            <a:extLst>
              <a:ext uri="{FF2B5EF4-FFF2-40B4-BE49-F238E27FC236}">
                <a16:creationId xmlns:a16="http://schemas.microsoft.com/office/drawing/2014/main" id="{33343CA7-851C-4C8A-8C31-55B250266C3C}"/>
              </a:ext>
            </a:extLst>
          </p:cNvPr>
          <p:cNvSpPr/>
          <p:nvPr/>
        </p:nvSpPr>
        <p:spPr>
          <a:xfrm>
            <a:off x="1867107" y="6294042"/>
            <a:ext cx="5135363" cy="577081"/>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0" i="1" u="none" strike="noStrike" kern="1200" cap="none" spc="0" normalizeH="0" baseline="0" noProof="0" dirty="0">
                <a:ln>
                  <a:noFill/>
                </a:ln>
                <a:solidFill>
                  <a:prstClr val="black"/>
                </a:solidFill>
                <a:effectLst/>
                <a:uLnTx/>
                <a:uFillTx/>
                <a:latin typeface="Calibri" panose="020F0502020204030204"/>
                <a:ea typeface="+mn-ea"/>
                <a:cs typeface="+mn-cs"/>
              </a:rPr>
              <a:t>Do you agree or disagree with the following statement: Overland Park city government is responsive to its citizens./Do you generally approve or disapprove of the job that the Overland Park City Council is doing in handling your tax dollars?</a:t>
            </a:r>
          </a:p>
        </p:txBody>
      </p:sp>
      <p:cxnSp>
        <p:nvCxnSpPr>
          <p:cNvPr id="14" name="Straight Connector 13">
            <a:extLst>
              <a:ext uri="{FF2B5EF4-FFF2-40B4-BE49-F238E27FC236}">
                <a16:creationId xmlns:a16="http://schemas.microsoft.com/office/drawing/2014/main" id="{85848836-F2AE-4675-A47A-D7CFBF04EB35}"/>
              </a:ext>
            </a:extLst>
          </p:cNvPr>
          <p:cNvCxnSpPr>
            <a:cxnSpLocks/>
          </p:cNvCxnSpPr>
          <p:nvPr/>
        </p:nvCxnSpPr>
        <p:spPr>
          <a:xfrm>
            <a:off x="524805" y="6279472"/>
            <a:ext cx="8094391" cy="0"/>
          </a:xfrm>
          <a:prstGeom prst="line">
            <a:avLst/>
          </a:prstGeom>
          <a:ln>
            <a:solidFill>
              <a:srgbClr val="333333"/>
            </a:solidFill>
          </a:ln>
        </p:spPr>
        <p:style>
          <a:lnRef idx="1">
            <a:schemeClr val="accent1"/>
          </a:lnRef>
          <a:fillRef idx="0">
            <a:schemeClr val="accent1"/>
          </a:fillRef>
          <a:effectRef idx="0">
            <a:schemeClr val="accent1"/>
          </a:effectRef>
          <a:fontRef idx="minor">
            <a:schemeClr val="tx1"/>
          </a:fontRef>
        </p:style>
      </p:cxnSp>
      <p:graphicFrame>
        <p:nvGraphicFramePr>
          <p:cNvPr id="25" name="Chart 24">
            <a:extLst>
              <a:ext uri="{FF2B5EF4-FFF2-40B4-BE49-F238E27FC236}">
                <a16:creationId xmlns:a16="http://schemas.microsoft.com/office/drawing/2014/main" id="{7F4DF720-C0B2-4AFD-867E-3B91EAFD99BF}"/>
              </a:ext>
            </a:extLst>
          </p:cNvPr>
          <p:cNvGraphicFramePr/>
          <p:nvPr>
            <p:extLst>
              <p:ext uri="{D42A27DB-BD31-4B8C-83A1-F6EECF244321}">
                <p14:modId xmlns:p14="http://schemas.microsoft.com/office/powerpoint/2010/main" val="2816007245"/>
              </p:ext>
            </p:extLst>
          </p:nvPr>
        </p:nvGraphicFramePr>
        <p:xfrm>
          <a:off x="554985" y="1324963"/>
          <a:ext cx="4017016" cy="4880109"/>
        </p:xfrm>
        <a:graphic>
          <a:graphicData uri="http://schemas.openxmlformats.org/drawingml/2006/chart">
            <c:chart xmlns:c="http://schemas.openxmlformats.org/drawingml/2006/chart" xmlns:r="http://schemas.openxmlformats.org/officeDocument/2006/relationships" r:id="rId4"/>
          </a:graphicData>
        </a:graphic>
      </p:graphicFrame>
      <p:sp>
        <p:nvSpPr>
          <p:cNvPr id="26" name="TextBox 25">
            <a:extLst>
              <a:ext uri="{FF2B5EF4-FFF2-40B4-BE49-F238E27FC236}">
                <a16:creationId xmlns:a16="http://schemas.microsoft.com/office/drawing/2014/main" id="{73FA8CAC-A3C4-4C60-9426-07D00EF1F49B}"/>
              </a:ext>
            </a:extLst>
          </p:cNvPr>
          <p:cNvSpPr txBox="1"/>
          <p:nvPr/>
        </p:nvSpPr>
        <p:spPr>
          <a:xfrm>
            <a:off x="1487411" y="3857159"/>
            <a:ext cx="775504"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26%</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Strongly </a:t>
            </a:r>
          </a:p>
        </p:txBody>
      </p:sp>
      <p:sp>
        <p:nvSpPr>
          <p:cNvPr id="28" name="Rectangle 27">
            <a:extLst>
              <a:ext uri="{FF2B5EF4-FFF2-40B4-BE49-F238E27FC236}">
                <a16:creationId xmlns:a16="http://schemas.microsoft.com/office/drawing/2014/main" id="{3F6BBDE7-6CF1-4A7F-A9D5-867956AEE8B1}"/>
              </a:ext>
            </a:extLst>
          </p:cNvPr>
          <p:cNvSpPr/>
          <p:nvPr/>
        </p:nvSpPr>
        <p:spPr>
          <a:xfrm>
            <a:off x="2296432" y="2281433"/>
            <a:ext cx="534121"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C7BD1"/>
                </a:solidFill>
                <a:effectLst/>
                <a:uLnTx/>
                <a:uFillTx/>
                <a:latin typeface="Calibri" panose="020F0502020204030204"/>
                <a:ea typeface="+mn-ea"/>
                <a:cs typeface="+mn-cs"/>
              </a:rPr>
              <a:t>+</a:t>
            </a:r>
            <a:r>
              <a:rPr lang="en-US" dirty="0">
                <a:solidFill>
                  <a:srgbClr val="4C7BD1"/>
                </a:solidFill>
                <a:latin typeface="Calibri" panose="020F0502020204030204"/>
              </a:rPr>
              <a:t>59</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aphicFrame>
        <p:nvGraphicFramePr>
          <p:cNvPr id="13" name="Chart 12">
            <a:extLst>
              <a:ext uri="{FF2B5EF4-FFF2-40B4-BE49-F238E27FC236}">
                <a16:creationId xmlns:a16="http://schemas.microsoft.com/office/drawing/2014/main" id="{9C464653-4137-43B0-A485-29002E058CA6}"/>
              </a:ext>
            </a:extLst>
          </p:cNvPr>
          <p:cNvGraphicFramePr/>
          <p:nvPr>
            <p:extLst>
              <p:ext uri="{D42A27DB-BD31-4B8C-83A1-F6EECF244321}">
                <p14:modId xmlns:p14="http://schemas.microsoft.com/office/powerpoint/2010/main" val="2633713379"/>
              </p:ext>
            </p:extLst>
          </p:nvPr>
        </p:nvGraphicFramePr>
        <p:xfrm>
          <a:off x="4571999" y="1372210"/>
          <a:ext cx="4017016" cy="4880109"/>
        </p:xfrm>
        <a:graphic>
          <a:graphicData uri="http://schemas.openxmlformats.org/drawingml/2006/chart">
            <c:chart xmlns:c="http://schemas.openxmlformats.org/drawingml/2006/chart" xmlns:r="http://schemas.openxmlformats.org/officeDocument/2006/relationships" r:id="rId5"/>
          </a:graphicData>
        </a:graphic>
      </p:graphicFrame>
      <p:sp>
        <p:nvSpPr>
          <p:cNvPr id="16" name="TextBox 15">
            <a:extLst>
              <a:ext uri="{FF2B5EF4-FFF2-40B4-BE49-F238E27FC236}">
                <a16:creationId xmlns:a16="http://schemas.microsoft.com/office/drawing/2014/main" id="{9F38D979-F7D4-4DC5-B15D-C39DFC0329A0}"/>
              </a:ext>
            </a:extLst>
          </p:cNvPr>
          <p:cNvSpPr txBox="1"/>
          <p:nvPr/>
        </p:nvSpPr>
        <p:spPr>
          <a:xfrm>
            <a:off x="5504425" y="3904406"/>
            <a:ext cx="775504"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solidFill>
                  <a:prstClr val="white"/>
                </a:solidFill>
                <a:latin typeface="Calibri" panose="020F0502020204030204"/>
              </a:rPr>
              <a:t>17</a:t>
            </a: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Strongly </a:t>
            </a:r>
          </a:p>
        </p:txBody>
      </p:sp>
      <p:sp>
        <p:nvSpPr>
          <p:cNvPr id="17" name="Rectangle 16">
            <a:extLst>
              <a:ext uri="{FF2B5EF4-FFF2-40B4-BE49-F238E27FC236}">
                <a16:creationId xmlns:a16="http://schemas.microsoft.com/office/drawing/2014/main" id="{30F6BB5C-6C7F-46C8-B892-E27CD9435C2F}"/>
              </a:ext>
            </a:extLst>
          </p:cNvPr>
          <p:cNvSpPr/>
          <p:nvPr/>
        </p:nvSpPr>
        <p:spPr>
          <a:xfrm>
            <a:off x="6313446" y="2328680"/>
            <a:ext cx="534121"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C7BD1"/>
                </a:solidFill>
                <a:effectLst/>
                <a:uLnTx/>
                <a:uFillTx/>
                <a:latin typeface="Calibri" panose="020F0502020204030204"/>
                <a:ea typeface="+mn-ea"/>
                <a:cs typeface="+mn-cs"/>
              </a:rPr>
              <a:t>+</a:t>
            </a:r>
            <a:r>
              <a:rPr lang="en-US" dirty="0">
                <a:solidFill>
                  <a:srgbClr val="4C7BD1"/>
                </a:solidFill>
                <a:latin typeface="Calibri" panose="020F0502020204030204"/>
              </a:rPr>
              <a:t>51</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18" name="Straight Connector 17">
            <a:extLst>
              <a:ext uri="{FF2B5EF4-FFF2-40B4-BE49-F238E27FC236}">
                <a16:creationId xmlns:a16="http://schemas.microsoft.com/office/drawing/2014/main" id="{FBF37B20-5894-4A09-A013-CFC8B8645BB2}"/>
              </a:ext>
            </a:extLst>
          </p:cNvPr>
          <p:cNvCxnSpPr>
            <a:cxnSpLocks/>
          </p:cNvCxnSpPr>
          <p:nvPr/>
        </p:nvCxnSpPr>
        <p:spPr>
          <a:xfrm>
            <a:off x="4571999" y="1372210"/>
            <a:ext cx="0" cy="4706577"/>
          </a:xfrm>
          <a:prstGeom prst="line">
            <a:avLst/>
          </a:prstGeom>
          <a:ln w="28575"/>
        </p:spPr>
        <p:style>
          <a:lnRef idx="2">
            <a:schemeClr val="dk1"/>
          </a:lnRef>
          <a:fillRef idx="0">
            <a:schemeClr val="dk1"/>
          </a:fillRef>
          <a:effectRef idx="1">
            <a:schemeClr val="dk1"/>
          </a:effectRef>
          <a:fontRef idx="minor">
            <a:schemeClr val="tx1"/>
          </a:fontRef>
        </p:style>
      </p:cxnSp>
      <p:sp>
        <p:nvSpPr>
          <p:cNvPr id="5" name="TextBox 4">
            <a:extLst>
              <a:ext uri="{FF2B5EF4-FFF2-40B4-BE49-F238E27FC236}">
                <a16:creationId xmlns:a16="http://schemas.microsoft.com/office/drawing/2014/main" id="{DC0368A6-6D36-403E-A9EF-F77D494F8FC2}"/>
              </a:ext>
            </a:extLst>
          </p:cNvPr>
          <p:cNvSpPr txBox="1"/>
          <p:nvPr/>
        </p:nvSpPr>
        <p:spPr>
          <a:xfrm>
            <a:off x="910861" y="1425764"/>
            <a:ext cx="3305262" cy="646331"/>
          </a:xfrm>
          <a:prstGeom prst="rect">
            <a:avLst/>
          </a:prstGeom>
          <a:noFill/>
        </p:spPr>
        <p:txBody>
          <a:bodyPr wrap="square" rtlCol="0">
            <a:spAutoFit/>
          </a:bodyPr>
          <a:lstStyle/>
          <a:p>
            <a:pPr algn="ctr"/>
            <a:r>
              <a:rPr kumimoji="0" lang="en-US" sz="1800" b="0" i="1" u="none" strike="noStrike" kern="1200" cap="none" spc="0" normalizeH="0" baseline="0" noProof="0" dirty="0">
                <a:ln>
                  <a:noFill/>
                </a:ln>
                <a:solidFill>
                  <a:prstClr val="black"/>
                </a:solidFill>
                <a:effectLst/>
                <a:uLnTx/>
                <a:uFillTx/>
                <a:latin typeface="Calibri" panose="020F0502020204030204"/>
                <a:ea typeface="+mn-ea"/>
                <a:cs typeface="+mn-cs"/>
              </a:rPr>
              <a:t>Overland Park city government is responsive to its citizens</a:t>
            </a:r>
            <a:endParaRPr lang="en-US" dirty="0"/>
          </a:p>
        </p:txBody>
      </p:sp>
      <p:sp>
        <p:nvSpPr>
          <p:cNvPr id="19" name="TextBox 18">
            <a:extLst>
              <a:ext uri="{FF2B5EF4-FFF2-40B4-BE49-F238E27FC236}">
                <a16:creationId xmlns:a16="http://schemas.microsoft.com/office/drawing/2014/main" id="{63AA0DD9-E017-4B57-944B-C548BDF54254}"/>
              </a:ext>
            </a:extLst>
          </p:cNvPr>
          <p:cNvSpPr txBox="1"/>
          <p:nvPr/>
        </p:nvSpPr>
        <p:spPr>
          <a:xfrm>
            <a:off x="4560289" y="1425764"/>
            <a:ext cx="4350348" cy="923330"/>
          </a:xfrm>
          <a:prstGeom prst="rect">
            <a:avLst/>
          </a:prstGeom>
          <a:noFill/>
        </p:spPr>
        <p:txBody>
          <a:bodyPr wrap="square" rtlCol="0">
            <a:spAutoFit/>
          </a:bodyPr>
          <a:lstStyle/>
          <a:p>
            <a:pPr algn="ctr"/>
            <a:r>
              <a:rPr kumimoji="0" lang="en-US" sz="1800" b="0" i="1" u="none" strike="noStrike" kern="1200" cap="none" spc="0" normalizeH="0" baseline="0" noProof="0" dirty="0">
                <a:ln>
                  <a:noFill/>
                </a:ln>
                <a:solidFill>
                  <a:prstClr val="black"/>
                </a:solidFill>
                <a:effectLst/>
                <a:uLnTx/>
                <a:uFillTx/>
                <a:latin typeface="Calibri" panose="020F0502020204030204"/>
                <a:ea typeface="+mn-ea"/>
                <a:cs typeface="+mn-cs"/>
              </a:rPr>
              <a:t>Do you generally approve or disapprove of the job that the Overland Park City Council is doing in handling your tax dollars?</a:t>
            </a:r>
            <a:endParaRPr lang="en-US" dirty="0"/>
          </a:p>
        </p:txBody>
      </p:sp>
      <p:pic>
        <p:nvPicPr>
          <p:cNvPr id="20" name="Picture 19" descr="A picture containing text&#10;&#10;Description automatically generated">
            <a:extLst>
              <a:ext uri="{FF2B5EF4-FFF2-40B4-BE49-F238E27FC236}">
                <a16:creationId xmlns:a16="http://schemas.microsoft.com/office/drawing/2014/main" id="{7E9DC143-1435-43DF-BC6B-571AA9A01D5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21710" y="6369624"/>
            <a:ext cx="1426048" cy="347698"/>
          </a:xfrm>
          <a:prstGeom prst="rect">
            <a:avLst/>
          </a:prstGeom>
        </p:spPr>
      </p:pic>
      <p:pic>
        <p:nvPicPr>
          <p:cNvPr id="22" name="Picture 21">
            <a:extLst>
              <a:ext uri="{FF2B5EF4-FFF2-40B4-BE49-F238E27FC236}">
                <a16:creationId xmlns:a16="http://schemas.microsoft.com/office/drawing/2014/main" id="{E048EB51-23A6-4689-8FFE-AF418F6890BA}"/>
              </a:ext>
            </a:extLst>
          </p:cNvPr>
          <p:cNvPicPr>
            <a:picLocks noChangeAspect="1"/>
          </p:cNvPicPr>
          <p:nvPr/>
        </p:nvPicPr>
        <p:blipFill rotWithShape="1">
          <a:blip r:embed="rId7">
            <a:extLst>
              <a:ext uri="{28A0092B-C50C-407E-A947-70E740481C1C}">
                <a14:useLocalDpi xmlns:a14="http://schemas.microsoft.com/office/drawing/2010/main" val="0"/>
              </a:ext>
            </a:extLst>
          </a:blip>
          <a:srcRect t="-2459" r="86823"/>
          <a:stretch/>
        </p:blipFill>
        <p:spPr>
          <a:xfrm>
            <a:off x="8248368" y="6353873"/>
            <a:ext cx="466521" cy="410519"/>
          </a:xfrm>
          <a:prstGeom prst="rect">
            <a:avLst/>
          </a:prstGeom>
        </p:spPr>
      </p:pic>
    </p:spTree>
    <p:extLst>
      <p:ext uri="{BB962C8B-B14F-4D97-AF65-F5344CB8AC3E}">
        <p14:creationId xmlns:p14="http://schemas.microsoft.com/office/powerpoint/2010/main" val="34664487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6DABD6-2705-CE43-9C26-0E579DDD65F8}"/>
              </a:ext>
            </a:extLst>
          </p:cNvPr>
          <p:cNvSpPr>
            <a:spLocks noGrp="1"/>
          </p:cNvSpPr>
          <p:nvPr>
            <p:ph type="title"/>
          </p:nvPr>
        </p:nvSpPr>
        <p:spPr>
          <a:xfrm>
            <a:off x="276381" y="290657"/>
            <a:ext cx="8567816" cy="438912"/>
          </a:xfrm>
        </p:spPr>
        <p:txBody>
          <a:bodyPr lIns="0" tIns="0" rIns="0" bIns="0">
            <a:noAutofit/>
          </a:bodyPr>
          <a:lstStyle/>
          <a:p>
            <a:r>
              <a:rPr lang="en-US" sz="2400" dirty="0">
                <a:solidFill>
                  <a:srgbClr val="333333"/>
                </a:solidFill>
                <a:latin typeface="Calibri" panose="020F0502020204030204"/>
              </a:rPr>
              <a:t>Voters are also very positive toward Johnson County government.</a:t>
            </a:r>
            <a:endParaRPr lang="en-US" sz="2400" dirty="0">
              <a:solidFill>
                <a:srgbClr val="333333"/>
              </a:solidFill>
            </a:endParaRPr>
          </a:p>
        </p:txBody>
      </p:sp>
      <p:sp>
        <p:nvSpPr>
          <p:cNvPr id="8" name="Slide Number Placeholder 5">
            <a:extLst>
              <a:ext uri="{FF2B5EF4-FFF2-40B4-BE49-F238E27FC236}">
                <a16:creationId xmlns:a16="http://schemas.microsoft.com/office/drawing/2014/main" id="{F67A3E3F-9042-504A-9482-C843F4DFB7FF}"/>
              </a:ext>
            </a:extLst>
          </p:cNvPr>
          <p:cNvSpPr>
            <a:spLocks noGrp="1"/>
          </p:cNvSpPr>
          <p:nvPr>
            <p:ph type="sldNum" sz="quarter" idx="12"/>
          </p:nvPr>
        </p:nvSpPr>
        <p:spPr>
          <a:xfrm>
            <a:off x="8469691" y="6275221"/>
            <a:ext cx="689299" cy="365125"/>
          </a:xfr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36E01ECB-9F79-DF4C-A9E9-6BFA7BE47661}" type="slidenum">
              <a:rPr kumimoji="0" lang="en-US" sz="1200" b="1"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18</a:t>
            </a:fld>
            <a:endParaRPr kumimoji="0" lang="en-US" sz="1200" b="1"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1249923C-87EE-46D4-9502-676462BC4CDB}"/>
              </a:ext>
            </a:extLst>
          </p:cNvPr>
          <p:cNvCxnSpPr>
            <a:cxnSpLocks/>
          </p:cNvCxnSpPr>
          <p:nvPr/>
        </p:nvCxnSpPr>
        <p:spPr>
          <a:xfrm>
            <a:off x="299955" y="6279472"/>
            <a:ext cx="8544242" cy="0"/>
          </a:xfrm>
          <a:prstGeom prst="line">
            <a:avLst/>
          </a:prstGeom>
          <a:ln>
            <a:solidFill>
              <a:srgbClr val="333333"/>
            </a:solidFill>
          </a:ln>
        </p:spPr>
        <p:style>
          <a:lnRef idx="1">
            <a:schemeClr val="accent1"/>
          </a:lnRef>
          <a:fillRef idx="0">
            <a:schemeClr val="accent1"/>
          </a:fillRef>
          <a:effectRef idx="0">
            <a:schemeClr val="accent1"/>
          </a:effectRef>
          <a:fontRef idx="minor">
            <a:schemeClr val="tx1"/>
          </a:fontRef>
        </p:style>
      </p:cxnSp>
      <p:pic>
        <p:nvPicPr>
          <p:cNvPr id="4" name="Picture 3" descr="A picture containing drawing&#10;&#10;Description automatically generated">
            <a:extLst>
              <a:ext uri="{FF2B5EF4-FFF2-40B4-BE49-F238E27FC236}">
                <a16:creationId xmlns:a16="http://schemas.microsoft.com/office/drawing/2014/main" id="{2FB2D6CC-CDE7-4A33-833A-288A1A9A396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6381" y="6355848"/>
            <a:ext cx="1313336" cy="284498"/>
          </a:xfrm>
          <a:prstGeom prst="rect">
            <a:avLst/>
          </a:prstGeom>
        </p:spPr>
      </p:pic>
      <p:pic>
        <p:nvPicPr>
          <p:cNvPr id="9" name="Picture 8" descr="A picture containing food, drawing&#10;&#10;Description automatically generated">
            <a:extLst>
              <a:ext uri="{FF2B5EF4-FFF2-40B4-BE49-F238E27FC236}">
                <a16:creationId xmlns:a16="http://schemas.microsoft.com/office/drawing/2014/main" id="{781A1CAF-4A02-422B-A6BA-76DB43A407FB}"/>
              </a:ext>
            </a:extLst>
          </p:cNvPr>
          <p:cNvPicPr>
            <a:picLocks noChangeAspect="1"/>
          </p:cNvPicPr>
          <p:nvPr/>
        </p:nvPicPr>
        <p:blipFill rotWithShape="1">
          <a:blip r:embed="rId3">
            <a:extLst>
              <a:ext uri="{28A0092B-C50C-407E-A947-70E740481C1C}">
                <a14:useLocalDpi xmlns:a14="http://schemas.microsoft.com/office/drawing/2010/main" val="0"/>
              </a:ext>
            </a:extLst>
          </a:blip>
          <a:srcRect b="93078"/>
          <a:stretch/>
        </p:blipFill>
        <p:spPr>
          <a:xfrm>
            <a:off x="276381" y="893792"/>
            <a:ext cx="3957400" cy="209061"/>
          </a:xfrm>
          <a:prstGeom prst="rect">
            <a:avLst/>
          </a:prstGeom>
        </p:spPr>
      </p:pic>
      <p:sp>
        <p:nvSpPr>
          <p:cNvPr id="11" name="Rectangle 10">
            <a:extLst>
              <a:ext uri="{FF2B5EF4-FFF2-40B4-BE49-F238E27FC236}">
                <a16:creationId xmlns:a16="http://schemas.microsoft.com/office/drawing/2014/main" id="{33343CA7-851C-4C8A-8C31-55B250266C3C}"/>
              </a:ext>
            </a:extLst>
          </p:cNvPr>
          <p:cNvSpPr/>
          <p:nvPr/>
        </p:nvSpPr>
        <p:spPr>
          <a:xfrm>
            <a:off x="2424737" y="6375636"/>
            <a:ext cx="4294526" cy="415498"/>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0" i="1" u="none" strike="noStrike" kern="1200" cap="none" spc="0" normalizeH="0" baseline="0" noProof="0" dirty="0">
                <a:ln>
                  <a:noFill/>
                </a:ln>
                <a:solidFill>
                  <a:prstClr val="black"/>
                </a:solidFill>
                <a:effectLst/>
                <a:uLnTx/>
                <a:uFillTx/>
                <a:latin typeface="Calibri" panose="020F0502020204030204"/>
                <a:ea typeface="+mn-ea"/>
                <a:cs typeface="+mn-cs"/>
              </a:rPr>
              <a:t>Do you agree or disagree with the following statement: Johnson County government is responsive to its citizens.</a:t>
            </a:r>
          </a:p>
        </p:txBody>
      </p:sp>
      <p:cxnSp>
        <p:nvCxnSpPr>
          <p:cNvPr id="14" name="Straight Connector 13">
            <a:extLst>
              <a:ext uri="{FF2B5EF4-FFF2-40B4-BE49-F238E27FC236}">
                <a16:creationId xmlns:a16="http://schemas.microsoft.com/office/drawing/2014/main" id="{85848836-F2AE-4675-A47A-D7CFBF04EB35}"/>
              </a:ext>
            </a:extLst>
          </p:cNvPr>
          <p:cNvCxnSpPr>
            <a:cxnSpLocks/>
          </p:cNvCxnSpPr>
          <p:nvPr/>
        </p:nvCxnSpPr>
        <p:spPr>
          <a:xfrm>
            <a:off x="524805" y="6279472"/>
            <a:ext cx="8094391" cy="0"/>
          </a:xfrm>
          <a:prstGeom prst="line">
            <a:avLst/>
          </a:prstGeom>
          <a:ln>
            <a:solidFill>
              <a:srgbClr val="333333"/>
            </a:solidFill>
          </a:ln>
        </p:spPr>
        <p:style>
          <a:lnRef idx="1">
            <a:schemeClr val="accent1"/>
          </a:lnRef>
          <a:fillRef idx="0">
            <a:schemeClr val="accent1"/>
          </a:fillRef>
          <a:effectRef idx="0">
            <a:schemeClr val="accent1"/>
          </a:effectRef>
          <a:fontRef idx="minor">
            <a:schemeClr val="tx1"/>
          </a:fontRef>
        </p:style>
      </p:cxnSp>
      <p:graphicFrame>
        <p:nvGraphicFramePr>
          <p:cNvPr id="25" name="Chart 24">
            <a:extLst>
              <a:ext uri="{FF2B5EF4-FFF2-40B4-BE49-F238E27FC236}">
                <a16:creationId xmlns:a16="http://schemas.microsoft.com/office/drawing/2014/main" id="{7F4DF720-C0B2-4AFD-867E-3B91EAFD99BF}"/>
              </a:ext>
            </a:extLst>
          </p:cNvPr>
          <p:cNvGraphicFramePr/>
          <p:nvPr>
            <p:extLst>
              <p:ext uri="{D42A27DB-BD31-4B8C-83A1-F6EECF244321}">
                <p14:modId xmlns:p14="http://schemas.microsoft.com/office/powerpoint/2010/main" val="2504996260"/>
              </p:ext>
            </p:extLst>
          </p:nvPr>
        </p:nvGraphicFramePr>
        <p:xfrm>
          <a:off x="554984" y="1324963"/>
          <a:ext cx="8034033" cy="4880109"/>
        </p:xfrm>
        <a:graphic>
          <a:graphicData uri="http://schemas.openxmlformats.org/drawingml/2006/chart">
            <c:chart xmlns:c="http://schemas.openxmlformats.org/drawingml/2006/chart" xmlns:r="http://schemas.openxmlformats.org/officeDocument/2006/relationships" r:id="rId4"/>
          </a:graphicData>
        </a:graphic>
      </p:graphicFrame>
      <p:sp>
        <p:nvSpPr>
          <p:cNvPr id="26" name="TextBox 25">
            <a:extLst>
              <a:ext uri="{FF2B5EF4-FFF2-40B4-BE49-F238E27FC236}">
                <a16:creationId xmlns:a16="http://schemas.microsoft.com/office/drawing/2014/main" id="{73FA8CAC-A3C4-4C60-9426-07D00EF1F49B}"/>
              </a:ext>
            </a:extLst>
          </p:cNvPr>
          <p:cNvSpPr txBox="1"/>
          <p:nvPr/>
        </p:nvSpPr>
        <p:spPr>
          <a:xfrm>
            <a:off x="2695427" y="4125607"/>
            <a:ext cx="775504"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19%</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Strongly</a:t>
            </a:r>
          </a:p>
        </p:txBody>
      </p:sp>
      <p:sp>
        <p:nvSpPr>
          <p:cNvPr id="28" name="Rectangle 27">
            <a:extLst>
              <a:ext uri="{FF2B5EF4-FFF2-40B4-BE49-F238E27FC236}">
                <a16:creationId xmlns:a16="http://schemas.microsoft.com/office/drawing/2014/main" id="{3F6BBDE7-6CF1-4A7F-A9D5-867956AEE8B1}"/>
              </a:ext>
            </a:extLst>
          </p:cNvPr>
          <p:cNvSpPr/>
          <p:nvPr/>
        </p:nvSpPr>
        <p:spPr>
          <a:xfrm>
            <a:off x="4233781" y="1434145"/>
            <a:ext cx="534121"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C7BD1"/>
                </a:solidFill>
                <a:effectLst/>
                <a:uLnTx/>
                <a:uFillTx/>
                <a:latin typeface="Calibri" panose="020F0502020204030204"/>
                <a:ea typeface="+mn-ea"/>
                <a:cs typeface="+mn-cs"/>
              </a:rPr>
              <a:t>+</a:t>
            </a:r>
            <a:r>
              <a:rPr lang="en-US" dirty="0">
                <a:solidFill>
                  <a:srgbClr val="4C7BD1"/>
                </a:solidFill>
                <a:latin typeface="Calibri" panose="020F0502020204030204"/>
              </a:rPr>
              <a:t>67</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5" name="Picture 14" descr="A picture containing text&#10;&#10;Description automatically generated">
            <a:extLst>
              <a:ext uri="{FF2B5EF4-FFF2-40B4-BE49-F238E27FC236}">
                <a16:creationId xmlns:a16="http://schemas.microsoft.com/office/drawing/2014/main" id="{B5DDE400-F4F6-47F6-83FD-5543A9E3C9C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21710" y="6369624"/>
            <a:ext cx="1426048" cy="347698"/>
          </a:xfrm>
          <a:prstGeom prst="rect">
            <a:avLst/>
          </a:prstGeom>
        </p:spPr>
      </p:pic>
      <p:pic>
        <p:nvPicPr>
          <p:cNvPr id="17" name="Picture 16">
            <a:extLst>
              <a:ext uri="{FF2B5EF4-FFF2-40B4-BE49-F238E27FC236}">
                <a16:creationId xmlns:a16="http://schemas.microsoft.com/office/drawing/2014/main" id="{2B09D45A-6EC9-4B53-8235-EAF049D40B90}"/>
              </a:ext>
            </a:extLst>
          </p:cNvPr>
          <p:cNvPicPr>
            <a:picLocks noChangeAspect="1"/>
          </p:cNvPicPr>
          <p:nvPr/>
        </p:nvPicPr>
        <p:blipFill rotWithShape="1">
          <a:blip r:embed="rId6">
            <a:extLst>
              <a:ext uri="{28A0092B-C50C-407E-A947-70E740481C1C}">
                <a14:useLocalDpi xmlns:a14="http://schemas.microsoft.com/office/drawing/2010/main" val="0"/>
              </a:ext>
            </a:extLst>
          </a:blip>
          <a:srcRect t="-2459" r="86823"/>
          <a:stretch/>
        </p:blipFill>
        <p:spPr>
          <a:xfrm>
            <a:off x="8248368" y="6353873"/>
            <a:ext cx="466521" cy="410519"/>
          </a:xfrm>
          <a:prstGeom prst="rect">
            <a:avLst/>
          </a:prstGeom>
        </p:spPr>
      </p:pic>
    </p:spTree>
    <p:extLst>
      <p:ext uri="{BB962C8B-B14F-4D97-AF65-F5344CB8AC3E}">
        <p14:creationId xmlns:p14="http://schemas.microsoft.com/office/powerpoint/2010/main" val="27768926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6DABD6-2705-CE43-9C26-0E579DDD65F8}"/>
              </a:ext>
            </a:extLst>
          </p:cNvPr>
          <p:cNvSpPr>
            <a:spLocks noGrp="1"/>
          </p:cNvSpPr>
          <p:nvPr>
            <p:ph type="title"/>
          </p:nvPr>
        </p:nvSpPr>
        <p:spPr>
          <a:xfrm>
            <a:off x="276381" y="290657"/>
            <a:ext cx="7886700" cy="438912"/>
          </a:xfrm>
        </p:spPr>
        <p:txBody>
          <a:bodyPr lIns="0" tIns="0" rIns="0" bIns="0">
            <a:noAutofit/>
          </a:bodyPr>
          <a:lstStyle/>
          <a:p>
            <a:r>
              <a:rPr lang="en-US" sz="2400" dirty="0">
                <a:solidFill>
                  <a:srgbClr val="333333"/>
                </a:solidFill>
                <a:latin typeface="Calibri" panose="020F0502020204030204"/>
              </a:rPr>
              <a:t>But, that positivity doesn’t extend to the state legislature.</a:t>
            </a:r>
            <a:endParaRPr lang="en-US" sz="2400" dirty="0">
              <a:solidFill>
                <a:srgbClr val="333333"/>
              </a:solidFill>
            </a:endParaRPr>
          </a:p>
        </p:txBody>
      </p:sp>
      <p:sp>
        <p:nvSpPr>
          <p:cNvPr id="8" name="Slide Number Placeholder 5">
            <a:extLst>
              <a:ext uri="{FF2B5EF4-FFF2-40B4-BE49-F238E27FC236}">
                <a16:creationId xmlns:a16="http://schemas.microsoft.com/office/drawing/2014/main" id="{F67A3E3F-9042-504A-9482-C843F4DFB7FF}"/>
              </a:ext>
            </a:extLst>
          </p:cNvPr>
          <p:cNvSpPr>
            <a:spLocks noGrp="1"/>
          </p:cNvSpPr>
          <p:nvPr>
            <p:ph type="sldNum" sz="quarter" idx="12"/>
          </p:nvPr>
        </p:nvSpPr>
        <p:spPr>
          <a:xfrm>
            <a:off x="8469691" y="6275221"/>
            <a:ext cx="689299" cy="365125"/>
          </a:xfr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36E01ECB-9F79-DF4C-A9E9-6BFA7BE47661}" type="slidenum">
              <a:rPr kumimoji="0" lang="en-US" sz="1200" b="1"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19</a:t>
            </a:fld>
            <a:endParaRPr kumimoji="0" lang="en-US" sz="1200" b="1"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1249923C-87EE-46D4-9502-676462BC4CDB}"/>
              </a:ext>
            </a:extLst>
          </p:cNvPr>
          <p:cNvCxnSpPr>
            <a:cxnSpLocks/>
          </p:cNvCxnSpPr>
          <p:nvPr/>
        </p:nvCxnSpPr>
        <p:spPr>
          <a:xfrm>
            <a:off x="299955" y="6279472"/>
            <a:ext cx="8544242" cy="0"/>
          </a:xfrm>
          <a:prstGeom prst="line">
            <a:avLst/>
          </a:prstGeom>
          <a:ln>
            <a:solidFill>
              <a:srgbClr val="333333"/>
            </a:solidFill>
          </a:ln>
        </p:spPr>
        <p:style>
          <a:lnRef idx="1">
            <a:schemeClr val="accent1"/>
          </a:lnRef>
          <a:fillRef idx="0">
            <a:schemeClr val="accent1"/>
          </a:fillRef>
          <a:effectRef idx="0">
            <a:schemeClr val="accent1"/>
          </a:effectRef>
          <a:fontRef idx="minor">
            <a:schemeClr val="tx1"/>
          </a:fontRef>
        </p:style>
      </p:cxnSp>
      <p:pic>
        <p:nvPicPr>
          <p:cNvPr id="4" name="Picture 3" descr="A picture containing drawing&#10;&#10;Description automatically generated">
            <a:extLst>
              <a:ext uri="{FF2B5EF4-FFF2-40B4-BE49-F238E27FC236}">
                <a16:creationId xmlns:a16="http://schemas.microsoft.com/office/drawing/2014/main" id="{2FB2D6CC-CDE7-4A33-833A-288A1A9A396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6381" y="6355848"/>
            <a:ext cx="1313336" cy="284498"/>
          </a:xfrm>
          <a:prstGeom prst="rect">
            <a:avLst/>
          </a:prstGeom>
        </p:spPr>
      </p:pic>
      <p:pic>
        <p:nvPicPr>
          <p:cNvPr id="9" name="Picture 8" descr="A picture containing food, drawing&#10;&#10;Description automatically generated">
            <a:extLst>
              <a:ext uri="{FF2B5EF4-FFF2-40B4-BE49-F238E27FC236}">
                <a16:creationId xmlns:a16="http://schemas.microsoft.com/office/drawing/2014/main" id="{781A1CAF-4A02-422B-A6BA-76DB43A407FB}"/>
              </a:ext>
            </a:extLst>
          </p:cNvPr>
          <p:cNvPicPr>
            <a:picLocks noChangeAspect="1"/>
          </p:cNvPicPr>
          <p:nvPr/>
        </p:nvPicPr>
        <p:blipFill rotWithShape="1">
          <a:blip r:embed="rId3">
            <a:extLst>
              <a:ext uri="{28A0092B-C50C-407E-A947-70E740481C1C}">
                <a14:useLocalDpi xmlns:a14="http://schemas.microsoft.com/office/drawing/2010/main" val="0"/>
              </a:ext>
            </a:extLst>
          </a:blip>
          <a:srcRect b="93078"/>
          <a:stretch/>
        </p:blipFill>
        <p:spPr>
          <a:xfrm>
            <a:off x="276381" y="893792"/>
            <a:ext cx="3957400" cy="209061"/>
          </a:xfrm>
          <a:prstGeom prst="rect">
            <a:avLst/>
          </a:prstGeom>
        </p:spPr>
      </p:pic>
      <p:sp>
        <p:nvSpPr>
          <p:cNvPr id="11" name="Rectangle 10">
            <a:extLst>
              <a:ext uri="{FF2B5EF4-FFF2-40B4-BE49-F238E27FC236}">
                <a16:creationId xmlns:a16="http://schemas.microsoft.com/office/drawing/2014/main" id="{33343CA7-851C-4C8A-8C31-55B250266C3C}"/>
              </a:ext>
            </a:extLst>
          </p:cNvPr>
          <p:cNvSpPr/>
          <p:nvPr/>
        </p:nvSpPr>
        <p:spPr>
          <a:xfrm>
            <a:off x="2260993" y="6301824"/>
            <a:ext cx="4622015" cy="415498"/>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0" i="1" u="none" strike="noStrike" kern="1200" cap="none" spc="0" normalizeH="0" baseline="0" noProof="0" dirty="0">
                <a:ln>
                  <a:noFill/>
                </a:ln>
                <a:solidFill>
                  <a:prstClr val="black"/>
                </a:solidFill>
                <a:effectLst/>
                <a:uLnTx/>
                <a:uFillTx/>
                <a:latin typeface="Calibri" panose="020F0502020204030204"/>
                <a:ea typeface="+mn-ea"/>
                <a:cs typeface="+mn-cs"/>
              </a:rPr>
              <a:t>And, do you agree or disagree with the following statement: The Kansas State Legislature is responsive to its citizens.</a:t>
            </a:r>
          </a:p>
        </p:txBody>
      </p:sp>
      <p:cxnSp>
        <p:nvCxnSpPr>
          <p:cNvPr id="14" name="Straight Connector 13">
            <a:extLst>
              <a:ext uri="{FF2B5EF4-FFF2-40B4-BE49-F238E27FC236}">
                <a16:creationId xmlns:a16="http://schemas.microsoft.com/office/drawing/2014/main" id="{85848836-F2AE-4675-A47A-D7CFBF04EB35}"/>
              </a:ext>
            </a:extLst>
          </p:cNvPr>
          <p:cNvCxnSpPr>
            <a:cxnSpLocks/>
          </p:cNvCxnSpPr>
          <p:nvPr/>
        </p:nvCxnSpPr>
        <p:spPr>
          <a:xfrm>
            <a:off x="524805" y="6279472"/>
            <a:ext cx="8094391" cy="0"/>
          </a:xfrm>
          <a:prstGeom prst="line">
            <a:avLst/>
          </a:prstGeom>
          <a:ln>
            <a:solidFill>
              <a:srgbClr val="333333"/>
            </a:solidFill>
          </a:ln>
        </p:spPr>
        <p:style>
          <a:lnRef idx="1">
            <a:schemeClr val="accent1"/>
          </a:lnRef>
          <a:fillRef idx="0">
            <a:schemeClr val="accent1"/>
          </a:fillRef>
          <a:effectRef idx="0">
            <a:schemeClr val="accent1"/>
          </a:effectRef>
          <a:fontRef idx="minor">
            <a:schemeClr val="tx1"/>
          </a:fontRef>
        </p:style>
      </p:cxnSp>
      <p:graphicFrame>
        <p:nvGraphicFramePr>
          <p:cNvPr id="13" name="Chart 12">
            <a:extLst>
              <a:ext uri="{FF2B5EF4-FFF2-40B4-BE49-F238E27FC236}">
                <a16:creationId xmlns:a16="http://schemas.microsoft.com/office/drawing/2014/main" id="{617CAE36-58DC-4D74-8351-0E7D296FA026}"/>
              </a:ext>
            </a:extLst>
          </p:cNvPr>
          <p:cNvGraphicFramePr/>
          <p:nvPr>
            <p:extLst>
              <p:ext uri="{D42A27DB-BD31-4B8C-83A1-F6EECF244321}">
                <p14:modId xmlns:p14="http://schemas.microsoft.com/office/powerpoint/2010/main" val="1236677247"/>
              </p:ext>
            </p:extLst>
          </p:nvPr>
        </p:nvGraphicFramePr>
        <p:xfrm>
          <a:off x="554984" y="1324963"/>
          <a:ext cx="8034033" cy="4880109"/>
        </p:xfrm>
        <a:graphic>
          <a:graphicData uri="http://schemas.openxmlformats.org/drawingml/2006/chart">
            <c:chart xmlns:c="http://schemas.openxmlformats.org/drawingml/2006/chart" xmlns:r="http://schemas.openxmlformats.org/officeDocument/2006/relationships" r:id="rId4"/>
          </a:graphicData>
        </a:graphic>
      </p:graphicFrame>
      <p:sp>
        <p:nvSpPr>
          <p:cNvPr id="15" name="TextBox 14">
            <a:extLst>
              <a:ext uri="{FF2B5EF4-FFF2-40B4-BE49-F238E27FC236}">
                <a16:creationId xmlns:a16="http://schemas.microsoft.com/office/drawing/2014/main" id="{673ABABC-F635-4F99-8A29-46433D0FEAAF}"/>
              </a:ext>
            </a:extLst>
          </p:cNvPr>
          <p:cNvSpPr txBox="1"/>
          <p:nvPr/>
        </p:nvSpPr>
        <p:spPr>
          <a:xfrm>
            <a:off x="834850" y="4816726"/>
            <a:ext cx="775504"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10%</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Strongly </a:t>
            </a:r>
          </a:p>
        </p:txBody>
      </p:sp>
      <p:cxnSp>
        <p:nvCxnSpPr>
          <p:cNvPr id="16" name="Straight Connector 15">
            <a:extLst>
              <a:ext uri="{FF2B5EF4-FFF2-40B4-BE49-F238E27FC236}">
                <a16:creationId xmlns:a16="http://schemas.microsoft.com/office/drawing/2014/main" id="{BCB803D8-FB8B-460E-8D95-064500A2E3DB}"/>
              </a:ext>
            </a:extLst>
          </p:cNvPr>
          <p:cNvCxnSpPr>
            <a:cxnSpLocks/>
          </p:cNvCxnSpPr>
          <p:nvPr/>
        </p:nvCxnSpPr>
        <p:spPr>
          <a:xfrm>
            <a:off x="2632168" y="1469880"/>
            <a:ext cx="0" cy="4143717"/>
          </a:xfrm>
          <a:prstGeom prst="line">
            <a:avLst/>
          </a:prstGeom>
          <a:ln w="28575"/>
        </p:spPr>
        <p:style>
          <a:lnRef idx="2">
            <a:schemeClr val="dk1"/>
          </a:lnRef>
          <a:fillRef idx="0">
            <a:schemeClr val="dk1"/>
          </a:fillRef>
          <a:effectRef idx="1">
            <a:schemeClr val="dk1"/>
          </a:effectRef>
          <a:fontRef idx="minor">
            <a:schemeClr val="tx1"/>
          </a:fontRef>
        </p:style>
      </p:cxnSp>
      <p:sp>
        <p:nvSpPr>
          <p:cNvPr id="17" name="Rectangle 16">
            <a:extLst>
              <a:ext uri="{FF2B5EF4-FFF2-40B4-BE49-F238E27FC236}">
                <a16:creationId xmlns:a16="http://schemas.microsoft.com/office/drawing/2014/main" id="{B1B29082-3FA0-4252-B93D-82EBD8CDF3B5}"/>
              </a:ext>
            </a:extLst>
          </p:cNvPr>
          <p:cNvSpPr/>
          <p:nvPr/>
        </p:nvSpPr>
        <p:spPr>
          <a:xfrm>
            <a:off x="3263689" y="2028612"/>
            <a:ext cx="417102"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C7BD1"/>
                </a:solidFill>
                <a:effectLst/>
                <a:uLnTx/>
                <a:uFillTx/>
                <a:latin typeface="Calibri" panose="020F0502020204030204"/>
                <a:ea typeface="+mn-ea"/>
                <a:cs typeface="+mn-cs"/>
              </a:rPr>
              <a:t>+</a:t>
            </a:r>
            <a:r>
              <a:rPr lang="en-US" dirty="0">
                <a:solidFill>
                  <a:srgbClr val="4C7BD1"/>
                </a:solidFill>
                <a:latin typeface="Calibri" panose="020F0502020204030204"/>
              </a:rPr>
              <a:t>9</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0A89B4AF-5950-4F4E-A2D4-E06301D4437C}"/>
              </a:ext>
            </a:extLst>
          </p:cNvPr>
          <p:cNvSpPr/>
          <p:nvPr/>
        </p:nvSpPr>
        <p:spPr>
          <a:xfrm>
            <a:off x="1277067" y="2023477"/>
            <a:ext cx="417102"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solidFill>
                  <a:srgbClr val="4C7BD1"/>
                </a:solidFill>
                <a:latin typeface="Calibri" panose="020F0502020204030204"/>
              </a:rPr>
              <a:t>+5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65DDCDD6-CFFA-4464-A4AA-8E45D56788DB}"/>
              </a:ext>
            </a:extLst>
          </p:cNvPr>
          <p:cNvSpPr/>
          <p:nvPr/>
        </p:nvSpPr>
        <p:spPr>
          <a:xfrm>
            <a:off x="5231882" y="2023477"/>
            <a:ext cx="442750"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solidFill>
                  <a:schemeClr val="bg2">
                    <a:lumMod val="25000"/>
                  </a:schemeClr>
                </a:solidFill>
                <a:latin typeface="Calibri" panose="020F0502020204030204"/>
              </a:rPr>
              <a:t>-0-</a:t>
            </a:r>
            <a:endParaRPr kumimoji="0" lang="en-US" sz="1800" b="0" i="0" u="none" strike="noStrike" kern="1200" cap="none" spc="0" normalizeH="0" baseline="0" noProof="0" dirty="0">
              <a:ln>
                <a:noFill/>
              </a:ln>
              <a:solidFill>
                <a:schemeClr val="bg2">
                  <a:lumMod val="25000"/>
                </a:schemeClr>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56E6DD22-F87E-44A6-AD5A-BD6AF5535E9E}"/>
              </a:ext>
            </a:extLst>
          </p:cNvPr>
          <p:cNvSpPr/>
          <p:nvPr/>
        </p:nvSpPr>
        <p:spPr>
          <a:xfrm>
            <a:off x="7200075" y="2023477"/>
            <a:ext cx="489236"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solidFill>
                  <a:srgbClr val="C0504D"/>
                </a:solidFill>
                <a:latin typeface="Calibri" panose="020F0502020204030204"/>
              </a:rPr>
              <a:t>-28</a:t>
            </a:r>
            <a:endParaRPr kumimoji="0" lang="en-US" sz="1800" b="0" i="0" u="none" strike="noStrike" kern="1200" cap="none" spc="0" normalizeH="0" baseline="0" noProof="0" dirty="0">
              <a:ln>
                <a:noFill/>
              </a:ln>
              <a:solidFill>
                <a:srgbClr val="C0504D"/>
              </a:solidFill>
              <a:effectLst/>
              <a:uLnTx/>
              <a:uFillTx/>
              <a:latin typeface="Calibri" panose="020F0502020204030204"/>
              <a:ea typeface="+mn-ea"/>
              <a:cs typeface="+mn-cs"/>
            </a:endParaRPr>
          </a:p>
        </p:txBody>
      </p:sp>
      <p:sp>
        <p:nvSpPr>
          <p:cNvPr id="25" name="TextBox 24">
            <a:extLst>
              <a:ext uri="{FF2B5EF4-FFF2-40B4-BE49-F238E27FC236}">
                <a16:creationId xmlns:a16="http://schemas.microsoft.com/office/drawing/2014/main" id="{540C2C98-9C3E-4946-B3EE-1150DF6C4E43}"/>
              </a:ext>
            </a:extLst>
          </p:cNvPr>
          <p:cNvSpPr txBox="1"/>
          <p:nvPr/>
        </p:nvSpPr>
        <p:spPr>
          <a:xfrm>
            <a:off x="1530662" y="4132951"/>
            <a:ext cx="775504"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solidFill>
                  <a:prstClr val="white"/>
                </a:solidFill>
                <a:latin typeface="Calibri" panose="020F0502020204030204"/>
              </a:rPr>
              <a:t>27</a:t>
            </a: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Strongly </a:t>
            </a:r>
          </a:p>
        </p:txBody>
      </p:sp>
      <p:sp>
        <p:nvSpPr>
          <p:cNvPr id="26" name="TextBox 25">
            <a:extLst>
              <a:ext uri="{FF2B5EF4-FFF2-40B4-BE49-F238E27FC236}">
                <a16:creationId xmlns:a16="http://schemas.microsoft.com/office/drawing/2014/main" id="{9FEB9C5A-AA55-4A9E-859C-1A7A5D6D6F43}"/>
              </a:ext>
            </a:extLst>
          </p:cNvPr>
          <p:cNvSpPr txBox="1"/>
          <p:nvPr/>
        </p:nvSpPr>
        <p:spPr>
          <a:xfrm>
            <a:off x="2844391" y="4751012"/>
            <a:ext cx="775504"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14%</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Strongly </a:t>
            </a:r>
          </a:p>
        </p:txBody>
      </p:sp>
      <p:sp>
        <p:nvSpPr>
          <p:cNvPr id="27" name="TextBox 26">
            <a:extLst>
              <a:ext uri="{FF2B5EF4-FFF2-40B4-BE49-F238E27FC236}">
                <a16:creationId xmlns:a16="http://schemas.microsoft.com/office/drawing/2014/main" id="{94802221-C62E-439E-967A-F00FB3220647}"/>
              </a:ext>
            </a:extLst>
          </p:cNvPr>
          <p:cNvSpPr txBox="1"/>
          <p:nvPr/>
        </p:nvSpPr>
        <p:spPr>
          <a:xfrm>
            <a:off x="3540203" y="4151127"/>
            <a:ext cx="775504"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solidFill>
                  <a:prstClr val="white"/>
                </a:solidFill>
                <a:latin typeface="Calibri" panose="020F0502020204030204"/>
              </a:rPr>
              <a:t>22</a:t>
            </a: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Strongly </a:t>
            </a:r>
          </a:p>
        </p:txBody>
      </p:sp>
      <p:sp>
        <p:nvSpPr>
          <p:cNvPr id="32" name="TextBox 31">
            <a:extLst>
              <a:ext uri="{FF2B5EF4-FFF2-40B4-BE49-F238E27FC236}">
                <a16:creationId xmlns:a16="http://schemas.microsoft.com/office/drawing/2014/main" id="{26F047EF-19F4-4610-BF42-ED6667D469DD}"/>
              </a:ext>
            </a:extLst>
          </p:cNvPr>
          <p:cNvSpPr txBox="1"/>
          <p:nvPr/>
        </p:nvSpPr>
        <p:spPr>
          <a:xfrm>
            <a:off x="5551546" y="4289347"/>
            <a:ext cx="775504"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19%</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Strongly </a:t>
            </a:r>
          </a:p>
        </p:txBody>
      </p:sp>
      <p:sp>
        <p:nvSpPr>
          <p:cNvPr id="33" name="TextBox 32">
            <a:extLst>
              <a:ext uri="{FF2B5EF4-FFF2-40B4-BE49-F238E27FC236}">
                <a16:creationId xmlns:a16="http://schemas.microsoft.com/office/drawing/2014/main" id="{83EE0B68-5174-4191-A21A-4DD8F571653D}"/>
              </a:ext>
            </a:extLst>
          </p:cNvPr>
          <p:cNvSpPr txBox="1"/>
          <p:nvPr/>
        </p:nvSpPr>
        <p:spPr>
          <a:xfrm>
            <a:off x="6867077" y="4787411"/>
            <a:ext cx="775504"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12%</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Strongly </a:t>
            </a:r>
          </a:p>
        </p:txBody>
      </p:sp>
      <p:sp>
        <p:nvSpPr>
          <p:cNvPr id="34" name="TextBox 33">
            <a:extLst>
              <a:ext uri="{FF2B5EF4-FFF2-40B4-BE49-F238E27FC236}">
                <a16:creationId xmlns:a16="http://schemas.microsoft.com/office/drawing/2014/main" id="{01F112AB-FFAE-4181-AFEC-3ACA3532E4BE}"/>
              </a:ext>
            </a:extLst>
          </p:cNvPr>
          <p:cNvSpPr txBox="1"/>
          <p:nvPr/>
        </p:nvSpPr>
        <p:spPr>
          <a:xfrm>
            <a:off x="7565428" y="3460330"/>
            <a:ext cx="775504"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41%</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Strongly </a:t>
            </a:r>
          </a:p>
        </p:txBody>
      </p:sp>
      <p:pic>
        <p:nvPicPr>
          <p:cNvPr id="23" name="Picture 22" descr="A picture containing text&#10;&#10;Description automatically generated">
            <a:extLst>
              <a:ext uri="{FF2B5EF4-FFF2-40B4-BE49-F238E27FC236}">
                <a16:creationId xmlns:a16="http://schemas.microsoft.com/office/drawing/2014/main" id="{1A262BF2-0CDC-4FFE-A28F-372DDC4CF61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21710" y="6369624"/>
            <a:ext cx="1426048" cy="347698"/>
          </a:xfrm>
          <a:prstGeom prst="rect">
            <a:avLst/>
          </a:prstGeom>
        </p:spPr>
      </p:pic>
      <p:pic>
        <p:nvPicPr>
          <p:cNvPr id="28" name="Picture 27">
            <a:extLst>
              <a:ext uri="{FF2B5EF4-FFF2-40B4-BE49-F238E27FC236}">
                <a16:creationId xmlns:a16="http://schemas.microsoft.com/office/drawing/2014/main" id="{3C9617E5-2C64-4833-B180-4C26CB7EE65E}"/>
              </a:ext>
            </a:extLst>
          </p:cNvPr>
          <p:cNvPicPr>
            <a:picLocks noChangeAspect="1"/>
          </p:cNvPicPr>
          <p:nvPr/>
        </p:nvPicPr>
        <p:blipFill rotWithShape="1">
          <a:blip r:embed="rId6">
            <a:extLst>
              <a:ext uri="{28A0092B-C50C-407E-A947-70E740481C1C}">
                <a14:useLocalDpi xmlns:a14="http://schemas.microsoft.com/office/drawing/2010/main" val="0"/>
              </a:ext>
            </a:extLst>
          </a:blip>
          <a:srcRect t="-2459" r="86823"/>
          <a:stretch/>
        </p:blipFill>
        <p:spPr>
          <a:xfrm>
            <a:off x="8248368" y="6353873"/>
            <a:ext cx="466521" cy="410519"/>
          </a:xfrm>
          <a:prstGeom prst="rect">
            <a:avLst/>
          </a:prstGeom>
        </p:spPr>
      </p:pic>
    </p:spTree>
    <p:extLst>
      <p:ext uri="{BB962C8B-B14F-4D97-AF65-F5344CB8AC3E}">
        <p14:creationId xmlns:p14="http://schemas.microsoft.com/office/powerpoint/2010/main" val="38123544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6DABD6-2705-CE43-9C26-0E579DDD65F8}"/>
              </a:ext>
            </a:extLst>
          </p:cNvPr>
          <p:cNvSpPr>
            <a:spLocks noGrp="1"/>
          </p:cNvSpPr>
          <p:nvPr>
            <p:ph type="title"/>
          </p:nvPr>
        </p:nvSpPr>
        <p:spPr>
          <a:xfrm>
            <a:off x="276381" y="290657"/>
            <a:ext cx="7886700" cy="438912"/>
          </a:xfrm>
        </p:spPr>
        <p:txBody>
          <a:bodyPr lIns="0" tIns="0" rIns="0" bIns="0">
            <a:noAutofit/>
          </a:bodyPr>
          <a:lstStyle/>
          <a:p>
            <a:r>
              <a:rPr lang="en-US" sz="2400" b="1" dirty="0">
                <a:solidFill>
                  <a:srgbClr val="333333"/>
                </a:solidFill>
                <a:latin typeface="Calibri" panose="020F0502020204030204"/>
              </a:rPr>
              <a:t>METHODOLOGY</a:t>
            </a:r>
            <a:endParaRPr lang="en-US" sz="2400" b="1" dirty="0">
              <a:solidFill>
                <a:srgbClr val="333333"/>
              </a:solidFill>
            </a:endParaRPr>
          </a:p>
        </p:txBody>
      </p:sp>
      <p:sp>
        <p:nvSpPr>
          <p:cNvPr id="8" name="Slide Number Placeholder 5">
            <a:extLst>
              <a:ext uri="{FF2B5EF4-FFF2-40B4-BE49-F238E27FC236}">
                <a16:creationId xmlns:a16="http://schemas.microsoft.com/office/drawing/2014/main" id="{F67A3E3F-9042-504A-9482-C843F4DFB7FF}"/>
              </a:ext>
            </a:extLst>
          </p:cNvPr>
          <p:cNvSpPr>
            <a:spLocks noGrp="1"/>
          </p:cNvSpPr>
          <p:nvPr>
            <p:ph type="sldNum" sz="quarter" idx="12"/>
          </p:nvPr>
        </p:nvSpPr>
        <p:spPr>
          <a:xfrm>
            <a:off x="8469691" y="6275221"/>
            <a:ext cx="689299" cy="365125"/>
          </a:xfr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36E01ECB-9F79-DF4C-A9E9-6BFA7BE47661}" type="slidenum">
              <a:rPr kumimoji="0" lang="en-US" sz="1200" b="1"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2</a:t>
            </a:fld>
            <a:endParaRPr kumimoji="0" lang="en-US" sz="1200" b="1"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6" name="Content Placeholder 2">
            <a:extLst>
              <a:ext uri="{FF2B5EF4-FFF2-40B4-BE49-F238E27FC236}">
                <a16:creationId xmlns:a16="http://schemas.microsoft.com/office/drawing/2014/main" id="{8973CF0B-A578-4136-B18D-03CC484A740A}"/>
              </a:ext>
            </a:extLst>
          </p:cNvPr>
          <p:cNvSpPr txBox="1">
            <a:spLocks/>
          </p:cNvSpPr>
          <p:nvPr/>
        </p:nvSpPr>
        <p:spPr>
          <a:xfrm>
            <a:off x="914400" y="1297454"/>
            <a:ext cx="7248680" cy="3774095"/>
          </a:xfrm>
          <a:prstGeom prst="rect">
            <a:avLst/>
          </a:prstGeom>
          <a:noFill/>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1200"/>
              </a:spcAft>
              <a:buClrTx/>
              <a:buSzTx/>
              <a:buFont typeface="Arial" panose="020B0604020202020204" pitchFamily="34" charset="0"/>
              <a:buNone/>
              <a:tabLst/>
              <a:defRPr/>
            </a:pPr>
            <a:r>
              <a:rPr kumimoji="0" lang="en-US" sz="2400" b="1" i="0" u="none" strike="noStrike" kern="1200" cap="none" spc="0" normalizeH="0" baseline="0" noProof="0" dirty="0">
                <a:ln>
                  <a:noFill/>
                </a:ln>
                <a:solidFill>
                  <a:srgbClr val="333333"/>
                </a:solidFill>
                <a:effectLst/>
                <a:uLnTx/>
                <a:uFillTx/>
                <a:latin typeface="Calibri" panose="020F0502020204030204"/>
                <a:ea typeface="+mn-ea"/>
                <a:cs typeface="+mn-cs"/>
              </a:rPr>
              <a:t>On behalf of Overland Park Chamber Foundation and the Home Builders Association of Greater Kansas City, Public Opinion Strategies completed a survey of </a:t>
            </a:r>
            <a:r>
              <a:rPr lang="en-US" sz="2400" b="1" dirty="0">
                <a:solidFill>
                  <a:srgbClr val="333333"/>
                </a:solidFill>
                <a:latin typeface="Calibri" panose="020F0502020204030204"/>
              </a:rPr>
              <a:t>500</a:t>
            </a:r>
            <a:r>
              <a:rPr kumimoji="0" lang="en-US" sz="2400" b="1" i="0" u="none" strike="noStrike" kern="1200" cap="none" spc="0" normalizeH="0" baseline="0" noProof="0" dirty="0">
                <a:ln>
                  <a:noFill/>
                </a:ln>
                <a:solidFill>
                  <a:srgbClr val="333333"/>
                </a:solidFill>
                <a:effectLst/>
                <a:uLnTx/>
                <a:uFillTx/>
                <a:latin typeface="Calibri" panose="020F0502020204030204"/>
                <a:ea typeface="+mn-ea"/>
                <a:cs typeface="+mn-cs"/>
              </a:rPr>
              <a:t> registered voters in </a:t>
            </a:r>
            <a:r>
              <a:rPr lang="en-US" sz="2400" b="1" dirty="0">
                <a:solidFill>
                  <a:srgbClr val="333333"/>
                </a:solidFill>
                <a:latin typeface="Calibri" panose="020F0502020204030204"/>
              </a:rPr>
              <a:t>Overland Park, Kansas</a:t>
            </a:r>
            <a:r>
              <a:rPr kumimoji="0" lang="en-US" sz="2400" b="1" i="0" u="none" strike="noStrike" kern="1200" cap="none" spc="0" normalizeH="0" baseline="0" noProof="0" dirty="0">
                <a:ln>
                  <a:noFill/>
                </a:ln>
                <a:solidFill>
                  <a:srgbClr val="333333"/>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1200"/>
              </a:spcAft>
              <a:buClrTx/>
              <a:buSzTx/>
              <a:buFont typeface="Arial" panose="020B0604020202020204" pitchFamily="34" charset="0"/>
              <a:buNone/>
              <a:tabLst/>
              <a:defRPr/>
            </a:pPr>
            <a:r>
              <a:rPr lang="en-US" sz="2400" b="1" dirty="0">
                <a:solidFill>
                  <a:srgbClr val="333333"/>
                </a:solidFill>
                <a:latin typeface="Calibri" panose="020F0502020204030204"/>
              </a:rPr>
              <a:t>One</a:t>
            </a:r>
            <a:r>
              <a:rPr kumimoji="0" lang="en-US" sz="2400" b="1" i="0" u="none" strike="noStrike" kern="1200" cap="none" spc="0" normalizeH="0" baseline="0" noProof="0" dirty="0">
                <a:ln>
                  <a:noFill/>
                </a:ln>
                <a:solidFill>
                  <a:srgbClr val="333333"/>
                </a:solidFill>
                <a:effectLst/>
                <a:uLnTx/>
                <a:uFillTx/>
                <a:latin typeface="Calibri" panose="020F0502020204030204"/>
                <a:ea typeface="+mn-ea"/>
                <a:cs typeface="+mn-cs"/>
              </a:rPr>
              <a:t> hundred eighteen respondents were contacted via landline and 382 via cell phone.</a:t>
            </a:r>
          </a:p>
          <a:p>
            <a:pPr marL="0" marR="0" lvl="0" indent="0" algn="l" defTabSz="914400" rtl="0" eaLnBrk="1" fontAlgn="auto" latinLnBrk="0" hangingPunct="1">
              <a:lnSpc>
                <a:spcPct val="100000"/>
              </a:lnSpc>
              <a:spcBef>
                <a:spcPts val="0"/>
              </a:spcBef>
              <a:spcAft>
                <a:spcPts val="1200"/>
              </a:spcAft>
              <a:buClrTx/>
              <a:buSzTx/>
              <a:buFont typeface="Arial" panose="020B0604020202020204" pitchFamily="34" charset="0"/>
              <a:buNone/>
              <a:tabLst/>
              <a:defRPr/>
            </a:pPr>
            <a:r>
              <a:rPr kumimoji="0" lang="en-US" sz="2400" b="1" i="0" u="none" strike="noStrike" kern="1200" cap="none" spc="0" normalizeH="0" baseline="0" noProof="0" dirty="0">
                <a:ln>
                  <a:noFill/>
                </a:ln>
                <a:solidFill>
                  <a:srgbClr val="333333"/>
                </a:solidFill>
                <a:effectLst/>
                <a:uLnTx/>
                <a:uFillTx/>
                <a:latin typeface="Calibri" panose="020F0502020204030204"/>
                <a:ea typeface="+mn-ea"/>
                <a:cs typeface="+mn-cs"/>
              </a:rPr>
              <a:t>The survey was conducted </a:t>
            </a:r>
            <a:r>
              <a:rPr lang="en-US" sz="2400" b="1" dirty="0">
                <a:solidFill>
                  <a:srgbClr val="333333"/>
                </a:solidFill>
                <a:latin typeface="Calibri" panose="020F0502020204030204"/>
              </a:rPr>
              <a:t>May 22-25</a:t>
            </a:r>
            <a:r>
              <a:rPr kumimoji="0" lang="en-US" sz="2400" b="1" i="0" u="none" strike="noStrike" kern="1200" cap="none" spc="0" normalizeH="0" baseline="0" noProof="0" dirty="0">
                <a:ln>
                  <a:noFill/>
                </a:ln>
                <a:solidFill>
                  <a:srgbClr val="333333"/>
                </a:solidFill>
                <a:effectLst/>
                <a:uLnTx/>
                <a:uFillTx/>
                <a:latin typeface="Calibri" panose="020F0502020204030204"/>
                <a:ea typeface="+mn-ea"/>
                <a:cs typeface="+mn-cs"/>
              </a:rPr>
              <a:t>, 2021 and has a margin of error of </a:t>
            </a:r>
            <a:r>
              <a:rPr kumimoji="0" lang="en-US" sz="2400" b="1" i="0" u="sng" strike="noStrike" kern="1200" cap="none" spc="0" normalizeH="0" baseline="0" noProof="0" dirty="0">
                <a:ln>
                  <a:noFill/>
                </a:ln>
                <a:solidFill>
                  <a:srgbClr val="333333"/>
                </a:solidFill>
                <a:effectLst/>
                <a:uLnTx/>
                <a:uFillTx/>
                <a:latin typeface="Calibri" panose="020F0502020204030204"/>
                <a:ea typeface="+mn-ea"/>
                <a:cs typeface="+mn-cs"/>
              </a:rPr>
              <a:t>+</a:t>
            </a:r>
            <a:r>
              <a:rPr lang="en-US" sz="2400" b="1" dirty="0">
                <a:solidFill>
                  <a:srgbClr val="333333"/>
                </a:solidFill>
                <a:latin typeface="Calibri" panose="020F0502020204030204"/>
              </a:rPr>
              <a:t>4</a:t>
            </a:r>
            <a:r>
              <a:rPr kumimoji="0" lang="en-US" sz="2400" b="1" i="0" u="none" strike="noStrike" kern="1200" cap="none" spc="0" normalizeH="0" baseline="0" noProof="0" dirty="0">
                <a:ln>
                  <a:noFill/>
                </a:ln>
                <a:solidFill>
                  <a:srgbClr val="333333"/>
                </a:solidFill>
                <a:effectLst/>
                <a:uLnTx/>
                <a:uFillTx/>
                <a:latin typeface="Calibri" panose="020F0502020204030204"/>
                <a:ea typeface="+mn-ea"/>
                <a:cs typeface="+mn-cs"/>
              </a:rPr>
              <a:t>.38%.</a:t>
            </a:r>
          </a:p>
        </p:txBody>
      </p:sp>
      <p:cxnSp>
        <p:nvCxnSpPr>
          <p:cNvPr id="10" name="Straight Connector 9">
            <a:extLst>
              <a:ext uri="{FF2B5EF4-FFF2-40B4-BE49-F238E27FC236}">
                <a16:creationId xmlns:a16="http://schemas.microsoft.com/office/drawing/2014/main" id="{1249923C-87EE-46D4-9502-676462BC4CDB}"/>
              </a:ext>
            </a:extLst>
          </p:cNvPr>
          <p:cNvCxnSpPr>
            <a:cxnSpLocks/>
          </p:cNvCxnSpPr>
          <p:nvPr/>
        </p:nvCxnSpPr>
        <p:spPr>
          <a:xfrm>
            <a:off x="299955" y="6279472"/>
            <a:ext cx="8544242" cy="0"/>
          </a:xfrm>
          <a:prstGeom prst="line">
            <a:avLst/>
          </a:prstGeom>
          <a:ln>
            <a:solidFill>
              <a:srgbClr val="333333"/>
            </a:solidFill>
          </a:ln>
        </p:spPr>
        <p:style>
          <a:lnRef idx="1">
            <a:schemeClr val="accent1"/>
          </a:lnRef>
          <a:fillRef idx="0">
            <a:schemeClr val="accent1"/>
          </a:fillRef>
          <a:effectRef idx="0">
            <a:schemeClr val="accent1"/>
          </a:effectRef>
          <a:fontRef idx="minor">
            <a:schemeClr val="tx1"/>
          </a:fontRef>
        </p:style>
      </p:cxnSp>
      <p:pic>
        <p:nvPicPr>
          <p:cNvPr id="4" name="Picture 3" descr="A picture containing drawing&#10;&#10;Description automatically generated">
            <a:extLst>
              <a:ext uri="{FF2B5EF4-FFF2-40B4-BE49-F238E27FC236}">
                <a16:creationId xmlns:a16="http://schemas.microsoft.com/office/drawing/2014/main" id="{2FB2D6CC-CDE7-4A33-833A-288A1A9A396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14819" y="6432940"/>
            <a:ext cx="1313336" cy="284498"/>
          </a:xfrm>
          <a:prstGeom prst="rect">
            <a:avLst/>
          </a:prstGeom>
        </p:spPr>
      </p:pic>
      <p:pic>
        <p:nvPicPr>
          <p:cNvPr id="9" name="Picture 8" descr="A picture containing food, drawing&#10;&#10;Description automatically generated">
            <a:extLst>
              <a:ext uri="{FF2B5EF4-FFF2-40B4-BE49-F238E27FC236}">
                <a16:creationId xmlns:a16="http://schemas.microsoft.com/office/drawing/2014/main" id="{781A1CAF-4A02-422B-A6BA-76DB43A407FB}"/>
              </a:ext>
            </a:extLst>
          </p:cNvPr>
          <p:cNvPicPr>
            <a:picLocks noChangeAspect="1"/>
          </p:cNvPicPr>
          <p:nvPr/>
        </p:nvPicPr>
        <p:blipFill rotWithShape="1">
          <a:blip r:embed="rId3">
            <a:extLst>
              <a:ext uri="{28A0092B-C50C-407E-A947-70E740481C1C}">
                <a14:useLocalDpi xmlns:a14="http://schemas.microsoft.com/office/drawing/2010/main" val="0"/>
              </a:ext>
            </a:extLst>
          </a:blip>
          <a:srcRect b="93078"/>
          <a:stretch/>
        </p:blipFill>
        <p:spPr>
          <a:xfrm>
            <a:off x="276381" y="796357"/>
            <a:ext cx="3957400" cy="209061"/>
          </a:xfrm>
          <a:prstGeom prst="rect">
            <a:avLst/>
          </a:prstGeom>
        </p:spPr>
      </p:pic>
      <p:pic>
        <p:nvPicPr>
          <p:cNvPr id="11" name="Picture 10" descr="A picture containing text&#10;&#10;Description automatically generated">
            <a:extLst>
              <a:ext uri="{FF2B5EF4-FFF2-40B4-BE49-F238E27FC236}">
                <a16:creationId xmlns:a16="http://schemas.microsoft.com/office/drawing/2014/main" id="{A9300C52-0C22-4CCE-942E-5AA6E82F4DA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72894" y="6372505"/>
            <a:ext cx="1598213" cy="389675"/>
          </a:xfrm>
          <a:prstGeom prst="rect">
            <a:avLst/>
          </a:prstGeom>
        </p:spPr>
      </p:pic>
      <p:pic>
        <p:nvPicPr>
          <p:cNvPr id="5" name="Picture 4">
            <a:extLst>
              <a:ext uri="{FF2B5EF4-FFF2-40B4-BE49-F238E27FC236}">
                <a16:creationId xmlns:a16="http://schemas.microsoft.com/office/drawing/2014/main" id="{BEAF783E-894C-4435-9825-D33356FFD30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26479" y="6429401"/>
            <a:ext cx="2302106" cy="260531"/>
          </a:xfrm>
          <a:prstGeom prst="rect">
            <a:avLst/>
          </a:prstGeom>
        </p:spPr>
      </p:pic>
    </p:spTree>
    <p:extLst>
      <p:ext uri="{BB962C8B-B14F-4D97-AF65-F5344CB8AC3E}">
        <p14:creationId xmlns:p14="http://schemas.microsoft.com/office/powerpoint/2010/main" val="24019537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6DABD6-2705-CE43-9C26-0E579DDD65F8}"/>
              </a:ext>
            </a:extLst>
          </p:cNvPr>
          <p:cNvSpPr>
            <a:spLocks noGrp="1"/>
          </p:cNvSpPr>
          <p:nvPr>
            <p:ph type="title"/>
          </p:nvPr>
        </p:nvSpPr>
        <p:spPr>
          <a:xfrm>
            <a:off x="276381" y="290657"/>
            <a:ext cx="8567816" cy="438912"/>
          </a:xfrm>
        </p:spPr>
        <p:txBody>
          <a:bodyPr lIns="0" tIns="0" rIns="0" bIns="0">
            <a:noAutofit/>
          </a:bodyPr>
          <a:lstStyle/>
          <a:p>
            <a:r>
              <a:rPr lang="en-US" sz="2400" dirty="0">
                <a:solidFill>
                  <a:srgbClr val="333333"/>
                </a:solidFill>
                <a:latin typeface="Calibri" panose="020F0502020204030204"/>
              </a:rPr>
              <a:t>Fully 72% of Overland Park voters rate the city extremely positively as a place to live.</a:t>
            </a:r>
            <a:endParaRPr lang="en-US" sz="2400" dirty="0">
              <a:solidFill>
                <a:srgbClr val="333333"/>
              </a:solidFill>
            </a:endParaRPr>
          </a:p>
        </p:txBody>
      </p:sp>
      <p:sp>
        <p:nvSpPr>
          <p:cNvPr id="8" name="Slide Number Placeholder 5">
            <a:extLst>
              <a:ext uri="{FF2B5EF4-FFF2-40B4-BE49-F238E27FC236}">
                <a16:creationId xmlns:a16="http://schemas.microsoft.com/office/drawing/2014/main" id="{F67A3E3F-9042-504A-9482-C843F4DFB7FF}"/>
              </a:ext>
            </a:extLst>
          </p:cNvPr>
          <p:cNvSpPr>
            <a:spLocks noGrp="1"/>
          </p:cNvSpPr>
          <p:nvPr>
            <p:ph type="sldNum" sz="quarter" idx="12"/>
          </p:nvPr>
        </p:nvSpPr>
        <p:spPr>
          <a:xfrm>
            <a:off x="8469691" y="6275221"/>
            <a:ext cx="689299" cy="365125"/>
          </a:xfr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36E01ECB-9F79-DF4C-A9E9-6BFA7BE47661}" type="slidenum">
              <a:rPr kumimoji="0" lang="en-US" sz="1200" b="1"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20</a:t>
            </a:fld>
            <a:endParaRPr kumimoji="0" lang="en-US" sz="1200" b="1"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1249923C-87EE-46D4-9502-676462BC4CDB}"/>
              </a:ext>
            </a:extLst>
          </p:cNvPr>
          <p:cNvCxnSpPr>
            <a:cxnSpLocks/>
          </p:cNvCxnSpPr>
          <p:nvPr/>
        </p:nvCxnSpPr>
        <p:spPr>
          <a:xfrm>
            <a:off x="299955" y="6279472"/>
            <a:ext cx="8544242" cy="0"/>
          </a:xfrm>
          <a:prstGeom prst="line">
            <a:avLst/>
          </a:prstGeom>
          <a:ln>
            <a:solidFill>
              <a:srgbClr val="333333"/>
            </a:solidFill>
          </a:ln>
        </p:spPr>
        <p:style>
          <a:lnRef idx="1">
            <a:schemeClr val="accent1"/>
          </a:lnRef>
          <a:fillRef idx="0">
            <a:schemeClr val="accent1"/>
          </a:fillRef>
          <a:effectRef idx="0">
            <a:schemeClr val="accent1"/>
          </a:effectRef>
          <a:fontRef idx="minor">
            <a:schemeClr val="tx1"/>
          </a:fontRef>
        </p:style>
      </p:cxnSp>
      <p:pic>
        <p:nvPicPr>
          <p:cNvPr id="4" name="Picture 3" descr="A picture containing drawing&#10;&#10;Description automatically generated">
            <a:extLst>
              <a:ext uri="{FF2B5EF4-FFF2-40B4-BE49-F238E27FC236}">
                <a16:creationId xmlns:a16="http://schemas.microsoft.com/office/drawing/2014/main" id="{2FB2D6CC-CDE7-4A33-833A-288A1A9A396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6381" y="6355848"/>
            <a:ext cx="1313336" cy="284498"/>
          </a:xfrm>
          <a:prstGeom prst="rect">
            <a:avLst/>
          </a:prstGeom>
        </p:spPr>
      </p:pic>
      <p:pic>
        <p:nvPicPr>
          <p:cNvPr id="9" name="Picture 8" descr="A picture containing food, drawing&#10;&#10;Description automatically generated">
            <a:extLst>
              <a:ext uri="{FF2B5EF4-FFF2-40B4-BE49-F238E27FC236}">
                <a16:creationId xmlns:a16="http://schemas.microsoft.com/office/drawing/2014/main" id="{781A1CAF-4A02-422B-A6BA-76DB43A407FB}"/>
              </a:ext>
            </a:extLst>
          </p:cNvPr>
          <p:cNvPicPr>
            <a:picLocks noChangeAspect="1"/>
          </p:cNvPicPr>
          <p:nvPr/>
        </p:nvPicPr>
        <p:blipFill rotWithShape="1">
          <a:blip r:embed="rId3">
            <a:extLst>
              <a:ext uri="{28A0092B-C50C-407E-A947-70E740481C1C}">
                <a14:useLocalDpi xmlns:a14="http://schemas.microsoft.com/office/drawing/2010/main" val="0"/>
              </a:ext>
            </a:extLst>
          </a:blip>
          <a:srcRect b="93078"/>
          <a:stretch/>
        </p:blipFill>
        <p:spPr>
          <a:xfrm>
            <a:off x="276381" y="893792"/>
            <a:ext cx="3957400" cy="209061"/>
          </a:xfrm>
          <a:prstGeom prst="rect">
            <a:avLst/>
          </a:prstGeom>
        </p:spPr>
      </p:pic>
      <p:sp>
        <p:nvSpPr>
          <p:cNvPr id="11" name="Rectangle 10">
            <a:extLst>
              <a:ext uri="{FF2B5EF4-FFF2-40B4-BE49-F238E27FC236}">
                <a16:creationId xmlns:a16="http://schemas.microsoft.com/office/drawing/2014/main" id="{33343CA7-851C-4C8A-8C31-55B250266C3C}"/>
              </a:ext>
            </a:extLst>
          </p:cNvPr>
          <p:cNvSpPr/>
          <p:nvPr/>
        </p:nvSpPr>
        <p:spPr>
          <a:xfrm>
            <a:off x="2424737" y="6375636"/>
            <a:ext cx="4294526" cy="253916"/>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0" i="1" u="none" strike="noStrike" kern="1200" cap="none" spc="0" normalizeH="0" baseline="0" noProof="0" dirty="0">
                <a:ln>
                  <a:noFill/>
                </a:ln>
                <a:solidFill>
                  <a:prstClr val="black"/>
                </a:solidFill>
                <a:effectLst/>
                <a:uLnTx/>
                <a:uFillTx/>
                <a:latin typeface="Calibri" panose="020F0502020204030204"/>
                <a:ea typeface="+mn-ea"/>
                <a:cs typeface="+mn-cs"/>
              </a:rPr>
              <a:t>Generally speaking, how would you rate Overland Park as a place to live?</a:t>
            </a:r>
          </a:p>
        </p:txBody>
      </p:sp>
      <p:cxnSp>
        <p:nvCxnSpPr>
          <p:cNvPr id="14" name="Straight Connector 13">
            <a:extLst>
              <a:ext uri="{FF2B5EF4-FFF2-40B4-BE49-F238E27FC236}">
                <a16:creationId xmlns:a16="http://schemas.microsoft.com/office/drawing/2014/main" id="{85848836-F2AE-4675-A47A-D7CFBF04EB35}"/>
              </a:ext>
            </a:extLst>
          </p:cNvPr>
          <p:cNvCxnSpPr>
            <a:cxnSpLocks/>
          </p:cNvCxnSpPr>
          <p:nvPr/>
        </p:nvCxnSpPr>
        <p:spPr>
          <a:xfrm>
            <a:off x="524805" y="6279472"/>
            <a:ext cx="8094391" cy="0"/>
          </a:xfrm>
          <a:prstGeom prst="line">
            <a:avLst/>
          </a:prstGeom>
          <a:ln>
            <a:solidFill>
              <a:srgbClr val="333333"/>
            </a:solidFill>
          </a:ln>
        </p:spPr>
        <p:style>
          <a:lnRef idx="1">
            <a:schemeClr val="accent1"/>
          </a:lnRef>
          <a:fillRef idx="0">
            <a:schemeClr val="accent1"/>
          </a:fillRef>
          <a:effectRef idx="0">
            <a:schemeClr val="accent1"/>
          </a:effectRef>
          <a:fontRef idx="minor">
            <a:schemeClr val="tx1"/>
          </a:fontRef>
        </p:style>
      </p:cxnSp>
      <p:graphicFrame>
        <p:nvGraphicFramePr>
          <p:cNvPr id="25" name="Chart 24">
            <a:extLst>
              <a:ext uri="{FF2B5EF4-FFF2-40B4-BE49-F238E27FC236}">
                <a16:creationId xmlns:a16="http://schemas.microsoft.com/office/drawing/2014/main" id="{7F4DF720-C0B2-4AFD-867E-3B91EAFD99BF}"/>
              </a:ext>
            </a:extLst>
          </p:cNvPr>
          <p:cNvGraphicFramePr/>
          <p:nvPr>
            <p:extLst>
              <p:ext uri="{D42A27DB-BD31-4B8C-83A1-F6EECF244321}">
                <p14:modId xmlns:p14="http://schemas.microsoft.com/office/powerpoint/2010/main" val="812128106"/>
              </p:ext>
            </p:extLst>
          </p:nvPr>
        </p:nvGraphicFramePr>
        <p:xfrm>
          <a:off x="554984" y="1324963"/>
          <a:ext cx="8034033" cy="4880109"/>
        </p:xfrm>
        <a:graphic>
          <a:graphicData uri="http://schemas.openxmlformats.org/drawingml/2006/chart">
            <c:chart xmlns:c="http://schemas.openxmlformats.org/drawingml/2006/chart" xmlns:r="http://schemas.openxmlformats.org/officeDocument/2006/relationships" r:id="rId4"/>
          </a:graphicData>
        </a:graphic>
      </p:graphicFrame>
      <p:sp>
        <p:nvSpPr>
          <p:cNvPr id="3" name="Left Brace 2">
            <a:extLst>
              <a:ext uri="{FF2B5EF4-FFF2-40B4-BE49-F238E27FC236}">
                <a16:creationId xmlns:a16="http://schemas.microsoft.com/office/drawing/2014/main" id="{66B7D031-29A4-4168-9E62-2CB761BE59B1}"/>
              </a:ext>
            </a:extLst>
          </p:cNvPr>
          <p:cNvSpPr/>
          <p:nvPr/>
        </p:nvSpPr>
        <p:spPr>
          <a:xfrm rot="5400000">
            <a:off x="1915168" y="2189399"/>
            <a:ext cx="1057331" cy="1275127"/>
          </a:xfrm>
          <a:custGeom>
            <a:avLst/>
            <a:gdLst>
              <a:gd name="connsiteX0" fmla="*/ 688216 w 688216"/>
              <a:gd name="connsiteY0" fmla="*/ 897622 h 897622"/>
              <a:gd name="connsiteX1" fmla="*/ 344108 w 688216"/>
              <a:gd name="connsiteY1" fmla="*/ 840273 h 897622"/>
              <a:gd name="connsiteX2" fmla="*/ 344108 w 688216"/>
              <a:gd name="connsiteY2" fmla="*/ 506160 h 897622"/>
              <a:gd name="connsiteX3" fmla="*/ 0 w 688216"/>
              <a:gd name="connsiteY3" fmla="*/ 448811 h 897622"/>
              <a:gd name="connsiteX4" fmla="*/ 344108 w 688216"/>
              <a:gd name="connsiteY4" fmla="*/ 391462 h 897622"/>
              <a:gd name="connsiteX5" fmla="*/ 344108 w 688216"/>
              <a:gd name="connsiteY5" fmla="*/ 57349 h 897622"/>
              <a:gd name="connsiteX6" fmla="*/ 688216 w 688216"/>
              <a:gd name="connsiteY6" fmla="*/ 0 h 897622"/>
              <a:gd name="connsiteX7" fmla="*/ 688216 w 688216"/>
              <a:gd name="connsiteY7" fmla="*/ 897622 h 897622"/>
              <a:gd name="connsiteX0" fmla="*/ 688216 w 688216"/>
              <a:gd name="connsiteY0" fmla="*/ 897622 h 897622"/>
              <a:gd name="connsiteX1" fmla="*/ 344108 w 688216"/>
              <a:gd name="connsiteY1" fmla="*/ 840273 h 897622"/>
              <a:gd name="connsiteX2" fmla="*/ 344108 w 688216"/>
              <a:gd name="connsiteY2" fmla="*/ 506160 h 897622"/>
              <a:gd name="connsiteX3" fmla="*/ 0 w 688216"/>
              <a:gd name="connsiteY3" fmla="*/ 448811 h 897622"/>
              <a:gd name="connsiteX4" fmla="*/ 344108 w 688216"/>
              <a:gd name="connsiteY4" fmla="*/ 391462 h 897622"/>
              <a:gd name="connsiteX5" fmla="*/ 344108 w 688216"/>
              <a:gd name="connsiteY5" fmla="*/ 57349 h 897622"/>
              <a:gd name="connsiteX6" fmla="*/ 688216 w 688216"/>
              <a:gd name="connsiteY6" fmla="*/ 0 h 897622"/>
              <a:gd name="connsiteX0" fmla="*/ 688216 w 688216"/>
              <a:gd name="connsiteY0" fmla="*/ 897622 h 897622"/>
              <a:gd name="connsiteX1" fmla="*/ 344108 w 688216"/>
              <a:gd name="connsiteY1" fmla="*/ 840273 h 897622"/>
              <a:gd name="connsiteX2" fmla="*/ 344108 w 688216"/>
              <a:gd name="connsiteY2" fmla="*/ 506160 h 897622"/>
              <a:gd name="connsiteX3" fmla="*/ 0 w 688216"/>
              <a:gd name="connsiteY3" fmla="*/ 448811 h 897622"/>
              <a:gd name="connsiteX4" fmla="*/ 344108 w 688216"/>
              <a:gd name="connsiteY4" fmla="*/ 391462 h 897622"/>
              <a:gd name="connsiteX5" fmla="*/ 344108 w 688216"/>
              <a:gd name="connsiteY5" fmla="*/ 57349 h 897622"/>
              <a:gd name="connsiteX6" fmla="*/ 688216 w 688216"/>
              <a:gd name="connsiteY6" fmla="*/ 0 h 897622"/>
              <a:gd name="connsiteX7" fmla="*/ 688216 w 688216"/>
              <a:gd name="connsiteY7" fmla="*/ 897622 h 897622"/>
              <a:gd name="connsiteX0" fmla="*/ 688216 w 688216"/>
              <a:gd name="connsiteY0" fmla="*/ 897622 h 897622"/>
              <a:gd name="connsiteX1" fmla="*/ 344108 w 688216"/>
              <a:gd name="connsiteY1" fmla="*/ 840273 h 897622"/>
              <a:gd name="connsiteX2" fmla="*/ 344108 w 688216"/>
              <a:gd name="connsiteY2" fmla="*/ 506160 h 897622"/>
              <a:gd name="connsiteX3" fmla="*/ 75501 w 688216"/>
              <a:gd name="connsiteY3" fmla="*/ 448811 h 897622"/>
              <a:gd name="connsiteX4" fmla="*/ 344108 w 688216"/>
              <a:gd name="connsiteY4" fmla="*/ 391462 h 897622"/>
              <a:gd name="connsiteX5" fmla="*/ 344108 w 688216"/>
              <a:gd name="connsiteY5" fmla="*/ 57349 h 897622"/>
              <a:gd name="connsiteX6" fmla="*/ 688216 w 688216"/>
              <a:gd name="connsiteY6" fmla="*/ 0 h 897622"/>
              <a:gd name="connsiteX0" fmla="*/ 688216 w 788884"/>
              <a:gd name="connsiteY0" fmla="*/ 897622 h 897622"/>
              <a:gd name="connsiteX1" fmla="*/ 344108 w 788884"/>
              <a:gd name="connsiteY1" fmla="*/ 840273 h 897622"/>
              <a:gd name="connsiteX2" fmla="*/ 344108 w 788884"/>
              <a:gd name="connsiteY2" fmla="*/ 506160 h 897622"/>
              <a:gd name="connsiteX3" fmla="*/ 0 w 788884"/>
              <a:gd name="connsiteY3" fmla="*/ 448811 h 897622"/>
              <a:gd name="connsiteX4" fmla="*/ 344108 w 788884"/>
              <a:gd name="connsiteY4" fmla="*/ 391462 h 897622"/>
              <a:gd name="connsiteX5" fmla="*/ 344108 w 788884"/>
              <a:gd name="connsiteY5" fmla="*/ 57349 h 897622"/>
              <a:gd name="connsiteX6" fmla="*/ 688216 w 788884"/>
              <a:gd name="connsiteY6" fmla="*/ 0 h 897622"/>
              <a:gd name="connsiteX7" fmla="*/ 688216 w 788884"/>
              <a:gd name="connsiteY7" fmla="*/ 897622 h 897622"/>
              <a:gd name="connsiteX0" fmla="*/ 788884 w 788884"/>
              <a:gd name="connsiteY0" fmla="*/ 897622 h 897622"/>
              <a:gd name="connsiteX1" fmla="*/ 344108 w 788884"/>
              <a:gd name="connsiteY1" fmla="*/ 840273 h 897622"/>
              <a:gd name="connsiteX2" fmla="*/ 344108 w 788884"/>
              <a:gd name="connsiteY2" fmla="*/ 506160 h 897622"/>
              <a:gd name="connsiteX3" fmla="*/ 75501 w 788884"/>
              <a:gd name="connsiteY3" fmla="*/ 448811 h 897622"/>
              <a:gd name="connsiteX4" fmla="*/ 344108 w 788884"/>
              <a:gd name="connsiteY4" fmla="*/ 391462 h 897622"/>
              <a:gd name="connsiteX5" fmla="*/ 344108 w 788884"/>
              <a:gd name="connsiteY5" fmla="*/ 57349 h 897622"/>
              <a:gd name="connsiteX6" fmla="*/ 688216 w 788884"/>
              <a:gd name="connsiteY6" fmla="*/ 0 h 897622"/>
              <a:gd name="connsiteX0" fmla="*/ 688216 w 1057331"/>
              <a:gd name="connsiteY0" fmla="*/ 1275127 h 1275127"/>
              <a:gd name="connsiteX1" fmla="*/ 344108 w 1057331"/>
              <a:gd name="connsiteY1" fmla="*/ 1217778 h 1275127"/>
              <a:gd name="connsiteX2" fmla="*/ 344108 w 1057331"/>
              <a:gd name="connsiteY2" fmla="*/ 883665 h 1275127"/>
              <a:gd name="connsiteX3" fmla="*/ 0 w 1057331"/>
              <a:gd name="connsiteY3" fmla="*/ 826316 h 1275127"/>
              <a:gd name="connsiteX4" fmla="*/ 344108 w 1057331"/>
              <a:gd name="connsiteY4" fmla="*/ 768967 h 1275127"/>
              <a:gd name="connsiteX5" fmla="*/ 344108 w 1057331"/>
              <a:gd name="connsiteY5" fmla="*/ 434854 h 1275127"/>
              <a:gd name="connsiteX6" fmla="*/ 688216 w 1057331"/>
              <a:gd name="connsiteY6" fmla="*/ 377505 h 1275127"/>
              <a:gd name="connsiteX7" fmla="*/ 688216 w 1057331"/>
              <a:gd name="connsiteY7" fmla="*/ 1275127 h 1275127"/>
              <a:gd name="connsiteX0" fmla="*/ 788884 w 1057331"/>
              <a:gd name="connsiteY0" fmla="*/ 1275127 h 1275127"/>
              <a:gd name="connsiteX1" fmla="*/ 344108 w 1057331"/>
              <a:gd name="connsiteY1" fmla="*/ 1217778 h 1275127"/>
              <a:gd name="connsiteX2" fmla="*/ 344108 w 1057331"/>
              <a:gd name="connsiteY2" fmla="*/ 883665 h 1275127"/>
              <a:gd name="connsiteX3" fmla="*/ 75501 w 1057331"/>
              <a:gd name="connsiteY3" fmla="*/ 826316 h 1275127"/>
              <a:gd name="connsiteX4" fmla="*/ 344108 w 1057331"/>
              <a:gd name="connsiteY4" fmla="*/ 768967 h 1275127"/>
              <a:gd name="connsiteX5" fmla="*/ 344108 w 1057331"/>
              <a:gd name="connsiteY5" fmla="*/ 434854 h 1275127"/>
              <a:gd name="connsiteX6" fmla="*/ 1057331 w 1057331"/>
              <a:gd name="connsiteY6" fmla="*/ 0 h 1275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57331" h="1275127" stroke="0" extrusionOk="0">
                <a:moveTo>
                  <a:pt x="688216" y="1275127"/>
                </a:moveTo>
                <a:cubicBezTo>
                  <a:pt x="498170" y="1275127"/>
                  <a:pt x="344108" y="1249451"/>
                  <a:pt x="344108" y="1217778"/>
                </a:cubicBezTo>
                <a:lnTo>
                  <a:pt x="344108" y="883665"/>
                </a:lnTo>
                <a:cubicBezTo>
                  <a:pt x="344108" y="851992"/>
                  <a:pt x="190046" y="826316"/>
                  <a:pt x="0" y="826316"/>
                </a:cubicBezTo>
                <a:cubicBezTo>
                  <a:pt x="190046" y="826316"/>
                  <a:pt x="344108" y="800640"/>
                  <a:pt x="344108" y="768967"/>
                </a:cubicBezTo>
                <a:lnTo>
                  <a:pt x="344108" y="434854"/>
                </a:lnTo>
                <a:cubicBezTo>
                  <a:pt x="344108" y="403181"/>
                  <a:pt x="498170" y="377505"/>
                  <a:pt x="688216" y="377505"/>
                </a:cubicBezTo>
                <a:lnTo>
                  <a:pt x="688216" y="1275127"/>
                </a:lnTo>
                <a:close/>
              </a:path>
              <a:path w="1057331" h="1275127" fill="none">
                <a:moveTo>
                  <a:pt x="788884" y="1275127"/>
                </a:moveTo>
                <a:cubicBezTo>
                  <a:pt x="598838" y="1275127"/>
                  <a:pt x="344108" y="1249451"/>
                  <a:pt x="344108" y="1217778"/>
                </a:cubicBezTo>
                <a:lnTo>
                  <a:pt x="344108" y="883665"/>
                </a:lnTo>
                <a:cubicBezTo>
                  <a:pt x="344108" y="851992"/>
                  <a:pt x="265547" y="826316"/>
                  <a:pt x="75501" y="826316"/>
                </a:cubicBezTo>
                <a:cubicBezTo>
                  <a:pt x="265547" y="826316"/>
                  <a:pt x="344108" y="800640"/>
                  <a:pt x="344108" y="768967"/>
                </a:cubicBezTo>
                <a:lnTo>
                  <a:pt x="344108" y="434854"/>
                </a:lnTo>
                <a:cubicBezTo>
                  <a:pt x="344108" y="403181"/>
                  <a:pt x="867285" y="0"/>
                  <a:pt x="1057331"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5" name="TextBox 4">
            <a:extLst>
              <a:ext uri="{FF2B5EF4-FFF2-40B4-BE49-F238E27FC236}">
                <a16:creationId xmlns:a16="http://schemas.microsoft.com/office/drawing/2014/main" id="{6E922E35-FBCA-4601-8E0C-B0214AA9C2B9}"/>
              </a:ext>
            </a:extLst>
          </p:cNvPr>
          <p:cNvSpPr txBox="1"/>
          <p:nvPr/>
        </p:nvSpPr>
        <p:spPr>
          <a:xfrm>
            <a:off x="1891478" y="1976153"/>
            <a:ext cx="727205" cy="369332"/>
          </a:xfrm>
          <a:prstGeom prst="rect">
            <a:avLst/>
          </a:prstGeom>
          <a:noFill/>
        </p:spPr>
        <p:txBody>
          <a:bodyPr wrap="square" rtlCol="0">
            <a:spAutoFit/>
          </a:bodyPr>
          <a:lstStyle/>
          <a:p>
            <a:pPr algn="ctr"/>
            <a:r>
              <a:rPr lang="en-US" dirty="0"/>
              <a:t>72%</a:t>
            </a:r>
          </a:p>
        </p:txBody>
      </p:sp>
      <p:pic>
        <p:nvPicPr>
          <p:cNvPr id="13" name="Picture 12" descr="A picture containing text&#10;&#10;Description automatically generated">
            <a:extLst>
              <a:ext uri="{FF2B5EF4-FFF2-40B4-BE49-F238E27FC236}">
                <a16:creationId xmlns:a16="http://schemas.microsoft.com/office/drawing/2014/main" id="{64D17FA3-D630-42FE-891F-1A539FB273C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21710" y="6369624"/>
            <a:ext cx="1426048" cy="347698"/>
          </a:xfrm>
          <a:prstGeom prst="rect">
            <a:avLst/>
          </a:prstGeom>
        </p:spPr>
      </p:pic>
      <p:pic>
        <p:nvPicPr>
          <p:cNvPr id="16" name="Picture 15">
            <a:extLst>
              <a:ext uri="{FF2B5EF4-FFF2-40B4-BE49-F238E27FC236}">
                <a16:creationId xmlns:a16="http://schemas.microsoft.com/office/drawing/2014/main" id="{A93701EE-EE33-45F9-A393-DA86A8806899}"/>
              </a:ext>
            </a:extLst>
          </p:cNvPr>
          <p:cNvPicPr>
            <a:picLocks noChangeAspect="1"/>
          </p:cNvPicPr>
          <p:nvPr/>
        </p:nvPicPr>
        <p:blipFill rotWithShape="1">
          <a:blip r:embed="rId6">
            <a:extLst>
              <a:ext uri="{28A0092B-C50C-407E-A947-70E740481C1C}">
                <a14:useLocalDpi xmlns:a14="http://schemas.microsoft.com/office/drawing/2010/main" val="0"/>
              </a:ext>
            </a:extLst>
          </a:blip>
          <a:srcRect t="-2459" r="86823"/>
          <a:stretch/>
        </p:blipFill>
        <p:spPr>
          <a:xfrm>
            <a:off x="8248368" y="6353873"/>
            <a:ext cx="466521" cy="410519"/>
          </a:xfrm>
          <a:prstGeom prst="rect">
            <a:avLst/>
          </a:prstGeom>
        </p:spPr>
      </p:pic>
    </p:spTree>
    <p:extLst>
      <p:ext uri="{BB962C8B-B14F-4D97-AF65-F5344CB8AC3E}">
        <p14:creationId xmlns:p14="http://schemas.microsoft.com/office/powerpoint/2010/main" val="13919487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6DABD6-2705-CE43-9C26-0E579DDD65F8}"/>
              </a:ext>
            </a:extLst>
          </p:cNvPr>
          <p:cNvSpPr>
            <a:spLocks noGrp="1"/>
          </p:cNvSpPr>
          <p:nvPr>
            <p:ph type="title"/>
          </p:nvPr>
        </p:nvSpPr>
        <p:spPr>
          <a:xfrm>
            <a:off x="276381" y="290657"/>
            <a:ext cx="7886700" cy="438912"/>
          </a:xfrm>
        </p:spPr>
        <p:txBody>
          <a:bodyPr lIns="0" tIns="0" rIns="0" bIns="0">
            <a:noAutofit/>
          </a:bodyPr>
          <a:lstStyle/>
          <a:p>
            <a:r>
              <a:rPr lang="en-US" sz="2400" dirty="0">
                <a:solidFill>
                  <a:srgbClr val="333333"/>
                </a:solidFill>
                <a:latin typeface="Calibri" panose="020F0502020204030204"/>
              </a:rPr>
              <a:t>Voters are nearly unanimous in describing Overland Park as a “welcoming community.”</a:t>
            </a:r>
            <a:endParaRPr lang="en-US" sz="2400" dirty="0">
              <a:solidFill>
                <a:srgbClr val="333333"/>
              </a:solidFill>
            </a:endParaRPr>
          </a:p>
        </p:txBody>
      </p:sp>
      <p:sp>
        <p:nvSpPr>
          <p:cNvPr id="8" name="Slide Number Placeholder 5">
            <a:extLst>
              <a:ext uri="{FF2B5EF4-FFF2-40B4-BE49-F238E27FC236}">
                <a16:creationId xmlns:a16="http://schemas.microsoft.com/office/drawing/2014/main" id="{F67A3E3F-9042-504A-9482-C843F4DFB7FF}"/>
              </a:ext>
            </a:extLst>
          </p:cNvPr>
          <p:cNvSpPr>
            <a:spLocks noGrp="1"/>
          </p:cNvSpPr>
          <p:nvPr>
            <p:ph type="sldNum" sz="quarter" idx="12"/>
          </p:nvPr>
        </p:nvSpPr>
        <p:spPr>
          <a:xfrm>
            <a:off x="8469691" y="6275221"/>
            <a:ext cx="689299" cy="365125"/>
          </a:xfr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36E01ECB-9F79-DF4C-A9E9-6BFA7BE47661}" type="slidenum">
              <a:rPr kumimoji="0" lang="en-US" sz="1200" b="1"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21</a:t>
            </a:fld>
            <a:endParaRPr kumimoji="0" lang="en-US" sz="1200" b="1"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1249923C-87EE-46D4-9502-676462BC4CDB}"/>
              </a:ext>
            </a:extLst>
          </p:cNvPr>
          <p:cNvCxnSpPr>
            <a:cxnSpLocks/>
          </p:cNvCxnSpPr>
          <p:nvPr/>
        </p:nvCxnSpPr>
        <p:spPr>
          <a:xfrm>
            <a:off x="299955" y="6279472"/>
            <a:ext cx="8544242" cy="0"/>
          </a:xfrm>
          <a:prstGeom prst="line">
            <a:avLst/>
          </a:prstGeom>
          <a:ln>
            <a:solidFill>
              <a:srgbClr val="333333"/>
            </a:solidFill>
          </a:ln>
        </p:spPr>
        <p:style>
          <a:lnRef idx="1">
            <a:schemeClr val="accent1"/>
          </a:lnRef>
          <a:fillRef idx="0">
            <a:schemeClr val="accent1"/>
          </a:fillRef>
          <a:effectRef idx="0">
            <a:schemeClr val="accent1"/>
          </a:effectRef>
          <a:fontRef idx="minor">
            <a:schemeClr val="tx1"/>
          </a:fontRef>
        </p:style>
      </p:cxnSp>
      <p:pic>
        <p:nvPicPr>
          <p:cNvPr id="4" name="Picture 3" descr="A picture containing drawing&#10;&#10;Description automatically generated">
            <a:extLst>
              <a:ext uri="{FF2B5EF4-FFF2-40B4-BE49-F238E27FC236}">
                <a16:creationId xmlns:a16="http://schemas.microsoft.com/office/drawing/2014/main" id="{2FB2D6CC-CDE7-4A33-833A-288A1A9A396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6381" y="6355848"/>
            <a:ext cx="1313336" cy="284498"/>
          </a:xfrm>
          <a:prstGeom prst="rect">
            <a:avLst/>
          </a:prstGeom>
        </p:spPr>
      </p:pic>
      <p:pic>
        <p:nvPicPr>
          <p:cNvPr id="9" name="Picture 8" descr="A picture containing food, drawing&#10;&#10;Description automatically generated">
            <a:extLst>
              <a:ext uri="{FF2B5EF4-FFF2-40B4-BE49-F238E27FC236}">
                <a16:creationId xmlns:a16="http://schemas.microsoft.com/office/drawing/2014/main" id="{781A1CAF-4A02-422B-A6BA-76DB43A407FB}"/>
              </a:ext>
            </a:extLst>
          </p:cNvPr>
          <p:cNvPicPr>
            <a:picLocks noChangeAspect="1"/>
          </p:cNvPicPr>
          <p:nvPr/>
        </p:nvPicPr>
        <p:blipFill rotWithShape="1">
          <a:blip r:embed="rId3">
            <a:extLst>
              <a:ext uri="{28A0092B-C50C-407E-A947-70E740481C1C}">
                <a14:useLocalDpi xmlns:a14="http://schemas.microsoft.com/office/drawing/2010/main" val="0"/>
              </a:ext>
            </a:extLst>
          </a:blip>
          <a:srcRect b="93078"/>
          <a:stretch/>
        </p:blipFill>
        <p:spPr>
          <a:xfrm>
            <a:off x="276381" y="893792"/>
            <a:ext cx="3957400" cy="209061"/>
          </a:xfrm>
          <a:prstGeom prst="rect">
            <a:avLst/>
          </a:prstGeom>
        </p:spPr>
      </p:pic>
      <p:sp>
        <p:nvSpPr>
          <p:cNvPr id="11" name="Rectangle 10">
            <a:extLst>
              <a:ext uri="{FF2B5EF4-FFF2-40B4-BE49-F238E27FC236}">
                <a16:creationId xmlns:a16="http://schemas.microsoft.com/office/drawing/2014/main" id="{33343CA7-851C-4C8A-8C31-55B250266C3C}"/>
              </a:ext>
            </a:extLst>
          </p:cNvPr>
          <p:cNvSpPr/>
          <p:nvPr/>
        </p:nvSpPr>
        <p:spPr>
          <a:xfrm>
            <a:off x="2424737" y="6375636"/>
            <a:ext cx="4294526" cy="415498"/>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0" i="1" u="none" strike="noStrike" kern="1200" cap="none" spc="0" normalizeH="0" baseline="0" noProof="0" dirty="0">
                <a:ln>
                  <a:noFill/>
                </a:ln>
                <a:solidFill>
                  <a:prstClr val="black"/>
                </a:solidFill>
                <a:effectLst/>
                <a:uLnTx/>
                <a:uFillTx/>
                <a:latin typeface="Calibri" panose="020F0502020204030204"/>
                <a:ea typeface="+mn-ea"/>
                <a:cs typeface="+mn-cs"/>
              </a:rPr>
              <a:t>And, do you agree or disagree with the following statement: Overland Park is a welcoming community?</a:t>
            </a:r>
          </a:p>
        </p:txBody>
      </p:sp>
      <p:cxnSp>
        <p:nvCxnSpPr>
          <p:cNvPr id="14" name="Straight Connector 13">
            <a:extLst>
              <a:ext uri="{FF2B5EF4-FFF2-40B4-BE49-F238E27FC236}">
                <a16:creationId xmlns:a16="http://schemas.microsoft.com/office/drawing/2014/main" id="{85848836-F2AE-4675-A47A-D7CFBF04EB35}"/>
              </a:ext>
            </a:extLst>
          </p:cNvPr>
          <p:cNvCxnSpPr>
            <a:cxnSpLocks/>
          </p:cNvCxnSpPr>
          <p:nvPr/>
        </p:nvCxnSpPr>
        <p:spPr>
          <a:xfrm>
            <a:off x="524805" y="6279472"/>
            <a:ext cx="8094391" cy="0"/>
          </a:xfrm>
          <a:prstGeom prst="line">
            <a:avLst/>
          </a:prstGeom>
          <a:ln>
            <a:solidFill>
              <a:srgbClr val="333333"/>
            </a:solidFill>
          </a:ln>
        </p:spPr>
        <p:style>
          <a:lnRef idx="1">
            <a:schemeClr val="accent1"/>
          </a:lnRef>
          <a:fillRef idx="0">
            <a:schemeClr val="accent1"/>
          </a:fillRef>
          <a:effectRef idx="0">
            <a:schemeClr val="accent1"/>
          </a:effectRef>
          <a:fontRef idx="minor">
            <a:schemeClr val="tx1"/>
          </a:fontRef>
        </p:style>
      </p:cxnSp>
      <p:graphicFrame>
        <p:nvGraphicFramePr>
          <p:cNvPr id="13" name="Chart 12">
            <a:extLst>
              <a:ext uri="{FF2B5EF4-FFF2-40B4-BE49-F238E27FC236}">
                <a16:creationId xmlns:a16="http://schemas.microsoft.com/office/drawing/2014/main" id="{617CAE36-58DC-4D74-8351-0E7D296FA026}"/>
              </a:ext>
            </a:extLst>
          </p:cNvPr>
          <p:cNvGraphicFramePr/>
          <p:nvPr>
            <p:extLst>
              <p:ext uri="{D42A27DB-BD31-4B8C-83A1-F6EECF244321}">
                <p14:modId xmlns:p14="http://schemas.microsoft.com/office/powerpoint/2010/main" val="2296486586"/>
              </p:ext>
            </p:extLst>
          </p:nvPr>
        </p:nvGraphicFramePr>
        <p:xfrm>
          <a:off x="554984" y="1324963"/>
          <a:ext cx="8034033" cy="4880109"/>
        </p:xfrm>
        <a:graphic>
          <a:graphicData uri="http://schemas.openxmlformats.org/drawingml/2006/chart">
            <c:chart xmlns:c="http://schemas.openxmlformats.org/drawingml/2006/chart" xmlns:r="http://schemas.openxmlformats.org/officeDocument/2006/relationships" r:id="rId4"/>
          </a:graphicData>
        </a:graphic>
      </p:graphicFrame>
      <p:cxnSp>
        <p:nvCxnSpPr>
          <p:cNvPr id="16" name="Straight Connector 15">
            <a:extLst>
              <a:ext uri="{FF2B5EF4-FFF2-40B4-BE49-F238E27FC236}">
                <a16:creationId xmlns:a16="http://schemas.microsoft.com/office/drawing/2014/main" id="{BCB803D8-FB8B-460E-8D95-064500A2E3DB}"/>
              </a:ext>
            </a:extLst>
          </p:cNvPr>
          <p:cNvCxnSpPr>
            <a:cxnSpLocks/>
          </p:cNvCxnSpPr>
          <p:nvPr/>
        </p:nvCxnSpPr>
        <p:spPr>
          <a:xfrm>
            <a:off x="2632168" y="1469880"/>
            <a:ext cx="0" cy="4143717"/>
          </a:xfrm>
          <a:prstGeom prst="line">
            <a:avLst/>
          </a:prstGeom>
          <a:ln w="28575"/>
        </p:spPr>
        <p:style>
          <a:lnRef idx="2">
            <a:schemeClr val="dk1"/>
          </a:lnRef>
          <a:fillRef idx="0">
            <a:schemeClr val="dk1"/>
          </a:fillRef>
          <a:effectRef idx="1">
            <a:schemeClr val="dk1"/>
          </a:effectRef>
          <a:fontRef idx="minor">
            <a:schemeClr val="tx1"/>
          </a:fontRef>
        </p:style>
      </p:cxnSp>
      <p:sp>
        <p:nvSpPr>
          <p:cNvPr id="17" name="Rectangle 16">
            <a:extLst>
              <a:ext uri="{FF2B5EF4-FFF2-40B4-BE49-F238E27FC236}">
                <a16:creationId xmlns:a16="http://schemas.microsoft.com/office/drawing/2014/main" id="{B1B29082-3FA0-4252-B93D-82EBD8CDF3B5}"/>
              </a:ext>
            </a:extLst>
          </p:cNvPr>
          <p:cNvSpPr/>
          <p:nvPr/>
        </p:nvSpPr>
        <p:spPr>
          <a:xfrm>
            <a:off x="3263689" y="1139378"/>
            <a:ext cx="534121"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C7BD1"/>
                </a:solidFill>
                <a:effectLst/>
                <a:uLnTx/>
                <a:uFillTx/>
                <a:latin typeface="Calibri" panose="020F0502020204030204"/>
                <a:ea typeface="+mn-ea"/>
                <a:cs typeface="+mn-cs"/>
              </a:rPr>
              <a:t>+</a:t>
            </a:r>
            <a:r>
              <a:rPr lang="en-US" dirty="0">
                <a:solidFill>
                  <a:srgbClr val="4C7BD1"/>
                </a:solidFill>
                <a:latin typeface="Calibri" panose="020F0502020204030204"/>
              </a:rPr>
              <a:t>81</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0A89B4AF-5950-4F4E-A2D4-E06301D4437C}"/>
              </a:ext>
            </a:extLst>
          </p:cNvPr>
          <p:cNvSpPr/>
          <p:nvPr/>
        </p:nvSpPr>
        <p:spPr>
          <a:xfrm>
            <a:off x="1277067" y="1134243"/>
            <a:ext cx="534121"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C7BD1"/>
                </a:solidFill>
                <a:effectLst/>
                <a:uLnTx/>
                <a:uFillTx/>
                <a:latin typeface="Calibri" panose="020F0502020204030204"/>
                <a:ea typeface="+mn-ea"/>
                <a:cs typeface="+mn-cs"/>
              </a:rPr>
              <a:t>+</a:t>
            </a:r>
            <a:r>
              <a:rPr lang="en-US" dirty="0">
                <a:solidFill>
                  <a:srgbClr val="4C7BD1"/>
                </a:solidFill>
                <a:latin typeface="Calibri" panose="020F0502020204030204"/>
              </a:rPr>
              <a:t>80</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65DDCDD6-CFFA-4464-A4AA-8E45D56788DB}"/>
              </a:ext>
            </a:extLst>
          </p:cNvPr>
          <p:cNvSpPr/>
          <p:nvPr/>
        </p:nvSpPr>
        <p:spPr>
          <a:xfrm>
            <a:off x="5231882" y="1134243"/>
            <a:ext cx="534121"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C7BD1"/>
                </a:solidFill>
                <a:effectLst/>
                <a:uLnTx/>
                <a:uFillTx/>
                <a:latin typeface="Calibri" panose="020F0502020204030204"/>
                <a:ea typeface="+mn-ea"/>
                <a:cs typeface="+mn-cs"/>
              </a:rPr>
              <a:t>+</a:t>
            </a:r>
            <a:r>
              <a:rPr lang="en-US" dirty="0">
                <a:solidFill>
                  <a:srgbClr val="4C7BD1"/>
                </a:solidFill>
                <a:latin typeface="Calibri" panose="020F0502020204030204"/>
              </a:rPr>
              <a:t>77</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56E6DD22-F87E-44A6-AD5A-BD6AF5535E9E}"/>
              </a:ext>
            </a:extLst>
          </p:cNvPr>
          <p:cNvSpPr/>
          <p:nvPr/>
        </p:nvSpPr>
        <p:spPr>
          <a:xfrm>
            <a:off x="7200075" y="1134243"/>
            <a:ext cx="534121"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C7BD1"/>
                </a:solidFill>
                <a:effectLst/>
                <a:uLnTx/>
                <a:uFillTx/>
                <a:latin typeface="Calibri" panose="020F0502020204030204"/>
                <a:ea typeface="+mn-ea"/>
                <a:cs typeface="+mn-cs"/>
              </a:rPr>
              <a:t>+78</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1" name="Picture 20" descr="A picture containing text&#10;&#10;Description automatically generated">
            <a:extLst>
              <a:ext uri="{FF2B5EF4-FFF2-40B4-BE49-F238E27FC236}">
                <a16:creationId xmlns:a16="http://schemas.microsoft.com/office/drawing/2014/main" id="{E20215FF-DCB0-4588-B6AF-FE0391342F4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21710" y="6369624"/>
            <a:ext cx="1426048" cy="347698"/>
          </a:xfrm>
          <a:prstGeom prst="rect">
            <a:avLst/>
          </a:prstGeom>
        </p:spPr>
      </p:pic>
      <p:pic>
        <p:nvPicPr>
          <p:cNvPr id="23" name="Picture 22">
            <a:extLst>
              <a:ext uri="{FF2B5EF4-FFF2-40B4-BE49-F238E27FC236}">
                <a16:creationId xmlns:a16="http://schemas.microsoft.com/office/drawing/2014/main" id="{E5D75C36-94D4-4FC4-B0DE-46C7BF349BB8}"/>
              </a:ext>
            </a:extLst>
          </p:cNvPr>
          <p:cNvPicPr>
            <a:picLocks noChangeAspect="1"/>
          </p:cNvPicPr>
          <p:nvPr/>
        </p:nvPicPr>
        <p:blipFill rotWithShape="1">
          <a:blip r:embed="rId6">
            <a:extLst>
              <a:ext uri="{28A0092B-C50C-407E-A947-70E740481C1C}">
                <a14:useLocalDpi xmlns:a14="http://schemas.microsoft.com/office/drawing/2010/main" val="0"/>
              </a:ext>
            </a:extLst>
          </a:blip>
          <a:srcRect t="-2459" r="86823"/>
          <a:stretch/>
        </p:blipFill>
        <p:spPr>
          <a:xfrm>
            <a:off x="8248368" y="6353873"/>
            <a:ext cx="466521" cy="410519"/>
          </a:xfrm>
          <a:prstGeom prst="rect">
            <a:avLst/>
          </a:prstGeom>
        </p:spPr>
      </p:pic>
    </p:spTree>
    <p:extLst>
      <p:ext uri="{BB962C8B-B14F-4D97-AF65-F5344CB8AC3E}">
        <p14:creationId xmlns:p14="http://schemas.microsoft.com/office/powerpoint/2010/main" val="5442824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6DABD6-2705-CE43-9C26-0E579DDD65F8}"/>
              </a:ext>
            </a:extLst>
          </p:cNvPr>
          <p:cNvSpPr>
            <a:spLocks noGrp="1"/>
          </p:cNvSpPr>
          <p:nvPr>
            <p:ph type="title"/>
          </p:nvPr>
        </p:nvSpPr>
        <p:spPr>
          <a:xfrm>
            <a:off x="276381" y="349380"/>
            <a:ext cx="8567816" cy="438912"/>
          </a:xfrm>
        </p:spPr>
        <p:txBody>
          <a:bodyPr lIns="0" tIns="0" rIns="0" bIns="0">
            <a:noAutofit/>
          </a:bodyPr>
          <a:lstStyle/>
          <a:p>
            <a:r>
              <a:rPr lang="en-US" sz="2400" dirty="0">
                <a:solidFill>
                  <a:srgbClr val="333333"/>
                </a:solidFill>
                <a:latin typeface="Calibri" panose="020F0502020204030204"/>
              </a:rPr>
              <a:t>Most Overland Park residents believe the city is growing “at about the right speed,” though concern about growing too quickly increases with age.</a:t>
            </a:r>
            <a:endParaRPr lang="en-US" sz="2400" dirty="0">
              <a:solidFill>
                <a:srgbClr val="333333"/>
              </a:solidFill>
            </a:endParaRPr>
          </a:p>
        </p:txBody>
      </p:sp>
      <p:sp>
        <p:nvSpPr>
          <p:cNvPr id="8" name="Slide Number Placeholder 5">
            <a:extLst>
              <a:ext uri="{FF2B5EF4-FFF2-40B4-BE49-F238E27FC236}">
                <a16:creationId xmlns:a16="http://schemas.microsoft.com/office/drawing/2014/main" id="{F67A3E3F-9042-504A-9482-C843F4DFB7FF}"/>
              </a:ext>
            </a:extLst>
          </p:cNvPr>
          <p:cNvSpPr>
            <a:spLocks noGrp="1"/>
          </p:cNvSpPr>
          <p:nvPr>
            <p:ph type="sldNum" sz="quarter" idx="12"/>
          </p:nvPr>
        </p:nvSpPr>
        <p:spPr>
          <a:xfrm>
            <a:off x="8469691" y="6275221"/>
            <a:ext cx="689299" cy="365125"/>
          </a:xfr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36E01ECB-9F79-DF4C-A9E9-6BFA7BE47661}" type="slidenum">
              <a:rPr kumimoji="0" lang="en-US" sz="1200" b="1"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22</a:t>
            </a:fld>
            <a:endParaRPr kumimoji="0" lang="en-US" sz="1200" b="1"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1249923C-87EE-46D4-9502-676462BC4CDB}"/>
              </a:ext>
            </a:extLst>
          </p:cNvPr>
          <p:cNvCxnSpPr>
            <a:cxnSpLocks/>
          </p:cNvCxnSpPr>
          <p:nvPr/>
        </p:nvCxnSpPr>
        <p:spPr>
          <a:xfrm>
            <a:off x="299955" y="6279472"/>
            <a:ext cx="8544242" cy="0"/>
          </a:xfrm>
          <a:prstGeom prst="line">
            <a:avLst/>
          </a:prstGeom>
          <a:ln>
            <a:solidFill>
              <a:srgbClr val="333333"/>
            </a:solidFill>
          </a:ln>
        </p:spPr>
        <p:style>
          <a:lnRef idx="1">
            <a:schemeClr val="accent1"/>
          </a:lnRef>
          <a:fillRef idx="0">
            <a:schemeClr val="accent1"/>
          </a:fillRef>
          <a:effectRef idx="0">
            <a:schemeClr val="accent1"/>
          </a:effectRef>
          <a:fontRef idx="minor">
            <a:schemeClr val="tx1"/>
          </a:fontRef>
        </p:style>
      </p:cxnSp>
      <p:pic>
        <p:nvPicPr>
          <p:cNvPr id="4" name="Picture 3" descr="A picture containing drawing&#10;&#10;Description automatically generated">
            <a:extLst>
              <a:ext uri="{FF2B5EF4-FFF2-40B4-BE49-F238E27FC236}">
                <a16:creationId xmlns:a16="http://schemas.microsoft.com/office/drawing/2014/main" id="{2FB2D6CC-CDE7-4A33-833A-288A1A9A396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6381" y="6355848"/>
            <a:ext cx="1313336" cy="284498"/>
          </a:xfrm>
          <a:prstGeom prst="rect">
            <a:avLst/>
          </a:prstGeom>
        </p:spPr>
      </p:pic>
      <p:pic>
        <p:nvPicPr>
          <p:cNvPr id="9" name="Picture 8" descr="A picture containing food, drawing&#10;&#10;Description automatically generated">
            <a:extLst>
              <a:ext uri="{FF2B5EF4-FFF2-40B4-BE49-F238E27FC236}">
                <a16:creationId xmlns:a16="http://schemas.microsoft.com/office/drawing/2014/main" id="{781A1CAF-4A02-422B-A6BA-76DB43A407FB}"/>
              </a:ext>
            </a:extLst>
          </p:cNvPr>
          <p:cNvPicPr>
            <a:picLocks noChangeAspect="1"/>
          </p:cNvPicPr>
          <p:nvPr/>
        </p:nvPicPr>
        <p:blipFill rotWithShape="1">
          <a:blip r:embed="rId3">
            <a:extLst>
              <a:ext uri="{28A0092B-C50C-407E-A947-70E740481C1C}">
                <a14:useLocalDpi xmlns:a14="http://schemas.microsoft.com/office/drawing/2010/main" val="0"/>
              </a:ext>
            </a:extLst>
          </a:blip>
          <a:srcRect b="93078"/>
          <a:stretch/>
        </p:blipFill>
        <p:spPr>
          <a:xfrm>
            <a:off x="276381" y="1044794"/>
            <a:ext cx="3957400" cy="209061"/>
          </a:xfrm>
          <a:prstGeom prst="rect">
            <a:avLst/>
          </a:prstGeom>
        </p:spPr>
      </p:pic>
      <p:cxnSp>
        <p:nvCxnSpPr>
          <p:cNvPr id="14" name="Straight Connector 13">
            <a:extLst>
              <a:ext uri="{FF2B5EF4-FFF2-40B4-BE49-F238E27FC236}">
                <a16:creationId xmlns:a16="http://schemas.microsoft.com/office/drawing/2014/main" id="{85848836-F2AE-4675-A47A-D7CFBF04EB35}"/>
              </a:ext>
            </a:extLst>
          </p:cNvPr>
          <p:cNvCxnSpPr>
            <a:cxnSpLocks/>
          </p:cNvCxnSpPr>
          <p:nvPr/>
        </p:nvCxnSpPr>
        <p:spPr>
          <a:xfrm>
            <a:off x="524805" y="6279472"/>
            <a:ext cx="8094391" cy="0"/>
          </a:xfrm>
          <a:prstGeom prst="line">
            <a:avLst/>
          </a:prstGeom>
          <a:ln>
            <a:solidFill>
              <a:srgbClr val="333333"/>
            </a:solidFill>
          </a:ln>
        </p:spPr>
        <p:style>
          <a:lnRef idx="1">
            <a:schemeClr val="accent1"/>
          </a:lnRef>
          <a:fillRef idx="0">
            <a:schemeClr val="accent1"/>
          </a:fillRef>
          <a:effectRef idx="0">
            <a:schemeClr val="accent1"/>
          </a:effectRef>
          <a:fontRef idx="minor">
            <a:schemeClr val="tx1"/>
          </a:fontRef>
        </p:style>
      </p:cxnSp>
      <p:graphicFrame>
        <p:nvGraphicFramePr>
          <p:cNvPr id="13" name="Table 12">
            <a:extLst>
              <a:ext uri="{FF2B5EF4-FFF2-40B4-BE49-F238E27FC236}">
                <a16:creationId xmlns:a16="http://schemas.microsoft.com/office/drawing/2014/main" id="{FDA772C2-BD04-446D-9D04-57AB2277D977}"/>
              </a:ext>
            </a:extLst>
          </p:cNvPr>
          <p:cNvGraphicFramePr>
            <a:graphicFrameLocks noGrp="1"/>
          </p:cNvGraphicFramePr>
          <p:nvPr>
            <p:extLst>
              <p:ext uri="{D42A27DB-BD31-4B8C-83A1-F6EECF244321}">
                <p14:modId xmlns:p14="http://schemas.microsoft.com/office/powerpoint/2010/main" val="2920176321"/>
              </p:ext>
            </p:extLst>
          </p:nvPr>
        </p:nvGraphicFramePr>
        <p:xfrm>
          <a:off x="4949505" y="1713264"/>
          <a:ext cx="3612747" cy="1481959"/>
        </p:xfrm>
        <a:graphic>
          <a:graphicData uri="http://schemas.openxmlformats.org/drawingml/2006/table">
            <a:tbl>
              <a:tblPr firstRow="1" bandRow="1">
                <a:tableStyleId>{F5AB1C69-6EDB-4FF4-983F-18BD219EF322}</a:tableStyleId>
              </a:tblPr>
              <a:tblGrid>
                <a:gridCol w="1081517">
                  <a:extLst>
                    <a:ext uri="{9D8B030D-6E8A-4147-A177-3AD203B41FA5}">
                      <a16:colId xmlns:a16="http://schemas.microsoft.com/office/drawing/2014/main" val="1840283719"/>
                    </a:ext>
                  </a:extLst>
                </a:gridCol>
                <a:gridCol w="506246">
                  <a:extLst>
                    <a:ext uri="{9D8B030D-6E8A-4147-A177-3AD203B41FA5}">
                      <a16:colId xmlns:a16="http://schemas.microsoft.com/office/drawing/2014/main" val="3177331455"/>
                    </a:ext>
                  </a:extLst>
                </a:gridCol>
                <a:gridCol w="506246">
                  <a:extLst>
                    <a:ext uri="{9D8B030D-6E8A-4147-A177-3AD203B41FA5}">
                      <a16:colId xmlns:a16="http://schemas.microsoft.com/office/drawing/2014/main" val="1584854678"/>
                    </a:ext>
                  </a:extLst>
                </a:gridCol>
                <a:gridCol w="506246">
                  <a:extLst>
                    <a:ext uri="{9D8B030D-6E8A-4147-A177-3AD203B41FA5}">
                      <a16:colId xmlns:a16="http://schemas.microsoft.com/office/drawing/2014/main" val="3318957224"/>
                    </a:ext>
                  </a:extLst>
                </a:gridCol>
                <a:gridCol w="506246">
                  <a:extLst>
                    <a:ext uri="{9D8B030D-6E8A-4147-A177-3AD203B41FA5}">
                      <a16:colId xmlns:a16="http://schemas.microsoft.com/office/drawing/2014/main" val="3656204491"/>
                    </a:ext>
                  </a:extLst>
                </a:gridCol>
                <a:gridCol w="506246">
                  <a:extLst>
                    <a:ext uri="{9D8B030D-6E8A-4147-A177-3AD203B41FA5}">
                      <a16:colId xmlns:a16="http://schemas.microsoft.com/office/drawing/2014/main" val="499986702"/>
                    </a:ext>
                  </a:extLst>
                </a:gridCol>
              </a:tblGrid>
              <a:tr h="557456">
                <a:tc>
                  <a:txBody>
                    <a:bodyPr/>
                    <a:lstStyle/>
                    <a:p>
                      <a:endParaRPr lang="en-US" sz="1400" dirty="0">
                        <a:latin typeface="+mn-lt"/>
                      </a:endParaRPr>
                    </a:p>
                  </a:txBody>
                  <a:tcPr>
                    <a:lnR w="38100" cap="flat" cmpd="sng" algn="ctr">
                      <a:solidFill>
                        <a:schemeClr val="bg1"/>
                      </a:solidFill>
                      <a:prstDash val="solid"/>
                      <a:round/>
                      <a:headEnd type="none" w="med" len="med"/>
                      <a:tailEnd type="none" w="med" len="med"/>
                    </a:lnR>
                  </a:tcPr>
                </a:tc>
                <a:tc>
                  <a:txBody>
                    <a:bodyPr/>
                    <a:lstStyle/>
                    <a:p>
                      <a:pPr algn="ctr" fontAlgn="b"/>
                      <a:r>
                        <a:rPr lang="en-US" sz="1100" b="1" i="0" u="none" strike="noStrike" dirty="0">
                          <a:solidFill>
                            <a:schemeClr val="bg1"/>
                          </a:solidFill>
                          <a:effectLst/>
                          <a:latin typeface="+mn-lt"/>
                        </a:rPr>
                        <a:t>18-34</a:t>
                      </a:r>
                    </a:p>
                    <a:p>
                      <a:pPr algn="ctr" fontAlgn="b"/>
                      <a:r>
                        <a:rPr lang="en-US" sz="1100" b="1" i="0" u="none" strike="noStrike" dirty="0">
                          <a:solidFill>
                            <a:schemeClr val="bg1"/>
                          </a:solidFill>
                          <a:effectLst/>
                          <a:latin typeface="+mn-lt"/>
                        </a:rPr>
                        <a:t>(19%)</a:t>
                      </a:r>
                    </a:p>
                  </a:txBody>
                  <a:tcPr marL="9525" marR="9525" marT="9525" marB="0" anchor="ctr">
                    <a:lnL w="38100" cap="flat" cmpd="sng" algn="ctr">
                      <a:solidFill>
                        <a:schemeClr val="bg1"/>
                      </a:solidFill>
                      <a:prstDash val="solid"/>
                      <a:round/>
                      <a:headEnd type="none" w="med" len="med"/>
                      <a:tailEnd type="none" w="med" len="med"/>
                    </a:lnL>
                  </a:tcPr>
                </a:tc>
                <a:tc>
                  <a:txBody>
                    <a:bodyPr/>
                    <a:lstStyle/>
                    <a:p>
                      <a:pPr algn="ctr" fontAlgn="b"/>
                      <a:r>
                        <a:rPr lang="en-US" sz="1100" b="1" i="0" u="none" strike="noStrike" dirty="0">
                          <a:solidFill>
                            <a:schemeClr val="bg1"/>
                          </a:solidFill>
                          <a:effectLst/>
                          <a:latin typeface="+mn-lt"/>
                        </a:rPr>
                        <a:t>35-44 </a:t>
                      </a:r>
                    </a:p>
                    <a:p>
                      <a:pPr algn="ctr" fontAlgn="b"/>
                      <a:r>
                        <a:rPr lang="en-US" sz="1100" b="1" i="0" u="none" strike="noStrike" dirty="0">
                          <a:solidFill>
                            <a:schemeClr val="bg1"/>
                          </a:solidFill>
                          <a:effectLst/>
                          <a:latin typeface="+mn-lt"/>
                        </a:rPr>
                        <a:t>(24%)</a:t>
                      </a:r>
                    </a:p>
                  </a:txBody>
                  <a:tcPr marL="9525" marR="9525" marT="9525" marB="0" anchor="ctr"/>
                </a:tc>
                <a:tc>
                  <a:txBody>
                    <a:bodyPr/>
                    <a:lstStyle/>
                    <a:p>
                      <a:pPr algn="ctr" fontAlgn="b"/>
                      <a:r>
                        <a:rPr lang="en-US" sz="1100" b="1" i="0" u="none" strike="noStrike" dirty="0">
                          <a:solidFill>
                            <a:schemeClr val="bg1"/>
                          </a:solidFill>
                          <a:effectLst/>
                          <a:latin typeface="+mn-lt"/>
                        </a:rPr>
                        <a:t>45-54 </a:t>
                      </a:r>
                    </a:p>
                    <a:p>
                      <a:pPr algn="ctr" fontAlgn="b"/>
                      <a:r>
                        <a:rPr lang="en-US" sz="1100" b="1" i="0" u="none" strike="noStrike" dirty="0">
                          <a:solidFill>
                            <a:schemeClr val="bg1"/>
                          </a:solidFill>
                          <a:effectLst/>
                          <a:latin typeface="+mn-lt"/>
                        </a:rPr>
                        <a:t>(17%)</a:t>
                      </a:r>
                    </a:p>
                  </a:txBody>
                  <a:tcPr marL="9525" marR="9525" marT="9525" marB="0" anchor="ctr"/>
                </a:tc>
                <a:tc>
                  <a:txBody>
                    <a:bodyPr/>
                    <a:lstStyle/>
                    <a:p>
                      <a:pPr algn="ctr" fontAlgn="b"/>
                      <a:r>
                        <a:rPr lang="en-US" sz="1100" b="1" i="0" u="none" strike="noStrike" dirty="0">
                          <a:solidFill>
                            <a:schemeClr val="bg1"/>
                          </a:solidFill>
                          <a:effectLst/>
                          <a:latin typeface="+mn-lt"/>
                        </a:rPr>
                        <a:t>55-64</a:t>
                      </a:r>
                    </a:p>
                    <a:p>
                      <a:pPr algn="ctr" fontAlgn="b"/>
                      <a:r>
                        <a:rPr lang="en-US" sz="1100" b="1" i="0" u="none" strike="noStrike" dirty="0">
                          <a:solidFill>
                            <a:schemeClr val="bg1"/>
                          </a:solidFill>
                          <a:effectLst/>
                          <a:latin typeface="+mn-lt"/>
                        </a:rPr>
                        <a:t>(19%)</a:t>
                      </a:r>
                    </a:p>
                  </a:txBody>
                  <a:tcPr marL="9525" marR="9525" marT="9525" marB="0" anchor="ctr"/>
                </a:tc>
                <a:tc>
                  <a:txBody>
                    <a:bodyPr/>
                    <a:lstStyle/>
                    <a:p>
                      <a:pPr algn="ctr" fontAlgn="b"/>
                      <a:r>
                        <a:rPr lang="en-US" sz="1100" b="1" i="0" u="none" strike="noStrike" dirty="0">
                          <a:solidFill>
                            <a:schemeClr val="bg1"/>
                          </a:solidFill>
                          <a:effectLst/>
                          <a:latin typeface="+mn-lt"/>
                        </a:rPr>
                        <a:t>65+</a:t>
                      </a:r>
                    </a:p>
                    <a:p>
                      <a:pPr algn="ctr" fontAlgn="b"/>
                      <a:r>
                        <a:rPr lang="en-US" sz="1100" b="1" i="0" u="none" strike="noStrike" dirty="0">
                          <a:solidFill>
                            <a:schemeClr val="bg1"/>
                          </a:solidFill>
                          <a:effectLst/>
                          <a:latin typeface="+mn-lt"/>
                        </a:rPr>
                        <a:t>(21%)</a:t>
                      </a:r>
                    </a:p>
                  </a:txBody>
                  <a:tcPr marL="9525" marR="9525" marT="9525" marB="0" anchor="ctr"/>
                </a:tc>
                <a:extLst>
                  <a:ext uri="{0D108BD9-81ED-4DB2-BD59-A6C34878D82A}">
                    <a16:rowId xmlns:a16="http://schemas.microsoft.com/office/drawing/2014/main" val="2592291112"/>
                  </a:ext>
                </a:extLst>
              </a:tr>
              <a:tr h="467303">
                <a:tc>
                  <a:txBody>
                    <a:bodyPr/>
                    <a:lstStyle/>
                    <a:p>
                      <a:pPr algn="r">
                        <a:lnSpc>
                          <a:spcPct val="85000"/>
                        </a:lnSpc>
                      </a:pPr>
                      <a:r>
                        <a:rPr lang="en-US" sz="1200" dirty="0">
                          <a:latin typeface="+mn-lt"/>
                        </a:rPr>
                        <a:t>Too quickly</a:t>
                      </a:r>
                    </a:p>
                  </a:txBody>
                  <a:tcPr anchor="ctr">
                    <a:lnR w="38100" cap="flat" cmpd="sng" algn="ctr">
                      <a:solidFill>
                        <a:schemeClr val="bg1"/>
                      </a:solidFill>
                      <a:prstDash val="solid"/>
                      <a:round/>
                      <a:headEnd type="none" w="med" len="med"/>
                      <a:tailEnd type="none" w="med" len="med"/>
                    </a:lnR>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mn-lt"/>
                          <a:ea typeface="+mn-ea"/>
                          <a:cs typeface="+mn-cs"/>
                        </a:rPr>
                        <a:t>8%</a:t>
                      </a:r>
                    </a:p>
                  </a:txBody>
                  <a:tcPr anchor="ctr">
                    <a:lnL w="38100" cap="flat" cmpd="sng" algn="ctr">
                      <a:solidFill>
                        <a:schemeClr val="bg1"/>
                      </a:solidFill>
                      <a:prstDash val="solid"/>
                      <a:round/>
                      <a:headEnd type="none" w="med" len="med"/>
                      <a:tailEnd type="none" w="med" len="med"/>
                    </a:ln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mn-lt"/>
                          <a:ea typeface="+mn-ea"/>
                          <a:cs typeface="+mn-cs"/>
                        </a:rPr>
                        <a:t>16%</a:t>
                      </a: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mn-lt"/>
                          <a:ea typeface="+mn-ea"/>
                          <a:cs typeface="+mn-cs"/>
                        </a:rPr>
                        <a:t>32%</a:t>
                      </a:r>
                    </a:p>
                  </a:txBody>
                  <a:tcPr anchor="ctr">
                    <a:solidFill>
                      <a:srgbClr val="FFE699"/>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mn-lt"/>
                          <a:ea typeface="+mn-ea"/>
                          <a:cs typeface="+mn-cs"/>
                        </a:rPr>
                        <a:t>32%</a:t>
                      </a:r>
                    </a:p>
                  </a:txBody>
                  <a:tcPr anchor="ctr">
                    <a:solidFill>
                      <a:schemeClr val="accent4">
                        <a:lumMod val="40000"/>
                        <a:lumOff val="60000"/>
                      </a:schemeClr>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mn-lt"/>
                          <a:ea typeface="+mn-ea"/>
                          <a:cs typeface="+mn-cs"/>
                        </a:rPr>
                        <a:t>31%</a:t>
                      </a:r>
                    </a:p>
                  </a:txBody>
                  <a:tcPr anchor="ctr">
                    <a:solidFill>
                      <a:schemeClr val="accent4">
                        <a:lumMod val="40000"/>
                        <a:lumOff val="60000"/>
                      </a:schemeClr>
                    </a:solidFill>
                  </a:tcPr>
                </a:tc>
                <a:extLst>
                  <a:ext uri="{0D108BD9-81ED-4DB2-BD59-A6C34878D82A}">
                    <a16:rowId xmlns:a16="http://schemas.microsoft.com/office/drawing/2014/main" val="1641401486"/>
                  </a:ext>
                </a:extLst>
              </a:tr>
              <a:tr h="402671">
                <a:tc>
                  <a:txBody>
                    <a:bodyPr/>
                    <a:lstStyle/>
                    <a:p>
                      <a:pPr algn="r"/>
                      <a:r>
                        <a:rPr lang="en-US" sz="1200" b="0" dirty="0">
                          <a:latin typeface="+mn-lt"/>
                          <a:cs typeface="Calibri" panose="020F0502020204030204" pitchFamily="34" charset="0"/>
                        </a:rPr>
                        <a:t>At about the right speed</a:t>
                      </a:r>
                    </a:p>
                  </a:txBody>
                  <a:tcPr anchor="ctr">
                    <a:lnR w="38100" cap="flat" cmpd="sng" algn="ctr">
                      <a:solidFill>
                        <a:schemeClr val="bg1"/>
                      </a:solidFill>
                      <a:prstDash val="solid"/>
                      <a:round/>
                      <a:headEnd type="none" w="med" len="med"/>
                      <a:tailEnd type="none" w="med" len="med"/>
                    </a:lnR>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mn-lt"/>
                          <a:ea typeface="+mn-ea"/>
                          <a:cs typeface="+mn-cs"/>
                        </a:rPr>
                        <a:t>90%</a:t>
                      </a:r>
                    </a:p>
                  </a:txBody>
                  <a:tcPr anchor="ctr">
                    <a:lnL w="38100" cap="flat" cmpd="sng" algn="ctr">
                      <a:solidFill>
                        <a:schemeClr val="bg1"/>
                      </a:solidFill>
                      <a:prstDash val="solid"/>
                      <a:round/>
                      <a:headEnd type="none" w="med" len="med"/>
                      <a:tailEnd type="none" w="med" len="med"/>
                    </a:ln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mn-lt"/>
                          <a:ea typeface="+mn-ea"/>
                          <a:cs typeface="+mn-cs"/>
                        </a:rPr>
                        <a:t>80%</a:t>
                      </a: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mn-lt"/>
                          <a:ea typeface="+mn-ea"/>
                          <a:cs typeface="+mn-cs"/>
                        </a:rPr>
                        <a:t>63%</a:t>
                      </a: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mn-lt"/>
                          <a:ea typeface="+mn-ea"/>
                          <a:cs typeface="+mn-cs"/>
                        </a:rPr>
                        <a:t>67%</a:t>
                      </a:r>
                    </a:p>
                  </a:txBody>
                  <a:tcPr anchor="ct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mn-lt"/>
                          <a:ea typeface="+mn-ea"/>
                          <a:cs typeface="+mn-cs"/>
                        </a:rPr>
                        <a:t>67%</a:t>
                      </a:r>
                    </a:p>
                  </a:txBody>
                  <a:tcPr anchor="ctr"/>
                </a:tc>
                <a:extLst>
                  <a:ext uri="{0D108BD9-81ED-4DB2-BD59-A6C34878D82A}">
                    <a16:rowId xmlns:a16="http://schemas.microsoft.com/office/drawing/2014/main" val="1684196155"/>
                  </a:ext>
                </a:extLst>
              </a:tr>
            </a:tbl>
          </a:graphicData>
        </a:graphic>
      </p:graphicFrame>
      <p:sp>
        <p:nvSpPr>
          <p:cNvPr id="11" name="Rectangle 10">
            <a:extLst>
              <a:ext uri="{FF2B5EF4-FFF2-40B4-BE49-F238E27FC236}">
                <a16:creationId xmlns:a16="http://schemas.microsoft.com/office/drawing/2014/main" id="{26F977D5-D048-4038-8313-43EA7D26C28C}"/>
              </a:ext>
            </a:extLst>
          </p:cNvPr>
          <p:cNvSpPr/>
          <p:nvPr/>
        </p:nvSpPr>
        <p:spPr>
          <a:xfrm>
            <a:off x="2424737" y="6375636"/>
            <a:ext cx="4294526" cy="415498"/>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0" i="1" u="none" strike="noStrike" kern="1200" cap="none" spc="0" normalizeH="0" baseline="0" noProof="0" dirty="0">
                <a:ln>
                  <a:noFill/>
                </a:ln>
                <a:solidFill>
                  <a:prstClr val="black"/>
                </a:solidFill>
                <a:effectLst/>
                <a:uLnTx/>
                <a:uFillTx/>
                <a:latin typeface="Calibri" panose="020F0502020204030204"/>
                <a:ea typeface="+mn-ea"/>
                <a:cs typeface="+mn-cs"/>
              </a:rPr>
              <a:t>Generally speaking, do you believe that Overland Park is growing too quickly, too slowly, or at about the right speed?</a:t>
            </a:r>
          </a:p>
        </p:txBody>
      </p:sp>
      <p:graphicFrame>
        <p:nvGraphicFramePr>
          <p:cNvPr id="12" name="Chart 11">
            <a:extLst>
              <a:ext uri="{FF2B5EF4-FFF2-40B4-BE49-F238E27FC236}">
                <a16:creationId xmlns:a16="http://schemas.microsoft.com/office/drawing/2014/main" id="{A8E209B3-BADF-4076-857A-99F1C25FD75D}"/>
              </a:ext>
            </a:extLst>
          </p:cNvPr>
          <p:cNvGraphicFramePr/>
          <p:nvPr>
            <p:extLst>
              <p:ext uri="{D42A27DB-BD31-4B8C-83A1-F6EECF244321}">
                <p14:modId xmlns:p14="http://schemas.microsoft.com/office/powerpoint/2010/main" val="2942268950"/>
              </p:ext>
            </p:extLst>
          </p:nvPr>
        </p:nvGraphicFramePr>
        <p:xfrm>
          <a:off x="554984" y="1324963"/>
          <a:ext cx="4293853" cy="4880109"/>
        </p:xfrm>
        <a:graphic>
          <a:graphicData uri="http://schemas.openxmlformats.org/drawingml/2006/chart">
            <c:chart xmlns:c="http://schemas.openxmlformats.org/drawingml/2006/chart" xmlns:r="http://schemas.openxmlformats.org/officeDocument/2006/relationships" r:id="rId4"/>
          </a:graphicData>
        </a:graphic>
      </p:graphicFrame>
      <p:pic>
        <p:nvPicPr>
          <p:cNvPr id="16" name="Picture 15" descr="A picture containing text&#10;&#10;Description automatically generated">
            <a:extLst>
              <a:ext uri="{FF2B5EF4-FFF2-40B4-BE49-F238E27FC236}">
                <a16:creationId xmlns:a16="http://schemas.microsoft.com/office/drawing/2014/main" id="{9D4F03F3-CB64-4F48-A6E5-FF7F61CF24F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21710" y="6369624"/>
            <a:ext cx="1426048" cy="347698"/>
          </a:xfrm>
          <a:prstGeom prst="rect">
            <a:avLst/>
          </a:prstGeom>
        </p:spPr>
      </p:pic>
      <p:pic>
        <p:nvPicPr>
          <p:cNvPr id="15" name="Picture 14">
            <a:extLst>
              <a:ext uri="{FF2B5EF4-FFF2-40B4-BE49-F238E27FC236}">
                <a16:creationId xmlns:a16="http://schemas.microsoft.com/office/drawing/2014/main" id="{3C1A60B0-705D-4AC4-826B-E4CDEA6947DF}"/>
              </a:ext>
            </a:extLst>
          </p:cNvPr>
          <p:cNvPicPr>
            <a:picLocks noChangeAspect="1"/>
          </p:cNvPicPr>
          <p:nvPr/>
        </p:nvPicPr>
        <p:blipFill rotWithShape="1">
          <a:blip r:embed="rId6">
            <a:extLst>
              <a:ext uri="{28A0092B-C50C-407E-A947-70E740481C1C}">
                <a14:useLocalDpi xmlns:a14="http://schemas.microsoft.com/office/drawing/2010/main" val="0"/>
              </a:ext>
            </a:extLst>
          </a:blip>
          <a:srcRect t="-2459" r="86823"/>
          <a:stretch/>
        </p:blipFill>
        <p:spPr>
          <a:xfrm>
            <a:off x="8248368" y="6353873"/>
            <a:ext cx="466521" cy="410519"/>
          </a:xfrm>
          <a:prstGeom prst="rect">
            <a:avLst/>
          </a:prstGeom>
        </p:spPr>
      </p:pic>
    </p:spTree>
    <p:extLst>
      <p:ext uri="{BB962C8B-B14F-4D97-AF65-F5344CB8AC3E}">
        <p14:creationId xmlns:p14="http://schemas.microsoft.com/office/powerpoint/2010/main" val="14447369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Renovations to begin at City Hall - City of Overland Park, Kansas">
            <a:extLst>
              <a:ext uri="{FF2B5EF4-FFF2-40B4-BE49-F238E27FC236}">
                <a16:creationId xmlns:a16="http://schemas.microsoft.com/office/drawing/2014/main" id="{4C8A006D-D0F4-49AD-8103-588DDE9C3FAD}"/>
              </a:ext>
            </a:extLst>
          </p:cNvPr>
          <p:cNvPicPr>
            <a:picLocks noChangeAspect="1" noChangeArrowheads="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93854"/>
            <a:ext cx="9144000" cy="545373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028D6982-06C8-40AD-B576-9AAFAD99D438}"/>
              </a:ext>
            </a:extLst>
          </p:cNvPr>
          <p:cNvSpPr/>
          <p:nvPr/>
        </p:nvSpPr>
        <p:spPr>
          <a:xfrm>
            <a:off x="0" y="5406119"/>
            <a:ext cx="9144000" cy="14518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FCDC6F50-BB2E-4041-BB7A-9382A4366FE4}"/>
              </a:ext>
            </a:extLst>
          </p:cNvPr>
          <p:cNvSpPr>
            <a:spLocks noGrp="1"/>
          </p:cNvSpPr>
          <p:nvPr>
            <p:ph type="ctrTitle" idx="4294967295"/>
          </p:nvPr>
        </p:nvSpPr>
        <p:spPr>
          <a:xfrm>
            <a:off x="230505" y="5511263"/>
            <a:ext cx="8132276" cy="1921686"/>
          </a:xfrm>
          <a:prstGeom prst="rect">
            <a:avLst/>
          </a:prstGeom>
        </p:spPr>
        <p:txBody>
          <a:bodyPr vert="horz" lIns="0" tIns="0" rIns="0" bIns="0" anchor="t">
            <a:noAutofit/>
          </a:bodyPr>
          <a:lstStyle/>
          <a:p>
            <a:r>
              <a:rPr lang="en-US" sz="4800" b="1" dirty="0">
                <a:solidFill>
                  <a:schemeClr val="bg1"/>
                </a:solidFill>
              </a:rPr>
              <a:t>Issue Priorities for Overland Park Elected Officials</a:t>
            </a:r>
          </a:p>
        </p:txBody>
      </p:sp>
      <p:sp>
        <p:nvSpPr>
          <p:cNvPr id="12" name="Rectangle 11">
            <a:extLst>
              <a:ext uri="{FF2B5EF4-FFF2-40B4-BE49-F238E27FC236}">
                <a16:creationId xmlns:a16="http://schemas.microsoft.com/office/drawing/2014/main" id="{794B384E-7D9E-A943-9C92-5F2E935A4522}"/>
              </a:ext>
            </a:extLst>
          </p:cNvPr>
          <p:cNvSpPr/>
          <p:nvPr/>
        </p:nvSpPr>
        <p:spPr>
          <a:xfrm>
            <a:off x="0" y="-15476"/>
            <a:ext cx="9144000" cy="10933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3" name="Picture 12" descr="A picture containing food, drawing&#10;&#10;Description automatically generated">
            <a:extLst>
              <a:ext uri="{FF2B5EF4-FFF2-40B4-BE49-F238E27FC236}">
                <a16:creationId xmlns:a16="http://schemas.microsoft.com/office/drawing/2014/main" id="{E639A896-4F4F-4FF8-92E9-D900C06BAAE9}"/>
              </a:ext>
            </a:extLst>
          </p:cNvPr>
          <p:cNvPicPr>
            <a:picLocks noChangeAspect="1"/>
          </p:cNvPicPr>
          <p:nvPr/>
        </p:nvPicPr>
        <p:blipFill rotWithShape="1">
          <a:blip r:embed="rId3">
            <a:extLst>
              <a:ext uri="{28A0092B-C50C-407E-A947-70E740481C1C}">
                <a14:useLocalDpi xmlns:a14="http://schemas.microsoft.com/office/drawing/2010/main" val="0"/>
              </a:ext>
            </a:extLst>
          </a:blip>
          <a:srcRect b="75958"/>
          <a:stretch/>
        </p:blipFill>
        <p:spPr>
          <a:xfrm rot="16200000">
            <a:off x="3872783" y="197479"/>
            <a:ext cx="9706134" cy="726136"/>
          </a:xfrm>
          <a:prstGeom prst="rect">
            <a:avLst/>
          </a:prstGeom>
        </p:spPr>
      </p:pic>
      <p:pic>
        <p:nvPicPr>
          <p:cNvPr id="9" name="Picture 8" descr="A picture containing text&#10;&#10;Description automatically generated">
            <a:extLst>
              <a:ext uri="{FF2B5EF4-FFF2-40B4-BE49-F238E27FC236}">
                <a16:creationId xmlns:a16="http://schemas.microsoft.com/office/drawing/2014/main" id="{304D5DA0-0699-48AF-9D27-A9FAEDB9E40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0505" y="535401"/>
            <a:ext cx="3625027" cy="883852"/>
          </a:xfrm>
          <a:prstGeom prst="rect">
            <a:avLst/>
          </a:prstGeom>
        </p:spPr>
      </p:pic>
      <p:pic>
        <p:nvPicPr>
          <p:cNvPr id="11" name="Picture 10">
            <a:extLst>
              <a:ext uri="{FF2B5EF4-FFF2-40B4-BE49-F238E27FC236}">
                <a16:creationId xmlns:a16="http://schemas.microsoft.com/office/drawing/2014/main" id="{DB4A8461-CF3F-4C34-A189-511531DE3C5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081" y="1627408"/>
            <a:ext cx="4811597" cy="544532"/>
          </a:xfrm>
          <a:prstGeom prst="rect">
            <a:avLst/>
          </a:prstGeom>
        </p:spPr>
      </p:pic>
    </p:spTree>
    <p:extLst>
      <p:ext uri="{BB962C8B-B14F-4D97-AF65-F5344CB8AC3E}">
        <p14:creationId xmlns:p14="http://schemas.microsoft.com/office/powerpoint/2010/main" val="34335211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6DABD6-2705-CE43-9C26-0E579DDD65F8}"/>
              </a:ext>
            </a:extLst>
          </p:cNvPr>
          <p:cNvSpPr>
            <a:spLocks noGrp="1"/>
          </p:cNvSpPr>
          <p:nvPr>
            <p:ph type="title"/>
          </p:nvPr>
        </p:nvSpPr>
        <p:spPr>
          <a:xfrm>
            <a:off x="276381" y="290657"/>
            <a:ext cx="7886700" cy="438912"/>
          </a:xfrm>
        </p:spPr>
        <p:txBody>
          <a:bodyPr lIns="0" tIns="0" rIns="0" bIns="0">
            <a:noAutofit/>
          </a:bodyPr>
          <a:lstStyle/>
          <a:p>
            <a:r>
              <a:rPr lang="en-US" sz="2400" dirty="0">
                <a:solidFill>
                  <a:srgbClr val="333333"/>
                </a:solidFill>
                <a:latin typeface="Calibri" panose="020F0502020204030204"/>
              </a:rPr>
              <a:t>When voters were asked the importance of each of the following issues for the city’s elected officials…</a:t>
            </a:r>
            <a:endParaRPr lang="en-US" sz="2400" dirty="0">
              <a:solidFill>
                <a:srgbClr val="333333"/>
              </a:solidFill>
            </a:endParaRPr>
          </a:p>
        </p:txBody>
      </p:sp>
      <p:sp>
        <p:nvSpPr>
          <p:cNvPr id="8" name="Slide Number Placeholder 5">
            <a:extLst>
              <a:ext uri="{FF2B5EF4-FFF2-40B4-BE49-F238E27FC236}">
                <a16:creationId xmlns:a16="http://schemas.microsoft.com/office/drawing/2014/main" id="{F67A3E3F-9042-504A-9482-C843F4DFB7FF}"/>
              </a:ext>
            </a:extLst>
          </p:cNvPr>
          <p:cNvSpPr>
            <a:spLocks noGrp="1"/>
          </p:cNvSpPr>
          <p:nvPr>
            <p:ph type="sldNum" sz="quarter" idx="12"/>
          </p:nvPr>
        </p:nvSpPr>
        <p:spPr>
          <a:xfrm>
            <a:off x="8469691" y="6275221"/>
            <a:ext cx="689299" cy="365125"/>
          </a:xfr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36E01ECB-9F79-DF4C-A9E9-6BFA7BE47661}" type="slidenum">
              <a:rPr kumimoji="0" lang="en-US" sz="1200" b="1"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24</a:t>
            </a:fld>
            <a:endParaRPr kumimoji="0" lang="en-US" sz="1200" b="1"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1249923C-87EE-46D4-9502-676462BC4CDB}"/>
              </a:ext>
            </a:extLst>
          </p:cNvPr>
          <p:cNvCxnSpPr>
            <a:cxnSpLocks/>
          </p:cNvCxnSpPr>
          <p:nvPr/>
        </p:nvCxnSpPr>
        <p:spPr>
          <a:xfrm>
            <a:off x="299955" y="6279472"/>
            <a:ext cx="8544242" cy="0"/>
          </a:xfrm>
          <a:prstGeom prst="line">
            <a:avLst/>
          </a:prstGeom>
          <a:ln>
            <a:solidFill>
              <a:srgbClr val="333333"/>
            </a:solidFill>
          </a:ln>
        </p:spPr>
        <p:style>
          <a:lnRef idx="1">
            <a:schemeClr val="accent1"/>
          </a:lnRef>
          <a:fillRef idx="0">
            <a:schemeClr val="accent1"/>
          </a:fillRef>
          <a:effectRef idx="0">
            <a:schemeClr val="accent1"/>
          </a:effectRef>
          <a:fontRef idx="minor">
            <a:schemeClr val="tx1"/>
          </a:fontRef>
        </p:style>
      </p:cxnSp>
      <p:pic>
        <p:nvPicPr>
          <p:cNvPr id="9" name="Picture 8" descr="A picture containing food, drawing&#10;&#10;Description automatically generated">
            <a:extLst>
              <a:ext uri="{FF2B5EF4-FFF2-40B4-BE49-F238E27FC236}">
                <a16:creationId xmlns:a16="http://schemas.microsoft.com/office/drawing/2014/main" id="{781A1CAF-4A02-422B-A6BA-76DB43A407FB}"/>
              </a:ext>
            </a:extLst>
          </p:cNvPr>
          <p:cNvPicPr>
            <a:picLocks noChangeAspect="1"/>
          </p:cNvPicPr>
          <p:nvPr/>
        </p:nvPicPr>
        <p:blipFill rotWithShape="1">
          <a:blip r:embed="rId2">
            <a:extLst>
              <a:ext uri="{28A0092B-C50C-407E-A947-70E740481C1C}">
                <a14:useLocalDpi xmlns:a14="http://schemas.microsoft.com/office/drawing/2010/main" val="0"/>
              </a:ext>
            </a:extLst>
          </a:blip>
          <a:srcRect b="93078"/>
          <a:stretch/>
        </p:blipFill>
        <p:spPr>
          <a:xfrm>
            <a:off x="276381" y="893792"/>
            <a:ext cx="3957400" cy="209061"/>
          </a:xfrm>
          <a:prstGeom prst="rect">
            <a:avLst/>
          </a:prstGeom>
        </p:spPr>
      </p:pic>
      <p:cxnSp>
        <p:nvCxnSpPr>
          <p:cNvPr id="14" name="Straight Connector 13">
            <a:extLst>
              <a:ext uri="{FF2B5EF4-FFF2-40B4-BE49-F238E27FC236}">
                <a16:creationId xmlns:a16="http://schemas.microsoft.com/office/drawing/2014/main" id="{85848836-F2AE-4675-A47A-D7CFBF04EB35}"/>
              </a:ext>
            </a:extLst>
          </p:cNvPr>
          <p:cNvCxnSpPr>
            <a:cxnSpLocks/>
          </p:cNvCxnSpPr>
          <p:nvPr/>
        </p:nvCxnSpPr>
        <p:spPr>
          <a:xfrm>
            <a:off x="524805" y="6279472"/>
            <a:ext cx="8094391" cy="0"/>
          </a:xfrm>
          <a:prstGeom prst="line">
            <a:avLst/>
          </a:prstGeom>
          <a:ln>
            <a:solidFill>
              <a:srgbClr val="333333"/>
            </a:solidFill>
          </a:ln>
        </p:spPr>
        <p:style>
          <a:lnRef idx="1">
            <a:schemeClr val="accent1"/>
          </a:lnRef>
          <a:fillRef idx="0">
            <a:schemeClr val="accent1"/>
          </a:fillRef>
          <a:effectRef idx="0">
            <a:schemeClr val="accent1"/>
          </a:effectRef>
          <a:fontRef idx="minor">
            <a:schemeClr val="tx1"/>
          </a:fontRef>
        </p:style>
      </p:cxnSp>
      <p:sp>
        <p:nvSpPr>
          <p:cNvPr id="11" name="Speech Bubble: Rectangle with Corners Rounded 10">
            <a:extLst>
              <a:ext uri="{FF2B5EF4-FFF2-40B4-BE49-F238E27FC236}">
                <a16:creationId xmlns:a16="http://schemas.microsoft.com/office/drawing/2014/main" id="{90EF81EA-A7A7-4C41-B84D-BE2F1D16B5E7}"/>
              </a:ext>
            </a:extLst>
          </p:cNvPr>
          <p:cNvSpPr/>
          <p:nvPr/>
        </p:nvSpPr>
        <p:spPr>
          <a:xfrm>
            <a:off x="524805" y="1363110"/>
            <a:ext cx="2008670" cy="608303"/>
          </a:xfrm>
          <a:prstGeom prst="wedgeRoundRectCallout">
            <a:avLst>
              <a:gd name="adj1" fmla="val -1119"/>
              <a:gd name="adj2" fmla="val 69106"/>
              <a:gd name="adj3" fmla="val 16667"/>
            </a:avLst>
          </a:prstGeom>
          <a:gradFill flip="none" rotWithShape="1">
            <a:gsLst>
              <a:gs pos="0">
                <a:srgbClr val="C0504D">
                  <a:tint val="66000"/>
                  <a:satMod val="160000"/>
                </a:srgbClr>
              </a:gs>
              <a:gs pos="50000">
                <a:srgbClr val="C0504D">
                  <a:tint val="44500"/>
                  <a:satMod val="160000"/>
                </a:srgbClr>
              </a:gs>
              <a:gs pos="100000">
                <a:srgbClr val="C0504D">
                  <a:tint val="23500"/>
                  <a:satMod val="160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US" sz="1600" b="0" i="0" u="none" strike="noStrike" kern="1200" cap="none" spc="0" normalizeH="0" baseline="0" noProof="0" dirty="0">
                <a:ln>
                  <a:noFill/>
                </a:ln>
                <a:solidFill>
                  <a:srgbClr val="E7E6E6">
                    <a:lumMod val="25000"/>
                  </a:srgbClr>
                </a:solidFill>
                <a:effectLst/>
                <a:uLnTx/>
                <a:uFillTx/>
                <a:latin typeface="Calibri" panose="020F0502020204030204" pitchFamily="34" charset="0"/>
                <a:ea typeface="Calibri" panose="020F0502020204030204" pitchFamily="34" charset="0"/>
                <a:cs typeface="Times New Roman" panose="02020603050405020304" pitchFamily="18" charset="0"/>
              </a:rPr>
              <a:t> Pre-K through 12th grade schools</a:t>
            </a:r>
          </a:p>
        </p:txBody>
      </p:sp>
      <p:sp>
        <p:nvSpPr>
          <p:cNvPr id="12" name="Speech Bubble: Rectangle with Corners Rounded 11">
            <a:extLst>
              <a:ext uri="{FF2B5EF4-FFF2-40B4-BE49-F238E27FC236}">
                <a16:creationId xmlns:a16="http://schemas.microsoft.com/office/drawing/2014/main" id="{2F101F67-E6C1-4DA9-943C-1B17F1639FCE}"/>
              </a:ext>
            </a:extLst>
          </p:cNvPr>
          <p:cNvSpPr/>
          <p:nvPr/>
        </p:nvSpPr>
        <p:spPr>
          <a:xfrm>
            <a:off x="273384" y="2257815"/>
            <a:ext cx="1571043" cy="588028"/>
          </a:xfrm>
          <a:prstGeom prst="wedgeRoundRectCallout">
            <a:avLst>
              <a:gd name="adj1" fmla="val -1119"/>
              <a:gd name="adj2" fmla="val 69106"/>
              <a:gd name="adj3" fmla="val 16667"/>
            </a:avLst>
          </a:prstGeom>
          <a:gradFill flip="none" rotWithShape="1">
            <a:gsLst>
              <a:gs pos="0">
                <a:srgbClr val="C0504D">
                  <a:tint val="66000"/>
                  <a:satMod val="160000"/>
                </a:srgbClr>
              </a:gs>
              <a:gs pos="50000">
                <a:srgbClr val="C0504D">
                  <a:tint val="44500"/>
                  <a:satMod val="160000"/>
                </a:srgbClr>
              </a:gs>
              <a:gs pos="100000">
                <a:srgbClr val="C0504D">
                  <a:tint val="23500"/>
                  <a:satMod val="160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US" sz="1600" b="0" i="0" u="none" strike="noStrike" kern="1200" cap="none" spc="0" normalizeH="0" baseline="0" noProof="0" dirty="0">
                <a:ln>
                  <a:noFill/>
                </a:ln>
                <a:solidFill>
                  <a:srgbClr val="E7E6E6">
                    <a:lumMod val="25000"/>
                  </a:srgbClr>
                </a:solidFill>
                <a:effectLst/>
                <a:uLnTx/>
                <a:uFillTx/>
                <a:latin typeface="Calibri" panose="020F0502020204030204" pitchFamily="34" charset="0"/>
                <a:ea typeface="Calibri" panose="020F0502020204030204" pitchFamily="34" charset="0"/>
                <a:cs typeface="Times New Roman" panose="02020603050405020304" pitchFamily="18" charset="0"/>
              </a:rPr>
              <a:t> Crime and public safety</a:t>
            </a:r>
          </a:p>
        </p:txBody>
      </p:sp>
      <p:sp>
        <p:nvSpPr>
          <p:cNvPr id="13" name="Speech Bubble: Rectangle with Corners Rounded 12">
            <a:extLst>
              <a:ext uri="{FF2B5EF4-FFF2-40B4-BE49-F238E27FC236}">
                <a16:creationId xmlns:a16="http://schemas.microsoft.com/office/drawing/2014/main" id="{9605B4F8-7918-4356-B5F4-5A023E08F128}"/>
              </a:ext>
            </a:extLst>
          </p:cNvPr>
          <p:cNvSpPr/>
          <p:nvPr/>
        </p:nvSpPr>
        <p:spPr>
          <a:xfrm>
            <a:off x="650639" y="3149771"/>
            <a:ext cx="2008670" cy="608302"/>
          </a:xfrm>
          <a:prstGeom prst="wedgeRoundRectCallout">
            <a:avLst>
              <a:gd name="adj1" fmla="val -1119"/>
              <a:gd name="adj2" fmla="val 69106"/>
              <a:gd name="adj3" fmla="val 16667"/>
            </a:avLst>
          </a:prstGeom>
          <a:gradFill flip="none" rotWithShape="1">
            <a:gsLst>
              <a:gs pos="0">
                <a:srgbClr val="C0504D">
                  <a:tint val="66000"/>
                  <a:satMod val="160000"/>
                </a:srgbClr>
              </a:gs>
              <a:gs pos="50000">
                <a:srgbClr val="C0504D">
                  <a:tint val="44500"/>
                  <a:satMod val="160000"/>
                </a:srgbClr>
              </a:gs>
              <a:gs pos="100000">
                <a:srgbClr val="C0504D">
                  <a:tint val="23500"/>
                  <a:satMod val="160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US" sz="1600" b="0" i="0" u="none" strike="noStrike" kern="1200" cap="none" spc="0" normalizeH="0" baseline="0" noProof="0" dirty="0">
                <a:ln>
                  <a:noFill/>
                </a:ln>
                <a:solidFill>
                  <a:srgbClr val="E7E6E6">
                    <a:lumMod val="25000"/>
                  </a:srgbClr>
                </a:solidFill>
                <a:effectLst/>
                <a:uLnTx/>
                <a:uFillTx/>
                <a:latin typeface="Calibri" panose="020F0502020204030204" pitchFamily="34" charset="0"/>
                <a:ea typeface="Calibri" panose="020F0502020204030204" pitchFamily="34" charset="0"/>
                <a:cs typeface="Times New Roman" panose="02020603050405020304" pitchFamily="18" charset="0"/>
              </a:rPr>
              <a:t>Improving access to mental health care</a:t>
            </a:r>
          </a:p>
        </p:txBody>
      </p:sp>
      <p:sp>
        <p:nvSpPr>
          <p:cNvPr id="15" name="Speech Bubble: Rectangle with Corners Rounded 14">
            <a:extLst>
              <a:ext uri="{FF2B5EF4-FFF2-40B4-BE49-F238E27FC236}">
                <a16:creationId xmlns:a16="http://schemas.microsoft.com/office/drawing/2014/main" id="{2CA738CA-04BD-4829-8D76-81B40A4109B5}"/>
              </a:ext>
            </a:extLst>
          </p:cNvPr>
          <p:cNvSpPr/>
          <p:nvPr/>
        </p:nvSpPr>
        <p:spPr>
          <a:xfrm>
            <a:off x="273384" y="4881822"/>
            <a:ext cx="1479522" cy="970839"/>
          </a:xfrm>
          <a:prstGeom prst="wedgeRoundRectCallout">
            <a:avLst>
              <a:gd name="adj1" fmla="val -1119"/>
              <a:gd name="adj2" fmla="val 69106"/>
              <a:gd name="adj3" fmla="val 16667"/>
            </a:avLst>
          </a:prstGeom>
          <a:gradFill flip="none" rotWithShape="1">
            <a:gsLst>
              <a:gs pos="0">
                <a:srgbClr val="C0504D">
                  <a:tint val="66000"/>
                  <a:satMod val="160000"/>
                </a:srgbClr>
              </a:gs>
              <a:gs pos="50000">
                <a:srgbClr val="C0504D">
                  <a:tint val="44500"/>
                  <a:satMod val="160000"/>
                </a:srgbClr>
              </a:gs>
              <a:gs pos="100000">
                <a:srgbClr val="C0504D">
                  <a:tint val="23500"/>
                  <a:satMod val="160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US" sz="1600" b="0" i="0" u="none" strike="noStrike" kern="1200" cap="none" spc="0" normalizeH="0" baseline="0" noProof="0" dirty="0">
                <a:ln>
                  <a:noFill/>
                </a:ln>
                <a:solidFill>
                  <a:srgbClr val="E7E6E6">
                    <a:lumMod val="25000"/>
                  </a:srgbClr>
                </a:solidFill>
                <a:effectLst/>
                <a:uLnTx/>
                <a:uFillTx/>
                <a:latin typeface="Calibri" panose="020F0502020204030204" pitchFamily="34" charset="0"/>
                <a:ea typeface="Calibri" panose="020F0502020204030204" pitchFamily="34" charset="0"/>
                <a:cs typeface="Times New Roman" panose="02020603050405020304" pitchFamily="18" charset="0"/>
              </a:rPr>
              <a:t>Public transportation systems</a:t>
            </a:r>
          </a:p>
        </p:txBody>
      </p:sp>
      <p:sp>
        <p:nvSpPr>
          <p:cNvPr id="16" name="Speech Bubble: Rectangle with Corners Rounded 15">
            <a:extLst>
              <a:ext uri="{FF2B5EF4-FFF2-40B4-BE49-F238E27FC236}">
                <a16:creationId xmlns:a16="http://schemas.microsoft.com/office/drawing/2014/main" id="{EA3C38AB-4751-4116-8D38-1C32F737CAFF}"/>
              </a:ext>
            </a:extLst>
          </p:cNvPr>
          <p:cNvSpPr/>
          <p:nvPr/>
        </p:nvSpPr>
        <p:spPr>
          <a:xfrm>
            <a:off x="5618837" y="1099888"/>
            <a:ext cx="3489819" cy="528714"/>
          </a:xfrm>
          <a:prstGeom prst="wedgeRoundRectCallout">
            <a:avLst>
              <a:gd name="adj1" fmla="val -41509"/>
              <a:gd name="adj2" fmla="val 74826"/>
              <a:gd name="adj3" fmla="val 16667"/>
            </a:avLst>
          </a:prstGeom>
          <a:gradFill flip="none" rotWithShape="1">
            <a:gsLst>
              <a:gs pos="0">
                <a:srgbClr val="C0504D">
                  <a:tint val="66000"/>
                  <a:satMod val="160000"/>
                </a:srgbClr>
              </a:gs>
              <a:gs pos="50000">
                <a:srgbClr val="C0504D">
                  <a:tint val="44500"/>
                  <a:satMod val="160000"/>
                </a:srgbClr>
              </a:gs>
              <a:gs pos="100000">
                <a:srgbClr val="C0504D">
                  <a:tint val="23500"/>
                  <a:satMod val="160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US" sz="1600" b="0" i="0" u="none" strike="noStrike" kern="1200" cap="none" spc="0" normalizeH="0" baseline="0" noProof="0" dirty="0">
                <a:ln>
                  <a:noFill/>
                </a:ln>
                <a:solidFill>
                  <a:srgbClr val="E7E6E6">
                    <a:lumMod val="25000"/>
                  </a:srgbClr>
                </a:solidFill>
                <a:effectLst/>
                <a:uLnTx/>
                <a:uFillTx/>
                <a:latin typeface="Calibri" panose="020F0502020204030204" pitchFamily="34" charset="0"/>
                <a:ea typeface="Calibri" panose="020F0502020204030204" pitchFamily="34" charset="0"/>
                <a:cs typeface="Times New Roman" panose="02020603050405020304" pitchFamily="18" charset="0"/>
              </a:rPr>
              <a:t>Economic development and job growth</a:t>
            </a:r>
          </a:p>
        </p:txBody>
      </p:sp>
      <p:sp>
        <p:nvSpPr>
          <p:cNvPr id="17" name="Speech Bubble: Rectangle with Corners Rounded 16">
            <a:extLst>
              <a:ext uri="{FF2B5EF4-FFF2-40B4-BE49-F238E27FC236}">
                <a16:creationId xmlns:a16="http://schemas.microsoft.com/office/drawing/2014/main" id="{CC7C42ED-1B1E-41FF-9AD2-11575A215F0B}"/>
              </a:ext>
            </a:extLst>
          </p:cNvPr>
          <p:cNvSpPr/>
          <p:nvPr/>
        </p:nvSpPr>
        <p:spPr>
          <a:xfrm>
            <a:off x="6114702" y="1759734"/>
            <a:ext cx="2909581" cy="733322"/>
          </a:xfrm>
          <a:prstGeom prst="wedgeRoundRectCallout">
            <a:avLst>
              <a:gd name="adj1" fmla="val -41509"/>
              <a:gd name="adj2" fmla="val 74826"/>
              <a:gd name="adj3" fmla="val 16667"/>
            </a:avLst>
          </a:prstGeom>
          <a:gradFill flip="none" rotWithShape="1">
            <a:gsLst>
              <a:gs pos="0">
                <a:srgbClr val="C0504D">
                  <a:tint val="66000"/>
                  <a:satMod val="160000"/>
                </a:srgbClr>
              </a:gs>
              <a:gs pos="50000">
                <a:srgbClr val="C0504D">
                  <a:tint val="44500"/>
                  <a:satMod val="160000"/>
                </a:srgbClr>
              </a:gs>
              <a:gs pos="100000">
                <a:srgbClr val="C0504D">
                  <a:tint val="23500"/>
                  <a:satMod val="160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US" sz="1600" b="0" i="0" u="none" strike="noStrike" kern="1200" cap="none" spc="0" normalizeH="0" baseline="0" noProof="0" dirty="0">
                <a:ln>
                  <a:noFill/>
                </a:ln>
                <a:solidFill>
                  <a:srgbClr val="E7E6E6">
                    <a:lumMod val="25000"/>
                  </a:srgbClr>
                </a:solidFill>
                <a:effectLst/>
                <a:uLnTx/>
                <a:uFillTx/>
                <a:latin typeface="Calibri" panose="020F0502020204030204" pitchFamily="34" charset="0"/>
                <a:ea typeface="Calibri" panose="020F0502020204030204" pitchFamily="34" charset="0"/>
                <a:cs typeface="Times New Roman" panose="02020603050405020304" pitchFamily="18" charset="0"/>
              </a:rPr>
              <a:t>Having a variety of affordable housing options</a:t>
            </a:r>
          </a:p>
        </p:txBody>
      </p:sp>
      <p:sp>
        <p:nvSpPr>
          <p:cNvPr id="18" name="Speech Bubble: Rectangle with Corners Rounded 17">
            <a:extLst>
              <a:ext uri="{FF2B5EF4-FFF2-40B4-BE49-F238E27FC236}">
                <a16:creationId xmlns:a16="http://schemas.microsoft.com/office/drawing/2014/main" id="{66E29E24-FF5E-4A69-8F8B-7643206C700C}"/>
              </a:ext>
            </a:extLst>
          </p:cNvPr>
          <p:cNvSpPr/>
          <p:nvPr/>
        </p:nvSpPr>
        <p:spPr>
          <a:xfrm>
            <a:off x="6034480" y="3488655"/>
            <a:ext cx="2909581" cy="733322"/>
          </a:xfrm>
          <a:prstGeom prst="wedgeRoundRectCallout">
            <a:avLst>
              <a:gd name="adj1" fmla="val -41509"/>
              <a:gd name="adj2" fmla="val 74826"/>
              <a:gd name="adj3" fmla="val 16667"/>
            </a:avLst>
          </a:prstGeom>
          <a:gradFill flip="none" rotWithShape="1">
            <a:gsLst>
              <a:gs pos="0">
                <a:srgbClr val="C0504D">
                  <a:tint val="66000"/>
                  <a:satMod val="160000"/>
                </a:srgbClr>
              </a:gs>
              <a:gs pos="50000">
                <a:srgbClr val="C0504D">
                  <a:tint val="44500"/>
                  <a:satMod val="160000"/>
                </a:srgbClr>
              </a:gs>
              <a:gs pos="100000">
                <a:srgbClr val="C0504D">
                  <a:tint val="23500"/>
                  <a:satMod val="160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US" sz="1600" b="0" i="0" u="none" strike="noStrike" kern="1200" cap="none" spc="0" normalizeH="0" baseline="0" noProof="0" dirty="0">
                <a:ln>
                  <a:noFill/>
                </a:ln>
                <a:solidFill>
                  <a:srgbClr val="E7E6E6">
                    <a:lumMod val="25000"/>
                  </a:srgbClr>
                </a:solidFill>
                <a:effectLst/>
                <a:uLnTx/>
                <a:uFillTx/>
                <a:latin typeface="Calibri" panose="020F0502020204030204" pitchFamily="34" charset="0"/>
                <a:ea typeface="Calibri" panose="020F0502020204030204" pitchFamily="34" charset="0"/>
                <a:cs typeface="Times New Roman" panose="02020603050405020304" pitchFamily="18" charset="0"/>
              </a:rPr>
              <a:t>Bringing more diversity to city government</a:t>
            </a:r>
          </a:p>
        </p:txBody>
      </p:sp>
      <p:sp>
        <p:nvSpPr>
          <p:cNvPr id="19" name="Speech Bubble: Rectangle with Corners Rounded 18">
            <a:extLst>
              <a:ext uri="{FF2B5EF4-FFF2-40B4-BE49-F238E27FC236}">
                <a16:creationId xmlns:a16="http://schemas.microsoft.com/office/drawing/2014/main" id="{CAEEC81F-6598-424D-9419-18D07C6F1E2A}"/>
              </a:ext>
            </a:extLst>
          </p:cNvPr>
          <p:cNvSpPr/>
          <p:nvPr/>
        </p:nvSpPr>
        <p:spPr>
          <a:xfrm>
            <a:off x="7178783" y="4513325"/>
            <a:ext cx="1665414" cy="431272"/>
          </a:xfrm>
          <a:prstGeom prst="wedgeRoundRectCallout">
            <a:avLst>
              <a:gd name="adj1" fmla="val -41509"/>
              <a:gd name="adj2" fmla="val 74826"/>
              <a:gd name="adj3" fmla="val 16667"/>
            </a:avLst>
          </a:prstGeom>
          <a:gradFill flip="none" rotWithShape="1">
            <a:gsLst>
              <a:gs pos="0">
                <a:srgbClr val="C0504D">
                  <a:tint val="66000"/>
                  <a:satMod val="160000"/>
                </a:srgbClr>
              </a:gs>
              <a:gs pos="50000">
                <a:srgbClr val="C0504D">
                  <a:tint val="44500"/>
                  <a:satMod val="160000"/>
                </a:srgbClr>
              </a:gs>
              <a:gs pos="100000">
                <a:srgbClr val="C0504D">
                  <a:tint val="23500"/>
                  <a:satMod val="160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US" sz="1600" b="0" i="0" u="none" strike="noStrike" kern="1200" cap="none" spc="0" normalizeH="0" baseline="0" noProof="0" dirty="0">
                <a:ln>
                  <a:noFill/>
                </a:ln>
                <a:solidFill>
                  <a:srgbClr val="E7E6E6">
                    <a:lumMod val="25000"/>
                  </a:srgbClr>
                </a:solidFill>
                <a:effectLst/>
                <a:uLnTx/>
                <a:uFillTx/>
                <a:latin typeface="Calibri" panose="020F0502020204030204" pitchFamily="34" charset="0"/>
                <a:ea typeface="Calibri" panose="020F0502020204030204" pitchFamily="34" charset="0"/>
                <a:cs typeface="Times New Roman" panose="02020603050405020304" pitchFamily="18" charset="0"/>
              </a:rPr>
              <a:t>Higher education</a:t>
            </a:r>
          </a:p>
        </p:txBody>
      </p:sp>
      <p:sp>
        <p:nvSpPr>
          <p:cNvPr id="20" name="Speech Bubble: Rectangle with Corners Rounded 19">
            <a:extLst>
              <a:ext uri="{FF2B5EF4-FFF2-40B4-BE49-F238E27FC236}">
                <a16:creationId xmlns:a16="http://schemas.microsoft.com/office/drawing/2014/main" id="{B7C9F1EF-7ECC-41CD-B320-D23001AE0282}"/>
              </a:ext>
            </a:extLst>
          </p:cNvPr>
          <p:cNvSpPr/>
          <p:nvPr/>
        </p:nvSpPr>
        <p:spPr>
          <a:xfrm>
            <a:off x="2857918" y="1086437"/>
            <a:ext cx="2723625" cy="733322"/>
          </a:xfrm>
          <a:prstGeom prst="wedgeRoundRectCallout">
            <a:avLst>
              <a:gd name="adj1" fmla="val -41509"/>
              <a:gd name="adj2" fmla="val 74826"/>
              <a:gd name="adj3" fmla="val 16667"/>
            </a:avLst>
          </a:prstGeom>
          <a:gradFill flip="none" rotWithShape="1">
            <a:gsLst>
              <a:gs pos="0">
                <a:srgbClr val="C0504D">
                  <a:tint val="66000"/>
                  <a:satMod val="160000"/>
                </a:srgbClr>
              </a:gs>
              <a:gs pos="50000">
                <a:srgbClr val="C0504D">
                  <a:tint val="44500"/>
                  <a:satMod val="160000"/>
                </a:srgbClr>
              </a:gs>
              <a:gs pos="100000">
                <a:srgbClr val="C0504D">
                  <a:tint val="23500"/>
                  <a:satMod val="160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US" sz="1600" b="0" i="0" u="none" strike="noStrike" kern="1200" cap="none" spc="0" normalizeH="0" baseline="0" noProof="0" dirty="0">
                <a:ln>
                  <a:noFill/>
                </a:ln>
                <a:solidFill>
                  <a:srgbClr val="E7E6E6">
                    <a:lumMod val="25000"/>
                  </a:srgbClr>
                </a:solidFill>
                <a:effectLst/>
                <a:uLnTx/>
                <a:uFillTx/>
                <a:latin typeface="Calibri" panose="020F0502020204030204" pitchFamily="34" charset="0"/>
                <a:ea typeface="Calibri" panose="020F0502020204030204" pitchFamily="34" charset="0"/>
                <a:cs typeface="Times New Roman" panose="02020603050405020304" pitchFamily="18" charset="0"/>
              </a:rPr>
              <a:t>Addressing poverty in Overland Park</a:t>
            </a:r>
          </a:p>
        </p:txBody>
      </p:sp>
      <p:sp>
        <p:nvSpPr>
          <p:cNvPr id="21" name="Speech Bubble: Rectangle with Corners Rounded 20">
            <a:extLst>
              <a:ext uri="{FF2B5EF4-FFF2-40B4-BE49-F238E27FC236}">
                <a16:creationId xmlns:a16="http://schemas.microsoft.com/office/drawing/2014/main" id="{6D6C8D46-939D-4199-99FC-AAD1226491F4}"/>
              </a:ext>
            </a:extLst>
          </p:cNvPr>
          <p:cNvSpPr/>
          <p:nvPr/>
        </p:nvSpPr>
        <p:spPr>
          <a:xfrm>
            <a:off x="2718733" y="2919676"/>
            <a:ext cx="2499219" cy="733322"/>
          </a:xfrm>
          <a:prstGeom prst="wedgeRoundRectCallout">
            <a:avLst>
              <a:gd name="adj1" fmla="val -41509"/>
              <a:gd name="adj2" fmla="val 74826"/>
              <a:gd name="adj3" fmla="val 16667"/>
            </a:avLst>
          </a:prstGeom>
          <a:gradFill flip="none" rotWithShape="1">
            <a:gsLst>
              <a:gs pos="0">
                <a:srgbClr val="C0504D">
                  <a:tint val="66000"/>
                  <a:satMod val="160000"/>
                </a:srgbClr>
              </a:gs>
              <a:gs pos="50000">
                <a:srgbClr val="C0504D">
                  <a:tint val="44500"/>
                  <a:satMod val="160000"/>
                </a:srgbClr>
              </a:gs>
              <a:gs pos="100000">
                <a:srgbClr val="C0504D">
                  <a:tint val="23500"/>
                  <a:satMod val="160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US" sz="1600" b="0" i="0" u="none" strike="noStrike" kern="1200" cap="none" spc="0" normalizeH="0" baseline="0" noProof="0" dirty="0">
                <a:ln>
                  <a:noFill/>
                </a:ln>
                <a:solidFill>
                  <a:srgbClr val="E7E6E6">
                    <a:lumMod val="25000"/>
                  </a:srgbClr>
                </a:solidFill>
                <a:effectLst/>
                <a:uLnTx/>
                <a:uFillTx/>
                <a:latin typeface="Calibri" panose="020F0502020204030204" pitchFamily="34" charset="0"/>
                <a:ea typeface="Calibri" panose="020F0502020204030204" pitchFamily="34" charset="0"/>
                <a:cs typeface="Times New Roman" panose="02020603050405020304" pitchFamily="18" charset="0"/>
              </a:rPr>
              <a:t>Keeping the city mill levy as low as possible</a:t>
            </a:r>
          </a:p>
        </p:txBody>
      </p:sp>
      <p:sp>
        <p:nvSpPr>
          <p:cNvPr id="22" name="Speech Bubble: Rectangle with Corners Rounded 21">
            <a:extLst>
              <a:ext uri="{FF2B5EF4-FFF2-40B4-BE49-F238E27FC236}">
                <a16:creationId xmlns:a16="http://schemas.microsoft.com/office/drawing/2014/main" id="{518E4D04-2E94-4C66-A600-5F794A43479D}"/>
              </a:ext>
            </a:extLst>
          </p:cNvPr>
          <p:cNvSpPr/>
          <p:nvPr/>
        </p:nvSpPr>
        <p:spPr>
          <a:xfrm>
            <a:off x="5046334" y="5572791"/>
            <a:ext cx="3007098" cy="510209"/>
          </a:xfrm>
          <a:prstGeom prst="wedgeRoundRectCallout">
            <a:avLst>
              <a:gd name="adj1" fmla="val -41509"/>
              <a:gd name="adj2" fmla="val 74826"/>
              <a:gd name="adj3" fmla="val 16667"/>
            </a:avLst>
          </a:prstGeom>
          <a:gradFill flip="none" rotWithShape="1">
            <a:gsLst>
              <a:gs pos="0">
                <a:srgbClr val="C0504D">
                  <a:tint val="66000"/>
                  <a:satMod val="160000"/>
                </a:srgbClr>
              </a:gs>
              <a:gs pos="50000">
                <a:srgbClr val="C0504D">
                  <a:tint val="44500"/>
                  <a:satMod val="160000"/>
                </a:srgbClr>
              </a:gs>
              <a:gs pos="100000">
                <a:srgbClr val="C0504D">
                  <a:tint val="23500"/>
                  <a:satMod val="160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US" sz="1600" b="0" i="0" u="none" strike="noStrike" kern="1200" cap="none" spc="0" normalizeH="0" baseline="0" noProof="0" dirty="0">
                <a:ln>
                  <a:noFill/>
                </a:ln>
                <a:solidFill>
                  <a:srgbClr val="E7E6E6">
                    <a:lumMod val="25000"/>
                  </a:srgbClr>
                </a:solidFill>
                <a:effectLst/>
                <a:uLnTx/>
                <a:uFillTx/>
                <a:latin typeface="Calibri" panose="020F0502020204030204" pitchFamily="34" charset="0"/>
                <a:ea typeface="Calibri" panose="020F0502020204030204" pitchFamily="34" charset="0"/>
                <a:cs typeface="Times New Roman" panose="02020603050405020304" pitchFamily="18" charset="0"/>
              </a:rPr>
              <a:t>Traffic congestion on US 69</a:t>
            </a:r>
          </a:p>
        </p:txBody>
      </p:sp>
      <p:sp>
        <p:nvSpPr>
          <p:cNvPr id="23" name="Speech Bubble: Rectangle with Corners Rounded 22">
            <a:extLst>
              <a:ext uri="{FF2B5EF4-FFF2-40B4-BE49-F238E27FC236}">
                <a16:creationId xmlns:a16="http://schemas.microsoft.com/office/drawing/2014/main" id="{369D96BB-1438-4252-808A-58846155834C}"/>
              </a:ext>
            </a:extLst>
          </p:cNvPr>
          <p:cNvSpPr/>
          <p:nvPr/>
        </p:nvSpPr>
        <p:spPr>
          <a:xfrm>
            <a:off x="3399504" y="3928893"/>
            <a:ext cx="2534247" cy="683193"/>
          </a:xfrm>
          <a:prstGeom prst="wedgeRoundRectCallout">
            <a:avLst>
              <a:gd name="adj1" fmla="val -41509"/>
              <a:gd name="adj2" fmla="val 74826"/>
              <a:gd name="adj3" fmla="val 16667"/>
            </a:avLst>
          </a:prstGeom>
          <a:gradFill flip="none" rotWithShape="1">
            <a:gsLst>
              <a:gs pos="0">
                <a:srgbClr val="C0504D">
                  <a:tint val="66000"/>
                  <a:satMod val="160000"/>
                </a:srgbClr>
              </a:gs>
              <a:gs pos="50000">
                <a:srgbClr val="C0504D">
                  <a:tint val="44500"/>
                  <a:satMod val="160000"/>
                </a:srgbClr>
              </a:gs>
              <a:gs pos="100000">
                <a:srgbClr val="C0504D">
                  <a:tint val="23500"/>
                  <a:satMod val="160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US" sz="1600" b="0" i="0" u="none" strike="noStrike" kern="1200" cap="none" spc="0" normalizeH="0" baseline="0" noProof="0" dirty="0">
                <a:ln>
                  <a:noFill/>
                </a:ln>
                <a:solidFill>
                  <a:srgbClr val="E7E6E6">
                    <a:lumMod val="25000"/>
                  </a:srgbClr>
                </a:solidFill>
                <a:effectLst/>
                <a:uLnTx/>
                <a:uFillTx/>
                <a:latin typeface="Calibri" panose="020F0502020204030204" pitchFamily="34" charset="0"/>
                <a:ea typeface="Calibri" panose="020F0502020204030204" pitchFamily="34" charset="0"/>
                <a:cs typeface="Times New Roman" panose="02020603050405020304" pitchFamily="18" charset="0"/>
              </a:rPr>
              <a:t>Expanding environmental sustainability policies</a:t>
            </a:r>
          </a:p>
        </p:txBody>
      </p:sp>
      <p:sp>
        <p:nvSpPr>
          <p:cNvPr id="24" name="Speech Bubble: Rectangle with Corners Rounded 23">
            <a:extLst>
              <a:ext uri="{FF2B5EF4-FFF2-40B4-BE49-F238E27FC236}">
                <a16:creationId xmlns:a16="http://schemas.microsoft.com/office/drawing/2014/main" id="{8079CD58-E0BA-4ADF-AC83-D8655C7FE4FE}"/>
              </a:ext>
            </a:extLst>
          </p:cNvPr>
          <p:cNvSpPr/>
          <p:nvPr/>
        </p:nvSpPr>
        <p:spPr>
          <a:xfrm>
            <a:off x="539487" y="3948547"/>
            <a:ext cx="2008670" cy="608302"/>
          </a:xfrm>
          <a:prstGeom prst="wedgeRoundRectCallout">
            <a:avLst>
              <a:gd name="adj1" fmla="val -1119"/>
              <a:gd name="adj2" fmla="val 69106"/>
              <a:gd name="adj3" fmla="val 16667"/>
            </a:avLst>
          </a:prstGeom>
          <a:gradFill flip="none" rotWithShape="1">
            <a:gsLst>
              <a:gs pos="0">
                <a:srgbClr val="C0504D">
                  <a:tint val="66000"/>
                  <a:satMod val="160000"/>
                </a:srgbClr>
              </a:gs>
              <a:gs pos="50000">
                <a:srgbClr val="C0504D">
                  <a:tint val="44500"/>
                  <a:satMod val="160000"/>
                </a:srgbClr>
              </a:gs>
              <a:gs pos="100000">
                <a:srgbClr val="C0504D">
                  <a:tint val="23500"/>
                  <a:satMod val="160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US" sz="1600" b="0" i="0" u="none" strike="noStrike" kern="1200" cap="none" spc="0" normalizeH="0" baseline="0" noProof="0" dirty="0">
                <a:ln>
                  <a:noFill/>
                </a:ln>
                <a:solidFill>
                  <a:srgbClr val="E7E6E6">
                    <a:lumMod val="25000"/>
                  </a:srgbClr>
                </a:solidFill>
                <a:effectLst/>
                <a:uLnTx/>
                <a:uFillTx/>
                <a:latin typeface="Calibri" panose="020F0502020204030204" pitchFamily="34" charset="0"/>
                <a:ea typeface="Calibri" panose="020F0502020204030204" pitchFamily="34" charset="0"/>
                <a:cs typeface="Times New Roman" panose="02020603050405020304" pitchFamily="18" charset="0"/>
              </a:rPr>
              <a:t>Improving access to quality health care</a:t>
            </a:r>
          </a:p>
        </p:txBody>
      </p:sp>
      <p:sp>
        <p:nvSpPr>
          <p:cNvPr id="25" name="Speech Bubble: Rectangle with Corners Rounded 24">
            <a:extLst>
              <a:ext uri="{FF2B5EF4-FFF2-40B4-BE49-F238E27FC236}">
                <a16:creationId xmlns:a16="http://schemas.microsoft.com/office/drawing/2014/main" id="{55537FC2-F59A-431C-AEAD-68BC6A14B27B}"/>
              </a:ext>
            </a:extLst>
          </p:cNvPr>
          <p:cNvSpPr/>
          <p:nvPr/>
        </p:nvSpPr>
        <p:spPr>
          <a:xfrm>
            <a:off x="2187407" y="2257815"/>
            <a:ext cx="1816016" cy="435481"/>
          </a:xfrm>
          <a:prstGeom prst="wedgeRoundRectCallout">
            <a:avLst>
              <a:gd name="adj1" fmla="val -1119"/>
              <a:gd name="adj2" fmla="val 69106"/>
              <a:gd name="adj3" fmla="val 16667"/>
            </a:avLst>
          </a:prstGeom>
          <a:gradFill flip="none" rotWithShape="1">
            <a:gsLst>
              <a:gs pos="0">
                <a:srgbClr val="C0504D">
                  <a:tint val="66000"/>
                  <a:satMod val="160000"/>
                </a:srgbClr>
              </a:gs>
              <a:gs pos="50000">
                <a:srgbClr val="C0504D">
                  <a:tint val="44500"/>
                  <a:satMod val="160000"/>
                </a:srgbClr>
              </a:gs>
              <a:gs pos="100000">
                <a:srgbClr val="C0504D">
                  <a:tint val="23500"/>
                  <a:satMod val="160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US" sz="1600" b="0" i="0" u="none" strike="noStrike" kern="1200" cap="none" spc="0" normalizeH="0" baseline="0" noProof="0" dirty="0">
                <a:ln>
                  <a:noFill/>
                </a:ln>
                <a:solidFill>
                  <a:srgbClr val="E7E6E6">
                    <a:lumMod val="25000"/>
                  </a:srgbClr>
                </a:solidFill>
                <a:effectLst/>
                <a:uLnTx/>
                <a:uFillTx/>
                <a:latin typeface="Calibri" panose="020F0502020204030204" pitchFamily="34" charset="0"/>
                <a:ea typeface="Calibri" panose="020F0502020204030204" pitchFamily="34" charset="0"/>
                <a:cs typeface="Times New Roman" panose="02020603050405020304" pitchFamily="18" charset="0"/>
              </a:rPr>
              <a:t>Public libraries</a:t>
            </a:r>
          </a:p>
        </p:txBody>
      </p:sp>
      <p:sp>
        <p:nvSpPr>
          <p:cNvPr id="26" name="Speech Bubble: Rectangle with Corners Rounded 25">
            <a:extLst>
              <a:ext uri="{FF2B5EF4-FFF2-40B4-BE49-F238E27FC236}">
                <a16:creationId xmlns:a16="http://schemas.microsoft.com/office/drawing/2014/main" id="{98A7B177-0700-4387-90F5-70AACC4B9087}"/>
              </a:ext>
            </a:extLst>
          </p:cNvPr>
          <p:cNvSpPr/>
          <p:nvPr/>
        </p:nvSpPr>
        <p:spPr>
          <a:xfrm>
            <a:off x="1965217" y="4831356"/>
            <a:ext cx="1816016" cy="851371"/>
          </a:xfrm>
          <a:prstGeom prst="wedgeRoundRectCallout">
            <a:avLst>
              <a:gd name="adj1" fmla="val -1119"/>
              <a:gd name="adj2" fmla="val 69106"/>
              <a:gd name="adj3" fmla="val 16667"/>
            </a:avLst>
          </a:prstGeom>
          <a:gradFill flip="none" rotWithShape="1">
            <a:gsLst>
              <a:gs pos="0">
                <a:srgbClr val="C0504D">
                  <a:tint val="66000"/>
                  <a:satMod val="160000"/>
                </a:srgbClr>
              </a:gs>
              <a:gs pos="50000">
                <a:srgbClr val="C0504D">
                  <a:tint val="44500"/>
                  <a:satMod val="160000"/>
                </a:srgbClr>
              </a:gs>
              <a:gs pos="100000">
                <a:srgbClr val="C0504D">
                  <a:tint val="23500"/>
                  <a:satMod val="160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US" sz="1600" b="0" i="0" u="none" strike="noStrike" kern="1200" cap="none" spc="0" normalizeH="0" baseline="0" noProof="0" dirty="0">
                <a:ln>
                  <a:noFill/>
                </a:ln>
                <a:solidFill>
                  <a:srgbClr val="E7E6E6">
                    <a:lumMod val="25000"/>
                  </a:srgbClr>
                </a:solidFill>
                <a:effectLst/>
                <a:uLnTx/>
                <a:uFillTx/>
                <a:latin typeface="Calibri" panose="020F0502020204030204" pitchFamily="34" charset="0"/>
                <a:ea typeface="Calibri" panose="020F0502020204030204" pitchFamily="34" charset="0"/>
                <a:cs typeface="Times New Roman" panose="02020603050405020304" pitchFamily="18" charset="0"/>
              </a:rPr>
              <a:t>Parks and recreation, bike and hike trails</a:t>
            </a:r>
          </a:p>
        </p:txBody>
      </p:sp>
      <p:sp>
        <p:nvSpPr>
          <p:cNvPr id="27" name="Speech Bubble: Rectangle with Corners Rounded 26">
            <a:extLst>
              <a:ext uri="{FF2B5EF4-FFF2-40B4-BE49-F238E27FC236}">
                <a16:creationId xmlns:a16="http://schemas.microsoft.com/office/drawing/2014/main" id="{17C44AC5-94E5-4997-8664-78FC26E80CAC}"/>
              </a:ext>
            </a:extLst>
          </p:cNvPr>
          <p:cNvSpPr/>
          <p:nvPr/>
        </p:nvSpPr>
        <p:spPr>
          <a:xfrm>
            <a:off x="3874323" y="4853256"/>
            <a:ext cx="3304460" cy="518194"/>
          </a:xfrm>
          <a:prstGeom prst="wedgeRoundRectCallout">
            <a:avLst>
              <a:gd name="adj1" fmla="val -40976"/>
              <a:gd name="adj2" fmla="val 67487"/>
              <a:gd name="adj3" fmla="val 16667"/>
            </a:avLst>
          </a:prstGeom>
          <a:gradFill flip="none" rotWithShape="1">
            <a:gsLst>
              <a:gs pos="0">
                <a:srgbClr val="C0504D">
                  <a:tint val="66000"/>
                  <a:satMod val="160000"/>
                </a:srgbClr>
              </a:gs>
              <a:gs pos="50000">
                <a:srgbClr val="C0504D">
                  <a:tint val="44500"/>
                  <a:satMod val="160000"/>
                </a:srgbClr>
              </a:gs>
              <a:gs pos="100000">
                <a:srgbClr val="C0504D">
                  <a:tint val="23500"/>
                  <a:satMod val="160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US" sz="1600" b="0" i="0" u="none" strike="noStrike" kern="1200" cap="none" spc="0" normalizeH="0" baseline="0" noProof="0" dirty="0">
                <a:ln>
                  <a:noFill/>
                </a:ln>
                <a:solidFill>
                  <a:srgbClr val="E7E6E6">
                    <a:lumMod val="25000"/>
                  </a:srgbClr>
                </a:solidFill>
                <a:effectLst/>
                <a:uLnTx/>
                <a:uFillTx/>
                <a:latin typeface="Calibri" panose="020F0502020204030204" pitchFamily="34" charset="0"/>
                <a:ea typeface="Calibri" panose="020F0502020204030204" pitchFamily="34" charset="0"/>
                <a:cs typeface="Times New Roman" panose="02020603050405020304" pitchFamily="18" charset="0"/>
              </a:rPr>
              <a:t>Traffic congestion on city streets, that is, not US 69 or I-435</a:t>
            </a:r>
          </a:p>
        </p:txBody>
      </p:sp>
      <p:sp>
        <p:nvSpPr>
          <p:cNvPr id="28" name="Speech Bubble: Rectangle with Corners Rounded 27">
            <a:extLst>
              <a:ext uri="{FF2B5EF4-FFF2-40B4-BE49-F238E27FC236}">
                <a16:creationId xmlns:a16="http://schemas.microsoft.com/office/drawing/2014/main" id="{9F23BAC2-EBBC-46D9-91D9-AE0D882A1FF6}"/>
              </a:ext>
            </a:extLst>
          </p:cNvPr>
          <p:cNvSpPr/>
          <p:nvPr/>
        </p:nvSpPr>
        <p:spPr>
          <a:xfrm>
            <a:off x="5345186" y="2732742"/>
            <a:ext cx="3765258" cy="528714"/>
          </a:xfrm>
          <a:prstGeom prst="wedgeRoundRectCallout">
            <a:avLst>
              <a:gd name="adj1" fmla="val -35430"/>
              <a:gd name="adj2" fmla="val 75453"/>
              <a:gd name="adj3" fmla="val 16667"/>
            </a:avLst>
          </a:prstGeom>
          <a:gradFill flip="none" rotWithShape="1">
            <a:gsLst>
              <a:gs pos="0">
                <a:srgbClr val="C0504D">
                  <a:tint val="66000"/>
                  <a:satMod val="160000"/>
                </a:srgbClr>
              </a:gs>
              <a:gs pos="50000">
                <a:srgbClr val="C0504D">
                  <a:tint val="44500"/>
                  <a:satMod val="160000"/>
                </a:srgbClr>
              </a:gs>
              <a:gs pos="100000">
                <a:srgbClr val="C0504D">
                  <a:tint val="23500"/>
                  <a:satMod val="160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US" sz="1600" b="0" i="0" u="none" strike="noStrike" kern="1200" cap="none" spc="0" normalizeH="0" baseline="0" noProof="0" dirty="0">
                <a:ln>
                  <a:noFill/>
                </a:ln>
                <a:solidFill>
                  <a:srgbClr val="E7E6E6">
                    <a:lumMod val="25000"/>
                  </a:srgbClr>
                </a:solidFill>
                <a:effectLst/>
                <a:uLnTx/>
                <a:uFillTx/>
                <a:latin typeface="Calibri" panose="020F0502020204030204" pitchFamily="34" charset="0"/>
                <a:ea typeface="Calibri" panose="020F0502020204030204" pitchFamily="34" charset="0"/>
                <a:cs typeface="Times New Roman" panose="02020603050405020304" pitchFamily="18" charset="0"/>
              </a:rPr>
              <a:t>Creating community gathering and entertainment spaces in Overland Park</a:t>
            </a:r>
          </a:p>
        </p:txBody>
      </p:sp>
      <p:sp>
        <p:nvSpPr>
          <p:cNvPr id="29" name="Speech Bubble: Rectangle with Corners Rounded 28">
            <a:extLst>
              <a:ext uri="{FF2B5EF4-FFF2-40B4-BE49-F238E27FC236}">
                <a16:creationId xmlns:a16="http://schemas.microsoft.com/office/drawing/2014/main" id="{ADB4B5F2-BC98-4592-BCFD-FD0BD71BA2C3}"/>
              </a:ext>
            </a:extLst>
          </p:cNvPr>
          <p:cNvSpPr/>
          <p:nvPr/>
        </p:nvSpPr>
        <p:spPr>
          <a:xfrm>
            <a:off x="4384934" y="1946281"/>
            <a:ext cx="1242292" cy="722009"/>
          </a:xfrm>
          <a:prstGeom prst="wedgeRoundRectCallout">
            <a:avLst>
              <a:gd name="adj1" fmla="val -47714"/>
              <a:gd name="adj2" fmla="val 72103"/>
              <a:gd name="adj3" fmla="val 16667"/>
            </a:avLst>
          </a:prstGeom>
          <a:gradFill flip="none" rotWithShape="1">
            <a:gsLst>
              <a:gs pos="0">
                <a:srgbClr val="C0504D">
                  <a:tint val="66000"/>
                  <a:satMod val="160000"/>
                </a:srgbClr>
              </a:gs>
              <a:gs pos="50000">
                <a:srgbClr val="C0504D">
                  <a:tint val="44500"/>
                  <a:satMod val="160000"/>
                </a:srgbClr>
              </a:gs>
              <a:gs pos="100000">
                <a:srgbClr val="C0504D">
                  <a:tint val="23500"/>
                  <a:satMod val="160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US" sz="1600" b="0" i="0" u="none" strike="noStrike" kern="1200" cap="none" spc="0" normalizeH="0" baseline="0" noProof="0" dirty="0">
                <a:ln>
                  <a:noFill/>
                </a:ln>
                <a:solidFill>
                  <a:srgbClr val="E7E6E6">
                    <a:lumMod val="25000"/>
                  </a:srgbClr>
                </a:solidFill>
                <a:effectLst/>
                <a:uLnTx/>
                <a:uFillTx/>
                <a:latin typeface="Calibri" panose="020F0502020204030204" pitchFamily="34" charset="0"/>
                <a:ea typeface="Calibri" panose="020F0502020204030204" pitchFamily="34" charset="0"/>
                <a:cs typeface="Times New Roman" panose="02020603050405020304" pitchFamily="18" charset="0"/>
              </a:rPr>
              <a:t>Arts and cultural amenities</a:t>
            </a:r>
          </a:p>
        </p:txBody>
      </p:sp>
      <p:pic>
        <p:nvPicPr>
          <p:cNvPr id="33" name="Picture 32" descr="A picture containing drawing&#10;&#10;Description automatically generated">
            <a:extLst>
              <a:ext uri="{FF2B5EF4-FFF2-40B4-BE49-F238E27FC236}">
                <a16:creationId xmlns:a16="http://schemas.microsoft.com/office/drawing/2014/main" id="{FE9EA7CC-293D-4FF3-A38F-0545F944785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14819" y="6432940"/>
            <a:ext cx="1313336" cy="284498"/>
          </a:xfrm>
          <a:prstGeom prst="rect">
            <a:avLst/>
          </a:prstGeom>
        </p:spPr>
      </p:pic>
      <p:pic>
        <p:nvPicPr>
          <p:cNvPr id="34" name="Picture 33" descr="A picture containing text&#10;&#10;Description automatically generated">
            <a:extLst>
              <a:ext uri="{FF2B5EF4-FFF2-40B4-BE49-F238E27FC236}">
                <a16:creationId xmlns:a16="http://schemas.microsoft.com/office/drawing/2014/main" id="{10832EBD-DA37-4F8F-91CD-74752018150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72894" y="6372505"/>
            <a:ext cx="1598213" cy="389675"/>
          </a:xfrm>
          <a:prstGeom prst="rect">
            <a:avLst/>
          </a:prstGeom>
        </p:spPr>
      </p:pic>
      <p:pic>
        <p:nvPicPr>
          <p:cNvPr id="35" name="Picture 34">
            <a:extLst>
              <a:ext uri="{FF2B5EF4-FFF2-40B4-BE49-F238E27FC236}">
                <a16:creationId xmlns:a16="http://schemas.microsoft.com/office/drawing/2014/main" id="{A613E455-DAE8-49AD-A81C-1B4730CE63F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26479" y="6429401"/>
            <a:ext cx="2302106" cy="260531"/>
          </a:xfrm>
          <a:prstGeom prst="rect">
            <a:avLst/>
          </a:prstGeom>
        </p:spPr>
      </p:pic>
    </p:spTree>
    <p:extLst>
      <p:ext uri="{BB962C8B-B14F-4D97-AF65-F5344CB8AC3E}">
        <p14:creationId xmlns:p14="http://schemas.microsoft.com/office/powerpoint/2010/main" val="18373473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Rounded Corners 26">
            <a:extLst>
              <a:ext uri="{FF2B5EF4-FFF2-40B4-BE49-F238E27FC236}">
                <a16:creationId xmlns:a16="http://schemas.microsoft.com/office/drawing/2014/main" id="{FE76DECB-3A0E-4085-A7B2-D0586ACAC3DD}"/>
              </a:ext>
            </a:extLst>
          </p:cNvPr>
          <p:cNvSpPr/>
          <p:nvPr/>
        </p:nvSpPr>
        <p:spPr>
          <a:xfrm>
            <a:off x="1761688" y="3796915"/>
            <a:ext cx="1878295" cy="480910"/>
          </a:xfrm>
          <a:prstGeom prst="roundRect">
            <a:avLst/>
          </a:prstGeom>
          <a:solidFill>
            <a:schemeClr val="accent4">
              <a:lumMod val="40000"/>
              <a:lumOff val="6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Rounded Corners 25">
            <a:extLst>
              <a:ext uri="{FF2B5EF4-FFF2-40B4-BE49-F238E27FC236}">
                <a16:creationId xmlns:a16="http://schemas.microsoft.com/office/drawing/2014/main" id="{81F89188-130F-4036-92AD-6A314D9325AA}"/>
              </a:ext>
            </a:extLst>
          </p:cNvPr>
          <p:cNvSpPr/>
          <p:nvPr/>
        </p:nvSpPr>
        <p:spPr>
          <a:xfrm>
            <a:off x="1619077" y="3245259"/>
            <a:ext cx="2029296" cy="528854"/>
          </a:xfrm>
          <a:prstGeom prst="roundRect">
            <a:avLst/>
          </a:prstGeom>
          <a:solidFill>
            <a:schemeClr val="accent4">
              <a:lumMod val="40000"/>
              <a:lumOff val="6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Rounded Corners 24">
            <a:extLst>
              <a:ext uri="{FF2B5EF4-FFF2-40B4-BE49-F238E27FC236}">
                <a16:creationId xmlns:a16="http://schemas.microsoft.com/office/drawing/2014/main" id="{C330BC42-4AEF-4482-A6B7-08874246F8C6}"/>
              </a:ext>
            </a:extLst>
          </p:cNvPr>
          <p:cNvSpPr/>
          <p:nvPr/>
        </p:nvSpPr>
        <p:spPr>
          <a:xfrm>
            <a:off x="1778466" y="2698634"/>
            <a:ext cx="1878295" cy="528854"/>
          </a:xfrm>
          <a:prstGeom prst="roundRect">
            <a:avLst/>
          </a:prstGeom>
          <a:solidFill>
            <a:schemeClr val="accent4">
              <a:lumMod val="40000"/>
              <a:lumOff val="6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Rounded Corners 23">
            <a:extLst>
              <a:ext uri="{FF2B5EF4-FFF2-40B4-BE49-F238E27FC236}">
                <a16:creationId xmlns:a16="http://schemas.microsoft.com/office/drawing/2014/main" id="{2C12C28F-E6A2-4566-9FEB-6168A746F0E3}"/>
              </a:ext>
            </a:extLst>
          </p:cNvPr>
          <p:cNvSpPr/>
          <p:nvPr/>
        </p:nvSpPr>
        <p:spPr>
          <a:xfrm>
            <a:off x="2004968" y="2139930"/>
            <a:ext cx="1662515" cy="528854"/>
          </a:xfrm>
          <a:prstGeom prst="roundRect">
            <a:avLst/>
          </a:prstGeom>
          <a:solidFill>
            <a:schemeClr val="accent4">
              <a:lumMod val="40000"/>
              <a:lumOff val="6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Rounded Corners 22">
            <a:extLst>
              <a:ext uri="{FF2B5EF4-FFF2-40B4-BE49-F238E27FC236}">
                <a16:creationId xmlns:a16="http://schemas.microsoft.com/office/drawing/2014/main" id="{6A2BB9DD-D194-447A-8449-0972C4FB1E7F}"/>
              </a:ext>
            </a:extLst>
          </p:cNvPr>
          <p:cNvSpPr/>
          <p:nvPr/>
        </p:nvSpPr>
        <p:spPr>
          <a:xfrm>
            <a:off x="1820411" y="1567837"/>
            <a:ext cx="1819572" cy="528854"/>
          </a:xfrm>
          <a:prstGeom prst="roundRect">
            <a:avLst/>
          </a:prstGeom>
          <a:solidFill>
            <a:schemeClr val="accent4">
              <a:lumMod val="40000"/>
              <a:lumOff val="6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46DABD6-2705-CE43-9C26-0E579DDD65F8}"/>
              </a:ext>
            </a:extLst>
          </p:cNvPr>
          <p:cNvSpPr>
            <a:spLocks noGrp="1"/>
          </p:cNvSpPr>
          <p:nvPr>
            <p:ph type="title"/>
          </p:nvPr>
        </p:nvSpPr>
        <p:spPr>
          <a:xfrm>
            <a:off x="276381" y="290657"/>
            <a:ext cx="7886700" cy="438912"/>
          </a:xfrm>
        </p:spPr>
        <p:txBody>
          <a:bodyPr lIns="0" tIns="0" rIns="0" bIns="0">
            <a:noAutofit/>
          </a:bodyPr>
          <a:lstStyle/>
          <a:p>
            <a:r>
              <a:rPr lang="en-US" sz="2400" dirty="0">
                <a:solidFill>
                  <a:srgbClr val="333333"/>
                </a:solidFill>
                <a:latin typeface="Calibri" panose="020F0502020204030204"/>
              </a:rPr>
              <a:t>K-12 education, public safety, economic development and health care top the list.</a:t>
            </a:r>
            <a:endParaRPr lang="en-US" sz="2400" dirty="0">
              <a:solidFill>
                <a:srgbClr val="333333"/>
              </a:solidFill>
            </a:endParaRPr>
          </a:p>
        </p:txBody>
      </p:sp>
      <p:sp>
        <p:nvSpPr>
          <p:cNvPr id="8" name="Slide Number Placeholder 5">
            <a:extLst>
              <a:ext uri="{FF2B5EF4-FFF2-40B4-BE49-F238E27FC236}">
                <a16:creationId xmlns:a16="http://schemas.microsoft.com/office/drawing/2014/main" id="{F67A3E3F-9042-504A-9482-C843F4DFB7FF}"/>
              </a:ext>
            </a:extLst>
          </p:cNvPr>
          <p:cNvSpPr>
            <a:spLocks noGrp="1"/>
          </p:cNvSpPr>
          <p:nvPr>
            <p:ph type="sldNum" sz="quarter" idx="12"/>
          </p:nvPr>
        </p:nvSpPr>
        <p:spPr>
          <a:xfrm>
            <a:off x="8469691" y="6275221"/>
            <a:ext cx="689299" cy="365125"/>
          </a:xfr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36E01ECB-9F79-DF4C-A9E9-6BFA7BE47661}" type="slidenum">
              <a:rPr kumimoji="0" lang="en-US" sz="1200" b="1"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25</a:t>
            </a:fld>
            <a:endParaRPr kumimoji="0" lang="en-US" sz="1200" b="1"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1249923C-87EE-46D4-9502-676462BC4CDB}"/>
              </a:ext>
            </a:extLst>
          </p:cNvPr>
          <p:cNvCxnSpPr>
            <a:cxnSpLocks/>
          </p:cNvCxnSpPr>
          <p:nvPr/>
        </p:nvCxnSpPr>
        <p:spPr>
          <a:xfrm>
            <a:off x="299955" y="6279472"/>
            <a:ext cx="8544242" cy="0"/>
          </a:xfrm>
          <a:prstGeom prst="line">
            <a:avLst/>
          </a:prstGeom>
          <a:ln>
            <a:solidFill>
              <a:srgbClr val="333333"/>
            </a:solidFill>
          </a:ln>
        </p:spPr>
        <p:style>
          <a:lnRef idx="1">
            <a:schemeClr val="accent1"/>
          </a:lnRef>
          <a:fillRef idx="0">
            <a:schemeClr val="accent1"/>
          </a:fillRef>
          <a:effectRef idx="0">
            <a:schemeClr val="accent1"/>
          </a:effectRef>
          <a:fontRef idx="minor">
            <a:schemeClr val="tx1"/>
          </a:fontRef>
        </p:style>
      </p:cxnSp>
      <p:pic>
        <p:nvPicPr>
          <p:cNvPr id="4" name="Picture 3" descr="A picture containing drawing&#10;&#10;Description automatically generated">
            <a:extLst>
              <a:ext uri="{FF2B5EF4-FFF2-40B4-BE49-F238E27FC236}">
                <a16:creationId xmlns:a16="http://schemas.microsoft.com/office/drawing/2014/main" id="{2FB2D6CC-CDE7-4A33-833A-288A1A9A396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6381" y="6355848"/>
            <a:ext cx="1313336" cy="284498"/>
          </a:xfrm>
          <a:prstGeom prst="rect">
            <a:avLst/>
          </a:prstGeom>
        </p:spPr>
      </p:pic>
      <p:pic>
        <p:nvPicPr>
          <p:cNvPr id="9" name="Picture 8" descr="A picture containing food, drawing&#10;&#10;Description automatically generated">
            <a:extLst>
              <a:ext uri="{FF2B5EF4-FFF2-40B4-BE49-F238E27FC236}">
                <a16:creationId xmlns:a16="http://schemas.microsoft.com/office/drawing/2014/main" id="{781A1CAF-4A02-422B-A6BA-76DB43A407FB}"/>
              </a:ext>
            </a:extLst>
          </p:cNvPr>
          <p:cNvPicPr>
            <a:picLocks noChangeAspect="1"/>
          </p:cNvPicPr>
          <p:nvPr/>
        </p:nvPicPr>
        <p:blipFill rotWithShape="1">
          <a:blip r:embed="rId3">
            <a:extLst>
              <a:ext uri="{28A0092B-C50C-407E-A947-70E740481C1C}">
                <a14:useLocalDpi xmlns:a14="http://schemas.microsoft.com/office/drawing/2010/main" val="0"/>
              </a:ext>
            </a:extLst>
          </a:blip>
          <a:srcRect b="93078"/>
          <a:stretch/>
        </p:blipFill>
        <p:spPr>
          <a:xfrm>
            <a:off x="276381" y="893792"/>
            <a:ext cx="3957400" cy="209061"/>
          </a:xfrm>
          <a:prstGeom prst="rect">
            <a:avLst/>
          </a:prstGeom>
        </p:spPr>
      </p:pic>
      <p:sp>
        <p:nvSpPr>
          <p:cNvPr id="11" name="Rectangle 10">
            <a:extLst>
              <a:ext uri="{FF2B5EF4-FFF2-40B4-BE49-F238E27FC236}">
                <a16:creationId xmlns:a16="http://schemas.microsoft.com/office/drawing/2014/main" id="{33343CA7-851C-4C8A-8C31-55B250266C3C}"/>
              </a:ext>
            </a:extLst>
          </p:cNvPr>
          <p:cNvSpPr/>
          <p:nvPr/>
        </p:nvSpPr>
        <p:spPr>
          <a:xfrm>
            <a:off x="1553003" y="6275221"/>
            <a:ext cx="5332505" cy="577081"/>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0" i="1" u="none" strike="noStrike" kern="1200" cap="none" spc="0" normalizeH="0" baseline="0" noProof="0" dirty="0">
                <a:ln>
                  <a:noFill/>
                </a:ln>
                <a:solidFill>
                  <a:prstClr val="black"/>
                </a:solidFill>
                <a:effectLst/>
                <a:uLnTx/>
                <a:uFillTx/>
                <a:latin typeface="Calibri" panose="020F0502020204030204"/>
                <a:ea typeface="+mn-ea"/>
                <a:cs typeface="+mn-cs"/>
              </a:rPr>
              <a:t>Now, I'd like to read you a list of priorities that some people have suggested for Overland Park's political leaders. Given the need to prioritize limited taxpayer resources, please tell me whether you believe each one should be a top priority, a very high priority, a somewhat high priority…</a:t>
            </a:r>
          </a:p>
        </p:txBody>
      </p:sp>
      <p:cxnSp>
        <p:nvCxnSpPr>
          <p:cNvPr id="14" name="Straight Connector 13">
            <a:extLst>
              <a:ext uri="{FF2B5EF4-FFF2-40B4-BE49-F238E27FC236}">
                <a16:creationId xmlns:a16="http://schemas.microsoft.com/office/drawing/2014/main" id="{85848836-F2AE-4675-A47A-D7CFBF04EB35}"/>
              </a:ext>
            </a:extLst>
          </p:cNvPr>
          <p:cNvCxnSpPr>
            <a:cxnSpLocks/>
          </p:cNvCxnSpPr>
          <p:nvPr/>
        </p:nvCxnSpPr>
        <p:spPr>
          <a:xfrm>
            <a:off x="524805" y="6279472"/>
            <a:ext cx="8094391" cy="0"/>
          </a:xfrm>
          <a:prstGeom prst="line">
            <a:avLst/>
          </a:prstGeom>
          <a:ln>
            <a:solidFill>
              <a:srgbClr val="333333"/>
            </a:solidFill>
          </a:ln>
        </p:spPr>
        <p:style>
          <a:lnRef idx="1">
            <a:schemeClr val="accent1"/>
          </a:lnRef>
          <a:fillRef idx="0">
            <a:schemeClr val="accent1"/>
          </a:fillRef>
          <a:effectRef idx="0">
            <a:schemeClr val="accent1"/>
          </a:effectRef>
          <a:fontRef idx="minor">
            <a:schemeClr val="tx1"/>
          </a:fontRef>
        </p:style>
      </p:cxnSp>
      <p:graphicFrame>
        <p:nvGraphicFramePr>
          <p:cNvPr id="18" name="Chart Placeholder 4">
            <a:extLst>
              <a:ext uri="{FF2B5EF4-FFF2-40B4-BE49-F238E27FC236}">
                <a16:creationId xmlns:a16="http://schemas.microsoft.com/office/drawing/2014/main" id="{FFA7FA3C-D226-4956-B0B4-0021142137A4}"/>
              </a:ext>
            </a:extLst>
          </p:cNvPr>
          <p:cNvGraphicFramePr>
            <a:graphicFrameLocks/>
          </p:cNvGraphicFramePr>
          <p:nvPr>
            <p:extLst>
              <p:ext uri="{D42A27DB-BD31-4B8C-83A1-F6EECF244321}">
                <p14:modId xmlns:p14="http://schemas.microsoft.com/office/powerpoint/2010/main" val="36874600"/>
              </p:ext>
            </p:extLst>
          </p:nvPr>
        </p:nvGraphicFramePr>
        <p:xfrm>
          <a:off x="2757698" y="1196476"/>
          <a:ext cx="3859715" cy="5122863"/>
        </p:xfrm>
        <a:graphic>
          <a:graphicData uri="http://schemas.openxmlformats.org/drawingml/2006/chart">
            <c:chart xmlns:c="http://schemas.openxmlformats.org/drawingml/2006/chart" xmlns:r="http://schemas.openxmlformats.org/officeDocument/2006/relationships" r:id="rId4"/>
          </a:graphicData>
        </a:graphic>
      </p:graphicFrame>
      <p:sp>
        <p:nvSpPr>
          <p:cNvPr id="19" name="Rectangle 18">
            <a:extLst>
              <a:ext uri="{FF2B5EF4-FFF2-40B4-BE49-F238E27FC236}">
                <a16:creationId xmlns:a16="http://schemas.microsoft.com/office/drawing/2014/main" id="{C5DDE9A3-9BC9-43A4-9ECE-B02E4070BA77}"/>
              </a:ext>
            </a:extLst>
          </p:cNvPr>
          <p:cNvSpPr/>
          <p:nvPr/>
        </p:nvSpPr>
        <p:spPr>
          <a:xfrm>
            <a:off x="3558300" y="1259593"/>
            <a:ext cx="2151551" cy="369332"/>
          </a:xfrm>
          <a:prstGeom prst="rect">
            <a:avLst/>
          </a:prstGeom>
        </p:spPr>
        <p:txBody>
          <a:bodyPr wrap="non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%High Issue Priority  </a:t>
            </a:r>
          </a:p>
        </p:txBody>
      </p:sp>
      <p:sp>
        <p:nvSpPr>
          <p:cNvPr id="3" name="TextBox 2">
            <a:extLst>
              <a:ext uri="{FF2B5EF4-FFF2-40B4-BE49-F238E27FC236}">
                <a16:creationId xmlns:a16="http://schemas.microsoft.com/office/drawing/2014/main" id="{B44ACE35-CDBC-4659-A1C8-D6F3E7B29713}"/>
              </a:ext>
            </a:extLst>
          </p:cNvPr>
          <p:cNvSpPr txBox="1"/>
          <p:nvPr/>
        </p:nvSpPr>
        <p:spPr>
          <a:xfrm>
            <a:off x="1526798" y="1520752"/>
            <a:ext cx="2196358" cy="584775"/>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Pre-K through 12th grade schools</a:t>
            </a:r>
          </a:p>
        </p:txBody>
      </p:sp>
      <p:sp>
        <p:nvSpPr>
          <p:cNvPr id="12" name="TextBox 11">
            <a:extLst>
              <a:ext uri="{FF2B5EF4-FFF2-40B4-BE49-F238E27FC236}">
                <a16:creationId xmlns:a16="http://schemas.microsoft.com/office/drawing/2014/main" id="{E087FC4C-EFFD-4583-9269-B626A7E8F2A6}"/>
              </a:ext>
            </a:extLst>
          </p:cNvPr>
          <p:cNvSpPr txBox="1"/>
          <p:nvPr/>
        </p:nvSpPr>
        <p:spPr>
          <a:xfrm>
            <a:off x="2335271" y="2115499"/>
            <a:ext cx="1387885" cy="584775"/>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Crime and public safety</a:t>
            </a:r>
          </a:p>
        </p:txBody>
      </p:sp>
      <p:sp>
        <p:nvSpPr>
          <p:cNvPr id="13" name="TextBox 12">
            <a:extLst>
              <a:ext uri="{FF2B5EF4-FFF2-40B4-BE49-F238E27FC236}">
                <a16:creationId xmlns:a16="http://schemas.microsoft.com/office/drawing/2014/main" id="{5F7858CC-CC90-4711-91FC-7B35F6E7AB97}"/>
              </a:ext>
            </a:extLst>
          </p:cNvPr>
          <p:cNvSpPr txBox="1"/>
          <p:nvPr/>
        </p:nvSpPr>
        <p:spPr>
          <a:xfrm>
            <a:off x="1610688" y="2645156"/>
            <a:ext cx="2112468" cy="584775"/>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Improving access to mental health care (B)</a:t>
            </a:r>
          </a:p>
        </p:txBody>
      </p:sp>
      <p:sp>
        <p:nvSpPr>
          <p:cNvPr id="15" name="TextBox 14">
            <a:extLst>
              <a:ext uri="{FF2B5EF4-FFF2-40B4-BE49-F238E27FC236}">
                <a16:creationId xmlns:a16="http://schemas.microsoft.com/office/drawing/2014/main" id="{7DF070FD-E2E0-4565-9BEC-0114680276D8}"/>
              </a:ext>
            </a:extLst>
          </p:cNvPr>
          <p:cNvSpPr txBox="1"/>
          <p:nvPr/>
        </p:nvSpPr>
        <p:spPr>
          <a:xfrm>
            <a:off x="1610687" y="3743272"/>
            <a:ext cx="2112469" cy="584775"/>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Improving access to quality health care (A)</a:t>
            </a:r>
          </a:p>
        </p:txBody>
      </p:sp>
      <p:sp>
        <p:nvSpPr>
          <p:cNvPr id="16" name="TextBox 15">
            <a:extLst>
              <a:ext uri="{FF2B5EF4-FFF2-40B4-BE49-F238E27FC236}">
                <a16:creationId xmlns:a16="http://schemas.microsoft.com/office/drawing/2014/main" id="{15F8C13D-0207-4679-BD91-B84962A7082E}"/>
              </a:ext>
            </a:extLst>
          </p:cNvPr>
          <p:cNvSpPr txBox="1"/>
          <p:nvPr/>
        </p:nvSpPr>
        <p:spPr>
          <a:xfrm>
            <a:off x="1464040" y="3173133"/>
            <a:ext cx="2270071" cy="584775"/>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Economic development and job growth</a:t>
            </a:r>
          </a:p>
        </p:txBody>
      </p:sp>
      <p:sp>
        <p:nvSpPr>
          <p:cNvPr id="17" name="TextBox 16">
            <a:extLst>
              <a:ext uri="{FF2B5EF4-FFF2-40B4-BE49-F238E27FC236}">
                <a16:creationId xmlns:a16="http://schemas.microsoft.com/office/drawing/2014/main" id="{D12CEB49-62C8-4311-8E4F-173FA9857F28}"/>
              </a:ext>
            </a:extLst>
          </p:cNvPr>
          <p:cNvSpPr txBox="1"/>
          <p:nvPr/>
        </p:nvSpPr>
        <p:spPr>
          <a:xfrm>
            <a:off x="1308684" y="4290091"/>
            <a:ext cx="2414472" cy="584775"/>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Having a variety of affordable housing options</a:t>
            </a:r>
          </a:p>
        </p:txBody>
      </p:sp>
      <p:sp>
        <p:nvSpPr>
          <p:cNvPr id="20" name="TextBox 19">
            <a:extLst>
              <a:ext uri="{FF2B5EF4-FFF2-40B4-BE49-F238E27FC236}">
                <a16:creationId xmlns:a16="http://schemas.microsoft.com/office/drawing/2014/main" id="{D315D1DE-50DB-4ADC-B78D-B367D3DDA8E1}"/>
              </a:ext>
            </a:extLst>
          </p:cNvPr>
          <p:cNvSpPr txBox="1"/>
          <p:nvPr/>
        </p:nvSpPr>
        <p:spPr>
          <a:xfrm>
            <a:off x="1339249" y="5379433"/>
            <a:ext cx="2414472" cy="584775"/>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Bringing more diversity to city government (A)</a:t>
            </a:r>
          </a:p>
        </p:txBody>
      </p:sp>
      <p:sp>
        <p:nvSpPr>
          <p:cNvPr id="22" name="TextBox 21">
            <a:extLst>
              <a:ext uri="{FF2B5EF4-FFF2-40B4-BE49-F238E27FC236}">
                <a16:creationId xmlns:a16="http://schemas.microsoft.com/office/drawing/2014/main" id="{A3193960-B709-4E1E-887C-560609D5EE35}"/>
              </a:ext>
            </a:extLst>
          </p:cNvPr>
          <p:cNvSpPr txBox="1"/>
          <p:nvPr/>
        </p:nvSpPr>
        <p:spPr>
          <a:xfrm>
            <a:off x="1929404" y="4859517"/>
            <a:ext cx="1802075" cy="584775"/>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Addressing poverty in Overland Park</a:t>
            </a:r>
          </a:p>
        </p:txBody>
      </p:sp>
      <p:pic>
        <p:nvPicPr>
          <p:cNvPr id="28" name="Picture 27" descr="A picture containing text&#10;&#10;Description automatically generated">
            <a:extLst>
              <a:ext uri="{FF2B5EF4-FFF2-40B4-BE49-F238E27FC236}">
                <a16:creationId xmlns:a16="http://schemas.microsoft.com/office/drawing/2014/main" id="{512591DF-6DBA-422D-8781-D50E1C4E11C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21710" y="6369624"/>
            <a:ext cx="1426048" cy="347698"/>
          </a:xfrm>
          <a:prstGeom prst="rect">
            <a:avLst/>
          </a:prstGeom>
        </p:spPr>
      </p:pic>
      <p:pic>
        <p:nvPicPr>
          <p:cNvPr id="30" name="Picture 29">
            <a:extLst>
              <a:ext uri="{FF2B5EF4-FFF2-40B4-BE49-F238E27FC236}">
                <a16:creationId xmlns:a16="http://schemas.microsoft.com/office/drawing/2014/main" id="{DA762CDB-0B71-45DE-8F95-474EF0FF0943}"/>
              </a:ext>
            </a:extLst>
          </p:cNvPr>
          <p:cNvPicPr>
            <a:picLocks noChangeAspect="1"/>
          </p:cNvPicPr>
          <p:nvPr/>
        </p:nvPicPr>
        <p:blipFill rotWithShape="1">
          <a:blip r:embed="rId6">
            <a:extLst>
              <a:ext uri="{28A0092B-C50C-407E-A947-70E740481C1C}">
                <a14:useLocalDpi xmlns:a14="http://schemas.microsoft.com/office/drawing/2010/main" val="0"/>
              </a:ext>
            </a:extLst>
          </a:blip>
          <a:srcRect t="-2459" r="86823"/>
          <a:stretch/>
        </p:blipFill>
        <p:spPr>
          <a:xfrm>
            <a:off x="8248368" y="6353873"/>
            <a:ext cx="466521" cy="410519"/>
          </a:xfrm>
          <a:prstGeom prst="rect">
            <a:avLst/>
          </a:prstGeom>
        </p:spPr>
      </p:pic>
    </p:spTree>
    <p:extLst>
      <p:ext uri="{BB962C8B-B14F-4D97-AF65-F5344CB8AC3E}">
        <p14:creationId xmlns:p14="http://schemas.microsoft.com/office/powerpoint/2010/main" val="38937273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Rounded Corners 38">
            <a:extLst>
              <a:ext uri="{FF2B5EF4-FFF2-40B4-BE49-F238E27FC236}">
                <a16:creationId xmlns:a16="http://schemas.microsoft.com/office/drawing/2014/main" id="{DDA03729-60E9-421C-9586-A0FA4A482792}"/>
              </a:ext>
            </a:extLst>
          </p:cNvPr>
          <p:cNvSpPr/>
          <p:nvPr/>
        </p:nvSpPr>
        <p:spPr>
          <a:xfrm>
            <a:off x="4369809" y="1936570"/>
            <a:ext cx="2751290" cy="528854"/>
          </a:xfrm>
          <a:prstGeom prst="roundRect">
            <a:avLst/>
          </a:prstGeom>
          <a:solidFill>
            <a:schemeClr val="accent4">
              <a:lumMod val="40000"/>
              <a:lumOff val="6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Rounded Corners 37">
            <a:extLst>
              <a:ext uri="{FF2B5EF4-FFF2-40B4-BE49-F238E27FC236}">
                <a16:creationId xmlns:a16="http://schemas.microsoft.com/office/drawing/2014/main" id="{9FE17C33-6D72-43E8-B3CF-E882DB5820C0}"/>
              </a:ext>
            </a:extLst>
          </p:cNvPr>
          <p:cNvSpPr/>
          <p:nvPr/>
        </p:nvSpPr>
        <p:spPr>
          <a:xfrm>
            <a:off x="5696124" y="3404858"/>
            <a:ext cx="1491579" cy="528854"/>
          </a:xfrm>
          <a:prstGeom prst="roundRect">
            <a:avLst/>
          </a:prstGeom>
          <a:solidFill>
            <a:schemeClr val="accent4">
              <a:lumMod val="40000"/>
              <a:lumOff val="6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46DABD6-2705-CE43-9C26-0E579DDD65F8}"/>
              </a:ext>
            </a:extLst>
          </p:cNvPr>
          <p:cNvSpPr>
            <a:spLocks noGrp="1"/>
          </p:cNvSpPr>
          <p:nvPr>
            <p:ph type="title"/>
          </p:nvPr>
        </p:nvSpPr>
        <p:spPr>
          <a:xfrm>
            <a:off x="276381" y="290657"/>
            <a:ext cx="7886700" cy="438912"/>
          </a:xfrm>
        </p:spPr>
        <p:txBody>
          <a:bodyPr lIns="0" tIns="0" rIns="0" bIns="0">
            <a:noAutofit/>
          </a:bodyPr>
          <a:lstStyle/>
          <a:p>
            <a:r>
              <a:rPr lang="en-US" sz="2400" dirty="0">
                <a:solidFill>
                  <a:srgbClr val="333333"/>
                </a:solidFill>
                <a:latin typeface="Calibri" panose="020F0502020204030204"/>
              </a:rPr>
              <a:t>Surprisingly, traffic/congestion issues and cultural amenities rank toward the bottom of the list.</a:t>
            </a:r>
            <a:endParaRPr lang="en-US" sz="2400" dirty="0">
              <a:solidFill>
                <a:srgbClr val="333333"/>
              </a:solidFill>
            </a:endParaRPr>
          </a:p>
        </p:txBody>
      </p:sp>
      <p:sp>
        <p:nvSpPr>
          <p:cNvPr id="8" name="Slide Number Placeholder 5">
            <a:extLst>
              <a:ext uri="{FF2B5EF4-FFF2-40B4-BE49-F238E27FC236}">
                <a16:creationId xmlns:a16="http://schemas.microsoft.com/office/drawing/2014/main" id="{F67A3E3F-9042-504A-9482-C843F4DFB7FF}"/>
              </a:ext>
            </a:extLst>
          </p:cNvPr>
          <p:cNvSpPr>
            <a:spLocks noGrp="1"/>
          </p:cNvSpPr>
          <p:nvPr>
            <p:ph type="sldNum" sz="quarter" idx="12"/>
          </p:nvPr>
        </p:nvSpPr>
        <p:spPr>
          <a:xfrm>
            <a:off x="8469691" y="6275221"/>
            <a:ext cx="689299" cy="365125"/>
          </a:xfr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36E01ECB-9F79-DF4C-A9E9-6BFA7BE47661}" type="slidenum">
              <a:rPr kumimoji="0" lang="en-US" sz="1200" b="1"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26</a:t>
            </a:fld>
            <a:endParaRPr kumimoji="0" lang="en-US" sz="1200" b="1"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1249923C-87EE-46D4-9502-676462BC4CDB}"/>
              </a:ext>
            </a:extLst>
          </p:cNvPr>
          <p:cNvCxnSpPr>
            <a:cxnSpLocks/>
          </p:cNvCxnSpPr>
          <p:nvPr/>
        </p:nvCxnSpPr>
        <p:spPr>
          <a:xfrm>
            <a:off x="299955" y="6279472"/>
            <a:ext cx="8544242" cy="0"/>
          </a:xfrm>
          <a:prstGeom prst="line">
            <a:avLst/>
          </a:prstGeom>
          <a:ln>
            <a:solidFill>
              <a:srgbClr val="333333"/>
            </a:solidFill>
          </a:ln>
        </p:spPr>
        <p:style>
          <a:lnRef idx="1">
            <a:schemeClr val="accent1"/>
          </a:lnRef>
          <a:fillRef idx="0">
            <a:schemeClr val="accent1"/>
          </a:fillRef>
          <a:effectRef idx="0">
            <a:schemeClr val="accent1"/>
          </a:effectRef>
          <a:fontRef idx="minor">
            <a:schemeClr val="tx1"/>
          </a:fontRef>
        </p:style>
      </p:cxnSp>
      <p:pic>
        <p:nvPicPr>
          <p:cNvPr id="4" name="Picture 3" descr="A picture containing drawing&#10;&#10;Description automatically generated">
            <a:extLst>
              <a:ext uri="{FF2B5EF4-FFF2-40B4-BE49-F238E27FC236}">
                <a16:creationId xmlns:a16="http://schemas.microsoft.com/office/drawing/2014/main" id="{2FB2D6CC-CDE7-4A33-833A-288A1A9A396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6381" y="6355848"/>
            <a:ext cx="1313336" cy="284498"/>
          </a:xfrm>
          <a:prstGeom prst="rect">
            <a:avLst/>
          </a:prstGeom>
        </p:spPr>
      </p:pic>
      <p:pic>
        <p:nvPicPr>
          <p:cNvPr id="9" name="Picture 8" descr="A picture containing food, drawing&#10;&#10;Description automatically generated">
            <a:extLst>
              <a:ext uri="{FF2B5EF4-FFF2-40B4-BE49-F238E27FC236}">
                <a16:creationId xmlns:a16="http://schemas.microsoft.com/office/drawing/2014/main" id="{781A1CAF-4A02-422B-A6BA-76DB43A407FB}"/>
              </a:ext>
            </a:extLst>
          </p:cNvPr>
          <p:cNvPicPr>
            <a:picLocks noChangeAspect="1"/>
          </p:cNvPicPr>
          <p:nvPr/>
        </p:nvPicPr>
        <p:blipFill rotWithShape="1">
          <a:blip r:embed="rId3">
            <a:extLst>
              <a:ext uri="{28A0092B-C50C-407E-A947-70E740481C1C}">
                <a14:useLocalDpi xmlns:a14="http://schemas.microsoft.com/office/drawing/2010/main" val="0"/>
              </a:ext>
            </a:extLst>
          </a:blip>
          <a:srcRect b="93078"/>
          <a:stretch/>
        </p:blipFill>
        <p:spPr>
          <a:xfrm>
            <a:off x="276381" y="893792"/>
            <a:ext cx="3957400" cy="209061"/>
          </a:xfrm>
          <a:prstGeom prst="rect">
            <a:avLst/>
          </a:prstGeom>
        </p:spPr>
      </p:pic>
      <p:sp>
        <p:nvSpPr>
          <p:cNvPr id="11" name="Rectangle 10">
            <a:extLst>
              <a:ext uri="{FF2B5EF4-FFF2-40B4-BE49-F238E27FC236}">
                <a16:creationId xmlns:a16="http://schemas.microsoft.com/office/drawing/2014/main" id="{33343CA7-851C-4C8A-8C31-55B250266C3C}"/>
              </a:ext>
            </a:extLst>
          </p:cNvPr>
          <p:cNvSpPr/>
          <p:nvPr/>
        </p:nvSpPr>
        <p:spPr>
          <a:xfrm>
            <a:off x="1563634" y="6275221"/>
            <a:ext cx="5332505" cy="577081"/>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0" i="1" u="none" strike="noStrike" kern="1200" cap="none" spc="0" normalizeH="0" baseline="0" noProof="0" dirty="0">
                <a:ln>
                  <a:noFill/>
                </a:ln>
                <a:solidFill>
                  <a:prstClr val="black"/>
                </a:solidFill>
                <a:effectLst/>
                <a:uLnTx/>
                <a:uFillTx/>
                <a:latin typeface="Calibri" panose="020F0502020204030204"/>
                <a:ea typeface="+mn-ea"/>
                <a:cs typeface="+mn-cs"/>
              </a:rPr>
              <a:t>Now, I'd like to read you a list of priorities that some people have suggested for Overland Park's political leaders. Given the need to prioritize limited taxpayer resources, please tell me whether you believe each one should be a top priority, a very high priority, a somewhat high priority…</a:t>
            </a:r>
          </a:p>
        </p:txBody>
      </p:sp>
      <p:cxnSp>
        <p:nvCxnSpPr>
          <p:cNvPr id="14" name="Straight Connector 13">
            <a:extLst>
              <a:ext uri="{FF2B5EF4-FFF2-40B4-BE49-F238E27FC236}">
                <a16:creationId xmlns:a16="http://schemas.microsoft.com/office/drawing/2014/main" id="{85848836-F2AE-4675-A47A-D7CFBF04EB35}"/>
              </a:ext>
            </a:extLst>
          </p:cNvPr>
          <p:cNvCxnSpPr>
            <a:cxnSpLocks/>
          </p:cNvCxnSpPr>
          <p:nvPr/>
        </p:nvCxnSpPr>
        <p:spPr>
          <a:xfrm>
            <a:off x="524805" y="6279472"/>
            <a:ext cx="8094391" cy="0"/>
          </a:xfrm>
          <a:prstGeom prst="line">
            <a:avLst/>
          </a:prstGeom>
          <a:ln>
            <a:solidFill>
              <a:srgbClr val="333333"/>
            </a:solidFill>
          </a:ln>
        </p:spPr>
        <p:style>
          <a:lnRef idx="1">
            <a:schemeClr val="accent1"/>
          </a:lnRef>
          <a:fillRef idx="0">
            <a:schemeClr val="accent1"/>
          </a:fillRef>
          <a:effectRef idx="0">
            <a:schemeClr val="accent1"/>
          </a:effectRef>
          <a:fontRef idx="minor">
            <a:schemeClr val="tx1"/>
          </a:fontRef>
        </p:style>
      </p:cxnSp>
      <p:graphicFrame>
        <p:nvGraphicFramePr>
          <p:cNvPr id="22" name="Chart Placeholder 4">
            <a:extLst>
              <a:ext uri="{FF2B5EF4-FFF2-40B4-BE49-F238E27FC236}">
                <a16:creationId xmlns:a16="http://schemas.microsoft.com/office/drawing/2014/main" id="{F14E1347-2B1C-4AF7-9AA9-467769C75A56}"/>
              </a:ext>
            </a:extLst>
          </p:cNvPr>
          <p:cNvGraphicFramePr>
            <a:graphicFrameLocks/>
          </p:cNvGraphicFramePr>
          <p:nvPr>
            <p:extLst>
              <p:ext uri="{D42A27DB-BD31-4B8C-83A1-F6EECF244321}">
                <p14:modId xmlns:p14="http://schemas.microsoft.com/office/powerpoint/2010/main" val="3225708522"/>
              </p:ext>
            </p:extLst>
          </p:nvPr>
        </p:nvGraphicFramePr>
        <p:xfrm>
          <a:off x="1565432" y="1340405"/>
          <a:ext cx="3859715" cy="5122863"/>
        </p:xfrm>
        <a:graphic>
          <a:graphicData uri="http://schemas.openxmlformats.org/drawingml/2006/chart">
            <c:chart xmlns:c="http://schemas.openxmlformats.org/drawingml/2006/chart" xmlns:r="http://schemas.openxmlformats.org/officeDocument/2006/relationships" r:id="rId4"/>
          </a:graphicData>
        </a:graphic>
      </p:graphicFrame>
      <p:sp>
        <p:nvSpPr>
          <p:cNvPr id="25" name="TextBox 24">
            <a:extLst>
              <a:ext uri="{FF2B5EF4-FFF2-40B4-BE49-F238E27FC236}">
                <a16:creationId xmlns:a16="http://schemas.microsoft.com/office/drawing/2014/main" id="{E66605BB-BBD5-427F-8A9A-273E2ABC12F2}"/>
              </a:ext>
            </a:extLst>
          </p:cNvPr>
          <p:cNvSpPr txBox="1"/>
          <p:nvPr/>
        </p:nvSpPr>
        <p:spPr>
          <a:xfrm>
            <a:off x="254239" y="4174877"/>
            <a:ext cx="2270071" cy="584775"/>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Keeping the city mill levy as low as possible</a:t>
            </a:r>
          </a:p>
        </p:txBody>
      </p:sp>
      <p:sp>
        <p:nvSpPr>
          <p:cNvPr id="26" name="TextBox 25">
            <a:extLst>
              <a:ext uri="{FF2B5EF4-FFF2-40B4-BE49-F238E27FC236}">
                <a16:creationId xmlns:a16="http://schemas.microsoft.com/office/drawing/2014/main" id="{4AE409EB-0557-4F4E-9A0F-72ED4B631072}"/>
              </a:ext>
            </a:extLst>
          </p:cNvPr>
          <p:cNvSpPr txBox="1"/>
          <p:nvPr/>
        </p:nvSpPr>
        <p:spPr>
          <a:xfrm>
            <a:off x="464650" y="2924701"/>
            <a:ext cx="2023945" cy="584775"/>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Traffic congestion on US 69</a:t>
            </a:r>
          </a:p>
        </p:txBody>
      </p:sp>
      <p:sp>
        <p:nvSpPr>
          <p:cNvPr id="28" name="TextBox 27">
            <a:extLst>
              <a:ext uri="{FF2B5EF4-FFF2-40B4-BE49-F238E27FC236}">
                <a16:creationId xmlns:a16="http://schemas.microsoft.com/office/drawing/2014/main" id="{620D4B98-2441-4258-B1CF-00F264C368D8}"/>
              </a:ext>
            </a:extLst>
          </p:cNvPr>
          <p:cNvSpPr txBox="1"/>
          <p:nvPr/>
        </p:nvSpPr>
        <p:spPr>
          <a:xfrm>
            <a:off x="-90019" y="2302621"/>
            <a:ext cx="2614329" cy="584775"/>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Expanding environmental sustainability policies</a:t>
            </a:r>
          </a:p>
        </p:txBody>
      </p:sp>
      <p:sp>
        <p:nvSpPr>
          <p:cNvPr id="29" name="TextBox 28">
            <a:extLst>
              <a:ext uri="{FF2B5EF4-FFF2-40B4-BE49-F238E27FC236}">
                <a16:creationId xmlns:a16="http://schemas.microsoft.com/office/drawing/2014/main" id="{9A6199A3-90CC-4D7C-8F1D-D597A8F6F384}"/>
              </a:ext>
            </a:extLst>
          </p:cNvPr>
          <p:cNvSpPr txBox="1"/>
          <p:nvPr/>
        </p:nvSpPr>
        <p:spPr>
          <a:xfrm>
            <a:off x="90771" y="5452894"/>
            <a:ext cx="2414472" cy="584775"/>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Public transportation systems</a:t>
            </a:r>
          </a:p>
        </p:txBody>
      </p:sp>
      <p:sp>
        <p:nvSpPr>
          <p:cNvPr id="30" name="TextBox 29">
            <a:extLst>
              <a:ext uri="{FF2B5EF4-FFF2-40B4-BE49-F238E27FC236}">
                <a16:creationId xmlns:a16="http://schemas.microsoft.com/office/drawing/2014/main" id="{0BE14DEA-EED3-4844-BE0C-D792BC5478AE}"/>
              </a:ext>
            </a:extLst>
          </p:cNvPr>
          <p:cNvSpPr txBox="1"/>
          <p:nvPr/>
        </p:nvSpPr>
        <p:spPr>
          <a:xfrm>
            <a:off x="74123" y="3723596"/>
            <a:ext cx="2414472" cy="338554"/>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Public libraries</a:t>
            </a:r>
          </a:p>
        </p:txBody>
      </p:sp>
      <p:sp>
        <p:nvSpPr>
          <p:cNvPr id="31" name="TextBox 30">
            <a:extLst>
              <a:ext uri="{FF2B5EF4-FFF2-40B4-BE49-F238E27FC236}">
                <a16:creationId xmlns:a16="http://schemas.microsoft.com/office/drawing/2014/main" id="{03DE0EC0-CB79-4644-840C-7A53F9D88ECA}"/>
              </a:ext>
            </a:extLst>
          </p:cNvPr>
          <p:cNvSpPr txBox="1"/>
          <p:nvPr/>
        </p:nvSpPr>
        <p:spPr>
          <a:xfrm>
            <a:off x="20719" y="4872075"/>
            <a:ext cx="2493728" cy="584775"/>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Parks and recreation, bike and hike trails</a:t>
            </a:r>
          </a:p>
        </p:txBody>
      </p:sp>
      <p:graphicFrame>
        <p:nvGraphicFramePr>
          <p:cNvPr id="32" name="Chart Placeholder 4">
            <a:extLst>
              <a:ext uri="{FF2B5EF4-FFF2-40B4-BE49-F238E27FC236}">
                <a16:creationId xmlns:a16="http://schemas.microsoft.com/office/drawing/2014/main" id="{F1A524FC-ED1E-4D33-BF93-9C26FC998875}"/>
              </a:ext>
            </a:extLst>
          </p:cNvPr>
          <p:cNvGraphicFramePr>
            <a:graphicFrameLocks/>
          </p:cNvGraphicFramePr>
          <p:nvPr>
            <p:extLst>
              <p:ext uri="{D42A27DB-BD31-4B8C-83A1-F6EECF244321}">
                <p14:modId xmlns:p14="http://schemas.microsoft.com/office/powerpoint/2010/main" val="592668928"/>
              </p:ext>
            </p:extLst>
          </p:nvPr>
        </p:nvGraphicFramePr>
        <p:xfrm>
          <a:off x="6286308" y="1629044"/>
          <a:ext cx="3859715" cy="2488350"/>
        </p:xfrm>
        <a:graphic>
          <a:graphicData uri="http://schemas.openxmlformats.org/drawingml/2006/chart">
            <c:chart xmlns:c="http://schemas.openxmlformats.org/drawingml/2006/chart" xmlns:r="http://schemas.openxmlformats.org/officeDocument/2006/relationships" r:id="rId5"/>
          </a:graphicData>
        </a:graphic>
      </p:graphicFrame>
      <p:sp>
        <p:nvSpPr>
          <p:cNvPr id="33" name="TextBox 32">
            <a:extLst>
              <a:ext uri="{FF2B5EF4-FFF2-40B4-BE49-F238E27FC236}">
                <a16:creationId xmlns:a16="http://schemas.microsoft.com/office/drawing/2014/main" id="{8B8A57D9-C53D-4879-9D92-C49850F5CD8D}"/>
              </a:ext>
            </a:extLst>
          </p:cNvPr>
          <p:cNvSpPr txBox="1"/>
          <p:nvPr/>
        </p:nvSpPr>
        <p:spPr>
          <a:xfrm>
            <a:off x="4190033" y="1883829"/>
            <a:ext cx="3027115" cy="584775"/>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Traffic congestion on city streets, that is, not US 69 or I-435</a:t>
            </a:r>
          </a:p>
        </p:txBody>
      </p:sp>
      <p:sp>
        <p:nvSpPr>
          <p:cNvPr id="34" name="TextBox 33">
            <a:extLst>
              <a:ext uri="{FF2B5EF4-FFF2-40B4-BE49-F238E27FC236}">
                <a16:creationId xmlns:a16="http://schemas.microsoft.com/office/drawing/2014/main" id="{D6EA7EC4-0F1C-415F-B843-59253216BA29}"/>
              </a:ext>
            </a:extLst>
          </p:cNvPr>
          <p:cNvSpPr txBox="1"/>
          <p:nvPr/>
        </p:nvSpPr>
        <p:spPr>
          <a:xfrm>
            <a:off x="4491214" y="2446354"/>
            <a:ext cx="2751290" cy="830997"/>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Creating community gathering and entertainment spaces in Overland Park</a:t>
            </a:r>
          </a:p>
        </p:txBody>
      </p:sp>
      <p:sp>
        <p:nvSpPr>
          <p:cNvPr id="35" name="TextBox 34">
            <a:extLst>
              <a:ext uri="{FF2B5EF4-FFF2-40B4-BE49-F238E27FC236}">
                <a16:creationId xmlns:a16="http://schemas.microsoft.com/office/drawing/2014/main" id="{319288D4-6B1C-4F7A-9CB5-A2C9A8F39558}"/>
              </a:ext>
            </a:extLst>
          </p:cNvPr>
          <p:cNvSpPr txBox="1"/>
          <p:nvPr/>
        </p:nvSpPr>
        <p:spPr>
          <a:xfrm>
            <a:off x="5292990" y="3383313"/>
            <a:ext cx="1986635" cy="584775"/>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Arts and cultural amenities</a:t>
            </a:r>
          </a:p>
        </p:txBody>
      </p:sp>
      <p:sp>
        <p:nvSpPr>
          <p:cNvPr id="37" name="TextBox 36">
            <a:extLst>
              <a:ext uri="{FF2B5EF4-FFF2-40B4-BE49-F238E27FC236}">
                <a16:creationId xmlns:a16="http://schemas.microsoft.com/office/drawing/2014/main" id="{CCC88A43-26B7-47AC-A5BC-C8AB08E9AA0B}"/>
              </a:ext>
            </a:extLst>
          </p:cNvPr>
          <p:cNvSpPr txBox="1"/>
          <p:nvPr/>
        </p:nvSpPr>
        <p:spPr>
          <a:xfrm>
            <a:off x="722235" y="1767616"/>
            <a:ext cx="1802075" cy="338554"/>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E7E6E6">
                    <a:lumMod val="25000"/>
                  </a:srgbClr>
                </a:solidFill>
                <a:effectLst/>
                <a:uLnTx/>
                <a:uFillTx/>
                <a:latin typeface="Calibri" panose="020F0502020204030204"/>
                <a:ea typeface="+mn-ea"/>
                <a:cs typeface="+mn-cs"/>
              </a:rPr>
              <a:t>Higher education</a:t>
            </a:r>
          </a:p>
        </p:txBody>
      </p:sp>
      <p:sp>
        <p:nvSpPr>
          <p:cNvPr id="40" name="Rectangle 39">
            <a:extLst>
              <a:ext uri="{FF2B5EF4-FFF2-40B4-BE49-F238E27FC236}">
                <a16:creationId xmlns:a16="http://schemas.microsoft.com/office/drawing/2014/main" id="{BF98703C-DF73-4D8E-AFBE-BF19E2058D9E}"/>
              </a:ext>
            </a:extLst>
          </p:cNvPr>
          <p:cNvSpPr/>
          <p:nvPr/>
        </p:nvSpPr>
        <p:spPr>
          <a:xfrm>
            <a:off x="2419513" y="1450956"/>
            <a:ext cx="2151551" cy="369332"/>
          </a:xfrm>
          <a:prstGeom prst="rect">
            <a:avLst/>
          </a:prstGeom>
        </p:spPr>
        <p:txBody>
          <a:bodyPr wrap="non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%High Issue Priority  </a:t>
            </a:r>
          </a:p>
        </p:txBody>
      </p:sp>
      <p:pic>
        <p:nvPicPr>
          <p:cNvPr id="27" name="Picture 26" descr="A picture containing text&#10;&#10;Description automatically generated">
            <a:extLst>
              <a:ext uri="{FF2B5EF4-FFF2-40B4-BE49-F238E27FC236}">
                <a16:creationId xmlns:a16="http://schemas.microsoft.com/office/drawing/2014/main" id="{A71AB353-8E5D-406B-8F04-E0E5C46E488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21710" y="6369624"/>
            <a:ext cx="1426048" cy="347698"/>
          </a:xfrm>
          <a:prstGeom prst="rect">
            <a:avLst/>
          </a:prstGeom>
        </p:spPr>
      </p:pic>
      <p:pic>
        <p:nvPicPr>
          <p:cNvPr id="36" name="Picture 35">
            <a:extLst>
              <a:ext uri="{FF2B5EF4-FFF2-40B4-BE49-F238E27FC236}">
                <a16:creationId xmlns:a16="http://schemas.microsoft.com/office/drawing/2014/main" id="{B4360C77-0089-400D-8B4F-3D08C3F8C8D0}"/>
              </a:ext>
            </a:extLst>
          </p:cNvPr>
          <p:cNvPicPr>
            <a:picLocks noChangeAspect="1"/>
          </p:cNvPicPr>
          <p:nvPr/>
        </p:nvPicPr>
        <p:blipFill rotWithShape="1">
          <a:blip r:embed="rId7">
            <a:extLst>
              <a:ext uri="{28A0092B-C50C-407E-A947-70E740481C1C}">
                <a14:useLocalDpi xmlns:a14="http://schemas.microsoft.com/office/drawing/2010/main" val="0"/>
              </a:ext>
            </a:extLst>
          </a:blip>
          <a:srcRect t="-2459" r="86823"/>
          <a:stretch/>
        </p:blipFill>
        <p:spPr>
          <a:xfrm>
            <a:off x="8248368" y="6353873"/>
            <a:ext cx="466521" cy="410519"/>
          </a:xfrm>
          <a:prstGeom prst="rect">
            <a:avLst/>
          </a:prstGeom>
        </p:spPr>
      </p:pic>
    </p:spTree>
    <p:extLst>
      <p:ext uri="{BB962C8B-B14F-4D97-AF65-F5344CB8AC3E}">
        <p14:creationId xmlns:p14="http://schemas.microsoft.com/office/powerpoint/2010/main" val="18204502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Renovations to begin at City Hall - City of Overland Park, Kansas">
            <a:extLst>
              <a:ext uri="{FF2B5EF4-FFF2-40B4-BE49-F238E27FC236}">
                <a16:creationId xmlns:a16="http://schemas.microsoft.com/office/drawing/2014/main" id="{4C8A006D-D0F4-49AD-8103-588DDE9C3FAD}"/>
              </a:ext>
            </a:extLst>
          </p:cNvPr>
          <p:cNvPicPr>
            <a:picLocks noChangeAspect="1" noChangeArrowheads="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93854"/>
            <a:ext cx="9144000" cy="545373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028D6982-06C8-40AD-B576-9AAFAD99D438}"/>
              </a:ext>
            </a:extLst>
          </p:cNvPr>
          <p:cNvSpPr/>
          <p:nvPr/>
        </p:nvSpPr>
        <p:spPr>
          <a:xfrm>
            <a:off x="0" y="5406119"/>
            <a:ext cx="9144000" cy="14518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FCDC6F50-BB2E-4041-BB7A-9382A4366FE4}"/>
              </a:ext>
            </a:extLst>
          </p:cNvPr>
          <p:cNvSpPr>
            <a:spLocks noGrp="1"/>
          </p:cNvSpPr>
          <p:nvPr>
            <p:ph type="ctrTitle" idx="4294967295"/>
          </p:nvPr>
        </p:nvSpPr>
        <p:spPr>
          <a:xfrm>
            <a:off x="230505" y="5670287"/>
            <a:ext cx="8132276" cy="1921686"/>
          </a:xfrm>
          <a:prstGeom prst="rect">
            <a:avLst/>
          </a:prstGeom>
        </p:spPr>
        <p:txBody>
          <a:bodyPr vert="horz" lIns="0" tIns="0" rIns="0" bIns="0" anchor="t">
            <a:noAutofit/>
          </a:bodyPr>
          <a:lstStyle/>
          <a:p>
            <a:r>
              <a:rPr lang="en-US" sz="4800" b="1" dirty="0">
                <a:solidFill>
                  <a:schemeClr val="bg1"/>
                </a:solidFill>
              </a:rPr>
              <a:t>On Other Issues… </a:t>
            </a:r>
          </a:p>
        </p:txBody>
      </p:sp>
      <p:sp>
        <p:nvSpPr>
          <p:cNvPr id="12" name="Rectangle 11">
            <a:extLst>
              <a:ext uri="{FF2B5EF4-FFF2-40B4-BE49-F238E27FC236}">
                <a16:creationId xmlns:a16="http://schemas.microsoft.com/office/drawing/2014/main" id="{794B384E-7D9E-A943-9C92-5F2E935A4522}"/>
              </a:ext>
            </a:extLst>
          </p:cNvPr>
          <p:cNvSpPr/>
          <p:nvPr/>
        </p:nvSpPr>
        <p:spPr>
          <a:xfrm>
            <a:off x="0" y="-15476"/>
            <a:ext cx="9144000" cy="10933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3" name="Picture 12" descr="A picture containing food, drawing&#10;&#10;Description automatically generated">
            <a:extLst>
              <a:ext uri="{FF2B5EF4-FFF2-40B4-BE49-F238E27FC236}">
                <a16:creationId xmlns:a16="http://schemas.microsoft.com/office/drawing/2014/main" id="{E639A896-4F4F-4FF8-92E9-D900C06BAAE9}"/>
              </a:ext>
            </a:extLst>
          </p:cNvPr>
          <p:cNvPicPr>
            <a:picLocks noChangeAspect="1"/>
          </p:cNvPicPr>
          <p:nvPr/>
        </p:nvPicPr>
        <p:blipFill rotWithShape="1">
          <a:blip r:embed="rId3">
            <a:extLst>
              <a:ext uri="{28A0092B-C50C-407E-A947-70E740481C1C}">
                <a14:useLocalDpi xmlns:a14="http://schemas.microsoft.com/office/drawing/2010/main" val="0"/>
              </a:ext>
            </a:extLst>
          </a:blip>
          <a:srcRect b="75958"/>
          <a:stretch/>
        </p:blipFill>
        <p:spPr>
          <a:xfrm rot="16200000">
            <a:off x="3872783" y="197479"/>
            <a:ext cx="9706134" cy="726136"/>
          </a:xfrm>
          <a:prstGeom prst="rect">
            <a:avLst/>
          </a:prstGeom>
        </p:spPr>
      </p:pic>
      <p:pic>
        <p:nvPicPr>
          <p:cNvPr id="9" name="Picture 8" descr="A picture containing text&#10;&#10;Description automatically generated">
            <a:extLst>
              <a:ext uri="{FF2B5EF4-FFF2-40B4-BE49-F238E27FC236}">
                <a16:creationId xmlns:a16="http://schemas.microsoft.com/office/drawing/2014/main" id="{304D5DA0-0699-48AF-9D27-A9FAEDB9E40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0505" y="535401"/>
            <a:ext cx="3625027" cy="883852"/>
          </a:xfrm>
          <a:prstGeom prst="rect">
            <a:avLst/>
          </a:prstGeom>
        </p:spPr>
      </p:pic>
      <p:pic>
        <p:nvPicPr>
          <p:cNvPr id="11" name="Picture 10">
            <a:extLst>
              <a:ext uri="{FF2B5EF4-FFF2-40B4-BE49-F238E27FC236}">
                <a16:creationId xmlns:a16="http://schemas.microsoft.com/office/drawing/2014/main" id="{DB4A8461-CF3F-4C34-A189-511531DE3C5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081" y="1627408"/>
            <a:ext cx="4811597" cy="544532"/>
          </a:xfrm>
          <a:prstGeom prst="rect">
            <a:avLst/>
          </a:prstGeom>
        </p:spPr>
      </p:pic>
    </p:spTree>
    <p:extLst>
      <p:ext uri="{BB962C8B-B14F-4D97-AF65-F5344CB8AC3E}">
        <p14:creationId xmlns:p14="http://schemas.microsoft.com/office/powerpoint/2010/main" val="2924062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6DABD6-2705-CE43-9C26-0E579DDD65F8}"/>
              </a:ext>
            </a:extLst>
          </p:cNvPr>
          <p:cNvSpPr>
            <a:spLocks noGrp="1"/>
          </p:cNvSpPr>
          <p:nvPr>
            <p:ph type="title"/>
          </p:nvPr>
        </p:nvSpPr>
        <p:spPr>
          <a:xfrm>
            <a:off x="276381" y="290657"/>
            <a:ext cx="7886700" cy="438912"/>
          </a:xfrm>
        </p:spPr>
        <p:txBody>
          <a:bodyPr lIns="0" tIns="0" rIns="0" bIns="0">
            <a:noAutofit/>
          </a:bodyPr>
          <a:lstStyle/>
          <a:p>
            <a:r>
              <a:rPr lang="en-US" sz="2400" dirty="0">
                <a:solidFill>
                  <a:srgbClr val="333333"/>
                </a:solidFill>
                <a:latin typeface="Calibri" panose="020F0502020204030204"/>
              </a:rPr>
              <a:t>When voters are asked about “chip seal”…</a:t>
            </a:r>
            <a:endParaRPr lang="en-US" sz="2400" dirty="0">
              <a:solidFill>
                <a:srgbClr val="333333"/>
              </a:solidFill>
            </a:endParaRPr>
          </a:p>
        </p:txBody>
      </p:sp>
      <p:sp>
        <p:nvSpPr>
          <p:cNvPr id="8" name="Slide Number Placeholder 5">
            <a:extLst>
              <a:ext uri="{FF2B5EF4-FFF2-40B4-BE49-F238E27FC236}">
                <a16:creationId xmlns:a16="http://schemas.microsoft.com/office/drawing/2014/main" id="{F67A3E3F-9042-504A-9482-C843F4DFB7FF}"/>
              </a:ext>
            </a:extLst>
          </p:cNvPr>
          <p:cNvSpPr>
            <a:spLocks noGrp="1"/>
          </p:cNvSpPr>
          <p:nvPr>
            <p:ph type="sldNum" sz="quarter" idx="12"/>
          </p:nvPr>
        </p:nvSpPr>
        <p:spPr>
          <a:xfrm>
            <a:off x="8469691" y="6275221"/>
            <a:ext cx="689299" cy="365125"/>
          </a:xfr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36E01ECB-9F79-DF4C-A9E9-6BFA7BE47661}" type="slidenum">
              <a:rPr kumimoji="0" lang="en-US" sz="1200" b="1"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28</a:t>
            </a:fld>
            <a:endParaRPr kumimoji="0" lang="en-US" sz="1200" b="1"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6" name="Content Placeholder 2">
            <a:extLst>
              <a:ext uri="{FF2B5EF4-FFF2-40B4-BE49-F238E27FC236}">
                <a16:creationId xmlns:a16="http://schemas.microsoft.com/office/drawing/2014/main" id="{8973CF0B-A578-4136-B18D-03CC484A740A}"/>
              </a:ext>
            </a:extLst>
          </p:cNvPr>
          <p:cNvSpPr txBox="1">
            <a:spLocks/>
          </p:cNvSpPr>
          <p:nvPr/>
        </p:nvSpPr>
        <p:spPr>
          <a:xfrm>
            <a:off x="371843" y="1297454"/>
            <a:ext cx="8400314" cy="3774095"/>
          </a:xfrm>
          <a:prstGeom prst="rect">
            <a:avLst/>
          </a:prstGeom>
          <a:noFill/>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120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333333"/>
                </a:solidFill>
                <a:effectLst/>
                <a:uLnTx/>
                <a:uFillTx/>
                <a:latin typeface="Calibri" panose="020F0502020204030204"/>
                <a:ea typeface="+mn-ea"/>
                <a:cs typeface="+mn-cs"/>
              </a:rPr>
              <a:t> </a:t>
            </a:r>
            <a:r>
              <a:rPr kumimoji="0" lang="en-US" sz="2400" b="0" i="1" u="none" strike="noStrike" kern="1200" cap="none" spc="0" normalizeH="0" baseline="0" noProof="0" dirty="0">
                <a:ln>
                  <a:noFill/>
                </a:ln>
                <a:solidFill>
                  <a:srgbClr val="333333"/>
                </a:solidFill>
                <a:effectLst/>
                <a:uLnTx/>
                <a:uFillTx/>
                <a:latin typeface="Calibri" panose="020F0502020204030204"/>
                <a:ea typeface="+mn-ea"/>
                <a:cs typeface="+mn-cs"/>
              </a:rPr>
              <a:t>On the topic of repairing and resurfacing neighborhood streets…</a:t>
            </a:r>
          </a:p>
          <a:p>
            <a:pPr marL="0" marR="0" lvl="0" indent="0" algn="ctr" defTabSz="914400" rtl="0" eaLnBrk="1" fontAlgn="auto" latinLnBrk="0" hangingPunct="1">
              <a:lnSpc>
                <a:spcPct val="100000"/>
              </a:lnSpc>
              <a:spcBef>
                <a:spcPts val="0"/>
              </a:spcBef>
              <a:spcAft>
                <a:spcPts val="1200"/>
              </a:spcAft>
              <a:buClrTx/>
              <a:buSzTx/>
              <a:buFont typeface="Arial" panose="020B0604020202020204" pitchFamily="34" charset="0"/>
              <a:buNone/>
              <a:tabLst/>
              <a:defRPr/>
            </a:pPr>
            <a:r>
              <a:rPr lang="en-US" sz="2400" i="1" dirty="0">
                <a:solidFill>
                  <a:srgbClr val="333333"/>
                </a:solidFill>
                <a:latin typeface="Calibri" panose="020F0502020204030204"/>
              </a:rPr>
              <a:t>Some people are against the resurfacing process known as chip seal because they say it is messy, and can pose a safety hazard to kids and bike riders.</a:t>
            </a:r>
          </a:p>
          <a:p>
            <a:pPr marL="0" marR="0" lvl="0" indent="0" algn="ctr" defTabSz="914400" rtl="0" eaLnBrk="1" fontAlgn="auto" latinLnBrk="0" hangingPunct="1">
              <a:lnSpc>
                <a:spcPct val="100000"/>
              </a:lnSpc>
              <a:spcBef>
                <a:spcPts val="0"/>
              </a:spcBef>
              <a:spcAft>
                <a:spcPts val="1200"/>
              </a:spcAft>
              <a:buClrTx/>
              <a:buSzTx/>
              <a:buFont typeface="Arial" panose="020B0604020202020204" pitchFamily="34" charset="0"/>
              <a:buNone/>
              <a:tabLst/>
              <a:defRPr/>
            </a:pPr>
            <a:r>
              <a:rPr lang="en-US" sz="2400" i="1" dirty="0">
                <a:solidFill>
                  <a:srgbClr val="333333"/>
                </a:solidFill>
                <a:latin typeface="Calibri" panose="020F0502020204030204"/>
              </a:rPr>
              <a:t>Other people favor chip seal because they say it is the most cost-efficient maintenance process, provides quickest access for residents to use streets after application and lasts seven to nine years.</a:t>
            </a:r>
          </a:p>
          <a:p>
            <a:pPr marL="0" marR="0" lvl="0" indent="0" algn="ctr" defTabSz="914400" rtl="0" eaLnBrk="1" fontAlgn="auto" latinLnBrk="0" hangingPunct="1">
              <a:lnSpc>
                <a:spcPct val="100000"/>
              </a:lnSpc>
              <a:spcBef>
                <a:spcPts val="0"/>
              </a:spcBef>
              <a:spcAft>
                <a:spcPts val="1200"/>
              </a:spcAft>
              <a:buClrTx/>
              <a:buSzTx/>
              <a:buFont typeface="Arial" panose="020B0604020202020204" pitchFamily="34" charset="0"/>
              <a:buNone/>
              <a:tabLst/>
              <a:defRPr/>
            </a:pPr>
            <a:r>
              <a:rPr lang="en-US" sz="2400" i="1" dirty="0">
                <a:solidFill>
                  <a:srgbClr val="333333"/>
                </a:solidFill>
                <a:latin typeface="Calibri" panose="020F0502020204030204"/>
              </a:rPr>
              <a:t>How about you?  Do you favor or oppose using chip seal to resurface neighborhood roads, or isn't this an issue you care about? </a:t>
            </a:r>
            <a:r>
              <a:rPr kumimoji="0" lang="en-US" sz="2400" b="0" i="1" u="none" strike="noStrike" kern="1200" cap="none" spc="0" normalizeH="0" baseline="0" noProof="0" dirty="0">
                <a:ln>
                  <a:noFill/>
                </a:ln>
                <a:solidFill>
                  <a:srgbClr val="333333"/>
                </a:solidFill>
                <a:effectLst/>
                <a:uLnTx/>
                <a:uFillTx/>
                <a:latin typeface="Calibri" panose="020F0502020204030204"/>
                <a:ea typeface="+mn-ea"/>
                <a:cs typeface="+mn-cs"/>
              </a:rPr>
              <a:t> </a:t>
            </a:r>
          </a:p>
        </p:txBody>
      </p:sp>
      <p:cxnSp>
        <p:nvCxnSpPr>
          <p:cNvPr id="10" name="Straight Connector 9">
            <a:extLst>
              <a:ext uri="{FF2B5EF4-FFF2-40B4-BE49-F238E27FC236}">
                <a16:creationId xmlns:a16="http://schemas.microsoft.com/office/drawing/2014/main" id="{1249923C-87EE-46D4-9502-676462BC4CDB}"/>
              </a:ext>
            </a:extLst>
          </p:cNvPr>
          <p:cNvCxnSpPr>
            <a:cxnSpLocks/>
          </p:cNvCxnSpPr>
          <p:nvPr/>
        </p:nvCxnSpPr>
        <p:spPr>
          <a:xfrm>
            <a:off x="299955" y="6279472"/>
            <a:ext cx="8544242" cy="0"/>
          </a:xfrm>
          <a:prstGeom prst="line">
            <a:avLst/>
          </a:prstGeom>
          <a:ln>
            <a:solidFill>
              <a:srgbClr val="333333"/>
            </a:solidFill>
          </a:ln>
        </p:spPr>
        <p:style>
          <a:lnRef idx="1">
            <a:schemeClr val="accent1"/>
          </a:lnRef>
          <a:fillRef idx="0">
            <a:schemeClr val="accent1"/>
          </a:fillRef>
          <a:effectRef idx="0">
            <a:schemeClr val="accent1"/>
          </a:effectRef>
          <a:fontRef idx="minor">
            <a:schemeClr val="tx1"/>
          </a:fontRef>
        </p:style>
      </p:cxnSp>
      <p:pic>
        <p:nvPicPr>
          <p:cNvPr id="9" name="Picture 8" descr="A picture containing food, drawing&#10;&#10;Description automatically generated">
            <a:extLst>
              <a:ext uri="{FF2B5EF4-FFF2-40B4-BE49-F238E27FC236}">
                <a16:creationId xmlns:a16="http://schemas.microsoft.com/office/drawing/2014/main" id="{781A1CAF-4A02-422B-A6BA-76DB43A407FB}"/>
              </a:ext>
            </a:extLst>
          </p:cNvPr>
          <p:cNvPicPr>
            <a:picLocks noChangeAspect="1"/>
          </p:cNvPicPr>
          <p:nvPr/>
        </p:nvPicPr>
        <p:blipFill rotWithShape="1">
          <a:blip r:embed="rId2">
            <a:extLst>
              <a:ext uri="{28A0092B-C50C-407E-A947-70E740481C1C}">
                <a14:useLocalDpi xmlns:a14="http://schemas.microsoft.com/office/drawing/2010/main" val="0"/>
              </a:ext>
            </a:extLst>
          </a:blip>
          <a:srcRect b="93078"/>
          <a:stretch/>
        </p:blipFill>
        <p:spPr>
          <a:xfrm>
            <a:off x="276381" y="796357"/>
            <a:ext cx="3957400" cy="209061"/>
          </a:xfrm>
          <a:prstGeom prst="rect">
            <a:avLst/>
          </a:prstGeom>
        </p:spPr>
      </p:pic>
      <p:pic>
        <p:nvPicPr>
          <p:cNvPr id="15" name="Picture 14" descr="A picture containing drawing&#10;&#10;Description automatically generated">
            <a:extLst>
              <a:ext uri="{FF2B5EF4-FFF2-40B4-BE49-F238E27FC236}">
                <a16:creationId xmlns:a16="http://schemas.microsoft.com/office/drawing/2014/main" id="{B39D78F2-81FC-4097-B02A-98E9BF4B93F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14819" y="6432940"/>
            <a:ext cx="1313336" cy="284498"/>
          </a:xfrm>
          <a:prstGeom prst="rect">
            <a:avLst/>
          </a:prstGeom>
        </p:spPr>
      </p:pic>
      <p:pic>
        <p:nvPicPr>
          <p:cNvPr id="16" name="Picture 15" descr="A picture containing text&#10;&#10;Description automatically generated">
            <a:extLst>
              <a:ext uri="{FF2B5EF4-FFF2-40B4-BE49-F238E27FC236}">
                <a16:creationId xmlns:a16="http://schemas.microsoft.com/office/drawing/2014/main" id="{0BB65B55-30DB-47FE-AB58-D4E35193F30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72894" y="6372505"/>
            <a:ext cx="1598213" cy="389675"/>
          </a:xfrm>
          <a:prstGeom prst="rect">
            <a:avLst/>
          </a:prstGeom>
        </p:spPr>
      </p:pic>
      <p:pic>
        <p:nvPicPr>
          <p:cNvPr id="17" name="Picture 16">
            <a:extLst>
              <a:ext uri="{FF2B5EF4-FFF2-40B4-BE49-F238E27FC236}">
                <a16:creationId xmlns:a16="http://schemas.microsoft.com/office/drawing/2014/main" id="{2EC784D4-5E2D-4FDC-AAC0-5B95E65BA1A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26479" y="6429401"/>
            <a:ext cx="2302106" cy="260531"/>
          </a:xfrm>
          <a:prstGeom prst="rect">
            <a:avLst/>
          </a:prstGeom>
        </p:spPr>
      </p:pic>
    </p:spTree>
    <p:extLst>
      <p:ext uri="{BB962C8B-B14F-4D97-AF65-F5344CB8AC3E}">
        <p14:creationId xmlns:p14="http://schemas.microsoft.com/office/powerpoint/2010/main" val="12974178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a:extLst>
              <a:ext uri="{FF2B5EF4-FFF2-40B4-BE49-F238E27FC236}">
                <a16:creationId xmlns:a16="http://schemas.microsoft.com/office/drawing/2014/main" id="{3EDB851C-9983-46CF-8F03-4F7141BD8D41}"/>
              </a:ext>
            </a:extLst>
          </p:cNvPr>
          <p:cNvSpPr/>
          <p:nvPr/>
        </p:nvSpPr>
        <p:spPr>
          <a:xfrm>
            <a:off x="6316910" y="3825380"/>
            <a:ext cx="704675" cy="343948"/>
          </a:xfrm>
          <a:prstGeom prst="ellipse">
            <a:avLst/>
          </a:prstGeom>
          <a:solidFill>
            <a:srgbClr val="FFE699"/>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46DABD6-2705-CE43-9C26-0E579DDD65F8}"/>
              </a:ext>
            </a:extLst>
          </p:cNvPr>
          <p:cNvSpPr>
            <a:spLocks noGrp="1"/>
          </p:cNvSpPr>
          <p:nvPr>
            <p:ph type="title"/>
          </p:nvPr>
        </p:nvSpPr>
        <p:spPr>
          <a:xfrm>
            <a:off x="276381" y="290657"/>
            <a:ext cx="7886700" cy="438912"/>
          </a:xfrm>
        </p:spPr>
        <p:txBody>
          <a:bodyPr lIns="0" tIns="0" rIns="0" bIns="0">
            <a:noAutofit/>
          </a:bodyPr>
          <a:lstStyle/>
          <a:p>
            <a:r>
              <a:rPr lang="en-US" sz="2400" dirty="0">
                <a:solidFill>
                  <a:srgbClr val="333333"/>
                </a:solidFill>
                <a:latin typeface="Calibri" panose="020F0502020204030204"/>
              </a:rPr>
              <a:t>Residents are evenly divided, with over one-quarter saying it’s an issue they don’t care about.</a:t>
            </a:r>
            <a:endParaRPr lang="en-US" sz="2400" dirty="0">
              <a:solidFill>
                <a:srgbClr val="333333"/>
              </a:solidFill>
            </a:endParaRPr>
          </a:p>
        </p:txBody>
      </p:sp>
      <p:sp>
        <p:nvSpPr>
          <p:cNvPr id="8" name="Slide Number Placeholder 5">
            <a:extLst>
              <a:ext uri="{FF2B5EF4-FFF2-40B4-BE49-F238E27FC236}">
                <a16:creationId xmlns:a16="http://schemas.microsoft.com/office/drawing/2014/main" id="{F67A3E3F-9042-504A-9482-C843F4DFB7FF}"/>
              </a:ext>
            </a:extLst>
          </p:cNvPr>
          <p:cNvSpPr>
            <a:spLocks noGrp="1"/>
          </p:cNvSpPr>
          <p:nvPr>
            <p:ph type="sldNum" sz="quarter" idx="12"/>
          </p:nvPr>
        </p:nvSpPr>
        <p:spPr>
          <a:xfrm>
            <a:off x="8469691" y="6275221"/>
            <a:ext cx="689299" cy="365125"/>
          </a:xfr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36E01ECB-9F79-DF4C-A9E9-6BFA7BE47661}" type="slidenum">
              <a:rPr kumimoji="0" lang="en-US" sz="1200" b="1"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29</a:t>
            </a:fld>
            <a:endParaRPr kumimoji="0" lang="en-US" sz="1200" b="1"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1249923C-87EE-46D4-9502-676462BC4CDB}"/>
              </a:ext>
            </a:extLst>
          </p:cNvPr>
          <p:cNvCxnSpPr>
            <a:cxnSpLocks/>
          </p:cNvCxnSpPr>
          <p:nvPr/>
        </p:nvCxnSpPr>
        <p:spPr>
          <a:xfrm>
            <a:off x="299955" y="6279472"/>
            <a:ext cx="8544242" cy="0"/>
          </a:xfrm>
          <a:prstGeom prst="line">
            <a:avLst/>
          </a:prstGeom>
          <a:ln>
            <a:solidFill>
              <a:srgbClr val="333333"/>
            </a:solidFill>
          </a:ln>
        </p:spPr>
        <p:style>
          <a:lnRef idx="1">
            <a:schemeClr val="accent1"/>
          </a:lnRef>
          <a:fillRef idx="0">
            <a:schemeClr val="accent1"/>
          </a:fillRef>
          <a:effectRef idx="0">
            <a:schemeClr val="accent1"/>
          </a:effectRef>
          <a:fontRef idx="minor">
            <a:schemeClr val="tx1"/>
          </a:fontRef>
        </p:style>
      </p:cxnSp>
      <p:pic>
        <p:nvPicPr>
          <p:cNvPr id="4" name="Picture 3" descr="A picture containing drawing&#10;&#10;Description automatically generated">
            <a:extLst>
              <a:ext uri="{FF2B5EF4-FFF2-40B4-BE49-F238E27FC236}">
                <a16:creationId xmlns:a16="http://schemas.microsoft.com/office/drawing/2014/main" id="{2FB2D6CC-CDE7-4A33-833A-288A1A9A396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6381" y="6355848"/>
            <a:ext cx="1313336" cy="284498"/>
          </a:xfrm>
          <a:prstGeom prst="rect">
            <a:avLst/>
          </a:prstGeom>
        </p:spPr>
      </p:pic>
      <p:pic>
        <p:nvPicPr>
          <p:cNvPr id="9" name="Picture 8" descr="A picture containing food, drawing&#10;&#10;Description automatically generated">
            <a:extLst>
              <a:ext uri="{FF2B5EF4-FFF2-40B4-BE49-F238E27FC236}">
                <a16:creationId xmlns:a16="http://schemas.microsoft.com/office/drawing/2014/main" id="{781A1CAF-4A02-422B-A6BA-76DB43A407FB}"/>
              </a:ext>
            </a:extLst>
          </p:cNvPr>
          <p:cNvPicPr>
            <a:picLocks noChangeAspect="1"/>
          </p:cNvPicPr>
          <p:nvPr/>
        </p:nvPicPr>
        <p:blipFill rotWithShape="1">
          <a:blip r:embed="rId3">
            <a:extLst>
              <a:ext uri="{28A0092B-C50C-407E-A947-70E740481C1C}">
                <a14:useLocalDpi xmlns:a14="http://schemas.microsoft.com/office/drawing/2010/main" val="0"/>
              </a:ext>
            </a:extLst>
          </a:blip>
          <a:srcRect b="93078"/>
          <a:stretch/>
        </p:blipFill>
        <p:spPr>
          <a:xfrm>
            <a:off x="276381" y="893792"/>
            <a:ext cx="3957400" cy="209061"/>
          </a:xfrm>
          <a:prstGeom prst="rect">
            <a:avLst/>
          </a:prstGeom>
        </p:spPr>
      </p:pic>
      <p:sp>
        <p:nvSpPr>
          <p:cNvPr id="11" name="Rectangle 10">
            <a:extLst>
              <a:ext uri="{FF2B5EF4-FFF2-40B4-BE49-F238E27FC236}">
                <a16:creationId xmlns:a16="http://schemas.microsoft.com/office/drawing/2014/main" id="{33343CA7-851C-4C8A-8C31-55B250266C3C}"/>
              </a:ext>
            </a:extLst>
          </p:cNvPr>
          <p:cNvSpPr/>
          <p:nvPr/>
        </p:nvSpPr>
        <p:spPr>
          <a:xfrm>
            <a:off x="2424737" y="6375636"/>
            <a:ext cx="4294526" cy="415498"/>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0" i="1" u="none" strike="noStrike" kern="1200" cap="none" spc="0" normalizeH="0" baseline="0" noProof="0" dirty="0">
                <a:ln>
                  <a:noFill/>
                </a:ln>
                <a:solidFill>
                  <a:prstClr val="black"/>
                </a:solidFill>
                <a:effectLst/>
                <a:uLnTx/>
                <a:uFillTx/>
                <a:latin typeface="Calibri" panose="020F0502020204030204"/>
                <a:ea typeface="+mn-ea"/>
                <a:cs typeface="+mn-cs"/>
              </a:rPr>
              <a:t>Do you favor or oppose using chip seal to resurface neighborhood roads, or isn't this an issue you care about? </a:t>
            </a:r>
          </a:p>
        </p:txBody>
      </p:sp>
      <p:cxnSp>
        <p:nvCxnSpPr>
          <p:cNvPr id="14" name="Straight Connector 13">
            <a:extLst>
              <a:ext uri="{FF2B5EF4-FFF2-40B4-BE49-F238E27FC236}">
                <a16:creationId xmlns:a16="http://schemas.microsoft.com/office/drawing/2014/main" id="{85848836-F2AE-4675-A47A-D7CFBF04EB35}"/>
              </a:ext>
            </a:extLst>
          </p:cNvPr>
          <p:cNvCxnSpPr>
            <a:cxnSpLocks/>
          </p:cNvCxnSpPr>
          <p:nvPr/>
        </p:nvCxnSpPr>
        <p:spPr>
          <a:xfrm>
            <a:off x="524805" y="6279472"/>
            <a:ext cx="8094391" cy="0"/>
          </a:xfrm>
          <a:prstGeom prst="line">
            <a:avLst/>
          </a:prstGeom>
          <a:ln>
            <a:solidFill>
              <a:srgbClr val="333333"/>
            </a:solidFill>
          </a:ln>
        </p:spPr>
        <p:style>
          <a:lnRef idx="1">
            <a:schemeClr val="accent1"/>
          </a:lnRef>
          <a:fillRef idx="0">
            <a:schemeClr val="accent1"/>
          </a:fillRef>
          <a:effectRef idx="0">
            <a:schemeClr val="accent1"/>
          </a:effectRef>
          <a:fontRef idx="minor">
            <a:schemeClr val="tx1"/>
          </a:fontRef>
        </p:style>
      </p:cxnSp>
      <p:graphicFrame>
        <p:nvGraphicFramePr>
          <p:cNvPr id="13" name="Chart 12">
            <a:extLst>
              <a:ext uri="{FF2B5EF4-FFF2-40B4-BE49-F238E27FC236}">
                <a16:creationId xmlns:a16="http://schemas.microsoft.com/office/drawing/2014/main" id="{FA1F8768-6BF6-4187-B88F-ACC72875712F}"/>
              </a:ext>
            </a:extLst>
          </p:cNvPr>
          <p:cNvGraphicFramePr/>
          <p:nvPr>
            <p:extLst>
              <p:ext uri="{D42A27DB-BD31-4B8C-83A1-F6EECF244321}">
                <p14:modId xmlns:p14="http://schemas.microsoft.com/office/powerpoint/2010/main" val="2777204626"/>
              </p:ext>
            </p:extLst>
          </p:nvPr>
        </p:nvGraphicFramePr>
        <p:xfrm>
          <a:off x="554984" y="1324963"/>
          <a:ext cx="8034033" cy="4880109"/>
        </p:xfrm>
        <a:graphic>
          <a:graphicData uri="http://schemas.openxmlformats.org/drawingml/2006/chart">
            <c:chart xmlns:c="http://schemas.openxmlformats.org/drawingml/2006/chart" xmlns:r="http://schemas.openxmlformats.org/officeDocument/2006/relationships" r:id="rId4"/>
          </a:graphicData>
        </a:graphic>
      </p:graphicFrame>
      <p:sp>
        <p:nvSpPr>
          <p:cNvPr id="15" name="TextBox 14">
            <a:extLst>
              <a:ext uri="{FF2B5EF4-FFF2-40B4-BE49-F238E27FC236}">
                <a16:creationId xmlns:a16="http://schemas.microsoft.com/office/drawing/2014/main" id="{2E79B2FD-BECC-43E3-B7DD-876CAF80FF58}"/>
              </a:ext>
            </a:extLst>
          </p:cNvPr>
          <p:cNvSpPr txBox="1"/>
          <p:nvPr/>
        </p:nvSpPr>
        <p:spPr>
          <a:xfrm>
            <a:off x="4184248" y="4307623"/>
            <a:ext cx="775504"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23%</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Strongly</a:t>
            </a:r>
          </a:p>
        </p:txBody>
      </p:sp>
      <p:sp>
        <p:nvSpPr>
          <p:cNvPr id="16" name="TextBox 15">
            <a:extLst>
              <a:ext uri="{FF2B5EF4-FFF2-40B4-BE49-F238E27FC236}">
                <a16:creationId xmlns:a16="http://schemas.microsoft.com/office/drawing/2014/main" id="{9E09BCED-3E67-48A1-A8DF-7F6F07867EB4}"/>
              </a:ext>
            </a:extLst>
          </p:cNvPr>
          <p:cNvSpPr txBox="1"/>
          <p:nvPr/>
        </p:nvSpPr>
        <p:spPr>
          <a:xfrm>
            <a:off x="2130199" y="4764953"/>
            <a:ext cx="775504"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12%</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Strongly</a:t>
            </a:r>
          </a:p>
        </p:txBody>
      </p:sp>
      <p:pic>
        <p:nvPicPr>
          <p:cNvPr id="17" name="Picture 16" descr="A picture containing text&#10;&#10;Description automatically generated">
            <a:extLst>
              <a:ext uri="{FF2B5EF4-FFF2-40B4-BE49-F238E27FC236}">
                <a16:creationId xmlns:a16="http://schemas.microsoft.com/office/drawing/2014/main" id="{BAA549A5-B714-420B-A7B0-147C651E8DC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21710" y="6369624"/>
            <a:ext cx="1426048" cy="347698"/>
          </a:xfrm>
          <a:prstGeom prst="rect">
            <a:avLst/>
          </a:prstGeom>
        </p:spPr>
      </p:pic>
      <p:pic>
        <p:nvPicPr>
          <p:cNvPr id="18" name="Picture 17">
            <a:extLst>
              <a:ext uri="{FF2B5EF4-FFF2-40B4-BE49-F238E27FC236}">
                <a16:creationId xmlns:a16="http://schemas.microsoft.com/office/drawing/2014/main" id="{9C1B2C8A-580F-4302-87AC-CFE4C67B81BC}"/>
              </a:ext>
            </a:extLst>
          </p:cNvPr>
          <p:cNvPicPr>
            <a:picLocks noChangeAspect="1"/>
          </p:cNvPicPr>
          <p:nvPr/>
        </p:nvPicPr>
        <p:blipFill rotWithShape="1">
          <a:blip r:embed="rId6">
            <a:extLst>
              <a:ext uri="{28A0092B-C50C-407E-A947-70E740481C1C}">
                <a14:useLocalDpi xmlns:a14="http://schemas.microsoft.com/office/drawing/2010/main" val="0"/>
              </a:ext>
            </a:extLst>
          </a:blip>
          <a:srcRect t="-2459" r="86823"/>
          <a:stretch/>
        </p:blipFill>
        <p:spPr>
          <a:xfrm>
            <a:off x="8248368" y="6353873"/>
            <a:ext cx="466521" cy="410519"/>
          </a:xfrm>
          <a:prstGeom prst="rect">
            <a:avLst/>
          </a:prstGeom>
        </p:spPr>
      </p:pic>
    </p:spTree>
    <p:extLst>
      <p:ext uri="{BB962C8B-B14F-4D97-AF65-F5344CB8AC3E}">
        <p14:creationId xmlns:p14="http://schemas.microsoft.com/office/powerpoint/2010/main" val="36451233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Renovations to begin at City Hall - City of Overland Park, Kansas">
            <a:extLst>
              <a:ext uri="{FF2B5EF4-FFF2-40B4-BE49-F238E27FC236}">
                <a16:creationId xmlns:a16="http://schemas.microsoft.com/office/drawing/2014/main" id="{CC6C3F6D-FA05-4AA8-A45F-7BEC85DE5F50}"/>
              </a:ext>
            </a:extLst>
          </p:cNvPr>
          <p:cNvPicPr>
            <a:picLocks noChangeAspect="1" noChangeArrowheads="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23122"/>
            <a:ext cx="9144000" cy="545373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028D6982-06C8-40AD-B576-9AAFAD99D438}"/>
              </a:ext>
            </a:extLst>
          </p:cNvPr>
          <p:cNvSpPr/>
          <p:nvPr/>
        </p:nvSpPr>
        <p:spPr>
          <a:xfrm>
            <a:off x="0" y="5406119"/>
            <a:ext cx="9144000" cy="14518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FCDC6F50-BB2E-4041-BB7A-9382A4366FE4}"/>
              </a:ext>
            </a:extLst>
          </p:cNvPr>
          <p:cNvSpPr>
            <a:spLocks noGrp="1"/>
          </p:cNvSpPr>
          <p:nvPr>
            <p:ph type="ctrTitle" idx="4294967295"/>
          </p:nvPr>
        </p:nvSpPr>
        <p:spPr>
          <a:xfrm>
            <a:off x="230505" y="5897157"/>
            <a:ext cx="8132276" cy="1921686"/>
          </a:xfrm>
          <a:prstGeom prst="rect">
            <a:avLst/>
          </a:prstGeom>
        </p:spPr>
        <p:txBody>
          <a:bodyPr vert="horz" lIns="0" tIns="0" rIns="0" bIns="0" anchor="t">
            <a:noAutofit/>
          </a:bodyPr>
          <a:lstStyle/>
          <a:p>
            <a:r>
              <a:rPr lang="en-US" sz="4800" b="1" dirty="0">
                <a:solidFill>
                  <a:schemeClr val="bg1"/>
                </a:solidFill>
              </a:rPr>
              <a:t>Take-Aways</a:t>
            </a:r>
          </a:p>
        </p:txBody>
      </p:sp>
      <p:sp>
        <p:nvSpPr>
          <p:cNvPr id="12" name="Rectangle 11">
            <a:extLst>
              <a:ext uri="{FF2B5EF4-FFF2-40B4-BE49-F238E27FC236}">
                <a16:creationId xmlns:a16="http://schemas.microsoft.com/office/drawing/2014/main" id="{794B384E-7D9E-A943-9C92-5F2E935A4522}"/>
              </a:ext>
            </a:extLst>
          </p:cNvPr>
          <p:cNvSpPr/>
          <p:nvPr/>
        </p:nvSpPr>
        <p:spPr>
          <a:xfrm>
            <a:off x="0" y="-15476"/>
            <a:ext cx="9144000" cy="10933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3" name="Picture 12" descr="A picture containing food, drawing&#10;&#10;Description automatically generated">
            <a:extLst>
              <a:ext uri="{FF2B5EF4-FFF2-40B4-BE49-F238E27FC236}">
                <a16:creationId xmlns:a16="http://schemas.microsoft.com/office/drawing/2014/main" id="{E639A896-4F4F-4FF8-92E9-D900C06BAAE9}"/>
              </a:ext>
            </a:extLst>
          </p:cNvPr>
          <p:cNvPicPr>
            <a:picLocks noChangeAspect="1"/>
          </p:cNvPicPr>
          <p:nvPr/>
        </p:nvPicPr>
        <p:blipFill rotWithShape="1">
          <a:blip r:embed="rId3">
            <a:extLst>
              <a:ext uri="{28A0092B-C50C-407E-A947-70E740481C1C}">
                <a14:useLocalDpi xmlns:a14="http://schemas.microsoft.com/office/drawing/2010/main" val="0"/>
              </a:ext>
            </a:extLst>
          </a:blip>
          <a:srcRect b="75958"/>
          <a:stretch/>
        </p:blipFill>
        <p:spPr>
          <a:xfrm rot="16200000">
            <a:off x="3872783" y="197479"/>
            <a:ext cx="9706134" cy="726136"/>
          </a:xfrm>
          <a:prstGeom prst="rect">
            <a:avLst/>
          </a:prstGeom>
        </p:spPr>
      </p:pic>
      <p:pic>
        <p:nvPicPr>
          <p:cNvPr id="9" name="Picture 8" descr="A picture containing text&#10;&#10;Description automatically generated">
            <a:extLst>
              <a:ext uri="{FF2B5EF4-FFF2-40B4-BE49-F238E27FC236}">
                <a16:creationId xmlns:a16="http://schemas.microsoft.com/office/drawing/2014/main" id="{574A4779-BCA7-4487-84E6-447E59EDF0B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0505" y="535401"/>
            <a:ext cx="3625027" cy="883852"/>
          </a:xfrm>
          <a:prstGeom prst="rect">
            <a:avLst/>
          </a:prstGeom>
        </p:spPr>
      </p:pic>
      <p:pic>
        <p:nvPicPr>
          <p:cNvPr id="4" name="Picture 3">
            <a:extLst>
              <a:ext uri="{FF2B5EF4-FFF2-40B4-BE49-F238E27FC236}">
                <a16:creationId xmlns:a16="http://schemas.microsoft.com/office/drawing/2014/main" id="{4A6E2C92-AD44-4058-A4F5-DE6425ECFAC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081" y="1627408"/>
            <a:ext cx="4811597" cy="544532"/>
          </a:xfrm>
          <a:prstGeom prst="rect">
            <a:avLst/>
          </a:prstGeom>
        </p:spPr>
      </p:pic>
    </p:spTree>
    <p:extLst>
      <p:ext uri="{BB962C8B-B14F-4D97-AF65-F5344CB8AC3E}">
        <p14:creationId xmlns:p14="http://schemas.microsoft.com/office/powerpoint/2010/main" val="4486061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6DABD6-2705-CE43-9C26-0E579DDD65F8}"/>
              </a:ext>
            </a:extLst>
          </p:cNvPr>
          <p:cNvSpPr>
            <a:spLocks noGrp="1"/>
          </p:cNvSpPr>
          <p:nvPr>
            <p:ph type="title"/>
          </p:nvPr>
        </p:nvSpPr>
        <p:spPr>
          <a:xfrm>
            <a:off x="276381" y="290657"/>
            <a:ext cx="8193310" cy="438912"/>
          </a:xfrm>
        </p:spPr>
        <p:txBody>
          <a:bodyPr lIns="0" tIns="0" rIns="0" bIns="0">
            <a:noAutofit/>
          </a:bodyPr>
          <a:lstStyle/>
          <a:p>
            <a:r>
              <a:rPr lang="en-US" sz="2400" dirty="0">
                <a:solidFill>
                  <a:srgbClr val="333333"/>
                </a:solidFill>
                <a:latin typeface="Calibri" panose="020F0502020204030204"/>
              </a:rPr>
              <a:t>The “chip seal” issue doesn’t appear to be driven by partisanship or political ideology.</a:t>
            </a:r>
            <a:endParaRPr lang="en-US" sz="2400" dirty="0">
              <a:solidFill>
                <a:srgbClr val="333333"/>
              </a:solidFill>
            </a:endParaRPr>
          </a:p>
        </p:txBody>
      </p:sp>
      <p:sp>
        <p:nvSpPr>
          <p:cNvPr id="8" name="Slide Number Placeholder 5">
            <a:extLst>
              <a:ext uri="{FF2B5EF4-FFF2-40B4-BE49-F238E27FC236}">
                <a16:creationId xmlns:a16="http://schemas.microsoft.com/office/drawing/2014/main" id="{F67A3E3F-9042-504A-9482-C843F4DFB7FF}"/>
              </a:ext>
            </a:extLst>
          </p:cNvPr>
          <p:cNvSpPr>
            <a:spLocks noGrp="1"/>
          </p:cNvSpPr>
          <p:nvPr>
            <p:ph type="sldNum" sz="quarter" idx="12"/>
          </p:nvPr>
        </p:nvSpPr>
        <p:spPr>
          <a:xfrm>
            <a:off x="8469691" y="6275221"/>
            <a:ext cx="689299" cy="365125"/>
          </a:xfr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36E01ECB-9F79-DF4C-A9E9-6BFA7BE47661}" type="slidenum">
              <a:rPr kumimoji="0" lang="en-US" sz="1200" b="1"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30</a:t>
            </a:fld>
            <a:endParaRPr kumimoji="0" lang="en-US" sz="1200" b="1"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1249923C-87EE-46D4-9502-676462BC4CDB}"/>
              </a:ext>
            </a:extLst>
          </p:cNvPr>
          <p:cNvCxnSpPr>
            <a:cxnSpLocks/>
          </p:cNvCxnSpPr>
          <p:nvPr/>
        </p:nvCxnSpPr>
        <p:spPr>
          <a:xfrm>
            <a:off x="299955" y="6279472"/>
            <a:ext cx="8544242" cy="0"/>
          </a:xfrm>
          <a:prstGeom prst="line">
            <a:avLst/>
          </a:prstGeom>
          <a:ln>
            <a:solidFill>
              <a:srgbClr val="333333"/>
            </a:solidFill>
          </a:ln>
        </p:spPr>
        <p:style>
          <a:lnRef idx="1">
            <a:schemeClr val="accent1"/>
          </a:lnRef>
          <a:fillRef idx="0">
            <a:schemeClr val="accent1"/>
          </a:fillRef>
          <a:effectRef idx="0">
            <a:schemeClr val="accent1"/>
          </a:effectRef>
          <a:fontRef idx="minor">
            <a:schemeClr val="tx1"/>
          </a:fontRef>
        </p:style>
      </p:cxnSp>
      <p:pic>
        <p:nvPicPr>
          <p:cNvPr id="4" name="Picture 3" descr="A picture containing drawing&#10;&#10;Description automatically generated">
            <a:extLst>
              <a:ext uri="{FF2B5EF4-FFF2-40B4-BE49-F238E27FC236}">
                <a16:creationId xmlns:a16="http://schemas.microsoft.com/office/drawing/2014/main" id="{2FB2D6CC-CDE7-4A33-833A-288A1A9A396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6381" y="6355848"/>
            <a:ext cx="1313336" cy="284498"/>
          </a:xfrm>
          <a:prstGeom prst="rect">
            <a:avLst/>
          </a:prstGeom>
        </p:spPr>
      </p:pic>
      <p:pic>
        <p:nvPicPr>
          <p:cNvPr id="9" name="Picture 8" descr="A picture containing food, drawing&#10;&#10;Description automatically generated">
            <a:extLst>
              <a:ext uri="{FF2B5EF4-FFF2-40B4-BE49-F238E27FC236}">
                <a16:creationId xmlns:a16="http://schemas.microsoft.com/office/drawing/2014/main" id="{781A1CAF-4A02-422B-A6BA-76DB43A407FB}"/>
              </a:ext>
            </a:extLst>
          </p:cNvPr>
          <p:cNvPicPr>
            <a:picLocks noChangeAspect="1"/>
          </p:cNvPicPr>
          <p:nvPr/>
        </p:nvPicPr>
        <p:blipFill rotWithShape="1">
          <a:blip r:embed="rId3">
            <a:extLst>
              <a:ext uri="{28A0092B-C50C-407E-A947-70E740481C1C}">
                <a14:useLocalDpi xmlns:a14="http://schemas.microsoft.com/office/drawing/2010/main" val="0"/>
              </a:ext>
            </a:extLst>
          </a:blip>
          <a:srcRect b="93078"/>
          <a:stretch/>
        </p:blipFill>
        <p:spPr>
          <a:xfrm>
            <a:off x="276381" y="893792"/>
            <a:ext cx="3957400" cy="209061"/>
          </a:xfrm>
          <a:prstGeom prst="rect">
            <a:avLst/>
          </a:prstGeom>
        </p:spPr>
      </p:pic>
      <p:cxnSp>
        <p:nvCxnSpPr>
          <p:cNvPr id="14" name="Straight Connector 13">
            <a:extLst>
              <a:ext uri="{FF2B5EF4-FFF2-40B4-BE49-F238E27FC236}">
                <a16:creationId xmlns:a16="http://schemas.microsoft.com/office/drawing/2014/main" id="{85848836-F2AE-4675-A47A-D7CFBF04EB35}"/>
              </a:ext>
            </a:extLst>
          </p:cNvPr>
          <p:cNvCxnSpPr>
            <a:cxnSpLocks/>
          </p:cNvCxnSpPr>
          <p:nvPr/>
        </p:nvCxnSpPr>
        <p:spPr>
          <a:xfrm>
            <a:off x="524805" y="6279472"/>
            <a:ext cx="8094391" cy="0"/>
          </a:xfrm>
          <a:prstGeom prst="line">
            <a:avLst/>
          </a:prstGeom>
          <a:ln>
            <a:solidFill>
              <a:srgbClr val="333333"/>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5794BC4F-E00F-4570-8F47-4C96D9366BB8}"/>
              </a:ext>
            </a:extLst>
          </p:cNvPr>
          <p:cNvCxnSpPr>
            <a:cxnSpLocks/>
          </p:cNvCxnSpPr>
          <p:nvPr/>
        </p:nvCxnSpPr>
        <p:spPr>
          <a:xfrm>
            <a:off x="524805" y="6279472"/>
            <a:ext cx="8094391" cy="0"/>
          </a:xfrm>
          <a:prstGeom prst="line">
            <a:avLst/>
          </a:prstGeom>
          <a:ln>
            <a:solidFill>
              <a:srgbClr val="333333"/>
            </a:solidFill>
          </a:ln>
        </p:spPr>
        <p:style>
          <a:lnRef idx="1">
            <a:schemeClr val="accent1"/>
          </a:lnRef>
          <a:fillRef idx="0">
            <a:schemeClr val="accent1"/>
          </a:fillRef>
          <a:effectRef idx="0">
            <a:schemeClr val="accent1"/>
          </a:effectRef>
          <a:fontRef idx="minor">
            <a:schemeClr val="tx1"/>
          </a:fontRef>
        </p:style>
      </p:cxnSp>
      <p:sp>
        <p:nvSpPr>
          <p:cNvPr id="26" name="Rectangle 25">
            <a:extLst>
              <a:ext uri="{FF2B5EF4-FFF2-40B4-BE49-F238E27FC236}">
                <a16:creationId xmlns:a16="http://schemas.microsoft.com/office/drawing/2014/main" id="{67CA5B23-CD37-4584-8B7B-4DD44B990646}"/>
              </a:ext>
            </a:extLst>
          </p:cNvPr>
          <p:cNvSpPr/>
          <p:nvPr/>
        </p:nvSpPr>
        <p:spPr>
          <a:xfrm>
            <a:off x="2424737" y="6375636"/>
            <a:ext cx="4294526" cy="415498"/>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0" i="1" u="none" strike="noStrike" kern="1200" cap="none" spc="0" normalizeH="0" baseline="0" noProof="0" dirty="0">
                <a:ln>
                  <a:noFill/>
                </a:ln>
                <a:solidFill>
                  <a:prstClr val="black"/>
                </a:solidFill>
                <a:effectLst/>
                <a:uLnTx/>
                <a:uFillTx/>
                <a:latin typeface="Calibri" panose="020F0502020204030204"/>
                <a:ea typeface="+mn-ea"/>
                <a:cs typeface="+mn-cs"/>
              </a:rPr>
              <a:t>Do you favor or oppose using chip seal to resurface neighborhood roads, or isn't this an issue you care about? </a:t>
            </a:r>
          </a:p>
        </p:txBody>
      </p:sp>
      <p:graphicFrame>
        <p:nvGraphicFramePr>
          <p:cNvPr id="20" name="Chart 19">
            <a:extLst>
              <a:ext uri="{FF2B5EF4-FFF2-40B4-BE49-F238E27FC236}">
                <a16:creationId xmlns:a16="http://schemas.microsoft.com/office/drawing/2014/main" id="{D7C4E355-020E-4F08-A7FA-7100438D964C}"/>
              </a:ext>
            </a:extLst>
          </p:cNvPr>
          <p:cNvGraphicFramePr/>
          <p:nvPr>
            <p:extLst>
              <p:ext uri="{D42A27DB-BD31-4B8C-83A1-F6EECF244321}">
                <p14:modId xmlns:p14="http://schemas.microsoft.com/office/powerpoint/2010/main" val="3049005593"/>
              </p:ext>
            </p:extLst>
          </p:nvPr>
        </p:nvGraphicFramePr>
        <p:xfrm>
          <a:off x="0" y="1358291"/>
          <a:ext cx="9144000" cy="4846781"/>
        </p:xfrm>
        <a:graphic>
          <a:graphicData uri="http://schemas.openxmlformats.org/drawingml/2006/chart">
            <c:chart xmlns:c="http://schemas.openxmlformats.org/drawingml/2006/chart" xmlns:r="http://schemas.openxmlformats.org/officeDocument/2006/relationships" r:id="rId4"/>
          </a:graphicData>
        </a:graphic>
      </p:graphicFrame>
      <p:cxnSp>
        <p:nvCxnSpPr>
          <p:cNvPr id="21" name="Straight Connector 20">
            <a:extLst>
              <a:ext uri="{FF2B5EF4-FFF2-40B4-BE49-F238E27FC236}">
                <a16:creationId xmlns:a16="http://schemas.microsoft.com/office/drawing/2014/main" id="{BDF3A4A2-084D-4681-BBAA-6FFB7DE94AA1}"/>
              </a:ext>
            </a:extLst>
          </p:cNvPr>
          <p:cNvCxnSpPr>
            <a:cxnSpLocks/>
          </p:cNvCxnSpPr>
          <p:nvPr/>
        </p:nvCxnSpPr>
        <p:spPr>
          <a:xfrm>
            <a:off x="4572000" y="1635760"/>
            <a:ext cx="0" cy="4143717"/>
          </a:xfrm>
          <a:prstGeom prst="line">
            <a:avLst/>
          </a:prstGeom>
          <a:ln w="28575"/>
        </p:spPr>
        <p:style>
          <a:lnRef idx="2">
            <a:schemeClr val="dk1"/>
          </a:lnRef>
          <a:fillRef idx="0">
            <a:schemeClr val="dk1"/>
          </a:fillRef>
          <a:effectRef idx="1">
            <a:schemeClr val="dk1"/>
          </a:effectRef>
          <a:fontRef idx="minor">
            <a:schemeClr val="tx1"/>
          </a:fontRef>
        </p:style>
      </p:cxnSp>
      <p:sp>
        <p:nvSpPr>
          <p:cNvPr id="22" name="TextBox 21">
            <a:extLst>
              <a:ext uri="{FF2B5EF4-FFF2-40B4-BE49-F238E27FC236}">
                <a16:creationId xmlns:a16="http://schemas.microsoft.com/office/drawing/2014/main" id="{D271DFF7-5620-4E0D-AC42-A8118FA17760}"/>
              </a:ext>
            </a:extLst>
          </p:cNvPr>
          <p:cNvSpPr txBox="1"/>
          <p:nvPr/>
        </p:nvSpPr>
        <p:spPr>
          <a:xfrm>
            <a:off x="109057" y="4593600"/>
            <a:ext cx="775504"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17%</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err="1">
                <a:ln>
                  <a:noFill/>
                </a:ln>
                <a:solidFill>
                  <a:prstClr val="white"/>
                </a:solidFill>
                <a:effectLst/>
                <a:uLnTx/>
                <a:uFillTx/>
                <a:latin typeface="Calibri" panose="020F0502020204030204"/>
                <a:ea typeface="+mn-ea"/>
                <a:cs typeface="+mn-cs"/>
              </a:rPr>
              <a:t>Strg</a:t>
            </a:r>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3" name="TextBox 22">
            <a:extLst>
              <a:ext uri="{FF2B5EF4-FFF2-40B4-BE49-F238E27FC236}">
                <a16:creationId xmlns:a16="http://schemas.microsoft.com/office/drawing/2014/main" id="{D2107848-5B20-4A83-B427-C089BCE1767E}"/>
              </a:ext>
            </a:extLst>
          </p:cNvPr>
          <p:cNvSpPr txBox="1"/>
          <p:nvPr/>
        </p:nvSpPr>
        <p:spPr>
          <a:xfrm>
            <a:off x="640125" y="4048314"/>
            <a:ext cx="775504"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27%</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err="1">
                <a:ln>
                  <a:noFill/>
                </a:ln>
                <a:solidFill>
                  <a:prstClr val="white"/>
                </a:solidFill>
                <a:effectLst/>
                <a:uLnTx/>
                <a:uFillTx/>
                <a:latin typeface="Calibri" panose="020F0502020204030204"/>
                <a:ea typeface="+mn-ea"/>
                <a:cs typeface="+mn-cs"/>
              </a:rPr>
              <a:t>Strg</a:t>
            </a:r>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5" name="TextBox 24">
            <a:extLst>
              <a:ext uri="{FF2B5EF4-FFF2-40B4-BE49-F238E27FC236}">
                <a16:creationId xmlns:a16="http://schemas.microsoft.com/office/drawing/2014/main" id="{1FD262EB-153A-4642-A60F-C748DD69B3C6}"/>
              </a:ext>
            </a:extLst>
          </p:cNvPr>
          <p:cNvSpPr txBox="1"/>
          <p:nvPr/>
        </p:nvSpPr>
        <p:spPr>
          <a:xfrm>
            <a:off x="2169328" y="4316762"/>
            <a:ext cx="775504"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23%</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err="1">
                <a:ln>
                  <a:noFill/>
                </a:ln>
                <a:solidFill>
                  <a:prstClr val="white"/>
                </a:solidFill>
                <a:effectLst/>
                <a:uLnTx/>
                <a:uFillTx/>
                <a:latin typeface="Calibri" panose="020F0502020204030204"/>
                <a:ea typeface="+mn-ea"/>
                <a:cs typeface="+mn-cs"/>
              </a:rPr>
              <a:t>Strg</a:t>
            </a:r>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2" name="TextBox 31">
            <a:extLst>
              <a:ext uri="{FF2B5EF4-FFF2-40B4-BE49-F238E27FC236}">
                <a16:creationId xmlns:a16="http://schemas.microsoft.com/office/drawing/2014/main" id="{444FFB79-9E80-4F78-AEBC-19D0FDC31B06}"/>
              </a:ext>
            </a:extLst>
          </p:cNvPr>
          <p:cNvSpPr txBox="1"/>
          <p:nvPr/>
        </p:nvSpPr>
        <p:spPr>
          <a:xfrm>
            <a:off x="3164944" y="4820103"/>
            <a:ext cx="775504"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10%</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err="1">
                <a:ln>
                  <a:noFill/>
                </a:ln>
                <a:solidFill>
                  <a:prstClr val="white"/>
                </a:solidFill>
                <a:effectLst/>
                <a:uLnTx/>
                <a:uFillTx/>
                <a:latin typeface="Calibri" panose="020F0502020204030204"/>
                <a:ea typeface="+mn-ea"/>
                <a:cs typeface="+mn-cs"/>
              </a:rPr>
              <a:t>Strg</a:t>
            </a:r>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3" name="TextBox 32">
            <a:extLst>
              <a:ext uri="{FF2B5EF4-FFF2-40B4-BE49-F238E27FC236}">
                <a16:creationId xmlns:a16="http://schemas.microsoft.com/office/drawing/2014/main" id="{5A085A92-4A4A-4F01-9A30-9FA03FEB6B96}"/>
              </a:ext>
            </a:extLst>
          </p:cNvPr>
          <p:cNvSpPr txBox="1"/>
          <p:nvPr/>
        </p:nvSpPr>
        <p:spPr>
          <a:xfrm>
            <a:off x="3687623" y="4476153"/>
            <a:ext cx="775504"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18%</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err="1">
                <a:ln>
                  <a:noFill/>
                </a:ln>
                <a:solidFill>
                  <a:prstClr val="white"/>
                </a:solidFill>
                <a:effectLst/>
                <a:uLnTx/>
                <a:uFillTx/>
                <a:latin typeface="Calibri" panose="020F0502020204030204"/>
                <a:ea typeface="+mn-ea"/>
                <a:cs typeface="+mn-cs"/>
              </a:rPr>
              <a:t>Strg</a:t>
            </a:r>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4" name="TextBox 33">
            <a:extLst>
              <a:ext uri="{FF2B5EF4-FFF2-40B4-BE49-F238E27FC236}">
                <a16:creationId xmlns:a16="http://schemas.microsoft.com/office/drawing/2014/main" id="{F0BC4205-D183-44F4-8DEA-AE2A85483F19}"/>
              </a:ext>
            </a:extLst>
          </p:cNvPr>
          <p:cNvSpPr txBox="1"/>
          <p:nvPr/>
        </p:nvSpPr>
        <p:spPr>
          <a:xfrm>
            <a:off x="4685758" y="4316763"/>
            <a:ext cx="775504"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21%</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err="1">
                <a:ln>
                  <a:noFill/>
                </a:ln>
                <a:solidFill>
                  <a:prstClr val="white"/>
                </a:solidFill>
                <a:effectLst/>
                <a:uLnTx/>
                <a:uFillTx/>
                <a:latin typeface="Calibri" panose="020F0502020204030204"/>
                <a:ea typeface="+mn-ea"/>
                <a:cs typeface="+mn-cs"/>
              </a:rPr>
              <a:t>Strg</a:t>
            </a:r>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5" name="TextBox 34">
            <a:extLst>
              <a:ext uri="{FF2B5EF4-FFF2-40B4-BE49-F238E27FC236}">
                <a16:creationId xmlns:a16="http://schemas.microsoft.com/office/drawing/2014/main" id="{4ABBB8C2-D9D2-4B10-9786-AE22785F5EA3}"/>
              </a:ext>
            </a:extLst>
          </p:cNvPr>
          <p:cNvSpPr txBox="1"/>
          <p:nvPr/>
        </p:nvSpPr>
        <p:spPr>
          <a:xfrm>
            <a:off x="5208437" y="4207705"/>
            <a:ext cx="775504"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23%</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err="1">
                <a:ln>
                  <a:noFill/>
                </a:ln>
                <a:solidFill>
                  <a:prstClr val="white"/>
                </a:solidFill>
                <a:effectLst/>
                <a:uLnTx/>
                <a:uFillTx/>
                <a:latin typeface="Calibri" panose="020F0502020204030204"/>
                <a:ea typeface="+mn-ea"/>
                <a:cs typeface="+mn-cs"/>
              </a:rPr>
              <a:t>Strg</a:t>
            </a:r>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7" name="TextBox 36">
            <a:extLst>
              <a:ext uri="{FF2B5EF4-FFF2-40B4-BE49-F238E27FC236}">
                <a16:creationId xmlns:a16="http://schemas.microsoft.com/office/drawing/2014/main" id="{D011C324-A163-4D5F-926A-37E4C44C4DD6}"/>
              </a:ext>
            </a:extLst>
          </p:cNvPr>
          <p:cNvSpPr txBox="1"/>
          <p:nvPr/>
        </p:nvSpPr>
        <p:spPr>
          <a:xfrm>
            <a:off x="6735155" y="4056702"/>
            <a:ext cx="775504"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27%</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err="1">
                <a:ln>
                  <a:noFill/>
                </a:ln>
                <a:solidFill>
                  <a:prstClr val="white"/>
                </a:solidFill>
                <a:effectLst/>
                <a:uLnTx/>
                <a:uFillTx/>
                <a:latin typeface="Calibri" panose="020F0502020204030204"/>
                <a:ea typeface="+mn-ea"/>
                <a:cs typeface="+mn-cs"/>
              </a:rPr>
              <a:t>Strg</a:t>
            </a:r>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9" name="TextBox 38">
            <a:extLst>
              <a:ext uri="{FF2B5EF4-FFF2-40B4-BE49-F238E27FC236}">
                <a16:creationId xmlns:a16="http://schemas.microsoft.com/office/drawing/2014/main" id="{A5596F1E-01DF-409E-95EA-59CC52EF228B}"/>
              </a:ext>
            </a:extLst>
          </p:cNvPr>
          <p:cNvSpPr txBox="1"/>
          <p:nvPr/>
        </p:nvSpPr>
        <p:spPr>
          <a:xfrm>
            <a:off x="8242648" y="4460405"/>
            <a:ext cx="775504"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18%</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err="1">
                <a:ln>
                  <a:noFill/>
                </a:ln>
                <a:solidFill>
                  <a:prstClr val="white"/>
                </a:solidFill>
                <a:effectLst/>
                <a:uLnTx/>
                <a:uFillTx/>
                <a:latin typeface="Calibri" panose="020F0502020204030204"/>
                <a:ea typeface="+mn-ea"/>
                <a:cs typeface="+mn-cs"/>
              </a:rPr>
              <a:t>Strg</a:t>
            </a:r>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8396D332-81F7-4F5C-AEC1-924EFC44B7EE}"/>
              </a:ext>
            </a:extLst>
          </p:cNvPr>
          <p:cNvSpPr/>
          <p:nvPr/>
        </p:nvSpPr>
        <p:spPr>
          <a:xfrm>
            <a:off x="493756" y="1844992"/>
            <a:ext cx="372218"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504D"/>
                </a:solidFill>
                <a:effectLst/>
                <a:uLnTx/>
                <a:uFillTx/>
                <a:latin typeface="Calibri" panose="020F0502020204030204"/>
                <a:ea typeface="+mn-ea"/>
                <a:cs typeface="+mn-cs"/>
              </a:rPr>
              <a:t>-7</a:t>
            </a:r>
          </a:p>
        </p:txBody>
      </p:sp>
      <p:sp>
        <p:nvSpPr>
          <p:cNvPr id="27" name="Rectangle 26">
            <a:extLst>
              <a:ext uri="{FF2B5EF4-FFF2-40B4-BE49-F238E27FC236}">
                <a16:creationId xmlns:a16="http://schemas.microsoft.com/office/drawing/2014/main" id="{D691EFF4-1DE7-4A23-84A3-07D693285B81}"/>
              </a:ext>
            </a:extLst>
          </p:cNvPr>
          <p:cNvSpPr/>
          <p:nvPr/>
        </p:nvSpPr>
        <p:spPr>
          <a:xfrm>
            <a:off x="2036628" y="1844992"/>
            <a:ext cx="372218"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504D"/>
                </a:solidFill>
                <a:effectLst/>
                <a:uLnTx/>
                <a:uFillTx/>
                <a:latin typeface="Calibri" panose="020F0502020204030204"/>
                <a:ea typeface="+mn-ea"/>
                <a:cs typeface="+mn-cs"/>
              </a:rPr>
              <a:t>-9</a:t>
            </a:r>
          </a:p>
        </p:txBody>
      </p:sp>
      <p:sp>
        <p:nvSpPr>
          <p:cNvPr id="29" name="Rectangle 28">
            <a:extLst>
              <a:ext uri="{FF2B5EF4-FFF2-40B4-BE49-F238E27FC236}">
                <a16:creationId xmlns:a16="http://schemas.microsoft.com/office/drawing/2014/main" id="{588D203E-8ACE-4A3B-888B-B49D2F5B0C33}"/>
              </a:ext>
            </a:extLst>
          </p:cNvPr>
          <p:cNvSpPr/>
          <p:nvPr/>
        </p:nvSpPr>
        <p:spPr>
          <a:xfrm>
            <a:off x="3491356" y="1844992"/>
            <a:ext cx="417102"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C7BD1"/>
                </a:solidFill>
                <a:effectLst/>
                <a:uLnTx/>
                <a:uFillTx/>
                <a:latin typeface="Calibri" panose="020F0502020204030204"/>
                <a:ea typeface="+mn-ea"/>
                <a:cs typeface="+mn-cs"/>
              </a:rPr>
              <a:t>+1</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0" name="Rectangle 29">
            <a:extLst>
              <a:ext uri="{FF2B5EF4-FFF2-40B4-BE49-F238E27FC236}">
                <a16:creationId xmlns:a16="http://schemas.microsoft.com/office/drawing/2014/main" id="{FFDA1D3F-CD41-4C4C-A0FA-B1943648F6C5}"/>
              </a:ext>
            </a:extLst>
          </p:cNvPr>
          <p:cNvSpPr/>
          <p:nvPr/>
        </p:nvSpPr>
        <p:spPr>
          <a:xfrm>
            <a:off x="4986212" y="1844992"/>
            <a:ext cx="417102"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C7BD1"/>
                </a:solidFill>
                <a:effectLst/>
                <a:uLnTx/>
                <a:uFillTx/>
                <a:latin typeface="Calibri" panose="020F0502020204030204"/>
                <a:ea typeface="+mn-ea"/>
                <a:cs typeface="+mn-cs"/>
              </a:rPr>
              <a:t>+1</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1" name="Rectangle 30">
            <a:extLst>
              <a:ext uri="{FF2B5EF4-FFF2-40B4-BE49-F238E27FC236}">
                <a16:creationId xmlns:a16="http://schemas.microsoft.com/office/drawing/2014/main" id="{FBF04927-B252-4603-9E2B-C10B4B4874D8}"/>
              </a:ext>
            </a:extLst>
          </p:cNvPr>
          <p:cNvSpPr/>
          <p:nvPr/>
        </p:nvSpPr>
        <p:spPr>
          <a:xfrm>
            <a:off x="6440898" y="1844992"/>
            <a:ext cx="489236"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solidFill>
                  <a:srgbClr val="C0504D"/>
                </a:solidFill>
                <a:latin typeface="Calibri" panose="020F0502020204030204"/>
              </a:rPr>
              <a:t>-</a:t>
            </a:r>
            <a:r>
              <a:rPr kumimoji="0" lang="en-US" sz="1800" b="0" i="0" u="none" strike="noStrike" kern="1200" cap="none" spc="0" normalizeH="0" baseline="0" noProof="0" dirty="0">
                <a:ln>
                  <a:noFill/>
                </a:ln>
                <a:solidFill>
                  <a:srgbClr val="C0504D"/>
                </a:solidFill>
                <a:effectLst/>
                <a:uLnTx/>
                <a:uFillTx/>
                <a:latin typeface="Calibri" panose="020F0502020204030204"/>
                <a:ea typeface="+mn-ea"/>
                <a:cs typeface="+mn-cs"/>
              </a:rPr>
              <a:t>11</a:t>
            </a:r>
          </a:p>
        </p:txBody>
      </p:sp>
      <p:sp>
        <p:nvSpPr>
          <p:cNvPr id="36" name="Rectangle 35">
            <a:extLst>
              <a:ext uri="{FF2B5EF4-FFF2-40B4-BE49-F238E27FC236}">
                <a16:creationId xmlns:a16="http://schemas.microsoft.com/office/drawing/2014/main" id="{FA3960FE-C527-40DE-B74E-432CAFEB859E}"/>
              </a:ext>
            </a:extLst>
          </p:cNvPr>
          <p:cNvSpPr/>
          <p:nvPr/>
        </p:nvSpPr>
        <p:spPr>
          <a:xfrm>
            <a:off x="7991222" y="1844992"/>
            <a:ext cx="372218"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solidFill>
                  <a:srgbClr val="C0504D"/>
                </a:solidFill>
                <a:latin typeface="Calibri" panose="020F0502020204030204"/>
              </a:rPr>
              <a:t>-</a:t>
            </a:r>
            <a:r>
              <a:rPr kumimoji="0" lang="en-US" sz="1800" b="0" i="0" u="none" strike="noStrike" kern="1200" cap="none" spc="0" normalizeH="0" baseline="0" noProof="0" dirty="0">
                <a:ln>
                  <a:noFill/>
                </a:ln>
                <a:solidFill>
                  <a:srgbClr val="C0504D"/>
                </a:solidFill>
                <a:effectLst/>
                <a:uLnTx/>
                <a:uFillTx/>
                <a:latin typeface="Calibri" panose="020F0502020204030204"/>
                <a:ea typeface="+mn-ea"/>
                <a:cs typeface="+mn-cs"/>
              </a:rPr>
              <a:t>5</a:t>
            </a:r>
          </a:p>
        </p:txBody>
      </p:sp>
      <p:pic>
        <p:nvPicPr>
          <p:cNvPr id="38" name="Picture 37" descr="A picture containing text&#10;&#10;Description automatically generated">
            <a:extLst>
              <a:ext uri="{FF2B5EF4-FFF2-40B4-BE49-F238E27FC236}">
                <a16:creationId xmlns:a16="http://schemas.microsoft.com/office/drawing/2014/main" id="{1DAA6F9E-7C38-4311-9C98-712AAA6BB4C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21710" y="6369624"/>
            <a:ext cx="1426048" cy="347698"/>
          </a:xfrm>
          <a:prstGeom prst="rect">
            <a:avLst/>
          </a:prstGeom>
        </p:spPr>
      </p:pic>
      <p:pic>
        <p:nvPicPr>
          <p:cNvPr id="41" name="Picture 40">
            <a:extLst>
              <a:ext uri="{FF2B5EF4-FFF2-40B4-BE49-F238E27FC236}">
                <a16:creationId xmlns:a16="http://schemas.microsoft.com/office/drawing/2014/main" id="{BC185DC2-5E80-4AD9-A98F-5DE69184129C}"/>
              </a:ext>
            </a:extLst>
          </p:cNvPr>
          <p:cNvPicPr>
            <a:picLocks noChangeAspect="1"/>
          </p:cNvPicPr>
          <p:nvPr/>
        </p:nvPicPr>
        <p:blipFill rotWithShape="1">
          <a:blip r:embed="rId6">
            <a:extLst>
              <a:ext uri="{28A0092B-C50C-407E-A947-70E740481C1C}">
                <a14:useLocalDpi xmlns:a14="http://schemas.microsoft.com/office/drawing/2010/main" val="0"/>
              </a:ext>
            </a:extLst>
          </a:blip>
          <a:srcRect t="-2459" r="86823"/>
          <a:stretch/>
        </p:blipFill>
        <p:spPr>
          <a:xfrm>
            <a:off x="8248368" y="6353873"/>
            <a:ext cx="466521" cy="410519"/>
          </a:xfrm>
          <a:prstGeom prst="rect">
            <a:avLst/>
          </a:prstGeom>
        </p:spPr>
      </p:pic>
    </p:spTree>
    <p:extLst>
      <p:ext uri="{BB962C8B-B14F-4D97-AF65-F5344CB8AC3E}">
        <p14:creationId xmlns:p14="http://schemas.microsoft.com/office/powerpoint/2010/main" val="34625675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6DABD6-2705-CE43-9C26-0E579DDD65F8}"/>
              </a:ext>
            </a:extLst>
          </p:cNvPr>
          <p:cNvSpPr>
            <a:spLocks noGrp="1"/>
          </p:cNvSpPr>
          <p:nvPr>
            <p:ph type="title"/>
          </p:nvPr>
        </p:nvSpPr>
        <p:spPr>
          <a:xfrm>
            <a:off x="276381" y="290657"/>
            <a:ext cx="7886700" cy="438912"/>
          </a:xfrm>
        </p:spPr>
        <p:txBody>
          <a:bodyPr lIns="0" tIns="0" rIns="0" bIns="0">
            <a:noAutofit/>
          </a:bodyPr>
          <a:lstStyle/>
          <a:p>
            <a:r>
              <a:rPr lang="en-US" sz="2400" dirty="0">
                <a:solidFill>
                  <a:srgbClr val="333333"/>
                </a:solidFill>
                <a:latin typeface="Calibri" panose="020F0502020204030204"/>
              </a:rPr>
              <a:t>There is a division of opinion regarding whether housing options in the city are “too limited.”</a:t>
            </a:r>
            <a:endParaRPr lang="en-US" sz="2400" dirty="0">
              <a:solidFill>
                <a:srgbClr val="333333"/>
              </a:solidFill>
            </a:endParaRPr>
          </a:p>
        </p:txBody>
      </p:sp>
      <p:sp>
        <p:nvSpPr>
          <p:cNvPr id="8" name="Slide Number Placeholder 5">
            <a:extLst>
              <a:ext uri="{FF2B5EF4-FFF2-40B4-BE49-F238E27FC236}">
                <a16:creationId xmlns:a16="http://schemas.microsoft.com/office/drawing/2014/main" id="{F67A3E3F-9042-504A-9482-C843F4DFB7FF}"/>
              </a:ext>
            </a:extLst>
          </p:cNvPr>
          <p:cNvSpPr>
            <a:spLocks noGrp="1"/>
          </p:cNvSpPr>
          <p:nvPr>
            <p:ph type="sldNum" sz="quarter" idx="12"/>
          </p:nvPr>
        </p:nvSpPr>
        <p:spPr>
          <a:xfrm>
            <a:off x="8469691" y="6275221"/>
            <a:ext cx="689299" cy="365125"/>
          </a:xfr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36E01ECB-9F79-DF4C-A9E9-6BFA7BE47661}" type="slidenum">
              <a:rPr kumimoji="0" lang="en-US" sz="1200" b="1"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31</a:t>
            </a:fld>
            <a:endParaRPr kumimoji="0" lang="en-US" sz="1200" b="1"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1249923C-87EE-46D4-9502-676462BC4CDB}"/>
              </a:ext>
            </a:extLst>
          </p:cNvPr>
          <p:cNvCxnSpPr>
            <a:cxnSpLocks/>
          </p:cNvCxnSpPr>
          <p:nvPr/>
        </p:nvCxnSpPr>
        <p:spPr>
          <a:xfrm>
            <a:off x="299955" y="6279472"/>
            <a:ext cx="8544242" cy="0"/>
          </a:xfrm>
          <a:prstGeom prst="line">
            <a:avLst/>
          </a:prstGeom>
          <a:ln>
            <a:solidFill>
              <a:srgbClr val="333333"/>
            </a:solidFill>
          </a:ln>
        </p:spPr>
        <p:style>
          <a:lnRef idx="1">
            <a:schemeClr val="accent1"/>
          </a:lnRef>
          <a:fillRef idx="0">
            <a:schemeClr val="accent1"/>
          </a:fillRef>
          <a:effectRef idx="0">
            <a:schemeClr val="accent1"/>
          </a:effectRef>
          <a:fontRef idx="minor">
            <a:schemeClr val="tx1"/>
          </a:fontRef>
        </p:style>
      </p:cxnSp>
      <p:pic>
        <p:nvPicPr>
          <p:cNvPr id="4" name="Picture 3" descr="A picture containing drawing&#10;&#10;Description automatically generated">
            <a:extLst>
              <a:ext uri="{FF2B5EF4-FFF2-40B4-BE49-F238E27FC236}">
                <a16:creationId xmlns:a16="http://schemas.microsoft.com/office/drawing/2014/main" id="{2FB2D6CC-CDE7-4A33-833A-288A1A9A396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6381" y="6355848"/>
            <a:ext cx="1313336" cy="284498"/>
          </a:xfrm>
          <a:prstGeom prst="rect">
            <a:avLst/>
          </a:prstGeom>
        </p:spPr>
      </p:pic>
      <p:pic>
        <p:nvPicPr>
          <p:cNvPr id="9" name="Picture 8" descr="A picture containing food, drawing&#10;&#10;Description automatically generated">
            <a:extLst>
              <a:ext uri="{FF2B5EF4-FFF2-40B4-BE49-F238E27FC236}">
                <a16:creationId xmlns:a16="http://schemas.microsoft.com/office/drawing/2014/main" id="{781A1CAF-4A02-422B-A6BA-76DB43A407FB}"/>
              </a:ext>
            </a:extLst>
          </p:cNvPr>
          <p:cNvPicPr>
            <a:picLocks noChangeAspect="1"/>
          </p:cNvPicPr>
          <p:nvPr/>
        </p:nvPicPr>
        <p:blipFill rotWithShape="1">
          <a:blip r:embed="rId3">
            <a:extLst>
              <a:ext uri="{28A0092B-C50C-407E-A947-70E740481C1C}">
                <a14:useLocalDpi xmlns:a14="http://schemas.microsoft.com/office/drawing/2010/main" val="0"/>
              </a:ext>
            </a:extLst>
          </a:blip>
          <a:srcRect b="93078"/>
          <a:stretch/>
        </p:blipFill>
        <p:spPr>
          <a:xfrm>
            <a:off x="276381" y="893792"/>
            <a:ext cx="3957400" cy="209061"/>
          </a:xfrm>
          <a:prstGeom prst="rect">
            <a:avLst/>
          </a:prstGeom>
        </p:spPr>
      </p:pic>
      <p:sp>
        <p:nvSpPr>
          <p:cNvPr id="11" name="Rectangle 10">
            <a:extLst>
              <a:ext uri="{FF2B5EF4-FFF2-40B4-BE49-F238E27FC236}">
                <a16:creationId xmlns:a16="http://schemas.microsoft.com/office/drawing/2014/main" id="{33343CA7-851C-4C8A-8C31-55B250266C3C}"/>
              </a:ext>
            </a:extLst>
          </p:cNvPr>
          <p:cNvSpPr/>
          <p:nvPr/>
        </p:nvSpPr>
        <p:spPr>
          <a:xfrm>
            <a:off x="2424737" y="6375636"/>
            <a:ext cx="4294526" cy="415498"/>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0" i="1" u="none" strike="noStrike" kern="1200" cap="none" spc="0" normalizeH="0" baseline="0" noProof="0" dirty="0">
                <a:ln>
                  <a:noFill/>
                </a:ln>
                <a:solidFill>
                  <a:prstClr val="black"/>
                </a:solidFill>
                <a:effectLst/>
                <a:uLnTx/>
                <a:uFillTx/>
                <a:latin typeface="Calibri" panose="020F0502020204030204"/>
                <a:ea typeface="+mn-ea"/>
                <a:cs typeface="+mn-cs"/>
              </a:rPr>
              <a:t> Do you believe that Overland Park residents have an appropriate variety of housing options, or do you believe the choice is too limited?</a:t>
            </a:r>
          </a:p>
        </p:txBody>
      </p:sp>
      <p:cxnSp>
        <p:nvCxnSpPr>
          <p:cNvPr id="14" name="Straight Connector 13">
            <a:extLst>
              <a:ext uri="{FF2B5EF4-FFF2-40B4-BE49-F238E27FC236}">
                <a16:creationId xmlns:a16="http://schemas.microsoft.com/office/drawing/2014/main" id="{85848836-F2AE-4675-A47A-D7CFBF04EB35}"/>
              </a:ext>
            </a:extLst>
          </p:cNvPr>
          <p:cNvCxnSpPr>
            <a:cxnSpLocks/>
          </p:cNvCxnSpPr>
          <p:nvPr/>
        </p:nvCxnSpPr>
        <p:spPr>
          <a:xfrm>
            <a:off x="524805" y="6279472"/>
            <a:ext cx="8094391" cy="0"/>
          </a:xfrm>
          <a:prstGeom prst="line">
            <a:avLst/>
          </a:prstGeom>
          <a:ln>
            <a:solidFill>
              <a:srgbClr val="333333"/>
            </a:solidFill>
          </a:ln>
        </p:spPr>
        <p:style>
          <a:lnRef idx="1">
            <a:schemeClr val="accent1"/>
          </a:lnRef>
          <a:fillRef idx="0">
            <a:schemeClr val="accent1"/>
          </a:fillRef>
          <a:effectRef idx="0">
            <a:schemeClr val="accent1"/>
          </a:effectRef>
          <a:fontRef idx="minor">
            <a:schemeClr val="tx1"/>
          </a:fontRef>
        </p:style>
      </p:cxnSp>
      <p:graphicFrame>
        <p:nvGraphicFramePr>
          <p:cNvPr id="13" name="Chart 12">
            <a:extLst>
              <a:ext uri="{FF2B5EF4-FFF2-40B4-BE49-F238E27FC236}">
                <a16:creationId xmlns:a16="http://schemas.microsoft.com/office/drawing/2014/main" id="{617CAE36-58DC-4D74-8351-0E7D296FA026}"/>
              </a:ext>
            </a:extLst>
          </p:cNvPr>
          <p:cNvGraphicFramePr/>
          <p:nvPr>
            <p:extLst>
              <p:ext uri="{D42A27DB-BD31-4B8C-83A1-F6EECF244321}">
                <p14:modId xmlns:p14="http://schemas.microsoft.com/office/powerpoint/2010/main" val="2249421137"/>
              </p:ext>
            </p:extLst>
          </p:nvPr>
        </p:nvGraphicFramePr>
        <p:xfrm>
          <a:off x="554984" y="1324963"/>
          <a:ext cx="8034033" cy="4880109"/>
        </p:xfrm>
        <a:graphic>
          <a:graphicData uri="http://schemas.openxmlformats.org/drawingml/2006/chart">
            <c:chart xmlns:c="http://schemas.openxmlformats.org/drawingml/2006/chart" xmlns:r="http://schemas.openxmlformats.org/officeDocument/2006/relationships" r:id="rId4"/>
          </a:graphicData>
        </a:graphic>
      </p:graphicFrame>
      <p:cxnSp>
        <p:nvCxnSpPr>
          <p:cNvPr id="16" name="Straight Connector 15">
            <a:extLst>
              <a:ext uri="{FF2B5EF4-FFF2-40B4-BE49-F238E27FC236}">
                <a16:creationId xmlns:a16="http://schemas.microsoft.com/office/drawing/2014/main" id="{BCB803D8-FB8B-460E-8D95-064500A2E3DB}"/>
              </a:ext>
            </a:extLst>
          </p:cNvPr>
          <p:cNvCxnSpPr>
            <a:cxnSpLocks/>
          </p:cNvCxnSpPr>
          <p:nvPr/>
        </p:nvCxnSpPr>
        <p:spPr>
          <a:xfrm>
            <a:off x="2632168" y="1469880"/>
            <a:ext cx="0" cy="4143717"/>
          </a:xfrm>
          <a:prstGeom prst="line">
            <a:avLst/>
          </a:prstGeom>
          <a:ln w="28575"/>
        </p:spPr>
        <p:style>
          <a:lnRef idx="2">
            <a:schemeClr val="dk1"/>
          </a:lnRef>
          <a:fillRef idx="0">
            <a:schemeClr val="dk1"/>
          </a:fillRef>
          <a:effectRef idx="1">
            <a:schemeClr val="dk1"/>
          </a:effectRef>
          <a:fontRef idx="minor">
            <a:schemeClr val="tx1"/>
          </a:fontRef>
        </p:style>
      </p:cxnSp>
      <p:sp>
        <p:nvSpPr>
          <p:cNvPr id="17" name="Rectangle 16">
            <a:extLst>
              <a:ext uri="{FF2B5EF4-FFF2-40B4-BE49-F238E27FC236}">
                <a16:creationId xmlns:a16="http://schemas.microsoft.com/office/drawing/2014/main" id="{B1B29082-3FA0-4252-B93D-82EBD8CDF3B5}"/>
              </a:ext>
            </a:extLst>
          </p:cNvPr>
          <p:cNvSpPr/>
          <p:nvPr/>
        </p:nvSpPr>
        <p:spPr>
          <a:xfrm>
            <a:off x="3263689" y="2028612"/>
            <a:ext cx="534121"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C7BD1"/>
                </a:solidFill>
                <a:effectLst/>
                <a:uLnTx/>
                <a:uFillTx/>
                <a:latin typeface="Calibri" panose="020F0502020204030204"/>
                <a:ea typeface="+mn-ea"/>
                <a:cs typeface="+mn-cs"/>
              </a:rPr>
              <a:t>+</a:t>
            </a:r>
            <a:r>
              <a:rPr lang="en-US" dirty="0">
                <a:solidFill>
                  <a:srgbClr val="4C7BD1"/>
                </a:solidFill>
                <a:latin typeface="Calibri" panose="020F0502020204030204"/>
              </a:rPr>
              <a:t>37</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0A89B4AF-5950-4F4E-A2D4-E06301D4437C}"/>
              </a:ext>
            </a:extLst>
          </p:cNvPr>
          <p:cNvSpPr/>
          <p:nvPr/>
        </p:nvSpPr>
        <p:spPr>
          <a:xfrm>
            <a:off x="1277067" y="2023477"/>
            <a:ext cx="534121"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C7BD1"/>
                </a:solidFill>
                <a:effectLst/>
                <a:uLnTx/>
                <a:uFillTx/>
                <a:latin typeface="Calibri" panose="020F0502020204030204"/>
                <a:ea typeface="+mn-ea"/>
                <a:cs typeface="+mn-cs"/>
              </a:rPr>
              <a:t>+16</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65DDCDD6-CFFA-4464-A4AA-8E45D56788DB}"/>
              </a:ext>
            </a:extLst>
          </p:cNvPr>
          <p:cNvSpPr/>
          <p:nvPr/>
        </p:nvSpPr>
        <p:spPr>
          <a:xfrm>
            <a:off x="5231882" y="2023477"/>
            <a:ext cx="534121"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C7BD1"/>
                </a:solidFill>
                <a:effectLst/>
                <a:uLnTx/>
                <a:uFillTx/>
                <a:latin typeface="Calibri" panose="020F0502020204030204"/>
                <a:ea typeface="+mn-ea"/>
                <a:cs typeface="+mn-cs"/>
              </a:rPr>
              <a:t>+</a:t>
            </a:r>
            <a:r>
              <a:rPr lang="en-US" dirty="0">
                <a:solidFill>
                  <a:srgbClr val="4C7BD1"/>
                </a:solidFill>
                <a:latin typeface="Calibri" panose="020F0502020204030204"/>
              </a:rPr>
              <a:t>22</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56E6DD22-F87E-44A6-AD5A-BD6AF5535E9E}"/>
              </a:ext>
            </a:extLst>
          </p:cNvPr>
          <p:cNvSpPr/>
          <p:nvPr/>
        </p:nvSpPr>
        <p:spPr>
          <a:xfrm>
            <a:off x="7200075" y="2023477"/>
            <a:ext cx="489236"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solidFill>
                  <a:srgbClr val="C0504D"/>
                </a:solidFill>
                <a:latin typeface="Calibri" panose="020F0502020204030204"/>
              </a:rPr>
              <a:t>-19</a:t>
            </a:r>
            <a:endParaRPr kumimoji="0" lang="en-US" sz="1800" b="0" i="0" u="none" strike="noStrike" kern="1200" cap="none" spc="0" normalizeH="0" baseline="0" noProof="0" dirty="0">
              <a:ln>
                <a:noFill/>
              </a:ln>
              <a:solidFill>
                <a:srgbClr val="C0504D"/>
              </a:solidFill>
              <a:effectLst/>
              <a:uLnTx/>
              <a:uFillTx/>
              <a:latin typeface="Calibri" panose="020F0502020204030204"/>
              <a:ea typeface="+mn-ea"/>
              <a:cs typeface="+mn-cs"/>
            </a:endParaRPr>
          </a:p>
        </p:txBody>
      </p:sp>
      <p:pic>
        <p:nvPicPr>
          <p:cNvPr id="21" name="Picture 20" descr="A picture containing text&#10;&#10;Description automatically generated">
            <a:extLst>
              <a:ext uri="{FF2B5EF4-FFF2-40B4-BE49-F238E27FC236}">
                <a16:creationId xmlns:a16="http://schemas.microsoft.com/office/drawing/2014/main" id="{49100A1A-5AAE-43C0-B6C1-B5910C52B68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21710" y="6369624"/>
            <a:ext cx="1426048" cy="347698"/>
          </a:xfrm>
          <a:prstGeom prst="rect">
            <a:avLst/>
          </a:prstGeom>
        </p:spPr>
      </p:pic>
      <p:pic>
        <p:nvPicPr>
          <p:cNvPr id="23" name="Picture 22">
            <a:extLst>
              <a:ext uri="{FF2B5EF4-FFF2-40B4-BE49-F238E27FC236}">
                <a16:creationId xmlns:a16="http://schemas.microsoft.com/office/drawing/2014/main" id="{B120BF08-D272-4DDC-BAA6-C1675152E8F4}"/>
              </a:ext>
            </a:extLst>
          </p:cNvPr>
          <p:cNvPicPr>
            <a:picLocks noChangeAspect="1"/>
          </p:cNvPicPr>
          <p:nvPr/>
        </p:nvPicPr>
        <p:blipFill rotWithShape="1">
          <a:blip r:embed="rId6">
            <a:extLst>
              <a:ext uri="{28A0092B-C50C-407E-A947-70E740481C1C}">
                <a14:useLocalDpi xmlns:a14="http://schemas.microsoft.com/office/drawing/2010/main" val="0"/>
              </a:ext>
            </a:extLst>
          </a:blip>
          <a:srcRect t="-2459" r="86823"/>
          <a:stretch/>
        </p:blipFill>
        <p:spPr>
          <a:xfrm>
            <a:off x="8248368" y="6353873"/>
            <a:ext cx="466521" cy="410519"/>
          </a:xfrm>
          <a:prstGeom prst="rect">
            <a:avLst/>
          </a:prstGeom>
        </p:spPr>
      </p:pic>
    </p:spTree>
    <p:extLst>
      <p:ext uri="{BB962C8B-B14F-4D97-AF65-F5344CB8AC3E}">
        <p14:creationId xmlns:p14="http://schemas.microsoft.com/office/powerpoint/2010/main" val="174356232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6DABD6-2705-CE43-9C26-0E579DDD65F8}"/>
              </a:ext>
            </a:extLst>
          </p:cNvPr>
          <p:cNvSpPr>
            <a:spLocks noGrp="1"/>
          </p:cNvSpPr>
          <p:nvPr>
            <p:ph type="title"/>
          </p:nvPr>
        </p:nvSpPr>
        <p:spPr>
          <a:xfrm>
            <a:off x="276381" y="290657"/>
            <a:ext cx="8761087" cy="438912"/>
          </a:xfrm>
        </p:spPr>
        <p:txBody>
          <a:bodyPr lIns="0" tIns="0" rIns="0" bIns="0">
            <a:noAutofit/>
          </a:bodyPr>
          <a:lstStyle/>
          <a:p>
            <a:r>
              <a:rPr lang="en-US" sz="2400" dirty="0">
                <a:solidFill>
                  <a:srgbClr val="333333"/>
                </a:solidFill>
                <a:latin typeface="Calibri" panose="020F0502020204030204"/>
              </a:rPr>
              <a:t>Shorter-term residents are more likely to believe that housing options are more limited.</a:t>
            </a:r>
            <a:endParaRPr lang="en-US" sz="2400" dirty="0">
              <a:solidFill>
                <a:srgbClr val="333333"/>
              </a:solidFill>
            </a:endParaRPr>
          </a:p>
        </p:txBody>
      </p:sp>
      <p:sp>
        <p:nvSpPr>
          <p:cNvPr id="8" name="Slide Number Placeholder 5">
            <a:extLst>
              <a:ext uri="{FF2B5EF4-FFF2-40B4-BE49-F238E27FC236}">
                <a16:creationId xmlns:a16="http://schemas.microsoft.com/office/drawing/2014/main" id="{F67A3E3F-9042-504A-9482-C843F4DFB7FF}"/>
              </a:ext>
            </a:extLst>
          </p:cNvPr>
          <p:cNvSpPr>
            <a:spLocks noGrp="1"/>
          </p:cNvSpPr>
          <p:nvPr>
            <p:ph type="sldNum" sz="quarter" idx="12"/>
          </p:nvPr>
        </p:nvSpPr>
        <p:spPr>
          <a:xfrm>
            <a:off x="8469691" y="6275221"/>
            <a:ext cx="689299" cy="365125"/>
          </a:xfr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36E01ECB-9F79-DF4C-A9E9-6BFA7BE47661}" type="slidenum">
              <a:rPr kumimoji="0" lang="en-US" sz="1200" b="1"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32</a:t>
            </a:fld>
            <a:endParaRPr kumimoji="0" lang="en-US" sz="1200" b="1"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1249923C-87EE-46D4-9502-676462BC4CDB}"/>
              </a:ext>
            </a:extLst>
          </p:cNvPr>
          <p:cNvCxnSpPr>
            <a:cxnSpLocks/>
          </p:cNvCxnSpPr>
          <p:nvPr/>
        </p:nvCxnSpPr>
        <p:spPr>
          <a:xfrm>
            <a:off x="299955" y="6279472"/>
            <a:ext cx="8544242" cy="0"/>
          </a:xfrm>
          <a:prstGeom prst="line">
            <a:avLst/>
          </a:prstGeom>
          <a:ln>
            <a:solidFill>
              <a:srgbClr val="333333"/>
            </a:solidFill>
          </a:ln>
        </p:spPr>
        <p:style>
          <a:lnRef idx="1">
            <a:schemeClr val="accent1"/>
          </a:lnRef>
          <a:fillRef idx="0">
            <a:schemeClr val="accent1"/>
          </a:fillRef>
          <a:effectRef idx="0">
            <a:schemeClr val="accent1"/>
          </a:effectRef>
          <a:fontRef idx="minor">
            <a:schemeClr val="tx1"/>
          </a:fontRef>
        </p:style>
      </p:cxnSp>
      <p:pic>
        <p:nvPicPr>
          <p:cNvPr id="4" name="Picture 3" descr="A picture containing drawing&#10;&#10;Description automatically generated">
            <a:extLst>
              <a:ext uri="{FF2B5EF4-FFF2-40B4-BE49-F238E27FC236}">
                <a16:creationId xmlns:a16="http://schemas.microsoft.com/office/drawing/2014/main" id="{2FB2D6CC-CDE7-4A33-833A-288A1A9A396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6381" y="6355848"/>
            <a:ext cx="1313336" cy="284498"/>
          </a:xfrm>
          <a:prstGeom prst="rect">
            <a:avLst/>
          </a:prstGeom>
        </p:spPr>
      </p:pic>
      <p:pic>
        <p:nvPicPr>
          <p:cNvPr id="9" name="Picture 8" descr="A picture containing food, drawing&#10;&#10;Description automatically generated">
            <a:extLst>
              <a:ext uri="{FF2B5EF4-FFF2-40B4-BE49-F238E27FC236}">
                <a16:creationId xmlns:a16="http://schemas.microsoft.com/office/drawing/2014/main" id="{781A1CAF-4A02-422B-A6BA-76DB43A407FB}"/>
              </a:ext>
            </a:extLst>
          </p:cNvPr>
          <p:cNvPicPr>
            <a:picLocks noChangeAspect="1"/>
          </p:cNvPicPr>
          <p:nvPr/>
        </p:nvPicPr>
        <p:blipFill rotWithShape="1">
          <a:blip r:embed="rId3">
            <a:extLst>
              <a:ext uri="{28A0092B-C50C-407E-A947-70E740481C1C}">
                <a14:useLocalDpi xmlns:a14="http://schemas.microsoft.com/office/drawing/2010/main" val="0"/>
              </a:ext>
            </a:extLst>
          </a:blip>
          <a:srcRect b="93078"/>
          <a:stretch/>
        </p:blipFill>
        <p:spPr>
          <a:xfrm>
            <a:off x="276381" y="893792"/>
            <a:ext cx="3957400" cy="209061"/>
          </a:xfrm>
          <a:prstGeom prst="rect">
            <a:avLst/>
          </a:prstGeom>
        </p:spPr>
      </p:pic>
      <p:sp>
        <p:nvSpPr>
          <p:cNvPr id="11" name="Rectangle 10">
            <a:extLst>
              <a:ext uri="{FF2B5EF4-FFF2-40B4-BE49-F238E27FC236}">
                <a16:creationId xmlns:a16="http://schemas.microsoft.com/office/drawing/2014/main" id="{33343CA7-851C-4C8A-8C31-55B250266C3C}"/>
              </a:ext>
            </a:extLst>
          </p:cNvPr>
          <p:cNvSpPr/>
          <p:nvPr/>
        </p:nvSpPr>
        <p:spPr>
          <a:xfrm>
            <a:off x="2424737" y="6375636"/>
            <a:ext cx="4294526" cy="415498"/>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0" i="1" u="none" strike="noStrike" kern="1200" cap="none" spc="0" normalizeH="0" baseline="0" noProof="0" dirty="0">
                <a:ln>
                  <a:noFill/>
                </a:ln>
                <a:solidFill>
                  <a:prstClr val="black"/>
                </a:solidFill>
                <a:effectLst/>
                <a:uLnTx/>
                <a:uFillTx/>
                <a:latin typeface="Calibri" panose="020F0502020204030204"/>
                <a:ea typeface="+mn-ea"/>
                <a:cs typeface="+mn-cs"/>
              </a:rPr>
              <a:t> Do you believe that Overland Park residents have an appropriate variety of housing options, or do you believe the choice is too limited?</a:t>
            </a:r>
          </a:p>
        </p:txBody>
      </p:sp>
      <p:cxnSp>
        <p:nvCxnSpPr>
          <p:cNvPr id="14" name="Straight Connector 13">
            <a:extLst>
              <a:ext uri="{FF2B5EF4-FFF2-40B4-BE49-F238E27FC236}">
                <a16:creationId xmlns:a16="http://schemas.microsoft.com/office/drawing/2014/main" id="{85848836-F2AE-4675-A47A-D7CFBF04EB35}"/>
              </a:ext>
            </a:extLst>
          </p:cNvPr>
          <p:cNvCxnSpPr>
            <a:cxnSpLocks/>
          </p:cNvCxnSpPr>
          <p:nvPr/>
        </p:nvCxnSpPr>
        <p:spPr>
          <a:xfrm>
            <a:off x="524805" y="6279472"/>
            <a:ext cx="8094391" cy="0"/>
          </a:xfrm>
          <a:prstGeom prst="line">
            <a:avLst/>
          </a:prstGeom>
          <a:ln>
            <a:solidFill>
              <a:srgbClr val="333333"/>
            </a:solidFill>
          </a:ln>
        </p:spPr>
        <p:style>
          <a:lnRef idx="1">
            <a:schemeClr val="accent1"/>
          </a:lnRef>
          <a:fillRef idx="0">
            <a:schemeClr val="accent1"/>
          </a:fillRef>
          <a:effectRef idx="0">
            <a:schemeClr val="accent1"/>
          </a:effectRef>
          <a:fontRef idx="minor">
            <a:schemeClr val="tx1"/>
          </a:fontRef>
        </p:style>
      </p:cxnSp>
      <p:graphicFrame>
        <p:nvGraphicFramePr>
          <p:cNvPr id="13" name="Chart 12">
            <a:extLst>
              <a:ext uri="{FF2B5EF4-FFF2-40B4-BE49-F238E27FC236}">
                <a16:creationId xmlns:a16="http://schemas.microsoft.com/office/drawing/2014/main" id="{617CAE36-58DC-4D74-8351-0E7D296FA026}"/>
              </a:ext>
            </a:extLst>
          </p:cNvPr>
          <p:cNvGraphicFramePr/>
          <p:nvPr>
            <p:extLst>
              <p:ext uri="{D42A27DB-BD31-4B8C-83A1-F6EECF244321}">
                <p14:modId xmlns:p14="http://schemas.microsoft.com/office/powerpoint/2010/main" val="2761613216"/>
              </p:ext>
            </p:extLst>
          </p:nvPr>
        </p:nvGraphicFramePr>
        <p:xfrm>
          <a:off x="554984" y="1324963"/>
          <a:ext cx="8034033" cy="4880109"/>
        </p:xfrm>
        <a:graphic>
          <a:graphicData uri="http://schemas.openxmlformats.org/drawingml/2006/chart">
            <c:chart xmlns:c="http://schemas.openxmlformats.org/drawingml/2006/chart" xmlns:r="http://schemas.openxmlformats.org/officeDocument/2006/relationships" r:id="rId4"/>
          </a:graphicData>
        </a:graphic>
      </p:graphicFrame>
      <p:sp>
        <p:nvSpPr>
          <p:cNvPr id="17" name="Rectangle 16">
            <a:extLst>
              <a:ext uri="{FF2B5EF4-FFF2-40B4-BE49-F238E27FC236}">
                <a16:creationId xmlns:a16="http://schemas.microsoft.com/office/drawing/2014/main" id="{B1B29082-3FA0-4252-B93D-82EBD8CDF3B5}"/>
              </a:ext>
            </a:extLst>
          </p:cNvPr>
          <p:cNvSpPr/>
          <p:nvPr/>
        </p:nvSpPr>
        <p:spPr>
          <a:xfrm>
            <a:off x="4289454" y="1771664"/>
            <a:ext cx="534121"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C7BD1"/>
                </a:solidFill>
                <a:effectLst/>
                <a:uLnTx/>
                <a:uFillTx/>
                <a:latin typeface="Calibri" panose="020F0502020204030204"/>
                <a:ea typeface="+mn-ea"/>
                <a:cs typeface="+mn-cs"/>
              </a:rPr>
              <a:t>+</a:t>
            </a:r>
            <a:r>
              <a:rPr lang="en-US" dirty="0">
                <a:solidFill>
                  <a:srgbClr val="4C7BD1"/>
                </a:solidFill>
                <a:latin typeface="Calibri" panose="020F0502020204030204"/>
              </a:rPr>
              <a:t>26</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0A89B4AF-5950-4F4E-A2D4-E06301D4437C}"/>
              </a:ext>
            </a:extLst>
          </p:cNvPr>
          <p:cNvSpPr/>
          <p:nvPr/>
        </p:nvSpPr>
        <p:spPr>
          <a:xfrm>
            <a:off x="1720960" y="1771664"/>
            <a:ext cx="417102"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C7BD1"/>
                </a:solidFill>
                <a:effectLst/>
                <a:uLnTx/>
                <a:uFillTx/>
                <a:latin typeface="Calibri" panose="020F0502020204030204"/>
                <a:ea typeface="+mn-ea"/>
                <a:cs typeface="+mn-cs"/>
              </a:rPr>
              <a:t>+</a:t>
            </a:r>
            <a:r>
              <a:rPr lang="en-US" dirty="0">
                <a:solidFill>
                  <a:srgbClr val="4C7BD1"/>
                </a:solidFill>
                <a:latin typeface="Calibri" panose="020F0502020204030204"/>
              </a:rPr>
              <a:t>9</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56E6DD22-F87E-44A6-AD5A-BD6AF5535E9E}"/>
              </a:ext>
            </a:extLst>
          </p:cNvPr>
          <p:cNvSpPr/>
          <p:nvPr/>
        </p:nvSpPr>
        <p:spPr>
          <a:xfrm>
            <a:off x="7013946" y="1771664"/>
            <a:ext cx="534121"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C7BD1"/>
                </a:solidFill>
                <a:effectLst/>
                <a:uLnTx/>
                <a:uFillTx/>
                <a:latin typeface="Calibri" panose="020F0502020204030204"/>
                <a:ea typeface="+mn-ea"/>
                <a:cs typeface="+mn-cs"/>
              </a:rPr>
              <a:t>+</a:t>
            </a:r>
            <a:r>
              <a:rPr lang="en-US" dirty="0">
                <a:solidFill>
                  <a:srgbClr val="4C7BD1"/>
                </a:solidFill>
                <a:latin typeface="Calibri" panose="020F0502020204030204"/>
              </a:rPr>
              <a:t>13</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Arrow: Down 2">
            <a:extLst>
              <a:ext uri="{FF2B5EF4-FFF2-40B4-BE49-F238E27FC236}">
                <a16:creationId xmlns:a16="http://schemas.microsoft.com/office/drawing/2014/main" id="{92AFE9B3-9B49-4D28-8E07-B1855679874C}"/>
              </a:ext>
            </a:extLst>
          </p:cNvPr>
          <p:cNvSpPr/>
          <p:nvPr/>
        </p:nvSpPr>
        <p:spPr>
          <a:xfrm>
            <a:off x="2012428" y="2189527"/>
            <a:ext cx="660895" cy="1059184"/>
          </a:xfrm>
          <a:prstGeom prst="downArrow">
            <a:avLst/>
          </a:prstGeom>
          <a:solidFill>
            <a:srgbClr val="FFE699"/>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descr="A picture containing text&#10;&#10;Description automatically generated">
            <a:extLst>
              <a:ext uri="{FF2B5EF4-FFF2-40B4-BE49-F238E27FC236}">
                <a16:creationId xmlns:a16="http://schemas.microsoft.com/office/drawing/2014/main" id="{61C37157-83E6-4B6E-A495-9DB8E4F4B65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21710" y="6369624"/>
            <a:ext cx="1426048" cy="347698"/>
          </a:xfrm>
          <a:prstGeom prst="rect">
            <a:avLst/>
          </a:prstGeom>
        </p:spPr>
      </p:pic>
      <p:pic>
        <p:nvPicPr>
          <p:cNvPr id="19" name="Picture 18">
            <a:extLst>
              <a:ext uri="{FF2B5EF4-FFF2-40B4-BE49-F238E27FC236}">
                <a16:creationId xmlns:a16="http://schemas.microsoft.com/office/drawing/2014/main" id="{54376A20-CA12-4A56-BE6F-77090D04FED7}"/>
              </a:ext>
            </a:extLst>
          </p:cNvPr>
          <p:cNvPicPr>
            <a:picLocks noChangeAspect="1"/>
          </p:cNvPicPr>
          <p:nvPr/>
        </p:nvPicPr>
        <p:blipFill rotWithShape="1">
          <a:blip r:embed="rId6">
            <a:extLst>
              <a:ext uri="{28A0092B-C50C-407E-A947-70E740481C1C}">
                <a14:useLocalDpi xmlns:a14="http://schemas.microsoft.com/office/drawing/2010/main" val="0"/>
              </a:ext>
            </a:extLst>
          </a:blip>
          <a:srcRect t="-2459" r="86823"/>
          <a:stretch/>
        </p:blipFill>
        <p:spPr>
          <a:xfrm>
            <a:off x="8248368" y="6353873"/>
            <a:ext cx="466521" cy="410519"/>
          </a:xfrm>
          <a:prstGeom prst="rect">
            <a:avLst/>
          </a:prstGeom>
        </p:spPr>
      </p:pic>
    </p:spTree>
    <p:extLst>
      <p:ext uri="{BB962C8B-B14F-4D97-AF65-F5344CB8AC3E}">
        <p14:creationId xmlns:p14="http://schemas.microsoft.com/office/powerpoint/2010/main" val="210905874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6DABD6-2705-CE43-9C26-0E579DDD65F8}"/>
              </a:ext>
            </a:extLst>
          </p:cNvPr>
          <p:cNvSpPr>
            <a:spLocks noGrp="1"/>
          </p:cNvSpPr>
          <p:nvPr>
            <p:ph type="title"/>
          </p:nvPr>
        </p:nvSpPr>
        <p:spPr>
          <a:xfrm>
            <a:off x="276381" y="290657"/>
            <a:ext cx="8761087" cy="438912"/>
          </a:xfrm>
        </p:spPr>
        <p:txBody>
          <a:bodyPr lIns="0" tIns="0" rIns="0" bIns="0">
            <a:noAutofit/>
          </a:bodyPr>
          <a:lstStyle/>
          <a:p>
            <a:r>
              <a:rPr lang="en-US" sz="2400" dirty="0">
                <a:solidFill>
                  <a:srgbClr val="333333"/>
                </a:solidFill>
                <a:latin typeface="Calibri" panose="020F0502020204030204"/>
              </a:rPr>
              <a:t>Voter opinion is divided on whether the city is allowing too many apartment complexes to be built.</a:t>
            </a:r>
            <a:endParaRPr lang="en-US" sz="2400" dirty="0">
              <a:solidFill>
                <a:srgbClr val="333333"/>
              </a:solidFill>
            </a:endParaRPr>
          </a:p>
        </p:txBody>
      </p:sp>
      <p:sp>
        <p:nvSpPr>
          <p:cNvPr id="8" name="Slide Number Placeholder 5">
            <a:extLst>
              <a:ext uri="{FF2B5EF4-FFF2-40B4-BE49-F238E27FC236}">
                <a16:creationId xmlns:a16="http://schemas.microsoft.com/office/drawing/2014/main" id="{F67A3E3F-9042-504A-9482-C843F4DFB7FF}"/>
              </a:ext>
            </a:extLst>
          </p:cNvPr>
          <p:cNvSpPr>
            <a:spLocks noGrp="1"/>
          </p:cNvSpPr>
          <p:nvPr>
            <p:ph type="sldNum" sz="quarter" idx="12"/>
          </p:nvPr>
        </p:nvSpPr>
        <p:spPr>
          <a:xfrm>
            <a:off x="8469691" y="6275221"/>
            <a:ext cx="689299" cy="365125"/>
          </a:xfr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36E01ECB-9F79-DF4C-A9E9-6BFA7BE47661}" type="slidenum">
              <a:rPr kumimoji="0" lang="en-US" sz="1200" b="1"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33</a:t>
            </a:fld>
            <a:endParaRPr kumimoji="0" lang="en-US" sz="1200" b="1"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1249923C-87EE-46D4-9502-676462BC4CDB}"/>
              </a:ext>
            </a:extLst>
          </p:cNvPr>
          <p:cNvCxnSpPr>
            <a:cxnSpLocks/>
          </p:cNvCxnSpPr>
          <p:nvPr/>
        </p:nvCxnSpPr>
        <p:spPr>
          <a:xfrm>
            <a:off x="299955" y="6279472"/>
            <a:ext cx="8544242" cy="0"/>
          </a:xfrm>
          <a:prstGeom prst="line">
            <a:avLst/>
          </a:prstGeom>
          <a:ln>
            <a:solidFill>
              <a:srgbClr val="333333"/>
            </a:solidFill>
          </a:ln>
        </p:spPr>
        <p:style>
          <a:lnRef idx="1">
            <a:schemeClr val="accent1"/>
          </a:lnRef>
          <a:fillRef idx="0">
            <a:schemeClr val="accent1"/>
          </a:fillRef>
          <a:effectRef idx="0">
            <a:schemeClr val="accent1"/>
          </a:effectRef>
          <a:fontRef idx="minor">
            <a:schemeClr val="tx1"/>
          </a:fontRef>
        </p:style>
      </p:cxnSp>
      <p:pic>
        <p:nvPicPr>
          <p:cNvPr id="4" name="Picture 3" descr="A picture containing drawing&#10;&#10;Description automatically generated">
            <a:extLst>
              <a:ext uri="{FF2B5EF4-FFF2-40B4-BE49-F238E27FC236}">
                <a16:creationId xmlns:a16="http://schemas.microsoft.com/office/drawing/2014/main" id="{2FB2D6CC-CDE7-4A33-833A-288A1A9A396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6381" y="6355848"/>
            <a:ext cx="1313336" cy="284498"/>
          </a:xfrm>
          <a:prstGeom prst="rect">
            <a:avLst/>
          </a:prstGeom>
        </p:spPr>
      </p:pic>
      <p:pic>
        <p:nvPicPr>
          <p:cNvPr id="9" name="Picture 8" descr="A picture containing food, drawing&#10;&#10;Description automatically generated">
            <a:extLst>
              <a:ext uri="{FF2B5EF4-FFF2-40B4-BE49-F238E27FC236}">
                <a16:creationId xmlns:a16="http://schemas.microsoft.com/office/drawing/2014/main" id="{781A1CAF-4A02-422B-A6BA-76DB43A407FB}"/>
              </a:ext>
            </a:extLst>
          </p:cNvPr>
          <p:cNvPicPr>
            <a:picLocks noChangeAspect="1"/>
          </p:cNvPicPr>
          <p:nvPr/>
        </p:nvPicPr>
        <p:blipFill rotWithShape="1">
          <a:blip r:embed="rId3">
            <a:extLst>
              <a:ext uri="{28A0092B-C50C-407E-A947-70E740481C1C}">
                <a14:useLocalDpi xmlns:a14="http://schemas.microsoft.com/office/drawing/2010/main" val="0"/>
              </a:ext>
            </a:extLst>
          </a:blip>
          <a:srcRect b="93078"/>
          <a:stretch/>
        </p:blipFill>
        <p:spPr>
          <a:xfrm>
            <a:off x="276381" y="893792"/>
            <a:ext cx="3957400" cy="209061"/>
          </a:xfrm>
          <a:prstGeom prst="rect">
            <a:avLst/>
          </a:prstGeom>
        </p:spPr>
      </p:pic>
      <p:sp>
        <p:nvSpPr>
          <p:cNvPr id="11" name="Rectangle 10">
            <a:extLst>
              <a:ext uri="{FF2B5EF4-FFF2-40B4-BE49-F238E27FC236}">
                <a16:creationId xmlns:a16="http://schemas.microsoft.com/office/drawing/2014/main" id="{33343CA7-851C-4C8A-8C31-55B250266C3C}"/>
              </a:ext>
            </a:extLst>
          </p:cNvPr>
          <p:cNvSpPr/>
          <p:nvPr/>
        </p:nvSpPr>
        <p:spPr>
          <a:xfrm>
            <a:off x="2424737" y="6280919"/>
            <a:ext cx="4294526" cy="577081"/>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0" i="1" u="none" strike="noStrike" kern="1200" cap="none" spc="0" normalizeH="0" baseline="0" noProof="0" dirty="0">
                <a:ln>
                  <a:noFill/>
                </a:ln>
                <a:solidFill>
                  <a:prstClr val="black"/>
                </a:solidFill>
                <a:effectLst/>
                <a:uLnTx/>
                <a:uFillTx/>
                <a:latin typeface="Calibri" panose="020F0502020204030204"/>
                <a:ea typeface="+mn-ea"/>
                <a:cs typeface="+mn-cs"/>
              </a:rPr>
              <a:t>And, do you think the city is allowing too many apartment complexes to be built, or do you believe that these apartment complexes are needed to provide lower cost housing alternatives in the city?</a:t>
            </a:r>
          </a:p>
        </p:txBody>
      </p:sp>
      <p:cxnSp>
        <p:nvCxnSpPr>
          <p:cNvPr id="14" name="Straight Connector 13">
            <a:extLst>
              <a:ext uri="{FF2B5EF4-FFF2-40B4-BE49-F238E27FC236}">
                <a16:creationId xmlns:a16="http://schemas.microsoft.com/office/drawing/2014/main" id="{85848836-F2AE-4675-A47A-D7CFBF04EB35}"/>
              </a:ext>
            </a:extLst>
          </p:cNvPr>
          <p:cNvCxnSpPr>
            <a:cxnSpLocks/>
          </p:cNvCxnSpPr>
          <p:nvPr/>
        </p:nvCxnSpPr>
        <p:spPr>
          <a:xfrm>
            <a:off x="524805" y="6279472"/>
            <a:ext cx="8094391" cy="0"/>
          </a:xfrm>
          <a:prstGeom prst="line">
            <a:avLst/>
          </a:prstGeom>
          <a:ln>
            <a:solidFill>
              <a:srgbClr val="333333"/>
            </a:solidFill>
          </a:ln>
        </p:spPr>
        <p:style>
          <a:lnRef idx="1">
            <a:schemeClr val="accent1"/>
          </a:lnRef>
          <a:fillRef idx="0">
            <a:schemeClr val="accent1"/>
          </a:fillRef>
          <a:effectRef idx="0">
            <a:schemeClr val="accent1"/>
          </a:effectRef>
          <a:fontRef idx="minor">
            <a:schemeClr val="tx1"/>
          </a:fontRef>
        </p:style>
      </p:cxnSp>
      <p:graphicFrame>
        <p:nvGraphicFramePr>
          <p:cNvPr id="13" name="Chart 12">
            <a:extLst>
              <a:ext uri="{FF2B5EF4-FFF2-40B4-BE49-F238E27FC236}">
                <a16:creationId xmlns:a16="http://schemas.microsoft.com/office/drawing/2014/main" id="{617CAE36-58DC-4D74-8351-0E7D296FA026}"/>
              </a:ext>
            </a:extLst>
          </p:cNvPr>
          <p:cNvGraphicFramePr/>
          <p:nvPr>
            <p:extLst>
              <p:ext uri="{D42A27DB-BD31-4B8C-83A1-F6EECF244321}">
                <p14:modId xmlns:p14="http://schemas.microsoft.com/office/powerpoint/2010/main" val="1689005019"/>
              </p:ext>
            </p:extLst>
          </p:nvPr>
        </p:nvGraphicFramePr>
        <p:xfrm>
          <a:off x="554984" y="1324963"/>
          <a:ext cx="8034033" cy="4880109"/>
        </p:xfrm>
        <a:graphic>
          <a:graphicData uri="http://schemas.openxmlformats.org/drawingml/2006/chart">
            <c:chart xmlns:c="http://schemas.openxmlformats.org/drawingml/2006/chart" xmlns:r="http://schemas.openxmlformats.org/officeDocument/2006/relationships" r:id="rId4"/>
          </a:graphicData>
        </a:graphic>
      </p:graphicFrame>
      <p:sp>
        <p:nvSpPr>
          <p:cNvPr id="17" name="Rectangle 16">
            <a:extLst>
              <a:ext uri="{FF2B5EF4-FFF2-40B4-BE49-F238E27FC236}">
                <a16:creationId xmlns:a16="http://schemas.microsoft.com/office/drawing/2014/main" id="{B1B29082-3FA0-4252-B93D-82EBD8CDF3B5}"/>
              </a:ext>
            </a:extLst>
          </p:cNvPr>
          <p:cNvSpPr/>
          <p:nvPr/>
        </p:nvSpPr>
        <p:spPr>
          <a:xfrm>
            <a:off x="2255081" y="2018052"/>
            <a:ext cx="489236"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solidFill>
                  <a:srgbClr val="C0504D"/>
                </a:solidFill>
                <a:latin typeface="Calibri" panose="020F0502020204030204"/>
              </a:rPr>
              <a:t>-36</a:t>
            </a:r>
            <a:endParaRPr kumimoji="0" lang="en-US" sz="1800" b="0" i="0" u="none" strike="noStrike" kern="1200" cap="none" spc="0" normalizeH="0" baseline="0" noProof="0" dirty="0">
              <a:ln>
                <a:noFill/>
              </a:ln>
              <a:solidFill>
                <a:srgbClr val="C0504D"/>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0A89B4AF-5950-4F4E-A2D4-E06301D4437C}"/>
              </a:ext>
            </a:extLst>
          </p:cNvPr>
          <p:cNvSpPr/>
          <p:nvPr/>
        </p:nvSpPr>
        <p:spPr>
          <a:xfrm>
            <a:off x="933049" y="2018052"/>
            <a:ext cx="372218"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solidFill>
                  <a:srgbClr val="C0504D"/>
                </a:solidFill>
                <a:latin typeface="Calibri" panose="020F0502020204030204"/>
              </a:rPr>
              <a:t>-5</a:t>
            </a:r>
            <a:endParaRPr kumimoji="0" lang="en-US" sz="1800" b="0" i="0" u="none" strike="noStrike" kern="1200" cap="none" spc="0" normalizeH="0" baseline="0" noProof="0" dirty="0">
              <a:ln>
                <a:noFill/>
              </a:ln>
              <a:solidFill>
                <a:srgbClr val="C0504D"/>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56E6DD22-F87E-44A6-AD5A-BD6AF5535E9E}"/>
              </a:ext>
            </a:extLst>
          </p:cNvPr>
          <p:cNvSpPr/>
          <p:nvPr/>
        </p:nvSpPr>
        <p:spPr>
          <a:xfrm>
            <a:off x="3565896" y="2018052"/>
            <a:ext cx="489236"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solidFill>
                  <a:srgbClr val="C0504D"/>
                </a:solidFill>
                <a:latin typeface="Calibri" panose="020F0502020204030204"/>
              </a:rPr>
              <a:t>-22</a:t>
            </a:r>
            <a:endParaRPr kumimoji="0" lang="en-US" sz="1800" b="0" i="0" u="none" strike="noStrike" kern="1200" cap="none" spc="0" normalizeH="0" baseline="0" noProof="0" dirty="0">
              <a:ln>
                <a:noFill/>
              </a:ln>
              <a:solidFill>
                <a:srgbClr val="C0504D"/>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D0593D31-0BFA-4892-8553-33400C315C8D}"/>
              </a:ext>
            </a:extLst>
          </p:cNvPr>
          <p:cNvSpPr/>
          <p:nvPr/>
        </p:nvSpPr>
        <p:spPr>
          <a:xfrm>
            <a:off x="6198743" y="2018052"/>
            <a:ext cx="534121"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C7BD1"/>
                </a:solidFill>
                <a:effectLst/>
                <a:uLnTx/>
                <a:uFillTx/>
                <a:latin typeface="Calibri" panose="020F0502020204030204"/>
                <a:ea typeface="+mn-ea"/>
                <a:cs typeface="+mn-cs"/>
              </a:rPr>
              <a:t>+</a:t>
            </a:r>
            <a:r>
              <a:rPr lang="en-US" dirty="0">
                <a:solidFill>
                  <a:srgbClr val="4C7BD1"/>
                </a:solidFill>
                <a:latin typeface="Calibri" panose="020F0502020204030204"/>
              </a:rPr>
              <a:t>14</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944AECAD-9B1C-47D2-995B-0C14D6E5A16C}"/>
              </a:ext>
            </a:extLst>
          </p:cNvPr>
          <p:cNvSpPr/>
          <p:nvPr/>
        </p:nvSpPr>
        <p:spPr>
          <a:xfrm>
            <a:off x="4876711" y="2018052"/>
            <a:ext cx="417102"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C7BD1"/>
                </a:solidFill>
                <a:effectLst/>
                <a:uLnTx/>
                <a:uFillTx/>
                <a:latin typeface="Calibri" panose="020F0502020204030204"/>
                <a:ea typeface="+mn-ea"/>
                <a:cs typeface="+mn-cs"/>
              </a:rPr>
              <a:t>+</a:t>
            </a:r>
            <a:r>
              <a:rPr lang="en-US" dirty="0">
                <a:solidFill>
                  <a:srgbClr val="4C7BD1"/>
                </a:solidFill>
                <a:latin typeface="Calibri" panose="020F0502020204030204"/>
              </a:rPr>
              <a:t>4</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F65BB74E-3FB7-4523-A33E-DAD6BF98AAC5}"/>
              </a:ext>
            </a:extLst>
          </p:cNvPr>
          <p:cNvSpPr/>
          <p:nvPr/>
        </p:nvSpPr>
        <p:spPr>
          <a:xfrm>
            <a:off x="7509558" y="2018052"/>
            <a:ext cx="534121"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C7BD1"/>
                </a:solidFill>
                <a:effectLst/>
                <a:uLnTx/>
                <a:uFillTx/>
                <a:latin typeface="Calibri" panose="020F0502020204030204"/>
                <a:ea typeface="+mn-ea"/>
                <a:cs typeface="+mn-cs"/>
              </a:rPr>
              <a:t>+</a:t>
            </a:r>
            <a:r>
              <a:rPr lang="en-US" dirty="0">
                <a:solidFill>
                  <a:srgbClr val="4C7BD1"/>
                </a:solidFill>
                <a:latin typeface="Calibri" panose="020F0502020204030204"/>
              </a:rPr>
              <a:t>16</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23" name="Straight Connector 22">
            <a:extLst>
              <a:ext uri="{FF2B5EF4-FFF2-40B4-BE49-F238E27FC236}">
                <a16:creationId xmlns:a16="http://schemas.microsoft.com/office/drawing/2014/main" id="{C41705D4-EB52-460C-8ADC-C03AA82B3374}"/>
              </a:ext>
            </a:extLst>
          </p:cNvPr>
          <p:cNvCxnSpPr>
            <a:cxnSpLocks/>
          </p:cNvCxnSpPr>
          <p:nvPr/>
        </p:nvCxnSpPr>
        <p:spPr>
          <a:xfrm>
            <a:off x="1880930" y="1591372"/>
            <a:ext cx="0" cy="4143717"/>
          </a:xfrm>
          <a:prstGeom prst="line">
            <a:avLst/>
          </a:prstGeom>
          <a:ln w="28575"/>
        </p:spPr>
        <p:style>
          <a:lnRef idx="2">
            <a:schemeClr val="dk1"/>
          </a:lnRef>
          <a:fillRef idx="0">
            <a:schemeClr val="dk1"/>
          </a:fillRef>
          <a:effectRef idx="1">
            <a:schemeClr val="dk1"/>
          </a:effectRef>
          <a:fontRef idx="minor">
            <a:schemeClr val="tx1"/>
          </a:fontRef>
        </p:style>
      </p:cxnSp>
      <p:pic>
        <p:nvPicPr>
          <p:cNvPr id="24" name="Picture 23" descr="A picture containing text&#10;&#10;Description automatically generated">
            <a:extLst>
              <a:ext uri="{FF2B5EF4-FFF2-40B4-BE49-F238E27FC236}">
                <a16:creationId xmlns:a16="http://schemas.microsoft.com/office/drawing/2014/main" id="{61997773-02AB-4FFE-8E5F-B26933AE571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21710" y="6369624"/>
            <a:ext cx="1426048" cy="347698"/>
          </a:xfrm>
          <a:prstGeom prst="rect">
            <a:avLst/>
          </a:prstGeom>
        </p:spPr>
      </p:pic>
      <p:pic>
        <p:nvPicPr>
          <p:cNvPr id="25" name="Picture 24">
            <a:extLst>
              <a:ext uri="{FF2B5EF4-FFF2-40B4-BE49-F238E27FC236}">
                <a16:creationId xmlns:a16="http://schemas.microsoft.com/office/drawing/2014/main" id="{E1F6F77E-F6E4-42F2-9F80-98F6BF74D2EE}"/>
              </a:ext>
            </a:extLst>
          </p:cNvPr>
          <p:cNvPicPr>
            <a:picLocks noChangeAspect="1"/>
          </p:cNvPicPr>
          <p:nvPr/>
        </p:nvPicPr>
        <p:blipFill rotWithShape="1">
          <a:blip r:embed="rId6">
            <a:extLst>
              <a:ext uri="{28A0092B-C50C-407E-A947-70E740481C1C}">
                <a14:useLocalDpi xmlns:a14="http://schemas.microsoft.com/office/drawing/2010/main" val="0"/>
              </a:ext>
            </a:extLst>
          </a:blip>
          <a:srcRect t="-2459" r="86823"/>
          <a:stretch/>
        </p:blipFill>
        <p:spPr>
          <a:xfrm>
            <a:off x="8248368" y="6353873"/>
            <a:ext cx="466521" cy="410519"/>
          </a:xfrm>
          <a:prstGeom prst="rect">
            <a:avLst/>
          </a:prstGeom>
        </p:spPr>
      </p:pic>
    </p:spTree>
    <p:extLst>
      <p:ext uri="{BB962C8B-B14F-4D97-AF65-F5344CB8AC3E}">
        <p14:creationId xmlns:p14="http://schemas.microsoft.com/office/powerpoint/2010/main" val="40166885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6DABD6-2705-CE43-9C26-0E579DDD65F8}"/>
              </a:ext>
            </a:extLst>
          </p:cNvPr>
          <p:cNvSpPr>
            <a:spLocks noGrp="1"/>
          </p:cNvSpPr>
          <p:nvPr>
            <p:ph type="title"/>
          </p:nvPr>
        </p:nvSpPr>
        <p:spPr>
          <a:xfrm>
            <a:off x="276381" y="290657"/>
            <a:ext cx="8342815" cy="438912"/>
          </a:xfrm>
        </p:spPr>
        <p:txBody>
          <a:bodyPr lIns="0" tIns="0" rIns="0" bIns="0">
            <a:noAutofit/>
          </a:bodyPr>
          <a:lstStyle/>
          <a:p>
            <a:r>
              <a:rPr lang="en-US" sz="2400" dirty="0">
                <a:solidFill>
                  <a:srgbClr val="333333"/>
                </a:solidFill>
                <a:latin typeface="Calibri" panose="020F0502020204030204"/>
              </a:rPr>
              <a:t>Again, this is an issue that divides voters by partisanship and length of residency.</a:t>
            </a:r>
            <a:endParaRPr lang="en-US" sz="2400" dirty="0">
              <a:solidFill>
                <a:srgbClr val="333333"/>
              </a:solidFill>
            </a:endParaRPr>
          </a:p>
        </p:txBody>
      </p:sp>
      <p:sp>
        <p:nvSpPr>
          <p:cNvPr id="8" name="Slide Number Placeholder 5">
            <a:extLst>
              <a:ext uri="{FF2B5EF4-FFF2-40B4-BE49-F238E27FC236}">
                <a16:creationId xmlns:a16="http://schemas.microsoft.com/office/drawing/2014/main" id="{F67A3E3F-9042-504A-9482-C843F4DFB7FF}"/>
              </a:ext>
            </a:extLst>
          </p:cNvPr>
          <p:cNvSpPr>
            <a:spLocks noGrp="1"/>
          </p:cNvSpPr>
          <p:nvPr>
            <p:ph type="sldNum" sz="quarter" idx="12"/>
          </p:nvPr>
        </p:nvSpPr>
        <p:spPr>
          <a:xfrm>
            <a:off x="8469691" y="6275221"/>
            <a:ext cx="689299" cy="365125"/>
          </a:xfr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36E01ECB-9F79-DF4C-A9E9-6BFA7BE47661}" type="slidenum">
              <a:rPr kumimoji="0" lang="en-US" sz="1200" b="1"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34</a:t>
            </a:fld>
            <a:endParaRPr kumimoji="0" lang="en-US" sz="1200" b="1"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1249923C-87EE-46D4-9502-676462BC4CDB}"/>
              </a:ext>
            </a:extLst>
          </p:cNvPr>
          <p:cNvCxnSpPr>
            <a:cxnSpLocks/>
          </p:cNvCxnSpPr>
          <p:nvPr/>
        </p:nvCxnSpPr>
        <p:spPr>
          <a:xfrm>
            <a:off x="299955" y="6279472"/>
            <a:ext cx="8544242" cy="0"/>
          </a:xfrm>
          <a:prstGeom prst="line">
            <a:avLst/>
          </a:prstGeom>
          <a:ln>
            <a:solidFill>
              <a:srgbClr val="333333"/>
            </a:solidFill>
          </a:ln>
        </p:spPr>
        <p:style>
          <a:lnRef idx="1">
            <a:schemeClr val="accent1"/>
          </a:lnRef>
          <a:fillRef idx="0">
            <a:schemeClr val="accent1"/>
          </a:fillRef>
          <a:effectRef idx="0">
            <a:schemeClr val="accent1"/>
          </a:effectRef>
          <a:fontRef idx="minor">
            <a:schemeClr val="tx1"/>
          </a:fontRef>
        </p:style>
      </p:cxnSp>
      <p:pic>
        <p:nvPicPr>
          <p:cNvPr id="4" name="Picture 3" descr="A picture containing drawing&#10;&#10;Description automatically generated">
            <a:extLst>
              <a:ext uri="{FF2B5EF4-FFF2-40B4-BE49-F238E27FC236}">
                <a16:creationId xmlns:a16="http://schemas.microsoft.com/office/drawing/2014/main" id="{2FB2D6CC-CDE7-4A33-833A-288A1A9A396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6381" y="6355848"/>
            <a:ext cx="1313336" cy="284498"/>
          </a:xfrm>
          <a:prstGeom prst="rect">
            <a:avLst/>
          </a:prstGeom>
        </p:spPr>
      </p:pic>
      <p:pic>
        <p:nvPicPr>
          <p:cNvPr id="9" name="Picture 8" descr="A picture containing food, drawing&#10;&#10;Description automatically generated">
            <a:extLst>
              <a:ext uri="{FF2B5EF4-FFF2-40B4-BE49-F238E27FC236}">
                <a16:creationId xmlns:a16="http://schemas.microsoft.com/office/drawing/2014/main" id="{781A1CAF-4A02-422B-A6BA-76DB43A407FB}"/>
              </a:ext>
            </a:extLst>
          </p:cNvPr>
          <p:cNvPicPr>
            <a:picLocks noChangeAspect="1"/>
          </p:cNvPicPr>
          <p:nvPr/>
        </p:nvPicPr>
        <p:blipFill rotWithShape="1">
          <a:blip r:embed="rId3">
            <a:extLst>
              <a:ext uri="{28A0092B-C50C-407E-A947-70E740481C1C}">
                <a14:useLocalDpi xmlns:a14="http://schemas.microsoft.com/office/drawing/2010/main" val="0"/>
              </a:ext>
            </a:extLst>
          </a:blip>
          <a:srcRect b="93078"/>
          <a:stretch/>
        </p:blipFill>
        <p:spPr>
          <a:xfrm>
            <a:off x="276381" y="893792"/>
            <a:ext cx="3957400" cy="209061"/>
          </a:xfrm>
          <a:prstGeom prst="rect">
            <a:avLst/>
          </a:prstGeom>
        </p:spPr>
      </p:pic>
      <p:cxnSp>
        <p:nvCxnSpPr>
          <p:cNvPr id="14" name="Straight Connector 13">
            <a:extLst>
              <a:ext uri="{FF2B5EF4-FFF2-40B4-BE49-F238E27FC236}">
                <a16:creationId xmlns:a16="http://schemas.microsoft.com/office/drawing/2014/main" id="{85848836-F2AE-4675-A47A-D7CFBF04EB35}"/>
              </a:ext>
            </a:extLst>
          </p:cNvPr>
          <p:cNvCxnSpPr>
            <a:cxnSpLocks/>
          </p:cNvCxnSpPr>
          <p:nvPr/>
        </p:nvCxnSpPr>
        <p:spPr>
          <a:xfrm>
            <a:off x="524805" y="6279472"/>
            <a:ext cx="8094391" cy="0"/>
          </a:xfrm>
          <a:prstGeom prst="line">
            <a:avLst/>
          </a:prstGeom>
          <a:ln>
            <a:solidFill>
              <a:srgbClr val="333333"/>
            </a:solidFill>
          </a:ln>
        </p:spPr>
        <p:style>
          <a:lnRef idx="1">
            <a:schemeClr val="accent1"/>
          </a:lnRef>
          <a:fillRef idx="0">
            <a:schemeClr val="accent1"/>
          </a:fillRef>
          <a:effectRef idx="0">
            <a:schemeClr val="accent1"/>
          </a:effectRef>
          <a:fontRef idx="minor">
            <a:schemeClr val="tx1"/>
          </a:fontRef>
        </p:style>
      </p:cxnSp>
      <p:graphicFrame>
        <p:nvGraphicFramePr>
          <p:cNvPr id="13" name="Chart 12">
            <a:extLst>
              <a:ext uri="{FF2B5EF4-FFF2-40B4-BE49-F238E27FC236}">
                <a16:creationId xmlns:a16="http://schemas.microsoft.com/office/drawing/2014/main" id="{617CAE36-58DC-4D74-8351-0E7D296FA026}"/>
              </a:ext>
            </a:extLst>
          </p:cNvPr>
          <p:cNvGraphicFramePr/>
          <p:nvPr/>
        </p:nvGraphicFramePr>
        <p:xfrm>
          <a:off x="554984" y="1324963"/>
          <a:ext cx="8034033" cy="4880109"/>
        </p:xfrm>
        <a:graphic>
          <a:graphicData uri="http://schemas.openxmlformats.org/drawingml/2006/chart">
            <c:chart xmlns:c="http://schemas.openxmlformats.org/drawingml/2006/chart" xmlns:r="http://schemas.openxmlformats.org/officeDocument/2006/relationships" r:id="rId4"/>
          </a:graphicData>
        </a:graphic>
      </p:graphicFrame>
      <p:sp>
        <p:nvSpPr>
          <p:cNvPr id="15" name="Rectangle 14">
            <a:extLst>
              <a:ext uri="{FF2B5EF4-FFF2-40B4-BE49-F238E27FC236}">
                <a16:creationId xmlns:a16="http://schemas.microsoft.com/office/drawing/2014/main" id="{2B569EE4-19AB-4EF0-B89F-86E82F4ADC5F}"/>
              </a:ext>
            </a:extLst>
          </p:cNvPr>
          <p:cNvSpPr/>
          <p:nvPr/>
        </p:nvSpPr>
        <p:spPr>
          <a:xfrm>
            <a:off x="2255081" y="2018052"/>
            <a:ext cx="489236"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504D"/>
                </a:solidFill>
                <a:effectLst/>
                <a:uLnTx/>
                <a:uFillTx/>
                <a:latin typeface="Calibri" panose="020F0502020204030204"/>
                <a:ea typeface="+mn-ea"/>
                <a:cs typeface="+mn-cs"/>
              </a:rPr>
              <a:t>-17</a:t>
            </a:r>
          </a:p>
        </p:txBody>
      </p:sp>
      <p:sp>
        <p:nvSpPr>
          <p:cNvPr id="16" name="Rectangle 15">
            <a:extLst>
              <a:ext uri="{FF2B5EF4-FFF2-40B4-BE49-F238E27FC236}">
                <a16:creationId xmlns:a16="http://schemas.microsoft.com/office/drawing/2014/main" id="{C44251A1-A604-4546-98AB-6FBB7F6E8692}"/>
              </a:ext>
            </a:extLst>
          </p:cNvPr>
          <p:cNvSpPr/>
          <p:nvPr/>
        </p:nvSpPr>
        <p:spPr>
          <a:xfrm>
            <a:off x="933049" y="2018052"/>
            <a:ext cx="534121"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C7BD1"/>
                </a:solidFill>
                <a:effectLst/>
                <a:uLnTx/>
                <a:uFillTx/>
                <a:latin typeface="Calibri" panose="020F0502020204030204"/>
                <a:ea typeface="+mn-ea"/>
                <a:cs typeface="+mn-cs"/>
              </a:rPr>
              <a:t>+24</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F5EFC454-845C-4FD5-8889-BB04594574DA}"/>
              </a:ext>
            </a:extLst>
          </p:cNvPr>
          <p:cNvSpPr/>
          <p:nvPr/>
        </p:nvSpPr>
        <p:spPr>
          <a:xfrm>
            <a:off x="3565896" y="2018052"/>
            <a:ext cx="489236"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504D"/>
                </a:solidFill>
                <a:effectLst/>
                <a:uLnTx/>
                <a:uFillTx/>
                <a:latin typeface="Calibri" panose="020F0502020204030204"/>
                <a:ea typeface="+mn-ea"/>
                <a:cs typeface="+mn-cs"/>
              </a:rPr>
              <a:t>-35</a:t>
            </a:r>
          </a:p>
        </p:txBody>
      </p:sp>
      <p:sp>
        <p:nvSpPr>
          <p:cNvPr id="21" name="Rectangle 20">
            <a:extLst>
              <a:ext uri="{FF2B5EF4-FFF2-40B4-BE49-F238E27FC236}">
                <a16:creationId xmlns:a16="http://schemas.microsoft.com/office/drawing/2014/main" id="{F22A7942-52A9-413C-9F98-3BCC3615A9EE}"/>
              </a:ext>
            </a:extLst>
          </p:cNvPr>
          <p:cNvSpPr/>
          <p:nvPr/>
        </p:nvSpPr>
        <p:spPr>
          <a:xfrm>
            <a:off x="6198743" y="2018052"/>
            <a:ext cx="372218"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504D"/>
                </a:solidFill>
                <a:effectLst/>
                <a:uLnTx/>
                <a:uFillTx/>
                <a:latin typeface="Calibri" panose="020F0502020204030204"/>
                <a:ea typeface="+mn-ea"/>
                <a:cs typeface="+mn-cs"/>
              </a:rPr>
              <a:t>-2</a:t>
            </a:r>
          </a:p>
        </p:txBody>
      </p:sp>
      <p:sp>
        <p:nvSpPr>
          <p:cNvPr id="22" name="Rectangle 21">
            <a:extLst>
              <a:ext uri="{FF2B5EF4-FFF2-40B4-BE49-F238E27FC236}">
                <a16:creationId xmlns:a16="http://schemas.microsoft.com/office/drawing/2014/main" id="{F1AAF5B1-8E71-41AF-89FB-7BB86D30EF10}"/>
              </a:ext>
            </a:extLst>
          </p:cNvPr>
          <p:cNvSpPr/>
          <p:nvPr/>
        </p:nvSpPr>
        <p:spPr>
          <a:xfrm>
            <a:off x="4876711" y="2018052"/>
            <a:ext cx="489236"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504D"/>
                </a:solidFill>
                <a:effectLst/>
                <a:uLnTx/>
                <a:uFillTx/>
                <a:latin typeface="Calibri" panose="020F0502020204030204"/>
                <a:ea typeface="+mn-ea"/>
                <a:cs typeface="+mn-cs"/>
              </a:rPr>
              <a:t>-25</a:t>
            </a:r>
          </a:p>
        </p:txBody>
      </p:sp>
      <p:sp>
        <p:nvSpPr>
          <p:cNvPr id="23" name="Rectangle 22">
            <a:extLst>
              <a:ext uri="{FF2B5EF4-FFF2-40B4-BE49-F238E27FC236}">
                <a16:creationId xmlns:a16="http://schemas.microsoft.com/office/drawing/2014/main" id="{6F7A8660-944E-496F-98A5-9B87321AC674}"/>
              </a:ext>
            </a:extLst>
          </p:cNvPr>
          <p:cNvSpPr/>
          <p:nvPr/>
        </p:nvSpPr>
        <p:spPr>
          <a:xfrm>
            <a:off x="7509558" y="2018052"/>
            <a:ext cx="417102"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C7BD1"/>
                </a:solidFill>
                <a:effectLst/>
                <a:uLnTx/>
                <a:uFillTx/>
                <a:latin typeface="Calibri" panose="020F0502020204030204"/>
                <a:ea typeface="+mn-ea"/>
                <a:cs typeface="+mn-cs"/>
              </a:rPr>
              <a:t>+8</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24" name="Straight Connector 23">
            <a:extLst>
              <a:ext uri="{FF2B5EF4-FFF2-40B4-BE49-F238E27FC236}">
                <a16:creationId xmlns:a16="http://schemas.microsoft.com/office/drawing/2014/main" id="{1FB5C06D-1A41-4BC3-B71B-678A2B9A3257}"/>
              </a:ext>
            </a:extLst>
          </p:cNvPr>
          <p:cNvCxnSpPr>
            <a:cxnSpLocks/>
          </p:cNvCxnSpPr>
          <p:nvPr/>
        </p:nvCxnSpPr>
        <p:spPr>
          <a:xfrm>
            <a:off x="4572000" y="1591372"/>
            <a:ext cx="0" cy="4143717"/>
          </a:xfrm>
          <a:prstGeom prst="line">
            <a:avLst/>
          </a:prstGeom>
          <a:ln w="28575"/>
        </p:spPr>
        <p:style>
          <a:lnRef idx="2">
            <a:schemeClr val="dk1"/>
          </a:lnRef>
          <a:fillRef idx="0">
            <a:schemeClr val="dk1"/>
          </a:fillRef>
          <a:effectRef idx="1">
            <a:schemeClr val="dk1"/>
          </a:effectRef>
          <a:fontRef idx="minor">
            <a:schemeClr val="tx1"/>
          </a:fontRef>
        </p:style>
      </p:cxnSp>
      <p:sp>
        <p:nvSpPr>
          <p:cNvPr id="26" name="Rectangle 25">
            <a:extLst>
              <a:ext uri="{FF2B5EF4-FFF2-40B4-BE49-F238E27FC236}">
                <a16:creationId xmlns:a16="http://schemas.microsoft.com/office/drawing/2014/main" id="{B458A592-B0BD-48B5-89E9-7EE195589034}"/>
              </a:ext>
            </a:extLst>
          </p:cNvPr>
          <p:cNvSpPr/>
          <p:nvPr/>
        </p:nvSpPr>
        <p:spPr>
          <a:xfrm>
            <a:off x="2424737" y="6280919"/>
            <a:ext cx="4294526" cy="577081"/>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0" i="1" u="none" strike="noStrike" kern="1200" cap="none" spc="0" normalizeH="0" baseline="0" noProof="0" dirty="0">
                <a:ln>
                  <a:noFill/>
                </a:ln>
                <a:solidFill>
                  <a:prstClr val="black"/>
                </a:solidFill>
                <a:effectLst/>
                <a:uLnTx/>
                <a:uFillTx/>
                <a:latin typeface="Calibri" panose="020F0502020204030204"/>
                <a:ea typeface="+mn-ea"/>
                <a:cs typeface="+mn-cs"/>
              </a:rPr>
              <a:t>And, do you think the city is allowing too many apartment complexes to be built, or do you believe that these apartment complexes are needed to provide lower cost housing alternatives in the city?</a:t>
            </a:r>
          </a:p>
        </p:txBody>
      </p:sp>
      <p:pic>
        <p:nvPicPr>
          <p:cNvPr id="18" name="Picture 17" descr="A picture containing text&#10;&#10;Description automatically generated">
            <a:extLst>
              <a:ext uri="{FF2B5EF4-FFF2-40B4-BE49-F238E27FC236}">
                <a16:creationId xmlns:a16="http://schemas.microsoft.com/office/drawing/2014/main" id="{EDBE208D-492F-4413-B90D-AF9D071A721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21710" y="6369624"/>
            <a:ext cx="1426048" cy="347698"/>
          </a:xfrm>
          <a:prstGeom prst="rect">
            <a:avLst/>
          </a:prstGeom>
        </p:spPr>
      </p:pic>
      <p:pic>
        <p:nvPicPr>
          <p:cNvPr id="20" name="Picture 19" descr="Logo&#10;&#10;Description automatically generated">
            <a:extLst>
              <a:ext uri="{FF2B5EF4-FFF2-40B4-BE49-F238E27FC236}">
                <a16:creationId xmlns:a16="http://schemas.microsoft.com/office/drawing/2014/main" id="{CC78ABD6-0829-4991-AE16-06130093E06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247758" y="6319223"/>
            <a:ext cx="432154" cy="481239"/>
          </a:xfrm>
          <a:prstGeom prst="rect">
            <a:avLst/>
          </a:prstGeom>
        </p:spPr>
      </p:pic>
    </p:spTree>
    <p:extLst>
      <p:ext uri="{BB962C8B-B14F-4D97-AF65-F5344CB8AC3E}">
        <p14:creationId xmlns:p14="http://schemas.microsoft.com/office/powerpoint/2010/main" val="31530018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6DABD6-2705-CE43-9C26-0E579DDD65F8}"/>
              </a:ext>
            </a:extLst>
          </p:cNvPr>
          <p:cNvSpPr>
            <a:spLocks noGrp="1"/>
          </p:cNvSpPr>
          <p:nvPr>
            <p:ph type="title"/>
          </p:nvPr>
        </p:nvSpPr>
        <p:spPr>
          <a:xfrm>
            <a:off x="276381" y="290657"/>
            <a:ext cx="7886700" cy="438912"/>
          </a:xfrm>
        </p:spPr>
        <p:txBody>
          <a:bodyPr lIns="0" tIns="0" rIns="0" bIns="0">
            <a:noAutofit/>
          </a:bodyPr>
          <a:lstStyle/>
          <a:p>
            <a:r>
              <a:rPr lang="en-US" sz="2400" dirty="0">
                <a:solidFill>
                  <a:srgbClr val="333333"/>
                </a:solidFill>
                <a:latin typeface="Calibri" panose="020F0502020204030204"/>
              </a:rPr>
              <a:t>There is significant support for policies to ensure smaller, lower cost residences can be built throughout the city.</a:t>
            </a:r>
            <a:endParaRPr lang="en-US" sz="2400" dirty="0">
              <a:solidFill>
                <a:srgbClr val="333333"/>
              </a:solidFill>
            </a:endParaRPr>
          </a:p>
        </p:txBody>
      </p:sp>
      <p:sp>
        <p:nvSpPr>
          <p:cNvPr id="8" name="Slide Number Placeholder 5">
            <a:extLst>
              <a:ext uri="{FF2B5EF4-FFF2-40B4-BE49-F238E27FC236}">
                <a16:creationId xmlns:a16="http://schemas.microsoft.com/office/drawing/2014/main" id="{F67A3E3F-9042-504A-9482-C843F4DFB7FF}"/>
              </a:ext>
            </a:extLst>
          </p:cNvPr>
          <p:cNvSpPr>
            <a:spLocks noGrp="1"/>
          </p:cNvSpPr>
          <p:nvPr>
            <p:ph type="sldNum" sz="quarter" idx="12"/>
          </p:nvPr>
        </p:nvSpPr>
        <p:spPr>
          <a:xfrm>
            <a:off x="8469691" y="6275221"/>
            <a:ext cx="689299" cy="365125"/>
          </a:xfr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36E01ECB-9F79-DF4C-A9E9-6BFA7BE47661}" type="slidenum">
              <a:rPr kumimoji="0" lang="en-US" sz="1200" b="1"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35</a:t>
            </a:fld>
            <a:endParaRPr kumimoji="0" lang="en-US" sz="1200" b="1"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1249923C-87EE-46D4-9502-676462BC4CDB}"/>
              </a:ext>
            </a:extLst>
          </p:cNvPr>
          <p:cNvCxnSpPr>
            <a:cxnSpLocks/>
          </p:cNvCxnSpPr>
          <p:nvPr/>
        </p:nvCxnSpPr>
        <p:spPr>
          <a:xfrm>
            <a:off x="299955" y="6279472"/>
            <a:ext cx="8544242" cy="0"/>
          </a:xfrm>
          <a:prstGeom prst="line">
            <a:avLst/>
          </a:prstGeom>
          <a:ln>
            <a:solidFill>
              <a:srgbClr val="333333"/>
            </a:solidFill>
          </a:ln>
        </p:spPr>
        <p:style>
          <a:lnRef idx="1">
            <a:schemeClr val="accent1"/>
          </a:lnRef>
          <a:fillRef idx="0">
            <a:schemeClr val="accent1"/>
          </a:fillRef>
          <a:effectRef idx="0">
            <a:schemeClr val="accent1"/>
          </a:effectRef>
          <a:fontRef idx="minor">
            <a:schemeClr val="tx1"/>
          </a:fontRef>
        </p:style>
      </p:cxnSp>
      <p:pic>
        <p:nvPicPr>
          <p:cNvPr id="4" name="Picture 3" descr="A picture containing drawing&#10;&#10;Description automatically generated">
            <a:extLst>
              <a:ext uri="{FF2B5EF4-FFF2-40B4-BE49-F238E27FC236}">
                <a16:creationId xmlns:a16="http://schemas.microsoft.com/office/drawing/2014/main" id="{2FB2D6CC-CDE7-4A33-833A-288A1A9A396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6381" y="6355848"/>
            <a:ext cx="1313336" cy="284498"/>
          </a:xfrm>
          <a:prstGeom prst="rect">
            <a:avLst/>
          </a:prstGeom>
        </p:spPr>
      </p:pic>
      <p:pic>
        <p:nvPicPr>
          <p:cNvPr id="9" name="Picture 8" descr="A picture containing food, drawing&#10;&#10;Description automatically generated">
            <a:extLst>
              <a:ext uri="{FF2B5EF4-FFF2-40B4-BE49-F238E27FC236}">
                <a16:creationId xmlns:a16="http://schemas.microsoft.com/office/drawing/2014/main" id="{781A1CAF-4A02-422B-A6BA-76DB43A407FB}"/>
              </a:ext>
            </a:extLst>
          </p:cNvPr>
          <p:cNvPicPr>
            <a:picLocks noChangeAspect="1"/>
          </p:cNvPicPr>
          <p:nvPr/>
        </p:nvPicPr>
        <p:blipFill rotWithShape="1">
          <a:blip r:embed="rId3">
            <a:extLst>
              <a:ext uri="{28A0092B-C50C-407E-A947-70E740481C1C}">
                <a14:useLocalDpi xmlns:a14="http://schemas.microsoft.com/office/drawing/2010/main" val="0"/>
              </a:ext>
            </a:extLst>
          </a:blip>
          <a:srcRect b="93078"/>
          <a:stretch/>
        </p:blipFill>
        <p:spPr>
          <a:xfrm>
            <a:off x="276381" y="893792"/>
            <a:ext cx="3957400" cy="209061"/>
          </a:xfrm>
          <a:prstGeom prst="rect">
            <a:avLst/>
          </a:prstGeom>
        </p:spPr>
      </p:pic>
      <p:sp>
        <p:nvSpPr>
          <p:cNvPr id="11" name="Rectangle 10">
            <a:extLst>
              <a:ext uri="{FF2B5EF4-FFF2-40B4-BE49-F238E27FC236}">
                <a16:creationId xmlns:a16="http://schemas.microsoft.com/office/drawing/2014/main" id="{33343CA7-851C-4C8A-8C31-55B250266C3C}"/>
              </a:ext>
            </a:extLst>
          </p:cNvPr>
          <p:cNvSpPr/>
          <p:nvPr/>
        </p:nvSpPr>
        <p:spPr>
          <a:xfrm>
            <a:off x="2424737" y="6283357"/>
            <a:ext cx="4294526" cy="577081"/>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0" i="1" u="none" strike="noStrike" kern="1200" cap="none" spc="0" normalizeH="0" baseline="0" noProof="0" dirty="0">
                <a:ln>
                  <a:noFill/>
                </a:ln>
                <a:solidFill>
                  <a:prstClr val="black"/>
                </a:solidFill>
                <a:effectLst/>
                <a:uLnTx/>
                <a:uFillTx/>
                <a:latin typeface="Calibri" panose="020F0502020204030204"/>
                <a:ea typeface="+mn-ea"/>
                <a:cs typeface="+mn-cs"/>
              </a:rPr>
              <a:t>On a different topic, do you support or oppose policies to ensure that smaller, lower cost homes like duplexes, townhouses and garden apartments can be built throughout the city?</a:t>
            </a:r>
          </a:p>
        </p:txBody>
      </p:sp>
      <p:cxnSp>
        <p:nvCxnSpPr>
          <p:cNvPr id="14" name="Straight Connector 13">
            <a:extLst>
              <a:ext uri="{FF2B5EF4-FFF2-40B4-BE49-F238E27FC236}">
                <a16:creationId xmlns:a16="http://schemas.microsoft.com/office/drawing/2014/main" id="{85848836-F2AE-4675-A47A-D7CFBF04EB35}"/>
              </a:ext>
            </a:extLst>
          </p:cNvPr>
          <p:cNvCxnSpPr>
            <a:cxnSpLocks/>
          </p:cNvCxnSpPr>
          <p:nvPr/>
        </p:nvCxnSpPr>
        <p:spPr>
          <a:xfrm>
            <a:off x="524805" y="6279472"/>
            <a:ext cx="8094391" cy="0"/>
          </a:xfrm>
          <a:prstGeom prst="line">
            <a:avLst/>
          </a:prstGeom>
          <a:ln>
            <a:solidFill>
              <a:srgbClr val="333333"/>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5BBAC6FC-AB5D-402B-9722-FBF67CDD4FE3}"/>
              </a:ext>
            </a:extLst>
          </p:cNvPr>
          <p:cNvCxnSpPr>
            <a:cxnSpLocks/>
          </p:cNvCxnSpPr>
          <p:nvPr/>
        </p:nvCxnSpPr>
        <p:spPr>
          <a:xfrm>
            <a:off x="524805" y="6279472"/>
            <a:ext cx="8094391" cy="0"/>
          </a:xfrm>
          <a:prstGeom prst="line">
            <a:avLst/>
          </a:prstGeom>
          <a:ln>
            <a:solidFill>
              <a:srgbClr val="333333"/>
            </a:solidFill>
          </a:ln>
        </p:spPr>
        <p:style>
          <a:lnRef idx="1">
            <a:schemeClr val="accent1"/>
          </a:lnRef>
          <a:fillRef idx="0">
            <a:schemeClr val="accent1"/>
          </a:fillRef>
          <a:effectRef idx="0">
            <a:schemeClr val="accent1"/>
          </a:effectRef>
          <a:fontRef idx="minor">
            <a:schemeClr val="tx1"/>
          </a:fontRef>
        </p:style>
      </p:cxnSp>
      <p:graphicFrame>
        <p:nvGraphicFramePr>
          <p:cNvPr id="29" name="Chart 28">
            <a:extLst>
              <a:ext uri="{FF2B5EF4-FFF2-40B4-BE49-F238E27FC236}">
                <a16:creationId xmlns:a16="http://schemas.microsoft.com/office/drawing/2014/main" id="{F56E8CFD-4556-4BD3-9329-F3BF0B9BFA60}"/>
              </a:ext>
            </a:extLst>
          </p:cNvPr>
          <p:cNvGraphicFramePr/>
          <p:nvPr>
            <p:extLst>
              <p:ext uri="{D42A27DB-BD31-4B8C-83A1-F6EECF244321}">
                <p14:modId xmlns:p14="http://schemas.microsoft.com/office/powerpoint/2010/main" val="297776826"/>
              </p:ext>
            </p:extLst>
          </p:nvPr>
        </p:nvGraphicFramePr>
        <p:xfrm>
          <a:off x="554984" y="1324963"/>
          <a:ext cx="8034033" cy="4880109"/>
        </p:xfrm>
        <a:graphic>
          <a:graphicData uri="http://schemas.openxmlformats.org/drawingml/2006/chart">
            <c:chart xmlns:c="http://schemas.openxmlformats.org/drawingml/2006/chart" xmlns:r="http://schemas.openxmlformats.org/officeDocument/2006/relationships" r:id="rId4"/>
          </a:graphicData>
        </a:graphic>
      </p:graphicFrame>
      <p:sp>
        <p:nvSpPr>
          <p:cNvPr id="23" name="Rectangle 22">
            <a:extLst>
              <a:ext uri="{FF2B5EF4-FFF2-40B4-BE49-F238E27FC236}">
                <a16:creationId xmlns:a16="http://schemas.microsoft.com/office/drawing/2014/main" id="{06462995-11AE-4F2B-AD71-E923D4DFA9D0}"/>
              </a:ext>
            </a:extLst>
          </p:cNvPr>
          <p:cNvSpPr/>
          <p:nvPr/>
        </p:nvSpPr>
        <p:spPr>
          <a:xfrm>
            <a:off x="3074312" y="1510021"/>
            <a:ext cx="534121"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C7BD1"/>
                </a:solidFill>
                <a:effectLst/>
                <a:uLnTx/>
                <a:uFillTx/>
                <a:latin typeface="Calibri" panose="020F0502020204030204"/>
                <a:ea typeface="+mn-ea"/>
                <a:cs typeface="+mn-cs"/>
              </a:rPr>
              <a:t>+</a:t>
            </a:r>
            <a:r>
              <a:rPr lang="en-US" dirty="0">
                <a:solidFill>
                  <a:srgbClr val="4C7BD1"/>
                </a:solidFill>
                <a:latin typeface="Calibri" panose="020F0502020204030204"/>
              </a:rPr>
              <a:t>28</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D5C7CF06-3A5E-406E-A5FF-59E795D64B95}"/>
              </a:ext>
            </a:extLst>
          </p:cNvPr>
          <p:cNvSpPr/>
          <p:nvPr/>
        </p:nvSpPr>
        <p:spPr>
          <a:xfrm>
            <a:off x="933049" y="1510021"/>
            <a:ext cx="534121"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C7BD1"/>
                </a:solidFill>
                <a:effectLst/>
                <a:uLnTx/>
                <a:uFillTx/>
                <a:latin typeface="Calibri" panose="020F0502020204030204"/>
                <a:ea typeface="+mn-ea"/>
                <a:cs typeface="+mn-cs"/>
              </a:rPr>
              <a:t>+</a:t>
            </a:r>
            <a:r>
              <a:rPr lang="en-US" dirty="0">
                <a:solidFill>
                  <a:srgbClr val="4C7BD1"/>
                </a:solidFill>
                <a:latin typeface="Calibri" panose="020F0502020204030204"/>
              </a:rPr>
              <a:t>29</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6" name="Rectangle 25">
            <a:extLst>
              <a:ext uri="{FF2B5EF4-FFF2-40B4-BE49-F238E27FC236}">
                <a16:creationId xmlns:a16="http://schemas.microsoft.com/office/drawing/2014/main" id="{BABB8F48-FE04-409D-B731-E12160126CA5}"/>
              </a:ext>
            </a:extLst>
          </p:cNvPr>
          <p:cNvSpPr/>
          <p:nvPr/>
        </p:nvSpPr>
        <p:spPr>
          <a:xfrm>
            <a:off x="6589720" y="1510021"/>
            <a:ext cx="534121"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C7BD1"/>
                </a:solidFill>
                <a:effectLst/>
                <a:uLnTx/>
                <a:uFillTx/>
                <a:latin typeface="Calibri" panose="020F0502020204030204"/>
                <a:ea typeface="+mn-ea"/>
                <a:cs typeface="+mn-cs"/>
              </a:rPr>
              <a:t>+</a:t>
            </a:r>
            <a:r>
              <a:rPr lang="en-US" dirty="0">
                <a:solidFill>
                  <a:srgbClr val="4C7BD1"/>
                </a:solidFill>
                <a:latin typeface="Calibri" panose="020F0502020204030204"/>
              </a:rPr>
              <a:t>56</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7" name="Rectangle 26">
            <a:extLst>
              <a:ext uri="{FF2B5EF4-FFF2-40B4-BE49-F238E27FC236}">
                <a16:creationId xmlns:a16="http://schemas.microsoft.com/office/drawing/2014/main" id="{FE185EAB-3124-4CF7-8450-2305E5F90E6C}"/>
              </a:ext>
            </a:extLst>
          </p:cNvPr>
          <p:cNvSpPr/>
          <p:nvPr/>
        </p:nvSpPr>
        <p:spPr>
          <a:xfrm>
            <a:off x="2032220" y="1510021"/>
            <a:ext cx="534121"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C7BD1"/>
                </a:solidFill>
                <a:effectLst/>
                <a:uLnTx/>
                <a:uFillTx/>
                <a:latin typeface="Calibri" panose="020F0502020204030204"/>
                <a:ea typeface="+mn-ea"/>
                <a:cs typeface="+mn-cs"/>
              </a:rPr>
              <a:t>+</a:t>
            </a:r>
            <a:r>
              <a:rPr lang="en-US" dirty="0">
                <a:solidFill>
                  <a:srgbClr val="4C7BD1"/>
                </a:solidFill>
                <a:latin typeface="Calibri" panose="020F0502020204030204"/>
              </a:rPr>
              <a:t>58</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8" name="Rectangle 27">
            <a:extLst>
              <a:ext uri="{FF2B5EF4-FFF2-40B4-BE49-F238E27FC236}">
                <a16:creationId xmlns:a16="http://schemas.microsoft.com/office/drawing/2014/main" id="{9293095F-EC88-40BB-9F96-5BE8DE2AC6AA}"/>
              </a:ext>
            </a:extLst>
          </p:cNvPr>
          <p:cNvSpPr/>
          <p:nvPr/>
        </p:nvSpPr>
        <p:spPr>
          <a:xfrm>
            <a:off x="5437417" y="1510021"/>
            <a:ext cx="534121"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C7BD1"/>
                </a:solidFill>
                <a:effectLst/>
                <a:uLnTx/>
                <a:uFillTx/>
                <a:latin typeface="Calibri" panose="020F0502020204030204"/>
                <a:ea typeface="+mn-ea"/>
                <a:cs typeface="+mn-cs"/>
              </a:rPr>
              <a:t>+21</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2" name="Rectangle 31">
            <a:extLst>
              <a:ext uri="{FF2B5EF4-FFF2-40B4-BE49-F238E27FC236}">
                <a16:creationId xmlns:a16="http://schemas.microsoft.com/office/drawing/2014/main" id="{5BD4C02F-E786-4406-9694-8130B53CC742}"/>
              </a:ext>
            </a:extLst>
          </p:cNvPr>
          <p:cNvSpPr/>
          <p:nvPr/>
        </p:nvSpPr>
        <p:spPr>
          <a:xfrm>
            <a:off x="7742023" y="1510021"/>
            <a:ext cx="534121"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C7BD1"/>
                </a:solidFill>
                <a:effectLst/>
                <a:uLnTx/>
                <a:uFillTx/>
                <a:latin typeface="Calibri" panose="020F0502020204030204"/>
                <a:ea typeface="+mn-ea"/>
                <a:cs typeface="+mn-cs"/>
              </a:rPr>
              <a:t>+</a:t>
            </a:r>
            <a:r>
              <a:rPr lang="en-US" dirty="0">
                <a:solidFill>
                  <a:srgbClr val="4C7BD1"/>
                </a:solidFill>
                <a:latin typeface="Calibri" panose="020F0502020204030204"/>
              </a:rPr>
              <a:t>48</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33" name="Straight Connector 32">
            <a:extLst>
              <a:ext uri="{FF2B5EF4-FFF2-40B4-BE49-F238E27FC236}">
                <a16:creationId xmlns:a16="http://schemas.microsoft.com/office/drawing/2014/main" id="{C7CE2AEC-5282-4733-B91C-AFC48E428D03}"/>
              </a:ext>
            </a:extLst>
          </p:cNvPr>
          <p:cNvCxnSpPr>
            <a:cxnSpLocks/>
          </p:cNvCxnSpPr>
          <p:nvPr/>
        </p:nvCxnSpPr>
        <p:spPr>
          <a:xfrm>
            <a:off x="1704491" y="1434517"/>
            <a:ext cx="0" cy="4311951"/>
          </a:xfrm>
          <a:prstGeom prst="line">
            <a:avLst/>
          </a:prstGeom>
          <a:ln w="28575"/>
        </p:spPr>
        <p:style>
          <a:lnRef idx="2">
            <a:schemeClr val="dk1"/>
          </a:lnRef>
          <a:fillRef idx="0">
            <a:schemeClr val="dk1"/>
          </a:fillRef>
          <a:effectRef idx="1">
            <a:schemeClr val="dk1"/>
          </a:effectRef>
          <a:fontRef idx="minor">
            <a:schemeClr val="tx1"/>
          </a:fontRef>
        </p:style>
      </p:cxnSp>
      <p:cxnSp>
        <p:nvCxnSpPr>
          <p:cNvPr id="34" name="Straight Connector 33">
            <a:extLst>
              <a:ext uri="{FF2B5EF4-FFF2-40B4-BE49-F238E27FC236}">
                <a16:creationId xmlns:a16="http://schemas.microsoft.com/office/drawing/2014/main" id="{B1509140-21BE-45AC-B9B3-2860FD7EA4B8}"/>
              </a:ext>
            </a:extLst>
          </p:cNvPr>
          <p:cNvCxnSpPr>
            <a:cxnSpLocks/>
          </p:cNvCxnSpPr>
          <p:nvPr/>
        </p:nvCxnSpPr>
        <p:spPr>
          <a:xfrm>
            <a:off x="5111819" y="1503027"/>
            <a:ext cx="0" cy="4311951"/>
          </a:xfrm>
          <a:prstGeom prst="line">
            <a:avLst/>
          </a:prstGeom>
          <a:ln w="28575"/>
        </p:spPr>
        <p:style>
          <a:lnRef idx="2">
            <a:schemeClr val="dk1"/>
          </a:lnRef>
          <a:fillRef idx="0">
            <a:schemeClr val="dk1"/>
          </a:fillRef>
          <a:effectRef idx="1">
            <a:schemeClr val="dk1"/>
          </a:effectRef>
          <a:fontRef idx="minor">
            <a:schemeClr val="tx1"/>
          </a:fontRef>
        </p:style>
      </p:cxnSp>
      <p:sp>
        <p:nvSpPr>
          <p:cNvPr id="35" name="Rectangle 34">
            <a:extLst>
              <a:ext uri="{FF2B5EF4-FFF2-40B4-BE49-F238E27FC236}">
                <a16:creationId xmlns:a16="http://schemas.microsoft.com/office/drawing/2014/main" id="{13514FF4-CD88-4B71-8C13-B59FE25336C5}"/>
              </a:ext>
            </a:extLst>
          </p:cNvPr>
          <p:cNvSpPr/>
          <p:nvPr/>
        </p:nvSpPr>
        <p:spPr>
          <a:xfrm>
            <a:off x="4243855" y="1510021"/>
            <a:ext cx="534121"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C7BD1"/>
                </a:solidFill>
                <a:effectLst/>
                <a:uLnTx/>
                <a:uFillTx/>
                <a:latin typeface="Calibri" panose="020F0502020204030204"/>
                <a:ea typeface="+mn-ea"/>
                <a:cs typeface="+mn-cs"/>
              </a:rPr>
              <a:t>+12</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1" name="Picture 20" descr="A picture containing text&#10;&#10;Description automatically generated">
            <a:extLst>
              <a:ext uri="{FF2B5EF4-FFF2-40B4-BE49-F238E27FC236}">
                <a16:creationId xmlns:a16="http://schemas.microsoft.com/office/drawing/2014/main" id="{B2B2DC2A-C987-4316-AE4B-7411DEC76F5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21710" y="6369624"/>
            <a:ext cx="1426048" cy="347698"/>
          </a:xfrm>
          <a:prstGeom prst="rect">
            <a:avLst/>
          </a:prstGeom>
        </p:spPr>
      </p:pic>
      <p:pic>
        <p:nvPicPr>
          <p:cNvPr id="30" name="Picture 29">
            <a:extLst>
              <a:ext uri="{FF2B5EF4-FFF2-40B4-BE49-F238E27FC236}">
                <a16:creationId xmlns:a16="http://schemas.microsoft.com/office/drawing/2014/main" id="{01DFEEE4-C738-4449-98E6-FAA2F2C5C571}"/>
              </a:ext>
            </a:extLst>
          </p:cNvPr>
          <p:cNvPicPr>
            <a:picLocks noChangeAspect="1"/>
          </p:cNvPicPr>
          <p:nvPr/>
        </p:nvPicPr>
        <p:blipFill rotWithShape="1">
          <a:blip r:embed="rId6">
            <a:extLst>
              <a:ext uri="{28A0092B-C50C-407E-A947-70E740481C1C}">
                <a14:useLocalDpi xmlns:a14="http://schemas.microsoft.com/office/drawing/2010/main" val="0"/>
              </a:ext>
            </a:extLst>
          </a:blip>
          <a:srcRect t="-2459" r="86823"/>
          <a:stretch/>
        </p:blipFill>
        <p:spPr>
          <a:xfrm>
            <a:off x="8248368" y="6353873"/>
            <a:ext cx="466521" cy="410519"/>
          </a:xfrm>
          <a:prstGeom prst="rect">
            <a:avLst/>
          </a:prstGeom>
        </p:spPr>
      </p:pic>
    </p:spTree>
    <p:extLst>
      <p:ext uri="{BB962C8B-B14F-4D97-AF65-F5344CB8AC3E}">
        <p14:creationId xmlns:p14="http://schemas.microsoft.com/office/powerpoint/2010/main" val="31192424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6DABD6-2705-CE43-9C26-0E579DDD65F8}"/>
              </a:ext>
            </a:extLst>
          </p:cNvPr>
          <p:cNvSpPr>
            <a:spLocks noGrp="1"/>
          </p:cNvSpPr>
          <p:nvPr>
            <p:ph type="title"/>
          </p:nvPr>
        </p:nvSpPr>
        <p:spPr>
          <a:xfrm>
            <a:off x="276381" y="290657"/>
            <a:ext cx="7886700" cy="438912"/>
          </a:xfrm>
        </p:spPr>
        <p:txBody>
          <a:bodyPr lIns="0" tIns="0" rIns="0" bIns="0">
            <a:noAutofit/>
          </a:bodyPr>
          <a:lstStyle/>
          <a:p>
            <a:r>
              <a:rPr lang="en-US" sz="2400" dirty="0">
                <a:solidFill>
                  <a:srgbClr val="333333"/>
                </a:solidFill>
                <a:latin typeface="Calibri" panose="020F0502020204030204"/>
              </a:rPr>
              <a:t>On the issue of taxes, there is a general consensus that city taxes are “about right.”</a:t>
            </a:r>
            <a:endParaRPr lang="en-US" sz="2400" dirty="0">
              <a:solidFill>
                <a:srgbClr val="333333"/>
              </a:solidFill>
            </a:endParaRPr>
          </a:p>
        </p:txBody>
      </p:sp>
      <p:sp>
        <p:nvSpPr>
          <p:cNvPr id="8" name="Slide Number Placeholder 5">
            <a:extLst>
              <a:ext uri="{FF2B5EF4-FFF2-40B4-BE49-F238E27FC236}">
                <a16:creationId xmlns:a16="http://schemas.microsoft.com/office/drawing/2014/main" id="{F67A3E3F-9042-504A-9482-C843F4DFB7FF}"/>
              </a:ext>
            </a:extLst>
          </p:cNvPr>
          <p:cNvSpPr>
            <a:spLocks noGrp="1"/>
          </p:cNvSpPr>
          <p:nvPr>
            <p:ph type="sldNum" sz="quarter" idx="12"/>
          </p:nvPr>
        </p:nvSpPr>
        <p:spPr>
          <a:xfrm>
            <a:off x="8469691" y="6275221"/>
            <a:ext cx="689299" cy="365125"/>
          </a:xfr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36E01ECB-9F79-DF4C-A9E9-6BFA7BE47661}" type="slidenum">
              <a:rPr kumimoji="0" lang="en-US" sz="1200" b="1"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36</a:t>
            </a:fld>
            <a:endParaRPr kumimoji="0" lang="en-US" sz="1200" b="1"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1249923C-87EE-46D4-9502-676462BC4CDB}"/>
              </a:ext>
            </a:extLst>
          </p:cNvPr>
          <p:cNvCxnSpPr>
            <a:cxnSpLocks/>
          </p:cNvCxnSpPr>
          <p:nvPr/>
        </p:nvCxnSpPr>
        <p:spPr>
          <a:xfrm>
            <a:off x="299955" y="6279472"/>
            <a:ext cx="8544242" cy="0"/>
          </a:xfrm>
          <a:prstGeom prst="line">
            <a:avLst/>
          </a:prstGeom>
          <a:ln>
            <a:solidFill>
              <a:srgbClr val="333333"/>
            </a:solidFill>
          </a:ln>
        </p:spPr>
        <p:style>
          <a:lnRef idx="1">
            <a:schemeClr val="accent1"/>
          </a:lnRef>
          <a:fillRef idx="0">
            <a:schemeClr val="accent1"/>
          </a:fillRef>
          <a:effectRef idx="0">
            <a:schemeClr val="accent1"/>
          </a:effectRef>
          <a:fontRef idx="minor">
            <a:schemeClr val="tx1"/>
          </a:fontRef>
        </p:style>
      </p:cxnSp>
      <p:pic>
        <p:nvPicPr>
          <p:cNvPr id="4" name="Picture 3" descr="A picture containing drawing&#10;&#10;Description automatically generated">
            <a:extLst>
              <a:ext uri="{FF2B5EF4-FFF2-40B4-BE49-F238E27FC236}">
                <a16:creationId xmlns:a16="http://schemas.microsoft.com/office/drawing/2014/main" id="{2FB2D6CC-CDE7-4A33-833A-288A1A9A396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6381" y="6355848"/>
            <a:ext cx="1313336" cy="284498"/>
          </a:xfrm>
          <a:prstGeom prst="rect">
            <a:avLst/>
          </a:prstGeom>
        </p:spPr>
      </p:pic>
      <p:pic>
        <p:nvPicPr>
          <p:cNvPr id="9" name="Picture 8" descr="A picture containing food, drawing&#10;&#10;Description automatically generated">
            <a:extLst>
              <a:ext uri="{FF2B5EF4-FFF2-40B4-BE49-F238E27FC236}">
                <a16:creationId xmlns:a16="http://schemas.microsoft.com/office/drawing/2014/main" id="{781A1CAF-4A02-422B-A6BA-76DB43A407FB}"/>
              </a:ext>
            </a:extLst>
          </p:cNvPr>
          <p:cNvPicPr>
            <a:picLocks noChangeAspect="1"/>
          </p:cNvPicPr>
          <p:nvPr/>
        </p:nvPicPr>
        <p:blipFill rotWithShape="1">
          <a:blip r:embed="rId3">
            <a:extLst>
              <a:ext uri="{28A0092B-C50C-407E-A947-70E740481C1C}">
                <a14:useLocalDpi xmlns:a14="http://schemas.microsoft.com/office/drawing/2010/main" val="0"/>
              </a:ext>
            </a:extLst>
          </a:blip>
          <a:srcRect b="93078"/>
          <a:stretch/>
        </p:blipFill>
        <p:spPr>
          <a:xfrm>
            <a:off x="276381" y="893792"/>
            <a:ext cx="3957400" cy="209061"/>
          </a:xfrm>
          <a:prstGeom prst="rect">
            <a:avLst/>
          </a:prstGeom>
        </p:spPr>
      </p:pic>
      <p:sp>
        <p:nvSpPr>
          <p:cNvPr id="11" name="Rectangle 10">
            <a:extLst>
              <a:ext uri="{FF2B5EF4-FFF2-40B4-BE49-F238E27FC236}">
                <a16:creationId xmlns:a16="http://schemas.microsoft.com/office/drawing/2014/main" id="{33343CA7-851C-4C8A-8C31-55B250266C3C}"/>
              </a:ext>
            </a:extLst>
          </p:cNvPr>
          <p:cNvSpPr/>
          <p:nvPr/>
        </p:nvSpPr>
        <p:spPr>
          <a:xfrm>
            <a:off x="2424737" y="6280919"/>
            <a:ext cx="4294526" cy="577081"/>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0" i="1" u="none" strike="noStrike" kern="1200" cap="none" spc="0" normalizeH="0" baseline="0" noProof="0" dirty="0">
                <a:ln>
                  <a:noFill/>
                </a:ln>
                <a:solidFill>
                  <a:prstClr val="black"/>
                </a:solidFill>
                <a:effectLst/>
                <a:uLnTx/>
                <a:uFillTx/>
                <a:latin typeface="Calibri" panose="020F0502020204030204"/>
                <a:ea typeface="+mn-ea"/>
                <a:cs typeface="+mn-cs"/>
              </a:rPr>
              <a:t>Thinking about the city taxes you pay… do you believe that for the services you receive from Overland Park, that the city taxes you pay are too high, or are they about right?</a:t>
            </a:r>
          </a:p>
        </p:txBody>
      </p:sp>
      <p:cxnSp>
        <p:nvCxnSpPr>
          <p:cNvPr id="14" name="Straight Connector 13">
            <a:extLst>
              <a:ext uri="{FF2B5EF4-FFF2-40B4-BE49-F238E27FC236}">
                <a16:creationId xmlns:a16="http://schemas.microsoft.com/office/drawing/2014/main" id="{85848836-F2AE-4675-A47A-D7CFBF04EB35}"/>
              </a:ext>
            </a:extLst>
          </p:cNvPr>
          <p:cNvCxnSpPr>
            <a:cxnSpLocks/>
          </p:cNvCxnSpPr>
          <p:nvPr/>
        </p:nvCxnSpPr>
        <p:spPr>
          <a:xfrm>
            <a:off x="524805" y="6279472"/>
            <a:ext cx="8094391" cy="0"/>
          </a:xfrm>
          <a:prstGeom prst="line">
            <a:avLst/>
          </a:prstGeom>
          <a:ln>
            <a:solidFill>
              <a:srgbClr val="333333"/>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5794BC4F-E00F-4570-8F47-4C96D9366BB8}"/>
              </a:ext>
            </a:extLst>
          </p:cNvPr>
          <p:cNvCxnSpPr>
            <a:cxnSpLocks/>
          </p:cNvCxnSpPr>
          <p:nvPr/>
        </p:nvCxnSpPr>
        <p:spPr>
          <a:xfrm>
            <a:off x="524805" y="6279472"/>
            <a:ext cx="8094391" cy="0"/>
          </a:xfrm>
          <a:prstGeom prst="line">
            <a:avLst/>
          </a:prstGeom>
          <a:ln>
            <a:solidFill>
              <a:srgbClr val="333333"/>
            </a:solidFill>
          </a:ln>
        </p:spPr>
        <p:style>
          <a:lnRef idx="1">
            <a:schemeClr val="accent1"/>
          </a:lnRef>
          <a:fillRef idx="0">
            <a:schemeClr val="accent1"/>
          </a:fillRef>
          <a:effectRef idx="0">
            <a:schemeClr val="accent1"/>
          </a:effectRef>
          <a:fontRef idx="minor">
            <a:schemeClr val="tx1"/>
          </a:fontRef>
        </p:style>
      </p:cxnSp>
      <p:graphicFrame>
        <p:nvGraphicFramePr>
          <p:cNvPr id="20" name="Chart 19">
            <a:extLst>
              <a:ext uri="{FF2B5EF4-FFF2-40B4-BE49-F238E27FC236}">
                <a16:creationId xmlns:a16="http://schemas.microsoft.com/office/drawing/2014/main" id="{994A3065-3962-4A2C-AB45-22F9B8F9365D}"/>
              </a:ext>
            </a:extLst>
          </p:cNvPr>
          <p:cNvGraphicFramePr/>
          <p:nvPr>
            <p:extLst>
              <p:ext uri="{D42A27DB-BD31-4B8C-83A1-F6EECF244321}">
                <p14:modId xmlns:p14="http://schemas.microsoft.com/office/powerpoint/2010/main" val="894554479"/>
              </p:ext>
            </p:extLst>
          </p:nvPr>
        </p:nvGraphicFramePr>
        <p:xfrm>
          <a:off x="554984" y="1324963"/>
          <a:ext cx="8034033" cy="4880109"/>
        </p:xfrm>
        <a:graphic>
          <a:graphicData uri="http://schemas.openxmlformats.org/drawingml/2006/chart">
            <c:chart xmlns:c="http://schemas.openxmlformats.org/drawingml/2006/chart" xmlns:r="http://schemas.openxmlformats.org/officeDocument/2006/relationships" r:id="rId4"/>
          </a:graphicData>
        </a:graphic>
      </p:graphicFrame>
      <p:cxnSp>
        <p:nvCxnSpPr>
          <p:cNvPr id="42" name="Straight Connector 41">
            <a:extLst>
              <a:ext uri="{FF2B5EF4-FFF2-40B4-BE49-F238E27FC236}">
                <a16:creationId xmlns:a16="http://schemas.microsoft.com/office/drawing/2014/main" id="{8143F12C-A80C-4BF9-B790-4D9C39F64655}"/>
              </a:ext>
            </a:extLst>
          </p:cNvPr>
          <p:cNvCxnSpPr>
            <a:cxnSpLocks/>
          </p:cNvCxnSpPr>
          <p:nvPr/>
        </p:nvCxnSpPr>
        <p:spPr>
          <a:xfrm>
            <a:off x="2617776" y="1635760"/>
            <a:ext cx="0" cy="4143717"/>
          </a:xfrm>
          <a:prstGeom prst="line">
            <a:avLst/>
          </a:prstGeom>
          <a:ln w="28575"/>
        </p:spPr>
        <p:style>
          <a:lnRef idx="2">
            <a:schemeClr val="dk1"/>
          </a:lnRef>
          <a:fillRef idx="0">
            <a:schemeClr val="dk1"/>
          </a:fillRef>
          <a:effectRef idx="1">
            <a:schemeClr val="dk1"/>
          </a:effectRef>
          <a:fontRef idx="minor">
            <a:schemeClr val="tx1"/>
          </a:fontRef>
        </p:style>
      </p:cxnSp>
      <p:sp>
        <p:nvSpPr>
          <p:cNvPr id="3" name="Left Brace 2">
            <a:extLst>
              <a:ext uri="{FF2B5EF4-FFF2-40B4-BE49-F238E27FC236}">
                <a16:creationId xmlns:a16="http://schemas.microsoft.com/office/drawing/2014/main" id="{A2445C89-29BF-424B-9144-1D5993F6A172}"/>
              </a:ext>
            </a:extLst>
          </p:cNvPr>
          <p:cNvSpPr/>
          <p:nvPr/>
        </p:nvSpPr>
        <p:spPr>
          <a:xfrm rot="5400000">
            <a:off x="859870" y="3980578"/>
            <a:ext cx="788563" cy="511728"/>
          </a:xfrm>
          <a:custGeom>
            <a:avLst/>
            <a:gdLst>
              <a:gd name="connsiteX0" fmla="*/ 486559 w 486559"/>
              <a:gd name="connsiteY0" fmla="*/ 503339 h 503339"/>
              <a:gd name="connsiteX1" fmla="*/ 243279 w 486559"/>
              <a:gd name="connsiteY1" fmla="*/ 462794 h 503339"/>
              <a:gd name="connsiteX2" fmla="*/ 243280 w 486559"/>
              <a:gd name="connsiteY2" fmla="*/ 292214 h 503339"/>
              <a:gd name="connsiteX3" fmla="*/ 0 w 486559"/>
              <a:gd name="connsiteY3" fmla="*/ 251669 h 503339"/>
              <a:gd name="connsiteX4" fmla="*/ 243280 w 486559"/>
              <a:gd name="connsiteY4" fmla="*/ 211124 h 503339"/>
              <a:gd name="connsiteX5" fmla="*/ 243280 w 486559"/>
              <a:gd name="connsiteY5" fmla="*/ 40545 h 503339"/>
              <a:gd name="connsiteX6" fmla="*/ 486560 w 486559"/>
              <a:gd name="connsiteY6" fmla="*/ 0 h 503339"/>
              <a:gd name="connsiteX7" fmla="*/ 486559 w 486559"/>
              <a:gd name="connsiteY7" fmla="*/ 503339 h 503339"/>
              <a:gd name="connsiteX0" fmla="*/ 486559 w 486559"/>
              <a:gd name="connsiteY0" fmla="*/ 503339 h 503339"/>
              <a:gd name="connsiteX1" fmla="*/ 243279 w 486559"/>
              <a:gd name="connsiteY1" fmla="*/ 462794 h 503339"/>
              <a:gd name="connsiteX2" fmla="*/ 243280 w 486559"/>
              <a:gd name="connsiteY2" fmla="*/ 292214 h 503339"/>
              <a:gd name="connsiteX3" fmla="*/ 0 w 486559"/>
              <a:gd name="connsiteY3" fmla="*/ 251669 h 503339"/>
              <a:gd name="connsiteX4" fmla="*/ 243280 w 486559"/>
              <a:gd name="connsiteY4" fmla="*/ 211124 h 503339"/>
              <a:gd name="connsiteX5" fmla="*/ 243280 w 486559"/>
              <a:gd name="connsiteY5" fmla="*/ 40545 h 503339"/>
              <a:gd name="connsiteX6" fmla="*/ 486560 w 486559"/>
              <a:gd name="connsiteY6" fmla="*/ 0 h 503339"/>
              <a:gd name="connsiteX0" fmla="*/ 486559 w 788563"/>
              <a:gd name="connsiteY0" fmla="*/ 503339 h 511728"/>
              <a:gd name="connsiteX1" fmla="*/ 243279 w 788563"/>
              <a:gd name="connsiteY1" fmla="*/ 462794 h 511728"/>
              <a:gd name="connsiteX2" fmla="*/ 243280 w 788563"/>
              <a:gd name="connsiteY2" fmla="*/ 292214 h 511728"/>
              <a:gd name="connsiteX3" fmla="*/ 0 w 788563"/>
              <a:gd name="connsiteY3" fmla="*/ 251669 h 511728"/>
              <a:gd name="connsiteX4" fmla="*/ 243280 w 788563"/>
              <a:gd name="connsiteY4" fmla="*/ 211124 h 511728"/>
              <a:gd name="connsiteX5" fmla="*/ 243280 w 788563"/>
              <a:gd name="connsiteY5" fmla="*/ 40545 h 511728"/>
              <a:gd name="connsiteX6" fmla="*/ 486560 w 788563"/>
              <a:gd name="connsiteY6" fmla="*/ 0 h 511728"/>
              <a:gd name="connsiteX7" fmla="*/ 486559 w 788563"/>
              <a:gd name="connsiteY7" fmla="*/ 503339 h 511728"/>
              <a:gd name="connsiteX0" fmla="*/ 788563 w 788563"/>
              <a:gd name="connsiteY0" fmla="*/ 511728 h 511728"/>
              <a:gd name="connsiteX1" fmla="*/ 243279 w 788563"/>
              <a:gd name="connsiteY1" fmla="*/ 462794 h 511728"/>
              <a:gd name="connsiteX2" fmla="*/ 243280 w 788563"/>
              <a:gd name="connsiteY2" fmla="*/ 292214 h 511728"/>
              <a:gd name="connsiteX3" fmla="*/ 0 w 788563"/>
              <a:gd name="connsiteY3" fmla="*/ 251669 h 511728"/>
              <a:gd name="connsiteX4" fmla="*/ 243280 w 788563"/>
              <a:gd name="connsiteY4" fmla="*/ 211124 h 511728"/>
              <a:gd name="connsiteX5" fmla="*/ 243280 w 788563"/>
              <a:gd name="connsiteY5" fmla="*/ 40545 h 511728"/>
              <a:gd name="connsiteX6" fmla="*/ 486560 w 788563"/>
              <a:gd name="connsiteY6" fmla="*/ 0 h 511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8563" h="511728" stroke="0" extrusionOk="0">
                <a:moveTo>
                  <a:pt x="486559" y="503339"/>
                </a:moveTo>
                <a:cubicBezTo>
                  <a:pt x="352199" y="503339"/>
                  <a:pt x="243279" y="485186"/>
                  <a:pt x="243279" y="462794"/>
                </a:cubicBezTo>
                <a:cubicBezTo>
                  <a:pt x="243279" y="405934"/>
                  <a:pt x="243280" y="349074"/>
                  <a:pt x="243280" y="292214"/>
                </a:cubicBezTo>
                <a:cubicBezTo>
                  <a:pt x="243280" y="269822"/>
                  <a:pt x="134360" y="251669"/>
                  <a:pt x="0" y="251669"/>
                </a:cubicBezTo>
                <a:cubicBezTo>
                  <a:pt x="134360" y="251669"/>
                  <a:pt x="243280" y="233516"/>
                  <a:pt x="243280" y="211124"/>
                </a:cubicBezTo>
                <a:lnTo>
                  <a:pt x="243280" y="40545"/>
                </a:lnTo>
                <a:cubicBezTo>
                  <a:pt x="243280" y="18153"/>
                  <a:pt x="352200" y="0"/>
                  <a:pt x="486560" y="0"/>
                </a:cubicBezTo>
                <a:cubicBezTo>
                  <a:pt x="486560" y="167780"/>
                  <a:pt x="486559" y="335559"/>
                  <a:pt x="486559" y="503339"/>
                </a:cubicBezTo>
                <a:close/>
              </a:path>
              <a:path w="788563" h="511728" fill="none">
                <a:moveTo>
                  <a:pt x="788563" y="511728"/>
                </a:moveTo>
                <a:cubicBezTo>
                  <a:pt x="654203" y="511728"/>
                  <a:pt x="334160" y="499380"/>
                  <a:pt x="243279" y="462794"/>
                </a:cubicBezTo>
                <a:cubicBezTo>
                  <a:pt x="152399" y="426208"/>
                  <a:pt x="243280" y="349074"/>
                  <a:pt x="243280" y="292214"/>
                </a:cubicBezTo>
                <a:cubicBezTo>
                  <a:pt x="243280" y="269822"/>
                  <a:pt x="134360" y="251669"/>
                  <a:pt x="0" y="251669"/>
                </a:cubicBezTo>
                <a:cubicBezTo>
                  <a:pt x="134360" y="251669"/>
                  <a:pt x="243280" y="233516"/>
                  <a:pt x="243280" y="211124"/>
                </a:cubicBezTo>
                <a:lnTo>
                  <a:pt x="243280" y="40545"/>
                </a:lnTo>
                <a:cubicBezTo>
                  <a:pt x="243280" y="18153"/>
                  <a:pt x="352200" y="0"/>
                  <a:pt x="486560"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5" name="TextBox 4">
            <a:extLst>
              <a:ext uri="{FF2B5EF4-FFF2-40B4-BE49-F238E27FC236}">
                <a16:creationId xmlns:a16="http://schemas.microsoft.com/office/drawing/2014/main" id="{E094CDD4-6806-494F-B749-97D591364C58}"/>
              </a:ext>
            </a:extLst>
          </p:cNvPr>
          <p:cNvSpPr txBox="1"/>
          <p:nvPr/>
        </p:nvSpPr>
        <p:spPr>
          <a:xfrm>
            <a:off x="998287" y="3429000"/>
            <a:ext cx="872458" cy="369332"/>
          </a:xfrm>
          <a:prstGeom prst="rect">
            <a:avLst/>
          </a:prstGeom>
          <a:noFill/>
        </p:spPr>
        <p:txBody>
          <a:bodyPr wrap="square" rtlCol="0">
            <a:spAutoFit/>
          </a:bodyPr>
          <a:lstStyle/>
          <a:p>
            <a:r>
              <a:rPr lang="en-US" dirty="0">
                <a:solidFill>
                  <a:schemeClr val="bg2">
                    <a:lumMod val="25000"/>
                  </a:schemeClr>
                </a:solidFill>
              </a:rPr>
              <a:t>26%</a:t>
            </a:r>
          </a:p>
        </p:txBody>
      </p:sp>
      <p:sp>
        <p:nvSpPr>
          <p:cNvPr id="6" name="Left Brace 5">
            <a:extLst>
              <a:ext uri="{FF2B5EF4-FFF2-40B4-BE49-F238E27FC236}">
                <a16:creationId xmlns:a16="http://schemas.microsoft.com/office/drawing/2014/main" id="{04753C61-8759-46CE-94AA-702BCA7F9962}"/>
              </a:ext>
            </a:extLst>
          </p:cNvPr>
          <p:cNvSpPr/>
          <p:nvPr/>
        </p:nvSpPr>
        <p:spPr>
          <a:xfrm rot="5400000">
            <a:off x="2908390" y="3885729"/>
            <a:ext cx="671941" cy="463596"/>
          </a:xfrm>
          <a:custGeom>
            <a:avLst/>
            <a:gdLst>
              <a:gd name="connsiteX0" fmla="*/ 327993 w 327993"/>
              <a:gd name="connsiteY0" fmla="*/ 446497 h 446497"/>
              <a:gd name="connsiteX1" fmla="*/ 163996 w 327993"/>
              <a:gd name="connsiteY1" fmla="*/ 419165 h 446497"/>
              <a:gd name="connsiteX2" fmla="*/ 163997 w 327993"/>
              <a:gd name="connsiteY2" fmla="*/ 250580 h 446497"/>
              <a:gd name="connsiteX3" fmla="*/ 0 w 327993"/>
              <a:gd name="connsiteY3" fmla="*/ 223248 h 446497"/>
              <a:gd name="connsiteX4" fmla="*/ 163997 w 327993"/>
              <a:gd name="connsiteY4" fmla="*/ 195916 h 446497"/>
              <a:gd name="connsiteX5" fmla="*/ 163997 w 327993"/>
              <a:gd name="connsiteY5" fmla="*/ 27332 h 446497"/>
              <a:gd name="connsiteX6" fmla="*/ 327994 w 327993"/>
              <a:gd name="connsiteY6" fmla="*/ 0 h 446497"/>
              <a:gd name="connsiteX7" fmla="*/ 327993 w 327993"/>
              <a:gd name="connsiteY7" fmla="*/ 446497 h 446497"/>
              <a:gd name="connsiteX0" fmla="*/ 327993 w 327993"/>
              <a:gd name="connsiteY0" fmla="*/ 446497 h 446497"/>
              <a:gd name="connsiteX1" fmla="*/ 163996 w 327993"/>
              <a:gd name="connsiteY1" fmla="*/ 419165 h 446497"/>
              <a:gd name="connsiteX2" fmla="*/ 163997 w 327993"/>
              <a:gd name="connsiteY2" fmla="*/ 250580 h 446497"/>
              <a:gd name="connsiteX3" fmla="*/ 0 w 327993"/>
              <a:gd name="connsiteY3" fmla="*/ 223248 h 446497"/>
              <a:gd name="connsiteX4" fmla="*/ 163997 w 327993"/>
              <a:gd name="connsiteY4" fmla="*/ 195916 h 446497"/>
              <a:gd name="connsiteX5" fmla="*/ 163997 w 327993"/>
              <a:gd name="connsiteY5" fmla="*/ 27332 h 446497"/>
              <a:gd name="connsiteX6" fmla="*/ 327994 w 327993"/>
              <a:gd name="connsiteY6" fmla="*/ 0 h 446497"/>
              <a:gd name="connsiteX0" fmla="*/ 327993 w 671941"/>
              <a:gd name="connsiteY0" fmla="*/ 446497 h 446818"/>
              <a:gd name="connsiteX1" fmla="*/ 163996 w 671941"/>
              <a:gd name="connsiteY1" fmla="*/ 419165 h 446818"/>
              <a:gd name="connsiteX2" fmla="*/ 163997 w 671941"/>
              <a:gd name="connsiteY2" fmla="*/ 250580 h 446818"/>
              <a:gd name="connsiteX3" fmla="*/ 0 w 671941"/>
              <a:gd name="connsiteY3" fmla="*/ 223248 h 446818"/>
              <a:gd name="connsiteX4" fmla="*/ 163997 w 671941"/>
              <a:gd name="connsiteY4" fmla="*/ 195916 h 446818"/>
              <a:gd name="connsiteX5" fmla="*/ 163997 w 671941"/>
              <a:gd name="connsiteY5" fmla="*/ 27332 h 446818"/>
              <a:gd name="connsiteX6" fmla="*/ 327994 w 671941"/>
              <a:gd name="connsiteY6" fmla="*/ 0 h 446818"/>
              <a:gd name="connsiteX7" fmla="*/ 327993 w 671941"/>
              <a:gd name="connsiteY7" fmla="*/ 446497 h 446818"/>
              <a:gd name="connsiteX0" fmla="*/ 671941 w 671941"/>
              <a:gd name="connsiteY0" fmla="*/ 446497 h 446818"/>
              <a:gd name="connsiteX1" fmla="*/ 163996 w 671941"/>
              <a:gd name="connsiteY1" fmla="*/ 419165 h 446818"/>
              <a:gd name="connsiteX2" fmla="*/ 163997 w 671941"/>
              <a:gd name="connsiteY2" fmla="*/ 250580 h 446818"/>
              <a:gd name="connsiteX3" fmla="*/ 0 w 671941"/>
              <a:gd name="connsiteY3" fmla="*/ 223248 h 446818"/>
              <a:gd name="connsiteX4" fmla="*/ 163997 w 671941"/>
              <a:gd name="connsiteY4" fmla="*/ 195916 h 446818"/>
              <a:gd name="connsiteX5" fmla="*/ 163997 w 671941"/>
              <a:gd name="connsiteY5" fmla="*/ 27332 h 446818"/>
              <a:gd name="connsiteX6" fmla="*/ 327994 w 671941"/>
              <a:gd name="connsiteY6" fmla="*/ 0 h 446818"/>
              <a:gd name="connsiteX0" fmla="*/ 327993 w 671941"/>
              <a:gd name="connsiteY0" fmla="*/ 463275 h 463596"/>
              <a:gd name="connsiteX1" fmla="*/ 163996 w 671941"/>
              <a:gd name="connsiteY1" fmla="*/ 435943 h 463596"/>
              <a:gd name="connsiteX2" fmla="*/ 163997 w 671941"/>
              <a:gd name="connsiteY2" fmla="*/ 267358 h 463596"/>
              <a:gd name="connsiteX3" fmla="*/ 0 w 671941"/>
              <a:gd name="connsiteY3" fmla="*/ 240026 h 463596"/>
              <a:gd name="connsiteX4" fmla="*/ 163997 w 671941"/>
              <a:gd name="connsiteY4" fmla="*/ 212694 h 463596"/>
              <a:gd name="connsiteX5" fmla="*/ 163997 w 671941"/>
              <a:gd name="connsiteY5" fmla="*/ 44110 h 463596"/>
              <a:gd name="connsiteX6" fmla="*/ 327994 w 671941"/>
              <a:gd name="connsiteY6" fmla="*/ 16778 h 463596"/>
              <a:gd name="connsiteX7" fmla="*/ 327993 w 671941"/>
              <a:gd name="connsiteY7" fmla="*/ 463275 h 463596"/>
              <a:gd name="connsiteX0" fmla="*/ 671941 w 671941"/>
              <a:gd name="connsiteY0" fmla="*/ 463275 h 463596"/>
              <a:gd name="connsiteX1" fmla="*/ 163996 w 671941"/>
              <a:gd name="connsiteY1" fmla="*/ 435943 h 463596"/>
              <a:gd name="connsiteX2" fmla="*/ 163997 w 671941"/>
              <a:gd name="connsiteY2" fmla="*/ 267358 h 463596"/>
              <a:gd name="connsiteX3" fmla="*/ 0 w 671941"/>
              <a:gd name="connsiteY3" fmla="*/ 240026 h 463596"/>
              <a:gd name="connsiteX4" fmla="*/ 163997 w 671941"/>
              <a:gd name="connsiteY4" fmla="*/ 212694 h 463596"/>
              <a:gd name="connsiteX5" fmla="*/ 163997 w 671941"/>
              <a:gd name="connsiteY5" fmla="*/ 44110 h 463596"/>
              <a:gd name="connsiteX6" fmla="*/ 428664 w 671941"/>
              <a:gd name="connsiteY6" fmla="*/ 0 h 463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1941" h="463596" stroke="0" extrusionOk="0">
                <a:moveTo>
                  <a:pt x="327993" y="463275"/>
                </a:moveTo>
                <a:cubicBezTo>
                  <a:pt x="237420" y="463275"/>
                  <a:pt x="163996" y="451038"/>
                  <a:pt x="163996" y="435943"/>
                </a:cubicBezTo>
                <a:cubicBezTo>
                  <a:pt x="163996" y="379748"/>
                  <a:pt x="163997" y="323553"/>
                  <a:pt x="163997" y="267358"/>
                </a:cubicBezTo>
                <a:cubicBezTo>
                  <a:pt x="163997" y="252263"/>
                  <a:pt x="90573" y="240026"/>
                  <a:pt x="0" y="240026"/>
                </a:cubicBezTo>
                <a:cubicBezTo>
                  <a:pt x="90573" y="240026"/>
                  <a:pt x="163997" y="227789"/>
                  <a:pt x="163997" y="212694"/>
                </a:cubicBezTo>
                <a:lnTo>
                  <a:pt x="163997" y="44110"/>
                </a:lnTo>
                <a:cubicBezTo>
                  <a:pt x="163997" y="29015"/>
                  <a:pt x="237421" y="16778"/>
                  <a:pt x="327994" y="16778"/>
                </a:cubicBezTo>
                <a:cubicBezTo>
                  <a:pt x="327994" y="165610"/>
                  <a:pt x="327993" y="314443"/>
                  <a:pt x="327993" y="463275"/>
                </a:cubicBezTo>
                <a:close/>
              </a:path>
              <a:path w="671941" h="463596" fill="none">
                <a:moveTo>
                  <a:pt x="671941" y="463275"/>
                </a:moveTo>
                <a:cubicBezTo>
                  <a:pt x="581368" y="463275"/>
                  <a:pt x="248653" y="468596"/>
                  <a:pt x="163996" y="435943"/>
                </a:cubicBezTo>
                <a:cubicBezTo>
                  <a:pt x="79339" y="403290"/>
                  <a:pt x="163997" y="323553"/>
                  <a:pt x="163997" y="267358"/>
                </a:cubicBezTo>
                <a:cubicBezTo>
                  <a:pt x="163997" y="252263"/>
                  <a:pt x="90573" y="240026"/>
                  <a:pt x="0" y="240026"/>
                </a:cubicBezTo>
                <a:cubicBezTo>
                  <a:pt x="90573" y="240026"/>
                  <a:pt x="163997" y="227789"/>
                  <a:pt x="163997" y="212694"/>
                </a:cubicBezTo>
                <a:lnTo>
                  <a:pt x="163997" y="44110"/>
                </a:lnTo>
                <a:cubicBezTo>
                  <a:pt x="163997" y="29015"/>
                  <a:pt x="338091" y="0"/>
                  <a:pt x="428664"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16" name="TextBox 15">
            <a:extLst>
              <a:ext uri="{FF2B5EF4-FFF2-40B4-BE49-F238E27FC236}">
                <a16:creationId xmlns:a16="http://schemas.microsoft.com/office/drawing/2014/main" id="{F5D14E42-3D53-463F-8F1A-3AE7E994EFA9}"/>
              </a:ext>
            </a:extLst>
          </p:cNvPr>
          <p:cNvSpPr txBox="1"/>
          <p:nvPr/>
        </p:nvSpPr>
        <p:spPr>
          <a:xfrm>
            <a:off x="3012562" y="3395685"/>
            <a:ext cx="872458" cy="369332"/>
          </a:xfrm>
          <a:prstGeom prst="rect">
            <a:avLst/>
          </a:prstGeom>
          <a:noFill/>
        </p:spPr>
        <p:txBody>
          <a:bodyPr wrap="square" rtlCol="0">
            <a:spAutoFit/>
          </a:bodyPr>
          <a:lstStyle/>
          <a:p>
            <a:r>
              <a:rPr lang="en-US" dirty="0">
                <a:solidFill>
                  <a:schemeClr val="bg2">
                    <a:lumMod val="25000"/>
                  </a:schemeClr>
                </a:solidFill>
              </a:rPr>
              <a:t>32%</a:t>
            </a:r>
          </a:p>
        </p:txBody>
      </p:sp>
      <p:sp>
        <p:nvSpPr>
          <p:cNvPr id="17" name="TextBox 16">
            <a:extLst>
              <a:ext uri="{FF2B5EF4-FFF2-40B4-BE49-F238E27FC236}">
                <a16:creationId xmlns:a16="http://schemas.microsoft.com/office/drawing/2014/main" id="{C9497298-4C8E-40B6-8020-E07C75131615}"/>
              </a:ext>
            </a:extLst>
          </p:cNvPr>
          <p:cNvSpPr txBox="1"/>
          <p:nvPr/>
        </p:nvSpPr>
        <p:spPr>
          <a:xfrm>
            <a:off x="4928331" y="3506497"/>
            <a:ext cx="872458" cy="369332"/>
          </a:xfrm>
          <a:prstGeom prst="rect">
            <a:avLst/>
          </a:prstGeom>
          <a:noFill/>
        </p:spPr>
        <p:txBody>
          <a:bodyPr wrap="square" rtlCol="0">
            <a:spAutoFit/>
          </a:bodyPr>
          <a:lstStyle/>
          <a:p>
            <a:r>
              <a:rPr lang="en-US" dirty="0">
                <a:solidFill>
                  <a:schemeClr val="bg2">
                    <a:lumMod val="25000"/>
                  </a:schemeClr>
                </a:solidFill>
              </a:rPr>
              <a:t>28%</a:t>
            </a:r>
          </a:p>
        </p:txBody>
      </p:sp>
      <p:sp>
        <p:nvSpPr>
          <p:cNvPr id="7" name="Left Brace 6">
            <a:extLst>
              <a:ext uri="{FF2B5EF4-FFF2-40B4-BE49-F238E27FC236}">
                <a16:creationId xmlns:a16="http://schemas.microsoft.com/office/drawing/2014/main" id="{68519B1A-B516-4BC0-8456-E1C02C483854}"/>
              </a:ext>
            </a:extLst>
          </p:cNvPr>
          <p:cNvSpPr/>
          <p:nvPr/>
        </p:nvSpPr>
        <p:spPr>
          <a:xfrm rot="5400000">
            <a:off x="4863125" y="3950979"/>
            <a:ext cx="738233" cy="520595"/>
          </a:xfrm>
          <a:custGeom>
            <a:avLst/>
            <a:gdLst>
              <a:gd name="connsiteX0" fmla="*/ 369115 w 369115"/>
              <a:gd name="connsiteY0" fmla="*/ 520008 h 520008"/>
              <a:gd name="connsiteX1" fmla="*/ 184557 w 369115"/>
              <a:gd name="connsiteY1" fmla="*/ 489250 h 520008"/>
              <a:gd name="connsiteX2" fmla="*/ 184558 w 369115"/>
              <a:gd name="connsiteY2" fmla="*/ 290762 h 520008"/>
              <a:gd name="connsiteX3" fmla="*/ 0 w 369115"/>
              <a:gd name="connsiteY3" fmla="*/ 260004 h 520008"/>
              <a:gd name="connsiteX4" fmla="*/ 184558 w 369115"/>
              <a:gd name="connsiteY4" fmla="*/ 229246 h 520008"/>
              <a:gd name="connsiteX5" fmla="*/ 184558 w 369115"/>
              <a:gd name="connsiteY5" fmla="*/ 30758 h 520008"/>
              <a:gd name="connsiteX6" fmla="*/ 369116 w 369115"/>
              <a:gd name="connsiteY6" fmla="*/ 0 h 520008"/>
              <a:gd name="connsiteX7" fmla="*/ 369115 w 369115"/>
              <a:gd name="connsiteY7" fmla="*/ 520008 h 520008"/>
              <a:gd name="connsiteX0" fmla="*/ 369115 w 369115"/>
              <a:gd name="connsiteY0" fmla="*/ 520008 h 520008"/>
              <a:gd name="connsiteX1" fmla="*/ 184557 w 369115"/>
              <a:gd name="connsiteY1" fmla="*/ 489250 h 520008"/>
              <a:gd name="connsiteX2" fmla="*/ 184558 w 369115"/>
              <a:gd name="connsiteY2" fmla="*/ 290762 h 520008"/>
              <a:gd name="connsiteX3" fmla="*/ 0 w 369115"/>
              <a:gd name="connsiteY3" fmla="*/ 260004 h 520008"/>
              <a:gd name="connsiteX4" fmla="*/ 184558 w 369115"/>
              <a:gd name="connsiteY4" fmla="*/ 229246 h 520008"/>
              <a:gd name="connsiteX5" fmla="*/ 184558 w 369115"/>
              <a:gd name="connsiteY5" fmla="*/ 30758 h 520008"/>
              <a:gd name="connsiteX6" fmla="*/ 369116 w 369115"/>
              <a:gd name="connsiteY6" fmla="*/ 0 h 520008"/>
              <a:gd name="connsiteX0" fmla="*/ 369115 w 738233"/>
              <a:gd name="connsiteY0" fmla="*/ 520008 h 520594"/>
              <a:gd name="connsiteX1" fmla="*/ 184557 w 738233"/>
              <a:gd name="connsiteY1" fmla="*/ 489250 h 520594"/>
              <a:gd name="connsiteX2" fmla="*/ 184558 w 738233"/>
              <a:gd name="connsiteY2" fmla="*/ 290762 h 520594"/>
              <a:gd name="connsiteX3" fmla="*/ 0 w 738233"/>
              <a:gd name="connsiteY3" fmla="*/ 260004 h 520594"/>
              <a:gd name="connsiteX4" fmla="*/ 184558 w 738233"/>
              <a:gd name="connsiteY4" fmla="*/ 229246 h 520594"/>
              <a:gd name="connsiteX5" fmla="*/ 184558 w 738233"/>
              <a:gd name="connsiteY5" fmla="*/ 30758 h 520594"/>
              <a:gd name="connsiteX6" fmla="*/ 369116 w 738233"/>
              <a:gd name="connsiteY6" fmla="*/ 0 h 520594"/>
              <a:gd name="connsiteX7" fmla="*/ 369115 w 738233"/>
              <a:gd name="connsiteY7" fmla="*/ 520008 h 520594"/>
              <a:gd name="connsiteX0" fmla="*/ 738233 w 738233"/>
              <a:gd name="connsiteY0" fmla="*/ 520008 h 520594"/>
              <a:gd name="connsiteX1" fmla="*/ 184557 w 738233"/>
              <a:gd name="connsiteY1" fmla="*/ 489250 h 520594"/>
              <a:gd name="connsiteX2" fmla="*/ 184558 w 738233"/>
              <a:gd name="connsiteY2" fmla="*/ 290762 h 520594"/>
              <a:gd name="connsiteX3" fmla="*/ 0 w 738233"/>
              <a:gd name="connsiteY3" fmla="*/ 260004 h 520594"/>
              <a:gd name="connsiteX4" fmla="*/ 184558 w 738233"/>
              <a:gd name="connsiteY4" fmla="*/ 229246 h 520594"/>
              <a:gd name="connsiteX5" fmla="*/ 184558 w 738233"/>
              <a:gd name="connsiteY5" fmla="*/ 30758 h 520594"/>
              <a:gd name="connsiteX6" fmla="*/ 369116 w 738233"/>
              <a:gd name="connsiteY6" fmla="*/ 0 h 520594"/>
              <a:gd name="connsiteX0" fmla="*/ 369115 w 738233"/>
              <a:gd name="connsiteY0" fmla="*/ 520009 h 520595"/>
              <a:gd name="connsiteX1" fmla="*/ 184557 w 738233"/>
              <a:gd name="connsiteY1" fmla="*/ 489251 h 520595"/>
              <a:gd name="connsiteX2" fmla="*/ 184558 w 738233"/>
              <a:gd name="connsiteY2" fmla="*/ 290763 h 520595"/>
              <a:gd name="connsiteX3" fmla="*/ 0 w 738233"/>
              <a:gd name="connsiteY3" fmla="*/ 260005 h 520595"/>
              <a:gd name="connsiteX4" fmla="*/ 184558 w 738233"/>
              <a:gd name="connsiteY4" fmla="*/ 229247 h 520595"/>
              <a:gd name="connsiteX5" fmla="*/ 184558 w 738233"/>
              <a:gd name="connsiteY5" fmla="*/ 30759 h 520595"/>
              <a:gd name="connsiteX6" fmla="*/ 369116 w 738233"/>
              <a:gd name="connsiteY6" fmla="*/ 1 h 520595"/>
              <a:gd name="connsiteX7" fmla="*/ 369115 w 738233"/>
              <a:gd name="connsiteY7" fmla="*/ 520009 h 520595"/>
              <a:gd name="connsiteX0" fmla="*/ 738233 w 738233"/>
              <a:gd name="connsiteY0" fmla="*/ 520009 h 520595"/>
              <a:gd name="connsiteX1" fmla="*/ 184557 w 738233"/>
              <a:gd name="connsiteY1" fmla="*/ 489251 h 520595"/>
              <a:gd name="connsiteX2" fmla="*/ 184558 w 738233"/>
              <a:gd name="connsiteY2" fmla="*/ 290763 h 520595"/>
              <a:gd name="connsiteX3" fmla="*/ 0 w 738233"/>
              <a:gd name="connsiteY3" fmla="*/ 260005 h 520595"/>
              <a:gd name="connsiteX4" fmla="*/ 184558 w 738233"/>
              <a:gd name="connsiteY4" fmla="*/ 229247 h 520595"/>
              <a:gd name="connsiteX5" fmla="*/ 184558 w 738233"/>
              <a:gd name="connsiteY5" fmla="*/ 30759 h 520595"/>
              <a:gd name="connsiteX6" fmla="*/ 478175 w 738233"/>
              <a:gd name="connsiteY6" fmla="*/ 0 h 520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38233" h="520595" stroke="0" extrusionOk="0">
                <a:moveTo>
                  <a:pt x="369115" y="520009"/>
                </a:moveTo>
                <a:cubicBezTo>
                  <a:pt x="267186" y="520009"/>
                  <a:pt x="184557" y="506238"/>
                  <a:pt x="184557" y="489251"/>
                </a:cubicBezTo>
                <a:cubicBezTo>
                  <a:pt x="184557" y="423088"/>
                  <a:pt x="184558" y="356926"/>
                  <a:pt x="184558" y="290763"/>
                </a:cubicBezTo>
                <a:cubicBezTo>
                  <a:pt x="184558" y="273776"/>
                  <a:pt x="101929" y="260005"/>
                  <a:pt x="0" y="260005"/>
                </a:cubicBezTo>
                <a:cubicBezTo>
                  <a:pt x="101929" y="260005"/>
                  <a:pt x="184558" y="246234"/>
                  <a:pt x="184558" y="229247"/>
                </a:cubicBezTo>
                <a:lnTo>
                  <a:pt x="184558" y="30759"/>
                </a:lnTo>
                <a:cubicBezTo>
                  <a:pt x="184558" y="13772"/>
                  <a:pt x="267187" y="1"/>
                  <a:pt x="369116" y="1"/>
                </a:cubicBezTo>
                <a:cubicBezTo>
                  <a:pt x="369116" y="173337"/>
                  <a:pt x="369115" y="346673"/>
                  <a:pt x="369115" y="520009"/>
                </a:cubicBezTo>
                <a:close/>
              </a:path>
              <a:path w="738233" h="520595" fill="none">
                <a:moveTo>
                  <a:pt x="738233" y="520009"/>
                </a:moveTo>
                <a:cubicBezTo>
                  <a:pt x="636304" y="520009"/>
                  <a:pt x="276836" y="527459"/>
                  <a:pt x="184557" y="489251"/>
                </a:cubicBezTo>
                <a:cubicBezTo>
                  <a:pt x="92278" y="451043"/>
                  <a:pt x="184558" y="356926"/>
                  <a:pt x="184558" y="290763"/>
                </a:cubicBezTo>
                <a:cubicBezTo>
                  <a:pt x="184558" y="273776"/>
                  <a:pt x="101929" y="260005"/>
                  <a:pt x="0" y="260005"/>
                </a:cubicBezTo>
                <a:cubicBezTo>
                  <a:pt x="101929" y="260005"/>
                  <a:pt x="184558" y="246234"/>
                  <a:pt x="184558" y="229247"/>
                </a:cubicBezTo>
                <a:lnTo>
                  <a:pt x="184558" y="30759"/>
                </a:lnTo>
                <a:cubicBezTo>
                  <a:pt x="184558" y="13772"/>
                  <a:pt x="376246" y="0"/>
                  <a:pt x="478175"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12" name="Left Brace 11">
            <a:extLst>
              <a:ext uri="{FF2B5EF4-FFF2-40B4-BE49-F238E27FC236}">
                <a16:creationId xmlns:a16="http://schemas.microsoft.com/office/drawing/2014/main" id="{15ADC057-316E-4AEA-B6C1-2BF22D90EB95}"/>
              </a:ext>
            </a:extLst>
          </p:cNvPr>
          <p:cNvSpPr/>
          <p:nvPr/>
        </p:nvSpPr>
        <p:spPr>
          <a:xfrm rot="5400000">
            <a:off x="6764749" y="4080779"/>
            <a:ext cx="965212" cy="555313"/>
          </a:xfrm>
          <a:custGeom>
            <a:avLst/>
            <a:gdLst>
              <a:gd name="connsiteX0" fmla="*/ 520595 w 520595"/>
              <a:gd name="connsiteY0" fmla="*/ 555313 h 555313"/>
              <a:gd name="connsiteX1" fmla="*/ 260297 w 520595"/>
              <a:gd name="connsiteY1" fmla="*/ 511932 h 555313"/>
              <a:gd name="connsiteX2" fmla="*/ 260298 w 520595"/>
              <a:gd name="connsiteY2" fmla="*/ 321038 h 555313"/>
              <a:gd name="connsiteX3" fmla="*/ 0 w 520595"/>
              <a:gd name="connsiteY3" fmla="*/ 277657 h 555313"/>
              <a:gd name="connsiteX4" fmla="*/ 260298 w 520595"/>
              <a:gd name="connsiteY4" fmla="*/ 234276 h 555313"/>
              <a:gd name="connsiteX5" fmla="*/ 260298 w 520595"/>
              <a:gd name="connsiteY5" fmla="*/ 43381 h 555313"/>
              <a:gd name="connsiteX6" fmla="*/ 520596 w 520595"/>
              <a:gd name="connsiteY6" fmla="*/ 0 h 555313"/>
              <a:gd name="connsiteX7" fmla="*/ 520595 w 520595"/>
              <a:gd name="connsiteY7" fmla="*/ 555313 h 555313"/>
              <a:gd name="connsiteX0" fmla="*/ 520595 w 520595"/>
              <a:gd name="connsiteY0" fmla="*/ 555313 h 555313"/>
              <a:gd name="connsiteX1" fmla="*/ 260297 w 520595"/>
              <a:gd name="connsiteY1" fmla="*/ 511932 h 555313"/>
              <a:gd name="connsiteX2" fmla="*/ 260298 w 520595"/>
              <a:gd name="connsiteY2" fmla="*/ 321038 h 555313"/>
              <a:gd name="connsiteX3" fmla="*/ 0 w 520595"/>
              <a:gd name="connsiteY3" fmla="*/ 277657 h 555313"/>
              <a:gd name="connsiteX4" fmla="*/ 260298 w 520595"/>
              <a:gd name="connsiteY4" fmla="*/ 234276 h 555313"/>
              <a:gd name="connsiteX5" fmla="*/ 260298 w 520595"/>
              <a:gd name="connsiteY5" fmla="*/ 43381 h 555313"/>
              <a:gd name="connsiteX6" fmla="*/ 520596 w 520595"/>
              <a:gd name="connsiteY6" fmla="*/ 0 h 555313"/>
              <a:gd name="connsiteX0" fmla="*/ 520595 w 965212"/>
              <a:gd name="connsiteY0" fmla="*/ 555313 h 555313"/>
              <a:gd name="connsiteX1" fmla="*/ 260297 w 965212"/>
              <a:gd name="connsiteY1" fmla="*/ 511932 h 555313"/>
              <a:gd name="connsiteX2" fmla="*/ 260298 w 965212"/>
              <a:gd name="connsiteY2" fmla="*/ 321038 h 555313"/>
              <a:gd name="connsiteX3" fmla="*/ 0 w 965212"/>
              <a:gd name="connsiteY3" fmla="*/ 277657 h 555313"/>
              <a:gd name="connsiteX4" fmla="*/ 260298 w 965212"/>
              <a:gd name="connsiteY4" fmla="*/ 234276 h 555313"/>
              <a:gd name="connsiteX5" fmla="*/ 260298 w 965212"/>
              <a:gd name="connsiteY5" fmla="*/ 43381 h 555313"/>
              <a:gd name="connsiteX6" fmla="*/ 520596 w 965212"/>
              <a:gd name="connsiteY6" fmla="*/ 0 h 555313"/>
              <a:gd name="connsiteX7" fmla="*/ 520595 w 965212"/>
              <a:gd name="connsiteY7" fmla="*/ 555313 h 555313"/>
              <a:gd name="connsiteX0" fmla="*/ 965212 w 965212"/>
              <a:gd name="connsiteY0" fmla="*/ 530146 h 555313"/>
              <a:gd name="connsiteX1" fmla="*/ 260297 w 965212"/>
              <a:gd name="connsiteY1" fmla="*/ 511932 h 555313"/>
              <a:gd name="connsiteX2" fmla="*/ 260298 w 965212"/>
              <a:gd name="connsiteY2" fmla="*/ 321038 h 555313"/>
              <a:gd name="connsiteX3" fmla="*/ 0 w 965212"/>
              <a:gd name="connsiteY3" fmla="*/ 277657 h 555313"/>
              <a:gd name="connsiteX4" fmla="*/ 260298 w 965212"/>
              <a:gd name="connsiteY4" fmla="*/ 234276 h 555313"/>
              <a:gd name="connsiteX5" fmla="*/ 260298 w 965212"/>
              <a:gd name="connsiteY5" fmla="*/ 43381 h 555313"/>
              <a:gd name="connsiteX6" fmla="*/ 520596 w 965212"/>
              <a:gd name="connsiteY6" fmla="*/ 0 h 555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5212" h="555313" stroke="0" extrusionOk="0">
                <a:moveTo>
                  <a:pt x="520595" y="555313"/>
                </a:moveTo>
                <a:cubicBezTo>
                  <a:pt x="376836" y="555313"/>
                  <a:pt x="260297" y="535891"/>
                  <a:pt x="260297" y="511932"/>
                </a:cubicBezTo>
                <a:cubicBezTo>
                  <a:pt x="260297" y="448301"/>
                  <a:pt x="260298" y="384669"/>
                  <a:pt x="260298" y="321038"/>
                </a:cubicBezTo>
                <a:cubicBezTo>
                  <a:pt x="260298" y="297079"/>
                  <a:pt x="143759" y="277657"/>
                  <a:pt x="0" y="277657"/>
                </a:cubicBezTo>
                <a:cubicBezTo>
                  <a:pt x="143759" y="277657"/>
                  <a:pt x="260298" y="258235"/>
                  <a:pt x="260298" y="234276"/>
                </a:cubicBezTo>
                <a:lnTo>
                  <a:pt x="260298" y="43381"/>
                </a:lnTo>
                <a:cubicBezTo>
                  <a:pt x="260298" y="19422"/>
                  <a:pt x="376837" y="0"/>
                  <a:pt x="520596" y="0"/>
                </a:cubicBezTo>
                <a:cubicBezTo>
                  <a:pt x="520596" y="185104"/>
                  <a:pt x="520595" y="370209"/>
                  <a:pt x="520595" y="555313"/>
                </a:cubicBezTo>
                <a:close/>
              </a:path>
              <a:path w="965212" h="555313" fill="none">
                <a:moveTo>
                  <a:pt x="965212" y="530146"/>
                </a:moveTo>
                <a:cubicBezTo>
                  <a:pt x="821453" y="530146"/>
                  <a:pt x="377783" y="546783"/>
                  <a:pt x="260297" y="511932"/>
                </a:cubicBezTo>
                <a:cubicBezTo>
                  <a:pt x="142811" y="477081"/>
                  <a:pt x="260298" y="384669"/>
                  <a:pt x="260298" y="321038"/>
                </a:cubicBezTo>
                <a:cubicBezTo>
                  <a:pt x="260298" y="297079"/>
                  <a:pt x="143759" y="277657"/>
                  <a:pt x="0" y="277657"/>
                </a:cubicBezTo>
                <a:cubicBezTo>
                  <a:pt x="143759" y="277657"/>
                  <a:pt x="260298" y="258235"/>
                  <a:pt x="260298" y="234276"/>
                </a:cubicBezTo>
                <a:lnTo>
                  <a:pt x="260298" y="43381"/>
                </a:lnTo>
                <a:cubicBezTo>
                  <a:pt x="260298" y="19422"/>
                  <a:pt x="376837" y="0"/>
                  <a:pt x="520596"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21" name="TextBox 20">
            <a:extLst>
              <a:ext uri="{FF2B5EF4-FFF2-40B4-BE49-F238E27FC236}">
                <a16:creationId xmlns:a16="http://schemas.microsoft.com/office/drawing/2014/main" id="{C931DF62-8992-4002-92F3-66D28932A8A4}"/>
              </a:ext>
            </a:extLst>
          </p:cNvPr>
          <p:cNvSpPr txBox="1"/>
          <p:nvPr/>
        </p:nvSpPr>
        <p:spPr>
          <a:xfrm>
            <a:off x="6969698" y="3506497"/>
            <a:ext cx="872458" cy="369332"/>
          </a:xfrm>
          <a:prstGeom prst="rect">
            <a:avLst/>
          </a:prstGeom>
          <a:noFill/>
        </p:spPr>
        <p:txBody>
          <a:bodyPr wrap="square" rtlCol="0">
            <a:spAutoFit/>
          </a:bodyPr>
          <a:lstStyle/>
          <a:p>
            <a:r>
              <a:rPr lang="en-US" dirty="0">
                <a:solidFill>
                  <a:schemeClr val="bg2">
                    <a:lumMod val="25000"/>
                  </a:schemeClr>
                </a:solidFill>
              </a:rPr>
              <a:t>17%</a:t>
            </a:r>
          </a:p>
        </p:txBody>
      </p:sp>
      <p:pic>
        <p:nvPicPr>
          <p:cNvPr id="22" name="Picture 21" descr="A picture containing text&#10;&#10;Description automatically generated">
            <a:extLst>
              <a:ext uri="{FF2B5EF4-FFF2-40B4-BE49-F238E27FC236}">
                <a16:creationId xmlns:a16="http://schemas.microsoft.com/office/drawing/2014/main" id="{A91F39A9-E1AF-4B2F-A9C5-969DA1A52B4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21710" y="6369624"/>
            <a:ext cx="1426048" cy="347698"/>
          </a:xfrm>
          <a:prstGeom prst="rect">
            <a:avLst/>
          </a:prstGeom>
        </p:spPr>
      </p:pic>
      <p:pic>
        <p:nvPicPr>
          <p:cNvPr id="24" name="Picture 23">
            <a:extLst>
              <a:ext uri="{FF2B5EF4-FFF2-40B4-BE49-F238E27FC236}">
                <a16:creationId xmlns:a16="http://schemas.microsoft.com/office/drawing/2014/main" id="{B72164E4-4772-4A7D-A438-9D2BFA110A4B}"/>
              </a:ext>
            </a:extLst>
          </p:cNvPr>
          <p:cNvPicPr>
            <a:picLocks noChangeAspect="1"/>
          </p:cNvPicPr>
          <p:nvPr/>
        </p:nvPicPr>
        <p:blipFill rotWithShape="1">
          <a:blip r:embed="rId6">
            <a:extLst>
              <a:ext uri="{28A0092B-C50C-407E-A947-70E740481C1C}">
                <a14:useLocalDpi xmlns:a14="http://schemas.microsoft.com/office/drawing/2010/main" val="0"/>
              </a:ext>
            </a:extLst>
          </a:blip>
          <a:srcRect t="-2459" r="86823"/>
          <a:stretch/>
        </p:blipFill>
        <p:spPr>
          <a:xfrm>
            <a:off x="8248368" y="6353873"/>
            <a:ext cx="466521" cy="410519"/>
          </a:xfrm>
          <a:prstGeom prst="rect">
            <a:avLst/>
          </a:prstGeom>
        </p:spPr>
      </p:pic>
    </p:spTree>
    <p:extLst>
      <p:ext uri="{BB962C8B-B14F-4D97-AF65-F5344CB8AC3E}">
        <p14:creationId xmlns:p14="http://schemas.microsoft.com/office/powerpoint/2010/main" val="229937358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6DABD6-2705-CE43-9C26-0E579DDD65F8}"/>
              </a:ext>
            </a:extLst>
          </p:cNvPr>
          <p:cNvSpPr>
            <a:spLocks noGrp="1"/>
          </p:cNvSpPr>
          <p:nvPr>
            <p:ph type="title"/>
          </p:nvPr>
        </p:nvSpPr>
        <p:spPr>
          <a:xfrm>
            <a:off x="276381" y="290657"/>
            <a:ext cx="7886700" cy="438912"/>
          </a:xfrm>
        </p:spPr>
        <p:txBody>
          <a:bodyPr lIns="0" tIns="0" rIns="0" bIns="0">
            <a:noAutofit/>
          </a:bodyPr>
          <a:lstStyle/>
          <a:p>
            <a:r>
              <a:rPr lang="en-US" sz="2400" dirty="0">
                <a:solidFill>
                  <a:srgbClr val="333333"/>
                </a:solidFill>
                <a:latin typeface="Calibri" panose="020F0502020204030204"/>
              </a:rPr>
              <a:t>Attitudes on taxes varies by political ideology, education level and income.</a:t>
            </a:r>
            <a:endParaRPr lang="en-US" sz="2400" dirty="0">
              <a:solidFill>
                <a:srgbClr val="333333"/>
              </a:solidFill>
            </a:endParaRPr>
          </a:p>
        </p:txBody>
      </p:sp>
      <p:sp>
        <p:nvSpPr>
          <p:cNvPr id="8" name="Slide Number Placeholder 5">
            <a:extLst>
              <a:ext uri="{FF2B5EF4-FFF2-40B4-BE49-F238E27FC236}">
                <a16:creationId xmlns:a16="http://schemas.microsoft.com/office/drawing/2014/main" id="{F67A3E3F-9042-504A-9482-C843F4DFB7FF}"/>
              </a:ext>
            </a:extLst>
          </p:cNvPr>
          <p:cNvSpPr>
            <a:spLocks noGrp="1"/>
          </p:cNvSpPr>
          <p:nvPr>
            <p:ph type="sldNum" sz="quarter" idx="12"/>
          </p:nvPr>
        </p:nvSpPr>
        <p:spPr>
          <a:xfrm>
            <a:off x="8469691" y="6275221"/>
            <a:ext cx="689299" cy="365125"/>
          </a:xfr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36E01ECB-9F79-DF4C-A9E9-6BFA7BE47661}" type="slidenum">
              <a:rPr kumimoji="0" lang="en-US" sz="1200" b="1"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37</a:t>
            </a:fld>
            <a:endParaRPr kumimoji="0" lang="en-US" sz="1200" b="1"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1249923C-87EE-46D4-9502-676462BC4CDB}"/>
              </a:ext>
            </a:extLst>
          </p:cNvPr>
          <p:cNvCxnSpPr>
            <a:cxnSpLocks/>
          </p:cNvCxnSpPr>
          <p:nvPr/>
        </p:nvCxnSpPr>
        <p:spPr>
          <a:xfrm>
            <a:off x="299955" y="6279472"/>
            <a:ext cx="8544242" cy="0"/>
          </a:xfrm>
          <a:prstGeom prst="line">
            <a:avLst/>
          </a:prstGeom>
          <a:ln>
            <a:solidFill>
              <a:srgbClr val="333333"/>
            </a:solidFill>
          </a:ln>
        </p:spPr>
        <p:style>
          <a:lnRef idx="1">
            <a:schemeClr val="accent1"/>
          </a:lnRef>
          <a:fillRef idx="0">
            <a:schemeClr val="accent1"/>
          </a:fillRef>
          <a:effectRef idx="0">
            <a:schemeClr val="accent1"/>
          </a:effectRef>
          <a:fontRef idx="minor">
            <a:schemeClr val="tx1"/>
          </a:fontRef>
        </p:style>
      </p:cxnSp>
      <p:pic>
        <p:nvPicPr>
          <p:cNvPr id="4" name="Picture 3" descr="A picture containing drawing&#10;&#10;Description automatically generated">
            <a:extLst>
              <a:ext uri="{FF2B5EF4-FFF2-40B4-BE49-F238E27FC236}">
                <a16:creationId xmlns:a16="http://schemas.microsoft.com/office/drawing/2014/main" id="{2FB2D6CC-CDE7-4A33-833A-288A1A9A396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6381" y="6355848"/>
            <a:ext cx="1313336" cy="284498"/>
          </a:xfrm>
          <a:prstGeom prst="rect">
            <a:avLst/>
          </a:prstGeom>
        </p:spPr>
      </p:pic>
      <p:pic>
        <p:nvPicPr>
          <p:cNvPr id="9" name="Picture 8" descr="A picture containing food, drawing&#10;&#10;Description automatically generated">
            <a:extLst>
              <a:ext uri="{FF2B5EF4-FFF2-40B4-BE49-F238E27FC236}">
                <a16:creationId xmlns:a16="http://schemas.microsoft.com/office/drawing/2014/main" id="{781A1CAF-4A02-422B-A6BA-76DB43A407FB}"/>
              </a:ext>
            </a:extLst>
          </p:cNvPr>
          <p:cNvPicPr>
            <a:picLocks noChangeAspect="1"/>
          </p:cNvPicPr>
          <p:nvPr/>
        </p:nvPicPr>
        <p:blipFill rotWithShape="1">
          <a:blip r:embed="rId3">
            <a:extLst>
              <a:ext uri="{28A0092B-C50C-407E-A947-70E740481C1C}">
                <a14:useLocalDpi xmlns:a14="http://schemas.microsoft.com/office/drawing/2010/main" val="0"/>
              </a:ext>
            </a:extLst>
          </a:blip>
          <a:srcRect b="93078"/>
          <a:stretch/>
        </p:blipFill>
        <p:spPr>
          <a:xfrm>
            <a:off x="276381" y="893792"/>
            <a:ext cx="3957400" cy="209061"/>
          </a:xfrm>
          <a:prstGeom prst="rect">
            <a:avLst/>
          </a:prstGeom>
        </p:spPr>
      </p:pic>
      <p:sp>
        <p:nvSpPr>
          <p:cNvPr id="11" name="Rectangle 10">
            <a:extLst>
              <a:ext uri="{FF2B5EF4-FFF2-40B4-BE49-F238E27FC236}">
                <a16:creationId xmlns:a16="http://schemas.microsoft.com/office/drawing/2014/main" id="{33343CA7-851C-4C8A-8C31-55B250266C3C}"/>
              </a:ext>
            </a:extLst>
          </p:cNvPr>
          <p:cNvSpPr/>
          <p:nvPr/>
        </p:nvSpPr>
        <p:spPr>
          <a:xfrm>
            <a:off x="2424737" y="6280919"/>
            <a:ext cx="4294526" cy="577081"/>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0" i="1" u="none" strike="noStrike" kern="1200" cap="none" spc="0" normalizeH="0" baseline="0" noProof="0" dirty="0">
                <a:ln>
                  <a:noFill/>
                </a:ln>
                <a:solidFill>
                  <a:prstClr val="black"/>
                </a:solidFill>
                <a:effectLst/>
                <a:uLnTx/>
                <a:uFillTx/>
                <a:latin typeface="Calibri" panose="020F0502020204030204"/>
                <a:ea typeface="+mn-ea"/>
                <a:cs typeface="+mn-cs"/>
              </a:rPr>
              <a:t>Thinking about the city taxes you pay… do you believe that for the services you receive from Overland Park, that the city taxes you pay are too high, or are they about right?</a:t>
            </a:r>
          </a:p>
        </p:txBody>
      </p:sp>
      <p:cxnSp>
        <p:nvCxnSpPr>
          <p:cNvPr id="14" name="Straight Connector 13">
            <a:extLst>
              <a:ext uri="{FF2B5EF4-FFF2-40B4-BE49-F238E27FC236}">
                <a16:creationId xmlns:a16="http://schemas.microsoft.com/office/drawing/2014/main" id="{85848836-F2AE-4675-A47A-D7CFBF04EB35}"/>
              </a:ext>
            </a:extLst>
          </p:cNvPr>
          <p:cNvCxnSpPr>
            <a:cxnSpLocks/>
          </p:cNvCxnSpPr>
          <p:nvPr/>
        </p:nvCxnSpPr>
        <p:spPr>
          <a:xfrm>
            <a:off x="524805" y="6279472"/>
            <a:ext cx="8094391" cy="0"/>
          </a:xfrm>
          <a:prstGeom prst="line">
            <a:avLst/>
          </a:prstGeom>
          <a:ln>
            <a:solidFill>
              <a:srgbClr val="333333"/>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5794BC4F-E00F-4570-8F47-4C96D9366BB8}"/>
              </a:ext>
            </a:extLst>
          </p:cNvPr>
          <p:cNvCxnSpPr>
            <a:cxnSpLocks/>
          </p:cNvCxnSpPr>
          <p:nvPr/>
        </p:nvCxnSpPr>
        <p:spPr>
          <a:xfrm>
            <a:off x="524805" y="6279472"/>
            <a:ext cx="8094391" cy="0"/>
          </a:xfrm>
          <a:prstGeom prst="line">
            <a:avLst/>
          </a:prstGeom>
          <a:ln>
            <a:solidFill>
              <a:srgbClr val="333333"/>
            </a:solidFill>
          </a:ln>
        </p:spPr>
        <p:style>
          <a:lnRef idx="1">
            <a:schemeClr val="accent1"/>
          </a:lnRef>
          <a:fillRef idx="0">
            <a:schemeClr val="accent1"/>
          </a:fillRef>
          <a:effectRef idx="0">
            <a:schemeClr val="accent1"/>
          </a:effectRef>
          <a:fontRef idx="minor">
            <a:schemeClr val="tx1"/>
          </a:fontRef>
        </p:style>
      </p:cxnSp>
      <p:graphicFrame>
        <p:nvGraphicFramePr>
          <p:cNvPr id="20" name="Chart 19">
            <a:extLst>
              <a:ext uri="{FF2B5EF4-FFF2-40B4-BE49-F238E27FC236}">
                <a16:creationId xmlns:a16="http://schemas.microsoft.com/office/drawing/2014/main" id="{994A3065-3962-4A2C-AB45-22F9B8F9365D}"/>
              </a:ext>
            </a:extLst>
          </p:cNvPr>
          <p:cNvGraphicFramePr/>
          <p:nvPr>
            <p:extLst>
              <p:ext uri="{D42A27DB-BD31-4B8C-83A1-F6EECF244321}">
                <p14:modId xmlns:p14="http://schemas.microsoft.com/office/powerpoint/2010/main" val="681063187"/>
              </p:ext>
            </p:extLst>
          </p:nvPr>
        </p:nvGraphicFramePr>
        <p:xfrm>
          <a:off x="0" y="1305035"/>
          <a:ext cx="9144000" cy="4900038"/>
        </p:xfrm>
        <a:graphic>
          <a:graphicData uri="http://schemas.openxmlformats.org/drawingml/2006/chart">
            <c:chart xmlns:c="http://schemas.openxmlformats.org/drawingml/2006/chart" xmlns:r="http://schemas.openxmlformats.org/officeDocument/2006/relationships" r:id="rId4"/>
          </a:graphicData>
        </a:graphic>
      </p:graphicFrame>
      <p:cxnSp>
        <p:nvCxnSpPr>
          <p:cNvPr id="42" name="Straight Connector 41">
            <a:extLst>
              <a:ext uri="{FF2B5EF4-FFF2-40B4-BE49-F238E27FC236}">
                <a16:creationId xmlns:a16="http://schemas.microsoft.com/office/drawing/2014/main" id="{8143F12C-A80C-4BF9-B790-4D9C39F64655}"/>
              </a:ext>
            </a:extLst>
          </p:cNvPr>
          <p:cNvCxnSpPr>
            <a:cxnSpLocks/>
          </p:cNvCxnSpPr>
          <p:nvPr/>
        </p:nvCxnSpPr>
        <p:spPr>
          <a:xfrm>
            <a:off x="3425644" y="1502595"/>
            <a:ext cx="0" cy="4143717"/>
          </a:xfrm>
          <a:prstGeom prst="line">
            <a:avLst/>
          </a:prstGeom>
          <a:ln w="28575"/>
        </p:spPr>
        <p:style>
          <a:lnRef idx="2">
            <a:schemeClr val="dk1"/>
          </a:lnRef>
          <a:fillRef idx="0">
            <a:schemeClr val="dk1"/>
          </a:fillRef>
          <a:effectRef idx="1">
            <a:schemeClr val="dk1"/>
          </a:effectRef>
          <a:fontRef idx="minor">
            <a:schemeClr val="tx1"/>
          </a:fontRef>
        </p:style>
      </p:cxnSp>
      <p:cxnSp>
        <p:nvCxnSpPr>
          <p:cNvPr id="13" name="Straight Connector 12">
            <a:extLst>
              <a:ext uri="{FF2B5EF4-FFF2-40B4-BE49-F238E27FC236}">
                <a16:creationId xmlns:a16="http://schemas.microsoft.com/office/drawing/2014/main" id="{EBCA92B5-FC17-4024-9FEA-99B7BF9BC3CB}"/>
              </a:ext>
            </a:extLst>
          </p:cNvPr>
          <p:cNvCxnSpPr>
            <a:cxnSpLocks/>
          </p:cNvCxnSpPr>
          <p:nvPr/>
        </p:nvCxnSpPr>
        <p:spPr>
          <a:xfrm>
            <a:off x="5708685" y="1502595"/>
            <a:ext cx="0" cy="4143717"/>
          </a:xfrm>
          <a:prstGeom prst="line">
            <a:avLst/>
          </a:prstGeom>
          <a:ln w="28575"/>
        </p:spPr>
        <p:style>
          <a:lnRef idx="2">
            <a:schemeClr val="dk1"/>
          </a:lnRef>
          <a:fillRef idx="0">
            <a:schemeClr val="dk1"/>
          </a:fillRef>
          <a:effectRef idx="1">
            <a:schemeClr val="dk1"/>
          </a:effectRef>
          <a:fontRef idx="minor">
            <a:schemeClr val="tx1"/>
          </a:fontRef>
        </p:style>
      </p:cxnSp>
      <p:sp>
        <p:nvSpPr>
          <p:cNvPr id="15" name="Rectangle 14">
            <a:extLst>
              <a:ext uri="{FF2B5EF4-FFF2-40B4-BE49-F238E27FC236}">
                <a16:creationId xmlns:a16="http://schemas.microsoft.com/office/drawing/2014/main" id="{FBF64160-6871-4A74-B163-D211E33003DA}"/>
              </a:ext>
            </a:extLst>
          </p:cNvPr>
          <p:cNvSpPr/>
          <p:nvPr/>
        </p:nvSpPr>
        <p:spPr>
          <a:xfrm>
            <a:off x="299955" y="1522178"/>
            <a:ext cx="534121"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solidFill>
                  <a:srgbClr val="00B050"/>
                </a:solidFill>
                <a:latin typeface="Calibri" panose="020F0502020204030204"/>
              </a:rPr>
              <a:t>+10</a:t>
            </a:r>
            <a:endParaRPr kumimoji="0" lang="en-US" sz="1800" b="0" i="0" u="none" strike="noStrike" kern="1200" cap="none" spc="0" normalizeH="0" baseline="0" noProof="0" dirty="0">
              <a:ln>
                <a:noFill/>
              </a:ln>
              <a:solidFill>
                <a:srgbClr val="00B050"/>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21EA0E6E-36A6-47A1-AD92-68B505C9A92D}"/>
              </a:ext>
            </a:extLst>
          </p:cNvPr>
          <p:cNvSpPr/>
          <p:nvPr/>
        </p:nvSpPr>
        <p:spPr>
          <a:xfrm>
            <a:off x="1391366" y="1522178"/>
            <a:ext cx="534121"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solidFill>
                  <a:srgbClr val="00B050"/>
                </a:solidFill>
                <a:latin typeface="Calibri" panose="020F0502020204030204"/>
              </a:rPr>
              <a:t>+55</a:t>
            </a:r>
            <a:endParaRPr kumimoji="0" lang="en-US" sz="1800" b="0" i="0" u="none" strike="noStrike" kern="1200" cap="none" spc="0" normalizeH="0" baseline="0" noProof="0" dirty="0">
              <a:ln>
                <a:noFill/>
              </a:ln>
              <a:solidFill>
                <a:srgbClr val="00B050"/>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20FFAF4A-9036-40BF-88D0-98764726BCD9}"/>
              </a:ext>
            </a:extLst>
          </p:cNvPr>
          <p:cNvSpPr/>
          <p:nvPr/>
        </p:nvSpPr>
        <p:spPr>
          <a:xfrm>
            <a:off x="2532886" y="1522178"/>
            <a:ext cx="534121"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solidFill>
                  <a:srgbClr val="00B050"/>
                </a:solidFill>
                <a:latin typeface="Calibri" panose="020F0502020204030204"/>
              </a:rPr>
              <a:t>+67</a:t>
            </a:r>
            <a:endParaRPr kumimoji="0" lang="en-US" sz="1800" b="0" i="0" u="none" strike="noStrike" kern="1200" cap="none" spc="0" normalizeH="0" baseline="0" noProof="0" dirty="0">
              <a:ln>
                <a:noFill/>
              </a:ln>
              <a:solidFill>
                <a:srgbClr val="00B050"/>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56DF9532-0C1B-4206-9D67-31A65C3A40DB}"/>
              </a:ext>
            </a:extLst>
          </p:cNvPr>
          <p:cNvSpPr/>
          <p:nvPr/>
        </p:nvSpPr>
        <p:spPr>
          <a:xfrm>
            <a:off x="3631549" y="1522178"/>
            <a:ext cx="534121"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solidFill>
                  <a:srgbClr val="00B050"/>
                </a:solidFill>
                <a:latin typeface="Calibri" panose="020F0502020204030204"/>
              </a:rPr>
              <a:t>+25</a:t>
            </a:r>
            <a:endParaRPr kumimoji="0" lang="en-US" sz="1800" b="0" i="0" u="none" strike="noStrike" kern="1200" cap="none" spc="0" normalizeH="0" baseline="0" noProof="0" dirty="0">
              <a:ln>
                <a:noFill/>
              </a:ln>
              <a:solidFill>
                <a:srgbClr val="00B050"/>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59E925B9-297B-430B-93B0-A677DF537063}"/>
              </a:ext>
            </a:extLst>
          </p:cNvPr>
          <p:cNvSpPr/>
          <p:nvPr/>
        </p:nvSpPr>
        <p:spPr>
          <a:xfrm>
            <a:off x="4733642" y="1522178"/>
            <a:ext cx="534121"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solidFill>
                  <a:srgbClr val="00B050"/>
                </a:solidFill>
                <a:latin typeface="Calibri" panose="020F0502020204030204"/>
              </a:rPr>
              <a:t>+55</a:t>
            </a:r>
            <a:endParaRPr kumimoji="0" lang="en-US" sz="1800" b="0" i="0" u="none" strike="noStrike" kern="1200" cap="none" spc="0" normalizeH="0" baseline="0" noProof="0" dirty="0">
              <a:ln>
                <a:noFill/>
              </a:ln>
              <a:solidFill>
                <a:srgbClr val="00B050"/>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BA302D95-DCBC-421C-B2AC-198C17BB60C3}"/>
              </a:ext>
            </a:extLst>
          </p:cNvPr>
          <p:cNvSpPr/>
          <p:nvPr/>
        </p:nvSpPr>
        <p:spPr>
          <a:xfrm>
            <a:off x="5914589" y="1522178"/>
            <a:ext cx="534121"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solidFill>
                  <a:srgbClr val="00B050"/>
                </a:solidFill>
                <a:latin typeface="Calibri" panose="020F0502020204030204"/>
              </a:rPr>
              <a:t>+37</a:t>
            </a:r>
            <a:endParaRPr kumimoji="0" lang="en-US" sz="1800" b="0" i="0" u="none" strike="noStrike" kern="1200" cap="none" spc="0" normalizeH="0" baseline="0" noProof="0" dirty="0">
              <a:ln>
                <a:noFill/>
              </a:ln>
              <a:solidFill>
                <a:srgbClr val="00B050"/>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6E9BB83D-0049-4C31-92B0-2693ACBAC779}"/>
              </a:ext>
            </a:extLst>
          </p:cNvPr>
          <p:cNvSpPr/>
          <p:nvPr/>
        </p:nvSpPr>
        <p:spPr>
          <a:xfrm>
            <a:off x="7051968" y="1522178"/>
            <a:ext cx="534121"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solidFill>
                  <a:srgbClr val="00B050"/>
                </a:solidFill>
                <a:latin typeface="Calibri" panose="020F0502020204030204"/>
              </a:rPr>
              <a:t>+50</a:t>
            </a:r>
            <a:endParaRPr kumimoji="0" lang="en-US" sz="1800" b="0" i="0" u="none" strike="noStrike" kern="1200" cap="none" spc="0" normalizeH="0" baseline="0" noProof="0" dirty="0">
              <a:ln>
                <a:noFill/>
              </a:ln>
              <a:solidFill>
                <a:srgbClr val="00B050"/>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E50BE3EA-A1E5-4D3B-91BA-AC5FEDD60559}"/>
              </a:ext>
            </a:extLst>
          </p:cNvPr>
          <p:cNvSpPr/>
          <p:nvPr/>
        </p:nvSpPr>
        <p:spPr>
          <a:xfrm>
            <a:off x="8189347" y="1522178"/>
            <a:ext cx="534121"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solidFill>
                  <a:srgbClr val="00B050"/>
                </a:solidFill>
                <a:latin typeface="Calibri" panose="020F0502020204030204"/>
              </a:rPr>
              <a:t>+49</a:t>
            </a:r>
            <a:endParaRPr kumimoji="0" lang="en-US" sz="1800" b="0" i="0" u="none" strike="noStrike" kern="1200" cap="none" spc="0" normalizeH="0" baseline="0" noProof="0" dirty="0">
              <a:ln>
                <a:noFill/>
              </a:ln>
              <a:solidFill>
                <a:srgbClr val="00B050"/>
              </a:solidFill>
              <a:effectLst/>
              <a:uLnTx/>
              <a:uFillTx/>
              <a:latin typeface="Calibri" panose="020F0502020204030204"/>
              <a:ea typeface="+mn-ea"/>
              <a:cs typeface="+mn-cs"/>
            </a:endParaRPr>
          </a:p>
        </p:txBody>
      </p:sp>
      <p:pic>
        <p:nvPicPr>
          <p:cNvPr id="25" name="Picture 24" descr="A picture containing text&#10;&#10;Description automatically generated">
            <a:extLst>
              <a:ext uri="{FF2B5EF4-FFF2-40B4-BE49-F238E27FC236}">
                <a16:creationId xmlns:a16="http://schemas.microsoft.com/office/drawing/2014/main" id="{C322427A-E3B0-4952-9C7A-3E43E39E6CE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21710" y="6369624"/>
            <a:ext cx="1426048" cy="347698"/>
          </a:xfrm>
          <a:prstGeom prst="rect">
            <a:avLst/>
          </a:prstGeom>
        </p:spPr>
      </p:pic>
      <p:pic>
        <p:nvPicPr>
          <p:cNvPr id="26" name="Picture 25">
            <a:extLst>
              <a:ext uri="{FF2B5EF4-FFF2-40B4-BE49-F238E27FC236}">
                <a16:creationId xmlns:a16="http://schemas.microsoft.com/office/drawing/2014/main" id="{B14A9208-C6F7-4989-93C1-2BCB01C0F3CC}"/>
              </a:ext>
            </a:extLst>
          </p:cNvPr>
          <p:cNvPicPr>
            <a:picLocks noChangeAspect="1"/>
          </p:cNvPicPr>
          <p:nvPr/>
        </p:nvPicPr>
        <p:blipFill rotWithShape="1">
          <a:blip r:embed="rId6">
            <a:extLst>
              <a:ext uri="{28A0092B-C50C-407E-A947-70E740481C1C}">
                <a14:useLocalDpi xmlns:a14="http://schemas.microsoft.com/office/drawing/2010/main" val="0"/>
              </a:ext>
            </a:extLst>
          </a:blip>
          <a:srcRect t="-2459" r="86823"/>
          <a:stretch/>
        </p:blipFill>
        <p:spPr>
          <a:xfrm>
            <a:off x="8248368" y="6353873"/>
            <a:ext cx="466521" cy="410519"/>
          </a:xfrm>
          <a:prstGeom prst="rect">
            <a:avLst/>
          </a:prstGeom>
        </p:spPr>
      </p:pic>
    </p:spTree>
    <p:extLst>
      <p:ext uri="{BB962C8B-B14F-4D97-AF65-F5344CB8AC3E}">
        <p14:creationId xmlns:p14="http://schemas.microsoft.com/office/powerpoint/2010/main" val="250924923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6DABD6-2705-CE43-9C26-0E579DDD65F8}"/>
              </a:ext>
            </a:extLst>
          </p:cNvPr>
          <p:cNvSpPr>
            <a:spLocks noGrp="1"/>
          </p:cNvSpPr>
          <p:nvPr>
            <p:ph type="title"/>
          </p:nvPr>
        </p:nvSpPr>
        <p:spPr>
          <a:xfrm>
            <a:off x="276381" y="290657"/>
            <a:ext cx="7886700" cy="438912"/>
          </a:xfrm>
        </p:spPr>
        <p:txBody>
          <a:bodyPr lIns="0" tIns="0" rIns="0" bIns="0">
            <a:noAutofit/>
          </a:bodyPr>
          <a:lstStyle/>
          <a:p>
            <a:r>
              <a:rPr lang="en-US" sz="2400" dirty="0">
                <a:solidFill>
                  <a:srgbClr val="333333"/>
                </a:solidFill>
                <a:latin typeface="Calibri" panose="020F0502020204030204"/>
              </a:rPr>
              <a:t>When Overland Park voters are asked about the level of property taxes they pay compared to their neighbors… </a:t>
            </a:r>
            <a:endParaRPr lang="en-US" sz="2400" dirty="0">
              <a:solidFill>
                <a:srgbClr val="333333"/>
              </a:solidFill>
            </a:endParaRPr>
          </a:p>
        </p:txBody>
      </p:sp>
      <p:sp>
        <p:nvSpPr>
          <p:cNvPr id="8" name="Slide Number Placeholder 5">
            <a:extLst>
              <a:ext uri="{FF2B5EF4-FFF2-40B4-BE49-F238E27FC236}">
                <a16:creationId xmlns:a16="http://schemas.microsoft.com/office/drawing/2014/main" id="{F67A3E3F-9042-504A-9482-C843F4DFB7FF}"/>
              </a:ext>
            </a:extLst>
          </p:cNvPr>
          <p:cNvSpPr>
            <a:spLocks noGrp="1"/>
          </p:cNvSpPr>
          <p:nvPr>
            <p:ph type="sldNum" sz="quarter" idx="12"/>
          </p:nvPr>
        </p:nvSpPr>
        <p:spPr>
          <a:xfrm>
            <a:off x="8469691" y="6275221"/>
            <a:ext cx="689299" cy="365125"/>
          </a:xfr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36E01ECB-9F79-DF4C-A9E9-6BFA7BE47661}" type="slidenum">
              <a:rPr kumimoji="0" lang="en-US" sz="1200" b="1"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38</a:t>
            </a:fld>
            <a:endParaRPr kumimoji="0" lang="en-US" sz="1200" b="1"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6" name="Content Placeholder 2">
            <a:extLst>
              <a:ext uri="{FF2B5EF4-FFF2-40B4-BE49-F238E27FC236}">
                <a16:creationId xmlns:a16="http://schemas.microsoft.com/office/drawing/2014/main" id="{8973CF0B-A578-4136-B18D-03CC484A740A}"/>
              </a:ext>
            </a:extLst>
          </p:cNvPr>
          <p:cNvSpPr txBox="1">
            <a:spLocks/>
          </p:cNvSpPr>
          <p:nvPr/>
        </p:nvSpPr>
        <p:spPr>
          <a:xfrm>
            <a:off x="676381" y="1541953"/>
            <a:ext cx="7791238" cy="3774095"/>
          </a:xfrm>
          <a:prstGeom prst="rect">
            <a:avLst/>
          </a:prstGeom>
          <a:noFill/>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120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333333"/>
                </a:solidFill>
                <a:effectLst/>
                <a:uLnTx/>
                <a:uFillTx/>
                <a:latin typeface="Calibri" panose="020F0502020204030204"/>
                <a:ea typeface="+mn-ea"/>
                <a:cs typeface="+mn-cs"/>
              </a:rPr>
              <a:t> </a:t>
            </a:r>
            <a:r>
              <a:rPr kumimoji="0" lang="en-US" sz="2400" b="0" i="1" u="none" strike="noStrike" kern="1200" cap="none" spc="0" normalizeH="0" baseline="0" noProof="0" dirty="0">
                <a:ln>
                  <a:noFill/>
                </a:ln>
                <a:solidFill>
                  <a:srgbClr val="333333"/>
                </a:solidFill>
                <a:effectLst/>
                <a:uLnTx/>
                <a:uFillTx/>
                <a:latin typeface="Calibri" panose="020F0502020204030204"/>
                <a:ea typeface="+mn-ea"/>
                <a:cs typeface="+mn-cs"/>
              </a:rPr>
              <a:t>Generally speaking, do you believe that Overland Park's property taxes are higher than, less than or about the same as its neighboring cities such as Lenexa, Olathe, Shawnee, Prairie Village and Leawood?</a:t>
            </a:r>
          </a:p>
        </p:txBody>
      </p:sp>
      <p:cxnSp>
        <p:nvCxnSpPr>
          <p:cNvPr id="10" name="Straight Connector 9">
            <a:extLst>
              <a:ext uri="{FF2B5EF4-FFF2-40B4-BE49-F238E27FC236}">
                <a16:creationId xmlns:a16="http://schemas.microsoft.com/office/drawing/2014/main" id="{1249923C-87EE-46D4-9502-676462BC4CDB}"/>
              </a:ext>
            </a:extLst>
          </p:cNvPr>
          <p:cNvCxnSpPr>
            <a:cxnSpLocks/>
          </p:cNvCxnSpPr>
          <p:nvPr/>
        </p:nvCxnSpPr>
        <p:spPr>
          <a:xfrm>
            <a:off x="299955" y="6279472"/>
            <a:ext cx="8544242" cy="0"/>
          </a:xfrm>
          <a:prstGeom prst="line">
            <a:avLst/>
          </a:prstGeom>
          <a:ln>
            <a:solidFill>
              <a:srgbClr val="333333"/>
            </a:solidFill>
          </a:ln>
        </p:spPr>
        <p:style>
          <a:lnRef idx="1">
            <a:schemeClr val="accent1"/>
          </a:lnRef>
          <a:fillRef idx="0">
            <a:schemeClr val="accent1"/>
          </a:fillRef>
          <a:effectRef idx="0">
            <a:schemeClr val="accent1"/>
          </a:effectRef>
          <a:fontRef idx="minor">
            <a:schemeClr val="tx1"/>
          </a:fontRef>
        </p:style>
      </p:cxnSp>
      <p:pic>
        <p:nvPicPr>
          <p:cNvPr id="12" name="Picture 11" descr="A picture containing food, drawing&#10;&#10;Description automatically generated">
            <a:extLst>
              <a:ext uri="{FF2B5EF4-FFF2-40B4-BE49-F238E27FC236}">
                <a16:creationId xmlns:a16="http://schemas.microsoft.com/office/drawing/2014/main" id="{EFD257E6-BBF3-4793-A0A2-9AB54038AEB4}"/>
              </a:ext>
            </a:extLst>
          </p:cNvPr>
          <p:cNvPicPr>
            <a:picLocks noChangeAspect="1"/>
          </p:cNvPicPr>
          <p:nvPr/>
        </p:nvPicPr>
        <p:blipFill rotWithShape="1">
          <a:blip r:embed="rId2">
            <a:extLst>
              <a:ext uri="{28A0092B-C50C-407E-A947-70E740481C1C}">
                <a14:useLocalDpi xmlns:a14="http://schemas.microsoft.com/office/drawing/2010/main" val="0"/>
              </a:ext>
            </a:extLst>
          </a:blip>
          <a:srcRect b="93078"/>
          <a:stretch/>
        </p:blipFill>
        <p:spPr>
          <a:xfrm>
            <a:off x="276381" y="893792"/>
            <a:ext cx="3957400" cy="209061"/>
          </a:xfrm>
          <a:prstGeom prst="rect">
            <a:avLst/>
          </a:prstGeom>
        </p:spPr>
      </p:pic>
      <p:pic>
        <p:nvPicPr>
          <p:cNvPr id="15" name="Picture 14" descr="A picture containing drawing&#10;&#10;Description automatically generated">
            <a:extLst>
              <a:ext uri="{FF2B5EF4-FFF2-40B4-BE49-F238E27FC236}">
                <a16:creationId xmlns:a16="http://schemas.microsoft.com/office/drawing/2014/main" id="{3A9E8DD6-89DB-4551-AB81-8D35B7635B6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14819" y="6432940"/>
            <a:ext cx="1313336" cy="284498"/>
          </a:xfrm>
          <a:prstGeom prst="rect">
            <a:avLst/>
          </a:prstGeom>
        </p:spPr>
      </p:pic>
      <p:pic>
        <p:nvPicPr>
          <p:cNvPr id="16" name="Picture 15" descr="A picture containing text&#10;&#10;Description automatically generated">
            <a:extLst>
              <a:ext uri="{FF2B5EF4-FFF2-40B4-BE49-F238E27FC236}">
                <a16:creationId xmlns:a16="http://schemas.microsoft.com/office/drawing/2014/main" id="{650E1FF3-DB78-492C-8675-E0B504B9D94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72894" y="6372505"/>
            <a:ext cx="1598213" cy="389675"/>
          </a:xfrm>
          <a:prstGeom prst="rect">
            <a:avLst/>
          </a:prstGeom>
        </p:spPr>
      </p:pic>
      <p:pic>
        <p:nvPicPr>
          <p:cNvPr id="17" name="Picture 16">
            <a:extLst>
              <a:ext uri="{FF2B5EF4-FFF2-40B4-BE49-F238E27FC236}">
                <a16:creationId xmlns:a16="http://schemas.microsoft.com/office/drawing/2014/main" id="{D93E568E-5315-42D0-8D87-722871E6D66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26479" y="6429401"/>
            <a:ext cx="2302106" cy="260531"/>
          </a:xfrm>
          <a:prstGeom prst="rect">
            <a:avLst/>
          </a:prstGeom>
        </p:spPr>
      </p:pic>
    </p:spTree>
    <p:extLst>
      <p:ext uri="{BB962C8B-B14F-4D97-AF65-F5344CB8AC3E}">
        <p14:creationId xmlns:p14="http://schemas.microsoft.com/office/powerpoint/2010/main" val="391995832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6DABD6-2705-CE43-9C26-0E579DDD65F8}"/>
              </a:ext>
            </a:extLst>
          </p:cNvPr>
          <p:cNvSpPr>
            <a:spLocks noGrp="1"/>
          </p:cNvSpPr>
          <p:nvPr>
            <p:ph type="title"/>
          </p:nvPr>
        </p:nvSpPr>
        <p:spPr>
          <a:xfrm>
            <a:off x="276380" y="290657"/>
            <a:ext cx="8113017" cy="438912"/>
          </a:xfrm>
        </p:spPr>
        <p:txBody>
          <a:bodyPr lIns="0" tIns="0" rIns="0" bIns="0">
            <a:noAutofit/>
          </a:bodyPr>
          <a:lstStyle/>
          <a:p>
            <a:r>
              <a:rPr lang="en-US" sz="2400" dirty="0">
                <a:solidFill>
                  <a:srgbClr val="333333"/>
                </a:solidFill>
                <a:latin typeface="Calibri" panose="020F0502020204030204"/>
              </a:rPr>
              <a:t>Only 11% (!) believe their property taxes are less than neighboring cities.</a:t>
            </a:r>
            <a:endParaRPr lang="en-US" sz="2400" dirty="0">
              <a:solidFill>
                <a:srgbClr val="333333"/>
              </a:solidFill>
            </a:endParaRPr>
          </a:p>
        </p:txBody>
      </p:sp>
      <p:sp>
        <p:nvSpPr>
          <p:cNvPr id="8" name="Slide Number Placeholder 5">
            <a:extLst>
              <a:ext uri="{FF2B5EF4-FFF2-40B4-BE49-F238E27FC236}">
                <a16:creationId xmlns:a16="http://schemas.microsoft.com/office/drawing/2014/main" id="{F67A3E3F-9042-504A-9482-C843F4DFB7FF}"/>
              </a:ext>
            </a:extLst>
          </p:cNvPr>
          <p:cNvSpPr>
            <a:spLocks noGrp="1"/>
          </p:cNvSpPr>
          <p:nvPr>
            <p:ph type="sldNum" sz="quarter" idx="12"/>
          </p:nvPr>
        </p:nvSpPr>
        <p:spPr>
          <a:xfrm>
            <a:off x="8469691" y="6275221"/>
            <a:ext cx="689299" cy="365125"/>
          </a:xfr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36E01ECB-9F79-DF4C-A9E9-6BFA7BE47661}" type="slidenum">
              <a:rPr kumimoji="0" lang="en-US" sz="1200" b="1"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39</a:t>
            </a:fld>
            <a:endParaRPr kumimoji="0" lang="en-US" sz="1200" b="1"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1249923C-87EE-46D4-9502-676462BC4CDB}"/>
              </a:ext>
            </a:extLst>
          </p:cNvPr>
          <p:cNvCxnSpPr>
            <a:cxnSpLocks/>
          </p:cNvCxnSpPr>
          <p:nvPr/>
        </p:nvCxnSpPr>
        <p:spPr>
          <a:xfrm>
            <a:off x="299955" y="6279472"/>
            <a:ext cx="8544242" cy="0"/>
          </a:xfrm>
          <a:prstGeom prst="line">
            <a:avLst/>
          </a:prstGeom>
          <a:ln>
            <a:solidFill>
              <a:srgbClr val="333333"/>
            </a:solidFill>
          </a:ln>
        </p:spPr>
        <p:style>
          <a:lnRef idx="1">
            <a:schemeClr val="accent1"/>
          </a:lnRef>
          <a:fillRef idx="0">
            <a:schemeClr val="accent1"/>
          </a:fillRef>
          <a:effectRef idx="0">
            <a:schemeClr val="accent1"/>
          </a:effectRef>
          <a:fontRef idx="minor">
            <a:schemeClr val="tx1"/>
          </a:fontRef>
        </p:style>
      </p:cxnSp>
      <p:pic>
        <p:nvPicPr>
          <p:cNvPr id="4" name="Picture 3" descr="A picture containing drawing&#10;&#10;Description automatically generated">
            <a:extLst>
              <a:ext uri="{FF2B5EF4-FFF2-40B4-BE49-F238E27FC236}">
                <a16:creationId xmlns:a16="http://schemas.microsoft.com/office/drawing/2014/main" id="{2FB2D6CC-CDE7-4A33-833A-288A1A9A396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6381" y="6355848"/>
            <a:ext cx="1313336" cy="284498"/>
          </a:xfrm>
          <a:prstGeom prst="rect">
            <a:avLst/>
          </a:prstGeom>
        </p:spPr>
      </p:pic>
      <p:pic>
        <p:nvPicPr>
          <p:cNvPr id="9" name="Picture 8" descr="A picture containing food, drawing&#10;&#10;Description automatically generated">
            <a:extLst>
              <a:ext uri="{FF2B5EF4-FFF2-40B4-BE49-F238E27FC236}">
                <a16:creationId xmlns:a16="http://schemas.microsoft.com/office/drawing/2014/main" id="{781A1CAF-4A02-422B-A6BA-76DB43A407FB}"/>
              </a:ext>
            </a:extLst>
          </p:cNvPr>
          <p:cNvPicPr>
            <a:picLocks noChangeAspect="1"/>
          </p:cNvPicPr>
          <p:nvPr/>
        </p:nvPicPr>
        <p:blipFill rotWithShape="1">
          <a:blip r:embed="rId3">
            <a:extLst>
              <a:ext uri="{28A0092B-C50C-407E-A947-70E740481C1C}">
                <a14:useLocalDpi xmlns:a14="http://schemas.microsoft.com/office/drawing/2010/main" val="0"/>
              </a:ext>
            </a:extLst>
          </a:blip>
          <a:srcRect b="93078"/>
          <a:stretch/>
        </p:blipFill>
        <p:spPr>
          <a:xfrm>
            <a:off x="276381" y="893792"/>
            <a:ext cx="3957400" cy="209061"/>
          </a:xfrm>
          <a:prstGeom prst="rect">
            <a:avLst/>
          </a:prstGeom>
        </p:spPr>
      </p:pic>
      <p:cxnSp>
        <p:nvCxnSpPr>
          <p:cNvPr id="14" name="Straight Connector 13">
            <a:extLst>
              <a:ext uri="{FF2B5EF4-FFF2-40B4-BE49-F238E27FC236}">
                <a16:creationId xmlns:a16="http://schemas.microsoft.com/office/drawing/2014/main" id="{85848836-F2AE-4675-A47A-D7CFBF04EB35}"/>
              </a:ext>
            </a:extLst>
          </p:cNvPr>
          <p:cNvCxnSpPr>
            <a:cxnSpLocks/>
          </p:cNvCxnSpPr>
          <p:nvPr/>
        </p:nvCxnSpPr>
        <p:spPr>
          <a:xfrm>
            <a:off x="524805" y="6279472"/>
            <a:ext cx="8094391" cy="0"/>
          </a:xfrm>
          <a:prstGeom prst="line">
            <a:avLst/>
          </a:prstGeom>
          <a:ln>
            <a:solidFill>
              <a:srgbClr val="333333"/>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5794BC4F-E00F-4570-8F47-4C96D9366BB8}"/>
              </a:ext>
            </a:extLst>
          </p:cNvPr>
          <p:cNvCxnSpPr>
            <a:cxnSpLocks/>
          </p:cNvCxnSpPr>
          <p:nvPr/>
        </p:nvCxnSpPr>
        <p:spPr>
          <a:xfrm>
            <a:off x="524805" y="6279472"/>
            <a:ext cx="8094391" cy="0"/>
          </a:xfrm>
          <a:prstGeom prst="line">
            <a:avLst/>
          </a:prstGeom>
          <a:ln>
            <a:solidFill>
              <a:srgbClr val="333333"/>
            </a:solidFill>
          </a:ln>
        </p:spPr>
        <p:style>
          <a:lnRef idx="1">
            <a:schemeClr val="accent1"/>
          </a:lnRef>
          <a:fillRef idx="0">
            <a:schemeClr val="accent1"/>
          </a:fillRef>
          <a:effectRef idx="0">
            <a:schemeClr val="accent1"/>
          </a:effectRef>
          <a:fontRef idx="minor">
            <a:schemeClr val="tx1"/>
          </a:fontRef>
        </p:style>
      </p:cxnSp>
      <p:graphicFrame>
        <p:nvGraphicFramePr>
          <p:cNvPr id="19" name="Chart 18">
            <a:extLst>
              <a:ext uri="{FF2B5EF4-FFF2-40B4-BE49-F238E27FC236}">
                <a16:creationId xmlns:a16="http://schemas.microsoft.com/office/drawing/2014/main" id="{FE06895E-534A-42B1-87E9-5E6825F58AD1}"/>
              </a:ext>
            </a:extLst>
          </p:cNvPr>
          <p:cNvGraphicFramePr/>
          <p:nvPr>
            <p:extLst>
              <p:ext uri="{D42A27DB-BD31-4B8C-83A1-F6EECF244321}">
                <p14:modId xmlns:p14="http://schemas.microsoft.com/office/powerpoint/2010/main" val="2640851247"/>
              </p:ext>
            </p:extLst>
          </p:nvPr>
        </p:nvGraphicFramePr>
        <p:xfrm>
          <a:off x="177553" y="1324963"/>
          <a:ext cx="8666644" cy="4880109"/>
        </p:xfrm>
        <a:graphic>
          <a:graphicData uri="http://schemas.openxmlformats.org/drawingml/2006/chart">
            <c:chart xmlns:c="http://schemas.openxmlformats.org/drawingml/2006/chart" xmlns:r="http://schemas.openxmlformats.org/officeDocument/2006/relationships" r:id="rId4"/>
          </a:graphicData>
        </a:graphic>
      </p:graphicFrame>
      <p:sp>
        <p:nvSpPr>
          <p:cNvPr id="26" name="Rectangle 25">
            <a:extLst>
              <a:ext uri="{FF2B5EF4-FFF2-40B4-BE49-F238E27FC236}">
                <a16:creationId xmlns:a16="http://schemas.microsoft.com/office/drawing/2014/main" id="{67CA5B23-CD37-4584-8B7B-4DD44B990646}"/>
              </a:ext>
            </a:extLst>
          </p:cNvPr>
          <p:cNvSpPr/>
          <p:nvPr/>
        </p:nvSpPr>
        <p:spPr>
          <a:xfrm>
            <a:off x="2424737" y="6280919"/>
            <a:ext cx="4294526" cy="577081"/>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0" i="1" u="none" strike="noStrike" kern="1200" cap="none" spc="0" normalizeH="0" baseline="0" noProof="0" dirty="0">
                <a:ln>
                  <a:noFill/>
                </a:ln>
                <a:solidFill>
                  <a:prstClr val="black"/>
                </a:solidFill>
                <a:effectLst/>
                <a:uLnTx/>
                <a:uFillTx/>
                <a:latin typeface="Calibri" panose="020F0502020204030204"/>
                <a:ea typeface="+mn-ea"/>
                <a:cs typeface="+mn-cs"/>
              </a:rPr>
              <a:t>Generally speaking, do you believe that Overland Park's property taxes are higher than, less than or about the same as its neighboring cities such as Lenexa, Olathe, Shawnee, Prairie Village and Leawood?</a:t>
            </a:r>
          </a:p>
        </p:txBody>
      </p:sp>
      <p:pic>
        <p:nvPicPr>
          <p:cNvPr id="13" name="Picture 12" descr="A picture containing text&#10;&#10;Description automatically generated">
            <a:extLst>
              <a:ext uri="{FF2B5EF4-FFF2-40B4-BE49-F238E27FC236}">
                <a16:creationId xmlns:a16="http://schemas.microsoft.com/office/drawing/2014/main" id="{EC77A31C-ABF2-4A3A-AB73-993B6F30230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21710" y="6369624"/>
            <a:ext cx="1426048" cy="347698"/>
          </a:xfrm>
          <a:prstGeom prst="rect">
            <a:avLst/>
          </a:prstGeom>
        </p:spPr>
      </p:pic>
      <p:pic>
        <p:nvPicPr>
          <p:cNvPr id="16" name="Picture 15">
            <a:extLst>
              <a:ext uri="{FF2B5EF4-FFF2-40B4-BE49-F238E27FC236}">
                <a16:creationId xmlns:a16="http://schemas.microsoft.com/office/drawing/2014/main" id="{FB89EE74-3B9F-44AF-A4BD-A7974B476C32}"/>
              </a:ext>
            </a:extLst>
          </p:cNvPr>
          <p:cNvPicPr>
            <a:picLocks noChangeAspect="1"/>
          </p:cNvPicPr>
          <p:nvPr/>
        </p:nvPicPr>
        <p:blipFill rotWithShape="1">
          <a:blip r:embed="rId6">
            <a:extLst>
              <a:ext uri="{28A0092B-C50C-407E-A947-70E740481C1C}">
                <a14:useLocalDpi xmlns:a14="http://schemas.microsoft.com/office/drawing/2010/main" val="0"/>
              </a:ext>
            </a:extLst>
          </a:blip>
          <a:srcRect t="-2459" r="86823"/>
          <a:stretch/>
        </p:blipFill>
        <p:spPr>
          <a:xfrm>
            <a:off x="8248368" y="6353873"/>
            <a:ext cx="466521" cy="410519"/>
          </a:xfrm>
          <a:prstGeom prst="rect">
            <a:avLst/>
          </a:prstGeom>
        </p:spPr>
      </p:pic>
    </p:spTree>
    <p:extLst>
      <p:ext uri="{BB962C8B-B14F-4D97-AF65-F5344CB8AC3E}">
        <p14:creationId xmlns:p14="http://schemas.microsoft.com/office/powerpoint/2010/main" val="16327290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6DABD6-2705-CE43-9C26-0E579DDD65F8}"/>
              </a:ext>
            </a:extLst>
          </p:cNvPr>
          <p:cNvSpPr>
            <a:spLocks noGrp="1"/>
          </p:cNvSpPr>
          <p:nvPr>
            <p:ph type="title"/>
          </p:nvPr>
        </p:nvSpPr>
        <p:spPr>
          <a:xfrm>
            <a:off x="276381" y="290657"/>
            <a:ext cx="7886700" cy="438912"/>
          </a:xfrm>
        </p:spPr>
        <p:txBody>
          <a:bodyPr lIns="0" tIns="0" rIns="0" bIns="0">
            <a:noAutofit/>
          </a:bodyPr>
          <a:lstStyle/>
          <a:p>
            <a:r>
              <a:rPr lang="en-US" sz="2400" b="1" dirty="0">
                <a:solidFill>
                  <a:srgbClr val="333333"/>
                </a:solidFill>
                <a:latin typeface="Calibri" panose="020F0502020204030204"/>
              </a:rPr>
              <a:t>KEY FINDINGS</a:t>
            </a:r>
            <a:endParaRPr lang="en-US" sz="2400" b="1" dirty="0">
              <a:solidFill>
                <a:srgbClr val="333333"/>
              </a:solidFill>
            </a:endParaRPr>
          </a:p>
        </p:txBody>
      </p:sp>
      <p:sp>
        <p:nvSpPr>
          <p:cNvPr id="8" name="Slide Number Placeholder 5">
            <a:extLst>
              <a:ext uri="{FF2B5EF4-FFF2-40B4-BE49-F238E27FC236}">
                <a16:creationId xmlns:a16="http://schemas.microsoft.com/office/drawing/2014/main" id="{F67A3E3F-9042-504A-9482-C843F4DFB7FF}"/>
              </a:ext>
            </a:extLst>
          </p:cNvPr>
          <p:cNvSpPr>
            <a:spLocks noGrp="1"/>
          </p:cNvSpPr>
          <p:nvPr>
            <p:ph type="sldNum" sz="quarter" idx="12"/>
          </p:nvPr>
        </p:nvSpPr>
        <p:spPr>
          <a:xfrm>
            <a:off x="8469691" y="6275221"/>
            <a:ext cx="689299" cy="365125"/>
          </a:xfr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36E01ECB-9F79-DF4C-A9E9-6BFA7BE47661}" type="slidenum">
              <a:rPr kumimoji="0" lang="en-US" sz="1200" b="1"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4</a:t>
            </a:fld>
            <a:endParaRPr kumimoji="0" lang="en-US" sz="1200" b="1"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6" name="Content Placeholder 2">
            <a:extLst>
              <a:ext uri="{FF2B5EF4-FFF2-40B4-BE49-F238E27FC236}">
                <a16:creationId xmlns:a16="http://schemas.microsoft.com/office/drawing/2014/main" id="{8973CF0B-A578-4136-B18D-03CC484A740A}"/>
              </a:ext>
            </a:extLst>
          </p:cNvPr>
          <p:cNvSpPr txBox="1">
            <a:spLocks/>
          </p:cNvSpPr>
          <p:nvPr/>
        </p:nvSpPr>
        <p:spPr>
          <a:xfrm>
            <a:off x="353058" y="1358414"/>
            <a:ext cx="8437885" cy="3774095"/>
          </a:xfrm>
          <a:prstGeom prst="rect">
            <a:avLst/>
          </a:prstGeom>
          <a:noFill/>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marR="0" lvl="0" indent="-457200" algn="l" defTabSz="914400" rtl="0" eaLnBrk="1" fontAlgn="auto" latinLnBrk="0" hangingPunct="1">
              <a:lnSpc>
                <a:spcPct val="100000"/>
              </a:lnSpc>
              <a:spcBef>
                <a:spcPts val="0"/>
              </a:spcBef>
              <a:spcAft>
                <a:spcPts val="1200"/>
              </a:spcAft>
              <a:buClr>
                <a:srgbClr val="C0504D"/>
              </a:buClr>
              <a:buSzPct val="100000"/>
              <a:buFont typeface="+mj-lt"/>
              <a:buAutoNum type="arabicPeriod"/>
              <a:tabLst/>
              <a:defRPr/>
            </a:pPr>
            <a:r>
              <a:rPr kumimoji="0" lang="en-US" sz="2400" b="1" i="0" u="none" strike="noStrike" kern="1200" cap="none" spc="0" normalizeH="0" baseline="0" noProof="0" dirty="0">
                <a:ln>
                  <a:noFill/>
                </a:ln>
                <a:solidFill>
                  <a:srgbClr val="333333"/>
                </a:solidFill>
                <a:effectLst/>
                <a:uLnTx/>
                <a:uFillTx/>
                <a:latin typeface="Calibri" panose="020F0502020204030204"/>
                <a:ea typeface="+mn-ea"/>
                <a:cs typeface="+mn-cs"/>
              </a:rPr>
              <a:t>Make no mistake, the mood of voters in Overland Park is extremely positive</a:t>
            </a:r>
            <a:r>
              <a:rPr lang="en-US" sz="2400" b="1" dirty="0">
                <a:solidFill>
                  <a:srgbClr val="333333"/>
                </a:solidFill>
                <a:latin typeface="Calibri" panose="020F0502020204030204"/>
              </a:rPr>
              <a:t>.</a:t>
            </a:r>
            <a:r>
              <a:rPr kumimoji="0" lang="en-US" sz="2400" b="1" i="0" u="none" strike="noStrike" kern="1200" cap="none" spc="0" normalizeH="0" baseline="0" noProof="0" dirty="0">
                <a:ln>
                  <a:noFill/>
                </a:ln>
                <a:solidFill>
                  <a:srgbClr val="333333"/>
                </a:solidFill>
                <a:effectLst/>
                <a:uLnTx/>
                <a:uFillTx/>
                <a:latin typeface="Calibri" panose="020F0502020204030204"/>
                <a:ea typeface="+mn-ea"/>
                <a:cs typeface="+mn-cs"/>
              </a:rPr>
              <a:t> Not only do they give the outgoing mayor very positive marks, but voters here rate the city government as responsive to their needs and as doing a good job handling their tax dollars.  Further, nearly 90% of those interviewed agree that Overland Park is a welcoming community.</a:t>
            </a:r>
          </a:p>
          <a:p>
            <a:pPr marL="0" marR="0" lvl="0" indent="0" algn="l" defTabSz="914400" rtl="0" eaLnBrk="1" fontAlgn="auto" latinLnBrk="0" hangingPunct="1">
              <a:lnSpc>
                <a:spcPct val="100000"/>
              </a:lnSpc>
              <a:spcBef>
                <a:spcPts val="0"/>
              </a:spcBef>
              <a:spcAft>
                <a:spcPts val="1200"/>
              </a:spcAft>
              <a:buClr>
                <a:srgbClr val="C0504D"/>
              </a:buClr>
              <a:buSzTx/>
              <a:buNone/>
              <a:tabLst/>
              <a:defRPr/>
            </a:pPr>
            <a:endParaRPr kumimoji="0" lang="en-US" sz="2400" b="1" i="0" u="none" strike="noStrike" kern="1200" cap="none" spc="0" normalizeH="0" baseline="0" noProof="0" dirty="0">
              <a:ln>
                <a:noFill/>
              </a:ln>
              <a:solidFill>
                <a:srgbClr val="333333"/>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1249923C-87EE-46D4-9502-676462BC4CDB}"/>
              </a:ext>
            </a:extLst>
          </p:cNvPr>
          <p:cNvCxnSpPr>
            <a:cxnSpLocks/>
          </p:cNvCxnSpPr>
          <p:nvPr/>
        </p:nvCxnSpPr>
        <p:spPr>
          <a:xfrm>
            <a:off x="299955" y="6279472"/>
            <a:ext cx="8544242" cy="0"/>
          </a:xfrm>
          <a:prstGeom prst="line">
            <a:avLst/>
          </a:prstGeom>
          <a:ln>
            <a:solidFill>
              <a:srgbClr val="333333"/>
            </a:solidFill>
          </a:ln>
        </p:spPr>
        <p:style>
          <a:lnRef idx="1">
            <a:schemeClr val="accent1"/>
          </a:lnRef>
          <a:fillRef idx="0">
            <a:schemeClr val="accent1"/>
          </a:fillRef>
          <a:effectRef idx="0">
            <a:schemeClr val="accent1"/>
          </a:effectRef>
          <a:fontRef idx="minor">
            <a:schemeClr val="tx1"/>
          </a:fontRef>
        </p:style>
      </p:cxnSp>
      <p:pic>
        <p:nvPicPr>
          <p:cNvPr id="9" name="Picture 8" descr="A picture containing food, drawing&#10;&#10;Description automatically generated">
            <a:extLst>
              <a:ext uri="{FF2B5EF4-FFF2-40B4-BE49-F238E27FC236}">
                <a16:creationId xmlns:a16="http://schemas.microsoft.com/office/drawing/2014/main" id="{781A1CAF-4A02-422B-A6BA-76DB43A407FB}"/>
              </a:ext>
            </a:extLst>
          </p:cNvPr>
          <p:cNvPicPr>
            <a:picLocks noChangeAspect="1"/>
          </p:cNvPicPr>
          <p:nvPr/>
        </p:nvPicPr>
        <p:blipFill rotWithShape="1">
          <a:blip r:embed="rId2">
            <a:extLst>
              <a:ext uri="{28A0092B-C50C-407E-A947-70E740481C1C}">
                <a14:useLocalDpi xmlns:a14="http://schemas.microsoft.com/office/drawing/2010/main" val="0"/>
              </a:ext>
            </a:extLst>
          </a:blip>
          <a:srcRect b="93078"/>
          <a:stretch/>
        </p:blipFill>
        <p:spPr>
          <a:xfrm>
            <a:off x="276381" y="796357"/>
            <a:ext cx="3957400" cy="209061"/>
          </a:xfrm>
          <a:prstGeom prst="rect">
            <a:avLst/>
          </a:prstGeom>
        </p:spPr>
      </p:pic>
      <p:pic>
        <p:nvPicPr>
          <p:cNvPr id="15" name="Picture 14" descr="A picture containing drawing&#10;&#10;Description automatically generated">
            <a:extLst>
              <a:ext uri="{FF2B5EF4-FFF2-40B4-BE49-F238E27FC236}">
                <a16:creationId xmlns:a16="http://schemas.microsoft.com/office/drawing/2014/main" id="{0FDB2099-3464-4AC1-97CB-CDF14E9D1D4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14819" y="6432940"/>
            <a:ext cx="1313336" cy="284498"/>
          </a:xfrm>
          <a:prstGeom prst="rect">
            <a:avLst/>
          </a:prstGeom>
        </p:spPr>
      </p:pic>
      <p:pic>
        <p:nvPicPr>
          <p:cNvPr id="16" name="Picture 15" descr="A picture containing text&#10;&#10;Description automatically generated">
            <a:extLst>
              <a:ext uri="{FF2B5EF4-FFF2-40B4-BE49-F238E27FC236}">
                <a16:creationId xmlns:a16="http://schemas.microsoft.com/office/drawing/2014/main" id="{18C2BFBC-5DA2-4B12-8858-67D65AE3702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72894" y="6372505"/>
            <a:ext cx="1598213" cy="389675"/>
          </a:xfrm>
          <a:prstGeom prst="rect">
            <a:avLst/>
          </a:prstGeom>
        </p:spPr>
      </p:pic>
      <p:pic>
        <p:nvPicPr>
          <p:cNvPr id="17" name="Picture 16">
            <a:extLst>
              <a:ext uri="{FF2B5EF4-FFF2-40B4-BE49-F238E27FC236}">
                <a16:creationId xmlns:a16="http://schemas.microsoft.com/office/drawing/2014/main" id="{90F33B72-B546-43A5-B1D7-882AFEEB5CB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26479" y="6429401"/>
            <a:ext cx="2302106" cy="260531"/>
          </a:xfrm>
          <a:prstGeom prst="rect">
            <a:avLst/>
          </a:prstGeom>
        </p:spPr>
      </p:pic>
    </p:spTree>
    <p:extLst>
      <p:ext uri="{BB962C8B-B14F-4D97-AF65-F5344CB8AC3E}">
        <p14:creationId xmlns:p14="http://schemas.microsoft.com/office/powerpoint/2010/main" val="31242779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6DABD6-2705-CE43-9C26-0E579DDD65F8}"/>
              </a:ext>
            </a:extLst>
          </p:cNvPr>
          <p:cNvSpPr>
            <a:spLocks noGrp="1"/>
          </p:cNvSpPr>
          <p:nvPr>
            <p:ph type="title"/>
          </p:nvPr>
        </p:nvSpPr>
        <p:spPr>
          <a:xfrm>
            <a:off x="276381" y="290657"/>
            <a:ext cx="8312636" cy="438912"/>
          </a:xfrm>
        </p:spPr>
        <p:txBody>
          <a:bodyPr lIns="0" tIns="0" rIns="0" bIns="0">
            <a:noAutofit/>
          </a:bodyPr>
          <a:lstStyle/>
          <a:p>
            <a:r>
              <a:rPr lang="en-US" sz="2400" dirty="0">
                <a:solidFill>
                  <a:srgbClr val="333333"/>
                </a:solidFill>
                <a:latin typeface="Calibri" panose="020F0502020204030204"/>
              </a:rPr>
              <a:t>And, fewer than half say that it’s important (very/extremely) that OP’s property taxes are significantly lower than their neighbors.</a:t>
            </a:r>
            <a:endParaRPr lang="en-US" sz="2400" dirty="0">
              <a:solidFill>
                <a:srgbClr val="333333"/>
              </a:solidFill>
            </a:endParaRPr>
          </a:p>
        </p:txBody>
      </p:sp>
      <p:sp>
        <p:nvSpPr>
          <p:cNvPr id="8" name="Slide Number Placeholder 5">
            <a:extLst>
              <a:ext uri="{FF2B5EF4-FFF2-40B4-BE49-F238E27FC236}">
                <a16:creationId xmlns:a16="http://schemas.microsoft.com/office/drawing/2014/main" id="{F67A3E3F-9042-504A-9482-C843F4DFB7FF}"/>
              </a:ext>
            </a:extLst>
          </p:cNvPr>
          <p:cNvSpPr>
            <a:spLocks noGrp="1"/>
          </p:cNvSpPr>
          <p:nvPr>
            <p:ph type="sldNum" sz="quarter" idx="12"/>
          </p:nvPr>
        </p:nvSpPr>
        <p:spPr>
          <a:xfrm>
            <a:off x="8469691" y="6275221"/>
            <a:ext cx="689299" cy="365125"/>
          </a:xfr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36E01ECB-9F79-DF4C-A9E9-6BFA7BE47661}" type="slidenum">
              <a:rPr kumimoji="0" lang="en-US" sz="1200" b="1"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40</a:t>
            </a:fld>
            <a:endParaRPr kumimoji="0" lang="en-US" sz="1200" b="1"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1249923C-87EE-46D4-9502-676462BC4CDB}"/>
              </a:ext>
            </a:extLst>
          </p:cNvPr>
          <p:cNvCxnSpPr>
            <a:cxnSpLocks/>
          </p:cNvCxnSpPr>
          <p:nvPr/>
        </p:nvCxnSpPr>
        <p:spPr>
          <a:xfrm>
            <a:off x="299955" y="6279472"/>
            <a:ext cx="8544242" cy="0"/>
          </a:xfrm>
          <a:prstGeom prst="line">
            <a:avLst/>
          </a:prstGeom>
          <a:ln>
            <a:solidFill>
              <a:srgbClr val="333333"/>
            </a:solidFill>
          </a:ln>
        </p:spPr>
        <p:style>
          <a:lnRef idx="1">
            <a:schemeClr val="accent1"/>
          </a:lnRef>
          <a:fillRef idx="0">
            <a:schemeClr val="accent1"/>
          </a:fillRef>
          <a:effectRef idx="0">
            <a:schemeClr val="accent1"/>
          </a:effectRef>
          <a:fontRef idx="minor">
            <a:schemeClr val="tx1"/>
          </a:fontRef>
        </p:style>
      </p:cxnSp>
      <p:pic>
        <p:nvPicPr>
          <p:cNvPr id="4" name="Picture 3" descr="A picture containing drawing&#10;&#10;Description automatically generated">
            <a:extLst>
              <a:ext uri="{FF2B5EF4-FFF2-40B4-BE49-F238E27FC236}">
                <a16:creationId xmlns:a16="http://schemas.microsoft.com/office/drawing/2014/main" id="{2FB2D6CC-CDE7-4A33-833A-288A1A9A396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6381" y="6355848"/>
            <a:ext cx="1313336" cy="284498"/>
          </a:xfrm>
          <a:prstGeom prst="rect">
            <a:avLst/>
          </a:prstGeom>
        </p:spPr>
      </p:pic>
      <p:pic>
        <p:nvPicPr>
          <p:cNvPr id="9" name="Picture 8" descr="A picture containing food, drawing&#10;&#10;Description automatically generated">
            <a:extLst>
              <a:ext uri="{FF2B5EF4-FFF2-40B4-BE49-F238E27FC236}">
                <a16:creationId xmlns:a16="http://schemas.microsoft.com/office/drawing/2014/main" id="{781A1CAF-4A02-422B-A6BA-76DB43A407FB}"/>
              </a:ext>
            </a:extLst>
          </p:cNvPr>
          <p:cNvPicPr>
            <a:picLocks noChangeAspect="1"/>
          </p:cNvPicPr>
          <p:nvPr/>
        </p:nvPicPr>
        <p:blipFill rotWithShape="1">
          <a:blip r:embed="rId3">
            <a:extLst>
              <a:ext uri="{28A0092B-C50C-407E-A947-70E740481C1C}">
                <a14:useLocalDpi xmlns:a14="http://schemas.microsoft.com/office/drawing/2010/main" val="0"/>
              </a:ext>
            </a:extLst>
          </a:blip>
          <a:srcRect b="93078"/>
          <a:stretch/>
        </p:blipFill>
        <p:spPr>
          <a:xfrm>
            <a:off x="276381" y="893792"/>
            <a:ext cx="3957400" cy="209061"/>
          </a:xfrm>
          <a:prstGeom prst="rect">
            <a:avLst/>
          </a:prstGeom>
        </p:spPr>
      </p:pic>
      <p:sp>
        <p:nvSpPr>
          <p:cNvPr id="11" name="Rectangle 10">
            <a:extLst>
              <a:ext uri="{FF2B5EF4-FFF2-40B4-BE49-F238E27FC236}">
                <a16:creationId xmlns:a16="http://schemas.microsoft.com/office/drawing/2014/main" id="{33343CA7-851C-4C8A-8C31-55B250266C3C}"/>
              </a:ext>
            </a:extLst>
          </p:cNvPr>
          <p:cNvSpPr/>
          <p:nvPr/>
        </p:nvSpPr>
        <p:spPr>
          <a:xfrm>
            <a:off x="2424737" y="6280919"/>
            <a:ext cx="4294526" cy="577081"/>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0" i="1" u="none" strike="noStrike" kern="1200" cap="none" spc="0" normalizeH="0" baseline="0" noProof="0" dirty="0">
                <a:ln>
                  <a:noFill/>
                </a:ln>
                <a:solidFill>
                  <a:prstClr val="black"/>
                </a:solidFill>
                <a:effectLst/>
                <a:uLnTx/>
                <a:uFillTx/>
                <a:latin typeface="Calibri" panose="020F0502020204030204"/>
                <a:ea typeface="+mn-ea"/>
                <a:cs typeface="+mn-cs"/>
              </a:rPr>
              <a:t>As you may know, Overland Park's property taxes are significantly lower than any of its neighbors.  How important is it to you that Overland Park have the lowest property tax rates in the area... </a:t>
            </a:r>
          </a:p>
        </p:txBody>
      </p:sp>
      <p:cxnSp>
        <p:nvCxnSpPr>
          <p:cNvPr id="14" name="Straight Connector 13">
            <a:extLst>
              <a:ext uri="{FF2B5EF4-FFF2-40B4-BE49-F238E27FC236}">
                <a16:creationId xmlns:a16="http://schemas.microsoft.com/office/drawing/2014/main" id="{85848836-F2AE-4675-A47A-D7CFBF04EB35}"/>
              </a:ext>
            </a:extLst>
          </p:cNvPr>
          <p:cNvCxnSpPr>
            <a:cxnSpLocks/>
          </p:cNvCxnSpPr>
          <p:nvPr/>
        </p:nvCxnSpPr>
        <p:spPr>
          <a:xfrm>
            <a:off x="524805" y="6279472"/>
            <a:ext cx="8094391" cy="0"/>
          </a:xfrm>
          <a:prstGeom prst="line">
            <a:avLst/>
          </a:prstGeom>
          <a:ln>
            <a:solidFill>
              <a:srgbClr val="333333"/>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5794BC4F-E00F-4570-8F47-4C96D9366BB8}"/>
              </a:ext>
            </a:extLst>
          </p:cNvPr>
          <p:cNvCxnSpPr>
            <a:cxnSpLocks/>
          </p:cNvCxnSpPr>
          <p:nvPr/>
        </p:nvCxnSpPr>
        <p:spPr>
          <a:xfrm>
            <a:off x="524805" y="6279472"/>
            <a:ext cx="8094391" cy="0"/>
          </a:xfrm>
          <a:prstGeom prst="line">
            <a:avLst/>
          </a:prstGeom>
          <a:ln>
            <a:solidFill>
              <a:srgbClr val="333333"/>
            </a:solidFill>
          </a:ln>
        </p:spPr>
        <p:style>
          <a:lnRef idx="1">
            <a:schemeClr val="accent1"/>
          </a:lnRef>
          <a:fillRef idx="0">
            <a:schemeClr val="accent1"/>
          </a:fillRef>
          <a:effectRef idx="0">
            <a:schemeClr val="accent1"/>
          </a:effectRef>
          <a:fontRef idx="minor">
            <a:schemeClr val="tx1"/>
          </a:fontRef>
        </p:style>
      </p:cxnSp>
      <p:graphicFrame>
        <p:nvGraphicFramePr>
          <p:cNvPr id="20" name="Chart 19">
            <a:extLst>
              <a:ext uri="{FF2B5EF4-FFF2-40B4-BE49-F238E27FC236}">
                <a16:creationId xmlns:a16="http://schemas.microsoft.com/office/drawing/2014/main" id="{994A3065-3962-4A2C-AB45-22F9B8F9365D}"/>
              </a:ext>
            </a:extLst>
          </p:cNvPr>
          <p:cNvGraphicFramePr/>
          <p:nvPr>
            <p:extLst>
              <p:ext uri="{D42A27DB-BD31-4B8C-83A1-F6EECF244321}">
                <p14:modId xmlns:p14="http://schemas.microsoft.com/office/powerpoint/2010/main" val="2775299709"/>
              </p:ext>
            </p:extLst>
          </p:nvPr>
        </p:nvGraphicFramePr>
        <p:xfrm>
          <a:off x="554984" y="1324963"/>
          <a:ext cx="8034033" cy="4880109"/>
        </p:xfrm>
        <a:graphic>
          <a:graphicData uri="http://schemas.openxmlformats.org/drawingml/2006/chart">
            <c:chart xmlns:c="http://schemas.openxmlformats.org/drawingml/2006/chart" xmlns:r="http://schemas.openxmlformats.org/officeDocument/2006/relationships" r:id="rId4"/>
          </a:graphicData>
        </a:graphic>
      </p:graphicFrame>
      <p:sp>
        <p:nvSpPr>
          <p:cNvPr id="13" name="TextBox 12">
            <a:extLst>
              <a:ext uri="{FF2B5EF4-FFF2-40B4-BE49-F238E27FC236}">
                <a16:creationId xmlns:a16="http://schemas.microsoft.com/office/drawing/2014/main" id="{98822C44-BCA9-41C9-8017-4C88885234DA}"/>
              </a:ext>
            </a:extLst>
          </p:cNvPr>
          <p:cNvSpPr txBox="1"/>
          <p:nvPr/>
        </p:nvSpPr>
        <p:spPr>
          <a:xfrm>
            <a:off x="786364" y="4555324"/>
            <a:ext cx="839825"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19%</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solidFill>
                  <a:prstClr val="white"/>
                </a:solidFill>
                <a:latin typeface="Calibri" panose="020F0502020204030204"/>
              </a:rPr>
              <a:t>Extremely</a:t>
            </a:r>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cxnSp>
        <p:nvCxnSpPr>
          <p:cNvPr id="15" name="Straight Connector 14">
            <a:extLst>
              <a:ext uri="{FF2B5EF4-FFF2-40B4-BE49-F238E27FC236}">
                <a16:creationId xmlns:a16="http://schemas.microsoft.com/office/drawing/2014/main" id="{2E326DF8-894A-4C03-B726-CFA20D960960}"/>
              </a:ext>
            </a:extLst>
          </p:cNvPr>
          <p:cNvCxnSpPr>
            <a:cxnSpLocks/>
          </p:cNvCxnSpPr>
          <p:nvPr/>
        </p:nvCxnSpPr>
        <p:spPr>
          <a:xfrm>
            <a:off x="2632168" y="1469880"/>
            <a:ext cx="0" cy="4143717"/>
          </a:xfrm>
          <a:prstGeom prst="line">
            <a:avLst/>
          </a:prstGeom>
          <a:ln w="28575"/>
        </p:spPr>
        <p:style>
          <a:lnRef idx="2">
            <a:schemeClr val="dk1"/>
          </a:lnRef>
          <a:fillRef idx="0">
            <a:schemeClr val="dk1"/>
          </a:fillRef>
          <a:effectRef idx="1">
            <a:schemeClr val="dk1"/>
          </a:effectRef>
          <a:fontRef idx="minor">
            <a:schemeClr val="tx1"/>
          </a:fontRef>
        </p:style>
      </p:cxnSp>
      <p:sp>
        <p:nvSpPr>
          <p:cNvPr id="16" name="Rectangle 15">
            <a:extLst>
              <a:ext uri="{FF2B5EF4-FFF2-40B4-BE49-F238E27FC236}">
                <a16:creationId xmlns:a16="http://schemas.microsoft.com/office/drawing/2014/main" id="{02A2C047-65D7-40DD-B3D9-44EAA26ACBF4}"/>
              </a:ext>
            </a:extLst>
          </p:cNvPr>
          <p:cNvSpPr/>
          <p:nvPr/>
        </p:nvSpPr>
        <p:spPr>
          <a:xfrm>
            <a:off x="3263689" y="2028612"/>
            <a:ext cx="534121" cy="369332"/>
          </a:xfrm>
          <a:prstGeom prst="rect">
            <a:avLst/>
          </a:prstGeom>
        </p:spPr>
        <p:txBody>
          <a:bodyPr wrap="none">
            <a:spAutoFit/>
          </a:bodyPr>
          <a:lstStyle/>
          <a:p>
            <a:r>
              <a:rPr lang="en-US" dirty="0">
                <a:solidFill>
                  <a:srgbClr val="4C7BD1"/>
                </a:solidFill>
              </a:rPr>
              <a:t>+17</a:t>
            </a:r>
            <a:endParaRPr lang="en-US" dirty="0"/>
          </a:p>
        </p:txBody>
      </p:sp>
      <p:sp>
        <p:nvSpPr>
          <p:cNvPr id="17" name="Rectangle 16">
            <a:extLst>
              <a:ext uri="{FF2B5EF4-FFF2-40B4-BE49-F238E27FC236}">
                <a16:creationId xmlns:a16="http://schemas.microsoft.com/office/drawing/2014/main" id="{C78D3147-33CE-456F-9EE6-CA0E5B71C450}"/>
              </a:ext>
            </a:extLst>
          </p:cNvPr>
          <p:cNvSpPr/>
          <p:nvPr/>
        </p:nvSpPr>
        <p:spPr>
          <a:xfrm>
            <a:off x="1277067" y="2023477"/>
            <a:ext cx="489236" cy="369332"/>
          </a:xfrm>
          <a:prstGeom prst="rect">
            <a:avLst/>
          </a:prstGeom>
        </p:spPr>
        <p:txBody>
          <a:bodyPr wrap="none">
            <a:spAutoFit/>
          </a:bodyPr>
          <a:lstStyle/>
          <a:p>
            <a:r>
              <a:rPr lang="en-US" dirty="0">
                <a:solidFill>
                  <a:srgbClr val="C0504D"/>
                </a:solidFill>
              </a:rPr>
              <a:t>-12</a:t>
            </a:r>
          </a:p>
        </p:txBody>
      </p:sp>
      <p:sp>
        <p:nvSpPr>
          <p:cNvPr id="19" name="Rectangle 18">
            <a:extLst>
              <a:ext uri="{FF2B5EF4-FFF2-40B4-BE49-F238E27FC236}">
                <a16:creationId xmlns:a16="http://schemas.microsoft.com/office/drawing/2014/main" id="{F2C032C4-95E8-4FB8-BE29-33575385688D}"/>
              </a:ext>
            </a:extLst>
          </p:cNvPr>
          <p:cNvSpPr/>
          <p:nvPr/>
        </p:nvSpPr>
        <p:spPr>
          <a:xfrm>
            <a:off x="5231882" y="2023477"/>
            <a:ext cx="489236" cy="369332"/>
          </a:xfrm>
          <a:prstGeom prst="rect">
            <a:avLst/>
          </a:prstGeom>
        </p:spPr>
        <p:txBody>
          <a:bodyPr wrap="none">
            <a:spAutoFit/>
          </a:bodyPr>
          <a:lstStyle/>
          <a:p>
            <a:r>
              <a:rPr lang="en-US" dirty="0">
                <a:solidFill>
                  <a:srgbClr val="C0504D"/>
                </a:solidFill>
              </a:rPr>
              <a:t>-13</a:t>
            </a:r>
          </a:p>
        </p:txBody>
      </p:sp>
      <p:sp>
        <p:nvSpPr>
          <p:cNvPr id="21" name="Rectangle 20">
            <a:extLst>
              <a:ext uri="{FF2B5EF4-FFF2-40B4-BE49-F238E27FC236}">
                <a16:creationId xmlns:a16="http://schemas.microsoft.com/office/drawing/2014/main" id="{2FB23FD9-D39C-43EE-A5FD-4740CDDA46C2}"/>
              </a:ext>
            </a:extLst>
          </p:cNvPr>
          <p:cNvSpPr/>
          <p:nvPr/>
        </p:nvSpPr>
        <p:spPr>
          <a:xfrm>
            <a:off x="7200075" y="2023477"/>
            <a:ext cx="489236" cy="369332"/>
          </a:xfrm>
          <a:prstGeom prst="rect">
            <a:avLst/>
          </a:prstGeom>
        </p:spPr>
        <p:txBody>
          <a:bodyPr wrap="none">
            <a:spAutoFit/>
          </a:bodyPr>
          <a:lstStyle/>
          <a:p>
            <a:r>
              <a:rPr lang="en-US" dirty="0">
                <a:solidFill>
                  <a:srgbClr val="C0504D"/>
                </a:solidFill>
              </a:rPr>
              <a:t>-41</a:t>
            </a:r>
          </a:p>
        </p:txBody>
      </p:sp>
      <p:sp>
        <p:nvSpPr>
          <p:cNvPr id="22" name="TextBox 21">
            <a:extLst>
              <a:ext uri="{FF2B5EF4-FFF2-40B4-BE49-F238E27FC236}">
                <a16:creationId xmlns:a16="http://schemas.microsoft.com/office/drawing/2014/main" id="{5CC2F135-005A-435A-8E10-FC4D0B0108B0}"/>
              </a:ext>
            </a:extLst>
          </p:cNvPr>
          <p:cNvSpPr txBox="1"/>
          <p:nvPr/>
        </p:nvSpPr>
        <p:spPr>
          <a:xfrm>
            <a:off x="1544127" y="4160469"/>
            <a:ext cx="775504"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26%</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solidFill>
                  <a:prstClr val="white"/>
                </a:solidFill>
                <a:latin typeface="Calibri" panose="020F0502020204030204"/>
              </a:rPr>
              <a:t>Not Very</a:t>
            </a:r>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0" name="TextBox 29">
            <a:extLst>
              <a:ext uri="{FF2B5EF4-FFF2-40B4-BE49-F238E27FC236}">
                <a16:creationId xmlns:a16="http://schemas.microsoft.com/office/drawing/2014/main" id="{86829D8F-E0E7-4F86-AC66-C1F7FFBE9524}"/>
              </a:ext>
            </a:extLst>
          </p:cNvPr>
          <p:cNvSpPr txBox="1"/>
          <p:nvPr/>
        </p:nvSpPr>
        <p:spPr>
          <a:xfrm>
            <a:off x="2782974" y="4025329"/>
            <a:ext cx="839825"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29%</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solidFill>
                  <a:prstClr val="white"/>
                </a:solidFill>
                <a:latin typeface="Calibri" panose="020F0502020204030204"/>
              </a:rPr>
              <a:t>Extremely</a:t>
            </a:r>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1" name="TextBox 30">
            <a:extLst>
              <a:ext uri="{FF2B5EF4-FFF2-40B4-BE49-F238E27FC236}">
                <a16:creationId xmlns:a16="http://schemas.microsoft.com/office/drawing/2014/main" id="{15F28BDA-AA99-4ECF-82F8-27D81DB3C290}"/>
              </a:ext>
            </a:extLst>
          </p:cNvPr>
          <p:cNvSpPr txBox="1"/>
          <p:nvPr/>
        </p:nvSpPr>
        <p:spPr>
          <a:xfrm>
            <a:off x="3541283" y="4839062"/>
            <a:ext cx="775504"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13%</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solidFill>
                  <a:prstClr val="white"/>
                </a:solidFill>
                <a:latin typeface="Calibri" panose="020F0502020204030204"/>
              </a:rPr>
              <a:t>Not Very</a:t>
            </a:r>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2" name="TextBox 31">
            <a:extLst>
              <a:ext uri="{FF2B5EF4-FFF2-40B4-BE49-F238E27FC236}">
                <a16:creationId xmlns:a16="http://schemas.microsoft.com/office/drawing/2014/main" id="{8181F006-779C-4FF7-87E1-E1B968F0BF7C}"/>
              </a:ext>
            </a:extLst>
          </p:cNvPr>
          <p:cNvSpPr txBox="1"/>
          <p:nvPr/>
        </p:nvSpPr>
        <p:spPr>
          <a:xfrm>
            <a:off x="4827213" y="4489700"/>
            <a:ext cx="839825"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18%</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solidFill>
                  <a:prstClr val="white"/>
                </a:solidFill>
                <a:latin typeface="Calibri" panose="020F0502020204030204"/>
              </a:rPr>
              <a:t>Extremely</a:t>
            </a:r>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3" name="TextBox 32">
            <a:extLst>
              <a:ext uri="{FF2B5EF4-FFF2-40B4-BE49-F238E27FC236}">
                <a16:creationId xmlns:a16="http://schemas.microsoft.com/office/drawing/2014/main" id="{4A99D64E-A59B-4B9A-B896-D18573772E21}"/>
              </a:ext>
            </a:extLst>
          </p:cNvPr>
          <p:cNvSpPr txBox="1"/>
          <p:nvPr/>
        </p:nvSpPr>
        <p:spPr>
          <a:xfrm>
            <a:off x="5526799" y="4095417"/>
            <a:ext cx="775504"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28%</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solidFill>
                  <a:prstClr val="white"/>
                </a:solidFill>
                <a:latin typeface="Calibri" panose="020F0502020204030204"/>
              </a:rPr>
              <a:t>Not Very</a:t>
            </a:r>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5" name="TextBox 34">
            <a:extLst>
              <a:ext uri="{FF2B5EF4-FFF2-40B4-BE49-F238E27FC236}">
                <a16:creationId xmlns:a16="http://schemas.microsoft.com/office/drawing/2014/main" id="{720E9399-7BF9-4859-9FB0-E71C6EE70139}"/>
              </a:ext>
            </a:extLst>
          </p:cNvPr>
          <p:cNvSpPr txBox="1"/>
          <p:nvPr/>
        </p:nvSpPr>
        <p:spPr>
          <a:xfrm>
            <a:off x="7585410" y="3599914"/>
            <a:ext cx="775504"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39%</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solidFill>
                  <a:prstClr val="white"/>
                </a:solidFill>
                <a:latin typeface="Calibri" panose="020F0502020204030204"/>
              </a:rPr>
              <a:t>Not Very</a:t>
            </a:r>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24" name="Picture 23" descr="A picture containing text&#10;&#10;Description automatically generated">
            <a:extLst>
              <a:ext uri="{FF2B5EF4-FFF2-40B4-BE49-F238E27FC236}">
                <a16:creationId xmlns:a16="http://schemas.microsoft.com/office/drawing/2014/main" id="{5A70B335-0DFF-4933-BB0B-E47E828C096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21710" y="6369624"/>
            <a:ext cx="1426048" cy="347698"/>
          </a:xfrm>
          <a:prstGeom prst="rect">
            <a:avLst/>
          </a:prstGeom>
        </p:spPr>
      </p:pic>
      <p:pic>
        <p:nvPicPr>
          <p:cNvPr id="26" name="Picture 25">
            <a:extLst>
              <a:ext uri="{FF2B5EF4-FFF2-40B4-BE49-F238E27FC236}">
                <a16:creationId xmlns:a16="http://schemas.microsoft.com/office/drawing/2014/main" id="{7C28F586-2DC1-4F66-8CCF-0DEA0EE6E2E1}"/>
              </a:ext>
            </a:extLst>
          </p:cNvPr>
          <p:cNvPicPr>
            <a:picLocks noChangeAspect="1"/>
          </p:cNvPicPr>
          <p:nvPr/>
        </p:nvPicPr>
        <p:blipFill rotWithShape="1">
          <a:blip r:embed="rId6">
            <a:extLst>
              <a:ext uri="{28A0092B-C50C-407E-A947-70E740481C1C}">
                <a14:useLocalDpi xmlns:a14="http://schemas.microsoft.com/office/drawing/2010/main" val="0"/>
              </a:ext>
            </a:extLst>
          </a:blip>
          <a:srcRect t="-2459" r="86823"/>
          <a:stretch/>
        </p:blipFill>
        <p:spPr>
          <a:xfrm>
            <a:off x="8248368" y="6353873"/>
            <a:ext cx="466521" cy="410519"/>
          </a:xfrm>
          <a:prstGeom prst="rect">
            <a:avLst/>
          </a:prstGeom>
        </p:spPr>
      </p:pic>
    </p:spTree>
    <p:extLst>
      <p:ext uri="{BB962C8B-B14F-4D97-AF65-F5344CB8AC3E}">
        <p14:creationId xmlns:p14="http://schemas.microsoft.com/office/powerpoint/2010/main" val="102975864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6DABD6-2705-CE43-9C26-0E579DDD65F8}"/>
              </a:ext>
            </a:extLst>
          </p:cNvPr>
          <p:cNvSpPr>
            <a:spLocks noGrp="1"/>
          </p:cNvSpPr>
          <p:nvPr>
            <p:ph type="title"/>
          </p:nvPr>
        </p:nvSpPr>
        <p:spPr>
          <a:xfrm>
            <a:off x="276380" y="290657"/>
            <a:ext cx="8882609" cy="438912"/>
          </a:xfrm>
        </p:spPr>
        <p:txBody>
          <a:bodyPr lIns="0" tIns="0" rIns="0" bIns="0">
            <a:noAutofit/>
          </a:bodyPr>
          <a:lstStyle/>
          <a:p>
            <a:r>
              <a:rPr lang="en-US" sz="2400" dirty="0">
                <a:solidFill>
                  <a:srgbClr val="333333"/>
                </a:solidFill>
                <a:latin typeface="Calibri" panose="020F0502020204030204"/>
              </a:rPr>
              <a:t>Attitudes don’t differ all that much by age or income level.</a:t>
            </a:r>
            <a:endParaRPr lang="en-US" sz="2400" dirty="0">
              <a:solidFill>
                <a:srgbClr val="333333"/>
              </a:solidFill>
            </a:endParaRPr>
          </a:p>
        </p:txBody>
      </p:sp>
      <p:sp>
        <p:nvSpPr>
          <p:cNvPr id="8" name="Slide Number Placeholder 5">
            <a:extLst>
              <a:ext uri="{FF2B5EF4-FFF2-40B4-BE49-F238E27FC236}">
                <a16:creationId xmlns:a16="http://schemas.microsoft.com/office/drawing/2014/main" id="{F67A3E3F-9042-504A-9482-C843F4DFB7FF}"/>
              </a:ext>
            </a:extLst>
          </p:cNvPr>
          <p:cNvSpPr>
            <a:spLocks noGrp="1"/>
          </p:cNvSpPr>
          <p:nvPr>
            <p:ph type="sldNum" sz="quarter" idx="12"/>
          </p:nvPr>
        </p:nvSpPr>
        <p:spPr>
          <a:xfrm>
            <a:off x="8469691" y="6275221"/>
            <a:ext cx="689299" cy="365125"/>
          </a:xfr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36E01ECB-9F79-DF4C-A9E9-6BFA7BE47661}" type="slidenum">
              <a:rPr kumimoji="0" lang="en-US" sz="1200" b="1"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41</a:t>
            </a:fld>
            <a:endParaRPr kumimoji="0" lang="en-US" sz="1200" b="1"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1249923C-87EE-46D4-9502-676462BC4CDB}"/>
              </a:ext>
            </a:extLst>
          </p:cNvPr>
          <p:cNvCxnSpPr>
            <a:cxnSpLocks/>
          </p:cNvCxnSpPr>
          <p:nvPr/>
        </p:nvCxnSpPr>
        <p:spPr>
          <a:xfrm>
            <a:off x="299955" y="6279472"/>
            <a:ext cx="8544242" cy="0"/>
          </a:xfrm>
          <a:prstGeom prst="line">
            <a:avLst/>
          </a:prstGeom>
          <a:ln>
            <a:solidFill>
              <a:srgbClr val="333333"/>
            </a:solidFill>
          </a:ln>
        </p:spPr>
        <p:style>
          <a:lnRef idx="1">
            <a:schemeClr val="accent1"/>
          </a:lnRef>
          <a:fillRef idx="0">
            <a:schemeClr val="accent1"/>
          </a:fillRef>
          <a:effectRef idx="0">
            <a:schemeClr val="accent1"/>
          </a:effectRef>
          <a:fontRef idx="minor">
            <a:schemeClr val="tx1"/>
          </a:fontRef>
        </p:style>
      </p:cxnSp>
      <p:pic>
        <p:nvPicPr>
          <p:cNvPr id="4" name="Picture 3" descr="A picture containing drawing&#10;&#10;Description automatically generated">
            <a:extLst>
              <a:ext uri="{FF2B5EF4-FFF2-40B4-BE49-F238E27FC236}">
                <a16:creationId xmlns:a16="http://schemas.microsoft.com/office/drawing/2014/main" id="{2FB2D6CC-CDE7-4A33-833A-288A1A9A396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6381" y="6355848"/>
            <a:ext cx="1313336" cy="284498"/>
          </a:xfrm>
          <a:prstGeom prst="rect">
            <a:avLst/>
          </a:prstGeom>
        </p:spPr>
      </p:pic>
      <p:pic>
        <p:nvPicPr>
          <p:cNvPr id="9" name="Picture 8" descr="A picture containing food, drawing&#10;&#10;Description automatically generated">
            <a:extLst>
              <a:ext uri="{FF2B5EF4-FFF2-40B4-BE49-F238E27FC236}">
                <a16:creationId xmlns:a16="http://schemas.microsoft.com/office/drawing/2014/main" id="{781A1CAF-4A02-422B-A6BA-76DB43A407FB}"/>
              </a:ext>
            </a:extLst>
          </p:cNvPr>
          <p:cNvPicPr>
            <a:picLocks noChangeAspect="1"/>
          </p:cNvPicPr>
          <p:nvPr/>
        </p:nvPicPr>
        <p:blipFill rotWithShape="1">
          <a:blip r:embed="rId3">
            <a:extLst>
              <a:ext uri="{28A0092B-C50C-407E-A947-70E740481C1C}">
                <a14:useLocalDpi xmlns:a14="http://schemas.microsoft.com/office/drawing/2010/main" val="0"/>
              </a:ext>
            </a:extLst>
          </a:blip>
          <a:srcRect b="93078"/>
          <a:stretch/>
        </p:blipFill>
        <p:spPr>
          <a:xfrm>
            <a:off x="276381" y="893792"/>
            <a:ext cx="3957400" cy="209061"/>
          </a:xfrm>
          <a:prstGeom prst="rect">
            <a:avLst/>
          </a:prstGeom>
        </p:spPr>
      </p:pic>
      <p:sp>
        <p:nvSpPr>
          <p:cNvPr id="11" name="Rectangle 10">
            <a:extLst>
              <a:ext uri="{FF2B5EF4-FFF2-40B4-BE49-F238E27FC236}">
                <a16:creationId xmlns:a16="http://schemas.microsoft.com/office/drawing/2014/main" id="{33343CA7-851C-4C8A-8C31-55B250266C3C}"/>
              </a:ext>
            </a:extLst>
          </p:cNvPr>
          <p:cNvSpPr/>
          <p:nvPr/>
        </p:nvSpPr>
        <p:spPr>
          <a:xfrm>
            <a:off x="2424737" y="6280919"/>
            <a:ext cx="4294526" cy="577081"/>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0" i="1" u="none" strike="noStrike" kern="1200" cap="none" spc="0" normalizeH="0" baseline="0" noProof="0" dirty="0">
                <a:ln>
                  <a:noFill/>
                </a:ln>
                <a:solidFill>
                  <a:prstClr val="black"/>
                </a:solidFill>
                <a:effectLst/>
                <a:uLnTx/>
                <a:uFillTx/>
                <a:latin typeface="Calibri" panose="020F0502020204030204"/>
                <a:ea typeface="+mn-ea"/>
                <a:cs typeface="+mn-cs"/>
              </a:rPr>
              <a:t>As you may know, Overland Park's property taxes are significantly lower than any of its neighbors.  How important is it to you that Overland Park have the lowest property tax rates in the area... </a:t>
            </a:r>
          </a:p>
        </p:txBody>
      </p:sp>
      <p:cxnSp>
        <p:nvCxnSpPr>
          <p:cNvPr id="14" name="Straight Connector 13">
            <a:extLst>
              <a:ext uri="{FF2B5EF4-FFF2-40B4-BE49-F238E27FC236}">
                <a16:creationId xmlns:a16="http://schemas.microsoft.com/office/drawing/2014/main" id="{85848836-F2AE-4675-A47A-D7CFBF04EB35}"/>
              </a:ext>
            </a:extLst>
          </p:cNvPr>
          <p:cNvCxnSpPr>
            <a:cxnSpLocks/>
          </p:cNvCxnSpPr>
          <p:nvPr/>
        </p:nvCxnSpPr>
        <p:spPr>
          <a:xfrm>
            <a:off x="524805" y="6279472"/>
            <a:ext cx="8094391" cy="0"/>
          </a:xfrm>
          <a:prstGeom prst="line">
            <a:avLst/>
          </a:prstGeom>
          <a:ln>
            <a:solidFill>
              <a:srgbClr val="333333"/>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5794BC4F-E00F-4570-8F47-4C96D9366BB8}"/>
              </a:ext>
            </a:extLst>
          </p:cNvPr>
          <p:cNvCxnSpPr>
            <a:cxnSpLocks/>
          </p:cNvCxnSpPr>
          <p:nvPr/>
        </p:nvCxnSpPr>
        <p:spPr>
          <a:xfrm>
            <a:off x="524805" y="6279472"/>
            <a:ext cx="8094391" cy="0"/>
          </a:xfrm>
          <a:prstGeom prst="line">
            <a:avLst/>
          </a:prstGeom>
          <a:ln>
            <a:solidFill>
              <a:srgbClr val="333333"/>
            </a:solidFill>
          </a:ln>
        </p:spPr>
        <p:style>
          <a:lnRef idx="1">
            <a:schemeClr val="accent1"/>
          </a:lnRef>
          <a:fillRef idx="0">
            <a:schemeClr val="accent1"/>
          </a:fillRef>
          <a:effectRef idx="0">
            <a:schemeClr val="accent1"/>
          </a:effectRef>
          <a:fontRef idx="minor">
            <a:schemeClr val="tx1"/>
          </a:fontRef>
        </p:style>
      </p:cxnSp>
      <p:graphicFrame>
        <p:nvGraphicFramePr>
          <p:cNvPr id="20" name="Chart 19">
            <a:extLst>
              <a:ext uri="{FF2B5EF4-FFF2-40B4-BE49-F238E27FC236}">
                <a16:creationId xmlns:a16="http://schemas.microsoft.com/office/drawing/2014/main" id="{994A3065-3962-4A2C-AB45-22F9B8F9365D}"/>
              </a:ext>
            </a:extLst>
          </p:cNvPr>
          <p:cNvGraphicFramePr/>
          <p:nvPr>
            <p:extLst>
              <p:ext uri="{D42A27DB-BD31-4B8C-83A1-F6EECF244321}">
                <p14:modId xmlns:p14="http://schemas.microsoft.com/office/powerpoint/2010/main" val="4138730550"/>
              </p:ext>
            </p:extLst>
          </p:nvPr>
        </p:nvGraphicFramePr>
        <p:xfrm>
          <a:off x="100848" y="1331650"/>
          <a:ext cx="4990886" cy="4873421"/>
        </p:xfrm>
        <a:graphic>
          <a:graphicData uri="http://schemas.openxmlformats.org/drawingml/2006/chart">
            <c:chart xmlns:c="http://schemas.openxmlformats.org/drawingml/2006/chart" xmlns:r="http://schemas.openxmlformats.org/officeDocument/2006/relationships" r:id="rId4"/>
          </a:graphicData>
        </a:graphic>
      </p:graphicFrame>
      <p:sp>
        <p:nvSpPr>
          <p:cNvPr id="13" name="TextBox 12">
            <a:extLst>
              <a:ext uri="{FF2B5EF4-FFF2-40B4-BE49-F238E27FC236}">
                <a16:creationId xmlns:a16="http://schemas.microsoft.com/office/drawing/2014/main" id="{98822C44-BCA9-41C9-8017-4C88885234DA}"/>
              </a:ext>
            </a:extLst>
          </p:cNvPr>
          <p:cNvSpPr txBox="1"/>
          <p:nvPr/>
        </p:nvSpPr>
        <p:spPr>
          <a:xfrm>
            <a:off x="4356" y="4853623"/>
            <a:ext cx="839825"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solidFill>
                  <a:prstClr val="white"/>
                </a:solidFill>
                <a:latin typeface="Calibri" panose="020F0502020204030204"/>
              </a:rPr>
              <a:t>13</a:t>
            </a: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solidFill>
                  <a:prstClr val="white"/>
                </a:solidFill>
                <a:latin typeface="Calibri" panose="020F0502020204030204"/>
              </a:rPr>
              <a:t>Ext</a:t>
            </a:r>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C78D3147-33CE-456F-9EE6-CA0E5B71C450}"/>
              </a:ext>
            </a:extLst>
          </p:cNvPr>
          <p:cNvSpPr/>
          <p:nvPr/>
        </p:nvSpPr>
        <p:spPr>
          <a:xfrm>
            <a:off x="249491" y="2017472"/>
            <a:ext cx="489236" cy="369332"/>
          </a:xfrm>
          <a:prstGeom prst="rect">
            <a:avLst/>
          </a:prstGeom>
        </p:spPr>
        <p:txBody>
          <a:bodyPr wrap="none">
            <a:spAutoFit/>
          </a:bodyPr>
          <a:lstStyle/>
          <a:p>
            <a:r>
              <a:rPr lang="en-US" dirty="0">
                <a:solidFill>
                  <a:srgbClr val="C0504D"/>
                </a:solidFill>
              </a:rPr>
              <a:t>-15</a:t>
            </a:r>
          </a:p>
        </p:txBody>
      </p:sp>
      <p:sp>
        <p:nvSpPr>
          <p:cNvPr id="22" name="TextBox 21">
            <a:extLst>
              <a:ext uri="{FF2B5EF4-FFF2-40B4-BE49-F238E27FC236}">
                <a16:creationId xmlns:a16="http://schemas.microsoft.com/office/drawing/2014/main" id="{5CC2F135-005A-435A-8E10-FC4D0B0108B0}"/>
              </a:ext>
            </a:extLst>
          </p:cNvPr>
          <p:cNvSpPr txBox="1"/>
          <p:nvPr/>
        </p:nvSpPr>
        <p:spPr>
          <a:xfrm>
            <a:off x="383212" y="3889024"/>
            <a:ext cx="775504"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solidFill>
                  <a:prstClr val="white"/>
                </a:solidFill>
                <a:latin typeface="Calibri" panose="020F0502020204030204"/>
              </a:rPr>
              <a:t>31</a:t>
            </a: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solidFill>
                  <a:prstClr val="white"/>
                </a:solidFill>
                <a:latin typeface="Calibri" panose="020F0502020204030204"/>
              </a:rPr>
              <a:t>Not </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solidFill>
                  <a:prstClr val="white"/>
                </a:solidFill>
                <a:latin typeface="Calibri" panose="020F0502020204030204"/>
              </a:rPr>
              <a:t>Very</a:t>
            </a:r>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7" name="TextBox 26">
            <a:extLst>
              <a:ext uri="{FF2B5EF4-FFF2-40B4-BE49-F238E27FC236}">
                <a16:creationId xmlns:a16="http://schemas.microsoft.com/office/drawing/2014/main" id="{D4DB9BBC-2848-498A-B336-B902967947EC}"/>
              </a:ext>
            </a:extLst>
          </p:cNvPr>
          <p:cNvSpPr txBox="1"/>
          <p:nvPr/>
        </p:nvSpPr>
        <p:spPr>
          <a:xfrm>
            <a:off x="1000001" y="4119857"/>
            <a:ext cx="839825"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solidFill>
                  <a:prstClr val="white"/>
                </a:solidFill>
                <a:latin typeface="Calibri" panose="020F0502020204030204"/>
              </a:rPr>
              <a:t>25</a:t>
            </a: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solidFill>
                  <a:prstClr val="white"/>
                </a:solidFill>
                <a:latin typeface="Calibri" panose="020F0502020204030204"/>
              </a:rPr>
              <a:t>Ext</a:t>
            </a:r>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8" name="Rectangle 27">
            <a:extLst>
              <a:ext uri="{FF2B5EF4-FFF2-40B4-BE49-F238E27FC236}">
                <a16:creationId xmlns:a16="http://schemas.microsoft.com/office/drawing/2014/main" id="{26FD449C-CA56-43FF-969A-B375BD2AAE70}"/>
              </a:ext>
            </a:extLst>
          </p:cNvPr>
          <p:cNvSpPr/>
          <p:nvPr/>
        </p:nvSpPr>
        <p:spPr>
          <a:xfrm>
            <a:off x="1299237" y="2017472"/>
            <a:ext cx="489236" cy="369332"/>
          </a:xfrm>
          <a:prstGeom prst="rect">
            <a:avLst/>
          </a:prstGeom>
        </p:spPr>
        <p:txBody>
          <a:bodyPr wrap="none">
            <a:spAutoFit/>
          </a:bodyPr>
          <a:lstStyle/>
          <a:p>
            <a:r>
              <a:rPr lang="en-US" dirty="0">
                <a:solidFill>
                  <a:srgbClr val="C0504D"/>
                </a:solidFill>
              </a:rPr>
              <a:t>-10</a:t>
            </a:r>
          </a:p>
        </p:txBody>
      </p:sp>
      <p:sp>
        <p:nvSpPr>
          <p:cNvPr id="29" name="TextBox 28">
            <a:extLst>
              <a:ext uri="{FF2B5EF4-FFF2-40B4-BE49-F238E27FC236}">
                <a16:creationId xmlns:a16="http://schemas.microsoft.com/office/drawing/2014/main" id="{794DE8A3-BE39-426B-9C18-A9C3042FFE23}"/>
              </a:ext>
            </a:extLst>
          </p:cNvPr>
          <p:cNvSpPr txBox="1"/>
          <p:nvPr/>
        </p:nvSpPr>
        <p:spPr>
          <a:xfrm>
            <a:off x="1390059" y="3844163"/>
            <a:ext cx="775504"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31%</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solidFill>
                  <a:prstClr val="white"/>
                </a:solidFill>
                <a:latin typeface="Calibri" panose="020F0502020204030204"/>
              </a:rPr>
              <a:t>Not </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solidFill>
                  <a:prstClr val="white"/>
                </a:solidFill>
                <a:latin typeface="Calibri" panose="020F0502020204030204"/>
              </a:rPr>
              <a:t>Very</a:t>
            </a:r>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6" name="TextBox 35">
            <a:extLst>
              <a:ext uri="{FF2B5EF4-FFF2-40B4-BE49-F238E27FC236}">
                <a16:creationId xmlns:a16="http://schemas.microsoft.com/office/drawing/2014/main" id="{A43A6C3E-9F9D-42B0-B15F-BB5414C23BB8}"/>
              </a:ext>
            </a:extLst>
          </p:cNvPr>
          <p:cNvSpPr txBox="1"/>
          <p:nvPr/>
        </p:nvSpPr>
        <p:spPr>
          <a:xfrm>
            <a:off x="1999760" y="4266993"/>
            <a:ext cx="839825"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solidFill>
                  <a:prstClr val="white"/>
                </a:solidFill>
                <a:latin typeface="Calibri" panose="020F0502020204030204"/>
              </a:rPr>
              <a:t>21</a:t>
            </a: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solidFill>
                  <a:prstClr val="white"/>
                </a:solidFill>
                <a:latin typeface="Calibri" panose="020F0502020204030204"/>
              </a:rPr>
              <a:t>Ext</a:t>
            </a:r>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7" name="Rectangle 36">
            <a:extLst>
              <a:ext uri="{FF2B5EF4-FFF2-40B4-BE49-F238E27FC236}">
                <a16:creationId xmlns:a16="http://schemas.microsoft.com/office/drawing/2014/main" id="{23CCB22F-5D84-4B92-9352-7356D0B5EC3C}"/>
              </a:ext>
            </a:extLst>
          </p:cNvPr>
          <p:cNvSpPr/>
          <p:nvPr/>
        </p:nvSpPr>
        <p:spPr>
          <a:xfrm>
            <a:off x="2356096" y="2017472"/>
            <a:ext cx="372218" cy="369332"/>
          </a:xfrm>
          <a:prstGeom prst="rect">
            <a:avLst/>
          </a:prstGeom>
        </p:spPr>
        <p:txBody>
          <a:bodyPr wrap="none">
            <a:spAutoFit/>
          </a:bodyPr>
          <a:lstStyle/>
          <a:p>
            <a:r>
              <a:rPr lang="en-US" dirty="0">
                <a:solidFill>
                  <a:srgbClr val="C0504D"/>
                </a:solidFill>
              </a:rPr>
              <a:t>-6</a:t>
            </a:r>
          </a:p>
        </p:txBody>
      </p:sp>
      <p:sp>
        <p:nvSpPr>
          <p:cNvPr id="38" name="TextBox 37">
            <a:extLst>
              <a:ext uri="{FF2B5EF4-FFF2-40B4-BE49-F238E27FC236}">
                <a16:creationId xmlns:a16="http://schemas.microsoft.com/office/drawing/2014/main" id="{A33C854E-BCBA-404E-96D0-97B54EE21BC4}"/>
              </a:ext>
            </a:extLst>
          </p:cNvPr>
          <p:cNvSpPr txBox="1"/>
          <p:nvPr/>
        </p:nvSpPr>
        <p:spPr>
          <a:xfrm>
            <a:off x="2380905" y="4167329"/>
            <a:ext cx="775504"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solidFill>
                  <a:prstClr val="white"/>
                </a:solidFill>
                <a:latin typeface="Calibri" panose="020F0502020204030204"/>
              </a:rPr>
              <a:t>22</a:t>
            </a: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solidFill>
                  <a:prstClr val="white"/>
                </a:solidFill>
                <a:latin typeface="Calibri" panose="020F0502020204030204"/>
              </a:rPr>
              <a:t>Not </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solidFill>
                  <a:prstClr val="white"/>
                </a:solidFill>
                <a:latin typeface="Calibri" panose="020F0502020204030204"/>
              </a:rPr>
              <a:t>Very</a:t>
            </a:r>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9" name="TextBox 38">
            <a:extLst>
              <a:ext uri="{FF2B5EF4-FFF2-40B4-BE49-F238E27FC236}">
                <a16:creationId xmlns:a16="http://schemas.microsoft.com/office/drawing/2014/main" id="{46451300-9849-4C24-9E56-8FADF38CC7E4}"/>
              </a:ext>
            </a:extLst>
          </p:cNvPr>
          <p:cNvSpPr txBox="1"/>
          <p:nvPr/>
        </p:nvSpPr>
        <p:spPr>
          <a:xfrm>
            <a:off x="3004301" y="4623902"/>
            <a:ext cx="839825"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15%</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solidFill>
                  <a:prstClr val="white"/>
                </a:solidFill>
                <a:latin typeface="Calibri" panose="020F0502020204030204"/>
              </a:rPr>
              <a:t>Ext</a:t>
            </a:r>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0" name="Rectangle 39">
            <a:extLst>
              <a:ext uri="{FF2B5EF4-FFF2-40B4-BE49-F238E27FC236}">
                <a16:creationId xmlns:a16="http://schemas.microsoft.com/office/drawing/2014/main" id="{58D17C71-E70F-4169-B457-B40E679103E1}"/>
              </a:ext>
            </a:extLst>
          </p:cNvPr>
          <p:cNvSpPr/>
          <p:nvPr/>
        </p:nvSpPr>
        <p:spPr>
          <a:xfrm>
            <a:off x="3196345" y="2017472"/>
            <a:ext cx="489236" cy="369332"/>
          </a:xfrm>
          <a:prstGeom prst="rect">
            <a:avLst/>
          </a:prstGeom>
        </p:spPr>
        <p:txBody>
          <a:bodyPr wrap="none">
            <a:spAutoFit/>
          </a:bodyPr>
          <a:lstStyle/>
          <a:p>
            <a:r>
              <a:rPr lang="en-US" dirty="0">
                <a:solidFill>
                  <a:srgbClr val="C0504D"/>
                </a:solidFill>
              </a:rPr>
              <a:t>-27</a:t>
            </a:r>
          </a:p>
        </p:txBody>
      </p:sp>
      <p:sp>
        <p:nvSpPr>
          <p:cNvPr id="41" name="TextBox 40">
            <a:extLst>
              <a:ext uri="{FF2B5EF4-FFF2-40B4-BE49-F238E27FC236}">
                <a16:creationId xmlns:a16="http://schemas.microsoft.com/office/drawing/2014/main" id="{E6A72A32-D265-4FFF-A396-7653EA1D0997}"/>
              </a:ext>
            </a:extLst>
          </p:cNvPr>
          <p:cNvSpPr txBox="1"/>
          <p:nvPr/>
        </p:nvSpPr>
        <p:spPr>
          <a:xfrm>
            <a:off x="3374016" y="4014032"/>
            <a:ext cx="775504"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27%</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solidFill>
                  <a:prstClr val="white"/>
                </a:solidFill>
                <a:latin typeface="Calibri" panose="020F0502020204030204"/>
              </a:rPr>
              <a:t>Not </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solidFill>
                  <a:prstClr val="white"/>
                </a:solidFill>
                <a:latin typeface="Calibri" panose="020F0502020204030204"/>
              </a:rPr>
              <a:t>Very</a:t>
            </a:r>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2" name="TextBox 41">
            <a:extLst>
              <a:ext uri="{FF2B5EF4-FFF2-40B4-BE49-F238E27FC236}">
                <a16:creationId xmlns:a16="http://schemas.microsoft.com/office/drawing/2014/main" id="{FF2C9DCB-DF99-4E03-8065-24221DD3EC6F}"/>
              </a:ext>
            </a:extLst>
          </p:cNvPr>
          <p:cNvSpPr txBox="1"/>
          <p:nvPr/>
        </p:nvSpPr>
        <p:spPr>
          <a:xfrm>
            <a:off x="4003789" y="4509845"/>
            <a:ext cx="839825"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solidFill>
                  <a:prstClr val="white"/>
                </a:solidFill>
                <a:latin typeface="Calibri" panose="020F0502020204030204"/>
              </a:rPr>
              <a:t>19</a:t>
            </a: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solidFill>
                  <a:prstClr val="white"/>
                </a:solidFill>
                <a:latin typeface="Calibri" panose="020F0502020204030204"/>
              </a:rPr>
              <a:t>Ext</a:t>
            </a:r>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3" name="Rectangle 42">
            <a:extLst>
              <a:ext uri="{FF2B5EF4-FFF2-40B4-BE49-F238E27FC236}">
                <a16:creationId xmlns:a16="http://schemas.microsoft.com/office/drawing/2014/main" id="{254412E3-8B16-4A60-8EA4-53EC15D9E286}"/>
              </a:ext>
            </a:extLst>
          </p:cNvPr>
          <p:cNvSpPr/>
          <p:nvPr/>
        </p:nvSpPr>
        <p:spPr>
          <a:xfrm>
            <a:off x="4363156" y="2017472"/>
            <a:ext cx="372218" cy="369332"/>
          </a:xfrm>
          <a:prstGeom prst="rect">
            <a:avLst/>
          </a:prstGeom>
        </p:spPr>
        <p:txBody>
          <a:bodyPr wrap="none">
            <a:spAutoFit/>
          </a:bodyPr>
          <a:lstStyle/>
          <a:p>
            <a:r>
              <a:rPr lang="en-US" dirty="0">
                <a:solidFill>
                  <a:srgbClr val="C0504D"/>
                </a:solidFill>
              </a:rPr>
              <a:t>-7</a:t>
            </a:r>
          </a:p>
        </p:txBody>
      </p:sp>
      <p:sp>
        <p:nvSpPr>
          <p:cNvPr id="44" name="TextBox 43">
            <a:extLst>
              <a:ext uri="{FF2B5EF4-FFF2-40B4-BE49-F238E27FC236}">
                <a16:creationId xmlns:a16="http://schemas.microsoft.com/office/drawing/2014/main" id="{610D078F-66D9-4DBD-A790-CE87098F94B1}"/>
              </a:ext>
            </a:extLst>
          </p:cNvPr>
          <p:cNvSpPr txBox="1"/>
          <p:nvPr/>
        </p:nvSpPr>
        <p:spPr>
          <a:xfrm>
            <a:off x="4378557" y="4497826"/>
            <a:ext cx="775504"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solidFill>
                  <a:prstClr val="white"/>
                </a:solidFill>
                <a:latin typeface="Calibri" panose="020F0502020204030204"/>
              </a:rPr>
              <a:t>19</a:t>
            </a: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solidFill>
                  <a:prstClr val="white"/>
                </a:solidFill>
                <a:latin typeface="Calibri" panose="020F0502020204030204"/>
              </a:rPr>
              <a:t>Not </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solidFill>
                  <a:prstClr val="white"/>
                </a:solidFill>
                <a:latin typeface="Calibri" panose="020F0502020204030204"/>
              </a:rPr>
              <a:t>Very</a:t>
            </a:r>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30" name="Picture 29" descr="A picture containing text&#10;&#10;Description automatically generated">
            <a:extLst>
              <a:ext uri="{FF2B5EF4-FFF2-40B4-BE49-F238E27FC236}">
                <a16:creationId xmlns:a16="http://schemas.microsoft.com/office/drawing/2014/main" id="{96FB19D8-B16D-4152-BF40-1FD576F6266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21710" y="6369624"/>
            <a:ext cx="1426048" cy="347698"/>
          </a:xfrm>
          <a:prstGeom prst="rect">
            <a:avLst/>
          </a:prstGeom>
        </p:spPr>
      </p:pic>
      <p:pic>
        <p:nvPicPr>
          <p:cNvPr id="32" name="Picture 31">
            <a:extLst>
              <a:ext uri="{FF2B5EF4-FFF2-40B4-BE49-F238E27FC236}">
                <a16:creationId xmlns:a16="http://schemas.microsoft.com/office/drawing/2014/main" id="{1E93CB11-FFF7-413E-907A-3B413C3CCB63}"/>
              </a:ext>
            </a:extLst>
          </p:cNvPr>
          <p:cNvPicPr>
            <a:picLocks noChangeAspect="1"/>
          </p:cNvPicPr>
          <p:nvPr/>
        </p:nvPicPr>
        <p:blipFill rotWithShape="1">
          <a:blip r:embed="rId6">
            <a:extLst>
              <a:ext uri="{28A0092B-C50C-407E-A947-70E740481C1C}">
                <a14:useLocalDpi xmlns:a14="http://schemas.microsoft.com/office/drawing/2010/main" val="0"/>
              </a:ext>
            </a:extLst>
          </a:blip>
          <a:srcRect t="-2459" r="86823"/>
          <a:stretch/>
        </p:blipFill>
        <p:spPr>
          <a:xfrm>
            <a:off x="8248368" y="6353873"/>
            <a:ext cx="466521" cy="410519"/>
          </a:xfrm>
          <a:prstGeom prst="rect">
            <a:avLst/>
          </a:prstGeom>
        </p:spPr>
      </p:pic>
      <p:graphicFrame>
        <p:nvGraphicFramePr>
          <p:cNvPr id="34" name="Chart 33">
            <a:extLst>
              <a:ext uri="{FF2B5EF4-FFF2-40B4-BE49-F238E27FC236}">
                <a16:creationId xmlns:a16="http://schemas.microsoft.com/office/drawing/2014/main" id="{F5956CE4-0B59-440A-A53C-989AE51736CD}"/>
              </a:ext>
            </a:extLst>
          </p:cNvPr>
          <p:cNvGraphicFramePr/>
          <p:nvPr>
            <p:extLst>
              <p:ext uri="{D42A27DB-BD31-4B8C-83A1-F6EECF244321}">
                <p14:modId xmlns:p14="http://schemas.microsoft.com/office/powerpoint/2010/main" val="1285650233"/>
              </p:ext>
            </p:extLst>
          </p:nvPr>
        </p:nvGraphicFramePr>
        <p:xfrm>
          <a:off x="85859" y="1354673"/>
          <a:ext cx="9058141" cy="4873421"/>
        </p:xfrm>
        <a:graphic>
          <a:graphicData uri="http://schemas.openxmlformats.org/drawingml/2006/chart">
            <c:chart xmlns:c="http://schemas.openxmlformats.org/drawingml/2006/chart" xmlns:r="http://schemas.openxmlformats.org/officeDocument/2006/relationships" r:id="rId7"/>
          </a:graphicData>
        </a:graphic>
      </p:graphicFrame>
      <p:cxnSp>
        <p:nvCxnSpPr>
          <p:cNvPr id="33" name="Straight Connector 32">
            <a:extLst>
              <a:ext uri="{FF2B5EF4-FFF2-40B4-BE49-F238E27FC236}">
                <a16:creationId xmlns:a16="http://schemas.microsoft.com/office/drawing/2014/main" id="{508EC2D0-06C9-4EB2-8A23-09677D0B4D95}"/>
              </a:ext>
            </a:extLst>
          </p:cNvPr>
          <p:cNvCxnSpPr>
            <a:cxnSpLocks/>
          </p:cNvCxnSpPr>
          <p:nvPr/>
        </p:nvCxnSpPr>
        <p:spPr>
          <a:xfrm>
            <a:off x="5154061" y="1601931"/>
            <a:ext cx="0" cy="4143717"/>
          </a:xfrm>
          <a:prstGeom prst="line">
            <a:avLst/>
          </a:prstGeom>
          <a:ln w="28575"/>
        </p:spPr>
        <p:style>
          <a:lnRef idx="2">
            <a:schemeClr val="dk1"/>
          </a:lnRef>
          <a:fillRef idx="0">
            <a:schemeClr val="dk1"/>
          </a:fillRef>
          <a:effectRef idx="1">
            <a:schemeClr val="dk1"/>
          </a:effectRef>
          <a:fontRef idx="minor">
            <a:schemeClr val="tx1"/>
          </a:fontRef>
        </p:style>
      </p:cxnSp>
      <p:sp>
        <p:nvSpPr>
          <p:cNvPr id="35" name="Rectangle 34">
            <a:extLst>
              <a:ext uri="{FF2B5EF4-FFF2-40B4-BE49-F238E27FC236}">
                <a16:creationId xmlns:a16="http://schemas.microsoft.com/office/drawing/2014/main" id="{C9A66D43-7AD4-4279-89CF-78A516F0E129}"/>
              </a:ext>
            </a:extLst>
          </p:cNvPr>
          <p:cNvSpPr/>
          <p:nvPr/>
        </p:nvSpPr>
        <p:spPr>
          <a:xfrm>
            <a:off x="5639912" y="2017472"/>
            <a:ext cx="372218" cy="369332"/>
          </a:xfrm>
          <a:prstGeom prst="rect">
            <a:avLst/>
          </a:prstGeom>
        </p:spPr>
        <p:txBody>
          <a:bodyPr wrap="none">
            <a:spAutoFit/>
          </a:bodyPr>
          <a:lstStyle/>
          <a:p>
            <a:r>
              <a:rPr lang="en-US" dirty="0">
                <a:solidFill>
                  <a:srgbClr val="C0504D"/>
                </a:solidFill>
              </a:rPr>
              <a:t>-2</a:t>
            </a:r>
          </a:p>
        </p:txBody>
      </p:sp>
      <p:sp>
        <p:nvSpPr>
          <p:cNvPr id="45" name="Rectangle 44">
            <a:extLst>
              <a:ext uri="{FF2B5EF4-FFF2-40B4-BE49-F238E27FC236}">
                <a16:creationId xmlns:a16="http://schemas.microsoft.com/office/drawing/2014/main" id="{231CBD6A-1A34-4507-9B01-0F2647E492E5}"/>
              </a:ext>
            </a:extLst>
          </p:cNvPr>
          <p:cNvSpPr/>
          <p:nvPr/>
        </p:nvSpPr>
        <p:spPr>
          <a:xfrm>
            <a:off x="6870199" y="2017472"/>
            <a:ext cx="489236" cy="369332"/>
          </a:xfrm>
          <a:prstGeom prst="rect">
            <a:avLst/>
          </a:prstGeom>
        </p:spPr>
        <p:txBody>
          <a:bodyPr wrap="none">
            <a:spAutoFit/>
          </a:bodyPr>
          <a:lstStyle/>
          <a:p>
            <a:r>
              <a:rPr lang="en-US" dirty="0">
                <a:solidFill>
                  <a:srgbClr val="C0504D"/>
                </a:solidFill>
              </a:rPr>
              <a:t>-18</a:t>
            </a:r>
          </a:p>
        </p:txBody>
      </p:sp>
      <p:sp>
        <p:nvSpPr>
          <p:cNvPr id="46" name="Rectangle 45">
            <a:extLst>
              <a:ext uri="{FF2B5EF4-FFF2-40B4-BE49-F238E27FC236}">
                <a16:creationId xmlns:a16="http://schemas.microsoft.com/office/drawing/2014/main" id="{27A8E4BA-BB2C-4C90-8B86-00782E2EE20B}"/>
              </a:ext>
            </a:extLst>
          </p:cNvPr>
          <p:cNvSpPr/>
          <p:nvPr/>
        </p:nvSpPr>
        <p:spPr>
          <a:xfrm>
            <a:off x="8228392" y="2017472"/>
            <a:ext cx="489236" cy="369332"/>
          </a:xfrm>
          <a:prstGeom prst="rect">
            <a:avLst/>
          </a:prstGeom>
        </p:spPr>
        <p:txBody>
          <a:bodyPr wrap="none">
            <a:spAutoFit/>
          </a:bodyPr>
          <a:lstStyle/>
          <a:p>
            <a:r>
              <a:rPr lang="en-US" dirty="0">
                <a:solidFill>
                  <a:srgbClr val="C0504D"/>
                </a:solidFill>
              </a:rPr>
              <a:t>-12</a:t>
            </a:r>
          </a:p>
        </p:txBody>
      </p:sp>
      <p:sp>
        <p:nvSpPr>
          <p:cNvPr id="47" name="TextBox 46">
            <a:extLst>
              <a:ext uri="{FF2B5EF4-FFF2-40B4-BE49-F238E27FC236}">
                <a16:creationId xmlns:a16="http://schemas.microsoft.com/office/drawing/2014/main" id="{B6B646C0-189E-44A6-B45A-9F2B526820FC}"/>
              </a:ext>
            </a:extLst>
          </p:cNvPr>
          <p:cNvSpPr txBox="1"/>
          <p:nvPr/>
        </p:nvSpPr>
        <p:spPr>
          <a:xfrm>
            <a:off x="8020191" y="4266993"/>
            <a:ext cx="489236"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23%</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solidFill>
                  <a:prstClr val="white"/>
                </a:solidFill>
                <a:latin typeface="Calibri" panose="020F0502020204030204"/>
              </a:rPr>
              <a:t>Ext</a:t>
            </a:r>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8" name="TextBox 47">
            <a:extLst>
              <a:ext uri="{FF2B5EF4-FFF2-40B4-BE49-F238E27FC236}">
                <a16:creationId xmlns:a16="http://schemas.microsoft.com/office/drawing/2014/main" id="{0A19E74E-6CB7-4C5A-A860-6B1FDEF1F2AD}"/>
              </a:ext>
            </a:extLst>
          </p:cNvPr>
          <p:cNvSpPr txBox="1"/>
          <p:nvPr/>
        </p:nvSpPr>
        <p:spPr>
          <a:xfrm>
            <a:off x="8327137" y="4262073"/>
            <a:ext cx="775504"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23%</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solidFill>
                  <a:prstClr val="white"/>
                </a:solidFill>
                <a:latin typeface="Calibri" panose="020F0502020204030204"/>
              </a:rPr>
              <a:t>Not </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solidFill>
                  <a:prstClr val="white"/>
                </a:solidFill>
                <a:latin typeface="Calibri" panose="020F0502020204030204"/>
              </a:rPr>
              <a:t>Very</a:t>
            </a:r>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9" name="TextBox 48">
            <a:extLst>
              <a:ext uri="{FF2B5EF4-FFF2-40B4-BE49-F238E27FC236}">
                <a16:creationId xmlns:a16="http://schemas.microsoft.com/office/drawing/2014/main" id="{E3C06F25-C146-45C9-82F9-3CC312BF0C00}"/>
              </a:ext>
            </a:extLst>
          </p:cNvPr>
          <p:cNvSpPr txBox="1"/>
          <p:nvPr/>
        </p:nvSpPr>
        <p:spPr>
          <a:xfrm>
            <a:off x="6519610" y="4535355"/>
            <a:ext cx="839825"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19%</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solidFill>
                  <a:prstClr val="white"/>
                </a:solidFill>
                <a:latin typeface="Calibri" panose="020F0502020204030204"/>
              </a:rPr>
              <a:t>Ext</a:t>
            </a:r>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0" name="TextBox 49">
            <a:extLst>
              <a:ext uri="{FF2B5EF4-FFF2-40B4-BE49-F238E27FC236}">
                <a16:creationId xmlns:a16="http://schemas.microsoft.com/office/drawing/2014/main" id="{FA9673F0-5925-4E1C-947A-EED647BC628F}"/>
              </a:ext>
            </a:extLst>
          </p:cNvPr>
          <p:cNvSpPr txBox="1"/>
          <p:nvPr/>
        </p:nvSpPr>
        <p:spPr>
          <a:xfrm>
            <a:off x="7017959" y="4125033"/>
            <a:ext cx="775504"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27%</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solidFill>
                  <a:prstClr val="white"/>
                </a:solidFill>
                <a:latin typeface="Calibri" panose="020F0502020204030204"/>
              </a:rPr>
              <a:t>Not </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solidFill>
                  <a:prstClr val="white"/>
                </a:solidFill>
                <a:latin typeface="Calibri" panose="020F0502020204030204"/>
              </a:rPr>
              <a:t>Very</a:t>
            </a:r>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1" name="TextBox 50">
            <a:extLst>
              <a:ext uri="{FF2B5EF4-FFF2-40B4-BE49-F238E27FC236}">
                <a16:creationId xmlns:a16="http://schemas.microsoft.com/office/drawing/2014/main" id="{333C750B-AB84-4B21-A444-0CA2AE5C8E2D}"/>
              </a:ext>
            </a:extLst>
          </p:cNvPr>
          <p:cNvSpPr txBox="1"/>
          <p:nvPr/>
        </p:nvSpPr>
        <p:spPr>
          <a:xfrm>
            <a:off x="5183857" y="4628675"/>
            <a:ext cx="839825"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17%</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solidFill>
                  <a:prstClr val="white"/>
                </a:solidFill>
                <a:latin typeface="Calibri" panose="020F0502020204030204"/>
              </a:rPr>
              <a:t>Ext</a:t>
            </a:r>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2" name="TextBox 51">
            <a:extLst>
              <a:ext uri="{FF2B5EF4-FFF2-40B4-BE49-F238E27FC236}">
                <a16:creationId xmlns:a16="http://schemas.microsoft.com/office/drawing/2014/main" id="{4E2C3C7C-F76A-4CA0-A6D0-44200B6AC821}"/>
              </a:ext>
            </a:extLst>
          </p:cNvPr>
          <p:cNvSpPr txBox="1"/>
          <p:nvPr/>
        </p:nvSpPr>
        <p:spPr>
          <a:xfrm>
            <a:off x="5687735" y="4135031"/>
            <a:ext cx="775504" cy="64633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27%</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solidFill>
                  <a:prstClr val="white"/>
                </a:solidFill>
                <a:latin typeface="Calibri" panose="020F0502020204030204"/>
              </a:rPr>
              <a:t>Not </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solidFill>
                  <a:prstClr val="white"/>
                </a:solidFill>
                <a:latin typeface="Calibri" panose="020F0502020204030204"/>
              </a:rPr>
              <a:t>Very</a:t>
            </a:r>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3339314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6DABD6-2705-CE43-9C26-0E579DDD65F8}"/>
              </a:ext>
            </a:extLst>
          </p:cNvPr>
          <p:cNvSpPr>
            <a:spLocks noGrp="1"/>
          </p:cNvSpPr>
          <p:nvPr>
            <p:ph type="title"/>
          </p:nvPr>
        </p:nvSpPr>
        <p:spPr>
          <a:xfrm>
            <a:off x="276381" y="290657"/>
            <a:ext cx="7527091" cy="438912"/>
          </a:xfrm>
        </p:spPr>
        <p:txBody>
          <a:bodyPr lIns="0" tIns="0" rIns="0" bIns="0">
            <a:noAutofit/>
          </a:bodyPr>
          <a:lstStyle/>
          <a:p>
            <a:r>
              <a:rPr lang="en-US" sz="2400" dirty="0">
                <a:solidFill>
                  <a:srgbClr val="333333"/>
                </a:solidFill>
                <a:latin typeface="Calibri" panose="020F0502020204030204"/>
              </a:rPr>
              <a:t>There is strong support across party lines for renewing the 1/8th cent sales tax.</a:t>
            </a:r>
            <a:endParaRPr lang="en-US" sz="2400" dirty="0">
              <a:solidFill>
                <a:srgbClr val="333333"/>
              </a:solidFill>
            </a:endParaRPr>
          </a:p>
        </p:txBody>
      </p:sp>
      <p:sp>
        <p:nvSpPr>
          <p:cNvPr id="8" name="Slide Number Placeholder 5">
            <a:extLst>
              <a:ext uri="{FF2B5EF4-FFF2-40B4-BE49-F238E27FC236}">
                <a16:creationId xmlns:a16="http://schemas.microsoft.com/office/drawing/2014/main" id="{F67A3E3F-9042-504A-9482-C843F4DFB7FF}"/>
              </a:ext>
            </a:extLst>
          </p:cNvPr>
          <p:cNvSpPr>
            <a:spLocks noGrp="1"/>
          </p:cNvSpPr>
          <p:nvPr>
            <p:ph type="sldNum" sz="quarter" idx="12"/>
          </p:nvPr>
        </p:nvSpPr>
        <p:spPr>
          <a:xfrm>
            <a:off x="8469691" y="6275221"/>
            <a:ext cx="689299" cy="365125"/>
          </a:xfr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36E01ECB-9F79-DF4C-A9E9-6BFA7BE47661}" type="slidenum">
              <a:rPr kumimoji="0" lang="en-US" sz="1200" b="1"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42</a:t>
            </a:fld>
            <a:endParaRPr kumimoji="0" lang="en-US" sz="1200" b="1"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1249923C-87EE-46D4-9502-676462BC4CDB}"/>
              </a:ext>
            </a:extLst>
          </p:cNvPr>
          <p:cNvCxnSpPr>
            <a:cxnSpLocks/>
          </p:cNvCxnSpPr>
          <p:nvPr/>
        </p:nvCxnSpPr>
        <p:spPr>
          <a:xfrm>
            <a:off x="299955" y="6279472"/>
            <a:ext cx="8544242" cy="0"/>
          </a:xfrm>
          <a:prstGeom prst="line">
            <a:avLst/>
          </a:prstGeom>
          <a:ln>
            <a:solidFill>
              <a:srgbClr val="333333"/>
            </a:solidFill>
          </a:ln>
        </p:spPr>
        <p:style>
          <a:lnRef idx="1">
            <a:schemeClr val="accent1"/>
          </a:lnRef>
          <a:fillRef idx="0">
            <a:schemeClr val="accent1"/>
          </a:fillRef>
          <a:effectRef idx="0">
            <a:schemeClr val="accent1"/>
          </a:effectRef>
          <a:fontRef idx="minor">
            <a:schemeClr val="tx1"/>
          </a:fontRef>
        </p:style>
      </p:cxnSp>
      <p:pic>
        <p:nvPicPr>
          <p:cNvPr id="4" name="Picture 3" descr="A picture containing drawing&#10;&#10;Description automatically generated">
            <a:extLst>
              <a:ext uri="{FF2B5EF4-FFF2-40B4-BE49-F238E27FC236}">
                <a16:creationId xmlns:a16="http://schemas.microsoft.com/office/drawing/2014/main" id="{2FB2D6CC-CDE7-4A33-833A-288A1A9A396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6381" y="6355848"/>
            <a:ext cx="1313336" cy="284498"/>
          </a:xfrm>
          <a:prstGeom prst="rect">
            <a:avLst/>
          </a:prstGeom>
        </p:spPr>
      </p:pic>
      <p:pic>
        <p:nvPicPr>
          <p:cNvPr id="9" name="Picture 8" descr="A picture containing food, drawing&#10;&#10;Description automatically generated">
            <a:extLst>
              <a:ext uri="{FF2B5EF4-FFF2-40B4-BE49-F238E27FC236}">
                <a16:creationId xmlns:a16="http://schemas.microsoft.com/office/drawing/2014/main" id="{781A1CAF-4A02-422B-A6BA-76DB43A407FB}"/>
              </a:ext>
            </a:extLst>
          </p:cNvPr>
          <p:cNvPicPr>
            <a:picLocks noChangeAspect="1"/>
          </p:cNvPicPr>
          <p:nvPr/>
        </p:nvPicPr>
        <p:blipFill rotWithShape="1">
          <a:blip r:embed="rId3">
            <a:extLst>
              <a:ext uri="{28A0092B-C50C-407E-A947-70E740481C1C}">
                <a14:useLocalDpi xmlns:a14="http://schemas.microsoft.com/office/drawing/2010/main" val="0"/>
              </a:ext>
            </a:extLst>
          </a:blip>
          <a:srcRect b="93078"/>
          <a:stretch/>
        </p:blipFill>
        <p:spPr>
          <a:xfrm>
            <a:off x="276381" y="893792"/>
            <a:ext cx="3957400" cy="209061"/>
          </a:xfrm>
          <a:prstGeom prst="rect">
            <a:avLst/>
          </a:prstGeom>
        </p:spPr>
      </p:pic>
      <p:sp>
        <p:nvSpPr>
          <p:cNvPr id="11" name="Rectangle 10">
            <a:extLst>
              <a:ext uri="{FF2B5EF4-FFF2-40B4-BE49-F238E27FC236}">
                <a16:creationId xmlns:a16="http://schemas.microsoft.com/office/drawing/2014/main" id="{33343CA7-851C-4C8A-8C31-55B250266C3C}"/>
              </a:ext>
            </a:extLst>
          </p:cNvPr>
          <p:cNvSpPr/>
          <p:nvPr/>
        </p:nvSpPr>
        <p:spPr>
          <a:xfrm>
            <a:off x="2097407" y="6280919"/>
            <a:ext cx="4949186" cy="577081"/>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0" i="1" u="none" strike="noStrike" kern="1200" cap="none" spc="0" normalizeH="0" baseline="0" noProof="0" dirty="0">
                <a:ln>
                  <a:noFill/>
                </a:ln>
                <a:solidFill>
                  <a:prstClr val="black"/>
                </a:solidFill>
                <a:effectLst/>
                <a:uLnTx/>
                <a:uFillTx/>
                <a:latin typeface="Calibri" panose="020F0502020204030204"/>
                <a:ea typeface="+mn-ea"/>
                <a:cs typeface="+mn-cs"/>
              </a:rPr>
              <a:t>As you may know, Overland Park has a one-eighth of a cent sales tax dedicated to neighborhood and city street reconstruction which is up for renewal in 2023. Do you support or oppose renewal of this sales tax?</a:t>
            </a:r>
          </a:p>
        </p:txBody>
      </p:sp>
      <p:cxnSp>
        <p:nvCxnSpPr>
          <p:cNvPr id="14" name="Straight Connector 13">
            <a:extLst>
              <a:ext uri="{FF2B5EF4-FFF2-40B4-BE49-F238E27FC236}">
                <a16:creationId xmlns:a16="http://schemas.microsoft.com/office/drawing/2014/main" id="{85848836-F2AE-4675-A47A-D7CFBF04EB35}"/>
              </a:ext>
            </a:extLst>
          </p:cNvPr>
          <p:cNvCxnSpPr>
            <a:cxnSpLocks/>
          </p:cNvCxnSpPr>
          <p:nvPr/>
        </p:nvCxnSpPr>
        <p:spPr>
          <a:xfrm>
            <a:off x="524805" y="6279472"/>
            <a:ext cx="8094391" cy="0"/>
          </a:xfrm>
          <a:prstGeom prst="line">
            <a:avLst/>
          </a:prstGeom>
          <a:ln>
            <a:solidFill>
              <a:srgbClr val="333333"/>
            </a:solidFill>
          </a:ln>
        </p:spPr>
        <p:style>
          <a:lnRef idx="1">
            <a:schemeClr val="accent1"/>
          </a:lnRef>
          <a:fillRef idx="0">
            <a:schemeClr val="accent1"/>
          </a:fillRef>
          <a:effectRef idx="0">
            <a:schemeClr val="accent1"/>
          </a:effectRef>
          <a:fontRef idx="minor">
            <a:schemeClr val="tx1"/>
          </a:fontRef>
        </p:style>
      </p:cxnSp>
      <p:graphicFrame>
        <p:nvGraphicFramePr>
          <p:cNvPr id="13" name="Chart 12">
            <a:extLst>
              <a:ext uri="{FF2B5EF4-FFF2-40B4-BE49-F238E27FC236}">
                <a16:creationId xmlns:a16="http://schemas.microsoft.com/office/drawing/2014/main" id="{617CAE36-58DC-4D74-8351-0E7D296FA026}"/>
              </a:ext>
            </a:extLst>
          </p:cNvPr>
          <p:cNvGraphicFramePr/>
          <p:nvPr>
            <p:extLst>
              <p:ext uri="{D42A27DB-BD31-4B8C-83A1-F6EECF244321}">
                <p14:modId xmlns:p14="http://schemas.microsoft.com/office/powerpoint/2010/main" val="3514832151"/>
              </p:ext>
            </p:extLst>
          </p:nvPr>
        </p:nvGraphicFramePr>
        <p:xfrm>
          <a:off x="554984" y="1324963"/>
          <a:ext cx="8034033" cy="4880109"/>
        </p:xfrm>
        <a:graphic>
          <a:graphicData uri="http://schemas.openxmlformats.org/drawingml/2006/chart">
            <c:chart xmlns:c="http://schemas.openxmlformats.org/drawingml/2006/chart" xmlns:r="http://schemas.openxmlformats.org/officeDocument/2006/relationships" r:id="rId4"/>
          </a:graphicData>
        </a:graphic>
      </p:graphicFrame>
      <p:sp>
        <p:nvSpPr>
          <p:cNvPr id="18" name="Rectangle 17">
            <a:extLst>
              <a:ext uri="{FF2B5EF4-FFF2-40B4-BE49-F238E27FC236}">
                <a16:creationId xmlns:a16="http://schemas.microsoft.com/office/drawing/2014/main" id="{0A89B4AF-5950-4F4E-A2D4-E06301D4437C}"/>
              </a:ext>
            </a:extLst>
          </p:cNvPr>
          <p:cNvSpPr/>
          <p:nvPr/>
        </p:nvSpPr>
        <p:spPr>
          <a:xfrm>
            <a:off x="1269730" y="1132295"/>
            <a:ext cx="534121"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C7BD1"/>
                </a:solidFill>
                <a:effectLst/>
                <a:uLnTx/>
                <a:uFillTx/>
                <a:latin typeface="Calibri" panose="020F0502020204030204"/>
                <a:ea typeface="+mn-ea"/>
                <a:cs typeface="+mn-cs"/>
              </a:rPr>
              <a:t>+</a:t>
            </a:r>
            <a:r>
              <a:rPr lang="en-US" dirty="0">
                <a:solidFill>
                  <a:srgbClr val="4C7BD1"/>
                </a:solidFill>
                <a:latin typeface="Calibri" panose="020F0502020204030204"/>
              </a:rPr>
              <a:t>73</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15" name="Straight Connector 14">
            <a:extLst>
              <a:ext uri="{FF2B5EF4-FFF2-40B4-BE49-F238E27FC236}">
                <a16:creationId xmlns:a16="http://schemas.microsoft.com/office/drawing/2014/main" id="{98CDC530-D370-4F03-802C-DDC64E358E83}"/>
              </a:ext>
            </a:extLst>
          </p:cNvPr>
          <p:cNvCxnSpPr>
            <a:cxnSpLocks/>
          </p:cNvCxnSpPr>
          <p:nvPr/>
        </p:nvCxnSpPr>
        <p:spPr>
          <a:xfrm>
            <a:off x="2543390" y="1674067"/>
            <a:ext cx="0" cy="4143717"/>
          </a:xfrm>
          <a:prstGeom prst="line">
            <a:avLst/>
          </a:prstGeom>
          <a:ln w="28575"/>
        </p:spPr>
        <p:style>
          <a:lnRef idx="2">
            <a:schemeClr val="dk1"/>
          </a:lnRef>
          <a:fillRef idx="0">
            <a:schemeClr val="dk1"/>
          </a:fillRef>
          <a:effectRef idx="1">
            <a:schemeClr val="dk1"/>
          </a:effectRef>
          <a:fontRef idx="minor">
            <a:schemeClr val="tx1"/>
          </a:fontRef>
        </p:style>
      </p:cxnSp>
      <p:sp>
        <p:nvSpPr>
          <p:cNvPr id="16" name="TextBox 15">
            <a:extLst>
              <a:ext uri="{FF2B5EF4-FFF2-40B4-BE49-F238E27FC236}">
                <a16:creationId xmlns:a16="http://schemas.microsoft.com/office/drawing/2014/main" id="{F0FB480C-1F68-4C42-B67A-D117C5604C5A}"/>
              </a:ext>
            </a:extLst>
          </p:cNvPr>
          <p:cNvSpPr txBox="1"/>
          <p:nvPr/>
        </p:nvSpPr>
        <p:spPr>
          <a:xfrm>
            <a:off x="783774" y="3015330"/>
            <a:ext cx="839825"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solidFill>
                  <a:prstClr val="white"/>
                </a:solidFill>
                <a:latin typeface="Calibri" panose="020F0502020204030204"/>
              </a:rPr>
              <a:t>47</a:t>
            </a: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solidFill>
                  <a:prstClr val="white"/>
                </a:solidFill>
                <a:latin typeface="Calibri" panose="020F0502020204030204"/>
              </a:rPr>
              <a:t>Strongly</a:t>
            </a:r>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 name="TextBox 18">
            <a:extLst>
              <a:ext uri="{FF2B5EF4-FFF2-40B4-BE49-F238E27FC236}">
                <a16:creationId xmlns:a16="http://schemas.microsoft.com/office/drawing/2014/main" id="{AC4C6B43-9A0D-45BF-864C-E5E1C0DFA673}"/>
              </a:ext>
            </a:extLst>
          </p:cNvPr>
          <p:cNvSpPr txBox="1"/>
          <p:nvPr/>
        </p:nvSpPr>
        <p:spPr>
          <a:xfrm>
            <a:off x="1479388" y="3795506"/>
            <a:ext cx="839825"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solidFill>
                  <a:prstClr val="white"/>
                </a:solidFill>
                <a:latin typeface="Calibri" panose="020F0502020204030204"/>
              </a:rPr>
              <a:t>Strongly</a:t>
            </a:r>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6" name="Rectangle 25">
            <a:extLst>
              <a:ext uri="{FF2B5EF4-FFF2-40B4-BE49-F238E27FC236}">
                <a16:creationId xmlns:a16="http://schemas.microsoft.com/office/drawing/2014/main" id="{E4D8849E-3931-4A46-B445-5498205E891A}"/>
              </a:ext>
            </a:extLst>
          </p:cNvPr>
          <p:cNvSpPr/>
          <p:nvPr/>
        </p:nvSpPr>
        <p:spPr>
          <a:xfrm>
            <a:off x="3287722" y="1132295"/>
            <a:ext cx="534121"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C7BD1"/>
                </a:solidFill>
                <a:effectLst/>
                <a:uLnTx/>
                <a:uFillTx/>
                <a:latin typeface="Calibri" panose="020F0502020204030204"/>
                <a:ea typeface="+mn-ea"/>
                <a:cs typeface="+mn-cs"/>
              </a:rPr>
              <a:t>+</a:t>
            </a:r>
            <a:r>
              <a:rPr lang="en-US" dirty="0">
                <a:solidFill>
                  <a:srgbClr val="4C7BD1"/>
                </a:solidFill>
                <a:latin typeface="Calibri" panose="020F0502020204030204"/>
              </a:rPr>
              <a:t>67</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7" name="TextBox 26">
            <a:extLst>
              <a:ext uri="{FF2B5EF4-FFF2-40B4-BE49-F238E27FC236}">
                <a16:creationId xmlns:a16="http://schemas.microsoft.com/office/drawing/2014/main" id="{CE90E304-96BC-40C0-83E1-F4C302A2C137}"/>
              </a:ext>
            </a:extLst>
          </p:cNvPr>
          <p:cNvSpPr txBox="1"/>
          <p:nvPr/>
        </p:nvSpPr>
        <p:spPr>
          <a:xfrm>
            <a:off x="2793377" y="3159382"/>
            <a:ext cx="839825"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41%</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solidFill>
                  <a:prstClr val="white"/>
                </a:solidFill>
                <a:latin typeface="Calibri" panose="020F0502020204030204"/>
              </a:rPr>
              <a:t>Strongly</a:t>
            </a:r>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8" name="TextBox 27">
            <a:extLst>
              <a:ext uri="{FF2B5EF4-FFF2-40B4-BE49-F238E27FC236}">
                <a16:creationId xmlns:a16="http://schemas.microsoft.com/office/drawing/2014/main" id="{7095F0EF-7D34-42FA-96B0-13B75D0DE1E8}"/>
              </a:ext>
            </a:extLst>
          </p:cNvPr>
          <p:cNvSpPr txBox="1"/>
          <p:nvPr/>
        </p:nvSpPr>
        <p:spPr>
          <a:xfrm>
            <a:off x="3497380" y="3830501"/>
            <a:ext cx="839825"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solidFill>
                  <a:prstClr val="white"/>
                </a:solidFill>
                <a:latin typeface="Calibri" panose="020F0502020204030204"/>
              </a:rPr>
              <a:t>Strongly</a:t>
            </a:r>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9" name="Rectangle 28">
            <a:extLst>
              <a:ext uri="{FF2B5EF4-FFF2-40B4-BE49-F238E27FC236}">
                <a16:creationId xmlns:a16="http://schemas.microsoft.com/office/drawing/2014/main" id="{6B96D3FE-C083-40CB-A472-E71401B47D8B}"/>
              </a:ext>
            </a:extLst>
          </p:cNvPr>
          <p:cNvSpPr/>
          <p:nvPr/>
        </p:nvSpPr>
        <p:spPr>
          <a:xfrm>
            <a:off x="5272664" y="1132295"/>
            <a:ext cx="534121"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C7BD1"/>
                </a:solidFill>
                <a:effectLst/>
                <a:uLnTx/>
                <a:uFillTx/>
                <a:latin typeface="Calibri" panose="020F0502020204030204"/>
                <a:ea typeface="+mn-ea"/>
                <a:cs typeface="+mn-cs"/>
              </a:rPr>
              <a:t>+</a:t>
            </a:r>
            <a:r>
              <a:rPr lang="en-US" dirty="0">
                <a:solidFill>
                  <a:srgbClr val="4C7BD1"/>
                </a:solidFill>
                <a:latin typeface="Calibri" panose="020F0502020204030204"/>
              </a:rPr>
              <a:t>68</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0" name="TextBox 29">
            <a:extLst>
              <a:ext uri="{FF2B5EF4-FFF2-40B4-BE49-F238E27FC236}">
                <a16:creationId xmlns:a16="http://schemas.microsoft.com/office/drawing/2014/main" id="{6237089A-55AF-4A64-B699-B287D0F6496D}"/>
              </a:ext>
            </a:extLst>
          </p:cNvPr>
          <p:cNvSpPr txBox="1"/>
          <p:nvPr/>
        </p:nvSpPr>
        <p:spPr>
          <a:xfrm>
            <a:off x="4795097" y="3084804"/>
            <a:ext cx="839825"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45%</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solidFill>
                  <a:prstClr val="white"/>
                </a:solidFill>
                <a:latin typeface="Calibri" panose="020F0502020204030204"/>
              </a:rPr>
              <a:t>Strongly</a:t>
            </a:r>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1" name="TextBox 30">
            <a:extLst>
              <a:ext uri="{FF2B5EF4-FFF2-40B4-BE49-F238E27FC236}">
                <a16:creationId xmlns:a16="http://schemas.microsoft.com/office/drawing/2014/main" id="{E761194A-3EDA-41EB-95C3-B2D3F3AAB8F2}"/>
              </a:ext>
            </a:extLst>
          </p:cNvPr>
          <p:cNvSpPr txBox="1"/>
          <p:nvPr/>
        </p:nvSpPr>
        <p:spPr>
          <a:xfrm>
            <a:off x="5500186" y="4774832"/>
            <a:ext cx="839825"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10%</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solidFill>
                  <a:prstClr val="white"/>
                </a:solidFill>
                <a:latin typeface="Calibri" panose="020F0502020204030204"/>
              </a:rPr>
              <a:t>Strongly</a:t>
            </a:r>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2" name="Rectangle 31">
            <a:extLst>
              <a:ext uri="{FF2B5EF4-FFF2-40B4-BE49-F238E27FC236}">
                <a16:creationId xmlns:a16="http://schemas.microsoft.com/office/drawing/2014/main" id="{B785015A-3B32-4E05-B627-F1269432BAC6}"/>
              </a:ext>
            </a:extLst>
          </p:cNvPr>
          <p:cNvSpPr/>
          <p:nvPr/>
        </p:nvSpPr>
        <p:spPr>
          <a:xfrm>
            <a:off x="7290656" y="1132295"/>
            <a:ext cx="534121"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C7BD1"/>
                </a:solidFill>
                <a:effectLst/>
                <a:uLnTx/>
                <a:uFillTx/>
                <a:latin typeface="Calibri" panose="020F0502020204030204"/>
                <a:ea typeface="+mn-ea"/>
                <a:cs typeface="+mn-cs"/>
              </a:rPr>
              <a:t>+</a:t>
            </a:r>
            <a:r>
              <a:rPr lang="en-US" dirty="0">
                <a:solidFill>
                  <a:srgbClr val="4C7BD1"/>
                </a:solidFill>
                <a:latin typeface="Calibri" panose="020F0502020204030204"/>
              </a:rPr>
              <a:t>86</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3" name="TextBox 32">
            <a:extLst>
              <a:ext uri="{FF2B5EF4-FFF2-40B4-BE49-F238E27FC236}">
                <a16:creationId xmlns:a16="http://schemas.microsoft.com/office/drawing/2014/main" id="{DAE54F86-79DC-451F-97C7-865EB3331F30}"/>
              </a:ext>
            </a:extLst>
          </p:cNvPr>
          <p:cNvSpPr txBox="1"/>
          <p:nvPr/>
        </p:nvSpPr>
        <p:spPr>
          <a:xfrm>
            <a:off x="6804700" y="2633237"/>
            <a:ext cx="839825"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57%</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solidFill>
                  <a:prstClr val="white"/>
                </a:solidFill>
                <a:latin typeface="Calibri" panose="020F0502020204030204"/>
              </a:rPr>
              <a:t>Strongly</a:t>
            </a:r>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4" name="TextBox 33">
            <a:extLst>
              <a:ext uri="{FF2B5EF4-FFF2-40B4-BE49-F238E27FC236}">
                <a16:creationId xmlns:a16="http://schemas.microsoft.com/office/drawing/2014/main" id="{8F585C79-4F65-4752-8045-10CBCF02B5E7}"/>
              </a:ext>
            </a:extLst>
          </p:cNvPr>
          <p:cNvSpPr txBox="1"/>
          <p:nvPr/>
        </p:nvSpPr>
        <p:spPr>
          <a:xfrm>
            <a:off x="7508703" y="3975476"/>
            <a:ext cx="839825"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solidFill>
                  <a:prstClr val="white"/>
                </a:solidFill>
                <a:latin typeface="Calibri" panose="020F0502020204030204"/>
              </a:rPr>
              <a:t>Strongly</a:t>
            </a:r>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24" name="Picture 23" descr="A picture containing text&#10;&#10;Description automatically generated">
            <a:extLst>
              <a:ext uri="{FF2B5EF4-FFF2-40B4-BE49-F238E27FC236}">
                <a16:creationId xmlns:a16="http://schemas.microsoft.com/office/drawing/2014/main" id="{E28E681B-5194-4F19-AF85-55BB8DEADF5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21710" y="6369624"/>
            <a:ext cx="1426048" cy="347698"/>
          </a:xfrm>
          <a:prstGeom prst="rect">
            <a:avLst/>
          </a:prstGeom>
        </p:spPr>
      </p:pic>
      <p:pic>
        <p:nvPicPr>
          <p:cNvPr id="25" name="Picture 24">
            <a:extLst>
              <a:ext uri="{FF2B5EF4-FFF2-40B4-BE49-F238E27FC236}">
                <a16:creationId xmlns:a16="http://schemas.microsoft.com/office/drawing/2014/main" id="{0EC36FD3-8558-41FF-BD8D-AB89AFA2DCBC}"/>
              </a:ext>
            </a:extLst>
          </p:cNvPr>
          <p:cNvPicPr>
            <a:picLocks noChangeAspect="1"/>
          </p:cNvPicPr>
          <p:nvPr/>
        </p:nvPicPr>
        <p:blipFill rotWithShape="1">
          <a:blip r:embed="rId6">
            <a:extLst>
              <a:ext uri="{28A0092B-C50C-407E-A947-70E740481C1C}">
                <a14:useLocalDpi xmlns:a14="http://schemas.microsoft.com/office/drawing/2010/main" val="0"/>
              </a:ext>
            </a:extLst>
          </a:blip>
          <a:srcRect t="-2459" r="86823"/>
          <a:stretch/>
        </p:blipFill>
        <p:spPr>
          <a:xfrm>
            <a:off x="8248368" y="6353873"/>
            <a:ext cx="466521" cy="410519"/>
          </a:xfrm>
          <a:prstGeom prst="rect">
            <a:avLst/>
          </a:prstGeom>
        </p:spPr>
      </p:pic>
    </p:spTree>
    <p:extLst>
      <p:ext uri="{BB962C8B-B14F-4D97-AF65-F5344CB8AC3E}">
        <p14:creationId xmlns:p14="http://schemas.microsoft.com/office/powerpoint/2010/main" val="368659316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Renovations to begin at City Hall - City of Overland Park, Kansas">
            <a:extLst>
              <a:ext uri="{FF2B5EF4-FFF2-40B4-BE49-F238E27FC236}">
                <a16:creationId xmlns:a16="http://schemas.microsoft.com/office/drawing/2014/main" id="{59272627-280D-42F6-A0CE-E20B41FEF0E5}"/>
              </a:ext>
            </a:extLst>
          </p:cNvPr>
          <p:cNvPicPr>
            <a:picLocks noChangeAspect="1" noChangeArrowheads="1"/>
          </p:cNvPicPr>
          <p:nvPr/>
        </p:nvPicPr>
        <p:blipFill>
          <a:blip r:embed="rId2">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0" y="93854"/>
            <a:ext cx="9144000" cy="545373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028D6982-06C8-40AD-B576-9AAFAD99D438}"/>
              </a:ext>
            </a:extLst>
          </p:cNvPr>
          <p:cNvSpPr/>
          <p:nvPr/>
        </p:nvSpPr>
        <p:spPr>
          <a:xfrm>
            <a:off x="0" y="5406119"/>
            <a:ext cx="9144000" cy="14518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FCDC6F50-BB2E-4041-BB7A-9382A4366FE4}"/>
              </a:ext>
            </a:extLst>
          </p:cNvPr>
          <p:cNvSpPr>
            <a:spLocks noGrp="1"/>
          </p:cNvSpPr>
          <p:nvPr>
            <p:ph type="ctrTitle" idx="4294967295"/>
          </p:nvPr>
        </p:nvSpPr>
        <p:spPr>
          <a:xfrm>
            <a:off x="230505" y="5695821"/>
            <a:ext cx="8132276" cy="1921686"/>
          </a:xfrm>
          <a:prstGeom prst="rect">
            <a:avLst/>
          </a:prstGeom>
        </p:spPr>
        <p:txBody>
          <a:bodyPr vert="horz" lIns="0" tIns="0" rIns="0" bIns="0" anchor="t">
            <a:noAutofit/>
          </a:bodyPr>
          <a:lstStyle/>
          <a:p>
            <a:r>
              <a:rPr lang="en-US" sz="4800" b="1" dirty="0">
                <a:solidFill>
                  <a:schemeClr val="bg1"/>
                </a:solidFill>
              </a:rPr>
              <a:t>Willingness to Pay Higher Taxes?</a:t>
            </a:r>
          </a:p>
        </p:txBody>
      </p:sp>
      <p:sp>
        <p:nvSpPr>
          <p:cNvPr id="12" name="Rectangle 11">
            <a:extLst>
              <a:ext uri="{FF2B5EF4-FFF2-40B4-BE49-F238E27FC236}">
                <a16:creationId xmlns:a16="http://schemas.microsoft.com/office/drawing/2014/main" id="{794B384E-7D9E-A943-9C92-5F2E935A4522}"/>
              </a:ext>
            </a:extLst>
          </p:cNvPr>
          <p:cNvSpPr/>
          <p:nvPr/>
        </p:nvSpPr>
        <p:spPr>
          <a:xfrm>
            <a:off x="0" y="-15476"/>
            <a:ext cx="9144000" cy="10933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3" name="Picture 12" descr="A picture containing food, drawing&#10;&#10;Description automatically generated">
            <a:extLst>
              <a:ext uri="{FF2B5EF4-FFF2-40B4-BE49-F238E27FC236}">
                <a16:creationId xmlns:a16="http://schemas.microsoft.com/office/drawing/2014/main" id="{E639A896-4F4F-4FF8-92E9-D900C06BAAE9}"/>
              </a:ext>
            </a:extLst>
          </p:cNvPr>
          <p:cNvPicPr>
            <a:picLocks noChangeAspect="1"/>
          </p:cNvPicPr>
          <p:nvPr/>
        </p:nvPicPr>
        <p:blipFill rotWithShape="1">
          <a:blip r:embed="rId3">
            <a:extLst>
              <a:ext uri="{28A0092B-C50C-407E-A947-70E740481C1C}">
                <a14:useLocalDpi xmlns:a14="http://schemas.microsoft.com/office/drawing/2010/main" val="0"/>
              </a:ext>
            </a:extLst>
          </a:blip>
          <a:srcRect b="75958"/>
          <a:stretch/>
        </p:blipFill>
        <p:spPr>
          <a:xfrm rot="16200000">
            <a:off x="3872783" y="197479"/>
            <a:ext cx="9706134" cy="726136"/>
          </a:xfrm>
          <a:prstGeom prst="rect">
            <a:avLst/>
          </a:prstGeom>
        </p:spPr>
      </p:pic>
      <p:pic>
        <p:nvPicPr>
          <p:cNvPr id="9" name="Picture 8" descr="A picture containing text&#10;&#10;Description automatically generated">
            <a:extLst>
              <a:ext uri="{FF2B5EF4-FFF2-40B4-BE49-F238E27FC236}">
                <a16:creationId xmlns:a16="http://schemas.microsoft.com/office/drawing/2014/main" id="{4E4C6217-4B2D-493A-8F6B-9154F879D77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0505" y="535401"/>
            <a:ext cx="3625027" cy="883852"/>
          </a:xfrm>
          <a:prstGeom prst="rect">
            <a:avLst/>
          </a:prstGeom>
        </p:spPr>
      </p:pic>
      <p:pic>
        <p:nvPicPr>
          <p:cNvPr id="11" name="Picture 10">
            <a:extLst>
              <a:ext uri="{FF2B5EF4-FFF2-40B4-BE49-F238E27FC236}">
                <a16:creationId xmlns:a16="http://schemas.microsoft.com/office/drawing/2014/main" id="{3F70B6D0-A2E1-4B0A-869F-1045FEFDCC6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081" y="1627408"/>
            <a:ext cx="4811597" cy="544532"/>
          </a:xfrm>
          <a:prstGeom prst="rect">
            <a:avLst/>
          </a:prstGeom>
        </p:spPr>
      </p:pic>
    </p:spTree>
    <p:extLst>
      <p:ext uri="{BB962C8B-B14F-4D97-AF65-F5344CB8AC3E}">
        <p14:creationId xmlns:p14="http://schemas.microsoft.com/office/powerpoint/2010/main" val="268526417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6DABD6-2705-CE43-9C26-0E579DDD65F8}"/>
              </a:ext>
            </a:extLst>
          </p:cNvPr>
          <p:cNvSpPr>
            <a:spLocks noGrp="1"/>
          </p:cNvSpPr>
          <p:nvPr>
            <p:ph type="title"/>
          </p:nvPr>
        </p:nvSpPr>
        <p:spPr>
          <a:xfrm>
            <a:off x="276381" y="517160"/>
            <a:ext cx="8747902" cy="438912"/>
          </a:xfrm>
        </p:spPr>
        <p:txBody>
          <a:bodyPr lIns="0" tIns="0" rIns="0" bIns="0">
            <a:noAutofit/>
          </a:bodyPr>
          <a:lstStyle/>
          <a:p>
            <a:r>
              <a:rPr lang="en-US" sz="2400" dirty="0">
                <a:solidFill>
                  <a:srgbClr val="333333"/>
                </a:solidFill>
                <a:latin typeface="Calibri" panose="020F0502020204030204"/>
              </a:rPr>
              <a:t>While no one wants to pay higher taxes, these Overland Park Voters were asked whether they would be willing to pay increased taxes if the money were to be used solely for this purpose… </a:t>
            </a:r>
            <a:br>
              <a:rPr lang="en-US" sz="2400" dirty="0">
                <a:solidFill>
                  <a:srgbClr val="333333"/>
                </a:solidFill>
                <a:latin typeface="Calibri" panose="020F0502020204030204"/>
              </a:rPr>
            </a:br>
            <a:endParaRPr lang="en-US" sz="2400" dirty="0">
              <a:solidFill>
                <a:srgbClr val="333333"/>
              </a:solidFill>
              <a:latin typeface="Calibri" panose="020F0502020204030204"/>
            </a:endParaRPr>
          </a:p>
        </p:txBody>
      </p:sp>
      <p:sp>
        <p:nvSpPr>
          <p:cNvPr id="8" name="Slide Number Placeholder 5">
            <a:extLst>
              <a:ext uri="{FF2B5EF4-FFF2-40B4-BE49-F238E27FC236}">
                <a16:creationId xmlns:a16="http://schemas.microsoft.com/office/drawing/2014/main" id="{F67A3E3F-9042-504A-9482-C843F4DFB7FF}"/>
              </a:ext>
            </a:extLst>
          </p:cNvPr>
          <p:cNvSpPr>
            <a:spLocks noGrp="1"/>
          </p:cNvSpPr>
          <p:nvPr>
            <p:ph type="sldNum" sz="quarter" idx="12"/>
          </p:nvPr>
        </p:nvSpPr>
        <p:spPr>
          <a:xfrm>
            <a:off x="8469691" y="6275221"/>
            <a:ext cx="689299" cy="365125"/>
          </a:xfr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36E01ECB-9F79-DF4C-A9E9-6BFA7BE47661}" type="slidenum">
              <a:rPr kumimoji="0" lang="en-US" sz="1200" b="1"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44</a:t>
            </a:fld>
            <a:endParaRPr kumimoji="0" lang="en-US" sz="1200" b="1"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1249923C-87EE-46D4-9502-676462BC4CDB}"/>
              </a:ext>
            </a:extLst>
          </p:cNvPr>
          <p:cNvCxnSpPr>
            <a:cxnSpLocks/>
          </p:cNvCxnSpPr>
          <p:nvPr/>
        </p:nvCxnSpPr>
        <p:spPr>
          <a:xfrm>
            <a:off x="299955" y="6279472"/>
            <a:ext cx="8544242" cy="0"/>
          </a:xfrm>
          <a:prstGeom prst="line">
            <a:avLst/>
          </a:prstGeom>
          <a:ln>
            <a:solidFill>
              <a:srgbClr val="333333"/>
            </a:solidFill>
          </a:ln>
        </p:spPr>
        <p:style>
          <a:lnRef idx="1">
            <a:schemeClr val="accent1"/>
          </a:lnRef>
          <a:fillRef idx="0">
            <a:schemeClr val="accent1"/>
          </a:fillRef>
          <a:effectRef idx="0">
            <a:schemeClr val="accent1"/>
          </a:effectRef>
          <a:fontRef idx="minor">
            <a:schemeClr val="tx1"/>
          </a:fontRef>
        </p:style>
      </p:cxnSp>
      <p:pic>
        <p:nvPicPr>
          <p:cNvPr id="9" name="Picture 8" descr="A picture containing food, drawing&#10;&#10;Description automatically generated">
            <a:extLst>
              <a:ext uri="{FF2B5EF4-FFF2-40B4-BE49-F238E27FC236}">
                <a16:creationId xmlns:a16="http://schemas.microsoft.com/office/drawing/2014/main" id="{781A1CAF-4A02-422B-A6BA-76DB43A407FB}"/>
              </a:ext>
            </a:extLst>
          </p:cNvPr>
          <p:cNvPicPr>
            <a:picLocks noChangeAspect="1"/>
          </p:cNvPicPr>
          <p:nvPr/>
        </p:nvPicPr>
        <p:blipFill rotWithShape="1">
          <a:blip r:embed="rId2">
            <a:extLst>
              <a:ext uri="{28A0092B-C50C-407E-A947-70E740481C1C}">
                <a14:useLocalDpi xmlns:a14="http://schemas.microsoft.com/office/drawing/2010/main" val="0"/>
              </a:ext>
            </a:extLst>
          </a:blip>
          <a:srcRect b="93078"/>
          <a:stretch/>
        </p:blipFill>
        <p:spPr>
          <a:xfrm>
            <a:off x="262330" y="1096093"/>
            <a:ext cx="3957400" cy="209061"/>
          </a:xfrm>
          <a:prstGeom prst="rect">
            <a:avLst/>
          </a:prstGeom>
        </p:spPr>
      </p:pic>
      <p:cxnSp>
        <p:nvCxnSpPr>
          <p:cNvPr id="14" name="Straight Connector 13">
            <a:extLst>
              <a:ext uri="{FF2B5EF4-FFF2-40B4-BE49-F238E27FC236}">
                <a16:creationId xmlns:a16="http://schemas.microsoft.com/office/drawing/2014/main" id="{85848836-F2AE-4675-A47A-D7CFBF04EB35}"/>
              </a:ext>
            </a:extLst>
          </p:cNvPr>
          <p:cNvCxnSpPr>
            <a:cxnSpLocks/>
          </p:cNvCxnSpPr>
          <p:nvPr/>
        </p:nvCxnSpPr>
        <p:spPr>
          <a:xfrm>
            <a:off x="524805" y="6279472"/>
            <a:ext cx="8094391" cy="0"/>
          </a:xfrm>
          <a:prstGeom prst="line">
            <a:avLst/>
          </a:prstGeom>
          <a:ln>
            <a:solidFill>
              <a:srgbClr val="333333"/>
            </a:solidFill>
          </a:ln>
        </p:spPr>
        <p:style>
          <a:lnRef idx="1">
            <a:schemeClr val="accent1"/>
          </a:lnRef>
          <a:fillRef idx="0">
            <a:schemeClr val="accent1"/>
          </a:fillRef>
          <a:effectRef idx="0">
            <a:schemeClr val="accent1"/>
          </a:effectRef>
          <a:fontRef idx="minor">
            <a:schemeClr val="tx1"/>
          </a:fontRef>
        </p:style>
      </p:cxnSp>
      <p:sp>
        <p:nvSpPr>
          <p:cNvPr id="31" name="Speech Bubble: Rectangle with Corners Rounded 30">
            <a:extLst>
              <a:ext uri="{FF2B5EF4-FFF2-40B4-BE49-F238E27FC236}">
                <a16:creationId xmlns:a16="http://schemas.microsoft.com/office/drawing/2014/main" id="{A159F448-416B-4AE8-BB2A-EA53CF928371}"/>
              </a:ext>
            </a:extLst>
          </p:cNvPr>
          <p:cNvSpPr/>
          <p:nvPr/>
        </p:nvSpPr>
        <p:spPr>
          <a:xfrm>
            <a:off x="115625" y="1584570"/>
            <a:ext cx="2344231" cy="662535"/>
          </a:xfrm>
          <a:prstGeom prst="wedgeRoundRectCallout">
            <a:avLst>
              <a:gd name="adj1" fmla="val -1119"/>
              <a:gd name="adj2" fmla="val 69106"/>
              <a:gd name="adj3" fmla="val 16667"/>
            </a:avLst>
          </a:prstGeom>
          <a:gradFill flip="none" rotWithShape="1">
            <a:gsLst>
              <a:gs pos="0">
                <a:srgbClr val="C0504D">
                  <a:tint val="66000"/>
                  <a:satMod val="160000"/>
                </a:srgbClr>
              </a:gs>
              <a:gs pos="50000">
                <a:srgbClr val="C0504D">
                  <a:tint val="44500"/>
                  <a:satMod val="160000"/>
                </a:srgbClr>
              </a:gs>
              <a:gs pos="100000">
                <a:srgbClr val="C0504D">
                  <a:tint val="23500"/>
                  <a:satMod val="160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US" sz="1400" b="0" i="0" u="none" strike="noStrike" kern="1200" cap="none" spc="0" normalizeH="0" baseline="0" noProof="0" dirty="0">
                <a:ln>
                  <a:noFill/>
                </a:ln>
                <a:solidFill>
                  <a:srgbClr val="E7E6E6">
                    <a:lumMod val="25000"/>
                  </a:srgbClr>
                </a:solidFill>
                <a:effectLst/>
                <a:uLnTx/>
                <a:uFillTx/>
                <a:latin typeface="Calibri" panose="020F0502020204030204" pitchFamily="34" charset="0"/>
                <a:ea typeface="Calibri" panose="020F0502020204030204" pitchFamily="34" charset="0"/>
                <a:cs typeface="Times New Roman" panose="02020603050405020304" pitchFamily="18" charset="0"/>
              </a:rPr>
              <a:t>Providing mental health education and services</a:t>
            </a:r>
          </a:p>
        </p:txBody>
      </p:sp>
      <p:sp>
        <p:nvSpPr>
          <p:cNvPr id="32" name="Speech Bubble: Rectangle with Corners Rounded 31">
            <a:extLst>
              <a:ext uri="{FF2B5EF4-FFF2-40B4-BE49-F238E27FC236}">
                <a16:creationId xmlns:a16="http://schemas.microsoft.com/office/drawing/2014/main" id="{6A10C92E-2204-4633-A835-7E57A891BAF4}"/>
              </a:ext>
            </a:extLst>
          </p:cNvPr>
          <p:cNvSpPr/>
          <p:nvPr/>
        </p:nvSpPr>
        <p:spPr>
          <a:xfrm>
            <a:off x="49455" y="2471367"/>
            <a:ext cx="2730652" cy="796783"/>
          </a:xfrm>
          <a:prstGeom prst="wedgeRoundRectCallout">
            <a:avLst>
              <a:gd name="adj1" fmla="val -1119"/>
              <a:gd name="adj2" fmla="val 69106"/>
              <a:gd name="adj3" fmla="val 16667"/>
            </a:avLst>
          </a:prstGeom>
          <a:gradFill flip="none" rotWithShape="1">
            <a:gsLst>
              <a:gs pos="0">
                <a:srgbClr val="C0504D">
                  <a:tint val="66000"/>
                  <a:satMod val="160000"/>
                </a:srgbClr>
              </a:gs>
              <a:gs pos="50000">
                <a:srgbClr val="C0504D">
                  <a:tint val="44500"/>
                  <a:satMod val="160000"/>
                </a:srgbClr>
              </a:gs>
              <a:gs pos="100000">
                <a:srgbClr val="C0504D">
                  <a:tint val="23500"/>
                  <a:satMod val="160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US" sz="1400" b="0" i="0" u="none" strike="noStrike" kern="1200" cap="none" spc="0" normalizeH="0" baseline="0" noProof="0" dirty="0">
                <a:ln>
                  <a:noFill/>
                </a:ln>
                <a:solidFill>
                  <a:srgbClr val="E7E6E6">
                    <a:lumMod val="25000"/>
                  </a:srgbClr>
                </a:solidFill>
                <a:effectLst/>
                <a:uLnTx/>
                <a:uFillTx/>
                <a:latin typeface="Calibri" panose="020F0502020204030204" pitchFamily="34" charset="0"/>
                <a:ea typeface="Calibri" panose="020F0502020204030204" pitchFamily="34" charset="0"/>
                <a:cs typeface="Times New Roman" panose="02020603050405020304" pitchFamily="18" charset="0"/>
              </a:rPr>
              <a:t>Improving pre-K through 12 education through lower class sizes and all-day kindergarten</a:t>
            </a:r>
          </a:p>
        </p:txBody>
      </p:sp>
      <p:sp>
        <p:nvSpPr>
          <p:cNvPr id="33" name="Speech Bubble: Rectangle with Corners Rounded 32">
            <a:extLst>
              <a:ext uri="{FF2B5EF4-FFF2-40B4-BE49-F238E27FC236}">
                <a16:creationId xmlns:a16="http://schemas.microsoft.com/office/drawing/2014/main" id="{48B141AB-F08A-4D2D-A06E-89E7030ECE50}"/>
              </a:ext>
            </a:extLst>
          </p:cNvPr>
          <p:cNvSpPr/>
          <p:nvPr/>
        </p:nvSpPr>
        <p:spPr>
          <a:xfrm>
            <a:off x="115625" y="3819007"/>
            <a:ext cx="2174524" cy="514321"/>
          </a:xfrm>
          <a:prstGeom prst="wedgeRoundRectCallout">
            <a:avLst>
              <a:gd name="adj1" fmla="val -1119"/>
              <a:gd name="adj2" fmla="val 69106"/>
              <a:gd name="adj3" fmla="val 16667"/>
            </a:avLst>
          </a:prstGeom>
          <a:gradFill flip="none" rotWithShape="1">
            <a:gsLst>
              <a:gs pos="0">
                <a:srgbClr val="C0504D">
                  <a:tint val="66000"/>
                  <a:satMod val="160000"/>
                </a:srgbClr>
              </a:gs>
              <a:gs pos="50000">
                <a:srgbClr val="C0504D">
                  <a:tint val="44500"/>
                  <a:satMod val="160000"/>
                </a:srgbClr>
              </a:gs>
              <a:gs pos="100000">
                <a:srgbClr val="C0504D">
                  <a:tint val="23500"/>
                  <a:satMod val="160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US" sz="1400" b="0" i="0" u="none" strike="noStrike" kern="1200" cap="none" spc="0" normalizeH="0" baseline="0" noProof="0" dirty="0">
                <a:ln>
                  <a:noFill/>
                </a:ln>
                <a:solidFill>
                  <a:srgbClr val="E7E6E6">
                    <a:lumMod val="25000"/>
                  </a:srgbClr>
                </a:solidFill>
                <a:effectLst/>
                <a:uLnTx/>
                <a:uFillTx/>
                <a:latin typeface="Calibri" panose="020F0502020204030204" pitchFamily="34" charset="0"/>
                <a:ea typeface="Calibri" panose="020F0502020204030204" pitchFamily="34" charset="0"/>
                <a:cs typeface="Times New Roman" panose="02020603050405020304" pitchFamily="18" charset="0"/>
              </a:rPr>
              <a:t>Increasing teacher salaries in local schools</a:t>
            </a:r>
          </a:p>
        </p:txBody>
      </p:sp>
      <p:sp>
        <p:nvSpPr>
          <p:cNvPr id="34" name="Speech Bubble: Rectangle with Corners Rounded 33">
            <a:extLst>
              <a:ext uri="{FF2B5EF4-FFF2-40B4-BE49-F238E27FC236}">
                <a16:creationId xmlns:a16="http://schemas.microsoft.com/office/drawing/2014/main" id="{C507ADA4-99B3-4A68-AF28-949789069A27}"/>
              </a:ext>
            </a:extLst>
          </p:cNvPr>
          <p:cNvSpPr/>
          <p:nvPr/>
        </p:nvSpPr>
        <p:spPr>
          <a:xfrm>
            <a:off x="2522064" y="3306325"/>
            <a:ext cx="3434960" cy="514320"/>
          </a:xfrm>
          <a:prstGeom prst="wedgeRoundRectCallout">
            <a:avLst>
              <a:gd name="adj1" fmla="val -1119"/>
              <a:gd name="adj2" fmla="val 69106"/>
              <a:gd name="adj3" fmla="val 16667"/>
            </a:avLst>
          </a:prstGeom>
          <a:gradFill flip="none" rotWithShape="1">
            <a:gsLst>
              <a:gs pos="0">
                <a:srgbClr val="C0504D">
                  <a:tint val="66000"/>
                  <a:satMod val="160000"/>
                </a:srgbClr>
              </a:gs>
              <a:gs pos="50000">
                <a:srgbClr val="C0504D">
                  <a:tint val="44500"/>
                  <a:satMod val="160000"/>
                </a:srgbClr>
              </a:gs>
              <a:gs pos="100000">
                <a:srgbClr val="C0504D">
                  <a:tint val="23500"/>
                  <a:satMod val="160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US" sz="1400" b="0" i="0" u="none" strike="noStrike" kern="1200" cap="none" spc="0" normalizeH="0" baseline="0" noProof="0" dirty="0">
                <a:ln>
                  <a:noFill/>
                </a:ln>
                <a:solidFill>
                  <a:srgbClr val="E7E6E6">
                    <a:lumMod val="25000"/>
                  </a:srgbClr>
                </a:solidFill>
                <a:effectLst/>
                <a:uLnTx/>
                <a:uFillTx/>
                <a:latin typeface="Calibri" panose="020F0502020204030204" pitchFamily="34" charset="0"/>
                <a:ea typeface="Calibri" panose="020F0502020204030204" pitchFamily="34" charset="0"/>
                <a:cs typeface="Times New Roman" panose="02020603050405020304" pitchFamily="18" charset="0"/>
              </a:rPr>
              <a:t>Maintaining and improving city thoroughfares and neighborhood streets</a:t>
            </a:r>
          </a:p>
        </p:txBody>
      </p:sp>
      <p:sp>
        <p:nvSpPr>
          <p:cNvPr id="35" name="Speech Bubble: Rectangle with Corners Rounded 34">
            <a:extLst>
              <a:ext uri="{FF2B5EF4-FFF2-40B4-BE49-F238E27FC236}">
                <a16:creationId xmlns:a16="http://schemas.microsoft.com/office/drawing/2014/main" id="{B2677587-6E68-4425-B1CD-DA660C0F3D0A}"/>
              </a:ext>
            </a:extLst>
          </p:cNvPr>
          <p:cNvSpPr/>
          <p:nvPr/>
        </p:nvSpPr>
        <p:spPr>
          <a:xfrm>
            <a:off x="2459856" y="5259924"/>
            <a:ext cx="1984966" cy="514320"/>
          </a:xfrm>
          <a:prstGeom prst="wedgeRoundRectCallout">
            <a:avLst>
              <a:gd name="adj1" fmla="val -1119"/>
              <a:gd name="adj2" fmla="val 69106"/>
              <a:gd name="adj3" fmla="val 16667"/>
            </a:avLst>
          </a:prstGeom>
          <a:gradFill flip="none" rotWithShape="1">
            <a:gsLst>
              <a:gs pos="0">
                <a:srgbClr val="C0504D">
                  <a:tint val="66000"/>
                  <a:satMod val="160000"/>
                </a:srgbClr>
              </a:gs>
              <a:gs pos="50000">
                <a:srgbClr val="C0504D">
                  <a:tint val="44500"/>
                  <a:satMod val="160000"/>
                </a:srgbClr>
              </a:gs>
              <a:gs pos="100000">
                <a:srgbClr val="C0504D">
                  <a:tint val="23500"/>
                  <a:satMod val="160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US" sz="1400" b="0" i="0" u="none" strike="noStrike" kern="1200" cap="none" spc="0" normalizeH="0" baseline="0" noProof="0" dirty="0">
                <a:ln>
                  <a:noFill/>
                </a:ln>
                <a:solidFill>
                  <a:srgbClr val="E7E6E6">
                    <a:lumMod val="25000"/>
                  </a:srgbClr>
                </a:solidFill>
                <a:effectLst/>
                <a:uLnTx/>
                <a:uFillTx/>
                <a:latin typeface="Calibri" panose="020F0502020204030204" pitchFamily="34" charset="0"/>
                <a:ea typeface="Calibri" panose="020F0502020204030204" pitchFamily="34" charset="0"/>
                <a:cs typeface="Times New Roman" panose="02020603050405020304" pitchFamily="18" charset="0"/>
              </a:rPr>
              <a:t>Improving highway infrastructure</a:t>
            </a:r>
          </a:p>
        </p:txBody>
      </p:sp>
      <p:sp>
        <p:nvSpPr>
          <p:cNvPr id="36" name="Speech Bubble: Rectangle with Corners Rounded 35">
            <a:extLst>
              <a:ext uri="{FF2B5EF4-FFF2-40B4-BE49-F238E27FC236}">
                <a16:creationId xmlns:a16="http://schemas.microsoft.com/office/drawing/2014/main" id="{CF8B76D7-D4A3-4E25-BB04-DA45140F0891}"/>
              </a:ext>
            </a:extLst>
          </p:cNvPr>
          <p:cNvSpPr/>
          <p:nvPr/>
        </p:nvSpPr>
        <p:spPr>
          <a:xfrm>
            <a:off x="5196275" y="1714974"/>
            <a:ext cx="3672709" cy="1225963"/>
          </a:xfrm>
          <a:prstGeom prst="wedgeRoundRectCallout">
            <a:avLst>
              <a:gd name="adj1" fmla="val -39896"/>
              <a:gd name="adj2" fmla="val 69106"/>
              <a:gd name="adj3" fmla="val 16667"/>
            </a:avLst>
          </a:prstGeom>
          <a:gradFill flip="none" rotWithShape="1">
            <a:gsLst>
              <a:gs pos="0">
                <a:srgbClr val="C0504D">
                  <a:tint val="66000"/>
                  <a:satMod val="160000"/>
                </a:srgbClr>
              </a:gs>
              <a:gs pos="50000">
                <a:srgbClr val="C0504D">
                  <a:tint val="44500"/>
                  <a:satMod val="160000"/>
                </a:srgbClr>
              </a:gs>
              <a:gs pos="100000">
                <a:srgbClr val="C0504D">
                  <a:tint val="23500"/>
                  <a:satMod val="160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US" sz="1400" b="0" i="0" u="none" strike="noStrike" kern="1200" cap="none" spc="0" normalizeH="0" baseline="0" noProof="0" dirty="0">
                <a:ln>
                  <a:noFill/>
                </a:ln>
                <a:solidFill>
                  <a:srgbClr val="E7E6E6">
                    <a:lumMod val="25000"/>
                  </a:srgbClr>
                </a:solidFill>
                <a:effectLst/>
                <a:uLnTx/>
                <a:uFillTx/>
                <a:latin typeface="Calibri" panose="020F0502020204030204" pitchFamily="34" charset="0"/>
                <a:ea typeface="Calibri" panose="020F0502020204030204" pitchFamily="34" charset="0"/>
                <a:cs typeface="Times New Roman" panose="02020603050405020304" pitchFamily="18" charset="0"/>
              </a:rPr>
              <a:t>Expanding higher education offerings in the county to include more trade and tech certifications and Bachelor's, Master's and PhD programs.</a:t>
            </a:r>
          </a:p>
        </p:txBody>
      </p:sp>
      <p:sp>
        <p:nvSpPr>
          <p:cNvPr id="37" name="Speech Bubble: Rectangle with Corners Rounded 36">
            <a:extLst>
              <a:ext uri="{FF2B5EF4-FFF2-40B4-BE49-F238E27FC236}">
                <a16:creationId xmlns:a16="http://schemas.microsoft.com/office/drawing/2014/main" id="{17F4C801-3AD7-4A27-856F-86631A5C2DA9}"/>
              </a:ext>
            </a:extLst>
          </p:cNvPr>
          <p:cNvSpPr/>
          <p:nvPr/>
        </p:nvSpPr>
        <p:spPr>
          <a:xfrm>
            <a:off x="7123294" y="2997726"/>
            <a:ext cx="1899353" cy="1225963"/>
          </a:xfrm>
          <a:prstGeom prst="wedgeRoundRectCallout">
            <a:avLst>
              <a:gd name="adj1" fmla="val -42546"/>
              <a:gd name="adj2" fmla="val 60210"/>
              <a:gd name="adj3" fmla="val 16667"/>
            </a:avLst>
          </a:prstGeom>
          <a:gradFill flip="none" rotWithShape="1">
            <a:gsLst>
              <a:gs pos="0">
                <a:srgbClr val="C0504D">
                  <a:tint val="66000"/>
                  <a:satMod val="160000"/>
                </a:srgbClr>
              </a:gs>
              <a:gs pos="50000">
                <a:srgbClr val="C0504D">
                  <a:tint val="44500"/>
                  <a:satMod val="160000"/>
                </a:srgbClr>
              </a:gs>
              <a:gs pos="100000">
                <a:srgbClr val="C0504D">
                  <a:tint val="23500"/>
                  <a:satMod val="160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US" sz="1400" b="0" i="0" u="none" strike="noStrike" kern="1200" cap="none" spc="0" normalizeH="0" baseline="0" noProof="0" dirty="0">
                <a:ln>
                  <a:noFill/>
                </a:ln>
                <a:solidFill>
                  <a:srgbClr val="E7E6E6">
                    <a:lumMod val="25000"/>
                  </a:srgbClr>
                </a:solidFill>
                <a:effectLst/>
                <a:uLnTx/>
                <a:uFillTx/>
                <a:latin typeface="Calibri" panose="020F0502020204030204" pitchFamily="34" charset="0"/>
                <a:ea typeface="Calibri" panose="020F0502020204030204" pitchFamily="34" charset="0"/>
                <a:cs typeface="Times New Roman" panose="02020603050405020304" pitchFamily="18" charset="0"/>
              </a:rPr>
              <a:t>Providing funding for Johnson County Community College to expand its offerings</a:t>
            </a:r>
          </a:p>
        </p:txBody>
      </p:sp>
      <p:sp>
        <p:nvSpPr>
          <p:cNvPr id="38" name="Speech Bubble: Rectangle with Corners Rounded 37">
            <a:extLst>
              <a:ext uri="{FF2B5EF4-FFF2-40B4-BE49-F238E27FC236}">
                <a16:creationId xmlns:a16="http://schemas.microsoft.com/office/drawing/2014/main" id="{6BFCCD77-9BEC-4D6F-A57F-3B579818EC8C}"/>
              </a:ext>
            </a:extLst>
          </p:cNvPr>
          <p:cNvSpPr/>
          <p:nvPr/>
        </p:nvSpPr>
        <p:spPr>
          <a:xfrm>
            <a:off x="6946083" y="4424367"/>
            <a:ext cx="2051995" cy="728868"/>
          </a:xfrm>
          <a:prstGeom prst="wedgeRoundRectCallout">
            <a:avLst>
              <a:gd name="adj1" fmla="val -39896"/>
              <a:gd name="adj2" fmla="val 65653"/>
              <a:gd name="adj3" fmla="val 16667"/>
            </a:avLst>
          </a:prstGeom>
          <a:gradFill flip="none" rotWithShape="1">
            <a:gsLst>
              <a:gs pos="0">
                <a:srgbClr val="C0504D">
                  <a:tint val="66000"/>
                  <a:satMod val="160000"/>
                </a:srgbClr>
              </a:gs>
              <a:gs pos="50000">
                <a:srgbClr val="C0504D">
                  <a:tint val="44500"/>
                  <a:satMod val="160000"/>
                </a:srgbClr>
              </a:gs>
              <a:gs pos="100000">
                <a:srgbClr val="C0504D">
                  <a:tint val="23500"/>
                  <a:satMod val="160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US" sz="1400" b="0" i="0" u="none" strike="noStrike" kern="1200" cap="none" spc="0" normalizeH="0" baseline="0" noProof="0" dirty="0">
                <a:ln>
                  <a:noFill/>
                </a:ln>
                <a:solidFill>
                  <a:srgbClr val="E7E6E6">
                    <a:lumMod val="25000"/>
                  </a:srgbClr>
                </a:solidFill>
                <a:effectLst/>
                <a:uLnTx/>
                <a:uFillTx/>
                <a:latin typeface="Calibri" panose="020F0502020204030204" pitchFamily="34" charset="0"/>
                <a:ea typeface="Calibri" panose="020F0502020204030204" pitchFamily="34" charset="0"/>
                <a:cs typeface="Times New Roman" panose="02020603050405020304" pitchFamily="18" charset="0"/>
              </a:rPr>
              <a:t>Expanding and improving local parks, hike and bike trails</a:t>
            </a:r>
          </a:p>
        </p:txBody>
      </p:sp>
      <p:sp>
        <p:nvSpPr>
          <p:cNvPr id="39" name="Speech Bubble: Rectangle with Corners Rounded 38">
            <a:extLst>
              <a:ext uri="{FF2B5EF4-FFF2-40B4-BE49-F238E27FC236}">
                <a16:creationId xmlns:a16="http://schemas.microsoft.com/office/drawing/2014/main" id="{E8596AFE-7572-4ADD-B586-7161DB98C249}"/>
              </a:ext>
            </a:extLst>
          </p:cNvPr>
          <p:cNvSpPr/>
          <p:nvPr/>
        </p:nvSpPr>
        <p:spPr>
          <a:xfrm>
            <a:off x="5617125" y="5279535"/>
            <a:ext cx="2979681" cy="456510"/>
          </a:xfrm>
          <a:prstGeom prst="wedgeRoundRectCallout">
            <a:avLst>
              <a:gd name="adj1" fmla="val -39896"/>
              <a:gd name="adj2" fmla="val 69106"/>
              <a:gd name="adj3" fmla="val 16667"/>
            </a:avLst>
          </a:prstGeom>
          <a:gradFill flip="none" rotWithShape="1">
            <a:gsLst>
              <a:gs pos="0">
                <a:srgbClr val="C0504D">
                  <a:tint val="66000"/>
                  <a:satMod val="160000"/>
                </a:srgbClr>
              </a:gs>
              <a:gs pos="50000">
                <a:srgbClr val="C0504D">
                  <a:tint val="44500"/>
                  <a:satMod val="160000"/>
                </a:srgbClr>
              </a:gs>
              <a:gs pos="100000">
                <a:srgbClr val="C0504D">
                  <a:tint val="23500"/>
                  <a:satMod val="160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US" sz="1400" b="0" i="0" u="none" strike="noStrike" kern="1200" cap="none" spc="0" normalizeH="0" baseline="0" noProof="0" dirty="0">
                <a:ln>
                  <a:noFill/>
                </a:ln>
                <a:solidFill>
                  <a:srgbClr val="E7E6E6">
                    <a:lumMod val="25000"/>
                  </a:srgbClr>
                </a:solidFill>
                <a:effectLst/>
                <a:uLnTx/>
                <a:uFillTx/>
                <a:latin typeface="Calibri" panose="020F0502020204030204" pitchFamily="34" charset="0"/>
                <a:ea typeface="Calibri" panose="020F0502020204030204" pitchFamily="34" charset="0"/>
                <a:cs typeface="Times New Roman" panose="02020603050405020304" pitchFamily="18" charset="0"/>
              </a:rPr>
              <a:t>Making city government more environmentally sustainable</a:t>
            </a:r>
          </a:p>
        </p:txBody>
      </p:sp>
      <p:sp>
        <p:nvSpPr>
          <p:cNvPr id="40" name="Speech Bubble: Rectangle with Corners Rounded 39">
            <a:extLst>
              <a:ext uri="{FF2B5EF4-FFF2-40B4-BE49-F238E27FC236}">
                <a16:creationId xmlns:a16="http://schemas.microsoft.com/office/drawing/2014/main" id="{2B5B3BBD-D1B8-4D06-A160-5ED7C2628C6E}"/>
              </a:ext>
            </a:extLst>
          </p:cNvPr>
          <p:cNvSpPr/>
          <p:nvPr/>
        </p:nvSpPr>
        <p:spPr>
          <a:xfrm>
            <a:off x="2822091" y="1653705"/>
            <a:ext cx="1791938" cy="796782"/>
          </a:xfrm>
          <a:prstGeom prst="wedgeRoundRectCallout">
            <a:avLst>
              <a:gd name="adj1" fmla="val -1119"/>
              <a:gd name="adj2" fmla="val 69106"/>
              <a:gd name="adj3" fmla="val 16667"/>
            </a:avLst>
          </a:prstGeom>
          <a:gradFill flip="none" rotWithShape="1">
            <a:gsLst>
              <a:gs pos="0">
                <a:srgbClr val="C0504D">
                  <a:tint val="66000"/>
                  <a:satMod val="160000"/>
                </a:srgbClr>
              </a:gs>
              <a:gs pos="50000">
                <a:srgbClr val="C0504D">
                  <a:tint val="44500"/>
                  <a:satMod val="160000"/>
                </a:srgbClr>
              </a:gs>
              <a:gs pos="100000">
                <a:srgbClr val="C0504D">
                  <a:tint val="23500"/>
                  <a:satMod val="160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US" sz="1400" b="0" i="0" u="none" strike="noStrike" kern="1200" cap="none" spc="0" normalizeH="0" baseline="0" noProof="0" dirty="0">
                <a:ln>
                  <a:noFill/>
                </a:ln>
                <a:solidFill>
                  <a:srgbClr val="E7E6E6">
                    <a:lumMod val="25000"/>
                  </a:srgbClr>
                </a:solidFill>
                <a:effectLst/>
                <a:uLnTx/>
                <a:uFillTx/>
                <a:latin typeface="Calibri" panose="020F0502020204030204" pitchFamily="34" charset="0"/>
                <a:ea typeface="Calibri" panose="020F0502020204030204" pitchFamily="34" charset="0"/>
                <a:cs typeface="Times New Roman" panose="02020603050405020304" pitchFamily="18" charset="0"/>
              </a:rPr>
              <a:t>Expanding broadband access and capacity</a:t>
            </a:r>
          </a:p>
        </p:txBody>
      </p:sp>
      <p:sp>
        <p:nvSpPr>
          <p:cNvPr id="41" name="Speech Bubble: Rectangle with Corners Rounded 40">
            <a:extLst>
              <a:ext uri="{FF2B5EF4-FFF2-40B4-BE49-F238E27FC236}">
                <a16:creationId xmlns:a16="http://schemas.microsoft.com/office/drawing/2014/main" id="{5E4C7E68-B547-46E5-A98E-4CE586FC5C3A}"/>
              </a:ext>
            </a:extLst>
          </p:cNvPr>
          <p:cNvSpPr/>
          <p:nvPr/>
        </p:nvSpPr>
        <p:spPr>
          <a:xfrm>
            <a:off x="3084686" y="2618523"/>
            <a:ext cx="1762477" cy="574777"/>
          </a:xfrm>
          <a:prstGeom prst="wedgeRoundRectCallout">
            <a:avLst>
              <a:gd name="adj1" fmla="val -42785"/>
              <a:gd name="adj2" fmla="val 61367"/>
              <a:gd name="adj3" fmla="val 16667"/>
            </a:avLst>
          </a:prstGeom>
          <a:gradFill flip="none" rotWithShape="1">
            <a:gsLst>
              <a:gs pos="0">
                <a:srgbClr val="C0504D">
                  <a:tint val="66000"/>
                  <a:satMod val="160000"/>
                </a:srgbClr>
              </a:gs>
              <a:gs pos="50000">
                <a:srgbClr val="C0504D">
                  <a:tint val="44500"/>
                  <a:satMod val="160000"/>
                </a:srgbClr>
              </a:gs>
              <a:gs pos="100000">
                <a:srgbClr val="C0504D">
                  <a:tint val="23500"/>
                  <a:satMod val="160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US" sz="1400" b="0" i="0" u="none" strike="noStrike" kern="1200" cap="none" spc="0" normalizeH="0" baseline="0" noProof="0" dirty="0">
                <a:ln>
                  <a:noFill/>
                </a:ln>
                <a:solidFill>
                  <a:srgbClr val="E7E6E6">
                    <a:lumMod val="25000"/>
                  </a:srgbClr>
                </a:solidFill>
                <a:effectLst/>
                <a:uLnTx/>
                <a:uFillTx/>
                <a:latin typeface="Calibri" panose="020F0502020204030204" pitchFamily="34" charset="0"/>
                <a:ea typeface="Calibri" panose="020F0502020204030204" pitchFamily="34" charset="0"/>
                <a:cs typeface="Times New Roman" panose="02020603050405020304" pitchFamily="18" charset="0"/>
              </a:rPr>
              <a:t>Improving public transportation</a:t>
            </a:r>
          </a:p>
        </p:txBody>
      </p:sp>
      <p:sp>
        <p:nvSpPr>
          <p:cNvPr id="42" name="Speech Bubble: Rectangle with Corners Rounded 41">
            <a:extLst>
              <a:ext uri="{FF2B5EF4-FFF2-40B4-BE49-F238E27FC236}">
                <a16:creationId xmlns:a16="http://schemas.microsoft.com/office/drawing/2014/main" id="{EE118326-9269-4386-9DC1-9F399389CC8A}"/>
              </a:ext>
            </a:extLst>
          </p:cNvPr>
          <p:cNvSpPr/>
          <p:nvPr/>
        </p:nvSpPr>
        <p:spPr>
          <a:xfrm>
            <a:off x="6005790" y="3173444"/>
            <a:ext cx="1068738" cy="1092362"/>
          </a:xfrm>
          <a:prstGeom prst="wedgeRoundRectCallout">
            <a:avLst>
              <a:gd name="adj1" fmla="val -42785"/>
              <a:gd name="adj2" fmla="val 61367"/>
              <a:gd name="adj3" fmla="val 16667"/>
            </a:avLst>
          </a:prstGeom>
          <a:gradFill flip="none" rotWithShape="1">
            <a:gsLst>
              <a:gs pos="0">
                <a:srgbClr val="C0504D">
                  <a:tint val="66000"/>
                  <a:satMod val="160000"/>
                </a:srgbClr>
              </a:gs>
              <a:gs pos="50000">
                <a:srgbClr val="C0504D">
                  <a:tint val="44500"/>
                  <a:satMod val="160000"/>
                </a:srgbClr>
              </a:gs>
              <a:gs pos="100000">
                <a:srgbClr val="C0504D">
                  <a:tint val="23500"/>
                  <a:satMod val="160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US" sz="1400" b="0" i="0" u="none" strike="noStrike" kern="1200" cap="none" spc="0" normalizeH="0" baseline="0" noProof="0" dirty="0">
                <a:ln>
                  <a:noFill/>
                </a:ln>
                <a:solidFill>
                  <a:srgbClr val="E7E6E6">
                    <a:lumMod val="25000"/>
                  </a:srgbClr>
                </a:solidFill>
                <a:effectLst/>
                <a:uLnTx/>
                <a:uFillTx/>
                <a:latin typeface="Calibri" panose="020F0502020204030204" pitchFamily="34" charset="0"/>
                <a:ea typeface="Calibri" panose="020F0502020204030204" pitchFamily="34" charset="0"/>
                <a:cs typeface="Times New Roman" panose="02020603050405020304" pitchFamily="18" charset="0"/>
              </a:rPr>
              <a:t>Improving arts and cultural amenities</a:t>
            </a:r>
          </a:p>
        </p:txBody>
      </p:sp>
      <p:sp>
        <p:nvSpPr>
          <p:cNvPr id="43" name="Speech Bubble: Rectangle with Corners Rounded 42">
            <a:extLst>
              <a:ext uri="{FF2B5EF4-FFF2-40B4-BE49-F238E27FC236}">
                <a16:creationId xmlns:a16="http://schemas.microsoft.com/office/drawing/2014/main" id="{21BD7C43-60E3-4E55-AC50-CEC3333BC0E4}"/>
              </a:ext>
            </a:extLst>
          </p:cNvPr>
          <p:cNvSpPr/>
          <p:nvPr/>
        </p:nvSpPr>
        <p:spPr>
          <a:xfrm>
            <a:off x="160328" y="4491533"/>
            <a:ext cx="2440259" cy="725430"/>
          </a:xfrm>
          <a:prstGeom prst="wedgeRoundRectCallout">
            <a:avLst>
              <a:gd name="adj1" fmla="val -1119"/>
              <a:gd name="adj2" fmla="val 69106"/>
              <a:gd name="adj3" fmla="val 16667"/>
            </a:avLst>
          </a:prstGeom>
          <a:gradFill flip="none" rotWithShape="1">
            <a:gsLst>
              <a:gs pos="0">
                <a:srgbClr val="C0504D">
                  <a:tint val="66000"/>
                  <a:satMod val="160000"/>
                </a:srgbClr>
              </a:gs>
              <a:gs pos="50000">
                <a:srgbClr val="C0504D">
                  <a:tint val="44500"/>
                  <a:satMod val="160000"/>
                </a:srgbClr>
              </a:gs>
              <a:gs pos="100000">
                <a:srgbClr val="C0504D">
                  <a:tint val="23500"/>
                  <a:satMod val="160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US" sz="1400" b="0" i="0" u="none" strike="noStrike" kern="1200" cap="none" spc="0" normalizeH="0" baseline="0" noProof="0" dirty="0">
                <a:ln>
                  <a:noFill/>
                </a:ln>
                <a:solidFill>
                  <a:srgbClr val="E7E6E6">
                    <a:lumMod val="25000"/>
                  </a:srgbClr>
                </a:solidFill>
                <a:effectLst/>
                <a:uLnTx/>
                <a:uFillTx/>
                <a:latin typeface="Calibri" panose="020F0502020204030204" pitchFamily="34" charset="0"/>
                <a:ea typeface="Calibri" panose="020F0502020204030204" pitchFamily="34" charset="0"/>
                <a:cs typeface="Times New Roman" panose="02020603050405020304" pitchFamily="18" charset="0"/>
              </a:rPr>
              <a:t>Eliminating chip seal as the method to maintain neighborhood streets</a:t>
            </a:r>
          </a:p>
        </p:txBody>
      </p:sp>
      <p:sp>
        <p:nvSpPr>
          <p:cNvPr id="44" name="Speech Bubble: Rectangle with Corners Rounded 43">
            <a:extLst>
              <a:ext uri="{FF2B5EF4-FFF2-40B4-BE49-F238E27FC236}">
                <a16:creationId xmlns:a16="http://schemas.microsoft.com/office/drawing/2014/main" id="{FC2ABE0B-C1E3-45F8-A355-2D836BC35C27}"/>
              </a:ext>
            </a:extLst>
          </p:cNvPr>
          <p:cNvSpPr/>
          <p:nvPr/>
        </p:nvSpPr>
        <p:spPr>
          <a:xfrm>
            <a:off x="4194547" y="3964141"/>
            <a:ext cx="1762477" cy="1162416"/>
          </a:xfrm>
          <a:prstGeom prst="wedgeRoundRectCallout">
            <a:avLst>
              <a:gd name="adj1" fmla="val -36326"/>
              <a:gd name="adj2" fmla="val 58815"/>
              <a:gd name="adj3" fmla="val 16667"/>
            </a:avLst>
          </a:prstGeom>
          <a:gradFill flip="none" rotWithShape="1">
            <a:gsLst>
              <a:gs pos="0">
                <a:srgbClr val="C0504D">
                  <a:tint val="66000"/>
                  <a:satMod val="160000"/>
                </a:srgbClr>
              </a:gs>
              <a:gs pos="50000">
                <a:srgbClr val="C0504D">
                  <a:tint val="44500"/>
                  <a:satMod val="160000"/>
                </a:srgbClr>
              </a:gs>
              <a:gs pos="100000">
                <a:srgbClr val="C0504D">
                  <a:tint val="23500"/>
                  <a:satMod val="160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US" sz="1400" b="0" i="0" u="none" strike="noStrike" kern="1200" cap="none" spc="0" normalizeH="0" baseline="0" noProof="0" dirty="0">
                <a:ln>
                  <a:noFill/>
                </a:ln>
                <a:solidFill>
                  <a:srgbClr val="E7E6E6">
                    <a:lumMod val="25000"/>
                  </a:srgbClr>
                </a:solidFill>
                <a:effectLst/>
                <a:uLnTx/>
                <a:uFillTx/>
                <a:latin typeface="Calibri" panose="020F0502020204030204" pitchFamily="34" charset="0"/>
                <a:ea typeface="Calibri" panose="020F0502020204030204" pitchFamily="34" charset="0"/>
                <a:cs typeface="Times New Roman" panose="02020603050405020304" pitchFamily="18" charset="0"/>
              </a:rPr>
              <a:t>Creating engaging, sustainable public gathering and entertainment spaces</a:t>
            </a:r>
          </a:p>
        </p:txBody>
      </p:sp>
      <p:sp>
        <p:nvSpPr>
          <p:cNvPr id="45" name="Speech Bubble: Rectangle with Corners Rounded 44">
            <a:extLst>
              <a:ext uri="{FF2B5EF4-FFF2-40B4-BE49-F238E27FC236}">
                <a16:creationId xmlns:a16="http://schemas.microsoft.com/office/drawing/2014/main" id="{37E8E93E-5E4E-4E5C-BFD8-145FCD114134}"/>
              </a:ext>
            </a:extLst>
          </p:cNvPr>
          <p:cNvSpPr/>
          <p:nvPr/>
        </p:nvSpPr>
        <p:spPr>
          <a:xfrm>
            <a:off x="2601311" y="4019364"/>
            <a:ext cx="1448016" cy="514320"/>
          </a:xfrm>
          <a:prstGeom prst="wedgeRoundRectCallout">
            <a:avLst>
              <a:gd name="adj1" fmla="val -1119"/>
              <a:gd name="adj2" fmla="val 69106"/>
              <a:gd name="adj3" fmla="val 16667"/>
            </a:avLst>
          </a:prstGeom>
          <a:gradFill flip="none" rotWithShape="1">
            <a:gsLst>
              <a:gs pos="0">
                <a:srgbClr val="C0504D">
                  <a:tint val="66000"/>
                  <a:satMod val="160000"/>
                </a:srgbClr>
              </a:gs>
              <a:gs pos="50000">
                <a:srgbClr val="C0504D">
                  <a:tint val="44500"/>
                  <a:satMod val="160000"/>
                </a:srgbClr>
              </a:gs>
              <a:gs pos="100000">
                <a:srgbClr val="C0504D">
                  <a:tint val="23500"/>
                  <a:satMod val="160000"/>
                </a:srgb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US" sz="1400" b="0" i="0" u="none" strike="noStrike" kern="1200" cap="none" spc="0" normalizeH="0" baseline="0" noProof="0" dirty="0">
                <a:ln>
                  <a:noFill/>
                </a:ln>
                <a:solidFill>
                  <a:srgbClr val="E7E6E6">
                    <a:lumMod val="25000"/>
                  </a:srgbClr>
                </a:solidFill>
                <a:effectLst/>
                <a:uLnTx/>
                <a:uFillTx/>
                <a:latin typeface="Calibri" panose="020F0502020204030204" pitchFamily="34" charset="0"/>
                <a:ea typeface="Calibri" panose="020F0502020204030204" pitchFamily="34" charset="0"/>
                <a:cs typeface="Times New Roman" panose="02020603050405020304" pitchFamily="18" charset="0"/>
              </a:rPr>
              <a:t>Building a new city hall</a:t>
            </a:r>
          </a:p>
        </p:txBody>
      </p:sp>
      <p:pic>
        <p:nvPicPr>
          <p:cNvPr id="27" name="Picture 26" descr="A picture containing drawing&#10;&#10;Description automatically generated">
            <a:extLst>
              <a:ext uri="{FF2B5EF4-FFF2-40B4-BE49-F238E27FC236}">
                <a16:creationId xmlns:a16="http://schemas.microsoft.com/office/drawing/2014/main" id="{748E902E-6090-4C0E-88CF-F7EFC87C987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14819" y="6432940"/>
            <a:ext cx="1313336" cy="284498"/>
          </a:xfrm>
          <a:prstGeom prst="rect">
            <a:avLst/>
          </a:prstGeom>
        </p:spPr>
      </p:pic>
      <p:pic>
        <p:nvPicPr>
          <p:cNvPr id="28" name="Picture 27" descr="A picture containing text&#10;&#10;Description automatically generated">
            <a:extLst>
              <a:ext uri="{FF2B5EF4-FFF2-40B4-BE49-F238E27FC236}">
                <a16:creationId xmlns:a16="http://schemas.microsoft.com/office/drawing/2014/main" id="{4A1CB492-5F50-4B4C-8A71-8971E1DDFC1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72894" y="6372505"/>
            <a:ext cx="1598213" cy="389675"/>
          </a:xfrm>
          <a:prstGeom prst="rect">
            <a:avLst/>
          </a:prstGeom>
        </p:spPr>
      </p:pic>
      <p:pic>
        <p:nvPicPr>
          <p:cNvPr id="29" name="Picture 28">
            <a:extLst>
              <a:ext uri="{FF2B5EF4-FFF2-40B4-BE49-F238E27FC236}">
                <a16:creationId xmlns:a16="http://schemas.microsoft.com/office/drawing/2014/main" id="{C78C974E-0BC7-451C-B4EB-C35FA6F0D9A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26479" y="6429401"/>
            <a:ext cx="2302106" cy="260531"/>
          </a:xfrm>
          <a:prstGeom prst="rect">
            <a:avLst/>
          </a:prstGeom>
        </p:spPr>
      </p:pic>
    </p:spTree>
    <p:extLst>
      <p:ext uri="{BB962C8B-B14F-4D97-AF65-F5344CB8AC3E}">
        <p14:creationId xmlns:p14="http://schemas.microsoft.com/office/powerpoint/2010/main" val="324097018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Rounded Corners 31">
            <a:extLst>
              <a:ext uri="{FF2B5EF4-FFF2-40B4-BE49-F238E27FC236}">
                <a16:creationId xmlns:a16="http://schemas.microsoft.com/office/drawing/2014/main" id="{C774FE4B-1CCC-40AA-B4F1-358E4870E8F0}"/>
              </a:ext>
            </a:extLst>
          </p:cNvPr>
          <p:cNvSpPr/>
          <p:nvPr/>
        </p:nvSpPr>
        <p:spPr>
          <a:xfrm>
            <a:off x="2871657" y="1365331"/>
            <a:ext cx="1128323" cy="4492222"/>
          </a:xfrm>
          <a:prstGeom prst="roundRect">
            <a:avLst/>
          </a:prstGeom>
          <a:solidFill>
            <a:schemeClr val="accent4">
              <a:lumMod val="40000"/>
              <a:lumOff val="6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Rounded Corners 26">
            <a:extLst>
              <a:ext uri="{FF2B5EF4-FFF2-40B4-BE49-F238E27FC236}">
                <a16:creationId xmlns:a16="http://schemas.microsoft.com/office/drawing/2014/main" id="{5BB6DB14-531F-4F2B-AE48-1B3DBA7B5F74}"/>
              </a:ext>
            </a:extLst>
          </p:cNvPr>
          <p:cNvSpPr/>
          <p:nvPr/>
        </p:nvSpPr>
        <p:spPr>
          <a:xfrm>
            <a:off x="1679196" y="1372294"/>
            <a:ext cx="1128323" cy="4830803"/>
          </a:xfrm>
          <a:prstGeom prst="roundRect">
            <a:avLst/>
          </a:prstGeom>
          <a:solidFill>
            <a:schemeClr val="accent4">
              <a:lumMod val="40000"/>
              <a:lumOff val="6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Rounded Corners 25">
            <a:extLst>
              <a:ext uri="{FF2B5EF4-FFF2-40B4-BE49-F238E27FC236}">
                <a16:creationId xmlns:a16="http://schemas.microsoft.com/office/drawing/2014/main" id="{B2407830-6E23-4632-A912-DB765A1EBCCC}"/>
              </a:ext>
            </a:extLst>
          </p:cNvPr>
          <p:cNvSpPr/>
          <p:nvPr/>
        </p:nvSpPr>
        <p:spPr>
          <a:xfrm>
            <a:off x="521427" y="1372294"/>
            <a:ext cx="1128323" cy="4632187"/>
          </a:xfrm>
          <a:prstGeom prst="roundRect">
            <a:avLst/>
          </a:prstGeom>
          <a:solidFill>
            <a:schemeClr val="accent4">
              <a:lumMod val="40000"/>
              <a:lumOff val="6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46DABD6-2705-CE43-9C26-0E579DDD65F8}"/>
              </a:ext>
            </a:extLst>
          </p:cNvPr>
          <p:cNvSpPr>
            <a:spLocks noGrp="1"/>
          </p:cNvSpPr>
          <p:nvPr>
            <p:ph type="title"/>
          </p:nvPr>
        </p:nvSpPr>
        <p:spPr>
          <a:xfrm>
            <a:off x="276380" y="382936"/>
            <a:ext cx="8766951" cy="438912"/>
          </a:xfrm>
        </p:spPr>
        <p:txBody>
          <a:bodyPr lIns="0" tIns="0" rIns="0" bIns="0">
            <a:noAutofit/>
          </a:bodyPr>
          <a:lstStyle/>
          <a:p>
            <a:r>
              <a:rPr lang="en-US" sz="2400" dirty="0">
                <a:solidFill>
                  <a:srgbClr val="333333"/>
                </a:solidFill>
                <a:latin typeface="Calibri" panose="020F0502020204030204"/>
              </a:rPr>
              <a:t>Mental health services, K-12 schools and teacher salaries top the list of priorities that voters would be willing to pay higher taxes for, closely followed by infrastructure needs.</a:t>
            </a:r>
            <a:endParaRPr lang="en-US" sz="2400" dirty="0">
              <a:solidFill>
                <a:srgbClr val="333333"/>
              </a:solidFill>
            </a:endParaRPr>
          </a:p>
        </p:txBody>
      </p:sp>
      <p:sp>
        <p:nvSpPr>
          <p:cNvPr id="8" name="Slide Number Placeholder 5">
            <a:extLst>
              <a:ext uri="{FF2B5EF4-FFF2-40B4-BE49-F238E27FC236}">
                <a16:creationId xmlns:a16="http://schemas.microsoft.com/office/drawing/2014/main" id="{F67A3E3F-9042-504A-9482-C843F4DFB7FF}"/>
              </a:ext>
            </a:extLst>
          </p:cNvPr>
          <p:cNvSpPr>
            <a:spLocks noGrp="1"/>
          </p:cNvSpPr>
          <p:nvPr>
            <p:ph type="sldNum" sz="quarter" idx="12"/>
          </p:nvPr>
        </p:nvSpPr>
        <p:spPr>
          <a:xfrm>
            <a:off x="8469691" y="6275221"/>
            <a:ext cx="689299" cy="365125"/>
          </a:xfr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36E01ECB-9F79-DF4C-A9E9-6BFA7BE47661}" type="slidenum">
              <a:rPr kumimoji="0" lang="en-US" sz="1200" b="1"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45</a:t>
            </a:fld>
            <a:endParaRPr kumimoji="0" lang="en-US" sz="1200" b="1"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1249923C-87EE-46D4-9502-676462BC4CDB}"/>
              </a:ext>
            </a:extLst>
          </p:cNvPr>
          <p:cNvCxnSpPr>
            <a:cxnSpLocks/>
          </p:cNvCxnSpPr>
          <p:nvPr/>
        </p:nvCxnSpPr>
        <p:spPr>
          <a:xfrm>
            <a:off x="299955" y="6279472"/>
            <a:ext cx="8544242" cy="0"/>
          </a:xfrm>
          <a:prstGeom prst="line">
            <a:avLst/>
          </a:prstGeom>
          <a:ln>
            <a:solidFill>
              <a:srgbClr val="333333"/>
            </a:solidFill>
          </a:ln>
        </p:spPr>
        <p:style>
          <a:lnRef idx="1">
            <a:schemeClr val="accent1"/>
          </a:lnRef>
          <a:fillRef idx="0">
            <a:schemeClr val="accent1"/>
          </a:fillRef>
          <a:effectRef idx="0">
            <a:schemeClr val="accent1"/>
          </a:effectRef>
          <a:fontRef idx="minor">
            <a:schemeClr val="tx1"/>
          </a:fontRef>
        </p:style>
      </p:cxnSp>
      <p:pic>
        <p:nvPicPr>
          <p:cNvPr id="4" name="Picture 3" descr="A picture containing drawing&#10;&#10;Description automatically generated">
            <a:extLst>
              <a:ext uri="{FF2B5EF4-FFF2-40B4-BE49-F238E27FC236}">
                <a16:creationId xmlns:a16="http://schemas.microsoft.com/office/drawing/2014/main" id="{2FB2D6CC-CDE7-4A33-833A-288A1A9A396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6381" y="6355848"/>
            <a:ext cx="1313336" cy="284498"/>
          </a:xfrm>
          <a:prstGeom prst="rect">
            <a:avLst/>
          </a:prstGeom>
        </p:spPr>
      </p:pic>
      <p:pic>
        <p:nvPicPr>
          <p:cNvPr id="9" name="Picture 8" descr="A picture containing food, drawing&#10;&#10;Description automatically generated">
            <a:extLst>
              <a:ext uri="{FF2B5EF4-FFF2-40B4-BE49-F238E27FC236}">
                <a16:creationId xmlns:a16="http://schemas.microsoft.com/office/drawing/2014/main" id="{781A1CAF-4A02-422B-A6BA-76DB43A407FB}"/>
              </a:ext>
            </a:extLst>
          </p:cNvPr>
          <p:cNvPicPr>
            <a:picLocks noChangeAspect="1"/>
          </p:cNvPicPr>
          <p:nvPr/>
        </p:nvPicPr>
        <p:blipFill rotWithShape="1">
          <a:blip r:embed="rId3">
            <a:extLst>
              <a:ext uri="{28A0092B-C50C-407E-A947-70E740481C1C}">
                <a14:useLocalDpi xmlns:a14="http://schemas.microsoft.com/office/drawing/2010/main" val="0"/>
              </a:ext>
            </a:extLst>
          </a:blip>
          <a:srcRect b="93078"/>
          <a:stretch/>
        </p:blipFill>
        <p:spPr>
          <a:xfrm>
            <a:off x="256253" y="1112899"/>
            <a:ext cx="3957400" cy="209061"/>
          </a:xfrm>
          <a:prstGeom prst="rect">
            <a:avLst/>
          </a:prstGeom>
        </p:spPr>
      </p:pic>
      <p:sp>
        <p:nvSpPr>
          <p:cNvPr id="11" name="Rectangle 10">
            <a:extLst>
              <a:ext uri="{FF2B5EF4-FFF2-40B4-BE49-F238E27FC236}">
                <a16:creationId xmlns:a16="http://schemas.microsoft.com/office/drawing/2014/main" id="{33343CA7-851C-4C8A-8C31-55B250266C3C}"/>
              </a:ext>
            </a:extLst>
          </p:cNvPr>
          <p:cNvSpPr/>
          <p:nvPr/>
        </p:nvSpPr>
        <p:spPr>
          <a:xfrm>
            <a:off x="1715502" y="6266579"/>
            <a:ext cx="5180638" cy="577081"/>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0" i="1" u="none" strike="noStrike" kern="1200" cap="none" spc="0" normalizeH="0" baseline="0" noProof="0" dirty="0">
                <a:ln>
                  <a:noFill/>
                </a:ln>
                <a:solidFill>
                  <a:prstClr val="black"/>
                </a:solidFill>
                <a:effectLst/>
                <a:uLnTx/>
                <a:uFillTx/>
                <a:latin typeface="Calibri" panose="020F0502020204030204"/>
                <a:ea typeface="+mn-ea"/>
                <a:cs typeface="+mn-cs"/>
              </a:rPr>
              <a:t>Now, I'd like to ask you a few questions about tax increases… No one likes to pay higher taxes, but please tell me for each of the following if you would be willing to pay higher local taxes if the money were to be used solely for this purpose…</a:t>
            </a:r>
          </a:p>
        </p:txBody>
      </p:sp>
      <p:cxnSp>
        <p:nvCxnSpPr>
          <p:cNvPr id="14" name="Straight Connector 13">
            <a:extLst>
              <a:ext uri="{FF2B5EF4-FFF2-40B4-BE49-F238E27FC236}">
                <a16:creationId xmlns:a16="http://schemas.microsoft.com/office/drawing/2014/main" id="{85848836-F2AE-4675-A47A-D7CFBF04EB35}"/>
              </a:ext>
            </a:extLst>
          </p:cNvPr>
          <p:cNvCxnSpPr>
            <a:cxnSpLocks/>
          </p:cNvCxnSpPr>
          <p:nvPr/>
        </p:nvCxnSpPr>
        <p:spPr>
          <a:xfrm>
            <a:off x="524805" y="6279472"/>
            <a:ext cx="8094391" cy="0"/>
          </a:xfrm>
          <a:prstGeom prst="line">
            <a:avLst/>
          </a:prstGeom>
          <a:ln>
            <a:solidFill>
              <a:srgbClr val="333333"/>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5BBAC6FC-AB5D-402B-9722-FBF67CDD4FE3}"/>
              </a:ext>
            </a:extLst>
          </p:cNvPr>
          <p:cNvCxnSpPr>
            <a:cxnSpLocks/>
          </p:cNvCxnSpPr>
          <p:nvPr/>
        </p:nvCxnSpPr>
        <p:spPr>
          <a:xfrm>
            <a:off x="524805" y="6279472"/>
            <a:ext cx="8094391" cy="0"/>
          </a:xfrm>
          <a:prstGeom prst="line">
            <a:avLst/>
          </a:prstGeom>
          <a:ln>
            <a:solidFill>
              <a:srgbClr val="333333"/>
            </a:solidFill>
          </a:ln>
        </p:spPr>
        <p:style>
          <a:lnRef idx="1">
            <a:schemeClr val="accent1"/>
          </a:lnRef>
          <a:fillRef idx="0">
            <a:schemeClr val="accent1"/>
          </a:fillRef>
          <a:effectRef idx="0">
            <a:schemeClr val="accent1"/>
          </a:effectRef>
          <a:fontRef idx="minor">
            <a:schemeClr val="tx1"/>
          </a:fontRef>
        </p:style>
      </p:cxnSp>
      <p:graphicFrame>
        <p:nvGraphicFramePr>
          <p:cNvPr id="23" name="Chart 22">
            <a:extLst>
              <a:ext uri="{FF2B5EF4-FFF2-40B4-BE49-F238E27FC236}">
                <a16:creationId xmlns:a16="http://schemas.microsoft.com/office/drawing/2014/main" id="{F09AB644-E106-449A-B253-D4EA54552368}"/>
              </a:ext>
            </a:extLst>
          </p:cNvPr>
          <p:cNvGraphicFramePr/>
          <p:nvPr>
            <p:extLst>
              <p:ext uri="{D42A27DB-BD31-4B8C-83A1-F6EECF244321}">
                <p14:modId xmlns:p14="http://schemas.microsoft.com/office/powerpoint/2010/main" val="1862082457"/>
              </p:ext>
            </p:extLst>
          </p:nvPr>
        </p:nvGraphicFramePr>
        <p:xfrm>
          <a:off x="554984" y="1324963"/>
          <a:ext cx="8034033" cy="4880109"/>
        </p:xfrm>
        <a:graphic>
          <a:graphicData uri="http://schemas.openxmlformats.org/drawingml/2006/chart">
            <c:chart xmlns:c="http://schemas.openxmlformats.org/drawingml/2006/chart" xmlns:r="http://schemas.openxmlformats.org/officeDocument/2006/relationships" r:id="rId4"/>
          </a:graphicData>
        </a:graphic>
      </p:graphicFrame>
      <p:sp>
        <p:nvSpPr>
          <p:cNvPr id="3" name="TextBox 2">
            <a:extLst>
              <a:ext uri="{FF2B5EF4-FFF2-40B4-BE49-F238E27FC236}">
                <a16:creationId xmlns:a16="http://schemas.microsoft.com/office/drawing/2014/main" id="{75E78252-3907-4EC7-BAC7-48116DAE0E61}"/>
              </a:ext>
            </a:extLst>
          </p:cNvPr>
          <p:cNvSpPr txBox="1"/>
          <p:nvPr/>
        </p:nvSpPr>
        <p:spPr>
          <a:xfrm>
            <a:off x="554983" y="5088734"/>
            <a:ext cx="1128323" cy="769441"/>
          </a:xfrm>
          <a:prstGeom prst="rect">
            <a:avLst/>
          </a:prstGeom>
          <a:noFill/>
        </p:spPr>
        <p:txBody>
          <a:bodyPr wrap="square" rtlCol="0">
            <a:spAutoFit/>
          </a:bodyPr>
          <a:lstStyle/>
          <a:p>
            <a:pPr algn="ctr"/>
            <a:r>
              <a:rPr lang="en-US" sz="1100" b="0" i="1" u="none" strike="noStrike" baseline="0" dirty="0">
                <a:solidFill>
                  <a:schemeClr val="bg2">
                    <a:lumMod val="25000"/>
                  </a:schemeClr>
                </a:solidFill>
                <a:latin typeface="Calibri" panose="020F0502020204030204" pitchFamily="34" charset="0"/>
              </a:rPr>
              <a:t>Providing mental health education and </a:t>
            </a:r>
            <a:r>
              <a:rPr lang="en-US" sz="1100" i="1" u="none" strike="noStrike" baseline="0" dirty="0">
                <a:solidFill>
                  <a:schemeClr val="bg2">
                    <a:lumMod val="25000"/>
                  </a:schemeClr>
                </a:solidFill>
                <a:latin typeface="Calibri" panose="020F0502020204030204" pitchFamily="34" charset="0"/>
              </a:rPr>
              <a:t>services </a:t>
            </a:r>
            <a:r>
              <a:rPr lang="en-US" sz="1100" i="1" u="none" strike="noStrike" baseline="0" dirty="0">
                <a:solidFill>
                  <a:schemeClr val="bg2">
                    <a:lumMod val="25000"/>
                  </a:schemeClr>
                </a:solidFill>
                <a:latin typeface="Calibri,Bold"/>
              </a:rPr>
              <a:t>(B)</a:t>
            </a:r>
            <a:endParaRPr lang="en-US" sz="1100" i="1" dirty="0">
              <a:solidFill>
                <a:schemeClr val="bg2">
                  <a:lumMod val="25000"/>
                </a:schemeClr>
              </a:solidFill>
            </a:endParaRPr>
          </a:p>
        </p:txBody>
      </p:sp>
      <p:sp>
        <p:nvSpPr>
          <p:cNvPr id="29" name="TextBox 28">
            <a:extLst>
              <a:ext uri="{FF2B5EF4-FFF2-40B4-BE49-F238E27FC236}">
                <a16:creationId xmlns:a16="http://schemas.microsoft.com/office/drawing/2014/main" id="{DEEB1FAA-7A18-4DFA-AC5B-AA4A5F37542A}"/>
              </a:ext>
            </a:extLst>
          </p:cNvPr>
          <p:cNvSpPr txBox="1"/>
          <p:nvPr/>
        </p:nvSpPr>
        <p:spPr>
          <a:xfrm>
            <a:off x="1588146" y="5060764"/>
            <a:ext cx="1335609" cy="1107996"/>
          </a:xfrm>
          <a:prstGeom prst="rect">
            <a:avLst/>
          </a:prstGeom>
          <a:noFill/>
        </p:spPr>
        <p:txBody>
          <a:bodyPr wrap="square" rtlCol="0">
            <a:spAutoFit/>
          </a:bodyPr>
          <a:lstStyle/>
          <a:p>
            <a:pPr algn="ctr"/>
            <a:r>
              <a:rPr lang="en-US" sz="1100" b="0" i="1" u="none" strike="noStrike" baseline="0" dirty="0">
                <a:solidFill>
                  <a:schemeClr val="bg2">
                    <a:lumMod val="25000"/>
                  </a:schemeClr>
                </a:solidFill>
                <a:latin typeface="Calibri" panose="020F0502020204030204" pitchFamily="34" charset="0"/>
              </a:rPr>
              <a:t>Improving pre-K through 12 education through lower class sizes and all-day kindergarten (A)</a:t>
            </a:r>
            <a:endParaRPr lang="en-US" sz="1100" i="1" dirty="0">
              <a:solidFill>
                <a:schemeClr val="bg2">
                  <a:lumMod val="25000"/>
                </a:schemeClr>
              </a:solidFill>
            </a:endParaRPr>
          </a:p>
        </p:txBody>
      </p:sp>
      <p:sp>
        <p:nvSpPr>
          <p:cNvPr id="30" name="TextBox 29">
            <a:extLst>
              <a:ext uri="{FF2B5EF4-FFF2-40B4-BE49-F238E27FC236}">
                <a16:creationId xmlns:a16="http://schemas.microsoft.com/office/drawing/2014/main" id="{2A958796-36D9-4AE8-98C7-D5C9689F599C}"/>
              </a:ext>
            </a:extLst>
          </p:cNvPr>
          <p:cNvSpPr txBox="1"/>
          <p:nvPr/>
        </p:nvSpPr>
        <p:spPr>
          <a:xfrm>
            <a:off x="2870068" y="5083650"/>
            <a:ext cx="1192530" cy="600164"/>
          </a:xfrm>
          <a:prstGeom prst="rect">
            <a:avLst/>
          </a:prstGeom>
          <a:noFill/>
        </p:spPr>
        <p:txBody>
          <a:bodyPr wrap="square" rtlCol="0">
            <a:spAutoFit/>
          </a:bodyPr>
          <a:lstStyle/>
          <a:p>
            <a:pPr algn="ctr"/>
            <a:r>
              <a:rPr lang="en-US" sz="1100" b="0" i="1" u="none" strike="noStrike" baseline="0" dirty="0">
                <a:solidFill>
                  <a:schemeClr val="bg2">
                    <a:lumMod val="25000"/>
                  </a:schemeClr>
                </a:solidFill>
                <a:latin typeface="Calibri" panose="020F0502020204030204" pitchFamily="34" charset="0"/>
              </a:rPr>
              <a:t>Increasing teacher salaries in local schools</a:t>
            </a:r>
            <a:endParaRPr lang="en-US" sz="1100" i="1" dirty="0">
              <a:solidFill>
                <a:schemeClr val="bg2">
                  <a:lumMod val="25000"/>
                </a:schemeClr>
              </a:solidFill>
            </a:endParaRPr>
          </a:p>
        </p:txBody>
      </p:sp>
      <p:sp>
        <p:nvSpPr>
          <p:cNvPr id="31" name="TextBox 30">
            <a:extLst>
              <a:ext uri="{FF2B5EF4-FFF2-40B4-BE49-F238E27FC236}">
                <a16:creationId xmlns:a16="http://schemas.microsoft.com/office/drawing/2014/main" id="{910C9130-8BB9-48B6-8F32-0C860E8BDC9C}"/>
              </a:ext>
            </a:extLst>
          </p:cNvPr>
          <p:cNvSpPr txBox="1"/>
          <p:nvPr/>
        </p:nvSpPr>
        <p:spPr>
          <a:xfrm>
            <a:off x="3956917" y="5058798"/>
            <a:ext cx="1335609" cy="938719"/>
          </a:xfrm>
          <a:prstGeom prst="rect">
            <a:avLst/>
          </a:prstGeom>
          <a:noFill/>
        </p:spPr>
        <p:txBody>
          <a:bodyPr wrap="square" rtlCol="0">
            <a:spAutoFit/>
          </a:bodyPr>
          <a:lstStyle/>
          <a:p>
            <a:pPr algn="ctr"/>
            <a:r>
              <a:rPr lang="en-US" sz="1100" b="0" i="1" u="none" strike="noStrike" baseline="0">
                <a:solidFill>
                  <a:schemeClr val="bg2">
                    <a:lumMod val="25000"/>
                  </a:schemeClr>
                </a:solidFill>
                <a:latin typeface="Calibri" panose="020F0502020204030204" pitchFamily="34" charset="0"/>
              </a:rPr>
              <a:t>Maintaining and improving city thoroughfares and neighborhood streets (A)</a:t>
            </a:r>
            <a:endParaRPr lang="en-US" sz="1100" i="1" dirty="0">
              <a:solidFill>
                <a:schemeClr val="bg2">
                  <a:lumMod val="25000"/>
                </a:schemeClr>
              </a:solidFill>
            </a:endParaRPr>
          </a:p>
        </p:txBody>
      </p:sp>
      <p:sp>
        <p:nvSpPr>
          <p:cNvPr id="46" name="TextBox 45">
            <a:extLst>
              <a:ext uri="{FF2B5EF4-FFF2-40B4-BE49-F238E27FC236}">
                <a16:creationId xmlns:a16="http://schemas.microsoft.com/office/drawing/2014/main" id="{E7584F4D-D4B7-4D79-A1AE-81300A4C6B50}"/>
              </a:ext>
            </a:extLst>
          </p:cNvPr>
          <p:cNvSpPr txBox="1"/>
          <p:nvPr/>
        </p:nvSpPr>
        <p:spPr>
          <a:xfrm>
            <a:off x="5197582" y="5088111"/>
            <a:ext cx="1026522" cy="769441"/>
          </a:xfrm>
          <a:prstGeom prst="rect">
            <a:avLst/>
          </a:prstGeom>
          <a:noFill/>
        </p:spPr>
        <p:txBody>
          <a:bodyPr wrap="square" rtlCol="0">
            <a:spAutoFit/>
          </a:bodyPr>
          <a:lstStyle/>
          <a:p>
            <a:pPr algn="ctr"/>
            <a:r>
              <a:rPr lang="en-US" sz="1100" b="0" i="1" u="none" strike="noStrike" baseline="0" dirty="0">
                <a:solidFill>
                  <a:schemeClr val="bg2">
                    <a:lumMod val="25000"/>
                  </a:schemeClr>
                </a:solidFill>
                <a:latin typeface="Calibri" panose="020F0502020204030204" pitchFamily="34" charset="0"/>
              </a:rPr>
              <a:t>Improving highway infrastructure (B)</a:t>
            </a:r>
            <a:endParaRPr lang="en-US" sz="1100" i="1" dirty="0">
              <a:solidFill>
                <a:schemeClr val="bg2">
                  <a:lumMod val="25000"/>
                </a:schemeClr>
              </a:solidFill>
            </a:endParaRPr>
          </a:p>
        </p:txBody>
      </p:sp>
      <p:sp>
        <p:nvSpPr>
          <p:cNvPr id="47" name="TextBox 46">
            <a:extLst>
              <a:ext uri="{FF2B5EF4-FFF2-40B4-BE49-F238E27FC236}">
                <a16:creationId xmlns:a16="http://schemas.microsoft.com/office/drawing/2014/main" id="{D92684C3-5B0D-4603-9ACA-7A2D54B62CDE}"/>
              </a:ext>
            </a:extLst>
          </p:cNvPr>
          <p:cNvSpPr txBox="1"/>
          <p:nvPr/>
        </p:nvSpPr>
        <p:spPr>
          <a:xfrm>
            <a:off x="6004837" y="5078575"/>
            <a:ext cx="1704088" cy="1277273"/>
          </a:xfrm>
          <a:prstGeom prst="rect">
            <a:avLst/>
          </a:prstGeom>
          <a:noFill/>
        </p:spPr>
        <p:txBody>
          <a:bodyPr wrap="square" rtlCol="0">
            <a:spAutoFit/>
          </a:bodyPr>
          <a:lstStyle/>
          <a:p>
            <a:pPr algn="ctr"/>
            <a:r>
              <a:rPr lang="en-US" sz="1100" b="0" i="1" u="none" strike="noStrike" baseline="0" dirty="0">
                <a:solidFill>
                  <a:schemeClr val="bg2">
                    <a:lumMod val="25000"/>
                  </a:schemeClr>
                </a:solidFill>
                <a:latin typeface="Calibri" panose="020F0502020204030204" pitchFamily="34" charset="0"/>
              </a:rPr>
              <a:t>Expanding higher education offerings in the county to include more trade and tech certifications and Bachelor's, Master's and PhD programs. (B)</a:t>
            </a:r>
            <a:endParaRPr lang="en-US" sz="1100" i="1" dirty="0">
              <a:solidFill>
                <a:schemeClr val="bg2">
                  <a:lumMod val="25000"/>
                </a:schemeClr>
              </a:solidFill>
            </a:endParaRPr>
          </a:p>
        </p:txBody>
      </p:sp>
      <p:sp>
        <p:nvSpPr>
          <p:cNvPr id="48" name="TextBox 47">
            <a:extLst>
              <a:ext uri="{FF2B5EF4-FFF2-40B4-BE49-F238E27FC236}">
                <a16:creationId xmlns:a16="http://schemas.microsoft.com/office/drawing/2014/main" id="{A1975712-BC68-4462-959D-B16F36AFD368}"/>
              </a:ext>
            </a:extLst>
          </p:cNvPr>
          <p:cNvSpPr txBox="1"/>
          <p:nvPr/>
        </p:nvSpPr>
        <p:spPr>
          <a:xfrm>
            <a:off x="7479880" y="5058798"/>
            <a:ext cx="1122300" cy="1277273"/>
          </a:xfrm>
          <a:prstGeom prst="rect">
            <a:avLst/>
          </a:prstGeom>
          <a:noFill/>
        </p:spPr>
        <p:txBody>
          <a:bodyPr wrap="square" rtlCol="0">
            <a:spAutoFit/>
          </a:bodyPr>
          <a:lstStyle/>
          <a:p>
            <a:pPr algn="ctr"/>
            <a:r>
              <a:rPr lang="en-US" sz="1100" b="0" i="1" u="none" strike="noStrike" baseline="0" dirty="0">
                <a:solidFill>
                  <a:schemeClr val="bg2">
                    <a:lumMod val="25000"/>
                  </a:schemeClr>
                </a:solidFill>
                <a:latin typeface="Calibri" panose="020F0502020204030204" pitchFamily="34" charset="0"/>
              </a:rPr>
              <a:t>Providing funding for Johnson County Community College to expand its offerings (A)</a:t>
            </a:r>
            <a:endParaRPr lang="en-US" sz="1100" i="1" dirty="0">
              <a:solidFill>
                <a:schemeClr val="bg2">
                  <a:lumMod val="25000"/>
                </a:schemeClr>
              </a:solidFill>
            </a:endParaRPr>
          </a:p>
        </p:txBody>
      </p:sp>
      <p:sp>
        <p:nvSpPr>
          <p:cNvPr id="49" name="Rectangle 48">
            <a:extLst>
              <a:ext uri="{FF2B5EF4-FFF2-40B4-BE49-F238E27FC236}">
                <a16:creationId xmlns:a16="http://schemas.microsoft.com/office/drawing/2014/main" id="{A4EE5ED2-A2FC-47D8-8B15-F4642D259D6B}"/>
              </a:ext>
            </a:extLst>
          </p:cNvPr>
          <p:cNvSpPr/>
          <p:nvPr/>
        </p:nvSpPr>
        <p:spPr>
          <a:xfrm>
            <a:off x="852083" y="1335067"/>
            <a:ext cx="534121"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solidFill>
                  <a:srgbClr val="4C7BD1"/>
                </a:solidFill>
                <a:latin typeface="Calibri" panose="020F0502020204030204"/>
              </a:rPr>
              <a:t>+68</a:t>
            </a:r>
            <a:endParaRPr kumimoji="0" lang="en-US" sz="1800" b="0" i="0" u="none" strike="noStrike" kern="1200" cap="none" spc="0" normalizeH="0" baseline="0" noProof="0" dirty="0">
              <a:ln>
                <a:noFill/>
              </a:ln>
              <a:solidFill>
                <a:srgbClr val="4C7BD1"/>
              </a:solidFill>
              <a:effectLst/>
              <a:uLnTx/>
              <a:uFillTx/>
              <a:latin typeface="Calibri" panose="020F0502020204030204"/>
              <a:ea typeface="+mn-ea"/>
              <a:cs typeface="+mn-cs"/>
            </a:endParaRPr>
          </a:p>
        </p:txBody>
      </p:sp>
      <p:sp>
        <p:nvSpPr>
          <p:cNvPr id="50" name="Rectangle 49">
            <a:extLst>
              <a:ext uri="{FF2B5EF4-FFF2-40B4-BE49-F238E27FC236}">
                <a16:creationId xmlns:a16="http://schemas.microsoft.com/office/drawing/2014/main" id="{F0C472F7-1C06-4F59-8943-9059D207403E}"/>
              </a:ext>
            </a:extLst>
          </p:cNvPr>
          <p:cNvSpPr/>
          <p:nvPr/>
        </p:nvSpPr>
        <p:spPr>
          <a:xfrm>
            <a:off x="1967892" y="1335067"/>
            <a:ext cx="534121"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solidFill>
                  <a:srgbClr val="4C7BD1"/>
                </a:solidFill>
                <a:latin typeface="Calibri" panose="020F0502020204030204"/>
              </a:rPr>
              <a:t>+65</a:t>
            </a:r>
            <a:endParaRPr kumimoji="0" lang="en-US" sz="1800" b="0" i="0" u="none" strike="noStrike" kern="1200" cap="none" spc="0" normalizeH="0" baseline="0" noProof="0" dirty="0">
              <a:ln>
                <a:noFill/>
              </a:ln>
              <a:solidFill>
                <a:srgbClr val="4C7BD1"/>
              </a:solidFill>
              <a:effectLst/>
              <a:uLnTx/>
              <a:uFillTx/>
              <a:latin typeface="Calibri" panose="020F0502020204030204"/>
              <a:ea typeface="+mn-ea"/>
              <a:cs typeface="+mn-cs"/>
            </a:endParaRPr>
          </a:p>
        </p:txBody>
      </p:sp>
      <p:sp>
        <p:nvSpPr>
          <p:cNvPr id="51" name="Rectangle 50">
            <a:extLst>
              <a:ext uri="{FF2B5EF4-FFF2-40B4-BE49-F238E27FC236}">
                <a16:creationId xmlns:a16="http://schemas.microsoft.com/office/drawing/2014/main" id="{DB7D4197-3E3D-4F90-AEF8-1749EDC52708}"/>
              </a:ext>
            </a:extLst>
          </p:cNvPr>
          <p:cNvSpPr/>
          <p:nvPr/>
        </p:nvSpPr>
        <p:spPr>
          <a:xfrm>
            <a:off x="3039764" y="1335067"/>
            <a:ext cx="534121"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solidFill>
                  <a:srgbClr val="4C7BD1"/>
                </a:solidFill>
                <a:latin typeface="Calibri" panose="020F0502020204030204"/>
              </a:rPr>
              <a:t>+54</a:t>
            </a:r>
            <a:endParaRPr kumimoji="0" lang="en-US" sz="1800" b="0" i="0" u="none" strike="noStrike" kern="1200" cap="none" spc="0" normalizeH="0" baseline="0" noProof="0" dirty="0">
              <a:ln>
                <a:noFill/>
              </a:ln>
              <a:solidFill>
                <a:srgbClr val="4C7BD1"/>
              </a:solidFill>
              <a:effectLst/>
              <a:uLnTx/>
              <a:uFillTx/>
              <a:latin typeface="Calibri" panose="020F0502020204030204"/>
              <a:ea typeface="+mn-ea"/>
              <a:cs typeface="+mn-cs"/>
            </a:endParaRPr>
          </a:p>
        </p:txBody>
      </p:sp>
      <p:sp>
        <p:nvSpPr>
          <p:cNvPr id="52" name="Rectangle 51">
            <a:extLst>
              <a:ext uri="{FF2B5EF4-FFF2-40B4-BE49-F238E27FC236}">
                <a16:creationId xmlns:a16="http://schemas.microsoft.com/office/drawing/2014/main" id="{125D32C5-8C7D-4A5E-A1C0-56BBC1BE7230}"/>
              </a:ext>
            </a:extLst>
          </p:cNvPr>
          <p:cNvSpPr/>
          <p:nvPr/>
        </p:nvSpPr>
        <p:spPr>
          <a:xfrm>
            <a:off x="4304939" y="1335067"/>
            <a:ext cx="534121"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solidFill>
                  <a:srgbClr val="4C7BD1"/>
                </a:solidFill>
                <a:latin typeface="Calibri" panose="020F0502020204030204"/>
              </a:rPr>
              <a:t>+53</a:t>
            </a:r>
            <a:endParaRPr kumimoji="0" lang="en-US" sz="1800" b="0" i="0" u="none" strike="noStrike" kern="1200" cap="none" spc="0" normalizeH="0" baseline="0" noProof="0" dirty="0">
              <a:ln>
                <a:noFill/>
              </a:ln>
              <a:solidFill>
                <a:srgbClr val="4C7BD1"/>
              </a:solidFill>
              <a:effectLst/>
              <a:uLnTx/>
              <a:uFillTx/>
              <a:latin typeface="Calibri" panose="020F0502020204030204"/>
              <a:ea typeface="+mn-ea"/>
              <a:cs typeface="+mn-cs"/>
            </a:endParaRPr>
          </a:p>
        </p:txBody>
      </p:sp>
      <p:sp>
        <p:nvSpPr>
          <p:cNvPr id="53" name="Rectangle 52">
            <a:extLst>
              <a:ext uri="{FF2B5EF4-FFF2-40B4-BE49-F238E27FC236}">
                <a16:creationId xmlns:a16="http://schemas.microsoft.com/office/drawing/2014/main" id="{DB9A20E6-F0F5-4503-BBE5-911F91CEDAD3}"/>
              </a:ext>
            </a:extLst>
          </p:cNvPr>
          <p:cNvSpPr/>
          <p:nvPr/>
        </p:nvSpPr>
        <p:spPr>
          <a:xfrm>
            <a:off x="5489600" y="1335067"/>
            <a:ext cx="534121"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solidFill>
                  <a:srgbClr val="4C7BD1"/>
                </a:solidFill>
                <a:latin typeface="Calibri" panose="020F0502020204030204"/>
              </a:rPr>
              <a:t>+44</a:t>
            </a:r>
            <a:endParaRPr kumimoji="0" lang="en-US" sz="1800" b="0" i="0" u="none" strike="noStrike" kern="1200" cap="none" spc="0" normalizeH="0" baseline="0" noProof="0" dirty="0">
              <a:ln>
                <a:noFill/>
              </a:ln>
              <a:solidFill>
                <a:srgbClr val="4C7BD1"/>
              </a:solidFill>
              <a:effectLst/>
              <a:uLnTx/>
              <a:uFillTx/>
              <a:latin typeface="Calibri" panose="020F0502020204030204"/>
              <a:ea typeface="+mn-ea"/>
              <a:cs typeface="+mn-cs"/>
            </a:endParaRPr>
          </a:p>
        </p:txBody>
      </p:sp>
      <p:sp>
        <p:nvSpPr>
          <p:cNvPr id="54" name="Rectangle 53">
            <a:extLst>
              <a:ext uri="{FF2B5EF4-FFF2-40B4-BE49-F238E27FC236}">
                <a16:creationId xmlns:a16="http://schemas.microsoft.com/office/drawing/2014/main" id="{38B548E1-7CC4-4B7F-97E9-A4B980FBDE28}"/>
              </a:ext>
            </a:extLst>
          </p:cNvPr>
          <p:cNvSpPr/>
          <p:nvPr/>
        </p:nvSpPr>
        <p:spPr>
          <a:xfrm>
            <a:off x="6570287" y="1335067"/>
            <a:ext cx="534121"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solidFill>
                  <a:srgbClr val="4C7BD1"/>
                </a:solidFill>
                <a:latin typeface="Calibri" panose="020F0502020204030204"/>
              </a:rPr>
              <a:t>+28</a:t>
            </a:r>
            <a:endParaRPr kumimoji="0" lang="en-US" sz="1800" b="0" i="0" u="none" strike="noStrike" kern="1200" cap="none" spc="0" normalizeH="0" baseline="0" noProof="0" dirty="0">
              <a:ln>
                <a:noFill/>
              </a:ln>
              <a:solidFill>
                <a:srgbClr val="4C7BD1"/>
              </a:solidFill>
              <a:effectLst/>
              <a:uLnTx/>
              <a:uFillTx/>
              <a:latin typeface="Calibri" panose="020F0502020204030204"/>
              <a:ea typeface="+mn-ea"/>
              <a:cs typeface="+mn-cs"/>
            </a:endParaRPr>
          </a:p>
        </p:txBody>
      </p:sp>
      <p:sp>
        <p:nvSpPr>
          <p:cNvPr id="55" name="Rectangle 54">
            <a:extLst>
              <a:ext uri="{FF2B5EF4-FFF2-40B4-BE49-F238E27FC236}">
                <a16:creationId xmlns:a16="http://schemas.microsoft.com/office/drawing/2014/main" id="{BF3BFCB1-0390-41C9-82DD-34F0BB5ED99C}"/>
              </a:ext>
            </a:extLst>
          </p:cNvPr>
          <p:cNvSpPr/>
          <p:nvPr/>
        </p:nvSpPr>
        <p:spPr>
          <a:xfrm>
            <a:off x="7757796" y="1335067"/>
            <a:ext cx="534121"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solidFill>
                  <a:srgbClr val="4C7BD1"/>
                </a:solidFill>
                <a:latin typeface="Calibri" panose="020F0502020204030204"/>
              </a:rPr>
              <a:t>+26</a:t>
            </a:r>
            <a:endParaRPr kumimoji="0" lang="en-US" sz="1800" b="0" i="0" u="none" strike="noStrike" kern="1200" cap="none" spc="0" normalizeH="0" baseline="0" noProof="0" dirty="0">
              <a:ln>
                <a:noFill/>
              </a:ln>
              <a:solidFill>
                <a:srgbClr val="4C7BD1"/>
              </a:solidFill>
              <a:effectLst/>
              <a:uLnTx/>
              <a:uFillTx/>
              <a:latin typeface="Calibri" panose="020F0502020204030204"/>
              <a:ea typeface="+mn-ea"/>
              <a:cs typeface="+mn-cs"/>
            </a:endParaRPr>
          </a:p>
        </p:txBody>
      </p:sp>
      <p:pic>
        <p:nvPicPr>
          <p:cNvPr id="33" name="Picture 32" descr="A picture containing text&#10;&#10;Description automatically generated">
            <a:extLst>
              <a:ext uri="{FF2B5EF4-FFF2-40B4-BE49-F238E27FC236}">
                <a16:creationId xmlns:a16="http://schemas.microsoft.com/office/drawing/2014/main" id="{089B32AB-6964-4F00-8FD7-543EA29D250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21710" y="6369624"/>
            <a:ext cx="1426048" cy="347698"/>
          </a:xfrm>
          <a:prstGeom prst="rect">
            <a:avLst/>
          </a:prstGeom>
        </p:spPr>
      </p:pic>
      <p:pic>
        <p:nvPicPr>
          <p:cNvPr id="35" name="Picture 34">
            <a:extLst>
              <a:ext uri="{FF2B5EF4-FFF2-40B4-BE49-F238E27FC236}">
                <a16:creationId xmlns:a16="http://schemas.microsoft.com/office/drawing/2014/main" id="{A39873E5-E840-4DF0-A360-88CD47FDC2B6}"/>
              </a:ext>
            </a:extLst>
          </p:cNvPr>
          <p:cNvPicPr>
            <a:picLocks noChangeAspect="1"/>
          </p:cNvPicPr>
          <p:nvPr/>
        </p:nvPicPr>
        <p:blipFill rotWithShape="1">
          <a:blip r:embed="rId6">
            <a:extLst>
              <a:ext uri="{28A0092B-C50C-407E-A947-70E740481C1C}">
                <a14:useLocalDpi xmlns:a14="http://schemas.microsoft.com/office/drawing/2010/main" val="0"/>
              </a:ext>
            </a:extLst>
          </a:blip>
          <a:srcRect t="-2459" r="86823"/>
          <a:stretch/>
        </p:blipFill>
        <p:spPr>
          <a:xfrm>
            <a:off x="8248368" y="6353873"/>
            <a:ext cx="466521" cy="410519"/>
          </a:xfrm>
          <a:prstGeom prst="rect">
            <a:avLst/>
          </a:prstGeom>
        </p:spPr>
      </p:pic>
    </p:spTree>
    <p:extLst>
      <p:ext uri="{BB962C8B-B14F-4D97-AF65-F5344CB8AC3E}">
        <p14:creationId xmlns:p14="http://schemas.microsoft.com/office/powerpoint/2010/main" val="331723773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Rounded Corners 35">
            <a:extLst>
              <a:ext uri="{FF2B5EF4-FFF2-40B4-BE49-F238E27FC236}">
                <a16:creationId xmlns:a16="http://schemas.microsoft.com/office/drawing/2014/main" id="{501ABEF4-77CF-4E85-AC8F-10EBC32FC96D}"/>
              </a:ext>
            </a:extLst>
          </p:cNvPr>
          <p:cNvSpPr/>
          <p:nvPr/>
        </p:nvSpPr>
        <p:spPr>
          <a:xfrm>
            <a:off x="6537089" y="1324963"/>
            <a:ext cx="1003603" cy="4946152"/>
          </a:xfrm>
          <a:prstGeom prst="roundRect">
            <a:avLst/>
          </a:prstGeom>
          <a:solidFill>
            <a:schemeClr val="accent4">
              <a:lumMod val="40000"/>
              <a:lumOff val="6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Rounded Corners 34">
            <a:extLst>
              <a:ext uri="{FF2B5EF4-FFF2-40B4-BE49-F238E27FC236}">
                <a16:creationId xmlns:a16="http://schemas.microsoft.com/office/drawing/2014/main" id="{113C8A3A-0D3E-4BD0-9EFA-4F197640FD70}"/>
              </a:ext>
            </a:extLst>
          </p:cNvPr>
          <p:cNvSpPr/>
          <p:nvPr/>
        </p:nvSpPr>
        <p:spPr>
          <a:xfrm>
            <a:off x="7617994" y="1385620"/>
            <a:ext cx="1128323" cy="4336886"/>
          </a:xfrm>
          <a:prstGeom prst="roundRect">
            <a:avLst/>
          </a:prstGeom>
          <a:solidFill>
            <a:schemeClr val="accent4">
              <a:lumMod val="40000"/>
              <a:lumOff val="6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46DABD6-2705-CE43-9C26-0E579DDD65F8}"/>
              </a:ext>
            </a:extLst>
          </p:cNvPr>
          <p:cNvSpPr>
            <a:spLocks noGrp="1"/>
          </p:cNvSpPr>
          <p:nvPr>
            <p:ph type="title"/>
          </p:nvPr>
        </p:nvSpPr>
        <p:spPr>
          <a:xfrm>
            <a:off x="276380" y="382936"/>
            <a:ext cx="8766951" cy="438912"/>
          </a:xfrm>
        </p:spPr>
        <p:txBody>
          <a:bodyPr lIns="0" tIns="0" rIns="0" bIns="0">
            <a:noAutofit/>
          </a:bodyPr>
          <a:lstStyle/>
          <a:p>
            <a:r>
              <a:rPr lang="en-US" sz="2400" dirty="0">
                <a:solidFill>
                  <a:srgbClr val="333333"/>
                </a:solidFill>
                <a:latin typeface="Calibri" panose="020F0502020204030204"/>
              </a:rPr>
              <a:t>Creating new public gathering spaces and building a new city hall fall at the bottom of the “willing to pay for” list.</a:t>
            </a:r>
            <a:endParaRPr lang="en-US" sz="2400" dirty="0">
              <a:solidFill>
                <a:srgbClr val="333333"/>
              </a:solidFill>
            </a:endParaRPr>
          </a:p>
        </p:txBody>
      </p:sp>
      <p:sp>
        <p:nvSpPr>
          <p:cNvPr id="8" name="Slide Number Placeholder 5">
            <a:extLst>
              <a:ext uri="{FF2B5EF4-FFF2-40B4-BE49-F238E27FC236}">
                <a16:creationId xmlns:a16="http://schemas.microsoft.com/office/drawing/2014/main" id="{F67A3E3F-9042-504A-9482-C843F4DFB7FF}"/>
              </a:ext>
            </a:extLst>
          </p:cNvPr>
          <p:cNvSpPr>
            <a:spLocks noGrp="1"/>
          </p:cNvSpPr>
          <p:nvPr>
            <p:ph type="sldNum" sz="quarter" idx="12"/>
          </p:nvPr>
        </p:nvSpPr>
        <p:spPr>
          <a:xfrm>
            <a:off x="8469691" y="6275221"/>
            <a:ext cx="689299" cy="365125"/>
          </a:xfr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36E01ECB-9F79-DF4C-A9E9-6BFA7BE47661}" type="slidenum">
              <a:rPr kumimoji="0" lang="en-US" sz="1200" b="1"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46</a:t>
            </a:fld>
            <a:endParaRPr kumimoji="0" lang="en-US" sz="1200" b="1"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1249923C-87EE-46D4-9502-676462BC4CDB}"/>
              </a:ext>
            </a:extLst>
          </p:cNvPr>
          <p:cNvCxnSpPr>
            <a:cxnSpLocks/>
          </p:cNvCxnSpPr>
          <p:nvPr/>
        </p:nvCxnSpPr>
        <p:spPr>
          <a:xfrm>
            <a:off x="299955" y="6279472"/>
            <a:ext cx="8544242" cy="0"/>
          </a:xfrm>
          <a:prstGeom prst="line">
            <a:avLst/>
          </a:prstGeom>
          <a:ln>
            <a:solidFill>
              <a:srgbClr val="333333"/>
            </a:solidFill>
          </a:ln>
        </p:spPr>
        <p:style>
          <a:lnRef idx="1">
            <a:schemeClr val="accent1"/>
          </a:lnRef>
          <a:fillRef idx="0">
            <a:schemeClr val="accent1"/>
          </a:fillRef>
          <a:effectRef idx="0">
            <a:schemeClr val="accent1"/>
          </a:effectRef>
          <a:fontRef idx="minor">
            <a:schemeClr val="tx1"/>
          </a:fontRef>
        </p:style>
      </p:cxnSp>
      <p:pic>
        <p:nvPicPr>
          <p:cNvPr id="4" name="Picture 3" descr="A picture containing drawing&#10;&#10;Description automatically generated">
            <a:extLst>
              <a:ext uri="{FF2B5EF4-FFF2-40B4-BE49-F238E27FC236}">
                <a16:creationId xmlns:a16="http://schemas.microsoft.com/office/drawing/2014/main" id="{2FB2D6CC-CDE7-4A33-833A-288A1A9A396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6381" y="6355848"/>
            <a:ext cx="1313336" cy="284498"/>
          </a:xfrm>
          <a:prstGeom prst="rect">
            <a:avLst/>
          </a:prstGeom>
        </p:spPr>
      </p:pic>
      <p:pic>
        <p:nvPicPr>
          <p:cNvPr id="9" name="Picture 8" descr="A picture containing food, drawing&#10;&#10;Description automatically generated">
            <a:extLst>
              <a:ext uri="{FF2B5EF4-FFF2-40B4-BE49-F238E27FC236}">
                <a16:creationId xmlns:a16="http://schemas.microsoft.com/office/drawing/2014/main" id="{781A1CAF-4A02-422B-A6BA-76DB43A407FB}"/>
              </a:ext>
            </a:extLst>
          </p:cNvPr>
          <p:cNvPicPr>
            <a:picLocks noChangeAspect="1"/>
          </p:cNvPicPr>
          <p:nvPr/>
        </p:nvPicPr>
        <p:blipFill rotWithShape="1">
          <a:blip r:embed="rId3">
            <a:extLst>
              <a:ext uri="{28A0092B-C50C-407E-A947-70E740481C1C}">
                <a14:useLocalDpi xmlns:a14="http://schemas.microsoft.com/office/drawing/2010/main" val="0"/>
              </a:ext>
            </a:extLst>
          </a:blip>
          <a:srcRect b="93078"/>
          <a:stretch/>
        </p:blipFill>
        <p:spPr>
          <a:xfrm>
            <a:off x="276380" y="970996"/>
            <a:ext cx="3957400" cy="209061"/>
          </a:xfrm>
          <a:prstGeom prst="rect">
            <a:avLst/>
          </a:prstGeom>
        </p:spPr>
      </p:pic>
      <p:sp>
        <p:nvSpPr>
          <p:cNvPr id="11" name="Rectangle 10">
            <a:extLst>
              <a:ext uri="{FF2B5EF4-FFF2-40B4-BE49-F238E27FC236}">
                <a16:creationId xmlns:a16="http://schemas.microsoft.com/office/drawing/2014/main" id="{33343CA7-851C-4C8A-8C31-55B250266C3C}"/>
              </a:ext>
            </a:extLst>
          </p:cNvPr>
          <p:cNvSpPr/>
          <p:nvPr/>
        </p:nvSpPr>
        <p:spPr>
          <a:xfrm>
            <a:off x="1641072" y="6266579"/>
            <a:ext cx="5270091" cy="577081"/>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0" i="1" u="none" strike="noStrike" kern="1200" cap="none" spc="0" normalizeH="0" baseline="0" noProof="0" dirty="0">
                <a:ln>
                  <a:noFill/>
                </a:ln>
                <a:solidFill>
                  <a:prstClr val="black"/>
                </a:solidFill>
                <a:effectLst/>
                <a:uLnTx/>
                <a:uFillTx/>
                <a:latin typeface="Calibri" panose="020F0502020204030204"/>
                <a:ea typeface="+mn-ea"/>
                <a:cs typeface="+mn-cs"/>
              </a:rPr>
              <a:t>Now, I'd like to ask you a few questions about tax increases… No one likes to pay higher taxes, but please tell me for each of the following if you would be willing to pay higher local taxes if the money were to be used solely for this purpose…</a:t>
            </a:r>
          </a:p>
        </p:txBody>
      </p:sp>
      <p:cxnSp>
        <p:nvCxnSpPr>
          <p:cNvPr id="14" name="Straight Connector 13">
            <a:extLst>
              <a:ext uri="{FF2B5EF4-FFF2-40B4-BE49-F238E27FC236}">
                <a16:creationId xmlns:a16="http://schemas.microsoft.com/office/drawing/2014/main" id="{85848836-F2AE-4675-A47A-D7CFBF04EB35}"/>
              </a:ext>
            </a:extLst>
          </p:cNvPr>
          <p:cNvCxnSpPr>
            <a:cxnSpLocks/>
          </p:cNvCxnSpPr>
          <p:nvPr/>
        </p:nvCxnSpPr>
        <p:spPr>
          <a:xfrm>
            <a:off x="524805" y="6279472"/>
            <a:ext cx="8094391" cy="0"/>
          </a:xfrm>
          <a:prstGeom prst="line">
            <a:avLst/>
          </a:prstGeom>
          <a:ln>
            <a:solidFill>
              <a:srgbClr val="333333"/>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5BBAC6FC-AB5D-402B-9722-FBF67CDD4FE3}"/>
              </a:ext>
            </a:extLst>
          </p:cNvPr>
          <p:cNvCxnSpPr>
            <a:cxnSpLocks/>
          </p:cNvCxnSpPr>
          <p:nvPr/>
        </p:nvCxnSpPr>
        <p:spPr>
          <a:xfrm>
            <a:off x="524805" y="6279472"/>
            <a:ext cx="8094391" cy="0"/>
          </a:xfrm>
          <a:prstGeom prst="line">
            <a:avLst/>
          </a:prstGeom>
          <a:ln>
            <a:solidFill>
              <a:srgbClr val="333333"/>
            </a:solidFill>
          </a:ln>
        </p:spPr>
        <p:style>
          <a:lnRef idx="1">
            <a:schemeClr val="accent1"/>
          </a:lnRef>
          <a:fillRef idx="0">
            <a:schemeClr val="accent1"/>
          </a:fillRef>
          <a:effectRef idx="0">
            <a:schemeClr val="accent1"/>
          </a:effectRef>
          <a:fontRef idx="minor">
            <a:schemeClr val="tx1"/>
          </a:fontRef>
        </p:style>
      </p:cxnSp>
      <p:graphicFrame>
        <p:nvGraphicFramePr>
          <p:cNvPr id="23" name="Chart 22">
            <a:extLst>
              <a:ext uri="{FF2B5EF4-FFF2-40B4-BE49-F238E27FC236}">
                <a16:creationId xmlns:a16="http://schemas.microsoft.com/office/drawing/2014/main" id="{F09AB644-E106-449A-B253-D4EA54552368}"/>
              </a:ext>
            </a:extLst>
          </p:cNvPr>
          <p:cNvGraphicFramePr/>
          <p:nvPr>
            <p:extLst>
              <p:ext uri="{D42A27DB-BD31-4B8C-83A1-F6EECF244321}">
                <p14:modId xmlns:p14="http://schemas.microsoft.com/office/powerpoint/2010/main" val="1727336692"/>
              </p:ext>
            </p:extLst>
          </p:nvPr>
        </p:nvGraphicFramePr>
        <p:xfrm>
          <a:off x="239238" y="1324963"/>
          <a:ext cx="8349780" cy="4880109"/>
        </p:xfrm>
        <a:graphic>
          <a:graphicData uri="http://schemas.openxmlformats.org/drawingml/2006/chart">
            <c:chart xmlns:c="http://schemas.openxmlformats.org/drawingml/2006/chart" xmlns:r="http://schemas.openxmlformats.org/officeDocument/2006/relationships" r:id="rId4"/>
          </a:graphicData>
        </a:graphic>
      </p:graphicFrame>
      <p:sp>
        <p:nvSpPr>
          <p:cNvPr id="3" name="TextBox 2">
            <a:extLst>
              <a:ext uri="{FF2B5EF4-FFF2-40B4-BE49-F238E27FC236}">
                <a16:creationId xmlns:a16="http://schemas.microsoft.com/office/drawing/2014/main" id="{75E78252-3907-4EC7-BAC7-48116DAE0E61}"/>
              </a:ext>
            </a:extLst>
          </p:cNvPr>
          <p:cNvSpPr txBox="1"/>
          <p:nvPr/>
        </p:nvSpPr>
        <p:spPr>
          <a:xfrm>
            <a:off x="199921" y="5080306"/>
            <a:ext cx="1128323" cy="769441"/>
          </a:xfrm>
          <a:prstGeom prst="rect">
            <a:avLst/>
          </a:prstGeom>
          <a:noFill/>
        </p:spPr>
        <p:txBody>
          <a:bodyPr wrap="square" rtlCol="0">
            <a:spAutoFit/>
          </a:bodyPr>
          <a:lstStyle/>
          <a:p>
            <a:pPr algn="ctr"/>
            <a:r>
              <a:rPr lang="en-US" sz="1100" b="0" i="1" u="none" strike="noStrike" baseline="0" dirty="0">
                <a:solidFill>
                  <a:schemeClr val="bg2">
                    <a:lumMod val="25000"/>
                  </a:schemeClr>
                </a:solidFill>
                <a:latin typeface="Calibri" panose="020F0502020204030204" pitchFamily="34" charset="0"/>
              </a:rPr>
              <a:t>Expanding and improving local parks, hike and bike trails (A)</a:t>
            </a:r>
            <a:endParaRPr lang="en-US" sz="1100" i="1" dirty="0">
              <a:solidFill>
                <a:schemeClr val="bg2">
                  <a:lumMod val="25000"/>
                </a:schemeClr>
              </a:solidFill>
            </a:endParaRPr>
          </a:p>
        </p:txBody>
      </p:sp>
      <p:sp>
        <p:nvSpPr>
          <p:cNvPr id="29" name="TextBox 28">
            <a:extLst>
              <a:ext uri="{FF2B5EF4-FFF2-40B4-BE49-F238E27FC236}">
                <a16:creationId xmlns:a16="http://schemas.microsoft.com/office/drawing/2014/main" id="{DEEB1FAA-7A18-4DFA-AC5B-AA4A5F37542A}"/>
              </a:ext>
            </a:extLst>
          </p:cNvPr>
          <p:cNvSpPr txBox="1"/>
          <p:nvPr/>
        </p:nvSpPr>
        <p:spPr>
          <a:xfrm>
            <a:off x="1170796" y="5079387"/>
            <a:ext cx="1264906" cy="769441"/>
          </a:xfrm>
          <a:prstGeom prst="rect">
            <a:avLst/>
          </a:prstGeom>
          <a:noFill/>
        </p:spPr>
        <p:txBody>
          <a:bodyPr wrap="square" rtlCol="0">
            <a:spAutoFit/>
          </a:bodyPr>
          <a:lstStyle/>
          <a:p>
            <a:pPr algn="ctr"/>
            <a:r>
              <a:rPr lang="en-US" sz="1100" b="0" i="1" u="none" strike="noStrike" baseline="0" dirty="0">
                <a:solidFill>
                  <a:schemeClr val="bg2">
                    <a:lumMod val="25000"/>
                  </a:schemeClr>
                </a:solidFill>
                <a:latin typeface="Calibri" panose="020F0502020204030204" pitchFamily="34" charset="0"/>
              </a:rPr>
              <a:t>Making city government more environmentally sustainable (A)</a:t>
            </a:r>
            <a:endParaRPr lang="en-US" sz="1100" i="1" dirty="0">
              <a:solidFill>
                <a:schemeClr val="bg2">
                  <a:lumMod val="25000"/>
                </a:schemeClr>
              </a:solidFill>
            </a:endParaRPr>
          </a:p>
        </p:txBody>
      </p:sp>
      <p:sp>
        <p:nvSpPr>
          <p:cNvPr id="30" name="TextBox 29">
            <a:extLst>
              <a:ext uri="{FF2B5EF4-FFF2-40B4-BE49-F238E27FC236}">
                <a16:creationId xmlns:a16="http://schemas.microsoft.com/office/drawing/2014/main" id="{2A958796-36D9-4AE8-98C7-D5C9689F599C}"/>
              </a:ext>
            </a:extLst>
          </p:cNvPr>
          <p:cNvSpPr txBox="1"/>
          <p:nvPr/>
        </p:nvSpPr>
        <p:spPr>
          <a:xfrm>
            <a:off x="2264873" y="5084117"/>
            <a:ext cx="1192530" cy="769441"/>
          </a:xfrm>
          <a:prstGeom prst="rect">
            <a:avLst/>
          </a:prstGeom>
          <a:noFill/>
        </p:spPr>
        <p:txBody>
          <a:bodyPr wrap="square" rtlCol="0">
            <a:spAutoFit/>
          </a:bodyPr>
          <a:lstStyle/>
          <a:p>
            <a:pPr algn="ctr"/>
            <a:r>
              <a:rPr lang="en-US" sz="1100" b="0" i="1" u="none" strike="noStrike" baseline="0" dirty="0">
                <a:solidFill>
                  <a:schemeClr val="bg2">
                    <a:lumMod val="25000"/>
                  </a:schemeClr>
                </a:solidFill>
                <a:latin typeface="Calibri" panose="020F0502020204030204" pitchFamily="34" charset="0"/>
              </a:rPr>
              <a:t>Expanding broadband access and capacity (A)</a:t>
            </a:r>
            <a:endParaRPr lang="en-US" sz="1100" i="1" dirty="0">
              <a:solidFill>
                <a:schemeClr val="bg2">
                  <a:lumMod val="25000"/>
                </a:schemeClr>
              </a:solidFill>
            </a:endParaRPr>
          </a:p>
        </p:txBody>
      </p:sp>
      <p:sp>
        <p:nvSpPr>
          <p:cNvPr id="31" name="TextBox 30">
            <a:extLst>
              <a:ext uri="{FF2B5EF4-FFF2-40B4-BE49-F238E27FC236}">
                <a16:creationId xmlns:a16="http://schemas.microsoft.com/office/drawing/2014/main" id="{910C9130-8BB9-48B6-8F32-0C860E8BDC9C}"/>
              </a:ext>
            </a:extLst>
          </p:cNvPr>
          <p:cNvSpPr txBox="1"/>
          <p:nvPr/>
        </p:nvSpPr>
        <p:spPr>
          <a:xfrm>
            <a:off x="3350482" y="5081664"/>
            <a:ext cx="1122300" cy="769441"/>
          </a:xfrm>
          <a:prstGeom prst="rect">
            <a:avLst/>
          </a:prstGeom>
          <a:noFill/>
        </p:spPr>
        <p:txBody>
          <a:bodyPr wrap="square" rtlCol="0">
            <a:spAutoFit/>
          </a:bodyPr>
          <a:lstStyle/>
          <a:p>
            <a:pPr algn="ctr"/>
            <a:r>
              <a:rPr lang="en-US" sz="1100" b="0" i="1" u="none" strike="noStrike" baseline="0" dirty="0">
                <a:solidFill>
                  <a:schemeClr val="bg2">
                    <a:lumMod val="25000"/>
                  </a:schemeClr>
                </a:solidFill>
                <a:latin typeface="Calibri" panose="020F0502020204030204" pitchFamily="34" charset="0"/>
              </a:rPr>
              <a:t>Improving public transportation (B)</a:t>
            </a:r>
            <a:endParaRPr lang="en-US" sz="1100" i="1" dirty="0">
              <a:solidFill>
                <a:schemeClr val="bg2">
                  <a:lumMod val="25000"/>
                </a:schemeClr>
              </a:solidFill>
            </a:endParaRPr>
          </a:p>
        </p:txBody>
      </p:sp>
      <p:sp>
        <p:nvSpPr>
          <p:cNvPr id="46" name="TextBox 45">
            <a:extLst>
              <a:ext uri="{FF2B5EF4-FFF2-40B4-BE49-F238E27FC236}">
                <a16:creationId xmlns:a16="http://schemas.microsoft.com/office/drawing/2014/main" id="{E7584F4D-D4B7-4D79-A1AE-81300A4C6B50}"/>
              </a:ext>
            </a:extLst>
          </p:cNvPr>
          <p:cNvSpPr txBox="1"/>
          <p:nvPr/>
        </p:nvSpPr>
        <p:spPr>
          <a:xfrm>
            <a:off x="4472782" y="5097270"/>
            <a:ext cx="1026522" cy="600164"/>
          </a:xfrm>
          <a:prstGeom prst="rect">
            <a:avLst/>
          </a:prstGeom>
          <a:noFill/>
        </p:spPr>
        <p:txBody>
          <a:bodyPr wrap="square" rtlCol="0">
            <a:spAutoFit/>
          </a:bodyPr>
          <a:lstStyle/>
          <a:p>
            <a:pPr algn="ctr"/>
            <a:r>
              <a:rPr lang="en-US" sz="1100" b="0" i="1" u="none" strike="noStrike" baseline="0" dirty="0">
                <a:solidFill>
                  <a:schemeClr val="bg2">
                    <a:lumMod val="25000"/>
                  </a:schemeClr>
                </a:solidFill>
                <a:latin typeface="Calibri" panose="020F0502020204030204" pitchFamily="34" charset="0"/>
              </a:rPr>
              <a:t>Improving arts and cultural amenities (A)</a:t>
            </a:r>
            <a:endParaRPr lang="en-US" sz="1100" i="1" dirty="0">
              <a:solidFill>
                <a:schemeClr val="bg2">
                  <a:lumMod val="25000"/>
                </a:schemeClr>
              </a:solidFill>
            </a:endParaRPr>
          </a:p>
        </p:txBody>
      </p:sp>
      <p:sp>
        <p:nvSpPr>
          <p:cNvPr id="47" name="TextBox 46">
            <a:extLst>
              <a:ext uri="{FF2B5EF4-FFF2-40B4-BE49-F238E27FC236}">
                <a16:creationId xmlns:a16="http://schemas.microsoft.com/office/drawing/2014/main" id="{D92684C3-5B0D-4603-9ACA-7A2D54B62CDE}"/>
              </a:ext>
            </a:extLst>
          </p:cNvPr>
          <p:cNvSpPr txBox="1"/>
          <p:nvPr/>
        </p:nvSpPr>
        <p:spPr>
          <a:xfrm>
            <a:off x="5342332" y="5079087"/>
            <a:ext cx="1290600" cy="938719"/>
          </a:xfrm>
          <a:prstGeom prst="rect">
            <a:avLst/>
          </a:prstGeom>
          <a:noFill/>
        </p:spPr>
        <p:txBody>
          <a:bodyPr wrap="square" rtlCol="0">
            <a:spAutoFit/>
          </a:bodyPr>
          <a:lstStyle/>
          <a:p>
            <a:pPr algn="ctr"/>
            <a:r>
              <a:rPr lang="en-US" sz="1100" b="0" i="1" u="none" strike="noStrike" baseline="0" dirty="0">
                <a:solidFill>
                  <a:schemeClr val="bg2">
                    <a:lumMod val="25000"/>
                  </a:schemeClr>
                </a:solidFill>
                <a:latin typeface="Calibri" panose="020F0502020204030204" pitchFamily="34" charset="0"/>
              </a:rPr>
              <a:t>Eliminating chip seal as the method to maintain neighborhood streets (A)</a:t>
            </a:r>
            <a:endParaRPr lang="en-US" sz="1100" i="1" dirty="0">
              <a:solidFill>
                <a:schemeClr val="bg2">
                  <a:lumMod val="25000"/>
                </a:schemeClr>
              </a:solidFill>
            </a:endParaRPr>
          </a:p>
        </p:txBody>
      </p:sp>
      <p:sp>
        <p:nvSpPr>
          <p:cNvPr id="48" name="TextBox 47">
            <a:extLst>
              <a:ext uri="{FF2B5EF4-FFF2-40B4-BE49-F238E27FC236}">
                <a16:creationId xmlns:a16="http://schemas.microsoft.com/office/drawing/2014/main" id="{A1975712-BC68-4462-959D-B16F36AFD368}"/>
              </a:ext>
            </a:extLst>
          </p:cNvPr>
          <p:cNvSpPr txBox="1"/>
          <p:nvPr/>
        </p:nvSpPr>
        <p:spPr>
          <a:xfrm>
            <a:off x="6490112" y="5070698"/>
            <a:ext cx="1122300" cy="1277273"/>
          </a:xfrm>
          <a:prstGeom prst="rect">
            <a:avLst/>
          </a:prstGeom>
          <a:noFill/>
        </p:spPr>
        <p:txBody>
          <a:bodyPr wrap="square" rtlCol="0">
            <a:spAutoFit/>
          </a:bodyPr>
          <a:lstStyle/>
          <a:p>
            <a:pPr algn="ctr"/>
            <a:r>
              <a:rPr lang="en-US" sz="1100" b="0" i="1" u="none" strike="noStrike" baseline="0" dirty="0">
                <a:solidFill>
                  <a:schemeClr val="bg2">
                    <a:lumMod val="25000"/>
                  </a:schemeClr>
                </a:solidFill>
                <a:latin typeface="Calibri" panose="020F0502020204030204" pitchFamily="34" charset="0"/>
              </a:rPr>
              <a:t>Creating engaging, sustainable public gathering and entertainment spaces (B)</a:t>
            </a:r>
            <a:endParaRPr lang="en-US" sz="1100" i="1" dirty="0">
              <a:solidFill>
                <a:schemeClr val="bg2">
                  <a:lumMod val="25000"/>
                </a:schemeClr>
              </a:solidFill>
            </a:endParaRPr>
          </a:p>
        </p:txBody>
      </p:sp>
      <p:sp>
        <p:nvSpPr>
          <p:cNvPr id="18" name="TextBox 17">
            <a:extLst>
              <a:ext uri="{FF2B5EF4-FFF2-40B4-BE49-F238E27FC236}">
                <a16:creationId xmlns:a16="http://schemas.microsoft.com/office/drawing/2014/main" id="{25CC3C16-E486-43B6-9E52-65FDB38E3DF5}"/>
              </a:ext>
            </a:extLst>
          </p:cNvPr>
          <p:cNvSpPr txBox="1"/>
          <p:nvPr/>
        </p:nvSpPr>
        <p:spPr>
          <a:xfrm>
            <a:off x="7643529" y="5122341"/>
            <a:ext cx="883663" cy="600164"/>
          </a:xfrm>
          <a:prstGeom prst="rect">
            <a:avLst/>
          </a:prstGeom>
          <a:noFill/>
        </p:spPr>
        <p:txBody>
          <a:bodyPr wrap="square" rtlCol="0">
            <a:spAutoFit/>
          </a:bodyPr>
          <a:lstStyle/>
          <a:p>
            <a:pPr algn="ctr"/>
            <a:r>
              <a:rPr lang="en-US" sz="1100" b="0" i="1" u="none" strike="noStrike" baseline="0" dirty="0">
                <a:solidFill>
                  <a:schemeClr val="bg2">
                    <a:lumMod val="25000"/>
                  </a:schemeClr>
                </a:solidFill>
                <a:latin typeface="Calibri" panose="020F0502020204030204" pitchFamily="34" charset="0"/>
              </a:rPr>
              <a:t>Building a new city hall (B)</a:t>
            </a:r>
            <a:endParaRPr lang="en-US" sz="1100" i="1" dirty="0">
              <a:solidFill>
                <a:schemeClr val="bg2">
                  <a:lumMod val="25000"/>
                </a:schemeClr>
              </a:solidFill>
            </a:endParaRPr>
          </a:p>
        </p:txBody>
      </p:sp>
      <p:sp>
        <p:nvSpPr>
          <p:cNvPr id="19" name="Rectangle 18">
            <a:extLst>
              <a:ext uri="{FF2B5EF4-FFF2-40B4-BE49-F238E27FC236}">
                <a16:creationId xmlns:a16="http://schemas.microsoft.com/office/drawing/2014/main" id="{8B2F2D8D-2432-45D5-AB41-E93835E3052C}"/>
              </a:ext>
            </a:extLst>
          </p:cNvPr>
          <p:cNvSpPr/>
          <p:nvPr/>
        </p:nvSpPr>
        <p:spPr>
          <a:xfrm>
            <a:off x="424244" y="1420542"/>
            <a:ext cx="534121"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solidFill>
                  <a:srgbClr val="4C7BD1"/>
                </a:solidFill>
                <a:latin typeface="Calibri" panose="020F0502020204030204"/>
              </a:rPr>
              <a:t>+21</a:t>
            </a:r>
            <a:endParaRPr kumimoji="0" lang="en-US" sz="1800" b="0" i="0" u="none" strike="noStrike" kern="1200" cap="none" spc="0" normalizeH="0" baseline="0" noProof="0" dirty="0">
              <a:ln>
                <a:noFill/>
              </a:ln>
              <a:solidFill>
                <a:srgbClr val="4C7BD1"/>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C26A4EB9-308D-45CD-9147-6F11CD71ECCB}"/>
              </a:ext>
            </a:extLst>
          </p:cNvPr>
          <p:cNvSpPr/>
          <p:nvPr/>
        </p:nvSpPr>
        <p:spPr>
          <a:xfrm>
            <a:off x="1445217" y="1420542"/>
            <a:ext cx="534121"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solidFill>
                  <a:srgbClr val="4C7BD1"/>
                </a:solidFill>
                <a:latin typeface="Calibri" panose="020F0502020204030204"/>
              </a:rPr>
              <a:t>+17</a:t>
            </a:r>
            <a:endParaRPr kumimoji="0" lang="en-US" sz="1800" b="0" i="0" u="none" strike="noStrike" kern="1200" cap="none" spc="0" normalizeH="0" baseline="0" noProof="0" dirty="0">
              <a:ln>
                <a:noFill/>
              </a:ln>
              <a:solidFill>
                <a:srgbClr val="4C7BD1"/>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0C82795F-D3A8-4601-BD32-0C02A801E96E}"/>
              </a:ext>
            </a:extLst>
          </p:cNvPr>
          <p:cNvSpPr/>
          <p:nvPr/>
        </p:nvSpPr>
        <p:spPr>
          <a:xfrm>
            <a:off x="2505798" y="1420542"/>
            <a:ext cx="534121"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solidFill>
                  <a:srgbClr val="4C7BD1"/>
                </a:solidFill>
                <a:latin typeface="Calibri" panose="020F0502020204030204"/>
              </a:rPr>
              <a:t>+13</a:t>
            </a:r>
            <a:endParaRPr kumimoji="0" lang="en-US" sz="1800" b="0" i="0" u="none" strike="noStrike" kern="1200" cap="none" spc="0" normalizeH="0" baseline="0" noProof="0" dirty="0">
              <a:ln>
                <a:noFill/>
              </a:ln>
              <a:solidFill>
                <a:srgbClr val="4C7BD1"/>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C296BD92-4CE8-4CFD-A0B8-F4512B876E64}"/>
              </a:ext>
            </a:extLst>
          </p:cNvPr>
          <p:cNvSpPr/>
          <p:nvPr/>
        </p:nvSpPr>
        <p:spPr>
          <a:xfrm>
            <a:off x="3590235" y="1420542"/>
            <a:ext cx="417102"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solidFill>
                  <a:srgbClr val="4C7BD1"/>
                </a:solidFill>
                <a:latin typeface="Calibri" panose="020F0502020204030204"/>
              </a:rPr>
              <a:t>+6</a:t>
            </a:r>
            <a:endParaRPr kumimoji="0" lang="en-US" sz="1800" b="0" i="0" u="none" strike="noStrike" kern="1200" cap="none" spc="0" normalizeH="0" baseline="0" noProof="0" dirty="0">
              <a:ln>
                <a:noFill/>
              </a:ln>
              <a:solidFill>
                <a:srgbClr val="4C7BD1"/>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6AC8E821-DA63-4E6C-8C5E-50C9F3E183A2}"/>
              </a:ext>
            </a:extLst>
          </p:cNvPr>
          <p:cNvSpPr/>
          <p:nvPr/>
        </p:nvSpPr>
        <p:spPr>
          <a:xfrm>
            <a:off x="4514654" y="1420542"/>
            <a:ext cx="372218"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504D"/>
                </a:solidFill>
                <a:effectLst/>
                <a:uLnTx/>
                <a:uFillTx/>
                <a:latin typeface="Calibri" panose="020F0502020204030204"/>
                <a:ea typeface="+mn-ea"/>
                <a:cs typeface="+mn-cs"/>
              </a:rPr>
              <a:t>-</a:t>
            </a:r>
            <a:r>
              <a:rPr lang="en-US" dirty="0">
                <a:solidFill>
                  <a:srgbClr val="C0504D"/>
                </a:solidFill>
                <a:latin typeface="Calibri" panose="020F0502020204030204"/>
              </a:rPr>
              <a:t>7</a:t>
            </a:r>
            <a:endParaRPr kumimoji="0" lang="en-US" sz="1800" b="0" i="0" u="none" strike="noStrike" kern="1200" cap="none" spc="0" normalizeH="0" baseline="0" noProof="0" dirty="0">
              <a:ln>
                <a:noFill/>
              </a:ln>
              <a:solidFill>
                <a:srgbClr val="C0504D"/>
              </a:solidFill>
              <a:effectLst/>
              <a:uLnTx/>
              <a:uFillTx/>
              <a:latin typeface="Calibri" panose="020F0502020204030204"/>
              <a:ea typeface="+mn-ea"/>
              <a:cs typeface="+mn-cs"/>
            </a:endParaRPr>
          </a:p>
        </p:txBody>
      </p:sp>
      <p:sp>
        <p:nvSpPr>
          <p:cNvPr id="28" name="Rectangle 27">
            <a:extLst>
              <a:ext uri="{FF2B5EF4-FFF2-40B4-BE49-F238E27FC236}">
                <a16:creationId xmlns:a16="http://schemas.microsoft.com/office/drawing/2014/main" id="{4132C85D-63AD-4F5D-B4E8-CBBB13B5B6EA}"/>
              </a:ext>
            </a:extLst>
          </p:cNvPr>
          <p:cNvSpPr/>
          <p:nvPr/>
        </p:nvSpPr>
        <p:spPr>
          <a:xfrm>
            <a:off x="5682029" y="1420542"/>
            <a:ext cx="489236"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504D"/>
                </a:solidFill>
                <a:effectLst/>
                <a:uLnTx/>
                <a:uFillTx/>
                <a:latin typeface="Calibri" panose="020F0502020204030204"/>
                <a:ea typeface="+mn-ea"/>
                <a:cs typeface="+mn-cs"/>
              </a:rPr>
              <a:t>-16</a:t>
            </a:r>
          </a:p>
        </p:txBody>
      </p:sp>
      <p:sp>
        <p:nvSpPr>
          <p:cNvPr id="32" name="Rectangle 31">
            <a:extLst>
              <a:ext uri="{FF2B5EF4-FFF2-40B4-BE49-F238E27FC236}">
                <a16:creationId xmlns:a16="http://schemas.microsoft.com/office/drawing/2014/main" id="{38262EDB-E58F-4B26-A8A4-23DB53DE1C97}"/>
              </a:ext>
            </a:extLst>
          </p:cNvPr>
          <p:cNvSpPr/>
          <p:nvPr/>
        </p:nvSpPr>
        <p:spPr>
          <a:xfrm>
            <a:off x="6679044" y="1420542"/>
            <a:ext cx="489236"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504D"/>
                </a:solidFill>
                <a:effectLst/>
                <a:uLnTx/>
                <a:uFillTx/>
                <a:latin typeface="Calibri" panose="020F0502020204030204"/>
                <a:ea typeface="+mn-ea"/>
                <a:cs typeface="+mn-cs"/>
              </a:rPr>
              <a:t>-35</a:t>
            </a:r>
          </a:p>
        </p:txBody>
      </p:sp>
      <p:sp>
        <p:nvSpPr>
          <p:cNvPr id="33" name="Rectangle 32">
            <a:extLst>
              <a:ext uri="{FF2B5EF4-FFF2-40B4-BE49-F238E27FC236}">
                <a16:creationId xmlns:a16="http://schemas.microsoft.com/office/drawing/2014/main" id="{16CD46F3-8C48-48BD-858E-F4D2D45D6391}"/>
              </a:ext>
            </a:extLst>
          </p:cNvPr>
          <p:cNvSpPr/>
          <p:nvPr/>
        </p:nvSpPr>
        <p:spPr>
          <a:xfrm>
            <a:off x="7676059" y="1420542"/>
            <a:ext cx="489236"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C0504D"/>
                </a:solidFill>
                <a:effectLst/>
                <a:uLnTx/>
                <a:uFillTx/>
                <a:latin typeface="Calibri" panose="020F0502020204030204"/>
                <a:ea typeface="+mn-ea"/>
                <a:cs typeface="+mn-cs"/>
              </a:rPr>
              <a:t>-79</a:t>
            </a:r>
          </a:p>
        </p:txBody>
      </p:sp>
      <p:pic>
        <p:nvPicPr>
          <p:cNvPr id="37" name="Picture 36" descr="A picture containing text&#10;&#10;Description automatically generated">
            <a:extLst>
              <a:ext uri="{FF2B5EF4-FFF2-40B4-BE49-F238E27FC236}">
                <a16:creationId xmlns:a16="http://schemas.microsoft.com/office/drawing/2014/main" id="{D3988BCF-C640-42E7-B717-6FBAD668C80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21710" y="6369624"/>
            <a:ext cx="1426048" cy="347698"/>
          </a:xfrm>
          <a:prstGeom prst="rect">
            <a:avLst/>
          </a:prstGeom>
        </p:spPr>
      </p:pic>
      <p:pic>
        <p:nvPicPr>
          <p:cNvPr id="34" name="Picture 33">
            <a:extLst>
              <a:ext uri="{FF2B5EF4-FFF2-40B4-BE49-F238E27FC236}">
                <a16:creationId xmlns:a16="http://schemas.microsoft.com/office/drawing/2014/main" id="{F73ABFC9-D635-4871-B56C-AB8184D3C8CC}"/>
              </a:ext>
            </a:extLst>
          </p:cNvPr>
          <p:cNvPicPr>
            <a:picLocks noChangeAspect="1"/>
          </p:cNvPicPr>
          <p:nvPr/>
        </p:nvPicPr>
        <p:blipFill rotWithShape="1">
          <a:blip r:embed="rId6">
            <a:extLst>
              <a:ext uri="{28A0092B-C50C-407E-A947-70E740481C1C}">
                <a14:useLocalDpi xmlns:a14="http://schemas.microsoft.com/office/drawing/2010/main" val="0"/>
              </a:ext>
            </a:extLst>
          </a:blip>
          <a:srcRect t="-2459" r="86823"/>
          <a:stretch/>
        </p:blipFill>
        <p:spPr>
          <a:xfrm>
            <a:off x="8248368" y="6353873"/>
            <a:ext cx="466521" cy="410519"/>
          </a:xfrm>
          <a:prstGeom prst="rect">
            <a:avLst/>
          </a:prstGeom>
        </p:spPr>
      </p:pic>
    </p:spTree>
    <p:extLst>
      <p:ext uri="{BB962C8B-B14F-4D97-AF65-F5344CB8AC3E}">
        <p14:creationId xmlns:p14="http://schemas.microsoft.com/office/powerpoint/2010/main" val="243301083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6DABD6-2705-CE43-9C26-0E579DDD65F8}"/>
              </a:ext>
            </a:extLst>
          </p:cNvPr>
          <p:cNvSpPr>
            <a:spLocks noGrp="1"/>
          </p:cNvSpPr>
          <p:nvPr>
            <p:ph type="title"/>
          </p:nvPr>
        </p:nvSpPr>
        <p:spPr>
          <a:xfrm>
            <a:off x="276381" y="290657"/>
            <a:ext cx="7886700" cy="438912"/>
          </a:xfrm>
        </p:spPr>
        <p:txBody>
          <a:bodyPr lIns="0" tIns="0" rIns="0" bIns="0">
            <a:noAutofit/>
          </a:bodyPr>
          <a:lstStyle/>
          <a:p>
            <a:r>
              <a:rPr lang="en-US" sz="2400" dirty="0">
                <a:solidFill>
                  <a:srgbClr val="333333"/>
                </a:solidFill>
                <a:latin typeface="Calibri" panose="020F0502020204030204"/>
              </a:rPr>
              <a:t>One Key Take-Away: </a:t>
            </a:r>
            <a:endParaRPr lang="en-US" sz="2400" dirty="0">
              <a:solidFill>
                <a:srgbClr val="333333"/>
              </a:solidFill>
            </a:endParaRPr>
          </a:p>
        </p:txBody>
      </p:sp>
      <p:sp>
        <p:nvSpPr>
          <p:cNvPr id="8" name="Slide Number Placeholder 5">
            <a:extLst>
              <a:ext uri="{FF2B5EF4-FFF2-40B4-BE49-F238E27FC236}">
                <a16:creationId xmlns:a16="http://schemas.microsoft.com/office/drawing/2014/main" id="{F67A3E3F-9042-504A-9482-C843F4DFB7FF}"/>
              </a:ext>
            </a:extLst>
          </p:cNvPr>
          <p:cNvSpPr>
            <a:spLocks noGrp="1"/>
          </p:cNvSpPr>
          <p:nvPr>
            <p:ph type="sldNum" sz="quarter" idx="12"/>
          </p:nvPr>
        </p:nvSpPr>
        <p:spPr>
          <a:xfrm>
            <a:off x="8469691" y="6275221"/>
            <a:ext cx="689299" cy="365125"/>
          </a:xfr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36E01ECB-9F79-DF4C-A9E9-6BFA7BE47661}" type="slidenum">
              <a:rPr kumimoji="0" lang="en-US" sz="1200" b="1"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47</a:t>
            </a:fld>
            <a:endParaRPr kumimoji="0" lang="en-US" sz="1200" b="1"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6" name="Content Placeholder 2">
            <a:extLst>
              <a:ext uri="{FF2B5EF4-FFF2-40B4-BE49-F238E27FC236}">
                <a16:creationId xmlns:a16="http://schemas.microsoft.com/office/drawing/2014/main" id="{8973CF0B-A578-4136-B18D-03CC484A740A}"/>
              </a:ext>
            </a:extLst>
          </p:cNvPr>
          <p:cNvSpPr txBox="1">
            <a:spLocks/>
          </p:cNvSpPr>
          <p:nvPr/>
        </p:nvSpPr>
        <p:spPr>
          <a:xfrm>
            <a:off x="623731" y="1541952"/>
            <a:ext cx="7896537" cy="3774095"/>
          </a:xfrm>
          <a:prstGeom prst="rect">
            <a:avLst/>
          </a:prstGeom>
          <a:noFill/>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1200"/>
              </a:spcAft>
              <a:buClrTx/>
              <a:buSzTx/>
              <a:buFont typeface="Arial" panose="020B0604020202020204" pitchFamily="34" charset="0"/>
              <a:buNone/>
              <a:tabLst/>
              <a:defRPr/>
            </a:pPr>
            <a:r>
              <a:rPr kumimoji="0" lang="en-US" sz="2400" b="1" u="none" strike="noStrike" kern="1200" cap="none" spc="0" normalizeH="0" baseline="0" noProof="0" dirty="0">
                <a:ln>
                  <a:noFill/>
                </a:ln>
                <a:solidFill>
                  <a:srgbClr val="333333"/>
                </a:solidFill>
                <a:effectLst/>
                <a:uLnTx/>
                <a:uFillTx/>
                <a:latin typeface="Calibri" panose="020F0502020204030204"/>
                <a:ea typeface="+mn-ea"/>
                <a:cs typeface="+mn-cs"/>
              </a:rPr>
              <a:t>Of the fifteen issues tested, only four issues failed to hit the 50% mark for raising taxes.  This seems to indicate that the city’s political leaders have latitude in judiciously raising taxes to address some of these priorities.</a:t>
            </a:r>
          </a:p>
          <a:p>
            <a:pPr marL="0" marR="0" lvl="0" indent="0" algn="ctr" defTabSz="914400" rtl="0" eaLnBrk="1" fontAlgn="auto" latinLnBrk="0" hangingPunct="1">
              <a:lnSpc>
                <a:spcPct val="100000"/>
              </a:lnSpc>
              <a:spcBef>
                <a:spcPts val="0"/>
              </a:spcBef>
              <a:spcAft>
                <a:spcPts val="1200"/>
              </a:spcAft>
              <a:buClrTx/>
              <a:buSzTx/>
              <a:buFont typeface="Arial" panose="020B0604020202020204" pitchFamily="34" charset="0"/>
              <a:buNone/>
              <a:tabLst/>
              <a:defRPr/>
            </a:pPr>
            <a:r>
              <a:rPr kumimoji="0" lang="en-US" sz="2400" b="1" u="none" strike="noStrike" kern="1200" cap="none" spc="0" normalizeH="0" baseline="0" noProof="0" dirty="0">
                <a:ln>
                  <a:noFill/>
                </a:ln>
                <a:solidFill>
                  <a:srgbClr val="333333"/>
                </a:solidFill>
                <a:effectLst/>
                <a:uLnTx/>
                <a:uFillTx/>
                <a:latin typeface="Calibri" panose="020F0502020204030204"/>
                <a:ea typeface="+mn-ea"/>
                <a:cs typeface="+mn-cs"/>
              </a:rPr>
              <a:t>(A majority of Republicans supported raising taxes for seven of these priorities, while Independents and Democrats supported raising taxes for twelve of them.)</a:t>
            </a:r>
          </a:p>
        </p:txBody>
      </p:sp>
      <p:cxnSp>
        <p:nvCxnSpPr>
          <p:cNvPr id="10" name="Straight Connector 9">
            <a:extLst>
              <a:ext uri="{FF2B5EF4-FFF2-40B4-BE49-F238E27FC236}">
                <a16:creationId xmlns:a16="http://schemas.microsoft.com/office/drawing/2014/main" id="{1249923C-87EE-46D4-9502-676462BC4CDB}"/>
              </a:ext>
            </a:extLst>
          </p:cNvPr>
          <p:cNvCxnSpPr>
            <a:cxnSpLocks/>
          </p:cNvCxnSpPr>
          <p:nvPr/>
        </p:nvCxnSpPr>
        <p:spPr>
          <a:xfrm>
            <a:off x="299955" y="6279472"/>
            <a:ext cx="8544242" cy="0"/>
          </a:xfrm>
          <a:prstGeom prst="line">
            <a:avLst/>
          </a:prstGeom>
          <a:ln>
            <a:solidFill>
              <a:srgbClr val="333333"/>
            </a:solidFill>
          </a:ln>
        </p:spPr>
        <p:style>
          <a:lnRef idx="1">
            <a:schemeClr val="accent1"/>
          </a:lnRef>
          <a:fillRef idx="0">
            <a:schemeClr val="accent1"/>
          </a:fillRef>
          <a:effectRef idx="0">
            <a:schemeClr val="accent1"/>
          </a:effectRef>
          <a:fontRef idx="minor">
            <a:schemeClr val="tx1"/>
          </a:fontRef>
        </p:style>
      </p:cxnSp>
      <p:pic>
        <p:nvPicPr>
          <p:cNvPr id="9" name="Picture 8" descr="A picture containing food, drawing&#10;&#10;Description automatically generated">
            <a:extLst>
              <a:ext uri="{FF2B5EF4-FFF2-40B4-BE49-F238E27FC236}">
                <a16:creationId xmlns:a16="http://schemas.microsoft.com/office/drawing/2014/main" id="{781A1CAF-4A02-422B-A6BA-76DB43A407FB}"/>
              </a:ext>
            </a:extLst>
          </p:cNvPr>
          <p:cNvPicPr>
            <a:picLocks noChangeAspect="1"/>
          </p:cNvPicPr>
          <p:nvPr/>
        </p:nvPicPr>
        <p:blipFill rotWithShape="1">
          <a:blip r:embed="rId2">
            <a:extLst>
              <a:ext uri="{28A0092B-C50C-407E-A947-70E740481C1C}">
                <a14:useLocalDpi xmlns:a14="http://schemas.microsoft.com/office/drawing/2010/main" val="0"/>
              </a:ext>
            </a:extLst>
          </a:blip>
          <a:srcRect b="93078"/>
          <a:stretch/>
        </p:blipFill>
        <p:spPr>
          <a:xfrm>
            <a:off x="276381" y="796357"/>
            <a:ext cx="3957400" cy="209061"/>
          </a:xfrm>
          <a:prstGeom prst="rect">
            <a:avLst/>
          </a:prstGeom>
        </p:spPr>
      </p:pic>
      <p:pic>
        <p:nvPicPr>
          <p:cNvPr id="15" name="Picture 14" descr="A picture containing drawing&#10;&#10;Description automatically generated">
            <a:extLst>
              <a:ext uri="{FF2B5EF4-FFF2-40B4-BE49-F238E27FC236}">
                <a16:creationId xmlns:a16="http://schemas.microsoft.com/office/drawing/2014/main" id="{E80901F9-782E-4EED-A531-3B34A52D468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14819" y="6432940"/>
            <a:ext cx="1313336" cy="284498"/>
          </a:xfrm>
          <a:prstGeom prst="rect">
            <a:avLst/>
          </a:prstGeom>
        </p:spPr>
      </p:pic>
      <p:pic>
        <p:nvPicPr>
          <p:cNvPr id="16" name="Picture 15" descr="A picture containing text&#10;&#10;Description automatically generated">
            <a:extLst>
              <a:ext uri="{FF2B5EF4-FFF2-40B4-BE49-F238E27FC236}">
                <a16:creationId xmlns:a16="http://schemas.microsoft.com/office/drawing/2014/main" id="{673CC4AB-74D4-4D23-B45C-01F4A70EAF2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72894" y="6372505"/>
            <a:ext cx="1598213" cy="389675"/>
          </a:xfrm>
          <a:prstGeom prst="rect">
            <a:avLst/>
          </a:prstGeom>
        </p:spPr>
      </p:pic>
      <p:pic>
        <p:nvPicPr>
          <p:cNvPr id="17" name="Picture 16">
            <a:extLst>
              <a:ext uri="{FF2B5EF4-FFF2-40B4-BE49-F238E27FC236}">
                <a16:creationId xmlns:a16="http://schemas.microsoft.com/office/drawing/2014/main" id="{EF2AA920-C533-4841-8619-0858D47FD72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26479" y="6429401"/>
            <a:ext cx="2302106" cy="260531"/>
          </a:xfrm>
          <a:prstGeom prst="rect">
            <a:avLst/>
          </a:prstGeom>
        </p:spPr>
      </p:pic>
    </p:spTree>
    <p:extLst>
      <p:ext uri="{BB962C8B-B14F-4D97-AF65-F5344CB8AC3E}">
        <p14:creationId xmlns:p14="http://schemas.microsoft.com/office/powerpoint/2010/main" val="43701067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Oval 24">
            <a:extLst>
              <a:ext uri="{FF2B5EF4-FFF2-40B4-BE49-F238E27FC236}">
                <a16:creationId xmlns:a16="http://schemas.microsoft.com/office/drawing/2014/main" id="{E994F068-BEBE-4C7C-B96F-401AC66593C3}"/>
              </a:ext>
            </a:extLst>
          </p:cNvPr>
          <p:cNvSpPr/>
          <p:nvPr/>
        </p:nvSpPr>
        <p:spPr>
          <a:xfrm>
            <a:off x="1451295" y="2335263"/>
            <a:ext cx="775515" cy="360626"/>
          </a:xfrm>
          <a:prstGeom prst="ellipse">
            <a:avLst/>
          </a:prstGeom>
          <a:solidFill>
            <a:srgbClr val="FFE699"/>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46DABD6-2705-CE43-9C26-0E579DDD65F8}"/>
              </a:ext>
            </a:extLst>
          </p:cNvPr>
          <p:cNvSpPr>
            <a:spLocks noGrp="1"/>
          </p:cNvSpPr>
          <p:nvPr>
            <p:ph type="title"/>
          </p:nvPr>
        </p:nvSpPr>
        <p:spPr>
          <a:xfrm>
            <a:off x="276381" y="382936"/>
            <a:ext cx="7760272" cy="438912"/>
          </a:xfrm>
        </p:spPr>
        <p:txBody>
          <a:bodyPr lIns="0" tIns="0" rIns="0" bIns="0">
            <a:noAutofit/>
          </a:bodyPr>
          <a:lstStyle/>
          <a:p>
            <a:r>
              <a:rPr lang="en-US" sz="2400" dirty="0">
                <a:solidFill>
                  <a:srgbClr val="333333"/>
                </a:solidFill>
                <a:latin typeface="Calibri" panose="020F0502020204030204"/>
              </a:rPr>
              <a:t>JCCC has an overwhelmingly favorable image in the community, with three-quarters of voters agreeing it is critical for economic development.</a:t>
            </a:r>
            <a:endParaRPr lang="en-US" sz="2400" dirty="0">
              <a:solidFill>
                <a:srgbClr val="333333"/>
              </a:solidFill>
            </a:endParaRPr>
          </a:p>
        </p:txBody>
      </p:sp>
      <p:sp>
        <p:nvSpPr>
          <p:cNvPr id="8" name="Slide Number Placeholder 5">
            <a:extLst>
              <a:ext uri="{FF2B5EF4-FFF2-40B4-BE49-F238E27FC236}">
                <a16:creationId xmlns:a16="http://schemas.microsoft.com/office/drawing/2014/main" id="{F67A3E3F-9042-504A-9482-C843F4DFB7FF}"/>
              </a:ext>
            </a:extLst>
          </p:cNvPr>
          <p:cNvSpPr>
            <a:spLocks noGrp="1"/>
          </p:cNvSpPr>
          <p:nvPr>
            <p:ph type="sldNum" sz="quarter" idx="12"/>
          </p:nvPr>
        </p:nvSpPr>
        <p:spPr>
          <a:xfrm>
            <a:off x="8469691" y="6275221"/>
            <a:ext cx="689299" cy="365125"/>
          </a:xfr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36E01ECB-9F79-DF4C-A9E9-6BFA7BE47661}" type="slidenum">
              <a:rPr kumimoji="0" lang="en-US" sz="1200" b="1"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48</a:t>
            </a:fld>
            <a:endParaRPr kumimoji="0" lang="en-US" sz="1200" b="1"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1249923C-87EE-46D4-9502-676462BC4CDB}"/>
              </a:ext>
            </a:extLst>
          </p:cNvPr>
          <p:cNvCxnSpPr>
            <a:cxnSpLocks/>
          </p:cNvCxnSpPr>
          <p:nvPr/>
        </p:nvCxnSpPr>
        <p:spPr>
          <a:xfrm>
            <a:off x="299955" y="6279472"/>
            <a:ext cx="8544242" cy="0"/>
          </a:xfrm>
          <a:prstGeom prst="line">
            <a:avLst/>
          </a:prstGeom>
          <a:ln>
            <a:solidFill>
              <a:srgbClr val="333333"/>
            </a:solidFill>
          </a:ln>
        </p:spPr>
        <p:style>
          <a:lnRef idx="1">
            <a:schemeClr val="accent1"/>
          </a:lnRef>
          <a:fillRef idx="0">
            <a:schemeClr val="accent1"/>
          </a:fillRef>
          <a:effectRef idx="0">
            <a:schemeClr val="accent1"/>
          </a:effectRef>
          <a:fontRef idx="minor">
            <a:schemeClr val="tx1"/>
          </a:fontRef>
        </p:style>
      </p:cxnSp>
      <p:pic>
        <p:nvPicPr>
          <p:cNvPr id="9" name="Picture 8" descr="A picture containing food, drawing&#10;&#10;Description automatically generated">
            <a:extLst>
              <a:ext uri="{FF2B5EF4-FFF2-40B4-BE49-F238E27FC236}">
                <a16:creationId xmlns:a16="http://schemas.microsoft.com/office/drawing/2014/main" id="{781A1CAF-4A02-422B-A6BA-76DB43A407FB}"/>
              </a:ext>
            </a:extLst>
          </p:cNvPr>
          <p:cNvPicPr>
            <a:picLocks noChangeAspect="1"/>
          </p:cNvPicPr>
          <p:nvPr/>
        </p:nvPicPr>
        <p:blipFill rotWithShape="1">
          <a:blip r:embed="rId2">
            <a:extLst>
              <a:ext uri="{28A0092B-C50C-407E-A947-70E740481C1C}">
                <a14:useLocalDpi xmlns:a14="http://schemas.microsoft.com/office/drawing/2010/main" val="0"/>
              </a:ext>
            </a:extLst>
          </a:blip>
          <a:srcRect b="93078"/>
          <a:stretch/>
        </p:blipFill>
        <p:spPr>
          <a:xfrm>
            <a:off x="276381" y="1086739"/>
            <a:ext cx="3957400" cy="209061"/>
          </a:xfrm>
          <a:prstGeom prst="rect">
            <a:avLst/>
          </a:prstGeom>
        </p:spPr>
      </p:pic>
      <p:cxnSp>
        <p:nvCxnSpPr>
          <p:cNvPr id="14" name="Straight Connector 13">
            <a:extLst>
              <a:ext uri="{FF2B5EF4-FFF2-40B4-BE49-F238E27FC236}">
                <a16:creationId xmlns:a16="http://schemas.microsoft.com/office/drawing/2014/main" id="{85848836-F2AE-4675-A47A-D7CFBF04EB35}"/>
              </a:ext>
            </a:extLst>
          </p:cNvPr>
          <p:cNvCxnSpPr>
            <a:cxnSpLocks/>
          </p:cNvCxnSpPr>
          <p:nvPr/>
        </p:nvCxnSpPr>
        <p:spPr>
          <a:xfrm>
            <a:off x="524805" y="6279472"/>
            <a:ext cx="8094391" cy="0"/>
          </a:xfrm>
          <a:prstGeom prst="line">
            <a:avLst/>
          </a:prstGeom>
          <a:ln>
            <a:solidFill>
              <a:srgbClr val="333333"/>
            </a:solidFill>
          </a:ln>
        </p:spPr>
        <p:style>
          <a:lnRef idx="1">
            <a:schemeClr val="accent1"/>
          </a:lnRef>
          <a:fillRef idx="0">
            <a:schemeClr val="accent1"/>
          </a:fillRef>
          <a:effectRef idx="0">
            <a:schemeClr val="accent1"/>
          </a:effectRef>
          <a:fontRef idx="minor">
            <a:schemeClr val="tx1"/>
          </a:fontRef>
        </p:style>
      </p:cxnSp>
      <p:graphicFrame>
        <p:nvGraphicFramePr>
          <p:cNvPr id="13" name="Chart 12">
            <a:extLst>
              <a:ext uri="{FF2B5EF4-FFF2-40B4-BE49-F238E27FC236}">
                <a16:creationId xmlns:a16="http://schemas.microsoft.com/office/drawing/2014/main" id="{1A41707A-0410-4DE7-8968-4919232A2335}"/>
              </a:ext>
            </a:extLst>
          </p:cNvPr>
          <p:cNvGraphicFramePr/>
          <p:nvPr>
            <p:extLst>
              <p:ext uri="{D42A27DB-BD31-4B8C-83A1-F6EECF244321}">
                <p14:modId xmlns:p14="http://schemas.microsoft.com/office/powerpoint/2010/main" val="601279008"/>
              </p:ext>
            </p:extLst>
          </p:nvPr>
        </p:nvGraphicFramePr>
        <p:xfrm>
          <a:off x="554985" y="1324963"/>
          <a:ext cx="4017016" cy="4880109"/>
        </p:xfrm>
        <a:graphic>
          <a:graphicData uri="http://schemas.openxmlformats.org/drawingml/2006/chart">
            <c:chart xmlns:c="http://schemas.openxmlformats.org/drawingml/2006/chart" xmlns:r="http://schemas.openxmlformats.org/officeDocument/2006/relationships" r:id="rId3"/>
          </a:graphicData>
        </a:graphic>
      </p:graphicFrame>
      <p:sp>
        <p:nvSpPr>
          <p:cNvPr id="20" name="Rectangle 19">
            <a:extLst>
              <a:ext uri="{FF2B5EF4-FFF2-40B4-BE49-F238E27FC236}">
                <a16:creationId xmlns:a16="http://schemas.microsoft.com/office/drawing/2014/main" id="{A2F9AB13-E401-47F1-A7A4-531AF904F296}"/>
              </a:ext>
            </a:extLst>
          </p:cNvPr>
          <p:cNvSpPr/>
          <p:nvPr/>
        </p:nvSpPr>
        <p:spPr>
          <a:xfrm>
            <a:off x="2358285" y="2200166"/>
            <a:ext cx="534121"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C7BD1"/>
                </a:solidFill>
                <a:effectLst/>
                <a:uLnTx/>
                <a:uFillTx/>
                <a:latin typeface="Calibri" panose="020F0502020204030204"/>
                <a:ea typeface="+mn-ea"/>
                <a:cs typeface="+mn-cs"/>
              </a:rPr>
              <a:t>+</a:t>
            </a:r>
            <a:r>
              <a:rPr lang="en-US" dirty="0">
                <a:solidFill>
                  <a:srgbClr val="4C7BD1"/>
                </a:solidFill>
                <a:latin typeface="Calibri" panose="020F0502020204030204"/>
              </a:rPr>
              <a:t>94</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8479118A-D54C-49DD-A432-4DB09F0F6089}"/>
              </a:ext>
            </a:extLst>
          </p:cNvPr>
          <p:cNvSpPr txBox="1"/>
          <p:nvPr/>
        </p:nvSpPr>
        <p:spPr>
          <a:xfrm>
            <a:off x="941540" y="1248588"/>
            <a:ext cx="3901732" cy="830997"/>
          </a:xfrm>
          <a:prstGeom prst="rect">
            <a:avLst/>
          </a:prstGeom>
          <a:noFill/>
        </p:spPr>
        <p:txBody>
          <a:bodyPr wrap="square" rtlCol="0">
            <a:spAutoFit/>
          </a:bodyPr>
          <a:lstStyle/>
          <a:p>
            <a:pPr algn="ctr"/>
            <a:r>
              <a:rPr lang="en-US" sz="1600" b="0" i="1" u="none" strike="noStrike" baseline="0" dirty="0">
                <a:solidFill>
                  <a:schemeClr val="bg2">
                    <a:lumMod val="25000"/>
                  </a:schemeClr>
                </a:solidFill>
                <a:latin typeface="Calibri" panose="020F0502020204030204" pitchFamily="34" charset="0"/>
              </a:rPr>
              <a:t>Do you have a favorable or unfavorable impression of Johnson County Community College?</a:t>
            </a:r>
            <a:endParaRPr lang="en-US" sz="1600" i="1" dirty="0">
              <a:solidFill>
                <a:schemeClr val="bg2">
                  <a:lumMod val="25000"/>
                </a:schemeClr>
              </a:solidFill>
            </a:endParaRPr>
          </a:p>
        </p:txBody>
      </p:sp>
      <p:sp>
        <p:nvSpPr>
          <p:cNvPr id="21" name="TextBox 20">
            <a:extLst>
              <a:ext uri="{FF2B5EF4-FFF2-40B4-BE49-F238E27FC236}">
                <a16:creationId xmlns:a16="http://schemas.microsoft.com/office/drawing/2014/main" id="{B8CA5E9E-46C4-43B8-9FD4-48A945ACD493}"/>
              </a:ext>
            </a:extLst>
          </p:cNvPr>
          <p:cNvSpPr txBox="1"/>
          <p:nvPr/>
        </p:nvSpPr>
        <p:spPr>
          <a:xfrm>
            <a:off x="4942465" y="1233214"/>
            <a:ext cx="3901732" cy="1077218"/>
          </a:xfrm>
          <a:prstGeom prst="rect">
            <a:avLst/>
          </a:prstGeom>
          <a:noFill/>
        </p:spPr>
        <p:txBody>
          <a:bodyPr wrap="square" rtlCol="0">
            <a:spAutoFit/>
          </a:bodyPr>
          <a:lstStyle/>
          <a:p>
            <a:pPr algn="ctr"/>
            <a:r>
              <a:rPr lang="en-US" sz="1600" b="0" i="1" u="none" strike="noStrike" baseline="0" dirty="0">
                <a:solidFill>
                  <a:schemeClr val="bg2">
                    <a:lumMod val="25000"/>
                  </a:schemeClr>
                </a:solidFill>
                <a:latin typeface="Calibri" panose="020F0502020204030204" pitchFamily="34" charset="0"/>
              </a:rPr>
              <a:t>And, do you agree or disagree with the following statement: Higher education at Johnson County Community College is critical for economic development.</a:t>
            </a:r>
            <a:endParaRPr lang="en-US" sz="1600" i="1" dirty="0">
              <a:solidFill>
                <a:schemeClr val="bg2">
                  <a:lumMod val="25000"/>
                </a:schemeClr>
              </a:solidFill>
            </a:endParaRPr>
          </a:p>
        </p:txBody>
      </p:sp>
      <p:graphicFrame>
        <p:nvGraphicFramePr>
          <p:cNvPr id="23" name="Chart 22">
            <a:extLst>
              <a:ext uri="{FF2B5EF4-FFF2-40B4-BE49-F238E27FC236}">
                <a16:creationId xmlns:a16="http://schemas.microsoft.com/office/drawing/2014/main" id="{57F88D34-1501-4DEA-89FB-50B9814E4D45}"/>
              </a:ext>
            </a:extLst>
          </p:cNvPr>
          <p:cNvGraphicFramePr/>
          <p:nvPr>
            <p:extLst>
              <p:ext uri="{D42A27DB-BD31-4B8C-83A1-F6EECF244321}">
                <p14:modId xmlns:p14="http://schemas.microsoft.com/office/powerpoint/2010/main" val="986842365"/>
              </p:ext>
            </p:extLst>
          </p:nvPr>
        </p:nvGraphicFramePr>
        <p:xfrm>
          <a:off x="4695706" y="1324963"/>
          <a:ext cx="4017016" cy="4880109"/>
        </p:xfrm>
        <a:graphic>
          <a:graphicData uri="http://schemas.openxmlformats.org/drawingml/2006/chart">
            <c:chart xmlns:c="http://schemas.openxmlformats.org/drawingml/2006/chart" xmlns:r="http://schemas.openxmlformats.org/officeDocument/2006/relationships" r:id="rId4"/>
          </a:graphicData>
        </a:graphic>
      </p:graphicFrame>
      <p:sp>
        <p:nvSpPr>
          <p:cNvPr id="18" name="TextBox 17">
            <a:extLst>
              <a:ext uri="{FF2B5EF4-FFF2-40B4-BE49-F238E27FC236}">
                <a16:creationId xmlns:a16="http://schemas.microsoft.com/office/drawing/2014/main" id="{529D6EA2-AB2B-4DE5-932E-40D7DA8CB40A}"/>
              </a:ext>
            </a:extLst>
          </p:cNvPr>
          <p:cNvSpPr txBox="1"/>
          <p:nvPr/>
        </p:nvSpPr>
        <p:spPr>
          <a:xfrm>
            <a:off x="5530039" y="3925619"/>
            <a:ext cx="907114"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50%</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Strongly</a:t>
            </a:r>
          </a:p>
        </p:txBody>
      </p:sp>
      <p:sp>
        <p:nvSpPr>
          <p:cNvPr id="19" name="Rectangle 18">
            <a:extLst>
              <a:ext uri="{FF2B5EF4-FFF2-40B4-BE49-F238E27FC236}">
                <a16:creationId xmlns:a16="http://schemas.microsoft.com/office/drawing/2014/main" id="{1837A04D-B969-46A2-89AD-EF4C1E57992B}"/>
              </a:ext>
            </a:extLst>
          </p:cNvPr>
          <p:cNvSpPr/>
          <p:nvPr/>
        </p:nvSpPr>
        <p:spPr>
          <a:xfrm>
            <a:off x="6437153" y="2200166"/>
            <a:ext cx="534121"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C7BD1"/>
                </a:solidFill>
                <a:effectLst/>
                <a:uLnTx/>
                <a:uFillTx/>
                <a:latin typeface="Calibri" panose="020F0502020204030204"/>
                <a:ea typeface="+mn-ea"/>
                <a:cs typeface="+mn-cs"/>
              </a:rPr>
              <a:t>+</a:t>
            </a:r>
            <a:r>
              <a:rPr lang="en-US" dirty="0">
                <a:solidFill>
                  <a:srgbClr val="4C7BD1"/>
                </a:solidFill>
                <a:latin typeface="Calibri" panose="020F0502020204030204"/>
              </a:rPr>
              <a:t>57</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24" name="Straight Connector 23">
            <a:extLst>
              <a:ext uri="{FF2B5EF4-FFF2-40B4-BE49-F238E27FC236}">
                <a16:creationId xmlns:a16="http://schemas.microsoft.com/office/drawing/2014/main" id="{680CA52F-3FC4-45C5-940B-CE829E202B93}"/>
              </a:ext>
            </a:extLst>
          </p:cNvPr>
          <p:cNvCxnSpPr>
            <a:cxnSpLocks/>
          </p:cNvCxnSpPr>
          <p:nvPr/>
        </p:nvCxnSpPr>
        <p:spPr>
          <a:xfrm>
            <a:off x="4843272" y="1324963"/>
            <a:ext cx="0" cy="4634936"/>
          </a:xfrm>
          <a:prstGeom prst="line">
            <a:avLst/>
          </a:prstGeom>
          <a:ln w="28575"/>
        </p:spPr>
        <p:style>
          <a:lnRef idx="2">
            <a:schemeClr val="dk1"/>
          </a:lnRef>
          <a:fillRef idx="0">
            <a:schemeClr val="dk1"/>
          </a:fillRef>
          <a:effectRef idx="1">
            <a:schemeClr val="dk1"/>
          </a:effectRef>
          <a:fontRef idx="minor">
            <a:schemeClr val="tx1"/>
          </a:fontRef>
        </p:style>
      </p:cxnSp>
      <p:pic>
        <p:nvPicPr>
          <p:cNvPr id="28" name="Picture 27" descr="A picture containing drawing&#10;&#10;Description automatically generated">
            <a:extLst>
              <a:ext uri="{FF2B5EF4-FFF2-40B4-BE49-F238E27FC236}">
                <a16:creationId xmlns:a16="http://schemas.microsoft.com/office/drawing/2014/main" id="{4575F746-251A-4190-A5D8-867D7A0FC23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414819" y="6432940"/>
            <a:ext cx="1313336" cy="284498"/>
          </a:xfrm>
          <a:prstGeom prst="rect">
            <a:avLst/>
          </a:prstGeom>
        </p:spPr>
      </p:pic>
      <p:pic>
        <p:nvPicPr>
          <p:cNvPr id="29" name="Picture 28" descr="A picture containing text&#10;&#10;Description automatically generated">
            <a:extLst>
              <a:ext uri="{FF2B5EF4-FFF2-40B4-BE49-F238E27FC236}">
                <a16:creationId xmlns:a16="http://schemas.microsoft.com/office/drawing/2014/main" id="{8CAD046A-D451-4494-A641-FB3F25BDE65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772894" y="6372505"/>
            <a:ext cx="1598213" cy="389675"/>
          </a:xfrm>
          <a:prstGeom prst="rect">
            <a:avLst/>
          </a:prstGeom>
        </p:spPr>
      </p:pic>
      <p:pic>
        <p:nvPicPr>
          <p:cNvPr id="30" name="Picture 29">
            <a:extLst>
              <a:ext uri="{FF2B5EF4-FFF2-40B4-BE49-F238E27FC236}">
                <a16:creationId xmlns:a16="http://schemas.microsoft.com/office/drawing/2014/main" id="{D43C7DEE-A914-4250-A880-D0C5EC86479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426479" y="6429401"/>
            <a:ext cx="2302106" cy="260531"/>
          </a:xfrm>
          <a:prstGeom prst="rect">
            <a:avLst/>
          </a:prstGeom>
        </p:spPr>
      </p:pic>
    </p:spTree>
    <p:extLst>
      <p:ext uri="{BB962C8B-B14F-4D97-AF65-F5344CB8AC3E}">
        <p14:creationId xmlns:p14="http://schemas.microsoft.com/office/powerpoint/2010/main" val="88704925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6DABD6-2705-CE43-9C26-0E579DDD65F8}"/>
              </a:ext>
            </a:extLst>
          </p:cNvPr>
          <p:cNvSpPr>
            <a:spLocks noGrp="1"/>
          </p:cNvSpPr>
          <p:nvPr>
            <p:ph type="title"/>
          </p:nvPr>
        </p:nvSpPr>
        <p:spPr>
          <a:xfrm>
            <a:off x="276381" y="257101"/>
            <a:ext cx="7760272" cy="438912"/>
          </a:xfrm>
        </p:spPr>
        <p:txBody>
          <a:bodyPr lIns="0" tIns="0" rIns="0" bIns="0">
            <a:noAutofit/>
          </a:bodyPr>
          <a:lstStyle/>
          <a:p>
            <a:r>
              <a:rPr lang="en-US" sz="2400" dirty="0">
                <a:solidFill>
                  <a:srgbClr val="333333"/>
                </a:solidFill>
                <a:latin typeface="Calibri" panose="020F0502020204030204"/>
              </a:rPr>
              <a:t>KU’s Edwards campus also scores well on these measures, though a couple of notches below JCCC.</a:t>
            </a:r>
            <a:endParaRPr lang="en-US" sz="2400" dirty="0">
              <a:solidFill>
                <a:srgbClr val="333333"/>
              </a:solidFill>
            </a:endParaRPr>
          </a:p>
        </p:txBody>
      </p:sp>
      <p:sp>
        <p:nvSpPr>
          <p:cNvPr id="8" name="Slide Number Placeholder 5">
            <a:extLst>
              <a:ext uri="{FF2B5EF4-FFF2-40B4-BE49-F238E27FC236}">
                <a16:creationId xmlns:a16="http://schemas.microsoft.com/office/drawing/2014/main" id="{F67A3E3F-9042-504A-9482-C843F4DFB7FF}"/>
              </a:ext>
            </a:extLst>
          </p:cNvPr>
          <p:cNvSpPr>
            <a:spLocks noGrp="1"/>
          </p:cNvSpPr>
          <p:nvPr>
            <p:ph type="sldNum" sz="quarter" idx="12"/>
          </p:nvPr>
        </p:nvSpPr>
        <p:spPr>
          <a:xfrm>
            <a:off x="8469691" y="6275221"/>
            <a:ext cx="689299" cy="365125"/>
          </a:xfr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36E01ECB-9F79-DF4C-A9E9-6BFA7BE47661}" type="slidenum">
              <a:rPr kumimoji="0" lang="en-US" sz="1200" b="1"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49</a:t>
            </a:fld>
            <a:endParaRPr kumimoji="0" lang="en-US" sz="1200" b="1"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1249923C-87EE-46D4-9502-676462BC4CDB}"/>
              </a:ext>
            </a:extLst>
          </p:cNvPr>
          <p:cNvCxnSpPr>
            <a:cxnSpLocks/>
          </p:cNvCxnSpPr>
          <p:nvPr/>
        </p:nvCxnSpPr>
        <p:spPr>
          <a:xfrm>
            <a:off x="299955" y="6279472"/>
            <a:ext cx="8544242" cy="0"/>
          </a:xfrm>
          <a:prstGeom prst="line">
            <a:avLst/>
          </a:prstGeom>
          <a:ln>
            <a:solidFill>
              <a:srgbClr val="333333"/>
            </a:solidFill>
          </a:ln>
        </p:spPr>
        <p:style>
          <a:lnRef idx="1">
            <a:schemeClr val="accent1"/>
          </a:lnRef>
          <a:fillRef idx="0">
            <a:schemeClr val="accent1"/>
          </a:fillRef>
          <a:effectRef idx="0">
            <a:schemeClr val="accent1"/>
          </a:effectRef>
          <a:fontRef idx="minor">
            <a:schemeClr val="tx1"/>
          </a:fontRef>
        </p:style>
      </p:cxnSp>
      <p:pic>
        <p:nvPicPr>
          <p:cNvPr id="9" name="Picture 8" descr="A picture containing food, drawing&#10;&#10;Description automatically generated">
            <a:extLst>
              <a:ext uri="{FF2B5EF4-FFF2-40B4-BE49-F238E27FC236}">
                <a16:creationId xmlns:a16="http://schemas.microsoft.com/office/drawing/2014/main" id="{781A1CAF-4A02-422B-A6BA-76DB43A407FB}"/>
              </a:ext>
            </a:extLst>
          </p:cNvPr>
          <p:cNvPicPr>
            <a:picLocks noChangeAspect="1"/>
          </p:cNvPicPr>
          <p:nvPr/>
        </p:nvPicPr>
        <p:blipFill rotWithShape="1">
          <a:blip r:embed="rId2">
            <a:extLst>
              <a:ext uri="{28A0092B-C50C-407E-A947-70E740481C1C}">
                <a14:useLocalDpi xmlns:a14="http://schemas.microsoft.com/office/drawing/2010/main" val="0"/>
              </a:ext>
            </a:extLst>
          </a:blip>
          <a:srcRect b="93078"/>
          <a:stretch/>
        </p:blipFill>
        <p:spPr>
          <a:xfrm>
            <a:off x="276381" y="877014"/>
            <a:ext cx="3957400" cy="209061"/>
          </a:xfrm>
          <a:prstGeom prst="rect">
            <a:avLst/>
          </a:prstGeom>
        </p:spPr>
      </p:pic>
      <p:cxnSp>
        <p:nvCxnSpPr>
          <p:cNvPr id="14" name="Straight Connector 13">
            <a:extLst>
              <a:ext uri="{FF2B5EF4-FFF2-40B4-BE49-F238E27FC236}">
                <a16:creationId xmlns:a16="http://schemas.microsoft.com/office/drawing/2014/main" id="{85848836-F2AE-4675-A47A-D7CFBF04EB35}"/>
              </a:ext>
            </a:extLst>
          </p:cNvPr>
          <p:cNvCxnSpPr>
            <a:cxnSpLocks/>
          </p:cNvCxnSpPr>
          <p:nvPr/>
        </p:nvCxnSpPr>
        <p:spPr>
          <a:xfrm>
            <a:off x="524805" y="6279472"/>
            <a:ext cx="8094391" cy="0"/>
          </a:xfrm>
          <a:prstGeom prst="line">
            <a:avLst/>
          </a:prstGeom>
          <a:ln>
            <a:solidFill>
              <a:srgbClr val="333333"/>
            </a:solidFill>
          </a:ln>
        </p:spPr>
        <p:style>
          <a:lnRef idx="1">
            <a:schemeClr val="accent1"/>
          </a:lnRef>
          <a:fillRef idx="0">
            <a:schemeClr val="accent1"/>
          </a:fillRef>
          <a:effectRef idx="0">
            <a:schemeClr val="accent1"/>
          </a:effectRef>
          <a:fontRef idx="minor">
            <a:schemeClr val="tx1"/>
          </a:fontRef>
        </p:style>
      </p:cxnSp>
      <p:graphicFrame>
        <p:nvGraphicFramePr>
          <p:cNvPr id="13" name="Chart 12">
            <a:extLst>
              <a:ext uri="{FF2B5EF4-FFF2-40B4-BE49-F238E27FC236}">
                <a16:creationId xmlns:a16="http://schemas.microsoft.com/office/drawing/2014/main" id="{1A41707A-0410-4DE7-8968-4919232A2335}"/>
              </a:ext>
            </a:extLst>
          </p:cNvPr>
          <p:cNvGraphicFramePr/>
          <p:nvPr>
            <p:extLst>
              <p:ext uri="{D42A27DB-BD31-4B8C-83A1-F6EECF244321}">
                <p14:modId xmlns:p14="http://schemas.microsoft.com/office/powerpoint/2010/main" val="1363637363"/>
              </p:ext>
            </p:extLst>
          </p:nvPr>
        </p:nvGraphicFramePr>
        <p:xfrm>
          <a:off x="554985" y="1324963"/>
          <a:ext cx="4017016" cy="4880109"/>
        </p:xfrm>
        <a:graphic>
          <a:graphicData uri="http://schemas.openxmlformats.org/drawingml/2006/chart">
            <c:chart xmlns:c="http://schemas.openxmlformats.org/drawingml/2006/chart" xmlns:r="http://schemas.openxmlformats.org/officeDocument/2006/relationships" r:id="rId3"/>
          </a:graphicData>
        </a:graphic>
      </p:graphicFrame>
      <p:sp>
        <p:nvSpPr>
          <p:cNvPr id="20" name="Rectangle 19">
            <a:extLst>
              <a:ext uri="{FF2B5EF4-FFF2-40B4-BE49-F238E27FC236}">
                <a16:creationId xmlns:a16="http://schemas.microsoft.com/office/drawing/2014/main" id="{A2F9AB13-E401-47F1-A7A4-531AF904F296}"/>
              </a:ext>
            </a:extLst>
          </p:cNvPr>
          <p:cNvSpPr/>
          <p:nvPr/>
        </p:nvSpPr>
        <p:spPr>
          <a:xfrm>
            <a:off x="2358285" y="2200166"/>
            <a:ext cx="534121"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solidFill>
                  <a:srgbClr val="4C7BD1"/>
                </a:solidFill>
                <a:latin typeface="Calibri" panose="020F0502020204030204"/>
              </a:rPr>
              <a:t>+68</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8479118A-D54C-49DD-A432-4DB09F0F6089}"/>
              </a:ext>
            </a:extLst>
          </p:cNvPr>
          <p:cNvSpPr txBox="1"/>
          <p:nvPr/>
        </p:nvSpPr>
        <p:spPr>
          <a:xfrm>
            <a:off x="941540" y="1248588"/>
            <a:ext cx="3901732" cy="830997"/>
          </a:xfrm>
          <a:prstGeom prst="rect">
            <a:avLst/>
          </a:prstGeom>
          <a:noFill/>
        </p:spPr>
        <p:txBody>
          <a:bodyPr wrap="square" rtlCol="0">
            <a:spAutoFit/>
          </a:bodyPr>
          <a:lstStyle/>
          <a:p>
            <a:pPr algn="ctr"/>
            <a:r>
              <a:rPr lang="en-US" sz="1600" b="0" i="1" u="none" strike="noStrike" baseline="0" dirty="0">
                <a:solidFill>
                  <a:schemeClr val="bg2">
                    <a:lumMod val="25000"/>
                  </a:schemeClr>
                </a:solidFill>
                <a:latin typeface="Calibri" panose="020F0502020204030204" pitchFamily="34" charset="0"/>
              </a:rPr>
              <a:t>Do you have a favorable or unfavorable impression of the University of Kansas Edwards Campus?</a:t>
            </a:r>
            <a:endParaRPr lang="en-US" sz="1600" i="1" dirty="0">
              <a:solidFill>
                <a:schemeClr val="bg2">
                  <a:lumMod val="25000"/>
                </a:schemeClr>
              </a:solidFill>
            </a:endParaRPr>
          </a:p>
        </p:txBody>
      </p:sp>
      <p:graphicFrame>
        <p:nvGraphicFramePr>
          <p:cNvPr id="23" name="Chart 22">
            <a:extLst>
              <a:ext uri="{FF2B5EF4-FFF2-40B4-BE49-F238E27FC236}">
                <a16:creationId xmlns:a16="http://schemas.microsoft.com/office/drawing/2014/main" id="{57F88D34-1501-4DEA-89FB-50B9814E4D45}"/>
              </a:ext>
            </a:extLst>
          </p:cNvPr>
          <p:cNvGraphicFramePr/>
          <p:nvPr>
            <p:extLst>
              <p:ext uri="{D42A27DB-BD31-4B8C-83A1-F6EECF244321}">
                <p14:modId xmlns:p14="http://schemas.microsoft.com/office/powerpoint/2010/main" val="345288122"/>
              </p:ext>
            </p:extLst>
          </p:nvPr>
        </p:nvGraphicFramePr>
        <p:xfrm>
          <a:off x="4695706" y="1324963"/>
          <a:ext cx="4017016" cy="4880109"/>
        </p:xfrm>
        <a:graphic>
          <a:graphicData uri="http://schemas.openxmlformats.org/drawingml/2006/chart">
            <c:chart xmlns:c="http://schemas.openxmlformats.org/drawingml/2006/chart" xmlns:r="http://schemas.openxmlformats.org/officeDocument/2006/relationships" r:id="rId4"/>
          </a:graphicData>
        </a:graphic>
      </p:graphicFrame>
      <p:sp>
        <p:nvSpPr>
          <p:cNvPr id="18" name="TextBox 17">
            <a:extLst>
              <a:ext uri="{FF2B5EF4-FFF2-40B4-BE49-F238E27FC236}">
                <a16:creationId xmlns:a16="http://schemas.microsoft.com/office/drawing/2014/main" id="{529D6EA2-AB2B-4DE5-932E-40D7DA8CB40A}"/>
              </a:ext>
            </a:extLst>
          </p:cNvPr>
          <p:cNvSpPr txBox="1"/>
          <p:nvPr/>
        </p:nvSpPr>
        <p:spPr>
          <a:xfrm>
            <a:off x="5530039" y="4378625"/>
            <a:ext cx="907114"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solidFill>
                  <a:prstClr val="white"/>
                </a:solidFill>
                <a:latin typeface="Calibri" panose="020F0502020204030204"/>
              </a:rPr>
              <a:t>32</a:t>
            </a: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Strongly</a:t>
            </a:r>
          </a:p>
        </p:txBody>
      </p:sp>
      <p:cxnSp>
        <p:nvCxnSpPr>
          <p:cNvPr id="24" name="Straight Connector 23">
            <a:extLst>
              <a:ext uri="{FF2B5EF4-FFF2-40B4-BE49-F238E27FC236}">
                <a16:creationId xmlns:a16="http://schemas.microsoft.com/office/drawing/2014/main" id="{680CA52F-3FC4-45C5-940B-CE829E202B93}"/>
              </a:ext>
            </a:extLst>
          </p:cNvPr>
          <p:cNvCxnSpPr>
            <a:cxnSpLocks/>
          </p:cNvCxnSpPr>
          <p:nvPr/>
        </p:nvCxnSpPr>
        <p:spPr>
          <a:xfrm>
            <a:off x="4843272" y="1324963"/>
            <a:ext cx="0" cy="4634936"/>
          </a:xfrm>
          <a:prstGeom prst="line">
            <a:avLst/>
          </a:prstGeom>
          <a:ln w="28575"/>
        </p:spPr>
        <p:style>
          <a:lnRef idx="2">
            <a:schemeClr val="dk1"/>
          </a:lnRef>
          <a:fillRef idx="0">
            <a:schemeClr val="dk1"/>
          </a:fillRef>
          <a:effectRef idx="1">
            <a:schemeClr val="dk1"/>
          </a:effectRef>
          <a:fontRef idx="minor">
            <a:schemeClr val="tx1"/>
          </a:fontRef>
        </p:style>
      </p:cxnSp>
      <p:sp>
        <p:nvSpPr>
          <p:cNvPr id="21" name="TextBox 20">
            <a:extLst>
              <a:ext uri="{FF2B5EF4-FFF2-40B4-BE49-F238E27FC236}">
                <a16:creationId xmlns:a16="http://schemas.microsoft.com/office/drawing/2014/main" id="{B8CA5E9E-46C4-43B8-9FD4-48A945ACD493}"/>
              </a:ext>
            </a:extLst>
          </p:cNvPr>
          <p:cNvSpPr txBox="1"/>
          <p:nvPr/>
        </p:nvSpPr>
        <p:spPr>
          <a:xfrm>
            <a:off x="4942465" y="1233214"/>
            <a:ext cx="3901732" cy="1077218"/>
          </a:xfrm>
          <a:prstGeom prst="rect">
            <a:avLst/>
          </a:prstGeom>
          <a:noFill/>
        </p:spPr>
        <p:txBody>
          <a:bodyPr wrap="square" rtlCol="0">
            <a:spAutoFit/>
          </a:bodyPr>
          <a:lstStyle/>
          <a:p>
            <a:pPr algn="ctr"/>
            <a:r>
              <a:rPr lang="en-US" sz="1600" b="0" i="1" u="none" strike="noStrike" baseline="0" dirty="0">
                <a:solidFill>
                  <a:schemeClr val="bg2">
                    <a:lumMod val="25000"/>
                  </a:schemeClr>
                </a:solidFill>
                <a:latin typeface="Calibri" panose="020F0502020204030204" pitchFamily="34" charset="0"/>
              </a:rPr>
              <a:t>And, do you agree or disagree with the following statement: Higher education at the University of Kansas Edwards Campus is critical for economic development.</a:t>
            </a:r>
            <a:endParaRPr lang="en-US" sz="1600" i="1" dirty="0">
              <a:solidFill>
                <a:schemeClr val="bg2">
                  <a:lumMod val="25000"/>
                </a:schemeClr>
              </a:solidFill>
            </a:endParaRPr>
          </a:p>
        </p:txBody>
      </p:sp>
      <p:sp>
        <p:nvSpPr>
          <p:cNvPr id="19" name="Rectangle 18">
            <a:extLst>
              <a:ext uri="{FF2B5EF4-FFF2-40B4-BE49-F238E27FC236}">
                <a16:creationId xmlns:a16="http://schemas.microsoft.com/office/drawing/2014/main" id="{1837A04D-B969-46A2-89AD-EF4C1E57992B}"/>
              </a:ext>
            </a:extLst>
          </p:cNvPr>
          <p:cNvSpPr/>
          <p:nvPr/>
        </p:nvSpPr>
        <p:spPr>
          <a:xfrm>
            <a:off x="6437153" y="2200166"/>
            <a:ext cx="534121"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C7BD1"/>
                </a:solidFill>
                <a:effectLst/>
                <a:uLnTx/>
                <a:uFillTx/>
                <a:latin typeface="Calibri" panose="020F0502020204030204"/>
                <a:ea typeface="+mn-ea"/>
                <a:cs typeface="+mn-cs"/>
              </a:rPr>
              <a:t>+25</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6" name="Picture 25" descr="A picture containing drawing&#10;&#10;Description automatically generated">
            <a:extLst>
              <a:ext uri="{FF2B5EF4-FFF2-40B4-BE49-F238E27FC236}">
                <a16:creationId xmlns:a16="http://schemas.microsoft.com/office/drawing/2014/main" id="{0951F4EF-7380-4B87-8BE5-260620B4EA0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414819" y="6432940"/>
            <a:ext cx="1313336" cy="284498"/>
          </a:xfrm>
          <a:prstGeom prst="rect">
            <a:avLst/>
          </a:prstGeom>
        </p:spPr>
      </p:pic>
      <p:pic>
        <p:nvPicPr>
          <p:cNvPr id="27" name="Picture 26" descr="A picture containing text&#10;&#10;Description automatically generated">
            <a:extLst>
              <a:ext uri="{FF2B5EF4-FFF2-40B4-BE49-F238E27FC236}">
                <a16:creationId xmlns:a16="http://schemas.microsoft.com/office/drawing/2014/main" id="{BEE45FF0-67CE-45BE-B74B-8E24111D7D1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772894" y="6372505"/>
            <a:ext cx="1598213" cy="389675"/>
          </a:xfrm>
          <a:prstGeom prst="rect">
            <a:avLst/>
          </a:prstGeom>
        </p:spPr>
      </p:pic>
      <p:pic>
        <p:nvPicPr>
          <p:cNvPr id="28" name="Picture 27">
            <a:extLst>
              <a:ext uri="{FF2B5EF4-FFF2-40B4-BE49-F238E27FC236}">
                <a16:creationId xmlns:a16="http://schemas.microsoft.com/office/drawing/2014/main" id="{31C5EC3C-0713-4966-98D5-9161EF2CB6B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426479" y="6429401"/>
            <a:ext cx="2302106" cy="260531"/>
          </a:xfrm>
          <a:prstGeom prst="rect">
            <a:avLst/>
          </a:prstGeom>
        </p:spPr>
      </p:pic>
    </p:spTree>
    <p:extLst>
      <p:ext uri="{BB962C8B-B14F-4D97-AF65-F5344CB8AC3E}">
        <p14:creationId xmlns:p14="http://schemas.microsoft.com/office/powerpoint/2010/main" val="34523262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6DABD6-2705-CE43-9C26-0E579DDD65F8}"/>
              </a:ext>
            </a:extLst>
          </p:cNvPr>
          <p:cNvSpPr>
            <a:spLocks noGrp="1"/>
          </p:cNvSpPr>
          <p:nvPr>
            <p:ph type="title"/>
          </p:nvPr>
        </p:nvSpPr>
        <p:spPr>
          <a:xfrm>
            <a:off x="276381" y="290657"/>
            <a:ext cx="7886700" cy="438912"/>
          </a:xfrm>
        </p:spPr>
        <p:txBody>
          <a:bodyPr lIns="0" tIns="0" rIns="0" bIns="0">
            <a:noAutofit/>
          </a:bodyPr>
          <a:lstStyle/>
          <a:p>
            <a:r>
              <a:rPr lang="en-US" sz="2400" b="1" dirty="0">
                <a:solidFill>
                  <a:srgbClr val="333333"/>
                </a:solidFill>
                <a:latin typeface="Calibri" panose="020F0502020204030204"/>
              </a:rPr>
              <a:t>KEY FINDINGS</a:t>
            </a:r>
            <a:endParaRPr lang="en-US" sz="2400" b="1" dirty="0">
              <a:solidFill>
                <a:srgbClr val="333333"/>
              </a:solidFill>
            </a:endParaRPr>
          </a:p>
        </p:txBody>
      </p:sp>
      <p:sp>
        <p:nvSpPr>
          <p:cNvPr id="8" name="Slide Number Placeholder 5">
            <a:extLst>
              <a:ext uri="{FF2B5EF4-FFF2-40B4-BE49-F238E27FC236}">
                <a16:creationId xmlns:a16="http://schemas.microsoft.com/office/drawing/2014/main" id="{F67A3E3F-9042-504A-9482-C843F4DFB7FF}"/>
              </a:ext>
            </a:extLst>
          </p:cNvPr>
          <p:cNvSpPr>
            <a:spLocks noGrp="1"/>
          </p:cNvSpPr>
          <p:nvPr>
            <p:ph type="sldNum" sz="quarter" idx="12"/>
          </p:nvPr>
        </p:nvSpPr>
        <p:spPr>
          <a:xfrm>
            <a:off x="8469691" y="6275221"/>
            <a:ext cx="689299" cy="365125"/>
          </a:xfr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36E01ECB-9F79-DF4C-A9E9-6BFA7BE47661}" type="slidenum">
              <a:rPr kumimoji="0" lang="en-US" sz="1200" b="1"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5</a:t>
            </a:fld>
            <a:endParaRPr kumimoji="0" lang="en-US" sz="1200" b="1"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6" name="Content Placeholder 2">
            <a:extLst>
              <a:ext uri="{FF2B5EF4-FFF2-40B4-BE49-F238E27FC236}">
                <a16:creationId xmlns:a16="http://schemas.microsoft.com/office/drawing/2014/main" id="{8973CF0B-A578-4136-B18D-03CC484A740A}"/>
              </a:ext>
            </a:extLst>
          </p:cNvPr>
          <p:cNvSpPr txBox="1">
            <a:spLocks/>
          </p:cNvSpPr>
          <p:nvPr/>
        </p:nvSpPr>
        <p:spPr>
          <a:xfrm>
            <a:off x="353058" y="1358414"/>
            <a:ext cx="8437885" cy="3774095"/>
          </a:xfrm>
          <a:prstGeom prst="rect">
            <a:avLst/>
          </a:prstGeom>
          <a:noFill/>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marR="0" lvl="0" indent="-457200" algn="l" defTabSz="914400" rtl="0" eaLnBrk="1" fontAlgn="auto" latinLnBrk="0" hangingPunct="1">
              <a:lnSpc>
                <a:spcPct val="100000"/>
              </a:lnSpc>
              <a:spcBef>
                <a:spcPts val="0"/>
              </a:spcBef>
              <a:spcAft>
                <a:spcPts val="1200"/>
              </a:spcAft>
              <a:buClr>
                <a:srgbClr val="C0504D"/>
              </a:buClr>
              <a:buSzPct val="100000"/>
              <a:buFont typeface="+mj-lt"/>
              <a:buAutoNum type="arabicPeriod" startAt="2"/>
              <a:tabLst/>
              <a:defRPr/>
            </a:pPr>
            <a:r>
              <a:rPr kumimoji="0" lang="en-US" sz="2400" b="1" i="0" u="none" strike="noStrike" kern="1200" cap="none" spc="0" normalizeH="0" baseline="0" noProof="0" dirty="0">
                <a:ln>
                  <a:noFill/>
                </a:ln>
                <a:solidFill>
                  <a:srgbClr val="333333"/>
                </a:solidFill>
                <a:effectLst/>
                <a:uLnTx/>
                <a:uFillTx/>
                <a:latin typeface="Calibri" panose="020F0502020204030204"/>
                <a:ea typeface="+mn-ea"/>
                <a:cs typeface="+mn-cs"/>
              </a:rPr>
              <a:t>Reinforcing the general positive mood in the city is the finding that there are no dominant issues or concerns that voters are focused on.  No single issue or concern is mentioned by more than 18% of Overland Park residents (crime/drugs), and 15% say there are no issues they are most concerned about or simply don’t know how to answer the question.</a:t>
            </a:r>
          </a:p>
          <a:p>
            <a:pPr marL="457200" indent="-457200">
              <a:lnSpc>
                <a:spcPct val="100000"/>
              </a:lnSpc>
              <a:spcBef>
                <a:spcPts val="0"/>
              </a:spcBef>
              <a:spcAft>
                <a:spcPts val="1200"/>
              </a:spcAft>
              <a:buClr>
                <a:srgbClr val="C0504D"/>
              </a:buClr>
              <a:buSzPct val="100000"/>
              <a:buFont typeface="+mj-lt"/>
              <a:buAutoNum type="arabicPeriod" startAt="2"/>
              <a:defRPr/>
            </a:pPr>
            <a:r>
              <a:rPr kumimoji="0" lang="en-US" sz="2400" b="1" i="0" u="none" strike="noStrike" kern="1200" cap="none" spc="0" normalizeH="0" baseline="0" noProof="0" dirty="0">
                <a:ln>
                  <a:noFill/>
                </a:ln>
                <a:solidFill>
                  <a:srgbClr val="333333"/>
                </a:solidFill>
                <a:effectLst/>
                <a:uLnTx/>
                <a:uFillTx/>
                <a:latin typeface="Calibri" panose="020F0502020204030204"/>
                <a:ea typeface="+mn-ea"/>
                <a:cs typeface="+mn-cs"/>
              </a:rPr>
              <a:t>The city’s growth is really a focal point among residents, with 72% saying the city is “growing at about the right speed.” Those more likely to believe the city is growing too fast tend to be older, long-term residents. </a:t>
            </a:r>
          </a:p>
          <a:p>
            <a:pPr marL="0" marR="0" lvl="0" indent="0" algn="l" defTabSz="914400" rtl="0" eaLnBrk="1" fontAlgn="auto" latinLnBrk="0" hangingPunct="1">
              <a:lnSpc>
                <a:spcPct val="100000"/>
              </a:lnSpc>
              <a:spcBef>
                <a:spcPts val="0"/>
              </a:spcBef>
              <a:spcAft>
                <a:spcPts val="1200"/>
              </a:spcAft>
              <a:buClr>
                <a:srgbClr val="C0504D"/>
              </a:buClr>
              <a:buSzPct val="100000"/>
              <a:buNone/>
              <a:tabLst/>
              <a:defRPr/>
            </a:pPr>
            <a:endParaRPr kumimoji="0" lang="en-US" sz="2400" b="1" i="0" u="none" strike="noStrike" kern="1200" cap="none" spc="0" normalizeH="0" baseline="0" noProof="0" dirty="0">
              <a:ln>
                <a:noFill/>
              </a:ln>
              <a:solidFill>
                <a:srgbClr val="333333"/>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1249923C-87EE-46D4-9502-676462BC4CDB}"/>
              </a:ext>
            </a:extLst>
          </p:cNvPr>
          <p:cNvCxnSpPr>
            <a:cxnSpLocks/>
          </p:cNvCxnSpPr>
          <p:nvPr/>
        </p:nvCxnSpPr>
        <p:spPr>
          <a:xfrm>
            <a:off x="299955" y="6279472"/>
            <a:ext cx="8544242" cy="0"/>
          </a:xfrm>
          <a:prstGeom prst="line">
            <a:avLst/>
          </a:prstGeom>
          <a:ln>
            <a:solidFill>
              <a:srgbClr val="333333"/>
            </a:solidFill>
          </a:ln>
        </p:spPr>
        <p:style>
          <a:lnRef idx="1">
            <a:schemeClr val="accent1"/>
          </a:lnRef>
          <a:fillRef idx="0">
            <a:schemeClr val="accent1"/>
          </a:fillRef>
          <a:effectRef idx="0">
            <a:schemeClr val="accent1"/>
          </a:effectRef>
          <a:fontRef idx="minor">
            <a:schemeClr val="tx1"/>
          </a:fontRef>
        </p:style>
      </p:cxnSp>
      <p:pic>
        <p:nvPicPr>
          <p:cNvPr id="9" name="Picture 8" descr="A picture containing food, drawing&#10;&#10;Description automatically generated">
            <a:extLst>
              <a:ext uri="{FF2B5EF4-FFF2-40B4-BE49-F238E27FC236}">
                <a16:creationId xmlns:a16="http://schemas.microsoft.com/office/drawing/2014/main" id="{781A1CAF-4A02-422B-A6BA-76DB43A407FB}"/>
              </a:ext>
            </a:extLst>
          </p:cNvPr>
          <p:cNvPicPr>
            <a:picLocks noChangeAspect="1"/>
          </p:cNvPicPr>
          <p:nvPr/>
        </p:nvPicPr>
        <p:blipFill rotWithShape="1">
          <a:blip r:embed="rId2">
            <a:extLst>
              <a:ext uri="{28A0092B-C50C-407E-A947-70E740481C1C}">
                <a14:useLocalDpi xmlns:a14="http://schemas.microsoft.com/office/drawing/2010/main" val="0"/>
              </a:ext>
            </a:extLst>
          </a:blip>
          <a:srcRect b="93078"/>
          <a:stretch/>
        </p:blipFill>
        <p:spPr>
          <a:xfrm>
            <a:off x="276381" y="796357"/>
            <a:ext cx="3957400" cy="209061"/>
          </a:xfrm>
          <a:prstGeom prst="rect">
            <a:avLst/>
          </a:prstGeom>
        </p:spPr>
      </p:pic>
      <p:pic>
        <p:nvPicPr>
          <p:cNvPr id="15" name="Picture 14" descr="A picture containing drawing&#10;&#10;Description automatically generated">
            <a:extLst>
              <a:ext uri="{FF2B5EF4-FFF2-40B4-BE49-F238E27FC236}">
                <a16:creationId xmlns:a16="http://schemas.microsoft.com/office/drawing/2014/main" id="{6F19487C-884C-4ACD-8DAA-5F5716492DB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14819" y="6432940"/>
            <a:ext cx="1313336" cy="284498"/>
          </a:xfrm>
          <a:prstGeom prst="rect">
            <a:avLst/>
          </a:prstGeom>
        </p:spPr>
      </p:pic>
      <p:pic>
        <p:nvPicPr>
          <p:cNvPr id="16" name="Picture 15" descr="A picture containing text&#10;&#10;Description automatically generated">
            <a:extLst>
              <a:ext uri="{FF2B5EF4-FFF2-40B4-BE49-F238E27FC236}">
                <a16:creationId xmlns:a16="http://schemas.microsoft.com/office/drawing/2014/main" id="{22898D88-4037-4287-A9CE-AB08F33B942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72894" y="6372505"/>
            <a:ext cx="1598213" cy="389675"/>
          </a:xfrm>
          <a:prstGeom prst="rect">
            <a:avLst/>
          </a:prstGeom>
        </p:spPr>
      </p:pic>
      <p:pic>
        <p:nvPicPr>
          <p:cNvPr id="17" name="Picture 16">
            <a:extLst>
              <a:ext uri="{FF2B5EF4-FFF2-40B4-BE49-F238E27FC236}">
                <a16:creationId xmlns:a16="http://schemas.microsoft.com/office/drawing/2014/main" id="{C5DA9141-4307-4505-96C9-E3F1FA47A38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26479" y="6429401"/>
            <a:ext cx="2302106" cy="260531"/>
          </a:xfrm>
          <a:prstGeom prst="rect">
            <a:avLst/>
          </a:prstGeom>
        </p:spPr>
      </p:pic>
    </p:spTree>
    <p:extLst>
      <p:ext uri="{BB962C8B-B14F-4D97-AF65-F5344CB8AC3E}">
        <p14:creationId xmlns:p14="http://schemas.microsoft.com/office/powerpoint/2010/main" val="372715660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FF1B335D-F541-4B62-BC03-229FCF3F2705}"/>
              </a:ext>
            </a:extLst>
          </p:cNvPr>
          <p:cNvSpPr/>
          <p:nvPr/>
        </p:nvSpPr>
        <p:spPr>
          <a:xfrm>
            <a:off x="1451295" y="2569498"/>
            <a:ext cx="775515" cy="360626"/>
          </a:xfrm>
          <a:prstGeom prst="ellipse">
            <a:avLst/>
          </a:prstGeom>
          <a:solidFill>
            <a:srgbClr val="FFE699"/>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46DABD6-2705-CE43-9C26-0E579DDD65F8}"/>
              </a:ext>
            </a:extLst>
          </p:cNvPr>
          <p:cNvSpPr>
            <a:spLocks noGrp="1"/>
          </p:cNvSpPr>
          <p:nvPr>
            <p:ph type="title"/>
          </p:nvPr>
        </p:nvSpPr>
        <p:spPr>
          <a:xfrm>
            <a:off x="276381" y="257101"/>
            <a:ext cx="7760272" cy="438912"/>
          </a:xfrm>
        </p:spPr>
        <p:txBody>
          <a:bodyPr lIns="0" tIns="0" rIns="0" bIns="0">
            <a:noAutofit/>
          </a:bodyPr>
          <a:lstStyle/>
          <a:p>
            <a:r>
              <a:rPr lang="en-US" sz="2400" dirty="0">
                <a:solidFill>
                  <a:srgbClr val="333333"/>
                </a:solidFill>
                <a:latin typeface="Calibri" panose="020F0502020204030204"/>
              </a:rPr>
              <a:t>JCCC also has an advantage on “preparing a workforce that is ready for the jobs and careers of today and in the future.”</a:t>
            </a:r>
            <a:endParaRPr lang="en-US" sz="2400" dirty="0">
              <a:solidFill>
                <a:srgbClr val="333333"/>
              </a:solidFill>
            </a:endParaRPr>
          </a:p>
        </p:txBody>
      </p:sp>
      <p:sp>
        <p:nvSpPr>
          <p:cNvPr id="8" name="Slide Number Placeholder 5">
            <a:extLst>
              <a:ext uri="{FF2B5EF4-FFF2-40B4-BE49-F238E27FC236}">
                <a16:creationId xmlns:a16="http://schemas.microsoft.com/office/drawing/2014/main" id="{F67A3E3F-9042-504A-9482-C843F4DFB7FF}"/>
              </a:ext>
            </a:extLst>
          </p:cNvPr>
          <p:cNvSpPr>
            <a:spLocks noGrp="1"/>
          </p:cNvSpPr>
          <p:nvPr>
            <p:ph type="sldNum" sz="quarter" idx="12"/>
          </p:nvPr>
        </p:nvSpPr>
        <p:spPr>
          <a:xfrm>
            <a:off x="8469691" y="6275221"/>
            <a:ext cx="689299" cy="365125"/>
          </a:xfr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36E01ECB-9F79-DF4C-A9E9-6BFA7BE47661}" type="slidenum">
              <a:rPr kumimoji="0" lang="en-US" sz="1200" b="1"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50</a:t>
            </a:fld>
            <a:endParaRPr kumimoji="0" lang="en-US" sz="1200" b="1"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1249923C-87EE-46D4-9502-676462BC4CDB}"/>
              </a:ext>
            </a:extLst>
          </p:cNvPr>
          <p:cNvCxnSpPr>
            <a:cxnSpLocks/>
          </p:cNvCxnSpPr>
          <p:nvPr/>
        </p:nvCxnSpPr>
        <p:spPr>
          <a:xfrm>
            <a:off x="299955" y="6279472"/>
            <a:ext cx="8544242" cy="0"/>
          </a:xfrm>
          <a:prstGeom prst="line">
            <a:avLst/>
          </a:prstGeom>
          <a:ln>
            <a:solidFill>
              <a:srgbClr val="333333"/>
            </a:solidFill>
          </a:ln>
        </p:spPr>
        <p:style>
          <a:lnRef idx="1">
            <a:schemeClr val="accent1"/>
          </a:lnRef>
          <a:fillRef idx="0">
            <a:schemeClr val="accent1"/>
          </a:fillRef>
          <a:effectRef idx="0">
            <a:schemeClr val="accent1"/>
          </a:effectRef>
          <a:fontRef idx="minor">
            <a:schemeClr val="tx1"/>
          </a:fontRef>
        </p:style>
      </p:cxnSp>
      <p:pic>
        <p:nvPicPr>
          <p:cNvPr id="9" name="Picture 8" descr="A picture containing food, drawing&#10;&#10;Description automatically generated">
            <a:extLst>
              <a:ext uri="{FF2B5EF4-FFF2-40B4-BE49-F238E27FC236}">
                <a16:creationId xmlns:a16="http://schemas.microsoft.com/office/drawing/2014/main" id="{781A1CAF-4A02-422B-A6BA-76DB43A407FB}"/>
              </a:ext>
            </a:extLst>
          </p:cNvPr>
          <p:cNvPicPr>
            <a:picLocks noChangeAspect="1"/>
          </p:cNvPicPr>
          <p:nvPr/>
        </p:nvPicPr>
        <p:blipFill rotWithShape="1">
          <a:blip r:embed="rId2">
            <a:extLst>
              <a:ext uri="{28A0092B-C50C-407E-A947-70E740481C1C}">
                <a14:useLocalDpi xmlns:a14="http://schemas.microsoft.com/office/drawing/2010/main" val="0"/>
              </a:ext>
            </a:extLst>
          </a:blip>
          <a:srcRect b="93078"/>
          <a:stretch/>
        </p:blipFill>
        <p:spPr>
          <a:xfrm>
            <a:off x="276381" y="877014"/>
            <a:ext cx="3957400" cy="209061"/>
          </a:xfrm>
          <a:prstGeom prst="rect">
            <a:avLst/>
          </a:prstGeom>
        </p:spPr>
      </p:pic>
      <p:cxnSp>
        <p:nvCxnSpPr>
          <p:cNvPr id="14" name="Straight Connector 13">
            <a:extLst>
              <a:ext uri="{FF2B5EF4-FFF2-40B4-BE49-F238E27FC236}">
                <a16:creationId xmlns:a16="http://schemas.microsoft.com/office/drawing/2014/main" id="{85848836-F2AE-4675-A47A-D7CFBF04EB35}"/>
              </a:ext>
            </a:extLst>
          </p:cNvPr>
          <p:cNvCxnSpPr>
            <a:cxnSpLocks/>
          </p:cNvCxnSpPr>
          <p:nvPr/>
        </p:nvCxnSpPr>
        <p:spPr>
          <a:xfrm>
            <a:off x="524805" y="6279472"/>
            <a:ext cx="8094391" cy="0"/>
          </a:xfrm>
          <a:prstGeom prst="line">
            <a:avLst/>
          </a:prstGeom>
          <a:ln>
            <a:solidFill>
              <a:srgbClr val="333333"/>
            </a:solidFill>
          </a:ln>
        </p:spPr>
        <p:style>
          <a:lnRef idx="1">
            <a:schemeClr val="accent1"/>
          </a:lnRef>
          <a:fillRef idx="0">
            <a:schemeClr val="accent1"/>
          </a:fillRef>
          <a:effectRef idx="0">
            <a:schemeClr val="accent1"/>
          </a:effectRef>
          <a:fontRef idx="minor">
            <a:schemeClr val="tx1"/>
          </a:fontRef>
        </p:style>
      </p:cxnSp>
      <p:graphicFrame>
        <p:nvGraphicFramePr>
          <p:cNvPr id="13" name="Chart 12">
            <a:extLst>
              <a:ext uri="{FF2B5EF4-FFF2-40B4-BE49-F238E27FC236}">
                <a16:creationId xmlns:a16="http://schemas.microsoft.com/office/drawing/2014/main" id="{1A41707A-0410-4DE7-8968-4919232A2335}"/>
              </a:ext>
            </a:extLst>
          </p:cNvPr>
          <p:cNvGraphicFramePr/>
          <p:nvPr>
            <p:extLst>
              <p:ext uri="{D42A27DB-BD31-4B8C-83A1-F6EECF244321}">
                <p14:modId xmlns:p14="http://schemas.microsoft.com/office/powerpoint/2010/main" val="3088411253"/>
              </p:ext>
            </p:extLst>
          </p:nvPr>
        </p:nvGraphicFramePr>
        <p:xfrm>
          <a:off x="554985" y="1324963"/>
          <a:ext cx="4017016" cy="4880109"/>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a16="http://schemas.microsoft.com/office/drawing/2014/main" id="{8479118A-D54C-49DD-A432-4DB09F0F6089}"/>
              </a:ext>
            </a:extLst>
          </p:cNvPr>
          <p:cNvSpPr txBox="1"/>
          <p:nvPr/>
        </p:nvSpPr>
        <p:spPr>
          <a:xfrm>
            <a:off x="565911" y="1223956"/>
            <a:ext cx="3901732" cy="1077218"/>
          </a:xfrm>
          <a:prstGeom prst="rect">
            <a:avLst/>
          </a:prstGeom>
          <a:noFill/>
        </p:spPr>
        <p:txBody>
          <a:bodyPr wrap="square" rtlCol="0">
            <a:spAutoFit/>
          </a:bodyPr>
          <a:lstStyle/>
          <a:p>
            <a:pPr algn="ctr"/>
            <a:r>
              <a:rPr lang="en-US" sz="1600" b="0" i="1" u="none" strike="noStrike" baseline="0" dirty="0">
                <a:solidFill>
                  <a:schemeClr val="bg2">
                    <a:lumMod val="25000"/>
                  </a:schemeClr>
                </a:solidFill>
                <a:latin typeface="Calibri" panose="020F0502020204030204" pitchFamily="34" charset="0"/>
              </a:rPr>
              <a:t>Johnson County Community</a:t>
            </a:r>
          </a:p>
          <a:p>
            <a:pPr algn="ctr"/>
            <a:r>
              <a:rPr lang="en-US" sz="1600" b="0" i="1" u="none" strike="noStrike" baseline="0" dirty="0">
                <a:solidFill>
                  <a:schemeClr val="bg2">
                    <a:lumMod val="25000"/>
                  </a:schemeClr>
                </a:solidFill>
                <a:latin typeface="Calibri" panose="020F0502020204030204" pitchFamily="34" charset="0"/>
              </a:rPr>
              <a:t>College is preparing a workforce that is ready for the jobs and careers of today and in the future.</a:t>
            </a:r>
            <a:endParaRPr lang="en-US" sz="1600" i="1" dirty="0">
              <a:solidFill>
                <a:schemeClr val="bg2">
                  <a:lumMod val="25000"/>
                </a:schemeClr>
              </a:solidFill>
            </a:endParaRPr>
          </a:p>
        </p:txBody>
      </p:sp>
      <p:graphicFrame>
        <p:nvGraphicFramePr>
          <p:cNvPr id="23" name="Chart 22">
            <a:extLst>
              <a:ext uri="{FF2B5EF4-FFF2-40B4-BE49-F238E27FC236}">
                <a16:creationId xmlns:a16="http://schemas.microsoft.com/office/drawing/2014/main" id="{57F88D34-1501-4DEA-89FB-50B9814E4D45}"/>
              </a:ext>
            </a:extLst>
          </p:cNvPr>
          <p:cNvGraphicFramePr/>
          <p:nvPr>
            <p:extLst>
              <p:ext uri="{D42A27DB-BD31-4B8C-83A1-F6EECF244321}">
                <p14:modId xmlns:p14="http://schemas.microsoft.com/office/powerpoint/2010/main" val="4071559218"/>
              </p:ext>
            </p:extLst>
          </p:nvPr>
        </p:nvGraphicFramePr>
        <p:xfrm>
          <a:off x="524805" y="1324963"/>
          <a:ext cx="8187917" cy="4880109"/>
        </p:xfrm>
        <a:graphic>
          <a:graphicData uri="http://schemas.openxmlformats.org/drawingml/2006/chart">
            <c:chart xmlns:c="http://schemas.openxmlformats.org/drawingml/2006/chart" xmlns:r="http://schemas.openxmlformats.org/officeDocument/2006/relationships" r:id="rId4"/>
          </a:graphicData>
        </a:graphic>
      </p:graphicFrame>
      <p:sp>
        <p:nvSpPr>
          <p:cNvPr id="18" name="TextBox 17">
            <a:extLst>
              <a:ext uri="{FF2B5EF4-FFF2-40B4-BE49-F238E27FC236}">
                <a16:creationId xmlns:a16="http://schemas.microsoft.com/office/drawing/2014/main" id="{529D6EA2-AB2B-4DE5-932E-40D7DA8CB40A}"/>
              </a:ext>
            </a:extLst>
          </p:cNvPr>
          <p:cNvSpPr txBox="1"/>
          <p:nvPr/>
        </p:nvSpPr>
        <p:spPr>
          <a:xfrm>
            <a:off x="5630707" y="4316736"/>
            <a:ext cx="907114"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23%</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Strongly</a:t>
            </a:r>
          </a:p>
        </p:txBody>
      </p:sp>
      <p:cxnSp>
        <p:nvCxnSpPr>
          <p:cNvPr id="24" name="Straight Connector 23">
            <a:extLst>
              <a:ext uri="{FF2B5EF4-FFF2-40B4-BE49-F238E27FC236}">
                <a16:creationId xmlns:a16="http://schemas.microsoft.com/office/drawing/2014/main" id="{680CA52F-3FC4-45C5-940B-CE829E202B93}"/>
              </a:ext>
            </a:extLst>
          </p:cNvPr>
          <p:cNvCxnSpPr>
            <a:cxnSpLocks/>
          </p:cNvCxnSpPr>
          <p:nvPr/>
        </p:nvCxnSpPr>
        <p:spPr>
          <a:xfrm>
            <a:off x="4625158" y="1223956"/>
            <a:ext cx="0" cy="4634936"/>
          </a:xfrm>
          <a:prstGeom prst="line">
            <a:avLst/>
          </a:prstGeom>
          <a:ln w="28575"/>
        </p:spPr>
        <p:style>
          <a:lnRef idx="2">
            <a:schemeClr val="dk1"/>
          </a:lnRef>
          <a:fillRef idx="0">
            <a:schemeClr val="dk1"/>
          </a:fillRef>
          <a:effectRef idx="1">
            <a:schemeClr val="dk1"/>
          </a:effectRef>
          <a:fontRef idx="minor">
            <a:schemeClr val="tx1"/>
          </a:fontRef>
        </p:style>
      </p:cxnSp>
      <p:sp>
        <p:nvSpPr>
          <p:cNvPr id="21" name="TextBox 20">
            <a:extLst>
              <a:ext uri="{FF2B5EF4-FFF2-40B4-BE49-F238E27FC236}">
                <a16:creationId xmlns:a16="http://schemas.microsoft.com/office/drawing/2014/main" id="{B8CA5E9E-46C4-43B8-9FD4-48A945ACD493}"/>
              </a:ext>
            </a:extLst>
          </p:cNvPr>
          <p:cNvSpPr txBox="1"/>
          <p:nvPr/>
        </p:nvSpPr>
        <p:spPr>
          <a:xfrm>
            <a:off x="4942465" y="1233214"/>
            <a:ext cx="3901732" cy="1077218"/>
          </a:xfrm>
          <a:prstGeom prst="rect">
            <a:avLst/>
          </a:prstGeom>
          <a:noFill/>
        </p:spPr>
        <p:txBody>
          <a:bodyPr wrap="square" rtlCol="0">
            <a:spAutoFit/>
          </a:bodyPr>
          <a:lstStyle/>
          <a:p>
            <a:pPr algn="ctr"/>
            <a:r>
              <a:rPr lang="en-US" sz="1600" b="0" i="1" u="none" strike="noStrike" baseline="0" dirty="0">
                <a:solidFill>
                  <a:schemeClr val="bg2">
                    <a:lumMod val="25000"/>
                  </a:schemeClr>
                </a:solidFill>
                <a:latin typeface="Calibri" panose="020F0502020204030204" pitchFamily="34" charset="0"/>
              </a:rPr>
              <a:t>The University of Kansas Edwards</a:t>
            </a:r>
          </a:p>
          <a:p>
            <a:pPr algn="ctr"/>
            <a:r>
              <a:rPr lang="en-US" sz="1600" b="0" i="1" u="none" strike="noStrike" baseline="0" dirty="0">
                <a:solidFill>
                  <a:schemeClr val="bg2">
                    <a:lumMod val="25000"/>
                  </a:schemeClr>
                </a:solidFill>
                <a:latin typeface="Calibri" panose="020F0502020204030204" pitchFamily="34" charset="0"/>
              </a:rPr>
              <a:t>Campus is preparing a workforce that is ready for the jobs and careers of today and in the future.</a:t>
            </a:r>
            <a:endParaRPr lang="en-US" sz="1600" i="1" dirty="0">
              <a:solidFill>
                <a:schemeClr val="bg2">
                  <a:lumMod val="25000"/>
                </a:schemeClr>
              </a:solidFill>
            </a:endParaRPr>
          </a:p>
        </p:txBody>
      </p:sp>
      <p:pic>
        <p:nvPicPr>
          <p:cNvPr id="17" name="Picture 16" descr="A picture containing drawing&#10;&#10;Description automatically generated">
            <a:extLst>
              <a:ext uri="{FF2B5EF4-FFF2-40B4-BE49-F238E27FC236}">
                <a16:creationId xmlns:a16="http://schemas.microsoft.com/office/drawing/2014/main" id="{6148A834-96AB-4267-A61C-67DCB195D15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6381" y="6355848"/>
            <a:ext cx="1313336" cy="284498"/>
          </a:xfrm>
          <a:prstGeom prst="rect">
            <a:avLst/>
          </a:prstGeom>
        </p:spPr>
      </p:pic>
      <p:sp>
        <p:nvSpPr>
          <p:cNvPr id="25" name="Rectangle 24">
            <a:extLst>
              <a:ext uri="{FF2B5EF4-FFF2-40B4-BE49-F238E27FC236}">
                <a16:creationId xmlns:a16="http://schemas.microsoft.com/office/drawing/2014/main" id="{E61DF1FC-11CA-436A-A9E9-06C673A947BA}"/>
              </a:ext>
            </a:extLst>
          </p:cNvPr>
          <p:cNvSpPr/>
          <p:nvPr/>
        </p:nvSpPr>
        <p:spPr>
          <a:xfrm>
            <a:off x="2516777" y="6389976"/>
            <a:ext cx="4110446" cy="253916"/>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0" i="1" u="none" strike="noStrike" kern="1200" cap="none" spc="0" normalizeH="0" baseline="0" noProof="0" dirty="0">
                <a:ln>
                  <a:noFill/>
                </a:ln>
                <a:solidFill>
                  <a:prstClr val="black"/>
                </a:solidFill>
                <a:effectLst/>
                <a:uLnTx/>
                <a:uFillTx/>
                <a:latin typeface="Calibri" panose="020F0502020204030204"/>
                <a:ea typeface="+mn-ea"/>
                <a:cs typeface="+mn-cs"/>
              </a:rPr>
              <a:t>And, do you agree or disagree with the following statement:</a:t>
            </a:r>
          </a:p>
        </p:txBody>
      </p:sp>
      <p:sp>
        <p:nvSpPr>
          <p:cNvPr id="27" name="TextBox 26">
            <a:extLst>
              <a:ext uri="{FF2B5EF4-FFF2-40B4-BE49-F238E27FC236}">
                <a16:creationId xmlns:a16="http://schemas.microsoft.com/office/drawing/2014/main" id="{C2DF5418-0BD6-49B2-A51C-ACB42D77D446}"/>
              </a:ext>
            </a:extLst>
          </p:cNvPr>
          <p:cNvSpPr txBox="1"/>
          <p:nvPr/>
        </p:nvSpPr>
        <p:spPr>
          <a:xfrm>
            <a:off x="1339535" y="4022290"/>
            <a:ext cx="907114" cy="4616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48%</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rPr>
              <a:t>Strongly</a:t>
            </a:r>
          </a:p>
        </p:txBody>
      </p:sp>
      <p:sp>
        <p:nvSpPr>
          <p:cNvPr id="20" name="Rectangle 19">
            <a:extLst>
              <a:ext uri="{FF2B5EF4-FFF2-40B4-BE49-F238E27FC236}">
                <a16:creationId xmlns:a16="http://schemas.microsoft.com/office/drawing/2014/main" id="{A2F9AB13-E401-47F1-A7A4-531AF904F296}"/>
              </a:ext>
            </a:extLst>
          </p:cNvPr>
          <p:cNvSpPr/>
          <p:nvPr/>
        </p:nvSpPr>
        <p:spPr>
          <a:xfrm>
            <a:off x="2358285" y="2200166"/>
            <a:ext cx="534121"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solidFill>
                  <a:srgbClr val="4C7BD1"/>
                </a:solidFill>
                <a:latin typeface="Calibri" panose="020F0502020204030204"/>
              </a:rPr>
              <a:t>+79</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1837A04D-B969-46A2-89AD-EF4C1E57992B}"/>
              </a:ext>
            </a:extLst>
          </p:cNvPr>
          <p:cNvSpPr/>
          <p:nvPr/>
        </p:nvSpPr>
        <p:spPr>
          <a:xfrm>
            <a:off x="6437153" y="2200166"/>
            <a:ext cx="534121" cy="36933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C7BD1"/>
                </a:solidFill>
                <a:effectLst/>
                <a:uLnTx/>
                <a:uFillTx/>
                <a:latin typeface="Calibri" panose="020F0502020204030204"/>
                <a:ea typeface="+mn-ea"/>
                <a:cs typeface="+mn-cs"/>
              </a:rPr>
              <a:t>+</a:t>
            </a:r>
            <a:r>
              <a:rPr lang="en-US" dirty="0">
                <a:solidFill>
                  <a:srgbClr val="4C7BD1"/>
                </a:solidFill>
                <a:latin typeface="Calibri" panose="020F0502020204030204"/>
              </a:rPr>
              <a:t>52</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2" name="Picture 21" descr="A picture containing text&#10;&#10;Description automatically generated">
            <a:extLst>
              <a:ext uri="{FF2B5EF4-FFF2-40B4-BE49-F238E27FC236}">
                <a16:creationId xmlns:a16="http://schemas.microsoft.com/office/drawing/2014/main" id="{08A5C353-84B1-4471-9727-A28FC68DE92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21710" y="6369624"/>
            <a:ext cx="1426048" cy="347698"/>
          </a:xfrm>
          <a:prstGeom prst="rect">
            <a:avLst/>
          </a:prstGeom>
        </p:spPr>
      </p:pic>
      <p:pic>
        <p:nvPicPr>
          <p:cNvPr id="29" name="Picture 28">
            <a:extLst>
              <a:ext uri="{FF2B5EF4-FFF2-40B4-BE49-F238E27FC236}">
                <a16:creationId xmlns:a16="http://schemas.microsoft.com/office/drawing/2014/main" id="{34AF7250-C045-488B-8C48-93B364E7DA93}"/>
              </a:ext>
            </a:extLst>
          </p:cNvPr>
          <p:cNvPicPr>
            <a:picLocks noChangeAspect="1"/>
          </p:cNvPicPr>
          <p:nvPr/>
        </p:nvPicPr>
        <p:blipFill rotWithShape="1">
          <a:blip r:embed="rId7">
            <a:extLst>
              <a:ext uri="{28A0092B-C50C-407E-A947-70E740481C1C}">
                <a14:useLocalDpi xmlns:a14="http://schemas.microsoft.com/office/drawing/2010/main" val="0"/>
              </a:ext>
            </a:extLst>
          </a:blip>
          <a:srcRect t="-2459" r="86823"/>
          <a:stretch/>
        </p:blipFill>
        <p:spPr>
          <a:xfrm>
            <a:off x="8248368" y="6353873"/>
            <a:ext cx="466521" cy="410519"/>
          </a:xfrm>
          <a:prstGeom prst="rect">
            <a:avLst/>
          </a:prstGeom>
        </p:spPr>
      </p:pic>
    </p:spTree>
    <p:extLst>
      <p:ext uri="{BB962C8B-B14F-4D97-AF65-F5344CB8AC3E}">
        <p14:creationId xmlns:p14="http://schemas.microsoft.com/office/powerpoint/2010/main" val="60642003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7000" t="-9000" r="-24000"/>
          </a:stretch>
        </a:blip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28D6982-06C8-40AD-B576-9AAFAD99D438}"/>
              </a:ext>
            </a:extLst>
          </p:cNvPr>
          <p:cNvSpPr/>
          <p:nvPr/>
        </p:nvSpPr>
        <p:spPr>
          <a:xfrm>
            <a:off x="0" y="-20320"/>
            <a:ext cx="9144000" cy="14518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794B384E-7D9E-A943-9C92-5F2E935A4522}"/>
              </a:ext>
            </a:extLst>
          </p:cNvPr>
          <p:cNvSpPr/>
          <p:nvPr/>
        </p:nvSpPr>
        <p:spPr>
          <a:xfrm>
            <a:off x="0" y="-15476"/>
            <a:ext cx="9144000" cy="10933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descr="A close up of a logo&#10;&#10;Description automatically generated">
            <a:extLst>
              <a:ext uri="{FF2B5EF4-FFF2-40B4-BE49-F238E27FC236}">
                <a16:creationId xmlns:a16="http://schemas.microsoft.com/office/drawing/2014/main" id="{42578817-D628-4AB8-BC7D-AC93E59D7CC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5670" y="93854"/>
            <a:ext cx="2775310" cy="1268574"/>
          </a:xfrm>
          <a:prstGeom prst="rect">
            <a:avLst/>
          </a:prstGeom>
        </p:spPr>
      </p:pic>
      <p:sp>
        <p:nvSpPr>
          <p:cNvPr id="7" name="Title 1">
            <a:extLst>
              <a:ext uri="{FF2B5EF4-FFF2-40B4-BE49-F238E27FC236}">
                <a16:creationId xmlns:a16="http://schemas.microsoft.com/office/drawing/2014/main" id="{9EE6B1EB-24A9-4CDE-ADCC-67FF4527C990}"/>
              </a:ext>
            </a:extLst>
          </p:cNvPr>
          <p:cNvSpPr txBox="1">
            <a:spLocks/>
          </p:cNvSpPr>
          <p:nvPr/>
        </p:nvSpPr>
        <p:spPr>
          <a:xfrm>
            <a:off x="6270155" y="1751275"/>
            <a:ext cx="3178645" cy="1311965"/>
          </a:xfrm>
          <a:prstGeom prst="rect">
            <a:avLst/>
          </a:prstGeom>
        </p:spPr>
        <p:txBody>
          <a:bodyPr vert="horz" lIns="0" tIns="0" rIns="0" bIns="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srgbClr val="333333"/>
                </a:solidFill>
                <a:effectLst/>
                <a:uLnTx/>
                <a:uFillTx/>
                <a:latin typeface="Calibri Light" panose="020F0302020204030204"/>
                <a:ea typeface="+mj-ea"/>
                <a:cs typeface="+mj-cs"/>
              </a:rPr>
              <a:t>Neil Newhouse </a:t>
            </a:r>
            <a:br>
              <a:rPr kumimoji="0" lang="en-US" sz="4400" b="1" i="0" u="none" strike="noStrike" kern="1200" cap="none" spc="0" normalizeH="0" baseline="0" noProof="0" dirty="0">
                <a:ln>
                  <a:noFill/>
                </a:ln>
                <a:solidFill>
                  <a:srgbClr val="333333"/>
                </a:solidFill>
                <a:effectLst/>
                <a:uLnTx/>
                <a:uFillTx/>
                <a:latin typeface="Calibri Light" panose="020F0302020204030204"/>
                <a:ea typeface="+mj-ea"/>
                <a:cs typeface="+mj-cs"/>
              </a:rPr>
            </a:br>
            <a:r>
              <a:rPr kumimoji="0" lang="en-US" sz="2400" b="1" i="0" u="none" strike="noStrike" kern="1200" cap="none" spc="600" normalizeH="0" baseline="0" noProof="0" dirty="0">
                <a:ln>
                  <a:noFill/>
                </a:ln>
                <a:solidFill>
                  <a:srgbClr val="333333"/>
                </a:solidFill>
                <a:effectLst/>
                <a:uLnTx/>
                <a:uFillTx/>
                <a:latin typeface="Calibri Light" panose="020F0302020204030204"/>
                <a:ea typeface="+mj-ea"/>
                <a:cs typeface="+mj-cs"/>
              </a:rPr>
              <a:t>Partner</a:t>
            </a:r>
            <a:br>
              <a:rPr kumimoji="0" lang="en-US" sz="2400" b="1" i="0" u="none" strike="noStrike" kern="1200" cap="none" spc="600" normalizeH="0" baseline="0" noProof="0" dirty="0">
                <a:ln>
                  <a:noFill/>
                </a:ln>
                <a:solidFill>
                  <a:srgbClr val="333333"/>
                </a:solidFill>
                <a:effectLst/>
                <a:uLnTx/>
                <a:uFillTx/>
                <a:latin typeface="Calibri Light" panose="020F0302020204030204"/>
                <a:ea typeface="+mj-ea"/>
                <a:cs typeface="+mj-cs"/>
              </a:rPr>
            </a:br>
            <a:br>
              <a:rPr kumimoji="0" lang="en-US" sz="2400" b="1" i="0" u="none" strike="noStrike" kern="1200" cap="none" spc="600" normalizeH="0" baseline="0" noProof="0" dirty="0">
                <a:ln>
                  <a:noFill/>
                </a:ln>
                <a:solidFill>
                  <a:srgbClr val="333333"/>
                </a:solidFill>
                <a:effectLst/>
                <a:uLnTx/>
                <a:uFillTx/>
                <a:latin typeface="Calibri Light" panose="020F0302020204030204"/>
                <a:ea typeface="+mj-ea"/>
                <a:cs typeface="+mj-cs"/>
              </a:rPr>
            </a:br>
            <a:endParaRPr kumimoji="0" lang="en-US" sz="2400" b="0" i="0" u="none" strike="noStrike" kern="1200" cap="none" spc="600" normalizeH="0" baseline="0" noProof="0" dirty="0">
              <a:ln>
                <a:noFill/>
              </a:ln>
              <a:solidFill>
                <a:srgbClr val="333333"/>
              </a:solidFill>
              <a:effectLst/>
              <a:uLnTx/>
              <a:uFillTx/>
              <a:latin typeface="Calibri Light" panose="020F0302020204030204"/>
              <a:ea typeface="+mj-ea"/>
              <a:cs typeface="+mj-cs"/>
            </a:endParaRPr>
          </a:p>
        </p:txBody>
      </p:sp>
      <p:sp>
        <p:nvSpPr>
          <p:cNvPr id="8" name="Title 1">
            <a:extLst>
              <a:ext uri="{FF2B5EF4-FFF2-40B4-BE49-F238E27FC236}">
                <a16:creationId xmlns:a16="http://schemas.microsoft.com/office/drawing/2014/main" id="{84BCB7CC-B7B8-4A31-92F0-0C785AE15FA1}"/>
              </a:ext>
            </a:extLst>
          </p:cNvPr>
          <p:cNvSpPr txBox="1">
            <a:spLocks/>
          </p:cNvSpPr>
          <p:nvPr/>
        </p:nvSpPr>
        <p:spPr>
          <a:xfrm>
            <a:off x="6270155" y="2599385"/>
            <a:ext cx="3178645" cy="1311965"/>
          </a:xfrm>
          <a:prstGeom prst="rect">
            <a:avLst/>
          </a:prstGeom>
        </p:spPr>
        <p:txBody>
          <a:bodyPr vert="horz" lIns="0" tIns="0" rIns="0" bIns="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ts val="1580"/>
              </a:lnSpc>
              <a:spcBef>
                <a:spcPct val="0"/>
              </a:spcBef>
              <a:spcAft>
                <a:spcPts val="0"/>
              </a:spcAft>
              <a:buClrTx/>
              <a:buSzTx/>
              <a:buFontTx/>
              <a:buNone/>
              <a:tabLst/>
              <a:defRPr/>
            </a:pPr>
            <a:r>
              <a:rPr kumimoji="0" lang="en-US" sz="1600" b="0" i="0" u="none" strike="noStrike" kern="1200" cap="none" spc="0" normalizeH="0" baseline="0" noProof="0" dirty="0">
                <a:ln>
                  <a:noFill/>
                </a:ln>
                <a:solidFill>
                  <a:srgbClr val="333333"/>
                </a:solidFill>
                <a:effectLst/>
                <a:uLnTx/>
                <a:uFillTx/>
                <a:latin typeface="Calibri" panose="020F0502020204030204"/>
                <a:ea typeface="+mj-ea"/>
                <a:cs typeface="+mj-cs"/>
              </a:rPr>
              <a:t>Phone: (703) 836-7655</a:t>
            </a:r>
          </a:p>
          <a:p>
            <a:pPr marL="0" marR="0" lvl="0" indent="0" algn="l" defTabSz="914400" rtl="0" eaLnBrk="1" fontAlgn="auto" latinLnBrk="0" hangingPunct="1">
              <a:lnSpc>
                <a:spcPts val="1580"/>
              </a:lnSpc>
              <a:spcBef>
                <a:spcPct val="0"/>
              </a:spcBef>
              <a:spcAft>
                <a:spcPts val="0"/>
              </a:spcAft>
              <a:buClrTx/>
              <a:buSzTx/>
              <a:buFontTx/>
              <a:buNone/>
              <a:tabLst/>
              <a:defRPr/>
            </a:pPr>
            <a:r>
              <a:rPr kumimoji="0" lang="en-US" sz="1600" b="0" i="0" u="none" strike="noStrike" kern="1200" cap="none" spc="0" normalizeH="0" baseline="0" noProof="0" dirty="0">
                <a:ln>
                  <a:noFill/>
                </a:ln>
                <a:solidFill>
                  <a:srgbClr val="333333"/>
                </a:solidFill>
                <a:effectLst/>
                <a:uLnTx/>
                <a:uFillTx/>
                <a:latin typeface="Calibri" panose="020F0502020204030204"/>
                <a:ea typeface="+mj-ea"/>
                <a:cs typeface="+mj-cs"/>
              </a:rPr>
              <a:t>Email: </a:t>
            </a:r>
            <a:r>
              <a:rPr kumimoji="0" lang="en-US" sz="1600" b="0" i="0" u="none" strike="noStrike" kern="1200" cap="none" spc="0" normalizeH="0" baseline="0" noProof="0" dirty="0">
                <a:ln>
                  <a:noFill/>
                </a:ln>
                <a:solidFill>
                  <a:srgbClr val="333333"/>
                </a:solidFill>
                <a:effectLst/>
                <a:uLnTx/>
                <a:uFillTx/>
                <a:latin typeface="Calibri" panose="020F0502020204030204"/>
                <a:ea typeface="+mj-ea"/>
                <a:cs typeface="+mj-cs"/>
                <a:hlinkClick r:id="rId4"/>
              </a:rPr>
              <a:t>neil@pos.org</a:t>
            </a:r>
            <a:endParaRPr kumimoji="0" lang="en-US" sz="1600" b="0" i="0" u="none" strike="noStrike" kern="1200" cap="none" spc="0" normalizeH="0" baseline="0" noProof="0" dirty="0">
              <a:ln>
                <a:noFill/>
              </a:ln>
              <a:solidFill>
                <a:srgbClr val="333333"/>
              </a:solidFill>
              <a:effectLst/>
              <a:uLnTx/>
              <a:uFillTx/>
              <a:latin typeface="Calibri" panose="020F0502020204030204"/>
              <a:ea typeface="+mj-ea"/>
              <a:cs typeface="+mj-cs"/>
            </a:endParaRPr>
          </a:p>
          <a:p>
            <a:pPr marL="0" marR="0" lvl="0" indent="0" algn="l" defTabSz="914400" rtl="0" eaLnBrk="1" fontAlgn="auto" latinLnBrk="0" hangingPunct="1">
              <a:lnSpc>
                <a:spcPts val="1580"/>
              </a:lnSpc>
              <a:spcBef>
                <a:spcPct val="0"/>
              </a:spcBef>
              <a:spcAft>
                <a:spcPts val="0"/>
              </a:spcAft>
              <a:buClrTx/>
              <a:buSzTx/>
              <a:buFontTx/>
              <a:buNone/>
              <a:tabLst/>
              <a:defRPr/>
            </a:pPr>
            <a:r>
              <a:rPr kumimoji="0" lang="en-US" sz="1600" b="0" i="0" u="none" strike="noStrike" kern="1200" cap="none" spc="0" normalizeH="0" baseline="0" noProof="0" dirty="0">
                <a:ln>
                  <a:noFill/>
                </a:ln>
                <a:solidFill>
                  <a:srgbClr val="333333"/>
                </a:solidFill>
                <a:effectLst/>
                <a:uLnTx/>
                <a:uFillTx/>
                <a:latin typeface="Calibri" panose="020F0502020204030204"/>
                <a:ea typeface="+mj-ea"/>
                <a:cs typeface="+mj-cs"/>
              </a:rPr>
              <a:t>Twitter: @KCkid</a:t>
            </a:r>
          </a:p>
        </p:txBody>
      </p:sp>
      <p:pic>
        <p:nvPicPr>
          <p:cNvPr id="11" name="Picture 10" descr="A picture containing text&#10;&#10;Description automatically generated">
            <a:extLst>
              <a:ext uri="{FF2B5EF4-FFF2-40B4-BE49-F238E27FC236}">
                <a16:creationId xmlns:a16="http://schemas.microsoft.com/office/drawing/2014/main" id="{27B6711B-43BA-43AC-A00D-3971DB26071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26221" y="40132"/>
            <a:ext cx="3178645" cy="735136"/>
          </a:xfrm>
          <a:prstGeom prst="rect">
            <a:avLst/>
          </a:prstGeom>
        </p:spPr>
      </p:pic>
      <p:pic>
        <p:nvPicPr>
          <p:cNvPr id="9" name="Picture 8">
            <a:extLst>
              <a:ext uri="{FF2B5EF4-FFF2-40B4-BE49-F238E27FC236}">
                <a16:creationId xmlns:a16="http://schemas.microsoft.com/office/drawing/2014/main" id="{B9C51718-6226-492A-A578-941B2E8AC4C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611691" y="817896"/>
            <a:ext cx="4811597" cy="544532"/>
          </a:xfrm>
          <a:prstGeom prst="rect">
            <a:avLst/>
          </a:prstGeom>
        </p:spPr>
      </p:pic>
    </p:spTree>
    <p:extLst>
      <p:ext uri="{BB962C8B-B14F-4D97-AF65-F5344CB8AC3E}">
        <p14:creationId xmlns:p14="http://schemas.microsoft.com/office/powerpoint/2010/main" val="3495750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6DABD6-2705-CE43-9C26-0E579DDD65F8}"/>
              </a:ext>
            </a:extLst>
          </p:cNvPr>
          <p:cNvSpPr>
            <a:spLocks noGrp="1"/>
          </p:cNvSpPr>
          <p:nvPr>
            <p:ph type="title"/>
          </p:nvPr>
        </p:nvSpPr>
        <p:spPr>
          <a:xfrm>
            <a:off x="276381" y="290657"/>
            <a:ext cx="7886700" cy="438912"/>
          </a:xfrm>
        </p:spPr>
        <p:txBody>
          <a:bodyPr lIns="0" tIns="0" rIns="0" bIns="0">
            <a:noAutofit/>
          </a:bodyPr>
          <a:lstStyle/>
          <a:p>
            <a:r>
              <a:rPr lang="en-US" sz="2400" b="1" dirty="0">
                <a:solidFill>
                  <a:srgbClr val="333333"/>
                </a:solidFill>
                <a:latin typeface="Calibri" panose="020F0502020204030204"/>
              </a:rPr>
              <a:t>KEY FINDINGS</a:t>
            </a:r>
            <a:endParaRPr lang="en-US" sz="2400" b="1" dirty="0">
              <a:solidFill>
                <a:srgbClr val="333333"/>
              </a:solidFill>
            </a:endParaRPr>
          </a:p>
        </p:txBody>
      </p:sp>
      <p:sp>
        <p:nvSpPr>
          <p:cNvPr id="8" name="Slide Number Placeholder 5">
            <a:extLst>
              <a:ext uri="{FF2B5EF4-FFF2-40B4-BE49-F238E27FC236}">
                <a16:creationId xmlns:a16="http://schemas.microsoft.com/office/drawing/2014/main" id="{F67A3E3F-9042-504A-9482-C843F4DFB7FF}"/>
              </a:ext>
            </a:extLst>
          </p:cNvPr>
          <p:cNvSpPr>
            <a:spLocks noGrp="1"/>
          </p:cNvSpPr>
          <p:nvPr>
            <p:ph type="sldNum" sz="quarter" idx="12"/>
          </p:nvPr>
        </p:nvSpPr>
        <p:spPr>
          <a:xfrm>
            <a:off x="8469691" y="6275221"/>
            <a:ext cx="689299" cy="365125"/>
          </a:xfr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36E01ECB-9F79-DF4C-A9E9-6BFA7BE47661}" type="slidenum">
              <a:rPr kumimoji="0" lang="en-US" sz="1200" b="1"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6</a:t>
            </a:fld>
            <a:endParaRPr kumimoji="0" lang="en-US" sz="1200" b="1"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6" name="Content Placeholder 2">
            <a:extLst>
              <a:ext uri="{FF2B5EF4-FFF2-40B4-BE49-F238E27FC236}">
                <a16:creationId xmlns:a16="http://schemas.microsoft.com/office/drawing/2014/main" id="{8973CF0B-A578-4136-B18D-03CC484A740A}"/>
              </a:ext>
            </a:extLst>
          </p:cNvPr>
          <p:cNvSpPr txBox="1">
            <a:spLocks/>
          </p:cNvSpPr>
          <p:nvPr/>
        </p:nvSpPr>
        <p:spPr>
          <a:xfrm>
            <a:off x="353058" y="1021060"/>
            <a:ext cx="8544242" cy="3774095"/>
          </a:xfrm>
          <a:prstGeom prst="rect">
            <a:avLst/>
          </a:prstGeom>
          <a:noFill/>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marR="0" lvl="0" indent="-457200" algn="l" defTabSz="914400" rtl="0" eaLnBrk="1" fontAlgn="auto" latinLnBrk="0" hangingPunct="1">
              <a:lnSpc>
                <a:spcPct val="100000"/>
              </a:lnSpc>
              <a:spcBef>
                <a:spcPts val="0"/>
              </a:spcBef>
              <a:spcAft>
                <a:spcPts val="1200"/>
              </a:spcAft>
              <a:buClr>
                <a:srgbClr val="C0504D"/>
              </a:buClr>
              <a:buSzPct val="100000"/>
              <a:buFont typeface="+mj-lt"/>
              <a:buAutoNum type="arabicPeriod" startAt="4"/>
              <a:tabLst/>
              <a:defRPr/>
            </a:pPr>
            <a:r>
              <a:rPr kumimoji="0" lang="en-US" sz="2400" b="1" i="0" u="none" strike="noStrike" kern="1200" cap="none" spc="0" normalizeH="0" baseline="0" noProof="0" dirty="0">
                <a:ln>
                  <a:noFill/>
                </a:ln>
                <a:solidFill>
                  <a:srgbClr val="333333"/>
                </a:solidFill>
                <a:effectLst/>
                <a:uLnTx/>
                <a:uFillTx/>
                <a:latin typeface="Calibri" panose="020F0502020204030204"/>
                <a:ea typeface="+mn-ea"/>
                <a:cs typeface="+mn-cs"/>
              </a:rPr>
              <a:t>Voters’ top priorities for their elected officials revolve around quality of life issues – K-12 schools, crime/public safety, economic development/jobs and access to quality health and mental health care.  Interestingly, “keeping the mill levy low” falls toward the bottom of the list of priorities.</a:t>
            </a:r>
          </a:p>
          <a:p>
            <a:pPr marL="457200" marR="0" lvl="0" indent="-457200" algn="l" defTabSz="914400" rtl="0" eaLnBrk="1" fontAlgn="auto" latinLnBrk="0" hangingPunct="1">
              <a:lnSpc>
                <a:spcPct val="100000"/>
              </a:lnSpc>
              <a:spcBef>
                <a:spcPts val="0"/>
              </a:spcBef>
              <a:spcAft>
                <a:spcPts val="1200"/>
              </a:spcAft>
              <a:buClr>
                <a:srgbClr val="C0504D"/>
              </a:buClr>
              <a:buSzPct val="100000"/>
              <a:buFont typeface="+mj-lt"/>
              <a:buAutoNum type="arabicPeriod" startAt="4"/>
              <a:tabLst/>
              <a:defRPr/>
            </a:pPr>
            <a:r>
              <a:rPr kumimoji="0" lang="en-US" sz="2400" b="1" i="0" u="none" strike="noStrike" kern="1200" cap="none" spc="0" normalizeH="0" baseline="0" noProof="0" dirty="0">
                <a:ln>
                  <a:noFill/>
                </a:ln>
                <a:solidFill>
                  <a:srgbClr val="333333"/>
                </a:solidFill>
                <a:effectLst/>
                <a:uLnTx/>
                <a:uFillTx/>
                <a:latin typeface="Calibri" panose="020F0502020204030204"/>
                <a:ea typeface="+mn-ea"/>
                <a:cs typeface="+mn-cs"/>
              </a:rPr>
              <a:t>The discussion of taxes in the poll is illuminating.  Fully 72% of residents polled said they believe that for the services they receive, the city taxes they pay are “about right,” with just 26% saying they are too high.  But, there is little awareness that their local property taxes are significantly lower than their neighboring cities – just 11% say they believe they pay less than their neighbors.  Even more surprising is the finding that 55% of respondents say that “it’s not all that important to them that Overland </a:t>
            </a:r>
            <a:r>
              <a:rPr kumimoji="0" lang="en-US" sz="2400" b="1" i="0" u="none" strike="noStrike" kern="1200" cap="none" spc="0" normalizeH="0" baseline="0" noProof="0">
                <a:ln>
                  <a:noFill/>
                </a:ln>
                <a:solidFill>
                  <a:srgbClr val="333333"/>
                </a:solidFill>
                <a:effectLst/>
                <a:uLnTx/>
                <a:uFillTx/>
                <a:latin typeface="Calibri" panose="020F0502020204030204"/>
                <a:ea typeface="+mn-ea"/>
                <a:cs typeface="+mn-cs"/>
              </a:rPr>
              <a:t>Park has </a:t>
            </a:r>
            <a:r>
              <a:rPr kumimoji="0" lang="en-US" sz="2400" b="1" i="0" u="none" strike="noStrike" kern="1200" cap="none" spc="0" normalizeH="0" baseline="0" noProof="0" dirty="0">
                <a:ln>
                  <a:noFill/>
                </a:ln>
                <a:solidFill>
                  <a:srgbClr val="333333"/>
                </a:solidFill>
                <a:effectLst/>
                <a:uLnTx/>
                <a:uFillTx/>
                <a:latin typeface="Calibri" panose="020F0502020204030204"/>
                <a:ea typeface="+mn-ea"/>
                <a:cs typeface="+mn-cs"/>
              </a:rPr>
              <a:t>the lowest property taxes in the area.”</a:t>
            </a:r>
          </a:p>
        </p:txBody>
      </p:sp>
      <p:cxnSp>
        <p:nvCxnSpPr>
          <p:cNvPr id="10" name="Straight Connector 9">
            <a:extLst>
              <a:ext uri="{FF2B5EF4-FFF2-40B4-BE49-F238E27FC236}">
                <a16:creationId xmlns:a16="http://schemas.microsoft.com/office/drawing/2014/main" id="{1249923C-87EE-46D4-9502-676462BC4CDB}"/>
              </a:ext>
            </a:extLst>
          </p:cNvPr>
          <p:cNvCxnSpPr>
            <a:cxnSpLocks/>
          </p:cNvCxnSpPr>
          <p:nvPr/>
        </p:nvCxnSpPr>
        <p:spPr>
          <a:xfrm>
            <a:off x="299955" y="6279472"/>
            <a:ext cx="8544242" cy="0"/>
          </a:xfrm>
          <a:prstGeom prst="line">
            <a:avLst/>
          </a:prstGeom>
          <a:ln>
            <a:solidFill>
              <a:srgbClr val="333333"/>
            </a:solidFill>
          </a:ln>
        </p:spPr>
        <p:style>
          <a:lnRef idx="1">
            <a:schemeClr val="accent1"/>
          </a:lnRef>
          <a:fillRef idx="0">
            <a:schemeClr val="accent1"/>
          </a:fillRef>
          <a:effectRef idx="0">
            <a:schemeClr val="accent1"/>
          </a:effectRef>
          <a:fontRef idx="minor">
            <a:schemeClr val="tx1"/>
          </a:fontRef>
        </p:style>
      </p:cxnSp>
      <p:pic>
        <p:nvPicPr>
          <p:cNvPr id="9" name="Picture 8" descr="A picture containing food, drawing&#10;&#10;Description automatically generated">
            <a:extLst>
              <a:ext uri="{FF2B5EF4-FFF2-40B4-BE49-F238E27FC236}">
                <a16:creationId xmlns:a16="http://schemas.microsoft.com/office/drawing/2014/main" id="{781A1CAF-4A02-422B-A6BA-76DB43A407FB}"/>
              </a:ext>
            </a:extLst>
          </p:cNvPr>
          <p:cNvPicPr>
            <a:picLocks noChangeAspect="1"/>
          </p:cNvPicPr>
          <p:nvPr/>
        </p:nvPicPr>
        <p:blipFill rotWithShape="1">
          <a:blip r:embed="rId2">
            <a:extLst>
              <a:ext uri="{28A0092B-C50C-407E-A947-70E740481C1C}">
                <a14:useLocalDpi xmlns:a14="http://schemas.microsoft.com/office/drawing/2010/main" val="0"/>
              </a:ext>
            </a:extLst>
          </a:blip>
          <a:srcRect b="93078"/>
          <a:stretch/>
        </p:blipFill>
        <p:spPr>
          <a:xfrm>
            <a:off x="276381" y="796357"/>
            <a:ext cx="3957400" cy="209061"/>
          </a:xfrm>
          <a:prstGeom prst="rect">
            <a:avLst/>
          </a:prstGeom>
        </p:spPr>
      </p:pic>
      <p:pic>
        <p:nvPicPr>
          <p:cNvPr id="15" name="Picture 14" descr="A picture containing drawing&#10;&#10;Description automatically generated">
            <a:extLst>
              <a:ext uri="{FF2B5EF4-FFF2-40B4-BE49-F238E27FC236}">
                <a16:creationId xmlns:a16="http://schemas.microsoft.com/office/drawing/2014/main" id="{AF31F8BB-9439-41D6-B2D4-82F05EFCB7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14819" y="6432940"/>
            <a:ext cx="1313336" cy="284498"/>
          </a:xfrm>
          <a:prstGeom prst="rect">
            <a:avLst/>
          </a:prstGeom>
        </p:spPr>
      </p:pic>
      <p:pic>
        <p:nvPicPr>
          <p:cNvPr id="16" name="Picture 15" descr="A picture containing text&#10;&#10;Description automatically generated">
            <a:extLst>
              <a:ext uri="{FF2B5EF4-FFF2-40B4-BE49-F238E27FC236}">
                <a16:creationId xmlns:a16="http://schemas.microsoft.com/office/drawing/2014/main" id="{C99696E9-254B-41AB-AF41-4FC12D6488B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72894" y="6372505"/>
            <a:ext cx="1598213" cy="389675"/>
          </a:xfrm>
          <a:prstGeom prst="rect">
            <a:avLst/>
          </a:prstGeom>
        </p:spPr>
      </p:pic>
      <p:pic>
        <p:nvPicPr>
          <p:cNvPr id="17" name="Picture 16">
            <a:extLst>
              <a:ext uri="{FF2B5EF4-FFF2-40B4-BE49-F238E27FC236}">
                <a16:creationId xmlns:a16="http://schemas.microsoft.com/office/drawing/2014/main" id="{03AF1F67-4E73-4C3B-96E5-643CA48AB7A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26479" y="6429401"/>
            <a:ext cx="2302106" cy="260531"/>
          </a:xfrm>
          <a:prstGeom prst="rect">
            <a:avLst/>
          </a:prstGeom>
        </p:spPr>
      </p:pic>
    </p:spTree>
    <p:extLst>
      <p:ext uri="{BB962C8B-B14F-4D97-AF65-F5344CB8AC3E}">
        <p14:creationId xmlns:p14="http://schemas.microsoft.com/office/powerpoint/2010/main" val="8126568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6DABD6-2705-CE43-9C26-0E579DDD65F8}"/>
              </a:ext>
            </a:extLst>
          </p:cNvPr>
          <p:cNvSpPr>
            <a:spLocks noGrp="1"/>
          </p:cNvSpPr>
          <p:nvPr>
            <p:ph type="title"/>
          </p:nvPr>
        </p:nvSpPr>
        <p:spPr>
          <a:xfrm>
            <a:off x="276381" y="290657"/>
            <a:ext cx="7886700" cy="438912"/>
          </a:xfrm>
        </p:spPr>
        <p:txBody>
          <a:bodyPr lIns="0" tIns="0" rIns="0" bIns="0">
            <a:noAutofit/>
          </a:bodyPr>
          <a:lstStyle/>
          <a:p>
            <a:r>
              <a:rPr lang="en-US" sz="2400" b="1" dirty="0">
                <a:solidFill>
                  <a:srgbClr val="333333"/>
                </a:solidFill>
                <a:latin typeface="Calibri" panose="020F0502020204030204"/>
              </a:rPr>
              <a:t>KEY FINDINGS</a:t>
            </a:r>
            <a:endParaRPr lang="en-US" sz="2400" b="1" dirty="0">
              <a:solidFill>
                <a:srgbClr val="333333"/>
              </a:solidFill>
            </a:endParaRPr>
          </a:p>
        </p:txBody>
      </p:sp>
      <p:sp>
        <p:nvSpPr>
          <p:cNvPr id="8" name="Slide Number Placeholder 5">
            <a:extLst>
              <a:ext uri="{FF2B5EF4-FFF2-40B4-BE49-F238E27FC236}">
                <a16:creationId xmlns:a16="http://schemas.microsoft.com/office/drawing/2014/main" id="{F67A3E3F-9042-504A-9482-C843F4DFB7FF}"/>
              </a:ext>
            </a:extLst>
          </p:cNvPr>
          <p:cNvSpPr>
            <a:spLocks noGrp="1"/>
          </p:cNvSpPr>
          <p:nvPr>
            <p:ph type="sldNum" sz="quarter" idx="12"/>
          </p:nvPr>
        </p:nvSpPr>
        <p:spPr>
          <a:xfrm>
            <a:off x="8469691" y="6275221"/>
            <a:ext cx="689299" cy="365125"/>
          </a:xfr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36E01ECB-9F79-DF4C-A9E9-6BFA7BE47661}" type="slidenum">
              <a:rPr kumimoji="0" lang="en-US" sz="1200" b="1"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7</a:t>
            </a:fld>
            <a:endParaRPr kumimoji="0" lang="en-US" sz="1200" b="1"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6" name="Content Placeholder 2">
            <a:extLst>
              <a:ext uri="{FF2B5EF4-FFF2-40B4-BE49-F238E27FC236}">
                <a16:creationId xmlns:a16="http://schemas.microsoft.com/office/drawing/2014/main" id="{8973CF0B-A578-4136-B18D-03CC484A740A}"/>
              </a:ext>
            </a:extLst>
          </p:cNvPr>
          <p:cNvSpPr txBox="1">
            <a:spLocks/>
          </p:cNvSpPr>
          <p:nvPr/>
        </p:nvSpPr>
        <p:spPr>
          <a:xfrm>
            <a:off x="299955" y="1272459"/>
            <a:ext cx="8433228" cy="3774095"/>
          </a:xfrm>
          <a:prstGeom prst="rect">
            <a:avLst/>
          </a:prstGeom>
          <a:noFill/>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marR="0" lvl="0" indent="-457200" algn="l" defTabSz="914400" rtl="0" eaLnBrk="1" fontAlgn="auto" latinLnBrk="0" hangingPunct="1">
              <a:lnSpc>
                <a:spcPct val="100000"/>
              </a:lnSpc>
              <a:spcBef>
                <a:spcPts val="0"/>
              </a:spcBef>
              <a:spcAft>
                <a:spcPts val="1200"/>
              </a:spcAft>
              <a:buClr>
                <a:srgbClr val="C0504D"/>
              </a:buClr>
              <a:buSzPct val="100000"/>
              <a:buFont typeface="+mj-lt"/>
              <a:buAutoNum type="arabicPeriod" startAt="6"/>
              <a:tabLst/>
              <a:defRPr/>
            </a:pPr>
            <a:r>
              <a:rPr kumimoji="0" lang="en-US" sz="2400" b="1" i="0" u="none" strike="noStrike" kern="1200" cap="none" spc="0" normalizeH="0" baseline="0" noProof="0" dirty="0">
                <a:ln>
                  <a:noFill/>
                </a:ln>
                <a:solidFill>
                  <a:srgbClr val="333333"/>
                </a:solidFill>
                <a:effectLst/>
                <a:uLnTx/>
                <a:uFillTx/>
                <a:latin typeface="Calibri" panose="020F0502020204030204"/>
                <a:ea typeface="+mn-ea"/>
                <a:cs typeface="+mn-cs"/>
              </a:rPr>
              <a:t>These Overland Park voters are not as viscerally opposed to higher taxes as one might expect, especially if the taxes are viewed as enabling and facilitating their quality of life. In fact, a majority of voters support raising taxes for eleven of the fifteen priorities tested, led by support for mental health services, K-12 education and infrastructure – highways and city/neighborhood streets.  </a:t>
            </a:r>
          </a:p>
        </p:txBody>
      </p:sp>
      <p:cxnSp>
        <p:nvCxnSpPr>
          <p:cNvPr id="10" name="Straight Connector 9">
            <a:extLst>
              <a:ext uri="{FF2B5EF4-FFF2-40B4-BE49-F238E27FC236}">
                <a16:creationId xmlns:a16="http://schemas.microsoft.com/office/drawing/2014/main" id="{1249923C-87EE-46D4-9502-676462BC4CDB}"/>
              </a:ext>
            </a:extLst>
          </p:cNvPr>
          <p:cNvCxnSpPr>
            <a:cxnSpLocks/>
          </p:cNvCxnSpPr>
          <p:nvPr/>
        </p:nvCxnSpPr>
        <p:spPr>
          <a:xfrm>
            <a:off x="299955" y="6279472"/>
            <a:ext cx="8544242" cy="0"/>
          </a:xfrm>
          <a:prstGeom prst="line">
            <a:avLst/>
          </a:prstGeom>
          <a:ln>
            <a:solidFill>
              <a:srgbClr val="333333"/>
            </a:solidFill>
          </a:ln>
        </p:spPr>
        <p:style>
          <a:lnRef idx="1">
            <a:schemeClr val="accent1"/>
          </a:lnRef>
          <a:fillRef idx="0">
            <a:schemeClr val="accent1"/>
          </a:fillRef>
          <a:effectRef idx="0">
            <a:schemeClr val="accent1"/>
          </a:effectRef>
          <a:fontRef idx="minor">
            <a:schemeClr val="tx1"/>
          </a:fontRef>
        </p:style>
      </p:cxnSp>
      <p:pic>
        <p:nvPicPr>
          <p:cNvPr id="9" name="Picture 8" descr="A picture containing food, drawing&#10;&#10;Description automatically generated">
            <a:extLst>
              <a:ext uri="{FF2B5EF4-FFF2-40B4-BE49-F238E27FC236}">
                <a16:creationId xmlns:a16="http://schemas.microsoft.com/office/drawing/2014/main" id="{781A1CAF-4A02-422B-A6BA-76DB43A407FB}"/>
              </a:ext>
            </a:extLst>
          </p:cNvPr>
          <p:cNvPicPr>
            <a:picLocks noChangeAspect="1"/>
          </p:cNvPicPr>
          <p:nvPr/>
        </p:nvPicPr>
        <p:blipFill rotWithShape="1">
          <a:blip r:embed="rId2">
            <a:extLst>
              <a:ext uri="{28A0092B-C50C-407E-A947-70E740481C1C}">
                <a14:useLocalDpi xmlns:a14="http://schemas.microsoft.com/office/drawing/2010/main" val="0"/>
              </a:ext>
            </a:extLst>
          </a:blip>
          <a:srcRect b="93078"/>
          <a:stretch/>
        </p:blipFill>
        <p:spPr>
          <a:xfrm>
            <a:off x="276381" y="796357"/>
            <a:ext cx="3957400" cy="209061"/>
          </a:xfrm>
          <a:prstGeom prst="rect">
            <a:avLst/>
          </a:prstGeom>
        </p:spPr>
      </p:pic>
      <p:pic>
        <p:nvPicPr>
          <p:cNvPr id="15" name="Picture 14" descr="A picture containing drawing&#10;&#10;Description automatically generated">
            <a:extLst>
              <a:ext uri="{FF2B5EF4-FFF2-40B4-BE49-F238E27FC236}">
                <a16:creationId xmlns:a16="http://schemas.microsoft.com/office/drawing/2014/main" id="{53C13F87-AE93-4935-AA21-C7E8E568ACB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14819" y="6432940"/>
            <a:ext cx="1313336" cy="284498"/>
          </a:xfrm>
          <a:prstGeom prst="rect">
            <a:avLst/>
          </a:prstGeom>
        </p:spPr>
      </p:pic>
      <p:pic>
        <p:nvPicPr>
          <p:cNvPr id="16" name="Picture 15" descr="A picture containing text&#10;&#10;Description automatically generated">
            <a:extLst>
              <a:ext uri="{FF2B5EF4-FFF2-40B4-BE49-F238E27FC236}">
                <a16:creationId xmlns:a16="http://schemas.microsoft.com/office/drawing/2014/main" id="{523A0D2A-4E7B-4970-BB18-4C0C05D6FD9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72894" y="6372505"/>
            <a:ext cx="1598213" cy="389675"/>
          </a:xfrm>
          <a:prstGeom prst="rect">
            <a:avLst/>
          </a:prstGeom>
        </p:spPr>
      </p:pic>
      <p:pic>
        <p:nvPicPr>
          <p:cNvPr id="17" name="Picture 16">
            <a:extLst>
              <a:ext uri="{FF2B5EF4-FFF2-40B4-BE49-F238E27FC236}">
                <a16:creationId xmlns:a16="http://schemas.microsoft.com/office/drawing/2014/main" id="{9968C2B7-8C48-479A-9681-846AD3A343A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26479" y="6429401"/>
            <a:ext cx="2302106" cy="260531"/>
          </a:xfrm>
          <a:prstGeom prst="rect">
            <a:avLst/>
          </a:prstGeom>
        </p:spPr>
      </p:pic>
    </p:spTree>
    <p:extLst>
      <p:ext uri="{BB962C8B-B14F-4D97-AF65-F5344CB8AC3E}">
        <p14:creationId xmlns:p14="http://schemas.microsoft.com/office/powerpoint/2010/main" val="20415490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6DABD6-2705-CE43-9C26-0E579DDD65F8}"/>
              </a:ext>
            </a:extLst>
          </p:cNvPr>
          <p:cNvSpPr>
            <a:spLocks noGrp="1"/>
          </p:cNvSpPr>
          <p:nvPr>
            <p:ph type="title"/>
          </p:nvPr>
        </p:nvSpPr>
        <p:spPr>
          <a:xfrm>
            <a:off x="276381" y="290657"/>
            <a:ext cx="7886700" cy="438912"/>
          </a:xfrm>
        </p:spPr>
        <p:txBody>
          <a:bodyPr lIns="0" tIns="0" rIns="0" bIns="0">
            <a:noAutofit/>
          </a:bodyPr>
          <a:lstStyle/>
          <a:p>
            <a:r>
              <a:rPr lang="en-US" sz="2400" b="1" dirty="0">
                <a:solidFill>
                  <a:srgbClr val="333333"/>
                </a:solidFill>
                <a:latin typeface="Calibri" panose="020F0502020204030204"/>
              </a:rPr>
              <a:t>KEY FINDINGS</a:t>
            </a:r>
            <a:endParaRPr lang="en-US" sz="2400" b="1" dirty="0">
              <a:solidFill>
                <a:srgbClr val="333333"/>
              </a:solidFill>
            </a:endParaRPr>
          </a:p>
        </p:txBody>
      </p:sp>
      <p:sp>
        <p:nvSpPr>
          <p:cNvPr id="8" name="Slide Number Placeholder 5">
            <a:extLst>
              <a:ext uri="{FF2B5EF4-FFF2-40B4-BE49-F238E27FC236}">
                <a16:creationId xmlns:a16="http://schemas.microsoft.com/office/drawing/2014/main" id="{F67A3E3F-9042-504A-9482-C843F4DFB7FF}"/>
              </a:ext>
            </a:extLst>
          </p:cNvPr>
          <p:cNvSpPr>
            <a:spLocks noGrp="1"/>
          </p:cNvSpPr>
          <p:nvPr>
            <p:ph type="sldNum" sz="quarter" idx="12"/>
          </p:nvPr>
        </p:nvSpPr>
        <p:spPr>
          <a:xfrm>
            <a:off x="8469691" y="6275221"/>
            <a:ext cx="689299" cy="365125"/>
          </a:xfr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36E01ECB-9F79-DF4C-A9E9-6BFA7BE47661}" type="slidenum">
              <a:rPr kumimoji="0" lang="en-US" sz="1200" b="1"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8</a:t>
            </a:fld>
            <a:endParaRPr kumimoji="0" lang="en-US" sz="1200" b="1"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6" name="Content Placeholder 2">
            <a:extLst>
              <a:ext uri="{FF2B5EF4-FFF2-40B4-BE49-F238E27FC236}">
                <a16:creationId xmlns:a16="http://schemas.microsoft.com/office/drawing/2014/main" id="{8973CF0B-A578-4136-B18D-03CC484A740A}"/>
              </a:ext>
            </a:extLst>
          </p:cNvPr>
          <p:cNvSpPr txBox="1">
            <a:spLocks/>
          </p:cNvSpPr>
          <p:nvPr/>
        </p:nvSpPr>
        <p:spPr>
          <a:xfrm>
            <a:off x="-132520" y="1254746"/>
            <a:ext cx="8790943" cy="3774095"/>
          </a:xfrm>
          <a:prstGeom prst="rect">
            <a:avLst/>
          </a:prstGeom>
          <a:noFill/>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14400" lvl="1" indent="-457200">
              <a:lnSpc>
                <a:spcPct val="100000"/>
              </a:lnSpc>
              <a:spcBef>
                <a:spcPts val="0"/>
              </a:spcBef>
              <a:spcAft>
                <a:spcPts val="1200"/>
              </a:spcAft>
              <a:buClr>
                <a:srgbClr val="C0504D"/>
              </a:buClr>
              <a:buSzPct val="100000"/>
              <a:buFont typeface="+mj-lt"/>
              <a:buAutoNum type="arabicPeriod" startAt="7"/>
              <a:defRPr/>
            </a:pPr>
            <a:r>
              <a:rPr kumimoji="0" lang="en-US" b="1" i="0" u="none" strike="noStrike" kern="1200" cap="none" spc="0" normalizeH="0" baseline="0" noProof="0" dirty="0">
                <a:ln>
                  <a:noFill/>
                </a:ln>
                <a:solidFill>
                  <a:srgbClr val="333333"/>
                </a:solidFill>
                <a:effectLst/>
                <a:uLnTx/>
                <a:uFillTx/>
                <a:latin typeface="Calibri" panose="020F0502020204030204"/>
                <a:ea typeface="+mn-ea"/>
                <a:cs typeface="+mn-cs"/>
              </a:rPr>
              <a:t>Overland Park voters are truly divided on another key aspect of the growth of their city – housing options, specifically the construction of apartment complexes.  Fully 40% of voters say they believe that the choice of housing options in the city is too limited, 50% believe that more apartment complexes are needed, and 64% say they support policies that ensure that lower cost residences can be built throughout the city. </a:t>
            </a:r>
          </a:p>
          <a:p>
            <a:pPr marL="457200" lvl="1" indent="0">
              <a:lnSpc>
                <a:spcPct val="100000"/>
              </a:lnSpc>
              <a:spcBef>
                <a:spcPts val="0"/>
              </a:spcBef>
              <a:spcAft>
                <a:spcPts val="1200"/>
              </a:spcAft>
              <a:buClr>
                <a:srgbClr val="C0504D"/>
              </a:buClr>
              <a:buSzPct val="100000"/>
              <a:buNone/>
              <a:defRPr/>
            </a:pPr>
            <a:r>
              <a:rPr lang="en-US" b="1" dirty="0">
                <a:solidFill>
                  <a:srgbClr val="333333"/>
                </a:solidFill>
                <a:latin typeface="Calibri" panose="020F0502020204030204"/>
              </a:rPr>
              <a:t>	</a:t>
            </a:r>
            <a:r>
              <a:rPr kumimoji="0" lang="en-US" b="1" i="0" u="none" strike="noStrike" kern="1200" cap="none" spc="0" normalizeH="0" baseline="0" noProof="0" dirty="0">
                <a:ln>
                  <a:noFill/>
                </a:ln>
                <a:solidFill>
                  <a:srgbClr val="333333"/>
                </a:solidFill>
                <a:effectLst/>
                <a:uLnTx/>
                <a:uFillTx/>
                <a:latin typeface="Calibri" panose="020F0502020204030204"/>
                <a:ea typeface="+mn-ea"/>
                <a:cs typeface="+mn-cs"/>
              </a:rPr>
              <a:t>But, attitudes on this issue vary greatly based on the length 	of residency and age of the respondent.  Clearly, some 	Overland Park voters fear that this new construction will 	negatively change the complexion of their city.</a:t>
            </a:r>
          </a:p>
          <a:p>
            <a:pPr marL="0" marR="0" lvl="0" indent="0" algn="l" defTabSz="914400" rtl="0" eaLnBrk="1" fontAlgn="auto" latinLnBrk="0" hangingPunct="1">
              <a:lnSpc>
                <a:spcPct val="100000"/>
              </a:lnSpc>
              <a:spcBef>
                <a:spcPts val="0"/>
              </a:spcBef>
              <a:spcAft>
                <a:spcPts val="1200"/>
              </a:spcAft>
              <a:buClr>
                <a:srgbClr val="C0504D"/>
              </a:buClr>
              <a:buSzTx/>
              <a:buFont typeface="Arial" panose="020B0604020202020204" pitchFamily="34" charset="0"/>
              <a:buNone/>
              <a:tabLst/>
              <a:defRPr/>
            </a:pPr>
            <a:endParaRPr kumimoji="0" lang="en-US" sz="2400" b="1" i="0" u="none" strike="noStrike" kern="1200" cap="none" spc="0" normalizeH="0" baseline="0" noProof="0" dirty="0">
              <a:ln>
                <a:noFill/>
              </a:ln>
              <a:solidFill>
                <a:srgbClr val="333333"/>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1249923C-87EE-46D4-9502-676462BC4CDB}"/>
              </a:ext>
            </a:extLst>
          </p:cNvPr>
          <p:cNvCxnSpPr>
            <a:cxnSpLocks/>
          </p:cNvCxnSpPr>
          <p:nvPr/>
        </p:nvCxnSpPr>
        <p:spPr>
          <a:xfrm>
            <a:off x="299955" y="6279472"/>
            <a:ext cx="8544242" cy="0"/>
          </a:xfrm>
          <a:prstGeom prst="line">
            <a:avLst/>
          </a:prstGeom>
          <a:ln>
            <a:solidFill>
              <a:srgbClr val="333333"/>
            </a:solidFill>
          </a:ln>
        </p:spPr>
        <p:style>
          <a:lnRef idx="1">
            <a:schemeClr val="accent1"/>
          </a:lnRef>
          <a:fillRef idx="0">
            <a:schemeClr val="accent1"/>
          </a:fillRef>
          <a:effectRef idx="0">
            <a:schemeClr val="accent1"/>
          </a:effectRef>
          <a:fontRef idx="minor">
            <a:schemeClr val="tx1"/>
          </a:fontRef>
        </p:style>
      </p:cxnSp>
      <p:pic>
        <p:nvPicPr>
          <p:cNvPr id="9" name="Picture 8" descr="A picture containing food, drawing&#10;&#10;Description automatically generated">
            <a:extLst>
              <a:ext uri="{FF2B5EF4-FFF2-40B4-BE49-F238E27FC236}">
                <a16:creationId xmlns:a16="http://schemas.microsoft.com/office/drawing/2014/main" id="{781A1CAF-4A02-422B-A6BA-76DB43A407FB}"/>
              </a:ext>
            </a:extLst>
          </p:cNvPr>
          <p:cNvPicPr>
            <a:picLocks noChangeAspect="1"/>
          </p:cNvPicPr>
          <p:nvPr/>
        </p:nvPicPr>
        <p:blipFill rotWithShape="1">
          <a:blip r:embed="rId2">
            <a:extLst>
              <a:ext uri="{28A0092B-C50C-407E-A947-70E740481C1C}">
                <a14:useLocalDpi xmlns:a14="http://schemas.microsoft.com/office/drawing/2010/main" val="0"/>
              </a:ext>
            </a:extLst>
          </a:blip>
          <a:srcRect b="93078"/>
          <a:stretch/>
        </p:blipFill>
        <p:spPr>
          <a:xfrm>
            <a:off x="276381" y="796357"/>
            <a:ext cx="3957400" cy="209061"/>
          </a:xfrm>
          <a:prstGeom prst="rect">
            <a:avLst/>
          </a:prstGeom>
        </p:spPr>
      </p:pic>
      <p:pic>
        <p:nvPicPr>
          <p:cNvPr id="15" name="Picture 14" descr="A picture containing drawing&#10;&#10;Description automatically generated">
            <a:extLst>
              <a:ext uri="{FF2B5EF4-FFF2-40B4-BE49-F238E27FC236}">
                <a16:creationId xmlns:a16="http://schemas.microsoft.com/office/drawing/2014/main" id="{88449972-DBED-420F-A6EB-9AABF02926B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14819" y="6432940"/>
            <a:ext cx="1313336" cy="284498"/>
          </a:xfrm>
          <a:prstGeom prst="rect">
            <a:avLst/>
          </a:prstGeom>
        </p:spPr>
      </p:pic>
      <p:pic>
        <p:nvPicPr>
          <p:cNvPr id="16" name="Picture 15" descr="A picture containing text&#10;&#10;Description automatically generated">
            <a:extLst>
              <a:ext uri="{FF2B5EF4-FFF2-40B4-BE49-F238E27FC236}">
                <a16:creationId xmlns:a16="http://schemas.microsoft.com/office/drawing/2014/main" id="{724505BF-13F3-4FB9-977E-66834197E77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72894" y="6372505"/>
            <a:ext cx="1598213" cy="389675"/>
          </a:xfrm>
          <a:prstGeom prst="rect">
            <a:avLst/>
          </a:prstGeom>
        </p:spPr>
      </p:pic>
      <p:pic>
        <p:nvPicPr>
          <p:cNvPr id="17" name="Picture 16">
            <a:extLst>
              <a:ext uri="{FF2B5EF4-FFF2-40B4-BE49-F238E27FC236}">
                <a16:creationId xmlns:a16="http://schemas.microsoft.com/office/drawing/2014/main" id="{220DA2BB-943B-4A95-BB09-E0286804883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26479" y="6429401"/>
            <a:ext cx="2302106" cy="260531"/>
          </a:xfrm>
          <a:prstGeom prst="rect">
            <a:avLst/>
          </a:prstGeom>
        </p:spPr>
      </p:pic>
    </p:spTree>
    <p:extLst>
      <p:ext uri="{BB962C8B-B14F-4D97-AF65-F5344CB8AC3E}">
        <p14:creationId xmlns:p14="http://schemas.microsoft.com/office/powerpoint/2010/main" val="31660286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6DABD6-2705-CE43-9C26-0E579DDD65F8}"/>
              </a:ext>
            </a:extLst>
          </p:cNvPr>
          <p:cNvSpPr>
            <a:spLocks noGrp="1"/>
          </p:cNvSpPr>
          <p:nvPr>
            <p:ph type="title"/>
          </p:nvPr>
        </p:nvSpPr>
        <p:spPr>
          <a:xfrm>
            <a:off x="276381" y="290657"/>
            <a:ext cx="7886700" cy="438912"/>
          </a:xfrm>
        </p:spPr>
        <p:txBody>
          <a:bodyPr lIns="0" tIns="0" rIns="0" bIns="0">
            <a:noAutofit/>
          </a:bodyPr>
          <a:lstStyle/>
          <a:p>
            <a:r>
              <a:rPr lang="en-US" sz="2400" b="1" dirty="0">
                <a:solidFill>
                  <a:srgbClr val="333333"/>
                </a:solidFill>
                <a:latin typeface="Calibri" panose="020F0502020204030204"/>
              </a:rPr>
              <a:t>KEY FINDINGS</a:t>
            </a:r>
            <a:endParaRPr lang="en-US" sz="2400" b="1" dirty="0">
              <a:solidFill>
                <a:srgbClr val="333333"/>
              </a:solidFill>
            </a:endParaRPr>
          </a:p>
        </p:txBody>
      </p:sp>
      <p:sp>
        <p:nvSpPr>
          <p:cNvPr id="8" name="Slide Number Placeholder 5">
            <a:extLst>
              <a:ext uri="{FF2B5EF4-FFF2-40B4-BE49-F238E27FC236}">
                <a16:creationId xmlns:a16="http://schemas.microsoft.com/office/drawing/2014/main" id="{F67A3E3F-9042-504A-9482-C843F4DFB7FF}"/>
              </a:ext>
            </a:extLst>
          </p:cNvPr>
          <p:cNvSpPr>
            <a:spLocks noGrp="1"/>
          </p:cNvSpPr>
          <p:nvPr>
            <p:ph type="sldNum" sz="quarter" idx="12"/>
          </p:nvPr>
        </p:nvSpPr>
        <p:spPr>
          <a:xfrm>
            <a:off x="8469691" y="6275221"/>
            <a:ext cx="689299" cy="365125"/>
          </a:xfrm>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36E01ECB-9F79-DF4C-A9E9-6BFA7BE47661}" type="slidenum">
              <a:rPr kumimoji="0" lang="en-US" sz="1200" b="1"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9</a:t>
            </a:fld>
            <a:endParaRPr kumimoji="0" lang="en-US" sz="1200" b="1"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6" name="Content Placeholder 2">
            <a:extLst>
              <a:ext uri="{FF2B5EF4-FFF2-40B4-BE49-F238E27FC236}">
                <a16:creationId xmlns:a16="http://schemas.microsoft.com/office/drawing/2014/main" id="{8973CF0B-A578-4136-B18D-03CC484A740A}"/>
              </a:ext>
            </a:extLst>
          </p:cNvPr>
          <p:cNvSpPr txBox="1">
            <a:spLocks/>
          </p:cNvSpPr>
          <p:nvPr/>
        </p:nvSpPr>
        <p:spPr>
          <a:xfrm>
            <a:off x="353058" y="1358414"/>
            <a:ext cx="8437885" cy="3774095"/>
          </a:xfrm>
          <a:prstGeom prst="rect">
            <a:avLst/>
          </a:prstGeom>
          <a:noFill/>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marR="0" lvl="0" indent="-457200" algn="l" defTabSz="914400" rtl="0" eaLnBrk="1" fontAlgn="auto" latinLnBrk="0" hangingPunct="1">
              <a:lnSpc>
                <a:spcPct val="100000"/>
              </a:lnSpc>
              <a:spcBef>
                <a:spcPts val="0"/>
              </a:spcBef>
              <a:spcAft>
                <a:spcPts val="1200"/>
              </a:spcAft>
              <a:buClr>
                <a:srgbClr val="C0504D"/>
              </a:buClr>
              <a:buSzPct val="100000"/>
              <a:buFont typeface="+mj-lt"/>
              <a:buAutoNum type="arabicPeriod" startAt="8"/>
              <a:tabLst/>
              <a:defRPr/>
            </a:pPr>
            <a:r>
              <a:rPr kumimoji="0" lang="en-US" sz="2400" b="1" i="0" u="none" strike="noStrike" kern="1200" cap="none" spc="0" normalizeH="0" baseline="0" noProof="0" dirty="0">
                <a:ln>
                  <a:noFill/>
                </a:ln>
                <a:solidFill>
                  <a:srgbClr val="333333"/>
                </a:solidFill>
                <a:effectLst/>
                <a:uLnTx/>
                <a:uFillTx/>
                <a:latin typeface="Calibri" panose="020F0502020204030204"/>
                <a:ea typeface="+mn-ea"/>
                <a:cs typeface="+mn-cs"/>
              </a:rPr>
              <a:t>Finally, it’s clear that the images and reputations of Johnson County Community College and KU Edwards campus are strong and valued by local residents.</a:t>
            </a:r>
          </a:p>
          <a:p>
            <a:pPr marL="0" marR="0" lvl="0" indent="0" algn="l" defTabSz="914400" rtl="0" eaLnBrk="1" fontAlgn="auto" latinLnBrk="0" hangingPunct="1">
              <a:lnSpc>
                <a:spcPct val="100000"/>
              </a:lnSpc>
              <a:spcBef>
                <a:spcPts val="0"/>
              </a:spcBef>
              <a:spcAft>
                <a:spcPts val="1200"/>
              </a:spcAft>
              <a:buClr>
                <a:srgbClr val="C0504D"/>
              </a:buClr>
              <a:buSzTx/>
              <a:buFont typeface="Arial" panose="020B0604020202020204" pitchFamily="34" charset="0"/>
              <a:buNone/>
              <a:tabLst/>
              <a:defRPr/>
            </a:pPr>
            <a:endParaRPr kumimoji="0" lang="en-US" sz="2400" b="1" i="0" u="none" strike="noStrike" kern="1200" cap="none" spc="0" normalizeH="0" baseline="0" noProof="0" dirty="0">
              <a:ln>
                <a:noFill/>
              </a:ln>
              <a:solidFill>
                <a:srgbClr val="333333"/>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1249923C-87EE-46D4-9502-676462BC4CDB}"/>
              </a:ext>
            </a:extLst>
          </p:cNvPr>
          <p:cNvCxnSpPr>
            <a:cxnSpLocks/>
          </p:cNvCxnSpPr>
          <p:nvPr/>
        </p:nvCxnSpPr>
        <p:spPr>
          <a:xfrm>
            <a:off x="299955" y="6279472"/>
            <a:ext cx="8544242" cy="0"/>
          </a:xfrm>
          <a:prstGeom prst="line">
            <a:avLst/>
          </a:prstGeom>
          <a:ln>
            <a:solidFill>
              <a:srgbClr val="333333"/>
            </a:solidFill>
          </a:ln>
        </p:spPr>
        <p:style>
          <a:lnRef idx="1">
            <a:schemeClr val="accent1"/>
          </a:lnRef>
          <a:fillRef idx="0">
            <a:schemeClr val="accent1"/>
          </a:fillRef>
          <a:effectRef idx="0">
            <a:schemeClr val="accent1"/>
          </a:effectRef>
          <a:fontRef idx="minor">
            <a:schemeClr val="tx1"/>
          </a:fontRef>
        </p:style>
      </p:cxnSp>
      <p:pic>
        <p:nvPicPr>
          <p:cNvPr id="9" name="Picture 8" descr="A picture containing food, drawing&#10;&#10;Description automatically generated">
            <a:extLst>
              <a:ext uri="{FF2B5EF4-FFF2-40B4-BE49-F238E27FC236}">
                <a16:creationId xmlns:a16="http://schemas.microsoft.com/office/drawing/2014/main" id="{781A1CAF-4A02-422B-A6BA-76DB43A407FB}"/>
              </a:ext>
            </a:extLst>
          </p:cNvPr>
          <p:cNvPicPr>
            <a:picLocks noChangeAspect="1"/>
          </p:cNvPicPr>
          <p:nvPr/>
        </p:nvPicPr>
        <p:blipFill rotWithShape="1">
          <a:blip r:embed="rId2">
            <a:extLst>
              <a:ext uri="{28A0092B-C50C-407E-A947-70E740481C1C}">
                <a14:useLocalDpi xmlns:a14="http://schemas.microsoft.com/office/drawing/2010/main" val="0"/>
              </a:ext>
            </a:extLst>
          </a:blip>
          <a:srcRect b="93078"/>
          <a:stretch/>
        </p:blipFill>
        <p:spPr>
          <a:xfrm>
            <a:off x="276381" y="796357"/>
            <a:ext cx="3957400" cy="209061"/>
          </a:xfrm>
          <a:prstGeom prst="rect">
            <a:avLst/>
          </a:prstGeom>
        </p:spPr>
      </p:pic>
      <p:pic>
        <p:nvPicPr>
          <p:cNvPr id="15" name="Picture 14" descr="A picture containing drawing&#10;&#10;Description automatically generated">
            <a:extLst>
              <a:ext uri="{FF2B5EF4-FFF2-40B4-BE49-F238E27FC236}">
                <a16:creationId xmlns:a16="http://schemas.microsoft.com/office/drawing/2014/main" id="{328955AD-894A-4FA2-A0EB-99C16D45A84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14819" y="6432940"/>
            <a:ext cx="1313336" cy="284498"/>
          </a:xfrm>
          <a:prstGeom prst="rect">
            <a:avLst/>
          </a:prstGeom>
        </p:spPr>
      </p:pic>
      <p:pic>
        <p:nvPicPr>
          <p:cNvPr id="16" name="Picture 15" descr="A picture containing text&#10;&#10;Description automatically generated">
            <a:extLst>
              <a:ext uri="{FF2B5EF4-FFF2-40B4-BE49-F238E27FC236}">
                <a16:creationId xmlns:a16="http://schemas.microsoft.com/office/drawing/2014/main" id="{9C4475B7-F83E-41AA-853E-F53A71C5DE9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72894" y="6372505"/>
            <a:ext cx="1598213" cy="389675"/>
          </a:xfrm>
          <a:prstGeom prst="rect">
            <a:avLst/>
          </a:prstGeom>
        </p:spPr>
      </p:pic>
      <p:pic>
        <p:nvPicPr>
          <p:cNvPr id="17" name="Picture 16">
            <a:extLst>
              <a:ext uri="{FF2B5EF4-FFF2-40B4-BE49-F238E27FC236}">
                <a16:creationId xmlns:a16="http://schemas.microsoft.com/office/drawing/2014/main" id="{2E85C9C4-6E54-43FA-94B4-93D278FA641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26479" y="6429401"/>
            <a:ext cx="2302106" cy="260531"/>
          </a:xfrm>
          <a:prstGeom prst="rect">
            <a:avLst/>
          </a:prstGeom>
        </p:spPr>
      </p:pic>
    </p:spTree>
    <p:extLst>
      <p:ext uri="{BB962C8B-B14F-4D97-AF65-F5344CB8AC3E}">
        <p14:creationId xmlns:p14="http://schemas.microsoft.com/office/powerpoint/2010/main" val="3372748197"/>
      </p:ext>
    </p:extLst>
  </p:cSld>
  <p:clrMapOvr>
    <a:masterClrMapping/>
  </p:clrMapOvr>
</p:sld>
</file>

<file path=ppt/theme/theme1.xml><?xml version="1.0" encoding="utf-8"?>
<a:theme xmlns:a="http://schemas.openxmlformats.org/drawingml/2006/main" name="3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4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2701</TotalTime>
  <Words>3935</Words>
  <Application>Microsoft Office PowerPoint</Application>
  <PresentationFormat>On-screen Show (4:3)</PresentationFormat>
  <Paragraphs>499</Paragraphs>
  <Slides>51</Slides>
  <Notes>0</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51</vt:i4>
      </vt:variant>
    </vt:vector>
  </HeadingPairs>
  <TitlesOfParts>
    <vt:vector size="58" baseType="lpstr">
      <vt:lpstr>Arial</vt:lpstr>
      <vt:lpstr>Calibri</vt:lpstr>
      <vt:lpstr>Calibri Light</vt:lpstr>
      <vt:lpstr>Calibri,Bold</vt:lpstr>
      <vt:lpstr>3_Office Theme</vt:lpstr>
      <vt:lpstr>4_Office Theme</vt:lpstr>
      <vt:lpstr>1_Office Theme</vt:lpstr>
      <vt:lpstr>A Poll of 500  Overland Park Voters </vt:lpstr>
      <vt:lpstr>METHODOLOGY</vt:lpstr>
      <vt:lpstr>Take-Aways</vt:lpstr>
      <vt:lpstr>KEY FINDINGS</vt:lpstr>
      <vt:lpstr>KEY FINDINGS</vt:lpstr>
      <vt:lpstr>KEY FINDINGS</vt:lpstr>
      <vt:lpstr>KEY FINDINGS</vt:lpstr>
      <vt:lpstr>KEY FINDINGS</vt:lpstr>
      <vt:lpstr>KEY FINDINGS</vt:lpstr>
      <vt:lpstr>BOTTOM LINE</vt:lpstr>
      <vt:lpstr>BOTTOM LINE</vt:lpstr>
      <vt:lpstr>Key Poll Findings</vt:lpstr>
      <vt:lpstr>As we found nearly a decade ago, Overland Park voters overwhelmingly believe the city is headed in the right direction.</vt:lpstr>
      <vt:lpstr>That optimism clearly cuts across geography.</vt:lpstr>
      <vt:lpstr>There isn’t a single issue that dominates voters’ concerns, but crime/drugs tops the list.</vt:lpstr>
      <vt:lpstr>Overland Park voters overwhelmingly approve of the job Mayor Gerlach has done.</vt:lpstr>
      <vt:lpstr>Voters agree that city government is responsive to its citizens and approve of the job city council is doing handling their tax dollars.</vt:lpstr>
      <vt:lpstr>Voters are also very positive toward Johnson County government.</vt:lpstr>
      <vt:lpstr>But, that positivity doesn’t extend to the state legislature.</vt:lpstr>
      <vt:lpstr>Fully 72% of Overland Park voters rate the city extremely positively as a place to live.</vt:lpstr>
      <vt:lpstr>Voters are nearly unanimous in describing Overland Park as a “welcoming community.”</vt:lpstr>
      <vt:lpstr>Most Overland Park residents believe the city is growing “at about the right speed,” though concern about growing too quickly increases with age.</vt:lpstr>
      <vt:lpstr>Issue Priorities for Overland Park Elected Officials</vt:lpstr>
      <vt:lpstr>When voters were asked the importance of each of the following issues for the city’s elected officials…</vt:lpstr>
      <vt:lpstr>K-12 education, public safety, economic development and health care top the list.</vt:lpstr>
      <vt:lpstr>Surprisingly, traffic/congestion issues and cultural amenities rank toward the bottom of the list.</vt:lpstr>
      <vt:lpstr>On Other Issues… </vt:lpstr>
      <vt:lpstr>When voters are asked about “chip seal”…</vt:lpstr>
      <vt:lpstr>Residents are evenly divided, with over one-quarter saying it’s an issue they don’t care about.</vt:lpstr>
      <vt:lpstr>The “chip seal” issue doesn’t appear to be driven by partisanship or political ideology.</vt:lpstr>
      <vt:lpstr>There is a division of opinion regarding whether housing options in the city are “too limited.”</vt:lpstr>
      <vt:lpstr>Shorter-term residents are more likely to believe that housing options are more limited.</vt:lpstr>
      <vt:lpstr>Voter opinion is divided on whether the city is allowing too many apartment complexes to be built.</vt:lpstr>
      <vt:lpstr>Again, this is an issue that divides voters by partisanship and length of residency.</vt:lpstr>
      <vt:lpstr>There is significant support for policies to ensure smaller, lower cost residences can be built throughout the city.</vt:lpstr>
      <vt:lpstr>On the issue of taxes, there is a general consensus that city taxes are “about right.”</vt:lpstr>
      <vt:lpstr>Attitudes on taxes varies by political ideology, education level and income.</vt:lpstr>
      <vt:lpstr>When Overland Park voters are asked about the level of property taxes they pay compared to their neighbors… </vt:lpstr>
      <vt:lpstr>Only 11% (!) believe their property taxes are less than neighboring cities.</vt:lpstr>
      <vt:lpstr>And, fewer than half say that it’s important (very/extremely) that OP’s property taxes are significantly lower than their neighbors.</vt:lpstr>
      <vt:lpstr>Attitudes don’t differ all that much by age or income level.</vt:lpstr>
      <vt:lpstr>There is strong support across party lines for renewing the 1/8th cent sales tax.</vt:lpstr>
      <vt:lpstr>Willingness to Pay Higher Taxes?</vt:lpstr>
      <vt:lpstr>While no one wants to pay higher taxes, these Overland Park Voters were asked whether they would be willing to pay increased taxes if the money were to be used solely for this purpose…  </vt:lpstr>
      <vt:lpstr>Mental health services, K-12 schools and teacher salaries top the list of priorities that voters would be willing to pay higher taxes for, closely followed by infrastructure needs.</vt:lpstr>
      <vt:lpstr>Creating new public gathering spaces and building a new city hall fall at the bottom of the “willing to pay for” list.</vt:lpstr>
      <vt:lpstr>One Key Take-Away: </vt:lpstr>
      <vt:lpstr>JCCC has an overwhelmingly favorable image in the community, with three-quarters of voters agreeing it is critical for economic development.</vt:lpstr>
      <vt:lpstr>KU’s Edwards campus also scores well on these measures, though a couple of notches below JCCC.</vt:lpstr>
      <vt:lpstr>JCCC also has an advantage on “preparing a workforce that is ready for the jobs and careers of today and in the future.”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Just over 50% of voters believe there are inequities in the city’s justice system.</dc:title>
  <dc:creator>Jackson Ellis</dc:creator>
  <cp:lastModifiedBy>Erin Murray</cp:lastModifiedBy>
  <cp:revision>108</cp:revision>
  <cp:lastPrinted>2021-09-16T17:07:54Z</cp:lastPrinted>
  <dcterms:created xsi:type="dcterms:W3CDTF">2021-05-25T13:58:26Z</dcterms:created>
  <dcterms:modified xsi:type="dcterms:W3CDTF">2021-09-24T17:42:01Z</dcterms:modified>
</cp:coreProperties>
</file>