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2"/>
    <p:sldMasterId id="2147483674" r:id="rId3"/>
  </p:sldMasterIdLst>
  <p:notesMasterIdLst>
    <p:notesMasterId r:id="rId25"/>
  </p:notesMasterIdLst>
  <p:handoutMasterIdLst>
    <p:handoutMasterId r:id="rId26"/>
  </p:handoutMasterIdLst>
  <p:sldIdLst>
    <p:sldId id="281" r:id="rId4"/>
    <p:sldId id="258" r:id="rId5"/>
    <p:sldId id="259" r:id="rId6"/>
    <p:sldId id="260" r:id="rId7"/>
    <p:sldId id="262" r:id="rId8"/>
    <p:sldId id="263" r:id="rId9"/>
    <p:sldId id="266" r:id="rId10"/>
    <p:sldId id="267" r:id="rId11"/>
    <p:sldId id="279" r:id="rId12"/>
    <p:sldId id="269" r:id="rId13"/>
    <p:sldId id="270" r:id="rId14"/>
    <p:sldId id="271" r:id="rId15"/>
    <p:sldId id="268" r:id="rId16"/>
    <p:sldId id="272" r:id="rId17"/>
    <p:sldId id="278" r:id="rId18"/>
    <p:sldId id="277" r:id="rId19"/>
    <p:sldId id="273" r:id="rId20"/>
    <p:sldId id="276" r:id="rId21"/>
    <p:sldId id="274" r:id="rId22"/>
    <p:sldId id="275" r:id="rId23"/>
    <p:sldId id="280" r:id="rId24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116" d="100"/>
          <a:sy n="116" d="100"/>
        </p:scale>
        <p:origin x="150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286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94764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26E14A37-49D7-4315-9000-C15651DB727C}" type="datetimeFigureOut">
              <a:rPr lang="en-US" smtClean="0"/>
              <a:t>3/27/2017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F1FF0659-18E9-4216-A2F2-59F40582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390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999" y="914400"/>
            <a:ext cx="8382000" cy="1661993"/>
          </a:xfrm>
        </p:spPr>
        <p:txBody>
          <a:bodyPr/>
          <a:lstStyle/>
          <a:p>
            <a:pPr algn="ctr"/>
            <a:r>
              <a:rPr lang="en-US" sz="6000" dirty="0"/>
              <a:t>Board of Directors Orientation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9434" y="3581400"/>
            <a:ext cx="7145131" cy="1981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116767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Chapter Director’s Responsibility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635250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For a complete description, please go to the NYPTA website, under Leadership and Board of Directors, to view the BOD Manual, the BOD Orientation Handbook and the Policy Manual.</a:t>
            </a:r>
          </a:p>
          <a:p>
            <a:r>
              <a:rPr lang="en-US" dirty="0"/>
              <a:t>Act as the representative from your district to the Board of Directors.</a:t>
            </a:r>
          </a:p>
          <a:p>
            <a:r>
              <a:rPr lang="en-US" dirty="0"/>
              <a:t>Facilitate communication between the Chapter and your district membership.</a:t>
            </a:r>
          </a:p>
          <a:p>
            <a:r>
              <a:rPr lang="en-US" dirty="0"/>
              <a:t>Perform all acts and transact all business on behalf of NYPTA.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222297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of Directors’ Responsibilities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47800"/>
            <a:ext cx="8382000" cy="7091172"/>
          </a:xfrm>
        </p:spPr>
        <p:txBody>
          <a:bodyPr/>
          <a:lstStyle/>
          <a:p>
            <a:r>
              <a:rPr lang="en-US" dirty="0"/>
              <a:t>Manage the operations of the Chapter to further its long term goals and direction.</a:t>
            </a:r>
          </a:p>
          <a:p>
            <a:r>
              <a:rPr lang="en-US" dirty="0"/>
              <a:t>Carry out all mandates and policies of NYPTA as determined by the Delegate Assembly.</a:t>
            </a:r>
          </a:p>
          <a:p>
            <a:r>
              <a:rPr lang="en-US" dirty="0"/>
              <a:t>Approve the Chapter budget, Strategic Plan and Legislative Plan.</a:t>
            </a:r>
          </a:p>
          <a:p>
            <a:r>
              <a:rPr lang="en-US" dirty="0"/>
              <a:t>Recommend goals and objectives for Delegate Assembly approval.</a:t>
            </a:r>
          </a:p>
          <a:p>
            <a:r>
              <a:rPr lang="en-US" dirty="0"/>
              <a:t>Set Chapter policy.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223744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of Directors’ Responsibilities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47800"/>
            <a:ext cx="8382000" cy="339785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Create committees, advisory panels or task forces and direct their activities.</a:t>
            </a:r>
          </a:p>
          <a:p>
            <a:r>
              <a:rPr lang="en-US" dirty="0"/>
              <a:t>Determine priorities for Chapter Office personnel.</a:t>
            </a:r>
          </a:p>
          <a:p>
            <a:r>
              <a:rPr lang="en-US" dirty="0"/>
              <a:t>BE RESPONSIVE TO THE CHAPTER MEMBERSHIP!</a:t>
            </a:r>
          </a:p>
        </p:txBody>
      </p:sp>
    </p:spTree>
    <p:extLst>
      <p:ext uri="{BB962C8B-B14F-4D97-AF65-F5344CB8AC3E}">
        <p14:creationId xmlns:p14="http://schemas.microsoft.com/office/powerpoint/2010/main" val="203505546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Duties and Expectations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54842" y="1066800"/>
            <a:ext cx="8382000" cy="9060942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Attend the 3 scheduled meetings of the Board of Directors, held in the Fall, Winter and Spring. *The Winter meeting is conducted electronically     via webinar.</a:t>
            </a:r>
          </a:p>
          <a:p>
            <a:r>
              <a:rPr lang="en-US" dirty="0"/>
              <a:t>Submit written reports for each meeting of the Board of Directors.</a:t>
            </a:r>
          </a:p>
          <a:p>
            <a:r>
              <a:rPr lang="en-US" dirty="0"/>
              <a:t>Prepare motions to the Board of Directors based on reports.</a:t>
            </a:r>
          </a:p>
          <a:p>
            <a:r>
              <a:rPr lang="en-US" dirty="0"/>
              <a:t>Actively participate in discussion and voting during meetings of the Board of Directors.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608523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Duties and Expectations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3594830"/>
          </a:xfrm>
        </p:spPr>
        <p:txBody>
          <a:bodyPr/>
          <a:lstStyle/>
          <a:p>
            <a:r>
              <a:rPr lang="en-US" dirty="0"/>
              <a:t>Attend any special meetings called by the President.</a:t>
            </a:r>
          </a:p>
          <a:p>
            <a:r>
              <a:rPr lang="en-US" dirty="0"/>
              <a:t>Serve as a liaison to a Committee.</a:t>
            </a:r>
          </a:p>
          <a:p>
            <a:r>
              <a:rPr lang="en-US" dirty="0"/>
              <a:t>Prepare and submit an annual budget.</a:t>
            </a:r>
          </a:p>
          <a:p>
            <a:r>
              <a:rPr lang="en-US" dirty="0"/>
              <a:t>Attend the Chapter conference.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17006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329595"/>
          </a:xfrm>
        </p:spPr>
        <p:txBody>
          <a:bodyPr/>
          <a:lstStyle/>
          <a:p>
            <a:pPr algn="ctr"/>
            <a:r>
              <a:rPr lang="en-US" dirty="0"/>
              <a:t>Confidentiality and</a:t>
            </a:r>
            <a:br>
              <a:rPr lang="en-US" dirty="0"/>
            </a:br>
            <a:r>
              <a:rPr lang="en-US" dirty="0"/>
              <a:t>Conflict of Interest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2286000"/>
            <a:ext cx="8382000" cy="2412968"/>
          </a:xfrm>
        </p:spPr>
        <p:txBody>
          <a:bodyPr/>
          <a:lstStyle/>
          <a:p>
            <a:r>
              <a:rPr lang="en-US" dirty="0"/>
              <a:t>All members of the Board of Directors are required to sign a conflict of interest statement once each year.</a:t>
            </a:r>
          </a:p>
          <a:p>
            <a:pPr marL="0" indent="0">
              <a:buNone/>
            </a:pPr>
            <a:r>
              <a:rPr lang="en-US" dirty="0"/>
              <a:t>    This form will be provided for signature during </a:t>
            </a:r>
          </a:p>
          <a:p>
            <a:pPr marL="0" indent="0">
              <a:buNone/>
            </a:pPr>
            <a:r>
              <a:rPr lang="en-US" dirty="0"/>
              <a:t>     the first in person BOD attended.</a:t>
            </a:r>
          </a:p>
        </p:txBody>
      </p:sp>
    </p:spTree>
    <p:extLst>
      <p:ext uri="{BB962C8B-B14F-4D97-AF65-F5344CB8AC3E}">
        <p14:creationId xmlns:p14="http://schemas.microsoft.com/office/powerpoint/2010/main" val="2755706177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5269135"/>
          </a:xfrm>
        </p:spPr>
        <p:txBody>
          <a:bodyPr/>
          <a:lstStyle/>
          <a:p>
            <a:r>
              <a:rPr lang="en-US" dirty="0"/>
              <a:t>All meetings of the Board of Directors follow Robert’s Rules of Order.</a:t>
            </a:r>
          </a:p>
          <a:p>
            <a:r>
              <a:rPr lang="en-US" dirty="0"/>
              <a:t>Meeting agenda, reports and motions are included in a packet that is provided prior to the meeting.</a:t>
            </a:r>
          </a:p>
          <a:p>
            <a:r>
              <a:rPr lang="en-US" dirty="0"/>
              <a:t>Old and new business is presented, discussed and voted upon as appropriate.</a:t>
            </a:r>
          </a:p>
          <a:p>
            <a:r>
              <a:rPr lang="en-US" dirty="0"/>
              <a:t>Directors submit and vote upon motions.</a:t>
            </a:r>
          </a:p>
          <a:p>
            <a:r>
              <a:rPr lang="en-US" dirty="0"/>
              <a:t>Committee and Advisory Panel chairs, and the Chief Delegate can speak and make motions, but cannot vote.</a:t>
            </a:r>
          </a:p>
        </p:txBody>
      </p:sp>
    </p:spTree>
    <p:extLst>
      <p:ext uri="{BB962C8B-B14F-4D97-AF65-F5344CB8AC3E}">
        <p14:creationId xmlns:p14="http://schemas.microsoft.com/office/powerpoint/2010/main" val="1911641656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Reports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727448"/>
          </a:xfrm>
        </p:spPr>
        <p:txBody>
          <a:bodyPr/>
          <a:lstStyle/>
          <a:p>
            <a:r>
              <a:rPr lang="en-US" dirty="0"/>
              <a:t>Format for reports can be found on the NYPTA website under Leadership, Board of Directors.</a:t>
            </a:r>
          </a:p>
          <a:p>
            <a:r>
              <a:rPr lang="en-US" dirty="0"/>
              <a:t>Chapter office will provide notification regarding reports and deadline for submission.</a:t>
            </a:r>
          </a:p>
          <a:p>
            <a:r>
              <a:rPr lang="en-US" dirty="0"/>
              <a:t>All reports must be submitted to Chapter office in a timely manner to ensure inclusion in the Board of Directors Packet that will be utilized for the scheduled meeting.</a:t>
            </a:r>
          </a:p>
          <a:p>
            <a:r>
              <a:rPr lang="en-US" dirty="0"/>
              <a:t>This packet should be reviewed prior to the meeting.</a:t>
            </a:r>
          </a:p>
        </p:txBody>
      </p:sp>
    </p:spTree>
    <p:extLst>
      <p:ext uri="{BB962C8B-B14F-4D97-AF65-F5344CB8AC3E}">
        <p14:creationId xmlns:p14="http://schemas.microsoft.com/office/powerpoint/2010/main" val="1782502145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3742563"/>
          </a:xfrm>
        </p:spPr>
        <p:txBody>
          <a:bodyPr/>
          <a:lstStyle/>
          <a:p>
            <a:r>
              <a:rPr lang="en-US" dirty="0"/>
              <a:t>For more detailed information regarding the development, submission, discussion and voting upon of motions, please see the Board Orientation Handbook and the Board Manual on the NYPTA website under Leadership.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Motion Form can also be found on the website under Leadership.</a:t>
            </a:r>
          </a:p>
        </p:txBody>
      </p:sp>
    </p:spTree>
    <p:extLst>
      <p:ext uri="{BB962C8B-B14F-4D97-AF65-F5344CB8AC3E}">
        <p14:creationId xmlns:p14="http://schemas.microsoft.com/office/powerpoint/2010/main" val="2846908109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Budget Related Information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5835444"/>
          </a:xfrm>
        </p:spPr>
        <p:txBody>
          <a:bodyPr/>
          <a:lstStyle/>
          <a:p>
            <a:r>
              <a:rPr lang="en-US" dirty="0"/>
              <a:t>Expense reimbursement</a:t>
            </a:r>
          </a:p>
          <a:p>
            <a:pPr lvl="1"/>
            <a:r>
              <a:rPr lang="en-US" dirty="0"/>
              <a:t>Attendance requirements, budget information and expense vouchers are found on the website under Leadership – other materials.</a:t>
            </a:r>
          </a:p>
          <a:p>
            <a:r>
              <a:rPr lang="en-US" dirty="0"/>
              <a:t>Annual Budget Request</a:t>
            </a:r>
          </a:p>
          <a:p>
            <a:pPr lvl="1"/>
            <a:r>
              <a:rPr lang="en-US" dirty="0"/>
              <a:t>Information emailed in April or May.</a:t>
            </a:r>
          </a:p>
          <a:p>
            <a:pPr lvl="1"/>
            <a:r>
              <a:rPr lang="en-US" dirty="0"/>
              <a:t>Once completed, emailed to the Executive Director.</a:t>
            </a:r>
          </a:p>
          <a:p>
            <a:pPr lvl="1"/>
            <a:r>
              <a:rPr lang="en-US" dirty="0"/>
              <a:t>Reviewed by Finance Committee in June and tentative budget is completed for the following year.</a:t>
            </a:r>
          </a:p>
          <a:p>
            <a:pPr lvl="1"/>
            <a:r>
              <a:rPr lang="en-US" dirty="0"/>
              <a:t>Budget is published in the July/August newsletter and submitted to BOD for approval in October.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84762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WELCOME!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5552289"/>
          </a:xfrm>
        </p:spPr>
        <p:txBody>
          <a:bodyPr/>
          <a:lstStyle/>
          <a:p>
            <a:pPr lvl="0"/>
            <a:r>
              <a:rPr lang="en-US" dirty="0"/>
              <a:t>Thank you for serving the NYPTA by agreeing to serve as a member of the NYPTA Board of Directors.  NYPTA would like to assist you to understand your new position. This webinar was developed to provide you with a basic orientation. </a:t>
            </a:r>
          </a:p>
          <a:p>
            <a:pPr marL="0" lvl="0" indent="0">
              <a:buNone/>
            </a:pPr>
            <a:endParaRPr lang="en-US" dirty="0"/>
          </a:p>
          <a:p>
            <a:pPr lvl="1"/>
            <a:r>
              <a:rPr lang="en-US" dirty="0"/>
              <a:t>The webinar includes an introduction to:</a:t>
            </a:r>
          </a:p>
          <a:p>
            <a:pPr lvl="2"/>
            <a:r>
              <a:rPr lang="en-US" sz="2800" dirty="0"/>
              <a:t>Structure and function of the NYPTA</a:t>
            </a:r>
          </a:p>
          <a:p>
            <a:pPr lvl="2"/>
            <a:r>
              <a:rPr lang="en-US" sz="2800" dirty="0"/>
              <a:t>Duties and expectations of the members of the NYPTA Board of Directors.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69431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Communications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235006"/>
          </a:xfrm>
        </p:spPr>
        <p:txBody>
          <a:bodyPr/>
          <a:lstStyle/>
          <a:p>
            <a:r>
              <a:rPr lang="en-US" dirty="0"/>
              <a:t>Chapter Website</a:t>
            </a:r>
          </a:p>
          <a:p>
            <a:r>
              <a:rPr lang="en-US" dirty="0"/>
              <a:t>District Webpage</a:t>
            </a:r>
          </a:p>
          <a:p>
            <a:r>
              <a:rPr lang="en-US" dirty="0"/>
              <a:t>Weekly </a:t>
            </a:r>
            <a:r>
              <a:rPr lang="en-US" dirty="0" err="1"/>
              <a:t>HotPoints</a:t>
            </a:r>
            <a:endParaRPr lang="en-US" dirty="0"/>
          </a:p>
          <a:p>
            <a:r>
              <a:rPr lang="en-US" dirty="0"/>
              <a:t>Newsletter</a:t>
            </a:r>
          </a:p>
          <a:p>
            <a:r>
              <a:rPr lang="en-US" dirty="0"/>
              <a:t>Accessing members via E-mail</a:t>
            </a:r>
          </a:p>
          <a:p>
            <a:r>
              <a:rPr lang="en-US" dirty="0" err="1"/>
              <a:t>iContact</a:t>
            </a:r>
            <a:r>
              <a:rPr lang="en-US" dirty="0"/>
              <a:t> (</a:t>
            </a:r>
            <a:r>
              <a:rPr lang="en-US" dirty="0" err="1"/>
              <a:t>Outmarket</a:t>
            </a:r>
            <a:r>
              <a:rPr lang="en-US" dirty="0"/>
              <a:t>, </a:t>
            </a:r>
            <a:r>
              <a:rPr lang="en-US" dirty="0" err="1"/>
              <a:t>Vocus</a:t>
            </a:r>
            <a:r>
              <a:rPr lang="en-US" dirty="0"/>
              <a:t>)</a:t>
            </a:r>
          </a:p>
          <a:p>
            <a:r>
              <a:rPr lang="en-US" dirty="0"/>
              <a:t>Social Media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747556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Conclusion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954655"/>
          </a:xfrm>
        </p:spPr>
        <p:txBody>
          <a:bodyPr/>
          <a:lstStyle/>
          <a:p>
            <a:r>
              <a:rPr lang="en-US" dirty="0"/>
              <a:t>Please feel free to contact NYPTA chapter office with any questions that you might have.</a:t>
            </a:r>
          </a:p>
          <a:p>
            <a:endParaRPr lang="en-US" dirty="0"/>
          </a:p>
          <a:p>
            <a:r>
              <a:rPr lang="en-US" dirty="0"/>
              <a:t>Many thanks to you for taking on this leadership position!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48029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Organizational Units of the NYPTA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776692"/>
          </a:xfrm>
        </p:spPr>
        <p:txBody>
          <a:bodyPr/>
          <a:lstStyle/>
          <a:p>
            <a:r>
              <a:rPr lang="en-US" dirty="0"/>
              <a:t>Members</a:t>
            </a:r>
          </a:p>
          <a:p>
            <a:r>
              <a:rPr lang="en-US" dirty="0"/>
              <a:t>Districts</a:t>
            </a:r>
          </a:p>
          <a:p>
            <a:r>
              <a:rPr lang="en-US" dirty="0"/>
              <a:t>Board of Directors</a:t>
            </a:r>
          </a:p>
          <a:p>
            <a:r>
              <a:rPr lang="en-US" dirty="0"/>
              <a:t>Executive Committee</a:t>
            </a:r>
          </a:p>
          <a:p>
            <a:r>
              <a:rPr lang="en-US" dirty="0"/>
              <a:t>Delegate Assembly</a:t>
            </a:r>
          </a:p>
          <a:p>
            <a:r>
              <a:rPr lang="en-US" dirty="0"/>
              <a:t>Chapter Office Staff</a:t>
            </a:r>
          </a:p>
          <a:p>
            <a:r>
              <a:rPr lang="en-US" dirty="0" smtClean="0"/>
              <a:t>Committees</a:t>
            </a:r>
            <a:endParaRPr lang="en-US" dirty="0"/>
          </a:p>
          <a:p>
            <a:r>
              <a:rPr lang="en-US" dirty="0"/>
              <a:t>Liaisons</a:t>
            </a:r>
          </a:p>
          <a:p>
            <a:r>
              <a:rPr lang="en-US" dirty="0"/>
              <a:t>Special Interest Groups</a:t>
            </a:r>
          </a:p>
        </p:txBody>
      </p:sp>
    </p:spTree>
    <p:extLst>
      <p:ext uri="{BB962C8B-B14F-4D97-AF65-F5344CB8AC3E}">
        <p14:creationId xmlns:p14="http://schemas.microsoft.com/office/powerpoint/2010/main" val="250808420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of Directors (BOD)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1"/>
            <a:ext cx="8382000" cy="5423023"/>
          </a:xfrm>
        </p:spPr>
        <p:txBody>
          <a:bodyPr/>
          <a:lstStyle/>
          <a:p>
            <a:r>
              <a:rPr lang="en-US" dirty="0"/>
              <a:t>10 Chapter Directors (one per District)</a:t>
            </a:r>
          </a:p>
          <a:p>
            <a:r>
              <a:rPr lang="en-US" dirty="0"/>
              <a:t>Executive Committee</a:t>
            </a:r>
          </a:p>
          <a:p>
            <a:pPr lvl="1"/>
            <a:r>
              <a:rPr lang="en-US" dirty="0"/>
              <a:t>President</a:t>
            </a:r>
          </a:p>
          <a:p>
            <a:pPr lvl="1"/>
            <a:r>
              <a:rPr lang="en-US" dirty="0"/>
              <a:t>Vice President</a:t>
            </a:r>
          </a:p>
          <a:p>
            <a:pPr lvl="1"/>
            <a:r>
              <a:rPr lang="en-US" dirty="0"/>
              <a:t>Secretary</a:t>
            </a:r>
          </a:p>
          <a:p>
            <a:pPr lvl="1"/>
            <a:r>
              <a:rPr lang="en-US" dirty="0"/>
              <a:t>Treasurer</a:t>
            </a:r>
          </a:p>
          <a:p>
            <a:pPr lvl="1"/>
            <a:r>
              <a:rPr lang="en-US" dirty="0"/>
              <a:t>Member at Large</a:t>
            </a:r>
          </a:p>
          <a:p>
            <a:r>
              <a:rPr lang="en-US" dirty="0"/>
              <a:t>Speaker of the Assembly</a:t>
            </a:r>
          </a:p>
          <a:p>
            <a:r>
              <a:rPr lang="en-US" dirty="0"/>
              <a:t>Chief Delegate (principal spokesperson for the Chapter to the APTA House of Delegates)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47264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Chapter Office Staff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949047"/>
          </a:xfrm>
        </p:spPr>
        <p:txBody>
          <a:bodyPr/>
          <a:lstStyle/>
          <a:p>
            <a:r>
              <a:rPr lang="en-US" b="1" dirty="0"/>
              <a:t>Executive Director </a:t>
            </a:r>
            <a:r>
              <a:rPr lang="en-US" dirty="0"/>
              <a:t>- Kelly L. </a:t>
            </a:r>
            <a:r>
              <a:rPr lang="en-US" dirty="0" err="1"/>
              <a:t>Garceau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kgarceau@nypta.org</a:t>
            </a:r>
          </a:p>
          <a:p>
            <a:r>
              <a:rPr lang="en-US" b="1" dirty="0"/>
              <a:t>Communications</a:t>
            </a:r>
            <a:r>
              <a:rPr lang="en-US" dirty="0"/>
              <a:t> Manager – Gloria Baker</a:t>
            </a:r>
          </a:p>
          <a:p>
            <a:pPr lvl="1"/>
            <a:r>
              <a:rPr lang="en-US" dirty="0"/>
              <a:t>gbaker@nypta.org</a:t>
            </a:r>
          </a:p>
          <a:p>
            <a:r>
              <a:rPr lang="en-US" b="1" dirty="0" smtClean="0"/>
              <a:t>Meetings, Marketing and Membership Manager </a:t>
            </a:r>
            <a:r>
              <a:rPr lang="en-US" dirty="0"/>
              <a:t>- Carla </a:t>
            </a:r>
            <a:r>
              <a:rPr lang="en-US" dirty="0" smtClean="0"/>
              <a:t>Rosenbaum</a:t>
            </a:r>
            <a:endParaRPr lang="en-US" dirty="0"/>
          </a:p>
          <a:p>
            <a:pPr lvl="1"/>
            <a:r>
              <a:rPr lang="en-US" dirty="0" smtClean="0"/>
              <a:t>crosenbaum@nypta.org </a:t>
            </a:r>
            <a:endParaRPr lang="en-US" dirty="0"/>
          </a:p>
          <a:p>
            <a:r>
              <a:rPr lang="en-US" b="1" dirty="0"/>
              <a:t>Administrative Assistant </a:t>
            </a:r>
            <a:r>
              <a:rPr lang="en-US" dirty="0"/>
              <a:t>- Kate </a:t>
            </a:r>
            <a:r>
              <a:rPr lang="en-US" dirty="0" err="1"/>
              <a:t>Teidman</a:t>
            </a:r>
            <a:endParaRPr lang="en-US" dirty="0"/>
          </a:p>
          <a:p>
            <a:pPr lvl="1"/>
            <a:r>
              <a:rPr lang="en-US" dirty="0"/>
              <a:t>kteidman@nypta.org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12036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Chapter Office Contact Information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481227"/>
          </a:xfrm>
        </p:spPr>
        <p:txBody>
          <a:bodyPr/>
          <a:lstStyle/>
          <a:p>
            <a:pPr marL="0" indent="0" algn="ctr">
              <a:buNone/>
            </a:pPr>
            <a:r>
              <a:rPr lang="fr-FR" b="1" dirty="0"/>
              <a:t>Location</a:t>
            </a:r>
            <a:r>
              <a:rPr lang="fr-FR" dirty="0"/>
              <a:t>:  </a:t>
            </a:r>
            <a:r>
              <a:rPr lang="en-US" dirty="0"/>
              <a:t>971 Albany-Shaker Rd</a:t>
            </a:r>
            <a:br>
              <a:rPr lang="en-US" dirty="0"/>
            </a:br>
            <a:r>
              <a:rPr lang="en-US" dirty="0"/>
              <a:t>            Latham, NY 12110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                  </a:t>
            </a:r>
          </a:p>
          <a:p>
            <a:pPr marL="0" indent="0" algn="ctr">
              <a:buNone/>
            </a:pPr>
            <a:r>
              <a:rPr lang="fr-FR" b="1" dirty="0"/>
              <a:t>Phone</a:t>
            </a:r>
            <a:r>
              <a:rPr lang="en-US" b="1" dirty="0"/>
              <a:t>:</a:t>
            </a:r>
            <a:r>
              <a:rPr lang="en-US" dirty="0"/>
              <a:t> 518-459-4499</a:t>
            </a:r>
          </a:p>
          <a:p>
            <a:pPr marL="0" indent="0" algn="ctr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Fax:</a:t>
            </a:r>
            <a:r>
              <a:rPr lang="en-US" dirty="0"/>
              <a:t> 518-459-8953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Website:  </a:t>
            </a:r>
            <a:r>
              <a:rPr lang="en-US" dirty="0"/>
              <a:t>www.nypta.org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97934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NYPTA Committees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4567404"/>
          </a:xfrm>
        </p:spPr>
        <p:txBody>
          <a:bodyPr/>
          <a:lstStyle/>
          <a:p>
            <a:r>
              <a:rPr lang="en-US" dirty="0"/>
              <a:t>Archivist </a:t>
            </a:r>
          </a:p>
          <a:p>
            <a:r>
              <a:rPr lang="en-US" dirty="0"/>
              <a:t>Awards </a:t>
            </a:r>
          </a:p>
          <a:p>
            <a:r>
              <a:rPr lang="en-US" dirty="0"/>
              <a:t>Editorial Board</a:t>
            </a:r>
          </a:p>
          <a:p>
            <a:r>
              <a:rPr lang="en-US" dirty="0"/>
              <a:t>Ethics </a:t>
            </a:r>
          </a:p>
          <a:p>
            <a:r>
              <a:rPr lang="en-US" dirty="0"/>
              <a:t>Finance</a:t>
            </a:r>
          </a:p>
          <a:p>
            <a:r>
              <a:rPr lang="en-US" dirty="0"/>
              <a:t>Judicial/Reference </a:t>
            </a:r>
          </a:p>
          <a:p>
            <a:r>
              <a:rPr lang="en-US" dirty="0"/>
              <a:t>Leadership 	</a:t>
            </a:r>
          </a:p>
          <a:p>
            <a:r>
              <a:rPr lang="en-US" dirty="0"/>
              <a:t>Legislative </a:t>
            </a:r>
            <a:r>
              <a:rPr lang="en-US" dirty="0" smtClean="0"/>
              <a:t>and Payment </a:t>
            </a:r>
          </a:p>
          <a:p>
            <a:r>
              <a:rPr lang="en-US" dirty="0" smtClean="0"/>
              <a:t>Marketing and Engagement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5041380"/>
          </a:xfrm>
        </p:spPr>
        <p:txBody>
          <a:bodyPr/>
          <a:lstStyle/>
          <a:p>
            <a:r>
              <a:rPr lang="en-US" dirty="0"/>
              <a:t>Membership</a:t>
            </a:r>
          </a:p>
          <a:p>
            <a:pPr lvl="0"/>
            <a:r>
              <a:rPr lang="en-US" altLang="en-US" dirty="0" smtClean="0"/>
              <a:t>Minority </a:t>
            </a:r>
            <a:r>
              <a:rPr lang="en-US" altLang="en-US" dirty="0"/>
              <a:t>Affairs</a:t>
            </a:r>
          </a:p>
          <a:p>
            <a:pPr lvl="0"/>
            <a:r>
              <a:rPr lang="en-US" altLang="en-US" dirty="0"/>
              <a:t>Nominating</a:t>
            </a:r>
          </a:p>
          <a:p>
            <a:pPr lvl="0"/>
            <a:r>
              <a:rPr lang="en-US" altLang="en-US" dirty="0" smtClean="0"/>
              <a:t>Physical </a:t>
            </a:r>
            <a:r>
              <a:rPr lang="en-US" altLang="en-US" dirty="0"/>
              <a:t>Therapist Assistant</a:t>
            </a:r>
          </a:p>
          <a:p>
            <a:pPr lvl="0"/>
            <a:r>
              <a:rPr lang="en-US" altLang="en-US" dirty="0"/>
              <a:t>Political Action</a:t>
            </a:r>
          </a:p>
          <a:p>
            <a:pPr lvl="0"/>
            <a:r>
              <a:rPr lang="en-US" altLang="en-US" dirty="0"/>
              <a:t>Practice 	</a:t>
            </a:r>
          </a:p>
          <a:p>
            <a:pPr lvl="0"/>
            <a:r>
              <a:rPr lang="en-US" altLang="en-US" dirty="0"/>
              <a:t>Program 	</a:t>
            </a:r>
          </a:p>
          <a:p>
            <a:pPr lvl="0"/>
            <a:r>
              <a:rPr lang="en-US" altLang="en-US" dirty="0" smtClean="0"/>
              <a:t>Research </a:t>
            </a:r>
            <a:endParaRPr lang="en-US" alt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85814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NYPTA Liaisons and SIGS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3151632"/>
          </a:xfrm>
        </p:spPr>
        <p:txBody>
          <a:bodyPr/>
          <a:lstStyle/>
          <a:p>
            <a:r>
              <a:rPr lang="en-US" dirty="0"/>
              <a:t>Federal Affairs Liaison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Academic Administrators Special Interest Group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Alliance of Independent Physical Therapists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23249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Leadership Roster/Directory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5269135"/>
          </a:xfrm>
        </p:spPr>
        <p:txBody>
          <a:bodyPr/>
          <a:lstStyle/>
          <a:p>
            <a:r>
              <a:rPr lang="en-US" dirty="0"/>
              <a:t>On the NYPTA website, within the leadership page, there is a roster that provides the names and contact information for all people currently serving in leadership positions within the NYPTA.</a:t>
            </a:r>
          </a:p>
          <a:p>
            <a:r>
              <a:rPr lang="en-US" dirty="0"/>
              <a:t>Terms (time period) of election or appointment to the position is included.</a:t>
            </a:r>
          </a:p>
          <a:p>
            <a:r>
              <a:rPr lang="en-US" dirty="0"/>
              <a:t>Please find the roster at:</a:t>
            </a:r>
          </a:p>
          <a:p>
            <a:pPr marL="0" indent="0">
              <a:buNone/>
            </a:pPr>
            <a:r>
              <a:rPr lang="en-US" dirty="0"/>
              <a:t>http://c.ymcdn.com/sites/www.nypta.org/resource/resmgr/Roster/Roster.pdf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09204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ue Segoe 4-3 template-template_April-17-2007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DC09DAB-225A-4858-B846-84C0E3F3AFF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 (Stipple blue design)</Template>
  <TotalTime>497</TotalTime>
  <Words>899</Words>
  <Application>Microsoft Office PowerPoint</Application>
  <PresentationFormat>On-screen Show (4:3)</PresentationFormat>
  <Paragraphs>146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Wingdings</vt:lpstr>
      <vt:lpstr>Blue Segoe 4-3 template-template_April-17-2007</vt:lpstr>
      <vt:lpstr>White with Courier font for code slides</vt:lpstr>
      <vt:lpstr>Board of Directors Orientation</vt:lpstr>
      <vt:lpstr>WELCOME!</vt:lpstr>
      <vt:lpstr>Organizational Units of the NYPTA</vt:lpstr>
      <vt:lpstr>Board of Directors (BOD)</vt:lpstr>
      <vt:lpstr>Chapter Office Staff</vt:lpstr>
      <vt:lpstr>Chapter Office Contact Information</vt:lpstr>
      <vt:lpstr>NYPTA Committees </vt:lpstr>
      <vt:lpstr>NYPTA Liaisons and SIGS</vt:lpstr>
      <vt:lpstr>Leadership Roster/Directory</vt:lpstr>
      <vt:lpstr>Chapter Director’s Responsibility</vt:lpstr>
      <vt:lpstr>Board of Directors’ Responsibilities</vt:lpstr>
      <vt:lpstr>Board of Directors’ Responsibilities</vt:lpstr>
      <vt:lpstr>Duties and Expectations</vt:lpstr>
      <vt:lpstr>Duties and Expectations</vt:lpstr>
      <vt:lpstr>Confidentiality and Conflict of Interest</vt:lpstr>
      <vt:lpstr>Meeting Format</vt:lpstr>
      <vt:lpstr>Reports </vt:lpstr>
      <vt:lpstr>Motions</vt:lpstr>
      <vt:lpstr>Budget Related Information</vt:lpstr>
      <vt:lpstr>Communications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of Directors Orientation 2016</dc:title>
  <dc:creator>Tracy Sawyer</dc:creator>
  <cp:keywords/>
  <cp:lastModifiedBy>Kelly Garceau</cp:lastModifiedBy>
  <cp:revision>45</cp:revision>
  <cp:lastPrinted>2016-10-18T01:57:15Z</cp:lastPrinted>
  <dcterms:created xsi:type="dcterms:W3CDTF">2016-01-04T13:39:30Z</dcterms:created>
  <dcterms:modified xsi:type="dcterms:W3CDTF">2017-03-27T15:28:10Z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TC102867769990</vt:lpwstr>
  </property>
</Properties>
</file>