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Verdana Pro Bold" charset="1" panose="020B0804030504040204"/>
      <p:regular r:id="rId7"/>
    </p:embeddedFont>
    <p:embeddedFont>
      <p:font typeface="Montserrat" charset="1" panose="00000500000000000000"/>
      <p:regular r:id="rId8"/>
    </p:embeddedFont>
    <p:embeddedFont>
      <p:font typeface="Verdana Pro Bold Italics" charset="1" panose="020B08040305040B0204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33814" y="-117002"/>
            <a:ext cx="15586520" cy="10404002"/>
          </a:xfrm>
          <a:custGeom>
            <a:avLst/>
            <a:gdLst/>
            <a:ahLst/>
            <a:cxnLst/>
            <a:rect r="r" b="b" t="t" l="l"/>
            <a:pathLst>
              <a:path h="10404002" w="15586520">
                <a:moveTo>
                  <a:pt x="0" y="0"/>
                </a:moveTo>
                <a:lnTo>
                  <a:pt x="15586521" y="0"/>
                </a:lnTo>
                <a:lnTo>
                  <a:pt x="15586521" y="10404002"/>
                </a:lnTo>
                <a:lnTo>
                  <a:pt x="0" y="10404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24813" y="-2364102"/>
            <a:ext cx="12525374" cy="3772430"/>
            <a:chOff x="0" y="0"/>
            <a:chExt cx="1692894" cy="5098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92894" cy="509871"/>
            </a:xfrm>
            <a:custGeom>
              <a:avLst/>
              <a:gdLst/>
              <a:ahLst/>
              <a:cxnLst/>
              <a:rect r="r" b="b" t="t" l="l"/>
              <a:pathLst>
                <a:path h="509871" w="1692894">
                  <a:moveTo>
                    <a:pt x="1489694" y="0"/>
                  </a:moveTo>
                  <a:lnTo>
                    <a:pt x="0" y="0"/>
                  </a:lnTo>
                  <a:lnTo>
                    <a:pt x="203200" y="509871"/>
                  </a:lnTo>
                  <a:lnTo>
                    <a:pt x="1692894" y="509871"/>
                  </a:lnTo>
                  <a:lnTo>
                    <a:pt x="1489694" y="0"/>
                  </a:lnTo>
                  <a:close/>
                </a:path>
              </a:pathLst>
            </a:custGeom>
            <a:solidFill>
              <a:srgbClr val="0B7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01600" y="-9525"/>
              <a:ext cx="1489694" cy="519396"/>
            </a:xfrm>
            <a:prstGeom prst="rect">
              <a:avLst/>
            </a:prstGeom>
          </p:spPr>
          <p:txBody>
            <a:bodyPr anchor="ctr" rtlCol="false" tIns="25806" lIns="25806" bIns="25806" rIns="25806"/>
            <a:lstStyle/>
            <a:p>
              <a:pPr algn="ctr">
                <a:lnSpc>
                  <a:spcPts val="99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127075" y="286904"/>
            <a:ext cx="2899992" cy="837373"/>
          </a:xfrm>
          <a:custGeom>
            <a:avLst/>
            <a:gdLst/>
            <a:ahLst/>
            <a:cxnLst/>
            <a:rect r="r" b="b" t="t" l="l"/>
            <a:pathLst>
              <a:path h="837373" w="2899992">
                <a:moveTo>
                  <a:pt x="0" y="0"/>
                </a:moveTo>
                <a:lnTo>
                  <a:pt x="2899991" y="0"/>
                </a:lnTo>
                <a:lnTo>
                  <a:pt x="2899991" y="837372"/>
                </a:lnTo>
                <a:lnTo>
                  <a:pt x="0" y="837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4235608" cy="10287000"/>
            <a:chOff x="0" y="0"/>
            <a:chExt cx="1115551" cy="27093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555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15551">
                  <a:moveTo>
                    <a:pt x="0" y="0"/>
                  </a:moveTo>
                  <a:lnTo>
                    <a:pt x="1115551" y="0"/>
                  </a:lnTo>
                  <a:lnTo>
                    <a:pt x="11155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B77B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115551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8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23993" y="3214341"/>
            <a:ext cx="3214007" cy="803670"/>
            <a:chOff x="0" y="0"/>
            <a:chExt cx="4285342" cy="10715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55751" cy="1071560"/>
            </a:xfrm>
            <a:custGeom>
              <a:avLst/>
              <a:gdLst/>
              <a:ahLst/>
              <a:cxnLst/>
              <a:rect r="r" b="b" t="t" l="l"/>
              <a:pathLst>
                <a:path h="1071560" w="2055751">
                  <a:moveTo>
                    <a:pt x="0" y="0"/>
                  </a:moveTo>
                  <a:lnTo>
                    <a:pt x="2055751" y="0"/>
                  </a:lnTo>
                  <a:lnTo>
                    <a:pt x="2055751" y="1071560"/>
                  </a:lnTo>
                  <a:lnTo>
                    <a:pt x="0" y="1071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255376" y="8365"/>
              <a:ext cx="2029966" cy="1063195"/>
            </a:xfrm>
            <a:custGeom>
              <a:avLst/>
              <a:gdLst/>
              <a:ahLst/>
              <a:cxnLst/>
              <a:rect r="r" b="b" t="t" l="l"/>
              <a:pathLst>
                <a:path h="1063195" w="2029966">
                  <a:moveTo>
                    <a:pt x="0" y="0"/>
                  </a:moveTo>
                  <a:lnTo>
                    <a:pt x="2029966" y="0"/>
                  </a:lnTo>
                  <a:lnTo>
                    <a:pt x="2029966" y="1063195"/>
                  </a:lnTo>
                  <a:lnTo>
                    <a:pt x="0" y="1063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3868372"/>
            <a:ext cx="4235608" cy="4938468"/>
          </a:xfrm>
          <a:custGeom>
            <a:avLst/>
            <a:gdLst/>
            <a:ahLst/>
            <a:cxnLst/>
            <a:rect r="r" b="b" t="t" l="l"/>
            <a:pathLst>
              <a:path h="4938468" w="4235608">
                <a:moveTo>
                  <a:pt x="0" y="0"/>
                </a:moveTo>
                <a:lnTo>
                  <a:pt x="4235608" y="0"/>
                </a:lnTo>
                <a:lnTo>
                  <a:pt x="4235608" y="4938468"/>
                </a:lnTo>
                <a:lnTo>
                  <a:pt x="0" y="49384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5663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4939999" y="493652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85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831091" y="7922285"/>
            <a:ext cx="1637030" cy="1637030"/>
          </a:xfrm>
          <a:custGeom>
            <a:avLst/>
            <a:gdLst/>
            <a:ahLst/>
            <a:cxnLst/>
            <a:rect r="r" b="b" t="t" l="l"/>
            <a:pathLst>
              <a:path h="1637030" w="1637030">
                <a:moveTo>
                  <a:pt x="0" y="0"/>
                </a:moveTo>
                <a:lnTo>
                  <a:pt x="1637030" y="0"/>
                </a:lnTo>
                <a:lnTo>
                  <a:pt x="1637030" y="1637030"/>
                </a:lnTo>
                <a:lnTo>
                  <a:pt x="0" y="16370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28564" y="262994"/>
            <a:ext cx="2204863" cy="264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6" b="true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Thank You to Our </a:t>
            </a:r>
          </a:p>
          <a:p>
            <a:pPr algn="ctr">
              <a:lnSpc>
                <a:spcPts val="4250"/>
              </a:lnSpc>
            </a:pPr>
            <a:r>
              <a:rPr lang="en-US" sz="3036" b="true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Exclusive Sponsors!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21470" y="291569"/>
            <a:ext cx="1944065" cy="604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5"/>
              </a:lnSpc>
            </a:pPr>
            <a:r>
              <a:rPr lang="en-US" sz="1775">
                <a:solidFill>
                  <a:srgbClr val="FAFAFA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</a:p>
          <a:p>
            <a:pPr algn="ctr">
              <a:lnSpc>
                <a:spcPts val="2485"/>
              </a:lnSpc>
            </a:pPr>
            <a:r>
              <a:rPr lang="en-US" sz="1775">
                <a:solidFill>
                  <a:srgbClr val="FAFAFA"/>
                </a:solidFill>
                <a:latin typeface="Montserrat"/>
                <a:ea typeface="Montserrat"/>
                <a:cs typeface="Montserrat"/>
                <a:sym typeface="Montserrat"/>
              </a:rPr>
              <a:t>Managed By: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82887" y="9587890"/>
            <a:ext cx="17600492" cy="539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2"/>
              </a:lnSpc>
            </a:pPr>
            <a:r>
              <a:rPr lang="en-US" sz="3152" b="true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St. Charles Convention Center | St. Charles, MO | </a:t>
            </a:r>
            <a:r>
              <a:rPr lang="en-US" b="true" sz="3152" i="true">
                <a:solidFill>
                  <a:srgbClr val="000000"/>
                </a:solidFill>
                <a:latin typeface="Verdana Pro Bold Italics"/>
                <a:ea typeface="Verdana Pro Bold Italics"/>
                <a:cs typeface="Verdana Pro Bold Italics"/>
                <a:sym typeface="Verdana Pro Bold Italics"/>
              </a:rPr>
              <a:t>electricalboard.org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730949" y="1850665"/>
            <a:ext cx="8091104" cy="812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1"/>
              </a:lnSpc>
              <a:spcBef>
                <a:spcPct val="0"/>
              </a:spcBef>
            </a:pPr>
            <a:r>
              <a:rPr lang="en-US" b="true" sz="450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Proud Distributor Partner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846644" y="3484502"/>
            <a:ext cx="10872977" cy="6383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6863" indent="-308432" lvl="1">
              <a:lnSpc>
                <a:spcPts val="4000"/>
              </a:lnSpc>
              <a:buFont typeface="Arial"/>
              <a:buChar char="•"/>
            </a:pP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View over 200+ booths of industry products/services.</a:t>
            </a:r>
          </a:p>
          <a:p>
            <a:pPr algn="l" marL="616863" indent="-308432" lvl="1">
              <a:lnSpc>
                <a:spcPts val="4000"/>
              </a:lnSpc>
              <a:buFont typeface="Arial"/>
              <a:buChar char="•"/>
            </a:pP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PDH offering on all seminars. </a:t>
            </a:r>
          </a:p>
          <a:p>
            <a:pPr algn="l" marL="616863" indent="-308432" lvl="1">
              <a:lnSpc>
                <a:spcPts val="4000"/>
              </a:lnSpc>
              <a:buFont typeface="Arial"/>
              <a:buChar char="•"/>
            </a:pP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19 presentations by industry subject matter experts.</a:t>
            </a:r>
          </a:p>
          <a:p>
            <a:pPr algn="l" marL="616863" indent="-308432" lvl="1">
              <a:lnSpc>
                <a:spcPts val="4000"/>
              </a:lnSpc>
              <a:buFont typeface="Arial"/>
              <a:buChar char="•"/>
            </a:pP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IAEI-Eastern Missouri “Analysis of 2026 NEC *fulfills City of St. Louis Licensing REquirements for this code cycle.</a:t>
            </a:r>
          </a:p>
          <a:p>
            <a:pPr algn="l" marL="616863" indent="-308432" lvl="1">
              <a:lnSpc>
                <a:spcPts val="4000"/>
              </a:lnSpc>
              <a:buFont typeface="Arial"/>
              <a:buChar char="•"/>
            </a:pP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Register before August 1</a:t>
            </a: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</a:t>
            </a: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AND attend the Expo-to be eligible for gift cards, Big Green Egg, Blackstone Grill, or Nintendo Switch.</a:t>
            </a:r>
          </a:p>
          <a:p>
            <a:pPr algn="l" marL="616863" indent="-308432" lvl="1">
              <a:lnSpc>
                <a:spcPts val="4000"/>
              </a:lnSpc>
              <a:buFont typeface="Arial"/>
              <a:buChar char="•"/>
            </a:pPr>
            <a:r>
              <a:rPr lang="en-US" b="true" sz="2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New Product Showcase featuring cutting -edge industry products and services.</a:t>
            </a:r>
          </a:p>
          <a:p>
            <a:pPr algn="l">
              <a:lnSpc>
                <a:spcPts val="3160"/>
              </a:lnSpc>
            </a:pPr>
          </a:p>
          <a:p>
            <a:pPr algn="l">
              <a:lnSpc>
                <a:spcPts val="3160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5134463" y="717415"/>
            <a:ext cx="2744946" cy="2399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1"/>
              </a:lnSpc>
            </a:pPr>
            <a:r>
              <a:rPr lang="en-US" sz="4508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Insert</a:t>
            </a:r>
          </a:p>
          <a:p>
            <a:pPr algn="ctr">
              <a:lnSpc>
                <a:spcPts val="6311"/>
              </a:lnSpc>
            </a:pPr>
            <a:r>
              <a:rPr lang="en-US" sz="4508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Logo</a:t>
            </a:r>
          </a:p>
          <a:p>
            <a:pPr algn="ctr">
              <a:lnSpc>
                <a:spcPts val="6311"/>
              </a:lnSpc>
              <a:spcBef>
                <a:spcPct val="0"/>
              </a:spcBef>
            </a:pPr>
            <a:r>
              <a:rPr lang="en-US" b="true" sz="450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Here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719621" y="6789268"/>
            <a:ext cx="2204863" cy="10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6" b="true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Register</a:t>
            </a:r>
          </a:p>
          <a:p>
            <a:pPr algn="ctr">
              <a:lnSpc>
                <a:spcPts val="4250"/>
              </a:lnSpc>
            </a:pPr>
            <a:r>
              <a:rPr lang="en-US" sz="3036" b="true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Today!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DAHG8z1u3ik</dc:identifier>
  <dcterms:modified xsi:type="dcterms:W3CDTF">2011-08-01T06:04:30Z</dcterms:modified>
  <cp:revision>1</cp:revision>
  <dc:title>2026 Electrical Expo ppt template</dc:title>
</cp:coreProperties>
</file>