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AC55B-0AF0-C127-BD78-49853C087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925C8A-47B1-BFFE-D74C-3B65AF6079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45C0E-A059-D1BD-8756-271F4787F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AA838-B169-42B0-A7C5-27BC60DBD2D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58A2D-EA69-D540-F9D6-1DCD6F43F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C1932-3C93-3A26-A9DA-70250AF0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1C0CD-9456-42C1-89C7-3EB6D315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24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45F6F-6687-7FB1-FF8F-CF072483E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46E5AD-81E8-10E0-707F-3DCB44B45F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51CCE-E9E1-EA50-D95F-E6A23201A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AA838-B169-42B0-A7C5-27BC60DBD2D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E3C36-8F28-E4F9-0914-242C43030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9A25C-A69C-C0CA-F9EB-339A87E96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1C0CD-9456-42C1-89C7-3EB6D315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95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EF2A0F-AC5B-209A-7B81-D6542E9C4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696F43-E1EA-88F0-6B1D-207FD3545B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899B9-6052-DBBB-B545-6B67D05D7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AA838-B169-42B0-A7C5-27BC60DBD2D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C61B8-2AC4-979E-FE43-A6FD2A80D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4FB28-0424-84BE-7C1D-12C0FB4B9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1C0CD-9456-42C1-89C7-3EB6D315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06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FADDC-0BB3-1D20-98AD-5A7E59C28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F54CC-AC6C-96EE-6B22-5A68745E5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841DE-98DC-87F8-7967-0F8C6D230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AA838-B169-42B0-A7C5-27BC60DBD2D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4D0A0-DFED-4AB4-8BBA-4511D4EB5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578E0-8D23-2E74-FDC0-CC7069372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1C0CD-9456-42C1-89C7-3EB6D315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97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D25F0-DBF6-CE47-D1F1-C74E8FE67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3B2E3C-1F28-2840-840F-891EDA519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A7BF2-D6A0-8897-6342-2F86D73D2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AA838-B169-42B0-A7C5-27BC60DBD2D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46CD3-8CDE-56E4-44C2-FC419AB0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EDA18-1B8C-F4E4-1CD7-5412F228D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1C0CD-9456-42C1-89C7-3EB6D315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52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65C32-CF9A-537A-E9D7-15E5A8CAC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901AE-6CF0-6544-4248-43AEFC5F1B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020649-B583-7F54-A81C-E5EB9BDC3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4577CF-CDA7-F91A-78A1-75C9F056E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AA838-B169-42B0-A7C5-27BC60DBD2D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3D2C7A-FE18-8C01-D3E3-241F1BAE0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8BDF2-9D4D-FF56-FF8D-2EFD6202C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1C0CD-9456-42C1-89C7-3EB6D315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21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C9608-2392-07FC-D7F9-B7EDC4CA2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ED9E94-2E36-CB0C-7217-502649907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824D93-4234-14FF-5C32-0361CE3CB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C659D-3E68-5CF0-059E-DA80E827F8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495113-A855-B96D-85C5-BB23DDF863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703072-6744-9BC8-E4AA-533EB5295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AA838-B169-42B0-A7C5-27BC60DBD2D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265B3A-7FC8-DB3E-6F44-A476021C9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A87AD5-3E33-040D-5448-1929D981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1C0CD-9456-42C1-89C7-3EB6D315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98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6A692-1314-58CF-2000-E583C5B44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273F5C-4D9E-0CCF-452A-7C3631753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AA838-B169-42B0-A7C5-27BC60DBD2D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B4F307-A7DD-6630-D654-030F1D3F1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428661-BDAB-C7CF-6FDF-231276255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1C0CD-9456-42C1-89C7-3EB6D315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6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21CEC4-7228-26E5-2DC4-0EB226A32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AA838-B169-42B0-A7C5-27BC60DBD2D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776853-B2FA-0D4F-79A3-9C6BC0950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0A754-449C-CF52-552A-9776BC0A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1C0CD-9456-42C1-89C7-3EB6D315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06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4FE92-EA04-AC21-C81F-4000C130C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353DB-3D7D-A8B7-CF87-12A1003BE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ECFE5-E168-5407-8F8D-2604075B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69C5F-2016-6236-3FCB-3A8872F8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AA838-B169-42B0-A7C5-27BC60DBD2D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0157FB-3B02-9CC7-D1BA-E72931C8B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62C18-F7AA-7847-6D28-4C41D6BCB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1C0CD-9456-42C1-89C7-3EB6D315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17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30C8C-E9C7-594B-3268-9B1E84CC7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7A54E3-3ADA-133F-51A7-EC75831BBD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233A3C-32BC-4F75-AC9E-4108E31D0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D0F75D-6972-46D0-2313-63E05562C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AA838-B169-42B0-A7C5-27BC60DBD2D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2FE540-222B-60B1-58C4-C843BDD3C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CA77D-8935-30EF-02B0-C8D2A7670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1C0CD-9456-42C1-89C7-3EB6D315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03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1FA82D-CC51-26B4-AD16-D1D3AF0BF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24D226-BBA5-277C-9D97-7E9CC572B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BAC2B-6EE9-629E-C37B-9198B28256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0AA838-B169-42B0-A7C5-27BC60DBD2D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FBF8C-7EA9-B91B-2D1F-3BFBC40340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52076-F5C0-5D05-ED2A-7B226624B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01C0CD-9456-42C1-89C7-3EB6D315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10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62BCC1-270E-4D56-7766-D16481EB66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D7F25A-BB4D-6E20-5D98-C22EB9DD8C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en-US" sz="5200" dirty="0">
                <a:solidFill>
                  <a:schemeClr val="bg1"/>
                </a:solidFill>
              </a:rPr>
              <a:t>The State of Medical Directors in Alabama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336DDC-88CE-C9EB-02ED-4676F7EAB5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anchor="b">
            <a:normAutofit/>
          </a:bodyPr>
          <a:lstStyle/>
          <a:p>
            <a:pPr algn="l"/>
            <a:r>
              <a:rPr lang="en-US" sz="2800" dirty="0">
                <a:solidFill>
                  <a:srgbClr val="FFFFFF"/>
                </a:solidFill>
              </a:rPr>
              <a:t>J. Grier Stewart, MD, CMD, FACP</a:t>
            </a:r>
          </a:p>
          <a:p>
            <a:pPr algn="l"/>
            <a:r>
              <a:rPr lang="en-US" sz="2800" dirty="0">
                <a:solidFill>
                  <a:srgbClr val="FFFFFF"/>
                </a:solidFill>
              </a:rPr>
              <a:t>Jacquelynn Luker, MD</a:t>
            </a:r>
          </a:p>
          <a:p>
            <a:pPr algn="l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35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CD07F-54BE-4ECE-5E59-265FEC8C9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17936"/>
            <a:ext cx="5291663" cy="1628775"/>
          </a:xfrm>
        </p:spPr>
        <p:txBody>
          <a:bodyPr anchor="b">
            <a:normAutofit/>
          </a:bodyPr>
          <a:lstStyle/>
          <a:p>
            <a:r>
              <a:rPr lang="en-US" sz="4800" dirty="0"/>
              <a:t>Working with APPs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DBC13B-66A9-749E-CA87-DD4E09FE28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054" r="24822" b="-2"/>
          <a:stretch/>
        </p:blipFill>
        <p:spPr>
          <a:xfrm>
            <a:off x="3" y="165085"/>
            <a:ext cx="5628901" cy="6331049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80043-6C62-A8AD-6BF9-A36132327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1414" y="2614614"/>
            <a:ext cx="6187044" cy="3752849"/>
          </a:xfrm>
        </p:spPr>
        <p:txBody>
          <a:bodyPr>
            <a:normAutofit/>
          </a:bodyPr>
          <a:lstStyle/>
          <a:p>
            <a:r>
              <a:rPr lang="en-US" sz="2400" dirty="0"/>
              <a:t>88% work with NP or PA</a:t>
            </a:r>
          </a:p>
          <a:p>
            <a:pPr lvl="1"/>
            <a:r>
              <a:rPr lang="en-US" dirty="0"/>
              <a:t>Most work with 1 (mean 1.66)</a:t>
            </a:r>
          </a:p>
          <a:p>
            <a:pPr lvl="1"/>
            <a:r>
              <a:rPr lang="en-US" dirty="0"/>
              <a:t>Highest is 12 (Alabama law max is 9.0 FTE (360 hours)</a:t>
            </a:r>
          </a:p>
          <a:p>
            <a:r>
              <a:rPr lang="en-US" sz="2400" dirty="0"/>
              <a:t>APP employed by MD or employer 49%</a:t>
            </a:r>
          </a:p>
          <a:p>
            <a:r>
              <a:rPr lang="en-US" sz="2400" dirty="0"/>
              <a:t>APP employed by facility or third party 75%</a:t>
            </a:r>
          </a:p>
        </p:txBody>
      </p:sp>
    </p:spTree>
    <p:extLst>
      <p:ext uri="{BB962C8B-B14F-4D97-AF65-F5344CB8AC3E}">
        <p14:creationId xmlns:p14="http://schemas.microsoft.com/office/powerpoint/2010/main" val="522891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702F4-73DF-F7C4-880D-B83FED4F6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Director participation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F3EC0-5488-B859-2EE1-93388FBDA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Involved in vetting/hiring/monitoring of consultant services:  35%</a:t>
            </a:r>
          </a:p>
          <a:p>
            <a:r>
              <a:rPr lang="en-US" dirty="0"/>
              <a:t>Participate in QAPI meetings: 95%</a:t>
            </a:r>
          </a:p>
          <a:p>
            <a:pPr lvl="1"/>
            <a:r>
              <a:rPr lang="en-US" dirty="0"/>
              <a:t>QAPI meets monthly in 57%</a:t>
            </a:r>
          </a:p>
          <a:p>
            <a:pPr lvl="1"/>
            <a:r>
              <a:rPr lang="en-US" dirty="0"/>
              <a:t>Quarterly 35%</a:t>
            </a:r>
          </a:p>
          <a:p>
            <a:pPr lvl="1"/>
            <a:r>
              <a:rPr lang="en-US" dirty="0"/>
              <a:t>Weekly  8%</a:t>
            </a:r>
          </a:p>
          <a:p>
            <a:r>
              <a:rPr lang="en-US" dirty="0"/>
              <a:t>Meeting with administrator</a:t>
            </a:r>
          </a:p>
          <a:p>
            <a:pPr lvl="1"/>
            <a:r>
              <a:rPr lang="en-US" dirty="0"/>
              <a:t>Weekly 46%</a:t>
            </a:r>
          </a:p>
          <a:p>
            <a:pPr lvl="1"/>
            <a:r>
              <a:rPr lang="en-US" dirty="0"/>
              <a:t>Monthly	24%</a:t>
            </a:r>
          </a:p>
          <a:p>
            <a:pPr lvl="1"/>
            <a:r>
              <a:rPr lang="en-US" dirty="0"/>
              <a:t>Quarterly 16%</a:t>
            </a:r>
          </a:p>
          <a:p>
            <a:pPr lvl="1"/>
            <a:r>
              <a:rPr lang="en-US" dirty="0"/>
              <a:t>Less than quarterly 14%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C644BE-F59E-BB6D-C86A-A7B0FEF3E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1597" y="5481761"/>
            <a:ext cx="1390403" cy="139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83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DEC6F-21DF-15F5-00F2-3F43120E5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17123"/>
            <a:ext cx="10515600" cy="53598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Meet with DON</a:t>
            </a:r>
          </a:p>
          <a:p>
            <a:pPr lvl="1"/>
            <a:r>
              <a:rPr lang="en-US" dirty="0"/>
              <a:t>Weekly 68%</a:t>
            </a:r>
          </a:p>
          <a:p>
            <a:pPr lvl="1"/>
            <a:r>
              <a:rPr lang="en-US" dirty="0"/>
              <a:t>Monthly 16%</a:t>
            </a:r>
          </a:p>
          <a:p>
            <a:pPr lvl="1"/>
            <a:r>
              <a:rPr lang="en-US" dirty="0"/>
              <a:t>Quarterly 8%</a:t>
            </a:r>
          </a:p>
          <a:p>
            <a:pPr lvl="1"/>
            <a:r>
              <a:rPr lang="en-US" dirty="0"/>
              <a:t>Less than quarterly 8%</a:t>
            </a:r>
          </a:p>
          <a:p>
            <a:endParaRPr lang="en-US" dirty="0"/>
          </a:p>
          <a:p>
            <a:r>
              <a:rPr lang="en-US" dirty="0"/>
              <a:t>Star rating</a:t>
            </a:r>
          </a:p>
          <a:p>
            <a:pPr lvl="1"/>
            <a:r>
              <a:rPr lang="en-US" dirty="0"/>
              <a:t>5 stars	35%</a:t>
            </a:r>
          </a:p>
          <a:p>
            <a:pPr lvl="1"/>
            <a:r>
              <a:rPr lang="en-US" dirty="0"/>
              <a:t>4 stars	8%</a:t>
            </a:r>
          </a:p>
          <a:p>
            <a:pPr lvl="1"/>
            <a:r>
              <a:rPr lang="en-US" dirty="0"/>
              <a:t>3 stars	11%</a:t>
            </a:r>
          </a:p>
          <a:p>
            <a:pPr lvl="1"/>
            <a:r>
              <a:rPr lang="en-US" dirty="0"/>
              <a:t>2 stars	5%</a:t>
            </a:r>
          </a:p>
          <a:p>
            <a:pPr lvl="1"/>
            <a:r>
              <a:rPr lang="en-US" dirty="0"/>
              <a:t>1 star	3%</a:t>
            </a:r>
          </a:p>
          <a:p>
            <a:pPr lvl="1"/>
            <a:r>
              <a:rPr lang="en-US" dirty="0"/>
              <a:t>No answer	38%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C7E9A6-9632-6836-F08B-A6883AE4B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696" y="1214012"/>
            <a:ext cx="6179404" cy="456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56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0E0DC4-D12C-3636-B786-9B8E079A34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10" r="1203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3158CE-FB4C-0198-8E54-FFDA7B8A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Medical Director Compensation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94542-C338-CACC-891C-F42D512E0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2434201"/>
            <a:ext cx="4268503" cy="3742762"/>
          </a:xfrm>
        </p:spPr>
        <p:txBody>
          <a:bodyPr>
            <a:normAutofit/>
          </a:bodyPr>
          <a:lstStyle/>
          <a:p>
            <a:r>
              <a:rPr lang="en-US" sz="2400" dirty="0"/>
              <a:t>Data is incomplete</a:t>
            </a:r>
          </a:p>
          <a:p>
            <a:r>
              <a:rPr lang="en-US" sz="2400" dirty="0"/>
              <a:t>Some confusion over what number to report</a:t>
            </a:r>
          </a:p>
          <a:p>
            <a:r>
              <a:rPr lang="en-US" sz="2400" dirty="0"/>
              <a:t>Can make some general observations/assumptions</a:t>
            </a:r>
          </a:p>
        </p:txBody>
      </p:sp>
    </p:spTree>
    <p:extLst>
      <p:ext uri="{BB962C8B-B14F-4D97-AF65-F5344CB8AC3E}">
        <p14:creationId xmlns:p14="http://schemas.microsoft.com/office/powerpoint/2010/main" val="3272655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8F044BB-46E7-F488-0F52-A90B1CA9C86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76115901"/>
              </p:ext>
            </p:extLst>
          </p:nvPr>
        </p:nvGraphicFramePr>
        <p:xfrm>
          <a:off x="760379" y="91440"/>
          <a:ext cx="5181600" cy="6675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985441055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5452639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No. of Beds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Annual Compensation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190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868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928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8880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196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96k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3838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657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4814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55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4914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0405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54k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0479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074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997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600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121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126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920064"/>
                  </a:ext>
                </a:extLst>
              </a:tr>
            </a:tbl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4943073-FB2A-37DB-67EC-E617552DC7D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71465223"/>
              </p:ext>
            </p:extLst>
          </p:nvPr>
        </p:nvGraphicFramePr>
        <p:xfrm>
          <a:off x="6250021" y="91440"/>
          <a:ext cx="5181600" cy="6675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120767806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41556052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No. of Beds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Annual Compensation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833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818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773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85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074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1610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901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3396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5664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9693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411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054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9413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3.5k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188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3.5k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380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84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775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802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6606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97CF6-63CE-7F40-A13E-A061CD7C9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AE71434-09B0-DDD2-E0C0-6EB9FD09F23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33745609"/>
              </p:ext>
            </p:extLst>
          </p:nvPr>
        </p:nvGraphicFramePr>
        <p:xfrm>
          <a:off x="760379" y="91440"/>
          <a:ext cx="5181600" cy="6675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985441055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5452639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No. of Beds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Annual Compensation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190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868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928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8880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FF0000"/>
                          </a:highlight>
                        </a:rPr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FF0000"/>
                          </a:highlight>
                        </a:rPr>
                        <a:t>90k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196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FF0000"/>
                          </a:highlight>
                        </a:rPr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FF0000"/>
                          </a:highlight>
                        </a:rPr>
                        <a:t>96k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3838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657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4814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55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4914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0405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54k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0479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074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997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600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121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126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00FFFF"/>
                          </a:highlight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00FFFF"/>
                          </a:highlight>
                        </a:rPr>
                        <a:t>12k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920064"/>
                  </a:ext>
                </a:extLst>
              </a:tr>
            </a:tbl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DD55BE9-3D52-5818-E8BF-E0D8BB43005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69830219"/>
              </p:ext>
            </p:extLst>
          </p:nvPr>
        </p:nvGraphicFramePr>
        <p:xfrm>
          <a:off x="6250021" y="91440"/>
          <a:ext cx="5181600" cy="6675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120767806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41556052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No. of Beds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Annual Compensation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833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818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773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85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1k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074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1k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1610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901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3396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149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2.5k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5664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9693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411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054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9413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3.5k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188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150+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3.5k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380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84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775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802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4046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4CDD0-C556-7027-7545-1546D601A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Playing with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7B9FE-27D4-DB75-50D5-ACA871EA4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$321/bed (range $13k to $58k)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Possible compensation formulas:</a:t>
            </a:r>
          </a:p>
          <a:p>
            <a:pPr marL="0" indent="0">
              <a:buNone/>
            </a:pPr>
            <a:r>
              <a:rPr lang="en-US" dirty="0"/>
              <a:t>$24k + 160/bed over 40 beds</a:t>
            </a:r>
          </a:p>
          <a:p>
            <a:pPr lvl="1"/>
            <a:r>
              <a:rPr lang="en-US" dirty="0"/>
              <a:t>40 beds is $24k</a:t>
            </a:r>
          </a:p>
          <a:p>
            <a:pPr lvl="1"/>
            <a:r>
              <a:rPr lang="en-US" dirty="0"/>
              <a:t>182 beds is $46,730</a:t>
            </a:r>
          </a:p>
          <a:p>
            <a:pPr marL="0" indent="0">
              <a:buNone/>
            </a:pPr>
            <a:r>
              <a:rPr lang="en-US" dirty="0"/>
              <a:t>$20k + 150/bed</a:t>
            </a:r>
          </a:p>
          <a:p>
            <a:pPr lvl="1"/>
            <a:r>
              <a:rPr lang="en-US" dirty="0"/>
              <a:t>40 beds is $26k</a:t>
            </a:r>
          </a:p>
          <a:p>
            <a:pPr lvl="1"/>
            <a:r>
              <a:rPr lang="en-US" dirty="0"/>
              <a:t>182 beds is $47,300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4C38E5-446F-369B-BDDA-D38724AD3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30225"/>
            <a:ext cx="5962650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72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0061E-CB03-32D1-3244-D3A4918B6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 and 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C2CFF-B2BE-3E06-7D18-C88EC4999A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DED8B0-F6F2-A312-49AF-FA8F93889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7901" y="5533901"/>
            <a:ext cx="1324099" cy="132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35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DEF5D-059A-0363-E88E-FB414D696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6230"/>
            <a:ext cx="10515600" cy="4970733"/>
          </a:xfrm>
        </p:spPr>
        <p:txBody>
          <a:bodyPr/>
          <a:lstStyle/>
          <a:p>
            <a:r>
              <a:rPr lang="en-US" dirty="0"/>
              <a:t>We’re old and we’re male.</a:t>
            </a:r>
          </a:p>
          <a:p>
            <a:r>
              <a:rPr lang="en-US" dirty="0"/>
              <a:t>More than half plan to retire within 10 years (1/3 within 5 years)</a:t>
            </a:r>
          </a:p>
          <a:p>
            <a:r>
              <a:rPr lang="en-US" dirty="0"/>
              <a:t>The “SNF-</a:t>
            </a:r>
            <a:r>
              <a:rPr lang="en-US" dirty="0" err="1"/>
              <a:t>ist</a:t>
            </a:r>
            <a:r>
              <a:rPr lang="en-US" dirty="0"/>
              <a:t>” movement has started but does not dominate LTC in Alabama</a:t>
            </a:r>
          </a:p>
          <a:p>
            <a:r>
              <a:rPr lang="en-US" dirty="0"/>
              <a:t>We have no idea whether we’re fairly compensated for our work</a:t>
            </a:r>
          </a:p>
          <a:p>
            <a:r>
              <a:rPr lang="en-US" dirty="0"/>
              <a:t>We need more education about what is required of us and our facilities regarding participation in QAPI and patient care admin</a:t>
            </a:r>
          </a:p>
          <a:p>
            <a:pPr lvl="1"/>
            <a:r>
              <a:rPr lang="en-US" dirty="0"/>
              <a:t>Medicaid rules about vent/trach patients?</a:t>
            </a:r>
          </a:p>
          <a:p>
            <a:r>
              <a:rPr lang="en-US" dirty="0"/>
              <a:t>Many of our APPs are employed by outside entities</a:t>
            </a:r>
          </a:p>
          <a:p>
            <a:r>
              <a:rPr lang="en-US" dirty="0"/>
              <a:t>Not many doctors see LTC patients anymore</a:t>
            </a:r>
          </a:p>
        </p:txBody>
      </p:sp>
    </p:spTree>
    <p:extLst>
      <p:ext uri="{BB962C8B-B14F-4D97-AF65-F5344CB8AC3E}">
        <p14:creationId xmlns:p14="http://schemas.microsoft.com/office/powerpoint/2010/main" val="2379835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137" y="0"/>
            <a:ext cx="5646974" cy="6483075"/>
            <a:chOff x="-19221" y="0"/>
            <a:chExt cx="5646974" cy="648307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BAA8D1A-5548-71A9-DC9C-1A09AF39D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tx2"/>
                </a:solidFill>
              </a:rPr>
              <a:t>F841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BFECF-75A4-4134-6785-A11E93D3A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771" y="665019"/>
            <a:ext cx="6343432" cy="5818056"/>
          </a:xfrm>
          <a:noFill/>
          <a:ln>
            <a:noFill/>
          </a:ln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“</a:t>
            </a:r>
            <a:r>
              <a:rPr lang="en-US" sz="1800" i="1" spc="-5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Although</a:t>
            </a:r>
            <a:r>
              <a:rPr lang="en-US" sz="18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</a:t>
            </a:r>
            <a:r>
              <a:rPr lang="en-US" sz="1800" i="1" spc="-5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medical</a:t>
            </a:r>
            <a:r>
              <a:rPr lang="en-US" sz="18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spc="-5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director</a:t>
            </a:r>
            <a:r>
              <a:rPr lang="en-US" sz="18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is not </a:t>
            </a:r>
            <a:r>
              <a:rPr lang="en-US" sz="1800" i="1" spc="-5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required</a:t>
            </a:r>
            <a:r>
              <a:rPr lang="en-US" sz="18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sign </a:t>
            </a:r>
            <a:r>
              <a:rPr lang="en-US" sz="1800" i="1" spc="-5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policies,</a:t>
            </a:r>
            <a:r>
              <a:rPr lang="en-US" sz="18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</a:t>
            </a:r>
            <a:r>
              <a:rPr lang="en-US" sz="1800" i="1" spc="-5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facility must</a:t>
            </a:r>
            <a:r>
              <a:rPr lang="en-US" sz="18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</a:t>
            </a:r>
            <a:r>
              <a:rPr lang="en-US" sz="1800" i="1" spc="-5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able</a:t>
            </a:r>
            <a:r>
              <a:rPr lang="en-US" sz="1800" i="1" spc="-5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n-US" sz="1800" i="1" spc="405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show that the</a:t>
            </a:r>
            <a:r>
              <a:rPr lang="en-US" sz="1800" i="1" spc="-5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development,</a:t>
            </a:r>
            <a:r>
              <a:rPr lang="en-US" sz="18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spc="-5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review,</a:t>
            </a:r>
            <a:r>
              <a:rPr lang="en-US" sz="18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1800" i="1" spc="-5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approval</a:t>
            </a:r>
            <a:r>
              <a:rPr lang="en-US" sz="18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n-US" sz="1800" i="1" spc="-5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resident</a:t>
            </a:r>
            <a:r>
              <a:rPr lang="en-US" sz="18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spc="-5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care policies</a:t>
            </a:r>
            <a:r>
              <a:rPr lang="en-US" sz="18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included</a:t>
            </a:r>
            <a:r>
              <a:rPr lang="en-US" sz="1800" i="1" spc="355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spc="-5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his/her</a:t>
            </a:r>
            <a:r>
              <a:rPr lang="en-US" sz="18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input.”</a:t>
            </a:r>
          </a:p>
          <a:p>
            <a:pPr marL="0" indent="0">
              <a:buNone/>
            </a:pPr>
            <a:endParaRPr lang="en-US" sz="1800" i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“Medical director responsibilities </a:t>
            </a:r>
            <a:r>
              <a:rPr lang="en-US" sz="1800" i="1" u="sng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must</a:t>
            </a:r>
            <a:r>
              <a:rPr lang="en-US" sz="18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include their participation in:</a:t>
            </a:r>
          </a:p>
          <a:p>
            <a:pPr marL="0" indent="0">
              <a:buNone/>
            </a:pPr>
            <a:r>
              <a:rPr lang="en-US" sz="18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•Administrative decisions including recommending, developing and approving facility policies related to residents’ care.  Resident care includes the resident’s physical, mental and psychosocial well-being;</a:t>
            </a:r>
          </a:p>
          <a:p>
            <a:pPr marL="0" indent="0">
              <a:buNone/>
            </a:pPr>
            <a:r>
              <a:rPr lang="en-US" sz="18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•Issues related to the coordination of medical care identified through the facility’s quality assessment and assurance committee and other activities related to the coordination of care;</a:t>
            </a:r>
          </a:p>
          <a:p>
            <a:pPr marL="0" indent="0">
              <a:buNone/>
            </a:pPr>
            <a:r>
              <a:rPr lang="en-US" sz="18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•Organizing and coordinating physician services and services provided by other professionals as they relate to resident care;</a:t>
            </a:r>
          </a:p>
          <a:p>
            <a:pPr marL="0" indent="0">
              <a:buNone/>
            </a:pPr>
            <a:r>
              <a:rPr lang="en-US" sz="18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•Participate in the Quality Assessment and Assurance (QAA) committee or assign a designee to represent him/her. (Refer to F865).”</a:t>
            </a:r>
          </a:p>
          <a:p>
            <a:pPr marL="0" indent="0">
              <a:buNone/>
            </a:pPr>
            <a:endParaRPr lang="en-US" sz="15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5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393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050B4-DEE2-C319-674F-4834EF468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BC59D-7BD5-DD75-959C-FD966D625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10461" cy="4351338"/>
          </a:xfrm>
        </p:spPr>
        <p:txBody>
          <a:bodyPr>
            <a:normAutofit/>
          </a:bodyPr>
          <a:lstStyle/>
          <a:p>
            <a:r>
              <a:rPr lang="en-US" dirty="0"/>
              <a:t>Grier Stewart, MD¹</a:t>
            </a:r>
          </a:p>
          <a:p>
            <a:r>
              <a:rPr lang="en-US" dirty="0"/>
              <a:t>Jackie Luker, MD¹</a:t>
            </a:r>
          </a:p>
          <a:p>
            <a:r>
              <a:rPr lang="en-US" dirty="0"/>
              <a:t>Anne Halli-Tierney, MD¹</a:t>
            </a:r>
          </a:p>
          <a:p>
            <a:r>
              <a:rPr lang="en-US" dirty="0"/>
              <a:t>Abbey Gregg, PhD²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400" dirty="0"/>
              <a:t>University of Alabama College of Community Health Sciences</a:t>
            </a:r>
          </a:p>
          <a:p>
            <a:pPr marL="0" indent="0">
              <a:buNone/>
            </a:pPr>
            <a:r>
              <a:rPr lang="en-US" sz="2400" dirty="0"/>
              <a:t>¹Department of Family, Internal, and Rural Medicine (FIRM)</a:t>
            </a:r>
          </a:p>
          <a:p>
            <a:pPr marL="0" indent="0">
              <a:buNone/>
            </a:pPr>
            <a:r>
              <a:rPr lang="en-US" sz="2400" dirty="0"/>
              <a:t>²Department of Community Medicine and Population Health (CMPH)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801136-F260-EAD9-D2B5-B96A94EA4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662" y="1916332"/>
            <a:ext cx="5314455" cy="168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21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F940C-477C-3E18-2606-BA33C85AD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EFEC4-4897-6975-D785-33243036D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884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71F022-F869-7999-789A-C3A81B0CD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407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52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AC9A7-2059-D20A-D956-202167A7D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80408" y="4629234"/>
            <a:ext cx="3973386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FE9023-D514-0EF0-E740-9DC754FCDE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29" r="-1" b="-1"/>
          <a:stretch/>
        </p:blipFill>
        <p:spPr>
          <a:xfrm>
            <a:off x="20" y="10"/>
            <a:ext cx="6992881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B224DD-AE55-A8A6-E3C9-B29188199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407" y="5338456"/>
            <a:ext cx="4486530" cy="142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E8F8A-A63B-905B-A617-F9C668D7F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AAAF3-9236-2225-9CE4-38B3F683B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Qualtrics Survey delivered through ALMDA listserv.  No required items.  Registry design.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Study approved as exempt by the University of Alabama Medical IRB.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ADC683-E610-5660-8CD4-AC41DB1E0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0297" y="5496297"/>
            <a:ext cx="1361704" cy="136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ADDB7-D01C-F966-9149-BFC459506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50D19-2D0F-4F41-5231-F733D4E1C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34 responses included 32 medical directors</a:t>
            </a:r>
          </a:p>
          <a:p>
            <a:r>
              <a:rPr lang="en-US" dirty="0"/>
              <a:t>These 32 medical directors cover 81 nursing homes (approx. 1/3 of nursing homes in Alabama)</a:t>
            </a:r>
          </a:p>
          <a:p>
            <a:r>
              <a:rPr lang="en-US" dirty="0"/>
              <a:t>Medical Directors report directing from 1-18 nursing homes.  Median is one.</a:t>
            </a:r>
          </a:p>
          <a:p>
            <a:r>
              <a:rPr lang="en-US" dirty="0"/>
              <a:t>&lt;5% report being an employee of a nursing home.</a:t>
            </a:r>
          </a:p>
          <a:p>
            <a:r>
              <a:rPr lang="en-US" dirty="0"/>
              <a:t>98% report also being an attending physician at the facility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A98513-EC48-AA11-12F5-3F448FEC7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8420" y="5506996"/>
            <a:ext cx="1373579" cy="137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83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9272F8-43A3-6A8A-BBC7-E5A2CCF0D4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762" r="17083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342AEC-4E1C-08E4-6B5E-2403231E7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800" dirty="0"/>
              <a:t>Demographics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6CDE6-269C-A74C-8EED-3BAA04180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Mean and Median age: 62</a:t>
            </a:r>
          </a:p>
          <a:p>
            <a:pPr lvl="1"/>
            <a:r>
              <a:rPr lang="en-US" dirty="0"/>
              <a:t>Youngest 40</a:t>
            </a:r>
          </a:p>
          <a:p>
            <a:pPr lvl="1"/>
            <a:r>
              <a:rPr lang="en-US" dirty="0"/>
              <a:t>Oldest 84</a:t>
            </a:r>
          </a:p>
          <a:p>
            <a:r>
              <a:rPr lang="en-US" sz="2400" dirty="0"/>
              <a:t>87% male, 13% female</a:t>
            </a:r>
          </a:p>
          <a:p>
            <a:r>
              <a:rPr lang="en-US" sz="2400" dirty="0"/>
              <a:t>Specialty</a:t>
            </a:r>
          </a:p>
          <a:p>
            <a:pPr lvl="1"/>
            <a:r>
              <a:rPr lang="en-US" dirty="0"/>
              <a:t>62% Family Medicine</a:t>
            </a:r>
          </a:p>
          <a:p>
            <a:pPr lvl="1"/>
            <a:r>
              <a:rPr lang="en-US" dirty="0"/>
              <a:t>34% Internal Medicine</a:t>
            </a:r>
          </a:p>
          <a:p>
            <a:pPr lvl="1"/>
            <a:r>
              <a:rPr lang="en-US" dirty="0"/>
              <a:t>6% Geriatrics</a:t>
            </a:r>
          </a:p>
          <a:p>
            <a:r>
              <a:rPr lang="en-US" sz="2400" dirty="0"/>
              <a:t>CMD 51%</a:t>
            </a:r>
          </a:p>
          <a:p>
            <a:endParaRPr lang="en-US" sz="20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82436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D989C-1D48-764C-3F86-F7A004BF7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8409"/>
            <a:ext cx="10515600" cy="504855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Practice other than Nursing Home 84%</a:t>
            </a:r>
          </a:p>
          <a:p>
            <a:r>
              <a:rPr lang="en-US" dirty="0"/>
              <a:t>Hospital privileges 50%</a:t>
            </a:r>
          </a:p>
          <a:p>
            <a:r>
              <a:rPr lang="en-US" dirty="0"/>
              <a:t>34% plan to retire within 5 years</a:t>
            </a:r>
          </a:p>
          <a:p>
            <a:pPr lvl="1"/>
            <a:r>
              <a:rPr lang="en-US" dirty="0"/>
              <a:t>63% plan to retire within 10 years</a:t>
            </a:r>
          </a:p>
          <a:p>
            <a:r>
              <a:rPr lang="en-US" dirty="0"/>
              <a:t>Average tenure as medical director  18 years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Hours per week at each nursing home</a:t>
            </a:r>
          </a:p>
          <a:p>
            <a:pPr lvl="1"/>
            <a:r>
              <a:rPr lang="en-US" dirty="0"/>
              <a:t>9.5 hours mean</a:t>
            </a:r>
          </a:p>
          <a:p>
            <a:pPr lvl="1"/>
            <a:r>
              <a:rPr lang="en-US" dirty="0"/>
              <a:t>8 hours median</a:t>
            </a:r>
          </a:p>
          <a:p>
            <a:r>
              <a:rPr lang="en-US" dirty="0"/>
              <a:t>Only 43% report incentives to attend MD continuing education</a:t>
            </a:r>
          </a:p>
        </p:txBody>
      </p:sp>
    </p:spTree>
    <p:extLst>
      <p:ext uri="{BB962C8B-B14F-4D97-AF65-F5344CB8AC3E}">
        <p14:creationId xmlns:p14="http://schemas.microsoft.com/office/powerpoint/2010/main" val="2932615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4632D-57BD-4A94-7B10-CFA37A191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Nursing Homes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6E9C4-58D9-EE3E-F4BC-15870A2D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Size range 37 to 182 beds</a:t>
            </a:r>
          </a:p>
          <a:p>
            <a:pPr lvl="1"/>
            <a:r>
              <a:rPr lang="en-US" dirty="0"/>
              <a:t>Mean 106, median 100</a:t>
            </a:r>
          </a:p>
          <a:p>
            <a:r>
              <a:rPr lang="en-US" dirty="0"/>
              <a:t>46% in rural or small town</a:t>
            </a:r>
          </a:p>
          <a:p>
            <a:r>
              <a:rPr lang="en-US" dirty="0"/>
              <a:t>97% report 3 or fewer attending physicians in facility</a:t>
            </a:r>
          </a:p>
          <a:p>
            <a:r>
              <a:rPr lang="en-US" dirty="0"/>
              <a:t>5 facilities (13%) reported vent or tracheostomy patients</a:t>
            </a:r>
          </a:p>
          <a:p>
            <a:r>
              <a:rPr lang="en-US" dirty="0"/>
              <a:t>Only 16% report having a corporate medical director</a:t>
            </a:r>
          </a:p>
          <a:p>
            <a:r>
              <a:rPr lang="en-US" dirty="0"/>
              <a:t>13.5% report having lab facilities on site</a:t>
            </a:r>
          </a:p>
          <a:p>
            <a:pPr lvl="1"/>
            <a:r>
              <a:rPr lang="en-US" dirty="0"/>
              <a:t>Only 1 facility reports on-site </a:t>
            </a:r>
            <a:r>
              <a:rPr lang="en-US" dirty="0" err="1"/>
              <a:t>xray</a:t>
            </a:r>
            <a:r>
              <a:rPr lang="en-US" dirty="0"/>
              <a:t> facilities</a:t>
            </a:r>
          </a:p>
          <a:p>
            <a:r>
              <a:rPr lang="en-US" dirty="0"/>
              <a:t>48% have a waiting list for LTC beds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AA0D6C-ED81-2C31-CF48-A9CF2E194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2849" y="5538849"/>
            <a:ext cx="1319151" cy="131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86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EDC810-E2A8-DFB2-1550-EE0150EBCC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43" b="-1"/>
          <a:stretch/>
        </p:blipFill>
        <p:spPr>
          <a:xfrm>
            <a:off x="23358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1DF7FC-9839-676D-CC5F-11C80EA10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4566" y="365125"/>
            <a:ext cx="4631377" cy="1899912"/>
          </a:xfrm>
        </p:spPr>
        <p:txBody>
          <a:bodyPr>
            <a:normAutofit/>
          </a:bodyPr>
          <a:lstStyle/>
          <a:p>
            <a:r>
              <a:rPr lang="en-US" sz="4000" b="1" dirty="0"/>
              <a:t>Facility Ownership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1D0FF-AED4-C054-ED85-759546C78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8311" y="2434201"/>
            <a:ext cx="5360640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Private/single facility corporate   24%</a:t>
            </a:r>
          </a:p>
          <a:p>
            <a:pPr marL="0" indent="0">
              <a:buNone/>
            </a:pPr>
            <a:r>
              <a:rPr lang="en-US" sz="2400" b="1" dirty="0"/>
              <a:t>Corporate/private equity	            60%</a:t>
            </a:r>
          </a:p>
          <a:p>
            <a:pPr marL="0" indent="0">
              <a:buNone/>
            </a:pPr>
            <a:r>
              <a:rPr lang="en-US" sz="2400" b="1" dirty="0"/>
              <a:t>Government			           16%</a:t>
            </a:r>
          </a:p>
        </p:txBody>
      </p:sp>
    </p:spTree>
    <p:extLst>
      <p:ext uri="{BB962C8B-B14F-4D97-AF65-F5344CB8AC3E}">
        <p14:creationId xmlns:p14="http://schemas.microsoft.com/office/powerpoint/2010/main" val="3124426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7292C9-B04E-9B48-06D8-32BCBD085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632" y="1683756"/>
            <a:ext cx="3476112" cy="2396359"/>
          </a:xfrm>
        </p:spPr>
        <p:txBody>
          <a:bodyPr anchor="b">
            <a:normAutofit/>
          </a:bodyPr>
          <a:lstStyle/>
          <a:p>
            <a:pPr algn="r"/>
            <a:r>
              <a:rPr lang="en-US" b="1" dirty="0">
                <a:solidFill>
                  <a:srgbClr val="FFFFFF"/>
                </a:solidFill>
              </a:rPr>
              <a:t>Consultant Services </a:t>
            </a:r>
            <a:r>
              <a:rPr lang="en-US" sz="2800" dirty="0">
                <a:solidFill>
                  <a:srgbClr val="FFFFFF"/>
                </a:solidFill>
              </a:rPr>
              <a:t>(answered for 37 facilities)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0E117EC-48F5-A168-46C6-DE6C0B1D8D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9510069"/>
              </p:ext>
            </p:extLst>
          </p:nvPr>
        </p:nvGraphicFramePr>
        <p:xfrm>
          <a:off x="4905052" y="880353"/>
          <a:ext cx="6666834" cy="5194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7594">
                  <a:extLst>
                    <a:ext uri="{9D8B030D-6E8A-4147-A177-3AD203B41FA5}">
                      <a16:colId xmlns:a16="http://schemas.microsoft.com/office/drawing/2014/main" val="3815895882"/>
                    </a:ext>
                  </a:extLst>
                </a:gridCol>
                <a:gridCol w="2021889">
                  <a:extLst>
                    <a:ext uri="{9D8B030D-6E8A-4147-A177-3AD203B41FA5}">
                      <a16:colId xmlns:a16="http://schemas.microsoft.com/office/drawing/2014/main" val="2111896110"/>
                    </a:ext>
                  </a:extLst>
                </a:gridCol>
                <a:gridCol w="1997351">
                  <a:extLst>
                    <a:ext uri="{9D8B030D-6E8A-4147-A177-3AD203B41FA5}">
                      <a16:colId xmlns:a16="http://schemas.microsoft.com/office/drawing/2014/main" val="2930262095"/>
                    </a:ext>
                  </a:extLst>
                </a:gridCol>
              </a:tblGrid>
              <a:tr h="388674"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88335" marR="88335" marT="44167" marB="4416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Number reporting</a:t>
                      </a:r>
                    </a:p>
                  </a:txBody>
                  <a:tcPr marL="88335" marR="88335" marT="44167" marB="4416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Percent reporting</a:t>
                      </a:r>
                    </a:p>
                  </a:txBody>
                  <a:tcPr marL="88335" marR="88335" marT="44167" marB="44167"/>
                </a:tc>
                <a:extLst>
                  <a:ext uri="{0D108BD9-81ED-4DB2-BD59-A6C34878D82A}">
                    <a16:rowId xmlns:a16="http://schemas.microsoft.com/office/drawing/2014/main" val="960641292"/>
                  </a:ext>
                </a:extLst>
              </a:tr>
              <a:tr h="388674">
                <a:tc>
                  <a:txBody>
                    <a:bodyPr/>
                    <a:lstStyle/>
                    <a:p>
                      <a:r>
                        <a:rPr lang="en-US" sz="1700"/>
                        <a:t>Podiatry</a:t>
                      </a:r>
                    </a:p>
                  </a:txBody>
                  <a:tcPr marL="88335" marR="88335" marT="44167" marB="4416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31</a:t>
                      </a:r>
                    </a:p>
                  </a:txBody>
                  <a:tcPr marL="88335" marR="88335" marT="44167" marB="4416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84</a:t>
                      </a:r>
                    </a:p>
                  </a:txBody>
                  <a:tcPr marL="88335" marR="88335" marT="44167" marB="44167"/>
                </a:tc>
                <a:extLst>
                  <a:ext uri="{0D108BD9-81ED-4DB2-BD59-A6C34878D82A}">
                    <a16:rowId xmlns:a16="http://schemas.microsoft.com/office/drawing/2014/main" val="3919346917"/>
                  </a:ext>
                </a:extLst>
              </a:tr>
              <a:tr h="388674">
                <a:tc>
                  <a:txBody>
                    <a:bodyPr/>
                    <a:lstStyle/>
                    <a:p>
                      <a:r>
                        <a:rPr lang="en-US" sz="1700"/>
                        <a:t>Psychiatry</a:t>
                      </a:r>
                    </a:p>
                  </a:txBody>
                  <a:tcPr marL="88335" marR="88335" marT="44167" marB="4416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30</a:t>
                      </a:r>
                    </a:p>
                  </a:txBody>
                  <a:tcPr marL="88335" marR="88335" marT="44167" marB="4416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81</a:t>
                      </a:r>
                    </a:p>
                  </a:txBody>
                  <a:tcPr marL="88335" marR="88335" marT="44167" marB="44167"/>
                </a:tc>
                <a:extLst>
                  <a:ext uri="{0D108BD9-81ED-4DB2-BD59-A6C34878D82A}">
                    <a16:rowId xmlns:a16="http://schemas.microsoft.com/office/drawing/2014/main" val="3625836158"/>
                  </a:ext>
                </a:extLst>
              </a:tr>
              <a:tr h="388674">
                <a:tc>
                  <a:txBody>
                    <a:bodyPr/>
                    <a:lstStyle/>
                    <a:p>
                      <a:r>
                        <a:rPr lang="en-US" sz="1700"/>
                        <a:t>Eye care</a:t>
                      </a:r>
                    </a:p>
                  </a:txBody>
                  <a:tcPr marL="88335" marR="88335" marT="44167" marB="4416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27</a:t>
                      </a:r>
                    </a:p>
                  </a:txBody>
                  <a:tcPr marL="88335" marR="88335" marT="44167" marB="4416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73</a:t>
                      </a:r>
                    </a:p>
                  </a:txBody>
                  <a:tcPr marL="88335" marR="88335" marT="44167" marB="44167"/>
                </a:tc>
                <a:extLst>
                  <a:ext uri="{0D108BD9-81ED-4DB2-BD59-A6C34878D82A}">
                    <a16:rowId xmlns:a16="http://schemas.microsoft.com/office/drawing/2014/main" val="713449360"/>
                  </a:ext>
                </a:extLst>
              </a:tr>
              <a:tr h="388674">
                <a:tc>
                  <a:txBody>
                    <a:bodyPr/>
                    <a:lstStyle/>
                    <a:p>
                      <a:r>
                        <a:rPr lang="en-US" sz="1700"/>
                        <a:t>Dental care</a:t>
                      </a:r>
                    </a:p>
                  </a:txBody>
                  <a:tcPr marL="88335" marR="88335" marT="44167" marB="4416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24</a:t>
                      </a:r>
                    </a:p>
                  </a:txBody>
                  <a:tcPr marL="88335" marR="88335" marT="44167" marB="4416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65</a:t>
                      </a:r>
                    </a:p>
                  </a:txBody>
                  <a:tcPr marL="88335" marR="88335" marT="44167" marB="44167"/>
                </a:tc>
                <a:extLst>
                  <a:ext uri="{0D108BD9-81ED-4DB2-BD59-A6C34878D82A}">
                    <a16:rowId xmlns:a16="http://schemas.microsoft.com/office/drawing/2014/main" val="3412040978"/>
                  </a:ext>
                </a:extLst>
              </a:tr>
              <a:tr h="388674">
                <a:tc>
                  <a:txBody>
                    <a:bodyPr/>
                    <a:lstStyle/>
                    <a:p>
                      <a:r>
                        <a:rPr lang="en-US" sz="1700"/>
                        <a:t>Physiatry</a:t>
                      </a:r>
                    </a:p>
                  </a:txBody>
                  <a:tcPr marL="88335" marR="88335" marT="44167" marB="4416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2</a:t>
                      </a:r>
                    </a:p>
                  </a:txBody>
                  <a:tcPr marL="88335" marR="88335" marT="44167" marB="4416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5</a:t>
                      </a:r>
                    </a:p>
                  </a:txBody>
                  <a:tcPr marL="88335" marR="88335" marT="44167" marB="44167"/>
                </a:tc>
                <a:extLst>
                  <a:ext uri="{0D108BD9-81ED-4DB2-BD59-A6C34878D82A}">
                    <a16:rowId xmlns:a16="http://schemas.microsoft.com/office/drawing/2014/main" val="4140677670"/>
                  </a:ext>
                </a:extLst>
              </a:tr>
              <a:tr h="388674">
                <a:tc>
                  <a:txBody>
                    <a:bodyPr/>
                    <a:lstStyle/>
                    <a:p>
                      <a:r>
                        <a:rPr lang="en-US" sz="1700" i="1"/>
                        <a:t>Nephrology*</a:t>
                      </a:r>
                    </a:p>
                  </a:txBody>
                  <a:tcPr marL="88335" marR="88335" marT="44167" marB="4416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1</a:t>
                      </a:r>
                    </a:p>
                  </a:txBody>
                  <a:tcPr marL="88335" marR="88335" marT="44167" marB="4416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2.7</a:t>
                      </a:r>
                    </a:p>
                  </a:txBody>
                  <a:tcPr marL="88335" marR="88335" marT="44167" marB="44167"/>
                </a:tc>
                <a:extLst>
                  <a:ext uri="{0D108BD9-81ED-4DB2-BD59-A6C34878D82A}">
                    <a16:rowId xmlns:a16="http://schemas.microsoft.com/office/drawing/2014/main" val="2153844119"/>
                  </a:ext>
                </a:extLst>
              </a:tr>
              <a:tr h="388674">
                <a:tc>
                  <a:txBody>
                    <a:bodyPr/>
                    <a:lstStyle/>
                    <a:p>
                      <a:r>
                        <a:rPr lang="en-US" sz="1700" i="1"/>
                        <a:t>Pharmacy*</a:t>
                      </a:r>
                    </a:p>
                  </a:txBody>
                  <a:tcPr marL="88335" marR="88335" marT="44167" marB="4416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1</a:t>
                      </a:r>
                    </a:p>
                  </a:txBody>
                  <a:tcPr marL="88335" marR="88335" marT="44167" marB="4416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2.7</a:t>
                      </a:r>
                    </a:p>
                  </a:txBody>
                  <a:tcPr marL="88335" marR="88335" marT="44167" marB="44167"/>
                </a:tc>
                <a:extLst>
                  <a:ext uri="{0D108BD9-81ED-4DB2-BD59-A6C34878D82A}">
                    <a16:rowId xmlns:a16="http://schemas.microsoft.com/office/drawing/2014/main" val="3509641045"/>
                  </a:ext>
                </a:extLst>
              </a:tr>
              <a:tr h="653679">
                <a:tc>
                  <a:txBody>
                    <a:bodyPr/>
                    <a:lstStyle/>
                    <a:p>
                      <a:r>
                        <a:rPr lang="en-US" sz="1700" i="1"/>
                        <a:t>Contract with mental health group*</a:t>
                      </a:r>
                    </a:p>
                  </a:txBody>
                  <a:tcPr marL="88335" marR="88335" marT="44167" marB="4416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1</a:t>
                      </a:r>
                    </a:p>
                  </a:txBody>
                  <a:tcPr marL="88335" marR="88335" marT="44167" marB="4416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2.7</a:t>
                      </a:r>
                    </a:p>
                  </a:txBody>
                  <a:tcPr marL="88335" marR="88335" marT="44167" marB="44167"/>
                </a:tc>
                <a:extLst>
                  <a:ext uri="{0D108BD9-81ED-4DB2-BD59-A6C34878D82A}">
                    <a16:rowId xmlns:a16="http://schemas.microsoft.com/office/drawing/2014/main" val="1241786055"/>
                  </a:ext>
                </a:extLst>
              </a:tr>
              <a:tr h="653679">
                <a:tc>
                  <a:txBody>
                    <a:bodyPr/>
                    <a:lstStyle/>
                    <a:p>
                      <a:r>
                        <a:rPr lang="en-US" sz="1700" i="1"/>
                        <a:t>Mental health advanced practitioners*</a:t>
                      </a:r>
                    </a:p>
                  </a:txBody>
                  <a:tcPr marL="88335" marR="88335" marT="44167" marB="4416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1</a:t>
                      </a:r>
                    </a:p>
                  </a:txBody>
                  <a:tcPr marL="88335" marR="88335" marT="44167" marB="4416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2.7</a:t>
                      </a:r>
                    </a:p>
                  </a:txBody>
                  <a:tcPr marL="88335" marR="88335" marT="44167" marB="44167"/>
                </a:tc>
                <a:extLst>
                  <a:ext uri="{0D108BD9-81ED-4DB2-BD59-A6C34878D82A}">
                    <a16:rowId xmlns:a16="http://schemas.microsoft.com/office/drawing/2014/main" val="4006914796"/>
                  </a:ext>
                </a:extLst>
              </a:tr>
              <a:tr h="388674">
                <a:tc>
                  <a:txBody>
                    <a:bodyPr/>
                    <a:lstStyle/>
                    <a:p>
                      <a:r>
                        <a:rPr lang="en-US" sz="1700"/>
                        <a:t>Orthopedics</a:t>
                      </a:r>
                    </a:p>
                  </a:txBody>
                  <a:tcPr marL="88335" marR="88335" marT="44167" marB="4416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1</a:t>
                      </a:r>
                    </a:p>
                  </a:txBody>
                  <a:tcPr marL="88335" marR="88335" marT="44167" marB="4416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2.7</a:t>
                      </a:r>
                    </a:p>
                  </a:txBody>
                  <a:tcPr marL="88335" marR="88335" marT="44167" marB="44167"/>
                </a:tc>
                <a:extLst>
                  <a:ext uri="{0D108BD9-81ED-4DB2-BD59-A6C34878D82A}">
                    <a16:rowId xmlns:a16="http://schemas.microsoft.com/office/drawing/2014/main" val="3272918151"/>
                  </a:ext>
                </a:extLst>
              </a:tr>
              <a:tr h="388674">
                <a:tc>
                  <a:txBody>
                    <a:bodyPr/>
                    <a:lstStyle/>
                    <a:p>
                      <a:r>
                        <a:rPr lang="en-US" sz="1700"/>
                        <a:t>Dermatology</a:t>
                      </a:r>
                    </a:p>
                  </a:txBody>
                  <a:tcPr marL="88335" marR="88335" marT="44167" marB="4416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1</a:t>
                      </a:r>
                    </a:p>
                  </a:txBody>
                  <a:tcPr marL="88335" marR="88335" marT="44167" marB="4416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2.7</a:t>
                      </a:r>
                    </a:p>
                  </a:txBody>
                  <a:tcPr marL="88335" marR="88335" marT="44167" marB="44167"/>
                </a:tc>
                <a:extLst>
                  <a:ext uri="{0D108BD9-81ED-4DB2-BD59-A6C34878D82A}">
                    <a16:rowId xmlns:a16="http://schemas.microsoft.com/office/drawing/2014/main" val="6744627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4401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1038</Words>
  <Application>Microsoft Office PowerPoint</Application>
  <PresentationFormat>Widescreen</PresentationFormat>
  <Paragraphs>294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Times New Roman</vt:lpstr>
      <vt:lpstr>Office Theme</vt:lpstr>
      <vt:lpstr>The State of Medical Directors in Alabama</vt:lpstr>
      <vt:lpstr>Research Team</vt:lpstr>
      <vt:lpstr>Study Design</vt:lpstr>
      <vt:lpstr>PowerPoint Presentation</vt:lpstr>
      <vt:lpstr>Demographics</vt:lpstr>
      <vt:lpstr>PowerPoint Presentation</vt:lpstr>
      <vt:lpstr>Nursing Homes</vt:lpstr>
      <vt:lpstr>Facility Ownership</vt:lpstr>
      <vt:lpstr>Consultant Services (answered for 37 facilities)</vt:lpstr>
      <vt:lpstr>Working with APPs</vt:lpstr>
      <vt:lpstr>Medical Director participation</vt:lpstr>
      <vt:lpstr>PowerPoint Presentation</vt:lpstr>
      <vt:lpstr>Medical Director Compensation</vt:lpstr>
      <vt:lpstr>PowerPoint Presentation</vt:lpstr>
      <vt:lpstr>PowerPoint Presentation</vt:lpstr>
      <vt:lpstr>Playing with numbers</vt:lpstr>
      <vt:lpstr>Observations and Discussion</vt:lpstr>
      <vt:lpstr>PowerPoint Presentation</vt:lpstr>
      <vt:lpstr>F841</vt:lpstr>
      <vt:lpstr>Next Steps…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State of Medical Directors in Alabama</dc:title>
  <dc:creator>Grier Stewart</dc:creator>
  <cp:lastModifiedBy>Tien Sun</cp:lastModifiedBy>
  <cp:revision>12</cp:revision>
  <dcterms:created xsi:type="dcterms:W3CDTF">2024-12-23T18:40:59Z</dcterms:created>
  <dcterms:modified xsi:type="dcterms:W3CDTF">2025-02-21T19:50:23Z</dcterms:modified>
</cp:coreProperties>
</file>