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1" r:id="rId3"/>
    <p:sldId id="256" r:id="rId4"/>
    <p:sldId id="257" r:id="rId5"/>
    <p:sldId id="285" r:id="rId6"/>
    <p:sldId id="258" r:id="rId7"/>
    <p:sldId id="286" r:id="rId8"/>
    <p:sldId id="287" r:id="rId9"/>
    <p:sldId id="265" r:id="rId10"/>
    <p:sldId id="289" r:id="rId11"/>
    <p:sldId id="261" r:id="rId12"/>
    <p:sldId id="290" r:id="rId13"/>
    <p:sldId id="266" r:id="rId14"/>
    <p:sldId id="284" r:id="rId15"/>
    <p:sldId id="271" r:id="rId16"/>
    <p:sldId id="272" r:id="rId17"/>
    <p:sldId id="273" r:id="rId18"/>
    <p:sldId id="274" r:id="rId19"/>
    <p:sldId id="275" r:id="rId20"/>
    <p:sldId id="260" r:id="rId21"/>
    <p:sldId id="278" r:id="rId22"/>
    <p:sldId id="279" r:id="rId23"/>
    <p:sldId id="280" r:id="rId24"/>
    <p:sldId id="281" r:id="rId25"/>
    <p:sldId id="282" r:id="rId26"/>
    <p:sldId id="283"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37835-B7C8-4EFC-A330-83449F0EBBB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AFE3B7-4AFF-4081-BD9A-4DCFC5B81122}">
      <dgm:prSet/>
      <dgm:spPr/>
      <dgm:t>
        <a:bodyPr/>
        <a:lstStyle/>
        <a:p>
          <a:pPr>
            <a:lnSpc>
              <a:spcPct val="100000"/>
            </a:lnSpc>
          </a:pPr>
          <a:r>
            <a:rPr lang="en-US" b="1" i="0"/>
            <a:t>Judges’ time is limited, so please strive to capture their attention and speak directly to the project guideline points.  </a:t>
          </a:r>
          <a:endParaRPr lang="en-US"/>
        </a:p>
      </dgm:t>
    </dgm:pt>
    <dgm:pt modelId="{83C1024F-2081-43D4-93D6-03B356F4F934}" type="parTrans" cxnId="{79962DD6-D76F-4A2B-B397-39A479CF4D1F}">
      <dgm:prSet/>
      <dgm:spPr/>
      <dgm:t>
        <a:bodyPr/>
        <a:lstStyle/>
        <a:p>
          <a:endParaRPr lang="en-US"/>
        </a:p>
      </dgm:t>
    </dgm:pt>
    <dgm:pt modelId="{91649C60-65DC-4A75-9A2E-EA2A71E690E9}" type="sibTrans" cxnId="{79962DD6-D76F-4A2B-B397-39A479CF4D1F}">
      <dgm:prSet/>
      <dgm:spPr/>
      <dgm:t>
        <a:bodyPr/>
        <a:lstStyle/>
        <a:p>
          <a:endParaRPr lang="en-US"/>
        </a:p>
      </dgm:t>
    </dgm:pt>
    <dgm:pt modelId="{29E80217-A271-46E3-9806-4259A1774518}">
      <dgm:prSet/>
      <dgm:spPr/>
      <dgm:t>
        <a:bodyPr/>
        <a:lstStyle/>
        <a:p>
          <a:pPr>
            <a:lnSpc>
              <a:spcPct val="100000"/>
            </a:lnSpc>
          </a:pPr>
          <a:r>
            <a:rPr lang="en-US" b="1" i="0" dirty="0"/>
            <a:t>Also, remember to focus attention on the </a:t>
          </a:r>
          <a:r>
            <a:rPr lang="en-US" b="1" i="0" u="sng" dirty="0"/>
            <a:t>project</a:t>
          </a:r>
          <a:r>
            <a:rPr lang="en-US" b="1" i="0" dirty="0"/>
            <a:t>, rather than specific firm engineer’s contribution to the project.</a:t>
          </a:r>
          <a:r>
            <a:rPr lang="en-US" b="0" i="0" dirty="0"/>
            <a:t>  </a:t>
          </a:r>
          <a:endParaRPr lang="en-US" dirty="0"/>
        </a:p>
      </dgm:t>
    </dgm:pt>
    <dgm:pt modelId="{C849D3CB-8F8C-4066-B194-1EFED1572564}" type="parTrans" cxnId="{09E54A42-B5D9-4F7A-85EB-92D5C0966AD2}">
      <dgm:prSet/>
      <dgm:spPr/>
      <dgm:t>
        <a:bodyPr/>
        <a:lstStyle/>
        <a:p>
          <a:endParaRPr lang="en-US"/>
        </a:p>
      </dgm:t>
    </dgm:pt>
    <dgm:pt modelId="{0DDADBC9-EBD8-4238-A972-5A50B3F8EFF7}" type="sibTrans" cxnId="{09E54A42-B5D9-4F7A-85EB-92D5C0966AD2}">
      <dgm:prSet/>
      <dgm:spPr/>
      <dgm:t>
        <a:bodyPr/>
        <a:lstStyle/>
        <a:p>
          <a:endParaRPr lang="en-US"/>
        </a:p>
      </dgm:t>
    </dgm:pt>
    <dgm:pt modelId="{79F76276-3091-4665-850C-CCBAF5F25B38}">
      <dgm:prSet/>
      <dgm:spPr/>
      <dgm:t>
        <a:bodyPr/>
        <a:lstStyle/>
        <a:p>
          <a:pPr>
            <a:lnSpc>
              <a:spcPct val="100000"/>
            </a:lnSpc>
          </a:pPr>
          <a:r>
            <a:rPr lang="en-US" b="1" dirty="0">
              <a:solidFill>
                <a:srgbClr val="C00000"/>
              </a:solidFill>
            </a:rPr>
            <a:t>Submissions </a:t>
          </a:r>
          <a:r>
            <a:rPr lang="en-US" b="1" u="sng" dirty="0">
              <a:solidFill>
                <a:srgbClr val="C00000"/>
              </a:solidFill>
            </a:rPr>
            <a:t>will not be considered</a:t>
          </a:r>
          <a:r>
            <a:rPr lang="en-US" b="1" dirty="0">
              <a:solidFill>
                <a:srgbClr val="C00000"/>
              </a:solidFill>
            </a:rPr>
            <a:t>  if this PowerPoint template has been modified from its original form. This helps with consistency among project scoring. </a:t>
          </a:r>
          <a:endParaRPr lang="en-US" dirty="0">
            <a:solidFill>
              <a:srgbClr val="C00000"/>
            </a:solidFill>
          </a:endParaRPr>
        </a:p>
      </dgm:t>
    </dgm:pt>
    <dgm:pt modelId="{5BF0E78A-2279-43CF-B1C5-8087B85ADDC3}" type="parTrans" cxnId="{A8624D54-DE19-451E-85E4-CEDE6DDC6E77}">
      <dgm:prSet/>
      <dgm:spPr/>
      <dgm:t>
        <a:bodyPr/>
        <a:lstStyle/>
        <a:p>
          <a:endParaRPr lang="en-US"/>
        </a:p>
      </dgm:t>
    </dgm:pt>
    <dgm:pt modelId="{004D33DF-193C-4647-89C4-E317A63D882D}" type="sibTrans" cxnId="{A8624D54-DE19-451E-85E4-CEDE6DDC6E77}">
      <dgm:prSet/>
      <dgm:spPr/>
      <dgm:t>
        <a:bodyPr/>
        <a:lstStyle/>
        <a:p>
          <a:endParaRPr lang="en-US"/>
        </a:p>
      </dgm:t>
    </dgm:pt>
    <dgm:pt modelId="{EB31EF6F-7E22-417E-BA5F-476A31AFEA0C}">
      <dgm:prSet/>
      <dgm:spPr/>
      <dgm:t>
        <a:bodyPr/>
        <a:lstStyle/>
        <a:p>
          <a:pPr>
            <a:lnSpc>
              <a:spcPct val="100000"/>
            </a:lnSpc>
          </a:pPr>
          <a:r>
            <a:rPr lang="en-US" b="1" dirty="0">
              <a:solidFill>
                <a:srgbClr val="C00000"/>
              </a:solidFill>
            </a:rPr>
            <a:t>If submitting a construction inspection project, be sure to explain what is unique about your delivery of service. </a:t>
          </a:r>
          <a:endParaRPr lang="en-US" dirty="0">
            <a:solidFill>
              <a:srgbClr val="C00000"/>
            </a:solidFill>
          </a:endParaRPr>
        </a:p>
      </dgm:t>
    </dgm:pt>
    <dgm:pt modelId="{2745E25F-FA5F-4520-8575-8184BB950355}" type="parTrans" cxnId="{5C284046-55E3-4CB8-975E-9456A27529B5}">
      <dgm:prSet/>
      <dgm:spPr/>
      <dgm:t>
        <a:bodyPr/>
        <a:lstStyle/>
        <a:p>
          <a:endParaRPr lang="en-US"/>
        </a:p>
      </dgm:t>
    </dgm:pt>
    <dgm:pt modelId="{DD4C1BD6-B9F1-49F8-BBB5-5B252DD97AE5}" type="sibTrans" cxnId="{5C284046-55E3-4CB8-975E-9456A27529B5}">
      <dgm:prSet/>
      <dgm:spPr/>
      <dgm:t>
        <a:bodyPr/>
        <a:lstStyle/>
        <a:p>
          <a:endParaRPr lang="en-US"/>
        </a:p>
      </dgm:t>
    </dgm:pt>
    <dgm:pt modelId="{BAA3D478-6154-44E9-B538-323DE2925479}" type="pres">
      <dgm:prSet presAssocID="{04037835-B7C8-4EFC-A330-83449F0EBBBC}" presName="root" presStyleCnt="0">
        <dgm:presLayoutVars>
          <dgm:dir/>
          <dgm:resizeHandles val="exact"/>
        </dgm:presLayoutVars>
      </dgm:prSet>
      <dgm:spPr/>
    </dgm:pt>
    <dgm:pt modelId="{7830D061-4032-4465-993B-A7EF32174E0E}" type="pres">
      <dgm:prSet presAssocID="{F6AFE3B7-4AFF-4081-BD9A-4DCFC5B81122}" presName="compNode" presStyleCnt="0"/>
      <dgm:spPr/>
    </dgm:pt>
    <dgm:pt modelId="{1B2CC4BB-C7B8-4834-B941-87957D9C1498}" type="pres">
      <dgm:prSet presAssocID="{F6AFE3B7-4AFF-4081-BD9A-4DCFC5B81122}" presName="bgRect" presStyleLbl="bgShp" presStyleIdx="0" presStyleCnt="4" custLinFactNeighborY="6063"/>
      <dgm:spPr/>
    </dgm:pt>
    <dgm:pt modelId="{D4DCF84A-AAE5-462A-B18A-DCFBF3EAA7FC}" type="pres">
      <dgm:prSet presAssocID="{F6AFE3B7-4AFF-4081-BD9A-4DCFC5B81122}"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urglass 60% with solid fill"/>
        </a:ext>
      </dgm:extLst>
    </dgm:pt>
    <dgm:pt modelId="{C13A2C1C-E139-4B1E-9763-0B6E534C9472}" type="pres">
      <dgm:prSet presAssocID="{F6AFE3B7-4AFF-4081-BD9A-4DCFC5B81122}" presName="spaceRect" presStyleCnt="0"/>
      <dgm:spPr/>
    </dgm:pt>
    <dgm:pt modelId="{7415D802-E4DC-4EE2-8ED7-5E7AF90A5187}" type="pres">
      <dgm:prSet presAssocID="{F6AFE3B7-4AFF-4081-BD9A-4DCFC5B81122}" presName="parTx" presStyleLbl="revTx" presStyleIdx="0" presStyleCnt="4">
        <dgm:presLayoutVars>
          <dgm:chMax val="0"/>
          <dgm:chPref val="0"/>
        </dgm:presLayoutVars>
      </dgm:prSet>
      <dgm:spPr/>
    </dgm:pt>
    <dgm:pt modelId="{45C4AF47-B65A-4C8D-847C-E58CE4996C1D}" type="pres">
      <dgm:prSet presAssocID="{91649C60-65DC-4A75-9A2E-EA2A71E690E9}" presName="sibTrans" presStyleCnt="0"/>
      <dgm:spPr/>
    </dgm:pt>
    <dgm:pt modelId="{84B284AA-37EC-46B6-AD5C-E6281A548A8A}" type="pres">
      <dgm:prSet presAssocID="{29E80217-A271-46E3-9806-4259A1774518}" presName="compNode" presStyleCnt="0"/>
      <dgm:spPr/>
    </dgm:pt>
    <dgm:pt modelId="{3BB61B3E-C3FD-45A6-9A50-9FCDF8EE9E45}" type="pres">
      <dgm:prSet presAssocID="{29E80217-A271-46E3-9806-4259A1774518}" presName="bgRect" presStyleLbl="bgShp" presStyleIdx="1" presStyleCnt="4"/>
      <dgm:spPr/>
    </dgm:pt>
    <dgm:pt modelId="{5E2F67ED-15BF-4796-B4E1-D19AB206C313}" type="pres">
      <dgm:prSet presAssocID="{29E80217-A271-46E3-9806-4259A177451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st outline"/>
        </a:ext>
      </dgm:extLst>
    </dgm:pt>
    <dgm:pt modelId="{3BF29E91-6694-4648-84CB-8FFF1F18A83F}" type="pres">
      <dgm:prSet presAssocID="{29E80217-A271-46E3-9806-4259A1774518}" presName="spaceRect" presStyleCnt="0"/>
      <dgm:spPr/>
    </dgm:pt>
    <dgm:pt modelId="{D9210452-3620-442E-BF82-A5959D4070AC}" type="pres">
      <dgm:prSet presAssocID="{29E80217-A271-46E3-9806-4259A1774518}" presName="parTx" presStyleLbl="revTx" presStyleIdx="1" presStyleCnt="4">
        <dgm:presLayoutVars>
          <dgm:chMax val="0"/>
          <dgm:chPref val="0"/>
        </dgm:presLayoutVars>
      </dgm:prSet>
      <dgm:spPr/>
    </dgm:pt>
    <dgm:pt modelId="{04509F72-572A-41AE-B284-03714BFE6E16}" type="pres">
      <dgm:prSet presAssocID="{0DDADBC9-EBD8-4238-A972-5A50B3F8EFF7}" presName="sibTrans" presStyleCnt="0"/>
      <dgm:spPr/>
    </dgm:pt>
    <dgm:pt modelId="{451099D8-9EDD-4C4A-9FC8-AC1D0C6CD6FF}" type="pres">
      <dgm:prSet presAssocID="{79F76276-3091-4665-850C-CCBAF5F25B38}" presName="compNode" presStyleCnt="0"/>
      <dgm:spPr/>
    </dgm:pt>
    <dgm:pt modelId="{9ED62EA6-025F-489A-ABDC-FFA78AC1D1EF}" type="pres">
      <dgm:prSet presAssocID="{79F76276-3091-4665-850C-CCBAF5F25B38}" presName="bgRect" presStyleLbl="bgShp" presStyleIdx="2" presStyleCnt="4"/>
      <dgm:spPr/>
    </dgm:pt>
    <dgm:pt modelId="{59FC6DFB-0F3E-449B-8585-D73AF29C0D27}" type="pres">
      <dgm:prSet presAssocID="{79F76276-3091-4665-850C-CCBAF5F25B3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osed Quotation Mark"/>
        </a:ext>
      </dgm:extLst>
    </dgm:pt>
    <dgm:pt modelId="{374CA9C6-6111-4637-AB93-53CD98E6CF7E}" type="pres">
      <dgm:prSet presAssocID="{79F76276-3091-4665-850C-CCBAF5F25B38}" presName="spaceRect" presStyleCnt="0"/>
      <dgm:spPr/>
    </dgm:pt>
    <dgm:pt modelId="{AB56264A-DC7A-4649-A683-5CF83C72D2B3}" type="pres">
      <dgm:prSet presAssocID="{79F76276-3091-4665-850C-CCBAF5F25B38}" presName="parTx" presStyleLbl="revTx" presStyleIdx="2" presStyleCnt="4">
        <dgm:presLayoutVars>
          <dgm:chMax val="0"/>
          <dgm:chPref val="0"/>
        </dgm:presLayoutVars>
      </dgm:prSet>
      <dgm:spPr/>
    </dgm:pt>
    <dgm:pt modelId="{E1CE0924-57CA-43BF-8B23-6D6B391047C2}" type="pres">
      <dgm:prSet presAssocID="{004D33DF-193C-4647-89C4-E317A63D882D}" presName="sibTrans" presStyleCnt="0"/>
      <dgm:spPr/>
    </dgm:pt>
    <dgm:pt modelId="{812F0EFC-D04E-4DEE-9B33-8AAC274C2A82}" type="pres">
      <dgm:prSet presAssocID="{EB31EF6F-7E22-417E-BA5F-476A31AFEA0C}" presName="compNode" presStyleCnt="0"/>
      <dgm:spPr/>
    </dgm:pt>
    <dgm:pt modelId="{7726F498-B28D-48E6-8F1C-8320E199F79E}" type="pres">
      <dgm:prSet presAssocID="{EB31EF6F-7E22-417E-BA5F-476A31AFEA0C}" presName="bgRect" presStyleLbl="bgShp" presStyleIdx="3" presStyleCnt="4"/>
      <dgm:spPr/>
    </dgm:pt>
    <dgm:pt modelId="{72FF180E-E1C7-42AA-B69A-180CB0580055}" type="pres">
      <dgm:prSet presAssocID="{EB31EF6F-7E22-417E-BA5F-476A31AFEA0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xcavator"/>
        </a:ext>
      </dgm:extLst>
    </dgm:pt>
    <dgm:pt modelId="{1D8A20B5-AFA2-4E02-B225-CD581F24A954}" type="pres">
      <dgm:prSet presAssocID="{EB31EF6F-7E22-417E-BA5F-476A31AFEA0C}" presName="spaceRect" presStyleCnt="0"/>
      <dgm:spPr/>
    </dgm:pt>
    <dgm:pt modelId="{F4ED9971-5E22-451B-A56D-3D66BB65F557}" type="pres">
      <dgm:prSet presAssocID="{EB31EF6F-7E22-417E-BA5F-476A31AFEA0C}" presName="parTx" presStyleLbl="revTx" presStyleIdx="3" presStyleCnt="4">
        <dgm:presLayoutVars>
          <dgm:chMax val="0"/>
          <dgm:chPref val="0"/>
        </dgm:presLayoutVars>
      </dgm:prSet>
      <dgm:spPr/>
    </dgm:pt>
  </dgm:ptLst>
  <dgm:cxnLst>
    <dgm:cxn modelId="{4CB4852D-9ED7-4F78-BF04-3DDDB494652C}" type="presOf" srcId="{79F76276-3091-4665-850C-CCBAF5F25B38}" destId="{AB56264A-DC7A-4649-A683-5CF83C72D2B3}" srcOrd="0" destOrd="0" presId="urn:microsoft.com/office/officeart/2018/2/layout/IconVerticalSolidList"/>
    <dgm:cxn modelId="{A2998540-3C52-4CCD-815B-CCCDAE0CF2E3}" type="presOf" srcId="{29E80217-A271-46E3-9806-4259A1774518}" destId="{D9210452-3620-442E-BF82-A5959D4070AC}" srcOrd="0" destOrd="0" presId="urn:microsoft.com/office/officeart/2018/2/layout/IconVerticalSolidList"/>
    <dgm:cxn modelId="{09E54A42-B5D9-4F7A-85EB-92D5C0966AD2}" srcId="{04037835-B7C8-4EFC-A330-83449F0EBBBC}" destId="{29E80217-A271-46E3-9806-4259A1774518}" srcOrd="1" destOrd="0" parTransId="{C849D3CB-8F8C-4066-B194-1EFED1572564}" sibTransId="{0DDADBC9-EBD8-4238-A972-5A50B3F8EFF7}"/>
    <dgm:cxn modelId="{5C284046-55E3-4CB8-975E-9456A27529B5}" srcId="{04037835-B7C8-4EFC-A330-83449F0EBBBC}" destId="{EB31EF6F-7E22-417E-BA5F-476A31AFEA0C}" srcOrd="3" destOrd="0" parTransId="{2745E25F-FA5F-4520-8575-8184BB950355}" sibTransId="{DD4C1BD6-B9F1-49F8-BBB5-5B252DD97AE5}"/>
    <dgm:cxn modelId="{A8624D54-DE19-451E-85E4-CEDE6DDC6E77}" srcId="{04037835-B7C8-4EFC-A330-83449F0EBBBC}" destId="{79F76276-3091-4665-850C-CCBAF5F25B38}" srcOrd="2" destOrd="0" parTransId="{5BF0E78A-2279-43CF-B1C5-8087B85ADDC3}" sibTransId="{004D33DF-193C-4647-89C4-E317A63D882D}"/>
    <dgm:cxn modelId="{68BD5F8E-5CC0-4820-B89F-401B0A2891A6}" type="presOf" srcId="{F6AFE3B7-4AFF-4081-BD9A-4DCFC5B81122}" destId="{7415D802-E4DC-4EE2-8ED7-5E7AF90A5187}" srcOrd="0" destOrd="0" presId="urn:microsoft.com/office/officeart/2018/2/layout/IconVerticalSolidList"/>
    <dgm:cxn modelId="{900812AC-4504-4E35-BD1E-7EFF818FD3F9}" type="presOf" srcId="{EB31EF6F-7E22-417E-BA5F-476A31AFEA0C}" destId="{F4ED9971-5E22-451B-A56D-3D66BB65F557}" srcOrd="0" destOrd="0" presId="urn:microsoft.com/office/officeart/2018/2/layout/IconVerticalSolidList"/>
    <dgm:cxn modelId="{79962DD6-D76F-4A2B-B397-39A479CF4D1F}" srcId="{04037835-B7C8-4EFC-A330-83449F0EBBBC}" destId="{F6AFE3B7-4AFF-4081-BD9A-4DCFC5B81122}" srcOrd="0" destOrd="0" parTransId="{83C1024F-2081-43D4-93D6-03B356F4F934}" sibTransId="{91649C60-65DC-4A75-9A2E-EA2A71E690E9}"/>
    <dgm:cxn modelId="{0711A7DC-B3E8-4950-ABD1-44A891929E08}" type="presOf" srcId="{04037835-B7C8-4EFC-A330-83449F0EBBBC}" destId="{BAA3D478-6154-44E9-B538-323DE2925479}" srcOrd="0" destOrd="0" presId="urn:microsoft.com/office/officeart/2018/2/layout/IconVerticalSolidList"/>
    <dgm:cxn modelId="{7733F454-69CB-4830-87DC-228C3BFAB661}" type="presParOf" srcId="{BAA3D478-6154-44E9-B538-323DE2925479}" destId="{7830D061-4032-4465-993B-A7EF32174E0E}" srcOrd="0" destOrd="0" presId="urn:microsoft.com/office/officeart/2018/2/layout/IconVerticalSolidList"/>
    <dgm:cxn modelId="{C766EA05-5460-49EA-8C86-CF88854B4366}" type="presParOf" srcId="{7830D061-4032-4465-993B-A7EF32174E0E}" destId="{1B2CC4BB-C7B8-4834-B941-87957D9C1498}" srcOrd="0" destOrd="0" presId="urn:microsoft.com/office/officeart/2018/2/layout/IconVerticalSolidList"/>
    <dgm:cxn modelId="{186AD878-B002-442D-8FF4-09E6770702D9}" type="presParOf" srcId="{7830D061-4032-4465-993B-A7EF32174E0E}" destId="{D4DCF84A-AAE5-462A-B18A-DCFBF3EAA7FC}" srcOrd="1" destOrd="0" presId="urn:microsoft.com/office/officeart/2018/2/layout/IconVerticalSolidList"/>
    <dgm:cxn modelId="{043AC0B0-6EF3-44F3-97E8-B16FE047640D}" type="presParOf" srcId="{7830D061-4032-4465-993B-A7EF32174E0E}" destId="{C13A2C1C-E139-4B1E-9763-0B6E534C9472}" srcOrd="2" destOrd="0" presId="urn:microsoft.com/office/officeart/2018/2/layout/IconVerticalSolidList"/>
    <dgm:cxn modelId="{A2C81F6F-4D62-404B-9D76-38B9917A73CB}" type="presParOf" srcId="{7830D061-4032-4465-993B-A7EF32174E0E}" destId="{7415D802-E4DC-4EE2-8ED7-5E7AF90A5187}" srcOrd="3" destOrd="0" presId="urn:microsoft.com/office/officeart/2018/2/layout/IconVerticalSolidList"/>
    <dgm:cxn modelId="{DEEA9154-7242-4D17-8B9F-58CBF3C04F7D}" type="presParOf" srcId="{BAA3D478-6154-44E9-B538-323DE2925479}" destId="{45C4AF47-B65A-4C8D-847C-E58CE4996C1D}" srcOrd="1" destOrd="0" presId="urn:microsoft.com/office/officeart/2018/2/layout/IconVerticalSolidList"/>
    <dgm:cxn modelId="{E2B5B030-F721-484F-99F6-5497B41EC39A}" type="presParOf" srcId="{BAA3D478-6154-44E9-B538-323DE2925479}" destId="{84B284AA-37EC-46B6-AD5C-E6281A548A8A}" srcOrd="2" destOrd="0" presId="urn:microsoft.com/office/officeart/2018/2/layout/IconVerticalSolidList"/>
    <dgm:cxn modelId="{512D4B45-2DF1-4C41-923E-33F035B8723D}" type="presParOf" srcId="{84B284AA-37EC-46B6-AD5C-E6281A548A8A}" destId="{3BB61B3E-C3FD-45A6-9A50-9FCDF8EE9E45}" srcOrd="0" destOrd="0" presId="urn:microsoft.com/office/officeart/2018/2/layout/IconVerticalSolidList"/>
    <dgm:cxn modelId="{4B910913-B8A1-4FA1-B2BC-9DB507CA2315}" type="presParOf" srcId="{84B284AA-37EC-46B6-AD5C-E6281A548A8A}" destId="{5E2F67ED-15BF-4796-B4E1-D19AB206C313}" srcOrd="1" destOrd="0" presId="urn:microsoft.com/office/officeart/2018/2/layout/IconVerticalSolidList"/>
    <dgm:cxn modelId="{8F42A700-DC3E-468A-86F2-BF35DA5D91C0}" type="presParOf" srcId="{84B284AA-37EC-46B6-AD5C-E6281A548A8A}" destId="{3BF29E91-6694-4648-84CB-8FFF1F18A83F}" srcOrd="2" destOrd="0" presId="urn:microsoft.com/office/officeart/2018/2/layout/IconVerticalSolidList"/>
    <dgm:cxn modelId="{D34DA9D0-0383-4883-884B-C904F7DC1D0A}" type="presParOf" srcId="{84B284AA-37EC-46B6-AD5C-E6281A548A8A}" destId="{D9210452-3620-442E-BF82-A5959D4070AC}" srcOrd="3" destOrd="0" presId="urn:microsoft.com/office/officeart/2018/2/layout/IconVerticalSolidList"/>
    <dgm:cxn modelId="{0D6D6338-F4D0-4EB1-8F44-7A4888123A05}" type="presParOf" srcId="{BAA3D478-6154-44E9-B538-323DE2925479}" destId="{04509F72-572A-41AE-B284-03714BFE6E16}" srcOrd="3" destOrd="0" presId="urn:microsoft.com/office/officeart/2018/2/layout/IconVerticalSolidList"/>
    <dgm:cxn modelId="{30F0F187-8047-47AE-9D0D-1F8C4A6290AC}" type="presParOf" srcId="{BAA3D478-6154-44E9-B538-323DE2925479}" destId="{451099D8-9EDD-4C4A-9FC8-AC1D0C6CD6FF}" srcOrd="4" destOrd="0" presId="urn:microsoft.com/office/officeart/2018/2/layout/IconVerticalSolidList"/>
    <dgm:cxn modelId="{DB5129AF-B157-4420-A10A-4E688584041C}" type="presParOf" srcId="{451099D8-9EDD-4C4A-9FC8-AC1D0C6CD6FF}" destId="{9ED62EA6-025F-489A-ABDC-FFA78AC1D1EF}" srcOrd="0" destOrd="0" presId="urn:microsoft.com/office/officeart/2018/2/layout/IconVerticalSolidList"/>
    <dgm:cxn modelId="{2C20C107-3968-426C-A920-B890E1A04BE4}" type="presParOf" srcId="{451099D8-9EDD-4C4A-9FC8-AC1D0C6CD6FF}" destId="{59FC6DFB-0F3E-449B-8585-D73AF29C0D27}" srcOrd="1" destOrd="0" presId="urn:microsoft.com/office/officeart/2018/2/layout/IconVerticalSolidList"/>
    <dgm:cxn modelId="{EC78A006-DD96-4E14-B908-D1E005C47864}" type="presParOf" srcId="{451099D8-9EDD-4C4A-9FC8-AC1D0C6CD6FF}" destId="{374CA9C6-6111-4637-AB93-53CD98E6CF7E}" srcOrd="2" destOrd="0" presId="urn:microsoft.com/office/officeart/2018/2/layout/IconVerticalSolidList"/>
    <dgm:cxn modelId="{8D2806D6-CC0C-4E8A-BBCB-FC5D85A7D50C}" type="presParOf" srcId="{451099D8-9EDD-4C4A-9FC8-AC1D0C6CD6FF}" destId="{AB56264A-DC7A-4649-A683-5CF83C72D2B3}" srcOrd="3" destOrd="0" presId="urn:microsoft.com/office/officeart/2018/2/layout/IconVerticalSolidList"/>
    <dgm:cxn modelId="{83D0F35D-058C-4FD9-8FFC-4E747DD6AEA2}" type="presParOf" srcId="{BAA3D478-6154-44E9-B538-323DE2925479}" destId="{E1CE0924-57CA-43BF-8B23-6D6B391047C2}" srcOrd="5" destOrd="0" presId="urn:microsoft.com/office/officeart/2018/2/layout/IconVerticalSolidList"/>
    <dgm:cxn modelId="{4816BE5D-3267-4B92-BF7F-E77C3AA82BFC}" type="presParOf" srcId="{BAA3D478-6154-44E9-B538-323DE2925479}" destId="{812F0EFC-D04E-4DEE-9B33-8AAC274C2A82}" srcOrd="6" destOrd="0" presId="urn:microsoft.com/office/officeart/2018/2/layout/IconVerticalSolidList"/>
    <dgm:cxn modelId="{FBA2B8E0-2C9B-4352-9760-256FCA780F60}" type="presParOf" srcId="{812F0EFC-D04E-4DEE-9B33-8AAC274C2A82}" destId="{7726F498-B28D-48E6-8F1C-8320E199F79E}" srcOrd="0" destOrd="0" presId="urn:microsoft.com/office/officeart/2018/2/layout/IconVerticalSolidList"/>
    <dgm:cxn modelId="{6035696F-A43C-4DCF-A4F1-17AA5A47DDE1}" type="presParOf" srcId="{812F0EFC-D04E-4DEE-9B33-8AAC274C2A82}" destId="{72FF180E-E1C7-42AA-B69A-180CB0580055}" srcOrd="1" destOrd="0" presId="urn:microsoft.com/office/officeart/2018/2/layout/IconVerticalSolidList"/>
    <dgm:cxn modelId="{3211AC3A-4879-4C79-B0B9-43347ACD34D6}" type="presParOf" srcId="{812F0EFC-D04E-4DEE-9B33-8AAC274C2A82}" destId="{1D8A20B5-AFA2-4E02-B225-CD581F24A954}" srcOrd="2" destOrd="0" presId="urn:microsoft.com/office/officeart/2018/2/layout/IconVerticalSolidList"/>
    <dgm:cxn modelId="{21E8233C-C9E0-4B69-B5F4-D264A932CC85}" type="presParOf" srcId="{812F0EFC-D04E-4DEE-9B33-8AAC274C2A82}" destId="{F4ED9971-5E22-451B-A56D-3D66BB65F5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CC4BB-C7B8-4834-B941-87957D9C1498}">
      <dsp:nvSpPr>
        <dsp:cNvPr id="0" name=""/>
        <dsp:cNvSpPr/>
      </dsp:nvSpPr>
      <dsp:spPr>
        <a:xfrm>
          <a:off x="0" y="76196"/>
          <a:ext cx="11506200" cy="12171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DCF84A-AAE5-462A-B18A-DCFBF3EAA7FC}">
      <dsp:nvSpPr>
        <dsp:cNvPr id="0" name=""/>
        <dsp:cNvSpPr/>
      </dsp:nvSpPr>
      <dsp:spPr>
        <a:xfrm>
          <a:off x="368183" y="276257"/>
          <a:ext cx="669424" cy="66942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5D802-E4DC-4EE2-8ED7-5E7AF90A5187}">
      <dsp:nvSpPr>
        <dsp:cNvPr id="0" name=""/>
        <dsp:cNvSpPr/>
      </dsp:nvSpPr>
      <dsp:spPr>
        <a:xfrm>
          <a:off x="1405792" y="2401"/>
          <a:ext cx="10100407" cy="1217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14" tIns="128814" rIns="128814" bIns="128814" numCol="1" spcCol="1270" anchor="ctr" anchorCtr="0">
          <a:noAutofit/>
        </a:bodyPr>
        <a:lstStyle/>
        <a:p>
          <a:pPr marL="0" lvl="0" indent="0" algn="l" defTabSz="977900">
            <a:lnSpc>
              <a:spcPct val="100000"/>
            </a:lnSpc>
            <a:spcBef>
              <a:spcPct val="0"/>
            </a:spcBef>
            <a:spcAft>
              <a:spcPct val="35000"/>
            </a:spcAft>
            <a:buNone/>
          </a:pPr>
          <a:r>
            <a:rPr lang="en-US" sz="2200" b="1" i="0" kern="1200"/>
            <a:t>Judges’ time is limited, so please strive to capture their attention and speak directly to the project guideline points.  </a:t>
          </a:r>
          <a:endParaRPr lang="en-US" sz="2200" kern="1200"/>
        </a:p>
      </dsp:txBody>
      <dsp:txXfrm>
        <a:off x="1405792" y="2401"/>
        <a:ext cx="10100407" cy="1217136"/>
      </dsp:txXfrm>
    </dsp:sp>
    <dsp:sp modelId="{3BB61B3E-C3FD-45A6-9A50-9FCDF8EE9E45}">
      <dsp:nvSpPr>
        <dsp:cNvPr id="0" name=""/>
        <dsp:cNvSpPr/>
      </dsp:nvSpPr>
      <dsp:spPr>
        <a:xfrm>
          <a:off x="0" y="1523821"/>
          <a:ext cx="11506200" cy="12171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F67ED-15BF-4796-B4E1-D19AB206C313}">
      <dsp:nvSpPr>
        <dsp:cNvPr id="0" name=""/>
        <dsp:cNvSpPr/>
      </dsp:nvSpPr>
      <dsp:spPr>
        <a:xfrm>
          <a:off x="368183" y="1797677"/>
          <a:ext cx="669424" cy="66942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10452-3620-442E-BF82-A5959D4070AC}">
      <dsp:nvSpPr>
        <dsp:cNvPr id="0" name=""/>
        <dsp:cNvSpPr/>
      </dsp:nvSpPr>
      <dsp:spPr>
        <a:xfrm>
          <a:off x="1405792" y="1523821"/>
          <a:ext cx="10100407" cy="1217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14" tIns="128814" rIns="128814" bIns="128814" numCol="1" spcCol="1270" anchor="ctr" anchorCtr="0">
          <a:noAutofit/>
        </a:bodyPr>
        <a:lstStyle/>
        <a:p>
          <a:pPr marL="0" lvl="0" indent="0" algn="l" defTabSz="977900">
            <a:lnSpc>
              <a:spcPct val="100000"/>
            </a:lnSpc>
            <a:spcBef>
              <a:spcPct val="0"/>
            </a:spcBef>
            <a:spcAft>
              <a:spcPct val="35000"/>
            </a:spcAft>
            <a:buNone/>
          </a:pPr>
          <a:r>
            <a:rPr lang="en-US" sz="2200" b="1" i="0" kern="1200" dirty="0"/>
            <a:t>Also, remember to focus attention on the </a:t>
          </a:r>
          <a:r>
            <a:rPr lang="en-US" sz="2200" b="1" i="0" u="sng" kern="1200" dirty="0"/>
            <a:t>project</a:t>
          </a:r>
          <a:r>
            <a:rPr lang="en-US" sz="2200" b="1" i="0" kern="1200" dirty="0"/>
            <a:t>, rather than specific firm engineer’s contribution to the project.</a:t>
          </a:r>
          <a:r>
            <a:rPr lang="en-US" sz="2200" b="0" i="0" kern="1200" dirty="0"/>
            <a:t>  </a:t>
          </a:r>
          <a:endParaRPr lang="en-US" sz="2200" kern="1200" dirty="0"/>
        </a:p>
      </dsp:txBody>
      <dsp:txXfrm>
        <a:off x="1405792" y="1523821"/>
        <a:ext cx="10100407" cy="1217136"/>
      </dsp:txXfrm>
    </dsp:sp>
    <dsp:sp modelId="{9ED62EA6-025F-489A-ABDC-FFA78AC1D1EF}">
      <dsp:nvSpPr>
        <dsp:cNvPr id="0" name=""/>
        <dsp:cNvSpPr/>
      </dsp:nvSpPr>
      <dsp:spPr>
        <a:xfrm>
          <a:off x="0" y="3045241"/>
          <a:ext cx="11506200" cy="12171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C6DFB-0F3E-449B-8585-D73AF29C0D27}">
      <dsp:nvSpPr>
        <dsp:cNvPr id="0" name=""/>
        <dsp:cNvSpPr/>
      </dsp:nvSpPr>
      <dsp:spPr>
        <a:xfrm>
          <a:off x="368183" y="3319097"/>
          <a:ext cx="669424" cy="6694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56264A-DC7A-4649-A683-5CF83C72D2B3}">
      <dsp:nvSpPr>
        <dsp:cNvPr id="0" name=""/>
        <dsp:cNvSpPr/>
      </dsp:nvSpPr>
      <dsp:spPr>
        <a:xfrm>
          <a:off x="1405792" y="3045241"/>
          <a:ext cx="10100407" cy="1217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14" tIns="128814" rIns="128814" bIns="128814"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rgbClr val="C00000"/>
              </a:solidFill>
            </a:rPr>
            <a:t>Submissions </a:t>
          </a:r>
          <a:r>
            <a:rPr lang="en-US" sz="2200" b="1" u="sng" kern="1200" dirty="0">
              <a:solidFill>
                <a:srgbClr val="C00000"/>
              </a:solidFill>
            </a:rPr>
            <a:t>will not be considered</a:t>
          </a:r>
          <a:r>
            <a:rPr lang="en-US" sz="2200" b="1" kern="1200" dirty="0">
              <a:solidFill>
                <a:srgbClr val="C00000"/>
              </a:solidFill>
            </a:rPr>
            <a:t>  if this PowerPoint template has been modified from its original form. This helps with consistency among project scoring. </a:t>
          </a:r>
          <a:endParaRPr lang="en-US" sz="2200" kern="1200" dirty="0">
            <a:solidFill>
              <a:srgbClr val="C00000"/>
            </a:solidFill>
          </a:endParaRPr>
        </a:p>
      </dsp:txBody>
      <dsp:txXfrm>
        <a:off x="1405792" y="3045241"/>
        <a:ext cx="10100407" cy="1217136"/>
      </dsp:txXfrm>
    </dsp:sp>
    <dsp:sp modelId="{7726F498-B28D-48E6-8F1C-8320E199F79E}">
      <dsp:nvSpPr>
        <dsp:cNvPr id="0" name=""/>
        <dsp:cNvSpPr/>
      </dsp:nvSpPr>
      <dsp:spPr>
        <a:xfrm>
          <a:off x="0" y="4566661"/>
          <a:ext cx="11506200" cy="12171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F180E-E1C7-42AA-B69A-180CB0580055}">
      <dsp:nvSpPr>
        <dsp:cNvPr id="0" name=""/>
        <dsp:cNvSpPr/>
      </dsp:nvSpPr>
      <dsp:spPr>
        <a:xfrm>
          <a:off x="368183" y="4840517"/>
          <a:ext cx="669424" cy="6694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D9971-5E22-451B-A56D-3D66BB65F557}">
      <dsp:nvSpPr>
        <dsp:cNvPr id="0" name=""/>
        <dsp:cNvSpPr/>
      </dsp:nvSpPr>
      <dsp:spPr>
        <a:xfrm>
          <a:off x="1405792" y="4566661"/>
          <a:ext cx="10100407" cy="1217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14" tIns="128814" rIns="128814" bIns="128814"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rgbClr val="C00000"/>
              </a:solidFill>
            </a:rPr>
            <a:t>If submitting a construction inspection project, be sure to explain what is unique about your delivery of service. </a:t>
          </a:r>
          <a:endParaRPr lang="en-US" sz="2200" kern="1200" dirty="0">
            <a:solidFill>
              <a:srgbClr val="C00000"/>
            </a:solidFill>
          </a:endParaRPr>
        </a:p>
      </dsp:txBody>
      <dsp:txXfrm>
        <a:off x="1405792" y="4566661"/>
        <a:ext cx="10100407" cy="121713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CF4470-6398-4C11-BE03-38AE095760CF}"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6B99-3ED3-4BE2-B468-B8B4C0A10473}" type="slidenum">
              <a:rPr lang="en-US" smtClean="0"/>
              <a:t>‹#›</a:t>
            </a:fld>
            <a:endParaRPr lang="en-US"/>
          </a:p>
        </p:txBody>
      </p:sp>
    </p:spTree>
    <p:extLst>
      <p:ext uri="{BB962C8B-B14F-4D97-AF65-F5344CB8AC3E}">
        <p14:creationId xmlns:p14="http://schemas.microsoft.com/office/powerpoint/2010/main" val="2341613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F4470-6398-4C11-BE03-38AE095760CF}"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6B99-3ED3-4BE2-B468-B8B4C0A10473}" type="slidenum">
              <a:rPr lang="en-US" smtClean="0"/>
              <a:t>‹#›</a:t>
            </a:fld>
            <a:endParaRPr lang="en-US"/>
          </a:p>
        </p:txBody>
      </p:sp>
    </p:spTree>
    <p:extLst>
      <p:ext uri="{BB962C8B-B14F-4D97-AF65-F5344CB8AC3E}">
        <p14:creationId xmlns:p14="http://schemas.microsoft.com/office/powerpoint/2010/main" val="167937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F4470-6398-4C11-BE03-38AE095760CF}"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6B99-3ED3-4BE2-B468-B8B4C0A10473}" type="slidenum">
              <a:rPr lang="en-US" smtClean="0"/>
              <a:t>‹#›</a:t>
            </a:fld>
            <a:endParaRPr lang="en-US"/>
          </a:p>
        </p:txBody>
      </p:sp>
    </p:spTree>
    <p:extLst>
      <p:ext uri="{BB962C8B-B14F-4D97-AF65-F5344CB8AC3E}">
        <p14:creationId xmlns:p14="http://schemas.microsoft.com/office/powerpoint/2010/main" val="123297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F4470-6398-4C11-BE03-38AE095760CF}"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6B99-3ED3-4BE2-B468-B8B4C0A10473}" type="slidenum">
              <a:rPr lang="en-US" smtClean="0"/>
              <a:t>‹#›</a:t>
            </a:fld>
            <a:endParaRPr lang="en-US"/>
          </a:p>
        </p:txBody>
      </p:sp>
    </p:spTree>
    <p:extLst>
      <p:ext uri="{BB962C8B-B14F-4D97-AF65-F5344CB8AC3E}">
        <p14:creationId xmlns:p14="http://schemas.microsoft.com/office/powerpoint/2010/main" val="99831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CF4470-6398-4C11-BE03-38AE095760CF}"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6B99-3ED3-4BE2-B468-B8B4C0A10473}" type="slidenum">
              <a:rPr lang="en-US" smtClean="0"/>
              <a:t>‹#›</a:t>
            </a:fld>
            <a:endParaRPr lang="en-US"/>
          </a:p>
        </p:txBody>
      </p:sp>
    </p:spTree>
    <p:extLst>
      <p:ext uri="{BB962C8B-B14F-4D97-AF65-F5344CB8AC3E}">
        <p14:creationId xmlns:p14="http://schemas.microsoft.com/office/powerpoint/2010/main" val="395938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CF4470-6398-4C11-BE03-38AE095760CF}"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E6B99-3ED3-4BE2-B468-B8B4C0A10473}" type="slidenum">
              <a:rPr lang="en-US" smtClean="0"/>
              <a:t>‹#›</a:t>
            </a:fld>
            <a:endParaRPr lang="en-US"/>
          </a:p>
        </p:txBody>
      </p:sp>
    </p:spTree>
    <p:extLst>
      <p:ext uri="{BB962C8B-B14F-4D97-AF65-F5344CB8AC3E}">
        <p14:creationId xmlns:p14="http://schemas.microsoft.com/office/powerpoint/2010/main" val="423613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CF4470-6398-4C11-BE03-38AE095760CF}" type="datetimeFigureOut">
              <a:rPr lang="en-US" smtClean="0"/>
              <a:t>8/25/2025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AE6B99-3ED3-4BE2-B468-B8B4C0A10473}" type="slidenum">
              <a:rPr lang="en-US" smtClean="0"/>
              <a:t>‹#›</a:t>
            </a:fld>
            <a:endParaRPr lang="en-US"/>
          </a:p>
        </p:txBody>
      </p:sp>
    </p:spTree>
    <p:extLst>
      <p:ext uri="{BB962C8B-B14F-4D97-AF65-F5344CB8AC3E}">
        <p14:creationId xmlns:p14="http://schemas.microsoft.com/office/powerpoint/2010/main" val="212822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CF4470-6398-4C11-BE03-38AE095760CF}" type="datetimeFigureOut">
              <a:rPr lang="en-US" smtClean="0"/>
              <a:t>8/25/2025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AE6B99-3ED3-4BE2-B468-B8B4C0A10473}" type="slidenum">
              <a:rPr lang="en-US" smtClean="0"/>
              <a:t>‹#›</a:t>
            </a:fld>
            <a:endParaRPr lang="en-US"/>
          </a:p>
        </p:txBody>
      </p:sp>
    </p:spTree>
    <p:extLst>
      <p:ext uri="{BB962C8B-B14F-4D97-AF65-F5344CB8AC3E}">
        <p14:creationId xmlns:p14="http://schemas.microsoft.com/office/powerpoint/2010/main" val="331942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F4470-6398-4C11-BE03-38AE095760CF}" type="datetimeFigureOut">
              <a:rPr lang="en-US" smtClean="0"/>
              <a:t>8/25/2025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AE6B99-3ED3-4BE2-B468-B8B4C0A10473}" type="slidenum">
              <a:rPr lang="en-US" smtClean="0"/>
              <a:t>‹#›</a:t>
            </a:fld>
            <a:endParaRPr lang="en-US"/>
          </a:p>
        </p:txBody>
      </p:sp>
    </p:spTree>
    <p:extLst>
      <p:ext uri="{BB962C8B-B14F-4D97-AF65-F5344CB8AC3E}">
        <p14:creationId xmlns:p14="http://schemas.microsoft.com/office/powerpoint/2010/main" val="31137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CF4470-6398-4C11-BE03-38AE095760CF}"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E6B99-3ED3-4BE2-B468-B8B4C0A10473}" type="slidenum">
              <a:rPr lang="en-US" smtClean="0"/>
              <a:t>‹#›</a:t>
            </a:fld>
            <a:endParaRPr lang="en-US"/>
          </a:p>
        </p:txBody>
      </p:sp>
    </p:spTree>
    <p:extLst>
      <p:ext uri="{BB962C8B-B14F-4D97-AF65-F5344CB8AC3E}">
        <p14:creationId xmlns:p14="http://schemas.microsoft.com/office/powerpoint/2010/main" val="144967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CF4470-6398-4C11-BE03-38AE095760CF}"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E6B99-3ED3-4BE2-B468-B8B4C0A10473}" type="slidenum">
              <a:rPr lang="en-US" smtClean="0"/>
              <a:t>‹#›</a:t>
            </a:fld>
            <a:endParaRPr lang="en-US"/>
          </a:p>
        </p:txBody>
      </p:sp>
    </p:spTree>
    <p:extLst>
      <p:ext uri="{BB962C8B-B14F-4D97-AF65-F5344CB8AC3E}">
        <p14:creationId xmlns:p14="http://schemas.microsoft.com/office/powerpoint/2010/main" val="190417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F4470-6398-4C11-BE03-38AE095760CF}" type="datetimeFigureOut">
              <a:rPr lang="en-US" smtClean="0"/>
              <a:t>8/25/2025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E6B99-3ED3-4BE2-B468-B8B4C0A10473}" type="slidenum">
              <a:rPr lang="en-US" smtClean="0"/>
              <a:t>‹#›</a:t>
            </a:fld>
            <a:endParaRPr lang="en-US"/>
          </a:p>
        </p:txBody>
      </p:sp>
    </p:spTree>
    <p:extLst>
      <p:ext uri="{BB962C8B-B14F-4D97-AF65-F5344CB8AC3E}">
        <p14:creationId xmlns:p14="http://schemas.microsoft.com/office/powerpoint/2010/main" val="2889237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sdunn@acecindiana.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A road with trees and text overlay&#10;&#10;AI-generated content may be incorrect.">
            <a:extLst>
              <a:ext uri="{FF2B5EF4-FFF2-40B4-BE49-F238E27FC236}">
                <a16:creationId xmlns:a16="http://schemas.microsoft.com/office/drawing/2014/main" id="{1592AC70-D4ED-82EF-BD31-A61F55CA2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949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69E7-A966-49AD-A48F-BEE56CB9FB16}"/>
              </a:ext>
            </a:extLst>
          </p:cNvPr>
          <p:cNvSpPr>
            <a:spLocks noGrp="1"/>
          </p:cNvSpPr>
          <p:nvPr>
            <p:ph type="title"/>
          </p:nvPr>
        </p:nvSpPr>
        <p:spPr>
          <a:xfrm>
            <a:off x="1981200" y="838200"/>
            <a:ext cx="8229600" cy="1143000"/>
          </a:xfrm>
        </p:spPr>
        <p:txBody>
          <a:bodyPr>
            <a:normAutofit fontScale="90000"/>
          </a:bodyPr>
          <a:lstStyle/>
          <a:p>
            <a:r>
              <a:rPr lang="en-US" b="1" dirty="0">
                <a:solidFill>
                  <a:srgbClr val="000000"/>
                </a:solidFill>
                <a:latin typeface="+mn-lt"/>
                <a:ea typeface="Calibri" panose="020F0502020204030204" pitchFamily="34" charset="0"/>
                <a:cs typeface="MyriadPro-Bold" panose="020B0703030403020204" pitchFamily="34" charset="0"/>
              </a:rPr>
              <a:t>ABOUT THE PROJECT’S SCHEDULE AND BUDGET</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58E8975-51FA-46CB-BD5F-BDC6E7FCE799}"/>
              </a:ext>
            </a:extLst>
          </p:cNvPr>
          <p:cNvSpPr>
            <a:spLocks noGrp="1"/>
          </p:cNvSpPr>
          <p:nvPr>
            <p:ph idx="1"/>
          </p:nvPr>
        </p:nvSpPr>
        <p:spPr>
          <a:xfrm>
            <a:off x="1143000" y="1997798"/>
            <a:ext cx="10096500" cy="4525963"/>
          </a:xfrm>
        </p:spPr>
        <p:txBody>
          <a:bodyPr>
            <a:normAutofit/>
          </a:bodyPr>
          <a:lstStyle/>
          <a:p>
            <a:pPr marL="0" indent="0">
              <a:lnSpc>
                <a:spcPct val="115000"/>
              </a:lnSpc>
              <a:spcBef>
                <a:spcPts val="0"/>
              </a:spcBef>
              <a:buNone/>
            </a:pPr>
            <a:r>
              <a:rPr lang="en-US" sz="1800" b="1" dirty="0">
                <a:solidFill>
                  <a:srgbClr val="000000"/>
                </a:solidFill>
                <a:ea typeface="Calibri" panose="020F0502020204030204" pitchFamily="34" charset="0"/>
                <a:cs typeface="Goudy-Bold"/>
              </a:rPr>
              <a:t>Costs reflected on the next slide are always construction costs and are NOT ENGINEERING/DESIGN FEES.</a:t>
            </a:r>
          </a:p>
          <a:p>
            <a:pPr marL="0" indent="0">
              <a:lnSpc>
                <a:spcPct val="115000"/>
              </a:lnSpc>
              <a:spcBef>
                <a:spcPts val="0"/>
              </a:spcBef>
              <a:buNone/>
            </a:pPr>
            <a:endParaRPr lang="en-US" sz="1800" b="1" dirty="0">
              <a:solidFill>
                <a:srgbClr val="000000"/>
              </a:solidFill>
              <a:ea typeface="Calibri" panose="020F0502020204030204" pitchFamily="34" charset="0"/>
              <a:cs typeface="Goudy-Bold"/>
            </a:endParaRPr>
          </a:p>
          <a:p>
            <a:pPr marL="0" indent="0">
              <a:lnSpc>
                <a:spcPct val="115000"/>
              </a:lnSpc>
              <a:spcBef>
                <a:spcPts val="0"/>
              </a:spcBef>
              <a:buNone/>
            </a:pPr>
            <a:r>
              <a:rPr lang="en-US" sz="1800" dirty="0">
                <a:solidFill>
                  <a:srgbClr val="000000"/>
                </a:solidFill>
                <a:ea typeface="Calibri" panose="020F0502020204030204" pitchFamily="34" charset="0"/>
                <a:cs typeface="GoudyOldStyleT-Regular"/>
              </a:rPr>
              <a:t>If your firm was a </a:t>
            </a:r>
            <a:r>
              <a:rPr lang="en-US" sz="1800" u="sng" dirty="0">
                <a:solidFill>
                  <a:srgbClr val="000000"/>
                </a:solidFill>
                <a:ea typeface="Calibri" panose="020F0502020204030204" pitchFamily="34" charset="0"/>
                <a:cs typeface="GoudyOldStyleT-Regular"/>
              </a:rPr>
              <a:t>sub/not responsible </a:t>
            </a:r>
            <a:r>
              <a:rPr lang="en-US" sz="1800" dirty="0">
                <a:solidFill>
                  <a:srgbClr val="000000"/>
                </a:solidFill>
                <a:ea typeface="Calibri" panose="020F0502020204030204" pitchFamily="34" charset="0"/>
                <a:cs typeface="GoudyOldStyleT-Regular"/>
              </a:rPr>
              <a:t>for the entire engineering/design of the project, then provide greater detail on page 7.  (i.e. a mechanical engineering firm was responsible for designing  XX% of a total project construction cost of $XX Million)</a:t>
            </a:r>
          </a:p>
          <a:p>
            <a:pPr marL="0" indent="0">
              <a:lnSpc>
                <a:spcPct val="115000"/>
              </a:lnSpc>
              <a:spcBef>
                <a:spcPts val="0"/>
              </a:spcBef>
              <a:buNone/>
            </a:pPr>
            <a:endParaRPr lang="en-US" sz="1800" dirty="0">
              <a:solidFill>
                <a:srgbClr val="000000"/>
              </a:solidFill>
              <a:ea typeface="Calibri" panose="020F0502020204030204" pitchFamily="34" charset="0"/>
              <a:cs typeface="GoudyOldStyleT-Regular"/>
            </a:endParaRPr>
          </a:p>
          <a:p>
            <a:pPr marL="0" indent="0">
              <a:lnSpc>
                <a:spcPct val="115000"/>
              </a:lnSpc>
              <a:spcBef>
                <a:spcPts val="0"/>
              </a:spcBef>
              <a:buNone/>
            </a:pPr>
            <a:r>
              <a:rPr lang="en-US" sz="1800" dirty="0">
                <a:solidFill>
                  <a:srgbClr val="000000"/>
                </a:solidFill>
                <a:ea typeface="Calibri" panose="020F0502020204030204" pitchFamily="34" charset="0"/>
                <a:cs typeface="GoudyOldStyleT-Regular"/>
              </a:rPr>
              <a:t>Budgeted and/or actual costs may not apply to some studies in Category A and some projects in Category D.</a:t>
            </a:r>
            <a:r>
              <a:rPr lang="en-US" sz="1800" dirty="0">
                <a:ea typeface="Calibri" panose="020F0502020204030204" pitchFamily="34" charset="0"/>
                <a:cs typeface="Times New Roman" panose="02020603050405020304" pitchFamily="18" charset="0"/>
              </a:rPr>
              <a:t>  Reach out to Shelby Dunn at </a:t>
            </a:r>
            <a:r>
              <a:rPr lang="en-US" sz="1800" dirty="0">
                <a:ea typeface="Calibri" panose="020F0502020204030204" pitchFamily="34" charset="0"/>
                <a:cs typeface="Times New Roman" panose="02020603050405020304" pitchFamily="18" charset="0"/>
                <a:hlinkClick r:id="rId2"/>
              </a:rPr>
              <a:t>sdunn@acecindiana.org</a:t>
            </a:r>
            <a:r>
              <a:rPr lang="en-US" sz="1800" dirty="0">
                <a:ea typeface="Calibri" panose="020F0502020204030204" pitchFamily="34" charset="0"/>
                <a:cs typeface="Times New Roman" panose="02020603050405020304" pitchFamily="18" charset="0"/>
              </a:rPr>
              <a:t> if you have any questions specific to these categories. </a:t>
            </a:r>
          </a:p>
          <a:p>
            <a:pPr marL="0" indent="0">
              <a:lnSpc>
                <a:spcPct val="115000"/>
              </a:lnSpc>
              <a:spcBef>
                <a:spcPts val="0"/>
              </a:spcBef>
              <a:buNone/>
            </a:pPr>
            <a:endParaRPr lang="en-US" sz="1800" dirty="0">
              <a:ea typeface="Calibri" panose="020F0502020204030204" pitchFamily="34" charset="0"/>
              <a:cs typeface="Times New Roman" panose="02020603050405020304" pitchFamily="18" charset="0"/>
            </a:endParaRPr>
          </a:p>
          <a:p>
            <a:pPr marL="0" indent="0" algn="ctr">
              <a:lnSpc>
                <a:spcPct val="115000"/>
              </a:lnSpc>
              <a:spcBef>
                <a:spcPts val="0"/>
              </a:spcBef>
              <a:buNone/>
            </a:pPr>
            <a:r>
              <a:rPr lang="en-US" sz="2400" b="1" u="sng" dirty="0">
                <a:solidFill>
                  <a:srgbClr val="C00000"/>
                </a:solidFill>
                <a:ea typeface="Calibri" panose="020F0502020204030204" pitchFamily="34" charset="0"/>
                <a:cs typeface="Times New Roman" panose="02020603050405020304" pitchFamily="18" charset="0"/>
              </a:rPr>
              <a:t>If your project was significantly over schedule or budget, offer explanation! </a:t>
            </a:r>
          </a:p>
        </p:txBody>
      </p:sp>
    </p:spTree>
    <p:extLst>
      <p:ext uri="{BB962C8B-B14F-4D97-AF65-F5344CB8AC3E}">
        <p14:creationId xmlns:p14="http://schemas.microsoft.com/office/powerpoint/2010/main" val="3493211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33400"/>
            <a:ext cx="8153400" cy="5791200"/>
          </a:xfrm>
        </p:spPr>
        <p:txBody>
          <a:bodyPr>
            <a:noAutofit/>
          </a:bodyPr>
          <a:lstStyle/>
          <a:p>
            <a:pPr algn="l"/>
            <a:r>
              <a:rPr lang="en-US" sz="2400" dirty="0"/>
              <a:t>Construction Costs, Total Project Budget:</a:t>
            </a:r>
            <a:br>
              <a:rPr lang="en-US" sz="2400" dirty="0"/>
            </a:br>
            <a:br>
              <a:rPr lang="en-US" sz="2400" dirty="0"/>
            </a:br>
            <a:r>
              <a:rPr lang="en-US" sz="2400" dirty="0"/>
              <a:t>Construction Costs, Total Project Actual:</a:t>
            </a:r>
            <a:br>
              <a:rPr lang="en-US" sz="2400" dirty="0"/>
            </a:br>
            <a:r>
              <a:rPr lang="en-US" sz="2400" dirty="0"/>
              <a:t> </a:t>
            </a:r>
            <a:br>
              <a:rPr lang="en-US" sz="2400" dirty="0"/>
            </a:br>
            <a:br>
              <a:rPr lang="en-US" sz="2400" dirty="0"/>
            </a:br>
            <a:r>
              <a:rPr lang="en-US" sz="2400" dirty="0"/>
              <a:t> </a:t>
            </a:r>
            <a:br>
              <a:rPr lang="en-US" sz="2400" dirty="0"/>
            </a:br>
            <a:r>
              <a:rPr lang="en-US" sz="2400" dirty="0"/>
              <a:t>Scheduled date of substantial completion:</a:t>
            </a:r>
            <a:br>
              <a:rPr lang="en-US" sz="2400" dirty="0"/>
            </a:br>
            <a:br>
              <a:rPr lang="en-US" sz="2400" dirty="0"/>
            </a:br>
            <a:r>
              <a:rPr lang="en-US" sz="2400" dirty="0"/>
              <a:t>Actual date of substantial completion/use:</a:t>
            </a:r>
          </a:p>
        </p:txBody>
      </p:sp>
    </p:spTree>
    <p:extLst>
      <p:ext uri="{BB962C8B-B14F-4D97-AF65-F5344CB8AC3E}">
        <p14:creationId xmlns:p14="http://schemas.microsoft.com/office/powerpoint/2010/main" val="3846309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extBox 2">
            <a:extLst>
              <a:ext uri="{FF2B5EF4-FFF2-40B4-BE49-F238E27FC236}">
                <a16:creationId xmlns:a16="http://schemas.microsoft.com/office/drawing/2014/main" id="{DD1979AD-2EA8-55F3-7701-37E114632A15}"/>
              </a:ext>
            </a:extLst>
          </p:cNvPr>
          <p:cNvGraphicFramePr/>
          <p:nvPr>
            <p:extLst>
              <p:ext uri="{D42A27DB-BD31-4B8C-83A1-F6EECF244321}">
                <p14:modId xmlns:p14="http://schemas.microsoft.com/office/powerpoint/2010/main" val="1991144585"/>
              </p:ext>
            </p:extLst>
          </p:nvPr>
        </p:nvGraphicFramePr>
        <p:xfrm>
          <a:off x="342900" y="304800"/>
          <a:ext cx="11506200" cy="5786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4669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33401"/>
            <a:ext cx="8382000" cy="1470025"/>
          </a:xfrm>
        </p:spPr>
        <p:txBody>
          <a:bodyPr>
            <a:normAutofit/>
          </a:bodyPr>
          <a:lstStyle/>
          <a:p>
            <a:r>
              <a:rPr lang="en-US" sz="3200" dirty="0"/>
              <a:t>Brief 100–120-word description of project: </a:t>
            </a:r>
            <a:br>
              <a:rPr lang="en-US" sz="3200" dirty="0"/>
            </a:br>
            <a:r>
              <a:rPr lang="en-US" sz="2000" i="1" dirty="0"/>
              <a:t>(For use in the project video voiceover script) </a:t>
            </a:r>
            <a:endParaRPr lang="en-US" sz="3200" i="1" dirty="0"/>
          </a:p>
        </p:txBody>
      </p:sp>
      <p:sp>
        <p:nvSpPr>
          <p:cNvPr id="3" name="Subtitle 2"/>
          <p:cNvSpPr>
            <a:spLocks noGrp="1"/>
          </p:cNvSpPr>
          <p:nvPr>
            <p:ph type="subTitle" idx="1"/>
          </p:nvPr>
        </p:nvSpPr>
        <p:spPr>
          <a:xfrm>
            <a:off x="2819400" y="2514600"/>
            <a:ext cx="6400800" cy="1752600"/>
          </a:xfrm>
        </p:spPr>
        <p:txBody>
          <a:bodyPr>
            <a:normAutofit/>
          </a:bodyPr>
          <a:lstStyle/>
          <a:p>
            <a:r>
              <a:rPr lang="en-US" sz="2000" dirty="0">
                <a:solidFill>
                  <a:schemeClr val="tx1"/>
                </a:solidFill>
              </a:rPr>
              <a:t>Click to add text </a:t>
            </a:r>
          </a:p>
        </p:txBody>
      </p:sp>
    </p:spTree>
    <p:extLst>
      <p:ext uri="{BB962C8B-B14F-4D97-AF65-F5344CB8AC3E}">
        <p14:creationId xmlns:p14="http://schemas.microsoft.com/office/powerpoint/2010/main" val="102438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533401"/>
            <a:ext cx="8915400" cy="1470025"/>
          </a:xfrm>
        </p:spPr>
        <p:txBody>
          <a:bodyPr>
            <a:normAutofit/>
          </a:bodyPr>
          <a:lstStyle/>
          <a:p>
            <a:r>
              <a:rPr lang="en-US" sz="3200" dirty="0"/>
              <a:t>Brief 50-word description of project: </a:t>
            </a:r>
            <a:br>
              <a:rPr lang="en-US" sz="3200" dirty="0"/>
            </a:br>
            <a:r>
              <a:rPr lang="en-US" sz="1800" dirty="0"/>
              <a:t>(</a:t>
            </a:r>
            <a:r>
              <a:rPr lang="en-US" sz="1800" i="1" dirty="0"/>
              <a:t>This is an abbreviated version of the 100–120-word description for use in the video voiceover script</a:t>
            </a:r>
            <a:r>
              <a:rPr lang="en-US" sz="1800" dirty="0"/>
              <a:t>) </a:t>
            </a:r>
            <a:endParaRPr lang="en-US" sz="3200" dirty="0"/>
          </a:p>
        </p:txBody>
      </p:sp>
      <p:sp>
        <p:nvSpPr>
          <p:cNvPr id="3" name="Subtitle 2"/>
          <p:cNvSpPr>
            <a:spLocks noGrp="1"/>
          </p:cNvSpPr>
          <p:nvPr>
            <p:ph type="subTitle" idx="1"/>
          </p:nvPr>
        </p:nvSpPr>
        <p:spPr>
          <a:xfrm>
            <a:off x="2819400" y="2514600"/>
            <a:ext cx="6400800" cy="1752600"/>
          </a:xfrm>
        </p:spPr>
        <p:txBody>
          <a:bodyPr>
            <a:normAutofit/>
          </a:bodyPr>
          <a:lstStyle/>
          <a:p>
            <a:r>
              <a:rPr lang="en-US" sz="2000" dirty="0">
                <a:solidFill>
                  <a:schemeClr val="tx1"/>
                </a:solidFill>
              </a:rPr>
              <a:t>Click to add text </a:t>
            </a:r>
          </a:p>
        </p:txBody>
      </p:sp>
    </p:spTree>
    <p:extLst>
      <p:ext uri="{BB962C8B-B14F-4D97-AF65-F5344CB8AC3E}">
        <p14:creationId xmlns:p14="http://schemas.microsoft.com/office/powerpoint/2010/main" val="153398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text&#10;&#10;Description automatically generated">
            <a:extLst>
              <a:ext uri="{FF2B5EF4-FFF2-40B4-BE49-F238E27FC236}">
                <a16:creationId xmlns:a16="http://schemas.microsoft.com/office/drawing/2014/main" id="{B7554C0A-4D96-E1E3-F303-04830B0F1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64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11506200" cy="1470025"/>
          </a:xfrm>
        </p:spPr>
        <p:txBody>
          <a:bodyPr>
            <a:noAutofit/>
          </a:bodyPr>
          <a:lstStyle/>
          <a:p>
            <a:pPr algn="l"/>
            <a:r>
              <a:rPr lang="en-US" sz="3200" b="1" dirty="0"/>
              <a:t>1.  Original or innovative application of new or existing techniques </a:t>
            </a:r>
            <a:br>
              <a:rPr lang="en-US" sz="1600" dirty="0"/>
            </a:br>
            <a:r>
              <a:rPr lang="en-US" sz="1600" i="1" dirty="0"/>
              <a:t>Does the entry demonstrate the use of a new science or break-through in the general knowledge of engineering?</a:t>
            </a:r>
            <a:br>
              <a:rPr lang="en-US" sz="1600" i="1" dirty="0"/>
            </a:br>
            <a:r>
              <a:rPr lang="en-US" sz="1600" i="1" dirty="0"/>
              <a:t>Does the entry represent a unique application of different technology, techniques, materials or equipment?</a:t>
            </a:r>
            <a:br>
              <a:rPr lang="en-US" sz="1600" i="1" dirty="0"/>
            </a:br>
            <a:r>
              <a:rPr lang="en-US" sz="1600" i="1" dirty="0"/>
              <a:t>Did the entrant use any original or innovative approaches to meet the client’s time schedule?  </a:t>
            </a:r>
          </a:p>
        </p:txBody>
      </p:sp>
      <p:sp>
        <p:nvSpPr>
          <p:cNvPr id="3" name="Subtitle 2"/>
          <p:cNvSpPr>
            <a:spLocks noGrp="1"/>
          </p:cNvSpPr>
          <p:nvPr>
            <p:ph type="subTitle" idx="1"/>
          </p:nvPr>
        </p:nvSpPr>
        <p:spPr>
          <a:xfrm>
            <a:off x="1905000" y="2362200"/>
            <a:ext cx="8458200" cy="3810000"/>
          </a:xfrm>
        </p:spPr>
        <p:txBody>
          <a:bodyPr>
            <a:normAutofit/>
          </a:bodyPr>
          <a:lstStyle/>
          <a:p>
            <a:r>
              <a:rPr lang="en-US" sz="1600" dirty="0">
                <a:solidFill>
                  <a:schemeClr val="tx1"/>
                </a:solidFill>
              </a:rPr>
              <a:t>Click to add text</a:t>
            </a:r>
          </a:p>
        </p:txBody>
      </p:sp>
    </p:spTree>
    <p:extLst>
      <p:ext uri="{BB962C8B-B14F-4D97-AF65-F5344CB8AC3E}">
        <p14:creationId xmlns:p14="http://schemas.microsoft.com/office/powerpoint/2010/main" val="384743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11506200" cy="1470025"/>
          </a:xfrm>
        </p:spPr>
        <p:txBody>
          <a:bodyPr>
            <a:noAutofit/>
          </a:bodyPr>
          <a:lstStyle/>
          <a:p>
            <a:pPr algn="l"/>
            <a:r>
              <a:rPr lang="en-US" sz="2800" b="1" dirty="0"/>
              <a:t>2.  Future value to the engineering profession and perception by the public </a:t>
            </a:r>
            <a:br>
              <a:rPr lang="en-US" sz="1600" dirty="0"/>
            </a:br>
            <a:r>
              <a:rPr lang="en-US" sz="1600" i="1" dirty="0"/>
              <a:t>Will the entry redefine current engineering thinking?</a:t>
            </a:r>
            <a:br>
              <a:rPr lang="en-US" sz="1600" i="1" dirty="0"/>
            </a:br>
            <a:r>
              <a:rPr lang="en-US" sz="1600" i="1" dirty="0"/>
              <a:t>Does the entry advance a positive public image of engineering excellence?</a:t>
            </a:r>
          </a:p>
        </p:txBody>
      </p:sp>
      <p:sp>
        <p:nvSpPr>
          <p:cNvPr id="3" name="Subtitle 2"/>
          <p:cNvSpPr>
            <a:spLocks noGrp="1"/>
          </p:cNvSpPr>
          <p:nvPr>
            <p:ph type="subTitle" idx="1"/>
          </p:nvPr>
        </p:nvSpPr>
        <p:spPr>
          <a:xfrm>
            <a:off x="1866900" y="2209800"/>
            <a:ext cx="8458200" cy="4419600"/>
          </a:xfrm>
        </p:spPr>
        <p:txBody>
          <a:bodyPr>
            <a:normAutofit/>
          </a:bodyPr>
          <a:lstStyle/>
          <a:p>
            <a:r>
              <a:rPr lang="en-US" sz="1600" dirty="0">
                <a:solidFill>
                  <a:schemeClr val="tx1"/>
                </a:solidFill>
              </a:rPr>
              <a:t>Click to add text</a:t>
            </a:r>
          </a:p>
        </p:txBody>
      </p:sp>
    </p:spTree>
    <p:extLst>
      <p:ext uri="{BB962C8B-B14F-4D97-AF65-F5344CB8AC3E}">
        <p14:creationId xmlns:p14="http://schemas.microsoft.com/office/powerpoint/2010/main" val="107018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11811000" cy="1470025"/>
          </a:xfrm>
        </p:spPr>
        <p:txBody>
          <a:bodyPr>
            <a:noAutofit/>
          </a:bodyPr>
          <a:lstStyle/>
          <a:p>
            <a:pPr algn="l"/>
            <a:r>
              <a:rPr lang="en-US" sz="3600" b="1" dirty="0"/>
              <a:t>3.  Social, economic and sustainable design considerations </a:t>
            </a:r>
            <a:br>
              <a:rPr lang="en-US" sz="1600" dirty="0"/>
            </a:br>
            <a:r>
              <a:rPr lang="en-US" sz="1600" i="1" dirty="0"/>
              <a:t>Do the solutions identified produce secondary benefits of value to the community environment?</a:t>
            </a:r>
            <a:br>
              <a:rPr lang="en-US" sz="1600" i="1" dirty="0"/>
            </a:br>
            <a:r>
              <a:rPr lang="en-US" sz="1600" i="1" dirty="0"/>
              <a:t>Does the entrant’s approach provide society with social, economic, or sustainable development benefits?</a:t>
            </a:r>
            <a:br>
              <a:rPr lang="en-US" sz="1600" i="1" dirty="0"/>
            </a:br>
            <a:r>
              <a:rPr lang="en-US" sz="1600" i="1" dirty="0"/>
              <a:t>Is public health, safety, or welfare significantly improved as a result of the entrant’s, and/or affected environment’s contribution to the project?</a:t>
            </a:r>
            <a:br>
              <a:rPr lang="en-US" sz="1600" i="1" dirty="0"/>
            </a:br>
            <a:r>
              <a:rPr lang="en-US" sz="1600" i="1" dirty="0"/>
              <a:t>Is it an economical and cost-effective solution that met or fell below the original budget estimate?</a:t>
            </a:r>
          </a:p>
        </p:txBody>
      </p:sp>
      <p:sp>
        <p:nvSpPr>
          <p:cNvPr id="3" name="Subtitle 2"/>
          <p:cNvSpPr>
            <a:spLocks noGrp="1"/>
          </p:cNvSpPr>
          <p:nvPr>
            <p:ph type="subTitle" idx="1"/>
          </p:nvPr>
        </p:nvSpPr>
        <p:spPr>
          <a:xfrm>
            <a:off x="1866900" y="2474167"/>
            <a:ext cx="8458200" cy="4419600"/>
          </a:xfrm>
        </p:spPr>
        <p:txBody>
          <a:bodyPr>
            <a:normAutofit/>
          </a:bodyPr>
          <a:lstStyle/>
          <a:p>
            <a:r>
              <a:rPr lang="en-US" sz="1600" dirty="0">
                <a:solidFill>
                  <a:schemeClr val="tx1"/>
                </a:solidFill>
              </a:rPr>
              <a:t>Click to add text</a:t>
            </a:r>
          </a:p>
        </p:txBody>
      </p:sp>
    </p:spTree>
    <p:extLst>
      <p:ext uri="{BB962C8B-B14F-4D97-AF65-F5344CB8AC3E}">
        <p14:creationId xmlns:p14="http://schemas.microsoft.com/office/powerpoint/2010/main" val="27854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11506200" cy="1470025"/>
          </a:xfrm>
        </p:spPr>
        <p:txBody>
          <a:bodyPr>
            <a:noAutofit/>
          </a:bodyPr>
          <a:lstStyle/>
          <a:p>
            <a:pPr algn="l"/>
            <a:r>
              <a:rPr lang="en-US" sz="3600" b="1" dirty="0"/>
              <a:t>4.  Complexity </a:t>
            </a:r>
            <a:br>
              <a:rPr lang="en-US" sz="1600" dirty="0"/>
            </a:br>
            <a:r>
              <a:rPr lang="en-US" sz="1600" i="1" dirty="0"/>
              <a:t>Did the entry successfully address very complex criteria or unique problems?</a:t>
            </a:r>
            <a:br>
              <a:rPr lang="en-US" sz="1600" i="1" dirty="0"/>
            </a:br>
            <a:r>
              <a:rPr lang="en-US" sz="1600" i="1" dirty="0"/>
              <a:t>Were extraordinary problems of site, location, hazardous conditions, project requirements, or similar elements present?</a:t>
            </a:r>
            <a:br>
              <a:rPr lang="en-US" sz="1600" i="1" dirty="0"/>
            </a:br>
            <a:r>
              <a:rPr lang="en-US" sz="1600" i="1" dirty="0"/>
              <a:t>Did the entry require the use of out-of-the-ordinary technology or ingenuity for achievement of the project’s goals?</a:t>
            </a:r>
          </a:p>
        </p:txBody>
      </p:sp>
      <p:sp>
        <p:nvSpPr>
          <p:cNvPr id="3" name="Subtitle 2"/>
          <p:cNvSpPr>
            <a:spLocks noGrp="1"/>
          </p:cNvSpPr>
          <p:nvPr>
            <p:ph type="subTitle" idx="1"/>
          </p:nvPr>
        </p:nvSpPr>
        <p:spPr>
          <a:xfrm>
            <a:off x="1905000" y="2209800"/>
            <a:ext cx="8458200" cy="4419600"/>
          </a:xfrm>
        </p:spPr>
        <p:txBody>
          <a:bodyPr>
            <a:normAutofit/>
          </a:bodyPr>
          <a:lstStyle/>
          <a:p>
            <a:r>
              <a:rPr lang="en-US" sz="1600" dirty="0">
                <a:solidFill>
                  <a:schemeClr val="tx1"/>
                </a:solidFill>
              </a:rPr>
              <a:t>Click to add text</a:t>
            </a:r>
          </a:p>
        </p:txBody>
      </p:sp>
    </p:spTree>
    <p:extLst>
      <p:ext uri="{BB962C8B-B14F-4D97-AF65-F5344CB8AC3E}">
        <p14:creationId xmlns:p14="http://schemas.microsoft.com/office/powerpoint/2010/main" val="351216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up of a building&#10;&#10;AI-generated content may be incorrect.">
            <a:extLst>
              <a:ext uri="{FF2B5EF4-FFF2-40B4-BE49-F238E27FC236}">
                <a16:creationId xmlns:a16="http://schemas.microsoft.com/office/drawing/2014/main" id="{8FFDDB78-8B26-AB91-0BFC-F1BBF29C6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6596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AI-generated content may be incorrect.">
            <a:extLst>
              <a:ext uri="{FF2B5EF4-FFF2-40B4-BE49-F238E27FC236}">
                <a16:creationId xmlns:a16="http://schemas.microsoft.com/office/drawing/2014/main" id="{EC7BAB6F-7130-43A2-176F-2732223F7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2333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Image 1 (for professional use): Photo Caption </a:t>
            </a:r>
          </a:p>
        </p:txBody>
      </p:sp>
      <p:sp>
        <p:nvSpPr>
          <p:cNvPr id="3" name="Content Placeholder 2"/>
          <p:cNvSpPr>
            <a:spLocks noGrp="1"/>
          </p:cNvSpPr>
          <p:nvPr>
            <p:ph idx="1"/>
          </p:nvPr>
        </p:nvSpPr>
        <p:spPr/>
        <p:txBody>
          <a:bodyPr/>
          <a:lstStyle/>
          <a:p>
            <a:r>
              <a:rPr lang="en-US" dirty="0"/>
              <a:t>Insert image to use in promotional material</a:t>
            </a:r>
          </a:p>
        </p:txBody>
      </p:sp>
    </p:spTree>
    <p:extLst>
      <p:ext uri="{BB962C8B-B14F-4D97-AF65-F5344CB8AC3E}">
        <p14:creationId xmlns:p14="http://schemas.microsoft.com/office/powerpoint/2010/main" val="764249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Image 2: Photo Caption </a:t>
            </a:r>
          </a:p>
        </p:txBody>
      </p:sp>
      <p:sp>
        <p:nvSpPr>
          <p:cNvPr id="7" name="Content Placeholder 6">
            <a:extLst>
              <a:ext uri="{FF2B5EF4-FFF2-40B4-BE49-F238E27FC236}">
                <a16:creationId xmlns:a16="http://schemas.microsoft.com/office/drawing/2014/main" id="{3703DDFA-D57B-14E4-4647-EDD4F9C8B04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90164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Image 3: Photo Caption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69512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Image 4: Photo Caption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45686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Image 5: Photo Caption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26376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Image 6: Photo Caption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382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38201"/>
            <a:ext cx="8001000" cy="1470025"/>
          </a:xfrm>
        </p:spPr>
        <p:txBody>
          <a:bodyPr>
            <a:normAutofit/>
          </a:bodyPr>
          <a:lstStyle/>
          <a:p>
            <a:r>
              <a:rPr lang="en-US" sz="3200" dirty="0"/>
              <a:t>Project Name:</a:t>
            </a:r>
            <a:br>
              <a:rPr lang="en-US" dirty="0"/>
            </a:br>
            <a:r>
              <a:rPr lang="en-US" sz="2000" b="1" i="1" dirty="0">
                <a:solidFill>
                  <a:srgbClr val="C00000"/>
                </a:solidFill>
              </a:rPr>
              <a:t>This is the </a:t>
            </a:r>
            <a:r>
              <a:rPr lang="en-US" sz="2000" b="1" i="1" u="sng" dirty="0">
                <a:solidFill>
                  <a:srgbClr val="C00000"/>
                </a:solidFill>
              </a:rPr>
              <a:t>final </a:t>
            </a:r>
            <a:r>
              <a:rPr lang="en-US" sz="2000" b="1" i="1" dirty="0">
                <a:solidFill>
                  <a:srgbClr val="C00000"/>
                </a:solidFill>
              </a:rPr>
              <a:t>name and will be used in all future publications.</a:t>
            </a:r>
            <a:br>
              <a:rPr lang="en-US" sz="2000" b="1" i="1" dirty="0">
                <a:solidFill>
                  <a:srgbClr val="C00000"/>
                </a:solidFill>
              </a:rPr>
            </a:br>
            <a:r>
              <a:rPr lang="en-US" sz="2000" b="1" i="1" dirty="0">
                <a:solidFill>
                  <a:srgbClr val="C00000"/>
                </a:solidFill>
              </a:rPr>
              <a:t> </a:t>
            </a:r>
            <a:r>
              <a:rPr lang="en-US" sz="2000" b="1" dirty="0">
                <a:solidFill>
                  <a:srgbClr val="C00000"/>
                </a:solidFill>
              </a:rPr>
              <a:t>(limit </a:t>
            </a:r>
            <a:r>
              <a:rPr lang="en-US" sz="2000" b="1" u="sng" dirty="0">
                <a:solidFill>
                  <a:srgbClr val="C00000"/>
                </a:solidFill>
              </a:rPr>
              <a:t>60</a:t>
            </a:r>
            <a:r>
              <a:rPr lang="en-US" sz="2000" b="1" dirty="0">
                <a:solidFill>
                  <a:srgbClr val="C00000"/>
                </a:solidFill>
              </a:rPr>
              <a:t> characters) </a:t>
            </a:r>
            <a:endParaRPr lang="en-US" sz="2000" b="1" i="1" dirty="0">
              <a:solidFill>
                <a:srgbClr val="C00000"/>
              </a:solidFill>
            </a:endParaRPr>
          </a:p>
        </p:txBody>
      </p:sp>
      <p:sp>
        <p:nvSpPr>
          <p:cNvPr id="3" name="Subtitle 2"/>
          <p:cNvSpPr>
            <a:spLocks noGrp="1"/>
          </p:cNvSpPr>
          <p:nvPr>
            <p:ph type="subTitle" idx="1"/>
          </p:nvPr>
        </p:nvSpPr>
        <p:spPr>
          <a:xfrm>
            <a:off x="3009900" y="3200400"/>
            <a:ext cx="6400800" cy="2895600"/>
          </a:xfrm>
        </p:spPr>
        <p:txBody>
          <a:bodyPr>
            <a:normAutofit/>
          </a:bodyPr>
          <a:lstStyle/>
          <a:p>
            <a:r>
              <a:rPr lang="en-US" dirty="0">
                <a:solidFill>
                  <a:schemeClr val="tx1"/>
                </a:solidFill>
              </a:rPr>
              <a:t>Submitting Firm:</a:t>
            </a:r>
          </a:p>
          <a:p>
            <a:endParaRPr lang="en-US" dirty="0">
              <a:solidFill>
                <a:schemeClr val="tx1"/>
              </a:solidFill>
            </a:endParaRPr>
          </a:p>
          <a:p>
            <a:r>
              <a:rPr lang="en-US" dirty="0">
                <a:solidFill>
                  <a:schemeClr val="tx1"/>
                </a:solidFill>
              </a:rPr>
              <a:t>Client/ Owner</a:t>
            </a:r>
            <a:r>
              <a:rPr lang="en-US" sz="3000" dirty="0">
                <a:solidFill>
                  <a:schemeClr val="tx1"/>
                </a:solidFill>
              </a:rPr>
              <a:t>:</a:t>
            </a:r>
          </a:p>
          <a:p>
            <a:r>
              <a:rPr lang="en-US" sz="1900" dirty="0"/>
              <a:t>(not necessarily a person, rather the agency or company that commissioned the project)</a:t>
            </a:r>
            <a:endParaRPr lang="en-US" sz="1900" dirty="0">
              <a:solidFill>
                <a:schemeClr val="tx1"/>
              </a:solidFill>
            </a:endParaRPr>
          </a:p>
          <a:p>
            <a:endParaRPr lang="en-US" dirty="0"/>
          </a:p>
        </p:txBody>
      </p:sp>
    </p:spTree>
    <p:extLst>
      <p:ext uri="{BB962C8B-B14F-4D97-AF65-F5344CB8AC3E}">
        <p14:creationId xmlns:p14="http://schemas.microsoft.com/office/powerpoint/2010/main" val="339460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66800"/>
            <a:ext cx="10363200" cy="1470025"/>
          </a:xfrm>
        </p:spPr>
        <p:txBody>
          <a:bodyPr>
            <a:normAutofit/>
          </a:bodyPr>
          <a:lstStyle/>
          <a:p>
            <a:r>
              <a:rPr lang="en-US" sz="3000" dirty="0"/>
              <a:t>Project Location: </a:t>
            </a:r>
          </a:p>
        </p:txBody>
      </p:sp>
      <p:sp>
        <p:nvSpPr>
          <p:cNvPr id="3" name="Subtitle 2"/>
          <p:cNvSpPr>
            <a:spLocks noGrp="1"/>
          </p:cNvSpPr>
          <p:nvPr>
            <p:ph type="subTitle" idx="1"/>
          </p:nvPr>
        </p:nvSpPr>
        <p:spPr/>
        <p:txBody>
          <a:bodyPr/>
          <a:lstStyle/>
          <a:p>
            <a:r>
              <a:rPr lang="en-US" dirty="0">
                <a:solidFill>
                  <a:schemeClr val="tx1"/>
                </a:solidFill>
              </a:rPr>
              <a:t>City:</a:t>
            </a:r>
          </a:p>
          <a:p>
            <a:r>
              <a:rPr lang="en-US" dirty="0">
                <a:solidFill>
                  <a:schemeClr val="tx1"/>
                </a:solidFill>
              </a:rPr>
              <a:t>State:</a:t>
            </a:r>
          </a:p>
        </p:txBody>
      </p:sp>
    </p:spTree>
    <p:extLst>
      <p:ext uri="{BB962C8B-B14F-4D97-AF65-F5344CB8AC3E}">
        <p14:creationId xmlns:p14="http://schemas.microsoft.com/office/powerpoint/2010/main" val="332588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1"/>
            <a:ext cx="7772400" cy="1470025"/>
          </a:xfrm>
        </p:spPr>
        <p:txBody>
          <a:bodyPr/>
          <a:lstStyle/>
          <a:p>
            <a:r>
              <a:rPr lang="en-US" dirty="0"/>
              <a:t>What was the entrant’s role in the project:</a:t>
            </a:r>
          </a:p>
        </p:txBody>
      </p:sp>
      <p:sp>
        <p:nvSpPr>
          <p:cNvPr id="3" name="Subtitle 2"/>
          <p:cNvSpPr>
            <a:spLocks noGrp="1"/>
          </p:cNvSpPr>
          <p:nvPr>
            <p:ph type="subTitle" idx="1"/>
          </p:nvPr>
        </p:nvSpPr>
        <p:spPr>
          <a:xfrm>
            <a:off x="2819400" y="2514600"/>
            <a:ext cx="6400800" cy="1752600"/>
          </a:xfrm>
        </p:spPr>
        <p:txBody>
          <a:bodyPr>
            <a:normAutofit/>
          </a:bodyPr>
          <a:lstStyle/>
          <a:p>
            <a:r>
              <a:rPr lang="en-US" sz="2000" dirty="0">
                <a:solidFill>
                  <a:schemeClr val="tx1"/>
                </a:solidFill>
              </a:rPr>
              <a:t>Click to add text </a:t>
            </a:r>
          </a:p>
        </p:txBody>
      </p:sp>
    </p:spTree>
    <p:extLst>
      <p:ext uri="{BB962C8B-B14F-4D97-AF65-F5344CB8AC3E}">
        <p14:creationId xmlns:p14="http://schemas.microsoft.com/office/powerpoint/2010/main" val="95531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276600"/>
            <a:ext cx="7772400" cy="1470025"/>
          </a:xfrm>
        </p:spPr>
        <p:txBody>
          <a:bodyPr>
            <a:normAutofit fontScale="90000"/>
          </a:bodyPr>
          <a:lstStyle/>
          <a:p>
            <a:r>
              <a:rPr lang="en-US" dirty="0">
                <a:latin typeface="+mn-lt"/>
              </a:rPr>
              <a:t>Was your firm the lead designer on this project? </a:t>
            </a:r>
            <a:br>
              <a:rPr lang="en-US" dirty="0">
                <a:latin typeface="+mn-lt"/>
              </a:rPr>
            </a:br>
            <a:br>
              <a:rPr lang="en-US" dirty="0">
                <a:latin typeface="+mn-lt"/>
              </a:rPr>
            </a:br>
            <a:r>
              <a:rPr lang="en-US" sz="4000" dirty="0">
                <a:latin typeface="+mn-lt"/>
                <a:ea typeface="Arial" panose="020B0604020202020204" pitchFamily="34" charset="0"/>
              </a:rPr>
              <a:t>Yes  ☐  No ☐</a:t>
            </a:r>
            <a:br>
              <a:rPr lang="en-US" sz="4000" dirty="0">
                <a:latin typeface="+mn-lt"/>
                <a:ea typeface="Arial" panose="020B0604020202020204" pitchFamily="34" charset="0"/>
              </a:rPr>
            </a:br>
            <a:br>
              <a:rPr lang="en-US" sz="4000" dirty="0">
                <a:latin typeface="+mn-lt"/>
                <a:ea typeface="Arial" panose="020B0604020202020204" pitchFamily="34" charset="0"/>
              </a:rPr>
            </a:br>
            <a:r>
              <a:rPr lang="en-US" sz="4000" dirty="0">
                <a:latin typeface="+mn-lt"/>
                <a:ea typeface="Arial" panose="020B0604020202020204" pitchFamily="34" charset="0"/>
              </a:rPr>
              <a:t>If yes, was the firm listed also the Engineer of Record for the project?</a:t>
            </a:r>
            <a:br>
              <a:rPr lang="en-US" sz="4000" dirty="0">
                <a:latin typeface="+mn-lt"/>
                <a:ea typeface="Arial" panose="020B0604020202020204" pitchFamily="34" charset="0"/>
              </a:rPr>
            </a:br>
            <a:br>
              <a:rPr lang="en-US" sz="4000" dirty="0">
                <a:latin typeface="+mn-lt"/>
                <a:ea typeface="Arial" panose="020B0604020202020204" pitchFamily="34" charset="0"/>
              </a:rPr>
            </a:br>
            <a:r>
              <a:rPr lang="en-US" sz="3600" dirty="0">
                <a:latin typeface="+mn-lt"/>
                <a:ea typeface="Arial" panose="020B0604020202020204" pitchFamily="34" charset="0"/>
              </a:rPr>
              <a:t>Yes  ☐  No ☐</a:t>
            </a:r>
            <a:br>
              <a:rPr lang="en-US" sz="4000" dirty="0">
                <a:latin typeface="+mn-lt"/>
                <a:ea typeface="Arial" panose="020B0604020202020204" pitchFamily="34" charset="0"/>
              </a:rPr>
            </a:br>
            <a:br>
              <a:rPr lang="en-US" sz="4000" dirty="0">
                <a:latin typeface="MS Gothic" panose="020B0609070205080204" pitchFamily="49" charset="-128"/>
                <a:ea typeface="Arial" panose="020B0604020202020204" pitchFamily="34" charset="0"/>
              </a:rPr>
            </a:br>
            <a:br>
              <a:rPr lang="en-US" sz="1800" dirty="0">
                <a:latin typeface="Calibri" panose="020F0502020204030204" pitchFamily="34" charset="0"/>
                <a:ea typeface="Arial" panose="020B0604020202020204" pitchFamily="34" charset="0"/>
              </a:rPr>
            </a:br>
            <a:endParaRPr lang="en-US" dirty="0"/>
          </a:p>
        </p:txBody>
      </p:sp>
    </p:spTree>
    <p:extLst>
      <p:ext uri="{BB962C8B-B14F-4D97-AF65-F5344CB8AC3E}">
        <p14:creationId xmlns:p14="http://schemas.microsoft.com/office/powerpoint/2010/main" val="300417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958976"/>
            <a:ext cx="7924800" cy="1470025"/>
          </a:xfrm>
        </p:spPr>
        <p:txBody>
          <a:bodyPr>
            <a:normAutofit fontScale="90000"/>
          </a:bodyPr>
          <a:lstStyle/>
          <a:p>
            <a:r>
              <a:rPr lang="en-US" dirty="0"/>
              <a:t>Was your firm a subconsultant for this project? </a:t>
            </a:r>
            <a:br>
              <a:rPr lang="en-US" dirty="0"/>
            </a:br>
            <a:br>
              <a:rPr lang="en-US" dirty="0"/>
            </a:br>
            <a:r>
              <a:rPr lang="en-US" dirty="0"/>
              <a:t>Highlight   </a:t>
            </a:r>
            <a:r>
              <a:rPr lang="en-US" sz="4000" dirty="0">
                <a:latin typeface="Calibri" panose="020F0502020204030204" pitchFamily="34" charset="0"/>
                <a:ea typeface="Arial" panose="020B0604020202020204" pitchFamily="34" charset="0"/>
              </a:rPr>
              <a:t>Yes  </a:t>
            </a:r>
            <a:r>
              <a:rPr lang="en-US" sz="4000" dirty="0">
                <a:latin typeface="MS Gothic" panose="020B0609070205080204" pitchFamily="49" charset="-128"/>
                <a:ea typeface="Arial" panose="020B0604020202020204" pitchFamily="34" charset="0"/>
              </a:rPr>
              <a:t>☐</a:t>
            </a:r>
            <a:r>
              <a:rPr lang="en-US" sz="4000" dirty="0">
                <a:latin typeface="Calibri" panose="020F0502020204030204" pitchFamily="34" charset="0"/>
                <a:ea typeface="Arial" panose="020B0604020202020204" pitchFamily="34" charset="0"/>
              </a:rPr>
              <a:t>  No </a:t>
            </a:r>
            <a:r>
              <a:rPr lang="en-US" sz="4000" dirty="0">
                <a:latin typeface="MS Gothic" panose="020B0609070205080204" pitchFamily="49" charset="-128"/>
                <a:ea typeface="Arial" panose="020B0604020202020204" pitchFamily="34" charset="0"/>
              </a:rPr>
              <a:t>☐</a:t>
            </a:r>
            <a:br>
              <a:rPr lang="en-US" sz="1800" dirty="0">
                <a:latin typeface="Calibri" panose="020F0502020204030204" pitchFamily="34" charset="0"/>
                <a:ea typeface="Arial" panose="020B0604020202020204" pitchFamily="34" charset="0"/>
              </a:rPr>
            </a:br>
            <a:br>
              <a:rPr lang="en-US" dirty="0"/>
            </a:br>
            <a:r>
              <a:rPr lang="en-US" sz="2200" dirty="0"/>
              <a:t>*If YES, what was the approximate percentage of the project construction costs that your firm was responsible for (</a:t>
            </a:r>
            <a:r>
              <a:rPr lang="en-US" sz="2200" b="1" dirty="0">
                <a:solidFill>
                  <a:srgbClr val="000000"/>
                </a:solidFill>
                <a:latin typeface="Goudy-Bold"/>
                <a:ea typeface="Calibri" panose="020F0502020204030204" pitchFamily="34" charset="0"/>
                <a:cs typeface="Goudy-Bold"/>
              </a:rPr>
              <a:t>not engineering/ design fees) </a:t>
            </a:r>
            <a:r>
              <a:rPr lang="en-US" sz="2200" dirty="0"/>
              <a:t>?</a:t>
            </a:r>
            <a:br>
              <a:rPr lang="en-US" sz="2200" dirty="0"/>
            </a:br>
            <a:r>
              <a:rPr lang="en-US" sz="2200" dirty="0"/>
              <a:t>**If NO, leave blank or list “N/A”.</a:t>
            </a:r>
          </a:p>
        </p:txBody>
      </p:sp>
      <p:sp>
        <p:nvSpPr>
          <p:cNvPr id="3" name="Subtitle 2"/>
          <p:cNvSpPr>
            <a:spLocks noGrp="1"/>
          </p:cNvSpPr>
          <p:nvPr>
            <p:ph type="subTitle" idx="1"/>
          </p:nvPr>
        </p:nvSpPr>
        <p:spPr>
          <a:xfrm>
            <a:off x="2819400" y="5105400"/>
            <a:ext cx="6400800" cy="1752600"/>
          </a:xfrm>
        </p:spPr>
        <p:txBody>
          <a:bodyPr>
            <a:normAutofit/>
          </a:bodyPr>
          <a:lstStyle/>
          <a:p>
            <a:r>
              <a:rPr lang="en-US" sz="2000" dirty="0">
                <a:solidFill>
                  <a:schemeClr val="tx1"/>
                </a:solidFill>
              </a:rPr>
              <a:t>Click to add text </a:t>
            </a:r>
          </a:p>
        </p:txBody>
      </p:sp>
    </p:spTree>
    <p:extLst>
      <p:ext uri="{BB962C8B-B14F-4D97-AF65-F5344CB8AC3E}">
        <p14:creationId xmlns:p14="http://schemas.microsoft.com/office/powerpoint/2010/main" val="285475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5981" y="1828800"/>
            <a:ext cx="7772400" cy="1470025"/>
          </a:xfrm>
        </p:spPr>
        <p:txBody>
          <a:bodyPr>
            <a:noAutofit/>
          </a:bodyPr>
          <a:lstStyle/>
          <a:p>
            <a:r>
              <a:rPr lang="en-US" sz="3200" dirty="0"/>
              <a:t>Was the submitting firm’s Indiana personnel responsible for this project? </a:t>
            </a:r>
            <a:br>
              <a:rPr lang="en-US" sz="3200" dirty="0"/>
            </a:br>
            <a:br>
              <a:rPr lang="en-US" sz="3200" dirty="0"/>
            </a:br>
            <a:r>
              <a:rPr lang="en-US" sz="3200" dirty="0"/>
              <a:t> </a:t>
            </a:r>
            <a:r>
              <a:rPr lang="en-US" sz="2800" dirty="0">
                <a:latin typeface="Calibri" panose="020F0502020204030204" pitchFamily="34" charset="0"/>
                <a:ea typeface="Arial" panose="020B0604020202020204" pitchFamily="34" charset="0"/>
              </a:rPr>
              <a:t>Yes  </a:t>
            </a:r>
            <a:r>
              <a:rPr lang="en-US" sz="2800" dirty="0">
                <a:latin typeface="MS Gothic" panose="020B0609070205080204" pitchFamily="49" charset="-128"/>
                <a:ea typeface="Arial" panose="020B0604020202020204" pitchFamily="34" charset="0"/>
              </a:rPr>
              <a:t>☐</a:t>
            </a:r>
            <a:r>
              <a:rPr lang="en-US" sz="2800" dirty="0">
                <a:latin typeface="Calibri" panose="020F0502020204030204" pitchFamily="34" charset="0"/>
                <a:ea typeface="Arial" panose="020B0604020202020204" pitchFamily="34" charset="0"/>
              </a:rPr>
              <a:t>  No </a:t>
            </a:r>
            <a:r>
              <a:rPr lang="en-US" sz="2800" dirty="0">
                <a:latin typeface="MS Gothic" panose="020B0609070205080204" pitchFamily="49" charset="-128"/>
                <a:ea typeface="Arial" panose="020B0604020202020204" pitchFamily="34" charset="0"/>
              </a:rPr>
              <a:t>☐</a:t>
            </a:r>
            <a:br>
              <a:rPr lang="en-US" sz="1200" dirty="0">
                <a:latin typeface="Calibri" panose="020F0502020204030204" pitchFamily="34" charset="0"/>
                <a:ea typeface="Arial" panose="020B0604020202020204" pitchFamily="34" charset="0"/>
              </a:rPr>
            </a:br>
            <a:br>
              <a:rPr lang="en-US" sz="3200" dirty="0"/>
            </a:br>
            <a:endParaRPr lang="en-US" sz="3200" dirty="0"/>
          </a:p>
        </p:txBody>
      </p:sp>
      <p:sp>
        <p:nvSpPr>
          <p:cNvPr id="3" name="Subtitle 2"/>
          <p:cNvSpPr>
            <a:spLocks noGrp="1"/>
          </p:cNvSpPr>
          <p:nvPr>
            <p:ph type="subTitle" idx="1"/>
          </p:nvPr>
        </p:nvSpPr>
        <p:spPr>
          <a:xfrm>
            <a:off x="2895600" y="4914900"/>
            <a:ext cx="6400800" cy="1752600"/>
          </a:xfrm>
        </p:spPr>
        <p:txBody>
          <a:bodyPr>
            <a:normAutofit/>
          </a:bodyPr>
          <a:lstStyle/>
          <a:p>
            <a:r>
              <a:rPr lang="en-US" sz="2000" dirty="0"/>
              <a:t>Please describe</a:t>
            </a:r>
            <a:endParaRPr lang="en-US" sz="2000" dirty="0">
              <a:solidFill>
                <a:schemeClr val="tx1"/>
              </a:solidFill>
            </a:endParaRPr>
          </a:p>
        </p:txBody>
      </p:sp>
      <p:sp>
        <p:nvSpPr>
          <p:cNvPr id="5" name="TextBox 4">
            <a:extLst>
              <a:ext uri="{FF2B5EF4-FFF2-40B4-BE49-F238E27FC236}">
                <a16:creationId xmlns:a16="http://schemas.microsoft.com/office/drawing/2014/main" id="{FA501DFC-B27C-4816-B777-B9013C7A395E}"/>
              </a:ext>
            </a:extLst>
          </p:cNvPr>
          <p:cNvSpPr txBox="1"/>
          <p:nvPr/>
        </p:nvSpPr>
        <p:spPr>
          <a:xfrm>
            <a:off x="703881" y="3733800"/>
            <a:ext cx="10896600" cy="954107"/>
          </a:xfrm>
          <a:prstGeom prst="rect">
            <a:avLst/>
          </a:prstGeom>
          <a:noFill/>
        </p:spPr>
        <p:txBody>
          <a:bodyPr wrap="square">
            <a:spAutoFit/>
          </a:bodyPr>
          <a:lstStyle/>
          <a:p>
            <a:pPr algn="ctr"/>
            <a:r>
              <a:rPr lang="en-US" sz="2800" dirty="0"/>
              <a:t>Role of the submitting firm’s </a:t>
            </a:r>
            <a:r>
              <a:rPr lang="en-US" sz="2800" b="1" dirty="0"/>
              <a:t>Indiana personnel</a:t>
            </a:r>
            <a:r>
              <a:rPr lang="en-US" sz="2800" dirty="0"/>
              <a:t> in the project: (Be explicit about what work was completed by the Indiana office)</a:t>
            </a:r>
          </a:p>
        </p:txBody>
      </p:sp>
    </p:spTree>
    <p:extLst>
      <p:ext uri="{BB962C8B-B14F-4D97-AF65-F5344CB8AC3E}">
        <p14:creationId xmlns:p14="http://schemas.microsoft.com/office/powerpoint/2010/main" val="1226693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33401"/>
            <a:ext cx="8382000" cy="1470025"/>
          </a:xfrm>
        </p:spPr>
        <p:txBody>
          <a:bodyPr>
            <a:normAutofit/>
          </a:bodyPr>
          <a:lstStyle/>
          <a:p>
            <a:r>
              <a:rPr lang="en-US" sz="3200" dirty="0"/>
              <a:t>Brief Role of other consultants (if any) participating in the project: </a:t>
            </a:r>
          </a:p>
        </p:txBody>
      </p:sp>
      <p:sp>
        <p:nvSpPr>
          <p:cNvPr id="3" name="Subtitle 2"/>
          <p:cNvSpPr>
            <a:spLocks noGrp="1"/>
          </p:cNvSpPr>
          <p:nvPr>
            <p:ph type="subTitle" idx="1"/>
          </p:nvPr>
        </p:nvSpPr>
        <p:spPr>
          <a:xfrm>
            <a:off x="2819400" y="2514600"/>
            <a:ext cx="6400800" cy="1752600"/>
          </a:xfrm>
        </p:spPr>
        <p:txBody>
          <a:bodyPr>
            <a:normAutofit/>
          </a:bodyPr>
          <a:lstStyle/>
          <a:p>
            <a:r>
              <a:rPr lang="en-US" sz="2000" dirty="0">
                <a:solidFill>
                  <a:schemeClr val="tx1"/>
                </a:solidFill>
              </a:rPr>
              <a:t>Click to add text </a:t>
            </a:r>
          </a:p>
        </p:txBody>
      </p:sp>
    </p:spTree>
    <p:extLst>
      <p:ext uri="{BB962C8B-B14F-4D97-AF65-F5344CB8AC3E}">
        <p14:creationId xmlns:p14="http://schemas.microsoft.com/office/powerpoint/2010/main" val="600345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848</Words>
  <Application>Microsoft Office PowerPoint</Application>
  <PresentationFormat>Widescreen</PresentationFormat>
  <Paragraphs>50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MS Gothic</vt:lpstr>
      <vt:lpstr>Arial</vt:lpstr>
      <vt:lpstr>Calibri</vt:lpstr>
      <vt:lpstr>Goudy-Bold</vt:lpstr>
      <vt:lpstr>Office Theme</vt:lpstr>
      <vt:lpstr>PowerPoint Presentation</vt:lpstr>
      <vt:lpstr>PowerPoint Presentation</vt:lpstr>
      <vt:lpstr>Project Name: This is the final name and will be used in all future publications.  (limit 60 characters) </vt:lpstr>
      <vt:lpstr>Project Location: </vt:lpstr>
      <vt:lpstr>What was the entrant’s role in the project:</vt:lpstr>
      <vt:lpstr>Was your firm the lead designer on this project?   Yes  ☐  No ☐  If yes, was the firm listed also the Engineer of Record for the project?  Yes  ☐  No ☐   </vt:lpstr>
      <vt:lpstr>Was your firm a subconsultant for this project?   Highlight   Yes  ☐  No ☐  *If YES, what was the approximate percentage of the project construction costs that your firm was responsible for (not engineering/ design fees) ? **If NO, leave blank or list “N/A”.</vt:lpstr>
      <vt:lpstr>Was the submitting firm’s Indiana personnel responsible for this project?    Yes  ☐  No ☐  </vt:lpstr>
      <vt:lpstr>Brief Role of other consultants (if any) participating in the project: </vt:lpstr>
      <vt:lpstr>ABOUT THE PROJECT’S SCHEDULE AND BUDGET </vt:lpstr>
      <vt:lpstr>Construction Costs, Total Project Budget:  Construction Costs, Total Project Actual:      Scheduled date of substantial completion:  Actual date of substantial completion/use:</vt:lpstr>
      <vt:lpstr>PowerPoint Presentation</vt:lpstr>
      <vt:lpstr>Brief 100–120-word description of project:  (For use in the project video voiceover script) </vt:lpstr>
      <vt:lpstr>Brief 50-word description of project:  (This is an abbreviated version of the 100–120-word description for use in the video voiceover script) </vt:lpstr>
      <vt:lpstr>PowerPoint Presentation</vt:lpstr>
      <vt:lpstr>1.  Original or innovative application of new or existing techniques  Does the entry demonstrate the use of a new science or break-through in the general knowledge of engineering? Does the entry represent a unique application of different technology, techniques, materials or equipment? Did the entrant use any original or innovative approaches to meet the client’s time schedule?  </vt:lpstr>
      <vt:lpstr>2.  Future value to the engineering profession and perception by the public  Will the entry redefine current engineering thinking? Does the entry advance a positive public image of engineering excellence?</vt:lpstr>
      <vt:lpstr>3.  Social, economic and sustainable design considerations  Do the solutions identified produce secondary benefits of value to the community environment? Does the entrant’s approach provide society with social, economic, or sustainable development benefits? Is public health, safety, or welfare significantly improved as a result of the entrant’s, and/or affected environment’s contribution to the project? Is it an economical and cost-effective solution that met or fell below the original budget estimate?</vt:lpstr>
      <vt:lpstr>4.  Complexity  Did the entry successfully address very complex criteria or unique problems? Were extraordinary problems of site, location, hazardous conditions, project requirements, or similar elements present? Did the entry require the use of out-of-the-ordinary technology or ingenuity for achievement of the project’s goals?</vt:lpstr>
      <vt:lpstr>PowerPoint Presentation</vt:lpstr>
      <vt:lpstr>Image 1 (for professional use): Photo Caption </vt:lpstr>
      <vt:lpstr>Image 2: Photo Caption </vt:lpstr>
      <vt:lpstr>Image 3: Photo Caption </vt:lpstr>
      <vt:lpstr>Image 4: Photo Caption </vt:lpstr>
      <vt:lpstr>Image 5: Photo Caption </vt:lpstr>
      <vt:lpstr>Image 6: Photo Caption </vt:lpstr>
    </vt:vector>
  </TitlesOfParts>
  <Company>ACEC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Shelby Courtney</dc:creator>
  <cp:lastModifiedBy>Shelby Dunn</cp:lastModifiedBy>
  <cp:revision>33</cp:revision>
  <cp:lastPrinted>2021-08-17T19:17:36Z</cp:lastPrinted>
  <dcterms:created xsi:type="dcterms:W3CDTF">2019-06-27T13:18:29Z</dcterms:created>
  <dcterms:modified xsi:type="dcterms:W3CDTF">2025-08-25T17:09:34Z</dcterms:modified>
</cp:coreProperties>
</file>