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310" r:id="rId3"/>
    <p:sldId id="313" r:id="rId4"/>
    <p:sldId id="330" r:id="rId5"/>
    <p:sldId id="316" r:id="rId6"/>
    <p:sldId id="337" r:id="rId7"/>
    <p:sldId id="333" r:id="rId8"/>
    <p:sldId id="287" r:id="rId9"/>
    <p:sldId id="281" r:id="rId10"/>
    <p:sldId id="265" r:id="rId11"/>
    <p:sldId id="312" r:id="rId12"/>
    <p:sldId id="263" r:id="rId13"/>
    <p:sldId id="289" r:id="rId14"/>
    <p:sldId id="274" r:id="rId15"/>
    <p:sldId id="311" r:id="rId16"/>
    <p:sldId id="291" r:id="rId17"/>
    <p:sldId id="294" r:id="rId18"/>
    <p:sldId id="293" r:id="rId19"/>
    <p:sldId id="297" r:id="rId20"/>
    <p:sldId id="299" r:id="rId21"/>
    <p:sldId id="301" r:id="rId22"/>
    <p:sldId id="304" r:id="rId23"/>
    <p:sldId id="305" r:id="rId24"/>
    <p:sldId id="334" r:id="rId25"/>
    <p:sldId id="331" r:id="rId26"/>
    <p:sldId id="314" r:id="rId27"/>
    <p:sldId id="335" r:id="rId28"/>
    <p:sldId id="33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p:cViewPr varScale="1">
        <p:scale>
          <a:sx n="68" d="100"/>
          <a:sy n="68" d="100"/>
        </p:scale>
        <p:origin x="144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31759-555A-423B-BC2B-A1E7C9B1BA90}" type="datetimeFigureOut">
              <a:rPr lang="en-US" smtClean="0"/>
              <a:pPr/>
              <a:t>4/26/2018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D6D280-2537-4E4F-B5C4-15A42A04B4F9}" type="slidenum">
              <a:rPr lang="en-US" smtClean="0"/>
              <a:pPr/>
              <a:t>‹#›</a:t>
            </a:fld>
            <a:endParaRPr lang="en-US" dirty="0"/>
          </a:p>
        </p:txBody>
      </p:sp>
    </p:spTree>
    <p:extLst>
      <p:ext uri="{BB962C8B-B14F-4D97-AF65-F5344CB8AC3E}">
        <p14:creationId xmlns:p14="http://schemas.microsoft.com/office/powerpoint/2010/main" val="24873136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D6D280-2537-4E4F-B5C4-15A42A04B4F9}" type="slidenum">
              <a:rPr lang="en-US" smtClean="0"/>
              <a:pPr/>
              <a:t>4</a:t>
            </a:fld>
            <a:endParaRPr lang="en-US" dirty="0"/>
          </a:p>
        </p:txBody>
      </p:sp>
    </p:spTree>
    <p:extLst>
      <p:ext uri="{BB962C8B-B14F-4D97-AF65-F5344CB8AC3E}">
        <p14:creationId xmlns:p14="http://schemas.microsoft.com/office/powerpoint/2010/main" val="2758160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D6D280-2537-4E4F-B5C4-15A42A04B4F9}" type="slidenum">
              <a:rPr lang="en-US" smtClean="0"/>
              <a:pPr/>
              <a:t>10</a:t>
            </a:fld>
            <a:endParaRPr lang="en-US" dirty="0"/>
          </a:p>
        </p:txBody>
      </p:sp>
    </p:spTree>
    <p:extLst>
      <p:ext uri="{BB962C8B-B14F-4D97-AF65-F5344CB8AC3E}">
        <p14:creationId xmlns:p14="http://schemas.microsoft.com/office/powerpoint/2010/main" val="2981919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8D6D280-2537-4E4F-B5C4-15A42A04B4F9}" type="slidenum">
              <a:rPr lang="en-US" smtClean="0"/>
              <a:pPr/>
              <a:t>11</a:t>
            </a:fld>
            <a:endParaRPr lang="en-US" dirty="0"/>
          </a:p>
        </p:txBody>
      </p:sp>
    </p:spTree>
    <p:extLst>
      <p:ext uri="{BB962C8B-B14F-4D97-AF65-F5344CB8AC3E}">
        <p14:creationId xmlns:p14="http://schemas.microsoft.com/office/powerpoint/2010/main" val="1175337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C7BF3E-CD0E-4497-9D5C-B88D779A54F6}" type="datetimeFigureOut">
              <a:rPr lang="en-US" smtClean="0"/>
              <a:pPr/>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C7BF3E-CD0E-4497-9D5C-B88D779A54F6}" type="datetimeFigureOut">
              <a:rPr lang="en-US" smtClean="0"/>
              <a:pPr/>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C7BF3E-CD0E-4497-9D5C-B88D779A54F6}" type="datetimeFigureOut">
              <a:rPr lang="en-US" smtClean="0"/>
              <a:pPr/>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C7BF3E-CD0E-4497-9D5C-B88D779A54F6}" type="datetimeFigureOut">
              <a:rPr lang="en-US" smtClean="0"/>
              <a:pPr/>
              <a:t>4/26/2018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2C7BF3E-CD0E-4497-9D5C-B88D779A54F6}" type="datetimeFigureOut">
              <a:rPr lang="en-US" smtClean="0"/>
              <a:pPr/>
              <a:t>4/26/2018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C7BF3E-CD0E-4497-9D5C-B88D779A54F6}" type="datetimeFigureOut">
              <a:rPr lang="en-US" smtClean="0"/>
              <a:pPr/>
              <a:t>4/26/2018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C7BF3E-CD0E-4497-9D5C-B88D779A54F6}" type="datetimeFigureOut">
              <a:rPr lang="en-US" smtClean="0"/>
              <a:pPr/>
              <a:t>4/26/2018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7BF3E-CD0E-4497-9D5C-B88D779A54F6}" type="datetimeFigureOut">
              <a:rPr lang="en-US" smtClean="0"/>
              <a:pPr/>
              <a:t>4/26/2018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C7BF3E-CD0E-4497-9D5C-B88D779A54F6}" type="datetimeFigureOut">
              <a:rPr lang="en-US" smtClean="0"/>
              <a:pPr/>
              <a:t>4/26/2018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2C7BF3E-CD0E-4497-9D5C-B88D779A54F6}" type="datetimeFigureOut">
              <a:rPr lang="en-US" smtClean="0"/>
              <a:pPr/>
              <a:t>4/26/2018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300422-476A-4AA2-B638-13A082B34AB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7BF3E-CD0E-4497-9D5C-B88D779A54F6}" type="datetimeFigureOut">
              <a:rPr lang="en-US" smtClean="0"/>
              <a:pPr/>
              <a:t>4/26/2018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300422-476A-4AA2-B638-13A082B34AB9}" type="slidenum">
              <a:rPr lang="en-US" smtClean="0"/>
              <a:pPr/>
              <a:t>‹#›</a:t>
            </a:fld>
            <a:endParaRPr lang="en-US" dirty="0"/>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51104" y="6182460"/>
            <a:ext cx="2286000" cy="539015"/>
          </a:xfrm>
          <a:prstGeom prst="rect">
            <a:avLst/>
          </a:prstGeom>
        </p:spPr>
      </p:pic>
      <p:pic>
        <p:nvPicPr>
          <p:cNvPr id="10" name="Picture 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772400" y="5777961"/>
            <a:ext cx="987552" cy="987552"/>
          </a:xfrm>
          <a:prstGeom prst="rect">
            <a:avLst/>
          </a:prstGeom>
        </p:spPr>
      </p:pic>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info@apainc.or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457200"/>
            <a:ext cx="7543800" cy="2667000"/>
          </a:xfrm>
        </p:spPr>
        <p:txBody>
          <a:bodyPr>
            <a:noAutofit/>
          </a:bodyPr>
          <a:lstStyle/>
          <a:p>
            <a:r>
              <a:rPr lang="en-US" sz="4000" dirty="0"/>
              <a:t>Planning a New </a:t>
            </a:r>
            <a:br>
              <a:rPr lang="en-US" sz="4000" dirty="0"/>
            </a:br>
            <a:r>
              <a:rPr lang="en-US" sz="4000" dirty="0"/>
              <a:t>Prosecutor-Led Diversion Program: Some Common Issues</a:t>
            </a:r>
          </a:p>
        </p:txBody>
      </p:sp>
      <p:sp>
        <p:nvSpPr>
          <p:cNvPr id="10" name="Subtitle 2"/>
          <p:cNvSpPr txBox="1">
            <a:spLocks/>
          </p:cNvSpPr>
          <p:nvPr/>
        </p:nvSpPr>
        <p:spPr>
          <a:xfrm>
            <a:off x="1066800" y="3200400"/>
            <a:ext cx="7391400" cy="838200"/>
          </a:xfrm>
          <a:prstGeom prst="rect">
            <a:avLst/>
          </a:prstGeom>
        </p:spPr>
        <p:txBody>
          <a:bodyPr vert="horz" lIns="91440" tIns="45720" rIns="91440" bIns="45720" rtlCol="0">
            <a:normAutofit fontScale="250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br>
              <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rPr>
            </a:br>
            <a:r>
              <a:rPr kumimoji="0" lang="en-US" sz="8000" b="0" i="0" u="none" strike="noStrike" kern="1200" cap="none" spc="0" normalizeH="0" baseline="0" noProof="0" dirty="0">
                <a:ln>
                  <a:noFill/>
                </a:ln>
                <a:solidFill>
                  <a:schemeClr val="tx1">
                    <a:tint val="75000"/>
                  </a:schemeClr>
                </a:solidFill>
                <a:effectLst/>
                <a:uLnTx/>
                <a:uFillTx/>
                <a:latin typeface="+mn-lt"/>
                <a:ea typeface="+mn-ea"/>
                <a:cs typeface="+mn-cs"/>
              </a:rPr>
              <a:t>Robert Hood</a:t>
            </a:r>
            <a:br>
              <a:rPr kumimoji="0" lang="en-US" sz="8000" b="0" i="0" u="none" strike="noStrike" kern="1200" cap="none" spc="0" normalizeH="0" baseline="0" noProof="0" dirty="0">
                <a:ln>
                  <a:noFill/>
                </a:ln>
                <a:solidFill>
                  <a:schemeClr val="tx1">
                    <a:tint val="75000"/>
                  </a:schemeClr>
                </a:solidFill>
                <a:effectLst/>
                <a:uLnTx/>
                <a:uFillTx/>
                <a:latin typeface="+mn-lt"/>
                <a:ea typeface="+mn-ea"/>
                <a:cs typeface="+mn-cs"/>
              </a:rPr>
            </a:br>
            <a:r>
              <a:rPr kumimoji="0" lang="en-US" sz="8000" b="0" i="0" u="none" strike="noStrike" kern="1200" cap="none" spc="0" normalizeH="0" baseline="0" noProof="0" dirty="0">
                <a:ln>
                  <a:noFill/>
                </a:ln>
                <a:solidFill>
                  <a:schemeClr val="tx1">
                    <a:tint val="75000"/>
                  </a:schemeClr>
                </a:solidFill>
                <a:effectLst/>
                <a:uLnTx/>
                <a:uFillTx/>
                <a:latin typeface="+mn-lt"/>
                <a:ea typeface="+mn-ea"/>
                <a:cs typeface="+mn-cs"/>
              </a:rPr>
              <a:t>Director, Community Prosecution &amp; Violent Crime Division</a:t>
            </a:r>
            <a:br>
              <a:rPr kumimoji="0" lang="en-US" sz="8000" b="0" i="0" u="none" strike="noStrike" kern="1200" cap="none" spc="0" normalizeH="0" baseline="0" noProof="0" dirty="0">
                <a:ln>
                  <a:noFill/>
                </a:ln>
                <a:solidFill>
                  <a:schemeClr val="tx1">
                    <a:tint val="75000"/>
                  </a:schemeClr>
                </a:solidFill>
                <a:effectLst/>
                <a:uLnTx/>
                <a:uFillTx/>
                <a:latin typeface="+mn-lt"/>
                <a:ea typeface="+mn-ea"/>
                <a:cs typeface="+mn-cs"/>
              </a:rPr>
            </a:br>
            <a:r>
              <a:rPr kumimoji="0" lang="en-US" sz="8000" b="0" i="0" u="none" strike="noStrike" kern="1200" cap="none" spc="0" normalizeH="0" baseline="0" noProof="0" dirty="0">
                <a:ln>
                  <a:noFill/>
                </a:ln>
                <a:solidFill>
                  <a:schemeClr val="tx1">
                    <a:tint val="75000"/>
                  </a:schemeClr>
                </a:solidFill>
                <a:effectLst/>
                <a:uLnTx/>
                <a:uFillTx/>
                <a:latin typeface="+mn-lt"/>
                <a:ea typeface="+mn-ea"/>
                <a:cs typeface="+mn-cs"/>
              </a:rPr>
              <a:t>Association of Prosecuting Attorneys, Inc.</a:t>
            </a:r>
          </a:p>
          <a:p>
            <a:pPr marL="0" marR="0" lvl="0" indent="0" defTabSz="914400" rtl="0" eaLnBrk="1" fontAlgn="auto" latinLnBrk="0" hangingPunct="1">
              <a:lnSpc>
                <a:spcPct val="120000"/>
              </a:lnSpc>
              <a:spcAft>
                <a:spcPts val="0"/>
              </a:spcAft>
              <a:buClrTx/>
              <a:buSzTx/>
              <a:buFont typeface="Arial" pitchFamily="34" charset="0"/>
              <a:buNone/>
              <a:tabLst/>
              <a:defRPr/>
            </a:pPr>
            <a:endParaRPr kumimoji="0" lang="en-US" sz="6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52400"/>
            <a:ext cx="5486400" cy="990600"/>
          </a:xfrm>
        </p:spPr>
        <p:txBody>
          <a:bodyPr>
            <a:normAutofit/>
          </a:bodyPr>
          <a:lstStyle/>
          <a:p>
            <a:r>
              <a:rPr lang="en-US" sz="4000" dirty="0"/>
              <a:t>Plea or Admissions</a:t>
            </a:r>
          </a:p>
        </p:txBody>
      </p:sp>
      <p:sp>
        <p:nvSpPr>
          <p:cNvPr id="3" name="Subtitle 2"/>
          <p:cNvSpPr>
            <a:spLocks noGrp="1"/>
          </p:cNvSpPr>
          <p:nvPr>
            <p:ph type="subTitle" idx="1"/>
          </p:nvPr>
        </p:nvSpPr>
        <p:spPr>
          <a:xfrm>
            <a:off x="914400" y="1600200"/>
            <a:ext cx="7315200" cy="3352800"/>
          </a:xfrm>
        </p:spPr>
        <p:txBody>
          <a:bodyPr>
            <a:normAutofit/>
          </a:bodyPr>
          <a:lstStyle/>
          <a:p>
            <a:pPr marR="0" lvl="0" algn="l">
              <a:lnSpc>
                <a:spcPct val="107000"/>
              </a:lnSpc>
              <a:spcBef>
                <a:spcPts val="0"/>
              </a:spcBef>
              <a:spcAft>
                <a:spcPts val="0"/>
              </a:spcAft>
            </a:pPr>
            <a:r>
              <a:rPr lang="en-US" b="1" dirty="0">
                <a:ea typeface="Calibri"/>
                <a:cs typeface="Times New Roman"/>
              </a:rPr>
              <a:t>Is a plea/admission required prior to program entry?</a:t>
            </a:r>
          </a:p>
          <a:p>
            <a:pPr marL="342900" indent="-342900" algn="l">
              <a:lnSpc>
                <a:spcPct val="107000"/>
              </a:lnSpc>
              <a:spcBef>
                <a:spcPts val="0"/>
              </a:spcBef>
              <a:buFont typeface="Wingdings" pitchFamily="2" charset="2"/>
              <a:buChar char="q"/>
            </a:pPr>
            <a:r>
              <a:rPr lang="en-US" sz="2800" dirty="0">
                <a:ea typeface="Calibri"/>
                <a:cs typeface="Times New Roman"/>
              </a:rPr>
              <a:t> Formal plea to the charge or charges required.</a:t>
            </a:r>
          </a:p>
          <a:p>
            <a:pPr marL="342900" indent="-342900" algn="l">
              <a:lnSpc>
                <a:spcPct val="107000"/>
              </a:lnSpc>
              <a:spcBef>
                <a:spcPts val="0"/>
              </a:spcBef>
              <a:buFont typeface="Wingdings" pitchFamily="2" charset="2"/>
              <a:buChar char="q"/>
            </a:pPr>
            <a:r>
              <a:rPr lang="en-US" sz="2800" dirty="0">
                <a:ea typeface="Calibri"/>
                <a:cs typeface="Times New Roman"/>
              </a:rPr>
              <a:t> Written admission required.</a:t>
            </a:r>
          </a:p>
          <a:p>
            <a:pPr marL="342900" indent="-342900" algn="l">
              <a:lnSpc>
                <a:spcPct val="107000"/>
              </a:lnSpc>
              <a:spcBef>
                <a:spcPts val="0"/>
              </a:spcBef>
              <a:buFont typeface="Wingdings" pitchFamily="2" charset="2"/>
              <a:buChar char="q"/>
            </a:pPr>
            <a:r>
              <a:rPr lang="en-US" sz="2800" dirty="0">
                <a:ea typeface="Calibri"/>
                <a:cs typeface="Times New Roman"/>
              </a:rPr>
              <a:t> Agreement that offense was committed.</a:t>
            </a:r>
          </a:p>
          <a:p>
            <a:pPr marL="342900" indent="-342900" algn="l">
              <a:lnSpc>
                <a:spcPct val="107000"/>
              </a:lnSpc>
              <a:spcBef>
                <a:spcPts val="0"/>
              </a:spcBef>
              <a:spcAft>
                <a:spcPts val="800"/>
              </a:spcAft>
              <a:buFont typeface="Wingdings" pitchFamily="2" charset="2"/>
              <a:buChar char="q"/>
            </a:pPr>
            <a:r>
              <a:rPr lang="en-US" sz="2800" dirty="0">
                <a:ea typeface="Calibri"/>
                <a:cs typeface="Times New Roman"/>
              </a:rPr>
              <a:t> None of the above.</a:t>
            </a:r>
          </a:p>
          <a:p>
            <a:pPr algn="l"/>
            <a:endParaRPr lang="en-US" sz="29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52400"/>
            <a:ext cx="5486400" cy="990600"/>
          </a:xfrm>
        </p:spPr>
        <p:txBody>
          <a:bodyPr>
            <a:normAutofit/>
          </a:bodyPr>
          <a:lstStyle/>
          <a:p>
            <a:r>
              <a:rPr lang="en-US" sz="4000" dirty="0"/>
              <a:t>Consequences of Failure</a:t>
            </a:r>
          </a:p>
        </p:txBody>
      </p:sp>
      <p:sp>
        <p:nvSpPr>
          <p:cNvPr id="3" name="Subtitle 2"/>
          <p:cNvSpPr>
            <a:spLocks noGrp="1"/>
          </p:cNvSpPr>
          <p:nvPr>
            <p:ph type="subTitle" idx="1"/>
          </p:nvPr>
        </p:nvSpPr>
        <p:spPr>
          <a:xfrm>
            <a:off x="609600" y="1371039"/>
            <a:ext cx="8305800" cy="4114800"/>
          </a:xfrm>
        </p:spPr>
        <p:txBody>
          <a:bodyPr>
            <a:normAutofit/>
          </a:bodyPr>
          <a:lstStyle/>
          <a:p>
            <a:pPr marR="0" lvl="0" algn="l">
              <a:lnSpc>
                <a:spcPct val="107000"/>
              </a:lnSpc>
              <a:spcBef>
                <a:spcPts val="0"/>
              </a:spcBef>
              <a:spcAft>
                <a:spcPts val="0"/>
              </a:spcAft>
            </a:pPr>
            <a:r>
              <a:rPr lang="en-US" b="1" dirty="0"/>
              <a:t>What are the consequences of program failure</a:t>
            </a:r>
            <a:r>
              <a:rPr lang="en-US" b="1" dirty="0">
                <a:ea typeface="Calibri"/>
                <a:cs typeface="Times New Roman"/>
              </a:rPr>
              <a:t>?</a:t>
            </a:r>
          </a:p>
          <a:p>
            <a:pPr marL="457200" marR="0" lvl="0" indent="-457200" algn="l">
              <a:lnSpc>
                <a:spcPct val="107000"/>
              </a:lnSpc>
              <a:spcBef>
                <a:spcPts val="0"/>
              </a:spcBef>
              <a:spcAft>
                <a:spcPts val="0"/>
              </a:spcAft>
              <a:buFont typeface="Wingdings" panose="05000000000000000000" pitchFamily="2" charset="2"/>
              <a:buChar char="q"/>
            </a:pPr>
            <a:r>
              <a:rPr lang="en-US" sz="2800" dirty="0">
                <a:ea typeface="Calibri"/>
                <a:cs typeface="Times New Roman"/>
              </a:rPr>
              <a:t>Intermediate sanctions imposed short of revocation.</a:t>
            </a:r>
            <a:endParaRPr lang="en-US" sz="2800" b="1" dirty="0">
              <a:ea typeface="Calibri"/>
              <a:cs typeface="Times New Roman"/>
            </a:endParaRPr>
          </a:p>
          <a:p>
            <a:pPr marL="457200" indent="-457200" algn="l">
              <a:lnSpc>
                <a:spcPct val="107000"/>
              </a:lnSpc>
              <a:spcBef>
                <a:spcPts val="0"/>
              </a:spcBef>
              <a:buFont typeface="Wingdings" pitchFamily="2" charset="2"/>
              <a:buChar char="q"/>
            </a:pPr>
            <a:r>
              <a:rPr lang="en-US" sz="2800" dirty="0">
                <a:ea typeface="Calibri"/>
                <a:cs typeface="Times New Roman"/>
              </a:rPr>
              <a:t>Revocation, plea accepted, sentencing.</a:t>
            </a:r>
          </a:p>
          <a:p>
            <a:pPr marL="457200" indent="-457200" algn="l">
              <a:lnSpc>
                <a:spcPct val="107000"/>
              </a:lnSpc>
              <a:spcBef>
                <a:spcPts val="0"/>
              </a:spcBef>
              <a:buFont typeface="Wingdings" pitchFamily="2" charset="2"/>
              <a:buChar char="q"/>
            </a:pPr>
            <a:r>
              <a:rPr lang="en-US" sz="2800" dirty="0">
                <a:ea typeface="Calibri"/>
                <a:cs typeface="Times New Roman"/>
              </a:rPr>
              <a:t>Revocation, return for trial or plea with admission   admissible.</a:t>
            </a:r>
          </a:p>
          <a:p>
            <a:pPr marL="457200" indent="-457200" algn="l">
              <a:lnSpc>
                <a:spcPct val="107000"/>
              </a:lnSpc>
              <a:spcBef>
                <a:spcPts val="0"/>
              </a:spcBef>
              <a:buFont typeface="Wingdings" pitchFamily="2" charset="2"/>
              <a:buChar char="q"/>
            </a:pPr>
            <a:r>
              <a:rPr lang="en-US" sz="2800" dirty="0">
                <a:ea typeface="Calibri"/>
                <a:cs typeface="Times New Roman"/>
              </a:rPr>
              <a:t>Revocation, return for trial or plea. </a:t>
            </a:r>
            <a:endParaRPr lang="en-US" sz="2900" dirty="0"/>
          </a:p>
        </p:txBody>
      </p:sp>
    </p:spTree>
    <p:extLst>
      <p:ext uri="{BB962C8B-B14F-4D97-AF65-F5344CB8AC3E}">
        <p14:creationId xmlns:p14="http://schemas.microsoft.com/office/powerpoint/2010/main" val="1360882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52400"/>
            <a:ext cx="5486400" cy="990600"/>
          </a:xfrm>
        </p:spPr>
        <p:txBody>
          <a:bodyPr>
            <a:normAutofit/>
          </a:bodyPr>
          <a:lstStyle/>
          <a:p>
            <a:r>
              <a:rPr lang="en-US" sz="4000" dirty="0"/>
              <a:t>Crime Type Exclusions</a:t>
            </a:r>
          </a:p>
        </p:txBody>
      </p:sp>
      <p:sp>
        <p:nvSpPr>
          <p:cNvPr id="3" name="Subtitle 2"/>
          <p:cNvSpPr>
            <a:spLocks noGrp="1"/>
          </p:cNvSpPr>
          <p:nvPr>
            <p:ph type="subTitle" idx="1"/>
          </p:nvPr>
        </p:nvSpPr>
        <p:spPr>
          <a:xfrm>
            <a:off x="914400" y="1219200"/>
            <a:ext cx="7696200" cy="4419600"/>
          </a:xfrm>
        </p:spPr>
        <p:txBody>
          <a:bodyPr>
            <a:normAutofit/>
          </a:bodyPr>
          <a:lstStyle/>
          <a:p>
            <a:pPr lvl="0" algn="l"/>
            <a:r>
              <a:rPr lang="en-US" b="1" dirty="0"/>
              <a:t>Are certain crime types excluded?</a:t>
            </a:r>
            <a:r>
              <a:rPr lang="en-US" sz="3500" dirty="0"/>
              <a:t>	</a:t>
            </a:r>
          </a:p>
          <a:p>
            <a:pPr algn="l">
              <a:spcBef>
                <a:spcPts val="0"/>
              </a:spcBef>
              <a:buFont typeface="Wingdings" pitchFamily="2" charset="2"/>
              <a:buChar char="q"/>
            </a:pPr>
            <a:r>
              <a:rPr lang="en-US" sz="2800" dirty="0"/>
              <a:t>  Are felonies excluded.</a:t>
            </a:r>
          </a:p>
          <a:p>
            <a:pPr lvl="0" algn="l">
              <a:spcBef>
                <a:spcPts val="0"/>
              </a:spcBef>
              <a:buFont typeface="Wingdings" pitchFamily="2" charset="2"/>
              <a:buChar char="q"/>
            </a:pPr>
            <a:r>
              <a:rPr lang="en-US" sz="2800" dirty="0"/>
              <a:t>  Are violent crimes</a:t>
            </a:r>
            <a:r>
              <a:rPr lang="en-US" sz="2200" dirty="0"/>
              <a:t>*</a:t>
            </a:r>
            <a:r>
              <a:rPr lang="en-US" sz="2800" dirty="0"/>
              <a:t>/crimes of violence excluded.</a:t>
            </a:r>
          </a:p>
          <a:p>
            <a:pPr lvl="0" algn="l">
              <a:spcBef>
                <a:spcPts val="0"/>
              </a:spcBef>
              <a:buFont typeface="Wingdings" pitchFamily="2" charset="2"/>
              <a:buChar char="q"/>
            </a:pPr>
            <a:r>
              <a:rPr lang="en-US" sz="2800" dirty="0"/>
              <a:t>  Are drug trafficking offenses excluded.</a:t>
            </a:r>
          </a:p>
          <a:p>
            <a:pPr lvl="0" algn="l">
              <a:spcBef>
                <a:spcPts val="0"/>
              </a:spcBef>
              <a:buFont typeface="Wingdings" pitchFamily="2" charset="2"/>
              <a:buChar char="q"/>
            </a:pPr>
            <a:r>
              <a:rPr lang="en-US" sz="2800" dirty="0"/>
              <a:t>  Are victim-involved offenses excluded.</a:t>
            </a:r>
          </a:p>
          <a:p>
            <a:pPr lvl="0" algn="l">
              <a:spcBef>
                <a:spcPts val="0"/>
              </a:spcBef>
              <a:buFont typeface="Wingdings" pitchFamily="2" charset="2"/>
              <a:buChar char="q"/>
            </a:pPr>
            <a:r>
              <a:rPr lang="en-US" sz="2800" dirty="0"/>
              <a:t>  Are weapons-involved offenses excluded. </a:t>
            </a:r>
          </a:p>
          <a:p>
            <a:pPr lvl="0" algn="l">
              <a:spcBef>
                <a:spcPts val="0"/>
              </a:spcBef>
              <a:buFont typeface="Wingdings" pitchFamily="2" charset="2"/>
              <a:buChar char="q"/>
            </a:pPr>
            <a:r>
              <a:rPr lang="en-US" sz="2800" dirty="0"/>
              <a:t>  Are gang-involved offenses excluded.</a:t>
            </a:r>
          </a:p>
          <a:p>
            <a:pPr lvl="0" algn="l">
              <a:spcBef>
                <a:spcPts val="0"/>
              </a:spcBef>
              <a:buFont typeface="Wingdings" pitchFamily="2" charset="2"/>
              <a:buChar char="q"/>
            </a:pPr>
            <a:r>
              <a:rPr lang="en-US" sz="2800" dirty="0"/>
              <a:t>  Are domestic violence offenses excluded.</a:t>
            </a:r>
          </a:p>
          <a:p>
            <a:pPr algn="l"/>
            <a:r>
              <a:rPr lang="en-US" sz="2400" dirty="0"/>
              <a:t>	</a:t>
            </a:r>
            <a:r>
              <a:rPr lang="en-US" sz="2200" dirty="0"/>
              <a:t>*Many states statutorily define what are violent crimes.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52400"/>
            <a:ext cx="5486400" cy="990600"/>
          </a:xfrm>
        </p:spPr>
        <p:txBody>
          <a:bodyPr>
            <a:noAutofit/>
          </a:bodyPr>
          <a:lstStyle/>
          <a:p>
            <a:r>
              <a:rPr lang="en-US" sz="4000" dirty="0"/>
              <a:t>Criminal History</a:t>
            </a:r>
            <a:br>
              <a:rPr lang="en-US" sz="4000" dirty="0"/>
            </a:br>
            <a:r>
              <a:rPr lang="en-US" sz="4000" dirty="0"/>
              <a:t> Based Exclusions</a:t>
            </a:r>
          </a:p>
        </p:txBody>
      </p:sp>
      <p:sp>
        <p:nvSpPr>
          <p:cNvPr id="3" name="Subtitle 2"/>
          <p:cNvSpPr>
            <a:spLocks noGrp="1"/>
          </p:cNvSpPr>
          <p:nvPr>
            <p:ph type="subTitle" idx="1"/>
          </p:nvPr>
        </p:nvSpPr>
        <p:spPr>
          <a:xfrm>
            <a:off x="914400" y="1519311"/>
            <a:ext cx="7696200" cy="4419600"/>
          </a:xfrm>
        </p:spPr>
        <p:txBody>
          <a:bodyPr>
            <a:normAutofit fontScale="77500" lnSpcReduction="20000"/>
          </a:bodyPr>
          <a:lstStyle/>
          <a:p>
            <a:pPr lvl="0" algn="l"/>
            <a:r>
              <a:rPr lang="en-US" sz="4100" b="1" dirty="0"/>
              <a:t>Are individuals with certain criminal histories excluded?</a:t>
            </a:r>
          </a:p>
          <a:p>
            <a:pPr algn="l">
              <a:buFont typeface="Wingdings" pitchFamily="2" charset="2"/>
              <a:buChar char="q"/>
            </a:pPr>
            <a:r>
              <a:rPr lang="en-US" sz="3600" dirty="0">
                <a:ea typeface="Calibri"/>
                <a:cs typeface="Times New Roman"/>
              </a:rPr>
              <a:t> Does felony criminal history exclude.</a:t>
            </a:r>
          </a:p>
          <a:p>
            <a:pPr marL="342900" marR="0" lvl="0" indent="-342900" algn="l">
              <a:lnSpc>
                <a:spcPct val="107000"/>
              </a:lnSpc>
              <a:spcBef>
                <a:spcPts val="0"/>
              </a:spcBef>
              <a:spcAft>
                <a:spcPts val="0"/>
              </a:spcAft>
              <a:buFont typeface="Wingdings" pitchFamily="2" charset="2"/>
              <a:buChar char="q"/>
            </a:pPr>
            <a:r>
              <a:rPr lang="en-US" sz="3600" dirty="0">
                <a:ea typeface="Calibri"/>
                <a:cs typeface="Times New Roman"/>
              </a:rPr>
              <a:t> Does violent crimes/crimes of violence exclude.</a:t>
            </a:r>
          </a:p>
          <a:p>
            <a:pPr marL="342900" marR="0" lvl="0" indent="-342900" algn="l">
              <a:lnSpc>
                <a:spcPct val="107000"/>
              </a:lnSpc>
              <a:spcBef>
                <a:spcPts val="0"/>
              </a:spcBef>
              <a:spcAft>
                <a:spcPts val="0"/>
              </a:spcAft>
              <a:buFont typeface="Wingdings" pitchFamily="2" charset="2"/>
              <a:buChar char="q"/>
            </a:pPr>
            <a:r>
              <a:rPr lang="en-US" sz="3600" dirty="0">
                <a:ea typeface="Calibri"/>
                <a:cs typeface="Times New Roman"/>
              </a:rPr>
              <a:t> Does drug trafficking criminal history exclude.</a:t>
            </a:r>
          </a:p>
          <a:p>
            <a:pPr marL="398463" marR="0" lvl="0" indent="-398463" algn="l">
              <a:lnSpc>
                <a:spcPct val="107000"/>
              </a:lnSpc>
              <a:spcBef>
                <a:spcPts val="0"/>
              </a:spcBef>
              <a:spcAft>
                <a:spcPts val="0"/>
              </a:spcAft>
              <a:buFont typeface="Wingdings" pitchFamily="2" charset="2"/>
              <a:buChar char="q"/>
            </a:pPr>
            <a:r>
              <a:rPr lang="en-US" sz="3600" dirty="0">
                <a:ea typeface="Calibri"/>
                <a:cs typeface="Times New Roman"/>
              </a:rPr>
              <a:t>Does victim-involved offense criminal history exclude.</a:t>
            </a:r>
          </a:p>
          <a:p>
            <a:pPr marL="398463" marR="0" lvl="0" indent="-398463" algn="l">
              <a:lnSpc>
                <a:spcPct val="107000"/>
              </a:lnSpc>
              <a:spcBef>
                <a:spcPts val="0"/>
              </a:spcBef>
              <a:spcAft>
                <a:spcPts val="0"/>
              </a:spcAft>
              <a:buFont typeface="Wingdings" pitchFamily="2" charset="2"/>
              <a:buChar char="q"/>
            </a:pPr>
            <a:r>
              <a:rPr lang="en-US" sz="3600" dirty="0">
                <a:ea typeface="Calibri"/>
                <a:cs typeface="Times New Roman"/>
              </a:rPr>
              <a:t>Does weapons criminal history exclude. </a:t>
            </a:r>
          </a:p>
          <a:p>
            <a:pPr marL="398463" marR="0" lvl="0" indent="-398463" algn="l">
              <a:lnSpc>
                <a:spcPct val="107000"/>
              </a:lnSpc>
              <a:spcBef>
                <a:spcPts val="0"/>
              </a:spcBef>
              <a:spcAft>
                <a:spcPts val="800"/>
              </a:spcAft>
              <a:buFont typeface="Wingdings" pitchFamily="2" charset="2"/>
              <a:buChar char="q"/>
            </a:pPr>
            <a:r>
              <a:rPr lang="en-US" sz="3600" dirty="0">
                <a:ea typeface="Calibri"/>
                <a:cs typeface="Times New Roman"/>
              </a:rPr>
              <a:t>Does gang-involved offense criminal history exclude.</a:t>
            </a:r>
          </a:p>
          <a:p>
            <a:pPr algn="l">
              <a:buFont typeface="Wingdings" pitchFamily="2" charset="2"/>
              <a:buChar char="q"/>
            </a:pPr>
            <a:endParaRPr lang="en-US" sz="33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pPr lvl="0"/>
            <a:r>
              <a:rPr lang="en-US" sz="4000" dirty="0"/>
              <a:t>Other Situational </a:t>
            </a:r>
            <a:br>
              <a:rPr lang="en-US" sz="4000" dirty="0"/>
            </a:br>
            <a:r>
              <a:rPr lang="en-US" sz="4000" dirty="0"/>
              <a:t>Exclusions</a:t>
            </a:r>
            <a:r>
              <a:rPr lang="en-US" sz="4000" dirty="0">
                <a:ea typeface="Calibri"/>
                <a:cs typeface="Times New Roman"/>
              </a:rPr>
              <a:t>  </a:t>
            </a:r>
            <a:endParaRPr lang="en-US" sz="4000" dirty="0"/>
          </a:p>
        </p:txBody>
      </p:sp>
      <p:sp>
        <p:nvSpPr>
          <p:cNvPr id="3" name="Content Placeholder 2"/>
          <p:cNvSpPr>
            <a:spLocks noGrp="1"/>
          </p:cNvSpPr>
          <p:nvPr>
            <p:ph idx="1"/>
          </p:nvPr>
        </p:nvSpPr>
        <p:spPr>
          <a:xfrm>
            <a:off x="762000" y="1828800"/>
            <a:ext cx="8077200" cy="3810000"/>
          </a:xfrm>
        </p:spPr>
        <p:txBody>
          <a:bodyPr>
            <a:normAutofit/>
          </a:bodyPr>
          <a:lstStyle/>
          <a:p>
            <a:pPr marL="0" lvl="0" indent="0">
              <a:buNone/>
            </a:pPr>
            <a:r>
              <a:rPr lang="en-US" b="1" dirty="0"/>
              <a:t>Are there other situational exclusions?</a:t>
            </a:r>
          </a:p>
          <a:p>
            <a:pPr>
              <a:buFont typeface="Wingdings" pitchFamily="2" charset="2"/>
              <a:buChar char="q"/>
            </a:pPr>
            <a:r>
              <a:rPr lang="en-US" sz="2800" dirty="0"/>
              <a:t> Existence of significant mental illness or drug use.</a:t>
            </a:r>
            <a:r>
              <a:rPr lang="en-US" sz="2200" dirty="0"/>
              <a:t>*</a:t>
            </a:r>
          </a:p>
          <a:p>
            <a:pPr>
              <a:buFont typeface="Wingdings" pitchFamily="2" charset="2"/>
              <a:buChar char="q"/>
            </a:pPr>
            <a:r>
              <a:rPr lang="en-US" sz="2800" dirty="0"/>
              <a:t> Other pending cases.</a:t>
            </a:r>
          </a:p>
          <a:p>
            <a:pPr>
              <a:buFont typeface="Wingdings" pitchFamily="2" charset="2"/>
              <a:buChar char="q"/>
            </a:pPr>
            <a:r>
              <a:rPr lang="en-US" sz="2800" dirty="0"/>
              <a:t> Existence of a significant amount of restitution.</a:t>
            </a:r>
          </a:p>
          <a:p>
            <a:pPr>
              <a:buFont typeface="Wingdings" pitchFamily="2" charset="2"/>
              <a:buChar char="q"/>
            </a:pPr>
            <a:r>
              <a:rPr lang="en-US" sz="2800" dirty="0"/>
              <a:t> Prior or current diversion.</a:t>
            </a:r>
          </a:p>
          <a:p>
            <a:pPr marL="690563" indent="-233363">
              <a:buNone/>
            </a:pPr>
            <a:r>
              <a:rPr lang="en-US" sz="2200" dirty="0"/>
              <a:t>*  </a:t>
            </a:r>
            <a:r>
              <a:rPr lang="en-US" sz="2000" dirty="0"/>
              <a:t>Some jurisdictions prefer to deal with these cases in their mental health or drug problem-solving court programs.</a:t>
            </a:r>
          </a:p>
          <a:p>
            <a:pPr>
              <a:buFont typeface="Wingdings" pitchFamily="2" charset="2"/>
              <a:buChar char="q"/>
            </a:pP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pPr lvl="0"/>
            <a:r>
              <a:rPr lang="en-US" sz="4000" dirty="0"/>
              <a:t>Timing of Diversion</a:t>
            </a:r>
          </a:p>
        </p:txBody>
      </p:sp>
      <p:sp>
        <p:nvSpPr>
          <p:cNvPr id="3" name="Content Placeholder 2"/>
          <p:cNvSpPr>
            <a:spLocks noGrp="1"/>
          </p:cNvSpPr>
          <p:nvPr>
            <p:ph idx="1"/>
          </p:nvPr>
        </p:nvSpPr>
        <p:spPr>
          <a:xfrm>
            <a:off x="801858" y="1581443"/>
            <a:ext cx="7848600" cy="3810000"/>
          </a:xfrm>
        </p:spPr>
        <p:txBody>
          <a:bodyPr>
            <a:normAutofit/>
          </a:bodyPr>
          <a:lstStyle/>
          <a:p>
            <a:pPr marL="0" lvl="0" indent="0">
              <a:buNone/>
            </a:pPr>
            <a:r>
              <a:rPr lang="en-US" b="1" dirty="0"/>
              <a:t>When is the diversion offer extended?</a:t>
            </a:r>
          </a:p>
          <a:p>
            <a:pPr>
              <a:buFont typeface="Wingdings" pitchFamily="2" charset="2"/>
              <a:buChar char="q"/>
            </a:pPr>
            <a:r>
              <a:rPr lang="en-US" sz="2800" dirty="0"/>
              <a:t> Pre-filing.</a:t>
            </a:r>
          </a:p>
          <a:p>
            <a:pPr>
              <a:buFont typeface="Wingdings" pitchFamily="2" charset="2"/>
              <a:buChar char="q"/>
            </a:pPr>
            <a:r>
              <a:rPr lang="en-US" sz="2800" dirty="0"/>
              <a:t> Post-filing but pre-arraignment.</a:t>
            </a:r>
          </a:p>
          <a:p>
            <a:pPr>
              <a:buFont typeface="Wingdings" pitchFamily="2" charset="2"/>
              <a:buChar char="q"/>
            </a:pPr>
            <a:r>
              <a:rPr lang="en-US" sz="2800" dirty="0"/>
              <a:t> Post-arraignment but pre-adjudication.</a:t>
            </a:r>
          </a:p>
        </p:txBody>
      </p:sp>
    </p:spTree>
    <p:extLst>
      <p:ext uri="{BB962C8B-B14F-4D97-AF65-F5344CB8AC3E}">
        <p14:creationId xmlns:p14="http://schemas.microsoft.com/office/powerpoint/2010/main" val="3235364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marR="0" lvl="0" indent="-342900">
              <a:lnSpc>
                <a:spcPct val="107000"/>
              </a:lnSpc>
              <a:spcBef>
                <a:spcPts val="0"/>
              </a:spcBef>
              <a:spcAft>
                <a:spcPts val="800"/>
              </a:spcAft>
            </a:pPr>
            <a:r>
              <a:rPr lang="en-US" sz="4000" dirty="0">
                <a:ea typeface="Calibri"/>
                <a:cs typeface="Times New Roman"/>
              </a:rPr>
              <a:t>Restorative Justice Mandates</a:t>
            </a:r>
          </a:p>
        </p:txBody>
      </p:sp>
      <p:sp>
        <p:nvSpPr>
          <p:cNvPr id="3" name="Content Placeholder 2"/>
          <p:cNvSpPr>
            <a:spLocks noGrp="1"/>
          </p:cNvSpPr>
          <p:nvPr>
            <p:ph idx="1"/>
          </p:nvPr>
        </p:nvSpPr>
        <p:spPr>
          <a:xfrm>
            <a:off x="914400" y="1371600"/>
            <a:ext cx="7315200" cy="4525963"/>
          </a:xfrm>
        </p:spPr>
        <p:txBody>
          <a:bodyPr/>
          <a:lstStyle/>
          <a:p>
            <a:pPr marL="236538" indent="0">
              <a:buNone/>
            </a:pPr>
            <a:r>
              <a:rPr lang="en-US" b="1" dirty="0"/>
              <a:t>Are restorative justice activities mandated?</a:t>
            </a:r>
          </a:p>
        </p:txBody>
      </p:sp>
      <p:sp>
        <p:nvSpPr>
          <p:cNvPr id="4" name="Rectangle 3"/>
          <p:cNvSpPr/>
          <p:nvPr/>
        </p:nvSpPr>
        <p:spPr>
          <a:xfrm>
            <a:off x="1143000" y="2667000"/>
            <a:ext cx="7239000" cy="3063659"/>
          </a:xfrm>
          <a:prstGeom prst="rect">
            <a:avLst/>
          </a:prstGeom>
        </p:spPr>
        <p:txBody>
          <a:bodyPr wrap="square">
            <a:spAutoFit/>
          </a:bodyPr>
          <a:lstStyle/>
          <a:p>
            <a:pPr marL="457200" marR="0" lvl="0" indent="-457200">
              <a:lnSpc>
                <a:spcPct val="107000"/>
              </a:lnSpc>
              <a:spcBef>
                <a:spcPts val="0"/>
              </a:spcBef>
              <a:spcAft>
                <a:spcPts val="0"/>
              </a:spcAft>
              <a:buFont typeface="Wingdings" pitchFamily="2" charset="2"/>
              <a:buChar char="q"/>
            </a:pPr>
            <a:r>
              <a:rPr lang="en-US" sz="2800" dirty="0">
                <a:ea typeface="Calibri"/>
                <a:cs typeface="Times New Roman"/>
              </a:rPr>
              <a:t>Specified number of community service hours required.</a:t>
            </a:r>
          </a:p>
          <a:p>
            <a:pPr marL="457200" marR="0" lvl="0" indent="-457200">
              <a:lnSpc>
                <a:spcPct val="107000"/>
              </a:lnSpc>
              <a:spcBef>
                <a:spcPts val="0"/>
              </a:spcBef>
              <a:spcAft>
                <a:spcPts val="0"/>
              </a:spcAft>
              <a:buFont typeface="Wingdings" pitchFamily="2" charset="2"/>
              <a:buChar char="q"/>
            </a:pPr>
            <a:r>
              <a:rPr lang="en-US" sz="2800" dirty="0">
                <a:ea typeface="Calibri"/>
                <a:cs typeface="Times New Roman"/>
              </a:rPr>
              <a:t>Victim panel or peace-making circle required.</a:t>
            </a:r>
          </a:p>
          <a:p>
            <a:pPr marL="457200" marR="0" lvl="0" indent="-457200">
              <a:lnSpc>
                <a:spcPct val="107000"/>
              </a:lnSpc>
              <a:spcBef>
                <a:spcPts val="0"/>
              </a:spcBef>
              <a:spcAft>
                <a:spcPts val="800"/>
              </a:spcAft>
              <a:buFont typeface="Wingdings" pitchFamily="2" charset="2"/>
              <a:buChar char="q"/>
            </a:pPr>
            <a:r>
              <a:rPr lang="en-US" sz="2800" dirty="0">
                <a:ea typeface="Calibri"/>
                <a:cs typeface="Times New Roman"/>
              </a:rPr>
              <a:t>Letter of apology required.</a:t>
            </a:r>
          </a:p>
          <a:p>
            <a:pPr marL="457200" marR="0" lvl="0" indent="-457200">
              <a:lnSpc>
                <a:spcPct val="107000"/>
              </a:lnSpc>
              <a:spcBef>
                <a:spcPts val="0"/>
              </a:spcBef>
              <a:spcAft>
                <a:spcPts val="800"/>
              </a:spcAft>
              <a:buFont typeface="Wingdings" pitchFamily="2" charset="2"/>
              <a:buChar char="q"/>
            </a:pPr>
            <a:r>
              <a:rPr lang="en-US" sz="2800" dirty="0">
                <a:ea typeface="Calibri"/>
                <a:cs typeface="Times New Roman"/>
              </a:rPr>
              <a:t>Reflective writing required.</a:t>
            </a:r>
          </a:p>
          <a:p>
            <a:pPr marL="457200" marR="0" lvl="0" indent="-457200">
              <a:lnSpc>
                <a:spcPct val="107000"/>
              </a:lnSpc>
              <a:spcBef>
                <a:spcPts val="0"/>
              </a:spcBef>
              <a:spcAft>
                <a:spcPts val="800"/>
              </a:spcAft>
              <a:buFont typeface="Wingdings" pitchFamily="2" charset="2"/>
              <a:buChar char="q"/>
            </a:pPr>
            <a:r>
              <a:rPr lang="en-US" sz="2800" dirty="0">
                <a:ea typeface="Calibri"/>
                <a:cs typeface="Times New Roman"/>
              </a:rPr>
              <a:t>Restitution required.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4000" dirty="0"/>
              <a:t>Program Length</a:t>
            </a:r>
          </a:p>
        </p:txBody>
      </p:sp>
      <p:sp>
        <p:nvSpPr>
          <p:cNvPr id="3" name="Content Placeholder 2"/>
          <p:cNvSpPr>
            <a:spLocks noGrp="1"/>
          </p:cNvSpPr>
          <p:nvPr>
            <p:ph idx="1"/>
          </p:nvPr>
        </p:nvSpPr>
        <p:spPr>
          <a:xfrm>
            <a:off x="1219200" y="1371600"/>
            <a:ext cx="7315200" cy="4419600"/>
          </a:xfrm>
        </p:spPr>
        <p:txBody>
          <a:bodyPr>
            <a:normAutofit/>
          </a:bodyPr>
          <a:lstStyle/>
          <a:p>
            <a:pPr marL="0" indent="0">
              <a:buNone/>
            </a:pPr>
            <a:r>
              <a:rPr lang="en-US" b="1" dirty="0"/>
              <a:t>What is the length of the program?</a:t>
            </a:r>
          </a:p>
          <a:p>
            <a:pPr marL="457200" lvl="0" indent="-457200">
              <a:buFont typeface="Wingdings" pitchFamily="2" charset="2"/>
              <a:buChar char="q"/>
            </a:pPr>
            <a:r>
              <a:rPr lang="en-US" sz="2800" dirty="0"/>
              <a:t>As short as 30 days to as long as 2 years.</a:t>
            </a:r>
          </a:p>
          <a:p>
            <a:pPr marL="457200" lvl="0" indent="-457200">
              <a:buFont typeface="Wingdings" pitchFamily="2" charset="2"/>
              <a:buChar char="q"/>
            </a:pPr>
            <a:r>
              <a:rPr lang="en-US" sz="2800" dirty="0"/>
              <a:t>Programs with more social services programming tend to run longer.</a:t>
            </a:r>
          </a:p>
          <a:p>
            <a:pPr marL="457200" lvl="0" indent="-457200">
              <a:buFont typeface="Wingdings" pitchFamily="2" charset="2"/>
              <a:buChar char="q"/>
            </a:pPr>
            <a:r>
              <a:rPr lang="en-US" sz="2800" dirty="0"/>
              <a:t>May be lengthened to permit satisfaction of conditions.</a:t>
            </a:r>
          </a:p>
          <a:p>
            <a:pPr marL="457200" lvl="0" indent="-457200">
              <a:buFont typeface="Wingdings" pitchFamily="2" charset="2"/>
              <a:buChar char="q"/>
            </a:pPr>
            <a:r>
              <a:rPr lang="en-US" sz="2800" dirty="0"/>
              <a:t>May be shortened as a reward for good performance or early completion of conditions.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Social Services Mandates</a:t>
            </a:r>
          </a:p>
        </p:txBody>
      </p:sp>
      <p:sp>
        <p:nvSpPr>
          <p:cNvPr id="3" name="Content Placeholder 2"/>
          <p:cNvSpPr>
            <a:spLocks noGrp="1"/>
          </p:cNvSpPr>
          <p:nvPr>
            <p:ph idx="1"/>
          </p:nvPr>
        </p:nvSpPr>
        <p:spPr>
          <a:xfrm>
            <a:off x="1135626" y="1616513"/>
            <a:ext cx="7543800" cy="3962400"/>
          </a:xfrm>
        </p:spPr>
        <p:txBody>
          <a:bodyPr>
            <a:normAutofit lnSpcReduction="10000"/>
          </a:bodyPr>
          <a:lstStyle/>
          <a:p>
            <a:pPr marL="0" lvl="0" indent="0">
              <a:lnSpc>
                <a:spcPct val="107000"/>
              </a:lnSpc>
              <a:spcBef>
                <a:spcPts val="0"/>
              </a:spcBef>
              <a:buNone/>
            </a:pPr>
            <a:r>
              <a:rPr lang="en-US" b="1" dirty="0">
                <a:ea typeface="Calibri"/>
                <a:cs typeface="Times New Roman"/>
              </a:rPr>
              <a:t>Are social services mandated?</a:t>
            </a:r>
          </a:p>
          <a:p>
            <a:pPr marL="457200" lvl="0" indent="-457200">
              <a:lnSpc>
                <a:spcPct val="107000"/>
              </a:lnSpc>
              <a:spcBef>
                <a:spcPts val="0"/>
              </a:spcBef>
              <a:buFont typeface="Wingdings" pitchFamily="2" charset="2"/>
              <a:buChar char="q"/>
            </a:pPr>
            <a:r>
              <a:rPr lang="en-US" sz="2800" dirty="0">
                <a:ea typeface="Calibri"/>
                <a:cs typeface="Times New Roman"/>
              </a:rPr>
              <a:t>Drug or alcohol treatment.</a:t>
            </a:r>
          </a:p>
          <a:p>
            <a:pPr marL="457200" lvl="0" indent="-457200">
              <a:lnSpc>
                <a:spcPct val="107000"/>
              </a:lnSpc>
              <a:spcBef>
                <a:spcPts val="0"/>
              </a:spcBef>
              <a:buFont typeface="Wingdings" pitchFamily="2" charset="2"/>
              <a:buChar char="q"/>
            </a:pPr>
            <a:r>
              <a:rPr lang="en-US" sz="2800" dirty="0">
                <a:ea typeface="Calibri"/>
                <a:cs typeface="Times New Roman"/>
              </a:rPr>
              <a:t>Mental health treatment.</a:t>
            </a:r>
          </a:p>
          <a:p>
            <a:pPr marL="457200" lvl="0" indent="-457200">
              <a:lnSpc>
                <a:spcPct val="107000"/>
              </a:lnSpc>
              <a:spcBef>
                <a:spcPts val="0"/>
              </a:spcBef>
              <a:buFont typeface="Wingdings" pitchFamily="2" charset="2"/>
              <a:buChar char="q"/>
            </a:pPr>
            <a:r>
              <a:rPr lang="en-US" sz="2800" dirty="0">
                <a:ea typeface="Calibri"/>
                <a:cs typeface="Times New Roman"/>
              </a:rPr>
              <a:t>Housing assistance.</a:t>
            </a:r>
          </a:p>
          <a:p>
            <a:pPr marL="457200" lvl="0" indent="-457200">
              <a:lnSpc>
                <a:spcPct val="107000"/>
              </a:lnSpc>
              <a:spcBef>
                <a:spcPts val="0"/>
              </a:spcBef>
              <a:buFont typeface="Wingdings" pitchFamily="2" charset="2"/>
              <a:buChar char="q"/>
            </a:pPr>
            <a:r>
              <a:rPr lang="en-US" sz="2800" dirty="0">
                <a:ea typeface="Calibri"/>
                <a:cs typeface="Times New Roman"/>
              </a:rPr>
              <a:t>Employment assistance.</a:t>
            </a:r>
          </a:p>
          <a:p>
            <a:pPr marL="457200" lvl="0" indent="-457200">
              <a:lnSpc>
                <a:spcPct val="107000"/>
              </a:lnSpc>
              <a:spcBef>
                <a:spcPts val="0"/>
              </a:spcBef>
              <a:buFont typeface="Wingdings" pitchFamily="2" charset="2"/>
              <a:buChar char="q"/>
            </a:pPr>
            <a:r>
              <a:rPr lang="en-US" sz="2800" dirty="0">
                <a:ea typeface="Calibri"/>
                <a:cs typeface="Times New Roman"/>
              </a:rPr>
              <a:t>Education assistance.</a:t>
            </a:r>
          </a:p>
          <a:p>
            <a:pPr marL="457200" lvl="0" indent="-457200">
              <a:lnSpc>
                <a:spcPct val="107000"/>
              </a:lnSpc>
              <a:spcBef>
                <a:spcPts val="0"/>
              </a:spcBef>
              <a:spcAft>
                <a:spcPts val="800"/>
              </a:spcAft>
              <a:buFont typeface="Wingdings" pitchFamily="2" charset="2"/>
              <a:buChar char="q"/>
            </a:pPr>
            <a:r>
              <a:rPr lang="en-US" sz="2800" dirty="0">
                <a:ea typeface="Calibri"/>
                <a:cs typeface="Times New Roman"/>
              </a:rPr>
              <a:t>Public benefits assistance.</a:t>
            </a:r>
          </a:p>
          <a:p>
            <a:pPr marL="457200" lvl="0" indent="-457200">
              <a:lnSpc>
                <a:spcPct val="107000"/>
              </a:lnSpc>
              <a:spcBef>
                <a:spcPts val="0"/>
              </a:spcBef>
              <a:spcAft>
                <a:spcPts val="800"/>
              </a:spcAft>
              <a:buFont typeface="Wingdings" pitchFamily="2" charset="2"/>
              <a:buChar char="q"/>
            </a:pPr>
            <a:r>
              <a:rPr lang="en-US" sz="2800" dirty="0">
                <a:ea typeface="Calibri"/>
                <a:cs typeface="Times New Roman"/>
              </a:rPr>
              <a:t>Other services.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ea typeface="Calibri"/>
                <a:cs typeface="Times New Roman"/>
              </a:rPr>
              <a:t>Risk &amp; Needs Assessment Tools</a:t>
            </a:r>
            <a:endParaRPr lang="en-US" sz="4000" dirty="0"/>
          </a:p>
        </p:txBody>
      </p:sp>
      <p:sp>
        <p:nvSpPr>
          <p:cNvPr id="3" name="Content Placeholder 2"/>
          <p:cNvSpPr>
            <a:spLocks noGrp="1"/>
          </p:cNvSpPr>
          <p:nvPr>
            <p:ph idx="1"/>
          </p:nvPr>
        </p:nvSpPr>
        <p:spPr>
          <a:xfrm>
            <a:off x="914400" y="1524000"/>
            <a:ext cx="7315200" cy="4267200"/>
          </a:xfrm>
        </p:spPr>
        <p:txBody>
          <a:bodyPr>
            <a:normAutofit fontScale="92500" lnSpcReduction="10000"/>
          </a:bodyPr>
          <a:lstStyle/>
          <a:p>
            <a:pPr marL="0" lvl="0" indent="0">
              <a:spcBef>
                <a:spcPts val="0"/>
              </a:spcBef>
              <a:buNone/>
            </a:pPr>
            <a:r>
              <a:rPr lang="en-US" b="1" dirty="0">
                <a:ea typeface="Calibri"/>
                <a:cs typeface="Times New Roman"/>
              </a:rPr>
              <a:t>Are the use of a risk &amp; needs assessment tools used to help inform programming or eligibility?</a:t>
            </a:r>
          </a:p>
          <a:p>
            <a:pPr marL="0" lvl="0" indent="0">
              <a:spcBef>
                <a:spcPts val="0"/>
              </a:spcBef>
              <a:buNone/>
            </a:pPr>
            <a:endParaRPr lang="en-US" b="1" dirty="0">
              <a:ea typeface="Calibri"/>
              <a:cs typeface="Times New Roman"/>
            </a:endParaRPr>
          </a:p>
          <a:p>
            <a:pPr marL="457200" lvl="0" indent="-457200">
              <a:lnSpc>
                <a:spcPct val="107000"/>
              </a:lnSpc>
              <a:spcBef>
                <a:spcPts val="0"/>
              </a:spcBef>
              <a:buFont typeface="Wingdings" pitchFamily="2" charset="2"/>
              <a:buChar char="q"/>
            </a:pPr>
            <a:r>
              <a:rPr lang="en-US" sz="2800" dirty="0">
                <a:ea typeface="Calibri"/>
                <a:cs typeface="Times New Roman"/>
              </a:rPr>
              <a:t>Validated screening tool used to assess either risks or needs or both.</a:t>
            </a:r>
          </a:p>
          <a:p>
            <a:pPr marL="457200" lvl="0" indent="-457200">
              <a:lnSpc>
                <a:spcPct val="107000"/>
              </a:lnSpc>
              <a:spcBef>
                <a:spcPts val="0"/>
              </a:spcBef>
              <a:buFont typeface="Wingdings" pitchFamily="2" charset="2"/>
              <a:buChar char="q"/>
            </a:pPr>
            <a:r>
              <a:rPr lang="en-US" sz="2800" dirty="0">
                <a:ea typeface="Calibri"/>
                <a:cs typeface="Times New Roman"/>
              </a:rPr>
              <a:t>Non-validated tool used.</a:t>
            </a:r>
          </a:p>
          <a:p>
            <a:pPr marL="457200" lvl="0" indent="-457200">
              <a:lnSpc>
                <a:spcPct val="107000"/>
              </a:lnSpc>
              <a:spcBef>
                <a:spcPts val="0"/>
              </a:spcBef>
              <a:buFont typeface="Wingdings" pitchFamily="2" charset="2"/>
              <a:buChar char="q"/>
            </a:pPr>
            <a:r>
              <a:rPr lang="en-US" sz="2800" dirty="0">
                <a:ea typeface="Calibri"/>
                <a:cs typeface="Times New Roman"/>
              </a:rPr>
              <a:t>No screening tool used.</a:t>
            </a:r>
          </a:p>
          <a:p>
            <a:pPr marL="457200" lvl="0" indent="-457200">
              <a:lnSpc>
                <a:spcPct val="107000"/>
              </a:lnSpc>
              <a:spcBef>
                <a:spcPts val="0"/>
              </a:spcBef>
              <a:buFont typeface="Wingdings" pitchFamily="2" charset="2"/>
              <a:buChar char="q"/>
            </a:pPr>
            <a:r>
              <a:rPr lang="en-US" sz="2800" dirty="0">
                <a:ea typeface="Calibri"/>
                <a:cs typeface="Times New Roman"/>
              </a:rPr>
              <a:t>Professional judgement over-rides used.</a:t>
            </a:r>
          </a:p>
          <a:p>
            <a:pPr marL="0" marR="0">
              <a:lnSpc>
                <a:spcPct val="107000"/>
              </a:lnSpc>
              <a:spcBef>
                <a:spcPts val="0"/>
              </a:spcBef>
              <a:spcAft>
                <a:spcPts val="0"/>
              </a:spcAft>
              <a:buNone/>
            </a:pPr>
            <a:r>
              <a:rPr lang="en-US" dirty="0">
                <a:ea typeface="Calibri"/>
                <a:cs typeface="Times New Roman"/>
              </a:rPr>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a:bodyPr>
          <a:lstStyle/>
          <a:p>
            <a:r>
              <a:rPr lang="en-US" sz="4000" dirty="0"/>
              <a:t>Introduction</a:t>
            </a:r>
          </a:p>
        </p:txBody>
      </p:sp>
      <p:sp>
        <p:nvSpPr>
          <p:cNvPr id="5" name="TextBox 4"/>
          <p:cNvSpPr txBox="1"/>
          <p:nvPr/>
        </p:nvSpPr>
        <p:spPr>
          <a:xfrm>
            <a:off x="1066800" y="1295400"/>
            <a:ext cx="7162800" cy="4462760"/>
          </a:xfrm>
          <a:prstGeom prst="rect">
            <a:avLst/>
          </a:prstGeom>
          <a:noFill/>
        </p:spPr>
        <p:txBody>
          <a:bodyPr wrap="square" rtlCol="0">
            <a:spAutoFit/>
          </a:bodyPr>
          <a:lstStyle/>
          <a:p>
            <a:r>
              <a:rPr lang="en-US" sz="3200" b="1" dirty="0"/>
              <a:t>In this presentation we will discuss: </a:t>
            </a:r>
          </a:p>
          <a:p>
            <a:pPr marL="285750" indent="-285750">
              <a:buFont typeface="Wingdings" panose="05000000000000000000" pitchFamily="2" charset="2"/>
              <a:buChar char="q"/>
            </a:pPr>
            <a:r>
              <a:rPr lang="en-US" sz="2800" dirty="0"/>
              <a:t> What diversion is.</a:t>
            </a:r>
          </a:p>
          <a:p>
            <a:pPr marL="285750" indent="-285750">
              <a:buFont typeface="Wingdings" panose="05000000000000000000" pitchFamily="2" charset="2"/>
              <a:buChar char="q"/>
            </a:pPr>
            <a:r>
              <a:rPr lang="en-US" sz="2800" dirty="0"/>
              <a:t> What prosecutor-led diversion is.</a:t>
            </a:r>
          </a:p>
          <a:p>
            <a:pPr marL="396875" indent="-396875">
              <a:buFont typeface="Wingdings" panose="05000000000000000000" pitchFamily="2" charset="2"/>
              <a:buChar char="q"/>
            </a:pPr>
            <a:r>
              <a:rPr lang="en-US" sz="2800" dirty="0"/>
              <a:t>Review a brief history of prosecutor-led diversion.</a:t>
            </a:r>
          </a:p>
          <a:p>
            <a:pPr marL="398463" indent="-398463">
              <a:buFont typeface="Wingdings" panose="05000000000000000000" pitchFamily="2" charset="2"/>
              <a:buChar char="q"/>
            </a:pPr>
            <a:r>
              <a:rPr lang="en-US" sz="2800" dirty="0"/>
              <a:t>Identify some of the common issues to consider when planning a new program.</a:t>
            </a:r>
          </a:p>
          <a:p>
            <a:pPr marL="285750" indent="-285750">
              <a:buFont typeface="Wingdings" panose="05000000000000000000" pitchFamily="2" charset="2"/>
              <a:buChar char="q"/>
            </a:pPr>
            <a:r>
              <a:rPr lang="en-US" sz="2800" dirty="0"/>
              <a:t> Where prosecutor-led diversion is heading.</a:t>
            </a:r>
          </a:p>
          <a:p>
            <a:pPr marL="398463" indent="-398463">
              <a:buFont typeface="Wingdings" panose="05000000000000000000" pitchFamily="2" charset="2"/>
              <a:buChar char="q"/>
            </a:pPr>
            <a:r>
              <a:rPr lang="en-US" sz="2800" dirty="0"/>
              <a:t>What the BJA/APA Prosecutor –Led Diversion Initiative is.</a:t>
            </a:r>
            <a:endParaRPr lang="en-US" dirty="0"/>
          </a:p>
        </p:txBody>
      </p:sp>
    </p:spTree>
    <p:extLst>
      <p:ext uri="{BB962C8B-B14F-4D97-AF65-F5344CB8AC3E}">
        <p14:creationId xmlns:p14="http://schemas.microsoft.com/office/powerpoint/2010/main" val="1376288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Payment of Costs</a:t>
            </a:r>
          </a:p>
        </p:txBody>
      </p:sp>
      <p:sp>
        <p:nvSpPr>
          <p:cNvPr id="3" name="Content Placeholder 2"/>
          <p:cNvSpPr>
            <a:spLocks noGrp="1"/>
          </p:cNvSpPr>
          <p:nvPr>
            <p:ph idx="1"/>
          </p:nvPr>
        </p:nvSpPr>
        <p:spPr>
          <a:xfrm>
            <a:off x="609600" y="1410264"/>
            <a:ext cx="8229600" cy="4525963"/>
          </a:xfrm>
        </p:spPr>
        <p:txBody>
          <a:bodyPr>
            <a:normAutofit/>
          </a:bodyPr>
          <a:lstStyle/>
          <a:p>
            <a:pPr marL="0" lvl="0" indent="0">
              <a:buNone/>
            </a:pPr>
            <a:r>
              <a:rPr lang="en-US" b="1" dirty="0"/>
              <a:t>Are payment of costs required?</a:t>
            </a:r>
          </a:p>
          <a:p>
            <a:pPr marL="457200" lvl="0" indent="-457200">
              <a:buFont typeface="Wingdings" pitchFamily="2" charset="2"/>
              <a:buChar char="q"/>
            </a:pPr>
            <a:r>
              <a:rPr lang="en-US" sz="2600" dirty="0"/>
              <a:t>Complete payment of costs required prior to entry.</a:t>
            </a:r>
          </a:p>
          <a:p>
            <a:pPr marL="457200" lvl="0" indent="-457200">
              <a:buFont typeface="Wingdings" pitchFamily="2" charset="2"/>
              <a:buChar char="q"/>
            </a:pPr>
            <a:r>
              <a:rPr lang="en-US" sz="2600" dirty="0"/>
              <a:t>Partial payment of costs required.</a:t>
            </a:r>
          </a:p>
          <a:p>
            <a:pPr marL="457200" lvl="0" indent="-457200">
              <a:buFont typeface="Wingdings" pitchFamily="2" charset="2"/>
              <a:buChar char="q"/>
            </a:pPr>
            <a:r>
              <a:rPr lang="en-US" sz="2600" dirty="0"/>
              <a:t>Complete payment of costs required prior to program completion.</a:t>
            </a:r>
          </a:p>
          <a:p>
            <a:pPr marL="457200" lvl="0" indent="-457200">
              <a:buFont typeface="Wingdings" pitchFamily="2" charset="2"/>
              <a:buChar char="q"/>
            </a:pPr>
            <a:r>
              <a:rPr lang="en-US" sz="2600" dirty="0"/>
              <a:t>Costs waivable due to indigency.</a:t>
            </a:r>
          </a:p>
          <a:p>
            <a:pPr marL="457200" lvl="0" indent="-457200">
              <a:buFont typeface="Wingdings" pitchFamily="2" charset="2"/>
              <a:buChar char="q"/>
            </a:pPr>
            <a:r>
              <a:rPr lang="en-US" sz="2600" dirty="0"/>
              <a:t>Costs convertible to community service or civil judgement.</a:t>
            </a:r>
          </a:p>
          <a:p>
            <a:pPr marL="457200" lvl="0" indent="-457200">
              <a:buFont typeface="Wingdings" pitchFamily="2" charset="2"/>
              <a:buChar char="q"/>
            </a:pPr>
            <a:r>
              <a:rPr lang="en-US" sz="2600" dirty="0"/>
              <a:t>No costs are imposed.</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Victim Consent Required</a:t>
            </a:r>
          </a:p>
        </p:txBody>
      </p:sp>
      <p:sp>
        <p:nvSpPr>
          <p:cNvPr id="3" name="Content Placeholder 2"/>
          <p:cNvSpPr>
            <a:spLocks noGrp="1"/>
          </p:cNvSpPr>
          <p:nvPr>
            <p:ph idx="1"/>
          </p:nvPr>
        </p:nvSpPr>
        <p:spPr>
          <a:xfrm>
            <a:off x="990600" y="1600201"/>
            <a:ext cx="7315200" cy="3505200"/>
          </a:xfrm>
        </p:spPr>
        <p:txBody>
          <a:bodyPr/>
          <a:lstStyle/>
          <a:p>
            <a:pPr marL="0" lvl="0" indent="0">
              <a:buNone/>
            </a:pPr>
            <a:r>
              <a:rPr lang="en-US" b="1" dirty="0"/>
              <a:t>Is the consent of the victim required?</a:t>
            </a:r>
          </a:p>
          <a:p>
            <a:pPr marL="457200" lvl="0" indent="-457200">
              <a:buFont typeface="Wingdings" pitchFamily="2" charset="2"/>
              <a:buChar char="q"/>
            </a:pPr>
            <a:r>
              <a:rPr lang="en-US" sz="2800" dirty="0"/>
              <a:t>Consent of identifiable victim required.</a:t>
            </a:r>
          </a:p>
          <a:p>
            <a:pPr marL="457200" lvl="0" indent="-457200">
              <a:buFont typeface="Wingdings" pitchFamily="2" charset="2"/>
              <a:buChar char="q"/>
            </a:pPr>
            <a:r>
              <a:rPr lang="en-US" sz="2800" dirty="0"/>
              <a:t>Consultation with identifiable victims required.</a:t>
            </a:r>
          </a:p>
          <a:p>
            <a:pPr marL="457200" lvl="0" indent="-457200">
              <a:buFont typeface="Wingdings" pitchFamily="2" charset="2"/>
              <a:buChar char="q"/>
            </a:pPr>
            <a:r>
              <a:rPr lang="en-US" sz="2800" dirty="0"/>
              <a:t>No consent required.</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Case Disposition</a:t>
            </a:r>
          </a:p>
        </p:txBody>
      </p:sp>
      <p:sp>
        <p:nvSpPr>
          <p:cNvPr id="3" name="Content Placeholder 2"/>
          <p:cNvSpPr>
            <a:spLocks noGrp="1"/>
          </p:cNvSpPr>
          <p:nvPr>
            <p:ph idx="1"/>
          </p:nvPr>
        </p:nvSpPr>
        <p:spPr>
          <a:xfrm>
            <a:off x="914400" y="1600201"/>
            <a:ext cx="7772400" cy="3733800"/>
          </a:xfrm>
        </p:spPr>
        <p:txBody>
          <a:bodyPr/>
          <a:lstStyle/>
          <a:p>
            <a:pPr marL="0" indent="0">
              <a:buNone/>
            </a:pPr>
            <a:r>
              <a:rPr lang="en-US" b="1" dirty="0"/>
              <a:t>What is the case disposition if successful?</a:t>
            </a:r>
          </a:p>
          <a:p>
            <a:pPr marL="457200" lvl="0" indent="-457200">
              <a:lnSpc>
                <a:spcPct val="107000"/>
              </a:lnSpc>
              <a:spcBef>
                <a:spcPts val="0"/>
              </a:spcBef>
              <a:buFont typeface="Wingdings" panose="05000000000000000000" pitchFamily="2" charset="2"/>
              <a:buChar char="q"/>
            </a:pPr>
            <a:r>
              <a:rPr lang="en-US" sz="2800" dirty="0">
                <a:ea typeface="Calibri"/>
                <a:cs typeface="Times New Roman"/>
              </a:rPr>
              <a:t>Case dismissed or nolle prossed.</a:t>
            </a:r>
          </a:p>
          <a:p>
            <a:pPr marL="457200" lvl="0" indent="-457200">
              <a:lnSpc>
                <a:spcPct val="107000"/>
              </a:lnSpc>
              <a:spcBef>
                <a:spcPts val="0"/>
              </a:spcBef>
              <a:spcAft>
                <a:spcPts val="800"/>
              </a:spcAft>
              <a:buFont typeface="Wingdings" panose="05000000000000000000" pitchFamily="2" charset="2"/>
              <a:buChar char="q"/>
            </a:pPr>
            <a:r>
              <a:rPr lang="en-US" sz="2800" dirty="0">
                <a:ea typeface="Calibri"/>
                <a:cs typeface="Times New Roman"/>
              </a:rPr>
              <a:t>Charge not filed or reduced.</a:t>
            </a:r>
          </a:p>
          <a:p>
            <a:pPr marL="457200" lvl="0" indent="-457200">
              <a:lnSpc>
                <a:spcPct val="107000"/>
              </a:lnSpc>
              <a:spcBef>
                <a:spcPts val="0"/>
              </a:spcBef>
              <a:spcAft>
                <a:spcPts val="800"/>
              </a:spcAft>
              <a:buFont typeface="Wingdings" panose="05000000000000000000" pitchFamily="2" charset="2"/>
              <a:buChar char="q"/>
            </a:pPr>
            <a:r>
              <a:rPr lang="en-US" sz="2800" dirty="0">
                <a:ea typeface="Calibri"/>
                <a:cs typeface="Times New Roman"/>
              </a:rPr>
              <a:t>Plea offer withdrawn or rejected.</a:t>
            </a:r>
          </a:p>
          <a:p>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Ease of Case Expungement</a:t>
            </a:r>
          </a:p>
        </p:txBody>
      </p:sp>
      <p:sp>
        <p:nvSpPr>
          <p:cNvPr id="3" name="Content Placeholder 2"/>
          <p:cNvSpPr>
            <a:spLocks noGrp="1"/>
          </p:cNvSpPr>
          <p:nvPr>
            <p:ph idx="1"/>
          </p:nvPr>
        </p:nvSpPr>
        <p:spPr>
          <a:xfrm>
            <a:off x="838200" y="1600200"/>
            <a:ext cx="7620000" cy="4038599"/>
          </a:xfrm>
        </p:spPr>
        <p:txBody>
          <a:bodyPr>
            <a:normAutofit/>
          </a:bodyPr>
          <a:lstStyle/>
          <a:p>
            <a:pPr marL="0" lvl="0" indent="0">
              <a:lnSpc>
                <a:spcPct val="107000"/>
              </a:lnSpc>
              <a:spcBef>
                <a:spcPts val="0"/>
              </a:spcBef>
              <a:buNone/>
            </a:pPr>
            <a:r>
              <a:rPr lang="en-US" b="1" dirty="0">
                <a:ea typeface="Calibri"/>
                <a:cs typeface="Times New Roman"/>
              </a:rPr>
              <a:t>What is the ease of case expungement?</a:t>
            </a:r>
            <a:endParaRPr lang="en-US" dirty="0">
              <a:ea typeface="Calibri"/>
              <a:cs typeface="Times New Roman"/>
            </a:endParaRPr>
          </a:p>
          <a:p>
            <a:pPr marL="457200" lvl="0" indent="-457200">
              <a:lnSpc>
                <a:spcPct val="107000"/>
              </a:lnSpc>
              <a:spcBef>
                <a:spcPts val="0"/>
              </a:spcBef>
              <a:buFont typeface="Wingdings" panose="05000000000000000000" pitchFamily="2" charset="2"/>
              <a:buChar char="q"/>
            </a:pPr>
            <a:r>
              <a:rPr lang="en-US" sz="2800" dirty="0">
                <a:ea typeface="Calibri"/>
                <a:cs typeface="Times New Roman"/>
              </a:rPr>
              <a:t>Expungement of case automatic with case closure.</a:t>
            </a:r>
          </a:p>
          <a:p>
            <a:pPr marL="457200" lvl="0" indent="-457200">
              <a:lnSpc>
                <a:spcPct val="107000"/>
              </a:lnSpc>
              <a:spcBef>
                <a:spcPts val="0"/>
              </a:spcBef>
              <a:buFont typeface="Wingdings" panose="05000000000000000000" pitchFamily="2" charset="2"/>
              <a:buChar char="q"/>
            </a:pPr>
            <a:r>
              <a:rPr lang="en-US" sz="2800" dirty="0">
                <a:ea typeface="Calibri"/>
                <a:cs typeface="Times New Roman"/>
              </a:rPr>
              <a:t>Expungement of case upon request.</a:t>
            </a:r>
          </a:p>
          <a:p>
            <a:pPr marL="457200" lvl="0" indent="-457200">
              <a:lnSpc>
                <a:spcPct val="107000"/>
              </a:lnSpc>
              <a:spcBef>
                <a:spcPts val="0"/>
              </a:spcBef>
              <a:buFont typeface="Wingdings" panose="05000000000000000000" pitchFamily="2" charset="2"/>
              <a:buChar char="q"/>
            </a:pPr>
            <a:r>
              <a:rPr lang="en-US" sz="2800" dirty="0">
                <a:ea typeface="Calibri"/>
                <a:cs typeface="Times New Roman"/>
              </a:rPr>
              <a:t>Expungement of case requires subsequent offender action.</a:t>
            </a:r>
          </a:p>
          <a:p>
            <a:pPr marL="457200" lvl="0" indent="-457200">
              <a:lnSpc>
                <a:spcPct val="107000"/>
              </a:lnSpc>
              <a:spcBef>
                <a:spcPts val="0"/>
              </a:spcBef>
              <a:spcAft>
                <a:spcPts val="800"/>
              </a:spcAft>
              <a:buFont typeface="Wingdings" panose="05000000000000000000" pitchFamily="2" charset="2"/>
              <a:buChar char="q"/>
            </a:pPr>
            <a:r>
              <a:rPr lang="en-US" sz="2800" dirty="0">
                <a:ea typeface="Calibri"/>
                <a:cs typeface="Times New Roman"/>
              </a:rPr>
              <a:t>Expungement of case via regular expungement statute.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4000" dirty="0"/>
              <a:t>Where is Prosecutor-Led </a:t>
            </a:r>
            <a:br>
              <a:rPr lang="en-US" sz="4000" dirty="0"/>
            </a:br>
            <a:r>
              <a:rPr lang="en-US" sz="4000" dirty="0"/>
              <a:t>Diversion Heading? </a:t>
            </a:r>
          </a:p>
        </p:txBody>
      </p:sp>
      <p:sp>
        <p:nvSpPr>
          <p:cNvPr id="3" name="Content Placeholder 2"/>
          <p:cNvSpPr>
            <a:spLocks noGrp="1"/>
          </p:cNvSpPr>
          <p:nvPr>
            <p:ph idx="1"/>
          </p:nvPr>
        </p:nvSpPr>
        <p:spPr>
          <a:xfrm>
            <a:off x="907104" y="1447800"/>
            <a:ext cx="7329791" cy="4038599"/>
          </a:xfrm>
        </p:spPr>
        <p:txBody>
          <a:bodyPr>
            <a:noAutofit/>
          </a:bodyPr>
          <a:lstStyle/>
          <a:p>
            <a:pPr marL="457200" lvl="0" indent="-457200">
              <a:buFont typeface="Wingdings" pitchFamily="2" charset="2"/>
              <a:buChar char="q"/>
            </a:pPr>
            <a:r>
              <a:rPr lang="en-US" sz="2400" dirty="0"/>
              <a:t>Earlier Interventions , more broad-based use.</a:t>
            </a:r>
          </a:p>
          <a:p>
            <a:pPr marL="457200" lvl="0" indent="-457200">
              <a:buFont typeface="Wingdings" pitchFamily="2" charset="2"/>
              <a:buChar char="q"/>
            </a:pPr>
            <a:r>
              <a:rPr lang="en-US" sz="2400" dirty="0"/>
              <a:t>Stronger social services &amp; treatment provider linkages.</a:t>
            </a:r>
          </a:p>
          <a:p>
            <a:pPr marL="457200" lvl="0" indent="-457200">
              <a:buFont typeface="Wingdings" pitchFamily="2" charset="2"/>
              <a:buChar char="q"/>
            </a:pPr>
            <a:r>
              <a:rPr lang="en-US" sz="2400" dirty="0"/>
              <a:t>Greater reliance on risk &amp; needs assessment tools.</a:t>
            </a:r>
          </a:p>
          <a:p>
            <a:pPr marL="457200" lvl="0" indent="-457200">
              <a:buFont typeface="Wingdings" pitchFamily="2" charset="2"/>
              <a:buChar char="q"/>
            </a:pPr>
            <a:r>
              <a:rPr lang="en-US" sz="2400" dirty="0"/>
              <a:t>Application to more challenging populations.</a:t>
            </a:r>
          </a:p>
          <a:p>
            <a:pPr marL="457200" lvl="0" indent="-457200">
              <a:buFont typeface="Wingdings" pitchFamily="2" charset="2"/>
              <a:buChar char="q"/>
            </a:pPr>
            <a:r>
              <a:rPr lang="en-US" sz="2400" dirty="0"/>
              <a:t>Application to more serious crimes.</a:t>
            </a:r>
          </a:p>
          <a:p>
            <a:pPr marL="457200" lvl="0" indent="-457200">
              <a:buFont typeface="Wingdings" pitchFamily="2" charset="2"/>
              <a:buChar char="q"/>
            </a:pPr>
            <a:r>
              <a:rPr lang="en-US" sz="2400" dirty="0"/>
              <a:t>Greater evidenced-based practice.</a:t>
            </a:r>
          </a:p>
          <a:p>
            <a:pPr marL="457200" lvl="0" indent="-457200">
              <a:buFont typeface="Wingdings" pitchFamily="2" charset="2"/>
              <a:buChar char="q"/>
            </a:pPr>
            <a:r>
              <a:rPr lang="en-US" sz="2400" dirty="0"/>
              <a:t>More attention to evaluation and improved practitioner/researcher partnerships.</a:t>
            </a:r>
          </a:p>
          <a:p>
            <a:pPr marL="457200" lvl="0" indent="-457200">
              <a:buFont typeface="Wingdings" pitchFamily="2" charset="2"/>
              <a:buChar char="q"/>
            </a:pPr>
            <a:r>
              <a:rPr lang="en-US" sz="2400" dirty="0"/>
              <a:t>Greater willingness to experiment and innovate.</a:t>
            </a:r>
          </a:p>
        </p:txBody>
      </p:sp>
    </p:spTree>
    <p:extLst>
      <p:ext uri="{BB962C8B-B14F-4D97-AF65-F5344CB8AC3E}">
        <p14:creationId xmlns:p14="http://schemas.microsoft.com/office/powerpoint/2010/main" val="2970194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5777" y="1828800"/>
            <a:ext cx="5105400" cy="1981200"/>
          </a:xfrm>
        </p:spPr>
        <p:txBody>
          <a:bodyPr>
            <a:noAutofit/>
          </a:bodyPr>
          <a:lstStyle/>
          <a:p>
            <a:pPr marL="0" indent="0" algn="ctr">
              <a:buNone/>
            </a:pPr>
            <a:r>
              <a:rPr lang="en-US" sz="4000" dirty="0"/>
              <a:t>The BJA/APA Prosecutor-Led </a:t>
            </a:r>
          </a:p>
          <a:p>
            <a:pPr marL="0" indent="0" algn="ctr">
              <a:buNone/>
            </a:pPr>
            <a:r>
              <a:rPr lang="en-US" sz="4000" dirty="0"/>
              <a:t>Diversion Initiative</a:t>
            </a:r>
          </a:p>
        </p:txBody>
      </p:sp>
    </p:spTree>
    <p:extLst>
      <p:ext uri="{BB962C8B-B14F-4D97-AF65-F5344CB8AC3E}">
        <p14:creationId xmlns:p14="http://schemas.microsoft.com/office/powerpoint/2010/main" val="1411058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4000" dirty="0"/>
              <a:t>The BJA/APA Prosecutor-Led</a:t>
            </a:r>
            <a:br>
              <a:rPr lang="en-US" sz="4000" dirty="0"/>
            </a:br>
            <a:r>
              <a:rPr lang="en-US" sz="4000" dirty="0"/>
              <a:t> Diversion Initiative</a:t>
            </a:r>
          </a:p>
        </p:txBody>
      </p:sp>
      <p:sp>
        <p:nvSpPr>
          <p:cNvPr id="3" name="Content Placeholder 2"/>
          <p:cNvSpPr>
            <a:spLocks noGrp="1"/>
          </p:cNvSpPr>
          <p:nvPr>
            <p:ph idx="1"/>
          </p:nvPr>
        </p:nvSpPr>
        <p:spPr>
          <a:xfrm>
            <a:off x="457200" y="1600201"/>
            <a:ext cx="8382000" cy="4191000"/>
          </a:xfrm>
        </p:spPr>
        <p:txBody>
          <a:bodyPr>
            <a:normAutofit fontScale="92500" lnSpcReduction="10000"/>
          </a:bodyPr>
          <a:lstStyle/>
          <a:p>
            <a:pPr marL="0" lvl="0" indent="0">
              <a:buNone/>
            </a:pPr>
            <a:r>
              <a:rPr lang="en-US" b="1" dirty="0"/>
              <a:t>What does this training and technical assistance program offer to prosecutors?</a:t>
            </a:r>
          </a:p>
          <a:p>
            <a:pPr marL="457200" lvl="0" indent="-457200">
              <a:buFont typeface="Wingdings" pitchFamily="2" charset="2"/>
              <a:buChar char="q"/>
            </a:pPr>
            <a:r>
              <a:rPr lang="en-US" sz="2400" dirty="0"/>
              <a:t>Intensive training and technical assistance to no fewer than 16 jurisdictions in designing, implementing, and evaluating a new PLD program focused on diverting those with drug &amp; alcohol issues, mental health issues, or who are victims of human trafficking into treatment rather than incarceration.</a:t>
            </a:r>
          </a:p>
          <a:p>
            <a:pPr marL="457200" lvl="0" indent="-457200">
              <a:buFont typeface="Wingdings" pitchFamily="2" charset="2"/>
              <a:buChar char="q"/>
            </a:pPr>
            <a:r>
              <a:rPr lang="en-US" sz="2400" dirty="0"/>
              <a:t>Peer-to peer mentoring through a PLD mentor network.</a:t>
            </a:r>
          </a:p>
          <a:p>
            <a:pPr marL="457200" lvl="0" indent="-457200">
              <a:buFont typeface="Wingdings" pitchFamily="2" charset="2"/>
              <a:buChar char="q"/>
            </a:pPr>
            <a:r>
              <a:rPr lang="en-US" sz="2400" dirty="0"/>
              <a:t>An online toolkit of materials to assist program development. </a:t>
            </a:r>
          </a:p>
          <a:p>
            <a:pPr marL="457200" lvl="0" indent="-457200">
              <a:buFont typeface="Wingdings" pitchFamily="2" charset="2"/>
              <a:buChar char="q"/>
            </a:pPr>
            <a:r>
              <a:rPr lang="en-US" sz="2400" dirty="0"/>
              <a:t>A national assessment of prosecutor’s offices use of PLD.</a:t>
            </a:r>
          </a:p>
          <a:p>
            <a:pPr marL="457200" lvl="0" indent="-457200">
              <a:buFont typeface="Wingdings" pitchFamily="2" charset="2"/>
              <a:buChar char="q"/>
            </a:pPr>
            <a:r>
              <a:rPr lang="en-US" sz="2400" dirty="0"/>
              <a:t>Two regional trainings on PLD.</a:t>
            </a:r>
            <a:endParaRPr lang="en-US" dirty="0"/>
          </a:p>
        </p:txBody>
      </p:sp>
    </p:spTree>
    <p:extLst>
      <p:ext uri="{BB962C8B-B14F-4D97-AF65-F5344CB8AC3E}">
        <p14:creationId xmlns:p14="http://schemas.microsoft.com/office/powerpoint/2010/main" val="3673823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95401"/>
            <a:ext cx="8229600" cy="3429000"/>
          </a:xfrm>
        </p:spPr>
        <p:txBody>
          <a:bodyPr/>
          <a:lstStyle/>
          <a:p>
            <a:r>
              <a:rPr lang="en-US" dirty="0"/>
              <a:t>APA has multiple resources to help assist prosecutors in planning, implementing, and evaluating </a:t>
            </a:r>
            <a:r>
              <a:rPr lang="en-US"/>
              <a:t>a new prosecutor-led </a:t>
            </a:r>
            <a:r>
              <a:rPr lang="en-US" dirty="0"/>
              <a:t>diversion program.</a:t>
            </a:r>
          </a:p>
          <a:p>
            <a:pPr marL="0" indent="0">
              <a:buNone/>
            </a:pPr>
            <a:endParaRPr lang="en-US" dirty="0"/>
          </a:p>
          <a:p>
            <a:pPr marL="0" indent="0" algn="ctr">
              <a:buNone/>
            </a:pPr>
            <a:r>
              <a:rPr lang="en-US" dirty="0"/>
              <a:t>Contact:  </a:t>
            </a:r>
            <a:r>
              <a:rPr lang="en-US" dirty="0">
                <a:hlinkClick r:id="rId2"/>
              </a:rPr>
              <a:t>info@apainc.org</a:t>
            </a:r>
            <a:endParaRPr lang="en-US" dirty="0"/>
          </a:p>
          <a:p>
            <a:pPr marL="0" indent="0">
              <a:buNone/>
            </a:pPr>
            <a:endParaRPr lang="en-US" dirty="0"/>
          </a:p>
        </p:txBody>
      </p:sp>
      <p:sp>
        <p:nvSpPr>
          <p:cNvPr id="5" name="TextBox 4"/>
          <p:cNvSpPr txBox="1"/>
          <p:nvPr/>
        </p:nvSpPr>
        <p:spPr>
          <a:xfrm>
            <a:off x="2590800" y="228600"/>
            <a:ext cx="3886200" cy="707886"/>
          </a:xfrm>
          <a:prstGeom prst="rect">
            <a:avLst/>
          </a:prstGeom>
          <a:noFill/>
        </p:spPr>
        <p:txBody>
          <a:bodyPr wrap="square" rtlCol="0">
            <a:spAutoFit/>
          </a:bodyPr>
          <a:lstStyle/>
          <a:p>
            <a:r>
              <a:rPr lang="en-US" sz="4000" dirty="0"/>
              <a:t>How to Get Help?</a:t>
            </a:r>
          </a:p>
        </p:txBody>
      </p:sp>
    </p:spTree>
    <p:extLst>
      <p:ext uri="{BB962C8B-B14F-4D97-AF65-F5344CB8AC3E}">
        <p14:creationId xmlns:p14="http://schemas.microsoft.com/office/powerpoint/2010/main" val="2594759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 y="533400"/>
            <a:ext cx="7772400" cy="1470025"/>
          </a:xfrm>
          <a:prstGeom prst="rect">
            <a:avLst/>
          </a:prstGeom>
        </p:spPr>
        <p:txBody>
          <a:bodyP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chemeClr val="tx1"/>
                </a:solidFill>
                <a:effectLst/>
                <a:uLnTx/>
                <a:uFillTx/>
                <a:latin typeface="Corbel" pitchFamily="34" charset="0"/>
                <a:ea typeface="+mj-ea"/>
                <a:cs typeface="+mj-cs"/>
              </a:rPr>
              <a:t>NOTICE OF FEDERAL FUNDING &amp; FEDERAL DISCLAIMER</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Subtitle 2"/>
          <p:cNvSpPr txBox="1">
            <a:spLocks/>
          </p:cNvSpPr>
          <p:nvPr/>
        </p:nvSpPr>
        <p:spPr>
          <a:xfrm>
            <a:off x="1371600" y="2133600"/>
            <a:ext cx="6400800" cy="2438400"/>
          </a:xfrm>
          <a:prstGeom prst="rect">
            <a:avLst/>
          </a:prstGeom>
        </p:spPr>
        <p:txBody>
          <a:bodyPr>
            <a:normAutofit fontScale="47500" lnSpcReduction="20000"/>
          </a:bodyPr>
          <a:lstStyle/>
          <a:p>
            <a:pPr lvl="0">
              <a:spcBef>
                <a:spcPct val="20000"/>
              </a:spcBef>
              <a:defRPr/>
            </a:pPr>
            <a:r>
              <a:rPr kumimoji="0" lang="en-US" sz="3800" b="0" i="1" u="none" strike="noStrike" kern="1200" cap="none" spc="0" normalizeH="0" baseline="0" noProof="0" dirty="0">
                <a:ln>
                  <a:noFill/>
                </a:ln>
                <a:effectLst/>
                <a:uLnTx/>
                <a:uFillTx/>
                <a:latin typeface="Corbel" pitchFamily="34" charset="0"/>
              </a:rPr>
              <a:t>This project was supported by Grant No. </a:t>
            </a:r>
            <a:r>
              <a:rPr lang="en-US" sz="3800" dirty="0"/>
              <a:t>2015-DM-BX-K005</a:t>
            </a:r>
            <a:r>
              <a:rPr kumimoji="0" lang="en-US" sz="3800" b="0" i="1" u="none" strike="noStrike" kern="1200" cap="none" spc="0" normalizeH="0" baseline="0" noProof="0" dirty="0">
                <a:ln>
                  <a:noFill/>
                </a:ln>
                <a:effectLst/>
                <a:uLnTx/>
                <a:uFillTx/>
                <a:latin typeface="Corbel" pitchFamily="34" charset="0"/>
              </a:rPr>
              <a:t> awarded by the Bureau of Justice Assistance. The Bureau of Justice Assistance is a component of the Office of Justice Programs, which also includes the Bureau of Justice Statistics, the National Institute of Justice, the Office of Juvenile Justice and Delinquency Prevention, the SMART Office, and the Office for Victims of Crime. Points of view or opinions in this document are those of the author and do not represent the official position or policies of the United States Department of Justice.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5" descr="A picture containing clipart&#10;&#10;Description generated with very high confidence">
            <a:extLst>
              <a:ext uri="{FF2B5EF4-FFF2-40B4-BE49-F238E27FC236}">
                <a16:creationId xmlns:a16="http://schemas.microsoft.com/office/drawing/2014/main" id="{BE43D8DD-2DCE-4C19-8656-C689E0A24B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4437998"/>
            <a:ext cx="2438400" cy="1499323"/>
          </a:xfrm>
          <a:prstGeom prst="rect">
            <a:avLst/>
          </a:prstGeom>
        </p:spPr>
      </p:pic>
    </p:spTree>
    <p:extLst>
      <p:ext uri="{BB962C8B-B14F-4D97-AF65-F5344CB8AC3E}">
        <p14:creationId xmlns:p14="http://schemas.microsoft.com/office/powerpoint/2010/main" val="3332386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a:t>What Does Diversion Mean?</a:t>
            </a:r>
          </a:p>
        </p:txBody>
      </p:sp>
      <p:sp>
        <p:nvSpPr>
          <p:cNvPr id="3" name="Content Placeholder 2"/>
          <p:cNvSpPr>
            <a:spLocks noGrp="1"/>
          </p:cNvSpPr>
          <p:nvPr>
            <p:ph idx="1"/>
          </p:nvPr>
        </p:nvSpPr>
        <p:spPr>
          <a:xfrm>
            <a:off x="609600" y="1424448"/>
            <a:ext cx="8229600" cy="4343400"/>
          </a:xfrm>
        </p:spPr>
        <p:txBody>
          <a:bodyPr>
            <a:normAutofit fontScale="92500" lnSpcReduction="10000"/>
          </a:bodyPr>
          <a:lstStyle/>
          <a:p>
            <a:pPr marL="0" lvl="0" indent="0">
              <a:buNone/>
            </a:pPr>
            <a:r>
              <a:rPr lang="en-US" dirty="0"/>
              <a:t>Diversion includes programs that are “outside of traditional case processing that reduce recidivism and conserve criminal justice resources through interventions tailored to an individual’s risks and needs or meaningful and timely responses to their criminal behavior.”</a:t>
            </a:r>
          </a:p>
          <a:p>
            <a:pPr marL="0" lvl="0" indent="0">
              <a:buNone/>
            </a:pPr>
            <a:r>
              <a:rPr lang="en-US" sz="2000" i="1" dirty="0"/>
              <a:t>							NAPSA</a:t>
            </a:r>
          </a:p>
          <a:p>
            <a:pPr marL="0" lvl="0" indent="0">
              <a:buNone/>
            </a:pPr>
            <a:r>
              <a:rPr lang="en-US" dirty="0"/>
              <a:t>May be variously referred to as diversion, deferred prosecution, accelerated disposition, pretrial intervention, and other such terms.</a:t>
            </a:r>
          </a:p>
          <a:p>
            <a:pPr>
              <a:buFont typeface="Wingdings" pitchFamily="2" charset="2"/>
              <a:buChar char="q"/>
            </a:pPr>
            <a:endParaRPr lang="en-US" sz="2400" dirty="0"/>
          </a:p>
          <a:p>
            <a:pPr>
              <a:buFont typeface="Wingdings" pitchFamily="2" charset="2"/>
              <a:buChar char="q"/>
            </a:pPr>
            <a:endParaRPr lang="en-US" sz="2400" dirty="0"/>
          </a:p>
          <a:p>
            <a:pPr>
              <a:buFont typeface="Wingdings" pitchFamily="2" charset="2"/>
              <a:buChar char="q"/>
            </a:pPr>
            <a:endParaRPr lang="en-US" sz="2400" dirty="0"/>
          </a:p>
          <a:p>
            <a:pPr marL="0" indent="0">
              <a:buNone/>
            </a:pPr>
            <a:endParaRPr lang="en-US" sz="2400" dirty="0"/>
          </a:p>
        </p:txBody>
      </p:sp>
    </p:spTree>
    <p:extLst>
      <p:ext uri="{BB962C8B-B14F-4D97-AF65-F5344CB8AC3E}">
        <p14:creationId xmlns:p14="http://schemas.microsoft.com/office/powerpoint/2010/main" val="2704338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581"/>
            <a:ext cx="8229600" cy="1143000"/>
          </a:xfrm>
        </p:spPr>
        <p:txBody>
          <a:bodyPr>
            <a:normAutofit/>
          </a:bodyPr>
          <a:lstStyle/>
          <a:p>
            <a:r>
              <a:rPr lang="en-US" sz="4000" dirty="0">
                <a:latin typeface="+mn-lt"/>
              </a:rPr>
              <a:t>What is Prosecutor-Led Diversion?</a:t>
            </a:r>
          </a:p>
        </p:txBody>
      </p:sp>
      <p:sp>
        <p:nvSpPr>
          <p:cNvPr id="3" name="Content Placeholder 2"/>
          <p:cNvSpPr>
            <a:spLocks noGrp="1"/>
          </p:cNvSpPr>
          <p:nvPr>
            <p:ph idx="1"/>
          </p:nvPr>
        </p:nvSpPr>
        <p:spPr>
          <a:xfrm>
            <a:off x="609600" y="1167581"/>
            <a:ext cx="8229600" cy="4525963"/>
          </a:xfrm>
        </p:spPr>
        <p:txBody>
          <a:bodyPr/>
          <a:lstStyle/>
          <a:p>
            <a:pPr marL="0" lvl="0" indent="0">
              <a:buNone/>
            </a:pPr>
            <a:r>
              <a:rPr lang="en-US" b="1" dirty="0"/>
              <a:t>Who is primarily responsible for determining:</a:t>
            </a:r>
            <a:endParaRPr lang="en-US" dirty="0"/>
          </a:p>
          <a:p>
            <a:pPr marL="520700" indent="-520700">
              <a:buFont typeface="Wingdings" pitchFamily="2" charset="2"/>
              <a:buChar char="q"/>
            </a:pPr>
            <a:r>
              <a:rPr lang="en-US" dirty="0"/>
              <a:t>Eligibility standards of the program.</a:t>
            </a:r>
          </a:p>
          <a:p>
            <a:pPr marL="520700" indent="-520700">
              <a:buFont typeface="Wingdings" pitchFamily="2" charset="2"/>
              <a:buChar char="q"/>
            </a:pPr>
            <a:r>
              <a:rPr lang="en-US" dirty="0"/>
              <a:t>Whether an offer is made in a given case.</a:t>
            </a:r>
          </a:p>
          <a:p>
            <a:pPr marL="520700" indent="-520700">
              <a:buFont typeface="Wingdings" pitchFamily="2" charset="2"/>
              <a:buChar char="q"/>
            </a:pPr>
            <a:r>
              <a:rPr lang="en-US" dirty="0"/>
              <a:t>What the program’s conditions will be.</a:t>
            </a:r>
          </a:p>
          <a:p>
            <a:pPr marL="574675" indent="-574675">
              <a:buFont typeface="Wingdings" pitchFamily="2" charset="2"/>
              <a:buChar char="q"/>
            </a:pPr>
            <a:r>
              <a:rPr lang="en-US" dirty="0"/>
              <a:t>Whether a person has complied with the conditions.</a:t>
            </a:r>
          </a:p>
          <a:p>
            <a:pPr marL="0" indent="0">
              <a:buNone/>
            </a:pPr>
            <a:r>
              <a:rPr lang="en-US" dirty="0"/>
              <a:t>If the answer to these questions is primarily the prosecutor, that program is prosecutor-led.</a:t>
            </a:r>
          </a:p>
          <a:p>
            <a:pPr marL="0" indent="0">
              <a:buNone/>
            </a:pPr>
            <a:endParaRPr lang="en-US" dirty="0"/>
          </a:p>
        </p:txBody>
      </p:sp>
    </p:spTree>
    <p:extLst>
      <p:ext uri="{BB962C8B-B14F-4D97-AF65-F5344CB8AC3E}">
        <p14:creationId xmlns:p14="http://schemas.microsoft.com/office/powerpoint/2010/main" val="1957671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08038" y="838200"/>
            <a:ext cx="8327922" cy="4919817"/>
          </a:xfrm>
          <a:prstGeom prst="rect">
            <a:avLst/>
          </a:prstGeom>
        </p:spPr>
        <p:txBody>
          <a:bodyPr>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Wingdings" panose="05000000000000000000" pitchFamily="2" charset="2"/>
              <a:buChar char="q"/>
            </a:pPr>
            <a:r>
              <a:rPr lang="en-US" sz="11200" dirty="0"/>
              <a:t>Diversion began to emerge as early as the 1940’s and proliferated in the 1960’s and beyond.</a:t>
            </a:r>
          </a:p>
          <a:p>
            <a:pPr marL="457200" indent="-457200">
              <a:buFont typeface="Wingdings" panose="05000000000000000000" pitchFamily="2" charset="2"/>
              <a:buChar char="q"/>
            </a:pPr>
            <a:r>
              <a:rPr lang="en-US" sz="11200" dirty="0"/>
              <a:t>Programs begun before 1990’s tended to be prosecutor-led.</a:t>
            </a:r>
          </a:p>
          <a:p>
            <a:pPr marL="457200" indent="-457200">
              <a:buFont typeface="Wingdings" panose="05000000000000000000" pitchFamily="2" charset="2"/>
              <a:buChar char="q"/>
            </a:pPr>
            <a:r>
              <a:rPr lang="en-US" sz="11200" dirty="0"/>
              <a:t>Programs begun since 1990’s tended to be court-led.</a:t>
            </a:r>
          </a:p>
          <a:p>
            <a:pPr marL="457200" indent="-457200">
              <a:buFont typeface="Wingdings" panose="05000000000000000000" pitchFamily="2" charset="2"/>
              <a:buChar char="q"/>
            </a:pPr>
            <a:r>
              <a:rPr lang="en-US" sz="11200" dirty="0"/>
              <a:t>Despite this fact, prosecutor-led diversion programs have continued to provide prosecutors with a non-traditional means to resolve criminal cases throughout.</a:t>
            </a:r>
          </a:p>
          <a:p>
            <a:pPr marL="457200" indent="-457200">
              <a:buFont typeface="Wingdings" panose="05000000000000000000" pitchFamily="2" charset="2"/>
              <a:buChar char="q"/>
            </a:pPr>
            <a:r>
              <a:rPr lang="en-US" sz="11200" dirty="0"/>
              <a:t>Programs have tended to be post-filing and focus on first-time offenders, and/or those with mental illness and drug use issues.</a:t>
            </a:r>
          </a:p>
          <a:p>
            <a:pPr marL="0" indent="0">
              <a:buFont typeface="Arial" pitchFamily="34" charset="0"/>
              <a:buNone/>
            </a:pPr>
            <a:r>
              <a:rPr lang="en-US" sz="5600" dirty="0"/>
              <a:t>For a more detailed discussion see:  No Entry: A National Survey of Criminal Justice Diversion Programs and Initiatives, Center of Health &amp; Justice at TASC, December 2013; and Pretrial Diversion in the 21</a:t>
            </a:r>
            <a:r>
              <a:rPr lang="en-US" sz="5600" baseline="30000" dirty="0"/>
              <a:t>st</a:t>
            </a:r>
            <a:r>
              <a:rPr lang="en-US" sz="5600" dirty="0"/>
              <a:t> Century, NAPSA, 2009.</a:t>
            </a:r>
          </a:p>
        </p:txBody>
      </p:sp>
      <p:sp>
        <p:nvSpPr>
          <p:cNvPr id="3" name="Title 1"/>
          <p:cNvSpPr txBox="1">
            <a:spLocks/>
          </p:cNvSpPr>
          <p:nvPr/>
        </p:nvSpPr>
        <p:spPr>
          <a:xfrm>
            <a:off x="0" y="76431"/>
            <a:ext cx="9143999" cy="868362"/>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a:latin typeface="+mn-lt"/>
              </a:rPr>
              <a:t>Brief History of Prosecutor-Led Diversion</a:t>
            </a:r>
          </a:p>
        </p:txBody>
      </p:sp>
    </p:spTree>
    <p:extLst>
      <p:ext uri="{BB962C8B-B14F-4D97-AF65-F5344CB8AC3E}">
        <p14:creationId xmlns:p14="http://schemas.microsoft.com/office/powerpoint/2010/main" val="3728000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08038" y="1524001"/>
            <a:ext cx="8327922" cy="37338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Wingdings" panose="05000000000000000000" pitchFamily="2" charset="2"/>
              <a:buChar char="q"/>
            </a:pPr>
            <a:endParaRPr lang="en-US" sz="5600" dirty="0"/>
          </a:p>
        </p:txBody>
      </p:sp>
      <p:sp>
        <p:nvSpPr>
          <p:cNvPr id="3" name="Title 1"/>
          <p:cNvSpPr txBox="1">
            <a:spLocks/>
          </p:cNvSpPr>
          <p:nvPr/>
        </p:nvSpPr>
        <p:spPr>
          <a:xfrm>
            <a:off x="1028699" y="228831"/>
            <a:ext cx="7086600" cy="129517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a:latin typeface="+mn-lt"/>
              </a:rPr>
              <a:t>Planning a Program: </a:t>
            </a:r>
          </a:p>
          <a:p>
            <a:r>
              <a:rPr lang="en-US" sz="4000" dirty="0">
                <a:latin typeface="+mn-lt"/>
              </a:rPr>
              <a:t>Some Common Issues</a:t>
            </a:r>
          </a:p>
        </p:txBody>
      </p:sp>
      <p:sp>
        <p:nvSpPr>
          <p:cNvPr id="5" name="TextBox 4"/>
          <p:cNvSpPr txBox="1"/>
          <p:nvPr/>
        </p:nvSpPr>
        <p:spPr>
          <a:xfrm>
            <a:off x="1447800" y="2332287"/>
            <a:ext cx="6881510" cy="2062103"/>
          </a:xfrm>
          <a:prstGeom prst="rect">
            <a:avLst/>
          </a:prstGeom>
          <a:noFill/>
        </p:spPr>
        <p:txBody>
          <a:bodyPr wrap="square" rtlCol="0">
            <a:spAutoFit/>
          </a:bodyPr>
          <a:lstStyle/>
          <a:p>
            <a:r>
              <a:rPr lang="en-US" sz="3200" dirty="0"/>
              <a:t>The following questions identify some </a:t>
            </a:r>
          </a:p>
          <a:p>
            <a:r>
              <a:rPr lang="en-US" sz="3200" dirty="0"/>
              <a:t>of the common issues that need to be answered in order to plan a new prosecutor-led diversion program.</a:t>
            </a:r>
          </a:p>
        </p:txBody>
      </p:sp>
    </p:spTree>
    <p:extLst>
      <p:ext uri="{BB962C8B-B14F-4D97-AF65-F5344CB8AC3E}">
        <p14:creationId xmlns:p14="http://schemas.microsoft.com/office/powerpoint/2010/main" val="4220152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1"/>
          </a:xfrm>
        </p:spPr>
        <p:txBody>
          <a:bodyPr>
            <a:noAutofit/>
          </a:bodyPr>
          <a:lstStyle/>
          <a:p>
            <a:r>
              <a:rPr lang="en-US" sz="4000" dirty="0"/>
              <a:t>Practice Pointer</a:t>
            </a:r>
          </a:p>
        </p:txBody>
      </p:sp>
      <p:sp>
        <p:nvSpPr>
          <p:cNvPr id="3" name="Content Placeholder 2"/>
          <p:cNvSpPr>
            <a:spLocks noGrp="1"/>
          </p:cNvSpPr>
          <p:nvPr>
            <p:ph idx="1"/>
          </p:nvPr>
        </p:nvSpPr>
        <p:spPr>
          <a:xfrm>
            <a:off x="914400" y="1066800"/>
            <a:ext cx="7315200" cy="4724400"/>
          </a:xfrm>
        </p:spPr>
        <p:txBody>
          <a:bodyPr>
            <a:normAutofit fontScale="70000" lnSpcReduction="20000"/>
          </a:bodyPr>
          <a:lstStyle/>
          <a:p>
            <a:pPr marL="0" lvl="0" indent="0">
              <a:lnSpc>
                <a:spcPct val="107000"/>
              </a:lnSpc>
              <a:spcBef>
                <a:spcPts val="0"/>
              </a:spcBef>
              <a:buNone/>
            </a:pPr>
            <a:r>
              <a:rPr lang="en-US" sz="3400" dirty="0">
                <a:ea typeface="Calibri"/>
                <a:cs typeface="Times New Roman"/>
              </a:rPr>
              <a:t>How a prosecutor fashions a program involves a complex weighing of sometimes competing interests involving:</a:t>
            </a:r>
          </a:p>
          <a:p>
            <a:pPr marL="0" lvl="0" indent="0">
              <a:lnSpc>
                <a:spcPct val="107000"/>
              </a:lnSpc>
              <a:spcBef>
                <a:spcPts val="0"/>
              </a:spcBef>
              <a:buNone/>
            </a:pPr>
            <a:endParaRPr lang="en-US" sz="3400" dirty="0">
              <a:ea typeface="Calibri"/>
              <a:cs typeface="Times New Roman"/>
            </a:endParaRPr>
          </a:p>
          <a:p>
            <a:pPr marL="457200" lvl="0" indent="-457200">
              <a:lnSpc>
                <a:spcPct val="107000"/>
              </a:lnSpc>
              <a:spcBef>
                <a:spcPts val="0"/>
              </a:spcBef>
              <a:buFont typeface="Wingdings" panose="05000000000000000000" pitchFamily="2" charset="2"/>
              <a:buChar char="q"/>
            </a:pPr>
            <a:r>
              <a:rPr lang="en-US" sz="3400" dirty="0">
                <a:ea typeface="Calibri"/>
                <a:cs typeface="Times New Roman"/>
              </a:rPr>
              <a:t>Sentencing Philosophy</a:t>
            </a:r>
          </a:p>
          <a:p>
            <a:pPr marL="457200" lvl="0" indent="-457200">
              <a:lnSpc>
                <a:spcPct val="107000"/>
              </a:lnSpc>
              <a:spcBef>
                <a:spcPts val="0"/>
              </a:spcBef>
              <a:buFont typeface="Wingdings" panose="05000000000000000000" pitchFamily="2" charset="2"/>
              <a:buChar char="q"/>
            </a:pPr>
            <a:r>
              <a:rPr lang="en-US" sz="3400" dirty="0">
                <a:ea typeface="Calibri"/>
                <a:cs typeface="Times New Roman"/>
              </a:rPr>
              <a:t>Criminal Justice Case Management</a:t>
            </a:r>
          </a:p>
          <a:p>
            <a:pPr marL="457200" lvl="0" indent="-457200">
              <a:lnSpc>
                <a:spcPct val="107000"/>
              </a:lnSpc>
              <a:spcBef>
                <a:spcPts val="0"/>
              </a:spcBef>
              <a:buFont typeface="Wingdings" panose="05000000000000000000" pitchFamily="2" charset="2"/>
              <a:buChar char="q"/>
            </a:pPr>
            <a:r>
              <a:rPr lang="en-US" sz="3400" dirty="0">
                <a:ea typeface="Calibri"/>
                <a:cs typeface="Times New Roman"/>
              </a:rPr>
              <a:t>Criminal Justice System Resource Concerns</a:t>
            </a:r>
          </a:p>
          <a:p>
            <a:pPr marL="457200" lvl="0" indent="-457200">
              <a:lnSpc>
                <a:spcPct val="107000"/>
              </a:lnSpc>
              <a:spcBef>
                <a:spcPts val="0"/>
              </a:spcBef>
              <a:buFont typeface="Wingdings" panose="05000000000000000000" pitchFamily="2" charset="2"/>
              <a:buChar char="q"/>
            </a:pPr>
            <a:r>
              <a:rPr lang="en-US" sz="3400" dirty="0">
                <a:ea typeface="Calibri"/>
                <a:cs typeface="Times New Roman"/>
              </a:rPr>
              <a:t>Public Safety</a:t>
            </a:r>
          </a:p>
          <a:p>
            <a:pPr marL="457200" lvl="0" indent="-457200">
              <a:lnSpc>
                <a:spcPct val="107000"/>
              </a:lnSpc>
              <a:spcBef>
                <a:spcPts val="0"/>
              </a:spcBef>
              <a:buFont typeface="Wingdings" panose="05000000000000000000" pitchFamily="2" charset="2"/>
              <a:buChar char="q"/>
            </a:pPr>
            <a:r>
              <a:rPr lang="en-US" sz="3400" dirty="0">
                <a:ea typeface="Calibri"/>
                <a:cs typeface="Times New Roman"/>
              </a:rPr>
              <a:t>Victim Interests</a:t>
            </a:r>
          </a:p>
          <a:p>
            <a:pPr marL="0" lvl="0" indent="0">
              <a:lnSpc>
                <a:spcPct val="107000"/>
              </a:lnSpc>
              <a:spcBef>
                <a:spcPts val="0"/>
              </a:spcBef>
              <a:buNone/>
            </a:pPr>
            <a:endParaRPr lang="en-US" sz="3400" dirty="0">
              <a:ea typeface="Calibri"/>
              <a:cs typeface="Times New Roman"/>
            </a:endParaRPr>
          </a:p>
          <a:p>
            <a:pPr marL="0" lvl="0" indent="0">
              <a:lnSpc>
                <a:spcPct val="107000"/>
              </a:lnSpc>
              <a:spcBef>
                <a:spcPts val="0"/>
              </a:spcBef>
              <a:buNone/>
            </a:pPr>
            <a:r>
              <a:rPr lang="en-US" sz="3400" dirty="0">
                <a:ea typeface="Calibri"/>
                <a:cs typeface="Times New Roman"/>
              </a:rPr>
              <a:t>The burdens and the benefits of a program have clear impacts on the number of people who are eligible for consideration and the number who chose to opt into a program.</a:t>
            </a:r>
          </a:p>
          <a:p>
            <a:pPr marL="0" lvl="0" indent="0">
              <a:lnSpc>
                <a:spcPct val="107000"/>
              </a:lnSpc>
              <a:spcBef>
                <a:spcPts val="0"/>
              </a:spcBef>
              <a:buNone/>
            </a:pPr>
            <a:endParaRPr lang="en-US" sz="2400" dirty="0">
              <a:ea typeface="Calibri"/>
              <a:cs typeface="Times New Roman"/>
            </a:endParaRPr>
          </a:p>
          <a:p>
            <a:endParaRPr lang="en-US" dirty="0"/>
          </a:p>
        </p:txBody>
      </p:sp>
    </p:spTree>
    <p:extLst>
      <p:ext uri="{BB962C8B-B14F-4D97-AF65-F5344CB8AC3E}">
        <p14:creationId xmlns:p14="http://schemas.microsoft.com/office/powerpoint/2010/main" val="1631155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000" dirty="0"/>
              <a:t>Program Goals</a:t>
            </a:r>
          </a:p>
        </p:txBody>
      </p:sp>
      <p:sp>
        <p:nvSpPr>
          <p:cNvPr id="3" name="Content Placeholder 2"/>
          <p:cNvSpPr>
            <a:spLocks noGrp="1"/>
          </p:cNvSpPr>
          <p:nvPr>
            <p:ph idx="1"/>
          </p:nvPr>
        </p:nvSpPr>
        <p:spPr>
          <a:xfrm>
            <a:off x="914400" y="1548360"/>
            <a:ext cx="8229600" cy="4343400"/>
          </a:xfrm>
        </p:spPr>
        <p:txBody>
          <a:bodyPr>
            <a:normAutofit/>
          </a:bodyPr>
          <a:lstStyle/>
          <a:p>
            <a:pPr marL="0" lvl="0" indent="0">
              <a:buNone/>
            </a:pPr>
            <a:r>
              <a:rPr lang="en-US" b="1" dirty="0"/>
              <a:t>What are the goals of the program?</a:t>
            </a:r>
            <a:endParaRPr lang="en-US" dirty="0"/>
          </a:p>
          <a:p>
            <a:pPr marL="520700" indent="-520700">
              <a:buFont typeface="Wingdings" pitchFamily="2" charset="2"/>
              <a:buChar char="q"/>
            </a:pPr>
            <a:r>
              <a:rPr lang="en-US" sz="2400" dirty="0"/>
              <a:t>Save system resources by diverting eligible people out.</a:t>
            </a:r>
          </a:p>
          <a:p>
            <a:pPr marL="520700" indent="-520700">
              <a:buFont typeface="Wingdings" pitchFamily="2" charset="2"/>
              <a:buChar char="q"/>
            </a:pPr>
            <a:r>
              <a:rPr lang="en-US" sz="2400" dirty="0"/>
              <a:t>Avoid costs of conviction-related incarceration.</a:t>
            </a:r>
          </a:p>
          <a:p>
            <a:pPr marL="520700" indent="-520700">
              <a:buFont typeface="Wingdings" pitchFamily="2" charset="2"/>
              <a:buChar char="q"/>
            </a:pPr>
            <a:r>
              <a:rPr lang="en-US" sz="2400" dirty="0"/>
              <a:t>Help people avoid collateral consequences.</a:t>
            </a:r>
          </a:p>
          <a:p>
            <a:pPr>
              <a:buFont typeface="Wingdings" pitchFamily="2" charset="2"/>
              <a:buChar char="q"/>
            </a:pPr>
            <a:r>
              <a:rPr lang="en-US" sz="2400" dirty="0"/>
              <a:t>  Give people a “second chance”.</a:t>
            </a:r>
          </a:p>
          <a:p>
            <a:pPr>
              <a:buFont typeface="Wingdings" pitchFamily="2" charset="2"/>
              <a:buChar char="q"/>
            </a:pPr>
            <a:r>
              <a:rPr lang="en-US" sz="2400" dirty="0"/>
              <a:t>  Reduce contact with more seasoned offenders.</a:t>
            </a:r>
          </a:p>
          <a:p>
            <a:pPr>
              <a:buFont typeface="Wingdings" pitchFamily="2" charset="2"/>
              <a:buChar char="q"/>
            </a:pPr>
            <a:r>
              <a:rPr lang="en-US" sz="2400" dirty="0"/>
              <a:t>  Provide restorative justice.</a:t>
            </a:r>
          </a:p>
          <a:p>
            <a:pPr>
              <a:buFont typeface="Wingdings" pitchFamily="2" charset="2"/>
              <a:buChar char="q"/>
            </a:pPr>
            <a:r>
              <a:rPr lang="en-US" sz="2400" dirty="0"/>
              <a:t>  Expedite case resolution.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4000" dirty="0"/>
              <a:t>Based in Statute, Court Rule, or Policy</a:t>
            </a:r>
          </a:p>
        </p:txBody>
      </p:sp>
      <p:sp>
        <p:nvSpPr>
          <p:cNvPr id="3" name="Content Placeholder 2"/>
          <p:cNvSpPr>
            <a:spLocks noGrp="1"/>
          </p:cNvSpPr>
          <p:nvPr>
            <p:ph idx="1"/>
          </p:nvPr>
        </p:nvSpPr>
        <p:spPr>
          <a:xfrm>
            <a:off x="609600" y="1266217"/>
            <a:ext cx="8382000" cy="4800600"/>
          </a:xfrm>
        </p:spPr>
        <p:txBody>
          <a:bodyPr>
            <a:normAutofit fontScale="92500"/>
          </a:bodyPr>
          <a:lstStyle/>
          <a:p>
            <a:pPr marL="0" lvl="1" indent="0">
              <a:buNone/>
            </a:pPr>
            <a:r>
              <a:rPr lang="en-US" sz="3500" b="1" dirty="0"/>
              <a:t>What is the basis of the existence of the program?</a:t>
            </a:r>
          </a:p>
          <a:p>
            <a:pPr>
              <a:buFont typeface="Wingdings" pitchFamily="2" charset="2"/>
              <a:buChar char="q"/>
            </a:pPr>
            <a:r>
              <a:rPr lang="en-US" sz="3100" dirty="0"/>
              <a:t> </a:t>
            </a:r>
            <a:r>
              <a:rPr lang="en-US" sz="3000" dirty="0"/>
              <a:t>Based in Prosecutorial Policy, a Statute or Court Rule.</a:t>
            </a:r>
          </a:p>
          <a:p>
            <a:pPr>
              <a:buFont typeface="Wingdings" pitchFamily="2" charset="2"/>
              <a:buChar char="q"/>
            </a:pPr>
            <a:r>
              <a:rPr lang="en-US" sz="3000" dirty="0"/>
              <a:t> Provision that authorizes the program.</a:t>
            </a:r>
          </a:p>
          <a:p>
            <a:pPr>
              <a:buFont typeface="Wingdings" pitchFamily="2" charset="2"/>
              <a:buChar char="q"/>
            </a:pPr>
            <a:r>
              <a:rPr lang="en-US" sz="3000" dirty="0"/>
              <a:t> Provision that limits eligibility for the program.</a:t>
            </a:r>
          </a:p>
          <a:p>
            <a:pPr marL="457200" indent="-457200">
              <a:buFont typeface="Wingdings" pitchFamily="2" charset="2"/>
              <a:buChar char="q"/>
            </a:pPr>
            <a:r>
              <a:rPr lang="en-US" sz="3000" dirty="0"/>
              <a:t>Provision that limits types of offenses that can be considered for a program.</a:t>
            </a:r>
          </a:p>
          <a:p>
            <a:pPr marL="457200" indent="-457200">
              <a:buFont typeface="Wingdings" pitchFamily="2" charset="2"/>
              <a:buChar char="q"/>
            </a:pPr>
            <a:r>
              <a:rPr lang="en-US" sz="3000" dirty="0"/>
              <a:t>Provision that limits the types of offenses that can be contained in criminal history in order to be eligible.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4118</TotalTime>
  <Words>1398</Words>
  <Application>Microsoft Office PowerPoint</Application>
  <PresentationFormat>On-screen Show (4:3)</PresentationFormat>
  <Paragraphs>183</Paragraphs>
  <Slides>28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Corbel</vt:lpstr>
      <vt:lpstr>Times New Roman</vt:lpstr>
      <vt:lpstr>Wingdings</vt:lpstr>
      <vt:lpstr>Office Theme</vt:lpstr>
      <vt:lpstr>Planning a New  Prosecutor-Led Diversion Program: Some Common Issues</vt:lpstr>
      <vt:lpstr>Introduction</vt:lpstr>
      <vt:lpstr>What Does Diversion Mean?</vt:lpstr>
      <vt:lpstr>What is Prosecutor-Led Diversion?</vt:lpstr>
      <vt:lpstr>PowerPoint Presentation</vt:lpstr>
      <vt:lpstr>PowerPoint Presentation</vt:lpstr>
      <vt:lpstr>Practice Pointer</vt:lpstr>
      <vt:lpstr>Program Goals</vt:lpstr>
      <vt:lpstr>Based in Statute, Court Rule, or Policy</vt:lpstr>
      <vt:lpstr>Plea or Admissions</vt:lpstr>
      <vt:lpstr>Consequences of Failure</vt:lpstr>
      <vt:lpstr>Crime Type Exclusions</vt:lpstr>
      <vt:lpstr>Criminal History  Based Exclusions</vt:lpstr>
      <vt:lpstr>Other Situational  Exclusions  </vt:lpstr>
      <vt:lpstr>Timing of Diversion</vt:lpstr>
      <vt:lpstr>Restorative Justice Mandates</vt:lpstr>
      <vt:lpstr>Program Length</vt:lpstr>
      <vt:lpstr>Social Services Mandates</vt:lpstr>
      <vt:lpstr>Risk &amp; Needs Assessment Tools</vt:lpstr>
      <vt:lpstr>Payment of Costs</vt:lpstr>
      <vt:lpstr>Victim Consent Required</vt:lpstr>
      <vt:lpstr>Case Disposition</vt:lpstr>
      <vt:lpstr>Ease of Case Expungement</vt:lpstr>
      <vt:lpstr>Where is Prosecutor-Led  Diversion Heading? </vt:lpstr>
      <vt:lpstr>PowerPoint Presentation</vt:lpstr>
      <vt:lpstr>The BJA/APA Prosecutor-Led  Diversion Initiative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Saving Resources &amp; Getting Better Outcomes Through Diversion &amp; Deferred Prosecution</dc:title>
  <dc:creator>bob desktop</dc:creator>
  <cp:lastModifiedBy>Julia Zukina</cp:lastModifiedBy>
  <cp:revision>187</cp:revision>
  <dcterms:created xsi:type="dcterms:W3CDTF">2014-09-30T19:58:25Z</dcterms:created>
  <dcterms:modified xsi:type="dcterms:W3CDTF">2018-04-26T19:47:07Z</dcterms:modified>
</cp:coreProperties>
</file>