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4630400" cy="8229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i8pcSmMaXibGr6+iTTNZITjN9Z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0"/>
  </p:normalViewPr>
  <p:slideViewPr>
    <p:cSldViewPr snapToGrid="0">
      <p:cViewPr varScale="1">
        <p:scale>
          <a:sx n="80" d="100"/>
          <a:sy n="80" d="100"/>
        </p:scale>
        <p:origin x="1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4744" y="1143000"/>
            <a:ext cx="54885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097280" y="1346836"/>
            <a:ext cx="12435900" cy="28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sz="7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1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6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3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005840" y="438152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4704512" y="-1507800"/>
            <a:ext cx="5221500" cy="12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603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8560112" y="2347800"/>
            <a:ext cx="69741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2159401" y="-715350"/>
            <a:ext cx="6974100" cy="9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603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005840" y="438152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005840" y="2190751"/>
            <a:ext cx="12618600" cy="52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603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98221" y="2051687"/>
            <a:ext cx="12618600" cy="3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sz="7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998221" y="5507357"/>
            <a:ext cx="12618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 sz="2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3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005840" y="438152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005840" y="2190751"/>
            <a:ext cx="6217800" cy="52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603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7406640" y="2190751"/>
            <a:ext cx="6217800" cy="52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603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007746" y="438152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007747" y="2017396"/>
            <a:ext cx="61893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1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6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3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1007747" y="3006091"/>
            <a:ext cx="6189300" cy="4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603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7406642" y="2017396"/>
            <a:ext cx="62199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1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6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3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7406642" y="3006091"/>
            <a:ext cx="6219900" cy="4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603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005840" y="438152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1007747" y="548640"/>
            <a:ext cx="47187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Calibri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219826" y="1184912"/>
            <a:ext cx="7406700" cy="58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52705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700"/>
              <a:buChar char="•"/>
              <a:defRPr sz="4100"/>
            </a:lvl1pPr>
            <a:lvl2pPr marL="914400" lvl="1" indent="-4889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100"/>
              <a:buChar char="•"/>
              <a:defRPr sz="3600"/>
            </a:lvl2pPr>
            <a:lvl3pPr marL="1371600" lvl="2" indent="-450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  <a:defRPr sz="3100"/>
            </a:lvl3pPr>
            <a:lvl4pPr marL="1828800" lvl="3" indent="-412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600"/>
            </a:lvl4pPr>
            <a:lvl5pPr marL="2286000" lvl="4" indent="-412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600"/>
            </a:lvl5pPr>
            <a:lvl6pPr marL="2743200" lvl="5" indent="-412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600"/>
            </a:lvl6pPr>
            <a:lvl7pPr marL="3200400" lvl="6" indent="-412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600"/>
            </a:lvl7pPr>
            <a:lvl8pPr marL="3657600" lvl="7" indent="-412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600"/>
            </a:lvl8pPr>
            <a:lvl9pPr marL="4114800" lvl="8" indent="-412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6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1007747" y="2468881"/>
            <a:ext cx="4718700" cy="45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007747" y="548640"/>
            <a:ext cx="47187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Calibri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6219826" y="1184912"/>
            <a:ext cx="7406700" cy="5848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1007747" y="2468881"/>
            <a:ext cx="4718700" cy="45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005840" y="438152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Calibri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005840" y="2190751"/>
            <a:ext cx="12618600" cy="52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normAutofit/>
          </a:bodyPr>
          <a:lstStyle>
            <a:lvl1pPr marL="457200" marR="0" lvl="0" indent="-4889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Char char="•"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08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2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100584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846320" y="7627622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0332720" y="7627622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D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436825" y="6057149"/>
            <a:ext cx="4419600" cy="206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436825" y="6057151"/>
            <a:ext cx="4419600" cy="2064900"/>
          </a:xfrm>
          <a:prstGeom prst="rect">
            <a:avLst/>
          </a:prstGeom>
          <a:noFill/>
          <a:ln w="76200" cap="flat" cmpd="sng">
            <a:solidFill>
              <a:srgbClr val="3C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9819225" y="4815301"/>
            <a:ext cx="4419600" cy="2647500"/>
          </a:xfrm>
          <a:prstGeom prst="rect">
            <a:avLst/>
          </a:prstGeom>
          <a:noFill/>
          <a:ln w="76200" cap="flat" cmpd="sng">
            <a:solidFill>
              <a:srgbClr val="3C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9829049" y="1487719"/>
            <a:ext cx="4419600" cy="1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9819225" y="1486924"/>
            <a:ext cx="4419600" cy="3057300"/>
          </a:xfrm>
          <a:prstGeom prst="rect">
            <a:avLst/>
          </a:prstGeom>
          <a:noFill/>
          <a:ln w="76200" cap="flat" cmpd="sng">
            <a:solidFill>
              <a:srgbClr val="3C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9819225" y="4815249"/>
            <a:ext cx="4419600" cy="264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9957775" y="5008524"/>
            <a:ext cx="4154700" cy="23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200" b="1" i="0" u="none" strike="noStrike" cap="none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Clinical Significance</a:t>
            </a:r>
            <a:endParaRPr sz="12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final model was found to replicate both the endothelial scraping and snowplow effects associated with the syringe technique.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model’s overall strength and structural integrity was very close to that expected of a real aorta, suggesting that future results using this model should match those expected in true clinical settings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testing and usability analysis will involve using a dual layer approach for assessing the extent of snowplowing and scraping incurred by devices like the EndoEx.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9971812" y="4672215"/>
            <a:ext cx="4154700" cy="260100"/>
          </a:xfrm>
          <a:prstGeom prst="homePlate">
            <a:avLst>
              <a:gd name="adj" fmla="val 0"/>
            </a:avLst>
          </a:prstGeom>
          <a:solidFill>
            <a:srgbClr val="003C7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5131091" y="1487061"/>
            <a:ext cx="44196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5128019" y="1479060"/>
            <a:ext cx="4419600" cy="59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5125313" y="1423722"/>
            <a:ext cx="4419600" cy="5983500"/>
          </a:xfrm>
          <a:prstGeom prst="rect">
            <a:avLst/>
          </a:prstGeom>
          <a:noFill/>
          <a:ln w="76200" cap="flat" cmpd="sng">
            <a:solidFill>
              <a:srgbClr val="3C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253678" y="1284166"/>
            <a:ext cx="4154700" cy="260400"/>
          </a:xfrm>
          <a:prstGeom prst="homePlate">
            <a:avLst>
              <a:gd name="adj" fmla="val 0"/>
            </a:avLst>
          </a:prstGeom>
          <a:solidFill>
            <a:srgbClr val="003C7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>
                <a:solidFill>
                  <a:schemeClr val="lt1"/>
                </a:solidFill>
              </a:rPr>
              <a:t>Model Iterations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431400" y="1500077"/>
            <a:ext cx="4419600" cy="42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-23223" y="156511"/>
            <a:ext cx="14662500" cy="904200"/>
          </a:xfrm>
          <a:prstGeom prst="homePlate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9819225" y="1487725"/>
            <a:ext cx="4419600" cy="305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9971797" y="1569203"/>
            <a:ext cx="41547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5111425" y="7589894"/>
            <a:ext cx="9127500" cy="572100"/>
          </a:xfrm>
          <a:prstGeom prst="rect">
            <a:avLst/>
          </a:prstGeom>
          <a:solidFill>
            <a:srgbClr val="D6D3C4"/>
          </a:solidFill>
          <a:ln>
            <a:noFill/>
          </a:ln>
        </p:spPr>
        <p:txBody>
          <a:bodyPr spcFirstLastPara="1" wrap="square" lIns="122225" tIns="73325" rIns="122225" bIns="73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900" b="1" i="0" u="none" strike="noStrike" cap="non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1200" b="1" i="0" u="none" strike="noStrike" cap="non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de Boer, M., Qasabian, R., Dubenec, S. &amp; Shiraev, T. The failing endograft-A systematic review of aortic graft explants and associated outcomes. </a:t>
            </a:r>
            <a:r>
              <a:rPr lang="en-US" sz="7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Vascular</a:t>
            </a:r>
            <a:r>
              <a:rPr lang="en-US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17085381221082370 (2022). </a:t>
            </a:r>
            <a:endParaRPr sz="7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 thanks to: Br</a:t>
            </a:r>
            <a:r>
              <a:rPr lang="en-US" sz="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andon Look-Fong, Rishik Puppala, </a:t>
            </a:r>
            <a:r>
              <a:rPr lang="en-US" sz="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Solyman Hatami, Shannon Lu, Alwin Mathew, and Vamsi Maturi for their guidance and previous contributions towards the project</a:t>
            </a:r>
            <a:endParaRPr sz="7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436825" y="1499375"/>
            <a:ext cx="4419600" cy="4254300"/>
          </a:xfrm>
          <a:prstGeom prst="rect">
            <a:avLst/>
          </a:prstGeom>
          <a:noFill/>
          <a:ln w="76200" cap="flat" cmpd="sng">
            <a:solidFill>
              <a:srgbClr val="3C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484075" y="1569200"/>
            <a:ext cx="4305600" cy="45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139700" marR="0" lvl="0" indent="-139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Endovascular Aortic Repair (EVAR) reduces mortality and morbidity compared to open repair. However, it is associated with long term complication including graft infection (10%) and endoleaks w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ith sac expansion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(68%)</a:t>
            </a:r>
            <a:r>
              <a:rPr lang="en-US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development of novel explantation devices like the EndoEx, there remains a limited number of modeling tools available for evaluating their safety and effectiveness.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9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study involved  the iterative development of an aortic model for the future evaluation of intraluminal aortic devices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900" b="1" i="0" u="none" strike="noStrike" cap="none">
              <a:solidFill>
                <a:srgbClr val="003C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569327" y="1284815"/>
            <a:ext cx="4154700" cy="260400"/>
          </a:xfrm>
          <a:prstGeom prst="homePlate">
            <a:avLst>
              <a:gd name="adj" fmla="val 0"/>
            </a:avLst>
          </a:prstGeom>
          <a:solidFill>
            <a:srgbClr val="003C7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9957785" y="1253048"/>
            <a:ext cx="4154700" cy="260400"/>
          </a:xfrm>
          <a:prstGeom prst="homePlate">
            <a:avLst>
              <a:gd name="adj" fmla="val 0"/>
            </a:avLst>
          </a:prstGeom>
          <a:solidFill>
            <a:srgbClr val="003C7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>
                <a:solidFill>
                  <a:schemeClr val="lt1"/>
                </a:solidFill>
              </a:rPr>
              <a:t>Results and EndoEx Testing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/>
          <p:cNvSpPr txBox="1"/>
          <p:nvPr/>
        </p:nvSpPr>
        <p:spPr>
          <a:xfrm>
            <a:off x="476950" y="6169350"/>
            <a:ext cx="4305600" cy="26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139700" marR="0" lvl="0" indent="-1301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●"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cylindrical base was used to serve as an aortic model our study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01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●"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Progressive alterations to the base were performed in order to optimize the base toward the structural integrity of the tunica intima, media, and adventitia.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01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●"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Alterations involved using a Stratasys J55 printer with customizable hardness, thickness, and overall material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01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●"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the syringe technique has been found across many instances to produce a snow plowing effect when in contact with the aortic wall, the ability of each model to reproduce this effect was used to gauge model effectiveness.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/>
          <p:nvPr/>
        </p:nvSpPr>
        <p:spPr>
          <a:xfrm>
            <a:off x="563169" y="5844016"/>
            <a:ext cx="4154700" cy="260100"/>
          </a:xfrm>
          <a:prstGeom prst="homePlate">
            <a:avLst>
              <a:gd name="adj" fmla="val 0"/>
            </a:avLst>
          </a:prstGeom>
          <a:solidFill>
            <a:srgbClr val="003C71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-23225" y="-1"/>
            <a:ext cx="14662500" cy="1197300"/>
          </a:xfrm>
          <a:prstGeom prst="homePlate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txBody>
          <a:bodyPr spcFirstLastPara="1" wrap="square" lIns="24425" tIns="12225" rIns="24425" bIns="12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2513300" y="153609"/>
            <a:ext cx="98760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</a:rPr>
              <a:t>Development of a Reproducible Aortic Model for Intraluminal Device Benchtop Evaluation</a:t>
            </a:r>
            <a:endParaRPr sz="1600" b="1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Zain Moin</a:t>
            </a:r>
            <a:r>
              <a:rPr lang="en-US" sz="1200" b="1" baseline="30000" dirty="0">
                <a:solidFill>
                  <a:schemeClr val="lt1"/>
                </a:solidFill>
              </a:rPr>
              <a:t>[1]</a:t>
            </a:r>
            <a:r>
              <a:rPr lang="en-US" sz="1200" dirty="0">
                <a:solidFill>
                  <a:schemeClr val="lt1"/>
                </a:solidFill>
              </a:rPr>
              <a:t>, Alayne Morrel</a:t>
            </a:r>
            <a:r>
              <a:rPr lang="en-US" sz="1200" b="1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[1]</a:t>
            </a:r>
            <a:r>
              <a:rPr lang="en-US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Maham Rahimi MD PhD</a:t>
            </a:r>
            <a:r>
              <a:rPr lang="en-US" sz="1200" b="1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500" b="1" i="0" u="none" strike="noStrike" cap="none" baseline="30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900" b="1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[1]</a:t>
            </a:r>
            <a:r>
              <a:rPr lang="en-US" sz="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School of Engineering Medicine, Texas A&amp;M University, Houston, TX 77030</a:t>
            </a:r>
            <a:endParaRPr sz="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[2] </a:t>
            </a:r>
            <a:r>
              <a:rPr lang="en-US" sz="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Department of Cardiovascular Surgery, Houston Methodist Hospital, Houston TX 77030</a:t>
            </a:r>
            <a:endParaRPr sz="8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"/>
          <p:cNvPicPr preferRelativeResize="0"/>
          <p:nvPr/>
        </p:nvPicPr>
        <p:blipFill rotWithShape="1">
          <a:blip r:embed="rId3">
            <a:alphaModFix/>
          </a:blip>
          <a:srcRect l="2782" t="7357" r="3039" b="7756"/>
          <a:stretch/>
        </p:blipFill>
        <p:spPr>
          <a:xfrm>
            <a:off x="139050" y="156500"/>
            <a:ext cx="2216624" cy="5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53850" y="156498"/>
            <a:ext cx="1837450" cy="572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"/>
          <p:cNvCxnSpPr/>
          <p:nvPr/>
        </p:nvCxnSpPr>
        <p:spPr>
          <a:xfrm rot="10800000">
            <a:off x="5111354" y="7589893"/>
            <a:ext cx="9127500" cy="0"/>
          </a:xfrm>
          <a:prstGeom prst="straightConnector1">
            <a:avLst/>
          </a:prstGeom>
          <a:noFill/>
          <a:ln w="76200" cap="flat" cmpd="sng">
            <a:solidFill>
              <a:srgbClr val="3C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6" name="Google Shape;116;p1"/>
          <p:cNvSpPr txBox="1"/>
          <p:nvPr/>
        </p:nvSpPr>
        <p:spPr>
          <a:xfrm>
            <a:off x="5191229" y="1548878"/>
            <a:ext cx="43056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27925" rIns="27925" bIns="27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4360835" y="3570176"/>
            <a:ext cx="231300" cy="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13975" rIns="27925" bIns="13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747999" y="5435013"/>
            <a:ext cx="36126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27925" rIns="27925" bIns="27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Figure 1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EndoEx Device in Action 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" name="Google Shape;119;p1"/>
          <p:cNvGrpSpPr/>
          <p:nvPr/>
        </p:nvGrpSpPr>
        <p:grpSpPr>
          <a:xfrm>
            <a:off x="1258498" y="3556545"/>
            <a:ext cx="2756757" cy="1828518"/>
            <a:chOff x="26856879" y="9436119"/>
            <a:chExt cx="14471164" cy="8556471"/>
          </a:xfrm>
        </p:grpSpPr>
        <p:grpSp>
          <p:nvGrpSpPr>
            <p:cNvPr id="120" name="Google Shape;120;p1"/>
            <p:cNvGrpSpPr/>
            <p:nvPr/>
          </p:nvGrpSpPr>
          <p:grpSpPr>
            <a:xfrm>
              <a:off x="31493989" y="9436119"/>
              <a:ext cx="9834054" cy="8556471"/>
              <a:chOff x="26530584" y="7882687"/>
              <a:chExt cx="9216774" cy="10652976"/>
            </a:xfrm>
          </p:grpSpPr>
          <p:pic>
            <p:nvPicPr>
              <p:cNvPr id="121" name="Google Shape;121;p1"/>
              <p:cNvPicPr preferRelativeResize="0"/>
              <p:nvPr/>
            </p:nvPicPr>
            <p:blipFill rotWithShape="1">
              <a:blip r:embed="rId5">
                <a:alphaModFix amt="80000"/>
              </a:blip>
              <a:srcRect l="19138" t="41616" r="18803" b="9301"/>
              <a:stretch/>
            </p:blipFill>
            <p:spPr>
              <a:xfrm>
                <a:off x="26574284" y="7882687"/>
                <a:ext cx="9173074" cy="2733226"/>
              </a:xfrm>
              <a:prstGeom prst="rect">
                <a:avLst/>
              </a:prstGeom>
              <a:noFill/>
              <a:ln>
                <a:noFill/>
              </a:ln>
              <a:effectLst>
                <a:reflection endPos="30000" dist="31297" dir="5400000" fadeDir="5400012" sy="-100000" algn="bl" rotWithShape="0"/>
              </a:effectLst>
            </p:spPr>
          </p:pic>
          <p:pic>
            <p:nvPicPr>
              <p:cNvPr id="122" name="Google Shape;122;p1"/>
              <p:cNvPicPr preferRelativeResize="0"/>
              <p:nvPr/>
            </p:nvPicPr>
            <p:blipFill rotWithShape="1">
              <a:blip r:embed="rId6">
                <a:alphaModFix/>
              </a:blip>
              <a:srcRect t="24823"/>
              <a:stretch/>
            </p:blipFill>
            <p:spPr>
              <a:xfrm>
                <a:off x="26557234" y="10790313"/>
                <a:ext cx="9173074" cy="262152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5648" dir="5400000" algn="bl" rotWithShape="0">
                  <a:srgbClr val="000000">
                    <a:alpha val="50196"/>
                  </a:srgbClr>
                </a:outerShdw>
                <a:reflection stA="55000" endPos="30000" dist="31297" dir="5400000" fadeDir="5400012" sy="-100000" algn="bl" rotWithShape="0"/>
              </a:effectLst>
            </p:spPr>
          </p:pic>
          <p:pic>
            <p:nvPicPr>
              <p:cNvPr id="123" name="Google Shape;123;p1"/>
              <p:cNvPicPr preferRelativeResize="0"/>
              <p:nvPr/>
            </p:nvPicPr>
            <p:blipFill rotWithShape="1">
              <a:blip r:embed="rId7">
                <a:alphaModFix/>
              </a:blip>
              <a:srcRect l="8102" t="15737" r="8102" b="11672"/>
              <a:stretch/>
            </p:blipFill>
            <p:spPr>
              <a:xfrm>
                <a:off x="26530588" y="13586238"/>
                <a:ext cx="5464079" cy="24653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1"/>
              <p:cNvPicPr preferRelativeResize="0"/>
              <p:nvPr/>
            </p:nvPicPr>
            <p:blipFill rotWithShape="1">
              <a:blip r:embed="rId8">
                <a:alphaModFix/>
              </a:blip>
              <a:srcRect t="30331" b="7867"/>
              <a:stretch/>
            </p:blipFill>
            <p:spPr>
              <a:xfrm>
                <a:off x="26530584" y="16225988"/>
                <a:ext cx="9216773" cy="230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2100575" y="13586294"/>
                <a:ext cx="3646751" cy="2465322"/>
              </a:xfrm>
              <a:prstGeom prst="rect">
                <a:avLst/>
              </a:prstGeom>
              <a:noFill/>
              <a:ln>
                <a:noFill/>
              </a:ln>
              <a:effectLst>
                <a:reflection endPos="30000" dist="31297" dir="5400000" fadeDir="5400012" sy="-100000" algn="bl" rotWithShape="0"/>
              </a:effectLst>
            </p:spPr>
          </p:pic>
        </p:grpSp>
        <p:sp>
          <p:nvSpPr>
            <p:cNvPr id="126" name="Google Shape;126;p1"/>
            <p:cNvSpPr txBox="1"/>
            <p:nvPr/>
          </p:nvSpPr>
          <p:spPr>
            <a:xfrm>
              <a:off x="26856879" y="12389742"/>
              <a:ext cx="4385400" cy="13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0" tIns="75100" rIns="75100" bIns="751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9"/>
                <a:buFont typeface="Arial"/>
                <a:buNone/>
              </a:pPr>
              <a:r>
                <a:rPr lang="en-US" sz="739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Advancement</a:t>
              </a:r>
              <a:r>
                <a:rPr lang="en-US" sz="903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903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/>
            <p:cNvSpPr txBox="1"/>
            <p:nvPr/>
          </p:nvSpPr>
          <p:spPr>
            <a:xfrm>
              <a:off x="26856879" y="10080170"/>
              <a:ext cx="4385400" cy="13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0" tIns="75100" rIns="75100" bIns="751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9"/>
                <a:buFont typeface="Arial"/>
                <a:buNone/>
              </a:pPr>
              <a:r>
                <a:rPr lang="en-US" sz="739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Attachment</a:t>
              </a:r>
              <a:r>
                <a:rPr lang="en-US" sz="903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903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"/>
            <p:cNvSpPr txBox="1"/>
            <p:nvPr/>
          </p:nvSpPr>
          <p:spPr>
            <a:xfrm>
              <a:off x="26856894" y="14699279"/>
              <a:ext cx="4385400" cy="12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0" tIns="75100" rIns="75100" bIns="751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9"/>
                <a:buFont typeface="Arial"/>
                <a:buNone/>
              </a:pPr>
              <a:r>
                <a:rPr lang="en-US" sz="739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Capture</a:t>
              </a:r>
              <a:endParaRPr sz="73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"/>
            <p:cNvSpPr txBox="1"/>
            <p:nvPr/>
          </p:nvSpPr>
          <p:spPr>
            <a:xfrm>
              <a:off x="26856894" y="15940538"/>
              <a:ext cx="4385400" cy="19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0" tIns="75100" rIns="75100" bIns="751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9"/>
                <a:buFont typeface="Arial"/>
                <a:buNone/>
              </a:pPr>
              <a:r>
                <a:rPr lang="en-US" sz="739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Retraction</a:t>
              </a:r>
              <a:r>
                <a:rPr lang="en-US" sz="1725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725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" name="Google Shape;130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0464" y="1631450"/>
            <a:ext cx="4154700" cy="26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46675" y="1525475"/>
            <a:ext cx="4004946" cy="165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"/>
          <p:cNvSpPr txBox="1"/>
          <p:nvPr/>
        </p:nvSpPr>
        <p:spPr>
          <a:xfrm>
            <a:off x="9971800" y="3323875"/>
            <a:ext cx="41547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13970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final model was able to effectively replicate the endothelial scraping and snowplow effect associated with the syringe technique and there was a marked improvement when the EndoEx device was used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marR="0" lvl="0" indent="-1333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confidence that this model can be used for evaluating other intraluminal or aortic devices.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"/>
          <p:cNvSpPr txBox="1"/>
          <p:nvPr/>
        </p:nvSpPr>
        <p:spPr>
          <a:xfrm>
            <a:off x="5531524" y="4317951"/>
            <a:ext cx="36126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27925" rIns="27925" bIns="27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Figure </a:t>
            </a:r>
            <a:r>
              <a:rPr lang="en-US" sz="900" b="1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2: Aortic Model Progressive Iterations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"/>
          <p:cNvSpPr txBox="1"/>
          <p:nvPr/>
        </p:nvSpPr>
        <p:spPr>
          <a:xfrm>
            <a:off x="10228824" y="3127913"/>
            <a:ext cx="36126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27925" rIns="27925" bIns="27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Figure </a:t>
            </a:r>
            <a:r>
              <a:rPr lang="en-US" sz="900" b="1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3: Evaluation of the EndoEx on Final Model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"/>
          <p:cNvSpPr txBox="1"/>
          <p:nvPr/>
        </p:nvSpPr>
        <p:spPr>
          <a:xfrm>
            <a:off x="7334975" y="4792774"/>
            <a:ext cx="2080200" cy="22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final Model was constructed using a dual-layer, dual hardness approach through a Stratasys J55 printer.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allowed us to guarantee that our model’s structural metrics matched those of a true aorta.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 evaluation of the model involved conducting experimental analysis, mechanical testing, and eventually conducting a usability study over the EndoEx device.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5119700" y="5335400"/>
            <a:ext cx="2419750" cy="10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5234600" y="7080275"/>
            <a:ext cx="22167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925" tIns="27925" rIns="27925" bIns="27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Figure </a:t>
            </a:r>
            <a:r>
              <a:rPr lang="en-US" sz="900" b="1">
                <a:solidFill>
                  <a:srgbClr val="003C71"/>
                </a:solidFill>
                <a:latin typeface="Calibri"/>
                <a:ea typeface="Calibri"/>
                <a:cs typeface="Calibri"/>
                <a:sym typeface="Calibri"/>
              </a:rPr>
              <a:t>3: Final Aortic Model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"/>
          <p:cNvSpPr txBox="1"/>
          <p:nvPr/>
        </p:nvSpPr>
        <p:spPr>
          <a:xfrm>
            <a:off x="-208375" y="917450"/>
            <a:ext cx="32712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25" tIns="12225" rIns="24425" bIns="122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>
                <a:solidFill>
                  <a:schemeClr val="lt1"/>
                </a:solidFill>
              </a:rPr>
              <a:t>Correspondence: zainmoin@tamu.edu</a:t>
            </a:r>
            <a:endParaRPr sz="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Custom</PresentationFormat>
  <Paragraphs>60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Rebecca Law</dc:creator>
  <cp:lastModifiedBy>Rebecca Law</cp:lastModifiedBy>
  <cp:revision>2</cp:revision>
  <dcterms:modified xsi:type="dcterms:W3CDTF">2026-03-05T21:38:42Z</dcterms:modified>
</cp:coreProperties>
</file>