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quickStyle2.xml" ContentType="application/vnd.openxmlformats-officedocument.drawingml.diagramStyle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2.xml" ContentType="application/vnd.openxmlformats-officedocument.drawingml.diagramLayout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77" r:id="rId7"/>
    <p:sldId id="282" r:id="rId8"/>
    <p:sldId id="281" r:id="rId9"/>
    <p:sldId id="278" r:id="rId10"/>
    <p:sldId id="315" r:id="rId11"/>
    <p:sldId id="280" r:id="rId12"/>
    <p:sldId id="279" r:id="rId13"/>
    <p:sldId id="262" r:id="rId14"/>
    <p:sldId id="306" r:id="rId15"/>
    <p:sldId id="263" r:id="rId16"/>
    <p:sldId id="264" r:id="rId17"/>
    <p:sldId id="285" r:id="rId18"/>
    <p:sldId id="265" r:id="rId19"/>
    <p:sldId id="327" r:id="rId20"/>
    <p:sldId id="328" r:id="rId21"/>
    <p:sldId id="287" r:id="rId22"/>
    <p:sldId id="286" r:id="rId23"/>
    <p:sldId id="283" r:id="rId24"/>
    <p:sldId id="298" r:id="rId25"/>
    <p:sldId id="299" r:id="rId26"/>
    <p:sldId id="267" r:id="rId27"/>
    <p:sldId id="289" r:id="rId28"/>
    <p:sldId id="290" r:id="rId29"/>
    <p:sldId id="301" r:id="rId30"/>
    <p:sldId id="284" r:id="rId31"/>
    <p:sldId id="302" r:id="rId32"/>
    <p:sldId id="303" r:id="rId33"/>
    <p:sldId id="304" r:id="rId34"/>
    <p:sldId id="291" r:id="rId35"/>
    <p:sldId id="326" r:id="rId36"/>
    <p:sldId id="300" r:id="rId37"/>
    <p:sldId id="297" r:id="rId38"/>
    <p:sldId id="320" r:id="rId39"/>
    <p:sldId id="270" r:id="rId40"/>
    <p:sldId id="271" r:id="rId41"/>
    <p:sldId id="292" r:id="rId42"/>
    <p:sldId id="293" r:id="rId43"/>
    <p:sldId id="294" r:id="rId44"/>
    <p:sldId id="295" r:id="rId45"/>
    <p:sldId id="274" r:id="rId46"/>
    <p:sldId id="305" r:id="rId47"/>
    <p:sldId id="296" r:id="rId48"/>
    <p:sldId id="323" r:id="rId49"/>
    <p:sldId id="324" r:id="rId50"/>
    <p:sldId id="325" r:id="rId51"/>
    <p:sldId id="275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276" r:id="rId61"/>
    <p:sldId id="317" r:id="rId62"/>
    <p:sldId id="316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818517-6185-47B8-B43C-FB3810735BA8}" v="200" dt="2026-03-21T20:50:22.8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image" Target="../media/image2.svg"/><Relationship Id="rId4" Type="http://schemas.openxmlformats.org/officeDocument/2006/relationships/image" Target="../media/image5.sv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http://www.linkedin.com/in/kimberly-king-589485b9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image" Target="../media/image2.svg"/><Relationship Id="rId4" Type="http://schemas.openxmlformats.org/officeDocument/2006/relationships/image" Target="../media/image5.sv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hyperlink" Target="http://www.linkedin.com/in/kimberly-king-589485b9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4584D-8244-47E9-89CF-5E0898FA7D61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AF9FC40-8D0E-4E93-8B70-AD525EEA9A1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Understand </a:t>
          </a:r>
          <a:r>
            <a:rPr lang="en-US" b="1" i="0"/>
            <a:t>radiation safety</a:t>
          </a:r>
          <a:endParaRPr lang="en-US"/>
        </a:p>
      </dgm:t>
    </dgm:pt>
    <dgm:pt modelId="{B8916B6D-6850-4A91-9A02-B01799D34BF1}" type="parTrans" cxnId="{90971613-B617-4B8D-A787-7E15DF22AC4E}">
      <dgm:prSet/>
      <dgm:spPr/>
      <dgm:t>
        <a:bodyPr/>
        <a:lstStyle/>
        <a:p>
          <a:endParaRPr lang="en-US"/>
        </a:p>
      </dgm:t>
    </dgm:pt>
    <dgm:pt modelId="{B8FD446B-B397-45F3-ACC0-B3CA7BAB0258}" type="sibTrans" cxnId="{90971613-B617-4B8D-A787-7E15DF22AC4E}">
      <dgm:prSet/>
      <dgm:spPr/>
      <dgm:t>
        <a:bodyPr/>
        <a:lstStyle/>
        <a:p>
          <a:endParaRPr lang="en-US"/>
        </a:p>
      </dgm:t>
    </dgm:pt>
    <dgm:pt modelId="{5DF97FA5-7147-4CB1-87D6-26AD795DCA1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Master </a:t>
          </a:r>
          <a:r>
            <a:rPr lang="en-US" b="1" i="0"/>
            <a:t>image production basics</a:t>
          </a:r>
          <a:endParaRPr lang="en-US"/>
        </a:p>
      </dgm:t>
    </dgm:pt>
    <dgm:pt modelId="{D23751A8-31AB-45B3-85B0-5009B928CF4D}" type="parTrans" cxnId="{94F900CC-2C61-4A19-AC04-A74896AEF1E6}">
      <dgm:prSet/>
      <dgm:spPr/>
      <dgm:t>
        <a:bodyPr/>
        <a:lstStyle/>
        <a:p>
          <a:endParaRPr lang="en-US"/>
        </a:p>
      </dgm:t>
    </dgm:pt>
    <dgm:pt modelId="{619E7F2B-CD9F-47BB-A1A3-464B317FB7C3}" type="sibTrans" cxnId="{94F900CC-2C61-4A19-AC04-A74896AEF1E6}">
      <dgm:prSet/>
      <dgm:spPr/>
      <dgm:t>
        <a:bodyPr/>
        <a:lstStyle/>
        <a:p>
          <a:endParaRPr lang="en-US"/>
        </a:p>
      </dgm:t>
    </dgm:pt>
    <dgm:pt modelId="{34713402-2367-4771-A315-AC08CA1DA6E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Recognize </a:t>
          </a:r>
          <a:r>
            <a:rPr lang="en-US" b="1" i="0"/>
            <a:t>common positioning &amp; artifacts</a:t>
          </a:r>
          <a:endParaRPr lang="en-US"/>
        </a:p>
      </dgm:t>
    </dgm:pt>
    <dgm:pt modelId="{1C405612-575C-49F3-997E-2CCF28307A93}" type="parTrans" cxnId="{DD8BBFC1-6BDA-45DB-8F8B-ADAD39F5AE0B}">
      <dgm:prSet/>
      <dgm:spPr/>
      <dgm:t>
        <a:bodyPr/>
        <a:lstStyle/>
        <a:p>
          <a:endParaRPr lang="en-US"/>
        </a:p>
      </dgm:t>
    </dgm:pt>
    <dgm:pt modelId="{03618A17-EFA0-462E-BD77-747C4533B186}" type="sibTrans" cxnId="{DD8BBFC1-6BDA-45DB-8F8B-ADAD39F5AE0B}">
      <dgm:prSet/>
      <dgm:spPr/>
      <dgm:t>
        <a:bodyPr/>
        <a:lstStyle/>
        <a:p>
          <a:endParaRPr lang="en-US"/>
        </a:p>
      </dgm:t>
    </dgm:pt>
    <dgm:pt modelId="{59AD514C-73A7-4B9F-97D4-F42255592F3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/>
            <a:t>Prepare for </a:t>
          </a:r>
          <a:r>
            <a:rPr lang="en-US" b="1" i="0"/>
            <a:t>VTNE-style questions</a:t>
          </a:r>
          <a:endParaRPr lang="en-US"/>
        </a:p>
      </dgm:t>
    </dgm:pt>
    <dgm:pt modelId="{5811D91B-FB48-447F-A288-DED8153B87D3}" type="parTrans" cxnId="{6EDFDDCE-C388-47DC-9ABB-58F30728D142}">
      <dgm:prSet/>
      <dgm:spPr/>
      <dgm:t>
        <a:bodyPr/>
        <a:lstStyle/>
        <a:p>
          <a:endParaRPr lang="en-US"/>
        </a:p>
      </dgm:t>
    </dgm:pt>
    <dgm:pt modelId="{2E731F29-C6B9-48F8-8640-7EA67BD75BF5}" type="sibTrans" cxnId="{6EDFDDCE-C388-47DC-9ABB-58F30728D142}">
      <dgm:prSet/>
      <dgm:spPr/>
      <dgm:t>
        <a:bodyPr/>
        <a:lstStyle/>
        <a:p>
          <a:endParaRPr lang="en-US"/>
        </a:p>
      </dgm:t>
    </dgm:pt>
    <dgm:pt modelId="{FC0663CB-CAE1-4514-89DC-17EA71D8A7EF}" type="pres">
      <dgm:prSet presAssocID="{41C4584D-8244-47E9-89CF-5E0898FA7D61}" presName="root" presStyleCnt="0">
        <dgm:presLayoutVars>
          <dgm:dir/>
          <dgm:resizeHandles val="exact"/>
        </dgm:presLayoutVars>
      </dgm:prSet>
      <dgm:spPr/>
    </dgm:pt>
    <dgm:pt modelId="{DCA18287-EC5E-4BCD-BAB6-1A3BA1FCB58D}" type="pres">
      <dgm:prSet presAssocID="{6AF9FC40-8D0E-4E93-8B70-AD525EEA9A11}" presName="compNode" presStyleCnt="0"/>
      <dgm:spPr/>
    </dgm:pt>
    <dgm:pt modelId="{606DAF09-2B6D-4B63-8901-3E050EBB7BFE}" type="pres">
      <dgm:prSet presAssocID="{6AF9FC40-8D0E-4E93-8B70-AD525EEA9A11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B28D2BD4-7FBF-4DD8-8204-248B021500C8}" type="pres">
      <dgm:prSet presAssocID="{6AF9FC40-8D0E-4E93-8B70-AD525EEA9A11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"/>
        </a:ext>
      </dgm:extLst>
    </dgm:pt>
    <dgm:pt modelId="{B5ACF081-5E1F-45C3-A86A-C6EA0F37D812}" type="pres">
      <dgm:prSet presAssocID="{6AF9FC40-8D0E-4E93-8B70-AD525EEA9A11}" presName="spaceRect" presStyleCnt="0"/>
      <dgm:spPr/>
    </dgm:pt>
    <dgm:pt modelId="{7DB1E2CA-9FE2-46F8-BA4B-B379212948CA}" type="pres">
      <dgm:prSet presAssocID="{6AF9FC40-8D0E-4E93-8B70-AD525EEA9A11}" presName="textRect" presStyleLbl="revTx" presStyleIdx="0" presStyleCnt="4">
        <dgm:presLayoutVars>
          <dgm:chMax val="1"/>
          <dgm:chPref val="1"/>
        </dgm:presLayoutVars>
      </dgm:prSet>
      <dgm:spPr/>
    </dgm:pt>
    <dgm:pt modelId="{478FA15F-5697-4C97-9A76-55A3348CE93A}" type="pres">
      <dgm:prSet presAssocID="{B8FD446B-B397-45F3-ACC0-B3CA7BAB0258}" presName="sibTrans" presStyleCnt="0"/>
      <dgm:spPr/>
    </dgm:pt>
    <dgm:pt modelId="{F4F64D8F-8A54-4EC6-83F7-02D0497FEE5B}" type="pres">
      <dgm:prSet presAssocID="{5DF97FA5-7147-4CB1-87D6-26AD795DCA11}" presName="compNode" presStyleCnt="0"/>
      <dgm:spPr/>
    </dgm:pt>
    <dgm:pt modelId="{5846743C-FC26-4EC6-93B9-289A24670F50}" type="pres">
      <dgm:prSet presAssocID="{5DF97FA5-7147-4CB1-87D6-26AD795DCA11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78C317B2-7EF5-41EF-97C4-E0000289A6D6}" type="pres">
      <dgm:prSet presAssocID="{5DF97FA5-7147-4CB1-87D6-26AD795DCA11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6BF553A1-D854-4803-A3C8-42A6E9FD50FC}" type="pres">
      <dgm:prSet presAssocID="{5DF97FA5-7147-4CB1-87D6-26AD795DCA11}" presName="spaceRect" presStyleCnt="0"/>
      <dgm:spPr/>
    </dgm:pt>
    <dgm:pt modelId="{8DC6CD1A-0111-4751-BB4E-AB1FEB2FF9AA}" type="pres">
      <dgm:prSet presAssocID="{5DF97FA5-7147-4CB1-87D6-26AD795DCA11}" presName="textRect" presStyleLbl="revTx" presStyleIdx="1" presStyleCnt="4">
        <dgm:presLayoutVars>
          <dgm:chMax val="1"/>
          <dgm:chPref val="1"/>
        </dgm:presLayoutVars>
      </dgm:prSet>
      <dgm:spPr/>
    </dgm:pt>
    <dgm:pt modelId="{1A65B59A-85F8-4331-9FB6-CD70FA451F1D}" type="pres">
      <dgm:prSet presAssocID="{619E7F2B-CD9F-47BB-A1A3-464B317FB7C3}" presName="sibTrans" presStyleCnt="0"/>
      <dgm:spPr/>
    </dgm:pt>
    <dgm:pt modelId="{3250613E-5CBC-4E59-B675-DF497DDB990C}" type="pres">
      <dgm:prSet presAssocID="{34713402-2367-4771-A315-AC08CA1DA6E4}" presName="compNode" presStyleCnt="0"/>
      <dgm:spPr/>
    </dgm:pt>
    <dgm:pt modelId="{3D1DA13F-85C2-4764-8A07-A1BE131E6DCD}" type="pres">
      <dgm:prSet presAssocID="{34713402-2367-4771-A315-AC08CA1DA6E4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E016F508-4A19-41D5-A199-3F4F622AC6D8}" type="pres">
      <dgm:prSet presAssocID="{34713402-2367-4771-A315-AC08CA1DA6E4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B1E1892C-F161-4F22-84A4-F7C4F5110B77}" type="pres">
      <dgm:prSet presAssocID="{34713402-2367-4771-A315-AC08CA1DA6E4}" presName="spaceRect" presStyleCnt="0"/>
      <dgm:spPr/>
    </dgm:pt>
    <dgm:pt modelId="{BD869C34-0B6C-4E6A-9A62-E831BE0C829C}" type="pres">
      <dgm:prSet presAssocID="{34713402-2367-4771-A315-AC08CA1DA6E4}" presName="textRect" presStyleLbl="revTx" presStyleIdx="2" presStyleCnt="4">
        <dgm:presLayoutVars>
          <dgm:chMax val="1"/>
          <dgm:chPref val="1"/>
        </dgm:presLayoutVars>
      </dgm:prSet>
      <dgm:spPr/>
    </dgm:pt>
    <dgm:pt modelId="{3971FF7A-A091-484C-9112-77BA52B41D7A}" type="pres">
      <dgm:prSet presAssocID="{03618A17-EFA0-462E-BD77-747C4533B186}" presName="sibTrans" presStyleCnt="0"/>
      <dgm:spPr/>
    </dgm:pt>
    <dgm:pt modelId="{3D52D31B-44E9-4CD6-839C-E21F76B9F994}" type="pres">
      <dgm:prSet presAssocID="{59AD514C-73A7-4B9F-97D4-F42255592F33}" presName="compNode" presStyleCnt="0"/>
      <dgm:spPr/>
    </dgm:pt>
    <dgm:pt modelId="{FA60833D-2946-4506-8B77-5E214732E596}" type="pres">
      <dgm:prSet presAssocID="{59AD514C-73A7-4B9F-97D4-F42255592F33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B04F0E6C-E831-471E-B6B4-741EA8A2162B}" type="pres">
      <dgm:prSet presAssocID="{59AD514C-73A7-4B9F-97D4-F42255592F33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26B51C81-3565-484A-B5BE-3A0C24300D6C}" type="pres">
      <dgm:prSet presAssocID="{59AD514C-73A7-4B9F-97D4-F42255592F33}" presName="spaceRect" presStyleCnt="0"/>
      <dgm:spPr/>
    </dgm:pt>
    <dgm:pt modelId="{29C60874-8084-4EF1-B1D8-5C0AC94E8A3D}" type="pres">
      <dgm:prSet presAssocID="{59AD514C-73A7-4B9F-97D4-F42255592F3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0971613-B617-4B8D-A787-7E15DF22AC4E}" srcId="{41C4584D-8244-47E9-89CF-5E0898FA7D61}" destId="{6AF9FC40-8D0E-4E93-8B70-AD525EEA9A11}" srcOrd="0" destOrd="0" parTransId="{B8916B6D-6850-4A91-9A02-B01799D34BF1}" sibTransId="{B8FD446B-B397-45F3-ACC0-B3CA7BAB0258}"/>
    <dgm:cxn modelId="{E7E80515-D747-4EA7-A722-A852CE005300}" type="presOf" srcId="{59AD514C-73A7-4B9F-97D4-F42255592F33}" destId="{29C60874-8084-4EF1-B1D8-5C0AC94E8A3D}" srcOrd="0" destOrd="0" presId="urn:microsoft.com/office/officeart/2018/5/layout/IconLeafLabelList"/>
    <dgm:cxn modelId="{865F055E-F2FF-4284-9A17-762D101428DE}" type="presOf" srcId="{5DF97FA5-7147-4CB1-87D6-26AD795DCA11}" destId="{8DC6CD1A-0111-4751-BB4E-AB1FEB2FF9AA}" srcOrd="0" destOrd="0" presId="urn:microsoft.com/office/officeart/2018/5/layout/IconLeafLabelList"/>
    <dgm:cxn modelId="{518E0E95-C566-4235-BFEE-DAEE12D99DB4}" type="presOf" srcId="{34713402-2367-4771-A315-AC08CA1DA6E4}" destId="{BD869C34-0B6C-4E6A-9A62-E831BE0C829C}" srcOrd="0" destOrd="0" presId="urn:microsoft.com/office/officeart/2018/5/layout/IconLeafLabelList"/>
    <dgm:cxn modelId="{2175E8A4-B418-45E9-8A3D-FF52FCC3D5C8}" type="presOf" srcId="{41C4584D-8244-47E9-89CF-5E0898FA7D61}" destId="{FC0663CB-CAE1-4514-89DC-17EA71D8A7EF}" srcOrd="0" destOrd="0" presId="urn:microsoft.com/office/officeart/2018/5/layout/IconLeafLabelList"/>
    <dgm:cxn modelId="{DD8BBFC1-6BDA-45DB-8F8B-ADAD39F5AE0B}" srcId="{41C4584D-8244-47E9-89CF-5E0898FA7D61}" destId="{34713402-2367-4771-A315-AC08CA1DA6E4}" srcOrd="2" destOrd="0" parTransId="{1C405612-575C-49F3-997E-2CCF28307A93}" sibTransId="{03618A17-EFA0-462E-BD77-747C4533B186}"/>
    <dgm:cxn modelId="{94F900CC-2C61-4A19-AC04-A74896AEF1E6}" srcId="{41C4584D-8244-47E9-89CF-5E0898FA7D61}" destId="{5DF97FA5-7147-4CB1-87D6-26AD795DCA11}" srcOrd="1" destOrd="0" parTransId="{D23751A8-31AB-45B3-85B0-5009B928CF4D}" sibTransId="{619E7F2B-CD9F-47BB-A1A3-464B317FB7C3}"/>
    <dgm:cxn modelId="{6EDFDDCE-C388-47DC-9ABB-58F30728D142}" srcId="{41C4584D-8244-47E9-89CF-5E0898FA7D61}" destId="{59AD514C-73A7-4B9F-97D4-F42255592F33}" srcOrd="3" destOrd="0" parTransId="{5811D91B-FB48-447F-A288-DED8153B87D3}" sibTransId="{2E731F29-C6B9-48F8-8640-7EA67BD75BF5}"/>
    <dgm:cxn modelId="{4923B8E7-ECAB-4519-A814-F2D45661C867}" type="presOf" srcId="{6AF9FC40-8D0E-4E93-8B70-AD525EEA9A11}" destId="{7DB1E2CA-9FE2-46F8-BA4B-B379212948CA}" srcOrd="0" destOrd="0" presId="urn:microsoft.com/office/officeart/2018/5/layout/IconLeafLabelList"/>
    <dgm:cxn modelId="{5F29DEE7-31CB-4B39-A8A7-BD4D8E08D159}" type="presParOf" srcId="{FC0663CB-CAE1-4514-89DC-17EA71D8A7EF}" destId="{DCA18287-EC5E-4BCD-BAB6-1A3BA1FCB58D}" srcOrd="0" destOrd="0" presId="urn:microsoft.com/office/officeart/2018/5/layout/IconLeafLabelList"/>
    <dgm:cxn modelId="{9CC0D0B7-818D-444A-B310-6CD5C21CA3B1}" type="presParOf" srcId="{DCA18287-EC5E-4BCD-BAB6-1A3BA1FCB58D}" destId="{606DAF09-2B6D-4B63-8901-3E050EBB7BFE}" srcOrd="0" destOrd="0" presId="urn:microsoft.com/office/officeart/2018/5/layout/IconLeafLabelList"/>
    <dgm:cxn modelId="{85E25392-0734-4573-887C-9F7F31FC7A42}" type="presParOf" srcId="{DCA18287-EC5E-4BCD-BAB6-1A3BA1FCB58D}" destId="{B28D2BD4-7FBF-4DD8-8204-248B021500C8}" srcOrd="1" destOrd="0" presId="urn:microsoft.com/office/officeart/2018/5/layout/IconLeafLabelList"/>
    <dgm:cxn modelId="{B0BD2877-7445-4979-BA47-7DEEFAED2A93}" type="presParOf" srcId="{DCA18287-EC5E-4BCD-BAB6-1A3BA1FCB58D}" destId="{B5ACF081-5E1F-45C3-A86A-C6EA0F37D812}" srcOrd="2" destOrd="0" presId="urn:microsoft.com/office/officeart/2018/5/layout/IconLeafLabelList"/>
    <dgm:cxn modelId="{5BBB41F7-415D-4FE5-B7D5-FDFAC7674EDA}" type="presParOf" srcId="{DCA18287-EC5E-4BCD-BAB6-1A3BA1FCB58D}" destId="{7DB1E2CA-9FE2-46F8-BA4B-B379212948CA}" srcOrd="3" destOrd="0" presId="urn:microsoft.com/office/officeart/2018/5/layout/IconLeafLabelList"/>
    <dgm:cxn modelId="{067479EA-6936-44D1-8748-9F5B7151F9E6}" type="presParOf" srcId="{FC0663CB-CAE1-4514-89DC-17EA71D8A7EF}" destId="{478FA15F-5697-4C97-9A76-55A3348CE93A}" srcOrd="1" destOrd="0" presId="urn:microsoft.com/office/officeart/2018/5/layout/IconLeafLabelList"/>
    <dgm:cxn modelId="{D11C8055-902A-46D0-8210-C458278D65FB}" type="presParOf" srcId="{FC0663CB-CAE1-4514-89DC-17EA71D8A7EF}" destId="{F4F64D8F-8A54-4EC6-83F7-02D0497FEE5B}" srcOrd="2" destOrd="0" presId="urn:microsoft.com/office/officeart/2018/5/layout/IconLeafLabelList"/>
    <dgm:cxn modelId="{3D9452A7-8C8D-4501-9B83-F6D5A7E28153}" type="presParOf" srcId="{F4F64D8F-8A54-4EC6-83F7-02D0497FEE5B}" destId="{5846743C-FC26-4EC6-93B9-289A24670F50}" srcOrd="0" destOrd="0" presId="urn:microsoft.com/office/officeart/2018/5/layout/IconLeafLabelList"/>
    <dgm:cxn modelId="{8732927E-8DFF-460C-B736-8A5D27BF2BE6}" type="presParOf" srcId="{F4F64D8F-8A54-4EC6-83F7-02D0497FEE5B}" destId="{78C317B2-7EF5-41EF-97C4-E0000289A6D6}" srcOrd="1" destOrd="0" presId="urn:microsoft.com/office/officeart/2018/5/layout/IconLeafLabelList"/>
    <dgm:cxn modelId="{7D79E051-902A-4236-9CB1-A80E02BF8A50}" type="presParOf" srcId="{F4F64D8F-8A54-4EC6-83F7-02D0497FEE5B}" destId="{6BF553A1-D854-4803-A3C8-42A6E9FD50FC}" srcOrd="2" destOrd="0" presId="urn:microsoft.com/office/officeart/2018/5/layout/IconLeafLabelList"/>
    <dgm:cxn modelId="{617490B9-230D-4E06-8BD1-E18FCA74D611}" type="presParOf" srcId="{F4F64D8F-8A54-4EC6-83F7-02D0497FEE5B}" destId="{8DC6CD1A-0111-4751-BB4E-AB1FEB2FF9AA}" srcOrd="3" destOrd="0" presId="urn:microsoft.com/office/officeart/2018/5/layout/IconLeafLabelList"/>
    <dgm:cxn modelId="{F7629F06-1531-4EA3-80A3-191D6FFE503C}" type="presParOf" srcId="{FC0663CB-CAE1-4514-89DC-17EA71D8A7EF}" destId="{1A65B59A-85F8-4331-9FB6-CD70FA451F1D}" srcOrd="3" destOrd="0" presId="urn:microsoft.com/office/officeart/2018/5/layout/IconLeafLabelList"/>
    <dgm:cxn modelId="{75E05272-C600-4644-B7FA-B90D1B20A866}" type="presParOf" srcId="{FC0663CB-CAE1-4514-89DC-17EA71D8A7EF}" destId="{3250613E-5CBC-4E59-B675-DF497DDB990C}" srcOrd="4" destOrd="0" presId="urn:microsoft.com/office/officeart/2018/5/layout/IconLeafLabelList"/>
    <dgm:cxn modelId="{06495621-9FAB-4E0C-A478-BDA882B6BCDB}" type="presParOf" srcId="{3250613E-5CBC-4E59-B675-DF497DDB990C}" destId="{3D1DA13F-85C2-4764-8A07-A1BE131E6DCD}" srcOrd="0" destOrd="0" presId="urn:microsoft.com/office/officeart/2018/5/layout/IconLeafLabelList"/>
    <dgm:cxn modelId="{3C06E96E-444B-4E66-B9D1-380E26A97D4E}" type="presParOf" srcId="{3250613E-5CBC-4E59-B675-DF497DDB990C}" destId="{E016F508-4A19-41D5-A199-3F4F622AC6D8}" srcOrd="1" destOrd="0" presId="urn:microsoft.com/office/officeart/2018/5/layout/IconLeafLabelList"/>
    <dgm:cxn modelId="{31AA136D-3C0B-405B-BF79-842BF3C35122}" type="presParOf" srcId="{3250613E-5CBC-4E59-B675-DF497DDB990C}" destId="{B1E1892C-F161-4F22-84A4-F7C4F5110B77}" srcOrd="2" destOrd="0" presId="urn:microsoft.com/office/officeart/2018/5/layout/IconLeafLabelList"/>
    <dgm:cxn modelId="{1E35EB7E-32CB-4B45-8834-C1C240D6E94F}" type="presParOf" srcId="{3250613E-5CBC-4E59-B675-DF497DDB990C}" destId="{BD869C34-0B6C-4E6A-9A62-E831BE0C829C}" srcOrd="3" destOrd="0" presId="urn:microsoft.com/office/officeart/2018/5/layout/IconLeafLabelList"/>
    <dgm:cxn modelId="{C025DCBC-D75D-4F3C-BD72-EAEB055FBD8C}" type="presParOf" srcId="{FC0663CB-CAE1-4514-89DC-17EA71D8A7EF}" destId="{3971FF7A-A091-484C-9112-77BA52B41D7A}" srcOrd="5" destOrd="0" presId="urn:microsoft.com/office/officeart/2018/5/layout/IconLeafLabelList"/>
    <dgm:cxn modelId="{AC72884A-0A13-426B-9A6B-C5A38A946F33}" type="presParOf" srcId="{FC0663CB-CAE1-4514-89DC-17EA71D8A7EF}" destId="{3D52D31B-44E9-4CD6-839C-E21F76B9F994}" srcOrd="6" destOrd="0" presId="urn:microsoft.com/office/officeart/2018/5/layout/IconLeafLabelList"/>
    <dgm:cxn modelId="{E763816C-6E7F-4CDB-90CB-705559CAC381}" type="presParOf" srcId="{3D52D31B-44E9-4CD6-839C-E21F76B9F994}" destId="{FA60833D-2946-4506-8B77-5E214732E596}" srcOrd="0" destOrd="0" presId="urn:microsoft.com/office/officeart/2018/5/layout/IconLeafLabelList"/>
    <dgm:cxn modelId="{F2DF5F1A-87FF-4CE7-BDE9-76D335D312B5}" type="presParOf" srcId="{3D52D31B-44E9-4CD6-839C-E21F76B9F994}" destId="{B04F0E6C-E831-471E-B6B4-741EA8A2162B}" srcOrd="1" destOrd="0" presId="urn:microsoft.com/office/officeart/2018/5/layout/IconLeafLabelList"/>
    <dgm:cxn modelId="{FA1530C2-6408-426F-81BD-F3FF2CAE25E9}" type="presParOf" srcId="{3D52D31B-44E9-4CD6-839C-E21F76B9F994}" destId="{26B51C81-3565-484A-B5BE-3A0C24300D6C}" srcOrd="2" destOrd="0" presId="urn:microsoft.com/office/officeart/2018/5/layout/IconLeafLabelList"/>
    <dgm:cxn modelId="{69633579-A150-4ECE-93E0-F967F2590B49}" type="presParOf" srcId="{3D52D31B-44E9-4CD6-839C-E21F76B9F994}" destId="{29C60874-8084-4EF1-B1D8-5C0AC94E8A3D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DD5C3C-1C67-4BDD-82BA-048745654D1B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BEC592-CA28-4C43-B9D5-7555D5F93B30}">
      <dgm:prSet/>
      <dgm:spPr/>
      <dgm:t>
        <a:bodyPr/>
        <a:lstStyle/>
        <a:p>
          <a:r>
            <a:rPr lang="en-US" b="0" i="0"/>
            <a:t>Motion artifact</a:t>
          </a:r>
          <a:endParaRPr lang="en-US"/>
        </a:p>
      </dgm:t>
    </dgm:pt>
    <dgm:pt modelId="{1DF1FF76-672D-4836-AA53-3F9A3CB24E39}" type="parTrans" cxnId="{3E2D0AA9-C49B-4070-B9E5-77C331FD8811}">
      <dgm:prSet/>
      <dgm:spPr/>
      <dgm:t>
        <a:bodyPr/>
        <a:lstStyle/>
        <a:p>
          <a:endParaRPr lang="en-US"/>
        </a:p>
      </dgm:t>
    </dgm:pt>
    <dgm:pt modelId="{A64D4A4C-4675-4CC9-9AA7-965BE033A45D}" type="sibTrans" cxnId="{3E2D0AA9-C49B-4070-B9E5-77C331FD8811}">
      <dgm:prSet/>
      <dgm:spPr/>
      <dgm:t>
        <a:bodyPr/>
        <a:lstStyle/>
        <a:p>
          <a:endParaRPr lang="en-US"/>
        </a:p>
      </dgm:t>
    </dgm:pt>
    <dgm:pt modelId="{A50FDA44-A407-4B63-8B17-A31578504BF4}">
      <dgm:prSet/>
      <dgm:spPr/>
      <dgm:t>
        <a:bodyPr/>
        <a:lstStyle/>
        <a:p>
          <a:r>
            <a:rPr lang="en-US" b="0" i="0" dirty="0"/>
            <a:t>Improper collimation</a:t>
          </a:r>
          <a:endParaRPr lang="en-US" dirty="0"/>
        </a:p>
      </dgm:t>
    </dgm:pt>
    <dgm:pt modelId="{66029FCA-D8E4-48ED-8CDF-6C1D07A1AE02}" type="parTrans" cxnId="{ACB4961E-57F5-444B-8760-1AD313BB29AC}">
      <dgm:prSet/>
      <dgm:spPr/>
      <dgm:t>
        <a:bodyPr/>
        <a:lstStyle/>
        <a:p>
          <a:endParaRPr lang="en-US"/>
        </a:p>
      </dgm:t>
    </dgm:pt>
    <dgm:pt modelId="{BC91D02A-FFF8-4E08-A537-50BCE12426BD}" type="sibTrans" cxnId="{ACB4961E-57F5-444B-8760-1AD313BB29AC}">
      <dgm:prSet/>
      <dgm:spPr/>
      <dgm:t>
        <a:bodyPr/>
        <a:lstStyle/>
        <a:p>
          <a:endParaRPr lang="en-US"/>
        </a:p>
      </dgm:t>
    </dgm:pt>
    <dgm:pt modelId="{F7BBEF3C-5CB7-4515-9C79-1C85D891CED9}">
      <dgm:prSet/>
      <dgm:spPr/>
      <dgm:t>
        <a:bodyPr/>
        <a:lstStyle/>
        <a:p>
          <a:endParaRPr lang="en-US" dirty="0"/>
        </a:p>
      </dgm:t>
    </dgm:pt>
    <dgm:pt modelId="{7C3B8B60-9036-4DA5-A5CE-A1F13DD34E1E}" type="parTrans" cxnId="{E04AF33E-62B8-453C-9CF3-B7F47552B1F7}">
      <dgm:prSet/>
      <dgm:spPr/>
      <dgm:t>
        <a:bodyPr/>
        <a:lstStyle/>
        <a:p>
          <a:endParaRPr lang="en-US"/>
        </a:p>
      </dgm:t>
    </dgm:pt>
    <dgm:pt modelId="{D248C093-DE6E-4EC0-88B8-303B1DA9E6FD}" type="sibTrans" cxnId="{E04AF33E-62B8-453C-9CF3-B7F47552B1F7}">
      <dgm:prSet/>
      <dgm:spPr/>
      <dgm:t>
        <a:bodyPr/>
        <a:lstStyle/>
        <a:p>
          <a:endParaRPr lang="en-US"/>
        </a:p>
      </dgm:t>
    </dgm:pt>
    <dgm:pt modelId="{4F870701-F5E8-4F8C-8FDD-402B232C12A2}">
      <dgm:prSet/>
      <dgm:spPr/>
      <dgm:t>
        <a:bodyPr/>
        <a:lstStyle/>
        <a:p>
          <a:r>
            <a:rPr lang="en-US" b="0" i="0" dirty="0"/>
            <a:t>Light vs dark images</a:t>
          </a:r>
          <a:endParaRPr lang="en-US" dirty="0"/>
        </a:p>
      </dgm:t>
    </dgm:pt>
    <dgm:pt modelId="{9139FAB7-37C4-4FD0-93E3-AB2B8CE9109D}" type="parTrans" cxnId="{30660DD0-BC4F-477A-AF3D-234605400818}">
      <dgm:prSet/>
      <dgm:spPr/>
      <dgm:t>
        <a:bodyPr/>
        <a:lstStyle/>
        <a:p>
          <a:endParaRPr lang="en-US"/>
        </a:p>
      </dgm:t>
    </dgm:pt>
    <dgm:pt modelId="{8184A58C-D676-4730-94F7-925EA8235430}" type="sibTrans" cxnId="{30660DD0-BC4F-477A-AF3D-234605400818}">
      <dgm:prSet/>
      <dgm:spPr/>
      <dgm:t>
        <a:bodyPr/>
        <a:lstStyle/>
        <a:p>
          <a:endParaRPr lang="en-US"/>
        </a:p>
      </dgm:t>
    </dgm:pt>
    <dgm:pt modelId="{3BA533E8-64E0-4C8F-AFD0-89CA3E6B979E}">
      <dgm:prSet/>
      <dgm:spPr/>
      <dgm:t>
        <a:bodyPr/>
        <a:lstStyle/>
        <a:p>
          <a:r>
            <a:rPr lang="en-US" b="0" i="0" dirty="0"/>
            <a:t>Common artifacts (motion, grid lines, debris)</a:t>
          </a:r>
          <a:endParaRPr lang="en-US" dirty="0"/>
        </a:p>
      </dgm:t>
    </dgm:pt>
    <dgm:pt modelId="{E32B31D7-B4DB-4DE3-A028-4396B4C8E172}" type="parTrans" cxnId="{0DCC5054-CB43-4E2F-96C4-E11F251359F2}">
      <dgm:prSet/>
      <dgm:spPr/>
      <dgm:t>
        <a:bodyPr/>
        <a:lstStyle/>
        <a:p>
          <a:endParaRPr lang="en-US"/>
        </a:p>
      </dgm:t>
    </dgm:pt>
    <dgm:pt modelId="{A6565B9E-C62C-4EF6-8353-86B3E05681CA}" type="sibTrans" cxnId="{0DCC5054-CB43-4E2F-96C4-E11F251359F2}">
      <dgm:prSet/>
      <dgm:spPr/>
      <dgm:t>
        <a:bodyPr/>
        <a:lstStyle/>
        <a:p>
          <a:endParaRPr lang="en-US"/>
        </a:p>
      </dgm:t>
    </dgm:pt>
    <dgm:pt modelId="{A219715A-24E9-41B6-B9DE-76EC3FBEE9FE}" type="pres">
      <dgm:prSet presAssocID="{A2DD5C3C-1C67-4BDD-82BA-048745654D1B}" presName="vert0" presStyleCnt="0">
        <dgm:presLayoutVars>
          <dgm:dir/>
          <dgm:animOne val="branch"/>
          <dgm:animLvl val="lvl"/>
        </dgm:presLayoutVars>
      </dgm:prSet>
      <dgm:spPr/>
    </dgm:pt>
    <dgm:pt modelId="{EEBFD005-C065-44E3-B52F-4120B008A8B1}" type="pres">
      <dgm:prSet presAssocID="{7BBEC592-CA28-4C43-B9D5-7555D5F93B30}" presName="thickLine" presStyleLbl="alignNode1" presStyleIdx="0" presStyleCnt="5"/>
      <dgm:spPr/>
    </dgm:pt>
    <dgm:pt modelId="{453E26F1-3822-4555-92DD-17108113B85B}" type="pres">
      <dgm:prSet presAssocID="{7BBEC592-CA28-4C43-B9D5-7555D5F93B30}" presName="horz1" presStyleCnt="0"/>
      <dgm:spPr/>
    </dgm:pt>
    <dgm:pt modelId="{57703853-AE6D-484F-B777-AE5BD884BE41}" type="pres">
      <dgm:prSet presAssocID="{7BBEC592-CA28-4C43-B9D5-7555D5F93B30}" presName="tx1" presStyleLbl="revTx" presStyleIdx="0" presStyleCnt="5"/>
      <dgm:spPr/>
    </dgm:pt>
    <dgm:pt modelId="{5C5E4D9C-E34C-42B2-BBBF-2EAC1CAB1E27}" type="pres">
      <dgm:prSet presAssocID="{7BBEC592-CA28-4C43-B9D5-7555D5F93B30}" presName="vert1" presStyleCnt="0"/>
      <dgm:spPr/>
    </dgm:pt>
    <dgm:pt modelId="{4DC2EB6A-5984-46B5-A17E-E96E0100CBF6}" type="pres">
      <dgm:prSet presAssocID="{A50FDA44-A407-4B63-8B17-A31578504BF4}" presName="thickLine" presStyleLbl="alignNode1" presStyleIdx="1" presStyleCnt="5"/>
      <dgm:spPr/>
    </dgm:pt>
    <dgm:pt modelId="{C58DB288-7FCB-43EA-9C74-6AEB777E5817}" type="pres">
      <dgm:prSet presAssocID="{A50FDA44-A407-4B63-8B17-A31578504BF4}" presName="horz1" presStyleCnt="0"/>
      <dgm:spPr/>
    </dgm:pt>
    <dgm:pt modelId="{8361B85A-29A2-42C1-B311-6F141A550E9E}" type="pres">
      <dgm:prSet presAssocID="{A50FDA44-A407-4B63-8B17-A31578504BF4}" presName="tx1" presStyleLbl="revTx" presStyleIdx="1" presStyleCnt="5"/>
      <dgm:spPr/>
    </dgm:pt>
    <dgm:pt modelId="{81AA4AF2-2F67-4223-86AA-70381D19267E}" type="pres">
      <dgm:prSet presAssocID="{A50FDA44-A407-4B63-8B17-A31578504BF4}" presName="vert1" presStyleCnt="0"/>
      <dgm:spPr/>
    </dgm:pt>
    <dgm:pt modelId="{6D7BC8A0-EC28-41AB-B91F-491679FBD27D}" type="pres">
      <dgm:prSet presAssocID="{4F870701-F5E8-4F8C-8FDD-402B232C12A2}" presName="thickLine" presStyleLbl="alignNode1" presStyleIdx="2" presStyleCnt="5"/>
      <dgm:spPr/>
    </dgm:pt>
    <dgm:pt modelId="{C9611F41-1B34-451C-A592-618B4B4CFD92}" type="pres">
      <dgm:prSet presAssocID="{4F870701-F5E8-4F8C-8FDD-402B232C12A2}" presName="horz1" presStyleCnt="0"/>
      <dgm:spPr/>
    </dgm:pt>
    <dgm:pt modelId="{54925071-EAE0-4C8D-8069-BCC723C400EC}" type="pres">
      <dgm:prSet presAssocID="{4F870701-F5E8-4F8C-8FDD-402B232C12A2}" presName="tx1" presStyleLbl="revTx" presStyleIdx="2" presStyleCnt="5"/>
      <dgm:spPr/>
    </dgm:pt>
    <dgm:pt modelId="{151BA043-316B-412C-A285-206F95FFFA63}" type="pres">
      <dgm:prSet presAssocID="{4F870701-F5E8-4F8C-8FDD-402B232C12A2}" presName="vert1" presStyleCnt="0"/>
      <dgm:spPr/>
    </dgm:pt>
    <dgm:pt modelId="{21CB46BC-6FBE-4846-B4BD-674151734190}" type="pres">
      <dgm:prSet presAssocID="{3BA533E8-64E0-4C8F-AFD0-89CA3E6B979E}" presName="thickLine" presStyleLbl="alignNode1" presStyleIdx="3" presStyleCnt="5"/>
      <dgm:spPr/>
    </dgm:pt>
    <dgm:pt modelId="{7914551A-3337-4854-A6D8-36F09347B168}" type="pres">
      <dgm:prSet presAssocID="{3BA533E8-64E0-4C8F-AFD0-89CA3E6B979E}" presName="horz1" presStyleCnt="0"/>
      <dgm:spPr/>
    </dgm:pt>
    <dgm:pt modelId="{9D80F6A3-7474-4FC3-9457-1DF66C38A8D8}" type="pres">
      <dgm:prSet presAssocID="{3BA533E8-64E0-4C8F-AFD0-89CA3E6B979E}" presName="tx1" presStyleLbl="revTx" presStyleIdx="3" presStyleCnt="5"/>
      <dgm:spPr/>
    </dgm:pt>
    <dgm:pt modelId="{04767F87-51E3-4033-995B-7C428F49173E}" type="pres">
      <dgm:prSet presAssocID="{3BA533E8-64E0-4C8F-AFD0-89CA3E6B979E}" presName="vert1" presStyleCnt="0"/>
      <dgm:spPr/>
    </dgm:pt>
    <dgm:pt modelId="{FFD9FEAC-6BB1-42CD-80AD-432073D7363F}" type="pres">
      <dgm:prSet presAssocID="{F7BBEF3C-5CB7-4515-9C79-1C85D891CED9}" presName="thickLine" presStyleLbl="alignNode1" presStyleIdx="4" presStyleCnt="5"/>
      <dgm:spPr/>
    </dgm:pt>
    <dgm:pt modelId="{F4E52C5A-8D5D-4453-B721-FA66F5CCBD49}" type="pres">
      <dgm:prSet presAssocID="{F7BBEF3C-5CB7-4515-9C79-1C85D891CED9}" presName="horz1" presStyleCnt="0"/>
      <dgm:spPr/>
    </dgm:pt>
    <dgm:pt modelId="{C29B3851-3A3A-48A8-98B6-EAC3F787C012}" type="pres">
      <dgm:prSet presAssocID="{F7BBEF3C-5CB7-4515-9C79-1C85D891CED9}" presName="tx1" presStyleLbl="revTx" presStyleIdx="4" presStyleCnt="5"/>
      <dgm:spPr/>
    </dgm:pt>
    <dgm:pt modelId="{B56BB938-FCDA-4D17-B1BD-DCD1586DF81D}" type="pres">
      <dgm:prSet presAssocID="{F7BBEF3C-5CB7-4515-9C79-1C85D891CED9}" presName="vert1" presStyleCnt="0"/>
      <dgm:spPr/>
    </dgm:pt>
  </dgm:ptLst>
  <dgm:cxnLst>
    <dgm:cxn modelId="{ACB4961E-57F5-444B-8760-1AD313BB29AC}" srcId="{A2DD5C3C-1C67-4BDD-82BA-048745654D1B}" destId="{A50FDA44-A407-4B63-8B17-A31578504BF4}" srcOrd="1" destOrd="0" parTransId="{66029FCA-D8E4-48ED-8CDF-6C1D07A1AE02}" sibTransId="{BC91D02A-FFF8-4E08-A537-50BCE12426BD}"/>
    <dgm:cxn modelId="{DACA102E-DE3E-419D-8C79-044997A3F895}" type="presOf" srcId="{F7BBEF3C-5CB7-4515-9C79-1C85D891CED9}" destId="{C29B3851-3A3A-48A8-98B6-EAC3F787C012}" srcOrd="0" destOrd="0" presId="urn:microsoft.com/office/officeart/2008/layout/LinedList"/>
    <dgm:cxn modelId="{8F689A34-DAE7-43A7-A382-F0F334B0CAC7}" type="presOf" srcId="{A50FDA44-A407-4B63-8B17-A31578504BF4}" destId="{8361B85A-29A2-42C1-B311-6F141A550E9E}" srcOrd="0" destOrd="0" presId="urn:microsoft.com/office/officeart/2008/layout/LinedList"/>
    <dgm:cxn modelId="{E04AF33E-62B8-453C-9CF3-B7F47552B1F7}" srcId="{A2DD5C3C-1C67-4BDD-82BA-048745654D1B}" destId="{F7BBEF3C-5CB7-4515-9C79-1C85D891CED9}" srcOrd="4" destOrd="0" parTransId="{7C3B8B60-9036-4DA5-A5CE-A1F13DD34E1E}" sibTransId="{D248C093-DE6E-4EC0-88B8-303B1DA9E6FD}"/>
    <dgm:cxn modelId="{EC8E0244-00E6-41E4-9240-84BE4FA23E5A}" type="presOf" srcId="{3BA533E8-64E0-4C8F-AFD0-89CA3E6B979E}" destId="{9D80F6A3-7474-4FC3-9457-1DF66C38A8D8}" srcOrd="0" destOrd="0" presId="urn:microsoft.com/office/officeart/2008/layout/LinedList"/>
    <dgm:cxn modelId="{0DCC5054-CB43-4E2F-96C4-E11F251359F2}" srcId="{A2DD5C3C-1C67-4BDD-82BA-048745654D1B}" destId="{3BA533E8-64E0-4C8F-AFD0-89CA3E6B979E}" srcOrd="3" destOrd="0" parTransId="{E32B31D7-B4DB-4DE3-A028-4396B4C8E172}" sibTransId="{A6565B9E-C62C-4EF6-8353-86B3E05681CA}"/>
    <dgm:cxn modelId="{3E2D0AA9-C49B-4070-B9E5-77C331FD8811}" srcId="{A2DD5C3C-1C67-4BDD-82BA-048745654D1B}" destId="{7BBEC592-CA28-4C43-B9D5-7555D5F93B30}" srcOrd="0" destOrd="0" parTransId="{1DF1FF76-672D-4836-AA53-3F9A3CB24E39}" sibTransId="{A64D4A4C-4675-4CC9-9AA7-965BE033A45D}"/>
    <dgm:cxn modelId="{30660DD0-BC4F-477A-AF3D-234605400818}" srcId="{A2DD5C3C-1C67-4BDD-82BA-048745654D1B}" destId="{4F870701-F5E8-4F8C-8FDD-402B232C12A2}" srcOrd="2" destOrd="0" parTransId="{9139FAB7-37C4-4FD0-93E3-AB2B8CE9109D}" sibTransId="{8184A58C-D676-4730-94F7-925EA8235430}"/>
    <dgm:cxn modelId="{4EFED7D8-A38B-4955-905E-CD8559F601EE}" type="presOf" srcId="{7BBEC592-CA28-4C43-B9D5-7555D5F93B30}" destId="{57703853-AE6D-484F-B777-AE5BD884BE41}" srcOrd="0" destOrd="0" presId="urn:microsoft.com/office/officeart/2008/layout/LinedList"/>
    <dgm:cxn modelId="{88F1A1E5-1487-4EAA-AA91-88578D2C083B}" type="presOf" srcId="{4F870701-F5E8-4F8C-8FDD-402B232C12A2}" destId="{54925071-EAE0-4C8D-8069-BCC723C400EC}" srcOrd="0" destOrd="0" presId="urn:microsoft.com/office/officeart/2008/layout/LinedList"/>
    <dgm:cxn modelId="{513642F7-E914-4C44-9212-F5587308502D}" type="presOf" srcId="{A2DD5C3C-1C67-4BDD-82BA-048745654D1B}" destId="{A219715A-24E9-41B6-B9DE-76EC3FBEE9FE}" srcOrd="0" destOrd="0" presId="urn:microsoft.com/office/officeart/2008/layout/LinedList"/>
    <dgm:cxn modelId="{656C2C6F-FB86-47BB-9AA8-8ED892D5DB66}" type="presParOf" srcId="{A219715A-24E9-41B6-B9DE-76EC3FBEE9FE}" destId="{EEBFD005-C065-44E3-B52F-4120B008A8B1}" srcOrd="0" destOrd="0" presId="urn:microsoft.com/office/officeart/2008/layout/LinedList"/>
    <dgm:cxn modelId="{AA60024F-5E0D-4C9E-8AF0-40B60C51A528}" type="presParOf" srcId="{A219715A-24E9-41B6-B9DE-76EC3FBEE9FE}" destId="{453E26F1-3822-4555-92DD-17108113B85B}" srcOrd="1" destOrd="0" presId="urn:microsoft.com/office/officeart/2008/layout/LinedList"/>
    <dgm:cxn modelId="{7D6708DB-6D65-4066-A681-E46171198541}" type="presParOf" srcId="{453E26F1-3822-4555-92DD-17108113B85B}" destId="{57703853-AE6D-484F-B777-AE5BD884BE41}" srcOrd="0" destOrd="0" presId="urn:microsoft.com/office/officeart/2008/layout/LinedList"/>
    <dgm:cxn modelId="{08264DA3-15D8-4BE8-AC0B-C87E34618B2F}" type="presParOf" srcId="{453E26F1-3822-4555-92DD-17108113B85B}" destId="{5C5E4D9C-E34C-42B2-BBBF-2EAC1CAB1E27}" srcOrd="1" destOrd="0" presId="urn:microsoft.com/office/officeart/2008/layout/LinedList"/>
    <dgm:cxn modelId="{A46A2B10-1C41-4346-9B5B-B34E4EEDAB48}" type="presParOf" srcId="{A219715A-24E9-41B6-B9DE-76EC3FBEE9FE}" destId="{4DC2EB6A-5984-46B5-A17E-E96E0100CBF6}" srcOrd="2" destOrd="0" presId="urn:microsoft.com/office/officeart/2008/layout/LinedList"/>
    <dgm:cxn modelId="{E69CFDEB-7835-42EC-A856-FB8052976463}" type="presParOf" srcId="{A219715A-24E9-41B6-B9DE-76EC3FBEE9FE}" destId="{C58DB288-7FCB-43EA-9C74-6AEB777E5817}" srcOrd="3" destOrd="0" presId="urn:microsoft.com/office/officeart/2008/layout/LinedList"/>
    <dgm:cxn modelId="{6A18F092-6A63-434C-AB4D-F43A1177E8B4}" type="presParOf" srcId="{C58DB288-7FCB-43EA-9C74-6AEB777E5817}" destId="{8361B85A-29A2-42C1-B311-6F141A550E9E}" srcOrd="0" destOrd="0" presId="urn:microsoft.com/office/officeart/2008/layout/LinedList"/>
    <dgm:cxn modelId="{2827EBCC-351F-4769-A2D0-B62AC5A182EF}" type="presParOf" srcId="{C58DB288-7FCB-43EA-9C74-6AEB777E5817}" destId="{81AA4AF2-2F67-4223-86AA-70381D19267E}" srcOrd="1" destOrd="0" presId="urn:microsoft.com/office/officeart/2008/layout/LinedList"/>
    <dgm:cxn modelId="{0DA0838C-DE70-44A9-9862-834F13DB6E53}" type="presParOf" srcId="{A219715A-24E9-41B6-B9DE-76EC3FBEE9FE}" destId="{6D7BC8A0-EC28-41AB-B91F-491679FBD27D}" srcOrd="4" destOrd="0" presId="urn:microsoft.com/office/officeart/2008/layout/LinedList"/>
    <dgm:cxn modelId="{2C6B2BD3-8F7D-4C1E-B6FF-C76E7AD121D6}" type="presParOf" srcId="{A219715A-24E9-41B6-B9DE-76EC3FBEE9FE}" destId="{C9611F41-1B34-451C-A592-618B4B4CFD92}" srcOrd="5" destOrd="0" presId="urn:microsoft.com/office/officeart/2008/layout/LinedList"/>
    <dgm:cxn modelId="{566B173A-C1D6-4FC8-8F7C-045C714CD995}" type="presParOf" srcId="{C9611F41-1B34-451C-A592-618B4B4CFD92}" destId="{54925071-EAE0-4C8D-8069-BCC723C400EC}" srcOrd="0" destOrd="0" presId="urn:microsoft.com/office/officeart/2008/layout/LinedList"/>
    <dgm:cxn modelId="{0BE9F43A-45A5-41D3-8B7E-372BA6EB26B8}" type="presParOf" srcId="{C9611F41-1B34-451C-A592-618B4B4CFD92}" destId="{151BA043-316B-412C-A285-206F95FFFA63}" srcOrd="1" destOrd="0" presId="urn:microsoft.com/office/officeart/2008/layout/LinedList"/>
    <dgm:cxn modelId="{3840324F-A656-4B7F-AF61-121475F77E03}" type="presParOf" srcId="{A219715A-24E9-41B6-B9DE-76EC3FBEE9FE}" destId="{21CB46BC-6FBE-4846-B4BD-674151734190}" srcOrd="6" destOrd="0" presId="urn:microsoft.com/office/officeart/2008/layout/LinedList"/>
    <dgm:cxn modelId="{CFE60E69-1210-4134-B802-F34F0D7F64F3}" type="presParOf" srcId="{A219715A-24E9-41B6-B9DE-76EC3FBEE9FE}" destId="{7914551A-3337-4854-A6D8-36F09347B168}" srcOrd="7" destOrd="0" presId="urn:microsoft.com/office/officeart/2008/layout/LinedList"/>
    <dgm:cxn modelId="{CBA79735-CA02-447A-921B-8D7E97A95B91}" type="presParOf" srcId="{7914551A-3337-4854-A6D8-36F09347B168}" destId="{9D80F6A3-7474-4FC3-9457-1DF66C38A8D8}" srcOrd="0" destOrd="0" presId="urn:microsoft.com/office/officeart/2008/layout/LinedList"/>
    <dgm:cxn modelId="{8D305FC0-0CFB-43B1-89CA-74EC7CDFED29}" type="presParOf" srcId="{7914551A-3337-4854-A6D8-36F09347B168}" destId="{04767F87-51E3-4033-995B-7C428F49173E}" srcOrd="1" destOrd="0" presId="urn:microsoft.com/office/officeart/2008/layout/LinedList"/>
    <dgm:cxn modelId="{B6DA7FA4-95D1-414E-82FF-683AF018685A}" type="presParOf" srcId="{A219715A-24E9-41B6-B9DE-76EC3FBEE9FE}" destId="{FFD9FEAC-6BB1-42CD-80AD-432073D7363F}" srcOrd="8" destOrd="0" presId="urn:microsoft.com/office/officeart/2008/layout/LinedList"/>
    <dgm:cxn modelId="{75C31D4B-97C0-4C0C-9389-D40238BEE0F7}" type="presParOf" srcId="{A219715A-24E9-41B6-B9DE-76EC3FBEE9FE}" destId="{F4E52C5A-8D5D-4453-B721-FA66F5CCBD49}" srcOrd="9" destOrd="0" presId="urn:microsoft.com/office/officeart/2008/layout/LinedList"/>
    <dgm:cxn modelId="{1D20372E-D359-4536-A80D-E0FD54713A40}" type="presParOf" srcId="{F4E52C5A-8D5D-4453-B721-FA66F5CCBD49}" destId="{C29B3851-3A3A-48A8-98B6-EAC3F787C012}" srcOrd="0" destOrd="0" presId="urn:microsoft.com/office/officeart/2008/layout/LinedList"/>
    <dgm:cxn modelId="{D399FDB4-E94A-48D7-BF82-E9F5D67C0BE1}" type="presParOf" srcId="{F4E52C5A-8D5D-4453-B721-FA66F5CCBD49}" destId="{B56BB938-FCDA-4D17-B1BD-DCD1586DF81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BDF94E-0D6A-4519-9D36-A6F795206DA3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21EB7C7-089F-4F4A-81A8-309410ACEBB0}">
      <dgm:prSet/>
      <dgm:spPr/>
      <dgm:t>
        <a:bodyPr/>
        <a:lstStyle/>
        <a:p>
          <a:r>
            <a:rPr lang="en-US" b="0" i="0"/>
            <a:t>Barium vs iodinated contrast</a:t>
          </a:r>
          <a:endParaRPr lang="en-US"/>
        </a:p>
      </dgm:t>
    </dgm:pt>
    <dgm:pt modelId="{75640C82-9810-4868-A842-F981A655BE1C}" type="parTrans" cxnId="{28CD1E13-134A-4440-91F0-6A47244E5A80}">
      <dgm:prSet/>
      <dgm:spPr/>
      <dgm:t>
        <a:bodyPr/>
        <a:lstStyle/>
        <a:p>
          <a:endParaRPr lang="en-US"/>
        </a:p>
      </dgm:t>
    </dgm:pt>
    <dgm:pt modelId="{90A973E4-0101-4BDF-93E6-7C59846F3D3C}" type="sibTrans" cxnId="{28CD1E13-134A-4440-91F0-6A47244E5A80}">
      <dgm:prSet/>
      <dgm:spPr/>
      <dgm:t>
        <a:bodyPr/>
        <a:lstStyle/>
        <a:p>
          <a:endParaRPr lang="en-US"/>
        </a:p>
      </dgm:t>
    </dgm:pt>
    <dgm:pt modelId="{6C5F20A6-A6A3-47A7-BD0C-9B1486EA8129}">
      <dgm:prSet/>
      <dgm:spPr/>
      <dgm:t>
        <a:bodyPr/>
        <a:lstStyle/>
        <a:p>
          <a:r>
            <a:rPr lang="en-US" b="0" i="0"/>
            <a:t>When barium is contraindicated</a:t>
          </a:r>
          <a:endParaRPr lang="en-US"/>
        </a:p>
      </dgm:t>
    </dgm:pt>
    <dgm:pt modelId="{45C1DBA0-14BC-47BE-9BEF-5EB79A099A6C}" type="parTrans" cxnId="{B7C94CB1-1584-48A8-869D-2E4156D38C79}">
      <dgm:prSet/>
      <dgm:spPr/>
      <dgm:t>
        <a:bodyPr/>
        <a:lstStyle/>
        <a:p>
          <a:endParaRPr lang="en-US"/>
        </a:p>
      </dgm:t>
    </dgm:pt>
    <dgm:pt modelId="{E3D244C3-2E01-492C-85ED-2A32BEEAEEFD}" type="sibTrans" cxnId="{B7C94CB1-1584-48A8-869D-2E4156D38C79}">
      <dgm:prSet/>
      <dgm:spPr/>
      <dgm:t>
        <a:bodyPr/>
        <a:lstStyle/>
        <a:p>
          <a:endParaRPr lang="en-US"/>
        </a:p>
      </dgm:t>
    </dgm:pt>
    <dgm:pt modelId="{45C969A9-2EA9-4833-965B-00FE3FFD0532}">
      <dgm:prSet/>
      <dgm:spPr/>
      <dgm:t>
        <a:bodyPr/>
        <a:lstStyle/>
        <a:p>
          <a:r>
            <a:rPr lang="en-US" b="0" i="0"/>
            <a:t>Cystograms</a:t>
          </a:r>
          <a:endParaRPr lang="en-US"/>
        </a:p>
      </dgm:t>
    </dgm:pt>
    <dgm:pt modelId="{6EA0ADFD-58E4-410C-991F-64C64C491B5D}" type="parTrans" cxnId="{908BCDFD-AA42-4ADD-AAE1-5769330FEA1A}">
      <dgm:prSet/>
      <dgm:spPr/>
      <dgm:t>
        <a:bodyPr/>
        <a:lstStyle/>
        <a:p>
          <a:endParaRPr lang="en-US"/>
        </a:p>
      </dgm:t>
    </dgm:pt>
    <dgm:pt modelId="{31BEFAE2-AE5A-4EA2-9306-55F0C6DBEEAA}" type="sibTrans" cxnId="{908BCDFD-AA42-4ADD-AAE1-5769330FEA1A}">
      <dgm:prSet/>
      <dgm:spPr/>
      <dgm:t>
        <a:bodyPr/>
        <a:lstStyle/>
        <a:p>
          <a:endParaRPr lang="en-US"/>
        </a:p>
      </dgm:t>
    </dgm:pt>
    <dgm:pt modelId="{24BDD365-9ED5-4237-9CBB-BC28DBE013AA}">
      <dgm:prSet/>
      <dgm:spPr/>
      <dgm:t>
        <a:bodyPr/>
        <a:lstStyle/>
        <a:p>
          <a:r>
            <a:rPr lang="en-US" b="0" i="0"/>
            <a:t>Myelograms</a:t>
          </a:r>
          <a:endParaRPr lang="en-US"/>
        </a:p>
      </dgm:t>
    </dgm:pt>
    <dgm:pt modelId="{9191F60C-E4AD-4F72-A8FC-C960782E3A58}" type="parTrans" cxnId="{7EB0D238-8F95-44DC-A786-36A812382532}">
      <dgm:prSet/>
      <dgm:spPr/>
      <dgm:t>
        <a:bodyPr/>
        <a:lstStyle/>
        <a:p>
          <a:endParaRPr lang="en-US"/>
        </a:p>
      </dgm:t>
    </dgm:pt>
    <dgm:pt modelId="{D820F77F-F8B7-47F9-8209-FAA7B350653D}" type="sibTrans" cxnId="{7EB0D238-8F95-44DC-A786-36A812382532}">
      <dgm:prSet/>
      <dgm:spPr/>
      <dgm:t>
        <a:bodyPr/>
        <a:lstStyle/>
        <a:p>
          <a:endParaRPr lang="en-US"/>
        </a:p>
      </dgm:t>
    </dgm:pt>
    <dgm:pt modelId="{210B3BD1-1C89-4A68-AE27-8148B19B2196}">
      <dgm:prSet/>
      <dgm:spPr/>
      <dgm:t>
        <a:bodyPr/>
        <a:lstStyle/>
        <a:p>
          <a:r>
            <a:rPr lang="en-US" b="0" i="0"/>
            <a:t>Double-contrast studies</a:t>
          </a:r>
          <a:endParaRPr lang="en-US"/>
        </a:p>
      </dgm:t>
    </dgm:pt>
    <dgm:pt modelId="{C6CF91E9-2A29-42C6-B687-EC7D6C9DD0F1}" type="parTrans" cxnId="{C9A104CF-6D05-4875-AEBD-A532907F5864}">
      <dgm:prSet/>
      <dgm:spPr/>
      <dgm:t>
        <a:bodyPr/>
        <a:lstStyle/>
        <a:p>
          <a:endParaRPr lang="en-US"/>
        </a:p>
      </dgm:t>
    </dgm:pt>
    <dgm:pt modelId="{1658146C-D12B-41A8-9E52-E1090E9F0D12}" type="sibTrans" cxnId="{C9A104CF-6D05-4875-AEBD-A532907F5864}">
      <dgm:prSet/>
      <dgm:spPr/>
      <dgm:t>
        <a:bodyPr/>
        <a:lstStyle/>
        <a:p>
          <a:endParaRPr lang="en-US"/>
        </a:p>
      </dgm:t>
    </dgm:pt>
    <dgm:pt modelId="{315BE065-8E2A-42AB-85F9-DA8E5E4B553A}" type="pres">
      <dgm:prSet presAssocID="{46BDF94E-0D6A-4519-9D36-A6F795206DA3}" presName="vert0" presStyleCnt="0">
        <dgm:presLayoutVars>
          <dgm:dir/>
          <dgm:animOne val="branch"/>
          <dgm:animLvl val="lvl"/>
        </dgm:presLayoutVars>
      </dgm:prSet>
      <dgm:spPr/>
    </dgm:pt>
    <dgm:pt modelId="{45B86BE0-DE38-4D4E-95CC-BF78363F83FB}" type="pres">
      <dgm:prSet presAssocID="{221EB7C7-089F-4F4A-81A8-309410ACEBB0}" presName="thickLine" presStyleLbl="alignNode1" presStyleIdx="0" presStyleCnt="5"/>
      <dgm:spPr/>
    </dgm:pt>
    <dgm:pt modelId="{AE894BFF-2156-431E-86C8-B1A9170F3C04}" type="pres">
      <dgm:prSet presAssocID="{221EB7C7-089F-4F4A-81A8-309410ACEBB0}" presName="horz1" presStyleCnt="0"/>
      <dgm:spPr/>
    </dgm:pt>
    <dgm:pt modelId="{01CDF0B3-F083-4F16-85F3-791B5188DB69}" type="pres">
      <dgm:prSet presAssocID="{221EB7C7-089F-4F4A-81A8-309410ACEBB0}" presName="tx1" presStyleLbl="revTx" presStyleIdx="0" presStyleCnt="5"/>
      <dgm:spPr/>
    </dgm:pt>
    <dgm:pt modelId="{D222E366-D365-4DB9-82BE-663D9788FD4D}" type="pres">
      <dgm:prSet presAssocID="{221EB7C7-089F-4F4A-81A8-309410ACEBB0}" presName="vert1" presStyleCnt="0"/>
      <dgm:spPr/>
    </dgm:pt>
    <dgm:pt modelId="{D4E278B1-DD43-4137-B625-47DEB38FDE2A}" type="pres">
      <dgm:prSet presAssocID="{6C5F20A6-A6A3-47A7-BD0C-9B1486EA8129}" presName="thickLine" presStyleLbl="alignNode1" presStyleIdx="1" presStyleCnt="5"/>
      <dgm:spPr/>
    </dgm:pt>
    <dgm:pt modelId="{8B637279-B863-4F4F-9606-22BF9D1A24B6}" type="pres">
      <dgm:prSet presAssocID="{6C5F20A6-A6A3-47A7-BD0C-9B1486EA8129}" presName="horz1" presStyleCnt="0"/>
      <dgm:spPr/>
    </dgm:pt>
    <dgm:pt modelId="{CF390556-93CE-4A2D-BCEF-987E9916A99E}" type="pres">
      <dgm:prSet presAssocID="{6C5F20A6-A6A3-47A7-BD0C-9B1486EA8129}" presName="tx1" presStyleLbl="revTx" presStyleIdx="1" presStyleCnt="5"/>
      <dgm:spPr/>
    </dgm:pt>
    <dgm:pt modelId="{60871B08-65EC-4EF6-AF2D-0EA1DB8A0E3E}" type="pres">
      <dgm:prSet presAssocID="{6C5F20A6-A6A3-47A7-BD0C-9B1486EA8129}" presName="vert1" presStyleCnt="0"/>
      <dgm:spPr/>
    </dgm:pt>
    <dgm:pt modelId="{689098C5-D108-4978-86A3-21FBA443E0B7}" type="pres">
      <dgm:prSet presAssocID="{45C969A9-2EA9-4833-965B-00FE3FFD0532}" presName="thickLine" presStyleLbl="alignNode1" presStyleIdx="2" presStyleCnt="5"/>
      <dgm:spPr/>
    </dgm:pt>
    <dgm:pt modelId="{62F510D9-461D-41FD-8FCA-FE2FC459F174}" type="pres">
      <dgm:prSet presAssocID="{45C969A9-2EA9-4833-965B-00FE3FFD0532}" presName="horz1" presStyleCnt="0"/>
      <dgm:spPr/>
    </dgm:pt>
    <dgm:pt modelId="{6E109528-470C-4709-8AA0-A27F20537975}" type="pres">
      <dgm:prSet presAssocID="{45C969A9-2EA9-4833-965B-00FE3FFD0532}" presName="tx1" presStyleLbl="revTx" presStyleIdx="2" presStyleCnt="5"/>
      <dgm:spPr/>
    </dgm:pt>
    <dgm:pt modelId="{CD270367-C7F6-45A7-A7D9-B5F341BE7344}" type="pres">
      <dgm:prSet presAssocID="{45C969A9-2EA9-4833-965B-00FE3FFD0532}" presName="vert1" presStyleCnt="0"/>
      <dgm:spPr/>
    </dgm:pt>
    <dgm:pt modelId="{24039087-443D-4BFF-9715-E7CA5AD941EB}" type="pres">
      <dgm:prSet presAssocID="{24BDD365-9ED5-4237-9CBB-BC28DBE013AA}" presName="thickLine" presStyleLbl="alignNode1" presStyleIdx="3" presStyleCnt="5"/>
      <dgm:spPr/>
    </dgm:pt>
    <dgm:pt modelId="{3EE89461-F983-485B-BC23-2DFCC336443D}" type="pres">
      <dgm:prSet presAssocID="{24BDD365-9ED5-4237-9CBB-BC28DBE013AA}" presName="horz1" presStyleCnt="0"/>
      <dgm:spPr/>
    </dgm:pt>
    <dgm:pt modelId="{242F75E6-6846-45A3-AC71-20DA23078701}" type="pres">
      <dgm:prSet presAssocID="{24BDD365-9ED5-4237-9CBB-BC28DBE013AA}" presName="tx1" presStyleLbl="revTx" presStyleIdx="3" presStyleCnt="5"/>
      <dgm:spPr/>
    </dgm:pt>
    <dgm:pt modelId="{4E163305-7C23-4A79-9705-2992DE2C1AE0}" type="pres">
      <dgm:prSet presAssocID="{24BDD365-9ED5-4237-9CBB-BC28DBE013AA}" presName="vert1" presStyleCnt="0"/>
      <dgm:spPr/>
    </dgm:pt>
    <dgm:pt modelId="{746BBD53-965B-4FF4-8E28-CD21BCED3568}" type="pres">
      <dgm:prSet presAssocID="{210B3BD1-1C89-4A68-AE27-8148B19B2196}" presName="thickLine" presStyleLbl="alignNode1" presStyleIdx="4" presStyleCnt="5"/>
      <dgm:spPr/>
    </dgm:pt>
    <dgm:pt modelId="{4F726C2D-576C-4E67-94CE-0892C2D2EF02}" type="pres">
      <dgm:prSet presAssocID="{210B3BD1-1C89-4A68-AE27-8148B19B2196}" presName="horz1" presStyleCnt="0"/>
      <dgm:spPr/>
    </dgm:pt>
    <dgm:pt modelId="{867802CC-2192-42DA-A230-16066DA8B461}" type="pres">
      <dgm:prSet presAssocID="{210B3BD1-1C89-4A68-AE27-8148B19B2196}" presName="tx1" presStyleLbl="revTx" presStyleIdx="4" presStyleCnt="5"/>
      <dgm:spPr/>
    </dgm:pt>
    <dgm:pt modelId="{C4C4ECCF-308F-4F43-9802-266A94ED6593}" type="pres">
      <dgm:prSet presAssocID="{210B3BD1-1C89-4A68-AE27-8148B19B2196}" presName="vert1" presStyleCnt="0"/>
      <dgm:spPr/>
    </dgm:pt>
  </dgm:ptLst>
  <dgm:cxnLst>
    <dgm:cxn modelId="{BDE59712-E57D-44A1-9DE5-F42CD817EE27}" type="presOf" srcId="{46BDF94E-0D6A-4519-9D36-A6F795206DA3}" destId="{315BE065-8E2A-42AB-85F9-DA8E5E4B553A}" srcOrd="0" destOrd="0" presId="urn:microsoft.com/office/officeart/2008/layout/LinedList"/>
    <dgm:cxn modelId="{28CD1E13-134A-4440-91F0-6A47244E5A80}" srcId="{46BDF94E-0D6A-4519-9D36-A6F795206DA3}" destId="{221EB7C7-089F-4F4A-81A8-309410ACEBB0}" srcOrd="0" destOrd="0" parTransId="{75640C82-9810-4868-A842-F981A655BE1C}" sibTransId="{90A973E4-0101-4BDF-93E6-7C59846F3D3C}"/>
    <dgm:cxn modelId="{D2E4CD2B-BA2B-4580-A12B-00CCE2FD5281}" type="presOf" srcId="{45C969A9-2EA9-4833-965B-00FE3FFD0532}" destId="{6E109528-470C-4709-8AA0-A27F20537975}" srcOrd="0" destOrd="0" presId="urn:microsoft.com/office/officeart/2008/layout/LinedList"/>
    <dgm:cxn modelId="{7EB0D238-8F95-44DC-A786-36A812382532}" srcId="{46BDF94E-0D6A-4519-9D36-A6F795206DA3}" destId="{24BDD365-9ED5-4237-9CBB-BC28DBE013AA}" srcOrd="3" destOrd="0" parTransId="{9191F60C-E4AD-4F72-A8FC-C960782E3A58}" sibTransId="{D820F77F-F8B7-47F9-8209-FAA7B350653D}"/>
    <dgm:cxn modelId="{8467B566-A40D-4C79-913B-291C4F069797}" type="presOf" srcId="{210B3BD1-1C89-4A68-AE27-8148B19B2196}" destId="{867802CC-2192-42DA-A230-16066DA8B461}" srcOrd="0" destOrd="0" presId="urn:microsoft.com/office/officeart/2008/layout/LinedList"/>
    <dgm:cxn modelId="{7CAD2390-50EB-4E58-8F4F-07ADB1758161}" type="presOf" srcId="{6C5F20A6-A6A3-47A7-BD0C-9B1486EA8129}" destId="{CF390556-93CE-4A2D-BCEF-987E9916A99E}" srcOrd="0" destOrd="0" presId="urn:microsoft.com/office/officeart/2008/layout/LinedList"/>
    <dgm:cxn modelId="{9B598A94-860A-4AAA-845F-3A7AF13A2D45}" type="presOf" srcId="{221EB7C7-089F-4F4A-81A8-309410ACEBB0}" destId="{01CDF0B3-F083-4F16-85F3-791B5188DB69}" srcOrd="0" destOrd="0" presId="urn:microsoft.com/office/officeart/2008/layout/LinedList"/>
    <dgm:cxn modelId="{B7C94CB1-1584-48A8-869D-2E4156D38C79}" srcId="{46BDF94E-0D6A-4519-9D36-A6F795206DA3}" destId="{6C5F20A6-A6A3-47A7-BD0C-9B1486EA8129}" srcOrd="1" destOrd="0" parTransId="{45C1DBA0-14BC-47BE-9BEF-5EB79A099A6C}" sibTransId="{E3D244C3-2E01-492C-85ED-2A32BEEAEEFD}"/>
    <dgm:cxn modelId="{C9A104CF-6D05-4875-AEBD-A532907F5864}" srcId="{46BDF94E-0D6A-4519-9D36-A6F795206DA3}" destId="{210B3BD1-1C89-4A68-AE27-8148B19B2196}" srcOrd="4" destOrd="0" parTransId="{C6CF91E9-2A29-42C6-B687-EC7D6C9DD0F1}" sibTransId="{1658146C-D12B-41A8-9E52-E1090E9F0D12}"/>
    <dgm:cxn modelId="{7CA700DB-40D5-4A33-86B3-A55182E47D56}" type="presOf" srcId="{24BDD365-9ED5-4237-9CBB-BC28DBE013AA}" destId="{242F75E6-6846-45A3-AC71-20DA23078701}" srcOrd="0" destOrd="0" presId="urn:microsoft.com/office/officeart/2008/layout/LinedList"/>
    <dgm:cxn modelId="{908BCDFD-AA42-4ADD-AAE1-5769330FEA1A}" srcId="{46BDF94E-0D6A-4519-9D36-A6F795206DA3}" destId="{45C969A9-2EA9-4833-965B-00FE3FFD0532}" srcOrd="2" destOrd="0" parTransId="{6EA0ADFD-58E4-410C-991F-64C64C491B5D}" sibTransId="{31BEFAE2-AE5A-4EA2-9306-55F0C6DBEEAA}"/>
    <dgm:cxn modelId="{4F95614B-92F3-40B9-87D3-BCAB9B4FB670}" type="presParOf" srcId="{315BE065-8E2A-42AB-85F9-DA8E5E4B553A}" destId="{45B86BE0-DE38-4D4E-95CC-BF78363F83FB}" srcOrd="0" destOrd="0" presId="urn:microsoft.com/office/officeart/2008/layout/LinedList"/>
    <dgm:cxn modelId="{5B3305C3-D0F2-4D66-B299-276C9BF5C137}" type="presParOf" srcId="{315BE065-8E2A-42AB-85F9-DA8E5E4B553A}" destId="{AE894BFF-2156-431E-86C8-B1A9170F3C04}" srcOrd="1" destOrd="0" presId="urn:microsoft.com/office/officeart/2008/layout/LinedList"/>
    <dgm:cxn modelId="{5E85D610-BDA5-40FF-B3C2-E1FE036F8991}" type="presParOf" srcId="{AE894BFF-2156-431E-86C8-B1A9170F3C04}" destId="{01CDF0B3-F083-4F16-85F3-791B5188DB69}" srcOrd="0" destOrd="0" presId="urn:microsoft.com/office/officeart/2008/layout/LinedList"/>
    <dgm:cxn modelId="{CD595929-E120-4FAA-A2A2-B8AE35AF391E}" type="presParOf" srcId="{AE894BFF-2156-431E-86C8-B1A9170F3C04}" destId="{D222E366-D365-4DB9-82BE-663D9788FD4D}" srcOrd="1" destOrd="0" presId="urn:microsoft.com/office/officeart/2008/layout/LinedList"/>
    <dgm:cxn modelId="{DB5326DD-34BA-47E2-9EC8-B10D81FA1215}" type="presParOf" srcId="{315BE065-8E2A-42AB-85F9-DA8E5E4B553A}" destId="{D4E278B1-DD43-4137-B625-47DEB38FDE2A}" srcOrd="2" destOrd="0" presId="urn:microsoft.com/office/officeart/2008/layout/LinedList"/>
    <dgm:cxn modelId="{5B3293A9-519B-46A2-B774-929A7F5698BD}" type="presParOf" srcId="{315BE065-8E2A-42AB-85F9-DA8E5E4B553A}" destId="{8B637279-B863-4F4F-9606-22BF9D1A24B6}" srcOrd="3" destOrd="0" presId="urn:microsoft.com/office/officeart/2008/layout/LinedList"/>
    <dgm:cxn modelId="{F96D2601-5DE3-4675-B550-1E435F50B597}" type="presParOf" srcId="{8B637279-B863-4F4F-9606-22BF9D1A24B6}" destId="{CF390556-93CE-4A2D-BCEF-987E9916A99E}" srcOrd="0" destOrd="0" presId="urn:microsoft.com/office/officeart/2008/layout/LinedList"/>
    <dgm:cxn modelId="{BCB4F4A2-44FD-4FA5-8871-47A3201BFD37}" type="presParOf" srcId="{8B637279-B863-4F4F-9606-22BF9D1A24B6}" destId="{60871B08-65EC-4EF6-AF2D-0EA1DB8A0E3E}" srcOrd="1" destOrd="0" presId="urn:microsoft.com/office/officeart/2008/layout/LinedList"/>
    <dgm:cxn modelId="{A3C3D70F-9A97-4C19-BEE5-92B7364A2830}" type="presParOf" srcId="{315BE065-8E2A-42AB-85F9-DA8E5E4B553A}" destId="{689098C5-D108-4978-86A3-21FBA443E0B7}" srcOrd="4" destOrd="0" presId="urn:microsoft.com/office/officeart/2008/layout/LinedList"/>
    <dgm:cxn modelId="{4C6FC401-911E-457C-8525-3A5449481159}" type="presParOf" srcId="{315BE065-8E2A-42AB-85F9-DA8E5E4B553A}" destId="{62F510D9-461D-41FD-8FCA-FE2FC459F174}" srcOrd="5" destOrd="0" presId="urn:microsoft.com/office/officeart/2008/layout/LinedList"/>
    <dgm:cxn modelId="{48AEBBF6-5C43-461E-9178-09D5C53C7916}" type="presParOf" srcId="{62F510D9-461D-41FD-8FCA-FE2FC459F174}" destId="{6E109528-470C-4709-8AA0-A27F20537975}" srcOrd="0" destOrd="0" presId="urn:microsoft.com/office/officeart/2008/layout/LinedList"/>
    <dgm:cxn modelId="{BB3D301E-D872-4623-93EF-3D1159FCDA85}" type="presParOf" srcId="{62F510D9-461D-41FD-8FCA-FE2FC459F174}" destId="{CD270367-C7F6-45A7-A7D9-B5F341BE7344}" srcOrd="1" destOrd="0" presId="urn:microsoft.com/office/officeart/2008/layout/LinedList"/>
    <dgm:cxn modelId="{3AE5165B-58DC-450D-B7A0-1C667AA84D50}" type="presParOf" srcId="{315BE065-8E2A-42AB-85F9-DA8E5E4B553A}" destId="{24039087-443D-4BFF-9715-E7CA5AD941EB}" srcOrd="6" destOrd="0" presId="urn:microsoft.com/office/officeart/2008/layout/LinedList"/>
    <dgm:cxn modelId="{87FB7724-14CA-463B-A8AE-E0CA12F387EE}" type="presParOf" srcId="{315BE065-8E2A-42AB-85F9-DA8E5E4B553A}" destId="{3EE89461-F983-485B-BC23-2DFCC336443D}" srcOrd="7" destOrd="0" presId="urn:microsoft.com/office/officeart/2008/layout/LinedList"/>
    <dgm:cxn modelId="{20A835B6-9E88-4D31-83B9-2FDC15D818DF}" type="presParOf" srcId="{3EE89461-F983-485B-BC23-2DFCC336443D}" destId="{242F75E6-6846-45A3-AC71-20DA23078701}" srcOrd="0" destOrd="0" presId="urn:microsoft.com/office/officeart/2008/layout/LinedList"/>
    <dgm:cxn modelId="{BEE80C20-B451-4320-B0EE-948EE461D6D1}" type="presParOf" srcId="{3EE89461-F983-485B-BC23-2DFCC336443D}" destId="{4E163305-7C23-4A79-9705-2992DE2C1AE0}" srcOrd="1" destOrd="0" presId="urn:microsoft.com/office/officeart/2008/layout/LinedList"/>
    <dgm:cxn modelId="{DED7D6DB-72E3-49C2-84FA-672E341A7489}" type="presParOf" srcId="{315BE065-8E2A-42AB-85F9-DA8E5E4B553A}" destId="{746BBD53-965B-4FF4-8E28-CD21BCED3568}" srcOrd="8" destOrd="0" presId="urn:microsoft.com/office/officeart/2008/layout/LinedList"/>
    <dgm:cxn modelId="{9AB2DF86-E587-45DD-A1EA-63410C0DB626}" type="presParOf" srcId="{315BE065-8E2A-42AB-85F9-DA8E5E4B553A}" destId="{4F726C2D-576C-4E67-94CE-0892C2D2EF02}" srcOrd="9" destOrd="0" presId="urn:microsoft.com/office/officeart/2008/layout/LinedList"/>
    <dgm:cxn modelId="{CC048E63-B9E4-4F16-88E0-E66FC01BF743}" type="presParOf" srcId="{4F726C2D-576C-4E67-94CE-0892C2D2EF02}" destId="{867802CC-2192-42DA-A230-16066DA8B461}" srcOrd="0" destOrd="0" presId="urn:microsoft.com/office/officeart/2008/layout/LinedList"/>
    <dgm:cxn modelId="{8D80128D-689A-49F6-B130-FE8211EEF5FF}" type="presParOf" srcId="{4F726C2D-576C-4E67-94CE-0892C2D2EF02}" destId="{C4C4ECCF-308F-4F43-9802-266A94ED659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057155-122A-4A58-96F1-289A002BA18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4613143-EE1E-4C3C-8D2C-E6F394774AF8}">
      <dgm:prSet/>
      <dgm:spPr/>
      <dgm:t>
        <a:bodyPr/>
        <a:lstStyle/>
        <a:p>
          <a:r>
            <a:rPr lang="en-US"/>
            <a:t>Ultrasound </a:t>
          </a:r>
        </a:p>
      </dgm:t>
    </dgm:pt>
    <dgm:pt modelId="{87BC1B54-5620-4B39-A213-1546B58D1D7F}" type="parTrans" cxnId="{26757366-5261-493B-A858-451C87C0E0CE}">
      <dgm:prSet/>
      <dgm:spPr/>
      <dgm:t>
        <a:bodyPr/>
        <a:lstStyle/>
        <a:p>
          <a:endParaRPr lang="en-US"/>
        </a:p>
      </dgm:t>
    </dgm:pt>
    <dgm:pt modelId="{BEDE5E07-EA5F-4181-A223-0105744E6C29}" type="sibTrans" cxnId="{26757366-5261-493B-A858-451C87C0E0CE}">
      <dgm:prSet/>
      <dgm:spPr/>
      <dgm:t>
        <a:bodyPr/>
        <a:lstStyle/>
        <a:p>
          <a:endParaRPr lang="en-US"/>
        </a:p>
      </dgm:t>
    </dgm:pt>
    <dgm:pt modelId="{ABC3F610-A823-41EC-A9C7-4B52845057D2}">
      <dgm:prSet/>
      <dgm:spPr/>
      <dgm:t>
        <a:bodyPr/>
        <a:lstStyle/>
        <a:p>
          <a:r>
            <a:rPr lang="en-US"/>
            <a:t>CT </a:t>
          </a:r>
        </a:p>
      </dgm:t>
    </dgm:pt>
    <dgm:pt modelId="{4D90B4C4-6DB6-4CCF-9C91-578CBDABDCE0}" type="parTrans" cxnId="{EEDFBA87-86AE-4D2B-8FC5-1F8AACD88444}">
      <dgm:prSet/>
      <dgm:spPr/>
      <dgm:t>
        <a:bodyPr/>
        <a:lstStyle/>
        <a:p>
          <a:endParaRPr lang="en-US"/>
        </a:p>
      </dgm:t>
    </dgm:pt>
    <dgm:pt modelId="{35E94A55-D373-4F64-9570-C4EE5642B0DD}" type="sibTrans" cxnId="{EEDFBA87-86AE-4D2B-8FC5-1F8AACD88444}">
      <dgm:prSet/>
      <dgm:spPr/>
      <dgm:t>
        <a:bodyPr/>
        <a:lstStyle/>
        <a:p>
          <a:endParaRPr lang="en-US"/>
        </a:p>
      </dgm:t>
    </dgm:pt>
    <dgm:pt modelId="{06C657A8-7B9B-4E3A-959C-63138809E288}">
      <dgm:prSet/>
      <dgm:spPr/>
      <dgm:t>
        <a:bodyPr/>
        <a:lstStyle/>
        <a:p>
          <a:r>
            <a:rPr lang="en-US"/>
            <a:t>MRI </a:t>
          </a:r>
        </a:p>
      </dgm:t>
    </dgm:pt>
    <dgm:pt modelId="{9A476577-69D8-4C52-9AF7-7569341F2A6C}" type="parTrans" cxnId="{EE9AF5A4-35DE-4B15-B4FE-5363B55D2219}">
      <dgm:prSet/>
      <dgm:spPr/>
      <dgm:t>
        <a:bodyPr/>
        <a:lstStyle/>
        <a:p>
          <a:endParaRPr lang="en-US"/>
        </a:p>
      </dgm:t>
    </dgm:pt>
    <dgm:pt modelId="{648540E8-9029-4785-A942-FECCBC1BFB63}" type="sibTrans" cxnId="{EE9AF5A4-35DE-4B15-B4FE-5363B55D2219}">
      <dgm:prSet/>
      <dgm:spPr/>
      <dgm:t>
        <a:bodyPr/>
        <a:lstStyle/>
        <a:p>
          <a:endParaRPr lang="en-US"/>
        </a:p>
      </dgm:t>
    </dgm:pt>
    <dgm:pt modelId="{88644ED5-7366-4E6D-89CD-C95F71B6A19B}" type="pres">
      <dgm:prSet presAssocID="{0F057155-122A-4A58-96F1-289A002BA182}" presName="linear" presStyleCnt="0">
        <dgm:presLayoutVars>
          <dgm:animLvl val="lvl"/>
          <dgm:resizeHandles val="exact"/>
        </dgm:presLayoutVars>
      </dgm:prSet>
      <dgm:spPr/>
    </dgm:pt>
    <dgm:pt modelId="{BD2914E2-DE5D-4DBD-B124-F9D0E3B97B9A}" type="pres">
      <dgm:prSet presAssocID="{F4613143-EE1E-4C3C-8D2C-E6F394774AF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BC31A32-5409-4017-BD46-F4102E2B8DB8}" type="pres">
      <dgm:prSet presAssocID="{BEDE5E07-EA5F-4181-A223-0105744E6C29}" presName="spacer" presStyleCnt="0"/>
      <dgm:spPr/>
    </dgm:pt>
    <dgm:pt modelId="{2C2F86C8-5F4B-4B33-93D5-A0D0A0EDFF81}" type="pres">
      <dgm:prSet presAssocID="{ABC3F610-A823-41EC-A9C7-4B52845057D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EFC6D0F-134F-431B-95A8-99B5032BDA08}" type="pres">
      <dgm:prSet presAssocID="{35E94A55-D373-4F64-9570-C4EE5642B0DD}" presName="spacer" presStyleCnt="0"/>
      <dgm:spPr/>
    </dgm:pt>
    <dgm:pt modelId="{371C0FE8-7CD1-473D-BAB1-7090333DB422}" type="pres">
      <dgm:prSet presAssocID="{06C657A8-7B9B-4E3A-959C-63138809E28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A95B808-EF8B-4D2C-86A6-D41AA36A3487}" type="presOf" srcId="{0F057155-122A-4A58-96F1-289A002BA182}" destId="{88644ED5-7366-4E6D-89CD-C95F71B6A19B}" srcOrd="0" destOrd="0" presId="urn:microsoft.com/office/officeart/2005/8/layout/vList2"/>
    <dgm:cxn modelId="{4674AB63-C680-4268-8C00-AE1A9B81BCFA}" type="presOf" srcId="{F4613143-EE1E-4C3C-8D2C-E6F394774AF8}" destId="{BD2914E2-DE5D-4DBD-B124-F9D0E3B97B9A}" srcOrd="0" destOrd="0" presId="urn:microsoft.com/office/officeart/2005/8/layout/vList2"/>
    <dgm:cxn modelId="{26757366-5261-493B-A858-451C87C0E0CE}" srcId="{0F057155-122A-4A58-96F1-289A002BA182}" destId="{F4613143-EE1E-4C3C-8D2C-E6F394774AF8}" srcOrd="0" destOrd="0" parTransId="{87BC1B54-5620-4B39-A213-1546B58D1D7F}" sibTransId="{BEDE5E07-EA5F-4181-A223-0105744E6C29}"/>
    <dgm:cxn modelId="{D6E3C350-E50B-4964-854D-5384BCAAC449}" type="presOf" srcId="{ABC3F610-A823-41EC-A9C7-4B52845057D2}" destId="{2C2F86C8-5F4B-4B33-93D5-A0D0A0EDFF81}" srcOrd="0" destOrd="0" presId="urn:microsoft.com/office/officeart/2005/8/layout/vList2"/>
    <dgm:cxn modelId="{A0713653-3F26-4427-B9A9-C184AD378C08}" type="presOf" srcId="{06C657A8-7B9B-4E3A-959C-63138809E288}" destId="{371C0FE8-7CD1-473D-BAB1-7090333DB422}" srcOrd="0" destOrd="0" presId="urn:microsoft.com/office/officeart/2005/8/layout/vList2"/>
    <dgm:cxn modelId="{EEDFBA87-86AE-4D2B-8FC5-1F8AACD88444}" srcId="{0F057155-122A-4A58-96F1-289A002BA182}" destId="{ABC3F610-A823-41EC-A9C7-4B52845057D2}" srcOrd="1" destOrd="0" parTransId="{4D90B4C4-6DB6-4CCF-9C91-578CBDABDCE0}" sibTransId="{35E94A55-D373-4F64-9570-C4EE5642B0DD}"/>
    <dgm:cxn modelId="{EE9AF5A4-35DE-4B15-B4FE-5363B55D2219}" srcId="{0F057155-122A-4A58-96F1-289A002BA182}" destId="{06C657A8-7B9B-4E3A-959C-63138809E288}" srcOrd="2" destOrd="0" parTransId="{9A476577-69D8-4C52-9AF7-7569341F2A6C}" sibTransId="{648540E8-9029-4785-A942-FECCBC1BFB63}"/>
    <dgm:cxn modelId="{EFCB164F-A180-47CD-AC78-73AA9811B85E}" type="presParOf" srcId="{88644ED5-7366-4E6D-89CD-C95F71B6A19B}" destId="{BD2914E2-DE5D-4DBD-B124-F9D0E3B97B9A}" srcOrd="0" destOrd="0" presId="urn:microsoft.com/office/officeart/2005/8/layout/vList2"/>
    <dgm:cxn modelId="{3F71BECB-42D2-4373-B106-4C57F70D5732}" type="presParOf" srcId="{88644ED5-7366-4E6D-89CD-C95F71B6A19B}" destId="{9BC31A32-5409-4017-BD46-F4102E2B8DB8}" srcOrd="1" destOrd="0" presId="urn:microsoft.com/office/officeart/2005/8/layout/vList2"/>
    <dgm:cxn modelId="{0116318C-F6FE-4044-9FDD-5EF704771435}" type="presParOf" srcId="{88644ED5-7366-4E6D-89CD-C95F71B6A19B}" destId="{2C2F86C8-5F4B-4B33-93D5-A0D0A0EDFF81}" srcOrd="2" destOrd="0" presId="urn:microsoft.com/office/officeart/2005/8/layout/vList2"/>
    <dgm:cxn modelId="{63A85067-42DE-40C7-81A7-3614F02A7CDB}" type="presParOf" srcId="{88644ED5-7366-4E6D-89CD-C95F71B6A19B}" destId="{8EFC6D0F-134F-431B-95A8-99B5032BDA08}" srcOrd="3" destOrd="0" presId="urn:microsoft.com/office/officeart/2005/8/layout/vList2"/>
    <dgm:cxn modelId="{F1B95776-E3C7-4698-8E77-A40EF78260E9}" type="presParOf" srcId="{88644ED5-7366-4E6D-89CD-C95F71B6A19B}" destId="{371C0FE8-7CD1-473D-BAB1-7090333DB42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C336F9-05D0-4B9B-8C85-E33D503C9E1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1566E95-1887-4FB3-AD11-40D20062C439}">
      <dgm:prSet/>
      <dgm:spPr/>
      <dgm:t>
        <a:bodyPr/>
        <a:lstStyle/>
        <a:p>
          <a:r>
            <a:rPr lang="en-US"/>
            <a:t>Safety first, always</a:t>
          </a:r>
        </a:p>
      </dgm:t>
    </dgm:pt>
    <dgm:pt modelId="{2C94E966-0799-4400-ABF9-259A43D9DA0A}" type="parTrans" cxnId="{5B7FDCF9-E40F-4087-B706-A8F866F3CC5D}">
      <dgm:prSet/>
      <dgm:spPr/>
      <dgm:t>
        <a:bodyPr/>
        <a:lstStyle/>
        <a:p>
          <a:endParaRPr lang="en-US"/>
        </a:p>
      </dgm:t>
    </dgm:pt>
    <dgm:pt modelId="{D27844BE-96DE-4543-BE1D-EA2E93318957}" type="sibTrans" cxnId="{5B7FDCF9-E40F-4087-B706-A8F866F3CC5D}">
      <dgm:prSet/>
      <dgm:spPr/>
      <dgm:t>
        <a:bodyPr/>
        <a:lstStyle/>
        <a:p>
          <a:endParaRPr lang="en-US"/>
        </a:p>
      </dgm:t>
    </dgm:pt>
    <dgm:pt modelId="{E48B582D-1971-44B0-8067-E9C79680D8D1}">
      <dgm:prSet/>
      <dgm:spPr/>
      <dgm:t>
        <a:bodyPr/>
        <a:lstStyle/>
        <a:p>
          <a:r>
            <a:rPr lang="en-US"/>
            <a:t>Know kVp and mAs</a:t>
          </a:r>
        </a:p>
      </dgm:t>
    </dgm:pt>
    <dgm:pt modelId="{E474DDD1-F16F-487A-A771-58513D694599}" type="parTrans" cxnId="{A1C003AE-AA10-4E76-B3B8-5F5B0FBBC19C}">
      <dgm:prSet/>
      <dgm:spPr/>
      <dgm:t>
        <a:bodyPr/>
        <a:lstStyle/>
        <a:p>
          <a:endParaRPr lang="en-US"/>
        </a:p>
      </dgm:t>
    </dgm:pt>
    <dgm:pt modelId="{385D59EA-9C8C-431F-9D1C-184ABDF1BA77}" type="sibTrans" cxnId="{A1C003AE-AA10-4E76-B3B8-5F5B0FBBC19C}">
      <dgm:prSet/>
      <dgm:spPr/>
      <dgm:t>
        <a:bodyPr/>
        <a:lstStyle/>
        <a:p>
          <a:endParaRPr lang="en-US"/>
        </a:p>
      </dgm:t>
    </dgm:pt>
    <dgm:pt modelId="{3D4ADA0F-225C-4DC7-A699-4085048342FA}">
      <dgm:prSet/>
      <dgm:spPr/>
      <dgm:t>
        <a:bodyPr/>
        <a:lstStyle/>
        <a:p>
          <a:r>
            <a:rPr lang="en-US"/>
            <a:t>Proper positioning is critical</a:t>
          </a:r>
        </a:p>
      </dgm:t>
    </dgm:pt>
    <dgm:pt modelId="{9F145895-074F-4560-9A1E-5F5FF0F46E26}" type="parTrans" cxnId="{40C2AF5A-816C-4BF0-87E7-02D3E299B3C1}">
      <dgm:prSet/>
      <dgm:spPr/>
      <dgm:t>
        <a:bodyPr/>
        <a:lstStyle/>
        <a:p>
          <a:endParaRPr lang="en-US"/>
        </a:p>
      </dgm:t>
    </dgm:pt>
    <dgm:pt modelId="{BE8036DA-2F0E-4AD2-B54E-6CC53A0EC2F7}" type="sibTrans" cxnId="{40C2AF5A-816C-4BF0-87E7-02D3E299B3C1}">
      <dgm:prSet/>
      <dgm:spPr/>
      <dgm:t>
        <a:bodyPr/>
        <a:lstStyle/>
        <a:p>
          <a:endParaRPr lang="en-US"/>
        </a:p>
      </dgm:t>
    </dgm:pt>
    <dgm:pt modelId="{F0CE4C93-7D38-4F0B-B774-0414550E8298}">
      <dgm:prSet/>
      <dgm:spPr/>
      <dgm:t>
        <a:bodyPr/>
        <a:lstStyle/>
        <a:p>
          <a:r>
            <a:rPr lang="en-US"/>
            <a:t>Artifacts are common VTNE questions</a:t>
          </a:r>
        </a:p>
      </dgm:t>
    </dgm:pt>
    <dgm:pt modelId="{617D3930-F027-4275-8AAC-AEEAB34FB6F1}" type="parTrans" cxnId="{25370DF9-FA91-4F99-9603-64EC895792B9}">
      <dgm:prSet/>
      <dgm:spPr/>
      <dgm:t>
        <a:bodyPr/>
        <a:lstStyle/>
        <a:p>
          <a:endParaRPr lang="en-US"/>
        </a:p>
      </dgm:t>
    </dgm:pt>
    <dgm:pt modelId="{BC8E25EA-3C15-4433-826B-FAEF0BF90C89}" type="sibTrans" cxnId="{25370DF9-FA91-4F99-9603-64EC895792B9}">
      <dgm:prSet/>
      <dgm:spPr/>
      <dgm:t>
        <a:bodyPr/>
        <a:lstStyle/>
        <a:p>
          <a:endParaRPr lang="en-US"/>
        </a:p>
      </dgm:t>
    </dgm:pt>
    <dgm:pt modelId="{6DDD1751-FD9A-4161-ABEB-A63D67599BC6}">
      <dgm:prSet/>
      <dgm:spPr/>
      <dgm:t>
        <a:bodyPr/>
        <a:lstStyle/>
        <a:p>
          <a:r>
            <a:rPr lang="en-US"/>
            <a:t>Digital doesn’t always mean safer exposure</a:t>
          </a:r>
        </a:p>
      </dgm:t>
    </dgm:pt>
    <dgm:pt modelId="{48DDAE70-25E7-4CDB-8D2D-28F0BABFE32B}" type="parTrans" cxnId="{3F66415D-D517-42DB-87D2-B249BB98F025}">
      <dgm:prSet/>
      <dgm:spPr/>
      <dgm:t>
        <a:bodyPr/>
        <a:lstStyle/>
        <a:p>
          <a:endParaRPr lang="en-US"/>
        </a:p>
      </dgm:t>
    </dgm:pt>
    <dgm:pt modelId="{D5518981-55E3-464F-B665-1136056CB287}" type="sibTrans" cxnId="{3F66415D-D517-42DB-87D2-B249BB98F025}">
      <dgm:prSet/>
      <dgm:spPr/>
      <dgm:t>
        <a:bodyPr/>
        <a:lstStyle/>
        <a:p>
          <a:endParaRPr lang="en-US"/>
        </a:p>
      </dgm:t>
    </dgm:pt>
    <dgm:pt modelId="{0584AAB6-71B3-4075-AEFC-B0452F154A03}" type="pres">
      <dgm:prSet presAssocID="{B4C336F9-05D0-4B9B-8C85-E33D503C9E12}" presName="vert0" presStyleCnt="0">
        <dgm:presLayoutVars>
          <dgm:dir/>
          <dgm:animOne val="branch"/>
          <dgm:animLvl val="lvl"/>
        </dgm:presLayoutVars>
      </dgm:prSet>
      <dgm:spPr/>
    </dgm:pt>
    <dgm:pt modelId="{67E18254-D968-49C9-B852-2A3DACD4E9EA}" type="pres">
      <dgm:prSet presAssocID="{21566E95-1887-4FB3-AD11-40D20062C439}" presName="thickLine" presStyleLbl="alignNode1" presStyleIdx="0" presStyleCnt="5"/>
      <dgm:spPr/>
    </dgm:pt>
    <dgm:pt modelId="{33A6593F-870C-47C8-8E80-3B0DBC08A527}" type="pres">
      <dgm:prSet presAssocID="{21566E95-1887-4FB3-AD11-40D20062C439}" presName="horz1" presStyleCnt="0"/>
      <dgm:spPr/>
    </dgm:pt>
    <dgm:pt modelId="{C424D462-EEB6-4570-86E9-54A63B44D27A}" type="pres">
      <dgm:prSet presAssocID="{21566E95-1887-4FB3-AD11-40D20062C439}" presName="tx1" presStyleLbl="revTx" presStyleIdx="0" presStyleCnt="5"/>
      <dgm:spPr/>
    </dgm:pt>
    <dgm:pt modelId="{DF7B10E1-3E99-4863-8832-2029000E81FC}" type="pres">
      <dgm:prSet presAssocID="{21566E95-1887-4FB3-AD11-40D20062C439}" presName="vert1" presStyleCnt="0"/>
      <dgm:spPr/>
    </dgm:pt>
    <dgm:pt modelId="{33BB971B-E891-401D-B814-FB4BF7291FF7}" type="pres">
      <dgm:prSet presAssocID="{E48B582D-1971-44B0-8067-E9C79680D8D1}" presName="thickLine" presStyleLbl="alignNode1" presStyleIdx="1" presStyleCnt="5"/>
      <dgm:spPr/>
    </dgm:pt>
    <dgm:pt modelId="{4AEC1F44-BB01-4CEB-934D-8621B71E8347}" type="pres">
      <dgm:prSet presAssocID="{E48B582D-1971-44B0-8067-E9C79680D8D1}" presName="horz1" presStyleCnt="0"/>
      <dgm:spPr/>
    </dgm:pt>
    <dgm:pt modelId="{DB4D66A6-9E86-45E6-9F3E-B165E81E109F}" type="pres">
      <dgm:prSet presAssocID="{E48B582D-1971-44B0-8067-E9C79680D8D1}" presName="tx1" presStyleLbl="revTx" presStyleIdx="1" presStyleCnt="5"/>
      <dgm:spPr/>
    </dgm:pt>
    <dgm:pt modelId="{8A8AFBD6-D094-4ADE-B24E-47856573BE9C}" type="pres">
      <dgm:prSet presAssocID="{E48B582D-1971-44B0-8067-E9C79680D8D1}" presName="vert1" presStyleCnt="0"/>
      <dgm:spPr/>
    </dgm:pt>
    <dgm:pt modelId="{61B18304-6D18-484C-A296-0D7DA28D99D8}" type="pres">
      <dgm:prSet presAssocID="{3D4ADA0F-225C-4DC7-A699-4085048342FA}" presName="thickLine" presStyleLbl="alignNode1" presStyleIdx="2" presStyleCnt="5"/>
      <dgm:spPr/>
    </dgm:pt>
    <dgm:pt modelId="{0A1A6855-21F6-4D94-B79A-15CCBD337DCF}" type="pres">
      <dgm:prSet presAssocID="{3D4ADA0F-225C-4DC7-A699-4085048342FA}" presName="horz1" presStyleCnt="0"/>
      <dgm:spPr/>
    </dgm:pt>
    <dgm:pt modelId="{8D221CE7-CDBF-421D-9242-D43A580DFBFF}" type="pres">
      <dgm:prSet presAssocID="{3D4ADA0F-225C-4DC7-A699-4085048342FA}" presName="tx1" presStyleLbl="revTx" presStyleIdx="2" presStyleCnt="5"/>
      <dgm:spPr/>
    </dgm:pt>
    <dgm:pt modelId="{9B91C9CD-98C0-42BB-9131-78CA7D960651}" type="pres">
      <dgm:prSet presAssocID="{3D4ADA0F-225C-4DC7-A699-4085048342FA}" presName="vert1" presStyleCnt="0"/>
      <dgm:spPr/>
    </dgm:pt>
    <dgm:pt modelId="{07F5CABC-8607-429F-84F5-8C0C28769494}" type="pres">
      <dgm:prSet presAssocID="{F0CE4C93-7D38-4F0B-B774-0414550E8298}" presName="thickLine" presStyleLbl="alignNode1" presStyleIdx="3" presStyleCnt="5"/>
      <dgm:spPr/>
    </dgm:pt>
    <dgm:pt modelId="{4F312D02-0AE1-4D17-B501-1653F578E11C}" type="pres">
      <dgm:prSet presAssocID="{F0CE4C93-7D38-4F0B-B774-0414550E8298}" presName="horz1" presStyleCnt="0"/>
      <dgm:spPr/>
    </dgm:pt>
    <dgm:pt modelId="{C80041D4-AB1E-4E44-9F92-1E8CE73773FB}" type="pres">
      <dgm:prSet presAssocID="{F0CE4C93-7D38-4F0B-B774-0414550E8298}" presName="tx1" presStyleLbl="revTx" presStyleIdx="3" presStyleCnt="5"/>
      <dgm:spPr/>
    </dgm:pt>
    <dgm:pt modelId="{AE62C821-124F-434D-A177-98439A922B92}" type="pres">
      <dgm:prSet presAssocID="{F0CE4C93-7D38-4F0B-B774-0414550E8298}" presName="vert1" presStyleCnt="0"/>
      <dgm:spPr/>
    </dgm:pt>
    <dgm:pt modelId="{F3525FAD-2EAE-4F61-810C-C012FE374753}" type="pres">
      <dgm:prSet presAssocID="{6DDD1751-FD9A-4161-ABEB-A63D67599BC6}" presName="thickLine" presStyleLbl="alignNode1" presStyleIdx="4" presStyleCnt="5"/>
      <dgm:spPr/>
    </dgm:pt>
    <dgm:pt modelId="{AA3A12D1-E33E-4E35-933F-0973274B6314}" type="pres">
      <dgm:prSet presAssocID="{6DDD1751-FD9A-4161-ABEB-A63D67599BC6}" presName="horz1" presStyleCnt="0"/>
      <dgm:spPr/>
    </dgm:pt>
    <dgm:pt modelId="{9E8C8506-8EF5-457E-A628-ABC789E39AF1}" type="pres">
      <dgm:prSet presAssocID="{6DDD1751-FD9A-4161-ABEB-A63D67599BC6}" presName="tx1" presStyleLbl="revTx" presStyleIdx="4" presStyleCnt="5"/>
      <dgm:spPr/>
    </dgm:pt>
    <dgm:pt modelId="{198351BD-D253-4D9B-9EDF-46ABAAE416A5}" type="pres">
      <dgm:prSet presAssocID="{6DDD1751-FD9A-4161-ABEB-A63D67599BC6}" presName="vert1" presStyleCnt="0"/>
      <dgm:spPr/>
    </dgm:pt>
  </dgm:ptLst>
  <dgm:cxnLst>
    <dgm:cxn modelId="{C11A0530-2FC2-41D5-AB01-78414403B13A}" type="presOf" srcId="{6DDD1751-FD9A-4161-ABEB-A63D67599BC6}" destId="{9E8C8506-8EF5-457E-A628-ABC789E39AF1}" srcOrd="0" destOrd="0" presId="urn:microsoft.com/office/officeart/2008/layout/LinedList"/>
    <dgm:cxn modelId="{3F66415D-D517-42DB-87D2-B249BB98F025}" srcId="{B4C336F9-05D0-4B9B-8C85-E33D503C9E12}" destId="{6DDD1751-FD9A-4161-ABEB-A63D67599BC6}" srcOrd="4" destOrd="0" parTransId="{48DDAE70-25E7-4CDB-8D2D-28F0BABFE32B}" sibTransId="{D5518981-55E3-464F-B665-1136056CB287}"/>
    <dgm:cxn modelId="{78EB2174-8BE9-4EAA-94BD-7C763E59C87F}" type="presOf" srcId="{3D4ADA0F-225C-4DC7-A699-4085048342FA}" destId="{8D221CE7-CDBF-421D-9242-D43A580DFBFF}" srcOrd="0" destOrd="0" presId="urn:microsoft.com/office/officeart/2008/layout/LinedList"/>
    <dgm:cxn modelId="{40C2AF5A-816C-4BF0-87E7-02D3E299B3C1}" srcId="{B4C336F9-05D0-4B9B-8C85-E33D503C9E12}" destId="{3D4ADA0F-225C-4DC7-A699-4085048342FA}" srcOrd="2" destOrd="0" parTransId="{9F145895-074F-4560-9A1E-5F5FF0F46E26}" sibTransId="{BE8036DA-2F0E-4AD2-B54E-6CC53A0EC2F7}"/>
    <dgm:cxn modelId="{1B88AF8F-2093-4DFB-9640-A3F6463C7D94}" type="presOf" srcId="{B4C336F9-05D0-4B9B-8C85-E33D503C9E12}" destId="{0584AAB6-71B3-4075-AEFC-B0452F154A03}" srcOrd="0" destOrd="0" presId="urn:microsoft.com/office/officeart/2008/layout/LinedList"/>
    <dgm:cxn modelId="{A1C003AE-AA10-4E76-B3B8-5F5B0FBBC19C}" srcId="{B4C336F9-05D0-4B9B-8C85-E33D503C9E12}" destId="{E48B582D-1971-44B0-8067-E9C79680D8D1}" srcOrd="1" destOrd="0" parTransId="{E474DDD1-F16F-487A-A771-58513D694599}" sibTransId="{385D59EA-9C8C-431F-9D1C-184ABDF1BA77}"/>
    <dgm:cxn modelId="{1E2A26BB-6FC8-49DE-B06D-068EE6510A81}" type="presOf" srcId="{F0CE4C93-7D38-4F0B-B774-0414550E8298}" destId="{C80041D4-AB1E-4E44-9F92-1E8CE73773FB}" srcOrd="0" destOrd="0" presId="urn:microsoft.com/office/officeart/2008/layout/LinedList"/>
    <dgm:cxn modelId="{48A224DE-5572-49AA-A160-A2943F8DA488}" type="presOf" srcId="{21566E95-1887-4FB3-AD11-40D20062C439}" destId="{C424D462-EEB6-4570-86E9-54A63B44D27A}" srcOrd="0" destOrd="0" presId="urn:microsoft.com/office/officeart/2008/layout/LinedList"/>
    <dgm:cxn modelId="{5FA6E1F4-372B-4EE2-A601-062F9736E190}" type="presOf" srcId="{E48B582D-1971-44B0-8067-E9C79680D8D1}" destId="{DB4D66A6-9E86-45E6-9F3E-B165E81E109F}" srcOrd="0" destOrd="0" presId="urn:microsoft.com/office/officeart/2008/layout/LinedList"/>
    <dgm:cxn modelId="{25370DF9-FA91-4F99-9603-64EC895792B9}" srcId="{B4C336F9-05D0-4B9B-8C85-E33D503C9E12}" destId="{F0CE4C93-7D38-4F0B-B774-0414550E8298}" srcOrd="3" destOrd="0" parTransId="{617D3930-F027-4275-8AAC-AEEAB34FB6F1}" sibTransId="{BC8E25EA-3C15-4433-826B-FAEF0BF90C89}"/>
    <dgm:cxn modelId="{5B7FDCF9-E40F-4087-B706-A8F866F3CC5D}" srcId="{B4C336F9-05D0-4B9B-8C85-E33D503C9E12}" destId="{21566E95-1887-4FB3-AD11-40D20062C439}" srcOrd="0" destOrd="0" parTransId="{2C94E966-0799-4400-ABF9-259A43D9DA0A}" sibTransId="{D27844BE-96DE-4543-BE1D-EA2E93318957}"/>
    <dgm:cxn modelId="{76EFC6D8-70F1-4D82-92B1-3C57472CE6AC}" type="presParOf" srcId="{0584AAB6-71B3-4075-AEFC-B0452F154A03}" destId="{67E18254-D968-49C9-B852-2A3DACD4E9EA}" srcOrd="0" destOrd="0" presId="urn:microsoft.com/office/officeart/2008/layout/LinedList"/>
    <dgm:cxn modelId="{960E6B10-D673-45BE-8ECF-8B08BEF60F99}" type="presParOf" srcId="{0584AAB6-71B3-4075-AEFC-B0452F154A03}" destId="{33A6593F-870C-47C8-8E80-3B0DBC08A527}" srcOrd="1" destOrd="0" presId="urn:microsoft.com/office/officeart/2008/layout/LinedList"/>
    <dgm:cxn modelId="{39FEC49C-B0F8-4456-8396-76DDB986BE00}" type="presParOf" srcId="{33A6593F-870C-47C8-8E80-3B0DBC08A527}" destId="{C424D462-EEB6-4570-86E9-54A63B44D27A}" srcOrd="0" destOrd="0" presId="urn:microsoft.com/office/officeart/2008/layout/LinedList"/>
    <dgm:cxn modelId="{213D7E6E-DAB1-4680-BFC0-43370FE11B7E}" type="presParOf" srcId="{33A6593F-870C-47C8-8E80-3B0DBC08A527}" destId="{DF7B10E1-3E99-4863-8832-2029000E81FC}" srcOrd="1" destOrd="0" presId="urn:microsoft.com/office/officeart/2008/layout/LinedList"/>
    <dgm:cxn modelId="{87FE1BB9-E17D-49A4-834A-76A5D230DA73}" type="presParOf" srcId="{0584AAB6-71B3-4075-AEFC-B0452F154A03}" destId="{33BB971B-E891-401D-B814-FB4BF7291FF7}" srcOrd="2" destOrd="0" presId="urn:microsoft.com/office/officeart/2008/layout/LinedList"/>
    <dgm:cxn modelId="{9D971518-9831-4C67-84B7-70C37401E23F}" type="presParOf" srcId="{0584AAB6-71B3-4075-AEFC-B0452F154A03}" destId="{4AEC1F44-BB01-4CEB-934D-8621B71E8347}" srcOrd="3" destOrd="0" presId="urn:microsoft.com/office/officeart/2008/layout/LinedList"/>
    <dgm:cxn modelId="{8A195245-9B6B-48BC-AA58-B6ED626D3462}" type="presParOf" srcId="{4AEC1F44-BB01-4CEB-934D-8621B71E8347}" destId="{DB4D66A6-9E86-45E6-9F3E-B165E81E109F}" srcOrd="0" destOrd="0" presId="urn:microsoft.com/office/officeart/2008/layout/LinedList"/>
    <dgm:cxn modelId="{58DE9FEA-0E5A-4B6C-8C73-D749DD768B11}" type="presParOf" srcId="{4AEC1F44-BB01-4CEB-934D-8621B71E8347}" destId="{8A8AFBD6-D094-4ADE-B24E-47856573BE9C}" srcOrd="1" destOrd="0" presId="urn:microsoft.com/office/officeart/2008/layout/LinedList"/>
    <dgm:cxn modelId="{BAB446A0-90FB-47C4-977F-21630AD58E27}" type="presParOf" srcId="{0584AAB6-71B3-4075-AEFC-B0452F154A03}" destId="{61B18304-6D18-484C-A296-0D7DA28D99D8}" srcOrd="4" destOrd="0" presId="urn:microsoft.com/office/officeart/2008/layout/LinedList"/>
    <dgm:cxn modelId="{F7C08F39-F9B1-425E-8168-8C479C730B8E}" type="presParOf" srcId="{0584AAB6-71B3-4075-AEFC-B0452F154A03}" destId="{0A1A6855-21F6-4D94-B79A-15CCBD337DCF}" srcOrd="5" destOrd="0" presId="urn:microsoft.com/office/officeart/2008/layout/LinedList"/>
    <dgm:cxn modelId="{0634BB45-1C4B-45AB-9B3C-1E45582EA798}" type="presParOf" srcId="{0A1A6855-21F6-4D94-B79A-15CCBD337DCF}" destId="{8D221CE7-CDBF-421D-9242-D43A580DFBFF}" srcOrd="0" destOrd="0" presId="urn:microsoft.com/office/officeart/2008/layout/LinedList"/>
    <dgm:cxn modelId="{8788A823-C0B9-4998-9741-BD93E3D8D5C7}" type="presParOf" srcId="{0A1A6855-21F6-4D94-B79A-15CCBD337DCF}" destId="{9B91C9CD-98C0-42BB-9131-78CA7D960651}" srcOrd="1" destOrd="0" presId="urn:microsoft.com/office/officeart/2008/layout/LinedList"/>
    <dgm:cxn modelId="{999490F6-9AA5-4C5C-8B45-2C7F98570460}" type="presParOf" srcId="{0584AAB6-71B3-4075-AEFC-B0452F154A03}" destId="{07F5CABC-8607-429F-84F5-8C0C28769494}" srcOrd="6" destOrd="0" presId="urn:microsoft.com/office/officeart/2008/layout/LinedList"/>
    <dgm:cxn modelId="{3B1CAF19-9149-4CEC-A8F3-B3C2EF901820}" type="presParOf" srcId="{0584AAB6-71B3-4075-AEFC-B0452F154A03}" destId="{4F312D02-0AE1-4D17-B501-1653F578E11C}" srcOrd="7" destOrd="0" presId="urn:microsoft.com/office/officeart/2008/layout/LinedList"/>
    <dgm:cxn modelId="{01C12245-7E83-4230-88E2-D0ECBA7626CE}" type="presParOf" srcId="{4F312D02-0AE1-4D17-B501-1653F578E11C}" destId="{C80041D4-AB1E-4E44-9F92-1E8CE73773FB}" srcOrd="0" destOrd="0" presId="urn:microsoft.com/office/officeart/2008/layout/LinedList"/>
    <dgm:cxn modelId="{6D7EC571-F610-448C-873C-09B8EBF02458}" type="presParOf" srcId="{4F312D02-0AE1-4D17-B501-1653F578E11C}" destId="{AE62C821-124F-434D-A177-98439A922B92}" srcOrd="1" destOrd="0" presId="urn:microsoft.com/office/officeart/2008/layout/LinedList"/>
    <dgm:cxn modelId="{6D543FDE-AB2D-4F74-B249-05AF2995CDDC}" type="presParOf" srcId="{0584AAB6-71B3-4075-AEFC-B0452F154A03}" destId="{F3525FAD-2EAE-4F61-810C-C012FE374753}" srcOrd="8" destOrd="0" presId="urn:microsoft.com/office/officeart/2008/layout/LinedList"/>
    <dgm:cxn modelId="{62EC674D-4006-45BA-AC86-56A54C57CA61}" type="presParOf" srcId="{0584AAB6-71B3-4075-AEFC-B0452F154A03}" destId="{AA3A12D1-E33E-4E35-933F-0973274B6314}" srcOrd="9" destOrd="0" presId="urn:microsoft.com/office/officeart/2008/layout/LinedList"/>
    <dgm:cxn modelId="{4D062C40-DF63-4A40-9C05-EB2A3B997621}" type="presParOf" srcId="{AA3A12D1-E33E-4E35-933F-0973274B6314}" destId="{9E8C8506-8EF5-457E-A628-ABC789E39AF1}" srcOrd="0" destOrd="0" presId="urn:microsoft.com/office/officeart/2008/layout/LinedList"/>
    <dgm:cxn modelId="{F03D05ED-B14F-4FEB-A22B-4D1A009CC60D}" type="presParOf" srcId="{AA3A12D1-E33E-4E35-933F-0973274B6314}" destId="{198351BD-D253-4D9B-9EDF-46ABAAE416A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1755765-F44C-43A2-874D-645DDC36F3A9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6498543-224B-43E8-8DF3-0AFE39E4B4CE}">
      <dgm:prSet/>
      <dgm:spPr/>
      <dgm:t>
        <a:bodyPr/>
        <a:lstStyle/>
        <a:p>
          <a:r>
            <a:rPr lang="en-US"/>
            <a:t>If you have additional questions. Please reach out. </a:t>
          </a:r>
        </a:p>
      </dgm:t>
    </dgm:pt>
    <dgm:pt modelId="{BD8742C2-E132-4155-808D-C833B959DFD7}" type="parTrans" cxnId="{D27920F3-5047-4E7B-87C5-D3C4D61F0B46}">
      <dgm:prSet/>
      <dgm:spPr/>
      <dgm:t>
        <a:bodyPr/>
        <a:lstStyle/>
        <a:p>
          <a:endParaRPr lang="en-US"/>
        </a:p>
      </dgm:t>
    </dgm:pt>
    <dgm:pt modelId="{F6DAC7FA-9B81-4ED5-814E-981FA2B42933}" type="sibTrans" cxnId="{D27920F3-5047-4E7B-87C5-D3C4D61F0B46}">
      <dgm:prSet/>
      <dgm:spPr/>
      <dgm:t>
        <a:bodyPr/>
        <a:lstStyle/>
        <a:p>
          <a:endParaRPr lang="en-US"/>
        </a:p>
      </dgm:t>
    </dgm:pt>
    <dgm:pt modelId="{F941811B-ACBD-4E41-A8D7-FE2A382D1ABC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www.linkedin.com/in/kimberly-king-589485b9</a:t>
          </a:r>
          <a:r>
            <a:rPr lang="en-US"/>
            <a:t> </a:t>
          </a:r>
        </a:p>
      </dgm:t>
    </dgm:pt>
    <dgm:pt modelId="{8DAD7D6F-3007-4095-ACFA-8BF7FCFF2F6D}" type="parTrans" cxnId="{63267BDE-23AE-433B-8458-73F3BEA0DC32}">
      <dgm:prSet/>
      <dgm:spPr/>
      <dgm:t>
        <a:bodyPr/>
        <a:lstStyle/>
        <a:p>
          <a:endParaRPr lang="en-US"/>
        </a:p>
      </dgm:t>
    </dgm:pt>
    <dgm:pt modelId="{1A6CC119-9878-4E27-A0C6-0005D3622FEA}" type="sibTrans" cxnId="{63267BDE-23AE-433B-8458-73F3BEA0DC32}">
      <dgm:prSet/>
      <dgm:spPr/>
      <dgm:t>
        <a:bodyPr/>
        <a:lstStyle/>
        <a:p>
          <a:endParaRPr lang="en-US"/>
        </a:p>
      </dgm:t>
    </dgm:pt>
    <dgm:pt modelId="{EA96F522-8687-499C-930F-D2720176579B}">
      <dgm:prSet/>
      <dgm:spPr/>
      <dgm:t>
        <a:bodyPr/>
        <a:lstStyle/>
        <a:p>
          <a:r>
            <a:rPr lang="en-US"/>
            <a:t>Any questions?</a:t>
          </a:r>
        </a:p>
      </dgm:t>
    </dgm:pt>
    <dgm:pt modelId="{43927247-B5A7-4277-87F2-F7596AA25CFB}" type="parTrans" cxnId="{28DFAB6A-A330-427E-9CDB-EED44DF1335A}">
      <dgm:prSet/>
      <dgm:spPr/>
      <dgm:t>
        <a:bodyPr/>
        <a:lstStyle/>
        <a:p>
          <a:endParaRPr lang="en-US"/>
        </a:p>
      </dgm:t>
    </dgm:pt>
    <dgm:pt modelId="{48BD2485-6F6B-49A0-98A0-2396B532ECDF}" type="sibTrans" cxnId="{28DFAB6A-A330-427E-9CDB-EED44DF1335A}">
      <dgm:prSet/>
      <dgm:spPr/>
      <dgm:t>
        <a:bodyPr/>
        <a:lstStyle/>
        <a:p>
          <a:endParaRPr lang="en-US"/>
        </a:p>
      </dgm:t>
    </dgm:pt>
    <dgm:pt modelId="{0C348D94-9427-4BD0-BCD7-1DC1347E4884}" type="pres">
      <dgm:prSet presAssocID="{31755765-F44C-43A2-874D-645DDC36F3A9}" presName="vert0" presStyleCnt="0">
        <dgm:presLayoutVars>
          <dgm:dir/>
          <dgm:animOne val="branch"/>
          <dgm:animLvl val="lvl"/>
        </dgm:presLayoutVars>
      </dgm:prSet>
      <dgm:spPr/>
    </dgm:pt>
    <dgm:pt modelId="{B583D7FF-9CC1-4FC9-9260-76B078E21565}" type="pres">
      <dgm:prSet presAssocID="{06498543-224B-43E8-8DF3-0AFE39E4B4CE}" presName="thickLine" presStyleLbl="alignNode1" presStyleIdx="0" presStyleCnt="3"/>
      <dgm:spPr/>
    </dgm:pt>
    <dgm:pt modelId="{295923FA-5886-412A-8074-0F34709FB0D4}" type="pres">
      <dgm:prSet presAssocID="{06498543-224B-43E8-8DF3-0AFE39E4B4CE}" presName="horz1" presStyleCnt="0"/>
      <dgm:spPr/>
    </dgm:pt>
    <dgm:pt modelId="{EB6C0DE0-7D66-48DB-A50F-2DDBFE1B2326}" type="pres">
      <dgm:prSet presAssocID="{06498543-224B-43E8-8DF3-0AFE39E4B4CE}" presName="tx1" presStyleLbl="revTx" presStyleIdx="0" presStyleCnt="3"/>
      <dgm:spPr/>
    </dgm:pt>
    <dgm:pt modelId="{27CAE064-5A9C-4A44-9C6D-410062DD8B9C}" type="pres">
      <dgm:prSet presAssocID="{06498543-224B-43E8-8DF3-0AFE39E4B4CE}" presName="vert1" presStyleCnt="0"/>
      <dgm:spPr/>
    </dgm:pt>
    <dgm:pt modelId="{B7927F2F-F462-4A6C-ABF8-CF9A506A7081}" type="pres">
      <dgm:prSet presAssocID="{F941811B-ACBD-4E41-A8D7-FE2A382D1ABC}" presName="thickLine" presStyleLbl="alignNode1" presStyleIdx="1" presStyleCnt="3"/>
      <dgm:spPr/>
    </dgm:pt>
    <dgm:pt modelId="{735828D3-25A2-47D9-AC68-B1315011FAA8}" type="pres">
      <dgm:prSet presAssocID="{F941811B-ACBD-4E41-A8D7-FE2A382D1ABC}" presName="horz1" presStyleCnt="0"/>
      <dgm:spPr/>
    </dgm:pt>
    <dgm:pt modelId="{F6B5D902-ADB9-40C9-82AF-7845C2BFB749}" type="pres">
      <dgm:prSet presAssocID="{F941811B-ACBD-4E41-A8D7-FE2A382D1ABC}" presName="tx1" presStyleLbl="revTx" presStyleIdx="1" presStyleCnt="3"/>
      <dgm:spPr/>
    </dgm:pt>
    <dgm:pt modelId="{1FC818AE-5DB6-46E4-86D0-6973A647084A}" type="pres">
      <dgm:prSet presAssocID="{F941811B-ACBD-4E41-A8D7-FE2A382D1ABC}" presName="vert1" presStyleCnt="0"/>
      <dgm:spPr/>
    </dgm:pt>
    <dgm:pt modelId="{0201C289-3DDF-4CD7-89D2-C4F300402027}" type="pres">
      <dgm:prSet presAssocID="{EA96F522-8687-499C-930F-D2720176579B}" presName="thickLine" presStyleLbl="alignNode1" presStyleIdx="2" presStyleCnt="3"/>
      <dgm:spPr/>
    </dgm:pt>
    <dgm:pt modelId="{22212941-758A-404D-9F7C-150AF8C71A7E}" type="pres">
      <dgm:prSet presAssocID="{EA96F522-8687-499C-930F-D2720176579B}" presName="horz1" presStyleCnt="0"/>
      <dgm:spPr/>
    </dgm:pt>
    <dgm:pt modelId="{D54FF16E-D2D7-41E4-A687-3448EFAAD6FB}" type="pres">
      <dgm:prSet presAssocID="{EA96F522-8687-499C-930F-D2720176579B}" presName="tx1" presStyleLbl="revTx" presStyleIdx="2" presStyleCnt="3"/>
      <dgm:spPr/>
    </dgm:pt>
    <dgm:pt modelId="{2FB56B32-E162-4F6F-9563-7A263823FE2A}" type="pres">
      <dgm:prSet presAssocID="{EA96F522-8687-499C-930F-D2720176579B}" presName="vert1" presStyleCnt="0"/>
      <dgm:spPr/>
    </dgm:pt>
  </dgm:ptLst>
  <dgm:cxnLst>
    <dgm:cxn modelId="{323E8861-AC29-47E7-BE9D-20CF9F575DFA}" type="presOf" srcId="{EA96F522-8687-499C-930F-D2720176579B}" destId="{D54FF16E-D2D7-41E4-A687-3448EFAAD6FB}" srcOrd="0" destOrd="0" presId="urn:microsoft.com/office/officeart/2008/layout/LinedList"/>
    <dgm:cxn modelId="{28DFAB6A-A330-427E-9CDB-EED44DF1335A}" srcId="{31755765-F44C-43A2-874D-645DDC36F3A9}" destId="{EA96F522-8687-499C-930F-D2720176579B}" srcOrd="2" destOrd="0" parTransId="{43927247-B5A7-4277-87F2-F7596AA25CFB}" sibTransId="{48BD2485-6F6B-49A0-98A0-2396B532ECDF}"/>
    <dgm:cxn modelId="{64F34378-3C0B-4A9D-82C2-E49279DB85CA}" type="presOf" srcId="{06498543-224B-43E8-8DF3-0AFE39E4B4CE}" destId="{EB6C0DE0-7D66-48DB-A50F-2DDBFE1B2326}" srcOrd="0" destOrd="0" presId="urn:microsoft.com/office/officeart/2008/layout/LinedList"/>
    <dgm:cxn modelId="{3F54F98A-F89D-44CF-8E71-ED157E49DEA5}" type="presOf" srcId="{F941811B-ACBD-4E41-A8D7-FE2A382D1ABC}" destId="{F6B5D902-ADB9-40C9-82AF-7845C2BFB749}" srcOrd="0" destOrd="0" presId="urn:microsoft.com/office/officeart/2008/layout/LinedList"/>
    <dgm:cxn modelId="{581C8FD1-6F8B-4538-B1D9-6440A982EA27}" type="presOf" srcId="{31755765-F44C-43A2-874D-645DDC36F3A9}" destId="{0C348D94-9427-4BD0-BCD7-1DC1347E4884}" srcOrd="0" destOrd="0" presId="urn:microsoft.com/office/officeart/2008/layout/LinedList"/>
    <dgm:cxn modelId="{63267BDE-23AE-433B-8458-73F3BEA0DC32}" srcId="{31755765-F44C-43A2-874D-645DDC36F3A9}" destId="{F941811B-ACBD-4E41-A8D7-FE2A382D1ABC}" srcOrd="1" destOrd="0" parTransId="{8DAD7D6F-3007-4095-ACFA-8BF7FCFF2F6D}" sibTransId="{1A6CC119-9878-4E27-A0C6-0005D3622FEA}"/>
    <dgm:cxn modelId="{D27920F3-5047-4E7B-87C5-D3C4D61F0B46}" srcId="{31755765-F44C-43A2-874D-645DDC36F3A9}" destId="{06498543-224B-43E8-8DF3-0AFE39E4B4CE}" srcOrd="0" destOrd="0" parTransId="{BD8742C2-E132-4155-808D-C833B959DFD7}" sibTransId="{F6DAC7FA-9B81-4ED5-814E-981FA2B42933}"/>
    <dgm:cxn modelId="{058EE8E9-CF0C-4B13-97E1-0D45384F191A}" type="presParOf" srcId="{0C348D94-9427-4BD0-BCD7-1DC1347E4884}" destId="{B583D7FF-9CC1-4FC9-9260-76B078E21565}" srcOrd="0" destOrd="0" presId="urn:microsoft.com/office/officeart/2008/layout/LinedList"/>
    <dgm:cxn modelId="{DE37277D-F944-4DC0-9D1A-A001F47526B0}" type="presParOf" srcId="{0C348D94-9427-4BD0-BCD7-1DC1347E4884}" destId="{295923FA-5886-412A-8074-0F34709FB0D4}" srcOrd="1" destOrd="0" presId="urn:microsoft.com/office/officeart/2008/layout/LinedList"/>
    <dgm:cxn modelId="{F4731100-7EE6-48C1-A3CE-F6C7675548D4}" type="presParOf" srcId="{295923FA-5886-412A-8074-0F34709FB0D4}" destId="{EB6C0DE0-7D66-48DB-A50F-2DDBFE1B2326}" srcOrd="0" destOrd="0" presId="urn:microsoft.com/office/officeart/2008/layout/LinedList"/>
    <dgm:cxn modelId="{16ADD794-234D-4F2C-8526-A806ACA58D0E}" type="presParOf" srcId="{295923FA-5886-412A-8074-0F34709FB0D4}" destId="{27CAE064-5A9C-4A44-9C6D-410062DD8B9C}" srcOrd="1" destOrd="0" presId="urn:microsoft.com/office/officeart/2008/layout/LinedList"/>
    <dgm:cxn modelId="{C30CE8EC-89CC-4E7A-8C4E-19D56E05B3A3}" type="presParOf" srcId="{0C348D94-9427-4BD0-BCD7-1DC1347E4884}" destId="{B7927F2F-F462-4A6C-ABF8-CF9A506A7081}" srcOrd="2" destOrd="0" presId="urn:microsoft.com/office/officeart/2008/layout/LinedList"/>
    <dgm:cxn modelId="{B4FB3694-D4C5-48E7-A785-5C9AEB209E79}" type="presParOf" srcId="{0C348D94-9427-4BD0-BCD7-1DC1347E4884}" destId="{735828D3-25A2-47D9-AC68-B1315011FAA8}" srcOrd="3" destOrd="0" presId="urn:microsoft.com/office/officeart/2008/layout/LinedList"/>
    <dgm:cxn modelId="{FE0737D3-55F2-4934-8535-95B5A635F717}" type="presParOf" srcId="{735828D3-25A2-47D9-AC68-B1315011FAA8}" destId="{F6B5D902-ADB9-40C9-82AF-7845C2BFB749}" srcOrd="0" destOrd="0" presId="urn:microsoft.com/office/officeart/2008/layout/LinedList"/>
    <dgm:cxn modelId="{671CDD52-88A2-4B0D-A2B8-3BFA1863A1E2}" type="presParOf" srcId="{735828D3-25A2-47D9-AC68-B1315011FAA8}" destId="{1FC818AE-5DB6-46E4-86D0-6973A647084A}" srcOrd="1" destOrd="0" presId="urn:microsoft.com/office/officeart/2008/layout/LinedList"/>
    <dgm:cxn modelId="{E7326292-0750-4F3B-8704-C9F25C682C9F}" type="presParOf" srcId="{0C348D94-9427-4BD0-BCD7-1DC1347E4884}" destId="{0201C289-3DDF-4CD7-89D2-C4F300402027}" srcOrd="4" destOrd="0" presId="urn:microsoft.com/office/officeart/2008/layout/LinedList"/>
    <dgm:cxn modelId="{B58628E3-7F0D-45EE-ADE6-7DD4B5C4199A}" type="presParOf" srcId="{0C348D94-9427-4BD0-BCD7-1DC1347E4884}" destId="{22212941-758A-404D-9F7C-150AF8C71A7E}" srcOrd="5" destOrd="0" presId="urn:microsoft.com/office/officeart/2008/layout/LinedList"/>
    <dgm:cxn modelId="{769FE9FD-9B5B-41B9-BEE1-97A0C2C36F24}" type="presParOf" srcId="{22212941-758A-404D-9F7C-150AF8C71A7E}" destId="{D54FF16E-D2D7-41E4-A687-3448EFAAD6FB}" srcOrd="0" destOrd="0" presId="urn:microsoft.com/office/officeart/2008/layout/LinedList"/>
    <dgm:cxn modelId="{470A1085-3EFD-4DB0-832A-266F64C32A2D}" type="presParOf" srcId="{22212941-758A-404D-9F7C-150AF8C71A7E}" destId="{2FB56B32-E162-4F6F-9563-7A263823FE2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DAF09-2B6D-4B63-8901-3E050EBB7BFE}">
      <dsp:nvSpPr>
        <dsp:cNvPr id="0" name=""/>
        <dsp:cNvSpPr/>
      </dsp:nvSpPr>
      <dsp:spPr>
        <a:xfrm>
          <a:off x="963445" y="106269"/>
          <a:ext cx="1327386" cy="132738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D2BD4-7FBF-4DD8-8204-248B021500C8}">
      <dsp:nvSpPr>
        <dsp:cNvPr id="0" name=""/>
        <dsp:cNvSpPr/>
      </dsp:nvSpPr>
      <dsp:spPr>
        <a:xfrm>
          <a:off x="1246331" y="389155"/>
          <a:ext cx="761615" cy="76161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1E2CA-9FE2-46F8-BA4B-B379212948CA}">
      <dsp:nvSpPr>
        <dsp:cNvPr id="0" name=""/>
        <dsp:cNvSpPr/>
      </dsp:nvSpPr>
      <dsp:spPr>
        <a:xfrm>
          <a:off x="539116" y="1847104"/>
          <a:ext cx="217604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0" i="0" kern="1200"/>
            <a:t>Understand </a:t>
          </a:r>
          <a:r>
            <a:rPr lang="en-US" sz="1500" b="1" i="0" kern="1200"/>
            <a:t>radiation safety</a:t>
          </a:r>
          <a:endParaRPr lang="en-US" sz="1500" kern="1200"/>
        </a:p>
      </dsp:txBody>
      <dsp:txXfrm>
        <a:off x="539116" y="1847104"/>
        <a:ext cx="2176043" cy="720000"/>
      </dsp:txXfrm>
    </dsp:sp>
    <dsp:sp modelId="{5846743C-FC26-4EC6-93B9-289A24670F50}">
      <dsp:nvSpPr>
        <dsp:cNvPr id="0" name=""/>
        <dsp:cNvSpPr/>
      </dsp:nvSpPr>
      <dsp:spPr>
        <a:xfrm>
          <a:off x="3520296" y="106269"/>
          <a:ext cx="1327386" cy="1327386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C317B2-7EF5-41EF-97C4-E0000289A6D6}">
      <dsp:nvSpPr>
        <dsp:cNvPr id="0" name=""/>
        <dsp:cNvSpPr/>
      </dsp:nvSpPr>
      <dsp:spPr>
        <a:xfrm>
          <a:off x="3803181" y="389155"/>
          <a:ext cx="761615" cy="76161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6CD1A-0111-4751-BB4E-AB1FEB2FF9AA}">
      <dsp:nvSpPr>
        <dsp:cNvPr id="0" name=""/>
        <dsp:cNvSpPr/>
      </dsp:nvSpPr>
      <dsp:spPr>
        <a:xfrm>
          <a:off x="3095967" y="1847104"/>
          <a:ext cx="217604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0" i="0" kern="1200"/>
            <a:t>Master </a:t>
          </a:r>
          <a:r>
            <a:rPr lang="en-US" sz="1500" b="1" i="0" kern="1200"/>
            <a:t>image production basics</a:t>
          </a:r>
          <a:endParaRPr lang="en-US" sz="1500" kern="1200"/>
        </a:p>
      </dsp:txBody>
      <dsp:txXfrm>
        <a:off x="3095967" y="1847104"/>
        <a:ext cx="2176043" cy="720000"/>
      </dsp:txXfrm>
    </dsp:sp>
    <dsp:sp modelId="{3D1DA13F-85C2-4764-8A07-A1BE131E6DCD}">
      <dsp:nvSpPr>
        <dsp:cNvPr id="0" name=""/>
        <dsp:cNvSpPr/>
      </dsp:nvSpPr>
      <dsp:spPr>
        <a:xfrm>
          <a:off x="963445" y="3111114"/>
          <a:ext cx="1327386" cy="1327386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6F508-4A19-41D5-A199-3F4F622AC6D8}">
      <dsp:nvSpPr>
        <dsp:cNvPr id="0" name=""/>
        <dsp:cNvSpPr/>
      </dsp:nvSpPr>
      <dsp:spPr>
        <a:xfrm>
          <a:off x="1246331" y="3394000"/>
          <a:ext cx="761615" cy="76161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869C34-0B6C-4E6A-9A62-E831BE0C829C}">
      <dsp:nvSpPr>
        <dsp:cNvPr id="0" name=""/>
        <dsp:cNvSpPr/>
      </dsp:nvSpPr>
      <dsp:spPr>
        <a:xfrm>
          <a:off x="539116" y="4851949"/>
          <a:ext cx="217604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0" i="0" kern="1200"/>
            <a:t>Recognize </a:t>
          </a:r>
          <a:r>
            <a:rPr lang="en-US" sz="1500" b="1" i="0" kern="1200"/>
            <a:t>common positioning &amp; artifacts</a:t>
          </a:r>
          <a:endParaRPr lang="en-US" sz="1500" kern="1200"/>
        </a:p>
      </dsp:txBody>
      <dsp:txXfrm>
        <a:off x="539116" y="4851949"/>
        <a:ext cx="2176043" cy="720000"/>
      </dsp:txXfrm>
    </dsp:sp>
    <dsp:sp modelId="{FA60833D-2946-4506-8B77-5E214732E596}">
      <dsp:nvSpPr>
        <dsp:cNvPr id="0" name=""/>
        <dsp:cNvSpPr/>
      </dsp:nvSpPr>
      <dsp:spPr>
        <a:xfrm>
          <a:off x="3520296" y="3111114"/>
          <a:ext cx="1327386" cy="1327386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4F0E6C-E831-471E-B6B4-741EA8A2162B}">
      <dsp:nvSpPr>
        <dsp:cNvPr id="0" name=""/>
        <dsp:cNvSpPr/>
      </dsp:nvSpPr>
      <dsp:spPr>
        <a:xfrm>
          <a:off x="3803181" y="3394000"/>
          <a:ext cx="761615" cy="76161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C60874-8084-4EF1-B1D8-5C0AC94E8A3D}">
      <dsp:nvSpPr>
        <dsp:cNvPr id="0" name=""/>
        <dsp:cNvSpPr/>
      </dsp:nvSpPr>
      <dsp:spPr>
        <a:xfrm>
          <a:off x="3095967" y="4851949"/>
          <a:ext cx="217604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0" i="0" kern="1200"/>
            <a:t>Prepare for </a:t>
          </a:r>
          <a:r>
            <a:rPr lang="en-US" sz="1500" b="1" i="0" kern="1200"/>
            <a:t>VTNE-style questions</a:t>
          </a:r>
          <a:endParaRPr lang="en-US" sz="1500" kern="1200"/>
        </a:p>
      </dsp:txBody>
      <dsp:txXfrm>
        <a:off x="3095967" y="4851949"/>
        <a:ext cx="2176043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FD005-C065-44E3-B52F-4120B008A8B1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703853-AE6D-484F-B777-AE5BD884BE41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/>
            <a:t>Motion artifact</a:t>
          </a:r>
          <a:endParaRPr lang="en-US" sz="3100" kern="1200"/>
        </a:p>
      </dsp:txBody>
      <dsp:txXfrm>
        <a:off x="0" y="675"/>
        <a:ext cx="6900512" cy="1106957"/>
      </dsp:txXfrm>
    </dsp:sp>
    <dsp:sp modelId="{4DC2EB6A-5984-46B5-A17E-E96E0100CBF6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1B85A-29A2-42C1-B311-6F141A550E9E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 dirty="0"/>
            <a:t>Improper collimation</a:t>
          </a:r>
          <a:endParaRPr lang="en-US" sz="3100" kern="1200" dirty="0"/>
        </a:p>
      </dsp:txBody>
      <dsp:txXfrm>
        <a:off x="0" y="1107633"/>
        <a:ext cx="6900512" cy="1106957"/>
      </dsp:txXfrm>
    </dsp:sp>
    <dsp:sp modelId="{6D7BC8A0-EC28-41AB-B91F-491679FBD27D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25071-EAE0-4C8D-8069-BCC723C400EC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 dirty="0"/>
            <a:t>Light vs dark images</a:t>
          </a:r>
          <a:endParaRPr lang="en-US" sz="3100" kern="1200" dirty="0"/>
        </a:p>
      </dsp:txBody>
      <dsp:txXfrm>
        <a:off x="0" y="2214591"/>
        <a:ext cx="6900512" cy="1106957"/>
      </dsp:txXfrm>
    </dsp:sp>
    <dsp:sp modelId="{21CB46BC-6FBE-4846-B4BD-674151734190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0F6A3-7474-4FC3-9457-1DF66C38A8D8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 dirty="0"/>
            <a:t>Common artifacts (motion, grid lines, debris)</a:t>
          </a:r>
          <a:endParaRPr lang="en-US" sz="3100" kern="1200" dirty="0"/>
        </a:p>
      </dsp:txBody>
      <dsp:txXfrm>
        <a:off x="0" y="3321549"/>
        <a:ext cx="6900512" cy="1106957"/>
      </dsp:txXfrm>
    </dsp:sp>
    <dsp:sp modelId="{FFD9FEAC-6BB1-42CD-80AD-432073D7363F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B3851-3A3A-48A8-98B6-EAC3F787C012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</dsp:txBody>
      <dsp:txXfrm>
        <a:off x="0" y="4428507"/>
        <a:ext cx="6900512" cy="11069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86BE0-DE38-4D4E-95CC-BF78363F83FB}">
      <dsp:nvSpPr>
        <dsp:cNvPr id="0" name=""/>
        <dsp:cNvSpPr/>
      </dsp:nvSpPr>
      <dsp:spPr>
        <a:xfrm>
          <a:off x="0" y="682"/>
          <a:ext cx="62452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CDF0B3-F083-4F16-85F3-791B5188DB69}">
      <dsp:nvSpPr>
        <dsp:cNvPr id="0" name=""/>
        <dsp:cNvSpPr/>
      </dsp:nvSpPr>
      <dsp:spPr>
        <a:xfrm>
          <a:off x="0" y="682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/>
            <a:t>Barium vs iodinated contrast</a:t>
          </a:r>
          <a:endParaRPr lang="en-US" sz="3600" kern="1200"/>
        </a:p>
      </dsp:txBody>
      <dsp:txXfrm>
        <a:off x="0" y="682"/>
        <a:ext cx="6245265" cy="1117596"/>
      </dsp:txXfrm>
    </dsp:sp>
    <dsp:sp modelId="{D4E278B1-DD43-4137-B625-47DEB38FDE2A}">
      <dsp:nvSpPr>
        <dsp:cNvPr id="0" name=""/>
        <dsp:cNvSpPr/>
      </dsp:nvSpPr>
      <dsp:spPr>
        <a:xfrm>
          <a:off x="0" y="1118278"/>
          <a:ext cx="624526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90556-93CE-4A2D-BCEF-987E9916A99E}">
      <dsp:nvSpPr>
        <dsp:cNvPr id="0" name=""/>
        <dsp:cNvSpPr/>
      </dsp:nvSpPr>
      <dsp:spPr>
        <a:xfrm>
          <a:off x="0" y="1118278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/>
            <a:t>When barium is contraindicated</a:t>
          </a:r>
          <a:endParaRPr lang="en-US" sz="3600" kern="1200"/>
        </a:p>
      </dsp:txBody>
      <dsp:txXfrm>
        <a:off x="0" y="1118278"/>
        <a:ext cx="6245265" cy="1117596"/>
      </dsp:txXfrm>
    </dsp:sp>
    <dsp:sp modelId="{689098C5-D108-4978-86A3-21FBA443E0B7}">
      <dsp:nvSpPr>
        <dsp:cNvPr id="0" name=""/>
        <dsp:cNvSpPr/>
      </dsp:nvSpPr>
      <dsp:spPr>
        <a:xfrm>
          <a:off x="0" y="2235875"/>
          <a:ext cx="624526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09528-470C-4709-8AA0-A27F20537975}">
      <dsp:nvSpPr>
        <dsp:cNvPr id="0" name=""/>
        <dsp:cNvSpPr/>
      </dsp:nvSpPr>
      <dsp:spPr>
        <a:xfrm>
          <a:off x="0" y="2235875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/>
            <a:t>Cystograms</a:t>
          </a:r>
          <a:endParaRPr lang="en-US" sz="3600" kern="1200"/>
        </a:p>
      </dsp:txBody>
      <dsp:txXfrm>
        <a:off x="0" y="2235875"/>
        <a:ext cx="6245265" cy="1117596"/>
      </dsp:txXfrm>
    </dsp:sp>
    <dsp:sp modelId="{24039087-443D-4BFF-9715-E7CA5AD941EB}">
      <dsp:nvSpPr>
        <dsp:cNvPr id="0" name=""/>
        <dsp:cNvSpPr/>
      </dsp:nvSpPr>
      <dsp:spPr>
        <a:xfrm>
          <a:off x="0" y="3353471"/>
          <a:ext cx="624526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F75E6-6846-45A3-AC71-20DA23078701}">
      <dsp:nvSpPr>
        <dsp:cNvPr id="0" name=""/>
        <dsp:cNvSpPr/>
      </dsp:nvSpPr>
      <dsp:spPr>
        <a:xfrm>
          <a:off x="0" y="3353471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/>
            <a:t>Myelograms</a:t>
          </a:r>
          <a:endParaRPr lang="en-US" sz="3600" kern="1200"/>
        </a:p>
      </dsp:txBody>
      <dsp:txXfrm>
        <a:off x="0" y="3353471"/>
        <a:ext cx="6245265" cy="1117596"/>
      </dsp:txXfrm>
    </dsp:sp>
    <dsp:sp modelId="{746BBD53-965B-4FF4-8E28-CD21BCED3568}">
      <dsp:nvSpPr>
        <dsp:cNvPr id="0" name=""/>
        <dsp:cNvSpPr/>
      </dsp:nvSpPr>
      <dsp:spPr>
        <a:xfrm>
          <a:off x="0" y="4471068"/>
          <a:ext cx="624526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7802CC-2192-42DA-A230-16066DA8B461}">
      <dsp:nvSpPr>
        <dsp:cNvPr id="0" name=""/>
        <dsp:cNvSpPr/>
      </dsp:nvSpPr>
      <dsp:spPr>
        <a:xfrm>
          <a:off x="0" y="4471068"/>
          <a:ext cx="6245265" cy="1117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i="0" kern="1200"/>
            <a:t>Double-contrast studies</a:t>
          </a:r>
          <a:endParaRPr lang="en-US" sz="3600" kern="1200"/>
        </a:p>
      </dsp:txBody>
      <dsp:txXfrm>
        <a:off x="0" y="4471068"/>
        <a:ext cx="6245265" cy="11175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914E2-DE5D-4DBD-B124-F9D0E3B97B9A}">
      <dsp:nvSpPr>
        <dsp:cNvPr id="0" name=""/>
        <dsp:cNvSpPr/>
      </dsp:nvSpPr>
      <dsp:spPr>
        <a:xfrm>
          <a:off x="0" y="313371"/>
          <a:ext cx="5811128" cy="15590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Ultrasound </a:t>
          </a:r>
        </a:p>
      </dsp:txBody>
      <dsp:txXfrm>
        <a:off x="76105" y="389476"/>
        <a:ext cx="5658918" cy="1406815"/>
      </dsp:txXfrm>
    </dsp:sp>
    <dsp:sp modelId="{2C2F86C8-5F4B-4B33-93D5-A0D0A0EDFF81}">
      <dsp:nvSpPr>
        <dsp:cNvPr id="0" name=""/>
        <dsp:cNvSpPr/>
      </dsp:nvSpPr>
      <dsp:spPr>
        <a:xfrm>
          <a:off x="0" y="2059596"/>
          <a:ext cx="5811128" cy="15590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CT </a:t>
          </a:r>
        </a:p>
      </dsp:txBody>
      <dsp:txXfrm>
        <a:off x="76105" y="2135701"/>
        <a:ext cx="5658918" cy="1406815"/>
      </dsp:txXfrm>
    </dsp:sp>
    <dsp:sp modelId="{371C0FE8-7CD1-473D-BAB1-7090333DB422}">
      <dsp:nvSpPr>
        <dsp:cNvPr id="0" name=""/>
        <dsp:cNvSpPr/>
      </dsp:nvSpPr>
      <dsp:spPr>
        <a:xfrm>
          <a:off x="0" y="3805822"/>
          <a:ext cx="5811128" cy="15590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MRI </a:t>
          </a:r>
        </a:p>
      </dsp:txBody>
      <dsp:txXfrm>
        <a:off x="76105" y="3881927"/>
        <a:ext cx="5658918" cy="14068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E18254-D968-49C9-B852-2A3DACD4E9EA}">
      <dsp:nvSpPr>
        <dsp:cNvPr id="0" name=""/>
        <dsp:cNvSpPr/>
      </dsp:nvSpPr>
      <dsp:spPr>
        <a:xfrm>
          <a:off x="0" y="675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24D462-EEB6-4570-86E9-54A63B44D27A}">
      <dsp:nvSpPr>
        <dsp:cNvPr id="0" name=""/>
        <dsp:cNvSpPr/>
      </dsp:nvSpPr>
      <dsp:spPr>
        <a:xfrm>
          <a:off x="0" y="675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Safety first, always</a:t>
          </a:r>
        </a:p>
      </dsp:txBody>
      <dsp:txXfrm>
        <a:off x="0" y="675"/>
        <a:ext cx="6291714" cy="1105876"/>
      </dsp:txXfrm>
    </dsp:sp>
    <dsp:sp modelId="{33BB971B-E891-401D-B814-FB4BF7291FF7}">
      <dsp:nvSpPr>
        <dsp:cNvPr id="0" name=""/>
        <dsp:cNvSpPr/>
      </dsp:nvSpPr>
      <dsp:spPr>
        <a:xfrm>
          <a:off x="0" y="1106552"/>
          <a:ext cx="6291714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D66A6-9E86-45E6-9F3E-B165E81E109F}">
      <dsp:nvSpPr>
        <dsp:cNvPr id="0" name=""/>
        <dsp:cNvSpPr/>
      </dsp:nvSpPr>
      <dsp:spPr>
        <a:xfrm>
          <a:off x="0" y="1106552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Know kVp and mAs</a:t>
          </a:r>
        </a:p>
      </dsp:txBody>
      <dsp:txXfrm>
        <a:off x="0" y="1106552"/>
        <a:ext cx="6291714" cy="1105876"/>
      </dsp:txXfrm>
    </dsp:sp>
    <dsp:sp modelId="{61B18304-6D18-484C-A296-0D7DA28D99D8}">
      <dsp:nvSpPr>
        <dsp:cNvPr id="0" name=""/>
        <dsp:cNvSpPr/>
      </dsp:nvSpPr>
      <dsp:spPr>
        <a:xfrm>
          <a:off x="0" y="2212429"/>
          <a:ext cx="6291714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21CE7-CDBF-421D-9242-D43A580DFBFF}">
      <dsp:nvSpPr>
        <dsp:cNvPr id="0" name=""/>
        <dsp:cNvSpPr/>
      </dsp:nvSpPr>
      <dsp:spPr>
        <a:xfrm>
          <a:off x="0" y="2212429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Proper positioning is critical</a:t>
          </a:r>
        </a:p>
      </dsp:txBody>
      <dsp:txXfrm>
        <a:off x="0" y="2212429"/>
        <a:ext cx="6291714" cy="1105876"/>
      </dsp:txXfrm>
    </dsp:sp>
    <dsp:sp modelId="{07F5CABC-8607-429F-84F5-8C0C28769494}">
      <dsp:nvSpPr>
        <dsp:cNvPr id="0" name=""/>
        <dsp:cNvSpPr/>
      </dsp:nvSpPr>
      <dsp:spPr>
        <a:xfrm>
          <a:off x="0" y="3318305"/>
          <a:ext cx="6291714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0041D4-AB1E-4E44-9F92-1E8CE73773FB}">
      <dsp:nvSpPr>
        <dsp:cNvPr id="0" name=""/>
        <dsp:cNvSpPr/>
      </dsp:nvSpPr>
      <dsp:spPr>
        <a:xfrm>
          <a:off x="0" y="3318305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Artifacts are common VTNE questions</a:t>
          </a:r>
        </a:p>
      </dsp:txBody>
      <dsp:txXfrm>
        <a:off x="0" y="3318305"/>
        <a:ext cx="6291714" cy="1105876"/>
      </dsp:txXfrm>
    </dsp:sp>
    <dsp:sp modelId="{F3525FAD-2EAE-4F61-810C-C012FE374753}">
      <dsp:nvSpPr>
        <dsp:cNvPr id="0" name=""/>
        <dsp:cNvSpPr/>
      </dsp:nvSpPr>
      <dsp:spPr>
        <a:xfrm>
          <a:off x="0" y="4424182"/>
          <a:ext cx="629171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8C8506-8EF5-457E-A628-ABC789E39AF1}">
      <dsp:nvSpPr>
        <dsp:cNvPr id="0" name=""/>
        <dsp:cNvSpPr/>
      </dsp:nvSpPr>
      <dsp:spPr>
        <a:xfrm>
          <a:off x="0" y="4424182"/>
          <a:ext cx="6291714" cy="110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Digital doesn’t always mean safer exposure</a:t>
          </a:r>
        </a:p>
      </dsp:txBody>
      <dsp:txXfrm>
        <a:off x="0" y="4424182"/>
        <a:ext cx="6291714" cy="11058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83D7FF-9CC1-4FC9-9260-76B078E21565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6C0DE0-7D66-48DB-A50F-2DDBFE1B2326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If you have additional questions. Please reach out. </a:t>
          </a:r>
        </a:p>
      </dsp:txBody>
      <dsp:txXfrm>
        <a:off x="0" y="2703"/>
        <a:ext cx="6900512" cy="1843578"/>
      </dsp:txXfrm>
    </dsp:sp>
    <dsp:sp modelId="{B7927F2F-F462-4A6C-ABF8-CF9A506A7081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B5D902-ADB9-40C9-82AF-7845C2BFB749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hlinkClick xmlns:r="http://schemas.openxmlformats.org/officeDocument/2006/relationships" r:id="rId1"/>
            </a:rPr>
            <a:t>www.linkedin.com/in/kimberly-king-589485b9</a:t>
          </a:r>
          <a:r>
            <a:rPr lang="en-US" sz="4000" kern="1200"/>
            <a:t> </a:t>
          </a:r>
        </a:p>
      </dsp:txBody>
      <dsp:txXfrm>
        <a:off x="0" y="1846281"/>
        <a:ext cx="6900512" cy="1843578"/>
      </dsp:txXfrm>
    </dsp:sp>
    <dsp:sp modelId="{0201C289-3DDF-4CD7-89D2-C4F300402027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FF16E-D2D7-41E4-A687-3448EFAAD6FB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Any questions?</a:t>
          </a:r>
        </a:p>
      </dsp:txBody>
      <dsp:txXfrm>
        <a:off x="0" y="3689859"/>
        <a:ext cx="6900512" cy="1843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588CC-56CC-42B6-B59C-BF6DEB74B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2C15D0-164B-4B4F-9F18-C1A2E18DF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1094D-DE24-4413-98A9-6FEC438B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5BB18-60C8-45DB-A052-A25C42990CF7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1924B-25C6-4E0B-B0EF-1189F1C4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1CF6E-45D9-4A92-8376-5EF2A432E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343DF-EA6D-43DF-85E5-5F8FCBDD8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75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2A026-5584-4D0D-9686-A087E268D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C8F6A-8404-4C25-AD40-BC2EE939F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3E22A-9FE9-45DE-AA41-89A847165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5BB18-60C8-45DB-A052-A25C42990CF7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9D783-AF2E-4C8A-834F-6785C4C9C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43910-7FF3-4390-BBCF-6CF576D34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343DF-EA6D-43DF-85E5-5F8FCBDD8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1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C12B82-3CE7-4421-912C-0D940636D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EE208E-4BC6-4B76-BE7E-D2A055277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1B829-FB26-415C-88B4-B3E5AE596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5BB18-60C8-45DB-A052-A25C42990CF7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210EE-F262-4CDF-8498-8AF5308F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CDD86-70D5-47B3-BA08-EFD894559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343DF-EA6D-43DF-85E5-5F8FCBDD8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8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80E67-4AB5-406E-91C3-BD61BCFA3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9A029-0C8B-4FF8-BBBD-63B86585A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CA641-067D-4344-A8F2-EE56C8C0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5BB18-60C8-45DB-A052-A25C42990CF7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35295-E533-4875-B953-5E7B8F99A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DB395-5698-438B-A862-2673805E4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343DF-EA6D-43DF-85E5-5F8FCBDD8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9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5343-9E87-4B25-8511-D14DEB63F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315A8-89ED-4FF8-8D3D-2BC942038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A7489-EEAE-4448-A515-0F0BE21A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5BB18-60C8-45DB-A052-A25C42990CF7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1B809-32F9-417F-B7C6-0DB9F738D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7F5A1-F32C-46D2-AE5D-8CC15ACF0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343DF-EA6D-43DF-85E5-5F8FCBDD8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1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6A6A-9112-421A-BEA4-FF5830E38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29775-EB1F-434B-A6DD-36F4937000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CBC04-100E-47FA-B2A5-59C083EC8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6ED86-EF98-462B-90A8-C35A7220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5BB18-60C8-45DB-A052-A25C42990CF7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7706F-485B-4972-AE13-2504A201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2EA96-AC9F-42B7-AC76-736FAB37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343DF-EA6D-43DF-85E5-5F8FCBDD8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5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78D7C-3C0F-4635-8608-F6A3D2F6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57A92-23D8-48AF-8D41-555853A5D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0D575-BD4B-4E17-9684-56C5D121C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DAC707-15A6-4FD2-BF58-1A615428D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DAE520-52BC-417D-83CA-B237570E1A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2B5C05-9DA8-4951-A454-4ED3B472A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5BB18-60C8-45DB-A052-A25C42990CF7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C61D97-D650-406C-80E7-7F9FBD474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9E521-F590-4863-8B2F-53D6EDE27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343DF-EA6D-43DF-85E5-5F8FCBDD8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61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3FAD9-85BF-409D-8B31-528C05257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4DD09-4595-40AC-80D4-2E74C1562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5BB18-60C8-45DB-A052-A25C42990CF7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08B77-5367-4533-9B06-5907A26F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DEB60-C800-4CB8-AA6D-B770F2E1A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343DF-EA6D-43DF-85E5-5F8FCBDD8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7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4A8AA-1502-4EA6-AA3C-AF47B4AD7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5BB18-60C8-45DB-A052-A25C42990CF7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B6F84-D8C2-4C0B-9966-902659FEA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F590F-7607-4050-9A73-C383E11D8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343DF-EA6D-43DF-85E5-5F8FCBDD8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13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34B39-144B-4550-AD16-836B7842A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ED0AE-AB17-4146-8484-B4C7B3E3C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8DCAE-68E5-40EB-9AA4-AF74EF076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87FE45-28BA-4667-998D-464D5CCD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5BB18-60C8-45DB-A052-A25C42990CF7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AAC3C-D630-4C1F-8793-4ABA2304E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E00CD-DBA3-4E0B-A1D7-F27D7D80A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343DF-EA6D-43DF-85E5-5F8FCBDD8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0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49BB6-BBD8-4C76-9506-A6B9A3E4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0C41E7-4087-47D2-A3A3-9492E8E8B8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12EAD2-61C6-49F6-BD21-015BAF7E9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7E781-14DA-4B0B-B4AD-2BEB956CC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5BB18-60C8-45DB-A052-A25C42990CF7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6A73F-019D-4581-B238-8DC5A970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823D0-A779-4A95-B0DB-E7EA3AE7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343DF-EA6D-43DF-85E5-5F8FCBDD8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4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118B3-C5BA-4CD4-BA50-C8CB8348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3C38A-0B46-49F3-9554-34D9E8941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AFD3C-F13E-4573-8A86-E917EBC3A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5BB18-60C8-45DB-A052-A25C42990CF7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B51F9-BCA8-46C2-A288-41FFCE2729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158B5-83BE-412C-8173-8953337FE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343DF-EA6D-43DF-85E5-5F8FCBDD8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5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42ECC-ED38-479C-918C-9FFF7040E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en-US"/>
              <a:t>ISVMA Master Class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9E7CD-0527-42CF-A7E9-9CFEF2B89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en-US"/>
              <a:t>Radiology </a:t>
            </a:r>
          </a:p>
        </p:txBody>
      </p:sp>
    </p:spTree>
    <p:extLst>
      <p:ext uri="{BB962C8B-B14F-4D97-AF65-F5344CB8AC3E}">
        <p14:creationId xmlns:p14="http://schemas.microsoft.com/office/powerpoint/2010/main" val="3819828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C9A112-8543-DE70-D0B3-5A60A87F9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Occupational dose limits</a:t>
            </a:r>
          </a:p>
        </p:txBody>
      </p:sp>
      <p:pic>
        <p:nvPicPr>
          <p:cNvPr id="1026" name="Picture 2" descr="Inspired by Anita Feld create an image of an X-ray of a dachshund puppy  with transparent white dog treats in its stomach, showing the skeletal  structure of the whole dog.">
            <a:extLst>
              <a:ext uri="{FF2B5EF4-FFF2-40B4-BE49-F238E27FC236}">
                <a16:creationId xmlns:a16="http://schemas.microsoft.com/office/drawing/2014/main" id="{8D6F6B73-1F32-9143-CC44-29A3FD84A17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" b="1835"/>
          <a:stretch>
            <a:fillRect/>
          </a:stretch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99A60-8C83-A4A8-A9E3-B303CA12CF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It's okay to say NO…..</a:t>
            </a:r>
          </a:p>
          <a:p>
            <a:pPr lvl="1"/>
            <a:r>
              <a:rPr lang="en-US" sz="2200" dirty="0"/>
              <a:t>If you are on your 9th radiograph of the day and need to switch out its okay. </a:t>
            </a:r>
          </a:p>
          <a:p>
            <a:pPr lvl="1"/>
            <a:r>
              <a:rPr lang="en-US" sz="2200" dirty="0"/>
              <a:t>Remember this is the WRONG type of GLOWING</a:t>
            </a:r>
          </a:p>
          <a:p>
            <a:r>
              <a:rPr lang="en-US" sz="2200" dirty="0"/>
              <a:t>Advocate for yourself and for your patients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857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1CF2E-0610-42CD-82AD-7B3C1733B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US">
                <a:latin typeface="+mn-lt"/>
              </a:rPr>
              <a:t>R</a:t>
            </a:r>
            <a:r>
              <a:rPr lang="en-US" b="0" i="0" u="none" strike="noStrike">
                <a:effectLst/>
                <a:latin typeface="+mn-lt"/>
              </a:rPr>
              <a:t>estrain </a:t>
            </a:r>
            <a:r>
              <a:rPr lang="en-US">
                <a:latin typeface="+mn-lt"/>
              </a:rPr>
              <a:t>P</a:t>
            </a:r>
            <a:r>
              <a:rPr lang="en-US" b="0" i="0" u="none" strike="noStrike">
                <a:effectLst/>
                <a:latin typeface="+mn-lt"/>
              </a:rPr>
              <a:t>atients</a:t>
            </a:r>
            <a:br>
              <a:rPr lang="en-US" b="0" i="0" u="none" strike="noStrike">
                <a:effectLst/>
                <a:latin typeface="Times New Roman" panose="02020603050405020304" pitchFamily="18" charset="0"/>
              </a:rPr>
            </a:br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4F5B2-537D-4EFB-965F-F457ACD0D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r>
              <a:rPr lang="en-US" sz="1800" b="0" i="0" u="none" strike="noStrike" dirty="0">
                <a:effectLst/>
              </a:rPr>
              <a:t>Who can restrain patients</a:t>
            </a:r>
          </a:p>
          <a:p>
            <a:pPr lvl="1"/>
            <a:r>
              <a:rPr lang="en-US" sz="1800" dirty="0"/>
              <a:t>Only those who have been trained should be restraining</a:t>
            </a:r>
          </a:p>
          <a:p>
            <a:r>
              <a:rPr lang="en-US" sz="1800" b="0" i="0" u="none" strike="noStrike" dirty="0">
                <a:effectLst/>
              </a:rPr>
              <a:t>M</a:t>
            </a:r>
            <a:r>
              <a:rPr lang="en-US" sz="1800" dirty="0"/>
              <a:t>ust always where the correct size of PPE</a:t>
            </a:r>
          </a:p>
          <a:p>
            <a:r>
              <a:rPr lang="en-US" sz="1800" b="0" i="0" u="none" strike="noStrike" dirty="0">
                <a:effectLst/>
              </a:rPr>
              <a:t>Never hold the tube (dental) or cassette (</a:t>
            </a:r>
            <a:r>
              <a:rPr lang="en-US" sz="1800" b="0" i="0" u="none" strike="noStrike" dirty="0" err="1">
                <a:effectLst/>
              </a:rPr>
              <a:t>xray</a:t>
            </a:r>
            <a:r>
              <a:rPr lang="en-US" sz="1800" b="0" i="0" u="none" strike="noStrike" dirty="0">
                <a:effectLst/>
              </a:rPr>
              <a:t> table) in place.</a:t>
            </a:r>
          </a:p>
          <a:p>
            <a:pPr lvl="1"/>
            <a:r>
              <a:rPr lang="en-US" sz="1800" b="0" i="0" u="none" strike="noStrike" dirty="0">
                <a:effectLst/>
              </a:rPr>
              <a:t>If its </a:t>
            </a:r>
            <a:r>
              <a:rPr lang="en-US" sz="1800" dirty="0"/>
              <a:t>broken get it fixed and in the meantime DO NOT USE IT.</a:t>
            </a:r>
            <a:endParaRPr lang="en-US" sz="1800" b="0" i="0" u="none" strike="noStrike" dirty="0">
              <a:effectLst/>
            </a:endParaRPr>
          </a:p>
          <a:p>
            <a:r>
              <a:rPr lang="en-US" sz="1800" dirty="0"/>
              <a:t>Pregnancy precautions </a:t>
            </a:r>
          </a:p>
          <a:p>
            <a:pPr lvl="1"/>
            <a:r>
              <a:rPr lang="en-US" sz="1800" dirty="0"/>
              <a:t>Should avoid exposure</a:t>
            </a:r>
          </a:p>
          <a:p>
            <a:r>
              <a:rPr lang="en-US" sz="1800" dirty="0"/>
              <a:t>When able never manually restrain if sedation is possible (Hands Free Radiology)</a:t>
            </a:r>
          </a:p>
          <a:p>
            <a:pPr marL="457200" lvl="1" indent="0">
              <a:buNone/>
            </a:pPr>
            <a:endParaRPr lang="en-US" sz="1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82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65D12-E63D-4A6F-9D98-48A7B693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Personal Protective Equ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ipment </a:t>
            </a:r>
            <a:b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(PPE)</a:t>
            </a:r>
            <a:br>
              <a:rPr lang="en-US" sz="3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1F8F7-457A-4E4D-B627-0E4430FF9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PPE MUST BE at least 0.5mm lead equivalent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Apron / Vest &amp; Skirt: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Protects the chest, abdomen, and pelvis from scatter radiation.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Thyroid Shield / Collar: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Wraps around the neck to protect the thyroid gland, very sensitive to radiation.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Lead Gloves: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Barrier for the hands during procedures where hands may be in close proximity to the beam.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Lead Glasses: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Protects the lenses of the eyes from scatter exposure.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Eye Protection: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Most sensitive part of the body to radiation exposure.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sz="2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634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A8198B4E-E981-412C-95E6-B86C779D0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What is missing from this picture??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120E773-3F03-45AE-88EB-216E32BCD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Where is the thyroid guard?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Where is the eye protection?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Where are the gloves?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Where are their dosimeter badges?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A5DF0B3-FB66-412B-8146-09FBB88F9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1927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591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7C660-2FC8-BB32-FF1A-A97A98D0D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Keep your equipment in the best condition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F5E741-30AA-64E0-79EC-4C7DDB3CA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9339" b="23475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941629-E6DF-96D1-D4FF-C7AFB2F16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Check it regularly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Any cracks or wear replace immediately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Don’t drop them on the table or floor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Always hang them up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dirty="0"/>
              <a:t>If its broken do not use it</a:t>
            </a:r>
          </a:p>
        </p:txBody>
      </p:sp>
    </p:spTree>
    <p:extLst>
      <p:ext uri="{BB962C8B-B14F-4D97-AF65-F5344CB8AC3E}">
        <p14:creationId xmlns:p14="http://schemas.microsoft.com/office/powerpoint/2010/main" val="4117210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944C8-5261-4D56-BF95-40B86C4DA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Hands Free Radiology (real life exposure)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1E3186-331C-46CC-8BCE-DAEC8CE534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88" r="9167" b="-3"/>
          <a:stretch>
            <a:fillRect/>
          </a:stretch>
        </p:blipFill>
        <p:spPr>
          <a:xfrm>
            <a:off x="20" y="10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0B0D9-CAF1-4239-866F-EACD916C85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7" r="-1" b="-1"/>
          <a:stretch>
            <a:fillRect/>
          </a:stretch>
        </p:blipFill>
        <p:spPr>
          <a:xfrm>
            <a:off x="1" y="4267200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D3041-7D6B-4545-9DBA-764474558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2200" dirty="0"/>
              <a:t>Reduce time, Increase distance, and minimize radiation exposure</a:t>
            </a:r>
          </a:p>
          <a:p>
            <a:r>
              <a:rPr lang="en-US" sz="2200" dirty="0"/>
              <a:t>Great resource </a:t>
            </a:r>
            <a:r>
              <a:rPr lang="en-US" sz="2200" dirty="0" err="1"/>
              <a:t>VETgirl</a:t>
            </a:r>
            <a:r>
              <a:rPr lang="en-US" sz="2200" dirty="0"/>
              <a:t> (Great poster with guidelines)</a:t>
            </a:r>
          </a:p>
          <a:p>
            <a:r>
              <a:rPr lang="en-US" sz="2200" dirty="0"/>
              <a:t>What every practice should be striving for the safety of the staff and their patience</a:t>
            </a:r>
          </a:p>
          <a:p>
            <a:r>
              <a:rPr lang="en-US" sz="2200" dirty="0"/>
              <a:t>Its not just a diagnostic tool, it’s a procedure. Treat it as such. </a:t>
            </a:r>
          </a:p>
          <a:p>
            <a:r>
              <a:rPr lang="en-US" sz="2200" dirty="0"/>
              <a:t>Premedication, sedation as needed </a:t>
            </a:r>
          </a:p>
        </p:txBody>
      </p:sp>
    </p:spTree>
    <p:extLst>
      <p:ext uri="{BB962C8B-B14F-4D97-AF65-F5344CB8AC3E}">
        <p14:creationId xmlns:p14="http://schemas.microsoft.com/office/powerpoint/2010/main" val="2079144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A4726C-3959-4895-8D32-817218BF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rtl="0">
              <a:spcBef>
                <a:spcPts val="1400"/>
              </a:spcBef>
              <a:spcAft>
                <a:spcPts val="1400"/>
              </a:spcAft>
            </a:pPr>
            <a:r>
              <a:rPr lang="en-US">
                <a:solidFill>
                  <a:srgbClr val="FFFFFF"/>
                </a:solidFill>
              </a:rPr>
              <a:t>1</a:t>
            </a:r>
            <a:r>
              <a:rPr lang="en-US" baseline="30000">
                <a:solidFill>
                  <a:srgbClr val="FFFFFF"/>
                </a:solidFill>
              </a:rPr>
              <a:t>st</a:t>
            </a:r>
            <a:r>
              <a:rPr lang="en-US">
                <a:solidFill>
                  <a:srgbClr val="FFFFFF"/>
                </a:solidFill>
              </a:rPr>
              <a:t> radiology VTNE question	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67DB3-5690-82B9-8CC7-0CBC02F67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r>
              <a:rPr lang="en-US" dirty="0"/>
              <a:t>True or False: Sedated animals can be manually restrained.</a:t>
            </a:r>
          </a:p>
          <a:p>
            <a:r>
              <a:rPr lang="en-US" dirty="0"/>
              <a:t>Answer: True </a:t>
            </a:r>
          </a:p>
          <a:p>
            <a:endParaRPr lang="en-US" dirty="0"/>
          </a:p>
          <a:p>
            <a:r>
              <a:rPr lang="en-US" dirty="0"/>
              <a:t>Sedation level does not affect manually restrain.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0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2BF7C5-AC00-4C5A-8408-A0F8F150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4600"/>
              <a:t>Which PPE is required when personnel must be in the radiography room?</a:t>
            </a:r>
            <a:br>
              <a:rPr lang="en-US" sz="4600"/>
            </a:br>
            <a:endParaRPr lang="en-US" sz="4600"/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sX0" fmla="*/ 0 w 4480560"/>
              <a:gd name="csY0" fmla="*/ 0 h 18288"/>
              <a:gd name="csX1" fmla="*/ 595274 w 4480560"/>
              <a:gd name="csY1" fmla="*/ 0 h 18288"/>
              <a:gd name="csX2" fmla="*/ 1100938 w 4480560"/>
              <a:gd name="csY2" fmla="*/ 0 h 18288"/>
              <a:gd name="csX3" fmla="*/ 1651406 w 4480560"/>
              <a:gd name="csY3" fmla="*/ 0 h 18288"/>
              <a:gd name="csX4" fmla="*/ 2336292 w 4480560"/>
              <a:gd name="csY4" fmla="*/ 0 h 18288"/>
              <a:gd name="csX5" fmla="*/ 2931566 w 4480560"/>
              <a:gd name="csY5" fmla="*/ 0 h 18288"/>
              <a:gd name="csX6" fmla="*/ 3482035 w 4480560"/>
              <a:gd name="csY6" fmla="*/ 0 h 18288"/>
              <a:gd name="csX7" fmla="*/ 4480560 w 4480560"/>
              <a:gd name="csY7" fmla="*/ 0 h 18288"/>
              <a:gd name="csX8" fmla="*/ 4480560 w 4480560"/>
              <a:gd name="csY8" fmla="*/ 18288 h 18288"/>
              <a:gd name="csX9" fmla="*/ 3840480 w 4480560"/>
              <a:gd name="csY9" fmla="*/ 18288 h 18288"/>
              <a:gd name="csX10" fmla="*/ 3290011 w 4480560"/>
              <a:gd name="csY10" fmla="*/ 18288 h 18288"/>
              <a:gd name="csX11" fmla="*/ 2560320 w 4480560"/>
              <a:gd name="csY11" fmla="*/ 18288 h 18288"/>
              <a:gd name="csX12" fmla="*/ 1965046 w 4480560"/>
              <a:gd name="csY12" fmla="*/ 18288 h 18288"/>
              <a:gd name="csX13" fmla="*/ 1459382 w 4480560"/>
              <a:gd name="csY13" fmla="*/ 18288 h 18288"/>
              <a:gd name="csX14" fmla="*/ 774497 w 4480560"/>
              <a:gd name="csY14" fmla="*/ 18288 h 18288"/>
              <a:gd name="csX15" fmla="*/ 0 w 4480560"/>
              <a:gd name="csY15" fmla="*/ 18288 h 18288"/>
              <a:gd name="csX16" fmla="*/ 0 w 448056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F0C1D-EC9E-465C-A311-23E2876A1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/>
              <a:t>A. Lead apron only</a:t>
            </a:r>
          </a:p>
          <a:p>
            <a:pPr marL="0" indent="0">
              <a:buNone/>
            </a:pPr>
            <a:r>
              <a:rPr lang="en-US" sz="2200"/>
              <a:t>B. Lead gloves only</a:t>
            </a:r>
          </a:p>
          <a:p>
            <a:pPr marL="0" indent="0">
              <a:buNone/>
            </a:pPr>
            <a:r>
              <a:rPr lang="en-US" sz="2200"/>
              <a:t>C. Thyroid shield only</a:t>
            </a:r>
          </a:p>
          <a:p>
            <a:pPr marL="0" indent="0">
              <a:buNone/>
            </a:pPr>
            <a:r>
              <a:rPr lang="en-US" sz="2200"/>
              <a:t>D. Lead apron, gloves, and thyroid shield</a:t>
            </a:r>
          </a:p>
          <a:p>
            <a:pPr marL="0" indent="0">
              <a:buNone/>
            </a:pPr>
            <a:r>
              <a:rPr lang="en-US" sz="2200"/>
              <a:t>Answer: D</a:t>
            </a:r>
          </a:p>
        </p:txBody>
      </p:sp>
    </p:spTree>
    <p:extLst>
      <p:ext uri="{BB962C8B-B14F-4D97-AF65-F5344CB8AC3E}">
        <p14:creationId xmlns:p14="http://schemas.microsoft.com/office/powerpoint/2010/main" val="215242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025A5-5793-4894-9BC0-0366521D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Let's produce the best radiograph 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70658-A2F7-4C61-83AD-3511C1468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KVP vs </a:t>
            </a:r>
            <a:r>
              <a:rPr lang="en-US" dirty="0" err="1"/>
              <a:t>mAs</a:t>
            </a:r>
            <a:r>
              <a:rPr lang="en-US" dirty="0"/>
              <a:t> a VTNE favorite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B2B16-ABB5-467B-9960-B47F91B8FDB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505075"/>
            <a:ext cx="5157788" cy="3684588"/>
          </a:xfrm>
        </p:spPr>
        <p:txBody>
          <a:bodyPr>
            <a:normAutofit/>
          </a:bodyPr>
          <a:lstStyle/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134C8C-4B44-46C7-AEBF-93CAD25A125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 flipH="1">
            <a:off x="11845925" y="6089650"/>
            <a:ext cx="346075" cy="10001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D9F61-680C-D040-84B4-A34959B5D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370" y="137886"/>
            <a:ext cx="2288041" cy="294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16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C5A8835-6C61-557E-9483-240A8721C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KVP (beam energy)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A78E27-A820-4EED-DF05-6A1FC1010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sz="2200" dirty="0"/>
              <a:t>Kilovolt Peak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en-US" sz="2200" dirty="0"/>
          </a:p>
          <a:p>
            <a:pPr fontAlgn="base">
              <a:spcBef>
                <a:spcPts val="0"/>
              </a:spcBef>
            </a:pPr>
            <a:r>
              <a:rPr lang="en-US" sz="2200" dirty="0"/>
              <a:t>X-rays penetrate tissue more easily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en-US" sz="2200" dirty="0"/>
          </a:p>
          <a:p>
            <a:pPr fontAlgn="base">
              <a:spcBef>
                <a:spcPts val="0"/>
              </a:spcBef>
            </a:pPr>
            <a:r>
              <a:rPr lang="en-US" sz="2200" dirty="0"/>
              <a:t>More photons reach the detector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en-US" sz="2200" dirty="0"/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2200" dirty="0"/>
              <a:t>What happens when you increase </a:t>
            </a:r>
            <a:r>
              <a:rPr lang="en-US" sz="2200" dirty="0" err="1"/>
              <a:t>kVP</a:t>
            </a:r>
            <a:r>
              <a:rPr lang="en-US" sz="2200" dirty="0"/>
              <a:t>?</a:t>
            </a:r>
          </a:p>
          <a:p>
            <a:pPr lvl="1" fontAlgn="base">
              <a:spcBef>
                <a:spcPts val="0"/>
              </a:spcBef>
            </a:pPr>
            <a:r>
              <a:rPr lang="en-US" sz="2200" dirty="0"/>
              <a:t>Image becomes darker (more exposure)</a:t>
            </a:r>
          </a:p>
          <a:p>
            <a:pPr lvl="1" fontAlgn="base">
              <a:spcBef>
                <a:spcPts val="0"/>
              </a:spcBef>
            </a:pPr>
            <a:r>
              <a:rPr lang="en-US" sz="2200" dirty="0"/>
              <a:t>Quality of image not as good </a:t>
            </a:r>
          </a:p>
          <a:p>
            <a:pPr lvl="1" fontAlgn="base">
              <a:spcBef>
                <a:spcPts val="0"/>
              </a:spcBef>
            </a:pPr>
            <a:r>
              <a:rPr lang="en-US" sz="2200" dirty="0"/>
              <a:t>Image looks less black and white</a:t>
            </a:r>
          </a:p>
          <a:p>
            <a:pPr fontAlgn="base">
              <a:spcBef>
                <a:spcPts val="0"/>
              </a:spcBef>
            </a:pPr>
            <a:endParaRPr lang="en-US" sz="2200" dirty="0"/>
          </a:p>
          <a:p>
            <a:pPr fontAlgn="base">
              <a:spcBef>
                <a:spcPts val="0"/>
              </a:spcBef>
            </a:pPr>
            <a:r>
              <a:rPr lang="en-US" sz="2200" dirty="0"/>
              <a:t>Higher </a:t>
            </a:r>
            <a:r>
              <a:rPr lang="en-US" sz="2200" dirty="0" err="1"/>
              <a:t>kvp</a:t>
            </a:r>
            <a:r>
              <a:rPr lang="en-US" sz="2200" dirty="0"/>
              <a:t> for thicker or dense body parts (</a:t>
            </a:r>
            <a:r>
              <a:rPr lang="en-US" sz="2200" dirty="0" err="1"/>
              <a:t>abd</a:t>
            </a:r>
            <a:r>
              <a:rPr lang="en-US" sz="2200" dirty="0"/>
              <a:t>, pelvis)</a:t>
            </a:r>
          </a:p>
          <a:p>
            <a:pPr fontAlgn="base">
              <a:spcBef>
                <a:spcPts val="0"/>
              </a:spcBef>
            </a:pPr>
            <a:r>
              <a:rPr lang="en-US" sz="2200" dirty="0"/>
              <a:t>Lower </a:t>
            </a:r>
            <a:r>
              <a:rPr lang="en-US" sz="2200" dirty="0" err="1"/>
              <a:t>kvp</a:t>
            </a:r>
            <a:r>
              <a:rPr lang="en-US" sz="2200" dirty="0"/>
              <a:t> for tinner parts (limbs, digits)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98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42ECC-ED38-479C-918C-9FFF7040E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Kimberly King CVT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0318A-C01B-4485-915D-F42C3688C4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 little about me</a:t>
            </a:r>
          </a:p>
          <a:p>
            <a:pPr lvl="1"/>
            <a:r>
              <a:rPr lang="en-US" dirty="0"/>
              <a:t>Bachelors of Science: Biology</a:t>
            </a:r>
          </a:p>
          <a:p>
            <a:pPr lvl="1"/>
            <a:r>
              <a:rPr lang="en-US" dirty="0"/>
              <a:t>Associate of Veterinary Technology</a:t>
            </a:r>
          </a:p>
          <a:p>
            <a:pPr lvl="1"/>
            <a:r>
              <a:rPr lang="en-US" dirty="0"/>
              <a:t>CVT for 7 years</a:t>
            </a:r>
          </a:p>
          <a:p>
            <a:pPr lvl="1"/>
            <a:r>
              <a:rPr lang="en-US" dirty="0"/>
              <a:t>GP for 14 years</a:t>
            </a:r>
          </a:p>
          <a:p>
            <a:pPr lvl="1"/>
            <a:r>
              <a:rPr lang="en-US" dirty="0"/>
              <a:t>Current position: Lead Tech Veterinary Diagnostic Centers</a:t>
            </a:r>
          </a:p>
          <a:p>
            <a:pPr lvl="1"/>
            <a:r>
              <a:rPr lang="en-US" dirty="0"/>
              <a:t>Passed the VTNE in 2019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7BF6F1-3E81-4DA7-9165-BE599C1179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0FB57E-F696-4C5D-BA73-0DB2D2B84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99287"/>
            <a:ext cx="5212701" cy="520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49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6F7A44-CB6A-DE6B-8651-384E842F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mAs (beam quantity)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D39B7-8F5F-3803-33E4-B2387AB6F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Milliampere-seconds</a:t>
            </a:r>
          </a:p>
          <a:p>
            <a:pPr marL="0" indent="0">
              <a:buNone/>
            </a:pPr>
            <a:r>
              <a:rPr lang="en-US" sz="2200" dirty="0"/>
              <a:t>The number of X-ray photons produced</a:t>
            </a:r>
          </a:p>
          <a:p>
            <a:pPr marL="0" indent="0">
              <a:buNone/>
            </a:pPr>
            <a:r>
              <a:rPr lang="en-US" sz="2200" dirty="0" err="1"/>
              <a:t>mAs</a:t>
            </a:r>
            <a:r>
              <a:rPr lang="en-US" sz="2200" dirty="0"/>
              <a:t>= mA x exposure time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What happens when you increase </a:t>
            </a:r>
            <a:r>
              <a:rPr lang="en-US" sz="2200" dirty="0" err="1"/>
              <a:t>mAs</a:t>
            </a:r>
            <a:endParaRPr lang="en-US" sz="2200" dirty="0"/>
          </a:p>
          <a:p>
            <a:r>
              <a:rPr lang="en-US" sz="2200" dirty="0"/>
              <a:t>More photons are produced</a:t>
            </a:r>
          </a:p>
          <a:p>
            <a:r>
              <a:rPr lang="en-US" sz="2200" dirty="0"/>
              <a:t>Image becomes darker</a:t>
            </a:r>
          </a:p>
          <a:p>
            <a:r>
              <a:rPr lang="en-US" sz="2200" dirty="0"/>
              <a:t>Contrast stays roughly the same</a:t>
            </a:r>
          </a:p>
          <a:p>
            <a:r>
              <a:rPr lang="en-US" sz="2200" dirty="0"/>
              <a:t>Patient dose increases proportionally</a:t>
            </a:r>
          </a:p>
        </p:txBody>
      </p:sp>
    </p:spTree>
    <p:extLst>
      <p:ext uri="{BB962C8B-B14F-4D97-AF65-F5344CB8AC3E}">
        <p14:creationId xmlns:p14="http://schemas.microsoft.com/office/powerpoint/2010/main" val="383799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34B428-84D8-46CB-B984-C853AE65D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Easy Comparison Guide 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B9A7051-8E66-4982-AF7A-5C5CDA91F6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6818828"/>
              </p:ext>
            </p:extLst>
          </p:nvPr>
        </p:nvGraphicFramePr>
        <p:xfrm>
          <a:off x="4654296" y="1164564"/>
          <a:ext cx="7214617" cy="4501443"/>
        </p:xfrm>
        <a:graphic>
          <a:graphicData uri="http://schemas.openxmlformats.org/drawingml/2006/table">
            <a:tbl>
              <a:tblPr>
                <a:solidFill>
                  <a:srgbClr val="F2F2F2">
                    <a:alpha val="30196"/>
                  </a:srgbClr>
                </a:solidFill>
              </a:tblPr>
              <a:tblGrid>
                <a:gridCol w="2758828">
                  <a:extLst>
                    <a:ext uri="{9D8B030D-6E8A-4147-A177-3AD203B41FA5}">
                      <a16:colId xmlns:a16="http://schemas.microsoft.com/office/drawing/2014/main" val="1863485794"/>
                    </a:ext>
                  </a:extLst>
                </a:gridCol>
                <a:gridCol w="2423269">
                  <a:extLst>
                    <a:ext uri="{9D8B030D-6E8A-4147-A177-3AD203B41FA5}">
                      <a16:colId xmlns:a16="http://schemas.microsoft.com/office/drawing/2014/main" val="2863704530"/>
                    </a:ext>
                  </a:extLst>
                </a:gridCol>
                <a:gridCol w="2032520">
                  <a:extLst>
                    <a:ext uri="{9D8B030D-6E8A-4147-A177-3AD203B41FA5}">
                      <a16:colId xmlns:a16="http://schemas.microsoft.com/office/drawing/2014/main" val="3291746521"/>
                    </a:ext>
                  </a:extLst>
                </a:gridCol>
              </a:tblGrid>
              <a:tr h="601888"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Factor</a:t>
                      </a:r>
                    </a:p>
                  </a:txBody>
                  <a:tcPr marL="165307" marR="127159" marT="127159" marB="127159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kVp</a:t>
                      </a:r>
                    </a:p>
                  </a:txBody>
                  <a:tcPr marL="165307" marR="127159" marT="127159" marB="127159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mAs</a:t>
                      </a:r>
                    </a:p>
                  </a:txBody>
                  <a:tcPr marL="165307" marR="127159" marT="127159" marB="127159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74125"/>
                  </a:ext>
                </a:extLst>
              </a:tr>
              <a:tr h="601888"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Controls</a:t>
                      </a:r>
                    </a:p>
                  </a:txBody>
                  <a:tcPr marL="165307" marR="127159" marT="127159" marB="127159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Beam energy</a:t>
                      </a:r>
                    </a:p>
                  </a:txBody>
                  <a:tcPr marL="165307" marR="127159" marT="127159" marB="127159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Beam quantity</a:t>
                      </a:r>
                    </a:p>
                  </a:txBody>
                  <a:tcPr marL="165307" marR="127159" marT="127159" marB="127159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736546"/>
                  </a:ext>
                </a:extLst>
              </a:tr>
              <a:tr h="601888"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Affects penetration?</a:t>
                      </a:r>
                    </a:p>
                  </a:txBody>
                  <a:tcPr marL="165307" marR="127159" marT="127159" marB="127159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165307" marR="127159" marT="127159" marB="127159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165307" marR="127159" marT="127159" marB="127159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671788"/>
                  </a:ext>
                </a:extLst>
              </a:tr>
              <a:tr h="898593"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Affects contrast?</a:t>
                      </a:r>
                    </a:p>
                  </a:txBody>
                  <a:tcPr marL="165307" marR="127159" marT="127159" marB="127159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Yes (higher kVp = lower contrast)</a:t>
                      </a:r>
                    </a:p>
                  </a:txBody>
                  <a:tcPr marL="165307" marR="127159" marT="127159" marB="127159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Minimal</a:t>
                      </a:r>
                    </a:p>
                  </a:txBody>
                  <a:tcPr marL="165307" marR="127159" marT="127159" marB="127159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55537"/>
                  </a:ext>
                </a:extLst>
              </a:tr>
              <a:tr h="898593"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Affects image darkness?</a:t>
                      </a:r>
                    </a:p>
                  </a:txBody>
                  <a:tcPr marL="165307" marR="127159" marT="127159" marB="127159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165307" marR="127159" marT="127159" marB="127159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165307" marR="127159" marT="127159" marB="127159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02"/>
                  </a:ext>
                </a:extLst>
              </a:tr>
              <a:tr h="898593"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Affects patient dose?</a:t>
                      </a:r>
                    </a:p>
                  </a:txBody>
                  <a:tcPr marL="165307" marR="127159" marT="127159" marB="127159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165307" marR="127159" marT="127159" marB="127159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cap="none" spc="0">
                          <a:solidFill>
                            <a:schemeClr val="tx1"/>
                          </a:solidFill>
                        </a:rPr>
                        <a:t>Yes (directly proportional)</a:t>
                      </a:r>
                    </a:p>
                  </a:txBody>
                  <a:tcPr marL="165307" marR="127159" marT="127159" marB="127159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504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9778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15304-5A12-41CE-9B6A-5EEEBEF89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0" i="0" u="none" strike="noStrike">
                <a:solidFill>
                  <a:srgbClr val="FFFFFF"/>
                </a:solidFill>
                <a:effectLst/>
              </a:rPr>
              <a:t>15% rule</a:t>
            </a:r>
            <a:br>
              <a:rPr lang="en-US" b="0" i="0" u="none" strike="noStrike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390FB-4AFB-42B9-8707-D56C4DEAA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The 15% rule describes the relationship between </a:t>
            </a:r>
            <a:r>
              <a:rPr lang="en-US" dirty="0" err="1"/>
              <a:t>kVp</a:t>
            </a:r>
            <a:r>
              <a:rPr lang="en-US" dirty="0"/>
              <a:t> and image receptor exposure.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Increasing the </a:t>
            </a:r>
            <a:r>
              <a:rPr lang="en-US" dirty="0" err="1"/>
              <a:t>kVp</a:t>
            </a:r>
            <a:r>
              <a:rPr lang="en-US" dirty="0"/>
              <a:t> by 15% (doubles image receptor exposure)</a:t>
            </a:r>
            <a:endParaRPr lang="en-US"/>
          </a:p>
          <a:p>
            <a:pPr marL="0" indent="0">
              <a:buNone/>
            </a:pPr>
            <a:r>
              <a:rPr lang="en-US" dirty="0"/>
              <a:t>Decreasing the </a:t>
            </a:r>
            <a:r>
              <a:rPr lang="en-US" dirty="0" err="1"/>
              <a:t>kVp</a:t>
            </a:r>
            <a:r>
              <a:rPr lang="en-US" dirty="0"/>
              <a:t> by 15% (halves image receptor exposure)</a:t>
            </a:r>
            <a:endParaRPr lang="en-US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Compensate with </a:t>
            </a:r>
            <a:r>
              <a:rPr lang="en-US" dirty="0" err="1"/>
              <a:t>mAs</a:t>
            </a:r>
            <a:r>
              <a:rPr lang="en-US" dirty="0"/>
              <a:t>  </a:t>
            </a:r>
          </a:p>
          <a:p>
            <a:pPr marL="0" indent="0">
              <a:buNone/>
            </a:pPr>
            <a:r>
              <a:rPr lang="en-US" dirty="0"/>
              <a:t>(Increase your </a:t>
            </a:r>
            <a:r>
              <a:rPr lang="en-US" dirty="0" err="1"/>
              <a:t>kVp</a:t>
            </a:r>
            <a:r>
              <a:rPr lang="en-US" dirty="0"/>
              <a:t>, Decrease you </a:t>
            </a:r>
            <a:r>
              <a:rPr lang="en-US" dirty="0" err="1"/>
              <a:t>mAs</a:t>
            </a:r>
            <a:r>
              <a:rPr lang="en-US" dirty="0"/>
              <a:t>)</a:t>
            </a:r>
            <a:endParaRPr lang="en-US"/>
          </a:p>
          <a:p>
            <a:pPr marL="0" indent="0">
              <a:buNone/>
            </a:pPr>
            <a:r>
              <a:rPr lang="en-US" dirty="0"/>
              <a:t>(Decrease you </a:t>
            </a:r>
            <a:r>
              <a:rPr lang="en-US" dirty="0" err="1"/>
              <a:t>kVp</a:t>
            </a:r>
            <a:r>
              <a:rPr lang="en-US" dirty="0"/>
              <a:t>, Increase you </a:t>
            </a:r>
            <a:r>
              <a:rPr lang="en-US" dirty="0" err="1"/>
              <a:t>mAs</a:t>
            </a:r>
            <a:r>
              <a:rPr lang="en-US" dirty="0"/>
              <a:t>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3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6E91D5-6C23-4D93-AA23-560625D8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How do we make this radiograph better?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89F28-3101-4D1A-97F8-5E34E48ED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effectLst/>
              </a:rPr>
              <a:t>Effects of underexposure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effectLst/>
              </a:rPr>
              <a:t>mAs too low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effectLst/>
              </a:rPr>
              <a:t>kVP too low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B1586C-3118-452A-8305-462B719FD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781" r="11251" b="1"/>
          <a:stretch>
            <a:fillRect/>
          </a:stretch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13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1D484D-BC48-4678-A865-784EE7A4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do we make this radiograph better?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C0DB8-DF49-4FE3-A3E9-89C4F974C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Effects of overexposure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mAs too high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kVP too high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209733-B778-47FF-A151-FB7D15AE5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9048" y="1579350"/>
            <a:ext cx="5458968" cy="36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82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92BC09-ACCC-418E-83A4-69D55F595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VTNE QUESTION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(a form of this question will be on the test)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860E2D-0096-4D72-B921-22E85746E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Which setting control image density?</a:t>
            </a:r>
          </a:p>
          <a:p>
            <a:pPr marL="514350" indent="-514350">
              <a:buAutoNum type="alphaUcPeriod"/>
            </a:pPr>
            <a:r>
              <a:rPr lang="en-US" dirty="0" err="1"/>
              <a:t>kVP</a:t>
            </a:r>
            <a:endParaRPr lang="en-US" dirty="0"/>
          </a:p>
          <a:p>
            <a:pPr marL="514350" indent="-514350">
              <a:buAutoNum type="alphaUcPeriod"/>
            </a:pPr>
            <a:r>
              <a:rPr lang="en-US" dirty="0" err="1"/>
              <a:t>mAs</a:t>
            </a:r>
            <a:endParaRPr lang="en-US" dirty="0"/>
          </a:p>
          <a:p>
            <a:pPr marL="514350" indent="-514350">
              <a:buAutoNum type="alphaUcPeriod"/>
            </a:pPr>
            <a:r>
              <a:rPr lang="en-US" dirty="0"/>
              <a:t>Collimation</a:t>
            </a:r>
          </a:p>
          <a:p>
            <a:pPr marL="514350" indent="-514350">
              <a:buAutoNum type="alphaUcPeriod"/>
            </a:pPr>
            <a:r>
              <a:rPr lang="en-US" dirty="0"/>
              <a:t>Grid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Answer: B</a:t>
            </a:r>
          </a:p>
        </p:txBody>
      </p:sp>
    </p:spTree>
    <p:extLst>
      <p:ext uri="{BB962C8B-B14F-4D97-AF65-F5344CB8AC3E}">
        <p14:creationId xmlns:p14="http://schemas.microsoft.com/office/powerpoint/2010/main" val="3856824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F1985-C054-45E8-B189-F671892B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rtl="0">
              <a:spcBef>
                <a:spcPts val="1400"/>
              </a:spcBef>
              <a:spcAft>
                <a:spcPts val="1400"/>
              </a:spcAft>
            </a:pPr>
            <a:r>
              <a:rPr lang="en-US" b="1" i="0" u="none" strike="noStrike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b="1" i="0" u="none" strike="noStrike">
                <a:solidFill>
                  <a:srgbClr val="FFFFFF"/>
                </a:solidFill>
                <a:effectLst/>
              </a:rPr>
              <a:t>Positioning Essentials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8C4EE-D096-43A1-BC9E-E14AC5060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Positioning is key for the best image and for limiting exposure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Collimating a radiograph properly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Having the proper positioning tools will help produce the best pictures</a:t>
            </a:r>
          </a:p>
        </p:txBody>
      </p:sp>
    </p:spTree>
    <p:extLst>
      <p:ext uri="{BB962C8B-B14F-4D97-AF65-F5344CB8AC3E}">
        <p14:creationId xmlns:p14="http://schemas.microsoft.com/office/powerpoint/2010/main" val="2121064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81A34-1A74-461E-940A-9543D015E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Thorax views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4D1BFA-19ED-4082-9FE9-FDD22407F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/>
            <a:r>
              <a:rPr lang="en-US" sz="2000"/>
              <a:t>3 views</a:t>
            </a:r>
          </a:p>
          <a:p>
            <a:pPr marL="742950" lvl="1"/>
            <a:r>
              <a:rPr lang="en-US" sz="2000"/>
              <a:t>Right lateral</a:t>
            </a:r>
          </a:p>
          <a:p>
            <a:pPr marL="742950" lvl="1"/>
            <a:r>
              <a:rPr lang="en-US" sz="2000"/>
              <a:t>Left lateral </a:t>
            </a:r>
          </a:p>
          <a:p>
            <a:pPr marL="742950" lvl="1"/>
            <a:r>
              <a:rPr lang="en-US" sz="2000"/>
              <a:t>VD or DV (when should you use the DV view?)</a:t>
            </a:r>
          </a:p>
          <a:p>
            <a:pPr marL="285750"/>
            <a:r>
              <a:rPr lang="en-US" sz="2000"/>
              <a:t>Thoracic radiographs taken on inspiration </a:t>
            </a:r>
          </a:p>
          <a:p>
            <a:pPr marL="742950" lvl="1"/>
            <a:r>
              <a:rPr lang="en-US" sz="2000"/>
              <a:t>How does air look on radiograph?</a:t>
            </a:r>
          </a:p>
          <a:p>
            <a:pPr marL="285750"/>
            <a:r>
              <a:rPr lang="en-US" sz="2000"/>
              <a:t>Thorax landmarking</a:t>
            </a:r>
          </a:p>
          <a:p>
            <a:pPr marL="742950" lvl="1"/>
            <a:r>
              <a:rPr lang="en-US" sz="2000"/>
              <a:t>Caudal scapula </a:t>
            </a:r>
          </a:p>
          <a:p>
            <a:endParaRPr lang="en-US" sz="200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441DFF3-036B-4408-929B-F6300DA058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2057434"/>
            <a:ext cx="5458968" cy="274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26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F4F85-664B-4B0E-8687-1291070E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Abdominal Views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315F095-7406-466B-BD06-2A180AE06C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4" y="1731450"/>
            <a:ext cx="5628018" cy="316223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D133F077-7DF7-464C-9B85-C20F0253B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012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3 views</a:t>
            </a:r>
          </a:p>
          <a:p>
            <a:pPr lvl="1"/>
            <a:r>
              <a:rPr lang="en-US" sz="1800"/>
              <a:t>Right lateral </a:t>
            </a:r>
          </a:p>
          <a:p>
            <a:pPr lvl="1"/>
            <a:r>
              <a:rPr lang="en-US" sz="1800"/>
              <a:t>Left lateral</a:t>
            </a:r>
          </a:p>
          <a:p>
            <a:pPr lvl="1"/>
            <a:r>
              <a:rPr lang="en-US" sz="1800"/>
              <a:t>VD</a:t>
            </a:r>
          </a:p>
          <a:p>
            <a:r>
              <a:rPr lang="en-US" sz="1800"/>
              <a:t>Abdominal radiogrpahs taken on expiration </a:t>
            </a:r>
          </a:p>
          <a:p>
            <a:r>
              <a:rPr lang="en-US" sz="1800"/>
              <a:t>Abdomen landmarks</a:t>
            </a:r>
          </a:p>
          <a:p>
            <a:pPr lvl="1"/>
            <a:r>
              <a:rPr lang="en-US" sz="1800"/>
              <a:t>Last rib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29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DDE6C0-7E64-A793-01B5-D4CE4F18B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Whole Body Radiographs 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92FB1-B6D2-C0D9-9CB2-C4DA7B59BE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Don’t do them.</a:t>
            </a:r>
          </a:p>
          <a:p>
            <a:pPr lvl="1"/>
            <a:r>
              <a:rPr lang="en-US" dirty="0"/>
              <a:t>You will lose the fine detail </a:t>
            </a:r>
          </a:p>
          <a:p>
            <a:r>
              <a:rPr lang="en-US" sz="2400" dirty="0"/>
              <a:t>Collimation is key </a:t>
            </a:r>
          </a:p>
          <a:p>
            <a:r>
              <a:rPr lang="en-US" sz="2400" dirty="0"/>
              <a:t>Use the tools in your tool box, to get the best answers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5F6A1C-40DE-9801-AEE8-7FFA6C0302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26921"/>
            <a:ext cx="6903720" cy="400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22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CD147-765C-4798-9BC1-B30826C0E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 scares you about VTNE?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E6FC6-4DA4-4C07-888C-AB7C86E8F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Radiology Questions  (lets really use that chat feature here)</a:t>
            </a:r>
          </a:p>
          <a:p>
            <a:r>
              <a:rPr lang="en-US" dirty="0"/>
              <a:t>BE HONEST!!! ITS SCARY!!!</a:t>
            </a:r>
          </a:p>
          <a:p>
            <a:r>
              <a:rPr lang="en-US" dirty="0"/>
              <a:t>Remember the basics. They do not change. </a:t>
            </a:r>
          </a:p>
          <a:p>
            <a:r>
              <a:rPr lang="en-US" dirty="0"/>
              <a:t>Keep it simple. If you remember the basic principles the rest will follow </a:t>
            </a:r>
          </a:p>
        </p:txBody>
      </p:sp>
    </p:spTree>
    <p:extLst>
      <p:ext uri="{BB962C8B-B14F-4D97-AF65-F5344CB8AC3E}">
        <p14:creationId xmlns:p14="http://schemas.microsoft.com/office/powerpoint/2010/main" val="1137476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77A91-9B17-4F66-8697-CBA17DE93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Pelvic views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40DFF-130B-4093-B201-897799102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>
                <a:effectLst/>
              </a:rPr>
              <a:t>Hip dysplasia positioning</a:t>
            </a:r>
          </a:p>
          <a:p>
            <a:pPr lvl="1" fontAlgn="base">
              <a:spcBef>
                <a:spcPts val="0"/>
              </a:spcBef>
            </a:pPr>
            <a:r>
              <a:rPr lang="en-US" sz="2200"/>
              <a:t>Ventrodorsal view</a:t>
            </a:r>
          </a:p>
          <a:p>
            <a:pPr lvl="1" fontAlgn="base">
              <a:spcBef>
                <a:spcPts val="0"/>
              </a:spcBef>
            </a:pPr>
            <a:r>
              <a:rPr lang="en-US" sz="2200" b="0" i="0" u="none" strike="noStrike">
                <a:effectLst/>
              </a:rPr>
              <a:t>Hind limbs extended</a:t>
            </a:r>
          </a:p>
          <a:p>
            <a:pPr lvl="1" fontAlgn="base">
              <a:spcBef>
                <a:spcPts val="0"/>
              </a:spcBef>
            </a:pPr>
            <a:r>
              <a:rPr lang="en-US" sz="2200"/>
              <a:t>Femurs parallel</a:t>
            </a:r>
          </a:p>
          <a:p>
            <a:pPr lvl="1" fontAlgn="base">
              <a:spcBef>
                <a:spcPts val="0"/>
              </a:spcBef>
            </a:pPr>
            <a:r>
              <a:rPr lang="en-US" sz="2200" b="0" i="0" u="none" strike="noStrike">
                <a:effectLst/>
              </a:rPr>
              <a:t>Pelvis straight</a:t>
            </a:r>
          </a:p>
          <a:p>
            <a:pPr fontAlgn="base">
              <a:spcBef>
                <a:spcPts val="0"/>
              </a:spcBef>
              <a:spcAft>
                <a:spcPts val="1400"/>
              </a:spcAft>
            </a:pPr>
            <a:r>
              <a:rPr lang="en-US" sz="2200" b="0" i="0" u="none" strike="noStrike">
                <a:effectLst/>
              </a:rPr>
              <a:t>Landmarking basics</a:t>
            </a:r>
          </a:p>
          <a:p>
            <a:pPr lvl="1" fontAlgn="base">
              <a:spcBef>
                <a:spcPts val="0"/>
              </a:spcBef>
              <a:spcAft>
                <a:spcPts val="1400"/>
              </a:spcAft>
            </a:pPr>
            <a:r>
              <a:rPr lang="en-US" sz="2200"/>
              <a:t>Joints: joint space	</a:t>
            </a:r>
            <a:endParaRPr lang="en-US" sz="2200" b="0" i="0" u="none" strike="noStrike">
              <a:effectLst/>
            </a:endParaRPr>
          </a:p>
          <a:p>
            <a:pPr marL="0"/>
            <a:endParaRPr lang="en-US" sz="220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4013872-A4EC-7218-6A23-89F8803FEA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039612" y="2229764"/>
            <a:ext cx="5577840" cy="239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70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B7B37D-6472-0905-203B-F0D2D1AD6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Pelvic Views</a:t>
            </a:r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A722F1-4EF4-60A9-F20A-8231EDB177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8" r="4743" b="1"/>
          <a:stretch>
            <a:fillRect/>
          </a:stretch>
        </p:blipFill>
        <p:spPr>
          <a:xfrm>
            <a:off x="904502" y="2619784"/>
            <a:ext cx="2534395" cy="3600041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52D5861-5D8B-B62F-298F-9D0484050C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41437" y="2619784"/>
            <a:ext cx="3109126" cy="3600041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72CDFE3-C0B2-CB22-B65E-D7E0A32D64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18706" r="20487" b="1"/>
          <a:stretch>
            <a:fillRect/>
          </a:stretch>
        </p:blipFill>
        <p:spPr>
          <a:xfrm>
            <a:off x="8716791" y="2619784"/>
            <a:ext cx="2607017" cy="36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75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42355-DA40-10AD-C120-896D2644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Orthopedic Limb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49E1D-44B8-BACD-F1E3-88EED22E4E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Centering your pointing of interest</a:t>
            </a:r>
          </a:p>
          <a:p>
            <a:r>
              <a:rPr lang="en-US" dirty="0"/>
              <a:t>Collimating is key </a:t>
            </a:r>
          </a:p>
          <a:p>
            <a:r>
              <a:rPr lang="en-US" dirty="0"/>
              <a:t>Compare both limbs when able	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E7DA7C-F978-0350-32A2-BA5D0BDC11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48209"/>
            <a:ext cx="5181600" cy="4306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277A4E-EA9A-1ABA-1EF3-96B617132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37" y="4001294"/>
            <a:ext cx="23717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33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57566-36FC-E545-69E8-12B8CBAA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What's wrong with this image??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F24AD8-5A78-62A9-F37B-18BABACC1D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2" r="9021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B54BE-7888-059B-2C68-2F286AC2D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It is to far out. </a:t>
            </a:r>
          </a:p>
          <a:p>
            <a:r>
              <a:rPr lang="en-US" sz="2200" dirty="0"/>
              <a:t>What else is in that image?</a:t>
            </a:r>
          </a:p>
          <a:p>
            <a:r>
              <a:rPr lang="en-US" sz="2200" dirty="0"/>
              <a:t>There is only one limb for comparison.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0096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7023E-747A-4DFB-AA2F-B49B0811A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Dental Radiology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88513-5FF6-4915-BFB2-E1584179B1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All the same basics apply, just on a much smaller scale. </a:t>
            </a:r>
          </a:p>
          <a:p>
            <a:r>
              <a:rPr lang="en-US" sz="2000"/>
              <a:t>Positioning is key</a:t>
            </a:r>
          </a:p>
          <a:p>
            <a:r>
              <a:rPr lang="en-US" sz="2000"/>
              <a:t>Enlongating vs shorting</a:t>
            </a:r>
          </a:p>
          <a:p>
            <a:r>
              <a:rPr lang="en-US" sz="2000"/>
              <a:t>Practice is key </a:t>
            </a:r>
          </a:p>
          <a:p>
            <a:endParaRPr lang="en-US" sz="2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BCB0FA-ED1E-D5F4-45A0-CAFBEE1467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85590"/>
            <a:ext cx="5181600" cy="263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08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016CB47-C4D4-4332-9ED0-DBB916252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4E07BD-3CD9-D141-894B-765C692C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Dental Radiograph Importances	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1F7126-EEDF-B5CE-32E3-F15947D10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05040"/>
            <a:ext cx="3335789" cy="2370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5CEDDD-000D-921F-FC40-09F91E043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756" y="679827"/>
            <a:ext cx="3336953" cy="22205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E6132-9B60-ED96-DCAB-798EA33AF1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2719" y="3930305"/>
            <a:ext cx="6586915" cy="24372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Dental disease is often below the gumline</a:t>
            </a:r>
          </a:p>
          <a:p>
            <a:r>
              <a:rPr lang="en-US" sz="2000" dirty="0"/>
              <a:t>Periodontal disease stages</a:t>
            </a:r>
          </a:p>
          <a:p>
            <a:r>
              <a:rPr lang="en-US" sz="2000" dirty="0"/>
              <a:t>Tooth root abscesses</a:t>
            </a:r>
          </a:p>
          <a:p>
            <a:r>
              <a:rPr lang="en-US" sz="2000" dirty="0"/>
              <a:t>Resorptive lesions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EA3828-7A07-72F0-746E-823AF0FCB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99" y="611793"/>
            <a:ext cx="3297091" cy="2438079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BEAC6F4-493E-1B7D-A4EB-296C2B1842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141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9ED74-3BA5-4AE2-963C-4B69D758D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Elongating vs Shortening Dental Radiographs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1CB08-E88B-42C1-A212-94F4CB87F0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dirty="0"/>
              <a:t>Elongating</a:t>
            </a:r>
          </a:p>
          <a:p>
            <a:pPr algn="ctr"/>
            <a:r>
              <a:rPr lang="en-US" dirty="0"/>
              <a:t>Caused by the x-ray head being too parallel 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55953BCE-4602-797B-0679-CAA14C8305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309" y="3287590"/>
            <a:ext cx="3154744" cy="234099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FDE23C-2801-4B37-86B3-BA55F54A56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7400" y="1660465"/>
            <a:ext cx="5183188" cy="82391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/>
              <a:t>Shortening</a:t>
            </a:r>
          </a:p>
          <a:p>
            <a:pPr algn="ctr"/>
            <a:r>
              <a:rPr lang="en-US" dirty="0"/>
              <a:t>Caused by the x-ray head being too perpendicular 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CD059FCC-4292-2E49-E39E-5F13C1FF18E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49" y="3696058"/>
            <a:ext cx="349567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243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FE0CC-85B6-4E3F-8742-DD2EAB62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60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45, 90 repeat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215577-B781-4D65-958E-19E2B5A99B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2" y="1593637"/>
            <a:ext cx="4777381" cy="35009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E3A7D-FE4B-47A3-B6AC-8A017FE68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Postion</a:t>
            </a:r>
            <a:r>
              <a:rPr lang="en-US" dirty="0"/>
              <a:t> is key to any dental radiograph</a:t>
            </a:r>
          </a:p>
          <a:p>
            <a:r>
              <a:rPr lang="en-US" dirty="0"/>
              <a:t>Once you get that tooth on image you can always adjust your </a:t>
            </a:r>
            <a:r>
              <a:rPr lang="en-US" dirty="0" err="1"/>
              <a:t>kvp</a:t>
            </a:r>
            <a:r>
              <a:rPr lang="en-US" dirty="0"/>
              <a:t> or </a:t>
            </a:r>
            <a:r>
              <a:rPr lang="en-US" dirty="0" err="1"/>
              <a:t>mAs</a:t>
            </a:r>
            <a:r>
              <a:rPr lang="en-US" dirty="0"/>
              <a:t> to get the image you need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F3B82-A347-77AC-6CE6-0BEA7746E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876" y="4134675"/>
            <a:ext cx="2359356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83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9B9F33B-F0CC-4410-85D0-1B957DF4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A824A5-F352-053D-0BC3-9C6BF0D3E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Bad Practices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CB1B7E-4B0B-4E99-9560-9667270DA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85FA3-FE1E-F925-6A16-55A37FD81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Take your hands out of the radiographs</a:t>
            </a:r>
          </a:p>
          <a:p>
            <a:r>
              <a:rPr lang="en-US" dirty="0"/>
              <a:t>Safety first </a:t>
            </a:r>
          </a:p>
          <a:p>
            <a:pPr lvl="1"/>
            <a:r>
              <a:rPr lang="en-US" dirty="0"/>
              <a:t>Should be wearing all the same PPE</a:t>
            </a:r>
          </a:p>
          <a:p>
            <a:r>
              <a:rPr lang="en-US" dirty="0"/>
              <a:t>Hands Free Radiology skills still apply</a:t>
            </a:r>
          </a:p>
          <a:p>
            <a:pPr lvl="1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631" y="2700688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35CD90-E5D0-418D-3D7C-D5217AA21C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16665" b="-2"/>
          <a:stretch>
            <a:fillRect/>
          </a:stretch>
        </p:blipFill>
        <p:spPr>
          <a:xfrm>
            <a:off x="8219558" y="852372"/>
            <a:ext cx="3096807" cy="309680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96DE3D2-178D-4017-842D-87C88CE92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3881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55865" y="1026771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6A0931C-62A5-79FB-32D3-FA5E055801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02" r="16986" b="2"/>
          <a:stretch>
            <a:fillRect/>
          </a:stretch>
        </p:blipFill>
        <p:spPr>
          <a:xfrm>
            <a:off x="6723881" y="4685200"/>
            <a:ext cx="2733741" cy="2172801"/>
          </a:xfrm>
          <a:custGeom>
            <a:avLst/>
            <a:gdLst/>
            <a:ahLst/>
            <a:cxnLst/>
            <a:rect l="l" t="t" r="r" b="b"/>
            <a:pathLst>
              <a:path w="2733741" h="2172801">
                <a:moveTo>
                  <a:pt x="1366871" y="0"/>
                </a:moveTo>
                <a:cubicBezTo>
                  <a:pt x="2121772" y="0"/>
                  <a:pt x="2733741" y="595368"/>
                  <a:pt x="2733741" y="1329791"/>
                </a:cubicBezTo>
                <a:cubicBezTo>
                  <a:pt x="2733741" y="1605200"/>
                  <a:pt x="2647683" y="1861054"/>
                  <a:pt x="2500301" y="2073290"/>
                </a:cubicBezTo>
                <a:lnTo>
                  <a:pt x="2423813" y="2172801"/>
                </a:lnTo>
                <a:lnTo>
                  <a:pt x="309928" y="2172801"/>
                </a:lnTo>
                <a:lnTo>
                  <a:pt x="233440" y="2073290"/>
                </a:lnTo>
                <a:cubicBezTo>
                  <a:pt x="86058" y="1861054"/>
                  <a:pt x="0" y="1605200"/>
                  <a:pt x="0" y="1329791"/>
                </a:cubicBezTo>
                <a:cubicBezTo>
                  <a:pt x="0" y="595368"/>
                  <a:pt x="611969" y="0"/>
                  <a:pt x="1366871" y="0"/>
                </a:cubicBezTo>
                <a:close/>
              </a:path>
            </a:pathLst>
          </a:custGeom>
        </p:spPr>
      </p:pic>
      <p:sp>
        <p:nvSpPr>
          <p:cNvPr id="29" name="Arc 28">
            <a:extLst>
              <a:ext uri="{FF2B5EF4-FFF2-40B4-BE49-F238E27FC236}">
                <a16:creationId xmlns:a16="http://schemas.microsoft.com/office/drawing/2014/main" id="{034ACCCC-54D4-4F78-9B85-4A34FEBAA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54998">
            <a:off x="6055857" y="4209253"/>
            <a:ext cx="3868217" cy="3868217"/>
          </a:xfrm>
          <a:prstGeom prst="arc">
            <a:avLst>
              <a:gd name="adj1" fmla="val 16200000"/>
              <a:gd name="adj2" fmla="val 20479261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2413CFE-8B8A-45C9-B7BA-CF49986D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54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AFC454B-A080-4D23-B177-6D5356C6E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9427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8029" y="333478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474479" y="1096414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91C26E-CE62-4138-85C3-9455140C1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Break it down..</a:t>
            </a:r>
            <a:r>
              <a:rPr lang="en-US" dirty="0" err="1"/>
              <a:t>hehe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FB8BAA-6F4C-4419-A034-652E8C76E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Back in 5 minutes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F88EC-43F6-49A6-B224-9A807CB23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5400" b="1">
                <a:solidFill>
                  <a:srgbClr val="FFFFFF"/>
                </a:solidFill>
              </a:rPr>
              <a:t>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7A4E0B9-7996-EA81-5222-5EADD44388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5548727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0813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0AFCB-4387-49B9-A95F-AED8678EC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Key problems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94C39F9-CEC1-C80B-43DF-010B3E8049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649939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8768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BBBE79-C427-480A-88F3-4BBC7C8C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471DD-2DC5-497A-B82C-9746176DF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Motion Artifact		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FAD53-3687-376A-9E9C-FD393D16B4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90" r="3" b="3"/>
          <a:stretch>
            <a:fillRect/>
          </a:stretch>
        </p:blipFill>
        <p:spPr>
          <a:xfrm>
            <a:off x="838200" y="364143"/>
            <a:ext cx="3335789" cy="3426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98F873-1B18-AF4C-9073-012434591C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52" r="17951" b="-2"/>
          <a:stretch>
            <a:fillRect/>
          </a:stretch>
        </p:blipFill>
        <p:spPr>
          <a:xfrm>
            <a:off x="4466396" y="364142"/>
            <a:ext cx="3336953" cy="3426462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E8ACF69-7ED7-4044-B40D-DCB2EFF17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25731" r="9462" b="1"/>
          <a:stretch>
            <a:fillRect/>
          </a:stretch>
        </p:blipFill>
        <p:spPr>
          <a:xfrm>
            <a:off x="8095756" y="364142"/>
            <a:ext cx="3336953" cy="342646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F03123-2EA0-4DCE-93E5-DF9016049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2719" y="4495568"/>
            <a:ext cx="6586915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Burly image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Sedation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Hands free radiology</a:t>
            </a:r>
          </a:p>
        </p:txBody>
      </p:sp>
    </p:spTree>
    <p:extLst>
      <p:ext uri="{BB962C8B-B14F-4D97-AF65-F5344CB8AC3E}">
        <p14:creationId xmlns:p14="http://schemas.microsoft.com/office/powerpoint/2010/main" val="1369506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878F9-CD14-4B75-AE49-1C83818E4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Improper Collimation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A5C7F36C-8772-5018-0236-009005747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375"/>
          <a:stretch>
            <a:fillRect/>
          </a:stretch>
        </p:blipFill>
        <p:spPr>
          <a:xfrm>
            <a:off x="881470" y="364143"/>
            <a:ext cx="5050255" cy="3426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E1F408-511F-42B7-956B-DC82F1A3C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264" y="461915"/>
            <a:ext cx="5136795" cy="323091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981FF-C965-4936-ADA5-3BF3EF415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2719" y="4495568"/>
            <a:ext cx="6586915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Loss of detail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Loss of correlation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Grid lines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443026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2F6914-0ADB-4506-8D49-466B18874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Image to dark vs light	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D847A-7EA9-4C86-9D8A-719C91FC8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Most machines will adjust based on weight.</a:t>
            </a:r>
          </a:p>
          <a:p>
            <a:r>
              <a:rPr lang="en-US" sz="1800" dirty="0"/>
              <a:t>	Body habitus, Fluid, etc.</a:t>
            </a:r>
          </a:p>
          <a:p>
            <a:r>
              <a:rPr lang="en-US" sz="1800" dirty="0"/>
              <a:t>Remember your </a:t>
            </a:r>
            <a:r>
              <a:rPr lang="en-US" sz="1800" dirty="0" err="1"/>
              <a:t>Kvp</a:t>
            </a:r>
            <a:r>
              <a:rPr lang="en-US" sz="1800" dirty="0"/>
              <a:t> or Mas if needed to adjust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448495-7382-DE2D-E66C-70B0F957E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7738" y="760879"/>
            <a:ext cx="5628018" cy="51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151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52DFC8-50E5-4F8F-B50B-E32424A73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Artifacts in image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A7544B-E3BF-70F7-4CAF-7D9CC9C83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14258"/>
          <a:stretch>
            <a:fillRect/>
          </a:stretch>
        </p:blipFill>
        <p:spPr>
          <a:xfrm>
            <a:off x="1229413" y="320040"/>
            <a:ext cx="3938925" cy="39270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BE9314-0E0A-B069-01FD-CABE35CAA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469" y="320040"/>
            <a:ext cx="5379214" cy="3927031"/>
          </a:xfrm>
          <a:prstGeom prst="rect">
            <a:avLst/>
          </a:pr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E98CD-BB79-4E92-8A3E-E2D215EE0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3999" y="4440365"/>
            <a:ext cx="6214871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What is the metal line??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Superimposed object or a concern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Hands in the radiograph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10503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155381-4B7C-438C-874E-4747757DF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7400" b="1" i="0" u="none" strike="noStrike">
                <a:effectLst/>
                <a:latin typeface="Times New Roman" panose="02020603050405020304" pitchFamily="18" charset="0"/>
              </a:rPr>
              <a:t>Contrast Studies	</a:t>
            </a:r>
            <a:br>
              <a:rPr lang="en-US" sz="7400" b="0">
                <a:effectLst/>
              </a:rPr>
            </a:br>
            <a:endParaRPr lang="en-US" sz="7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680976E-593A-D958-9AE8-12229D9340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7648675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5409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C9B9F33B-F0CC-4410-85D0-1B957DF4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A43D5F-49CF-ADA3-EDDD-673A53B79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Barium vs Iodine	</a:t>
            </a:r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55CB1B7E-4B0B-4E99-9560-9667270DA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F9310-C0DC-AC88-D8FB-6BFE13629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Barium</a:t>
            </a:r>
          </a:p>
          <a:p>
            <a:pPr lvl="1"/>
            <a:r>
              <a:rPr lang="en-US" dirty="0"/>
              <a:t>GI studies</a:t>
            </a:r>
          </a:p>
          <a:p>
            <a:pPr lvl="1"/>
            <a:r>
              <a:rPr lang="en-US" dirty="0"/>
              <a:t>Contraindicate with perforation </a:t>
            </a:r>
          </a:p>
          <a:p>
            <a:r>
              <a:rPr lang="en-US" dirty="0"/>
              <a:t>Iodine</a:t>
            </a:r>
          </a:p>
          <a:p>
            <a:pPr lvl="1"/>
            <a:r>
              <a:rPr lang="en-US" dirty="0"/>
              <a:t>Safer if rupture suspected</a:t>
            </a:r>
          </a:p>
          <a:p>
            <a:pPr lvl="1"/>
            <a:r>
              <a:rPr lang="en-US" dirty="0"/>
              <a:t>Used for urinary and spinal studies </a:t>
            </a:r>
          </a:p>
        </p:txBody>
      </p:sp>
      <p:sp>
        <p:nvSpPr>
          <p:cNvPr id="1044" name="Oval 1043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631" y="2700688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ow to perform a positive contrast ...">
            <a:extLst>
              <a:ext uri="{FF2B5EF4-FFF2-40B4-BE49-F238E27FC236}">
                <a16:creationId xmlns:a16="http://schemas.microsoft.com/office/drawing/2014/main" id="{E28E3E94-DCBA-285D-2DA2-93705B9AFF1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r="22312" b="-3"/>
          <a:stretch>
            <a:fillRect/>
          </a:stretch>
        </p:blipFill>
        <p:spPr bwMode="auto">
          <a:xfrm>
            <a:off x="8219558" y="852372"/>
            <a:ext cx="3096807" cy="309680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196DE3D2-178D-4017-842D-87C88CE92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3881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048" name="Straight Connector 1047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55865" y="1026771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C0B7468-F354-43B4-DBFE-294C0B5045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40" r="5790" b="10"/>
          <a:stretch>
            <a:fillRect/>
          </a:stretch>
        </p:blipFill>
        <p:spPr>
          <a:xfrm>
            <a:off x="6723881" y="4685200"/>
            <a:ext cx="2733741" cy="2172801"/>
          </a:xfrm>
          <a:custGeom>
            <a:avLst/>
            <a:gdLst/>
            <a:ahLst/>
            <a:cxnLst/>
            <a:rect l="l" t="t" r="r" b="b"/>
            <a:pathLst>
              <a:path w="2733741" h="2172801">
                <a:moveTo>
                  <a:pt x="1366871" y="0"/>
                </a:moveTo>
                <a:cubicBezTo>
                  <a:pt x="2121772" y="0"/>
                  <a:pt x="2733741" y="595368"/>
                  <a:pt x="2733741" y="1329791"/>
                </a:cubicBezTo>
                <a:cubicBezTo>
                  <a:pt x="2733741" y="1605200"/>
                  <a:pt x="2647683" y="1861054"/>
                  <a:pt x="2500301" y="2073290"/>
                </a:cubicBezTo>
                <a:lnTo>
                  <a:pt x="2423813" y="2172801"/>
                </a:lnTo>
                <a:lnTo>
                  <a:pt x="309928" y="2172801"/>
                </a:lnTo>
                <a:lnTo>
                  <a:pt x="233440" y="2073290"/>
                </a:lnTo>
                <a:cubicBezTo>
                  <a:pt x="86058" y="1861054"/>
                  <a:pt x="0" y="1605200"/>
                  <a:pt x="0" y="1329791"/>
                </a:cubicBezTo>
                <a:cubicBezTo>
                  <a:pt x="0" y="595368"/>
                  <a:pt x="611969" y="0"/>
                  <a:pt x="1366871" y="0"/>
                </a:cubicBezTo>
                <a:close/>
              </a:path>
            </a:pathLst>
          </a:custGeom>
        </p:spPr>
      </p:pic>
      <p:sp>
        <p:nvSpPr>
          <p:cNvPr id="1050" name="Arc 1049">
            <a:extLst>
              <a:ext uri="{FF2B5EF4-FFF2-40B4-BE49-F238E27FC236}">
                <a16:creationId xmlns:a16="http://schemas.microsoft.com/office/drawing/2014/main" id="{034ACCCC-54D4-4F78-9B85-4A34FEBAA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54998">
            <a:off x="6055857" y="4209253"/>
            <a:ext cx="3868217" cy="3868217"/>
          </a:xfrm>
          <a:prstGeom prst="arc">
            <a:avLst>
              <a:gd name="adj1" fmla="val 16200000"/>
              <a:gd name="adj2" fmla="val 20479261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id="{72413CFE-8B8A-45C9-B7BA-CF49986D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403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11E55-B1F4-4578-9456-C36210227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4600">
                <a:solidFill>
                  <a:srgbClr val="FFFFFF"/>
                </a:solidFill>
              </a:rPr>
              <a:t>Other forms of Digital Imaging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CFAF4B-7921-576F-3315-5214E34EF9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0573510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32708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E0558-8DFA-C4A3-9AE8-9329C7856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2F0DB-A29D-CFC4-87A6-0581769023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My new favorite diagnostic tool</a:t>
            </a:r>
          </a:p>
          <a:p>
            <a:r>
              <a:rPr lang="en-US" dirty="0"/>
              <a:t>Sound waves</a:t>
            </a:r>
          </a:p>
          <a:p>
            <a:r>
              <a:rPr lang="en-US" dirty="0"/>
              <a:t>Echocardiograms and Abdominal ultrasounds</a:t>
            </a:r>
          </a:p>
          <a:p>
            <a:r>
              <a:rPr lang="en-US" dirty="0"/>
              <a:t>Fine detail on organs </a:t>
            </a:r>
          </a:p>
          <a:p>
            <a:r>
              <a:rPr lang="en-US" dirty="0"/>
              <a:t>No sedation required</a:t>
            </a: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575897D-B191-B099-BA9A-3941E8A8A5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34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9B9F33B-F0CC-4410-85D0-1B957DF4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124277-83A9-B4A2-4471-C3FD7E116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CT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5CB1B7E-4B0B-4E99-9560-9667270DA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7D0537-44AC-54F9-29D7-078615F61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Computed Tomography</a:t>
            </a:r>
          </a:p>
          <a:p>
            <a:r>
              <a:rPr lang="en-US" dirty="0"/>
              <a:t>cross-section (“slice”) images of your pet’s body</a:t>
            </a:r>
          </a:p>
          <a:p>
            <a:r>
              <a:rPr lang="en-US" dirty="0"/>
              <a:t>CT scan = best for structure (bones, lungs, tumors)</a:t>
            </a:r>
          </a:p>
          <a:p>
            <a:r>
              <a:rPr lang="en-US" b="1" dirty="0"/>
              <a:t>Very fast</a:t>
            </a:r>
            <a:r>
              <a:rPr lang="en-US" dirty="0"/>
              <a:t> (seconds to minutes) compared to MRI </a:t>
            </a:r>
          </a:p>
          <a:p>
            <a:r>
              <a:rPr lang="en-US" dirty="0"/>
              <a:t>Sedation Required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631" y="2700688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C3DFC4-9ABE-61CE-271E-31C6FB260D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8636" r="25363" b="-2"/>
          <a:stretch>
            <a:fillRect/>
          </a:stretch>
        </p:blipFill>
        <p:spPr>
          <a:xfrm>
            <a:off x="8219558" y="852372"/>
            <a:ext cx="3096807" cy="309680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6DE3D2-178D-4017-842D-87C88CE92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3881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55865" y="1026771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BFBBFD1-C391-4756-7786-545368FB91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75" r="-2" b="-2"/>
          <a:stretch>
            <a:fillRect/>
          </a:stretch>
        </p:blipFill>
        <p:spPr>
          <a:xfrm>
            <a:off x="6723881" y="4685200"/>
            <a:ext cx="2733741" cy="2172801"/>
          </a:xfrm>
          <a:custGeom>
            <a:avLst/>
            <a:gdLst/>
            <a:ahLst/>
            <a:cxnLst/>
            <a:rect l="l" t="t" r="r" b="b"/>
            <a:pathLst>
              <a:path w="2733741" h="2172801">
                <a:moveTo>
                  <a:pt x="1366871" y="0"/>
                </a:moveTo>
                <a:cubicBezTo>
                  <a:pt x="2121772" y="0"/>
                  <a:pt x="2733741" y="595368"/>
                  <a:pt x="2733741" y="1329791"/>
                </a:cubicBezTo>
                <a:cubicBezTo>
                  <a:pt x="2733741" y="1605200"/>
                  <a:pt x="2647683" y="1861054"/>
                  <a:pt x="2500301" y="2073290"/>
                </a:cubicBezTo>
                <a:lnTo>
                  <a:pt x="2423813" y="2172801"/>
                </a:lnTo>
                <a:lnTo>
                  <a:pt x="309928" y="2172801"/>
                </a:lnTo>
                <a:lnTo>
                  <a:pt x="233440" y="2073290"/>
                </a:lnTo>
                <a:cubicBezTo>
                  <a:pt x="86058" y="1861054"/>
                  <a:pt x="0" y="1605200"/>
                  <a:pt x="0" y="1329791"/>
                </a:cubicBezTo>
                <a:cubicBezTo>
                  <a:pt x="0" y="595368"/>
                  <a:pt x="611969" y="0"/>
                  <a:pt x="1366871" y="0"/>
                </a:cubicBezTo>
                <a:close/>
              </a:path>
            </a:pathLst>
          </a:custGeom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034ACCCC-54D4-4F78-9B85-4A34FEBAA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54998">
            <a:off x="6055857" y="4209253"/>
            <a:ext cx="3868217" cy="3868217"/>
          </a:xfrm>
          <a:prstGeom prst="arc">
            <a:avLst>
              <a:gd name="adj1" fmla="val 16200000"/>
              <a:gd name="adj2" fmla="val 20479261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2413CFE-8B8A-45C9-B7BA-CF49986D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64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D08F5D-7719-4C41-84BF-5AD96C845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US" b="1" i="0" u="none" strike="noStrike">
                <a:effectLst/>
              </a:rPr>
              <a:t>Safety</a:t>
            </a:r>
            <a:r>
              <a:rPr lang="en-US" b="1"/>
              <a:t> First, as it should be</a:t>
            </a:r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337C1-82A5-4247-BFD2-6A4BB4BC3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pPr rtl="0" fontAlgn="base"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</a:rPr>
              <a:t>ALARA principle</a:t>
            </a:r>
          </a:p>
          <a:p>
            <a:pPr rtl="0" fontAlgn="base"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Distance, time, &amp; shielding</a:t>
            </a:r>
          </a:p>
          <a:p>
            <a:pPr rtl="0" fontAlgn="base"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Inverse square law</a:t>
            </a:r>
          </a:p>
          <a:p>
            <a:pPr rtl="0" fontAlgn="base"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</a:rPr>
              <a:t>Occup</a:t>
            </a:r>
            <a:r>
              <a:rPr lang="en-US"/>
              <a:t>ational dose limits</a:t>
            </a:r>
          </a:p>
          <a:p>
            <a:pPr rtl="0" fontAlgn="base"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</a:rPr>
              <a:t>Who can restrain patients</a:t>
            </a:r>
          </a:p>
          <a:p>
            <a:pPr rtl="0" fontAlgn="base">
              <a:spcBef>
                <a:spcPts val="1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</a:rPr>
              <a:t>PPE: lead apron, gloves, thyroid shield, eye protection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455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6FC22-E752-7116-2605-D7721457C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MRI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689BDD-D9E6-4A04-D1EA-E3E367AC94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93536" y="704504"/>
            <a:ext cx="7604928" cy="2957472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4CF484-991A-3D66-CF6C-F1B2668B9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0835" y="3998019"/>
            <a:ext cx="6382966" cy="22165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Magnetic Resonance Imaging</a:t>
            </a:r>
          </a:p>
          <a:p>
            <a:r>
              <a:rPr lang="en-US" sz="2200"/>
              <a:t>MRI = best for soft tissue (brain, nerves)</a:t>
            </a:r>
          </a:p>
          <a:p>
            <a:r>
              <a:rPr lang="en-US" sz="2200" b="1"/>
              <a:t>powerful magnets and radio waves</a:t>
            </a:r>
            <a:r>
              <a:rPr lang="en-US" sz="2200"/>
              <a:t> (not X-rays) </a:t>
            </a:r>
          </a:p>
          <a:p>
            <a:r>
              <a:rPr lang="en-US" sz="2200"/>
              <a:t>MRI scans can take </a:t>
            </a:r>
            <a:r>
              <a:rPr lang="en-US" sz="2200" b="1"/>
              <a:t>30–90 minutes</a:t>
            </a:r>
          </a:p>
          <a:p>
            <a:r>
              <a:rPr lang="en-US" sz="2200" b="1"/>
              <a:t>Sedation Required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6696323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3D692-BFB6-43F0-9E87-137720F9F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pPr rtl="0">
              <a:spcBef>
                <a:spcPts val="1400"/>
              </a:spcBef>
              <a:spcAft>
                <a:spcPts val="1400"/>
              </a:spcAft>
            </a:pPr>
            <a:r>
              <a:rPr lang="en-US" sz="3700"/>
              <a:t>Lets put our knowledge to the test…just for fun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DD659-B3D1-401E-988F-AC198EAD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2000" dirty="0"/>
              <a:t>8 possible VTNE questions.</a:t>
            </a:r>
          </a:p>
          <a:p>
            <a:r>
              <a:rPr lang="en-US" sz="2000" dirty="0"/>
              <a:t>All multiple choice</a:t>
            </a:r>
          </a:p>
          <a:p>
            <a:r>
              <a:rPr lang="en-US" sz="2000" dirty="0"/>
              <a:t>Remember this is just for fun to see watch knowledge you have retained. </a:t>
            </a:r>
          </a:p>
          <a:p>
            <a:r>
              <a:rPr lang="en-US" sz="2000" dirty="0"/>
              <a:t>Let’s talk test anxiety</a:t>
            </a:r>
          </a:p>
        </p:txBody>
      </p:sp>
      <p:pic>
        <p:nvPicPr>
          <p:cNvPr id="5" name="Picture 4" descr="Different colored question marks">
            <a:extLst>
              <a:ext uri="{FF2B5EF4-FFF2-40B4-BE49-F238E27FC236}">
                <a16:creationId xmlns:a16="http://schemas.microsoft.com/office/drawing/2014/main" id="{F3EA28A5-5729-BE19-92B8-302F8F2AE0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16" r="26928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059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774BF2-FCAA-CB4A-3D43-ACAF206B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Increasing </a:t>
            </a:r>
            <a:r>
              <a:rPr lang="en-US" dirty="0" err="1">
                <a:solidFill>
                  <a:srgbClr val="FFFFFF"/>
                </a:solidFill>
              </a:rPr>
              <a:t>mAs</a:t>
            </a:r>
            <a:r>
              <a:rPr lang="en-US" dirty="0">
                <a:solidFill>
                  <a:srgbClr val="FFFFFF"/>
                </a:solidFill>
              </a:rPr>
              <a:t> will result in: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91414-0B41-E38D-66C7-C7619F8ED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A. Decreased image density</a:t>
            </a:r>
          </a:p>
          <a:p>
            <a:pPr marL="0" indent="0">
              <a:buNone/>
            </a:pPr>
            <a:r>
              <a:rPr lang="en-US" dirty="0"/>
              <a:t>B. Increased image density</a:t>
            </a:r>
          </a:p>
          <a:p>
            <a:pPr marL="0" indent="0">
              <a:buNone/>
            </a:pPr>
            <a:r>
              <a:rPr lang="en-US" dirty="0"/>
              <a:t>C. Increased contrast</a:t>
            </a:r>
          </a:p>
          <a:p>
            <a:pPr marL="0" indent="0">
              <a:buNone/>
            </a:pPr>
            <a:r>
              <a:rPr lang="en-US" dirty="0"/>
              <a:t>D. Decreased distortion</a:t>
            </a:r>
          </a:p>
          <a:p>
            <a:pPr marL="0" indent="0">
              <a:buNone/>
            </a:pPr>
            <a:r>
              <a:rPr lang="en-US" dirty="0"/>
              <a:t>Answer: B</a:t>
            </a:r>
          </a:p>
        </p:txBody>
      </p:sp>
    </p:spTree>
    <p:extLst>
      <p:ext uri="{BB962C8B-B14F-4D97-AF65-F5344CB8AC3E}">
        <p14:creationId xmlns:p14="http://schemas.microsoft.com/office/powerpoint/2010/main" val="328645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45E4C-C947-B0FD-97AE-F506919D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Which factor has the greatest effect on radiographic contrast?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CA4EE-2F20-B745-6FB6-EF8040D96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A. mA</a:t>
            </a:r>
          </a:p>
          <a:p>
            <a:pPr marL="0" indent="0">
              <a:buNone/>
            </a:pPr>
            <a:r>
              <a:rPr lang="en-US" dirty="0"/>
              <a:t>B. Exposure time</a:t>
            </a:r>
          </a:p>
          <a:p>
            <a:pPr marL="0" indent="0">
              <a:buNone/>
            </a:pPr>
            <a:r>
              <a:rPr lang="en-US" dirty="0"/>
              <a:t>C. </a:t>
            </a:r>
            <a:r>
              <a:rPr lang="en-US" dirty="0" err="1"/>
              <a:t>kVp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D. SID</a:t>
            </a:r>
          </a:p>
          <a:p>
            <a:pPr marL="0" indent="0">
              <a:buNone/>
            </a:pPr>
            <a:r>
              <a:rPr lang="en-US" dirty="0"/>
              <a:t>Answer: 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Kvp</a:t>
            </a:r>
            <a:r>
              <a:rPr lang="en-US" dirty="0"/>
              <a:t> VS </a:t>
            </a:r>
            <a:r>
              <a:rPr lang="en-US" dirty="0" err="1"/>
              <a:t>MaS</a:t>
            </a:r>
            <a:r>
              <a:rPr lang="en-US" dirty="0"/>
              <a:t> WILL BE ON THE TEST IN SOME FASHION.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7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0351B1-29D8-5273-8C00-CB8DA71C7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The primary purpose of collimation during radiography is to:</a:t>
            </a:r>
            <a:br>
              <a:rPr lang="en-US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6C00A-57B6-7D04-C5EC-16EC74F30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A. Increase image density</a:t>
            </a:r>
          </a:p>
          <a:p>
            <a:pPr marL="0" indent="0">
              <a:buNone/>
            </a:pPr>
            <a:r>
              <a:rPr lang="en-US" dirty="0"/>
              <a:t>B. Reduce scatter radiation</a:t>
            </a:r>
          </a:p>
          <a:p>
            <a:pPr marL="0" indent="0">
              <a:buNone/>
            </a:pPr>
            <a:r>
              <a:rPr lang="en-US" dirty="0"/>
              <a:t>C. Shorten exposure time</a:t>
            </a:r>
          </a:p>
          <a:p>
            <a:pPr marL="0" indent="0">
              <a:buNone/>
            </a:pPr>
            <a:r>
              <a:rPr lang="en-US" dirty="0"/>
              <a:t>D. Increase contrast resolution</a:t>
            </a:r>
          </a:p>
          <a:p>
            <a:pPr marL="0" indent="0">
              <a:buNone/>
            </a:pPr>
            <a:r>
              <a:rPr lang="en-US" dirty="0"/>
              <a:t>Answer: B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8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B6BA5-EEE2-71BA-8BC8-AD273DEC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Which imaging technique uses sound waves?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3DC42-EE6D-809A-D5ED-5F2429F26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A. X-ray</a:t>
            </a:r>
          </a:p>
          <a:p>
            <a:pPr marL="0" indent="0">
              <a:buNone/>
            </a:pPr>
            <a:r>
              <a:rPr lang="en-US" dirty="0"/>
              <a:t>B. CT</a:t>
            </a:r>
          </a:p>
          <a:p>
            <a:pPr marL="0" indent="0">
              <a:buNone/>
            </a:pPr>
            <a:r>
              <a:rPr lang="en-US" dirty="0"/>
              <a:t>C. MRI</a:t>
            </a:r>
          </a:p>
          <a:p>
            <a:pPr marL="0" indent="0">
              <a:buNone/>
            </a:pPr>
            <a:r>
              <a:rPr lang="en-US" dirty="0"/>
              <a:t>D. Ultrasound</a:t>
            </a:r>
          </a:p>
          <a:p>
            <a:pPr marL="0" indent="0">
              <a:buNone/>
            </a:pPr>
            <a:r>
              <a:rPr lang="en-US" dirty="0"/>
              <a:t>Answer: D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5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CFA74E-FF7D-6D26-2CED-28CC6D050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Which of the following is the most effective way to reduce radiation exposure?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2DE58-CD43-AA11-A813-D06AC8D4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A. Increase exposure time</a:t>
            </a:r>
            <a:br>
              <a:rPr lang="en-US" dirty="0"/>
            </a:br>
            <a:r>
              <a:rPr lang="en-US" dirty="0"/>
              <a:t>B. Stand closer to the beam</a:t>
            </a:r>
            <a:br>
              <a:rPr lang="en-US" dirty="0"/>
            </a:br>
            <a:r>
              <a:rPr lang="en-US" dirty="0"/>
              <a:t>C. Use proper shielding</a:t>
            </a:r>
            <a:br>
              <a:rPr lang="en-US" dirty="0"/>
            </a:br>
            <a:r>
              <a:rPr lang="en-US" dirty="0"/>
              <a:t>D. Hold the patient manually</a:t>
            </a:r>
          </a:p>
          <a:p>
            <a:pPr marL="0" indent="0">
              <a:buNone/>
            </a:pPr>
            <a:r>
              <a:rPr lang="en-US" b="1" dirty="0"/>
              <a:t>Answer:</a:t>
            </a:r>
            <a:r>
              <a:rPr lang="en-US" dirty="0"/>
              <a:t> C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74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4F56E-6E2A-BEE3-7043-6E9795D2F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 radiograph appears too light. What is the most likely cause?</a:t>
            </a: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F2490-42E1-D3B7-7799-A780CD39E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r>
              <a:rPr lang="en-US" dirty="0"/>
              <a:t>A. Overexposure</a:t>
            </a:r>
            <a:br>
              <a:rPr lang="en-US" dirty="0"/>
            </a:br>
            <a:r>
              <a:rPr lang="en-US" dirty="0"/>
              <a:t>B. Excessive </a:t>
            </a:r>
            <a:r>
              <a:rPr lang="en-US" dirty="0" err="1"/>
              <a:t>kVp</a:t>
            </a:r>
            <a:br>
              <a:rPr lang="en-US" dirty="0"/>
            </a:br>
            <a:r>
              <a:rPr lang="en-US" dirty="0"/>
              <a:t>C. Underexposure</a:t>
            </a:r>
            <a:br>
              <a:rPr lang="en-US" dirty="0"/>
            </a:br>
            <a:r>
              <a:rPr lang="en-US" dirty="0"/>
              <a:t>D. Too much scatter</a:t>
            </a:r>
          </a:p>
          <a:p>
            <a:pPr marL="0" indent="0">
              <a:buNone/>
            </a:pPr>
            <a:r>
              <a:rPr lang="en-US" dirty="0"/>
              <a:t>Answer: C</a:t>
            </a:r>
          </a:p>
        </p:txBody>
      </p:sp>
    </p:spTree>
    <p:extLst>
      <p:ext uri="{BB962C8B-B14F-4D97-AF65-F5344CB8AC3E}">
        <p14:creationId xmlns:p14="http://schemas.microsoft.com/office/powerpoint/2010/main" val="52122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5434-6DA5-5E4B-6D9B-D19C366F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Which structure is best evaluated on a </a:t>
            </a:r>
            <a:r>
              <a:rPr lang="en-US" b="1">
                <a:solidFill>
                  <a:srgbClr val="FFFFFF"/>
                </a:solidFill>
              </a:rPr>
              <a:t>right lateral thoracic view</a:t>
            </a:r>
            <a:r>
              <a:rPr lang="en-US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84DF8-3EB9-AAE1-0429-4F5240717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r>
              <a:rPr lang="en-US" dirty="0"/>
              <a:t>A. Left lung inflation</a:t>
            </a:r>
            <a:br>
              <a:rPr lang="en-US" dirty="0"/>
            </a:br>
            <a:r>
              <a:rPr lang="en-US" dirty="0"/>
              <a:t>B. Cardiac silhouette only</a:t>
            </a:r>
            <a:br>
              <a:rPr lang="en-US" dirty="0"/>
            </a:br>
            <a:r>
              <a:rPr lang="en-US" dirty="0"/>
              <a:t>C. Sternum</a:t>
            </a:r>
            <a:br>
              <a:rPr lang="en-US" dirty="0"/>
            </a:br>
            <a:r>
              <a:rPr lang="en-US" dirty="0"/>
              <a:t>D. Pelvis</a:t>
            </a:r>
          </a:p>
          <a:p>
            <a:pPr marL="0" indent="0">
              <a:buNone/>
            </a:pPr>
            <a:r>
              <a:rPr lang="en-US" dirty="0"/>
              <a:t>Answer: A</a:t>
            </a:r>
          </a:p>
        </p:txBody>
      </p:sp>
    </p:spTree>
    <p:extLst>
      <p:ext uri="{BB962C8B-B14F-4D97-AF65-F5344CB8AC3E}">
        <p14:creationId xmlns:p14="http://schemas.microsoft.com/office/powerpoint/2010/main" val="301221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237E0-1D1C-91A5-4FCA-2A0EF4CCD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Which term describes </a:t>
            </a:r>
            <a:r>
              <a:rPr lang="en-US" b="1">
                <a:solidFill>
                  <a:srgbClr val="FFFFFF"/>
                </a:solidFill>
              </a:rPr>
              <a:t>sharpness of an image</a:t>
            </a:r>
            <a:r>
              <a:rPr lang="en-US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FB707-C8CD-1217-77F2-8C7853D30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r>
              <a:rPr lang="en-US" dirty="0"/>
              <a:t>A. Contrast</a:t>
            </a:r>
            <a:br>
              <a:rPr lang="en-US" dirty="0"/>
            </a:br>
            <a:r>
              <a:rPr lang="en-US" dirty="0"/>
              <a:t>B. Density</a:t>
            </a:r>
            <a:br>
              <a:rPr lang="en-US" dirty="0"/>
            </a:br>
            <a:r>
              <a:rPr lang="en-US" dirty="0"/>
              <a:t>C. Detail</a:t>
            </a:r>
            <a:br>
              <a:rPr lang="en-US" dirty="0"/>
            </a:br>
            <a:r>
              <a:rPr lang="en-US" dirty="0"/>
              <a:t>D. Distortion</a:t>
            </a:r>
          </a:p>
          <a:p>
            <a:pPr marL="0" indent="0">
              <a:buNone/>
            </a:pPr>
            <a:r>
              <a:rPr lang="en-US" dirty="0"/>
              <a:t>Answer: C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55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2D07E-FB41-46DC-BC71-7FF34914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0" i="0" u="none" strike="noStrike">
                <a:effectLst/>
                <a:latin typeface="+mn-lt"/>
              </a:rPr>
              <a:t>ALARA principle</a:t>
            </a:r>
            <a:br>
              <a:rPr lang="en-US" b="0" i="0" u="none" strike="noStrike">
                <a:effectLst/>
                <a:latin typeface="Times New Roman" panose="02020603050405020304" pitchFamily="18" charset="0"/>
              </a:rPr>
            </a:br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40C4F-A310-4E4A-864A-882DD895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dirty="0">
                <a:effectLst/>
                <a:latin typeface="Roboto" panose="020B0604020202020204" pitchFamily="2" charset="0"/>
              </a:rPr>
              <a:t>As Low As Reasonably Achievable</a:t>
            </a:r>
          </a:p>
          <a:p>
            <a:r>
              <a:rPr lang="en-US" dirty="0">
                <a:latin typeface="Roboto" panose="020B0604020202020204" pitchFamily="2" charset="0"/>
              </a:rPr>
              <a:t>Protect yourself and your patient</a:t>
            </a:r>
          </a:p>
          <a:p>
            <a:r>
              <a:rPr lang="en-US" dirty="0">
                <a:latin typeface="Roboto" panose="020B0604020202020204" pitchFamily="2" charset="0"/>
              </a:rPr>
              <a:t>Always use a collimator and use the smallest possible aperture that will cover the anatomic area of interest</a:t>
            </a:r>
          </a:p>
          <a:p>
            <a:r>
              <a:rPr lang="en-US" dirty="0">
                <a:latin typeface="Roboto" panose="020B0604020202020204" pitchFamily="2" charset="0"/>
              </a:rPr>
              <a:t>Never permit any part of your body to be in the path of the primary x-ray beam</a:t>
            </a:r>
          </a:p>
          <a:p>
            <a:r>
              <a:rPr lang="en-US" dirty="0">
                <a:latin typeface="Roboto" panose="020B0604020202020204" pitchFamily="2" charset="0"/>
              </a:rPr>
              <a:t>Positioning is key</a:t>
            </a:r>
          </a:p>
          <a:p>
            <a:r>
              <a:rPr lang="en-US" dirty="0">
                <a:latin typeface="Roboto" panose="020B0604020202020204" pitchFamily="2" charset="0"/>
              </a:rPr>
              <a:t>Premedication for patient (hands free radiology)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6734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0E11B-D79A-4D22-A016-318FFD88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Key Takeaways 	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222BC5D-B0E0-27A3-291B-05054D8C4F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721155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65184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84A45-E46F-B7C0-2D4D-AAFB572C6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Resources for more information	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72D2E-0C6C-8022-BD8F-F7DC76DA0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IDEXX positioning guides (free PDFs)</a:t>
            </a:r>
          </a:p>
          <a:p>
            <a:pPr lvl="1"/>
            <a:r>
              <a:rPr lang="en-US" dirty="0"/>
              <a:t>https://www.idexx.com/files/radiography-positioning-guide.pdf</a:t>
            </a:r>
          </a:p>
          <a:p>
            <a:r>
              <a:rPr lang="en-US" dirty="0"/>
              <a:t>VIN (Veterinary Information Network)</a:t>
            </a:r>
          </a:p>
          <a:p>
            <a:r>
              <a:rPr lang="en-US" dirty="0"/>
              <a:t>Veterinary Oral Health Council</a:t>
            </a:r>
          </a:p>
          <a:p>
            <a:r>
              <a:rPr lang="en-US" dirty="0"/>
              <a:t>https://vohc.org/</a:t>
            </a:r>
          </a:p>
        </p:txBody>
      </p:sp>
    </p:spTree>
    <p:extLst>
      <p:ext uri="{BB962C8B-B14F-4D97-AF65-F5344CB8AC3E}">
        <p14:creationId xmlns:p14="http://schemas.microsoft.com/office/powerpoint/2010/main" val="32535055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1F85F-04E5-F6CD-3E87-646EB898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Thank you again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398B15D-F5C9-B978-E601-5DAD6888E5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1527181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1924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FF61B-FDDA-4100-9AE6-9A169FC2E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0" i="0" u="none" strike="noStrike">
                <a:solidFill>
                  <a:srgbClr val="FFFFFF"/>
                </a:solidFill>
                <a:effectLst/>
              </a:rPr>
              <a:t>Distance, Time, Shielding</a:t>
            </a:r>
            <a:br>
              <a:rPr lang="en-US" b="0" i="0" u="none" strike="noStrike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F188E-4729-4A41-B536-50BB38FAB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b="1" i="0" dirty="0">
                <a:effectLst/>
              </a:rPr>
              <a:t>Distance:</a:t>
            </a:r>
            <a:r>
              <a:rPr lang="en-US" b="0" i="0" dirty="0">
                <a:effectLst/>
              </a:rPr>
              <a:t> Maximize the distance from the radiation source, as intensity decreases with distance.</a:t>
            </a:r>
          </a:p>
          <a:p>
            <a:pPr marL="0" indent="0">
              <a:buNone/>
            </a:pPr>
            <a:endParaRPr lang="en-US" b="0" i="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</a:rPr>
              <a:t>Time:</a:t>
            </a:r>
            <a:r>
              <a:rPr lang="en-US" b="0" i="0" dirty="0">
                <a:effectLst/>
              </a:rPr>
              <a:t> Minimize the duration of exposure to reduce total dosage.</a:t>
            </a:r>
          </a:p>
          <a:p>
            <a:pPr marL="0" indent="0">
              <a:buNone/>
            </a:pPr>
            <a:endParaRPr lang="en-US" b="0" i="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</a:rPr>
              <a:t>Shielding:</a:t>
            </a:r>
            <a:r>
              <a:rPr lang="en-US" b="0" i="0" dirty="0">
                <a:effectLst/>
              </a:rPr>
              <a:t> Use appropriate barriers (e.g., lead aprons, concrete walls) to block or absorb radiation.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940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00E0F77-E936-4985-B7B1-B9823486A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31EFC-B361-4309-85A2-03018072C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89" y="4883544"/>
            <a:ext cx="3876086" cy="1556907"/>
          </a:xfrm>
        </p:spPr>
        <p:txBody>
          <a:bodyPr anchor="ctr">
            <a:normAutofit/>
          </a:bodyPr>
          <a:lstStyle/>
          <a:p>
            <a:r>
              <a:rPr lang="en-US" sz="3200" b="0" i="0" u="none" strike="noStrike">
                <a:effectLst/>
                <a:latin typeface="+mn-lt"/>
              </a:rPr>
              <a:t>Inverse square law</a:t>
            </a:r>
            <a:br>
              <a:rPr lang="en-US" sz="3200" b="0" i="0" u="none" strike="noStrike">
                <a:effectLst/>
                <a:latin typeface="Times New Roman" panose="02020603050405020304" pitchFamily="18" charset="0"/>
              </a:rPr>
            </a:br>
            <a:endParaRPr lang="en-US" sz="32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822EC5-0678-4FC0-9515-C6919F9A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205" y="768616"/>
            <a:ext cx="10369645" cy="305904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949C7-A043-4F91-9384-55D2E7B4B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883544"/>
            <a:ext cx="6586915" cy="1556907"/>
          </a:xfrm>
        </p:spPr>
        <p:txBody>
          <a:bodyPr anchor="ctr">
            <a:normAutofit/>
          </a:bodyPr>
          <a:lstStyle/>
          <a:p>
            <a:r>
              <a:rPr lang="en-US" sz="1800"/>
              <a:t>Radiation intensity decreases the farther you get away from it.</a:t>
            </a:r>
          </a:p>
          <a:p>
            <a:r>
              <a:rPr lang="en-US" sz="1800"/>
              <a:t>Doubling distance= ¼ exposure </a:t>
            </a:r>
          </a:p>
          <a:p>
            <a:r>
              <a:rPr lang="en-US" sz="1800"/>
              <a:t>Stand as far away as possible</a:t>
            </a:r>
          </a:p>
        </p:txBody>
      </p:sp>
    </p:spTree>
    <p:extLst>
      <p:ext uri="{BB962C8B-B14F-4D97-AF65-F5344CB8AC3E}">
        <p14:creationId xmlns:p14="http://schemas.microsoft.com/office/powerpoint/2010/main" val="3613195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6633A-F68A-44FF-BB25-CE2C02A65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00" b="0" i="0" u="none" strike="noStrike" dirty="0">
                <a:effectLst/>
                <a:latin typeface="Times New Roman" panose="02020603050405020304" pitchFamily="18" charset="0"/>
              </a:rPr>
            </a:br>
            <a:r>
              <a:rPr lang="en-US" sz="4800" b="0" i="0" u="none" strike="noStrike" dirty="0">
                <a:effectLst/>
              </a:rPr>
              <a:t>Occupational dose limits</a:t>
            </a:r>
            <a:br>
              <a:rPr lang="en-US" sz="2800" b="0" i="0" u="none" strike="noStrike" dirty="0">
                <a:effectLst/>
                <a:latin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03C89-F0D0-4D0E-B012-4747C8D02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Legal Records (hint) </a:t>
            </a:r>
          </a:p>
          <a:p>
            <a:pPr lvl="1"/>
            <a:r>
              <a:rPr lang="en-US" dirty="0"/>
              <a:t>What needs to be displayed on a radiograph?</a:t>
            </a:r>
          </a:p>
          <a:p>
            <a:pPr lvl="1"/>
            <a:r>
              <a:rPr lang="en-US" dirty="0"/>
              <a:t>Name, Date, Signalment, Clinic information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Radiation exposure is cumulative</a:t>
            </a:r>
          </a:p>
          <a:p>
            <a:pPr lvl="1"/>
            <a:r>
              <a:rPr lang="en-US" dirty="0"/>
              <a:t>Dosimeter badges are required</a:t>
            </a:r>
          </a:p>
          <a:p>
            <a:pPr lvl="1"/>
            <a:r>
              <a:rPr lang="en-US" dirty="0"/>
              <a:t>Report sent to you quarterly</a:t>
            </a:r>
          </a:p>
          <a:p>
            <a:pPr lvl="1"/>
            <a:r>
              <a:rPr lang="en-US" dirty="0"/>
              <a:t>Bring your totals with you between jobs</a:t>
            </a:r>
          </a:p>
        </p:txBody>
      </p:sp>
    </p:spTree>
    <p:extLst>
      <p:ext uri="{BB962C8B-B14F-4D97-AF65-F5344CB8AC3E}">
        <p14:creationId xmlns:p14="http://schemas.microsoft.com/office/powerpoint/2010/main" val="802711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18334EC9E7534B9D04158EE127A1D4" ma:contentTypeVersion="14" ma:contentTypeDescription="Create a new document." ma:contentTypeScope="" ma:versionID="4958bf70f0b89c365d597e278ed7e1bc">
  <xsd:schema xmlns:xsd="http://www.w3.org/2001/XMLSchema" xmlns:xs="http://www.w3.org/2001/XMLSchema" xmlns:p="http://schemas.microsoft.com/office/2006/metadata/properties" xmlns:ns2="665d0bd9-5451-4ace-ab4e-39b5d6780681" xmlns:ns3="5a2711ff-4bc5-41b4-b3b9-585ac0cf55a3" targetNamespace="http://schemas.microsoft.com/office/2006/metadata/properties" ma:root="true" ma:fieldsID="96bb59d95c2c1da5841a7c544a9df3dd" ns2:_="" ns3:_="">
    <xsd:import namespace="665d0bd9-5451-4ace-ab4e-39b5d6780681"/>
    <xsd:import namespace="5a2711ff-4bc5-41b4-b3b9-585ac0cf55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5d0bd9-5451-4ace-ab4e-39b5d67806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ed23af2-e39c-43b6-b404-82eb453e0b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711ff-4bc5-41b4-b3b9-585ac0cf55a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31cf5f0-9258-458b-9b57-37143ce81286}" ma:internalName="TaxCatchAll" ma:showField="CatchAllData" ma:web="5a2711ff-4bc5-41b4-b3b9-585ac0cf55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5d0bd9-5451-4ace-ab4e-39b5d6780681">
      <Terms xmlns="http://schemas.microsoft.com/office/infopath/2007/PartnerControls"/>
    </lcf76f155ced4ddcb4097134ff3c332f>
    <TaxCatchAll xmlns="5a2711ff-4bc5-41b4-b3b9-585ac0cf55a3" xsi:nil="true"/>
  </documentManagement>
</p:properties>
</file>

<file path=customXml/itemProps1.xml><?xml version="1.0" encoding="utf-8"?>
<ds:datastoreItem xmlns:ds="http://schemas.openxmlformats.org/officeDocument/2006/customXml" ds:itemID="{27D545D9-EF36-4968-91A5-06B212AD73BC}"/>
</file>

<file path=customXml/itemProps2.xml><?xml version="1.0" encoding="utf-8"?>
<ds:datastoreItem xmlns:ds="http://schemas.openxmlformats.org/officeDocument/2006/customXml" ds:itemID="{3E7CD5B2-DE99-409F-944B-E32A128B5537}"/>
</file>

<file path=customXml/itemProps3.xml><?xml version="1.0" encoding="utf-8"?>
<ds:datastoreItem xmlns:ds="http://schemas.openxmlformats.org/officeDocument/2006/customXml" ds:itemID="{BB3265F3-4A02-4A27-8B72-8F6457DDA449}"/>
</file>

<file path=docProps/app.xml><?xml version="1.0" encoding="utf-8"?>
<Properties xmlns="http://schemas.openxmlformats.org/officeDocument/2006/extended-properties" xmlns:vt="http://schemas.openxmlformats.org/officeDocument/2006/docPropsVTypes">
  <TotalTime>23000</TotalTime>
  <Words>1963</Words>
  <Application>Microsoft Office PowerPoint</Application>
  <PresentationFormat>Widescreen</PresentationFormat>
  <Paragraphs>375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Calibri</vt:lpstr>
      <vt:lpstr>Calibri Light</vt:lpstr>
      <vt:lpstr>Roboto</vt:lpstr>
      <vt:lpstr>Times New Roman</vt:lpstr>
      <vt:lpstr>Office Theme</vt:lpstr>
      <vt:lpstr>ISVMA Master Class</vt:lpstr>
      <vt:lpstr>Kimberly King CVT </vt:lpstr>
      <vt:lpstr>What scares you about VTNE?</vt:lpstr>
      <vt:lpstr>AGENDA</vt:lpstr>
      <vt:lpstr>Safety First, as it should be</vt:lpstr>
      <vt:lpstr>ALARA principle </vt:lpstr>
      <vt:lpstr>Distance, Time, Shielding </vt:lpstr>
      <vt:lpstr>Inverse square law </vt:lpstr>
      <vt:lpstr> Occupational dose limits </vt:lpstr>
      <vt:lpstr>Occupational dose limits</vt:lpstr>
      <vt:lpstr>Restrain Patients </vt:lpstr>
      <vt:lpstr>Personal Protective Equipment  (PPE) </vt:lpstr>
      <vt:lpstr>What is missing from this picture??</vt:lpstr>
      <vt:lpstr>Keep your equipment in the best condition </vt:lpstr>
      <vt:lpstr>Hands Free Radiology (real life exposure)</vt:lpstr>
      <vt:lpstr>1st radiology VTNE question </vt:lpstr>
      <vt:lpstr>Which PPE is required when personnel must be in the radiography room? </vt:lpstr>
      <vt:lpstr>Let's produce the best radiograph  </vt:lpstr>
      <vt:lpstr>KVP (beam energy) </vt:lpstr>
      <vt:lpstr>mAs (beam quantity) </vt:lpstr>
      <vt:lpstr>Easy Comparison Guide </vt:lpstr>
      <vt:lpstr>15% rule </vt:lpstr>
      <vt:lpstr>How do we make this radiograph better?</vt:lpstr>
      <vt:lpstr>How do we make this radiograph better? </vt:lpstr>
      <vt:lpstr>VTNE QUESTION  (a form of this question will be on the test)</vt:lpstr>
      <vt:lpstr> Positioning Essentials</vt:lpstr>
      <vt:lpstr>Thorax views</vt:lpstr>
      <vt:lpstr>Abdominal Views</vt:lpstr>
      <vt:lpstr>Whole Body Radiographs </vt:lpstr>
      <vt:lpstr>Pelvic views</vt:lpstr>
      <vt:lpstr>Pelvic Views</vt:lpstr>
      <vt:lpstr>Orthopedic Limb Images</vt:lpstr>
      <vt:lpstr>What's wrong with this image??</vt:lpstr>
      <vt:lpstr>Dental Radiology </vt:lpstr>
      <vt:lpstr>Dental Radiograph Importances </vt:lpstr>
      <vt:lpstr>Elongating vs Shortening Dental Radiographs </vt:lpstr>
      <vt:lpstr>60, 45, 90 repeat</vt:lpstr>
      <vt:lpstr>Bad Practices</vt:lpstr>
      <vt:lpstr>Break it down..hehe</vt:lpstr>
      <vt:lpstr>Key problems </vt:lpstr>
      <vt:lpstr>Motion Artifact  </vt:lpstr>
      <vt:lpstr>Improper Collimation</vt:lpstr>
      <vt:lpstr>Image to dark vs light </vt:lpstr>
      <vt:lpstr>Artifacts in image </vt:lpstr>
      <vt:lpstr>Contrast Studies  </vt:lpstr>
      <vt:lpstr>Barium vs Iodine </vt:lpstr>
      <vt:lpstr>Other forms of Digital Imaging</vt:lpstr>
      <vt:lpstr>Ultrasound</vt:lpstr>
      <vt:lpstr>CT</vt:lpstr>
      <vt:lpstr>MRI</vt:lpstr>
      <vt:lpstr>Lets put our knowledge to the test…just for fun</vt:lpstr>
      <vt:lpstr>Increasing mAs will result in: </vt:lpstr>
      <vt:lpstr>Which factor has the greatest effect on radiographic contrast? </vt:lpstr>
      <vt:lpstr>The primary purpose of collimation during radiography is to: </vt:lpstr>
      <vt:lpstr>Which imaging technique uses sound waves? </vt:lpstr>
      <vt:lpstr>Which of the following is the most effective way to reduce radiation exposure?</vt:lpstr>
      <vt:lpstr>A radiograph appears too light. What is the most likely cause?</vt:lpstr>
      <vt:lpstr>Which structure is best evaluated on a right lateral thoracic view?</vt:lpstr>
      <vt:lpstr>Which term describes sharpness of an image?</vt:lpstr>
      <vt:lpstr>Key Takeaways  </vt:lpstr>
      <vt:lpstr>Resources for more information </vt:lpstr>
      <vt:lpstr>Thank you again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ISVMA Master Class</dc:title>
  <dc:creator>Kimberly King</dc:creator>
  <cp:lastModifiedBy>Kimberly King</cp:lastModifiedBy>
  <cp:revision>39</cp:revision>
  <dcterms:created xsi:type="dcterms:W3CDTF">2026-01-28T19:00:15Z</dcterms:created>
  <dcterms:modified xsi:type="dcterms:W3CDTF">2026-03-25T02:01:00Z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0x0101005218334EC9E7534B9D04158EE127A1D4</vt:lpwstr>
  </property>
</Properties>
</file>