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67"/>
  </p:notesMasterIdLst>
  <p:handoutMasterIdLst>
    <p:handoutMasterId r:id="rId68"/>
  </p:handoutMasterIdLst>
  <p:sldIdLst>
    <p:sldId id="256" r:id="rId3"/>
    <p:sldId id="330" r:id="rId4"/>
    <p:sldId id="322" r:id="rId5"/>
    <p:sldId id="331" r:id="rId6"/>
    <p:sldId id="339" r:id="rId7"/>
    <p:sldId id="340" r:id="rId8"/>
    <p:sldId id="341" r:id="rId9"/>
    <p:sldId id="342" r:id="rId10"/>
    <p:sldId id="343" r:id="rId11"/>
    <p:sldId id="344" r:id="rId12"/>
    <p:sldId id="345" r:id="rId13"/>
    <p:sldId id="346" r:id="rId14"/>
    <p:sldId id="347" r:id="rId15"/>
    <p:sldId id="333" r:id="rId16"/>
    <p:sldId id="263" r:id="rId17"/>
    <p:sldId id="262" r:id="rId18"/>
    <p:sldId id="336" r:id="rId19"/>
    <p:sldId id="271" r:id="rId20"/>
    <p:sldId id="337" r:id="rId21"/>
    <p:sldId id="268" r:id="rId22"/>
    <p:sldId id="275" r:id="rId23"/>
    <p:sldId id="274" r:id="rId24"/>
    <p:sldId id="273" r:id="rId25"/>
    <p:sldId id="280" r:id="rId26"/>
    <p:sldId id="334" r:id="rId27"/>
    <p:sldId id="279" r:id="rId28"/>
    <p:sldId id="278" r:id="rId29"/>
    <p:sldId id="277" r:id="rId30"/>
    <p:sldId id="283" r:id="rId31"/>
    <p:sldId id="282" r:id="rId32"/>
    <p:sldId id="289" r:id="rId33"/>
    <p:sldId id="288" r:id="rId34"/>
    <p:sldId id="287" r:id="rId35"/>
    <p:sldId id="286" r:id="rId36"/>
    <p:sldId id="285" r:id="rId37"/>
    <p:sldId id="284" r:id="rId38"/>
    <p:sldId id="276" r:id="rId39"/>
    <p:sldId id="293" r:id="rId40"/>
    <p:sldId id="292" r:id="rId41"/>
    <p:sldId id="291" r:id="rId42"/>
    <p:sldId id="298" r:id="rId43"/>
    <p:sldId id="297" r:id="rId44"/>
    <p:sldId id="296" r:id="rId45"/>
    <p:sldId id="295" r:id="rId46"/>
    <p:sldId id="301" r:id="rId47"/>
    <p:sldId id="323" r:id="rId48"/>
    <p:sldId id="300" r:id="rId49"/>
    <p:sldId id="325" r:id="rId50"/>
    <p:sldId id="326" r:id="rId51"/>
    <p:sldId id="299" r:id="rId52"/>
    <p:sldId id="302" r:id="rId53"/>
    <p:sldId id="305" r:id="rId54"/>
    <p:sldId id="304" r:id="rId55"/>
    <p:sldId id="327" r:id="rId56"/>
    <p:sldId id="328" r:id="rId57"/>
    <p:sldId id="310" r:id="rId58"/>
    <p:sldId id="309" r:id="rId59"/>
    <p:sldId id="308" r:id="rId60"/>
    <p:sldId id="315" r:id="rId61"/>
    <p:sldId id="338" r:id="rId62"/>
    <p:sldId id="335" r:id="rId63"/>
    <p:sldId id="321" r:id="rId64"/>
    <p:sldId id="320" r:id="rId65"/>
    <p:sldId id="319" r:id="rId66"/>
  </p:sldIdLst>
  <p:sldSz cx="12192000" cy="6858000"/>
  <p:notesSz cx="6858000" cy="9144000"/>
  <p:custDataLst>
    <p:tags r:id="rId6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00" autoAdjust="0"/>
    <p:restoredTop sz="94660"/>
  </p:normalViewPr>
  <p:slideViewPr>
    <p:cSldViewPr snapToGrid="0">
      <p:cViewPr varScale="1">
        <p:scale>
          <a:sx n="70" d="100"/>
          <a:sy n="70" d="100"/>
        </p:scale>
        <p:origin x="365" y="43"/>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gs" Target="tags/tag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D927B1-0C0F-49F0-8A1C-DA05DC3860D0}" type="datetimeFigureOut">
              <a:rPr lang="en-US" smtClean="0"/>
              <a:t>4/26/2017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B69612-4C2F-4AC8-BE64-BB0B6C1B7D4C}" type="slidenum">
              <a:rPr lang="en-US" smtClean="0"/>
              <a:t>‹#›</a:t>
            </a:fld>
            <a:endParaRPr lang="en-US"/>
          </a:p>
        </p:txBody>
      </p:sp>
    </p:spTree>
    <p:extLst>
      <p:ext uri="{BB962C8B-B14F-4D97-AF65-F5344CB8AC3E}">
        <p14:creationId xmlns:p14="http://schemas.microsoft.com/office/powerpoint/2010/main" val="4189302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A9AFE-70E6-4ED1-9578-35701437CF71}" type="datetimeFigureOut">
              <a:rPr lang="en-US" smtClean="0"/>
              <a:t>4/26/2017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3E8A05-510A-45F5-B57D-C7D619E1AFE5}" type="slidenum">
              <a:rPr lang="en-US" smtClean="0"/>
              <a:t>‹#›</a:t>
            </a:fld>
            <a:endParaRPr lang="en-US"/>
          </a:p>
        </p:txBody>
      </p:sp>
    </p:spTree>
    <p:extLst>
      <p:ext uri="{BB962C8B-B14F-4D97-AF65-F5344CB8AC3E}">
        <p14:creationId xmlns:p14="http://schemas.microsoft.com/office/powerpoint/2010/main" val="253158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a:t>
            </a:fld>
            <a:endParaRPr lang="en-US"/>
          </a:p>
        </p:txBody>
      </p:sp>
    </p:spTree>
    <p:extLst>
      <p:ext uri="{BB962C8B-B14F-4D97-AF65-F5344CB8AC3E}">
        <p14:creationId xmlns:p14="http://schemas.microsoft.com/office/powerpoint/2010/main" val="29489901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sz="quarter" idx="10"/>
          </p:nvPr>
        </p:nvSpPr>
        <p:spPr/>
        <p:txBody>
          <a:bodyPr/>
          <a:lstStyle/>
          <a:p>
            <a:pPr>
              <a:defRPr/>
            </a:pPr>
            <a:endParaRPr lang="en-US" altLang="en-US" dirty="0"/>
          </a:p>
        </p:txBody>
      </p:sp>
      <p:sp>
        <p:nvSpPr>
          <p:cNvPr id="5" name="Date Placeholder 4"/>
          <p:cNvSpPr>
            <a:spLocks noGrp="1"/>
          </p:cNvSpPr>
          <p:nvPr>
            <p:ph type="dt" idx="11"/>
          </p:nvPr>
        </p:nvSpPr>
        <p:spPr/>
        <p:txBody>
          <a:bodyPr/>
          <a:lstStyle/>
          <a:p>
            <a:pPr>
              <a:defRPr/>
            </a:pPr>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
        <p:nvSpPr>
          <p:cNvPr id="7" name="Slide Number Placeholder 6"/>
          <p:cNvSpPr>
            <a:spLocks noGrp="1"/>
          </p:cNvSpPr>
          <p:nvPr>
            <p:ph type="sldNum" sz="quarter" idx="13"/>
          </p:nvPr>
        </p:nvSpPr>
        <p:spPr/>
        <p:txBody>
          <a:bodyPr/>
          <a:lstStyle/>
          <a:p>
            <a:pPr>
              <a:defRPr/>
            </a:pPr>
            <a:fld id="{B6DB1A13-8608-46E6-A2CA-F9F0BE6FDEA3}" type="slidenum">
              <a:rPr lang="en-US" altLang="en-US" smtClean="0"/>
              <a:pPr>
                <a:defRPr/>
              </a:pPr>
              <a:t>11</a:t>
            </a:fld>
            <a:endParaRPr lang="en-US" altLang="en-US" dirty="0"/>
          </a:p>
        </p:txBody>
      </p:sp>
    </p:spTree>
    <p:extLst>
      <p:ext uri="{BB962C8B-B14F-4D97-AF65-F5344CB8AC3E}">
        <p14:creationId xmlns:p14="http://schemas.microsoft.com/office/powerpoint/2010/main" val="4140993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29D49-1880-48E9-982C-498CBE95CDDD}" type="slidenum">
              <a:rPr lang="en-US" smtClean="0"/>
              <a:t>12</a:t>
            </a:fld>
            <a:endParaRPr lang="en-US"/>
          </a:p>
        </p:txBody>
      </p:sp>
    </p:spTree>
    <p:extLst>
      <p:ext uri="{BB962C8B-B14F-4D97-AF65-F5344CB8AC3E}">
        <p14:creationId xmlns:p14="http://schemas.microsoft.com/office/powerpoint/2010/main" val="255343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15</a:t>
            </a:fld>
            <a:endParaRPr lang="en-US"/>
          </a:p>
        </p:txBody>
      </p:sp>
    </p:spTree>
    <p:extLst>
      <p:ext uri="{BB962C8B-B14F-4D97-AF65-F5344CB8AC3E}">
        <p14:creationId xmlns:p14="http://schemas.microsoft.com/office/powerpoint/2010/main" val="1694842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16</a:t>
            </a:fld>
            <a:endParaRPr lang="en-US"/>
          </a:p>
        </p:txBody>
      </p:sp>
    </p:spTree>
    <p:extLst>
      <p:ext uri="{BB962C8B-B14F-4D97-AF65-F5344CB8AC3E}">
        <p14:creationId xmlns:p14="http://schemas.microsoft.com/office/powerpoint/2010/main" val="418389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17</a:t>
            </a:fld>
            <a:endParaRPr lang="en-US"/>
          </a:p>
        </p:txBody>
      </p:sp>
    </p:spTree>
    <p:extLst>
      <p:ext uri="{BB962C8B-B14F-4D97-AF65-F5344CB8AC3E}">
        <p14:creationId xmlns:p14="http://schemas.microsoft.com/office/powerpoint/2010/main" val="1772547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18</a:t>
            </a:fld>
            <a:endParaRPr lang="en-US"/>
          </a:p>
        </p:txBody>
      </p:sp>
    </p:spTree>
    <p:extLst>
      <p:ext uri="{BB962C8B-B14F-4D97-AF65-F5344CB8AC3E}">
        <p14:creationId xmlns:p14="http://schemas.microsoft.com/office/powerpoint/2010/main" val="2117016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19</a:t>
            </a:fld>
            <a:endParaRPr lang="en-US"/>
          </a:p>
        </p:txBody>
      </p:sp>
    </p:spTree>
    <p:extLst>
      <p:ext uri="{BB962C8B-B14F-4D97-AF65-F5344CB8AC3E}">
        <p14:creationId xmlns:p14="http://schemas.microsoft.com/office/powerpoint/2010/main" val="3478852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20</a:t>
            </a:fld>
            <a:endParaRPr lang="en-US"/>
          </a:p>
        </p:txBody>
      </p:sp>
    </p:spTree>
    <p:extLst>
      <p:ext uri="{BB962C8B-B14F-4D97-AF65-F5344CB8AC3E}">
        <p14:creationId xmlns:p14="http://schemas.microsoft.com/office/powerpoint/2010/main" val="1308462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21</a:t>
            </a:fld>
            <a:endParaRPr lang="en-US"/>
          </a:p>
        </p:txBody>
      </p:sp>
    </p:spTree>
    <p:extLst>
      <p:ext uri="{BB962C8B-B14F-4D97-AF65-F5344CB8AC3E}">
        <p14:creationId xmlns:p14="http://schemas.microsoft.com/office/powerpoint/2010/main" val="1250698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22</a:t>
            </a:fld>
            <a:endParaRPr lang="en-US"/>
          </a:p>
        </p:txBody>
      </p:sp>
    </p:spTree>
    <p:extLst>
      <p:ext uri="{BB962C8B-B14F-4D97-AF65-F5344CB8AC3E}">
        <p14:creationId xmlns:p14="http://schemas.microsoft.com/office/powerpoint/2010/main" val="4269981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a:t>
            </a:fld>
            <a:endParaRPr lang="en-US"/>
          </a:p>
        </p:txBody>
      </p:sp>
    </p:spTree>
    <p:extLst>
      <p:ext uri="{BB962C8B-B14F-4D97-AF65-F5344CB8AC3E}">
        <p14:creationId xmlns:p14="http://schemas.microsoft.com/office/powerpoint/2010/main" val="2713832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23</a:t>
            </a:fld>
            <a:endParaRPr lang="en-US"/>
          </a:p>
        </p:txBody>
      </p:sp>
    </p:spTree>
    <p:extLst>
      <p:ext uri="{BB962C8B-B14F-4D97-AF65-F5344CB8AC3E}">
        <p14:creationId xmlns:p14="http://schemas.microsoft.com/office/powerpoint/2010/main" val="40448618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24</a:t>
            </a:fld>
            <a:endParaRPr lang="en-US"/>
          </a:p>
        </p:txBody>
      </p:sp>
    </p:spTree>
    <p:extLst>
      <p:ext uri="{BB962C8B-B14F-4D97-AF65-F5344CB8AC3E}">
        <p14:creationId xmlns:p14="http://schemas.microsoft.com/office/powerpoint/2010/main" val="3074295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25</a:t>
            </a:fld>
            <a:endParaRPr lang="en-US"/>
          </a:p>
        </p:txBody>
      </p:sp>
    </p:spTree>
    <p:extLst>
      <p:ext uri="{BB962C8B-B14F-4D97-AF65-F5344CB8AC3E}">
        <p14:creationId xmlns:p14="http://schemas.microsoft.com/office/powerpoint/2010/main" val="1394595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26</a:t>
            </a:fld>
            <a:endParaRPr lang="en-US"/>
          </a:p>
        </p:txBody>
      </p:sp>
    </p:spTree>
    <p:extLst>
      <p:ext uri="{BB962C8B-B14F-4D97-AF65-F5344CB8AC3E}">
        <p14:creationId xmlns:p14="http://schemas.microsoft.com/office/powerpoint/2010/main" val="2646790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27</a:t>
            </a:fld>
            <a:endParaRPr lang="en-US"/>
          </a:p>
        </p:txBody>
      </p:sp>
    </p:spTree>
    <p:extLst>
      <p:ext uri="{BB962C8B-B14F-4D97-AF65-F5344CB8AC3E}">
        <p14:creationId xmlns:p14="http://schemas.microsoft.com/office/powerpoint/2010/main" val="687255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28</a:t>
            </a:fld>
            <a:endParaRPr lang="en-US"/>
          </a:p>
        </p:txBody>
      </p:sp>
    </p:spTree>
    <p:extLst>
      <p:ext uri="{BB962C8B-B14F-4D97-AF65-F5344CB8AC3E}">
        <p14:creationId xmlns:p14="http://schemas.microsoft.com/office/powerpoint/2010/main" val="27495782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29</a:t>
            </a:fld>
            <a:endParaRPr lang="en-US"/>
          </a:p>
        </p:txBody>
      </p:sp>
    </p:spTree>
    <p:extLst>
      <p:ext uri="{BB962C8B-B14F-4D97-AF65-F5344CB8AC3E}">
        <p14:creationId xmlns:p14="http://schemas.microsoft.com/office/powerpoint/2010/main" val="18612063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30</a:t>
            </a:fld>
            <a:endParaRPr lang="en-US"/>
          </a:p>
        </p:txBody>
      </p:sp>
    </p:spTree>
    <p:extLst>
      <p:ext uri="{BB962C8B-B14F-4D97-AF65-F5344CB8AC3E}">
        <p14:creationId xmlns:p14="http://schemas.microsoft.com/office/powerpoint/2010/main" val="34727273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31</a:t>
            </a:fld>
            <a:endParaRPr lang="en-US"/>
          </a:p>
        </p:txBody>
      </p:sp>
    </p:spTree>
    <p:extLst>
      <p:ext uri="{BB962C8B-B14F-4D97-AF65-F5344CB8AC3E}">
        <p14:creationId xmlns:p14="http://schemas.microsoft.com/office/powerpoint/2010/main" val="3023106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32</a:t>
            </a:fld>
            <a:endParaRPr lang="en-US"/>
          </a:p>
        </p:txBody>
      </p:sp>
    </p:spTree>
    <p:extLst>
      <p:ext uri="{BB962C8B-B14F-4D97-AF65-F5344CB8AC3E}">
        <p14:creationId xmlns:p14="http://schemas.microsoft.com/office/powerpoint/2010/main" val="4084876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a:t>
            </a:fld>
            <a:endParaRPr lang="en-US"/>
          </a:p>
        </p:txBody>
      </p:sp>
    </p:spTree>
    <p:extLst>
      <p:ext uri="{BB962C8B-B14F-4D97-AF65-F5344CB8AC3E}">
        <p14:creationId xmlns:p14="http://schemas.microsoft.com/office/powerpoint/2010/main" val="14448138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33</a:t>
            </a:fld>
            <a:endParaRPr lang="en-US"/>
          </a:p>
        </p:txBody>
      </p:sp>
    </p:spTree>
    <p:extLst>
      <p:ext uri="{BB962C8B-B14F-4D97-AF65-F5344CB8AC3E}">
        <p14:creationId xmlns:p14="http://schemas.microsoft.com/office/powerpoint/2010/main" val="32160397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34</a:t>
            </a:fld>
            <a:endParaRPr lang="en-US"/>
          </a:p>
        </p:txBody>
      </p:sp>
    </p:spTree>
    <p:extLst>
      <p:ext uri="{BB962C8B-B14F-4D97-AF65-F5344CB8AC3E}">
        <p14:creationId xmlns:p14="http://schemas.microsoft.com/office/powerpoint/2010/main" val="32615957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35</a:t>
            </a:fld>
            <a:endParaRPr lang="en-US"/>
          </a:p>
        </p:txBody>
      </p:sp>
    </p:spTree>
    <p:extLst>
      <p:ext uri="{BB962C8B-B14F-4D97-AF65-F5344CB8AC3E}">
        <p14:creationId xmlns:p14="http://schemas.microsoft.com/office/powerpoint/2010/main" val="18270814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36</a:t>
            </a:fld>
            <a:endParaRPr lang="en-US"/>
          </a:p>
        </p:txBody>
      </p:sp>
    </p:spTree>
    <p:extLst>
      <p:ext uri="{BB962C8B-B14F-4D97-AF65-F5344CB8AC3E}">
        <p14:creationId xmlns:p14="http://schemas.microsoft.com/office/powerpoint/2010/main" val="1326361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37</a:t>
            </a:fld>
            <a:endParaRPr lang="en-US"/>
          </a:p>
        </p:txBody>
      </p:sp>
    </p:spTree>
    <p:extLst>
      <p:ext uri="{BB962C8B-B14F-4D97-AF65-F5344CB8AC3E}">
        <p14:creationId xmlns:p14="http://schemas.microsoft.com/office/powerpoint/2010/main" val="10013116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38</a:t>
            </a:fld>
            <a:endParaRPr lang="en-US"/>
          </a:p>
        </p:txBody>
      </p:sp>
    </p:spTree>
    <p:extLst>
      <p:ext uri="{BB962C8B-B14F-4D97-AF65-F5344CB8AC3E}">
        <p14:creationId xmlns:p14="http://schemas.microsoft.com/office/powerpoint/2010/main" val="30704908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39</a:t>
            </a:fld>
            <a:endParaRPr lang="en-US"/>
          </a:p>
        </p:txBody>
      </p:sp>
    </p:spTree>
    <p:extLst>
      <p:ext uri="{BB962C8B-B14F-4D97-AF65-F5344CB8AC3E}">
        <p14:creationId xmlns:p14="http://schemas.microsoft.com/office/powerpoint/2010/main" val="2559463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40</a:t>
            </a:fld>
            <a:endParaRPr lang="en-US"/>
          </a:p>
        </p:txBody>
      </p:sp>
    </p:spTree>
    <p:extLst>
      <p:ext uri="{BB962C8B-B14F-4D97-AF65-F5344CB8AC3E}">
        <p14:creationId xmlns:p14="http://schemas.microsoft.com/office/powerpoint/2010/main" val="30037448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41</a:t>
            </a:fld>
            <a:endParaRPr lang="en-US"/>
          </a:p>
        </p:txBody>
      </p:sp>
    </p:spTree>
    <p:extLst>
      <p:ext uri="{BB962C8B-B14F-4D97-AF65-F5344CB8AC3E}">
        <p14:creationId xmlns:p14="http://schemas.microsoft.com/office/powerpoint/2010/main" val="4093593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42</a:t>
            </a:fld>
            <a:endParaRPr lang="en-US"/>
          </a:p>
        </p:txBody>
      </p:sp>
    </p:spTree>
    <p:extLst>
      <p:ext uri="{BB962C8B-B14F-4D97-AF65-F5344CB8AC3E}">
        <p14:creationId xmlns:p14="http://schemas.microsoft.com/office/powerpoint/2010/main" val="3605159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40162" rtl="0" eaLnBrk="0" fontAlgn="base" latinLnBrk="0" hangingPunct="0">
              <a:lnSpc>
                <a:spcPct val="100000"/>
              </a:lnSpc>
              <a:spcBef>
                <a:spcPct val="0"/>
              </a:spcBef>
              <a:spcAft>
                <a:spcPct val="0"/>
              </a:spcAft>
              <a:buClrTx/>
              <a:buSzTx/>
              <a:buFontTx/>
              <a:buNone/>
              <a:tabLst/>
              <a:defRPr/>
            </a:pPr>
            <a:fld id="{28129D49-1880-48E9-982C-498CBE95CDDD}" type="slidenum">
              <a:rPr kumimoji="0" lang="en-US" sz="1200" b="0" i="0" u="none" strike="noStrike" kern="1200" cap="none" spc="0" normalizeH="0" baseline="0" noProof="0" smtClean="0">
                <a:ln>
                  <a:noFill/>
                </a:ln>
                <a:solidFill>
                  <a:srgbClr val="000000"/>
                </a:solidFill>
                <a:effectLst/>
                <a:uLnTx/>
                <a:uFillTx/>
                <a:latin typeface="Times" pitchFamily="18" charset="0"/>
                <a:ea typeface="+mn-ea"/>
                <a:cs typeface="+mn-cs"/>
              </a:rPr>
              <a:pPr marL="0" marR="0" lvl="0" indent="0" algn="r" defTabSz="940162"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Times" pitchFamily="18" charset="0"/>
              <a:ea typeface="+mn-ea"/>
              <a:cs typeface="+mn-cs"/>
            </a:endParaRPr>
          </a:p>
        </p:txBody>
      </p:sp>
    </p:spTree>
    <p:extLst>
      <p:ext uri="{BB962C8B-B14F-4D97-AF65-F5344CB8AC3E}">
        <p14:creationId xmlns:p14="http://schemas.microsoft.com/office/powerpoint/2010/main" val="41869178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43</a:t>
            </a:fld>
            <a:endParaRPr lang="en-US"/>
          </a:p>
        </p:txBody>
      </p:sp>
    </p:spTree>
    <p:extLst>
      <p:ext uri="{BB962C8B-B14F-4D97-AF65-F5344CB8AC3E}">
        <p14:creationId xmlns:p14="http://schemas.microsoft.com/office/powerpoint/2010/main" val="365568773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44</a:t>
            </a:fld>
            <a:endParaRPr lang="en-US"/>
          </a:p>
        </p:txBody>
      </p:sp>
    </p:spTree>
    <p:extLst>
      <p:ext uri="{BB962C8B-B14F-4D97-AF65-F5344CB8AC3E}">
        <p14:creationId xmlns:p14="http://schemas.microsoft.com/office/powerpoint/2010/main" val="9661850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45</a:t>
            </a:fld>
            <a:endParaRPr lang="en-US"/>
          </a:p>
        </p:txBody>
      </p:sp>
    </p:spTree>
    <p:extLst>
      <p:ext uri="{BB962C8B-B14F-4D97-AF65-F5344CB8AC3E}">
        <p14:creationId xmlns:p14="http://schemas.microsoft.com/office/powerpoint/2010/main" val="35727027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46</a:t>
            </a:fld>
            <a:endParaRPr lang="en-US"/>
          </a:p>
        </p:txBody>
      </p:sp>
    </p:spTree>
    <p:extLst>
      <p:ext uri="{BB962C8B-B14F-4D97-AF65-F5344CB8AC3E}">
        <p14:creationId xmlns:p14="http://schemas.microsoft.com/office/powerpoint/2010/main" val="30050060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47</a:t>
            </a:fld>
            <a:endParaRPr lang="en-US"/>
          </a:p>
        </p:txBody>
      </p:sp>
    </p:spTree>
    <p:extLst>
      <p:ext uri="{BB962C8B-B14F-4D97-AF65-F5344CB8AC3E}">
        <p14:creationId xmlns:p14="http://schemas.microsoft.com/office/powerpoint/2010/main" val="21453426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48</a:t>
            </a:fld>
            <a:endParaRPr lang="en-US"/>
          </a:p>
        </p:txBody>
      </p:sp>
    </p:spTree>
    <p:extLst>
      <p:ext uri="{BB962C8B-B14F-4D97-AF65-F5344CB8AC3E}">
        <p14:creationId xmlns:p14="http://schemas.microsoft.com/office/powerpoint/2010/main" val="26661534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49</a:t>
            </a:fld>
            <a:endParaRPr lang="en-US"/>
          </a:p>
        </p:txBody>
      </p:sp>
    </p:spTree>
    <p:extLst>
      <p:ext uri="{BB962C8B-B14F-4D97-AF65-F5344CB8AC3E}">
        <p14:creationId xmlns:p14="http://schemas.microsoft.com/office/powerpoint/2010/main" val="24104323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50</a:t>
            </a:fld>
            <a:endParaRPr lang="en-US"/>
          </a:p>
        </p:txBody>
      </p:sp>
    </p:spTree>
    <p:extLst>
      <p:ext uri="{BB962C8B-B14F-4D97-AF65-F5344CB8AC3E}">
        <p14:creationId xmlns:p14="http://schemas.microsoft.com/office/powerpoint/2010/main" val="26667141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51</a:t>
            </a:fld>
            <a:endParaRPr lang="en-US"/>
          </a:p>
        </p:txBody>
      </p:sp>
    </p:spTree>
    <p:extLst>
      <p:ext uri="{BB962C8B-B14F-4D97-AF65-F5344CB8AC3E}">
        <p14:creationId xmlns:p14="http://schemas.microsoft.com/office/powerpoint/2010/main" val="17167756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52</a:t>
            </a:fld>
            <a:endParaRPr lang="en-US"/>
          </a:p>
        </p:txBody>
      </p:sp>
    </p:spTree>
    <p:extLst>
      <p:ext uri="{BB962C8B-B14F-4D97-AF65-F5344CB8AC3E}">
        <p14:creationId xmlns:p14="http://schemas.microsoft.com/office/powerpoint/2010/main" val="797039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0"/>
              </a:spcBef>
              <a:buFont typeface="Arial" panose="020B0604020202020204" pitchFamily="34" charset="0"/>
              <a:buChar char="•"/>
            </a:pPr>
            <a:r>
              <a:rPr lang="en-US" sz="1100" b="1" dirty="0" smtClean="0">
                <a:solidFill>
                  <a:srgbClr val="0033CC"/>
                </a:solidFill>
              </a:rPr>
              <a:t>Hazard mitigation</a:t>
            </a:r>
            <a:r>
              <a:rPr lang="en-US" sz="1100" b="1" dirty="0" smtClean="0"/>
              <a:t>: </a:t>
            </a:r>
            <a:r>
              <a:rPr lang="en-US" sz="1100" dirty="0" smtClean="0"/>
              <a:t>Any action taken to reduce or  eliminate long term risk to people and property from natural disasters.  </a:t>
            </a:r>
          </a:p>
          <a:p>
            <a:pPr marL="171450" indent="-171450">
              <a:spcBef>
                <a:spcPts val="0"/>
              </a:spcBef>
              <a:buFont typeface="Arial" panose="020B0604020202020204" pitchFamily="34" charset="0"/>
              <a:buChar char="•"/>
            </a:pPr>
            <a:r>
              <a:rPr lang="en-US" sz="1100" b="1" dirty="0" smtClean="0">
                <a:solidFill>
                  <a:srgbClr val="0033CC"/>
                </a:solidFill>
              </a:rPr>
              <a:t>Hazard mitigation planning </a:t>
            </a:r>
            <a:r>
              <a:rPr lang="en-US" sz="1100" dirty="0" smtClean="0"/>
              <a:t>is a process used by State, tribal, and local governments to identify risks and vulnerabilities associated with natural disasters and develop mitigation strategies to reduce or eliminate long term risks.  </a:t>
            </a:r>
          </a:p>
          <a:p>
            <a:pPr marL="171450" indent="-171450" defTabSz="926470">
              <a:buFont typeface="Arial" panose="020B0604020202020204" pitchFamily="34" charset="0"/>
              <a:buChar char="•"/>
              <a:defRPr/>
            </a:pPr>
            <a:r>
              <a:rPr lang="en-US" sz="1100" dirty="0" smtClean="0"/>
              <a:t>Tribal governments develop and adopt hazard mitigation plans that are approved by FEMA as a condition for receiving certain types of assistance, including funding for mitigation projects. </a:t>
            </a:r>
          </a:p>
          <a:p>
            <a:pPr marL="171450" indent="-171450" defTabSz="926470">
              <a:buFont typeface="Arial" panose="020B0604020202020204" pitchFamily="34" charset="0"/>
              <a:buChar char="•"/>
              <a:defRPr/>
            </a:pPr>
            <a:r>
              <a:rPr lang="en-US" sz="1100" dirty="0" smtClean="0"/>
              <a:t>To remain eligible, Tribal governments must update their hazard mitigation plans and re-submit them for FEMA approval every five years. </a:t>
            </a:r>
          </a:p>
          <a:p>
            <a:pPr marL="171450" indent="-171450" defTabSz="926470">
              <a:buFont typeface="Arial" panose="020B0604020202020204" pitchFamily="34" charset="0"/>
              <a:buChar char="•"/>
              <a:defRPr/>
            </a:pPr>
            <a:r>
              <a:rPr lang="en-US" sz="1100" dirty="0" smtClean="0"/>
              <a:t>As of December 31, 2016, </a:t>
            </a:r>
            <a:r>
              <a:rPr lang="en-US" sz="1100" b="1" dirty="0" smtClean="0"/>
              <a:t>149</a:t>
            </a:r>
            <a:r>
              <a:rPr lang="en-US" sz="1100" dirty="0" smtClean="0"/>
              <a:t> Federally-recognized tribal governments have mitigation plans that are FEMA-approved </a:t>
            </a:r>
            <a:r>
              <a:rPr lang="en-US" sz="1100" smtClean="0"/>
              <a:t>or approvable-pending-adoption</a:t>
            </a:r>
            <a:endParaRPr lang="en-US" sz="1100"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40162" rtl="0" eaLnBrk="0" fontAlgn="base" latinLnBrk="0" hangingPunct="0">
              <a:lnSpc>
                <a:spcPct val="100000"/>
              </a:lnSpc>
              <a:spcBef>
                <a:spcPct val="0"/>
              </a:spcBef>
              <a:spcAft>
                <a:spcPct val="0"/>
              </a:spcAft>
              <a:buClrTx/>
              <a:buSzTx/>
              <a:buFontTx/>
              <a:buNone/>
              <a:tabLst/>
              <a:defRPr/>
            </a:pPr>
            <a:fld id="{28129D49-1880-48E9-982C-498CBE95CDDD}" type="slidenum">
              <a:rPr kumimoji="0" lang="en-US" sz="1200" b="0" i="0" u="none" strike="noStrike" kern="1200" cap="none" spc="0" normalizeH="0" baseline="0" noProof="0" smtClean="0">
                <a:ln>
                  <a:noFill/>
                </a:ln>
                <a:solidFill>
                  <a:srgbClr val="000000"/>
                </a:solidFill>
                <a:effectLst/>
                <a:uLnTx/>
                <a:uFillTx/>
                <a:latin typeface="Times" pitchFamily="18" charset="0"/>
                <a:ea typeface="+mn-ea"/>
                <a:cs typeface="+mn-cs"/>
              </a:rPr>
              <a:pPr marL="0" marR="0" lvl="0" indent="0" algn="r" defTabSz="940162"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Times" pitchFamily="18" charset="0"/>
              <a:ea typeface="+mn-ea"/>
              <a:cs typeface="+mn-cs"/>
            </a:endParaRPr>
          </a:p>
        </p:txBody>
      </p:sp>
    </p:spTree>
    <p:extLst>
      <p:ext uri="{BB962C8B-B14F-4D97-AF65-F5344CB8AC3E}">
        <p14:creationId xmlns:p14="http://schemas.microsoft.com/office/powerpoint/2010/main" val="35304006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53</a:t>
            </a:fld>
            <a:endParaRPr lang="en-US"/>
          </a:p>
        </p:txBody>
      </p:sp>
    </p:spTree>
    <p:extLst>
      <p:ext uri="{BB962C8B-B14F-4D97-AF65-F5344CB8AC3E}">
        <p14:creationId xmlns:p14="http://schemas.microsoft.com/office/powerpoint/2010/main" val="35869977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54</a:t>
            </a:fld>
            <a:endParaRPr lang="en-US"/>
          </a:p>
        </p:txBody>
      </p:sp>
    </p:spTree>
    <p:extLst>
      <p:ext uri="{BB962C8B-B14F-4D97-AF65-F5344CB8AC3E}">
        <p14:creationId xmlns:p14="http://schemas.microsoft.com/office/powerpoint/2010/main" val="94247001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55</a:t>
            </a:fld>
            <a:endParaRPr lang="en-US"/>
          </a:p>
        </p:txBody>
      </p:sp>
    </p:spTree>
    <p:extLst>
      <p:ext uri="{BB962C8B-B14F-4D97-AF65-F5344CB8AC3E}">
        <p14:creationId xmlns:p14="http://schemas.microsoft.com/office/powerpoint/2010/main" val="77184012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56</a:t>
            </a:fld>
            <a:endParaRPr lang="en-US"/>
          </a:p>
        </p:txBody>
      </p:sp>
    </p:spTree>
    <p:extLst>
      <p:ext uri="{BB962C8B-B14F-4D97-AF65-F5344CB8AC3E}">
        <p14:creationId xmlns:p14="http://schemas.microsoft.com/office/powerpoint/2010/main" val="22360041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57</a:t>
            </a:fld>
            <a:endParaRPr lang="en-US"/>
          </a:p>
        </p:txBody>
      </p:sp>
    </p:spTree>
    <p:extLst>
      <p:ext uri="{BB962C8B-B14F-4D97-AF65-F5344CB8AC3E}">
        <p14:creationId xmlns:p14="http://schemas.microsoft.com/office/powerpoint/2010/main" val="325005331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58</a:t>
            </a:fld>
            <a:endParaRPr lang="en-US"/>
          </a:p>
        </p:txBody>
      </p:sp>
    </p:spTree>
    <p:extLst>
      <p:ext uri="{BB962C8B-B14F-4D97-AF65-F5344CB8AC3E}">
        <p14:creationId xmlns:p14="http://schemas.microsoft.com/office/powerpoint/2010/main" val="357889879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59</a:t>
            </a:fld>
            <a:endParaRPr lang="en-US"/>
          </a:p>
        </p:txBody>
      </p:sp>
    </p:spTree>
    <p:extLst>
      <p:ext uri="{BB962C8B-B14F-4D97-AF65-F5344CB8AC3E}">
        <p14:creationId xmlns:p14="http://schemas.microsoft.com/office/powerpoint/2010/main" val="2299625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60</a:t>
            </a:fld>
            <a:endParaRPr lang="en-US"/>
          </a:p>
        </p:txBody>
      </p:sp>
    </p:spTree>
    <p:extLst>
      <p:ext uri="{BB962C8B-B14F-4D97-AF65-F5344CB8AC3E}">
        <p14:creationId xmlns:p14="http://schemas.microsoft.com/office/powerpoint/2010/main" val="5511086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61</a:t>
            </a:fld>
            <a:endParaRPr lang="en-US"/>
          </a:p>
        </p:txBody>
      </p:sp>
    </p:spTree>
    <p:extLst>
      <p:ext uri="{BB962C8B-B14F-4D97-AF65-F5344CB8AC3E}">
        <p14:creationId xmlns:p14="http://schemas.microsoft.com/office/powerpoint/2010/main" val="286370965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62</a:t>
            </a:fld>
            <a:endParaRPr lang="en-US"/>
          </a:p>
        </p:txBody>
      </p:sp>
    </p:spTree>
    <p:extLst>
      <p:ext uri="{BB962C8B-B14F-4D97-AF65-F5344CB8AC3E}">
        <p14:creationId xmlns:p14="http://schemas.microsoft.com/office/powerpoint/2010/main" val="686759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smtClean="0"/>
              <a:t>FEMA Media Library, https://www.fema.gov/media-library/assets/images/89395: “Santa Clara, Sacred Mountain, N.M., December 16, 2013 -- The Pueblo Tribe's ancient sacred lands were damaged after recent fires scorched the topography stripping the vegetation while creating a slick runoff during rain events that devastate the ruins, hunting grounds and the Native American spiritual grounds downstream. Adam </a:t>
            </a:r>
            <a:r>
              <a:rPr lang="en-US" sz="1100" dirty="0" err="1" smtClean="0"/>
              <a:t>DuBrowa</a:t>
            </a:r>
            <a:r>
              <a:rPr lang="en-US" sz="1100" dirty="0" smtClean="0"/>
              <a:t>/ FEMA Photo by Adam </a:t>
            </a:r>
            <a:r>
              <a:rPr lang="en-US" sz="1100" dirty="0" err="1" smtClean="0"/>
              <a:t>DuBrowa</a:t>
            </a:r>
            <a:r>
              <a:rPr lang="en-US" sz="1100" dirty="0" smtClean="0"/>
              <a:t> - Dec 15, 2013 - Location: Santa Clara, NM” </a:t>
            </a:r>
            <a:endParaRPr lang="en-US" dirty="0"/>
          </a:p>
        </p:txBody>
      </p:sp>
      <p:sp>
        <p:nvSpPr>
          <p:cNvPr id="4" name="Slide Number Placeholder 3"/>
          <p:cNvSpPr>
            <a:spLocks noGrp="1"/>
          </p:cNvSpPr>
          <p:nvPr>
            <p:ph type="sldNum" sz="quarter" idx="10"/>
          </p:nvPr>
        </p:nvSpPr>
        <p:spPr/>
        <p:txBody>
          <a:bodyPr/>
          <a:lstStyle/>
          <a:p>
            <a:pPr marL="0" marR="0" lvl="0" indent="0" algn="r" defTabSz="940162" rtl="0" eaLnBrk="0" fontAlgn="base" latinLnBrk="0" hangingPunct="0">
              <a:lnSpc>
                <a:spcPct val="100000"/>
              </a:lnSpc>
              <a:spcBef>
                <a:spcPct val="0"/>
              </a:spcBef>
              <a:spcAft>
                <a:spcPct val="0"/>
              </a:spcAft>
              <a:buClrTx/>
              <a:buSzTx/>
              <a:buFontTx/>
              <a:buNone/>
              <a:tabLst/>
              <a:defRPr/>
            </a:pPr>
            <a:fld id="{28129D49-1880-48E9-982C-498CBE95CDDD}" type="slidenum">
              <a:rPr kumimoji="0" lang="en-US" sz="1200" b="0" i="0" u="none" strike="noStrike" kern="1200" cap="none" spc="0" normalizeH="0" baseline="0" noProof="0" smtClean="0">
                <a:ln>
                  <a:noFill/>
                </a:ln>
                <a:solidFill>
                  <a:srgbClr val="000000"/>
                </a:solidFill>
                <a:effectLst/>
                <a:uLnTx/>
                <a:uFillTx/>
                <a:latin typeface="Times" pitchFamily="18" charset="0"/>
                <a:ea typeface="+mn-ea"/>
                <a:cs typeface="+mn-cs"/>
              </a:rPr>
              <a:pPr marL="0" marR="0" lvl="0" indent="0" algn="r" defTabSz="940162"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Times" pitchFamily="18" charset="0"/>
              <a:ea typeface="+mn-ea"/>
              <a:cs typeface="+mn-cs"/>
            </a:endParaRPr>
          </a:p>
        </p:txBody>
      </p:sp>
    </p:spTree>
    <p:extLst>
      <p:ext uri="{BB962C8B-B14F-4D97-AF65-F5344CB8AC3E}">
        <p14:creationId xmlns:p14="http://schemas.microsoft.com/office/powerpoint/2010/main" val="353307370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63</a:t>
            </a:fld>
            <a:endParaRPr lang="en-US"/>
          </a:p>
        </p:txBody>
      </p:sp>
    </p:spTree>
    <p:extLst>
      <p:ext uri="{BB962C8B-B14F-4D97-AF65-F5344CB8AC3E}">
        <p14:creationId xmlns:p14="http://schemas.microsoft.com/office/powerpoint/2010/main" val="387483936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3E8A05-510A-45F5-B57D-C7D619E1AFE5}" type="slidenum">
              <a:rPr lang="en-US" smtClean="0"/>
              <a:t>64</a:t>
            </a:fld>
            <a:endParaRPr lang="en-US"/>
          </a:p>
        </p:txBody>
      </p:sp>
    </p:spTree>
    <p:extLst>
      <p:ext uri="{BB962C8B-B14F-4D97-AF65-F5344CB8AC3E}">
        <p14:creationId xmlns:p14="http://schemas.microsoft.com/office/powerpoint/2010/main" val="173089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29D49-1880-48E9-982C-498CBE95CDDD}" type="slidenum">
              <a:rPr lang="en-US" smtClean="0"/>
              <a:t>8</a:t>
            </a:fld>
            <a:endParaRPr lang="en-US"/>
          </a:p>
        </p:txBody>
      </p:sp>
    </p:spTree>
    <p:extLst>
      <p:ext uri="{BB962C8B-B14F-4D97-AF65-F5344CB8AC3E}">
        <p14:creationId xmlns:p14="http://schemas.microsoft.com/office/powerpoint/2010/main" val="1946210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altLang="en-US" dirty="0"/>
          </a:p>
        </p:txBody>
      </p:sp>
      <p:sp>
        <p:nvSpPr>
          <p:cNvPr id="5" name="Date Placeholder 4"/>
          <p:cNvSpPr>
            <a:spLocks noGrp="1"/>
          </p:cNvSpPr>
          <p:nvPr>
            <p:ph type="dt" idx="11"/>
          </p:nvPr>
        </p:nvSpPr>
        <p:spPr/>
        <p:txBody>
          <a:bodyPr/>
          <a:lstStyle/>
          <a:p>
            <a:pPr>
              <a:defRPr/>
            </a:pPr>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
        <p:nvSpPr>
          <p:cNvPr id="7" name="Slide Number Placeholder 6"/>
          <p:cNvSpPr>
            <a:spLocks noGrp="1"/>
          </p:cNvSpPr>
          <p:nvPr>
            <p:ph type="sldNum" sz="quarter" idx="13"/>
          </p:nvPr>
        </p:nvSpPr>
        <p:spPr/>
        <p:txBody>
          <a:bodyPr/>
          <a:lstStyle/>
          <a:p>
            <a:pPr>
              <a:defRPr/>
            </a:pPr>
            <a:fld id="{B6DB1A13-8608-46E6-A2CA-F9F0BE6FDEA3}" type="slidenum">
              <a:rPr lang="en-US" altLang="en-US" smtClean="0"/>
              <a:pPr>
                <a:defRPr/>
              </a:pPr>
              <a:t>9</a:t>
            </a:fld>
            <a:endParaRPr lang="en-US" altLang="en-US" dirty="0"/>
          </a:p>
        </p:txBody>
      </p:sp>
    </p:spTree>
    <p:extLst>
      <p:ext uri="{BB962C8B-B14F-4D97-AF65-F5344CB8AC3E}">
        <p14:creationId xmlns:p14="http://schemas.microsoft.com/office/powerpoint/2010/main" val="4279673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FEMA Media Library, https://www.fema.gov/media-library/assets/images/60896: “Rainsville, Ala., August 22, 2011 -- Rainsville citizens share their ideas for rebuilding their community during a meeting at the Tom </a:t>
            </a:r>
            <a:r>
              <a:rPr lang="en-US" sz="1100" dirty="0" err="1" smtClean="0"/>
              <a:t>Bevill</a:t>
            </a:r>
            <a:r>
              <a:rPr lang="en-US" sz="1100" dirty="0" smtClean="0"/>
              <a:t> Enrichment Center in Rainsville. Three tornadoes destroyed a large portion of Rainsville on April 27th. Currently the FEMA ESF#14 team is working closely with Rainsville to rebuild the community to be better and stronger than before. FEMA Photo/Ruth Kennedy Photo by Ruth Kennedy - Aug 21, 2011 - Location: Rainsville, AL” </a:t>
            </a:r>
            <a:endParaRPr lang="en-US" sz="1100" dirty="0"/>
          </a:p>
        </p:txBody>
      </p:sp>
      <p:sp>
        <p:nvSpPr>
          <p:cNvPr id="4" name="Header Placeholder 3"/>
          <p:cNvSpPr>
            <a:spLocks noGrp="1"/>
          </p:cNvSpPr>
          <p:nvPr>
            <p:ph type="hdr" sz="quarter" idx="10"/>
          </p:nvPr>
        </p:nvSpPr>
        <p:spPr/>
        <p:txBody>
          <a:bodyPr/>
          <a:lstStyle/>
          <a:p>
            <a:pPr>
              <a:defRPr/>
            </a:pPr>
            <a:endParaRPr lang="en-US" altLang="en-US" dirty="0"/>
          </a:p>
        </p:txBody>
      </p:sp>
      <p:sp>
        <p:nvSpPr>
          <p:cNvPr id="5" name="Date Placeholder 4"/>
          <p:cNvSpPr>
            <a:spLocks noGrp="1"/>
          </p:cNvSpPr>
          <p:nvPr>
            <p:ph type="dt" idx="11"/>
          </p:nvPr>
        </p:nvSpPr>
        <p:spPr/>
        <p:txBody>
          <a:bodyPr/>
          <a:lstStyle/>
          <a:p>
            <a:pPr>
              <a:defRPr/>
            </a:pPr>
            <a:endParaRPr lang="en-US" altLang="en-US" dirty="0"/>
          </a:p>
        </p:txBody>
      </p:sp>
      <p:sp>
        <p:nvSpPr>
          <p:cNvPr id="6" name="Footer Placeholder 5"/>
          <p:cNvSpPr>
            <a:spLocks noGrp="1"/>
          </p:cNvSpPr>
          <p:nvPr>
            <p:ph type="ftr" sz="quarter" idx="12"/>
          </p:nvPr>
        </p:nvSpPr>
        <p:spPr/>
        <p:txBody>
          <a:bodyPr/>
          <a:lstStyle/>
          <a:p>
            <a:pPr>
              <a:defRPr/>
            </a:pPr>
            <a:endParaRPr lang="en-US" altLang="en-US" dirty="0"/>
          </a:p>
        </p:txBody>
      </p:sp>
      <p:sp>
        <p:nvSpPr>
          <p:cNvPr id="7" name="Slide Number Placeholder 6"/>
          <p:cNvSpPr>
            <a:spLocks noGrp="1"/>
          </p:cNvSpPr>
          <p:nvPr>
            <p:ph type="sldNum" sz="quarter" idx="13"/>
          </p:nvPr>
        </p:nvSpPr>
        <p:spPr/>
        <p:txBody>
          <a:bodyPr/>
          <a:lstStyle/>
          <a:p>
            <a:pPr>
              <a:defRPr/>
            </a:pPr>
            <a:fld id="{B6DB1A13-8608-46E6-A2CA-F9F0BE6FDEA3}" type="slidenum">
              <a:rPr lang="en-US" altLang="en-US" smtClean="0"/>
              <a:pPr>
                <a:defRPr/>
              </a:pPr>
              <a:t>10</a:t>
            </a:fld>
            <a:endParaRPr lang="en-US" altLang="en-US" dirty="0"/>
          </a:p>
        </p:txBody>
      </p:sp>
    </p:spTree>
    <p:extLst>
      <p:ext uri="{BB962C8B-B14F-4D97-AF65-F5344CB8AC3E}">
        <p14:creationId xmlns:p14="http://schemas.microsoft.com/office/powerpoint/2010/main" val="402958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2AE560-C58F-4B71-9831-9E989D456862}" type="datetime1">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247611171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71323-C63F-479F-96B9-7459C2505615}" type="datetime1">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31978550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10CA9-2C06-4127-93AE-7788CE84050B}" type="datetime1">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32894230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6" name="Rectangle 11"/>
          <p:cNvSpPr>
            <a:spLocks noChangeArrowheads="1"/>
          </p:cNvSpPr>
          <p:nvPr userDrawn="1"/>
        </p:nvSpPr>
        <p:spPr bwMode="auto">
          <a:xfrm>
            <a:off x="0" y="4871006"/>
            <a:ext cx="12192000" cy="471487"/>
          </a:xfrm>
          <a:prstGeom prst="rect">
            <a:avLst/>
          </a:prstGeom>
          <a:solidFill>
            <a:srgbClr val="DDDED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sz="1800" b="0" dirty="0">
              <a:solidFill>
                <a:srgbClr val="000000"/>
              </a:solidFill>
              <a:latin typeface="Franklin Gothic Medium Cond" panose="020B0606030402020204" pitchFamily="34" charset="0"/>
            </a:endParaRPr>
          </a:p>
        </p:txBody>
      </p:sp>
      <p:sp>
        <p:nvSpPr>
          <p:cNvPr id="10" name="Rectangle 7"/>
          <p:cNvSpPr>
            <a:spLocks noChangeArrowheads="1"/>
          </p:cNvSpPr>
          <p:nvPr userDrawn="1"/>
        </p:nvSpPr>
        <p:spPr bwMode="auto">
          <a:xfrm>
            <a:off x="0" y="0"/>
            <a:ext cx="12192000" cy="525048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sz="1800" b="0" dirty="0">
              <a:solidFill>
                <a:srgbClr val="000000"/>
              </a:solidFill>
            </a:endParaRPr>
          </a:p>
        </p:txBody>
      </p:sp>
      <p:sp>
        <p:nvSpPr>
          <p:cNvPr id="2" name="Title 1"/>
          <p:cNvSpPr>
            <a:spLocks noGrp="1"/>
          </p:cNvSpPr>
          <p:nvPr>
            <p:ph type="title"/>
          </p:nvPr>
        </p:nvSpPr>
        <p:spPr>
          <a:xfrm>
            <a:off x="831851" y="1455731"/>
            <a:ext cx="10515600" cy="2852737"/>
          </a:xfrm>
        </p:spPr>
        <p:txBody>
          <a:bodyPr anchor="b"/>
          <a:lstStyle>
            <a:lvl1pPr>
              <a:defRPr sz="6000" b="0">
                <a:solidFill>
                  <a:schemeClr val="bg1"/>
                </a:solidFill>
                <a:latin typeface="Franklin Gothic Medium Cond" panose="020B06060304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1" y="4335456"/>
            <a:ext cx="10515600" cy="915025"/>
          </a:xfrm>
        </p:spPr>
        <p:txBody>
          <a:bodyPr/>
          <a:lstStyle>
            <a:lvl1pPr marL="0" indent="0">
              <a:buNone/>
              <a:defRPr sz="2400" b="0">
                <a:solidFill>
                  <a:schemeClr val="accent3">
                    <a:lumMod val="40000"/>
                    <a:lumOff val="60000"/>
                  </a:schemeClr>
                </a:solidFill>
                <a:latin typeface="Franklin Gothic Medium Cond" panose="020B06060304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1851" y="5764197"/>
            <a:ext cx="2597315" cy="672172"/>
          </a:xfrm>
          <a:prstGeom prst="rect">
            <a:avLst/>
          </a:prstGeom>
        </p:spPr>
      </p:pic>
    </p:spTree>
    <p:extLst>
      <p:ext uri="{BB962C8B-B14F-4D97-AF65-F5344CB8AC3E}">
        <p14:creationId xmlns:p14="http://schemas.microsoft.com/office/powerpoint/2010/main" val="4016485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0052" y="6032653"/>
            <a:ext cx="1436085" cy="371652"/>
          </a:xfrm>
          <a:prstGeom prst="rect">
            <a:avLst/>
          </a:prstGeom>
          <a:effectLst/>
        </p:spPr>
      </p:pic>
      <p:sp>
        <p:nvSpPr>
          <p:cNvPr id="6" name="Slide Number Placeholder 5"/>
          <p:cNvSpPr>
            <a:spLocks noGrp="1"/>
          </p:cNvSpPr>
          <p:nvPr>
            <p:ph type="sldNum" sz="quarter" idx="12"/>
          </p:nvPr>
        </p:nvSpPr>
        <p:spPr>
          <a:xfrm>
            <a:off x="11002181" y="5819257"/>
            <a:ext cx="738308" cy="490599"/>
          </a:xfrm>
          <a:effectLst/>
        </p:spPr>
        <p:txBody>
          <a:bodyPr/>
          <a:lstStyle/>
          <a:p>
            <a:fld id="{D57F1E4F-1CFF-5643-939E-217C01CDF565}" type="slidenum">
              <a:rPr lang="en-US" smtClean="0"/>
              <a:pPr/>
              <a:t>‹#›</a:t>
            </a:fld>
            <a:endParaRPr lang="en-US" dirty="0"/>
          </a:p>
        </p:txBody>
      </p:sp>
      <p:sp>
        <p:nvSpPr>
          <p:cNvPr id="11" name="Freeform 6"/>
          <p:cNvSpPr/>
          <p:nvPr/>
        </p:nvSpPr>
        <p:spPr bwMode="auto">
          <a:xfrm>
            <a:off x="0" y="-462714"/>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accent1"/>
          </a:solidFill>
          <a:ln>
            <a:solidFill>
              <a:schemeClr val="accent1"/>
            </a:solidFill>
          </a:ln>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3" y="447189"/>
            <a:ext cx="10571999" cy="970450"/>
          </a:xfrm>
          <a:effectLst/>
        </p:spPr>
        <p:txBody>
          <a:bodyPr/>
          <a:lstStyle>
            <a:lvl1pPr>
              <a:defRPr sz="3200" b="0">
                <a:ln>
                  <a:noFill/>
                </a:ln>
                <a:solidFill>
                  <a:schemeClr val="tx1"/>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818714" y="1723275"/>
            <a:ext cx="10554575" cy="4135524"/>
          </a:xfrm>
          <a:effectLst/>
        </p:spPr>
        <p:txBody>
          <a:bodyPr>
            <a:normAutofit/>
          </a:bodyPr>
          <a:lstStyle>
            <a:lvl1pPr marL="342900" indent="-342900">
              <a:buSzPct val="70000"/>
              <a:buFont typeface="Franklin Gothic Book" panose="020B0503020102020204" pitchFamily="34" charset="0"/>
              <a:buChar char="►"/>
              <a:defRPr sz="2000">
                <a:solidFill>
                  <a:schemeClr val="bg1"/>
                </a:solidFill>
                <a:effectLst/>
                <a:latin typeface="+mj-lt"/>
              </a:defRPr>
            </a:lvl1pPr>
            <a:lvl2pPr marL="742950" indent="-285750">
              <a:buSzPct val="70000"/>
              <a:buFont typeface="Franklin Gothic Book" panose="020B0503020102020204" pitchFamily="34" charset="0"/>
              <a:buChar char="►"/>
              <a:defRPr sz="1800">
                <a:solidFill>
                  <a:schemeClr val="bg1"/>
                </a:solidFill>
                <a:effectLst/>
              </a:defRPr>
            </a:lvl2pPr>
            <a:lvl3pPr marL="1143000" indent="-228600">
              <a:buSzPct val="70000"/>
              <a:buFont typeface="Franklin Gothic Book" panose="020B0503020102020204" pitchFamily="34" charset="0"/>
              <a:buChar char="►"/>
              <a:defRPr sz="1600">
                <a:solidFill>
                  <a:schemeClr val="bg1"/>
                </a:solidFill>
                <a:effectLst/>
              </a:defRPr>
            </a:lvl3pPr>
            <a:lvl4pPr marL="1600200" indent="-228600">
              <a:buSzPct val="70000"/>
              <a:buFont typeface="Franklin Gothic Book" panose="020B0503020102020204" pitchFamily="34" charset="0"/>
              <a:buChar char="►"/>
              <a:defRPr sz="1400">
                <a:solidFill>
                  <a:schemeClr val="bg1"/>
                </a:solidFill>
                <a:effectLst/>
              </a:defRPr>
            </a:lvl4pPr>
            <a:lvl5pPr marL="2057400" indent="-228600">
              <a:buSzPct val="70000"/>
              <a:buFont typeface="Franklin Gothic Book" panose="020B0503020102020204" pitchFamily="34" charset="0"/>
              <a:buChar char="►"/>
              <a:defRPr sz="1400">
                <a:solidFill>
                  <a:schemeClr val="bg1"/>
                </a:solidFill>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765054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56CAF8-9A55-4C57-A7F9-318D56CF6223}" type="datetime1">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387676973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18447B-9D78-4FE7-8824-7C213CB7DD73}" type="datetime1">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325745376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8B497B-C239-40E7-A1CC-CED041BCF36C}" type="datetime1">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81554212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0BE45C-C13F-49CB-AA24-A6716A73CC70}" type="datetime1">
              <a:rPr lang="en-US" smtClean="0"/>
              <a:t>4/26/2017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102233262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F9D74E-E3C9-4989-B722-40F624D846EE}" type="datetime1">
              <a:rPr lang="en-US" smtClean="0"/>
              <a:t>4/26/2017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369937693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8FAFA-C98C-4F60-829D-330A454001DE}" type="datetime1">
              <a:rPr lang="en-US" smtClean="0"/>
              <a:t>4/26/2017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164361543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995B74-3E20-417E-A159-A5FA6F3A2AEA}" type="datetime1">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172790864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A77E3D9-8409-407A-B7C1-3B6B1C9B6389}" type="datetime1">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08EB07-990B-4011-9168-92AA3BDD0460}" type="slidenum">
              <a:rPr lang="en-US" smtClean="0"/>
              <a:t>‹#›</a:t>
            </a:fld>
            <a:endParaRPr lang="en-US"/>
          </a:p>
        </p:txBody>
      </p:sp>
    </p:spTree>
    <p:extLst>
      <p:ext uri="{BB962C8B-B14F-4D97-AF65-F5344CB8AC3E}">
        <p14:creationId xmlns:p14="http://schemas.microsoft.com/office/powerpoint/2010/main" val="237442572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170E8-003D-4454-8F97-B4FF81E71AA8}" type="datetime1">
              <a:rPr lang="en-US" smtClean="0"/>
              <a:t>4/26/2017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8EB07-990B-4011-9168-92AA3BDD0460}" type="slidenum">
              <a:rPr lang="en-US" smtClean="0"/>
              <a:t>‹#›</a:t>
            </a:fld>
            <a:endParaRPr lang="en-US"/>
          </a:p>
        </p:txBody>
      </p:sp>
    </p:spTree>
    <p:extLst>
      <p:ext uri="{BB962C8B-B14F-4D97-AF65-F5344CB8AC3E}">
        <p14:creationId xmlns:p14="http://schemas.microsoft.com/office/powerpoint/2010/main" val="437462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EFF05-76DF-4F6F-A513-5BBD36F4D3B2}" type="datetime1">
              <a:rPr lang="en-US" smtClean="0"/>
              <a:t>4/26/2017</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955D11-021D-48D5-ABFA-61591BD70023}" type="slidenum">
              <a:rPr lang="en-US" smtClean="0"/>
              <a:t>‹#›</a:t>
            </a:fld>
            <a:endParaRPr lang="en-US" dirty="0"/>
          </a:p>
        </p:txBody>
      </p:sp>
    </p:spTree>
    <p:extLst>
      <p:ext uri="{BB962C8B-B14F-4D97-AF65-F5344CB8AC3E}">
        <p14:creationId xmlns:p14="http://schemas.microsoft.com/office/powerpoint/2010/main" val="10176940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ribalconsultation@fema.dhs.gov"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hyperlink" Target="https://www.fema.gov/hazard-mitigation-planning-news-event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hyperlink" Target="https://www.planning.org/nationalcenters/hazards/planninginformationexchang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ema.gov/tribal-contacts"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8.jpg"/><Relationship Id="rId4" Type="http://schemas.openxmlformats.org/officeDocument/2006/relationships/hyperlink" Target="https://www.fema.gov/fema-regional-contac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fema.gov/hazard-mitigation-planning-laws-regulations-policies"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www.fema.gov/media-library/assets/documents/18355" TargetMode="External"/><Relationship Id="rId4" Type="http://schemas.openxmlformats.org/officeDocument/2006/relationships/hyperlink" Target="http://www.ecfr.gov/cgi-bin/text-idx?SID=6d1824de306391d5c9c6a655fc47feb2&amp;mc=true&amp;node=se44.1.201_17&amp;rgn=div8"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nathpo.org/" TargetMode="External"/><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ecfr.gov/cgi-bin/text-idx?SID=6d1824de306391d5c9c6a655fc47feb2&amp;mc=true&amp;node=se44.1.201_17&amp;rgn=div8"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www.fema.gov/media-library/assets/documents/18355" TargetMode="External"/><Relationship Id="rId5" Type="http://schemas.openxmlformats.org/officeDocument/2006/relationships/hyperlink" Target="https://www.fema.gov/media-library/assets/documents/4317" TargetMode="Externa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s://www.fema.gov/hazard-mitigation-planning-resources" TargetMode="External"/><Relationship Id="rId7" Type="http://schemas.openxmlformats.org/officeDocument/2006/relationships/hyperlink" Target="https://training.fema.gov/is/courseoverview.aspx?code=IS-318"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https://www.fema.gov/hazard-mitigation-planning-training" TargetMode="External"/><Relationship Id="rId5" Type="http://schemas.openxmlformats.org/officeDocument/2006/relationships/hyperlink" Target="https://www.fema.gov/media-library/assets/documents/30627" TargetMode="External"/><Relationship Id="rId4" Type="http://schemas.openxmlformats.org/officeDocument/2006/relationships/hyperlink" Target="https://www.fema.gov/media-library/assets/documents/18375"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fema.gov/tribal-consultation"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6.tmp"/><Relationship Id="rId4" Type="http://schemas.openxmlformats.org/officeDocument/2006/relationships/hyperlink" Target="https://fema.connectsolutions.com/r53m98fb1o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545397"/>
          </a:xfrm>
        </p:spPr>
        <p:txBody>
          <a:bodyPr>
            <a:normAutofit/>
          </a:bodyPr>
          <a:lstStyle/>
          <a:p>
            <a:r>
              <a:rPr lang="en-US" sz="2000" b="1" dirty="0" smtClean="0">
                <a:solidFill>
                  <a:schemeClr val="accent6">
                    <a:lumMod val="75000"/>
                  </a:schemeClr>
                </a:solidFill>
              </a:rPr>
              <a:t>Webinar for Tribal Historic Preservationists and Tribal Emergency Responders </a:t>
            </a:r>
            <a:br>
              <a:rPr lang="en-US" sz="2000" b="1" dirty="0" smtClean="0">
                <a:solidFill>
                  <a:schemeClr val="accent6">
                    <a:lumMod val="75000"/>
                  </a:schemeClr>
                </a:solidFill>
              </a:rPr>
            </a:br>
            <a:r>
              <a:rPr lang="en-US" sz="2000" b="1" dirty="0" smtClean="0">
                <a:solidFill>
                  <a:schemeClr val="accent6">
                    <a:lumMod val="75000"/>
                  </a:schemeClr>
                </a:solidFill>
              </a:rPr>
              <a:t>March 13, 2017</a:t>
            </a:r>
            <a:br>
              <a:rPr lang="en-US" sz="2000" b="1" dirty="0" smtClean="0">
                <a:solidFill>
                  <a:schemeClr val="accent6">
                    <a:lumMod val="75000"/>
                  </a:schemeClr>
                </a:solidFill>
              </a:rPr>
            </a:br>
            <a:endParaRPr lang="en-US" sz="2000" b="1" dirty="0">
              <a:solidFill>
                <a:schemeClr val="accent6">
                  <a:lumMod val="75000"/>
                </a:schemeClr>
              </a:solidFill>
            </a:endParaRPr>
          </a:p>
        </p:txBody>
      </p:sp>
      <p:sp>
        <p:nvSpPr>
          <p:cNvPr id="3" name="Subtitle 2"/>
          <p:cNvSpPr>
            <a:spLocks noGrp="1"/>
          </p:cNvSpPr>
          <p:nvPr>
            <p:ph type="subTitle" idx="1"/>
          </p:nvPr>
        </p:nvSpPr>
        <p:spPr>
          <a:xfrm>
            <a:off x="1524000" y="3831770"/>
            <a:ext cx="9144000" cy="2046516"/>
          </a:xfrm>
        </p:spPr>
        <p:txBody>
          <a:bodyPr>
            <a:normAutofit/>
          </a:bodyPr>
          <a:lstStyle/>
          <a:p>
            <a:r>
              <a:rPr lang="en-US" b="1" dirty="0"/>
              <a:t>Emergency Preparedness in Indian Country </a:t>
            </a:r>
            <a:r>
              <a:rPr lang="en-US" b="1" dirty="0" smtClean="0"/>
              <a:t/>
            </a:r>
            <a:br>
              <a:rPr lang="en-US" b="1" dirty="0" smtClean="0"/>
            </a:br>
            <a:r>
              <a:rPr lang="en-US" b="1" dirty="0" smtClean="0"/>
              <a:t>and </a:t>
            </a:r>
            <a:br>
              <a:rPr lang="en-US" b="1" dirty="0" smtClean="0"/>
            </a:br>
            <a:r>
              <a:rPr lang="en-US" b="1" dirty="0" smtClean="0"/>
              <a:t>Tribal </a:t>
            </a:r>
            <a:r>
              <a:rPr lang="en-US" b="1" dirty="0"/>
              <a:t>Preservation </a:t>
            </a:r>
            <a:r>
              <a:rPr lang="en-US" b="1" dirty="0" smtClean="0"/>
              <a:t>Planning Needs:</a:t>
            </a:r>
            <a:r>
              <a:rPr lang="en-US" b="1" dirty="0"/>
              <a:t/>
            </a:r>
            <a:br>
              <a:rPr lang="en-US" b="1" dirty="0"/>
            </a:br>
            <a:r>
              <a:rPr lang="en-US" b="1" dirty="0"/>
              <a:t/>
            </a:r>
            <a:br>
              <a:rPr lang="en-US" b="1" dirty="0"/>
            </a:br>
            <a:r>
              <a:rPr lang="en-US" b="1" dirty="0" smtClean="0"/>
              <a:t>Recommendations for </a:t>
            </a:r>
            <a:r>
              <a:rPr lang="en-US" b="1" dirty="0"/>
              <a:t>Tribes and Other Stakeholders</a:t>
            </a:r>
            <a:endParaRPr lang="en-US" dirty="0"/>
          </a:p>
        </p:txBody>
      </p:sp>
      <p:pic>
        <p:nvPicPr>
          <p:cNvPr id="1026" name="Picture 2" descr="5412 LH_electronic-"/>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299064" y="426720"/>
            <a:ext cx="7376160" cy="2220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0F08EB07-990B-4011-9168-92AA3BDD0460}" type="slidenum">
              <a:rPr lang="en-US" smtClean="0"/>
              <a:t>1</a:t>
            </a:fld>
            <a:endParaRPr lang="en-US"/>
          </a:p>
        </p:txBody>
      </p:sp>
    </p:spTree>
    <p:extLst>
      <p:ext uri="{BB962C8B-B14F-4D97-AF65-F5344CB8AC3E}">
        <p14:creationId xmlns:p14="http://schemas.microsoft.com/office/powerpoint/2010/main" val="23929215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Tribal Multi-Hazard Mitigation Planning Guidance Update – Second Outreach and Consultation Period</a:t>
            </a:r>
            <a:endParaRPr lang="en-US" dirty="0">
              <a:solidFill>
                <a:schemeClr val="bg1"/>
              </a:solidFill>
            </a:endParaRPr>
          </a:p>
        </p:txBody>
      </p:sp>
      <p:sp>
        <p:nvSpPr>
          <p:cNvPr id="3" name="Text Placeholder 2"/>
          <p:cNvSpPr>
            <a:spLocks noGrp="1"/>
          </p:cNvSpPr>
          <p:nvPr>
            <p:ph type="body" sz="quarter" idx="4294967295"/>
          </p:nvPr>
        </p:nvSpPr>
        <p:spPr>
          <a:xfrm>
            <a:off x="1981201" y="1835206"/>
            <a:ext cx="8079301" cy="866625"/>
          </a:xfrm>
          <a:prstGeom prst="rect">
            <a:avLst/>
          </a:prstGeom>
        </p:spPr>
        <p:txBody>
          <a:bodyPr>
            <a:normAutofit/>
          </a:bodyPr>
          <a:lstStyle/>
          <a:p>
            <a:pPr marL="0" lvl="1" indent="0">
              <a:lnSpc>
                <a:spcPct val="100000"/>
              </a:lnSpc>
              <a:buNone/>
            </a:pPr>
            <a:r>
              <a:rPr lang="en-US" dirty="0">
                <a:latin typeface="Franklin Gothic Book" panose="020B0503020102020204" pitchFamily="34" charset="0"/>
              </a:rPr>
              <a:t>Submit comments via email to </a:t>
            </a:r>
            <a:r>
              <a:rPr lang="en-US" sz="2000" dirty="0">
                <a:latin typeface="Franklin Gothic Book" panose="020B0503020102020204" pitchFamily="34" charset="0"/>
                <a:hlinkClick r:id="rId3"/>
              </a:rPr>
              <a:t>tribalconsultation@fema.dhs.gov</a:t>
            </a:r>
            <a:r>
              <a:rPr lang="en-US" dirty="0">
                <a:latin typeface="Franklin Gothic Book" panose="020B0503020102020204" pitchFamily="34" charset="0"/>
              </a:rPr>
              <a:t> </a:t>
            </a:r>
            <a:r>
              <a:rPr lang="en-US" dirty="0" smtClean="0">
                <a:latin typeface="Franklin Gothic Book" panose="020B0503020102020204" pitchFamily="34" charset="0"/>
              </a:rPr>
              <a:t>or by </a:t>
            </a:r>
            <a:r>
              <a:rPr lang="en-US" dirty="0">
                <a:latin typeface="Franklin Gothic Book" panose="020B0503020102020204" pitchFamily="34" charset="0"/>
              </a:rPr>
              <a:t>mail: </a:t>
            </a:r>
          </a:p>
          <a:p>
            <a:pPr marL="285750" lvl="1" indent="-285750">
              <a:lnSpc>
                <a:spcPct val="100000"/>
              </a:lnSpc>
            </a:pPr>
            <a:endParaRPr lang="en-US" sz="20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27785" y="2890445"/>
            <a:ext cx="4481374" cy="2884010"/>
          </a:xfrm>
          <a:prstGeom prst="rect">
            <a:avLst/>
          </a:prstGeom>
        </p:spPr>
      </p:pic>
      <p:sp>
        <p:nvSpPr>
          <p:cNvPr id="5" name="Rectangle 4"/>
          <p:cNvSpPr/>
          <p:nvPr/>
        </p:nvSpPr>
        <p:spPr>
          <a:xfrm>
            <a:off x="1832542" y="2585410"/>
            <a:ext cx="3778210" cy="2554545"/>
          </a:xfrm>
          <a:prstGeom prst="rect">
            <a:avLst/>
          </a:prstGeom>
        </p:spPr>
        <p:txBody>
          <a:bodyPr wrap="square">
            <a:spAutoFit/>
          </a:bodyPr>
          <a:lstStyle/>
          <a:p>
            <a:pPr marL="457200" lvl="2"/>
            <a:r>
              <a:rPr lang="en-US" sz="2000" dirty="0">
                <a:latin typeface="Franklin Gothic Book" panose="020B0503020102020204" pitchFamily="34" charset="0"/>
              </a:rPr>
              <a:t>ATTN: National Mitigation Planning Program</a:t>
            </a:r>
            <a:br>
              <a:rPr lang="en-US" sz="2000" dirty="0">
                <a:latin typeface="Franklin Gothic Book" panose="020B0503020102020204" pitchFamily="34" charset="0"/>
              </a:rPr>
            </a:br>
            <a:r>
              <a:rPr lang="en-US" sz="2000" dirty="0">
                <a:latin typeface="Franklin Gothic Book" panose="020B0503020102020204" pitchFamily="34" charset="0"/>
              </a:rPr>
              <a:t>Federal Insurance and Mitigation Administration (FIMA), DHS/FEMA, </a:t>
            </a:r>
            <a:br>
              <a:rPr lang="en-US" sz="2000" dirty="0">
                <a:latin typeface="Franklin Gothic Book" panose="020B0503020102020204" pitchFamily="34" charset="0"/>
              </a:rPr>
            </a:br>
            <a:r>
              <a:rPr lang="en-US" sz="2000" dirty="0">
                <a:latin typeface="Franklin Gothic Book" panose="020B0503020102020204" pitchFamily="34" charset="0"/>
              </a:rPr>
              <a:t>400 C Street SW, Suite 313, </a:t>
            </a:r>
            <a:br>
              <a:rPr lang="en-US" sz="2000" dirty="0">
                <a:latin typeface="Franklin Gothic Book" panose="020B0503020102020204" pitchFamily="34" charset="0"/>
              </a:rPr>
            </a:br>
            <a:r>
              <a:rPr lang="en-US" sz="2000" dirty="0">
                <a:latin typeface="Franklin Gothic Book" panose="020B0503020102020204" pitchFamily="34" charset="0"/>
              </a:rPr>
              <a:t>Washington, DC 20472-3020 </a:t>
            </a:r>
          </a:p>
        </p:txBody>
      </p:sp>
      <p:sp>
        <p:nvSpPr>
          <p:cNvPr id="6" name="Rectangle 2"/>
          <p:cNvSpPr>
            <a:spLocks noChangeArrowheads="1"/>
          </p:cNvSpPr>
          <p:nvPr/>
        </p:nvSpPr>
        <p:spPr bwMode="auto">
          <a:xfrm>
            <a:off x="5727785" y="5788959"/>
            <a:ext cx="3794750" cy="275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dirty="0"/>
              <a:t>Photo: FEMA/</a:t>
            </a:r>
            <a:r>
              <a:rPr lang="en-US" sz="1200" dirty="0"/>
              <a:t>Ruth Kennedy, Rainsville, AL, 8/22/11</a:t>
            </a:r>
            <a:endParaRPr lang="en-US" altLang="en-US" sz="1200" dirty="0"/>
          </a:p>
        </p:txBody>
      </p:sp>
      <p:sp>
        <p:nvSpPr>
          <p:cNvPr id="8" name="Slide Number Placeholder 7"/>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17063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Planning Information Exchange (PIE)</a:t>
            </a:r>
            <a:endParaRPr lang="en-US" dirty="0">
              <a:solidFill>
                <a:schemeClr val="bg1"/>
              </a:solidFill>
            </a:endParaRPr>
          </a:p>
        </p:txBody>
      </p:sp>
      <p:sp>
        <p:nvSpPr>
          <p:cNvPr id="3" name="Text Placeholder 2"/>
          <p:cNvSpPr>
            <a:spLocks noGrp="1"/>
          </p:cNvSpPr>
          <p:nvPr>
            <p:ph type="body" sz="quarter" idx="4294967295"/>
          </p:nvPr>
        </p:nvSpPr>
        <p:spPr>
          <a:xfrm>
            <a:off x="1981201" y="1835205"/>
            <a:ext cx="8079301" cy="3946540"/>
          </a:xfrm>
          <a:prstGeom prst="rect">
            <a:avLst/>
          </a:prstGeom>
        </p:spPr>
        <p:txBody>
          <a:bodyPr>
            <a:normAutofit/>
          </a:bodyPr>
          <a:lstStyle/>
          <a:p>
            <a:pPr marL="285750" lvl="1" indent="-285750">
              <a:lnSpc>
                <a:spcPct val="100000"/>
              </a:lnSpc>
            </a:pPr>
            <a:r>
              <a:rPr lang="en-US" sz="2200" dirty="0"/>
              <a:t>FEMA’s Hazard Mitigation Planning News and Events webpage: </a:t>
            </a:r>
            <a:r>
              <a:rPr lang="en-US" sz="2200" dirty="0">
                <a:hlinkClick r:id="rId3"/>
              </a:rPr>
              <a:t>https://www.fema.gov/hazard-mitigation-planning-news-events</a:t>
            </a:r>
            <a:endParaRPr lang="en-US" sz="2200" dirty="0"/>
          </a:p>
          <a:p>
            <a:pPr marL="742950" lvl="2" indent="-285750">
              <a:lnSpc>
                <a:spcPct val="100000"/>
              </a:lnSpc>
              <a:buFont typeface="Wingdings" panose="05000000000000000000" pitchFamily="2" charset="2"/>
              <a:buChar char="v"/>
            </a:pPr>
            <a:r>
              <a:rPr lang="en-US" dirty="0" smtClean="0"/>
              <a:t>In partnership with the American Planning Association (APA) and the Association of State Floodplain Managers (ASFPM) – the Planning Information Exchange (PIE) is a series of free, quarterly webinars to encourage peer-to-peer learning</a:t>
            </a:r>
          </a:p>
          <a:p>
            <a:pPr marL="742950" lvl="2" indent="-285750">
              <a:lnSpc>
                <a:spcPct val="100000"/>
              </a:lnSpc>
              <a:buFont typeface="Wingdings" panose="05000000000000000000" pitchFamily="2" charset="2"/>
              <a:buChar char="v"/>
            </a:pPr>
            <a:r>
              <a:rPr lang="en-US" dirty="0" smtClean="0"/>
              <a:t>Next webinar: March 23, 2017, 2pm ET</a:t>
            </a:r>
          </a:p>
          <a:p>
            <a:pPr marL="742950" lvl="2" indent="-285750">
              <a:lnSpc>
                <a:spcPct val="100000"/>
              </a:lnSpc>
              <a:buFont typeface="Wingdings" panose="05000000000000000000" pitchFamily="2" charset="2"/>
              <a:buChar char="v"/>
            </a:pPr>
            <a:r>
              <a:rPr lang="en-US" dirty="0" smtClean="0"/>
              <a:t>To register or view past webinars, visit the APA website</a:t>
            </a:r>
            <a:r>
              <a:rPr lang="en-US" dirty="0"/>
              <a:t>, </a:t>
            </a:r>
            <a:r>
              <a:rPr lang="en-US" sz="1800" dirty="0">
                <a:hlinkClick r:id="rId4"/>
              </a:rPr>
              <a:t>https://www.planning.org/nationalcenters/hazards/planninginformationexchange/</a:t>
            </a:r>
            <a:endParaRPr lang="en-US" sz="1800" dirty="0"/>
          </a:p>
          <a:p>
            <a:pPr marL="0" lvl="1" indent="0">
              <a:lnSpc>
                <a:spcPct val="100000"/>
              </a:lnSpc>
              <a:buNone/>
            </a:pPr>
            <a:endParaRPr lang="en-US" sz="2000" dirty="0"/>
          </a:p>
          <a:p>
            <a:pPr marL="285750" lvl="1" indent="-285750">
              <a:lnSpc>
                <a:spcPct val="100000"/>
              </a:lnSpc>
            </a:pPr>
            <a:endParaRPr lang="en-US" sz="2000" dirty="0"/>
          </a:p>
          <a:p>
            <a:pPr marL="285750" lvl="1" indent="-285750">
              <a:lnSpc>
                <a:spcPct val="100000"/>
              </a:lnSpc>
            </a:pPr>
            <a:endParaRPr lang="en-US" sz="20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189331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12</a:t>
            </a:fld>
            <a:endParaRPr lang="en-US" dirty="0"/>
          </a:p>
        </p:txBody>
      </p:sp>
      <p:sp>
        <p:nvSpPr>
          <p:cNvPr id="3" name="Title 2"/>
          <p:cNvSpPr>
            <a:spLocks noGrp="1"/>
          </p:cNvSpPr>
          <p:nvPr>
            <p:ph type="title"/>
          </p:nvPr>
        </p:nvSpPr>
        <p:spPr/>
        <p:txBody>
          <a:bodyPr/>
          <a:lstStyle/>
          <a:p>
            <a:r>
              <a:rPr lang="en-US" dirty="0" smtClean="0">
                <a:solidFill>
                  <a:schemeClr val="bg1"/>
                </a:solidFill>
              </a:rPr>
              <a:t>FEMA Contacts</a:t>
            </a:r>
            <a:endParaRPr lang="en-US" dirty="0">
              <a:solidFill>
                <a:schemeClr val="bg1"/>
              </a:solidFill>
            </a:endParaRPr>
          </a:p>
        </p:txBody>
      </p:sp>
      <p:sp>
        <p:nvSpPr>
          <p:cNvPr id="7" name="Content Placeholder 3"/>
          <p:cNvSpPr txBox="1">
            <a:spLocks/>
          </p:cNvSpPr>
          <p:nvPr/>
        </p:nvSpPr>
        <p:spPr>
          <a:xfrm>
            <a:off x="2377756" y="1849391"/>
            <a:ext cx="7892469" cy="1807294"/>
          </a:xfrm>
          <a:prstGeom prst="rect">
            <a:avLst/>
          </a:prstGeom>
          <a:effectLst/>
        </p:spPr>
        <p:txBody>
          <a:bodyPr vert="horz" lIns="91440" tIns="45720" rIns="91440" bIns="45720" rtlCol="0">
            <a:noAutofit/>
          </a:bodyPr>
          <a:lstStyle>
            <a:lvl1pPr marL="342900" indent="-342900" algn="l" defTabSz="914400" rtl="0" eaLnBrk="1" latinLnBrk="0" hangingPunct="1">
              <a:lnSpc>
                <a:spcPct val="90000"/>
              </a:lnSpc>
              <a:spcBef>
                <a:spcPts val="1000"/>
              </a:spcBef>
              <a:buSzPct val="70000"/>
              <a:buFont typeface="Franklin Gothic Book" panose="020B0503020102020204" pitchFamily="34" charset="0"/>
              <a:buChar char="►"/>
              <a:defRPr sz="2000" kern="1200">
                <a:solidFill>
                  <a:schemeClr val="bg1"/>
                </a:solidFill>
                <a:effectLst/>
                <a:latin typeface="+mj-lt"/>
                <a:ea typeface="+mn-ea"/>
                <a:cs typeface="+mn-cs"/>
              </a:defRPr>
            </a:lvl1pPr>
            <a:lvl2pPr marL="742950" indent="-285750" algn="l" defTabSz="914400" rtl="0" eaLnBrk="1" latinLnBrk="0" hangingPunct="1">
              <a:lnSpc>
                <a:spcPct val="90000"/>
              </a:lnSpc>
              <a:spcBef>
                <a:spcPts val="500"/>
              </a:spcBef>
              <a:buSzPct val="70000"/>
              <a:buFont typeface="Franklin Gothic Book" panose="020B0503020102020204" pitchFamily="34" charset="0"/>
              <a:buChar char="►"/>
              <a:defRPr sz="18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SzPct val="70000"/>
              <a:buFont typeface="Franklin Gothic Book" panose="020B0503020102020204" pitchFamily="34" charset="0"/>
              <a:buChar char="►"/>
              <a:defRPr sz="16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solidFill>
                  <a:schemeClr val="tx1"/>
                </a:solidFill>
                <a:latin typeface="Franklin Gothic Book" panose="020B0503020102020204" pitchFamily="34" charset="0"/>
              </a:rPr>
              <a:t>For more information as well as requests for training and technical assistance, Tribal officials can contact FEMA’s: </a:t>
            </a:r>
          </a:p>
          <a:p>
            <a:pPr lvl="0"/>
            <a:r>
              <a:rPr lang="en-US" sz="1600" dirty="0">
                <a:solidFill>
                  <a:schemeClr val="tx1"/>
                </a:solidFill>
                <a:latin typeface="Franklin Gothic Book" panose="020B0503020102020204" pitchFamily="34" charset="0"/>
              </a:rPr>
              <a:t>National Tribal Affairs Advisor, </a:t>
            </a:r>
            <a:r>
              <a:rPr lang="en-US" sz="1600" dirty="0">
                <a:solidFill>
                  <a:schemeClr val="tx1"/>
                </a:solidFill>
                <a:latin typeface="Franklin Gothic Book" panose="020B0503020102020204" pitchFamily="34" charset="0"/>
                <a:hlinkClick r:id="rId3"/>
              </a:rPr>
              <a:t>https://www.fema.gov/tribal-contacts</a:t>
            </a:r>
            <a:endParaRPr lang="en-US" sz="1600" dirty="0">
              <a:solidFill>
                <a:schemeClr val="tx1"/>
              </a:solidFill>
              <a:latin typeface="Franklin Gothic Book" panose="020B0503020102020204" pitchFamily="34" charset="0"/>
            </a:endParaRPr>
          </a:p>
          <a:p>
            <a:pPr lvl="0"/>
            <a:r>
              <a:rPr lang="en-US" sz="1600" dirty="0">
                <a:solidFill>
                  <a:schemeClr val="tx1"/>
                </a:solidFill>
                <a:latin typeface="Franklin Gothic Book" panose="020B0503020102020204" pitchFamily="34" charset="0"/>
              </a:rPr>
              <a:t>Regional Tribal Liaisons, </a:t>
            </a:r>
            <a:r>
              <a:rPr lang="en-US" sz="1600" dirty="0">
                <a:latin typeface="Franklin Gothic Book" panose="020B0503020102020204" pitchFamily="34" charset="0"/>
                <a:hlinkClick r:id="rId3"/>
              </a:rPr>
              <a:t>https://www.fema.gov/tribal-contacts</a:t>
            </a:r>
            <a:endParaRPr lang="en-US" sz="1600" dirty="0">
              <a:latin typeface="Franklin Gothic Book" panose="020B0503020102020204" pitchFamily="34" charset="0"/>
            </a:endParaRPr>
          </a:p>
          <a:p>
            <a:pPr lvl="0"/>
            <a:r>
              <a:rPr lang="en-US" sz="1600" dirty="0">
                <a:solidFill>
                  <a:schemeClr val="tx1"/>
                </a:solidFill>
                <a:latin typeface="Franklin Gothic Book" panose="020B0503020102020204" pitchFamily="34" charset="0"/>
              </a:rPr>
              <a:t>Senior Mitigation Planner in the Mitigation Division, Risk Analysis Branch of the appropriate FEMA Regional Office, </a:t>
            </a:r>
            <a:r>
              <a:rPr lang="en-US" sz="1600" dirty="0">
                <a:solidFill>
                  <a:schemeClr val="tx1"/>
                </a:solidFill>
                <a:latin typeface="Franklin Gothic Book" panose="020B0503020102020204" pitchFamily="34" charset="0"/>
                <a:hlinkClick r:id="rId4"/>
              </a:rPr>
              <a:t>https://www.fema.gov/fema-regional-contacts</a:t>
            </a:r>
            <a:endParaRPr lang="en-US" sz="1600" dirty="0">
              <a:solidFill>
                <a:schemeClr val="tx1"/>
              </a:solidFill>
              <a:latin typeface="Franklin Gothic Book" panose="020B0503020102020204" pitchFamily="34" charset="0"/>
            </a:endParaRP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85614" y="3732580"/>
            <a:ext cx="4476750" cy="2914650"/>
          </a:xfrm>
          <a:prstGeom prst="rect">
            <a:avLst/>
          </a:prstGeom>
        </p:spPr>
      </p:pic>
    </p:spTree>
    <p:extLst>
      <p:ext uri="{BB962C8B-B14F-4D97-AF65-F5344CB8AC3E}">
        <p14:creationId xmlns:p14="http://schemas.microsoft.com/office/powerpoint/2010/main" val="3824857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“Stakeholders” -</a:t>
            </a:r>
          </a:p>
          <a:p>
            <a:r>
              <a:rPr lang="en-US" dirty="0" smtClean="0"/>
              <a:t>Tribal Historic Preservation Officers and other tribal cultural resource experts</a:t>
            </a:r>
          </a:p>
          <a:p>
            <a:r>
              <a:rPr lang="en-US" dirty="0" smtClean="0"/>
              <a:t>Tribal emergency responders</a:t>
            </a:r>
          </a:p>
          <a:p>
            <a:r>
              <a:rPr lang="en-US" dirty="0" smtClean="0"/>
              <a:t>Federal agencies with jurisdiction over emergency response and cultural resource protection</a:t>
            </a:r>
          </a:p>
          <a:p>
            <a:r>
              <a:rPr lang="en-US" dirty="0" smtClean="0"/>
              <a:t>State and local officials including emergency responders, State Historic Preservation Officers, and others who interact with tribes</a:t>
            </a:r>
          </a:p>
          <a:p>
            <a:r>
              <a:rPr lang="en-US" dirty="0" smtClean="0"/>
              <a:t>Nongovernmental tribal and non-tribal cultural and emergency response organizations</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13</a:t>
            </a:fld>
            <a:endParaRPr lang="en-US"/>
          </a:p>
        </p:txBody>
      </p:sp>
    </p:spTree>
    <p:extLst>
      <p:ext uri="{BB962C8B-B14F-4D97-AF65-F5344CB8AC3E}">
        <p14:creationId xmlns:p14="http://schemas.microsoft.com/office/powerpoint/2010/main" val="174680124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3400" b="1" dirty="0"/>
              <a:t>Cultural Resources</a:t>
            </a:r>
            <a:r>
              <a:rPr lang="en-US" sz="3400" dirty="0"/>
              <a:t>: </a:t>
            </a:r>
            <a:endParaRPr lang="en-US" sz="3400" dirty="0" smtClean="0"/>
          </a:p>
          <a:p>
            <a:pPr marL="0" indent="0">
              <a:buNone/>
            </a:pPr>
            <a:r>
              <a:rPr lang="en-US" sz="3400" dirty="0" smtClean="0"/>
              <a:t>Aspects </a:t>
            </a:r>
            <a:r>
              <a:rPr lang="en-US" sz="3400" dirty="0"/>
              <a:t>of cultural systems that are valued by or significantly representative of a culture or that contain significant information about a culture. A cultural resource may be a tangible entity or a cultural practice. Tangible cultural resources are characterized by structures, archeological resources, cultural landscapes, museum collections, archival documents and photographs, sacred sites, and ethnographic resources. Also included are cultural items as defined in the Native American Graves Protection and Repatriation Act (25 </a:t>
            </a:r>
            <a:r>
              <a:rPr lang="en-US" sz="3400" dirty="0" err="1"/>
              <a:t>U.S.C</a:t>
            </a:r>
            <a:r>
              <a:rPr lang="en-US" sz="3400" dirty="0"/>
              <a:t>. § 3001).</a:t>
            </a:r>
            <a:br>
              <a:rPr lang="en-US" sz="3400" dirty="0"/>
            </a:br>
            <a:endParaRPr lang="en-US" sz="3400" dirty="0"/>
          </a:p>
          <a:p>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14</a:t>
            </a:fld>
            <a:endParaRPr lang="en-US"/>
          </a:p>
        </p:txBody>
      </p:sp>
    </p:spTree>
    <p:extLst>
      <p:ext uri="{BB962C8B-B14F-4D97-AF65-F5344CB8AC3E}">
        <p14:creationId xmlns:p14="http://schemas.microsoft.com/office/powerpoint/2010/main" val="162987075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sz="3600" b="1" dirty="0"/>
              <a:t>Historic Properties: </a:t>
            </a:r>
            <a:endParaRPr lang="en-US" sz="3600" b="1" dirty="0" smtClean="0"/>
          </a:p>
          <a:p>
            <a:pPr marL="0" indent="0">
              <a:buNone/>
            </a:pPr>
            <a:r>
              <a:rPr lang="en-US" sz="3600" dirty="0" smtClean="0"/>
              <a:t>Any prehistoric or historic district, site, building, structure, or object included in, or eligible for inclusion in, the National Register of Historic Places, including artifacts, records, and material remains which are related to such district, site, building, structure or object. (16 </a:t>
            </a:r>
            <a:r>
              <a:rPr lang="en-US" sz="3600" dirty="0" err="1" smtClean="0"/>
              <a:t>U.S.C</a:t>
            </a:r>
            <a:r>
              <a:rPr lang="en-US" sz="3600" dirty="0" smtClean="0"/>
              <a:t>. § 470)</a:t>
            </a:r>
          </a:p>
          <a:p>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15</a:t>
            </a:fld>
            <a:endParaRPr lang="en-US"/>
          </a:p>
        </p:txBody>
      </p:sp>
    </p:spTree>
    <p:extLst>
      <p:ext uri="{BB962C8B-B14F-4D97-AF65-F5344CB8AC3E}">
        <p14:creationId xmlns:p14="http://schemas.microsoft.com/office/powerpoint/2010/main" val="354447687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normAutofit/>
          </a:bodyPr>
          <a:lstStyle/>
          <a:p>
            <a:pPr marL="0" indent="0">
              <a:buNone/>
            </a:pPr>
            <a:r>
              <a:rPr lang="en-US" sz="3600" b="1" dirty="0"/>
              <a:t>Natural Resources</a:t>
            </a:r>
            <a:r>
              <a:rPr lang="en-US" sz="3600" dirty="0"/>
              <a:t>: </a:t>
            </a:r>
            <a:endParaRPr lang="en-US" sz="3600" dirty="0" smtClean="0"/>
          </a:p>
          <a:p>
            <a:pPr marL="0" indent="0">
              <a:buNone/>
            </a:pPr>
            <a:r>
              <a:rPr lang="en-US" sz="3600" dirty="0" smtClean="0"/>
              <a:t>Includes </a:t>
            </a:r>
            <a:r>
              <a:rPr lang="en-US" sz="3600" dirty="0"/>
              <a:t>terrestrial and aquatic ecosystems, biological resources, including fish and wildlife, threatened and endangered species, and migratory birds, mapping and geospatial data, geology, hydrology, including real time water flow data, earthquakes and other natural hazards, on- and off-shore minerals, energy and coal mining.</a:t>
            </a:r>
          </a:p>
          <a:p>
            <a:pPr marL="0" indent="0">
              <a:buNone/>
            </a:pPr>
            <a:endParaRPr lang="en-US" sz="3600" dirty="0"/>
          </a:p>
        </p:txBody>
      </p:sp>
      <p:sp>
        <p:nvSpPr>
          <p:cNvPr id="4" name="Slide Number Placeholder 3"/>
          <p:cNvSpPr>
            <a:spLocks noGrp="1"/>
          </p:cNvSpPr>
          <p:nvPr>
            <p:ph type="sldNum" sz="quarter" idx="12"/>
          </p:nvPr>
        </p:nvSpPr>
        <p:spPr/>
        <p:txBody>
          <a:bodyPr/>
          <a:lstStyle/>
          <a:p>
            <a:fld id="{0F08EB07-990B-4011-9168-92AA3BDD0460}" type="slidenum">
              <a:rPr lang="en-US" smtClean="0"/>
              <a:t>16</a:t>
            </a:fld>
            <a:endParaRPr lang="en-US"/>
          </a:p>
        </p:txBody>
      </p:sp>
    </p:spTree>
    <p:extLst>
      <p:ext uri="{BB962C8B-B14F-4D97-AF65-F5344CB8AC3E}">
        <p14:creationId xmlns:p14="http://schemas.microsoft.com/office/powerpoint/2010/main" val="131235992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normAutofit/>
          </a:bodyPr>
          <a:lstStyle/>
          <a:p>
            <a:pPr marL="0" indent="0">
              <a:buNone/>
            </a:pPr>
            <a:r>
              <a:rPr lang="en-US" sz="3600" dirty="0" smtClean="0"/>
              <a:t>For convenience, the Report uses the term “cultural resources” to refer to any cultural resource, cultural heritage, sacred site, natural resource or historic property that a tribe would seek to protect in event of emergency. </a:t>
            </a:r>
            <a:endParaRPr lang="en-US" sz="3600" dirty="0"/>
          </a:p>
        </p:txBody>
      </p:sp>
      <p:sp>
        <p:nvSpPr>
          <p:cNvPr id="4" name="Slide Number Placeholder 3"/>
          <p:cNvSpPr>
            <a:spLocks noGrp="1"/>
          </p:cNvSpPr>
          <p:nvPr>
            <p:ph type="sldNum" sz="quarter" idx="12"/>
          </p:nvPr>
        </p:nvSpPr>
        <p:spPr/>
        <p:txBody>
          <a:bodyPr/>
          <a:lstStyle/>
          <a:p>
            <a:fld id="{0F08EB07-990B-4011-9168-92AA3BDD0460}" type="slidenum">
              <a:rPr lang="en-US" smtClean="0"/>
              <a:t>17</a:t>
            </a:fld>
            <a:endParaRPr lang="en-US"/>
          </a:p>
        </p:txBody>
      </p:sp>
    </p:spTree>
    <p:extLst>
      <p:ext uri="{BB962C8B-B14F-4D97-AF65-F5344CB8AC3E}">
        <p14:creationId xmlns:p14="http://schemas.microsoft.com/office/powerpoint/2010/main" val="380715298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normAutofit/>
          </a:bodyPr>
          <a:lstStyle/>
          <a:p>
            <a:pPr marL="0" indent="0">
              <a:buNone/>
            </a:pPr>
            <a:r>
              <a:rPr lang="en-US" b="1" dirty="0" smtClean="0"/>
              <a:t>Emergency</a:t>
            </a:r>
            <a:r>
              <a:rPr lang="en-US" dirty="0" smtClean="0"/>
              <a:t>: </a:t>
            </a:r>
          </a:p>
          <a:p>
            <a:pPr marL="0" indent="0">
              <a:buNone/>
            </a:pPr>
            <a:r>
              <a:rPr lang="en-US" dirty="0" smtClean="0"/>
              <a:t>An incident, whether natural or man-made, that requires responsive action to protect life or property.</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18</a:t>
            </a:fld>
            <a:endParaRPr lang="en-US"/>
          </a:p>
        </p:txBody>
      </p:sp>
    </p:spTree>
    <p:extLst>
      <p:ext uri="{BB962C8B-B14F-4D97-AF65-F5344CB8AC3E}">
        <p14:creationId xmlns:p14="http://schemas.microsoft.com/office/powerpoint/2010/main" val="16104522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Hazard Mitigation Plan</a:t>
            </a:r>
            <a:r>
              <a:rPr lang="en-US" dirty="0" smtClean="0"/>
              <a:t>: </a:t>
            </a:r>
          </a:p>
          <a:p>
            <a:pPr marL="0" indent="0">
              <a:buNone/>
            </a:pPr>
            <a:r>
              <a:rPr lang="en-US" dirty="0" smtClean="0"/>
              <a:t>State</a:t>
            </a:r>
            <a:r>
              <a:rPr lang="en-US" dirty="0"/>
              <a:t>, Tribal and local governments are required to develop a hazard mitigation plan as a condition for receiving certain types of Federal non-emergency disaster assistance, including funding for mitigation projects. State, Tribal and local governments engage in the mitigation planning process to identify risks and vulnerabilities associated with natural disasters and establish a long-term strategy for protecting people and property in future hazards events. A Mitigation Plan is a community-driven, living document that communities use to reduce their vulnerability to hazards. The hazard and risk assessment process provides the foundation for the rest of the mitigation planning process.</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19</a:t>
            </a:fld>
            <a:endParaRPr lang="en-US"/>
          </a:p>
        </p:txBody>
      </p:sp>
    </p:spTree>
    <p:extLst>
      <p:ext uri="{BB962C8B-B14F-4D97-AF65-F5344CB8AC3E}">
        <p14:creationId xmlns:p14="http://schemas.microsoft.com/office/powerpoint/2010/main" val="403954042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a:t>
            </a:r>
            <a:endParaRPr lang="en-US" dirty="0"/>
          </a:p>
        </p:txBody>
      </p:sp>
      <p:sp>
        <p:nvSpPr>
          <p:cNvPr id="3" name="Content Placeholder 2"/>
          <p:cNvSpPr>
            <a:spLocks noGrp="1"/>
          </p:cNvSpPr>
          <p:nvPr>
            <p:ph idx="1"/>
          </p:nvPr>
        </p:nvSpPr>
        <p:spPr>
          <a:xfrm>
            <a:off x="838200" y="1503680"/>
            <a:ext cx="10515600" cy="4673283"/>
          </a:xfrm>
        </p:spPr>
        <p:txBody>
          <a:bodyPr>
            <a:normAutofit lnSpcReduction="10000"/>
          </a:bodyPr>
          <a:lstStyle/>
          <a:p>
            <a:r>
              <a:rPr lang="en-US" b="1" dirty="0" smtClean="0"/>
              <a:t>Bambi Kraus</a:t>
            </a:r>
            <a:r>
              <a:rPr lang="en-US" dirty="0" smtClean="0"/>
              <a:t>, President, National Association of Historic Preservation Officers</a:t>
            </a:r>
          </a:p>
          <a:p>
            <a:r>
              <a:rPr lang="en-US" b="1" dirty="0" smtClean="0"/>
              <a:t>Jen </a:t>
            </a:r>
            <a:r>
              <a:rPr lang="en-US" b="1" dirty="0" err="1" smtClean="0"/>
              <a:t>Wellock</a:t>
            </a:r>
            <a:r>
              <a:rPr lang="en-US" dirty="0" smtClean="0"/>
              <a:t>, Architectural Historian, National Park Service, U.S. Department of Interior </a:t>
            </a:r>
          </a:p>
          <a:p>
            <a:r>
              <a:rPr lang="en-US" b="1" dirty="0" smtClean="0"/>
              <a:t>Cathleen Carlisle</a:t>
            </a:r>
            <a:r>
              <a:rPr lang="en-US" dirty="0" smtClean="0"/>
              <a:t>, Hazard Mitigation Planner, National Mitigation Planning Program, Federal Insurance and Mitigation Administration, Federal Emergency Management Agency, U.S. Department of Homeland Security</a:t>
            </a:r>
          </a:p>
          <a:p>
            <a:r>
              <a:rPr lang="en-US" b="1" dirty="0" smtClean="0"/>
              <a:t>Monte </a:t>
            </a:r>
            <a:r>
              <a:rPr lang="en-US" b="1" dirty="0" err="1" smtClean="0"/>
              <a:t>Fronk</a:t>
            </a:r>
            <a:r>
              <a:rPr lang="en-US" dirty="0" smtClean="0"/>
              <a:t>, </a:t>
            </a:r>
            <a:r>
              <a:rPr lang="en-US" dirty="0"/>
              <a:t>Emergency Management Coordinator with the Tribal Police Department at Mille Lacs Band of </a:t>
            </a:r>
            <a:r>
              <a:rPr lang="en-US" dirty="0" err="1" smtClean="0"/>
              <a:t>Ojibwe</a:t>
            </a:r>
            <a:endParaRPr lang="en-US" dirty="0" smtClean="0"/>
          </a:p>
          <a:p>
            <a:r>
              <a:rPr lang="en-US" b="1" dirty="0" smtClean="0"/>
              <a:t>Katherine Brodie</a:t>
            </a:r>
            <a:r>
              <a:rPr lang="en-US" dirty="0" smtClean="0"/>
              <a:t>, Consultant, </a:t>
            </a:r>
            <a:r>
              <a:rPr lang="en-US" dirty="0" err="1" smtClean="0"/>
              <a:t>NATHPO</a:t>
            </a: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2</a:t>
            </a:fld>
            <a:endParaRPr lang="en-US"/>
          </a:p>
        </p:txBody>
      </p:sp>
    </p:spTree>
    <p:extLst>
      <p:ext uri="{BB962C8B-B14F-4D97-AF65-F5344CB8AC3E}">
        <p14:creationId xmlns:p14="http://schemas.microsoft.com/office/powerpoint/2010/main" val="291961590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dirty="0"/>
              <a:t>Mitigation</a:t>
            </a:r>
            <a:r>
              <a:rPr lang="en-US" dirty="0" smtClean="0"/>
              <a:t>: </a:t>
            </a:r>
          </a:p>
          <a:p>
            <a:pPr marL="0" indent="0">
              <a:buNone/>
            </a:pPr>
            <a:r>
              <a:rPr lang="en-US" dirty="0" smtClean="0"/>
              <a:t>Action </a:t>
            </a:r>
            <a:r>
              <a:rPr lang="en-US" dirty="0"/>
              <a:t>intended to eliminate or reduce the effect of an actual or potential emergency. Example: Providing the public with information for eliminating or reducing risk (staying off roadways during a storm), implementing environmental and safety regulations, or monitoring and inspecting potential high-risk areas. Seeks to fix the cycle of disaster damage, reconstruction and repeat </a:t>
            </a:r>
            <a:r>
              <a:rPr lang="en-US" dirty="0" smtClean="0"/>
              <a:t>damage.</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20</a:t>
            </a:fld>
            <a:endParaRPr lang="en-US"/>
          </a:p>
        </p:txBody>
      </p:sp>
    </p:spTree>
    <p:extLst>
      <p:ext uri="{BB962C8B-B14F-4D97-AF65-F5344CB8AC3E}">
        <p14:creationId xmlns:p14="http://schemas.microsoft.com/office/powerpoint/2010/main" val="298270294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err="1"/>
              <a:t>Preparedness</a:t>
            </a:r>
            <a:r>
              <a:rPr lang="en-US" err="1"/>
              <a:t>:A continuous cycle of planning, organizing, training, equipping, exercising, evaluating and taking corrective action in an effort to build and sustain the capabilities necessary to prevent, protect against, mitigate the effects of, respond to and recover from the threats that post the greatest risk. Includes planning, procedures and protocols, training and exercises, personnel qualification and certification, and equipment certification.</a:t>
            </a:r>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21</a:t>
            </a:fld>
            <a:endParaRPr lang="en-US"/>
          </a:p>
        </p:txBody>
      </p:sp>
    </p:spTree>
    <p:extLst>
      <p:ext uri="{BB962C8B-B14F-4D97-AF65-F5344CB8AC3E}">
        <p14:creationId xmlns:p14="http://schemas.microsoft.com/office/powerpoint/2010/main" val="295331370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a:t>Prevention</a:t>
            </a:r>
            <a:r>
              <a:rPr lang="en-US"/>
              <a:t>: Involves taking action to avoid, prevent or stop an incident before it occurs. Example: Turning gas off to a neighborhood in which there is an odor of gas or acting on observed suspicious behavior by calling the police.</a:t>
            </a:r>
            <a:br>
              <a:rPr lang="en-US"/>
            </a:b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22</a:t>
            </a:fld>
            <a:endParaRPr lang="en-US"/>
          </a:p>
        </p:txBody>
      </p:sp>
    </p:spTree>
    <p:extLst>
      <p:ext uri="{BB962C8B-B14F-4D97-AF65-F5344CB8AC3E}">
        <p14:creationId xmlns:p14="http://schemas.microsoft.com/office/powerpoint/2010/main" val="172754625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err="1"/>
              <a:t>Protection</a:t>
            </a:r>
            <a:r>
              <a:rPr lang="en-US" err="1"/>
              <a:t>:Taking deliberate steps to ensure an effective response. Example: Developing an Emergency Operations Plan, activating weather forecasting and warning systems.</a:t>
            </a:r>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23</a:t>
            </a:fld>
            <a:endParaRPr lang="en-US"/>
          </a:p>
        </p:txBody>
      </p:sp>
    </p:spTree>
    <p:extLst>
      <p:ext uri="{BB962C8B-B14F-4D97-AF65-F5344CB8AC3E}">
        <p14:creationId xmlns:p14="http://schemas.microsoft.com/office/powerpoint/2010/main" val="92227913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err="1"/>
              <a:t>Response</a:t>
            </a:r>
            <a:r>
              <a:rPr lang="en-US" err="1"/>
              <a:t>:Occurs immediately after an emergency strikes. Activity that addresses the short-term, direct effects of an incident, specifically the immediate actions to save lives, protect property and meet basic human needs. Example: Activating an Emergency Operations Plan and Emergency Operations Center, providing support to and coordinating first responders and the impacted community. An effective response can reduce the extent of potential subsequent damage.</a:t>
            </a:r>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24</a:t>
            </a:fld>
            <a:endParaRPr lang="en-US"/>
          </a:p>
        </p:txBody>
      </p:sp>
    </p:spTree>
    <p:extLst>
      <p:ext uri="{BB962C8B-B14F-4D97-AF65-F5344CB8AC3E}">
        <p14:creationId xmlns:p14="http://schemas.microsoft.com/office/powerpoint/2010/main" val="281800475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Definitions</a:t>
            </a:r>
            <a:endParaRPr lang="en-US"/>
          </a:p>
        </p:txBody>
      </p:sp>
      <p:sp>
        <p:nvSpPr>
          <p:cNvPr id="3" name="Content Placeholder 2"/>
          <p:cNvSpPr>
            <a:spLocks noGrp="1"/>
          </p:cNvSpPr>
          <p:nvPr>
            <p:ph idx="1"/>
          </p:nvPr>
        </p:nvSpPr>
        <p:spPr/>
        <p:txBody>
          <a:bodyPr/>
          <a:lstStyle/>
          <a:p>
            <a:pPr marL="0" indent="0">
              <a:buNone/>
            </a:pPr>
            <a:r>
              <a:rPr lang="en-US" b="1" err="1"/>
              <a:t>Recovery</a:t>
            </a:r>
            <a:r>
              <a:rPr lang="en-US" err="1"/>
              <a:t>:Begins during and continues following response efforts. Involves the development, coordination and execution of service and site restoration plans and the reconstruction of government operations and services, including lessons learned and initiatives to prevent re-occurrence. Example: Performing a damage assessment, conducting debris removal, returning systems and facilities to normal or “new normal.”</a:t>
            </a:r>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25</a:t>
            </a:fld>
            <a:endParaRPr lang="en-US"/>
          </a:p>
        </p:txBody>
      </p:sp>
    </p:spTree>
    <p:extLst>
      <p:ext uri="{BB962C8B-B14F-4D97-AF65-F5344CB8AC3E}">
        <p14:creationId xmlns:p14="http://schemas.microsoft.com/office/powerpoint/2010/main" val="98438211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5453784"/>
          </a:xfrm>
        </p:spPr>
        <p:txBody>
          <a:bodyPr>
            <a:normAutofit fontScale="90000"/>
          </a:bodyPr>
          <a:lstStyle/>
          <a:p>
            <a:pPr algn="ctr"/>
            <a:r>
              <a:rPr lang="en-US" b="1"/>
              <a:t> </a:t>
            </a:r>
            <a:r>
              <a:rPr lang="en-US" b="1" i="1"/>
              <a:t>Risk Mitigation</a:t>
            </a:r>
            <a:br>
              <a:rPr lang="en-US" b="1" i="1"/>
            </a:br>
            <a:r>
              <a:rPr lang="en-US"/>
              <a:t/>
            </a:r>
            <a:br>
              <a:rPr lang="en-US"/>
            </a:br>
            <a:r>
              <a:rPr lang="en-US" smtClean="0"/>
              <a:t>Risk </a:t>
            </a:r>
            <a:r>
              <a:rPr lang="en-US"/>
              <a:t>mitigation principles articulated by the Federal Emergency Management Agency (FEMA) in </a:t>
            </a:r>
            <a:r>
              <a:rPr lang="en-US" u="sng"/>
              <a:t>Hazard Mitigation Planning for Tribal Governments</a:t>
            </a:r>
            <a:r>
              <a:rPr lang="en-US"/>
              <a:t> </a:t>
            </a:r>
            <a:r>
              <a:rPr lang="en-US" smtClean="0"/>
              <a:t>include … </a:t>
            </a:r>
            <a:r>
              <a:rPr lang="en-US"/>
              <a:t/>
            </a:r>
            <a:br>
              <a:rPr lang="en-US"/>
            </a:br>
            <a:r>
              <a:rPr lang="en-US"/>
              <a:t> </a:t>
            </a:r>
            <a:br>
              <a:rPr lang="en-US"/>
            </a:br>
            <a:r>
              <a:rPr lang="en-US"/>
              <a:t/>
            </a:r>
            <a:br>
              <a:rPr lang="en-US"/>
            </a:br>
            <a:endParaRPr lang="en-US"/>
          </a:p>
        </p:txBody>
      </p:sp>
      <p:sp>
        <p:nvSpPr>
          <p:cNvPr id="2" name="Slide Number Placeholder 1"/>
          <p:cNvSpPr>
            <a:spLocks noGrp="1"/>
          </p:cNvSpPr>
          <p:nvPr>
            <p:ph type="sldNum" sz="quarter" idx="12"/>
          </p:nvPr>
        </p:nvSpPr>
        <p:spPr/>
        <p:txBody>
          <a:bodyPr/>
          <a:lstStyle/>
          <a:p>
            <a:fld id="{0F08EB07-990B-4011-9168-92AA3BDD0460}" type="slidenum">
              <a:rPr lang="en-US" smtClean="0"/>
              <a:t>26</a:t>
            </a:fld>
            <a:endParaRPr lang="en-US"/>
          </a:p>
        </p:txBody>
      </p:sp>
    </p:spTree>
    <p:extLst>
      <p:ext uri="{BB962C8B-B14F-4D97-AF65-F5344CB8AC3E}">
        <p14:creationId xmlns:p14="http://schemas.microsoft.com/office/powerpoint/2010/main" val="3990533227"/>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1.	Organize </a:t>
            </a:r>
            <a:r>
              <a:rPr lang="en-US" b="1"/>
              <a:t>Resources</a:t>
            </a:r>
            <a:endParaRPr lang="en-US"/>
          </a:p>
        </p:txBody>
      </p:sp>
      <p:sp>
        <p:nvSpPr>
          <p:cNvPr id="3" name="Content Placeholder 2"/>
          <p:cNvSpPr>
            <a:spLocks noGrp="1"/>
          </p:cNvSpPr>
          <p:nvPr>
            <p:ph idx="1"/>
          </p:nvPr>
        </p:nvSpPr>
        <p:spPr/>
        <p:txBody>
          <a:bodyPr/>
          <a:lstStyle/>
          <a:p>
            <a:pPr marL="0" indent="0">
              <a:buNone/>
            </a:pPr>
            <a:r>
              <a:rPr lang="en-US"/>
              <a:t>At the start, an Indian tribal government can focus on assembling the resources, partners, and technical expertise needed for a successful mitigation planning process. In the context of cultural resources, this means having the right individuals at the table, such as the THPO or other cultural steward, to integrate cultural issues throughout the planning process. </a:t>
            </a:r>
            <a:br>
              <a:rPr lang="en-US"/>
            </a:br>
            <a:endParaRPr lang="en-US"/>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27</a:t>
            </a:fld>
            <a:endParaRPr lang="en-US"/>
          </a:p>
        </p:txBody>
      </p:sp>
    </p:spTree>
    <p:extLst>
      <p:ext uri="{BB962C8B-B14F-4D97-AF65-F5344CB8AC3E}">
        <p14:creationId xmlns:p14="http://schemas.microsoft.com/office/powerpoint/2010/main" val="260674416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2.	Assess </a:t>
            </a:r>
            <a:r>
              <a:rPr lang="en-US" b="1"/>
              <a:t>Risks </a:t>
            </a:r>
            <a:endParaRPr lang="en-US"/>
          </a:p>
        </p:txBody>
      </p:sp>
      <p:sp>
        <p:nvSpPr>
          <p:cNvPr id="3" name="Content Placeholder 2"/>
          <p:cNvSpPr>
            <a:spLocks noGrp="1"/>
          </p:cNvSpPr>
          <p:nvPr>
            <p:ph idx="1"/>
          </p:nvPr>
        </p:nvSpPr>
        <p:spPr/>
        <p:txBody>
          <a:bodyPr/>
          <a:lstStyle/>
          <a:p>
            <a:pPr marL="0" indent="0">
              <a:buNone/>
            </a:pPr>
            <a:r>
              <a:rPr lang="en-US"/>
              <a:t>Next, the Indian tribal government needs to identify the characteristics and potential consequences of hazards. It is important to understand what geographic areas different hazards might impact and what people, property, or other assets might be vulnerable. In the context of cultural resources, this means that the THPO or other cultural steward is at the table to help assess hazards and risks through the cultural resource perspective. </a:t>
            </a:r>
            <a:br>
              <a:rPr lang="en-US"/>
            </a:b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28</a:t>
            </a:fld>
            <a:endParaRPr lang="en-US"/>
          </a:p>
        </p:txBody>
      </p:sp>
    </p:spTree>
    <p:extLst>
      <p:ext uri="{BB962C8B-B14F-4D97-AF65-F5344CB8AC3E}">
        <p14:creationId xmlns:p14="http://schemas.microsoft.com/office/powerpoint/2010/main" val="408321573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3.	Develop </a:t>
            </a:r>
            <a:r>
              <a:rPr lang="en-US" b="1"/>
              <a:t>a Hazard Mitigation Plan </a:t>
            </a:r>
            <a:endParaRPr lang="en-US"/>
          </a:p>
        </p:txBody>
      </p:sp>
      <p:sp>
        <p:nvSpPr>
          <p:cNvPr id="3" name="Content Placeholder 2"/>
          <p:cNvSpPr>
            <a:spLocks noGrp="1"/>
          </p:cNvSpPr>
          <p:nvPr>
            <p:ph idx="1"/>
          </p:nvPr>
        </p:nvSpPr>
        <p:spPr/>
        <p:txBody>
          <a:bodyPr/>
          <a:lstStyle/>
          <a:p>
            <a:pPr marL="0" indent="0">
              <a:buNone/>
            </a:pPr>
            <a:r>
              <a:rPr lang="en-US" dirty="0"/>
              <a:t>Based on an understanding of risk, the Indian tribal government then needs to set priorities and develop long-term strategies for avoiding or minimizing the undesired effects of disasters. A written Hazard Mitigation Plan is the outcome, one ideally approved by </a:t>
            </a:r>
            <a:r>
              <a:rPr lang="en-US" dirty="0" smtClean="0"/>
              <a:t>the Tribe and then by FEMA </a:t>
            </a:r>
            <a:r>
              <a:rPr lang="en-US" dirty="0"/>
              <a:t>to gain access to non-emergency federal aid, and </a:t>
            </a:r>
            <a:r>
              <a:rPr lang="en-US" dirty="0" smtClean="0"/>
              <a:t>can be the </a:t>
            </a:r>
            <a:r>
              <a:rPr lang="en-US" dirty="0"/>
              <a:t>focus of the Tribes’ emergency management implementation efforts. In the context of cultural resources, this means having the right individuals at the table, such as the </a:t>
            </a:r>
            <a:r>
              <a:rPr lang="en-US" dirty="0" err="1"/>
              <a:t>THPO</a:t>
            </a:r>
            <a:r>
              <a:rPr lang="en-US" dirty="0"/>
              <a:t> or other cultural steward, to integrate cultural issues throughout the required areas of the </a:t>
            </a:r>
            <a:r>
              <a:rPr lang="en-US" dirty="0" err="1"/>
              <a:t>HMP</a:t>
            </a:r>
            <a:r>
              <a:rPr lang="en-US" dirty="0"/>
              <a:t> drafting </a:t>
            </a:r>
            <a:br>
              <a:rPr lang="en-US" dirty="0"/>
            </a:b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29</a:t>
            </a:fld>
            <a:endParaRPr lang="en-US"/>
          </a:p>
        </p:txBody>
      </p:sp>
    </p:spTree>
    <p:extLst>
      <p:ext uri="{BB962C8B-B14F-4D97-AF65-F5344CB8AC3E}">
        <p14:creationId xmlns:p14="http://schemas.microsoft.com/office/powerpoint/2010/main" val="130052100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Outline of Discussion</a:t>
            </a:r>
            <a:endParaRPr lang="en-US" b="1"/>
          </a:p>
        </p:txBody>
      </p:sp>
      <p:sp>
        <p:nvSpPr>
          <p:cNvPr id="3" name="Content Placeholder 2"/>
          <p:cNvSpPr>
            <a:spLocks noGrp="1"/>
          </p:cNvSpPr>
          <p:nvPr>
            <p:ph idx="1"/>
          </p:nvPr>
        </p:nvSpPr>
        <p:spPr/>
        <p:txBody>
          <a:bodyPr>
            <a:normAutofit/>
          </a:bodyPr>
          <a:lstStyle/>
          <a:p>
            <a:r>
              <a:rPr lang="en-US" sz="3600" dirty="0" smtClean="0"/>
              <a:t>Purpose and Scope of Report – </a:t>
            </a:r>
            <a:r>
              <a:rPr lang="en-US" sz="3600" dirty="0" err="1" smtClean="0"/>
              <a:t>NATHPO</a:t>
            </a:r>
            <a:r>
              <a:rPr lang="en-US" sz="3600" dirty="0" smtClean="0"/>
              <a:t> and NPS</a:t>
            </a:r>
          </a:p>
          <a:p>
            <a:r>
              <a:rPr lang="en-US" sz="3600" dirty="0" smtClean="0"/>
              <a:t>FEMA Tribal Mitigation Overview</a:t>
            </a:r>
          </a:p>
          <a:p>
            <a:r>
              <a:rPr lang="en-US" sz="3600" dirty="0" smtClean="0"/>
              <a:t>Key Report Definitions &amp; Principles</a:t>
            </a:r>
          </a:p>
          <a:p>
            <a:r>
              <a:rPr lang="en-US" sz="3600" dirty="0" smtClean="0"/>
              <a:t>Recommendations for Tribal Governments</a:t>
            </a:r>
          </a:p>
          <a:p>
            <a:r>
              <a:rPr lang="en-US" sz="3600" dirty="0" smtClean="0"/>
              <a:t>Recommendations for Other Stakeholders</a:t>
            </a:r>
          </a:p>
          <a:p>
            <a:r>
              <a:rPr lang="en-US" sz="3600" dirty="0" smtClean="0"/>
              <a:t>Resources for Tribes and Other Stakeholders</a:t>
            </a:r>
          </a:p>
          <a:p>
            <a:r>
              <a:rPr lang="en-US" sz="3600" dirty="0" smtClean="0"/>
              <a:t>Next Steps</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a:t>
            </a:fld>
            <a:endParaRPr lang="en-US"/>
          </a:p>
        </p:txBody>
      </p:sp>
    </p:spTree>
    <p:extLst>
      <p:ext uri="{BB962C8B-B14F-4D97-AF65-F5344CB8AC3E}">
        <p14:creationId xmlns:p14="http://schemas.microsoft.com/office/powerpoint/2010/main" val="428254918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4.	Implement </a:t>
            </a:r>
            <a:r>
              <a:rPr lang="en-US" b="1"/>
              <a:t>Plan and Monitor Progress</a:t>
            </a:r>
            <a:endParaRPr lang="en-US"/>
          </a:p>
        </p:txBody>
      </p:sp>
      <p:sp>
        <p:nvSpPr>
          <p:cNvPr id="3" name="Content Placeholder 2"/>
          <p:cNvSpPr>
            <a:spLocks noGrp="1"/>
          </p:cNvSpPr>
          <p:nvPr>
            <p:ph idx="1"/>
          </p:nvPr>
        </p:nvSpPr>
        <p:spPr/>
        <p:txBody>
          <a:bodyPr>
            <a:normAutofit/>
          </a:bodyPr>
          <a:lstStyle/>
          <a:p>
            <a:pPr marL="0" indent="0">
              <a:buNone/>
            </a:pPr>
            <a:r>
              <a:rPr lang="en-US" dirty="0"/>
              <a:t>The Indian tribal government can bring the mitigation plan to life in a variety of ways, from implementing specific mitigation projects to changing aspects of day-to-day tribal operations. To ensure success in ongoing implementation, the plan must remain relevant. Thus, the Indian tribal government can conduct periodic evaluations to assess changing risks and priorities and make revisions as needed. In the context of cultural resources, this means that the </a:t>
            </a:r>
            <a:r>
              <a:rPr lang="en-US" dirty="0" err="1"/>
              <a:t>THPO</a:t>
            </a:r>
            <a:r>
              <a:rPr lang="en-US" dirty="0"/>
              <a:t> or other cultural steward is actively engaged in activities, plans, programs, training and other areas designed to push forward implementing the </a:t>
            </a:r>
            <a:r>
              <a:rPr lang="en-US" dirty="0" err="1"/>
              <a:t>HMP</a:t>
            </a: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30</a:t>
            </a:fld>
            <a:endParaRPr lang="en-US"/>
          </a:p>
        </p:txBody>
      </p:sp>
    </p:spTree>
    <p:extLst>
      <p:ext uri="{BB962C8B-B14F-4D97-AF65-F5344CB8AC3E}">
        <p14:creationId xmlns:p14="http://schemas.microsoft.com/office/powerpoint/2010/main" val="376180890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a:t>Action Item One</a:t>
            </a:r>
            <a:r>
              <a:rPr lang="en-US" i="1"/>
              <a:t>: 	</a:t>
            </a:r>
            <a:r>
              <a:rPr lang="en-US" i="1" smtClean="0"/>
              <a:t/>
            </a:r>
            <a:br>
              <a:rPr lang="en-US" i="1" smtClean="0"/>
            </a:br>
            <a:r>
              <a:rPr lang="en-US" b="1" smtClean="0"/>
              <a:t>Identify </a:t>
            </a:r>
            <a:r>
              <a:rPr lang="en-US" b="1"/>
              <a:t>Stakeholders and Organize Resources</a:t>
            </a:r>
            <a:endParaRPr lang="en-US"/>
          </a:p>
        </p:txBody>
      </p:sp>
      <p:sp>
        <p:nvSpPr>
          <p:cNvPr id="3" name="Content Placeholder 2"/>
          <p:cNvSpPr>
            <a:spLocks noGrp="1"/>
          </p:cNvSpPr>
          <p:nvPr>
            <p:ph idx="1"/>
          </p:nvPr>
        </p:nvSpPr>
        <p:spPr/>
        <p:txBody>
          <a:bodyPr/>
          <a:lstStyle/>
          <a:p>
            <a:pPr marL="0" indent="0">
              <a:buNone/>
            </a:pPr>
            <a:r>
              <a:rPr lang="en-US" dirty="0"/>
              <a:t>The </a:t>
            </a:r>
            <a:r>
              <a:rPr lang="en-US" dirty="0" err="1"/>
              <a:t>THPO</a:t>
            </a:r>
            <a:r>
              <a:rPr lang="en-US" dirty="0"/>
              <a:t> can focus on assembling a </a:t>
            </a:r>
            <a:r>
              <a:rPr lang="en-US" dirty="0" smtClean="0"/>
              <a:t>Cultural Resources </a:t>
            </a:r>
            <a:r>
              <a:rPr lang="en-US" dirty="0"/>
              <a:t>Working Group with participants that represent the resources, partners, and technical expertise needed for a successful </a:t>
            </a:r>
            <a:r>
              <a:rPr lang="en-US" dirty="0" smtClean="0"/>
              <a:t>hazard mitigation </a:t>
            </a:r>
            <a:r>
              <a:rPr lang="en-US" dirty="0"/>
              <a:t>planning process that includes cultural resources. </a:t>
            </a:r>
            <a:endParaRPr lang="en-US" dirty="0" smtClean="0"/>
          </a:p>
          <a:p>
            <a:pPr marL="0" indent="0">
              <a:buNone/>
            </a:pPr>
            <a:r>
              <a:rPr lang="en-US" dirty="0" smtClean="0"/>
              <a:t>This </a:t>
            </a:r>
            <a:r>
              <a:rPr lang="en-US" dirty="0"/>
              <a:t>means having the right individuals at the table, such as the </a:t>
            </a:r>
            <a:r>
              <a:rPr lang="en-US" dirty="0" err="1"/>
              <a:t>THPO</a:t>
            </a:r>
            <a:r>
              <a:rPr lang="en-US" dirty="0"/>
              <a:t> or other cultural steward, to integrate cultural issues throughout the planning process</a:t>
            </a:r>
            <a:r>
              <a:rPr lang="en-US" i="1" dirty="0"/>
              <a:t/>
            </a:r>
            <a:br>
              <a:rPr lang="en-US" i="1"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31</a:t>
            </a:fld>
            <a:endParaRPr lang="en-US"/>
          </a:p>
        </p:txBody>
      </p:sp>
    </p:spTree>
    <p:extLst>
      <p:ext uri="{BB962C8B-B14F-4D97-AF65-F5344CB8AC3E}">
        <p14:creationId xmlns:p14="http://schemas.microsoft.com/office/powerpoint/2010/main" val="68482156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629"/>
            <a:ext cx="10515600" cy="1541059"/>
          </a:xfrm>
        </p:spPr>
        <p:txBody>
          <a:bodyPr>
            <a:normAutofit fontScale="90000"/>
          </a:bodyPr>
          <a:lstStyle/>
          <a:p>
            <a:r>
              <a:rPr lang="en-US" b="1" i="1" smtClean="0"/>
              <a:t/>
            </a:r>
            <a:br>
              <a:rPr lang="en-US" b="1" i="1" smtClean="0"/>
            </a:br>
            <a:r>
              <a:rPr lang="en-US" sz="4900" b="1" i="1" smtClean="0"/>
              <a:t>Action </a:t>
            </a:r>
            <a:r>
              <a:rPr lang="en-US" sz="4900" b="1" i="1"/>
              <a:t>Item Two</a:t>
            </a:r>
            <a:r>
              <a:rPr lang="en-US" sz="4900" i="1"/>
              <a:t>:	</a:t>
            </a:r>
            <a:r>
              <a:rPr lang="en-US" sz="4900" i="1" smtClean="0"/>
              <a:t/>
            </a:r>
            <a:br>
              <a:rPr lang="en-US" sz="4900" i="1" smtClean="0"/>
            </a:br>
            <a:r>
              <a:rPr lang="en-US" sz="4900" b="1" smtClean="0"/>
              <a:t>Assess </a:t>
            </a:r>
            <a:r>
              <a:rPr lang="en-US" sz="4900" b="1"/>
              <a:t>Risks to Cultural Resources. </a:t>
            </a:r>
            <a:r>
              <a:rPr lang="en-US" sz="4900"/>
              <a:t/>
            </a:r>
            <a:br>
              <a:rPr lang="en-US" sz="4900"/>
            </a:br>
            <a:endParaRPr lang="en-US" sz="4900"/>
          </a:p>
        </p:txBody>
      </p:sp>
      <p:sp>
        <p:nvSpPr>
          <p:cNvPr id="3" name="Content Placeholder 2"/>
          <p:cNvSpPr>
            <a:spLocks noGrp="1"/>
          </p:cNvSpPr>
          <p:nvPr>
            <p:ph idx="1"/>
          </p:nvPr>
        </p:nvSpPr>
        <p:spPr/>
        <p:txBody>
          <a:bodyPr/>
          <a:lstStyle/>
          <a:p>
            <a:pPr marL="0" indent="0">
              <a:buNone/>
            </a:pPr>
            <a:r>
              <a:rPr lang="en-US" dirty="0"/>
              <a:t>The </a:t>
            </a:r>
            <a:r>
              <a:rPr lang="en-US" dirty="0" smtClean="0"/>
              <a:t>Cultural Resources </a:t>
            </a:r>
            <a:r>
              <a:rPr lang="en-US" dirty="0"/>
              <a:t>Working Group, led by the </a:t>
            </a:r>
            <a:r>
              <a:rPr lang="en-US" dirty="0" err="1"/>
              <a:t>THPO</a:t>
            </a:r>
            <a:r>
              <a:rPr lang="en-US" dirty="0"/>
              <a:t> </a:t>
            </a:r>
            <a:r>
              <a:rPr lang="en-US" dirty="0" smtClean="0"/>
              <a:t>or other tribal designee, can </a:t>
            </a:r>
            <a:r>
              <a:rPr lang="en-US" dirty="0"/>
              <a:t>work to identify the characteristics and potential consequences of hazards. </a:t>
            </a:r>
            <a:endParaRPr lang="en-US" dirty="0" smtClean="0"/>
          </a:p>
          <a:p>
            <a:pPr marL="0" indent="0">
              <a:buNone/>
            </a:pPr>
            <a:r>
              <a:rPr lang="en-US" dirty="0" smtClean="0"/>
              <a:t>It </a:t>
            </a:r>
            <a:r>
              <a:rPr lang="en-US" dirty="0"/>
              <a:t>is important to understand what geographic areas different hazards might impact and what people, property, or other assets might be vulnerable. </a:t>
            </a:r>
            <a:endParaRPr lang="en-US" dirty="0" smtClean="0"/>
          </a:p>
          <a:p>
            <a:pPr marL="0" indent="0">
              <a:buNone/>
            </a:pPr>
            <a:r>
              <a:rPr lang="en-US" dirty="0" smtClean="0"/>
              <a:t>In </a:t>
            </a:r>
            <a:r>
              <a:rPr lang="en-US" dirty="0"/>
              <a:t>the context of cultural resources, this means that the </a:t>
            </a:r>
            <a:r>
              <a:rPr lang="en-US" dirty="0" err="1"/>
              <a:t>THPO</a:t>
            </a:r>
            <a:r>
              <a:rPr lang="en-US" dirty="0"/>
              <a:t> is at the table to help assess hazards and risks through the cultural resource perspective. </a:t>
            </a:r>
            <a:br>
              <a:rPr lang="en-US" dirty="0"/>
            </a:b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32</a:t>
            </a:fld>
            <a:endParaRPr lang="en-US"/>
          </a:p>
        </p:txBody>
      </p:sp>
    </p:spTree>
    <p:extLst>
      <p:ext uri="{BB962C8B-B14F-4D97-AF65-F5344CB8AC3E}">
        <p14:creationId xmlns:p14="http://schemas.microsoft.com/office/powerpoint/2010/main" val="148295876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sz="4900" b="1" i="1" dirty="0" smtClean="0"/>
              <a:t>Action </a:t>
            </a:r>
            <a:r>
              <a:rPr lang="en-US" sz="4900" b="1" i="1" dirty="0"/>
              <a:t>Item Three</a:t>
            </a:r>
            <a:r>
              <a:rPr lang="en-US" sz="4900" i="1" dirty="0"/>
              <a:t>:	</a:t>
            </a:r>
            <a:r>
              <a:rPr lang="en-US" sz="4900" i="1" dirty="0" smtClean="0"/>
              <a:t/>
            </a:r>
            <a:br>
              <a:rPr lang="en-US" sz="4900" i="1" dirty="0" smtClean="0"/>
            </a:br>
            <a:r>
              <a:rPr lang="en-US" sz="4900" b="1" dirty="0" smtClean="0"/>
              <a:t>Develop </a:t>
            </a:r>
            <a:r>
              <a:rPr lang="en-US" sz="4900" b="1" dirty="0"/>
              <a:t>a Hazard Mitigation Plan.</a:t>
            </a:r>
            <a:r>
              <a:rPr lang="en-US" sz="4900" dirty="0"/>
              <a:t/>
            </a:r>
            <a:br>
              <a:rPr lang="en-US" sz="4900" dirty="0"/>
            </a:br>
            <a:endParaRPr lang="en-US" sz="4900" dirty="0"/>
          </a:p>
        </p:txBody>
      </p:sp>
      <p:sp>
        <p:nvSpPr>
          <p:cNvPr id="3" name="Content Placeholder 2"/>
          <p:cNvSpPr>
            <a:spLocks noGrp="1"/>
          </p:cNvSpPr>
          <p:nvPr>
            <p:ph idx="1"/>
          </p:nvPr>
        </p:nvSpPr>
        <p:spPr/>
        <p:txBody>
          <a:bodyPr>
            <a:normAutofit lnSpcReduction="10000"/>
          </a:bodyPr>
          <a:lstStyle/>
          <a:p>
            <a:pPr marL="0" indent="0">
              <a:buNone/>
            </a:pPr>
            <a:r>
              <a:rPr lang="en-US" dirty="0"/>
              <a:t>Based on an understanding of risk, the </a:t>
            </a:r>
            <a:r>
              <a:rPr lang="en-US" dirty="0" err="1"/>
              <a:t>THPO</a:t>
            </a:r>
            <a:r>
              <a:rPr lang="en-US" dirty="0"/>
              <a:t> must set priorities and develop long-term strategies for avoiding or minimizing the undesired effects of disasters on cultural resources. </a:t>
            </a:r>
            <a:endParaRPr lang="en-US" dirty="0" smtClean="0"/>
          </a:p>
          <a:p>
            <a:pPr marL="0" indent="0">
              <a:buNone/>
            </a:pPr>
            <a:r>
              <a:rPr lang="en-US" dirty="0" smtClean="0"/>
              <a:t>A </a:t>
            </a:r>
            <a:r>
              <a:rPr lang="en-US" dirty="0"/>
              <a:t>written Hazard Mitigation Plan is the outcome, one ideally approved by </a:t>
            </a:r>
            <a:r>
              <a:rPr lang="en-US" dirty="0" smtClean="0"/>
              <a:t>the Tribe and then by FEMA </a:t>
            </a:r>
            <a:r>
              <a:rPr lang="en-US" dirty="0"/>
              <a:t>to gain access to non-emergency federal aid, </a:t>
            </a:r>
            <a:r>
              <a:rPr lang="en-US" dirty="0" smtClean="0"/>
              <a:t>can serve as </a:t>
            </a:r>
            <a:r>
              <a:rPr lang="en-US" dirty="0"/>
              <a:t>the focus of the Tribe’s emergency management implementation efforts. </a:t>
            </a:r>
            <a:endParaRPr lang="en-US" dirty="0" smtClean="0"/>
          </a:p>
          <a:p>
            <a:pPr marL="0" indent="0">
              <a:buNone/>
            </a:pPr>
            <a:r>
              <a:rPr lang="en-US" dirty="0" smtClean="0"/>
              <a:t>In </a:t>
            </a:r>
            <a:r>
              <a:rPr lang="en-US" dirty="0"/>
              <a:t>the context of cultural resources, this means having the right individuals at the table, such as the </a:t>
            </a:r>
            <a:r>
              <a:rPr lang="en-US" dirty="0" err="1"/>
              <a:t>THPO</a:t>
            </a:r>
            <a:r>
              <a:rPr lang="en-US" dirty="0"/>
              <a:t> or other cultural steward, to integrate cultural issues throughout </a:t>
            </a:r>
            <a:r>
              <a:rPr lang="en-US" dirty="0" err="1"/>
              <a:t>HMP</a:t>
            </a:r>
            <a:r>
              <a:rPr lang="en-US" dirty="0"/>
              <a:t> drafting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33</a:t>
            </a:fld>
            <a:endParaRPr lang="en-US"/>
          </a:p>
        </p:txBody>
      </p:sp>
    </p:spTree>
    <p:extLst>
      <p:ext uri="{BB962C8B-B14F-4D97-AF65-F5344CB8AC3E}">
        <p14:creationId xmlns:p14="http://schemas.microsoft.com/office/powerpoint/2010/main" val="78544253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
            </a:r>
            <a:br>
              <a:rPr lang="en-US" b="1" i="1" dirty="0" smtClean="0"/>
            </a:br>
            <a:r>
              <a:rPr lang="en-US" sz="4900" b="1" i="1" dirty="0" smtClean="0"/>
              <a:t>Action </a:t>
            </a:r>
            <a:r>
              <a:rPr lang="en-US" sz="4900" b="1" i="1" dirty="0"/>
              <a:t>Item Four:	</a:t>
            </a:r>
            <a:r>
              <a:rPr lang="en-US" sz="4900" b="1" i="1" dirty="0" smtClean="0"/>
              <a:t/>
            </a:r>
            <a:br>
              <a:rPr lang="en-US" sz="4900" b="1" i="1" dirty="0" smtClean="0"/>
            </a:br>
            <a:r>
              <a:rPr lang="en-US" sz="4900" b="1" dirty="0" smtClean="0"/>
              <a:t>Implement </a:t>
            </a:r>
            <a:r>
              <a:rPr lang="en-US" sz="4900" b="1" dirty="0"/>
              <a:t>Plan and Monitor Progress. </a:t>
            </a:r>
            <a:br>
              <a:rPr lang="en-US" sz="4900" b="1" dirty="0"/>
            </a:br>
            <a:r>
              <a:rPr lang="en-US" dirty="0"/>
              <a:t>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The </a:t>
            </a:r>
            <a:r>
              <a:rPr lang="en-US" dirty="0" err="1"/>
              <a:t>THPO</a:t>
            </a:r>
            <a:r>
              <a:rPr lang="en-US" dirty="0"/>
              <a:t> can implement the cultural resource aspects of the </a:t>
            </a:r>
            <a:r>
              <a:rPr lang="en-US" dirty="0" err="1"/>
              <a:t>HMP</a:t>
            </a:r>
            <a:r>
              <a:rPr lang="en-US" dirty="0"/>
              <a:t> through specific mitigation projects. </a:t>
            </a:r>
            <a:endParaRPr lang="en-US" dirty="0" smtClean="0"/>
          </a:p>
          <a:p>
            <a:pPr marL="0" indent="0">
              <a:buNone/>
            </a:pPr>
            <a:r>
              <a:rPr lang="en-US" dirty="0" smtClean="0"/>
              <a:t>The </a:t>
            </a:r>
            <a:r>
              <a:rPr lang="en-US" dirty="0" err="1"/>
              <a:t>THPO</a:t>
            </a:r>
            <a:r>
              <a:rPr lang="en-US" dirty="0"/>
              <a:t> can conduct periodic evaluations to assess changing risks and priorities and make revisions as needed. </a:t>
            </a:r>
            <a:endParaRPr lang="en-US" dirty="0" smtClean="0"/>
          </a:p>
          <a:p>
            <a:pPr marL="0" indent="0">
              <a:buNone/>
            </a:pPr>
            <a:r>
              <a:rPr lang="en-US" dirty="0" smtClean="0"/>
              <a:t>In </a:t>
            </a:r>
            <a:r>
              <a:rPr lang="en-US" dirty="0"/>
              <a:t>the context of cultural resources, this means that the </a:t>
            </a:r>
            <a:r>
              <a:rPr lang="en-US" dirty="0" err="1"/>
              <a:t>THPO</a:t>
            </a:r>
            <a:r>
              <a:rPr lang="en-US" dirty="0"/>
              <a:t> or other cultural steward is actively engaged in activities, plans, programs, training and other areas designed to push forward implementing the </a:t>
            </a:r>
            <a:r>
              <a:rPr lang="en-US" dirty="0" err="1"/>
              <a:t>HMP</a:t>
            </a:r>
            <a:r>
              <a:rPr lang="en-US" dirty="0"/>
              <a:t>. </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34</a:t>
            </a:fld>
            <a:endParaRPr lang="en-US"/>
          </a:p>
        </p:txBody>
      </p:sp>
    </p:spTree>
    <p:extLst>
      <p:ext uri="{BB962C8B-B14F-4D97-AF65-F5344CB8AC3E}">
        <p14:creationId xmlns:p14="http://schemas.microsoft.com/office/powerpoint/2010/main" val="334226424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4826" y="2327565"/>
            <a:ext cx="10515600" cy="2039822"/>
          </a:xfrm>
        </p:spPr>
        <p:txBody>
          <a:bodyPr>
            <a:normAutofit/>
          </a:bodyPr>
          <a:lstStyle/>
          <a:p>
            <a:pPr algn="ctr"/>
            <a:r>
              <a:rPr lang="en-US" b="1" i="1" dirty="0"/>
              <a:t>Action Item One</a:t>
            </a:r>
            <a:r>
              <a:rPr lang="en-US" i="1" dirty="0"/>
              <a:t>: 	</a:t>
            </a:r>
            <a:r>
              <a:rPr lang="en-US" i="1" dirty="0" smtClean="0"/>
              <a:t/>
            </a:r>
            <a:br>
              <a:rPr lang="en-US" i="1" dirty="0" smtClean="0"/>
            </a:br>
            <a:r>
              <a:rPr lang="en-US" b="1" dirty="0" smtClean="0"/>
              <a:t>Identify </a:t>
            </a:r>
            <a:r>
              <a:rPr lang="en-US" b="1" dirty="0"/>
              <a:t>Stakeholders and Organize Resources</a:t>
            </a:r>
            <a:r>
              <a:rPr lang="en-US" dirty="0"/>
              <a:t>.  </a:t>
            </a:r>
            <a:br>
              <a:rPr lang="en-US" dirty="0"/>
            </a:br>
            <a:endParaRPr lang="en-US" dirty="0"/>
          </a:p>
        </p:txBody>
      </p:sp>
      <p:sp>
        <p:nvSpPr>
          <p:cNvPr id="2" name="Slide Number Placeholder 1"/>
          <p:cNvSpPr>
            <a:spLocks noGrp="1"/>
          </p:cNvSpPr>
          <p:nvPr>
            <p:ph type="sldNum" sz="quarter" idx="12"/>
          </p:nvPr>
        </p:nvSpPr>
        <p:spPr/>
        <p:txBody>
          <a:bodyPr/>
          <a:lstStyle/>
          <a:p>
            <a:fld id="{0F08EB07-990B-4011-9168-92AA3BDD0460}" type="slidenum">
              <a:rPr lang="en-US" smtClean="0"/>
              <a:t>35</a:t>
            </a:fld>
            <a:endParaRPr lang="en-US"/>
          </a:p>
        </p:txBody>
      </p:sp>
    </p:spTree>
    <p:extLst>
      <p:ext uri="{BB962C8B-B14F-4D97-AF65-F5344CB8AC3E}">
        <p14:creationId xmlns:p14="http://schemas.microsoft.com/office/powerpoint/2010/main" val="409307189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3177"/>
            <a:ext cx="10515600" cy="801189"/>
          </a:xfrm>
        </p:spPr>
        <p:txBody>
          <a:bodyPr>
            <a:normAutofit fontScale="90000"/>
          </a:bodyPr>
          <a:lstStyle/>
          <a:p>
            <a:r>
              <a:rPr lang="en-US" i="1" smtClean="0"/>
              <a:t/>
            </a:r>
            <a:br>
              <a:rPr lang="en-US" i="1" smtClean="0"/>
            </a:br>
            <a:r>
              <a:rPr lang="en-US" i="1" smtClean="0"/>
              <a:t/>
            </a:r>
            <a:br>
              <a:rPr lang="en-US" i="1" smtClean="0"/>
            </a:br>
            <a:r>
              <a:rPr lang="en-US" i="1" smtClean="0"/>
              <a:t>Stakeholders </a:t>
            </a:r>
            <a:r>
              <a:rPr lang="en-US" i="1"/>
              <a:t>may include: </a:t>
            </a:r>
            <a:r>
              <a:rPr lang="en-US"/>
              <a:t/>
            </a:r>
            <a:br>
              <a:rPr lang="en-US"/>
            </a:br>
            <a:r>
              <a:rPr lang="en-US"/>
              <a:t> </a:t>
            </a:r>
          </a:p>
        </p:txBody>
      </p:sp>
      <p:sp>
        <p:nvSpPr>
          <p:cNvPr id="3" name="Content Placeholder 2"/>
          <p:cNvSpPr>
            <a:spLocks noGrp="1"/>
          </p:cNvSpPr>
          <p:nvPr>
            <p:ph idx="1"/>
          </p:nvPr>
        </p:nvSpPr>
        <p:spPr/>
        <p:txBody>
          <a:bodyPr>
            <a:normAutofit fontScale="70000" lnSpcReduction="20000"/>
          </a:bodyPr>
          <a:lstStyle/>
          <a:p>
            <a:pPr lvl="0"/>
            <a:r>
              <a:rPr lang="en-US" dirty="0"/>
              <a:t>Tribal Council or leadership </a:t>
            </a:r>
          </a:p>
          <a:p>
            <a:pPr lvl="0"/>
            <a:r>
              <a:rPr lang="en-US" dirty="0"/>
              <a:t>Tribal Historic Preservation Officer</a:t>
            </a:r>
          </a:p>
          <a:p>
            <a:pPr lvl="0"/>
            <a:r>
              <a:rPr lang="en-US" dirty="0"/>
              <a:t>Cultural, natural and historic resource experts at the Tribe including museum or cultural center personnel, archeologists, and academics</a:t>
            </a:r>
          </a:p>
          <a:p>
            <a:pPr lvl="0"/>
            <a:r>
              <a:rPr lang="en-US" dirty="0"/>
              <a:t>Historic preservation, cultural resources, natural resources, land use or other committees of the Tribe’s executive and legislative bodies</a:t>
            </a:r>
          </a:p>
          <a:p>
            <a:pPr lvl="0"/>
            <a:r>
              <a:rPr lang="en-US" dirty="0"/>
              <a:t>Tribal community, including Elders</a:t>
            </a:r>
          </a:p>
          <a:p>
            <a:pPr lvl="0"/>
            <a:r>
              <a:rPr lang="en-US" dirty="0"/>
              <a:t>Transportation and public works department personnel</a:t>
            </a:r>
          </a:p>
          <a:p>
            <a:pPr lvl="0"/>
            <a:r>
              <a:rPr lang="en-US" dirty="0"/>
              <a:t>Emergency management experts including the Tribe’s emergency manager, emergency management department</a:t>
            </a:r>
          </a:p>
          <a:p>
            <a:pPr lvl="0"/>
            <a:r>
              <a:rPr lang="en-US" dirty="0"/>
              <a:t>First responders including fire and </a:t>
            </a:r>
            <a:r>
              <a:rPr lang="en-US" dirty="0" smtClean="0"/>
              <a:t>police, foresters, wildfire management experts, public affairs officers</a:t>
            </a:r>
            <a:endParaRPr lang="en-US" dirty="0"/>
          </a:p>
          <a:p>
            <a:pPr lvl="0"/>
            <a:r>
              <a:rPr lang="en-US" dirty="0"/>
              <a:t>Other Tribes in the locality or region with knowledge to assist the Tribe </a:t>
            </a:r>
          </a:p>
          <a:p>
            <a:pPr lvl="0"/>
            <a:r>
              <a:rPr lang="en-US" dirty="0"/>
              <a:t>The Tribe’s education department including youth programs</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36</a:t>
            </a:fld>
            <a:endParaRPr lang="en-US"/>
          </a:p>
        </p:txBody>
      </p:sp>
    </p:spTree>
    <p:extLst>
      <p:ext uri="{BB962C8B-B14F-4D97-AF65-F5344CB8AC3E}">
        <p14:creationId xmlns:p14="http://schemas.microsoft.com/office/powerpoint/2010/main" val="304733790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a:t>Non-Tribal Stakeholders might include:</a:t>
            </a:r>
            <a:r>
              <a:rPr lang="en-US"/>
              <a:t/>
            </a:r>
            <a:br>
              <a:rPr lang="en-US"/>
            </a:br>
            <a:endParaRPr lang="en-US"/>
          </a:p>
        </p:txBody>
      </p:sp>
      <p:sp>
        <p:nvSpPr>
          <p:cNvPr id="3" name="Content Placeholder 2"/>
          <p:cNvSpPr>
            <a:spLocks noGrp="1"/>
          </p:cNvSpPr>
          <p:nvPr>
            <p:ph idx="1"/>
          </p:nvPr>
        </p:nvSpPr>
        <p:spPr>
          <a:xfrm>
            <a:off x="838200" y="1524000"/>
            <a:ext cx="10515600" cy="4652963"/>
          </a:xfrm>
        </p:spPr>
        <p:txBody>
          <a:bodyPr/>
          <a:lstStyle/>
          <a:p>
            <a:pPr lvl="0"/>
            <a:r>
              <a:rPr lang="en-US" i="1" dirty="0"/>
              <a:t>The State Historic Preservation Officer</a:t>
            </a:r>
            <a:endParaRPr lang="en-US" dirty="0"/>
          </a:p>
          <a:p>
            <a:pPr lvl="0"/>
            <a:r>
              <a:rPr lang="en-US" i="1" dirty="0"/>
              <a:t>Federal agency representatives including Bureau of Indian Affairs (BIA), Forest Service, Coast Guard, FEMA (including the Heritage Emergency National Task Force), National Park Service, Fish and Wildlife Service, and any other federal agencies with jurisdiction to interact with the Tribe for purposes of emergency response or resource management or protection </a:t>
            </a:r>
            <a:endParaRPr lang="en-US" dirty="0"/>
          </a:p>
          <a:p>
            <a:pPr lvl="0"/>
            <a:r>
              <a:rPr lang="en-US" i="1" dirty="0"/>
              <a:t>State and local government officials that interact with the Tribe for purposes of emergency response or resource management </a:t>
            </a:r>
            <a:r>
              <a:rPr lang="en-US" i="1" dirty="0" smtClean="0"/>
              <a:t>through mutual aid agreements or otherwise</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37</a:t>
            </a:fld>
            <a:endParaRPr lang="en-US"/>
          </a:p>
        </p:txBody>
      </p:sp>
    </p:spTree>
    <p:extLst>
      <p:ext uri="{BB962C8B-B14F-4D97-AF65-F5344CB8AC3E}">
        <p14:creationId xmlns:p14="http://schemas.microsoft.com/office/powerpoint/2010/main" val="220366925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a:t>Recommended actions </a:t>
            </a:r>
            <a:r>
              <a:rPr lang="en-US"/>
              <a:t/>
            </a:r>
            <a:br>
              <a:rPr lang="en-US"/>
            </a:br>
            <a:endParaRPr lang="en-US"/>
          </a:p>
        </p:txBody>
      </p:sp>
      <p:sp>
        <p:nvSpPr>
          <p:cNvPr id="3" name="Content Placeholder 2"/>
          <p:cNvSpPr>
            <a:spLocks noGrp="1"/>
          </p:cNvSpPr>
          <p:nvPr>
            <p:ph idx="1"/>
          </p:nvPr>
        </p:nvSpPr>
        <p:spPr>
          <a:xfrm>
            <a:off x="838200" y="1428206"/>
            <a:ext cx="10515600" cy="4748757"/>
          </a:xfrm>
        </p:spPr>
        <p:txBody>
          <a:bodyPr>
            <a:normAutofit fontScale="85000" lnSpcReduction="20000"/>
          </a:bodyPr>
          <a:lstStyle/>
          <a:p>
            <a:pPr lvl="0"/>
            <a:r>
              <a:rPr lang="en-US" dirty="0"/>
              <a:t>Identify and create a working group of identified stakeholders (“Cultural Resources Working Group”) by maintaining a list of the names, titles, affiliations, phone numbers and email addresses for all stakeholders that, in the Tribe’s or the </a:t>
            </a:r>
            <a:r>
              <a:rPr lang="en-US" dirty="0" err="1"/>
              <a:t>THPO’s</a:t>
            </a:r>
            <a:r>
              <a:rPr lang="en-US" dirty="0"/>
              <a:t> judgment, are integral to the preparedness, mitigation, response and recovery efforts regarding cultural and historic resources and the execution of an </a:t>
            </a:r>
            <a:r>
              <a:rPr lang="en-US" dirty="0" err="1"/>
              <a:t>HMP</a:t>
            </a:r>
            <a:r>
              <a:rPr lang="en-US" dirty="0"/>
              <a:t> incorporating cultural resources. </a:t>
            </a:r>
          </a:p>
          <a:p>
            <a:pPr lvl="0"/>
            <a:r>
              <a:rPr lang="en-US" dirty="0"/>
              <a:t>Put the </a:t>
            </a:r>
            <a:r>
              <a:rPr lang="en-US" dirty="0" err="1"/>
              <a:t>THPO</a:t>
            </a:r>
            <a:r>
              <a:rPr lang="en-US" dirty="0"/>
              <a:t> or other designated tribal cultural resource expert in the lead to communicate with these stakeholders in advising the Tribe on the incorporation of cultural resources into the Tribe’s emergency planning, through an </a:t>
            </a:r>
            <a:r>
              <a:rPr lang="en-US" dirty="0" err="1"/>
              <a:t>EOP</a:t>
            </a:r>
            <a:r>
              <a:rPr lang="en-US" dirty="0"/>
              <a:t>, </a:t>
            </a:r>
            <a:r>
              <a:rPr lang="en-US" dirty="0" err="1"/>
              <a:t>HMP</a:t>
            </a:r>
            <a:r>
              <a:rPr lang="en-US" dirty="0"/>
              <a:t> or other plan.</a:t>
            </a:r>
          </a:p>
          <a:p>
            <a:pPr lvl="0"/>
            <a:r>
              <a:rPr lang="en-US" dirty="0"/>
              <a:t>Utilize this working group as the basis for the </a:t>
            </a:r>
            <a:r>
              <a:rPr lang="en-US" dirty="0" err="1"/>
              <a:t>THPO</a:t>
            </a:r>
            <a:r>
              <a:rPr lang="en-US" dirty="0"/>
              <a:t> to strengthen the Tribe’s partnership with Tribal, federal, state and local planning and emergency preparedness officials to ensure that cultural resources are integrated into the tribe’s emergency plan as adopted and implemented over time. </a:t>
            </a:r>
            <a:endParaRPr lang="en-US" dirty="0" smtClean="0"/>
          </a:p>
          <a:p>
            <a:pPr lvl="0"/>
            <a:r>
              <a:rPr lang="en-US" dirty="0" smtClean="0"/>
              <a:t>Tribal Emergency Response Committee (</a:t>
            </a:r>
            <a:r>
              <a:rPr lang="en-US" dirty="0" err="1" smtClean="0"/>
              <a:t>TERC</a:t>
            </a:r>
            <a:r>
              <a:rPr lang="en-US" dirty="0" smtClean="0"/>
              <a:t>) Model</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38</a:t>
            </a:fld>
            <a:endParaRPr lang="en-US"/>
          </a:p>
        </p:txBody>
      </p:sp>
    </p:spTree>
    <p:extLst>
      <p:ext uri="{BB962C8B-B14F-4D97-AF65-F5344CB8AC3E}">
        <p14:creationId xmlns:p14="http://schemas.microsoft.com/office/powerpoint/2010/main" val="10170509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0833" y="2489201"/>
            <a:ext cx="10515600" cy="1645430"/>
          </a:xfrm>
        </p:spPr>
        <p:txBody>
          <a:bodyPr>
            <a:noAutofit/>
          </a:bodyPr>
          <a:lstStyle/>
          <a:p>
            <a:pPr algn="ctr"/>
            <a:r>
              <a:rPr lang="en-US" b="1" i="1" dirty="0"/>
              <a:t>Action Item Two:	</a:t>
            </a:r>
            <a:r>
              <a:rPr lang="en-US" b="1" i="1" dirty="0" smtClean="0"/>
              <a:t/>
            </a:r>
            <a:br>
              <a:rPr lang="en-US" b="1" i="1" dirty="0" smtClean="0"/>
            </a:br>
            <a:r>
              <a:rPr lang="en-US" b="1" dirty="0" smtClean="0"/>
              <a:t>Assess </a:t>
            </a:r>
            <a:r>
              <a:rPr lang="en-US" b="1" dirty="0"/>
              <a:t>Risks to Cultural Resources. </a:t>
            </a:r>
            <a:br>
              <a:rPr lang="en-US" b="1" dirty="0"/>
            </a:br>
            <a:endParaRPr lang="en-US" b="1" dirty="0"/>
          </a:p>
        </p:txBody>
      </p:sp>
      <p:sp>
        <p:nvSpPr>
          <p:cNvPr id="2" name="Slide Number Placeholder 1"/>
          <p:cNvSpPr>
            <a:spLocks noGrp="1"/>
          </p:cNvSpPr>
          <p:nvPr>
            <p:ph type="sldNum" sz="quarter" idx="12"/>
          </p:nvPr>
        </p:nvSpPr>
        <p:spPr/>
        <p:txBody>
          <a:bodyPr/>
          <a:lstStyle/>
          <a:p>
            <a:fld id="{0F08EB07-990B-4011-9168-92AA3BDD0460}" type="slidenum">
              <a:rPr lang="en-US" smtClean="0"/>
              <a:t>39</a:t>
            </a:fld>
            <a:endParaRPr lang="en-US"/>
          </a:p>
        </p:txBody>
      </p:sp>
    </p:spTree>
    <p:extLst>
      <p:ext uri="{BB962C8B-B14F-4D97-AF65-F5344CB8AC3E}">
        <p14:creationId xmlns:p14="http://schemas.microsoft.com/office/powerpoint/2010/main" val="15411233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and Scope of Report</a:t>
            </a:r>
            <a:endParaRPr lang="en-US" dirty="0"/>
          </a:p>
        </p:txBody>
      </p:sp>
      <p:sp>
        <p:nvSpPr>
          <p:cNvPr id="3" name="Content Placeholder 2"/>
          <p:cNvSpPr>
            <a:spLocks noGrp="1"/>
          </p:cNvSpPr>
          <p:nvPr>
            <p:ph idx="1"/>
          </p:nvPr>
        </p:nvSpPr>
        <p:spPr/>
        <p:txBody>
          <a:bodyPr/>
          <a:lstStyle/>
          <a:p>
            <a:r>
              <a:rPr lang="en-US" dirty="0" smtClean="0"/>
              <a:t>Developed with the assistance of NPS grant</a:t>
            </a:r>
          </a:p>
          <a:p>
            <a:r>
              <a:rPr lang="en-US" dirty="0" smtClean="0"/>
              <a:t>Purpose: to provide stakeholders with best practices recommendations to better integrate cultural resource protection into emergency preparedness and response </a:t>
            </a:r>
          </a:p>
          <a:p>
            <a:r>
              <a:rPr lang="en-US" dirty="0" smtClean="0"/>
              <a:t>Identify current status and resources</a:t>
            </a:r>
          </a:p>
          <a:p>
            <a:r>
              <a:rPr lang="en-US" dirty="0" smtClean="0"/>
              <a:t>Develop Tribal Case Studies to inform best practices</a:t>
            </a:r>
          </a:p>
          <a:p>
            <a:r>
              <a:rPr lang="en-US" dirty="0" smtClean="0"/>
              <a:t>Identify Gaps and Make Recommendations for Future Planning</a:t>
            </a:r>
          </a:p>
          <a:p>
            <a:r>
              <a:rPr lang="en-US" dirty="0" smtClean="0"/>
              <a:t>Provide templates and resources for tribes of all sizes and planning capacities</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4</a:t>
            </a:fld>
            <a:endParaRPr lang="en-US"/>
          </a:p>
        </p:txBody>
      </p:sp>
    </p:spTree>
    <p:extLst>
      <p:ext uri="{BB962C8B-B14F-4D97-AF65-F5344CB8AC3E}">
        <p14:creationId xmlns:p14="http://schemas.microsoft.com/office/powerpoint/2010/main" val="337049224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a:t>1.	Hazard Identification</a:t>
            </a:r>
            <a:r>
              <a:rPr lang="en-US"/>
              <a:t/>
            </a:r>
            <a:br>
              <a:rPr lang="en-US"/>
            </a:br>
            <a:endParaRPr lang="en-US"/>
          </a:p>
        </p:txBody>
      </p:sp>
      <p:sp>
        <p:nvSpPr>
          <p:cNvPr id="3" name="Content Placeholder 2"/>
          <p:cNvSpPr>
            <a:spLocks noGrp="1"/>
          </p:cNvSpPr>
          <p:nvPr>
            <p:ph idx="1"/>
          </p:nvPr>
        </p:nvSpPr>
        <p:spPr/>
        <p:txBody>
          <a:bodyPr/>
          <a:lstStyle/>
          <a:p>
            <a:pPr lvl="0"/>
            <a:r>
              <a:rPr lang="en-US" dirty="0"/>
              <a:t>Recent local events impacting the reservation such as a fire or flood, including man-made events such as train derailments</a:t>
            </a:r>
          </a:p>
          <a:p>
            <a:pPr lvl="0"/>
            <a:r>
              <a:rPr lang="en-US" dirty="0"/>
              <a:t>Trends such as drought conditions raising fire risk or rising water creating a flooding threat</a:t>
            </a:r>
          </a:p>
          <a:p>
            <a:pPr lvl="0"/>
            <a:r>
              <a:rPr lang="en-US" dirty="0"/>
              <a:t>Hazards identified in State or Local Hazard Mitigation Plans that are relevant to the Tribe’s reservation or bordering land</a:t>
            </a:r>
          </a:p>
          <a:p>
            <a:pPr lvl="0"/>
            <a:r>
              <a:rPr lang="en-US" dirty="0"/>
              <a:t>Rare but severe events: </a:t>
            </a:r>
            <a:r>
              <a:rPr lang="en-US" dirty="0" smtClean="0"/>
              <a:t>Earthquakes, hurricanes, tornados</a:t>
            </a:r>
            <a:endParaRPr lang="en-US" dirty="0"/>
          </a:p>
          <a:p>
            <a:pPr lvl="0"/>
            <a:r>
              <a:rPr lang="en-US" dirty="0"/>
              <a:t>Slow moving but consequential events such as climate change</a:t>
            </a:r>
          </a:p>
          <a:p>
            <a:pPr lvl="0"/>
            <a:r>
              <a:rPr lang="en-US" dirty="0"/>
              <a:t>Information gathered from </a:t>
            </a:r>
            <a:r>
              <a:rPr lang="en-US" dirty="0" smtClean="0"/>
              <a:t>Cultural Resources </a:t>
            </a:r>
            <a:r>
              <a:rPr lang="en-US" dirty="0"/>
              <a:t>Working Group </a:t>
            </a:r>
          </a:p>
          <a:p>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40</a:t>
            </a:fld>
            <a:endParaRPr lang="en-US"/>
          </a:p>
        </p:txBody>
      </p:sp>
    </p:spTree>
    <p:extLst>
      <p:ext uri="{BB962C8B-B14F-4D97-AF65-F5344CB8AC3E}">
        <p14:creationId xmlns:p14="http://schemas.microsoft.com/office/powerpoint/2010/main" val="331721595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smtClean="0"/>
              <a:t>2. Risk </a:t>
            </a:r>
            <a:r>
              <a:rPr lang="en-US" i="1"/>
              <a:t>Identification</a:t>
            </a:r>
            <a:r>
              <a:rPr lang="en-US"/>
              <a:t/>
            </a:r>
            <a:br>
              <a:rPr lang="en-US"/>
            </a:br>
            <a:endParaRPr lang="en-US"/>
          </a:p>
        </p:txBody>
      </p:sp>
      <p:sp>
        <p:nvSpPr>
          <p:cNvPr id="3" name="Content Placeholder 2"/>
          <p:cNvSpPr>
            <a:spLocks noGrp="1"/>
          </p:cNvSpPr>
          <p:nvPr>
            <p:ph idx="1"/>
          </p:nvPr>
        </p:nvSpPr>
        <p:spPr>
          <a:xfrm>
            <a:off x="977538" y="1271451"/>
            <a:ext cx="10515600" cy="4626838"/>
          </a:xfrm>
        </p:spPr>
        <p:txBody>
          <a:bodyPr>
            <a:normAutofit fontScale="62500" lnSpcReduction="20000"/>
          </a:bodyPr>
          <a:lstStyle/>
          <a:p>
            <a:pPr marL="0" indent="0">
              <a:buNone/>
            </a:pPr>
            <a:r>
              <a:rPr lang="en-US" sz="3400" dirty="0"/>
              <a:t>What is a cultural resource?</a:t>
            </a:r>
            <a:br>
              <a:rPr lang="en-US" sz="3400" dirty="0"/>
            </a:br>
            <a:endParaRPr lang="en-US" sz="3400" dirty="0"/>
          </a:p>
          <a:p>
            <a:pPr marL="0" indent="0">
              <a:buNone/>
            </a:pPr>
            <a:r>
              <a:rPr lang="en-US" sz="3400" dirty="0"/>
              <a:t>Risk identification involves the </a:t>
            </a:r>
            <a:r>
              <a:rPr lang="en-US" sz="3400" dirty="0" err="1"/>
              <a:t>THPO</a:t>
            </a:r>
            <a:r>
              <a:rPr lang="en-US" sz="3400" dirty="0"/>
              <a:t> and Cultural Resources Working Group determining, based on identified hazards, what cultural resources are at risk, and prioritizing the incorporation of those resources into an </a:t>
            </a:r>
            <a:r>
              <a:rPr lang="en-US" sz="3400" dirty="0" err="1"/>
              <a:t>HMP</a:t>
            </a:r>
            <a:r>
              <a:rPr lang="en-US" sz="3400" dirty="0"/>
              <a:t>.  The analysis of the cultural resources “at risk” is limited only by what the Tribe considers to be naturally, culturally or historically significant to the Tribe. </a:t>
            </a:r>
          </a:p>
          <a:p>
            <a:pPr marL="0" indent="0">
              <a:buNone/>
            </a:pPr>
            <a:r>
              <a:rPr lang="en-US" sz="3400" dirty="0"/>
              <a:t>As stated in </a:t>
            </a:r>
            <a:r>
              <a:rPr lang="en-US" sz="3400" u="sng" dirty="0"/>
              <a:t>Getting Ready in Indian Country: Emergency Preparedness and Response for Native American Cultural Resources</a:t>
            </a:r>
            <a:r>
              <a:rPr lang="en-US" sz="3400" dirty="0"/>
              <a:t>, the terms “cultural heritage,” “cultural resources,” “cultural properties” and similar terms:</a:t>
            </a:r>
          </a:p>
          <a:p>
            <a:pPr marL="0" indent="0">
              <a:buNone/>
            </a:pPr>
            <a:r>
              <a:rPr lang="en-US" sz="3400" dirty="0"/>
              <a:t> </a:t>
            </a:r>
          </a:p>
          <a:p>
            <a:pPr marL="0" indent="0">
              <a:buNone/>
            </a:pPr>
            <a:r>
              <a:rPr lang="en-US" sz="3400" i="1" dirty="0" smtClean="0"/>
              <a:t>“are </a:t>
            </a:r>
            <a:r>
              <a:rPr lang="en-US" sz="3400" i="1" dirty="0"/>
              <a:t>defined by each Tribe and include the people, places, objects, and traditions </a:t>
            </a:r>
            <a:r>
              <a:rPr lang="en-US" sz="3400" i="1" dirty="0" smtClean="0"/>
              <a:t>integral </a:t>
            </a:r>
            <a:r>
              <a:rPr lang="en-US" sz="3400" i="1" dirty="0"/>
              <a:t>to the community and way of life. All Tribal cultural heritage is at risk [in an </a:t>
            </a:r>
            <a:r>
              <a:rPr lang="en-US" sz="3400" i="1" dirty="0" smtClean="0"/>
              <a:t>emergency</a:t>
            </a:r>
            <a:r>
              <a:rPr lang="en-US" sz="3400" i="1" dirty="0"/>
              <a:t>] – not only material objects and structures, but also landscapes, </a:t>
            </a:r>
            <a:r>
              <a:rPr lang="en-US" sz="3400" i="1" dirty="0" smtClean="0"/>
              <a:t>archeological </a:t>
            </a:r>
            <a:r>
              <a:rPr lang="en-US" sz="3400" i="1" dirty="0"/>
              <a:t>sites, natural resources, native language, traditions and customs. All of these expressions of Native American cultural heritage should be considered in emergency </a:t>
            </a:r>
            <a:r>
              <a:rPr lang="en-US" sz="3400" i="1" dirty="0" smtClean="0"/>
              <a:t>planning” </a:t>
            </a:r>
            <a:endParaRPr lang="en-US" sz="3400" i="1" dirty="0"/>
          </a:p>
          <a:p>
            <a:pPr marL="0" indent="0">
              <a:buNone/>
            </a:pPr>
            <a:r>
              <a:rPr lang="en-US" sz="3400" i="1" dirty="0"/>
              <a:t> </a:t>
            </a:r>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41</a:t>
            </a:fld>
            <a:endParaRPr lang="en-US"/>
          </a:p>
        </p:txBody>
      </p:sp>
    </p:spTree>
    <p:extLst>
      <p:ext uri="{BB962C8B-B14F-4D97-AF65-F5344CB8AC3E}">
        <p14:creationId xmlns:p14="http://schemas.microsoft.com/office/powerpoint/2010/main" val="1088878872"/>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smtClean="0"/>
              <a:t>3.	Creating </a:t>
            </a:r>
            <a:r>
              <a:rPr lang="en-US" i="1"/>
              <a:t>an inventory of cultural resources</a:t>
            </a:r>
            <a:r>
              <a:rPr lang="en-US"/>
              <a:t/>
            </a:r>
            <a:br>
              <a:rPr lang="en-US"/>
            </a:br>
            <a:endParaRPr lang="en-US"/>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i="1" dirty="0"/>
              <a:t>The Tribe </a:t>
            </a:r>
            <a:r>
              <a:rPr lang="en-US" dirty="0"/>
              <a:t>cannot identify cultural resources at risk from hazards without a working inventory of cultural resources. For this purpose, if it does not have one, the Tribe could put in place an ongoing program of cultural resource inventory and assessment supported by the </a:t>
            </a:r>
            <a:r>
              <a:rPr lang="en-US" dirty="0" err="1"/>
              <a:t>THPO</a:t>
            </a:r>
            <a:r>
              <a:rPr lang="en-US" dirty="0"/>
              <a:t> (or other cultural resource designee) ideally utilizing GIS mapping software to develop a data base of all known locations of cultural resources within and outside of the Tribe’s reservation, which is continually updated as the </a:t>
            </a:r>
            <a:r>
              <a:rPr lang="en-US" dirty="0" err="1"/>
              <a:t>THPO</a:t>
            </a:r>
            <a:r>
              <a:rPr lang="en-US" dirty="0"/>
              <a:t> and others identify new cultural resource </a:t>
            </a:r>
            <a:r>
              <a:rPr lang="en-US" dirty="0" smtClean="0"/>
              <a:t>sites and maintains confidentiality of information.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42</a:t>
            </a:fld>
            <a:endParaRPr lang="en-US"/>
          </a:p>
        </p:txBody>
      </p:sp>
    </p:spTree>
    <p:extLst>
      <p:ext uri="{BB962C8B-B14F-4D97-AF65-F5344CB8AC3E}">
        <p14:creationId xmlns:p14="http://schemas.microsoft.com/office/powerpoint/2010/main" val="178078568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88077" y="1786271"/>
            <a:ext cx="10515600" cy="2082352"/>
          </a:xfrm>
        </p:spPr>
        <p:txBody>
          <a:bodyPr>
            <a:normAutofit/>
          </a:bodyPr>
          <a:lstStyle/>
          <a:p>
            <a:pPr algn="ctr"/>
            <a:r>
              <a:rPr lang="en-US" b="1" i="1"/>
              <a:t>Action Item Three</a:t>
            </a:r>
            <a:r>
              <a:rPr lang="en-US" i="1"/>
              <a:t>:	</a:t>
            </a:r>
            <a:r>
              <a:rPr lang="en-US" i="1" smtClean="0"/>
              <a:t/>
            </a:r>
            <a:br>
              <a:rPr lang="en-US" i="1" smtClean="0"/>
            </a:br>
            <a:r>
              <a:rPr lang="en-US" b="1" smtClean="0"/>
              <a:t>Develop </a:t>
            </a:r>
            <a:r>
              <a:rPr lang="en-US" b="1"/>
              <a:t>a Hazard Mitigation Plan.</a:t>
            </a:r>
            <a:br>
              <a:rPr lang="en-US" b="1"/>
            </a:br>
            <a:endParaRPr lang="en-US"/>
          </a:p>
        </p:txBody>
      </p:sp>
      <p:sp>
        <p:nvSpPr>
          <p:cNvPr id="2" name="Slide Number Placeholder 1"/>
          <p:cNvSpPr>
            <a:spLocks noGrp="1"/>
          </p:cNvSpPr>
          <p:nvPr>
            <p:ph type="sldNum" sz="quarter" idx="12"/>
          </p:nvPr>
        </p:nvSpPr>
        <p:spPr/>
        <p:txBody>
          <a:bodyPr/>
          <a:lstStyle/>
          <a:p>
            <a:fld id="{0F08EB07-990B-4011-9168-92AA3BDD0460}" type="slidenum">
              <a:rPr lang="en-US" smtClean="0"/>
              <a:t>43</a:t>
            </a:fld>
            <a:endParaRPr lang="en-US"/>
          </a:p>
        </p:txBody>
      </p:sp>
    </p:spTree>
    <p:extLst>
      <p:ext uri="{BB962C8B-B14F-4D97-AF65-F5344CB8AC3E}">
        <p14:creationId xmlns:p14="http://schemas.microsoft.com/office/powerpoint/2010/main" val="29589851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smtClean="0"/>
              <a:t>HMP Development</a:t>
            </a:r>
            <a:endParaRPr lang="en-US"/>
          </a:p>
        </p:txBody>
      </p:sp>
      <p:sp>
        <p:nvSpPr>
          <p:cNvPr id="3" name="Content Placeholder 2"/>
          <p:cNvSpPr>
            <a:spLocks noGrp="1"/>
          </p:cNvSpPr>
          <p:nvPr>
            <p:ph idx="1"/>
          </p:nvPr>
        </p:nvSpPr>
        <p:spPr>
          <a:xfrm>
            <a:off x="838200" y="1690688"/>
            <a:ext cx="10515600" cy="4486275"/>
          </a:xfrm>
        </p:spPr>
        <p:txBody>
          <a:bodyPr/>
          <a:lstStyle/>
          <a:p>
            <a:pPr marL="0" indent="0">
              <a:buNone/>
            </a:pPr>
            <a:r>
              <a:rPr lang="en-US" dirty="0"/>
              <a:t>With a starting template, utilize the resources and talents of the Cultural Resources Working Group to review each component required in an </a:t>
            </a:r>
            <a:r>
              <a:rPr lang="en-US" dirty="0" err="1"/>
              <a:t>HMP</a:t>
            </a:r>
            <a:r>
              <a:rPr lang="en-US" dirty="0"/>
              <a:t> to determine:</a:t>
            </a:r>
          </a:p>
          <a:p>
            <a:pPr lvl="0"/>
            <a:r>
              <a:rPr lang="en-US" dirty="0"/>
              <a:t>where cultural resource issues can be added to the History, Hazards, Structures, Asset/Vulnerabilities and other information required to be contained in an </a:t>
            </a:r>
            <a:r>
              <a:rPr lang="en-US" dirty="0" err="1"/>
              <a:t>HMP</a:t>
            </a:r>
            <a:r>
              <a:rPr lang="en-US" dirty="0"/>
              <a:t>, and </a:t>
            </a:r>
          </a:p>
          <a:p>
            <a:r>
              <a:rPr lang="en-US" dirty="0"/>
              <a:t>how the </a:t>
            </a:r>
            <a:r>
              <a:rPr lang="en-US" dirty="0" err="1"/>
              <a:t>THPO</a:t>
            </a:r>
            <a:r>
              <a:rPr lang="en-US" dirty="0"/>
              <a:t> or other tribal cultural resources expert can be integrated explicitly into the Response, Recovery, Mitigation and Prevention components of the plan, including training, training exercise, certification, and funding. </a:t>
            </a:r>
          </a:p>
        </p:txBody>
      </p:sp>
      <p:sp>
        <p:nvSpPr>
          <p:cNvPr id="4" name="Slide Number Placeholder 3"/>
          <p:cNvSpPr>
            <a:spLocks noGrp="1"/>
          </p:cNvSpPr>
          <p:nvPr>
            <p:ph type="sldNum" sz="quarter" idx="12"/>
          </p:nvPr>
        </p:nvSpPr>
        <p:spPr/>
        <p:txBody>
          <a:bodyPr/>
          <a:lstStyle/>
          <a:p>
            <a:fld id="{0F08EB07-990B-4011-9168-92AA3BDD0460}" type="slidenum">
              <a:rPr lang="en-US" smtClean="0"/>
              <a:t>44</a:t>
            </a:fld>
            <a:endParaRPr lang="en-US"/>
          </a:p>
        </p:txBody>
      </p:sp>
    </p:spTree>
    <p:extLst>
      <p:ext uri="{BB962C8B-B14F-4D97-AF65-F5344CB8AC3E}">
        <p14:creationId xmlns:p14="http://schemas.microsoft.com/office/powerpoint/2010/main" val="3780304540"/>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a:xfrm>
            <a:off x="838200" y="1503680"/>
            <a:ext cx="10515600" cy="4673283"/>
          </a:xfrm>
        </p:spPr>
        <p:txBody>
          <a:bodyPr>
            <a:normAutofit lnSpcReduction="10000"/>
          </a:bodyPr>
          <a:lstStyle/>
          <a:p>
            <a:pPr marL="0" indent="0">
              <a:buNone/>
            </a:pPr>
            <a:r>
              <a:rPr lang="en-US" dirty="0"/>
              <a:t>Emergency response actions that take place after a disaster can cause extensive damage and even destruction to cultural resources. Under the guidance of the </a:t>
            </a:r>
            <a:r>
              <a:rPr lang="en-US" dirty="0" err="1"/>
              <a:t>THPO</a:t>
            </a:r>
            <a:r>
              <a:rPr lang="en-US" dirty="0"/>
              <a:t>, the Cultural Resources Working Group could develop for integration into the </a:t>
            </a:r>
            <a:r>
              <a:rPr lang="en-US" dirty="0" err="1"/>
              <a:t>HMP</a:t>
            </a:r>
            <a:r>
              <a:rPr lang="en-US" dirty="0"/>
              <a:t> or an </a:t>
            </a:r>
            <a:r>
              <a:rPr lang="en-US" dirty="0" err="1"/>
              <a:t>HMP</a:t>
            </a:r>
            <a:r>
              <a:rPr lang="en-US" dirty="0"/>
              <a:t> Annex policies and procedures for:</a:t>
            </a:r>
            <a:br>
              <a:rPr lang="en-US" dirty="0"/>
            </a:br>
            <a:endParaRPr lang="en-US" dirty="0"/>
          </a:p>
          <a:p>
            <a:pPr marL="0" indent="0">
              <a:buNone/>
            </a:pPr>
            <a:r>
              <a:rPr lang="en-US" dirty="0" smtClean="0"/>
              <a:t>1.</a:t>
            </a:r>
            <a:r>
              <a:rPr lang="en-US" dirty="0"/>
              <a:t>	Documentation, salvage, and other post-disaster procedures for cultural and historic resources.  The </a:t>
            </a:r>
            <a:r>
              <a:rPr lang="en-US" dirty="0" err="1"/>
              <a:t>THPO</a:t>
            </a:r>
            <a:r>
              <a:rPr lang="en-US" dirty="0"/>
              <a:t>, or other designee, could be responsible for ensuring that local building and emergency officials are aware of the procedures outlined in the </a:t>
            </a:r>
            <a:r>
              <a:rPr lang="en-US" dirty="0" err="1"/>
              <a:t>HMP</a:t>
            </a:r>
            <a:r>
              <a:rPr lang="en-US" dirty="0"/>
              <a:t> or developed pursuant to this plan and allow time to properly evaluate damage and explore preservation solutions. </a:t>
            </a:r>
          </a:p>
        </p:txBody>
      </p:sp>
      <p:sp>
        <p:nvSpPr>
          <p:cNvPr id="4" name="Slide Number Placeholder 3"/>
          <p:cNvSpPr>
            <a:spLocks noGrp="1"/>
          </p:cNvSpPr>
          <p:nvPr>
            <p:ph type="sldNum" sz="quarter" idx="12"/>
          </p:nvPr>
        </p:nvSpPr>
        <p:spPr/>
        <p:txBody>
          <a:bodyPr/>
          <a:lstStyle/>
          <a:p>
            <a:fld id="{0F08EB07-990B-4011-9168-92AA3BDD0460}" type="slidenum">
              <a:rPr lang="en-US" smtClean="0"/>
              <a:t>45</a:t>
            </a:fld>
            <a:endParaRPr lang="en-US"/>
          </a:p>
        </p:txBody>
      </p:sp>
    </p:spTree>
    <p:extLst>
      <p:ext uri="{BB962C8B-B14F-4D97-AF65-F5344CB8AC3E}">
        <p14:creationId xmlns:p14="http://schemas.microsoft.com/office/powerpoint/2010/main" val="2669912480"/>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p:txBody>
          <a:bodyPr>
            <a:normAutofit/>
          </a:bodyPr>
          <a:lstStyle/>
          <a:p>
            <a:pPr marL="0" indent="0">
              <a:buNone/>
            </a:pPr>
            <a:r>
              <a:rPr lang="en-US"/>
              <a:t>2.	The THPO, or other cultural resources designee, could seek increased coordination between cultural and emergency management experts at the Tribe. The THPO and emergency management officials need to work closely together to merge public and property safety goals with cultural resource protection goals. As a first step, to help ensure that the historic integrity of natural and cultural resources and historic property are protected during mitigation projects, the THPO can undertake regular review current emergency plans and share the most current cultural resource inventory and protection recommendations with tribal emergency management officials.</a:t>
            </a:r>
          </a:p>
          <a:p>
            <a:pPr marL="0" indent="0">
              <a:buNone/>
            </a:pPr>
            <a:endParaRPr lang="en-US"/>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46</a:t>
            </a:fld>
            <a:endParaRPr lang="en-US"/>
          </a:p>
        </p:txBody>
      </p:sp>
    </p:spTree>
    <p:extLst>
      <p:ext uri="{BB962C8B-B14F-4D97-AF65-F5344CB8AC3E}">
        <p14:creationId xmlns:p14="http://schemas.microsoft.com/office/powerpoint/2010/main" val="165578832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p:txBody>
          <a:bodyPr>
            <a:normAutofit/>
          </a:bodyPr>
          <a:lstStyle/>
          <a:p>
            <a:pPr marL="0" indent="0">
              <a:buNone/>
            </a:pPr>
            <a:r>
              <a:rPr lang="en-US" smtClean="0"/>
              <a:t>3. The </a:t>
            </a:r>
            <a:r>
              <a:rPr lang="en-US" err="1"/>
              <a:t>THPO could work to incorporate clear procedures for the THPO to allow others to access the location of identified cultural resources as part of the response, recover and mitigation process. The THPO could take the lead role in these efforts and provide guidance to emergency response teams on preserving the integrity of historic resources during restoration and repair efforts. </a:t>
            </a:r>
          </a:p>
          <a:p>
            <a:pPr marL="0" indent="0">
              <a:buNone/>
            </a:pPr>
            <a:r>
              <a:rPr lang="en-US"/>
              <a:t/>
            </a:r>
            <a:br>
              <a:rPr lang="en-US"/>
            </a:br>
            <a:endParaRPr lang="en-US"/>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47</a:t>
            </a:fld>
            <a:endParaRPr lang="en-US"/>
          </a:p>
        </p:txBody>
      </p:sp>
    </p:spTree>
    <p:extLst>
      <p:ext uri="{BB962C8B-B14F-4D97-AF65-F5344CB8AC3E}">
        <p14:creationId xmlns:p14="http://schemas.microsoft.com/office/powerpoint/2010/main" val="2554882436"/>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dirty="0"/>
              <a:t>4.	The </a:t>
            </a:r>
            <a:r>
              <a:rPr lang="en-US" dirty="0" err="1"/>
              <a:t>HMP</a:t>
            </a:r>
            <a:r>
              <a:rPr lang="en-US" dirty="0"/>
              <a:t> c</a:t>
            </a:r>
            <a:r>
              <a:rPr lang="en-US" dirty="0" smtClean="0"/>
              <a:t>ould </a:t>
            </a:r>
            <a:r>
              <a:rPr lang="en-US" dirty="0"/>
              <a:t>make clear that the </a:t>
            </a:r>
            <a:r>
              <a:rPr lang="en-US" dirty="0" err="1"/>
              <a:t>THPO</a:t>
            </a:r>
            <a:r>
              <a:rPr lang="en-US" dirty="0"/>
              <a:t>, or other cultural resources designee, can play the lead role in any Emergency Operations Center (</a:t>
            </a:r>
            <a:r>
              <a:rPr lang="en-US" dirty="0" err="1"/>
              <a:t>EOC</a:t>
            </a:r>
            <a:r>
              <a:rPr lang="en-US" dirty="0"/>
              <a:t>) established during a hazard event as an integral part of the </a:t>
            </a:r>
            <a:r>
              <a:rPr lang="en-US" dirty="0" err="1"/>
              <a:t>EOC</a:t>
            </a:r>
            <a:r>
              <a:rPr lang="en-US" dirty="0"/>
              <a:t> team to support the </a:t>
            </a:r>
            <a:r>
              <a:rPr lang="en-US" dirty="0" err="1"/>
              <a:t>EOC’s</a:t>
            </a:r>
            <a:r>
              <a:rPr lang="en-US" dirty="0"/>
              <a:t> work by identifying cultural resources at risk, providing appropriate professional staff and trained volunteers for damage assessment teams, evaluating damage reports, and consulting regarding on site-specific recovery efforts, especially in historic areas or in areas of traditional cultural and spiritual significance that may require special treatment. </a:t>
            </a:r>
            <a:br>
              <a:rPr lang="en-US" dirty="0"/>
            </a:b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48</a:t>
            </a:fld>
            <a:endParaRPr lang="en-US"/>
          </a:p>
        </p:txBody>
      </p:sp>
    </p:spTree>
    <p:extLst>
      <p:ext uri="{BB962C8B-B14F-4D97-AF65-F5344CB8AC3E}">
        <p14:creationId xmlns:p14="http://schemas.microsoft.com/office/powerpoint/2010/main" val="1953602010"/>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p:txBody>
          <a:bodyPr>
            <a:normAutofit/>
          </a:bodyPr>
          <a:lstStyle/>
          <a:p>
            <a:pPr marL="0" indent="0">
              <a:buNone/>
            </a:pPr>
            <a:endParaRPr lang="en-US"/>
          </a:p>
          <a:p>
            <a:pPr marL="0" indent="0">
              <a:buNone/>
            </a:pPr>
            <a:r>
              <a:rPr lang="en-US"/>
              <a:t>5.	</a:t>
            </a:r>
            <a:r>
              <a:rPr lang="en-US" smtClean="0"/>
              <a:t>The </a:t>
            </a:r>
            <a:r>
              <a:rPr lang="en-US" err="1"/>
              <a:t>THPO, or his/her designee, could have a role in survey conditions and impacts to at-risk natural and cultural resources and historic property to determine the nature and scope of impacts, and suggest mitigation procedures in the form of stabilization, reconstruction, or mitigation through data recovery. </a:t>
            </a:r>
          </a:p>
          <a:p>
            <a:pPr marL="0" indent="0">
              <a:buNone/>
            </a:pPr>
            <a:endParaRPr lang="en-US"/>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49</a:t>
            </a:fld>
            <a:endParaRPr lang="en-US"/>
          </a:p>
        </p:txBody>
      </p:sp>
    </p:spTree>
    <p:extLst>
      <p:ext uri="{BB962C8B-B14F-4D97-AF65-F5344CB8AC3E}">
        <p14:creationId xmlns:p14="http://schemas.microsoft.com/office/powerpoint/2010/main" val="7031844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eaLnBrk="0" fontAlgn="base" hangingPunct="0">
              <a:spcBef>
                <a:spcPct val="0"/>
              </a:spcBef>
              <a:spcAft>
                <a:spcPct val="0"/>
              </a:spcAft>
            </a:pPr>
            <a:fld id="{D57F1E4F-1CFF-5643-939E-217C01CDF565}" type="slidenum">
              <a:rPr lang="en-US" b="1">
                <a:solidFill>
                  <a:prstClr val="black">
                    <a:tint val="75000"/>
                  </a:prstClr>
                </a:solidFill>
                <a:latin typeface="Arial" pitchFamily="34" charset="0"/>
              </a:rPr>
              <a:pPr eaLnBrk="0" fontAlgn="base" hangingPunct="0">
                <a:spcBef>
                  <a:spcPct val="0"/>
                </a:spcBef>
                <a:spcAft>
                  <a:spcPct val="0"/>
                </a:spcAft>
              </a:pPr>
              <a:t>5</a:t>
            </a:fld>
            <a:endParaRPr lang="en-US" b="1" dirty="0">
              <a:solidFill>
                <a:prstClr val="black">
                  <a:tint val="75000"/>
                </a:prstClr>
              </a:solidFill>
              <a:latin typeface="Arial" pitchFamily="34" charset="0"/>
            </a:endParaRPr>
          </a:p>
        </p:txBody>
      </p:sp>
      <p:sp>
        <p:nvSpPr>
          <p:cNvPr id="3" name="Title 2"/>
          <p:cNvSpPr>
            <a:spLocks noGrp="1"/>
          </p:cNvSpPr>
          <p:nvPr>
            <p:ph type="title"/>
          </p:nvPr>
        </p:nvSpPr>
        <p:spPr/>
        <p:txBody>
          <a:bodyPr/>
          <a:lstStyle/>
          <a:p>
            <a:r>
              <a:rPr lang="en-US" dirty="0" smtClean="0">
                <a:solidFill>
                  <a:schemeClr val="bg1"/>
                </a:solidFill>
              </a:rPr>
              <a:t>Tribal Mitigation Planning - Overview</a:t>
            </a:r>
            <a:endParaRPr lang="en-US" dirty="0">
              <a:solidFill>
                <a:schemeClr val="bg1"/>
              </a:solidFill>
            </a:endParaRPr>
          </a:p>
        </p:txBody>
      </p:sp>
      <p:sp>
        <p:nvSpPr>
          <p:cNvPr id="4" name="Content Placeholder 3"/>
          <p:cNvSpPr>
            <a:spLocks noGrp="1"/>
          </p:cNvSpPr>
          <p:nvPr>
            <p:ph idx="1"/>
          </p:nvPr>
        </p:nvSpPr>
        <p:spPr>
          <a:xfrm>
            <a:off x="2225356" y="1696993"/>
            <a:ext cx="8104011" cy="4151447"/>
          </a:xfrm>
        </p:spPr>
        <p:txBody>
          <a:bodyPr>
            <a:noAutofit/>
          </a:bodyPr>
          <a:lstStyle/>
          <a:p>
            <a:r>
              <a:rPr lang="en-US" sz="3200" dirty="0">
                <a:solidFill>
                  <a:schemeClr val="tx1"/>
                </a:solidFill>
                <a:latin typeface="Franklin Gothic Book" panose="020B0503020102020204" pitchFamily="34" charset="0"/>
              </a:rPr>
              <a:t>Laws, Regulations, and Policies</a:t>
            </a:r>
          </a:p>
          <a:p>
            <a:r>
              <a:rPr lang="en-US" sz="3200" dirty="0">
                <a:solidFill>
                  <a:schemeClr val="tx1"/>
                </a:solidFill>
                <a:latin typeface="Franklin Gothic Book" panose="020B0503020102020204" pitchFamily="34" charset="0"/>
              </a:rPr>
              <a:t>Cultural and Sacred Sites</a:t>
            </a:r>
          </a:p>
          <a:p>
            <a:r>
              <a:rPr lang="en-US" sz="3200" dirty="0">
                <a:solidFill>
                  <a:schemeClr val="tx1"/>
                </a:solidFill>
                <a:latin typeface="Franklin Gothic Book" panose="020B0503020102020204" pitchFamily="34" charset="0"/>
              </a:rPr>
              <a:t>Mitigation Planning Resources and Training</a:t>
            </a:r>
          </a:p>
          <a:p>
            <a:r>
              <a:rPr lang="en-US" sz="3200" dirty="0">
                <a:solidFill>
                  <a:schemeClr val="tx1"/>
                </a:solidFill>
                <a:latin typeface="Franklin Gothic Book" panose="020B0503020102020204" pitchFamily="34" charset="0"/>
              </a:rPr>
              <a:t>Tribal Multi-Hazard Mitigation Planning Guidance Update - Second Consultation and Outreach Period (Ends April 9, 2017)</a:t>
            </a:r>
          </a:p>
          <a:p>
            <a:r>
              <a:rPr lang="en-US" sz="3200" dirty="0">
                <a:solidFill>
                  <a:schemeClr val="tx1"/>
                </a:solidFill>
                <a:latin typeface="Franklin Gothic Book" panose="020B0503020102020204" pitchFamily="34" charset="0"/>
              </a:rPr>
              <a:t>Planning Information Exchange (PIE)</a:t>
            </a:r>
          </a:p>
          <a:p>
            <a:r>
              <a:rPr lang="en-US" sz="3200" dirty="0">
                <a:solidFill>
                  <a:schemeClr val="tx1"/>
                </a:solidFill>
                <a:latin typeface="Franklin Gothic Book" panose="020B0503020102020204" pitchFamily="34" charset="0"/>
              </a:rPr>
              <a:t>Contacts</a:t>
            </a:r>
            <a:endParaRPr lang="en-US" sz="2800" dirty="0">
              <a:solidFill>
                <a:schemeClr val="tx1"/>
              </a:solidFill>
              <a:latin typeface="Franklin Gothic Book" panose="020B0503020102020204" pitchFamily="34" charset="0"/>
            </a:endParaRPr>
          </a:p>
          <a:p>
            <a:endParaRPr lang="en-US" dirty="0">
              <a:solidFill>
                <a:schemeClr val="tx1"/>
              </a:solidFill>
              <a:latin typeface="Franklin Gothic Book" panose="020B0503020102020204" pitchFamily="34" charset="0"/>
            </a:endParaRPr>
          </a:p>
        </p:txBody>
      </p:sp>
    </p:spTree>
    <p:extLst>
      <p:ext uri="{BB962C8B-B14F-4D97-AF65-F5344CB8AC3E}">
        <p14:creationId xmlns:p14="http://schemas.microsoft.com/office/powerpoint/2010/main" val="16291316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Mitigation</a:t>
            </a:r>
            <a:endParaRPr lang="en-US"/>
          </a:p>
        </p:txBody>
      </p:sp>
      <p:sp>
        <p:nvSpPr>
          <p:cNvPr id="3" name="Content Placeholder 2"/>
          <p:cNvSpPr>
            <a:spLocks noGrp="1"/>
          </p:cNvSpPr>
          <p:nvPr>
            <p:ph idx="1"/>
          </p:nvPr>
        </p:nvSpPr>
        <p:spPr/>
        <p:txBody>
          <a:bodyPr>
            <a:normAutofit/>
          </a:bodyPr>
          <a:lstStyle/>
          <a:p>
            <a:pPr marL="0" indent="0">
              <a:buNone/>
            </a:pPr>
            <a:endParaRPr lang="en-US"/>
          </a:p>
          <a:p>
            <a:pPr marL="0" indent="0">
              <a:buNone/>
            </a:pPr>
            <a:r>
              <a:rPr lang="en-US"/>
              <a:t>6.	Train qualified historic preservation professionals to participate in damage assessment teams and train emergency responders with regard to cultural resource protection priorities. The THPO can seek opportunities to train tribal and non-tribal emergency management personnel in historic preservation issues relevant to disaster planning and response and to train cultural resources Stakeholders identified by the THPO or other cultural resources designee to participate in emergency planning and response.</a:t>
            </a:r>
          </a:p>
          <a:p>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50</a:t>
            </a:fld>
            <a:endParaRPr lang="en-US"/>
          </a:p>
        </p:txBody>
      </p:sp>
    </p:spTree>
    <p:extLst>
      <p:ext uri="{BB962C8B-B14F-4D97-AF65-F5344CB8AC3E}">
        <p14:creationId xmlns:p14="http://schemas.microsoft.com/office/powerpoint/2010/main" val="156634605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1203" y="2147778"/>
            <a:ext cx="10515600" cy="2003478"/>
          </a:xfrm>
        </p:spPr>
        <p:txBody>
          <a:bodyPr>
            <a:normAutofit/>
          </a:bodyPr>
          <a:lstStyle/>
          <a:p>
            <a:pPr algn="ctr"/>
            <a:r>
              <a:rPr lang="en-US" b="1" i="1"/>
              <a:t>Action Item </a:t>
            </a:r>
            <a:r>
              <a:rPr lang="en-US" b="1" i="1" smtClean="0"/>
              <a:t>Four</a:t>
            </a:r>
            <a:r>
              <a:rPr lang="en-US" i="1"/>
              <a:t/>
            </a:r>
            <a:br>
              <a:rPr lang="en-US" i="1"/>
            </a:br>
            <a:r>
              <a:rPr lang="en-US" b="1" smtClean="0"/>
              <a:t>Implement </a:t>
            </a:r>
            <a:r>
              <a:rPr lang="en-US" b="1"/>
              <a:t>Plan and Monitor Progress. </a:t>
            </a:r>
            <a:r>
              <a:rPr lang="en-US"/>
              <a:t/>
            </a:r>
            <a:br>
              <a:rPr lang="en-US"/>
            </a:br>
            <a:endParaRPr lang="en-US"/>
          </a:p>
        </p:txBody>
      </p:sp>
      <p:sp>
        <p:nvSpPr>
          <p:cNvPr id="2" name="Slide Number Placeholder 1"/>
          <p:cNvSpPr>
            <a:spLocks noGrp="1"/>
          </p:cNvSpPr>
          <p:nvPr>
            <p:ph type="sldNum" sz="quarter" idx="12"/>
          </p:nvPr>
        </p:nvSpPr>
        <p:spPr/>
        <p:txBody>
          <a:bodyPr/>
          <a:lstStyle/>
          <a:p>
            <a:fld id="{0F08EB07-990B-4011-9168-92AA3BDD0460}" type="slidenum">
              <a:rPr lang="en-US" smtClean="0"/>
              <a:t>51</a:t>
            </a:fld>
            <a:endParaRPr lang="en-US"/>
          </a:p>
        </p:txBody>
      </p:sp>
    </p:spTree>
    <p:extLst>
      <p:ext uri="{BB962C8B-B14F-4D97-AF65-F5344CB8AC3E}">
        <p14:creationId xmlns:p14="http://schemas.microsoft.com/office/powerpoint/2010/main" val="317494576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1149"/>
            <a:ext cx="10515600" cy="809539"/>
          </a:xfrm>
        </p:spPr>
        <p:txBody>
          <a:bodyPr>
            <a:normAutofit fontScale="90000"/>
          </a:bodyPr>
          <a:lstStyle/>
          <a:p>
            <a:r>
              <a:rPr lang="en-US"/>
              <a:t>During this stage, the THPO or other designee can seek opportunities for:</a:t>
            </a:r>
            <a:br>
              <a:rPr lang="en-US"/>
            </a:br>
            <a:r>
              <a:rPr lang="en-US"/>
              <a:t/>
            </a:r>
            <a:br>
              <a:rPr lang="en-US"/>
            </a:br>
            <a:endParaRPr lang="en-US"/>
          </a:p>
        </p:txBody>
      </p:sp>
      <p:sp>
        <p:nvSpPr>
          <p:cNvPr id="3" name="Content Placeholder 2"/>
          <p:cNvSpPr>
            <a:spLocks noGrp="1"/>
          </p:cNvSpPr>
          <p:nvPr>
            <p:ph idx="1"/>
          </p:nvPr>
        </p:nvSpPr>
        <p:spPr/>
        <p:txBody>
          <a:bodyPr/>
          <a:lstStyle/>
          <a:p>
            <a:pPr lvl="0"/>
            <a:r>
              <a:rPr lang="en-US"/>
              <a:t>Developing or supporting Tribal policies to effectuate cultural resource integration into emergency management, such as new fire codes and other requirements to enhance safety of cultural resources.</a:t>
            </a:r>
            <a:br>
              <a:rPr lang="en-US"/>
            </a:br>
            <a:endParaRPr lang="en-US"/>
          </a:p>
          <a:p>
            <a:pPr lvl="0"/>
            <a:r>
              <a:rPr lang="en-US"/>
              <a:t>Pursuing activities and tools to reduce and mitigate damage from hazards to natural and cultural resources and historic property, such as environmental debris clean up and waste removal and other efforts consistent with reducing risk to cultural resources.</a:t>
            </a:r>
            <a:br>
              <a:rPr lang="en-US"/>
            </a:br>
            <a:endParaRPr lang="en-US"/>
          </a:p>
          <a:p>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52</a:t>
            </a:fld>
            <a:endParaRPr lang="en-US"/>
          </a:p>
        </p:txBody>
      </p:sp>
    </p:spTree>
    <p:extLst>
      <p:ext uri="{BB962C8B-B14F-4D97-AF65-F5344CB8AC3E}">
        <p14:creationId xmlns:p14="http://schemas.microsoft.com/office/powerpoint/2010/main" val="4100151430"/>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During this stage, the THPO or other designee can seek opportunities for:</a:t>
            </a:r>
          </a:p>
        </p:txBody>
      </p:sp>
      <p:sp>
        <p:nvSpPr>
          <p:cNvPr id="3" name="Content Placeholder 2"/>
          <p:cNvSpPr>
            <a:spLocks noGrp="1"/>
          </p:cNvSpPr>
          <p:nvPr>
            <p:ph idx="1"/>
          </p:nvPr>
        </p:nvSpPr>
        <p:spPr/>
        <p:txBody>
          <a:bodyPr>
            <a:normAutofit fontScale="92500"/>
          </a:bodyPr>
          <a:lstStyle/>
          <a:p>
            <a:pPr lvl="0"/>
            <a:r>
              <a:rPr lang="en-US"/>
              <a:t>Training in emergency management principles, including specifically emergency response, recovery, mitigation and prevention as it applies to cultural resources such as libraries, structures, artifacts and other items.</a:t>
            </a:r>
            <a:br>
              <a:rPr lang="en-US"/>
            </a:br>
            <a:endParaRPr lang="en-US"/>
          </a:p>
          <a:p>
            <a:pPr lvl="0"/>
            <a:r>
              <a:rPr lang="en-US"/>
              <a:t>Seek opportunities to “braid” available funding sources to meet the cultural resource protection goals of the Tribe as articulated in the HMP.</a:t>
            </a:r>
            <a:br>
              <a:rPr lang="en-US"/>
            </a:br>
            <a:endParaRPr lang="en-US"/>
          </a:p>
          <a:p>
            <a:pPr marL="0" indent="0">
              <a:buNone/>
            </a:pPr>
            <a:r>
              <a:rPr lang="en-US"/>
              <a:t>The Cultural Resources Working Group can regularly evaluate the Historic Preservation Mitigation Plan or HMP Annex, at least annually, to evaluate progress and areas in need of amendment or supplementation.</a:t>
            </a:r>
          </a:p>
          <a:p>
            <a:pPr marL="0" indent="0">
              <a:buNone/>
            </a:pPr>
            <a:endParaRPr lang="en-US"/>
          </a:p>
          <a:p>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53</a:t>
            </a:fld>
            <a:endParaRPr lang="en-US"/>
          </a:p>
        </p:txBody>
      </p:sp>
    </p:spTree>
    <p:extLst>
      <p:ext uri="{BB962C8B-B14F-4D97-AF65-F5344CB8AC3E}">
        <p14:creationId xmlns:p14="http://schemas.microsoft.com/office/powerpoint/2010/main" val="1106021835"/>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b="1" i="1" smtClean="0"/>
              <a:t>	</a:t>
            </a:r>
            <a:r>
              <a:rPr lang="en-US" sz="4400" i="1" smtClean="0"/>
              <a:t>Recommendations and Action Items:</a:t>
            </a:r>
            <a:br>
              <a:rPr lang="en-US" sz="4400" i="1" smtClean="0"/>
            </a:br>
            <a:r>
              <a:rPr lang="en-US" sz="4400" i="1" smtClean="0"/>
              <a:t> </a:t>
            </a:r>
            <a:r>
              <a:rPr lang="en-US" sz="4400" i="1"/>
              <a:t>	Other Stakeholders</a:t>
            </a:r>
            <a:r>
              <a:rPr lang="en-US" sz="4400"/>
              <a:t/>
            </a:r>
            <a:br>
              <a:rPr lang="en-US" sz="4400"/>
            </a:br>
            <a:endParaRPr lang="en-US" sz="4400"/>
          </a:p>
        </p:txBody>
      </p:sp>
      <p:sp>
        <p:nvSpPr>
          <p:cNvPr id="4" name="Slide Number Placeholder 3"/>
          <p:cNvSpPr>
            <a:spLocks noGrp="1"/>
          </p:cNvSpPr>
          <p:nvPr>
            <p:ph type="sldNum" sz="quarter" idx="12"/>
          </p:nvPr>
        </p:nvSpPr>
        <p:spPr/>
        <p:txBody>
          <a:bodyPr/>
          <a:lstStyle/>
          <a:p>
            <a:fld id="{0F08EB07-990B-4011-9168-92AA3BDD0460}" type="slidenum">
              <a:rPr lang="en-US" smtClean="0"/>
              <a:t>54</a:t>
            </a:fld>
            <a:endParaRPr lang="en-US"/>
          </a:p>
        </p:txBody>
      </p:sp>
    </p:spTree>
    <p:extLst>
      <p:ext uri="{BB962C8B-B14F-4D97-AF65-F5344CB8AC3E}">
        <p14:creationId xmlns:p14="http://schemas.microsoft.com/office/powerpoint/2010/main" val="55276602"/>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600" b="1" i="1" dirty="0"/>
              <a:t>Action Item One</a:t>
            </a:r>
            <a:r>
              <a:rPr lang="en-US" sz="3600" b="1" dirty="0"/>
              <a:t>: </a:t>
            </a:r>
            <a:endParaRPr lang="en-US" sz="3600" b="1" dirty="0" smtClean="0"/>
          </a:p>
          <a:p>
            <a:pPr marL="0" indent="0" algn="ctr">
              <a:buNone/>
            </a:pPr>
            <a:r>
              <a:rPr lang="en-US" sz="3600" dirty="0" smtClean="0"/>
              <a:t>Include </a:t>
            </a:r>
            <a:r>
              <a:rPr lang="en-US" sz="3600" dirty="0"/>
              <a:t>Cultural Resources in Emergency Management Planning and Response</a:t>
            </a:r>
            <a:br>
              <a:rPr lang="en-US" sz="3600" dirty="0"/>
            </a:br>
            <a:endParaRPr lang="en-US" sz="3600" dirty="0"/>
          </a:p>
        </p:txBody>
      </p:sp>
      <p:sp>
        <p:nvSpPr>
          <p:cNvPr id="4" name="Slide Number Placeholder 3"/>
          <p:cNvSpPr>
            <a:spLocks noGrp="1"/>
          </p:cNvSpPr>
          <p:nvPr>
            <p:ph type="sldNum" sz="quarter" idx="12"/>
          </p:nvPr>
        </p:nvSpPr>
        <p:spPr/>
        <p:txBody>
          <a:bodyPr/>
          <a:lstStyle/>
          <a:p>
            <a:fld id="{0F08EB07-990B-4011-9168-92AA3BDD0460}" type="slidenum">
              <a:rPr lang="en-US" smtClean="0"/>
              <a:t>55</a:t>
            </a:fld>
            <a:endParaRPr lang="en-US"/>
          </a:p>
        </p:txBody>
      </p:sp>
    </p:spTree>
    <p:extLst>
      <p:ext uri="{BB962C8B-B14F-4D97-AF65-F5344CB8AC3E}">
        <p14:creationId xmlns:p14="http://schemas.microsoft.com/office/powerpoint/2010/main" val="1658518335"/>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a:t>Breaking Down Silos of Communication</a:t>
            </a:r>
            <a:endParaRPr lang="en-US"/>
          </a:p>
        </p:txBody>
      </p:sp>
      <p:sp>
        <p:nvSpPr>
          <p:cNvPr id="3" name="Content Placeholder 2"/>
          <p:cNvSpPr>
            <a:spLocks noGrp="1"/>
          </p:cNvSpPr>
          <p:nvPr>
            <p:ph idx="1"/>
          </p:nvPr>
        </p:nvSpPr>
        <p:spPr/>
        <p:txBody>
          <a:bodyPr/>
          <a:lstStyle/>
          <a:p>
            <a:pPr marL="0" indent="0">
              <a:buNone/>
            </a:pPr>
            <a:r>
              <a:rPr lang="en-US" dirty="0"/>
              <a:t>Efforts by FEMA, Non-Governmental Organizations and other Stakeholders who play a key role in providing emergency management training to Tribes can take additional efforts to integrate cultural resource protection issues by:</a:t>
            </a:r>
          </a:p>
          <a:p>
            <a:pPr lvl="0"/>
            <a:r>
              <a:rPr lang="en-US" dirty="0"/>
              <a:t>Including on the agenda for all emergency management training the topic of cultural resource integration</a:t>
            </a:r>
          </a:p>
          <a:p>
            <a:pPr lvl="0"/>
            <a:r>
              <a:rPr lang="en-US" dirty="0"/>
              <a:t>Ensuring all training materials to include cultural resources issues</a:t>
            </a:r>
          </a:p>
          <a:p>
            <a:pPr lvl="0"/>
            <a:r>
              <a:rPr lang="en-US" dirty="0"/>
              <a:t>Reaching out to expand the audience for emergency management trainings to include cultural resources experts at Tribes</a:t>
            </a:r>
            <a:br>
              <a:rPr lang="en-US" dirty="0"/>
            </a:br>
            <a:endParaRPr lang="en-US" dirty="0"/>
          </a:p>
          <a:p>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56</a:t>
            </a:fld>
            <a:endParaRPr lang="en-US"/>
          </a:p>
        </p:txBody>
      </p:sp>
    </p:spTree>
    <p:extLst>
      <p:ext uri="{BB962C8B-B14F-4D97-AF65-F5344CB8AC3E}">
        <p14:creationId xmlns:p14="http://schemas.microsoft.com/office/powerpoint/2010/main" val="1975502850"/>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1574" y="1828165"/>
            <a:ext cx="10515600" cy="3641610"/>
          </a:xfrm>
        </p:spPr>
        <p:txBody>
          <a:bodyPr/>
          <a:lstStyle/>
          <a:p>
            <a:pPr algn="ctr"/>
            <a:r>
              <a:rPr lang="en-US" b="1" i="1" dirty="0"/>
              <a:t>Action Item </a:t>
            </a:r>
            <a:r>
              <a:rPr lang="en-US" b="1" i="1" dirty="0" smtClean="0"/>
              <a:t>Two</a:t>
            </a:r>
            <a:r>
              <a:rPr lang="en-US" b="1" dirty="0" smtClean="0"/>
              <a:t>:</a:t>
            </a:r>
            <a:r>
              <a:rPr lang="en-US" dirty="0"/>
              <a:t/>
            </a:r>
            <a:br>
              <a:rPr lang="en-US" dirty="0"/>
            </a:br>
            <a:r>
              <a:rPr lang="en-US" dirty="0" smtClean="0"/>
              <a:t>Include </a:t>
            </a:r>
            <a:r>
              <a:rPr lang="en-US" dirty="0"/>
              <a:t>Emergency Planning in Cultural Resource Programming and Activities</a:t>
            </a:r>
            <a:br>
              <a:rPr lang="en-US" dirty="0"/>
            </a:br>
            <a:endParaRPr lang="en-US" dirty="0"/>
          </a:p>
        </p:txBody>
      </p:sp>
      <p:sp>
        <p:nvSpPr>
          <p:cNvPr id="2" name="Slide Number Placeholder 1"/>
          <p:cNvSpPr>
            <a:spLocks noGrp="1"/>
          </p:cNvSpPr>
          <p:nvPr>
            <p:ph type="sldNum" sz="quarter" idx="12"/>
          </p:nvPr>
        </p:nvSpPr>
        <p:spPr/>
        <p:txBody>
          <a:bodyPr/>
          <a:lstStyle/>
          <a:p>
            <a:fld id="{0F08EB07-990B-4011-9168-92AA3BDD0460}" type="slidenum">
              <a:rPr lang="en-US" smtClean="0"/>
              <a:t>57</a:t>
            </a:fld>
            <a:endParaRPr lang="en-US"/>
          </a:p>
        </p:txBody>
      </p:sp>
    </p:spTree>
    <p:extLst>
      <p:ext uri="{BB962C8B-B14F-4D97-AF65-F5344CB8AC3E}">
        <p14:creationId xmlns:p14="http://schemas.microsoft.com/office/powerpoint/2010/main" val="4084982644"/>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Recommendations</a:t>
            </a:r>
            <a:endParaRPr lang="en-US"/>
          </a:p>
        </p:txBody>
      </p:sp>
      <p:sp>
        <p:nvSpPr>
          <p:cNvPr id="3" name="Content Placeholder 2"/>
          <p:cNvSpPr>
            <a:spLocks noGrp="1"/>
          </p:cNvSpPr>
          <p:nvPr>
            <p:ph idx="1"/>
          </p:nvPr>
        </p:nvSpPr>
        <p:spPr/>
        <p:txBody>
          <a:bodyPr>
            <a:normAutofit fontScale="92500"/>
          </a:bodyPr>
          <a:lstStyle/>
          <a:p>
            <a:r>
              <a:rPr lang="en-US" smtClean="0"/>
              <a:t>Include cultural </a:t>
            </a:r>
            <a:r>
              <a:rPr lang="en-US"/>
              <a:t>resources in emergency planning at the local, State, Tribal and Federal level</a:t>
            </a:r>
          </a:p>
          <a:p>
            <a:pPr lvl="0"/>
            <a:r>
              <a:rPr lang="en-US"/>
              <a:t>Tailoring high quality museum, collection and archive disaster preparation and response </a:t>
            </a:r>
            <a:r>
              <a:rPr lang="en-US" smtClean="0"/>
              <a:t>materials to </a:t>
            </a:r>
            <a:r>
              <a:rPr lang="en-US"/>
              <a:t>be more inclusive of the concerns of Tribes</a:t>
            </a:r>
          </a:p>
          <a:p>
            <a:pPr lvl="0"/>
            <a:r>
              <a:rPr lang="en-US"/>
              <a:t>Including on the agenda at cultural resources informational forums information on  emergency planning issues</a:t>
            </a:r>
          </a:p>
          <a:p>
            <a:pPr lvl="0"/>
            <a:r>
              <a:rPr lang="en-US"/>
              <a:t>Reaching out to expand the audience for cultural resources informational forums to include emergency management experts</a:t>
            </a:r>
          </a:p>
          <a:p>
            <a:pPr lvl="0"/>
            <a:r>
              <a:rPr lang="en-US"/>
              <a:t>Serving as advocates for greater inclusion of </a:t>
            </a:r>
            <a:r>
              <a:rPr lang="en-US" smtClean="0"/>
              <a:t>emergency planning in cultural resources protection forums</a:t>
            </a:r>
            <a:endParaRPr lang="en-US"/>
          </a:p>
          <a:p>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58</a:t>
            </a:fld>
            <a:endParaRPr lang="en-US"/>
          </a:p>
        </p:txBody>
      </p:sp>
    </p:spTree>
    <p:extLst>
      <p:ext uri="{BB962C8B-B14F-4D97-AF65-F5344CB8AC3E}">
        <p14:creationId xmlns:p14="http://schemas.microsoft.com/office/powerpoint/2010/main" val="3903002322"/>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4578" y="1596044"/>
            <a:ext cx="10515600" cy="3607723"/>
          </a:xfrm>
        </p:spPr>
        <p:txBody>
          <a:bodyPr>
            <a:normAutofit/>
          </a:bodyPr>
          <a:lstStyle/>
          <a:p>
            <a:pPr algn="ctr"/>
            <a:r>
              <a:rPr lang="en-US" b="1" i="1" dirty="0"/>
              <a:t>Action Item </a:t>
            </a:r>
            <a:r>
              <a:rPr lang="en-US" b="1" i="1" dirty="0" smtClean="0"/>
              <a:t>Three</a:t>
            </a:r>
            <a:r>
              <a:rPr lang="en-US" dirty="0" smtClean="0"/>
              <a:t>: </a:t>
            </a:r>
            <a:r>
              <a:rPr lang="en-US" dirty="0"/>
              <a:t>	</a:t>
            </a:r>
            <a:r>
              <a:rPr lang="en-US" dirty="0" smtClean="0"/>
              <a:t/>
            </a:r>
            <a:br>
              <a:rPr lang="en-US" dirty="0" smtClean="0"/>
            </a:br>
            <a:r>
              <a:rPr lang="en-US" dirty="0" smtClean="0"/>
              <a:t>Increase Access and Availability of Culturally Relevant Response, Recovery, Mitigation and Preparedness Resources for Tribal Governments</a:t>
            </a:r>
            <a:endParaRPr lang="en-US" dirty="0"/>
          </a:p>
        </p:txBody>
      </p:sp>
      <p:sp>
        <p:nvSpPr>
          <p:cNvPr id="2" name="Slide Number Placeholder 1"/>
          <p:cNvSpPr>
            <a:spLocks noGrp="1"/>
          </p:cNvSpPr>
          <p:nvPr>
            <p:ph type="sldNum" sz="quarter" idx="12"/>
          </p:nvPr>
        </p:nvSpPr>
        <p:spPr/>
        <p:txBody>
          <a:bodyPr/>
          <a:lstStyle/>
          <a:p>
            <a:fld id="{0F08EB07-990B-4011-9168-92AA3BDD0460}" type="slidenum">
              <a:rPr lang="en-US" smtClean="0"/>
              <a:t>59</a:t>
            </a:fld>
            <a:endParaRPr lang="en-US"/>
          </a:p>
        </p:txBody>
      </p:sp>
    </p:spTree>
    <p:extLst>
      <p:ext uri="{BB962C8B-B14F-4D97-AF65-F5344CB8AC3E}">
        <p14:creationId xmlns:p14="http://schemas.microsoft.com/office/powerpoint/2010/main" val="118168510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eaLnBrk="0" fontAlgn="base" hangingPunct="0">
              <a:spcBef>
                <a:spcPct val="0"/>
              </a:spcBef>
              <a:spcAft>
                <a:spcPct val="0"/>
              </a:spcAft>
            </a:pPr>
            <a:fld id="{D57F1E4F-1CFF-5643-939E-217C01CDF565}" type="slidenum">
              <a:rPr lang="en-US" b="1">
                <a:solidFill>
                  <a:prstClr val="black">
                    <a:tint val="75000"/>
                  </a:prstClr>
                </a:solidFill>
                <a:latin typeface="Arial" pitchFamily="34" charset="0"/>
              </a:rPr>
              <a:pPr eaLnBrk="0" fontAlgn="base" hangingPunct="0">
                <a:spcBef>
                  <a:spcPct val="0"/>
                </a:spcBef>
                <a:spcAft>
                  <a:spcPct val="0"/>
                </a:spcAft>
              </a:pPr>
              <a:t>6</a:t>
            </a:fld>
            <a:endParaRPr lang="en-US" b="1" dirty="0">
              <a:solidFill>
                <a:prstClr val="black">
                  <a:tint val="75000"/>
                </a:prstClr>
              </a:solidFill>
              <a:latin typeface="Arial" pitchFamily="34" charset="0"/>
            </a:endParaRPr>
          </a:p>
        </p:txBody>
      </p:sp>
      <p:sp>
        <p:nvSpPr>
          <p:cNvPr id="3" name="Title 2"/>
          <p:cNvSpPr>
            <a:spLocks noGrp="1"/>
          </p:cNvSpPr>
          <p:nvPr>
            <p:ph type="title"/>
          </p:nvPr>
        </p:nvSpPr>
        <p:spPr/>
        <p:txBody>
          <a:bodyPr/>
          <a:lstStyle/>
          <a:p>
            <a:r>
              <a:rPr lang="en-US" dirty="0" smtClean="0">
                <a:solidFill>
                  <a:schemeClr val="bg1"/>
                </a:solidFill>
              </a:rPr>
              <a:t>Laws, Regulations, and Policies</a:t>
            </a:r>
            <a:endParaRPr lang="en-US" dirty="0">
              <a:solidFill>
                <a:schemeClr val="bg1"/>
              </a:solidFill>
            </a:endParaRPr>
          </a:p>
        </p:txBody>
      </p:sp>
      <p:sp>
        <p:nvSpPr>
          <p:cNvPr id="4" name="Content Placeholder 3"/>
          <p:cNvSpPr>
            <a:spLocks noGrp="1"/>
          </p:cNvSpPr>
          <p:nvPr>
            <p:ph idx="1"/>
          </p:nvPr>
        </p:nvSpPr>
        <p:spPr>
          <a:xfrm>
            <a:off x="2225356" y="1696993"/>
            <a:ext cx="8104011" cy="4151447"/>
          </a:xfrm>
        </p:spPr>
        <p:txBody>
          <a:bodyPr>
            <a:noAutofit/>
          </a:bodyPr>
          <a:lstStyle/>
          <a:p>
            <a:endParaRPr lang="en-US" sz="2800" dirty="0">
              <a:solidFill>
                <a:schemeClr val="tx1"/>
              </a:solidFill>
              <a:latin typeface="Franklin Gothic Book" panose="020B0503020102020204" pitchFamily="34" charset="0"/>
            </a:endParaRPr>
          </a:p>
          <a:p>
            <a:endParaRPr lang="en-US" dirty="0">
              <a:solidFill>
                <a:schemeClr val="tx1"/>
              </a:solidFill>
              <a:latin typeface="Franklin Gothic Book" panose="020B0503020102020204" pitchFamily="34" charset="0"/>
            </a:endParaRPr>
          </a:p>
        </p:txBody>
      </p:sp>
      <p:sp>
        <p:nvSpPr>
          <p:cNvPr id="5" name="Content Placeholder 3"/>
          <p:cNvSpPr txBox="1">
            <a:spLocks/>
          </p:cNvSpPr>
          <p:nvPr/>
        </p:nvSpPr>
        <p:spPr>
          <a:xfrm>
            <a:off x="2377755" y="1849393"/>
            <a:ext cx="4628986" cy="4151447"/>
          </a:xfrm>
          <a:prstGeom prst="rect">
            <a:avLst/>
          </a:prstGeom>
          <a:effectLst/>
        </p:spPr>
        <p:txBody>
          <a:bodyPr vert="horz" lIns="91440" tIns="45720" rIns="91440" bIns="45720" rtlCol="0">
            <a:noAutofit/>
          </a:bodyPr>
          <a:lstStyle>
            <a:lvl1pPr marL="342900" indent="-342900" algn="l" defTabSz="914400" rtl="0" eaLnBrk="1" latinLnBrk="0" hangingPunct="1">
              <a:lnSpc>
                <a:spcPct val="90000"/>
              </a:lnSpc>
              <a:spcBef>
                <a:spcPts val="1000"/>
              </a:spcBef>
              <a:buSzPct val="70000"/>
              <a:buFont typeface="Franklin Gothic Book" panose="020B0503020102020204" pitchFamily="34" charset="0"/>
              <a:buChar char="►"/>
              <a:defRPr sz="2000" kern="1200">
                <a:solidFill>
                  <a:schemeClr val="bg1"/>
                </a:solidFill>
                <a:effectLst/>
                <a:latin typeface="+mj-lt"/>
                <a:ea typeface="+mn-ea"/>
                <a:cs typeface="+mn-cs"/>
              </a:defRPr>
            </a:lvl1pPr>
            <a:lvl2pPr marL="742950" indent="-285750" algn="l" defTabSz="914400" rtl="0" eaLnBrk="1" latinLnBrk="0" hangingPunct="1">
              <a:lnSpc>
                <a:spcPct val="90000"/>
              </a:lnSpc>
              <a:spcBef>
                <a:spcPts val="500"/>
              </a:spcBef>
              <a:buSzPct val="70000"/>
              <a:buFont typeface="Franklin Gothic Book" panose="020B0503020102020204" pitchFamily="34" charset="0"/>
              <a:buChar char="►"/>
              <a:defRPr sz="18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SzPct val="70000"/>
              <a:buFont typeface="Franklin Gothic Book" panose="020B0503020102020204" pitchFamily="34" charset="0"/>
              <a:buChar char="►"/>
              <a:defRPr sz="16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prstClr val="black"/>
                </a:solidFill>
                <a:latin typeface="Franklin Gothic Book" panose="020B0503020102020204" pitchFamily="34" charset="0"/>
              </a:rPr>
              <a:t>Laws, Regulations and Policies webpage: </a:t>
            </a:r>
            <a:r>
              <a:rPr lang="en-US" sz="1600" dirty="0">
                <a:solidFill>
                  <a:prstClr val="black"/>
                </a:solidFill>
                <a:latin typeface="Franklin Gothic Book" panose="020B0503020102020204" pitchFamily="34" charset="0"/>
                <a:hlinkClick r:id="rId3"/>
              </a:rPr>
              <a:t>https://www.fema.gov/hazard-mitigation-planning-laws-regulations-policies</a:t>
            </a:r>
            <a:endParaRPr lang="en-US" sz="1600" dirty="0">
              <a:solidFill>
                <a:prstClr val="black"/>
              </a:solidFill>
              <a:latin typeface="Franklin Gothic Book" panose="020B0503020102020204" pitchFamily="34" charset="0"/>
            </a:endParaRPr>
          </a:p>
          <a:p>
            <a:pPr>
              <a:lnSpc>
                <a:spcPct val="100000"/>
              </a:lnSpc>
              <a:spcBef>
                <a:spcPts val="0"/>
              </a:spcBef>
            </a:pPr>
            <a:r>
              <a:rPr lang="en-US" sz="1800" dirty="0">
                <a:solidFill>
                  <a:prstClr val="black"/>
                </a:solidFill>
                <a:latin typeface="Franklin Gothic Book" panose="020B0503020102020204" pitchFamily="34" charset="0"/>
              </a:rPr>
              <a:t>Robert T. Stafford Act, as amended by the Disaster Mitigation Act of 2000</a:t>
            </a:r>
          </a:p>
          <a:p>
            <a:pPr>
              <a:lnSpc>
                <a:spcPct val="100000"/>
              </a:lnSpc>
              <a:spcBef>
                <a:spcPts val="0"/>
              </a:spcBef>
            </a:pPr>
            <a:r>
              <a:rPr lang="en-US" sz="1800" dirty="0">
                <a:solidFill>
                  <a:prstClr val="black"/>
                </a:solidFill>
                <a:latin typeface="Franklin Gothic Book" panose="020B0503020102020204" pitchFamily="34" charset="0"/>
              </a:rPr>
              <a:t>Title 44 Code of Federal Regulations §201.7 Tribal Mitigation Plans: </a:t>
            </a:r>
            <a:r>
              <a:rPr lang="en-US" sz="1600" dirty="0">
                <a:solidFill>
                  <a:prstClr val="black"/>
                </a:solidFill>
                <a:latin typeface="Franklin Gothic Book" panose="020B0503020102020204" pitchFamily="34" charset="0"/>
                <a:hlinkClick r:id="rId4"/>
              </a:rPr>
              <a:t>http://www.ecfr.gov/cgi-bin/text-idx?SID=6d1824de306391d5c9c6a655fc47feb2&amp;mc=true&amp;node=se44.1.201_17&amp;rgn=div8</a:t>
            </a:r>
            <a:endParaRPr lang="en-US" sz="1600" dirty="0">
              <a:solidFill>
                <a:prstClr val="black"/>
              </a:solidFill>
              <a:latin typeface="Franklin Gothic Book" panose="020B0503020102020204" pitchFamily="34" charset="0"/>
            </a:endParaRPr>
          </a:p>
          <a:p>
            <a:pPr>
              <a:lnSpc>
                <a:spcPct val="100000"/>
              </a:lnSpc>
              <a:spcBef>
                <a:spcPts val="0"/>
              </a:spcBef>
            </a:pPr>
            <a:r>
              <a:rPr lang="en-US" sz="1800" dirty="0">
                <a:solidFill>
                  <a:prstClr val="black"/>
                </a:solidFill>
                <a:latin typeface="Franklin Gothic Book" panose="020B0503020102020204" pitchFamily="34" charset="0"/>
              </a:rPr>
              <a:t>Tribal Multi-Hazard Mitigation Planning Guidance (2010): </a:t>
            </a:r>
            <a:r>
              <a:rPr lang="en-US" sz="1600" dirty="0">
                <a:solidFill>
                  <a:prstClr val="white"/>
                </a:solidFill>
                <a:latin typeface="Franklin Gothic Book" panose="020B0503020102020204" pitchFamily="34" charset="0"/>
                <a:hlinkClick r:id="rId5"/>
              </a:rPr>
              <a:t>http://www.fema.gov/media-library/assets/documents/18355</a:t>
            </a:r>
            <a:endParaRPr lang="en-US" sz="1600" dirty="0">
              <a:solidFill>
                <a:prstClr val="black"/>
              </a:solidFill>
              <a:latin typeface="Franklin Gothic Book" panose="020B0503020102020204" pitchFamily="34" charset="0"/>
            </a:endParaRPr>
          </a:p>
        </p:txBody>
      </p:sp>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06741" y="1955371"/>
            <a:ext cx="3095558" cy="3820320"/>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515199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Increased Resource Access</a:t>
            </a:r>
            <a:endParaRPr lang="en-US" dirty="0"/>
          </a:p>
        </p:txBody>
      </p:sp>
      <p:sp>
        <p:nvSpPr>
          <p:cNvPr id="3" name="Content Placeholder 2"/>
          <p:cNvSpPr>
            <a:spLocks noGrp="1"/>
          </p:cNvSpPr>
          <p:nvPr>
            <p:ph idx="1"/>
          </p:nvPr>
        </p:nvSpPr>
        <p:spPr/>
        <p:txBody>
          <a:bodyPr>
            <a:normAutofit/>
          </a:bodyPr>
          <a:lstStyle/>
          <a:p>
            <a:pPr lvl="0"/>
            <a:r>
              <a:rPr lang="en-US" dirty="0" smtClean="0"/>
              <a:t>Centralize and publicize a point of contact through the Heritage Emergency National Task Force or elsewhere to assist in identifying and developing supplements to training curriculum and technical advice to advance cultural resource protection in times of emergency</a:t>
            </a:r>
          </a:p>
          <a:p>
            <a:pPr lvl="0"/>
            <a:r>
              <a:rPr lang="en-US" dirty="0" smtClean="0"/>
              <a:t>Expand education awareness to tribes about existing government and private resources – funding and training</a:t>
            </a:r>
          </a:p>
          <a:p>
            <a:pPr lvl="0"/>
            <a:r>
              <a:rPr lang="en-US" dirty="0" smtClean="0"/>
              <a:t>Keep resource lists up to date, comprehensive and well publicized</a:t>
            </a:r>
          </a:p>
          <a:p>
            <a:pPr lvl="0"/>
            <a:r>
              <a:rPr lang="en-US" dirty="0" smtClean="0"/>
              <a:t>Keep resource materials updated and relevant to tribal audiences</a:t>
            </a:r>
          </a:p>
        </p:txBody>
      </p:sp>
      <p:sp>
        <p:nvSpPr>
          <p:cNvPr id="4" name="Slide Number Placeholder 3"/>
          <p:cNvSpPr>
            <a:spLocks noGrp="1"/>
          </p:cNvSpPr>
          <p:nvPr>
            <p:ph type="sldNum" sz="quarter" idx="12"/>
          </p:nvPr>
        </p:nvSpPr>
        <p:spPr/>
        <p:txBody>
          <a:bodyPr/>
          <a:lstStyle/>
          <a:p>
            <a:fld id="{0F08EB07-990B-4011-9168-92AA3BDD0460}" type="slidenum">
              <a:rPr lang="en-US" smtClean="0"/>
              <a:t>60</a:t>
            </a:fld>
            <a:endParaRPr lang="en-US"/>
          </a:p>
        </p:txBody>
      </p:sp>
    </p:spTree>
    <p:extLst>
      <p:ext uri="{BB962C8B-B14F-4D97-AF65-F5344CB8AC3E}">
        <p14:creationId xmlns:p14="http://schemas.microsoft.com/office/powerpoint/2010/main" val="663345578"/>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4578" y="1596044"/>
            <a:ext cx="10515600" cy="3607723"/>
          </a:xfrm>
        </p:spPr>
        <p:txBody>
          <a:bodyPr>
            <a:normAutofit fontScale="90000"/>
          </a:bodyPr>
          <a:lstStyle/>
          <a:p>
            <a:pPr algn="ctr"/>
            <a:r>
              <a:rPr lang="en-US" b="1" i="1" dirty="0"/>
              <a:t>Action Item </a:t>
            </a:r>
            <a:r>
              <a:rPr lang="en-US" b="1" i="1" dirty="0" smtClean="0"/>
              <a:t>Four</a:t>
            </a:r>
            <a:r>
              <a:rPr lang="en-US" dirty="0" smtClean="0"/>
              <a:t>: </a:t>
            </a:r>
            <a:r>
              <a:rPr lang="en-US" dirty="0"/>
              <a:t>	</a:t>
            </a:r>
            <a:r>
              <a:rPr lang="en-US" dirty="0" smtClean="0"/>
              <a:t/>
            </a:r>
            <a:br>
              <a:rPr lang="en-US" dirty="0" smtClean="0"/>
            </a:br>
            <a:r>
              <a:rPr lang="en-US" dirty="0" smtClean="0"/>
              <a:t>Support </a:t>
            </a:r>
            <a:r>
              <a:rPr lang="en-US" dirty="0"/>
              <a:t>Increased Funding and Equitable Participation by Tribes in Funding Programs and Initiatives That Support Cultural Resource Integration in Emergency Management</a:t>
            </a:r>
            <a:br>
              <a:rPr lang="en-US" dirty="0"/>
            </a:br>
            <a:endParaRPr lang="en-US" dirty="0"/>
          </a:p>
        </p:txBody>
      </p:sp>
      <p:sp>
        <p:nvSpPr>
          <p:cNvPr id="2" name="Slide Number Placeholder 1"/>
          <p:cNvSpPr>
            <a:spLocks noGrp="1"/>
          </p:cNvSpPr>
          <p:nvPr>
            <p:ph type="sldNum" sz="quarter" idx="12"/>
          </p:nvPr>
        </p:nvSpPr>
        <p:spPr/>
        <p:txBody>
          <a:bodyPr/>
          <a:lstStyle/>
          <a:p>
            <a:fld id="{0F08EB07-990B-4011-9168-92AA3BDD0460}" type="slidenum">
              <a:rPr lang="en-US" smtClean="0"/>
              <a:t>61</a:t>
            </a:fld>
            <a:endParaRPr lang="en-US"/>
          </a:p>
        </p:txBody>
      </p:sp>
    </p:spTree>
    <p:extLst>
      <p:ext uri="{BB962C8B-B14F-4D97-AF65-F5344CB8AC3E}">
        <p14:creationId xmlns:p14="http://schemas.microsoft.com/office/powerpoint/2010/main" val="95993388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Funding Needs</a:t>
            </a:r>
            <a:endParaRPr lang="en-US"/>
          </a:p>
        </p:txBody>
      </p:sp>
      <p:sp>
        <p:nvSpPr>
          <p:cNvPr id="3" name="Content Placeholder 2"/>
          <p:cNvSpPr>
            <a:spLocks noGrp="1"/>
          </p:cNvSpPr>
          <p:nvPr>
            <p:ph idx="1"/>
          </p:nvPr>
        </p:nvSpPr>
        <p:spPr/>
        <p:txBody>
          <a:bodyPr>
            <a:normAutofit/>
          </a:bodyPr>
          <a:lstStyle/>
          <a:p>
            <a:pPr lvl="0"/>
            <a:r>
              <a:rPr lang="en-US" dirty="0" smtClean="0"/>
              <a:t>Lack </a:t>
            </a:r>
            <a:r>
              <a:rPr lang="en-US" dirty="0"/>
              <a:t>of funds to put in place staff who can serve as a liaison between emergency management and cultural resources preservation staff at the Tribe</a:t>
            </a:r>
          </a:p>
          <a:p>
            <a:pPr lvl="0"/>
            <a:r>
              <a:rPr lang="en-US" dirty="0" smtClean="0"/>
              <a:t>Multiple </a:t>
            </a:r>
            <a:r>
              <a:rPr lang="en-US" dirty="0"/>
              <a:t>demands on </a:t>
            </a:r>
            <a:r>
              <a:rPr lang="en-US" dirty="0" err="1"/>
              <a:t>THPOs</a:t>
            </a:r>
            <a:r>
              <a:rPr lang="en-US" dirty="0"/>
              <a:t> and need for increased resources to expand the </a:t>
            </a:r>
            <a:r>
              <a:rPr lang="en-US" dirty="0" err="1"/>
              <a:t>THPO</a:t>
            </a:r>
            <a:r>
              <a:rPr lang="en-US" dirty="0"/>
              <a:t> office to engage activities supporting emergency response planning</a:t>
            </a:r>
          </a:p>
          <a:p>
            <a:pPr lvl="0"/>
            <a:r>
              <a:rPr lang="en-US" dirty="0" smtClean="0"/>
              <a:t>Inventory and mapping </a:t>
            </a:r>
            <a:r>
              <a:rPr lang="en-US" dirty="0"/>
              <a:t>of cultural resources to be protected in case of emergency including surveys of cultural resources and identifying them with GPS (Global Positioning Technology) and mapping them with current GIS (Geographic Information Technology</a:t>
            </a:r>
            <a:r>
              <a:rPr lang="en-US" dirty="0" smtClean="0"/>
              <a:t>)</a:t>
            </a:r>
            <a:endParaRPr lang="en-US" dirty="0"/>
          </a:p>
        </p:txBody>
      </p:sp>
      <p:sp>
        <p:nvSpPr>
          <p:cNvPr id="4" name="Slide Number Placeholder 3"/>
          <p:cNvSpPr>
            <a:spLocks noGrp="1"/>
          </p:cNvSpPr>
          <p:nvPr>
            <p:ph type="sldNum" sz="quarter" idx="12"/>
          </p:nvPr>
        </p:nvSpPr>
        <p:spPr/>
        <p:txBody>
          <a:bodyPr/>
          <a:lstStyle/>
          <a:p>
            <a:fld id="{0F08EB07-990B-4011-9168-92AA3BDD0460}" type="slidenum">
              <a:rPr lang="en-US" smtClean="0"/>
              <a:t>62</a:t>
            </a:fld>
            <a:endParaRPr lang="en-US"/>
          </a:p>
        </p:txBody>
      </p:sp>
    </p:spTree>
    <p:extLst>
      <p:ext uri="{BB962C8B-B14F-4D97-AF65-F5344CB8AC3E}">
        <p14:creationId xmlns:p14="http://schemas.microsoft.com/office/powerpoint/2010/main" val="699727070"/>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Funding Needs</a:t>
            </a:r>
            <a:endParaRPr lang="en-US"/>
          </a:p>
        </p:txBody>
      </p:sp>
      <p:sp>
        <p:nvSpPr>
          <p:cNvPr id="3" name="Content Placeholder 2"/>
          <p:cNvSpPr>
            <a:spLocks noGrp="1"/>
          </p:cNvSpPr>
          <p:nvPr>
            <p:ph idx="1"/>
          </p:nvPr>
        </p:nvSpPr>
        <p:spPr/>
        <p:txBody>
          <a:bodyPr/>
          <a:lstStyle/>
          <a:p>
            <a:pPr lvl="0"/>
            <a:r>
              <a:rPr lang="en-US" smtClean="0"/>
              <a:t>Funds to </a:t>
            </a:r>
            <a:r>
              <a:rPr lang="en-US"/>
              <a:t>pay for historic property preservation and damage mitigation assessment reports leaving historic properties more vulnerable to future disasters</a:t>
            </a:r>
          </a:p>
          <a:p>
            <a:pPr lvl="0"/>
            <a:r>
              <a:rPr lang="en-US"/>
              <a:t> </a:t>
            </a:r>
            <a:r>
              <a:rPr lang="en-US" smtClean="0"/>
              <a:t>Immediate </a:t>
            </a:r>
            <a:r>
              <a:rPr lang="en-US"/>
              <a:t>source of funds to pay Tribal representatives and others to respond quickly to act as monitors of sacred sites and other cultural resources</a:t>
            </a:r>
          </a:p>
          <a:p>
            <a:pPr lvl="0"/>
            <a:r>
              <a:rPr lang="en-US"/>
              <a:t>F</a:t>
            </a:r>
            <a:r>
              <a:rPr lang="en-US" smtClean="0"/>
              <a:t>unds </a:t>
            </a:r>
            <a:r>
              <a:rPr lang="en-US"/>
              <a:t>to quickly train individuals to respond to a large scale disaster (such as HAZMAT training).</a:t>
            </a:r>
          </a:p>
          <a:p>
            <a:pPr marL="0" indent="0">
              <a:buNone/>
            </a:pPr>
            <a:endParaRPr lang="en-US"/>
          </a:p>
        </p:txBody>
      </p:sp>
      <p:sp>
        <p:nvSpPr>
          <p:cNvPr id="4" name="Slide Number Placeholder 3"/>
          <p:cNvSpPr>
            <a:spLocks noGrp="1"/>
          </p:cNvSpPr>
          <p:nvPr>
            <p:ph type="sldNum" sz="quarter" idx="12"/>
          </p:nvPr>
        </p:nvSpPr>
        <p:spPr/>
        <p:txBody>
          <a:bodyPr/>
          <a:lstStyle/>
          <a:p>
            <a:fld id="{0F08EB07-990B-4011-9168-92AA3BDD0460}" type="slidenum">
              <a:rPr lang="en-US" smtClean="0"/>
              <a:t>63</a:t>
            </a:fld>
            <a:endParaRPr lang="en-US"/>
          </a:p>
        </p:txBody>
      </p:sp>
    </p:spTree>
    <p:extLst>
      <p:ext uri="{BB962C8B-B14F-4D97-AF65-F5344CB8AC3E}">
        <p14:creationId xmlns:p14="http://schemas.microsoft.com/office/powerpoint/2010/main" val="3726599571"/>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4960" y="182881"/>
            <a:ext cx="11055465" cy="5852160"/>
          </a:xfrm>
        </p:spPr>
        <p:txBody>
          <a:bodyPr>
            <a:normAutofit fontScale="90000"/>
          </a:bodyPr>
          <a:lstStyle/>
          <a:p>
            <a:pPr marL="457200" indent="-457200">
              <a:buFont typeface="Arial" panose="020B0604020202020204" pitchFamily="34" charset="0"/>
              <a:buChar char="•"/>
            </a:pPr>
            <a:r>
              <a:rPr lang="en-US" sz="3100" b="1" i="1" dirty="0" smtClean="0"/>
              <a:t/>
            </a:r>
            <a:br>
              <a:rPr lang="en-US" sz="3100" b="1" i="1" dirty="0" smtClean="0"/>
            </a:br>
            <a:r>
              <a:rPr lang="en-US" sz="3100" b="1" i="1" dirty="0"/>
              <a:t/>
            </a:r>
            <a:br>
              <a:rPr lang="en-US" sz="3100" b="1" i="1" dirty="0"/>
            </a:br>
            <a:r>
              <a:rPr lang="en-US" sz="3100" b="1" i="1" dirty="0" smtClean="0"/>
              <a:t/>
            </a:r>
            <a:br>
              <a:rPr lang="en-US" sz="3100" b="1" i="1" dirty="0" smtClean="0"/>
            </a:br>
            <a:r>
              <a:rPr lang="en-US" sz="3100" b="1" i="1" dirty="0" smtClean="0"/>
              <a:t>The final report will be announced by </a:t>
            </a:r>
            <a:r>
              <a:rPr lang="en-US" sz="3100" b="1" i="1" dirty="0" err="1" smtClean="0"/>
              <a:t>NATHPO</a:t>
            </a:r>
            <a:r>
              <a:rPr lang="en-US" sz="3100" b="1" i="1" dirty="0" smtClean="0"/>
              <a:t> and posted on </a:t>
            </a:r>
            <a:r>
              <a:rPr lang="en-US" sz="2700" b="1" i="1" dirty="0" smtClean="0">
                <a:solidFill>
                  <a:srgbClr val="FF0000"/>
                </a:solidFill>
                <a:hlinkClick r:id="rId3"/>
              </a:rPr>
              <a:t>www.nathpo.org</a:t>
            </a:r>
            <a:r>
              <a:rPr lang="en-US" sz="2700" b="1" i="1" dirty="0" smtClean="0"/>
              <a:t>. It will include:</a:t>
            </a:r>
            <a:br>
              <a:rPr lang="en-US" sz="2700" b="1" i="1" dirty="0" smtClean="0"/>
            </a:br>
            <a:r>
              <a:rPr lang="en-US" sz="2700" dirty="0"/>
              <a:t/>
            </a:r>
            <a:br>
              <a:rPr lang="en-US" sz="2700" dirty="0"/>
            </a:br>
            <a:r>
              <a:rPr lang="en-US" sz="2700" dirty="0" smtClean="0"/>
              <a:t>Sample </a:t>
            </a:r>
            <a:r>
              <a:rPr lang="en-US" sz="2700" dirty="0"/>
              <a:t>Tribal Historic Preservation Hazard Mitigation Plan Integrating Cultural Resources  </a:t>
            </a:r>
            <a:br>
              <a:rPr lang="en-US" sz="2700" dirty="0"/>
            </a:br>
            <a:r>
              <a:rPr lang="en-US" sz="2700" b="1" dirty="0"/>
              <a:t> </a:t>
            </a:r>
            <a:r>
              <a:rPr lang="en-US" sz="2700" dirty="0"/>
              <a:t/>
            </a:r>
            <a:br>
              <a:rPr lang="en-US" sz="2700" dirty="0"/>
            </a:br>
            <a:r>
              <a:rPr lang="en-US" sz="2700" dirty="0" smtClean="0"/>
              <a:t>Sample </a:t>
            </a:r>
            <a:r>
              <a:rPr lang="en-US" sz="2700" dirty="0"/>
              <a:t>Tribal Hazard Mitigation Plan With Annex Integrating Cultural Resources </a:t>
            </a:r>
            <a:br>
              <a:rPr lang="en-US" sz="2700" dirty="0"/>
            </a:br>
            <a:r>
              <a:rPr lang="en-US" sz="2700" dirty="0"/>
              <a:t> </a:t>
            </a:r>
            <a:br>
              <a:rPr lang="en-US" sz="2700" dirty="0"/>
            </a:br>
            <a:r>
              <a:rPr lang="en-US" sz="2700" dirty="0" smtClean="0"/>
              <a:t>Tribal </a:t>
            </a:r>
            <a:r>
              <a:rPr lang="en-US" sz="2700" dirty="0"/>
              <a:t>Emergency Response Committee </a:t>
            </a:r>
            <a:r>
              <a:rPr lang="en-US" sz="2700" dirty="0" smtClean="0"/>
              <a:t>sample structure (chart)</a:t>
            </a:r>
            <a:br>
              <a:rPr lang="en-US" sz="2700" dirty="0" smtClean="0"/>
            </a:br>
            <a:r>
              <a:rPr lang="en-US" sz="2700" dirty="0"/>
              <a:t/>
            </a:r>
            <a:br>
              <a:rPr lang="en-US" sz="2700" dirty="0"/>
            </a:br>
            <a:r>
              <a:rPr lang="en-US" sz="2700" dirty="0" smtClean="0"/>
              <a:t>Model Mutual Aid Agreement</a:t>
            </a:r>
            <a:r>
              <a:rPr lang="en-US" sz="2700" dirty="0"/>
              <a:t/>
            </a:r>
            <a:br>
              <a:rPr lang="en-US" sz="2700" dirty="0"/>
            </a:br>
            <a:r>
              <a:rPr lang="en-US" sz="2700" dirty="0"/>
              <a:t> </a:t>
            </a:r>
            <a:br>
              <a:rPr lang="en-US" sz="2700" dirty="0"/>
            </a:br>
            <a:r>
              <a:rPr lang="en-US" sz="2700" dirty="0" smtClean="0"/>
              <a:t>Comprehensive list of other resources and information related to emergency response and cultural resource protection</a:t>
            </a:r>
            <a:r>
              <a:rPr lang="en-US" sz="2700" b="1" dirty="0"/>
              <a:t/>
            </a:r>
            <a:br>
              <a:rPr lang="en-US" sz="2700" b="1" dirty="0"/>
            </a:br>
            <a:r>
              <a:rPr lang="en-US" dirty="0"/>
              <a:t/>
            </a:r>
            <a:br>
              <a:rPr lang="en-US" dirty="0"/>
            </a:br>
            <a:endParaRPr lang="en-US" dirty="0"/>
          </a:p>
        </p:txBody>
      </p:sp>
      <p:sp>
        <p:nvSpPr>
          <p:cNvPr id="2" name="Slide Number Placeholder 1"/>
          <p:cNvSpPr>
            <a:spLocks noGrp="1"/>
          </p:cNvSpPr>
          <p:nvPr>
            <p:ph type="sldNum" sz="quarter" idx="12"/>
          </p:nvPr>
        </p:nvSpPr>
        <p:spPr/>
        <p:txBody>
          <a:bodyPr/>
          <a:lstStyle/>
          <a:p>
            <a:fld id="{0F08EB07-990B-4011-9168-92AA3BDD0460}" type="slidenum">
              <a:rPr lang="en-US" smtClean="0"/>
              <a:t>64</a:t>
            </a:fld>
            <a:endParaRPr lang="en-US"/>
          </a:p>
        </p:txBody>
      </p:sp>
    </p:spTree>
    <p:extLst>
      <p:ext uri="{BB962C8B-B14F-4D97-AF65-F5344CB8AC3E}">
        <p14:creationId xmlns:p14="http://schemas.microsoft.com/office/powerpoint/2010/main" val="21952868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eaLnBrk="0" fontAlgn="base" hangingPunct="0">
              <a:spcBef>
                <a:spcPct val="0"/>
              </a:spcBef>
              <a:spcAft>
                <a:spcPct val="0"/>
              </a:spcAft>
            </a:pPr>
            <a:fld id="{D57F1E4F-1CFF-5643-939E-217C01CDF565}" type="slidenum">
              <a:rPr lang="en-US" b="1">
                <a:solidFill>
                  <a:prstClr val="black">
                    <a:tint val="75000"/>
                  </a:prstClr>
                </a:solidFill>
                <a:latin typeface="Arial" pitchFamily="34" charset="0"/>
              </a:rPr>
              <a:pPr eaLnBrk="0" fontAlgn="base" hangingPunct="0">
                <a:spcBef>
                  <a:spcPct val="0"/>
                </a:spcBef>
                <a:spcAft>
                  <a:spcPct val="0"/>
                </a:spcAft>
              </a:pPr>
              <a:t>7</a:t>
            </a:fld>
            <a:endParaRPr lang="en-US" b="1" dirty="0">
              <a:solidFill>
                <a:prstClr val="black">
                  <a:tint val="75000"/>
                </a:prstClr>
              </a:solidFill>
              <a:latin typeface="Arial" pitchFamily="34" charset="0"/>
            </a:endParaRPr>
          </a:p>
        </p:txBody>
      </p:sp>
      <p:sp>
        <p:nvSpPr>
          <p:cNvPr id="3" name="Title 2"/>
          <p:cNvSpPr>
            <a:spLocks noGrp="1"/>
          </p:cNvSpPr>
          <p:nvPr>
            <p:ph type="title"/>
          </p:nvPr>
        </p:nvSpPr>
        <p:spPr/>
        <p:txBody>
          <a:bodyPr/>
          <a:lstStyle/>
          <a:p>
            <a:r>
              <a:rPr lang="en-US" dirty="0" smtClean="0">
                <a:solidFill>
                  <a:schemeClr val="bg1"/>
                </a:solidFill>
              </a:rPr>
              <a:t>Cultural and Sacred Sites</a:t>
            </a:r>
            <a:endParaRPr lang="en-US" dirty="0">
              <a:solidFill>
                <a:schemeClr val="bg1"/>
              </a:solidFill>
            </a:endParaRPr>
          </a:p>
        </p:txBody>
      </p:sp>
      <p:sp>
        <p:nvSpPr>
          <p:cNvPr id="5" name="Content Placeholder 3"/>
          <p:cNvSpPr txBox="1">
            <a:spLocks/>
          </p:cNvSpPr>
          <p:nvPr/>
        </p:nvSpPr>
        <p:spPr>
          <a:xfrm>
            <a:off x="2377755" y="1849394"/>
            <a:ext cx="7951611" cy="1034299"/>
          </a:xfrm>
          <a:prstGeom prst="rect">
            <a:avLst/>
          </a:prstGeom>
          <a:effectLst/>
        </p:spPr>
        <p:txBody>
          <a:bodyPr vert="horz" lIns="91440" tIns="45720" rIns="91440" bIns="45720" rtlCol="0">
            <a:noAutofit/>
          </a:bodyPr>
          <a:lstStyle>
            <a:lvl1pPr marL="342900" indent="-342900" algn="l" defTabSz="914400" rtl="0" eaLnBrk="1" latinLnBrk="0" hangingPunct="1">
              <a:lnSpc>
                <a:spcPct val="90000"/>
              </a:lnSpc>
              <a:spcBef>
                <a:spcPts val="1000"/>
              </a:spcBef>
              <a:buSzPct val="70000"/>
              <a:buFont typeface="Franklin Gothic Book" panose="020B0503020102020204" pitchFamily="34" charset="0"/>
              <a:buChar char="►"/>
              <a:defRPr sz="2000" kern="1200">
                <a:solidFill>
                  <a:schemeClr val="bg1"/>
                </a:solidFill>
                <a:effectLst/>
                <a:latin typeface="+mj-lt"/>
                <a:ea typeface="+mn-ea"/>
                <a:cs typeface="+mn-cs"/>
              </a:defRPr>
            </a:lvl1pPr>
            <a:lvl2pPr marL="742950" indent="-285750" algn="l" defTabSz="914400" rtl="0" eaLnBrk="1" latinLnBrk="0" hangingPunct="1">
              <a:lnSpc>
                <a:spcPct val="90000"/>
              </a:lnSpc>
              <a:spcBef>
                <a:spcPts val="500"/>
              </a:spcBef>
              <a:buSzPct val="70000"/>
              <a:buFont typeface="Franklin Gothic Book" panose="020B0503020102020204" pitchFamily="34" charset="0"/>
              <a:buChar char="►"/>
              <a:defRPr sz="18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SzPct val="70000"/>
              <a:buFont typeface="Franklin Gothic Book" panose="020B0503020102020204" pitchFamily="34" charset="0"/>
              <a:buChar char="►"/>
              <a:defRPr sz="16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1600" dirty="0">
                <a:solidFill>
                  <a:prstClr val="black"/>
                </a:solidFill>
                <a:latin typeface="Franklin Gothic Book" panose="020B0503020102020204" pitchFamily="34" charset="0"/>
              </a:rPr>
              <a:t>44 CFR Section 201.7(c)(2)(ii) “The plan should describe vulnerability in terms of:</a:t>
            </a:r>
          </a:p>
          <a:p>
            <a:pPr marL="400050" lvl="1" indent="0">
              <a:lnSpc>
                <a:spcPct val="100000"/>
              </a:lnSpc>
              <a:spcBef>
                <a:spcPts val="0"/>
              </a:spcBef>
              <a:buNone/>
            </a:pPr>
            <a:r>
              <a:rPr lang="en-US" sz="1600" dirty="0">
                <a:solidFill>
                  <a:prstClr val="black"/>
                </a:solidFill>
                <a:latin typeface="Franklin Gothic Book" panose="020B0503020102020204" pitchFamily="34" charset="0"/>
              </a:rPr>
              <a:t>(D) Cultural and sacred sites that are significant, even if they cannot be valued in monetary terms.” </a:t>
            </a:r>
            <a:r>
              <a:rPr lang="en-US" sz="1400" dirty="0">
                <a:solidFill>
                  <a:prstClr val="black"/>
                </a:solidFill>
                <a:latin typeface="Franklin Gothic Book" panose="020B0503020102020204" pitchFamily="34" charset="0"/>
                <a:hlinkClick r:id="rId3"/>
              </a:rPr>
              <a:t>http://www.ecfr.gov/cgi-bin/text-idx?SID=6d1824de306391d5c9c6a655fc47feb2&amp;mc=true&amp;node=se44.1.201_17&amp;rgn=div8</a:t>
            </a:r>
            <a:endParaRPr lang="en-US" sz="1400" dirty="0">
              <a:solidFill>
                <a:prstClr val="black"/>
              </a:solidFill>
              <a:latin typeface="Franklin Gothic Book" panose="020B05030201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70891" y="2913951"/>
            <a:ext cx="4226801" cy="2816489"/>
          </a:xfrm>
          <a:prstGeom prst="rect">
            <a:avLst/>
          </a:prstGeom>
        </p:spPr>
      </p:pic>
      <p:sp>
        <p:nvSpPr>
          <p:cNvPr id="6" name="Rectangle 2"/>
          <p:cNvSpPr>
            <a:spLocks noChangeArrowheads="1"/>
          </p:cNvSpPr>
          <p:nvPr/>
        </p:nvSpPr>
        <p:spPr bwMode="auto">
          <a:xfrm>
            <a:off x="5870108" y="5787557"/>
            <a:ext cx="41749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1200" dirty="0">
                <a:solidFill>
                  <a:prstClr val="black"/>
                </a:solidFill>
              </a:rPr>
              <a:t>Photo: FEMA/</a:t>
            </a:r>
            <a:r>
              <a:rPr lang="en-US" sz="1200" dirty="0">
                <a:solidFill>
                  <a:prstClr val="black"/>
                </a:solidFill>
              </a:rPr>
              <a:t>Adam </a:t>
            </a:r>
            <a:r>
              <a:rPr lang="en-US" sz="1200" dirty="0" err="1">
                <a:solidFill>
                  <a:prstClr val="black"/>
                </a:solidFill>
              </a:rPr>
              <a:t>DuBrowa</a:t>
            </a:r>
            <a:r>
              <a:rPr lang="en-US" sz="1200" dirty="0">
                <a:solidFill>
                  <a:prstClr val="black"/>
                </a:solidFill>
              </a:rPr>
              <a:t>, Santa Clara, NM, 12/15/14</a:t>
            </a:r>
            <a:endParaRPr lang="en-US" altLang="en-US" sz="1200" dirty="0">
              <a:solidFill>
                <a:prstClr val="black"/>
              </a:solidFill>
            </a:endParaRPr>
          </a:p>
        </p:txBody>
      </p:sp>
      <p:sp>
        <p:nvSpPr>
          <p:cNvPr id="7" name="Content Placeholder 3"/>
          <p:cNvSpPr txBox="1">
            <a:spLocks/>
          </p:cNvSpPr>
          <p:nvPr/>
        </p:nvSpPr>
        <p:spPr>
          <a:xfrm>
            <a:off x="2378364" y="2883693"/>
            <a:ext cx="3592526" cy="3049843"/>
          </a:xfrm>
          <a:prstGeom prst="rect">
            <a:avLst/>
          </a:prstGeom>
          <a:effectLst/>
        </p:spPr>
        <p:txBody>
          <a:bodyPr vert="horz" lIns="91440" tIns="45720" rIns="91440" bIns="45720" rtlCol="0">
            <a:noAutofit/>
          </a:bodyPr>
          <a:lstStyle>
            <a:lvl1pPr marL="342900" indent="-342900" algn="l" defTabSz="914400" rtl="0" eaLnBrk="1" latinLnBrk="0" hangingPunct="1">
              <a:lnSpc>
                <a:spcPct val="90000"/>
              </a:lnSpc>
              <a:spcBef>
                <a:spcPts val="1000"/>
              </a:spcBef>
              <a:buSzPct val="70000"/>
              <a:buFont typeface="Franklin Gothic Book" panose="020B0503020102020204" pitchFamily="34" charset="0"/>
              <a:buChar char="►"/>
              <a:defRPr sz="2000" kern="1200">
                <a:solidFill>
                  <a:schemeClr val="bg1"/>
                </a:solidFill>
                <a:effectLst/>
                <a:latin typeface="+mj-lt"/>
                <a:ea typeface="+mn-ea"/>
                <a:cs typeface="+mn-cs"/>
              </a:defRPr>
            </a:lvl1pPr>
            <a:lvl2pPr marL="742950" indent="-285750" algn="l" defTabSz="914400" rtl="0" eaLnBrk="1" latinLnBrk="0" hangingPunct="1">
              <a:lnSpc>
                <a:spcPct val="90000"/>
              </a:lnSpc>
              <a:spcBef>
                <a:spcPts val="500"/>
              </a:spcBef>
              <a:buSzPct val="70000"/>
              <a:buFont typeface="Franklin Gothic Book" panose="020B0503020102020204" pitchFamily="34" charset="0"/>
              <a:buChar char="►"/>
              <a:defRPr sz="18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SzPct val="70000"/>
              <a:buFont typeface="Franklin Gothic Book" panose="020B0503020102020204" pitchFamily="34" charset="0"/>
              <a:buChar char="►"/>
              <a:defRPr sz="16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1600" dirty="0">
                <a:solidFill>
                  <a:prstClr val="black"/>
                </a:solidFill>
                <a:latin typeface="Franklin Gothic Book" panose="020B0503020102020204" pitchFamily="34" charset="0"/>
              </a:rPr>
              <a:t>Tribal Multi-Hazard Mitigation Planning Guidance (2010), page 40-41: </a:t>
            </a:r>
            <a:r>
              <a:rPr lang="en-US" sz="1400" dirty="0">
                <a:solidFill>
                  <a:prstClr val="black"/>
                </a:solidFill>
                <a:latin typeface="Franklin Gothic Book" panose="020B0503020102020204" pitchFamily="34" charset="0"/>
                <a:hlinkClick r:id="rId5"/>
              </a:rPr>
              <a:t>https://www.fema.gov/media-library/assets/documents/4317</a:t>
            </a:r>
            <a:endParaRPr lang="en-US" sz="1400" dirty="0">
              <a:solidFill>
                <a:prstClr val="black"/>
              </a:solidFill>
              <a:latin typeface="Franklin Gothic Book" panose="020B0503020102020204" pitchFamily="34" charset="0"/>
            </a:endParaRPr>
          </a:p>
          <a:p>
            <a:pPr>
              <a:lnSpc>
                <a:spcPct val="100000"/>
              </a:lnSpc>
              <a:spcBef>
                <a:spcPts val="0"/>
              </a:spcBef>
            </a:pPr>
            <a:r>
              <a:rPr lang="en-US" sz="1600" dirty="0">
                <a:solidFill>
                  <a:prstClr val="black"/>
                </a:solidFill>
                <a:latin typeface="Franklin Gothic Book" panose="020B0503020102020204" pitchFamily="34" charset="0"/>
              </a:rPr>
              <a:t>Integrating Historic Property and Cultural Resource Considerations into Hazard Mitigation Planning (2005), "How-To" Guide #6 (FEMA 386-6): </a:t>
            </a:r>
            <a:r>
              <a:rPr lang="en-US" sz="1400" dirty="0">
                <a:solidFill>
                  <a:prstClr val="black"/>
                </a:solidFill>
                <a:latin typeface="Franklin Gothic Book" panose="020B0503020102020204" pitchFamily="34" charset="0"/>
                <a:hlinkClick r:id="rId6"/>
              </a:rPr>
              <a:t>http</a:t>
            </a:r>
            <a:r>
              <a:rPr lang="en-US" sz="1400" dirty="0">
                <a:solidFill>
                  <a:prstClr val="white"/>
                </a:solidFill>
                <a:latin typeface="Franklin Gothic Book" panose="020B0503020102020204" pitchFamily="34" charset="0"/>
                <a:hlinkClick r:id="rId6"/>
              </a:rPr>
              <a:t>://www.fema.gov/media-library/assets/documents/18355</a:t>
            </a:r>
            <a:endParaRPr lang="en-US" sz="1400" dirty="0">
              <a:solidFill>
                <a:prstClr val="black"/>
              </a:solidFill>
              <a:latin typeface="Franklin Gothic Book" panose="020B0503020102020204" pitchFamily="34" charset="0"/>
            </a:endParaRPr>
          </a:p>
        </p:txBody>
      </p:sp>
    </p:spTree>
    <p:extLst>
      <p:ext uri="{BB962C8B-B14F-4D97-AF65-F5344CB8AC3E}">
        <p14:creationId xmlns:p14="http://schemas.microsoft.com/office/powerpoint/2010/main" val="3817519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57F1E4F-1CFF-5643-939E-217C01CDF565}" type="slidenum">
              <a:rPr lang="en-US" smtClean="0"/>
              <a:pPr/>
              <a:t>8</a:t>
            </a:fld>
            <a:endParaRPr lang="en-US" dirty="0"/>
          </a:p>
        </p:txBody>
      </p:sp>
      <p:sp>
        <p:nvSpPr>
          <p:cNvPr id="3" name="Title 2"/>
          <p:cNvSpPr>
            <a:spLocks noGrp="1"/>
          </p:cNvSpPr>
          <p:nvPr>
            <p:ph type="title"/>
          </p:nvPr>
        </p:nvSpPr>
        <p:spPr/>
        <p:txBody>
          <a:bodyPr/>
          <a:lstStyle/>
          <a:p>
            <a:r>
              <a:rPr lang="en-US" dirty="0" smtClean="0">
                <a:solidFill>
                  <a:schemeClr val="bg1"/>
                </a:solidFill>
              </a:rPr>
              <a:t>Mitigation </a:t>
            </a:r>
            <a:r>
              <a:rPr lang="en-US" dirty="0">
                <a:solidFill>
                  <a:schemeClr val="bg1"/>
                </a:solidFill>
              </a:rPr>
              <a:t>P</a:t>
            </a:r>
            <a:r>
              <a:rPr lang="en-US" dirty="0" smtClean="0">
                <a:solidFill>
                  <a:schemeClr val="bg1"/>
                </a:solidFill>
              </a:rPr>
              <a:t>lanning Resources and Training</a:t>
            </a:r>
            <a:endParaRPr lang="en-US" dirty="0">
              <a:solidFill>
                <a:schemeClr val="bg1"/>
              </a:solidFill>
            </a:endParaRPr>
          </a:p>
        </p:txBody>
      </p:sp>
      <p:sp>
        <p:nvSpPr>
          <p:cNvPr id="7" name="Content Placeholder 3"/>
          <p:cNvSpPr txBox="1">
            <a:spLocks/>
          </p:cNvSpPr>
          <p:nvPr/>
        </p:nvSpPr>
        <p:spPr>
          <a:xfrm>
            <a:off x="2377756" y="1849391"/>
            <a:ext cx="7816574" cy="3780564"/>
          </a:xfrm>
          <a:prstGeom prst="rect">
            <a:avLst/>
          </a:prstGeom>
          <a:effectLst/>
        </p:spPr>
        <p:txBody>
          <a:bodyPr vert="horz" lIns="91440" tIns="45720" rIns="91440" bIns="45720" rtlCol="0">
            <a:noAutofit/>
          </a:bodyPr>
          <a:lstStyle>
            <a:lvl1pPr marL="342900" indent="-342900" algn="l" defTabSz="914400" rtl="0" eaLnBrk="1" latinLnBrk="0" hangingPunct="1">
              <a:lnSpc>
                <a:spcPct val="90000"/>
              </a:lnSpc>
              <a:spcBef>
                <a:spcPts val="1000"/>
              </a:spcBef>
              <a:buSzPct val="70000"/>
              <a:buFont typeface="Franklin Gothic Book" panose="020B0503020102020204" pitchFamily="34" charset="0"/>
              <a:buChar char="►"/>
              <a:defRPr sz="2000" kern="1200">
                <a:solidFill>
                  <a:schemeClr val="bg1"/>
                </a:solidFill>
                <a:effectLst/>
                <a:latin typeface="+mj-lt"/>
                <a:ea typeface="+mn-ea"/>
                <a:cs typeface="+mn-cs"/>
              </a:defRPr>
            </a:lvl1pPr>
            <a:lvl2pPr marL="742950" indent="-285750" algn="l" defTabSz="914400" rtl="0" eaLnBrk="1" latinLnBrk="0" hangingPunct="1">
              <a:lnSpc>
                <a:spcPct val="90000"/>
              </a:lnSpc>
              <a:spcBef>
                <a:spcPts val="500"/>
              </a:spcBef>
              <a:buSzPct val="70000"/>
              <a:buFont typeface="Franklin Gothic Book" panose="020B0503020102020204" pitchFamily="34" charset="0"/>
              <a:buChar char="►"/>
              <a:defRPr sz="18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SzPct val="70000"/>
              <a:buFont typeface="Franklin Gothic Book" panose="020B0503020102020204" pitchFamily="34" charset="0"/>
              <a:buChar char="►"/>
              <a:defRPr sz="16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SzPct val="70000"/>
              <a:buFont typeface="Franklin Gothic Book" panose="020B0503020102020204" pitchFamily="34" charset="0"/>
              <a:buChar char="►"/>
              <a:defRPr sz="14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solidFill>
                  <a:schemeClr val="tx1"/>
                </a:solidFill>
                <a:latin typeface="Franklin Gothic Book" panose="020B0503020102020204" pitchFamily="34" charset="0"/>
              </a:rPr>
              <a:t>FEMA’s Hazard Mitigation Planning Resources webpage: </a:t>
            </a:r>
            <a:r>
              <a:rPr lang="en-US" sz="2200" dirty="0">
                <a:solidFill>
                  <a:schemeClr val="tx1"/>
                </a:solidFill>
                <a:latin typeface="Franklin Gothic Book" panose="020B0503020102020204" pitchFamily="34" charset="0"/>
                <a:hlinkClick r:id="rId3"/>
              </a:rPr>
              <a:t>https://www.fema.gov/hazard-mitigation-planning-resources</a:t>
            </a:r>
            <a:endParaRPr lang="en-US" sz="2200" dirty="0">
              <a:solidFill>
                <a:schemeClr val="tx1"/>
              </a:solidFill>
              <a:latin typeface="Franklin Gothic Book" panose="020B0503020102020204" pitchFamily="34" charset="0"/>
            </a:endParaRPr>
          </a:p>
          <a:p>
            <a:pPr lvl="1">
              <a:lnSpc>
                <a:spcPct val="100000"/>
              </a:lnSpc>
              <a:spcBef>
                <a:spcPts val="0"/>
              </a:spcBef>
              <a:buFont typeface="Wingdings" panose="05000000000000000000" pitchFamily="2" charset="2"/>
              <a:buChar char="v"/>
            </a:pPr>
            <a:r>
              <a:rPr lang="en-US" dirty="0">
                <a:solidFill>
                  <a:schemeClr val="tx1"/>
                </a:solidFill>
                <a:latin typeface="Franklin Gothic Book" panose="020B0503020102020204" pitchFamily="34" charset="0"/>
              </a:rPr>
              <a:t>Tribal Mitigation Planning Fact Sheet (2016), </a:t>
            </a:r>
            <a:r>
              <a:rPr lang="en-US" dirty="0">
                <a:solidFill>
                  <a:schemeClr val="tx1"/>
                </a:solidFill>
                <a:latin typeface="Franklin Gothic Book" panose="020B0503020102020204" pitchFamily="34" charset="0"/>
                <a:hlinkClick r:id="rId4"/>
              </a:rPr>
              <a:t>https://www.fema.gov/media-library/assets/documents/18375</a:t>
            </a:r>
            <a:endParaRPr lang="en-US" dirty="0">
              <a:solidFill>
                <a:schemeClr val="tx1"/>
              </a:solidFill>
              <a:latin typeface="Franklin Gothic Book" panose="020B0503020102020204" pitchFamily="34" charset="0"/>
            </a:endParaRPr>
          </a:p>
          <a:p>
            <a:pPr lvl="1">
              <a:lnSpc>
                <a:spcPct val="100000"/>
              </a:lnSpc>
              <a:spcBef>
                <a:spcPts val="0"/>
              </a:spcBef>
              <a:buFont typeface="Wingdings" panose="05000000000000000000" pitchFamily="2" charset="2"/>
              <a:buChar char="v"/>
            </a:pPr>
            <a:r>
              <a:rPr lang="en-US" dirty="0">
                <a:solidFill>
                  <a:schemeClr val="tx1"/>
                </a:solidFill>
                <a:latin typeface="Franklin Gothic Book" panose="020B0503020102020204" pitchFamily="34" charset="0"/>
              </a:rPr>
              <a:t>Mitigation Ideas: A Resource for Reducing Risk to Natural Hazards (2013), </a:t>
            </a:r>
            <a:r>
              <a:rPr lang="en-US" dirty="0">
                <a:solidFill>
                  <a:schemeClr val="tx1"/>
                </a:solidFill>
                <a:latin typeface="Franklin Gothic Book" panose="020B0503020102020204" pitchFamily="34" charset="0"/>
                <a:hlinkClick r:id="rId5"/>
              </a:rPr>
              <a:t>https://www.fema.gov/media-library/assets/documents/30627</a:t>
            </a:r>
            <a:endParaRPr lang="en-US" dirty="0">
              <a:solidFill>
                <a:schemeClr val="tx1"/>
              </a:solidFill>
              <a:latin typeface="Franklin Gothic Book" panose="020B0503020102020204" pitchFamily="34" charset="0"/>
            </a:endParaRPr>
          </a:p>
          <a:p>
            <a:pPr>
              <a:lnSpc>
                <a:spcPct val="100000"/>
              </a:lnSpc>
              <a:spcBef>
                <a:spcPts val="0"/>
              </a:spcBef>
            </a:pPr>
            <a:r>
              <a:rPr lang="en-US" dirty="0">
                <a:solidFill>
                  <a:schemeClr val="tx1"/>
                </a:solidFill>
                <a:latin typeface="Franklin Gothic Book" panose="020B0503020102020204" pitchFamily="34" charset="0"/>
              </a:rPr>
              <a:t>FEMA’s Hazard Mitigation Planning Training webpage: </a:t>
            </a:r>
            <a:r>
              <a:rPr lang="en-US" dirty="0">
                <a:solidFill>
                  <a:schemeClr val="tx1"/>
                </a:solidFill>
                <a:latin typeface="Franklin Gothic Book" panose="020B0503020102020204" pitchFamily="34" charset="0"/>
                <a:hlinkClick r:id="rId6"/>
              </a:rPr>
              <a:t>https://www.fema.gov/hazard-mitigation-planning-training</a:t>
            </a:r>
            <a:endParaRPr lang="en-US" dirty="0">
              <a:solidFill>
                <a:schemeClr val="tx1"/>
              </a:solidFill>
              <a:latin typeface="Franklin Gothic Book" panose="020B0503020102020204" pitchFamily="34" charset="0"/>
            </a:endParaRPr>
          </a:p>
          <a:p>
            <a:pPr lvl="1">
              <a:lnSpc>
                <a:spcPct val="100000"/>
              </a:lnSpc>
              <a:spcBef>
                <a:spcPts val="0"/>
              </a:spcBef>
              <a:buFont typeface="Wingdings" panose="05000000000000000000" pitchFamily="2" charset="2"/>
              <a:buChar char="v"/>
            </a:pPr>
            <a:r>
              <a:rPr lang="en-US" dirty="0">
                <a:solidFill>
                  <a:schemeClr val="tx1"/>
                </a:solidFill>
                <a:latin typeface="Franklin Gothic Book" panose="020B0503020102020204" pitchFamily="34" charset="0"/>
              </a:rPr>
              <a:t>IS-318 Mitigation Planning for Local and Tribal Communities, </a:t>
            </a:r>
            <a:r>
              <a:rPr lang="en-US" dirty="0">
                <a:solidFill>
                  <a:schemeClr val="tx1"/>
                </a:solidFill>
                <a:latin typeface="Franklin Gothic Book" panose="020B0503020102020204" pitchFamily="34" charset="0"/>
                <a:hlinkClick r:id="rId7"/>
              </a:rPr>
              <a:t>https://training.fema.gov/is/courseoverview.aspx?code=IS-318</a:t>
            </a:r>
            <a:endParaRPr lang="en-US" dirty="0">
              <a:solidFill>
                <a:schemeClr val="tx1"/>
              </a:solidFill>
              <a:latin typeface="Franklin Gothic Book" panose="020B0503020102020204" pitchFamily="34" charset="0"/>
            </a:endParaRPr>
          </a:p>
          <a:p>
            <a:pPr lvl="1">
              <a:lnSpc>
                <a:spcPct val="100000"/>
              </a:lnSpc>
              <a:spcBef>
                <a:spcPts val="0"/>
              </a:spcBef>
              <a:buFont typeface="Wingdings" panose="05000000000000000000" pitchFamily="2" charset="2"/>
              <a:buChar char="v"/>
            </a:pPr>
            <a:r>
              <a:rPr lang="en-US" dirty="0">
                <a:solidFill>
                  <a:schemeClr val="tx1"/>
                </a:solidFill>
                <a:latin typeface="Franklin Gothic Book" panose="020B0503020102020204" pitchFamily="34" charset="0"/>
              </a:rPr>
              <a:t>G-318: Mitigation Planning Workshop</a:t>
            </a:r>
          </a:p>
        </p:txBody>
      </p:sp>
    </p:spTree>
    <p:extLst>
      <p:ext uri="{BB962C8B-B14F-4D97-AF65-F5344CB8AC3E}">
        <p14:creationId xmlns:p14="http://schemas.microsoft.com/office/powerpoint/2010/main" val="244926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Tribal Multi-Hazard Mitigation Planning Guidance Update – Second </a:t>
            </a:r>
            <a:r>
              <a:rPr lang="en-US" dirty="0">
                <a:solidFill>
                  <a:schemeClr val="bg1"/>
                </a:solidFill>
              </a:rPr>
              <a:t>Consultation and Outreach </a:t>
            </a:r>
            <a:r>
              <a:rPr lang="en-US" dirty="0" smtClean="0">
                <a:solidFill>
                  <a:schemeClr val="bg1"/>
                </a:solidFill>
              </a:rPr>
              <a:t>Period</a:t>
            </a:r>
            <a:endParaRPr lang="en-US" dirty="0">
              <a:solidFill>
                <a:schemeClr val="bg1"/>
              </a:solidFill>
            </a:endParaRPr>
          </a:p>
        </p:txBody>
      </p:sp>
      <p:sp>
        <p:nvSpPr>
          <p:cNvPr id="3" name="Text Placeholder 2"/>
          <p:cNvSpPr>
            <a:spLocks noGrp="1"/>
          </p:cNvSpPr>
          <p:nvPr>
            <p:ph type="body" sz="quarter" idx="4294967295"/>
          </p:nvPr>
        </p:nvSpPr>
        <p:spPr>
          <a:xfrm>
            <a:off x="2225356" y="1835206"/>
            <a:ext cx="4781385" cy="4174225"/>
          </a:xfrm>
          <a:prstGeom prst="rect">
            <a:avLst/>
          </a:prstGeom>
        </p:spPr>
        <p:txBody>
          <a:bodyPr>
            <a:normAutofit/>
          </a:bodyPr>
          <a:lstStyle/>
          <a:p>
            <a:pPr>
              <a:lnSpc>
                <a:spcPct val="100000"/>
              </a:lnSpc>
              <a:buFont typeface="Wingdings" panose="05000000000000000000" pitchFamily="2" charset="2"/>
              <a:buChar char="Ø"/>
            </a:pPr>
            <a:r>
              <a:rPr lang="en-US" sz="2000" dirty="0"/>
              <a:t>Consultation and Outreach Period: February 8 – April 9, 2017</a:t>
            </a:r>
          </a:p>
          <a:p>
            <a:pPr>
              <a:lnSpc>
                <a:spcPct val="100000"/>
              </a:lnSpc>
              <a:spcBef>
                <a:spcPts val="0"/>
              </a:spcBef>
              <a:buFont typeface="Wingdings" panose="05000000000000000000" pitchFamily="2" charset="2"/>
              <a:buChar char="Ø"/>
            </a:pPr>
            <a:r>
              <a:rPr lang="en-US" sz="2000" dirty="0"/>
              <a:t>Draft Tribal Mitigation Plan Review Guide: </a:t>
            </a:r>
            <a:r>
              <a:rPr lang="en-US" sz="1800" dirty="0">
                <a:hlinkClick r:id="rId3"/>
              </a:rPr>
              <a:t>https://www.fema.gov/tribal-consultation</a:t>
            </a:r>
            <a:endParaRPr lang="en-US" sz="1800" dirty="0"/>
          </a:p>
          <a:p>
            <a:pPr>
              <a:lnSpc>
                <a:spcPct val="100000"/>
              </a:lnSpc>
              <a:spcBef>
                <a:spcPts val="0"/>
              </a:spcBef>
              <a:buFont typeface="Wingdings" panose="05000000000000000000" pitchFamily="2" charset="2"/>
              <a:buChar char="Ø"/>
            </a:pPr>
            <a:r>
              <a:rPr lang="en-US" sz="2000" dirty="0"/>
              <a:t>National Webinar: March 13, 2017 3:30-4:30 pm ET</a:t>
            </a:r>
          </a:p>
          <a:p>
            <a:pPr lvl="1">
              <a:lnSpc>
                <a:spcPct val="100000"/>
              </a:lnSpc>
              <a:spcBef>
                <a:spcPts val="0"/>
              </a:spcBef>
              <a:buFont typeface="Wingdings" panose="05000000000000000000" pitchFamily="2" charset="2"/>
              <a:buChar char="v"/>
            </a:pPr>
            <a:r>
              <a:rPr lang="en-US" sz="1800" dirty="0"/>
              <a:t>Adobe Connect: </a:t>
            </a:r>
            <a:r>
              <a:rPr lang="en-US" sz="1800" u="sng" dirty="0">
                <a:hlinkClick r:id="rId4"/>
              </a:rPr>
              <a:t>https://fema.connectsolutions.com/r53m98fb1oa/</a:t>
            </a:r>
            <a:endParaRPr lang="en-US" sz="1800" dirty="0"/>
          </a:p>
          <a:p>
            <a:pPr lvl="1">
              <a:lnSpc>
                <a:spcPct val="100000"/>
              </a:lnSpc>
              <a:spcBef>
                <a:spcPts val="0"/>
              </a:spcBef>
              <a:buFont typeface="Wingdings" panose="05000000000000000000" pitchFamily="2" charset="2"/>
              <a:buChar char="v"/>
            </a:pPr>
            <a:r>
              <a:rPr lang="en-US" sz="1800" dirty="0"/>
              <a:t>Conference #: 800-320-4330; Code: 905506</a:t>
            </a:r>
          </a:p>
        </p:txBody>
      </p:sp>
      <p:pic>
        <p:nvPicPr>
          <p:cNvPr id="7" name="Picture 6" descr="Screen Clippi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82635" y="1683415"/>
            <a:ext cx="3118570" cy="4041024"/>
          </a:xfrm>
          <a:prstGeom prst="rect">
            <a:avLst/>
          </a:prstGeom>
          <a:ln>
            <a:noFill/>
          </a:ln>
          <a:effectLst>
            <a:outerShdw blurRad="292100" dist="139700" dir="2700000" algn="tl" rotWithShape="0">
              <a:srgbClr val="333333">
                <a:alpha val="65000"/>
              </a:srgbClr>
            </a:outerShdw>
          </a:effectLst>
        </p:spPr>
      </p:pic>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6270771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05.04"/>
  <p:tag name="AS_TITLE" val="Aspose.Slides for .NET 4.0"/>
  <p:tag name="AS_VERSION" val="16.4.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DHS">
      <a:dk1>
        <a:sysClr val="windowText" lastClr="000000"/>
      </a:dk1>
      <a:lt1>
        <a:sysClr val="window" lastClr="FFFFFF"/>
      </a:lt1>
      <a:dk2>
        <a:srgbClr val="003366"/>
      </a:dk2>
      <a:lt2>
        <a:srgbClr val="FFFFFF"/>
      </a:lt2>
      <a:accent1>
        <a:srgbClr val="005886"/>
      </a:accent1>
      <a:accent2>
        <a:srgbClr val="0078A4"/>
      </a:accent2>
      <a:accent3>
        <a:srgbClr val="9A9897"/>
      </a:accent3>
      <a:accent4>
        <a:srgbClr val="D71F2C"/>
      </a:accent4>
      <a:accent5>
        <a:srgbClr val="FFFFFF"/>
      </a:accent5>
      <a:accent6>
        <a:srgbClr val="36943E"/>
      </a:accent6>
      <a:hlink>
        <a:srgbClr val="005886"/>
      </a:hlink>
      <a:folHlink>
        <a:srgbClr val="9A9897"/>
      </a:folHlink>
    </a:clrScheme>
    <a:fontScheme name="Custom 7">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3800</Words>
  <Application>Microsoft Office PowerPoint</Application>
  <PresentationFormat>Widescreen</PresentationFormat>
  <Paragraphs>362</Paragraphs>
  <Slides>64</Slides>
  <Notes>61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64</vt:i4>
      </vt:variant>
    </vt:vector>
  </HeadingPairs>
  <TitlesOfParts>
    <vt:vector size="74" baseType="lpstr">
      <vt:lpstr>Arial</vt:lpstr>
      <vt:lpstr>Arial Narrow</vt:lpstr>
      <vt:lpstr>Calibri</vt:lpstr>
      <vt:lpstr>Calibri Light</vt:lpstr>
      <vt:lpstr>Franklin Gothic Book</vt:lpstr>
      <vt:lpstr>Franklin Gothic Medium Cond</vt:lpstr>
      <vt:lpstr>Times</vt:lpstr>
      <vt:lpstr>Wingdings</vt:lpstr>
      <vt:lpstr>Office Theme</vt:lpstr>
      <vt:lpstr>Custom Design</vt:lpstr>
      <vt:lpstr>Webinar for Tribal Historic Preservationists and Tribal Emergency Responders  March 13, 2017 </vt:lpstr>
      <vt:lpstr>Presenters</vt:lpstr>
      <vt:lpstr>Outline of Discussion</vt:lpstr>
      <vt:lpstr>Purpose and Scope of Report</vt:lpstr>
      <vt:lpstr>Tribal Mitigation Planning - Overview</vt:lpstr>
      <vt:lpstr>Laws, Regulations, and Policies</vt:lpstr>
      <vt:lpstr>Cultural and Sacred Sites</vt:lpstr>
      <vt:lpstr>Mitigation Planning Resources and Training</vt:lpstr>
      <vt:lpstr>Tribal Multi-Hazard Mitigation Planning Guidance Update – Second Consultation and Outreach Period</vt:lpstr>
      <vt:lpstr>Tribal Multi-Hazard Mitigation Planning Guidance Update – Second Outreach and Consultation Period</vt:lpstr>
      <vt:lpstr>Planning Information Exchange (PIE)</vt:lpstr>
      <vt:lpstr>FEMA Contacts</vt:lpstr>
      <vt:lpstr>Key Definitions</vt:lpstr>
      <vt:lpstr>Key Definitions</vt:lpstr>
      <vt:lpstr>Key Definitions</vt:lpstr>
      <vt:lpstr>Key Definitions</vt:lpstr>
      <vt:lpstr>Key Definitions</vt:lpstr>
      <vt:lpstr>Key Definitions</vt:lpstr>
      <vt:lpstr>Key Definitions</vt:lpstr>
      <vt:lpstr>Key Definitions</vt:lpstr>
      <vt:lpstr>Key Definitions</vt:lpstr>
      <vt:lpstr>Key Definitions</vt:lpstr>
      <vt:lpstr>Key Definitions</vt:lpstr>
      <vt:lpstr>Key Definitions</vt:lpstr>
      <vt:lpstr>Key Definitions</vt:lpstr>
      <vt:lpstr> Risk Mitigation  Risk mitigation principles articulated by the Federal Emergency Management Agency (FEMA) in Hazard Mitigation Planning for Tribal Governments include …     </vt:lpstr>
      <vt:lpstr>1. Organize Resources</vt:lpstr>
      <vt:lpstr>2. Assess Risks </vt:lpstr>
      <vt:lpstr>3. Develop a Hazard Mitigation Plan </vt:lpstr>
      <vt:lpstr>4. Implement Plan and Monitor Progress</vt:lpstr>
      <vt:lpstr>Action Item One:   Identify Stakeholders and Organize Resources</vt:lpstr>
      <vt:lpstr> Action Item Two:  Assess Risks to Cultural Resources.  </vt:lpstr>
      <vt:lpstr> Action Item Three:  Develop a Hazard Mitigation Plan. </vt:lpstr>
      <vt:lpstr>  Action Item Four:  Implement Plan and Monitor Progress.    </vt:lpstr>
      <vt:lpstr>Action Item One:   Identify Stakeholders and Organize Resources.   </vt:lpstr>
      <vt:lpstr>  Stakeholders may include:   </vt:lpstr>
      <vt:lpstr>Non-Tribal Stakeholders might include: </vt:lpstr>
      <vt:lpstr>Recommended actions  </vt:lpstr>
      <vt:lpstr>Action Item Two:  Assess Risks to Cultural Resources.  </vt:lpstr>
      <vt:lpstr>1. Hazard Identification </vt:lpstr>
      <vt:lpstr>2. Risk Identification </vt:lpstr>
      <vt:lpstr>3. Creating an inventory of cultural resources </vt:lpstr>
      <vt:lpstr>Action Item Three:  Develop a Hazard Mitigation Plan. </vt:lpstr>
      <vt:lpstr>HMP Development</vt:lpstr>
      <vt:lpstr>Mitigation</vt:lpstr>
      <vt:lpstr>Mitigation</vt:lpstr>
      <vt:lpstr>Mitigation</vt:lpstr>
      <vt:lpstr>Mitigation</vt:lpstr>
      <vt:lpstr>Mitigation</vt:lpstr>
      <vt:lpstr>Mitigation</vt:lpstr>
      <vt:lpstr>Action Item Four Implement Plan and Monitor Progress.  </vt:lpstr>
      <vt:lpstr>During this stage, the THPO or other designee can seek opportunities for:  </vt:lpstr>
      <vt:lpstr>During this stage, the THPO or other designee can seek opportunities for:</vt:lpstr>
      <vt:lpstr>PowerPoint Presentation</vt:lpstr>
      <vt:lpstr>PowerPoint Presentation</vt:lpstr>
      <vt:lpstr>Breaking Down Silos of Communication</vt:lpstr>
      <vt:lpstr>Action Item Two: Include Emergency Planning in Cultural Resource Programming and Activities </vt:lpstr>
      <vt:lpstr>Recommendations</vt:lpstr>
      <vt:lpstr>Action Item Three:   Increase Access and Availability of Culturally Relevant Response, Recovery, Mitigation and Preparedness Resources for Tribal Governments</vt:lpstr>
      <vt:lpstr>Increased Resource Access</vt:lpstr>
      <vt:lpstr>Action Item Four:   Support Increased Funding and Equitable Participation by Tribes in Funding Programs and Initiatives That Support Cultural Resource Integration in Emergency Management </vt:lpstr>
      <vt:lpstr>Funding Needs</vt:lpstr>
      <vt:lpstr>Funding Needs</vt:lpstr>
      <vt:lpstr>   The final report will be announced by NATHPO and posted on www.nathpo.org. It will include:  Sample Tribal Historic Preservation Hazard Mitigation Plan Integrating Cultural Resources     Sample Tribal Hazard Mitigation Plan With Annex Integrating Cultural Resources    Tribal Emergency Response Committee sample structure (chart)  Model Mutual Aid Agreement   Comprehensive list of other resources and information related to emergency response and cultural resource protection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2016-10-19T01:30:18Z</dcterms:created>
  <dcterms:modified xsi:type="dcterms:W3CDTF">2017-04-26T20:44:15Z</dcterms:modified>
</cp:coreProperties>
</file>