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svg" ContentType="image/svg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7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9" r:id="rId7"/>
    <p:sldId id="266" r:id="rId8"/>
    <p:sldId id="261" r:id="rId9"/>
    <p:sldId id="265" r:id="rId10"/>
    <p:sldId id="268" r:id="rId11"/>
    <p:sldId id="260" r:id="rId12"/>
    <p:sldId id="269" r:id="rId13"/>
    <p:sldId id="263" r:id="rId14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22763C-137C-48BF-A166-A3DD051FE699}" v="5" dt="2025-06-10T20:49:07.447"/>
  </p1510:revLst>
</p1510:revInfo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5" autoAdjust="0"/>
    <p:restoredTop sz="94660"/>
  </p:normalViewPr>
  <p:slideViewPr>
    <p:cSldViewPr snapToGrid="0">
      <p:cViewPr>
        <p:scale>
          <a:sx n="130" d="100"/>
          <a:sy n="130" d="100"/>
        </p:scale>
        <p:origin x="1100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tags" Target="tags/tag1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microsoft.com/office/2016/11/relationships/changesInfo" Target="changesInfos/changesInfo1.xml" /><Relationship Id="rId2" Type="http://schemas.openxmlformats.org/officeDocument/2006/relationships/customXml" Target="../customXml/item2.xml" /><Relationship Id="rId20" Type="http://schemas.microsoft.com/office/2015/10/relationships/revisionInfo" Target="revisionInfo.xml" /><Relationship Id="rId21" Type="http://schemas.openxmlformats.org/officeDocument/2006/relationships/tableStyles" Target="tableStyles.xml" /><Relationship Id="rId3" Type="http://schemas.openxmlformats.org/officeDocument/2006/relationships/customXml" Target="../customXml/item3.xml" /><Relationship Id="rId4" Type="http://schemas.openxmlformats.org/officeDocument/2006/relationships/slideMaster" Target="slideMasters/slide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ik, Matthew" userId="c4644887-9f8a-422e-a3cf-b2ca356f35fc" providerId="ADAL" clId="{86D4CC1A-CA72-48F0-8339-9B1324F1A36A}"/>
    <pc:docChg chg="modSld">
      <pc:chgData name="Panik, Matthew" userId="c4644887-9f8a-422e-a3cf-b2ca356f35fc" providerId="ADAL" clId="{86D4CC1A-CA72-48F0-8339-9B1324F1A36A}" dt="2025-06-10T16:58:08.477" v="21" actId="20577"/>
      <pc:docMkLst>
        <pc:docMk/>
      </pc:docMkLst>
      <pc:sldChg chg="modSp mod">
        <pc:chgData name="Panik, Matthew" userId="c4644887-9f8a-422e-a3cf-b2ca356f35fc" providerId="ADAL" clId="{86D4CC1A-CA72-48F0-8339-9B1324F1A36A}" dt="2025-06-09T20:22:44.824" v="3" actId="20577"/>
        <pc:sldMkLst>
          <pc:docMk/>
          <pc:sldMk cId="3055222208" sldId="268"/>
        </pc:sldMkLst>
        <pc:spChg chg="mod">
          <ac:chgData name="Panik, Matthew" userId="c4644887-9f8a-422e-a3cf-b2ca356f35fc" providerId="ADAL" clId="{86D4CC1A-CA72-48F0-8339-9B1324F1A36A}" dt="2025-06-09T20:22:44.824" v="3" actId="20577"/>
          <ac:spMkLst>
            <pc:docMk/>
            <pc:sldMk cId="3055222208" sldId="268"/>
            <ac:spMk id="2" creationId="{B2C3F5DA-AAFD-445C-6DD3-058954AFFD88}"/>
          </ac:spMkLst>
        </pc:spChg>
      </pc:sldChg>
      <pc:sldChg chg="modSp mod">
        <pc:chgData name="Panik, Matthew" userId="c4644887-9f8a-422e-a3cf-b2ca356f35fc" providerId="ADAL" clId="{86D4CC1A-CA72-48F0-8339-9B1324F1A36A}" dt="2025-06-10T16:58:08.477" v="21" actId="20577"/>
        <pc:sldMkLst>
          <pc:docMk/>
          <pc:sldMk cId="431085272" sldId="269"/>
        </pc:sldMkLst>
        <pc:spChg chg="mod">
          <ac:chgData name="Panik, Matthew" userId="c4644887-9f8a-422e-a3cf-b2ca356f35fc" providerId="ADAL" clId="{86D4CC1A-CA72-48F0-8339-9B1324F1A36A}" dt="2025-06-10T16:58:08.477" v="21" actId="20577"/>
          <ac:spMkLst>
            <pc:docMk/>
            <pc:sldMk cId="431085272" sldId="269"/>
            <ac:spMk id="8" creationId="{62FFD053-DCCB-580C-C8F4-F89D6419DBC1}"/>
          </ac:spMkLst>
        </pc:spChg>
        <pc:graphicFrameChg chg="modGraphic">
          <ac:chgData name="Panik, Matthew" userId="c4644887-9f8a-422e-a3cf-b2ca356f35fc" providerId="ADAL" clId="{86D4CC1A-CA72-48F0-8339-9B1324F1A36A}" dt="2025-06-10T16:57:20.879" v="17" actId="20577"/>
          <ac:graphicFrameMkLst>
            <pc:docMk/>
            <pc:sldMk cId="431085272" sldId="269"/>
            <ac:graphicFrameMk id="5" creationId="{736838C7-F2AD-3196-15B1-954636BCD330}"/>
          </ac:graphicFrameMkLst>
        </pc:graphicFrameChg>
      </pc:sldChg>
    </pc:docChg>
  </pc:docChgLst>
  <pc:docChgLst>
    <pc:chgData name="Robert McCutcheon" userId="d0a5899c-5f47-4d8e-8aae-40a676b15a15" providerId="ADAL" clId="{4B22763C-137C-48BF-A166-A3DD051FE699}"/>
    <pc:docChg chg="custSel modSld">
      <pc:chgData name="Robert McCutcheon" userId="d0a5899c-5f47-4d8e-8aae-40a676b15a15" providerId="ADAL" clId="{4B22763C-137C-48BF-A166-A3DD051FE699}" dt="2025-06-10T20:49:07.446" v="66" actId="2711"/>
      <pc:docMkLst>
        <pc:docMk/>
      </pc:docMkLst>
      <pc:sldChg chg="modSp mod">
        <pc:chgData name="Robert McCutcheon" userId="d0a5899c-5f47-4d8e-8aae-40a676b15a15" providerId="ADAL" clId="{4B22763C-137C-48BF-A166-A3DD051FE699}" dt="2025-06-10T20:47:01.226" v="1" actId="27636"/>
        <pc:sldMkLst>
          <pc:docMk/>
          <pc:sldMk cId="3641153392" sldId="257"/>
        </pc:sldMkLst>
        <pc:spChg chg="mod">
          <ac:chgData name="Robert McCutcheon" userId="d0a5899c-5f47-4d8e-8aae-40a676b15a15" providerId="ADAL" clId="{4B22763C-137C-48BF-A166-A3DD051FE699}" dt="2025-06-10T20:47:01.226" v="1" actId="27636"/>
          <ac:spMkLst>
            <pc:docMk/>
            <pc:sldMk cId="3641153392" sldId="257"/>
            <ac:spMk id="4" creationId="{C11C0832-4597-9D75-F732-C2D9646CCC08}"/>
          </ac:spMkLst>
        </pc:spChg>
      </pc:sldChg>
      <pc:sldChg chg="modSp">
        <pc:chgData name="Robert McCutcheon" userId="d0a5899c-5f47-4d8e-8aae-40a676b15a15" providerId="ADAL" clId="{4B22763C-137C-48BF-A166-A3DD051FE699}" dt="2025-06-10T20:49:07.446" v="66" actId="2711"/>
        <pc:sldMkLst>
          <pc:docMk/>
          <pc:sldMk cId="250913981" sldId="263"/>
        </pc:sldMkLst>
        <pc:graphicFrameChg chg="mod">
          <ac:chgData name="Robert McCutcheon" userId="d0a5899c-5f47-4d8e-8aae-40a676b15a15" providerId="ADAL" clId="{4B22763C-137C-48BF-A166-A3DD051FE699}" dt="2025-06-10T20:49:07.446" v="66" actId="2711"/>
          <ac:graphicFrameMkLst>
            <pc:docMk/>
            <pc:sldMk cId="250913981" sldId="263"/>
            <ac:graphicFrameMk id="45" creationId="{95A862D6-F1AB-B2AB-0C1B-53419D7F1FE1}"/>
          </ac:graphicFrameMkLst>
        </pc:graphicFrameChg>
      </pc:sldChg>
      <pc:sldChg chg="addSp modSp mod">
        <pc:chgData name="Robert McCutcheon" userId="d0a5899c-5f47-4d8e-8aae-40a676b15a15" providerId="ADAL" clId="{4B22763C-137C-48BF-A166-A3DD051FE699}" dt="2025-06-10T20:47:57.640" v="63" actId="20577"/>
        <pc:sldMkLst>
          <pc:docMk/>
          <pc:sldMk cId="431085272" sldId="269"/>
        </pc:sldMkLst>
        <pc:spChg chg="mod">
          <ac:chgData name="Robert McCutcheon" userId="d0a5899c-5f47-4d8e-8aae-40a676b15a15" providerId="ADAL" clId="{4B22763C-137C-48BF-A166-A3DD051FE699}" dt="2025-06-10T20:47:57.640" v="63" actId="20577"/>
          <ac:spMkLst>
            <pc:docMk/>
            <pc:sldMk cId="431085272" sldId="269"/>
            <ac:spMk id="4" creationId="{DCC5DD07-5AC0-2EC7-A652-78814F81D1DA}"/>
          </ac:spMkLst>
        </pc:spChg>
        <pc:spChg chg="add mod">
          <ac:chgData name="Robert McCutcheon" userId="d0a5899c-5f47-4d8e-8aae-40a676b15a15" providerId="ADAL" clId="{4B22763C-137C-48BF-A166-A3DD051FE699}" dt="2025-06-10T20:47:49.262" v="57" actId="20577"/>
          <ac:spMkLst>
            <pc:docMk/>
            <pc:sldMk cId="431085272" sldId="269"/>
            <ac:spMk id="7" creationId="{C7EDAC48-6122-B469-F2B1-140D4421A71D}"/>
          </ac:spMkLst>
        </pc:spChg>
      </pc:sldChg>
    </pc:docChg>
  </pc:docChgLst>
</pc:chgInfo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Relationship Id="rId2" Type="http://schemas.microsoft.com/office/2011/relationships/chartColorStyle" Target="colors2.xml" /><Relationship Id="rId3" Type="http://schemas.microsoft.com/office/2011/relationships/chartStyle" Target="style2.xml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Relationship Id="rId2" Type="http://schemas.microsoft.com/office/2011/relationships/chartColorStyle" Target="colors3.xml" /><Relationship Id="rId3" Type="http://schemas.microsoft.com/office/2011/relationships/chartStyle" Target="style3.xml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Relationship Id="rId2" Type="http://schemas.microsoft.com/office/2011/relationships/chartColorStyle" Target="colors4.xml" /><Relationship Id="rId3" Type="http://schemas.microsoft.com/office/2011/relationships/chartStyle" Target="style4.xml" 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2000" b="0">
                <a:solidFill>
                  <a:schemeClr val="accent1"/>
                </a:solidFill>
                <a:latin typeface="Futura Cyrillic Heavy" panose="020b0802020204020303" pitchFamily="34" charset="0"/>
              </a:rPr>
              <a:t>$19 billion projected</a:t>
            </a:r>
            <a:r>
              <a:rPr lang="en-US" sz="2000" b="0" baseline="0">
                <a:solidFill>
                  <a:schemeClr val="accent1"/>
                </a:solidFill>
                <a:latin typeface="Futura Cyrillic Heavy" panose="020b0802020204020303" pitchFamily="34" charset="0"/>
              </a:rPr>
              <a:t> sales tax revenue</a:t>
            </a:r>
            <a:r>
              <a:rPr lang="en-US" sz="2000" b="0">
                <a:solidFill>
                  <a:schemeClr val="accent1"/>
                </a:solidFill>
                <a:latin typeface="Futura Cyrillic Heavy" panose="020b0802020204020303" pitchFamily="34" charset="0"/>
              </a:rPr>
              <a:t> </a:t>
            </a:r>
          </a:p>
        </c:rich>
      </c:tx>
      <c:layout>
        <c:manualLayout>
          <c:xMode val="edge"/>
          <c:yMode val="edge"/>
          <c:x val="0.1142786517739296"/>
          <c:y val="0.0964952558279037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862" b="0" i="0" u="none" strike="noStrike" kern="1200" spc="0" baseline="0" smtId="4294967295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Money Spent in Billions</c:v>
                </c:pt>
              </c:strCache>
            </c:strRef>
          </c:tx>
          <c:dPt>
            <c:idx val="0"/>
            <c:invertIfNegative val="1"/>
            <c:spPr>
              <a:solidFill>
                <a:schemeClr val="accent4">
                  <a:shade val="65000"/>
                </a:schemeClr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3C6-43A0-BAD7-AA2E38FCC0DD}"/>
              </c:ext>
            </c:extLst>
          </c:dPt>
          <c:dPt>
            <c:idx val="1"/>
            <c:invertIfNegative val="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3C6-43A0-BAD7-AA2E38FCC0DD}"/>
              </c:ext>
            </c:extLst>
          </c:dPt>
          <c:dPt>
            <c:idx val="2"/>
            <c:invertIfNegative val="1"/>
            <c:spPr>
              <a:solidFill>
                <a:schemeClr val="accent4">
                  <a:tint val="65000"/>
                </a:schemeClr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3C6-43A0-BAD7-AA2E38FCC0DD}"/>
              </c:ext>
            </c:extLst>
          </c:dPt>
          <c:dLbls>
            <c:delete val="1"/>
            <c:leaderLines/>
            <c:extLst/>
          </c:dLbls>
          <c:cat>
            <c:strRef>
              <c:f>Sheet1!$A$2:$A$4</c:f>
              <c:strCache>
                <c:ptCount val="3"/>
                <c:pt idx="0">
                  <c:v>Road </c:v>
                </c:pt>
                <c:pt idx="1">
                  <c:v>Rail</c:v>
                </c:pt>
                <c:pt idx="2">
                  <c:v>Bus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7.4</c:v>
                </c:pt>
                <c:pt idx="1">
                  <c:v>7.4</c:v>
                </c:pt>
                <c:pt idx="2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B4-43BC-BC1C-47F0DE3AC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p>
            <a:pPr>
              <a:defRPr sz="1600" b="0" i="0" u="none" strike="noStrike" kern="1200" baseline="0" smtId="4294967295">
                <a:ln>
                  <a:noFill/>
                </a:ln>
                <a:solidFill>
                  <a:schemeClr val="accent1"/>
                </a:solidFill>
                <a:latin typeface="Futura Cyrillic Heavy" panose="020b0802020204020303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p>
            <a:pPr>
              <a:defRPr sz="1600" b="0" i="0" u="none" strike="noStrike" kern="1200" baseline="0" smtId="4294967295">
                <a:solidFill>
                  <a:schemeClr val="accent1"/>
                </a:solidFill>
                <a:latin typeface="Futura Cyrillic Heavy" panose="020b0802020204020303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p>
            <a:pPr>
              <a:defRPr sz="1600" b="0" i="0" u="none" strike="noStrike" kern="1200" baseline="0" smtId="4294967295">
                <a:solidFill>
                  <a:schemeClr val="accent1"/>
                </a:solidFill>
                <a:latin typeface="Futura Cyrillic Heavy" panose="020b0802020204020303" pitchFamily="34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063606679439544678"/>
          <c:y val="0.93122833967208862"/>
          <c:w val="0.86483901739120483"/>
          <c:h val="0.0662675127387046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97" b="0" i="0" u="none" strike="noStrike" kern="1200" baseline="0" smtId="4294967295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/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Cyrillic Book" panose="020b0502020204020303" pitchFamily="34" charset="0"/>
                <a:ea typeface="+mn-ea"/>
                <a:cs typeface="+mn-cs"/>
              </a:defRPr>
            </a:pPr>
            <a:r>
              <a:rPr lang="en-US" sz="2000" b="0">
                <a:solidFill>
                  <a:schemeClr val="bg1"/>
                </a:solidFill>
                <a:latin typeface="Futura Cyrillic Heavy" panose="020b0802020204020303" pitchFamily="34" charset="0"/>
              </a:rPr>
              <a:t>$19 billion projected</a:t>
            </a:r>
            <a:r>
              <a:rPr lang="en-US" sz="2000" b="0" baseline="0">
                <a:solidFill>
                  <a:schemeClr val="bg1"/>
                </a:solidFill>
                <a:latin typeface="Futura Cyrillic Heavy" panose="020b0802020204020303" pitchFamily="34" charset="0"/>
              </a:rPr>
              <a:t> sales tax revenue</a:t>
            </a:r>
            <a:r>
              <a:rPr lang="en-US" sz="2000" b="0">
                <a:solidFill>
                  <a:schemeClr val="bg1"/>
                </a:solidFill>
                <a:latin typeface="Futura Cyrillic Heavy" panose="020b0802020204020303" pitchFamily="34" charset="0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2000" b="1" i="0" u="none" strike="noStrike" kern="1200" spc="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Futura Cyrillic Book" panose="020b05020202040203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Money Spent in Billions</c:v>
                </c:pt>
              </c:strCache>
            </c:strRef>
          </c:tx>
          <c:dPt>
            <c:idx val="0"/>
            <c:invertIfNegative val="1"/>
            <c:explosion val="6"/>
            <c:spPr>
              <a:solidFill>
                <a:schemeClr val="accent4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1-23C6-43A0-BAD7-AA2E38FCC0DD}"/>
              </c:ext>
            </c:extLst>
          </c:dPt>
          <c:dPt>
            <c:idx val="1"/>
            <c:invertIfNegative val="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3C6-43A0-BAD7-AA2E38FCC0DD}"/>
              </c:ext>
            </c:extLst>
          </c:dPt>
          <c:dPt>
            <c:idx val="2"/>
            <c:invertIfNegative val="1"/>
            <c:spPr>
              <a:solidFill>
                <a:schemeClr val="accent4">
                  <a:tint val="65000"/>
                </a:schemeClr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3C6-43A0-BAD7-AA2E38FCC0DD}"/>
              </c:ext>
            </c:extLst>
          </c:dPt>
          <c:dLbls>
            <c:delete val="1"/>
            <c:leaderLines/>
            <c:extLst/>
          </c:dLbls>
          <c:cat>
            <c:strRef>
              <c:f>Sheet1!$A$2:$A$4</c:f>
              <c:strCache>
                <c:ptCount val="3"/>
                <c:pt idx="0">
                  <c:v>Road</c:v>
                </c:pt>
                <c:pt idx="1">
                  <c:v>Rail</c:v>
                </c:pt>
                <c:pt idx="2">
                  <c:v>Bus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7.4</c:v>
                </c:pt>
                <c:pt idx="1">
                  <c:v>7.4</c:v>
                </c:pt>
                <c:pt idx="2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B4-43BC-BC1C-47F0DE3AC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p>
            <a:pPr>
              <a:defRPr sz="1400" b="0" i="0" u="none" strike="noStrike" kern="1200" baseline="0" smtId="4294967295">
                <a:solidFill>
                  <a:schemeClr val="bg1"/>
                </a:solidFill>
                <a:latin typeface="Futura Cyrillic Heavy" panose="020b0802020204020303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p>
            <a:pPr>
              <a:defRPr sz="1400" b="0" i="0" u="none" strike="noStrike" kern="1200" baseline="0" smtId="4294967295">
                <a:solidFill>
                  <a:schemeClr val="bg1"/>
                </a:solidFill>
                <a:latin typeface="Futura Cyrillic Heavy" panose="020b0802020204020303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p>
            <a:pPr>
              <a:defRPr sz="1400" b="0" i="0" u="none" strike="noStrike" kern="1200" baseline="0" smtId="4294967295">
                <a:solidFill>
                  <a:schemeClr val="bg1"/>
                </a:solidFill>
                <a:latin typeface="Futura Cyrillic Heavy" panose="020b0802020204020303" pitchFamily="34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096509553492069244"/>
          <c:y val="0.9312283992767334"/>
          <c:w val="0.86483901739120483"/>
          <c:h val="0.0662675127387046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/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chemeClr val="bg1"/>
                </a:solidFill>
                <a:latin typeface="Futura Cyrillic Heavy" panose="020b0802020204020303" pitchFamily="34" charset="0"/>
              </a:rPr>
              <a:t>$</a:t>
            </a:r>
            <a:r>
              <a:rPr lang="en-US" sz="2000" b="0" i="0" u="none" strike="noStrike" kern="1200" spc="0" baseline="0">
                <a:solidFill>
                  <a:schemeClr val="bg1"/>
                </a:solidFill>
                <a:latin typeface="Futura Cyrillic Heavy" panose="020b0802020204020303" pitchFamily="34" charset="0"/>
              </a:rPr>
              <a:t>19 billion projected sales tax revenue </a:t>
            </a:r>
            <a:endParaRPr lang="en-US" sz="1800" b="0">
              <a:solidFill>
                <a:schemeClr val="bg1"/>
              </a:solidFill>
              <a:latin typeface="Futura Cyrillic Heavy" panose="020b0802020204020303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862" b="1" i="0" u="none" strike="noStrike" kern="1200" spc="0" baseline="0" smtId="4294967295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Money Spent in Billions</c:v>
                </c:pt>
              </c:strCache>
            </c:strRef>
          </c:tx>
          <c:dPt>
            <c:idx val="0"/>
            <c:invertIfNegative val="1"/>
            <c:spPr>
              <a:solidFill>
                <a:schemeClr val="accent4">
                  <a:shade val="65000"/>
                </a:schemeClr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3C6-43A0-BAD7-AA2E38FCC0DD}"/>
              </c:ext>
            </c:extLst>
          </c:dPt>
          <c:dPt>
            <c:idx val="1"/>
            <c:invertIfNegative val="1"/>
            <c:explosion val="9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3-23C6-43A0-BAD7-AA2E38FCC0DD}"/>
              </c:ext>
            </c:extLst>
          </c:dPt>
          <c:dPt>
            <c:idx val="2"/>
            <c:invertIfNegative val="1"/>
            <c:spPr>
              <a:solidFill>
                <a:schemeClr val="accent4">
                  <a:tint val="65000"/>
                </a:schemeClr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3C6-43A0-BAD7-AA2E38FCC0DD}"/>
              </c:ext>
            </c:extLst>
          </c:dPt>
          <c:dLbls>
            <c:delete val="1"/>
            <c:leaderLines/>
            <c:extLst/>
          </c:dLbls>
          <c:cat>
            <c:strRef>
              <c:f>Sheet1!$A$2:$A$4</c:f>
              <c:strCache>
                <c:ptCount val="3"/>
                <c:pt idx="0">
                  <c:v>Road</c:v>
                </c:pt>
                <c:pt idx="1">
                  <c:v>Rail</c:v>
                </c:pt>
                <c:pt idx="2">
                  <c:v>Bus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7.4</c:v>
                </c:pt>
                <c:pt idx="1">
                  <c:v>7.4</c:v>
                </c:pt>
                <c:pt idx="2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B4-43BC-BC1C-47F0DE3AC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400" b="0" i="0" u="none" strike="noStrike" kern="1200" baseline="0" smtId="4294967295">
              <a:solidFill>
                <a:schemeClr val="bg1"/>
              </a:solidFill>
              <a:latin typeface="Futura Cyrillic Heavy" panose="020b08020202040203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/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bg1"/>
                </a:solidFill>
                <a:latin typeface="Futura Cyrillic Heavy" panose="020b0802020204020303" pitchFamily="34" charset="0"/>
              </a:rPr>
              <a:t>$</a:t>
            </a:r>
            <a:r>
              <a:rPr lang="en-US" sz="2000" b="1" i="0" u="none" strike="noStrike" kern="1200" spc="0" baseline="0">
                <a:solidFill>
                  <a:schemeClr val="bg1"/>
                </a:solidFill>
                <a:latin typeface="Futura Cyrillic Heavy" panose="020b0802020204020303" pitchFamily="34" charset="0"/>
              </a:rPr>
              <a:t>19 billion projected sales tax revenue </a:t>
            </a:r>
            <a:endParaRPr lang="en-US" sz="1800" b="1">
              <a:solidFill>
                <a:schemeClr val="bg1"/>
              </a:solidFill>
              <a:latin typeface="Futura Cyrillic Heavy" panose="020b0802020204020303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862" b="0" i="0" u="none" strike="noStrike" kern="1200" spc="0" baseline="0" smtId="4294967295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Money Spent in Billions</c:v>
                </c:pt>
              </c:strCache>
            </c:strRef>
          </c:tx>
          <c:dPt>
            <c:idx val="0"/>
            <c:invertIfNegative val="1"/>
            <c:spPr>
              <a:solidFill>
                <a:schemeClr val="accent4">
                  <a:shade val="65000"/>
                </a:schemeClr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3C6-43A0-BAD7-AA2E38FCC0DD}"/>
              </c:ext>
            </c:extLst>
          </c:dPt>
          <c:dPt>
            <c:idx val="1"/>
            <c:invertIfNegative val="1"/>
            <c:explosion val="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satMod val="175000"/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3-23C6-43A0-BAD7-AA2E38FCC0DD}"/>
              </c:ext>
            </c:extLst>
          </c:dPt>
          <c:dPt>
            <c:idx val="2"/>
            <c:invertIfNegative val="1"/>
            <c:explosion val="8"/>
            <c:spPr>
              <a:solidFill>
                <a:schemeClr val="accent4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>
                <a:glow rad="1778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5-23C6-43A0-BAD7-AA2E38FCC0DD}"/>
              </c:ext>
            </c:extLst>
          </c:dPt>
          <c:dLbls>
            <c:delete val="1"/>
            <c:leaderLines/>
            <c:extLst/>
          </c:dLbls>
          <c:cat>
            <c:strRef>
              <c:f>Sheet1!$A$2:$A$4</c:f>
              <c:strCache>
                <c:ptCount val="3"/>
                <c:pt idx="0">
                  <c:v>Road</c:v>
                </c:pt>
                <c:pt idx="1">
                  <c:v>Rail</c:v>
                </c:pt>
                <c:pt idx="2">
                  <c:v>Bus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7.4</c:v>
                </c:pt>
                <c:pt idx="1">
                  <c:v>7.4</c:v>
                </c:pt>
                <c:pt idx="2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B4-43BC-BC1C-47F0DE3AC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400" b="0" i="0" u="none" strike="noStrike" kern="1200" baseline="0" smtId="4294967295">
              <a:solidFill>
                <a:schemeClr val="bg1"/>
              </a:solidFill>
              <a:latin typeface="Futura Cyrillic Heavy" panose="020b08020202040203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/>
</c:chartSpace>
</file>

<file path=ppt/charts/colors1.xml><?xml version="1.0" encoding="utf-8"?>
<cs:colorStyle xmlns:a="http://schemas.openxmlformats.org/drawingml/2006/main" xmlns:cs="http://schemas.microsoft.com/office/drawing/2012/chartStyle" meth="withinLinear" id="17">
  <a:schemeClr val="accent4"/>
</cs:colorStyle>
</file>

<file path=ppt/charts/colors2.xml><?xml version="1.0" encoding="utf-8"?>
<cs:colorStyle xmlns:a="http://schemas.openxmlformats.org/drawingml/2006/main" xmlns:cs="http://schemas.microsoft.com/office/drawing/2012/chartStyle" meth="withinLinear" id="17">
  <a:schemeClr val="accent4"/>
</cs:colorStyle>
</file>

<file path=ppt/charts/colors3.xml><?xml version="1.0" encoding="utf-8"?>
<cs:colorStyle xmlns:a="http://schemas.openxmlformats.org/drawingml/2006/main" xmlns:cs="http://schemas.microsoft.com/office/drawing/2012/chartStyle" meth="withinLinear" id="17">
  <a:schemeClr val="accent4"/>
</cs:colorStyle>
</file>

<file path=ppt/charts/colors4.xml><?xml version="1.0" encoding="utf-8"?>
<cs:colorStyle xmlns:a="http://schemas.openxmlformats.org/drawingml/2006/main" xmlns:cs="http://schemas.microsoft.com/office/drawing/2012/chartStyle" meth="withinLinear" id="17">
  <a:schemeClr val="accent4"/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>
  <dgm:ptLst>
    <dgm:pt modelId="{C8A407DB-23EC-492B-A729-B6886CC6BAD1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B298E58-55F4-4308-945E-FF8C54B5F3C8}" type="parTrans" cxnId="{57EE2182-9FB1-441F-8F75-C71CAA3ABE0E}">
      <dgm:prSet/>
      <dgm:spPr/>
      <dgm:t>
        <a:bodyPr/>
        <a:lstStyle/>
        <a:p>
          <a:endParaRPr lang="en-US"/>
        </a:p>
      </dgm:t>
    </dgm:pt>
    <dgm:pt modelId="{C2057D35-0910-468E-99E4-71B45F75FC62}">
      <dgm:prSet/>
      <dgm:spPr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n-US" b="1" i="0" baseline="0"/>
            <a:t>Job access = economic growth</a:t>
          </a:r>
          <a:r>
            <a:rPr lang="en-US" b="0" i="0" baseline="0"/>
            <a:t>: Transit access near jobs grows by 2.5x</a:t>
          </a:r>
          <a:endParaRPr lang="en-US"/>
        </a:p>
      </dgm:t>
    </dgm:pt>
    <dgm:pt modelId="{751468CA-8EAC-4574-A7C4-094861EBE7D7}" type="sibTrans" cxnId="{57EE2182-9FB1-441F-8F75-C71CAA3ABE0E}">
      <dgm:prSet/>
      <dgm:spPr/>
      <dgm:t>
        <a:bodyPr/>
        <a:lstStyle/>
        <a:p>
          <a:endParaRPr lang="en-US"/>
        </a:p>
      </dgm:t>
    </dgm:pt>
    <dgm:pt modelId="{7FB3C8C1-D7FF-409D-A410-1BD4CE4D5DA7}" type="parTrans" cxnId="{A1B39E7F-D113-4182-A209-16B5C83E1B07}">
      <dgm:prSet/>
      <dgm:spPr/>
      <dgm:t>
        <a:bodyPr/>
        <a:lstStyle/>
        <a:p>
          <a:endParaRPr lang="en-US"/>
        </a:p>
      </dgm:t>
    </dgm:pt>
    <dgm:pt modelId="{9900E10C-1022-4EC2-95A0-F4D6D1BBDBDA}">
      <dgm:prSet/>
      <dgm:spPr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n-US" b="1" i="0" baseline="0"/>
            <a:t>Mobility = dignity</a:t>
          </a:r>
          <a:r>
            <a:rPr lang="en-US" b="0" i="0" baseline="0"/>
            <a:t>: Easier access to healthcare, jobs, school, and opportunity</a:t>
          </a:r>
          <a:endParaRPr lang="en-US"/>
        </a:p>
      </dgm:t>
    </dgm:pt>
    <dgm:pt modelId="{B10E05F8-EB71-47FE-B76A-A030E799801E}" type="sibTrans" cxnId="{A1B39E7F-D113-4182-A209-16B5C83E1B07}">
      <dgm:prSet/>
      <dgm:spPr/>
      <dgm:t>
        <a:bodyPr/>
        <a:lstStyle/>
        <a:p>
          <a:endParaRPr lang="en-US"/>
        </a:p>
      </dgm:t>
    </dgm:pt>
    <dgm:pt modelId="{10A9D271-5C4C-4646-B53F-C6A30C1DC4EA}" type="parTrans" cxnId="{61A8613F-A9DE-49A6-8904-E472FB574BC5}">
      <dgm:prSet/>
      <dgm:spPr/>
      <dgm:t>
        <a:bodyPr/>
        <a:lstStyle/>
        <a:p>
          <a:endParaRPr lang="en-US"/>
        </a:p>
      </dgm:t>
    </dgm:pt>
    <dgm:pt modelId="{7EE3A77E-4F49-4D01-BBAA-A5FBB604A229}">
      <dgm:prSet/>
      <dgm:spPr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n-US" b="1" i="0" baseline="0"/>
            <a:t>Quality of life = economic competitiveness</a:t>
          </a:r>
          <a:r>
            <a:rPr lang="en-US" b="0" i="0" baseline="0"/>
            <a:t>: Companies want to locate where people can move freely and affordably</a:t>
          </a:r>
          <a:endParaRPr lang="en-US"/>
        </a:p>
      </dgm:t>
    </dgm:pt>
    <dgm:pt modelId="{E3DEEEC1-1DB6-48F3-9C6F-D11648C62B90}" type="sibTrans" cxnId="{61A8613F-A9DE-49A6-8904-E472FB574BC5}">
      <dgm:prSet/>
      <dgm:spPr/>
      <dgm:t>
        <a:bodyPr/>
        <a:lstStyle/>
        <a:p>
          <a:endParaRPr lang="en-US"/>
        </a:p>
      </dgm:t>
    </dgm:pt>
    <dgm:pt modelId="{E50FC2F8-6445-4FCD-93B2-F0E8E9C0C218}" type="parTrans" cxnId="{72746BCC-F4C5-4DDD-9FFB-A92181A6B29E}">
      <dgm:prSet/>
      <dgm:spPr/>
      <dgm:t>
        <a:bodyPr/>
        <a:lstStyle/>
        <a:p>
          <a:endParaRPr lang="en-US"/>
        </a:p>
      </dgm:t>
    </dgm:pt>
    <dgm:pt modelId="{EA7EA31F-01EE-426B-88C4-0383F888DA14}">
      <dgm:prSet/>
      <dgm:spPr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n-US" b="0" i="0" baseline="0"/>
            <a:t>Serving underserved areas with </a:t>
          </a:r>
          <a:r>
            <a:rPr lang="en-US" b="1" i="0" baseline="0"/>
            <a:t>new service and amenities</a:t>
          </a:r>
          <a:endParaRPr lang="en-US"/>
        </a:p>
      </dgm:t>
    </dgm:pt>
    <dgm:pt modelId="{E9343E71-CFC8-4F99-8D47-55026B0E0AE7}" type="sibTrans" cxnId="{72746BCC-F4C5-4DDD-9FFB-A92181A6B29E}">
      <dgm:prSet/>
      <dgm:spPr/>
      <dgm:t>
        <a:bodyPr/>
        <a:lstStyle/>
        <a:p>
          <a:endParaRPr lang="en-US"/>
        </a:p>
      </dgm:t>
    </dgm:pt>
    <dgm:pt modelId="{C2C4469F-A3B3-41EA-B717-058DE897E734}" type="pres">
      <dgm:prSet presAssocID="{C8A407DB-23EC-492B-A729-B6886CC6BAD1}" presName="diagram">
        <dgm:presLayoutVars>
          <dgm:dir/>
          <dgm:resizeHandles val="exact"/>
        </dgm:presLayoutVars>
      </dgm:prSet>
      <dgm:spPr/>
      <dgm:t>
        <a:bodyPr/>
        <a:lstStyle/>
        <a:p/>
      </dgm:t>
    </dgm:pt>
    <dgm:pt modelId="{5CD6D0CB-D96D-4028-8E43-70ACA4A02220}" type="pres">
      <dgm:prSet presAssocID="{C2057D35-0910-468E-99E4-71B45F75FC62}" presName="node" presStyleLbl="node1" presStyleCnt="4">
        <dgm:presLayoutVars>
          <dgm:bulletEnabled val="1"/>
        </dgm:presLayoutVars>
      </dgm:prSet>
      <dgm:spPr/>
      <dgm:t>
        <a:bodyPr/>
        <a:lstStyle/>
        <a:p/>
      </dgm:t>
    </dgm:pt>
    <dgm:pt modelId="{6BACF1D4-0DC0-46C3-AA5D-6847A2E8ED04}" type="pres">
      <dgm:prSet presAssocID="{751468CA-8EAC-4574-A7C4-094861EBE7D7}" presName="sibTrans"/>
      <dgm:spPr/>
      <dgm:t>
        <a:bodyPr/>
        <a:lstStyle/>
        <a:p/>
      </dgm:t>
    </dgm:pt>
    <dgm:pt modelId="{0032D3C7-E4F3-45D7-9CA0-89DFB830AB19}" type="pres">
      <dgm:prSet presAssocID="{9900E10C-1022-4EC2-95A0-F4D6D1BBDBDA}" presName="node" presStyleLbl="node1" presStyleIdx="1" presStyleCnt="4">
        <dgm:presLayoutVars>
          <dgm:bulletEnabled val="1"/>
        </dgm:presLayoutVars>
      </dgm:prSet>
      <dgm:spPr/>
      <dgm:t>
        <a:bodyPr/>
        <a:lstStyle/>
        <a:p/>
      </dgm:t>
    </dgm:pt>
    <dgm:pt modelId="{B22AE28A-3203-4CE0-9C4A-047316E3B85B}" type="pres">
      <dgm:prSet presAssocID="{B10E05F8-EB71-47FE-B76A-A030E799801E}" presName="sibTrans"/>
      <dgm:spPr/>
      <dgm:t>
        <a:bodyPr/>
        <a:lstStyle/>
        <a:p/>
      </dgm:t>
    </dgm:pt>
    <dgm:pt modelId="{50741672-4650-4074-BA69-BE0AA4122E17}" type="pres">
      <dgm:prSet presAssocID="{7EE3A77E-4F49-4D01-BBAA-A5FBB604A229}" presName="node" presStyleLbl="node1" presStyleIdx="2" presStyleCnt="4" custLinFactNeighborX="349" custLinFactNeighborY="30">
        <dgm:presLayoutVars>
          <dgm:bulletEnabled val="1"/>
        </dgm:presLayoutVars>
      </dgm:prSet>
      <dgm:spPr/>
      <dgm:t>
        <a:bodyPr/>
        <a:lstStyle/>
        <a:p/>
      </dgm:t>
    </dgm:pt>
    <dgm:pt modelId="{146355D0-734F-45EC-B998-44029E54AB60}" type="pres">
      <dgm:prSet presAssocID="{E3DEEEC1-1DB6-48F3-9C6F-D11648C62B90}" presName="sibTrans"/>
      <dgm:spPr/>
      <dgm:t>
        <a:bodyPr/>
        <a:lstStyle/>
        <a:p/>
      </dgm:t>
    </dgm:pt>
    <dgm:pt modelId="{826EBA0D-FE66-47CC-8EBA-140FE4421719}" type="pres">
      <dgm:prSet presAssocID="{EA7EA31F-01EE-426B-88C4-0383F888DA14}" presName="node" presStyleLbl="node1" presStyleIdx="3" presStyleCnt="4">
        <dgm:presLayoutVars>
          <dgm:bulletEnabled val="1"/>
        </dgm:presLayoutVars>
      </dgm:prSet>
      <dgm:spPr/>
      <dgm:t>
        <a:bodyPr/>
        <a:lstStyle/>
        <a:p/>
      </dgm:t>
    </dgm:pt>
  </dgm:ptLst>
  <dgm:cxnLst>
    <dgm:cxn modelId="{57EE2182-9FB1-441F-8F75-C71CAA3ABE0E}" srcId="{C8A407DB-23EC-492B-A729-B6886CC6BAD1}" destId="{C2057D35-0910-468E-99E4-71B45F75FC62}" srcOrd="0" destOrd="0" parTransId="{1B298E58-55F4-4308-945E-FF8C54B5F3C8}" sibTransId="{751468CA-8EAC-4574-A7C4-094861EBE7D7}"/>
    <dgm:cxn modelId="{A1B39E7F-D113-4182-A209-16B5C83E1B07}" srcId="{C8A407DB-23EC-492B-A729-B6886CC6BAD1}" destId="{9900E10C-1022-4EC2-95A0-F4D6D1BBDBDA}" srcOrd="1" destOrd="0" parTransId="{7FB3C8C1-D7FF-409D-A410-1BD4CE4D5DA7}" sibTransId="{B10E05F8-EB71-47FE-B76A-A030E799801E}"/>
    <dgm:cxn modelId="{61A8613F-A9DE-49A6-8904-E472FB574BC5}" srcId="{C8A407DB-23EC-492B-A729-B6886CC6BAD1}" destId="{7EE3A77E-4F49-4D01-BBAA-A5FBB604A229}" srcOrd="2" destOrd="0" parTransId="{10A9D271-5C4C-4646-B53F-C6A30C1DC4EA}" sibTransId="{E3DEEEC1-1DB6-48F3-9C6F-D11648C62B90}"/>
    <dgm:cxn modelId="{72746BCC-F4C5-4DDD-9FFB-A92181A6B29E}" srcId="{C8A407DB-23EC-492B-A729-B6886CC6BAD1}" destId="{EA7EA31F-01EE-426B-88C4-0383F888DA14}" srcOrd="3" destOrd="0" parTransId="{E50FC2F8-6445-4FCD-93B2-F0E8E9C0C218}" sibTransId="{E9343E71-CFC8-4F99-8D47-55026B0E0AE7}"/>
    <dgm:cxn modelId="{759C87E3-FF5D-4401-9B31-669316E8277A}" type="presOf" srcId="{C8A407DB-23EC-492B-A729-B6886CC6BAD1}" destId="{C2C4469F-A3B3-41EA-B717-058DE897E734}" srcOrd="0" destOrd="0" presId="urn:microsoft.com/office/officeart/2005/8/layout/default"/>
    <dgm:cxn modelId="{E84F08F8-011C-4C91-8387-412F575D30F0}" type="presParOf" srcId="{C2C4469F-A3B3-41EA-B717-058DE897E734}" destId="{5CD6D0CB-D96D-4028-8E43-70ACA4A02220}" srcOrd="0" destOrd="0" presId="urn:microsoft.com/office/officeart/2005/8/layout/default"/>
    <dgm:cxn modelId="{AAC529DE-12CF-4CF8-9CB6-F308131D94AF}" type="presOf" srcId="{C2057D35-0910-468E-99E4-71B45F75FC62}" destId="{5CD6D0CB-D96D-4028-8E43-70ACA4A02220}" srcOrd="0" destOrd="0" presId="urn:microsoft.com/office/officeart/2005/8/layout/default"/>
    <dgm:cxn modelId="{5AC4DA28-AB79-4498-B6DF-F61BE7DE69B4}" type="presParOf" srcId="{C2C4469F-A3B3-41EA-B717-058DE897E734}" destId="{6BACF1D4-0DC0-46C3-AA5D-6847A2E8ED04}" srcOrd="1" destOrd="0" presId="urn:microsoft.com/office/officeart/2005/8/layout/default"/>
    <dgm:cxn modelId="{8182703E-6F44-439B-9C08-A59AD1F845E0}" type="presParOf" srcId="{C2C4469F-A3B3-41EA-B717-058DE897E734}" destId="{0032D3C7-E4F3-45D7-9CA0-89DFB830AB19}" srcOrd="2" destOrd="0" presId="urn:microsoft.com/office/officeart/2005/8/layout/default"/>
    <dgm:cxn modelId="{882BEE78-1C54-4276-8AF2-C12992B10C91}" type="presOf" srcId="{9900E10C-1022-4EC2-95A0-F4D6D1BBDBDA}" destId="{0032D3C7-E4F3-45D7-9CA0-89DFB830AB19}" srcOrd="0" destOrd="0" presId="urn:microsoft.com/office/officeart/2005/8/layout/default"/>
    <dgm:cxn modelId="{E90B7725-C558-44EB-AEF9-96A7D02957E2}" type="presParOf" srcId="{C2C4469F-A3B3-41EA-B717-058DE897E734}" destId="{B22AE28A-3203-4CE0-9C4A-047316E3B85B}" srcOrd="3" destOrd="0" presId="urn:microsoft.com/office/officeart/2005/8/layout/default"/>
    <dgm:cxn modelId="{B41C10CC-7814-41FA-8506-92E7C42B20F8}" type="presParOf" srcId="{C2C4469F-A3B3-41EA-B717-058DE897E734}" destId="{50741672-4650-4074-BA69-BE0AA4122E17}" srcOrd="4" destOrd="0" presId="urn:microsoft.com/office/officeart/2005/8/layout/default"/>
    <dgm:cxn modelId="{E6391253-87C7-407B-9FB4-5AA30DE3DB5C}" type="presOf" srcId="{7EE3A77E-4F49-4D01-BBAA-A5FBB604A229}" destId="{50741672-4650-4074-BA69-BE0AA4122E17}" srcOrd="0" destOrd="0" presId="urn:microsoft.com/office/officeart/2005/8/layout/default"/>
    <dgm:cxn modelId="{3494B3F7-3813-4823-91BB-FAB312F13F90}" type="presParOf" srcId="{C2C4469F-A3B3-41EA-B717-058DE897E734}" destId="{146355D0-734F-45EC-B998-44029E54AB60}" srcOrd="5" destOrd="0" presId="urn:microsoft.com/office/officeart/2005/8/layout/default"/>
    <dgm:cxn modelId="{A0763378-95DC-44DD-A5F3-EA4910914792}" type="presParOf" srcId="{C2C4469F-A3B3-41EA-B717-058DE897E734}" destId="{826EBA0D-FE66-47CC-8EBA-140FE4421719}" srcOrd="6" destOrd="0" presId="urn:microsoft.com/office/officeart/2005/8/layout/default"/>
    <dgm:cxn modelId="{94DDDC72-50BC-4417-AD97-6645EB667E69}" type="presOf" srcId="{EA7EA31F-01EE-426B-88C4-0383F888DA14}" destId="{826EBA0D-FE66-47CC-8EBA-140FE442171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>
  <dgm:ptLst>
    <dgm:pt modelId="{F90E2751-4C1C-4E44-947C-9987EEB2E429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5B89E5-5FD6-4D5C-83C2-A48E825B695B}" type="parTrans" cxnId="{F1E007A6-031A-43BE-8F53-5D972D604C76}">
      <dgm:prSet/>
      <dgm:spPr/>
      <dgm:t>
        <a:bodyPr/>
        <a:lstStyle/>
        <a:p>
          <a:endParaRPr lang="en-US"/>
        </a:p>
      </dgm:t>
    </dgm:pt>
    <dgm:pt modelId="{C1982F4F-3489-4D9E-B7B6-E7FF9D90E38C}">
      <dgm:prSet/>
      <dgm:spPr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n-US" b="0" i="0" baseline="0">
              <a:latin typeface="Futura Cyrillic Demi" panose="020b0702020204020303" pitchFamily="34" charset="0"/>
            </a:rPr>
            <a:t>Investing in this campaign is investing in:</a:t>
          </a:r>
          <a:endParaRPr lang="en-US">
            <a:latin typeface="Futura Cyrillic Demi" panose="020b0702020204020303" pitchFamily="34" charset="0"/>
          </a:endParaRPr>
        </a:p>
      </dgm:t>
    </dgm:pt>
    <dgm:pt modelId="{60D8DECF-DF78-4951-8C65-5E1CD00D69F5}" type="parTrans" cxnId="{0CF010CC-73BB-4E46-A9A9-54AB48284D2D}">
      <dgm:prSet/>
      <dgm:spPr/>
      <dgm:t>
        <a:bodyPr/>
        <a:lstStyle/>
        <a:p>
          <a:endParaRPr lang="en-US"/>
        </a:p>
      </dgm:t>
    </dgm:pt>
    <dgm:pt modelId="{FD4BA4CB-2F55-4856-8BE7-EDA25C1C8A7D}">
      <dgm:prSet/>
      <dgm:spPr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n-US" b="0" i="0" baseline="0"/>
            <a:t>Regional growth</a:t>
          </a:r>
          <a:endParaRPr lang="en-US"/>
        </a:p>
      </dgm:t>
    </dgm:pt>
    <dgm:pt modelId="{D9FCC57F-4454-42DB-BE55-72E5A7C07310}" type="sibTrans" cxnId="{0CF010CC-73BB-4E46-A9A9-54AB48284D2D}">
      <dgm:prSet/>
      <dgm:spPr/>
      <dgm:t>
        <a:bodyPr/>
        <a:lstStyle/>
        <a:p>
          <a:endParaRPr lang="en-US"/>
        </a:p>
      </dgm:t>
    </dgm:pt>
    <dgm:pt modelId="{35D8DC89-704F-4FC7-8D66-22B26E909C13}" type="parTrans" cxnId="{1FD5CB20-DC94-4D4A-9288-4538A81C62C8}">
      <dgm:prSet/>
      <dgm:spPr/>
      <dgm:t>
        <a:bodyPr/>
        <a:lstStyle/>
        <a:p>
          <a:endParaRPr lang="en-US"/>
        </a:p>
      </dgm:t>
    </dgm:pt>
    <dgm:pt modelId="{97B8CAA0-6EF5-4280-BAA4-FCF5D3FBFC0B}">
      <dgm:prSet/>
      <dgm:spPr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n-US" b="0" i="0" baseline="0"/>
            <a:t>Transportation equity</a:t>
          </a:r>
          <a:endParaRPr lang="en-US"/>
        </a:p>
      </dgm:t>
    </dgm:pt>
    <dgm:pt modelId="{CC8C8610-F029-4EFD-A67C-2FC00C48D638}" type="sibTrans" cxnId="{1FD5CB20-DC94-4D4A-9288-4538A81C62C8}">
      <dgm:prSet/>
      <dgm:spPr/>
      <dgm:t>
        <a:bodyPr/>
        <a:lstStyle/>
        <a:p>
          <a:endParaRPr lang="en-US"/>
        </a:p>
      </dgm:t>
    </dgm:pt>
    <dgm:pt modelId="{D3076D5E-CE53-40BF-B7D9-D89DDBEC3BFC}" type="parTrans" cxnId="{85A5AAB5-B159-4290-A3F9-7B2BBEA8CA05}">
      <dgm:prSet/>
      <dgm:spPr/>
      <dgm:t>
        <a:bodyPr/>
        <a:lstStyle/>
        <a:p>
          <a:endParaRPr lang="en-US"/>
        </a:p>
      </dgm:t>
    </dgm:pt>
    <dgm:pt modelId="{E1C7BFAD-F6CA-4EF3-9187-05C5B40F1A5A}">
      <dgm:prSet/>
      <dgm:spPr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n-US" b="0" i="0" baseline="0"/>
            <a:t>Economic competitiveness</a:t>
          </a:r>
          <a:endParaRPr lang="en-US"/>
        </a:p>
      </dgm:t>
    </dgm:pt>
    <dgm:pt modelId="{941CFD62-8FC4-4E10-BF6E-6B221079643D}" type="sibTrans" cxnId="{85A5AAB5-B159-4290-A3F9-7B2BBEA8CA05}">
      <dgm:prSet/>
      <dgm:spPr/>
      <dgm:t>
        <a:bodyPr/>
        <a:lstStyle/>
        <a:p>
          <a:endParaRPr lang="en-US"/>
        </a:p>
      </dgm:t>
    </dgm:pt>
    <dgm:pt modelId="{24970F97-0257-4E32-9A39-A8C250916E5D}" type="parTrans" cxnId="{0A89BC6A-A9A2-47F2-87C3-CAA691D52BC8}">
      <dgm:prSet/>
      <dgm:spPr/>
      <dgm:t>
        <a:bodyPr/>
        <a:lstStyle/>
        <a:p>
          <a:endParaRPr lang="en-US"/>
        </a:p>
      </dgm:t>
    </dgm:pt>
    <dgm:pt modelId="{6D961CD0-F8E3-4D23-B18E-2CCFF61AF656}">
      <dgm:prSet/>
      <dgm:spPr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n-US" b="0" i="0" baseline="0">
              <a:latin typeface="+mn-lt"/>
            </a:rPr>
            <a:t>Quality of life for current and future residents</a:t>
          </a:r>
          <a:endParaRPr lang="en-US" b="0">
            <a:latin typeface="+mn-lt"/>
          </a:endParaRPr>
        </a:p>
      </dgm:t>
    </dgm:pt>
    <dgm:pt modelId="{F2457D8E-F347-4FCE-8758-DEB66E2DF9AE}" type="sibTrans" cxnId="{0A89BC6A-A9A2-47F2-87C3-CAA691D52BC8}">
      <dgm:prSet/>
      <dgm:spPr/>
      <dgm:t>
        <a:bodyPr/>
        <a:lstStyle/>
        <a:p>
          <a:endParaRPr lang="en-US"/>
        </a:p>
      </dgm:t>
    </dgm:pt>
    <dgm:pt modelId="{90F4167A-0F40-4708-84E9-170512740DDA}" type="sibTrans" cxnId="{F1E007A6-031A-43BE-8F53-5D972D604C76}">
      <dgm:prSet/>
      <dgm:spPr/>
      <dgm:t>
        <a:bodyPr/>
        <a:lstStyle/>
        <a:p>
          <a:endParaRPr lang="en-US"/>
        </a:p>
      </dgm:t>
    </dgm:pt>
    <dgm:pt modelId="{FDC83C9C-A047-4DDF-AE32-2FC7ED50F75D}" type="parTrans" cxnId="{89DD47BD-30C6-4391-8CE6-957FBCEFFA6B}">
      <dgm:prSet/>
      <dgm:spPr/>
      <dgm:t>
        <a:bodyPr/>
        <a:lstStyle/>
        <a:p>
          <a:endParaRPr lang="en-US"/>
        </a:p>
      </dgm:t>
    </dgm:pt>
    <dgm:pt modelId="{6AD9E66A-884B-49AC-9608-8039EECA6CB7}">
      <dgm:prSet/>
      <dgm:spPr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n-US" b="0" i="0" baseline="0">
              <a:latin typeface="Futura Cyrillic Demi" panose="020b0702020204020303" pitchFamily="34" charset="0"/>
            </a:rPr>
            <a:t>This is a </a:t>
          </a:r>
          <a:r>
            <a:rPr lang="en-US" b="0" i="1" baseline="0">
              <a:latin typeface="Futura Cyrillic Demi" panose="020b0702020204020303" pitchFamily="34" charset="0"/>
            </a:rPr>
            <a:t>once-in-a-generation</a:t>
          </a:r>
          <a:r>
            <a:rPr lang="en-US" b="0" i="0" baseline="0">
              <a:latin typeface="Futura Cyrillic Demi" panose="020b0702020204020303" pitchFamily="34" charset="0"/>
            </a:rPr>
            <a:t> opportunity to shape Charlotte’s future</a:t>
          </a:r>
          <a:endParaRPr lang="en-US">
            <a:latin typeface="Futura Cyrillic Demi" panose="020b0702020204020303" pitchFamily="34" charset="0"/>
          </a:endParaRPr>
        </a:p>
      </dgm:t>
    </dgm:pt>
    <dgm:pt modelId="{C0309D65-84D3-4001-8BA2-745133134DB9}" type="sibTrans" cxnId="{89DD47BD-30C6-4391-8CE6-957FBCEFFA6B}">
      <dgm:prSet/>
      <dgm:spPr/>
      <dgm:t>
        <a:bodyPr/>
        <a:lstStyle/>
        <a:p>
          <a:endParaRPr lang="en-US"/>
        </a:p>
      </dgm:t>
    </dgm:pt>
    <dgm:pt modelId="{84E2718B-B26C-47AD-918C-42A39E313921}" type="pres">
      <dgm:prSet presAssocID="{F90E2751-4C1C-4E44-947C-9987EEB2E429}" presName="Name0">
        <dgm:presLayoutVars>
          <dgm:dir/>
          <dgm:animLvl val="lvl"/>
          <dgm:resizeHandles val="exact"/>
        </dgm:presLayoutVars>
      </dgm:prSet>
      <dgm:spPr/>
      <dgm:t>
        <a:bodyPr/>
        <a:lstStyle/>
        <a:p/>
      </dgm:t>
    </dgm:pt>
    <dgm:pt modelId="{27076EE9-4BB2-4783-81AD-167079661531}" type="pres">
      <dgm:prSet presAssocID="{6AD9E66A-884B-49AC-9608-8039EECA6CB7}" presName="boxAndChildren"/>
      <dgm:spPr/>
      <dgm:t>
        <a:bodyPr/>
        <a:lstStyle/>
        <a:p/>
      </dgm:t>
    </dgm:pt>
    <dgm:pt modelId="{A307E527-C948-4DC6-8B4B-7E705CFD6E02}" type="pres">
      <dgm:prSet presAssocID="{6AD9E66A-884B-49AC-9608-8039EECA6CB7}" presName="parentTextBox" presStyleLbl="node1" presStyleCnt="2"/>
      <dgm:spPr/>
      <dgm:t>
        <a:bodyPr/>
        <a:lstStyle/>
        <a:p/>
      </dgm:t>
    </dgm:pt>
    <dgm:pt modelId="{69E5CB44-60A6-4078-A7FF-CCD61ADE2773}" type="pres">
      <dgm:prSet presAssocID="{90F4167A-0F40-4708-84E9-170512740DDA}" presName="sp"/>
      <dgm:spPr/>
      <dgm:t>
        <a:bodyPr/>
        <a:lstStyle/>
        <a:p/>
      </dgm:t>
    </dgm:pt>
    <dgm:pt modelId="{6D20A9F1-9CDE-42BA-BEF0-82B7ABE60B15}" type="pres">
      <dgm:prSet presAssocID="{C1982F4F-3489-4D9E-B7B6-E7FF9D90E38C}" presName="arrowAndChildren"/>
      <dgm:spPr/>
      <dgm:t>
        <a:bodyPr/>
        <a:lstStyle/>
        <a:p/>
      </dgm:t>
    </dgm:pt>
    <dgm:pt modelId="{12C23BAB-AA57-40D2-8770-28EE9CDE7BD0}" type="pres">
      <dgm:prSet presAssocID="{C1982F4F-3489-4D9E-B7B6-E7FF9D90E38C}" presName="parentTextArrow" presStyleLbl="node1" presStyleIdx="1" presStyleCnt="2"/>
      <dgm:spPr/>
      <dgm:t>
        <a:bodyPr/>
        <a:lstStyle/>
        <a:p/>
      </dgm:t>
    </dgm:pt>
    <dgm:pt modelId="{0537BBD4-6634-41AA-B2F7-4FA85B7437BF}" type="pres">
      <dgm:prSet presAssocID="{C1982F4F-3489-4D9E-B7B6-E7FF9D90E38C}" presName="arrow" presStyleLbl="node1" presStyleIdx="1" presStyleCnt="2"/>
      <dgm:spPr/>
      <dgm:t>
        <a:bodyPr/>
        <a:lstStyle/>
        <a:p/>
      </dgm:t>
    </dgm:pt>
    <dgm:pt modelId="{2E43C30B-13C8-4241-9505-6A97759B4D14}" type="pres">
      <dgm:prSet presAssocID="{C1982F4F-3489-4D9E-B7B6-E7FF9D90E38C}" presName="descendantArrow"/>
      <dgm:spPr/>
      <dgm:t>
        <a:bodyPr/>
        <a:lstStyle/>
        <a:p/>
      </dgm:t>
    </dgm:pt>
    <dgm:pt modelId="{6D367484-3118-4340-BA9E-F78A40A8EEF5}" type="pres">
      <dgm:prSet presAssocID="{FD4BA4CB-2F55-4856-8BE7-EDA25C1C8A7D}" presName="childTextArrow" presStyleLbl="fgAccFollowNode1" presStyleCnt="4">
        <dgm:presLayoutVars>
          <dgm:bulletEnabled val="1"/>
        </dgm:presLayoutVars>
      </dgm:prSet>
      <dgm:spPr/>
      <dgm:t>
        <a:bodyPr/>
        <a:lstStyle/>
        <a:p/>
      </dgm:t>
    </dgm:pt>
    <dgm:pt modelId="{DA186D13-C425-4E19-B9AC-D325892F1FF8}" type="pres">
      <dgm:prSet presAssocID="{97B8CAA0-6EF5-4280-BAA4-FCF5D3FBFC0B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/>
      </dgm:t>
    </dgm:pt>
    <dgm:pt modelId="{4ACF61FC-7C0D-4F2E-8536-0DE2DCABD0C1}" type="pres">
      <dgm:prSet presAssocID="{E1C7BFAD-F6CA-4EF3-9187-05C5B40F1A5A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/>
      </dgm:t>
    </dgm:pt>
    <dgm:pt modelId="{204E8C6A-F72F-4D88-8C07-95860B9F9B08}" type="pres">
      <dgm:prSet presAssocID="{6D961CD0-F8E3-4D23-B18E-2CCFF61AF656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/>
      </dgm:t>
    </dgm:pt>
  </dgm:ptLst>
  <dgm:cxnLst>
    <dgm:cxn modelId="{F1E007A6-031A-43BE-8F53-5D972D604C76}" srcId="{F90E2751-4C1C-4E44-947C-9987EEB2E429}" destId="{C1982F4F-3489-4D9E-B7B6-E7FF9D90E38C}" srcOrd="0" destOrd="0" parTransId="{A25B89E5-5FD6-4D5C-83C2-A48E825B695B}" sibTransId="{90F4167A-0F40-4708-84E9-170512740DDA}"/>
    <dgm:cxn modelId="{0CF010CC-73BB-4E46-A9A9-54AB48284D2D}" srcId="{C1982F4F-3489-4D9E-B7B6-E7FF9D90E38C}" destId="{FD4BA4CB-2F55-4856-8BE7-EDA25C1C8A7D}" srcOrd="0" destOrd="0" parTransId="{60D8DECF-DF78-4951-8C65-5E1CD00D69F5}" sibTransId="{D9FCC57F-4454-42DB-BE55-72E5A7C07310}"/>
    <dgm:cxn modelId="{1FD5CB20-DC94-4D4A-9288-4538A81C62C8}" srcId="{C1982F4F-3489-4D9E-B7B6-E7FF9D90E38C}" destId="{97B8CAA0-6EF5-4280-BAA4-FCF5D3FBFC0B}" srcOrd="1" destOrd="0" parTransId="{35D8DC89-704F-4FC7-8D66-22B26E909C13}" sibTransId="{CC8C8610-F029-4EFD-A67C-2FC00C48D638}"/>
    <dgm:cxn modelId="{85A5AAB5-B159-4290-A3F9-7B2BBEA8CA05}" srcId="{C1982F4F-3489-4D9E-B7B6-E7FF9D90E38C}" destId="{E1C7BFAD-F6CA-4EF3-9187-05C5B40F1A5A}" srcOrd="2" destOrd="0" parTransId="{D3076D5E-CE53-40BF-B7D9-D89DDBEC3BFC}" sibTransId="{941CFD62-8FC4-4E10-BF6E-6B221079643D}"/>
    <dgm:cxn modelId="{0A89BC6A-A9A2-47F2-87C3-CAA691D52BC8}" srcId="{C1982F4F-3489-4D9E-B7B6-E7FF9D90E38C}" destId="{6D961CD0-F8E3-4D23-B18E-2CCFF61AF656}" srcOrd="3" destOrd="0" parTransId="{24970F97-0257-4E32-9A39-A8C250916E5D}" sibTransId="{F2457D8E-F347-4FCE-8758-DEB66E2DF9AE}"/>
    <dgm:cxn modelId="{89DD47BD-30C6-4391-8CE6-957FBCEFFA6B}" srcId="{F90E2751-4C1C-4E44-947C-9987EEB2E429}" destId="{6AD9E66A-884B-49AC-9608-8039EECA6CB7}" srcOrd="1" destOrd="0" parTransId="{FDC83C9C-A047-4DDF-AE32-2FC7ED50F75D}" sibTransId="{C0309D65-84D3-4001-8BA2-745133134DB9}"/>
    <dgm:cxn modelId="{5C28843E-E864-435F-8B71-2BBB35FFD4E1}" type="presOf" srcId="{F90E2751-4C1C-4E44-947C-9987EEB2E429}" destId="{84E2718B-B26C-47AD-918C-42A39E313921}" srcOrd="0" destOrd="0" presId="urn:microsoft.com/office/officeart/2005/8/layout/process4"/>
    <dgm:cxn modelId="{A17A88CD-31B6-422C-A47C-029849AB6FA9}" type="presParOf" srcId="{84E2718B-B26C-47AD-918C-42A39E313921}" destId="{27076EE9-4BB2-4783-81AD-167079661531}" srcOrd="0" destOrd="0" presId="urn:microsoft.com/office/officeart/2005/8/layout/process4"/>
    <dgm:cxn modelId="{1A4305CE-B2E6-42D8-B0FB-CE7B162FCC36}" type="presParOf" srcId="{27076EE9-4BB2-4783-81AD-167079661531}" destId="{A307E527-C948-4DC6-8B4B-7E705CFD6E02}" srcOrd="0" destOrd="0" presId="urn:microsoft.com/office/officeart/2005/8/layout/process4"/>
    <dgm:cxn modelId="{FCE1EFEB-7A23-4230-B0A6-075488590F03}" type="presOf" srcId="{6AD9E66A-884B-49AC-9608-8039EECA6CB7}" destId="{A307E527-C948-4DC6-8B4B-7E705CFD6E02}" srcOrd="0" destOrd="0" presId="urn:microsoft.com/office/officeart/2005/8/layout/process4"/>
    <dgm:cxn modelId="{0903C33A-D781-4CD4-BDDB-3837586A90D2}" type="presParOf" srcId="{84E2718B-B26C-47AD-918C-42A39E313921}" destId="{69E5CB44-60A6-4078-A7FF-CCD61ADE2773}" srcOrd="1" destOrd="0" presId="urn:microsoft.com/office/officeart/2005/8/layout/process4"/>
    <dgm:cxn modelId="{EB5FFDE5-C6E6-478A-B102-21328C1533A2}" type="presParOf" srcId="{84E2718B-B26C-47AD-918C-42A39E313921}" destId="{6D20A9F1-9CDE-42BA-BEF0-82B7ABE60B15}" srcOrd="2" destOrd="0" presId="urn:microsoft.com/office/officeart/2005/8/layout/process4"/>
    <dgm:cxn modelId="{E044A99D-CA6E-4448-AC91-7574C268B7B2}" type="presParOf" srcId="{6D20A9F1-9CDE-42BA-BEF0-82B7ABE60B15}" destId="{12C23BAB-AA57-40D2-8770-28EE9CDE7BD0}" srcOrd="0" destOrd="0" presId="urn:microsoft.com/office/officeart/2005/8/layout/process4"/>
    <dgm:cxn modelId="{8D038895-6625-4AB1-9835-254E20A97600}" type="presOf" srcId="{C1982F4F-3489-4D9E-B7B6-E7FF9D90E38C}" destId="{12C23BAB-AA57-40D2-8770-28EE9CDE7BD0}" srcOrd="0" destOrd="0" presId="urn:microsoft.com/office/officeart/2005/8/layout/process4"/>
    <dgm:cxn modelId="{786EBF42-A46D-4E48-A7D9-9E8087686254}" type="presParOf" srcId="{6D20A9F1-9CDE-42BA-BEF0-82B7ABE60B15}" destId="{0537BBD4-6634-41AA-B2F7-4FA85B7437BF}" srcOrd="1" destOrd="0" presId="urn:microsoft.com/office/officeart/2005/8/layout/process4"/>
    <dgm:cxn modelId="{9F9F36FD-3F3A-4981-9546-27B9BD43A47E}" type="presOf" srcId="{C1982F4F-3489-4D9E-B7B6-E7FF9D90E38C}" destId="{0537BBD4-6634-41AA-B2F7-4FA85B7437BF}" srcOrd="1" destOrd="0" presId="urn:microsoft.com/office/officeart/2005/8/layout/process4"/>
    <dgm:cxn modelId="{018F1271-C567-4F1C-AF2F-2F308F458E63}" type="presParOf" srcId="{6D20A9F1-9CDE-42BA-BEF0-82B7ABE60B15}" destId="{2E43C30B-13C8-4241-9505-6A97759B4D14}" srcOrd="2" destOrd="0" presId="urn:microsoft.com/office/officeart/2005/8/layout/process4"/>
    <dgm:cxn modelId="{7F098916-67CC-4C7D-A0C3-FB4A50CA5FEB}" type="presParOf" srcId="{2E43C30B-13C8-4241-9505-6A97759B4D14}" destId="{6D367484-3118-4340-BA9E-F78A40A8EEF5}" srcOrd="0" destOrd="0" presId="urn:microsoft.com/office/officeart/2005/8/layout/process4"/>
    <dgm:cxn modelId="{C16285AE-FFFC-4227-83F7-AB5529858F3C}" type="presOf" srcId="{FD4BA4CB-2F55-4856-8BE7-EDA25C1C8A7D}" destId="{6D367484-3118-4340-BA9E-F78A40A8EEF5}" srcOrd="0" destOrd="0" presId="urn:microsoft.com/office/officeart/2005/8/layout/process4"/>
    <dgm:cxn modelId="{DE5832A4-8C0F-4357-A1DD-073259E30D00}" type="presParOf" srcId="{2E43C30B-13C8-4241-9505-6A97759B4D14}" destId="{DA186D13-C425-4E19-B9AC-D325892F1FF8}" srcOrd="1" destOrd="0" presId="urn:microsoft.com/office/officeart/2005/8/layout/process4"/>
    <dgm:cxn modelId="{798AA0F2-1876-41B4-96A1-940E48DDAB0C}" type="presOf" srcId="{97B8CAA0-6EF5-4280-BAA4-FCF5D3FBFC0B}" destId="{DA186D13-C425-4E19-B9AC-D325892F1FF8}" srcOrd="0" destOrd="0" presId="urn:microsoft.com/office/officeart/2005/8/layout/process4"/>
    <dgm:cxn modelId="{CDCCF68A-6406-47D8-8BD4-F65F7DA4FFBE}" type="presParOf" srcId="{2E43C30B-13C8-4241-9505-6A97759B4D14}" destId="{4ACF61FC-7C0D-4F2E-8536-0DE2DCABD0C1}" srcOrd="2" destOrd="0" presId="urn:microsoft.com/office/officeart/2005/8/layout/process4"/>
    <dgm:cxn modelId="{AE826063-F749-45DD-BA4A-130C7B661B54}" type="presOf" srcId="{E1C7BFAD-F6CA-4EF3-9187-05C5B40F1A5A}" destId="{4ACF61FC-7C0D-4F2E-8536-0DE2DCABD0C1}" srcOrd="0" destOrd="0" presId="urn:microsoft.com/office/officeart/2005/8/layout/process4"/>
    <dgm:cxn modelId="{2CA2150E-73B1-46BB-9F5B-E3819D2DA028}" type="presParOf" srcId="{2E43C30B-13C8-4241-9505-6A97759B4D14}" destId="{204E8C6A-F72F-4D88-8C07-95860B9F9B08}" srcOrd="3" destOrd="0" presId="urn:microsoft.com/office/officeart/2005/8/layout/process4"/>
    <dgm:cxn modelId="{AF19F3A7-EADD-49D5-B46A-E64A5AEA7C81}" type="presOf" srcId="{6D961CD0-F8E3-4D23-B18E-2CCFF61AF656}" destId="{204E8C6A-F72F-4D88-8C07-95860B9F9B0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p14="http://schemas.microsoft.com/office/powerpoint/2010/main" xmlns:dsp="http://schemas.microsoft.com/office/drawing/2008/diagram">
  <dsp:spTree>
    <dsp:nvGrpSpPr>
      <dsp:cNvPr id="20" name=""/>
      <dsp:cNvGrpSpPr/>
    </dsp:nvGrpSpPr>
    <dsp:grpSpPr/>
    <dsp:sp modelId="{5CD6D0CB-D96D-4028-8E43-70ACA4A02220}">
      <dsp:nvSpPr>
        <dsp:cNvPr id="21" name=""/>
        <dsp:cNvSpPr/>
      </dsp:nvSpPr>
      <dsp:spPr>
        <a:xfrm>
          <a:off x="1017227" y="502"/>
          <a:ext cx="2837231" cy="17023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/>
            <a:t>Job access = economic growth</a:t>
          </a:r>
          <a:r>
            <a:rPr lang="en-US" sz="1800" b="0" i="0" kern="1200" baseline="0"/>
            <a:t>: Transit access near jobs grows by 2.5x</a:t>
          </a:r>
          <a:endParaRPr lang="en-US" sz="1800" kern="1200"/>
        </a:p>
      </dsp:txBody>
      <dsp:txXfrm>
        <a:off x="1017227" y="502"/>
        <a:ext cx="2837231" cy="1702338"/>
      </dsp:txXfrm>
    </dsp:sp>
    <dsp:sp modelId="{0032D3C7-E4F3-45D7-9CA0-89DFB830AB19}">
      <dsp:nvSpPr>
        <dsp:cNvPr id="22" name=""/>
        <dsp:cNvSpPr/>
      </dsp:nvSpPr>
      <dsp:spPr>
        <a:xfrm>
          <a:off x="4138181" y="502"/>
          <a:ext cx="2837231" cy="1702338"/>
        </a:xfrm>
        <a:prstGeom prst="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/>
            <a:t>Mobility = dignity</a:t>
          </a:r>
          <a:r>
            <a:rPr lang="en-US" sz="1800" b="0" i="0" kern="1200" baseline="0"/>
            <a:t>: Easier access to healthcare, jobs, school, and opportunity</a:t>
          </a:r>
          <a:endParaRPr lang="en-US" sz="1800" kern="1200"/>
        </a:p>
      </dsp:txBody>
      <dsp:txXfrm>
        <a:off x="4138181" y="502"/>
        <a:ext cx="2837231" cy="1702338"/>
      </dsp:txXfrm>
    </dsp:sp>
    <dsp:sp modelId="{50741672-4650-4074-BA69-BE0AA4122E17}">
      <dsp:nvSpPr>
        <dsp:cNvPr id="23" name=""/>
        <dsp:cNvSpPr/>
      </dsp:nvSpPr>
      <dsp:spPr>
        <a:xfrm>
          <a:off x="1027129" y="1987066"/>
          <a:ext cx="2837231" cy="1702338"/>
        </a:xfrm>
        <a:prstGeom prst="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/>
            <a:t>Quality of life = economic competitiveness</a:t>
          </a:r>
          <a:r>
            <a:rPr lang="en-US" sz="1800" b="0" i="0" kern="1200" baseline="0"/>
            <a:t>: Companies want to locate where people can move freely and affordably</a:t>
          </a:r>
          <a:endParaRPr lang="en-US" sz="1800" kern="1200"/>
        </a:p>
      </dsp:txBody>
      <dsp:txXfrm>
        <a:off x="1027129" y="1987066"/>
        <a:ext cx="2837231" cy="1702338"/>
      </dsp:txXfrm>
    </dsp:sp>
    <dsp:sp modelId="{826EBA0D-FE66-47CC-8EBA-140FE4421719}">
      <dsp:nvSpPr>
        <dsp:cNvPr id="24" name=""/>
        <dsp:cNvSpPr/>
      </dsp:nvSpPr>
      <dsp:spPr>
        <a:xfrm>
          <a:off x="4138181" y="1986564"/>
          <a:ext cx="2837231" cy="1702338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Serving underserved areas with </a:t>
          </a:r>
          <a:r>
            <a:rPr lang="en-US" sz="1800" b="1" i="0" kern="1200" baseline="0"/>
            <a:t>new service and amenities</a:t>
          </a:r>
          <a:endParaRPr lang="en-US" sz="1800" kern="1200"/>
        </a:p>
      </dsp:txBody>
      <dsp:txXfrm>
        <a:off x="4138181" y="1986564"/>
        <a:ext cx="2837231" cy="1702338"/>
      </dsp:txXfrm>
    </dsp:sp>
  </dsp:spTree>
</dsp:drawing>
</file>

<file path=ppt/diagrams/drawing2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p14="http://schemas.microsoft.com/office/powerpoint/2010/main" xmlns:dsp="http://schemas.microsoft.com/office/drawing/2008/diagram">
  <dsp:spTree>
    <dsp:nvGrpSpPr>
      <dsp:cNvPr id="46" name=""/>
      <dsp:cNvGrpSpPr/>
    </dsp:nvGrpSpPr>
    <dsp:grpSpPr/>
    <dsp:sp modelId="{A307E527-C948-4DC6-8B4B-7E705CFD6E02}">
      <dsp:nvSpPr>
        <dsp:cNvPr id="47" name=""/>
        <dsp:cNvSpPr/>
      </dsp:nvSpPr>
      <dsp:spPr>
        <a:xfrm>
          <a:off x="0" y="2530579"/>
          <a:ext cx="10927829" cy="16603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i="0" kern="1200" baseline="0">
              <a:latin typeface="Futura Cyrillic Demi" panose="020b0702020204020303" pitchFamily="34" charset="0"/>
            </a:rPr>
            <a:t>This is a </a:t>
          </a:r>
          <a:r>
            <a:rPr lang="en-US" sz="3100" b="0" i="1" kern="1200" baseline="0">
              <a:latin typeface="Futura Cyrillic Demi" panose="020b0702020204020303" pitchFamily="34" charset="0"/>
            </a:rPr>
            <a:t>once-in-a-generation</a:t>
          </a:r>
          <a:r>
            <a:rPr lang="en-US" sz="3100" b="0" i="0" kern="1200" baseline="0">
              <a:latin typeface="Futura Cyrillic Demi" panose="020b0702020204020303" pitchFamily="34" charset="0"/>
            </a:rPr>
            <a:t> opportunity to shape Charlotte’s future</a:t>
          </a:r>
          <a:endParaRPr lang="en-US" sz="3100" kern="1200">
            <a:latin typeface="Futura Cyrillic Demi" panose="020b0702020204020303" pitchFamily="34" charset="0"/>
          </a:endParaRPr>
        </a:p>
      </dsp:txBody>
      <dsp:txXfrm>
        <a:off x="0" y="2530579"/>
        <a:ext cx="10927829" cy="1660334"/>
      </dsp:txXfrm>
    </dsp:sp>
    <dsp:sp modelId="{0537BBD4-6634-41AA-B2F7-4FA85B7437BF}">
      <dsp:nvSpPr>
        <dsp:cNvPr id="48" name=""/>
        <dsp:cNvSpPr/>
      </dsp:nvSpPr>
      <dsp:spPr>
        <a:xfrm rot="10800000">
          <a:off x="0" y="1890"/>
          <a:ext cx="10927829" cy="255359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i="0" kern="1200" baseline="0">
              <a:latin typeface="Futura Cyrillic Demi" panose="020b0702020204020303" pitchFamily="34" charset="0"/>
            </a:rPr>
            <a:t>Investing in this campaign is investing in:</a:t>
          </a:r>
          <a:endParaRPr lang="en-US" sz="3100" kern="1200">
            <a:latin typeface="Futura Cyrillic Demi" panose="020b0702020204020303" pitchFamily="34" charset="0"/>
          </a:endParaRPr>
        </a:p>
      </dsp:txBody>
      <dsp:txXfrm rot="-10800000">
        <a:off x="0" y="1890"/>
        <a:ext cx="10927829" cy="896311"/>
      </dsp:txXfrm>
    </dsp:sp>
    <dsp:sp modelId="{6D367484-3118-4340-BA9E-F78A40A8EEF5}">
      <dsp:nvSpPr>
        <dsp:cNvPr id="49" name=""/>
        <dsp:cNvSpPr/>
      </dsp:nvSpPr>
      <dsp:spPr>
        <a:xfrm>
          <a:off x="0" y="898202"/>
          <a:ext cx="2731957" cy="7635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Regional growth</a:t>
          </a:r>
          <a:endParaRPr lang="en-US" sz="1800" kern="1200"/>
        </a:p>
      </dsp:txBody>
      <dsp:txXfrm>
        <a:off x="0" y="898202"/>
        <a:ext cx="2731957" cy="763524"/>
      </dsp:txXfrm>
    </dsp:sp>
    <dsp:sp modelId="{DA186D13-C425-4E19-B9AC-D325892F1FF8}">
      <dsp:nvSpPr>
        <dsp:cNvPr id="50" name=""/>
        <dsp:cNvSpPr/>
      </dsp:nvSpPr>
      <dsp:spPr>
        <a:xfrm>
          <a:off x="2731957" y="898202"/>
          <a:ext cx="2731957" cy="7635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Transportation equity</a:t>
          </a:r>
          <a:endParaRPr lang="en-US" sz="1800" kern="1200"/>
        </a:p>
      </dsp:txBody>
      <dsp:txXfrm>
        <a:off x="2731957" y="898202"/>
        <a:ext cx="2731957" cy="763524"/>
      </dsp:txXfrm>
    </dsp:sp>
    <dsp:sp modelId="{4ACF61FC-7C0D-4F2E-8536-0DE2DCABD0C1}">
      <dsp:nvSpPr>
        <dsp:cNvPr id="51" name=""/>
        <dsp:cNvSpPr/>
      </dsp:nvSpPr>
      <dsp:spPr>
        <a:xfrm>
          <a:off x="5463914" y="898202"/>
          <a:ext cx="2731957" cy="7635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Economic competitiveness</a:t>
          </a:r>
          <a:endParaRPr lang="en-US" sz="1800" kern="1200"/>
        </a:p>
      </dsp:txBody>
      <dsp:txXfrm>
        <a:off x="5463914" y="898202"/>
        <a:ext cx="2731957" cy="763524"/>
      </dsp:txXfrm>
    </dsp:sp>
    <dsp:sp modelId="{204E8C6A-F72F-4D88-8C07-95860B9F9B08}">
      <dsp:nvSpPr>
        <dsp:cNvPr id="52" name=""/>
        <dsp:cNvSpPr/>
      </dsp:nvSpPr>
      <dsp:spPr>
        <a:xfrm>
          <a:off x="8195871" y="898202"/>
          <a:ext cx="2731957" cy="7635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>
              <a:latin typeface="+mn-lt"/>
            </a:rPr>
            <a:t>Quality of life for current and future residents</a:t>
          </a:r>
          <a:endParaRPr lang="en-US" sz="1800" b="0" kern="1200">
            <a:latin typeface="+mn-lt"/>
          </a:endParaRPr>
        </a:p>
      </dsp:txBody>
      <dsp:txXfrm>
        <a:off x="8195871" y="898202"/>
        <a:ext cx="2731957" cy="763524"/>
      </dsp:txXfrm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/>
        </dgm:ruleLst>
      </dgm:layoutNode>
      <dgm:forEach name="Name4" axis="followSib" ptType="sibTrans" cnt="1">
        <dgm:layoutNode name="sibTrans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type="rect" r:blip="" zOrderOff="1" hideGeom="1">
                    <dgm:adjLst/>
                  </dgm:shape>
                </dgm:if>
                <dgm:else name="Name9">
                  <dgm:shape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type="rect" r:blip="" zOrderOff="1" hideGeom="1">
                    <dgm:adjLst/>
                  </dgm:shape>
                </dgm:if>
                <dgm:else name="Name23">
                  <dgm:shape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openxmlformats.org/officeDocument/2006/relationships/image" Target="../media/image3.sv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microsoft.com/office/2007/relationships/diagramDrawing" Target="../diagrams/drawing2.xml" /><Relationship Id="rId3" Type="http://schemas.openxmlformats.org/officeDocument/2006/relationships/diagramData" Target="../diagrams/data2.xml" /><Relationship Id="rId4" Type="http://schemas.openxmlformats.org/officeDocument/2006/relationships/diagramLayout" Target="../diagrams/layout2.xml" /><Relationship Id="rId5" Type="http://schemas.openxmlformats.org/officeDocument/2006/relationships/diagramQuickStyle" Target="../diagrams/quickStyle2.xml" /><Relationship Id="rId6" Type="http://schemas.openxmlformats.org/officeDocument/2006/relationships/diagramColors" Target="../diagrams/colors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chart" Target="../charts/chart1.xml" /><Relationship Id="rId3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chart" Target="../charts/chart2.xml" /><Relationship Id="rId3" Type="http://schemas.openxmlformats.org/officeDocument/2006/relationships/image" Target="../media/image2.png" /><Relationship Id="rId4" Type="http://schemas.openxmlformats.org/officeDocument/2006/relationships/image" Target="../media/image3.sv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chart" Target="../charts/chart3.xml" /><Relationship Id="rId3" Type="http://schemas.openxmlformats.org/officeDocument/2006/relationships/image" Target="../media/image2.png" /><Relationship Id="rId4" Type="http://schemas.openxmlformats.org/officeDocument/2006/relationships/image" Target="../media/image3.sv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chart" Target="../charts/chart4.xml" /><Relationship Id="rId3" Type="http://schemas.openxmlformats.org/officeDocument/2006/relationships/image" Target="../media/image2.png" /><Relationship Id="rId4" Type="http://schemas.openxmlformats.org/officeDocument/2006/relationships/image" Target="../media/image3.sv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microsoft.com/office/2007/relationships/diagramDrawing" Target="../diagrams/drawing1.xml" /><Relationship Id="rId3" Type="http://schemas.openxmlformats.org/officeDocument/2006/relationships/diagramData" Target="../diagrams/data1.xml" /><Relationship Id="rId4" Type="http://schemas.openxmlformats.org/officeDocument/2006/relationships/diagramLayout" Target="../diagrams/layout1.xml" /><Relationship Id="rId5" Type="http://schemas.openxmlformats.org/officeDocument/2006/relationships/diagramQuickStyle" Target="../diagrams/quickStyle1.xml" /><Relationship Id="rId6" Type="http://schemas.openxmlformats.org/officeDocument/2006/relationships/diagramColors" Target="../diagrams/colors1.xml" /><Relationship Id="rId7" Type="http://schemas.openxmlformats.org/officeDocument/2006/relationships/image" Target="../media/image4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714" y="5490971"/>
            <a:ext cx="6962072" cy="1159200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4000">
                <a:solidFill>
                  <a:srgbClr val="FFFFFF"/>
                </a:solidFill>
                <a:latin typeface="Futura Cyrillic Demi" panose="020b0702020204020303" pitchFamily="34" charset="0"/>
              </a:rPr>
              <a:t>Transportation Plan for Sustained Regional Growth in Mecklenburg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56522" y="5633765"/>
            <a:ext cx="3408555" cy="873612"/>
          </a:xfrm>
        </p:spPr>
        <p:txBody>
          <a:bodyPr anchor="ctr">
            <a:norm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</a:rPr>
              <a:t>Investing in Mobility, Equity, and Innovation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5E6799-C857-20D0-E35F-98AF3D645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0174" y="374084"/>
            <a:ext cx="13404824" cy="455763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186F387-BB01-E0D5-FDDE-2A1803F29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97151" y="6360291"/>
            <a:ext cx="16192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638BD4-F08B-C242-4556-B244E625E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958" y="349112"/>
            <a:ext cx="10044023" cy="877729"/>
          </a:xfrm>
        </p:spPr>
        <p:txBody>
          <a:bodyPr anchor="ctr"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  <a:latin typeface="Futura Cyrillic Demi" panose="020b0702020204020303" pitchFamily="34" charset="0"/>
              </a:rPr>
              <a:t>Why Your Support Matters</a:t>
            </a:r>
          </a:p>
        </p:txBody>
      </p:sp>
      <p:graphicFrame>
        <p:nvGraphicFramePr>
          <p:cNvPr id="45" name="Rectangle 1">
            <a:extLst>
              <a:ext uri="{FF2B5EF4-FFF2-40B4-BE49-F238E27FC236}">
                <a16:creationId xmlns:a16="http://schemas.microsoft.com/office/drawing/2014/main" id="{95A862D6-F1AB-B2AB-0C1B-53419D7F1F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261028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913981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24370-23EF-5541-CC46-26E010F3C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46" y="963449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u="sng">
                <a:solidFill>
                  <a:srgbClr val="FFFFFF"/>
                </a:solidFill>
                <a:latin typeface="Futura Cyrillic Heavy" panose="020b0802020204020303" pitchFamily="34" charset="0"/>
              </a:rPr>
              <a:t>Why Now?</a:t>
            </a:r>
            <a:br>
              <a:rPr lang="en-US" sz="4000">
                <a:solidFill>
                  <a:srgbClr val="FFFFFF"/>
                </a:solidFill>
                <a:latin typeface="Futura Cyrillic Heavy" panose="020b0802020204020303" pitchFamily="34" charset="0"/>
              </a:rPr>
            </a:br>
            <a:br>
              <a:rPr lang="en-US" sz="4000">
                <a:solidFill>
                  <a:srgbClr val="FFFFFF"/>
                </a:solidFill>
                <a:latin typeface="Futura Cyrillic Heavy" panose="020b0802020204020303" pitchFamily="34" charset="0"/>
              </a:rPr>
            </a:br>
            <a:r>
              <a:rPr lang="en-US" sz="4000">
                <a:solidFill>
                  <a:srgbClr val="FFFFFF"/>
                </a:solidFill>
                <a:latin typeface="Futura Cyrillic Heavy" panose="020b0802020204020303" pitchFamily="34" charset="0"/>
              </a:rPr>
              <a:t>More People </a:t>
            </a:r>
            <a:br>
              <a:rPr lang="en-US" sz="4000">
                <a:solidFill>
                  <a:srgbClr val="FFFFFF"/>
                </a:solidFill>
                <a:latin typeface="Futura Cyrillic Heavy" panose="020b0802020204020303" pitchFamily="34" charset="0"/>
              </a:rPr>
            </a:br>
            <a:r>
              <a:rPr lang="en-US" sz="4000">
                <a:solidFill>
                  <a:srgbClr val="FFFFFF"/>
                </a:solidFill>
                <a:latin typeface="Futura Cyrillic Heavy" panose="020b0802020204020303" pitchFamily="34" charset="0"/>
              </a:rPr>
              <a:t>More Traffic </a:t>
            </a:r>
            <a:br>
              <a:rPr lang="en-US" sz="4000">
                <a:solidFill>
                  <a:srgbClr val="FFFFFF"/>
                </a:solidFill>
                <a:latin typeface="Futura Cyrillic Heavy" panose="020b0802020204020303" pitchFamily="34" charset="0"/>
              </a:rPr>
            </a:br>
            <a:r>
              <a:rPr lang="en-US" sz="4000">
                <a:solidFill>
                  <a:srgbClr val="FFFFFF"/>
                </a:solidFill>
                <a:latin typeface="Futura Cyrillic Heavy" panose="020b0802020204020303" pitchFamily="34" charset="0"/>
              </a:rPr>
              <a:t>More Urgency</a:t>
            </a:r>
          </a:p>
        </p:txBody>
      </p:sp>
      <p:pic>
        <p:nvPicPr>
          <p:cNvPr id="3" name="Picture 2" descr="Charlotte Regional Business Alliance announces new board ...">
            <a:extLst>
              <a:ext uri="{FF2B5EF4-FFF2-40B4-BE49-F238E27FC236}">
                <a16:creationId xmlns:a16="http://schemas.microsoft.com/office/drawing/2014/main" id="{2C3B9F8B-1E36-D3A9-6D46-9CE65A723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58018" y="6047698"/>
            <a:ext cx="1399200" cy="73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1C0832-4597-9D75-F732-C2D9646CCC08}"/>
              </a:ext>
            </a:extLst>
          </p:cNvPr>
          <p:cNvSpPr txBox="1"/>
          <p:nvPr/>
        </p:nvSpPr>
        <p:spPr>
          <a:xfrm>
            <a:off x="5588347" y="1488223"/>
            <a:ext cx="6175860" cy="45594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>
                <a:latin typeface="Futura Cyrillic Book" panose="020b0502020204020303" pitchFamily="34" charset="0"/>
              </a:rPr>
              <a:t>Charlotte adds 117 new residents every day</a:t>
            </a:r>
          </a:p>
          <a:p>
            <a:pPr lvl="2"/>
            <a:r>
              <a:rPr lang="en-US">
                <a:latin typeface="Futura Cyrillic Book" panose="020b0502020204020303" pitchFamily="34" charset="0"/>
              </a:rPr>
              <a:t>More people means more congestion, longer commutes, and reduced quality of life</a:t>
            </a:r>
          </a:p>
          <a:p>
            <a:pPr lvl="2"/>
            <a:r>
              <a:rPr lang="en-US">
                <a:latin typeface="Futura Cyrillic Book" panose="020b0502020204020303" pitchFamily="34" charset="0"/>
              </a:rPr>
              <a:t>We aim to:</a:t>
            </a:r>
          </a:p>
          <a:p>
            <a:pPr lvl="3"/>
            <a:r>
              <a:rPr lang="en-US" sz="2000">
                <a:latin typeface="Futura Cyrillic Book" panose="020b0502020204020303" pitchFamily="34" charset="0"/>
              </a:rPr>
              <a:t>Ease congestion</a:t>
            </a:r>
          </a:p>
          <a:p>
            <a:pPr lvl="3"/>
            <a:r>
              <a:rPr lang="en-US" sz="2000">
                <a:latin typeface="Futura Cyrillic Book" panose="020b0502020204020303" pitchFamily="34" charset="0"/>
              </a:rPr>
              <a:t>Support economic development</a:t>
            </a:r>
          </a:p>
          <a:p>
            <a:pPr lvl="3"/>
            <a:r>
              <a:rPr lang="en-US" sz="2000">
                <a:latin typeface="Futura Cyrillic Book" panose="020b0502020204020303" pitchFamily="34" charset="0"/>
              </a:rPr>
              <a:t>Enhance access to jobs, services, and opportunity</a:t>
            </a:r>
          </a:p>
          <a:p>
            <a:pPr lvl="2"/>
            <a:endParaRPr lang="en-US">
              <a:latin typeface="Futura Cyrillic Book" panose="020b0502020204020303" pitchFamily="34" charset="0"/>
            </a:endParaRPr>
          </a:p>
          <a:p>
            <a:pPr marL="914400" lvl="2" indent="0">
              <a:buNone/>
            </a:pPr>
            <a:r>
              <a:rPr lang="en-US" b="1">
                <a:latin typeface="Futura Cyrillic Book" panose="020b0502020204020303" pitchFamily="34" charset="0"/>
              </a:rPr>
              <a:t>This plan unlocks access, sustains growth, and keeps Charlotte competitive</a:t>
            </a:r>
            <a:br>
              <a:rPr lang="en-US" sz="1800">
                <a:latin typeface="Futura Cyrillic Book" panose="020b0502020204020303" pitchFamily="34" charset="0"/>
              </a:rPr>
            </a:br>
            <a:endParaRPr lang="en-US" sz="1800">
              <a:latin typeface="Futura Cyrillic Book" panose="020b0502020204020303" pitchFamily="34" charset="0"/>
            </a:endParaRPr>
          </a:p>
          <a:p>
            <a:pPr marL="1371600" lvl="3" indent="0">
              <a:buNone/>
            </a:pPr>
            <a:endParaRPr lang="en-US" sz="2000">
              <a:latin typeface="BrandonGrotesque-Black"/>
            </a:endParaRPr>
          </a:p>
          <a:p>
            <a:pPr lvl="3"/>
            <a:endParaRPr lang="en-US" sz="2000">
              <a:latin typeface="BrandonGrotesque-Black"/>
            </a:endParaRPr>
          </a:p>
          <a:p>
            <a:pPr lvl="3"/>
            <a:endParaRPr lang="en-US" sz="2000">
              <a:latin typeface="BrandonGrotesque-Black"/>
            </a:endParaRPr>
          </a:p>
          <a:p>
            <a:pPr marL="1371600" lvl="3" indent="0">
              <a:buFont typeface="Arial" panose="020b0604020202020204" pitchFamily="34" charset="0"/>
              <a:buNone/>
            </a:pPr>
            <a:endParaRPr lang="en-US" sz="2000">
              <a:latin typeface="BrandonGrotesque-Black"/>
            </a:endParaRPr>
          </a:p>
          <a:p>
            <a:pPr lvl="3"/>
            <a:endParaRPr lang="en-US" sz="2000">
              <a:latin typeface="BrandonGrotesque-Black"/>
            </a:endParaRPr>
          </a:p>
          <a:p>
            <a:pPr lvl="3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641153392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F0478B-A9F3-7849-949D-5B679A695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68" y="981711"/>
            <a:ext cx="5604708" cy="1624520"/>
          </a:xfrm>
        </p:spPr>
        <p:txBody>
          <a:bodyPr anchor="ctr">
            <a:normAutofit/>
          </a:bodyPr>
          <a:lstStyle/>
          <a:p>
            <a:r>
              <a:rPr lang="en-US" sz="4000">
                <a:latin typeface="Futura Cyrillic Demi" panose="020b0702020204020303" pitchFamily="34" charset="0"/>
              </a:rPr>
              <a:t>What this plan delivers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D0E4891-FFAB-3CDD-C5EB-A7A47743C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906" y="2117368"/>
            <a:ext cx="4646905" cy="3450311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>
                <a:latin typeface="Futura Cyrillic Book" panose="020b0502020204020303" pitchFamily="34" charset="0"/>
              </a:rPr>
              <a:t>250,000 more people</a:t>
            </a:r>
            <a:r>
              <a:rPr lang="en-US" sz="2000">
                <a:latin typeface="Futura Cyrillic Book" panose="020b0502020204020303" pitchFamily="34" charset="0"/>
              </a:rPr>
              <a:t> within ¼ mile of high-frequency transit (up from just 29K today)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>
                <a:latin typeface="Futura Cyrillic Book" panose="020b0502020204020303" pitchFamily="34" charset="0"/>
              </a:rPr>
              <a:t>320,000 more jobs</a:t>
            </a:r>
            <a:r>
              <a:rPr lang="en-US" sz="2000">
                <a:latin typeface="Futura Cyrillic Book" panose="020b0502020204020303" pitchFamily="34" charset="0"/>
              </a:rPr>
              <a:t> accessible near high-frequency transit (up from 127K)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>
                <a:latin typeface="Futura Cyrillic Book" panose="020b0502020204020303" pitchFamily="34" charset="0"/>
              </a:rPr>
              <a:t>90% of the county</a:t>
            </a:r>
            <a:r>
              <a:rPr lang="en-US" sz="2000">
                <a:latin typeface="Futura Cyrillic Book" panose="020b0502020204020303" pitchFamily="34" charset="0"/>
              </a:rPr>
              <a:t> will have transit access every 30 minutes or better</a:t>
            </a:r>
          </a:p>
        </p:txBody>
      </p:sp>
      <p:pic>
        <p:nvPicPr>
          <p:cNvPr id="8" name="Picture 7" descr="Person pointing on a map">
            <a:extLst>
              <a:ext uri="{FF2B5EF4-FFF2-40B4-BE49-F238E27FC236}">
                <a16:creationId xmlns:a16="http://schemas.microsoft.com/office/drawing/2014/main" id="{74F901C5-30CA-8101-B74B-5CF1793AC7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494" r="26105" b="-2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29766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AB4B4C-9439-2237-7B38-A5D266818F06}"/>
            </a:ext>
          </a:extLst>
        </p:cNvPr>
        <p:cNvGrpSpPr/>
        <p:nvPr/>
      </p:nvGrpSpPr>
      <p:grpSpPr>
        <a:xfrm>
          <a:off x="0" y="0"/>
          <a: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2">
            <a:off x="-501737" y="969718"/>
            <a:ext cx="3900357" cy="4178958"/>
          </a:xfrm>
          <a:custGeom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6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62C881-C438-1DB5-C8B3-8A182C4D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82230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  <a:latin typeface="Futura Cyrillic Demi" panose="020b0702020204020303" pitchFamily="34" charset="0"/>
              </a:rPr>
              <a:t>Every dollar creates results across the county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3CB81-5CA6-4741-B93F-0FA46CD5D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4521" y="3577715"/>
            <a:ext cx="3961024" cy="1467145"/>
          </a:xfrm>
        </p:spPr>
        <p:txBody>
          <a:bodyPr anchor="ctr">
            <a:normAutofit/>
          </a:bodyPr>
          <a:lstStyle/>
          <a:p>
            <a:pPr lvl="1"/>
            <a:r>
              <a:rPr lang="en-US" sz="2000">
                <a:latin typeface="Futura Cyrillic Book" panose="020b0502020204020303" pitchFamily="34" charset="0"/>
              </a:rPr>
              <a:t>$7.74 billion in roads money</a:t>
            </a:r>
          </a:p>
          <a:p>
            <a:pPr lvl="1"/>
            <a:r>
              <a:rPr lang="en-US" sz="2000">
                <a:latin typeface="Futura Cyrillic Book" panose="020b0502020204020303" pitchFamily="34" charset="0"/>
              </a:rPr>
              <a:t>$7.74 billion for rail</a:t>
            </a:r>
          </a:p>
          <a:p>
            <a:pPr lvl="1"/>
            <a:r>
              <a:rPr lang="en-US" sz="2000">
                <a:latin typeface="Futura Cyrillic Book" panose="020b0502020204020303" pitchFamily="34" charset="0"/>
              </a:rPr>
              <a:t>$3.9 billion for bus</a:t>
            </a:r>
          </a:p>
          <a:p>
            <a:pPr lvl="3"/>
            <a:endParaRPr lang="en-US" sz="2000">
              <a:latin typeface="BrandonGrotesque-Black"/>
            </a:endParaRPr>
          </a:p>
          <a:p>
            <a:pPr lvl="3"/>
            <a:endParaRPr lang="en-US" sz="2000">
              <a:latin typeface="BrandonGrotesque-Black"/>
            </a:endParaRPr>
          </a:p>
          <a:p>
            <a:pPr lvl="3"/>
            <a:endParaRPr lang="en-US" sz="2000">
              <a:latin typeface="BrandonGrotesque-Black"/>
            </a:endParaRPr>
          </a:p>
          <a:p>
            <a:pPr marL="1371600" lvl="3" indent="0">
              <a:buNone/>
            </a:pPr>
            <a:endParaRPr lang="en-US" sz="2000">
              <a:latin typeface="BrandonGrotesque-Black"/>
            </a:endParaRPr>
          </a:p>
          <a:p>
            <a:pPr lvl="3"/>
            <a:endParaRPr lang="en-US" sz="2000">
              <a:latin typeface="BrandonGrotesque-Black"/>
            </a:endParaRPr>
          </a:p>
          <a:p>
            <a:pPr lvl="3"/>
            <a:endParaRPr lang="en-US" sz="200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CF07006-9ED2-CA74-7EEA-1E4DD48881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2313714"/>
              </p:ext>
            </p:extLst>
          </p:nvPr>
        </p:nvGraphicFramePr>
        <p:xfrm>
          <a:off x="4718965" y="143758"/>
          <a:ext cx="3836311" cy="5922571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pic>
        <p:nvPicPr>
          <p:cNvPr id="1026" name="Picture 2" descr="Charlotte Regional Business Alliance announces new board ...">
            <a:extLst>
              <a:ext uri="{FF2B5EF4-FFF2-40B4-BE49-F238E27FC236}">
                <a16:creationId xmlns:a16="http://schemas.microsoft.com/office/drawing/2014/main" id="{C49E49DC-9F34-B270-0C5B-438978F51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58018" y="6047698"/>
            <a:ext cx="1399200" cy="73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117288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F12B5D-DEF9-69D6-9D95-E30BF102A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85" y="317206"/>
            <a:ext cx="5323715" cy="1642970"/>
          </a:xfrm>
        </p:spPr>
        <p:txBody>
          <a:bodyPr anchor="b">
            <a:normAutofit/>
          </a:bodyPr>
          <a:lstStyle/>
          <a:p>
            <a:r>
              <a:rPr lang="en-US" sz="4000">
                <a:latin typeface="Futura Cyrillic Demi" panose="020b0702020204020303" pitchFamily="34" charset="0"/>
              </a:rPr>
              <a:t>Roads - $7.74 Billion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3BE41-96E0-DB6C-AC01-AFB3027DB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49325" y="2190500"/>
            <a:ext cx="7228410" cy="3535083"/>
          </a:xfrm>
        </p:spPr>
        <p:txBody>
          <a:bodyPr anchor="t">
            <a:normAutofit/>
          </a:bodyPr>
          <a:lstStyle/>
          <a:p>
            <a:pPr marL="914400" lvl="2" indent="0">
              <a:buNone/>
            </a:pPr>
            <a:r>
              <a:rPr lang="en-US">
                <a:latin typeface="Futura Cyrillic Book" panose="020b0502020204020303" pitchFamily="34" charset="0"/>
              </a:rPr>
              <a:t>Resources to the towns </a:t>
            </a:r>
            <a:r>
              <a:rPr lang="en-US" i="1">
                <a:latin typeface="Futura Cyrillic Book" panose="020b0502020204020303" pitchFamily="34" charset="0"/>
              </a:rPr>
              <a:t>(funding amounts based on road miles and population)</a:t>
            </a:r>
          </a:p>
          <a:p>
            <a:pPr lvl="3"/>
            <a:r>
              <a:rPr lang="en-US" sz="2000">
                <a:latin typeface="Futura Cyrillic Book" panose="020b0502020204020303" pitchFamily="34" charset="0"/>
              </a:rPr>
              <a:t>Cornelius: $325.9 million</a:t>
            </a:r>
          </a:p>
          <a:p>
            <a:pPr lvl="3"/>
            <a:r>
              <a:rPr lang="en-US" sz="2000">
                <a:latin typeface="Futura Cyrillic Book" panose="020b0502020204020303" pitchFamily="34" charset="0"/>
              </a:rPr>
              <a:t>Davidson: $174.5 million</a:t>
            </a:r>
          </a:p>
          <a:p>
            <a:pPr lvl="3"/>
            <a:r>
              <a:rPr lang="en-US" sz="2000">
                <a:latin typeface="Futura Cyrillic Book" panose="020b0502020204020303" pitchFamily="34" charset="0"/>
              </a:rPr>
              <a:t>Huntersville: $700.0 million</a:t>
            </a:r>
          </a:p>
          <a:p>
            <a:pPr lvl="3"/>
            <a:r>
              <a:rPr lang="en-US" sz="2000">
                <a:latin typeface="Futura Cyrillic Book" panose="020b0502020204020303" pitchFamily="34" charset="0"/>
              </a:rPr>
              <a:t>Matthews: $307.0 million</a:t>
            </a:r>
          </a:p>
          <a:p>
            <a:pPr lvl="3"/>
            <a:r>
              <a:rPr lang="en-US" sz="2000">
                <a:latin typeface="Futura Cyrillic Book" panose="020b0502020204020303" pitchFamily="34" charset="0"/>
              </a:rPr>
              <a:t>Mint Hill: $379.5 million</a:t>
            </a:r>
          </a:p>
          <a:p>
            <a:pPr lvl="3"/>
            <a:r>
              <a:rPr lang="en-US" sz="2000">
                <a:latin typeface="Futura Cyrillic Book" panose="020b0502020204020303" pitchFamily="34" charset="0"/>
              </a:rPr>
              <a:t>Pineville: $87.3 million</a:t>
            </a:r>
          </a:p>
          <a:p>
            <a:pPr lvl="3"/>
            <a:endParaRPr lang="en-US" sz="2000">
              <a:latin typeface="BrandonGrotesque-Black"/>
            </a:endParaRPr>
          </a:p>
          <a:p>
            <a:pPr lvl="3"/>
            <a:endParaRPr lang="en-US" sz="2000">
              <a:latin typeface="BrandonGrotesque-Black"/>
            </a:endParaRPr>
          </a:p>
          <a:p>
            <a:pPr lvl="3"/>
            <a:endParaRPr lang="en-US" sz="2000">
              <a:latin typeface="BrandonGrotesque-Black"/>
            </a:endParaRPr>
          </a:p>
          <a:p>
            <a:pPr marL="1371600" lvl="3" indent="0">
              <a:buNone/>
            </a:pPr>
            <a:endParaRPr lang="en-US" sz="2000">
              <a:latin typeface="BrandonGrotesque-Black"/>
            </a:endParaRPr>
          </a:p>
          <a:p>
            <a:pPr lvl="3"/>
            <a:endParaRPr lang="en-US" sz="2000">
              <a:latin typeface="BrandonGrotesque-Black"/>
            </a:endParaRPr>
          </a:p>
          <a:p>
            <a:pPr lvl="3"/>
            <a:endParaRPr lang="en-US" sz="20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CLT Alliance">
            <a:extLst>
              <a:ext uri="{FF2B5EF4-FFF2-40B4-BE49-F238E27FC236}">
                <a16:creationId xmlns:a16="http://schemas.microsoft.com/office/drawing/2014/main" id="{931177E0-BEDF-7340-9582-01E8D8C590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CC6247B-95A0-48C7-F0E2-646D163883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3181534"/>
              </p:ext>
            </p:extLst>
          </p:nvPr>
        </p:nvGraphicFramePr>
        <p:xfrm>
          <a:off x="7709770" y="740734"/>
          <a:ext cx="4152378" cy="5071731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pic>
        <p:nvPicPr>
          <p:cNvPr id="5" name="Graphic 4">
            <a:extLst>
              <a:ext uri="{FF2B5EF4-FFF2-40B4-BE49-F238E27FC236}">
                <a16:creationId xmlns:a16="http://schemas.microsoft.com/office/drawing/2014/main" id="{E5B165B7-EE69-4B3B-0755-45B72FED7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97151" y="6360291"/>
            <a:ext cx="16192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78297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E02655-CAE4-782B-342A-0F42322DE7F8}"/>
            </a:ext>
          </a:extLst>
        </p:cNvPr>
        <p:cNvGrpSpPr/>
        <p:nvPr/>
      </p:nvGrpSpPr>
      <p:grpSpPr>
        <a:xfrm>
          <a:off x="0" y="0"/>
          <a: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94EC88-0D78-A0A3-320E-D686DFFEC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418" y="236590"/>
            <a:ext cx="4464303" cy="1642970"/>
          </a:xfrm>
        </p:spPr>
        <p:txBody>
          <a:bodyPr anchor="b">
            <a:normAutofit/>
          </a:bodyPr>
          <a:lstStyle/>
          <a:p>
            <a:r>
              <a:rPr lang="en-US" sz="4000">
                <a:latin typeface="Futura Cyrillic Demi" panose="020b0702020204020303" pitchFamily="34" charset="0"/>
              </a:rPr>
              <a:t>Rail - $7.74 Billion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8D657-169C-52F7-A01E-E11F678D8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35877" y="2063032"/>
            <a:ext cx="6479527" cy="4559474"/>
          </a:xfrm>
        </p:spPr>
        <p:txBody>
          <a:bodyPr anchor="t">
            <a:normAutofit/>
          </a:bodyPr>
          <a:lstStyle/>
          <a:p>
            <a:pPr lvl="2"/>
            <a:r>
              <a:rPr lang="en-US">
                <a:latin typeface="Futura Cyrillic Book" panose="020b0502020204020303" pitchFamily="34" charset="0"/>
              </a:rPr>
              <a:t>Extending rail lines and adding a connection to the airport will enhance connectivity and provide an alternative to crowded roads.</a:t>
            </a:r>
            <a:br>
              <a:rPr lang="en-US">
                <a:latin typeface="Futura Cyrillic Book" panose="020b0502020204020303" pitchFamily="34" charset="0"/>
              </a:rPr>
            </a:br>
            <a:endParaRPr lang="en-US">
              <a:latin typeface="Futura Cyrillic Book" panose="020b0502020204020303" pitchFamily="34" charset="0"/>
            </a:endParaRPr>
          </a:p>
          <a:p>
            <a:pPr lvl="2"/>
            <a:r>
              <a:rPr lang="en-US">
                <a:latin typeface="Futura Cyrillic Book" panose="020b0502020204020303" pitchFamily="34" charset="0"/>
              </a:rPr>
              <a:t>This plan includes the guarantee of the Red Line being built which would connect the northern towns of Mecklenburg to the business and entertainment district in uptown.</a:t>
            </a:r>
          </a:p>
          <a:p>
            <a:pPr lvl="3"/>
            <a:endParaRPr lang="en-US" sz="2000">
              <a:latin typeface="BrandonGrotesque-Black"/>
            </a:endParaRPr>
          </a:p>
          <a:p>
            <a:pPr lvl="3"/>
            <a:endParaRPr lang="en-US" sz="2000">
              <a:latin typeface="BrandonGrotesque-Black"/>
            </a:endParaRPr>
          </a:p>
          <a:p>
            <a:pPr lvl="3"/>
            <a:endParaRPr lang="en-US" sz="2000">
              <a:latin typeface="BrandonGrotesque-Black"/>
            </a:endParaRPr>
          </a:p>
          <a:p>
            <a:pPr marL="1371600" lvl="3" indent="0">
              <a:buNone/>
            </a:pPr>
            <a:endParaRPr lang="en-US" sz="2000">
              <a:latin typeface="BrandonGrotesque-Black"/>
            </a:endParaRPr>
          </a:p>
          <a:p>
            <a:pPr lvl="3"/>
            <a:endParaRPr lang="en-US" sz="2000">
              <a:latin typeface="BrandonGrotesque-Black"/>
            </a:endParaRPr>
          </a:p>
          <a:p>
            <a:pPr lvl="3"/>
            <a:endParaRPr 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AAE337F-B0D2-382B-D6AD-96013C9634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3797642"/>
              </p:ext>
            </p:extLst>
          </p:nvPr>
        </p:nvGraphicFramePr>
        <p:xfrm>
          <a:off x="7720846" y="743986"/>
          <a:ext cx="4170530" cy="5071731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pic>
        <p:nvPicPr>
          <p:cNvPr id="4" name="Graphic 3">
            <a:extLst>
              <a:ext uri="{FF2B5EF4-FFF2-40B4-BE49-F238E27FC236}">
                <a16:creationId xmlns:a16="http://schemas.microsoft.com/office/drawing/2014/main" id="{CD8D2262-DF3A-2BB1-95C3-03A294A65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97151" y="6360291"/>
            <a:ext cx="16192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62476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97A633-BFF8-E5B9-E571-A12C95037149}"/>
            </a:ext>
          </a:extLst>
        </p:cNvPr>
        <p:cNvGrpSpPr/>
        <p:nvPr/>
      </p:nvGrpSpPr>
      <p:grpSpPr>
        <a:xfrm>
          <a:off x="0" y="0"/>
          <a: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C2D3B15-1103-4127-0EF3-AD06CFB38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3F5DA-AAFD-445C-6DD3-058954AFF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939" y="738300"/>
            <a:ext cx="5458713" cy="1487374"/>
          </a:xfrm>
        </p:spPr>
        <p:txBody>
          <a:bodyPr anchor="b">
            <a:normAutofit/>
          </a:bodyPr>
          <a:lstStyle/>
          <a:p>
            <a:r>
              <a:rPr lang="en-US" sz="4000">
                <a:latin typeface="Futura Cyrillic Demi" panose="020b0702020204020303" pitchFamily="34" charset="0"/>
              </a:rPr>
              <a:t>Bus - </a:t>
            </a:r>
            <a:br>
              <a:rPr lang="en-US" sz="4000">
                <a:latin typeface="Futura Cyrillic Demi" panose="020b0702020204020303" pitchFamily="34" charset="0"/>
              </a:rPr>
            </a:br>
            <a:r>
              <a:rPr lang="en-US" sz="4000">
                <a:latin typeface="Futura Cyrillic Demi" panose="020b0702020204020303" pitchFamily="34" charset="0"/>
              </a:rPr>
              <a:t>$3.9 Billion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CA99C-B595-E796-2450-67088979F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094" y="2408554"/>
            <a:ext cx="6058916" cy="3372403"/>
          </a:xfrm>
        </p:spPr>
        <p:txBody>
          <a:bodyPr anchor="t">
            <a:noAutofit/>
          </a:bodyPr>
          <a:lstStyle/>
          <a:p>
            <a:r>
              <a:rPr lang="en-US" sz="2000">
                <a:solidFill>
                  <a:prstClr val="black">
                    <a:lumMod val="95000"/>
                    <a:lumOff val="5000"/>
                  </a:prstClr>
                </a:solidFill>
                <a:latin typeface="Futura Cyrillic Book" panose="020b0502020204020303" pitchFamily="34" charset="0"/>
              </a:rPr>
              <a:t>A 50 % increase in funding annually across the entire county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>
                <a:solidFill>
                  <a:prstClr val="black">
                    <a:lumMod val="95000"/>
                    <a:lumOff val="5000"/>
                  </a:prstClr>
                </a:solidFill>
                <a:latin typeface="Futura Cyrillic Book" panose="020b0502020204020303" pitchFamily="34" charset="0"/>
              </a:rPr>
              <a:t>15 routes will offer 15-minute-or-better frequency, serving 60% of existing riders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>
                <a:solidFill>
                  <a:prstClr val="black">
                    <a:lumMod val="95000"/>
                    <a:lumOff val="5000"/>
                  </a:prstClr>
                </a:solidFill>
                <a:latin typeface="Futura Cyrillic Book" panose="020b0502020204020303" pitchFamily="34" charset="0"/>
              </a:rPr>
              <a:t>On-demand, curb-to-curb service in 100 additional square miles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>
                <a:solidFill>
                  <a:prstClr val="black">
                    <a:lumMod val="95000"/>
                    <a:lumOff val="5000"/>
                  </a:prstClr>
                </a:solidFill>
                <a:latin typeface="Futura Cyrillic Book" panose="020b0502020204020303" pitchFamily="34" charset="0"/>
              </a:rPr>
              <a:t>2,000 new or upgraded shelters, benches, and waiting pads.</a:t>
            </a: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None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Futura Cyrillic Book" panose="020b0502020204020303" pitchFamily="34" charset="0"/>
              <a:ea typeface="+mn-ea"/>
              <a:cs typeface="+mn-cs"/>
            </a:endParaRPr>
          </a:p>
          <a:p>
            <a:pPr lvl="3"/>
            <a:endParaRPr lang="en-US" sz="2000">
              <a:latin typeface="BrandonGrotesque-Black"/>
            </a:endParaRPr>
          </a:p>
          <a:p>
            <a:pPr lvl="3"/>
            <a:endParaRPr lang="en-US" sz="2000">
              <a:latin typeface="BrandonGrotesque-Black"/>
            </a:endParaRPr>
          </a:p>
          <a:p>
            <a:pPr lvl="3"/>
            <a:endParaRPr lang="en-US" sz="2000">
              <a:latin typeface="BrandonGrotesque-Black"/>
            </a:endParaRPr>
          </a:p>
          <a:p>
            <a:pPr marL="1371600" lvl="3" indent="0">
              <a:buNone/>
            </a:pPr>
            <a:endParaRPr lang="en-US" sz="2000">
              <a:latin typeface="BrandonGrotesque-Black"/>
            </a:endParaRPr>
          </a:p>
          <a:p>
            <a:pPr lvl="3"/>
            <a:endParaRPr lang="en-US" sz="2000">
              <a:latin typeface="BrandonGrotesque-Black"/>
            </a:endParaRPr>
          </a:p>
          <a:p>
            <a:pPr lvl="3"/>
            <a:endParaRPr 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9837B6-810A-BB83-B971-F359C0B23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AFCCE7-5BC5-254E-94FF-FF52CBC34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1A5413-4CC4-BDBC-1B72-89FA97B1F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323F4D-D106-0A43-9C7E-C64D437C0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809A9BE-9D75-7C59-5AF4-620300D3D1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9878359"/>
              </p:ext>
            </p:extLst>
          </p:nvPr>
        </p:nvGraphicFramePr>
        <p:xfrm>
          <a:off x="7677004" y="738300"/>
          <a:ext cx="4170530" cy="5164363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pic>
        <p:nvPicPr>
          <p:cNvPr id="4" name="Graphic 3">
            <a:extLst>
              <a:ext uri="{FF2B5EF4-FFF2-40B4-BE49-F238E27FC236}">
                <a16:creationId xmlns:a16="http://schemas.microsoft.com/office/drawing/2014/main" id="{3AE33AD8-FCEE-0D29-E296-DD2479369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97151" y="6360291"/>
            <a:ext cx="16192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22208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E663E4-5418-047A-E915-AF9BF502C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  <a:latin typeface="Futura Cyrillic Demi" panose="020b0702020204020303" pitchFamily="34" charset="0"/>
              </a:rPr>
              <a:t>Economic &amp; Community Impact</a:t>
            </a:r>
          </a:p>
        </p:txBody>
      </p:sp>
      <p:graphicFrame>
        <p:nvGraphicFramePr>
          <p:cNvPr id="8" name="Rectangle 1">
            <a:extLst>
              <a:ext uri="{FF2B5EF4-FFF2-40B4-BE49-F238E27FC236}">
                <a16:creationId xmlns:a16="http://schemas.microsoft.com/office/drawing/2014/main" id="{F3501B5F-64A4-42AF-578A-67C9C73D72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8312215"/>
              </p:ext>
            </p:extLst>
          </p:nvPr>
        </p:nvGraphicFramePr>
        <p:xfrm>
          <a:off x="2246299" y="2668672"/>
          <a:ext cx="7992640" cy="3689405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pic>
        <p:nvPicPr>
          <p:cNvPr id="3" name="Picture 2" descr="Charlotte Regional Business Alliance announces new board ...">
            <a:extLst>
              <a:ext uri="{FF2B5EF4-FFF2-40B4-BE49-F238E27FC236}">
                <a16:creationId xmlns:a16="http://schemas.microsoft.com/office/drawing/2014/main" id="{B72FAA5F-FEB0-C57F-D7B1-589F1CA76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58018" y="6047698"/>
            <a:ext cx="1399200" cy="73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487487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18380B-45EC-2AC2-9981-4E4EEF3F7CB7}"/>
            </a:ext>
          </a:extLst>
        </p:cNvPr>
        <p:cNvGrpSpPr/>
        <p:nvPr/>
      </p:nvGrpSpPr>
      <p:grpSpPr>
        <a:xfrm>
          <a:off x="0" y="0"/>
          <a: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23E575-240A-16A4-8F37-CB1D25CD3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1FB79F-9582-BE6E-860F-E6FA8B6FF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354543-5A84-5359-5C77-66BE0A5CD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E66E37-69AF-D0E4-D4DB-4AD4EC3B9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A463ED-1336-7E1A-20F8-0436AFE90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99CA3E-AD4B-1697-362B-0D8814468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398" y="211763"/>
            <a:ext cx="10402865" cy="1167214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  <a:latin typeface="Futura Cyrillic Demi" panose="020b0702020204020303" pitchFamily="34" charset="0"/>
              </a:rPr>
              <a:t>Budget and Strategic Investment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CC5DD07-5AC0-2EC7-A652-78814F81D1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14816" y="2135484"/>
            <a:ext cx="9724031" cy="12509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sz="2000" b="1">
                <a:latin typeface="Futura Cyrillic Demi" panose="020b0702020204020303" pitchFamily="34" charset="0"/>
              </a:rPr>
              <a:t>Our Goal:</a:t>
            </a:r>
            <a:br>
              <a:rPr lang="en-US" sz="1400"/>
            </a:br>
            <a:r>
              <a:rPr lang="en-US" sz="1800">
                <a:latin typeface="Futura Cyrillic Book" panose="020b0502020204020303" pitchFamily="34" charset="0"/>
              </a:rPr>
              <a:t>Raise </a:t>
            </a:r>
            <a:r>
              <a:rPr lang="en-US" sz="1800" b="1">
                <a:latin typeface="Futura Cyrillic Book" panose="020b0502020204020303" pitchFamily="34" charset="0"/>
              </a:rPr>
              <a:t>$3.0 million</a:t>
            </a:r>
            <a:r>
              <a:rPr lang="en-US" sz="1800">
                <a:latin typeface="Futura Cyrillic Book" panose="020b0502020204020303" pitchFamily="34" charset="0"/>
              </a:rPr>
              <a:t> to drive the success of this campaign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</a:pPr>
            <a:endParaRPr kumimoji="0" lang="en-US" altLang="en-US" sz="14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</a:pPr>
            <a:endParaRPr kumimoji="0" lang="en-US" altLang="en-US" sz="20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</a:pPr>
            <a:endParaRPr kumimoji="0" lang="en-US" altLang="en-US" sz="20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 descr="Charlotte Regional Business Alliance announces new board ...">
            <a:extLst>
              <a:ext uri="{FF2B5EF4-FFF2-40B4-BE49-F238E27FC236}">
                <a16:creationId xmlns:a16="http://schemas.microsoft.com/office/drawing/2014/main" id="{3F617DD6-7D5D-D1AB-89DD-7F034B3FC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58018" y="6047698"/>
            <a:ext cx="1399200" cy="73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36838C7-F2AD-3196-15B1-954636BCD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26474"/>
              </p:ext>
            </p:extLst>
          </p:nvPr>
        </p:nvGraphicFramePr>
        <p:xfrm>
          <a:off x="1114815" y="3297849"/>
          <a:ext cx="10820232" cy="2103120"/>
        </p:xfrm>
        <a:graphic>
          <a:graphicData uri="http://schemas.openxmlformats.org/drawingml/2006/table">
            <a:tbl>
              <a:tblPr/>
              <a:tblGrid>
                <a:gridCol w="3212636">
                  <a:extLst>
                    <a:ext uri="{9D8B030D-6E8A-4147-A177-3AD203B41FA5}">
                      <a16:colId xmlns:a16="http://schemas.microsoft.com/office/drawing/2014/main" val="2477410646"/>
                    </a:ext>
                  </a:extLst>
                </a:gridCol>
                <a:gridCol w="2163726">
                  <a:extLst>
                    <a:ext uri="{9D8B030D-6E8A-4147-A177-3AD203B41FA5}">
                      <a16:colId xmlns:a16="http://schemas.microsoft.com/office/drawing/2014/main" val="4223101644"/>
                    </a:ext>
                  </a:extLst>
                </a:gridCol>
                <a:gridCol w="5443870">
                  <a:extLst>
                    <a:ext uri="{9D8B030D-6E8A-4147-A177-3AD203B41FA5}">
                      <a16:colId xmlns:a16="http://schemas.microsoft.com/office/drawing/2014/main" val="3358184573"/>
                    </a:ext>
                  </a:extLst>
                </a:gridCol>
              </a:tblGrid>
              <a:tr h="0">
                <a:tc>
                  <a:txBody>
                    <a:bodyPr vert="horz" wrap="square"/>
                    <a:lstStyle/>
                    <a:p>
                      <a:r>
                        <a:rPr lang="en-US" sz="1800" b="0" u="sng">
                          <a:latin typeface="Futura Cyrillic Demi" panose="020b0702020204020303" pitchFamily="34" charset="0"/>
                        </a:rPr>
                        <a:t>Category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n-US" sz="1800" b="0" u="sng">
                          <a:latin typeface="Futura Cyrillic Demi" panose="020b0702020204020303" pitchFamily="34" charset="0"/>
                        </a:rPr>
                        <a:t>Investment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en-US" sz="1800" b="0" u="sng">
                          <a:latin typeface="Futura Cyrillic Demi" panose="020b0702020204020303" pitchFamily="34" charset="0"/>
                        </a:rPr>
                        <a:t>Purpose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729152"/>
                  </a:ext>
                </a:extLst>
              </a:tr>
              <a:tr h="0">
                <a:tc>
                  <a:txBody>
                    <a:bodyPr vert="horz" wrap="square"/>
                    <a:lstStyle/>
                    <a:p>
                      <a:r>
                        <a:rPr lang="en-US">
                          <a:latin typeface="Futura Cyrillic Book" panose="020b0502020204020303" pitchFamily="34" charset="0"/>
                        </a:rPr>
                        <a:t>Media &amp; Voter Turnout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n-US">
                          <a:latin typeface="Futura Cyrillic Book" panose="020b0502020204020303" pitchFamily="34" charset="0"/>
                        </a:rPr>
                        <a:t>$2,653,250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en-US">
                          <a:latin typeface="Futura Cyrillic Book" panose="020b0502020204020303" pitchFamily="34" charset="0"/>
                        </a:rPr>
                        <a:t>High-impact communications and community outreach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3781808"/>
                  </a:ext>
                </a:extLst>
              </a:tr>
              <a:tr h="0">
                <a:tc>
                  <a:txBody>
                    <a:bodyPr vert="horz" wrap="square"/>
                    <a:lstStyle/>
                    <a:p>
                      <a:r>
                        <a:rPr lang="en-US">
                          <a:latin typeface="Futura Cyrillic Book" panose="020b0502020204020303" pitchFamily="34" charset="0"/>
                        </a:rPr>
                        <a:t>Administrative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n-US">
                          <a:latin typeface="Futura Cyrillic Book" panose="020b0502020204020303" pitchFamily="34" charset="0"/>
                        </a:rPr>
                        <a:t>$121,800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en-US">
                          <a:latin typeface="Futura Cyrillic Book" panose="020b0502020204020303" pitchFamily="34" charset="0"/>
                        </a:rPr>
                        <a:t>Campaign consulting, compliance, and travel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062106"/>
                  </a:ext>
                </a:extLst>
              </a:tr>
              <a:tr h="0">
                <a:tc>
                  <a:txBody>
                    <a:bodyPr vert="horz" wrap="square"/>
                    <a:lstStyle/>
                    <a:p>
                      <a:r>
                        <a:rPr lang="en-US">
                          <a:latin typeface="Futura Cyrillic Book" panose="020b0502020204020303" pitchFamily="34" charset="0"/>
                        </a:rPr>
                        <a:t>Fundraising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n-US">
                          <a:latin typeface="Futura Cyrillic Book" panose="020b0502020204020303" pitchFamily="34" charset="0"/>
                        </a:rPr>
                        <a:t>$98,525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en-US">
                          <a:latin typeface="Futura Cyrillic Book" panose="020b0502020204020303" pitchFamily="34" charset="0"/>
                        </a:rPr>
                        <a:t>Sustaining campaign momentum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753482"/>
                  </a:ext>
                </a:extLst>
              </a:tr>
              <a:tr h="0">
                <a:tc>
                  <a:txBody>
                    <a:bodyPr vert="horz" wrap="square"/>
                    <a:lstStyle/>
                    <a:p>
                      <a:r>
                        <a:rPr lang="en-US">
                          <a:latin typeface="Futura Cyrillic Book" panose="020b0502020204020303" pitchFamily="34" charset="0"/>
                        </a:rPr>
                        <a:t>Data &amp; Analytics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n-US">
                          <a:latin typeface="Futura Cyrillic Book" panose="020b0502020204020303" pitchFamily="34" charset="0"/>
                        </a:rPr>
                        <a:t>$100,000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en-US">
                          <a:latin typeface="Futura Cyrillic Book" panose="020b0502020204020303" pitchFamily="34" charset="0"/>
                        </a:rPr>
                        <a:t>Data modeling and tracking survey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8896727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BBF66029-11A8-774A-BBF2-BE82BCEB8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816" y="2785491"/>
            <a:ext cx="33441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utura Cyrillic Demi" panose="020b0702020204020303" pitchFamily="34" charset="0"/>
              </a:rPr>
              <a:t>Budget Allocation Overview: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FFD053-DCCB-580C-C8F4-F89D6419DBC1}"/>
              </a:ext>
            </a:extLst>
          </p:cNvPr>
          <p:cNvSpPr txBox="1"/>
          <p:nvPr/>
        </p:nvSpPr>
        <p:spPr>
          <a:xfrm>
            <a:off x="3598855" y="5614256"/>
            <a:ext cx="2971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>
                <a:latin typeface="Futura Cyrillic Demi" panose="020b0702020204020303" pitchFamily="34" charset="0"/>
              </a:rPr>
              <a:t>Total Budget: $3,000,000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EDAC48-6122-B469-F2B1-140D4421A71D}"/>
              </a:ext>
            </a:extLst>
          </p:cNvPr>
          <p:cNvSpPr txBox="1"/>
          <p:nvPr/>
        </p:nvSpPr>
        <p:spPr>
          <a:xfrm>
            <a:off x="508543" y="6488817"/>
            <a:ext cx="3548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/>
              <a:t>Note:  Budget work in progress &amp; subject to change</a:t>
            </a:r>
          </a:p>
        </p:txBody>
      </p:sp>
    </p:spTree>
    <p:extLst>
      <p:ext uri="{BB962C8B-B14F-4D97-AF65-F5344CB8AC3E}">
        <p14:creationId xmlns:p14="http://schemas.microsoft.com/office/powerpoint/2010/main" val="431085272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OS" val="Unix 3.10.0.957"/>
  <p:tag name="AS_RELEASE_DATE" val="2023.07.31"/>
  <p:tag name="AS_TITLE" val="Aspose.Slides for Java"/>
  <p:tag name="AS_VERSION" val="23.7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Aptos Display" panose="020f03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Aptos" panose="020b000402020202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e9e39d-1da2-4913-93b4-3628c3f793d5" xsi:nil="true"/>
    <lcf76f155ced4ddcb4097134ff3c332f xmlns="e4ac3626-545b-4f72-9726-b64f2cfcd29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6B97275526F946BEE2FCF3E96ED9C9" ma:contentTypeVersion="18" ma:contentTypeDescription="Create a new document." ma:contentTypeScope="" ma:versionID="f1a98de28eaeb46bd395de2766b9c9e0">
  <xsd:schema xmlns:xsd="http://www.w3.org/2001/XMLSchema" xmlns:xs="http://www.w3.org/2001/XMLSchema" xmlns:p="http://schemas.microsoft.com/office/2006/metadata/properties" xmlns:ns2="e4ac3626-545b-4f72-9726-b64f2cfcd297" xmlns:ns3="5fe9e39d-1da2-4913-93b4-3628c3f793d5" targetNamespace="http://schemas.microsoft.com/office/2006/metadata/properties" ma:root="true" ma:fieldsID="deb1a48d89a42b2fef68ae4d5a71b6f1" ns2:_="" ns3:_="">
    <xsd:import namespace="e4ac3626-545b-4f72-9726-b64f2cfcd297"/>
    <xsd:import namespace="5fe9e39d-1da2-4913-93b4-3628c3f793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ac3626-545b-4f72-9726-b64f2cfcd2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a57aa6d-3a9b-45ff-8cea-13f001868f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e9e39d-1da2-4913-93b4-3628c3f793d5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44465c6a-6843-48f7-825c-55fec814f6bf}" ma:internalName="TaxCatchAll" ma:showField="CatchAllData" ma:web="5fe9e39d-1da2-4913-93b4-3628c3f793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2A3A9C-7CEF-4376-9507-38BD26CE378B}">
  <ds:schemaRefs>
    <ds:schemaRef ds:uri="http://schemas.microsoft.com/office/2006/metadata/properties"/>
    <ds:schemaRef ds:uri="http://schemas.microsoft.com/office/infopath/2007/PartnerControls"/>
    <ds:schemaRef ds:uri="5fe9e39d-1da2-4913-93b4-3628c3f793d5"/>
    <ds:schemaRef ds:uri="e4ac3626-545b-4f72-9726-b64f2cfcd297"/>
  </ds:schemaRefs>
</ds:datastoreItem>
</file>

<file path=customXml/itemProps2.xml><?xml version="1.0" encoding="utf-8"?>
<ds:datastoreItem xmlns:ds="http://schemas.openxmlformats.org/officeDocument/2006/customXml" ds:itemID="{1E9E6D6D-30CC-45CC-A96B-E302C4AB5A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C2DB6A-AD7C-4743-9D81-2847D5A7A6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ac3626-545b-4f72-9726-b64f2cfcd297"/>
    <ds:schemaRef ds:uri="5fe9e39d-1da2-4913-93b4-3628c3f793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/>
  <PresentationFormat>Widescreen</PresentationFormat>
  <Paragraphs>51</Paragraphs>
  <Slides>10</Slides>
  <Notes>0</Notes>
  <TotalTime>870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8">
      <vt:lpstr>Arial</vt:lpstr>
      <vt:lpstr>Aptos Display</vt:lpstr>
      <vt:lpstr>Aptos</vt:lpstr>
      <vt:lpstr>Futura Cyrillic Demi</vt:lpstr>
      <vt:lpstr>Futura Cyrillic Heavy</vt:lpstr>
      <vt:lpstr>Futura Cyrillic Book</vt:lpstr>
      <vt:lpstr>BrandonGrotesque-Black</vt:lpstr>
      <vt:lpstr>office theme</vt:lpstr>
      <vt:lpstr>Transportation Plan for Sustained Regional Growth in Mecklenburg</vt:lpstr>
      <vt:lpstr>Why Now?More People More Traffic More Urgency</vt:lpstr>
      <vt:lpstr>What this plan delivers</vt:lpstr>
      <vt:lpstr>Every dollar creates results across the county</vt:lpstr>
      <vt:lpstr>Roads - $7.74 Billion </vt:lpstr>
      <vt:lpstr>Rail - $7.74 Billion</vt:lpstr>
      <vt:lpstr>Bus - $3.9 Billion</vt:lpstr>
      <vt:lpstr>Economic &amp; Community Impact</vt:lpstr>
      <vt:lpstr>Budget and Strategic Investment</vt:lpstr>
      <vt:lpstr>Why Your Support Matters</vt:lpstr>
    </vt:vector>
  </TitlesOfParts>
  <LinksUpToDate>0</LinksUpToDate>
  <SharedDoc>0</SharedDoc>
  <HyperlinksChanged>0</HyperlinksChanged>
  <Application>Aspose.Slides for Java</Application>
  <AppVersion>23.0700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Transportation Plan for Sustained Regional Growth in Mecklenburg</dc:title>
  <dc:creator>Vanessa Watson</dc:creator>
  <cp:lastModifiedBy>Robert McCutcheon</cp:lastModifiedBy>
  <cp:revision>4</cp:revision>
  <dcterms:created xsi:type="dcterms:W3CDTF">2025-05-30T16:58:28Z</dcterms:created>
  <dcterms:modified xsi:type="dcterms:W3CDTF">2025-07-08T22:03:09Z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ontentTypeId">
    <vt:lpwstr>0x010100F66B97275526F946BEE2FCF3E96ED9C9</vt:lpwstr>
  </property>
  <property fmtid="{D5CDD505-2E9C-101B-9397-08002B2CF9AE}" pid="3" name="MediaServiceImageTags">
    <vt:lpwstr/>
  </property>
</Properties>
</file>