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9" r:id="rId2"/>
    <p:sldMasterId id="2147483674" r:id="rId3"/>
  </p:sldMasterIdLst>
  <p:notesMasterIdLst>
    <p:notesMasterId r:id="rId39"/>
  </p:notesMasterIdLst>
  <p:handoutMasterIdLst>
    <p:handoutMasterId r:id="rId40"/>
  </p:handoutMasterIdLst>
  <p:sldIdLst>
    <p:sldId id="366" r:id="rId4"/>
    <p:sldId id="286" r:id="rId5"/>
    <p:sldId id="338" r:id="rId6"/>
    <p:sldId id="339" r:id="rId7"/>
    <p:sldId id="337" r:id="rId8"/>
    <p:sldId id="331" r:id="rId9"/>
    <p:sldId id="314" r:id="rId10"/>
    <p:sldId id="273" r:id="rId11"/>
    <p:sldId id="275" r:id="rId12"/>
    <p:sldId id="340" r:id="rId13"/>
    <p:sldId id="341" r:id="rId14"/>
    <p:sldId id="367" r:id="rId15"/>
    <p:sldId id="368" r:id="rId16"/>
    <p:sldId id="297" r:id="rId17"/>
    <p:sldId id="315" r:id="rId18"/>
    <p:sldId id="344" r:id="rId19"/>
    <p:sldId id="342" r:id="rId20"/>
    <p:sldId id="343" r:id="rId21"/>
    <p:sldId id="347" r:id="rId22"/>
    <p:sldId id="345" r:id="rId23"/>
    <p:sldId id="346" r:id="rId24"/>
    <p:sldId id="350" r:id="rId25"/>
    <p:sldId id="348" r:id="rId26"/>
    <p:sldId id="349" r:id="rId27"/>
    <p:sldId id="362" r:id="rId28"/>
    <p:sldId id="351" r:id="rId29"/>
    <p:sldId id="352" r:id="rId30"/>
    <p:sldId id="354" r:id="rId31"/>
    <p:sldId id="355" r:id="rId32"/>
    <p:sldId id="356" r:id="rId33"/>
    <p:sldId id="333" r:id="rId34"/>
    <p:sldId id="360" r:id="rId35"/>
    <p:sldId id="361" r:id="rId36"/>
    <p:sldId id="334" r:id="rId37"/>
    <p:sldId id="359"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0808"/>
    <a:srgbClr val="0000CC"/>
    <a:srgbClr val="808080"/>
    <a:srgbClr val="28A463"/>
    <a:srgbClr val="37A824"/>
    <a:srgbClr val="339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55470" autoAdjust="0"/>
  </p:normalViewPr>
  <p:slideViewPr>
    <p:cSldViewPr>
      <p:cViewPr varScale="1">
        <p:scale>
          <a:sx n="42" d="100"/>
          <a:sy n="42" d="100"/>
        </p:scale>
        <p:origin x="856" y="40"/>
      </p:cViewPr>
      <p:guideLst>
        <p:guide orient="horz" pos="2160"/>
        <p:guide pos="2880"/>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1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E2CBC-1751-4277-A514-0E630378D7C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766156E-69B4-4610-BAA8-DDDA7B002EE1}">
      <dgm:prSet phldrT="[Text]"/>
      <dgm:spPr>
        <a:solidFill>
          <a:srgbClr val="00B050"/>
        </a:solidFill>
      </dgm:spPr>
      <dgm:t>
        <a:bodyPr/>
        <a:lstStyle/>
        <a:p>
          <a:r>
            <a:rPr lang="en-US" b="1" dirty="0"/>
            <a:t>Credibility</a:t>
          </a:r>
        </a:p>
      </dgm:t>
    </dgm:pt>
    <dgm:pt modelId="{1289316D-F0F8-46BD-B651-FBF154A1F6FD}" type="parTrans" cxnId="{12A483A2-6CCB-4F60-A37D-5185E4A24CCE}">
      <dgm:prSet/>
      <dgm:spPr/>
      <dgm:t>
        <a:bodyPr/>
        <a:lstStyle/>
        <a:p>
          <a:endParaRPr lang="en-US"/>
        </a:p>
      </dgm:t>
    </dgm:pt>
    <dgm:pt modelId="{01F6A0D2-9A1E-400B-BC49-7CD4A97446F2}" type="sibTrans" cxnId="{12A483A2-6CCB-4F60-A37D-5185E4A24CCE}">
      <dgm:prSet/>
      <dgm:spPr/>
      <dgm:t>
        <a:bodyPr/>
        <a:lstStyle/>
        <a:p>
          <a:endParaRPr lang="en-US"/>
        </a:p>
      </dgm:t>
    </dgm:pt>
    <dgm:pt modelId="{187BADA1-1EED-4832-9A41-C17EE26900C6}">
      <dgm:prSet phldrT="[Text]"/>
      <dgm:spPr>
        <a:solidFill>
          <a:srgbClr val="FFC000"/>
        </a:solidFill>
      </dgm:spPr>
      <dgm:t>
        <a:bodyPr/>
        <a:lstStyle/>
        <a:p>
          <a:r>
            <a:rPr lang="en-US" b="1" dirty="0"/>
            <a:t>Career Advantage</a:t>
          </a:r>
        </a:p>
      </dgm:t>
    </dgm:pt>
    <dgm:pt modelId="{BC5316C5-7340-42E3-8DAE-2478E200F905}" type="parTrans" cxnId="{8E3C7416-E19F-4C6E-9936-5BD1349F8E7F}">
      <dgm:prSet/>
      <dgm:spPr/>
      <dgm:t>
        <a:bodyPr/>
        <a:lstStyle/>
        <a:p>
          <a:endParaRPr lang="en-US"/>
        </a:p>
      </dgm:t>
    </dgm:pt>
    <dgm:pt modelId="{E5F6BC8C-D18B-481D-819A-825EC5D955ED}" type="sibTrans" cxnId="{8E3C7416-E19F-4C6E-9936-5BD1349F8E7F}">
      <dgm:prSet/>
      <dgm:spPr/>
      <dgm:t>
        <a:bodyPr/>
        <a:lstStyle/>
        <a:p>
          <a:endParaRPr lang="en-US"/>
        </a:p>
      </dgm:t>
    </dgm:pt>
    <dgm:pt modelId="{2C98413E-064C-4E53-BEDA-31E43BF1A94A}">
      <dgm:prSet phldrT="[Text]"/>
      <dgm:spPr>
        <a:solidFill>
          <a:srgbClr val="0070C0"/>
        </a:solidFill>
      </dgm:spPr>
      <dgm:t>
        <a:bodyPr/>
        <a:lstStyle/>
        <a:p>
          <a:r>
            <a:rPr lang="en-US" b="1" dirty="0"/>
            <a:t>Practical Skills </a:t>
          </a:r>
        </a:p>
      </dgm:t>
    </dgm:pt>
    <dgm:pt modelId="{2FF05063-2952-4FB5-9CA3-C8FC2DB516E4}" type="parTrans" cxnId="{1C4CA48B-D869-44E3-922C-7369B37E02CC}">
      <dgm:prSet/>
      <dgm:spPr/>
      <dgm:t>
        <a:bodyPr/>
        <a:lstStyle/>
        <a:p>
          <a:endParaRPr lang="en-US"/>
        </a:p>
      </dgm:t>
    </dgm:pt>
    <dgm:pt modelId="{CBCBF6CD-2397-405E-9C4E-F70F7D611726}" type="sibTrans" cxnId="{1C4CA48B-D869-44E3-922C-7369B37E02CC}">
      <dgm:prSet/>
      <dgm:spPr/>
      <dgm:t>
        <a:bodyPr/>
        <a:lstStyle/>
        <a:p>
          <a:endParaRPr lang="en-US"/>
        </a:p>
      </dgm:t>
    </dgm:pt>
    <dgm:pt modelId="{D80529E3-E8F8-4765-919F-0950610B253A}">
      <dgm:prSet phldrT="[Text]"/>
      <dgm:spPr>
        <a:solidFill>
          <a:srgbClr val="FF0000"/>
        </a:solidFill>
      </dgm:spPr>
      <dgm:t>
        <a:bodyPr/>
        <a:lstStyle/>
        <a:p>
          <a:r>
            <a:rPr lang="en-US" b="1" dirty="0"/>
            <a:t>Community</a:t>
          </a:r>
        </a:p>
      </dgm:t>
    </dgm:pt>
    <dgm:pt modelId="{BC60AE26-AE93-4707-A9F1-3124683348AB}" type="parTrans" cxnId="{B4D232B4-D940-4CDC-86F0-870D290AFA39}">
      <dgm:prSet/>
      <dgm:spPr/>
      <dgm:t>
        <a:bodyPr/>
        <a:lstStyle/>
        <a:p>
          <a:endParaRPr lang="en-US"/>
        </a:p>
      </dgm:t>
    </dgm:pt>
    <dgm:pt modelId="{A8C5ABB8-C4DE-4F63-8B6D-DDD5DD1C0BD4}" type="sibTrans" cxnId="{B4D232B4-D940-4CDC-86F0-870D290AFA39}">
      <dgm:prSet/>
      <dgm:spPr/>
      <dgm:t>
        <a:bodyPr/>
        <a:lstStyle/>
        <a:p>
          <a:endParaRPr lang="en-US"/>
        </a:p>
      </dgm:t>
    </dgm:pt>
    <dgm:pt modelId="{632B1A93-2208-4397-BEB3-74D535B28B4F}">
      <dgm:prSet phldrT="[Text]"/>
      <dgm:spPr>
        <a:solidFill>
          <a:srgbClr val="7030A0"/>
        </a:solidFill>
      </dgm:spPr>
      <dgm:t>
        <a:bodyPr/>
        <a:lstStyle/>
        <a:p>
          <a:r>
            <a:rPr lang="en-US" b="1" dirty="0"/>
            <a:t>Global Recognition</a:t>
          </a:r>
        </a:p>
      </dgm:t>
    </dgm:pt>
    <dgm:pt modelId="{70D85F2E-0AB7-4889-B81C-F7FDDC2E607C}" type="parTrans" cxnId="{1745DB7E-F5E5-4869-8923-F3E6588A98B2}">
      <dgm:prSet/>
      <dgm:spPr/>
      <dgm:t>
        <a:bodyPr/>
        <a:lstStyle/>
        <a:p>
          <a:endParaRPr lang="en-US"/>
        </a:p>
      </dgm:t>
    </dgm:pt>
    <dgm:pt modelId="{8FCFE1A1-2059-4083-B9CE-38858A8DF668}" type="sibTrans" cxnId="{1745DB7E-F5E5-4869-8923-F3E6588A98B2}">
      <dgm:prSet/>
      <dgm:spPr/>
      <dgm:t>
        <a:bodyPr/>
        <a:lstStyle/>
        <a:p>
          <a:endParaRPr lang="en-US"/>
        </a:p>
      </dgm:t>
    </dgm:pt>
    <dgm:pt modelId="{9C2F5410-FB3F-4AB7-9EC0-DA386AC91C2F}" type="pres">
      <dgm:prSet presAssocID="{44BE2CBC-1751-4277-A514-0E630378D7CA}" presName="cycle" presStyleCnt="0">
        <dgm:presLayoutVars>
          <dgm:dir/>
          <dgm:resizeHandles val="exact"/>
        </dgm:presLayoutVars>
      </dgm:prSet>
      <dgm:spPr/>
    </dgm:pt>
    <dgm:pt modelId="{9398261C-8C59-4EF2-B918-6AA24B6682C6}" type="pres">
      <dgm:prSet presAssocID="{8766156E-69B4-4610-BAA8-DDDA7B002EE1}" presName="node" presStyleLbl="node1" presStyleIdx="0" presStyleCnt="5" custScaleX="95889" custScaleY="122795">
        <dgm:presLayoutVars>
          <dgm:bulletEnabled val="1"/>
        </dgm:presLayoutVars>
      </dgm:prSet>
      <dgm:spPr/>
    </dgm:pt>
    <dgm:pt modelId="{BECDCF56-58E4-4701-A648-77CD9713BE73}" type="pres">
      <dgm:prSet presAssocID="{8766156E-69B4-4610-BAA8-DDDA7B002EE1}" presName="spNode" presStyleCnt="0"/>
      <dgm:spPr/>
    </dgm:pt>
    <dgm:pt modelId="{016BF45A-3EA1-4FA6-88F6-9712CF79050C}" type="pres">
      <dgm:prSet presAssocID="{01F6A0D2-9A1E-400B-BC49-7CD4A97446F2}" presName="sibTrans" presStyleLbl="sibTrans1D1" presStyleIdx="0" presStyleCnt="5"/>
      <dgm:spPr/>
    </dgm:pt>
    <dgm:pt modelId="{F920BA88-7822-4BBE-954D-A04CA4A9EC73}" type="pres">
      <dgm:prSet presAssocID="{187BADA1-1EED-4832-9A41-C17EE26900C6}" presName="node" presStyleLbl="node1" presStyleIdx="1" presStyleCnt="5" custScaleX="101331" custScaleY="121748">
        <dgm:presLayoutVars>
          <dgm:bulletEnabled val="1"/>
        </dgm:presLayoutVars>
      </dgm:prSet>
      <dgm:spPr/>
    </dgm:pt>
    <dgm:pt modelId="{B7E74056-135F-45D3-BF22-67AA4FB45DF8}" type="pres">
      <dgm:prSet presAssocID="{187BADA1-1EED-4832-9A41-C17EE26900C6}" presName="spNode" presStyleCnt="0"/>
      <dgm:spPr/>
    </dgm:pt>
    <dgm:pt modelId="{ED7A591D-8EC7-4ABC-BFFA-B6733C55AB9C}" type="pres">
      <dgm:prSet presAssocID="{E5F6BC8C-D18B-481D-819A-825EC5D955ED}" presName="sibTrans" presStyleLbl="sibTrans1D1" presStyleIdx="1" presStyleCnt="5"/>
      <dgm:spPr/>
    </dgm:pt>
    <dgm:pt modelId="{8935B280-16B2-4CD6-8E32-D6411874AEC9}" type="pres">
      <dgm:prSet presAssocID="{2C98413E-064C-4E53-BEDA-31E43BF1A94A}" presName="node" presStyleLbl="node1" presStyleIdx="2" presStyleCnt="5" custScaleY="120960">
        <dgm:presLayoutVars>
          <dgm:bulletEnabled val="1"/>
        </dgm:presLayoutVars>
      </dgm:prSet>
      <dgm:spPr/>
    </dgm:pt>
    <dgm:pt modelId="{26D1E06F-A8EC-49EF-9B45-72C3E0A515F3}" type="pres">
      <dgm:prSet presAssocID="{2C98413E-064C-4E53-BEDA-31E43BF1A94A}" presName="spNode" presStyleCnt="0"/>
      <dgm:spPr/>
    </dgm:pt>
    <dgm:pt modelId="{4E61BD46-4F24-4DB2-BD49-C8D2C69BE678}" type="pres">
      <dgm:prSet presAssocID="{CBCBF6CD-2397-405E-9C4E-F70F7D611726}" presName="sibTrans" presStyleLbl="sibTrans1D1" presStyleIdx="2" presStyleCnt="5"/>
      <dgm:spPr/>
    </dgm:pt>
    <dgm:pt modelId="{8F3C66A4-4E62-4EDA-95D1-847484B227C8}" type="pres">
      <dgm:prSet presAssocID="{D80529E3-E8F8-4765-919F-0950610B253A}" presName="node" presStyleLbl="node1" presStyleIdx="3" presStyleCnt="5" custScaleX="110578" custScaleY="106098">
        <dgm:presLayoutVars>
          <dgm:bulletEnabled val="1"/>
        </dgm:presLayoutVars>
      </dgm:prSet>
      <dgm:spPr/>
    </dgm:pt>
    <dgm:pt modelId="{C3D4F842-E83A-4C82-80A6-1B7B0EFF58C2}" type="pres">
      <dgm:prSet presAssocID="{D80529E3-E8F8-4765-919F-0950610B253A}" presName="spNode" presStyleCnt="0"/>
      <dgm:spPr/>
    </dgm:pt>
    <dgm:pt modelId="{2A00C488-D9F5-4F1F-87C3-16DBE74F0F50}" type="pres">
      <dgm:prSet presAssocID="{A8C5ABB8-C4DE-4F63-8B6D-DDD5DD1C0BD4}" presName="sibTrans" presStyleLbl="sibTrans1D1" presStyleIdx="3" presStyleCnt="5"/>
      <dgm:spPr/>
    </dgm:pt>
    <dgm:pt modelId="{271D40E1-8194-4F4E-AAF9-4DE3C8F9390E}" type="pres">
      <dgm:prSet presAssocID="{632B1A93-2208-4397-BEB3-74D535B28B4F}" presName="node" presStyleLbl="node1" presStyleIdx="4" presStyleCnt="5" custScaleX="102761" custScaleY="129087">
        <dgm:presLayoutVars>
          <dgm:bulletEnabled val="1"/>
        </dgm:presLayoutVars>
      </dgm:prSet>
      <dgm:spPr/>
    </dgm:pt>
    <dgm:pt modelId="{4457EE8E-9433-49A7-9D6B-AE7CD53CF96A}" type="pres">
      <dgm:prSet presAssocID="{632B1A93-2208-4397-BEB3-74D535B28B4F}" presName="spNode" presStyleCnt="0"/>
      <dgm:spPr/>
    </dgm:pt>
    <dgm:pt modelId="{A5779E7F-8A2E-48BE-86CE-95DCD3E621A7}" type="pres">
      <dgm:prSet presAssocID="{8FCFE1A1-2059-4083-B9CE-38858A8DF668}" presName="sibTrans" presStyleLbl="sibTrans1D1" presStyleIdx="4" presStyleCnt="5"/>
      <dgm:spPr/>
    </dgm:pt>
  </dgm:ptLst>
  <dgm:cxnLst>
    <dgm:cxn modelId="{8E3C7416-E19F-4C6E-9936-5BD1349F8E7F}" srcId="{44BE2CBC-1751-4277-A514-0E630378D7CA}" destId="{187BADA1-1EED-4832-9A41-C17EE26900C6}" srcOrd="1" destOrd="0" parTransId="{BC5316C5-7340-42E3-8DAE-2478E200F905}" sibTransId="{E5F6BC8C-D18B-481D-819A-825EC5D955ED}"/>
    <dgm:cxn modelId="{82A1F22B-982D-4DF1-9DD7-4AE0310E5EF2}" type="presOf" srcId="{2C98413E-064C-4E53-BEDA-31E43BF1A94A}" destId="{8935B280-16B2-4CD6-8E32-D6411874AEC9}" srcOrd="0" destOrd="0" presId="urn:microsoft.com/office/officeart/2005/8/layout/cycle6"/>
    <dgm:cxn modelId="{08834241-6C70-41A1-9522-D57D5DC8957A}" type="presOf" srcId="{632B1A93-2208-4397-BEB3-74D535B28B4F}" destId="{271D40E1-8194-4F4E-AAF9-4DE3C8F9390E}" srcOrd="0" destOrd="0" presId="urn:microsoft.com/office/officeart/2005/8/layout/cycle6"/>
    <dgm:cxn modelId="{5CB88B41-2994-494C-ADCA-B8EC8F2F313B}" type="presOf" srcId="{D80529E3-E8F8-4765-919F-0950610B253A}" destId="{8F3C66A4-4E62-4EDA-95D1-847484B227C8}" srcOrd="0" destOrd="0" presId="urn:microsoft.com/office/officeart/2005/8/layout/cycle6"/>
    <dgm:cxn modelId="{E4D5506C-05F4-443A-A696-09D12C628D48}" type="presOf" srcId="{01F6A0D2-9A1E-400B-BC49-7CD4A97446F2}" destId="{016BF45A-3EA1-4FA6-88F6-9712CF79050C}" srcOrd="0" destOrd="0" presId="urn:microsoft.com/office/officeart/2005/8/layout/cycle6"/>
    <dgm:cxn modelId="{1745DB7E-F5E5-4869-8923-F3E6588A98B2}" srcId="{44BE2CBC-1751-4277-A514-0E630378D7CA}" destId="{632B1A93-2208-4397-BEB3-74D535B28B4F}" srcOrd="4" destOrd="0" parTransId="{70D85F2E-0AB7-4889-B81C-F7FDDC2E607C}" sibTransId="{8FCFE1A1-2059-4083-B9CE-38858A8DF668}"/>
    <dgm:cxn modelId="{E4D3C183-AAA8-456A-A64B-B935A90D5749}" type="presOf" srcId="{E5F6BC8C-D18B-481D-819A-825EC5D955ED}" destId="{ED7A591D-8EC7-4ABC-BFFA-B6733C55AB9C}" srcOrd="0" destOrd="0" presId="urn:microsoft.com/office/officeart/2005/8/layout/cycle6"/>
    <dgm:cxn modelId="{1C4CA48B-D869-44E3-922C-7369B37E02CC}" srcId="{44BE2CBC-1751-4277-A514-0E630378D7CA}" destId="{2C98413E-064C-4E53-BEDA-31E43BF1A94A}" srcOrd="2" destOrd="0" parTransId="{2FF05063-2952-4FB5-9CA3-C8FC2DB516E4}" sibTransId="{CBCBF6CD-2397-405E-9C4E-F70F7D611726}"/>
    <dgm:cxn modelId="{2D05FD93-F427-40EF-8997-9C733B2BF0CE}" type="presOf" srcId="{44BE2CBC-1751-4277-A514-0E630378D7CA}" destId="{9C2F5410-FB3F-4AB7-9EC0-DA386AC91C2F}" srcOrd="0" destOrd="0" presId="urn:microsoft.com/office/officeart/2005/8/layout/cycle6"/>
    <dgm:cxn modelId="{C0AEC496-12CE-4319-8FAB-DD0611AF8770}" type="presOf" srcId="{CBCBF6CD-2397-405E-9C4E-F70F7D611726}" destId="{4E61BD46-4F24-4DB2-BD49-C8D2C69BE678}" srcOrd="0" destOrd="0" presId="urn:microsoft.com/office/officeart/2005/8/layout/cycle6"/>
    <dgm:cxn modelId="{21ACA09F-BFA7-4987-9B1A-A8B813AC1416}" type="presOf" srcId="{187BADA1-1EED-4832-9A41-C17EE26900C6}" destId="{F920BA88-7822-4BBE-954D-A04CA4A9EC73}" srcOrd="0" destOrd="0" presId="urn:microsoft.com/office/officeart/2005/8/layout/cycle6"/>
    <dgm:cxn modelId="{12A483A2-6CCB-4F60-A37D-5185E4A24CCE}" srcId="{44BE2CBC-1751-4277-A514-0E630378D7CA}" destId="{8766156E-69B4-4610-BAA8-DDDA7B002EE1}" srcOrd="0" destOrd="0" parTransId="{1289316D-F0F8-46BD-B651-FBF154A1F6FD}" sibTransId="{01F6A0D2-9A1E-400B-BC49-7CD4A97446F2}"/>
    <dgm:cxn modelId="{CE349EA4-256D-4F38-B185-FA514A056F8F}" type="presOf" srcId="{8FCFE1A1-2059-4083-B9CE-38858A8DF668}" destId="{A5779E7F-8A2E-48BE-86CE-95DCD3E621A7}" srcOrd="0" destOrd="0" presId="urn:microsoft.com/office/officeart/2005/8/layout/cycle6"/>
    <dgm:cxn modelId="{B4D232B4-D940-4CDC-86F0-870D290AFA39}" srcId="{44BE2CBC-1751-4277-A514-0E630378D7CA}" destId="{D80529E3-E8F8-4765-919F-0950610B253A}" srcOrd="3" destOrd="0" parTransId="{BC60AE26-AE93-4707-A9F1-3124683348AB}" sibTransId="{A8C5ABB8-C4DE-4F63-8B6D-DDD5DD1C0BD4}"/>
    <dgm:cxn modelId="{D6EF1CDD-3882-4089-81D7-563593BCC998}" type="presOf" srcId="{A8C5ABB8-C4DE-4F63-8B6D-DDD5DD1C0BD4}" destId="{2A00C488-D9F5-4F1F-87C3-16DBE74F0F50}" srcOrd="0" destOrd="0" presId="urn:microsoft.com/office/officeart/2005/8/layout/cycle6"/>
    <dgm:cxn modelId="{6E1066FB-F3B9-4831-8D73-A0C13DE1A71B}" type="presOf" srcId="{8766156E-69B4-4610-BAA8-DDDA7B002EE1}" destId="{9398261C-8C59-4EF2-B918-6AA24B6682C6}" srcOrd="0" destOrd="0" presId="urn:microsoft.com/office/officeart/2005/8/layout/cycle6"/>
    <dgm:cxn modelId="{F784685F-5383-468C-B3AA-AA3A61B88315}" type="presParOf" srcId="{9C2F5410-FB3F-4AB7-9EC0-DA386AC91C2F}" destId="{9398261C-8C59-4EF2-B918-6AA24B6682C6}" srcOrd="0" destOrd="0" presId="urn:microsoft.com/office/officeart/2005/8/layout/cycle6"/>
    <dgm:cxn modelId="{9DAB29A2-4191-4809-B03A-15384F96E33C}" type="presParOf" srcId="{9C2F5410-FB3F-4AB7-9EC0-DA386AC91C2F}" destId="{BECDCF56-58E4-4701-A648-77CD9713BE73}" srcOrd="1" destOrd="0" presId="urn:microsoft.com/office/officeart/2005/8/layout/cycle6"/>
    <dgm:cxn modelId="{B553BA3F-E407-427E-BC1E-B9B474770C14}" type="presParOf" srcId="{9C2F5410-FB3F-4AB7-9EC0-DA386AC91C2F}" destId="{016BF45A-3EA1-4FA6-88F6-9712CF79050C}" srcOrd="2" destOrd="0" presId="urn:microsoft.com/office/officeart/2005/8/layout/cycle6"/>
    <dgm:cxn modelId="{B77F3EB5-875B-465C-8861-37D5A313A258}" type="presParOf" srcId="{9C2F5410-FB3F-4AB7-9EC0-DA386AC91C2F}" destId="{F920BA88-7822-4BBE-954D-A04CA4A9EC73}" srcOrd="3" destOrd="0" presId="urn:microsoft.com/office/officeart/2005/8/layout/cycle6"/>
    <dgm:cxn modelId="{F1924686-455C-49B6-9D40-7AE1E752F3BD}" type="presParOf" srcId="{9C2F5410-FB3F-4AB7-9EC0-DA386AC91C2F}" destId="{B7E74056-135F-45D3-BF22-67AA4FB45DF8}" srcOrd="4" destOrd="0" presId="urn:microsoft.com/office/officeart/2005/8/layout/cycle6"/>
    <dgm:cxn modelId="{3287D54C-B9FC-4AA3-A1D2-6222CEFE71CB}" type="presParOf" srcId="{9C2F5410-FB3F-4AB7-9EC0-DA386AC91C2F}" destId="{ED7A591D-8EC7-4ABC-BFFA-B6733C55AB9C}" srcOrd="5" destOrd="0" presId="urn:microsoft.com/office/officeart/2005/8/layout/cycle6"/>
    <dgm:cxn modelId="{59987527-D44C-4794-A81F-B93BD3BC6075}" type="presParOf" srcId="{9C2F5410-FB3F-4AB7-9EC0-DA386AC91C2F}" destId="{8935B280-16B2-4CD6-8E32-D6411874AEC9}" srcOrd="6" destOrd="0" presId="urn:microsoft.com/office/officeart/2005/8/layout/cycle6"/>
    <dgm:cxn modelId="{15B76DB1-637C-4150-90CA-69E9F42058EF}" type="presParOf" srcId="{9C2F5410-FB3F-4AB7-9EC0-DA386AC91C2F}" destId="{26D1E06F-A8EC-49EF-9B45-72C3E0A515F3}" srcOrd="7" destOrd="0" presId="urn:microsoft.com/office/officeart/2005/8/layout/cycle6"/>
    <dgm:cxn modelId="{F419AD20-1623-4FC4-9C0A-F2038C76CC61}" type="presParOf" srcId="{9C2F5410-FB3F-4AB7-9EC0-DA386AC91C2F}" destId="{4E61BD46-4F24-4DB2-BD49-C8D2C69BE678}" srcOrd="8" destOrd="0" presId="urn:microsoft.com/office/officeart/2005/8/layout/cycle6"/>
    <dgm:cxn modelId="{0EBA9394-3B93-4FA5-8939-60C590BB4A23}" type="presParOf" srcId="{9C2F5410-FB3F-4AB7-9EC0-DA386AC91C2F}" destId="{8F3C66A4-4E62-4EDA-95D1-847484B227C8}" srcOrd="9" destOrd="0" presId="urn:microsoft.com/office/officeart/2005/8/layout/cycle6"/>
    <dgm:cxn modelId="{27CC7998-421A-4564-B3FE-5D6C9277943B}" type="presParOf" srcId="{9C2F5410-FB3F-4AB7-9EC0-DA386AC91C2F}" destId="{C3D4F842-E83A-4C82-80A6-1B7B0EFF58C2}" srcOrd="10" destOrd="0" presId="urn:microsoft.com/office/officeart/2005/8/layout/cycle6"/>
    <dgm:cxn modelId="{4FEA338C-16FE-4405-8BDB-CDEE714A4933}" type="presParOf" srcId="{9C2F5410-FB3F-4AB7-9EC0-DA386AC91C2F}" destId="{2A00C488-D9F5-4F1F-87C3-16DBE74F0F50}" srcOrd="11" destOrd="0" presId="urn:microsoft.com/office/officeart/2005/8/layout/cycle6"/>
    <dgm:cxn modelId="{6FE6512B-27A4-4040-AA4C-BFE20FBD91FA}" type="presParOf" srcId="{9C2F5410-FB3F-4AB7-9EC0-DA386AC91C2F}" destId="{271D40E1-8194-4F4E-AAF9-4DE3C8F9390E}" srcOrd="12" destOrd="0" presId="urn:microsoft.com/office/officeart/2005/8/layout/cycle6"/>
    <dgm:cxn modelId="{FA47F838-9098-4E43-BED8-CB14AEF0E6B3}" type="presParOf" srcId="{9C2F5410-FB3F-4AB7-9EC0-DA386AC91C2F}" destId="{4457EE8E-9433-49A7-9D6B-AE7CD53CF96A}" srcOrd="13" destOrd="0" presId="urn:microsoft.com/office/officeart/2005/8/layout/cycle6"/>
    <dgm:cxn modelId="{FBA65D7A-37C1-4BBC-BF9C-BEBDEB24A2C3}" type="presParOf" srcId="{9C2F5410-FB3F-4AB7-9EC0-DA386AC91C2F}" destId="{A5779E7F-8A2E-48BE-86CE-95DCD3E621A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E2CBC-1751-4277-A514-0E630378D7C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766156E-69B4-4610-BAA8-DDDA7B002EE1}">
      <dgm:prSet phldrT="[Text]"/>
      <dgm:spPr>
        <a:solidFill>
          <a:srgbClr val="00B050"/>
        </a:solidFill>
      </dgm:spPr>
      <dgm:t>
        <a:bodyPr/>
        <a:lstStyle/>
        <a:p>
          <a:r>
            <a:rPr lang="en-US" b="1" dirty="0"/>
            <a:t>Credibility</a:t>
          </a:r>
        </a:p>
      </dgm:t>
    </dgm:pt>
    <dgm:pt modelId="{1289316D-F0F8-46BD-B651-FBF154A1F6FD}" type="parTrans" cxnId="{12A483A2-6CCB-4F60-A37D-5185E4A24CCE}">
      <dgm:prSet/>
      <dgm:spPr/>
      <dgm:t>
        <a:bodyPr/>
        <a:lstStyle/>
        <a:p>
          <a:endParaRPr lang="en-US"/>
        </a:p>
      </dgm:t>
    </dgm:pt>
    <dgm:pt modelId="{01F6A0D2-9A1E-400B-BC49-7CD4A97446F2}" type="sibTrans" cxnId="{12A483A2-6CCB-4F60-A37D-5185E4A24CCE}">
      <dgm:prSet/>
      <dgm:spPr/>
      <dgm:t>
        <a:bodyPr/>
        <a:lstStyle/>
        <a:p>
          <a:endParaRPr lang="en-US"/>
        </a:p>
      </dgm:t>
    </dgm:pt>
    <dgm:pt modelId="{187BADA1-1EED-4832-9A41-C17EE26900C6}">
      <dgm:prSet phldrT="[Text]"/>
      <dgm:spPr>
        <a:solidFill>
          <a:srgbClr val="FFC000"/>
        </a:solidFill>
      </dgm:spPr>
      <dgm:t>
        <a:bodyPr/>
        <a:lstStyle/>
        <a:p>
          <a:r>
            <a:rPr lang="en-US" b="1" dirty="0"/>
            <a:t>Effective &amp; Efficient Professionals</a:t>
          </a:r>
        </a:p>
      </dgm:t>
    </dgm:pt>
    <dgm:pt modelId="{BC5316C5-7340-42E3-8DAE-2478E200F905}" type="parTrans" cxnId="{8E3C7416-E19F-4C6E-9936-5BD1349F8E7F}">
      <dgm:prSet/>
      <dgm:spPr/>
      <dgm:t>
        <a:bodyPr/>
        <a:lstStyle/>
        <a:p>
          <a:endParaRPr lang="en-US"/>
        </a:p>
      </dgm:t>
    </dgm:pt>
    <dgm:pt modelId="{E5F6BC8C-D18B-481D-819A-825EC5D955ED}" type="sibTrans" cxnId="{8E3C7416-E19F-4C6E-9936-5BD1349F8E7F}">
      <dgm:prSet/>
      <dgm:spPr/>
      <dgm:t>
        <a:bodyPr/>
        <a:lstStyle/>
        <a:p>
          <a:endParaRPr lang="en-US"/>
        </a:p>
      </dgm:t>
    </dgm:pt>
    <dgm:pt modelId="{2C98413E-064C-4E53-BEDA-31E43BF1A94A}">
      <dgm:prSet phldrT="[Text]"/>
      <dgm:spPr>
        <a:solidFill>
          <a:srgbClr val="0070C0"/>
        </a:solidFill>
      </dgm:spPr>
      <dgm:t>
        <a:bodyPr/>
        <a:lstStyle/>
        <a:p>
          <a:r>
            <a:rPr lang="en-US" b="1" dirty="0"/>
            <a:t>Competent Professionals + Higher Performance = Budget Efficiency</a:t>
          </a:r>
        </a:p>
      </dgm:t>
    </dgm:pt>
    <dgm:pt modelId="{2FF05063-2952-4FB5-9CA3-C8FC2DB516E4}" type="parTrans" cxnId="{1C4CA48B-D869-44E3-922C-7369B37E02CC}">
      <dgm:prSet/>
      <dgm:spPr/>
      <dgm:t>
        <a:bodyPr/>
        <a:lstStyle/>
        <a:p>
          <a:endParaRPr lang="en-US"/>
        </a:p>
      </dgm:t>
    </dgm:pt>
    <dgm:pt modelId="{CBCBF6CD-2397-405E-9C4E-F70F7D611726}" type="sibTrans" cxnId="{1C4CA48B-D869-44E3-922C-7369B37E02CC}">
      <dgm:prSet/>
      <dgm:spPr/>
      <dgm:t>
        <a:bodyPr/>
        <a:lstStyle/>
        <a:p>
          <a:endParaRPr lang="en-US"/>
        </a:p>
      </dgm:t>
    </dgm:pt>
    <dgm:pt modelId="{D80529E3-E8F8-4765-919F-0950610B253A}">
      <dgm:prSet phldrT="[Text]"/>
      <dgm:spPr>
        <a:solidFill>
          <a:srgbClr val="FF0000"/>
        </a:solidFill>
      </dgm:spPr>
      <dgm:t>
        <a:bodyPr/>
        <a:lstStyle/>
        <a:p>
          <a:r>
            <a:rPr lang="en-US" b="1" dirty="0"/>
            <a:t>Highest Service, Education and Professional Excellence</a:t>
          </a:r>
        </a:p>
      </dgm:t>
    </dgm:pt>
    <dgm:pt modelId="{BC60AE26-AE93-4707-A9F1-3124683348AB}" type="parTrans" cxnId="{B4D232B4-D940-4CDC-86F0-870D290AFA39}">
      <dgm:prSet/>
      <dgm:spPr/>
      <dgm:t>
        <a:bodyPr/>
        <a:lstStyle/>
        <a:p>
          <a:endParaRPr lang="en-US"/>
        </a:p>
      </dgm:t>
    </dgm:pt>
    <dgm:pt modelId="{A8C5ABB8-C4DE-4F63-8B6D-DDD5DD1C0BD4}" type="sibTrans" cxnId="{B4D232B4-D940-4CDC-86F0-870D290AFA39}">
      <dgm:prSet/>
      <dgm:spPr/>
      <dgm:t>
        <a:bodyPr/>
        <a:lstStyle/>
        <a:p>
          <a:endParaRPr lang="en-US"/>
        </a:p>
      </dgm:t>
    </dgm:pt>
    <dgm:pt modelId="{632B1A93-2208-4397-BEB3-74D535B28B4F}">
      <dgm:prSet phldrT="[Text]"/>
      <dgm:spPr>
        <a:solidFill>
          <a:srgbClr val="7030A0"/>
        </a:solidFill>
      </dgm:spPr>
      <dgm:t>
        <a:bodyPr/>
        <a:lstStyle/>
        <a:p>
          <a:r>
            <a:rPr lang="en-US" b="1" dirty="0"/>
            <a:t>Broad Perspective and Demonstrated Professionalism</a:t>
          </a:r>
        </a:p>
      </dgm:t>
    </dgm:pt>
    <dgm:pt modelId="{70D85F2E-0AB7-4889-B81C-F7FDDC2E607C}" type="parTrans" cxnId="{1745DB7E-F5E5-4869-8923-F3E6588A98B2}">
      <dgm:prSet/>
      <dgm:spPr/>
      <dgm:t>
        <a:bodyPr/>
        <a:lstStyle/>
        <a:p>
          <a:endParaRPr lang="en-US"/>
        </a:p>
      </dgm:t>
    </dgm:pt>
    <dgm:pt modelId="{8FCFE1A1-2059-4083-B9CE-38858A8DF668}" type="sibTrans" cxnId="{1745DB7E-F5E5-4869-8923-F3E6588A98B2}">
      <dgm:prSet/>
      <dgm:spPr/>
      <dgm:t>
        <a:bodyPr/>
        <a:lstStyle/>
        <a:p>
          <a:endParaRPr lang="en-US"/>
        </a:p>
      </dgm:t>
    </dgm:pt>
    <dgm:pt modelId="{9C2F5410-FB3F-4AB7-9EC0-DA386AC91C2F}" type="pres">
      <dgm:prSet presAssocID="{44BE2CBC-1751-4277-A514-0E630378D7CA}" presName="cycle" presStyleCnt="0">
        <dgm:presLayoutVars>
          <dgm:dir/>
          <dgm:resizeHandles val="exact"/>
        </dgm:presLayoutVars>
      </dgm:prSet>
      <dgm:spPr/>
    </dgm:pt>
    <dgm:pt modelId="{9398261C-8C59-4EF2-B918-6AA24B6682C6}" type="pres">
      <dgm:prSet presAssocID="{8766156E-69B4-4610-BAA8-DDDA7B002EE1}" presName="node" presStyleLbl="node1" presStyleIdx="0" presStyleCnt="5" custScaleX="95889" custScaleY="122795">
        <dgm:presLayoutVars>
          <dgm:bulletEnabled val="1"/>
        </dgm:presLayoutVars>
      </dgm:prSet>
      <dgm:spPr/>
    </dgm:pt>
    <dgm:pt modelId="{BECDCF56-58E4-4701-A648-77CD9713BE73}" type="pres">
      <dgm:prSet presAssocID="{8766156E-69B4-4610-BAA8-DDDA7B002EE1}" presName="spNode" presStyleCnt="0"/>
      <dgm:spPr/>
    </dgm:pt>
    <dgm:pt modelId="{016BF45A-3EA1-4FA6-88F6-9712CF79050C}" type="pres">
      <dgm:prSet presAssocID="{01F6A0D2-9A1E-400B-BC49-7CD4A97446F2}" presName="sibTrans" presStyleLbl="sibTrans1D1" presStyleIdx="0" presStyleCnt="5"/>
      <dgm:spPr/>
    </dgm:pt>
    <dgm:pt modelId="{F920BA88-7822-4BBE-954D-A04CA4A9EC73}" type="pres">
      <dgm:prSet presAssocID="{187BADA1-1EED-4832-9A41-C17EE26900C6}" presName="node" presStyleLbl="node1" presStyleIdx="1" presStyleCnt="5" custScaleX="101331" custScaleY="121748">
        <dgm:presLayoutVars>
          <dgm:bulletEnabled val="1"/>
        </dgm:presLayoutVars>
      </dgm:prSet>
      <dgm:spPr/>
    </dgm:pt>
    <dgm:pt modelId="{B7E74056-135F-45D3-BF22-67AA4FB45DF8}" type="pres">
      <dgm:prSet presAssocID="{187BADA1-1EED-4832-9A41-C17EE26900C6}" presName="spNode" presStyleCnt="0"/>
      <dgm:spPr/>
    </dgm:pt>
    <dgm:pt modelId="{ED7A591D-8EC7-4ABC-BFFA-B6733C55AB9C}" type="pres">
      <dgm:prSet presAssocID="{E5F6BC8C-D18B-481D-819A-825EC5D955ED}" presName="sibTrans" presStyleLbl="sibTrans1D1" presStyleIdx="1" presStyleCnt="5"/>
      <dgm:spPr/>
    </dgm:pt>
    <dgm:pt modelId="{8935B280-16B2-4CD6-8E32-D6411874AEC9}" type="pres">
      <dgm:prSet presAssocID="{2C98413E-064C-4E53-BEDA-31E43BF1A94A}" presName="node" presStyleLbl="node1" presStyleIdx="2" presStyleCnt="5" custScaleX="135799" custScaleY="120960" custRadScaleRad="105379" custRadScaleInc="-22149">
        <dgm:presLayoutVars>
          <dgm:bulletEnabled val="1"/>
        </dgm:presLayoutVars>
      </dgm:prSet>
      <dgm:spPr/>
    </dgm:pt>
    <dgm:pt modelId="{26D1E06F-A8EC-49EF-9B45-72C3E0A515F3}" type="pres">
      <dgm:prSet presAssocID="{2C98413E-064C-4E53-BEDA-31E43BF1A94A}" presName="spNode" presStyleCnt="0"/>
      <dgm:spPr/>
    </dgm:pt>
    <dgm:pt modelId="{4E61BD46-4F24-4DB2-BD49-C8D2C69BE678}" type="pres">
      <dgm:prSet presAssocID="{CBCBF6CD-2397-405E-9C4E-F70F7D611726}" presName="sibTrans" presStyleLbl="sibTrans1D1" presStyleIdx="2" presStyleCnt="5"/>
      <dgm:spPr/>
    </dgm:pt>
    <dgm:pt modelId="{8F3C66A4-4E62-4EDA-95D1-847484B227C8}" type="pres">
      <dgm:prSet presAssocID="{D80529E3-E8F8-4765-919F-0950610B253A}" presName="node" presStyleLbl="node1" presStyleIdx="3" presStyleCnt="5" custScaleX="137229" custScaleY="121542" custRadScaleRad="111547" custRadScaleInc="47835">
        <dgm:presLayoutVars>
          <dgm:bulletEnabled val="1"/>
        </dgm:presLayoutVars>
      </dgm:prSet>
      <dgm:spPr/>
    </dgm:pt>
    <dgm:pt modelId="{C3D4F842-E83A-4C82-80A6-1B7B0EFF58C2}" type="pres">
      <dgm:prSet presAssocID="{D80529E3-E8F8-4765-919F-0950610B253A}" presName="spNode" presStyleCnt="0"/>
      <dgm:spPr/>
    </dgm:pt>
    <dgm:pt modelId="{2A00C488-D9F5-4F1F-87C3-16DBE74F0F50}" type="pres">
      <dgm:prSet presAssocID="{A8C5ABB8-C4DE-4F63-8B6D-DDD5DD1C0BD4}" presName="sibTrans" presStyleLbl="sibTrans1D1" presStyleIdx="3" presStyleCnt="5"/>
      <dgm:spPr/>
    </dgm:pt>
    <dgm:pt modelId="{271D40E1-8194-4F4E-AAF9-4DE3C8F9390E}" type="pres">
      <dgm:prSet presAssocID="{632B1A93-2208-4397-BEB3-74D535B28B4F}" presName="node" presStyleLbl="node1" presStyleIdx="4" presStyleCnt="5" custScaleX="102761" custScaleY="129087" custRadScaleRad="107091" custRadScaleInc="-11242">
        <dgm:presLayoutVars>
          <dgm:bulletEnabled val="1"/>
        </dgm:presLayoutVars>
      </dgm:prSet>
      <dgm:spPr/>
    </dgm:pt>
    <dgm:pt modelId="{4457EE8E-9433-49A7-9D6B-AE7CD53CF96A}" type="pres">
      <dgm:prSet presAssocID="{632B1A93-2208-4397-BEB3-74D535B28B4F}" presName="spNode" presStyleCnt="0"/>
      <dgm:spPr/>
    </dgm:pt>
    <dgm:pt modelId="{A5779E7F-8A2E-48BE-86CE-95DCD3E621A7}" type="pres">
      <dgm:prSet presAssocID="{8FCFE1A1-2059-4083-B9CE-38858A8DF668}" presName="sibTrans" presStyleLbl="sibTrans1D1" presStyleIdx="4" presStyleCnt="5"/>
      <dgm:spPr/>
    </dgm:pt>
  </dgm:ptLst>
  <dgm:cxnLst>
    <dgm:cxn modelId="{8E3C7416-E19F-4C6E-9936-5BD1349F8E7F}" srcId="{44BE2CBC-1751-4277-A514-0E630378D7CA}" destId="{187BADA1-1EED-4832-9A41-C17EE26900C6}" srcOrd="1" destOrd="0" parTransId="{BC5316C5-7340-42E3-8DAE-2478E200F905}" sibTransId="{E5F6BC8C-D18B-481D-819A-825EC5D955ED}"/>
    <dgm:cxn modelId="{DDDD2943-E539-49FE-A0F4-5B0F05E8F8FD}" type="presOf" srcId="{632B1A93-2208-4397-BEB3-74D535B28B4F}" destId="{271D40E1-8194-4F4E-AAF9-4DE3C8F9390E}" srcOrd="0" destOrd="0" presId="urn:microsoft.com/office/officeart/2005/8/layout/cycle6"/>
    <dgm:cxn modelId="{EC158E69-FABA-4527-A8EE-7E2EDF5B5C20}" type="presOf" srcId="{01F6A0D2-9A1E-400B-BC49-7CD4A97446F2}" destId="{016BF45A-3EA1-4FA6-88F6-9712CF79050C}" srcOrd="0" destOrd="0" presId="urn:microsoft.com/office/officeart/2005/8/layout/cycle6"/>
    <dgm:cxn modelId="{61A9726D-3CBC-4228-AD78-8DD0B17A1458}" type="presOf" srcId="{A8C5ABB8-C4DE-4F63-8B6D-DDD5DD1C0BD4}" destId="{2A00C488-D9F5-4F1F-87C3-16DBE74F0F50}" srcOrd="0" destOrd="0" presId="urn:microsoft.com/office/officeart/2005/8/layout/cycle6"/>
    <dgm:cxn modelId="{B075E572-695E-4B98-841C-4696CC96C76E}" type="presOf" srcId="{2C98413E-064C-4E53-BEDA-31E43BF1A94A}" destId="{8935B280-16B2-4CD6-8E32-D6411874AEC9}" srcOrd="0" destOrd="0" presId="urn:microsoft.com/office/officeart/2005/8/layout/cycle6"/>
    <dgm:cxn modelId="{1745DB7E-F5E5-4869-8923-F3E6588A98B2}" srcId="{44BE2CBC-1751-4277-A514-0E630378D7CA}" destId="{632B1A93-2208-4397-BEB3-74D535B28B4F}" srcOrd="4" destOrd="0" parTransId="{70D85F2E-0AB7-4889-B81C-F7FDDC2E607C}" sibTransId="{8FCFE1A1-2059-4083-B9CE-38858A8DF668}"/>
    <dgm:cxn modelId="{E3D86581-090B-4A24-ABC8-BA2DE17B2BDB}" type="presOf" srcId="{187BADA1-1EED-4832-9A41-C17EE26900C6}" destId="{F920BA88-7822-4BBE-954D-A04CA4A9EC73}" srcOrd="0" destOrd="0" presId="urn:microsoft.com/office/officeart/2005/8/layout/cycle6"/>
    <dgm:cxn modelId="{C0F4FD8A-4284-44DB-8C2A-0AFD15E33543}" type="presOf" srcId="{CBCBF6CD-2397-405E-9C4E-F70F7D611726}" destId="{4E61BD46-4F24-4DB2-BD49-C8D2C69BE678}" srcOrd="0" destOrd="0" presId="urn:microsoft.com/office/officeart/2005/8/layout/cycle6"/>
    <dgm:cxn modelId="{1C4CA48B-D869-44E3-922C-7369B37E02CC}" srcId="{44BE2CBC-1751-4277-A514-0E630378D7CA}" destId="{2C98413E-064C-4E53-BEDA-31E43BF1A94A}" srcOrd="2" destOrd="0" parTransId="{2FF05063-2952-4FB5-9CA3-C8FC2DB516E4}" sibTransId="{CBCBF6CD-2397-405E-9C4E-F70F7D611726}"/>
    <dgm:cxn modelId="{7A76F08F-160E-4477-8D05-7A9739B1BB26}" type="presOf" srcId="{44BE2CBC-1751-4277-A514-0E630378D7CA}" destId="{9C2F5410-FB3F-4AB7-9EC0-DA386AC91C2F}" srcOrd="0" destOrd="0" presId="urn:microsoft.com/office/officeart/2005/8/layout/cycle6"/>
    <dgm:cxn modelId="{15841691-22FB-4262-924D-A21894F3A815}" type="presOf" srcId="{D80529E3-E8F8-4765-919F-0950610B253A}" destId="{8F3C66A4-4E62-4EDA-95D1-847484B227C8}" srcOrd="0" destOrd="0" presId="urn:microsoft.com/office/officeart/2005/8/layout/cycle6"/>
    <dgm:cxn modelId="{12A483A2-6CCB-4F60-A37D-5185E4A24CCE}" srcId="{44BE2CBC-1751-4277-A514-0E630378D7CA}" destId="{8766156E-69B4-4610-BAA8-DDDA7B002EE1}" srcOrd="0" destOrd="0" parTransId="{1289316D-F0F8-46BD-B651-FBF154A1F6FD}" sibTransId="{01F6A0D2-9A1E-400B-BC49-7CD4A97446F2}"/>
    <dgm:cxn modelId="{9F4635A3-3AA8-4976-99EF-99EDF80769C4}" type="presOf" srcId="{E5F6BC8C-D18B-481D-819A-825EC5D955ED}" destId="{ED7A591D-8EC7-4ABC-BFFA-B6733C55AB9C}" srcOrd="0" destOrd="0" presId="urn:microsoft.com/office/officeart/2005/8/layout/cycle6"/>
    <dgm:cxn modelId="{B4D232B4-D940-4CDC-86F0-870D290AFA39}" srcId="{44BE2CBC-1751-4277-A514-0E630378D7CA}" destId="{D80529E3-E8F8-4765-919F-0950610B253A}" srcOrd="3" destOrd="0" parTransId="{BC60AE26-AE93-4707-A9F1-3124683348AB}" sibTransId="{A8C5ABB8-C4DE-4F63-8B6D-DDD5DD1C0BD4}"/>
    <dgm:cxn modelId="{9FC29CCE-1914-4D80-906A-318882756B85}" type="presOf" srcId="{8FCFE1A1-2059-4083-B9CE-38858A8DF668}" destId="{A5779E7F-8A2E-48BE-86CE-95DCD3E621A7}" srcOrd="0" destOrd="0" presId="urn:microsoft.com/office/officeart/2005/8/layout/cycle6"/>
    <dgm:cxn modelId="{6783FAF2-D64E-44F8-A80F-D036AF507D42}" type="presOf" srcId="{8766156E-69B4-4610-BAA8-DDDA7B002EE1}" destId="{9398261C-8C59-4EF2-B918-6AA24B6682C6}" srcOrd="0" destOrd="0" presId="urn:microsoft.com/office/officeart/2005/8/layout/cycle6"/>
    <dgm:cxn modelId="{2B503BCC-9252-4372-AA0B-71484BD09B40}" type="presParOf" srcId="{9C2F5410-FB3F-4AB7-9EC0-DA386AC91C2F}" destId="{9398261C-8C59-4EF2-B918-6AA24B6682C6}" srcOrd="0" destOrd="0" presId="urn:microsoft.com/office/officeart/2005/8/layout/cycle6"/>
    <dgm:cxn modelId="{5304EEFE-A368-4205-9BCB-571AB8DAD470}" type="presParOf" srcId="{9C2F5410-FB3F-4AB7-9EC0-DA386AC91C2F}" destId="{BECDCF56-58E4-4701-A648-77CD9713BE73}" srcOrd="1" destOrd="0" presId="urn:microsoft.com/office/officeart/2005/8/layout/cycle6"/>
    <dgm:cxn modelId="{FDCB94BF-9BDA-40C3-BE00-C1842C4817A4}" type="presParOf" srcId="{9C2F5410-FB3F-4AB7-9EC0-DA386AC91C2F}" destId="{016BF45A-3EA1-4FA6-88F6-9712CF79050C}" srcOrd="2" destOrd="0" presId="urn:microsoft.com/office/officeart/2005/8/layout/cycle6"/>
    <dgm:cxn modelId="{AD37D153-50FD-442D-9FE3-58547E57C3D3}" type="presParOf" srcId="{9C2F5410-FB3F-4AB7-9EC0-DA386AC91C2F}" destId="{F920BA88-7822-4BBE-954D-A04CA4A9EC73}" srcOrd="3" destOrd="0" presId="urn:microsoft.com/office/officeart/2005/8/layout/cycle6"/>
    <dgm:cxn modelId="{39912574-9D4A-4C91-9D16-B2336DDE3532}" type="presParOf" srcId="{9C2F5410-FB3F-4AB7-9EC0-DA386AC91C2F}" destId="{B7E74056-135F-45D3-BF22-67AA4FB45DF8}" srcOrd="4" destOrd="0" presId="urn:microsoft.com/office/officeart/2005/8/layout/cycle6"/>
    <dgm:cxn modelId="{7CB2B3B7-8853-4FDE-BAEC-F1E9325965BB}" type="presParOf" srcId="{9C2F5410-FB3F-4AB7-9EC0-DA386AC91C2F}" destId="{ED7A591D-8EC7-4ABC-BFFA-B6733C55AB9C}" srcOrd="5" destOrd="0" presId="urn:microsoft.com/office/officeart/2005/8/layout/cycle6"/>
    <dgm:cxn modelId="{70AFD9CD-4BF9-4AAC-8D6D-86076F137615}" type="presParOf" srcId="{9C2F5410-FB3F-4AB7-9EC0-DA386AC91C2F}" destId="{8935B280-16B2-4CD6-8E32-D6411874AEC9}" srcOrd="6" destOrd="0" presId="urn:microsoft.com/office/officeart/2005/8/layout/cycle6"/>
    <dgm:cxn modelId="{1075719D-9AFB-4D11-B93F-E3A61DC86C2E}" type="presParOf" srcId="{9C2F5410-FB3F-4AB7-9EC0-DA386AC91C2F}" destId="{26D1E06F-A8EC-49EF-9B45-72C3E0A515F3}" srcOrd="7" destOrd="0" presId="urn:microsoft.com/office/officeart/2005/8/layout/cycle6"/>
    <dgm:cxn modelId="{062B478D-7578-41E3-A23A-6A34C85F271D}" type="presParOf" srcId="{9C2F5410-FB3F-4AB7-9EC0-DA386AC91C2F}" destId="{4E61BD46-4F24-4DB2-BD49-C8D2C69BE678}" srcOrd="8" destOrd="0" presId="urn:microsoft.com/office/officeart/2005/8/layout/cycle6"/>
    <dgm:cxn modelId="{70FF23D2-C6A7-41ED-ACAA-E88D8DF659D6}" type="presParOf" srcId="{9C2F5410-FB3F-4AB7-9EC0-DA386AC91C2F}" destId="{8F3C66A4-4E62-4EDA-95D1-847484B227C8}" srcOrd="9" destOrd="0" presId="urn:microsoft.com/office/officeart/2005/8/layout/cycle6"/>
    <dgm:cxn modelId="{62DB4862-D292-480D-849A-72F340349CD7}" type="presParOf" srcId="{9C2F5410-FB3F-4AB7-9EC0-DA386AC91C2F}" destId="{C3D4F842-E83A-4C82-80A6-1B7B0EFF58C2}" srcOrd="10" destOrd="0" presId="urn:microsoft.com/office/officeart/2005/8/layout/cycle6"/>
    <dgm:cxn modelId="{154BA24F-B581-42E0-9926-D276818ED5BE}" type="presParOf" srcId="{9C2F5410-FB3F-4AB7-9EC0-DA386AC91C2F}" destId="{2A00C488-D9F5-4F1F-87C3-16DBE74F0F50}" srcOrd="11" destOrd="0" presId="urn:microsoft.com/office/officeart/2005/8/layout/cycle6"/>
    <dgm:cxn modelId="{19C5AB4F-B131-485B-AE98-3F92F49D0D29}" type="presParOf" srcId="{9C2F5410-FB3F-4AB7-9EC0-DA386AC91C2F}" destId="{271D40E1-8194-4F4E-AAF9-4DE3C8F9390E}" srcOrd="12" destOrd="0" presId="urn:microsoft.com/office/officeart/2005/8/layout/cycle6"/>
    <dgm:cxn modelId="{4C504369-E6B0-4AC1-855F-F4103E448FD9}" type="presParOf" srcId="{9C2F5410-FB3F-4AB7-9EC0-DA386AC91C2F}" destId="{4457EE8E-9433-49A7-9D6B-AE7CD53CF96A}" srcOrd="13" destOrd="0" presId="urn:microsoft.com/office/officeart/2005/8/layout/cycle6"/>
    <dgm:cxn modelId="{5B37B49A-C5AD-4F6D-8608-A19EF51EF7B8}" type="presParOf" srcId="{9C2F5410-FB3F-4AB7-9EC0-DA386AC91C2F}" destId="{A5779E7F-8A2E-48BE-86CE-95DCD3E621A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8261C-8C59-4EF2-B918-6AA24B6682C6}">
      <dsp:nvSpPr>
        <dsp:cNvPr id="0" name=""/>
        <dsp:cNvSpPr/>
      </dsp:nvSpPr>
      <dsp:spPr>
        <a:xfrm>
          <a:off x="2828662" y="-73359"/>
          <a:ext cx="1440013" cy="119864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Credibility</a:t>
          </a:r>
        </a:p>
      </dsp:txBody>
      <dsp:txXfrm>
        <a:off x="2887175" y="-14846"/>
        <a:ext cx="1322987" cy="1081622"/>
      </dsp:txXfrm>
    </dsp:sp>
    <dsp:sp modelId="{016BF45A-3EA1-4FA6-88F6-9712CF79050C}">
      <dsp:nvSpPr>
        <dsp:cNvPr id="0" name=""/>
        <dsp:cNvSpPr/>
      </dsp:nvSpPr>
      <dsp:spPr>
        <a:xfrm>
          <a:off x="1597870" y="525964"/>
          <a:ext cx="3901597" cy="3901597"/>
        </a:xfrm>
        <a:custGeom>
          <a:avLst/>
          <a:gdLst/>
          <a:ahLst/>
          <a:cxnLst/>
          <a:rect l="0" t="0" r="0" b="0"/>
          <a:pathLst>
            <a:path>
              <a:moveTo>
                <a:pt x="2680329" y="141544"/>
              </a:moveTo>
              <a:arcTo wR="1950798" hR="1950798" stAng="17517623" swAng="17932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20BA88-7822-4BBE-954D-A04CA4A9EC73}">
      <dsp:nvSpPr>
        <dsp:cNvPr id="0" name=""/>
        <dsp:cNvSpPr/>
      </dsp:nvSpPr>
      <dsp:spPr>
        <a:xfrm>
          <a:off x="4643119" y="1279718"/>
          <a:ext cx="1521738" cy="118842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Career Advantage</a:t>
          </a:r>
        </a:p>
      </dsp:txBody>
      <dsp:txXfrm>
        <a:off x="4701133" y="1337732"/>
        <a:ext cx="1405710" cy="1072400"/>
      </dsp:txXfrm>
    </dsp:sp>
    <dsp:sp modelId="{ED7A591D-8EC7-4ABC-BFFA-B6733C55AB9C}">
      <dsp:nvSpPr>
        <dsp:cNvPr id="0" name=""/>
        <dsp:cNvSpPr/>
      </dsp:nvSpPr>
      <dsp:spPr>
        <a:xfrm>
          <a:off x="1597870" y="525964"/>
          <a:ext cx="3901597" cy="3901597"/>
        </a:xfrm>
        <a:custGeom>
          <a:avLst/>
          <a:gdLst/>
          <a:ahLst/>
          <a:cxnLst/>
          <a:rect l="0" t="0" r="0" b="0"/>
          <a:pathLst>
            <a:path>
              <a:moveTo>
                <a:pt x="3901596" y="1952503"/>
              </a:moveTo>
              <a:arcTo wR="1950798" hR="1950798" stAng="21603004" swAng="18042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35B280-16B2-4CD6-8E32-D6411874AEC9}">
      <dsp:nvSpPr>
        <dsp:cNvPr id="0" name=""/>
        <dsp:cNvSpPr/>
      </dsp:nvSpPr>
      <dsp:spPr>
        <a:xfrm>
          <a:off x="3944444" y="3464623"/>
          <a:ext cx="1501750" cy="118073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Practical Skills </a:t>
          </a:r>
        </a:p>
      </dsp:txBody>
      <dsp:txXfrm>
        <a:off x="4002083" y="3522262"/>
        <a:ext cx="1386472" cy="1065458"/>
      </dsp:txXfrm>
    </dsp:sp>
    <dsp:sp modelId="{4E61BD46-4F24-4DB2-BD49-C8D2C69BE678}">
      <dsp:nvSpPr>
        <dsp:cNvPr id="0" name=""/>
        <dsp:cNvSpPr/>
      </dsp:nvSpPr>
      <dsp:spPr>
        <a:xfrm>
          <a:off x="1597870" y="525964"/>
          <a:ext cx="3901597" cy="3901597"/>
        </a:xfrm>
        <a:custGeom>
          <a:avLst/>
          <a:gdLst/>
          <a:ahLst/>
          <a:cxnLst/>
          <a:rect l="0" t="0" r="0" b="0"/>
          <a:pathLst>
            <a:path>
              <a:moveTo>
                <a:pt x="2339596" y="3862460"/>
              </a:moveTo>
              <a:arcTo wR="1950798" hR="1950798" stAng="4710231" swAng="12371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3C66A4-4E62-4EDA-95D1-847484B227C8}">
      <dsp:nvSpPr>
        <dsp:cNvPr id="0" name=""/>
        <dsp:cNvSpPr/>
      </dsp:nvSpPr>
      <dsp:spPr>
        <a:xfrm>
          <a:off x="1571715" y="3537160"/>
          <a:ext cx="1660605" cy="103566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Community</a:t>
          </a:r>
        </a:p>
      </dsp:txBody>
      <dsp:txXfrm>
        <a:off x="1622272" y="3587717"/>
        <a:ext cx="1559491" cy="934548"/>
      </dsp:txXfrm>
    </dsp:sp>
    <dsp:sp modelId="{2A00C488-D9F5-4F1F-87C3-16DBE74F0F50}">
      <dsp:nvSpPr>
        <dsp:cNvPr id="0" name=""/>
        <dsp:cNvSpPr/>
      </dsp:nvSpPr>
      <dsp:spPr>
        <a:xfrm>
          <a:off x="1597870" y="525964"/>
          <a:ext cx="3901597" cy="3901597"/>
        </a:xfrm>
        <a:custGeom>
          <a:avLst/>
          <a:gdLst/>
          <a:ahLst/>
          <a:cxnLst/>
          <a:rect l="0" t="0" r="0" b="0"/>
          <a:pathLst>
            <a:path>
              <a:moveTo>
                <a:pt x="307526" y="3002118"/>
              </a:moveTo>
              <a:arcTo wR="1950798" hR="1950798" stAng="8843400" swAng="18896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D40E1-8194-4F4E-AAF9-4DE3C8F9390E}">
      <dsp:nvSpPr>
        <dsp:cNvPr id="0" name=""/>
        <dsp:cNvSpPr/>
      </dsp:nvSpPr>
      <dsp:spPr>
        <a:xfrm>
          <a:off x="921742" y="1243899"/>
          <a:ext cx="1543213" cy="1260066"/>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Global Recognition</a:t>
          </a:r>
        </a:p>
      </dsp:txBody>
      <dsp:txXfrm>
        <a:off x="983253" y="1305410"/>
        <a:ext cx="1420191" cy="1137044"/>
      </dsp:txXfrm>
    </dsp:sp>
    <dsp:sp modelId="{A5779E7F-8A2E-48BE-86CE-95DCD3E621A7}">
      <dsp:nvSpPr>
        <dsp:cNvPr id="0" name=""/>
        <dsp:cNvSpPr/>
      </dsp:nvSpPr>
      <dsp:spPr>
        <a:xfrm>
          <a:off x="1597870" y="525964"/>
          <a:ext cx="3901597" cy="3901597"/>
        </a:xfrm>
        <a:custGeom>
          <a:avLst/>
          <a:gdLst/>
          <a:ahLst/>
          <a:cxnLst/>
          <a:rect l="0" t="0" r="0" b="0"/>
          <a:pathLst>
            <a:path>
              <a:moveTo>
                <a:pt x="445180" y="710343"/>
              </a:moveTo>
              <a:arcTo wR="1950798" hR="1950798" stAng="13169075" swAng="17140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8261C-8C59-4EF2-B918-6AA24B6682C6}">
      <dsp:nvSpPr>
        <dsp:cNvPr id="0" name=""/>
        <dsp:cNvSpPr/>
      </dsp:nvSpPr>
      <dsp:spPr>
        <a:xfrm>
          <a:off x="2828662" y="-74780"/>
          <a:ext cx="1440013" cy="119864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Credibility</a:t>
          </a:r>
        </a:p>
      </dsp:txBody>
      <dsp:txXfrm>
        <a:off x="2887175" y="-16267"/>
        <a:ext cx="1322987" cy="1081622"/>
      </dsp:txXfrm>
    </dsp:sp>
    <dsp:sp modelId="{016BF45A-3EA1-4FA6-88F6-9712CF79050C}">
      <dsp:nvSpPr>
        <dsp:cNvPr id="0" name=""/>
        <dsp:cNvSpPr/>
      </dsp:nvSpPr>
      <dsp:spPr>
        <a:xfrm>
          <a:off x="1597870" y="524543"/>
          <a:ext cx="3901597" cy="3901597"/>
        </a:xfrm>
        <a:custGeom>
          <a:avLst/>
          <a:gdLst/>
          <a:ahLst/>
          <a:cxnLst/>
          <a:rect l="0" t="0" r="0" b="0"/>
          <a:pathLst>
            <a:path>
              <a:moveTo>
                <a:pt x="2680329" y="141544"/>
              </a:moveTo>
              <a:arcTo wR="1950798" hR="1950798" stAng="17517623" swAng="17932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20BA88-7822-4BBE-954D-A04CA4A9EC73}">
      <dsp:nvSpPr>
        <dsp:cNvPr id="0" name=""/>
        <dsp:cNvSpPr/>
      </dsp:nvSpPr>
      <dsp:spPr>
        <a:xfrm>
          <a:off x="4643119" y="1278298"/>
          <a:ext cx="1521738" cy="118842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Effective &amp; Efficient Professionals</a:t>
          </a:r>
        </a:p>
      </dsp:txBody>
      <dsp:txXfrm>
        <a:off x="4701133" y="1336312"/>
        <a:ext cx="1405710" cy="1072400"/>
      </dsp:txXfrm>
    </dsp:sp>
    <dsp:sp modelId="{ED7A591D-8EC7-4ABC-BFFA-B6733C55AB9C}">
      <dsp:nvSpPr>
        <dsp:cNvPr id="0" name=""/>
        <dsp:cNvSpPr/>
      </dsp:nvSpPr>
      <dsp:spPr>
        <a:xfrm>
          <a:off x="1611324" y="744807"/>
          <a:ext cx="3901597" cy="3901597"/>
        </a:xfrm>
        <a:custGeom>
          <a:avLst/>
          <a:gdLst/>
          <a:ahLst/>
          <a:cxnLst/>
          <a:rect l="0" t="0" r="0" b="0"/>
          <a:pathLst>
            <a:path>
              <a:moveTo>
                <a:pt x="3889239" y="1731564"/>
              </a:moveTo>
              <a:arcTo wR="1950798" hR="1950798" stAng="21212842" swAng="1695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35B280-16B2-4CD6-8E32-D6411874AEC9}">
      <dsp:nvSpPr>
        <dsp:cNvPr id="0" name=""/>
        <dsp:cNvSpPr/>
      </dsp:nvSpPr>
      <dsp:spPr>
        <a:xfrm>
          <a:off x="3886199" y="3428998"/>
          <a:ext cx="2039361" cy="118073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Competent Professionals + Higher Performance = Budget Efficiency</a:t>
          </a:r>
        </a:p>
      </dsp:txBody>
      <dsp:txXfrm>
        <a:off x="3943838" y="3486637"/>
        <a:ext cx="1924083" cy="1065458"/>
      </dsp:txXfrm>
    </dsp:sp>
    <dsp:sp modelId="{4E61BD46-4F24-4DB2-BD49-C8D2C69BE678}">
      <dsp:nvSpPr>
        <dsp:cNvPr id="0" name=""/>
        <dsp:cNvSpPr/>
      </dsp:nvSpPr>
      <dsp:spPr>
        <a:xfrm>
          <a:off x="1355807" y="689667"/>
          <a:ext cx="3901597" cy="3901597"/>
        </a:xfrm>
        <a:custGeom>
          <a:avLst/>
          <a:gdLst/>
          <a:ahLst/>
          <a:cxnLst/>
          <a:rect l="0" t="0" r="0" b="0"/>
          <a:pathLst>
            <a:path>
              <a:moveTo>
                <a:pt x="2520569" y="3816535"/>
              </a:moveTo>
              <a:arcTo wR="1950798" hR="1950798" stAng="4381082" swAng="17966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3C66A4-4E62-4EDA-95D1-847484B227C8}">
      <dsp:nvSpPr>
        <dsp:cNvPr id="0" name=""/>
        <dsp:cNvSpPr/>
      </dsp:nvSpPr>
      <dsp:spPr>
        <a:xfrm>
          <a:off x="914395" y="3352805"/>
          <a:ext cx="2060836" cy="118641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Highest Service, Education and Professional Excellence</a:t>
          </a:r>
        </a:p>
      </dsp:txBody>
      <dsp:txXfrm>
        <a:off x="972311" y="3410721"/>
        <a:ext cx="1945004" cy="1070585"/>
      </dsp:txXfrm>
    </dsp:sp>
    <dsp:sp modelId="{2A00C488-D9F5-4F1F-87C3-16DBE74F0F50}">
      <dsp:nvSpPr>
        <dsp:cNvPr id="0" name=""/>
        <dsp:cNvSpPr/>
      </dsp:nvSpPr>
      <dsp:spPr>
        <a:xfrm>
          <a:off x="1453530" y="774039"/>
          <a:ext cx="3901597" cy="3901597"/>
        </a:xfrm>
        <a:custGeom>
          <a:avLst/>
          <a:gdLst/>
          <a:ahLst/>
          <a:cxnLst/>
          <a:rect l="0" t="0" r="0" b="0"/>
          <a:pathLst>
            <a:path>
              <a:moveTo>
                <a:pt x="101261" y="2571143"/>
              </a:moveTo>
              <a:arcTo wR="1950798" hR="1950798" stAng="9687495" swAng="13996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D40E1-8194-4F4E-AAF9-4DE3C8F9390E}">
      <dsp:nvSpPr>
        <dsp:cNvPr id="0" name=""/>
        <dsp:cNvSpPr/>
      </dsp:nvSpPr>
      <dsp:spPr>
        <a:xfrm>
          <a:off x="761994" y="1293976"/>
          <a:ext cx="1543213" cy="1260066"/>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Broad Perspective and Demonstrated Professionalism</a:t>
          </a:r>
        </a:p>
      </dsp:txBody>
      <dsp:txXfrm>
        <a:off x="823505" y="1355487"/>
        <a:ext cx="1420191" cy="1137044"/>
      </dsp:txXfrm>
    </dsp:sp>
    <dsp:sp modelId="{A5779E7F-8A2E-48BE-86CE-95DCD3E621A7}">
      <dsp:nvSpPr>
        <dsp:cNvPr id="0" name=""/>
        <dsp:cNvSpPr/>
      </dsp:nvSpPr>
      <dsp:spPr>
        <a:xfrm>
          <a:off x="1366815" y="600007"/>
          <a:ext cx="3901597" cy="3901597"/>
        </a:xfrm>
        <a:custGeom>
          <a:avLst/>
          <a:gdLst/>
          <a:ahLst/>
          <a:cxnLst/>
          <a:rect l="0" t="0" r="0" b="0"/>
          <a:pathLst>
            <a:path>
              <a:moveTo>
                <a:pt x="466486" y="684926"/>
              </a:moveTo>
              <a:arcTo wR="1950798" hR="1950798" stAng="13227520" swAng="20806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B4E627-C3A8-4857-94A4-48A291730EB0}" type="datetimeFigureOut">
              <a:rPr lang="en-US" smtClean="0"/>
              <a:t>8/29/2017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E398CF-713E-4A98-9296-AF71BB7170BE}" type="slidenum">
              <a:rPr lang="en-US" smtClean="0"/>
              <a:t>‹#›</a:t>
            </a:fld>
            <a:endParaRPr lang="en-US"/>
          </a:p>
        </p:txBody>
      </p:sp>
    </p:spTree>
    <p:extLst>
      <p:ext uri="{BB962C8B-B14F-4D97-AF65-F5344CB8AC3E}">
        <p14:creationId xmlns:p14="http://schemas.microsoft.com/office/powerpoint/2010/main" val="237295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D9FDA7A-8EB2-4125-BDA6-49BCC4B590D5}" type="slidenum">
              <a:rPr lang="en-US"/>
              <a:pPr>
                <a:defRPr/>
              </a:pPr>
              <a:t>‹#›</a:t>
            </a:fld>
            <a:endParaRPr lang="en-US"/>
          </a:p>
        </p:txBody>
      </p:sp>
    </p:spTree>
    <p:extLst>
      <p:ext uri="{BB962C8B-B14F-4D97-AF65-F5344CB8AC3E}">
        <p14:creationId xmlns:p14="http://schemas.microsoft.com/office/powerpoint/2010/main" val="3750263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answer</a:t>
            </a:r>
            <a:r>
              <a:rPr lang="en-US" baseline="0" dirty="0"/>
              <a:t> this question based on your current level of knowledge.</a:t>
            </a:r>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10</a:t>
            </a:fld>
            <a:endParaRPr lang="en-US"/>
          </a:p>
        </p:txBody>
      </p:sp>
    </p:spTree>
    <p:extLst>
      <p:ext uri="{BB962C8B-B14F-4D97-AF65-F5344CB8AC3E}">
        <p14:creationId xmlns:p14="http://schemas.microsoft.com/office/powerpoint/2010/main" val="223474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servants</a:t>
            </a:r>
            <a:r>
              <a:rPr lang="en-US" baseline="0" dirty="0"/>
              <a:t> – serving more people</a:t>
            </a:r>
          </a:p>
          <a:p>
            <a:endParaRPr lang="en-US" baseline="0" dirty="0"/>
          </a:p>
          <a:p>
            <a:r>
              <a:rPr lang="en-US" baseline="0" dirty="0"/>
              <a:t>No matter what agency you work for across the United States the answer is the same.</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11</a:t>
            </a:fld>
            <a:endParaRPr lang="en-US"/>
          </a:p>
        </p:txBody>
      </p:sp>
    </p:spTree>
    <p:extLst>
      <p:ext uri="{BB962C8B-B14F-4D97-AF65-F5344CB8AC3E}">
        <p14:creationId xmlns:p14="http://schemas.microsoft.com/office/powerpoint/2010/main" val="189718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lvl="0"/>
            <a:r>
              <a:rPr lang="en-US" dirty="0"/>
              <a:t>The CPRP Certification exam is offered to individuals that meet qualifications of education and experience.  </a:t>
            </a:r>
          </a:p>
          <a:p>
            <a:pPr lvl="0"/>
            <a:endParaRPr lang="en-US" dirty="0"/>
          </a:p>
          <a:p>
            <a:pPr lvl="0"/>
            <a:r>
              <a:rPr lang="en-US" dirty="0"/>
              <a:t>Candidates for certification may apply with one of the following:</a:t>
            </a:r>
          </a:p>
          <a:p>
            <a:pPr lvl="0"/>
            <a:endParaRPr lang="en-US" dirty="0"/>
          </a:p>
          <a:p>
            <a:pPr lvl="0"/>
            <a:r>
              <a:rPr lang="en-US" dirty="0"/>
              <a:t>- Have just received, or are set to receive, a Bachelor’s degree from a program accredited by the Council on Accreditation of Parks, Recreation, Tourism and Related Professions. </a:t>
            </a:r>
          </a:p>
          <a:p>
            <a:pPr lvl="0"/>
            <a:endParaRPr lang="en-US" dirty="0"/>
          </a:p>
          <a:p>
            <a:pPr lvl="0"/>
            <a:r>
              <a:rPr lang="en-US" dirty="0"/>
              <a:t>- Have a Bachelor’s degree or higher from any institution in recreation, park resources, or leisure services; and also have no less than 1 year of full-time experience in the field</a:t>
            </a:r>
          </a:p>
          <a:p>
            <a:pPr lvl="0"/>
            <a:endParaRPr lang="en-US" dirty="0"/>
          </a:p>
          <a:p>
            <a:pPr marL="170858" indent="-170858">
              <a:buFontTx/>
              <a:buChar char="-"/>
            </a:pPr>
            <a:r>
              <a:rPr lang="en-US" dirty="0"/>
              <a:t>Have a Bachelor’s degree in a major other than recreation, park resources, or leisure services; and also have no less than 3 years of full-time experience in the field</a:t>
            </a:r>
          </a:p>
          <a:p>
            <a:pPr marL="170858" indent="-170858">
              <a:buFontTx/>
              <a:buChar char="-"/>
            </a:pPr>
            <a:endParaRPr lang="en-US" dirty="0"/>
          </a:p>
          <a:p>
            <a:pPr marL="170858" indent="-170858">
              <a:buFontTx/>
              <a:buChar char="-"/>
            </a:pPr>
            <a:r>
              <a:rPr lang="en-US" dirty="0"/>
              <a:t>Have an Associate’s degree and have no less than 4 years of full-time experience in the field</a:t>
            </a:r>
          </a:p>
          <a:p>
            <a:pPr marL="170858" indent="-170858">
              <a:buFontTx/>
              <a:buChar char="-"/>
            </a:pPr>
            <a:endParaRPr lang="en-US" dirty="0"/>
          </a:p>
          <a:p>
            <a:pPr marL="170858" indent="-170858">
              <a:buFontTx/>
              <a:buChar char="-"/>
            </a:pPr>
            <a:r>
              <a:rPr lang="en-US" dirty="0"/>
              <a:t>Have a high school diploma or equivalent and have 5 years of full-time experience in the field</a:t>
            </a:r>
          </a:p>
          <a:p>
            <a:pPr lvl="0"/>
            <a:r>
              <a:rPr lang="en-US" dirty="0"/>
              <a:t> </a:t>
            </a:r>
          </a:p>
          <a:p>
            <a:pPr lvl="0"/>
            <a:r>
              <a:rPr lang="en-US" dirty="0"/>
              <a:t>Please note that, students who have not yet graduated from an COAPRT accredited program but are in their final semester on campus may be able to qualify for exam status</a:t>
            </a:r>
          </a:p>
          <a:p>
            <a:pPr lvl="0"/>
            <a:endParaRPr lang="en-US" dirty="0"/>
          </a:p>
          <a:p>
            <a:pPr lvl="0"/>
            <a:r>
              <a:rPr lang="en-US" dirty="0"/>
              <a:t>In addition, Candidates may apply with part time, seasonal or temporary work experience, which is accepted as 1 year part time work experience equals 6 months full time work experience. </a:t>
            </a:r>
          </a:p>
          <a:p>
            <a:pPr lvl="0"/>
            <a:endParaRPr lang="en-US" dirty="0"/>
          </a:p>
          <a:p>
            <a:pPr lvl="0"/>
            <a:r>
              <a:rPr lang="en-US" dirty="0"/>
              <a:t>Seasonal and temporary work will</a:t>
            </a:r>
            <a:r>
              <a:rPr lang="en-US" baseline="0" dirty="0"/>
              <a:t> only be accepted in conjunction with one year full time work experience in a park, recreation or leisure services position.</a:t>
            </a:r>
          </a:p>
          <a:p>
            <a:pPr lvl="0"/>
            <a:endParaRPr lang="en-US" dirty="0"/>
          </a:p>
          <a:p>
            <a:pPr lvl="0"/>
            <a:r>
              <a:rPr lang="en-US" dirty="0"/>
              <a:t>**Applicants</a:t>
            </a:r>
            <a:r>
              <a:rPr lang="en-US" baseline="0" dirty="0"/>
              <a:t> are not required to provide proof of education or work experience (i.e. transcripts and verified work experience forms) at the time of application and are only required to complete the CPRP initial application to apply. If an applicant is selected for audit, or documentation is requested by NRPA Staff they will be required to submit proof of their qualifications. </a:t>
            </a:r>
            <a:endParaRPr lang="en-US" dirty="0"/>
          </a:p>
          <a:p>
            <a:pPr lv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CF2FB3-AC47-40D1-801C-37B1A835CE25}" type="slidenum">
              <a:rPr lang="en-US">
                <a:solidFill>
                  <a:prstClr val="black"/>
                </a:solidFill>
              </a:rPr>
              <a:pPr>
                <a:defRPr/>
              </a:pPr>
              <a:t>13</a:t>
            </a:fld>
            <a:endParaRPr lang="en-US" dirty="0">
              <a:solidFill>
                <a:prstClr val="black"/>
              </a:solidFill>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 typeface="+mj-lt"/>
              <a:buAutoNum type="arabicPeriod"/>
            </a:pPr>
            <a:r>
              <a:rPr lang="en-US" altLang="en-US" baseline="0" dirty="0"/>
              <a:t>Review the eligibility requirements for the CPRP </a:t>
            </a:r>
          </a:p>
          <a:p>
            <a:pPr marL="0" indent="0">
              <a:spcBef>
                <a:spcPct val="0"/>
              </a:spcBef>
              <a:buFont typeface="+mj-lt"/>
              <a:buNone/>
            </a:pPr>
            <a:endParaRPr lang="en-US" altLang="en-US" dirty="0"/>
          </a:p>
          <a:p>
            <a:pPr marL="0" indent="0">
              <a:spcBef>
                <a:spcPct val="0"/>
              </a:spcBef>
              <a:buFont typeface="+mj-lt"/>
              <a:buNone/>
            </a:pPr>
            <a:r>
              <a:rPr lang="en-US" altLang="en-US" dirty="0"/>
              <a:t>2.</a:t>
            </a:r>
            <a:r>
              <a:rPr lang="en-US" altLang="en-US" baseline="0" dirty="0"/>
              <a:t> Study materials can be found online in NRPA’s Online Store (www.nrpa.org/store). Additional reference materials can be found in the Candidate Handbook (candidate handbooks can be found online and are sent to you with your eligibility email)</a:t>
            </a:r>
          </a:p>
          <a:p>
            <a:pPr marL="0" indent="0">
              <a:spcBef>
                <a:spcPct val="0"/>
              </a:spcBef>
              <a:buFont typeface="+mj-lt"/>
              <a:buNone/>
            </a:pPr>
            <a:endParaRPr lang="en-US" altLang="en-US" baseline="0" dirty="0"/>
          </a:p>
          <a:p>
            <a:pPr marL="0" indent="0">
              <a:spcBef>
                <a:spcPct val="0"/>
              </a:spcBef>
              <a:buFont typeface="+mj-lt"/>
              <a:buNone/>
            </a:pPr>
            <a:r>
              <a:rPr lang="en-US" altLang="en-US" baseline="0" dirty="0"/>
              <a:t>3. You can apply online or by mail (both the online application and paper application can be found on NRPA’s website)</a:t>
            </a:r>
          </a:p>
          <a:p>
            <a:pPr marL="0" indent="0">
              <a:spcBef>
                <a:spcPct val="0"/>
              </a:spcBef>
              <a:buFont typeface="+mj-lt"/>
              <a:buNone/>
            </a:pPr>
            <a:endParaRPr lang="en-US" altLang="en-US" dirty="0"/>
          </a:p>
          <a:p>
            <a:pPr marL="0" indent="0">
              <a:spcBef>
                <a:spcPct val="0"/>
              </a:spcBef>
              <a:buFont typeface="+mj-lt"/>
              <a:buNone/>
            </a:pPr>
            <a:r>
              <a:rPr lang="en-US" altLang="en-US" dirty="0"/>
              <a:t>4. It is highly recommended by NRPA to review the Candidate Handbook sent with your eligibility email. </a:t>
            </a:r>
          </a:p>
          <a:p>
            <a:pPr marL="0" indent="0">
              <a:spcBef>
                <a:spcPct val="0"/>
              </a:spcBef>
              <a:buFont typeface="+mj-lt"/>
              <a:buNone/>
            </a:pPr>
            <a:endParaRPr lang="en-US" altLang="en-US" dirty="0"/>
          </a:p>
          <a:p>
            <a:pPr marL="0" indent="0">
              <a:spcBef>
                <a:spcPct val="0"/>
              </a:spcBef>
              <a:buFont typeface="+mj-lt"/>
              <a:buNone/>
            </a:pPr>
            <a:r>
              <a:rPr lang="en-US" altLang="en-US" dirty="0"/>
              <a:t>5.</a:t>
            </a:r>
            <a:r>
              <a:rPr lang="en-US" altLang="en-US" baseline="0" dirty="0"/>
              <a:t> Once the application is complete you will have one year to study, sit for and complete the exam.</a:t>
            </a:r>
          </a:p>
          <a:p>
            <a:pPr marL="0" indent="0">
              <a:spcBef>
                <a:spcPct val="0"/>
              </a:spcBef>
              <a:buFont typeface="+mj-lt"/>
              <a:buNone/>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a:t>Exam fees - $260 NRPA Members/$304 Non-NRPA Members</a:t>
            </a:r>
          </a:p>
          <a:p>
            <a:pPr eaLnBrk="1" hangingPunct="1"/>
            <a:endParaRPr lang="en-US" baseline="0" dirty="0"/>
          </a:p>
          <a:p>
            <a:pPr eaLnBrk="1" hangingPunct="1"/>
            <a:r>
              <a:rPr lang="en-US" baseline="0" dirty="0"/>
              <a:t>Premier Agency, Agency and University Packages are available.  These packages provide discounts based on the number of individuals planning to sit for an examination.  </a:t>
            </a:r>
          </a:p>
          <a:p>
            <a:pPr eaLnBrk="1" hangingPunct="1"/>
            <a:endParaRPr lang="en-US" baseline="0" dirty="0"/>
          </a:p>
          <a:p>
            <a:pPr eaLnBrk="1" hangingPunct="1"/>
            <a:r>
              <a:rPr lang="en-US" dirty="0"/>
              <a:t>http://www.nrpa.org/certification/CPRP/</a:t>
            </a:r>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completed the application process, it is time to </a:t>
            </a:r>
            <a:r>
              <a:rPr lang="en-US" baseline="0" dirty="0"/>
              <a:t>sit for the examination.</a:t>
            </a:r>
          </a:p>
          <a:p>
            <a:endParaRPr lang="en-US" baseline="0" dirty="0"/>
          </a:p>
          <a:p>
            <a:r>
              <a:rPr lang="en-US" dirty="0"/>
              <a:t>CPRP Certification is achieved by successfully passing the CPRP Certification Examination.</a:t>
            </a:r>
          </a:p>
          <a:p>
            <a:endParaRPr lang="en-US" dirty="0"/>
          </a:p>
          <a:p>
            <a:r>
              <a:rPr lang="en-US" dirty="0"/>
              <a:t>The CPRP Examination can be taken at computer-based testing facilities throughout the US and Canada.</a:t>
            </a:r>
          </a:p>
          <a:p>
            <a:r>
              <a:rPr lang="en-US" dirty="0"/>
              <a:t>CPRP Examination is a 150 question exam – 25 questions are pre-test (must answer 85 of 125 scored questions correctly to pass)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Testing Locations: The exam is</a:t>
            </a:r>
            <a:r>
              <a:rPr lang="en-US" sz="1200" baseline="0" dirty="0">
                <a:solidFill>
                  <a:schemeClr val="tx1"/>
                </a:solidFill>
              </a:rPr>
              <a:t> taken at a </a:t>
            </a:r>
            <a:r>
              <a:rPr lang="en-US" sz="1200" dirty="0">
                <a:solidFill>
                  <a:schemeClr val="tx1"/>
                </a:solidFill>
              </a:rPr>
              <a:t>AMP a PSI Company (AMP/PSI) testing facility. AMP/PSI offers approximately 200 professional testing sites in the United States, as well as testing internationally.</a:t>
            </a:r>
          </a:p>
          <a:p>
            <a:endParaRPr lang="en-US" dirty="0"/>
          </a:p>
          <a:p>
            <a:r>
              <a:rPr lang="en-US" dirty="0"/>
              <a:t>There are four core</a:t>
            </a:r>
            <a:r>
              <a:rPr lang="en-US" baseline="0" dirty="0"/>
              <a:t> competencies covered on the CPRP Examination and those are finance, human resource, operations and programming.    </a:t>
            </a:r>
          </a:p>
          <a:p>
            <a:endParaRPr lang="en-US" baseline="0" dirty="0"/>
          </a:p>
          <a:p>
            <a:r>
              <a:rPr lang="en-US" baseline="0" dirty="0"/>
              <a:t>Let’s now discuss these core competencies in a little more detail.</a:t>
            </a:r>
          </a:p>
          <a:p>
            <a:endParaRPr lang="en-US" baseline="0"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15</a:t>
            </a:fld>
            <a:endParaRPr lang="en-US"/>
          </a:p>
        </p:txBody>
      </p:sp>
    </p:spTree>
    <p:extLst>
      <p:ext uri="{BB962C8B-B14F-4D97-AF65-F5344CB8AC3E}">
        <p14:creationId xmlns:p14="http://schemas.microsoft.com/office/powerpoint/2010/main" val="221354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first core competency is Finance.  11% of the questions on the examination will be based on Finance.</a:t>
            </a:r>
          </a:p>
          <a:p>
            <a:endParaRPr lang="en-US" baseline="0" dirty="0"/>
          </a:p>
          <a:p>
            <a:r>
              <a:rPr lang="en-US" baseline="0" dirty="0"/>
              <a:t>There are 6 job task examples provided to professionals to assist with their preparation.  </a:t>
            </a:r>
          </a:p>
          <a:p>
            <a:endParaRPr lang="en-US" baseline="0" dirty="0"/>
          </a:p>
          <a:p>
            <a:r>
              <a:rPr lang="en-US" baseline="0" dirty="0"/>
              <a:t>A few job task examples include:</a:t>
            </a:r>
          </a:p>
          <a:p>
            <a:pPr lvl="1"/>
            <a:r>
              <a:rPr lang="en-US" baseline="0" dirty="0"/>
              <a:t>Purchase supplies, equipment and services for program activities</a:t>
            </a:r>
          </a:p>
          <a:p>
            <a:pPr lvl="1"/>
            <a:r>
              <a:rPr lang="en-US" baseline="0" dirty="0"/>
              <a:t>Operate within an existing budget</a:t>
            </a:r>
          </a:p>
          <a:p>
            <a:pPr lvl="1"/>
            <a:r>
              <a:rPr lang="en-US" baseline="0" dirty="0"/>
              <a:t>Prepare program/event budget</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test your knowledge in</a:t>
            </a:r>
            <a:r>
              <a:rPr lang="en-US" baseline="0" dirty="0"/>
              <a:t> Finance…</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17</a:t>
            </a:fld>
            <a:endParaRPr lang="en-US"/>
          </a:p>
        </p:txBody>
      </p:sp>
    </p:spTree>
    <p:extLst>
      <p:ext uri="{BB962C8B-B14F-4D97-AF65-F5344CB8AC3E}">
        <p14:creationId xmlns:p14="http://schemas.microsoft.com/office/powerpoint/2010/main" val="325508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BEST means to properly handle cash is through the implementation of detailed policies and procedures for cash collection.  Your policies and procedures may vary on the recreation centers operations.</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18</a:t>
            </a:fld>
            <a:endParaRPr lang="en-US"/>
          </a:p>
        </p:txBody>
      </p:sp>
    </p:spTree>
    <p:extLst>
      <p:ext uri="{BB962C8B-B14F-4D97-AF65-F5344CB8AC3E}">
        <p14:creationId xmlns:p14="http://schemas.microsoft.com/office/powerpoint/2010/main" val="341860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second core competency is Human Resources.  23% of the questions on the examination will be based on Human Resources.</a:t>
            </a:r>
          </a:p>
          <a:p>
            <a:endParaRPr lang="en-US" baseline="0" dirty="0"/>
          </a:p>
          <a:p>
            <a:r>
              <a:rPr lang="en-US" baseline="0" dirty="0"/>
              <a:t>There are 12 job task examples provided to professionals to assist with their preparation.  </a:t>
            </a:r>
          </a:p>
          <a:p>
            <a:endParaRPr lang="en-US" baseline="0" dirty="0"/>
          </a:p>
          <a:p>
            <a:r>
              <a:rPr lang="en-US" baseline="0" dirty="0"/>
              <a:t>A few job task examples include:</a:t>
            </a:r>
          </a:p>
          <a:p>
            <a:pPr lvl="2"/>
            <a:r>
              <a:rPr lang="en-US" sz="2200" dirty="0">
                <a:solidFill>
                  <a:srgbClr val="080808"/>
                </a:solidFill>
                <a:latin typeface="Arial" pitchFamily="34" charset="0"/>
                <a:cs typeface="Arial" pitchFamily="34" charset="0"/>
              </a:rPr>
              <a:t>Communicate the organization mission, values, and culture</a:t>
            </a:r>
          </a:p>
          <a:p>
            <a:pPr lvl="2"/>
            <a:r>
              <a:rPr lang="en-US" sz="2200" dirty="0">
                <a:solidFill>
                  <a:srgbClr val="080808"/>
                </a:solidFill>
                <a:latin typeface="Arial" pitchFamily="34" charset="0"/>
                <a:cs typeface="Arial" pitchFamily="34" charset="0"/>
              </a:rPr>
              <a:t>Manage volunteers (recruits, retention, schedules, evaluates, recognition)</a:t>
            </a:r>
          </a:p>
          <a:p>
            <a:pPr lvl="2"/>
            <a:r>
              <a:rPr lang="en-US" sz="2200" dirty="0">
                <a:solidFill>
                  <a:srgbClr val="080808"/>
                </a:solidFill>
                <a:latin typeface="Arial" pitchFamily="34" charset="0"/>
                <a:cs typeface="Arial" pitchFamily="34" charset="0"/>
              </a:rPr>
              <a:t>Recruit candidates for seasonal/part time/contract employment</a:t>
            </a:r>
          </a:p>
          <a:p>
            <a:endParaRPr lang="en-US" baseline="0"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Let’s test your knowledge in</a:t>
            </a:r>
            <a:r>
              <a:rPr lang="en-US" baseline="0" dirty="0"/>
              <a:t> Human Resources…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20</a:t>
            </a:fld>
            <a:endParaRPr lang="en-US"/>
          </a:p>
        </p:txBody>
      </p:sp>
    </p:spTree>
    <p:extLst>
      <p:ext uri="{BB962C8B-B14F-4D97-AF65-F5344CB8AC3E}">
        <p14:creationId xmlns:p14="http://schemas.microsoft.com/office/powerpoint/2010/main" val="379175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is the recognition</a:t>
            </a:r>
            <a:r>
              <a:rPr lang="en-US" baseline="0" dirty="0"/>
              <a:t> of individuals through NRPA, while accreditation is the recognition of agencies.</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21</a:t>
            </a:fld>
            <a:endParaRPr lang="en-US"/>
          </a:p>
        </p:txBody>
      </p:sp>
    </p:spTree>
    <p:extLst>
      <p:ext uri="{BB962C8B-B14F-4D97-AF65-F5344CB8AC3E}">
        <p14:creationId xmlns:p14="http://schemas.microsoft.com/office/powerpoint/2010/main" val="175058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third core competency is Operations.  33% of the questions on the examination will be based on Operations.</a:t>
            </a:r>
          </a:p>
          <a:p>
            <a:endParaRPr lang="en-US" baseline="0" dirty="0"/>
          </a:p>
          <a:p>
            <a:r>
              <a:rPr lang="en-US" baseline="0" dirty="0"/>
              <a:t>There are 17 job task examples provided to professionals to assist with their preparation.  </a:t>
            </a:r>
          </a:p>
          <a:p>
            <a:endParaRPr lang="en-US" baseline="0" dirty="0"/>
          </a:p>
          <a:p>
            <a:r>
              <a:rPr lang="en-US" baseline="0" dirty="0"/>
              <a:t>A few job task examples include:</a:t>
            </a:r>
          </a:p>
          <a:p>
            <a:pPr lvl="1"/>
            <a:r>
              <a:rPr lang="en-US" baseline="0" dirty="0"/>
              <a:t>Provide input regarding capital improvements based on operational needs (Identify comprehensive plan, Identify master plan,     </a:t>
            </a:r>
          </a:p>
          <a:p>
            <a:pPr lvl="2"/>
            <a:r>
              <a:rPr lang="en-US" baseline="0" dirty="0"/>
              <a:t>Identify strategic plan)</a:t>
            </a:r>
          </a:p>
          <a:p>
            <a:pPr lvl="1"/>
            <a:r>
              <a:rPr lang="en-US" baseline="0" dirty="0"/>
              <a:t>Assist with monitoring work of contractors, concessionaires</a:t>
            </a:r>
          </a:p>
          <a:p>
            <a:pPr lvl="1"/>
            <a:r>
              <a:rPr lang="en-US" sz="2200" dirty="0">
                <a:solidFill>
                  <a:srgbClr val="080808"/>
                </a:solidFill>
                <a:latin typeface="Arial" pitchFamily="34" charset="0"/>
                <a:cs typeface="Arial" pitchFamily="34" charset="0"/>
              </a:rPr>
              <a:t>Follow energy efficient and environmentally friendly procedures</a:t>
            </a:r>
            <a:endParaRPr lang="en-US" sz="1000" dirty="0">
              <a:solidFill>
                <a:srgbClr val="080808"/>
              </a:solidFill>
              <a:latin typeface="Arial" pitchFamily="34" charset="0"/>
              <a:cs typeface="Arial" pitchFamily="34" charset="0"/>
            </a:endParaRPr>
          </a:p>
          <a:p>
            <a:endParaRPr lang="en-US" baseline="0"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Let’s test your knowledge in</a:t>
            </a:r>
            <a:r>
              <a:rPr lang="en-US" baseline="0" dirty="0"/>
              <a:t> Operations…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23</a:t>
            </a:fld>
            <a:endParaRPr lang="en-US"/>
          </a:p>
        </p:txBody>
      </p:sp>
    </p:spTree>
    <p:extLst>
      <p:ext uri="{BB962C8B-B14F-4D97-AF65-F5344CB8AC3E}">
        <p14:creationId xmlns:p14="http://schemas.microsoft.com/office/powerpoint/2010/main" val="3660289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are good ways to reduce</a:t>
            </a:r>
            <a:r>
              <a:rPr lang="en-US" baseline="0" dirty="0"/>
              <a:t> the number of injuries on a playground but the question is asking for the MOST effective way to reduce the number of severe injuries</a:t>
            </a:r>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24</a:t>
            </a:fld>
            <a:endParaRPr lang="en-US"/>
          </a:p>
        </p:txBody>
      </p:sp>
    </p:spTree>
    <p:extLst>
      <p:ext uri="{BB962C8B-B14F-4D97-AF65-F5344CB8AC3E}">
        <p14:creationId xmlns:p14="http://schemas.microsoft.com/office/powerpoint/2010/main" val="59901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final core competency is Programming.  33% of the questions on the examination will be based on Programming.</a:t>
            </a:r>
          </a:p>
          <a:p>
            <a:endParaRPr lang="en-US" baseline="0" dirty="0"/>
          </a:p>
          <a:p>
            <a:r>
              <a:rPr lang="en-US" baseline="0" dirty="0"/>
              <a:t>There are 14 job task examples provided to professionals to assist with their preparation.  </a:t>
            </a:r>
          </a:p>
          <a:p>
            <a:endParaRPr lang="en-US" baseline="0" dirty="0"/>
          </a:p>
          <a:p>
            <a:r>
              <a:rPr lang="en-US" baseline="0" dirty="0"/>
              <a:t>A few job task examples include:</a:t>
            </a:r>
          </a:p>
          <a:p>
            <a:pPr lvl="2"/>
            <a:r>
              <a:rPr lang="en-US" sz="2200" dirty="0">
                <a:solidFill>
                  <a:srgbClr val="080808"/>
                </a:solidFill>
                <a:latin typeface="Arial" pitchFamily="34" charset="0"/>
                <a:cs typeface="Arial" pitchFamily="34" charset="0"/>
              </a:rPr>
              <a:t>Creation/supervision of recreation programming</a:t>
            </a:r>
          </a:p>
          <a:p>
            <a:pPr lvl="2"/>
            <a:r>
              <a:rPr lang="en-US" sz="2200" dirty="0">
                <a:solidFill>
                  <a:srgbClr val="080808"/>
                </a:solidFill>
                <a:latin typeface="Arial" pitchFamily="34" charset="0"/>
                <a:cs typeface="Arial" pitchFamily="34" charset="0"/>
              </a:rPr>
              <a:t>Provide direct leadership of recreation activities (facilitate programs)</a:t>
            </a:r>
          </a:p>
          <a:p>
            <a:pPr lvl="2"/>
            <a:r>
              <a:rPr lang="en-US" sz="2200" dirty="0">
                <a:solidFill>
                  <a:srgbClr val="080808"/>
                </a:solidFill>
                <a:latin typeface="Arial" pitchFamily="34" charset="0"/>
                <a:cs typeface="Arial" pitchFamily="34" charset="0"/>
              </a:rPr>
              <a:t>Identify resources available for programming, adjusting as necessary (location, staffing, supplies, safety)</a:t>
            </a:r>
          </a:p>
          <a:p>
            <a:endParaRPr lang="en-US" baseline="0"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Finally,</a:t>
            </a:r>
            <a:r>
              <a:rPr lang="en-US" baseline="0" dirty="0"/>
              <a:t> l</a:t>
            </a:r>
            <a:r>
              <a:rPr lang="en-US" dirty="0"/>
              <a:t>et’s test your knowledge in</a:t>
            </a:r>
            <a:r>
              <a:rPr lang="en-US" baseline="0" dirty="0"/>
              <a:t>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26</a:t>
            </a:fld>
            <a:endParaRPr lang="en-US"/>
          </a:p>
        </p:txBody>
      </p:sp>
    </p:spTree>
    <p:extLst>
      <p:ext uri="{BB962C8B-B14F-4D97-AF65-F5344CB8AC3E}">
        <p14:creationId xmlns:p14="http://schemas.microsoft.com/office/powerpoint/2010/main" val="2172099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Americans</a:t>
            </a:r>
            <a:r>
              <a:rPr lang="en-US" baseline="0" dirty="0"/>
              <a:t> with Disabilities Act</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27</a:t>
            </a:fld>
            <a:endParaRPr lang="en-US"/>
          </a:p>
        </p:txBody>
      </p:sp>
    </p:spTree>
    <p:extLst>
      <p:ext uri="{BB962C8B-B14F-4D97-AF65-F5344CB8AC3E}">
        <p14:creationId xmlns:p14="http://schemas.microsoft.com/office/powerpoint/2010/main" val="3181719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a:t>
            </a:r>
            <a:r>
              <a:rPr lang="en-US" altLang="en-US" baseline="0" dirty="0"/>
              <a:t> is a quick list of the recommended study tips for professionals who are planning to sit for the CPRP examination.</a:t>
            </a:r>
          </a:p>
          <a:p>
            <a:pPr eaLnBrk="1" hangingPunct="1">
              <a:spcBef>
                <a:spcPct val="0"/>
              </a:spcBef>
            </a:pPr>
            <a:endParaRPr lang="en-US" altLang="en-US" baseline="0"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CPRP Study Guide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Create your own tools – flash cards,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Look to peers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Create games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Refer to reference books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Think of how you’ve learned in the past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Go Online! 	</a:t>
            </a:r>
          </a:p>
          <a:p>
            <a:pPr eaLnBrk="1" hangingPunct="1">
              <a:spcBef>
                <a:spcPct val="0"/>
              </a:spcBef>
            </a:pPr>
            <a:endParaRPr lang="en-US" altLang="en-US" dirty="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0D203A-68E4-4325-A4AF-ADBC125AF4ED}"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CPRP Certification lasts 2 years before a renewal application must be submitted. </a:t>
            </a:r>
          </a:p>
          <a:p>
            <a:endParaRPr lang="en-US" baseline="0" dirty="0"/>
          </a:p>
          <a:p>
            <a:r>
              <a:rPr lang="en-US" baseline="0" dirty="0"/>
              <a:t>Renewal requires an individual to achieve 2.0 CEUs within their 2-year certification cycle or retaking the current CPRP examination.</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CEUs are earned by attending state and national educational opportunities, professional service credit, or petitioning local education opportunities for credit</a:t>
            </a:r>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29</a:t>
            </a:fld>
            <a:endParaRPr lang="en-US"/>
          </a:p>
        </p:txBody>
      </p:sp>
    </p:spTree>
    <p:extLst>
      <p:ext uri="{BB962C8B-B14F-4D97-AF65-F5344CB8AC3E}">
        <p14:creationId xmlns:p14="http://schemas.microsoft.com/office/powerpoint/2010/main" val="257809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quickly</a:t>
            </a:r>
            <a:r>
              <a:rPr lang="en-US" baseline="0" dirty="0"/>
              <a:t> </a:t>
            </a:r>
            <a:r>
              <a:rPr lang="en-US" dirty="0"/>
              <a:t>review the occupational certification programs for park</a:t>
            </a:r>
            <a:r>
              <a:rPr lang="en-US" baseline="0" dirty="0"/>
              <a:t> and recreation professionals…</a:t>
            </a:r>
          </a:p>
          <a:p>
            <a:endParaRPr lang="en-US" baseline="0" dirty="0"/>
          </a:p>
          <a:p>
            <a:pPr>
              <a:spcBef>
                <a:spcPct val="20000"/>
              </a:spcBef>
              <a:defRPr/>
            </a:pPr>
            <a:r>
              <a:rPr lang="en-US" sz="1200" b="1" kern="0" dirty="0">
                <a:latin typeface="Arial" pitchFamily="34" charset="0"/>
                <a:cs typeface="Arial" pitchFamily="34" charset="0"/>
              </a:rPr>
              <a:t>Certified Playground Safety Inspectors (CPSI) </a:t>
            </a:r>
            <a:endParaRPr lang="en-US" sz="12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Credentials to inspect playgrounds for safety</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Course (online or in-person) and examination (paper-pencil or computer based test)</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3 year certification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Recertification through re-examination</a:t>
            </a:r>
          </a:p>
          <a:p>
            <a:pPr marL="342900" indent="-342900">
              <a:spcBef>
                <a:spcPct val="20000"/>
              </a:spcBef>
              <a:defRPr/>
            </a:pPr>
            <a:endParaRPr lang="en-US" sz="800" kern="0" dirty="0">
              <a:latin typeface="Arial" pitchFamily="34" charset="0"/>
              <a:cs typeface="Arial" pitchFamily="34" charset="0"/>
            </a:endParaRPr>
          </a:p>
          <a:p>
            <a:pPr>
              <a:spcBef>
                <a:spcPct val="20000"/>
              </a:spcBef>
              <a:defRPr/>
            </a:pPr>
            <a:r>
              <a:rPr lang="en-US" sz="1200" b="1" kern="0" dirty="0">
                <a:latin typeface="Arial" pitchFamily="34" charset="0"/>
                <a:cs typeface="Arial" pitchFamily="34" charset="0"/>
              </a:rPr>
              <a:t>Aquatic Facility Operators (AFO) </a:t>
            </a:r>
            <a:endParaRPr lang="en-US" sz="12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Credentials for aquatic facility management and operation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Course (in-person) and examination (paper-pencil)</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5 year certification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Recertification through examination or 2.0 Continuing Education Units</a:t>
            </a:r>
          </a:p>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defTabSz="931774">
              <a:lnSpc>
                <a:spcPct val="80000"/>
              </a:lnSpc>
              <a:defRPr/>
            </a:pPr>
            <a:r>
              <a:rPr lang="en-US" dirty="0"/>
              <a:t>Now</a:t>
            </a:r>
            <a:r>
              <a:rPr lang="en-US" baseline="0" dirty="0"/>
              <a:t> that we have discussed the reason why you should become a CPRP lets take a look at another reason…</a:t>
            </a:r>
          </a:p>
          <a:p>
            <a:pPr defTabSz="931774">
              <a:lnSpc>
                <a:spcPct val="80000"/>
              </a:lnSpc>
              <a:defRPr/>
            </a:pPr>
            <a:endParaRPr lang="en-US" baseline="0" dirty="0"/>
          </a:p>
          <a:p>
            <a:pPr defTabSz="931774">
              <a:lnSpc>
                <a:spcPct val="80000"/>
              </a:lnSpc>
              <a:defRPr/>
            </a:pPr>
            <a:r>
              <a:rPr lang="en-US" dirty="0"/>
              <a:t>CPRE certification will place you in the company of an elite group of parks and recreation managers and executives and connects you to the latest trends and information however</a:t>
            </a:r>
            <a:r>
              <a:rPr lang="en-US" baseline="0" dirty="0"/>
              <a:t> this certification can not be obtained without a current CPRP certification</a:t>
            </a:r>
            <a:r>
              <a:rPr lang="en-US" dirty="0"/>
              <a:t>.</a:t>
            </a:r>
          </a:p>
          <a:p>
            <a:pPr defTabSz="931774">
              <a:lnSpc>
                <a:spcPct val="80000"/>
              </a:lnSpc>
              <a:defRPr/>
            </a:pPr>
            <a:endParaRPr lang="en-US" dirty="0"/>
          </a:p>
          <a:p>
            <a:r>
              <a:rPr lang="en-US" dirty="0"/>
              <a:t>CPRP Certification is achieved by successfully passing the CPRP Certification Examination.</a:t>
            </a:r>
          </a:p>
          <a:p>
            <a:endParaRPr lang="en-US" dirty="0"/>
          </a:p>
          <a:p>
            <a:r>
              <a:rPr lang="en-US" dirty="0"/>
              <a:t>The CPRP Examination can be taken at computer-based testing facilities throughout the US and Canada.</a:t>
            </a:r>
          </a:p>
          <a:p>
            <a:r>
              <a:rPr lang="en-US" dirty="0"/>
              <a:t>CPRP Examination is a 150 question exam – 25 questions are pre-test </a:t>
            </a:r>
          </a:p>
          <a:p>
            <a:endParaRPr lang="en-US" baseline="0" dirty="0"/>
          </a:p>
          <a:p>
            <a:r>
              <a:rPr lang="en-US" baseline="0" dirty="0"/>
              <a:t>Exam fees - $340 NRPA Members/$399 Non-NRPA Members</a:t>
            </a:r>
          </a:p>
          <a:p>
            <a:pPr eaLnBrk="1" hangingPunct="1"/>
            <a:endParaRPr lang="en-US" baseline="0" dirty="0"/>
          </a:p>
          <a:p>
            <a:pPr eaLnBrk="1" hangingPunct="1"/>
            <a:r>
              <a:rPr lang="en-US" baseline="0" dirty="0"/>
              <a:t>Combined CPRP and CPRE Applications can be purchased at a discounted rate, in the case that someone is qualified to sit for the CPRE but does not yet hold the CPRP.</a:t>
            </a:r>
          </a:p>
          <a:p>
            <a:pPr eaLnBrk="1" hangingPunct="1"/>
            <a:endParaRPr lang="en-US" baseline="0" dirty="0"/>
          </a:p>
          <a:p>
            <a:pPr eaLnBrk="1" hangingPunct="1"/>
            <a:r>
              <a:rPr lang="en-US" baseline="0" dirty="0"/>
              <a:t>Study materials include Management of Park and Recreation Agencies Text</a:t>
            </a:r>
            <a:endParaRPr lang="en-US" dirty="0"/>
          </a:p>
          <a:p>
            <a:pPr defTabSz="931774">
              <a:lnSpc>
                <a:spcPct val="80000"/>
              </a:lnSpc>
              <a:defRPr/>
            </a:pPr>
            <a:endParaRPr lang="en-US" dirty="0"/>
          </a:p>
          <a:p>
            <a:pPr eaLnBrk="1" hangingPunct="1">
              <a:lnSpc>
                <a:spcPct val="80000"/>
              </a:lnSpc>
              <a:buFontTx/>
              <a:buNone/>
            </a:pPr>
            <a:endParaRPr lang="en-US" sz="2000" dirty="0"/>
          </a:p>
          <a:p>
            <a:pPr eaLnBrk="1" hangingPunct="1"/>
            <a:endParaRPr lang="en-US" baseline="0" dirty="0"/>
          </a:p>
          <a:p>
            <a:pPr eaLnBrk="1" hangingPunct="1"/>
            <a:endParaRPr lang="en-US" baseline="0" dirty="0"/>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final questions </a:t>
            </a:r>
            <a:r>
              <a:rPr lang="en-US" baseline="0" dirty="0"/>
              <a:t>for you…l</a:t>
            </a:r>
            <a:r>
              <a:rPr lang="en-US" dirty="0"/>
              <a:t>et’s look</a:t>
            </a:r>
            <a:r>
              <a:rPr lang="en-US" baseline="0" dirty="0"/>
              <a:t> at the difference between a CPRP question and a CPRE question.  This should give you a more clear picture of the difference between the two programs and the knowledge they are testing.</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31</a:t>
            </a:fld>
            <a:endParaRPr lang="en-US"/>
          </a:p>
        </p:txBody>
      </p:sp>
    </p:spTree>
    <p:extLst>
      <p:ext uri="{BB962C8B-B14F-4D97-AF65-F5344CB8AC3E}">
        <p14:creationId xmlns:p14="http://schemas.microsoft.com/office/powerpoint/2010/main" val="284827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32</a:t>
            </a:fld>
            <a:endParaRPr lang="en-US"/>
          </a:p>
        </p:txBody>
      </p:sp>
    </p:spTree>
    <p:extLst>
      <p:ext uri="{BB962C8B-B14F-4D97-AF65-F5344CB8AC3E}">
        <p14:creationId xmlns:p14="http://schemas.microsoft.com/office/powerpoint/2010/main" val="2848271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33</a:t>
            </a:fld>
            <a:endParaRPr lang="en-US"/>
          </a:p>
        </p:txBody>
      </p:sp>
    </p:spTree>
    <p:extLst>
      <p:ext uri="{BB962C8B-B14F-4D97-AF65-F5344CB8AC3E}">
        <p14:creationId xmlns:p14="http://schemas.microsoft.com/office/powerpoint/2010/main" val="333663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34</a:t>
            </a:fld>
            <a:endParaRPr lang="en-US"/>
          </a:p>
        </p:txBody>
      </p:sp>
    </p:spTree>
    <p:extLst>
      <p:ext uri="{BB962C8B-B14F-4D97-AF65-F5344CB8AC3E}">
        <p14:creationId xmlns:p14="http://schemas.microsoft.com/office/powerpoint/2010/main" val="333663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35</a:t>
            </a:fld>
            <a:endParaRPr lang="en-US"/>
          </a:p>
        </p:txBody>
      </p:sp>
    </p:spTree>
    <p:extLst>
      <p:ext uri="{BB962C8B-B14F-4D97-AF65-F5344CB8AC3E}">
        <p14:creationId xmlns:p14="http://schemas.microsoft.com/office/powerpoint/2010/main" val="60827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quickly</a:t>
            </a:r>
            <a:r>
              <a:rPr lang="en-US" baseline="0" dirty="0"/>
              <a:t> </a:t>
            </a:r>
            <a:r>
              <a:rPr lang="en-US" dirty="0"/>
              <a:t>review the professional certification programs for</a:t>
            </a:r>
          </a:p>
          <a:p>
            <a:endParaRPr lang="en-US" dirty="0"/>
          </a:p>
          <a:p>
            <a:pPr>
              <a:spcBef>
                <a:spcPct val="20000"/>
              </a:spcBef>
              <a:defRPr/>
            </a:pPr>
            <a:r>
              <a:rPr lang="en-US" sz="1200" b="1" kern="0" dirty="0">
                <a:latin typeface="Arial" pitchFamily="34" charset="0"/>
                <a:cs typeface="Arial" pitchFamily="34" charset="0"/>
              </a:rPr>
              <a:t>Certified Park and Recreation Professionals (CPRP) </a:t>
            </a:r>
            <a:endParaRPr lang="en-US" sz="12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Entry-level professional certification for individuals employed in recreation, park resources and leisure services</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Examination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2 year certification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Renewal through application and 2.0 Continuing Education Units</a:t>
            </a:r>
          </a:p>
          <a:p>
            <a:pPr>
              <a:spcBef>
                <a:spcPct val="20000"/>
              </a:spcBef>
              <a:defRPr/>
            </a:pPr>
            <a:endParaRPr lang="en-US" sz="800" kern="0" dirty="0">
              <a:latin typeface="Arial" pitchFamily="34" charset="0"/>
              <a:cs typeface="Arial" pitchFamily="34" charset="0"/>
            </a:endParaRPr>
          </a:p>
          <a:p>
            <a:pPr>
              <a:spcBef>
                <a:spcPct val="20000"/>
              </a:spcBef>
              <a:defRPr/>
            </a:pPr>
            <a:r>
              <a:rPr lang="en-US" sz="1200" b="1" kern="0" dirty="0">
                <a:latin typeface="Arial" pitchFamily="34" charset="0"/>
                <a:cs typeface="Arial" pitchFamily="34" charset="0"/>
              </a:rPr>
              <a:t>Certified Park and Recreation Executives (CPRE)</a:t>
            </a:r>
            <a:endParaRPr lang="en-US" sz="12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Executive-level professional certification for individuals employed in recreation, park resources and leisure services</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Examination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3 year certification</a:t>
            </a:r>
          </a:p>
          <a:p>
            <a:pPr marL="342900" indent="-342900">
              <a:spcBef>
                <a:spcPct val="20000"/>
              </a:spcBef>
              <a:buFont typeface="Arial" panose="020B0604020202020204" pitchFamily="34" charset="0"/>
              <a:buChar char="•"/>
              <a:defRPr/>
            </a:pPr>
            <a:r>
              <a:rPr lang="en-US" sz="1200" kern="0" dirty="0">
                <a:latin typeface="Arial" pitchFamily="34" charset="0"/>
                <a:cs typeface="Arial" pitchFamily="34" charset="0"/>
              </a:rPr>
              <a:t>Renewal through application and 3.0 Continuing Education Units</a:t>
            </a:r>
          </a:p>
          <a:p>
            <a:r>
              <a:rPr lang="en-US" dirty="0"/>
              <a:t> park</a:t>
            </a:r>
            <a:r>
              <a:rPr lang="en-US" baseline="0" dirty="0"/>
              <a:t> and recreation professionals…</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there</a:t>
            </a:r>
            <a:r>
              <a:rPr lang="en-US" baseline="0" dirty="0"/>
              <a:t> are over 16,000 professionals who hold current professional and occupational certification throughout the United States.  One important thing to remember is that these c</a:t>
            </a:r>
            <a:r>
              <a:rPr lang="en-US" dirty="0"/>
              <a:t>ertifications</a:t>
            </a:r>
            <a:r>
              <a:rPr lang="en-US" baseline="0" dirty="0"/>
              <a:t> are recognized nationally not just regionally.  </a:t>
            </a:r>
          </a:p>
          <a:p>
            <a:endParaRPr lang="en-US" baseline="0" dirty="0"/>
          </a:p>
          <a:p>
            <a:r>
              <a:rPr lang="en-US" baseline="0" dirty="0"/>
              <a:t>Now…let’s take a quick peek at the professionals who are the strength behind these certification programs.</a:t>
            </a:r>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a:t>The National Certification Board </a:t>
            </a:r>
            <a:r>
              <a:rPr lang="en-US" sz="1200" kern="1200" dirty="0">
                <a:solidFill>
                  <a:schemeClr val="tx1"/>
                </a:solidFill>
                <a:effectLst/>
                <a:latin typeface="Arial" charset="0"/>
                <a:ea typeface="+mn-ea"/>
                <a:cs typeface="+mn-cs"/>
              </a:rPr>
              <a:t>supports the achievement of the NRPA mission and is dedicated to enhancing and promoting the profession of parks, recreation and leisure services by providing premier certifications in the industry.</a:t>
            </a:r>
          </a:p>
          <a:p>
            <a:pPr eaLnBrk="1" hangingPunct="1"/>
            <a:endParaRPr lang="en-US" sz="1200" kern="1200" dirty="0">
              <a:solidFill>
                <a:schemeClr val="tx1"/>
              </a:solidFill>
              <a:effectLst/>
              <a:latin typeface="Arial" charset="0"/>
              <a:ea typeface="+mn-ea"/>
              <a:cs typeface="+mn-cs"/>
            </a:endParaRPr>
          </a:p>
          <a:p>
            <a:pPr eaLnBrk="1" hangingPunct="1"/>
            <a:r>
              <a:rPr lang="en-US" sz="1200" kern="1200" dirty="0">
                <a:solidFill>
                  <a:schemeClr val="tx1"/>
                </a:solidFill>
                <a:effectLst/>
                <a:latin typeface="Arial" charset="0"/>
                <a:ea typeface="+mn-ea"/>
                <a:cs typeface="+mn-cs"/>
              </a:rPr>
              <a:t>There are 13</a:t>
            </a:r>
            <a:r>
              <a:rPr lang="en-US" sz="1200" kern="1200" baseline="0" dirty="0">
                <a:solidFill>
                  <a:schemeClr val="tx1"/>
                </a:solidFill>
                <a:effectLst/>
                <a:latin typeface="Arial" charset="0"/>
                <a:ea typeface="+mn-ea"/>
                <a:cs typeface="+mn-cs"/>
              </a:rPr>
              <a:t> professional members on the board varying from educators, to professionals, to a student and a citizen.   All members must maintain a current certification with the exception of the student and citizen.   </a:t>
            </a:r>
          </a:p>
          <a:p>
            <a:pPr eaLnBrk="1" hangingPunct="1"/>
            <a:endParaRPr lang="en-US" sz="1200" kern="1200" baseline="0" dirty="0">
              <a:solidFill>
                <a:schemeClr val="tx1"/>
              </a:solidFill>
              <a:effectLst/>
              <a:latin typeface="Arial" charset="0"/>
              <a:ea typeface="+mn-ea"/>
              <a:cs typeface="+mn-cs"/>
            </a:endParaRPr>
          </a:p>
          <a:p>
            <a:pPr eaLnBrk="1" hangingPunct="1"/>
            <a:r>
              <a:rPr lang="en-US" sz="1200" kern="1200" baseline="0" dirty="0">
                <a:solidFill>
                  <a:schemeClr val="tx1"/>
                </a:solidFill>
                <a:effectLst/>
                <a:latin typeface="Arial" charset="0"/>
                <a:ea typeface="+mn-ea"/>
                <a:cs typeface="+mn-cs"/>
              </a:rPr>
              <a:t>They are administered independently of NRPA.  All board members serve in a non-compensated capacity.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defTabSz="931774">
              <a:defRPr/>
            </a:pPr>
            <a:r>
              <a:rPr lang="en-US" dirty="0"/>
              <a:t>Now let’s discuss some</a:t>
            </a:r>
            <a:r>
              <a:rPr lang="en-US" baseline="0" dirty="0"/>
              <a:t> of the reasons w</a:t>
            </a:r>
            <a:r>
              <a:rPr lang="en-US" dirty="0"/>
              <a:t>hy</a:t>
            </a:r>
            <a:r>
              <a:rPr lang="en-US" baseline="0" dirty="0"/>
              <a:t> would a professional become CPRP certified?</a:t>
            </a:r>
          </a:p>
          <a:p>
            <a:pPr defTabSz="931774">
              <a:defRPr/>
            </a:pPr>
            <a:endParaRPr lang="en-US" baseline="0" dirty="0"/>
          </a:p>
          <a:p>
            <a:pPr defTabSz="931774">
              <a:defRPr/>
            </a:pPr>
            <a:r>
              <a:rPr lang="en-US" baseline="0" dirty="0"/>
              <a:t>(consider adding a personal anecdote about your own choice to become certified)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Global</a:t>
            </a:r>
            <a:r>
              <a:rPr lang="en-US" baseline="0" dirty="0"/>
              <a:t> recognition - w</a:t>
            </a:r>
            <a:r>
              <a:rPr lang="en-US" sz="1200" kern="1200" dirty="0">
                <a:solidFill>
                  <a:schemeClr val="tx1"/>
                </a:solidFill>
                <a:latin typeface="Arial" charset="0"/>
                <a:ea typeface="+mn-ea"/>
                <a:cs typeface="+mn-cs"/>
              </a:rPr>
              <a:t>ith more than forty</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years of maintaining a rigorous focus on relevant knowledge, the CPRP program is the most widely known and respected credential in the parks and recreation 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Community</a:t>
            </a:r>
            <a:r>
              <a:rPr lang="en-US" sz="1200" kern="1200" baseline="0" dirty="0">
                <a:solidFill>
                  <a:schemeClr val="tx1"/>
                </a:solidFill>
                <a:latin typeface="Arial" charset="0"/>
                <a:ea typeface="+mn-ea"/>
                <a:cs typeface="+mn-cs"/>
              </a:rPr>
              <a:t> - </a:t>
            </a:r>
            <a:r>
              <a:rPr lang="en-US" sz="1200" kern="1200" dirty="0">
                <a:solidFill>
                  <a:schemeClr val="tx1"/>
                </a:solidFill>
                <a:latin typeface="Arial" charset="0"/>
                <a:ea typeface="+mn-ea"/>
                <a:cs typeface="+mn-cs"/>
              </a:rPr>
              <a:t>CPRPs stay ahead in their profession by knowing first what’s happening in the field and through networking opportunities.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Practical</a:t>
            </a:r>
            <a:r>
              <a:rPr lang="en-US" sz="1200" kern="1200" baseline="0" dirty="0">
                <a:solidFill>
                  <a:schemeClr val="tx1"/>
                </a:solidFill>
                <a:latin typeface="Arial" charset="0"/>
                <a:ea typeface="+mn-ea"/>
                <a:cs typeface="+mn-cs"/>
              </a:rPr>
              <a:t> Skills - </a:t>
            </a:r>
            <a:r>
              <a:rPr lang="en-US" sz="1200" kern="1200" dirty="0">
                <a:solidFill>
                  <a:schemeClr val="tx1"/>
                </a:solidFill>
                <a:latin typeface="Arial" charset="0"/>
                <a:ea typeface="+mn-ea"/>
                <a:cs typeface="+mn-cs"/>
              </a:rPr>
              <a:t>The CPRP program focuses on the practical knowledge and current real-world skills necessary in today’s changing parks and recreation field.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Career Advantage</a:t>
            </a:r>
            <a:r>
              <a:rPr lang="en-US" sz="1200" kern="1200" baseline="0" dirty="0">
                <a:solidFill>
                  <a:schemeClr val="tx1"/>
                </a:solidFill>
                <a:latin typeface="Arial" charset="0"/>
                <a:ea typeface="+mn-ea"/>
                <a:cs typeface="+mn-cs"/>
              </a:rPr>
              <a:t> - </a:t>
            </a:r>
            <a:r>
              <a:rPr lang="en-US" sz="1200" kern="1200" dirty="0">
                <a:solidFill>
                  <a:schemeClr val="tx1"/>
                </a:solidFill>
                <a:latin typeface="Arial" charset="0"/>
                <a:ea typeface="+mn-ea"/>
                <a:cs typeface="+mn-cs"/>
              </a:rPr>
              <a:t>Employers recognize the CPRP as a reliable way to differentiate the most qualified, up-to-date, and determined job applicants, frequently preferring the CPRP as a job requirement.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Credibility</a:t>
            </a:r>
            <a:r>
              <a:rPr lang="en-US" sz="1200" kern="1200" baseline="0" dirty="0">
                <a:solidFill>
                  <a:schemeClr val="tx1"/>
                </a:solidFill>
                <a:latin typeface="Arial" charset="0"/>
                <a:ea typeface="+mn-ea"/>
                <a:cs typeface="+mn-cs"/>
              </a:rPr>
              <a:t> – </a:t>
            </a:r>
            <a:r>
              <a:rPr lang="en-US" sz="1200" kern="1200" dirty="0">
                <a:solidFill>
                  <a:schemeClr val="tx1"/>
                </a:solidFill>
                <a:effectLst/>
                <a:latin typeface="Arial" charset="0"/>
                <a:ea typeface="+mn-ea"/>
                <a:cs typeface="+mn-cs"/>
              </a:rPr>
              <a:t>Certification is like a passport, it has power. It will expose you to people, places and career advances!</a:t>
            </a: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baseline="0" dirty="0"/>
              <a:t>Now that you have seen why certification is valuable from your professional view lets look at why employers are attracted to CPRP certified professionals from their perspective.</a:t>
            </a:r>
          </a:p>
          <a:p>
            <a:pPr eaLnBrk="1" hangingPunct="1"/>
            <a:endParaRPr lang="en-US" baseline="0" dirty="0"/>
          </a:p>
          <a:p>
            <a:pPr eaLnBrk="1" hangingPunct="1"/>
            <a:r>
              <a:rPr lang="en-US" baseline="0" dirty="0"/>
              <a:t>As we just discussed, credibility works both in the professional and employers view.</a:t>
            </a:r>
          </a:p>
          <a:p>
            <a:pPr eaLnBrk="1" hangingPunct="1"/>
            <a:endParaRPr lang="en-US" baseline="0" dirty="0"/>
          </a:p>
          <a:p>
            <a:pPr eaLnBrk="1" hangingPunct="1"/>
            <a:r>
              <a:rPr lang="en-US" baseline="0" dirty="0"/>
              <a:t>Professionals will be more effective and efficient following certification.</a:t>
            </a:r>
          </a:p>
          <a:p>
            <a:pPr eaLnBrk="1" hangingPunct="1"/>
            <a:endParaRPr lang="en-US" baseline="0" dirty="0"/>
          </a:p>
          <a:p>
            <a:pPr eaLnBrk="1" hangingPunct="1"/>
            <a:r>
              <a:rPr lang="en-US" baseline="0" dirty="0"/>
              <a:t>With competent professionals and higher performance comes budget efficiency, which is something agencies continually strive for today.</a:t>
            </a:r>
          </a:p>
          <a:p>
            <a:pPr eaLnBrk="1" hangingPunct="1"/>
            <a:endParaRPr lang="en-US" baseline="0" dirty="0"/>
          </a:p>
          <a:p>
            <a:pPr eaLnBrk="1" hangingPunct="1"/>
            <a:r>
              <a:rPr lang="en-US" baseline="0" dirty="0"/>
              <a:t>Certification shows that professionals demonstrate the highest level of service, education, and professional excellence.</a:t>
            </a:r>
          </a:p>
          <a:p>
            <a:pPr eaLnBrk="1" hangingPunct="1"/>
            <a:endParaRPr lang="en-US" baseline="0" dirty="0"/>
          </a:p>
          <a:p>
            <a:pPr eaLnBrk="1" hangingPunct="1"/>
            <a:r>
              <a:rPr lang="en-US" baseline="0" dirty="0"/>
              <a:t>Certified professionals also have a broad perspective and demonstrated professionalism based on achieving national certification in their career.</a:t>
            </a:r>
          </a:p>
          <a:p>
            <a:pPr eaLnBrk="1" hangingPunct="1"/>
            <a:endParaRPr lang="en-US" baseline="0" dirty="0"/>
          </a:p>
          <a:p>
            <a:pPr eaLnBrk="1" hangingPunct="1"/>
            <a:r>
              <a:rPr lang="en-US" baseline="0" dirty="0"/>
              <a:t>CPRP Certification’s are required if your agency would like to achieve CAPRA Accreditation.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1341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0" y="2971800"/>
            <a:ext cx="25527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2971800"/>
            <a:ext cx="25527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0950" y="1524000"/>
            <a:ext cx="1314450" cy="243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0" y="1524000"/>
            <a:ext cx="3790950" cy="243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24284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28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5587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13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463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77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423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133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92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1341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17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1027" name="Rectangle 3"/>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7" descr="NRPA NewBar3"/>
          <p:cNvPicPr>
            <a:picLocks noChangeAspect="1" noChangeArrowheads="1"/>
          </p:cNvPicPr>
          <p:nvPr userDrawn="1"/>
        </p:nvPicPr>
        <p:blipFill>
          <a:blip r:embed="rId13" cstate="print">
            <a:lum bright="30000" contrast="-30000"/>
          </a:blip>
          <a:srcRect/>
          <a:stretch>
            <a:fillRect/>
          </a:stretch>
        </p:blipFill>
        <p:spPr bwMode="auto">
          <a:xfrm>
            <a:off x="0" y="5638800"/>
            <a:ext cx="4419600" cy="1420813"/>
          </a:xfrm>
          <a:prstGeom prst="rect">
            <a:avLst/>
          </a:prstGeom>
          <a:noFill/>
          <a:ln w="9525">
            <a:noFill/>
            <a:miter lim="800000"/>
            <a:headEnd/>
            <a:tailEnd/>
          </a:ln>
        </p:spPr>
      </p:pic>
      <p:sp>
        <p:nvSpPr>
          <p:cNvPr id="56329" name="Line 9"/>
          <p:cNvSpPr>
            <a:spLocks noChangeShapeType="1"/>
          </p:cNvSpPr>
          <p:nvPr userDrawn="1"/>
        </p:nvSpPr>
        <p:spPr bwMode="auto">
          <a:xfrm>
            <a:off x="304800" y="5943600"/>
            <a:ext cx="8382000" cy="0"/>
          </a:xfrm>
          <a:prstGeom prst="line">
            <a:avLst/>
          </a:prstGeom>
          <a:noFill/>
          <a:ln w="9525">
            <a:solidFill>
              <a:schemeClr val="tx1"/>
            </a:solidFill>
            <a:round/>
            <a:headEnd/>
            <a:tailEnd/>
          </a:ln>
          <a:effectLst/>
        </p:spPr>
        <p:txBody>
          <a:bodyPr/>
          <a:lstStyle/>
          <a:p>
            <a:pPr>
              <a:defRPr/>
            </a:pPr>
            <a:endParaRPr lang="en-US"/>
          </a:p>
        </p:txBody>
      </p:sp>
      <p:sp>
        <p:nvSpPr>
          <p:cNvPr id="56330" name="Line 10"/>
          <p:cNvSpPr>
            <a:spLocks noChangeShapeType="1"/>
          </p:cNvSpPr>
          <p:nvPr userDrawn="1"/>
        </p:nvSpPr>
        <p:spPr bwMode="auto">
          <a:xfrm>
            <a:off x="304800" y="762000"/>
            <a:ext cx="83820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657600" y="1524000"/>
            <a:ext cx="52578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nvPr>
        </p:nvSpPr>
        <p:spPr bwMode="auto">
          <a:xfrm>
            <a:off x="3657600" y="2971800"/>
            <a:ext cx="5257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a:t>
            </a:r>
          </a:p>
        </p:txBody>
      </p:sp>
      <p:pic>
        <p:nvPicPr>
          <p:cNvPr id="2052" name="Picture 4" descr="NRPA NewBar3"/>
          <p:cNvPicPr>
            <a:picLocks noChangeAspect="1" noChangeArrowheads="1"/>
          </p:cNvPicPr>
          <p:nvPr userDrawn="1"/>
        </p:nvPicPr>
        <p:blipFill>
          <a:blip r:embed="rId13" cstate="print"/>
          <a:srcRect/>
          <a:stretch>
            <a:fillRect/>
          </a:stretch>
        </p:blipFill>
        <p:spPr bwMode="auto">
          <a:xfrm>
            <a:off x="1905000" y="-93663"/>
            <a:ext cx="5029200" cy="1617663"/>
          </a:xfrm>
          <a:prstGeom prst="rect">
            <a:avLst/>
          </a:prstGeom>
          <a:noFill/>
          <a:ln w="9525">
            <a:noFill/>
            <a:miter lim="800000"/>
            <a:headEnd/>
            <a:tailEnd/>
          </a:ln>
        </p:spPr>
      </p:pic>
      <p:sp>
        <p:nvSpPr>
          <p:cNvPr id="30725" name="Line 5"/>
          <p:cNvSpPr>
            <a:spLocks noChangeShapeType="1"/>
          </p:cNvSpPr>
          <p:nvPr userDrawn="1"/>
        </p:nvSpPr>
        <p:spPr bwMode="auto">
          <a:xfrm>
            <a:off x="304800" y="1371600"/>
            <a:ext cx="8382000" cy="0"/>
          </a:xfrm>
          <a:prstGeom prst="line">
            <a:avLst/>
          </a:prstGeom>
          <a:noFill/>
          <a:ln w="9525">
            <a:solidFill>
              <a:schemeClr val="bg2"/>
            </a:solidFill>
            <a:round/>
            <a:headEnd/>
            <a:tailEnd/>
          </a:ln>
          <a:effectLst/>
        </p:spPr>
        <p:txBody>
          <a:bodyPr/>
          <a:lstStyle/>
          <a:p>
            <a:pPr>
              <a:defRPr/>
            </a:pPr>
            <a:endParaRPr lang="en-US"/>
          </a:p>
        </p:txBody>
      </p:sp>
      <p:sp>
        <p:nvSpPr>
          <p:cNvPr id="30726" name="Line 6"/>
          <p:cNvSpPr>
            <a:spLocks noChangeShapeType="1"/>
          </p:cNvSpPr>
          <p:nvPr userDrawn="1"/>
        </p:nvSpPr>
        <p:spPr bwMode="auto">
          <a:xfrm>
            <a:off x="304800" y="5943600"/>
            <a:ext cx="8382000" cy="0"/>
          </a:xfrm>
          <a:prstGeom prst="line">
            <a:avLst/>
          </a:prstGeom>
          <a:noFill/>
          <a:ln w="9525">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2pPr>
      <a:lvl3pPr algn="r" rtl="0" eaLnBrk="0" fontAlgn="base" hangingPunct="0">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3pPr>
      <a:lvl4pPr algn="r" rtl="0" eaLnBrk="0" fontAlgn="base" hangingPunct="0">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4pPr>
      <a:lvl5pPr algn="r" rtl="0" eaLnBrk="0" fontAlgn="base" hangingPunct="0">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5pPr>
      <a:lvl6pPr marL="457200" algn="r" rtl="0" fontAlgn="base">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6pPr>
      <a:lvl7pPr marL="914400" algn="r" rtl="0" fontAlgn="base">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7pPr>
      <a:lvl8pPr marL="1371600" algn="r" rtl="0" fontAlgn="base">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8pPr>
      <a:lvl9pPr marL="1828800" algn="r" rtl="0" fontAlgn="base">
        <a:spcBef>
          <a:spcPct val="0"/>
        </a:spcBef>
        <a:spcAft>
          <a:spcPct val="0"/>
        </a:spcAft>
        <a:defRPr sz="4000">
          <a:solidFill>
            <a:schemeClr val="tx2"/>
          </a:solidFill>
          <a:effectLst>
            <a:outerShdw blurRad="38100" dist="38100" dir="2700000" algn="tl">
              <a:srgbClr val="C0C0C0"/>
            </a:outerShdw>
          </a:effectLst>
          <a:latin typeface="Trebuchet MS" pitchFamily="34" charset="0"/>
        </a:defRPr>
      </a:lvl9pPr>
    </p:titleStyle>
    <p:bodyStyle>
      <a:lvl1pPr marL="342900" indent="-342900" algn="r" rtl="0" eaLnBrk="0" fontAlgn="base" hangingPunct="0">
        <a:spcBef>
          <a:spcPct val="20000"/>
        </a:spcBef>
        <a:spcAft>
          <a:spcPct val="0"/>
        </a:spcAft>
        <a:defRPr sz="2400" b="1" i="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1027" name="Rectangle 3"/>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Line 9"/>
          <p:cNvSpPr>
            <a:spLocks noChangeShapeType="1"/>
          </p:cNvSpPr>
          <p:nvPr userDrawn="1"/>
        </p:nvSpPr>
        <p:spPr bwMode="auto">
          <a:xfrm>
            <a:off x="304800" y="5943600"/>
            <a:ext cx="8382000" cy="0"/>
          </a:xfrm>
          <a:prstGeom prst="line">
            <a:avLst/>
          </a:prstGeom>
          <a:noFill/>
          <a:ln w="9525">
            <a:solidFill>
              <a:schemeClr val="tx1"/>
            </a:solidFill>
            <a:round/>
            <a:headEnd/>
            <a:tailEnd/>
          </a:ln>
          <a:effectLst/>
        </p:spPr>
        <p:txBody>
          <a:bodyPr/>
          <a:lstStyle/>
          <a:p>
            <a:pPr>
              <a:defRPr/>
            </a:pPr>
            <a:endParaRPr lang="en-US">
              <a:solidFill>
                <a:srgbClr val="000000"/>
              </a:solidFill>
              <a:latin typeface="Arial"/>
            </a:endParaRPr>
          </a:p>
        </p:txBody>
      </p:sp>
      <p:sp>
        <p:nvSpPr>
          <p:cNvPr id="56330" name="Line 10"/>
          <p:cNvSpPr>
            <a:spLocks noChangeShapeType="1"/>
          </p:cNvSpPr>
          <p:nvPr userDrawn="1"/>
        </p:nvSpPr>
        <p:spPr bwMode="auto">
          <a:xfrm>
            <a:off x="304800" y="762000"/>
            <a:ext cx="8382000" cy="0"/>
          </a:xfrm>
          <a:prstGeom prst="line">
            <a:avLst/>
          </a:prstGeom>
          <a:noFill/>
          <a:ln w="9525">
            <a:solidFill>
              <a:schemeClr val="tx1"/>
            </a:solidFill>
            <a:round/>
            <a:headEnd/>
            <a:tailEnd/>
          </a:ln>
          <a:effectLst/>
        </p:spPr>
        <p:txBody>
          <a:bodyPr/>
          <a:lstStyle/>
          <a:p>
            <a:pPr>
              <a:defRPr/>
            </a:pPr>
            <a:endParaRPr lang="en-US">
              <a:solidFill>
                <a:srgbClr val="000000"/>
              </a:solidFill>
              <a:latin typeface="Arial"/>
            </a:endParaRPr>
          </a:p>
        </p:txBody>
      </p:sp>
      <p:pic>
        <p:nvPicPr>
          <p:cNvPr id="7" name="Picture 2" descr="F:\Marketing_Communications\Marketing\Logos\Main NRPA Logo NEW\PNG\NRPA color logo horizontal.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7091" y="6096000"/>
            <a:ext cx="2070656" cy="58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952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tif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www.nrpa.org/certification/CPRP/how-to-apply/"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nrpa.org/Professional-Development/E-Learning/Online-Learning-Center/"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hyperlink" Target="http://en.wikipedia.org/wiki/Fixed_cos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file:///C:\TEMP\GAMESF~1\WHOWAN~1\Who%20Wants%20to%20Be%20a%20Millionaire.wav" TargetMode="External"/><Relationship Id="rId1" Type="http://schemas.openxmlformats.org/officeDocument/2006/relationships/audio" Target="file:///C:\TEMP\GAMESF~1\WHOWAN~1\New%20Question.wav" TargetMode="Externa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nrpa.org/certification/"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2514600"/>
          </a:xfrm>
        </p:spPr>
        <p:txBody>
          <a:bodyPr/>
          <a:lstStyle/>
          <a:p>
            <a:pPr algn="ctr">
              <a:buNone/>
            </a:pPr>
            <a:r>
              <a:rPr lang="en-US" sz="5500" b="1" dirty="0">
                <a:solidFill>
                  <a:schemeClr val="tx1"/>
                </a:solidFill>
                <a:latin typeface="Georgia" pitchFamily="18" charset="0"/>
              </a:rPr>
              <a:t>PROFESSIONAL CERTIFICATIONS </a:t>
            </a:r>
          </a:p>
          <a:p>
            <a:pPr algn="ctr">
              <a:buNone/>
            </a:pPr>
            <a:endParaRPr lang="en-US" sz="2000" b="1" dirty="0">
              <a:solidFill>
                <a:schemeClr val="tx1"/>
              </a:solidFill>
              <a:latin typeface="Georgia" pitchFamily="18" charset="0"/>
            </a:endParaRPr>
          </a:p>
          <a:p>
            <a:pPr algn="ctr">
              <a:buNone/>
            </a:pPr>
            <a:r>
              <a:rPr lang="en-US" sz="3500" i="1" dirty="0">
                <a:solidFill>
                  <a:schemeClr val="tx1"/>
                </a:solidFill>
              </a:rPr>
              <a:t>It’s the Professional Thing to Do!</a:t>
            </a:r>
          </a:p>
        </p:txBody>
      </p:sp>
      <p:pic>
        <p:nvPicPr>
          <p:cNvPr id="5" name="Picture 7"/>
          <p:cNvPicPr>
            <a:picLocks noChangeAspect="1" noChangeArrowheads="1"/>
          </p:cNvPicPr>
          <p:nvPr/>
        </p:nvPicPr>
        <p:blipFill>
          <a:blip r:embed="rId3" cstate="print"/>
          <a:srcRect/>
          <a:stretch>
            <a:fillRect/>
          </a:stretch>
        </p:blipFill>
        <p:spPr bwMode="auto">
          <a:xfrm>
            <a:off x="455292" y="838200"/>
            <a:ext cx="1144908" cy="1144908"/>
          </a:xfrm>
          <a:prstGeom prst="rect">
            <a:avLst/>
          </a:prstGeom>
          <a:noFill/>
          <a:ln w="9525">
            <a:noFill/>
            <a:miter lim="800000"/>
            <a:headEnd/>
            <a:tailEnd/>
          </a:ln>
        </p:spPr>
      </p:pic>
      <p:pic>
        <p:nvPicPr>
          <p:cNvPr id="1026" name="Picture 2" descr="CPSI_BLACK"/>
          <p:cNvPicPr>
            <a:picLocks noChangeAspect="1" noChangeArrowheads="1"/>
          </p:cNvPicPr>
          <p:nvPr/>
        </p:nvPicPr>
        <p:blipFill>
          <a:blip r:embed="rId4" cstate="print"/>
          <a:srcRect/>
          <a:stretch>
            <a:fillRect/>
          </a:stretch>
        </p:blipFill>
        <p:spPr bwMode="auto">
          <a:xfrm>
            <a:off x="5971008" y="5029200"/>
            <a:ext cx="2944392" cy="838200"/>
          </a:xfrm>
          <a:prstGeom prst="rect">
            <a:avLst/>
          </a:prstGeom>
          <a:noFill/>
          <a:ln w="9525">
            <a:noFill/>
            <a:miter lim="800000"/>
            <a:headEnd/>
            <a:tailEnd/>
          </a:ln>
        </p:spPr>
      </p:pic>
      <p:pic>
        <p:nvPicPr>
          <p:cNvPr id="1027" name="Picture 3" descr="F:\Knowledge_Learning\AFO\Operator\Forms\AFO.Logo.CMYK.tif"/>
          <p:cNvPicPr>
            <a:picLocks noChangeAspect="1" noChangeArrowheads="1"/>
          </p:cNvPicPr>
          <p:nvPr/>
        </p:nvPicPr>
        <p:blipFill>
          <a:blip r:embed="rId5" cstate="print"/>
          <a:srcRect/>
          <a:stretch>
            <a:fillRect/>
          </a:stretch>
        </p:blipFill>
        <p:spPr bwMode="auto">
          <a:xfrm>
            <a:off x="6934200" y="914400"/>
            <a:ext cx="1593255" cy="838200"/>
          </a:xfrm>
          <a:prstGeom prst="rect">
            <a:avLst/>
          </a:prstGeom>
          <a:noFill/>
        </p:spPr>
      </p:pic>
      <p:pic>
        <p:nvPicPr>
          <p:cNvPr id="6" name="Picture 5" descr="CPRE_Logo.jpg"/>
          <p:cNvPicPr>
            <a:picLocks noChangeAspect="1"/>
          </p:cNvPicPr>
          <p:nvPr/>
        </p:nvPicPr>
        <p:blipFill>
          <a:blip r:embed="rId6" cstate="print"/>
          <a:stretch>
            <a:fillRect/>
          </a:stretch>
        </p:blipFill>
        <p:spPr>
          <a:xfrm>
            <a:off x="533400" y="4724400"/>
            <a:ext cx="1144908" cy="1143000"/>
          </a:xfrm>
          <a:prstGeom prst="rect">
            <a:avLst/>
          </a:prstGeom>
        </p:spPr>
      </p:pic>
    </p:spTree>
    <p:extLst>
      <p:ext uri="{BB962C8B-B14F-4D97-AF65-F5344CB8AC3E}">
        <p14:creationId xmlns:p14="http://schemas.microsoft.com/office/powerpoint/2010/main" val="237530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Nationwide Certification</a:t>
            </a:r>
          </a:p>
        </p:txBody>
      </p:sp>
      <p:sp>
        <p:nvSpPr>
          <p:cNvPr id="3" name="Content Placeholder 2"/>
          <p:cNvSpPr>
            <a:spLocks noGrp="1"/>
          </p:cNvSpPr>
          <p:nvPr>
            <p:ph idx="1"/>
          </p:nvPr>
        </p:nvSpPr>
        <p:spPr>
          <a:xfrm>
            <a:off x="304800" y="1066800"/>
            <a:ext cx="8382000" cy="4572000"/>
          </a:xfrm>
        </p:spPr>
        <p:txBody>
          <a:bodyPr/>
          <a:lstStyle/>
          <a:p>
            <a:pPr marL="0" indent="0">
              <a:buNone/>
            </a:pPr>
            <a:r>
              <a:rPr lang="en-US" sz="2300" dirty="0"/>
              <a:t>A supervisor wants to advertise an event based on the organization’s marketing plan.  The underlying purpose of a marketing plan for a public organization is to</a:t>
            </a:r>
          </a:p>
          <a:p>
            <a:pPr marL="0" indent="0">
              <a:buNone/>
            </a:pPr>
            <a:r>
              <a:rPr lang="en-US" sz="2300" dirty="0"/>
              <a:t>	</a:t>
            </a:r>
          </a:p>
          <a:p>
            <a:pPr marL="0" indent="0">
              <a:buNone/>
            </a:pPr>
            <a:r>
              <a:rPr lang="en-US" sz="2300" dirty="0"/>
              <a:t>	A. determine community needs.</a:t>
            </a:r>
          </a:p>
          <a:p>
            <a:pPr marL="0" indent="0">
              <a:buNone/>
            </a:pPr>
            <a:r>
              <a:rPr lang="en-US" sz="2300" dirty="0"/>
              <a:t>	B. serve more people.</a:t>
            </a:r>
          </a:p>
          <a:p>
            <a:pPr marL="0" indent="0">
              <a:buNone/>
            </a:pPr>
            <a:r>
              <a:rPr lang="en-US" sz="2300" dirty="0"/>
              <a:t>	C. establish an annual advertising campaign.</a:t>
            </a:r>
          </a:p>
          <a:p>
            <a:pPr marL="0" indent="0">
              <a:buNone/>
            </a:pPr>
            <a:r>
              <a:rPr lang="en-US" sz="2300" dirty="0"/>
              <a:t>	D. expand media coverage.	</a:t>
            </a:r>
          </a:p>
        </p:txBody>
      </p:sp>
    </p:spTree>
    <p:extLst>
      <p:ext uri="{BB962C8B-B14F-4D97-AF65-F5344CB8AC3E}">
        <p14:creationId xmlns:p14="http://schemas.microsoft.com/office/powerpoint/2010/main" val="284439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Nationwide Certification</a:t>
            </a:r>
          </a:p>
        </p:txBody>
      </p:sp>
      <p:sp>
        <p:nvSpPr>
          <p:cNvPr id="3" name="Content Placeholder 2"/>
          <p:cNvSpPr>
            <a:spLocks noGrp="1"/>
          </p:cNvSpPr>
          <p:nvPr>
            <p:ph idx="1"/>
          </p:nvPr>
        </p:nvSpPr>
        <p:spPr>
          <a:xfrm>
            <a:off x="304800" y="1066800"/>
            <a:ext cx="8382000" cy="4572000"/>
          </a:xfrm>
        </p:spPr>
        <p:txBody>
          <a:bodyPr/>
          <a:lstStyle/>
          <a:p>
            <a:pPr marL="0" lvl="0" indent="0">
              <a:buNone/>
            </a:pPr>
            <a:r>
              <a:rPr lang="en-US" sz="2300" dirty="0"/>
              <a:t>A supervisor wants to advertise an event based on the organization’s marketing plan.  The underlying purpose of a marketing plan for a public organization is to</a:t>
            </a:r>
          </a:p>
          <a:p>
            <a:pPr marL="0" lvl="0" indent="0">
              <a:buNone/>
            </a:pPr>
            <a:r>
              <a:rPr lang="en-US" sz="2300" dirty="0"/>
              <a:t>	</a:t>
            </a:r>
          </a:p>
          <a:p>
            <a:pPr marL="0" indent="0">
              <a:buNone/>
            </a:pPr>
            <a:r>
              <a:rPr lang="en-US" sz="2300" dirty="0"/>
              <a:t>	A. determine community needs.</a:t>
            </a:r>
          </a:p>
          <a:p>
            <a:pPr marL="0" indent="0">
              <a:buNone/>
            </a:pPr>
            <a:r>
              <a:rPr lang="en-US" sz="2300" dirty="0"/>
              <a:t>	</a:t>
            </a:r>
            <a:r>
              <a:rPr lang="en-US" sz="2300" b="1" u="sng" dirty="0">
                <a:solidFill>
                  <a:srgbClr val="28A463"/>
                </a:solidFill>
              </a:rPr>
              <a:t>B. serve more people.</a:t>
            </a:r>
          </a:p>
          <a:p>
            <a:pPr marL="0" indent="0">
              <a:buNone/>
            </a:pPr>
            <a:r>
              <a:rPr lang="en-US" sz="2300" dirty="0"/>
              <a:t>	C. establish an annual advertising campaign.</a:t>
            </a:r>
          </a:p>
          <a:p>
            <a:pPr marL="0" indent="0">
              <a:buNone/>
            </a:pPr>
            <a:r>
              <a:rPr lang="en-US" sz="2300" dirty="0"/>
              <a:t>	D. expand media coverage.	</a:t>
            </a:r>
          </a:p>
        </p:txBody>
      </p:sp>
    </p:spTree>
    <p:extLst>
      <p:ext uri="{BB962C8B-B14F-4D97-AF65-F5344CB8AC3E}">
        <p14:creationId xmlns:p14="http://schemas.microsoft.com/office/powerpoint/2010/main" val="144956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143000"/>
          </a:xfrm>
        </p:spPr>
        <p:txBody>
          <a:bodyPr/>
          <a:lstStyle/>
          <a:p>
            <a:r>
              <a:rPr lang="en-US" sz="2800" b="1" dirty="0"/>
              <a:t>Certified Park and Recreation Professional (CPRP)</a:t>
            </a:r>
            <a:r>
              <a:rPr lang="en-US" sz="2800" dirty="0"/>
              <a:t>	</a:t>
            </a:r>
            <a:br>
              <a:rPr lang="en-US" sz="2800" dirty="0"/>
            </a:br>
            <a:endParaRPr lang="en-US" sz="2800" dirty="0"/>
          </a:p>
        </p:txBody>
      </p:sp>
      <p:sp>
        <p:nvSpPr>
          <p:cNvPr id="7171" name="Rectangle 3"/>
          <p:cNvSpPr>
            <a:spLocks noGrp="1" noChangeArrowheads="1"/>
          </p:cNvSpPr>
          <p:nvPr>
            <p:ph idx="1"/>
          </p:nvPr>
        </p:nvSpPr>
        <p:spPr>
          <a:xfrm>
            <a:off x="228600" y="838200"/>
            <a:ext cx="8610600" cy="5029200"/>
          </a:xfrm>
        </p:spPr>
        <p:txBody>
          <a:bodyPr>
            <a:normAutofit fontScale="70000" lnSpcReduction="20000"/>
          </a:bodyPr>
          <a:lstStyle/>
          <a:p>
            <a:pPr marL="0" indent="0" eaLnBrk="1" hangingPunct="1">
              <a:buFontTx/>
              <a:buNone/>
            </a:pPr>
            <a:endParaRPr lang="en-US" sz="1000" b="1" dirty="0">
              <a:solidFill>
                <a:schemeClr val="tx1"/>
              </a:solidFill>
              <a:latin typeface="Arial" pitchFamily="34" charset="0"/>
              <a:cs typeface="Arial" pitchFamily="34" charset="0"/>
            </a:endParaRPr>
          </a:p>
          <a:p>
            <a:pPr eaLnBrk="1" hangingPunct="1">
              <a:lnSpc>
                <a:spcPct val="80000"/>
              </a:lnSpc>
              <a:buFontTx/>
              <a:buNone/>
            </a:pPr>
            <a:r>
              <a:rPr lang="en-US" sz="2600" b="1" dirty="0">
                <a:solidFill>
                  <a:schemeClr val="tx1"/>
                </a:solidFill>
                <a:latin typeface="Arial" pitchFamily="34" charset="0"/>
                <a:cs typeface="Arial" pitchFamily="34" charset="0"/>
              </a:rPr>
              <a:t>Qualifications to sit for the CPRP Examination include…</a:t>
            </a:r>
          </a:p>
          <a:p>
            <a:pPr eaLnBrk="1" hangingPunct="1">
              <a:lnSpc>
                <a:spcPct val="80000"/>
              </a:lnSpc>
              <a:buFontTx/>
              <a:buNone/>
            </a:pPr>
            <a:endParaRPr lang="en-US" sz="1400" dirty="0">
              <a:solidFill>
                <a:schemeClr val="tx1"/>
              </a:solidFill>
              <a:latin typeface="Arial" pitchFamily="34" charset="0"/>
              <a:cs typeface="Arial" pitchFamily="34" charset="0"/>
            </a:endParaRPr>
          </a:p>
          <a:p>
            <a:pPr eaLnBrk="1" hangingPunct="1">
              <a:lnSpc>
                <a:spcPct val="110000"/>
              </a:lnSpc>
            </a:pPr>
            <a:r>
              <a:rPr lang="en-US" sz="2400" dirty="0">
                <a:solidFill>
                  <a:schemeClr val="tx1"/>
                </a:solidFill>
                <a:latin typeface="Arial" pitchFamily="34" charset="0"/>
                <a:cs typeface="Arial" pitchFamily="34" charset="0"/>
              </a:rPr>
              <a:t>Have just received, or are set to receive, a Bachelor’s degree from a program accredited by the Council on Accreditation of Parks, Recreation, Tourism and Related Professions. </a:t>
            </a:r>
            <a:endParaRPr lang="en-US" sz="2400" dirty="0">
              <a:latin typeface="Arial" pitchFamily="34" charset="0"/>
              <a:cs typeface="Arial" pitchFamily="34" charset="0"/>
            </a:endParaRPr>
          </a:p>
          <a:p>
            <a:pPr eaLnBrk="1" hangingPunct="1">
              <a:lnSpc>
                <a:spcPct val="110000"/>
              </a:lnSpc>
            </a:pPr>
            <a:endParaRPr lang="en-US" sz="2400" dirty="0">
              <a:solidFill>
                <a:schemeClr val="tx1"/>
              </a:solidFill>
              <a:latin typeface="Arial" pitchFamily="34" charset="0"/>
              <a:cs typeface="Arial" pitchFamily="34" charset="0"/>
            </a:endParaRPr>
          </a:p>
          <a:p>
            <a:pPr eaLnBrk="1" hangingPunct="1">
              <a:lnSpc>
                <a:spcPct val="110000"/>
              </a:lnSpc>
            </a:pPr>
            <a:r>
              <a:rPr lang="en-US" sz="2400" dirty="0">
                <a:solidFill>
                  <a:schemeClr val="tx1"/>
                </a:solidFill>
                <a:latin typeface="Arial" pitchFamily="34" charset="0"/>
                <a:cs typeface="Arial" pitchFamily="34" charset="0"/>
              </a:rPr>
              <a:t>Have a Bachelor’s degree or higher from any institution in recreation, park resources, or leisure services; and also have no less than 1 year of full-time experience in the field</a:t>
            </a:r>
          </a:p>
          <a:p>
            <a:pPr eaLnBrk="1" hangingPunct="1">
              <a:lnSpc>
                <a:spcPct val="110000"/>
              </a:lnSpc>
            </a:pPr>
            <a:endParaRPr lang="en-US" sz="2400" dirty="0">
              <a:latin typeface="Arial" pitchFamily="34" charset="0"/>
              <a:cs typeface="Arial" pitchFamily="34" charset="0"/>
            </a:endParaRPr>
          </a:p>
          <a:p>
            <a:pPr eaLnBrk="1" hangingPunct="1">
              <a:lnSpc>
                <a:spcPct val="110000"/>
              </a:lnSpc>
            </a:pPr>
            <a:r>
              <a:rPr lang="en-US" sz="2400" dirty="0">
                <a:solidFill>
                  <a:schemeClr val="tx1"/>
                </a:solidFill>
                <a:latin typeface="Arial" pitchFamily="34" charset="0"/>
                <a:cs typeface="Arial" pitchFamily="34" charset="0"/>
              </a:rPr>
              <a:t>Have a Bachelor’s degree or higher in a major other than recreation, park resources, or leisure services; and also have no less than 3 years of full-time experience in the field</a:t>
            </a:r>
          </a:p>
          <a:p>
            <a:pPr eaLnBrk="1" hangingPunct="1">
              <a:lnSpc>
                <a:spcPct val="110000"/>
              </a:lnSpc>
            </a:pPr>
            <a:endParaRPr lang="en-US" sz="2400" dirty="0">
              <a:latin typeface="Arial" pitchFamily="34" charset="0"/>
              <a:cs typeface="Arial" pitchFamily="34" charset="0"/>
            </a:endParaRPr>
          </a:p>
          <a:p>
            <a:pPr eaLnBrk="1" hangingPunct="1">
              <a:lnSpc>
                <a:spcPct val="110000"/>
              </a:lnSpc>
            </a:pPr>
            <a:r>
              <a:rPr lang="en-US" sz="2400" dirty="0">
                <a:solidFill>
                  <a:schemeClr val="tx1"/>
                </a:solidFill>
                <a:latin typeface="Arial" pitchFamily="34" charset="0"/>
                <a:cs typeface="Arial" pitchFamily="34" charset="0"/>
              </a:rPr>
              <a:t>Have an Associate’s degree and have no less than 4 years of full-time experience in the field</a:t>
            </a:r>
            <a:endParaRPr lang="en-US" sz="2400" dirty="0">
              <a:latin typeface="Arial" pitchFamily="34" charset="0"/>
              <a:cs typeface="Arial" pitchFamily="34" charset="0"/>
            </a:endParaRPr>
          </a:p>
          <a:p>
            <a:pPr eaLnBrk="1" hangingPunct="1">
              <a:lnSpc>
                <a:spcPct val="110000"/>
              </a:lnSpc>
            </a:pPr>
            <a:endParaRPr lang="en-US" sz="2400" dirty="0">
              <a:solidFill>
                <a:schemeClr val="tx1"/>
              </a:solidFill>
              <a:latin typeface="Arial" pitchFamily="34" charset="0"/>
              <a:cs typeface="Arial" pitchFamily="34" charset="0"/>
            </a:endParaRPr>
          </a:p>
          <a:p>
            <a:pPr eaLnBrk="1" hangingPunct="1">
              <a:lnSpc>
                <a:spcPct val="110000"/>
              </a:lnSpc>
            </a:pPr>
            <a:r>
              <a:rPr lang="en-US" sz="2400" dirty="0">
                <a:solidFill>
                  <a:schemeClr val="tx1"/>
                </a:solidFill>
                <a:latin typeface="Arial" pitchFamily="34" charset="0"/>
                <a:cs typeface="Arial" pitchFamily="34" charset="0"/>
              </a:rPr>
              <a:t>Have a high school degree or equivalent and have 5 years of full-time experience in the field</a:t>
            </a:r>
          </a:p>
          <a:p>
            <a:pPr eaLnBrk="1" hangingPunct="1">
              <a:lnSpc>
                <a:spcPct val="80000"/>
              </a:lnSpc>
              <a:buNone/>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91269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370385" y="1447800"/>
            <a:ext cx="5791200" cy="4953000"/>
          </a:xfrm>
        </p:spPr>
        <p:txBody>
          <a:bodyPr>
            <a:normAutofit/>
          </a:bodyPr>
          <a:lstStyle/>
          <a:p>
            <a:pPr marL="514350" indent="-514350" eaLnBrk="1" hangingPunct="1">
              <a:spcAft>
                <a:spcPts val="500"/>
              </a:spcAft>
              <a:buFont typeface="+mj-lt"/>
              <a:buAutoNum type="arabicPeriod"/>
            </a:pPr>
            <a:r>
              <a:rPr lang="en-US" altLang="en-US" sz="2400" dirty="0">
                <a:solidFill>
                  <a:schemeClr val="tx1"/>
                </a:solidFill>
              </a:rPr>
              <a:t>Review Eligibility Requirements for the CPRP</a:t>
            </a:r>
          </a:p>
          <a:p>
            <a:pPr marL="514350" indent="-514350" eaLnBrk="1" hangingPunct="1">
              <a:spcAft>
                <a:spcPts val="500"/>
              </a:spcAft>
              <a:buFont typeface="+mj-lt"/>
              <a:buAutoNum type="arabicPeriod"/>
            </a:pPr>
            <a:r>
              <a:rPr lang="en-US" altLang="en-US" sz="2400" dirty="0">
                <a:solidFill>
                  <a:schemeClr val="tx1"/>
                </a:solidFill>
              </a:rPr>
              <a:t>Purchase </a:t>
            </a:r>
            <a:r>
              <a:rPr lang="en-US" altLang="en-US" sz="2400" dirty="0"/>
              <a:t>Study Materials</a:t>
            </a:r>
            <a:r>
              <a:rPr lang="en-US" altLang="en-US" sz="2400" dirty="0">
                <a:solidFill>
                  <a:schemeClr val="tx1"/>
                </a:solidFill>
              </a:rPr>
              <a:t> </a:t>
            </a:r>
          </a:p>
          <a:p>
            <a:pPr marL="514350" indent="-514350" eaLnBrk="1" hangingPunct="1">
              <a:spcAft>
                <a:spcPts val="500"/>
              </a:spcAft>
              <a:buFont typeface="+mj-lt"/>
              <a:buAutoNum type="arabicPeriod"/>
            </a:pPr>
            <a:r>
              <a:rPr lang="en-US" altLang="en-US" sz="2400" dirty="0">
                <a:solidFill>
                  <a:schemeClr val="tx1"/>
                </a:solidFill>
              </a:rPr>
              <a:t>Complete initial application and Submit application to NRPA </a:t>
            </a:r>
          </a:p>
          <a:p>
            <a:pPr marL="514350" indent="-514350" eaLnBrk="1" hangingPunct="1">
              <a:spcAft>
                <a:spcPts val="500"/>
              </a:spcAft>
              <a:buFont typeface="+mj-lt"/>
              <a:buAutoNum type="arabicPeriod"/>
            </a:pPr>
            <a:r>
              <a:rPr lang="en-US" altLang="en-US" sz="2400" dirty="0">
                <a:solidFill>
                  <a:schemeClr val="tx1"/>
                </a:solidFill>
              </a:rPr>
              <a:t>NRPA will notify you via email of your eligibility </a:t>
            </a:r>
          </a:p>
          <a:p>
            <a:pPr marL="514350" indent="-514350" eaLnBrk="1" hangingPunct="1">
              <a:spcAft>
                <a:spcPts val="500"/>
              </a:spcAft>
              <a:buFont typeface="+mj-lt"/>
              <a:buAutoNum type="arabicPeriod"/>
            </a:pPr>
            <a:r>
              <a:rPr lang="en-US" altLang="en-US" sz="2400" dirty="0">
                <a:solidFill>
                  <a:schemeClr val="tx1"/>
                </a:solidFill>
              </a:rPr>
              <a:t>Sit for exam within one year</a:t>
            </a:r>
          </a:p>
        </p:txBody>
      </p:sp>
      <p:pic>
        <p:nvPicPr>
          <p:cNvPr id="35844" name="Picture 7" descr="C:\Documents and Settings\gingern\Local Settings\Temporary Internet Files\Content.IE5\3BRR66NE\MP9003863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414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52400" y="76200"/>
            <a:ext cx="899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a:lstStyle>
          <a:p>
            <a:r>
              <a:rPr lang="en-US" sz="2800" kern="0" dirty="0"/>
              <a:t>General Steps to Certification	</a:t>
            </a:r>
            <a:br>
              <a:rPr lang="en-US" sz="2800" kern="0" dirty="0"/>
            </a:br>
            <a:endParaRPr lang="en-US" sz="2800" kern="0" dirty="0"/>
          </a:p>
        </p:txBody>
      </p:sp>
    </p:spTree>
    <p:extLst>
      <p:ext uri="{BB962C8B-B14F-4D97-AF65-F5344CB8AC3E}">
        <p14:creationId xmlns:p14="http://schemas.microsoft.com/office/powerpoint/2010/main" val="14695877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304800"/>
            <a:ext cx="8991600" cy="1143000"/>
          </a:xfrm>
        </p:spPr>
        <p:txBody>
          <a:bodyPr/>
          <a:lstStyle/>
          <a:p>
            <a:r>
              <a:rPr lang="en-US" sz="2800" b="1" dirty="0"/>
              <a:t>Certified Park and Recreation Professional (CPRP)</a:t>
            </a:r>
            <a:r>
              <a:rPr lang="en-US" sz="2800" dirty="0"/>
              <a:t>	</a:t>
            </a:r>
            <a:br>
              <a:rPr lang="en-US" sz="2800" dirty="0"/>
            </a:br>
            <a:endParaRPr lang="en-US" sz="2800" dirty="0"/>
          </a:p>
        </p:txBody>
      </p:sp>
      <p:sp>
        <p:nvSpPr>
          <p:cNvPr id="3" name="Content Placeholder 2"/>
          <p:cNvSpPr>
            <a:spLocks noGrp="1"/>
          </p:cNvSpPr>
          <p:nvPr>
            <p:ph idx="1"/>
          </p:nvPr>
        </p:nvSpPr>
        <p:spPr>
          <a:xfrm>
            <a:off x="228600" y="914400"/>
            <a:ext cx="8686800" cy="3505200"/>
          </a:xfrm>
        </p:spPr>
        <p:txBody>
          <a:bodyPr/>
          <a:lstStyle/>
          <a:p>
            <a:pPr>
              <a:buNone/>
            </a:pPr>
            <a:r>
              <a:rPr lang="en-US" sz="2400" b="1" dirty="0">
                <a:solidFill>
                  <a:schemeClr val="tx1"/>
                </a:solidFill>
                <a:latin typeface="Arial" pitchFamily="34" charset="0"/>
                <a:cs typeface="Arial" pitchFamily="34" charset="0"/>
              </a:rPr>
              <a:t>Application process</a:t>
            </a:r>
          </a:p>
          <a:p>
            <a:pPr>
              <a:buNone/>
            </a:pPr>
            <a:endParaRPr lang="en-US" sz="2000" dirty="0">
              <a:solidFill>
                <a:schemeClr val="tx1"/>
              </a:solidFill>
              <a:latin typeface="Arial" pitchFamily="34" charset="0"/>
              <a:cs typeface="Arial" pitchFamily="34" charset="0"/>
            </a:endParaRPr>
          </a:p>
          <a:p>
            <a:pPr marL="0" indent="0">
              <a:buNone/>
            </a:pPr>
            <a:r>
              <a:rPr lang="en-US" sz="2200" dirty="0">
                <a:solidFill>
                  <a:schemeClr val="tx1"/>
                </a:solidFill>
                <a:latin typeface="Arial" pitchFamily="34" charset="0"/>
                <a:cs typeface="Arial" pitchFamily="34" charset="0"/>
              </a:rPr>
              <a:t>Apply  through the Online Certification Center or submit a paper application through the mail.</a:t>
            </a:r>
            <a:endParaRPr lang="en-US" sz="1800" i="1" dirty="0">
              <a:solidFill>
                <a:schemeClr val="tx1"/>
              </a:solidFill>
              <a:latin typeface="Arial" pitchFamily="34" charset="0"/>
              <a:cs typeface="Arial" pitchFamily="34" charset="0"/>
            </a:endParaRPr>
          </a:p>
          <a:p>
            <a:pPr>
              <a:buNone/>
            </a:pPr>
            <a:endParaRPr lang="en-US" sz="2000" dirty="0">
              <a:solidFill>
                <a:schemeClr val="tx1"/>
              </a:solidFill>
              <a:latin typeface="Arial" pitchFamily="34" charset="0"/>
              <a:cs typeface="Arial" pitchFamily="34" charset="0"/>
            </a:endParaRPr>
          </a:p>
          <a:p>
            <a:pPr>
              <a:buNone/>
            </a:pPr>
            <a:r>
              <a:rPr lang="en-US" sz="2400" b="1" dirty="0">
                <a:solidFill>
                  <a:schemeClr val="tx1"/>
                </a:solidFill>
                <a:latin typeface="Arial" pitchFamily="34" charset="0"/>
                <a:cs typeface="Arial" pitchFamily="34" charset="0"/>
              </a:rPr>
              <a:t>Application fee </a:t>
            </a:r>
          </a:p>
          <a:p>
            <a:pPr>
              <a:buNone/>
            </a:pPr>
            <a:endParaRPr lang="en-US" sz="500" dirty="0">
              <a:solidFill>
                <a:schemeClr val="tx1"/>
              </a:solidFill>
              <a:latin typeface="Arial" pitchFamily="34" charset="0"/>
              <a:cs typeface="Arial" pitchFamily="34" charset="0"/>
            </a:endParaRPr>
          </a:p>
          <a:p>
            <a:pPr>
              <a:buNone/>
            </a:pPr>
            <a:r>
              <a:rPr lang="en-US" sz="2200" dirty="0">
                <a:solidFill>
                  <a:schemeClr val="tx1"/>
                </a:solidFill>
                <a:latin typeface="Arial" pitchFamily="34" charset="0"/>
                <a:cs typeface="Arial" pitchFamily="34" charset="0"/>
              </a:rPr>
              <a:t>$260 NRPA members</a:t>
            </a:r>
          </a:p>
          <a:p>
            <a:pPr>
              <a:buNone/>
            </a:pPr>
            <a:r>
              <a:rPr lang="en-US" sz="2200" dirty="0">
                <a:solidFill>
                  <a:schemeClr val="tx1"/>
                </a:solidFill>
                <a:latin typeface="Arial" pitchFamily="34" charset="0"/>
                <a:cs typeface="Arial" pitchFamily="34" charset="0"/>
              </a:rPr>
              <a:t>$304 non-NRPA members</a:t>
            </a:r>
          </a:p>
          <a:p>
            <a:pPr>
              <a:buNone/>
            </a:pPr>
            <a:endParaRPr lang="en-US" sz="2200" dirty="0">
              <a:solidFill>
                <a:schemeClr val="tx1"/>
              </a:solidFill>
              <a:latin typeface="Arial" pitchFamily="34" charset="0"/>
              <a:cs typeface="Arial" pitchFamily="34" charset="0"/>
            </a:endParaRPr>
          </a:p>
          <a:p>
            <a:pPr>
              <a:buNone/>
            </a:pPr>
            <a:r>
              <a:rPr lang="en-US" sz="2200" dirty="0">
                <a:solidFill>
                  <a:schemeClr val="tx1"/>
                </a:solidFill>
                <a:latin typeface="Arial" pitchFamily="34" charset="0"/>
                <a:cs typeface="Arial" pitchFamily="34" charset="0"/>
              </a:rPr>
              <a:t>Visit: </a:t>
            </a:r>
            <a:r>
              <a:rPr lang="en-US" sz="2200" dirty="0">
                <a:solidFill>
                  <a:schemeClr val="tx1"/>
                </a:solidFill>
                <a:latin typeface="Arial" pitchFamily="34" charset="0"/>
                <a:cs typeface="Arial" pitchFamily="34" charset="0"/>
                <a:hlinkClick r:id="rId3"/>
              </a:rPr>
              <a:t>http://www.nrpa.org/certification/CPRP/how-to-apply/</a:t>
            </a:r>
            <a:r>
              <a:rPr lang="en-US" sz="2200" dirty="0">
                <a:solidFill>
                  <a:schemeClr val="tx1"/>
                </a:solidFill>
                <a:latin typeface="Arial" pitchFamily="34" charset="0"/>
                <a:cs typeface="Arial" pitchFamily="34" charset="0"/>
              </a:rPr>
              <a:t> </a:t>
            </a:r>
          </a:p>
          <a:p>
            <a:pPr>
              <a:buNone/>
            </a:pPr>
            <a:endParaRPr lang="en-US" sz="500" dirty="0">
              <a:solidFill>
                <a:schemeClr val="tx1"/>
              </a:solidFill>
              <a:latin typeface="Arial" pitchFamily="34" charset="0"/>
              <a:cs typeface="Arial" pitchFamily="34" charset="0"/>
            </a:endParaRPr>
          </a:p>
          <a:p>
            <a:pPr>
              <a:buNone/>
            </a:pPr>
            <a:r>
              <a:rPr lang="en-US" sz="2200" i="1" dirty="0">
                <a:solidFill>
                  <a:srgbClr val="FF0000"/>
                </a:solidFill>
                <a:latin typeface="Arial" pitchFamily="34" charset="0"/>
                <a:cs typeface="Arial" pitchFamily="34" charset="0"/>
              </a:rPr>
              <a:t>Premier Agency, Agency and University packages are now available! </a:t>
            </a:r>
          </a:p>
          <a:p>
            <a:pPr>
              <a:buNone/>
            </a:pPr>
            <a:r>
              <a:rPr lang="en-US" sz="2200" dirty="0">
                <a:solidFill>
                  <a:schemeClr val="tx1"/>
                </a:solidFill>
              </a:rPr>
              <a:t>	</a:t>
            </a:r>
          </a:p>
          <a:p>
            <a:pPr>
              <a:buNone/>
            </a:pPr>
            <a:endParaRPr lang="en-US" sz="2000" dirty="0">
              <a:solidFill>
                <a:schemeClr val="tx1"/>
              </a:solidFill>
            </a:endParaRPr>
          </a:p>
          <a:p>
            <a:pPr>
              <a:buNone/>
            </a:pPr>
            <a:endParaRPr lang="en-US" sz="2000" dirty="0">
              <a:solidFill>
                <a:schemeClr val="tx1"/>
              </a:solidFill>
            </a:endParaRPr>
          </a:p>
          <a:p>
            <a:pPr>
              <a:buNone/>
            </a:pPr>
            <a:endParaRPr lang="en-US" sz="2000" dirty="0">
              <a:solidFill>
                <a:schemeClr val="tx1"/>
              </a:solidFill>
            </a:endParaRPr>
          </a:p>
          <a:p>
            <a:pPr>
              <a:buNone/>
            </a:pPr>
            <a:endParaRPr lang="en-US" sz="2500" dirty="0">
              <a:solidFill>
                <a:schemeClr val="tx1"/>
              </a:solidFill>
            </a:endParaRPr>
          </a:p>
          <a:p>
            <a:pPr>
              <a:buNone/>
            </a:pPr>
            <a:endParaRPr lang="en-US" sz="25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304800"/>
            <a:ext cx="8839200" cy="1143000"/>
          </a:xfrm>
        </p:spPr>
        <p:txBody>
          <a:bodyPr/>
          <a:lstStyle/>
          <a:p>
            <a:r>
              <a:rPr lang="en-US" sz="2800" b="1" dirty="0"/>
              <a:t>Certified Park and Recreation Professional (CPRP)</a:t>
            </a:r>
            <a:r>
              <a:rPr lang="en-US" sz="2800" dirty="0"/>
              <a:t>	</a:t>
            </a:r>
            <a:br>
              <a:rPr lang="en-US" sz="2800" dirty="0"/>
            </a:br>
            <a:endParaRPr lang="en-US" sz="2800" dirty="0"/>
          </a:p>
        </p:txBody>
      </p:sp>
      <p:sp>
        <p:nvSpPr>
          <p:cNvPr id="5" name="Rectangle 2"/>
          <p:cNvSpPr>
            <a:spLocks noGrp="1" noChangeArrowheads="1"/>
          </p:cNvSpPr>
          <p:nvPr>
            <p:ph idx="1"/>
          </p:nvPr>
        </p:nvSpPr>
        <p:spPr>
          <a:xfrm>
            <a:off x="457200" y="990600"/>
            <a:ext cx="8229600" cy="4648200"/>
          </a:xfrm>
        </p:spPr>
        <p:txBody>
          <a:bodyPr/>
          <a:lstStyle/>
          <a:p>
            <a:pPr marL="0" indent="0">
              <a:buNone/>
            </a:pPr>
            <a:r>
              <a:rPr lang="en-US" sz="3000" b="1" dirty="0">
                <a:solidFill>
                  <a:schemeClr val="tx1"/>
                </a:solidFill>
              </a:rPr>
              <a:t>Examination</a:t>
            </a:r>
            <a:br>
              <a:rPr lang="en-US" sz="2800" dirty="0">
                <a:solidFill>
                  <a:schemeClr val="tx1"/>
                </a:solidFill>
              </a:rPr>
            </a:br>
            <a:endParaRPr lang="en-US" sz="2800" dirty="0">
              <a:solidFill>
                <a:schemeClr val="tx1"/>
              </a:solidFill>
            </a:endParaRPr>
          </a:p>
          <a:p>
            <a:pPr marL="0" indent="0">
              <a:buNone/>
            </a:pPr>
            <a:r>
              <a:rPr lang="en-US" sz="2600" dirty="0">
                <a:solidFill>
                  <a:schemeClr val="tx1"/>
                </a:solidFill>
              </a:rPr>
              <a:t>150 questions (125 scored and 25 pre-test)</a:t>
            </a:r>
          </a:p>
          <a:p>
            <a:pPr marL="0" indent="0">
              <a:buNone/>
            </a:pPr>
            <a:r>
              <a:rPr lang="en-US" sz="2600" dirty="0">
                <a:solidFill>
                  <a:schemeClr val="tx1"/>
                </a:solidFill>
              </a:rPr>
              <a:t>3 hours to complete examination</a:t>
            </a:r>
          </a:p>
          <a:p>
            <a:pPr marL="0" indent="0">
              <a:buNone/>
            </a:pPr>
            <a:endParaRPr lang="en-US" sz="1500" dirty="0">
              <a:solidFill>
                <a:schemeClr val="tx1"/>
              </a:solidFill>
            </a:endParaRPr>
          </a:p>
          <a:p>
            <a:pPr marL="0" indent="0">
              <a:buNone/>
            </a:pPr>
            <a:r>
              <a:rPr lang="en-US" sz="2600" dirty="0">
                <a:solidFill>
                  <a:schemeClr val="tx1"/>
                </a:solidFill>
              </a:rPr>
              <a:t>Current passing score 85 out of 125 questions</a:t>
            </a:r>
          </a:p>
          <a:p>
            <a:pPr marL="0" indent="0">
              <a:buNone/>
            </a:pPr>
            <a:endParaRPr lang="en-US" sz="1500" dirty="0">
              <a:solidFill>
                <a:schemeClr val="tx1"/>
              </a:solidFill>
            </a:endParaRPr>
          </a:p>
          <a:p>
            <a:pPr marL="0" indent="0">
              <a:buNone/>
            </a:pPr>
            <a:r>
              <a:rPr lang="en-US" sz="2600" dirty="0">
                <a:solidFill>
                  <a:schemeClr val="tx1"/>
                </a:solidFill>
              </a:rPr>
              <a:t>Over 200 testing sites within the United States</a:t>
            </a:r>
          </a:p>
          <a:p>
            <a:pPr marL="0" indent="0">
              <a:buNone/>
            </a:pPr>
            <a:endParaRPr lang="en-US" sz="1500" dirty="0">
              <a:solidFill>
                <a:schemeClr val="tx1"/>
              </a:solidFill>
            </a:endParaRPr>
          </a:p>
          <a:p>
            <a:pPr marL="0" indent="0">
              <a:buNone/>
            </a:pPr>
            <a:r>
              <a:rPr lang="en-US" sz="2600" dirty="0">
                <a:solidFill>
                  <a:schemeClr val="tx1"/>
                </a:solidFill>
              </a:rPr>
              <a:t>Four core competencies – Finance, Human Resource, Operations and Programming</a:t>
            </a:r>
          </a:p>
        </p:txBody>
      </p:sp>
    </p:spTree>
    <p:extLst>
      <p:ext uri="{BB962C8B-B14F-4D97-AF65-F5344CB8AC3E}">
        <p14:creationId xmlns:p14="http://schemas.microsoft.com/office/powerpoint/2010/main" val="329693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Major Areas of the CPRP Exam</a:t>
            </a:r>
          </a:p>
        </p:txBody>
      </p:sp>
      <p:sp>
        <p:nvSpPr>
          <p:cNvPr id="3" name="Content Placeholder 2"/>
          <p:cNvSpPr>
            <a:spLocks noGrp="1"/>
          </p:cNvSpPr>
          <p:nvPr>
            <p:ph idx="1"/>
          </p:nvPr>
        </p:nvSpPr>
        <p:spPr>
          <a:xfrm>
            <a:off x="304800" y="1143000"/>
            <a:ext cx="8686800" cy="5029200"/>
          </a:xfrm>
        </p:spPr>
        <p:txBody>
          <a:bodyPr/>
          <a:lstStyle/>
          <a:p>
            <a:pPr marL="0" lvl="0" indent="0">
              <a:buNone/>
            </a:pPr>
            <a:r>
              <a:rPr lang="en-US" sz="2300" b="1" i="1" dirty="0">
                <a:solidFill>
                  <a:schemeClr val="tx1"/>
                </a:solidFill>
                <a:latin typeface="Arial" pitchFamily="34" charset="0"/>
                <a:ea typeface="ＭＳ Ｐゴシック" pitchFamily="-109" charset="-128"/>
                <a:cs typeface="Arial" pitchFamily="34" charset="0"/>
              </a:rPr>
              <a:t>Finance Core Competency</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11% of examination</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Six job task examples are provided for the Finance core competency</a:t>
            </a:r>
          </a:p>
          <a:p>
            <a:pPr>
              <a:buNone/>
            </a:pPr>
            <a:endParaRPr lang="en-US" sz="1500" b="1" dirty="0">
              <a:solidFill>
                <a:srgbClr val="080808"/>
              </a:solidFill>
              <a:latin typeface="Arial" pitchFamily="34" charset="0"/>
              <a:cs typeface="Arial" pitchFamily="34" charset="0"/>
            </a:endParaRPr>
          </a:p>
          <a:p>
            <a:pPr>
              <a:buNone/>
            </a:pPr>
            <a:r>
              <a:rPr lang="en-US" sz="2300" i="1" dirty="0">
                <a:solidFill>
                  <a:srgbClr val="080808"/>
                </a:solidFill>
                <a:latin typeface="Arial" pitchFamily="34" charset="0"/>
                <a:cs typeface="Arial" pitchFamily="34" charset="0"/>
              </a:rPr>
              <a:t>Example of Finance Job Tasks</a:t>
            </a:r>
          </a:p>
          <a:p>
            <a:pPr lvl="2"/>
            <a:r>
              <a:rPr lang="en-US" sz="2300" i="1" dirty="0">
                <a:solidFill>
                  <a:srgbClr val="080808"/>
                </a:solidFill>
                <a:latin typeface="Arial" pitchFamily="34" charset="0"/>
                <a:cs typeface="Arial" pitchFamily="34" charset="0"/>
              </a:rPr>
              <a:t>Purchase supplies, equipment and services for program activities</a:t>
            </a:r>
          </a:p>
          <a:p>
            <a:pPr lvl="2"/>
            <a:r>
              <a:rPr lang="en-US" sz="2300" i="1" dirty="0">
                <a:solidFill>
                  <a:srgbClr val="080808"/>
                </a:solidFill>
                <a:latin typeface="Arial" pitchFamily="34" charset="0"/>
                <a:cs typeface="Arial" pitchFamily="34" charset="0"/>
              </a:rPr>
              <a:t>Operate within an existing budget</a:t>
            </a:r>
          </a:p>
          <a:p>
            <a:pPr lvl="2"/>
            <a:r>
              <a:rPr lang="en-US" sz="2300" i="1" dirty="0">
                <a:solidFill>
                  <a:srgbClr val="080808"/>
                </a:solidFill>
                <a:latin typeface="Arial" pitchFamily="34" charset="0"/>
                <a:cs typeface="Arial" pitchFamily="34" charset="0"/>
              </a:rPr>
              <a:t>Prepare program/event budget</a:t>
            </a:r>
          </a:p>
          <a:p>
            <a:pPr lvl="2"/>
            <a:endParaRPr lang="en-US" sz="2300" dirty="0">
              <a:solidFill>
                <a:srgbClr val="080808"/>
              </a:solidFill>
              <a:latin typeface="Arial" pitchFamily="34" charset="0"/>
              <a:cs typeface="Arial" pitchFamily="34" charset="0"/>
            </a:endParaRPr>
          </a:p>
          <a:p>
            <a:pPr marL="0" indent="0">
              <a:buNone/>
            </a:pPr>
            <a:endParaRPr lang="en-US" sz="2300" dirty="0">
              <a:solidFill>
                <a:srgbClr val="080808"/>
              </a:solidFill>
              <a:latin typeface="Arial" pitchFamily="34" charset="0"/>
              <a:cs typeface="Arial" pitchFamily="34" charset="0"/>
            </a:endParaRPr>
          </a:p>
        </p:txBody>
      </p:sp>
    </p:spTree>
    <p:extLst>
      <p:ext uri="{BB962C8B-B14F-4D97-AF65-F5344CB8AC3E}">
        <p14:creationId xmlns:p14="http://schemas.microsoft.com/office/powerpoint/2010/main" val="168363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990600"/>
            <a:ext cx="8229600" cy="3962400"/>
          </a:xfrm>
        </p:spPr>
        <p:txBody>
          <a:bodyPr/>
          <a:lstStyle/>
          <a:p>
            <a:pPr marL="0" indent="0">
              <a:buNone/>
            </a:pPr>
            <a:r>
              <a:rPr lang="en-US" sz="2300" b="1" i="1" dirty="0">
                <a:latin typeface="Arial" pitchFamily="34" charset="0"/>
                <a:ea typeface="ＭＳ Ｐゴシック" pitchFamily="-109" charset="-128"/>
                <a:cs typeface="Arial" pitchFamily="34" charset="0"/>
              </a:rPr>
              <a:t>Finance Core Competency</a:t>
            </a:r>
          </a:p>
          <a:p>
            <a:pPr marL="0" indent="0">
              <a:buNone/>
            </a:pPr>
            <a:endParaRPr lang="en-US" sz="1000" b="1" dirty="0">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What is the best means to properly handle cash at recreation centers?</a:t>
            </a:r>
          </a:p>
          <a:p>
            <a:pPr marL="400050" lvl="1" indent="0">
              <a:buNone/>
            </a:pPr>
            <a:r>
              <a:rPr lang="en-US" sz="2300" dirty="0">
                <a:latin typeface="Arial" pitchFamily="34" charset="0"/>
                <a:ea typeface="ＭＳ Ｐゴシック" pitchFamily="-109" charset="-128"/>
                <a:cs typeface="Arial" pitchFamily="34" charset="0"/>
              </a:rPr>
              <a:t>A.	Implement detailed policies and procedures for cash       	collection</a:t>
            </a:r>
          </a:p>
          <a:p>
            <a:pPr marL="400050" lvl="1" indent="0">
              <a:buNone/>
            </a:pPr>
            <a:r>
              <a:rPr lang="en-US" sz="2300" dirty="0">
                <a:latin typeface="Arial" pitchFamily="34" charset="0"/>
                <a:ea typeface="ＭＳ Ｐゴシック" pitchFamily="-109" charset="-128"/>
                <a:cs typeface="Arial" pitchFamily="34" charset="0"/>
              </a:rPr>
              <a:t>B.	Have two people staff each cash register</a:t>
            </a:r>
          </a:p>
          <a:p>
            <a:pPr marL="400050" lvl="1" indent="0">
              <a:buNone/>
            </a:pPr>
            <a:r>
              <a:rPr lang="en-US" sz="2300" dirty="0">
                <a:latin typeface="Arial" pitchFamily="34" charset="0"/>
                <a:ea typeface="ＭＳ Ｐゴシック" pitchFamily="-109" charset="-128"/>
                <a:cs typeface="Arial" pitchFamily="34" charset="0"/>
              </a:rPr>
              <a:t>C.	Use duplicate receipts for all transactions</a:t>
            </a:r>
          </a:p>
          <a:p>
            <a:pPr marL="400050" lvl="1" indent="0">
              <a:buNone/>
            </a:pPr>
            <a:r>
              <a:rPr lang="en-US" sz="2300" dirty="0">
                <a:latin typeface="Arial" pitchFamily="34" charset="0"/>
                <a:ea typeface="ＭＳ Ｐゴシック" pitchFamily="-109" charset="-128"/>
                <a:cs typeface="Arial" pitchFamily="34" charset="0"/>
              </a:rPr>
              <a:t>D.	Require all deposits be made at the close of business 	each day</a:t>
            </a:r>
          </a:p>
          <a:p>
            <a:pPr marL="0" indent="0">
              <a:buNone/>
            </a:pPr>
            <a:endParaRPr lang="en-US" sz="2300" dirty="0">
              <a:ea typeface="ＭＳ Ｐゴシック" pitchFamily="-109" charset="-128"/>
            </a:endParaRPr>
          </a:p>
          <a:p>
            <a:endParaRPr lang="en-US" sz="2300" dirty="0"/>
          </a:p>
        </p:txBody>
      </p:sp>
    </p:spTree>
    <p:extLst>
      <p:ext uri="{BB962C8B-B14F-4D97-AF65-F5344CB8AC3E}">
        <p14:creationId xmlns:p14="http://schemas.microsoft.com/office/powerpoint/2010/main" val="414854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1066800"/>
            <a:ext cx="8229600" cy="3962400"/>
          </a:xfrm>
        </p:spPr>
        <p:txBody>
          <a:bodyPr/>
          <a:lstStyle/>
          <a:p>
            <a:pPr marL="0" indent="0">
              <a:buNone/>
            </a:pPr>
            <a:endParaRPr lang="en-US" sz="1000" b="1" dirty="0">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What is the best means to properly handle cash at recreation centers?</a:t>
            </a:r>
          </a:p>
          <a:p>
            <a:pPr marL="0" indent="0">
              <a:buNone/>
            </a:pPr>
            <a:endParaRPr lang="en-US" sz="2300" dirty="0">
              <a:latin typeface="Arial" pitchFamily="34" charset="0"/>
              <a:ea typeface="ＭＳ Ｐゴシック" pitchFamily="-109" charset="-128"/>
              <a:cs typeface="Arial" pitchFamily="34" charset="0"/>
            </a:endParaRPr>
          </a:p>
          <a:p>
            <a:pPr marL="400050" lvl="1" indent="0">
              <a:buNone/>
            </a:pPr>
            <a:r>
              <a:rPr lang="en-US" sz="2300" dirty="0">
                <a:latin typeface="Arial" pitchFamily="34" charset="0"/>
                <a:ea typeface="ＭＳ Ｐゴシック" pitchFamily="-109" charset="-128"/>
                <a:cs typeface="Arial" pitchFamily="34" charset="0"/>
              </a:rPr>
              <a:t>A.	</a:t>
            </a:r>
            <a:r>
              <a:rPr lang="en-US" sz="2300" b="1" u="sng" dirty="0">
                <a:solidFill>
                  <a:srgbClr val="28A463"/>
                </a:solidFill>
                <a:latin typeface="Arial" pitchFamily="34" charset="0"/>
                <a:ea typeface="ＭＳ Ｐゴシック" pitchFamily="-109" charset="-128"/>
                <a:cs typeface="Arial" pitchFamily="34" charset="0"/>
              </a:rPr>
              <a:t>Implement detailed policies and procedures for </a:t>
            </a:r>
            <a:r>
              <a:rPr lang="en-US" sz="2300" b="1" dirty="0">
                <a:solidFill>
                  <a:srgbClr val="28A463"/>
                </a:solidFill>
                <a:latin typeface="Arial" pitchFamily="34" charset="0"/>
                <a:ea typeface="ＭＳ Ｐゴシック" pitchFamily="-109" charset="-128"/>
                <a:cs typeface="Arial" pitchFamily="34" charset="0"/>
              </a:rPr>
              <a:t>	</a:t>
            </a:r>
            <a:r>
              <a:rPr lang="en-US" sz="2300" b="1" u="sng" dirty="0">
                <a:solidFill>
                  <a:srgbClr val="28A463"/>
                </a:solidFill>
                <a:latin typeface="Arial" pitchFamily="34" charset="0"/>
                <a:ea typeface="ＭＳ Ｐゴシック" pitchFamily="-109" charset="-128"/>
                <a:cs typeface="Arial" pitchFamily="34" charset="0"/>
              </a:rPr>
              <a:t>cash collection</a:t>
            </a:r>
          </a:p>
          <a:p>
            <a:pPr marL="400050" lvl="1" indent="0">
              <a:buNone/>
            </a:pPr>
            <a:r>
              <a:rPr lang="en-US" sz="2300" dirty="0">
                <a:latin typeface="Arial" pitchFamily="34" charset="0"/>
                <a:ea typeface="ＭＳ Ｐゴシック" pitchFamily="-109" charset="-128"/>
                <a:cs typeface="Arial" pitchFamily="34" charset="0"/>
              </a:rPr>
              <a:t>B.	Have two people staff each cash register</a:t>
            </a:r>
          </a:p>
          <a:p>
            <a:pPr marL="400050" lvl="1" indent="0">
              <a:buNone/>
            </a:pPr>
            <a:r>
              <a:rPr lang="en-US" sz="2300" dirty="0">
                <a:latin typeface="Arial" pitchFamily="34" charset="0"/>
                <a:ea typeface="ＭＳ Ｐゴシック" pitchFamily="-109" charset="-128"/>
                <a:cs typeface="Arial" pitchFamily="34" charset="0"/>
              </a:rPr>
              <a:t>C.	Use duplicate receipts for all transactions</a:t>
            </a:r>
          </a:p>
          <a:p>
            <a:pPr marL="400050" lvl="1" indent="0">
              <a:buNone/>
            </a:pPr>
            <a:r>
              <a:rPr lang="en-US" sz="2300" dirty="0">
                <a:latin typeface="Arial" pitchFamily="34" charset="0"/>
                <a:ea typeface="ＭＳ Ｐゴシック" pitchFamily="-109" charset="-128"/>
                <a:cs typeface="Arial" pitchFamily="34" charset="0"/>
              </a:rPr>
              <a:t>D.	Require all deposits be made at the close of business 	each day</a:t>
            </a:r>
          </a:p>
          <a:p>
            <a:pPr marL="0" indent="0">
              <a:buNone/>
            </a:pPr>
            <a:endParaRPr lang="en-US" sz="2300" dirty="0"/>
          </a:p>
        </p:txBody>
      </p:sp>
    </p:spTree>
    <p:extLst>
      <p:ext uri="{BB962C8B-B14F-4D97-AF65-F5344CB8AC3E}">
        <p14:creationId xmlns:p14="http://schemas.microsoft.com/office/powerpoint/2010/main" val="300584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Major Areas of the CPRP Exam</a:t>
            </a:r>
          </a:p>
        </p:txBody>
      </p:sp>
      <p:sp>
        <p:nvSpPr>
          <p:cNvPr id="3" name="Content Placeholder 2"/>
          <p:cNvSpPr>
            <a:spLocks noGrp="1"/>
          </p:cNvSpPr>
          <p:nvPr>
            <p:ph idx="1"/>
          </p:nvPr>
        </p:nvSpPr>
        <p:spPr>
          <a:xfrm>
            <a:off x="228600" y="990600"/>
            <a:ext cx="8686800" cy="5029200"/>
          </a:xfrm>
        </p:spPr>
        <p:txBody>
          <a:bodyPr/>
          <a:lstStyle/>
          <a:p>
            <a:pPr marL="0" indent="0">
              <a:buNone/>
            </a:pPr>
            <a:r>
              <a:rPr lang="en-US" sz="2300" b="1" i="1" dirty="0">
                <a:solidFill>
                  <a:schemeClr val="tx1"/>
                </a:solidFill>
                <a:latin typeface="Arial" pitchFamily="34" charset="0"/>
                <a:ea typeface="ＭＳ Ｐゴシック" pitchFamily="-109" charset="-128"/>
                <a:cs typeface="Arial" pitchFamily="34" charset="0"/>
              </a:rPr>
              <a:t>Human Resources Core Competency</a:t>
            </a:r>
          </a:p>
          <a:p>
            <a:pPr marL="0" lvl="0" indent="0">
              <a:buNone/>
            </a:pPr>
            <a:endParaRPr lang="en-US" sz="1500" dirty="0">
              <a:solidFill>
                <a:srgbClr val="080808"/>
              </a:solidFill>
              <a:latin typeface="Arial" pitchFamily="34" charset="0"/>
              <a:cs typeface="Arial" pitchFamily="34" charset="0"/>
            </a:endParaRPr>
          </a:p>
          <a:p>
            <a:pPr marL="0" lvl="0" indent="0">
              <a:buNone/>
            </a:pPr>
            <a:r>
              <a:rPr lang="en-US" sz="2300" dirty="0">
                <a:solidFill>
                  <a:srgbClr val="080808"/>
                </a:solidFill>
                <a:latin typeface="Arial" pitchFamily="34" charset="0"/>
                <a:cs typeface="Arial" pitchFamily="34" charset="0"/>
              </a:rPr>
              <a:t>23% of examination</a:t>
            </a:r>
          </a:p>
          <a:p>
            <a:pPr marL="0" lvl="0" indent="0">
              <a:buNone/>
            </a:pPr>
            <a:endParaRPr lang="en-US" sz="1500" dirty="0">
              <a:solidFill>
                <a:srgbClr val="080808"/>
              </a:solidFill>
              <a:latin typeface="Arial" pitchFamily="34" charset="0"/>
              <a:cs typeface="Arial" pitchFamily="34" charset="0"/>
            </a:endParaRPr>
          </a:p>
          <a:p>
            <a:pPr marL="0" lvl="0" indent="0">
              <a:buNone/>
            </a:pPr>
            <a:r>
              <a:rPr lang="en-US" sz="2300" dirty="0">
                <a:solidFill>
                  <a:srgbClr val="080808"/>
                </a:solidFill>
                <a:latin typeface="Arial" pitchFamily="34" charset="0"/>
                <a:cs typeface="Arial" pitchFamily="34" charset="0"/>
              </a:rPr>
              <a:t>12 job task examples are provided for the Human Resource Core Competency</a:t>
            </a:r>
          </a:p>
          <a:p>
            <a:pPr marL="0" lvl="0" indent="0">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Example of Human Resources Job Tasks</a:t>
            </a:r>
          </a:p>
          <a:p>
            <a:pPr lvl="2"/>
            <a:r>
              <a:rPr lang="en-US" sz="2200" dirty="0">
                <a:solidFill>
                  <a:srgbClr val="080808"/>
                </a:solidFill>
                <a:latin typeface="Arial" pitchFamily="34" charset="0"/>
                <a:cs typeface="Arial" pitchFamily="34" charset="0"/>
              </a:rPr>
              <a:t>Communicate the organization mission, values, and culture</a:t>
            </a:r>
          </a:p>
          <a:p>
            <a:pPr lvl="2"/>
            <a:r>
              <a:rPr lang="en-US" sz="2200" dirty="0">
                <a:solidFill>
                  <a:srgbClr val="080808"/>
                </a:solidFill>
                <a:latin typeface="Arial" pitchFamily="34" charset="0"/>
                <a:cs typeface="Arial" pitchFamily="34" charset="0"/>
              </a:rPr>
              <a:t>Manage volunteers (recruits, retention, schedules, evaluates, recognition)</a:t>
            </a:r>
          </a:p>
          <a:p>
            <a:pPr lvl="2"/>
            <a:r>
              <a:rPr lang="en-US" sz="2200" dirty="0">
                <a:solidFill>
                  <a:srgbClr val="080808"/>
                </a:solidFill>
                <a:latin typeface="Arial" pitchFamily="34" charset="0"/>
                <a:cs typeface="Arial" pitchFamily="34" charset="0"/>
              </a:rPr>
              <a:t>Recruit candidates for seasonal/part time/contract employment</a:t>
            </a:r>
          </a:p>
        </p:txBody>
      </p:sp>
    </p:spTree>
    <p:extLst>
      <p:ext uri="{BB962C8B-B14F-4D97-AF65-F5344CB8AC3E}">
        <p14:creationId xmlns:p14="http://schemas.microsoft.com/office/powerpoint/2010/main" val="390894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000" b="1" dirty="0"/>
              <a:t>Overview</a:t>
            </a:r>
          </a:p>
        </p:txBody>
      </p:sp>
      <p:sp>
        <p:nvSpPr>
          <p:cNvPr id="5" name="TextBox 4"/>
          <p:cNvSpPr txBox="1"/>
          <p:nvPr/>
        </p:nvSpPr>
        <p:spPr>
          <a:xfrm>
            <a:off x="304800" y="914400"/>
            <a:ext cx="8153400" cy="6093976"/>
          </a:xfrm>
          <a:prstGeom prst="rect">
            <a:avLst/>
          </a:prstGeom>
          <a:noFill/>
        </p:spPr>
        <p:txBody>
          <a:bodyPr wrap="square" rtlCol="0">
            <a:spAutoFit/>
          </a:bodyPr>
          <a:lstStyle/>
          <a:p>
            <a:r>
              <a:rPr lang="en-US" sz="2000" dirty="0"/>
              <a:t>Introduction</a:t>
            </a:r>
          </a:p>
          <a:p>
            <a:pPr marL="342900" indent="-342900">
              <a:buFont typeface="Arial" panose="020B0604020202020204" pitchFamily="34" charset="0"/>
              <a:buChar char="•"/>
            </a:pPr>
            <a:r>
              <a:rPr lang="en-US" sz="2000" dirty="0"/>
              <a:t>Occupational Certification Programs</a:t>
            </a:r>
          </a:p>
          <a:p>
            <a:pPr marL="342900" indent="-342900">
              <a:buFont typeface="Arial" panose="020B0604020202020204" pitchFamily="34" charset="0"/>
              <a:buChar char="•"/>
            </a:pPr>
            <a:r>
              <a:rPr lang="en-US" sz="2000" dirty="0"/>
              <a:t>Professional Certification Programs</a:t>
            </a:r>
          </a:p>
          <a:p>
            <a:endParaRPr lang="en-US" sz="2000" dirty="0"/>
          </a:p>
          <a:p>
            <a:r>
              <a:rPr lang="en-US" sz="2000" dirty="0"/>
              <a:t>Why CPRP Certification? </a:t>
            </a:r>
          </a:p>
          <a:p>
            <a:endParaRPr lang="en-US" sz="2000" dirty="0"/>
          </a:p>
          <a:p>
            <a:r>
              <a:rPr lang="en-US" sz="2000" dirty="0"/>
              <a:t>Qualifications and Steps to achieve CPRP certification</a:t>
            </a:r>
          </a:p>
          <a:p>
            <a:endParaRPr lang="en-US" sz="2000" dirty="0"/>
          </a:p>
          <a:p>
            <a:r>
              <a:rPr lang="en-US" sz="2000" dirty="0"/>
              <a:t>Examination and Core Competencies</a:t>
            </a:r>
          </a:p>
          <a:p>
            <a:endParaRPr lang="en-US" sz="2000" dirty="0"/>
          </a:p>
          <a:p>
            <a:r>
              <a:rPr lang="en-US" sz="2000" dirty="0"/>
              <a:t>What is the CPRE Certification?</a:t>
            </a:r>
          </a:p>
          <a:p>
            <a:endParaRPr lang="en-US" sz="2000" dirty="0"/>
          </a:p>
          <a:p>
            <a:r>
              <a:rPr lang="en-US" sz="2000" dirty="0"/>
              <a:t>Study Tips</a:t>
            </a:r>
          </a:p>
          <a:p>
            <a:endParaRPr lang="en-US" sz="2000" dirty="0"/>
          </a:p>
          <a:p>
            <a:r>
              <a:rPr lang="en-US" sz="2000" dirty="0"/>
              <a:t>Q &amp; A</a:t>
            </a:r>
          </a:p>
          <a:p>
            <a:endParaRPr lang="en-US" dirty="0"/>
          </a:p>
          <a:p>
            <a:endParaRPr lang="en-US" dirty="0"/>
          </a:p>
          <a:p>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914400"/>
            <a:ext cx="8229600" cy="3962400"/>
          </a:xfrm>
        </p:spPr>
        <p:txBody>
          <a:bodyPr/>
          <a:lstStyle/>
          <a:p>
            <a:pPr marL="0" indent="0">
              <a:buNone/>
            </a:pPr>
            <a:r>
              <a:rPr lang="en-US" sz="2400" b="1" i="1" dirty="0">
                <a:latin typeface="Arial" pitchFamily="34" charset="0"/>
                <a:ea typeface="ＭＳ Ｐゴシック" pitchFamily="-109" charset="-128"/>
                <a:cs typeface="Arial" pitchFamily="34" charset="0"/>
              </a:rPr>
              <a:t>Human Resources Core Competency</a:t>
            </a:r>
          </a:p>
          <a:p>
            <a:pPr marL="0" indent="0">
              <a:buNone/>
            </a:pPr>
            <a:endParaRPr lang="en-US" sz="1000"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The process by which a national association provides recognition to individuals who have met specific qualifications is called</a:t>
            </a:r>
          </a:p>
          <a:p>
            <a:pPr marL="0" indent="0">
              <a:buNone/>
            </a:pPr>
            <a:endParaRPr lang="en-US" sz="23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accreditation.</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certification.</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licensure.</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registration.</a:t>
            </a:r>
          </a:p>
          <a:p>
            <a:pPr marL="0" indent="0">
              <a:buNone/>
            </a:pPr>
            <a:endParaRPr lang="en-US" sz="2400" dirty="0">
              <a:ea typeface="ＭＳ Ｐゴシック" pitchFamily="-109" charset="-128"/>
            </a:endParaRPr>
          </a:p>
          <a:p>
            <a:pPr>
              <a:buNone/>
            </a:pPr>
            <a:endParaRPr lang="en-US" sz="2300" dirty="0"/>
          </a:p>
        </p:txBody>
      </p:sp>
    </p:spTree>
    <p:extLst>
      <p:ext uri="{BB962C8B-B14F-4D97-AF65-F5344CB8AC3E}">
        <p14:creationId xmlns:p14="http://schemas.microsoft.com/office/powerpoint/2010/main" val="26712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1295400"/>
            <a:ext cx="8229600" cy="3962400"/>
          </a:xfrm>
        </p:spPr>
        <p:txBody>
          <a:bodyPr/>
          <a:lstStyle/>
          <a:p>
            <a:pPr marL="0" indent="0">
              <a:buNone/>
            </a:pPr>
            <a:r>
              <a:rPr lang="en-US" sz="2400" dirty="0">
                <a:latin typeface="Arial" pitchFamily="34" charset="0"/>
                <a:ea typeface="ＭＳ Ｐゴシック" pitchFamily="-109" charset="-128"/>
                <a:cs typeface="Arial" pitchFamily="34" charset="0"/>
              </a:rPr>
              <a:t>The process by which a national association provides recognition to individuals who have met specific qualifications is called</a:t>
            </a:r>
          </a:p>
          <a:p>
            <a:pPr marL="1257300" lvl="2" indent="-457200">
              <a:buAutoNum type="alphaUcPeriod"/>
            </a:pPr>
            <a:endParaRPr lang="en-US" sz="23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accreditation.</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b="1" u="sng" dirty="0">
                <a:solidFill>
                  <a:srgbClr val="28A463"/>
                </a:solidFill>
                <a:latin typeface="Arial" pitchFamily="34" charset="0"/>
                <a:ea typeface="ＭＳ Ｐゴシック" pitchFamily="-109" charset="-128"/>
                <a:cs typeface="Arial" pitchFamily="34" charset="0"/>
              </a:rPr>
              <a:t>certification.</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licensure.</a:t>
            </a:r>
          </a:p>
          <a:p>
            <a:pPr marL="1257300" lvl="2" indent="-457200">
              <a:buAutoNum type="alphaUcPeriod"/>
            </a:pPr>
            <a:endParaRPr lang="en-US" sz="500" dirty="0">
              <a:latin typeface="Arial" pitchFamily="34" charset="0"/>
              <a:ea typeface="ＭＳ Ｐゴシック" pitchFamily="-109" charset="-128"/>
              <a:cs typeface="Arial" pitchFamily="34" charset="0"/>
            </a:endParaRPr>
          </a:p>
          <a:p>
            <a:pPr marL="1257300" lvl="2" indent="-457200">
              <a:buAutoNum type="alphaUcPeriod"/>
            </a:pPr>
            <a:r>
              <a:rPr lang="en-US" sz="2300" dirty="0">
                <a:latin typeface="Arial" pitchFamily="34" charset="0"/>
                <a:ea typeface="ＭＳ Ｐゴシック" pitchFamily="-109" charset="-128"/>
                <a:cs typeface="Arial" pitchFamily="34" charset="0"/>
              </a:rPr>
              <a:t>registration.</a:t>
            </a:r>
          </a:p>
          <a:p>
            <a:pPr marL="0" indent="0">
              <a:buNone/>
            </a:pPr>
            <a:endParaRPr lang="en-US" sz="2400" dirty="0">
              <a:ea typeface="ＭＳ Ｐゴシック" pitchFamily="-109" charset="-128"/>
            </a:endParaRPr>
          </a:p>
          <a:p>
            <a:pPr>
              <a:buNone/>
            </a:pPr>
            <a:endParaRPr lang="en-US" sz="2300" dirty="0"/>
          </a:p>
        </p:txBody>
      </p:sp>
    </p:spTree>
    <p:extLst>
      <p:ext uri="{BB962C8B-B14F-4D97-AF65-F5344CB8AC3E}">
        <p14:creationId xmlns:p14="http://schemas.microsoft.com/office/powerpoint/2010/main" val="8625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Major Areas of the CPRP Exam</a:t>
            </a:r>
          </a:p>
        </p:txBody>
      </p:sp>
      <p:sp>
        <p:nvSpPr>
          <p:cNvPr id="3" name="Content Placeholder 2"/>
          <p:cNvSpPr>
            <a:spLocks noGrp="1"/>
          </p:cNvSpPr>
          <p:nvPr>
            <p:ph idx="1"/>
          </p:nvPr>
        </p:nvSpPr>
        <p:spPr>
          <a:xfrm>
            <a:off x="152400" y="838200"/>
            <a:ext cx="8686800" cy="5029200"/>
          </a:xfrm>
        </p:spPr>
        <p:txBody>
          <a:bodyPr/>
          <a:lstStyle/>
          <a:p>
            <a:pPr marL="0" lvl="0" indent="0">
              <a:buNone/>
            </a:pPr>
            <a:r>
              <a:rPr lang="en-US" sz="2300" b="1" i="1" dirty="0">
                <a:solidFill>
                  <a:srgbClr val="000000"/>
                </a:solidFill>
                <a:latin typeface="Arial" pitchFamily="34" charset="0"/>
                <a:ea typeface="ＭＳ Ｐゴシック" pitchFamily="-109" charset="-128"/>
                <a:cs typeface="Arial" pitchFamily="34" charset="0"/>
              </a:rPr>
              <a:t>Operations Core Competency</a:t>
            </a:r>
          </a:p>
          <a:p>
            <a:pPr>
              <a:buNone/>
            </a:pPr>
            <a:endParaRPr lang="en-US" sz="1000" b="1"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33% of examination</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17 job task examples are provided for the Operations Core Competency</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Example of Operations Job Tasks</a:t>
            </a:r>
          </a:p>
          <a:p>
            <a:pPr lvl="2"/>
            <a:r>
              <a:rPr lang="en-US" sz="2200" dirty="0">
                <a:solidFill>
                  <a:srgbClr val="080808"/>
                </a:solidFill>
                <a:latin typeface="Arial" pitchFamily="34" charset="0"/>
                <a:cs typeface="Arial" pitchFamily="34" charset="0"/>
              </a:rPr>
              <a:t>Provide input regarding capital improvements based on operational needs (Identify comprehensive plan, Identify master plan, Identify strategic plan)</a:t>
            </a:r>
          </a:p>
          <a:p>
            <a:pPr lvl="2"/>
            <a:r>
              <a:rPr lang="en-US" sz="2200" dirty="0">
                <a:solidFill>
                  <a:srgbClr val="080808"/>
                </a:solidFill>
                <a:latin typeface="Arial" pitchFamily="34" charset="0"/>
                <a:cs typeface="Arial" pitchFamily="34" charset="0"/>
              </a:rPr>
              <a:t>Assist with monitoring work of contractors, concessionaires</a:t>
            </a:r>
          </a:p>
          <a:p>
            <a:pPr lvl="2"/>
            <a:r>
              <a:rPr lang="en-US" sz="2200" dirty="0">
                <a:solidFill>
                  <a:srgbClr val="080808"/>
                </a:solidFill>
                <a:latin typeface="Arial" pitchFamily="34" charset="0"/>
                <a:cs typeface="Arial" pitchFamily="34" charset="0"/>
              </a:rPr>
              <a:t>Follow energy efficient and environmentally friendly procedures</a:t>
            </a:r>
            <a:endParaRPr lang="en-US" sz="1000" dirty="0">
              <a:solidFill>
                <a:srgbClr val="080808"/>
              </a:solidFill>
              <a:latin typeface="Arial" pitchFamily="34" charset="0"/>
              <a:cs typeface="Arial" pitchFamily="34" charset="0"/>
            </a:endParaRPr>
          </a:p>
        </p:txBody>
      </p:sp>
    </p:spTree>
    <p:extLst>
      <p:ext uri="{BB962C8B-B14F-4D97-AF65-F5344CB8AC3E}">
        <p14:creationId xmlns:p14="http://schemas.microsoft.com/office/powerpoint/2010/main" val="218726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838200"/>
            <a:ext cx="8229600" cy="5029200"/>
          </a:xfrm>
        </p:spPr>
        <p:txBody>
          <a:bodyPr/>
          <a:lstStyle/>
          <a:p>
            <a:pPr marL="0" indent="0">
              <a:buNone/>
            </a:pPr>
            <a:endParaRPr lang="en-US" sz="1000" b="1" dirty="0">
              <a:latin typeface="Arial" pitchFamily="34" charset="0"/>
              <a:ea typeface="ＭＳ Ｐゴシック" pitchFamily="-109" charset="-128"/>
              <a:cs typeface="Arial" pitchFamily="34" charset="0"/>
            </a:endParaRPr>
          </a:p>
          <a:p>
            <a:pPr marL="0" indent="0">
              <a:buNone/>
            </a:pPr>
            <a:r>
              <a:rPr lang="en-US" sz="2400" b="1" i="1" dirty="0">
                <a:latin typeface="Arial" pitchFamily="34" charset="0"/>
                <a:ea typeface="ＭＳ Ｐゴシック" pitchFamily="-109" charset="-128"/>
                <a:cs typeface="Arial" pitchFamily="34" charset="0"/>
              </a:rPr>
              <a:t>Operations Core Competency</a:t>
            </a:r>
          </a:p>
          <a:p>
            <a:pPr marL="0" indent="0">
              <a:buNone/>
            </a:pPr>
            <a:endParaRPr lang="en-US" sz="1000" b="1"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Which of the following actions is the MOST effective way to reduce the number of severe injuries on a playground?</a:t>
            </a:r>
          </a:p>
          <a:p>
            <a:pPr marL="0" indent="0">
              <a:buNone/>
            </a:pPr>
            <a:endParaRPr lang="en-US" sz="1000"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	A. Maintain proper surfaces</a:t>
            </a:r>
          </a:p>
          <a:p>
            <a:pPr marL="0" indent="0">
              <a:buNone/>
            </a:pPr>
            <a:endParaRPr lang="en-US" sz="500"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	B. Replace outdated equipment</a:t>
            </a:r>
          </a:p>
          <a:p>
            <a:pPr marL="0" indent="0">
              <a:buNone/>
            </a:pPr>
            <a:endParaRPr lang="en-US" sz="500"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	C. Conduct annual safety inspections</a:t>
            </a:r>
          </a:p>
          <a:p>
            <a:pPr marL="0" indent="0">
              <a:buNone/>
            </a:pPr>
            <a:endParaRPr lang="en-US" sz="500"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	D. Increase spacing between equipment</a:t>
            </a:r>
            <a:r>
              <a:rPr lang="en-US" sz="2400" b="1" dirty="0">
                <a:latin typeface="Arial" pitchFamily="34" charset="0"/>
                <a:ea typeface="ＭＳ Ｐゴシック" pitchFamily="-109" charset="-128"/>
                <a:cs typeface="Arial" pitchFamily="34" charset="0"/>
              </a:rPr>
              <a:t>	</a:t>
            </a:r>
            <a:endParaRPr lang="en-US" sz="2400" dirty="0">
              <a:latin typeface="Arial" pitchFamily="34" charset="0"/>
              <a:ea typeface="ＭＳ Ｐゴシック" pitchFamily="-109" charset="-128"/>
              <a:cs typeface="Arial" pitchFamily="34" charset="0"/>
            </a:endParaRPr>
          </a:p>
          <a:p>
            <a:pPr>
              <a:buNone/>
            </a:pPr>
            <a:endParaRPr lang="en-US" sz="2300" dirty="0"/>
          </a:p>
        </p:txBody>
      </p:sp>
    </p:spTree>
    <p:extLst>
      <p:ext uri="{BB962C8B-B14F-4D97-AF65-F5344CB8AC3E}">
        <p14:creationId xmlns:p14="http://schemas.microsoft.com/office/powerpoint/2010/main" val="84920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1295400"/>
            <a:ext cx="8229600" cy="3962400"/>
          </a:xfrm>
        </p:spPr>
        <p:txBody>
          <a:bodyPr/>
          <a:lstStyle/>
          <a:p>
            <a:pPr marL="0" indent="0">
              <a:buNone/>
            </a:pPr>
            <a:r>
              <a:rPr lang="en-US" sz="2300" dirty="0">
                <a:latin typeface="Arial" pitchFamily="34" charset="0"/>
                <a:ea typeface="ＭＳ Ｐゴシック" pitchFamily="-109" charset="-128"/>
                <a:cs typeface="Arial" pitchFamily="34" charset="0"/>
              </a:rPr>
              <a:t>Which of the following actions is the MOST effective way to reduce the number of severe injuries on a playground?</a:t>
            </a:r>
          </a:p>
          <a:p>
            <a:pPr marL="0" indent="0">
              <a:buNone/>
            </a:pPr>
            <a:endParaRPr lang="en-US" sz="2300" dirty="0">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	</a:t>
            </a:r>
            <a:r>
              <a:rPr lang="en-US" sz="2300" b="1" u="sng" dirty="0">
                <a:solidFill>
                  <a:srgbClr val="28A463"/>
                </a:solidFill>
                <a:latin typeface="Arial" pitchFamily="34" charset="0"/>
                <a:ea typeface="ＭＳ Ｐゴシック" pitchFamily="-109" charset="-128"/>
                <a:cs typeface="Arial" pitchFamily="34" charset="0"/>
              </a:rPr>
              <a:t>A. Maintain proper surfaces</a:t>
            </a:r>
          </a:p>
          <a:p>
            <a:pPr marL="0" indent="0">
              <a:buNone/>
            </a:pPr>
            <a:endParaRPr lang="en-US" sz="500" b="1" u="sng" dirty="0">
              <a:solidFill>
                <a:srgbClr val="28A463"/>
              </a:solidFill>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	B. Replace outdated equipment</a:t>
            </a:r>
          </a:p>
          <a:p>
            <a:pPr marL="0" indent="0">
              <a:buNone/>
            </a:pPr>
            <a:endParaRPr lang="en-US" sz="500" dirty="0">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	C. Conduct annual safety inspections</a:t>
            </a:r>
          </a:p>
          <a:p>
            <a:pPr marL="0" indent="0">
              <a:buNone/>
            </a:pPr>
            <a:endParaRPr lang="en-US" sz="500" dirty="0">
              <a:latin typeface="Arial" pitchFamily="34" charset="0"/>
              <a:ea typeface="ＭＳ Ｐゴシック" pitchFamily="-109" charset="-128"/>
              <a:cs typeface="Arial" pitchFamily="34" charset="0"/>
            </a:endParaRPr>
          </a:p>
          <a:p>
            <a:pPr marL="0" indent="0">
              <a:buNone/>
            </a:pPr>
            <a:r>
              <a:rPr lang="en-US" sz="2300" dirty="0">
                <a:latin typeface="Arial" pitchFamily="34" charset="0"/>
                <a:ea typeface="ＭＳ Ｐゴシック" pitchFamily="-109" charset="-128"/>
                <a:cs typeface="Arial" pitchFamily="34" charset="0"/>
              </a:rPr>
              <a:t>	D. Increase spacing between equipment</a:t>
            </a:r>
            <a:r>
              <a:rPr lang="en-US" sz="2300" b="1" dirty="0">
                <a:latin typeface="Arial" pitchFamily="34" charset="0"/>
                <a:ea typeface="ＭＳ Ｐゴシック" pitchFamily="-109" charset="-128"/>
                <a:cs typeface="Arial" pitchFamily="34" charset="0"/>
              </a:rPr>
              <a:t>	</a:t>
            </a:r>
            <a:endParaRPr lang="en-US" sz="2300" dirty="0">
              <a:latin typeface="Arial" pitchFamily="34" charset="0"/>
              <a:ea typeface="ＭＳ Ｐゴシック" pitchFamily="-109" charset="-128"/>
              <a:cs typeface="Arial" pitchFamily="34" charset="0"/>
            </a:endParaRPr>
          </a:p>
          <a:p>
            <a:pPr>
              <a:buNone/>
            </a:pPr>
            <a:endParaRPr lang="en-US" sz="2300" dirty="0"/>
          </a:p>
        </p:txBody>
      </p:sp>
    </p:spTree>
    <p:extLst>
      <p:ext uri="{BB962C8B-B14F-4D97-AF65-F5344CB8AC3E}">
        <p14:creationId xmlns:p14="http://schemas.microsoft.com/office/powerpoint/2010/main" val="412519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Major Areas of the CPRP Exam</a:t>
            </a:r>
          </a:p>
        </p:txBody>
      </p:sp>
      <p:sp>
        <p:nvSpPr>
          <p:cNvPr id="3" name="Content Placeholder 2"/>
          <p:cNvSpPr>
            <a:spLocks noGrp="1"/>
          </p:cNvSpPr>
          <p:nvPr>
            <p:ph idx="1"/>
          </p:nvPr>
        </p:nvSpPr>
        <p:spPr>
          <a:xfrm>
            <a:off x="228600" y="914400"/>
            <a:ext cx="8686800" cy="5029200"/>
          </a:xfrm>
        </p:spPr>
        <p:txBody>
          <a:bodyPr/>
          <a:lstStyle/>
          <a:p>
            <a:pPr lvl="0">
              <a:buNone/>
            </a:pPr>
            <a:r>
              <a:rPr lang="en-US" sz="2300" b="1" i="1" dirty="0">
                <a:solidFill>
                  <a:srgbClr val="000000"/>
                </a:solidFill>
                <a:latin typeface="Arial" pitchFamily="34" charset="0"/>
                <a:ea typeface="ＭＳ Ｐゴシック" pitchFamily="-109" charset="-128"/>
                <a:cs typeface="Arial" pitchFamily="34" charset="0"/>
              </a:rPr>
              <a:t>Programming Core Competency</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33% of examination</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14 job task examples are provided for the Programming Core Competency</a:t>
            </a:r>
          </a:p>
          <a:p>
            <a:pPr>
              <a:buNone/>
            </a:pPr>
            <a:endParaRPr lang="en-US" sz="1500" dirty="0">
              <a:solidFill>
                <a:srgbClr val="080808"/>
              </a:solidFill>
              <a:latin typeface="Arial" pitchFamily="34" charset="0"/>
              <a:cs typeface="Arial" pitchFamily="34" charset="0"/>
            </a:endParaRPr>
          </a:p>
          <a:p>
            <a:pPr>
              <a:buNone/>
            </a:pPr>
            <a:r>
              <a:rPr lang="en-US" sz="2300" dirty="0">
                <a:solidFill>
                  <a:srgbClr val="080808"/>
                </a:solidFill>
                <a:latin typeface="Arial" pitchFamily="34" charset="0"/>
                <a:cs typeface="Arial" pitchFamily="34" charset="0"/>
              </a:rPr>
              <a:t>Example of Programming Job Tasks</a:t>
            </a:r>
          </a:p>
          <a:p>
            <a:pPr lvl="2"/>
            <a:r>
              <a:rPr lang="en-US" sz="2200" dirty="0">
                <a:solidFill>
                  <a:srgbClr val="080808"/>
                </a:solidFill>
                <a:latin typeface="Arial" pitchFamily="34" charset="0"/>
                <a:cs typeface="Arial" pitchFamily="34" charset="0"/>
              </a:rPr>
              <a:t>Creation/supervision of recreation programming</a:t>
            </a:r>
          </a:p>
          <a:p>
            <a:pPr lvl="2"/>
            <a:r>
              <a:rPr lang="en-US" sz="2200" dirty="0">
                <a:solidFill>
                  <a:srgbClr val="080808"/>
                </a:solidFill>
                <a:latin typeface="Arial" pitchFamily="34" charset="0"/>
                <a:cs typeface="Arial" pitchFamily="34" charset="0"/>
              </a:rPr>
              <a:t>Provide direct leadership of recreation activities (facilitate programs)</a:t>
            </a:r>
          </a:p>
          <a:p>
            <a:pPr lvl="2"/>
            <a:r>
              <a:rPr lang="en-US" sz="2200" dirty="0">
                <a:solidFill>
                  <a:srgbClr val="080808"/>
                </a:solidFill>
                <a:latin typeface="Arial" pitchFamily="34" charset="0"/>
                <a:cs typeface="Arial" pitchFamily="34" charset="0"/>
              </a:rPr>
              <a:t>Identify resources available for programming, adjusting as necessary (location, staffing, supplies, safety)</a:t>
            </a:r>
          </a:p>
          <a:p>
            <a:pPr marL="0" indent="0">
              <a:buNone/>
            </a:pPr>
            <a:endParaRPr lang="en-US" sz="1000" dirty="0">
              <a:solidFill>
                <a:srgbClr val="080808"/>
              </a:solidFill>
              <a:latin typeface="Arial" pitchFamily="34" charset="0"/>
              <a:cs typeface="Arial" pitchFamily="34" charset="0"/>
            </a:endParaRPr>
          </a:p>
        </p:txBody>
      </p:sp>
    </p:spTree>
    <p:extLst>
      <p:ext uri="{BB962C8B-B14F-4D97-AF65-F5344CB8AC3E}">
        <p14:creationId xmlns:p14="http://schemas.microsoft.com/office/powerpoint/2010/main" val="348288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3" name="Content Placeholder 2"/>
          <p:cNvSpPr>
            <a:spLocks noGrp="1"/>
          </p:cNvSpPr>
          <p:nvPr>
            <p:ph idx="1"/>
          </p:nvPr>
        </p:nvSpPr>
        <p:spPr>
          <a:xfrm>
            <a:off x="304800" y="914400"/>
            <a:ext cx="8229600" cy="3962400"/>
          </a:xfrm>
        </p:spPr>
        <p:txBody>
          <a:bodyPr/>
          <a:lstStyle/>
          <a:p>
            <a:pPr marL="0" indent="0">
              <a:buNone/>
            </a:pPr>
            <a:r>
              <a:rPr lang="en-US" sz="2400" b="1" i="1" dirty="0">
                <a:latin typeface="Arial" pitchFamily="34" charset="0"/>
                <a:ea typeface="ＭＳ Ｐゴシック" pitchFamily="-109" charset="-128"/>
                <a:cs typeface="Arial" pitchFamily="34" charset="0"/>
              </a:rPr>
              <a:t>Programming Core Competency</a:t>
            </a:r>
          </a:p>
          <a:p>
            <a:pPr marL="0" indent="0">
              <a:buNone/>
            </a:pPr>
            <a:endParaRPr lang="en-US" sz="1000" b="1" dirty="0">
              <a:latin typeface="Arial" pitchFamily="34" charset="0"/>
              <a:ea typeface="ＭＳ Ｐゴシック" pitchFamily="-109" charset="-128"/>
              <a:cs typeface="Arial" pitchFamily="34" charset="0"/>
            </a:endParaRPr>
          </a:p>
          <a:p>
            <a:pPr marL="0" indent="0">
              <a:buNone/>
            </a:pPr>
            <a:r>
              <a:rPr lang="en-US" sz="2400" dirty="0">
                <a:latin typeface="Arial" pitchFamily="34" charset="0"/>
                <a:ea typeface="ＭＳ Ｐゴシック" pitchFamily="-109" charset="-128"/>
                <a:cs typeface="Arial" pitchFamily="34" charset="0"/>
              </a:rPr>
              <a:t>An individual who is deaf has signed up to participate in a guided nature hike offered by the local park and recreation agency.  The individual has requested a sign language interpreter.  The park and recreation agency should</a:t>
            </a:r>
          </a:p>
          <a:p>
            <a:pPr marL="0" indent="0">
              <a:buNone/>
            </a:pPr>
            <a:endParaRPr lang="en-US" sz="1000" dirty="0">
              <a:latin typeface="Arial" pitchFamily="34" charset="0"/>
              <a:ea typeface="ＭＳ Ｐゴシック" pitchFamily="-109" charset="-128"/>
              <a:cs typeface="Arial" pitchFamily="34" charset="0"/>
            </a:endParaRPr>
          </a:p>
          <a:p>
            <a:pPr marL="0" indent="0">
              <a:buNone/>
            </a:pPr>
            <a:endParaRPr lang="en-US" sz="1000" dirty="0">
              <a:latin typeface="Arial" pitchFamily="34" charset="0"/>
              <a:ea typeface="ＭＳ Ｐゴシック" pitchFamily="-109" charset="-128"/>
              <a:cs typeface="Arial" pitchFamily="34" charset="0"/>
            </a:endParaRPr>
          </a:p>
          <a:p>
            <a:pPr marL="457200" indent="-457200">
              <a:buAutoNum type="alphaUcPeriod"/>
            </a:pPr>
            <a:r>
              <a:rPr lang="en-US" sz="2000" dirty="0">
                <a:latin typeface="Arial" pitchFamily="34" charset="0"/>
                <a:ea typeface="ＭＳ Ｐゴシック" pitchFamily="-109" charset="-128"/>
                <a:cs typeface="Arial" pitchFamily="34" charset="0"/>
              </a:rPr>
              <a:t>Recommend that the individual provide a sign language interpreter. </a:t>
            </a:r>
          </a:p>
          <a:p>
            <a:pPr marL="457200" indent="-457200">
              <a:buAutoNum type="alphaUcPeriod"/>
            </a:pPr>
            <a:endParaRPr lang="en-US" sz="500" dirty="0">
              <a:latin typeface="Arial" pitchFamily="34" charset="0"/>
              <a:ea typeface="ＭＳ Ｐゴシック" pitchFamily="-109" charset="-128"/>
              <a:cs typeface="Arial" pitchFamily="34" charset="0"/>
            </a:endParaRPr>
          </a:p>
          <a:p>
            <a:pPr marL="457200" indent="-457200">
              <a:buAutoNum type="alphaUcPeriod"/>
            </a:pPr>
            <a:r>
              <a:rPr lang="en-US" sz="2000" dirty="0">
                <a:latin typeface="Arial" pitchFamily="34" charset="0"/>
                <a:ea typeface="ＭＳ Ｐゴシック" pitchFamily="-109" charset="-128"/>
                <a:cs typeface="Arial" pitchFamily="34" charset="0"/>
              </a:rPr>
              <a:t>Contact and schedule a sign language interpreter for the hike and send the bill to the participant.</a:t>
            </a:r>
          </a:p>
          <a:p>
            <a:pPr marL="457200" indent="-457200">
              <a:buAutoNum type="alphaUcPeriod"/>
            </a:pPr>
            <a:endParaRPr lang="en-US" sz="500" dirty="0">
              <a:latin typeface="Arial" pitchFamily="34" charset="0"/>
              <a:ea typeface="ＭＳ Ｐゴシック" pitchFamily="-109" charset="-128"/>
              <a:cs typeface="Arial" pitchFamily="34" charset="0"/>
            </a:endParaRPr>
          </a:p>
          <a:p>
            <a:pPr marL="457200" indent="-457200">
              <a:buAutoNum type="alphaUcPeriod"/>
            </a:pPr>
            <a:r>
              <a:rPr lang="en-US" sz="2000" dirty="0">
                <a:latin typeface="Arial" pitchFamily="34" charset="0"/>
                <a:ea typeface="ＭＳ Ｐゴシック" pitchFamily="-109" charset="-128"/>
                <a:cs typeface="Arial" pitchFamily="34" charset="0"/>
              </a:rPr>
              <a:t>Refer the individual to a community agency providing social activities for individuals who are deaf.</a:t>
            </a:r>
          </a:p>
          <a:p>
            <a:pPr marL="457200" indent="-457200">
              <a:buAutoNum type="alphaUcPeriod"/>
            </a:pPr>
            <a:endParaRPr lang="en-US" sz="500" dirty="0">
              <a:latin typeface="Arial" pitchFamily="34" charset="0"/>
              <a:ea typeface="ＭＳ Ｐゴシック" pitchFamily="-109" charset="-128"/>
              <a:cs typeface="Arial" pitchFamily="34" charset="0"/>
            </a:endParaRPr>
          </a:p>
          <a:p>
            <a:pPr marL="457200" indent="-457200">
              <a:buAutoNum type="alphaUcPeriod"/>
            </a:pPr>
            <a:r>
              <a:rPr lang="en-US" sz="2000" dirty="0">
                <a:latin typeface="Arial" pitchFamily="34" charset="0"/>
                <a:ea typeface="ＭＳ Ｐゴシック" pitchFamily="-109" charset="-128"/>
                <a:cs typeface="Arial" pitchFamily="34" charset="0"/>
              </a:rPr>
              <a:t>Make arrangements for a sign language interpreter.</a:t>
            </a:r>
          </a:p>
          <a:p>
            <a:pPr>
              <a:buNone/>
            </a:pPr>
            <a:endParaRPr lang="en-US" sz="2300" dirty="0"/>
          </a:p>
        </p:txBody>
      </p:sp>
    </p:spTree>
    <p:extLst>
      <p:ext uri="{BB962C8B-B14F-4D97-AF65-F5344CB8AC3E}">
        <p14:creationId xmlns:p14="http://schemas.microsoft.com/office/powerpoint/2010/main" val="24687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z="2800" b="1" dirty="0"/>
              <a:t>Certified Park and Recreation Professional (CPRP)</a:t>
            </a:r>
            <a:endParaRPr lang="en-US" sz="2800" dirty="0"/>
          </a:p>
        </p:txBody>
      </p:sp>
      <p:sp>
        <p:nvSpPr>
          <p:cNvPr id="5" name="Rectangle 4"/>
          <p:cNvSpPr/>
          <p:nvPr/>
        </p:nvSpPr>
        <p:spPr>
          <a:xfrm>
            <a:off x="304800" y="914400"/>
            <a:ext cx="7772400" cy="4985980"/>
          </a:xfrm>
          <a:prstGeom prst="rect">
            <a:avLst/>
          </a:prstGeom>
        </p:spPr>
        <p:txBody>
          <a:bodyPr wrap="square">
            <a:spAutoFit/>
          </a:bodyPr>
          <a:lstStyle/>
          <a:p>
            <a:pPr lvl="0" eaLnBrk="0" hangingPunct="0">
              <a:spcBef>
                <a:spcPct val="20000"/>
              </a:spcBef>
            </a:pPr>
            <a:r>
              <a:rPr lang="en-US" sz="2400" kern="0" dirty="0">
                <a:solidFill>
                  <a:srgbClr val="0000CC"/>
                </a:solidFill>
                <a:latin typeface="Arial" pitchFamily="34" charset="0"/>
                <a:ea typeface="ＭＳ Ｐゴシック" pitchFamily="-109" charset="-128"/>
                <a:cs typeface="Arial" pitchFamily="34" charset="0"/>
              </a:rPr>
              <a:t>An individual who is deaf has signed up to participate in a guided nature hike offered by the local park and recreation agency.  The individual has requested a sign language interpreter.  The park and recreation agency should</a:t>
            </a:r>
          </a:p>
          <a:p>
            <a:pPr lvl="0" eaLnBrk="0" hangingPunct="0">
              <a:spcBef>
                <a:spcPct val="20000"/>
              </a:spcBef>
            </a:pPr>
            <a:endParaRPr lang="en-US" sz="1000" kern="0" dirty="0">
              <a:solidFill>
                <a:srgbClr val="0000CC"/>
              </a:solidFill>
              <a:latin typeface="Arial" pitchFamily="34" charset="0"/>
              <a:ea typeface="ＭＳ Ｐゴシック" pitchFamily="-109" charset="-128"/>
              <a:cs typeface="Arial" pitchFamily="34" charset="0"/>
            </a:endParaRPr>
          </a:p>
          <a:p>
            <a:pPr lvl="0" eaLnBrk="0" hangingPunct="0">
              <a:spcBef>
                <a:spcPct val="20000"/>
              </a:spcBef>
            </a:pPr>
            <a:endParaRPr lang="en-US" sz="1000" kern="0" dirty="0">
              <a:solidFill>
                <a:srgbClr val="0000CC"/>
              </a:solidFill>
              <a:latin typeface="Arial" pitchFamily="34" charset="0"/>
              <a:ea typeface="ＭＳ Ｐゴシック" pitchFamily="-109" charset="-128"/>
              <a:cs typeface="Arial" pitchFamily="34" charset="0"/>
            </a:endParaRPr>
          </a:p>
          <a:p>
            <a:pPr marL="457200" lvl="0" indent="-457200" eaLnBrk="0" hangingPunct="0">
              <a:spcBef>
                <a:spcPct val="20000"/>
              </a:spcBef>
              <a:buFontTx/>
              <a:buAutoNum type="alphaUcPeriod"/>
            </a:pPr>
            <a:r>
              <a:rPr lang="en-US" sz="2000" kern="0" dirty="0">
                <a:solidFill>
                  <a:srgbClr val="0000CC"/>
                </a:solidFill>
                <a:latin typeface="Arial" pitchFamily="34" charset="0"/>
                <a:ea typeface="ＭＳ Ｐゴシック" pitchFamily="-109" charset="-128"/>
                <a:cs typeface="Arial" pitchFamily="34" charset="0"/>
              </a:rPr>
              <a:t>Recommend that the individual provide a sign language interpreter. </a:t>
            </a:r>
          </a:p>
          <a:p>
            <a:pPr marL="457200" lvl="0" indent="-457200" eaLnBrk="0" hangingPunct="0">
              <a:spcBef>
                <a:spcPct val="20000"/>
              </a:spcBef>
              <a:buFontTx/>
              <a:buAutoNum type="alphaUcPeriod"/>
            </a:pPr>
            <a:endParaRPr lang="en-US" sz="500" kern="0" dirty="0">
              <a:solidFill>
                <a:srgbClr val="0000CC"/>
              </a:solidFill>
              <a:latin typeface="Arial" pitchFamily="34" charset="0"/>
              <a:ea typeface="ＭＳ Ｐゴシック" pitchFamily="-109" charset="-128"/>
              <a:cs typeface="Arial" pitchFamily="34" charset="0"/>
            </a:endParaRPr>
          </a:p>
          <a:p>
            <a:pPr marL="457200" lvl="0" indent="-457200" eaLnBrk="0" hangingPunct="0">
              <a:spcBef>
                <a:spcPct val="20000"/>
              </a:spcBef>
              <a:buFontTx/>
              <a:buAutoNum type="alphaUcPeriod"/>
            </a:pPr>
            <a:r>
              <a:rPr lang="en-US" sz="2000" kern="0" dirty="0">
                <a:solidFill>
                  <a:srgbClr val="0000CC"/>
                </a:solidFill>
                <a:latin typeface="Arial" pitchFamily="34" charset="0"/>
                <a:ea typeface="ＭＳ Ｐゴシック" pitchFamily="-109" charset="-128"/>
                <a:cs typeface="Arial" pitchFamily="34" charset="0"/>
              </a:rPr>
              <a:t>Contact and schedule a sign language interpreter for the hike and send the bill to the participant.</a:t>
            </a:r>
          </a:p>
          <a:p>
            <a:pPr marL="457200" lvl="0" indent="-457200" eaLnBrk="0" hangingPunct="0">
              <a:spcBef>
                <a:spcPct val="20000"/>
              </a:spcBef>
              <a:buFontTx/>
              <a:buAutoNum type="alphaUcPeriod"/>
            </a:pPr>
            <a:endParaRPr lang="en-US" sz="500" kern="0" dirty="0">
              <a:solidFill>
                <a:srgbClr val="0000CC"/>
              </a:solidFill>
              <a:latin typeface="Arial" pitchFamily="34" charset="0"/>
              <a:ea typeface="ＭＳ Ｐゴシック" pitchFamily="-109" charset="-128"/>
              <a:cs typeface="Arial" pitchFamily="34" charset="0"/>
            </a:endParaRPr>
          </a:p>
          <a:p>
            <a:pPr marL="457200" lvl="0" indent="-457200" eaLnBrk="0" hangingPunct="0">
              <a:spcBef>
                <a:spcPct val="20000"/>
              </a:spcBef>
              <a:buFontTx/>
              <a:buAutoNum type="alphaUcPeriod"/>
            </a:pPr>
            <a:r>
              <a:rPr lang="en-US" sz="2000" kern="0" dirty="0">
                <a:solidFill>
                  <a:srgbClr val="0000CC"/>
                </a:solidFill>
                <a:latin typeface="Arial" pitchFamily="34" charset="0"/>
                <a:ea typeface="ＭＳ Ｐゴシック" pitchFamily="-109" charset="-128"/>
                <a:cs typeface="Arial" pitchFamily="34" charset="0"/>
              </a:rPr>
              <a:t>Refer the individual to a community agency providing social activities for individuals who are deaf.</a:t>
            </a:r>
          </a:p>
          <a:p>
            <a:pPr marL="457200" lvl="0" indent="-457200" eaLnBrk="0" hangingPunct="0">
              <a:spcBef>
                <a:spcPct val="20000"/>
              </a:spcBef>
              <a:buFontTx/>
              <a:buAutoNum type="alphaUcPeriod"/>
            </a:pPr>
            <a:endParaRPr lang="en-US" sz="500" kern="0" dirty="0">
              <a:solidFill>
                <a:srgbClr val="0000CC"/>
              </a:solidFill>
              <a:latin typeface="Arial" pitchFamily="34" charset="0"/>
              <a:ea typeface="ＭＳ Ｐゴシック" pitchFamily="-109" charset="-128"/>
              <a:cs typeface="Arial" pitchFamily="34" charset="0"/>
            </a:endParaRPr>
          </a:p>
          <a:p>
            <a:pPr marL="457200" lvl="0" indent="-457200" eaLnBrk="0" hangingPunct="0">
              <a:spcBef>
                <a:spcPct val="20000"/>
              </a:spcBef>
              <a:buFontTx/>
              <a:buAutoNum type="alphaUcPeriod"/>
            </a:pPr>
            <a:r>
              <a:rPr lang="en-US" sz="2000" b="1" u="sng" kern="0" dirty="0">
                <a:solidFill>
                  <a:srgbClr val="28A463"/>
                </a:solidFill>
                <a:latin typeface="Arial" pitchFamily="34" charset="0"/>
                <a:ea typeface="ＭＳ Ｐゴシック" pitchFamily="-109" charset="-128"/>
                <a:cs typeface="Arial" pitchFamily="34" charset="0"/>
              </a:rPr>
              <a:t>Make arrangements for a sign language interpreter.</a:t>
            </a:r>
          </a:p>
        </p:txBody>
      </p:sp>
    </p:spTree>
    <p:extLst>
      <p:ext uri="{BB962C8B-B14F-4D97-AF65-F5344CB8AC3E}">
        <p14:creationId xmlns:p14="http://schemas.microsoft.com/office/powerpoint/2010/main" val="173841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000" b="1" dirty="0"/>
              <a:t>Study Tips</a:t>
            </a:r>
          </a:p>
        </p:txBody>
      </p:sp>
      <p:sp>
        <p:nvSpPr>
          <p:cNvPr id="33795" name="Content Placeholder 2"/>
          <p:cNvSpPr>
            <a:spLocks noGrp="1"/>
          </p:cNvSpPr>
          <p:nvPr>
            <p:ph idx="1"/>
          </p:nvPr>
        </p:nvSpPr>
        <p:spPr>
          <a:xfrm>
            <a:off x="304800" y="990600"/>
            <a:ext cx="8305800" cy="4343400"/>
          </a:xfrm>
        </p:spPr>
        <p:txBody>
          <a:bodyPr/>
          <a:lstStyle/>
          <a:p>
            <a:r>
              <a:rPr lang="en-US" altLang="en-US" sz="2400" dirty="0">
                <a:solidFill>
                  <a:schemeClr val="tx1"/>
                </a:solidFill>
              </a:rPr>
              <a:t>CPRP Study Guide</a:t>
            </a:r>
          </a:p>
          <a:p>
            <a:r>
              <a:rPr lang="en-US" altLang="en-US" sz="2400" dirty="0">
                <a:solidFill>
                  <a:schemeClr val="tx1"/>
                </a:solidFill>
              </a:rPr>
              <a:t>Create your own tools – flash cards, etc.</a:t>
            </a:r>
          </a:p>
          <a:p>
            <a:r>
              <a:rPr lang="en-US" altLang="en-US" sz="2400" dirty="0">
                <a:solidFill>
                  <a:schemeClr val="tx1"/>
                </a:solidFill>
              </a:rPr>
              <a:t>Look to peers</a:t>
            </a:r>
          </a:p>
          <a:p>
            <a:r>
              <a:rPr lang="en-US" altLang="en-US" sz="2400" dirty="0">
                <a:solidFill>
                  <a:schemeClr val="tx1"/>
                </a:solidFill>
              </a:rPr>
              <a:t>Create games</a:t>
            </a:r>
          </a:p>
          <a:p>
            <a:r>
              <a:rPr lang="en-US" altLang="en-US" sz="2400" dirty="0">
                <a:solidFill>
                  <a:schemeClr val="tx1"/>
                </a:solidFill>
              </a:rPr>
              <a:t>Refer to reference books</a:t>
            </a:r>
          </a:p>
          <a:p>
            <a:r>
              <a:rPr lang="en-US" altLang="en-US" sz="2400" dirty="0">
                <a:solidFill>
                  <a:schemeClr val="tx1"/>
                </a:solidFill>
              </a:rPr>
              <a:t>Think of how you’ve learned in the past</a:t>
            </a:r>
          </a:p>
          <a:p>
            <a:r>
              <a:rPr lang="en-US" altLang="en-US" sz="2400" dirty="0">
                <a:solidFill>
                  <a:schemeClr val="tx1"/>
                </a:solidFill>
              </a:rPr>
              <a:t>Go Online! 	</a:t>
            </a:r>
          </a:p>
          <a:p>
            <a:pPr lvl="2"/>
            <a:r>
              <a:rPr lang="en-US" altLang="en-US" dirty="0">
                <a:solidFill>
                  <a:schemeClr val="tx1"/>
                </a:solidFill>
                <a:hlinkClick r:id="rId3"/>
              </a:rPr>
              <a:t>NRPA:  http://www.nrpa.org/Professional-Development/E-Learning/Online-Learning-Center/</a:t>
            </a:r>
            <a:r>
              <a:rPr lang="en-US" altLang="en-US" dirty="0">
                <a:solidFill>
                  <a:schemeClr val="tx1"/>
                </a:solidFill>
              </a:rPr>
              <a:t> </a:t>
            </a:r>
          </a:p>
          <a:p>
            <a:pPr lvl="2"/>
            <a:r>
              <a:rPr lang="en-US" altLang="en-US" dirty="0">
                <a:solidFill>
                  <a:schemeClr val="tx1"/>
                </a:solidFill>
              </a:rPr>
              <a:t>Wiki: </a:t>
            </a:r>
            <a:r>
              <a:rPr lang="en-US" altLang="en-US" dirty="0">
                <a:solidFill>
                  <a:schemeClr val="tx1"/>
                </a:solidFill>
                <a:hlinkClick r:id="rId4"/>
              </a:rPr>
              <a:t>http://en.wikipedia.org/wiki/Fixed_cost</a:t>
            </a:r>
            <a:r>
              <a:rPr lang="en-US" altLang="en-US" dirty="0">
                <a:solidFill>
                  <a:schemeClr val="tx1"/>
                </a:solidFill>
              </a:rPr>
              <a:t> </a:t>
            </a:r>
          </a:p>
          <a:p>
            <a:pPr lvl="2"/>
            <a:r>
              <a:rPr lang="en-US" altLang="en-US" dirty="0" err="1">
                <a:solidFill>
                  <a:schemeClr val="tx1"/>
                </a:solidFill>
              </a:rPr>
              <a:t>Youtube</a:t>
            </a:r>
            <a:endParaRPr lang="en-US" altLang="en-US" dirty="0">
              <a:solidFill>
                <a:schemeClr val="tx1"/>
              </a:solidFill>
            </a:endParaRPr>
          </a:p>
        </p:txBody>
      </p:sp>
    </p:spTree>
    <p:extLst>
      <p:ext uri="{BB962C8B-B14F-4D97-AF65-F5344CB8AC3E}">
        <p14:creationId xmlns:p14="http://schemas.microsoft.com/office/powerpoint/2010/main" val="19115733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000" b="1" dirty="0"/>
              <a:t>Renewal of CPRP Certification</a:t>
            </a:r>
          </a:p>
        </p:txBody>
      </p:sp>
      <p:sp>
        <p:nvSpPr>
          <p:cNvPr id="3" name="Content Placeholder 2"/>
          <p:cNvSpPr>
            <a:spLocks noGrp="1"/>
          </p:cNvSpPr>
          <p:nvPr>
            <p:ph idx="1"/>
          </p:nvPr>
        </p:nvSpPr>
        <p:spPr>
          <a:xfrm>
            <a:off x="304800" y="1066800"/>
            <a:ext cx="8382000" cy="4572000"/>
          </a:xfrm>
        </p:spPr>
        <p:txBody>
          <a:bodyPr/>
          <a:lstStyle/>
          <a:p>
            <a:pPr marL="0" indent="0">
              <a:buNone/>
            </a:pPr>
            <a:r>
              <a:rPr lang="en-US" sz="2500" dirty="0">
                <a:solidFill>
                  <a:schemeClr val="tx1"/>
                </a:solidFill>
              </a:rPr>
              <a:t>CPRP certification cycle = 2 years</a:t>
            </a:r>
          </a:p>
          <a:p>
            <a:pPr marL="0" indent="0">
              <a:buNone/>
            </a:pPr>
            <a:endParaRPr lang="en-US" sz="2500" dirty="0">
              <a:solidFill>
                <a:schemeClr val="tx1"/>
              </a:solidFill>
            </a:endParaRPr>
          </a:p>
          <a:p>
            <a:pPr marL="0" indent="0">
              <a:buNone/>
            </a:pPr>
            <a:r>
              <a:rPr lang="en-US" sz="2500" dirty="0">
                <a:solidFill>
                  <a:schemeClr val="tx1"/>
                </a:solidFill>
              </a:rPr>
              <a:t>Professionals must achieve 2.0 Continuing Education Units (CEUs) per certification cycle and submit a completed renewal application</a:t>
            </a:r>
          </a:p>
          <a:p>
            <a:pPr marL="0" indent="0">
              <a:buNone/>
            </a:pPr>
            <a:endParaRPr lang="en-US" sz="2500" dirty="0">
              <a:solidFill>
                <a:schemeClr val="tx1"/>
              </a:solidFill>
            </a:endParaRPr>
          </a:p>
          <a:p>
            <a:pPr marL="0" indent="0">
              <a:buNone/>
            </a:pPr>
            <a:r>
              <a:rPr lang="en-US" sz="2500" dirty="0">
                <a:solidFill>
                  <a:schemeClr val="tx1"/>
                </a:solidFill>
              </a:rPr>
              <a:t>CEUs are earned by attending state and national educational opportunities, professional service credit, or petitioning local education opportunities for credit</a:t>
            </a:r>
          </a:p>
        </p:txBody>
      </p:sp>
    </p:spTree>
    <p:extLst>
      <p:ext uri="{BB962C8B-B14F-4D97-AF65-F5344CB8AC3E}">
        <p14:creationId xmlns:p14="http://schemas.microsoft.com/office/powerpoint/2010/main" val="80118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28600" y="-76200"/>
            <a:ext cx="8229600" cy="1143000"/>
          </a:xfrm>
        </p:spPr>
        <p:txBody>
          <a:bodyPr/>
          <a:lstStyle/>
          <a:p>
            <a:r>
              <a:rPr lang="en-US" sz="3000" b="1" dirty="0"/>
              <a:t>Occupational Certification Programs</a:t>
            </a:r>
          </a:p>
        </p:txBody>
      </p:sp>
      <p:sp>
        <p:nvSpPr>
          <p:cNvPr id="4" name="Rectangle 3"/>
          <p:cNvSpPr txBox="1">
            <a:spLocks noChangeArrowheads="1"/>
          </p:cNvSpPr>
          <p:nvPr/>
        </p:nvSpPr>
        <p:spPr bwMode="auto">
          <a:xfrm>
            <a:off x="304800" y="984250"/>
            <a:ext cx="8610600" cy="4578350"/>
          </a:xfrm>
          <a:prstGeom prst="rect">
            <a:avLst/>
          </a:prstGeom>
          <a:noFill/>
          <a:ln w="9525">
            <a:noFill/>
            <a:miter lim="800000"/>
            <a:headEnd/>
            <a:tailEnd/>
          </a:ln>
        </p:spPr>
        <p:txBody>
          <a:bodyPr/>
          <a:lstStyle/>
          <a:p>
            <a:pPr>
              <a:spcBef>
                <a:spcPct val="20000"/>
              </a:spcBef>
              <a:defRPr/>
            </a:pPr>
            <a:r>
              <a:rPr lang="en-US" sz="2300" b="1" kern="0" dirty="0">
                <a:latin typeface="Arial" pitchFamily="34" charset="0"/>
                <a:cs typeface="Arial" pitchFamily="34" charset="0"/>
              </a:rPr>
              <a:t>Certified Playground Safety Inspectors (CPSI) </a:t>
            </a:r>
            <a:endParaRPr lang="en-US" sz="23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Credentials to inspect playgrounds for safety</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Course (online or in-person) and examination (paper-pencil or computer based test)</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3 year certification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Recertification through re-examination</a:t>
            </a:r>
          </a:p>
          <a:p>
            <a:pPr marL="342900" indent="-342900">
              <a:spcBef>
                <a:spcPct val="20000"/>
              </a:spcBef>
              <a:defRPr/>
            </a:pPr>
            <a:endParaRPr lang="en-US" sz="1000" kern="0" dirty="0">
              <a:latin typeface="Arial" pitchFamily="34" charset="0"/>
              <a:cs typeface="Arial" pitchFamily="34" charset="0"/>
            </a:endParaRPr>
          </a:p>
          <a:p>
            <a:pPr>
              <a:spcBef>
                <a:spcPct val="20000"/>
              </a:spcBef>
              <a:defRPr/>
            </a:pPr>
            <a:r>
              <a:rPr lang="en-US" sz="2300" b="1" kern="0" dirty="0">
                <a:latin typeface="Arial" pitchFamily="34" charset="0"/>
                <a:cs typeface="Arial" pitchFamily="34" charset="0"/>
              </a:rPr>
              <a:t>Aquatic Facility Operators (AFO) </a:t>
            </a:r>
            <a:endParaRPr lang="en-US" sz="23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Credentials for aquatic facility management and operation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Course (in-person) and examination (paper-pencil)</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5 year certification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Recertification through examination or 2.0 Continuing Education Units</a:t>
            </a:r>
          </a:p>
          <a:p>
            <a:pPr marL="342900" indent="-342900">
              <a:spcBef>
                <a:spcPct val="20000"/>
              </a:spcBef>
              <a:buFont typeface="Arial" panose="020B0604020202020204" pitchFamily="34" charset="0"/>
              <a:buChar char="•"/>
              <a:defRPr/>
            </a:pPr>
            <a:endParaRPr lang="en-US" sz="23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endParaRPr lang="en-US" sz="2000" kern="0" dirty="0">
              <a:latin typeface="Arial" pitchFamily="34" charset="0"/>
              <a:cs typeface="Arial" pitchFamily="34" charset="0"/>
            </a:endParaRPr>
          </a:p>
        </p:txBody>
      </p:sp>
    </p:spTree>
    <p:extLst>
      <p:ext uri="{BB962C8B-B14F-4D97-AF65-F5344CB8AC3E}">
        <p14:creationId xmlns:p14="http://schemas.microsoft.com/office/powerpoint/2010/main" val="185880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8991600" cy="1143000"/>
          </a:xfrm>
        </p:spPr>
        <p:txBody>
          <a:bodyPr/>
          <a:lstStyle/>
          <a:p>
            <a:r>
              <a:rPr lang="en-US" sz="2800" b="1" dirty="0"/>
              <a:t>Certified Park and Recreation Executive (CPRE)</a:t>
            </a:r>
            <a:r>
              <a:rPr lang="en-US" sz="2800" dirty="0"/>
              <a:t>	</a:t>
            </a:r>
            <a:br>
              <a:rPr lang="en-US" sz="2800" dirty="0"/>
            </a:br>
            <a:endParaRPr lang="en-US" sz="2800" dirty="0"/>
          </a:p>
        </p:txBody>
      </p:sp>
      <p:sp>
        <p:nvSpPr>
          <p:cNvPr id="7171" name="Rectangle 3"/>
          <p:cNvSpPr>
            <a:spLocks noGrp="1" noChangeArrowheads="1"/>
          </p:cNvSpPr>
          <p:nvPr>
            <p:ph idx="1"/>
          </p:nvPr>
        </p:nvSpPr>
        <p:spPr>
          <a:xfrm>
            <a:off x="304800" y="2286000"/>
            <a:ext cx="8216474" cy="2382930"/>
          </a:xfrm>
        </p:spPr>
        <p:txBody>
          <a:bodyPr/>
          <a:lstStyle/>
          <a:p>
            <a:pPr eaLnBrk="1" hangingPunct="1">
              <a:lnSpc>
                <a:spcPct val="80000"/>
              </a:lnSpc>
              <a:buFontTx/>
              <a:buNone/>
            </a:pPr>
            <a:r>
              <a:rPr lang="en-US" sz="2300" b="1" dirty="0">
                <a:solidFill>
                  <a:schemeClr val="tx1"/>
                </a:solidFill>
                <a:latin typeface="Arial" pitchFamily="34" charset="0"/>
                <a:cs typeface="Arial" pitchFamily="34" charset="0"/>
              </a:rPr>
              <a:t>Qualifications to sit for the CPRE Examination</a:t>
            </a:r>
          </a:p>
          <a:p>
            <a:pPr eaLnBrk="1" hangingPunct="1">
              <a:lnSpc>
                <a:spcPct val="80000"/>
              </a:lnSpc>
              <a:buFontTx/>
              <a:buNone/>
            </a:pPr>
            <a:endParaRPr lang="en-US" sz="1000" dirty="0">
              <a:solidFill>
                <a:schemeClr val="tx1"/>
              </a:solidFill>
              <a:latin typeface="Arial" pitchFamily="34" charset="0"/>
              <a:cs typeface="Arial" pitchFamily="34" charset="0"/>
            </a:endParaRPr>
          </a:p>
          <a:p>
            <a:r>
              <a:rPr lang="en-US" sz="1700" dirty="0">
                <a:solidFill>
                  <a:schemeClr val="tx1"/>
                </a:solidFill>
                <a:latin typeface="Arial" pitchFamily="34" charset="0"/>
                <a:cs typeface="Arial" pitchFamily="34" charset="0"/>
              </a:rPr>
              <a:t>have a current CPRP Certification and </a:t>
            </a:r>
          </a:p>
          <a:p>
            <a:pPr>
              <a:buNone/>
            </a:pPr>
            <a:endParaRPr lang="en-US" sz="1700" dirty="0">
              <a:solidFill>
                <a:schemeClr val="tx1"/>
              </a:solidFill>
              <a:latin typeface="Arial" pitchFamily="34" charset="0"/>
              <a:cs typeface="Arial" pitchFamily="34" charset="0"/>
            </a:endParaRPr>
          </a:p>
          <a:p>
            <a:r>
              <a:rPr lang="en-US" sz="1700" dirty="0">
                <a:solidFill>
                  <a:schemeClr val="tx1"/>
                </a:solidFill>
                <a:latin typeface="Arial" pitchFamily="34" charset="0"/>
                <a:cs typeface="Arial" pitchFamily="34" charset="0"/>
              </a:rPr>
              <a:t>have a Bachelors degree and 5 years of professional full-time manager experience or</a:t>
            </a:r>
          </a:p>
          <a:p>
            <a:r>
              <a:rPr lang="en-US" sz="1700" dirty="0">
                <a:solidFill>
                  <a:schemeClr val="tx1"/>
                </a:solidFill>
                <a:latin typeface="Arial" pitchFamily="34" charset="0"/>
                <a:cs typeface="Arial" pitchFamily="34" charset="0"/>
              </a:rPr>
              <a:t>have a Masters degree or higher and 4 years of professional full-time manager experience</a:t>
            </a:r>
          </a:p>
        </p:txBody>
      </p:sp>
      <p:sp>
        <p:nvSpPr>
          <p:cNvPr id="4" name="TextBox 3"/>
          <p:cNvSpPr txBox="1"/>
          <p:nvPr/>
        </p:nvSpPr>
        <p:spPr>
          <a:xfrm>
            <a:off x="304800" y="1039404"/>
            <a:ext cx="8077200" cy="941796"/>
          </a:xfrm>
          <a:prstGeom prst="rect">
            <a:avLst/>
          </a:prstGeom>
          <a:noFill/>
        </p:spPr>
        <p:txBody>
          <a:bodyPr wrap="square" rtlCol="0">
            <a:spAutoFit/>
          </a:bodyPr>
          <a:lstStyle/>
          <a:p>
            <a:pPr eaLnBrk="1" hangingPunct="1">
              <a:lnSpc>
                <a:spcPct val="80000"/>
              </a:lnSpc>
              <a:buNone/>
            </a:pPr>
            <a:r>
              <a:rPr lang="en-US" sz="2300" dirty="0"/>
              <a:t>The CPRE establishes a national standard for managerial, administrative and executive parks and recreation professionals. </a:t>
            </a:r>
          </a:p>
        </p:txBody>
      </p:sp>
      <p:sp>
        <p:nvSpPr>
          <p:cNvPr id="5" name="TextBox 4"/>
          <p:cNvSpPr txBox="1"/>
          <p:nvPr/>
        </p:nvSpPr>
        <p:spPr>
          <a:xfrm>
            <a:off x="304800" y="5018276"/>
            <a:ext cx="6477000" cy="446276"/>
          </a:xfrm>
          <a:prstGeom prst="rect">
            <a:avLst/>
          </a:prstGeom>
          <a:noFill/>
        </p:spPr>
        <p:txBody>
          <a:bodyPr wrap="square" rtlCol="0">
            <a:spAutoFit/>
          </a:bodyPr>
          <a:lstStyle/>
          <a:p>
            <a:pPr>
              <a:buNone/>
            </a:pPr>
            <a:r>
              <a:rPr lang="en-US" sz="2300" dirty="0"/>
              <a:t>Certification was established in 2011.  </a:t>
            </a:r>
          </a:p>
        </p:txBody>
      </p:sp>
      <p:pic>
        <p:nvPicPr>
          <p:cNvPr id="1026" name="Picture 2"/>
          <p:cNvPicPr>
            <a:picLocks noChangeAspect="1" noChangeArrowheads="1"/>
          </p:cNvPicPr>
          <p:nvPr/>
        </p:nvPicPr>
        <p:blipFill>
          <a:blip r:embed="rId3" cstate="print"/>
          <a:srcRect/>
          <a:stretch>
            <a:fillRect/>
          </a:stretch>
        </p:blipFill>
        <p:spPr bwMode="auto">
          <a:xfrm>
            <a:off x="7162800" y="4363038"/>
            <a:ext cx="1583311" cy="1580562"/>
          </a:xfrm>
          <a:prstGeom prst="rect">
            <a:avLst/>
          </a:prstGeom>
          <a:noFill/>
          <a:ln w="9525">
            <a:noFill/>
            <a:miter lim="800000"/>
            <a:headEnd/>
            <a:tailEnd/>
          </a:ln>
          <a:effectLst/>
        </p:spPr>
      </p:pic>
    </p:spTree>
    <p:extLst>
      <p:ext uri="{BB962C8B-B14F-4D97-AF65-F5344CB8AC3E}">
        <p14:creationId xmlns:p14="http://schemas.microsoft.com/office/powerpoint/2010/main" val="4260231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0"/>
            <a:ext cx="6629400" cy="3733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1"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2"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3"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4"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5"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6" name="Line 8"/>
          <p:cNvSpPr>
            <a:spLocks noChangeShapeType="1"/>
          </p:cNvSpPr>
          <p:nvPr/>
        </p:nvSpPr>
        <p:spPr bwMode="auto">
          <a:xfrm flipH="1">
            <a:off x="285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9"/>
          <p:cNvSpPr>
            <a:spLocks noChangeShapeType="1"/>
          </p:cNvSpPr>
          <p:nvPr/>
        </p:nvSpPr>
        <p:spPr bwMode="auto">
          <a:xfrm flipH="1">
            <a:off x="381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0"/>
          <p:cNvSpPr>
            <a:spLocks noChangeShapeType="1"/>
          </p:cNvSpPr>
          <p:nvPr/>
        </p:nvSpPr>
        <p:spPr bwMode="auto">
          <a:xfrm flipH="1">
            <a:off x="4467225"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1"/>
          <p:cNvSpPr>
            <a:spLocks noChangeShapeType="1"/>
          </p:cNvSpPr>
          <p:nvPr/>
        </p:nvSpPr>
        <p:spPr bwMode="auto">
          <a:xfrm flipH="1">
            <a:off x="44481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2"/>
          <p:cNvSpPr>
            <a:spLocks noChangeShapeType="1"/>
          </p:cNvSpPr>
          <p:nvPr/>
        </p:nvSpPr>
        <p:spPr bwMode="auto">
          <a:xfrm flipH="1">
            <a:off x="889952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3"/>
          <p:cNvSpPr>
            <a:spLocks noChangeShapeType="1"/>
          </p:cNvSpPr>
          <p:nvPr/>
        </p:nvSpPr>
        <p:spPr bwMode="auto">
          <a:xfrm flipH="1">
            <a:off x="89027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Text Box 14"/>
          <p:cNvSpPr txBox="1">
            <a:spLocks noChangeArrowheads="1"/>
          </p:cNvSpPr>
          <p:nvPr/>
        </p:nvSpPr>
        <p:spPr bwMode="auto">
          <a:xfrm>
            <a:off x="855663" y="4822825"/>
            <a:ext cx="3182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A: expenses by total participant numbers.</a:t>
            </a:r>
          </a:p>
        </p:txBody>
      </p:sp>
      <p:sp>
        <p:nvSpPr>
          <p:cNvPr id="5135" name="Text Box 15"/>
          <p:cNvSpPr txBox="1">
            <a:spLocks noChangeArrowheads="1"/>
          </p:cNvSpPr>
          <p:nvPr/>
        </p:nvSpPr>
        <p:spPr bwMode="auto">
          <a:xfrm>
            <a:off x="1004888" y="5859463"/>
            <a:ext cx="285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C: successful programs by number of individuals registered</a:t>
            </a:r>
          </a:p>
        </p:txBody>
      </p:sp>
      <p:sp>
        <p:nvSpPr>
          <p:cNvPr id="5136" name="Text Box 16"/>
          <p:cNvSpPr txBox="1">
            <a:spLocks noChangeArrowheads="1"/>
          </p:cNvSpPr>
          <p:nvPr/>
        </p:nvSpPr>
        <p:spPr bwMode="auto">
          <a:xfrm>
            <a:off x="5338763" y="4822825"/>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B: total classes offered by number of classes conducted</a:t>
            </a:r>
          </a:p>
        </p:txBody>
      </p:sp>
      <p:sp>
        <p:nvSpPr>
          <p:cNvPr id="5137" name="Text Box 17"/>
          <p:cNvSpPr txBox="1">
            <a:spLocks noChangeArrowheads="1"/>
          </p:cNvSpPr>
          <p:nvPr/>
        </p:nvSpPr>
        <p:spPr bwMode="auto">
          <a:xfrm>
            <a:off x="5391150" y="5934075"/>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D: the number enrolled in classes by total number of programs.</a:t>
            </a:r>
          </a:p>
        </p:txBody>
      </p:sp>
      <p:sp>
        <p:nvSpPr>
          <p:cNvPr id="17426" name="Oval 18"/>
          <p:cNvSpPr>
            <a:spLocks noChangeArrowheads="1"/>
          </p:cNvSpPr>
          <p:nvPr/>
        </p:nvSpPr>
        <p:spPr bwMode="auto">
          <a:xfrm>
            <a:off x="1524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7" name="Oval 19"/>
          <p:cNvSpPr>
            <a:spLocks noChangeArrowheads="1"/>
          </p:cNvSpPr>
          <p:nvPr/>
        </p:nvSpPr>
        <p:spPr bwMode="auto">
          <a:xfrm>
            <a:off x="30480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8" name="Oval 20"/>
          <p:cNvSpPr>
            <a:spLocks noChangeArrowheads="1"/>
          </p:cNvSpPr>
          <p:nvPr/>
        </p:nvSpPr>
        <p:spPr bwMode="auto">
          <a:xfrm>
            <a:off x="16002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9" name="Text Box 21"/>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50:50</a:t>
            </a:r>
            <a:endParaRPr lang="en-US" altLang="en-US">
              <a:solidFill>
                <a:schemeClr val="bg1"/>
              </a:solidFill>
            </a:endParaRPr>
          </a:p>
        </p:txBody>
      </p:sp>
      <p:sp>
        <p:nvSpPr>
          <p:cNvPr id="17430"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31" name="Text Box 23"/>
          <p:cNvSpPr txBox="1">
            <a:spLocks noChangeArrowheads="1"/>
          </p:cNvSpPr>
          <p:nvPr/>
        </p:nvSpPr>
        <p:spPr bwMode="auto">
          <a:xfrm>
            <a:off x="6705600" y="-158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15</a:t>
            </a:r>
          </a:p>
        </p:txBody>
      </p:sp>
      <p:sp>
        <p:nvSpPr>
          <p:cNvPr id="17432" name="Text Box 24"/>
          <p:cNvSpPr txBox="1">
            <a:spLocks noChangeArrowheads="1"/>
          </p:cNvSpPr>
          <p:nvPr/>
        </p:nvSpPr>
        <p:spPr bwMode="auto">
          <a:xfrm>
            <a:off x="6705600" y="30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14</a:t>
            </a:r>
          </a:p>
        </p:txBody>
      </p:sp>
      <p:sp>
        <p:nvSpPr>
          <p:cNvPr id="17433" name="Text Box 25"/>
          <p:cNvSpPr txBox="1">
            <a:spLocks noChangeArrowheads="1"/>
          </p:cNvSpPr>
          <p:nvPr/>
        </p:nvSpPr>
        <p:spPr bwMode="auto">
          <a:xfrm>
            <a:off x="6705600" y="60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13</a:t>
            </a:r>
          </a:p>
        </p:txBody>
      </p:sp>
      <p:sp>
        <p:nvSpPr>
          <p:cNvPr id="17434" name="Text Box 26"/>
          <p:cNvSpPr txBox="1">
            <a:spLocks noChangeArrowheads="1"/>
          </p:cNvSpPr>
          <p:nvPr/>
        </p:nvSpPr>
        <p:spPr bwMode="auto">
          <a:xfrm>
            <a:off x="6705600" y="91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a:t>
            </a:r>
          </a:p>
        </p:txBody>
      </p:sp>
      <p:sp>
        <p:nvSpPr>
          <p:cNvPr id="17435" name="Text Box 27"/>
          <p:cNvSpPr txBox="1">
            <a:spLocks noChangeArrowheads="1"/>
          </p:cNvSpPr>
          <p:nvPr/>
        </p:nvSpPr>
        <p:spPr bwMode="auto">
          <a:xfrm>
            <a:off x="6705600" y="1219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11</a:t>
            </a:r>
          </a:p>
        </p:txBody>
      </p:sp>
      <p:sp>
        <p:nvSpPr>
          <p:cNvPr id="17436" name="Text Box 28"/>
          <p:cNvSpPr txBox="1">
            <a:spLocks noChangeArrowheads="1"/>
          </p:cNvSpPr>
          <p:nvPr/>
        </p:nvSpPr>
        <p:spPr bwMode="auto">
          <a:xfrm>
            <a:off x="6705600" y="1524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a:t>
            </a:r>
          </a:p>
        </p:txBody>
      </p:sp>
      <p:sp>
        <p:nvSpPr>
          <p:cNvPr id="17437" name="Rectangle 78"/>
          <p:cNvSpPr>
            <a:spLocks noChangeArrowheads="1"/>
          </p:cNvSpPr>
          <p:nvPr/>
        </p:nvSpPr>
        <p:spPr bwMode="auto">
          <a:xfrm>
            <a:off x="6696075" y="4357688"/>
            <a:ext cx="2413000" cy="32226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38" name="Text Box 29"/>
          <p:cNvSpPr txBox="1">
            <a:spLocks noChangeArrowheads="1"/>
          </p:cNvSpPr>
          <p:nvPr/>
        </p:nvSpPr>
        <p:spPr bwMode="auto">
          <a:xfrm>
            <a:off x="6705600" y="182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9</a:t>
            </a:r>
          </a:p>
        </p:txBody>
      </p:sp>
      <p:sp>
        <p:nvSpPr>
          <p:cNvPr id="17439" name="Text Box 30"/>
          <p:cNvSpPr txBox="1">
            <a:spLocks noChangeArrowheads="1"/>
          </p:cNvSpPr>
          <p:nvPr/>
        </p:nvSpPr>
        <p:spPr bwMode="auto">
          <a:xfrm>
            <a:off x="67056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a:t>
            </a:r>
          </a:p>
        </p:txBody>
      </p:sp>
      <p:sp>
        <p:nvSpPr>
          <p:cNvPr id="17440" name="Text Box 31"/>
          <p:cNvSpPr txBox="1">
            <a:spLocks noChangeArrowheads="1"/>
          </p:cNvSpPr>
          <p:nvPr/>
        </p:nvSpPr>
        <p:spPr bwMode="auto">
          <a:xfrm>
            <a:off x="6705600" y="2438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7</a:t>
            </a:r>
          </a:p>
        </p:txBody>
      </p:sp>
      <p:sp>
        <p:nvSpPr>
          <p:cNvPr id="17441" name="Text Box 32"/>
          <p:cNvSpPr txBox="1">
            <a:spLocks noChangeArrowheads="1"/>
          </p:cNvSpPr>
          <p:nvPr/>
        </p:nvSpPr>
        <p:spPr bwMode="auto">
          <a:xfrm>
            <a:off x="6705600" y="2743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a:t>
            </a:r>
          </a:p>
        </p:txBody>
      </p:sp>
      <p:sp>
        <p:nvSpPr>
          <p:cNvPr id="17442" name="Text Box 33"/>
          <p:cNvSpPr txBox="1">
            <a:spLocks noChangeArrowheads="1"/>
          </p:cNvSpPr>
          <p:nvPr/>
        </p:nvSpPr>
        <p:spPr bwMode="auto">
          <a:xfrm>
            <a:off x="6705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5</a:t>
            </a:r>
          </a:p>
        </p:txBody>
      </p:sp>
      <p:sp>
        <p:nvSpPr>
          <p:cNvPr id="17443" name="Text Box 34"/>
          <p:cNvSpPr txBox="1">
            <a:spLocks noChangeArrowheads="1"/>
          </p:cNvSpPr>
          <p:nvPr/>
        </p:nvSpPr>
        <p:spPr bwMode="auto">
          <a:xfrm>
            <a:off x="6705600" y="3352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a:t>
            </a:r>
          </a:p>
        </p:txBody>
      </p:sp>
      <p:sp>
        <p:nvSpPr>
          <p:cNvPr id="17444" name="Text Box 35"/>
          <p:cNvSpPr txBox="1">
            <a:spLocks noChangeArrowheads="1"/>
          </p:cNvSpPr>
          <p:nvPr/>
        </p:nvSpPr>
        <p:spPr bwMode="auto">
          <a:xfrm>
            <a:off x="6705600" y="3657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a:t>
            </a:r>
          </a:p>
        </p:txBody>
      </p:sp>
      <p:sp>
        <p:nvSpPr>
          <p:cNvPr id="17445" name="Text Box 36"/>
          <p:cNvSpPr txBox="1">
            <a:spLocks noChangeArrowheads="1"/>
          </p:cNvSpPr>
          <p:nvPr/>
        </p:nvSpPr>
        <p:spPr bwMode="auto">
          <a:xfrm>
            <a:off x="67056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a:t>
            </a:r>
          </a:p>
        </p:txBody>
      </p:sp>
      <p:sp>
        <p:nvSpPr>
          <p:cNvPr id="17446" name="Text Box 37"/>
          <p:cNvSpPr txBox="1">
            <a:spLocks noChangeArrowheads="1"/>
          </p:cNvSpPr>
          <p:nvPr/>
        </p:nvSpPr>
        <p:spPr bwMode="auto">
          <a:xfrm>
            <a:off x="6705600" y="4267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a:t>
            </a:r>
          </a:p>
        </p:txBody>
      </p:sp>
      <p:sp>
        <p:nvSpPr>
          <p:cNvPr id="17447" name="Text Box 38"/>
          <p:cNvSpPr txBox="1">
            <a:spLocks noChangeArrowheads="1"/>
          </p:cNvSpPr>
          <p:nvPr/>
        </p:nvSpPr>
        <p:spPr bwMode="auto">
          <a:xfrm>
            <a:off x="7543800" y="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 Million</a:t>
            </a:r>
          </a:p>
        </p:txBody>
      </p:sp>
      <p:sp>
        <p:nvSpPr>
          <p:cNvPr id="17448" name="Text Box 39"/>
          <p:cNvSpPr txBox="1">
            <a:spLocks noChangeArrowheads="1"/>
          </p:cNvSpPr>
          <p:nvPr/>
        </p:nvSpPr>
        <p:spPr bwMode="auto">
          <a:xfrm>
            <a:off x="7543800" y="320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$500,000</a:t>
            </a:r>
          </a:p>
        </p:txBody>
      </p:sp>
      <p:sp>
        <p:nvSpPr>
          <p:cNvPr id="17449" name="Text Box 40"/>
          <p:cNvSpPr txBox="1">
            <a:spLocks noChangeArrowheads="1"/>
          </p:cNvSpPr>
          <p:nvPr/>
        </p:nvSpPr>
        <p:spPr bwMode="auto">
          <a:xfrm>
            <a:off x="7543800" y="625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$250,000</a:t>
            </a:r>
          </a:p>
        </p:txBody>
      </p:sp>
      <p:sp>
        <p:nvSpPr>
          <p:cNvPr id="17450" name="Text Box 41"/>
          <p:cNvSpPr txBox="1">
            <a:spLocks noChangeArrowheads="1"/>
          </p:cNvSpPr>
          <p:nvPr/>
        </p:nvSpPr>
        <p:spPr bwMode="auto">
          <a:xfrm>
            <a:off x="7543800" y="930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$125,000</a:t>
            </a:r>
          </a:p>
        </p:txBody>
      </p:sp>
      <p:sp>
        <p:nvSpPr>
          <p:cNvPr id="17451" name="Text Box 42"/>
          <p:cNvSpPr txBox="1">
            <a:spLocks noChangeArrowheads="1"/>
          </p:cNvSpPr>
          <p:nvPr/>
        </p:nvSpPr>
        <p:spPr bwMode="auto">
          <a:xfrm>
            <a:off x="7543800" y="1235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$64,000</a:t>
            </a:r>
          </a:p>
        </p:txBody>
      </p:sp>
      <p:sp>
        <p:nvSpPr>
          <p:cNvPr id="17452" name="Text Box 43"/>
          <p:cNvSpPr txBox="1">
            <a:spLocks noChangeArrowheads="1"/>
          </p:cNvSpPr>
          <p:nvPr/>
        </p:nvSpPr>
        <p:spPr bwMode="auto">
          <a:xfrm>
            <a:off x="7543800" y="153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$32,000</a:t>
            </a:r>
          </a:p>
        </p:txBody>
      </p:sp>
      <p:sp>
        <p:nvSpPr>
          <p:cNvPr id="17453" name="Text Box 44"/>
          <p:cNvSpPr txBox="1">
            <a:spLocks noChangeArrowheads="1"/>
          </p:cNvSpPr>
          <p:nvPr/>
        </p:nvSpPr>
        <p:spPr bwMode="auto">
          <a:xfrm>
            <a:off x="7543800" y="1844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$16,000</a:t>
            </a:r>
          </a:p>
        </p:txBody>
      </p:sp>
      <p:sp>
        <p:nvSpPr>
          <p:cNvPr id="17454" name="Text Box 45"/>
          <p:cNvSpPr txBox="1">
            <a:spLocks noChangeArrowheads="1"/>
          </p:cNvSpPr>
          <p:nvPr/>
        </p:nvSpPr>
        <p:spPr bwMode="auto">
          <a:xfrm>
            <a:off x="7543800" y="2149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$8,000</a:t>
            </a:r>
          </a:p>
        </p:txBody>
      </p:sp>
      <p:sp>
        <p:nvSpPr>
          <p:cNvPr id="17455" name="Text Box 46"/>
          <p:cNvSpPr txBox="1">
            <a:spLocks noChangeArrowheads="1"/>
          </p:cNvSpPr>
          <p:nvPr/>
        </p:nvSpPr>
        <p:spPr bwMode="auto">
          <a:xfrm>
            <a:off x="7543800" y="2454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$4,000</a:t>
            </a:r>
          </a:p>
        </p:txBody>
      </p:sp>
      <p:sp>
        <p:nvSpPr>
          <p:cNvPr id="17456" name="Text Box 47"/>
          <p:cNvSpPr txBox="1">
            <a:spLocks noChangeArrowheads="1"/>
          </p:cNvSpPr>
          <p:nvPr/>
        </p:nvSpPr>
        <p:spPr bwMode="auto">
          <a:xfrm>
            <a:off x="7543800" y="2759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$2,000</a:t>
            </a:r>
          </a:p>
        </p:txBody>
      </p:sp>
      <p:sp>
        <p:nvSpPr>
          <p:cNvPr id="17457" name="Text Box 48"/>
          <p:cNvSpPr txBox="1">
            <a:spLocks noChangeArrowheads="1"/>
          </p:cNvSpPr>
          <p:nvPr/>
        </p:nvSpPr>
        <p:spPr bwMode="auto">
          <a:xfrm>
            <a:off x="7543800" y="3063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$1,000</a:t>
            </a:r>
          </a:p>
        </p:txBody>
      </p:sp>
      <p:sp>
        <p:nvSpPr>
          <p:cNvPr id="17458" name="Text Box 49"/>
          <p:cNvSpPr txBox="1">
            <a:spLocks noChangeArrowheads="1"/>
          </p:cNvSpPr>
          <p:nvPr/>
        </p:nvSpPr>
        <p:spPr bwMode="auto">
          <a:xfrm>
            <a:off x="7543800" y="3368675"/>
            <a:ext cx="100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a:t>
            </a:r>
          </a:p>
        </p:txBody>
      </p:sp>
      <p:sp>
        <p:nvSpPr>
          <p:cNvPr id="17459" name="Text Box 50"/>
          <p:cNvSpPr txBox="1">
            <a:spLocks noChangeArrowheads="1"/>
          </p:cNvSpPr>
          <p:nvPr/>
        </p:nvSpPr>
        <p:spPr bwMode="auto">
          <a:xfrm>
            <a:off x="7543800" y="3673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$300</a:t>
            </a:r>
          </a:p>
        </p:txBody>
      </p:sp>
      <p:sp>
        <p:nvSpPr>
          <p:cNvPr id="17460" name="Text Box 51"/>
          <p:cNvSpPr txBox="1">
            <a:spLocks noChangeArrowheads="1"/>
          </p:cNvSpPr>
          <p:nvPr/>
        </p:nvSpPr>
        <p:spPr bwMode="auto">
          <a:xfrm>
            <a:off x="7543800" y="397827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a:t>
            </a:r>
          </a:p>
        </p:txBody>
      </p:sp>
      <p:sp>
        <p:nvSpPr>
          <p:cNvPr id="17461" name="Text Box 52"/>
          <p:cNvSpPr txBox="1">
            <a:spLocks noChangeArrowheads="1"/>
          </p:cNvSpPr>
          <p:nvPr/>
        </p:nvSpPr>
        <p:spPr bwMode="auto">
          <a:xfrm>
            <a:off x="7543800" y="4283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$100</a:t>
            </a:r>
          </a:p>
        </p:txBody>
      </p:sp>
      <p:sp>
        <p:nvSpPr>
          <p:cNvPr id="17462" name="Oval 53"/>
          <p:cNvSpPr>
            <a:spLocks noChangeArrowheads="1"/>
          </p:cNvSpPr>
          <p:nvPr/>
        </p:nvSpPr>
        <p:spPr bwMode="auto">
          <a:xfrm>
            <a:off x="7239000" y="4419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3" name="Oval 54"/>
          <p:cNvSpPr>
            <a:spLocks noChangeArrowheads="1"/>
          </p:cNvSpPr>
          <p:nvPr/>
        </p:nvSpPr>
        <p:spPr bwMode="auto">
          <a:xfrm>
            <a:off x="7239000" y="4114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4" name="Oval 55"/>
          <p:cNvSpPr>
            <a:spLocks noChangeArrowheads="1"/>
          </p:cNvSpPr>
          <p:nvPr/>
        </p:nvSpPr>
        <p:spPr bwMode="auto">
          <a:xfrm>
            <a:off x="7239000" y="3810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5" name="Oval 56"/>
          <p:cNvSpPr>
            <a:spLocks noChangeArrowheads="1"/>
          </p:cNvSpPr>
          <p:nvPr/>
        </p:nvSpPr>
        <p:spPr bwMode="auto">
          <a:xfrm>
            <a:off x="7239000" y="3505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6" name="Oval 57"/>
          <p:cNvSpPr>
            <a:spLocks noChangeArrowheads="1"/>
          </p:cNvSpPr>
          <p:nvPr/>
        </p:nvSpPr>
        <p:spPr bwMode="auto">
          <a:xfrm>
            <a:off x="7239000" y="3200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7" name="Oval 58"/>
          <p:cNvSpPr>
            <a:spLocks noChangeArrowheads="1"/>
          </p:cNvSpPr>
          <p:nvPr/>
        </p:nvSpPr>
        <p:spPr bwMode="auto">
          <a:xfrm>
            <a:off x="7239000" y="2895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8" name="Oval 59"/>
          <p:cNvSpPr>
            <a:spLocks noChangeArrowheads="1"/>
          </p:cNvSpPr>
          <p:nvPr/>
        </p:nvSpPr>
        <p:spPr bwMode="auto">
          <a:xfrm>
            <a:off x="7239000" y="2590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9" name="Oval 60"/>
          <p:cNvSpPr>
            <a:spLocks noChangeArrowheads="1"/>
          </p:cNvSpPr>
          <p:nvPr/>
        </p:nvSpPr>
        <p:spPr bwMode="auto">
          <a:xfrm>
            <a:off x="7239000" y="2286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0" name="Oval 61"/>
          <p:cNvSpPr>
            <a:spLocks noChangeArrowheads="1"/>
          </p:cNvSpPr>
          <p:nvPr/>
        </p:nvSpPr>
        <p:spPr bwMode="auto">
          <a:xfrm>
            <a:off x="7239000" y="1981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1" name="Oval 62"/>
          <p:cNvSpPr>
            <a:spLocks noChangeArrowheads="1"/>
          </p:cNvSpPr>
          <p:nvPr/>
        </p:nvSpPr>
        <p:spPr bwMode="auto">
          <a:xfrm>
            <a:off x="7239000" y="1676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7472" name="Oval 63"/>
          <p:cNvSpPr>
            <a:spLocks noChangeArrowheads="1"/>
          </p:cNvSpPr>
          <p:nvPr/>
        </p:nvSpPr>
        <p:spPr bwMode="auto">
          <a:xfrm>
            <a:off x="7239000" y="1371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3" name="Oval 64"/>
          <p:cNvSpPr>
            <a:spLocks noChangeArrowheads="1"/>
          </p:cNvSpPr>
          <p:nvPr/>
        </p:nvSpPr>
        <p:spPr bwMode="auto">
          <a:xfrm>
            <a:off x="7239000" y="1066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4" name="Oval 65"/>
          <p:cNvSpPr>
            <a:spLocks noChangeArrowheads="1"/>
          </p:cNvSpPr>
          <p:nvPr/>
        </p:nvSpPr>
        <p:spPr bwMode="auto">
          <a:xfrm>
            <a:off x="7239000" y="762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5" name="Oval 66"/>
          <p:cNvSpPr>
            <a:spLocks noChangeArrowheads="1"/>
          </p:cNvSpPr>
          <p:nvPr/>
        </p:nvSpPr>
        <p:spPr bwMode="auto">
          <a:xfrm>
            <a:off x="7239000" y="457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6" name="Oval 67"/>
          <p:cNvSpPr>
            <a:spLocks noChangeArrowheads="1"/>
          </p:cNvSpPr>
          <p:nvPr/>
        </p:nvSpPr>
        <p:spPr bwMode="auto">
          <a:xfrm>
            <a:off x="7239000" y="152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17477"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949450" y="399415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 name="AutoShape 69"/>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9" name="Oval 70"/>
          <p:cNvSpPr>
            <a:spLocks noChangeArrowheads="1"/>
          </p:cNvSpPr>
          <p:nvPr/>
        </p:nvSpPr>
        <p:spPr bwMode="auto">
          <a:xfrm>
            <a:off x="32988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0" name="AutoShape 71"/>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1" name="Oval 72"/>
          <p:cNvSpPr>
            <a:spLocks noChangeArrowheads="1"/>
          </p:cNvSpPr>
          <p:nvPr/>
        </p:nvSpPr>
        <p:spPr bwMode="auto">
          <a:xfrm>
            <a:off x="3603625" y="41529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2" name="AutoShape 73"/>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3" name="Oval 74"/>
          <p:cNvSpPr>
            <a:spLocks noChangeArrowheads="1"/>
          </p:cNvSpPr>
          <p:nvPr/>
        </p:nvSpPr>
        <p:spPr bwMode="auto">
          <a:xfrm>
            <a:off x="39084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195" name="Text Box 75"/>
          <p:cNvSpPr txBox="1">
            <a:spLocks noChangeArrowheads="1"/>
          </p:cNvSpPr>
          <p:nvPr/>
        </p:nvSpPr>
        <p:spPr bwMode="auto">
          <a:xfrm>
            <a:off x="0" y="304800"/>
            <a:ext cx="6410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dirty="0">
                <a:solidFill>
                  <a:schemeClr val="bg1"/>
                </a:solidFill>
              </a:rPr>
              <a:t>CPRP: In determining the cost per participant for a program, the required calculation involves dividing:</a:t>
            </a:r>
          </a:p>
        </p:txBody>
      </p:sp>
      <p:pic>
        <p:nvPicPr>
          <p:cNvPr id="5196" name="New Question.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7" name="Who Wants to Be a Millionaire.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7355"/>
      </p:ext>
    </p:extLst>
  </p:cSld>
  <p:clrMapOvr>
    <a:masterClrMapping/>
  </p:clrMapOvr>
  <p:transition spd="slow"/>
  <p:timing>
    <p:tnLst>
      <p:par>
        <p:cTn id="1" dur="indefinite" restart="never" nodeType="tmRoot">
          <p:childTnLst>
            <p:audio>
              <p:cMediaNode showWhenStopped="0">
                <p:cTn id="2" repeatCount="indefinite" fill="hold" display="0">
                  <p:stCondLst>
                    <p:cond delay="indefinite"/>
                  </p:stCondLst>
                  <p:endCondLst>
                    <p:cond evt="onPrev" delay="0">
                      <p:tgtEl>
                        <p:sldTgt/>
                      </p:tgtEl>
                    </p:cond>
                    <p:cond evt="onStopAudio" delay="0">
                      <p:tgtEl>
                        <p:sldTgt/>
                      </p:tgtEl>
                    </p:cond>
                  </p:endCondLst>
                </p:cTn>
                <p:tgtEl>
                  <p:spTgt spid="5197"/>
                </p:tgtEl>
              </p:cMediaNode>
            </p:audio>
            <p:audio>
              <p:cMediaNode showWhenStopped="0">
                <p:cTn id="3" fill="hold" display="0">
                  <p:stCondLst>
                    <p:cond delay="indefinite"/>
                  </p:stCondLst>
                  <p:endCondLst>
                    <p:cond evt="onPrev" delay="0">
                      <p:tgtEl>
                        <p:sldTgt/>
                      </p:tgtEl>
                    </p:cond>
                    <p:cond evt="onStopAudio" delay="0">
                      <p:tgtEl>
                        <p:sldTgt/>
                      </p:tgtEl>
                    </p:cond>
                  </p:endCondLst>
                </p:cTn>
                <p:tgtEl>
                  <p:spTgt spid="519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0"/>
            <a:ext cx="6629400" cy="3733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1"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2"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3"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4"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5"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16" name="Line 8"/>
          <p:cNvSpPr>
            <a:spLocks noChangeShapeType="1"/>
          </p:cNvSpPr>
          <p:nvPr/>
        </p:nvSpPr>
        <p:spPr bwMode="auto">
          <a:xfrm flipH="1">
            <a:off x="285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9"/>
          <p:cNvSpPr>
            <a:spLocks noChangeShapeType="1"/>
          </p:cNvSpPr>
          <p:nvPr/>
        </p:nvSpPr>
        <p:spPr bwMode="auto">
          <a:xfrm flipH="1">
            <a:off x="381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0"/>
          <p:cNvSpPr>
            <a:spLocks noChangeShapeType="1"/>
          </p:cNvSpPr>
          <p:nvPr/>
        </p:nvSpPr>
        <p:spPr bwMode="auto">
          <a:xfrm flipH="1">
            <a:off x="4467225"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1"/>
          <p:cNvSpPr>
            <a:spLocks noChangeShapeType="1"/>
          </p:cNvSpPr>
          <p:nvPr/>
        </p:nvSpPr>
        <p:spPr bwMode="auto">
          <a:xfrm flipH="1">
            <a:off x="44481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2"/>
          <p:cNvSpPr>
            <a:spLocks noChangeShapeType="1"/>
          </p:cNvSpPr>
          <p:nvPr/>
        </p:nvSpPr>
        <p:spPr bwMode="auto">
          <a:xfrm flipH="1">
            <a:off x="889952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3"/>
          <p:cNvSpPr>
            <a:spLocks noChangeShapeType="1"/>
          </p:cNvSpPr>
          <p:nvPr/>
        </p:nvSpPr>
        <p:spPr bwMode="auto">
          <a:xfrm flipH="1">
            <a:off x="89027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Text Box 14"/>
          <p:cNvSpPr txBox="1">
            <a:spLocks noChangeArrowheads="1"/>
          </p:cNvSpPr>
          <p:nvPr/>
        </p:nvSpPr>
        <p:spPr bwMode="auto">
          <a:xfrm>
            <a:off x="855663" y="4822825"/>
            <a:ext cx="3182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A: expenses by total participant numbers.</a:t>
            </a:r>
          </a:p>
        </p:txBody>
      </p:sp>
      <p:sp>
        <p:nvSpPr>
          <p:cNvPr id="5135" name="Text Box 15"/>
          <p:cNvSpPr txBox="1">
            <a:spLocks noChangeArrowheads="1"/>
          </p:cNvSpPr>
          <p:nvPr/>
        </p:nvSpPr>
        <p:spPr bwMode="auto">
          <a:xfrm>
            <a:off x="1004888" y="5859463"/>
            <a:ext cx="285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C: successful programs by number of individuals registered</a:t>
            </a:r>
          </a:p>
        </p:txBody>
      </p:sp>
      <p:sp>
        <p:nvSpPr>
          <p:cNvPr id="5136" name="Text Box 16"/>
          <p:cNvSpPr txBox="1">
            <a:spLocks noChangeArrowheads="1"/>
          </p:cNvSpPr>
          <p:nvPr/>
        </p:nvSpPr>
        <p:spPr bwMode="auto">
          <a:xfrm>
            <a:off x="5338763" y="4822825"/>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B: total classes offered by number of classes conducted</a:t>
            </a:r>
          </a:p>
        </p:txBody>
      </p:sp>
      <p:sp>
        <p:nvSpPr>
          <p:cNvPr id="5137" name="Text Box 17"/>
          <p:cNvSpPr txBox="1">
            <a:spLocks noChangeArrowheads="1"/>
          </p:cNvSpPr>
          <p:nvPr/>
        </p:nvSpPr>
        <p:spPr bwMode="auto">
          <a:xfrm>
            <a:off x="5391150" y="5934075"/>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D: the number enrolled in classes by total number of programs.</a:t>
            </a:r>
          </a:p>
        </p:txBody>
      </p:sp>
      <p:sp>
        <p:nvSpPr>
          <p:cNvPr id="17426" name="Oval 18"/>
          <p:cNvSpPr>
            <a:spLocks noChangeArrowheads="1"/>
          </p:cNvSpPr>
          <p:nvPr/>
        </p:nvSpPr>
        <p:spPr bwMode="auto">
          <a:xfrm>
            <a:off x="1524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7" name="Oval 19"/>
          <p:cNvSpPr>
            <a:spLocks noChangeArrowheads="1"/>
          </p:cNvSpPr>
          <p:nvPr/>
        </p:nvSpPr>
        <p:spPr bwMode="auto">
          <a:xfrm>
            <a:off x="30480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8" name="Oval 20"/>
          <p:cNvSpPr>
            <a:spLocks noChangeArrowheads="1"/>
          </p:cNvSpPr>
          <p:nvPr/>
        </p:nvSpPr>
        <p:spPr bwMode="auto">
          <a:xfrm>
            <a:off x="16002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29" name="Text Box 21"/>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50:50</a:t>
            </a:r>
            <a:endParaRPr lang="en-US" altLang="en-US">
              <a:solidFill>
                <a:schemeClr val="bg1"/>
              </a:solidFill>
            </a:endParaRPr>
          </a:p>
        </p:txBody>
      </p:sp>
      <p:sp>
        <p:nvSpPr>
          <p:cNvPr id="17430"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31" name="Text Box 23"/>
          <p:cNvSpPr txBox="1">
            <a:spLocks noChangeArrowheads="1"/>
          </p:cNvSpPr>
          <p:nvPr/>
        </p:nvSpPr>
        <p:spPr bwMode="auto">
          <a:xfrm>
            <a:off x="6705600" y="-158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15</a:t>
            </a:r>
          </a:p>
        </p:txBody>
      </p:sp>
      <p:sp>
        <p:nvSpPr>
          <p:cNvPr id="17432" name="Text Box 24"/>
          <p:cNvSpPr txBox="1">
            <a:spLocks noChangeArrowheads="1"/>
          </p:cNvSpPr>
          <p:nvPr/>
        </p:nvSpPr>
        <p:spPr bwMode="auto">
          <a:xfrm>
            <a:off x="6705600" y="30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14</a:t>
            </a:r>
          </a:p>
        </p:txBody>
      </p:sp>
      <p:sp>
        <p:nvSpPr>
          <p:cNvPr id="17433" name="Text Box 25"/>
          <p:cNvSpPr txBox="1">
            <a:spLocks noChangeArrowheads="1"/>
          </p:cNvSpPr>
          <p:nvPr/>
        </p:nvSpPr>
        <p:spPr bwMode="auto">
          <a:xfrm>
            <a:off x="6705600" y="60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13</a:t>
            </a:r>
          </a:p>
        </p:txBody>
      </p:sp>
      <p:sp>
        <p:nvSpPr>
          <p:cNvPr id="17434" name="Text Box 26"/>
          <p:cNvSpPr txBox="1">
            <a:spLocks noChangeArrowheads="1"/>
          </p:cNvSpPr>
          <p:nvPr/>
        </p:nvSpPr>
        <p:spPr bwMode="auto">
          <a:xfrm>
            <a:off x="6705600" y="91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a:t>
            </a:r>
          </a:p>
        </p:txBody>
      </p:sp>
      <p:sp>
        <p:nvSpPr>
          <p:cNvPr id="17435" name="Text Box 27"/>
          <p:cNvSpPr txBox="1">
            <a:spLocks noChangeArrowheads="1"/>
          </p:cNvSpPr>
          <p:nvPr/>
        </p:nvSpPr>
        <p:spPr bwMode="auto">
          <a:xfrm>
            <a:off x="6705600" y="1219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11</a:t>
            </a:r>
          </a:p>
        </p:txBody>
      </p:sp>
      <p:sp>
        <p:nvSpPr>
          <p:cNvPr id="17436" name="Text Box 28"/>
          <p:cNvSpPr txBox="1">
            <a:spLocks noChangeArrowheads="1"/>
          </p:cNvSpPr>
          <p:nvPr/>
        </p:nvSpPr>
        <p:spPr bwMode="auto">
          <a:xfrm>
            <a:off x="6705600" y="1524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a:t>
            </a:r>
          </a:p>
        </p:txBody>
      </p:sp>
      <p:sp>
        <p:nvSpPr>
          <p:cNvPr id="17437" name="Rectangle 78"/>
          <p:cNvSpPr>
            <a:spLocks noChangeArrowheads="1"/>
          </p:cNvSpPr>
          <p:nvPr/>
        </p:nvSpPr>
        <p:spPr bwMode="auto">
          <a:xfrm>
            <a:off x="6696075" y="4357688"/>
            <a:ext cx="2413000" cy="32226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38" name="Text Box 29"/>
          <p:cNvSpPr txBox="1">
            <a:spLocks noChangeArrowheads="1"/>
          </p:cNvSpPr>
          <p:nvPr/>
        </p:nvSpPr>
        <p:spPr bwMode="auto">
          <a:xfrm>
            <a:off x="6705600" y="182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9</a:t>
            </a:r>
          </a:p>
        </p:txBody>
      </p:sp>
      <p:sp>
        <p:nvSpPr>
          <p:cNvPr id="17439" name="Text Box 30"/>
          <p:cNvSpPr txBox="1">
            <a:spLocks noChangeArrowheads="1"/>
          </p:cNvSpPr>
          <p:nvPr/>
        </p:nvSpPr>
        <p:spPr bwMode="auto">
          <a:xfrm>
            <a:off x="67056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a:t>
            </a:r>
          </a:p>
        </p:txBody>
      </p:sp>
      <p:sp>
        <p:nvSpPr>
          <p:cNvPr id="17440" name="Text Box 31"/>
          <p:cNvSpPr txBox="1">
            <a:spLocks noChangeArrowheads="1"/>
          </p:cNvSpPr>
          <p:nvPr/>
        </p:nvSpPr>
        <p:spPr bwMode="auto">
          <a:xfrm>
            <a:off x="6705600" y="2438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7</a:t>
            </a:r>
          </a:p>
        </p:txBody>
      </p:sp>
      <p:sp>
        <p:nvSpPr>
          <p:cNvPr id="17441" name="Text Box 32"/>
          <p:cNvSpPr txBox="1">
            <a:spLocks noChangeArrowheads="1"/>
          </p:cNvSpPr>
          <p:nvPr/>
        </p:nvSpPr>
        <p:spPr bwMode="auto">
          <a:xfrm>
            <a:off x="6705600" y="2743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a:t>
            </a:r>
          </a:p>
        </p:txBody>
      </p:sp>
      <p:sp>
        <p:nvSpPr>
          <p:cNvPr id="17442" name="Text Box 33"/>
          <p:cNvSpPr txBox="1">
            <a:spLocks noChangeArrowheads="1"/>
          </p:cNvSpPr>
          <p:nvPr/>
        </p:nvSpPr>
        <p:spPr bwMode="auto">
          <a:xfrm>
            <a:off x="6705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5</a:t>
            </a:r>
          </a:p>
        </p:txBody>
      </p:sp>
      <p:sp>
        <p:nvSpPr>
          <p:cNvPr id="17443" name="Text Box 34"/>
          <p:cNvSpPr txBox="1">
            <a:spLocks noChangeArrowheads="1"/>
          </p:cNvSpPr>
          <p:nvPr/>
        </p:nvSpPr>
        <p:spPr bwMode="auto">
          <a:xfrm>
            <a:off x="6705600" y="3352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a:t>
            </a:r>
          </a:p>
        </p:txBody>
      </p:sp>
      <p:sp>
        <p:nvSpPr>
          <p:cNvPr id="17444" name="Text Box 35"/>
          <p:cNvSpPr txBox="1">
            <a:spLocks noChangeArrowheads="1"/>
          </p:cNvSpPr>
          <p:nvPr/>
        </p:nvSpPr>
        <p:spPr bwMode="auto">
          <a:xfrm>
            <a:off x="6705600" y="3657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a:t>
            </a:r>
          </a:p>
        </p:txBody>
      </p:sp>
      <p:sp>
        <p:nvSpPr>
          <p:cNvPr id="17445" name="Text Box 36"/>
          <p:cNvSpPr txBox="1">
            <a:spLocks noChangeArrowheads="1"/>
          </p:cNvSpPr>
          <p:nvPr/>
        </p:nvSpPr>
        <p:spPr bwMode="auto">
          <a:xfrm>
            <a:off x="67056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a:t>
            </a:r>
          </a:p>
        </p:txBody>
      </p:sp>
      <p:sp>
        <p:nvSpPr>
          <p:cNvPr id="17446" name="Text Box 37"/>
          <p:cNvSpPr txBox="1">
            <a:spLocks noChangeArrowheads="1"/>
          </p:cNvSpPr>
          <p:nvPr/>
        </p:nvSpPr>
        <p:spPr bwMode="auto">
          <a:xfrm>
            <a:off x="6705600" y="4267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a:t>
            </a:r>
          </a:p>
        </p:txBody>
      </p:sp>
      <p:sp>
        <p:nvSpPr>
          <p:cNvPr id="17447" name="Text Box 38"/>
          <p:cNvSpPr txBox="1">
            <a:spLocks noChangeArrowheads="1"/>
          </p:cNvSpPr>
          <p:nvPr/>
        </p:nvSpPr>
        <p:spPr bwMode="auto">
          <a:xfrm>
            <a:off x="7543800" y="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 Million</a:t>
            </a:r>
          </a:p>
        </p:txBody>
      </p:sp>
      <p:sp>
        <p:nvSpPr>
          <p:cNvPr id="17448" name="Text Box 39"/>
          <p:cNvSpPr txBox="1">
            <a:spLocks noChangeArrowheads="1"/>
          </p:cNvSpPr>
          <p:nvPr/>
        </p:nvSpPr>
        <p:spPr bwMode="auto">
          <a:xfrm>
            <a:off x="7543800" y="320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$500,000</a:t>
            </a:r>
          </a:p>
        </p:txBody>
      </p:sp>
      <p:sp>
        <p:nvSpPr>
          <p:cNvPr id="17449" name="Text Box 40"/>
          <p:cNvSpPr txBox="1">
            <a:spLocks noChangeArrowheads="1"/>
          </p:cNvSpPr>
          <p:nvPr/>
        </p:nvSpPr>
        <p:spPr bwMode="auto">
          <a:xfrm>
            <a:off x="7543800" y="625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$250,000</a:t>
            </a:r>
          </a:p>
        </p:txBody>
      </p:sp>
      <p:sp>
        <p:nvSpPr>
          <p:cNvPr id="17450" name="Text Box 41"/>
          <p:cNvSpPr txBox="1">
            <a:spLocks noChangeArrowheads="1"/>
          </p:cNvSpPr>
          <p:nvPr/>
        </p:nvSpPr>
        <p:spPr bwMode="auto">
          <a:xfrm>
            <a:off x="7543800" y="930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$125,000</a:t>
            </a:r>
          </a:p>
        </p:txBody>
      </p:sp>
      <p:sp>
        <p:nvSpPr>
          <p:cNvPr id="17451" name="Text Box 42"/>
          <p:cNvSpPr txBox="1">
            <a:spLocks noChangeArrowheads="1"/>
          </p:cNvSpPr>
          <p:nvPr/>
        </p:nvSpPr>
        <p:spPr bwMode="auto">
          <a:xfrm>
            <a:off x="7543800" y="1235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$64,000</a:t>
            </a:r>
          </a:p>
        </p:txBody>
      </p:sp>
      <p:sp>
        <p:nvSpPr>
          <p:cNvPr id="17452" name="Text Box 43"/>
          <p:cNvSpPr txBox="1">
            <a:spLocks noChangeArrowheads="1"/>
          </p:cNvSpPr>
          <p:nvPr/>
        </p:nvSpPr>
        <p:spPr bwMode="auto">
          <a:xfrm>
            <a:off x="7543800" y="153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$32,000</a:t>
            </a:r>
          </a:p>
        </p:txBody>
      </p:sp>
      <p:sp>
        <p:nvSpPr>
          <p:cNvPr id="17453" name="Text Box 44"/>
          <p:cNvSpPr txBox="1">
            <a:spLocks noChangeArrowheads="1"/>
          </p:cNvSpPr>
          <p:nvPr/>
        </p:nvSpPr>
        <p:spPr bwMode="auto">
          <a:xfrm>
            <a:off x="7543800" y="1844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$16,000</a:t>
            </a:r>
          </a:p>
        </p:txBody>
      </p:sp>
      <p:sp>
        <p:nvSpPr>
          <p:cNvPr id="17454" name="Text Box 45"/>
          <p:cNvSpPr txBox="1">
            <a:spLocks noChangeArrowheads="1"/>
          </p:cNvSpPr>
          <p:nvPr/>
        </p:nvSpPr>
        <p:spPr bwMode="auto">
          <a:xfrm>
            <a:off x="7543800" y="2149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$8,000</a:t>
            </a:r>
          </a:p>
        </p:txBody>
      </p:sp>
      <p:sp>
        <p:nvSpPr>
          <p:cNvPr id="17455" name="Text Box 46"/>
          <p:cNvSpPr txBox="1">
            <a:spLocks noChangeArrowheads="1"/>
          </p:cNvSpPr>
          <p:nvPr/>
        </p:nvSpPr>
        <p:spPr bwMode="auto">
          <a:xfrm>
            <a:off x="7543800" y="2454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$4,000</a:t>
            </a:r>
          </a:p>
        </p:txBody>
      </p:sp>
      <p:sp>
        <p:nvSpPr>
          <p:cNvPr id="17456" name="Text Box 47"/>
          <p:cNvSpPr txBox="1">
            <a:spLocks noChangeArrowheads="1"/>
          </p:cNvSpPr>
          <p:nvPr/>
        </p:nvSpPr>
        <p:spPr bwMode="auto">
          <a:xfrm>
            <a:off x="7543800" y="2759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$2,000</a:t>
            </a:r>
          </a:p>
        </p:txBody>
      </p:sp>
      <p:sp>
        <p:nvSpPr>
          <p:cNvPr id="17457" name="Text Box 48"/>
          <p:cNvSpPr txBox="1">
            <a:spLocks noChangeArrowheads="1"/>
          </p:cNvSpPr>
          <p:nvPr/>
        </p:nvSpPr>
        <p:spPr bwMode="auto">
          <a:xfrm>
            <a:off x="7543800" y="3063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$1,000</a:t>
            </a:r>
          </a:p>
        </p:txBody>
      </p:sp>
      <p:sp>
        <p:nvSpPr>
          <p:cNvPr id="17458" name="Text Box 49"/>
          <p:cNvSpPr txBox="1">
            <a:spLocks noChangeArrowheads="1"/>
          </p:cNvSpPr>
          <p:nvPr/>
        </p:nvSpPr>
        <p:spPr bwMode="auto">
          <a:xfrm>
            <a:off x="7543800" y="3368675"/>
            <a:ext cx="100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a:t>
            </a:r>
          </a:p>
        </p:txBody>
      </p:sp>
      <p:sp>
        <p:nvSpPr>
          <p:cNvPr id="17459" name="Text Box 50"/>
          <p:cNvSpPr txBox="1">
            <a:spLocks noChangeArrowheads="1"/>
          </p:cNvSpPr>
          <p:nvPr/>
        </p:nvSpPr>
        <p:spPr bwMode="auto">
          <a:xfrm>
            <a:off x="7543800" y="3673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$300</a:t>
            </a:r>
          </a:p>
        </p:txBody>
      </p:sp>
      <p:sp>
        <p:nvSpPr>
          <p:cNvPr id="17460" name="Text Box 51"/>
          <p:cNvSpPr txBox="1">
            <a:spLocks noChangeArrowheads="1"/>
          </p:cNvSpPr>
          <p:nvPr/>
        </p:nvSpPr>
        <p:spPr bwMode="auto">
          <a:xfrm>
            <a:off x="7543800" y="397827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a:t>
            </a:r>
          </a:p>
        </p:txBody>
      </p:sp>
      <p:sp>
        <p:nvSpPr>
          <p:cNvPr id="17461" name="Text Box 52"/>
          <p:cNvSpPr txBox="1">
            <a:spLocks noChangeArrowheads="1"/>
          </p:cNvSpPr>
          <p:nvPr/>
        </p:nvSpPr>
        <p:spPr bwMode="auto">
          <a:xfrm>
            <a:off x="7543800" y="4283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$100</a:t>
            </a:r>
          </a:p>
        </p:txBody>
      </p:sp>
      <p:sp>
        <p:nvSpPr>
          <p:cNvPr id="17462" name="Oval 53"/>
          <p:cNvSpPr>
            <a:spLocks noChangeArrowheads="1"/>
          </p:cNvSpPr>
          <p:nvPr/>
        </p:nvSpPr>
        <p:spPr bwMode="auto">
          <a:xfrm>
            <a:off x="7239000" y="4419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3" name="Oval 54"/>
          <p:cNvSpPr>
            <a:spLocks noChangeArrowheads="1"/>
          </p:cNvSpPr>
          <p:nvPr/>
        </p:nvSpPr>
        <p:spPr bwMode="auto">
          <a:xfrm>
            <a:off x="7239000" y="4114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4" name="Oval 55"/>
          <p:cNvSpPr>
            <a:spLocks noChangeArrowheads="1"/>
          </p:cNvSpPr>
          <p:nvPr/>
        </p:nvSpPr>
        <p:spPr bwMode="auto">
          <a:xfrm>
            <a:off x="7239000" y="3810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5" name="Oval 56"/>
          <p:cNvSpPr>
            <a:spLocks noChangeArrowheads="1"/>
          </p:cNvSpPr>
          <p:nvPr/>
        </p:nvSpPr>
        <p:spPr bwMode="auto">
          <a:xfrm>
            <a:off x="7239000" y="3505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6" name="Oval 57"/>
          <p:cNvSpPr>
            <a:spLocks noChangeArrowheads="1"/>
          </p:cNvSpPr>
          <p:nvPr/>
        </p:nvSpPr>
        <p:spPr bwMode="auto">
          <a:xfrm>
            <a:off x="7239000" y="3200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7" name="Oval 58"/>
          <p:cNvSpPr>
            <a:spLocks noChangeArrowheads="1"/>
          </p:cNvSpPr>
          <p:nvPr/>
        </p:nvSpPr>
        <p:spPr bwMode="auto">
          <a:xfrm>
            <a:off x="7239000" y="2895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8" name="Oval 59"/>
          <p:cNvSpPr>
            <a:spLocks noChangeArrowheads="1"/>
          </p:cNvSpPr>
          <p:nvPr/>
        </p:nvSpPr>
        <p:spPr bwMode="auto">
          <a:xfrm>
            <a:off x="7239000" y="2590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69" name="Oval 60"/>
          <p:cNvSpPr>
            <a:spLocks noChangeArrowheads="1"/>
          </p:cNvSpPr>
          <p:nvPr/>
        </p:nvSpPr>
        <p:spPr bwMode="auto">
          <a:xfrm>
            <a:off x="7239000" y="2286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0" name="Oval 61"/>
          <p:cNvSpPr>
            <a:spLocks noChangeArrowheads="1"/>
          </p:cNvSpPr>
          <p:nvPr/>
        </p:nvSpPr>
        <p:spPr bwMode="auto">
          <a:xfrm>
            <a:off x="7239000" y="1981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1" name="Oval 62"/>
          <p:cNvSpPr>
            <a:spLocks noChangeArrowheads="1"/>
          </p:cNvSpPr>
          <p:nvPr/>
        </p:nvSpPr>
        <p:spPr bwMode="auto">
          <a:xfrm>
            <a:off x="7239000" y="1676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7472" name="Oval 63"/>
          <p:cNvSpPr>
            <a:spLocks noChangeArrowheads="1"/>
          </p:cNvSpPr>
          <p:nvPr/>
        </p:nvSpPr>
        <p:spPr bwMode="auto">
          <a:xfrm>
            <a:off x="7239000" y="1371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3" name="Oval 64"/>
          <p:cNvSpPr>
            <a:spLocks noChangeArrowheads="1"/>
          </p:cNvSpPr>
          <p:nvPr/>
        </p:nvSpPr>
        <p:spPr bwMode="auto">
          <a:xfrm>
            <a:off x="7239000" y="1066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4" name="Oval 65"/>
          <p:cNvSpPr>
            <a:spLocks noChangeArrowheads="1"/>
          </p:cNvSpPr>
          <p:nvPr/>
        </p:nvSpPr>
        <p:spPr bwMode="auto">
          <a:xfrm>
            <a:off x="7239000" y="762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5" name="Oval 66"/>
          <p:cNvSpPr>
            <a:spLocks noChangeArrowheads="1"/>
          </p:cNvSpPr>
          <p:nvPr/>
        </p:nvSpPr>
        <p:spPr bwMode="auto">
          <a:xfrm>
            <a:off x="7239000" y="457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6" name="Oval 67"/>
          <p:cNvSpPr>
            <a:spLocks noChangeArrowheads="1"/>
          </p:cNvSpPr>
          <p:nvPr/>
        </p:nvSpPr>
        <p:spPr bwMode="auto">
          <a:xfrm>
            <a:off x="7239000" y="152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17477"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949450" y="399415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 name="AutoShape 69"/>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79" name="Oval 70"/>
          <p:cNvSpPr>
            <a:spLocks noChangeArrowheads="1"/>
          </p:cNvSpPr>
          <p:nvPr/>
        </p:nvSpPr>
        <p:spPr bwMode="auto">
          <a:xfrm>
            <a:off x="32988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0" name="AutoShape 71"/>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1" name="Oval 72"/>
          <p:cNvSpPr>
            <a:spLocks noChangeArrowheads="1"/>
          </p:cNvSpPr>
          <p:nvPr/>
        </p:nvSpPr>
        <p:spPr bwMode="auto">
          <a:xfrm>
            <a:off x="3603625" y="41529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2" name="AutoShape 73"/>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7483" name="Oval 74"/>
          <p:cNvSpPr>
            <a:spLocks noChangeArrowheads="1"/>
          </p:cNvSpPr>
          <p:nvPr/>
        </p:nvSpPr>
        <p:spPr bwMode="auto">
          <a:xfrm>
            <a:off x="39084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195" name="Text Box 75"/>
          <p:cNvSpPr txBox="1">
            <a:spLocks noChangeArrowheads="1"/>
          </p:cNvSpPr>
          <p:nvPr/>
        </p:nvSpPr>
        <p:spPr bwMode="auto">
          <a:xfrm>
            <a:off x="0" y="304800"/>
            <a:ext cx="6410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dirty="0">
                <a:solidFill>
                  <a:schemeClr val="bg1"/>
                </a:solidFill>
              </a:rPr>
              <a:t>CPRP: In determining the cost per participant for a program, the required calculation involves dividing:</a:t>
            </a:r>
          </a:p>
        </p:txBody>
      </p:sp>
      <p:pic>
        <p:nvPicPr>
          <p:cNvPr id="5196" name="New Question.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7" name="Who Wants to Be a Millionaire.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 name="AutoShape 81"/>
          <p:cNvSpPr>
            <a:spLocks noChangeArrowheads="1"/>
          </p:cNvSpPr>
          <p:nvPr/>
        </p:nvSpPr>
        <p:spPr bwMode="auto">
          <a:xfrm>
            <a:off x="69850" y="2767013"/>
            <a:ext cx="4267200" cy="914400"/>
          </a:xfrm>
          <a:prstGeom prst="flowChartPreparation">
            <a:avLst/>
          </a:prstGeom>
          <a:solidFill>
            <a:srgbClr val="00FF00"/>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t>expenses by </a:t>
            </a:r>
          </a:p>
          <a:p>
            <a:pPr eaLnBrk="1" hangingPunct="1"/>
            <a:r>
              <a:rPr lang="en-US" altLang="en-US" b="1"/>
              <a:t>total participant numbers.</a:t>
            </a:r>
            <a:endParaRPr lang="en-US" altLang="en-US"/>
          </a:p>
        </p:txBody>
      </p:sp>
    </p:spTree>
    <p:extLst>
      <p:ext uri="{BB962C8B-B14F-4D97-AF65-F5344CB8AC3E}">
        <p14:creationId xmlns:p14="http://schemas.microsoft.com/office/powerpoint/2010/main" val="442107623"/>
      </p:ext>
    </p:extLst>
  </p:cSld>
  <p:clrMapOvr>
    <a:masterClrMapping/>
  </p:clrMapOvr>
  <p:transition spd="slow"/>
  <p:timing>
    <p:tnLst>
      <p:par>
        <p:cTn id="1" dur="indefinite" restart="never" nodeType="tmRoot">
          <p:childTnLst>
            <p:audio>
              <p:cMediaNode showWhenStopped="0">
                <p:cTn id="2" repeatCount="indefinite" fill="hold" display="0">
                  <p:stCondLst>
                    <p:cond delay="indefinite"/>
                  </p:stCondLst>
                  <p:endCondLst>
                    <p:cond evt="onPrev" delay="0">
                      <p:tgtEl>
                        <p:sldTgt/>
                      </p:tgtEl>
                    </p:cond>
                    <p:cond evt="onStopAudio" delay="0">
                      <p:tgtEl>
                        <p:sldTgt/>
                      </p:tgtEl>
                    </p:cond>
                  </p:endCondLst>
                </p:cTn>
                <p:tgtEl>
                  <p:spTgt spid="5197"/>
                </p:tgtEl>
              </p:cMediaNode>
            </p:audio>
            <p:audio>
              <p:cMediaNode showWhenStopped="0">
                <p:cTn id="3" fill="hold" display="0">
                  <p:stCondLst>
                    <p:cond delay="indefinite"/>
                  </p:stCondLst>
                  <p:endCondLst>
                    <p:cond evt="onPrev" delay="0">
                      <p:tgtEl>
                        <p:sldTgt/>
                      </p:tgtEl>
                    </p:cond>
                    <p:cond evt="onStopAudio" delay="0">
                      <p:tgtEl>
                        <p:sldTgt/>
                      </p:tgtEl>
                    </p:cond>
                  </p:endCondLst>
                </p:cTn>
                <p:tgtEl>
                  <p:spTgt spid="519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0"/>
            <a:ext cx="6629400" cy="3733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5"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6"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7"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8"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9"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40" name="Line 8"/>
          <p:cNvSpPr>
            <a:spLocks noChangeShapeType="1"/>
          </p:cNvSpPr>
          <p:nvPr/>
        </p:nvSpPr>
        <p:spPr bwMode="auto">
          <a:xfrm flipH="1">
            <a:off x="285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9"/>
          <p:cNvSpPr>
            <a:spLocks noChangeShapeType="1"/>
          </p:cNvSpPr>
          <p:nvPr/>
        </p:nvSpPr>
        <p:spPr bwMode="auto">
          <a:xfrm flipH="1">
            <a:off x="381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0"/>
          <p:cNvSpPr>
            <a:spLocks noChangeShapeType="1"/>
          </p:cNvSpPr>
          <p:nvPr/>
        </p:nvSpPr>
        <p:spPr bwMode="auto">
          <a:xfrm flipH="1">
            <a:off x="4467225"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11"/>
          <p:cNvSpPr>
            <a:spLocks noChangeShapeType="1"/>
          </p:cNvSpPr>
          <p:nvPr/>
        </p:nvSpPr>
        <p:spPr bwMode="auto">
          <a:xfrm flipH="1">
            <a:off x="44481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12"/>
          <p:cNvSpPr>
            <a:spLocks noChangeShapeType="1"/>
          </p:cNvSpPr>
          <p:nvPr/>
        </p:nvSpPr>
        <p:spPr bwMode="auto">
          <a:xfrm flipH="1">
            <a:off x="889952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Line 13"/>
          <p:cNvSpPr>
            <a:spLocks noChangeShapeType="1"/>
          </p:cNvSpPr>
          <p:nvPr/>
        </p:nvSpPr>
        <p:spPr bwMode="auto">
          <a:xfrm flipH="1">
            <a:off x="89027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Text Box 14"/>
          <p:cNvSpPr txBox="1">
            <a:spLocks noChangeArrowheads="1"/>
          </p:cNvSpPr>
          <p:nvPr/>
        </p:nvSpPr>
        <p:spPr bwMode="auto">
          <a:xfrm>
            <a:off x="855663" y="4822825"/>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A: assets.</a:t>
            </a:r>
          </a:p>
        </p:txBody>
      </p:sp>
      <p:sp>
        <p:nvSpPr>
          <p:cNvPr id="5135" name="Text Box 15"/>
          <p:cNvSpPr txBox="1">
            <a:spLocks noChangeArrowheads="1"/>
          </p:cNvSpPr>
          <p:nvPr/>
        </p:nvSpPr>
        <p:spPr bwMode="auto">
          <a:xfrm>
            <a:off x="1004888" y="5859463"/>
            <a:ext cx="285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C: commodities</a:t>
            </a:r>
          </a:p>
        </p:txBody>
      </p:sp>
      <p:sp>
        <p:nvSpPr>
          <p:cNvPr id="5136" name="Text Box 16"/>
          <p:cNvSpPr txBox="1">
            <a:spLocks noChangeArrowheads="1"/>
          </p:cNvSpPr>
          <p:nvPr/>
        </p:nvSpPr>
        <p:spPr bwMode="auto">
          <a:xfrm>
            <a:off x="5338763" y="4822825"/>
            <a:ext cx="2895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2" eaLnBrk="1" hangingPunct="1">
              <a:spcBef>
                <a:spcPct val="50000"/>
              </a:spcBef>
            </a:pPr>
            <a:r>
              <a:rPr lang="en-US" altLang="en-US" b="1">
                <a:solidFill>
                  <a:srgbClr val="FFCC00"/>
                </a:solidFill>
              </a:rPr>
              <a:t>B: current</a:t>
            </a:r>
            <a:r>
              <a:rPr lang="en-US" altLang="en-US" sz="1600"/>
              <a:t> </a:t>
            </a:r>
            <a:r>
              <a:rPr lang="en-US" altLang="en-US" b="1">
                <a:solidFill>
                  <a:srgbClr val="FFCC00"/>
                </a:solidFill>
              </a:rPr>
              <a:t>income.</a:t>
            </a:r>
          </a:p>
          <a:p>
            <a:pPr eaLnBrk="1" hangingPunct="1">
              <a:spcBef>
                <a:spcPct val="50000"/>
              </a:spcBef>
            </a:pPr>
            <a:endParaRPr lang="en-US" altLang="en-US" b="1">
              <a:solidFill>
                <a:srgbClr val="FFCC00"/>
              </a:solidFill>
            </a:endParaRPr>
          </a:p>
        </p:txBody>
      </p:sp>
      <p:sp>
        <p:nvSpPr>
          <p:cNvPr id="5137" name="Text Box 17"/>
          <p:cNvSpPr txBox="1">
            <a:spLocks noChangeArrowheads="1"/>
          </p:cNvSpPr>
          <p:nvPr/>
        </p:nvSpPr>
        <p:spPr bwMode="auto">
          <a:xfrm>
            <a:off x="5391150" y="5934075"/>
            <a:ext cx="2971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2" eaLnBrk="1" hangingPunct="1">
              <a:spcBef>
                <a:spcPct val="50000"/>
              </a:spcBef>
            </a:pPr>
            <a:r>
              <a:rPr lang="en-US" altLang="en-US" b="1">
                <a:solidFill>
                  <a:srgbClr val="FFCC00"/>
                </a:solidFill>
              </a:rPr>
              <a:t>D: personal</a:t>
            </a:r>
            <a:r>
              <a:rPr lang="en-US" altLang="en-US" sz="1600"/>
              <a:t> </a:t>
            </a:r>
            <a:r>
              <a:rPr lang="en-US" altLang="en-US" b="1">
                <a:solidFill>
                  <a:srgbClr val="FFCC00"/>
                </a:solidFill>
              </a:rPr>
              <a:t>property.</a:t>
            </a:r>
          </a:p>
          <a:p>
            <a:pPr eaLnBrk="1" hangingPunct="1">
              <a:spcBef>
                <a:spcPct val="50000"/>
              </a:spcBef>
            </a:pPr>
            <a:endParaRPr lang="en-US" altLang="en-US" b="1">
              <a:solidFill>
                <a:srgbClr val="FFCC00"/>
              </a:solidFill>
            </a:endParaRPr>
          </a:p>
        </p:txBody>
      </p:sp>
      <p:sp>
        <p:nvSpPr>
          <p:cNvPr id="18450" name="Oval 18"/>
          <p:cNvSpPr>
            <a:spLocks noChangeArrowheads="1"/>
          </p:cNvSpPr>
          <p:nvPr/>
        </p:nvSpPr>
        <p:spPr bwMode="auto">
          <a:xfrm>
            <a:off x="1524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1" name="Oval 19"/>
          <p:cNvSpPr>
            <a:spLocks noChangeArrowheads="1"/>
          </p:cNvSpPr>
          <p:nvPr/>
        </p:nvSpPr>
        <p:spPr bwMode="auto">
          <a:xfrm>
            <a:off x="30480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2" name="Oval 20"/>
          <p:cNvSpPr>
            <a:spLocks noChangeArrowheads="1"/>
          </p:cNvSpPr>
          <p:nvPr/>
        </p:nvSpPr>
        <p:spPr bwMode="auto">
          <a:xfrm>
            <a:off x="16002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3" name="Text Box 21"/>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50:50</a:t>
            </a:r>
            <a:endParaRPr lang="en-US" altLang="en-US">
              <a:solidFill>
                <a:schemeClr val="bg1"/>
              </a:solidFill>
            </a:endParaRPr>
          </a:p>
        </p:txBody>
      </p:sp>
      <p:sp>
        <p:nvSpPr>
          <p:cNvPr id="18454"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5" name="Text Box 23"/>
          <p:cNvSpPr txBox="1">
            <a:spLocks noChangeArrowheads="1"/>
          </p:cNvSpPr>
          <p:nvPr/>
        </p:nvSpPr>
        <p:spPr bwMode="auto">
          <a:xfrm>
            <a:off x="6705600" y="-158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15</a:t>
            </a:r>
          </a:p>
        </p:txBody>
      </p:sp>
      <p:sp>
        <p:nvSpPr>
          <p:cNvPr id="18456" name="Text Box 24"/>
          <p:cNvSpPr txBox="1">
            <a:spLocks noChangeArrowheads="1"/>
          </p:cNvSpPr>
          <p:nvPr/>
        </p:nvSpPr>
        <p:spPr bwMode="auto">
          <a:xfrm>
            <a:off x="6705600" y="30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14</a:t>
            </a:r>
          </a:p>
        </p:txBody>
      </p:sp>
      <p:sp>
        <p:nvSpPr>
          <p:cNvPr id="18457" name="Text Box 25"/>
          <p:cNvSpPr txBox="1">
            <a:spLocks noChangeArrowheads="1"/>
          </p:cNvSpPr>
          <p:nvPr/>
        </p:nvSpPr>
        <p:spPr bwMode="auto">
          <a:xfrm>
            <a:off x="6705600" y="60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13</a:t>
            </a:r>
          </a:p>
        </p:txBody>
      </p:sp>
      <p:sp>
        <p:nvSpPr>
          <p:cNvPr id="18458" name="Text Box 26"/>
          <p:cNvSpPr txBox="1">
            <a:spLocks noChangeArrowheads="1"/>
          </p:cNvSpPr>
          <p:nvPr/>
        </p:nvSpPr>
        <p:spPr bwMode="auto">
          <a:xfrm>
            <a:off x="6705600" y="91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a:t>
            </a:r>
          </a:p>
        </p:txBody>
      </p:sp>
      <p:sp>
        <p:nvSpPr>
          <p:cNvPr id="18459" name="Text Box 27"/>
          <p:cNvSpPr txBox="1">
            <a:spLocks noChangeArrowheads="1"/>
          </p:cNvSpPr>
          <p:nvPr/>
        </p:nvSpPr>
        <p:spPr bwMode="auto">
          <a:xfrm>
            <a:off x="6705600" y="1219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11</a:t>
            </a:r>
          </a:p>
        </p:txBody>
      </p:sp>
      <p:sp>
        <p:nvSpPr>
          <p:cNvPr id="18460" name="Text Box 28"/>
          <p:cNvSpPr txBox="1">
            <a:spLocks noChangeArrowheads="1"/>
          </p:cNvSpPr>
          <p:nvPr/>
        </p:nvSpPr>
        <p:spPr bwMode="auto">
          <a:xfrm>
            <a:off x="6705600" y="1524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a:t>
            </a:r>
          </a:p>
        </p:txBody>
      </p:sp>
      <p:sp>
        <p:nvSpPr>
          <p:cNvPr id="18461" name="Rectangle 78"/>
          <p:cNvSpPr>
            <a:spLocks noChangeArrowheads="1"/>
          </p:cNvSpPr>
          <p:nvPr/>
        </p:nvSpPr>
        <p:spPr bwMode="auto">
          <a:xfrm>
            <a:off x="6696075" y="4357688"/>
            <a:ext cx="2413000" cy="32226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62" name="Text Box 29"/>
          <p:cNvSpPr txBox="1">
            <a:spLocks noChangeArrowheads="1"/>
          </p:cNvSpPr>
          <p:nvPr/>
        </p:nvSpPr>
        <p:spPr bwMode="auto">
          <a:xfrm>
            <a:off x="6705600" y="182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9</a:t>
            </a:r>
          </a:p>
        </p:txBody>
      </p:sp>
      <p:sp>
        <p:nvSpPr>
          <p:cNvPr id="18463" name="Text Box 30"/>
          <p:cNvSpPr txBox="1">
            <a:spLocks noChangeArrowheads="1"/>
          </p:cNvSpPr>
          <p:nvPr/>
        </p:nvSpPr>
        <p:spPr bwMode="auto">
          <a:xfrm>
            <a:off x="67056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a:t>
            </a:r>
          </a:p>
        </p:txBody>
      </p:sp>
      <p:sp>
        <p:nvSpPr>
          <p:cNvPr id="18464" name="Text Box 31"/>
          <p:cNvSpPr txBox="1">
            <a:spLocks noChangeArrowheads="1"/>
          </p:cNvSpPr>
          <p:nvPr/>
        </p:nvSpPr>
        <p:spPr bwMode="auto">
          <a:xfrm>
            <a:off x="6705600" y="2438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7</a:t>
            </a:r>
          </a:p>
        </p:txBody>
      </p:sp>
      <p:sp>
        <p:nvSpPr>
          <p:cNvPr id="18465" name="Text Box 32"/>
          <p:cNvSpPr txBox="1">
            <a:spLocks noChangeArrowheads="1"/>
          </p:cNvSpPr>
          <p:nvPr/>
        </p:nvSpPr>
        <p:spPr bwMode="auto">
          <a:xfrm>
            <a:off x="6705600" y="2743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a:t>
            </a:r>
          </a:p>
        </p:txBody>
      </p:sp>
      <p:sp>
        <p:nvSpPr>
          <p:cNvPr id="18466" name="Text Box 33"/>
          <p:cNvSpPr txBox="1">
            <a:spLocks noChangeArrowheads="1"/>
          </p:cNvSpPr>
          <p:nvPr/>
        </p:nvSpPr>
        <p:spPr bwMode="auto">
          <a:xfrm>
            <a:off x="6705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5</a:t>
            </a:r>
          </a:p>
        </p:txBody>
      </p:sp>
      <p:sp>
        <p:nvSpPr>
          <p:cNvPr id="18467" name="Text Box 34"/>
          <p:cNvSpPr txBox="1">
            <a:spLocks noChangeArrowheads="1"/>
          </p:cNvSpPr>
          <p:nvPr/>
        </p:nvSpPr>
        <p:spPr bwMode="auto">
          <a:xfrm>
            <a:off x="6705600" y="3352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a:t>
            </a:r>
          </a:p>
        </p:txBody>
      </p:sp>
      <p:sp>
        <p:nvSpPr>
          <p:cNvPr id="18468" name="Text Box 35"/>
          <p:cNvSpPr txBox="1">
            <a:spLocks noChangeArrowheads="1"/>
          </p:cNvSpPr>
          <p:nvPr/>
        </p:nvSpPr>
        <p:spPr bwMode="auto">
          <a:xfrm>
            <a:off x="6705600" y="3657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a:t>
            </a:r>
          </a:p>
        </p:txBody>
      </p:sp>
      <p:sp>
        <p:nvSpPr>
          <p:cNvPr id="18469" name="Text Box 36"/>
          <p:cNvSpPr txBox="1">
            <a:spLocks noChangeArrowheads="1"/>
          </p:cNvSpPr>
          <p:nvPr/>
        </p:nvSpPr>
        <p:spPr bwMode="auto">
          <a:xfrm>
            <a:off x="67056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a:t>
            </a:r>
          </a:p>
        </p:txBody>
      </p:sp>
      <p:sp>
        <p:nvSpPr>
          <p:cNvPr id="18470" name="Text Box 37"/>
          <p:cNvSpPr txBox="1">
            <a:spLocks noChangeArrowheads="1"/>
          </p:cNvSpPr>
          <p:nvPr/>
        </p:nvSpPr>
        <p:spPr bwMode="auto">
          <a:xfrm>
            <a:off x="6705600" y="4267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a:t>
            </a:r>
          </a:p>
        </p:txBody>
      </p:sp>
      <p:sp>
        <p:nvSpPr>
          <p:cNvPr id="18471" name="Text Box 38"/>
          <p:cNvSpPr txBox="1">
            <a:spLocks noChangeArrowheads="1"/>
          </p:cNvSpPr>
          <p:nvPr/>
        </p:nvSpPr>
        <p:spPr bwMode="auto">
          <a:xfrm>
            <a:off x="7543800" y="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 Million</a:t>
            </a:r>
          </a:p>
        </p:txBody>
      </p:sp>
      <p:sp>
        <p:nvSpPr>
          <p:cNvPr id="18472" name="Text Box 39"/>
          <p:cNvSpPr txBox="1">
            <a:spLocks noChangeArrowheads="1"/>
          </p:cNvSpPr>
          <p:nvPr/>
        </p:nvSpPr>
        <p:spPr bwMode="auto">
          <a:xfrm>
            <a:off x="7543800" y="320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$500,000</a:t>
            </a:r>
          </a:p>
        </p:txBody>
      </p:sp>
      <p:sp>
        <p:nvSpPr>
          <p:cNvPr id="18473" name="Text Box 40"/>
          <p:cNvSpPr txBox="1">
            <a:spLocks noChangeArrowheads="1"/>
          </p:cNvSpPr>
          <p:nvPr/>
        </p:nvSpPr>
        <p:spPr bwMode="auto">
          <a:xfrm>
            <a:off x="7543800" y="625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$250,000</a:t>
            </a:r>
          </a:p>
        </p:txBody>
      </p:sp>
      <p:sp>
        <p:nvSpPr>
          <p:cNvPr id="18474" name="Text Box 41"/>
          <p:cNvSpPr txBox="1">
            <a:spLocks noChangeArrowheads="1"/>
          </p:cNvSpPr>
          <p:nvPr/>
        </p:nvSpPr>
        <p:spPr bwMode="auto">
          <a:xfrm>
            <a:off x="7543800" y="930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$125,000</a:t>
            </a:r>
          </a:p>
        </p:txBody>
      </p:sp>
      <p:sp>
        <p:nvSpPr>
          <p:cNvPr id="18475" name="Text Box 42"/>
          <p:cNvSpPr txBox="1">
            <a:spLocks noChangeArrowheads="1"/>
          </p:cNvSpPr>
          <p:nvPr/>
        </p:nvSpPr>
        <p:spPr bwMode="auto">
          <a:xfrm>
            <a:off x="7543800" y="1235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$64,000</a:t>
            </a:r>
          </a:p>
        </p:txBody>
      </p:sp>
      <p:sp>
        <p:nvSpPr>
          <p:cNvPr id="18476" name="Text Box 43"/>
          <p:cNvSpPr txBox="1">
            <a:spLocks noChangeArrowheads="1"/>
          </p:cNvSpPr>
          <p:nvPr/>
        </p:nvSpPr>
        <p:spPr bwMode="auto">
          <a:xfrm>
            <a:off x="7543800" y="153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$32,000</a:t>
            </a:r>
          </a:p>
        </p:txBody>
      </p:sp>
      <p:sp>
        <p:nvSpPr>
          <p:cNvPr id="18477" name="Text Box 44"/>
          <p:cNvSpPr txBox="1">
            <a:spLocks noChangeArrowheads="1"/>
          </p:cNvSpPr>
          <p:nvPr/>
        </p:nvSpPr>
        <p:spPr bwMode="auto">
          <a:xfrm>
            <a:off x="7543800" y="1844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$16,000</a:t>
            </a:r>
          </a:p>
        </p:txBody>
      </p:sp>
      <p:sp>
        <p:nvSpPr>
          <p:cNvPr id="18478" name="Text Box 45"/>
          <p:cNvSpPr txBox="1">
            <a:spLocks noChangeArrowheads="1"/>
          </p:cNvSpPr>
          <p:nvPr/>
        </p:nvSpPr>
        <p:spPr bwMode="auto">
          <a:xfrm>
            <a:off x="7543800" y="2149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$8,000</a:t>
            </a:r>
          </a:p>
        </p:txBody>
      </p:sp>
      <p:sp>
        <p:nvSpPr>
          <p:cNvPr id="18479" name="Text Box 46"/>
          <p:cNvSpPr txBox="1">
            <a:spLocks noChangeArrowheads="1"/>
          </p:cNvSpPr>
          <p:nvPr/>
        </p:nvSpPr>
        <p:spPr bwMode="auto">
          <a:xfrm>
            <a:off x="7543800" y="2454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$4,000</a:t>
            </a:r>
          </a:p>
        </p:txBody>
      </p:sp>
      <p:sp>
        <p:nvSpPr>
          <p:cNvPr id="18480" name="Text Box 47"/>
          <p:cNvSpPr txBox="1">
            <a:spLocks noChangeArrowheads="1"/>
          </p:cNvSpPr>
          <p:nvPr/>
        </p:nvSpPr>
        <p:spPr bwMode="auto">
          <a:xfrm>
            <a:off x="7543800" y="2759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$2,000</a:t>
            </a:r>
          </a:p>
        </p:txBody>
      </p:sp>
      <p:sp>
        <p:nvSpPr>
          <p:cNvPr id="18481" name="Text Box 48"/>
          <p:cNvSpPr txBox="1">
            <a:spLocks noChangeArrowheads="1"/>
          </p:cNvSpPr>
          <p:nvPr/>
        </p:nvSpPr>
        <p:spPr bwMode="auto">
          <a:xfrm>
            <a:off x="7543800" y="3063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$1,000</a:t>
            </a:r>
          </a:p>
        </p:txBody>
      </p:sp>
      <p:sp>
        <p:nvSpPr>
          <p:cNvPr id="18482" name="Text Box 49"/>
          <p:cNvSpPr txBox="1">
            <a:spLocks noChangeArrowheads="1"/>
          </p:cNvSpPr>
          <p:nvPr/>
        </p:nvSpPr>
        <p:spPr bwMode="auto">
          <a:xfrm>
            <a:off x="7543800" y="3368675"/>
            <a:ext cx="100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a:t>
            </a:r>
          </a:p>
        </p:txBody>
      </p:sp>
      <p:sp>
        <p:nvSpPr>
          <p:cNvPr id="18483" name="Text Box 50"/>
          <p:cNvSpPr txBox="1">
            <a:spLocks noChangeArrowheads="1"/>
          </p:cNvSpPr>
          <p:nvPr/>
        </p:nvSpPr>
        <p:spPr bwMode="auto">
          <a:xfrm>
            <a:off x="7543800" y="3673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$300</a:t>
            </a:r>
          </a:p>
        </p:txBody>
      </p:sp>
      <p:sp>
        <p:nvSpPr>
          <p:cNvPr id="18484" name="Text Box 51"/>
          <p:cNvSpPr txBox="1">
            <a:spLocks noChangeArrowheads="1"/>
          </p:cNvSpPr>
          <p:nvPr/>
        </p:nvSpPr>
        <p:spPr bwMode="auto">
          <a:xfrm>
            <a:off x="7543800" y="397827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a:t>
            </a:r>
          </a:p>
        </p:txBody>
      </p:sp>
      <p:sp>
        <p:nvSpPr>
          <p:cNvPr id="18485" name="Text Box 52"/>
          <p:cNvSpPr txBox="1">
            <a:spLocks noChangeArrowheads="1"/>
          </p:cNvSpPr>
          <p:nvPr/>
        </p:nvSpPr>
        <p:spPr bwMode="auto">
          <a:xfrm>
            <a:off x="7543800" y="4283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$100</a:t>
            </a:r>
          </a:p>
        </p:txBody>
      </p:sp>
      <p:sp>
        <p:nvSpPr>
          <p:cNvPr id="18486" name="Oval 53"/>
          <p:cNvSpPr>
            <a:spLocks noChangeArrowheads="1"/>
          </p:cNvSpPr>
          <p:nvPr/>
        </p:nvSpPr>
        <p:spPr bwMode="auto">
          <a:xfrm>
            <a:off x="7239000" y="4419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7" name="Oval 54"/>
          <p:cNvSpPr>
            <a:spLocks noChangeArrowheads="1"/>
          </p:cNvSpPr>
          <p:nvPr/>
        </p:nvSpPr>
        <p:spPr bwMode="auto">
          <a:xfrm>
            <a:off x="7239000" y="4114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8" name="Oval 55"/>
          <p:cNvSpPr>
            <a:spLocks noChangeArrowheads="1"/>
          </p:cNvSpPr>
          <p:nvPr/>
        </p:nvSpPr>
        <p:spPr bwMode="auto">
          <a:xfrm>
            <a:off x="7239000" y="3810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9" name="Oval 56"/>
          <p:cNvSpPr>
            <a:spLocks noChangeArrowheads="1"/>
          </p:cNvSpPr>
          <p:nvPr/>
        </p:nvSpPr>
        <p:spPr bwMode="auto">
          <a:xfrm>
            <a:off x="7239000" y="3505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0" name="Oval 57"/>
          <p:cNvSpPr>
            <a:spLocks noChangeArrowheads="1"/>
          </p:cNvSpPr>
          <p:nvPr/>
        </p:nvSpPr>
        <p:spPr bwMode="auto">
          <a:xfrm>
            <a:off x="7239000" y="3200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1" name="Oval 58"/>
          <p:cNvSpPr>
            <a:spLocks noChangeArrowheads="1"/>
          </p:cNvSpPr>
          <p:nvPr/>
        </p:nvSpPr>
        <p:spPr bwMode="auto">
          <a:xfrm>
            <a:off x="7239000" y="2895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2" name="Oval 59"/>
          <p:cNvSpPr>
            <a:spLocks noChangeArrowheads="1"/>
          </p:cNvSpPr>
          <p:nvPr/>
        </p:nvSpPr>
        <p:spPr bwMode="auto">
          <a:xfrm>
            <a:off x="7239000" y="2590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3" name="Oval 60"/>
          <p:cNvSpPr>
            <a:spLocks noChangeArrowheads="1"/>
          </p:cNvSpPr>
          <p:nvPr/>
        </p:nvSpPr>
        <p:spPr bwMode="auto">
          <a:xfrm>
            <a:off x="7239000" y="2286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4" name="Oval 61"/>
          <p:cNvSpPr>
            <a:spLocks noChangeArrowheads="1"/>
          </p:cNvSpPr>
          <p:nvPr/>
        </p:nvSpPr>
        <p:spPr bwMode="auto">
          <a:xfrm>
            <a:off x="7239000" y="1981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5" name="Oval 62"/>
          <p:cNvSpPr>
            <a:spLocks noChangeArrowheads="1"/>
          </p:cNvSpPr>
          <p:nvPr/>
        </p:nvSpPr>
        <p:spPr bwMode="auto">
          <a:xfrm>
            <a:off x="7239000" y="1676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8496" name="Oval 63"/>
          <p:cNvSpPr>
            <a:spLocks noChangeArrowheads="1"/>
          </p:cNvSpPr>
          <p:nvPr/>
        </p:nvSpPr>
        <p:spPr bwMode="auto">
          <a:xfrm>
            <a:off x="7239000" y="1371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7" name="Oval 64"/>
          <p:cNvSpPr>
            <a:spLocks noChangeArrowheads="1"/>
          </p:cNvSpPr>
          <p:nvPr/>
        </p:nvSpPr>
        <p:spPr bwMode="auto">
          <a:xfrm>
            <a:off x="7239000" y="1066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8" name="Oval 65"/>
          <p:cNvSpPr>
            <a:spLocks noChangeArrowheads="1"/>
          </p:cNvSpPr>
          <p:nvPr/>
        </p:nvSpPr>
        <p:spPr bwMode="auto">
          <a:xfrm>
            <a:off x="7239000" y="762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9" name="Oval 66"/>
          <p:cNvSpPr>
            <a:spLocks noChangeArrowheads="1"/>
          </p:cNvSpPr>
          <p:nvPr/>
        </p:nvSpPr>
        <p:spPr bwMode="auto">
          <a:xfrm>
            <a:off x="7239000" y="457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0" name="Oval 67"/>
          <p:cNvSpPr>
            <a:spLocks noChangeArrowheads="1"/>
          </p:cNvSpPr>
          <p:nvPr/>
        </p:nvSpPr>
        <p:spPr bwMode="auto">
          <a:xfrm>
            <a:off x="7239000" y="152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18501"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949450" y="399415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2" name="AutoShape 69"/>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3" name="Oval 70"/>
          <p:cNvSpPr>
            <a:spLocks noChangeArrowheads="1"/>
          </p:cNvSpPr>
          <p:nvPr/>
        </p:nvSpPr>
        <p:spPr bwMode="auto">
          <a:xfrm>
            <a:off x="32988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4" name="AutoShape 71"/>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5" name="Oval 72"/>
          <p:cNvSpPr>
            <a:spLocks noChangeArrowheads="1"/>
          </p:cNvSpPr>
          <p:nvPr/>
        </p:nvSpPr>
        <p:spPr bwMode="auto">
          <a:xfrm>
            <a:off x="3603625" y="41529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6" name="AutoShape 73"/>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7" name="Oval 74"/>
          <p:cNvSpPr>
            <a:spLocks noChangeArrowheads="1"/>
          </p:cNvSpPr>
          <p:nvPr/>
        </p:nvSpPr>
        <p:spPr bwMode="auto">
          <a:xfrm>
            <a:off x="39084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195" name="Text Box 75"/>
          <p:cNvSpPr txBox="1">
            <a:spLocks noChangeArrowheads="1"/>
          </p:cNvSpPr>
          <p:nvPr/>
        </p:nvSpPr>
        <p:spPr bwMode="auto">
          <a:xfrm>
            <a:off x="0" y="304800"/>
            <a:ext cx="6410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a:solidFill>
                  <a:schemeClr val="bg1"/>
                </a:solidFill>
              </a:rPr>
              <a:t>CPRE:  When an individual wishes to donate securities, stocks and bonds to an agency, they are donating</a:t>
            </a:r>
          </a:p>
        </p:txBody>
      </p:sp>
      <p:pic>
        <p:nvPicPr>
          <p:cNvPr id="5196" name="New Question.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7" name="Who Wants to Be a Millionaire.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337646"/>
      </p:ext>
    </p:extLst>
  </p:cSld>
  <p:clrMapOvr>
    <a:masterClrMapping/>
  </p:clrMapOvr>
  <p:transition/>
  <p:timing>
    <p:tnLst>
      <p:par>
        <p:cTn id="1" dur="indefinite" restart="never" nodeType="tmRoot">
          <p:childTnLst>
            <p:audio>
              <p:cMediaNode showWhenStopped="0">
                <p:cTn id="2" repeatCount="indefinite" fill="hold" display="0">
                  <p:stCondLst>
                    <p:cond delay="indefinite"/>
                  </p:stCondLst>
                  <p:endCondLst>
                    <p:cond evt="onPrev" delay="0">
                      <p:tgtEl>
                        <p:sldTgt/>
                      </p:tgtEl>
                    </p:cond>
                    <p:cond evt="onStopAudio" delay="0">
                      <p:tgtEl>
                        <p:sldTgt/>
                      </p:tgtEl>
                    </p:cond>
                  </p:endCondLst>
                </p:cTn>
                <p:tgtEl>
                  <p:spTgt spid="5197"/>
                </p:tgtEl>
              </p:cMediaNode>
            </p:audio>
            <p:audio>
              <p:cMediaNode showWhenStopped="0">
                <p:cTn id="3" fill="hold" display="0">
                  <p:stCondLst>
                    <p:cond delay="indefinite"/>
                  </p:stCondLst>
                  <p:endCondLst>
                    <p:cond evt="onPrev" delay="0">
                      <p:tgtEl>
                        <p:sldTgt/>
                      </p:tgtEl>
                    </p:cond>
                    <p:cond evt="onStopAudio" delay="0">
                      <p:tgtEl>
                        <p:sldTgt/>
                      </p:tgtEl>
                    </p:cond>
                  </p:endCondLst>
                </p:cTn>
                <p:tgtEl>
                  <p:spTgt spid="519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0"/>
            <a:ext cx="6629400" cy="3733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5" name="Rectangle 3"/>
          <p:cNvSpPr>
            <a:spLocks noChangeArrowheads="1"/>
          </p:cNvSpPr>
          <p:nvPr/>
        </p:nvSpPr>
        <p:spPr bwMode="auto">
          <a:xfrm>
            <a:off x="0" y="3733800"/>
            <a:ext cx="9144000" cy="3128963"/>
          </a:xfrm>
          <a:prstGeom prst="rect">
            <a:avLst/>
          </a:prstGeom>
          <a:gradFill rotWithShape="0">
            <a:gsLst>
              <a:gs pos="0">
                <a:srgbClr val="808080"/>
              </a:gs>
              <a:gs pos="100000">
                <a:srgbClr val="292929"/>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6" name="AutoShape 4"/>
          <p:cNvSpPr>
            <a:spLocks noChangeArrowheads="1"/>
          </p:cNvSpPr>
          <p:nvPr/>
        </p:nvSpPr>
        <p:spPr bwMode="auto">
          <a:xfrm>
            <a:off x="2286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7" name="AutoShape 5"/>
          <p:cNvSpPr>
            <a:spLocks noChangeArrowheads="1"/>
          </p:cNvSpPr>
          <p:nvPr/>
        </p:nvSpPr>
        <p:spPr bwMode="auto">
          <a:xfrm>
            <a:off x="4648200" y="48006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8" name="AutoShape 6"/>
          <p:cNvSpPr>
            <a:spLocks noChangeArrowheads="1"/>
          </p:cNvSpPr>
          <p:nvPr/>
        </p:nvSpPr>
        <p:spPr bwMode="auto">
          <a:xfrm>
            <a:off x="2286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9" name="AutoShape 7"/>
          <p:cNvSpPr>
            <a:spLocks noChangeArrowheads="1"/>
          </p:cNvSpPr>
          <p:nvPr/>
        </p:nvSpPr>
        <p:spPr bwMode="auto">
          <a:xfrm>
            <a:off x="4648200" y="5867400"/>
            <a:ext cx="4267200" cy="914400"/>
          </a:xfrm>
          <a:prstGeom prst="flowChartPreparation">
            <a:avLst/>
          </a:prstGeom>
          <a:solidFill>
            <a:schemeClr val="tx1"/>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40" name="Line 8"/>
          <p:cNvSpPr>
            <a:spLocks noChangeShapeType="1"/>
          </p:cNvSpPr>
          <p:nvPr/>
        </p:nvSpPr>
        <p:spPr bwMode="auto">
          <a:xfrm flipH="1">
            <a:off x="285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9"/>
          <p:cNvSpPr>
            <a:spLocks noChangeShapeType="1"/>
          </p:cNvSpPr>
          <p:nvPr/>
        </p:nvSpPr>
        <p:spPr bwMode="auto">
          <a:xfrm flipH="1">
            <a:off x="381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0"/>
          <p:cNvSpPr>
            <a:spLocks noChangeShapeType="1"/>
          </p:cNvSpPr>
          <p:nvPr/>
        </p:nvSpPr>
        <p:spPr bwMode="auto">
          <a:xfrm flipH="1">
            <a:off x="4467225"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11"/>
          <p:cNvSpPr>
            <a:spLocks noChangeShapeType="1"/>
          </p:cNvSpPr>
          <p:nvPr/>
        </p:nvSpPr>
        <p:spPr bwMode="auto">
          <a:xfrm flipH="1">
            <a:off x="444817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12"/>
          <p:cNvSpPr>
            <a:spLocks noChangeShapeType="1"/>
          </p:cNvSpPr>
          <p:nvPr/>
        </p:nvSpPr>
        <p:spPr bwMode="auto">
          <a:xfrm flipH="1">
            <a:off x="8899525" y="52578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Line 13"/>
          <p:cNvSpPr>
            <a:spLocks noChangeShapeType="1"/>
          </p:cNvSpPr>
          <p:nvPr/>
        </p:nvSpPr>
        <p:spPr bwMode="auto">
          <a:xfrm flipH="1">
            <a:off x="8902700" y="6324600"/>
            <a:ext cx="228600" cy="0"/>
          </a:xfrm>
          <a:prstGeom prst="line">
            <a:avLst/>
          </a:prstGeom>
          <a:noFill/>
          <a:ln w="57150">
            <a:solidFill>
              <a:srgbClr val="33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Text Box 14"/>
          <p:cNvSpPr txBox="1">
            <a:spLocks noChangeArrowheads="1"/>
          </p:cNvSpPr>
          <p:nvPr/>
        </p:nvSpPr>
        <p:spPr bwMode="auto">
          <a:xfrm>
            <a:off x="855663" y="4822825"/>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A: assets.</a:t>
            </a:r>
          </a:p>
        </p:txBody>
      </p:sp>
      <p:sp>
        <p:nvSpPr>
          <p:cNvPr id="5135" name="Text Box 15"/>
          <p:cNvSpPr txBox="1">
            <a:spLocks noChangeArrowheads="1"/>
          </p:cNvSpPr>
          <p:nvPr/>
        </p:nvSpPr>
        <p:spPr bwMode="auto">
          <a:xfrm>
            <a:off x="1004888" y="5859463"/>
            <a:ext cx="285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rgbClr val="FFCC00"/>
                </a:solidFill>
              </a:rPr>
              <a:t>C: commodities</a:t>
            </a:r>
          </a:p>
        </p:txBody>
      </p:sp>
      <p:sp>
        <p:nvSpPr>
          <p:cNvPr id="5136" name="Text Box 16"/>
          <p:cNvSpPr txBox="1">
            <a:spLocks noChangeArrowheads="1"/>
          </p:cNvSpPr>
          <p:nvPr/>
        </p:nvSpPr>
        <p:spPr bwMode="auto">
          <a:xfrm>
            <a:off x="5338763" y="4822825"/>
            <a:ext cx="2895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2" eaLnBrk="1" hangingPunct="1">
              <a:spcBef>
                <a:spcPct val="50000"/>
              </a:spcBef>
            </a:pPr>
            <a:r>
              <a:rPr lang="en-US" altLang="en-US" b="1">
                <a:solidFill>
                  <a:srgbClr val="FFCC00"/>
                </a:solidFill>
              </a:rPr>
              <a:t>B: current</a:t>
            </a:r>
            <a:r>
              <a:rPr lang="en-US" altLang="en-US" sz="1600"/>
              <a:t> </a:t>
            </a:r>
            <a:r>
              <a:rPr lang="en-US" altLang="en-US" b="1">
                <a:solidFill>
                  <a:srgbClr val="FFCC00"/>
                </a:solidFill>
              </a:rPr>
              <a:t>income.</a:t>
            </a:r>
          </a:p>
          <a:p>
            <a:pPr eaLnBrk="1" hangingPunct="1">
              <a:spcBef>
                <a:spcPct val="50000"/>
              </a:spcBef>
            </a:pPr>
            <a:endParaRPr lang="en-US" altLang="en-US" b="1">
              <a:solidFill>
                <a:srgbClr val="FFCC00"/>
              </a:solidFill>
            </a:endParaRPr>
          </a:p>
        </p:txBody>
      </p:sp>
      <p:sp>
        <p:nvSpPr>
          <p:cNvPr id="5137" name="Text Box 17"/>
          <p:cNvSpPr txBox="1">
            <a:spLocks noChangeArrowheads="1"/>
          </p:cNvSpPr>
          <p:nvPr/>
        </p:nvSpPr>
        <p:spPr bwMode="auto">
          <a:xfrm>
            <a:off x="5391150" y="5934075"/>
            <a:ext cx="2971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2" eaLnBrk="1" hangingPunct="1">
              <a:spcBef>
                <a:spcPct val="50000"/>
              </a:spcBef>
            </a:pPr>
            <a:r>
              <a:rPr lang="en-US" altLang="en-US" b="1">
                <a:solidFill>
                  <a:srgbClr val="FFCC00"/>
                </a:solidFill>
              </a:rPr>
              <a:t>D: personal</a:t>
            </a:r>
            <a:r>
              <a:rPr lang="en-US" altLang="en-US" sz="1600"/>
              <a:t> </a:t>
            </a:r>
            <a:r>
              <a:rPr lang="en-US" altLang="en-US" b="1">
                <a:solidFill>
                  <a:srgbClr val="FFCC00"/>
                </a:solidFill>
              </a:rPr>
              <a:t>property.</a:t>
            </a:r>
          </a:p>
          <a:p>
            <a:pPr eaLnBrk="1" hangingPunct="1">
              <a:spcBef>
                <a:spcPct val="50000"/>
              </a:spcBef>
            </a:pPr>
            <a:endParaRPr lang="en-US" altLang="en-US" b="1">
              <a:solidFill>
                <a:srgbClr val="FFCC00"/>
              </a:solidFill>
            </a:endParaRPr>
          </a:p>
        </p:txBody>
      </p:sp>
      <p:sp>
        <p:nvSpPr>
          <p:cNvPr id="18450" name="Oval 18"/>
          <p:cNvSpPr>
            <a:spLocks noChangeArrowheads="1"/>
          </p:cNvSpPr>
          <p:nvPr/>
        </p:nvSpPr>
        <p:spPr bwMode="auto">
          <a:xfrm>
            <a:off x="1524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1" name="Oval 19"/>
          <p:cNvSpPr>
            <a:spLocks noChangeArrowheads="1"/>
          </p:cNvSpPr>
          <p:nvPr/>
        </p:nvSpPr>
        <p:spPr bwMode="auto">
          <a:xfrm>
            <a:off x="30480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2" name="Oval 20"/>
          <p:cNvSpPr>
            <a:spLocks noChangeArrowheads="1"/>
          </p:cNvSpPr>
          <p:nvPr/>
        </p:nvSpPr>
        <p:spPr bwMode="auto">
          <a:xfrm>
            <a:off x="1600200" y="3962400"/>
            <a:ext cx="1295400" cy="685800"/>
          </a:xfrm>
          <a:prstGeom prst="ellipse">
            <a:avLst/>
          </a:prstGeom>
          <a:noFill/>
          <a:ln w="571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3" name="Text Box 21"/>
          <p:cNvSpPr txBox="1">
            <a:spLocks noChangeArrowheads="1"/>
          </p:cNvSpPr>
          <p:nvPr/>
        </p:nvSpPr>
        <p:spPr bwMode="auto">
          <a:xfrm>
            <a:off x="336550" y="41021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50:50</a:t>
            </a:r>
            <a:endParaRPr lang="en-US" altLang="en-US">
              <a:solidFill>
                <a:schemeClr val="bg1"/>
              </a:solidFill>
            </a:endParaRPr>
          </a:p>
        </p:txBody>
      </p:sp>
      <p:sp>
        <p:nvSpPr>
          <p:cNvPr id="18454" name="Rectangle 22"/>
          <p:cNvSpPr>
            <a:spLocks noChangeArrowheads="1"/>
          </p:cNvSpPr>
          <p:nvPr/>
        </p:nvSpPr>
        <p:spPr bwMode="auto">
          <a:xfrm>
            <a:off x="6629400" y="0"/>
            <a:ext cx="2514600" cy="4724400"/>
          </a:xfrm>
          <a:prstGeom prst="rect">
            <a:avLst/>
          </a:prstGeom>
          <a:gradFill rotWithShape="0">
            <a:gsLst>
              <a:gs pos="0">
                <a:srgbClr val="0066CC"/>
              </a:gs>
              <a:gs pos="100000">
                <a:srgbClr val="000066"/>
              </a:gs>
            </a:gsLst>
            <a:path path="shape">
              <a:fillToRect l="50000" t="50000" r="50000" b="50000"/>
            </a:path>
          </a:gra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55" name="Text Box 23"/>
          <p:cNvSpPr txBox="1">
            <a:spLocks noChangeArrowheads="1"/>
          </p:cNvSpPr>
          <p:nvPr/>
        </p:nvSpPr>
        <p:spPr bwMode="auto">
          <a:xfrm>
            <a:off x="6705600" y="-158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15</a:t>
            </a:r>
          </a:p>
        </p:txBody>
      </p:sp>
      <p:sp>
        <p:nvSpPr>
          <p:cNvPr id="18456" name="Text Box 24"/>
          <p:cNvSpPr txBox="1">
            <a:spLocks noChangeArrowheads="1"/>
          </p:cNvSpPr>
          <p:nvPr/>
        </p:nvSpPr>
        <p:spPr bwMode="auto">
          <a:xfrm>
            <a:off x="6705600" y="30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14</a:t>
            </a:r>
          </a:p>
        </p:txBody>
      </p:sp>
      <p:sp>
        <p:nvSpPr>
          <p:cNvPr id="18457" name="Text Box 25"/>
          <p:cNvSpPr txBox="1">
            <a:spLocks noChangeArrowheads="1"/>
          </p:cNvSpPr>
          <p:nvPr/>
        </p:nvSpPr>
        <p:spPr bwMode="auto">
          <a:xfrm>
            <a:off x="6705600" y="60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13</a:t>
            </a:r>
          </a:p>
        </p:txBody>
      </p:sp>
      <p:sp>
        <p:nvSpPr>
          <p:cNvPr id="18458" name="Text Box 26"/>
          <p:cNvSpPr txBox="1">
            <a:spLocks noChangeArrowheads="1"/>
          </p:cNvSpPr>
          <p:nvPr/>
        </p:nvSpPr>
        <p:spPr bwMode="auto">
          <a:xfrm>
            <a:off x="6705600" y="91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a:t>
            </a:r>
          </a:p>
        </p:txBody>
      </p:sp>
      <p:sp>
        <p:nvSpPr>
          <p:cNvPr id="18459" name="Text Box 27"/>
          <p:cNvSpPr txBox="1">
            <a:spLocks noChangeArrowheads="1"/>
          </p:cNvSpPr>
          <p:nvPr/>
        </p:nvSpPr>
        <p:spPr bwMode="auto">
          <a:xfrm>
            <a:off x="6705600" y="1219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11</a:t>
            </a:r>
          </a:p>
        </p:txBody>
      </p:sp>
      <p:sp>
        <p:nvSpPr>
          <p:cNvPr id="18460" name="Text Box 28"/>
          <p:cNvSpPr txBox="1">
            <a:spLocks noChangeArrowheads="1"/>
          </p:cNvSpPr>
          <p:nvPr/>
        </p:nvSpPr>
        <p:spPr bwMode="auto">
          <a:xfrm>
            <a:off x="6705600" y="1524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a:t>
            </a:r>
          </a:p>
        </p:txBody>
      </p:sp>
      <p:sp>
        <p:nvSpPr>
          <p:cNvPr id="18461" name="Rectangle 78"/>
          <p:cNvSpPr>
            <a:spLocks noChangeArrowheads="1"/>
          </p:cNvSpPr>
          <p:nvPr/>
        </p:nvSpPr>
        <p:spPr bwMode="auto">
          <a:xfrm>
            <a:off x="6696075" y="4357688"/>
            <a:ext cx="2413000" cy="322262"/>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62" name="Text Box 29"/>
          <p:cNvSpPr txBox="1">
            <a:spLocks noChangeArrowheads="1"/>
          </p:cNvSpPr>
          <p:nvPr/>
        </p:nvSpPr>
        <p:spPr bwMode="auto">
          <a:xfrm>
            <a:off x="6705600" y="182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9</a:t>
            </a:r>
          </a:p>
        </p:txBody>
      </p:sp>
      <p:sp>
        <p:nvSpPr>
          <p:cNvPr id="18463" name="Text Box 30"/>
          <p:cNvSpPr txBox="1">
            <a:spLocks noChangeArrowheads="1"/>
          </p:cNvSpPr>
          <p:nvPr/>
        </p:nvSpPr>
        <p:spPr bwMode="auto">
          <a:xfrm>
            <a:off x="67056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a:t>
            </a:r>
          </a:p>
        </p:txBody>
      </p:sp>
      <p:sp>
        <p:nvSpPr>
          <p:cNvPr id="18464" name="Text Box 31"/>
          <p:cNvSpPr txBox="1">
            <a:spLocks noChangeArrowheads="1"/>
          </p:cNvSpPr>
          <p:nvPr/>
        </p:nvSpPr>
        <p:spPr bwMode="auto">
          <a:xfrm>
            <a:off x="6705600" y="2438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7</a:t>
            </a:r>
          </a:p>
        </p:txBody>
      </p:sp>
      <p:sp>
        <p:nvSpPr>
          <p:cNvPr id="18465" name="Text Box 32"/>
          <p:cNvSpPr txBox="1">
            <a:spLocks noChangeArrowheads="1"/>
          </p:cNvSpPr>
          <p:nvPr/>
        </p:nvSpPr>
        <p:spPr bwMode="auto">
          <a:xfrm>
            <a:off x="6705600" y="2743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a:t>
            </a:r>
          </a:p>
        </p:txBody>
      </p:sp>
      <p:sp>
        <p:nvSpPr>
          <p:cNvPr id="18466" name="Text Box 33"/>
          <p:cNvSpPr txBox="1">
            <a:spLocks noChangeArrowheads="1"/>
          </p:cNvSpPr>
          <p:nvPr/>
        </p:nvSpPr>
        <p:spPr bwMode="auto">
          <a:xfrm>
            <a:off x="6705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5</a:t>
            </a:r>
          </a:p>
        </p:txBody>
      </p:sp>
      <p:sp>
        <p:nvSpPr>
          <p:cNvPr id="18467" name="Text Box 34"/>
          <p:cNvSpPr txBox="1">
            <a:spLocks noChangeArrowheads="1"/>
          </p:cNvSpPr>
          <p:nvPr/>
        </p:nvSpPr>
        <p:spPr bwMode="auto">
          <a:xfrm>
            <a:off x="6705600" y="3352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a:t>
            </a:r>
          </a:p>
        </p:txBody>
      </p:sp>
      <p:sp>
        <p:nvSpPr>
          <p:cNvPr id="18468" name="Text Box 35"/>
          <p:cNvSpPr txBox="1">
            <a:spLocks noChangeArrowheads="1"/>
          </p:cNvSpPr>
          <p:nvPr/>
        </p:nvSpPr>
        <p:spPr bwMode="auto">
          <a:xfrm>
            <a:off x="6705600" y="3657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a:t>
            </a:r>
          </a:p>
        </p:txBody>
      </p:sp>
      <p:sp>
        <p:nvSpPr>
          <p:cNvPr id="18469" name="Text Box 36"/>
          <p:cNvSpPr txBox="1">
            <a:spLocks noChangeArrowheads="1"/>
          </p:cNvSpPr>
          <p:nvPr/>
        </p:nvSpPr>
        <p:spPr bwMode="auto">
          <a:xfrm>
            <a:off x="67056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a:t>
            </a:r>
          </a:p>
        </p:txBody>
      </p:sp>
      <p:sp>
        <p:nvSpPr>
          <p:cNvPr id="18470" name="Text Box 37"/>
          <p:cNvSpPr txBox="1">
            <a:spLocks noChangeArrowheads="1"/>
          </p:cNvSpPr>
          <p:nvPr/>
        </p:nvSpPr>
        <p:spPr bwMode="auto">
          <a:xfrm>
            <a:off x="6705600" y="4267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a:t>
            </a:r>
          </a:p>
        </p:txBody>
      </p:sp>
      <p:sp>
        <p:nvSpPr>
          <p:cNvPr id="18471" name="Text Box 38"/>
          <p:cNvSpPr txBox="1">
            <a:spLocks noChangeArrowheads="1"/>
          </p:cNvSpPr>
          <p:nvPr/>
        </p:nvSpPr>
        <p:spPr bwMode="auto">
          <a:xfrm>
            <a:off x="7543800" y="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 Million</a:t>
            </a:r>
          </a:p>
        </p:txBody>
      </p:sp>
      <p:sp>
        <p:nvSpPr>
          <p:cNvPr id="18472" name="Text Box 39"/>
          <p:cNvSpPr txBox="1">
            <a:spLocks noChangeArrowheads="1"/>
          </p:cNvSpPr>
          <p:nvPr/>
        </p:nvSpPr>
        <p:spPr bwMode="auto">
          <a:xfrm>
            <a:off x="7543800" y="320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$500,000</a:t>
            </a:r>
          </a:p>
        </p:txBody>
      </p:sp>
      <p:sp>
        <p:nvSpPr>
          <p:cNvPr id="18473" name="Text Box 40"/>
          <p:cNvSpPr txBox="1">
            <a:spLocks noChangeArrowheads="1"/>
          </p:cNvSpPr>
          <p:nvPr/>
        </p:nvSpPr>
        <p:spPr bwMode="auto">
          <a:xfrm>
            <a:off x="7543800" y="625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$250,000</a:t>
            </a:r>
          </a:p>
        </p:txBody>
      </p:sp>
      <p:sp>
        <p:nvSpPr>
          <p:cNvPr id="18474" name="Text Box 41"/>
          <p:cNvSpPr txBox="1">
            <a:spLocks noChangeArrowheads="1"/>
          </p:cNvSpPr>
          <p:nvPr/>
        </p:nvSpPr>
        <p:spPr bwMode="auto">
          <a:xfrm>
            <a:off x="7543800" y="930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$125,000</a:t>
            </a:r>
          </a:p>
        </p:txBody>
      </p:sp>
      <p:sp>
        <p:nvSpPr>
          <p:cNvPr id="18475" name="Text Box 42"/>
          <p:cNvSpPr txBox="1">
            <a:spLocks noChangeArrowheads="1"/>
          </p:cNvSpPr>
          <p:nvPr/>
        </p:nvSpPr>
        <p:spPr bwMode="auto">
          <a:xfrm>
            <a:off x="7543800" y="1235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$64,000</a:t>
            </a:r>
          </a:p>
        </p:txBody>
      </p:sp>
      <p:sp>
        <p:nvSpPr>
          <p:cNvPr id="18476" name="Text Box 43"/>
          <p:cNvSpPr txBox="1">
            <a:spLocks noChangeArrowheads="1"/>
          </p:cNvSpPr>
          <p:nvPr/>
        </p:nvSpPr>
        <p:spPr bwMode="auto">
          <a:xfrm>
            <a:off x="7543800" y="153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$32,000</a:t>
            </a:r>
          </a:p>
        </p:txBody>
      </p:sp>
      <p:sp>
        <p:nvSpPr>
          <p:cNvPr id="18477" name="Text Box 44"/>
          <p:cNvSpPr txBox="1">
            <a:spLocks noChangeArrowheads="1"/>
          </p:cNvSpPr>
          <p:nvPr/>
        </p:nvSpPr>
        <p:spPr bwMode="auto">
          <a:xfrm>
            <a:off x="7543800" y="18446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$16,000</a:t>
            </a:r>
          </a:p>
        </p:txBody>
      </p:sp>
      <p:sp>
        <p:nvSpPr>
          <p:cNvPr id="18478" name="Text Box 45"/>
          <p:cNvSpPr txBox="1">
            <a:spLocks noChangeArrowheads="1"/>
          </p:cNvSpPr>
          <p:nvPr/>
        </p:nvSpPr>
        <p:spPr bwMode="auto">
          <a:xfrm>
            <a:off x="7543800" y="2149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$8,000</a:t>
            </a:r>
          </a:p>
        </p:txBody>
      </p:sp>
      <p:sp>
        <p:nvSpPr>
          <p:cNvPr id="18479" name="Text Box 46"/>
          <p:cNvSpPr txBox="1">
            <a:spLocks noChangeArrowheads="1"/>
          </p:cNvSpPr>
          <p:nvPr/>
        </p:nvSpPr>
        <p:spPr bwMode="auto">
          <a:xfrm>
            <a:off x="7543800" y="2454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$4,000</a:t>
            </a:r>
          </a:p>
        </p:txBody>
      </p:sp>
      <p:sp>
        <p:nvSpPr>
          <p:cNvPr id="18480" name="Text Box 47"/>
          <p:cNvSpPr txBox="1">
            <a:spLocks noChangeArrowheads="1"/>
          </p:cNvSpPr>
          <p:nvPr/>
        </p:nvSpPr>
        <p:spPr bwMode="auto">
          <a:xfrm>
            <a:off x="7543800" y="2759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$2,000</a:t>
            </a:r>
          </a:p>
        </p:txBody>
      </p:sp>
      <p:sp>
        <p:nvSpPr>
          <p:cNvPr id="18481" name="Text Box 48"/>
          <p:cNvSpPr txBox="1">
            <a:spLocks noChangeArrowheads="1"/>
          </p:cNvSpPr>
          <p:nvPr/>
        </p:nvSpPr>
        <p:spPr bwMode="auto">
          <a:xfrm>
            <a:off x="7543800" y="3063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chemeClr val="bg1"/>
                </a:solidFill>
              </a:rPr>
              <a:t>$1,000</a:t>
            </a:r>
          </a:p>
        </p:txBody>
      </p:sp>
      <p:sp>
        <p:nvSpPr>
          <p:cNvPr id="18482" name="Text Box 49"/>
          <p:cNvSpPr txBox="1">
            <a:spLocks noChangeArrowheads="1"/>
          </p:cNvSpPr>
          <p:nvPr/>
        </p:nvSpPr>
        <p:spPr bwMode="auto">
          <a:xfrm>
            <a:off x="7543800" y="3368675"/>
            <a:ext cx="100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$500</a:t>
            </a:r>
          </a:p>
        </p:txBody>
      </p:sp>
      <p:sp>
        <p:nvSpPr>
          <p:cNvPr id="18483" name="Text Box 50"/>
          <p:cNvSpPr txBox="1">
            <a:spLocks noChangeArrowheads="1"/>
          </p:cNvSpPr>
          <p:nvPr/>
        </p:nvSpPr>
        <p:spPr bwMode="auto">
          <a:xfrm>
            <a:off x="7543800" y="36734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$300</a:t>
            </a:r>
          </a:p>
        </p:txBody>
      </p:sp>
      <p:sp>
        <p:nvSpPr>
          <p:cNvPr id="18484" name="Text Box 51"/>
          <p:cNvSpPr txBox="1">
            <a:spLocks noChangeArrowheads="1"/>
          </p:cNvSpPr>
          <p:nvPr/>
        </p:nvSpPr>
        <p:spPr bwMode="auto">
          <a:xfrm>
            <a:off x="7543800" y="397827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$200</a:t>
            </a:r>
          </a:p>
        </p:txBody>
      </p:sp>
      <p:sp>
        <p:nvSpPr>
          <p:cNvPr id="18485" name="Text Box 52"/>
          <p:cNvSpPr txBox="1">
            <a:spLocks noChangeArrowheads="1"/>
          </p:cNvSpPr>
          <p:nvPr/>
        </p:nvSpPr>
        <p:spPr bwMode="auto">
          <a:xfrm>
            <a:off x="7543800" y="42830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CC00"/>
                </a:solidFill>
              </a:rPr>
              <a:t>$100</a:t>
            </a:r>
          </a:p>
        </p:txBody>
      </p:sp>
      <p:sp>
        <p:nvSpPr>
          <p:cNvPr id="18486" name="Oval 53"/>
          <p:cNvSpPr>
            <a:spLocks noChangeArrowheads="1"/>
          </p:cNvSpPr>
          <p:nvPr/>
        </p:nvSpPr>
        <p:spPr bwMode="auto">
          <a:xfrm>
            <a:off x="7239000" y="4419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7" name="Oval 54"/>
          <p:cNvSpPr>
            <a:spLocks noChangeArrowheads="1"/>
          </p:cNvSpPr>
          <p:nvPr/>
        </p:nvSpPr>
        <p:spPr bwMode="auto">
          <a:xfrm>
            <a:off x="7239000" y="4114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8" name="Oval 55"/>
          <p:cNvSpPr>
            <a:spLocks noChangeArrowheads="1"/>
          </p:cNvSpPr>
          <p:nvPr/>
        </p:nvSpPr>
        <p:spPr bwMode="auto">
          <a:xfrm>
            <a:off x="7239000" y="3810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89" name="Oval 56"/>
          <p:cNvSpPr>
            <a:spLocks noChangeArrowheads="1"/>
          </p:cNvSpPr>
          <p:nvPr/>
        </p:nvSpPr>
        <p:spPr bwMode="auto">
          <a:xfrm>
            <a:off x="7239000" y="3505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0" name="Oval 57"/>
          <p:cNvSpPr>
            <a:spLocks noChangeArrowheads="1"/>
          </p:cNvSpPr>
          <p:nvPr/>
        </p:nvSpPr>
        <p:spPr bwMode="auto">
          <a:xfrm>
            <a:off x="7239000" y="3200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1" name="Oval 58"/>
          <p:cNvSpPr>
            <a:spLocks noChangeArrowheads="1"/>
          </p:cNvSpPr>
          <p:nvPr/>
        </p:nvSpPr>
        <p:spPr bwMode="auto">
          <a:xfrm>
            <a:off x="7239000" y="2895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2" name="Oval 59"/>
          <p:cNvSpPr>
            <a:spLocks noChangeArrowheads="1"/>
          </p:cNvSpPr>
          <p:nvPr/>
        </p:nvSpPr>
        <p:spPr bwMode="auto">
          <a:xfrm>
            <a:off x="7239000" y="2590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3" name="Oval 60"/>
          <p:cNvSpPr>
            <a:spLocks noChangeArrowheads="1"/>
          </p:cNvSpPr>
          <p:nvPr/>
        </p:nvSpPr>
        <p:spPr bwMode="auto">
          <a:xfrm>
            <a:off x="7239000" y="2286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4" name="Oval 61"/>
          <p:cNvSpPr>
            <a:spLocks noChangeArrowheads="1"/>
          </p:cNvSpPr>
          <p:nvPr/>
        </p:nvSpPr>
        <p:spPr bwMode="auto">
          <a:xfrm>
            <a:off x="7239000" y="1981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5" name="Oval 62"/>
          <p:cNvSpPr>
            <a:spLocks noChangeArrowheads="1"/>
          </p:cNvSpPr>
          <p:nvPr/>
        </p:nvSpPr>
        <p:spPr bwMode="auto">
          <a:xfrm>
            <a:off x="7239000" y="1676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8496" name="Oval 63"/>
          <p:cNvSpPr>
            <a:spLocks noChangeArrowheads="1"/>
          </p:cNvSpPr>
          <p:nvPr/>
        </p:nvSpPr>
        <p:spPr bwMode="auto">
          <a:xfrm>
            <a:off x="7239000" y="13716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7" name="Oval 64"/>
          <p:cNvSpPr>
            <a:spLocks noChangeArrowheads="1"/>
          </p:cNvSpPr>
          <p:nvPr/>
        </p:nvSpPr>
        <p:spPr bwMode="auto">
          <a:xfrm>
            <a:off x="7239000" y="10668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8" name="Oval 65"/>
          <p:cNvSpPr>
            <a:spLocks noChangeArrowheads="1"/>
          </p:cNvSpPr>
          <p:nvPr/>
        </p:nvSpPr>
        <p:spPr bwMode="auto">
          <a:xfrm>
            <a:off x="7239000" y="7620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99" name="Oval 66"/>
          <p:cNvSpPr>
            <a:spLocks noChangeArrowheads="1"/>
          </p:cNvSpPr>
          <p:nvPr/>
        </p:nvSpPr>
        <p:spPr bwMode="auto">
          <a:xfrm>
            <a:off x="7239000" y="457200"/>
            <a:ext cx="152400" cy="1524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0" name="Oval 67"/>
          <p:cNvSpPr>
            <a:spLocks noChangeArrowheads="1"/>
          </p:cNvSpPr>
          <p:nvPr/>
        </p:nvSpPr>
        <p:spPr bwMode="auto">
          <a:xfrm>
            <a:off x="7239000" y="152400"/>
            <a:ext cx="15240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18501"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949450" y="3994150"/>
            <a:ext cx="514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2" name="AutoShape 69"/>
          <p:cNvSpPr>
            <a:spLocks noChangeArrowheads="1"/>
          </p:cNvSpPr>
          <p:nvPr/>
        </p:nvSpPr>
        <p:spPr bwMode="auto">
          <a:xfrm rot="5400000">
            <a:off x="32226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3" name="Oval 70"/>
          <p:cNvSpPr>
            <a:spLocks noChangeArrowheads="1"/>
          </p:cNvSpPr>
          <p:nvPr/>
        </p:nvSpPr>
        <p:spPr bwMode="auto">
          <a:xfrm>
            <a:off x="32988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4" name="AutoShape 71"/>
          <p:cNvSpPr>
            <a:spLocks noChangeArrowheads="1"/>
          </p:cNvSpPr>
          <p:nvPr/>
        </p:nvSpPr>
        <p:spPr bwMode="auto">
          <a:xfrm rot="5400000">
            <a:off x="3527425" y="43053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5" name="Oval 72"/>
          <p:cNvSpPr>
            <a:spLocks noChangeArrowheads="1"/>
          </p:cNvSpPr>
          <p:nvPr/>
        </p:nvSpPr>
        <p:spPr bwMode="auto">
          <a:xfrm>
            <a:off x="3603625" y="41529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6" name="AutoShape 73"/>
          <p:cNvSpPr>
            <a:spLocks noChangeArrowheads="1"/>
          </p:cNvSpPr>
          <p:nvPr/>
        </p:nvSpPr>
        <p:spPr bwMode="auto">
          <a:xfrm rot="5400000">
            <a:off x="3832225" y="4229100"/>
            <a:ext cx="304800" cy="304800"/>
          </a:xfrm>
          <a:prstGeom prst="flowChartDisplay">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507" name="Oval 74"/>
          <p:cNvSpPr>
            <a:spLocks noChangeArrowheads="1"/>
          </p:cNvSpPr>
          <p:nvPr/>
        </p:nvSpPr>
        <p:spPr bwMode="auto">
          <a:xfrm>
            <a:off x="3908425" y="4076700"/>
            <a:ext cx="152400" cy="1524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5195" name="Text Box 75"/>
          <p:cNvSpPr txBox="1">
            <a:spLocks noChangeArrowheads="1"/>
          </p:cNvSpPr>
          <p:nvPr/>
        </p:nvSpPr>
        <p:spPr bwMode="auto">
          <a:xfrm>
            <a:off x="0" y="304800"/>
            <a:ext cx="6410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a:solidFill>
                  <a:schemeClr val="bg1"/>
                </a:solidFill>
              </a:rPr>
              <a:t>CPRE:  When an individual wishes to donate securities, stocks and bonds to an agency, they are donating</a:t>
            </a:r>
          </a:p>
        </p:txBody>
      </p:sp>
      <p:pic>
        <p:nvPicPr>
          <p:cNvPr id="5196" name="New Question.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7" name="Who Wants to Be a Millionaire.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 name="AutoShape 81"/>
          <p:cNvSpPr>
            <a:spLocks noChangeArrowheads="1"/>
          </p:cNvSpPr>
          <p:nvPr/>
        </p:nvSpPr>
        <p:spPr bwMode="auto">
          <a:xfrm>
            <a:off x="69850" y="2767013"/>
            <a:ext cx="4267200" cy="914400"/>
          </a:xfrm>
          <a:prstGeom prst="flowChartPreparation">
            <a:avLst/>
          </a:prstGeom>
          <a:solidFill>
            <a:srgbClr val="00FF00"/>
          </a:solidFill>
          <a:ln w="57150">
            <a:solidFill>
              <a:srgbClr val="3399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Assets</a:t>
            </a:r>
          </a:p>
        </p:txBody>
      </p:sp>
    </p:spTree>
    <p:extLst>
      <p:ext uri="{BB962C8B-B14F-4D97-AF65-F5344CB8AC3E}">
        <p14:creationId xmlns:p14="http://schemas.microsoft.com/office/powerpoint/2010/main" val="3632691546"/>
      </p:ext>
    </p:extLst>
  </p:cSld>
  <p:clrMapOvr>
    <a:masterClrMapping/>
  </p:clrMapOvr>
  <p:transition/>
  <p:timing>
    <p:tnLst>
      <p:par>
        <p:cTn id="1" dur="indefinite" restart="never" nodeType="tmRoot">
          <p:childTnLst>
            <p:audio>
              <p:cMediaNode showWhenStopped="0">
                <p:cTn id="2" repeatCount="indefinite" fill="hold" display="0">
                  <p:stCondLst>
                    <p:cond delay="indefinite"/>
                  </p:stCondLst>
                  <p:endCondLst>
                    <p:cond evt="onPrev" delay="0">
                      <p:tgtEl>
                        <p:sldTgt/>
                      </p:tgtEl>
                    </p:cond>
                    <p:cond evt="onStopAudio" delay="0">
                      <p:tgtEl>
                        <p:sldTgt/>
                      </p:tgtEl>
                    </p:cond>
                  </p:endCondLst>
                </p:cTn>
                <p:tgtEl>
                  <p:spTgt spid="5197"/>
                </p:tgtEl>
              </p:cMediaNode>
            </p:audio>
            <p:audio>
              <p:cMediaNode showWhenStopped="0">
                <p:cTn id="3" fill="hold" display="0">
                  <p:stCondLst>
                    <p:cond delay="indefinite"/>
                  </p:stCondLst>
                  <p:endCondLst>
                    <p:cond evt="onPrev" delay="0">
                      <p:tgtEl>
                        <p:sldTgt/>
                      </p:tgtEl>
                    </p:cond>
                    <p:cond evt="onStopAudio" delay="0">
                      <p:tgtEl>
                        <p:sldTgt/>
                      </p:tgtEl>
                    </p:cond>
                  </p:endCondLst>
                </p:cTn>
                <p:tgtEl>
                  <p:spTgt spid="519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76200"/>
            <a:ext cx="8229600" cy="1143000"/>
          </a:xfrm>
        </p:spPr>
        <p:txBody>
          <a:bodyPr/>
          <a:lstStyle/>
          <a:p>
            <a:r>
              <a:rPr lang="en-US" sz="3000" b="1" dirty="0"/>
              <a:t>Questions</a:t>
            </a:r>
          </a:p>
        </p:txBody>
      </p:sp>
      <p:sp>
        <p:nvSpPr>
          <p:cNvPr id="5" name="TextBox 4"/>
          <p:cNvSpPr txBox="1"/>
          <p:nvPr/>
        </p:nvSpPr>
        <p:spPr>
          <a:xfrm>
            <a:off x="228600" y="3453586"/>
            <a:ext cx="8610600" cy="2308324"/>
          </a:xfrm>
          <a:prstGeom prst="rect">
            <a:avLst/>
          </a:prstGeom>
          <a:noFill/>
        </p:spPr>
        <p:txBody>
          <a:bodyPr wrap="square" rtlCol="0">
            <a:spAutoFit/>
          </a:bodyPr>
          <a:lstStyle/>
          <a:p>
            <a:r>
              <a:rPr lang="en-US" dirty="0"/>
              <a:t>Matthew Cowan, Education Program Specialist (AFO)</a:t>
            </a:r>
          </a:p>
          <a:p>
            <a:r>
              <a:rPr lang="en-US" dirty="0"/>
              <a:t>mcowan@nrpa.org</a:t>
            </a:r>
          </a:p>
          <a:p>
            <a:endParaRPr lang="en-US" dirty="0"/>
          </a:p>
          <a:p>
            <a:r>
              <a:rPr lang="en-US" dirty="0"/>
              <a:t>Molly Sullivan, Certification Manager </a:t>
            </a:r>
          </a:p>
          <a:p>
            <a:r>
              <a:rPr lang="en-US" dirty="0"/>
              <a:t>msullivan@nrpa.org	 	   </a:t>
            </a:r>
          </a:p>
          <a:p>
            <a:endParaRPr lang="en-US" dirty="0"/>
          </a:p>
          <a:p>
            <a:r>
              <a:rPr lang="en-US" dirty="0"/>
              <a:t>Karen Snyder, Playground Safety Manager</a:t>
            </a:r>
          </a:p>
          <a:p>
            <a:r>
              <a:rPr lang="en-US" dirty="0"/>
              <a:t>ksnyder@nrpa.org</a:t>
            </a:r>
            <a:endParaRPr lang="en-US" sz="1000" dirty="0"/>
          </a:p>
        </p:txBody>
      </p:sp>
      <p:sp>
        <p:nvSpPr>
          <p:cNvPr id="4" name="TextBox 3"/>
          <p:cNvSpPr txBox="1"/>
          <p:nvPr/>
        </p:nvSpPr>
        <p:spPr>
          <a:xfrm>
            <a:off x="228600" y="1264385"/>
            <a:ext cx="8458200" cy="1708160"/>
          </a:xfrm>
          <a:prstGeom prst="rect">
            <a:avLst/>
          </a:prstGeom>
          <a:noFill/>
          <a:ln>
            <a:solidFill>
              <a:srgbClr val="0000CC"/>
            </a:solidFill>
            <a:prstDash val="dash"/>
          </a:ln>
        </p:spPr>
        <p:txBody>
          <a:bodyPr wrap="square" rtlCol="0">
            <a:spAutoFit/>
          </a:bodyPr>
          <a:lstStyle/>
          <a:p>
            <a:r>
              <a:rPr lang="en-US" sz="2200" dirty="0"/>
              <a:t>For more information on the AFO, CPSI, CPRP and CPRE visit:</a:t>
            </a:r>
          </a:p>
          <a:p>
            <a:endParaRPr lang="en-US" sz="2200" dirty="0"/>
          </a:p>
          <a:p>
            <a:pPr algn="ctr"/>
            <a:r>
              <a:rPr lang="en-US" sz="2800" dirty="0">
                <a:hlinkClick r:id="rId3"/>
              </a:rPr>
              <a:t>http://www.nrpa.org/certification/</a:t>
            </a:r>
            <a:endParaRPr lang="en-US" sz="2800" dirty="0"/>
          </a:p>
          <a:p>
            <a:pPr algn="ctr"/>
            <a:endParaRPr lang="en-US" sz="2800" dirty="0"/>
          </a:p>
          <a:p>
            <a:endParaRPr lang="en-US" sz="500" dirty="0"/>
          </a:p>
        </p:txBody>
      </p:sp>
    </p:spTree>
    <p:extLst>
      <p:ext uri="{BB962C8B-B14F-4D97-AF65-F5344CB8AC3E}">
        <p14:creationId xmlns:p14="http://schemas.microsoft.com/office/powerpoint/2010/main" val="152599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28600" y="-76200"/>
            <a:ext cx="8229600" cy="1143000"/>
          </a:xfrm>
        </p:spPr>
        <p:txBody>
          <a:bodyPr/>
          <a:lstStyle/>
          <a:p>
            <a:r>
              <a:rPr lang="en-US" sz="3000" b="1" dirty="0"/>
              <a:t>Professional Certification Programs</a:t>
            </a:r>
          </a:p>
        </p:txBody>
      </p:sp>
      <p:sp>
        <p:nvSpPr>
          <p:cNvPr id="4" name="Rectangle 3"/>
          <p:cNvSpPr txBox="1">
            <a:spLocks noChangeArrowheads="1"/>
          </p:cNvSpPr>
          <p:nvPr/>
        </p:nvSpPr>
        <p:spPr bwMode="auto">
          <a:xfrm>
            <a:off x="304800" y="984250"/>
            <a:ext cx="8610600" cy="4578350"/>
          </a:xfrm>
          <a:prstGeom prst="rect">
            <a:avLst/>
          </a:prstGeom>
          <a:noFill/>
          <a:ln w="9525">
            <a:noFill/>
            <a:miter lim="800000"/>
            <a:headEnd/>
            <a:tailEnd/>
          </a:ln>
        </p:spPr>
        <p:txBody>
          <a:bodyPr/>
          <a:lstStyle/>
          <a:p>
            <a:pPr>
              <a:spcBef>
                <a:spcPct val="20000"/>
              </a:spcBef>
              <a:defRPr/>
            </a:pPr>
            <a:r>
              <a:rPr lang="en-US" sz="2300" b="1" kern="0" dirty="0">
                <a:latin typeface="Arial" pitchFamily="34" charset="0"/>
                <a:cs typeface="Arial" pitchFamily="34" charset="0"/>
              </a:rPr>
              <a:t>Certified Park and Recreation Professionals (CPRP) </a:t>
            </a:r>
            <a:endParaRPr lang="en-US" sz="23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Entry-level professional certification for individuals employed in recreation, park resources and leisure services</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Examination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2 year certification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Renewal through application and 2.0 Continuing Education Units</a:t>
            </a:r>
          </a:p>
          <a:p>
            <a:pPr>
              <a:spcBef>
                <a:spcPct val="20000"/>
              </a:spcBef>
              <a:defRPr/>
            </a:pPr>
            <a:endParaRPr lang="en-US" sz="1000" kern="0" dirty="0">
              <a:latin typeface="Arial" pitchFamily="34" charset="0"/>
              <a:cs typeface="Arial" pitchFamily="34" charset="0"/>
            </a:endParaRPr>
          </a:p>
          <a:p>
            <a:pPr>
              <a:spcBef>
                <a:spcPct val="20000"/>
              </a:spcBef>
              <a:defRPr/>
            </a:pPr>
            <a:r>
              <a:rPr lang="en-US" sz="2300" b="1" kern="0" dirty="0">
                <a:latin typeface="Arial" pitchFamily="34" charset="0"/>
                <a:cs typeface="Arial" pitchFamily="34" charset="0"/>
              </a:rPr>
              <a:t>Certified Park and Recreation Executives (CPRE)</a:t>
            </a:r>
            <a:endParaRPr lang="en-US" sz="2300" kern="0" dirty="0">
              <a:latin typeface="Arial" pitchFamily="34" charset="0"/>
              <a:cs typeface="Arial" pitchFamily="34" charset="0"/>
            </a:endParaRP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Executive-level professional certification for individuals employed in recreation, park resources and leisure services</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Examination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3 year certification</a:t>
            </a:r>
          </a:p>
          <a:p>
            <a:pPr marL="342900" indent="-342900">
              <a:spcBef>
                <a:spcPct val="20000"/>
              </a:spcBef>
              <a:buFont typeface="Arial" panose="020B0604020202020204" pitchFamily="34" charset="0"/>
              <a:buChar char="•"/>
              <a:defRPr/>
            </a:pPr>
            <a:r>
              <a:rPr lang="en-US" sz="2100" kern="0" dirty="0">
                <a:latin typeface="Arial" pitchFamily="34" charset="0"/>
                <a:cs typeface="Arial" pitchFamily="34" charset="0"/>
              </a:rPr>
              <a:t>Renewal through application and 3.0 Continuing Education Units</a:t>
            </a:r>
          </a:p>
          <a:p>
            <a:pPr>
              <a:spcBef>
                <a:spcPct val="20000"/>
              </a:spcBef>
              <a:defRPr/>
            </a:pPr>
            <a:endParaRPr lang="en-US" sz="2100" kern="0" dirty="0">
              <a:latin typeface="Arial" pitchFamily="34" charset="0"/>
              <a:cs typeface="Arial" pitchFamily="34" charset="0"/>
            </a:endParaRPr>
          </a:p>
        </p:txBody>
      </p:sp>
    </p:spTree>
    <p:extLst>
      <p:ext uri="{BB962C8B-B14F-4D97-AF65-F5344CB8AC3E}">
        <p14:creationId xmlns:p14="http://schemas.microsoft.com/office/powerpoint/2010/main" val="14732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lum bright="40000"/>
          </a:blip>
          <a:srcRect t="11771" r="3210" b="10355"/>
          <a:stretch>
            <a:fillRect/>
          </a:stretch>
        </p:blipFill>
        <p:spPr bwMode="auto">
          <a:xfrm>
            <a:off x="762000" y="908050"/>
            <a:ext cx="7529513" cy="4883150"/>
          </a:xfrm>
          <a:prstGeom prst="rect">
            <a:avLst/>
          </a:prstGeom>
          <a:noFill/>
          <a:ln w="9525">
            <a:noFill/>
            <a:miter lim="800000"/>
            <a:headEnd/>
            <a:tailEnd/>
          </a:ln>
        </p:spPr>
      </p:pic>
      <p:sp>
        <p:nvSpPr>
          <p:cNvPr id="3075" name="Title 1"/>
          <p:cNvSpPr>
            <a:spLocks noGrp="1"/>
          </p:cNvSpPr>
          <p:nvPr>
            <p:ph type="title"/>
          </p:nvPr>
        </p:nvSpPr>
        <p:spPr/>
        <p:txBody>
          <a:bodyPr/>
          <a:lstStyle/>
          <a:p>
            <a:r>
              <a:rPr lang="en-US" sz="3000" b="1" dirty="0"/>
              <a:t>Professionals across the nation</a:t>
            </a:r>
          </a:p>
        </p:txBody>
      </p:sp>
      <p:sp>
        <p:nvSpPr>
          <p:cNvPr id="4" name="Rectangle 3"/>
          <p:cNvSpPr txBox="1">
            <a:spLocks noChangeArrowheads="1"/>
          </p:cNvSpPr>
          <p:nvPr/>
        </p:nvSpPr>
        <p:spPr bwMode="auto">
          <a:xfrm>
            <a:off x="228600" y="1143000"/>
            <a:ext cx="8610600" cy="4343400"/>
          </a:xfrm>
          <a:prstGeom prst="rect">
            <a:avLst/>
          </a:prstGeom>
          <a:noFill/>
          <a:ln w="9525">
            <a:noFill/>
            <a:miter lim="800000"/>
            <a:headEnd/>
            <a:tailEnd/>
          </a:ln>
        </p:spPr>
        <p:txBody>
          <a:bodyPr/>
          <a:lstStyle/>
          <a:p>
            <a:pPr marL="342900" indent="-342900">
              <a:spcBef>
                <a:spcPct val="20000"/>
              </a:spcBef>
              <a:defRPr/>
            </a:pPr>
            <a:endParaRPr lang="en-US" sz="1400" kern="0" dirty="0">
              <a:solidFill>
                <a:srgbClr val="0000CC"/>
              </a:solidFill>
              <a:latin typeface="Arial" pitchFamily="34" charset="0"/>
              <a:cs typeface="Arial" pitchFamily="34" charset="0"/>
            </a:endParaRPr>
          </a:p>
          <a:p>
            <a:pPr>
              <a:spcBef>
                <a:spcPct val="20000"/>
              </a:spcBef>
              <a:defRPr/>
            </a:pPr>
            <a:r>
              <a:rPr lang="en-US" sz="2400" kern="0" dirty="0">
                <a:latin typeface="Arial" pitchFamily="34" charset="0"/>
                <a:cs typeface="Arial" pitchFamily="34" charset="0"/>
              </a:rPr>
              <a:t>Certified Park and Recreation Professionals (CPRP) – 4866</a:t>
            </a:r>
          </a:p>
          <a:p>
            <a:pPr>
              <a:spcBef>
                <a:spcPct val="20000"/>
              </a:spcBef>
              <a:defRPr/>
            </a:pPr>
            <a:endParaRPr lang="en-US" sz="1000" kern="0" dirty="0">
              <a:latin typeface="Arial" pitchFamily="34" charset="0"/>
              <a:cs typeface="Arial" pitchFamily="34" charset="0"/>
            </a:endParaRPr>
          </a:p>
          <a:p>
            <a:pPr>
              <a:spcBef>
                <a:spcPct val="20000"/>
              </a:spcBef>
              <a:defRPr/>
            </a:pPr>
            <a:endParaRPr lang="en-US" sz="1000" kern="0" dirty="0">
              <a:latin typeface="Arial" pitchFamily="34" charset="0"/>
              <a:cs typeface="Arial" pitchFamily="34" charset="0"/>
            </a:endParaRPr>
          </a:p>
          <a:p>
            <a:pPr>
              <a:spcBef>
                <a:spcPct val="20000"/>
              </a:spcBef>
              <a:defRPr/>
            </a:pPr>
            <a:r>
              <a:rPr lang="en-US" sz="2400" kern="0" dirty="0">
                <a:latin typeface="Arial" pitchFamily="34" charset="0"/>
                <a:cs typeface="Arial" pitchFamily="34" charset="0"/>
              </a:rPr>
              <a:t>Certified Park and Recreation Executives (CPRE) – 192</a:t>
            </a:r>
          </a:p>
          <a:p>
            <a:pPr>
              <a:spcBef>
                <a:spcPct val="20000"/>
              </a:spcBef>
              <a:defRPr/>
            </a:pPr>
            <a:endParaRPr lang="en-US" sz="1000" kern="0" dirty="0">
              <a:latin typeface="Arial" pitchFamily="34" charset="0"/>
              <a:cs typeface="Arial" pitchFamily="34" charset="0"/>
            </a:endParaRPr>
          </a:p>
          <a:p>
            <a:pPr>
              <a:spcBef>
                <a:spcPct val="20000"/>
              </a:spcBef>
              <a:defRPr/>
            </a:pPr>
            <a:endParaRPr lang="en-US" sz="1000" kern="0" dirty="0">
              <a:latin typeface="Arial" pitchFamily="34" charset="0"/>
              <a:cs typeface="Arial" pitchFamily="34" charset="0"/>
            </a:endParaRPr>
          </a:p>
          <a:p>
            <a:pPr>
              <a:spcBef>
                <a:spcPct val="20000"/>
              </a:spcBef>
              <a:defRPr/>
            </a:pPr>
            <a:r>
              <a:rPr lang="en-US" sz="2400" kern="0" dirty="0">
                <a:latin typeface="Arial" pitchFamily="34" charset="0"/>
                <a:cs typeface="Arial" pitchFamily="34" charset="0"/>
              </a:rPr>
              <a:t>Certified Playground Safety Inspectors (CPSI) </a:t>
            </a:r>
            <a:r>
              <a:rPr lang="en-US" sz="2400" kern="0">
                <a:latin typeface="Arial" pitchFamily="34" charset="0"/>
                <a:cs typeface="Arial" pitchFamily="34" charset="0"/>
              </a:rPr>
              <a:t>– 7521</a:t>
            </a:r>
            <a:endParaRPr lang="en-US" sz="2400" kern="0" dirty="0">
              <a:latin typeface="Arial" pitchFamily="34" charset="0"/>
              <a:cs typeface="Arial" pitchFamily="34" charset="0"/>
            </a:endParaRPr>
          </a:p>
          <a:p>
            <a:pPr marL="342900" indent="-342900">
              <a:spcBef>
                <a:spcPct val="20000"/>
              </a:spcBef>
              <a:defRPr/>
            </a:pPr>
            <a:endParaRPr lang="en-US" sz="1000" kern="0" dirty="0">
              <a:latin typeface="Arial" pitchFamily="34" charset="0"/>
              <a:cs typeface="Arial" pitchFamily="34" charset="0"/>
            </a:endParaRPr>
          </a:p>
          <a:p>
            <a:pPr marL="342900" indent="-342900">
              <a:spcBef>
                <a:spcPct val="20000"/>
              </a:spcBef>
              <a:defRPr/>
            </a:pPr>
            <a:endParaRPr lang="en-US" sz="1000" kern="0" dirty="0">
              <a:latin typeface="Arial" pitchFamily="34" charset="0"/>
              <a:cs typeface="Arial" pitchFamily="34" charset="0"/>
            </a:endParaRPr>
          </a:p>
          <a:p>
            <a:pPr>
              <a:spcBef>
                <a:spcPct val="20000"/>
              </a:spcBef>
              <a:defRPr/>
            </a:pPr>
            <a:r>
              <a:rPr lang="en-US" sz="2400" kern="0" dirty="0">
                <a:latin typeface="Arial" pitchFamily="34" charset="0"/>
                <a:cs typeface="Arial" pitchFamily="34" charset="0"/>
              </a:rPr>
              <a:t>Aquatic Facility Operators (AFO) – 8266</a:t>
            </a:r>
          </a:p>
          <a:p>
            <a:pPr marL="342900" indent="-342900">
              <a:spcBef>
                <a:spcPct val="20000"/>
              </a:spcBef>
              <a:buFontTx/>
              <a:buChar char="•"/>
              <a:defRPr/>
            </a:pPr>
            <a:endParaRPr lang="en-US" sz="1000" kern="0" dirty="0">
              <a:latin typeface="Arial" pitchFamily="34" charset="0"/>
              <a:cs typeface="Arial" pitchFamily="34" charset="0"/>
            </a:endParaRPr>
          </a:p>
          <a:p>
            <a:pPr marL="342900" indent="-342900">
              <a:spcBef>
                <a:spcPct val="20000"/>
              </a:spcBef>
              <a:buFontTx/>
              <a:buChar char="•"/>
              <a:defRPr/>
            </a:pPr>
            <a:endParaRPr lang="en-US" sz="1000" kern="0" dirty="0">
              <a:latin typeface="Arial" pitchFamily="34" charset="0"/>
              <a:cs typeface="Arial" pitchFamily="34" charset="0"/>
            </a:endParaRPr>
          </a:p>
          <a:p>
            <a:pPr>
              <a:spcBef>
                <a:spcPct val="20000"/>
              </a:spcBef>
              <a:defRPr/>
            </a:pPr>
            <a:r>
              <a:rPr lang="en-US" sz="2000" kern="0" dirty="0">
                <a:latin typeface="Arial" pitchFamily="34" charset="0"/>
                <a:cs typeface="Arial" pitchFamily="34" charset="0"/>
              </a:rPr>
              <a:t>Includes professionals from  throughout the United States as well as approximately 5 other countries</a:t>
            </a:r>
          </a:p>
        </p:txBody>
      </p:sp>
    </p:spTree>
    <p:extLst>
      <p:ext uri="{BB962C8B-B14F-4D97-AF65-F5344CB8AC3E}">
        <p14:creationId xmlns:p14="http://schemas.microsoft.com/office/powerpoint/2010/main" val="216093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jjohnson\AppData\Local\Microsoft\Windows\Temporary Internet Files\Content.IE5\7AC1G3T3\MP900443464[1].jpg"/>
          <p:cNvPicPr>
            <a:picLocks noChangeAspect="1" noChangeArrowheads="1"/>
          </p:cNvPicPr>
          <p:nvPr/>
        </p:nvPicPr>
        <p:blipFill>
          <a:blip r:embed="rId3" cstate="print"/>
          <a:srcRect/>
          <a:stretch>
            <a:fillRect/>
          </a:stretch>
        </p:blipFill>
        <p:spPr bwMode="auto">
          <a:xfrm>
            <a:off x="6739856" y="4343400"/>
            <a:ext cx="2175543" cy="1447800"/>
          </a:xfrm>
          <a:prstGeom prst="rect">
            <a:avLst/>
          </a:prstGeom>
          <a:ln>
            <a:noFill/>
          </a:ln>
          <a:effectLst>
            <a:softEdge rad="112500"/>
          </a:effectLst>
        </p:spPr>
      </p:pic>
      <p:sp>
        <p:nvSpPr>
          <p:cNvPr id="6146" name="Rectangle 2"/>
          <p:cNvSpPr>
            <a:spLocks noGrp="1" noChangeArrowheads="1"/>
          </p:cNvSpPr>
          <p:nvPr>
            <p:ph type="title"/>
          </p:nvPr>
        </p:nvSpPr>
        <p:spPr>
          <a:xfrm>
            <a:off x="228600" y="-76200"/>
            <a:ext cx="8229600" cy="1143000"/>
          </a:xfrm>
        </p:spPr>
        <p:txBody>
          <a:bodyPr/>
          <a:lstStyle/>
          <a:p>
            <a:r>
              <a:rPr lang="en-US" sz="3200" b="1" dirty="0"/>
              <a:t>Strength behind the Certifications</a:t>
            </a:r>
          </a:p>
        </p:txBody>
      </p:sp>
      <p:sp>
        <p:nvSpPr>
          <p:cNvPr id="6147" name="Rectangle 3"/>
          <p:cNvSpPr>
            <a:spLocks noGrp="1" noChangeArrowheads="1"/>
          </p:cNvSpPr>
          <p:nvPr>
            <p:ph idx="1"/>
          </p:nvPr>
        </p:nvSpPr>
        <p:spPr>
          <a:xfrm>
            <a:off x="304800" y="1066800"/>
            <a:ext cx="8229600" cy="4191000"/>
          </a:xfrm>
        </p:spPr>
        <p:txBody>
          <a:bodyPr/>
          <a:lstStyle/>
          <a:p>
            <a:pPr eaLnBrk="1" hangingPunct="1">
              <a:lnSpc>
                <a:spcPct val="80000"/>
              </a:lnSpc>
              <a:buFontTx/>
              <a:buNone/>
            </a:pPr>
            <a:r>
              <a:rPr lang="en-US" sz="2500" b="1" dirty="0">
                <a:solidFill>
                  <a:schemeClr val="tx1"/>
                </a:solidFill>
                <a:latin typeface="Arial" pitchFamily="34" charset="0"/>
                <a:cs typeface="Arial" pitchFamily="34" charset="0"/>
              </a:rPr>
              <a:t>The National Certification Board</a:t>
            </a:r>
          </a:p>
          <a:p>
            <a:pPr eaLnBrk="1" hangingPunct="1">
              <a:lnSpc>
                <a:spcPct val="80000"/>
              </a:lnSpc>
              <a:buFontTx/>
              <a:buNone/>
            </a:pPr>
            <a:endParaRPr lang="en-US" sz="2500" b="1" dirty="0">
              <a:solidFill>
                <a:schemeClr val="tx1"/>
              </a:solidFill>
              <a:latin typeface="Arial" pitchFamily="34" charset="0"/>
              <a:cs typeface="Arial" pitchFamily="34" charset="0"/>
            </a:endParaRPr>
          </a:p>
          <a:p>
            <a:pPr marL="0" indent="0" eaLnBrk="1" hangingPunct="1">
              <a:buFontTx/>
              <a:buNone/>
            </a:pPr>
            <a:r>
              <a:rPr lang="en-US" sz="2000" dirty="0">
                <a:solidFill>
                  <a:schemeClr val="tx1"/>
                </a:solidFill>
                <a:latin typeface="Arial" pitchFamily="34" charset="0"/>
                <a:cs typeface="Arial" pitchFamily="34" charset="0"/>
              </a:rPr>
              <a:t>Board of thirteen members that are active in the field of parks and recreation</a:t>
            </a:r>
          </a:p>
          <a:p>
            <a:pPr marL="0" indent="0" eaLnBrk="1" hangingPunct="1">
              <a:buFontTx/>
              <a:buNone/>
            </a:pPr>
            <a:endParaRPr lang="en-US" sz="2000" dirty="0">
              <a:solidFill>
                <a:schemeClr val="tx1"/>
              </a:solidFill>
              <a:latin typeface="Arial" pitchFamily="34" charset="0"/>
              <a:cs typeface="Arial" pitchFamily="34" charset="0"/>
            </a:endParaRPr>
          </a:p>
          <a:p>
            <a:pPr marL="0" indent="0" eaLnBrk="1" hangingPunct="1">
              <a:buFontTx/>
              <a:buNone/>
            </a:pPr>
            <a:r>
              <a:rPr lang="en-US" sz="2000" dirty="0">
                <a:solidFill>
                  <a:schemeClr val="tx1"/>
                </a:solidFill>
                <a:latin typeface="Arial" pitchFamily="34" charset="0"/>
                <a:cs typeface="Arial" pitchFamily="34" charset="0"/>
              </a:rPr>
              <a:t>All board members must maintain current certifications</a:t>
            </a:r>
          </a:p>
          <a:p>
            <a:pPr marL="0" indent="0" eaLnBrk="1" hangingPunct="1">
              <a:buFontTx/>
              <a:buNone/>
            </a:pPr>
            <a:endParaRPr lang="en-US" sz="2000" dirty="0">
              <a:solidFill>
                <a:schemeClr val="tx1"/>
              </a:solidFill>
              <a:latin typeface="Arial" pitchFamily="34" charset="0"/>
              <a:cs typeface="Arial" pitchFamily="34" charset="0"/>
            </a:endParaRPr>
          </a:p>
          <a:p>
            <a:pPr marL="0" indent="0" eaLnBrk="1" hangingPunct="1">
              <a:buNone/>
            </a:pPr>
            <a:r>
              <a:rPr lang="en-US" sz="2000" dirty="0">
                <a:solidFill>
                  <a:schemeClr val="tx1"/>
                </a:solidFill>
                <a:latin typeface="Arial" pitchFamily="34" charset="0"/>
                <a:cs typeface="Arial" pitchFamily="34" charset="0"/>
              </a:rPr>
              <a:t>Independently administered, self-financing not for profit body of the National Recreation and Park Association</a:t>
            </a:r>
          </a:p>
          <a:p>
            <a:pPr marL="0" indent="0" eaLnBrk="1" hangingPunct="1">
              <a:buFontTx/>
              <a:buNone/>
            </a:pPr>
            <a:endParaRPr lang="en-US" sz="2000" dirty="0">
              <a:solidFill>
                <a:schemeClr val="tx1"/>
              </a:solidFill>
              <a:latin typeface="Arial" pitchFamily="34" charset="0"/>
              <a:cs typeface="Arial" pitchFamily="34" charset="0"/>
            </a:endParaRPr>
          </a:p>
          <a:p>
            <a:pPr marL="0" indent="0" eaLnBrk="1" hangingPunct="1">
              <a:buFontTx/>
              <a:buNone/>
            </a:pPr>
            <a:r>
              <a:rPr lang="en-US" sz="2000" dirty="0">
                <a:solidFill>
                  <a:schemeClr val="tx1"/>
                </a:solidFill>
                <a:latin typeface="Arial" pitchFamily="34" charset="0"/>
                <a:cs typeface="Arial" pitchFamily="34" charset="0"/>
              </a:rPr>
              <a:t>All members serve in non-compensated capacity</a:t>
            </a:r>
          </a:p>
        </p:txBody>
      </p:sp>
    </p:spTree>
    <p:extLst>
      <p:ext uri="{BB962C8B-B14F-4D97-AF65-F5344CB8AC3E}">
        <p14:creationId xmlns:p14="http://schemas.microsoft.com/office/powerpoint/2010/main" val="298626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143000"/>
          </a:xfrm>
        </p:spPr>
        <p:txBody>
          <a:bodyPr/>
          <a:lstStyle/>
          <a:p>
            <a:r>
              <a:rPr lang="en-US" sz="2800" b="1" dirty="0"/>
              <a:t>Certified Park and Recreation Professional (CPRP)</a:t>
            </a:r>
            <a:r>
              <a:rPr lang="en-US" sz="2800" dirty="0"/>
              <a:t>	</a:t>
            </a:r>
            <a:br>
              <a:rPr lang="en-US" sz="2800" dirty="0"/>
            </a:br>
            <a:endParaRPr lang="en-US" sz="2800" dirty="0"/>
          </a:p>
        </p:txBody>
      </p:sp>
      <p:sp>
        <p:nvSpPr>
          <p:cNvPr id="7171" name="Rectangle 3"/>
          <p:cNvSpPr>
            <a:spLocks noGrp="1" noChangeArrowheads="1"/>
          </p:cNvSpPr>
          <p:nvPr>
            <p:ph idx="1"/>
          </p:nvPr>
        </p:nvSpPr>
        <p:spPr>
          <a:xfrm>
            <a:off x="228600" y="838200"/>
            <a:ext cx="8458200" cy="4572000"/>
          </a:xfrm>
        </p:spPr>
        <p:txBody>
          <a:bodyPr/>
          <a:lstStyle/>
          <a:p>
            <a:pPr eaLnBrk="1" hangingPunct="1">
              <a:lnSpc>
                <a:spcPct val="80000"/>
              </a:lnSpc>
              <a:buFontTx/>
              <a:buNone/>
            </a:pPr>
            <a:endParaRPr lang="en-US" sz="2300" dirty="0">
              <a:solidFill>
                <a:schemeClr val="tx1"/>
              </a:solidFill>
              <a:latin typeface="Arial" pitchFamily="34" charset="0"/>
              <a:cs typeface="Arial" pitchFamily="34" charset="0"/>
            </a:endParaRPr>
          </a:p>
          <a:p>
            <a:pPr marL="0" indent="0" algn="ctr" eaLnBrk="1" hangingPunct="1">
              <a:buFontTx/>
              <a:buNone/>
            </a:pPr>
            <a:r>
              <a:rPr lang="en-US" sz="4800" dirty="0">
                <a:solidFill>
                  <a:schemeClr val="tx1"/>
                </a:solidFill>
                <a:latin typeface="Arial" pitchFamily="34" charset="0"/>
                <a:cs typeface="Arial" pitchFamily="34" charset="0"/>
              </a:rPr>
              <a:t>Why would a professional</a:t>
            </a:r>
          </a:p>
          <a:p>
            <a:pPr marL="0" indent="0" algn="ctr" eaLnBrk="1" hangingPunct="1">
              <a:buFontTx/>
              <a:buNone/>
            </a:pPr>
            <a:endParaRPr lang="en-US" sz="4800" dirty="0">
              <a:solidFill>
                <a:schemeClr val="tx1"/>
              </a:solidFill>
              <a:latin typeface="Arial" pitchFamily="34" charset="0"/>
              <a:cs typeface="Arial" pitchFamily="34" charset="0"/>
            </a:endParaRPr>
          </a:p>
          <a:p>
            <a:pPr marL="0" indent="0" algn="ctr" eaLnBrk="1" hangingPunct="1">
              <a:buFontTx/>
              <a:buNone/>
            </a:pPr>
            <a:endParaRPr lang="en-US" sz="4800" dirty="0">
              <a:solidFill>
                <a:schemeClr val="tx1"/>
              </a:solidFill>
              <a:latin typeface="Arial" pitchFamily="34" charset="0"/>
              <a:cs typeface="Arial" pitchFamily="34" charset="0"/>
            </a:endParaRPr>
          </a:p>
          <a:p>
            <a:pPr marL="0" indent="0" algn="ctr" eaLnBrk="1" hangingPunct="1">
              <a:buFontTx/>
              <a:buNone/>
            </a:pPr>
            <a:endParaRPr lang="en-US" sz="4800" dirty="0">
              <a:solidFill>
                <a:schemeClr val="tx1"/>
              </a:solidFill>
              <a:latin typeface="Arial" pitchFamily="34" charset="0"/>
              <a:cs typeface="Arial" pitchFamily="34" charset="0"/>
            </a:endParaRPr>
          </a:p>
          <a:p>
            <a:pPr marL="0" indent="0" algn="ctr" eaLnBrk="1" hangingPunct="1">
              <a:buFontTx/>
              <a:buNone/>
            </a:pPr>
            <a:r>
              <a:rPr lang="en-US" sz="4800" dirty="0">
                <a:solidFill>
                  <a:schemeClr val="tx1"/>
                </a:solidFill>
                <a:latin typeface="Arial" pitchFamily="34" charset="0"/>
                <a:cs typeface="Arial" pitchFamily="34" charset="0"/>
              </a:rPr>
              <a:t>become CPRP Certified?</a:t>
            </a:r>
          </a:p>
        </p:txBody>
      </p:sp>
      <p:pic>
        <p:nvPicPr>
          <p:cNvPr id="5" name="Picture 7"/>
          <p:cNvPicPr>
            <a:picLocks noChangeAspect="1" noChangeArrowheads="1"/>
          </p:cNvPicPr>
          <p:nvPr/>
        </p:nvPicPr>
        <p:blipFill>
          <a:blip r:embed="rId3" cstate="print"/>
          <a:srcRect/>
          <a:stretch>
            <a:fillRect/>
          </a:stretch>
        </p:blipFill>
        <p:spPr bwMode="auto">
          <a:xfrm>
            <a:off x="3429000" y="2514600"/>
            <a:ext cx="1828800" cy="1828800"/>
          </a:xfrm>
          <a:prstGeom prst="rect">
            <a:avLst/>
          </a:prstGeom>
          <a:noFill/>
          <a:ln w="9525">
            <a:noFill/>
            <a:miter lim="800000"/>
            <a:headEnd/>
            <a:tailEnd/>
          </a:ln>
        </p:spPr>
      </p:pic>
    </p:spTree>
    <p:extLst>
      <p:ext uri="{BB962C8B-B14F-4D97-AF65-F5344CB8AC3E}">
        <p14:creationId xmlns:p14="http://schemas.microsoft.com/office/powerpoint/2010/main" val="425051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76200"/>
            <a:ext cx="8686800" cy="762000"/>
          </a:xfrm>
          <a:prstGeom prst="rect">
            <a:avLst/>
          </a:prstGeom>
          <a:noFill/>
          <a:ln w="9525">
            <a:noFill/>
            <a:miter lim="800000"/>
            <a:headEnd/>
            <a:tailEnd/>
          </a:ln>
        </p:spPr>
        <p:txBody>
          <a:bodyPr anchor="ctr"/>
          <a:lstStyle/>
          <a:p>
            <a:pPr>
              <a:defRPr/>
            </a:pPr>
            <a:r>
              <a:rPr lang="en-US" sz="3200" b="1" kern="0" dirty="0">
                <a:solidFill>
                  <a:srgbClr val="37A824"/>
                </a:solidFill>
                <a:latin typeface="+mj-lt"/>
                <a:ea typeface="+mj-ea"/>
                <a:cs typeface="+mj-cs"/>
              </a:rPr>
              <a:t>Why CPRP Certification – Professional view</a:t>
            </a:r>
          </a:p>
        </p:txBody>
      </p:sp>
      <p:graphicFrame>
        <p:nvGraphicFramePr>
          <p:cNvPr id="13" name="Diagram 12"/>
          <p:cNvGraphicFramePr/>
          <p:nvPr/>
        </p:nvGraphicFramePr>
        <p:xfrm>
          <a:off x="1066800" y="10668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229600" cy="762000"/>
          </a:xfrm>
        </p:spPr>
        <p:txBody>
          <a:bodyPr/>
          <a:lstStyle/>
          <a:p>
            <a:pPr eaLnBrk="1" hangingPunct="1"/>
            <a:r>
              <a:rPr lang="en-US" sz="3200" b="1" dirty="0"/>
              <a:t>Why CPRP Certification – Employer view</a:t>
            </a:r>
          </a:p>
        </p:txBody>
      </p:sp>
      <p:graphicFrame>
        <p:nvGraphicFramePr>
          <p:cNvPr id="5" name="Diagram 4"/>
          <p:cNvGraphicFramePr/>
          <p:nvPr/>
        </p:nvGraphicFramePr>
        <p:xfrm>
          <a:off x="1066800" y="10668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 PPT template for SLC congress2">
  <a:themeElements>
    <a:clrScheme name="New PPT template for SLC congress2 16">
      <a:dk1>
        <a:srgbClr val="003399"/>
      </a:dk1>
      <a:lt1>
        <a:srgbClr val="FFFFFF"/>
      </a:lt1>
      <a:dk2>
        <a:srgbClr val="008000"/>
      </a:dk2>
      <a:lt2>
        <a:srgbClr val="808080"/>
      </a:lt2>
      <a:accent1>
        <a:srgbClr val="FFFFFF"/>
      </a:accent1>
      <a:accent2>
        <a:srgbClr val="333399"/>
      </a:accent2>
      <a:accent3>
        <a:srgbClr val="FFFFFF"/>
      </a:accent3>
      <a:accent4>
        <a:srgbClr val="002A82"/>
      </a:accent4>
      <a:accent5>
        <a:srgbClr val="FFFFFF"/>
      </a:accent5>
      <a:accent6>
        <a:srgbClr val="2D2D8A"/>
      </a:accent6>
      <a:hlink>
        <a:srgbClr val="93B7FF"/>
      </a:hlink>
      <a:folHlink>
        <a:srgbClr val="B7FFB7"/>
      </a:folHlink>
    </a:clrScheme>
    <a:fontScheme name="New PPT template for SLC congress2">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PPT template for SLC congres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PPT template for SLC congress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PPT template for SLC congress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PPT template for SLC congress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PPT template for SLC congress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PPT template for SLC congress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PPT template for SLC congress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PPT template for SLC congress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PPT template for SLC congress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PPT template for SLC congress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PPT template for SLC congress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PPT template for SLC congress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PPT template for SLC congress2 13">
        <a:dk1>
          <a:srgbClr val="0033CC"/>
        </a:dk1>
        <a:lt1>
          <a:srgbClr val="FFFFFF"/>
        </a:lt1>
        <a:dk2>
          <a:srgbClr val="000000"/>
        </a:dk2>
        <a:lt2>
          <a:srgbClr val="808080"/>
        </a:lt2>
        <a:accent1>
          <a:srgbClr val="BBE0E3"/>
        </a:accent1>
        <a:accent2>
          <a:srgbClr val="333399"/>
        </a:accent2>
        <a:accent3>
          <a:srgbClr val="FFFFFF"/>
        </a:accent3>
        <a:accent4>
          <a:srgbClr val="002AA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PPT template for SLC congress2 14">
        <a:dk1>
          <a:srgbClr val="003399"/>
        </a:dk1>
        <a:lt1>
          <a:srgbClr val="FFFFFF"/>
        </a:lt1>
        <a:dk2>
          <a:srgbClr val="000000"/>
        </a:dk2>
        <a:lt2>
          <a:srgbClr val="808080"/>
        </a:lt2>
        <a:accent1>
          <a:srgbClr val="BBE0E3"/>
        </a:accent1>
        <a:accent2>
          <a:srgbClr val="333399"/>
        </a:accent2>
        <a:accent3>
          <a:srgbClr val="FFFFFF"/>
        </a:accent3>
        <a:accent4>
          <a:srgbClr val="00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PPT template for SLC congress2 15">
        <a:dk1>
          <a:srgbClr val="003399"/>
        </a:dk1>
        <a:lt1>
          <a:srgbClr val="FFFFFF"/>
        </a:lt1>
        <a:dk2>
          <a:srgbClr val="008000"/>
        </a:dk2>
        <a:lt2>
          <a:srgbClr val="808080"/>
        </a:lt2>
        <a:accent1>
          <a:srgbClr val="BBE0E3"/>
        </a:accent1>
        <a:accent2>
          <a:srgbClr val="333399"/>
        </a:accent2>
        <a:accent3>
          <a:srgbClr val="FFFFFF"/>
        </a:accent3>
        <a:accent4>
          <a:srgbClr val="00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PPT template for SLC congress2 16">
        <a:dk1>
          <a:srgbClr val="003399"/>
        </a:dk1>
        <a:lt1>
          <a:srgbClr val="FFFFFF"/>
        </a:lt1>
        <a:dk2>
          <a:srgbClr val="008000"/>
        </a:dk2>
        <a:lt2>
          <a:srgbClr val="808080"/>
        </a:lt2>
        <a:accent1>
          <a:srgbClr val="FFFFFF"/>
        </a:accent1>
        <a:accent2>
          <a:srgbClr val="333399"/>
        </a:accent2>
        <a:accent3>
          <a:srgbClr val="FFFFFF"/>
        </a:accent3>
        <a:accent4>
          <a:srgbClr val="002A82"/>
        </a:accent4>
        <a:accent5>
          <a:srgbClr val="FFFFFF"/>
        </a:accent5>
        <a:accent6>
          <a:srgbClr val="2D2D8A"/>
        </a:accent6>
        <a:hlink>
          <a:srgbClr val="93B7FF"/>
        </a:hlink>
        <a:folHlink>
          <a:srgbClr val="B7FFB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9024</TotalTime>
  <Words>3689</Words>
  <Application>Microsoft Office PowerPoint</Application>
  <PresentationFormat>On-screen Show (4:3)</PresentationFormat>
  <Paragraphs>679</Paragraphs>
  <Slides>35</Slides>
  <Notes>35</Notes>
  <HiddenSlides>0</HiddenSlides>
  <MMClips>8</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ＭＳ Ｐゴシック</vt:lpstr>
      <vt:lpstr>Arial</vt:lpstr>
      <vt:lpstr>Georgia</vt:lpstr>
      <vt:lpstr>Trebuchet MS</vt:lpstr>
      <vt:lpstr>Custom Design</vt:lpstr>
      <vt:lpstr>New PPT template for SLC congress2</vt:lpstr>
      <vt:lpstr>2_Custom Design</vt:lpstr>
      <vt:lpstr>PowerPoint Presentation</vt:lpstr>
      <vt:lpstr>Overview</vt:lpstr>
      <vt:lpstr>Occupational Certification Programs</vt:lpstr>
      <vt:lpstr>Professional Certification Programs</vt:lpstr>
      <vt:lpstr>Professionals across the nation</vt:lpstr>
      <vt:lpstr>Strength behind the Certifications</vt:lpstr>
      <vt:lpstr>Certified Park and Recreation Professional (CPRP)  </vt:lpstr>
      <vt:lpstr>PowerPoint Presentation</vt:lpstr>
      <vt:lpstr>Why CPRP Certification – Employer view</vt:lpstr>
      <vt:lpstr>Nationwide Certification</vt:lpstr>
      <vt:lpstr>Nationwide Certification</vt:lpstr>
      <vt:lpstr>Certified Park and Recreation Professional (CPRP)  </vt:lpstr>
      <vt:lpstr>PowerPoint Presentation</vt:lpstr>
      <vt:lpstr>Certified Park and Recreation Professional (CPRP)  </vt:lpstr>
      <vt:lpstr>Certified Park and Recreation Professional (CPRP)  </vt:lpstr>
      <vt:lpstr>Major Areas of the CPRP Exam</vt:lpstr>
      <vt:lpstr>Certified Park and Recreation Professional (CPRP)</vt:lpstr>
      <vt:lpstr>Certified Park and Recreation Professional (CPRP)</vt:lpstr>
      <vt:lpstr>Major Areas of the CPRP Exam</vt:lpstr>
      <vt:lpstr>Certified Park and Recreation Professional (CPRP)</vt:lpstr>
      <vt:lpstr>Certified Park and Recreation Professional (CPRP)</vt:lpstr>
      <vt:lpstr>Major Areas of the CPRP Exam</vt:lpstr>
      <vt:lpstr>Certified Park and Recreation Professional (CPRP)</vt:lpstr>
      <vt:lpstr>Certified Park and Recreation Professional (CPRP)</vt:lpstr>
      <vt:lpstr>Major Areas of the CPRP Exam</vt:lpstr>
      <vt:lpstr>Certified Park and Recreation Professional (CPRP)</vt:lpstr>
      <vt:lpstr>Certified Park and Recreation Professional (CPRP)</vt:lpstr>
      <vt:lpstr>Study Tips</vt:lpstr>
      <vt:lpstr>Renewal of CPRP Certification</vt:lpstr>
      <vt:lpstr>Certified Park and Recreation Executive (CPRE)  </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NRPA</dc:title>
  <dc:creator>Barbara Tulipane</dc:creator>
  <cp:lastModifiedBy>Samantha Coffman</cp:lastModifiedBy>
  <cp:revision>306</cp:revision>
  <cp:lastPrinted>2014-03-13T15:53:32Z</cp:lastPrinted>
  <dcterms:created xsi:type="dcterms:W3CDTF">2010-04-08T14:33:08Z</dcterms:created>
  <dcterms:modified xsi:type="dcterms:W3CDTF">2017-08-29T16:30:11Z</dcterms:modified>
</cp:coreProperties>
</file>