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3" r:id="rId2"/>
    <p:sldId id="320" r:id="rId3"/>
    <p:sldId id="293" r:id="rId4"/>
    <p:sldId id="295" r:id="rId5"/>
    <p:sldId id="297" r:id="rId6"/>
    <p:sldId id="305" r:id="rId7"/>
    <p:sldId id="306" r:id="rId8"/>
    <p:sldId id="307" r:id="rId9"/>
    <p:sldId id="308" r:id="rId10"/>
    <p:sldId id="319" r:id="rId11"/>
    <p:sldId id="322" r:id="rId12"/>
    <p:sldId id="309" r:id="rId13"/>
    <p:sldId id="310" r:id="rId14"/>
    <p:sldId id="311" r:id="rId15"/>
    <p:sldId id="284" r:id="rId16"/>
    <p:sldId id="321" r:id="rId17"/>
    <p:sldId id="303" r:id="rId18"/>
    <p:sldId id="314" r:id="rId1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DA7CE7-63F4-4C4F-A771-BE39A759BB2F}" v="14" dt="2024-05-20T20:27:02.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p:cViewPr varScale="1">
        <p:scale>
          <a:sx n="152" d="100"/>
          <a:sy n="152" d="100"/>
        </p:scale>
        <p:origin x="385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0C5097E-44DC-414D-B629-EEF79A63BE2F}" type="datetimeFigureOut">
              <a:rPr lang="en-US" smtClean="0"/>
              <a:t>5/20/2024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89F7F50-D142-46EE-A44B-CB34161963A4}" type="slidenum">
              <a:rPr lang="en-US" smtClean="0"/>
              <a:t>‹#›</a:t>
            </a:fld>
            <a:endParaRPr lang="en-US"/>
          </a:p>
        </p:txBody>
      </p:sp>
    </p:spTree>
    <p:extLst>
      <p:ext uri="{BB962C8B-B14F-4D97-AF65-F5344CB8AC3E}">
        <p14:creationId xmlns:p14="http://schemas.microsoft.com/office/powerpoint/2010/main" val="276632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a:t>
            </a:fld>
            <a:endParaRPr lang="en-US"/>
          </a:p>
        </p:txBody>
      </p:sp>
    </p:spTree>
    <p:extLst>
      <p:ext uri="{BB962C8B-B14F-4D97-AF65-F5344CB8AC3E}">
        <p14:creationId xmlns:p14="http://schemas.microsoft.com/office/powerpoint/2010/main" val="1250837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10</a:t>
            </a:fld>
            <a:endParaRPr lang="en-US"/>
          </a:p>
        </p:txBody>
      </p:sp>
    </p:spTree>
    <p:extLst>
      <p:ext uri="{BB962C8B-B14F-4D97-AF65-F5344CB8AC3E}">
        <p14:creationId xmlns:p14="http://schemas.microsoft.com/office/powerpoint/2010/main" val="229351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12</a:t>
            </a:fld>
            <a:endParaRPr lang="en-US"/>
          </a:p>
        </p:txBody>
      </p:sp>
    </p:spTree>
    <p:extLst>
      <p:ext uri="{BB962C8B-B14F-4D97-AF65-F5344CB8AC3E}">
        <p14:creationId xmlns:p14="http://schemas.microsoft.com/office/powerpoint/2010/main" val="105471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13</a:t>
            </a:fld>
            <a:endParaRPr lang="en-US"/>
          </a:p>
        </p:txBody>
      </p:sp>
    </p:spTree>
    <p:extLst>
      <p:ext uri="{BB962C8B-B14F-4D97-AF65-F5344CB8AC3E}">
        <p14:creationId xmlns:p14="http://schemas.microsoft.com/office/powerpoint/2010/main" val="304982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14</a:t>
            </a:fld>
            <a:endParaRPr lang="en-US"/>
          </a:p>
        </p:txBody>
      </p:sp>
    </p:spTree>
    <p:extLst>
      <p:ext uri="{BB962C8B-B14F-4D97-AF65-F5344CB8AC3E}">
        <p14:creationId xmlns:p14="http://schemas.microsoft.com/office/powerpoint/2010/main" val="241682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15</a:t>
            </a:fld>
            <a:endParaRPr lang="en-US"/>
          </a:p>
        </p:txBody>
      </p:sp>
    </p:spTree>
    <p:extLst>
      <p:ext uri="{BB962C8B-B14F-4D97-AF65-F5344CB8AC3E}">
        <p14:creationId xmlns:p14="http://schemas.microsoft.com/office/powerpoint/2010/main" val="98609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16</a:t>
            </a:fld>
            <a:endParaRPr lang="en-US"/>
          </a:p>
        </p:txBody>
      </p:sp>
    </p:spTree>
    <p:extLst>
      <p:ext uri="{BB962C8B-B14F-4D97-AF65-F5344CB8AC3E}">
        <p14:creationId xmlns:p14="http://schemas.microsoft.com/office/powerpoint/2010/main" val="111300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17</a:t>
            </a:fld>
            <a:endParaRPr lang="en-US"/>
          </a:p>
        </p:txBody>
      </p:sp>
    </p:spTree>
    <p:extLst>
      <p:ext uri="{BB962C8B-B14F-4D97-AF65-F5344CB8AC3E}">
        <p14:creationId xmlns:p14="http://schemas.microsoft.com/office/powerpoint/2010/main" val="90977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18</a:t>
            </a:fld>
            <a:endParaRPr lang="en-US"/>
          </a:p>
        </p:txBody>
      </p:sp>
    </p:spTree>
    <p:extLst>
      <p:ext uri="{BB962C8B-B14F-4D97-AF65-F5344CB8AC3E}">
        <p14:creationId xmlns:p14="http://schemas.microsoft.com/office/powerpoint/2010/main" val="27649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2</a:t>
            </a:fld>
            <a:endParaRPr lang="en-US"/>
          </a:p>
        </p:txBody>
      </p:sp>
    </p:spTree>
    <p:extLst>
      <p:ext uri="{BB962C8B-B14F-4D97-AF65-F5344CB8AC3E}">
        <p14:creationId xmlns:p14="http://schemas.microsoft.com/office/powerpoint/2010/main" val="111923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3</a:t>
            </a:fld>
            <a:endParaRPr lang="en-US"/>
          </a:p>
        </p:txBody>
      </p:sp>
    </p:spTree>
    <p:extLst>
      <p:ext uri="{BB962C8B-B14F-4D97-AF65-F5344CB8AC3E}">
        <p14:creationId xmlns:p14="http://schemas.microsoft.com/office/powerpoint/2010/main" val="190487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4</a:t>
            </a:fld>
            <a:endParaRPr lang="en-US"/>
          </a:p>
        </p:txBody>
      </p:sp>
    </p:spTree>
    <p:extLst>
      <p:ext uri="{BB962C8B-B14F-4D97-AF65-F5344CB8AC3E}">
        <p14:creationId xmlns:p14="http://schemas.microsoft.com/office/powerpoint/2010/main" val="269843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5</a:t>
            </a:fld>
            <a:endParaRPr lang="en-US"/>
          </a:p>
        </p:txBody>
      </p:sp>
    </p:spTree>
    <p:extLst>
      <p:ext uri="{BB962C8B-B14F-4D97-AF65-F5344CB8AC3E}">
        <p14:creationId xmlns:p14="http://schemas.microsoft.com/office/powerpoint/2010/main" val="209142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F7F50-D142-46EE-A44B-CB34161963A4}" type="slidenum">
              <a:rPr lang="en-US" smtClean="0"/>
              <a:t>6</a:t>
            </a:fld>
            <a:endParaRPr lang="en-US"/>
          </a:p>
        </p:txBody>
      </p:sp>
    </p:spTree>
    <p:extLst>
      <p:ext uri="{BB962C8B-B14F-4D97-AF65-F5344CB8AC3E}">
        <p14:creationId xmlns:p14="http://schemas.microsoft.com/office/powerpoint/2010/main" val="976450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primarily draw on Arizona law to assist in providing information about establishing and collecting restitution, we tried to identify some other relevant sources of information such and the CVRA (Federal Crime Victim Rights Act) that provides similar rights and the Mandatory Victim Restitution Act (MVRA).  And we identify some examples of other jurisdictions that have helpful resources for establishing and collecting restitution. </a:t>
            </a:r>
          </a:p>
          <a:p>
            <a:endParaRPr lang="en-US" dirty="0"/>
          </a:p>
          <a:p>
            <a:r>
              <a:rPr lang="en-US" dirty="0"/>
              <a:t>In the Mandatory Victim Restitution Act, 18 U.S.C. §3663A, the court must calculate restitution and it is required “to each victim in the full amount of each victim’s losses as determined by the court and without consideration of the economic circumstances of the defendant.”  18 U.S.C. §3664(f)(1)(A).  </a:t>
            </a:r>
          </a:p>
          <a:p>
            <a:endParaRPr lang="en-US" dirty="0"/>
          </a:p>
          <a:p>
            <a:r>
              <a:rPr lang="en-US" dirty="0"/>
              <a:t>Other states have similar definitions of restitution.  Cal. Constitution Art. I, §28(b)(13); Cal. Penal Code §1202.4(f); Or. Rev. Stat. Ann. §137.106. </a:t>
            </a:r>
          </a:p>
          <a:p>
            <a:endParaRPr lang="en-US" dirty="0"/>
          </a:p>
          <a:p>
            <a:r>
              <a:rPr lang="en-US" dirty="0"/>
              <a:t>Courts have broad discretion to take steps to make the victim whole.  </a:t>
            </a:r>
            <a:r>
              <a:rPr lang="en-US" i="1" dirty="0"/>
              <a:t>State v. Reynolds</a:t>
            </a:r>
            <a:r>
              <a:rPr lang="en-US" dirty="0"/>
              <a:t>, 171 Ariz.678, 681, 932 P.2d 695, 698 ) (App. 1992).  </a:t>
            </a:r>
          </a:p>
        </p:txBody>
      </p:sp>
      <p:sp>
        <p:nvSpPr>
          <p:cNvPr id="4" name="Slide Number Placeholder 3"/>
          <p:cNvSpPr>
            <a:spLocks noGrp="1"/>
          </p:cNvSpPr>
          <p:nvPr>
            <p:ph type="sldNum" sz="quarter" idx="5"/>
          </p:nvPr>
        </p:nvSpPr>
        <p:spPr/>
        <p:txBody>
          <a:bodyPr/>
          <a:lstStyle/>
          <a:p>
            <a:fld id="{889F7F50-D142-46EE-A44B-CB34161963A4}" type="slidenum">
              <a:rPr lang="en-US" smtClean="0"/>
              <a:t>7</a:t>
            </a:fld>
            <a:endParaRPr lang="en-US"/>
          </a:p>
        </p:txBody>
      </p:sp>
    </p:spTree>
    <p:extLst>
      <p:ext uri="{BB962C8B-B14F-4D97-AF65-F5344CB8AC3E}">
        <p14:creationId xmlns:p14="http://schemas.microsoft.com/office/powerpoint/2010/main" val="327600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Arizona, only economic losses form the basis for an award of restitution in Arizona.  In at least one other jurisdiction, restitution may include some limited non-economic losses depending on the nature of the crime.  For example, California Penal Code §1202.4(f)(3) states “To the extent possible, the restitution order… shall be of a dollar amount that is sufficient to fully reimburse… For every determined economic loss incurred. The statute includes an enumerated lost of losses including (property loss, medical expenses, mental health counseling, wages or lost profits, non-economic losses including but not limited to psychological harm for victims of certain child sexual assault cases, post-sentencing interest at ten percent, actual and reasonable attorney fees and other costs of collection, relocation costs, residential security costs, costs to retrofit a home or vehicle, credit monitoring.).  So in California, it appears that child sexual assault victims may recover some of their non-economic losses.  An award of this type of non-economic loss is more an exception to the rule of restitution definition and recovery.  In capital cases, losses would be limited to economic loss but keep in mind that lost earning capacity claims have been very broadly defined to include earnings a decedent could have earned over his or her work life expectancy.  </a:t>
            </a:r>
            <a:r>
              <a:rPr lang="en-US" i="0" dirty="0"/>
              <a:t>United</a:t>
            </a:r>
            <a:r>
              <a:rPr lang="en-US" dirty="0"/>
              <a:t> </a:t>
            </a:r>
            <a:r>
              <a:rPr lang="en-US" i="1" dirty="0"/>
              <a:t>States</a:t>
            </a:r>
            <a:r>
              <a:rPr lang="en-US" dirty="0"/>
              <a:t> </a:t>
            </a:r>
            <a:r>
              <a:rPr lang="en-US" i="1" dirty="0"/>
              <a:t>v.</a:t>
            </a:r>
            <a:r>
              <a:rPr lang="en-US" dirty="0"/>
              <a:t> </a:t>
            </a:r>
            <a:r>
              <a:rPr lang="en-US" i="1" dirty="0" err="1"/>
              <a:t>Serawop</a:t>
            </a:r>
            <a:r>
              <a:rPr lang="en-US" dirty="0"/>
              <a:t>, 505 F.3d 1112, 1125 (10</a:t>
            </a:r>
            <a:r>
              <a:rPr lang="en-US" baseline="30000" dirty="0"/>
              <a:t>th</a:t>
            </a:r>
            <a:r>
              <a:rPr lang="en-US" dirty="0"/>
              <a:t> Cir. 2007) (“We hold that an award of lost future income for a deceased infant is not precluded by the MVRA.”).</a:t>
            </a:r>
          </a:p>
          <a:p>
            <a:endParaRPr lang="en-US" dirty="0"/>
          </a:p>
          <a:p>
            <a:r>
              <a:rPr lang="en-US" dirty="0"/>
              <a:t>Arizona cases supporting economic loss depending on the expense:  Future care and lost earning capacity, </a:t>
            </a:r>
            <a:r>
              <a:rPr lang="en-US" i="1" dirty="0"/>
              <a:t>State v. Howard</a:t>
            </a:r>
            <a:r>
              <a:rPr lang="en-US" dirty="0"/>
              <a:t>, 168 Ariz. 458, 815 P.2d 5 (App. 1991); moving expenses, </a:t>
            </a:r>
            <a:r>
              <a:rPr lang="en-US" i="1" dirty="0"/>
              <a:t>State v. Brady</a:t>
            </a:r>
            <a:r>
              <a:rPr lang="en-US" dirty="0"/>
              <a:t>, 169 Ariz. 447, 819 P.2d 1033 (App. 1991); security system and monitoring costs, </a:t>
            </a:r>
            <a:r>
              <a:rPr lang="en-US" i="1" dirty="0"/>
              <a:t>State v. Quijada</a:t>
            </a:r>
            <a:r>
              <a:rPr lang="en-US" dirty="0"/>
              <a:t>, 246 Ariz. 356, 439 P.3d 815 (App. 2019); mental health counseling, </a:t>
            </a:r>
            <a:r>
              <a:rPr lang="en-US" i="1" dirty="0"/>
              <a:t>State v. Wideman</a:t>
            </a:r>
            <a:r>
              <a:rPr lang="en-US" dirty="0"/>
              <a:t>, 165 Ariz. 364, 798 P.2d 1373 (App. 1990); contracting without a license disgorgement of contractor fees paid by homeowner (less any benefits provided); </a:t>
            </a:r>
            <a:r>
              <a:rPr lang="en-US" i="1" dirty="0"/>
              <a:t>State v. Wilkinson</a:t>
            </a:r>
            <a:r>
              <a:rPr lang="en-US" dirty="0"/>
              <a:t>, 202 Ariz. 27, 28-29, 39 P.3d 1131, 1132-33 (2002); </a:t>
            </a:r>
            <a:r>
              <a:rPr lang="en-US" i="1" dirty="0"/>
              <a:t>Town of Gilbert v. Downie</a:t>
            </a:r>
            <a:r>
              <a:rPr lang="en-US" dirty="0"/>
              <a:t>, 218 Ariz. 466, 472, 189 P.3d 393, 399 (2008).  </a:t>
            </a:r>
          </a:p>
          <a:p>
            <a:endParaRPr lang="en-US" dirty="0"/>
          </a:p>
          <a:p>
            <a:r>
              <a:rPr lang="en-US" dirty="0"/>
              <a:t>Trial court goal to set restitution according to the facts to make the victim whole.  </a:t>
            </a:r>
            <a:r>
              <a:rPr lang="en-US" i="1" dirty="0"/>
              <a:t>State v. Wilson</a:t>
            </a:r>
            <a:r>
              <a:rPr lang="en-US" dirty="0"/>
              <a:t>, 185 Ariz. 254, 260, 914 P.2d 1346, 1352 (App. 1995).  In a capital litigation case, this objective should focus on burial and funeral costs, travel to/from court, counseling expenses, costs for probate work, and lost earnings for the decedent’s work life expectancy.  </a:t>
            </a:r>
          </a:p>
        </p:txBody>
      </p:sp>
      <p:sp>
        <p:nvSpPr>
          <p:cNvPr id="4" name="Slide Number Placeholder 3"/>
          <p:cNvSpPr>
            <a:spLocks noGrp="1"/>
          </p:cNvSpPr>
          <p:nvPr>
            <p:ph type="sldNum" sz="quarter" idx="5"/>
          </p:nvPr>
        </p:nvSpPr>
        <p:spPr/>
        <p:txBody>
          <a:bodyPr/>
          <a:lstStyle/>
          <a:p>
            <a:fld id="{889F7F50-D142-46EE-A44B-CB34161963A4}" type="slidenum">
              <a:rPr lang="en-US" smtClean="0"/>
              <a:t>8</a:t>
            </a:fld>
            <a:endParaRPr lang="en-US"/>
          </a:p>
        </p:txBody>
      </p:sp>
    </p:spTree>
    <p:extLst>
      <p:ext uri="{BB962C8B-B14F-4D97-AF65-F5344CB8AC3E}">
        <p14:creationId xmlns:p14="http://schemas.microsoft.com/office/powerpoint/2010/main" val="120251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California, child sexual abuse victims are able to recover some of their non-economic losses for pain and suffering.  Cal. Penal Code §1202.4(f)(3).  Also, costs for investigation work or work that should have otherwise been considered as the state’s responsibility.  See Arizona case, </a:t>
            </a:r>
            <a:r>
              <a:rPr lang="en-US" i="1" dirty="0"/>
              <a:t>State v. </a:t>
            </a:r>
            <a:r>
              <a:rPr lang="en-US" i="1" dirty="0" err="1"/>
              <a:t>Streck</a:t>
            </a:r>
            <a:r>
              <a:rPr lang="en-US" dirty="0"/>
              <a:t>, 221 Ariz. 306, 308, 211 P.3d 1290, 1292 (App. 2009) (“the victim’s costs arose ‘from either the state’s inability to [investigate] the case independently and competently or [victim’s] mistrust that it would do so.”) (quotation omitted)); see also </a:t>
            </a:r>
            <a:r>
              <a:rPr lang="en-US" i="1" dirty="0"/>
              <a:t>Lagos  v. United States</a:t>
            </a:r>
            <a:r>
              <a:rPr lang="en-US" dirty="0"/>
              <a:t>, 584 U.S. 577, 585 (2018) (rejecting restitution for forensic accounting investigation which uncovered fraud but was not performed by the government but instead by the victim).</a:t>
            </a:r>
          </a:p>
        </p:txBody>
      </p:sp>
      <p:sp>
        <p:nvSpPr>
          <p:cNvPr id="4" name="Slide Number Placeholder 3"/>
          <p:cNvSpPr>
            <a:spLocks noGrp="1"/>
          </p:cNvSpPr>
          <p:nvPr>
            <p:ph type="sldNum" sz="quarter" idx="5"/>
          </p:nvPr>
        </p:nvSpPr>
        <p:spPr/>
        <p:txBody>
          <a:bodyPr/>
          <a:lstStyle/>
          <a:p>
            <a:fld id="{889F7F50-D142-46EE-A44B-CB34161963A4}" type="slidenum">
              <a:rPr lang="en-US" smtClean="0"/>
              <a:t>9</a:t>
            </a:fld>
            <a:endParaRPr lang="en-US"/>
          </a:p>
        </p:txBody>
      </p:sp>
    </p:spTree>
    <p:extLst>
      <p:ext uri="{BB962C8B-B14F-4D97-AF65-F5344CB8AC3E}">
        <p14:creationId xmlns:p14="http://schemas.microsoft.com/office/powerpoint/2010/main" val="169097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mtClean="0"/>
            </a:lvl1pPr>
          </a:lstStyle>
          <a:p>
            <a:pPr>
              <a:defRPr/>
            </a:pPr>
            <a:fld id="{32D34CBE-C74A-45C4-8693-C8284A43B68C}" type="slidenum">
              <a:rPr lang="en-US" altLang="en-US"/>
              <a:pPr>
                <a:defRPr/>
              </a:pPr>
              <a:t>‹#›</a:t>
            </a:fld>
            <a:endParaRPr lang="en-US" altLang="en-US"/>
          </a:p>
        </p:txBody>
      </p:sp>
    </p:spTree>
    <p:extLst>
      <p:ext uri="{BB962C8B-B14F-4D97-AF65-F5344CB8AC3E}">
        <p14:creationId xmlns:p14="http://schemas.microsoft.com/office/powerpoint/2010/main" val="416044769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4F41A76-EA14-48B4-9A66-1DB7B18E1D85}" type="slidenum">
              <a:rPr lang="en-US" altLang="en-US"/>
              <a:pPr>
                <a:defRPr/>
              </a:pPr>
              <a:t>‹#›</a:t>
            </a:fld>
            <a:endParaRPr lang="en-US" altLang="en-US"/>
          </a:p>
        </p:txBody>
      </p:sp>
    </p:spTree>
    <p:extLst>
      <p:ext uri="{BB962C8B-B14F-4D97-AF65-F5344CB8AC3E}">
        <p14:creationId xmlns:p14="http://schemas.microsoft.com/office/powerpoint/2010/main" val="31992443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48CA8F-649B-42BC-AF73-39E547A2E0EE}" type="slidenum">
              <a:rPr lang="en-US" altLang="en-US"/>
              <a:pPr>
                <a:defRPr/>
              </a:pPr>
              <a:t>‹#›</a:t>
            </a:fld>
            <a:endParaRPr lang="en-US" altLang="en-US"/>
          </a:p>
        </p:txBody>
      </p:sp>
    </p:spTree>
    <p:extLst>
      <p:ext uri="{BB962C8B-B14F-4D97-AF65-F5344CB8AC3E}">
        <p14:creationId xmlns:p14="http://schemas.microsoft.com/office/powerpoint/2010/main" val="31544694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0C217FB-AC8D-44DC-A98B-008382B98D79}" type="slidenum">
              <a:rPr lang="en-US" altLang="en-US"/>
              <a:pPr>
                <a:defRPr/>
              </a:pPr>
              <a:t>‹#›</a:t>
            </a:fld>
            <a:endParaRPr lang="en-US" altLang="en-US"/>
          </a:p>
        </p:txBody>
      </p:sp>
    </p:spTree>
    <p:extLst>
      <p:ext uri="{BB962C8B-B14F-4D97-AF65-F5344CB8AC3E}">
        <p14:creationId xmlns:p14="http://schemas.microsoft.com/office/powerpoint/2010/main" val="38786716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smtClean="0"/>
            </a:lvl1pPr>
          </a:lstStyle>
          <a:p>
            <a:pPr>
              <a:defRPr/>
            </a:pPr>
            <a:fld id="{FE1FC286-F59E-4F84-A2DC-DF90C61DAE79}" type="slidenum">
              <a:rPr lang="en-US" altLang="en-US"/>
              <a:pPr>
                <a:defRPr/>
              </a:pPr>
              <a:t>‹#›</a:t>
            </a:fld>
            <a:endParaRPr lang="en-US" altLang="en-US"/>
          </a:p>
        </p:txBody>
      </p:sp>
    </p:spTree>
    <p:extLst>
      <p:ext uri="{BB962C8B-B14F-4D97-AF65-F5344CB8AC3E}">
        <p14:creationId xmlns:p14="http://schemas.microsoft.com/office/powerpoint/2010/main" val="131231650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EF43626-FCE3-4E28-AABE-688439DF1765}" type="slidenum">
              <a:rPr lang="en-US" altLang="en-US"/>
              <a:pPr>
                <a:defRPr/>
              </a:pPr>
              <a:t>‹#›</a:t>
            </a:fld>
            <a:endParaRPr lang="en-US" altLang="en-US"/>
          </a:p>
        </p:txBody>
      </p:sp>
    </p:spTree>
    <p:extLst>
      <p:ext uri="{BB962C8B-B14F-4D97-AF65-F5344CB8AC3E}">
        <p14:creationId xmlns:p14="http://schemas.microsoft.com/office/powerpoint/2010/main" val="190049489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D54F2D8-9327-428E-8104-E405C2C521BF}" type="slidenum">
              <a:rPr lang="en-US" altLang="en-US"/>
              <a:pPr>
                <a:defRPr/>
              </a:pPr>
              <a:t>‹#›</a:t>
            </a:fld>
            <a:endParaRPr lang="en-US" altLang="en-US"/>
          </a:p>
        </p:txBody>
      </p:sp>
    </p:spTree>
    <p:extLst>
      <p:ext uri="{BB962C8B-B14F-4D97-AF65-F5344CB8AC3E}">
        <p14:creationId xmlns:p14="http://schemas.microsoft.com/office/powerpoint/2010/main" val="34909818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6E50517-1170-461C-86AF-2668C9174AF4}" type="slidenum">
              <a:rPr lang="en-US" altLang="en-US"/>
              <a:pPr>
                <a:defRPr/>
              </a:pPr>
              <a:t>‹#›</a:t>
            </a:fld>
            <a:endParaRPr lang="en-US" altLang="en-US"/>
          </a:p>
        </p:txBody>
      </p:sp>
    </p:spTree>
    <p:extLst>
      <p:ext uri="{BB962C8B-B14F-4D97-AF65-F5344CB8AC3E}">
        <p14:creationId xmlns:p14="http://schemas.microsoft.com/office/powerpoint/2010/main" val="78117990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E40AFBE-EA02-49CD-A98C-689AFB75C874}" type="slidenum">
              <a:rPr lang="en-US" altLang="en-US"/>
              <a:pPr>
                <a:defRPr/>
              </a:pPr>
              <a:t>‹#›</a:t>
            </a:fld>
            <a:endParaRPr lang="en-US" altLang="en-US"/>
          </a:p>
        </p:txBody>
      </p:sp>
    </p:spTree>
    <p:extLst>
      <p:ext uri="{BB962C8B-B14F-4D97-AF65-F5344CB8AC3E}">
        <p14:creationId xmlns:p14="http://schemas.microsoft.com/office/powerpoint/2010/main" val="40473645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1B277067-B544-4897-99CB-295CCE45ADB1}" type="slidenum">
              <a:rPr lang="en-US" altLang="en-US"/>
              <a:pPr>
                <a:defRPr/>
              </a:pPr>
              <a:t>‹#›</a:t>
            </a:fld>
            <a:endParaRPr lang="en-US" altLang="en-US"/>
          </a:p>
        </p:txBody>
      </p:sp>
    </p:spTree>
    <p:extLst>
      <p:ext uri="{BB962C8B-B14F-4D97-AF65-F5344CB8AC3E}">
        <p14:creationId xmlns:p14="http://schemas.microsoft.com/office/powerpoint/2010/main" val="18492436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smtClean="0"/>
            </a:lvl1pPr>
          </a:lstStyle>
          <a:p>
            <a:pPr>
              <a:defRPr/>
            </a:pPr>
            <a:fld id="{F2A3FC2D-6577-4E7A-97EE-A635EF339978}" type="slidenum">
              <a:rPr lang="en-US" altLang="en-US"/>
              <a:pPr>
                <a:defRPr/>
              </a:pPr>
              <a:t>‹#›</a:t>
            </a:fld>
            <a:endParaRPr lang="en-US" altLang="en-US"/>
          </a:p>
        </p:txBody>
      </p:sp>
    </p:spTree>
    <p:extLst>
      <p:ext uri="{BB962C8B-B14F-4D97-AF65-F5344CB8AC3E}">
        <p14:creationId xmlns:p14="http://schemas.microsoft.com/office/powerpoint/2010/main" val="6141234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7C7FB2D5-F736-4313-B508-10F8FC071E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1" r:id="rId2"/>
    <p:sldLayoutId id="2147483819" r:id="rId3"/>
    <p:sldLayoutId id="2147483812" r:id="rId4"/>
    <p:sldLayoutId id="2147483813" r:id="rId5"/>
    <p:sldLayoutId id="2147483814" r:id="rId6"/>
    <p:sldLayoutId id="2147483815" r:id="rId7"/>
    <p:sldLayoutId id="2147483820" r:id="rId8"/>
    <p:sldLayoutId id="2147483821" r:id="rId9"/>
    <p:sldLayoutId id="2147483816" r:id="rId10"/>
    <p:sldLayoutId id="2147483817" r:id="rId11"/>
  </p:sldLayoutIdLst>
  <p:transition spd="slow">
    <p:push dir="u"/>
  </p:transition>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azvictimright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azvictimrights.org/"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295400" y="3217222"/>
            <a:ext cx="6324600" cy="2133600"/>
          </a:xfrm>
        </p:spPr>
        <p:txBody>
          <a:bodyPr/>
          <a:lstStyle/>
          <a:p>
            <a:endParaRPr lang="en-US" altLang="en-US" dirty="0"/>
          </a:p>
          <a:p>
            <a:r>
              <a:rPr lang="en-US" altLang="en-US" dirty="0"/>
              <a:t>Dan Levey, Executive Director</a:t>
            </a:r>
          </a:p>
          <a:p>
            <a:r>
              <a:rPr lang="en-US" altLang="en-US" dirty="0"/>
              <a:t>Randall Udelman, Esq., Victim Rights Attorney</a:t>
            </a:r>
          </a:p>
          <a:p>
            <a:r>
              <a:rPr lang="en-US" altLang="en-US" dirty="0"/>
              <a:t>Arizona Crime Victim Rights Law Group </a:t>
            </a:r>
          </a:p>
        </p:txBody>
      </p:sp>
      <p:sp>
        <p:nvSpPr>
          <p:cNvPr id="6147" name="Rectangle 2"/>
          <p:cNvSpPr>
            <a:spLocks noGrp="1" noChangeArrowheads="1"/>
          </p:cNvSpPr>
          <p:nvPr>
            <p:ph type="ctrTitle"/>
          </p:nvPr>
        </p:nvSpPr>
        <p:spPr>
          <a:xfrm>
            <a:off x="457200" y="1600200"/>
            <a:ext cx="8229600" cy="1470025"/>
          </a:xfrm>
        </p:spPr>
        <p:txBody>
          <a:bodyPr/>
          <a:lstStyle/>
          <a:p>
            <a:br>
              <a:rPr altLang="en-US" dirty="0"/>
            </a:br>
            <a:br>
              <a:rPr altLang="en-US" dirty="0"/>
            </a:br>
            <a:r>
              <a:rPr altLang="en-US" dirty="0"/>
              <a:t>A Practical Approach to Assure Restitution to Victims</a:t>
            </a:r>
            <a:br>
              <a:rPr altLang="en-US" dirty="0"/>
            </a:br>
            <a:br>
              <a:rPr lang="en-US" altLang="en-US" dirty="0"/>
            </a:br>
            <a:endParaRPr altLang="en-US" dirty="0"/>
          </a:p>
        </p:txBody>
      </p:sp>
      <p:sp>
        <p:nvSpPr>
          <p:cNvPr id="6" name="Rectangle 5"/>
          <p:cNvSpPr/>
          <p:nvPr/>
        </p:nvSpPr>
        <p:spPr>
          <a:xfrm>
            <a:off x="990600" y="228600"/>
            <a:ext cx="7010400" cy="1077218"/>
          </a:xfrm>
          <a:prstGeom prst="rect">
            <a:avLst/>
          </a:prstGeom>
        </p:spPr>
        <p:txBody>
          <a:bodyPr>
            <a:spAutoFit/>
          </a:bodyPr>
          <a:lstStyle/>
          <a:p>
            <a:pPr algn="ctr" eaLnBrk="1" hangingPunct="1">
              <a:defRPr/>
            </a:pPr>
            <a:r>
              <a:rPr lang="en-US" sz="3200" b="1" i="1" dirty="0">
                <a:solidFill>
                  <a:schemeClr val="accent4">
                    <a:lumMod val="50000"/>
                  </a:schemeClr>
                </a:solidFill>
                <a:latin typeface="Arial" charset="0"/>
              </a:rPr>
              <a:t>ESTABLISHING AND ENFORCING COLLECTION OF RESTITUTION</a:t>
            </a:r>
            <a:endParaRPr lang="en-US" sz="3200" dirty="0">
              <a:latin typeface="Arial"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CD4F-8796-4FA5-A165-781320C851AA}"/>
              </a:ext>
            </a:extLst>
          </p:cNvPr>
          <p:cNvSpPr>
            <a:spLocks noGrp="1"/>
          </p:cNvSpPr>
          <p:nvPr>
            <p:ph type="title"/>
          </p:nvPr>
        </p:nvSpPr>
        <p:spPr/>
        <p:txBody>
          <a:bodyPr/>
          <a:lstStyle/>
          <a:p>
            <a:r>
              <a:rPr lang="en-US" dirty="0"/>
              <a:t>Other Jurisdictions</a:t>
            </a:r>
          </a:p>
        </p:txBody>
      </p:sp>
      <p:sp>
        <p:nvSpPr>
          <p:cNvPr id="3" name="Content Placeholder 2">
            <a:extLst>
              <a:ext uri="{FF2B5EF4-FFF2-40B4-BE49-F238E27FC236}">
                <a16:creationId xmlns:a16="http://schemas.microsoft.com/office/drawing/2014/main" id="{09A71E43-910F-44A1-9580-D14544213791}"/>
              </a:ext>
            </a:extLst>
          </p:cNvPr>
          <p:cNvSpPr>
            <a:spLocks noGrp="1"/>
          </p:cNvSpPr>
          <p:nvPr>
            <p:ph sz="quarter" idx="1"/>
          </p:nvPr>
        </p:nvSpPr>
        <p:spPr>
          <a:xfrm>
            <a:off x="914400" y="1752600"/>
            <a:ext cx="7772400" cy="4267200"/>
          </a:xfrm>
        </p:spPr>
        <p:txBody>
          <a:bodyPr/>
          <a:lstStyle/>
          <a:p>
            <a:r>
              <a:rPr lang="en-US" sz="2000" dirty="0"/>
              <a:t>Federal:  Mandatory Victim Restitution Act, 18 U.S.C. §3663A(a)(c)(1)(A) &amp; (B) (MVRA) mandatory restitution for certain types of crimes    </a:t>
            </a:r>
          </a:p>
          <a:p>
            <a:r>
              <a:rPr lang="en-US" sz="2000" dirty="0"/>
              <a:t> “[T]o each victim in the full amount of each victim’s losses as determined by the court and without consideration of the economic circumstances of the defendant.” 18 U.S.C. §3664</a:t>
            </a:r>
          </a:p>
          <a:p>
            <a:r>
              <a:rPr lang="en-US" sz="2000" dirty="0"/>
              <a:t>Cal. Const. art. I §28(b)(13)(“[A]</a:t>
            </a:r>
            <a:r>
              <a:rPr lang="en-US" sz="2000" dirty="0" err="1"/>
              <a:t>ll</a:t>
            </a:r>
            <a:r>
              <a:rPr lang="en-US" sz="2000" dirty="0"/>
              <a:t> persons who suffer losses as a result of criminal activity shall have the right to seek and secure restitution.”)</a:t>
            </a:r>
          </a:p>
          <a:p>
            <a:r>
              <a:rPr lang="en-US" sz="2000" dirty="0"/>
              <a:t>Cal. award include “psychological harm” for certain types of crimes.  Cal. Penal Code §1202.4(f)(3) (sexual assault victims)</a:t>
            </a:r>
          </a:p>
          <a:p>
            <a:r>
              <a:rPr lang="en-US" sz="2000" dirty="0"/>
              <a:t>Oregon:  Court must determine amount.  Or. Rev. Stat. Ann. §137.106</a:t>
            </a:r>
          </a:p>
          <a:p>
            <a:endParaRPr lang="en-US" dirty="0"/>
          </a:p>
          <a:p>
            <a:pPr marL="0" indent="0">
              <a:buNone/>
            </a:pPr>
            <a:endParaRPr lang="en-US" dirty="0"/>
          </a:p>
        </p:txBody>
      </p:sp>
    </p:spTree>
    <p:extLst>
      <p:ext uri="{BB962C8B-B14F-4D97-AF65-F5344CB8AC3E}">
        <p14:creationId xmlns:p14="http://schemas.microsoft.com/office/powerpoint/2010/main" val="3078352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D2B8-6EBB-0537-A6D4-5BE65975709B}"/>
              </a:ext>
            </a:extLst>
          </p:cNvPr>
          <p:cNvSpPr>
            <a:spLocks noGrp="1"/>
          </p:cNvSpPr>
          <p:nvPr>
            <p:ph type="title"/>
          </p:nvPr>
        </p:nvSpPr>
        <p:spPr/>
        <p:txBody>
          <a:bodyPr/>
          <a:lstStyle/>
          <a:p>
            <a:r>
              <a:rPr lang="en-US" dirty="0"/>
              <a:t>Successful Restitution Recovery in Other States</a:t>
            </a:r>
          </a:p>
        </p:txBody>
      </p:sp>
      <p:sp>
        <p:nvSpPr>
          <p:cNvPr id="3" name="Content Placeholder 2">
            <a:extLst>
              <a:ext uri="{FF2B5EF4-FFF2-40B4-BE49-F238E27FC236}">
                <a16:creationId xmlns:a16="http://schemas.microsoft.com/office/drawing/2014/main" id="{32F54C49-90C8-E655-8977-284161DD9DAA}"/>
              </a:ext>
            </a:extLst>
          </p:cNvPr>
          <p:cNvSpPr>
            <a:spLocks noGrp="1"/>
          </p:cNvSpPr>
          <p:nvPr>
            <p:ph sz="quarter" idx="1"/>
          </p:nvPr>
        </p:nvSpPr>
        <p:spPr/>
        <p:txBody>
          <a:bodyPr/>
          <a:lstStyle/>
          <a:p>
            <a:r>
              <a:rPr lang="en-US" sz="1400" u="sng" dirty="0"/>
              <a:t>California</a:t>
            </a:r>
          </a:p>
          <a:p>
            <a:pPr lvl="1"/>
            <a:r>
              <a:rPr lang="en-US" sz="1400" i="1" dirty="0"/>
              <a:t>People v. Baker</a:t>
            </a:r>
            <a:r>
              <a:rPr lang="en-US" sz="1400" dirty="0"/>
              <a:t>, 23 Cal. </a:t>
            </a:r>
            <a:r>
              <a:rPr lang="en-US" sz="1400" dirty="0" err="1"/>
              <a:t>Rptr</a:t>
            </a:r>
            <a:r>
              <a:rPr lang="en-US" sz="1400" dirty="0"/>
              <a:t>. 3d 871, 875, 126 Cal. App. 4</a:t>
            </a:r>
            <a:r>
              <a:rPr lang="en-US" sz="1400" baseline="30000" dirty="0"/>
              <a:t>th</a:t>
            </a:r>
            <a:r>
              <a:rPr lang="en-US" sz="1400" dirty="0"/>
              <a:t> 463, 468, (2005) (restitution for loss of cattle; “direct victims of crime have a statutory right to restitution on the full amount of their losses without regard to the full or partial recoupment from other sources (except the state Restitution Fund))</a:t>
            </a:r>
          </a:p>
          <a:p>
            <a:pPr lvl="1"/>
            <a:r>
              <a:rPr lang="en-US" sz="1400" i="1" dirty="0"/>
              <a:t>People v. Lehman</a:t>
            </a:r>
            <a:r>
              <a:rPr lang="en-US" sz="1400" dirty="0"/>
              <a:t>, 202 Cal. </a:t>
            </a:r>
            <a:r>
              <a:rPr lang="en-US" sz="1400" dirty="0" err="1"/>
              <a:t>Rptr</a:t>
            </a:r>
            <a:r>
              <a:rPr lang="en-US" sz="1400" dirty="0"/>
              <a:t>. 3d 386, 390-91, 247 Cal. App. 4th 795, 800-01 (2016) (non-economic losses, including psychological harm concerning certain crimes against children)</a:t>
            </a:r>
          </a:p>
          <a:p>
            <a:r>
              <a:rPr lang="en-US" sz="1400" u="sng" dirty="0"/>
              <a:t>Colorado</a:t>
            </a:r>
          </a:p>
          <a:p>
            <a:pPr lvl="1"/>
            <a:r>
              <a:rPr lang="en-US" sz="1400" i="1" dirty="0"/>
              <a:t>People v. Perez</a:t>
            </a:r>
            <a:r>
              <a:rPr lang="en-US" sz="1400" dirty="0"/>
              <a:t>, 2017 COA 52, 56, 413 P.3d 266,  270 (App. 2017) (expended vacation and sick days are compensable under Colorado Restitution Act)</a:t>
            </a:r>
          </a:p>
          <a:p>
            <a:r>
              <a:rPr lang="en-US" sz="1400" u="sng" dirty="0"/>
              <a:t>North Dakota</a:t>
            </a:r>
          </a:p>
          <a:p>
            <a:pPr lvl="1"/>
            <a:r>
              <a:rPr lang="en-US" sz="1400" i="1" dirty="0"/>
              <a:t>State v. Bruce</a:t>
            </a:r>
            <a:r>
              <a:rPr lang="en-US" sz="1400" dirty="0"/>
              <a:t>, 2018 N.D. 45, 49, 907 N.W.2d 773, 777 (N.D. 2018) (travel expenses to attend criminal proceedings)</a:t>
            </a:r>
          </a:p>
          <a:p>
            <a:r>
              <a:rPr lang="en-US" sz="1400" u="sng" dirty="0"/>
              <a:t>Virginia</a:t>
            </a:r>
          </a:p>
          <a:p>
            <a:pPr lvl="1"/>
            <a:r>
              <a:rPr lang="en-US" sz="1400" i="1" dirty="0"/>
              <a:t>Fleisher v. Commonwealth</a:t>
            </a:r>
            <a:r>
              <a:rPr lang="en-US" sz="1400" dirty="0"/>
              <a:t>, 69 Va. App. 685, 690, 822 S.E.2d 679, 682 (2019) (car lock replacement losses directly caused by the offense)</a:t>
            </a:r>
          </a:p>
          <a:p>
            <a:r>
              <a:rPr lang="en-US" sz="1400" i="1" dirty="0"/>
              <a:t>See</a:t>
            </a:r>
            <a:r>
              <a:rPr lang="en-US" sz="1400" dirty="0"/>
              <a:t> National Crime Victim Law Institute toolkit found at ncvli.org/wp-content/uploads/2021/11/sample-cases-thinking-broadly-about-restitution.pdf </a:t>
            </a:r>
          </a:p>
          <a:p>
            <a:pPr lvl="2"/>
            <a:endParaRPr lang="en-US" dirty="0"/>
          </a:p>
        </p:txBody>
      </p:sp>
    </p:spTree>
    <p:extLst>
      <p:ext uri="{BB962C8B-B14F-4D97-AF65-F5344CB8AC3E}">
        <p14:creationId xmlns:p14="http://schemas.microsoft.com/office/powerpoint/2010/main" val="4015058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a:t>Who can pursue restitution on behalf of a victim?</a:t>
            </a:r>
          </a:p>
        </p:txBody>
      </p:sp>
      <p:sp>
        <p:nvSpPr>
          <p:cNvPr id="17411" name="Content Placeholder 2"/>
          <p:cNvSpPr>
            <a:spLocks noGrp="1"/>
          </p:cNvSpPr>
          <p:nvPr>
            <p:ph sz="quarter" idx="1"/>
          </p:nvPr>
        </p:nvSpPr>
        <p:spPr/>
        <p:txBody>
          <a:bodyPr/>
          <a:lstStyle/>
          <a:p>
            <a:r>
              <a:rPr lang="en-US" altLang="en-US" dirty="0"/>
              <a:t>Prosecutor at victim’s request.  A.R.S. §13-4437(C)  </a:t>
            </a:r>
          </a:p>
          <a:p>
            <a:r>
              <a:rPr lang="en-US" altLang="en-US" dirty="0"/>
              <a:t>But State does </a:t>
            </a:r>
            <a:r>
              <a:rPr lang="en-US" altLang="en-US" u="sng" dirty="0"/>
              <a:t>not</a:t>
            </a:r>
            <a:r>
              <a:rPr lang="en-US" altLang="en-US" dirty="0"/>
              <a:t> represent victim.</a:t>
            </a:r>
          </a:p>
          <a:p>
            <a:r>
              <a:rPr lang="en-US" altLang="en-US" dirty="0"/>
              <a:t>And State also has right to restitution.  </a:t>
            </a:r>
            <a:r>
              <a:rPr lang="en-US" altLang="en-US" i="1" dirty="0"/>
              <a:t>See</a:t>
            </a:r>
            <a:r>
              <a:rPr lang="en-US" altLang="en-US" dirty="0"/>
              <a:t> A.R.S. §§13-804.01(A), -804(K).</a:t>
            </a:r>
          </a:p>
          <a:p>
            <a:r>
              <a:rPr lang="en-US" altLang="en-US" dirty="0"/>
              <a:t>What about conflicts?  See Ariz. R. Crim. P. 39(c) (“In any event of any conflict of interest of the state … and the wishes of the victim, the prosecutor shall have the responsibility to direct the victim to the appropriate legal referral, legal assistance or legal aid agency.”)</a:t>
            </a:r>
          </a:p>
          <a:p>
            <a:r>
              <a:rPr lang="en-US" altLang="en-US" dirty="0"/>
              <a:t>Victims have a right to private counsel of their choice.  A.R.S. §13-4437(A)</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74638"/>
            <a:ext cx="132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091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541338"/>
            <a:ext cx="7772400" cy="1143000"/>
          </a:xfrm>
        </p:spPr>
        <p:txBody>
          <a:bodyPr/>
          <a:lstStyle/>
          <a:p>
            <a:r>
              <a:rPr lang="en-US" altLang="en-US"/>
              <a:t>What happens if Defendant disagrees with restitution amount?</a:t>
            </a:r>
          </a:p>
        </p:txBody>
      </p:sp>
      <p:sp>
        <p:nvSpPr>
          <p:cNvPr id="18435" name="Content Placeholder 2"/>
          <p:cNvSpPr>
            <a:spLocks noGrp="1"/>
          </p:cNvSpPr>
          <p:nvPr>
            <p:ph sz="quarter" idx="1"/>
          </p:nvPr>
        </p:nvSpPr>
        <p:spPr>
          <a:xfrm>
            <a:off x="914400" y="1904999"/>
            <a:ext cx="7772400" cy="4495801"/>
          </a:xfrm>
        </p:spPr>
        <p:txBody>
          <a:bodyPr/>
          <a:lstStyle/>
          <a:p>
            <a:r>
              <a:rPr lang="en-US" altLang="en-US" sz="2000" dirty="0"/>
              <a:t>Contested restitution hearing proof required by preponderance</a:t>
            </a:r>
          </a:p>
          <a:p>
            <a:pPr lvl="1"/>
            <a:r>
              <a:rPr lang="en-US" altLang="en-US" sz="2000" dirty="0"/>
              <a:t>Consider evidence or information submitted before sentencing or previously heard by the court (judicial notice). A.R.S. §13-804(I)</a:t>
            </a:r>
          </a:p>
          <a:p>
            <a:pPr lvl="1"/>
            <a:r>
              <a:rPr lang="en-US" altLang="en-US" sz="2000" dirty="0"/>
              <a:t>Conduct a hearing and consider calling defendant to testify and produce information or evidence.  A.R.S. §13-804(G)</a:t>
            </a:r>
          </a:p>
          <a:p>
            <a:r>
              <a:rPr lang="en-US" altLang="en-US" sz="2000" dirty="0"/>
              <a:t>Economic loss (Future care? Future earnings? Gross? Net after consumption?)</a:t>
            </a:r>
          </a:p>
          <a:p>
            <a:r>
              <a:rPr lang="en-US" altLang="en-US" sz="2000" dirty="0"/>
              <a:t>Loss would not have occurred “but for” the crime</a:t>
            </a:r>
          </a:p>
          <a:p>
            <a:r>
              <a:rPr lang="en-US" altLang="en-US" sz="2000" dirty="0"/>
              <a:t>Criminal conduct must have directly caused the economic loss  </a:t>
            </a:r>
            <a:r>
              <a:rPr lang="en-US" altLang="en-US" sz="2000" i="1" dirty="0"/>
              <a:t>In Re Stephanie B</a:t>
            </a:r>
            <a:r>
              <a:rPr lang="en-US" altLang="en-US" sz="2000" dirty="0"/>
              <a:t>., 204 Ariz. 466, 469, 65 P.3d 114, 117 (App. 2003); </a:t>
            </a:r>
            <a:r>
              <a:rPr lang="en-US" altLang="en-US" sz="2000" i="1" dirty="0"/>
              <a:t>State v. Madrid</a:t>
            </a:r>
            <a:r>
              <a:rPr lang="en-US" altLang="en-US" sz="2000" dirty="0"/>
              <a:t>, 207 Ariz. 27, 29, 39 P.3d 1131, 1133 (2002)</a:t>
            </a:r>
          </a:p>
          <a:p>
            <a:r>
              <a:rPr lang="en-US" altLang="en-US" sz="2000" dirty="0"/>
              <a:t>If these elements are met, restitution is mandatory.  A.R.S. §13-603(C) (“[T]he court </a:t>
            </a:r>
            <a:r>
              <a:rPr lang="en-US" altLang="en-US" sz="2000" b="1" u="sng" dirty="0"/>
              <a:t>shall</a:t>
            </a:r>
            <a:r>
              <a:rPr lang="en-US" altLang="en-US" sz="2000" dirty="0"/>
              <a:t> require the convicted person to make restitution….”) (emphasis added)</a:t>
            </a:r>
          </a:p>
        </p:txBody>
      </p:sp>
      <p:pic>
        <p:nvPicPr>
          <p:cNvPr id="184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158750"/>
            <a:ext cx="11890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140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8435">
                                            <p:txEl>
                                              <p:pRg st="5" end="5"/>
                                            </p:txEl>
                                          </p:spTgt>
                                        </p:tgtEl>
                                        <p:attrNameLst>
                                          <p:attrName>style.visibility</p:attrName>
                                        </p:attrNameLst>
                                      </p:cBhvr>
                                      <p:to>
                                        <p:strVal val="visible"/>
                                      </p:to>
                                    </p:set>
                                    <p:anim calcmode="lin" valueType="num">
                                      <p:cBhvr additive="base">
                                        <p:cTn id="33"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8435">
                                            <p:txEl>
                                              <p:pRg st="6" end="6"/>
                                            </p:txEl>
                                          </p:spTgt>
                                        </p:tgtEl>
                                        <p:attrNameLst>
                                          <p:attrName>style.visibility</p:attrName>
                                        </p:attrNameLst>
                                      </p:cBhvr>
                                      <p:to>
                                        <p:strVal val="visible"/>
                                      </p:to>
                                    </p:set>
                                    <p:anim calcmode="lin" valueType="num">
                                      <p:cBhvr additive="base">
                                        <p:cTn id="39" dur="500" fill="hold"/>
                                        <p:tgtEl>
                                          <p:spTgt spid="1843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6988"/>
            <a:ext cx="7772400" cy="1143000"/>
          </a:xfrm>
        </p:spPr>
        <p:txBody>
          <a:bodyPr/>
          <a:lstStyle/>
          <a:p>
            <a:r>
              <a:rPr lang="en-US" altLang="en-US" dirty="0"/>
              <a:t>Evidence required</a:t>
            </a:r>
          </a:p>
        </p:txBody>
      </p:sp>
      <p:sp>
        <p:nvSpPr>
          <p:cNvPr id="19459" name="Content Placeholder 2"/>
          <p:cNvSpPr>
            <a:spLocks noGrp="1"/>
          </p:cNvSpPr>
          <p:nvPr>
            <p:ph sz="quarter" idx="1"/>
          </p:nvPr>
        </p:nvSpPr>
        <p:spPr>
          <a:xfrm>
            <a:off x="914400" y="1417638"/>
            <a:ext cx="7772400" cy="4754562"/>
          </a:xfrm>
        </p:spPr>
        <p:txBody>
          <a:bodyPr/>
          <a:lstStyle/>
          <a:p>
            <a:r>
              <a:rPr lang="en-US" altLang="en-US" sz="2000" dirty="0"/>
              <a:t>Medical bills to show out of pocket losses (co-payments, deductibles, co-insurance) (EOB’s)</a:t>
            </a:r>
          </a:p>
          <a:p>
            <a:r>
              <a:rPr lang="en-US" altLang="en-US" sz="2000" dirty="0"/>
              <a:t>Employer letters showing paid time off </a:t>
            </a:r>
          </a:p>
          <a:p>
            <a:r>
              <a:rPr lang="en-US" altLang="en-US" sz="2000" dirty="0"/>
              <a:t>Expert testimony to show future reasonably probable</a:t>
            </a:r>
          </a:p>
          <a:p>
            <a:pPr lvl="1"/>
            <a:r>
              <a:rPr lang="en-US" altLang="en-US" sz="2000" dirty="0"/>
              <a:t>Medical expenses (expected care, anticipated surgery, PTSD counselling etc.)</a:t>
            </a:r>
          </a:p>
          <a:p>
            <a:pPr lvl="1"/>
            <a:r>
              <a:rPr lang="en-US" altLang="en-US" sz="2000" dirty="0"/>
              <a:t>Diminished earning capacity (gross versus net of consumption)</a:t>
            </a:r>
          </a:p>
          <a:p>
            <a:r>
              <a:rPr lang="en-US" altLang="en-US" sz="2000" dirty="0"/>
              <a:t>Types of Experts</a:t>
            </a:r>
          </a:p>
          <a:p>
            <a:pPr lvl="1"/>
            <a:r>
              <a:rPr lang="en-US" altLang="en-US" sz="2000" dirty="0"/>
              <a:t>Forensic accountants</a:t>
            </a:r>
          </a:p>
          <a:p>
            <a:pPr lvl="1"/>
            <a:r>
              <a:rPr lang="en-US" altLang="en-US" sz="2000" dirty="0"/>
              <a:t>Economists</a:t>
            </a:r>
          </a:p>
          <a:p>
            <a:pPr lvl="1"/>
            <a:r>
              <a:rPr lang="en-US" altLang="en-US" sz="2000" dirty="0"/>
              <a:t>Vocational rehabilitation/life care planners</a:t>
            </a:r>
          </a:p>
          <a:p>
            <a:r>
              <a:rPr lang="en-US" altLang="en-US" sz="2000" dirty="0"/>
              <a:t>But look out for reimbursement requests from collateral sources such as insurance and victim compensation fund</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74638"/>
            <a:ext cx="13652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5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additive="base">
                                        <p:cTn id="23"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45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 calcmode="lin" valueType="num">
                                      <p:cBhvr additive="base">
                                        <p:cTn id="27"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459">
                                            <p:txEl>
                                              <p:pRg st="5" end="5"/>
                                            </p:txEl>
                                          </p:spTgt>
                                        </p:tgtEl>
                                        <p:attrNameLst>
                                          <p:attrName>style.visibility</p:attrName>
                                        </p:attrNameLst>
                                      </p:cBhvr>
                                      <p:to>
                                        <p:strVal val="visible"/>
                                      </p:to>
                                    </p:set>
                                    <p:anim calcmode="lin" valueType="num">
                                      <p:cBhvr additive="base">
                                        <p:cTn id="33" dur="5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9459">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 calcmode="lin" valueType="num">
                                      <p:cBhvr additive="base">
                                        <p:cTn id="37" dur="500" fill="hold"/>
                                        <p:tgtEl>
                                          <p:spTgt spid="1945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9459">
                                            <p:txEl>
                                              <p:pRg st="7" end="7"/>
                                            </p:txEl>
                                          </p:spTgt>
                                        </p:tgtEl>
                                        <p:attrNameLst>
                                          <p:attrName>style.visibility</p:attrName>
                                        </p:attrNameLst>
                                      </p:cBhvr>
                                      <p:to>
                                        <p:strVal val="visible"/>
                                      </p:to>
                                    </p:set>
                                    <p:anim calcmode="lin" valueType="num">
                                      <p:cBhvr additive="base">
                                        <p:cTn id="41" dur="500" fill="hold"/>
                                        <p:tgtEl>
                                          <p:spTgt spid="19459">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945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9459">
                                            <p:txEl>
                                              <p:pRg st="8" end="8"/>
                                            </p:txEl>
                                          </p:spTgt>
                                        </p:tgtEl>
                                        <p:attrNameLst>
                                          <p:attrName>style.visibility</p:attrName>
                                        </p:attrNameLst>
                                      </p:cBhvr>
                                      <p:to>
                                        <p:strVal val="visible"/>
                                      </p:to>
                                    </p:set>
                                    <p:anim calcmode="lin" valueType="num">
                                      <p:cBhvr additive="base">
                                        <p:cTn id="45" dur="500" fill="hold"/>
                                        <p:tgtEl>
                                          <p:spTgt spid="19459">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945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9459">
                                            <p:txEl>
                                              <p:pRg st="9" end="9"/>
                                            </p:txEl>
                                          </p:spTgt>
                                        </p:tgtEl>
                                        <p:attrNameLst>
                                          <p:attrName>style.visibility</p:attrName>
                                        </p:attrNameLst>
                                      </p:cBhvr>
                                      <p:to>
                                        <p:strVal val="visible"/>
                                      </p:to>
                                    </p:set>
                                    <p:anim calcmode="lin" valueType="num">
                                      <p:cBhvr additive="base">
                                        <p:cTn id="51" dur="500" fill="hold"/>
                                        <p:tgtEl>
                                          <p:spTgt spid="19459">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945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ltLang="en-US" b="1" dirty="0"/>
              <a:t>Statutory Remedies</a:t>
            </a:r>
          </a:p>
        </p:txBody>
      </p:sp>
      <p:sp>
        <p:nvSpPr>
          <p:cNvPr id="19459" name="Rectangle 3"/>
          <p:cNvSpPr>
            <a:spLocks noGrp="1"/>
          </p:cNvSpPr>
          <p:nvPr>
            <p:ph type="body" idx="1"/>
          </p:nvPr>
        </p:nvSpPr>
        <p:spPr>
          <a:xfrm>
            <a:off x="914400" y="1600200"/>
            <a:ext cx="7772400" cy="4648200"/>
          </a:xfrm>
        </p:spPr>
        <p:txBody>
          <a:bodyPr/>
          <a:lstStyle/>
          <a:p>
            <a:pPr marL="660400" indent="-660400"/>
            <a:r>
              <a:rPr lang="en-US" altLang="en-US" b="1" i="1" dirty="0"/>
              <a:t>Under Arizona Law:</a:t>
            </a:r>
            <a:r>
              <a:rPr lang="en-US" altLang="en-US" dirty="0"/>
              <a:t> remedies include Restitution Liens,     Garnishment, Writ of Execution, Civil Judgments, and Civil Contempt (together with civil enforcement remedy)</a:t>
            </a:r>
          </a:p>
          <a:p>
            <a:pPr marL="660400" indent="-660400"/>
            <a:r>
              <a:rPr lang="en-US" altLang="en-US" b="1" i="1" dirty="0"/>
              <a:t>Tax intercepts:  </a:t>
            </a:r>
            <a:r>
              <a:rPr lang="en-US" altLang="en-US" dirty="0"/>
              <a:t>State tax intercept programs (A.R.S. §42-1122; Md. Code Crim. P. §11-616(b)(2)(</a:t>
            </a:r>
            <a:r>
              <a:rPr lang="en-US" altLang="en-US" dirty="0" err="1"/>
              <a:t>i</a:t>
            </a:r>
            <a:r>
              <a:rPr lang="en-US" altLang="en-US" dirty="0"/>
              <a:t>); Mon. Code Ann. §46-18-244(7)</a:t>
            </a:r>
          </a:p>
          <a:p>
            <a:pPr marL="660400" indent="-660400"/>
            <a:r>
              <a:rPr lang="en-US" altLang="en-US" b="1" i="1" dirty="0"/>
              <a:t>Issues with writ of execution/garnishment</a:t>
            </a:r>
            <a:r>
              <a:rPr lang="en-US" altLang="en-US" dirty="0"/>
              <a:t>:	</a:t>
            </a:r>
          </a:p>
          <a:p>
            <a:pPr marL="1209675" lvl="2" indent="-660400"/>
            <a:r>
              <a:rPr lang="en-US" altLang="en-US" dirty="0"/>
              <a:t>Community property of non-criminal spouse</a:t>
            </a:r>
          </a:p>
          <a:p>
            <a:pPr marL="1209675" lvl="2" indent="-660400"/>
            <a:r>
              <a:rPr lang="en-US" altLang="en-US" dirty="0"/>
              <a:t>Homestead exemption on real property</a:t>
            </a:r>
          </a:p>
          <a:p>
            <a:pPr marL="1209675" lvl="2" indent="-660400"/>
            <a:r>
              <a:rPr lang="en-US" altLang="en-US" dirty="0"/>
              <a:t>Equity exemption in vehicles</a:t>
            </a:r>
          </a:p>
          <a:p>
            <a:pPr marL="1209675" lvl="2" indent="-660400"/>
            <a:r>
              <a:rPr lang="en-US" altLang="en-US" dirty="0"/>
              <a:t>Social security/disability </a:t>
            </a:r>
          </a:p>
          <a:p>
            <a:pPr marL="1209675" lvl="2" indent="-660400"/>
            <a:endParaRPr lang="en-US" altLang="en-US" dirty="0"/>
          </a:p>
          <a:p>
            <a:pPr marL="549275" lvl="2" indent="0">
              <a:buNone/>
            </a:pPr>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945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94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 calcmode="lin" valueType="num">
                                      <p:cBhvr>
                                        <p:cTn id="21"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945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945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459">
                                            <p:txEl>
                                              <p:pRg st="2" end="2"/>
                                            </p:txEl>
                                          </p:spTgt>
                                        </p:tgtEl>
                                        <p:attrNameLst>
                                          <p:attrName>style.visibility</p:attrName>
                                        </p:attrNameLst>
                                      </p:cBhvr>
                                      <p:to>
                                        <p:strVal val="visible"/>
                                      </p:to>
                                    </p:set>
                                    <p:anim calcmode="lin" valueType="num">
                                      <p:cBhvr>
                                        <p:cTn id="28"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945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9459">
                                            <p:txEl>
                                              <p:pRg st="2" end="2"/>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anim calcmode="lin" valueType="num">
                                      <p:cBhvr>
                                        <p:cTn id="3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945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9459">
                                            <p:txEl>
                                              <p:pRg st="3" end="3"/>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459">
                                            <p:txEl>
                                              <p:pRg st="4" end="4"/>
                                            </p:txEl>
                                          </p:spTgt>
                                        </p:tgtEl>
                                        <p:attrNameLst>
                                          <p:attrName>style.visibility</p:attrName>
                                        </p:attrNameLst>
                                      </p:cBhvr>
                                      <p:to>
                                        <p:strVal val="visible"/>
                                      </p:to>
                                    </p:set>
                                    <p:anim calcmode="lin" valueType="num">
                                      <p:cBhvr>
                                        <p:cTn id="38"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9459">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9459">
                                            <p:txEl>
                                              <p:pRg st="4" end="4"/>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459">
                                            <p:txEl>
                                              <p:pRg st="5" end="5"/>
                                            </p:txEl>
                                          </p:spTgt>
                                        </p:tgtEl>
                                        <p:attrNameLst>
                                          <p:attrName>style.visibility</p:attrName>
                                        </p:attrNameLst>
                                      </p:cBhvr>
                                      <p:to>
                                        <p:strVal val="visible"/>
                                      </p:to>
                                    </p:set>
                                    <p:anim calcmode="lin" valueType="num">
                                      <p:cBhvr>
                                        <p:cTn id="43"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19459">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19459">
                                            <p:txEl>
                                              <p:pRg st="5" end="5"/>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9459">
                                            <p:txEl>
                                              <p:pRg st="6" end="6"/>
                                            </p:txEl>
                                          </p:spTgt>
                                        </p:tgtEl>
                                        <p:attrNameLst>
                                          <p:attrName>style.visibility</p:attrName>
                                        </p:attrNameLst>
                                      </p:cBhvr>
                                      <p:to>
                                        <p:strVal val="visible"/>
                                      </p:to>
                                    </p:set>
                                    <p:anim calcmode="lin" valueType="num">
                                      <p:cBhvr>
                                        <p:cTn id="48" dur="5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19459">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6363-74DE-06AD-7641-37436E1DD280}"/>
              </a:ext>
            </a:extLst>
          </p:cNvPr>
          <p:cNvSpPr>
            <a:spLocks noGrp="1"/>
          </p:cNvSpPr>
          <p:nvPr>
            <p:ph type="title"/>
          </p:nvPr>
        </p:nvSpPr>
        <p:spPr/>
        <p:txBody>
          <a:bodyPr/>
          <a:lstStyle/>
          <a:p>
            <a:r>
              <a:rPr lang="en-US" dirty="0"/>
              <a:t>Why Restitution?</a:t>
            </a:r>
          </a:p>
        </p:txBody>
      </p:sp>
      <p:sp>
        <p:nvSpPr>
          <p:cNvPr id="3" name="Content Placeholder 2">
            <a:extLst>
              <a:ext uri="{FF2B5EF4-FFF2-40B4-BE49-F238E27FC236}">
                <a16:creationId xmlns:a16="http://schemas.microsoft.com/office/drawing/2014/main" id="{0B47FDBD-1CE1-B6BA-DD5B-84F9027519EE}"/>
              </a:ext>
            </a:extLst>
          </p:cNvPr>
          <p:cNvSpPr>
            <a:spLocks noGrp="1"/>
          </p:cNvSpPr>
          <p:nvPr>
            <p:ph sz="quarter" idx="1"/>
          </p:nvPr>
        </p:nvSpPr>
        <p:spPr/>
        <p:txBody>
          <a:bodyPr/>
          <a:lstStyle/>
          <a:p>
            <a:pPr>
              <a:spcBef>
                <a:spcPts val="600"/>
              </a:spcBef>
            </a:pPr>
            <a:r>
              <a:rPr lang="en-US" sz="2000" b="1" dirty="0"/>
              <a:t>Restitution should </a:t>
            </a:r>
            <a:r>
              <a:rPr lang="en-US" sz="2000" b="1" u="sng" dirty="0"/>
              <a:t>never</a:t>
            </a:r>
            <a:r>
              <a:rPr lang="en-US" sz="2000" b="1" dirty="0"/>
              <a:t> be considered an afterthought</a:t>
            </a:r>
          </a:p>
          <a:p>
            <a:pPr lvl="1">
              <a:spcBef>
                <a:spcPts val="600"/>
              </a:spcBef>
            </a:pPr>
            <a:r>
              <a:rPr lang="en-US" sz="2000" i="1" dirty="0"/>
              <a:t>Lagos v. United States</a:t>
            </a:r>
            <a:r>
              <a:rPr lang="en-US" sz="2000" dirty="0"/>
              <a:t>, 584 U.S. 577, 583 (2018):</a:t>
            </a:r>
          </a:p>
          <a:p>
            <a:pPr lvl="2">
              <a:spcBef>
                <a:spcPts val="600"/>
              </a:spcBef>
              <a:buFont typeface="Wingdings" panose="05000000000000000000" pitchFamily="2" charset="2"/>
              <a:buChar char="¬"/>
            </a:pPr>
            <a:r>
              <a:rPr lang="en-US" dirty="0"/>
              <a:t>[O]ne begins to doubt whether Congress intended, in making this restitution mandatory, to require courts to resolve these potentially time-consuming controversies as part of criminal sentencing—particularly once one realizes that few victims are likely to benefit because more than 90% of criminal restitution is never collected. (citations omitted) </a:t>
            </a:r>
          </a:p>
          <a:p>
            <a:pPr>
              <a:spcBef>
                <a:spcPts val="600"/>
              </a:spcBef>
            </a:pPr>
            <a:r>
              <a:rPr lang="en-US" sz="2000" dirty="0"/>
              <a:t>Despite the comments in </a:t>
            </a:r>
            <a:r>
              <a:rPr lang="en-US" sz="2000" i="1" dirty="0"/>
              <a:t>Lagos</a:t>
            </a:r>
            <a:r>
              <a:rPr lang="en-US" sz="2000" dirty="0"/>
              <a:t>, restitution can serve as a reminder to victims and defendants alike of accountability for their tragic loss</a:t>
            </a:r>
          </a:p>
          <a:p>
            <a:pPr>
              <a:spcBef>
                <a:spcPts val="600"/>
              </a:spcBef>
            </a:pPr>
            <a:r>
              <a:rPr lang="en-US" sz="2000" dirty="0"/>
              <a:t>And low collection statistics can be a self-fulfilling prophecy.  Ignoring restitution collection believing it to be uncollectible will indeed lead to uncollectible restitution.  In contrast, our organization has observed that robust collection efforts can lead to a more sustainable and positive outcomes. </a:t>
            </a:r>
          </a:p>
          <a:p>
            <a:endParaRPr lang="en-US" dirty="0"/>
          </a:p>
        </p:txBody>
      </p:sp>
    </p:spTree>
    <p:extLst>
      <p:ext uri="{BB962C8B-B14F-4D97-AF65-F5344CB8AC3E}">
        <p14:creationId xmlns:p14="http://schemas.microsoft.com/office/powerpoint/2010/main" val="434880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In </a:t>
            </a:r>
            <a:r>
              <a:rPr lang="en-US" altLang="en-US" dirty="0" err="1"/>
              <a:t>Memorium</a:t>
            </a:r>
            <a:r>
              <a:rPr lang="en-US" altLang="en-US" dirty="0"/>
              <a:t> </a:t>
            </a:r>
          </a:p>
        </p:txBody>
      </p:sp>
      <p:pic>
        <p:nvPicPr>
          <p:cNvPr id="18435" name="Content Placeholder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154363" y="1447800"/>
            <a:ext cx="3292475" cy="4572000"/>
          </a:xfrm>
          <a:extLs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80A7-AAF4-8E49-8A8B-CF59D57FFD5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3220EE7-F870-D44A-BBDC-73093F5CCC34}"/>
              </a:ext>
            </a:extLst>
          </p:cNvPr>
          <p:cNvSpPr>
            <a:spLocks noGrp="1"/>
          </p:cNvSpPr>
          <p:nvPr>
            <p:ph sz="quarter" idx="1"/>
          </p:nvPr>
        </p:nvSpPr>
        <p:spPr/>
        <p:txBody>
          <a:bodyPr/>
          <a:lstStyle/>
          <a:p>
            <a:pPr marL="0" indent="0" algn="ctr">
              <a:buNone/>
            </a:pPr>
            <a:endParaRPr lang="en-US" dirty="0"/>
          </a:p>
          <a:p>
            <a:pPr marL="0" indent="0" algn="ctr">
              <a:buNone/>
            </a:pPr>
            <a:r>
              <a:rPr lang="en-US" dirty="0"/>
              <a:t>Dan Levey, Executive Director</a:t>
            </a:r>
          </a:p>
          <a:p>
            <a:pPr marL="0" indent="0" algn="ctr">
              <a:buNone/>
            </a:pPr>
            <a:r>
              <a:rPr lang="en-US" dirty="0"/>
              <a:t>Colleen Hendricks, Victim Advocate</a:t>
            </a:r>
          </a:p>
          <a:p>
            <a:pPr marL="0" indent="0" algn="ctr">
              <a:buNone/>
            </a:pPr>
            <a:r>
              <a:rPr lang="en-US" altLang="en-US" dirty="0"/>
              <a:t>Randall Udelman, </a:t>
            </a:r>
            <a:r>
              <a:rPr lang="en-US" altLang="en-US" dirty="0" err="1"/>
              <a:t>Esq.,</a:t>
            </a:r>
            <a:r>
              <a:rPr lang="en-US" altLang="en-US" sz="2400" dirty="0" err="1"/>
              <a:t>Victim</a:t>
            </a:r>
            <a:r>
              <a:rPr lang="en-US" altLang="en-US" sz="2400" dirty="0"/>
              <a:t> Rights Attorney</a:t>
            </a:r>
          </a:p>
          <a:p>
            <a:pPr marL="0" indent="0" algn="ctr">
              <a:buNone/>
            </a:pPr>
            <a:r>
              <a:rPr lang="en-US" altLang="en-US" sz="2400" dirty="0"/>
              <a:t>Arizona Crime Victim Rights Law Group</a:t>
            </a:r>
          </a:p>
          <a:p>
            <a:pPr marL="0" indent="0" algn="ctr">
              <a:buNone/>
            </a:pPr>
            <a:r>
              <a:rPr lang="en-US" altLang="en-US" sz="2400" dirty="0"/>
              <a:t>480-946-0832</a:t>
            </a:r>
          </a:p>
          <a:p>
            <a:pPr marL="0" indent="0" algn="ctr">
              <a:buNone/>
            </a:pPr>
            <a:r>
              <a:rPr lang="en-US" dirty="0">
                <a:hlinkClick r:id="rId3"/>
              </a:rPr>
              <a:t>info@azvictimrights.org</a:t>
            </a:r>
            <a:endParaRPr lang="en-US" dirty="0"/>
          </a:p>
          <a:p>
            <a:pPr marL="0" indent="0" algn="ctr">
              <a:buNone/>
            </a:pPr>
            <a:r>
              <a:rPr lang="en-US" dirty="0">
                <a:hlinkClick r:id="rId4"/>
              </a:rPr>
              <a:t>www.azvictimrights.org</a:t>
            </a:r>
            <a:r>
              <a:rPr lang="en-US" dirty="0"/>
              <a:t> </a:t>
            </a:r>
          </a:p>
        </p:txBody>
      </p:sp>
    </p:spTree>
    <p:extLst>
      <p:ext uri="{BB962C8B-B14F-4D97-AF65-F5344CB8AC3E}">
        <p14:creationId xmlns:p14="http://schemas.microsoft.com/office/powerpoint/2010/main" val="175448524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527CD3-8454-15DB-6003-D35B12C22061}"/>
              </a:ext>
            </a:extLst>
          </p:cNvPr>
          <p:cNvGraphicFramePr>
            <a:graphicFrameLocks noGrp="1" noChangeAspect="1"/>
          </p:cNvGraphicFramePr>
          <p:nvPr>
            <p:ph sz="quarter" idx="1"/>
            <p:extLst>
              <p:ext uri="{D42A27DB-BD31-4B8C-83A1-F6EECF244321}">
                <p14:modId xmlns:p14="http://schemas.microsoft.com/office/powerpoint/2010/main" val="84319589"/>
              </p:ext>
            </p:extLst>
          </p:nvPr>
        </p:nvGraphicFramePr>
        <p:xfrm>
          <a:off x="762000" y="457200"/>
          <a:ext cx="7772400" cy="5386389"/>
        </p:xfrm>
        <a:graphic>
          <a:graphicData uri="http://schemas.openxmlformats.org/presentationml/2006/ole">
            <mc:AlternateContent xmlns:mc="http://schemas.openxmlformats.org/markup-compatibility/2006">
              <mc:Choice xmlns:v="urn:schemas-microsoft-com:vml" Requires="v">
                <p:oleObj name="Acrobat Document" r:id="rId3" imgW="4571694" imgH="2571750" progId="Acrobat.Document.DC">
                  <p:embed/>
                </p:oleObj>
              </mc:Choice>
              <mc:Fallback>
                <p:oleObj name="Acrobat Document" r:id="rId3" imgW="4571694" imgH="2571750" progId="Acrobat.Document.DC">
                  <p:embed/>
                  <p:pic>
                    <p:nvPicPr>
                      <p:cNvPr id="4" name="Content Placeholder 3">
                        <a:extLst>
                          <a:ext uri="{FF2B5EF4-FFF2-40B4-BE49-F238E27FC236}">
                            <a16:creationId xmlns:a16="http://schemas.microsoft.com/office/drawing/2014/main" id="{C5527CD3-8454-15DB-6003-D35B12C22061}"/>
                          </a:ext>
                        </a:extLst>
                      </p:cNvPr>
                      <p:cNvPicPr/>
                      <p:nvPr/>
                    </p:nvPicPr>
                    <p:blipFill>
                      <a:blip r:embed="rId4"/>
                      <a:stretch>
                        <a:fillRect/>
                      </a:stretch>
                    </p:blipFill>
                    <p:spPr>
                      <a:xfrm>
                        <a:off x="762000" y="457200"/>
                        <a:ext cx="7772400" cy="5386389"/>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F668181-B161-5A98-B5F2-5AC1E223654B}"/>
              </a:ext>
            </a:extLst>
          </p:cNvPr>
          <p:cNvSpPr/>
          <p:nvPr/>
        </p:nvSpPr>
        <p:spPr>
          <a:xfrm>
            <a:off x="5486400" y="2362200"/>
            <a:ext cx="2667000" cy="1981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21428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Importance </a:t>
            </a:r>
          </a:p>
        </p:txBody>
      </p:sp>
      <p:sp>
        <p:nvSpPr>
          <p:cNvPr id="13315" name="Content Placeholder 2"/>
          <p:cNvSpPr>
            <a:spLocks noGrp="1"/>
          </p:cNvSpPr>
          <p:nvPr>
            <p:ph sz="quarter" idx="1"/>
          </p:nvPr>
        </p:nvSpPr>
        <p:spPr>
          <a:xfrm>
            <a:off x="914400" y="1752600"/>
            <a:ext cx="7772400" cy="4267200"/>
          </a:xfrm>
        </p:spPr>
        <p:txBody>
          <a:bodyPr/>
          <a:lstStyle/>
          <a:p>
            <a:r>
              <a:rPr lang="en-US" altLang="en-US" sz="2400" dirty="0"/>
              <a:t>Through predominantly financial restitution, offenders can replace or repair damaged or stolen property, compensate victims for expenses such as medical treatment and psychological counseling, and sometimes compensate for lost income, legal fees, and other costs directly related to the criminal offense. </a:t>
            </a:r>
          </a:p>
          <a:p>
            <a:r>
              <a:rPr lang="en-US" altLang="en-US" sz="2400" b="1" dirty="0"/>
              <a:t>Why should Prosecutors care about restitution?</a:t>
            </a:r>
            <a:r>
              <a:rPr lang="en-US" altLang="en-US" sz="2400" dirty="0"/>
              <a:t>  Prosecutors do not represent victims but victims may still request that the prosecutor assert their right to recover restitution.  A.R.S. §13-4437(C) (“At the request of the victim, the prosecutor may assert any right to which the victim is entitled.”)</a:t>
            </a:r>
          </a:p>
          <a:p>
            <a:endParaRPr lang="en-US" altLang="en-US" sz="2400" dirty="0"/>
          </a:p>
          <a:p>
            <a:pPr marL="0" indent="0">
              <a:buNone/>
            </a:pPr>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Victim Restitution </a:t>
            </a:r>
          </a:p>
        </p:txBody>
      </p:sp>
      <p:sp>
        <p:nvSpPr>
          <p:cNvPr id="14339" name="Content Placeholder 2"/>
          <p:cNvSpPr>
            <a:spLocks noGrp="1"/>
          </p:cNvSpPr>
          <p:nvPr>
            <p:ph sz="quarter" idx="1"/>
          </p:nvPr>
        </p:nvSpPr>
        <p:spPr>
          <a:xfrm>
            <a:off x="914400" y="1752600"/>
            <a:ext cx="7772400" cy="4267200"/>
          </a:xfrm>
        </p:spPr>
        <p:txBody>
          <a:bodyPr/>
          <a:lstStyle/>
          <a:p>
            <a:r>
              <a:rPr lang="en-US" altLang="en-US" sz="2200" dirty="0"/>
              <a:t>In cases of crimes resulting in the death of victims, offenders may be held responsible for funeral expenses, lost wages, and child support. </a:t>
            </a:r>
          </a:p>
          <a:p>
            <a:r>
              <a:rPr lang="en-US" altLang="en-US" sz="2200" dirty="0"/>
              <a:t>Payment of restitution promotes the active participation of both offenders and victims in the justice process.  It shifts the focus of justice system interventions and makes them victim-centered rather than offender-centered</a:t>
            </a:r>
          </a:p>
          <a:p>
            <a:r>
              <a:rPr lang="en-US" altLang="en-US" sz="2200" b="1" dirty="0"/>
              <a:t>But if a criminal defendant faces capital punishment, why does this matter?  </a:t>
            </a:r>
            <a:r>
              <a:rPr lang="en-US" altLang="en-US" sz="2200" dirty="0"/>
              <a:t>Restitution can be paid from inmate spendable accounts, a Defendant’s property held by police can be released directly to victims in partial satisfaction of restitution awards, post-restitution collection can seize real property, cars and other property and other creative tools exist to confirm that restitution is relevant</a:t>
            </a:r>
          </a:p>
          <a:p>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Restitution </a:t>
            </a:r>
          </a:p>
        </p:txBody>
      </p:sp>
      <p:sp>
        <p:nvSpPr>
          <p:cNvPr id="15363" name="Content Placeholder 2"/>
          <p:cNvSpPr>
            <a:spLocks noGrp="1"/>
          </p:cNvSpPr>
          <p:nvPr>
            <p:ph sz="quarter" idx="1"/>
          </p:nvPr>
        </p:nvSpPr>
        <p:spPr>
          <a:xfrm>
            <a:off x="914400" y="1752600"/>
            <a:ext cx="7772400" cy="4267200"/>
          </a:xfrm>
        </p:spPr>
        <p:txBody>
          <a:bodyPr/>
          <a:lstStyle/>
          <a:p>
            <a:r>
              <a:rPr lang="en-US" altLang="en-US" dirty="0"/>
              <a:t>Promising restitution through court orders without collecting and disbursing the funds leads to dissatisfaction of victims.</a:t>
            </a:r>
          </a:p>
          <a:p>
            <a:r>
              <a:rPr lang="en-US" altLang="en-US" dirty="0"/>
              <a:t>At least one study found that closer monitoring of offenders’ payments increased their compliance with restitution orders.  Further, regular updates to victims about the status of their restitution accounts helps them feel better informed (Davis &amp; Smith, 1993).</a:t>
            </a:r>
          </a:p>
          <a:p>
            <a:endParaRPr lang="en-US" altLang="en-US" dirty="0"/>
          </a:p>
          <a:p>
            <a:endParaRPr lang="en-US" altLang="en-US" dirty="0"/>
          </a:p>
          <a:p>
            <a:endParaRPr lang="en-US"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We can do more! </a:t>
            </a:r>
          </a:p>
        </p:txBody>
      </p:sp>
      <p:sp>
        <p:nvSpPr>
          <p:cNvPr id="17411" name="Content Placeholder 2"/>
          <p:cNvSpPr>
            <a:spLocks noGrp="1"/>
          </p:cNvSpPr>
          <p:nvPr>
            <p:ph sz="quarter" idx="1"/>
          </p:nvPr>
        </p:nvSpPr>
        <p:spPr>
          <a:xfrm>
            <a:off x="914400" y="1981200"/>
            <a:ext cx="7772400" cy="4038600"/>
          </a:xfrm>
        </p:spPr>
        <p:txBody>
          <a:bodyPr/>
          <a:lstStyle/>
          <a:p>
            <a:r>
              <a:rPr lang="en-US" altLang="en-US" dirty="0"/>
              <a:t>“Perhaps some would prefer it if crime victims just remained invisible. Perhaps we are so numbed by decades of crime and violence we simply choose to look away, to pass by on the other side of the road. But in America, when confronted with great injustice, great hope abides.”  Victims of crime hope that more programs like restitution court will be implemented throughout our great country so that victims are never invisible.”-Steve Twist</a:t>
            </a:r>
          </a:p>
          <a:p>
            <a:endParaRPr lang="en-US" altLang="en-US" dirty="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a:t>What is restitution</a:t>
            </a:r>
            <a:r>
              <a:rPr lang="en-US" altLang="en-US" dirty="0"/>
              <a:t>?</a:t>
            </a:r>
          </a:p>
        </p:txBody>
      </p:sp>
      <p:sp>
        <p:nvSpPr>
          <p:cNvPr id="14339" name="Content Placeholder 2"/>
          <p:cNvSpPr>
            <a:spLocks noGrp="1"/>
          </p:cNvSpPr>
          <p:nvPr>
            <p:ph sz="quarter" idx="1"/>
          </p:nvPr>
        </p:nvSpPr>
        <p:spPr/>
        <p:txBody>
          <a:bodyPr/>
          <a:lstStyle/>
          <a:p>
            <a:r>
              <a:rPr lang="en-US" altLang="en-US" dirty="0"/>
              <a:t>Ariz. Rev. Stat. Ann. §13-105(16), “’Economic loss’ means any loss incurred by a person as a result of the commission of an offense.  Economic loss includes lost interest, lost earnings and other losses that would not have been incurred but for the offense.”</a:t>
            </a:r>
          </a:p>
          <a:p>
            <a:r>
              <a:rPr lang="en-US" altLang="en-US" dirty="0"/>
              <a:t>Ariz. Rev. Stat. Ann. §13-603(C), Restitution order equals “… full amount of the economic loss as determined by the court and in the manner as determined by the court…”</a:t>
            </a:r>
          </a:p>
          <a:p>
            <a:r>
              <a:rPr lang="en-US" altLang="en-US" dirty="0"/>
              <a:t>Purpose of restitution to make victim whole.  </a:t>
            </a:r>
            <a:r>
              <a:rPr lang="en-US" altLang="en-US" i="1" dirty="0"/>
              <a:t>State v. Howard</a:t>
            </a:r>
            <a:r>
              <a:rPr lang="en-US" altLang="en-US" dirty="0"/>
              <a:t>, 168 Ariz. 458, 459, 815 P.2d 5, 6 (App. 1991)</a:t>
            </a: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7975"/>
            <a:ext cx="1193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685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433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 calcmode="lin" valueType="num">
                                      <p:cBhvr>
                                        <p:cTn id="21"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433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339">
                                            <p:txEl>
                                              <p:pRg st="2" end="2"/>
                                            </p:txEl>
                                          </p:spTgt>
                                        </p:tgtEl>
                                        <p:attrNameLst>
                                          <p:attrName>style.visibility</p:attrName>
                                        </p:attrNameLst>
                                      </p:cBhvr>
                                      <p:to>
                                        <p:strVal val="visible"/>
                                      </p:to>
                                    </p:set>
                                    <p:anim calcmode="lin" valueType="num">
                                      <p:cBhvr>
                                        <p:cTn id="28"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533400"/>
            <a:ext cx="7772400" cy="1143000"/>
          </a:xfrm>
        </p:spPr>
        <p:txBody>
          <a:bodyPr/>
          <a:lstStyle/>
          <a:p>
            <a:r>
              <a:rPr lang="en-US" altLang="en-US" b="1"/>
              <a:t>Economic loss</a:t>
            </a:r>
          </a:p>
        </p:txBody>
      </p:sp>
      <p:sp>
        <p:nvSpPr>
          <p:cNvPr id="15363" name="Content Placeholder 2"/>
          <p:cNvSpPr>
            <a:spLocks noGrp="1"/>
          </p:cNvSpPr>
          <p:nvPr>
            <p:ph sz="quarter" idx="1"/>
          </p:nvPr>
        </p:nvSpPr>
        <p:spPr>
          <a:xfrm>
            <a:off x="914400" y="1600200"/>
            <a:ext cx="7772400" cy="4572000"/>
          </a:xfrm>
        </p:spPr>
        <p:txBody>
          <a:bodyPr/>
          <a:lstStyle/>
          <a:p>
            <a:r>
              <a:rPr lang="en-US" altLang="en-US" sz="2000" dirty="0"/>
              <a:t>Future medical care costs and lost earning capacity.  </a:t>
            </a:r>
            <a:r>
              <a:rPr lang="en-US" altLang="en-US" sz="2000" i="1" dirty="0"/>
              <a:t>State v. Howard</a:t>
            </a:r>
            <a:r>
              <a:rPr lang="en-US" altLang="en-US" sz="2000" dirty="0"/>
              <a:t>, 168 Ariz. 458, 460, 815 P.2d 5, 7 (App. 1991) </a:t>
            </a:r>
            <a:r>
              <a:rPr lang="en-US" altLang="en-US" sz="2000" i="1" dirty="0"/>
              <a:t>(</a:t>
            </a:r>
            <a:r>
              <a:rPr lang="en-US" altLang="en-US" sz="2000" dirty="0"/>
              <a:t>“[E]</a:t>
            </a:r>
            <a:r>
              <a:rPr lang="en-US" altLang="en-US" sz="2000" dirty="0" err="1"/>
              <a:t>conomic</a:t>
            </a:r>
            <a:r>
              <a:rPr lang="en-US" altLang="en-US" sz="2000" dirty="0"/>
              <a:t> loss includes …. losses reasonably anticipated to be incurred in the future as a result of the defendant’s actions.”) </a:t>
            </a:r>
          </a:p>
          <a:p>
            <a:r>
              <a:rPr lang="en-US" altLang="en-US" sz="2000" dirty="0"/>
              <a:t>Other costs incurred as a direct result of crime such as mileage to/from court, burial costs, property cleanup costs, moving costs, probate fees, costs for a security system, mental health counseling</a:t>
            </a:r>
          </a:p>
          <a:p>
            <a:r>
              <a:rPr lang="en-US" altLang="en-US" sz="2000" dirty="0"/>
              <a:t>Victim attorney fees (to exercise victim rights but </a:t>
            </a:r>
            <a:r>
              <a:rPr lang="en-US" altLang="en-US" sz="2000" i="1" dirty="0"/>
              <a:t>not</a:t>
            </a:r>
            <a:r>
              <a:rPr lang="en-US" altLang="en-US" sz="2000" dirty="0"/>
              <a:t> to “prod” the state into filing charges).  </a:t>
            </a:r>
            <a:r>
              <a:rPr lang="en-US" altLang="en-US" sz="2000" i="1" dirty="0"/>
              <a:t>See State v. </a:t>
            </a:r>
            <a:r>
              <a:rPr lang="en-US" altLang="en-US" sz="2000" i="1" dirty="0" err="1"/>
              <a:t>Slover</a:t>
            </a:r>
            <a:r>
              <a:rPr lang="en-US" altLang="en-US" sz="2000" dirty="0"/>
              <a:t>, 220 Ariz. 239, 243, 204 P.3d 1088, 1092 (App. 2009); </a:t>
            </a:r>
            <a:r>
              <a:rPr lang="en-US" altLang="en-US" sz="2000" i="1" dirty="0"/>
              <a:t>State v. Reed</a:t>
            </a:r>
            <a:r>
              <a:rPr lang="en-US" altLang="en-US" sz="2000" dirty="0"/>
              <a:t>, 252 Ariz. 328, 329, 502 P.3d 979, 980 (2022) (attorney fees recoverable “but only when an attorney is reasonably necessary to remedy the harm caused by the criminal conduct.”); </a:t>
            </a:r>
            <a:r>
              <a:rPr lang="en-US" altLang="en-US" sz="2000" i="1" dirty="0"/>
              <a:t>State v. Spears</a:t>
            </a:r>
            <a:r>
              <a:rPr lang="en-US" altLang="en-US" sz="2000" dirty="0"/>
              <a:t>, 184 Ariz. 277, 291-92, 908 P.2d 1062, 1076-77 (1996) (probate fees)</a:t>
            </a:r>
          </a:p>
        </p:txBody>
      </p:sp>
      <p:pic>
        <p:nvPicPr>
          <p:cNvPr id="1536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
            <a:ext cx="20431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507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 calcmode="lin" valueType="num">
                                      <p:cBhvr>
                                        <p:cTn id="14"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3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p:cTn id="21"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b="1"/>
              <a:t>Non-economic loss </a:t>
            </a:r>
          </a:p>
        </p:txBody>
      </p:sp>
      <p:sp>
        <p:nvSpPr>
          <p:cNvPr id="16387" name="Content Placeholder 2"/>
          <p:cNvSpPr>
            <a:spLocks noGrp="1"/>
          </p:cNvSpPr>
          <p:nvPr>
            <p:ph sz="quarter" idx="1"/>
          </p:nvPr>
        </p:nvSpPr>
        <p:spPr>
          <a:xfrm>
            <a:off x="914400" y="1828800"/>
            <a:ext cx="7772400" cy="4191000"/>
          </a:xfrm>
        </p:spPr>
        <p:txBody>
          <a:bodyPr/>
          <a:lstStyle/>
          <a:p>
            <a:r>
              <a:rPr lang="en-US" altLang="en-US" dirty="0"/>
              <a:t>Pain and suffering.  A.R.S. §13-105(16)</a:t>
            </a:r>
          </a:p>
          <a:p>
            <a:r>
              <a:rPr lang="en-US" altLang="en-US" dirty="0"/>
              <a:t>Attorney fees to convince prosecutor to file charges or to help investigate or support charge (adjunct prosecutor).  </a:t>
            </a:r>
            <a:r>
              <a:rPr lang="en-US" altLang="en-US" i="1" dirty="0"/>
              <a:t>State v. </a:t>
            </a:r>
            <a:r>
              <a:rPr lang="en-US" altLang="en-US" i="1" dirty="0" err="1"/>
              <a:t>Slover</a:t>
            </a:r>
            <a:r>
              <a:rPr lang="en-US" altLang="en-US" dirty="0"/>
              <a:t>, 220 Ariz. 239, 243, 204 P.3d 1088, 1092 (App. 2009)</a:t>
            </a:r>
          </a:p>
          <a:p>
            <a:r>
              <a:rPr lang="en-US" altLang="en-US" dirty="0"/>
              <a:t>Punitive damages (designed to punish not to make victim whole).  A.R.S. §13-105(16)</a:t>
            </a:r>
          </a:p>
          <a:p>
            <a:r>
              <a:rPr lang="en-US" altLang="en-US" dirty="0"/>
              <a:t>Consequential damages.  </a:t>
            </a:r>
            <a:r>
              <a:rPr lang="en-US" altLang="en-US" i="1" dirty="0"/>
              <a:t>Id</a:t>
            </a:r>
            <a:r>
              <a:rPr lang="en-US" altLang="en-US" dirty="0"/>
              <a:t>. (indirect economic losses)</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7200"/>
            <a:ext cx="152558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182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San Diego Restitution Power Point DRAFT Aug 4 2017" id="{43582A33-D235-F140-8970-76893D7BFDF4}" vid="{D83008ED-84FE-E24D-B537-736D2E19AA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06E9EA57E47743B618856E2DBA5E67" ma:contentTypeVersion="13" ma:contentTypeDescription="Create a new document." ma:contentTypeScope="" ma:versionID="a7365442007fce12c8269fcaabbe1300">
  <xsd:schema xmlns:xsd="http://www.w3.org/2001/XMLSchema" xmlns:xs="http://www.w3.org/2001/XMLSchema" xmlns:p="http://schemas.microsoft.com/office/2006/metadata/properties" xmlns:ns2="5820b709-1beb-4005-8c66-c67d28a4f758" xmlns:ns3="c918f3cf-409a-4555-9add-40afdcdf94e2" targetNamespace="http://schemas.microsoft.com/office/2006/metadata/properties" ma:root="true" ma:fieldsID="ed7f9547e3413e7a590701a50098a71d" ns2:_="" ns3:_="">
    <xsd:import namespace="5820b709-1beb-4005-8c66-c67d28a4f758"/>
    <xsd:import namespace="c918f3cf-409a-4555-9add-40afdcdf94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0b709-1beb-4005-8c66-c67d28a4f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48cad16-4aed-463e-83cf-c5f2f42656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18f3cf-409a-4555-9add-40afdcdf94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39534cd-f389-434f-a3f5-47a3771a97e0}" ma:internalName="TaxCatchAll" ma:showField="CatchAllData" ma:web="c918f3cf-409a-4555-9add-40afdcdf94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18f3cf-409a-4555-9add-40afdcdf94e2" xsi:nil="true"/>
    <lcf76f155ced4ddcb4097134ff3c332f xmlns="5820b709-1beb-4005-8c66-c67d28a4f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F13C18-C6B2-4601-9E3F-46EC0E97AF9A}"/>
</file>

<file path=customXml/itemProps2.xml><?xml version="1.0" encoding="utf-8"?>
<ds:datastoreItem xmlns:ds="http://schemas.openxmlformats.org/officeDocument/2006/customXml" ds:itemID="{3D4135C2-31D5-4534-A646-6BEB5BE1071B}"/>
</file>

<file path=customXml/itemProps3.xml><?xml version="1.0" encoding="utf-8"?>
<ds:datastoreItem xmlns:ds="http://schemas.openxmlformats.org/officeDocument/2006/customXml" ds:itemID="{F1D57708-2495-4EB2-9DD2-37A4A36FC41B}"/>
</file>

<file path=docProps/app.xml><?xml version="1.0" encoding="utf-8"?>
<Properties xmlns="http://schemas.openxmlformats.org/officeDocument/2006/extended-properties" xmlns:vt="http://schemas.openxmlformats.org/officeDocument/2006/docPropsVTypes">
  <Template>San Diego Restitution Power Point DRAFT Aug 4 2017</Template>
  <TotalTime>640</TotalTime>
  <Words>2906</Words>
  <Application>Microsoft Office PowerPoint</Application>
  <PresentationFormat>On-screen Show (4:3)</PresentationFormat>
  <Paragraphs>128</Paragraphs>
  <Slides>18</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Aptos</vt:lpstr>
      <vt:lpstr>Arial</vt:lpstr>
      <vt:lpstr>Franklin Gothic Book</vt:lpstr>
      <vt:lpstr>Perpetua</vt:lpstr>
      <vt:lpstr>Wingdings</vt:lpstr>
      <vt:lpstr>Wingdings 2</vt:lpstr>
      <vt:lpstr>Equity</vt:lpstr>
      <vt:lpstr>Acrobat Document</vt:lpstr>
      <vt:lpstr>  A Practical Approach to Assure Restitution to Victims  </vt:lpstr>
      <vt:lpstr>PowerPoint Presentation</vt:lpstr>
      <vt:lpstr>Importance </vt:lpstr>
      <vt:lpstr>Victim Restitution </vt:lpstr>
      <vt:lpstr>Restitution </vt:lpstr>
      <vt:lpstr>We can do more! </vt:lpstr>
      <vt:lpstr>What is restitution?</vt:lpstr>
      <vt:lpstr>Economic loss</vt:lpstr>
      <vt:lpstr>Non-economic loss </vt:lpstr>
      <vt:lpstr>Other Jurisdictions</vt:lpstr>
      <vt:lpstr>Successful Restitution Recovery in Other States</vt:lpstr>
      <vt:lpstr>Who can pursue restitution on behalf of a victim?</vt:lpstr>
      <vt:lpstr>What happens if Defendant disagrees with restitution amount?</vt:lpstr>
      <vt:lpstr>Evidence required</vt:lpstr>
      <vt:lpstr>Statutory Remedies</vt:lpstr>
      <vt:lpstr>Why Restitution?</vt:lpstr>
      <vt:lpstr>In Memorium </vt:lpstr>
      <vt:lpstr>Questions?</vt:lpstr>
    </vt:vector>
  </TitlesOfParts>
  <Company>Trial Courts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Practical Approach to Assure Restitution to Victims</dc:title>
  <dc:creator>Randall Udelman</dc:creator>
  <cp:lastModifiedBy>Randall Udelman</cp:lastModifiedBy>
  <cp:revision>18</cp:revision>
  <cp:lastPrinted>2024-05-19T22:08:33Z</cp:lastPrinted>
  <dcterms:created xsi:type="dcterms:W3CDTF">2019-04-11T16:27:48Z</dcterms:created>
  <dcterms:modified xsi:type="dcterms:W3CDTF">2024-05-20T20:27:32Z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0x010100AF06E9EA57E47743B618856E2DBA5E67</vt:lpwstr>
  </property>
</Properties>
</file>