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</p:sldIdLst>
  <p:sldSz cx="6858000" cy="9144000" type="screen4x3"/>
  <p:notesSz cx="6858000" cy="9296400"/>
  <p:defaultTextStyle>
    <a:defPPr>
      <a:defRPr lang="en-US"/>
    </a:defPPr>
    <a:lvl1pPr marL="0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Romo Palafox" initials="MR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6"/>
    <p:restoredTop sz="94654"/>
  </p:normalViewPr>
  <p:slideViewPr>
    <p:cSldViewPr snapToGrid="0" snapToObjects="1">
      <p:cViewPr varScale="1">
        <p:scale>
          <a:sx n="59" d="100"/>
          <a:sy n="59" d="100"/>
        </p:scale>
        <p:origin x="2758" y="5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139B-B6D4-9A4D-9BD2-62F2200D69F1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CF41-88FE-5E41-A99B-DFD39046F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08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139B-B6D4-9A4D-9BD2-62F2200D69F1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CF41-88FE-5E41-A99B-DFD39046F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54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139B-B6D4-9A4D-9BD2-62F2200D69F1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CF41-88FE-5E41-A99B-DFD39046F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68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139B-B6D4-9A4D-9BD2-62F2200D69F1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CF41-88FE-5E41-A99B-DFD39046F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38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139B-B6D4-9A4D-9BD2-62F2200D69F1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CF41-88FE-5E41-A99B-DFD39046F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8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139B-B6D4-9A4D-9BD2-62F2200D69F1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CF41-88FE-5E41-A99B-DFD39046F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23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139B-B6D4-9A4D-9BD2-62F2200D69F1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CF41-88FE-5E41-A99B-DFD39046F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0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139B-B6D4-9A4D-9BD2-62F2200D69F1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CF41-88FE-5E41-A99B-DFD39046F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38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139B-B6D4-9A4D-9BD2-62F2200D69F1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CF41-88FE-5E41-A99B-DFD39046F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78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139B-B6D4-9A4D-9BD2-62F2200D69F1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CF41-88FE-5E41-A99B-DFD39046F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36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139B-B6D4-9A4D-9BD2-62F2200D69F1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CF41-88FE-5E41-A99B-DFD39046F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2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8139B-B6D4-9A4D-9BD2-62F2200D69F1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ECF41-88FE-5E41-A99B-DFD39046F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4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4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457146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defTabSz="457146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7" indent="-228573" algn="l" defTabSz="45714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3" indent="-228573" algn="l" defTabSz="457146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9" indent="-228573" algn="l" defTabSz="457146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673" y="366940"/>
            <a:ext cx="6319795" cy="8754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Supporting Wellness at Pantries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307" y="1322007"/>
            <a:ext cx="6253785" cy="3083681"/>
          </a:xfrm>
          <a:prstGeom prst="rect">
            <a:avLst/>
          </a:prstGeom>
          <a:noFill/>
        </p:spPr>
        <p:txBody>
          <a:bodyPr wrap="square" lIns="82058" tIns="41029" rIns="82058" bIns="41029" rtlCol="0" anchor="t">
            <a:spAutoFit/>
          </a:bodyPr>
          <a:lstStyle/>
          <a:p>
            <a:r>
              <a:rPr lang="en-US" sz="1300" b="1" dirty="0"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What is SWAP?</a:t>
            </a:r>
          </a:p>
          <a:p>
            <a:pPr marL="153859" indent="-153859">
              <a:buFont typeface="Arial"/>
              <a:buChar char="•"/>
            </a:pPr>
            <a:r>
              <a:rPr lang="en-US" sz="1300" dirty="0"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Supporting Wellness at Pantries  (SWAP) is a Stoplight Nutrition Ranking System designed to help promote healthy food choices at food banks and food pantries. </a:t>
            </a:r>
          </a:p>
          <a:p>
            <a:pPr marL="153859" indent="-153859">
              <a:buFont typeface="Arial"/>
              <a:buChar char="•"/>
            </a:pPr>
            <a:endParaRPr lang="en-US" sz="1300" b="1" dirty="0">
              <a:latin typeface="Segoe UI" panose="020B0502040204020203" pitchFamily="34" charset="0"/>
              <a:ea typeface="Segoe UI Historic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300" b="1" dirty="0"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What is the goal of SWAP?  </a:t>
            </a:r>
          </a:p>
          <a:p>
            <a:pPr marL="153859" indent="-153859">
              <a:buFont typeface="Arial"/>
              <a:buChar char="•"/>
            </a:pPr>
            <a:r>
              <a:rPr lang="en-US" sz="1300" dirty="0"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To create an easy to implement, easy to understand nutrition ranking system to categorize the food offered in a food pantry.</a:t>
            </a:r>
          </a:p>
          <a:p>
            <a:endParaRPr lang="en-US" sz="1300" b="1" dirty="0">
              <a:latin typeface="Segoe UI" panose="020B0502040204020203" pitchFamily="34" charset="0"/>
              <a:ea typeface="Segoe UI Historic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300" b="1" dirty="0"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Why is this important?  </a:t>
            </a:r>
          </a:p>
          <a:p>
            <a:pPr marL="153859" indent="-153859">
              <a:buFont typeface="Arial"/>
              <a:buChar char="•"/>
            </a:pPr>
            <a:r>
              <a:rPr lang="en-US" sz="1300" dirty="0"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More than half of the families who visit food pantries have a household member with high blood pressure and one-third have a member with type II diabetes. </a:t>
            </a:r>
          </a:p>
          <a:p>
            <a:pPr marL="153859" indent="-153859">
              <a:buFont typeface="Arial"/>
              <a:buChar char="•"/>
            </a:pPr>
            <a:r>
              <a:rPr lang="en-US" sz="1300" dirty="0"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These chronic diseases can often be prevented, managed, and reversed through the foods we eat.</a:t>
            </a:r>
            <a:endParaRPr lang="en-US" sz="1300" b="1" dirty="0">
              <a:latin typeface="Segoe UI" panose="020B0502040204020203" pitchFamily="34" charset="0"/>
              <a:ea typeface="Segoe UI Historic" panose="020B0502040204020203" pitchFamily="34" charset="0"/>
              <a:cs typeface="Segoe UI" panose="020B0502040204020203" pitchFamily="34" charset="0"/>
            </a:endParaRPr>
          </a:p>
          <a:p>
            <a:pPr marL="153859" indent="-153859">
              <a:buFont typeface="Arial"/>
              <a:buChar char="•"/>
            </a:pPr>
            <a:r>
              <a:rPr lang="en-US" sz="1300" dirty="0"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This system will help patrons make healthy choices and influence the types of food donated to the pantry.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8336" y="4520095"/>
            <a:ext cx="2793861" cy="3083681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r>
              <a:rPr lang="en-US" sz="1300" b="1" dirty="0"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How does SWAP work?</a:t>
            </a:r>
          </a:p>
          <a:p>
            <a:r>
              <a:rPr lang="en-US" sz="1300" dirty="0"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To rank foods, SWAP uses this information from the nutrition facts label:  </a:t>
            </a:r>
          </a:p>
          <a:p>
            <a:pPr marL="153859" indent="-153859">
              <a:buFont typeface="Arial"/>
              <a:buChar char="•"/>
            </a:pPr>
            <a:r>
              <a:rPr lang="en-US" sz="1300" dirty="0"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Saturated fat</a:t>
            </a:r>
          </a:p>
          <a:p>
            <a:pPr marL="153859" indent="-153859">
              <a:buFont typeface="Arial"/>
              <a:buChar char="•"/>
            </a:pPr>
            <a:r>
              <a:rPr lang="en-US" sz="1300" dirty="0"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Sodium</a:t>
            </a:r>
          </a:p>
          <a:p>
            <a:pPr marL="153859" indent="-153859">
              <a:buFont typeface="Arial"/>
              <a:buChar char="•"/>
            </a:pPr>
            <a:r>
              <a:rPr lang="en-US" sz="1300" dirty="0"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Sugars</a:t>
            </a:r>
          </a:p>
          <a:p>
            <a:pPr marL="564151" lvl="1" indent="-153859">
              <a:buFont typeface="Arial"/>
              <a:buChar char="•"/>
            </a:pPr>
            <a:endParaRPr lang="en-US" sz="1300" dirty="0">
              <a:latin typeface="Segoe UI" panose="020B0502040204020203" pitchFamily="34" charset="0"/>
              <a:ea typeface="Segoe UI Historic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300" b="1" dirty="0"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Why only these nutrients?  </a:t>
            </a:r>
          </a:p>
          <a:p>
            <a:pPr marL="153859" indent="-153859">
              <a:buFont typeface="Arial"/>
              <a:buChar char="•"/>
            </a:pPr>
            <a:r>
              <a:rPr lang="en-US" sz="1300" dirty="0"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These nutrients are the most dangerous ones for chronic diseases</a:t>
            </a:r>
          </a:p>
          <a:p>
            <a:pPr marL="153859" indent="-153859">
              <a:buFont typeface="Arial"/>
              <a:buChar char="•"/>
            </a:pPr>
            <a:r>
              <a:rPr lang="en-US" sz="1300" dirty="0"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These are listed as “nutrients to limit” in the United States Dietary Guidelines for 2015.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3695" y="4720149"/>
            <a:ext cx="2435970" cy="268357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lIns="82058" tIns="41029" rIns="82058" bIns="41029" rtlCol="0">
            <a:spAutoFit/>
          </a:bodyPr>
          <a:lstStyle/>
          <a:p>
            <a:r>
              <a:rPr lang="en-US" sz="1300" b="1" dirty="0">
                <a:solidFill>
                  <a:srgbClr val="000000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Gree</a:t>
            </a:r>
            <a:r>
              <a:rPr lang="en-US" sz="1300" dirty="0">
                <a:solidFill>
                  <a:srgbClr val="000000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n = choose often; low in saturated fat, sodium and sugars; supports health</a:t>
            </a:r>
          </a:p>
          <a:p>
            <a:endParaRPr lang="en-US" sz="1300" dirty="0">
              <a:solidFill>
                <a:srgbClr val="000000"/>
              </a:solidFill>
              <a:latin typeface="Segoe UI" panose="020B0502040204020203" pitchFamily="34" charset="0"/>
              <a:ea typeface="Segoe UI Historic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300" b="1" dirty="0">
                <a:solidFill>
                  <a:srgbClr val="000000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Yellow</a:t>
            </a:r>
            <a:r>
              <a:rPr lang="en-US" sz="1300" dirty="0">
                <a:solidFill>
                  <a:srgbClr val="000000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 = choose sometimes; medium levels of fat, sodium or sugars; can contribute to good health</a:t>
            </a:r>
          </a:p>
          <a:p>
            <a:endParaRPr lang="en-US" sz="1300" dirty="0">
              <a:solidFill>
                <a:srgbClr val="000000"/>
              </a:solidFill>
              <a:latin typeface="Segoe UI" panose="020B0502040204020203" pitchFamily="34" charset="0"/>
              <a:ea typeface="Segoe UI Historic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300" b="1" dirty="0">
                <a:solidFill>
                  <a:srgbClr val="000000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Red</a:t>
            </a:r>
            <a:r>
              <a:rPr lang="en-US" sz="1300" dirty="0">
                <a:solidFill>
                  <a:srgbClr val="000000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 = choose rarely; high</a:t>
            </a:r>
            <a:r>
              <a:rPr lang="en-US" sz="1300" dirty="0">
                <a:solidFill>
                  <a:srgbClr val="FF0000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300" dirty="0">
                <a:solidFill>
                  <a:srgbClr val="000000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levels of fat, sodium or sugars; think of as treats; limited health benefits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27942" y="8071773"/>
            <a:ext cx="26474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SWAP is a program of the Institute for Hunger Research &amp; Solutions at Connecticut Food Bank | </a:t>
            </a:r>
            <a:r>
              <a:rPr lang="en-US" sz="1000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Foodshare</a:t>
            </a:r>
            <a:r>
              <a:rPr lang="en-US" sz="1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. For more information about SWAP, contact </a:t>
            </a:r>
            <a:r>
              <a:rPr lang="en-US" sz="1000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swap@foodshare.org</a:t>
            </a:r>
            <a:r>
              <a:rPr lang="en-US" sz="1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230" y="4979613"/>
            <a:ext cx="537149" cy="5088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230" y="5831770"/>
            <a:ext cx="561071" cy="5045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103" y="6679578"/>
            <a:ext cx="539324" cy="4675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6" t="10575" r="10642" b="20266"/>
          <a:stretch/>
        </p:blipFill>
        <p:spPr>
          <a:xfrm>
            <a:off x="4915734" y="101600"/>
            <a:ext cx="1411072" cy="1346591"/>
          </a:xfrm>
          <a:prstGeom prst="rect">
            <a:avLst/>
          </a:prstGeom>
        </p:spPr>
      </p:pic>
      <p:pic>
        <p:nvPicPr>
          <p:cNvPr id="8" name="Picture 7" descr="Text, logo&#10;&#10;Description automatically generated">
            <a:extLst>
              <a:ext uri="{FF2B5EF4-FFF2-40B4-BE49-F238E27FC236}">
                <a16:creationId xmlns:a16="http://schemas.microsoft.com/office/drawing/2014/main" id="{9BFDB2D9-CEF9-CE4D-861F-8DAE4C4005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2212" y="7471727"/>
            <a:ext cx="2958935" cy="769323"/>
          </a:xfrm>
          <a:prstGeom prst="rect">
            <a:avLst/>
          </a:prstGeom>
        </p:spPr>
      </p:pic>
      <p:pic>
        <p:nvPicPr>
          <p:cNvPr id="9" name="Picture 8" descr="A green apple with yellow letters&#10;&#10;Description automatically generated">
            <a:extLst>
              <a:ext uri="{FF2B5EF4-FFF2-40B4-BE49-F238E27FC236}">
                <a16:creationId xmlns:a16="http://schemas.microsoft.com/office/drawing/2014/main" id="{B729FA63-44CA-B9C9-506B-839D2FA30B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7764" y="7770112"/>
            <a:ext cx="1291435" cy="132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83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405" y="254143"/>
            <a:ext cx="6319795" cy="875400"/>
          </a:xfrm>
        </p:spPr>
        <p:txBody>
          <a:bodyPr>
            <a:normAutofit/>
          </a:bodyPr>
          <a:lstStyle/>
          <a:p>
            <a:pPr algn="l"/>
            <a:r>
              <a:rPr lang="es-MX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Apoyando el Bienestar en las Despensas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039" y="1129543"/>
            <a:ext cx="6253785" cy="3483790"/>
          </a:xfrm>
          <a:prstGeom prst="rect">
            <a:avLst/>
          </a:prstGeom>
          <a:noFill/>
        </p:spPr>
        <p:txBody>
          <a:bodyPr wrap="square" lIns="82058" tIns="41029" rIns="82058" bIns="41029" rtlCol="0" anchor="t">
            <a:spAutoFit/>
          </a:bodyPr>
          <a:lstStyle/>
          <a:p>
            <a:r>
              <a:rPr lang="es-MX" sz="1300" b="1" dirty="0"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¿Qué es SWAP?</a:t>
            </a:r>
          </a:p>
          <a:p>
            <a:pPr marL="153859" indent="-153859">
              <a:buFont typeface="Arial"/>
              <a:buChar char="•"/>
            </a:pPr>
            <a:r>
              <a:rPr lang="es-MX" sz="1300" dirty="0"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Apoyando el Bienestar en las Despenses (SWAP) es un sistema de clasificación de nutrición en semáforo diseñado para ayudar a promover opciones de alimentos saludables en los bancos y despensa de alimentos. </a:t>
            </a:r>
          </a:p>
          <a:p>
            <a:pPr marL="153859" indent="-153859">
              <a:buFont typeface="Arial"/>
              <a:buChar char="•"/>
            </a:pPr>
            <a:endParaRPr lang="es-MX" sz="1300" b="1" dirty="0">
              <a:latin typeface="Segoe UI" panose="020B0502040204020203" pitchFamily="34" charset="0"/>
              <a:ea typeface="Segoe UI Historic" panose="020B0502040204020203" pitchFamily="34" charset="0"/>
              <a:cs typeface="Segoe UI" panose="020B0502040204020203" pitchFamily="34" charset="0"/>
            </a:endParaRPr>
          </a:p>
          <a:p>
            <a:r>
              <a:rPr lang="es-MX" sz="1300" b="1" dirty="0"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¿ Cuál es la meta de SWAP?  </a:t>
            </a:r>
          </a:p>
          <a:p>
            <a:pPr marL="153859" indent="-153859">
              <a:buFont typeface="Arial"/>
              <a:buChar char="•"/>
            </a:pPr>
            <a:r>
              <a:rPr lang="es-MX" sz="1300" dirty="0"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Crear un sistema de clasificación de nutrición para categorizar los alimentos que se ofrecen en una despensa de alimentos.</a:t>
            </a:r>
          </a:p>
          <a:p>
            <a:endParaRPr lang="es-MX" sz="1300" b="1" dirty="0">
              <a:latin typeface="Segoe UI" panose="020B0502040204020203" pitchFamily="34" charset="0"/>
              <a:ea typeface="Segoe UI Historic" panose="020B0502040204020203" pitchFamily="34" charset="0"/>
              <a:cs typeface="Segoe UI" panose="020B0502040204020203" pitchFamily="34" charset="0"/>
            </a:endParaRPr>
          </a:p>
          <a:p>
            <a:r>
              <a:rPr lang="es-MX" sz="1300" b="1" dirty="0"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¿ Por qué es importante?  </a:t>
            </a:r>
          </a:p>
          <a:p>
            <a:pPr marL="153859" indent="-153859">
              <a:buFont typeface="Arial"/>
              <a:buChar char="•"/>
            </a:pPr>
            <a:r>
              <a:rPr lang="es-MX" sz="1300" dirty="0"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Mas de la mitad de las familias que visitan despensas de alimentos tienen un miembro del hogar con presión arterial alta y un tercio tienen un miembro con diabetes tipo II.</a:t>
            </a:r>
          </a:p>
          <a:p>
            <a:pPr marL="153859" indent="-153859">
              <a:buFont typeface="Arial"/>
              <a:buChar char="•"/>
            </a:pPr>
            <a:r>
              <a:rPr lang="es-MX" sz="1300" dirty="0"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Estas enfermedades crónicas a menudo se pueden prevenir, manejar o revertir a través de los alimentos que comemos.</a:t>
            </a:r>
          </a:p>
          <a:p>
            <a:pPr marL="153859" indent="-153859">
              <a:buFont typeface="Arial"/>
              <a:buChar char="•"/>
            </a:pPr>
            <a:r>
              <a:rPr lang="es-MX" sz="1300" dirty="0"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Este sistema ayudará a los clientes a tomar decisiones saludables y influirá en los tipos de alimentos donados a la despensa.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7671" y="4705466"/>
            <a:ext cx="2793861" cy="3283736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r>
              <a:rPr lang="en-US" sz="1300" b="1" dirty="0"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¿</a:t>
            </a:r>
            <a:r>
              <a:rPr lang="es-MX" sz="1300" b="1" dirty="0"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Cómo funciona SWAP?</a:t>
            </a:r>
          </a:p>
          <a:p>
            <a:r>
              <a:rPr lang="es-MX" sz="1300" dirty="0"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Para clasificar los alimentos, SWAP utiliza esta información de la etiqueta nutrimental:</a:t>
            </a:r>
          </a:p>
          <a:p>
            <a:pPr marL="153859" indent="-153859">
              <a:buFont typeface="Arial"/>
              <a:buChar char="•"/>
            </a:pPr>
            <a:r>
              <a:rPr lang="es-MX" sz="1300" dirty="0"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Grasa saturada</a:t>
            </a:r>
          </a:p>
          <a:p>
            <a:pPr marL="153859" indent="-153859">
              <a:buFont typeface="Arial"/>
              <a:buChar char="•"/>
            </a:pPr>
            <a:r>
              <a:rPr lang="es-MX" sz="1300" dirty="0"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Sodio</a:t>
            </a:r>
          </a:p>
          <a:p>
            <a:pPr marL="153859" indent="-153859">
              <a:buFont typeface="Arial"/>
              <a:buChar char="•"/>
            </a:pPr>
            <a:r>
              <a:rPr lang="es-MX" sz="1300" dirty="0"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Azúcar</a:t>
            </a:r>
          </a:p>
          <a:p>
            <a:pPr marL="564151" lvl="1" indent="-153859">
              <a:buFont typeface="Arial"/>
              <a:buChar char="•"/>
            </a:pPr>
            <a:endParaRPr lang="es-MX" sz="1300" dirty="0">
              <a:latin typeface="Segoe UI" panose="020B0502040204020203" pitchFamily="34" charset="0"/>
              <a:ea typeface="Segoe UI Historic" panose="020B0502040204020203" pitchFamily="34" charset="0"/>
              <a:cs typeface="Segoe UI" panose="020B0502040204020203" pitchFamily="34" charset="0"/>
            </a:endParaRPr>
          </a:p>
          <a:p>
            <a:r>
              <a:rPr lang="es-MX" sz="1300" b="1" dirty="0"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¿Por qué sólo estos nutrientes?</a:t>
            </a:r>
          </a:p>
          <a:p>
            <a:pPr marL="153859" indent="-153859">
              <a:buFont typeface="Arial"/>
              <a:buChar char="•"/>
            </a:pPr>
            <a:r>
              <a:rPr lang="es-MX" sz="1300" dirty="0"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Estos nutrientes son los más peligrosos para las enfermedades crónicas</a:t>
            </a:r>
          </a:p>
          <a:p>
            <a:pPr marL="153859" indent="-153859">
              <a:buFont typeface="Arial"/>
              <a:buChar char="•"/>
            </a:pPr>
            <a:r>
              <a:rPr lang="es-MX" sz="1300" dirty="0"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Estos están enlistados como “nutrientes a limitar” en las Guías de Alimentación de los Estados Unidos.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94447" y="4566955"/>
            <a:ext cx="2435970" cy="308368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lIns="82058" tIns="41029" rIns="82058" bIns="41029" rtlCol="0">
            <a:spAutoFit/>
          </a:bodyPr>
          <a:lstStyle/>
          <a:p>
            <a:r>
              <a:rPr lang="es-MX" sz="1300" b="1" dirty="0">
                <a:solidFill>
                  <a:srgbClr val="000000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Verde </a:t>
            </a:r>
            <a:r>
              <a:rPr lang="es-MX" sz="1300" dirty="0">
                <a:solidFill>
                  <a:srgbClr val="000000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= elegir con frecuencia; bajo en grasas saturadas, sodio y azúcar; apoya a la salud</a:t>
            </a:r>
          </a:p>
          <a:p>
            <a:endParaRPr lang="es-MX" sz="1300" dirty="0">
              <a:solidFill>
                <a:srgbClr val="000000"/>
              </a:solidFill>
              <a:latin typeface="Segoe UI" panose="020B0502040204020203" pitchFamily="34" charset="0"/>
              <a:ea typeface="Segoe UI Historic" panose="020B0502040204020203" pitchFamily="34" charset="0"/>
              <a:cs typeface="Segoe UI" panose="020B0502040204020203" pitchFamily="34" charset="0"/>
            </a:endParaRPr>
          </a:p>
          <a:p>
            <a:r>
              <a:rPr lang="es-MX" sz="1300" b="1" dirty="0">
                <a:solidFill>
                  <a:srgbClr val="000000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Amarillo </a:t>
            </a:r>
            <a:r>
              <a:rPr lang="es-MX" sz="1300" dirty="0">
                <a:solidFill>
                  <a:srgbClr val="000000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= elegir a veces; niveles medios de grasa, sodio o azúcar; puede contribuir a una buena salud</a:t>
            </a:r>
          </a:p>
          <a:p>
            <a:endParaRPr lang="es-MX" sz="1300" dirty="0">
              <a:solidFill>
                <a:srgbClr val="000000"/>
              </a:solidFill>
              <a:latin typeface="Segoe UI" panose="020B0502040204020203" pitchFamily="34" charset="0"/>
              <a:ea typeface="Segoe UI Historic" panose="020B0502040204020203" pitchFamily="34" charset="0"/>
              <a:cs typeface="Segoe UI" panose="020B0502040204020203" pitchFamily="34" charset="0"/>
            </a:endParaRPr>
          </a:p>
          <a:p>
            <a:r>
              <a:rPr lang="es-MX" sz="1300" b="1" dirty="0">
                <a:solidFill>
                  <a:srgbClr val="000000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Rojo</a:t>
            </a:r>
            <a:r>
              <a:rPr lang="es-MX" sz="1300" dirty="0">
                <a:solidFill>
                  <a:srgbClr val="000000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 = escoger con poca frecuencia; altos niveles de grasa, sodio o azúcar; piense en ellos como caprichos; limitados beneficios para la salud</a:t>
            </a:r>
            <a:endParaRPr lang="es-MX" sz="1300" u="sng" dirty="0">
              <a:solidFill>
                <a:srgbClr val="000000"/>
              </a:solidFill>
              <a:latin typeface="Segoe UI" panose="020B0502040204020203" pitchFamily="34" charset="0"/>
              <a:ea typeface="Segoe UI Historic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38763" y="8232072"/>
            <a:ext cx="2747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000" dirty="0">
                <a:latin typeface="Segoe UI" panose="020B0502040204020203" pitchFamily="34" charset="0"/>
                <a:cs typeface="Segoe UI" panose="020B0502040204020203" pitchFamily="34" charset="0"/>
              </a:rPr>
              <a:t>SWAP es una programa de </a:t>
            </a:r>
            <a:r>
              <a:rPr lang="es-ES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Institute</a:t>
            </a:r>
            <a:r>
              <a:rPr lang="es-ES" sz="1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for</a:t>
            </a:r>
            <a:r>
              <a:rPr lang="es-ES" sz="1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Hunger</a:t>
            </a:r>
            <a:r>
              <a:rPr lang="es-ES" sz="1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Research</a:t>
            </a:r>
            <a:r>
              <a:rPr lang="es-ES" sz="1000" dirty="0">
                <a:latin typeface="Segoe UI" panose="020B0502040204020203" pitchFamily="34" charset="0"/>
                <a:cs typeface="Segoe UI" panose="020B0502040204020203" pitchFamily="34" charset="0"/>
              </a:rPr>
              <a:t> &amp; </a:t>
            </a:r>
            <a:r>
              <a:rPr lang="es-ES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Solutions</a:t>
            </a:r>
            <a:r>
              <a:rPr lang="es-ES" sz="1000" dirty="0">
                <a:latin typeface="Segoe UI" panose="020B0502040204020203" pitchFamily="34" charset="0"/>
                <a:cs typeface="Segoe UI" panose="020B0502040204020203" pitchFamily="34" charset="0"/>
              </a:rPr>
              <a:t> a Connecticut Food Bank | </a:t>
            </a:r>
            <a:r>
              <a:rPr lang="es-ES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Foodshare</a:t>
            </a:r>
            <a:r>
              <a:rPr lang="es-ES" sz="1000" dirty="0">
                <a:latin typeface="Segoe UI" panose="020B0502040204020203" pitchFamily="34" charset="0"/>
                <a:cs typeface="Segoe UI" panose="020B0502040204020203" pitchFamily="34" charset="0"/>
              </a:rPr>
              <a:t>. Para mas información de SWAP, contactar </a:t>
            </a:r>
            <a:r>
              <a:rPr lang="es-ES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swap@foodshare.org</a:t>
            </a:r>
            <a:r>
              <a:rPr lang="es-ES" sz="10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415" y="4789736"/>
            <a:ext cx="537149" cy="5088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415" y="5698835"/>
            <a:ext cx="561071" cy="5045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1162" y="6695911"/>
            <a:ext cx="539324" cy="46755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6" t="10575" r="10642" b="20266"/>
          <a:stretch/>
        </p:blipFill>
        <p:spPr>
          <a:xfrm>
            <a:off x="5098908" y="70287"/>
            <a:ext cx="1325687" cy="1265108"/>
          </a:xfrm>
          <a:prstGeom prst="rect">
            <a:avLst/>
          </a:prstGeom>
        </p:spPr>
      </p:pic>
      <p:pic>
        <p:nvPicPr>
          <p:cNvPr id="15" name="Picture 14" descr="Text, logo&#10;&#10;Description automatically generated">
            <a:extLst>
              <a:ext uri="{FF2B5EF4-FFF2-40B4-BE49-F238E27FC236}">
                <a16:creationId xmlns:a16="http://schemas.microsoft.com/office/drawing/2014/main" id="{3016F6B6-E5D1-5345-9633-23627AF6FC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0265" y="7666083"/>
            <a:ext cx="2958935" cy="769323"/>
          </a:xfrm>
          <a:prstGeom prst="rect">
            <a:avLst/>
          </a:prstGeom>
        </p:spPr>
      </p:pic>
      <p:pic>
        <p:nvPicPr>
          <p:cNvPr id="8" name="Picture 7" descr="A green apple with yellow letters&#10;&#10;Description automatically generated">
            <a:extLst>
              <a:ext uri="{FF2B5EF4-FFF2-40B4-BE49-F238E27FC236}">
                <a16:creationId xmlns:a16="http://schemas.microsoft.com/office/drawing/2014/main" id="{BC3E984A-37E1-1149-AE49-BB304EA6A6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9606" y="7936094"/>
            <a:ext cx="1120726" cy="114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75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6132</TotalTime>
  <Words>591</Words>
  <Application>Microsoft Office PowerPoint</Application>
  <PresentationFormat>On-screen Show (4:3)</PresentationFormat>
  <Paragraphs>52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Segoe UI</vt:lpstr>
      <vt:lpstr>Segoe UI Historic</vt:lpstr>
      <vt:lpstr>Office Theme</vt:lpstr>
      <vt:lpstr>Supporting Wellness at Pantries</vt:lpstr>
      <vt:lpstr>Apoyando el Bienestar en las Despensas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Wellness at Pantries</dc:title>
  <dc:creator>Katie Martin</dc:creator>
  <cp:lastModifiedBy>Dana Cordy</cp:lastModifiedBy>
  <cp:revision>25</cp:revision>
  <cp:lastPrinted>2018-02-02T21:04:02Z</cp:lastPrinted>
  <dcterms:created xsi:type="dcterms:W3CDTF">2016-11-23T13:47:47Z</dcterms:created>
  <dcterms:modified xsi:type="dcterms:W3CDTF">2024-03-06T19:23:33Z</dcterms:modified>
</cp:coreProperties>
</file>