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4" r:id="rId17"/>
    <p:sldId id="275" r:id="rId18"/>
    <p:sldId id="276" r:id="rId19"/>
    <p:sldId id="277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2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5" autoAdjust="0"/>
    <p:restoredTop sz="64527" autoAdjust="0"/>
  </p:normalViewPr>
  <p:slideViewPr>
    <p:cSldViewPr snapToGrid="0">
      <p:cViewPr varScale="1">
        <p:scale>
          <a:sx n="77" d="100"/>
          <a:sy n="77" d="100"/>
        </p:scale>
        <p:origin x="126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Frank, Jr." userId="a5324464-0af1-4690-9620-d482b54ace36" providerId="ADAL" clId="{363E8C06-549A-4B78-A682-B97F8D133CD7}"/>
    <pc:docChg chg="modSld">
      <pc:chgData name="James Frank, Jr." userId="a5324464-0af1-4690-9620-d482b54ace36" providerId="ADAL" clId="{363E8C06-549A-4B78-A682-B97F8D133CD7}" dt="2026-04-02T20:49:12.309" v="18" actId="6549"/>
      <pc:docMkLst>
        <pc:docMk/>
      </pc:docMkLst>
      <pc:sldChg chg="modNotesTx">
        <pc:chgData name="James Frank, Jr." userId="a5324464-0af1-4690-9620-d482b54ace36" providerId="ADAL" clId="{363E8C06-549A-4B78-A682-B97F8D133CD7}" dt="2026-04-02T20:48:12.033" v="0" actId="6549"/>
        <pc:sldMkLst>
          <pc:docMk/>
          <pc:sldMk cId="0" sldId="257"/>
        </pc:sldMkLst>
      </pc:sldChg>
      <pc:sldChg chg="modNotesTx">
        <pc:chgData name="James Frank, Jr." userId="a5324464-0af1-4690-9620-d482b54ace36" providerId="ADAL" clId="{363E8C06-549A-4B78-A682-B97F8D133CD7}" dt="2026-04-02T20:48:17.007" v="1" actId="6549"/>
        <pc:sldMkLst>
          <pc:docMk/>
          <pc:sldMk cId="0" sldId="259"/>
        </pc:sldMkLst>
      </pc:sldChg>
      <pc:sldChg chg="modNotesTx">
        <pc:chgData name="James Frank, Jr." userId="a5324464-0af1-4690-9620-d482b54ace36" providerId="ADAL" clId="{363E8C06-549A-4B78-A682-B97F8D133CD7}" dt="2026-04-02T20:48:19.934" v="2" actId="6549"/>
        <pc:sldMkLst>
          <pc:docMk/>
          <pc:sldMk cId="0" sldId="260"/>
        </pc:sldMkLst>
      </pc:sldChg>
      <pc:sldChg chg="modNotesTx">
        <pc:chgData name="James Frank, Jr." userId="a5324464-0af1-4690-9620-d482b54ace36" providerId="ADAL" clId="{363E8C06-549A-4B78-A682-B97F8D133CD7}" dt="2026-04-02T20:48:23.162" v="3" actId="6549"/>
        <pc:sldMkLst>
          <pc:docMk/>
          <pc:sldMk cId="0" sldId="261"/>
        </pc:sldMkLst>
      </pc:sldChg>
      <pc:sldChg chg="modNotesTx">
        <pc:chgData name="James Frank, Jr." userId="a5324464-0af1-4690-9620-d482b54ace36" providerId="ADAL" clId="{363E8C06-549A-4B78-A682-B97F8D133CD7}" dt="2026-04-02T20:48:26.102" v="4" actId="6549"/>
        <pc:sldMkLst>
          <pc:docMk/>
          <pc:sldMk cId="0" sldId="262"/>
        </pc:sldMkLst>
      </pc:sldChg>
      <pc:sldChg chg="modNotesTx">
        <pc:chgData name="James Frank, Jr." userId="a5324464-0af1-4690-9620-d482b54ace36" providerId="ADAL" clId="{363E8C06-549A-4B78-A682-B97F8D133CD7}" dt="2026-04-02T20:48:29.025" v="5" actId="6549"/>
        <pc:sldMkLst>
          <pc:docMk/>
          <pc:sldMk cId="0" sldId="263"/>
        </pc:sldMkLst>
      </pc:sldChg>
      <pc:sldChg chg="modNotesTx">
        <pc:chgData name="James Frank, Jr." userId="a5324464-0af1-4690-9620-d482b54ace36" providerId="ADAL" clId="{363E8C06-549A-4B78-A682-B97F8D133CD7}" dt="2026-04-02T20:48:32.447" v="6" actId="6549"/>
        <pc:sldMkLst>
          <pc:docMk/>
          <pc:sldMk cId="0" sldId="264"/>
        </pc:sldMkLst>
      </pc:sldChg>
      <pc:sldChg chg="modNotesTx">
        <pc:chgData name="James Frank, Jr." userId="a5324464-0af1-4690-9620-d482b54ace36" providerId="ADAL" clId="{363E8C06-549A-4B78-A682-B97F8D133CD7}" dt="2026-04-02T20:48:35.556" v="7" actId="6549"/>
        <pc:sldMkLst>
          <pc:docMk/>
          <pc:sldMk cId="0" sldId="265"/>
        </pc:sldMkLst>
      </pc:sldChg>
      <pc:sldChg chg="modNotesTx">
        <pc:chgData name="James Frank, Jr." userId="a5324464-0af1-4690-9620-d482b54ace36" providerId="ADAL" clId="{363E8C06-549A-4B78-A682-B97F8D133CD7}" dt="2026-04-02T20:48:38.755" v="8" actId="6549"/>
        <pc:sldMkLst>
          <pc:docMk/>
          <pc:sldMk cId="0" sldId="266"/>
        </pc:sldMkLst>
      </pc:sldChg>
      <pc:sldChg chg="modNotesTx">
        <pc:chgData name="James Frank, Jr." userId="a5324464-0af1-4690-9620-d482b54ace36" providerId="ADAL" clId="{363E8C06-549A-4B78-A682-B97F8D133CD7}" dt="2026-04-02T20:48:42.285" v="9" actId="6549"/>
        <pc:sldMkLst>
          <pc:docMk/>
          <pc:sldMk cId="0" sldId="267"/>
        </pc:sldMkLst>
      </pc:sldChg>
      <pc:sldChg chg="modNotesTx">
        <pc:chgData name="James Frank, Jr." userId="a5324464-0af1-4690-9620-d482b54ace36" providerId="ADAL" clId="{363E8C06-549A-4B78-A682-B97F8D133CD7}" dt="2026-04-02T20:48:46.627" v="10" actId="6549"/>
        <pc:sldMkLst>
          <pc:docMk/>
          <pc:sldMk cId="0" sldId="268"/>
        </pc:sldMkLst>
      </pc:sldChg>
      <pc:sldChg chg="modNotesTx">
        <pc:chgData name="James Frank, Jr." userId="a5324464-0af1-4690-9620-d482b54ace36" providerId="ADAL" clId="{363E8C06-549A-4B78-A682-B97F8D133CD7}" dt="2026-04-02T20:48:49.524" v="11" actId="6549"/>
        <pc:sldMkLst>
          <pc:docMk/>
          <pc:sldMk cId="0" sldId="269"/>
        </pc:sldMkLst>
      </pc:sldChg>
      <pc:sldChg chg="modNotesTx">
        <pc:chgData name="James Frank, Jr." userId="a5324464-0af1-4690-9620-d482b54ace36" providerId="ADAL" clId="{363E8C06-549A-4B78-A682-B97F8D133CD7}" dt="2026-04-02T20:48:52.664" v="12" actId="6549"/>
        <pc:sldMkLst>
          <pc:docMk/>
          <pc:sldMk cId="0" sldId="270"/>
        </pc:sldMkLst>
      </pc:sldChg>
      <pc:sldChg chg="modNotesTx">
        <pc:chgData name="James Frank, Jr." userId="a5324464-0af1-4690-9620-d482b54ace36" providerId="ADAL" clId="{363E8C06-549A-4B78-A682-B97F8D133CD7}" dt="2026-04-02T20:48:55.771" v="13" actId="6549"/>
        <pc:sldMkLst>
          <pc:docMk/>
          <pc:sldMk cId="0" sldId="271"/>
        </pc:sldMkLst>
      </pc:sldChg>
      <pc:sldChg chg="modNotesTx">
        <pc:chgData name="James Frank, Jr." userId="a5324464-0af1-4690-9620-d482b54ace36" providerId="ADAL" clId="{363E8C06-549A-4B78-A682-B97F8D133CD7}" dt="2026-04-02T20:48:58.676" v="14" actId="6549"/>
        <pc:sldMkLst>
          <pc:docMk/>
          <pc:sldMk cId="0" sldId="272"/>
        </pc:sldMkLst>
      </pc:sldChg>
      <pc:sldChg chg="modNotesTx">
        <pc:chgData name="James Frank, Jr." userId="a5324464-0af1-4690-9620-d482b54ace36" providerId="ADAL" clId="{363E8C06-549A-4B78-A682-B97F8D133CD7}" dt="2026-04-02T20:49:02.013" v="15" actId="6549"/>
        <pc:sldMkLst>
          <pc:docMk/>
          <pc:sldMk cId="0" sldId="274"/>
        </pc:sldMkLst>
      </pc:sldChg>
      <pc:sldChg chg="modNotesTx">
        <pc:chgData name="James Frank, Jr." userId="a5324464-0af1-4690-9620-d482b54ace36" providerId="ADAL" clId="{363E8C06-549A-4B78-A682-B97F8D133CD7}" dt="2026-04-02T20:49:04.843" v="16" actId="6549"/>
        <pc:sldMkLst>
          <pc:docMk/>
          <pc:sldMk cId="0" sldId="275"/>
        </pc:sldMkLst>
      </pc:sldChg>
      <pc:sldChg chg="modNotesTx">
        <pc:chgData name="James Frank, Jr." userId="a5324464-0af1-4690-9620-d482b54ace36" providerId="ADAL" clId="{363E8C06-549A-4B78-A682-B97F8D133CD7}" dt="2026-04-02T20:49:08.267" v="17" actId="6549"/>
        <pc:sldMkLst>
          <pc:docMk/>
          <pc:sldMk cId="0" sldId="276"/>
        </pc:sldMkLst>
      </pc:sldChg>
      <pc:sldChg chg="modNotesTx">
        <pc:chgData name="James Frank, Jr." userId="a5324464-0af1-4690-9620-d482b54ace36" providerId="ADAL" clId="{363E8C06-549A-4B78-A682-B97F8D133CD7}" dt="2026-04-02T20:49:12.309" v="18" actId="6549"/>
        <pc:sldMkLst>
          <pc:docMk/>
          <pc:sldMk cId="0" sldId="27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E7158C-2BD6-40A9-B5B0-4DFAC17D6D63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0C481B-2BA1-40D3-B9D2-6F0BC257E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923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C62951-5068-7EBB-5548-54691442A6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3857D6-AB6E-9170-06FC-7C6D6F6E31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4F45FC-A57D-29E0-D764-342A3A813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EC3D3-4333-498B-9EF5-0B80640560B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10E322-B63B-199C-8CB8-35CE322C8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A002DF-A79C-F574-D3A9-05D427EF8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7C46F-E7E0-4031-B548-1C9F3AB9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55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3D42D-3B9C-8B6A-6A85-C996F8DD2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455E31-E627-ED5C-B9F3-3EB51C50CF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D96EF7-4866-E86B-4A10-2DCBDEB60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EC3D3-4333-498B-9EF5-0B80640560B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DA7DB6-229A-7B4F-AD3F-B7B52D44D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5CE294-BBB0-D9EB-E32E-147ED5EEE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7C46F-E7E0-4031-B548-1C9F3AB9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036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D44E81A-1BC2-3600-8264-A7460AFC46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176E6B-FFEE-B56D-745B-3930DA01CB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FFFC04-909A-C778-08CC-A5475ABA6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EC3D3-4333-498B-9EF5-0B80640560B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A5E516-1C65-C965-25B6-6904604C5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EB25FA-7033-2CA0-3AF3-EEA811E48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7C46F-E7E0-4031-B548-1C9F3AB9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0580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8298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D1368F-0579-AB77-E9E0-8E575AEDA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096693-6A85-9A8C-377B-304D9C5A3E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0131BD-2D2A-8E89-058E-0BAF2F6E0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EC3D3-4333-498B-9EF5-0B80640560B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DA422F-0E99-A129-3C3F-3461BF790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9E6816-15A2-8093-2252-33D535EC1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7C46F-E7E0-4031-B548-1C9F3AB9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114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37E94E-7E28-96E6-3090-96BF6E4BC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48BA69-9761-16D3-F9D8-D364353BC3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B1F37D-A02C-2D20-1F9F-23DDC1A1C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EC3D3-4333-498B-9EF5-0B80640560B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D731B8-0D5B-F9C1-193D-1B95A1783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4F40A1-D76E-09D8-AD30-DF4978508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7C46F-E7E0-4031-B548-1C9F3AB9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701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DCA86-9D96-E3FE-2AF0-ADE79A12A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AF7CA8-C533-BC15-1FE5-7CAFDC7BE9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893369-5DBE-D285-E664-8E68B679D8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DF20B7-77FA-6B74-D501-7FA72F698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EC3D3-4333-498B-9EF5-0B80640560B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F3E245-AD30-F7A8-8F64-C3DDF5193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2DE4F5-85C2-F9E1-7E2D-35A86B355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7C46F-E7E0-4031-B548-1C9F3AB9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047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EC9D7E-C3D5-2E8B-653B-FEEA4F909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2F11FB-786F-19DE-3316-C36E916E1A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AE7795-4808-1E7C-0654-4DF9581409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AE2EDE-E749-3D65-FB74-80402B9AFD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339110-4C04-7119-F3E2-34388ABF9F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DB9F503-05D9-435C-7589-5256504D2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EC3D3-4333-498B-9EF5-0B80640560B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7B6C9E-0B74-7EA4-EBC7-614A99083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662142-0497-B5F6-B4E0-A13DB77B1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7C46F-E7E0-4031-B548-1C9F3AB9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79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8ECFE-C47A-826E-21E3-307681B6C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DE96197-BC5C-F58E-3F94-4AE01CCB5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EC3D3-4333-498B-9EF5-0B80640560B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1330F1-29F8-4444-79CF-8D06A9F32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15D6D0-2E98-F99F-E826-EE3BFD11C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7C46F-E7E0-4031-B548-1C9F3AB9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484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5E294A-FA2F-D8DD-F962-81F1B6E17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EC3D3-4333-498B-9EF5-0B80640560B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D1B8F9-B03B-4E22-E3B9-84191BAC4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5464B2-91AE-A2C0-0723-42E9545D2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7C46F-E7E0-4031-B548-1C9F3AB9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931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0FC196-DAF2-CA7B-1F69-84B00F9461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CE53CC-089C-B218-FED6-D9C0C5852A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4088AC-689B-036E-34AA-C145DF9708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A98BAD-8F4F-75F9-8790-E805390D5B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EC3D3-4333-498B-9EF5-0B80640560B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EC6448-4148-88E9-C254-02EEFB26B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4B4C60-C796-CB84-4C40-CED076BCF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7C46F-E7E0-4031-B548-1C9F3AB9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1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AB4598-17CA-1852-59C8-4276100D4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3C940F-6E4B-2AFA-E9DB-824233F538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ED89EF-9DF0-6CD6-0BA4-6CC7A3328B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9C9EB3-07FB-AD1D-9050-000BEB4ED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EC3D3-4333-498B-9EF5-0B80640560B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A81FFB-4C9F-5CEC-CF61-464AFBE31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7C9DCF-BF41-B614-A16C-79831F354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7C46F-E7E0-4031-B548-1C9F3AB9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153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DF8D2B-88CB-9BF5-4C7D-ADBA02C6E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5362B9-C1FB-6BE0-692E-DB0E65B1D5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B9C495-C10E-BF85-1E3B-606A48C34B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BEC3D3-4333-498B-9EF5-0B80640560B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983EED-01D6-8AB8-B871-A7785C4C19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6277F5-6DFA-C43E-B570-F7371C0CCF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457C46F-E7E0-4031-B548-1C9F3AB9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957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hyperlink" Target="mailto:j.frank@sdei.net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2.png"/><Relationship Id="rId5" Type="http://schemas.openxmlformats.org/officeDocument/2006/relationships/image" Target="../media/image13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1.png"/><Relationship Id="rId4" Type="http://schemas.openxmlformats.org/officeDocument/2006/relationships/image" Target="../media/image1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8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5" Type="http://schemas.openxmlformats.org/officeDocument/2006/relationships/image" Target="../media/image13.png"/><Relationship Id="rId4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5" Type="http://schemas.openxmlformats.org/officeDocument/2006/relationships/image" Target="../media/image4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2.png"/><Relationship Id="rId5" Type="http://schemas.openxmlformats.org/officeDocument/2006/relationships/image" Target="../media/image4.pn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32960"/>
            <a:ext cx="12192000" cy="2225040"/>
          </a:xfrm>
          <a:prstGeom prst="rect">
            <a:avLst/>
          </a:prstGeom>
          <a:solidFill>
            <a:srgbClr val="112966"/>
          </a:solidFill>
          <a:ln w="12700">
            <a:solidFill>
              <a:srgbClr val="0D3B5E"/>
            </a:solidFill>
            <a:prstDash val="solid"/>
          </a:ln>
        </p:spPr>
        <p:txBody>
          <a:bodyPr/>
          <a:lstStyle/>
          <a:p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0" y="4572000"/>
            <a:ext cx="12192000" cy="97536"/>
          </a:xfrm>
          <a:prstGeom prst="rect">
            <a:avLst/>
          </a:prstGeom>
          <a:solidFill>
            <a:srgbClr val="60B966"/>
          </a:solidFill>
          <a:ln w="12700">
            <a:solidFill>
              <a:srgbClr val="3AAFA9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4" name="Shape 2"/>
          <p:cNvSpPr/>
          <p:nvPr/>
        </p:nvSpPr>
        <p:spPr>
          <a:xfrm>
            <a:off x="9144000" y="0"/>
            <a:ext cx="3048000" cy="4608576"/>
          </a:xfrm>
          <a:prstGeom prst="rect">
            <a:avLst/>
          </a:prstGeom>
          <a:solidFill>
            <a:srgbClr val="1A7A8A">
              <a:alpha val="20000"/>
            </a:srgbClr>
          </a:solidFill>
          <a:ln w="12700">
            <a:solidFill>
              <a:srgbClr val="1A7A8A">
                <a:alpha val="20000"/>
              </a:srgbClr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48800" y="609600"/>
            <a:ext cx="2438400" cy="24384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609600" y="1320800"/>
            <a:ext cx="8534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4800" b="1" dirty="0">
                <a:solidFill>
                  <a:schemeClr val="tx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GIS-Enabled Asset Management</a:t>
            </a:r>
            <a:endParaRPr lang="en-US" sz="4800" dirty="0">
              <a:solidFill>
                <a:schemeClr val="tx2"/>
              </a:solidFill>
            </a:endParaRPr>
          </a:p>
        </p:txBody>
      </p:sp>
      <p:sp>
        <p:nvSpPr>
          <p:cNvPr id="7" name="Text 4"/>
          <p:cNvSpPr/>
          <p:nvPr/>
        </p:nvSpPr>
        <p:spPr>
          <a:xfrm>
            <a:off x="609600" y="2357120"/>
            <a:ext cx="8534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3467" i="1" dirty="0">
                <a:solidFill>
                  <a:srgbClr val="60B9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Pennsylvania Water Authorities</a:t>
            </a:r>
            <a:endParaRPr lang="en-US" sz="3467" dirty="0">
              <a:solidFill>
                <a:srgbClr val="60B966"/>
              </a:solidFill>
            </a:endParaRPr>
          </a:p>
        </p:txBody>
      </p:sp>
      <p:sp>
        <p:nvSpPr>
          <p:cNvPr id="8" name="Text 5"/>
          <p:cNvSpPr/>
          <p:nvPr/>
        </p:nvSpPr>
        <p:spPr>
          <a:xfrm>
            <a:off x="609600" y="3271520"/>
            <a:ext cx="8534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867" dirty="0">
                <a:solidFill>
                  <a:srgbClr val="8AA5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Turning Infrastructure Challenges into Opportunities</a:t>
            </a:r>
            <a:endParaRPr lang="en-US" sz="1867" dirty="0"/>
          </a:p>
        </p:txBody>
      </p:sp>
      <p:sp>
        <p:nvSpPr>
          <p:cNvPr id="10" name="Text 7"/>
          <p:cNvSpPr/>
          <p:nvPr/>
        </p:nvSpPr>
        <p:spPr>
          <a:xfrm>
            <a:off x="609600" y="4846320"/>
            <a:ext cx="10972800" cy="426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733" dirty="0">
                <a:solidFill>
                  <a:srgbClr val="8AA5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 Pennsylvania Section of the American Water Works Association</a:t>
            </a:r>
            <a:endParaRPr lang="en-US" sz="1733" dirty="0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FD07D760-A477-6A78-B0C6-64FDA3E5EAE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4207" y="275780"/>
            <a:ext cx="3899495" cy="818853"/>
          </a:xfrm>
          <a:prstGeom prst="rect">
            <a:avLst/>
          </a:prstGeom>
        </p:spPr>
      </p:pic>
      <p:sp>
        <p:nvSpPr>
          <p:cNvPr id="22" name="Text 7">
            <a:extLst>
              <a:ext uri="{FF2B5EF4-FFF2-40B4-BE49-F238E27FC236}">
                <a16:creationId xmlns:a16="http://schemas.microsoft.com/office/drawing/2014/main" id="{36DCB32F-6B21-1C73-4C08-C484A2333BAE}"/>
              </a:ext>
            </a:extLst>
          </p:cNvPr>
          <p:cNvSpPr/>
          <p:nvPr/>
        </p:nvSpPr>
        <p:spPr>
          <a:xfrm>
            <a:off x="8015600" y="5868501"/>
            <a:ext cx="4176401" cy="10138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i="1" dirty="0">
                <a:solidFill>
                  <a:srgbClr val="8AA5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Presented by:  Jim Frank</a:t>
            </a:r>
          </a:p>
          <a:p>
            <a:r>
              <a:rPr lang="en-US" sz="1600" i="1" dirty="0">
                <a:solidFill>
                  <a:srgbClr val="8AA5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 Geographic Information Systems Manager</a:t>
            </a:r>
          </a:p>
          <a:p>
            <a:r>
              <a:rPr lang="en-US" sz="1600" i="1" dirty="0">
                <a:solidFill>
                  <a:srgbClr val="8AA5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 </a:t>
            </a:r>
            <a:r>
              <a:rPr lang="en-US" sz="1600" i="1" dirty="0">
                <a:solidFill>
                  <a:schemeClr val="accent5">
                    <a:lumMod val="60000"/>
                    <a:lumOff val="4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j.frank@sdei.net</a:t>
            </a:r>
            <a:endParaRPr lang="en-US" sz="1600" i="1" dirty="0">
              <a:solidFill>
                <a:schemeClr val="accent5">
                  <a:lumMod val="60000"/>
                  <a:lumOff val="40000"/>
                </a:schemeClr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r>
              <a:rPr lang="en-US" sz="1600" dirty="0">
                <a:solidFill>
                  <a:srgbClr val="8AA5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	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29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3048000"/>
            <a:ext cx="12192000" cy="85344"/>
          </a:xfrm>
          <a:prstGeom prst="rect">
            <a:avLst/>
          </a:prstGeom>
          <a:solidFill>
            <a:srgbClr val="60B966"/>
          </a:solidFill>
          <a:ln w="12700">
            <a:solidFill>
              <a:srgbClr val="3AAFA9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3" name="Text 1"/>
          <p:cNvSpPr/>
          <p:nvPr/>
        </p:nvSpPr>
        <p:spPr>
          <a:xfrm>
            <a:off x="731520" y="1706880"/>
            <a:ext cx="10728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867" b="1" kern="0" spc="800" dirty="0">
                <a:solidFill>
                  <a:srgbClr val="60B9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4</a:t>
            </a:r>
            <a:endParaRPr lang="en-US" sz="1867" dirty="0">
              <a:solidFill>
                <a:srgbClr val="60B966"/>
              </a:solidFill>
            </a:endParaRPr>
          </a:p>
        </p:txBody>
      </p:sp>
      <p:sp>
        <p:nvSpPr>
          <p:cNvPr id="4" name="Text 2"/>
          <p:cNvSpPr/>
          <p:nvPr/>
        </p:nvSpPr>
        <p:spPr>
          <a:xfrm>
            <a:off x="731520" y="2194560"/>
            <a:ext cx="1072896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5067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GIS-Enabled KPIs</a:t>
            </a:r>
            <a:endParaRPr lang="en-US" sz="5067" dirty="0"/>
          </a:p>
          <a:p>
            <a:r>
              <a:rPr lang="en-US" sz="5067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Action</a:t>
            </a:r>
            <a:endParaRPr lang="en-US" sz="5067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09760" y="3901440"/>
            <a:ext cx="2194560" cy="219456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731520" y="3901440"/>
            <a:ext cx="6096000" cy="487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endParaRPr lang="en-US" sz="1733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1097280"/>
          </a:xfrm>
          <a:prstGeom prst="rect">
            <a:avLst/>
          </a:prstGeom>
          <a:solidFill>
            <a:srgbClr val="112966"/>
          </a:solidFill>
          <a:ln w="12700">
            <a:solidFill>
              <a:srgbClr val="0A2D4D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3" name="Shape 1"/>
          <p:cNvSpPr/>
          <p:nvPr/>
        </p:nvSpPr>
        <p:spPr>
          <a:xfrm>
            <a:off x="0" y="1097280"/>
            <a:ext cx="12192000" cy="85344"/>
          </a:xfrm>
          <a:prstGeom prst="rect">
            <a:avLst/>
          </a:prstGeom>
          <a:solidFill>
            <a:srgbClr val="60B966"/>
          </a:solidFill>
          <a:ln w="12700">
            <a:solidFill>
              <a:srgbClr val="3AAFA9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4" name="Text 2"/>
          <p:cNvSpPr/>
          <p:nvPr/>
        </p:nvSpPr>
        <p:spPr>
          <a:xfrm>
            <a:off x="487680" y="97536"/>
            <a:ext cx="11216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Location-Based KPIs: From Data to Decisions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87680" y="97536"/>
            <a:ext cx="11216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/>
            <a:endParaRPr lang="en-US" sz="1733" dirty="0"/>
          </a:p>
        </p:txBody>
      </p:sp>
      <p:sp>
        <p:nvSpPr>
          <p:cNvPr id="6" name="Shape 4"/>
          <p:cNvSpPr/>
          <p:nvPr/>
        </p:nvSpPr>
        <p:spPr>
          <a:xfrm>
            <a:off x="0" y="6522720"/>
            <a:ext cx="12192000" cy="335280"/>
          </a:xfrm>
          <a:prstGeom prst="rect">
            <a:avLst/>
          </a:prstGeom>
          <a:solidFill>
            <a:srgbClr val="112966"/>
          </a:solidFill>
          <a:ln w="12700">
            <a:solidFill>
              <a:srgbClr val="0A2D4D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7" name="Text 5"/>
          <p:cNvSpPr/>
          <p:nvPr/>
        </p:nvSpPr>
        <p:spPr>
          <a:xfrm>
            <a:off x="365760" y="6522720"/>
            <a:ext cx="11460480" cy="335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200" dirty="0">
                <a:solidFill>
                  <a:srgbClr val="8AA5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GIS-Enabled KPIs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65760" y="6522720"/>
            <a:ext cx="11460480" cy="335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1200" dirty="0">
                <a:solidFill>
                  <a:srgbClr val="8AA5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GIS-Enabled Asset Management for PA Water Authorities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87680" y="1280160"/>
            <a:ext cx="11216640" cy="670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i="1" dirty="0">
                <a:solidFill>
                  <a:srgbClr val="4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Traditional KPIs tell you WHAT is happening. Location-based KPIs tell you WHERE — and that changes everything about how you respond.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365760" y="2011680"/>
            <a:ext cx="536448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F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 sz="2400"/>
          </a:p>
        </p:txBody>
      </p:sp>
      <p:sp>
        <p:nvSpPr>
          <p:cNvPr id="11" name="Shape 9"/>
          <p:cNvSpPr/>
          <p:nvPr/>
        </p:nvSpPr>
        <p:spPr>
          <a:xfrm>
            <a:off x="585216" y="2743200"/>
            <a:ext cx="609600" cy="609600"/>
          </a:xfrm>
          <a:prstGeom prst="ellipse">
            <a:avLst/>
          </a:prstGeom>
          <a:solidFill>
            <a:srgbClr val="1A7A8A"/>
          </a:solidFill>
          <a:ln w="12700">
            <a:solidFill>
              <a:srgbClr val="1A7A8A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pic>
        <p:nvPicPr>
          <p:cNvPr id="1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792" y="2779776"/>
            <a:ext cx="536448" cy="536448"/>
          </a:xfrm>
          <a:prstGeom prst="rect">
            <a:avLst/>
          </a:prstGeom>
        </p:spPr>
      </p:pic>
      <p:sp>
        <p:nvSpPr>
          <p:cNvPr id="13" name="Text 10"/>
          <p:cNvSpPr/>
          <p:nvPr/>
        </p:nvSpPr>
        <p:spPr>
          <a:xfrm>
            <a:off x="1341120" y="2133600"/>
            <a:ext cx="42062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b="1" dirty="0">
                <a:solidFill>
                  <a:srgbClr val="0A2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Asset Condition Score</a:t>
            </a:r>
            <a:endParaRPr lang="en-US" sz="1600" dirty="0"/>
          </a:p>
          <a:p>
            <a:r>
              <a:rPr lang="en-US" sz="1600" b="1" dirty="0">
                <a:solidFill>
                  <a:srgbClr val="0A2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by Location</a:t>
            </a:r>
            <a:endParaRPr lang="en-US" sz="1600" dirty="0"/>
          </a:p>
        </p:txBody>
      </p:sp>
      <p:sp>
        <p:nvSpPr>
          <p:cNvPr id="14" name="Text 11"/>
          <p:cNvSpPr/>
          <p:nvPr/>
        </p:nvSpPr>
        <p:spPr>
          <a:xfrm>
            <a:off x="1341120" y="2804160"/>
            <a:ext cx="4206240" cy="1158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467" dirty="0">
                <a:solidFill>
                  <a:srgbClr val="4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 condition ratings across your service area. See at a glance which zones have the highest concentration of poor-condition assets.</a:t>
            </a:r>
            <a:endParaRPr lang="en-US" sz="1467" dirty="0"/>
          </a:p>
        </p:txBody>
      </p:sp>
      <p:sp>
        <p:nvSpPr>
          <p:cNvPr id="15" name="Shape 12"/>
          <p:cNvSpPr/>
          <p:nvPr/>
        </p:nvSpPr>
        <p:spPr>
          <a:xfrm>
            <a:off x="6156960" y="2011680"/>
            <a:ext cx="536448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F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 sz="2400"/>
          </a:p>
        </p:txBody>
      </p:sp>
      <p:sp>
        <p:nvSpPr>
          <p:cNvPr id="16" name="Shape 13"/>
          <p:cNvSpPr/>
          <p:nvPr/>
        </p:nvSpPr>
        <p:spPr>
          <a:xfrm>
            <a:off x="6376416" y="2743200"/>
            <a:ext cx="609600" cy="609600"/>
          </a:xfrm>
          <a:prstGeom prst="ellipse">
            <a:avLst/>
          </a:prstGeom>
          <a:solidFill>
            <a:srgbClr val="1A7A8A"/>
          </a:solidFill>
          <a:ln w="12700">
            <a:solidFill>
              <a:srgbClr val="1A7A8A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pic>
        <p:nvPicPr>
          <p:cNvPr id="1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12992" y="2779776"/>
            <a:ext cx="536448" cy="536448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7132320" y="2133600"/>
            <a:ext cx="42062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b="1" dirty="0">
                <a:solidFill>
                  <a:srgbClr val="0A2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Break Frequency per</a:t>
            </a:r>
            <a:endParaRPr lang="en-US" sz="1600" dirty="0"/>
          </a:p>
          <a:p>
            <a:r>
              <a:rPr lang="en-US" sz="1600" b="1" dirty="0">
                <a:solidFill>
                  <a:srgbClr val="0A2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Mile of Pipe</a:t>
            </a:r>
            <a:endParaRPr lang="en-US" sz="1600" dirty="0"/>
          </a:p>
        </p:txBody>
      </p:sp>
      <p:sp>
        <p:nvSpPr>
          <p:cNvPr id="19" name="Text 15"/>
          <p:cNvSpPr/>
          <p:nvPr/>
        </p:nvSpPr>
        <p:spPr>
          <a:xfrm>
            <a:off x="7132320" y="2804160"/>
            <a:ext cx="4206240" cy="1158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467" dirty="0">
                <a:solidFill>
                  <a:srgbClr val="4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 pipe segments and corridors with repeated failures — your highest-risk, highest-cost zones.</a:t>
            </a:r>
            <a:endParaRPr lang="en-US" sz="1467" dirty="0"/>
          </a:p>
        </p:txBody>
      </p:sp>
      <p:sp>
        <p:nvSpPr>
          <p:cNvPr id="20" name="Shape 16"/>
          <p:cNvSpPr/>
          <p:nvPr/>
        </p:nvSpPr>
        <p:spPr>
          <a:xfrm>
            <a:off x="365760" y="4206240"/>
            <a:ext cx="536448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F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 sz="2400"/>
          </a:p>
        </p:txBody>
      </p:sp>
      <p:sp>
        <p:nvSpPr>
          <p:cNvPr id="21" name="Shape 17"/>
          <p:cNvSpPr/>
          <p:nvPr/>
        </p:nvSpPr>
        <p:spPr>
          <a:xfrm>
            <a:off x="585216" y="4937760"/>
            <a:ext cx="609600" cy="609600"/>
          </a:xfrm>
          <a:prstGeom prst="ellipse">
            <a:avLst/>
          </a:prstGeom>
          <a:solidFill>
            <a:srgbClr val="1A7A8A"/>
          </a:solidFill>
          <a:ln w="12700">
            <a:solidFill>
              <a:srgbClr val="1A7A8A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1792" y="4974336"/>
            <a:ext cx="536448" cy="536448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1341120" y="4328160"/>
            <a:ext cx="42062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b="1" dirty="0">
                <a:solidFill>
                  <a:srgbClr val="0A2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Maintenance Response</a:t>
            </a:r>
            <a:endParaRPr lang="en-US" sz="1600" dirty="0"/>
          </a:p>
          <a:p>
            <a:r>
              <a:rPr lang="en-US" sz="1600" b="1" dirty="0">
                <a:solidFill>
                  <a:srgbClr val="0A2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 by Zone</a:t>
            </a:r>
            <a:endParaRPr lang="en-US" sz="1600" dirty="0"/>
          </a:p>
        </p:txBody>
      </p:sp>
      <p:sp>
        <p:nvSpPr>
          <p:cNvPr id="24" name="Text 19"/>
          <p:cNvSpPr/>
          <p:nvPr/>
        </p:nvSpPr>
        <p:spPr>
          <a:xfrm>
            <a:off x="1341120" y="4998720"/>
            <a:ext cx="4206240" cy="1158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467" dirty="0">
                <a:solidFill>
                  <a:srgbClr val="4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Measure how quickly your crews can reach and resolve issues in different geographic zones. Identify service equity gaps.</a:t>
            </a:r>
            <a:endParaRPr lang="en-US" sz="1467" dirty="0"/>
          </a:p>
        </p:txBody>
      </p:sp>
      <p:sp>
        <p:nvSpPr>
          <p:cNvPr id="25" name="Shape 20"/>
          <p:cNvSpPr/>
          <p:nvPr/>
        </p:nvSpPr>
        <p:spPr>
          <a:xfrm>
            <a:off x="6156960" y="4206240"/>
            <a:ext cx="536448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F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 sz="2400"/>
          </a:p>
        </p:txBody>
      </p:sp>
      <p:sp>
        <p:nvSpPr>
          <p:cNvPr id="26" name="Shape 21"/>
          <p:cNvSpPr/>
          <p:nvPr/>
        </p:nvSpPr>
        <p:spPr>
          <a:xfrm>
            <a:off x="6376416" y="4937760"/>
            <a:ext cx="609600" cy="609600"/>
          </a:xfrm>
          <a:prstGeom prst="ellipse">
            <a:avLst/>
          </a:prstGeom>
          <a:solidFill>
            <a:srgbClr val="1A7A8A"/>
          </a:solidFill>
          <a:ln w="12700">
            <a:solidFill>
              <a:srgbClr val="1A7A8A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pic>
        <p:nvPicPr>
          <p:cNvPr id="27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12992" y="4974336"/>
            <a:ext cx="536448" cy="536448"/>
          </a:xfrm>
          <a:prstGeom prst="rect">
            <a:avLst/>
          </a:prstGeom>
        </p:spPr>
      </p:pic>
      <p:sp>
        <p:nvSpPr>
          <p:cNvPr id="28" name="Text 22"/>
          <p:cNvSpPr/>
          <p:nvPr/>
        </p:nvSpPr>
        <p:spPr>
          <a:xfrm>
            <a:off x="7132320" y="4328160"/>
            <a:ext cx="42062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b="1" dirty="0">
                <a:solidFill>
                  <a:srgbClr val="0A2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 &amp; Material</a:t>
            </a:r>
            <a:endParaRPr lang="en-US" sz="1600" dirty="0"/>
          </a:p>
          <a:p>
            <a:r>
              <a:rPr lang="en-US" sz="1600" b="1" dirty="0">
                <a:solidFill>
                  <a:srgbClr val="0A2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Mapping</a:t>
            </a:r>
            <a:endParaRPr lang="en-US" sz="1600" dirty="0"/>
          </a:p>
        </p:txBody>
      </p:sp>
      <p:sp>
        <p:nvSpPr>
          <p:cNvPr id="29" name="Text 23"/>
          <p:cNvSpPr/>
          <p:nvPr/>
        </p:nvSpPr>
        <p:spPr>
          <a:xfrm>
            <a:off x="7132320" y="4998720"/>
            <a:ext cx="4206240" cy="1158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467" dirty="0">
                <a:solidFill>
                  <a:srgbClr val="4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Combine pipe age and material type spatially to generate a composite risk score — prioritize replacement where it matters most.</a:t>
            </a:r>
            <a:endParaRPr lang="en-US" sz="1467" dirty="0"/>
          </a:p>
        </p:txBody>
      </p:sp>
      <p:pic>
        <p:nvPicPr>
          <p:cNvPr id="31" name="Picture 2">
            <a:extLst>
              <a:ext uri="{FF2B5EF4-FFF2-40B4-BE49-F238E27FC236}">
                <a16:creationId xmlns:a16="http://schemas.microsoft.com/office/drawing/2014/main" id="{B50329EF-126D-56F1-EBA3-E8D9D3225B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7985" y="231649"/>
            <a:ext cx="675983" cy="5794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29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048000" y="1828800"/>
            <a:ext cx="6096000" cy="3169920"/>
          </a:xfrm>
          <a:prstGeom prst="rect">
            <a:avLst/>
          </a:prstGeom>
          <a:solidFill>
            <a:srgbClr val="0D3B5E"/>
          </a:solidFill>
          <a:ln w="12700">
            <a:solidFill>
              <a:srgbClr val="3AAFA9"/>
            </a:solidFill>
            <a:prstDash val="solid"/>
          </a:ln>
        </p:spPr>
        <p:txBody>
          <a:bodyPr/>
          <a:lstStyle/>
          <a:p>
            <a:endParaRPr lang="en-US" sz="2400" dirty="0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1600" y="2072640"/>
            <a:ext cx="1828800" cy="18288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3169920" y="3901440"/>
            <a:ext cx="5852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2667" b="1" kern="0" spc="533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DEMO #2</a:t>
            </a:r>
            <a:endParaRPr lang="en-US" sz="2667" dirty="0"/>
          </a:p>
        </p:txBody>
      </p:sp>
      <p:sp>
        <p:nvSpPr>
          <p:cNvPr id="5" name="Text 2"/>
          <p:cNvSpPr/>
          <p:nvPr/>
        </p:nvSpPr>
        <p:spPr>
          <a:xfrm>
            <a:off x="3169920" y="4450080"/>
            <a:ext cx="5852160" cy="792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733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Dashboards and Real-time Inspections</a:t>
            </a:r>
            <a:endParaRPr lang="en-US" sz="173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29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3048000"/>
            <a:ext cx="12192000" cy="85344"/>
          </a:xfrm>
          <a:prstGeom prst="rect">
            <a:avLst/>
          </a:prstGeom>
          <a:solidFill>
            <a:srgbClr val="60B966"/>
          </a:solidFill>
          <a:ln w="12700">
            <a:solidFill>
              <a:srgbClr val="3AAFA9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3" name="Text 1"/>
          <p:cNvSpPr/>
          <p:nvPr/>
        </p:nvSpPr>
        <p:spPr>
          <a:xfrm>
            <a:off x="731520" y="1706880"/>
            <a:ext cx="10728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867" b="1" kern="0" spc="800" dirty="0">
                <a:solidFill>
                  <a:srgbClr val="60B9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5</a:t>
            </a:r>
            <a:endParaRPr lang="en-US" sz="1867" dirty="0">
              <a:solidFill>
                <a:srgbClr val="60B966"/>
              </a:solidFill>
            </a:endParaRPr>
          </a:p>
        </p:txBody>
      </p:sp>
      <p:sp>
        <p:nvSpPr>
          <p:cNvPr id="4" name="Text 2"/>
          <p:cNvSpPr/>
          <p:nvPr/>
        </p:nvSpPr>
        <p:spPr>
          <a:xfrm>
            <a:off x="731520" y="2194560"/>
            <a:ext cx="1072896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4267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Emergency Preparedness &amp;</a:t>
            </a:r>
            <a:endParaRPr lang="en-US" sz="4267" dirty="0"/>
          </a:p>
          <a:p>
            <a:r>
              <a:rPr lang="en-US" sz="4267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Resource Optimization</a:t>
            </a:r>
            <a:endParaRPr lang="en-US" sz="4267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09760" y="3901440"/>
            <a:ext cx="2194560" cy="219456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731520" y="3901440"/>
            <a:ext cx="6096000" cy="487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endParaRPr lang="en-US" sz="173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1097280"/>
          </a:xfrm>
          <a:prstGeom prst="rect">
            <a:avLst/>
          </a:prstGeom>
          <a:solidFill>
            <a:srgbClr val="112966"/>
          </a:solidFill>
          <a:ln w="12700">
            <a:solidFill>
              <a:srgbClr val="0A2D4D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3" name="Shape 1"/>
          <p:cNvSpPr/>
          <p:nvPr/>
        </p:nvSpPr>
        <p:spPr>
          <a:xfrm>
            <a:off x="0" y="1097280"/>
            <a:ext cx="12192000" cy="85344"/>
          </a:xfrm>
          <a:prstGeom prst="rect">
            <a:avLst/>
          </a:prstGeom>
          <a:solidFill>
            <a:srgbClr val="60B966"/>
          </a:solidFill>
          <a:ln w="12700">
            <a:solidFill>
              <a:srgbClr val="3AAFA9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4" name="Text 2"/>
          <p:cNvSpPr/>
          <p:nvPr/>
        </p:nvSpPr>
        <p:spPr>
          <a:xfrm>
            <a:off x="487680" y="97536"/>
            <a:ext cx="11216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Ready When It Matters Most: GIS for Emergency Response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87680" y="97536"/>
            <a:ext cx="11216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/>
            <a:endParaRPr lang="en-US" sz="1733" dirty="0"/>
          </a:p>
        </p:txBody>
      </p:sp>
      <p:sp>
        <p:nvSpPr>
          <p:cNvPr id="6" name="Shape 4"/>
          <p:cNvSpPr/>
          <p:nvPr/>
        </p:nvSpPr>
        <p:spPr>
          <a:xfrm>
            <a:off x="0" y="6522720"/>
            <a:ext cx="12192000" cy="335280"/>
          </a:xfrm>
          <a:prstGeom prst="rect">
            <a:avLst/>
          </a:prstGeom>
          <a:solidFill>
            <a:srgbClr val="112966"/>
          </a:solidFill>
          <a:ln w="12700">
            <a:solidFill>
              <a:srgbClr val="0A2D4D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7" name="Text 5"/>
          <p:cNvSpPr/>
          <p:nvPr/>
        </p:nvSpPr>
        <p:spPr>
          <a:xfrm>
            <a:off x="365760" y="6522720"/>
            <a:ext cx="11460480" cy="335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200" dirty="0">
                <a:solidFill>
                  <a:srgbClr val="8AA5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Emergency Preparedness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65760" y="6522720"/>
            <a:ext cx="11460480" cy="335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1200" dirty="0">
                <a:solidFill>
                  <a:srgbClr val="8AA5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GIS-Enabled Asset Management for PA Water Authorities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65760" y="1341120"/>
            <a:ext cx="5364480" cy="2170176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F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 sz="2400"/>
          </a:p>
        </p:txBody>
      </p:sp>
      <p:sp>
        <p:nvSpPr>
          <p:cNvPr id="10" name="Shape 8"/>
          <p:cNvSpPr/>
          <p:nvPr/>
        </p:nvSpPr>
        <p:spPr>
          <a:xfrm>
            <a:off x="365760" y="1341120"/>
            <a:ext cx="146304" cy="2170176"/>
          </a:xfrm>
          <a:prstGeom prst="rect">
            <a:avLst/>
          </a:prstGeom>
          <a:solidFill>
            <a:srgbClr val="60B966"/>
          </a:solidFill>
          <a:ln w="12700">
            <a:solidFill>
              <a:srgbClr val="3AAFA9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11" name="Shape 9"/>
          <p:cNvSpPr/>
          <p:nvPr/>
        </p:nvSpPr>
        <p:spPr>
          <a:xfrm>
            <a:off x="633984" y="2097024"/>
            <a:ext cx="585216" cy="585216"/>
          </a:xfrm>
          <a:prstGeom prst="ellipse">
            <a:avLst/>
          </a:prstGeom>
          <a:solidFill>
            <a:srgbClr val="0A2D4D"/>
          </a:solidFill>
          <a:ln w="12700">
            <a:solidFill>
              <a:srgbClr val="0A2D4D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pic>
        <p:nvPicPr>
          <p:cNvPr id="1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560" y="2133600"/>
            <a:ext cx="512064" cy="512064"/>
          </a:xfrm>
          <a:prstGeom prst="rect">
            <a:avLst/>
          </a:prstGeom>
        </p:spPr>
      </p:pic>
      <p:sp>
        <p:nvSpPr>
          <p:cNvPr id="13" name="Text 10"/>
          <p:cNvSpPr/>
          <p:nvPr/>
        </p:nvSpPr>
        <p:spPr>
          <a:xfrm>
            <a:off x="1365504" y="1487424"/>
            <a:ext cx="4206240" cy="609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b="1" dirty="0">
                <a:solidFill>
                  <a:srgbClr val="0A2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Isolation Valve Identification</a:t>
            </a:r>
            <a:endParaRPr lang="en-US" sz="1600" dirty="0"/>
          </a:p>
        </p:txBody>
      </p:sp>
      <p:sp>
        <p:nvSpPr>
          <p:cNvPr id="14" name="Text 11"/>
          <p:cNvSpPr/>
          <p:nvPr/>
        </p:nvSpPr>
        <p:spPr>
          <a:xfrm>
            <a:off x="1365504" y="2133600"/>
            <a:ext cx="4206240" cy="121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467" dirty="0">
                <a:solidFill>
                  <a:srgbClr val="4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Instantly identify the minimum valves to close to isolate a break — limiting service interruptions to the fewest customers.</a:t>
            </a:r>
            <a:endParaRPr lang="en-US" sz="1467" dirty="0"/>
          </a:p>
        </p:txBody>
      </p:sp>
      <p:sp>
        <p:nvSpPr>
          <p:cNvPr id="15" name="Shape 12"/>
          <p:cNvSpPr/>
          <p:nvPr/>
        </p:nvSpPr>
        <p:spPr>
          <a:xfrm>
            <a:off x="6156960" y="1341120"/>
            <a:ext cx="5364480" cy="2170176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F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 sz="2400"/>
          </a:p>
        </p:txBody>
      </p:sp>
      <p:sp>
        <p:nvSpPr>
          <p:cNvPr id="16" name="Shape 13"/>
          <p:cNvSpPr/>
          <p:nvPr/>
        </p:nvSpPr>
        <p:spPr>
          <a:xfrm>
            <a:off x="6156960" y="1341120"/>
            <a:ext cx="146304" cy="2170176"/>
          </a:xfrm>
          <a:prstGeom prst="rect">
            <a:avLst/>
          </a:prstGeom>
          <a:solidFill>
            <a:srgbClr val="60B966"/>
          </a:solidFill>
          <a:ln w="12700">
            <a:solidFill>
              <a:srgbClr val="3AAFA9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17" name="Shape 14"/>
          <p:cNvSpPr/>
          <p:nvPr/>
        </p:nvSpPr>
        <p:spPr>
          <a:xfrm>
            <a:off x="6425184" y="2097024"/>
            <a:ext cx="585216" cy="585216"/>
          </a:xfrm>
          <a:prstGeom prst="ellipse">
            <a:avLst/>
          </a:prstGeom>
          <a:solidFill>
            <a:srgbClr val="0A2D4D"/>
          </a:solidFill>
          <a:ln w="12700">
            <a:solidFill>
              <a:srgbClr val="0A2D4D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pic>
        <p:nvPicPr>
          <p:cNvPr id="1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61760" y="2133600"/>
            <a:ext cx="512064" cy="512064"/>
          </a:xfrm>
          <a:prstGeom prst="rect">
            <a:avLst/>
          </a:prstGeom>
        </p:spPr>
      </p:pic>
      <p:sp>
        <p:nvSpPr>
          <p:cNvPr id="19" name="Text 15"/>
          <p:cNvSpPr/>
          <p:nvPr/>
        </p:nvSpPr>
        <p:spPr>
          <a:xfrm>
            <a:off x="7156704" y="1487424"/>
            <a:ext cx="4206240" cy="609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b="1" dirty="0">
                <a:solidFill>
                  <a:srgbClr val="0A2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Notification Zones</a:t>
            </a:r>
            <a:endParaRPr lang="en-US" sz="1600" dirty="0"/>
          </a:p>
        </p:txBody>
      </p:sp>
      <p:sp>
        <p:nvSpPr>
          <p:cNvPr id="20" name="Text 16"/>
          <p:cNvSpPr/>
          <p:nvPr/>
        </p:nvSpPr>
        <p:spPr>
          <a:xfrm>
            <a:off x="7156704" y="2133600"/>
            <a:ext cx="4206240" cy="121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467" dirty="0">
                <a:solidFill>
                  <a:srgbClr val="4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Automatically generate lists of affected service addresses for immediate boil-water or outage notifications.</a:t>
            </a:r>
            <a:endParaRPr lang="en-US" sz="1467" dirty="0"/>
          </a:p>
        </p:txBody>
      </p:sp>
      <p:sp>
        <p:nvSpPr>
          <p:cNvPr id="21" name="Shape 17"/>
          <p:cNvSpPr/>
          <p:nvPr/>
        </p:nvSpPr>
        <p:spPr>
          <a:xfrm>
            <a:off x="365760" y="3694176"/>
            <a:ext cx="5364480" cy="2170176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F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 sz="2400"/>
          </a:p>
        </p:txBody>
      </p:sp>
      <p:sp>
        <p:nvSpPr>
          <p:cNvPr id="22" name="Shape 18"/>
          <p:cNvSpPr/>
          <p:nvPr/>
        </p:nvSpPr>
        <p:spPr>
          <a:xfrm>
            <a:off x="365760" y="3694176"/>
            <a:ext cx="146304" cy="2170176"/>
          </a:xfrm>
          <a:prstGeom prst="rect">
            <a:avLst/>
          </a:prstGeom>
          <a:solidFill>
            <a:srgbClr val="60B966"/>
          </a:solidFill>
          <a:ln w="12700">
            <a:solidFill>
              <a:srgbClr val="3AAFA9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23" name="Shape 19"/>
          <p:cNvSpPr/>
          <p:nvPr/>
        </p:nvSpPr>
        <p:spPr>
          <a:xfrm>
            <a:off x="633984" y="4450080"/>
            <a:ext cx="585216" cy="585216"/>
          </a:xfrm>
          <a:prstGeom prst="ellipse">
            <a:avLst/>
          </a:prstGeom>
          <a:solidFill>
            <a:srgbClr val="0A2D4D"/>
          </a:solidFill>
          <a:ln w="12700">
            <a:solidFill>
              <a:srgbClr val="0A2D4D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pic>
        <p:nvPicPr>
          <p:cNvPr id="2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0560" y="4486656"/>
            <a:ext cx="512064" cy="512064"/>
          </a:xfrm>
          <a:prstGeom prst="rect">
            <a:avLst/>
          </a:prstGeom>
        </p:spPr>
      </p:pic>
      <p:sp>
        <p:nvSpPr>
          <p:cNvPr id="25" name="Text 20"/>
          <p:cNvSpPr/>
          <p:nvPr/>
        </p:nvSpPr>
        <p:spPr>
          <a:xfrm>
            <a:off x="1365504" y="3840480"/>
            <a:ext cx="4206240" cy="609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b="1" dirty="0">
                <a:solidFill>
                  <a:srgbClr val="0A2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Critical Facility Mapping</a:t>
            </a:r>
            <a:endParaRPr lang="en-US" sz="1600" dirty="0"/>
          </a:p>
        </p:txBody>
      </p:sp>
      <p:sp>
        <p:nvSpPr>
          <p:cNvPr id="26" name="Text 21"/>
          <p:cNvSpPr/>
          <p:nvPr/>
        </p:nvSpPr>
        <p:spPr>
          <a:xfrm>
            <a:off x="1365504" y="4486656"/>
            <a:ext cx="4206240" cy="121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467" dirty="0">
                <a:solidFill>
                  <a:srgbClr val="4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 immediately if a break or outage affects a hospital, school, fire station, or care facility — and prioritize accordingly.</a:t>
            </a:r>
            <a:endParaRPr lang="en-US" sz="1467" dirty="0"/>
          </a:p>
        </p:txBody>
      </p:sp>
      <p:sp>
        <p:nvSpPr>
          <p:cNvPr id="27" name="Shape 22"/>
          <p:cNvSpPr/>
          <p:nvPr/>
        </p:nvSpPr>
        <p:spPr>
          <a:xfrm>
            <a:off x="6156960" y="3694176"/>
            <a:ext cx="5364480" cy="2170176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F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 sz="2400"/>
          </a:p>
        </p:txBody>
      </p:sp>
      <p:sp>
        <p:nvSpPr>
          <p:cNvPr id="28" name="Shape 23"/>
          <p:cNvSpPr/>
          <p:nvPr/>
        </p:nvSpPr>
        <p:spPr>
          <a:xfrm>
            <a:off x="6156960" y="3694176"/>
            <a:ext cx="146304" cy="2170176"/>
          </a:xfrm>
          <a:prstGeom prst="rect">
            <a:avLst/>
          </a:prstGeom>
          <a:solidFill>
            <a:srgbClr val="60B966"/>
          </a:solidFill>
          <a:ln w="12700">
            <a:solidFill>
              <a:srgbClr val="3AAFA9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29" name="Shape 24"/>
          <p:cNvSpPr/>
          <p:nvPr/>
        </p:nvSpPr>
        <p:spPr>
          <a:xfrm>
            <a:off x="6425184" y="4450080"/>
            <a:ext cx="585216" cy="585216"/>
          </a:xfrm>
          <a:prstGeom prst="ellipse">
            <a:avLst/>
          </a:prstGeom>
          <a:solidFill>
            <a:srgbClr val="0A2D4D"/>
          </a:solidFill>
          <a:ln w="12700">
            <a:solidFill>
              <a:srgbClr val="0A2D4D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pic>
        <p:nvPicPr>
          <p:cNvPr id="30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61760" y="4486656"/>
            <a:ext cx="512064" cy="512064"/>
          </a:xfrm>
          <a:prstGeom prst="rect">
            <a:avLst/>
          </a:prstGeom>
        </p:spPr>
      </p:pic>
      <p:sp>
        <p:nvSpPr>
          <p:cNvPr id="31" name="Text 25"/>
          <p:cNvSpPr/>
          <p:nvPr/>
        </p:nvSpPr>
        <p:spPr>
          <a:xfrm>
            <a:off x="7156704" y="3840480"/>
            <a:ext cx="4206240" cy="609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b="1" dirty="0">
                <a:solidFill>
                  <a:srgbClr val="0A2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Crew &amp; Equipment Optimization</a:t>
            </a:r>
            <a:endParaRPr lang="en-US" sz="1600" dirty="0"/>
          </a:p>
        </p:txBody>
      </p:sp>
      <p:sp>
        <p:nvSpPr>
          <p:cNvPr id="32" name="Text 26"/>
          <p:cNvSpPr/>
          <p:nvPr/>
        </p:nvSpPr>
        <p:spPr>
          <a:xfrm>
            <a:off x="7156704" y="4486656"/>
            <a:ext cx="4206240" cy="121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467" dirty="0">
                <a:solidFill>
                  <a:srgbClr val="4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Route repair crews via GIS, identify the nearest equipment depot, and minimize travel time during emergencies.</a:t>
            </a:r>
            <a:endParaRPr lang="en-US" sz="1467" dirty="0"/>
          </a:p>
        </p:txBody>
      </p:sp>
      <p:pic>
        <p:nvPicPr>
          <p:cNvPr id="34" name="Picture 2">
            <a:extLst>
              <a:ext uri="{FF2B5EF4-FFF2-40B4-BE49-F238E27FC236}">
                <a16:creationId xmlns:a16="http://schemas.microsoft.com/office/drawing/2014/main" id="{B0BF5434-9344-3F7A-C525-54EFD4D794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7985" y="231649"/>
            <a:ext cx="675983" cy="5794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29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3048000"/>
            <a:ext cx="12192000" cy="85344"/>
          </a:xfrm>
          <a:prstGeom prst="rect">
            <a:avLst/>
          </a:prstGeom>
          <a:solidFill>
            <a:srgbClr val="60B966"/>
          </a:solidFill>
          <a:ln w="12700">
            <a:solidFill>
              <a:srgbClr val="3AAFA9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3" name="Text 1"/>
          <p:cNvSpPr/>
          <p:nvPr/>
        </p:nvSpPr>
        <p:spPr>
          <a:xfrm>
            <a:off x="731520" y="1706880"/>
            <a:ext cx="10728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867" b="1" kern="0" spc="800" dirty="0">
                <a:solidFill>
                  <a:srgbClr val="60B9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6</a:t>
            </a:r>
            <a:endParaRPr lang="en-US" sz="1867" dirty="0">
              <a:solidFill>
                <a:srgbClr val="60B966"/>
              </a:solidFill>
            </a:endParaRPr>
          </a:p>
        </p:txBody>
      </p:sp>
      <p:sp>
        <p:nvSpPr>
          <p:cNvPr id="4" name="Text 2"/>
          <p:cNvSpPr/>
          <p:nvPr/>
        </p:nvSpPr>
        <p:spPr>
          <a:xfrm>
            <a:off x="731520" y="2194560"/>
            <a:ext cx="1072896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5067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Getting Started </a:t>
            </a:r>
          </a:p>
          <a:p>
            <a:endParaRPr lang="en-US" sz="5067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09760" y="3901440"/>
            <a:ext cx="2194560" cy="219456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731520" y="3901440"/>
            <a:ext cx="4876800" cy="487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endParaRPr lang="en-US" sz="173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1097280"/>
          </a:xfrm>
          <a:prstGeom prst="rect">
            <a:avLst/>
          </a:prstGeom>
          <a:solidFill>
            <a:srgbClr val="112966"/>
          </a:solidFill>
          <a:ln w="12700">
            <a:solidFill>
              <a:srgbClr val="0A2D4D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3" name="Shape 1"/>
          <p:cNvSpPr/>
          <p:nvPr/>
        </p:nvSpPr>
        <p:spPr>
          <a:xfrm>
            <a:off x="0" y="1097280"/>
            <a:ext cx="12192000" cy="85344"/>
          </a:xfrm>
          <a:prstGeom prst="rect">
            <a:avLst/>
          </a:prstGeom>
          <a:solidFill>
            <a:srgbClr val="60B966"/>
          </a:solidFill>
          <a:ln w="12700">
            <a:solidFill>
              <a:srgbClr val="3AAFA9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4" name="Text 2"/>
          <p:cNvSpPr/>
          <p:nvPr/>
        </p:nvSpPr>
        <p:spPr>
          <a:xfrm>
            <a:off x="487680" y="97536"/>
            <a:ext cx="11216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Getting Started: A Realistic Approach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87680" y="97536"/>
            <a:ext cx="11216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/>
            <a:endParaRPr lang="en-US" sz="1733" dirty="0"/>
          </a:p>
        </p:txBody>
      </p:sp>
      <p:sp>
        <p:nvSpPr>
          <p:cNvPr id="6" name="Shape 4"/>
          <p:cNvSpPr/>
          <p:nvPr/>
        </p:nvSpPr>
        <p:spPr>
          <a:xfrm>
            <a:off x="0" y="6522720"/>
            <a:ext cx="12192000" cy="335280"/>
          </a:xfrm>
          <a:prstGeom prst="rect">
            <a:avLst/>
          </a:prstGeom>
          <a:solidFill>
            <a:srgbClr val="112966"/>
          </a:solidFill>
          <a:ln w="12700">
            <a:solidFill>
              <a:srgbClr val="0A2D4D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7" name="Text 5"/>
          <p:cNvSpPr/>
          <p:nvPr/>
        </p:nvSpPr>
        <p:spPr>
          <a:xfrm>
            <a:off x="365760" y="6522720"/>
            <a:ext cx="11460480" cy="335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200" dirty="0">
                <a:solidFill>
                  <a:srgbClr val="8AA5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Funding &amp; Getting Started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65760" y="6522720"/>
            <a:ext cx="11460480" cy="335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1200" dirty="0">
                <a:solidFill>
                  <a:srgbClr val="8AA5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GIS-Enabled Asset Management for PA Water Authorities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87680" y="1316736"/>
            <a:ext cx="11216640" cy="487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733" b="1" i="1" dirty="0">
                <a:solidFill>
                  <a:srgbClr val="60B9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don't need to do everything at once. Start where you are and use what you have.</a:t>
            </a:r>
            <a:endParaRPr lang="en-US" sz="1733" dirty="0">
              <a:solidFill>
                <a:srgbClr val="60B966"/>
              </a:solidFill>
            </a:endParaRPr>
          </a:p>
        </p:txBody>
      </p:sp>
      <p:sp>
        <p:nvSpPr>
          <p:cNvPr id="10" name="Shape 8"/>
          <p:cNvSpPr/>
          <p:nvPr/>
        </p:nvSpPr>
        <p:spPr>
          <a:xfrm>
            <a:off x="426720" y="1889760"/>
            <a:ext cx="36576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F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 sz="2400" dirty="0"/>
          </a:p>
        </p:txBody>
      </p:sp>
      <p:sp>
        <p:nvSpPr>
          <p:cNvPr id="11" name="Shape 9"/>
          <p:cNvSpPr/>
          <p:nvPr/>
        </p:nvSpPr>
        <p:spPr>
          <a:xfrm>
            <a:off x="426720" y="1889760"/>
            <a:ext cx="3657600" cy="853440"/>
          </a:xfrm>
          <a:prstGeom prst="rect">
            <a:avLst/>
          </a:prstGeom>
          <a:solidFill>
            <a:srgbClr val="112966"/>
          </a:solidFill>
          <a:ln w="12700">
            <a:solidFill>
              <a:srgbClr val="0A2D4D"/>
            </a:solidFill>
            <a:prstDash val="solid"/>
          </a:ln>
        </p:spPr>
        <p:txBody>
          <a:bodyPr/>
          <a:lstStyle/>
          <a:p>
            <a:endParaRPr lang="en-US" sz="2400" dirty="0"/>
          </a:p>
        </p:txBody>
      </p:sp>
      <p:sp>
        <p:nvSpPr>
          <p:cNvPr id="12" name="Text 10"/>
          <p:cNvSpPr/>
          <p:nvPr/>
        </p:nvSpPr>
        <p:spPr>
          <a:xfrm>
            <a:off x="548640" y="1889760"/>
            <a:ext cx="341376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467" b="1" dirty="0">
                <a:solidFill>
                  <a:srgbClr val="3AAF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Task 1</a:t>
            </a:r>
            <a:endParaRPr lang="en-US" sz="1467" dirty="0"/>
          </a:p>
        </p:txBody>
      </p:sp>
      <p:sp>
        <p:nvSpPr>
          <p:cNvPr id="13" name="Text 11"/>
          <p:cNvSpPr/>
          <p:nvPr/>
        </p:nvSpPr>
        <p:spPr>
          <a:xfrm>
            <a:off x="548640" y="2292096"/>
            <a:ext cx="3413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333" dirty="0">
                <a:solidFill>
                  <a:srgbClr val="8AA5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Begin Building the System</a:t>
            </a:r>
            <a:endParaRPr lang="en-US" sz="1333" dirty="0"/>
          </a:p>
        </p:txBody>
      </p:sp>
      <p:sp>
        <p:nvSpPr>
          <p:cNvPr id="14" name="Text 12"/>
          <p:cNvSpPr/>
          <p:nvPr/>
        </p:nvSpPr>
        <p:spPr>
          <a:xfrm>
            <a:off x="548640" y="2779776"/>
            <a:ext cx="3413760" cy="670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733" b="1" dirty="0">
                <a:solidFill>
                  <a:srgbClr val="0A2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Your Inventory</a:t>
            </a:r>
            <a:endParaRPr lang="en-US" sz="1733" dirty="0"/>
          </a:p>
        </p:txBody>
      </p:sp>
      <p:sp>
        <p:nvSpPr>
          <p:cNvPr id="15" name="Text 13"/>
          <p:cNvSpPr/>
          <p:nvPr/>
        </p:nvSpPr>
        <p:spPr>
          <a:xfrm>
            <a:off x="670560" y="3535680"/>
            <a:ext cx="3169920" cy="6339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457189" indent="-457189">
              <a:buSzPct val="100000"/>
              <a:buChar char="•"/>
            </a:pPr>
            <a:r>
              <a:rPr lang="en-US" sz="1467" dirty="0">
                <a:solidFill>
                  <a:srgbClr val="4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Compile existing records (paper, CAD, spreadsheets, GPS files)</a:t>
            </a:r>
            <a:endParaRPr lang="en-US" sz="1467" dirty="0"/>
          </a:p>
        </p:txBody>
      </p:sp>
      <p:sp>
        <p:nvSpPr>
          <p:cNvPr id="16" name="Text 14"/>
          <p:cNvSpPr/>
          <p:nvPr/>
        </p:nvSpPr>
        <p:spPr>
          <a:xfrm>
            <a:off x="670560" y="4206240"/>
            <a:ext cx="3169920" cy="6339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457189" indent="-457189">
              <a:buSzPct val="100000"/>
              <a:buFontTx/>
              <a:buChar char="•"/>
            </a:pPr>
            <a:r>
              <a:rPr lang="en-US" sz="1467" dirty="0">
                <a:solidFill>
                  <a:srgbClr val="4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 data into a GIS Solution in the office or in the field with GPS</a:t>
            </a:r>
            <a:endParaRPr lang="en-US" sz="1467" dirty="0"/>
          </a:p>
        </p:txBody>
      </p:sp>
      <p:sp>
        <p:nvSpPr>
          <p:cNvPr id="17" name="Text 15"/>
          <p:cNvSpPr/>
          <p:nvPr/>
        </p:nvSpPr>
        <p:spPr>
          <a:xfrm>
            <a:off x="670560" y="4876800"/>
            <a:ext cx="3169920" cy="6339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457189" indent="-457189">
              <a:buSzPct val="100000"/>
              <a:buChar char="•"/>
            </a:pPr>
            <a:endParaRPr lang="en-US" sz="1467" dirty="0"/>
          </a:p>
        </p:txBody>
      </p:sp>
      <p:sp>
        <p:nvSpPr>
          <p:cNvPr id="18" name="Shape 16"/>
          <p:cNvSpPr/>
          <p:nvPr/>
        </p:nvSpPr>
        <p:spPr>
          <a:xfrm>
            <a:off x="4328160" y="1889760"/>
            <a:ext cx="36576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F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 sz="2400"/>
          </a:p>
        </p:txBody>
      </p:sp>
      <p:sp>
        <p:nvSpPr>
          <p:cNvPr id="19" name="Shape 17"/>
          <p:cNvSpPr/>
          <p:nvPr/>
        </p:nvSpPr>
        <p:spPr>
          <a:xfrm>
            <a:off x="4328160" y="1889760"/>
            <a:ext cx="3657600" cy="853440"/>
          </a:xfrm>
          <a:prstGeom prst="rect">
            <a:avLst/>
          </a:prstGeom>
          <a:solidFill>
            <a:srgbClr val="112966"/>
          </a:solidFill>
          <a:ln w="12700">
            <a:solidFill>
              <a:srgbClr val="0A2D4D"/>
            </a:solidFill>
            <a:prstDash val="solid"/>
          </a:ln>
        </p:spPr>
        <p:txBody>
          <a:bodyPr/>
          <a:lstStyle/>
          <a:p>
            <a:endParaRPr lang="en-US" sz="2400" dirty="0"/>
          </a:p>
        </p:txBody>
      </p:sp>
      <p:sp>
        <p:nvSpPr>
          <p:cNvPr id="20" name="Text 18"/>
          <p:cNvSpPr/>
          <p:nvPr/>
        </p:nvSpPr>
        <p:spPr>
          <a:xfrm>
            <a:off x="4450080" y="1889760"/>
            <a:ext cx="341376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467" b="1" dirty="0">
                <a:solidFill>
                  <a:srgbClr val="3AAF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Task 2</a:t>
            </a:r>
            <a:endParaRPr lang="en-US" sz="1467" dirty="0"/>
          </a:p>
        </p:txBody>
      </p:sp>
      <p:sp>
        <p:nvSpPr>
          <p:cNvPr id="21" name="Text 19"/>
          <p:cNvSpPr/>
          <p:nvPr/>
        </p:nvSpPr>
        <p:spPr>
          <a:xfrm>
            <a:off x="4450080" y="2292096"/>
            <a:ext cx="3413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333" dirty="0">
                <a:solidFill>
                  <a:srgbClr val="8AA5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and Maintain the System</a:t>
            </a:r>
            <a:endParaRPr lang="en-US" sz="1333" dirty="0"/>
          </a:p>
        </p:txBody>
      </p:sp>
      <p:sp>
        <p:nvSpPr>
          <p:cNvPr id="22" name="Text 20"/>
          <p:cNvSpPr/>
          <p:nvPr/>
        </p:nvSpPr>
        <p:spPr>
          <a:xfrm>
            <a:off x="4450080" y="2779776"/>
            <a:ext cx="3413760" cy="670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733" b="1" dirty="0">
                <a:solidFill>
                  <a:srgbClr val="0A2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Condition Data</a:t>
            </a:r>
            <a:endParaRPr lang="en-US" sz="1733" dirty="0"/>
          </a:p>
        </p:txBody>
      </p:sp>
      <p:sp>
        <p:nvSpPr>
          <p:cNvPr id="23" name="Text 21"/>
          <p:cNvSpPr/>
          <p:nvPr/>
        </p:nvSpPr>
        <p:spPr>
          <a:xfrm>
            <a:off x="4572000" y="3535680"/>
            <a:ext cx="3169920" cy="6339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457189" indent="-457189">
              <a:buSzPct val="100000"/>
              <a:buChar char="•"/>
            </a:pPr>
            <a:r>
              <a:rPr lang="en-US" sz="1467" dirty="0">
                <a:solidFill>
                  <a:srgbClr val="4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Conduct condition assessments during regular maintenance</a:t>
            </a:r>
            <a:endParaRPr lang="en-US" sz="1467" dirty="0"/>
          </a:p>
        </p:txBody>
      </p:sp>
      <p:sp>
        <p:nvSpPr>
          <p:cNvPr id="24" name="Text 22"/>
          <p:cNvSpPr/>
          <p:nvPr/>
        </p:nvSpPr>
        <p:spPr>
          <a:xfrm>
            <a:off x="4572000" y="4206240"/>
            <a:ext cx="3169920" cy="6339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457189" indent="-457189">
              <a:buSzPct val="100000"/>
              <a:buChar char="•"/>
            </a:pPr>
            <a:r>
              <a:rPr lang="en-US" sz="1467" dirty="0">
                <a:solidFill>
                  <a:srgbClr val="4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Score assets using a consistent rating scale</a:t>
            </a:r>
            <a:endParaRPr lang="en-US" sz="1467" dirty="0"/>
          </a:p>
        </p:txBody>
      </p:sp>
      <p:sp>
        <p:nvSpPr>
          <p:cNvPr id="25" name="Text 23"/>
          <p:cNvSpPr/>
          <p:nvPr/>
        </p:nvSpPr>
        <p:spPr>
          <a:xfrm>
            <a:off x="4572000" y="4876800"/>
            <a:ext cx="3169920" cy="6339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457189" indent="-457189">
              <a:buSzPct val="100000"/>
              <a:buChar char="•"/>
            </a:pPr>
            <a:r>
              <a:rPr lang="en-US" sz="1467" dirty="0">
                <a:solidFill>
                  <a:srgbClr val="4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 break and repair history spatially</a:t>
            </a:r>
            <a:endParaRPr lang="en-US" sz="1467" dirty="0"/>
          </a:p>
        </p:txBody>
      </p:sp>
      <p:sp>
        <p:nvSpPr>
          <p:cNvPr id="26" name="Shape 24"/>
          <p:cNvSpPr/>
          <p:nvPr/>
        </p:nvSpPr>
        <p:spPr>
          <a:xfrm>
            <a:off x="8229600" y="1889760"/>
            <a:ext cx="36576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F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 sz="2400"/>
          </a:p>
        </p:txBody>
      </p:sp>
      <p:sp>
        <p:nvSpPr>
          <p:cNvPr id="27" name="Shape 25"/>
          <p:cNvSpPr/>
          <p:nvPr/>
        </p:nvSpPr>
        <p:spPr>
          <a:xfrm>
            <a:off x="8229600" y="1889760"/>
            <a:ext cx="3657600" cy="853440"/>
          </a:xfrm>
          <a:prstGeom prst="rect">
            <a:avLst/>
          </a:prstGeom>
          <a:solidFill>
            <a:srgbClr val="112966"/>
          </a:solidFill>
          <a:ln w="12700">
            <a:solidFill>
              <a:srgbClr val="0A2D4D"/>
            </a:solidFill>
            <a:prstDash val="solid"/>
          </a:ln>
        </p:spPr>
        <p:txBody>
          <a:bodyPr/>
          <a:lstStyle/>
          <a:p>
            <a:endParaRPr lang="en-US" sz="2400" dirty="0"/>
          </a:p>
        </p:txBody>
      </p:sp>
      <p:sp>
        <p:nvSpPr>
          <p:cNvPr id="28" name="Text 26"/>
          <p:cNvSpPr/>
          <p:nvPr/>
        </p:nvSpPr>
        <p:spPr>
          <a:xfrm>
            <a:off x="8351520" y="1889760"/>
            <a:ext cx="341376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467" b="1" dirty="0">
                <a:solidFill>
                  <a:srgbClr val="3AAF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Task 3</a:t>
            </a:r>
            <a:endParaRPr lang="en-US" sz="1467" dirty="0"/>
          </a:p>
        </p:txBody>
      </p:sp>
      <p:sp>
        <p:nvSpPr>
          <p:cNvPr id="29" name="Text 27"/>
          <p:cNvSpPr/>
          <p:nvPr/>
        </p:nvSpPr>
        <p:spPr>
          <a:xfrm>
            <a:off x="8351520" y="2292096"/>
            <a:ext cx="3413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333" dirty="0">
                <a:solidFill>
                  <a:srgbClr val="8AA5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Using IT</a:t>
            </a:r>
            <a:endParaRPr lang="en-US" sz="1333" dirty="0"/>
          </a:p>
        </p:txBody>
      </p:sp>
      <p:sp>
        <p:nvSpPr>
          <p:cNvPr id="30" name="Text 28"/>
          <p:cNvSpPr/>
          <p:nvPr/>
        </p:nvSpPr>
        <p:spPr>
          <a:xfrm>
            <a:off x="8351520" y="2779776"/>
            <a:ext cx="3413760" cy="670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733" b="1" dirty="0">
                <a:solidFill>
                  <a:srgbClr val="0A2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 in GIS Visualization</a:t>
            </a:r>
            <a:endParaRPr lang="en-US" sz="1733" dirty="0"/>
          </a:p>
        </p:txBody>
      </p:sp>
      <p:sp>
        <p:nvSpPr>
          <p:cNvPr id="31" name="Text 29"/>
          <p:cNvSpPr/>
          <p:nvPr/>
        </p:nvSpPr>
        <p:spPr>
          <a:xfrm>
            <a:off x="8473440" y="3535680"/>
            <a:ext cx="3169920" cy="6339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457189" indent="-457189">
              <a:buSzPct val="100000"/>
              <a:buChar char="•"/>
            </a:pPr>
            <a:r>
              <a:rPr lang="en-US" sz="1467" dirty="0">
                <a:solidFill>
                  <a:srgbClr val="4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 data securely with partner agencies</a:t>
            </a:r>
          </a:p>
        </p:txBody>
      </p:sp>
      <p:sp>
        <p:nvSpPr>
          <p:cNvPr id="32" name="Text 30"/>
          <p:cNvSpPr/>
          <p:nvPr/>
        </p:nvSpPr>
        <p:spPr>
          <a:xfrm>
            <a:off x="8473440" y="4206240"/>
            <a:ext cx="3169920" cy="6339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457189" indent="-457189">
              <a:buSzPct val="100000"/>
              <a:buChar char="•"/>
            </a:pPr>
            <a:r>
              <a:rPr lang="en-US" sz="1467" dirty="0">
                <a:solidFill>
                  <a:srgbClr val="4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location-based KPI dashboards</a:t>
            </a:r>
            <a:endParaRPr lang="en-US" sz="1467" dirty="0"/>
          </a:p>
        </p:txBody>
      </p:sp>
      <p:sp>
        <p:nvSpPr>
          <p:cNvPr id="33" name="Text 31"/>
          <p:cNvSpPr/>
          <p:nvPr/>
        </p:nvSpPr>
        <p:spPr>
          <a:xfrm>
            <a:off x="8473440" y="4876800"/>
            <a:ext cx="3169920" cy="6339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457189" indent="-457189">
              <a:buSzPct val="100000"/>
              <a:buChar char="•"/>
            </a:pPr>
            <a:r>
              <a:rPr lang="en-US" sz="1467" dirty="0">
                <a:solidFill>
                  <a:srgbClr val="4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Integrate with monitoring, work order, and billing systems</a:t>
            </a:r>
            <a:endParaRPr lang="en-US" sz="1467" dirty="0"/>
          </a:p>
        </p:txBody>
      </p:sp>
      <p:sp>
        <p:nvSpPr>
          <p:cNvPr id="34" name="Shape 32"/>
          <p:cNvSpPr/>
          <p:nvPr/>
        </p:nvSpPr>
        <p:spPr>
          <a:xfrm>
            <a:off x="365760" y="6217920"/>
            <a:ext cx="11460480" cy="512064"/>
          </a:xfrm>
          <a:prstGeom prst="rect">
            <a:avLst/>
          </a:prstGeom>
          <a:solidFill>
            <a:srgbClr val="D6ECF3"/>
          </a:solidFill>
          <a:ln w="12700">
            <a:solidFill>
              <a:srgbClr val="D0E4EF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 sz="2400"/>
          </a:p>
        </p:txBody>
      </p:sp>
      <p:sp>
        <p:nvSpPr>
          <p:cNvPr id="35" name="Text 33"/>
          <p:cNvSpPr/>
          <p:nvPr/>
        </p:nvSpPr>
        <p:spPr>
          <a:xfrm>
            <a:off x="548640" y="6217920"/>
            <a:ext cx="1109472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333" dirty="0">
                <a:solidFill>
                  <a:srgbClr val="0A2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 Low-Cost Options: Esri ArcGIS Enterprise and ArcGIS Online: on-premise and cloud-hosted platforms make GIS accessible to systems of all sizes and budgets.</a:t>
            </a:r>
            <a:endParaRPr lang="en-US" sz="1333" dirty="0"/>
          </a:p>
        </p:txBody>
      </p:sp>
      <p:pic>
        <p:nvPicPr>
          <p:cNvPr id="37" name="Picture 2">
            <a:extLst>
              <a:ext uri="{FF2B5EF4-FFF2-40B4-BE49-F238E27FC236}">
                <a16:creationId xmlns:a16="http://schemas.microsoft.com/office/drawing/2014/main" id="{B2B7E098-3752-0E4E-C41C-81E4A54620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7985" y="231649"/>
            <a:ext cx="675983" cy="5794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29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048000" y="1828800"/>
            <a:ext cx="6096000" cy="3169920"/>
          </a:xfrm>
          <a:prstGeom prst="rect">
            <a:avLst/>
          </a:prstGeom>
          <a:solidFill>
            <a:srgbClr val="0D3B5E"/>
          </a:solidFill>
          <a:ln w="12700">
            <a:solidFill>
              <a:srgbClr val="3AAFA9"/>
            </a:solidFill>
            <a:prstDash val="solid"/>
          </a:ln>
        </p:spPr>
        <p:txBody>
          <a:bodyPr/>
          <a:lstStyle/>
          <a:p>
            <a:endParaRPr lang="en-US" sz="2400" dirty="0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1600" y="2072640"/>
            <a:ext cx="1828800" cy="18288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3169920" y="3901440"/>
            <a:ext cx="5852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2667" b="1" kern="0" spc="533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DEMO #3</a:t>
            </a:r>
            <a:endParaRPr lang="en-US" sz="2667" dirty="0"/>
          </a:p>
        </p:txBody>
      </p:sp>
      <p:sp>
        <p:nvSpPr>
          <p:cNvPr id="5" name="Text 2"/>
          <p:cNvSpPr/>
          <p:nvPr/>
        </p:nvSpPr>
        <p:spPr>
          <a:xfrm>
            <a:off x="3169920" y="4356841"/>
            <a:ext cx="5852160" cy="792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733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Solutions to kickstart your system</a:t>
            </a:r>
          </a:p>
          <a:p>
            <a:pPr algn="ctr"/>
            <a:r>
              <a:rPr lang="en-US" sz="1733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Ease of mobile data collection</a:t>
            </a:r>
            <a:endParaRPr lang="en-US" sz="173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1097280"/>
          </a:xfrm>
          <a:prstGeom prst="rect">
            <a:avLst/>
          </a:prstGeom>
          <a:solidFill>
            <a:srgbClr val="112966"/>
          </a:solidFill>
          <a:ln w="12700">
            <a:solidFill>
              <a:srgbClr val="0A2D4D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3" name="Shape 1"/>
          <p:cNvSpPr/>
          <p:nvPr/>
        </p:nvSpPr>
        <p:spPr>
          <a:xfrm>
            <a:off x="0" y="1097280"/>
            <a:ext cx="12192000" cy="85344"/>
          </a:xfrm>
          <a:prstGeom prst="rect">
            <a:avLst/>
          </a:prstGeom>
          <a:solidFill>
            <a:srgbClr val="60B966"/>
          </a:solidFill>
          <a:ln w="12700">
            <a:solidFill>
              <a:srgbClr val="3AAFA9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4" name="Text 2"/>
          <p:cNvSpPr/>
          <p:nvPr/>
        </p:nvSpPr>
        <p:spPr>
          <a:xfrm>
            <a:off x="487680" y="97536"/>
            <a:ext cx="11216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87680" y="97536"/>
            <a:ext cx="11216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/>
            <a:endParaRPr lang="en-US" sz="1733" dirty="0"/>
          </a:p>
        </p:txBody>
      </p:sp>
      <p:sp>
        <p:nvSpPr>
          <p:cNvPr id="6" name="Shape 4"/>
          <p:cNvSpPr/>
          <p:nvPr/>
        </p:nvSpPr>
        <p:spPr>
          <a:xfrm>
            <a:off x="0" y="6522720"/>
            <a:ext cx="12192000" cy="335280"/>
          </a:xfrm>
          <a:prstGeom prst="rect">
            <a:avLst/>
          </a:prstGeom>
          <a:solidFill>
            <a:srgbClr val="112966"/>
          </a:solidFill>
          <a:ln w="12700">
            <a:solidFill>
              <a:srgbClr val="0A2D4D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7" name="Text 5"/>
          <p:cNvSpPr/>
          <p:nvPr/>
        </p:nvSpPr>
        <p:spPr>
          <a:xfrm>
            <a:off x="365760" y="6522720"/>
            <a:ext cx="11460480" cy="335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200" dirty="0">
                <a:solidFill>
                  <a:srgbClr val="8AA5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Wrap-Up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65760" y="6522720"/>
            <a:ext cx="11460480" cy="335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1200" dirty="0">
                <a:solidFill>
                  <a:srgbClr val="8AA5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GIS-Enabled Asset Management for PA Water Authorities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65760" y="1341120"/>
            <a:ext cx="11460480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F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 sz="2400"/>
          </a:p>
        </p:txBody>
      </p:sp>
      <p:sp>
        <p:nvSpPr>
          <p:cNvPr id="10" name="Shape 8"/>
          <p:cNvSpPr/>
          <p:nvPr/>
        </p:nvSpPr>
        <p:spPr>
          <a:xfrm>
            <a:off x="365760" y="1341120"/>
            <a:ext cx="670560" cy="914400"/>
          </a:xfrm>
          <a:prstGeom prst="rect">
            <a:avLst/>
          </a:prstGeom>
          <a:solidFill>
            <a:srgbClr val="112966"/>
          </a:solidFill>
          <a:ln w="12700">
            <a:solidFill>
              <a:srgbClr val="0A2D4D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11" name="Text 9"/>
          <p:cNvSpPr/>
          <p:nvPr/>
        </p:nvSpPr>
        <p:spPr>
          <a:xfrm>
            <a:off x="365760" y="1341120"/>
            <a:ext cx="6705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2400" b="1" dirty="0">
                <a:solidFill>
                  <a:srgbClr val="3AAF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400" dirty="0"/>
          </a:p>
        </p:txBody>
      </p:sp>
      <p:pic>
        <p:nvPicPr>
          <p:cNvPr id="1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8240" y="1524000"/>
            <a:ext cx="548640" cy="548640"/>
          </a:xfrm>
          <a:prstGeom prst="rect">
            <a:avLst/>
          </a:prstGeom>
        </p:spPr>
      </p:pic>
      <p:sp>
        <p:nvSpPr>
          <p:cNvPr id="13" name="Text 10"/>
          <p:cNvSpPr/>
          <p:nvPr/>
        </p:nvSpPr>
        <p:spPr>
          <a:xfrm>
            <a:off x="1853184" y="1341120"/>
            <a:ext cx="9729216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733" dirty="0">
                <a:solidFill>
                  <a:srgbClr val="4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Asset management is a continuous process — not a one-time project — that builds the documentation foundation your utility needs for compliance, funding, and operational resilience.</a:t>
            </a:r>
            <a:endParaRPr lang="en-US" sz="1733" dirty="0"/>
          </a:p>
        </p:txBody>
      </p:sp>
      <p:sp>
        <p:nvSpPr>
          <p:cNvPr id="14" name="Shape 11"/>
          <p:cNvSpPr/>
          <p:nvPr/>
        </p:nvSpPr>
        <p:spPr>
          <a:xfrm>
            <a:off x="365760" y="2365248"/>
            <a:ext cx="11460480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F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 sz="2400"/>
          </a:p>
        </p:txBody>
      </p:sp>
      <p:sp>
        <p:nvSpPr>
          <p:cNvPr id="15" name="Shape 12"/>
          <p:cNvSpPr/>
          <p:nvPr/>
        </p:nvSpPr>
        <p:spPr>
          <a:xfrm>
            <a:off x="365760" y="2365248"/>
            <a:ext cx="670560" cy="914400"/>
          </a:xfrm>
          <a:prstGeom prst="rect">
            <a:avLst/>
          </a:prstGeom>
          <a:solidFill>
            <a:srgbClr val="112966"/>
          </a:solidFill>
          <a:ln w="12700">
            <a:solidFill>
              <a:srgbClr val="0A2D4D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16" name="Text 13"/>
          <p:cNvSpPr/>
          <p:nvPr/>
        </p:nvSpPr>
        <p:spPr>
          <a:xfrm>
            <a:off x="365760" y="2365248"/>
            <a:ext cx="6705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2400" b="1" dirty="0">
                <a:solidFill>
                  <a:srgbClr val="3AAF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400" dirty="0"/>
          </a:p>
        </p:txBody>
      </p:sp>
      <p:pic>
        <p:nvPicPr>
          <p:cNvPr id="1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8240" y="2548128"/>
            <a:ext cx="548640" cy="548640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1853184" y="2365248"/>
            <a:ext cx="9729216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733" dirty="0">
                <a:solidFill>
                  <a:srgbClr val="4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GIS adds a powerful spatial dimension to asset management, transforming data into visual, location-based insights that make risks, priorities, and decisions immediately clear.</a:t>
            </a:r>
            <a:endParaRPr lang="en-US" sz="1733" dirty="0"/>
          </a:p>
        </p:txBody>
      </p:sp>
      <p:sp>
        <p:nvSpPr>
          <p:cNvPr id="19" name="Shape 15"/>
          <p:cNvSpPr/>
          <p:nvPr/>
        </p:nvSpPr>
        <p:spPr>
          <a:xfrm>
            <a:off x="365760" y="3389376"/>
            <a:ext cx="11460480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F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 sz="2400"/>
          </a:p>
        </p:txBody>
      </p:sp>
      <p:sp>
        <p:nvSpPr>
          <p:cNvPr id="20" name="Shape 16"/>
          <p:cNvSpPr/>
          <p:nvPr/>
        </p:nvSpPr>
        <p:spPr>
          <a:xfrm>
            <a:off x="365760" y="3389376"/>
            <a:ext cx="670560" cy="914400"/>
          </a:xfrm>
          <a:prstGeom prst="rect">
            <a:avLst/>
          </a:prstGeom>
          <a:solidFill>
            <a:srgbClr val="112966"/>
          </a:solidFill>
          <a:ln w="12700">
            <a:solidFill>
              <a:srgbClr val="0A2D4D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21" name="Text 17"/>
          <p:cNvSpPr/>
          <p:nvPr/>
        </p:nvSpPr>
        <p:spPr>
          <a:xfrm>
            <a:off x="365760" y="3389376"/>
            <a:ext cx="6705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2400" b="1" dirty="0">
                <a:solidFill>
                  <a:srgbClr val="3AAF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400" dirty="0"/>
          </a:p>
        </p:txBody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58240" y="3572256"/>
            <a:ext cx="548640" cy="54864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1853184" y="3389376"/>
            <a:ext cx="9729216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733" dirty="0">
                <a:solidFill>
                  <a:srgbClr val="4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Location-based KPIs — break frequency per mile, condition scores by zone, response times — are the metrics that drive data-driven capital planning and justify every investment.</a:t>
            </a:r>
            <a:endParaRPr lang="en-US" sz="1733" dirty="0"/>
          </a:p>
        </p:txBody>
      </p:sp>
      <p:sp>
        <p:nvSpPr>
          <p:cNvPr id="24" name="Shape 19"/>
          <p:cNvSpPr/>
          <p:nvPr/>
        </p:nvSpPr>
        <p:spPr>
          <a:xfrm>
            <a:off x="365760" y="4413504"/>
            <a:ext cx="11460480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F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 sz="2400"/>
          </a:p>
        </p:txBody>
      </p:sp>
      <p:sp>
        <p:nvSpPr>
          <p:cNvPr id="25" name="Shape 20"/>
          <p:cNvSpPr/>
          <p:nvPr/>
        </p:nvSpPr>
        <p:spPr>
          <a:xfrm>
            <a:off x="365760" y="4413504"/>
            <a:ext cx="670560" cy="914400"/>
          </a:xfrm>
          <a:prstGeom prst="rect">
            <a:avLst/>
          </a:prstGeom>
          <a:solidFill>
            <a:srgbClr val="112966"/>
          </a:solidFill>
          <a:ln w="12700">
            <a:solidFill>
              <a:srgbClr val="0A2D4D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26" name="Text 21"/>
          <p:cNvSpPr/>
          <p:nvPr/>
        </p:nvSpPr>
        <p:spPr>
          <a:xfrm>
            <a:off x="365760" y="4413504"/>
            <a:ext cx="6705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2400" b="1" dirty="0">
                <a:solidFill>
                  <a:srgbClr val="3AAF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2400" dirty="0"/>
          </a:p>
        </p:txBody>
      </p:sp>
      <p:pic>
        <p:nvPicPr>
          <p:cNvPr id="27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58240" y="4596384"/>
            <a:ext cx="548640" cy="548640"/>
          </a:xfrm>
          <a:prstGeom prst="rect">
            <a:avLst/>
          </a:prstGeom>
        </p:spPr>
      </p:pic>
      <p:sp>
        <p:nvSpPr>
          <p:cNvPr id="28" name="Text 22"/>
          <p:cNvSpPr/>
          <p:nvPr/>
        </p:nvSpPr>
        <p:spPr>
          <a:xfrm>
            <a:off x="1853184" y="4413504"/>
            <a:ext cx="9729216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733" dirty="0">
                <a:solidFill>
                  <a:srgbClr val="4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Funding is available. PENNVEST, DWSRF, LSA and DCED programs support PA water systems — and documented asset management strengthens every application.</a:t>
            </a:r>
            <a:endParaRPr lang="en-US" sz="1733" dirty="0"/>
          </a:p>
        </p:txBody>
      </p:sp>
      <p:sp>
        <p:nvSpPr>
          <p:cNvPr id="29" name="Shape 23"/>
          <p:cNvSpPr/>
          <p:nvPr/>
        </p:nvSpPr>
        <p:spPr>
          <a:xfrm>
            <a:off x="365760" y="5437632"/>
            <a:ext cx="11460480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F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 sz="2400"/>
          </a:p>
        </p:txBody>
      </p:sp>
      <p:sp>
        <p:nvSpPr>
          <p:cNvPr id="30" name="Shape 24"/>
          <p:cNvSpPr/>
          <p:nvPr/>
        </p:nvSpPr>
        <p:spPr>
          <a:xfrm>
            <a:off x="365760" y="5437632"/>
            <a:ext cx="670560" cy="914400"/>
          </a:xfrm>
          <a:prstGeom prst="rect">
            <a:avLst/>
          </a:prstGeom>
          <a:solidFill>
            <a:srgbClr val="112966"/>
          </a:solidFill>
          <a:ln w="12700">
            <a:solidFill>
              <a:srgbClr val="0A2D4D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31" name="Text 25"/>
          <p:cNvSpPr/>
          <p:nvPr/>
        </p:nvSpPr>
        <p:spPr>
          <a:xfrm>
            <a:off x="365760" y="5437632"/>
            <a:ext cx="6705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2400" b="1" dirty="0">
                <a:solidFill>
                  <a:srgbClr val="3AAF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2400" dirty="0"/>
          </a:p>
        </p:txBody>
      </p:sp>
      <p:pic>
        <p:nvPicPr>
          <p:cNvPr id="32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58240" y="5620512"/>
            <a:ext cx="548640" cy="548640"/>
          </a:xfrm>
          <a:prstGeom prst="rect">
            <a:avLst/>
          </a:prstGeom>
        </p:spPr>
      </p:pic>
      <p:sp>
        <p:nvSpPr>
          <p:cNvPr id="33" name="Text 26"/>
          <p:cNvSpPr/>
          <p:nvPr/>
        </p:nvSpPr>
        <p:spPr>
          <a:xfrm>
            <a:off x="1853184" y="5437632"/>
            <a:ext cx="9729216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733" dirty="0">
                <a:solidFill>
                  <a:srgbClr val="4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where you are but build as you go — makes implementation achievable for any system size or budget.</a:t>
            </a:r>
            <a:endParaRPr lang="en-US" sz="1733" dirty="0"/>
          </a:p>
        </p:txBody>
      </p:sp>
      <p:pic>
        <p:nvPicPr>
          <p:cNvPr id="35" name="Picture 2">
            <a:extLst>
              <a:ext uri="{FF2B5EF4-FFF2-40B4-BE49-F238E27FC236}">
                <a16:creationId xmlns:a16="http://schemas.microsoft.com/office/drawing/2014/main" id="{32BF3E3A-5E69-39FC-E24B-68C206448B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7985" y="231649"/>
            <a:ext cx="675983" cy="5794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29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206240"/>
            <a:ext cx="12192000" cy="2712720"/>
          </a:xfrm>
          <a:prstGeom prst="rect">
            <a:avLst/>
          </a:prstGeom>
          <a:solidFill>
            <a:srgbClr val="0D3B5E"/>
          </a:solidFill>
          <a:ln w="12700">
            <a:solidFill>
              <a:srgbClr val="0D3B5E"/>
            </a:solidFill>
            <a:prstDash val="solid"/>
          </a:ln>
        </p:spPr>
        <p:txBody>
          <a:bodyPr/>
          <a:lstStyle/>
          <a:p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0" y="4120896"/>
            <a:ext cx="12192000" cy="85344"/>
          </a:xfrm>
          <a:prstGeom prst="rect">
            <a:avLst/>
          </a:prstGeom>
          <a:solidFill>
            <a:srgbClr val="60B966"/>
          </a:solidFill>
          <a:ln w="12700">
            <a:solidFill>
              <a:srgbClr val="3AAFA9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4" name="Text 2"/>
          <p:cNvSpPr/>
          <p:nvPr/>
        </p:nvSpPr>
        <p:spPr>
          <a:xfrm>
            <a:off x="731520" y="609600"/>
            <a:ext cx="10728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4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Questions &amp; Discussion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731520" y="1524000"/>
            <a:ext cx="10728960" cy="670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133" i="1" dirty="0">
                <a:solidFill>
                  <a:srgbClr val="60B9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"What's one asset you wish you knew more about today?"</a:t>
            </a:r>
            <a:endParaRPr lang="en-US" sz="2133" dirty="0">
              <a:solidFill>
                <a:srgbClr val="60B966"/>
              </a:solidFill>
            </a:endParaRPr>
          </a:p>
        </p:txBody>
      </p:sp>
      <p:sp>
        <p:nvSpPr>
          <p:cNvPr id="6" name="Text 4"/>
          <p:cNvSpPr/>
          <p:nvPr/>
        </p:nvSpPr>
        <p:spPr>
          <a:xfrm>
            <a:off x="731520" y="2316480"/>
            <a:ext cx="10728960" cy="609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133" dirty="0">
                <a:solidFill>
                  <a:srgbClr val="8AA5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Thank you for your time and your commitment to Pennsylvania's water future.</a:t>
            </a:r>
            <a:endParaRPr lang="en-US" sz="2133" dirty="0"/>
          </a:p>
        </p:txBody>
      </p:sp>
      <p:sp>
        <p:nvSpPr>
          <p:cNvPr id="7" name="Text 5"/>
          <p:cNvSpPr/>
          <p:nvPr/>
        </p:nvSpPr>
        <p:spPr>
          <a:xfrm>
            <a:off x="731521" y="4306423"/>
            <a:ext cx="5877828" cy="487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733" b="1" dirty="0">
                <a:solidFill>
                  <a:srgbClr val="60B9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Resources &amp; Next Steps</a:t>
            </a:r>
            <a:endParaRPr lang="en-US" sz="1733" dirty="0">
              <a:solidFill>
                <a:srgbClr val="60B966"/>
              </a:solidFill>
            </a:endParaRPr>
          </a:p>
        </p:txBody>
      </p:sp>
      <p:sp>
        <p:nvSpPr>
          <p:cNvPr id="8" name="Text 6"/>
          <p:cNvSpPr/>
          <p:nvPr/>
        </p:nvSpPr>
        <p:spPr>
          <a:xfrm>
            <a:off x="731521" y="4694636"/>
            <a:ext cx="5747209" cy="3901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dirty="0">
                <a:solidFill>
                  <a:srgbClr val="8AA5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-- ESRI: esri.com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731520" y="5266944"/>
            <a:ext cx="10728960" cy="3901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endParaRPr lang="en-US" sz="1467" dirty="0"/>
          </a:p>
        </p:txBody>
      </p:sp>
      <p:sp>
        <p:nvSpPr>
          <p:cNvPr id="10" name="Text 8"/>
          <p:cNvSpPr/>
          <p:nvPr/>
        </p:nvSpPr>
        <p:spPr>
          <a:xfrm>
            <a:off x="731521" y="5142819"/>
            <a:ext cx="5747209" cy="3901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dirty="0">
                <a:solidFill>
                  <a:srgbClr val="8AA5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-- Jim Frank | GIS Manager | Systems Design Engineering</a:t>
            </a:r>
          </a:p>
          <a:p>
            <a:r>
              <a:rPr lang="en-US" sz="1600" dirty="0">
                <a:solidFill>
                  <a:srgbClr val="8AA5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(610) 916-8500 | j.frank@sdei.net </a:t>
            </a:r>
            <a:endParaRPr lang="en-US" sz="1600" dirty="0"/>
          </a:p>
        </p:txBody>
      </p:sp>
      <p:pic>
        <p:nvPicPr>
          <p:cNvPr id="11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19360" y="609600"/>
            <a:ext cx="1584960" cy="1584960"/>
          </a:xfrm>
          <a:prstGeom prst="rect">
            <a:avLst/>
          </a:prstGeom>
        </p:spPr>
      </p:pic>
      <p:pic>
        <p:nvPicPr>
          <p:cNvPr id="12" name="Picture 2">
            <a:extLst>
              <a:ext uri="{FF2B5EF4-FFF2-40B4-BE49-F238E27FC236}">
                <a16:creationId xmlns:a16="http://schemas.microsoft.com/office/drawing/2014/main" id="{1C0CFCBD-018A-509C-CD85-873D3CF692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1" y="5742070"/>
            <a:ext cx="874295" cy="7493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87CB7E5-72FE-AE86-9797-5820B85D12D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03904" y="4688291"/>
            <a:ext cx="1815873" cy="1803175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9E56A5E4-5C08-D764-775F-78E1CD7A86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1832" y="5799911"/>
            <a:ext cx="3569371" cy="779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29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3048000"/>
            <a:ext cx="12192000" cy="85344"/>
          </a:xfrm>
          <a:prstGeom prst="rect">
            <a:avLst/>
          </a:prstGeom>
          <a:solidFill>
            <a:srgbClr val="60B966"/>
          </a:solidFill>
          <a:ln w="12700">
            <a:solidFill>
              <a:srgbClr val="3AAFA9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3" name="Text 1"/>
          <p:cNvSpPr/>
          <p:nvPr/>
        </p:nvSpPr>
        <p:spPr>
          <a:xfrm>
            <a:off x="731520" y="1706880"/>
            <a:ext cx="10728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867" b="1" kern="0" spc="800" dirty="0">
                <a:solidFill>
                  <a:srgbClr val="60B9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1</a:t>
            </a:r>
            <a:endParaRPr lang="en-US" sz="1867" dirty="0">
              <a:solidFill>
                <a:srgbClr val="60B966"/>
              </a:solidFill>
            </a:endParaRPr>
          </a:p>
        </p:txBody>
      </p:sp>
      <p:sp>
        <p:nvSpPr>
          <p:cNvPr id="4" name="Text 2"/>
          <p:cNvSpPr/>
          <p:nvPr/>
        </p:nvSpPr>
        <p:spPr>
          <a:xfrm>
            <a:off x="731520" y="2194560"/>
            <a:ext cx="1072896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4533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Challenges Facing</a:t>
            </a:r>
            <a:endParaRPr lang="en-US" sz="4533" dirty="0"/>
          </a:p>
          <a:p>
            <a:r>
              <a:rPr lang="en-US" sz="4533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Pennsylvania Water Systems</a:t>
            </a:r>
            <a:endParaRPr lang="en-US" sz="4533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09760" y="3901440"/>
            <a:ext cx="2194560" cy="219456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731520" y="3901440"/>
            <a:ext cx="4876800" cy="487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endParaRPr lang="en-US" sz="173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1097280"/>
          </a:xfrm>
          <a:prstGeom prst="rect">
            <a:avLst/>
          </a:prstGeom>
          <a:solidFill>
            <a:srgbClr val="112966"/>
          </a:solidFill>
          <a:ln w="12700">
            <a:solidFill>
              <a:srgbClr val="0A2D4D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3" name="Shape 1"/>
          <p:cNvSpPr/>
          <p:nvPr/>
        </p:nvSpPr>
        <p:spPr>
          <a:xfrm>
            <a:off x="0" y="1097280"/>
            <a:ext cx="12192000" cy="85344"/>
          </a:xfrm>
          <a:prstGeom prst="rect">
            <a:avLst/>
          </a:prstGeom>
          <a:solidFill>
            <a:srgbClr val="60B966"/>
          </a:solidFill>
          <a:ln w="12700">
            <a:solidFill>
              <a:srgbClr val="3AAFA9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4" name="Text 2"/>
          <p:cNvSpPr/>
          <p:nvPr/>
        </p:nvSpPr>
        <p:spPr>
          <a:xfrm>
            <a:off x="487680" y="97536"/>
            <a:ext cx="11216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Mounting Pressures on PA Water Systems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87680" y="97536"/>
            <a:ext cx="11216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/>
            <a:endParaRPr lang="en-US" sz="1733" dirty="0"/>
          </a:p>
        </p:txBody>
      </p:sp>
      <p:sp>
        <p:nvSpPr>
          <p:cNvPr id="6" name="Shape 4"/>
          <p:cNvSpPr/>
          <p:nvPr/>
        </p:nvSpPr>
        <p:spPr>
          <a:xfrm>
            <a:off x="0" y="6522720"/>
            <a:ext cx="12192000" cy="335280"/>
          </a:xfrm>
          <a:prstGeom prst="rect">
            <a:avLst/>
          </a:prstGeom>
          <a:solidFill>
            <a:srgbClr val="112966"/>
          </a:solidFill>
          <a:ln w="12700">
            <a:solidFill>
              <a:srgbClr val="0A2D4D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7" name="Text 5"/>
          <p:cNvSpPr/>
          <p:nvPr/>
        </p:nvSpPr>
        <p:spPr>
          <a:xfrm>
            <a:off x="365760" y="6522720"/>
            <a:ext cx="11460480" cy="335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200" dirty="0">
                <a:solidFill>
                  <a:srgbClr val="8AA5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Challenges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65760" y="6522720"/>
            <a:ext cx="11460480" cy="335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1200" dirty="0">
                <a:solidFill>
                  <a:srgbClr val="8AA5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GIS-Enabled Asset Management for PA Water Authorities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26720" y="1341120"/>
            <a:ext cx="3657600" cy="481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F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 sz="2400"/>
          </a:p>
        </p:txBody>
      </p:sp>
      <p:sp>
        <p:nvSpPr>
          <p:cNvPr id="10" name="Shape 8"/>
          <p:cNvSpPr/>
          <p:nvPr/>
        </p:nvSpPr>
        <p:spPr>
          <a:xfrm>
            <a:off x="426720" y="1341120"/>
            <a:ext cx="3657600" cy="792480"/>
          </a:xfrm>
          <a:prstGeom prst="rect">
            <a:avLst/>
          </a:prstGeom>
          <a:solidFill>
            <a:srgbClr val="0A2D4D"/>
          </a:solidFill>
          <a:ln w="12700">
            <a:solidFill>
              <a:srgbClr val="0A2D4D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pic>
        <p:nvPicPr>
          <p:cNvPr id="11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0720" y="1438656"/>
            <a:ext cx="609600" cy="609600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548640" y="2133600"/>
            <a:ext cx="3413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733" b="1" dirty="0">
                <a:solidFill>
                  <a:srgbClr val="0A2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Aging Infrastructure</a:t>
            </a:r>
            <a:endParaRPr lang="en-US" sz="1733" dirty="0"/>
          </a:p>
        </p:txBody>
      </p:sp>
      <p:sp>
        <p:nvSpPr>
          <p:cNvPr id="13" name="Text 10"/>
          <p:cNvSpPr/>
          <p:nvPr/>
        </p:nvSpPr>
        <p:spPr>
          <a:xfrm>
            <a:off x="548640" y="2682240"/>
            <a:ext cx="34137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2667" b="1" dirty="0">
                <a:solidFill>
                  <a:srgbClr val="0A2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~260,000</a:t>
            </a:r>
            <a:endParaRPr lang="en-US" sz="2667" dirty="0"/>
          </a:p>
        </p:txBody>
      </p:sp>
      <p:sp>
        <p:nvSpPr>
          <p:cNvPr id="14" name="Text 11"/>
          <p:cNvSpPr/>
          <p:nvPr/>
        </p:nvSpPr>
        <p:spPr>
          <a:xfrm>
            <a:off x="548640" y="3413760"/>
            <a:ext cx="3413760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333" i="1" dirty="0">
                <a:solidFill>
                  <a:srgbClr val="8AA5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water main breaks per year in the U.S.</a:t>
            </a:r>
            <a:endParaRPr lang="en-US" sz="1333" dirty="0"/>
          </a:p>
        </p:txBody>
      </p:sp>
      <p:sp>
        <p:nvSpPr>
          <p:cNvPr id="15" name="Text 12"/>
          <p:cNvSpPr/>
          <p:nvPr/>
        </p:nvSpPr>
        <p:spPr>
          <a:xfrm>
            <a:off x="609600" y="3901440"/>
            <a:ext cx="3291840" cy="2072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1600" dirty="0">
                <a:solidFill>
                  <a:srgbClr val="4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Many PA systems rely on pipes installed pre-1950. Cast iron and bare steel corrode, fail unpredictably, and are costly to replace reactively.</a:t>
            </a:r>
            <a:endParaRPr lang="en-US" sz="1600" dirty="0"/>
          </a:p>
        </p:txBody>
      </p:sp>
      <p:sp>
        <p:nvSpPr>
          <p:cNvPr id="16" name="Shape 13"/>
          <p:cNvSpPr/>
          <p:nvPr/>
        </p:nvSpPr>
        <p:spPr>
          <a:xfrm>
            <a:off x="4328160" y="1341120"/>
            <a:ext cx="3657600" cy="481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F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 sz="2400"/>
          </a:p>
        </p:txBody>
      </p:sp>
      <p:sp>
        <p:nvSpPr>
          <p:cNvPr id="17" name="Shape 14"/>
          <p:cNvSpPr/>
          <p:nvPr/>
        </p:nvSpPr>
        <p:spPr>
          <a:xfrm>
            <a:off x="4328160" y="1341120"/>
            <a:ext cx="3657600" cy="792480"/>
          </a:xfrm>
          <a:prstGeom prst="rect">
            <a:avLst/>
          </a:prstGeom>
          <a:solidFill>
            <a:srgbClr val="1A7A8A"/>
          </a:solidFill>
          <a:ln w="12700">
            <a:solidFill>
              <a:srgbClr val="1A7A8A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pic>
        <p:nvPicPr>
          <p:cNvPr id="1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52160" y="1438656"/>
            <a:ext cx="609600" cy="609600"/>
          </a:xfrm>
          <a:prstGeom prst="rect">
            <a:avLst/>
          </a:prstGeom>
        </p:spPr>
      </p:pic>
      <p:sp>
        <p:nvSpPr>
          <p:cNvPr id="19" name="Text 15"/>
          <p:cNvSpPr/>
          <p:nvPr/>
        </p:nvSpPr>
        <p:spPr>
          <a:xfrm>
            <a:off x="4450080" y="2133600"/>
            <a:ext cx="3413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733" b="1" dirty="0">
                <a:solidFill>
                  <a:srgbClr val="0A2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Regulatory Pressure</a:t>
            </a:r>
            <a:endParaRPr lang="en-US" sz="1733" dirty="0"/>
          </a:p>
        </p:txBody>
      </p:sp>
      <p:sp>
        <p:nvSpPr>
          <p:cNvPr id="20" name="Text 16"/>
          <p:cNvSpPr/>
          <p:nvPr/>
        </p:nvSpPr>
        <p:spPr>
          <a:xfrm>
            <a:off x="4450080" y="2682240"/>
            <a:ext cx="34137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2667" b="1" dirty="0">
                <a:solidFill>
                  <a:srgbClr val="1A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LCRR + Act 12</a:t>
            </a:r>
            <a:endParaRPr lang="en-US" sz="2667" dirty="0"/>
          </a:p>
        </p:txBody>
      </p:sp>
      <p:sp>
        <p:nvSpPr>
          <p:cNvPr id="21" name="Text 17"/>
          <p:cNvSpPr/>
          <p:nvPr/>
        </p:nvSpPr>
        <p:spPr>
          <a:xfrm>
            <a:off x="4450080" y="3413760"/>
            <a:ext cx="3413760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333" i="1" dirty="0">
                <a:solidFill>
                  <a:srgbClr val="8AA5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 demands increasing</a:t>
            </a:r>
            <a:endParaRPr lang="en-US" sz="1333" dirty="0"/>
          </a:p>
        </p:txBody>
      </p:sp>
      <p:sp>
        <p:nvSpPr>
          <p:cNvPr id="22" name="Text 18"/>
          <p:cNvSpPr/>
          <p:nvPr/>
        </p:nvSpPr>
        <p:spPr>
          <a:xfrm>
            <a:off x="4511040" y="3901440"/>
            <a:ext cx="3291840" cy="2072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1600" dirty="0">
                <a:solidFill>
                  <a:srgbClr val="4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 &amp; Copper Rule Revisions, service line inventories, and PA Act 12 all require detailed documentation — data that many utilities struggle to produce quickly.</a:t>
            </a:r>
            <a:endParaRPr lang="en-US" sz="1600" dirty="0"/>
          </a:p>
        </p:txBody>
      </p:sp>
      <p:sp>
        <p:nvSpPr>
          <p:cNvPr id="23" name="Shape 19"/>
          <p:cNvSpPr/>
          <p:nvPr/>
        </p:nvSpPr>
        <p:spPr>
          <a:xfrm>
            <a:off x="8229600" y="1341120"/>
            <a:ext cx="3657600" cy="481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F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 sz="2400"/>
          </a:p>
        </p:txBody>
      </p:sp>
      <p:sp>
        <p:nvSpPr>
          <p:cNvPr id="24" name="Shape 20"/>
          <p:cNvSpPr/>
          <p:nvPr/>
        </p:nvSpPr>
        <p:spPr>
          <a:xfrm>
            <a:off x="8229600" y="1341120"/>
            <a:ext cx="3657600" cy="792480"/>
          </a:xfrm>
          <a:prstGeom prst="rect">
            <a:avLst/>
          </a:prstGeom>
          <a:solidFill>
            <a:srgbClr val="3AAFA9"/>
          </a:solidFill>
          <a:ln w="12700">
            <a:solidFill>
              <a:srgbClr val="3AAFA9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pic>
        <p:nvPicPr>
          <p:cNvPr id="2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753600" y="1438656"/>
            <a:ext cx="609600" cy="609600"/>
          </a:xfrm>
          <a:prstGeom prst="rect">
            <a:avLst/>
          </a:prstGeom>
        </p:spPr>
      </p:pic>
      <p:sp>
        <p:nvSpPr>
          <p:cNvPr id="26" name="Text 21"/>
          <p:cNvSpPr/>
          <p:nvPr/>
        </p:nvSpPr>
        <p:spPr>
          <a:xfrm>
            <a:off x="8351520" y="2133600"/>
            <a:ext cx="3413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733" b="1" dirty="0">
                <a:solidFill>
                  <a:srgbClr val="0A2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Budget Constraints</a:t>
            </a:r>
            <a:endParaRPr lang="en-US" sz="1733" dirty="0"/>
          </a:p>
        </p:txBody>
      </p:sp>
      <p:sp>
        <p:nvSpPr>
          <p:cNvPr id="27" name="Text 22"/>
          <p:cNvSpPr/>
          <p:nvPr/>
        </p:nvSpPr>
        <p:spPr>
          <a:xfrm>
            <a:off x="8351520" y="2682240"/>
            <a:ext cx="34137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2667" b="1" dirty="0">
                <a:solidFill>
                  <a:srgbClr val="3AAF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 Trillion+</a:t>
            </a:r>
            <a:endParaRPr lang="en-US" sz="2667" dirty="0"/>
          </a:p>
        </p:txBody>
      </p:sp>
      <p:sp>
        <p:nvSpPr>
          <p:cNvPr id="28" name="Text 23"/>
          <p:cNvSpPr/>
          <p:nvPr/>
        </p:nvSpPr>
        <p:spPr>
          <a:xfrm>
            <a:off x="8351520" y="3413760"/>
            <a:ext cx="3413760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333" i="1" dirty="0">
                <a:solidFill>
                  <a:srgbClr val="8AA5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national water infrastructure gap</a:t>
            </a:r>
            <a:endParaRPr lang="en-US" sz="1333" dirty="0"/>
          </a:p>
        </p:txBody>
      </p:sp>
      <p:sp>
        <p:nvSpPr>
          <p:cNvPr id="29" name="Text 24"/>
          <p:cNvSpPr/>
          <p:nvPr/>
        </p:nvSpPr>
        <p:spPr>
          <a:xfrm>
            <a:off x="8412480" y="3901440"/>
            <a:ext cx="3291840" cy="2072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1600" dirty="0">
                <a:solidFill>
                  <a:srgbClr val="4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 flat or declining revenues, systems must do more with less — making data-driven prioritization not just helpful, but essential to justify every capital dollar spent.</a:t>
            </a:r>
            <a:endParaRPr lang="en-US" sz="1600" dirty="0"/>
          </a:p>
        </p:txBody>
      </p:sp>
      <p:pic>
        <p:nvPicPr>
          <p:cNvPr id="33" name="Picture 2">
            <a:extLst>
              <a:ext uri="{FF2B5EF4-FFF2-40B4-BE49-F238E27FC236}">
                <a16:creationId xmlns:a16="http://schemas.microsoft.com/office/drawing/2014/main" id="{8C4E4083-2E49-D0D2-22EC-A2EBD2F9CE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7985" y="231649"/>
            <a:ext cx="675983" cy="5794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29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3048000"/>
            <a:ext cx="12192000" cy="85344"/>
          </a:xfrm>
          <a:prstGeom prst="rect">
            <a:avLst/>
          </a:prstGeom>
          <a:solidFill>
            <a:srgbClr val="60B966"/>
          </a:solidFill>
          <a:ln w="12700">
            <a:solidFill>
              <a:srgbClr val="3AAFA9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3" name="Text 1"/>
          <p:cNvSpPr/>
          <p:nvPr/>
        </p:nvSpPr>
        <p:spPr>
          <a:xfrm>
            <a:off x="731520" y="1706880"/>
            <a:ext cx="10728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867" b="1" kern="0" spc="800" dirty="0">
                <a:solidFill>
                  <a:srgbClr val="60B9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2</a:t>
            </a:r>
            <a:endParaRPr lang="en-US" sz="1867" dirty="0">
              <a:solidFill>
                <a:srgbClr val="60B966"/>
              </a:solidFill>
            </a:endParaRPr>
          </a:p>
        </p:txBody>
      </p:sp>
      <p:sp>
        <p:nvSpPr>
          <p:cNvPr id="4" name="Text 2"/>
          <p:cNvSpPr/>
          <p:nvPr/>
        </p:nvSpPr>
        <p:spPr>
          <a:xfrm>
            <a:off x="731520" y="2194560"/>
            <a:ext cx="1072896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5067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Asset Management</a:t>
            </a:r>
            <a:endParaRPr lang="en-US" sz="5067" dirty="0"/>
          </a:p>
          <a:p>
            <a:r>
              <a:rPr lang="en-US" sz="5067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Fundamentals</a:t>
            </a:r>
            <a:endParaRPr lang="en-US" sz="5067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09760" y="3901440"/>
            <a:ext cx="2194560" cy="219456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731520" y="3901440"/>
            <a:ext cx="4876800" cy="487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endParaRPr lang="en-US" sz="173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1097280"/>
          </a:xfrm>
          <a:prstGeom prst="rect">
            <a:avLst/>
          </a:prstGeom>
          <a:solidFill>
            <a:srgbClr val="112966"/>
          </a:solidFill>
          <a:ln w="12700">
            <a:solidFill>
              <a:srgbClr val="0A2D4D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3" name="Shape 1"/>
          <p:cNvSpPr/>
          <p:nvPr/>
        </p:nvSpPr>
        <p:spPr>
          <a:xfrm>
            <a:off x="0" y="1097280"/>
            <a:ext cx="12192000" cy="85344"/>
          </a:xfrm>
          <a:prstGeom prst="rect">
            <a:avLst/>
          </a:prstGeom>
          <a:solidFill>
            <a:srgbClr val="60B966"/>
          </a:solidFill>
          <a:ln w="12700">
            <a:solidFill>
              <a:srgbClr val="3AAFA9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4" name="Text 2"/>
          <p:cNvSpPr/>
          <p:nvPr/>
        </p:nvSpPr>
        <p:spPr>
          <a:xfrm>
            <a:off x="487680" y="97536"/>
            <a:ext cx="11216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Asset Management? (Plain Language)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87680" y="97536"/>
            <a:ext cx="11216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/>
            <a:endParaRPr lang="en-US" sz="1733" dirty="0"/>
          </a:p>
        </p:txBody>
      </p:sp>
      <p:sp>
        <p:nvSpPr>
          <p:cNvPr id="6" name="Shape 4"/>
          <p:cNvSpPr/>
          <p:nvPr/>
        </p:nvSpPr>
        <p:spPr>
          <a:xfrm>
            <a:off x="0" y="6522720"/>
            <a:ext cx="12192000" cy="335280"/>
          </a:xfrm>
          <a:prstGeom prst="rect">
            <a:avLst/>
          </a:prstGeom>
          <a:solidFill>
            <a:srgbClr val="112966"/>
          </a:solidFill>
          <a:ln w="12700">
            <a:solidFill>
              <a:srgbClr val="0A2D4D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7" name="Text 5"/>
          <p:cNvSpPr/>
          <p:nvPr/>
        </p:nvSpPr>
        <p:spPr>
          <a:xfrm>
            <a:off x="365760" y="6522720"/>
            <a:ext cx="11460480" cy="335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200" dirty="0">
                <a:solidFill>
                  <a:srgbClr val="8AA5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Asset Management Fundamentals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65760" y="6522720"/>
            <a:ext cx="11460480" cy="335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1200" dirty="0">
                <a:solidFill>
                  <a:srgbClr val="8AA5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GIS-Enabled Asset Management for PA Water Authorities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65760" y="1341120"/>
            <a:ext cx="4998720" cy="34137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F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 sz="2400"/>
          </a:p>
        </p:txBody>
      </p:sp>
      <p:sp>
        <p:nvSpPr>
          <p:cNvPr id="10" name="Shape 8"/>
          <p:cNvSpPr/>
          <p:nvPr/>
        </p:nvSpPr>
        <p:spPr>
          <a:xfrm>
            <a:off x="365760" y="1341120"/>
            <a:ext cx="146304" cy="3413760"/>
          </a:xfrm>
          <a:prstGeom prst="rect">
            <a:avLst/>
          </a:prstGeom>
          <a:solidFill>
            <a:srgbClr val="3AAFA9"/>
          </a:solidFill>
          <a:ln w="12700">
            <a:solidFill>
              <a:srgbClr val="3AAFA9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11" name="Text 9"/>
          <p:cNvSpPr/>
          <p:nvPr/>
        </p:nvSpPr>
        <p:spPr>
          <a:xfrm>
            <a:off x="670560" y="1463040"/>
            <a:ext cx="4511040" cy="487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733" b="1" dirty="0">
                <a:solidFill>
                  <a:srgbClr val="0A2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Simple </a:t>
            </a:r>
            <a:r>
              <a:rPr lang="en-US" sz="1867" b="1" dirty="0">
                <a:solidFill>
                  <a:srgbClr val="0A2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Definition</a:t>
            </a:r>
            <a:endParaRPr lang="en-US" sz="1867" dirty="0"/>
          </a:p>
        </p:txBody>
      </p:sp>
      <p:sp>
        <p:nvSpPr>
          <p:cNvPr id="12" name="Text 10"/>
          <p:cNvSpPr/>
          <p:nvPr/>
        </p:nvSpPr>
        <p:spPr>
          <a:xfrm>
            <a:off x="670560" y="2011680"/>
            <a:ext cx="451104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733" dirty="0">
                <a:solidFill>
                  <a:srgbClr val="4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Asset management means knowing what you own, understanding its condition, planning for its maintenance, and making smart decisions about when to repair versus replace — all in a systematic, documented way.</a:t>
            </a:r>
            <a:endParaRPr lang="en-US" sz="1733" dirty="0"/>
          </a:p>
        </p:txBody>
      </p:sp>
      <p:sp>
        <p:nvSpPr>
          <p:cNvPr id="13" name="Text 11"/>
          <p:cNvSpPr/>
          <p:nvPr/>
        </p:nvSpPr>
        <p:spPr>
          <a:xfrm>
            <a:off x="5730240" y="1402080"/>
            <a:ext cx="6096000" cy="487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867" b="1" dirty="0">
                <a:solidFill>
                  <a:srgbClr val="0A2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It Matters for Your Utility</a:t>
            </a:r>
            <a:endParaRPr lang="en-US" sz="1867" dirty="0"/>
          </a:p>
        </p:txBody>
      </p:sp>
      <p:pic>
        <p:nvPicPr>
          <p:cNvPr id="1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1200" y="2109216"/>
            <a:ext cx="390144" cy="390144"/>
          </a:xfrm>
          <a:prstGeom prst="rect">
            <a:avLst/>
          </a:prstGeom>
        </p:spPr>
      </p:pic>
      <p:sp>
        <p:nvSpPr>
          <p:cNvPr id="15" name="Text 12"/>
          <p:cNvSpPr/>
          <p:nvPr/>
        </p:nvSpPr>
        <p:spPr>
          <a:xfrm>
            <a:off x="6339840" y="2011680"/>
            <a:ext cx="5425440" cy="670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dirty="0">
                <a:solidFill>
                  <a:srgbClr val="4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 reactive maintenance costs by catching problems early</a:t>
            </a:r>
            <a:endParaRPr lang="en-US" sz="1600" dirty="0"/>
          </a:p>
        </p:txBody>
      </p:sp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1200" y="3084576"/>
            <a:ext cx="390144" cy="390144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6339840" y="2987040"/>
            <a:ext cx="5425440" cy="670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dirty="0">
                <a:solidFill>
                  <a:srgbClr val="4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Extend asset lifespan through planned, preventive care</a:t>
            </a:r>
            <a:endParaRPr lang="en-US" sz="1600" dirty="0"/>
          </a:p>
        </p:txBody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1200" y="4059936"/>
            <a:ext cx="390144" cy="390144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6339840" y="3962400"/>
            <a:ext cx="5425440" cy="670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dirty="0">
                <a:solidFill>
                  <a:srgbClr val="4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Justify capital investments with data — not just gut feel</a:t>
            </a:r>
            <a:endParaRPr lang="en-US" sz="1600" dirty="0"/>
          </a:p>
        </p:txBody>
      </p:sp>
      <p:sp>
        <p:nvSpPr>
          <p:cNvPr id="20" name="Shape 15"/>
          <p:cNvSpPr/>
          <p:nvPr/>
        </p:nvSpPr>
        <p:spPr>
          <a:xfrm>
            <a:off x="365760" y="4937760"/>
            <a:ext cx="11460480" cy="1036320"/>
          </a:xfrm>
          <a:prstGeom prst="rect">
            <a:avLst/>
          </a:prstGeom>
          <a:solidFill>
            <a:srgbClr val="D6ECF3"/>
          </a:solidFill>
          <a:ln w="12700">
            <a:solidFill>
              <a:srgbClr val="D0E4EF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 sz="2400"/>
          </a:p>
        </p:txBody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2064" y="5059680"/>
            <a:ext cx="548640" cy="54864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1219200" y="4998720"/>
            <a:ext cx="10363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dirty="0">
                <a:solidFill>
                  <a:srgbClr val="0A2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Regulatory Tip: Pennsylvania regulators and PENNVEST funders increasingly require evidence of asset management planning. Documented AM programs strengthen grant and loan applications.</a:t>
            </a:r>
            <a:endParaRPr lang="en-US" sz="1600" dirty="0"/>
          </a:p>
        </p:txBody>
      </p:sp>
      <p:pic>
        <p:nvPicPr>
          <p:cNvPr id="25" name="Picture 2">
            <a:extLst>
              <a:ext uri="{FF2B5EF4-FFF2-40B4-BE49-F238E27FC236}">
                <a16:creationId xmlns:a16="http://schemas.microsoft.com/office/drawing/2014/main" id="{A6DB5CDC-0C9E-2E46-4D5B-1A70669AA9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7985" y="231649"/>
            <a:ext cx="675983" cy="5794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1097280"/>
          </a:xfrm>
          <a:prstGeom prst="rect">
            <a:avLst/>
          </a:prstGeom>
          <a:solidFill>
            <a:srgbClr val="112966"/>
          </a:solidFill>
          <a:ln w="12700">
            <a:solidFill>
              <a:srgbClr val="0A2D4D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3" name="Shape 1"/>
          <p:cNvSpPr/>
          <p:nvPr/>
        </p:nvSpPr>
        <p:spPr>
          <a:xfrm>
            <a:off x="0" y="1097280"/>
            <a:ext cx="12192000" cy="85344"/>
          </a:xfrm>
          <a:prstGeom prst="rect">
            <a:avLst/>
          </a:prstGeom>
          <a:solidFill>
            <a:srgbClr val="60B966"/>
          </a:solidFill>
          <a:ln w="12700">
            <a:solidFill>
              <a:srgbClr val="3AAFA9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4" name="Text 2"/>
          <p:cNvSpPr/>
          <p:nvPr/>
        </p:nvSpPr>
        <p:spPr>
          <a:xfrm>
            <a:off x="487680" y="97536"/>
            <a:ext cx="11216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Asset Management Lifecycle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87680" y="97536"/>
            <a:ext cx="11216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/>
            <a:endParaRPr lang="en-US" sz="1733" dirty="0"/>
          </a:p>
        </p:txBody>
      </p:sp>
      <p:sp>
        <p:nvSpPr>
          <p:cNvPr id="6" name="Shape 4"/>
          <p:cNvSpPr/>
          <p:nvPr/>
        </p:nvSpPr>
        <p:spPr>
          <a:xfrm>
            <a:off x="0" y="6522720"/>
            <a:ext cx="12192000" cy="335280"/>
          </a:xfrm>
          <a:prstGeom prst="rect">
            <a:avLst/>
          </a:prstGeom>
          <a:solidFill>
            <a:srgbClr val="112966"/>
          </a:solidFill>
          <a:ln w="12700">
            <a:solidFill>
              <a:srgbClr val="0A2D4D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7" name="Text 5"/>
          <p:cNvSpPr/>
          <p:nvPr/>
        </p:nvSpPr>
        <p:spPr>
          <a:xfrm>
            <a:off x="365760" y="6522720"/>
            <a:ext cx="11460480" cy="335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200" dirty="0">
                <a:solidFill>
                  <a:srgbClr val="8AA5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Asset Management Fundamentals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65760" y="6522720"/>
            <a:ext cx="11460480" cy="335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1200" dirty="0">
                <a:solidFill>
                  <a:srgbClr val="8AA5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GIS-Enabled Asset Management for PA Water Authorities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609600" y="1341120"/>
            <a:ext cx="2535936" cy="46939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F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 sz="2400"/>
          </a:p>
        </p:txBody>
      </p:sp>
      <p:sp>
        <p:nvSpPr>
          <p:cNvPr id="10" name="Shape 8"/>
          <p:cNvSpPr/>
          <p:nvPr/>
        </p:nvSpPr>
        <p:spPr>
          <a:xfrm>
            <a:off x="609600" y="1341120"/>
            <a:ext cx="2535936" cy="731520"/>
          </a:xfrm>
          <a:prstGeom prst="rect">
            <a:avLst/>
          </a:prstGeom>
          <a:solidFill>
            <a:srgbClr val="60B966"/>
          </a:solidFill>
          <a:ln w="12700">
            <a:solidFill>
              <a:srgbClr val="1A7A8A"/>
            </a:solidFill>
            <a:prstDash val="solid"/>
          </a:ln>
        </p:spPr>
        <p:txBody>
          <a:bodyPr/>
          <a:lstStyle/>
          <a:p>
            <a:endParaRPr lang="en-US" sz="2400">
              <a:solidFill>
                <a:srgbClr val="60B966"/>
              </a:solidFill>
            </a:endParaRPr>
          </a:p>
        </p:txBody>
      </p:sp>
      <p:sp>
        <p:nvSpPr>
          <p:cNvPr id="11" name="Text 9"/>
          <p:cNvSpPr/>
          <p:nvPr/>
        </p:nvSpPr>
        <p:spPr>
          <a:xfrm>
            <a:off x="609600" y="1341120"/>
            <a:ext cx="2535936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2933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933" dirty="0"/>
          </a:p>
        </p:txBody>
      </p:sp>
      <p:pic>
        <p:nvPicPr>
          <p:cNvPr id="1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2768" y="2255520"/>
            <a:ext cx="609600" cy="609600"/>
          </a:xfrm>
          <a:prstGeom prst="rect">
            <a:avLst/>
          </a:prstGeom>
        </p:spPr>
      </p:pic>
      <p:sp>
        <p:nvSpPr>
          <p:cNvPr id="13" name="Text 10"/>
          <p:cNvSpPr/>
          <p:nvPr/>
        </p:nvSpPr>
        <p:spPr>
          <a:xfrm>
            <a:off x="731520" y="2950464"/>
            <a:ext cx="2292096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867" b="1" dirty="0">
                <a:solidFill>
                  <a:srgbClr val="0A2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Inventory</a:t>
            </a:r>
            <a:endParaRPr lang="en-US" sz="1867" dirty="0"/>
          </a:p>
        </p:txBody>
      </p:sp>
      <p:sp>
        <p:nvSpPr>
          <p:cNvPr id="14" name="Text 11"/>
          <p:cNvSpPr/>
          <p:nvPr/>
        </p:nvSpPr>
        <p:spPr>
          <a:xfrm>
            <a:off x="755904" y="3596640"/>
            <a:ext cx="2243328" cy="2255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600" dirty="0">
                <a:solidFill>
                  <a:srgbClr val="4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 every asset — pipes, valves, hydrants, pumps, meters. Know what you own.</a:t>
            </a:r>
            <a:endParaRPr lang="en-US" sz="1600" dirty="0"/>
          </a:p>
        </p:txBody>
      </p:sp>
      <p:sp>
        <p:nvSpPr>
          <p:cNvPr id="15" name="Shape 12"/>
          <p:cNvSpPr/>
          <p:nvPr/>
        </p:nvSpPr>
        <p:spPr>
          <a:xfrm>
            <a:off x="3145536" y="3657600"/>
            <a:ext cx="243840" cy="0"/>
          </a:xfrm>
          <a:prstGeom prst="line">
            <a:avLst/>
          </a:prstGeom>
          <a:noFill/>
          <a:ln w="25400">
            <a:solidFill>
              <a:srgbClr val="3AAFA9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16" name="Shape 13"/>
          <p:cNvSpPr/>
          <p:nvPr/>
        </p:nvSpPr>
        <p:spPr>
          <a:xfrm>
            <a:off x="3389376" y="1341120"/>
            <a:ext cx="2535936" cy="46939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F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 sz="1867"/>
          </a:p>
        </p:txBody>
      </p:sp>
      <p:sp>
        <p:nvSpPr>
          <p:cNvPr id="17" name="Shape 14"/>
          <p:cNvSpPr/>
          <p:nvPr/>
        </p:nvSpPr>
        <p:spPr>
          <a:xfrm>
            <a:off x="3389376" y="1341120"/>
            <a:ext cx="2535936" cy="731520"/>
          </a:xfrm>
          <a:prstGeom prst="rect">
            <a:avLst/>
          </a:prstGeom>
          <a:solidFill>
            <a:srgbClr val="60B966"/>
          </a:solidFill>
          <a:ln w="12700">
            <a:solidFill>
              <a:srgbClr val="1A7A8A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18" name="Text 15"/>
          <p:cNvSpPr/>
          <p:nvPr/>
        </p:nvSpPr>
        <p:spPr>
          <a:xfrm>
            <a:off x="3389376" y="1341120"/>
            <a:ext cx="2535936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2933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933" dirty="0"/>
          </a:p>
        </p:txBody>
      </p:sp>
      <p:pic>
        <p:nvPicPr>
          <p:cNvPr id="1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52544" y="2255520"/>
            <a:ext cx="609600" cy="609600"/>
          </a:xfrm>
          <a:prstGeom prst="rect">
            <a:avLst/>
          </a:prstGeom>
        </p:spPr>
      </p:pic>
      <p:sp>
        <p:nvSpPr>
          <p:cNvPr id="20" name="Text 16"/>
          <p:cNvSpPr/>
          <p:nvPr/>
        </p:nvSpPr>
        <p:spPr>
          <a:xfrm>
            <a:off x="3511296" y="2950464"/>
            <a:ext cx="2292096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867" b="1" dirty="0">
                <a:solidFill>
                  <a:srgbClr val="0A2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Condition Assessment</a:t>
            </a:r>
            <a:endParaRPr lang="en-US" sz="1867" dirty="0"/>
          </a:p>
        </p:txBody>
      </p:sp>
      <p:sp>
        <p:nvSpPr>
          <p:cNvPr id="21" name="Text 17"/>
          <p:cNvSpPr/>
          <p:nvPr/>
        </p:nvSpPr>
        <p:spPr>
          <a:xfrm>
            <a:off x="3535680" y="3596640"/>
            <a:ext cx="2243328" cy="2255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600" dirty="0">
                <a:solidFill>
                  <a:srgbClr val="4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Evaluate current state. What's healthy? What's deteriorating? What's near end-of-life?</a:t>
            </a:r>
            <a:endParaRPr lang="en-US" sz="1600" dirty="0"/>
          </a:p>
        </p:txBody>
      </p:sp>
      <p:sp>
        <p:nvSpPr>
          <p:cNvPr id="22" name="Shape 18"/>
          <p:cNvSpPr/>
          <p:nvPr/>
        </p:nvSpPr>
        <p:spPr>
          <a:xfrm>
            <a:off x="5925312" y="3657600"/>
            <a:ext cx="243840" cy="0"/>
          </a:xfrm>
          <a:prstGeom prst="line">
            <a:avLst/>
          </a:prstGeom>
          <a:noFill/>
          <a:ln w="25400">
            <a:solidFill>
              <a:srgbClr val="3AAFA9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23" name="Shape 19"/>
          <p:cNvSpPr/>
          <p:nvPr/>
        </p:nvSpPr>
        <p:spPr>
          <a:xfrm>
            <a:off x="6169152" y="1341120"/>
            <a:ext cx="2535936" cy="46939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F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 sz="2400"/>
          </a:p>
        </p:txBody>
      </p:sp>
      <p:sp>
        <p:nvSpPr>
          <p:cNvPr id="24" name="Shape 20"/>
          <p:cNvSpPr/>
          <p:nvPr/>
        </p:nvSpPr>
        <p:spPr>
          <a:xfrm>
            <a:off x="6169152" y="1341120"/>
            <a:ext cx="2535936" cy="731520"/>
          </a:xfrm>
          <a:prstGeom prst="rect">
            <a:avLst/>
          </a:prstGeom>
          <a:solidFill>
            <a:srgbClr val="60B966"/>
          </a:solidFill>
          <a:ln w="12700">
            <a:solidFill>
              <a:srgbClr val="1A7A8A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25" name="Text 21"/>
          <p:cNvSpPr/>
          <p:nvPr/>
        </p:nvSpPr>
        <p:spPr>
          <a:xfrm>
            <a:off x="6169152" y="1341120"/>
            <a:ext cx="2535936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2933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933" dirty="0"/>
          </a:p>
        </p:txBody>
      </p:sp>
      <p:pic>
        <p:nvPicPr>
          <p:cNvPr id="2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32320" y="2255520"/>
            <a:ext cx="609600" cy="609600"/>
          </a:xfrm>
          <a:prstGeom prst="rect">
            <a:avLst/>
          </a:prstGeom>
        </p:spPr>
      </p:pic>
      <p:sp>
        <p:nvSpPr>
          <p:cNvPr id="27" name="Text 22"/>
          <p:cNvSpPr/>
          <p:nvPr/>
        </p:nvSpPr>
        <p:spPr>
          <a:xfrm>
            <a:off x="6291072" y="2950464"/>
            <a:ext cx="2292096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867" b="1" dirty="0">
                <a:solidFill>
                  <a:srgbClr val="0A2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Maintenance Planning</a:t>
            </a:r>
            <a:endParaRPr lang="en-US" sz="1867" dirty="0"/>
          </a:p>
        </p:txBody>
      </p:sp>
      <p:sp>
        <p:nvSpPr>
          <p:cNvPr id="28" name="Text 23"/>
          <p:cNvSpPr/>
          <p:nvPr/>
        </p:nvSpPr>
        <p:spPr>
          <a:xfrm>
            <a:off x="6315456" y="3596640"/>
            <a:ext cx="2243328" cy="2255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600" dirty="0">
                <a:solidFill>
                  <a:srgbClr val="4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Schedule preventive maintenance. Reduce emergency responses. Extend asset life.</a:t>
            </a:r>
            <a:endParaRPr lang="en-US" sz="1600" dirty="0"/>
          </a:p>
        </p:txBody>
      </p:sp>
      <p:sp>
        <p:nvSpPr>
          <p:cNvPr id="29" name="Shape 24"/>
          <p:cNvSpPr/>
          <p:nvPr/>
        </p:nvSpPr>
        <p:spPr>
          <a:xfrm>
            <a:off x="8705088" y="3657600"/>
            <a:ext cx="243840" cy="0"/>
          </a:xfrm>
          <a:prstGeom prst="line">
            <a:avLst/>
          </a:prstGeom>
          <a:noFill/>
          <a:ln w="25400">
            <a:solidFill>
              <a:srgbClr val="3AAFA9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30" name="Shape 25"/>
          <p:cNvSpPr/>
          <p:nvPr/>
        </p:nvSpPr>
        <p:spPr>
          <a:xfrm>
            <a:off x="8948928" y="1341120"/>
            <a:ext cx="2535936" cy="46939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F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 sz="2400"/>
          </a:p>
        </p:txBody>
      </p:sp>
      <p:sp>
        <p:nvSpPr>
          <p:cNvPr id="31" name="Shape 26"/>
          <p:cNvSpPr/>
          <p:nvPr/>
        </p:nvSpPr>
        <p:spPr>
          <a:xfrm>
            <a:off x="8948928" y="1341120"/>
            <a:ext cx="2535936" cy="731520"/>
          </a:xfrm>
          <a:prstGeom prst="rect">
            <a:avLst/>
          </a:prstGeom>
          <a:solidFill>
            <a:srgbClr val="60B966"/>
          </a:solidFill>
          <a:ln w="12700">
            <a:solidFill>
              <a:srgbClr val="1A7A8A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32" name="Text 27"/>
          <p:cNvSpPr/>
          <p:nvPr/>
        </p:nvSpPr>
        <p:spPr>
          <a:xfrm>
            <a:off x="8948928" y="1341120"/>
            <a:ext cx="2535936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2933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2933" dirty="0"/>
          </a:p>
        </p:txBody>
      </p:sp>
      <p:pic>
        <p:nvPicPr>
          <p:cNvPr id="33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912096" y="2255520"/>
            <a:ext cx="609600" cy="609600"/>
          </a:xfrm>
          <a:prstGeom prst="rect">
            <a:avLst/>
          </a:prstGeom>
        </p:spPr>
      </p:pic>
      <p:sp>
        <p:nvSpPr>
          <p:cNvPr id="34" name="Text 28"/>
          <p:cNvSpPr/>
          <p:nvPr/>
        </p:nvSpPr>
        <p:spPr>
          <a:xfrm>
            <a:off x="9070848" y="2950464"/>
            <a:ext cx="2292096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867" b="1" dirty="0">
                <a:solidFill>
                  <a:srgbClr val="0A2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Capital Investment</a:t>
            </a:r>
            <a:endParaRPr lang="en-US" sz="1867" dirty="0"/>
          </a:p>
        </p:txBody>
      </p:sp>
      <p:sp>
        <p:nvSpPr>
          <p:cNvPr id="35" name="Text 29"/>
          <p:cNvSpPr/>
          <p:nvPr/>
        </p:nvSpPr>
        <p:spPr>
          <a:xfrm>
            <a:off x="9095232" y="3596640"/>
            <a:ext cx="2243328" cy="2255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600" dirty="0">
                <a:solidFill>
                  <a:srgbClr val="4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Prioritize capital projects based on condition, risk, and community impact.</a:t>
            </a:r>
            <a:endParaRPr lang="en-US" sz="1600" dirty="0"/>
          </a:p>
        </p:txBody>
      </p:sp>
      <p:sp>
        <p:nvSpPr>
          <p:cNvPr id="36" name="Text 30"/>
          <p:cNvSpPr/>
          <p:nvPr/>
        </p:nvSpPr>
        <p:spPr>
          <a:xfrm>
            <a:off x="609600" y="609600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600" i="1" dirty="0">
                <a:solidFill>
                  <a:srgbClr val="1A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↺  This is a continuous cycle — not a one-time project</a:t>
            </a:r>
            <a:endParaRPr lang="en-US" sz="1600" dirty="0"/>
          </a:p>
        </p:txBody>
      </p:sp>
      <p:pic>
        <p:nvPicPr>
          <p:cNvPr id="38" name="Picture 2">
            <a:extLst>
              <a:ext uri="{FF2B5EF4-FFF2-40B4-BE49-F238E27FC236}">
                <a16:creationId xmlns:a16="http://schemas.microsoft.com/office/drawing/2014/main" id="{9B221944-E0B9-0646-CF81-4BF1D38267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7985" y="231649"/>
            <a:ext cx="675983" cy="5794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29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3048000"/>
            <a:ext cx="12192000" cy="85344"/>
          </a:xfrm>
          <a:prstGeom prst="rect">
            <a:avLst/>
          </a:prstGeom>
          <a:solidFill>
            <a:srgbClr val="60B966"/>
          </a:solidFill>
          <a:ln w="12700">
            <a:solidFill>
              <a:srgbClr val="3AAFA9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3" name="Text 1"/>
          <p:cNvSpPr/>
          <p:nvPr/>
        </p:nvSpPr>
        <p:spPr>
          <a:xfrm>
            <a:off x="731520" y="1706880"/>
            <a:ext cx="10728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867" b="1" kern="0" spc="800" dirty="0">
                <a:solidFill>
                  <a:srgbClr val="60B9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3</a:t>
            </a:r>
            <a:endParaRPr lang="en-US" sz="1867" dirty="0">
              <a:solidFill>
                <a:srgbClr val="60B966"/>
              </a:solidFill>
            </a:endParaRPr>
          </a:p>
        </p:txBody>
      </p:sp>
      <p:sp>
        <p:nvSpPr>
          <p:cNvPr id="4" name="Text 2"/>
          <p:cNvSpPr/>
          <p:nvPr/>
        </p:nvSpPr>
        <p:spPr>
          <a:xfrm>
            <a:off x="731520" y="2194560"/>
            <a:ext cx="1072896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4533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 GIS — Adding</a:t>
            </a:r>
            <a:endParaRPr lang="en-US" sz="4533" dirty="0"/>
          </a:p>
          <a:p>
            <a:r>
              <a:rPr lang="en-US" sz="4533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Spatial Dimension</a:t>
            </a:r>
            <a:endParaRPr lang="en-US" sz="4533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09760" y="3901440"/>
            <a:ext cx="2194560" cy="219456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731520" y="3901440"/>
            <a:ext cx="6096000" cy="487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endParaRPr lang="en-US" sz="173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1097280"/>
          </a:xfrm>
          <a:prstGeom prst="rect">
            <a:avLst/>
          </a:prstGeom>
          <a:solidFill>
            <a:srgbClr val="112966"/>
          </a:solidFill>
          <a:ln w="12700">
            <a:solidFill>
              <a:srgbClr val="0A2D4D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3" name="Shape 1"/>
          <p:cNvSpPr/>
          <p:nvPr/>
        </p:nvSpPr>
        <p:spPr>
          <a:xfrm>
            <a:off x="0" y="1097280"/>
            <a:ext cx="12192000" cy="85344"/>
          </a:xfrm>
          <a:prstGeom prst="rect">
            <a:avLst/>
          </a:prstGeom>
          <a:solidFill>
            <a:srgbClr val="60B966"/>
          </a:solidFill>
          <a:ln w="12700">
            <a:solidFill>
              <a:srgbClr val="3AAFA9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4" name="Text 2"/>
          <p:cNvSpPr/>
          <p:nvPr/>
        </p:nvSpPr>
        <p:spPr>
          <a:xfrm>
            <a:off x="487680" y="97536"/>
            <a:ext cx="11216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GIS: Your System on a Map — and So Much More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87680" y="97536"/>
            <a:ext cx="11216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/>
            <a:endParaRPr lang="en-US" sz="1733" dirty="0"/>
          </a:p>
        </p:txBody>
      </p:sp>
      <p:sp>
        <p:nvSpPr>
          <p:cNvPr id="6" name="Shape 4"/>
          <p:cNvSpPr/>
          <p:nvPr/>
        </p:nvSpPr>
        <p:spPr>
          <a:xfrm>
            <a:off x="0" y="6522720"/>
            <a:ext cx="12192000" cy="335280"/>
          </a:xfrm>
          <a:prstGeom prst="rect">
            <a:avLst/>
          </a:prstGeom>
          <a:solidFill>
            <a:srgbClr val="112966"/>
          </a:solidFill>
          <a:ln w="12700">
            <a:solidFill>
              <a:srgbClr val="0A2D4D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7" name="Text 5"/>
          <p:cNvSpPr/>
          <p:nvPr/>
        </p:nvSpPr>
        <p:spPr>
          <a:xfrm>
            <a:off x="365760" y="6522720"/>
            <a:ext cx="11460480" cy="335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200" dirty="0">
                <a:solidFill>
                  <a:srgbClr val="8AA5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GIS Introduction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65760" y="6522720"/>
            <a:ext cx="11460480" cy="335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1200" dirty="0">
                <a:solidFill>
                  <a:srgbClr val="8AA5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GIS-Enabled Asset Management for PA Water Authorities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87680" y="1402080"/>
            <a:ext cx="5120640" cy="487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000" b="1" dirty="0">
                <a:solidFill>
                  <a:srgbClr val="0A2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</a:t>
            </a:r>
            <a:r>
              <a:rPr lang="en-US" sz="1867" b="1" dirty="0">
                <a:solidFill>
                  <a:srgbClr val="0A2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is GIS?</a:t>
            </a:r>
            <a:endParaRPr lang="en-US" sz="1867" dirty="0"/>
          </a:p>
        </p:txBody>
      </p:sp>
      <p:sp>
        <p:nvSpPr>
          <p:cNvPr id="10" name="Text 8"/>
          <p:cNvSpPr/>
          <p:nvPr/>
        </p:nvSpPr>
        <p:spPr>
          <a:xfrm>
            <a:off x="487680" y="1950720"/>
            <a:ext cx="5120640" cy="1950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733" dirty="0">
                <a:solidFill>
                  <a:srgbClr val="4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Geographic Information System (GIS) is software that connects your data to a map. Instead of looking at a spreadsheet of pipe attributes, you see your entire network visually — color-coded by age, material, condition, or any other attribute you choose.</a:t>
            </a:r>
            <a:endParaRPr lang="en-US" sz="1733" dirty="0"/>
          </a:p>
        </p:txBody>
      </p:sp>
      <p:sp>
        <p:nvSpPr>
          <p:cNvPr id="11" name="Text 9"/>
          <p:cNvSpPr/>
          <p:nvPr/>
        </p:nvSpPr>
        <p:spPr>
          <a:xfrm>
            <a:off x="487680" y="4023360"/>
            <a:ext cx="5120640" cy="487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733" b="1" dirty="0">
                <a:solidFill>
                  <a:srgbClr val="60B9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Leap: Spreadsheet → Spatial Awareness</a:t>
            </a:r>
            <a:endParaRPr lang="en-US" sz="1733" dirty="0">
              <a:solidFill>
                <a:srgbClr val="60B966"/>
              </a:solidFill>
            </a:endParaRPr>
          </a:p>
        </p:txBody>
      </p:sp>
      <p:sp>
        <p:nvSpPr>
          <p:cNvPr id="12" name="Text 10"/>
          <p:cNvSpPr/>
          <p:nvPr/>
        </p:nvSpPr>
        <p:spPr>
          <a:xfrm>
            <a:off x="487680" y="4535424"/>
            <a:ext cx="5120640" cy="853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733" i="1" dirty="0">
                <a:solidFill>
                  <a:srgbClr val="4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Patterns and risks that are invisible in a table become immediately obvious on a map.</a:t>
            </a:r>
            <a:endParaRPr lang="en-US" sz="1733" dirty="0"/>
          </a:p>
        </p:txBody>
      </p:sp>
      <p:sp>
        <p:nvSpPr>
          <p:cNvPr id="13" name="Shape 11"/>
          <p:cNvSpPr/>
          <p:nvPr/>
        </p:nvSpPr>
        <p:spPr>
          <a:xfrm>
            <a:off x="6096000" y="1341120"/>
            <a:ext cx="2682240" cy="2072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F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 sz="2400"/>
          </a:p>
        </p:txBody>
      </p:sp>
      <p:sp>
        <p:nvSpPr>
          <p:cNvPr id="14" name="Shape 12"/>
          <p:cNvSpPr/>
          <p:nvPr/>
        </p:nvSpPr>
        <p:spPr>
          <a:xfrm>
            <a:off x="7132320" y="1487424"/>
            <a:ext cx="609600" cy="609600"/>
          </a:xfrm>
          <a:prstGeom prst="ellipse">
            <a:avLst/>
          </a:prstGeom>
          <a:solidFill>
            <a:srgbClr val="1A7A8A"/>
          </a:solidFill>
          <a:ln w="12700">
            <a:solidFill>
              <a:srgbClr val="1A7A8A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pic>
        <p:nvPicPr>
          <p:cNvPr id="1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8896" y="1524000"/>
            <a:ext cx="536448" cy="536448"/>
          </a:xfrm>
          <a:prstGeom prst="rect">
            <a:avLst/>
          </a:prstGeom>
        </p:spPr>
      </p:pic>
      <p:sp>
        <p:nvSpPr>
          <p:cNvPr id="16" name="Text 13"/>
          <p:cNvSpPr/>
          <p:nvPr/>
        </p:nvSpPr>
        <p:spPr>
          <a:xfrm>
            <a:off x="6217920" y="2133600"/>
            <a:ext cx="2438400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600" b="1" dirty="0">
                <a:solidFill>
                  <a:srgbClr val="0A2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Network Mapping</a:t>
            </a:r>
            <a:endParaRPr lang="en-US" sz="1600" dirty="0"/>
          </a:p>
        </p:txBody>
      </p:sp>
      <p:sp>
        <p:nvSpPr>
          <p:cNvPr id="17" name="Text 14"/>
          <p:cNvSpPr/>
          <p:nvPr/>
        </p:nvSpPr>
        <p:spPr>
          <a:xfrm>
            <a:off x="6217920" y="2621280"/>
            <a:ext cx="2438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600" dirty="0">
                <a:solidFill>
                  <a:srgbClr val="4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Visualize pipes, valves, hydrants, and service connections in one view</a:t>
            </a:r>
            <a:endParaRPr lang="en-US" sz="1600" dirty="0"/>
          </a:p>
        </p:txBody>
      </p:sp>
      <p:sp>
        <p:nvSpPr>
          <p:cNvPr id="18" name="Shape 15"/>
          <p:cNvSpPr/>
          <p:nvPr/>
        </p:nvSpPr>
        <p:spPr>
          <a:xfrm>
            <a:off x="8961120" y="1341120"/>
            <a:ext cx="2682240" cy="2072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F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 sz="2400"/>
          </a:p>
        </p:txBody>
      </p:sp>
      <p:sp>
        <p:nvSpPr>
          <p:cNvPr id="19" name="Shape 16"/>
          <p:cNvSpPr/>
          <p:nvPr/>
        </p:nvSpPr>
        <p:spPr>
          <a:xfrm>
            <a:off x="9997440" y="1487424"/>
            <a:ext cx="609600" cy="609600"/>
          </a:xfrm>
          <a:prstGeom prst="ellipse">
            <a:avLst/>
          </a:prstGeom>
          <a:solidFill>
            <a:srgbClr val="1A7A8A"/>
          </a:solidFill>
          <a:ln w="12700">
            <a:solidFill>
              <a:srgbClr val="1A7A8A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pic>
        <p:nvPicPr>
          <p:cNvPr id="2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4016" y="1524000"/>
            <a:ext cx="536448" cy="536448"/>
          </a:xfrm>
          <a:prstGeom prst="rect">
            <a:avLst/>
          </a:prstGeom>
        </p:spPr>
      </p:pic>
      <p:sp>
        <p:nvSpPr>
          <p:cNvPr id="21" name="Text 17"/>
          <p:cNvSpPr/>
          <p:nvPr/>
        </p:nvSpPr>
        <p:spPr>
          <a:xfrm>
            <a:off x="9083040" y="2133600"/>
            <a:ext cx="2438400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600" b="1" dirty="0">
                <a:solidFill>
                  <a:srgbClr val="0A2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Hotspot ID</a:t>
            </a:r>
            <a:endParaRPr lang="en-US" sz="1600" dirty="0"/>
          </a:p>
        </p:txBody>
      </p:sp>
      <p:sp>
        <p:nvSpPr>
          <p:cNvPr id="22" name="Text 18"/>
          <p:cNvSpPr/>
          <p:nvPr/>
        </p:nvSpPr>
        <p:spPr>
          <a:xfrm>
            <a:off x="9083040" y="2621280"/>
            <a:ext cx="2438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600" dirty="0">
                <a:solidFill>
                  <a:srgbClr val="4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Spatially identify clusters of old, failing, or high-break-frequency pipe</a:t>
            </a:r>
            <a:endParaRPr lang="en-US" sz="1600" dirty="0"/>
          </a:p>
        </p:txBody>
      </p:sp>
      <p:sp>
        <p:nvSpPr>
          <p:cNvPr id="23" name="Shape 19"/>
          <p:cNvSpPr/>
          <p:nvPr/>
        </p:nvSpPr>
        <p:spPr>
          <a:xfrm>
            <a:off x="6096000" y="3596640"/>
            <a:ext cx="2682240" cy="2072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F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 sz="2400"/>
          </a:p>
        </p:txBody>
      </p:sp>
      <p:sp>
        <p:nvSpPr>
          <p:cNvPr id="24" name="Shape 20"/>
          <p:cNvSpPr/>
          <p:nvPr/>
        </p:nvSpPr>
        <p:spPr>
          <a:xfrm>
            <a:off x="7132320" y="3742944"/>
            <a:ext cx="609600" cy="609600"/>
          </a:xfrm>
          <a:prstGeom prst="ellipse">
            <a:avLst/>
          </a:prstGeom>
          <a:solidFill>
            <a:srgbClr val="1A7A8A"/>
          </a:solidFill>
          <a:ln w="12700">
            <a:solidFill>
              <a:srgbClr val="1A7A8A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pic>
        <p:nvPicPr>
          <p:cNvPr id="2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68896" y="3779520"/>
            <a:ext cx="536448" cy="536448"/>
          </a:xfrm>
          <a:prstGeom prst="rect">
            <a:avLst/>
          </a:prstGeom>
        </p:spPr>
      </p:pic>
      <p:sp>
        <p:nvSpPr>
          <p:cNvPr id="26" name="Text 21"/>
          <p:cNvSpPr/>
          <p:nvPr/>
        </p:nvSpPr>
        <p:spPr>
          <a:xfrm>
            <a:off x="6217920" y="4389120"/>
            <a:ext cx="2438400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600" b="1" dirty="0">
                <a:solidFill>
                  <a:srgbClr val="0A2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 Order Mapping</a:t>
            </a:r>
            <a:endParaRPr lang="en-US" sz="1600" dirty="0"/>
          </a:p>
        </p:txBody>
      </p:sp>
      <p:sp>
        <p:nvSpPr>
          <p:cNvPr id="27" name="Text 22"/>
          <p:cNvSpPr/>
          <p:nvPr/>
        </p:nvSpPr>
        <p:spPr>
          <a:xfrm>
            <a:off x="6217920" y="4876800"/>
            <a:ext cx="2438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600" dirty="0">
                <a:solidFill>
                  <a:srgbClr val="4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 maintenance history to reveal chronic problem areas over time</a:t>
            </a:r>
            <a:endParaRPr lang="en-US" sz="1600" dirty="0"/>
          </a:p>
        </p:txBody>
      </p:sp>
      <p:sp>
        <p:nvSpPr>
          <p:cNvPr id="28" name="Shape 23"/>
          <p:cNvSpPr/>
          <p:nvPr/>
        </p:nvSpPr>
        <p:spPr>
          <a:xfrm>
            <a:off x="8961120" y="3596640"/>
            <a:ext cx="2682240" cy="2072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F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 sz="2400"/>
          </a:p>
        </p:txBody>
      </p:sp>
      <p:sp>
        <p:nvSpPr>
          <p:cNvPr id="29" name="Shape 24"/>
          <p:cNvSpPr/>
          <p:nvPr/>
        </p:nvSpPr>
        <p:spPr>
          <a:xfrm>
            <a:off x="9997440" y="3742944"/>
            <a:ext cx="609600" cy="609600"/>
          </a:xfrm>
          <a:prstGeom prst="ellipse">
            <a:avLst/>
          </a:prstGeom>
          <a:solidFill>
            <a:srgbClr val="1A7A8A"/>
          </a:solidFill>
          <a:ln w="12700">
            <a:solidFill>
              <a:srgbClr val="1A7A8A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pic>
        <p:nvPicPr>
          <p:cNvPr id="30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34016" y="3779520"/>
            <a:ext cx="536448" cy="536448"/>
          </a:xfrm>
          <a:prstGeom prst="rect">
            <a:avLst/>
          </a:prstGeom>
        </p:spPr>
      </p:pic>
      <p:sp>
        <p:nvSpPr>
          <p:cNvPr id="31" name="Text 25"/>
          <p:cNvSpPr/>
          <p:nvPr/>
        </p:nvSpPr>
        <p:spPr>
          <a:xfrm>
            <a:off x="9083040" y="4389120"/>
            <a:ext cx="2438400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600" b="1" dirty="0">
                <a:solidFill>
                  <a:srgbClr val="0A2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 Analysis</a:t>
            </a:r>
            <a:endParaRPr lang="en-US" sz="1600" dirty="0"/>
          </a:p>
        </p:txBody>
      </p:sp>
      <p:sp>
        <p:nvSpPr>
          <p:cNvPr id="32" name="Text 26"/>
          <p:cNvSpPr/>
          <p:nvPr/>
        </p:nvSpPr>
        <p:spPr>
          <a:xfrm>
            <a:off x="9083040" y="4876800"/>
            <a:ext cx="2438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600" dirty="0">
                <a:solidFill>
                  <a:srgbClr val="4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Overlay demographics, soil type, pressure zones, and regulatory boundaries</a:t>
            </a:r>
            <a:endParaRPr lang="en-US" sz="1600" dirty="0"/>
          </a:p>
        </p:txBody>
      </p:sp>
      <p:pic>
        <p:nvPicPr>
          <p:cNvPr id="34" name="Picture 2">
            <a:extLst>
              <a:ext uri="{FF2B5EF4-FFF2-40B4-BE49-F238E27FC236}">
                <a16:creationId xmlns:a16="http://schemas.microsoft.com/office/drawing/2014/main" id="{F4150C07-8C9A-4D62-44DE-5B0AFC01C6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7985" y="231649"/>
            <a:ext cx="675983" cy="5794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12966"/>
          </a:solidFill>
          <a:ln w="12700">
            <a:solidFill>
              <a:srgbClr val="0A2D4D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3" name="Shape 1"/>
          <p:cNvSpPr/>
          <p:nvPr/>
        </p:nvSpPr>
        <p:spPr>
          <a:xfrm>
            <a:off x="3048000" y="1828800"/>
            <a:ext cx="6096000" cy="3169920"/>
          </a:xfrm>
          <a:prstGeom prst="rect">
            <a:avLst/>
          </a:prstGeom>
          <a:solidFill>
            <a:srgbClr val="0D3B5E"/>
          </a:solidFill>
          <a:ln w="12700">
            <a:solidFill>
              <a:srgbClr val="3AAFA9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1600" y="2072640"/>
            <a:ext cx="1828800" cy="18288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3169920" y="3901440"/>
            <a:ext cx="5852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2667" b="1" kern="0" spc="533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DEMO #1</a:t>
            </a:r>
            <a:endParaRPr lang="en-US" sz="2667" dirty="0"/>
          </a:p>
        </p:txBody>
      </p:sp>
      <p:sp>
        <p:nvSpPr>
          <p:cNvPr id="6" name="Text 3"/>
          <p:cNvSpPr/>
          <p:nvPr/>
        </p:nvSpPr>
        <p:spPr>
          <a:xfrm>
            <a:off x="3169920" y="4348196"/>
            <a:ext cx="5852160" cy="792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733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Viewing a Water Distribution Network in GIS</a:t>
            </a:r>
            <a:endParaRPr lang="en-US" sz="1733" dirty="0"/>
          </a:p>
          <a:p>
            <a:pPr algn="ctr"/>
            <a:r>
              <a:rPr lang="en-US" sz="1733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Pipes · Valves · Hydrants · Service Connections</a:t>
            </a:r>
            <a:endParaRPr lang="en-US" sz="1733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1244</Words>
  <Application>Microsoft Office PowerPoint</Application>
  <PresentationFormat>Widescreen</PresentationFormat>
  <Paragraphs>177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James Frank, Jr.</dc:creator>
  <cp:lastModifiedBy>James Frank, Jr.</cp:lastModifiedBy>
  <cp:revision>1</cp:revision>
  <dcterms:created xsi:type="dcterms:W3CDTF">2026-04-02T20:42:41Z</dcterms:created>
  <dcterms:modified xsi:type="dcterms:W3CDTF">2026-04-02T20:49:14Z</dcterms:modified>
</cp:coreProperties>
</file>