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511" r:id="rId2"/>
    <p:sldId id="292" r:id="rId3"/>
    <p:sldId id="515" r:id="rId4"/>
    <p:sldId id="516" r:id="rId5"/>
    <p:sldId id="517" r:id="rId6"/>
    <p:sldId id="518" r:id="rId7"/>
    <p:sldId id="519" r:id="rId8"/>
    <p:sldId id="520" r:id="rId9"/>
    <p:sldId id="300" r:id="rId10"/>
    <p:sldId id="481" r:id="rId11"/>
    <p:sldId id="482" r:id="rId12"/>
    <p:sldId id="483" r:id="rId13"/>
    <p:sldId id="512" r:id="rId14"/>
    <p:sldId id="521" r:id="rId15"/>
    <p:sldId id="513" r:id="rId16"/>
    <p:sldId id="514" r:id="rId17"/>
    <p:sldId id="419"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0050"/>
    <a:srgbClr val="3B00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9773D-72E9-4923-B537-95298385A58C}" v="1" dt="2026-04-01T19:57:12.6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5" autoAdjust="0"/>
  </p:normalViewPr>
  <p:slideViewPr>
    <p:cSldViewPr>
      <p:cViewPr varScale="1">
        <p:scale>
          <a:sx n="91" d="100"/>
          <a:sy n="91" d="100"/>
        </p:scale>
        <p:origin x="312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517" tIns="46758" rIns="93517" bIns="4675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517" tIns="46758" rIns="93517" bIns="46758" rtlCol="0"/>
          <a:lstStyle>
            <a:lvl1pPr algn="r">
              <a:defRPr sz="1200"/>
            </a:lvl1pPr>
          </a:lstStyle>
          <a:p>
            <a:fld id="{3E51F9FD-ECAD-4F63-873E-C4BDFB8E906D}" type="datetimeFigureOut">
              <a:rPr lang="en-US" smtClean="0"/>
              <a:pPr/>
              <a:t>4/1/2026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517" tIns="46758" rIns="93517" bIns="4675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517" tIns="46758" rIns="93517" bIns="4675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3517" tIns="46758" rIns="93517" bIns="467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517" tIns="46758" rIns="93517" bIns="46758" rtlCol="0" anchor="b"/>
          <a:lstStyle>
            <a:lvl1pPr algn="r">
              <a:defRPr sz="1200"/>
            </a:lvl1pPr>
          </a:lstStyle>
          <a:p>
            <a:fld id="{BE9048F7-9088-43BE-946B-F67050203C84}" type="slidenum">
              <a:rPr lang="en-US" smtClean="0"/>
              <a:pPr/>
              <a:t>‹#›</a:t>
            </a:fld>
            <a:endParaRPr lang="en-US" dirty="0"/>
          </a:p>
        </p:txBody>
      </p:sp>
    </p:spTree>
    <p:extLst>
      <p:ext uri="{BB962C8B-B14F-4D97-AF65-F5344CB8AC3E}">
        <p14:creationId xmlns:p14="http://schemas.microsoft.com/office/powerpoint/2010/main" val="2973042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492C65E0-D778-40B6-8551-1D0D985CCA65}" type="datetime1">
              <a:rPr lang="en-US" smtClean="0"/>
              <a:pPr/>
              <a:t>4/1/2026</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C3228DCF-CB96-46DE-BAD9-9BB240DC2F8E}"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270C7B-837B-4EBB-8A45-3522EDB7A780}" type="datetime1">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228DCF-CB96-46DE-BAD9-9BB240DC2F8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178F039-203E-490E-905C-72D16AD7A5D6}" type="datetime1">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228DCF-CB96-46DE-BAD9-9BB240DC2F8E}"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BD0378E3-6505-4177-93CC-475720369AC2}" type="datetime1">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228DCF-CB96-46DE-BAD9-9BB240DC2F8E}"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22C2A24-F7E2-4F9E-A2E5-647C8915F06A}" type="datetime1">
              <a:rPr lang="en-US" smtClean="0"/>
              <a:pPr/>
              <a:t>4/1/2026</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C3228DCF-CB96-46DE-BAD9-9BB240DC2F8E}"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05E148C-53BC-474E-BAD4-205C25A38A41}" type="datetime1">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228DCF-CB96-46DE-BAD9-9BB240DC2F8E}"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8A45366E-CB05-4ED3-9CFB-EEBC070FB015}" type="datetime1">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3228DCF-CB96-46DE-BAD9-9BB240DC2F8E}"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BC69C1A-5E40-4E38-8ED0-A07490FE4050}" type="datetime1">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3228DCF-CB96-46DE-BAD9-9BB240DC2F8E}"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0BA1C9-9B4D-4E56-8AD8-387F78C162D0}" type="datetime1">
              <a:rPr lang="en-US" smtClean="0"/>
              <a:pPr/>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3228DCF-CB96-46DE-BAD9-9BB240DC2F8E}"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5F4435C-FA51-4AAC-9243-B74EC1C00B45}" type="datetime1">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228DCF-CB96-46DE-BAD9-9BB240DC2F8E}"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a:t>Click icon to add picture</a:t>
            </a:r>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A7956E-F718-4C77-9E1A-010D6C178FAB}" type="datetime1">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228DCF-CB96-46DE-BAD9-9BB240DC2F8E}"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8DCA8BF-8A14-4757-932D-8DFC12E48A6C}" type="datetime1">
              <a:rPr lang="en-US" smtClean="0"/>
              <a:pPr/>
              <a:t>4/1/2026</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3228DCF-CB96-46DE-BAD9-9BB240DC2F8E}"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42A44-7E11-24D0-3EC7-67A62E7DECDA}"/>
              </a:ext>
            </a:extLst>
          </p:cNvPr>
          <p:cNvSpPr>
            <a:spLocks noGrp="1"/>
          </p:cNvSpPr>
          <p:nvPr>
            <p:ph type="title"/>
          </p:nvPr>
        </p:nvSpPr>
        <p:spPr/>
        <p:txBody>
          <a:bodyPr>
            <a:normAutofit/>
          </a:bodyPr>
          <a:lstStyle/>
          <a:p>
            <a:pPr algn="ctr"/>
            <a:r>
              <a:rPr lang="en-US" b="1" dirty="0">
                <a:solidFill>
                  <a:schemeClr val="tx1"/>
                </a:solidFill>
              </a:rPr>
              <a:t>Legislative / Regulatory Update</a:t>
            </a:r>
          </a:p>
        </p:txBody>
      </p:sp>
      <p:sp>
        <p:nvSpPr>
          <p:cNvPr id="3" name="Slide Number Placeholder 2">
            <a:extLst>
              <a:ext uri="{FF2B5EF4-FFF2-40B4-BE49-F238E27FC236}">
                <a16:creationId xmlns:a16="http://schemas.microsoft.com/office/drawing/2014/main" id="{4759E12B-71DE-78B9-9869-66072A5C86EF}"/>
              </a:ext>
            </a:extLst>
          </p:cNvPr>
          <p:cNvSpPr>
            <a:spLocks noGrp="1"/>
          </p:cNvSpPr>
          <p:nvPr>
            <p:ph type="sldNum" sz="quarter" idx="12"/>
          </p:nvPr>
        </p:nvSpPr>
        <p:spPr/>
        <p:txBody>
          <a:bodyPr/>
          <a:lstStyle/>
          <a:p>
            <a:fld id="{C3228DCF-CB96-46DE-BAD9-9BB240DC2F8E}" type="slidenum">
              <a:rPr lang="en-US" smtClean="0"/>
              <a:pPr/>
              <a:t>1</a:t>
            </a:fld>
            <a:endParaRPr lang="en-US" dirty="0"/>
          </a:p>
        </p:txBody>
      </p:sp>
      <p:pic>
        <p:nvPicPr>
          <p:cNvPr id="9" name="Content Placeholder 8">
            <a:extLst>
              <a:ext uri="{FF2B5EF4-FFF2-40B4-BE49-F238E27FC236}">
                <a16:creationId xmlns:a16="http://schemas.microsoft.com/office/drawing/2014/main" id="{52FA7AD1-DB3B-1E7C-AD60-6A376F3C13AF}"/>
              </a:ext>
            </a:extLst>
          </p:cNvPr>
          <p:cNvPicPr>
            <a:picLocks noGrp="1" noChangeAspect="1"/>
          </p:cNvPicPr>
          <p:nvPr>
            <p:ph sz="quarter" idx="1"/>
          </p:nvPr>
        </p:nvPicPr>
        <p:blipFill>
          <a:blip r:embed="rId2"/>
          <a:stretch>
            <a:fillRect/>
          </a:stretch>
        </p:blipFill>
        <p:spPr>
          <a:xfrm>
            <a:off x="1363980" y="1524001"/>
            <a:ext cx="6416040" cy="1295399"/>
          </a:xfrm>
        </p:spPr>
      </p:pic>
      <p:sp>
        <p:nvSpPr>
          <p:cNvPr id="13" name="TextBox 12">
            <a:extLst>
              <a:ext uri="{FF2B5EF4-FFF2-40B4-BE49-F238E27FC236}">
                <a16:creationId xmlns:a16="http://schemas.microsoft.com/office/drawing/2014/main" id="{79B66F6E-4B4D-D163-0557-128258024CDD}"/>
              </a:ext>
            </a:extLst>
          </p:cNvPr>
          <p:cNvSpPr txBox="1"/>
          <p:nvPr/>
        </p:nvSpPr>
        <p:spPr>
          <a:xfrm>
            <a:off x="2286000" y="1997838"/>
            <a:ext cx="4572000" cy="2862322"/>
          </a:xfrm>
          <a:prstGeom prst="rect">
            <a:avLst/>
          </a:prstGeom>
          <a:noFill/>
        </p:spPr>
        <p:txBody>
          <a:bodyPr wrap="square">
            <a:spAutoFit/>
          </a:bodyPr>
          <a:lstStyle/>
          <a:p>
            <a:pPr algn="ctr"/>
            <a:endParaRPr lang="en-US" sz="2400" b="1" dirty="0"/>
          </a:p>
          <a:p>
            <a:pPr algn="ctr"/>
            <a:endParaRPr lang="en-US" sz="2400" b="1" dirty="0"/>
          </a:p>
          <a:p>
            <a:pPr algn="ctr"/>
            <a:endParaRPr lang="en-US" sz="2400" b="1" dirty="0"/>
          </a:p>
          <a:p>
            <a:pPr algn="ctr"/>
            <a:r>
              <a:rPr lang="en-US" sz="2000" b="1" dirty="0"/>
              <a:t>Erik A. Ross</a:t>
            </a:r>
          </a:p>
          <a:p>
            <a:pPr algn="ctr"/>
            <a:endParaRPr lang="en-US" sz="1400" b="1" dirty="0"/>
          </a:p>
          <a:p>
            <a:pPr algn="ctr"/>
            <a:r>
              <a:rPr lang="en-US" sz="1400" b="1" dirty="0"/>
              <a:t>April 7, 2026</a:t>
            </a:r>
          </a:p>
          <a:p>
            <a:pPr algn="ctr"/>
            <a:endParaRPr lang="en-US" sz="2000" b="1" dirty="0"/>
          </a:p>
          <a:p>
            <a:pPr algn="ctr"/>
            <a:r>
              <a:rPr lang="en-US" sz="2000" b="1" dirty="0"/>
              <a:t>PA-AWWA SE District / WWOAP Spring 2026 Joint Conference</a:t>
            </a:r>
          </a:p>
        </p:txBody>
      </p:sp>
      <p:pic>
        <p:nvPicPr>
          <p:cNvPr id="6" name="Picture 5">
            <a:extLst>
              <a:ext uri="{FF2B5EF4-FFF2-40B4-BE49-F238E27FC236}">
                <a16:creationId xmlns:a16="http://schemas.microsoft.com/office/drawing/2014/main" id="{3A0652D6-AD21-5994-C6F8-53668292DFDD}"/>
              </a:ext>
            </a:extLst>
          </p:cNvPr>
          <p:cNvPicPr>
            <a:picLocks noChangeAspect="1"/>
          </p:cNvPicPr>
          <p:nvPr/>
        </p:nvPicPr>
        <p:blipFill>
          <a:blip r:embed="rId3"/>
          <a:stretch>
            <a:fillRect/>
          </a:stretch>
        </p:blipFill>
        <p:spPr>
          <a:xfrm>
            <a:off x="1066800" y="1524002"/>
            <a:ext cx="6713220" cy="1142998"/>
          </a:xfrm>
          <a:prstGeom prst="rect">
            <a:avLst/>
          </a:prstGeom>
        </p:spPr>
      </p:pic>
      <p:pic>
        <p:nvPicPr>
          <p:cNvPr id="5" name="Picture 4">
            <a:extLst>
              <a:ext uri="{FF2B5EF4-FFF2-40B4-BE49-F238E27FC236}">
                <a16:creationId xmlns:a16="http://schemas.microsoft.com/office/drawing/2014/main" id="{190CA03E-ADED-A7D4-61D0-CEE1A320BBEE}"/>
              </a:ext>
            </a:extLst>
          </p:cNvPr>
          <p:cNvPicPr>
            <a:picLocks noChangeAspect="1"/>
          </p:cNvPicPr>
          <p:nvPr/>
        </p:nvPicPr>
        <p:blipFill>
          <a:blip r:embed="rId4"/>
          <a:stretch>
            <a:fillRect/>
          </a:stretch>
        </p:blipFill>
        <p:spPr>
          <a:xfrm>
            <a:off x="1468867" y="5029200"/>
            <a:ext cx="6206266" cy="1479550"/>
          </a:xfrm>
          <a:prstGeom prst="rect">
            <a:avLst/>
          </a:prstGeom>
        </p:spPr>
      </p:pic>
    </p:spTree>
    <p:extLst>
      <p:ext uri="{BB962C8B-B14F-4D97-AF65-F5344CB8AC3E}">
        <p14:creationId xmlns:p14="http://schemas.microsoft.com/office/powerpoint/2010/main" val="3603327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Legislative Update – State Budget</a:t>
            </a:r>
          </a:p>
        </p:txBody>
      </p:sp>
      <p:sp>
        <p:nvSpPr>
          <p:cNvPr id="4" name="Content Placeholder 3"/>
          <p:cNvSpPr>
            <a:spLocks noGrp="1"/>
          </p:cNvSpPr>
          <p:nvPr>
            <p:ph idx="1"/>
          </p:nvPr>
        </p:nvSpPr>
        <p:spPr/>
        <p:txBody>
          <a:bodyPr>
            <a:normAutofit lnSpcReduction="10000"/>
          </a:bodyPr>
          <a:lstStyle/>
          <a:p>
            <a:r>
              <a:rPr lang="en-US" sz="2800" dirty="0"/>
              <a:t>The Legislature has a Constitutional deadline (June 30</a:t>
            </a:r>
            <a:r>
              <a:rPr lang="en-US" sz="2800" baseline="30000" dirty="0"/>
              <a:t>th</a:t>
            </a:r>
            <a:r>
              <a:rPr lang="en-US" sz="2800" dirty="0"/>
              <a:t>) to adopt a balanced budget.</a:t>
            </a:r>
          </a:p>
          <a:p>
            <a:pPr marL="0" indent="0">
              <a:buNone/>
            </a:pPr>
            <a:endParaRPr lang="en-US" sz="2800" dirty="0"/>
          </a:p>
          <a:p>
            <a:r>
              <a:rPr lang="en-US" sz="2800" dirty="0"/>
              <a:t>FY 2025-26 Revenue Collections (Through Mar)</a:t>
            </a:r>
          </a:p>
          <a:p>
            <a:pPr lvl="2"/>
            <a:r>
              <a:rPr lang="en-US" sz="2400" dirty="0"/>
              <a:t>Fiscal year General Fund collections totaled $34.9 billion, which is </a:t>
            </a:r>
            <a:r>
              <a:rPr lang="en-US" sz="2400" dirty="0">
                <a:highlight>
                  <a:srgbClr val="FFFF00"/>
                </a:highlight>
              </a:rPr>
              <a:t>$473.8 million, or 1.4 percent, above estimate</a:t>
            </a:r>
            <a:r>
              <a:rPr lang="en-US" sz="2400" i="1" dirty="0"/>
              <a:t>.</a:t>
            </a:r>
            <a:endParaRPr lang="en-US" sz="2400" dirty="0"/>
          </a:p>
          <a:p>
            <a:pPr marL="594360" lvl="2" indent="0">
              <a:buNone/>
            </a:pPr>
            <a:r>
              <a:rPr lang="en-US" sz="2400" dirty="0"/>
              <a:t> </a:t>
            </a:r>
            <a:endParaRPr lang="en-US" sz="2200" dirty="0"/>
          </a:p>
          <a:p>
            <a:r>
              <a:rPr lang="en-US" sz="2800" dirty="0"/>
              <a:t>The Governor’s proposed FY 2026-27 General Fund Budget = $53.3 billion – $2.7 </a:t>
            </a:r>
            <a:r>
              <a:rPr lang="en-US" sz="2800" u="sng" dirty="0"/>
              <a:t>billion or 5.38% more than last year</a:t>
            </a:r>
            <a:r>
              <a:rPr lang="en-US" sz="2800" dirty="0"/>
              <a:t>. (By comparison – it was </a:t>
            </a:r>
            <a:r>
              <a:rPr lang="en-US" sz="2800" dirty="0">
                <a:highlight>
                  <a:srgbClr val="FFFF00"/>
                </a:highlight>
              </a:rPr>
              <a:t>$33.1 B in 2020 – a $20.2 B increase</a:t>
            </a:r>
            <a:r>
              <a:rPr lang="en-US" sz="2800" dirty="0"/>
              <a:t>) </a:t>
            </a:r>
          </a:p>
          <a:p>
            <a:pPr marL="0" indent="0">
              <a:buNone/>
            </a:pPr>
            <a:endParaRPr lang="en-US" b="1" dirty="0"/>
          </a:p>
        </p:txBody>
      </p:sp>
      <p:sp>
        <p:nvSpPr>
          <p:cNvPr id="3" name="Slide Number Placeholder 2"/>
          <p:cNvSpPr>
            <a:spLocks noGrp="1"/>
          </p:cNvSpPr>
          <p:nvPr>
            <p:ph type="sldNum" sz="quarter" idx="12"/>
          </p:nvPr>
        </p:nvSpPr>
        <p:spPr/>
        <p:txBody>
          <a:bodyPr/>
          <a:lstStyle/>
          <a:p>
            <a:fld id="{C3228DCF-CB96-46DE-BAD9-9BB240DC2F8E}"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726AB-633B-07E7-76E3-2A6CC93C83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390754-E4CA-DF08-EBF3-00CA453E72C0}"/>
              </a:ext>
            </a:extLst>
          </p:cNvPr>
          <p:cNvSpPr>
            <a:spLocks noGrp="1"/>
          </p:cNvSpPr>
          <p:nvPr>
            <p:ph type="title"/>
          </p:nvPr>
        </p:nvSpPr>
        <p:spPr/>
        <p:txBody>
          <a:bodyPr/>
          <a:lstStyle/>
          <a:p>
            <a:r>
              <a:rPr lang="en-US" b="1" dirty="0"/>
              <a:t>Legislative Update – State Budget</a:t>
            </a:r>
          </a:p>
        </p:txBody>
      </p:sp>
      <p:sp>
        <p:nvSpPr>
          <p:cNvPr id="4" name="Content Placeholder 3">
            <a:extLst>
              <a:ext uri="{FF2B5EF4-FFF2-40B4-BE49-F238E27FC236}">
                <a16:creationId xmlns:a16="http://schemas.microsoft.com/office/drawing/2014/main" id="{260E2E47-1D36-504D-85FA-68F229A70775}"/>
              </a:ext>
            </a:extLst>
          </p:cNvPr>
          <p:cNvSpPr>
            <a:spLocks noGrp="1"/>
          </p:cNvSpPr>
          <p:nvPr>
            <p:ph idx="1"/>
          </p:nvPr>
        </p:nvSpPr>
        <p:spPr/>
        <p:txBody>
          <a:bodyPr>
            <a:normAutofit/>
          </a:bodyPr>
          <a:lstStyle/>
          <a:p>
            <a:r>
              <a:rPr lang="en-US" dirty="0"/>
              <a:t>It proposes to take $4.7 billion out of the Rainy Day Fund:</a:t>
            </a:r>
          </a:p>
          <a:p>
            <a:pPr lvl="2"/>
            <a:r>
              <a:rPr lang="en-US" sz="2400" dirty="0"/>
              <a:t>$100 million to the new Federal Response Fund</a:t>
            </a:r>
          </a:p>
          <a:p>
            <a:pPr lvl="2"/>
            <a:r>
              <a:rPr lang="en-US" sz="2400" dirty="0"/>
              <a:t>$4.579 billion to the General Fund</a:t>
            </a:r>
          </a:p>
          <a:p>
            <a:pPr marL="594360" lvl="2" indent="0">
              <a:buNone/>
            </a:pPr>
            <a:endParaRPr lang="en-US" dirty="0"/>
          </a:p>
          <a:p>
            <a:r>
              <a:rPr lang="en-US" dirty="0"/>
              <a:t> It also envisions passed of: </a:t>
            </a:r>
          </a:p>
          <a:p>
            <a:pPr lvl="2"/>
            <a:r>
              <a:rPr lang="en-US" sz="2400" dirty="0"/>
              <a:t>L</a:t>
            </a:r>
            <a:r>
              <a:rPr lang="en-US" sz="2400" b="1" dirty="0"/>
              <a:t>egalizing Adult Use Cannabis</a:t>
            </a:r>
            <a:r>
              <a:rPr lang="en-US" sz="2400" dirty="0"/>
              <a:t> effective July 1, 2026, with regulated sales beginning Jan 1, 2027 = $</a:t>
            </a:r>
            <a:r>
              <a:rPr lang="en-US" sz="2400" dirty="0">
                <a:highlight>
                  <a:srgbClr val="FFFF00"/>
                </a:highlight>
              </a:rPr>
              <a:t>729.4 million in FY 26/27</a:t>
            </a:r>
            <a:r>
              <a:rPr lang="en-US" sz="2400" dirty="0"/>
              <a:t>.</a:t>
            </a:r>
          </a:p>
          <a:p>
            <a:pPr lvl="2"/>
            <a:r>
              <a:rPr lang="en-US" sz="2400" b="1" dirty="0"/>
              <a:t>Skill games and VGTs</a:t>
            </a:r>
            <a:r>
              <a:rPr lang="en-US" sz="2400" dirty="0"/>
              <a:t> = $</a:t>
            </a:r>
            <a:r>
              <a:rPr lang="en-US" sz="2400" dirty="0">
                <a:highlight>
                  <a:srgbClr val="FFFF00"/>
                </a:highlight>
              </a:rPr>
              <a:t>765.9 million in FY 26/27</a:t>
            </a:r>
            <a:r>
              <a:rPr lang="en-US" sz="2400" dirty="0"/>
              <a:t>. </a:t>
            </a:r>
          </a:p>
          <a:p>
            <a:pPr marL="594360" lvl="2" indent="0">
              <a:buNone/>
            </a:pPr>
            <a:endParaRPr lang="en-US" sz="1600" dirty="0"/>
          </a:p>
          <a:p>
            <a:pPr marL="594360" lvl="2" indent="0">
              <a:buNone/>
            </a:pPr>
            <a:r>
              <a:rPr lang="en-US" sz="2100" dirty="0"/>
              <a:t>We are expecting this to be a difficult budget season again.</a:t>
            </a:r>
          </a:p>
          <a:p>
            <a:pPr marL="0" indent="0">
              <a:buNone/>
            </a:pPr>
            <a:endParaRPr lang="en-US" b="1" dirty="0"/>
          </a:p>
        </p:txBody>
      </p:sp>
      <p:sp>
        <p:nvSpPr>
          <p:cNvPr id="3" name="Slide Number Placeholder 2">
            <a:extLst>
              <a:ext uri="{FF2B5EF4-FFF2-40B4-BE49-F238E27FC236}">
                <a16:creationId xmlns:a16="http://schemas.microsoft.com/office/drawing/2014/main" id="{5EA987C7-D618-6257-9999-557446D2B3AE}"/>
              </a:ext>
            </a:extLst>
          </p:cNvPr>
          <p:cNvSpPr>
            <a:spLocks noGrp="1"/>
          </p:cNvSpPr>
          <p:nvPr>
            <p:ph type="sldNum" sz="quarter" idx="12"/>
          </p:nvPr>
        </p:nvSpPr>
        <p:spPr/>
        <p:txBody>
          <a:bodyPr/>
          <a:lstStyle/>
          <a:p>
            <a:fld id="{C3228DCF-CB96-46DE-BAD9-9BB240DC2F8E}" type="slidenum">
              <a:rPr lang="en-US" smtClean="0"/>
              <a:pPr/>
              <a:t>11</a:t>
            </a:fld>
            <a:endParaRPr lang="en-US" dirty="0"/>
          </a:p>
        </p:txBody>
      </p:sp>
    </p:spTree>
    <p:extLst>
      <p:ext uri="{BB962C8B-B14F-4D97-AF65-F5344CB8AC3E}">
        <p14:creationId xmlns:p14="http://schemas.microsoft.com/office/powerpoint/2010/main" val="365982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300C7-BBB8-8F7C-4755-C7BE59D35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B3B16E-433A-656A-0E7E-C1B68B823185}"/>
              </a:ext>
            </a:extLst>
          </p:cNvPr>
          <p:cNvSpPr>
            <a:spLocks noGrp="1"/>
          </p:cNvSpPr>
          <p:nvPr>
            <p:ph type="title"/>
          </p:nvPr>
        </p:nvSpPr>
        <p:spPr/>
        <p:txBody>
          <a:bodyPr>
            <a:normAutofit/>
          </a:bodyPr>
          <a:lstStyle/>
          <a:p>
            <a:r>
              <a:rPr lang="en-US" b="1" dirty="0"/>
              <a:t>Legislative Update – WUC</a:t>
            </a:r>
          </a:p>
        </p:txBody>
      </p:sp>
      <p:sp>
        <p:nvSpPr>
          <p:cNvPr id="4" name="Content Placeholder 3">
            <a:extLst>
              <a:ext uri="{FF2B5EF4-FFF2-40B4-BE49-F238E27FC236}">
                <a16:creationId xmlns:a16="http://schemas.microsoft.com/office/drawing/2014/main" id="{71D2F202-5C6E-7FF0-9980-4AB3A6134506}"/>
              </a:ext>
            </a:extLst>
          </p:cNvPr>
          <p:cNvSpPr>
            <a:spLocks noGrp="1"/>
          </p:cNvSpPr>
          <p:nvPr>
            <p:ph idx="1"/>
          </p:nvPr>
        </p:nvSpPr>
        <p:spPr/>
        <p:txBody>
          <a:bodyPr>
            <a:normAutofit/>
          </a:bodyPr>
          <a:lstStyle/>
          <a:p>
            <a:pPr marL="0" indent="0" algn="ctr">
              <a:buNone/>
            </a:pPr>
            <a:r>
              <a:rPr lang="en-US" b="1" dirty="0"/>
              <a:t>PA-AWWA Water Utility Council (WUC)</a:t>
            </a:r>
          </a:p>
          <a:p>
            <a:pPr marL="0" indent="0">
              <a:buNone/>
            </a:pPr>
            <a:endParaRPr lang="en-US" sz="1800" dirty="0"/>
          </a:p>
          <a:p>
            <a:r>
              <a:rPr lang="en-US" sz="2400" dirty="0"/>
              <a:t>The Water Utility Council (WUC) of PA-AWWA includes representatives from the NAWC-PA; PMAA; PRWA; and WWOAP.</a:t>
            </a:r>
          </a:p>
          <a:p>
            <a:pPr marL="0" indent="0">
              <a:buNone/>
            </a:pPr>
            <a:endParaRPr lang="en-US" sz="1800" dirty="0"/>
          </a:p>
          <a:p>
            <a:r>
              <a:rPr lang="en-US" sz="2400" b="1" dirty="0"/>
              <a:t>Purpose</a:t>
            </a:r>
            <a:r>
              <a:rPr lang="en-US" sz="2400" dirty="0"/>
              <a:t>:  To “develop action programs to initiate, evaluate, respond and comment, within the framework of Section and Association policies, on legislative, regulatory and other matters which directly affect water utilities and to encourage the provision of high-quality drinking water service to the consuming public.”</a:t>
            </a:r>
          </a:p>
          <a:p>
            <a:pPr marL="0" indent="0">
              <a:buNone/>
            </a:pPr>
            <a:endParaRPr lang="en-US" b="1" dirty="0"/>
          </a:p>
        </p:txBody>
      </p:sp>
      <p:sp>
        <p:nvSpPr>
          <p:cNvPr id="3" name="Slide Number Placeholder 2">
            <a:extLst>
              <a:ext uri="{FF2B5EF4-FFF2-40B4-BE49-F238E27FC236}">
                <a16:creationId xmlns:a16="http://schemas.microsoft.com/office/drawing/2014/main" id="{F7A896A1-BD4A-7CF4-319B-377C06E91378}"/>
              </a:ext>
            </a:extLst>
          </p:cNvPr>
          <p:cNvSpPr>
            <a:spLocks noGrp="1"/>
          </p:cNvSpPr>
          <p:nvPr>
            <p:ph type="sldNum" sz="quarter" idx="12"/>
          </p:nvPr>
        </p:nvSpPr>
        <p:spPr/>
        <p:txBody>
          <a:bodyPr/>
          <a:lstStyle/>
          <a:p>
            <a:fld id="{C3228DCF-CB96-46DE-BAD9-9BB240DC2F8E}" type="slidenum">
              <a:rPr lang="en-US" smtClean="0"/>
              <a:pPr/>
              <a:t>12</a:t>
            </a:fld>
            <a:endParaRPr lang="en-US" dirty="0"/>
          </a:p>
        </p:txBody>
      </p:sp>
    </p:spTree>
    <p:extLst>
      <p:ext uri="{BB962C8B-B14F-4D97-AF65-F5344CB8AC3E}">
        <p14:creationId xmlns:p14="http://schemas.microsoft.com/office/powerpoint/2010/main" val="2949304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57F1E-8246-347F-86EE-B5897B6209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D13C94-FA86-0908-E0CB-591C7CE6B86A}"/>
              </a:ext>
            </a:extLst>
          </p:cNvPr>
          <p:cNvSpPr>
            <a:spLocks noGrp="1"/>
          </p:cNvSpPr>
          <p:nvPr>
            <p:ph type="title"/>
          </p:nvPr>
        </p:nvSpPr>
        <p:spPr/>
        <p:txBody>
          <a:bodyPr>
            <a:normAutofit/>
          </a:bodyPr>
          <a:lstStyle/>
          <a:p>
            <a:r>
              <a:rPr lang="en-US" b="1" dirty="0"/>
              <a:t>Legislative Update – WUC Activity</a:t>
            </a:r>
          </a:p>
        </p:txBody>
      </p:sp>
      <p:sp>
        <p:nvSpPr>
          <p:cNvPr id="4" name="Content Placeholder 3">
            <a:extLst>
              <a:ext uri="{FF2B5EF4-FFF2-40B4-BE49-F238E27FC236}">
                <a16:creationId xmlns:a16="http://schemas.microsoft.com/office/drawing/2014/main" id="{0776E6C0-42F6-2BCB-723A-A632252683A6}"/>
              </a:ext>
            </a:extLst>
          </p:cNvPr>
          <p:cNvSpPr>
            <a:spLocks noGrp="1"/>
          </p:cNvSpPr>
          <p:nvPr>
            <p:ph idx="1"/>
          </p:nvPr>
        </p:nvSpPr>
        <p:spPr/>
        <p:txBody>
          <a:bodyPr>
            <a:normAutofit/>
          </a:bodyPr>
          <a:lstStyle/>
          <a:p>
            <a:r>
              <a:rPr lang="en-US" sz="3200" dirty="0"/>
              <a:t>Low-Income Household Water assistance Program (LIHWAP)</a:t>
            </a:r>
          </a:p>
          <a:p>
            <a:pPr marL="0" indent="0">
              <a:buNone/>
            </a:pPr>
            <a:endParaRPr lang="en-US" sz="3200" dirty="0"/>
          </a:p>
          <a:p>
            <a:r>
              <a:rPr lang="en-US" sz="3200" dirty="0"/>
              <a:t>Streamlining Regulatory Oversight of the Bottled Water Industry</a:t>
            </a:r>
          </a:p>
          <a:p>
            <a:pPr marL="0" indent="0">
              <a:buNone/>
            </a:pPr>
            <a:endParaRPr lang="en-US" sz="3200" dirty="0"/>
          </a:p>
          <a:p>
            <a:r>
              <a:rPr lang="en-US" sz="3200" dirty="0"/>
              <a:t>Licensure of Plumbers</a:t>
            </a:r>
          </a:p>
          <a:p>
            <a:pPr marL="0" indent="0">
              <a:buNone/>
            </a:pPr>
            <a:endParaRPr lang="en-US" sz="3200" dirty="0"/>
          </a:p>
          <a:p>
            <a:r>
              <a:rPr lang="en-US" sz="3200" dirty="0"/>
              <a:t>Firefighting Foam Management</a:t>
            </a:r>
          </a:p>
          <a:p>
            <a:pPr marL="0" indent="0">
              <a:buNone/>
            </a:pPr>
            <a:endParaRPr lang="en-US" sz="3200" dirty="0"/>
          </a:p>
          <a:p>
            <a:pPr marL="0" indent="0">
              <a:buNone/>
            </a:pPr>
            <a:endParaRPr lang="en-US" b="1" dirty="0"/>
          </a:p>
        </p:txBody>
      </p:sp>
      <p:sp>
        <p:nvSpPr>
          <p:cNvPr id="3" name="Slide Number Placeholder 2">
            <a:extLst>
              <a:ext uri="{FF2B5EF4-FFF2-40B4-BE49-F238E27FC236}">
                <a16:creationId xmlns:a16="http://schemas.microsoft.com/office/drawing/2014/main" id="{0E80E013-4977-0C48-25B9-AFA7CF2282E4}"/>
              </a:ext>
            </a:extLst>
          </p:cNvPr>
          <p:cNvSpPr>
            <a:spLocks noGrp="1"/>
          </p:cNvSpPr>
          <p:nvPr>
            <p:ph type="sldNum" sz="quarter" idx="12"/>
          </p:nvPr>
        </p:nvSpPr>
        <p:spPr/>
        <p:txBody>
          <a:bodyPr/>
          <a:lstStyle/>
          <a:p>
            <a:fld id="{C3228DCF-CB96-46DE-BAD9-9BB240DC2F8E}" type="slidenum">
              <a:rPr lang="en-US" smtClean="0"/>
              <a:pPr/>
              <a:t>13</a:t>
            </a:fld>
            <a:endParaRPr lang="en-US" dirty="0"/>
          </a:p>
        </p:txBody>
      </p:sp>
    </p:spTree>
    <p:extLst>
      <p:ext uri="{BB962C8B-B14F-4D97-AF65-F5344CB8AC3E}">
        <p14:creationId xmlns:p14="http://schemas.microsoft.com/office/powerpoint/2010/main" val="801164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527FE-6C1C-C980-2A5B-00A12A789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A41C20-C360-F123-8DD7-A9ACB10BCAF4}"/>
              </a:ext>
            </a:extLst>
          </p:cNvPr>
          <p:cNvSpPr>
            <a:spLocks noGrp="1"/>
          </p:cNvSpPr>
          <p:nvPr>
            <p:ph type="title"/>
          </p:nvPr>
        </p:nvSpPr>
        <p:spPr/>
        <p:txBody>
          <a:bodyPr>
            <a:normAutofit/>
          </a:bodyPr>
          <a:lstStyle/>
          <a:p>
            <a:r>
              <a:rPr lang="en-US" b="1" dirty="0"/>
              <a:t>Legislative Update – WUC Activity</a:t>
            </a:r>
          </a:p>
        </p:txBody>
      </p:sp>
      <p:sp>
        <p:nvSpPr>
          <p:cNvPr id="4" name="Content Placeholder 3">
            <a:extLst>
              <a:ext uri="{FF2B5EF4-FFF2-40B4-BE49-F238E27FC236}">
                <a16:creationId xmlns:a16="http://schemas.microsoft.com/office/drawing/2014/main" id="{8F4F4174-4EE4-36A2-F063-000AA529B27E}"/>
              </a:ext>
            </a:extLst>
          </p:cNvPr>
          <p:cNvSpPr>
            <a:spLocks noGrp="1"/>
          </p:cNvSpPr>
          <p:nvPr>
            <p:ph idx="1"/>
          </p:nvPr>
        </p:nvSpPr>
        <p:spPr/>
        <p:txBody>
          <a:bodyPr>
            <a:normAutofit/>
          </a:bodyPr>
          <a:lstStyle/>
          <a:p>
            <a:r>
              <a:rPr lang="en-US" sz="3200" dirty="0"/>
              <a:t>Fluoride Choice Act</a:t>
            </a:r>
          </a:p>
          <a:p>
            <a:pPr marL="0" indent="0">
              <a:buNone/>
            </a:pPr>
            <a:endParaRPr lang="en-US" sz="3200" dirty="0"/>
          </a:p>
          <a:p>
            <a:r>
              <a:rPr lang="en-US" sz="3200" dirty="0"/>
              <a:t>Legionnaires’ Disease Risk Management</a:t>
            </a:r>
          </a:p>
          <a:p>
            <a:pPr marL="0" indent="0">
              <a:buNone/>
            </a:pPr>
            <a:endParaRPr lang="en-US" b="1" dirty="0"/>
          </a:p>
        </p:txBody>
      </p:sp>
      <p:sp>
        <p:nvSpPr>
          <p:cNvPr id="3" name="Slide Number Placeholder 2">
            <a:extLst>
              <a:ext uri="{FF2B5EF4-FFF2-40B4-BE49-F238E27FC236}">
                <a16:creationId xmlns:a16="http://schemas.microsoft.com/office/drawing/2014/main" id="{B0CACD08-DA03-527F-8466-36B64AA1CF76}"/>
              </a:ext>
            </a:extLst>
          </p:cNvPr>
          <p:cNvSpPr>
            <a:spLocks noGrp="1"/>
          </p:cNvSpPr>
          <p:nvPr>
            <p:ph type="sldNum" sz="quarter" idx="12"/>
          </p:nvPr>
        </p:nvSpPr>
        <p:spPr/>
        <p:txBody>
          <a:bodyPr/>
          <a:lstStyle/>
          <a:p>
            <a:fld id="{C3228DCF-CB96-46DE-BAD9-9BB240DC2F8E}" type="slidenum">
              <a:rPr lang="en-US" smtClean="0"/>
              <a:pPr/>
              <a:t>14</a:t>
            </a:fld>
            <a:endParaRPr lang="en-US" dirty="0"/>
          </a:p>
        </p:txBody>
      </p:sp>
    </p:spTree>
    <p:extLst>
      <p:ext uri="{BB962C8B-B14F-4D97-AF65-F5344CB8AC3E}">
        <p14:creationId xmlns:p14="http://schemas.microsoft.com/office/powerpoint/2010/main" val="3207151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2C34-3D25-CA68-8729-875F9A83C5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CAFEF7-E3B3-43C5-DD3E-4AD4642A8C0A}"/>
              </a:ext>
            </a:extLst>
          </p:cNvPr>
          <p:cNvSpPr>
            <a:spLocks noGrp="1"/>
          </p:cNvSpPr>
          <p:nvPr>
            <p:ph type="title"/>
          </p:nvPr>
        </p:nvSpPr>
        <p:spPr/>
        <p:txBody>
          <a:bodyPr>
            <a:normAutofit/>
          </a:bodyPr>
          <a:lstStyle/>
          <a:p>
            <a:r>
              <a:rPr lang="en-US" b="1" dirty="0"/>
              <a:t>Regulatory Update – WUC Activity</a:t>
            </a:r>
          </a:p>
        </p:txBody>
      </p:sp>
      <p:sp>
        <p:nvSpPr>
          <p:cNvPr id="4" name="Content Placeholder 3">
            <a:extLst>
              <a:ext uri="{FF2B5EF4-FFF2-40B4-BE49-F238E27FC236}">
                <a16:creationId xmlns:a16="http://schemas.microsoft.com/office/drawing/2014/main" id="{A2EBDC1F-ADB0-D796-E412-A555E1632C76}"/>
              </a:ext>
            </a:extLst>
          </p:cNvPr>
          <p:cNvSpPr>
            <a:spLocks noGrp="1"/>
          </p:cNvSpPr>
          <p:nvPr>
            <p:ph idx="1"/>
          </p:nvPr>
        </p:nvSpPr>
        <p:spPr/>
        <p:txBody>
          <a:bodyPr>
            <a:normAutofit lnSpcReduction="10000"/>
          </a:bodyPr>
          <a:lstStyle/>
          <a:p>
            <a:r>
              <a:rPr lang="en-US" sz="3200" dirty="0"/>
              <a:t>Draft Technical Guidance: Public Water Supply Manual – Part II: Community Water System Design Standards</a:t>
            </a:r>
          </a:p>
          <a:p>
            <a:pPr marL="0" indent="0">
              <a:buNone/>
            </a:pPr>
            <a:endParaRPr lang="en-US" sz="3200" dirty="0"/>
          </a:p>
          <a:p>
            <a:r>
              <a:rPr lang="en-US" sz="3200" dirty="0"/>
              <a:t>Proposed Rulemaking: Notification Requirements of Unauthorized Discharges to Waters of the Commonwealth - </a:t>
            </a:r>
            <a:r>
              <a:rPr lang="en-US" sz="3200" dirty="0">
                <a:solidFill>
                  <a:srgbClr val="FF0000"/>
                </a:solidFill>
              </a:rPr>
              <a:t>Withdrawn</a:t>
            </a:r>
          </a:p>
          <a:p>
            <a:pPr marL="0" indent="0">
              <a:buNone/>
            </a:pPr>
            <a:endParaRPr lang="en-US" sz="3200" dirty="0"/>
          </a:p>
          <a:p>
            <a:r>
              <a:rPr lang="en-US" sz="3200" dirty="0"/>
              <a:t>Proposed Rulemaking: Safe Drinking Water Revised Consumer Confidence Report Rule</a:t>
            </a:r>
          </a:p>
          <a:p>
            <a:pPr marL="0" indent="0">
              <a:buNone/>
            </a:pPr>
            <a:endParaRPr lang="en-US" b="1" dirty="0"/>
          </a:p>
        </p:txBody>
      </p:sp>
      <p:sp>
        <p:nvSpPr>
          <p:cNvPr id="3" name="Slide Number Placeholder 2">
            <a:extLst>
              <a:ext uri="{FF2B5EF4-FFF2-40B4-BE49-F238E27FC236}">
                <a16:creationId xmlns:a16="http://schemas.microsoft.com/office/drawing/2014/main" id="{95031948-92CC-484B-1149-ECA03AF337CC}"/>
              </a:ext>
            </a:extLst>
          </p:cNvPr>
          <p:cNvSpPr>
            <a:spLocks noGrp="1"/>
          </p:cNvSpPr>
          <p:nvPr>
            <p:ph type="sldNum" sz="quarter" idx="12"/>
          </p:nvPr>
        </p:nvSpPr>
        <p:spPr/>
        <p:txBody>
          <a:bodyPr/>
          <a:lstStyle/>
          <a:p>
            <a:fld id="{C3228DCF-CB96-46DE-BAD9-9BB240DC2F8E}" type="slidenum">
              <a:rPr lang="en-US" smtClean="0"/>
              <a:pPr/>
              <a:t>15</a:t>
            </a:fld>
            <a:endParaRPr lang="en-US" dirty="0"/>
          </a:p>
        </p:txBody>
      </p:sp>
    </p:spTree>
    <p:extLst>
      <p:ext uri="{BB962C8B-B14F-4D97-AF65-F5344CB8AC3E}">
        <p14:creationId xmlns:p14="http://schemas.microsoft.com/office/powerpoint/2010/main" val="2432124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FF5F7-6B68-F3A0-C572-8F87A6C54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EEF31-0A54-A260-1C2C-C0917A4E06C6}"/>
              </a:ext>
            </a:extLst>
          </p:cNvPr>
          <p:cNvSpPr>
            <a:spLocks noGrp="1"/>
          </p:cNvSpPr>
          <p:nvPr>
            <p:ph type="title"/>
          </p:nvPr>
        </p:nvSpPr>
        <p:spPr/>
        <p:txBody>
          <a:bodyPr>
            <a:normAutofit/>
          </a:bodyPr>
          <a:lstStyle/>
          <a:p>
            <a:r>
              <a:rPr lang="en-US" b="1" dirty="0"/>
              <a:t>Regulatory Update – WUC Activity</a:t>
            </a:r>
          </a:p>
        </p:txBody>
      </p:sp>
      <p:sp>
        <p:nvSpPr>
          <p:cNvPr id="4" name="Content Placeholder 3">
            <a:extLst>
              <a:ext uri="{FF2B5EF4-FFF2-40B4-BE49-F238E27FC236}">
                <a16:creationId xmlns:a16="http://schemas.microsoft.com/office/drawing/2014/main" id="{B8CA9A85-D6AE-3B82-40D0-B9A9E51FD4B8}"/>
              </a:ext>
            </a:extLst>
          </p:cNvPr>
          <p:cNvSpPr>
            <a:spLocks noGrp="1"/>
          </p:cNvSpPr>
          <p:nvPr>
            <p:ph idx="1"/>
          </p:nvPr>
        </p:nvSpPr>
        <p:spPr/>
        <p:txBody>
          <a:bodyPr>
            <a:normAutofit fontScale="92500" lnSpcReduction="20000"/>
          </a:bodyPr>
          <a:lstStyle/>
          <a:p>
            <a:r>
              <a:rPr lang="en-US" sz="3200" dirty="0"/>
              <a:t>Proposed Rulemaking: Environmental Laboratory Accreditation Fees</a:t>
            </a:r>
          </a:p>
          <a:p>
            <a:pPr marL="0" indent="0">
              <a:buNone/>
            </a:pPr>
            <a:endParaRPr lang="en-US" sz="3200" dirty="0"/>
          </a:p>
          <a:p>
            <a:r>
              <a:rPr lang="en-US" sz="3200" dirty="0"/>
              <a:t>Federal Proposed Perchlorate Rulemaking</a:t>
            </a:r>
          </a:p>
          <a:p>
            <a:pPr marL="0" indent="0">
              <a:buNone/>
            </a:pPr>
            <a:endParaRPr lang="en-US" sz="1800" dirty="0"/>
          </a:p>
          <a:p>
            <a:pPr marL="0" indent="0" algn="ctr">
              <a:buNone/>
            </a:pPr>
            <a:r>
              <a:rPr lang="en-US" sz="3200" b="1" dirty="0"/>
              <a:t>Upcoming</a:t>
            </a:r>
          </a:p>
          <a:p>
            <a:pPr marL="0" indent="0" algn="ctr">
              <a:buNone/>
            </a:pPr>
            <a:endParaRPr lang="en-US" sz="3200" dirty="0"/>
          </a:p>
          <a:p>
            <a:r>
              <a:rPr lang="en-US" sz="3200" dirty="0"/>
              <a:t>State Proposed Rulemaking: Lead &amp; Copper Rule Improvements</a:t>
            </a:r>
          </a:p>
          <a:p>
            <a:endParaRPr lang="en-US" sz="3200" dirty="0"/>
          </a:p>
          <a:p>
            <a:r>
              <a:rPr lang="en-US" sz="3200" dirty="0"/>
              <a:t>State Proposed Rulemaking: Revised PFAS MCL</a:t>
            </a:r>
          </a:p>
          <a:p>
            <a:pPr marL="0" indent="0">
              <a:buNone/>
            </a:pPr>
            <a:endParaRPr lang="en-US" b="1" dirty="0"/>
          </a:p>
        </p:txBody>
      </p:sp>
      <p:sp>
        <p:nvSpPr>
          <p:cNvPr id="3" name="Slide Number Placeholder 2">
            <a:extLst>
              <a:ext uri="{FF2B5EF4-FFF2-40B4-BE49-F238E27FC236}">
                <a16:creationId xmlns:a16="http://schemas.microsoft.com/office/drawing/2014/main" id="{375E700D-AEA2-09E5-5108-E7F0F5932405}"/>
              </a:ext>
            </a:extLst>
          </p:cNvPr>
          <p:cNvSpPr>
            <a:spLocks noGrp="1"/>
          </p:cNvSpPr>
          <p:nvPr>
            <p:ph type="sldNum" sz="quarter" idx="12"/>
          </p:nvPr>
        </p:nvSpPr>
        <p:spPr/>
        <p:txBody>
          <a:bodyPr/>
          <a:lstStyle/>
          <a:p>
            <a:fld id="{C3228DCF-CB96-46DE-BAD9-9BB240DC2F8E}" type="slidenum">
              <a:rPr lang="en-US" smtClean="0"/>
              <a:pPr/>
              <a:t>16</a:t>
            </a:fld>
            <a:endParaRPr lang="en-US" dirty="0"/>
          </a:p>
        </p:txBody>
      </p:sp>
    </p:spTree>
    <p:extLst>
      <p:ext uri="{BB962C8B-B14F-4D97-AF65-F5344CB8AC3E}">
        <p14:creationId xmlns:p14="http://schemas.microsoft.com/office/powerpoint/2010/main" val="3410727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0C22-5947-4175-90A4-3B5CD0619622}"/>
              </a:ext>
            </a:extLst>
          </p:cNvPr>
          <p:cNvSpPr>
            <a:spLocks noGrp="1"/>
          </p:cNvSpPr>
          <p:nvPr>
            <p:ph type="title"/>
          </p:nvPr>
        </p:nvSpPr>
        <p:spPr/>
        <p:txBody>
          <a:bodyPr>
            <a:normAutofit/>
          </a:bodyPr>
          <a:lstStyle/>
          <a:p>
            <a:r>
              <a:rPr lang="en-US" b="1" dirty="0">
                <a:solidFill>
                  <a:schemeClr val="tx1"/>
                </a:solidFill>
              </a:rPr>
              <a:t>Legislative / Regulatory Update</a:t>
            </a:r>
            <a:endParaRPr lang="en-US" dirty="0"/>
          </a:p>
        </p:txBody>
      </p:sp>
      <p:sp>
        <p:nvSpPr>
          <p:cNvPr id="3" name="Slide Number Placeholder 2">
            <a:extLst>
              <a:ext uri="{FF2B5EF4-FFF2-40B4-BE49-F238E27FC236}">
                <a16:creationId xmlns:a16="http://schemas.microsoft.com/office/drawing/2014/main" id="{ECA66218-D75A-4BE6-9891-C0ABC7860350}"/>
              </a:ext>
            </a:extLst>
          </p:cNvPr>
          <p:cNvSpPr>
            <a:spLocks noGrp="1"/>
          </p:cNvSpPr>
          <p:nvPr>
            <p:ph type="sldNum" sz="quarter" idx="12"/>
          </p:nvPr>
        </p:nvSpPr>
        <p:spPr/>
        <p:txBody>
          <a:bodyPr/>
          <a:lstStyle/>
          <a:p>
            <a:fld id="{C3228DCF-CB96-46DE-BAD9-9BB240DC2F8E}" type="slidenum">
              <a:rPr lang="en-US" smtClean="0"/>
              <a:pPr/>
              <a:t>17</a:t>
            </a:fld>
            <a:endParaRPr lang="en-US" dirty="0"/>
          </a:p>
        </p:txBody>
      </p:sp>
      <p:sp>
        <p:nvSpPr>
          <p:cNvPr id="4" name="Content Placeholder 3">
            <a:extLst>
              <a:ext uri="{FF2B5EF4-FFF2-40B4-BE49-F238E27FC236}">
                <a16:creationId xmlns:a16="http://schemas.microsoft.com/office/drawing/2014/main" id="{0340D6BD-7C09-4AC7-B566-8D95923ED1BC}"/>
              </a:ext>
            </a:extLst>
          </p:cNvPr>
          <p:cNvSpPr>
            <a:spLocks noGrp="1"/>
          </p:cNvSpPr>
          <p:nvPr>
            <p:ph sz="quarter" idx="1"/>
          </p:nvPr>
        </p:nvSpPr>
        <p:spPr>
          <a:xfrm>
            <a:off x="457200" y="1280795"/>
            <a:ext cx="8229600" cy="4937760"/>
          </a:xfrm>
        </p:spPr>
        <p:txBody>
          <a:bodyPr>
            <a:normAutofit/>
          </a:bodyPr>
          <a:lstStyle/>
          <a:p>
            <a:pPr marL="0" indent="0">
              <a:buNone/>
            </a:pPr>
            <a:endParaRPr lang="en-US" dirty="0"/>
          </a:p>
          <a:p>
            <a:endParaRPr lang="en-US" dirty="0"/>
          </a:p>
        </p:txBody>
      </p:sp>
      <p:pic>
        <p:nvPicPr>
          <p:cNvPr id="6" name="Picture 5">
            <a:extLst>
              <a:ext uri="{FF2B5EF4-FFF2-40B4-BE49-F238E27FC236}">
                <a16:creationId xmlns:a16="http://schemas.microsoft.com/office/drawing/2014/main" id="{0191DC9E-DEDF-24A8-D0C3-A02AEC676189}"/>
              </a:ext>
            </a:extLst>
          </p:cNvPr>
          <p:cNvPicPr>
            <a:picLocks noChangeAspect="1"/>
          </p:cNvPicPr>
          <p:nvPr/>
        </p:nvPicPr>
        <p:blipFill>
          <a:blip r:embed="rId2"/>
          <a:stretch>
            <a:fillRect/>
          </a:stretch>
        </p:blipFill>
        <p:spPr>
          <a:xfrm>
            <a:off x="2102906" y="2633403"/>
            <a:ext cx="4938188" cy="1591194"/>
          </a:xfrm>
          <a:prstGeom prst="rect">
            <a:avLst/>
          </a:prstGeom>
        </p:spPr>
      </p:pic>
    </p:spTree>
    <p:extLst>
      <p:ext uri="{BB962C8B-B14F-4D97-AF65-F5344CB8AC3E}">
        <p14:creationId xmlns:p14="http://schemas.microsoft.com/office/powerpoint/2010/main" val="3723059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Political Update - General</a:t>
            </a:r>
          </a:p>
        </p:txBody>
      </p:sp>
      <p:sp>
        <p:nvSpPr>
          <p:cNvPr id="3" name="Slide Number Placeholder 2"/>
          <p:cNvSpPr>
            <a:spLocks noGrp="1"/>
          </p:cNvSpPr>
          <p:nvPr>
            <p:ph type="sldNum" sz="quarter" idx="12"/>
          </p:nvPr>
        </p:nvSpPr>
        <p:spPr/>
        <p:txBody>
          <a:bodyPr/>
          <a:lstStyle/>
          <a:p>
            <a:fld id="{C3228DCF-CB96-46DE-BAD9-9BB240DC2F8E}" type="slidenum">
              <a:rPr lang="en-US" smtClean="0"/>
              <a:pPr/>
              <a:t>2</a:t>
            </a:fld>
            <a:endParaRPr lang="en-US" dirty="0"/>
          </a:p>
        </p:txBody>
      </p:sp>
      <p:sp>
        <p:nvSpPr>
          <p:cNvPr id="4" name="Content Placeholder 3"/>
          <p:cNvSpPr>
            <a:spLocks noGrp="1"/>
          </p:cNvSpPr>
          <p:nvPr>
            <p:ph sz="quarter" idx="1"/>
          </p:nvPr>
        </p:nvSpPr>
        <p:spPr>
          <a:xfrm>
            <a:off x="457200" y="1295400"/>
            <a:ext cx="8229600" cy="4861560"/>
          </a:xfrm>
        </p:spPr>
        <p:txBody>
          <a:bodyPr>
            <a:normAutofit lnSpcReduction="10000"/>
          </a:bodyPr>
          <a:lstStyle/>
          <a:p>
            <a:r>
              <a:rPr lang="en-US" dirty="0"/>
              <a:t>Pennsylvania General Assembly</a:t>
            </a:r>
          </a:p>
          <a:p>
            <a:pPr lvl="2"/>
            <a:r>
              <a:rPr lang="en-US" sz="2600" dirty="0"/>
              <a:t>The 203-member state House is currently comprised of:</a:t>
            </a:r>
          </a:p>
          <a:p>
            <a:pPr lvl="4"/>
            <a:r>
              <a:rPr lang="en-US" dirty="0"/>
              <a:t>102 Democrats</a:t>
            </a:r>
          </a:p>
          <a:p>
            <a:pPr lvl="4"/>
            <a:r>
              <a:rPr lang="en-US" dirty="0"/>
              <a:t>99 Republicans</a:t>
            </a:r>
          </a:p>
          <a:p>
            <a:pPr lvl="4"/>
            <a:r>
              <a:rPr lang="en-US" dirty="0"/>
              <a:t>2 Vacancies = 2 more Special Elections </a:t>
            </a:r>
          </a:p>
          <a:p>
            <a:pPr marL="1143000" lvl="4" indent="0">
              <a:buNone/>
            </a:pPr>
            <a:r>
              <a:rPr lang="en-US" dirty="0"/>
              <a:t>	</a:t>
            </a:r>
          </a:p>
          <a:p>
            <a:pPr lvl="2"/>
            <a:r>
              <a:rPr lang="en-US" sz="2600" dirty="0"/>
              <a:t>The 50-member state Senate is currently controlled by the Republicans 27 to 23 Democrats.  </a:t>
            </a:r>
          </a:p>
          <a:p>
            <a:pPr marL="594360" lvl="2" indent="0">
              <a:buNone/>
            </a:pPr>
            <a:endParaRPr lang="en-US" sz="2600" dirty="0"/>
          </a:p>
          <a:p>
            <a:r>
              <a:rPr lang="en-US" dirty="0"/>
              <a:t>Governor Josh Shapiro is a Democrat.</a:t>
            </a:r>
          </a:p>
          <a:p>
            <a:pPr marL="0" indent="0">
              <a:buNone/>
            </a:pPr>
            <a:endParaRPr lang="en-US" dirty="0"/>
          </a:p>
          <a:p>
            <a:r>
              <a:rPr lang="en-US" dirty="0"/>
              <a:t>Primary Election – </a:t>
            </a:r>
            <a:r>
              <a:rPr lang="en-US" dirty="0">
                <a:highlight>
                  <a:srgbClr val="FFFF00"/>
                </a:highlight>
              </a:rPr>
              <a:t>Tuesday, May 19, 2026</a:t>
            </a:r>
          </a:p>
          <a:p>
            <a:pPr marL="274320" lvl="1" indent="0">
              <a:buNone/>
            </a:pPr>
            <a:endParaRPr lang="en-US" dirty="0"/>
          </a:p>
          <a:p>
            <a:endParaRPr lang="en-US" dirty="0"/>
          </a:p>
        </p:txBody>
      </p:sp>
    </p:spTree>
    <p:extLst>
      <p:ext uri="{BB962C8B-B14F-4D97-AF65-F5344CB8AC3E}">
        <p14:creationId xmlns:p14="http://schemas.microsoft.com/office/powerpoint/2010/main" val="1947339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3BCED-18D2-84A5-6C79-4D116D33E1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48B5CD-FC8D-A436-753A-F75ECB3FA6DF}"/>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0DC9239E-647C-AA22-09FA-100058F38B70}"/>
              </a:ext>
            </a:extLst>
          </p:cNvPr>
          <p:cNvSpPr>
            <a:spLocks noGrp="1"/>
          </p:cNvSpPr>
          <p:nvPr>
            <p:ph type="sldNum" sz="quarter" idx="12"/>
          </p:nvPr>
        </p:nvSpPr>
        <p:spPr/>
        <p:txBody>
          <a:bodyPr/>
          <a:lstStyle/>
          <a:p>
            <a:fld id="{C3228DCF-CB96-46DE-BAD9-9BB240DC2F8E}" type="slidenum">
              <a:rPr lang="en-US" smtClean="0"/>
              <a:pPr/>
              <a:t>3</a:t>
            </a:fld>
            <a:endParaRPr lang="en-US" dirty="0"/>
          </a:p>
        </p:txBody>
      </p:sp>
      <p:sp>
        <p:nvSpPr>
          <p:cNvPr id="4" name="Content Placeholder 3">
            <a:extLst>
              <a:ext uri="{FF2B5EF4-FFF2-40B4-BE49-F238E27FC236}">
                <a16:creationId xmlns:a16="http://schemas.microsoft.com/office/drawing/2014/main" id="{70835657-A763-A07A-7AB3-EBAC1D47E420}"/>
              </a:ext>
            </a:extLst>
          </p:cNvPr>
          <p:cNvSpPr>
            <a:spLocks noGrp="1"/>
          </p:cNvSpPr>
          <p:nvPr>
            <p:ph sz="quarter" idx="1"/>
          </p:nvPr>
        </p:nvSpPr>
        <p:spPr>
          <a:xfrm>
            <a:off x="457200" y="1295400"/>
            <a:ext cx="8229600" cy="4861560"/>
          </a:xfrm>
        </p:spPr>
        <p:txBody>
          <a:bodyPr>
            <a:normAutofit/>
          </a:bodyPr>
          <a:lstStyle/>
          <a:p>
            <a:pPr marL="0" indent="0" algn="ctr">
              <a:buNone/>
            </a:pPr>
            <a:r>
              <a:rPr lang="en-US" sz="2800" u="sng" dirty="0"/>
              <a:t>House Members who are retiring in 2026</a:t>
            </a:r>
            <a:endParaRPr lang="en-US" sz="2800" dirty="0"/>
          </a:p>
          <a:p>
            <a:pPr marL="0" indent="0" algn="ctr">
              <a:buNone/>
            </a:pPr>
            <a:endParaRPr lang="en-US" sz="3200" dirty="0"/>
          </a:p>
          <a:p>
            <a:pPr marL="514350" lvl="0" indent="-514350">
              <a:buFont typeface="+mj-lt"/>
              <a:buAutoNum type="arabicPeriod"/>
            </a:pPr>
            <a:r>
              <a:rPr lang="en-US" sz="2800" b="1" dirty="0"/>
              <a:t>Mary Jo Daley</a:t>
            </a:r>
            <a:r>
              <a:rPr lang="en-US" sz="2800" dirty="0"/>
              <a:t> (D-Montgomery) (HD-148)</a:t>
            </a:r>
            <a:endParaRPr lang="en-US" sz="3200" dirty="0"/>
          </a:p>
          <a:p>
            <a:pPr marL="514350" lvl="0" indent="-514350">
              <a:buFont typeface="+mj-lt"/>
              <a:buAutoNum type="arabicPeriod"/>
            </a:pPr>
            <a:r>
              <a:rPr lang="en-US" sz="2800" b="1" dirty="0"/>
              <a:t>Anita Kulik</a:t>
            </a:r>
            <a:r>
              <a:rPr lang="en-US" sz="2800" dirty="0"/>
              <a:t> (D-Allegheny) (HD-45)</a:t>
            </a:r>
            <a:endParaRPr lang="en-US" sz="3200" dirty="0"/>
          </a:p>
          <a:p>
            <a:pPr marL="514350" lvl="0" indent="-514350">
              <a:buFont typeface="+mj-lt"/>
              <a:buAutoNum type="arabicPeriod"/>
            </a:pPr>
            <a:r>
              <a:rPr lang="en-US" sz="2800" b="1" dirty="0"/>
              <a:t>Bryan Cutler</a:t>
            </a:r>
            <a:r>
              <a:rPr lang="en-US" sz="2800" dirty="0"/>
              <a:t> (R-Lancaster) (HD-100)</a:t>
            </a:r>
            <a:endParaRPr lang="en-US" sz="3200" dirty="0"/>
          </a:p>
          <a:p>
            <a:pPr marL="514350" lvl="0" indent="-514350">
              <a:buFont typeface="+mj-lt"/>
              <a:buAutoNum type="arabicPeriod"/>
            </a:pPr>
            <a:r>
              <a:rPr lang="en-US" sz="2800" b="1" dirty="0"/>
              <a:t>Sheryl Delozier</a:t>
            </a:r>
            <a:r>
              <a:rPr lang="en-US" sz="2800" dirty="0"/>
              <a:t> (R-Cumberland) (HD-88)</a:t>
            </a:r>
            <a:endParaRPr lang="en-US" sz="3200" dirty="0"/>
          </a:p>
          <a:p>
            <a:pPr marL="514350" indent="-514350">
              <a:buFont typeface="+mj-lt"/>
              <a:buAutoNum type="arabicPeriod"/>
            </a:pPr>
            <a:r>
              <a:rPr lang="en-US" sz="2800" b="1" dirty="0"/>
              <a:t>Eddie Day </a:t>
            </a:r>
            <a:r>
              <a:rPr lang="en-US" sz="2800" b="1" dirty="0" err="1"/>
              <a:t>Pashinski</a:t>
            </a:r>
            <a:r>
              <a:rPr lang="en-US" sz="2800" dirty="0"/>
              <a:t> </a:t>
            </a:r>
            <a:r>
              <a:rPr lang="en-US" sz="2800"/>
              <a:t>(D-Luzerne) (</a:t>
            </a:r>
            <a:r>
              <a:rPr lang="en-US" sz="2800" dirty="0"/>
              <a:t>HD-121)</a:t>
            </a:r>
          </a:p>
          <a:p>
            <a:pPr marL="514350" indent="-514350">
              <a:buFont typeface="+mj-lt"/>
              <a:buAutoNum type="arabicPeriod"/>
            </a:pPr>
            <a:r>
              <a:rPr lang="en-US" sz="2800" b="1" dirty="0"/>
              <a:t>David Maloney</a:t>
            </a:r>
            <a:r>
              <a:rPr lang="en-US" sz="2800" dirty="0"/>
              <a:t> (R-Berks) (HD-130)</a:t>
            </a:r>
            <a:endParaRPr lang="en-US" dirty="0"/>
          </a:p>
          <a:p>
            <a:endParaRPr lang="en-US" dirty="0"/>
          </a:p>
        </p:txBody>
      </p:sp>
    </p:spTree>
    <p:extLst>
      <p:ext uri="{BB962C8B-B14F-4D97-AF65-F5344CB8AC3E}">
        <p14:creationId xmlns:p14="http://schemas.microsoft.com/office/powerpoint/2010/main" val="79110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80423-BF63-D5EE-3887-C9F1A9DC92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E4CB35-4809-5E12-6F64-7405E75A38C8}"/>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12716B49-AD9F-5A1E-7651-999DCB472D81}"/>
              </a:ext>
            </a:extLst>
          </p:cNvPr>
          <p:cNvSpPr>
            <a:spLocks noGrp="1"/>
          </p:cNvSpPr>
          <p:nvPr>
            <p:ph type="sldNum" sz="quarter" idx="12"/>
          </p:nvPr>
        </p:nvSpPr>
        <p:spPr/>
        <p:txBody>
          <a:bodyPr/>
          <a:lstStyle/>
          <a:p>
            <a:fld id="{C3228DCF-CB96-46DE-BAD9-9BB240DC2F8E}" type="slidenum">
              <a:rPr lang="en-US" smtClean="0"/>
              <a:pPr/>
              <a:t>4</a:t>
            </a:fld>
            <a:endParaRPr lang="en-US" dirty="0"/>
          </a:p>
        </p:txBody>
      </p:sp>
      <p:sp>
        <p:nvSpPr>
          <p:cNvPr id="4" name="Content Placeholder 3">
            <a:extLst>
              <a:ext uri="{FF2B5EF4-FFF2-40B4-BE49-F238E27FC236}">
                <a16:creationId xmlns:a16="http://schemas.microsoft.com/office/drawing/2014/main" id="{4ACCB5DA-DF54-353A-A06F-BA5D15D404AF}"/>
              </a:ext>
            </a:extLst>
          </p:cNvPr>
          <p:cNvSpPr>
            <a:spLocks noGrp="1"/>
          </p:cNvSpPr>
          <p:nvPr>
            <p:ph sz="quarter" idx="1"/>
          </p:nvPr>
        </p:nvSpPr>
        <p:spPr>
          <a:xfrm>
            <a:off x="457200" y="1295400"/>
            <a:ext cx="8229600" cy="4861560"/>
          </a:xfrm>
        </p:spPr>
        <p:txBody>
          <a:bodyPr>
            <a:normAutofit lnSpcReduction="10000"/>
          </a:bodyPr>
          <a:lstStyle/>
          <a:p>
            <a:pPr marL="0" indent="0" algn="ctr">
              <a:buNone/>
            </a:pPr>
            <a:r>
              <a:rPr lang="en-US" sz="2800" u="sng" dirty="0"/>
              <a:t>Members with Primary Opponents</a:t>
            </a:r>
            <a:endParaRPr lang="en-US" sz="2800" dirty="0"/>
          </a:p>
          <a:p>
            <a:pPr marL="0" indent="0" algn="ctr">
              <a:buNone/>
            </a:pPr>
            <a:endParaRPr lang="en-US" sz="1800" dirty="0"/>
          </a:p>
          <a:p>
            <a:pPr marL="0" indent="0" algn="ctr">
              <a:buNone/>
            </a:pPr>
            <a:r>
              <a:rPr lang="en-US" sz="2800" b="1" dirty="0"/>
              <a:t>Senate</a:t>
            </a:r>
            <a:r>
              <a:rPr lang="en-US" sz="2800" dirty="0"/>
              <a:t> (4 R &amp; 5 D)</a:t>
            </a:r>
          </a:p>
          <a:p>
            <a:pPr marL="0" indent="0" algn="ctr">
              <a:buNone/>
            </a:pPr>
            <a:endParaRPr lang="en-US" sz="1800" dirty="0"/>
          </a:p>
          <a:p>
            <a:pPr marL="514350" lvl="0" indent="-514350">
              <a:buFont typeface="+mj-lt"/>
              <a:buAutoNum type="arabicPeriod"/>
            </a:pPr>
            <a:r>
              <a:rPr lang="en-US" sz="2800" b="1" dirty="0"/>
              <a:t>Lisa Baker</a:t>
            </a:r>
            <a:r>
              <a:rPr lang="en-US" sz="2800" dirty="0"/>
              <a:t> (R-20 Luzerne/Pike/Susquehanna/Wayne/Wyoming)</a:t>
            </a:r>
            <a:endParaRPr lang="en-US" sz="3200" dirty="0"/>
          </a:p>
          <a:p>
            <a:pPr marL="514350" lvl="0" indent="-514350">
              <a:buFont typeface="+mj-lt"/>
              <a:buAutoNum type="arabicPeriod"/>
            </a:pPr>
            <a:r>
              <a:rPr lang="en-US" sz="2800" b="1" dirty="0"/>
              <a:t>Camera Bartolotta</a:t>
            </a:r>
            <a:r>
              <a:rPr lang="en-US" sz="2800" dirty="0"/>
              <a:t> (R-46-Beaver/Greene/Washington)</a:t>
            </a:r>
            <a:endParaRPr lang="en-US" sz="3200" dirty="0"/>
          </a:p>
          <a:p>
            <a:pPr marL="514350" lvl="0" indent="-514350">
              <a:buFont typeface="+mj-lt"/>
              <a:buAutoNum type="arabicPeriod"/>
            </a:pPr>
            <a:r>
              <a:rPr lang="en-US" sz="2800" b="1" dirty="0"/>
              <a:t>Chris Gebhard</a:t>
            </a:r>
            <a:r>
              <a:rPr lang="en-US" sz="2800" dirty="0"/>
              <a:t> (R-48-Lancaster/Lebanon)</a:t>
            </a:r>
            <a:endParaRPr lang="en-US" sz="3200" dirty="0"/>
          </a:p>
          <a:p>
            <a:pPr marL="514350" lvl="0" indent="-514350">
              <a:buFont typeface="+mj-lt"/>
              <a:buAutoNum type="arabicPeriod"/>
            </a:pPr>
            <a:r>
              <a:rPr lang="en-US" sz="2800" b="1" dirty="0"/>
              <a:t>Pat Stefano</a:t>
            </a:r>
            <a:r>
              <a:rPr lang="en-US" sz="2800" dirty="0"/>
              <a:t> (R-32-Bedford/Fayette/Somerset/Westmoreland</a:t>
            </a:r>
            <a:endParaRPr lang="en-US" dirty="0"/>
          </a:p>
          <a:p>
            <a:endParaRPr lang="en-US" dirty="0"/>
          </a:p>
        </p:txBody>
      </p:sp>
    </p:spTree>
    <p:extLst>
      <p:ext uri="{BB962C8B-B14F-4D97-AF65-F5344CB8AC3E}">
        <p14:creationId xmlns:p14="http://schemas.microsoft.com/office/powerpoint/2010/main" val="2054127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CBF06-C13B-27AB-8817-EE3805472E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EFC6E-9B80-83FD-CB10-7AE745F42E91}"/>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914DB717-9695-AA9A-E58F-AB449A363ED4}"/>
              </a:ext>
            </a:extLst>
          </p:cNvPr>
          <p:cNvSpPr>
            <a:spLocks noGrp="1"/>
          </p:cNvSpPr>
          <p:nvPr>
            <p:ph type="sldNum" sz="quarter" idx="12"/>
          </p:nvPr>
        </p:nvSpPr>
        <p:spPr/>
        <p:txBody>
          <a:bodyPr/>
          <a:lstStyle/>
          <a:p>
            <a:fld id="{C3228DCF-CB96-46DE-BAD9-9BB240DC2F8E}" type="slidenum">
              <a:rPr lang="en-US" smtClean="0"/>
              <a:pPr/>
              <a:t>5</a:t>
            </a:fld>
            <a:endParaRPr lang="en-US" dirty="0"/>
          </a:p>
        </p:txBody>
      </p:sp>
      <p:sp>
        <p:nvSpPr>
          <p:cNvPr id="4" name="Content Placeholder 3">
            <a:extLst>
              <a:ext uri="{FF2B5EF4-FFF2-40B4-BE49-F238E27FC236}">
                <a16:creationId xmlns:a16="http://schemas.microsoft.com/office/drawing/2014/main" id="{05B6660F-0CE1-D94B-E7AD-3D3DA40D9214}"/>
              </a:ext>
            </a:extLst>
          </p:cNvPr>
          <p:cNvSpPr>
            <a:spLocks noGrp="1"/>
          </p:cNvSpPr>
          <p:nvPr>
            <p:ph sz="quarter" idx="1"/>
          </p:nvPr>
        </p:nvSpPr>
        <p:spPr>
          <a:xfrm>
            <a:off x="457200" y="1295400"/>
            <a:ext cx="8229600" cy="4861560"/>
          </a:xfrm>
        </p:spPr>
        <p:txBody>
          <a:bodyPr>
            <a:normAutofit/>
          </a:bodyPr>
          <a:lstStyle/>
          <a:p>
            <a:pPr marL="0" indent="0" algn="ctr">
              <a:buNone/>
            </a:pPr>
            <a:r>
              <a:rPr lang="en-US" sz="2800" u="sng" dirty="0"/>
              <a:t>Senate Members with Primary Opponents</a:t>
            </a:r>
            <a:endParaRPr lang="en-US" sz="2800" dirty="0"/>
          </a:p>
          <a:p>
            <a:pPr marL="0" indent="0" algn="ctr">
              <a:buNone/>
            </a:pPr>
            <a:endParaRPr lang="en-US" sz="1800" dirty="0"/>
          </a:p>
          <a:p>
            <a:pPr marL="0" lvl="0" indent="0">
              <a:buNone/>
            </a:pPr>
            <a:r>
              <a:rPr lang="en-US" sz="2800" dirty="0"/>
              <a:t>5.	</a:t>
            </a:r>
            <a:r>
              <a:rPr lang="en-US" sz="2800" b="1" dirty="0"/>
              <a:t>Art Haywood</a:t>
            </a:r>
            <a:r>
              <a:rPr lang="en-US" sz="2800" dirty="0"/>
              <a:t> (D-4-	Montgomery/Philadelphia)</a:t>
            </a:r>
          </a:p>
          <a:p>
            <a:pPr marL="0" lvl="0" indent="0">
              <a:buNone/>
            </a:pPr>
            <a:r>
              <a:rPr lang="en-US" sz="2800" dirty="0"/>
              <a:t>6.	</a:t>
            </a:r>
            <a:r>
              <a:rPr lang="en-US" sz="2800" b="1" dirty="0"/>
              <a:t>Anthony Williams</a:t>
            </a:r>
            <a:r>
              <a:rPr lang="en-US" sz="2800" dirty="0"/>
              <a:t> (D-8-	Delaware/Philadelphia)</a:t>
            </a:r>
          </a:p>
          <a:p>
            <a:pPr marL="0" lvl="0" indent="0">
              <a:buNone/>
            </a:pPr>
            <a:r>
              <a:rPr lang="en-US" sz="2800" dirty="0"/>
              <a:t>7.	</a:t>
            </a:r>
            <a:r>
              <a:rPr lang="en-US" sz="2800" b="1" dirty="0"/>
              <a:t>Lisa Boscola</a:t>
            </a:r>
            <a:r>
              <a:rPr lang="en-US" sz="2800" dirty="0"/>
              <a:t> (D-18-Lehigh/Northampton)</a:t>
            </a:r>
          </a:p>
          <a:p>
            <a:pPr marL="0" lvl="0" indent="0">
              <a:buNone/>
            </a:pPr>
            <a:r>
              <a:rPr lang="en-US" sz="2800" dirty="0"/>
              <a:t>8.	</a:t>
            </a:r>
            <a:r>
              <a:rPr lang="en-US" sz="2800" b="1" dirty="0"/>
              <a:t>Marty Flynn</a:t>
            </a:r>
            <a:r>
              <a:rPr lang="en-US" sz="2800" dirty="0"/>
              <a:t> (D-22-Lackawanna/Luzerne)</a:t>
            </a:r>
          </a:p>
          <a:p>
            <a:pPr marL="0" lvl="0" indent="0">
              <a:buNone/>
            </a:pPr>
            <a:r>
              <a:rPr lang="en-US" sz="2800" dirty="0"/>
              <a:t>9.	</a:t>
            </a:r>
            <a:r>
              <a:rPr lang="en-US" sz="2800" b="1" dirty="0"/>
              <a:t>Wayne Fontana</a:t>
            </a:r>
            <a:r>
              <a:rPr lang="en-US" sz="2800" dirty="0"/>
              <a:t> (D-42-Allegheny)</a:t>
            </a:r>
          </a:p>
          <a:p>
            <a:endParaRPr lang="en-US" dirty="0"/>
          </a:p>
        </p:txBody>
      </p:sp>
    </p:spTree>
    <p:extLst>
      <p:ext uri="{BB962C8B-B14F-4D97-AF65-F5344CB8AC3E}">
        <p14:creationId xmlns:p14="http://schemas.microsoft.com/office/powerpoint/2010/main" val="3235559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13622-325A-291C-3A5B-E6F032BED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6404F5-DFC3-F73E-6211-F9E0C5CE9313}"/>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61BA5F6A-3A5B-934D-82A5-0FC224C307F4}"/>
              </a:ext>
            </a:extLst>
          </p:cNvPr>
          <p:cNvSpPr>
            <a:spLocks noGrp="1"/>
          </p:cNvSpPr>
          <p:nvPr>
            <p:ph type="sldNum" sz="quarter" idx="12"/>
          </p:nvPr>
        </p:nvSpPr>
        <p:spPr/>
        <p:txBody>
          <a:bodyPr/>
          <a:lstStyle/>
          <a:p>
            <a:fld id="{C3228DCF-CB96-46DE-BAD9-9BB240DC2F8E}" type="slidenum">
              <a:rPr lang="en-US" smtClean="0"/>
              <a:pPr/>
              <a:t>6</a:t>
            </a:fld>
            <a:endParaRPr lang="en-US" dirty="0"/>
          </a:p>
        </p:txBody>
      </p:sp>
      <p:sp>
        <p:nvSpPr>
          <p:cNvPr id="4" name="Content Placeholder 3">
            <a:extLst>
              <a:ext uri="{FF2B5EF4-FFF2-40B4-BE49-F238E27FC236}">
                <a16:creationId xmlns:a16="http://schemas.microsoft.com/office/drawing/2014/main" id="{50B39487-B276-1349-7E73-B65E9F251DE1}"/>
              </a:ext>
            </a:extLst>
          </p:cNvPr>
          <p:cNvSpPr>
            <a:spLocks noGrp="1"/>
          </p:cNvSpPr>
          <p:nvPr>
            <p:ph sz="quarter" idx="1"/>
          </p:nvPr>
        </p:nvSpPr>
        <p:spPr>
          <a:xfrm>
            <a:off x="457200" y="1295400"/>
            <a:ext cx="8229600" cy="4861560"/>
          </a:xfrm>
        </p:spPr>
        <p:txBody>
          <a:bodyPr>
            <a:normAutofit/>
          </a:bodyPr>
          <a:lstStyle/>
          <a:p>
            <a:pPr marL="0" indent="0" algn="ctr">
              <a:buNone/>
            </a:pPr>
            <a:r>
              <a:rPr lang="en-US" sz="2800" u="sng" dirty="0"/>
              <a:t>House Members with Primary Opponents</a:t>
            </a:r>
            <a:endParaRPr lang="en-US" sz="2800" dirty="0"/>
          </a:p>
          <a:p>
            <a:pPr marL="0" indent="0" algn="ctr">
              <a:buNone/>
            </a:pPr>
            <a:endParaRPr lang="en-US" sz="1800" dirty="0"/>
          </a:p>
          <a:p>
            <a:pPr marL="0" indent="0" algn="ctr">
              <a:buNone/>
            </a:pPr>
            <a:r>
              <a:rPr lang="en-US" sz="2800" b="1" dirty="0"/>
              <a:t>House</a:t>
            </a:r>
            <a:r>
              <a:rPr lang="en-US" sz="2800" dirty="0"/>
              <a:t> (14 D &amp; 3 R)</a:t>
            </a:r>
          </a:p>
          <a:p>
            <a:pPr marL="0" lvl="0" indent="0">
              <a:buNone/>
            </a:pPr>
            <a:endParaRPr lang="en-US" dirty="0"/>
          </a:p>
          <a:p>
            <a:pPr marL="0" lvl="0" indent="0">
              <a:buNone/>
            </a:pPr>
            <a:r>
              <a:rPr lang="en-US" dirty="0"/>
              <a:t>1.	</a:t>
            </a:r>
            <a:r>
              <a:rPr lang="en-US" b="1" dirty="0"/>
              <a:t>Amend Brown</a:t>
            </a:r>
            <a:r>
              <a:rPr lang="en-US" dirty="0"/>
              <a:t> (D-10-Philadelphia)</a:t>
            </a:r>
          </a:p>
          <a:p>
            <a:pPr marL="0" lvl="0" indent="0">
              <a:buNone/>
            </a:pPr>
            <a:r>
              <a:rPr lang="en-US" dirty="0"/>
              <a:t>2.	</a:t>
            </a:r>
            <a:r>
              <a:rPr lang="en-US" b="1" dirty="0" err="1"/>
              <a:t>La’Tasha</a:t>
            </a:r>
            <a:r>
              <a:rPr lang="en-US" b="1" dirty="0"/>
              <a:t> Mayes</a:t>
            </a:r>
            <a:r>
              <a:rPr lang="en-US" dirty="0"/>
              <a:t> (D-24-Allegheny)</a:t>
            </a:r>
          </a:p>
          <a:p>
            <a:pPr marL="0" lvl="0" indent="0">
              <a:buNone/>
            </a:pPr>
            <a:r>
              <a:rPr lang="en-US" dirty="0"/>
              <a:t>3.	</a:t>
            </a:r>
            <a:r>
              <a:rPr lang="en-US" b="1" dirty="0"/>
              <a:t>Abigail Salisbury</a:t>
            </a:r>
            <a:r>
              <a:rPr lang="en-US" dirty="0"/>
              <a:t> (D-34-Allegheny)</a:t>
            </a:r>
          </a:p>
          <a:p>
            <a:pPr marL="0" lvl="0" indent="0">
              <a:buNone/>
            </a:pPr>
            <a:r>
              <a:rPr lang="en-US" dirty="0"/>
              <a:t>4.	</a:t>
            </a:r>
            <a:r>
              <a:rPr lang="en-US" b="1" dirty="0"/>
              <a:t>Maureen Madden</a:t>
            </a:r>
            <a:r>
              <a:rPr lang="en-US" dirty="0"/>
              <a:t> (D-115-Monroe)</a:t>
            </a:r>
          </a:p>
          <a:p>
            <a:pPr marL="0" lvl="0" indent="0">
              <a:buNone/>
            </a:pPr>
            <a:r>
              <a:rPr lang="en-US" dirty="0"/>
              <a:t>5.	</a:t>
            </a:r>
            <a:r>
              <a:rPr lang="en-US" b="1" dirty="0"/>
              <a:t>Carol Kazeem</a:t>
            </a:r>
            <a:r>
              <a:rPr lang="en-US" dirty="0"/>
              <a:t> (D-159-Delaware)</a:t>
            </a:r>
          </a:p>
        </p:txBody>
      </p:sp>
    </p:spTree>
    <p:extLst>
      <p:ext uri="{BB962C8B-B14F-4D97-AF65-F5344CB8AC3E}">
        <p14:creationId xmlns:p14="http://schemas.microsoft.com/office/powerpoint/2010/main" val="1271068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E92F4-8A5C-C706-E86A-F696211614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62E44-8B91-7AA6-A2B8-85A2C03A8EA9}"/>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E59BA045-4105-9446-D158-30682C58D37D}"/>
              </a:ext>
            </a:extLst>
          </p:cNvPr>
          <p:cNvSpPr>
            <a:spLocks noGrp="1"/>
          </p:cNvSpPr>
          <p:nvPr>
            <p:ph type="sldNum" sz="quarter" idx="12"/>
          </p:nvPr>
        </p:nvSpPr>
        <p:spPr/>
        <p:txBody>
          <a:bodyPr/>
          <a:lstStyle/>
          <a:p>
            <a:fld id="{C3228DCF-CB96-46DE-BAD9-9BB240DC2F8E}" type="slidenum">
              <a:rPr lang="en-US" smtClean="0"/>
              <a:pPr/>
              <a:t>7</a:t>
            </a:fld>
            <a:endParaRPr lang="en-US" dirty="0"/>
          </a:p>
        </p:txBody>
      </p:sp>
      <p:sp>
        <p:nvSpPr>
          <p:cNvPr id="4" name="Content Placeholder 3">
            <a:extLst>
              <a:ext uri="{FF2B5EF4-FFF2-40B4-BE49-F238E27FC236}">
                <a16:creationId xmlns:a16="http://schemas.microsoft.com/office/drawing/2014/main" id="{8939842E-0784-C3B7-299E-AB0841E0AFD7}"/>
              </a:ext>
            </a:extLst>
          </p:cNvPr>
          <p:cNvSpPr>
            <a:spLocks noGrp="1"/>
          </p:cNvSpPr>
          <p:nvPr>
            <p:ph sz="quarter" idx="1"/>
          </p:nvPr>
        </p:nvSpPr>
        <p:spPr>
          <a:xfrm>
            <a:off x="457200" y="1295400"/>
            <a:ext cx="8229600" cy="4861560"/>
          </a:xfrm>
        </p:spPr>
        <p:txBody>
          <a:bodyPr>
            <a:normAutofit/>
          </a:bodyPr>
          <a:lstStyle/>
          <a:p>
            <a:pPr marL="0" indent="0" algn="ctr">
              <a:buNone/>
            </a:pPr>
            <a:r>
              <a:rPr lang="en-US" sz="2800" u="sng" dirty="0"/>
              <a:t>House Members with Primary Opponents</a:t>
            </a:r>
            <a:endParaRPr lang="en-US" sz="2800" dirty="0"/>
          </a:p>
          <a:p>
            <a:pPr marL="0" indent="0" algn="ctr">
              <a:buNone/>
            </a:pPr>
            <a:endParaRPr lang="en-US" sz="1800" dirty="0"/>
          </a:p>
          <a:p>
            <a:pPr marL="0" lvl="0" indent="0">
              <a:buNone/>
            </a:pPr>
            <a:r>
              <a:rPr lang="en-US" dirty="0"/>
              <a:t>6.	</a:t>
            </a:r>
            <a:r>
              <a:rPr lang="en-US" b="1" dirty="0"/>
              <a:t>Greg Vitali</a:t>
            </a:r>
            <a:r>
              <a:rPr lang="en-US" dirty="0"/>
              <a:t> (D-166-Delaware)</a:t>
            </a:r>
          </a:p>
          <a:p>
            <a:pPr marL="0" lvl="0" indent="0">
              <a:buNone/>
            </a:pPr>
            <a:r>
              <a:rPr lang="en-US" dirty="0"/>
              <a:t>7.	</a:t>
            </a:r>
            <a:r>
              <a:rPr lang="en-US" b="1" dirty="0"/>
              <a:t>Joe Hohenstein</a:t>
            </a:r>
            <a:r>
              <a:rPr lang="en-US" dirty="0"/>
              <a:t> (D-177-Philadelphia)</a:t>
            </a:r>
          </a:p>
          <a:p>
            <a:pPr marL="0" lvl="0" indent="0">
              <a:buNone/>
            </a:pPr>
            <a:r>
              <a:rPr lang="en-US" dirty="0"/>
              <a:t>8.	</a:t>
            </a:r>
            <a:r>
              <a:rPr lang="en-US" b="1" dirty="0"/>
              <a:t>Malcom Kenyatta</a:t>
            </a:r>
            <a:r>
              <a:rPr lang="en-US" dirty="0"/>
              <a:t> (D-181-Philadelphia)</a:t>
            </a:r>
          </a:p>
          <a:p>
            <a:pPr marL="0" lvl="0" indent="0">
              <a:buNone/>
            </a:pPr>
            <a:r>
              <a:rPr lang="en-US" dirty="0"/>
              <a:t>9.	</a:t>
            </a:r>
            <a:r>
              <a:rPr lang="en-US" b="1" dirty="0"/>
              <a:t>Regina Young</a:t>
            </a:r>
            <a:r>
              <a:rPr lang="en-US" dirty="0"/>
              <a:t> (D-185-Delaware/Philadelphia)</a:t>
            </a:r>
          </a:p>
          <a:p>
            <a:pPr marL="0" lvl="0" indent="0">
              <a:buNone/>
            </a:pPr>
            <a:r>
              <a:rPr lang="en-US" dirty="0"/>
              <a:t>10.	</a:t>
            </a:r>
            <a:r>
              <a:rPr lang="en-US" b="1" dirty="0"/>
              <a:t>Rick Krajewski</a:t>
            </a:r>
            <a:r>
              <a:rPr lang="en-US" dirty="0"/>
              <a:t> (D-188-Philadelphia)</a:t>
            </a:r>
          </a:p>
          <a:p>
            <a:pPr marL="0" lvl="0" indent="0">
              <a:buNone/>
            </a:pPr>
            <a:r>
              <a:rPr lang="en-US" dirty="0"/>
              <a:t>11.	</a:t>
            </a:r>
            <a:r>
              <a:rPr lang="en-US" b="1" dirty="0"/>
              <a:t>Morgan Cephas</a:t>
            </a:r>
            <a:r>
              <a:rPr lang="en-US" dirty="0"/>
              <a:t> (D-192-Philadelphia)</a:t>
            </a:r>
          </a:p>
          <a:p>
            <a:pPr marL="0" lvl="0" indent="0">
              <a:buNone/>
            </a:pPr>
            <a:r>
              <a:rPr lang="en-US" dirty="0"/>
              <a:t>12.	</a:t>
            </a:r>
            <a:r>
              <a:rPr lang="en-US" b="1" dirty="0"/>
              <a:t>Keith Harris</a:t>
            </a:r>
            <a:r>
              <a:rPr lang="en-US" dirty="0"/>
              <a:t> (D-195-Philadelphia)</a:t>
            </a:r>
          </a:p>
        </p:txBody>
      </p:sp>
    </p:spTree>
    <p:extLst>
      <p:ext uri="{BB962C8B-B14F-4D97-AF65-F5344CB8AC3E}">
        <p14:creationId xmlns:p14="http://schemas.microsoft.com/office/powerpoint/2010/main" val="3038626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8E842-DF1E-8776-ED15-BA53F266DD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60354A-B041-B248-576D-68538F2DAA7D}"/>
              </a:ext>
            </a:extLst>
          </p:cNvPr>
          <p:cNvSpPr>
            <a:spLocks noGrp="1"/>
          </p:cNvSpPr>
          <p:nvPr>
            <p:ph type="title"/>
          </p:nvPr>
        </p:nvSpPr>
        <p:spPr/>
        <p:txBody>
          <a:bodyPr>
            <a:normAutofit/>
          </a:bodyPr>
          <a:lstStyle/>
          <a:p>
            <a:r>
              <a:rPr lang="en-US" b="1" dirty="0"/>
              <a:t>Political Update - General</a:t>
            </a:r>
          </a:p>
        </p:txBody>
      </p:sp>
      <p:sp>
        <p:nvSpPr>
          <p:cNvPr id="3" name="Slide Number Placeholder 2">
            <a:extLst>
              <a:ext uri="{FF2B5EF4-FFF2-40B4-BE49-F238E27FC236}">
                <a16:creationId xmlns:a16="http://schemas.microsoft.com/office/drawing/2014/main" id="{851F3B08-EF10-D5A6-5299-55B30E6484A7}"/>
              </a:ext>
            </a:extLst>
          </p:cNvPr>
          <p:cNvSpPr>
            <a:spLocks noGrp="1"/>
          </p:cNvSpPr>
          <p:nvPr>
            <p:ph type="sldNum" sz="quarter" idx="12"/>
          </p:nvPr>
        </p:nvSpPr>
        <p:spPr/>
        <p:txBody>
          <a:bodyPr/>
          <a:lstStyle/>
          <a:p>
            <a:fld id="{C3228DCF-CB96-46DE-BAD9-9BB240DC2F8E}" type="slidenum">
              <a:rPr lang="en-US" smtClean="0"/>
              <a:pPr/>
              <a:t>8</a:t>
            </a:fld>
            <a:endParaRPr lang="en-US" dirty="0"/>
          </a:p>
        </p:txBody>
      </p:sp>
      <p:sp>
        <p:nvSpPr>
          <p:cNvPr id="4" name="Content Placeholder 3">
            <a:extLst>
              <a:ext uri="{FF2B5EF4-FFF2-40B4-BE49-F238E27FC236}">
                <a16:creationId xmlns:a16="http://schemas.microsoft.com/office/drawing/2014/main" id="{FA0C205A-82A5-6EA2-B494-D231A805C076}"/>
              </a:ext>
            </a:extLst>
          </p:cNvPr>
          <p:cNvSpPr>
            <a:spLocks noGrp="1"/>
          </p:cNvSpPr>
          <p:nvPr>
            <p:ph sz="quarter" idx="1"/>
          </p:nvPr>
        </p:nvSpPr>
        <p:spPr>
          <a:xfrm>
            <a:off x="457200" y="1295400"/>
            <a:ext cx="8229600" cy="4861560"/>
          </a:xfrm>
        </p:spPr>
        <p:txBody>
          <a:bodyPr>
            <a:normAutofit/>
          </a:bodyPr>
          <a:lstStyle/>
          <a:p>
            <a:pPr marL="0" indent="0" algn="ctr">
              <a:buNone/>
            </a:pPr>
            <a:r>
              <a:rPr lang="en-US" sz="2800" u="sng" dirty="0"/>
              <a:t>House Members with Primary Opponents</a:t>
            </a:r>
            <a:endParaRPr lang="en-US" sz="2800" dirty="0"/>
          </a:p>
          <a:p>
            <a:pPr marL="0" indent="0" algn="ctr">
              <a:buNone/>
            </a:pPr>
            <a:endParaRPr lang="en-US" sz="1800" dirty="0"/>
          </a:p>
          <a:p>
            <a:pPr marL="0" lvl="0" indent="0">
              <a:buNone/>
            </a:pPr>
            <a:r>
              <a:rPr lang="en-US" dirty="0"/>
              <a:t>13.	</a:t>
            </a:r>
            <a:r>
              <a:rPr lang="en-US" b="1" dirty="0"/>
              <a:t>Andrew Carroll</a:t>
            </a:r>
            <a:r>
              <a:rPr lang="en-US" dirty="0"/>
              <a:t> (D-201-Philadelphia)</a:t>
            </a:r>
          </a:p>
          <a:p>
            <a:pPr marL="0" lvl="0" indent="0">
              <a:buNone/>
            </a:pPr>
            <a:r>
              <a:rPr lang="en-US" dirty="0"/>
              <a:t>14.	</a:t>
            </a:r>
            <a:r>
              <a:rPr lang="en-US" b="1" dirty="0"/>
              <a:t>Jared Solomon</a:t>
            </a:r>
            <a:r>
              <a:rPr lang="en-US" dirty="0"/>
              <a:t> (D-202-Philadelphia)</a:t>
            </a:r>
          </a:p>
          <a:p>
            <a:pPr marL="0" lvl="0" indent="0">
              <a:buNone/>
            </a:pPr>
            <a:r>
              <a:rPr lang="en-US" dirty="0"/>
              <a:t>15.	</a:t>
            </a:r>
            <a:r>
              <a:rPr lang="en-US" b="1" dirty="0"/>
              <a:t>Bud Cook</a:t>
            </a:r>
            <a:r>
              <a:rPr lang="en-US" dirty="0"/>
              <a:t> (R-50-Greene/Washington)</a:t>
            </a:r>
          </a:p>
          <a:p>
            <a:pPr marL="0" lvl="0" indent="0">
              <a:buNone/>
            </a:pPr>
            <a:r>
              <a:rPr lang="en-US" dirty="0"/>
              <a:t>16.	</a:t>
            </a:r>
            <a:r>
              <a:rPr lang="en-US" b="1" dirty="0"/>
              <a:t>Dan Moul</a:t>
            </a:r>
            <a:r>
              <a:rPr lang="en-US" dirty="0"/>
              <a:t> (R-91-Adams)</a:t>
            </a:r>
          </a:p>
          <a:p>
            <a:pPr marL="0" lvl="0" indent="0">
              <a:buNone/>
            </a:pPr>
            <a:r>
              <a:rPr lang="en-US" dirty="0"/>
              <a:t>17.	</a:t>
            </a:r>
            <a:r>
              <a:rPr lang="en-US" b="1" dirty="0"/>
              <a:t>Mark Gillen</a:t>
            </a:r>
            <a:r>
              <a:rPr lang="en-US" dirty="0"/>
              <a:t> (R-128-Berks)</a:t>
            </a:r>
          </a:p>
          <a:p>
            <a:pPr marL="0" lvl="0" indent="0">
              <a:buNone/>
            </a:pPr>
            <a:endParaRPr lang="en-US" dirty="0"/>
          </a:p>
        </p:txBody>
      </p:sp>
    </p:spTree>
    <p:extLst>
      <p:ext uri="{BB962C8B-B14F-4D97-AF65-F5344CB8AC3E}">
        <p14:creationId xmlns:p14="http://schemas.microsoft.com/office/powerpoint/2010/main" val="2932585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b="1" dirty="0"/>
              <a:t>Legislative Update – Session Schedule</a:t>
            </a:r>
          </a:p>
        </p:txBody>
      </p:sp>
      <p:sp>
        <p:nvSpPr>
          <p:cNvPr id="3" name="Slide Number Placeholder 2"/>
          <p:cNvSpPr>
            <a:spLocks noGrp="1"/>
          </p:cNvSpPr>
          <p:nvPr>
            <p:ph type="sldNum" sz="quarter" idx="12"/>
          </p:nvPr>
        </p:nvSpPr>
        <p:spPr/>
        <p:txBody>
          <a:bodyPr/>
          <a:lstStyle/>
          <a:p>
            <a:fld id="{C3228DCF-CB96-46DE-BAD9-9BB240DC2F8E}" type="slidenum">
              <a:rPr lang="en-US" smtClean="0"/>
              <a:pPr/>
              <a:t>9</a:t>
            </a:fld>
            <a:endParaRPr lang="en-US" dirty="0"/>
          </a:p>
        </p:txBody>
      </p:sp>
      <p:sp>
        <p:nvSpPr>
          <p:cNvPr id="4" name="Content Placeholder 3"/>
          <p:cNvSpPr>
            <a:spLocks noGrp="1"/>
          </p:cNvSpPr>
          <p:nvPr>
            <p:ph sz="quarter" idx="1"/>
          </p:nvPr>
        </p:nvSpPr>
        <p:spPr>
          <a:xfrm>
            <a:off x="457200" y="1143000"/>
            <a:ext cx="8229600" cy="5181600"/>
          </a:xfrm>
        </p:spPr>
        <p:txBody>
          <a:bodyPr>
            <a:normAutofit fontScale="32500" lnSpcReduction="20000"/>
          </a:bodyPr>
          <a:lstStyle/>
          <a:p>
            <a:pPr lvl="0"/>
            <a:r>
              <a:rPr lang="en-US" sz="8000" dirty="0"/>
              <a:t>The House and Senate session schedule follows:</a:t>
            </a:r>
          </a:p>
          <a:p>
            <a:pPr lvl="0">
              <a:buNone/>
            </a:pPr>
            <a:endParaRPr lang="en-US" sz="8000" dirty="0"/>
          </a:p>
          <a:p>
            <a:pPr lvl="0"/>
            <a:r>
              <a:rPr lang="en-US" sz="8000" dirty="0"/>
              <a:t>Senate:</a:t>
            </a:r>
            <a:endParaRPr lang="en-US" sz="7400" dirty="0"/>
          </a:p>
          <a:p>
            <a:pPr lvl="2">
              <a:buFont typeface="Wingdings" pitchFamily="2" charset="2"/>
              <a:buChar char="q"/>
            </a:pPr>
            <a:r>
              <a:rPr lang="en-US" sz="7400" dirty="0"/>
              <a:t>Apri	20, 21 &amp; 22</a:t>
            </a:r>
          </a:p>
          <a:p>
            <a:pPr lvl="2">
              <a:buFont typeface="Wingdings" pitchFamily="2" charset="2"/>
              <a:buChar char="q"/>
            </a:pPr>
            <a:r>
              <a:rPr lang="en-US" sz="7400" dirty="0"/>
              <a:t>May	4, 5 &amp; 6</a:t>
            </a:r>
          </a:p>
          <a:p>
            <a:pPr lvl="2">
              <a:buFont typeface="Wingdings" pitchFamily="2" charset="2"/>
              <a:buChar char="q"/>
            </a:pPr>
            <a:r>
              <a:rPr lang="en-US" sz="7400" dirty="0"/>
              <a:t>Jun	1, 2, 3, 8, 9, 10, 22, 23, 24, 25, 26, 29 &amp; 30</a:t>
            </a:r>
          </a:p>
          <a:p>
            <a:pPr lvl="2">
              <a:buNone/>
            </a:pPr>
            <a:endParaRPr lang="en-US" sz="7400" dirty="0"/>
          </a:p>
          <a:p>
            <a:pPr lvl="0"/>
            <a:r>
              <a:rPr lang="en-US" sz="8000" dirty="0"/>
              <a:t>House: </a:t>
            </a:r>
          </a:p>
          <a:p>
            <a:pPr lvl="2">
              <a:buFont typeface="Wingdings" pitchFamily="2" charset="2"/>
              <a:buChar char="q"/>
            </a:pPr>
            <a:r>
              <a:rPr lang="en-US" sz="7600" dirty="0"/>
              <a:t>Apr	13, 14, 15, 27, 28 &amp; 29</a:t>
            </a:r>
          </a:p>
          <a:p>
            <a:pPr lvl="2">
              <a:buFont typeface="Wingdings" pitchFamily="2" charset="2"/>
              <a:buChar char="q"/>
            </a:pPr>
            <a:r>
              <a:rPr lang="en-US" sz="7600" dirty="0"/>
              <a:t>May	4, 5 &amp; 6</a:t>
            </a:r>
          </a:p>
          <a:p>
            <a:pPr lvl="2">
              <a:buFont typeface="Wingdings" pitchFamily="2" charset="2"/>
              <a:buChar char="q"/>
            </a:pPr>
            <a:r>
              <a:rPr lang="en-US" sz="7600" dirty="0"/>
              <a:t>Jun	1, 2, 3, 8, 9, 10, 15, 16, 17, 22, 23, 24, 25, 26, 27,</a:t>
            </a:r>
          </a:p>
          <a:p>
            <a:pPr marL="594360" lvl="2" indent="0">
              <a:buNone/>
            </a:pPr>
            <a:r>
              <a:rPr lang="en-US" sz="7600" dirty="0"/>
              <a:t>		28, 29 &amp; 30</a:t>
            </a:r>
          </a:p>
          <a:p>
            <a:pPr marL="594360" lvl="2" indent="0">
              <a:buNone/>
            </a:pPr>
            <a:r>
              <a:rPr lang="en-US" sz="6600" dirty="0"/>
              <a:t>	</a:t>
            </a:r>
          </a:p>
          <a:p>
            <a:pPr>
              <a:buNone/>
            </a:pPr>
            <a:endParaRPr lang="en-US" sz="8000" dirty="0"/>
          </a:p>
          <a:p>
            <a:pPr marL="0" lvl="0" indent="0">
              <a:buNone/>
            </a:pPr>
            <a:endParaRPr lang="en-US" sz="8000" dirty="0"/>
          </a:p>
          <a:p>
            <a:endParaRPr lang="en-US" dirty="0"/>
          </a:p>
        </p:txBody>
      </p:sp>
    </p:spTree>
    <p:extLst>
      <p:ext uri="{BB962C8B-B14F-4D97-AF65-F5344CB8AC3E}">
        <p14:creationId xmlns:p14="http://schemas.microsoft.com/office/powerpoint/2010/main" val="28099707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ustom 1">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504060"/>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3997</TotalTime>
  <Words>965</Words>
  <Application>Microsoft Office PowerPoint</Application>
  <PresentationFormat>On-screen Show (4:3)</PresentationFormat>
  <Paragraphs>159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Bookman Old Style</vt:lpstr>
      <vt:lpstr>Calibri</vt:lpstr>
      <vt:lpstr>Gill Sans MT</vt:lpstr>
      <vt:lpstr>Wingdings</vt:lpstr>
      <vt:lpstr>Wingdings 3</vt:lpstr>
      <vt:lpstr>Origin</vt:lpstr>
      <vt:lpstr>Legislative / Regulatory Update</vt:lpstr>
      <vt:lpstr>Political Update - General</vt:lpstr>
      <vt:lpstr>Political Update - General</vt:lpstr>
      <vt:lpstr>Political Update - General</vt:lpstr>
      <vt:lpstr>Political Update - General</vt:lpstr>
      <vt:lpstr>Political Update - General</vt:lpstr>
      <vt:lpstr>Political Update - General</vt:lpstr>
      <vt:lpstr>Political Update - General</vt:lpstr>
      <vt:lpstr>Legislative Update – Session Schedule</vt:lpstr>
      <vt:lpstr>Legislative Update – State Budget</vt:lpstr>
      <vt:lpstr>Legislative Update – State Budget</vt:lpstr>
      <vt:lpstr>Legislative Update – WUC</vt:lpstr>
      <vt:lpstr>Legislative Update – WUC Activity</vt:lpstr>
      <vt:lpstr>Legislative Update – WUC Activity</vt:lpstr>
      <vt:lpstr>Regulatory Update – WUC Activity</vt:lpstr>
      <vt:lpstr>Regulatory Update – WUC Activity</vt:lpstr>
      <vt:lpstr>Legislative / Regulatory Update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Works Operators Association of Pennsylvania 87th Annual Conference – August 4, 2014</dc:title>
  <dc:creator>Ashley Crist</dc:creator>
  <cp:lastModifiedBy>Erik Ross</cp:lastModifiedBy>
  <cp:revision>303</cp:revision>
  <cp:lastPrinted>2026-04-01T19:58:14Z</cp:lastPrinted>
  <dcterms:created xsi:type="dcterms:W3CDTF">2014-07-31T16:16:17Z</dcterms:created>
  <dcterms:modified xsi:type="dcterms:W3CDTF">2026-04-01T19:59:47Z</dcterms:modified>
</cp:coreProperties>
</file>