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media/image88.jpg" ContentType="image/jpg"/>
  <Override PartName="/ppt/media/image89.jpg" ContentType="image/jpg"/>
  <Override PartName="/ppt/media/image94.jpg" ContentType="image/jpg"/>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487" r:id="rId3"/>
    <p:sldId id="289" r:id="rId4"/>
    <p:sldId id="293" r:id="rId5"/>
    <p:sldId id="258" r:id="rId6"/>
    <p:sldId id="257" r:id="rId7"/>
    <p:sldId id="264" r:id="rId8"/>
    <p:sldId id="259" r:id="rId9"/>
    <p:sldId id="260" r:id="rId10"/>
    <p:sldId id="261" r:id="rId11"/>
    <p:sldId id="262" r:id="rId12"/>
    <p:sldId id="263" r:id="rId13"/>
    <p:sldId id="294" r:id="rId14"/>
    <p:sldId id="296" r:id="rId15"/>
    <p:sldId id="295" r:id="rId16"/>
    <p:sldId id="297" r:id="rId17"/>
    <p:sldId id="298" r:id="rId18"/>
    <p:sldId id="299" r:id="rId19"/>
    <p:sldId id="507" r:id="rId20"/>
    <p:sldId id="300" r:id="rId21"/>
    <p:sldId id="301" r:id="rId22"/>
    <p:sldId id="499" r:id="rId23"/>
    <p:sldId id="508" r:id="rId24"/>
    <p:sldId id="302" r:id="rId25"/>
    <p:sldId id="509" r:id="rId26"/>
    <p:sldId id="303" r:id="rId27"/>
    <p:sldId id="500" r:id="rId28"/>
    <p:sldId id="304" r:id="rId29"/>
    <p:sldId id="267" r:id="rId30"/>
    <p:sldId id="268" r:id="rId31"/>
    <p:sldId id="502" r:id="rId32"/>
    <p:sldId id="501" r:id="rId33"/>
    <p:sldId id="305" r:id="rId34"/>
    <p:sldId id="306" r:id="rId35"/>
    <p:sldId id="307" r:id="rId36"/>
    <p:sldId id="503" r:id="rId37"/>
    <p:sldId id="308" r:id="rId38"/>
    <p:sldId id="504" r:id="rId39"/>
    <p:sldId id="270" r:id="rId40"/>
    <p:sldId id="505" r:id="rId41"/>
    <p:sldId id="485" r:id="rId42"/>
    <p:sldId id="506" r:id="rId43"/>
    <p:sldId id="484" r:id="rId44"/>
    <p:sldId id="309" r:id="rId45"/>
    <p:sldId id="310" r:id="rId46"/>
    <p:sldId id="272" r:id="rId47"/>
    <p:sldId id="273" r:id="rId48"/>
    <p:sldId id="274" r:id="rId49"/>
    <p:sldId id="494" r:id="rId50"/>
    <p:sldId id="496" r:id="rId51"/>
    <p:sldId id="275" r:id="rId52"/>
    <p:sldId id="495" r:id="rId53"/>
    <p:sldId id="458" r:id="rId54"/>
    <p:sldId id="374" r:id="rId55"/>
    <p:sldId id="497" r:id="rId56"/>
    <p:sldId id="426" r:id="rId57"/>
    <p:sldId id="397" r:id="rId58"/>
    <p:sldId id="427" r:id="rId59"/>
    <p:sldId id="271" r:id="rId60"/>
    <p:sldId id="312" r:id="rId61"/>
    <p:sldId id="375" r:id="rId62"/>
    <p:sldId id="377" r:id="rId63"/>
    <p:sldId id="376" r:id="rId64"/>
    <p:sldId id="311" r:id="rId65"/>
    <p:sldId id="269" r:id="rId66"/>
    <p:sldId id="428" r:id="rId67"/>
    <p:sldId id="459" r:id="rId68"/>
    <p:sldId id="378" r:id="rId69"/>
    <p:sldId id="498" r:id="rId70"/>
    <p:sldId id="383" r:id="rId71"/>
    <p:sldId id="385" r:id="rId72"/>
    <p:sldId id="290" r:id="rId73"/>
    <p:sldId id="291" r:id="rId74"/>
    <p:sldId id="468" r:id="rId75"/>
    <p:sldId id="455" r:id="rId76"/>
    <p:sldId id="409" r:id="rId77"/>
    <p:sldId id="460" r:id="rId78"/>
    <p:sldId id="456" r:id="rId79"/>
    <p:sldId id="276" r:id="rId80"/>
    <p:sldId id="277" r:id="rId81"/>
    <p:sldId id="278" r:id="rId82"/>
    <p:sldId id="279" r:id="rId83"/>
    <p:sldId id="488" r:id="rId84"/>
    <p:sldId id="280" r:id="rId85"/>
    <p:sldId id="489" r:id="rId86"/>
    <p:sldId id="281" r:id="rId87"/>
    <p:sldId id="490" r:id="rId88"/>
    <p:sldId id="282" r:id="rId89"/>
    <p:sldId id="283" r:id="rId90"/>
    <p:sldId id="284" r:id="rId91"/>
    <p:sldId id="492" r:id="rId92"/>
    <p:sldId id="285" r:id="rId93"/>
    <p:sldId id="491" r:id="rId94"/>
    <p:sldId id="286" r:id="rId95"/>
    <p:sldId id="493" r:id="rId96"/>
    <p:sldId id="470" r:id="rId97"/>
    <p:sldId id="472" r:id="rId98"/>
    <p:sldId id="473" r:id="rId99"/>
    <p:sldId id="474" r:id="rId100"/>
    <p:sldId id="475" r:id="rId101"/>
    <p:sldId id="476" r:id="rId102"/>
    <p:sldId id="477" r:id="rId103"/>
    <p:sldId id="478" r:id="rId104"/>
    <p:sldId id="479" r:id="rId105"/>
    <p:sldId id="480" r:id="rId106"/>
    <p:sldId id="481" r:id="rId107"/>
    <p:sldId id="482" r:id="rId108"/>
    <p:sldId id="465" r:id="rId109"/>
    <p:sldId id="457" r:id="rId110"/>
    <p:sldId id="288" r:id="rId111"/>
    <p:sldId id="287" r:id="rId112"/>
    <p:sldId id="486" r:id="rId113"/>
    <p:sldId id="386" r:id="rId114"/>
    <p:sldId id="461" r:id="rId1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lph Johnson" initials="RJ" lastIdx="1" clrIdx="0">
    <p:extLst>
      <p:ext uri="{19B8F6BF-5375-455C-9EA6-DF929625EA0E}">
        <p15:presenceInfo xmlns:p15="http://schemas.microsoft.com/office/powerpoint/2012/main" userId="S::r.johnson@sdei.net::290e59aa-40e2-4937-8fed-6b18829301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65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_rels/data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4" Type="http://schemas.openxmlformats.org/officeDocument/2006/relationships/image" Target="../media/image62.svg"/></Relationships>
</file>

<file path=ppt/diagrams/_rels/data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4" Type="http://schemas.openxmlformats.org/officeDocument/2006/relationships/image" Target="../media/image66.svg"/></Relationships>
</file>

<file path=ppt/diagrams/_rels/data1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78.png"/><Relationship Id="rId7" Type="http://schemas.openxmlformats.org/officeDocument/2006/relationships/image" Target="../media/image48.png"/><Relationship Id="rId2" Type="http://schemas.openxmlformats.org/officeDocument/2006/relationships/image" Target="../media/image77.svg"/><Relationship Id="rId1" Type="http://schemas.openxmlformats.org/officeDocument/2006/relationships/image" Target="../media/image76.png"/><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svg"/></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9.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4" Type="http://schemas.openxmlformats.org/officeDocument/2006/relationships/image" Target="../media/image62.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4" Type="http://schemas.openxmlformats.org/officeDocument/2006/relationships/image" Target="../media/image66.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78.png"/><Relationship Id="rId7" Type="http://schemas.openxmlformats.org/officeDocument/2006/relationships/image" Target="../media/image48.png"/><Relationship Id="rId2" Type="http://schemas.openxmlformats.org/officeDocument/2006/relationships/image" Target="../media/image77.svg"/><Relationship Id="rId1" Type="http://schemas.openxmlformats.org/officeDocument/2006/relationships/image" Target="../media/image76.png"/><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9.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BB928E-BA72-4DF6-8093-789CF9F136E0}"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922DAE40-DED8-41CE-9122-D88B853397D8}">
      <dgm:prSet/>
      <dgm:spPr/>
      <dgm:t>
        <a:bodyPr/>
        <a:lstStyle/>
        <a:p>
          <a:r>
            <a:rPr lang="en-US" dirty="0"/>
            <a:t>Today’s Presentation</a:t>
          </a:r>
        </a:p>
      </dgm:t>
    </dgm:pt>
    <dgm:pt modelId="{D56CD51F-B995-4CB5-8E4A-4AF106BBA179}" type="parTrans" cxnId="{0F56EBBF-0972-4577-A7B9-70DDE832A6DC}">
      <dgm:prSet/>
      <dgm:spPr/>
      <dgm:t>
        <a:bodyPr/>
        <a:lstStyle/>
        <a:p>
          <a:endParaRPr lang="en-US"/>
        </a:p>
      </dgm:t>
    </dgm:pt>
    <dgm:pt modelId="{3005118D-C8BA-45B0-9411-53323F431F29}" type="sibTrans" cxnId="{0F56EBBF-0972-4577-A7B9-70DDE832A6DC}">
      <dgm:prSet/>
      <dgm:spPr/>
      <dgm:t>
        <a:bodyPr/>
        <a:lstStyle/>
        <a:p>
          <a:endParaRPr lang="en-US"/>
        </a:p>
      </dgm:t>
    </dgm:pt>
    <dgm:pt modelId="{7E5C2F42-FA53-4FE4-B3D4-1B44E49C3F77}">
      <dgm:prSet/>
      <dgm:spPr/>
      <dgm:t>
        <a:bodyPr/>
        <a:lstStyle/>
        <a:p>
          <a:r>
            <a:rPr lang="en-US" dirty="0"/>
            <a:t>Overview of Leadership and Management </a:t>
          </a:r>
        </a:p>
      </dgm:t>
    </dgm:pt>
    <dgm:pt modelId="{257A1EC9-CAE5-469B-80A1-A41174F3A4E5}" type="parTrans" cxnId="{3244C73D-5B88-4F9A-9422-5CB2384C9D98}">
      <dgm:prSet/>
      <dgm:spPr/>
      <dgm:t>
        <a:bodyPr/>
        <a:lstStyle/>
        <a:p>
          <a:endParaRPr lang="en-US"/>
        </a:p>
      </dgm:t>
    </dgm:pt>
    <dgm:pt modelId="{6FC24A94-2595-4082-A97F-AA44458719EC}" type="sibTrans" cxnId="{3244C73D-5B88-4F9A-9422-5CB2384C9D98}">
      <dgm:prSet/>
      <dgm:spPr/>
      <dgm:t>
        <a:bodyPr/>
        <a:lstStyle/>
        <a:p>
          <a:endParaRPr lang="en-US"/>
        </a:p>
      </dgm:t>
    </dgm:pt>
    <dgm:pt modelId="{3CB6253A-82B6-488B-AA19-F61A3D45141C}">
      <dgm:prSet/>
      <dgm:spPr/>
      <dgm:t>
        <a:bodyPr/>
        <a:lstStyle/>
        <a:p>
          <a:r>
            <a:rPr lang="en-US"/>
            <a:t>Leadership</a:t>
          </a:r>
        </a:p>
      </dgm:t>
    </dgm:pt>
    <dgm:pt modelId="{D53AE3FF-D6FF-4343-AF28-6DCC5AB98503}" type="parTrans" cxnId="{D62B32B7-7827-4A9A-8E91-00D2B86125F6}">
      <dgm:prSet/>
      <dgm:spPr/>
      <dgm:t>
        <a:bodyPr/>
        <a:lstStyle/>
        <a:p>
          <a:endParaRPr lang="en-US"/>
        </a:p>
      </dgm:t>
    </dgm:pt>
    <dgm:pt modelId="{6066C85B-80AC-47C7-BA5A-3F1093081077}" type="sibTrans" cxnId="{D62B32B7-7827-4A9A-8E91-00D2B86125F6}">
      <dgm:prSet/>
      <dgm:spPr/>
      <dgm:t>
        <a:bodyPr/>
        <a:lstStyle/>
        <a:p>
          <a:endParaRPr lang="en-US"/>
        </a:p>
      </dgm:t>
    </dgm:pt>
    <dgm:pt modelId="{3ED60A32-585E-4678-A5F8-5F78172D4AB5}">
      <dgm:prSet/>
      <dgm:spPr/>
      <dgm:t>
        <a:bodyPr/>
        <a:lstStyle/>
        <a:p>
          <a:r>
            <a:rPr lang="en-US"/>
            <a:t>Management</a:t>
          </a:r>
        </a:p>
      </dgm:t>
    </dgm:pt>
    <dgm:pt modelId="{514A55C9-75CF-45C7-843F-5DA63DF2632F}" type="parTrans" cxnId="{08912D07-FD44-4F15-9750-BB3D3C45D702}">
      <dgm:prSet/>
      <dgm:spPr/>
      <dgm:t>
        <a:bodyPr/>
        <a:lstStyle/>
        <a:p>
          <a:endParaRPr lang="en-US"/>
        </a:p>
      </dgm:t>
    </dgm:pt>
    <dgm:pt modelId="{2F5EBE8E-B378-433D-BC0D-BB45ECECAE46}" type="sibTrans" cxnId="{08912D07-FD44-4F15-9750-BB3D3C45D702}">
      <dgm:prSet/>
      <dgm:spPr/>
      <dgm:t>
        <a:bodyPr/>
        <a:lstStyle/>
        <a:p>
          <a:endParaRPr lang="en-US"/>
        </a:p>
      </dgm:t>
    </dgm:pt>
    <dgm:pt modelId="{D2E4C4D9-B2E7-4DFB-BF58-CCB330F24DBD}">
      <dgm:prSet/>
      <dgm:spPr/>
      <dgm:t>
        <a:bodyPr/>
        <a:lstStyle/>
        <a:p>
          <a:r>
            <a:rPr lang="en-US"/>
            <a:t>Supervision </a:t>
          </a:r>
        </a:p>
      </dgm:t>
    </dgm:pt>
    <dgm:pt modelId="{FFA4960B-5A2A-42EA-A7F7-3671A84173F0}" type="parTrans" cxnId="{51EDCB4C-0F46-4E56-83A0-519B811F03E3}">
      <dgm:prSet/>
      <dgm:spPr/>
      <dgm:t>
        <a:bodyPr/>
        <a:lstStyle/>
        <a:p>
          <a:endParaRPr lang="en-US"/>
        </a:p>
      </dgm:t>
    </dgm:pt>
    <dgm:pt modelId="{74147501-ADAB-4B9E-82E1-AD424E77FE1F}" type="sibTrans" cxnId="{51EDCB4C-0F46-4E56-83A0-519B811F03E3}">
      <dgm:prSet/>
      <dgm:spPr/>
      <dgm:t>
        <a:bodyPr/>
        <a:lstStyle/>
        <a:p>
          <a:endParaRPr lang="en-US"/>
        </a:p>
      </dgm:t>
    </dgm:pt>
    <dgm:pt modelId="{20B2C08A-0AA6-454D-80ED-F72BB152757C}">
      <dgm:prSet/>
      <dgm:spPr/>
      <dgm:t>
        <a:bodyPr/>
        <a:lstStyle/>
        <a:p>
          <a:r>
            <a:rPr lang="en-US"/>
            <a:t>Part 1 Exam</a:t>
          </a:r>
        </a:p>
      </dgm:t>
    </dgm:pt>
    <dgm:pt modelId="{8256804D-AFEE-4621-BE06-DB63AAE52D38}" type="parTrans" cxnId="{D1DCC90C-28EA-45EF-ACDC-60CB39D6F012}">
      <dgm:prSet/>
      <dgm:spPr/>
      <dgm:t>
        <a:bodyPr/>
        <a:lstStyle/>
        <a:p>
          <a:endParaRPr lang="en-US"/>
        </a:p>
      </dgm:t>
    </dgm:pt>
    <dgm:pt modelId="{B2AF3D0D-CD83-469B-8ECD-17F3A563277C}" type="sibTrans" cxnId="{D1DCC90C-28EA-45EF-ACDC-60CB39D6F012}">
      <dgm:prSet/>
      <dgm:spPr/>
      <dgm:t>
        <a:bodyPr/>
        <a:lstStyle/>
        <a:p>
          <a:endParaRPr lang="en-US"/>
        </a:p>
      </dgm:t>
    </dgm:pt>
    <dgm:pt modelId="{E2A3DD65-997E-420A-A782-8278396DF913}">
      <dgm:prSet/>
      <dgm:spPr/>
      <dgm:t>
        <a:bodyPr/>
        <a:lstStyle/>
        <a:p>
          <a:r>
            <a:rPr lang="en-US" dirty="0"/>
            <a:t>Special Topic: Asset Management</a:t>
          </a:r>
        </a:p>
      </dgm:t>
    </dgm:pt>
    <dgm:pt modelId="{52480113-2426-43FE-A6FF-F01A5C575C6E}" type="parTrans" cxnId="{BE20534A-54A7-498B-8D1A-0FD5685F0E38}">
      <dgm:prSet/>
      <dgm:spPr/>
      <dgm:t>
        <a:bodyPr/>
        <a:lstStyle/>
        <a:p>
          <a:endParaRPr lang="en-US"/>
        </a:p>
      </dgm:t>
    </dgm:pt>
    <dgm:pt modelId="{E45C8225-1570-41C0-A949-FBCA1700DACB}" type="sibTrans" cxnId="{BE20534A-54A7-498B-8D1A-0FD5685F0E38}">
      <dgm:prSet/>
      <dgm:spPr/>
      <dgm:t>
        <a:bodyPr/>
        <a:lstStyle/>
        <a:p>
          <a:endParaRPr lang="en-US"/>
        </a:p>
      </dgm:t>
    </dgm:pt>
    <dgm:pt modelId="{D51F042D-CD56-4D22-A2E1-16862EB7CEE8}" type="pres">
      <dgm:prSet presAssocID="{B0BB928E-BA72-4DF6-8093-789CF9F136E0}" presName="linear" presStyleCnt="0">
        <dgm:presLayoutVars>
          <dgm:animLvl val="lvl"/>
          <dgm:resizeHandles val="exact"/>
        </dgm:presLayoutVars>
      </dgm:prSet>
      <dgm:spPr/>
    </dgm:pt>
    <dgm:pt modelId="{386F0B08-D456-48D4-A699-C25A27BD28B3}" type="pres">
      <dgm:prSet presAssocID="{922DAE40-DED8-41CE-9122-D88B853397D8}" presName="parentText" presStyleLbl="node1" presStyleIdx="0" presStyleCnt="1">
        <dgm:presLayoutVars>
          <dgm:chMax val="0"/>
          <dgm:bulletEnabled val="1"/>
        </dgm:presLayoutVars>
      </dgm:prSet>
      <dgm:spPr/>
    </dgm:pt>
    <dgm:pt modelId="{A4E5AA14-CD69-4413-A5F9-9744BB51E47F}" type="pres">
      <dgm:prSet presAssocID="{922DAE40-DED8-41CE-9122-D88B853397D8}" presName="childText" presStyleLbl="revTx" presStyleIdx="0" presStyleCnt="1">
        <dgm:presLayoutVars>
          <dgm:bulletEnabled val="1"/>
        </dgm:presLayoutVars>
      </dgm:prSet>
      <dgm:spPr/>
    </dgm:pt>
  </dgm:ptLst>
  <dgm:cxnLst>
    <dgm:cxn modelId="{08912D07-FD44-4F15-9750-BB3D3C45D702}" srcId="{922DAE40-DED8-41CE-9122-D88B853397D8}" destId="{3ED60A32-585E-4678-A5F8-5F78172D4AB5}" srcOrd="2" destOrd="0" parTransId="{514A55C9-75CF-45C7-843F-5DA63DF2632F}" sibTransId="{2F5EBE8E-B378-433D-BC0D-BB45ECECAE46}"/>
    <dgm:cxn modelId="{D1DCC90C-28EA-45EF-ACDC-60CB39D6F012}" srcId="{922DAE40-DED8-41CE-9122-D88B853397D8}" destId="{20B2C08A-0AA6-454D-80ED-F72BB152757C}" srcOrd="4" destOrd="0" parTransId="{8256804D-AFEE-4621-BE06-DB63AAE52D38}" sibTransId="{B2AF3D0D-CD83-469B-8ECD-17F3A563277C}"/>
    <dgm:cxn modelId="{D2718839-9C18-4F47-A502-F78A5EFCD48B}" type="presOf" srcId="{3ED60A32-585E-4678-A5F8-5F78172D4AB5}" destId="{A4E5AA14-CD69-4413-A5F9-9744BB51E47F}" srcOrd="0" destOrd="2" presId="urn:microsoft.com/office/officeart/2005/8/layout/vList2"/>
    <dgm:cxn modelId="{8B9E143A-4611-465C-AC3D-B4E2FC817616}" type="presOf" srcId="{E2A3DD65-997E-420A-A782-8278396DF913}" destId="{A4E5AA14-CD69-4413-A5F9-9744BB51E47F}" srcOrd="0" destOrd="5" presId="urn:microsoft.com/office/officeart/2005/8/layout/vList2"/>
    <dgm:cxn modelId="{3244C73D-5B88-4F9A-9422-5CB2384C9D98}" srcId="{922DAE40-DED8-41CE-9122-D88B853397D8}" destId="{7E5C2F42-FA53-4FE4-B3D4-1B44E49C3F77}" srcOrd="0" destOrd="0" parTransId="{257A1EC9-CAE5-469B-80A1-A41174F3A4E5}" sibTransId="{6FC24A94-2595-4082-A97F-AA44458719EC}"/>
    <dgm:cxn modelId="{A43CF75F-CA69-42C8-9043-0B3E56D68B61}" type="presOf" srcId="{922DAE40-DED8-41CE-9122-D88B853397D8}" destId="{386F0B08-D456-48D4-A699-C25A27BD28B3}" srcOrd="0" destOrd="0" presId="urn:microsoft.com/office/officeart/2005/8/layout/vList2"/>
    <dgm:cxn modelId="{BE20534A-54A7-498B-8D1A-0FD5685F0E38}" srcId="{922DAE40-DED8-41CE-9122-D88B853397D8}" destId="{E2A3DD65-997E-420A-A782-8278396DF913}" srcOrd="5" destOrd="0" parTransId="{52480113-2426-43FE-A6FF-F01A5C575C6E}" sibTransId="{E45C8225-1570-41C0-A949-FBCA1700DACB}"/>
    <dgm:cxn modelId="{51EDCB4C-0F46-4E56-83A0-519B811F03E3}" srcId="{922DAE40-DED8-41CE-9122-D88B853397D8}" destId="{D2E4C4D9-B2E7-4DFB-BF58-CCB330F24DBD}" srcOrd="3" destOrd="0" parTransId="{FFA4960B-5A2A-42EA-A7F7-3671A84173F0}" sibTransId="{74147501-ADAB-4B9E-82E1-AD424E77FE1F}"/>
    <dgm:cxn modelId="{98334B7B-2A17-43FF-96A8-3FB64E703E35}" type="presOf" srcId="{D2E4C4D9-B2E7-4DFB-BF58-CCB330F24DBD}" destId="{A4E5AA14-CD69-4413-A5F9-9744BB51E47F}" srcOrd="0" destOrd="3" presId="urn:microsoft.com/office/officeart/2005/8/layout/vList2"/>
    <dgm:cxn modelId="{7875507F-0540-4A5C-BCA0-73DB9ECA9923}" type="presOf" srcId="{20B2C08A-0AA6-454D-80ED-F72BB152757C}" destId="{A4E5AA14-CD69-4413-A5F9-9744BB51E47F}" srcOrd="0" destOrd="4" presId="urn:microsoft.com/office/officeart/2005/8/layout/vList2"/>
    <dgm:cxn modelId="{D62B32B7-7827-4A9A-8E91-00D2B86125F6}" srcId="{922DAE40-DED8-41CE-9122-D88B853397D8}" destId="{3CB6253A-82B6-488B-AA19-F61A3D45141C}" srcOrd="1" destOrd="0" parTransId="{D53AE3FF-D6FF-4343-AF28-6DCC5AB98503}" sibTransId="{6066C85B-80AC-47C7-BA5A-3F1093081077}"/>
    <dgm:cxn modelId="{0F56EBBF-0972-4577-A7B9-70DDE832A6DC}" srcId="{B0BB928E-BA72-4DF6-8093-789CF9F136E0}" destId="{922DAE40-DED8-41CE-9122-D88B853397D8}" srcOrd="0" destOrd="0" parTransId="{D56CD51F-B995-4CB5-8E4A-4AF106BBA179}" sibTransId="{3005118D-C8BA-45B0-9411-53323F431F29}"/>
    <dgm:cxn modelId="{B76C6BE3-6016-416E-AF7C-373650C2B628}" type="presOf" srcId="{3CB6253A-82B6-488B-AA19-F61A3D45141C}" destId="{A4E5AA14-CD69-4413-A5F9-9744BB51E47F}" srcOrd="0" destOrd="1" presId="urn:microsoft.com/office/officeart/2005/8/layout/vList2"/>
    <dgm:cxn modelId="{30A168F3-7907-4247-BF14-3B686F1030DD}" type="presOf" srcId="{B0BB928E-BA72-4DF6-8093-789CF9F136E0}" destId="{D51F042D-CD56-4D22-A2E1-16862EB7CEE8}" srcOrd="0" destOrd="0" presId="urn:microsoft.com/office/officeart/2005/8/layout/vList2"/>
    <dgm:cxn modelId="{AF0896F5-AB9A-4494-BB9A-806693620B58}" type="presOf" srcId="{7E5C2F42-FA53-4FE4-B3D4-1B44E49C3F77}" destId="{A4E5AA14-CD69-4413-A5F9-9744BB51E47F}" srcOrd="0" destOrd="0" presId="urn:microsoft.com/office/officeart/2005/8/layout/vList2"/>
    <dgm:cxn modelId="{9AE16F0D-7FB3-438F-A823-348115E364BF}" type="presParOf" srcId="{D51F042D-CD56-4D22-A2E1-16862EB7CEE8}" destId="{386F0B08-D456-48D4-A699-C25A27BD28B3}" srcOrd="0" destOrd="0" presId="urn:microsoft.com/office/officeart/2005/8/layout/vList2"/>
    <dgm:cxn modelId="{A52A59F8-AA51-4564-A1BC-B71577C79551}" type="presParOf" srcId="{D51F042D-CD56-4D22-A2E1-16862EB7CEE8}" destId="{A4E5AA14-CD69-4413-A5F9-9744BB51E47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042C73-29C3-4A0A-8652-9DD45BDE74F8}"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6E9C72B-718E-4DE5-8996-207ADA5E89C2}">
      <dgm:prSet custT="1"/>
      <dgm:spPr/>
      <dgm:t>
        <a:bodyPr/>
        <a:lstStyle/>
        <a:p>
          <a:pPr>
            <a:lnSpc>
              <a:spcPct val="100000"/>
            </a:lnSpc>
            <a:defRPr b="1"/>
          </a:pPr>
          <a:r>
            <a:rPr lang="en-US" sz="1800" dirty="0"/>
            <a:t>Leadership functions and skills:</a:t>
          </a:r>
        </a:p>
      </dgm:t>
    </dgm:pt>
    <dgm:pt modelId="{EF58FE08-3FC2-435F-8357-9E76BF2C7CC0}" type="parTrans" cxnId="{6FA66ED5-F5FE-4516-A55A-97394D3EE7DA}">
      <dgm:prSet/>
      <dgm:spPr/>
      <dgm:t>
        <a:bodyPr/>
        <a:lstStyle/>
        <a:p>
          <a:endParaRPr lang="en-US"/>
        </a:p>
      </dgm:t>
    </dgm:pt>
    <dgm:pt modelId="{8201FB12-8985-4686-A71F-12526C35075A}" type="sibTrans" cxnId="{6FA66ED5-F5FE-4516-A55A-97394D3EE7DA}">
      <dgm:prSet/>
      <dgm:spPr/>
      <dgm:t>
        <a:bodyPr/>
        <a:lstStyle/>
        <a:p>
          <a:endParaRPr lang="en-US"/>
        </a:p>
      </dgm:t>
    </dgm:pt>
    <dgm:pt modelId="{20761C89-F7F8-46BA-864B-AC4346D9A176}">
      <dgm:prSet custT="1"/>
      <dgm:spPr/>
      <dgm:t>
        <a:bodyPr/>
        <a:lstStyle/>
        <a:p>
          <a:pPr>
            <a:lnSpc>
              <a:spcPct val="100000"/>
            </a:lnSpc>
          </a:pPr>
          <a:r>
            <a:rPr lang="en-US" sz="1800" b="1" dirty="0"/>
            <a:t>Effectiveness</a:t>
          </a:r>
          <a:r>
            <a:rPr lang="en-US" sz="1800" dirty="0"/>
            <a:t> - Assures the right things are being done.</a:t>
          </a:r>
        </a:p>
      </dgm:t>
    </dgm:pt>
    <dgm:pt modelId="{564B29F0-A4FD-4E0A-897B-B1332D6BC950}" type="parTrans" cxnId="{2EAF7F2B-3DB3-477C-99A7-BBA898057809}">
      <dgm:prSet/>
      <dgm:spPr/>
      <dgm:t>
        <a:bodyPr/>
        <a:lstStyle/>
        <a:p>
          <a:endParaRPr lang="en-US"/>
        </a:p>
      </dgm:t>
    </dgm:pt>
    <dgm:pt modelId="{6664FFE7-C5FB-47E9-A132-D2B426DCCB31}" type="sibTrans" cxnId="{2EAF7F2B-3DB3-477C-99A7-BBA898057809}">
      <dgm:prSet/>
      <dgm:spPr/>
      <dgm:t>
        <a:bodyPr/>
        <a:lstStyle/>
        <a:p>
          <a:endParaRPr lang="en-US"/>
        </a:p>
      </dgm:t>
    </dgm:pt>
    <dgm:pt modelId="{5EAC8611-5DEE-4352-BBAA-D4918439F95C}">
      <dgm:prSet custT="1"/>
      <dgm:spPr/>
      <dgm:t>
        <a:bodyPr/>
        <a:lstStyle/>
        <a:p>
          <a:pPr>
            <a:lnSpc>
              <a:spcPct val="100000"/>
            </a:lnSpc>
          </a:pPr>
          <a:r>
            <a:rPr lang="en-US" sz="1800" b="1" dirty="0"/>
            <a:t>Empowerment</a:t>
          </a:r>
          <a:r>
            <a:rPr lang="en-US" sz="1800" dirty="0"/>
            <a:t> - Creates an empowering culture, clarifies and shares the vision, creates cooperation through aligning others, motivates and inspires, delegates, role model and creates strategies for change.</a:t>
          </a:r>
        </a:p>
      </dgm:t>
    </dgm:pt>
    <dgm:pt modelId="{AD537677-14E0-4562-854E-5BA8A5837C79}" type="parTrans" cxnId="{B7520E3A-086E-4197-B398-690549D4791F}">
      <dgm:prSet/>
      <dgm:spPr/>
      <dgm:t>
        <a:bodyPr/>
        <a:lstStyle/>
        <a:p>
          <a:endParaRPr lang="en-US"/>
        </a:p>
      </dgm:t>
    </dgm:pt>
    <dgm:pt modelId="{CEE58B25-1EC0-4383-88CD-4C4E6676E669}" type="sibTrans" cxnId="{B7520E3A-086E-4197-B398-690549D4791F}">
      <dgm:prSet/>
      <dgm:spPr/>
      <dgm:t>
        <a:bodyPr/>
        <a:lstStyle/>
        <a:p>
          <a:endParaRPr lang="en-US"/>
        </a:p>
      </dgm:t>
    </dgm:pt>
    <dgm:pt modelId="{EF5A4D19-DBF6-4A02-A33A-435DED2AE364}">
      <dgm:prSet custT="1"/>
      <dgm:spPr/>
      <dgm:t>
        <a:bodyPr/>
        <a:lstStyle/>
        <a:p>
          <a:pPr>
            <a:lnSpc>
              <a:spcPct val="100000"/>
            </a:lnSpc>
            <a:defRPr b="1"/>
          </a:pPr>
          <a:r>
            <a:rPr lang="en-US" sz="1800" dirty="0"/>
            <a:t>Management functions and skills:</a:t>
          </a:r>
        </a:p>
      </dgm:t>
    </dgm:pt>
    <dgm:pt modelId="{1620C12E-D545-4A78-AE9A-10E47061F516}" type="parTrans" cxnId="{0474632B-0056-4780-9122-0E1DF68954BC}">
      <dgm:prSet/>
      <dgm:spPr/>
      <dgm:t>
        <a:bodyPr/>
        <a:lstStyle/>
        <a:p>
          <a:endParaRPr lang="en-US"/>
        </a:p>
      </dgm:t>
    </dgm:pt>
    <dgm:pt modelId="{E40F83D2-8C0A-489F-A760-6FB5DA1785FD}" type="sibTrans" cxnId="{0474632B-0056-4780-9122-0E1DF68954BC}">
      <dgm:prSet/>
      <dgm:spPr/>
      <dgm:t>
        <a:bodyPr/>
        <a:lstStyle/>
        <a:p>
          <a:endParaRPr lang="en-US"/>
        </a:p>
      </dgm:t>
    </dgm:pt>
    <dgm:pt modelId="{6BC16986-6086-40FB-B8C7-67AB9CAA1C77}">
      <dgm:prSet custT="1"/>
      <dgm:spPr/>
      <dgm:t>
        <a:bodyPr/>
        <a:lstStyle/>
        <a:p>
          <a:pPr>
            <a:lnSpc>
              <a:spcPct val="100000"/>
            </a:lnSpc>
          </a:pPr>
          <a:r>
            <a:rPr lang="en-US" sz="1800" b="1" dirty="0"/>
            <a:t>Efficiency</a:t>
          </a:r>
          <a:r>
            <a:rPr lang="en-US" sz="1800" dirty="0"/>
            <a:t> - Assures things are being done the right way, </a:t>
          </a:r>
          <a:r>
            <a:rPr lang="en-US" sz="1800" b="1" dirty="0"/>
            <a:t>Manages</a:t>
          </a:r>
          <a:r>
            <a:rPr lang="en-US" sz="1800" dirty="0"/>
            <a:t> - writes job descriptions, ensures consistency, time management oriented, creates management systems, trains team members, controller, organizer, director, coordinator, continuous improvement, sets structure and procedures, supervises, conducts performance reviews and issues discipline</a:t>
          </a:r>
        </a:p>
      </dgm:t>
    </dgm:pt>
    <dgm:pt modelId="{3FA23A8D-A76F-4A19-BE26-0D21B11C10F2}" type="parTrans" cxnId="{9630C177-D42F-44E9-B287-004483E6A2FD}">
      <dgm:prSet/>
      <dgm:spPr/>
      <dgm:t>
        <a:bodyPr/>
        <a:lstStyle/>
        <a:p>
          <a:endParaRPr lang="en-US"/>
        </a:p>
      </dgm:t>
    </dgm:pt>
    <dgm:pt modelId="{69AA24A5-4556-4614-8B39-36BE607FF372}" type="sibTrans" cxnId="{9630C177-D42F-44E9-B287-004483E6A2FD}">
      <dgm:prSet/>
      <dgm:spPr/>
      <dgm:t>
        <a:bodyPr/>
        <a:lstStyle/>
        <a:p>
          <a:endParaRPr lang="en-US"/>
        </a:p>
      </dgm:t>
    </dgm:pt>
    <dgm:pt modelId="{7C46FC21-CC97-41D8-ADC4-AEBF439D31E4}">
      <dgm:prSet/>
      <dgm:spPr/>
      <dgm:t>
        <a:bodyPr/>
        <a:lstStyle/>
        <a:p>
          <a:pPr>
            <a:lnSpc>
              <a:spcPct val="100000"/>
            </a:lnSpc>
          </a:pPr>
          <a:endParaRPr lang="en-US" sz="1100" dirty="0"/>
        </a:p>
      </dgm:t>
    </dgm:pt>
    <dgm:pt modelId="{A192D57E-A7A1-4203-8D3A-8EB426783806}" type="parTrans" cxnId="{DE61E5FC-12F5-4D1B-A701-D96C5B1CAD7B}">
      <dgm:prSet/>
      <dgm:spPr/>
      <dgm:t>
        <a:bodyPr/>
        <a:lstStyle/>
        <a:p>
          <a:endParaRPr lang="en-US"/>
        </a:p>
      </dgm:t>
    </dgm:pt>
    <dgm:pt modelId="{77E936A7-D845-47E3-BC90-5E24E1216275}" type="sibTrans" cxnId="{DE61E5FC-12F5-4D1B-A701-D96C5B1CAD7B}">
      <dgm:prSet/>
      <dgm:spPr/>
      <dgm:t>
        <a:bodyPr/>
        <a:lstStyle/>
        <a:p>
          <a:endParaRPr lang="en-US"/>
        </a:p>
      </dgm:t>
    </dgm:pt>
    <dgm:pt modelId="{5A0A697D-7C67-44B9-BB4B-B50059137914}">
      <dgm:prSet/>
      <dgm:spPr/>
      <dgm:t>
        <a:bodyPr/>
        <a:lstStyle/>
        <a:p>
          <a:pPr>
            <a:lnSpc>
              <a:spcPct val="100000"/>
            </a:lnSpc>
          </a:pPr>
          <a:endParaRPr lang="en-US" sz="1100" dirty="0"/>
        </a:p>
      </dgm:t>
    </dgm:pt>
    <dgm:pt modelId="{FE0EB325-3886-4638-93B1-C86806A68387}" type="parTrans" cxnId="{039EFAD1-ED13-48D1-AEDF-52322B594F2E}">
      <dgm:prSet/>
      <dgm:spPr/>
      <dgm:t>
        <a:bodyPr/>
        <a:lstStyle/>
        <a:p>
          <a:endParaRPr lang="en-US"/>
        </a:p>
      </dgm:t>
    </dgm:pt>
    <dgm:pt modelId="{CA81C62C-D5A3-43C1-81A9-A42900CAE149}" type="sibTrans" cxnId="{039EFAD1-ED13-48D1-AEDF-52322B594F2E}">
      <dgm:prSet/>
      <dgm:spPr/>
      <dgm:t>
        <a:bodyPr/>
        <a:lstStyle/>
        <a:p>
          <a:endParaRPr lang="en-US"/>
        </a:p>
      </dgm:t>
    </dgm:pt>
    <dgm:pt modelId="{D47DE4DD-EADF-4762-A8B1-BE7F3F83E437}" type="pres">
      <dgm:prSet presAssocID="{D7042C73-29C3-4A0A-8652-9DD45BDE74F8}" presName="root" presStyleCnt="0">
        <dgm:presLayoutVars>
          <dgm:dir/>
          <dgm:resizeHandles val="exact"/>
        </dgm:presLayoutVars>
      </dgm:prSet>
      <dgm:spPr/>
    </dgm:pt>
    <dgm:pt modelId="{CC260627-DFDF-45E0-BDB3-2D56DA039C2C}" type="pres">
      <dgm:prSet presAssocID="{56E9C72B-718E-4DE5-8996-207ADA5E89C2}" presName="compNode" presStyleCnt="0"/>
      <dgm:spPr/>
    </dgm:pt>
    <dgm:pt modelId="{09D0C32E-027F-4A48-BC71-0EEF1963CB57}" type="pres">
      <dgm:prSet presAssocID="{56E9C72B-718E-4DE5-8996-207ADA5E89C2}" presName="iconRect" presStyleLbl="node1" presStyleIdx="0" presStyleCnt="2" custLinFactNeighborX="-836" custLinFactNeighborY="-2011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A4D29228-523D-4F02-B7DD-4D29479BFC2E}" type="pres">
      <dgm:prSet presAssocID="{56E9C72B-718E-4DE5-8996-207ADA5E89C2}" presName="iconSpace" presStyleCnt="0"/>
      <dgm:spPr/>
    </dgm:pt>
    <dgm:pt modelId="{3D7C2AFC-7811-4137-A92A-759222E7300D}" type="pres">
      <dgm:prSet presAssocID="{56E9C72B-718E-4DE5-8996-207ADA5E89C2}" presName="parTx" presStyleLbl="revTx" presStyleIdx="0" presStyleCnt="4" custLinFactNeighborX="-293" custLinFactNeighborY="-75457">
        <dgm:presLayoutVars>
          <dgm:chMax val="0"/>
          <dgm:chPref val="0"/>
        </dgm:presLayoutVars>
      </dgm:prSet>
      <dgm:spPr/>
    </dgm:pt>
    <dgm:pt modelId="{30FBD8A3-D531-4FAB-84A3-F43573995036}" type="pres">
      <dgm:prSet presAssocID="{56E9C72B-718E-4DE5-8996-207ADA5E89C2}" presName="txSpace" presStyleCnt="0"/>
      <dgm:spPr/>
    </dgm:pt>
    <dgm:pt modelId="{5D8513FB-2216-4D00-ADC7-2873EF4E41D5}" type="pres">
      <dgm:prSet presAssocID="{56E9C72B-718E-4DE5-8996-207ADA5E89C2}" presName="desTx" presStyleLbl="revTx" presStyleIdx="1" presStyleCnt="4" custLinFactNeighborX="-293" custLinFactNeighborY="-27168">
        <dgm:presLayoutVars/>
      </dgm:prSet>
      <dgm:spPr/>
    </dgm:pt>
    <dgm:pt modelId="{0A116896-537C-42F9-86A7-60849AE2BFB2}" type="pres">
      <dgm:prSet presAssocID="{8201FB12-8985-4686-A71F-12526C35075A}" presName="sibTrans" presStyleCnt="0"/>
      <dgm:spPr/>
    </dgm:pt>
    <dgm:pt modelId="{6795C996-E9FE-4FF7-B2DE-ADB4F5BD30EA}" type="pres">
      <dgm:prSet presAssocID="{EF5A4D19-DBF6-4A02-A33A-435DED2AE364}" presName="compNode" presStyleCnt="0"/>
      <dgm:spPr/>
    </dgm:pt>
    <dgm:pt modelId="{233615E3-23C1-41AC-B868-8169EA64150F}" type="pres">
      <dgm:prSet presAssocID="{EF5A4D19-DBF6-4A02-A33A-435DED2AE364}" presName="iconRect" presStyleLbl="node1" presStyleIdx="1" presStyleCnt="2" custLinFactNeighborX="-1306" custLinFactNeighborY="-3419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6116BE4A-A56B-4714-B286-049C9C02B097}" type="pres">
      <dgm:prSet presAssocID="{EF5A4D19-DBF6-4A02-A33A-435DED2AE364}" presName="iconSpace" presStyleCnt="0"/>
      <dgm:spPr/>
    </dgm:pt>
    <dgm:pt modelId="{A6308D2E-5474-47C7-BD80-8AB6FE90479C}" type="pres">
      <dgm:prSet presAssocID="{EF5A4D19-DBF6-4A02-A33A-435DED2AE364}" presName="parTx" presStyleLbl="revTx" presStyleIdx="2" presStyleCnt="4" custLinFactNeighborX="293" custLinFactNeighborY="-75457">
        <dgm:presLayoutVars>
          <dgm:chMax val="0"/>
          <dgm:chPref val="0"/>
        </dgm:presLayoutVars>
      </dgm:prSet>
      <dgm:spPr/>
    </dgm:pt>
    <dgm:pt modelId="{CEE231B0-CDD4-453C-8234-601F19245A59}" type="pres">
      <dgm:prSet presAssocID="{EF5A4D19-DBF6-4A02-A33A-435DED2AE364}" presName="txSpace" presStyleCnt="0"/>
      <dgm:spPr/>
    </dgm:pt>
    <dgm:pt modelId="{72CF37AA-A11C-4B70-987D-526345160923}" type="pres">
      <dgm:prSet presAssocID="{EF5A4D19-DBF6-4A02-A33A-435DED2AE364}" presName="desTx" presStyleLbl="revTx" presStyleIdx="3" presStyleCnt="4" custLinFactNeighborX="293" custLinFactNeighborY="-27168">
        <dgm:presLayoutVars/>
      </dgm:prSet>
      <dgm:spPr/>
    </dgm:pt>
  </dgm:ptLst>
  <dgm:cxnLst>
    <dgm:cxn modelId="{D0B3ED04-23A0-4796-8D88-30BE487146EA}" type="presOf" srcId="{5EAC8611-5DEE-4352-BBAA-D4918439F95C}" destId="{5D8513FB-2216-4D00-ADC7-2873EF4E41D5}" srcOrd="0" destOrd="1" presId="urn:microsoft.com/office/officeart/2018/2/layout/IconLabelDescriptionList"/>
    <dgm:cxn modelId="{0474632B-0056-4780-9122-0E1DF68954BC}" srcId="{D7042C73-29C3-4A0A-8652-9DD45BDE74F8}" destId="{EF5A4D19-DBF6-4A02-A33A-435DED2AE364}" srcOrd="1" destOrd="0" parTransId="{1620C12E-D545-4A78-AE9A-10E47061F516}" sibTransId="{E40F83D2-8C0A-489F-A760-6FB5DA1785FD}"/>
    <dgm:cxn modelId="{2EAF7F2B-3DB3-477C-99A7-BBA898057809}" srcId="{56E9C72B-718E-4DE5-8996-207ADA5E89C2}" destId="{20761C89-F7F8-46BA-864B-AC4346D9A176}" srcOrd="0" destOrd="0" parTransId="{564B29F0-A4FD-4E0A-897B-B1332D6BC950}" sibTransId="{6664FFE7-C5FB-47E9-A132-D2B426DCCB31}"/>
    <dgm:cxn modelId="{B7520E3A-086E-4197-B398-690549D4791F}" srcId="{56E9C72B-718E-4DE5-8996-207ADA5E89C2}" destId="{5EAC8611-5DEE-4352-BBAA-D4918439F95C}" srcOrd="1" destOrd="0" parTransId="{AD537677-14E0-4562-854E-5BA8A5837C79}" sibTransId="{CEE58B25-1EC0-4383-88CD-4C4E6676E669}"/>
    <dgm:cxn modelId="{C5288265-4822-4811-B106-0BAD7C613A73}" type="presOf" srcId="{6BC16986-6086-40FB-B8C7-67AB9CAA1C77}" destId="{72CF37AA-A11C-4B70-987D-526345160923}" srcOrd="0" destOrd="0" presId="urn:microsoft.com/office/officeart/2018/2/layout/IconLabelDescriptionList"/>
    <dgm:cxn modelId="{9630C177-D42F-44E9-B287-004483E6A2FD}" srcId="{EF5A4D19-DBF6-4A02-A33A-435DED2AE364}" destId="{6BC16986-6086-40FB-B8C7-67AB9CAA1C77}" srcOrd="0" destOrd="0" parTransId="{3FA23A8D-A76F-4A19-BE26-0D21B11C10F2}" sibTransId="{69AA24A5-4556-4614-8B39-36BE607FF372}"/>
    <dgm:cxn modelId="{3661617C-29B7-429E-8D9B-A41EBFB5749B}" type="presOf" srcId="{5A0A697D-7C67-44B9-BB4B-B50059137914}" destId="{72CF37AA-A11C-4B70-987D-526345160923}" srcOrd="0" destOrd="1" presId="urn:microsoft.com/office/officeart/2018/2/layout/IconLabelDescriptionList"/>
    <dgm:cxn modelId="{6AEB78A4-823B-493E-BCC9-A48CF748A1FE}" type="presOf" srcId="{56E9C72B-718E-4DE5-8996-207ADA5E89C2}" destId="{3D7C2AFC-7811-4137-A92A-759222E7300D}" srcOrd="0" destOrd="0" presId="urn:microsoft.com/office/officeart/2018/2/layout/IconLabelDescriptionList"/>
    <dgm:cxn modelId="{236295BE-84F8-4147-8349-5F20620B3644}" type="presOf" srcId="{20761C89-F7F8-46BA-864B-AC4346D9A176}" destId="{5D8513FB-2216-4D00-ADC7-2873EF4E41D5}" srcOrd="0" destOrd="0" presId="urn:microsoft.com/office/officeart/2018/2/layout/IconLabelDescriptionList"/>
    <dgm:cxn modelId="{72C031CD-35D3-4B66-A82A-948542C9B9DD}" type="presOf" srcId="{7C46FC21-CC97-41D8-ADC4-AEBF439D31E4}" destId="{72CF37AA-A11C-4B70-987D-526345160923}" srcOrd="0" destOrd="2" presId="urn:microsoft.com/office/officeart/2018/2/layout/IconLabelDescriptionList"/>
    <dgm:cxn modelId="{039EFAD1-ED13-48D1-AEDF-52322B594F2E}" srcId="{EF5A4D19-DBF6-4A02-A33A-435DED2AE364}" destId="{5A0A697D-7C67-44B9-BB4B-B50059137914}" srcOrd="1" destOrd="0" parTransId="{FE0EB325-3886-4638-93B1-C86806A68387}" sibTransId="{CA81C62C-D5A3-43C1-81A9-A42900CAE149}"/>
    <dgm:cxn modelId="{6FA66ED5-F5FE-4516-A55A-97394D3EE7DA}" srcId="{D7042C73-29C3-4A0A-8652-9DD45BDE74F8}" destId="{56E9C72B-718E-4DE5-8996-207ADA5E89C2}" srcOrd="0" destOrd="0" parTransId="{EF58FE08-3FC2-435F-8357-9E76BF2C7CC0}" sibTransId="{8201FB12-8985-4686-A71F-12526C35075A}"/>
    <dgm:cxn modelId="{475174EA-5368-42E0-9996-737B2E200459}" type="presOf" srcId="{D7042C73-29C3-4A0A-8652-9DD45BDE74F8}" destId="{D47DE4DD-EADF-4762-A8B1-BE7F3F83E437}" srcOrd="0" destOrd="0" presId="urn:microsoft.com/office/officeart/2018/2/layout/IconLabelDescriptionList"/>
    <dgm:cxn modelId="{7F9C17F0-1EFD-4F24-A7C3-9D6DE4FB2ECE}" type="presOf" srcId="{EF5A4D19-DBF6-4A02-A33A-435DED2AE364}" destId="{A6308D2E-5474-47C7-BD80-8AB6FE90479C}" srcOrd="0" destOrd="0" presId="urn:microsoft.com/office/officeart/2018/2/layout/IconLabelDescriptionList"/>
    <dgm:cxn modelId="{DE61E5FC-12F5-4D1B-A701-D96C5B1CAD7B}" srcId="{EF5A4D19-DBF6-4A02-A33A-435DED2AE364}" destId="{7C46FC21-CC97-41D8-ADC4-AEBF439D31E4}" srcOrd="2" destOrd="0" parTransId="{A192D57E-A7A1-4203-8D3A-8EB426783806}" sibTransId="{77E936A7-D845-47E3-BC90-5E24E1216275}"/>
    <dgm:cxn modelId="{54F37BFC-35A3-4BB4-A18F-40B077511154}" type="presParOf" srcId="{D47DE4DD-EADF-4762-A8B1-BE7F3F83E437}" destId="{CC260627-DFDF-45E0-BDB3-2D56DA039C2C}" srcOrd="0" destOrd="0" presId="urn:microsoft.com/office/officeart/2018/2/layout/IconLabelDescriptionList"/>
    <dgm:cxn modelId="{55B52DB7-AEF8-4612-831C-93092EE991E7}" type="presParOf" srcId="{CC260627-DFDF-45E0-BDB3-2D56DA039C2C}" destId="{09D0C32E-027F-4A48-BC71-0EEF1963CB57}" srcOrd="0" destOrd="0" presId="urn:microsoft.com/office/officeart/2018/2/layout/IconLabelDescriptionList"/>
    <dgm:cxn modelId="{3A7B7728-9023-42E8-BA3F-AF8EF9FBFE8B}" type="presParOf" srcId="{CC260627-DFDF-45E0-BDB3-2D56DA039C2C}" destId="{A4D29228-523D-4F02-B7DD-4D29479BFC2E}" srcOrd="1" destOrd="0" presId="urn:microsoft.com/office/officeart/2018/2/layout/IconLabelDescriptionList"/>
    <dgm:cxn modelId="{170C57A8-7B37-43F5-B62C-2723348A6412}" type="presParOf" srcId="{CC260627-DFDF-45E0-BDB3-2D56DA039C2C}" destId="{3D7C2AFC-7811-4137-A92A-759222E7300D}" srcOrd="2" destOrd="0" presId="urn:microsoft.com/office/officeart/2018/2/layout/IconLabelDescriptionList"/>
    <dgm:cxn modelId="{CE1942EE-E7DD-4F14-B38E-EC3AA30987FA}" type="presParOf" srcId="{CC260627-DFDF-45E0-BDB3-2D56DA039C2C}" destId="{30FBD8A3-D531-4FAB-84A3-F43573995036}" srcOrd="3" destOrd="0" presId="urn:microsoft.com/office/officeart/2018/2/layout/IconLabelDescriptionList"/>
    <dgm:cxn modelId="{0A07ED3E-7C6B-43B9-ADE4-A0628364FD12}" type="presParOf" srcId="{CC260627-DFDF-45E0-BDB3-2D56DA039C2C}" destId="{5D8513FB-2216-4D00-ADC7-2873EF4E41D5}" srcOrd="4" destOrd="0" presId="urn:microsoft.com/office/officeart/2018/2/layout/IconLabelDescriptionList"/>
    <dgm:cxn modelId="{44D15F0E-4F30-4443-A197-E4FCFE777C4F}" type="presParOf" srcId="{D47DE4DD-EADF-4762-A8B1-BE7F3F83E437}" destId="{0A116896-537C-42F9-86A7-60849AE2BFB2}" srcOrd="1" destOrd="0" presId="urn:microsoft.com/office/officeart/2018/2/layout/IconLabelDescriptionList"/>
    <dgm:cxn modelId="{5C13D5CD-5777-4D55-9DE0-16DADCE1DE2A}" type="presParOf" srcId="{D47DE4DD-EADF-4762-A8B1-BE7F3F83E437}" destId="{6795C996-E9FE-4FF7-B2DE-ADB4F5BD30EA}" srcOrd="2" destOrd="0" presId="urn:microsoft.com/office/officeart/2018/2/layout/IconLabelDescriptionList"/>
    <dgm:cxn modelId="{75C88BA0-1324-4E50-80D4-5C985997C6EC}" type="presParOf" srcId="{6795C996-E9FE-4FF7-B2DE-ADB4F5BD30EA}" destId="{233615E3-23C1-41AC-B868-8169EA64150F}" srcOrd="0" destOrd="0" presId="urn:microsoft.com/office/officeart/2018/2/layout/IconLabelDescriptionList"/>
    <dgm:cxn modelId="{782B64BB-951E-4975-B219-825790A4B085}" type="presParOf" srcId="{6795C996-E9FE-4FF7-B2DE-ADB4F5BD30EA}" destId="{6116BE4A-A56B-4714-B286-049C9C02B097}" srcOrd="1" destOrd="0" presId="urn:microsoft.com/office/officeart/2018/2/layout/IconLabelDescriptionList"/>
    <dgm:cxn modelId="{B3419D7C-E2B5-478A-BF2C-0A90E7B47DA4}" type="presParOf" srcId="{6795C996-E9FE-4FF7-B2DE-ADB4F5BD30EA}" destId="{A6308D2E-5474-47C7-BD80-8AB6FE90479C}" srcOrd="2" destOrd="0" presId="urn:microsoft.com/office/officeart/2018/2/layout/IconLabelDescriptionList"/>
    <dgm:cxn modelId="{A9BFE33A-EAD5-41C9-9A28-6A4EEBA7BDA2}" type="presParOf" srcId="{6795C996-E9FE-4FF7-B2DE-ADB4F5BD30EA}" destId="{CEE231B0-CDD4-453C-8234-601F19245A59}" srcOrd="3" destOrd="0" presId="urn:microsoft.com/office/officeart/2018/2/layout/IconLabelDescriptionList"/>
    <dgm:cxn modelId="{E36068EC-E61C-411E-AC74-C88D93C27D7C}" type="presParOf" srcId="{6795C996-E9FE-4FF7-B2DE-ADB4F5BD30EA}" destId="{72CF37AA-A11C-4B70-987D-526345160923}"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042C73-29C3-4A0A-8652-9DD45BDE74F8}"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C2DE8F82-CB5A-4D52-9E71-505215C86688}">
      <dgm:prSet custT="1"/>
      <dgm:spPr/>
      <dgm:t>
        <a:bodyPr/>
        <a:lstStyle/>
        <a:p>
          <a:pPr>
            <a:lnSpc>
              <a:spcPct val="100000"/>
            </a:lnSpc>
          </a:pPr>
          <a:r>
            <a:rPr lang="en-US" sz="1800" dirty="0"/>
            <a:t>An active leader that assures a positive environment that provides incentives and opportunities for high performance to occur while balancing the complexities of being a creative thinker, problem solver, decision maker and </a:t>
          </a:r>
          <a:r>
            <a:rPr lang="en-US" sz="1800" dirty="0" err="1"/>
            <a:t>prioritizer</a:t>
          </a:r>
          <a:r>
            <a:rPr lang="en-US" sz="1800" dirty="0"/>
            <a:t>.</a:t>
          </a:r>
        </a:p>
      </dgm:t>
    </dgm:pt>
    <dgm:pt modelId="{B28D72B2-CA92-4EFB-9BA7-AA0DE55D79AF}" type="parTrans" cxnId="{0B2BC1C1-1AA5-4A5C-81BF-997CDE965DEF}">
      <dgm:prSet/>
      <dgm:spPr/>
      <dgm:t>
        <a:bodyPr/>
        <a:lstStyle/>
        <a:p>
          <a:endParaRPr lang="en-US"/>
        </a:p>
      </dgm:t>
    </dgm:pt>
    <dgm:pt modelId="{BDE262EF-AE61-4B1A-A77D-F1A2FD4A19FE}" type="sibTrans" cxnId="{0B2BC1C1-1AA5-4A5C-81BF-997CDE965DEF}">
      <dgm:prSet/>
      <dgm:spPr/>
      <dgm:t>
        <a:bodyPr/>
        <a:lstStyle/>
        <a:p>
          <a:endParaRPr lang="en-US"/>
        </a:p>
      </dgm:t>
    </dgm:pt>
    <dgm:pt modelId="{F0877C60-4DE3-4D03-8098-541F7BD6DD20}">
      <dgm:prSet custT="1"/>
      <dgm:spPr/>
      <dgm:t>
        <a:bodyPr/>
        <a:lstStyle/>
        <a:p>
          <a:pPr>
            <a:lnSpc>
              <a:spcPct val="100000"/>
            </a:lnSpc>
            <a:defRPr b="1"/>
          </a:pPr>
          <a:r>
            <a:rPr lang="en-US" sz="1800" dirty="0"/>
            <a:t>Difference between leadership and management:</a:t>
          </a:r>
        </a:p>
      </dgm:t>
    </dgm:pt>
    <dgm:pt modelId="{91D792A3-0375-4DA3-ADAC-1F21379F4E4D}" type="parTrans" cxnId="{B66608E7-51A8-4653-95FB-7AB844A56D99}">
      <dgm:prSet/>
      <dgm:spPr/>
      <dgm:t>
        <a:bodyPr/>
        <a:lstStyle/>
        <a:p>
          <a:endParaRPr lang="en-US"/>
        </a:p>
      </dgm:t>
    </dgm:pt>
    <dgm:pt modelId="{AE928B36-4D5B-4A83-819F-5410C77FC17F}" type="sibTrans" cxnId="{B66608E7-51A8-4653-95FB-7AB844A56D99}">
      <dgm:prSet/>
      <dgm:spPr/>
      <dgm:t>
        <a:bodyPr/>
        <a:lstStyle/>
        <a:p>
          <a:endParaRPr lang="en-US"/>
        </a:p>
      </dgm:t>
    </dgm:pt>
    <dgm:pt modelId="{82E0F110-AF03-43F0-A7B6-3AFACBBDC5AB}">
      <dgm:prSet custT="1"/>
      <dgm:spPr/>
      <dgm:t>
        <a:bodyPr/>
        <a:lstStyle/>
        <a:p>
          <a:pPr>
            <a:lnSpc>
              <a:spcPct val="100000"/>
            </a:lnSpc>
          </a:pPr>
          <a:r>
            <a:rPr lang="en-US" sz="1800" b="0" i="1" dirty="0"/>
            <a:t>Leaders assure the right things are being done.</a:t>
          </a:r>
        </a:p>
      </dgm:t>
    </dgm:pt>
    <dgm:pt modelId="{DE15F399-3209-4137-A40E-9E831B88105B}" type="parTrans" cxnId="{9828307A-E403-4644-BB69-C95713B53886}">
      <dgm:prSet/>
      <dgm:spPr/>
      <dgm:t>
        <a:bodyPr/>
        <a:lstStyle/>
        <a:p>
          <a:endParaRPr lang="en-US"/>
        </a:p>
      </dgm:t>
    </dgm:pt>
    <dgm:pt modelId="{2978DA9D-C4A4-4132-8D3C-EEA0372EE05E}" type="sibTrans" cxnId="{9828307A-E403-4644-BB69-C95713B53886}">
      <dgm:prSet/>
      <dgm:spPr/>
      <dgm:t>
        <a:bodyPr/>
        <a:lstStyle/>
        <a:p>
          <a:endParaRPr lang="en-US"/>
        </a:p>
      </dgm:t>
    </dgm:pt>
    <dgm:pt modelId="{F0ACC363-D6E7-4520-B04E-6FA06844BCDF}">
      <dgm:prSet custT="1"/>
      <dgm:spPr/>
      <dgm:t>
        <a:bodyPr/>
        <a:lstStyle/>
        <a:p>
          <a:pPr>
            <a:lnSpc>
              <a:spcPct val="100000"/>
            </a:lnSpc>
          </a:pPr>
          <a:r>
            <a:rPr lang="en-US" sz="1800" b="0" i="1" dirty="0"/>
            <a:t>Managers assure things are being done the right way.</a:t>
          </a:r>
        </a:p>
      </dgm:t>
    </dgm:pt>
    <dgm:pt modelId="{505D92A5-2437-46A6-A4E1-5A4F99D1C1E1}" type="parTrans" cxnId="{2DF923D9-ED7B-4718-91CD-9A60118D0153}">
      <dgm:prSet/>
      <dgm:spPr/>
      <dgm:t>
        <a:bodyPr/>
        <a:lstStyle/>
        <a:p>
          <a:endParaRPr lang="en-US"/>
        </a:p>
      </dgm:t>
    </dgm:pt>
    <dgm:pt modelId="{280F776E-112B-48B0-AB9F-7BA3176DA837}" type="sibTrans" cxnId="{2DF923D9-ED7B-4718-91CD-9A60118D0153}">
      <dgm:prSet/>
      <dgm:spPr/>
      <dgm:t>
        <a:bodyPr/>
        <a:lstStyle/>
        <a:p>
          <a:endParaRPr lang="en-US"/>
        </a:p>
      </dgm:t>
    </dgm:pt>
    <dgm:pt modelId="{DF2249EF-396A-4A3E-B752-5ABE8A572A40}">
      <dgm:prSet custT="1"/>
      <dgm:spPr/>
      <dgm:t>
        <a:bodyPr/>
        <a:lstStyle/>
        <a:p>
          <a:pPr>
            <a:lnSpc>
              <a:spcPct val="100000"/>
            </a:lnSpc>
          </a:pPr>
          <a:r>
            <a:rPr lang="en-US" sz="1800" dirty="0"/>
            <a:t>Both are necessary.</a:t>
          </a:r>
        </a:p>
      </dgm:t>
    </dgm:pt>
    <dgm:pt modelId="{8639C6B7-AE65-4D17-B365-8634A01B3E2F}" type="parTrans" cxnId="{780F4E9B-4E9A-4FF5-AD10-61AF5BEFD386}">
      <dgm:prSet/>
      <dgm:spPr/>
      <dgm:t>
        <a:bodyPr/>
        <a:lstStyle/>
        <a:p>
          <a:endParaRPr lang="en-US"/>
        </a:p>
      </dgm:t>
    </dgm:pt>
    <dgm:pt modelId="{CD7008CC-F8BE-4CFA-AB52-D4D2CF2F8B50}" type="sibTrans" cxnId="{780F4E9B-4E9A-4FF5-AD10-61AF5BEFD386}">
      <dgm:prSet/>
      <dgm:spPr/>
      <dgm:t>
        <a:bodyPr/>
        <a:lstStyle/>
        <a:p>
          <a:endParaRPr lang="en-US"/>
        </a:p>
      </dgm:t>
    </dgm:pt>
    <dgm:pt modelId="{AADED922-91E4-4F30-8179-C2158C12347A}">
      <dgm:prSet custT="1"/>
      <dgm:spPr/>
      <dgm:t>
        <a:bodyPr/>
        <a:lstStyle/>
        <a:p>
          <a:pPr>
            <a:lnSpc>
              <a:spcPct val="100000"/>
            </a:lnSpc>
            <a:defRPr b="1"/>
          </a:pPr>
          <a:r>
            <a:rPr lang="en-US" sz="1800" dirty="0"/>
            <a:t>Combined Leadership and Management:</a:t>
          </a:r>
        </a:p>
      </dgm:t>
    </dgm:pt>
    <dgm:pt modelId="{79AE203B-1DBE-4A06-98EA-4B617F0D727A}" type="sibTrans" cxnId="{7692F56D-3B72-48A3-A70B-5D94398D9081}">
      <dgm:prSet/>
      <dgm:spPr/>
      <dgm:t>
        <a:bodyPr/>
        <a:lstStyle/>
        <a:p>
          <a:endParaRPr lang="en-US"/>
        </a:p>
      </dgm:t>
    </dgm:pt>
    <dgm:pt modelId="{00B9CBEA-3482-4CCE-AF12-65F7EB801EF4}" type="parTrans" cxnId="{7692F56D-3B72-48A3-A70B-5D94398D9081}">
      <dgm:prSet/>
      <dgm:spPr/>
      <dgm:t>
        <a:bodyPr/>
        <a:lstStyle/>
        <a:p>
          <a:endParaRPr lang="en-US"/>
        </a:p>
      </dgm:t>
    </dgm:pt>
    <dgm:pt modelId="{D47DE4DD-EADF-4762-A8B1-BE7F3F83E437}" type="pres">
      <dgm:prSet presAssocID="{D7042C73-29C3-4A0A-8652-9DD45BDE74F8}" presName="root" presStyleCnt="0">
        <dgm:presLayoutVars>
          <dgm:dir/>
          <dgm:resizeHandles val="exact"/>
        </dgm:presLayoutVars>
      </dgm:prSet>
      <dgm:spPr/>
    </dgm:pt>
    <dgm:pt modelId="{8E08570B-BB97-4C1F-89BE-68E09836522D}" type="pres">
      <dgm:prSet presAssocID="{AADED922-91E4-4F30-8179-C2158C12347A}" presName="compNode" presStyleCnt="0"/>
      <dgm:spPr/>
    </dgm:pt>
    <dgm:pt modelId="{F71C6673-C211-4CED-8DE8-F08D18AAE442}" type="pres">
      <dgm:prSet presAssocID="{AADED922-91E4-4F30-8179-C2158C12347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914EF405-DC05-4CB8-9D55-7B300D330E1E}" type="pres">
      <dgm:prSet presAssocID="{AADED922-91E4-4F30-8179-C2158C12347A}" presName="iconSpace" presStyleCnt="0"/>
      <dgm:spPr/>
    </dgm:pt>
    <dgm:pt modelId="{E5663B32-3007-4EB2-AAAC-D4C435D82862}" type="pres">
      <dgm:prSet presAssocID="{AADED922-91E4-4F30-8179-C2158C12347A}" presName="parTx" presStyleLbl="revTx" presStyleIdx="0" presStyleCnt="4">
        <dgm:presLayoutVars>
          <dgm:chMax val="0"/>
          <dgm:chPref val="0"/>
        </dgm:presLayoutVars>
      </dgm:prSet>
      <dgm:spPr/>
    </dgm:pt>
    <dgm:pt modelId="{F98EA813-544B-4BE6-AC7E-CC4A2B7A0C65}" type="pres">
      <dgm:prSet presAssocID="{AADED922-91E4-4F30-8179-C2158C12347A}" presName="txSpace" presStyleCnt="0"/>
      <dgm:spPr/>
    </dgm:pt>
    <dgm:pt modelId="{B48FAB2B-D472-489C-B70E-CFD3087FEA16}" type="pres">
      <dgm:prSet presAssocID="{AADED922-91E4-4F30-8179-C2158C12347A}" presName="desTx" presStyleLbl="revTx" presStyleIdx="1" presStyleCnt="4">
        <dgm:presLayoutVars/>
      </dgm:prSet>
      <dgm:spPr/>
    </dgm:pt>
    <dgm:pt modelId="{355F373A-1ED8-451C-ACC8-60A141C68A12}" type="pres">
      <dgm:prSet presAssocID="{79AE203B-1DBE-4A06-98EA-4B617F0D727A}" presName="sibTrans" presStyleCnt="0"/>
      <dgm:spPr/>
    </dgm:pt>
    <dgm:pt modelId="{A34CB460-D599-4C46-8664-0C3FD90E10EF}" type="pres">
      <dgm:prSet presAssocID="{F0877C60-4DE3-4D03-8098-541F7BD6DD20}" presName="compNode" presStyleCnt="0"/>
      <dgm:spPr/>
    </dgm:pt>
    <dgm:pt modelId="{D66FFD37-C2DD-42C1-85B2-71B4C7070C8E}" type="pres">
      <dgm:prSet presAssocID="{F0877C60-4DE3-4D03-8098-541F7BD6DD2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ptain"/>
        </a:ext>
      </dgm:extLst>
    </dgm:pt>
    <dgm:pt modelId="{A82468E6-8234-4818-A1E8-BB1361695C06}" type="pres">
      <dgm:prSet presAssocID="{F0877C60-4DE3-4D03-8098-541F7BD6DD20}" presName="iconSpace" presStyleCnt="0"/>
      <dgm:spPr/>
    </dgm:pt>
    <dgm:pt modelId="{2B9B6FE9-97BA-4AD5-88FC-36F4D748E032}" type="pres">
      <dgm:prSet presAssocID="{F0877C60-4DE3-4D03-8098-541F7BD6DD20}" presName="parTx" presStyleLbl="revTx" presStyleIdx="2" presStyleCnt="4">
        <dgm:presLayoutVars>
          <dgm:chMax val="0"/>
          <dgm:chPref val="0"/>
        </dgm:presLayoutVars>
      </dgm:prSet>
      <dgm:spPr/>
    </dgm:pt>
    <dgm:pt modelId="{DD9B4232-A909-436F-A302-4D0898550C32}" type="pres">
      <dgm:prSet presAssocID="{F0877C60-4DE3-4D03-8098-541F7BD6DD20}" presName="txSpace" presStyleCnt="0"/>
      <dgm:spPr/>
    </dgm:pt>
    <dgm:pt modelId="{74883EDB-13E6-4BD5-B56A-41B5E54F5524}" type="pres">
      <dgm:prSet presAssocID="{F0877C60-4DE3-4D03-8098-541F7BD6DD20}" presName="desTx" presStyleLbl="revTx" presStyleIdx="3" presStyleCnt="4">
        <dgm:presLayoutVars/>
      </dgm:prSet>
      <dgm:spPr/>
    </dgm:pt>
  </dgm:ptLst>
  <dgm:cxnLst>
    <dgm:cxn modelId="{B7358C20-8327-4633-918A-88E26461E878}" type="presOf" srcId="{AADED922-91E4-4F30-8179-C2158C12347A}" destId="{E5663B32-3007-4EB2-AAAC-D4C435D82862}" srcOrd="0" destOrd="0" presId="urn:microsoft.com/office/officeart/2018/2/layout/IconLabelDescriptionList"/>
    <dgm:cxn modelId="{B8A7D333-B34B-45CC-AF5A-34CC924BEE08}" type="presOf" srcId="{F0877C60-4DE3-4D03-8098-541F7BD6DD20}" destId="{2B9B6FE9-97BA-4AD5-88FC-36F4D748E032}" srcOrd="0" destOrd="0" presId="urn:microsoft.com/office/officeart/2018/2/layout/IconLabelDescriptionList"/>
    <dgm:cxn modelId="{EE1E2644-6F4E-49A2-87C9-2A042F32066D}" type="presOf" srcId="{C2DE8F82-CB5A-4D52-9E71-505215C86688}" destId="{B48FAB2B-D472-489C-B70E-CFD3087FEA16}" srcOrd="0" destOrd="0" presId="urn:microsoft.com/office/officeart/2018/2/layout/IconLabelDescriptionList"/>
    <dgm:cxn modelId="{7692F56D-3B72-48A3-A70B-5D94398D9081}" srcId="{D7042C73-29C3-4A0A-8652-9DD45BDE74F8}" destId="{AADED922-91E4-4F30-8179-C2158C12347A}" srcOrd="0" destOrd="0" parTransId="{00B9CBEA-3482-4CCE-AF12-65F7EB801EF4}" sibTransId="{79AE203B-1DBE-4A06-98EA-4B617F0D727A}"/>
    <dgm:cxn modelId="{9828307A-E403-4644-BB69-C95713B53886}" srcId="{F0877C60-4DE3-4D03-8098-541F7BD6DD20}" destId="{82E0F110-AF03-43F0-A7B6-3AFACBBDC5AB}" srcOrd="0" destOrd="0" parTransId="{DE15F399-3209-4137-A40E-9E831B88105B}" sibTransId="{2978DA9D-C4A4-4132-8D3C-EEA0372EE05E}"/>
    <dgm:cxn modelId="{5E52E88E-E62E-4F06-A4A9-617E3803F03D}" type="presOf" srcId="{82E0F110-AF03-43F0-A7B6-3AFACBBDC5AB}" destId="{74883EDB-13E6-4BD5-B56A-41B5E54F5524}" srcOrd="0" destOrd="0" presId="urn:microsoft.com/office/officeart/2018/2/layout/IconLabelDescriptionList"/>
    <dgm:cxn modelId="{780F4E9B-4E9A-4FF5-AD10-61AF5BEFD386}" srcId="{F0877C60-4DE3-4D03-8098-541F7BD6DD20}" destId="{DF2249EF-396A-4A3E-B752-5ABE8A572A40}" srcOrd="2" destOrd="0" parTransId="{8639C6B7-AE65-4D17-B365-8634A01B3E2F}" sibTransId="{CD7008CC-F8BE-4CFA-AB52-D4D2CF2F8B50}"/>
    <dgm:cxn modelId="{F8AE7A9F-4A79-43AE-8723-578D10C36887}" type="presOf" srcId="{DF2249EF-396A-4A3E-B752-5ABE8A572A40}" destId="{74883EDB-13E6-4BD5-B56A-41B5E54F5524}" srcOrd="0" destOrd="2" presId="urn:microsoft.com/office/officeart/2018/2/layout/IconLabelDescriptionList"/>
    <dgm:cxn modelId="{0B2BC1C1-1AA5-4A5C-81BF-997CDE965DEF}" srcId="{AADED922-91E4-4F30-8179-C2158C12347A}" destId="{C2DE8F82-CB5A-4D52-9E71-505215C86688}" srcOrd="0" destOrd="0" parTransId="{B28D72B2-CA92-4EFB-9BA7-AA0DE55D79AF}" sibTransId="{BDE262EF-AE61-4B1A-A77D-F1A2FD4A19FE}"/>
    <dgm:cxn modelId="{27D470CC-3B57-4464-8C7C-61AC313F8E80}" type="presOf" srcId="{F0ACC363-D6E7-4520-B04E-6FA06844BCDF}" destId="{74883EDB-13E6-4BD5-B56A-41B5E54F5524}" srcOrd="0" destOrd="1" presId="urn:microsoft.com/office/officeart/2018/2/layout/IconLabelDescriptionList"/>
    <dgm:cxn modelId="{2DF923D9-ED7B-4718-91CD-9A60118D0153}" srcId="{F0877C60-4DE3-4D03-8098-541F7BD6DD20}" destId="{F0ACC363-D6E7-4520-B04E-6FA06844BCDF}" srcOrd="1" destOrd="0" parTransId="{505D92A5-2437-46A6-A4E1-5A4F99D1C1E1}" sibTransId="{280F776E-112B-48B0-AB9F-7BA3176DA837}"/>
    <dgm:cxn modelId="{B66608E7-51A8-4653-95FB-7AB844A56D99}" srcId="{D7042C73-29C3-4A0A-8652-9DD45BDE74F8}" destId="{F0877C60-4DE3-4D03-8098-541F7BD6DD20}" srcOrd="1" destOrd="0" parTransId="{91D792A3-0375-4DA3-ADAC-1F21379F4E4D}" sibTransId="{AE928B36-4D5B-4A83-819F-5410C77FC17F}"/>
    <dgm:cxn modelId="{475174EA-5368-42E0-9996-737B2E200459}" type="presOf" srcId="{D7042C73-29C3-4A0A-8652-9DD45BDE74F8}" destId="{D47DE4DD-EADF-4762-A8B1-BE7F3F83E437}" srcOrd="0" destOrd="0" presId="urn:microsoft.com/office/officeart/2018/2/layout/IconLabelDescriptionList"/>
    <dgm:cxn modelId="{E85304BD-B7CE-413A-93B7-CBFC64D59BC2}" type="presParOf" srcId="{D47DE4DD-EADF-4762-A8B1-BE7F3F83E437}" destId="{8E08570B-BB97-4C1F-89BE-68E09836522D}" srcOrd="0" destOrd="0" presId="urn:microsoft.com/office/officeart/2018/2/layout/IconLabelDescriptionList"/>
    <dgm:cxn modelId="{D3754F1F-3732-4AAA-9DDC-7E1A703588FA}" type="presParOf" srcId="{8E08570B-BB97-4C1F-89BE-68E09836522D}" destId="{F71C6673-C211-4CED-8DE8-F08D18AAE442}" srcOrd="0" destOrd="0" presId="urn:microsoft.com/office/officeart/2018/2/layout/IconLabelDescriptionList"/>
    <dgm:cxn modelId="{1ACE4D2D-B8D4-40A8-BD8F-7D7BA6995AB2}" type="presParOf" srcId="{8E08570B-BB97-4C1F-89BE-68E09836522D}" destId="{914EF405-DC05-4CB8-9D55-7B300D330E1E}" srcOrd="1" destOrd="0" presId="urn:microsoft.com/office/officeart/2018/2/layout/IconLabelDescriptionList"/>
    <dgm:cxn modelId="{7BB75B46-2664-4B23-B3D1-0D6BD1CBF7ED}" type="presParOf" srcId="{8E08570B-BB97-4C1F-89BE-68E09836522D}" destId="{E5663B32-3007-4EB2-AAAC-D4C435D82862}" srcOrd="2" destOrd="0" presId="urn:microsoft.com/office/officeart/2018/2/layout/IconLabelDescriptionList"/>
    <dgm:cxn modelId="{477B5CD5-4249-4461-B0AD-2037DF0D2C4B}" type="presParOf" srcId="{8E08570B-BB97-4C1F-89BE-68E09836522D}" destId="{F98EA813-544B-4BE6-AC7E-CC4A2B7A0C65}" srcOrd="3" destOrd="0" presId="urn:microsoft.com/office/officeart/2018/2/layout/IconLabelDescriptionList"/>
    <dgm:cxn modelId="{7FAEA3CA-2CA1-4B21-B5A4-7DFEAF0FD1E4}" type="presParOf" srcId="{8E08570B-BB97-4C1F-89BE-68E09836522D}" destId="{B48FAB2B-D472-489C-B70E-CFD3087FEA16}" srcOrd="4" destOrd="0" presId="urn:microsoft.com/office/officeart/2018/2/layout/IconLabelDescriptionList"/>
    <dgm:cxn modelId="{6CC7E7E9-0553-4AB4-934A-6A9AA714067F}" type="presParOf" srcId="{D47DE4DD-EADF-4762-A8B1-BE7F3F83E437}" destId="{355F373A-1ED8-451C-ACC8-60A141C68A12}" srcOrd="1" destOrd="0" presId="urn:microsoft.com/office/officeart/2018/2/layout/IconLabelDescriptionList"/>
    <dgm:cxn modelId="{474CD860-9A93-4C7F-9DAA-C6C3E39C3D13}" type="presParOf" srcId="{D47DE4DD-EADF-4762-A8B1-BE7F3F83E437}" destId="{A34CB460-D599-4C46-8664-0C3FD90E10EF}" srcOrd="2" destOrd="0" presId="urn:microsoft.com/office/officeart/2018/2/layout/IconLabelDescriptionList"/>
    <dgm:cxn modelId="{2236D8E2-A144-48F3-BE9E-1CD703BF269A}" type="presParOf" srcId="{A34CB460-D599-4C46-8664-0C3FD90E10EF}" destId="{D66FFD37-C2DD-42C1-85B2-71B4C7070C8E}" srcOrd="0" destOrd="0" presId="urn:microsoft.com/office/officeart/2018/2/layout/IconLabelDescriptionList"/>
    <dgm:cxn modelId="{AA010BEB-134B-4D4C-898F-1CD6B513713A}" type="presParOf" srcId="{A34CB460-D599-4C46-8664-0C3FD90E10EF}" destId="{A82468E6-8234-4818-A1E8-BB1361695C06}" srcOrd="1" destOrd="0" presId="urn:microsoft.com/office/officeart/2018/2/layout/IconLabelDescriptionList"/>
    <dgm:cxn modelId="{82969226-7926-4646-93FF-EC8A28770EA4}" type="presParOf" srcId="{A34CB460-D599-4C46-8664-0C3FD90E10EF}" destId="{2B9B6FE9-97BA-4AD5-88FC-36F4D748E032}" srcOrd="2" destOrd="0" presId="urn:microsoft.com/office/officeart/2018/2/layout/IconLabelDescriptionList"/>
    <dgm:cxn modelId="{570C98CA-6881-4FC8-94CB-1B4BAF44A030}" type="presParOf" srcId="{A34CB460-D599-4C46-8664-0C3FD90E10EF}" destId="{DD9B4232-A909-436F-A302-4D0898550C32}" srcOrd="3" destOrd="0" presId="urn:microsoft.com/office/officeart/2018/2/layout/IconLabelDescriptionList"/>
    <dgm:cxn modelId="{5DAD2779-5219-496D-A160-0F052FFB9BE5}" type="presParOf" srcId="{A34CB460-D599-4C46-8664-0C3FD90E10EF}" destId="{74883EDB-13E6-4BD5-B56A-41B5E54F552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2537D3B-2086-4759-86C4-C1E9876A562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66F3E6B8-FEBF-4C54-9BC0-9AA1BF9D35F2}">
      <dgm:prSet/>
      <dgm:spPr/>
      <dgm:t>
        <a:bodyPr/>
        <a:lstStyle/>
        <a:p>
          <a:r>
            <a:rPr lang="en-US"/>
            <a:t>Enforcing company policies</a:t>
          </a:r>
        </a:p>
      </dgm:t>
    </dgm:pt>
    <dgm:pt modelId="{A4557ABD-E6E5-49F0-BABF-ABEE671E1E19}" type="parTrans" cxnId="{0CE5B747-C29E-42F2-893E-EAF976F41741}">
      <dgm:prSet/>
      <dgm:spPr/>
      <dgm:t>
        <a:bodyPr/>
        <a:lstStyle/>
        <a:p>
          <a:endParaRPr lang="en-US"/>
        </a:p>
      </dgm:t>
    </dgm:pt>
    <dgm:pt modelId="{6501295D-411F-4E62-8097-91B6B232AFA3}" type="sibTrans" cxnId="{0CE5B747-C29E-42F2-893E-EAF976F41741}">
      <dgm:prSet/>
      <dgm:spPr/>
      <dgm:t>
        <a:bodyPr/>
        <a:lstStyle/>
        <a:p>
          <a:endParaRPr lang="en-US"/>
        </a:p>
      </dgm:t>
    </dgm:pt>
    <dgm:pt modelId="{CAB40B78-DAAB-4B57-811E-ADEF59DD928E}">
      <dgm:prSet/>
      <dgm:spPr/>
      <dgm:t>
        <a:bodyPr/>
        <a:lstStyle/>
        <a:p>
          <a:r>
            <a:rPr lang="en-US" dirty="0"/>
            <a:t>Performance reviews and performance improvement plans</a:t>
          </a:r>
        </a:p>
      </dgm:t>
    </dgm:pt>
    <dgm:pt modelId="{BE3D942F-8813-4AC9-8504-AE2D4A000ECD}" type="parTrans" cxnId="{572A5005-4724-4736-A8CB-6AAB3EAA47DB}">
      <dgm:prSet/>
      <dgm:spPr/>
      <dgm:t>
        <a:bodyPr/>
        <a:lstStyle/>
        <a:p>
          <a:endParaRPr lang="en-US"/>
        </a:p>
      </dgm:t>
    </dgm:pt>
    <dgm:pt modelId="{07D3DC34-F3B3-4277-963C-05357AB09CBE}" type="sibTrans" cxnId="{572A5005-4724-4736-A8CB-6AAB3EAA47DB}">
      <dgm:prSet/>
      <dgm:spPr/>
      <dgm:t>
        <a:bodyPr/>
        <a:lstStyle/>
        <a:p>
          <a:endParaRPr lang="en-US"/>
        </a:p>
      </dgm:t>
    </dgm:pt>
    <dgm:pt modelId="{1A5A7C3B-6714-4155-9273-E12C87DB71B2}">
      <dgm:prSet/>
      <dgm:spPr/>
      <dgm:t>
        <a:bodyPr/>
        <a:lstStyle/>
        <a:p>
          <a:r>
            <a:rPr lang="en-US"/>
            <a:t>Issuing appropriate discipline</a:t>
          </a:r>
        </a:p>
      </dgm:t>
    </dgm:pt>
    <dgm:pt modelId="{15C1F762-9C8B-4870-84C6-CC88CC77490D}" type="parTrans" cxnId="{ABA7351A-A795-4BF0-9A96-82C58ADC1A6B}">
      <dgm:prSet/>
      <dgm:spPr/>
      <dgm:t>
        <a:bodyPr/>
        <a:lstStyle/>
        <a:p>
          <a:endParaRPr lang="en-US"/>
        </a:p>
      </dgm:t>
    </dgm:pt>
    <dgm:pt modelId="{32B6849C-6CF9-4E40-A323-B35BDDE9AC64}" type="sibTrans" cxnId="{ABA7351A-A795-4BF0-9A96-82C58ADC1A6B}">
      <dgm:prSet/>
      <dgm:spPr/>
      <dgm:t>
        <a:bodyPr/>
        <a:lstStyle/>
        <a:p>
          <a:endParaRPr lang="en-US"/>
        </a:p>
      </dgm:t>
    </dgm:pt>
    <dgm:pt modelId="{AC43E3E9-5C6C-4276-912B-5DC35F0CBD56}">
      <dgm:prSet/>
      <dgm:spPr/>
      <dgm:t>
        <a:bodyPr/>
        <a:lstStyle/>
        <a:p>
          <a:r>
            <a:rPr lang="en-US"/>
            <a:t>Progressive process unless an egregious violation has occurred</a:t>
          </a:r>
        </a:p>
      </dgm:t>
    </dgm:pt>
    <dgm:pt modelId="{F4B96789-BD45-423D-A2F8-DBF7111E72C7}" type="parTrans" cxnId="{F5D26EAA-7E6B-4E81-A54C-80142B216318}">
      <dgm:prSet/>
      <dgm:spPr/>
      <dgm:t>
        <a:bodyPr/>
        <a:lstStyle/>
        <a:p>
          <a:endParaRPr lang="en-US"/>
        </a:p>
      </dgm:t>
    </dgm:pt>
    <dgm:pt modelId="{550B6558-AF18-4F32-9A10-9E52493FD3F8}" type="sibTrans" cxnId="{F5D26EAA-7E6B-4E81-A54C-80142B216318}">
      <dgm:prSet/>
      <dgm:spPr/>
      <dgm:t>
        <a:bodyPr/>
        <a:lstStyle/>
        <a:p>
          <a:endParaRPr lang="en-US"/>
        </a:p>
      </dgm:t>
    </dgm:pt>
    <dgm:pt modelId="{3B5E5DE8-DE23-4E18-B835-DF5CA3CBF132}">
      <dgm:prSet/>
      <dgm:spPr/>
      <dgm:t>
        <a:bodyPr/>
        <a:lstStyle/>
        <a:p>
          <a:r>
            <a:rPr lang="en-US" dirty="0"/>
            <a:t>Dealing with Difficult People</a:t>
          </a:r>
        </a:p>
      </dgm:t>
    </dgm:pt>
    <dgm:pt modelId="{EF42E36C-59B5-467A-BD24-04CD2A0DC327}" type="parTrans" cxnId="{7D627FA0-9C61-4BD3-A518-03793B606B24}">
      <dgm:prSet/>
      <dgm:spPr/>
      <dgm:t>
        <a:bodyPr/>
        <a:lstStyle/>
        <a:p>
          <a:endParaRPr lang="en-US"/>
        </a:p>
      </dgm:t>
    </dgm:pt>
    <dgm:pt modelId="{DA3CEC9C-D9DA-40D9-92A3-5C66423C2CE4}" type="sibTrans" cxnId="{7D627FA0-9C61-4BD3-A518-03793B606B24}">
      <dgm:prSet/>
      <dgm:spPr/>
      <dgm:t>
        <a:bodyPr/>
        <a:lstStyle/>
        <a:p>
          <a:endParaRPr lang="en-US"/>
        </a:p>
      </dgm:t>
    </dgm:pt>
    <dgm:pt modelId="{15CDE53A-C14A-4729-B058-1B9EF9D07106}">
      <dgm:prSet/>
      <dgm:spPr/>
      <dgm:t>
        <a:bodyPr/>
        <a:lstStyle/>
        <a:p>
          <a:r>
            <a:rPr lang="en-US"/>
            <a:t>Different types of difficult people take different types of management</a:t>
          </a:r>
        </a:p>
      </dgm:t>
    </dgm:pt>
    <dgm:pt modelId="{F894A65E-AD89-4E9D-889E-68CCC9B46EEB}" type="parTrans" cxnId="{9EB6F75D-B4D4-4BBB-9FD3-593FE505530A}">
      <dgm:prSet/>
      <dgm:spPr/>
      <dgm:t>
        <a:bodyPr/>
        <a:lstStyle/>
        <a:p>
          <a:endParaRPr lang="en-US"/>
        </a:p>
      </dgm:t>
    </dgm:pt>
    <dgm:pt modelId="{11A3B28F-1E43-411D-B230-7FE4861ADECF}" type="sibTrans" cxnId="{9EB6F75D-B4D4-4BBB-9FD3-593FE505530A}">
      <dgm:prSet/>
      <dgm:spPr/>
      <dgm:t>
        <a:bodyPr/>
        <a:lstStyle/>
        <a:p>
          <a:endParaRPr lang="en-US"/>
        </a:p>
      </dgm:t>
    </dgm:pt>
    <dgm:pt modelId="{90E10BAF-443F-4152-9BE2-E4383B5D3792}">
      <dgm:prSet/>
      <dgm:spPr/>
      <dgm:t>
        <a:bodyPr/>
        <a:lstStyle/>
        <a:p>
          <a:r>
            <a:rPr lang="en-US" dirty="0"/>
            <a:t>Developing and implementing practices, procedures, SOGs/SOPs</a:t>
          </a:r>
        </a:p>
      </dgm:t>
    </dgm:pt>
    <dgm:pt modelId="{D08A7EA0-4D82-4A81-A55F-44D3D5699376}" type="parTrans" cxnId="{62E31197-EC32-4395-88C0-103EE86D282A}">
      <dgm:prSet/>
      <dgm:spPr/>
      <dgm:t>
        <a:bodyPr/>
        <a:lstStyle/>
        <a:p>
          <a:endParaRPr lang="en-US"/>
        </a:p>
      </dgm:t>
    </dgm:pt>
    <dgm:pt modelId="{6F5078A8-5CFC-47D6-A615-E3CD6883C89C}" type="sibTrans" cxnId="{62E31197-EC32-4395-88C0-103EE86D282A}">
      <dgm:prSet/>
      <dgm:spPr/>
      <dgm:t>
        <a:bodyPr/>
        <a:lstStyle/>
        <a:p>
          <a:endParaRPr lang="en-US"/>
        </a:p>
      </dgm:t>
    </dgm:pt>
    <dgm:pt modelId="{7E8DFF15-84DF-43B6-BC39-98EA14C9BD1E}">
      <dgm:prSet/>
      <dgm:spPr/>
      <dgm:t>
        <a:bodyPr/>
        <a:lstStyle/>
        <a:p>
          <a:r>
            <a:rPr lang="en-US" dirty="0"/>
            <a:t>The use of check charts</a:t>
          </a:r>
        </a:p>
      </dgm:t>
    </dgm:pt>
    <dgm:pt modelId="{D1C64A9E-EBDD-4DF0-B705-E3535F73FDF1}" type="parTrans" cxnId="{875AEB02-E943-447C-9477-FDB1A010C9A2}">
      <dgm:prSet/>
      <dgm:spPr/>
      <dgm:t>
        <a:bodyPr/>
        <a:lstStyle/>
        <a:p>
          <a:endParaRPr lang="en-US"/>
        </a:p>
      </dgm:t>
    </dgm:pt>
    <dgm:pt modelId="{B4999465-8CDE-4B32-BE95-BEEF52E0F05D}" type="sibTrans" cxnId="{875AEB02-E943-447C-9477-FDB1A010C9A2}">
      <dgm:prSet/>
      <dgm:spPr/>
      <dgm:t>
        <a:bodyPr/>
        <a:lstStyle/>
        <a:p>
          <a:endParaRPr lang="en-US"/>
        </a:p>
      </dgm:t>
    </dgm:pt>
    <dgm:pt modelId="{C1458CD5-5CCA-4A30-8B2C-A174938751CB}">
      <dgm:prSet/>
      <dgm:spPr/>
      <dgm:t>
        <a:bodyPr/>
        <a:lstStyle/>
        <a:p>
          <a:r>
            <a:rPr lang="en-US" dirty="0"/>
            <a:t>The 80/20 rule - 80% of results come  from 20% of our effort.</a:t>
          </a:r>
        </a:p>
      </dgm:t>
    </dgm:pt>
    <dgm:pt modelId="{EE991269-68F2-40BC-801C-CDB5F68844F2}" type="parTrans" cxnId="{F0BE5606-E2E8-4685-BD01-D126D775DCAD}">
      <dgm:prSet/>
      <dgm:spPr/>
      <dgm:t>
        <a:bodyPr/>
        <a:lstStyle/>
        <a:p>
          <a:endParaRPr lang="en-US"/>
        </a:p>
      </dgm:t>
    </dgm:pt>
    <dgm:pt modelId="{E0F4E5D2-81B2-4B63-A1F1-48B74EE031C9}" type="sibTrans" cxnId="{F0BE5606-E2E8-4685-BD01-D126D775DCAD}">
      <dgm:prSet/>
      <dgm:spPr/>
      <dgm:t>
        <a:bodyPr/>
        <a:lstStyle/>
        <a:p>
          <a:endParaRPr lang="en-US"/>
        </a:p>
      </dgm:t>
    </dgm:pt>
    <dgm:pt modelId="{60A3ADAF-8C65-422E-87E7-3D4B1470006F}" type="pres">
      <dgm:prSet presAssocID="{12537D3B-2086-4759-86C4-C1E9876A5620}" presName="linear" presStyleCnt="0">
        <dgm:presLayoutVars>
          <dgm:animLvl val="lvl"/>
          <dgm:resizeHandles val="exact"/>
        </dgm:presLayoutVars>
      </dgm:prSet>
      <dgm:spPr/>
    </dgm:pt>
    <dgm:pt modelId="{67E807BB-1736-4B9B-89F9-8D2B012A7853}" type="pres">
      <dgm:prSet presAssocID="{66F3E6B8-FEBF-4C54-9BC0-9AA1BF9D35F2}" presName="parentText" presStyleLbl="node1" presStyleIdx="0" presStyleCnt="9">
        <dgm:presLayoutVars>
          <dgm:chMax val="0"/>
          <dgm:bulletEnabled val="1"/>
        </dgm:presLayoutVars>
      </dgm:prSet>
      <dgm:spPr/>
    </dgm:pt>
    <dgm:pt modelId="{06F2770F-F5C2-41FF-8EDD-AA5D6E064333}" type="pres">
      <dgm:prSet presAssocID="{6501295D-411F-4E62-8097-91B6B232AFA3}" presName="spacer" presStyleCnt="0"/>
      <dgm:spPr/>
    </dgm:pt>
    <dgm:pt modelId="{8AEEC839-A35C-40F8-8541-7F874C9708DA}" type="pres">
      <dgm:prSet presAssocID="{CAB40B78-DAAB-4B57-811E-ADEF59DD928E}" presName="parentText" presStyleLbl="node1" presStyleIdx="1" presStyleCnt="9">
        <dgm:presLayoutVars>
          <dgm:chMax val="0"/>
          <dgm:bulletEnabled val="1"/>
        </dgm:presLayoutVars>
      </dgm:prSet>
      <dgm:spPr/>
    </dgm:pt>
    <dgm:pt modelId="{06658F19-E8D3-4CEB-8EDF-30A6A5AD598B}" type="pres">
      <dgm:prSet presAssocID="{07D3DC34-F3B3-4277-963C-05357AB09CBE}" presName="spacer" presStyleCnt="0"/>
      <dgm:spPr/>
    </dgm:pt>
    <dgm:pt modelId="{001AD4EB-67C0-48B0-AC60-4582A8A02F04}" type="pres">
      <dgm:prSet presAssocID="{1A5A7C3B-6714-4155-9273-E12C87DB71B2}" presName="parentText" presStyleLbl="node1" presStyleIdx="2" presStyleCnt="9">
        <dgm:presLayoutVars>
          <dgm:chMax val="0"/>
          <dgm:bulletEnabled val="1"/>
        </dgm:presLayoutVars>
      </dgm:prSet>
      <dgm:spPr/>
    </dgm:pt>
    <dgm:pt modelId="{5942397A-5EF3-4047-BA5C-5C7D9B24D76E}" type="pres">
      <dgm:prSet presAssocID="{32B6849C-6CF9-4E40-A323-B35BDDE9AC64}" presName="spacer" presStyleCnt="0"/>
      <dgm:spPr/>
    </dgm:pt>
    <dgm:pt modelId="{B3971D69-9223-4CD9-B75D-2A874E0D0A5C}" type="pres">
      <dgm:prSet presAssocID="{AC43E3E9-5C6C-4276-912B-5DC35F0CBD56}" presName="parentText" presStyleLbl="node1" presStyleIdx="3" presStyleCnt="9">
        <dgm:presLayoutVars>
          <dgm:chMax val="0"/>
          <dgm:bulletEnabled val="1"/>
        </dgm:presLayoutVars>
      </dgm:prSet>
      <dgm:spPr/>
    </dgm:pt>
    <dgm:pt modelId="{C1BA6E59-D120-4D82-902B-25FB2BFE2CAC}" type="pres">
      <dgm:prSet presAssocID="{550B6558-AF18-4F32-9A10-9E52493FD3F8}" presName="spacer" presStyleCnt="0"/>
      <dgm:spPr/>
    </dgm:pt>
    <dgm:pt modelId="{CE753E67-5500-42F4-B5F2-4FF897958FA5}" type="pres">
      <dgm:prSet presAssocID="{3B5E5DE8-DE23-4E18-B835-DF5CA3CBF132}" presName="parentText" presStyleLbl="node1" presStyleIdx="4" presStyleCnt="9">
        <dgm:presLayoutVars>
          <dgm:chMax val="0"/>
          <dgm:bulletEnabled val="1"/>
        </dgm:presLayoutVars>
      </dgm:prSet>
      <dgm:spPr/>
    </dgm:pt>
    <dgm:pt modelId="{FB15C9FF-638C-4BE2-9690-75C2A4895991}" type="pres">
      <dgm:prSet presAssocID="{DA3CEC9C-D9DA-40D9-92A3-5C66423C2CE4}" presName="spacer" presStyleCnt="0"/>
      <dgm:spPr/>
    </dgm:pt>
    <dgm:pt modelId="{7757C35D-C3F7-4027-928A-F813C40A56E9}" type="pres">
      <dgm:prSet presAssocID="{15CDE53A-C14A-4729-B058-1B9EF9D07106}" presName="parentText" presStyleLbl="node1" presStyleIdx="5" presStyleCnt="9">
        <dgm:presLayoutVars>
          <dgm:chMax val="0"/>
          <dgm:bulletEnabled val="1"/>
        </dgm:presLayoutVars>
      </dgm:prSet>
      <dgm:spPr/>
    </dgm:pt>
    <dgm:pt modelId="{8612DC05-6906-4020-87F8-44A72470F67E}" type="pres">
      <dgm:prSet presAssocID="{11A3B28F-1E43-411D-B230-7FE4861ADECF}" presName="spacer" presStyleCnt="0"/>
      <dgm:spPr/>
    </dgm:pt>
    <dgm:pt modelId="{1A8D961F-EFE5-418C-8C2D-BE8ABD98B4A7}" type="pres">
      <dgm:prSet presAssocID="{90E10BAF-443F-4152-9BE2-E4383B5D3792}" presName="parentText" presStyleLbl="node1" presStyleIdx="6" presStyleCnt="9">
        <dgm:presLayoutVars>
          <dgm:chMax val="0"/>
          <dgm:bulletEnabled val="1"/>
        </dgm:presLayoutVars>
      </dgm:prSet>
      <dgm:spPr/>
    </dgm:pt>
    <dgm:pt modelId="{62F5F1F4-0020-4D60-8964-2FF23AC381C3}" type="pres">
      <dgm:prSet presAssocID="{6F5078A8-5CFC-47D6-A615-E3CD6883C89C}" presName="spacer" presStyleCnt="0"/>
      <dgm:spPr/>
    </dgm:pt>
    <dgm:pt modelId="{FF3F351A-F022-4A57-8491-07BF8CDBA14A}" type="pres">
      <dgm:prSet presAssocID="{7E8DFF15-84DF-43B6-BC39-98EA14C9BD1E}" presName="parentText" presStyleLbl="node1" presStyleIdx="7" presStyleCnt="9">
        <dgm:presLayoutVars>
          <dgm:chMax val="0"/>
          <dgm:bulletEnabled val="1"/>
        </dgm:presLayoutVars>
      </dgm:prSet>
      <dgm:spPr/>
    </dgm:pt>
    <dgm:pt modelId="{2756FE40-BD2A-4016-B2A0-A32731EEFD05}" type="pres">
      <dgm:prSet presAssocID="{B4999465-8CDE-4B32-BE95-BEEF52E0F05D}" presName="spacer" presStyleCnt="0"/>
      <dgm:spPr/>
    </dgm:pt>
    <dgm:pt modelId="{C38614BA-5AFC-4D28-8489-613C8FD8BE7A}" type="pres">
      <dgm:prSet presAssocID="{C1458CD5-5CCA-4A30-8B2C-A174938751CB}" presName="parentText" presStyleLbl="node1" presStyleIdx="8" presStyleCnt="9">
        <dgm:presLayoutVars>
          <dgm:chMax val="0"/>
          <dgm:bulletEnabled val="1"/>
        </dgm:presLayoutVars>
      </dgm:prSet>
      <dgm:spPr/>
    </dgm:pt>
  </dgm:ptLst>
  <dgm:cxnLst>
    <dgm:cxn modelId="{875AEB02-E943-447C-9477-FDB1A010C9A2}" srcId="{12537D3B-2086-4759-86C4-C1E9876A5620}" destId="{7E8DFF15-84DF-43B6-BC39-98EA14C9BD1E}" srcOrd="7" destOrd="0" parTransId="{D1C64A9E-EBDD-4DF0-B705-E3535F73FDF1}" sibTransId="{B4999465-8CDE-4B32-BE95-BEEF52E0F05D}"/>
    <dgm:cxn modelId="{572A5005-4724-4736-A8CB-6AAB3EAA47DB}" srcId="{12537D3B-2086-4759-86C4-C1E9876A5620}" destId="{CAB40B78-DAAB-4B57-811E-ADEF59DD928E}" srcOrd="1" destOrd="0" parTransId="{BE3D942F-8813-4AC9-8504-AE2D4A000ECD}" sibTransId="{07D3DC34-F3B3-4277-963C-05357AB09CBE}"/>
    <dgm:cxn modelId="{F0BE5606-E2E8-4685-BD01-D126D775DCAD}" srcId="{12537D3B-2086-4759-86C4-C1E9876A5620}" destId="{C1458CD5-5CCA-4A30-8B2C-A174938751CB}" srcOrd="8" destOrd="0" parTransId="{EE991269-68F2-40BC-801C-CDB5F68844F2}" sibTransId="{E0F4E5D2-81B2-4B63-A1F1-48B74EE031C9}"/>
    <dgm:cxn modelId="{E6979510-E562-47CD-AB7D-8CDF19C3A169}" type="presOf" srcId="{12537D3B-2086-4759-86C4-C1E9876A5620}" destId="{60A3ADAF-8C65-422E-87E7-3D4B1470006F}" srcOrd="0" destOrd="0" presId="urn:microsoft.com/office/officeart/2005/8/layout/vList2"/>
    <dgm:cxn modelId="{ABA7351A-A795-4BF0-9A96-82C58ADC1A6B}" srcId="{12537D3B-2086-4759-86C4-C1E9876A5620}" destId="{1A5A7C3B-6714-4155-9273-E12C87DB71B2}" srcOrd="2" destOrd="0" parTransId="{15C1F762-9C8B-4870-84C6-CC88CC77490D}" sibTransId="{32B6849C-6CF9-4E40-A323-B35BDDE9AC64}"/>
    <dgm:cxn modelId="{9EB6F75D-B4D4-4BBB-9FD3-593FE505530A}" srcId="{12537D3B-2086-4759-86C4-C1E9876A5620}" destId="{15CDE53A-C14A-4729-B058-1B9EF9D07106}" srcOrd="5" destOrd="0" parTransId="{F894A65E-AD89-4E9D-889E-68CCC9B46EEB}" sibTransId="{11A3B28F-1E43-411D-B230-7FE4861ADECF}"/>
    <dgm:cxn modelId="{98679245-7C30-4D8E-B5F0-C6FD55D1C972}" type="presOf" srcId="{1A5A7C3B-6714-4155-9273-E12C87DB71B2}" destId="{001AD4EB-67C0-48B0-AC60-4582A8A02F04}" srcOrd="0" destOrd="0" presId="urn:microsoft.com/office/officeart/2005/8/layout/vList2"/>
    <dgm:cxn modelId="{0CE5B747-C29E-42F2-893E-EAF976F41741}" srcId="{12537D3B-2086-4759-86C4-C1E9876A5620}" destId="{66F3E6B8-FEBF-4C54-9BC0-9AA1BF9D35F2}" srcOrd="0" destOrd="0" parTransId="{A4557ABD-E6E5-49F0-BABF-ABEE671E1E19}" sibTransId="{6501295D-411F-4E62-8097-91B6B232AFA3}"/>
    <dgm:cxn modelId="{D6789D7E-B141-4952-867F-6C9378E62822}" type="presOf" srcId="{7E8DFF15-84DF-43B6-BC39-98EA14C9BD1E}" destId="{FF3F351A-F022-4A57-8491-07BF8CDBA14A}" srcOrd="0" destOrd="0" presId="urn:microsoft.com/office/officeart/2005/8/layout/vList2"/>
    <dgm:cxn modelId="{62E31197-EC32-4395-88C0-103EE86D282A}" srcId="{12537D3B-2086-4759-86C4-C1E9876A5620}" destId="{90E10BAF-443F-4152-9BE2-E4383B5D3792}" srcOrd="6" destOrd="0" parTransId="{D08A7EA0-4D82-4A81-A55F-44D3D5699376}" sibTransId="{6F5078A8-5CFC-47D6-A615-E3CD6883C89C}"/>
    <dgm:cxn modelId="{0945629C-B735-47DF-A8C5-9D3E0A64F5C2}" type="presOf" srcId="{15CDE53A-C14A-4729-B058-1B9EF9D07106}" destId="{7757C35D-C3F7-4027-928A-F813C40A56E9}" srcOrd="0" destOrd="0" presId="urn:microsoft.com/office/officeart/2005/8/layout/vList2"/>
    <dgm:cxn modelId="{7D627FA0-9C61-4BD3-A518-03793B606B24}" srcId="{12537D3B-2086-4759-86C4-C1E9876A5620}" destId="{3B5E5DE8-DE23-4E18-B835-DF5CA3CBF132}" srcOrd="4" destOrd="0" parTransId="{EF42E36C-59B5-467A-BD24-04CD2A0DC327}" sibTransId="{DA3CEC9C-D9DA-40D9-92A3-5C66423C2CE4}"/>
    <dgm:cxn modelId="{F5D26EAA-7E6B-4E81-A54C-80142B216318}" srcId="{12537D3B-2086-4759-86C4-C1E9876A5620}" destId="{AC43E3E9-5C6C-4276-912B-5DC35F0CBD56}" srcOrd="3" destOrd="0" parTransId="{F4B96789-BD45-423D-A2F8-DBF7111E72C7}" sibTransId="{550B6558-AF18-4F32-9A10-9E52493FD3F8}"/>
    <dgm:cxn modelId="{370FF9AA-12E6-4A30-A8EB-2FD12FF3DD2D}" type="presOf" srcId="{AC43E3E9-5C6C-4276-912B-5DC35F0CBD56}" destId="{B3971D69-9223-4CD9-B75D-2A874E0D0A5C}" srcOrd="0" destOrd="0" presId="urn:microsoft.com/office/officeart/2005/8/layout/vList2"/>
    <dgm:cxn modelId="{37AE71B2-DED5-403F-87EE-18E48C3CEC3E}" type="presOf" srcId="{3B5E5DE8-DE23-4E18-B835-DF5CA3CBF132}" destId="{CE753E67-5500-42F4-B5F2-4FF897958FA5}" srcOrd="0" destOrd="0" presId="urn:microsoft.com/office/officeart/2005/8/layout/vList2"/>
    <dgm:cxn modelId="{4EDA20B5-4B4D-4010-85B4-0A109C132726}" type="presOf" srcId="{CAB40B78-DAAB-4B57-811E-ADEF59DD928E}" destId="{8AEEC839-A35C-40F8-8541-7F874C9708DA}" srcOrd="0" destOrd="0" presId="urn:microsoft.com/office/officeart/2005/8/layout/vList2"/>
    <dgm:cxn modelId="{263F7AB9-6067-419D-81EE-3CEE95E16AB5}" type="presOf" srcId="{90E10BAF-443F-4152-9BE2-E4383B5D3792}" destId="{1A8D961F-EFE5-418C-8C2D-BE8ABD98B4A7}" srcOrd="0" destOrd="0" presId="urn:microsoft.com/office/officeart/2005/8/layout/vList2"/>
    <dgm:cxn modelId="{F3A8EDD3-2995-4FA0-8C15-8DE9E355436D}" type="presOf" srcId="{66F3E6B8-FEBF-4C54-9BC0-9AA1BF9D35F2}" destId="{67E807BB-1736-4B9B-89F9-8D2B012A7853}" srcOrd="0" destOrd="0" presId="urn:microsoft.com/office/officeart/2005/8/layout/vList2"/>
    <dgm:cxn modelId="{79CED3D6-CE2F-4DF4-B21E-04E0479D0A8E}" type="presOf" srcId="{C1458CD5-5CCA-4A30-8B2C-A174938751CB}" destId="{C38614BA-5AFC-4D28-8489-613C8FD8BE7A}" srcOrd="0" destOrd="0" presId="urn:microsoft.com/office/officeart/2005/8/layout/vList2"/>
    <dgm:cxn modelId="{64F37084-9A70-4CF2-BEDC-0B8926385683}" type="presParOf" srcId="{60A3ADAF-8C65-422E-87E7-3D4B1470006F}" destId="{67E807BB-1736-4B9B-89F9-8D2B012A7853}" srcOrd="0" destOrd="0" presId="urn:microsoft.com/office/officeart/2005/8/layout/vList2"/>
    <dgm:cxn modelId="{0B9DCE50-3E67-4AB9-8EE6-A51F9E271ED1}" type="presParOf" srcId="{60A3ADAF-8C65-422E-87E7-3D4B1470006F}" destId="{06F2770F-F5C2-41FF-8EDD-AA5D6E064333}" srcOrd="1" destOrd="0" presId="urn:microsoft.com/office/officeart/2005/8/layout/vList2"/>
    <dgm:cxn modelId="{013CAB97-C9DC-493A-A497-A89A0C393E1A}" type="presParOf" srcId="{60A3ADAF-8C65-422E-87E7-3D4B1470006F}" destId="{8AEEC839-A35C-40F8-8541-7F874C9708DA}" srcOrd="2" destOrd="0" presId="urn:microsoft.com/office/officeart/2005/8/layout/vList2"/>
    <dgm:cxn modelId="{6A848461-C36C-4513-A265-F0BEDC9C02C2}" type="presParOf" srcId="{60A3ADAF-8C65-422E-87E7-3D4B1470006F}" destId="{06658F19-E8D3-4CEB-8EDF-30A6A5AD598B}" srcOrd="3" destOrd="0" presId="urn:microsoft.com/office/officeart/2005/8/layout/vList2"/>
    <dgm:cxn modelId="{00425853-411B-480B-B9DD-6EBCFD9CCD82}" type="presParOf" srcId="{60A3ADAF-8C65-422E-87E7-3D4B1470006F}" destId="{001AD4EB-67C0-48B0-AC60-4582A8A02F04}" srcOrd="4" destOrd="0" presId="urn:microsoft.com/office/officeart/2005/8/layout/vList2"/>
    <dgm:cxn modelId="{E95D3566-3DD4-44D9-97C9-568159D6C82F}" type="presParOf" srcId="{60A3ADAF-8C65-422E-87E7-3D4B1470006F}" destId="{5942397A-5EF3-4047-BA5C-5C7D9B24D76E}" srcOrd="5" destOrd="0" presId="urn:microsoft.com/office/officeart/2005/8/layout/vList2"/>
    <dgm:cxn modelId="{B580B23E-6FDF-4B52-88EF-470D4161462F}" type="presParOf" srcId="{60A3ADAF-8C65-422E-87E7-3D4B1470006F}" destId="{B3971D69-9223-4CD9-B75D-2A874E0D0A5C}" srcOrd="6" destOrd="0" presId="urn:microsoft.com/office/officeart/2005/8/layout/vList2"/>
    <dgm:cxn modelId="{F26729B4-2146-4170-9037-48EEF982CEA8}" type="presParOf" srcId="{60A3ADAF-8C65-422E-87E7-3D4B1470006F}" destId="{C1BA6E59-D120-4D82-902B-25FB2BFE2CAC}" srcOrd="7" destOrd="0" presId="urn:microsoft.com/office/officeart/2005/8/layout/vList2"/>
    <dgm:cxn modelId="{511B47D6-251D-42C4-806F-44E3378056DB}" type="presParOf" srcId="{60A3ADAF-8C65-422E-87E7-3D4B1470006F}" destId="{CE753E67-5500-42F4-B5F2-4FF897958FA5}" srcOrd="8" destOrd="0" presId="urn:microsoft.com/office/officeart/2005/8/layout/vList2"/>
    <dgm:cxn modelId="{0CDB5AA3-F657-4E0C-9829-884083757DBA}" type="presParOf" srcId="{60A3ADAF-8C65-422E-87E7-3D4B1470006F}" destId="{FB15C9FF-638C-4BE2-9690-75C2A4895991}" srcOrd="9" destOrd="0" presId="urn:microsoft.com/office/officeart/2005/8/layout/vList2"/>
    <dgm:cxn modelId="{8C51BD3D-D605-48E6-9323-44CC71B220B7}" type="presParOf" srcId="{60A3ADAF-8C65-422E-87E7-3D4B1470006F}" destId="{7757C35D-C3F7-4027-928A-F813C40A56E9}" srcOrd="10" destOrd="0" presId="urn:microsoft.com/office/officeart/2005/8/layout/vList2"/>
    <dgm:cxn modelId="{67387AFF-1E4E-452A-A329-A00A110D426E}" type="presParOf" srcId="{60A3ADAF-8C65-422E-87E7-3D4B1470006F}" destId="{8612DC05-6906-4020-87F8-44A72470F67E}" srcOrd="11" destOrd="0" presId="urn:microsoft.com/office/officeart/2005/8/layout/vList2"/>
    <dgm:cxn modelId="{10C5AF87-48C7-4C43-960A-5A52A9308CEF}" type="presParOf" srcId="{60A3ADAF-8C65-422E-87E7-3D4B1470006F}" destId="{1A8D961F-EFE5-418C-8C2D-BE8ABD98B4A7}" srcOrd="12" destOrd="0" presId="urn:microsoft.com/office/officeart/2005/8/layout/vList2"/>
    <dgm:cxn modelId="{F58878DE-9DBE-43A0-AC5B-B8E1B9F12E9E}" type="presParOf" srcId="{60A3ADAF-8C65-422E-87E7-3D4B1470006F}" destId="{62F5F1F4-0020-4D60-8964-2FF23AC381C3}" srcOrd="13" destOrd="0" presId="urn:microsoft.com/office/officeart/2005/8/layout/vList2"/>
    <dgm:cxn modelId="{AA63BE44-9536-4016-B538-3D0759C6BE58}" type="presParOf" srcId="{60A3ADAF-8C65-422E-87E7-3D4B1470006F}" destId="{FF3F351A-F022-4A57-8491-07BF8CDBA14A}" srcOrd="14" destOrd="0" presId="urn:microsoft.com/office/officeart/2005/8/layout/vList2"/>
    <dgm:cxn modelId="{8B27D96F-EEF7-4BB6-A06B-C5138F6C58E6}" type="presParOf" srcId="{60A3ADAF-8C65-422E-87E7-3D4B1470006F}" destId="{2756FE40-BD2A-4016-B2A0-A32731EEFD05}" srcOrd="15" destOrd="0" presId="urn:microsoft.com/office/officeart/2005/8/layout/vList2"/>
    <dgm:cxn modelId="{12BED43B-ABD6-4631-9871-AA0D7FB8A52B}" type="presParOf" srcId="{60A3ADAF-8C65-422E-87E7-3D4B1470006F}" destId="{C38614BA-5AFC-4D28-8489-613C8FD8BE7A}"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CFA8EBF-4DE6-4076-81C9-206E569480E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91BE0F9-2B4F-4954-9DEA-BD2D54414660}">
      <dgm:prSet/>
      <dgm:spPr/>
      <dgm:t>
        <a:bodyPr/>
        <a:lstStyle/>
        <a:p>
          <a:pPr>
            <a:lnSpc>
              <a:spcPct val="100000"/>
            </a:lnSpc>
          </a:pPr>
          <a:r>
            <a:rPr lang="en-US" dirty="0"/>
            <a:t>Fast Decision Making/Decisive</a:t>
          </a:r>
        </a:p>
      </dgm:t>
    </dgm:pt>
    <dgm:pt modelId="{331939C8-1030-4CBD-B0D5-A8BDFA01DBCB}" type="parTrans" cxnId="{78B6F31F-F491-4149-94A1-7361C9DC9584}">
      <dgm:prSet/>
      <dgm:spPr/>
      <dgm:t>
        <a:bodyPr/>
        <a:lstStyle/>
        <a:p>
          <a:endParaRPr lang="en-US"/>
        </a:p>
      </dgm:t>
    </dgm:pt>
    <dgm:pt modelId="{25C4C829-6152-4771-BDE1-F64FEF982C7B}" type="sibTrans" cxnId="{78B6F31F-F491-4149-94A1-7361C9DC9584}">
      <dgm:prSet/>
      <dgm:spPr/>
      <dgm:t>
        <a:bodyPr/>
        <a:lstStyle/>
        <a:p>
          <a:pPr>
            <a:lnSpc>
              <a:spcPct val="100000"/>
            </a:lnSpc>
          </a:pPr>
          <a:endParaRPr lang="en-US"/>
        </a:p>
      </dgm:t>
    </dgm:pt>
    <dgm:pt modelId="{491FF4EF-351D-4047-ADA9-8A59070FA8CE}">
      <dgm:prSet/>
      <dgm:spPr/>
      <dgm:t>
        <a:bodyPr/>
        <a:lstStyle/>
        <a:p>
          <a:pPr>
            <a:lnSpc>
              <a:spcPct val="100000"/>
            </a:lnSpc>
          </a:pPr>
          <a:r>
            <a:rPr lang="en-US" dirty="0"/>
            <a:t>People Oriented/Energetic </a:t>
          </a:r>
        </a:p>
      </dgm:t>
    </dgm:pt>
    <dgm:pt modelId="{BD96F3FE-95E8-4AEC-9F7B-4C5B51920440}" type="parTrans" cxnId="{2C78BBCB-A1B8-40A6-BCDB-ECED358DC145}">
      <dgm:prSet/>
      <dgm:spPr/>
      <dgm:t>
        <a:bodyPr/>
        <a:lstStyle/>
        <a:p>
          <a:endParaRPr lang="en-US"/>
        </a:p>
      </dgm:t>
    </dgm:pt>
    <dgm:pt modelId="{FB850465-A6BA-4BD6-91A4-C413E1D501C8}" type="sibTrans" cxnId="{2C78BBCB-A1B8-40A6-BCDB-ECED358DC145}">
      <dgm:prSet/>
      <dgm:spPr/>
      <dgm:t>
        <a:bodyPr/>
        <a:lstStyle/>
        <a:p>
          <a:pPr>
            <a:lnSpc>
              <a:spcPct val="100000"/>
            </a:lnSpc>
          </a:pPr>
          <a:endParaRPr lang="en-US"/>
        </a:p>
      </dgm:t>
    </dgm:pt>
    <dgm:pt modelId="{6245952C-875C-4E6C-A481-1B54332A60D8}">
      <dgm:prSet/>
      <dgm:spPr/>
      <dgm:t>
        <a:bodyPr/>
        <a:lstStyle/>
        <a:p>
          <a:pPr>
            <a:lnSpc>
              <a:spcPct val="100000"/>
            </a:lnSpc>
          </a:pPr>
          <a:r>
            <a:rPr lang="en-US" dirty="0"/>
            <a:t>Methodical/Fact Driven</a:t>
          </a:r>
        </a:p>
      </dgm:t>
    </dgm:pt>
    <dgm:pt modelId="{D31049F7-78CD-49D5-ADD7-BE6683B31BA1}" type="parTrans" cxnId="{8C8535F9-C426-4354-A3B0-661F75DD520D}">
      <dgm:prSet/>
      <dgm:spPr/>
      <dgm:t>
        <a:bodyPr/>
        <a:lstStyle/>
        <a:p>
          <a:endParaRPr lang="en-US"/>
        </a:p>
      </dgm:t>
    </dgm:pt>
    <dgm:pt modelId="{B3B9204F-77E1-4358-91B2-B475AC7C0568}" type="sibTrans" cxnId="{8C8535F9-C426-4354-A3B0-661F75DD520D}">
      <dgm:prSet/>
      <dgm:spPr/>
      <dgm:t>
        <a:bodyPr/>
        <a:lstStyle/>
        <a:p>
          <a:pPr>
            <a:lnSpc>
              <a:spcPct val="100000"/>
            </a:lnSpc>
          </a:pPr>
          <a:endParaRPr lang="en-US"/>
        </a:p>
      </dgm:t>
    </dgm:pt>
    <dgm:pt modelId="{8F5A102C-7D83-4BBC-B246-55C5D6C7871B}">
      <dgm:prSet/>
      <dgm:spPr/>
      <dgm:t>
        <a:bodyPr/>
        <a:lstStyle/>
        <a:p>
          <a:pPr>
            <a:lnSpc>
              <a:spcPct val="100000"/>
            </a:lnSpc>
          </a:pPr>
          <a:r>
            <a:rPr lang="en-US"/>
            <a:t>Task/Data Oriented</a:t>
          </a:r>
        </a:p>
      </dgm:t>
    </dgm:pt>
    <dgm:pt modelId="{0C97D431-73F4-4A2E-BD38-2ED2C5DE5331}" type="parTrans" cxnId="{F39E9A17-120E-4D42-A362-2A5C8AE6ABB6}">
      <dgm:prSet/>
      <dgm:spPr/>
      <dgm:t>
        <a:bodyPr/>
        <a:lstStyle/>
        <a:p>
          <a:endParaRPr lang="en-US"/>
        </a:p>
      </dgm:t>
    </dgm:pt>
    <dgm:pt modelId="{7D1A3702-D8B0-4F9B-B029-E71EDF28AC72}" type="sibTrans" cxnId="{F39E9A17-120E-4D42-A362-2A5C8AE6ABB6}">
      <dgm:prSet/>
      <dgm:spPr/>
      <dgm:t>
        <a:bodyPr/>
        <a:lstStyle/>
        <a:p>
          <a:endParaRPr lang="en-US"/>
        </a:p>
      </dgm:t>
    </dgm:pt>
    <dgm:pt modelId="{45B72F34-F13C-49BF-8140-CAB1A9134376}" type="pres">
      <dgm:prSet presAssocID="{4CFA8EBF-4DE6-4076-81C9-206E569480E4}" presName="root" presStyleCnt="0">
        <dgm:presLayoutVars>
          <dgm:dir/>
          <dgm:resizeHandles val="exact"/>
        </dgm:presLayoutVars>
      </dgm:prSet>
      <dgm:spPr/>
    </dgm:pt>
    <dgm:pt modelId="{F2F12B62-CE22-49B9-8B4B-0274DB41D9B4}" type="pres">
      <dgm:prSet presAssocID="{4CFA8EBF-4DE6-4076-81C9-206E569480E4}" presName="container" presStyleCnt="0">
        <dgm:presLayoutVars>
          <dgm:dir/>
          <dgm:resizeHandles val="exact"/>
        </dgm:presLayoutVars>
      </dgm:prSet>
      <dgm:spPr/>
    </dgm:pt>
    <dgm:pt modelId="{34EFF1F6-7B83-4F5A-88DF-851590806106}" type="pres">
      <dgm:prSet presAssocID="{791BE0F9-2B4F-4954-9DEA-BD2D54414660}" presName="compNode" presStyleCnt="0"/>
      <dgm:spPr/>
    </dgm:pt>
    <dgm:pt modelId="{CF3AFF95-4AC3-463F-88B9-54510A011029}" type="pres">
      <dgm:prSet presAssocID="{791BE0F9-2B4F-4954-9DEA-BD2D54414660}" presName="iconBgRect" presStyleLbl="bgShp" presStyleIdx="0" presStyleCnt="4"/>
      <dgm:spPr/>
    </dgm:pt>
    <dgm:pt modelId="{65C3AF12-A299-4B08-BB5F-2F8DB82A13FE}" type="pres">
      <dgm:prSet presAssocID="{791BE0F9-2B4F-4954-9DEA-BD2D5441466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un"/>
        </a:ext>
      </dgm:extLst>
    </dgm:pt>
    <dgm:pt modelId="{77E6031A-4EE4-47BC-BAED-2D234B77CF6F}" type="pres">
      <dgm:prSet presAssocID="{791BE0F9-2B4F-4954-9DEA-BD2D54414660}" presName="spaceRect" presStyleCnt="0"/>
      <dgm:spPr/>
    </dgm:pt>
    <dgm:pt modelId="{0CFC24ED-81EC-4DC9-9F27-FC8A46C90F72}" type="pres">
      <dgm:prSet presAssocID="{791BE0F9-2B4F-4954-9DEA-BD2D54414660}" presName="textRect" presStyleLbl="revTx" presStyleIdx="0" presStyleCnt="4">
        <dgm:presLayoutVars>
          <dgm:chMax val="1"/>
          <dgm:chPref val="1"/>
        </dgm:presLayoutVars>
      </dgm:prSet>
      <dgm:spPr/>
    </dgm:pt>
    <dgm:pt modelId="{03FACA84-560C-4557-9330-7494D35CABCB}" type="pres">
      <dgm:prSet presAssocID="{25C4C829-6152-4771-BDE1-F64FEF982C7B}" presName="sibTrans" presStyleLbl="sibTrans2D1" presStyleIdx="0" presStyleCnt="0"/>
      <dgm:spPr/>
    </dgm:pt>
    <dgm:pt modelId="{C4F8A349-5C7E-4725-AABA-A730FF3C6E56}" type="pres">
      <dgm:prSet presAssocID="{491FF4EF-351D-4047-ADA9-8A59070FA8CE}" presName="compNode" presStyleCnt="0"/>
      <dgm:spPr/>
    </dgm:pt>
    <dgm:pt modelId="{8A26E264-0B89-4054-BA1A-17A9F9DCB243}" type="pres">
      <dgm:prSet presAssocID="{491FF4EF-351D-4047-ADA9-8A59070FA8CE}" presName="iconBgRect" presStyleLbl="bgShp" presStyleIdx="1" presStyleCnt="4"/>
      <dgm:spPr/>
    </dgm:pt>
    <dgm:pt modelId="{66227CFD-A319-4024-9B4B-199D01EEEF8B}" type="pres">
      <dgm:prSet presAssocID="{491FF4EF-351D-4047-ADA9-8A59070FA8C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BB151EB8-8CC3-46A9-B347-746E0537F881}" type="pres">
      <dgm:prSet presAssocID="{491FF4EF-351D-4047-ADA9-8A59070FA8CE}" presName="spaceRect" presStyleCnt="0"/>
      <dgm:spPr/>
    </dgm:pt>
    <dgm:pt modelId="{E60B6140-62F3-4DF4-91DF-995278DAC45E}" type="pres">
      <dgm:prSet presAssocID="{491FF4EF-351D-4047-ADA9-8A59070FA8CE}" presName="textRect" presStyleLbl="revTx" presStyleIdx="1" presStyleCnt="4">
        <dgm:presLayoutVars>
          <dgm:chMax val="1"/>
          <dgm:chPref val="1"/>
        </dgm:presLayoutVars>
      </dgm:prSet>
      <dgm:spPr/>
    </dgm:pt>
    <dgm:pt modelId="{C7CA65EC-E4F2-49D0-9F30-B58EB4ED8F39}" type="pres">
      <dgm:prSet presAssocID="{FB850465-A6BA-4BD6-91A4-C413E1D501C8}" presName="sibTrans" presStyleLbl="sibTrans2D1" presStyleIdx="0" presStyleCnt="0"/>
      <dgm:spPr/>
    </dgm:pt>
    <dgm:pt modelId="{68DD800F-B9E6-497B-9C99-EAC6FD039100}" type="pres">
      <dgm:prSet presAssocID="{6245952C-875C-4E6C-A481-1B54332A60D8}" presName="compNode" presStyleCnt="0"/>
      <dgm:spPr/>
    </dgm:pt>
    <dgm:pt modelId="{4C96D362-63A7-4410-8A1B-579782C9EFAF}" type="pres">
      <dgm:prSet presAssocID="{6245952C-875C-4E6C-A481-1B54332A60D8}" presName="iconBgRect" presStyleLbl="bgShp" presStyleIdx="2" presStyleCnt="4"/>
      <dgm:spPr/>
    </dgm:pt>
    <dgm:pt modelId="{403179E9-41CB-43E0-A3C7-5D6509189BCC}" type="pres">
      <dgm:prSet presAssocID="{6245952C-875C-4E6C-A481-1B54332A60D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8A74F47E-44B1-48CB-8A56-F47FC1B24C8F}" type="pres">
      <dgm:prSet presAssocID="{6245952C-875C-4E6C-A481-1B54332A60D8}" presName="spaceRect" presStyleCnt="0"/>
      <dgm:spPr/>
    </dgm:pt>
    <dgm:pt modelId="{91616D1B-BF4E-4C57-803A-9B2E0A84A819}" type="pres">
      <dgm:prSet presAssocID="{6245952C-875C-4E6C-A481-1B54332A60D8}" presName="textRect" presStyleLbl="revTx" presStyleIdx="2" presStyleCnt="4">
        <dgm:presLayoutVars>
          <dgm:chMax val="1"/>
          <dgm:chPref val="1"/>
        </dgm:presLayoutVars>
      </dgm:prSet>
      <dgm:spPr/>
    </dgm:pt>
    <dgm:pt modelId="{9E2D7F8F-7100-4DF2-B80F-40F510D81A08}" type="pres">
      <dgm:prSet presAssocID="{B3B9204F-77E1-4358-91B2-B475AC7C0568}" presName="sibTrans" presStyleLbl="sibTrans2D1" presStyleIdx="0" presStyleCnt="0"/>
      <dgm:spPr/>
    </dgm:pt>
    <dgm:pt modelId="{EA209714-06D1-4BCC-91BC-07092136C175}" type="pres">
      <dgm:prSet presAssocID="{8F5A102C-7D83-4BBC-B246-55C5D6C7871B}" presName="compNode" presStyleCnt="0"/>
      <dgm:spPr/>
    </dgm:pt>
    <dgm:pt modelId="{15B2B5C4-3850-445B-A6F6-86EBFA990DC8}" type="pres">
      <dgm:prSet presAssocID="{8F5A102C-7D83-4BBC-B246-55C5D6C7871B}" presName="iconBgRect" presStyleLbl="bgShp" presStyleIdx="3" presStyleCnt="4"/>
      <dgm:spPr/>
    </dgm:pt>
    <dgm:pt modelId="{56156799-8393-47A0-BEFD-28A3C763D30A}" type="pres">
      <dgm:prSet presAssocID="{8F5A102C-7D83-4BBC-B246-55C5D6C7871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66AA3054-7512-430F-AE18-A58B8B0C68BA}" type="pres">
      <dgm:prSet presAssocID="{8F5A102C-7D83-4BBC-B246-55C5D6C7871B}" presName="spaceRect" presStyleCnt="0"/>
      <dgm:spPr/>
    </dgm:pt>
    <dgm:pt modelId="{9C4318C7-3417-40AB-BA6A-871CDEF98B8F}" type="pres">
      <dgm:prSet presAssocID="{8F5A102C-7D83-4BBC-B246-55C5D6C7871B}" presName="textRect" presStyleLbl="revTx" presStyleIdx="3" presStyleCnt="4">
        <dgm:presLayoutVars>
          <dgm:chMax val="1"/>
          <dgm:chPref val="1"/>
        </dgm:presLayoutVars>
      </dgm:prSet>
      <dgm:spPr/>
    </dgm:pt>
  </dgm:ptLst>
  <dgm:cxnLst>
    <dgm:cxn modelId="{46E2A203-FC8F-4678-8D57-93A61A63BF68}" type="presOf" srcId="{6245952C-875C-4E6C-A481-1B54332A60D8}" destId="{91616D1B-BF4E-4C57-803A-9B2E0A84A819}" srcOrd="0" destOrd="0" presId="urn:microsoft.com/office/officeart/2018/2/layout/IconCircleList"/>
    <dgm:cxn modelId="{A231DC16-8D40-4708-80CA-5BF29422A25D}" type="presOf" srcId="{FB850465-A6BA-4BD6-91A4-C413E1D501C8}" destId="{C7CA65EC-E4F2-49D0-9F30-B58EB4ED8F39}" srcOrd="0" destOrd="0" presId="urn:microsoft.com/office/officeart/2018/2/layout/IconCircleList"/>
    <dgm:cxn modelId="{F39E9A17-120E-4D42-A362-2A5C8AE6ABB6}" srcId="{4CFA8EBF-4DE6-4076-81C9-206E569480E4}" destId="{8F5A102C-7D83-4BBC-B246-55C5D6C7871B}" srcOrd="3" destOrd="0" parTransId="{0C97D431-73F4-4A2E-BD38-2ED2C5DE5331}" sibTransId="{7D1A3702-D8B0-4F9B-B029-E71EDF28AC72}"/>
    <dgm:cxn modelId="{9F30841E-EAB0-4C90-9AED-512CFF4C3CB4}" type="presOf" srcId="{8F5A102C-7D83-4BBC-B246-55C5D6C7871B}" destId="{9C4318C7-3417-40AB-BA6A-871CDEF98B8F}" srcOrd="0" destOrd="0" presId="urn:microsoft.com/office/officeart/2018/2/layout/IconCircleList"/>
    <dgm:cxn modelId="{78B6F31F-F491-4149-94A1-7361C9DC9584}" srcId="{4CFA8EBF-4DE6-4076-81C9-206E569480E4}" destId="{791BE0F9-2B4F-4954-9DEA-BD2D54414660}" srcOrd="0" destOrd="0" parTransId="{331939C8-1030-4CBD-B0D5-A8BDFA01DBCB}" sibTransId="{25C4C829-6152-4771-BDE1-F64FEF982C7B}"/>
    <dgm:cxn modelId="{389B015F-3BBE-432A-9E61-B52285FC1EDC}" type="presOf" srcId="{791BE0F9-2B4F-4954-9DEA-BD2D54414660}" destId="{0CFC24ED-81EC-4DC9-9F27-FC8A46C90F72}" srcOrd="0" destOrd="0" presId="urn:microsoft.com/office/officeart/2018/2/layout/IconCircleList"/>
    <dgm:cxn modelId="{C3602754-3B5A-4271-9097-47B5E5DFC021}" type="presOf" srcId="{B3B9204F-77E1-4358-91B2-B475AC7C0568}" destId="{9E2D7F8F-7100-4DF2-B80F-40F510D81A08}" srcOrd="0" destOrd="0" presId="urn:microsoft.com/office/officeart/2018/2/layout/IconCircleList"/>
    <dgm:cxn modelId="{8A2FCB54-3183-4FD7-87C9-B6EF5B35D277}" type="presOf" srcId="{4CFA8EBF-4DE6-4076-81C9-206E569480E4}" destId="{45B72F34-F13C-49BF-8140-CAB1A9134376}" srcOrd="0" destOrd="0" presId="urn:microsoft.com/office/officeart/2018/2/layout/IconCircleList"/>
    <dgm:cxn modelId="{9BAFE590-B5CF-47E8-A953-629128A97898}" type="presOf" srcId="{25C4C829-6152-4771-BDE1-F64FEF982C7B}" destId="{03FACA84-560C-4557-9330-7494D35CABCB}" srcOrd="0" destOrd="0" presId="urn:microsoft.com/office/officeart/2018/2/layout/IconCircleList"/>
    <dgm:cxn modelId="{2C78BBCB-A1B8-40A6-BCDB-ECED358DC145}" srcId="{4CFA8EBF-4DE6-4076-81C9-206E569480E4}" destId="{491FF4EF-351D-4047-ADA9-8A59070FA8CE}" srcOrd="1" destOrd="0" parTransId="{BD96F3FE-95E8-4AEC-9F7B-4C5B51920440}" sibTransId="{FB850465-A6BA-4BD6-91A4-C413E1D501C8}"/>
    <dgm:cxn modelId="{CEC29EE3-8014-4433-8E75-CF2AE4D236D9}" type="presOf" srcId="{491FF4EF-351D-4047-ADA9-8A59070FA8CE}" destId="{E60B6140-62F3-4DF4-91DF-995278DAC45E}" srcOrd="0" destOrd="0" presId="urn:microsoft.com/office/officeart/2018/2/layout/IconCircleList"/>
    <dgm:cxn modelId="{8C8535F9-C426-4354-A3B0-661F75DD520D}" srcId="{4CFA8EBF-4DE6-4076-81C9-206E569480E4}" destId="{6245952C-875C-4E6C-A481-1B54332A60D8}" srcOrd="2" destOrd="0" parTransId="{D31049F7-78CD-49D5-ADD7-BE6683B31BA1}" sibTransId="{B3B9204F-77E1-4358-91B2-B475AC7C0568}"/>
    <dgm:cxn modelId="{83214E04-F7CF-4932-840A-F31F152E1B53}" type="presParOf" srcId="{45B72F34-F13C-49BF-8140-CAB1A9134376}" destId="{F2F12B62-CE22-49B9-8B4B-0274DB41D9B4}" srcOrd="0" destOrd="0" presId="urn:microsoft.com/office/officeart/2018/2/layout/IconCircleList"/>
    <dgm:cxn modelId="{BC82BDDC-B4C0-49A0-836B-53C94BE79109}" type="presParOf" srcId="{F2F12B62-CE22-49B9-8B4B-0274DB41D9B4}" destId="{34EFF1F6-7B83-4F5A-88DF-851590806106}" srcOrd="0" destOrd="0" presId="urn:microsoft.com/office/officeart/2018/2/layout/IconCircleList"/>
    <dgm:cxn modelId="{A4CA68F1-D434-4096-BEC3-0BC4EAB3AE97}" type="presParOf" srcId="{34EFF1F6-7B83-4F5A-88DF-851590806106}" destId="{CF3AFF95-4AC3-463F-88B9-54510A011029}" srcOrd="0" destOrd="0" presId="urn:microsoft.com/office/officeart/2018/2/layout/IconCircleList"/>
    <dgm:cxn modelId="{77926408-43BD-4EEC-BE9D-82C3E66470E5}" type="presParOf" srcId="{34EFF1F6-7B83-4F5A-88DF-851590806106}" destId="{65C3AF12-A299-4B08-BB5F-2F8DB82A13FE}" srcOrd="1" destOrd="0" presId="urn:microsoft.com/office/officeart/2018/2/layout/IconCircleList"/>
    <dgm:cxn modelId="{1312B872-F78B-4A54-BAFB-17C9A735C479}" type="presParOf" srcId="{34EFF1F6-7B83-4F5A-88DF-851590806106}" destId="{77E6031A-4EE4-47BC-BAED-2D234B77CF6F}" srcOrd="2" destOrd="0" presId="urn:microsoft.com/office/officeart/2018/2/layout/IconCircleList"/>
    <dgm:cxn modelId="{1E0B09C1-BC42-48A5-B0D2-7236EFB437E2}" type="presParOf" srcId="{34EFF1F6-7B83-4F5A-88DF-851590806106}" destId="{0CFC24ED-81EC-4DC9-9F27-FC8A46C90F72}" srcOrd="3" destOrd="0" presId="urn:microsoft.com/office/officeart/2018/2/layout/IconCircleList"/>
    <dgm:cxn modelId="{14CB6C75-DC39-4A48-B2D9-BEA8CAB08FE2}" type="presParOf" srcId="{F2F12B62-CE22-49B9-8B4B-0274DB41D9B4}" destId="{03FACA84-560C-4557-9330-7494D35CABCB}" srcOrd="1" destOrd="0" presId="urn:microsoft.com/office/officeart/2018/2/layout/IconCircleList"/>
    <dgm:cxn modelId="{4A9DDC77-1490-4B93-9310-30B747ADFE3C}" type="presParOf" srcId="{F2F12B62-CE22-49B9-8B4B-0274DB41D9B4}" destId="{C4F8A349-5C7E-4725-AABA-A730FF3C6E56}" srcOrd="2" destOrd="0" presId="urn:microsoft.com/office/officeart/2018/2/layout/IconCircleList"/>
    <dgm:cxn modelId="{CD082FD7-0EC2-43D5-8D0D-B7857358BBE7}" type="presParOf" srcId="{C4F8A349-5C7E-4725-AABA-A730FF3C6E56}" destId="{8A26E264-0B89-4054-BA1A-17A9F9DCB243}" srcOrd="0" destOrd="0" presId="urn:microsoft.com/office/officeart/2018/2/layout/IconCircleList"/>
    <dgm:cxn modelId="{08E2C613-CEE7-4800-8D0A-4707329B1348}" type="presParOf" srcId="{C4F8A349-5C7E-4725-AABA-A730FF3C6E56}" destId="{66227CFD-A319-4024-9B4B-199D01EEEF8B}" srcOrd="1" destOrd="0" presId="urn:microsoft.com/office/officeart/2018/2/layout/IconCircleList"/>
    <dgm:cxn modelId="{4FFE936F-6C88-4D76-932D-04640C5AB556}" type="presParOf" srcId="{C4F8A349-5C7E-4725-AABA-A730FF3C6E56}" destId="{BB151EB8-8CC3-46A9-B347-746E0537F881}" srcOrd="2" destOrd="0" presId="urn:microsoft.com/office/officeart/2018/2/layout/IconCircleList"/>
    <dgm:cxn modelId="{4FBF3E44-2549-45DE-8572-60B4F561A7F6}" type="presParOf" srcId="{C4F8A349-5C7E-4725-AABA-A730FF3C6E56}" destId="{E60B6140-62F3-4DF4-91DF-995278DAC45E}" srcOrd="3" destOrd="0" presId="urn:microsoft.com/office/officeart/2018/2/layout/IconCircleList"/>
    <dgm:cxn modelId="{674A8F99-E506-472C-9513-E6D23821D89F}" type="presParOf" srcId="{F2F12B62-CE22-49B9-8B4B-0274DB41D9B4}" destId="{C7CA65EC-E4F2-49D0-9F30-B58EB4ED8F39}" srcOrd="3" destOrd="0" presId="urn:microsoft.com/office/officeart/2018/2/layout/IconCircleList"/>
    <dgm:cxn modelId="{FDECB894-E4D7-428C-A0D8-D3FE562A497C}" type="presParOf" srcId="{F2F12B62-CE22-49B9-8B4B-0274DB41D9B4}" destId="{68DD800F-B9E6-497B-9C99-EAC6FD039100}" srcOrd="4" destOrd="0" presId="urn:microsoft.com/office/officeart/2018/2/layout/IconCircleList"/>
    <dgm:cxn modelId="{8DB9AA90-ED50-4488-9AB5-EEC22F0CB81B}" type="presParOf" srcId="{68DD800F-B9E6-497B-9C99-EAC6FD039100}" destId="{4C96D362-63A7-4410-8A1B-579782C9EFAF}" srcOrd="0" destOrd="0" presId="urn:microsoft.com/office/officeart/2018/2/layout/IconCircleList"/>
    <dgm:cxn modelId="{C94A7265-A330-44EB-86C6-6C7F49E8DA18}" type="presParOf" srcId="{68DD800F-B9E6-497B-9C99-EAC6FD039100}" destId="{403179E9-41CB-43E0-A3C7-5D6509189BCC}" srcOrd="1" destOrd="0" presId="urn:microsoft.com/office/officeart/2018/2/layout/IconCircleList"/>
    <dgm:cxn modelId="{5582E9E3-6534-4CEF-B826-800942A9D287}" type="presParOf" srcId="{68DD800F-B9E6-497B-9C99-EAC6FD039100}" destId="{8A74F47E-44B1-48CB-8A56-F47FC1B24C8F}" srcOrd="2" destOrd="0" presId="urn:microsoft.com/office/officeart/2018/2/layout/IconCircleList"/>
    <dgm:cxn modelId="{BDEC8884-5147-4504-A413-EE015B82C170}" type="presParOf" srcId="{68DD800F-B9E6-497B-9C99-EAC6FD039100}" destId="{91616D1B-BF4E-4C57-803A-9B2E0A84A819}" srcOrd="3" destOrd="0" presId="urn:microsoft.com/office/officeart/2018/2/layout/IconCircleList"/>
    <dgm:cxn modelId="{45A8E1FB-D010-468B-8CBC-5533F1680E61}" type="presParOf" srcId="{F2F12B62-CE22-49B9-8B4B-0274DB41D9B4}" destId="{9E2D7F8F-7100-4DF2-B80F-40F510D81A08}" srcOrd="5" destOrd="0" presId="urn:microsoft.com/office/officeart/2018/2/layout/IconCircleList"/>
    <dgm:cxn modelId="{AC39AD7C-6106-4E05-B5F9-198CF41DF74D}" type="presParOf" srcId="{F2F12B62-CE22-49B9-8B4B-0274DB41D9B4}" destId="{EA209714-06D1-4BCC-91BC-07092136C175}" srcOrd="6" destOrd="0" presId="urn:microsoft.com/office/officeart/2018/2/layout/IconCircleList"/>
    <dgm:cxn modelId="{EBDE8E78-4C01-4432-B042-2739BB0B7D33}" type="presParOf" srcId="{EA209714-06D1-4BCC-91BC-07092136C175}" destId="{15B2B5C4-3850-445B-A6F6-86EBFA990DC8}" srcOrd="0" destOrd="0" presId="urn:microsoft.com/office/officeart/2018/2/layout/IconCircleList"/>
    <dgm:cxn modelId="{CE3536AA-258A-447D-AC8C-D1B22421D876}" type="presParOf" srcId="{EA209714-06D1-4BCC-91BC-07092136C175}" destId="{56156799-8393-47A0-BEFD-28A3C763D30A}" srcOrd="1" destOrd="0" presId="urn:microsoft.com/office/officeart/2018/2/layout/IconCircleList"/>
    <dgm:cxn modelId="{C1BFA9B7-B59D-4F1F-B7FC-B0471F930ECF}" type="presParOf" srcId="{EA209714-06D1-4BCC-91BC-07092136C175}" destId="{66AA3054-7512-430F-AE18-A58B8B0C68BA}" srcOrd="2" destOrd="0" presId="urn:microsoft.com/office/officeart/2018/2/layout/IconCircleList"/>
    <dgm:cxn modelId="{5CA3978A-B8C4-4DFD-8961-1C525A447CDB}" type="presParOf" srcId="{EA209714-06D1-4BCC-91BC-07092136C175}" destId="{9C4318C7-3417-40AB-BA6A-871CDEF98B8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0BB928E-BA72-4DF6-8093-789CF9F136E0}"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922DAE40-DED8-41CE-9122-D88B853397D8}">
      <dgm:prSet/>
      <dgm:spPr/>
      <dgm:t>
        <a:bodyPr/>
        <a:lstStyle/>
        <a:p>
          <a:endParaRPr lang="en-US" dirty="0"/>
        </a:p>
      </dgm:t>
    </dgm:pt>
    <dgm:pt modelId="{D56CD51F-B995-4CB5-8E4A-4AF106BBA179}" type="parTrans" cxnId="{0F56EBBF-0972-4577-A7B9-70DDE832A6DC}">
      <dgm:prSet/>
      <dgm:spPr/>
      <dgm:t>
        <a:bodyPr/>
        <a:lstStyle/>
        <a:p>
          <a:endParaRPr lang="en-US"/>
        </a:p>
      </dgm:t>
    </dgm:pt>
    <dgm:pt modelId="{3005118D-C8BA-45B0-9411-53323F431F29}" type="sibTrans" cxnId="{0F56EBBF-0972-4577-A7B9-70DDE832A6DC}">
      <dgm:prSet/>
      <dgm:spPr/>
      <dgm:t>
        <a:bodyPr/>
        <a:lstStyle/>
        <a:p>
          <a:endParaRPr lang="en-US"/>
        </a:p>
      </dgm:t>
    </dgm:pt>
    <dgm:pt modelId="{7E5C2F42-FA53-4FE4-B3D4-1B44E49C3F77}">
      <dgm:prSet/>
      <dgm:spPr/>
      <dgm:t>
        <a:bodyPr/>
        <a:lstStyle/>
        <a:p>
          <a:r>
            <a:rPr lang="en-US" dirty="0"/>
            <a:t>Decision Making</a:t>
          </a:r>
        </a:p>
      </dgm:t>
    </dgm:pt>
    <dgm:pt modelId="{257A1EC9-CAE5-469B-80A1-A41174F3A4E5}" type="parTrans" cxnId="{3244C73D-5B88-4F9A-9422-5CB2384C9D98}">
      <dgm:prSet/>
      <dgm:spPr/>
      <dgm:t>
        <a:bodyPr/>
        <a:lstStyle/>
        <a:p>
          <a:endParaRPr lang="en-US"/>
        </a:p>
      </dgm:t>
    </dgm:pt>
    <dgm:pt modelId="{6FC24A94-2595-4082-A97F-AA44458719EC}" type="sibTrans" cxnId="{3244C73D-5B88-4F9A-9422-5CB2384C9D98}">
      <dgm:prSet/>
      <dgm:spPr/>
      <dgm:t>
        <a:bodyPr/>
        <a:lstStyle/>
        <a:p>
          <a:endParaRPr lang="en-US"/>
        </a:p>
      </dgm:t>
    </dgm:pt>
    <dgm:pt modelId="{3CB6253A-82B6-488B-AA19-F61A3D45141C}">
      <dgm:prSet/>
      <dgm:spPr/>
      <dgm:t>
        <a:bodyPr/>
        <a:lstStyle/>
        <a:p>
          <a:r>
            <a:rPr lang="en-US" dirty="0"/>
            <a:t>Communication</a:t>
          </a:r>
        </a:p>
      </dgm:t>
    </dgm:pt>
    <dgm:pt modelId="{D53AE3FF-D6FF-4343-AF28-6DCC5AB98503}" type="parTrans" cxnId="{D62B32B7-7827-4A9A-8E91-00D2B86125F6}">
      <dgm:prSet/>
      <dgm:spPr/>
      <dgm:t>
        <a:bodyPr/>
        <a:lstStyle/>
        <a:p>
          <a:endParaRPr lang="en-US"/>
        </a:p>
      </dgm:t>
    </dgm:pt>
    <dgm:pt modelId="{6066C85B-80AC-47C7-BA5A-3F1093081077}" type="sibTrans" cxnId="{D62B32B7-7827-4A9A-8E91-00D2B86125F6}">
      <dgm:prSet/>
      <dgm:spPr/>
      <dgm:t>
        <a:bodyPr/>
        <a:lstStyle/>
        <a:p>
          <a:endParaRPr lang="en-US"/>
        </a:p>
      </dgm:t>
    </dgm:pt>
    <dgm:pt modelId="{3ED60A32-585E-4678-A5F8-5F78172D4AB5}">
      <dgm:prSet/>
      <dgm:spPr/>
      <dgm:t>
        <a:bodyPr/>
        <a:lstStyle/>
        <a:p>
          <a:r>
            <a:rPr lang="en-US" dirty="0"/>
            <a:t>Financial Management</a:t>
          </a:r>
        </a:p>
      </dgm:t>
    </dgm:pt>
    <dgm:pt modelId="{514A55C9-75CF-45C7-843F-5DA63DF2632F}" type="parTrans" cxnId="{08912D07-FD44-4F15-9750-BB3D3C45D702}">
      <dgm:prSet/>
      <dgm:spPr/>
      <dgm:t>
        <a:bodyPr/>
        <a:lstStyle/>
        <a:p>
          <a:endParaRPr lang="en-US"/>
        </a:p>
      </dgm:t>
    </dgm:pt>
    <dgm:pt modelId="{2F5EBE8E-B378-433D-BC0D-BB45ECECAE46}" type="sibTrans" cxnId="{08912D07-FD44-4F15-9750-BB3D3C45D702}">
      <dgm:prSet/>
      <dgm:spPr/>
      <dgm:t>
        <a:bodyPr/>
        <a:lstStyle/>
        <a:p>
          <a:endParaRPr lang="en-US"/>
        </a:p>
      </dgm:t>
    </dgm:pt>
    <dgm:pt modelId="{D2E4C4D9-B2E7-4DFB-BF58-CCB330F24DBD}">
      <dgm:prSet/>
      <dgm:spPr/>
      <dgm:t>
        <a:bodyPr/>
        <a:lstStyle/>
        <a:p>
          <a:r>
            <a:rPr lang="en-US" dirty="0"/>
            <a:t>Legal Issues</a:t>
          </a:r>
        </a:p>
      </dgm:t>
    </dgm:pt>
    <dgm:pt modelId="{FFA4960B-5A2A-42EA-A7F7-3671A84173F0}" type="parTrans" cxnId="{51EDCB4C-0F46-4E56-83A0-519B811F03E3}">
      <dgm:prSet/>
      <dgm:spPr/>
      <dgm:t>
        <a:bodyPr/>
        <a:lstStyle/>
        <a:p>
          <a:endParaRPr lang="en-US"/>
        </a:p>
      </dgm:t>
    </dgm:pt>
    <dgm:pt modelId="{74147501-ADAB-4B9E-82E1-AD424E77FE1F}" type="sibTrans" cxnId="{51EDCB4C-0F46-4E56-83A0-519B811F03E3}">
      <dgm:prSet/>
      <dgm:spPr/>
      <dgm:t>
        <a:bodyPr/>
        <a:lstStyle/>
        <a:p>
          <a:endParaRPr lang="en-US"/>
        </a:p>
      </dgm:t>
    </dgm:pt>
    <dgm:pt modelId="{20B2C08A-0AA6-454D-80ED-F72BB152757C}">
      <dgm:prSet/>
      <dgm:spPr/>
      <dgm:t>
        <a:bodyPr/>
        <a:lstStyle/>
        <a:p>
          <a:r>
            <a:rPr lang="en-US" dirty="0"/>
            <a:t>Business Development and Marketing</a:t>
          </a:r>
        </a:p>
      </dgm:t>
    </dgm:pt>
    <dgm:pt modelId="{8256804D-AFEE-4621-BE06-DB63AAE52D38}" type="parTrans" cxnId="{D1DCC90C-28EA-45EF-ACDC-60CB39D6F012}">
      <dgm:prSet/>
      <dgm:spPr/>
      <dgm:t>
        <a:bodyPr/>
        <a:lstStyle/>
        <a:p>
          <a:endParaRPr lang="en-US"/>
        </a:p>
      </dgm:t>
    </dgm:pt>
    <dgm:pt modelId="{B2AF3D0D-CD83-469B-8ECD-17F3A563277C}" type="sibTrans" cxnId="{D1DCC90C-28EA-45EF-ACDC-60CB39D6F012}">
      <dgm:prSet/>
      <dgm:spPr/>
      <dgm:t>
        <a:bodyPr/>
        <a:lstStyle/>
        <a:p>
          <a:endParaRPr lang="en-US"/>
        </a:p>
      </dgm:t>
    </dgm:pt>
    <dgm:pt modelId="{D51F042D-CD56-4D22-A2E1-16862EB7CEE8}" type="pres">
      <dgm:prSet presAssocID="{B0BB928E-BA72-4DF6-8093-789CF9F136E0}" presName="linear" presStyleCnt="0">
        <dgm:presLayoutVars>
          <dgm:animLvl val="lvl"/>
          <dgm:resizeHandles val="exact"/>
        </dgm:presLayoutVars>
      </dgm:prSet>
      <dgm:spPr/>
    </dgm:pt>
    <dgm:pt modelId="{386F0B08-D456-48D4-A699-C25A27BD28B3}" type="pres">
      <dgm:prSet presAssocID="{922DAE40-DED8-41CE-9122-D88B853397D8}" presName="parentText" presStyleLbl="node1" presStyleIdx="0" presStyleCnt="1">
        <dgm:presLayoutVars>
          <dgm:chMax val="0"/>
          <dgm:bulletEnabled val="1"/>
        </dgm:presLayoutVars>
      </dgm:prSet>
      <dgm:spPr/>
    </dgm:pt>
    <dgm:pt modelId="{A4E5AA14-CD69-4413-A5F9-9744BB51E47F}" type="pres">
      <dgm:prSet presAssocID="{922DAE40-DED8-41CE-9122-D88B853397D8}" presName="childText" presStyleLbl="revTx" presStyleIdx="0" presStyleCnt="1">
        <dgm:presLayoutVars>
          <dgm:bulletEnabled val="1"/>
        </dgm:presLayoutVars>
      </dgm:prSet>
      <dgm:spPr/>
    </dgm:pt>
  </dgm:ptLst>
  <dgm:cxnLst>
    <dgm:cxn modelId="{08912D07-FD44-4F15-9750-BB3D3C45D702}" srcId="{922DAE40-DED8-41CE-9122-D88B853397D8}" destId="{3ED60A32-585E-4678-A5F8-5F78172D4AB5}" srcOrd="2" destOrd="0" parTransId="{514A55C9-75CF-45C7-843F-5DA63DF2632F}" sibTransId="{2F5EBE8E-B378-433D-BC0D-BB45ECECAE46}"/>
    <dgm:cxn modelId="{D1DCC90C-28EA-45EF-ACDC-60CB39D6F012}" srcId="{922DAE40-DED8-41CE-9122-D88B853397D8}" destId="{20B2C08A-0AA6-454D-80ED-F72BB152757C}" srcOrd="4" destOrd="0" parTransId="{8256804D-AFEE-4621-BE06-DB63AAE52D38}" sibTransId="{B2AF3D0D-CD83-469B-8ECD-17F3A563277C}"/>
    <dgm:cxn modelId="{D2718839-9C18-4F47-A502-F78A5EFCD48B}" type="presOf" srcId="{3ED60A32-585E-4678-A5F8-5F78172D4AB5}" destId="{A4E5AA14-CD69-4413-A5F9-9744BB51E47F}" srcOrd="0" destOrd="2" presId="urn:microsoft.com/office/officeart/2005/8/layout/vList2"/>
    <dgm:cxn modelId="{3244C73D-5B88-4F9A-9422-5CB2384C9D98}" srcId="{922DAE40-DED8-41CE-9122-D88B853397D8}" destId="{7E5C2F42-FA53-4FE4-B3D4-1B44E49C3F77}" srcOrd="0" destOrd="0" parTransId="{257A1EC9-CAE5-469B-80A1-A41174F3A4E5}" sibTransId="{6FC24A94-2595-4082-A97F-AA44458719EC}"/>
    <dgm:cxn modelId="{A43CF75F-CA69-42C8-9043-0B3E56D68B61}" type="presOf" srcId="{922DAE40-DED8-41CE-9122-D88B853397D8}" destId="{386F0B08-D456-48D4-A699-C25A27BD28B3}" srcOrd="0" destOrd="0" presId="urn:microsoft.com/office/officeart/2005/8/layout/vList2"/>
    <dgm:cxn modelId="{51EDCB4C-0F46-4E56-83A0-519B811F03E3}" srcId="{922DAE40-DED8-41CE-9122-D88B853397D8}" destId="{D2E4C4D9-B2E7-4DFB-BF58-CCB330F24DBD}" srcOrd="3" destOrd="0" parTransId="{FFA4960B-5A2A-42EA-A7F7-3671A84173F0}" sibTransId="{74147501-ADAB-4B9E-82E1-AD424E77FE1F}"/>
    <dgm:cxn modelId="{98334B7B-2A17-43FF-96A8-3FB64E703E35}" type="presOf" srcId="{D2E4C4D9-B2E7-4DFB-BF58-CCB330F24DBD}" destId="{A4E5AA14-CD69-4413-A5F9-9744BB51E47F}" srcOrd="0" destOrd="3" presId="urn:microsoft.com/office/officeart/2005/8/layout/vList2"/>
    <dgm:cxn modelId="{7875507F-0540-4A5C-BCA0-73DB9ECA9923}" type="presOf" srcId="{20B2C08A-0AA6-454D-80ED-F72BB152757C}" destId="{A4E5AA14-CD69-4413-A5F9-9744BB51E47F}" srcOrd="0" destOrd="4" presId="urn:microsoft.com/office/officeart/2005/8/layout/vList2"/>
    <dgm:cxn modelId="{D62B32B7-7827-4A9A-8E91-00D2B86125F6}" srcId="{922DAE40-DED8-41CE-9122-D88B853397D8}" destId="{3CB6253A-82B6-488B-AA19-F61A3D45141C}" srcOrd="1" destOrd="0" parTransId="{D53AE3FF-D6FF-4343-AF28-6DCC5AB98503}" sibTransId="{6066C85B-80AC-47C7-BA5A-3F1093081077}"/>
    <dgm:cxn modelId="{0F56EBBF-0972-4577-A7B9-70DDE832A6DC}" srcId="{B0BB928E-BA72-4DF6-8093-789CF9F136E0}" destId="{922DAE40-DED8-41CE-9122-D88B853397D8}" srcOrd="0" destOrd="0" parTransId="{D56CD51F-B995-4CB5-8E4A-4AF106BBA179}" sibTransId="{3005118D-C8BA-45B0-9411-53323F431F29}"/>
    <dgm:cxn modelId="{B76C6BE3-6016-416E-AF7C-373650C2B628}" type="presOf" srcId="{3CB6253A-82B6-488B-AA19-F61A3D45141C}" destId="{A4E5AA14-CD69-4413-A5F9-9744BB51E47F}" srcOrd="0" destOrd="1" presId="urn:microsoft.com/office/officeart/2005/8/layout/vList2"/>
    <dgm:cxn modelId="{30A168F3-7907-4247-BF14-3B686F1030DD}" type="presOf" srcId="{B0BB928E-BA72-4DF6-8093-789CF9F136E0}" destId="{D51F042D-CD56-4D22-A2E1-16862EB7CEE8}" srcOrd="0" destOrd="0" presId="urn:microsoft.com/office/officeart/2005/8/layout/vList2"/>
    <dgm:cxn modelId="{AF0896F5-AB9A-4494-BB9A-806693620B58}" type="presOf" srcId="{7E5C2F42-FA53-4FE4-B3D4-1B44E49C3F77}" destId="{A4E5AA14-CD69-4413-A5F9-9744BB51E47F}" srcOrd="0" destOrd="0" presId="urn:microsoft.com/office/officeart/2005/8/layout/vList2"/>
    <dgm:cxn modelId="{9AE16F0D-7FB3-438F-A823-348115E364BF}" type="presParOf" srcId="{D51F042D-CD56-4D22-A2E1-16862EB7CEE8}" destId="{386F0B08-D456-48D4-A699-C25A27BD28B3}" srcOrd="0" destOrd="0" presId="urn:microsoft.com/office/officeart/2005/8/layout/vList2"/>
    <dgm:cxn modelId="{A52A59F8-AA51-4564-A1BC-B71577C79551}" type="presParOf" srcId="{D51F042D-CD56-4D22-A2E1-16862EB7CEE8}" destId="{A4E5AA14-CD69-4413-A5F9-9744BB51E47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0BB928E-BA72-4DF6-8093-789CF9F136E0}"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922DAE40-DED8-41CE-9122-D88B853397D8}">
      <dgm:prSet/>
      <dgm:spPr/>
      <dgm:t>
        <a:bodyPr/>
        <a:lstStyle/>
        <a:p>
          <a:endParaRPr lang="en-US" dirty="0"/>
        </a:p>
      </dgm:t>
    </dgm:pt>
    <dgm:pt modelId="{D56CD51F-B995-4CB5-8E4A-4AF106BBA179}" type="parTrans" cxnId="{0F56EBBF-0972-4577-A7B9-70DDE832A6DC}">
      <dgm:prSet/>
      <dgm:spPr/>
      <dgm:t>
        <a:bodyPr/>
        <a:lstStyle/>
        <a:p>
          <a:endParaRPr lang="en-US"/>
        </a:p>
      </dgm:t>
    </dgm:pt>
    <dgm:pt modelId="{3005118D-C8BA-45B0-9411-53323F431F29}" type="sibTrans" cxnId="{0F56EBBF-0972-4577-A7B9-70DDE832A6DC}">
      <dgm:prSet/>
      <dgm:spPr/>
      <dgm:t>
        <a:bodyPr/>
        <a:lstStyle/>
        <a:p>
          <a:endParaRPr lang="en-US"/>
        </a:p>
      </dgm:t>
    </dgm:pt>
    <dgm:pt modelId="{7E5C2F42-FA53-4FE4-B3D4-1B44E49C3F77}">
      <dgm:prSet/>
      <dgm:spPr/>
      <dgm:t>
        <a:bodyPr/>
        <a:lstStyle/>
        <a:p>
          <a:r>
            <a:rPr lang="en-US" dirty="0"/>
            <a:t>Planning and Strategy</a:t>
          </a:r>
        </a:p>
      </dgm:t>
    </dgm:pt>
    <dgm:pt modelId="{257A1EC9-CAE5-469B-80A1-A41174F3A4E5}" type="parTrans" cxnId="{3244C73D-5B88-4F9A-9422-5CB2384C9D98}">
      <dgm:prSet/>
      <dgm:spPr/>
      <dgm:t>
        <a:bodyPr/>
        <a:lstStyle/>
        <a:p>
          <a:endParaRPr lang="en-US"/>
        </a:p>
      </dgm:t>
    </dgm:pt>
    <dgm:pt modelId="{6FC24A94-2595-4082-A97F-AA44458719EC}" type="sibTrans" cxnId="{3244C73D-5B88-4F9A-9422-5CB2384C9D98}">
      <dgm:prSet/>
      <dgm:spPr/>
      <dgm:t>
        <a:bodyPr/>
        <a:lstStyle/>
        <a:p>
          <a:endParaRPr lang="en-US"/>
        </a:p>
      </dgm:t>
    </dgm:pt>
    <dgm:pt modelId="{3CB6253A-82B6-488B-AA19-F61A3D45141C}">
      <dgm:prSet/>
      <dgm:spPr/>
      <dgm:t>
        <a:bodyPr/>
        <a:lstStyle/>
        <a:p>
          <a:r>
            <a:rPr lang="en-US" dirty="0"/>
            <a:t>Organizing and Staffing</a:t>
          </a:r>
        </a:p>
      </dgm:t>
    </dgm:pt>
    <dgm:pt modelId="{D53AE3FF-D6FF-4343-AF28-6DCC5AB98503}" type="parTrans" cxnId="{D62B32B7-7827-4A9A-8E91-00D2B86125F6}">
      <dgm:prSet/>
      <dgm:spPr/>
      <dgm:t>
        <a:bodyPr/>
        <a:lstStyle/>
        <a:p>
          <a:endParaRPr lang="en-US"/>
        </a:p>
      </dgm:t>
    </dgm:pt>
    <dgm:pt modelId="{6066C85B-80AC-47C7-BA5A-3F1093081077}" type="sibTrans" cxnId="{D62B32B7-7827-4A9A-8E91-00D2B86125F6}">
      <dgm:prSet/>
      <dgm:spPr/>
      <dgm:t>
        <a:bodyPr/>
        <a:lstStyle/>
        <a:p>
          <a:endParaRPr lang="en-US"/>
        </a:p>
      </dgm:t>
    </dgm:pt>
    <dgm:pt modelId="{3ED60A32-585E-4678-A5F8-5F78172D4AB5}">
      <dgm:prSet/>
      <dgm:spPr/>
      <dgm:t>
        <a:bodyPr/>
        <a:lstStyle/>
        <a:p>
          <a:r>
            <a:rPr lang="en-US" dirty="0"/>
            <a:t>Change Management</a:t>
          </a:r>
        </a:p>
      </dgm:t>
    </dgm:pt>
    <dgm:pt modelId="{514A55C9-75CF-45C7-843F-5DA63DF2632F}" type="parTrans" cxnId="{08912D07-FD44-4F15-9750-BB3D3C45D702}">
      <dgm:prSet/>
      <dgm:spPr/>
      <dgm:t>
        <a:bodyPr/>
        <a:lstStyle/>
        <a:p>
          <a:endParaRPr lang="en-US"/>
        </a:p>
      </dgm:t>
    </dgm:pt>
    <dgm:pt modelId="{2F5EBE8E-B378-433D-BC0D-BB45ECECAE46}" type="sibTrans" cxnId="{08912D07-FD44-4F15-9750-BB3D3C45D702}">
      <dgm:prSet/>
      <dgm:spPr/>
      <dgm:t>
        <a:bodyPr/>
        <a:lstStyle/>
        <a:p>
          <a:endParaRPr lang="en-US"/>
        </a:p>
      </dgm:t>
    </dgm:pt>
    <dgm:pt modelId="{D2E4C4D9-B2E7-4DFB-BF58-CCB330F24DBD}">
      <dgm:prSet/>
      <dgm:spPr/>
      <dgm:t>
        <a:bodyPr/>
        <a:lstStyle/>
        <a:p>
          <a:r>
            <a:rPr lang="en-US" dirty="0"/>
            <a:t>Team Building</a:t>
          </a:r>
        </a:p>
      </dgm:t>
    </dgm:pt>
    <dgm:pt modelId="{FFA4960B-5A2A-42EA-A7F7-3671A84173F0}" type="parTrans" cxnId="{51EDCB4C-0F46-4E56-83A0-519B811F03E3}">
      <dgm:prSet/>
      <dgm:spPr/>
      <dgm:t>
        <a:bodyPr/>
        <a:lstStyle/>
        <a:p>
          <a:endParaRPr lang="en-US"/>
        </a:p>
      </dgm:t>
    </dgm:pt>
    <dgm:pt modelId="{74147501-ADAB-4B9E-82E1-AD424E77FE1F}" type="sibTrans" cxnId="{51EDCB4C-0F46-4E56-83A0-519B811F03E3}">
      <dgm:prSet/>
      <dgm:spPr/>
      <dgm:t>
        <a:bodyPr/>
        <a:lstStyle/>
        <a:p>
          <a:endParaRPr lang="en-US"/>
        </a:p>
      </dgm:t>
    </dgm:pt>
    <dgm:pt modelId="{331DC525-D1BE-4932-8D52-6434CA8F971C}">
      <dgm:prSet/>
      <dgm:spPr/>
      <dgm:t>
        <a:bodyPr/>
        <a:lstStyle/>
        <a:p>
          <a:r>
            <a:rPr lang="en-US" dirty="0"/>
            <a:t>Relationships</a:t>
          </a:r>
        </a:p>
      </dgm:t>
    </dgm:pt>
    <dgm:pt modelId="{EFD7B4A5-EE16-409F-9A95-28E60BEB9584}" type="parTrans" cxnId="{DD3E00CA-483D-44B0-B930-A4588AEFDE6C}">
      <dgm:prSet/>
      <dgm:spPr/>
      <dgm:t>
        <a:bodyPr/>
        <a:lstStyle/>
        <a:p>
          <a:endParaRPr lang="en-US"/>
        </a:p>
      </dgm:t>
    </dgm:pt>
    <dgm:pt modelId="{6EAB1A00-2788-4429-9D63-F4B62FE3A327}" type="sibTrans" cxnId="{DD3E00CA-483D-44B0-B930-A4588AEFDE6C}">
      <dgm:prSet/>
      <dgm:spPr/>
      <dgm:t>
        <a:bodyPr/>
        <a:lstStyle/>
        <a:p>
          <a:endParaRPr lang="en-US"/>
        </a:p>
      </dgm:t>
    </dgm:pt>
    <dgm:pt modelId="{D51F042D-CD56-4D22-A2E1-16862EB7CEE8}" type="pres">
      <dgm:prSet presAssocID="{B0BB928E-BA72-4DF6-8093-789CF9F136E0}" presName="linear" presStyleCnt="0">
        <dgm:presLayoutVars>
          <dgm:animLvl val="lvl"/>
          <dgm:resizeHandles val="exact"/>
        </dgm:presLayoutVars>
      </dgm:prSet>
      <dgm:spPr/>
    </dgm:pt>
    <dgm:pt modelId="{386F0B08-D456-48D4-A699-C25A27BD28B3}" type="pres">
      <dgm:prSet presAssocID="{922DAE40-DED8-41CE-9122-D88B853397D8}" presName="parentText" presStyleLbl="node1" presStyleIdx="0" presStyleCnt="1">
        <dgm:presLayoutVars>
          <dgm:chMax val="0"/>
          <dgm:bulletEnabled val="1"/>
        </dgm:presLayoutVars>
      </dgm:prSet>
      <dgm:spPr/>
    </dgm:pt>
    <dgm:pt modelId="{A4E5AA14-CD69-4413-A5F9-9744BB51E47F}" type="pres">
      <dgm:prSet presAssocID="{922DAE40-DED8-41CE-9122-D88B853397D8}" presName="childText" presStyleLbl="revTx" presStyleIdx="0" presStyleCnt="1">
        <dgm:presLayoutVars>
          <dgm:bulletEnabled val="1"/>
        </dgm:presLayoutVars>
      </dgm:prSet>
      <dgm:spPr/>
    </dgm:pt>
  </dgm:ptLst>
  <dgm:cxnLst>
    <dgm:cxn modelId="{08912D07-FD44-4F15-9750-BB3D3C45D702}" srcId="{922DAE40-DED8-41CE-9122-D88B853397D8}" destId="{3ED60A32-585E-4678-A5F8-5F78172D4AB5}" srcOrd="2" destOrd="0" parTransId="{514A55C9-75CF-45C7-843F-5DA63DF2632F}" sibTransId="{2F5EBE8E-B378-433D-BC0D-BB45ECECAE46}"/>
    <dgm:cxn modelId="{D2718839-9C18-4F47-A502-F78A5EFCD48B}" type="presOf" srcId="{3ED60A32-585E-4678-A5F8-5F78172D4AB5}" destId="{A4E5AA14-CD69-4413-A5F9-9744BB51E47F}" srcOrd="0" destOrd="2" presId="urn:microsoft.com/office/officeart/2005/8/layout/vList2"/>
    <dgm:cxn modelId="{3244C73D-5B88-4F9A-9422-5CB2384C9D98}" srcId="{922DAE40-DED8-41CE-9122-D88B853397D8}" destId="{7E5C2F42-FA53-4FE4-B3D4-1B44E49C3F77}" srcOrd="0" destOrd="0" parTransId="{257A1EC9-CAE5-469B-80A1-A41174F3A4E5}" sibTransId="{6FC24A94-2595-4082-A97F-AA44458719EC}"/>
    <dgm:cxn modelId="{27754C5C-7954-442F-BF69-09A9C5122A07}" type="presOf" srcId="{331DC525-D1BE-4932-8D52-6434CA8F971C}" destId="{A4E5AA14-CD69-4413-A5F9-9744BB51E47F}" srcOrd="0" destOrd="4" presId="urn:microsoft.com/office/officeart/2005/8/layout/vList2"/>
    <dgm:cxn modelId="{A43CF75F-CA69-42C8-9043-0B3E56D68B61}" type="presOf" srcId="{922DAE40-DED8-41CE-9122-D88B853397D8}" destId="{386F0B08-D456-48D4-A699-C25A27BD28B3}" srcOrd="0" destOrd="0" presId="urn:microsoft.com/office/officeart/2005/8/layout/vList2"/>
    <dgm:cxn modelId="{51EDCB4C-0F46-4E56-83A0-519B811F03E3}" srcId="{922DAE40-DED8-41CE-9122-D88B853397D8}" destId="{D2E4C4D9-B2E7-4DFB-BF58-CCB330F24DBD}" srcOrd="3" destOrd="0" parTransId="{FFA4960B-5A2A-42EA-A7F7-3671A84173F0}" sibTransId="{74147501-ADAB-4B9E-82E1-AD424E77FE1F}"/>
    <dgm:cxn modelId="{98334B7B-2A17-43FF-96A8-3FB64E703E35}" type="presOf" srcId="{D2E4C4D9-B2E7-4DFB-BF58-CCB330F24DBD}" destId="{A4E5AA14-CD69-4413-A5F9-9744BB51E47F}" srcOrd="0" destOrd="3" presId="urn:microsoft.com/office/officeart/2005/8/layout/vList2"/>
    <dgm:cxn modelId="{D62B32B7-7827-4A9A-8E91-00D2B86125F6}" srcId="{922DAE40-DED8-41CE-9122-D88B853397D8}" destId="{3CB6253A-82B6-488B-AA19-F61A3D45141C}" srcOrd="1" destOrd="0" parTransId="{D53AE3FF-D6FF-4343-AF28-6DCC5AB98503}" sibTransId="{6066C85B-80AC-47C7-BA5A-3F1093081077}"/>
    <dgm:cxn modelId="{0F56EBBF-0972-4577-A7B9-70DDE832A6DC}" srcId="{B0BB928E-BA72-4DF6-8093-789CF9F136E0}" destId="{922DAE40-DED8-41CE-9122-D88B853397D8}" srcOrd="0" destOrd="0" parTransId="{D56CD51F-B995-4CB5-8E4A-4AF106BBA179}" sibTransId="{3005118D-C8BA-45B0-9411-53323F431F29}"/>
    <dgm:cxn modelId="{DD3E00CA-483D-44B0-B930-A4588AEFDE6C}" srcId="{922DAE40-DED8-41CE-9122-D88B853397D8}" destId="{331DC525-D1BE-4932-8D52-6434CA8F971C}" srcOrd="4" destOrd="0" parTransId="{EFD7B4A5-EE16-409F-9A95-28E60BEB9584}" sibTransId="{6EAB1A00-2788-4429-9D63-F4B62FE3A327}"/>
    <dgm:cxn modelId="{B76C6BE3-6016-416E-AF7C-373650C2B628}" type="presOf" srcId="{3CB6253A-82B6-488B-AA19-F61A3D45141C}" destId="{A4E5AA14-CD69-4413-A5F9-9744BB51E47F}" srcOrd="0" destOrd="1" presId="urn:microsoft.com/office/officeart/2005/8/layout/vList2"/>
    <dgm:cxn modelId="{30A168F3-7907-4247-BF14-3B686F1030DD}" type="presOf" srcId="{B0BB928E-BA72-4DF6-8093-789CF9F136E0}" destId="{D51F042D-CD56-4D22-A2E1-16862EB7CEE8}" srcOrd="0" destOrd="0" presId="urn:microsoft.com/office/officeart/2005/8/layout/vList2"/>
    <dgm:cxn modelId="{AF0896F5-AB9A-4494-BB9A-806693620B58}" type="presOf" srcId="{7E5C2F42-FA53-4FE4-B3D4-1B44E49C3F77}" destId="{A4E5AA14-CD69-4413-A5F9-9744BB51E47F}" srcOrd="0" destOrd="0" presId="urn:microsoft.com/office/officeart/2005/8/layout/vList2"/>
    <dgm:cxn modelId="{9AE16F0D-7FB3-438F-A823-348115E364BF}" type="presParOf" srcId="{D51F042D-CD56-4D22-A2E1-16862EB7CEE8}" destId="{386F0B08-D456-48D4-A699-C25A27BD28B3}" srcOrd="0" destOrd="0" presId="urn:microsoft.com/office/officeart/2005/8/layout/vList2"/>
    <dgm:cxn modelId="{A52A59F8-AA51-4564-A1BC-B71577C79551}" type="presParOf" srcId="{D51F042D-CD56-4D22-A2E1-16862EB7CEE8}" destId="{A4E5AA14-CD69-4413-A5F9-9744BB51E47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0BB928E-BA72-4DF6-8093-789CF9F136E0}"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922DAE40-DED8-41CE-9122-D88B853397D8}">
      <dgm:prSet/>
      <dgm:spPr/>
      <dgm:t>
        <a:bodyPr/>
        <a:lstStyle/>
        <a:p>
          <a:endParaRPr lang="en-US" dirty="0"/>
        </a:p>
      </dgm:t>
    </dgm:pt>
    <dgm:pt modelId="{D56CD51F-B995-4CB5-8E4A-4AF106BBA179}" type="parTrans" cxnId="{0F56EBBF-0972-4577-A7B9-70DDE832A6DC}">
      <dgm:prSet/>
      <dgm:spPr/>
      <dgm:t>
        <a:bodyPr/>
        <a:lstStyle/>
        <a:p>
          <a:endParaRPr lang="en-US"/>
        </a:p>
      </dgm:t>
    </dgm:pt>
    <dgm:pt modelId="{3005118D-C8BA-45B0-9411-53323F431F29}" type="sibTrans" cxnId="{0F56EBBF-0972-4577-A7B9-70DDE832A6DC}">
      <dgm:prSet/>
      <dgm:spPr/>
      <dgm:t>
        <a:bodyPr/>
        <a:lstStyle/>
        <a:p>
          <a:endParaRPr lang="en-US"/>
        </a:p>
      </dgm:t>
    </dgm:pt>
    <dgm:pt modelId="{7E5C2F42-FA53-4FE4-B3D4-1B44E49C3F77}">
      <dgm:prSet/>
      <dgm:spPr/>
      <dgm:t>
        <a:bodyPr/>
        <a:lstStyle/>
        <a:p>
          <a:endParaRPr lang="en-US" dirty="0"/>
        </a:p>
      </dgm:t>
    </dgm:pt>
    <dgm:pt modelId="{257A1EC9-CAE5-469B-80A1-A41174F3A4E5}" type="parTrans" cxnId="{3244C73D-5B88-4F9A-9422-5CB2384C9D98}">
      <dgm:prSet/>
      <dgm:spPr/>
      <dgm:t>
        <a:bodyPr/>
        <a:lstStyle/>
        <a:p>
          <a:endParaRPr lang="en-US"/>
        </a:p>
      </dgm:t>
    </dgm:pt>
    <dgm:pt modelId="{6FC24A94-2595-4082-A97F-AA44458719EC}" type="sibTrans" cxnId="{3244C73D-5B88-4F9A-9422-5CB2384C9D98}">
      <dgm:prSet/>
      <dgm:spPr/>
      <dgm:t>
        <a:bodyPr/>
        <a:lstStyle/>
        <a:p>
          <a:endParaRPr lang="en-US"/>
        </a:p>
      </dgm:t>
    </dgm:pt>
    <dgm:pt modelId="{8D397CA3-32A1-4BCD-96CE-905E77E43DB6}">
      <dgm:prSet/>
      <dgm:spPr/>
      <dgm:t>
        <a:bodyPr/>
        <a:lstStyle/>
        <a:p>
          <a:r>
            <a:rPr lang="en-US" dirty="0"/>
            <a:t>Training, Teaching, Mentoring, and Succession Planning</a:t>
          </a:r>
        </a:p>
      </dgm:t>
    </dgm:pt>
    <dgm:pt modelId="{D8BD0039-1473-481C-8BA2-5A5D68A84B74}" type="parTrans" cxnId="{89F8221A-F899-4494-96C3-EB7580CBA617}">
      <dgm:prSet/>
      <dgm:spPr/>
      <dgm:t>
        <a:bodyPr/>
        <a:lstStyle/>
        <a:p>
          <a:endParaRPr lang="en-US"/>
        </a:p>
      </dgm:t>
    </dgm:pt>
    <dgm:pt modelId="{0AB2A550-6416-4B8A-814B-C6B845218EC2}" type="sibTrans" cxnId="{89F8221A-F899-4494-96C3-EB7580CBA617}">
      <dgm:prSet/>
      <dgm:spPr/>
      <dgm:t>
        <a:bodyPr/>
        <a:lstStyle/>
        <a:p>
          <a:endParaRPr lang="en-US"/>
        </a:p>
      </dgm:t>
    </dgm:pt>
    <dgm:pt modelId="{713CCE12-4C25-45D8-AEFF-75ADA104AA4F}">
      <dgm:prSet/>
      <dgm:spPr/>
      <dgm:t>
        <a:bodyPr/>
        <a:lstStyle/>
        <a:p>
          <a:r>
            <a:rPr lang="en-US" dirty="0"/>
            <a:t>Management Systems</a:t>
          </a:r>
        </a:p>
      </dgm:t>
    </dgm:pt>
    <dgm:pt modelId="{E65C84FC-4F93-4809-B56D-9E1E2D38F963}" type="parTrans" cxnId="{F2B36A49-1EDC-4513-8107-5DAB305B9070}">
      <dgm:prSet/>
      <dgm:spPr/>
      <dgm:t>
        <a:bodyPr/>
        <a:lstStyle/>
        <a:p>
          <a:endParaRPr lang="en-US"/>
        </a:p>
      </dgm:t>
    </dgm:pt>
    <dgm:pt modelId="{F7A702CD-CD01-4293-AAA9-E5D02A743D88}" type="sibTrans" cxnId="{F2B36A49-1EDC-4513-8107-5DAB305B9070}">
      <dgm:prSet/>
      <dgm:spPr/>
      <dgm:t>
        <a:bodyPr/>
        <a:lstStyle/>
        <a:p>
          <a:endParaRPr lang="en-US"/>
        </a:p>
      </dgm:t>
    </dgm:pt>
    <dgm:pt modelId="{75ACF95D-198B-48F7-891A-09398DF9C079}">
      <dgm:prSet/>
      <dgm:spPr/>
      <dgm:t>
        <a:bodyPr/>
        <a:lstStyle/>
        <a:p>
          <a:r>
            <a:rPr lang="en-US" dirty="0"/>
            <a:t>Health, Safety, and Security Programs</a:t>
          </a:r>
        </a:p>
      </dgm:t>
    </dgm:pt>
    <dgm:pt modelId="{3042AC9F-E5E3-4970-94B9-66E08C10CB4C}" type="parTrans" cxnId="{0C75E65C-4A3F-4EC0-A2D3-22ED1B8ACFB0}">
      <dgm:prSet/>
      <dgm:spPr/>
      <dgm:t>
        <a:bodyPr/>
        <a:lstStyle/>
        <a:p>
          <a:endParaRPr lang="en-US"/>
        </a:p>
      </dgm:t>
    </dgm:pt>
    <dgm:pt modelId="{62DBEEFD-488B-4F42-974A-BA186FD22471}" type="sibTrans" cxnId="{0C75E65C-4A3F-4EC0-A2D3-22ED1B8ACFB0}">
      <dgm:prSet/>
      <dgm:spPr/>
      <dgm:t>
        <a:bodyPr/>
        <a:lstStyle/>
        <a:p>
          <a:endParaRPr lang="en-US"/>
        </a:p>
      </dgm:t>
    </dgm:pt>
    <dgm:pt modelId="{101246F5-3636-4852-A9E3-289320238462}">
      <dgm:prSet/>
      <dgm:spPr/>
      <dgm:t>
        <a:bodyPr/>
        <a:lstStyle/>
        <a:p>
          <a:r>
            <a:rPr lang="en-US" dirty="0"/>
            <a:t>Computer and Record Keeping</a:t>
          </a:r>
        </a:p>
      </dgm:t>
    </dgm:pt>
    <dgm:pt modelId="{C4D85BA9-8A36-479A-9E9E-F3755F2B9DCE}" type="parTrans" cxnId="{F7D75C98-E333-4A3C-8A3F-5CC895A19F20}">
      <dgm:prSet/>
      <dgm:spPr/>
      <dgm:t>
        <a:bodyPr/>
        <a:lstStyle/>
        <a:p>
          <a:endParaRPr lang="en-US"/>
        </a:p>
      </dgm:t>
    </dgm:pt>
    <dgm:pt modelId="{F69D1BD9-8C83-4CD2-82B9-A84B56FD3D1F}" type="sibTrans" cxnId="{F7D75C98-E333-4A3C-8A3F-5CC895A19F20}">
      <dgm:prSet/>
      <dgm:spPr/>
      <dgm:t>
        <a:bodyPr/>
        <a:lstStyle/>
        <a:p>
          <a:endParaRPr lang="en-US"/>
        </a:p>
      </dgm:t>
    </dgm:pt>
    <dgm:pt modelId="{F1431F88-6998-4B04-B53B-0AED334A0086}">
      <dgm:prSet/>
      <dgm:spPr/>
      <dgm:t>
        <a:bodyPr/>
        <a:lstStyle/>
        <a:p>
          <a:r>
            <a:rPr lang="en-US" dirty="0"/>
            <a:t>Personal Development</a:t>
          </a:r>
        </a:p>
      </dgm:t>
    </dgm:pt>
    <dgm:pt modelId="{0462A2CC-AA3E-48BB-858C-380AD530048C}" type="parTrans" cxnId="{D2F8BA15-F238-4818-B310-E20A5E8C705F}">
      <dgm:prSet/>
      <dgm:spPr/>
      <dgm:t>
        <a:bodyPr/>
        <a:lstStyle/>
        <a:p>
          <a:endParaRPr lang="en-US"/>
        </a:p>
      </dgm:t>
    </dgm:pt>
    <dgm:pt modelId="{A0736439-B76B-405C-AC4A-DF5C964D0966}" type="sibTrans" cxnId="{D2F8BA15-F238-4818-B310-E20A5E8C705F}">
      <dgm:prSet/>
      <dgm:spPr/>
      <dgm:t>
        <a:bodyPr/>
        <a:lstStyle/>
        <a:p>
          <a:endParaRPr lang="en-US"/>
        </a:p>
      </dgm:t>
    </dgm:pt>
    <dgm:pt modelId="{89BF0353-82A1-4F32-A3A3-E39D1B11EF4C}">
      <dgm:prSet/>
      <dgm:spPr/>
      <dgm:t>
        <a:bodyPr/>
        <a:lstStyle/>
        <a:p>
          <a:endParaRPr lang="en-US" dirty="0"/>
        </a:p>
      </dgm:t>
    </dgm:pt>
    <dgm:pt modelId="{4F502111-4DFE-4CB5-9A1F-8745B828503B}" type="parTrans" cxnId="{E2B0EA64-9FFE-4346-8C7F-2125E9E5FFE1}">
      <dgm:prSet/>
      <dgm:spPr/>
      <dgm:t>
        <a:bodyPr/>
        <a:lstStyle/>
        <a:p>
          <a:endParaRPr lang="en-US"/>
        </a:p>
      </dgm:t>
    </dgm:pt>
    <dgm:pt modelId="{18B2FC43-A8DF-4FD1-A080-4E2E40C3572D}" type="sibTrans" cxnId="{E2B0EA64-9FFE-4346-8C7F-2125E9E5FFE1}">
      <dgm:prSet/>
      <dgm:spPr/>
      <dgm:t>
        <a:bodyPr/>
        <a:lstStyle/>
        <a:p>
          <a:endParaRPr lang="en-US"/>
        </a:p>
      </dgm:t>
    </dgm:pt>
    <dgm:pt modelId="{D51F042D-CD56-4D22-A2E1-16862EB7CEE8}" type="pres">
      <dgm:prSet presAssocID="{B0BB928E-BA72-4DF6-8093-789CF9F136E0}" presName="linear" presStyleCnt="0">
        <dgm:presLayoutVars>
          <dgm:animLvl val="lvl"/>
          <dgm:resizeHandles val="exact"/>
        </dgm:presLayoutVars>
      </dgm:prSet>
      <dgm:spPr/>
    </dgm:pt>
    <dgm:pt modelId="{386F0B08-D456-48D4-A699-C25A27BD28B3}" type="pres">
      <dgm:prSet presAssocID="{922DAE40-DED8-41CE-9122-D88B853397D8}" presName="parentText" presStyleLbl="node1" presStyleIdx="0" presStyleCnt="1">
        <dgm:presLayoutVars>
          <dgm:chMax val="0"/>
          <dgm:bulletEnabled val="1"/>
        </dgm:presLayoutVars>
      </dgm:prSet>
      <dgm:spPr/>
    </dgm:pt>
    <dgm:pt modelId="{A4E5AA14-CD69-4413-A5F9-9744BB51E47F}" type="pres">
      <dgm:prSet presAssocID="{922DAE40-DED8-41CE-9122-D88B853397D8}" presName="childText" presStyleLbl="revTx" presStyleIdx="0" presStyleCnt="1">
        <dgm:presLayoutVars>
          <dgm:bulletEnabled val="1"/>
        </dgm:presLayoutVars>
      </dgm:prSet>
      <dgm:spPr/>
    </dgm:pt>
  </dgm:ptLst>
  <dgm:cxnLst>
    <dgm:cxn modelId="{6EFD9907-70E2-4FC1-A400-B95B063F1FB1}" type="presOf" srcId="{89BF0353-82A1-4F32-A3A3-E39D1B11EF4C}" destId="{A4E5AA14-CD69-4413-A5F9-9744BB51E47F}" srcOrd="0" destOrd="6" presId="urn:microsoft.com/office/officeart/2005/8/layout/vList2"/>
    <dgm:cxn modelId="{D2F8BA15-F238-4818-B310-E20A5E8C705F}" srcId="{922DAE40-DED8-41CE-9122-D88B853397D8}" destId="{F1431F88-6998-4B04-B53B-0AED334A0086}" srcOrd="5" destOrd="0" parTransId="{0462A2CC-AA3E-48BB-858C-380AD530048C}" sibTransId="{A0736439-B76B-405C-AC4A-DF5C964D0966}"/>
    <dgm:cxn modelId="{89F8221A-F899-4494-96C3-EB7580CBA617}" srcId="{922DAE40-DED8-41CE-9122-D88B853397D8}" destId="{8D397CA3-32A1-4BCD-96CE-905E77E43DB6}" srcOrd="1" destOrd="0" parTransId="{D8BD0039-1473-481C-8BA2-5A5D68A84B74}" sibTransId="{0AB2A550-6416-4B8A-814B-C6B845218EC2}"/>
    <dgm:cxn modelId="{3244C73D-5B88-4F9A-9422-5CB2384C9D98}" srcId="{922DAE40-DED8-41CE-9122-D88B853397D8}" destId="{7E5C2F42-FA53-4FE4-B3D4-1B44E49C3F77}" srcOrd="0" destOrd="0" parTransId="{257A1EC9-CAE5-469B-80A1-A41174F3A4E5}" sibTransId="{6FC24A94-2595-4082-A97F-AA44458719EC}"/>
    <dgm:cxn modelId="{0C75E65C-4A3F-4EC0-A2D3-22ED1B8ACFB0}" srcId="{922DAE40-DED8-41CE-9122-D88B853397D8}" destId="{75ACF95D-198B-48F7-891A-09398DF9C079}" srcOrd="3" destOrd="0" parTransId="{3042AC9F-E5E3-4970-94B9-66E08C10CB4C}" sibTransId="{62DBEEFD-488B-4F42-974A-BA186FD22471}"/>
    <dgm:cxn modelId="{A43CF75F-CA69-42C8-9043-0B3E56D68B61}" type="presOf" srcId="{922DAE40-DED8-41CE-9122-D88B853397D8}" destId="{386F0B08-D456-48D4-A699-C25A27BD28B3}" srcOrd="0" destOrd="0" presId="urn:microsoft.com/office/officeart/2005/8/layout/vList2"/>
    <dgm:cxn modelId="{E2B0EA64-9FFE-4346-8C7F-2125E9E5FFE1}" srcId="{922DAE40-DED8-41CE-9122-D88B853397D8}" destId="{89BF0353-82A1-4F32-A3A3-E39D1B11EF4C}" srcOrd="6" destOrd="0" parTransId="{4F502111-4DFE-4CB5-9A1F-8745B828503B}" sibTransId="{18B2FC43-A8DF-4FD1-A080-4E2E40C3572D}"/>
    <dgm:cxn modelId="{F2B36A49-1EDC-4513-8107-5DAB305B9070}" srcId="{922DAE40-DED8-41CE-9122-D88B853397D8}" destId="{713CCE12-4C25-45D8-AEFF-75ADA104AA4F}" srcOrd="2" destOrd="0" parTransId="{E65C84FC-4F93-4809-B56D-9E1E2D38F963}" sibTransId="{F7A702CD-CD01-4293-AAA9-E5D02A743D88}"/>
    <dgm:cxn modelId="{64B41A76-5C26-4DA1-A8BD-36DF12DF388E}" type="presOf" srcId="{8D397CA3-32A1-4BCD-96CE-905E77E43DB6}" destId="{A4E5AA14-CD69-4413-A5F9-9744BB51E47F}" srcOrd="0" destOrd="1" presId="urn:microsoft.com/office/officeart/2005/8/layout/vList2"/>
    <dgm:cxn modelId="{9E3AD877-CB65-4004-BA7B-1998277AD0CF}" type="presOf" srcId="{75ACF95D-198B-48F7-891A-09398DF9C079}" destId="{A4E5AA14-CD69-4413-A5F9-9744BB51E47F}" srcOrd="0" destOrd="3" presId="urn:microsoft.com/office/officeart/2005/8/layout/vList2"/>
    <dgm:cxn modelId="{0914D883-23B5-499A-B008-80D0A481992D}" type="presOf" srcId="{F1431F88-6998-4B04-B53B-0AED334A0086}" destId="{A4E5AA14-CD69-4413-A5F9-9744BB51E47F}" srcOrd="0" destOrd="5" presId="urn:microsoft.com/office/officeart/2005/8/layout/vList2"/>
    <dgm:cxn modelId="{F7D75C98-E333-4A3C-8A3F-5CC895A19F20}" srcId="{922DAE40-DED8-41CE-9122-D88B853397D8}" destId="{101246F5-3636-4852-A9E3-289320238462}" srcOrd="4" destOrd="0" parTransId="{C4D85BA9-8A36-479A-9E9E-F3755F2B9DCE}" sibTransId="{F69D1BD9-8C83-4CD2-82B9-A84B56FD3D1F}"/>
    <dgm:cxn modelId="{47778DB6-B961-408B-9E95-F20DDDFDBA1D}" type="presOf" srcId="{713CCE12-4C25-45D8-AEFF-75ADA104AA4F}" destId="{A4E5AA14-CD69-4413-A5F9-9744BB51E47F}" srcOrd="0" destOrd="2" presId="urn:microsoft.com/office/officeart/2005/8/layout/vList2"/>
    <dgm:cxn modelId="{0F56EBBF-0972-4577-A7B9-70DDE832A6DC}" srcId="{B0BB928E-BA72-4DF6-8093-789CF9F136E0}" destId="{922DAE40-DED8-41CE-9122-D88B853397D8}" srcOrd="0" destOrd="0" parTransId="{D56CD51F-B995-4CB5-8E4A-4AF106BBA179}" sibTransId="{3005118D-C8BA-45B0-9411-53323F431F29}"/>
    <dgm:cxn modelId="{30A168F3-7907-4247-BF14-3B686F1030DD}" type="presOf" srcId="{B0BB928E-BA72-4DF6-8093-789CF9F136E0}" destId="{D51F042D-CD56-4D22-A2E1-16862EB7CEE8}" srcOrd="0" destOrd="0" presId="urn:microsoft.com/office/officeart/2005/8/layout/vList2"/>
    <dgm:cxn modelId="{AF0896F5-AB9A-4494-BB9A-806693620B58}" type="presOf" srcId="{7E5C2F42-FA53-4FE4-B3D4-1B44E49C3F77}" destId="{A4E5AA14-CD69-4413-A5F9-9744BB51E47F}" srcOrd="0" destOrd="0" presId="urn:microsoft.com/office/officeart/2005/8/layout/vList2"/>
    <dgm:cxn modelId="{2F4CF4F7-81F7-4035-B3C8-320E967C107A}" type="presOf" srcId="{101246F5-3636-4852-A9E3-289320238462}" destId="{A4E5AA14-CD69-4413-A5F9-9744BB51E47F}" srcOrd="0" destOrd="4" presId="urn:microsoft.com/office/officeart/2005/8/layout/vList2"/>
    <dgm:cxn modelId="{9AE16F0D-7FB3-438F-A823-348115E364BF}" type="presParOf" srcId="{D51F042D-CD56-4D22-A2E1-16862EB7CEE8}" destId="{386F0B08-D456-48D4-A699-C25A27BD28B3}" srcOrd="0" destOrd="0" presId="urn:microsoft.com/office/officeart/2005/8/layout/vList2"/>
    <dgm:cxn modelId="{A52A59F8-AA51-4564-A1BC-B71577C79551}" type="presParOf" srcId="{D51F042D-CD56-4D22-A2E1-16862EB7CEE8}" destId="{A4E5AA14-CD69-4413-A5F9-9744BB51E47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72B644C-CAA0-4049-AA5A-827DB053949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1E2A9AD-C8D3-4DBE-8ED9-377733CF9496}">
      <dgm:prSet/>
      <dgm:spPr/>
      <dgm:t>
        <a:bodyPr/>
        <a:lstStyle/>
        <a:p>
          <a:r>
            <a:rPr lang="en-US"/>
            <a:t>Physical and Infrastructure asset management</a:t>
          </a:r>
        </a:p>
      </dgm:t>
    </dgm:pt>
    <dgm:pt modelId="{058F31F7-D82A-4067-87EE-4364371008BC}" type="parTrans" cxnId="{CDDCC7A8-1BE0-4C53-B6C2-2A053D380A2F}">
      <dgm:prSet/>
      <dgm:spPr/>
      <dgm:t>
        <a:bodyPr/>
        <a:lstStyle/>
        <a:p>
          <a:endParaRPr lang="en-US"/>
        </a:p>
      </dgm:t>
    </dgm:pt>
    <dgm:pt modelId="{5BF4C085-BE88-41A9-983B-6A83E45BC0DE}" type="sibTrans" cxnId="{CDDCC7A8-1BE0-4C53-B6C2-2A053D380A2F}">
      <dgm:prSet/>
      <dgm:spPr/>
      <dgm:t>
        <a:bodyPr/>
        <a:lstStyle/>
        <a:p>
          <a:endParaRPr lang="en-US"/>
        </a:p>
      </dgm:t>
    </dgm:pt>
    <dgm:pt modelId="{3BFF0F5B-ED93-46FE-A40D-A3B6394A02E5}">
      <dgm:prSet/>
      <dgm:spPr/>
      <dgm:t>
        <a:bodyPr/>
        <a:lstStyle/>
        <a:p>
          <a:r>
            <a:rPr lang="en-US"/>
            <a:t>Public asset management</a:t>
          </a:r>
        </a:p>
      </dgm:t>
    </dgm:pt>
    <dgm:pt modelId="{BC714711-5664-477A-A519-19C0DACA75FE}" type="parTrans" cxnId="{F08286E3-0D4B-4D60-9333-7977740DC41B}">
      <dgm:prSet/>
      <dgm:spPr/>
      <dgm:t>
        <a:bodyPr/>
        <a:lstStyle/>
        <a:p>
          <a:endParaRPr lang="en-US"/>
        </a:p>
      </dgm:t>
    </dgm:pt>
    <dgm:pt modelId="{8181A9F8-B9E2-4B2E-B6CE-800F8CC85E09}" type="sibTrans" cxnId="{F08286E3-0D4B-4D60-9333-7977740DC41B}">
      <dgm:prSet/>
      <dgm:spPr/>
      <dgm:t>
        <a:bodyPr/>
        <a:lstStyle/>
        <a:p>
          <a:endParaRPr lang="en-US"/>
        </a:p>
      </dgm:t>
    </dgm:pt>
    <dgm:pt modelId="{4A06F3C0-46DA-4B12-BDB2-6A2307912D48}">
      <dgm:prSet/>
      <dgm:spPr/>
      <dgm:t>
        <a:bodyPr/>
        <a:lstStyle/>
        <a:p>
          <a:r>
            <a:rPr lang="en-US"/>
            <a:t>Financial asset management</a:t>
          </a:r>
        </a:p>
      </dgm:t>
    </dgm:pt>
    <dgm:pt modelId="{2121E6A4-95F8-4E87-8CDE-0B56FDAA04AC}" type="parTrans" cxnId="{1E03B39E-8BE4-400D-ACEC-59EFC7DE469E}">
      <dgm:prSet/>
      <dgm:spPr/>
      <dgm:t>
        <a:bodyPr/>
        <a:lstStyle/>
        <a:p>
          <a:endParaRPr lang="en-US"/>
        </a:p>
      </dgm:t>
    </dgm:pt>
    <dgm:pt modelId="{84EAEDAF-4816-41DE-A33C-6313B089102A}" type="sibTrans" cxnId="{1E03B39E-8BE4-400D-ACEC-59EFC7DE469E}">
      <dgm:prSet/>
      <dgm:spPr/>
      <dgm:t>
        <a:bodyPr/>
        <a:lstStyle/>
        <a:p>
          <a:endParaRPr lang="en-US"/>
        </a:p>
      </dgm:t>
    </dgm:pt>
    <dgm:pt modelId="{A19B8DEA-DC73-4F41-9609-6040393C1D05}">
      <dgm:prSet/>
      <dgm:spPr/>
      <dgm:t>
        <a:bodyPr/>
        <a:lstStyle/>
        <a:p>
          <a:r>
            <a:rPr lang="en-US" dirty="0"/>
            <a:t>Engineering asset management</a:t>
          </a:r>
        </a:p>
      </dgm:t>
    </dgm:pt>
    <dgm:pt modelId="{EEB69FAD-53FD-4CFB-83FE-7F0B4BB82BF7}" type="parTrans" cxnId="{0CADDF38-B473-406F-A829-AD3801A78B8D}">
      <dgm:prSet/>
      <dgm:spPr/>
      <dgm:t>
        <a:bodyPr/>
        <a:lstStyle/>
        <a:p>
          <a:endParaRPr lang="en-US"/>
        </a:p>
      </dgm:t>
    </dgm:pt>
    <dgm:pt modelId="{D869892C-F2BA-4672-9C17-E3B65A1A6735}" type="sibTrans" cxnId="{0CADDF38-B473-406F-A829-AD3801A78B8D}">
      <dgm:prSet/>
      <dgm:spPr/>
      <dgm:t>
        <a:bodyPr/>
        <a:lstStyle/>
        <a:p>
          <a:endParaRPr lang="en-US"/>
        </a:p>
      </dgm:t>
    </dgm:pt>
    <dgm:pt modelId="{31755353-F4EF-46DB-94F9-4051E88095D7}">
      <dgm:prSet/>
      <dgm:spPr/>
      <dgm:t>
        <a:bodyPr/>
        <a:lstStyle/>
        <a:p>
          <a:r>
            <a:rPr lang="en-US"/>
            <a:t>Software asset management</a:t>
          </a:r>
        </a:p>
      </dgm:t>
    </dgm:pt>
    <dgm:pt modelId="{1FF7484B-84A3-4115-BEED-6451E7231B59}" type="parTrans" cxnId="{BA727C24-DCF6-4683-A8F5-E183E400BBD5}">
      <dgm:prSet/>
      <dgm:spPr/>
      <dgm:t>
        <a:bodyPr/>
        <a:lstStyle/>
        <a:p>
          <a:endParaRPr lang="en-US"/>
        </a:p>
      </dgm:t>
    </dgm:pt>
    <dgm:pt modelId="{3B574DF0-2435-4E7C-9D0B-6A945AE978DA}" type="sibTrans" cxnId="{BA727C24-DCF6-4683-A8F5-E183E400BBD5}">
      <dgm:prSet/>
      <dgm:spPr/>
      <dgm:t>
        <a:bodyPr/>
        <a:lstStyle/>
        <a:p>
          <a:endParaRPr lang="en-US"/>
        </a:p>
      </dgm:t>
    </dgm:pt>
    <dgm:pt modelId="{9E8F7508-27D2-4E34-B9E2-677139146981}">
      <dgm:prSet/>
      <dgm:spPr/>
      <dgm:t>
        <a:bodyPr/>
        <a:lstStyle/>
        <a:p>
          <a:r>
            <a:rPr lang="en-US"/>
            <a:t>International Standard series on Asset Management</a:t>
          </a:r>
        </a:p>
      </dgm:t>
    </dgm:pt>
    <dgm:pt modelId="{3DEC20FF-6F49-451E-A9F4-77FEB5737533}" type="parTrans" cxnId="{8D9F4997-39F4-4D68-81F8-49CF8CBF08F8}">
      <dgm:prSet/>
      <dgm:spPr/>
      <dgm:t>
        <a:bodyPr/>
        <a:lstStyle/>
        <a:p>
          <a:endParaRPr lang="en-US"/>
        </a:p>
      </dgm:t>
    </dgm:pt>
    <dgm:pt modelId="{C31F9856-BD75-4770-A217-27F20C385606}" type="sibTrans" cxnId="{8D9F4997-39F4-4D68-81F8-49CF8CBF08F8}">
      <dgm:prSet/>
      <dgm:spPr/>
      <dgm:t>
        <a:bodyPr/>
        <a:lstStyle/>
        <a:p>
          <a:endParaRPr lang="en-US"/>
        </a:p>
      </dgm:t>
    </dgm:pt>
    <dgm:pt modelId="{F96893A9-28D0-4935-93B1-523A11722DB6}">
      <dgm:prSet/>
      <dgm:spPr/>
      <dgm:t>
        <a:bodyPr/>
        <a:lstStyle/>
        <a:p>
          <a:r>
            <a:rPr lang="en-US"/>
            <a:t>Enterprise asset management</a:t>
          </a:r>
        </a:p>
      </dgm:t>
    </dgm:pt>
    <dgm:pt modelId="{477C1F34-5A21-428C-BFE0-286E157A5F9F}" type="parTrans" cxnId="{FEEB2F0F-33C0-4F91-9A70-ABA66C6A346A}">
      <dgm:prSet/>
      <dgm:spPr/>
      <dgm:t>
        <a:bodyPr/>
        <a:lstStyle/>
        <a:p>
          <a:endParaRPr lang="en-US"/>
        </a:p>
      </dgm:t>
    </dgm:pt>
    <dgm:pt modelId="{5B83A3C9-43BC-47F6-94A1-488DAA43FBCF}" type="sibTrans" cxnId="{FEEB2F0F-33C0-4F91-9A70-ABA66C6A346A}">
      <dgm:prSet/>
      <dgm:spPr/>
      <dgm:t>
        <a:bodyPr/>
        <a:lstStyle/>
        <a:p>
          <a:endParaRPr lang="en-US"/>
        </a:p>
      </dgm:t>
    </dgm:pt>
    <dgm:pt modelId="{68017EE1-854A-4BDF-A8CA-D75107087ECA}">
      <dgm:prSet/>
      <dgm:spPr/>
      <dgm:t>
        <a:bodyPr/>
        <a:lstStyle/>
        <a:p>
          <a:r>
            <a:rPr lang="en-US"/>
            <a:t>Intellectual and non-physical asset management</a:t>
          </a:r>
        </a:p>
      </dgm:t>
    </dgm:pt>
    <dgm:pt modelId="{B5AF972E-0E43-4CC3-A49F-55C8FA1EBA6A}" type="parTrans" cxnId="{B84B5EAB-EA18-4CEA-A7D6-1E47719721D8}">
      <dgm:prSet/>
      <dgm:spPr/>
      <dgm:t>
        <a:bodyPr/>
        <a:lstStyle/>
        <a:p>
          <a:endParaRPr lang="en-US"/>
        </a:p>
      </dgm:t>
    </dgm:pt>
    <dgm:pt modelId="{5A37E9E3-E5B1-4E57-A75B-61441340C7B2}" type="sibTrans" cxnId="{B84B5EAB-EA18-4CEA-A7D6-1E47719721D8}">
      <dgm:prSet/>
      <dgm:spPr/>
      <dgm:t>
        <a:bodyPr/>
        <a:lstStyle/>
        <a:p>
          <a:endParaRPr lang="en-US"/>
        </a:p>
      </dgm:t>
    </dgm:pt>
    <dgm:pt modelId="{E57BAC60-F009-45C2-859E-BA5C89F93A3E}" type="pres">
      <dgm:prSet presAssocID="{472B644C-CAA0-4049-AA5A-827DB053949F}" presName="vert0" presStyleCnt="0">
        <dgm:presLayoutVars>
          <dgm:dir/>
          <dgm:animOne val="branch"/>
          <dgm:animLvl val="lvl"/>
        </dgm:presLayoutVars>
      </dgm:prSet>
      <dgm:spPr/>
    </dgm:pt>
    <dgm:pt modelId="{0F03EF4F-EA3C-4D86-AC2F-F2F908985EAD}" type="pres">
      <dgm:prSet presAssocID="{F1E2A9AD-C8D3-4DBE-8ED9-377733CF9496}" presName="thickLine" presStyleLbl="alignNode1" presStyleIdx="0" presStyleCnt="8"/>
      <dgm:spPr/>
    </dgm:pt>
    <dgm:pt modelId="{A02E4380-3184-4FAC-B1C4-16D33D0ED7D6}" type="pres">
      <dgm:prSet presAssocID="{F1E2A9AD-C8D3-4DBE-8ED9-377733CF9496}" presName="horz1" presStyleCnt="0"/>
      <dgm:spPr/>
    </dgm:pt>
    <dgm:pt modelId="{7737E6D3-C67E-4B1F-ADE3-2F729FB22A4C}" type="pres">
      <dgm:prSet presAssocID="{F1E2A9AD-C8D3-4DBE-8ED9-377733CF9496}" presName="tx1" presStyleLbl="revTx" presStyleIdx="0" presStyleCnt="8"/>
      <dgm:spPr/>
    </dgm:pt>
    <dgm:pt modelId="{91FD7F5D-DD3F-4828-A3AA-F18964099F5B}" type="pres">
      <dgm:prSet presAssocID="{F1E2A9AD-C8D3-4DBE-8ED9-377733CF9496}" presName="vert1" presStyleCnt="0"/>
      <dgm:spPr/>
    </dgm:pt>
    <dgm:pt modelId="{702B6F1E-9698-4418-962A-D1D0247AB5A8}" type="pres">
      <dgm:prSet presAssocID="{3BFF0F5B-ED93-46FE-A40D-A3B6394A02E5}" presName="thickLine" presStyleLbl="alignNode1" presStyleIdx="1" presStyleCnt="8"/>
      <dgm:spPr/>
    </dgm:pt>
    <dgm:pt modelId="{E2D5A350-2378-4BD3-9018-4072564DDF20}" type="pres">
      <dgm:prSet presAssocID="{3BFF0F5B-ED93-46FE-A40D-A3B6394A02E5}" presName="horz1" presStyleCnt="0"/>
      <dgm:spPr/>
    </dgm:pt>
    <dgm:pt modelId="{5EA077D3-D828-4426-8B3C-E0614A9BCF2B}" type="pres">
      <dgm:prSet presAssocID="{3BFF0F5B-ED93-46FE-A40D-A3B6394A02E5}" presName="tx1" presStyleLbl="revTx" presStyleIdx="1" presStyleCnt="8"/>
      <dgm:spPr/>
    </dgm:pt>
    <dgm:pt modelId="{AA485A94-B4FE-4718-9C6C-3A24DAB4283C}" type="pres">
      <dgm:prSet presAssocID="{3BFF0F5B-ED93-46FE-A40D-A3B6394A02E5}" presName="vert1" presStyleCnt="0"/>
      <dgm:spPr/>
    </dgm:pt>
    <dgm:pt modelId="{304F3F1F-A570-42FB-8739-84C2540556B1}" type="pres">
      <dgm:prSet presAssocID="{4A06F3C0-46DA-4B12-BDB2-6A2307912D48}" presName="thickLine" presStyleLbl="alignNode1" presStyleIdx="2" presStyleCnt="8"/>
      <dgm:spPr/>
    </dgm:pt>
    <dgm:pt modelId="{EAC1D344-8869-4DD5-994D-7D918A3E5D22}" type="pres">
      <dgm:prSet presAssocID="{4A06F3C0-46DA-4B12-BDB2-6A2307912D48}" presName="horz1" presStyleCnt="0"/>
      <dgm:spPr/>
    </dgm:pt>
    <dgm:pt modelId="{D58785CD-54FB-474F-8496-28A523A7EFEC}" type="pres">
      <dgm:prSet presAssocID="{4A06F3C0-46DA-4B12-BDB2-6A2307912D48}" presName="tx1" presStyleLbl="revTx" presStyleIdx="2" presStyleCnt="8"/>
      <dgm:spPr/>
    </dgm:pt>
    <dgm:pt modelId="{9969CD00-8FB0-434A-911A-C19570605539}" type="pres">
      <dgm:prSet presAssocID="{4A06F3C0-46DA-4B12-BDB2-6A2307912D48}" presName="vert1" presStyleCnt="0"/>
      <dgm:spPr/>
    </dgm:pt>
    <dgm:pt modelId="{447A0546-F565-4663-80BB-1ED335A217EC}" type="pres">
      <dgm:prSet presAssocID="{A19B8DEA-DC73-4F41-9609-6040393C1D05}" presName="thickLine" presStyleLbl="alignNode1" presStyleIdx="3" presStyleCnt="8"/>
      <dgm:spPr/>
    </dgm:pt>
    <dgm:pt modelId="{66F8900D-B426-4D74-BA27-1EA38BB87E7B}" type="pres">
      <dgm:prSet presAssocID="{A19B8DEA-DC73-4F41-9609-6040393C1D05}" presName="horz1" presStyleCnt="0"/>
      <dgm:spPr/>
    </dgm:pt>
    <dgm:pt modelId="{DC56C49E-527C-4439-BF19-02E4FBDA21F9}" type="pres">
      <dgm:prSet presAssocID="{A19B8DEA-DC73-4F41-9609-6040393C1D05}" presName="tx1" presStyleLbl="revTx" presStyleIdx="3" presStyleCnt="8"/>
      <dgm:spPr/>
    </dgm:pt>
    <dgm:pt modelId="{0B994610-2FA1-4BE6-A786-885253686AC4}" type="pres">
      <dgm:prSet presAssocID="{A19B8DEA-DC73-4F41-9609-6040393C1D05}" presName="vert1" presStyleCnt="0"/>
      <dgm:spPr/>
    </dgm:pt>
    <dgm:pt modelId="{8F2AC096-472F-4256-83F6-00DC484841BE}" type="pres">
      <dgm:prSet presAssocID="{31755353-F4EF-46DB-94F9-4051E88095D7}" presName="thickLine" presStyleLbl="alignNode1" presStyleIdx="4" presStyleCnt="8"/>
      <dgm:spPr/>
    </dgm:pt>
    <dgm:pt modelId="{D51A8288-B682-4559-93DF-B8642679457E}" type="pres">
      <dgm:prSet presAssocID="{31755353-F4EF-46DB-94F9-4051E88095D7}" presName="horz1" presStyleCnt="0"/>
      <dgm:spPr/>
    </dgm:pt>
    <dgm:pt modelId="{32B411AB-4E1D-47F2-825F-8B7FD12BC38C}" type="pres">
      <dgm:prSet presAssocID="{31755353-F4EF-46DB-94F9-4051E88095D7}" presName="tx1" presStyleLbl="revTx" presStyleIdx="4" presStyleCnt="8"/>
      <dgm:spPr/>
    </dgm:pt>
    <dgm:pt modelId="{E6B95353-435E-4EF1-B993-64FFD48E46A9}" type="pres">
      <dgm:prSet presAssocID="{31755353-F4EF-46DB-94F9-4051E88095D7}" presName="vert1" presStyleCnt="0"/>
      <dgm:spPr/>
    </dgm:pt>
    <dgm:pt modelId="{66CC54C5-205E-48E9-B161-BC870C429686}" type="pres">
      <dgm:prSet presAssocID="{9E8F7508-27D2-4E34-B9E2-677139146981}" presName="thickLine" presStyleLbl="alignNode1" presStyleIdx="5" presStyleCnt="8"/>
      <dgm:spPr/>
    </dgm:pt>
    <dgm:pt modelId="{224F2D41-ED4B-4EB2-9959-0264574E710D}" type="pres">
      <dgm:prSet presAssocID="{9E8F7508-27D2-4E34-B9E2-677139146981}" presName="horz1" presStyleCnt="0"/>
      <dgm:spPr/>
    </dgm:pt>
    <dgm:pt modelId="{351378D8-1CE4-422B-B5BC-641B82DBADA1}" type="pres">
      <dgm:prSet presAssocID="{9E8F7508-27D2-4E34-B9E2-677139146981}" presName="tx1" presStyleLbl="revTx" presStyleIdx="5" presStyleCnt="8"/>
      <dgm:spPr/>
    </dgm:pt>
    <dgm:pt modelId="{7B018D32-A447-472F-954F-58C4DD8D4B12}" type="pres">
      <dgm:prSet presAssocID="{9E8F7508-27D2-4E34-B9E2-677139146981}" presName="vert1" presStyleCnt="0"/>
      <dgm:spPr/>
    </dgm:pt>
    <dgm:pt modelId="{BB7DE070-6F02-47A6-9908-5B2DF2F54063}" type="pres">
      <dgm:prSet presAssocID="{F96893A9-28D0-4935-93B1-523A11722DB6}" presName="thickLine" presStyleLbl="alignNode1" presStyleIdx="6" presStyleCnt="8"/>
      <dgm:spPr/>
    </dgm:pt>
    <dgm:pt modelId="{54D878F1-1784-476F-A710-AED18CCF04C8}" type="pres">
      <dgm:prSet presAssocID="{F96893A9-28D0-4935-93B1-523A11722DB6}" presName="horz1" presStyleCnt="0"/>
      <dgm:spPr/>
    </dgm:pt>
    <dgm:pt modelId="{167ADFC0-A65D-465B-A02D-9FA74AF248B8}" type="pres">
      <dgm:prSet presAssocID="{F96893A9-28D0-4935-93B1-523A11722DB6}" presName="tx1" presStyleLbl="revTx" presStyleIdx="6" presStyleCnt="8"/>
      <dgm:spPr/>
    </dgm:pt>
    <dgm:pt modelId="{49FA4E96-1CDD-450E-822A-7A64DE8930D0}" type="pres">
      <dgm:prSet presAssocID="{F96893A9-28D0-4935-93B1-523A11722DB6}" presName="vert1" presStyleCnt="0"/>
      <dgm:spPr/>
    </dgm:pt>
    <dgm:pt modelId="{CFFC2E82-6A5D-42EA-87B2-1C6D5A35203C}" type="pres">
      <dgm:prSet presAssocID="{68017EE1-854A-4BDF-A8CA-D75107087ECA}" presName="thickLine" presStyleLbl="alignNode1" presStyleIdx="7" presStyleCnt="8"/>
      <dgm:spPr/>
    </dgm:pt>
    <dgm:pt modelId="{03719930-1A35-44FE-AB90-FD1ECC132A65}" type="pres">
      <dgm:prSet presAssocID="{68017EE1-854A-4BDF-A8CA-D75107087ECA}" presName="horz1" presStyleCnt="0"/>
      <dgm:spPr/>
    </dgm:pt>
    <dgm:pt modelId="{03E86FED-AC37-4A93-9171-484DC6FAB5F1}" type="pres">
      <dgm:prSet presAssocID="{68017EE1-854A-4BDF-A8CA-D75107087ECA}" presName="tx1" presStyleLbl="revTx" presStyleIdx="7" presStyleCnt="8"/>
      <dgm:spPr/>
    </dgm:pt>
    <dgm:pt modelId="{61E850DC-0B32-4A04-B0FA-9ADB3301BFF0}" type="pres">
      <dgm:prSet presAssocID="{68017EE1-854A-4BDF-A8CA-D75107087ECA}" presName="vert1" presStyleCnt="0"/>
      <dgm:spPr/>
    </dgm:pt>
  </dgm:ptLst>
  <dgm:cxnLst>
    <dgm:cxn modelId="{988C6E07-E26A-4C9D-967B-6609A463ACB3}" type="presOf" srcId="{4A06F3C0-46DA-4B12-BDB2-6A2307912D48}" destId="{D58785CD-54FB-474F-8496-28A523A7EFEC}" srcOrd="0" destOrd="0" presId="urn:microsoft.com/office/officeart/2008/layout/LinedList"/>
    <dgm:cxn modelId="{B5D05607-9DEB-42C5-B3E4-18678CB27BD5}" type="presOf" srcId="{F1E2A9AD-C8D3-4DBE-8ED9-377733CF9496}" destId="{7737E6D3-C67E-4B1F-ADE3-2F729FB22A4C}" srcOrd="0" destOrd="0" presId="urn:microsoft.com/office/officeart/2008/layout/LinedList"/>
    <dgm:cxn modelId="{FEEB2F0F-33C0-4F91-9A70-ABA66C6A346A}" srcId="{472B644C-CAA0-4049-AA5A-827DB053949F}" destId="{F96893A9-28D0-4935-93B1-523A11722DB6}" srcOrd="6" destOrd="0" parTransId="{477C1F34-5A21-428C-BFE0-286E157A5F9F}" sibTransId="{5B83A3C9-43BC-47F6-94A1-488DAA43FBCF}"/>
    <dgm:cxn modelId="{BA727C24-DCF6-4683-A8F5-E183E400BBD5}" srcId="{472B644C-CAA0-4049-AA5A-827DB053949F}" destId="{31755353-F4EF-46DB-94F9-4051E88095D7}" srcOrd="4" destOrd="0" parTransId="{1FF7484B-84A3-4115-BEED-6451E7231B59}" sibTransId="{3B574DF0-2435-4E7C-9D0B-6A945AE978DA}"/>
    <dgm:cxn modelId="{4F6CD924-44AD-413A-BAA5-51DE779BBA34}" type="presOf" srcId="{F96893A9-28D0-4935-93B1-523A11722DB6}" destId="{167ADFC0-A65D-465B-A02D-9FA74AF248B8}" srcOrd="0" destOrd="0" presId="urn:microsoft.com/office/officeart/2008/layout/LinedList"/>
    <dgm:cxn modelId="{F69CBE38-7C3F-4A3B-A229-89039445C642}" type="presOf" srcId="{472B644C-CAA0-4049-AA5A-827DB053949F}" destId="{E57BAC60-F009-45C2-859E-BA5C89F93A3E}" srcOrd="0" destOrd="0" presId="urn:microsoft.com/office/officeart/2008/layout/LinedList"/>
    <dgm:cxn modelId="{0CADDF38-B473-406F-A829-AD3801A78B8D}" srcId="{472B644C-CAA0-4049-AA5A-827DB053949F}" destId="{A19B8DEA-DC73-4F41-9609-6040393C1D05}" srcOrd="3" destOrd="0" parTransId="{EEB69FAD-53FD-4CFB-83FE-7F0B4BB82BF7}" sibTransId="{D869892C-F2BA-4672-9C17-E3B65A1A6735}"/>
    <dgm:cxn modelId="{F0ABA275-975E-4B54-9F52-E3DC4B78BA79}" type="presOf" srcId="{31755353-F4EF-46DB-94F9-4051E88095D7}" destId="{32B411AB-4E1D-47F2-825F-8B7FD12BC38C}" srcOrd="0" destOrd="0" presId="urn:microsoft.com/office/officeart/2008/layout/LinedList"/>
    <dgm:cxn modelId="{DC985E77-80DE-46F9-A2AF-7CBBB7BE5965}" type="presOf" srcId="{68017EE1-854A-4BDF-A8CA-D75107087ECA}" destId="{03E86FED-AC37-4A93-9171-484DC6FAB5F1}" srcOrd="0" destOrd="0" presId="urn:microsoft.com/office/officeart/2008/layout/LinedList"/>
    <dgm:cxn modelId="{7B57985A-2E72-4D46-89CF-E5271DC4F81A}" type="presOf" srcId="{3BFF0F5B-ED93-46FE-A40D-A3B6394A02E5}" destId="{5EA077D3-D828-4426-8B3C-E0614A9BCF2B}" srcOrd="0" destOrd="0" presId="urn:microsoft.com/office/officeart/2008/layout/LinedList"/>
    <dgm:cxn modelId="{8D9F4997-39F4-4D68-81F8-49CF8CBF08F8}" srcId="{472B644C-CAA0-4049-AA5A-827DB053949F}" destId="{9E8F7508-27D2-4E34-B9E2-677139146981}" srcOrd="5" destOrd="0" parTransId="{3DEC20FF-6F49-451E-A9F4-77FEB5737533}" sibTransId="{C31F9856-BD75-4770-A217-27F20C385606}"/>
    <dgm:cxn modelId="{1E03B39E-8BE4-400D-ACEC-59EFC7DE469E}" srcId="{472B644C-CAA0-4049-AA5A-827DB053949F}" destId="{4A06F3C0-46DA-4B12-BDB2-6A2307912D48}" srcOrd="2" destOrd="0" parTransId="{2121E6A4-95F8-4E87-8CDE-0B56FDAA04AC}" sibTransId="{84EAEDAF-4816-41DE-A33C-6313B089102A}"/>
    <dgm:cxn modelId="{CDDCC7A8-1BE0-4C53-B6C2-2A053D380A2F}" srcId="{472B644C-CAA0-4049-AA5A-827DB053949F}" destId="{F1E2A9AD-C8D3-4DBE-8ED9-377733CF9496}" srcOrd="0" destOrd="0" parTransId="{058F31F7-D82A-4067-87EE-4364371008BC}" sibTransId="{5BF4C085-BE88-41A9-983B-6A83E45BC0DE}"/>
    <dgm:cxn modelId="{B84B5EAB-EA18-4CEA-A7D6-1E47719721D8}" srcId="{472B644C-CAA0-4049-AA5A-827DB053949F}" destId="{68017EE1-854A-4BDF-A8CA-D75107087ECA}" srcOrd="7" destOrd="0" parTransId="{B5AF972E-0E43-4CC3-A49F-55C8FA1EBA6A}" sibTransId="{5A37E9E3-E5B1-4E57-A75B-61441340C7B2}"/>
    <dgm:cxn modelId="{45162EB1-C30F-41D3-9F1D-25CDF9562B8D}" type="presOf" srcId="{A19B8DEA-DC73-4F41-9609-6040393C1D05}" destId="{DC56C49E-527C-4439-BF19-02E4FBDA21F9}" srcOrd="0" destOrd="0" presId="urn:microsoft.com/office/officeart/2008/layout/LinedList"/>
    <dgm:cxn modelId="{F08286E3-0D4B-4D60-9333-7977740DC41B}" srcId="{472B644C-CAA0-4049-AA5A-827DB053949F}" destId="{3BFF0F5B-ED93-46FE-A40D-A3B6394A02E5}" srcOrd="1" destOrd="0" parTransId="{BC714711-5664-477A-A519-19C0DACA75FE}" sibTransId="{8181A9F8-B9E2-4B2E-B6CE-800F8CC85E09}"/>
    <dgm:cxn modelId="{DE3C94FC-2DD4-429C-B828-805AC4EC5EDA}" type="presOf" srcId="{9E8F7508-27D2-4E34-B9E2-677139146981}" destId="{351378D8-1CE4-422B-B5BC-641B82DBADA1}" srcOrd="0" destOrd="0" presId="urn:microsoft.com/office/officeart/2008/layout/LinedList"/>
    <dgm:cxn modelId="{71CD399C-19F2-49D0-8042-153F85D060E7}" type="presParOf" srcId="{E57BAC60-F009-45C2-859E-BA5C89F93A3E}" destId="{0F03EF4F-EA3C-4D86-AC2F-F2F908985EAD}" srcOrd="0" destOrd="0" presId="urn:microsoft.com/office/officeart/2008/layout/LinedList"/>
    <dgm:cxn modelId="{FA47708A-765F-44A8-A03D-D4A35C5A48FC}" type="presParOf" srcId="{E57BAC60-F009-45C2-859E-BA5C89F93A3E}" destId="{A02E4380-3184-4FAC-B1C4-16D33D0ED7D6}" srcOrd="1" destOrd="0" presId="urn:microsoft.com/office/officeart/2008/layout/LinedList"/>
    <dgm:cxn modelId="{99938A05-8A7B-45E6-95A4-8C05E4B94AB6}" type="presParOf" srcId="{A02E4380-3184-4FAC-B1C4-16D33D0ED7D6}" destId="{7737E6D3-C67E-4B1F-ADE3-2F729FB22A4C}" srcOrd="0" destOrd="0" presId="urn:microsoft.com/office/officeart/2008/layout/LinedList"/>
    <dgm:cxn modelId="{7DB815F2-8E50-433C-90FB-BE849072CFF4}" type="presParOf" srcId="{A02E4380-3184-4FAC-B1C4-16D33D0ED7D6}" destId="{91FD7F5D-DD3F-4828-A3AA-F18964099F5B}" srcOrd="1" destOrd="0" presId="urn:microsoft.com/office/officeart/2008/layout/LinedList"/>
    <dgm:cxn modelId="{491A1E51-2BD3-4575-BA7F-4A81F2975ED7}" type="presParOf" srcId="{E57BAC60-F009-45C2-859E-BA5C89F93A3E}" destId="{702B6F1E-9698-4418-962A-D1D0247AB5A8}" srcOrd="2" destOrd="0" presId="urn:microsoft.com/office/officeart/2008/layout/LinedList"/>
    <dgm:cxn modelId="{0F947769-D61E-4657-8D1A-A0DA7AB7037B}" type="presParOf" srcId="{E57BAC60-F009-45C2-859E-BA5C89F93A3E}" destId="{E2D5A350-2378-4BD3-9018-4072564DDF20}" srcOrd="3" destOrd="0" presId="urn:microsoft.com/office/officeart/2008/layout/LinedList"/>
    <dgm:cxn modelId="{12161441-0065-44FB-B5DA-AD3C342F25EA}" type="presParOf" srcId="{E2D5A350-2378-4BD3-9018-4072564DDF20}" destId="{5EA077D3-D828-4426-8B3C-E0614A9BCF2B}" srcOrd="0" destOrd="0" presId="urn:microsoft.com/office/officeart/2008/layout/LinedList"/>
    <dgm:cxn modelId="{D3F4C564-0630-4CA4-8B1D-392D5F7DF85D}" type="presParOf" srcId="{E2D5A350-2378-4BD3-9018-4072564DDF20}" destId="{AA485A94-B4FE-4718-9C6C-3A24DAB4283C}" srcOrd="1" destOrd="0" presId="urn:microsoft.com/office/officeart/2008/layout/LinedList"/>
    <dgm:cxn modelId="{CB7F2C12-43D6-450F-896C-B3F114C0E1CE}" type="presParOf" srcId="{E57BAC60-F009-45C2-859E-BA5C89F93A3E}" destId="{304F3F1F-A570-42FB-8739-84C2540556B1}" srcOrd="4" destOrd="0" presId="urn:microsoft.com/office/officeart/2008/layout/LinedList"/>
    <dgm:cxn modelId="{3DE206C2-247E-4A1E-A973-D1E10ECC559C}" type="presParOf" srcId="{E57BAC60-F009-45C2-859E-BA5C89F93A3E}" destId="{EAC1D344-8869-4DD5-994D-7D918A3E5D22}" srcOrd="5" destOrd="0" presId="urn:microsoft.com/office/officeart/2008/layout/LinedList"/>
    <dgm:cxn modelId="{6CCD9FEC-ED09-470C-BC71-ED2D0A9496EB}" type="presParOf" srcId="{EAC1D344-8869-4DD5-994D-7D918A3E5D22}" destId="{D58785CD-54FB-474F-8496-28A523A7EFEC}" srcOrd="0" destOrd="0" presId="urn:microsoft.com/office/officeart/2008/layout/LinedList"/>
    <dgm:cxn modelId="{A8534562-3BD1-4A97-8D18-6CDBDD168B6E}" type="presParOf" srcId="{EAC1D344-8869-4DD5-994D-7D918A3E5D22}" destId="{9969CD00-8FB0-434A-911A-C19570605539}" srcOrd="1" destOrd="0" presId="urn:microsoft.com/office/officeart/2008/layout/LinedList"/>
    <dgm:cxn modelId="{4D3C5B9C-C55E-41E8-B3FD-3FDB82B4A374}" type="presParOf" srcId="{E57BAC60-F009-45C2-859E-BA5C89F93A3E}" destId="{447A0546-F565-4663-80BB-1ED335A217EC}" srcOrd="6" destOrd="0" presId="urn:microsoft.com/office/officeart/2008/layout/LinedList"/>
    <dgm:cxn modelId="{E8840579-EC86-40F2-BA5D-6AE2F1C4B6ED}" type="presParOf" srcId="{E57BAC60-F009-45C2-859E-BA5C89F93A3E}" destId="{66F8900D-B426-4D74-BA27-1EA38BB87E7B}" srcOrd="7" destOrd="0" presId="urn:microsoft.com/office/officeart/2008/layout/LinedList"/>
    <dgm:cxn modelId="{E8F72B47-1A41-401A-9EBC-7942A8023E15}" type="presParOf" srcId="{66F8900D-B426-4D74-BA27-1EA38BB87E7B}" destId="{DC56C49E-527C-4439-BF19-02E4FBDA21F9}" srcOrd="0" destOrd="0" presId="urn:microsoft.com/office/officeart/2008/layout/LinedList"/>
    <dgm:cxn modelId="{D5EE1E20-B620-4820-87F3-B934142DE53C}" type="presParOf" srcId="{66F8900D-B426-4D74-BA27-1EA38BB87E7B}" destId="{0B994610-2FA1-4BE6-A786-885253686AC4}" srcOrd="1" destOrd="0" presId="urn:microsoft.com/office/officeart/2008/layout/LinedList"/>
    <dgm:cxn modelId="{E32F7198-B749-4C76-BB76-79CF051C6FB9}" type="presParOf" srcId="{E57BAC60-F009-45C2-859E-BA5C89F93A3E}" destId="{8F2AC096-472F-4256-83F6-00DC484841BE}" srcOrd="8" destOrd="0" presId="urn:microsoft.com/office/officeart/2008/layout/LinedList"/>
    <dgm:cxn modelId="{6FCF1310-B7AB-46BD-8F1A-CFD97ADA6F71}" type="presParOf" srcId="{E57BAC60-F009-45C2-859E-BA5C89F93A3E}" destId="{D51A8288-B682-4559-93DF-B8642679457E}" srcOrd="9" destOrd="0" presId="urn:microsoft.com/office/officeart/2008/layout/LinedList"/>
    <dgm:cxn modelId="{5AED5AFB-509A-448D-BB78-12CDF92AA3EF}" type="presParOf" srcId="{D51A8288-B682-4559-93DF-B8642679457E}" destId="{32B411AB-4E1D-47F2-825F-8B7FD12BC38C}" srcOrd="0" destOrd="0" presId="urn:microsoft.com/office/officeart/2008/layout/LinedList"/>
    <dgm:cxn modelId="{E6085137-C630-44B3-AA16-BF10A1DA4AE2}" type="presParOf" srcId="{D51A8288-B682-4559-93DF-B8642679457E}" destId="{E6B95353-435E-4EF1-B993-64FFD48E46A9}" srcOrd="1" destOrd="0" presId="urn:microsoft.com/office/officeart/2008/layout/LinedList"/>
    <dgm:cxn modelId="{6014686B-98B7-4622-A6D6-90B4DDECBD52}" type="presParOf" srcId="{E57BAC60-F009-45C2-859E-BA5C89F93A3E}" destId="{66CC54C5-205E-48E9-B161-BC870C429686}" srcOrd="10" destOrd="0" presId="urn:microsoft.com/office/officeart/2008/layout/LinedList"/>
    <dgm:cxn modelId="{3417F306-B65B-4A0E-AB54-49EE556EE5AE}" type="presParOf" srcId="{E57BAC60-F009-45C2-859E-BA5C89F93A3E}" destId="{224F2D41-ED4B-4EB2-9959-0264574E710D}" srcOrd="11" destOrd="0" presId="urn:microsoft.com/office/officeart/2008/layout/LinedList"/>
    <dgm:cxn modelId="{CAA542E1-9BB0-499E-8367-DF68642C8A60}" type="presParOf" srcId="{224F2D41-ED4B-4EB2-9959-0264574E710D}" destId="{351378D8-1CE4-422B-B5BC-641B82DBADA1}" srcOrd="0" destOrd="0" presId="urn:microsoft.com/office/officeart/2008/layout/LinedList"/>
    <dgm:cxn modelId="{D30AD0F2-68E7-438C-80CF-3DC15B528B46}" type="presParOf" srcId="{224F2D41-ED4B-4EB2-9959-0264574E710D}" destId="{7B018D32-A447-472F-954F-58C4DD8D4B12}" srcOrd="1" destOrd="0" presId="urn:microsoft.com/office/officeart/2008/layout/LinedList"/>
    <dgm:cxn modelId="{9643ACFB-D5D9-4D80-8B07-C7F061A7F437}" type="presParOf" srcId="{E57BAC60-F009-45C2-859E-BA5C89F93A3E}" destId="{BB7DE070-6F02-47A6-9908-5B2DF2F54063}" srcOrd="12" destOrd="0" presId="urn:microsoft.com/office/officeart/2008/layout/LinedList"/>
    <dgm:cxn modelId="{EA955E36-4BD4-4261-B602-4B43358972FA}" type="presParOf" srcId="{E57BAC60-F009-45C2-859E-BA5C89F93A3E}" destId="{54D878F1-1784-476F-A710-AED18CCF04C8}" srcOrd="13" destOrd="0" presId="urn:microsoft.com/office/officeart/2008/layout/LinedList"/>
    <dgm:cxn modelId="{2340B28B-A65E-4086-81DC-F7C795EE96AB}" type="presParOf" srcId="{54D878F1-1784-476F-A710-AED18CCF04C8}" destId="{167ADFC0-A65D-465B-A02D-9FA74AF248B8}" srcOrd="0" destOrd="0" presId="urn:microsoft.com/office/officeart/2008/layout/LinedList"/>
    <dgm:cxn modelId="{699DF6F2-643D-4B96-B6E1-CF8CD5F0F918}" type="presParOf" srcId="{54D878F1-1784-476F-A710-AED18CCF04C8}" destId="{49FA4E96-1CDD-450E-822A-7A64DE8930D0}" srcOrd="1" destOrd="0" presId="urn:microsoft.com/office/officeart/2008/layout/LinedList"/>
    <dgm:cxn modelId="{38A61CC5-3F11-4E2A-8F5B-37777D627CFA}" type="presParOf" srcId="{E57BAC60-F009-45C2-859E-BA5C89F93A3E}" destId="{CFFC2E82-6A5D-42EA-87B2-1C6D5A35203C}" srcOrd="14" destOrd="0" presId="urn:microsoft.com/office/officeart/2008/layout/LinedList"/>
    <dgm:cxn modelId="{A3A9B4F0-6EF0-43E0-B457-52E83319384A}" type="presParOf" srcId="{E57BAC60-F009-45C2-859E-BA5C89F93A3E}" destId="{03719930-1A35-44FE-AB90-FD1ECC132A65}" srcOrd="15" destOrd="0" presId="urn:microsoft.com/office/officeart/2008/layout/LinedList"/>
    <dgm:cxn modelId="{D573E83E-095C-4247-AACF-3EF4667F89E0}" type="presParOf" srcId="{03719930-1A35-44FE-AB90-FD1ECC132A65}" destId="{03E86FED-AC37-4A93-9171-484DC6FAB5F1}" srcOrd="0" destOrd="0" presId="urn:microsoft.com/office/officeart/2008/layout/LinedList"/>
    <dgm:cxn modelId="{1A0840C7-8F52-430D-BE88-6EA12C7875D9}" type="presParOf" srcId="{03719930-1A35-44FE-AB90-FD1ECC132A65}" destId="{61E850DC-0B32-4A04-B0FA-9ADB3301BFF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0BB928E-BA72-4DF6-8093-789CF9F136E0}"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922DAE40-DED8-41CE-9122-D88B853397D8}">
      <dgm:prSet/>
      <dgm:spPr/>
      <dgm:t>
        <a:bodyPr/>
        <a:lstStyle/>
        <a:p>
          <a:r>
            <a:rPr lang="en-US" dirty="0"/>
            <a:t>Today’s Presentation</a:t>
          </a:r>
        </a:p>
      </dgm:t>
    </dgm:pt>
    <dgm:pt modelId="{D56CD51F-B995-4CB5-8E4A-4AF106BBA179}" type="parTrans" cxnId="{0F56EBBF-0972-4577-A7B9-70DDE832A6DC}">
      <dgm:prSet/>
      <dgm:spPr/>
      <dgm:t>
        <a:bodyPr/>
        <a:lstStyle/>
        <a:p>
          <a:endParaRPr lang="en-US"/>
        </a:p>
      </dgm:t>
    </dgm:pt>
    <dgm:pt modelId="{3005118D-C8BA-45B0-9411-53323F431F29}" type="sibTrans" cxnId="{0F56EBBF-0972-4577-A7B9-70DDE832A6DC}">
      <dgm:prSet/>
      <dgm:spPr/>
      <dgm:t>
        <a:bodyPr/>
        <a:lstStyle/>
        <a:p>
          <a:endParaRPr lang="en-US"/>
        </a:p>
      </dgm:t>
    </dgm:pt>
    <dgm:pt modelId="{7E5C2F42-FA53-4FE4-B3D4-1B44E49C3F77}">
      <dgm:prSet/>
      <dgm:spPr/>
      <dgm:t>
        <a:bodyPr/>
        <a:lstStyle/>
        <a:p>
          <a:r>
            <a:rPr lang="en-US"/>
            <a:t>Overview of Leadership and Management </a:t>
          </a:r>
        </a:p>
      </dgm:t>
    </dgm:pt>
    <dgm:pt modelId="{257A1EC9-CAE5-469B-80A1-A41174F3A4E5}" type="parTrans" cxnId="{3244C73D-5B88-4F9A-9422-5CB2384C9D98}">
      <dgm:prSet/>
      <dgm:spPr/>
      <dgm:t>
        <a:bodyPr/>
        <a:lstStyle/>
        <a:p>
          <a:endParaRPr lang="en-US"/>
        </a:p>
      </dgm:t>
    </dgm:pt>
    <dgm:pt modelId="{6FC24A94-2595-4082-A97F-AA44458719EC}" type="sibTrans" cxnId="{3244C73D-5B88-4F9A-9422-5CB2384C9D98}">
      <dgm:prSet/>
      <dgm:spPr/>
      <dgm:t>
        <a:bodyPr/>
        <a:lstStyle/>
        <a:p>
          <a:endParaRPr lang="en-US"/>
        </a:p>
      </dgm:t>
    </dgm:pt>
    <dgm:pt modelId="{3CB6253A-82B6-488B-AA19-F61A3D45141C}">
      <dgm:prSet/>
      <dgm:spPr/>
      <dgm:t>
        <a:bodyPr/>
        <a:lstStyle/>
        <a:p>
          <a:r>
            <a:rPr lang="en-US"/>
            <a:t>Leadership</a:t>
          </a:r>
        </a:p>
      </dgm:t>
    </dgm:pt>
    <dgm:pt modelId="{D53AE3FF-D6FF-4343-AF28-6DCC5AB98503}" type="parTrans" cxnId="{D62B32B7-7827-4A9A-8E91-00D2B86125F6}">
      <dgm:prSet/>
      <dgm:spPr/>
      <dgm:t>
        <a:bodyPr/>
        <a:lstStyle/>
        <a:p>
          <a:endParaRPr lang="en-US"/>
        </a:p>
      </dgm:t>
    </dgm:pt>
    <dgm:pt modelId="{6066C85B-80AC-47C7-BA5A-3F1093081077}" type="sibTrans" cxnId="{D62B32B7-7827-4A9A-8E91-00D2B86125F6}">
      <dgm:prSet/>
      <dgm:spPr/>
      <dgm:t>
        <a:bodyPr/>
        <a:lstStyle/>
        <a:p>
          <a:endParaRPr lang="en-US"/>
        </a:p>
      </dgm:t>
    </dgm:pt>
    <dgm:pt modelId="{3ED60A32-585E-4678-A5F8-5F78172D4AB5}">
      <dgm:prSet/>
      <dgm:spPr/>
      <dgm:t>
        <a:bodyPr/>
        <a:lstStyle/>
        <a:p>
          <a:r>
            <a:rPr lang="en-US"/>
            <a:t>Management</a:t>
          </a:r>
        </a:p>
      </dgm:t>
    </dgm:pt>
    <dgm:pt modelId="{514A55C9-75CF-45C7-843F-5DA63DF2632F}" type="parTrans" cxnId="{08912D07-FD44-4F15-9750-BB3D3C45D702}">
      <dgm:prSet/>
      <dgm:spPr/>
      <dgm:t>
        <a:bodyPr/>
        <a:lstStyle/>
        <a:p>
          <a:endParaRPr lang="en-US"/>
        </a:p>
      </dgm:t>
    </dgm:pt>
    <dgm:pt modelId="{2F5EBE8E-B378-433D-BC0D-BB45ECECAE46}" type="sibTrans" cxnId="{08912D07-FD44-4F15-9750-BB3D3C45D702}">
      <dgm:prSet/>
      <dgm:spPr/>
      <dgm:t>
        <a:bodyPr/>
        <a:lstStyle/>
        <a:p>
          <a:endParaRPr lang="en-US"/>
        </a:p>
      </dgm:t>
    </dgm:pt>
    <dgm:pt modelId="{D2E4C4D9-B2E7-4DFB-BF58-CCB330F24DBD}">
      <dgm:prSet/>
      <dgm:spPr/>
      <dgm:t>
        <a:bodyPr/>
        <a:lstStyle/>
        <a:p>
          <a:r>
            <a:rPr lang="en-US"/>
            <a:t>Supervision </a:t>
          </a:r>
        </a:p>
      </dgm:t>
    </dgm:pt>
    <dgm:pt modelId="{FFA4960B-5A2A-42EA-A7F7-3671A84173F0}" type="parTrans" cxnId="{51EDCB4C-0F46-4E56-83A0-519B811F03E3}">
      <dgm:prSet/>
      <dgm:spPr/>
      <dgm:t>
        <a:bodyPr/>
        <a:lstStyle/>
        <a:p>
          <a:endParaRPr lang="en-US"/>
        </a:p>
      </dgm:t>
    </dgm:pt>
    <dgm:pt modelId="{74147501-ADAB-4B9E-82E1-AD424E77FE1F}" type="sibTrans" cxnId="{51EDCB4C-0F46-4E56-83A0-519B811F03E3}">
      <dgm:prSet/>
      <dgm:spPr/>
      <dgm:t>
        <a:bodyPr/>
        <a:lstStyle/>
        <a:p>
          <a:endParaRPr lang="en-US"/>
        </a:p>
      </dgm:t>
    </dgm:pt>
    <dgm:pt modelId="{20B2C08A-0AA6-454D-80ED-F72BB152757C}">
      <dgm:prSet/>
      <dgm:spPr/>
      <dgm:t>
        <a:bodyPr/>
        <a:lstStyle/>
        <a:p>
          <a:r>
            <a:rPr lang="en-US"/>
            <a:t>Part 1 Exam</a:t>
          </a:r>
        </a:p>
      </dgm:t>
    </dgm:pt>
    <dgm:pt modelId="{8256804D-AFEE-4621-BE06-DB63AAE52D38}" type="parTrans" cxnId="{D1DCC90C-28EA-45EF-ACDC-60CB39D6F012}">
      <dgm:prSet/>
      <dgm:spPr/>
      <dgm:t>
        <a:bodyPr/>
        <a:lstStyle/>
        <a:p>
          <a:endParaRPr lang="en-US"/>
        </a:p>
      </dgm:t>
    </dgm:pt>
    <dgm:pt modelId="{B2AF3D0D-CD83-469B-8ECD-17F3A563277C}" type="sibTrans" cxnId="{D1DCC90C-28EA-45EF-ACDC-60CB39D6F012}">
      <dgm:prSet/>
      <dgm:spPr/>
      <dgm:t>
        <a:bodyPr/>
        <a:lstStyle/>
        <a:p>
          <a:endParaRPr lang="en-US"/>
        </a:p>
      </dgm:t>
    </dgm:pt>
    <dgm:pt modelId="{E2A3DD65-997E-420A-A782-8278396DF913}">
      <dgm:prSet/>
      <dgm:spPr/>
      <dgm:t>
        <a:bodyPr/>
        <a:lstStyle/>
        <a:p>
          <a:r>
            <a:rPr lang="en-US" dirty="0"/>
            <a:t>Special Topic: Asset Management</a:t>
          </a:r>
        </a:p>
      </dgm:t>
    </dgm:pt>
    <dgm:pt modelId="{52480113-2426-43FE-A6FF-F01A5C575C6E}" type="parTrans" cxnId="{BE20534A-54A7-498B-8D1A-0FD5685F0E38}">
      <dgm:prSet/>
      <dgm:spPr/>
      <dgm:t>
        <a:bodyPr/>
        <a:lstStyle/>
        <a:p>
          <a:endParaRPr lang="en-US"/>
        </a:p>
      </dgm:t>
    </dgm:pt>
    <dgm:pt modelId="{E45C8225-1570-41C0-A949-FBCA1700DACB}" type="sibTrans" cxnId="{BE20534A-54A7-498B-8D1A-0FD5685F0E38}">
      <dgm:prSet/>
      <dgm:spPr/>
      <dgm:t>
        <a:bodyPr/>
        <a:lstStyle/>
        <a:p>
          <a:endParaRPr lang="en-US"/>
        </a:p>
      </dgm:t>
    </dgm:pt>
    <dgm:pt modelId="{D51F042D-CD56-4D22-A2E1-16862EB7CEE8}" type="pres">
      <dgm:prSet presAssocID="{B0BB928E-BA72-4DF6-8093-789CF9F136E0}" presName="linear" presStyleCnt="0">
        <dgm:presLayoutVars>
          <dgm:animLvl val="lvl"/>
          <dgm:resizeHandles val="exact"/>
        </dgm:presLayoutVars>
      </dgm:prSet>
      <dgm:spPr/>
    </dgm:pt>
    <dgm:pt modelId="{386F0B08-D456-48D4-A699-C25A27BD28B3}" type="pres">
      <dgm:prSet presAssocID="{922DAE40-DED8-41CE-9122-D88B853397D8}" presName="parentText" presStyleLbl="node1" presStyleIdx="0" presStyleCnt="1">
        <dgm:presLayoutVars>
          <dgm:chMax val="0"/>
          <dgm:bulletEnabled val="1"/>
        </dgm:presLayoutVars>
      </dgm:prSet>
      <dgm:spPr/>
    </dgm:pt>
    <dgm:pt modelId="{A4E5AA14-CD69-4413-A5F9-9744BB51E47F}" type="pres">
      <dgm:prSet presAssocID="{922DAE40-DED8-41CE-9122-D88B853397D8}" presName="childText" presStyleLbl="revTx" presStyleIdx="0" presStyleCnt="1">
        <dgm:presLayoutVars>
          <dgm:bulletEnabled val="1"/>
        </dgm:presLayoutVars>
      </dgm:prSet>
      <dgm:spPr/>
    </dgm:pt>
  </dgm:ptLst>
  <dgm:cxnLst>
    <dgm:cxn modelId="{08912D07-FD44-4F15-9750-BB3D3C45D702}" srcId="{922DAE40-DED8-41CE-9122-D88B853397D8}" destId="{3ED60A32-585E-4678-A5F8-5F78172D4AB5}" srcOrd="2" destOrd="0" parTransId="{514A55C9-75CF-45C7-843F-5DA63DF2632F}" sibTransId="{2F5EBE8E-B378-433D-BC0D-BB45ECECAE46}"/>
    <dgm:cxn modelId="{D1DCC90C-28EA-45EF-ACDC-60CB39D6F012}" srcId="{922DAE40-DED8-41CE-9122-D88B853397D8}" destId="{20B2C08A-0AA6-454D-80ED-F72BB152757C}" srcOrd="4" destOrd="0" parTransId="{8256804D-AFEE-4621-BE06-DB63AAE52D38}" sibTransId="{B2AF3D0D-CD83-469B-8ECD-17F3A563277C}"/>
    <dgm:cxn modelId="{D2718839-9C18-4F47-A502-F78A5EFCD48B}" type="presOf" srcId="{3ED60A32-585E-4678-A5F8-5F78172D4AB5}" destId="{A4E5AA14-CD69-4413-A5F9-9744BB51E47F}" srcOrd="0" destOrd="2" presId="urn:microsoft.com/office/officeart/2005/8/layout/vList2"/>
    <dgm:cxn modelId="{8B9E143A-4611-465C-AC3D-B4E2FC817616}" type="presOf" srcId="{E2A3DD65-997E-420A-A782-8278396DF913}" destId="{A4E5AA14-CD69-4413-A5F9-9744BB51E47F}" srcOrd="0" destOrd="5" presId="urn:microsoft.com/office/officeart/2005/8/layout/vList2"/>
    <dgm:cxn modelId="{3244C73D-5B88-4F9A-9422-5CB2384C9D98}" srcId="{922DAE40-DED8-41CE-9122-D88B853397D8}" destId="{7E5C2F42-FA53-4FE4-B3D4-1B44E49C3F77}" srcOrd="0" destOrd="0" parTransId="{257A1EC9-CAE5-469B-80A1-A41174F3A4E5}" sibTransId="{6FC24A94-2595-4082-A97F-AA44458719EC}"/>
    <dgm:cxn modelId="{A43CF75F-CA69-42C8-9043-0B3E56D68B61}" type="presOf" srcId="{922DAE40-DED8-41CE-9122-D88B853397D8}" destId="{386F0B08-D456-48D4-A699-C25A27BD28B3}" srcOrd="0" destOrd="0" presId="urn:microsoft.com/office/officeart/2005/8/layout/vList2"/>
    <dgm:cxn modelId="{BE20534A-54A7-498B-8D1A-0FD5685F0E38}" srcId="{922DAE40-DED8-41CE-9122-D88B853397D8}" destId="{E2A3DD65-997E-420A-A782-8278396DF913}" srcOrd="5" destOrd="0" parTransId="{52480113-2426-43FE-A6FF-F01A5C575C6E}" sibTransId="{E45C8225-1570-41C0-A949-FBCA1700DACB}"/>
    <dgm:cxn modelId="{51EDCB4C-0F46-4E56-83A0-519B811F03E3}" srcId="{922DAE40-DED8-41CE-9122-D88B853397D8}" destId="{D2E4C4D9-B2E7-4DFB-BF58-CCB330F24DBD}" srcOrd="3" destOrd="0" parTransId="{FFA4960B-5A2A-42EA-A7F7-3671A84173F0}" sibTransId="{74147501-ADAB-4B9E-82E1-AD424E77FE1F}"/>
    <dgm:cxn modelId="{98334B7B-2A17-43FF-96A8-3FB64E703E35}" type="presOf" srcId="{D2E4C4D9-B2E7-4DFB-BF58-CCB330F24DBD}" destId="{A4E5AA14-CD69-4413-A5F9-9744BB51E47F}" srcOrd="0" destOrd="3" presId="urn:microsoft.com/office/officeart/2005/8/layout/vList2"/>
    <dgm:cxn modelId="{7875507F-0540-4A5C-BCA0-73DB9ECA9923}" type="presOf" srcId="{20B2C08A-0AA6-454D-80ED-F72BB152757C}" destId="{A4E5AA14-CD69-4413-A5F9-9744BB51E47F}" srcOrd="0" destOrd="4" presId="urn:microsoft.com/office/officeart/2005/8/layout/vList2"/>
    <dgm:cxn modelId="{D62B32B7-7827-4A9A-8E91-00D2B86125F6}" srcId="{922DAE40-DED8-41CE-9122-D88B853397D8}" destId="{3CB6253A-82B6-488B-AA19-F61A3D45141C}" srcOrd="1" destOrd="0" parTransId="{D53AE3FF-D6FF-4343-AF28-6DCC5AB98503}" sibTransId="{6066C85B-80AC-47C7-BA5A-3F1093081077}"/>
    <dgm:cxn modelId="{0F56EBBF-0972-4577-A7B9-70DDE832A6DC}" srcId="{B0BB928E-BA72-4DF6-8093-789CF9F136E0}" destId="{922DAE40-DED8-41CE-9122-D88B853397D8}" srcOrd="0" destOrd="0" parTransId="{D56CD51F-B995-4CB5-8E4A-4AF106BBA179}" sibTransId="{3005118D-C8BA-45B0-9411-53323F431F29}"/>
    <dgm:cxn modelId="{B76C6BE3-6016-416E-AF7C-373650C2B628}" type="presOf" srcId="{3CB6253A-82B6-488B-AA19-F61A3D45141C}" destId="{A4E5AA14-CD69-4413-A5F9-9744BB51E47F}" srcOrd="0" destOrd="1" presId="urn:microsoft.com/office/officeart/2005/8/layout/vList2"/>
    <dgm:cxn modelId="{30A168F3-7907-4247-BF14-3B686F1030DD}" type="presOf" srcId="{B0BB928E-BA72-4DF6-8093-789CF9F136E0}" destId="{D51F042D-CD56-4D22-A2E1-16862EB7CEE8}" srcOrd="0" destOrd="0" presId="urn:microsoft.com/office/officeart/2005/8/layout/vList2"/>
    <dgm:cxn modelId="{AF0896F5-AB9A-4494-BB9A-806693620B58}" type="presOf" srcId="{7E5C2F42-FA53-4FE4-B3D4-1B44E49C3F77}" destId="{A4E5AA14-CD69-4413-A5F9-9744BB51E47F}" srcOrd="0" destOrd="0" presId="urn:microsoft.com/office/officeart/2005/8/layout/vList2"/>
    <dgm:cxn modelId="{9AE16F0D-7FB3-438F-A823-348115E364BF}" type="presParOf" srcId="{D51F042D-CD56-4D22-A2E1-16862EB7CEE8}" destId="{386F0B08-D456-48D4-A699-C25A27BD28B3}" srcOrd="0" destOrd="0" presId="urn:microsoft.com/office/officeart/2005/8/layout/vList2"/>
    <dgm:cxn modelId="{A52A59F8-AA51-4564-A1BC-B71577C79551}" type="presParOf" srcId="{D51F042D-CD56-4D22-A2E1-16862EB7CEE8}" destId="{A4E5AA14-CD69-4413-A5F9-9744BB51E47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47CD458-40BF-43C5-B4A5-98B09B0A06D8}"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US"/>
        </a:p>
      </dgm:t>
    </dgm:pt>
    <dgm:pt modelId="{8C3596EE-04A6-4E7E-BC2C-3692D16DF59B}">
      <dgm:prSet custT="1"/>
      <dgm:spPr/>
      <dgm:t>
        <a:bodyPr/>
        <a:lstStyle/>
        <a:p>
          <a:r>
            <a:rPr lang="en-US" sz="1800" dirty="0"/>
            <a:t>Prepared and Presented by: </a:t>
          </a:r>
        </a:p>
        <a:p>
          <a:r>
            <a:rPr lang="en-US" sz="1800" dirty="0">
              <a:solidFill>
                <a:schemeClr val="tx1"/>
              </a:solidFill>
            </a:rPr>
            <a:t>Ralph E. Johnson, P.E., L.O. - Sr. Civil Engineer, Systems Design Engineering, Inc. (SDE)</a:t>
          </a:r>
          <a:br>
            <a:rPr lang="en-US" sz="1800" dirty="0"/>
          </a:br>
          <a:endParaRPr lang="en-US" sz="1800" dirty="0"/>
        </a:p>
        <a:p>
          <a:r>
            <a:rPr lang="en-US" sz="1800" dirty="0"/>
            <a:t>In collaboration with:</a:t>
          </a:r>
        </a:p>
        <a:p>
          <a:br>
            <a:rPr lang="en-US" sz="1800" dirty="0"/>
          </a:br>
          <a:r>
            <a:rPr lang="en-US" sz="1800" dirty="0">
              <a:solidFill>
                <a:schemeClr val="tx1"/>
              </a:solidFill>
            </a:rPr>
            <a:t>Michael J Bingham, P.E., - Principal, Systems Design Engineering, Inc. (SDE)</a:t>
          </a:r>
          <a:endParaRPr lang="en-US" sz="1800" dirty="0"/>
        </a:p>
      </dgm:t>
    </dgm:pt>
    <dgm:pt modelId="{27E34F4F-9319-4E6E-95F2-7078938D2182}" type="parTrans" cxnId="{69F75AB6-769D-4C23-90A6-0A28E05DB1AE}">
      <dgm:prSet/>
      <dgm:spPr/>
      <dgm:t>
        <a:bodyPr/>
        <a:lstStyle/>
        <a:p>
          <a:endParaRPr lang="en-US"/>
        </a:p>
      </dgm:t>
    </dgm:pt>
    <dgm:pt modelId="{C7ABF824-AF44-48C7-B8BD-98494D313514}" type="sibTrans" cxnId="{69F75AB6-769D-4C23-90A6-0A28E05DB1AE}">
      <dgm:prSet/>
      <dgm:spPr/>
      <dgm:t>
        <a:bodyPr/>
        <a:lstStyle/>
        <a:p>
          <a:endParaRPr lang="en-US"/>
        </a:p>
      </dgm:t>
    </dgm:pt>
    <dgm:pt modelId="{77C85FC2-0BC1-4D57-B5BF-D8AF412BE360}">
      <dgm:prSet/>
      <dgm:spPr/>
      <dgm:t>
        <a:bodyPr/>
        <a:lstStyle/>
        <a:p>
          <a:endParaRPr lang="en-US" dirty="0"/>
        </a:p>
      </dgm:t>
    </dgm:pt>
    <dgm:pt modelId="{EA8DCCC5-26FD-457F-8105-62B11EDF045B}" type="parTrans" cxnId="{F32719FB-E294-4D54-91B3-0A856A3AD746}">
      <dgm:prSet/>
      <dgm:spPr/>
      <dgm:t>
        <a:bodyPr/>
        <a:lstStyle/>
        <a:p>
          <a:endParaRPr lang="en-US"/>
        </a:p>
      </dgm:t>
    </dgm:pt>
    <dgm:pt modelId="{EA2BD43C-0244-4C38-9D7F-353684661BB9}" type="sibTrans" cxnId="{F32719FB-E294-4D54-91B3-0A856A3AD746}">
      <dgm:prSet/>
      <dgm:spPr/>
      <dgm:t>
        <a:bodyPr/>
        <a:lstStyle/>
        <a:p>
          <a:endParaRPr lang="en-US"/>
        </a:p>
      </dgm:t>
    </dgm:pt>
    <dgm:pt modelId="{CC50AF5B-AE8E-420B-80DB-E5F16B0F5425}" type="pres">
      <dgm:prSet presAssocID="{847CD458-40BF-43C5-B4A5-98B09B0A06D8}" presName="vert0" presStyleCnt="0">
        <dgm:presLayoutVars>
          <dgm:dir/>
          <dgm:animOne val="branch"/>
          <dgm:animLvl val="lvl"/>
        </dgm:presLayoutVars>
      </dgm:prSet>
      <dgm:spPr/>
    </dgm:pt>
    <dgm:pt modelId="{A711E75F-89CD-474D-9420-853F32B38A4E}" type="pres">
      <dgm:prSet presAssocID="{8C3596EE-04A6-4E7E-BC2C-3692D16DF59B}" presName="thickLine" presStyleLbl="alignNode1" presStyleIdx="0" presStyleCnt="2"/>
      <dgm:spPr/>
    </dgm:pt>
    <dgm:pt modelId="{46839EFE-EB87-43FB-8D53-227FAF70C8F5}" type="pres">
      <dgm:prSet presAssocID="{8C3596EE-04A6-4E7E-BC2C-3692D16DF59B}" presName="horz1" presStyleCnt="0"/>
      <dgm:spPr/>
    </dgm:pt>
    <dgm:pt modelId="{798A5B0C-F428-4932-89B8-7107998F6F28}" type="pres">
      <dgm:prSet presAssocID="{8C3596EE-04A6-4E7E-BC2C-3692D16DF59B}" presName="tx1" presStyleLbl="revTx" presStyleIdx="0" presStyleCnt="2" custScaleY="246036"/>
      <dgm:spPr/>
    </dgm:pt>
    <dgm:pt modelId="{9012472B-5804-497B-88C2-85B9F4B137B8}" type="pres">
      <dgm:prSet presAssocID="{8C3596EE-04A6-4E7E-BC2C-3692D16DF59B}" presName="vert1" presStyleCnt="0"/>
      <dgm:spPr/>
    </dgm:pt>
    <dgm:pt modelId="{2237848B-57E5-4C56-884A-EA314687DE96}" type="pres">
      <dgm:prSet presAssocID="{77C85FC2-0BC1-4D57-B5BF-D8AF412BE360}" presName="thickLine" presStyleLbl="alignNode1" presStyleIdx="1" presStyleCnt="2"/>
      <dgm:spPr/>
    </dgm:pt>
    <dgm:pt modelId="{6D06324C-FC20-4B00-9D9C-DC1F879EE1B4}" type="pres">
      <dgm:prSet presAssocID="{77C85FC2-0BC1-4D57-B5BF-D8AF412BE360}" presName="horz1" presStyleCnt="0"/>
      <dgm:spPr/>
    </dgm:pt>
    <dgm:pt modelId="{C12E0025-3A94-465F-9988-921ED3FFFA4F}" type="pres">
      <dgm:prSet presAssocID="{77C85FC2-0BC1-4D57-B5BF-D8AF412BE360}" presName="tx1" presStyleLbl="revTx" presStyleIdx="1" presStyleCnt="2"/>
      <dgm:spPr/>
    </dgm:pt>
    <dgm:pt modelId="{4AFB0707-787E-4C00-AD4B-792028165B1C}" type="pres">
      <dgm:prSet presAssocID="{77C85FC2-0BC1-4D57-B5BF-D8AF412BE360}" presName="vert1" presStyleCnt="0"/>
      <dgm:spPr/>
    </dgm:pt>
  </dgm:ptLst>
  <dgm:cxnLst>
    <dgm:cxn modelId="{8B953A68-25EE-41D4-8B03-C0D5FB20C3F6}" type="presOf" srcId="{847CD458-40BF-43C5-B4A5-98B09B0A06D8}" destId="{CC50AF5B-AE8E-420B-80DB-E5F16B0F5425}" srcOrd="0" destOrd="0" presId="urn:microsoft.com/office/officeart/2008/layout/LinedList"/>
    <dgm:cxn modelId="{933F7349-94F6-40FE-8F98-F06AFE379A5B}" type="presOf" srcId="{77C85FC2-0BC1-4D57-B5BF-D8AF412BE360}" destId="{C12E0025-3A94-465F-9988-921ED3FFFA4F}" srcOrd="0" destOrd="0" presId="urn:microsoft.com/office/officeart/2008/layout/LinedList"/>
    <dgm:cxn modelId="{69F75AB6-769D-4C23-90A6-0A28E05DB1AE}" srcId="{847CD458-40BF-43C5-B4A5-98B09B0A06D8}" destId="{8C3596EE-04A6-4E7E-BC2C-3692D16DF59B}" srcOrd="0" destOrd="0" parTransId="{27E34F4F-9319-4E6E-95F2-7078938D2182}" sibTransId="{C7ABF824-AF44-48C7-B8BD-98494D313514}"/>
    <dgm:cxn modelId="{82266CBC-835D-414E-95C1-845149C8E410}" type="presOf" srcId="{8C3596EE-04A6-4E7E-BC2C-3692D16DF59B}" destId="{798A5B0C-F428-4932-89B8-7107998F6F28}" srcOrd="0" destOrd="0" presId="urn:microsoft.com/office/officeart/2008/layout/LinedList"/>
    <dgm:cxn modelId="{F32719FB-E294-4D54-91B3-0A856A3AD746}" srcId="{847CD458-40BF-43C5-B4A5-98B09B0A06D8}" destId="{77C85FC2-0BC1-4D57-B5BF-D8AF412BE360}" srcOrd="1" destOrd="0" parTransId="{EA8DCCC5-26FD-457F-8105-62B11EDF045B}" sibTransId="{EA2BD43C-0244-4C38-9D7F-353684661BB9}"/>
    <dgm:cxn modelId="{8B2CACB6-F3BF-4971-ADD4-FB5DF1931234}" type="presParOf" srcId="{CC50AF5B-AE8E-420B-80DB-E5F16B0F5425}" destId="{A711E75F-89CD-474D-9420-853F32B38A4E}" srcOrd="0" destOrd="0" presId="urn:microsoft.com/office/officeart/2008/layout/LinedList"/>
    <dgm:cxn modelId="{B92C3377-EABD-4566-9793-EA0F5B679E3C}" type="presParOf" srcId="{CC50AF5B-AE8E-420B-80DB-E5F16B0F5425}" destId="{46839EFE-EB87-43FB-8D53-227FAF70C8F5}" srcOrd="1" destOrd="0" presId="urn:microsoft.com/office/officeart/2008/layout/LinedList"/>
    <dgm:cxn modelId="{5184FAE0-42CA-4E4C-A64A-831EA2B91ADC}" type="presParOf" srcId="{46839EFE-EB87-43FB-8D53-227FAF70C8F5}" destId="{798A5B0C-F428-4932-89B8-7107998F6F28}" srcOrd="0" destOrd="0" presId="urn:microsoft.com/office/officeart/2008/layout/LinedList"/>
    <dgm:cxn modelId="{4FB8192C-40F6-4C2F-93C4-F662F3425B41}" type="presParOf" srcId="{46839EFE-EB87-43FB-8D53-227FAF70C8F5}" destId="{9012472B-5804-497B-88C2-85B9F4B137B8}" srcOrd="1" destOrd="0" presId="urn:microsoft.com/office/officeart/2008/layout/LinedList"/>
    <dgm:cxn modelId="{FECA887A-FE34-44C7-9B97-287779E94EC7}" type="presParOf" srcId="{CC50AF5B-AE8E-420B-80DB-E5F16B0F5425}" destId="{2237848B-57E5-4C56-884A-EA314687DE96}" srcOrd="2" destOrd="0" presId="urn:microsoft.com/office/officeart/2008/layout/LinedList"/>
    <dgm:cxn modelId="{C2497FFE-2464-480A-AC7B-4E0648EA4C55}" type="presParOf" srcId="{CC50AF5B-AE8E-420B-80DB-E5F16B0F5425}" destId="{6D06324C-FC20-4B00-9D9C-DC1F879EE1B4}" srcOrd="3" destOrd="0" presId="urn:microsoft.com/office/officeart/2008/layout/LinedList"/>
    <dgm:cxn modelId="{9999C3B3-9068-4E0D-8937-F99C8B96BA2A}" type="presParOf" srcId="{6D06324C-FC20-4B00-9D9C-DC1F879EE1B4}" destId="{C12E0025-3A94-465F-9988-921ED3FFFA4F}" srcOrd="0" destOrd="0" presId="urn:microsoft.com/office/officeart/2008/layout/LinedList"/>
    <dgm:cxn modelId="{C5DB909F-6338-422D-B770-5167B7F1BF9F}" type="presParOf" srcId="{6D06324C-FC20-4B00-9D9C-DC1F879EE1B4}" destId="{4AFB0707-787E-4C00-AD4B-792028165B1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FAE843-A37D-4F33-BD0B-8B0AFE882017}"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104D0350-1AE2-40DF-8498-5C7DB49BBB92}">
      <dgm:prSet custT="1"/>
      <dgm:spPr/>
      <dgm:t>
        <a:bodyPr/>
        <a:lstStyle/>
        <a:p>
          <a:r>
            <a:rPr lang="en-US" sz="1800" dirty="0"/>
            <a:t>Process control and troubleshooting</a:t>
          </a:r>
        </a:p>
      </dgm:t>
    </dgm:pt>
    <dgm:pt modelId="{46DE7672-3283-49EA-8A70-A3F1BA8C387D}" type="parTrans" cxnId="{7E87958A-C88E-414D-BCE2-8C57675EC1A9}">
      <dgm:prSet/>
      <dgm:spPr/>
      <dgm:t>
        <a:bodyPr/>
        <a:lstStyle/>
        <a:p>
          <a:endParaRPr lang="en-US" sz="1800"/>
        </a:p>
      </dgm:t>
    </dgm:pt>
    <dgm:pt modelId="{8B4A78A1-A176-493C-AF38-BE1239C8A3BB}" type="sibTrans" cxnId="{7E87958A-C88E-414D-BCE2-8C57675EC1A9}">
      <dgm:prSet/>
      <dgm:spPr/>
      <dgm:t>
        <a:bodyPr/>
        <a:lstStyle/>
        <a:p>
          <a:endParaRPr lang="en-US" sz="1800"/>
        </a:p>
      </dgm:t>
    </dgm:pt>
    <dgm:pt modelId="{B72B1728-7076-417D-B512-B5F31513135D}">
      <dgm:prSet custT="1"/>
      <dgm:spPr/>
      <dgm:t>
        <a:bodyPr/>
        <a:lstStyle/>
        <a:p>
          <a:r>
            <a:rPr lang="en-US" sz="1800" dirty="0"/>
            <a:t>Operate processes, machinery, and equipment</a:t>
          </a:r>
        </a:p>
      </dgm:t>
    </dgm:pt>
    <dgm:pt modelId="{9277045C-F374-4AFD-9831-8792CD3E8E0E}" type="parTrans" cxnId="{2CC33B34-9423-4245-9C21-E0D8A4BC8E5F}">
      <dgm:prSet/>
      <dgm:spPr/>
      <dgm:t>
        <a:bodyPr/>
        <a:lstStyle/>
        <a:p>
          <a:endParaRPr lang="en-US" sz="1800"/>
        </a:p>
      </dgm:t>
    </dgm:pt>
    <dgm:pt modelId="{485C5FDD-8210-4E4B-B5CC-C26161F5C730}" type="sibTrans" cxnId="{2CC33B34-9423-4245-9C21-E0D8A4BC8E5F}">
      <dgm:prSet/>
      <dgm:spPr/>
      <dgm:t>
        <a:bodyPr/>
        <a:lstStyle/>
        <a:p>
          <a:endParaRPr lang="en-US" sz="1800"/>
        </a:p>
      </dgm:t>
    </dgm:pt>
    <dgm:pt modelId="{7998C973-CB10-4AE2-ABE1-0C870493455A}">
      <dgm:prSet custT="1"/>
      <dgm:spPr/>
      <dgm:t>
        <a:bodyPr/>
        <a:lstStyle/>
        <a:p>
          <a:r>
            <a:rPr lang="en-US" sz="1800" dirty="0"/>
            <a:t>Laboratory procedures and laboratory equipment calibration</a:t>
          </a:r>
        </a:p>
      </dgm:t>
    </dgm:pt>
    <dgm:pt modelId="{33B30E95-A75A-4318-8E2E-5CE670F1BAE2}" type="parTrans" cxnId="{0046EDEE-DAD6-4A62-8859-892DDC69859B}">
      <dgm:prSet/>
      <dgm:spPr/>
      <dgm:t>
        <a:bodyPr/>
        <a:lstStyle/>
        <a:p>
          <a:endParaRPr lang="en-US" sz="1800"/>
        </a:p>
      </dgm:t>
    </dgm:pt>
    <dgm:pt modelId="{A59B88E9-BE66-4579-8B87-1EFC5622A1F7}" type="sibTrans" cxnId="{0046EDEE-DAD6-4A62-8859-892DDC69859B}">
      <dgm:prSet/>
      <dgm:spPr/>
      <dgm:t>
        <a:bodyPr/>
        <a:lstStyle/>
        <a:p>
          <a:endParaRPr lang="en-US" sz="1800"/>
        </a:p>
      </dgm:t>
    </dgm:pt>
    <dgm:pt modelId="{9E6D3818-62D1-400E-8D94-DD0700DC68A8}">
      <dgm:prSet custT="1"/>
      <dgm:spPr/>
      <dgm:t>
        <a:bodyPr/>
        <a:lstStyle/>
        <a:p>
          <a:r>
            <a:rPr lang="en-US" sz="1800" dirty="0"/>
            <a:t>Record keeping, data analysis, and report writing</a:t>
          </a:r>
        </a:p>
      </dgm:t>
    </dgm:pt>
    <dgm:pt modelId="{F67730E2-8A72-471C-AC2E-F51416EBECE6}" type="parTrans" cxnId="{B0E3512B-CED5-4AB4-BEA9-04DA5F1DBC8A}">
      <dgm:prSet/>
      <dgm:spPr/>
      <dgm:t>
        <a:bodyPr/>
        <a:lstStyle/>
        <a:p>
          <a:endParaRPr lang="en-US" sz="1800"/>
        </a:p>
      </dgm:t>
    </dgm:pt>
    <dgm:pt modelId="{C5E3D05C-ECD7-4C9A-848E-671D2A89958E}" type="sibTrans" cxnId="{B0E3512B-CED5-4AB4-BEA9-04DA5F1DBC8A}">
      <dgm:prSet/>
      <dgm:spPr/>
      <dgm:t>
        <a:bodyPr/>
        <a:lstStyle/>
        <a:p>
          <a:endParaRPr lang="en-US" sz="1800"/>
        </a:p>
      </dgm:t>
    </dgm:pt>
    <dgm:pt modelId="{EF2263BF-099A-4EB4-A360-9F99354A69D5}">
      <dgm:prSet custT="1"/>
      <dgm:spPr/>
      <dgm:t>
        <a:bodyPr/>
        <a:lstStyle/>
        <a:p>
          <a:r>
            <a:rPr lang="en-US" sz="1800" dirty="0"/>
            <a:t>Preventive, predictive, repair, and emergency maintenance.</a:t>
          </a:r>
        </a:p>
      </dgm:t>
    </dgm:pt>
    <dgm:pt modelId="{40E35167-15FE-4EA6-A46C-A07812C299AC}" type="parTrans" cxnId="{E5D42183-7330-4769-97D3-1D61184F5048}">
      <dgm:prSet/>
      <dgm:spPr/>
      <dgm:t>
        <a:bodyPr/>
        <a:lstStyle/>
        <a:p>
          <a:endParaRPr lang="en-US" sz="1800"/>
        </a:p>
      </dgm:t>
    </dgm:pt>
    <dgm:pt modelId="{73978D17-59E4-4BCF-B0E2-B29A949CB9A5}" type="sibTrans" cxnId="{E5D42183-7330-4769-97D3-1D61184F5048}">
      <dgm:prSet/>
      <dgm:spPr/>
      <dgm:t>
        <a:bodyPr/>
        <a:lstStyle/>
        <a:p>
          <a:endParaRPr lang="en-US" sz="1800"/>
        </a:p>
      </dgm:t>
    </dgm:pt>
    <dgm:pt modelId="{FE267F58-0924-4F96-BBD6-04167B5E5041}">
      <dgm:prSet custT="1"/>
      <dgm:spPr/>
      <dgm:t>
        <a:bodyPr/>
        <a:lstStyle/>
        <a:p>
          <a:r>
            <a:rPr lang="en-US" sz="1800"/>
            <a:t>Regulatory compliance and reporting</a:t>
          </a:r>
        </a:p>
      </dgm:t>
    </dgm:pt>
    <dgm:pt modelId="{06DEC170-F8B5-44B3-BD24-E2271B7A9C4D}" type="parTrans" cxnId="{0ACC4692-3C0A-41E8-B521-5016CD8D72BB}">
      <dgm:prSet/>
      <dgm:spPr/>
      <dgm:t>
        <a:bodyPr/>
        <a:lstStyle/>
        <a:p>
          <a:endParaRPr lang="en-US" sz="1800"/>
        </a:p>
      </dgm:t>
    </dgm:pt>
    <dgm:pt modelId="{55B82A8D-2D1B-41CA-BA98-5658E2F6FB00}" type="sibTrans" cxnId="{0ACC4692-3C0A-41E8-B521-5016CD8D72BB}">
      <dgm:prSet/>
      <dgm:spPr/>
      <dgm:t>
        <a:bodyPr/>
        <a:lstStyle/>
        <a:p>
          <a:endParaRPr lang="en-US" sz="1800"/>
        </a:p>
      </dgm:t>
    </dgm:pt>
    <dgm:pt modelId="{9F78E7AF-D163-4127-AF6C-5BFFF67B3AC1}">
      <dgm:prSet custT="1"/>
      <dgm:spPr/>
      <dgm:t>
        <a:bodyPr/>
        <a:lstStyle/>
        <a:p>
          <a:r>
            <a:rPr lang="en-US" sz="1800" dirty="0"/>
            <a:t>Create and implement Standard Operating Guidelines (SOGs) and maintenance management systems</a:t>
          </a:r>
        </a:p>
      </dgm:t>
    </dgm:pt>
    <dgm:pt modelId="{D68B2035-2D36-43DE-A196-74A83ADB72EB}" type="parTrans" cxnId="{6BAB5BB1-C293-4612-9080-54EB01E4473E}">
      <dgm:prSet/>
      <dgm:spPr/>
      <dgm:t>
        <a:bodyPr/>
        <a:lstStyle/>
        <a:p>
          <a:endParaRPr lang="en-US" sz="1800"/>
        </a:p>
      </dgm:t>
    </dgm:pt>
    <dgm:pt modelId="{465E87C1-DB9E-4490-B6B3-6FD2CAC9D308}" type="sibTrans" cxnId="{6BAB5BB1-C293-4612-9080-54EB01E4473E}">
      <dgm:prSet/>
      <dgm:spPr/>
      <dgm:t>
        <a:bodyPr/>
        <a:lstStyle/>
        <a:p>
          <a:endParaRPr lang="en-US" sz="1800"/>
        </a:p>
      </dgm:t>
    </dgm:pt>
    <dgm:pt modelId="{502C8289-9062-495F-BAEB-74674CF3D59A}">
      <dgm:prSet custT="1"/>
      <dgm:spPr/>
      <dgm:t>
        <a:bodyPr/>
        <a:lstStyle/>
        <a:p>
          <a:r>
            <a:rPr lang="en-US" sz="1800" dirty="0"/>
            <a:t>Develop and implement safety programs, security measures, and emergency procedures</a:t>
          </a:r>
        </a:p>
      </dgm:t>
    </dgm:pt>
    <dgm:pt modelId="{21362159-5453-4EB8-A3E4-71E7391ADFE2}" type="parTrans" cxnId="{6A635C32-94C7-4390-94BD-54A45A4A85F9}">
      <dgm:prSet/>
      <dgm:spPr/>
      <dgm:t>
        <a:bodyPr/>
        <a:lstStyle/>
        <a:p>
          <a:endParaRPr lang="en-US" sz="1800"/>
        </a:p>
      </dgm:t>
    </dgm:pt>
    <dgm:pt modelId="{82BB392C-8C0D-43B8-86B6-4FAD700409D3}" type="sibTrans" cxnId="{6A635C32-94C7-4390-94BD-54A45A4A85F9}">
      <dgm:prSet/>
      <dgm:spPr/>
      <dgm:t>
        <a:bodyPr/>
        <a:lstStyle/>
        <a:p>
          <a:endParaRPr lang="en-US" sz="1800"/>
        </a:p>
      </dgm:t>
    </dgm:pt>
    <dgm:pt modelId="{5834EEEE-BB96-45E1-8794-13E51684AB70}">
      <dgm:prSet custT="1"/>
      <dgm:spPr/>
      <dgm:t>
        <a:bodyPr/>
        <a:lstStyle/>
        <a:p>
          <a:r>
            <a:rPr lang="en-US" sz="1800" dirty="0"/>
            <a:t>Operate and maintain sewer collection systems</a:t>
          </a:r>
        </a:p>
      </dgm:t>
    </dgm:pt>
    <dgm:pt modelId="{01C9387F-5897-49F3-954E-1B25208BDAEB}" type="parTrans" cxnId="{772E94BB-7669-415D-ABBB-34E11FC839DF}">
      <dgm:prSet/>
      <dgm:spPr/>
      <dgm:t>
        <a:bodyPr/>
        <a:lstStyle/>
        <a:p>
          <a:endParaRPr lang="en-US" sz="1800"/>
        </a:p>
      </dgm:t>
    </dgm:pt>
    <dgm:pt modelId="{A82676E5-CD3B-4349-AC04-F771B146CFCB}" type="sibTrans" cxnId="{772E94BB-7669-415D-ABBB-34E11FC839DF}">
      <dgm:prSet/>
      <dgm:spPr/>
      <dgm:t>
        <a:bodyPr/>
        <a:lstStyle/>
        <a:p>
          <a:endParaRPr lang="en-US" sz="1800"/>
        </a:p>
      </dgm:t>
    </dgm:pt>
    <dgm:pt modelId="{44898A71-F19E-4B1A-91C8-010C35C77229}">
      <dgm:prSet custT="1"/>
      <dgm:spPr/>
      <dgm:t>
        <a:bodyPr/>
        <a:lstStyle/>
        <a:p>
          <a:r>
            <a:rPr lang="en-US" sz="1800" dirty="0"/>
            <a:t>Etc., etc., etc.  </a:t>
          </a:r>
        </a:p>
      </dgm:t>
    </dgm:pt>
    <dgm:pt modelId="{1084027D-4121-4D25-8BE5-54C6CD9F3FD6}" type="parTrans" cxnId="{F9DEF20C-A51E-42DB-B614-C154A23D6C02}">
      <dgm:prSet/>
      <dgm:spPr/>
      <dgm:t>
        <a:bodyPr/>
        <a:lstStyle/>
        <a:p>
          <a:endParaRPr lang="en-US" sz="1800"/>
        </a:p>
      </dgm:t>
    </dgm:pt>
    <dgm:pt modelId="{5FF4D4FE-5BBE-4081-A581-B96410A618B3}" type="sibTrans" cxnId="{F9DEF20C-A51E-42DB-B614-C154A23D6C02}">
      <dgm:prSet/>
      <dgm:spPr/>
      <dgm:t>
        <a:bodyPr/>
        <a:lstStyle/>
        <a:p>
          <a:endParaRPr lang="en-US" sz="1800"/>
        </a:p>
      </dgm:t>
    </dgm:pt>
    <dgm:pt modelId="{7BDDBD8F-E9CD-4B4A-A9B6-DD32BA583E62}">
      <dgm:prSet custT="1"/>
      <dgm:spPr/>
      <dgm:t>
        <a:bodyPr/>
        <a:lstStyle/>
        <a:p>
          <a:r>
            <a:rPr lang="en-US" sz="1800" dirty="0" err="1"/>
            <a:t>PaDEP</a:t>
          </a:r>
          <a:r>
            <a:rPr lang="en-US" sz="1800" dirty="0"/>
            <a:t> certification, CDL licensing, Specific equipment authorization, Continuing Education Hours, Etc.</a:t>
          </a:r>
        </a:p>
      </dgm:t>
    </dgm:pt>
    <dgm:pt modelId="{33877285-0121-4A50-B7AC-255D215278C3}" type="parTrans" cxnId="{FA2584FD-3997-40B9-9FCC-B8A4FCCE723D}">
      <dgm:prSet/>
      <dgm:spPr/>
      <dgm:t>
        <a:bodyPr/>
        <a:lstStyle/>
        <a:p>
          <a:endParaRPr lang="en-US" sz="1800"/>
        </a:p>
      </dgm:t>
    </dgm:pt>
    <dgm:pt modelId="{B45B1E1A-0944-4F41-81F3-D06821123BB5}" type="sibTrans" cxnId="{FA2584FD-3997-40B9-9FCC-B8A4FCCE723D}">
      <dgm:prSet/>
      <dgm:spPr/>
      <dgm:t>
        <a:bodyPr/>
        <a:lstStyle/>
        <a:p>
          <a:endParaRPr lang="en-US" sz="1800"/>
        </a:p>
      </dgm:t>
    </dgm:pt>
    <dgm:pt modelId="{0B410031-6C6A-428C-8B21-2620C53145B4}" type="pres">
      <dgm:prSet presAssocID="{DCFAE843-A37D-4F33-BD0B-8B0AFE882017}" presName="vert0" presStyleCnt="0">
        <dgm:presLayoutVars>
          <dgm:dir/>
          <dgm:animOne val="branch"/>
          <dgm:animLvl val="lvl"/>
        </dgm:presLayoutVars>
      </dgm:prSet>
      <dgm:spPr/>
    </dgm:pt>
    <dgm:pt modelId="{3F0CD2EF-B93F-4F78-AB98-636FAC52B970}" type="pres">
      <dgm:prSet presAssocID="{7BDDBD8F-E9CD-4B4A-A9B6-DD32BA583E62}" presName="thickLine" presStyleLbl="alignNode1" presStyleIdx="0" presStyleCnt="11"/>
      <dgm:spPr/>
    </dgm:pt>
    <dgm:pt modelId="{9238C33B-FD3E-4096-B973-84452A6D9C9E}" type="pres">
      <dgm:prSet presAssocID="{7BDDBD8F-E9CD-4B4A-A9B6-DD32BA583E62}" presName="horz1" presStyleCnt="0"/>
      <dgm:spPr/>
    </dgm:pt>
    <dgm:pt modelId="{27CBE727-907A-400B-A83F-E6E4813605A6}" type="pres">
      <dgm:prSet presAssocID="{7BDDBD8F-E9CD-4B4A-A9B6-DD32BA583E62}" presName="tx1" presStyleLbl="revTx" presStyleIdx="0" presStyleCnt="11"/>
      <dgm:spPr/>
    </dgm:pt>
    <dgm:pt modelId="{F44C34F1-E504-4E56-B971-B31F51CC4D82}" type="pres">
      <dgm:prSet presAssocID="{7BDDBD8F-E9CD-4B4A-A9B6-DD32BA583E62}" presName="vert1" presStyleCnt="0"/>
      <dgm:spPr/>
    </dgm:pt>
    <dgm:pt modelId="{BAE0E48D-4C59-45D5-92D9-3A7D151B0279}" type="pres">
      <dgm:prSet presAssocID="{104D0350-1AE2-40DF-8498-5C7DB49BBB92}" presName="thickLine" presStyleLbl="alignNode1" presStyleIdx="1" presStyleCnt="11"/>
      <dgm:spPr/>
    </dgm:pt>
    <dgm:pt modelId="{D56F47F3-011A-4717-B208-9D99C9CAE8FD}" type="pres">
      <dgm:prSet presAssocID="{104D0350-1AE2-40DF-8498-5C7DB49BBB92}" presName="horz1" presStyleCnt="0"/>
      <dgm:spPr/>
    </dgm:pt>
    <dgm:pt modelId="{9FDB73F9-BF98-4E7D-B3C0-16CB1F553BBE}" type="pres">
      <dgm:prSet presAssocID="{104D0350-1AE2-40DF-8498-5C7DB49BBB92}" presName="tx1" presStyleLbl="revTx" presStyleIdx="1" presStyleCnt="11"/>
      <dgm:spPr/>
    </dgm:pt>
    <dgm:pt modelId="{A13959E5-4E86-4F1A-9C43-33EB6F696AF2}" type="pres">
      <dgm:prSet presAssocID="{104D0350-1AE2-40DF-8498-5C7DB49BBB92}" presName="vert1" presStyleCnt="0"/>
      <dgm:spPr/>
    </dgm:pt>
    <dgm:pt modelId="{6178D54A-8EB2-4022-AD9D-08514D6DEDA3}" type="pres">
      <dgm:prSet presAssocID="{B72B1728-7076-417D-B512-B5F31513135D}" presName="thickLine" presStyleLbl="alignNode1" presStyleIdx="2" presStyleCnt="11"/>
      <dgm:spPr/>
    </dgm:pt>
    <dgm:pt modelId="{7F2BFAC6-494E-4CC6-BFEB-EDBF794F798E}" type="pres">
      <dgm:prSet presAssocID="{B72B1728-7076-417D-B512-B5F31513135D}" presName="horz1" presStyleCnt="0"/>
      <dgm:spPr/>
    </dgm:pt>
    <dgm:pt modelId="{15F78A62-B581-4EE1-BB4C-0114E6EDB7D3}" type="pres">
      <dgm:prSet presAssocID="{B72B1728-7076-417D-B512-B5F31513135D}" presName="tx1" presStyleLbl="revTx" presStyleIdx="2" presStyleCnt="11"/>
      <dgm:spPr/>
    </dgm:pt>
    <dgm:pt modelId="{699DABFB-C24F-47E1-A285-3C67D6EDF93D}" type="pres">
      <dgm:prSet presAssocID="{B72B1728-7076-417D-B512-B5F31513135D}" presName="vert1" presStyleCnt="0"/>
      <dgm:spPr/>
    </dgm:pt>
    <dgm:pt modelId="{080A531F-D3EF-4232-807D-7F3A4C1E4283}" type="pres">
      <dgm:prSet presAssocID="{7998C973-CB10-4AE2-ABE1-0C870493455A}" presName="thickLine" presStyleLbl="alignNode1" presStyleIdx="3" presStyleCnt="11"/>
      <dgm:spPr/>
    </dgm:pt>
    <dgm:pt modelId="{F3F175BA-78B1-46BC-A49A-28F965DE1D11}" type="pres">
      <dgm:prSet presAssocID="{7998C973-CB10-4AE2-ABE1-0C870493455A}" presName="horz1" presStyleCnt="0"/>
      <dgm:spPr/>
    </dgm:pt>
    <dgm:pt modelId="{DDC0430E-1D5A-4276-B1B3-8FAF14F1A961}" type="pres">
      <dgm:prSet presAssocID="{7998C973-CB10-4AE2-ABE1-0C870493455A}" presName="tx1" presStyleLbl="revTx" presStyleIdx="3" presStyleCnt="11"/>
      <dgm:spPr/>
    </dgm:pt>
    <dgm:pt modelId="{0F1DDA59-FA65-4AE6-BBD7-2FA628A0F86C}" type="pres">
      <dgm:prSet presAssocID="{7998C973-CB10-4AE2-ABE1-0C870493455A}" presName="vert1" presStyleCnt="0"/>
      <dgm:spPr/>
    </dgm:pt>
    <dgm:pt modelId="{6BE95B59-5CB1-4921-9477-B142925F45CC}" type="pres">
      <dgm:prSet presAssocID="{9E6D3818-62D1-400E-8D94-DD0700DC68A8}" presName="thickLine" presStyleLbl="alignNode1" presStyleIdx="4" presStyleCnt="11"/>
      <dgm:spPr/>
    </dgm:pt>
    <dgm:pt modelId="{8617A42D-948A-48D9-B037-5A011FBFBB5E}" type="pres">
      <dgm:prSet presAssocID="{9E6D3818-62D1-400E-8D94-DD0700DC68A8}" presName="horz1" presStyleCnt="0"/>
      <dgm:spPr/>
    </dgm:pt>
    <dgm:pt modelId="{295F31B4-D3F8-43D3-90AB-1A6EBA862D05}" type="pres">
      <dgm:prSet presAssocID="{9E6D3818-62D1-400E-8D94-DD0700DC68A8}" presName="tx1" presStyleLbl="revTx" presStyleIdx="4" presStyleCnt="11"/>
      <dgm:spPr/>
    </dgm:pt>
    <dgm:pt modelId="{C3A26576-2889-4822-9DAA-D5AA45AF66B8}" type="pres">
      <dgm:prSet presAssocID="{9E6D3818-62D1-400E-8D94-DD0700DC68A8}" presName="vert1" presStyleCnt="0"/>
      <dgm:spPr/>
    </dgm:pt>
    <dgm:pt modelId="{BC14C3DB-C8AE-45FE-ACAF-D9ED4EEE6113}" type="pres">
      <dgm:prSet presAssocID="{EF2263BF-099A-4EB4-A360-9F99354A69D5}" presName="thickLine" presStyleLbl="alignNode1" presStyleIdx="5" presStyleCnt="11"/>
      <dgm:spPr/>
    </dgm:pt>
    <dgm:pt modelId="{5A974130-4EE5-41DF-9528-429F3B7B4D61}" type="pres">
      <dgm:prSet presAssocID="{EF2263BF-099A-4EB4-A360-9F99354A69D5}" presName="horz1" presStyleCnt="0"/>
      <dgm:spPr/>
    </dgm:pt>
    <dgm:pt modelId="{DA8907AC-141A-4A3A-A90E-58C6871E60AB}" type="pres">
      <dgm:prSet presAssocID="{EF2263BF-099A-4EB4-A360-9F99354A69D5}" presName="tx1" presStyleLbl="revTx" presStyleIdx="5" presStyleCnt="11"/>
      <dgm:spPr/>
    </dgm:pt>
    <dgm:pt modelId="{F8C82F13-E725-4390-B573-28204C2760B4}" type="pres">
      <dgm:prSet presAssocID="{EF2263BF-099A-4EB4-A360-9F99354A69D5}" presName="vert1" presStyleCnt="0"/>
      <dgm:spPr/>
    </dgm:pt>
    <dgm:pt modelId="{AFA979F4-3088-4EA3-8DE6-0773DDC1C03F}" type="pres">
      <dgm:prSet presAssocID="{FE267F58-0924-4F96-BBD6-04167B5E5041}" presName="thickLine" presStyleLbl="alignNode1" presStyleIdx="6" presStyleCnt="11"/>
      <dgm:spPr/>
    </dgm:pt>
    <dgm:pt modelId="{0864A44F-2680-4795-A3D5-A2CF4D44022B}" type="pres">
      <dgm:prSet presAssocID="{FE267F58-0924-4F96-BBD6-04167B5E5041}" presName="horz1" presStyleCnt="0"/>
      <dgm:spPr/>
    </dgm:pt>
    <dgm:pt modelId="{51654B49-61C2-4D71-B08B-DA37BA986362}" type="pres">
      <dgm:prSet presAssocID="{FE267F58-0924-4F96-BBD6-04167B5E5041}" presName="tx1" presStyleLbl="revTx" presStyleIdx="6" presStyleCnt="11"/>
      <dgm:spPr/>
    </dgm:pt>
    <dgm:pt modelId="{F75470EE-27D4-4D62-8998-EEAAE008680C}" type="pres">
      <dgm:prSet presAssocID="{FE267F58-0924-4F96-BBD6-04167B5E5041}" presName="vert1" presStyleCnt="0"/>
      <dgm:spPr/>
    </dgm:pt>
    <dgm:pt modelId="{A892CE28-A81C-4E16-86BE-7F59D8441D77}" type="pres">
      <dgm:prSet presAssocID="{9F78E7AF-D163-4127-AF6C-5BFFF67B3AC1}" presName="thickLine" presStyleLbl="alignNode1" presStyleIdx="7" presStyleCnt="11"/>
      <dgm:spPr/>
    </dgm:pt>
    <dgm:pt modelId="{528A1774-31AF-4FA2-871D-92D72211AEA2}" type="pres">
      <dgm:prSet presAssocID="{9F78E7AF-D163-4127-AF6C-5BFFF67B3AC1}" presName="horz1" presStyleCnt="0"/>
      <dgm:spPr/>
    </dgm:pt>
    <dgm:pt modelId="{3F00D3E5-21E0-49E8-9483-E7703B36CBCD}" type="pres">
      <dgm:prSet presAssocID="{9F78E7AF-D163-4127-AF6C-5BFFF67B3AC1}" presName="tx1" presStyleLbl="revTx" presStyleIdx="7" presStyleCnt="11"/>
      <dgm:spPr/>
    </dgm:pt>
    <dgm:pt modelId="{9CE93845-8B4E-4FEB-B7C4-29558AFFDFD3}" type="pres">
      <dgm:prSet presAssocID="{9F78E7AF-D163-4127-AF6C-5BFFF67B3AC1}" presName="vert1" presStyleCnt="0"/>
      <dgm:spPr/>
    </dgm:pt>
    <dgm:pt modelId="{C8E57B40-B38E-49D2-BDE8-CFCC9576CC77}" type="pres">
      <dgm:prSet presAssocID="{502C8289-9062-495F-BAEB-74674CF3D59A}" presName="thickLine" presStyleLbl="alignNode1" presStyleIdx="8" presStyleCnt="11"/>
      <dgm:spPr/>
    </dgm:pt>
    <dgm:pt modelId="{A0445393-0CA1-4F44-90B9-734571C56649}" type="pres">
      <dgm:prSet presAssocID="{502C8289-9062-495F-BAEB-74674CF3D59A}" presName="horz1" presStyleCnt="0"/>
      <dgm:spPr/>
    </dgm:pt>
    <dgm:pt modelId="{65812D53-AF16-47F3-BF68-6A811801BE7D}" type="pres">
      <dgm:prSet presAssocID="{502C8289-9062-495F-BAEB-74674CF3D59A}" presName="tx1" presStyleLbl="revTx" presStyleIdx="8" presStyleCnt="11"/>
      <dgm:spPr/>
    </dgm:pt>
    <dgm:pt modelId="{D6E8A170-E5D1-4A79-B7F0-2827FEDFAC92}" type="pres">
      <dgm:prSet presAssocID="{502C8289-9062-495F-BAEB-74674CF3D59A}" presName="vert1" presStyleCnt="0"/>
      <dgm:spPr/>
    </dgm:pt>
    <dgm:pt modelId="{4D3EE606-F89A-43AF-B127-4E32C8C3D1BB}" type="pres">
      <dgm:prSet presAssocID="{5834EEEE-BB96-45E1-8794-13E51684AB70}" presName="thickLine" presStyleLbl="alignNode1" presStyleIdx="9" presStyleCnt="11"/>
      <dgm:spPr/>
    </dgm:pt>
    <dgm:pt modelId="{86E70AA7-8AA5-4A04-8B30-F6BF3B3C5C4F}" type="pres">
      <dgm:prSet presAssocID="{5834EEEE-BB96-45E1-8794-13E51684AB70}" presName="horz1" presStyleCnt="0"/>
      <dgm:spPr/>
    </dgm:pt>
    <dgm:pt modelId="{09C5DFE0-FF71-40D3-B951-440A774BE4E9}" type="pres">
      <dgm:prSet presAssocID="{5834EEEE-BB96-45E1-8794-13E51684AB70}" presName="tx1" presStyleLbl="revTx" presStyleIdx="9" presStyleCnt="11"/>
      <dgm:spPr/>
    </dgm:pt>
    <dgm:pt modelId="{FDEE4DB4-287A-4A69-A470-4B034DF919B3}" type="pres">
      <dgm:prSet presAssocID="{5834EEEE-BB96-45E1-8794-13E51684AB70}" presName="vert1" presStyleCnt="0"/>
      <dgm:spPr/>
    </dgm:pt>
    <dgm:pt modelId="{C7C0EB36-14F3-43B5-AAB9-B206D327C33F}" type="pres">
      <dgm:prSet presAssocID="{44898A71-F19E-4B1A-91C8-010C35C77229}" presName="thickLine" presStyleLbl="alignNode1" presStyleIdx="10" presStyleCnt="11"/>
      <dgm:spPr/>
    </dgm:pt>
    <dgm:pt modelId="{17FF3069-CE77-4B6D-93D2-D7F600F11272}" type="pres">
      <dgm:prSet presAssocID="{44898A71-F19E-4B1A-91C8-010C35C77229}" presName="horz1" presStyleCnt="0"/>
      <dgm:spPr/>
    </dgm:pt>
    <dgm:pt modelId="{12228657-8252-4CB5-BA3D-84935D5B8950}" type="pres">
      <dgm:prSet presAssocID="{44898A71-F19E-4B1A-91C8-010C35C77229}" presName="tx1" presStyleLbl="revTx" presStyleIdx="10" presStyleCnt="11"/>
      <dgm:spPr/>
    </dgm:pt>
    <dgm:pt modelId="{C96609B9-6BBD-430D-B463-F17184FEA06D}" type="pres">
      <dgm:prSet presAssocID="{44898A71-F19E-4B1A-91C8-010C35C77229}" presName="vert1" presStyleCnt="0"/>
      <dgm:spPr/>
    </dgm:pt>
  </dgm:ptLst>
  <dgm:cxnLst>
    <dgm:cxn modelId="{F9DEF20C-A51E-42DB-B614-C154A23D6C02}" srcId="{DCFAE843-A37D-4F33-BD0B-8B0AFE882017}" destId="{44898A71-F19E-4B1A-91C8-010C35C77229}" srcOrd="10" destOrd="0" parTransId="{1084027D-4121-4D25-8BE5-54C6CD9F3FD6}" sibTransId="{5FF4D4FE-5BBE-4081-A581-B96410A618B3}"/>
    <dgm:cxn modelId="{71CD421B-BF1E-48E1-AE32-237FA62625BE}" type="presOf" srcId="{FE267F58-0924-4F96-BBD6-04167B5E5041}" destId="{51654B49-61C2-4D71-B08B-DA37BA986362}" srcOrd="0" destOrd="0" presId="urn:microsoft.com/office/officeart/2008/layout/LinedList"/>
    <dgm:cxn modelId="{DA02BB23-8025-4265-BA02-01AD1FD54565}" type="presOf" srcId="{5834EEEE-BB96-45E1-8794-13E51684AB70}" destId="{09C5DFE0-FF71-40D3-B951-440A774BE4E9}" srcOrd="0" destOrd="0" presId="urn:microsoft.com/office/officeart/2008/layout/LinedList"/>
    <dgm:cxn modelId="{1D40D124-B7D5-455E-B176-60C7DF784C6B}" type="presOf" srcId="{9E6D3818-62D1-400E-8D94-DD0700DC68A8}" destId="{295F31B4-D3F8-43D3-90AB-1A6EBA862D05}" srcOrd="0" destOrd="0" presId="urn:microsoft.com/office/officeart/2008/layout/LinedList"/>
    <dgm:cxn modelId="{BB1DD925-AF46-475D-9905-A4E624A000BC}" type="presOf" srcId="{7998C973-CB10-4AE2-ABE1-0C870493455A}" destId="{DDC0430E-1D5A-4276-B1B3-8FAF14F1A961}" srcOrd="0" destOrd="0" presId="urn:microsoft.com/office/officeart/2008/layout/LinedList"/>
    <dgm:cxn modelId="{B0E3512B-CED5-4AB4-BEA9-04DA5F1DBC8A}" srcId="{DCFAE843-A37D-4F33-BD0B-8B0AFE882017}" destId="{9E6D3818-62D1-400E-8D94-DD0700DC68A8}" srcOrd="4" destOrd="0" parTransId="{F67730E2-8A72-471C-AC2E-F51416EBECE6}" sibTransId="{C5E3D05C-ECD7-4C9A-848E-671D2A89958E}"/>
    <dgm:cxn modelId="{6A635C32-94C7-4390-94BD-54A45A4A85F9}" srcId="{DCFAE843-A37D-4F33-BD0B-8B0AFE882017}" destId="{502C8289-9062-495F-BAEB-74674CF3D59A}" srcOrd="8" destOrd="0" parTransId="{21362159-5453-4EB8-A3E4-71E7391ADFE2}" sibTransId="{82BB392C-8C0D-43B8-86B6-4FAD700409D3}"/>
    <dgm:cxn modelId="{2CC33B34-9423-4245-9C21-E0D8A4BC8E5F}" srcId="{DCFAE843-A37D-4F33-BD0B-8B0AFE882017}" destId="{B72B1728-7076-417D-B512-B5F31513135D}" srcOrd="2" destOrd="0" parTransId="{9277045C-F374-4AFD-9831-8792CD3E8E0E}" sibTransId="{485C5FDD-8210-4E4B-B5CC-C26161F5C730}"/>
    <dgm:cxn modelId="{CD579F3A-8FF8-464B-8A5A-17780F84AC6B}" type="presOf" srcId="{104D0350-1AE2-40DF-8498-5C7DB49BBB92}" destId="{9FDB73F9-BF98-4E7D-B3C0-16CB1F553BBE}" srcOrd="0" destOrd="0" presId="urn:microsoft.com/office/officeart/2008/layout/LinedList"/>
    <dgm:cxn modelId="{B4506D82-6A4A-48B8-BF1D-179F27FB0CFC}" type="presOf" srcId="{B72B1728-7076-417D-B512-B5F31513135D}" destId="{15F78A62-B581-4EE1-BB4C-0114E6EDB7D3}" srcOrd="0" destOrd="0" presId="urn:microsoft.com/office/officeart/2008/layout/LinedList"/>
    <dgm:cxn modelId="{E5D42183-7330-4769-97D3-1D61184F5048}" srcId="{DCFAE843-A37D-4F33-BD0B-8B0AFE882017}" destId="{EF2263BF-099A-4EB4-A360-9F99354A69D5}" srcOrd="5" destOrd="0" parTransId="{40E35167-15FE-4EA6-A46C-A07812C299AC}" sibTransId="{73978D17-59E4-4BCF-B0E2-B29A949CB9A5}"/>
    <dgm:cxn modelId="{7E87958A-C88E-414D-BCE2-8C57675EC1A9}" srcId="{DCFAE843-A37D-4F33-BD0B-8B0AFE882017}" destId="{104D0350-1AE2-40DF-8498-5C7DB49BBB92}" srcOrd="1" destOrd="0" parTransId="{46DE7672-3283-49EA-8A70-A3F1BA8C387D}" sibTransId="{8B4A78A1-A176-493C-AF38-BE1239C8A3BB}"/>
    <dgm:cxn modelId="{B46C208E-6392-412E-AD7C-26A89B7FE5F7}" type="presOf" srcId="{502C8289-9062-495F-BAEB-74674CF3D59A}" destId="{65812D53-AF16-47F3-BF68-6A811801BE7D}" srcOrd="0" destOrd="0" presId="urn:microsoft.com/office/officeart/2008/layout/LinedList"/>
    <dgm:cxn modelId="{0ACC4692-3C0A-41E8-B521-5016CD8D72BB}" srcId="{DCFAE843-A37D-4F33-BD0B-8B0AFE882017}" destId="{FE267F58-0924-4F96-BBD6-04167B5E5041}" srcOrd="6" destOrd="0" parTransId="{06DEC170-F8B5-44B3-BD24-E2271B7A9C4D}" sibTransId="{55B82A8D-2D1B-41CA-BA98-5658E2F6FB00}"/>
    <dgm:cxn modelId="{6BAB5BB1-C293-4612-9080-54EB01E4473E}" srcId="{DCFAE843-A37D-4F33-BD0B-8B0AFE882017}" destId="{9F78E7AF-D163-4127-AF6C-5BFFF67B3AC1}" srcOrd="7" destOrd="0" parTransId="{D68B2035-2D36-43DE-A196-74A83ADB72EB}" sibTransId="{465E87C1-DB9E-4490-B6B3-6FD2CAC9D308}"/>
    <dgm:cxn modelId="{772E94BB-7669-415D-ABBB-34E11FC839DF}" srcId="{DCFAE843-A37D-4F33-BD0B-8B0AFE882017}" destId="{5834EEEE-BB96-45E1-8794-13E51684AB70}" srcOrd="9" destOrd="0" parTransId="{01C9387F-5897-49F3-954E-1B25208BDAEB}" sibTransId="{A82676E5-CD3B-4349-AC04-F771B146CFCB}"/>
    <dgm:cxn modelId="{3D97A2BB-DF36-466D-B81D-D6968A58BF96}" type="presOf" srcId="{44898A71-F19E-4B1A-91C8-010C35C77229}" destId="{12228657-8252-4CB5-BA3D-84935D5B8950}" srcOrd="0" destOrd="0" presId="urn:microsoft.com/office/officeart/2008/layout/LinedList"/>
    <dgm:cxn modelId="{501F89C1-E618-4521-9351-0F44387D17D3}" type="presOf" srcId="{9F78E7AF-D163-4127-AF6C-5BFFF67B3AC1}" destId="{3F00D3E5-21E0-49E8-9483-E7703B36CBCD}" srcOrd="0" destOrd="0" presId="urn:microsoft.com/office/officeart/2008/layout/LinedList"/>
    <dgm:cxn modelId="{133A2FD7-FB1B-4B6D-8398-F50DD781F675}" type="presOf" srcId="{EF2263BF-099A-4EB4-A360-9F99354A69D5}" destId="{DA8907AC-141A-4A3A-A90E-58C6871E60AB}" srcOrd="0" destOrd="0" presId="urn:microsoft.com/office/officeart/2008/layout/LinedList"/>
    <dgm:cxn modelId="{9498F4DA-B7DD-4F01-8627-0CB13FD08E66}" type="presOf" srcId="{DCFAE843-A37D-4F33-BD0B-8B0AFE882017}" destId="{0B410031-6C6A-428C-8B21-2620C53145B4}" srcOrd="0" destOrd="0" presId="urn:microsoft.com/office/officeart/2008/layout/LinedList"/>
    <dgm:cxn modelId="{43A421E6-1DDB-4AD9-B4A6-ED48A712CFBD}" type="presOf" srcId="{7BDDBD8F-E9CD-4B4A-A9B6-DD32BA583E62}" destId="{27CBE727-907A-400B-A83F-E6E4813605A6}" srcOrd="0" destOrd="0" presId="urn:microsoft.com/office/officeart/2008/layout/LinedList"/>
    <dgm:cxn modelId="{0046EDEE-DAD6-4A62-8859-892DDC69859B}" srcId="{DCFAE843-A37D-4F33-BD0B-8B0AFE882017}" destId="{7998C973-CB10-4AE2-ABE1-0C870493455A}" srcOrd="3" destOrd="0" parTransId="{33B30E95-A75A-4318-8E2E-5CE670F1BAE2}" sibTransId="{A59B88E9-BE66-4579-8B87-1EFC5622A1F7}"/>
    <dgm:cxn modelId="{FA2584FD-3997-40B9-9FCC-B8A4FCCE723D}" srcId="{DCFAE843-A37D-4F33-BD0B-8B0AFE882017}" destId="{7BDDBD8F-E9CD-4B4A-A9B6-DD32BA583E62}" srcOrd="0" destOrd="0" parTransId="{33877285-0121-4A50-B7AC-255D215278C3}" sibTransId="{B45B1E1A-0944-4F41-81F3-D06821123BB5}"/>
    <dgm:cxn modelId="{8B885899-0BDE-45BA-9418-49B9CE77E8CB}" type="presParOf" srcId="{0B410031-6C6A-428C-8B21-2620C53145B4}" destId="{3F0CD2EF-B93F-4F78-AB98-636FAC52B970}" srcOrd="0" destOrd="0" presId="urn:microsoft.com/office/officeart/2008/layout/LinedList"/>
    <dgm:cxn modelId="{9E1EB5BB-DE7B-4E2A-B5EF-9E51D8764F26}" type="presParOf" srcId="{0B410031-6C6A-428C-8B21-2620C53145B4}" destId="{9238C33B-FD3E-4096-B973-84452A6D9C9E}" srcOrd="1" destOrd="0" presId="urn:microsoft.com/office/officeart/2008/layout/LinedList"/>
    <dgm:cxn modelId="{284BE2CF-0487-4625-A295-D43832468328}" type="presParOf" srcId="{9238C33B-FD3E-4096-B973-84452A6D9C9E}" destId="{27CBE727-907A-400B-A83F-E6E4813605A6}" srcOrd="0" destOrd="0" presId="urn:microsoft.com/office/officeart/2008/layout/LinedList"/>
    <dgm:cxn modelId="{EE652FDA-6DE2-4BA5-96F3-53EDF918C666}" type="presParOf" srcId="{9238C33B-FD3E-4096-B973-84452A6D9C9E}" destId="{F44C34F1-E504-4E56-B971-B31F51CC4D82}" srcOrd="1" destOrd="0" presId="urn:microsoft.com/office/officeart/2008/layout/LinedList"/>
    <dgm:cxn modelId="{02E2B9F0-3FB7-408F-BB72-E5BC174EC2E8}" type="presParOf" srcId="{0B410031-6C6A-428C-8B21-2620C53145B4}" destId="{BAE0E48D-4C59-45D5-92D9-3A7D151B0279}" srcOrd="2" destOrd="0" presId="urn:microsoft.com/office/officeart/2008/layout/LinedList"/>
    <dgm:cxn modelId="{8A4AC636-44B5-4669-999B-7F19CDB42CFF}" type="presParOf" srcId="{0B410031-6C6A-428C-8B21-2620C53145B4}" destId="{D56F47F3-011A-4717-B208-9D99C9CAE8FD}" srcOrd="3" destOrd="0" presId="urn:microsoft.com/office/officeart/2008/layout/LinedList"/>
    <dgm:cxn modelId="{5852DD3E-CBC0-4FF3-984D-CCE51530B289}" type="presParOf" srcId="{D56F47F3-011A-4717-B208-9D99C9CAE8FD}" destId="{9FDB73F9-BF98-4E7D-B3C0-16CB1F553BBE}" srcOrd="0" destOrd="0" presId="urn:microsoft.com/office/officeart/2008/layout/LinedList"/>
    <dgm:cxn modelId="{B6A753E5-D678-4123-AA1A-C5DE4CC3135C}" type="presParOf" srcId="{D56F47F3-011A-4717-B208-9D99C9CAE8FD}" destId="{A13959E5-4E86-4F1A-9C43-33EB6F696AF2}" srcOrd="1" destOrd="0" presId="urn:microsoft.com/office/officeart/2008/layout/LinedList"/>
    <dgm:cxn modelId="{7D1EE3A7-5478-4EE5-BAE8-D219ACE9FFE1}" type="presParOf" srcId="{0B410031-6C6A-428C-8B21-2620C53145B4}" destId="{6178D54A-8EB2-4022-AD9D-08514D6DEDA3}" srcOrd="4" destOrd="0" presId="urn:microsoft.com/office/officeart/2008/layout/LinedList"/>
    <dgm:cxn modelId="{C49A5298-A1FD-40EB-B948-DF43C9BCECCF}" type="presParOf" srcId="{0B410031-6C6A-428C-8B21-2620C53145B4}" destId="{7F2BFAC6-494E-4CC6-BFEB-EDBF794F798E}" srcOrd="5" destOrd="0" presId="urn:microsoft.com/office/officeart/2008/layout/LinedList"/>
    <dgm:cxn modelId="{ABF1C769-8F1E-4343-A4A9-9844B7A2AE82}" type="presParOf" srcId="{7F2BFAC6-494E-4CC6-BFEB-EDBF794F798E}" destId="{15F78A62-B581-4EE1-BB4C-0114E6EDB7D3}" srcOrd="0" destOrd="0" presId="urn:microsoft.com/office/officeart/2008/layout/LinedList"/>
    <dgm:cxn modelId="{79DA3473-B614-45C3-8FA5-A6FC2A6DBED5}" type="presParOf" srcId="{7F2BFAC6-494E-4CC6-BFEB-EDBF794F798E}" destId="{699DABFB-C24F-47E1-A285-3C67D6EDF93D}" srcOrd="1" destOrd="0" presId="urn:microsoft.com/office/officeart/2008/layout/LinedList"/>
    <dgm:cxn modelId="{E4234E93-FBEA-47B0-A180-155D3069A3A9}" type="presParOf" srcId="{0B410031-6C6A-428C-8B21-2620C53145B4}" destId="{080A531F-D3EF-4232-807D-7F3A4C1E4283}" srcOrd="6" destOrd="0" presId="urn:microsoft.com/office/officeart/2008/layout/LinedList"/>
    <dgm:cxn modelId="{0A46541A-34B8-4161-8897-343DD734ED60}" type="presParOf" srcId="{0B410031-6C6A-428C-8B21-2620C53145B4}" destId="{F3F175BA-78B1-46BC-A49A-28F965DE1D11}" srcOrd="7" destOrd="0" presId="urn:microsoft.com/office/officeart/2008/layout/LinedList"/>
    <dgm:cxn modelId="{66D4F20D-C443-40FA-BA68-2198F1EF1CEE}" type="presParOf" srcId="{F3F175BA-78B1-46BC-A49A-28F965DE1D11}" destId="{DDC0430E-1D5A-4276-B1B3-8FAF14F1A961}" srcOrd="0" destOrd="0" presId="urn:microsoft.com/office/officeart/2008/layout/LinedList"/>
    <dgm:cxn modelId="{FCF4F5D7-6C80-4A37-97A0-3E7E7E010D03}" type="presParOf" srcId="{F3F175BA-78B1-46BC-A49A-28F965DE1D11}" destId="{0F1DDA59-FA65-4AE6-BBD7-2FA628A0F86C}" srcOrd="1" destOrd="0" presId="urn:microsoft.com/office/officeart/2008/layout/LinedList"/>
    <dgm:cxn modelId="{F50F3D97-4472-41AE-BE72-4225B3CCBE0A}" type="presParOf" srcId="{0B410031-6C6A-428C-8B21-2620C53145B4}" destId="{6BE95B59-5CB1-4921-9477-B142925F45CC}" srcOrd="8" destOrd="0" presId="urn:microsoft.com/office/officeart/2008/layout/LinedList"/>
    <dgm:cxn modelId="{B73C4E22-FBB3-41F1-8536-D3D8CAE58F62}" type="presParOf" srcId="{0B410031-6C6A-428C-8B21-2620C53145B4}" destId="{8617A42D-948A-48D9-B037-5A011FBFBB5E}" srcOrd="9" destOrd="0" presId="urn:microsoft.com/office/officeart/2008/layout/LinedList"/>
    <dgm:cxn modelId="{81B249F5-F7CE-4718-8365-EF356559F5BB}" type="presParOf" srcId="{8617A42D-948A-48D9-B037-5A011FBFBB5E}" destId="{295F31B4-D3F8-43D3-90AB-1A6EBA862D05}" srcOrd="0" destOrd="0" presId="urn:microsoft.com/office/officeart/2008/layout/LinedList"/>
    <dgm:cxn modelId="{85FFB518-DADB-43AD-8DA0-BF6375E063F4}" type="presParOf" srcId="{8617A42D-948A-48D9-B037-5A011FBFBB5E}" destId="{C3A26576-2889-4822-9DAA-D5AA45AF66B8}" srcOrd="1" destOrd="0" presId="urn:microsoft.com/office/officeart/2008/layout/LinedList"/>
    <dgm:cxn modelId="{60B32C3D-B93F-4276-AF92-BFC04B153BDB}" type="presParOf" srcId="{0B410031-6C6A-428C-8B21-2620C53145B4}" destId="{BC14C3DB-C8AE-45FE-ACAF-D9ED4EEE6113}" srcOrd="10" destOrd="0" presId="urn:microsoft.com/office/officeart/2008/layout/LinedList"/>
    <dgm:cxn modelId="{53503925-C1C8-4811-A9BB-E33131C86E5F}" type="presParOf" srcId="{0B410031-6C6A-428C-8B21-2620C53145B4}" destId="{5A974130-4EE5-41DF-9528-429F3B7B4D61}" srcOrd="11" destOrd="0" presId="urn:microsoft.com/office/officeart/2008/layout/LinedList"/>
    <dgm:cxn modelId="{61B05BE2-C1D4-46A4-8C33-5CF0BB3CB5FC}" type="presParOf" srcId="{5A974130-4EE5-41DF-9528-429F3B7B4D61}" destId="{DA8907AC-141A-4A3A-A90E-58C6871E60AB}" srcOrd="0" destOrd="0" presId="urn:microsoft.com/office/officeart/2008/layout/LinedList"/>
    <dgm:cxn modelId="{EB9F43B2-93A4-4669-AC43-520B6387BBEC}" type="presParOf" srcId="{5A974130-4EE5-41DF-9528-429F3B7B4D61}" destId="{F8C82F13-E725-4390-B573-28204C2760B4}" srcOrd="1" destOrd="0" presId="urn:microsoft.com/office/officeart/2008/layout/LinedList"/>
    <dgm:cxn modelId="{9F2FC9B1-5654-4066-BCED-5FA60EB555E4}" type="presParOf" srcId="{0B410031-6C6A-428C-8B21-2620C53145B4}" destId="{AFA979F4-3088-4EA3-8DE6-0773DDC1C03F}" srcOrd="12" destOrd="0" presId="urn:microsoft.com/office/officeart/2008/layout/LinedList"/>
    <dgm:cxn modelId="{DEFAEAAD-6C61-450B-8030-17E2B3AD510E}" type="presParOf" srcId="{0B410031-6C6A-428C-8B21-2620C53145B4}" destId="{0864A44F-2680-4795-A3D5-A2CF4D44022B}" srcOrd="13" destOrd="0" presId="urn:microsoft.com/office/officeart/2008/layout/LinedList"/>
    <dgm:cxn modelId="{B388486B-716F-4A7F-86D9-EA84EB68953D}" type="presParOf" srcId="{0864A44F-2680-4795-A3D5-A2CF4D44022B}" destId="{51654B49-61C2-4D71-B08B-DA37BA986362}" srcOrd="0" destOrd="0" presId="urn:microsoft.com/office/officeart/2008/layout/LinedList"/>
    <dgm:cxn modelId="{8E08BC23-CDB8-48AB-BB36-B3714F56B40E}" type="presParOf" srcId="{0864A44F-2680-4795-A3D5-A2CF4D44022B}" destId="{F75470EE-27D4-4D62-8998-EEAAE008680C}" srcOrd="1" destOrd="0" presId="urn:microsoft.com/office/officeart/2008/layout/LinedList"/>
    <dgm:cxn modelId="{74050CE9-EFA8-4AD0-A0C8-6E9CEA6552FA}" type="presParOf" srcId="{0B410031-6C6A-428C-8B21-2620C53145B4}" destId="{A892CE28-A81C-4E16-86BE-7F59D8441D77}" srcOrd="14" destOrd="0" presId="urn:microsoft.com/office/officeart/2008/layout/LinedList"/>
    <dgm:cxn modelId="{58FE85AC-FA81-4EEF-BBEE-113703C1F43D}" type="presParOf" srcId="{0B410031-6C6A-428C-8B21-2620C53145B4}" destId="{528A1774-31AF-4FA2-871D-92D72211AEA2}" srcOrd="15" destOrd="0" presId="urn:microsoft.com/office/officeart/2008/layout/LinedList"/>
    <dgm:cxn modelId="{24DEE28E-8D3A-4951-BA40-30871DB77DB9}" type="presParOf" srcId="{528A1774-31AF-4FA2-871D-92D72211AEA2}" destId="{3F00D3E5-21E0-49E8-9483-E7703B36CBCD}" srcOrd="0" destOrd="0" presId="urn:microsoft.com/office/officeart/2008/layout/LinedList"/>
    <dgm:cxn modelId="{357320F7-8ABC-4AF6-91AE-180B80978C62}" type="presParOf" srcId="{528A1774-31AF-4FA2-871D-92D72211AEA2}" destId="{9CE93845-8B4E-4FEB-B7C4-29558AFFDFD3}" srcOrd="1" destOrd="0" presId="urn:microsoft.com/office/officeart/2008/layout/LinedList"/>
    <dgm:cxn modelId="{2817EB13-D680-406E-8CC0-7F52468F42DD}" type="presParOf" srcId="{0B410031-6C6A-428C-8B21-2620C53145B4}" destId="{C8E57B40-B38E-49D2-BDE8-CFCC9576CC77}" srcOrd="16" destOrd="0" presId="urn:microsoft.com/office/officeart/2008/layout/LinedList"/>
    <dgm:cxn modelId="{9146962D-7B41-42B2-941E-82880A624F80}" type="presParOf" srcId="{0B410031-6C6A-428C-8B21-2620C53145B4}" destId="{A0445393-0CA1-4F44-90B9-734571C56649}" srcOrd="17" destOrd="0" presId="urn:microsoft.com/office/officeart/2008/layout/LinedList"/>
    <dgm:cxn modelId="{62A232C8-D868-49F2-9C84-0B82557B4D23}" type="presParOf" srcId="{A0445393-0CA1-4F44-90B9-734571C56649}" destId="{65812D53-AF16-47F3-BF68-6A811801BE7D}" srcOrd="0" destOrd="0" presId="urn:microsoft.com/office/officeart/2008/layout/LinedList"/>
    <dgm:cxn modelId="{CEDE1C95-208B-49E2-B2D9-18EB29A9821B}" type="presParOf" srcId="{A0445393-0CA1-4F44-90B9-734571C56649}" destId="{D6E8A170-E5D1-4A79-B7F0-2827FEDFAC92}" srcOrd="1" destOrd="0" presId="urn:microsoft.com/office/officeart/2008/layout/LinedList"/>
    <dgm:cxn modelId="{B686B9AF-86DC-4C48-8D93-615DEB7F8331}" type="presParOf" srcId="{0B410031-6C6A-428C-8B21-2620C53145B4}" destId="{4D3EE606-F89A-43AF-B127-4E32C8C3D1BB}" srcOrd="18" destOrd="0" presId="urn:microsoft.com/office/officeart/2008/layout/LinedList"/>
    <dgm:cxn modelId="{81710944-5C73-45D7-925D-6DB01E8DB98E}" type="presParOf" srcId="{0B410031-6C6A-428C-8B21-2620C53145B4}" destId="{86E70AA7-8AA5-4A04-8B30-F6BF3B3C5C4F}" srcOrd="19" destOrd="0" presId="urn:microsoft.com/office/officeart/2008/layout/LinedList"/>
    <dgm:cxn modelId="{B567F16D-E618-4399-9DC9-EDF8052B8F6E}" type="presParOf" srcId="{86E70AA7-8AA5-4A04-8B30-F6BF3B3C5C4F}" destId="{09C5DFE0-FF71-40D3-B951-440A774BE4E9}" srcOrd="0" destOrd="0" presId="urn:microsoft.com/office/officeart/2008/layout/LinedList"/>
    <dgm:cxn modelId="{6FCBB0F4-B5BF-463F-A322-1D938ADF8918}" type="presParOf" srcId="{86E70AA7-8AA5-4A04-8B30-F6BF3B3C5C4F}" destId="{FDEE4DB4-287A-4A69-A470-4B034DF919B3}" srcOrd="1" destOrd="0" presId="urn:microsoft.com/office/officeart/2008/layout/LinedList"/>
    <dgm:cxn modelId="{EB086521-940E-4754-B6CD-EAE23771DD26}" type="presParOf" srcId="{0B410031-6C6A-428C-8B21-2620C53145B4}" destId="{C7C0EB36-14F3-43B5-AAB9-B206D327C33F}" srcOrd="20" destOrd="0" presId="urn:microsoft.com/office/officeart/2008/layout/LinedList"/>
    <dgm:cxn modelId="{7653478E-2283-4443-B638-ACF75AD63F53}" type="presParOf" srcId="{0B410031-6C6A-428C-8B21-2620C53145B4}" destId="{17FF3069-CE77-4B6D-93D2-D7F600F11272}" srcOrd="21" destOrd="0" presId="urn:microsoft.com/office/officeart/2008/layout/LinedList"/>
    <dgm:cxn modelId="{C724ACA9-9D4A-488F-97D3-EE30AA63A8F2}" type="presParOf" srcId="{17FF3069-CE77-4B6D-93D2-D7F600F11272}" destId="{12228657-8252-4CB5-BA3D-84935D5B8950}" srcOrd="0" destOrd="0" presId="urn:microsoft.com/office/officeart/2008/layout/LinedList"/>
    <dgm:cxn modelId="{4A111605-B1E9-4D2B-97C3-25B13B379B4A}" type="presParOf" srcId="{17FF3069-CE77-4B6D-93D2-D7F600F11272}" destId="{C96609B9-6BBD-430D-B463-F17184FEA06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E6AA5C-4FA8-4700-8B48-5A40F507133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A06E8C5-08BA-4625-81F8-62F56C97F225}">
      <dgm:prSet custT="1"/>
      <dgm:spPr/>
      <dgm:t>
        <a:bodyPr/>
        <a:lstStyle/>
        <a:p>
          <a:r>
            <a:rPr lang="en-US" sz="1800" dirty="0"/>
            <a:t>Some of your thoughts might be:</a:t>
          </a:r>
        </a:p>
      </dgm:t>
    </dgm:pt>
    <dgm:pt modelId="{24C0FA03-B9A0-48E4-A290-81CCC02D2210}" type="parTrans" cxnId="{73A09F16-9F02-47BC-B6BB-BAD154F6015E}">
      <dgm:prSet/>
      <dgm:spPr/>
      <dgm:t>
        <a:bodyPr/>
        <a:lstStyle/>
        <a:p>
          <a:endParaRPr lang="en-US"/>
        </a:p>
      </dgm:t>
    </dgm:pt>
    <dgm:pt modelId="{9E991E3E-3DCB-404B-ACED-EECB075FAC71}" type="sibTrans" cxnId="{73A09F16-9F02-47BC-B6BB-BAD154F6015E}">
      <dgm:prSet/>
      <dgm:spPr/>
      <dgm:t>
        <a:bodyPr/>
        <a:lstStyle/>
        <a:p>
          <a:endParaRPr lang="en-US"/>
        </a:p>
      </dgm:t>
    </dgm:pt>
    <dgm:pt modelId="{383671A3-C329-44AA-8317-D7ABEAF5C198}">
      <dgm:prSet custT="1"/>
      <dgm:spPr/>
      <dgm:t>
        <a:bodyPr/>
        <a:lstStyle/>
        <a:p>
          <a:r>
            <a:rPr lang="en-US" sz="1800" dirty="0"/>
            <a:t>Well, now what?</a:t>
          </a:r>
        </a:p>
      </dgm:t>
    </dgm:pt>
    <dgm:pt modelId="{6F23128F-42D0-4832-A4ED-69382BD415E2}" type="parTrans" cxnId="{A1A0F105-B02B-4655-9052-FF9947996AC7}">
      <dgm:prSet/>
      <dgm:spPr/>
      <dgm:t>
        <a:bodyPr/>
        <a:lstStyle/>
        <a:p>
          <a:endParaRPr lang="en-US"/>
        </a:p>
      </dgm:t>
    </dgm:pt>
    <dgm:pt modelId="{56BCA678-0D71-42B7-B118-7DE4DC572F62}" type="sibTrans" cxnId="{A1A0F105-B02B-4655-9052-FF9947996AC7}">
      <dgm:prSet/>
      <dgm:spPr/>
      <dgm:t>
        <a:bodyPr/>
        <a:lstStyle/>
        <a:p>
          <a:endParaRPr lang="en-US"/>
        </a:p>
      </dgm:t>
    </dgm:pt>
    <dgm:pt modelId="{3DFFF004-DCBF-465F-A8A8-795137E665F8}">
      <dgm:prSet custT="1"/>
      <dgm:spPr/>
      <dgm:t>
        <a:bodyPr/>
        <a:lstStyle/>
        <a:p>
          <a:r>
            <a:rPr lang="en-US" sz="1800" dirty="0"/>
            <a:t>What does this mean?</a:t>
          </a:r>
        </a:p>
      </dgm:t>
    </dgm:pt>
    <dgm:pt modelId="{704D2D9A-0AE2-4771-AE1C-EB1129BF18F3}" type="parTrans" cxnId="{BD209AFF-AF0E-4BC9-8C04-4A80C13060EA}">
      <dgm:prSet/>
      <dgm:spPr/>
      <dgm:t>
        <a:bodyPr/>
        <a:lstStyle/>
        <a:p>
          <a:endParaRPr lang="en-US"/>
        </a:p>
      </dgm:t>
    </dgm:pt>
    <dgm:pt modelId="{0B861E0F-3DAE-48FE-804D-3DBE600240D9}" type="sibTrans" cxnId="{BD209AFF-AF0E-4BC9-8C04-4A80C13060EA}">
      <dgm:prSet/>
      <dgm:spPr/>
      <dgm:t>
        <a:bodyPr/>
        <a:lstStyle/>
        <a:p>
          <a:endParaRPr lang="en-US"/>
        </a:p>
      </dgm:t>
    </dgm:pt>
    <dgm:pt modelId="{015A87F9-8E52-45F5-8444-270F9DFA1E19}">
      <dgm:prSet custT="1"/>
      <dgm:spPr/>
      <dgm:t>
        <a:bodyPr/>
        <a:lstStyle/>
        <a:p>
          <a:r>
            <a:rPr lang="en-US" sz="1800" dirty="0"/>
            <a:t>Is the pay going to be worth it?</a:t>
          </a:r>
        </a:p>
      </dgm:t>
    </dgm:pt>
    <dgm:pt modelId="{140DD5AD-D3D6-4B68-B8C9-A9D65815227C}" type="parTrans" cxnId="{A02D93BA-93E2-4234-9622-31393E828067}">
      <dgm:prSet/>
      <dgm:spPr/>
      <dgm:t>
        <a:bodyPr/>
        <a:lstStyle/>
        <a:p>
          <a:endParaRPr lang="en-US"/>
        </a:p>
      </dgm:t>
    </dgm:pt>
    <dgm:pt modelId="{2CC89352-B598-4F73-A20A-052C78AFDD52}" type="sibTrans" cxnId="{A02D93BA-93E2-4234-9622-31393E828067}">
      <dgm:prSet/>
      <dgm:spPr/>
      <dgm:t>
        <a:bodyPr/>
        <a:lstStyle/>
        <a:p>
          <a:endParaRPr lang="en-US"/>
        </a:p>
      </dgm:t>
    </dgm:pt>
    <dgm:pt modelId="{E42880D5-67A8-4385-BD88-7C1B4A8DF805}">
      <dgm:prSet custT="1"/>
      <dgm:spPr/>
      <dgm:t>
        <a:bodyPr/>
        <a:lstStyle/>
        <a:p>
          <a:r>
            <a:rPr lang="en-US" sz="1800" dirty="0"/>
            <a:t>Am I going to get any guidance?</a:t>
          </a:r>
        </a:p>
      </dgm:t>
    </dgm:pt>
    <dgm:pt modelId="{B888AC19-DE27-4FC7-B459-66BBC2299D99}" type="parTrans" cxnId="{0EFC3834-4AF3-430C-B22C-412F004DCB19}">
      <dgm:prSet/>
      <dgm:spPr/>
      <dgm:t>
        <a:bodyPr/>
        <a:lstStyle/>
        <a:p>
          <a:endParaRPr lang="en-US"/>
        </a:p>
      </dgm:t>
    </dgm:pt>
    <dgm:pt modelId="{E425B6DA-20B2-4E67-854E-21836F621DD9}" type="sibTrans" cxnId="{0EFC3834-4AF3-430C-B22C-412F004DCB19}">
      <dgm:prSet/>
      <dgm:spPr/>
      <dgm:t>
        <a:bodyPr/>
        <a:lstStyle/>
        <a:p>
          <a:endParaRPr lang="en-US"/>
        </a:p>
      </dgm:t>
    </dgm:pt>
    <dgm:pt modelId="{04BC21A7-0238-418F-AFB5-E9415DC4B64F}">
      <dgm:prSet custT="1"/>
      <dgm:spPr/>
      <dgm:t>
        <a:bodyPr/>
        <a:lstStyle/>
        <a:p>
          <a:r>
            <a:rPr lang="en-US" sz="1800" dirty="0"/>
            <a:t>Who's going to answer my questions?</a:t>
          </a:r>
        </a:p>
      </dgm:t>
    </dgm:pt>
    <dgm:pt modelId="{411F327A-4B6D-4D2A-AABA-37A1CEB7DB4B}" type="parTrans" cxnId="{0B1CC97A-6D70-4F7B-A70E-788AA180E58A}">
      <dgm:prSet/>
      <dgm:spPr/>
      <dgm:t>
        <a:bodyPr/>
        <a:lstStyle/>
        <a:p>
          <a:endParaRPr lang="en-US"/>
        </a:p>
      </dgm:t>
    </dgm:pt>
    <dgm:pt modelId="{1EB9B06F-19AE-4289-B22C-8B022BE1C950}" type="sibTrans" cxnId="{0B1CC97A-6D70-4F7B-A70E-788AA180E58A}">
      <dgm:prSet/>
      <dgm:spPr/>
      <dgm:t>
        <a:bodyPr/>
        <a:lstStyle/>
        <a:p>
          <a:endParaRPr lang="en-US"/>
        </a:p>
      </dgm:t>
    </dgm:pt>
    <dgm:pt modelId="{FE815ADF-BA52-4250-A7EB-4FC5A63BD4E2}">
      <dgm:prSet custT="1"/>
      <dgm:spPr/>
      <dgm:t>
        <a:bodyPr/>
        <a:lstStyle/>
        <a:p>
          <a:r>
            <a:rPr lang="en-US" sz="1800" dirty="0"/>
            <a:t>What is this presentation about, anyway?</a:t>
          </a:r>
        </a:p>
      </dgm:t>
    </dgm:pt>
    <dgm:pt modelId="{C7B4FB61-8EA1-417E-9774-CE2F1476B109}" type="parTrans" cxnId="{D740D5A2-7B74-42E1-9742-665DA109D587}">
      <dgm:prSet/>
      <dgm:spPr/>
      <dgm:t>
        <a:bodyPr/>
        <a:lstStyle/>
        <a:p>
          <a:endParaRPr lang="en-US"/>
        </a:p>
      </dgm:t>
    </dgm:pt>
    <dgm:pt modelId="{A8626054-8338-42F1-82CE-69D3E162B61E}" type="sibTrans" cxnId="{D740D5A2-7B74-42E1-9742-665DA109D587}">
      <dgm:prSet/>
      <dgm:spPr/>
      <dgm:t>
        <a:bodyPr/>
        <a:lstStyle/>
        <a:p>
          <a:endParaRPr lang="en-US"/>
        </a:p>
      </dgm:t>
    </dgm:pt>
    <dgm:pt modelId="{4121104C-05E7-46E4-A3B7-171FB9F197EF}" type="pres">
      <dgm:prSet presAssocID="{25E6AA5C-4FA8-4700-8B48-5A40F5071336}" presName="root" presStyleCnt="0">
        <dgm:presLayoutVars>
          <dgm:dir/>
          <dgm:resizeHandles val="exact"/>
        </dgm:presLayoutVars>
      </dgm:prSet>
      <dgm:spPr/>
    </dgm:pt>
    <dgm:pt modelId="{FF0FF9AA-F80B-4C00-9A27-32AF5E93E23A}" type="pres">
      <dgm:prSet presAssocID="{1A06E8C5-08BA-4625-81F8-62F56C97F225}" presName="compNode" presStyleCnt="0"/>
      <dgm:spPr/>
    </dgm:pt>
    <dgm:pt modelId="{09A46810-6799-4522-8290-88AFE42938C8}" type="pres">
      <dgm:prSet presAssocID="{1A06E8C5-08BA-4625-81F8-62F56C97F225}" presName="bgRect" presStyleLbl="bgShp" presStyleIdx="0" presStyleCnt="7"/>
      <dgm:spPr/>
    </dgm:pt>
    <dgm:pt modelId="{BE93060D-18AB-4C92-AA40-BD2D56CFAE0D}" type="pres">
      <dgm:prSet presAssocID="{1A06E8C5-08BA-4625-81F8-62F56C97F225}"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BA30146D-7D0B-44A2-9B09-68C50382918A}" type="pres">
      <dgm:prSet presAssocID="{1A06E8C5-08BA-4625-81F8-62F56C97F225}" presName="spaceRect" presStyleCnt="0"/>
      <dgm:spPr/>
    </dgm:pt>
    <dgm:pt modelId="{F2BB691E-A1BA-462B-99A4-EE11EDB51464}" type="pres">
      <dgm:prSet presAssocID="{1A06E8C5-08BA-4625-81F8-62F56C97F225}" presName="parTx" presStyleLbl="revTx" presStyleIdx="0" presStyleCnt="7">
        <dgm:presLayoutVars>
          <dgm:chMax val="0"/>
          <dgm:chPref val="0"/>
        </dgm:presLayoutVars>
      </dgm:prSet>
      <dgm:spPr/>
    </dgm:pt>
    <dgm:pt modelId="{0214D896-4290-4B8E-A36E-B1302AD878E7}" type="pres">
      <dgm:prSet presAssocID="{9E991E3E-3DCB-404B-ACED-EECB075FAC71}" presName="sibTrans" presStyleCnt="0"/>
      <dgm:spPr/>
    </dgm:pt>
    <dgm:pt modelId="{88E9754B-3A43-4F4E-9504-CA5EA886D019}" type="pres">
      <dgm:prSet presAssocID="{383671A3-C329-44AA-8317-D7ABEAF5C198}" presName="compNode" presStyleCnt="0"/>
      <dgm:spPr/>
    </dgm:pt>
    <dgm:pt modelId="{5F67607E-4D23-43D7-B5E4-B9B0CDC5D2EB}" type="pres">
      <dgm:prSet presAssocID="{383671A3-C329-44AA-8317-D7ABEAF5C198}" presName="bgRect" presStyleLbl="bgShp" presStyleIdx="1" presStyleCnt="7"/>
      <dgm:spPr/>
    </dgm:pt>
    <dgm:pt modelId="{77953D20-5730-4D75-9BB0-764E8EC2A89A}" type="pres">
      <dgm:prSet presAssocID="{383671A3-C329-44AA-8317-D7ABEAF5C19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n"/>
        </a:ext>
      </dgm:extLst>
    </dgm:pt>
    <dgm:pt modelId="{8FA0203F-B9D1-49D1-8E8F-AE4F0FBD8BAC}" type="pres">
      <dgm:prSet presAssocID="{383671A3-C329-44AA-8317-D7ABEAF5C198}" presName="spaceRect" presStyleCnt="0"/>
      <dgm:spPr/>
    </dgm:pt>
    <dgm:pt modelId="{529ABB9F-012C-40D5-A026-93244D187835}" type="pres">
      <dgm:prSet presAssocID="{383671A3-C329-44AA-8317-D7ABEAF5C198}" presName="parTx" presStyleLbl="revTx" presStyleIdx="1" presStyleCnt="7">
        <dgm:presLayoutVars>
          <dgm:chMax val="0"/>
          <dgm:chPref val="0"/>
        </dgm:presLayoutVars>
      </dgm:prSet>
      <dgm:spPr/>
    </dgm:pt>
    <dgm:pt modelId="{3A12E0B5-5CDE-4305-906A-3ABEEC96322E}" type="pres">
      <dgm:prSet presAssocID="{56BCA678-0D71-42B7-B118-7DE4DC572F62}" presName="sibTrans" presStyleCnt="0"/>
      <dgm:spPr/>
    </dgm:pt>
    <dgm:pt modelId="{C8D1374C-0E26-4013-B1C0-8560A31E06C2}" type="pres">
      <dgm:prSet presAssocID="{3DFFF004-DCBF-465F-A8A8-795137E665F8}" presName="compNode" presStyleCnt="0"/>
      <dgm:spPr/>
    </dgm:pt>
    <dgm:pt modelId="{B3224C33-E47D-491F-A534-39B5B879C032}" type="pres">
      <dgm:prSet presAssocID="{3DFFF004-DCBF-465F-A8A8-795137E665F8}" presName="bgRect" presStyleLbl="bgShp" presStyleIdx="2" presStyleCnt="7"/>
      <dgm:spPr/>
    </dgm:pt>
    <dgm:pt modelId="{71EB6371-8916-48E3-82DD-0D7990BE6E2B}" type="pres">
      <dgm:prSet presAssocID="{3DFFF004-DCBF-465F-A8A8-795137E665F8}"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25EBE108-4A93-46C7-B92A-AE2634E3615C}" type="pres">
      <dgm:prSet presAssocID="{3DFFF004-DCBF-465F-A8A8-795137E665F8}" presName="spaceRect" presStyleCnt="0"/>
      <dgm:spPr/>
    </dgm:pt>
    <dgm:pt modelId="{616F3533-6D74-4CD7-A4D6-8D9100F02271}" type="pres">
      <dgm:prSet presAssocID="{3DFFF004-DCBF-465F-A8A8-795137E665F8}" presName="parTx" presStyleLbl="revTx" presStyleIdx="2" presStyleCnt="7">
        <dgm:presLayoutVars>
          <dgm:chMax val="0"/>
          <dgm:chPref val="0"/>
        </dgm:presLayoutVars>
      </dgm:prSet>
      <dgm:spPr/>
    </dgm:pt>
    <dgm:pt modelId="{EA192680-1318-4001-9748-C379A18C3E2D}" type="pres">
      <dgm:prSet presAssocID="{0B861E0F-3DAE-48FE-804D-3DBE600240D9}" presName="sibTrans" presStyleCnt="0"/>
      <dgm:spPr/>
    </dgm:pt>
    <dgm:pt modelId="{6855664F-609B-4A76-BD6D-72523B243CDD}" type="pres">
      <dgm:prSet presAssocID="{015A87F9-8E52-45F5-8444-270F9DFA1E19}" presName="compNode" presStyleCnt="0"/>
      <dgm:spPr/>
    </dgm:pt>
    <dgm:pt modelId="{C2CDB7E2-3750-4E08-BA56-A117ADB97010}" type="pres">
      <dgm:prSet presAssocID="{015A87F9-8E52-45F5-8444-270F9DFA1E19}" presName="bgRect" presStyleLbl="bgShp" presStyleIdx="3" presStyleCnt="7"/>
      <dgm:spPr/>
    </dgm:pt>
    <dgm:pt modelId="{C596D9E0-A586-4D94-AE8D-586884D64CB5}" type="pres">
      <dgm:prSet presAssocID="{015A87F9-8E52-45F5-8444-270F9DFA1E19}"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4A9EC128-D181-4BF9-9B0E-F4DA897AA824}" type="pres">
      <dgm:prSet presAssocID="{015A87F9-8E52-45F5-8444-270F9DFA1E19}" presName="spaceRect" presStyleCnt="0"/>
      <dgm:spPr/>
    </dgm:pt>
    <dgm:pt modelId="{94AD8537-2EC0-48C2-9B05-D74882DD9B77}" type="pres">
      <dgm:prSet presAssocID="{015A87F9-8E52-45F5-8444-270F9DFA1E19}" presName="parTx" presStyleLbl="revTx" presStyleIdx="3" presStyleCnt="7">
        <dgm:presLayoutVars>
          <dgm:chMax val="0"/>
          <dgm:chPref val="0"/>
        </dgm:presLayoutVars>
      </dgm:prSet>
      <dgm:spPr/>
    </dgm:pt>
    <dgm:pt modelId="{989BFCAE-7183-4614-918A-23657A1BE96A}" type="pres">
      <dgm:prSet presAssocID="{2CC89352-B598-4F73-A20A-052C78AFDD52}" presName="sibTrans" presStyleCnt="0"/>
      <dgm:spPr/>
    </dgm:pt>
    <dgm:pt modelId="{4C852617-1A5B-45DD-924E-1B4F49909EA0}" type="pres">
      <dgm:prSet presAssocID="{E42880D5-67A8-4385-BD88-7C1B4A8DF805}" presName="compNode" presStyleCnt="0"/>
      <dgm:spPr/>
    </dgm:pt>
    <dgm:pt modelId="{D5F41727-770E-4907-B6F0-FE0F0B0C964F}" type="pres">
      <dgm:prSet presAssocID="{E42880D5-67A8-4385-BD88-7C1B4A8DF805}" presName="bgRect" presStyleLbl="bgShp" presStyleIdx="4" presStyleCnt="7"/>
      <dgm:spPr/>
    </dgm:pt>
    <dgm:pt modelId="{E73D4A47-99AC-4350-9035-A5B453D7C40A}" type="pres">
      <dgm:prSet presAssocID="{E42880D5-67A8-4385-BD88-7C1B4A8DF80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mpass"/>
        </a:ext>
      </dgm:extLst>
    </dgm:pt>
    <dgm:pt modelId="{D8965000-B529-420C-BE20-FA8F452EF684}" type="pres">
      <dgm:prSet presAssocID="{E42880D5-67A8-4385-BD88-7C1B4A8DF805}" presName="spaceRect" presStyleCnt="0"/>
      <dgm:spPr/>
    </dgm:pt>
    <dgm:pt modelId="{1D46C6D0-9CD4-48D2-BED1-68F59D1F4D9A}" type="pres">
      <dgm:prSet presAssocID="{E42880D5-67A8-4385-BD88-7C1B4A8DF805}" presName="parTx" presStyleLbl="revTx" presStyleIdx="4" presStyleCnt="7">
        <dgm:presLayoutVars>
          <dgm:chMax val="0"/>
          <dgm:chPref val="0"/>
        </dgm:presLayoutVars>
      </dgm:prSet>
      <dgm:spPr/>
    </dgm:pt>
    <dgm:pt modelId="{36EBFA6A-B520-489E-B4C6-B5DCE101CD5F}" type="pres">
      <dgm:prSet presAssocID="{E425B6DA-20B2-4E67-854E-21836F621DD9}" presName="sibTrans" presStyleCnt="0"/>
      <dgm:spPr/>
    </dgm:pt>
    <dgm:pt modelId="{0F1F8F9D-F7EE-41BE-8DAC-4A728C3E3690}" type="pres">
      <dgm:prSet presAssocID="{04BC21A7-0238-418F-AFB5-E9415DC4B64F}" presName="compNode" presStyleCnt="0"/>
      <dgm:spPr/>
    </dgm:pt>
    <dgm:pt modelId="{0DE2C238-1412-414F-A561-BB2F5C13F20F}" type="pres">
      <dgm:prSet presAssocID="{04BC21A7-0238-418F-AFB5-E9415DC4B64F}" presName="bgRect" presStyleLbl="bgShp" presStyleIdx="5" presStyleCnt="7"/>
      <dgm:spPr/>
    </dgm:pt>
    <dgm:pt modelId="{7E5469F9-A26F-4DB3-86B9-85DDA83FBBCB}" type="pres">
      <dgm:prSet presAssocID="{04BC21A7-0238-418F-AFB5-E9415DC4B64F}"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Questions"/>
        </a:ext>
      </dgm:extLst>
    </dgm:pt>
    <dgm:pt modelId="{9F62B0ED-7D26-457A-B37C-6434419FB9CD}" type="pres">
      <dgm:prSet presAssocID="{04BC21A7-0238-418F-AFB5-E9415DC4B64F}" presName="spaceRect" presStyleCnt="0"/>
      <dgm:spPr/>
    </dgm:pt>
    <dgm:pt modelId="{E994A9B9-2C3C-44DE-8173-43F79961DDE3}" type="pres">
      <dgm:prSet presAssocID="{04BC21A7-0238-418F-AFB5-E9415DC4B64F}" presName="parTx" presStyleLbl="revTx" presStyleIdx="5" presStyleCnt="7">
        <dgm:presLayoutVars>
          <dgm:chMax val="0"/>
          <dgm:chPref val="0"/>
        </dgm:presLayoutVars>
      </dgm:prSet>
      <dgm:spPr/>
    </dgm:pt>
    <dgm:pt modelId="{A86D5C0C-E629-4E6F-8D41-67C2892237DB}" type="pres">
      <dgm:prSet presAssocID="{1EB9B06F-19AE-4289-B22C-8B022BE1C950}" presName="sibTrans" presStyleCnt="0"/>
      <dgm:spPr/>
    </dgm:pt>
    <dgm:pt modelId="{4D56CDE9-C7F3-4858-9010-8B4C1CFBD087}" type="pres">
      <dgm:prSet presAssocID="{FE815ADF-BA52-4250-A7EB-4FC5A63BD4E2}" presName="compNode" presStyleCnt="0"/>
      <dgm:spPr/>
    </dgm:pt>
    <dgm:pt modelId="{A83E4E58-B036-4C96-9638-5E1BAB283C54}" type="pres">
      <dgm:prSet presAssocID="{FE815ADF-BA52-4250-A7EB-4FC5A63BD4E2}" presName="bgRect" presStyleLbl="bgShp" presStyleIdx="6" presStyleCnt="7"/>
      <dgm:spPr/>
    </dgm:pt>
    <dgm:pt modelId="{4F79C578-289B-4209-BA09-6109D15A2332}" type="pres">
      <dgm:prSet presAssocID="{FE815ADF-BA52-4250-A7EB-4FC5A63BD4E2}"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lassroom"/>
        </a:ext>
      </dgm:extLst>
    </dgm:pt>
    <dgm:pt modelId="{51F67DB4-6A78-467C-A5F6-FB2BBD1BE527}" type="pres">
      <dgm:prSet presAssocID="{FE815ADF-BA52-4250-A7EB-4FC5A63BD4E2}" presName="spaceRect" presStyleCnt="0"/>
      <dgm:spPr/>
    </dgm:pt>
    <dgm:pt modelId="{5A7C8430-A034-4AC0-BBA6-34B32300F5BF}" type="pres">
      <dgm:prSet presAssocID="{FE815ADF-BA52-4250-A7EB-4FC5A63BD4E2}" presName="parTx" presStyleLbl="revTx" presStyleIdx="6" presStyleCnt="7">
        <dgm:presLayoutVars>
          <dgm:chMax val="0"/>
          <dgm:chPref val="0"/>
        </dgm:presLayoutVars>
      </dgm:prSet>
      <dgm:spPr/>
    </dgm:pt>
  </dgm:ptLst>
  <dgm:cxnLst>
    <dgm:cxn modelId="{A1A0F105-B02B-4655-9052-FF9947996AC7}" srcId="{25E6AA5C-4FA8-4700-8B48-5A40F5071336}" destId="{383671A3-C329-44AA-8317-D7ABEAF5C198}" srcOrd="1" destOrd="0" parTransId="{6F23128F-42D0-4832-A4ED-69382BD415E2}" sibTransId="{56BCA678-0D71-42B7-B118-7DE4DC572F62}"/>
    <dgm:cxn modelId="{DCEF2410-540F-458D-9FF7-02903FA386A1}" type="presOf" srcId="{3DFFF004-DCBF-465F-A8A8-795137E665F8}" destId="{616F3533-6D74-4CD7-A4D6-8D9100F02271}" srcOrd="0" destOrd="0" presId="urn:microsoft.com/office/officeart/2018/2/layout/IconVerticalSolidList"/>
    <dgm:cxn modelId="{73A09F16-9F02-47BC-B6BB-BAD154F6015E}" srcId="{25E6AA5C-4FA8-4700-8B48-5A40F5071336}" destId="{1A06E8C5-08BA-4625-81F8-62F56C97F225}" srcOrd="0" destOrd="0" parTransId="{24C0FA03-B9A0-48E4-A290-81CCC02D2210}" sibTransId="{9E991E3E-3DCB-404B-ACED-EECB075FAC71}"/>
    <dgm:cxn modelId="{1B59E523-3497-4766-BD92-B0C7FC88FB14}" type="presOf" srcId="{04BC21A7-0238-418F-AFB5-E9415DC4B64F}" destId="{E994A9B9-2C3C-44DE-8173-43F79961DDE3}" srcOrd="0" destOrd="0" presId="urn:microsoft.com/office/officeart/2018/2/layout/IconVerticalSolidList"/>
    <dgm:cxn modelId="{0EFC3834-4AF3-430C-B22C-412F004DCB19}" srcId="{25E6AA5C-4FA8-4700-8B48-5A40F5071336}" destId="{E42880D5-67A8-4385-BD88-7C1B4A8DF805}" srcOrd="4" destOrd="0" parTransId="{B888AC19-DE27-4FC7-B459-66BBC2299D99}" sibTransId="{E425B6DA-20B2-4E67-854E-21836F621DD9}"/>
    <dgm:cxn modelId="{BDA08539-917B-4733-84B9-8E846ED13A43}" type="presOf" srcId="{015A87F9-8E52-45F5-8444-270F9DFA1E19}" destId="{94AD8537-2EC0-48C2-9B05-D74882DD9B77}" srcOrd="0" destOrd="0" presId="urn:microsoft.com/office/officeart/2018/2/layout/IconVerticalSolidList"/>
    <dgm:cxn modelId="{09F3D53D-220A-4F5D-B366-979E3D00F5A3}" type="presOf" srcId="{E42880D5-67A8-4385-BD88-7C1B4A8DF805}" destId="{1D46C6D0-9CD4-48D2-BED1-68F59D1F4D9A}" srcOrd="0" destOrd="0" presId="urn:microsoft.com/office/officeart/2018/2/layout/IconVerticalSolidList"/>
    <dgm:cxn modelId="{F4763C68-1677-40C5-9262-2256DAE01262}" type="presOf" srcId="{25E6AA5C-4FA8-4700-8B48-5A40F5071336}" destId="{4121104C-05E7-46E4-A3B7-171FB9F197EF}" srcOrd="0" destOrd="0" presId="urn:microsoft.com/office/officeart/2018/2/layout/IconVerticalSolidList"/>
    <dgm:cxn modelId="{D7694E6E-9AFC-48FF-8AC9-596B6494950C}" type="presOf" srcId="{383671A3-C329-44AA-8317-D7ABEAF5C198}" destId="{529ABB9F-012C-40D5-A026-93244D187835}" srcOrd="0" destOrd="0" presId="urn:microsoft.com/office/officeart/2018/2/layout/IconVerticalSolidList"/>
    <dgm:cxn modelId="{55ECBE54-69AB-4C5B-A3F3-2C7D720F4B3F}" type="presOf" srcId="{FE815ADF-BA52-4250-A7EB-4FC5A63BD4E2}" destId="{5A7C8430-A034-4AC0-BBA6-34B32300F5BF}" srcOrd="0" destOrd="0" presId="urn:microsoft.com/office/officeart/2018/2/layout/IconVerticalSolidList"/>
    <dgm:cxn modelId="{0B1CC97A-6D70-4F7B-A70E-788AA180E58A}" srcId="{25E6AA5C-4FA8-4700-8B48-5A40F5071336}" destId="{04BC21A7-0238-418F-AFB5-E9415DC4B64F}" srcOrd="5" destOrd="0" parTransId="{411F327A-4B6D-4D2A-AABA-37A1CEB7DB4B}" sibTransId="{1EB9B06F-19AE-4289-B22C-8B022BE1C950}"/>
    <dgm:cxn modelId="{D740D5A2-7B74-42E1-9742-665DA109D587}" srcId="{25E6AA5C-4FA8-4700-8B48-5A40F5071336}" destId="{FE815ADF-BA52-4250-A7EB-4FC5A63BD4E2}" srcOrd="6" destOrd="0" parTransId="{C7B4FB61-8EA1-417E-9774-CE2F1476B109}" sibTransId="{A8626054-8338-42F1-82CE-69D3E162B61E}"/>
    <dgm:cxn modelId="{A02D93BA-93E2-4234-9622-31393E828067}" srcId="{25E6AA5C-4FA8-4700-8B48-5A40F5071336}" destId="{015A87F9-8E52-45F5-8444-270F9DFA1E19}" srcOrd="3" destOrd="0" parTransId="{140DD5AD-D3D6-4B68-B8C9-A9D65815227C}" sibTransId="{2CC89352-B598-4F73-A20A-052C78AFDD52}"/>
    <dgm:cxn modelId="{9D265DFC-4D99-4940-82A4-85D0CE51F3E4}" type="presOf" srcId="{1A06E8C5-08BA-4625-81F8-62F56C97F225}" destId="{F2BB691E-A1BA-462B-99A4-EE11EDB51464}" srcOrd="0" destOrd="0" presId="urn:microsoft.com/office/officeart/2018/2/layout/IconVerticalSolidList"/>
    <dgm:cxn modelId="{BD209AFF-AF0E-4BC9-8C04-4A80C13060EA}" srcId="{25E6AA5C-4FA8-4700-8B48-5A40F5071336}" destId="{3DFFF004-DCBF-465F-A8A8-795137E665F8}" srcOrd="2" destOrd="0" parTransId="{704D2D9A-0AE2-4771-AE1C-EB1129BF18F3}" sibTransId="{0B861E0F-3DAE-48FE-804D-3DBE600240D9}"/>
    <dgm:cxn modelId="{F48AE285-11B7-4A16-AC16-1E222262EA01}" type="presParOf" srcId="{4121104C-05E7-46E4-A3B7-171FB9F197EF}" destId="{FF0FF9AA-F80B-4C00-9A27-32AF5E93E23A}" srcOrd="0" destOrd="0" presId="urn:microsoft.com/office/officeart/2018/2/layout/IconVerticalSolidList"/>
    <dgm:cxn modelId="{8ED4F794-ABDE-42A6-A008-1F4ABEA9CAF3}" type="presParOf" srcId="{FF0FF9AA-F80B-4C00-9A27-32AF5E93E23A}" destId="{09A46810-6799-4522-8290-88AFE42938C8}" srcOrd="0" destOrd="0" presId="urn:microsoft.com/office/officeart/2018/2/layout/IconVerticalSolidList"/>
    <dgm:cxn modelId="{9CEB3FED-2175-4B0E-AFD2-BDC899ACB7C1}" type="presParOf" srcId="{FF0FF9AA-F80B-4C00-9A27-32AF5E93E23A}" destId="{BE93060D-18AB-4C92-AA40-BD2D56CFAE0D}" srcOrd="1" destOrd="0" presId="urn:microsoft.com/office/officeart/2018/2/layout/IconVerticalSolidList"/>
    <dgm:cxn modelId="{244112E9-E2FC-4A2C-A923-8FF381C68285}" type="presParOf" srcId="{FF0FF9AA-F80B-4C00-9A27-32AF5E93E23A}" destId="{BA30146D-7D0B-44A2-9B09-68C50382918A}" srcOrd="2" destOrd="0" presId="urn:microsoft.com/office/officeart/2018/2/layout/IconVerticalSolidList"/>
    <dgm:cxn modelId="{6B84F072-E834-4BFB-83E5-F23D428ADFC7}" type="presParOf" srcId="{FF0FF9AA-F80B-4C00-9A27-32AF5E93E23A}" destId="{F2BB691E-A1BA-462B-99A4-EE11EDB51464}" srcOrd="3" destOrd="0" presId="urn:microsoft.com/office/officeart/2018/2/layout/IconVerticalSolidList"/>
    <dgm:cxn modelId="{7B2A3F44-FB24-428A-92F2-97AD18F34686}" type="presParOf" srcId="{4121104C-05E7-46E4-A3B7-171FB9F197EF}" destId="{0214D896-4290-4B8E-A36E-B1302AD878E7}" srcOrd="1" destOrd="0" presId="urn:microsoft.com/office/officeart/2018/2/layout/IconVerticalSolidList"/>
    <dgm:cxn modelId="{85A47A39-EAFD-496A-99E0-CE9A68F529E8}" type="presParOf" srcId="{4121104C-05E7-46E4-A3B7-171FB9F197EF}" destId="{88E9754B-3A43-4F4E-9504-CA5EA886D019}" srcOrd="2" destOrd="0" presId="urn:microsoft.com/office/officeart/2018/2/layout/IconVerticalSolidList"/>
    <dgm:cxn modelId="{6282B1D7-315B-40AD-98B0-D65E30E1303C}" type="presParOf" srcId="{88E9754B-3A43-4F4E-9504-CA5EA886D019}" destId="{5F67607E-4D23-43D7-B5E4-B9B0CDC5D2EB}" srcOrd="0" destOrd="0" presId="urn:microsoft.com/office/officeart/2018/2/layout/IconVerticalSolidList"/>
    <dgm:cxn modelId="{CA08C6CD-30FC-4F26-8643-6CCB4870EE2B}" type="presParOf" srcId="{88E9754B-3A43-4F4E-9504-CA5EA886D019}" destId="{77953D20-5730-4D75-9BB0-764E8EC2A89A}" srcOrd="1" destOrd="0" presId="urn:microsoft.com/office/officeart/2018/2/layout/IconVerticalSolidList"/>
    <dgm:cxn modelId="{7A4E586C-4C99-4DFC-B2BB-DA2EBA519CA2}" type="presParOf" srcId="{88E9754B-3A43-4F4E-9504-CA5EA886D019}" destId="{8FA0203F-B9D1-49D1-8E8F-AE4F0FBD8BAC}" srcOrd="2" destOrd="0" presId="urn:microsoft.com/office/officeart/2018/2/layout/IconVerticalSolidList"/>
    <dgm:cxn modelId="{ACB43800-301A-44F3-8458-A55EDA15570B}" type="presParOf" srcId="{88E9754B-3A43-4F4E-9504-CA5EA886D019}" destId="{529ABB9F-012C-40D5-A026-93244D187835}" srcOrd="3" destOrd="0" presId="urn:microsoft.com/office/officeart/2018/2/layout/IconVerticalSolidList"/>
    <dgm:cxn modelId="{CDF69875-27D0-49BF-A793-B677E0BC2077}" type="presParOf" srcId="{4121104C-05E7-46E4-A3B7-171FB9F197EF}" destId="{3A12E0B5-5CDE-4305-906A-3ABEEC96322E}" srcOrd="3" destOrd="0" presId="urn:microsoft.com/office/officeart/2018/2/layout/IconVerticalSolidList"/>
    <dgm:cxn modelId="{B01888F1-0A06-4741-8216-4B2B843B8CBF}" type="presParOf" srcId="{4121104C-05E7-46E4-A3B7-171FB9F197EF}" destId="{C8D1374C-0E26-4013-B1C0-8560A31E06C2}" srcOrd="4" destOrd="0" presId="urn:microsoft.com/office/officeart/2018/2/layout/IconVerticalSolidList"/>
    <dgm:cxn modelId="{5013F7AE-021D-46B2-84F4-F20C63EA4880}" type="presParOf" srcId="{C8D1374C-0E26-4013-B1C0-8560A31E06C2}" destId="{B3224C33-E47D-491F-A534-39B5B879C032}" srcOrd="0" destOrd="0" presId="urn:microsoft.com/office/officeart/2018/2/layout/IconVerticalSolidList"/>
    <dgm:cxn modelId="{D4F43653-EF18-4BFC-AAFA-9498667CBE6F}" type="presParOf" srcId="{C8D1374C-0E26-4013-B1C0-8560A31E06C2}" destId="{71EB6371-8916-48E3-82DD-0D7990BE6E2B}" srcOrd="1" destOrd="0" presId="urn:microsoft.com/office/officeart/2018/2/layout/IconVerticalSolidList"/>
    <dgm:cxn modelId="{A75CF822-5C97-444D-A832-378742221CC6}" type="presParOf" srcId="{C8D1374C-0E26-4013-B1C0-8560A31E06C2}" destId="{25EBE108-4A93-46C7-B92A-AE2634E3615C}" srcOrd="2" destOrd="0" presId="urn:microsoft.com/office/officeart/2018/2/layout/IconVerticalSolidList"/>
    <dgm:cxn modelId="{6AFE392C-DA04-46B7-B292-5B123AAD872D}" type="presParOf" srcId="{C8D1374C-0E26-4013-B1C0-8560A31E06C2}" destId="{616F3533-6D74-4CD7-A4D6-8D9100F02271}" srcOrd="3" destOrd="0" presId="urn:microsoft.com/office/officeart/2018/2/layout/IconVerticalSolidList"/>
    <dgm:cxn modelId="{E54CFB8B-0804-497C-AEBF-40D5A61B4403}" type="presParOf" srcId="{4121104C-05E7-46E4-A3B7-171FB9F197EF}" destId="{EA192680-1318-4001-9748-C379A18C3E2D}" srcOrd="5" destOrd="0" presId="urn:microsoft.com/office/officeart/2018/2/layout/IconVerticalSolidList"/>
    <dgm:cxn modelId="{97199200-B2C7-4264-95CA-5A56877D64C3}" type="presParOf" srcId="{4121104C-05E7-46E4-A3B7-171FB9F197EF}" destId="{6855664F-609B-4A76-BD6D-72523B243CDD}" srcOrd="6" destOrd="0" presId="urn:microsoft.com/office/officeart/2018/2/layout/IconVerticalSolidList"/>
    <dgm:cxn modelId="{C428153A-B0A0-46F2-BCAF-AC16AED062B5}" type="presParOf" srcId="{6855664F-609B-4A76-BD6D-72523B243CDD}" destId="{C2CDB7E2-3750-4E08-BA56-A117ADB97010}" srcOrd="0" destOrd="0" presId="urn:microsoft.com/office/officeart/2018/2/layout/IconVerticalSolidList"/>
    <dgm:cxn modelId="{E9600BD7-ED7A-4AFA-B1D1-4E7A8FA1CCF7}" type="presParOf" srcId="{6855664F-609B-4A76-BD6D-72523B243CDD}" destId="{C596D9E0-A586-4D94-AE8D-586884D64CB5}" srcOrd="1" destOrd="0" presId="urn:microsoft.com/office/officeart/2018/2/layout/IconVerticalSolidList"/>
    <dgm:cxn modelId="{C3799063-EBF0-40A3-A291-BE3D7536815B}" type="presParOf" srcId="{6855664F-609B-4A76-BD6D-72523B243CDD}" destId="{4A9EC128-D181-4BF9-9B0E-F4DA897AA824}" srcOrd="2" destOrd="0" presId="urn:microsoft.com/office/officeart/2018/2/layout/IconVerticalSolidList"/>
    <dgm:cxn modelId="{AC8F43E7-29F1-4F1A-9B77-1085E21D52DA}" type="presParOf" srcId="{6855664F-609B-4A76-BD6D-72523B243CDD}" destId="{94AD8537-2EC0-48C2-9B05-D74882DD9B77}" srcOrd="3" destOrd="0" presId="urn:microsoft.com/office/officeart/2018/2/layout/IconVerticalSolidList"/>
    <dgm:cxn modelId="{804E3F9A-06AF-43C6-805A-F80F50294978}" type="presParOf" srcId="{4121104C-05E7-46E4-A3B7-171FB9F197EF}" destId="{989BFCAE-7183-4614-918A-23657A1BE96A}" srcOrd="7" destOrd="0" presId="urn:microsoft.com/office/officeart/2018/2/layout/IconVerticalSolidList"/>
    <dgm:cxn modelId="{C93B062C-768E-48C0-82CB-F78E6DFDF1A9}" type="presParOf" srcId="{4121104C-05E7-46E4-A3B7-171FB9F197EF}" destId="{4C852617-1A5B-45DD-924E-1B4F49909EA0}" srcOrd="8" destOrd="0" presId="urn:microsoft.com/office/officeart/2018/2/layout/IconVerticalSolidList"/>
    <dgm:cxn modelId="{1CF20612-06BD-4EA8-91D4-33BE02FB93FA}" type="presParOf" srcId="{4C852617-1A5B-45DD-924E-1B4F49909EA0}" destId="{D5F41727-770E-4907-B6F0-FE0F0B0C964F}" srcOrd="0" destOrd="0" presId="urn:microsoft.com/office/officeart/2018/2/layout/IconVerticalSolidList"/>
    <dgm:cxn modelId="{99AB1C93-383E-4590-93D7-5306B9B3913D}" type="presParOf" srcId="{4C852617-1A5B-45DD-924E-1B4F49909EA0}" destId="{E73D4A47-99AC-4350-9035-A5B453D7C40A}" srcOrd="1" destOrd="0" presId="urn:microsoft.com/office/officeart/2018/2/layout/IconVerticalSolidList"/>
    <dgm:cxn modelId="{1272677A-FE9D-4B8B-8A22-ED77E998BE8C}" type="presParOf" srcId="{4C852617-1A5B-45DD-924E-1B4F49909EA0}" destId="{D8965000-B529-420C-BE20-FA8F452EF684}" srcOrd="2" destOrd="0" presId="urn:microsoft.com/office/officeart/2018/2/layout/IconVerticalSolidList"/>
    <dgm:cxn modelId="{50CBA715-338C-4876-BCFD-901B85289126}" type="presParOf" srcId="{4C852617-1A5B-45DD-924E-1B4F49909EA0}" destId="{1D46C6D0-9CD4-48D2-BED1-68F59D1F4D9A}" srcOrd="3" destOrd="0" presId="urn:microsoft.com/office/officeart/2018/2/layout/IconVerticalSolidList"/>
    <dgm:cxn modelId="{7414F7DD-3066-4655-81AE-561C0E1B3430}" type="presParOf" srcId="{4121104C-05E7-46E4-A3B7-171FB9F197EF}" destId="{36EBFA6A-B520-489E-B4C6-B5DCE101CD5F}" srcOrd="9" destOrd="0" presId="urn:microsoft.com/office/officeart/2018/2/layout/IconVerticalSolidList"/>
    <dgm:cxn modelId="{192ECC79-5695-4E4A-B08D-5C8BBC7388FF}" type="presParOf" srcId="{4121104C-05E7-46E4-A3B7-171FB9F197EF}" destId="{0F1F8F9D-F7EE-41BE-8DAC-4A728C3E3690}" srcOrd="10" destOrd="0" presId="urn:microsoft.com/office/officeart/2018/2/layout/IconVerticalSolidList"/>
    <dgm:cxn modelId="{CA0D3611-C71D-446D-8D96-7B02FCC80A80}" type="presParOf" srcId="{0F1F8F9D-F7EE-41BE-8DAC-4A728C3E3690}" destId="{0DE2C238-1412-414F-A561-BB2F5C13F20F}" srcOrd="0" destOrd="0" presId="urn:microsoft.com/office/officeart/2018/2/layout/IconVerticalSolidList"/>
    <dgm:cxn modelId="{5AE931BD-102E-44B8-A325-4D34BC073C55}" type="presParOf" srcId="{0F1F8F9D-F7EE-41BE-8DAC-4A728C3E3690}" destId="{7E5469F9-A26F-4DB3-86B9-85DDA83FBBCB}" srcOrd="1" destOrd="0" presId="urn:microsoft.com/office/officeart/2018/2/layout/IconVerticalSolidList"/>
    <dgm:cxn modelId="{6ACFA4D9-1681-432F-8B27-561D2170F46D}" type="presParOf" srcId="{0F1F8F9D-F7EE-41BE-8DAC-4A728C3E3690}" destId="{9F62B0ED-7D26-457A-B37C-6434419FB9CD}" srcOrd="2" destOrd="0" presId="urn:microsoft.com/office/officeart/2018/2/layout/IconVerticalSolidList"/>
    <dgm:cxn modelId="{875CD11E-2581-4738-9956-46FB69CA8E60}" type="presParOf" srcId="{0F1F8F9D-F7EE-41BE-8DAC-4A728C3E3690}" destId="{E994A9B9-2C3C-44DE-8173-43F79961DDE3}" srcOrd="3" destOrd="0" presId="urn:microsoft.com/office/officeart/2018/2/layout/IconVerticalSolidList"/>
    <dgm:cxn modelId="{97D4F41E-6F25-4CE8-B8AD-12D1AAC61369}" type="presParOf" srcId="{4121104C-05E7-46E4-A3B7-171FB9F197EF}" destId="{A86D5C0C-E629-4E6F-8D41-67C2892237DB}" srcOrd="11" destOrd="0" presId="urn:microsoft.com/office/officeart/2018/2/layout/IconVerticalSolidList"/>
    <dgm:cxn modelId="{C175BBB0-4433-4505-9DC5-5B0E27A36994}" type="presParOf" srcId="{4121104C-05E7-46E4-A3B7-171FB9F197EF}" destId="{4D56CDE9-C7F3-4858-9010-8B4C1CFBD087}" srcOrd="12" destOrd="0" presId="urn:microsoft.com/office/officeart/2018/2/layout/IconVerticalSolidList"/>
    <dgm:cxn modelId="{E1C44E7B-AE44-45E2-92C9-07DD51FF48C6}" type="presParOf" srcId="{4D56CDE9-C7F3-4858-9010-8B4C1CFBD087}" destId="{A83E4E58-B036-4C96-9638-5E1BAB283C54}" srcOrd="0" destOrd="0" presId="urn:microsoft.com/office/officeart/2018/2/layout/IconVerticalSolidList"/>
    <dgm:cxn modelId="{598D9888-0E50-4E4D-BAC7-8B98A6C8FC37}" type="presParOf" srcId="{4D56CDE9-C7F3-4858-9010-8B4C1CFBD087}" destId="{4F79C578-289B-4209-BA09-6109D15A2332}" srcOrd="1" destOrd="0" presId="urn:microsoft.com/office/officeart/2018/2/layout/IconVerticalSolidList"/>
    <dgm:cxn modelId="{DDDDFF40-A58C-477A-A92A-D5B5B1450880}" type="presParOf" srcId="{4D56CDE9-C7F3-4858-9010-8B4C1CFBD087}" destId="{51F67DB4-6A78-467C-A5F6-FB2BBD1BE527}" srcOrd="2" destOrd="0" presId="urn:microsoft.com/office/officeart/2018/2/layout/IconVerticalSolidList"/>
    <dgm:cxn modelId="{99DF2581-16CE-4A07-9EB3-0B2026B4F82E}" type="presParOf" srcId="{4D56CDE9-C7F3-4858-9010-8B4C1CFBD087}" destId="{5A7C8430-A034-4AC0-BBA6-34B32300F5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30242E-F7C9-4E7C-B284-CBCD4F43F38A}"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79C05BCA-B19D-45F5-8005-159AB89D9BA5}">
      <dgm:prSet/>
      <dgm:spPr/>
      <dgm:t>
        <a:bodyPr/>
        <a:lstStyle/>
        <a:p>
          <a:r>
            <a:rPr lang="en-US" dirty="0"/>
            <a:t>Assigned to you (Voluntold)</a:t>
          </a:r>
        </a:p>
      </dgm:t>
    </dgm:pt>
    <dgm:pt modelId="{FA7A9449-970C-4787-A867-1CEAAC5E605C}" type="parTrans" cxnId="{614C8912-5718-4D66-B29D-A4DBB0A541D8}">
      <dgm:prSet/>
      <dgm:spPr/>
      <dgm:t>
        <a:bodyPr/>
        <a:lstStyle/>
        <a:p>
          <a:endParaRPr lang="en-US"/>
        </a:p>
      </dgm:t>
    </dgm:pt>
    <dgm:pt modelId="{A190992C-8A78-4592-B4C1-70F546C6174B}" type="sibTrans" cxnId="{614C8912-5718-4D66-B29D-A4DBB0A541D8}">
      <dgm:prSet/>
      <dgm:spPr/>
      <dgm:t>
        <a:bodyPr/>
        <a:lstStyle/>
        <a:p>
          <a:endParaRPr lang="en-US"/>
        </a:p>
      </dgm:t>
    </dgm:pt>
    <dgm:pt modelId="{D71A8FAC-78FB-4E82-B426-173E2BF96291}">
      <dgm:prSet/>
      <dgm:spPr/>
      <dgm:t>
        <a:bodyPr/>
        <a:lstStyle/>
        <a:p>
          <a:r>
            <a:rPr lang="en-US"/>
            <a:t>Applied for the position (Volunteered)</a:t>
          </a:r>
        </a:p>
      </dgm:t>
    </dgm:pt>
    <dgm:pt modelId="{70A2982F-77A8-4C97-9EB8-4A68D577650E}" type="parTrans" cxnId="{E9914C24-7D55-41A3-9277-49211A2CF9B3}">
      <dgm:prSet/>
      <dgm:spPr/>
      <dgm:t>
        <a:bodyPr/>
        <a:lstStyle/>
        <a:p>
          <a:endParaRPr lang="en-US"/>
        </a:p>
      </dgm:t>
    </dgm:pt>
    <dgm:pt modelId="{CAA987E5-D855-4843-980E-816A4022B567}" type="sibTrans" cxnId="{E9914C24-7D55-41A3-9277-49211A2CF9B3}">
      <dgm:prSet/>
      <dgm:spPr/>
      <dgm:t>
        <a:bodyPr/>
        <a:lstStyle/>
        <a:p>
          <a:endParaRPr lang="en-US"/>
        </a:p>
      </dgm:t>
    </dgm:pt>
    <dgm:pt modelId="{8B92B421-93D3-4CEE-886F-1553A7ED6589}">
      <dgm:prSet/>
      <dgm:spPr/>
      <dgm:t>
        <a:bodyPr/>
        <a:lstStyle/>
        <a:p>
          <a:r>
            <a:rPr lang="en-US"/>
            <a:t>Developed and mentored within the organization (Groomed)</a:t>
          </a:r>
        </a:p>
      </dgm:t>
    </dgm:pt>
    <dgm:pt modelId="{423334D0-6192-4872-A666-9DC7C5EE1773}" type="parTrans" cxnId="{5733801C-D7DB-4AD8-874D-372304109668}">
      <dgm:prSet/>
      <dgm:spPr/>
      <dgm:t>
        <a:bodyPr/>
        <a:lstStyle/>
        <a:p>
          <a:endParaRPr lang="en-US"/>
        </a:p>
      </dgm:t>
    </dgm:pt>
    <dgm:pt modelId="{D3F844EA-456C-4F4B-B4A0-6084C712F35C}" type="sibTrans" cxnId="{5733801C-D7DB-4AD8-874D-372304109668}">
      <dgm:prSet/>
      <dgm:spPr/>
      <dgm:t>
        <a:bodyPr/>
        <a:lstStyle/>
        <a:p>
          <a:endParaRPr lang="en-US"/>
        </a:p>
      </dgm:t>
    </dgm:pt>
    <dgm:pt modelId="{AAFE293F-6862-499A-9A92-400EA7CD8AD7}">
      <dgm:prSet/>
      <dgm:spPr/>
      <dgm:t>
        <a:bodyPr/>
        <a:lstStyle/>
        <a:p>
          <a:r>
            <a:rPr lang="en-US"/>
            <a:t>Promoted by default (Not sure how you got here)</a:t>
          </a:r>
        </a:p>
      </dgm:t>
    </dgm:pt>
    <dgm:pt modelId="{2E961172-03E1-4761-BF56-A73C0A386EFC}" type="parTrans" cxnId="{CE285EF5-B3E6-474F-92DA-A3D5D980B986}">
      <dgm:prSet/>
      <dgm:spPr/>
      <dgm:t>
        <a:bodyPr/>
        <a:lstStyle/>
        <a:p>
          <a:endParaRPr lang="en-US"/>
        </a:p>
      </dgm:t>
    </dgm:pt>
    <dgm:pt modelId="{91E2E85D-7F49-403A-9F09-96D1FB773F1B}" type="sibTrans" cxnId="{CE285EF5-B3E6-474F-92DA-A3D5D980B986}">
      <dgm:prSet/>
      <dgm:spPr/>
      <dgm:t>
        <a:bodyPr/>
        <a:lstStyle/>
        <a:p>
          <a:endParaRPr lang="en-US"/>
        </a:p>
      </dgm:t>
    </dgm:pt>
    <dgm:pt modelId="{A4EB50F5-3708-4E7F-89CB-8DFC1A0835CD}" type="pres">
      <dgm:prSet presAssocID="{2130242E-F7C9-4E7C-B284-CBCD4F43F38A}" presName="matrix" presStyleCnt="0">
        <dgm:presLayoutVars>
          <dgm:chMax val="1"/>
          <dgm:dir/>
          <dgm:resizeHandles val="exact"/>
        </dgm:presLayoutVars>
      </dgm:prSet>
      <dgm:spPr/>
    </dgm:pt>
    <dgm:pt modelId="{76BAD253-7CCD-4903-9449-52FCF9F7E419}" type="pres">
      <dgm:prSet presAssocID="{2130242E-F7C9-4E7C-B284-CBCD4F43F38A}" presName="diamond" presStyleLbl="bgShp" presStyleIdx="0" presStyleCnt="1"/>
      <dgm:spPr/>
    </dgm:pt>
    <dgm:pt modelId="{9A3A4320-23EC-4CA2-B4A3-5B1E008D5E21}" type="pres">
      <dgm:prSet presAssocID="{2130242E-F7C9-4E7C-B284-CBCD4F43F38A}" presName="quad1" presStyleLbl="node1" presStyleIdx="0" presStyleCnt="4">
        <dgm:presLayoutVars>
          <dgm:chMax val="0"/>
          <dgm:chPref val="0"/>
          <dgm:bulletEnabled val="1"/>
        </dgm:presLayoutVars>
      </dgm:prSet>
      <dgm:spPr/>
    </dgm:pt>
    <dgm:pt modelId="{A8A799EA-1CF8-41CD-8ACC-B1B54568DD3A}" type="pres">
      <dgm:prSet presAssocID="{2130242E-F7C9-4E7C-B284-CBCD4F43F38A}" presName="quad2" presStyleLbl="node1" presStyleIdx="1" presStyleCnt="4">
        <dgm:presLayoutVars>
          <dgm:chMax val="0"/>
          <dgm:chPref val="0"/>
          <dgm:bulletEnabled val="1"/>
        </dgm:presLayoutVars>
      </dgm:prSet>
      <dgm:spPr/>
    </dgm:pt>
    <dgm:pt modelId="{8D13BA94-A4FC-483B-AAEF-FBF11A8F9A5F}" type="pres">
      <dgm:prSet presAssocID="{2130242E-F7C9-4E7C-B284-CBCD4F43F38A}" presName="quad3" presStyleLbl="node1" presStyleIdx="2" presStyleCnt="4">
        <dgm:presLayoutVars>
          <dgm:chMax val="0"/>
          <dgm:chPref val="0"/>
          <dgm:bulletEnabled val="1"/>
        </dgm:presLayoutVars>
      </dgm:prSet>
      <dgm:spPr/>
    </dgm:pt>
    <dgm:pt modelId="{6438044F-6782-4D10-ADCE-DB87536A5B90}" type="pres">
      <dgm:prSet presAssocID="{2130242E-F7C9-4E7C-B284-CBCD4F43F38A}" presName="quad4" presStyleLbl="node1" presStyleIdx="3" presStyleCnt="4">
        <dgm:presLayoutVars>
          <dgm:chMax val="0"/>
          <dgm:chPref val="0"/>
          <dgm:bulletEnabled val="1"/>
        </dgm:presLayoutVars>
      </dgm:prSet>
      <dgm:spPr/>
    </dgm:pt>
  </dgm:ptLst>
  <dgm:cxnLst>
    <dgm:cxn modelId="{614C8912-5718-4D66-B29D-A4DBB0A541D8}" srcId="{2130242E-F7C9-4E7C-B284-CBCD4F43F38A}" destId="{79C05BCA-B19D-45F5-8005-159AB89D9BA5}" srcOrd="0" destOrd="0" parTransId="{FA7A9449-970C-4787-A867-1CEAAC5E605C}" sibTransId="{A190992C-8A78-4592-B4C1-70F546C6174B}"/>
    <dgm:cxn modelId="{5733801C-D7DB-4AD8-874D-372304109668}" srcId="{2130242E-F7C9-4E7C-B284-CBCD4F43F38A}" destId="{8B92B421-93D3-4CEE-886F-1553A7ED6589}" srcOrd="2" destOrd="0" parTransId="{423334D0-6192-4872-A666-9DC7C5EE1773}" sibTransId="{D3F844EA-456C-4F4B-B4A0-6084C712F35C}"/>
    <dgm:cxn modelId="{E9914C24-7D55-41A3-9277-49211A2CF9B3}" srcId="{2130242E-F7C9-4E7C-B284-CBCD4F43F38A}" destId="{D71A8FAC-78FB-4E82-B426-173E2BF96291}" srcOrd="1" destOrd="0" parTransId="{70A2982F-77A8-4C97-9EB8-4A68D577650E}" sibTransId="{CAA987E5-D855-4843-980E-816A4022B567}"/>
    <dgm:cxn modelId="{E722EA68-E925-4FB9-BEE5-B43C24BF6BC5}" type="presOf" srcId="{AAFE293F-6862-499A-9A92-400EA7CD8AD7}" destId="{6438044F-6782-4D10-ADCE-DB87536A5B90}" srcOrd="0" destOrd="0" presId="urn:microsoft.com/office/officeart/2005/8/layout/matrix3"/>
    <dgm:cxn modelId="{6F0E416C-0878-4E58-BF8D-9FE5ECC91452}" type="presOf" srcId="{8B92B421-93D3-4CEE-886F-1553A7ED6589}" destId="{8D13BA94-A4FC-483B-AAEF-FBF11A8F9A5F}" srcOrd="0" destOrd="0" presId="urn:microsoft.com/office/officeart/2005/8/layout/matrix3"/>
    <dgm:cxn modelId="{B0DCB27E-F888-49BE-BEF4-127B75F082CB}" type="presOf" srcId="{D71A8FAC-78FB-4E82-B426-173E2BF96291}" destId="{A8A799EA-1CF8-41CD-8ACC-B1B54568DD3A}" srcOrd="0" destOrd="0" presId="urn:microsoft.com/office/officeart/2005/8/layout/matrix3"/>
    <dgm:cxn modelId="{EFB04EA4-1125-4BAB-97A3-89E1C0E05410}" type="presOf" srcId="{79C05BCA-B19D-45F5-8005-159AB89D9BA5}" destId="{9A3A4320-23EC-4CA2-B4A3-5B1E008D5E21}" srcOrd="0" destOrd="0" presId="urn:microsoft.com/office/officeart/2005/8/layout/matrix3"/>
    <dgm:cxn modelId="{F90C82C5-38BE-4116-BDDF-303AAB1F3CAE}" type="presOf" srcId="{2130242E-F7C9-4E7C-B284-CBCD4F43F38A}" destId="{A4EB50F5-3708-4E7F-89CB-8DFC1A0835CD}" srcOrd="0" destOrd="0" presId="urn:microsoft.com/office/officeart/2005/8/layout/matrix3"/>
    <dgm:cxn modelId="{CE285EF5-B3E6-474F-92DA-A3D5D980B986}" srcId="{2130242E-F7C9-4E7C-B284-CBCD4F43F38A}" destId="{AAFE293F-6862-499A-9A92-400EA7CD8AD7}" srcOrd="3" destOrd="0" parTransId="{2E961172-03E1-4761-BF56-A73C0A386EFC}" sibTransId="{91E2E85D-7F49-403A-9F09-96D1FB773F1B}"/>
    <dgm:cxn modelId="{0DD69C14-2900-425D-9CBE-79F935763D7B}" type="presParOf" srcId="{A4EB50F5-3708-4E7F-89CB-8DFC1A0835CD}" destId="{76BAD253-7CCD-4903-9449-52FCF9F7E419}" srcOrd="0" destOrd="0" presId="urn:microsoft.com/office/officeart/2005/8/layout/matrix3"/>
    <dgm:cxn modelId="{DC80760B-8ACF-46FC-BCC2-2474FFFB9933}" type="presParOf" srcId="{A4EB50F5-3708-4E7F-89CB-8DFC1A0835CD}" destId="{9A3A4320-23EC-4CA2-B4A3-5B1E008D5E21}" srcOrd="1" destOrd="0" presId="urn:microsoft.com/office/officeart/2005/8/layout/matrix3"/>
    <dgm:cxn modelId="{870281FB-354D-4344-A669-9E623404847D}" type="presParOf" srcId="{A4EB50F5-3708-4E7F-89CB-8DFC1A0835CD}" destId="{A8A799EA-1CF8-41CD-8ACC-B1B54568DD3A}" srcOrd="2" destOrd="0" presId="urn:microsoft.com/office/officeart/2005/8/layout/matrix3"/>
    <dgm:cxn modelId="{48211E5F-146F-4A62-9E79-67F3D2BE8DAF}" type="presParOf" srcId="{A4EB50F5-3708-4E7F-89CB-8DFC1A0835CD}" destId="{8D13BA94-A4FC-483B-AAEF-FBF11A8F9A5F}" srcOrd="3" destOrd="0" presId="urn:microsoft.com/office/officeart/2005/8/layout/matrix3"/>
    <dgm:cxn modelId="{47BCF69B-BEFB-47AE-B51E-2B5239FDAE3D}" type="presParOf" srcId="{A4EB50F5-3708-4E7F-89CB-8DFC1A0835CD}" destId="{6438044F-6782-4D10-ADCE-DB87536A5B9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AFF6AB-7392-4738-B028-58027C2D836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7BAC3FB-6626-4694-9F67-FC887C81EABD}">
      <dgm:prSet custT="1"/>
      <dgm:spPr/>
      <dgm:t>
        <a:bodyPr/>
        <a:lstStyle/>
        <a:p>
          <a:pPr>
            <a:lnSpc>
              <a:spcPct val="100000"/>
            </a:lnSpc>
            <a:defRPr cap="all"/>
          </a:pPr>
          <a:r>
            <a:rPr lang="en-US" sz="1800" dirty="0"/>
            <a:t>what types of responsibilities, skills and duties are involved?</a:t>
          </a:r>
        </a:p>
      </dgm:t>
    </dgm:pt>
    <dgm:pt modelId="{86CE0FA0-0DA6-4518-AB25-839085B879B5}" type="parTrans" cxnId="{406BF915-882A-4405-8C5C-4E3F490A325D}">
      <dgm:prSet/>
      <dgm:spPr/>
      <dgm:t>
        <a:bodyPr/>
        <a:lstStyle/>
        <a:p>
          <a:endParaRPr lang="en-US"/>
        </a:p>
      </dgm:t>
    </dgm:pt>
    <dgm:pt modelId="{A620C1F3-7BF9-4D6F-80B6-87CE2BEC073F}" type="sibTrans" cxnId="{406BF915-882A-4405-8C5C-4E3F490A325D}">
      <dgm:prSet/>
      <dgm:spPr/>
      <dgm:t>
        <a:bodyPr/>
        <a:lstStyle/>
        <a:p>
          <a:endParaRPr lang="en-US"/>
        </a:p>
      </dgm:t>
    </dgm:pt>
    <dgm:pt modelId="{05E1D0EE-4ABB-45A0-BB68-3997581DF1BF}">
      <dgm:prSet custT="1"/>
      <dgm:spPr/>
      <dgm:t>
        <a:bodyPr/>
        <a:lstStyle/>
        <a:p>
          <a:pPr>
            <a:lnSpc>
              <a:spcPct val="100000"/>
            </a:lnSpc>
            <a:defRPr cap="all"/>
          </a:pPr>
          <a:r>
            <a:rPr lang="en-US" sz="1800" dirty="0"/>
            <a:t>Do you have any additional thoughts, questions, comments and/or feedback?</a:t>
          </a:r>
        </a:p>
      </dgm:t>
    </dgm:pt>
    <dgm:pt modelId="{FED7AE17-F1CA-45BB-A06A-3C12779C79D8}" type="parTrans" cxnId="{F0C27FEE-478F-4815-BF86-28F09F165B79}">
      <dgm:prSet/>
      <dgm:spPr/>
      <dgm:t>
        <a:bodyPr/>
        <a:lstStyle/>
        <a:p>
          <a:endParaRPr lang="en-US"/>
        </a:p>
      </dgm:t>
    </dgm:pt>
    <dgm:pt modelId="{2E463880-0D02-4A10-902B-8D49E02AC87B}" type="sibTrans" cxnId="{F0C27FEE-478F-4815-BF86-28F09F165B79}">
      <dgm:prSet/>
      <dgm:spPr/>
      <dgm:t>
        <a:bodyPr/>
        <a:lstStyle/>
        <a:p>
          <a:endParaRPr lang="en-US"/>
        </a:p>
      </dgm:t>
    </dgm:pt>
    <dgm:pt modelId="{C743B744-A789-4126-86CA-45102D29E6AA}">
      <dgm:prSet custT="1"/>
      <dgm:spPr/>
      <dgm:t>
        <a:bodyPr/>
        <a:lstStyle/>
        <a:p>
          <a:pPr>
            <a:lnSpc>
              <a:spcPct val="100000"/>
            </a:lnSpc>
            <a:defRPr cap="all"/>
          </a:pPr>
          <a:r>
            <a:rPr lang="en-US" sz="2400" dirty="0"/>
            <a:t>let's get started!</a:t>
          </a:r>
        </a:p>
      </dgm:t>
    </dgm:pt>
    <dgm:pt modelId="{83860A44-B9D5-458D-A77D-CA7E82D642E9}" type="parTrans" cxnId="{65D9F401-CD33-4200-BC74-A8FD73E5D4A3}">
      <dgm:prSet/>
      <dgm:spPr/>
      <dgm:t>
        <a:bodyPr/>
        <a:lstStyle/>
        <a:p>
          <a:endParaRPr lang="en-US"/>
        </a:p>
      </dgm:t>
    </dgm:pt>
    <dgm:pt modelId="{7E913145-645E-4DCE-80A9-C425EEEE80A2}" type="sibTrans" cxnId="{65D9F401-CD33-4200-BC74-A8FD73E5D4A3}">
      <dgm:prSet/>
      <dgm:spPr/>
      <dgm:t>
        <a:bodyPr/>
        <a:lstStyle/>
        <a:p>
          <a:endParaRPr lang="en-US"/>
        </a:p>
      </dgm:t>
    </dgm:pt>
    <dgm:pt modelId="{9A188C6E-7037-4802-B01D-BAA9AF79CDF2}" type="pres">
      <dgm:prSet presAssocID="{96AFF6AB-7392-4738-B028-58027C2D8364}" presName="root" presStyleCnt="0">
        <dgm:presLayoutVars>
          <dgm:dir/>
          <dgm:resizeHandles val="exact"/>
        </dgm:presLayoutVars>
      </dgm:prSet>
      <dgm:spPr/>
    </dgm:pt>
    <dgm:pt modelId="{EFF20894-D521-403A-8E82-472B0B255D6B}" type="pres">
      <dgm:prSet presAssocID="{57BAC3FB-6626-4694-9F67-FC887C81EABD}" presName="compNode" presStyleCnt="0"/>
      <dgm:spPr/>
    </dgm:pt>
    <dgm:pt modelId="{1AE0DA4C-7EA6-4134-A6A7-27DBCCD192C3}" type="pres">
      <dgm:prSet presAssocID="{57BAC3FB-6626-4694-9F67-FC887C81EABD}" presName="iconBgRect" presStyleLbl="bgShp" presStyleIdx="0" presStyleCnt="3"/>
      <dgm:spPr/>
    </dgm:pt>
    <dgm:pt modelId="{C3E7D3B3-1FF4-41F0-930B-94D5070B774C}" type="pres">
      <dgm:prSet presAssocID="{57BAC3FB-6626-4694-9F67-FC887C81EAB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ma"/>
        </a:ext>
      </dgm:extLst>
    </dgm:pt>
    <dgm:pt modelId="{107B8BD1-8982-499F-ACBE-67DCB1A8DFC9}" type="pres">
      <dgm:prSet presAssocID="{57BAC3FB-6626-4694-9F67-FC887C81EABD}" presName="spaceRect" presStyleCnt="0"/>
      <dgm:spPr/>
    </dgm:pt>
    <dgm:pt modelId="{6D1B371A-1160-4943-894C-5E6875D45582}" type="pres">
      <dgm:prSet presAssocID="{57BAC3FB-6626-4694-9F67-FC887C81EABD}" presName="textRect" presStyleLbl="revTx" presStyleIdx="0" presStyleCnt="3" custScaleX="121573">
        <dgm:presLayoutVars>
          <dgm:chMax val="1"/>
          <dgm:chPref val="1"/>
        </dgm:presLayoutVars>
      </dgm:prSet>
      <dgm:spPr/>
    </dgm:pt>
    <dgm:pt modelId="{A9820724-676B-4F62-B904-54AF096FCC25}" type="pres">
      <dgm:prSet presAssocID="{A620C1F3-7BF9-4D6F-80B6-87CE2BEC073F}" presName="sibTrans" presStyleCnt="0"/>
      <dgm:spPr/>
    </dgm:pt>
    <dgm:pt modelId="{9366DF9A-B5C9-4532-9ABB-61A4452FAAC9}" type="pres">
      <dgm:prSet presAssocID="{05E1D0EE-4ABB-45A0-BB68-3997581DF1BF}" presName="compNode" presStyleCnt="0"/>
      <dgm:spPr/>
    </dgm:pt>
    <dgm:pt modelId="{69C7976D-0F7B-46C4-A1A7-C2E52AF56E85}" type="pres">
      <dgm:prSet presAssocID="{05E1D0EE-4ABB-45A0-BB68-3997581DF1BF}" presName="iconBgRect" presStyleLbl="bgShp" presStyleIdx="1" presStyleCnt="3"/>
      <dgm:spPr/>
    </dgm:pt>
    <dgm:pt modelId="{69247901-5578-413A-9A26-0166436220F6}" type="pres">
      <dgm:prSet presAssocID="{05E1D0EE-4ABB-45A0-BB68-3997581DF1B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CD4C9343-9D77-4F7B-AE41-FAF6C2319FD9}" type="pres">
      <dgm:prSet presAssocID="{05E1D0EE-4ABB-45A0-BB68-3997581DF1BF}" presName="spaceRect" presStyleCnt="0"/>
      <dgm:spPr/>
    </dgm:pt>
    <dgm:pt modelId="{B440E2E9-E07C-4E8B-87A9-5B672D009BE9}" type="pres">
      <dgm:prSet presAssocID="{05E1D0EE-4ABB-45A0-BB68-3997581DF1BF}" presName="textRect" presStyleLbl="revTx" presStyleIdx="1" presStyleCnt="3" custScaleX="114949">
        <dgm:presLayoutVars>
          <dgm:chMax val="1"/>
          <dgm:chPref val="1"/>
        </dgm:presLayoutVars>
      </dgm:prSet>
      <dgm:spPr/>
    </dgm:pt>
    <dgm:pt modelId="{C994D0A6-0ADF-4A12-9493-81C21E49F312}" type="pres">
      <dgm:prSet presAssocID="{2E463880-0D02-4A10-902B-8D49E02AC87B}" presName="sibTrans" presStyleCnt="0"/>
      <dgm:spPr/>
    </dgm:pt>
    <dgm:pt modelId="{C1AC39F7-C559-41DF-A84D-BA0C60AC92E2}" type="pres">
      <dgm:prSet presAssocID="{C743B744-A789-4126-86CA-45102D29E6AA}" presName="compNode" presStyleCnt="0"/>
      <dgm:spPr/>
    </dgm:pt>
    <dgm:pt modelId="{896BC2E3-D93A-41EC-9AAB-AC323302001D}" type="pres">
      <dgm:prSet presAssocID="{C743B744-A789-4126-86CA-45102D29E6AA}" presName="iconBgRect" presStyleLbl="bgShp" presStyleIdx="2" presStyleCnt="3" custLinFactX="-18718" custLinFactNeighborX="-100000" custLinFactNeighborY="-4515"/>
      <dgm:spPr/>
    </dgm:pt>
    <dgm:pt modelId="{325C9589-0376-4168-BF72-75024B648B2C}" type="pres">
      <dgm:prSet presAssocID="{C743B744-A789-4126-86CA-45102D29E6AA}" presName="iconRect" presStyleLbl="node1" presStyleIdx="2" presStyleCnt="3" custLinFactX="-100000" custLinFactNeighborX="-106909" custLinFactNeighborY="-786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D4AE03C8-B415-4653-B66F-BD7EEC18360B}" type="pres">
      <dgm:prSet presAssocID="{C743B744-A789-4126-86CA-45102D29E6AA}" presName="spaceRect" presStyleCnt="0"/>
      <dgm:spPr/>
    </dgm:pt>
    <dgm:pt modelId="{6BEE7127-D8A4-4B14-8DB5-ABDAAA9DC8CE}" type="pres">
      <dgm:prSet presAssocID="{C743B744-A789-4126-86CA-45102D29E6AA}" presName="textRect" presStyleLbl="revTx" presStyleIdx="2" presStyleCnt="3" custLinFactNeighborX="-65699" custLinFactNeighborY="800">
        <dgm:presLayoutVars>
          <dgm:chMax val="1"/>
          <dgm:chPref val="1"/>
        </dgm:presLayoutVars>
      </dgm:prSet>
      <dgm:spPr/>
    </dgm:pt>
  </dgm:ptLst>
  <dgm:cxnLst>
    <dgm:cxn modelId="{65D9F401-CD33-4200-BC74-A8FD73E5D4A3}" srcId="{96AFF6AB-7392-4738-B028-58027C2D8364}" destId="{C743B744-A789-4126-86CA-45102D29E6AA}" srcOrd="2" destOrd="0" parTransId="{83860A44-B9D5-458D-A77D-CA7E82D642E9}" sibTransId="{7E913145-645E-4DCE-80A9-C425EEEE80A2}"/>
    <dgm:cxn modelId="{B44CBD08-C192-485F-90B5-4811B3C9E939}" type="presOf" srcId="{96AFF6AB-7392-4738-B028-58027C2D8364}" destId="{9A188C6E-7037-4802-B01D-BAA9AF79CDF2}" srcOrd="0" destOrd="0" presId="urn:microsoft.com/office/officeart/2018/5/layout/IconCircleLabelList"/>
    <dgm:cxn modelId="{406BF915-882A-4405-8C5C-4E3F490A325D}" srcId="{96AFF6AB-7392-4738-B028-58027C2D8364}" destId="{57BAC3FB-6626-4694-9F67-FC887C81EABD}" srcOrd="0" destOrd="0" parTransId="{86CE0FA0-0DA6-4518-AB25-839085B879B5}" sibTransId="{A620C1F3-7BF9-4D6F-80B6-87CE2BEC073F}"/>
    <dgm:cxn modelId="{89630E2A-0336-4764-B4F4-9D7FFA326E1E}" type="presOf" srcId="{05E1D0EE-4ABB-45A0-BB68-3997581DF1BF}" destId="{B440E2E9-E07C-4E8B-87A9-5B672D009BE9}" srcOrd="0" destOrd="0" presId="urn:microsoft.com/office/officeart/2018/5/layout/IconCircleLabelList"/>
    <dgm:cxn modelId="{95EF0559-5235-419E-BD01-797BA5DD0DEE}" type="presOf" srcId="{C743B744-A789-4126-86CA-45102D29E6AA}" destId="{6BEE7127-D8A4-4B14-8DB5-ABDAAA9DC8CE}" srcOrd="0" destOrd="0" presId="urn:microsoft.com/office/officeart/2018/5/layout/IconCircleLabelList"/>
    <dgm:cxn modelId="{C7285BD2-89B8-4B8D-9227-E5E08E93A18D}" type="presOf" srcId="{57BAC3FB-6626-4694-9F67-FC887C81EABD}" destId="{6D1B371A-1160-4943-894C-5E6875D45582}" srcOrd="0" destOrd="0" presId="urn:microsoft.com/office/officeart/2018/5/layout/IconCircleLabelList"/>
    <dgm:cxn modelId="{F0C27FEE-478F-4815-BF86-28F09F165B79}" srcId="{96AFF6AB-7392-4738-B028-58027C2D8364}" destId="{05E1D0EE-4ABB-45A0-BB68-3997581DF1BF}" srcOrd="1" destOrd="0" parTransId="{FED7AE17-F1CA-45BB-A06A-3C12779C79D8}" sibTransId="{2E463880-0D02-4A10-902B-8D49E02AC87B}"/>
    <dgm:cxn modelId="{CE0854B4-4E02-4C98-A4FA-DC4C887A8053}" type="presParOf" srcId="{9A188C6E-7037-4802-B01D-BAA9AF79CDF2}" destId="{EFF20894-D521-403A-8E82-472B0B255D6B}" srcOrd="0" destOrd="0" presId="urn:microsoft.com/office/officeart/2018/5/layout/IconCircleLabelList"/>
    <dgm:cxn modelId="{743D5505-D614-4046-8CEB-4838474F607B}" type="presParOf" srcId="{EFF20894-D521-403A-8E82-472B0B255D6B}" destId="{1AE0DA4C-7EA6-4134-A6A7-27DBCCD192C3}" srcOrd="0" destOrd="0" presId="urn:microsoft.com/office/officeart/2018/5/layout/IconCircleLabelList"/>
    <dgm:cxn modelId="{C36D4F66-413D-4378-A854-3AC0AC113603}" type="presParOf" srcId="{EFF20894-D521-403A-8E82-472B0B255D6B}" destId="{C3E7D3B3-1FF4-41F0-930B-94D5070B774C}" srcOrd="1" destOrd="0" presId="urn:microsoft.com/office/officeart/2018/5/layout/IconCircleLabelList"/>
    <dgm:cxn modelId="{A8577380-92BA-45A1-B68E-ABD5B38DB417}" type="presParOf" srcId="{EFF20894-D521-403A-8E82-472B0B255D6B}" destId="{107B8BD1-8982-499F-ACBE-67DCB1A8DFC9}" srcOrd="2" destOrd="0" presId="urn:microsoft.com/office/officeart/2018/5/layout/IconCircleLabelList"/>
    <dgm:cxn modelId="{54061800-8560-4718-89CD-FFBC34F8BDDC}" type="presParOf" srcId="{EFF20894-D521-403A-8E82-472B0B255D6B}" destId="{6D1B371A-1160-4943-894C-5E6875D45582}" srcOrd="3" destOrd="0" presId="urn:microsoft.com/office/officeart/2018/5/layout/IconCircleLabelList"/>
    <dgm:cxn modelId="{72B85AA3-1A9C-42C6-8877-6A72F010A586}" type="presParOf" srcId="{9A188C6E-7037-4802-B01D-BAA9AF79CDF2}" destId="{A9820724-676B-4F62-B904-54AF096FCC25}" srcOrd="1" destOrd="0" presId="urn:microsoft.com/office/officeart/2018/5/layout/IconCircleLabelList"/>
    <dgm:cxn modelId="{F4A55EE4-0549-4717-AACB-9BFEDE2AB4E5}" type="presParOf" srcId="{9A188C6E-7037-4802-B01D-BAA9AF79CDF2}" destId="{9366DF9A-B5C9-4532-9ABB-61A4452FAAC9}" srcOrd="2" destOrd="0" presId="urn:microsoft.com/office/officeart/2018/5/layout/IconCircleLabelList"/>
    <dgm:cxn modelId="{2DEB8CDC-74FE-4B88-B41C-CA5749DE3243}" type="presParOf" srcId="{9366DF9A-B5C9-4532-9ABB-61A4452FAAC9}" destId="{69C7976D-0F7B-46C4-A1A7-C2E52AF56E85}" srcOrd="0" destOrd="0" presId="urn:microsoft.com/office/officeart/2018/5/layout/IconCircleLabelList"/>
    <dgm:cxn modelId="{6AEC5A2B-31FC-4BCC-96FA-A540084C8C94}" type="presParOf" srcId="{9366DF9A-B5C9-4532-9ABB-61A4452FAAC9}" destId="{69247901-5578-413A-9A26-0166436220F6}" srcOrd="1" destOrd="0" presId="urn:microsoft.com/office/officeart/2018/5/layout/IconCircleLabelList"/>
    <dgm:cxn modelId="{082BB702-4D10-473C-B290-9BE29937C766}" type="presParOf" srcId="{9366DF9A-B5C9-4532-9ABB-61A4452FAAC9}" destId="{CD4C9343-9D77-4F7B-AE41-FAF6C2319FD9}" srcOrd="2" destOrd="0" presId="urn:microsoft.com/office/officeart/2018/5/layout/IconCircleLabelList"/>
    <dgm:cxn modelId="{3AB45105-A841-4127-BB93-2E78922BCE33}" type="presParOf" srcId="{9366DF9A-B5C9-4532-9ABB-61A4452FAAC9}" destId="{B440E2E9-E07C-4E8B-87A9-5B672D009BE9}" srcOrd="3" destOrd="0" presId="urn:microsoft.com/office/officeart/2018/5/layout/IconCircleLabelList"/>
    <dgm:cxn modelId="{8111C1AB-FAC1-4B07-A50C-0918CB52D5F8}" type="presParOf" srcId="{9A188C6E-7037-4802-B01D-BAA9AF79CDF2}" destId="{C994D0A6-0ADF-4A12-9493-81C21E49F312}" srcOrd="3" destOrd="0" presId="urn:microsoft.com/office/officeart/2018/5/layout/IconCircleLabelList"/>
    <dgm:cxn modelId="{BF4A0C65-00B9-4538-AC89-8EA9462A2313}" type="presParOf" srcId="{9A188C6E-7037-4802-B01D-BAA9AF79CDF2}" destId="{C1AC39F7-C559-41DF-A84D-BA0C60AC92E2}" srcOrd="4" destOrd="0" presId="urn:microsoft.com/office/officeart/2018/5/layout/IconCircleLabelList"/>
    <dgm:cxn modelId="{6CE6C666-B3ED-4B6C-9545-FBC9B02F5BE5}" type="presParOf" srcId="{C1AC39F7-C559-41DF-A84D-BA0C60AC92E2}" destId="{896BC2E3-D93A-41EC-9AAB-AC323302001D}" srcOrd="0" destOrd="0" presId="urn:microsoft.com/office/officeart/2018/5/layout/IconCircleLabelList"/>
    <dgm:cxn modelId="{32B33BCE-404E-4384-BA42-D0D62A59781B}" type="presParOf" srcId="{C1AC39F7-C559-41DF-A84D-BA0C60AC92E2}" destId="{325C9589-0376-4168-BF72-75024B648B2C}" srcOrd="1" destOrd="0" presId="urn:microsoft.com/office/officeart/2018/5/layout/IconCircleLabelList"/>
    <dgm:cxn modelId="{FC81A68F-043F-4752-B00E-E915489549FA}" type="presParOf" srcId="{C1AC39F7-C559-41DF-A84D-BA0C60AC92E2}" destId="{D4AE03C8-B415-4653-B66F-BD7EEC18360B}" srcOrd="2" destOrd="0" presId="urn:microsoft.com/office/officeart/2018/5/layout/IconCircleLabelList"/>
    <dgm:cxn modelId="{5FFBD603-DA79-4E5D-979A-758282A83AE5}" type="presParOf" srcId="{C1AC39F7-C559-41DF-A84D-BA0C60AC92E2}" destId="{6BEE7127-D8A4-4B14-8DB5-ABDAAA9DC8C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DFF244-1F54-4D49-BFF4-152BDFC0401F}"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238D4B05-8515-421C-9F6B-FE9792B4ABC4}">
      <dgm:prSet/>
      <dgm:spPr/>
      <dgm:t>
        <a:bodyPr/>
        <a:lstStyle/>
        <a:p>
          <a:r>
            <a:rPr lang="en-US"/>
            <a:t>Overview of Leadership and Management</a:t>
          </a:r>
        </a:p>
      </dgm:t>
    </dgm:pt>
    <dgm:pt modelId="{F10EE9B6-2EEF-48CF-AB7A-CF43F0BA9228}" type="parTrans" cxnId="{08E223BA-8B22-43D6-8B1B-AB6CCC530D77}">
      <dgm:prSet/>
      <dgm:spPr/>
      <dgm:t>
        <a:bodyPr/>
        <a:lstStyle/>
        <a:p>
          <a:endParaRPr lang="en-US"/>
        </a:p>
      </dgm:t>
    </dgm:pt>
    <dgm:pt modelId="{CB32B1B0-B4A1-4EEA-B1D7-626629D400CE}" type="sibTrans" cxnId="{08E223BA-8B22-43D6-8B1B-AB6CCC530D77}">
      <dgm:prSet/>
      <dgm:spPr/>
      <dgm:t>
        <a:bodyPr/>
        <a:lstStyle/>
        <a:p>
          <a:endParaRPr lang="en-US"/>
        </a:p>
      </dgm:t>
    </dgm:pt>
    <dgm:pt modelId="{18DFE58B-3A43-43D9-9832-8E42389E009A}">
      <dgm:prSet/>
      <dgm:spPr/>
      <dgm:t>
        <a:bodyPr/>
        <a:lstStyle/>
        <a:p>
          <a:r>
            <a:rPr lang="en-US" dirty="0"/>
            <a:t>Leadership</a:t>
          </a:r>
        </a:p>
      </dgm:t>
    </dgm:pt>
    <dgm:pt modelId="{ED46795D-4576-45FC-A996-FC2C4129E952}" type="parTrans" cxnId="{EADD8CB5-B248-49DB-9772-17CA88CC4D12}">
      <dgm:prSet/>
      <dgm:spPr/>
      <dgm:t>
        <a:bodyPr/>
        <a:lstStyle/>
        <a:p>
          <a:endParaRPr lang="en-US"/>
        </a:p>
      </dgm:t>
    </dgm:pt>
    <dgm:pt modelId="{A45D52B9-793D-4463-BEAD-61696CB85E7B}" type="sibTrans" cxnId="{EADD8CB5-B248-49DB-9772-17CA88CC4D12}">
      <dgm:prSet/>
      <dgm:spPr/>
      <dgm:t>
        <a:bodyPr/>
        <a:lstStyle/>
        <a:p>
          <a:endParaRPr lang="en-US"/>
        </a:p>
      </dgm:t>
    </dgm:pt>
    <dgm:pt modelId="{FC4C845E-DDC8-427C-9FF0-F8063A42D794}">
      <dgm:prSet/>
      <dgm:spPr/>
      <dgm:t>
        <a:bodyPr/>
        <a:lstStyle/>
        <a:p>
          <a:r>
            <a:rPr lang="en-US"/>
            <a:t>Management</a:t>
          </a:r>
        </a:p>
      </dgm:t>
    </dgm:pt>
    <dgm:pt modelId="{343B014E-63F9-46AB-8721-E25FECAAC4B6}" type="parTrans" cxnId="{50AF7212-6917-41F7-BA60-DF4F2B2659EC}">
      <dgm:prSet/>
      <dgm:spPr/>
      <dgm:t>
        <a:bodyPr/>
        <a:lstStyle/>
        <a:p>
          <a:endParaRPr lang="en-US"/>
        </a:p>
      </dgm:t>
    </dgm:pt>
    <dgm:pt modelId="{E94CE6D4-D849-4D07-8735-C5C56FC82471}" type="sibTrans" cxnId="{50AF7212-6917-41F7-BA60-DF4F2B2659EC}">
      <dgm:prSet/>
      <dgm:spPr/>
      <dgm:t>
        <a:bodyPr/>
        <a:lstStyle/>
        <a:p>
          <a:endParaRPr lang="en-US"/>
        </a:p>
      </dgm:t>
    </dgm:pt>
    <dgm:pt modelId="{7A6D3F1D-97E0-4687-AC42-BAF8106F192C}">
      <dgm:prSet/>
      <dgm:spPr/>
      <dgm:t>
        <a:bodyPr/>
        <a:lstStyle/>
        <a:p>
          <a:r>
            <a:rPr lang="en-US"/>
            <a:t>Supervision</a:t>
          </a:r>
        </a:p>
      </dgm:t>
    </dgm:pt>
    <dgm:pt modelId="{967060E0-38C4-49BC-A561-B4D20DB35ECF}" type="parTrans" cxnId="{B7A4D19B-A2B5-4800-BFE7-77AE046942FB}">
      <dgm:prSet/>
      <dgm:spPr/>
      <dgm:t>
        <a:bodyPr/>
        <a:lstStyle/>
        <a:p>
          <a:endParaRPr lang="en-US"/>
        </a:p>
      </dgm:t>
    </dgm:pt>
    <dgm:pt modelId="{2CEB7654-B86D-4D17-87D5-679A37AA8215}" type="sibTrans" cxnId="{B7A4D19B-A2B5-4800-BFE7-77AE046942FB}">
      <dgm:prSet/>
      <dgm:spPr/>
      <dgm:t>
        <a:bodyPr/>
        <a:lstStyle/>
        <a:p>
          <a:endParaRPr lang="en-US"/>
        </a:p>
      </dgm:t>
    </dgm:pt>
    <dgm:pt modelId="{678B4042-A86A-4058-81E3-E5A38586D4B8}" type="pres">
      <dgm:prSet presAssocID="{FDDFF244-1F54-4D49-BFF4-152BDFC0401F}" presName="linear" presStyleCnt="0">
        <dgm:presLayoutVars>
          <dgm:dir/>
          <dgm:animLvl val="lvl"/>
          <dgm:resizeHandles val="exact"/>
        </dgm:presLayoutVars>
      </dgm:prSet>
      <dgm:spPr/>
    </dgm:pt>
    <dgm:pt modelId="{BD33C1AC-5CFA-43FA-877C-23B3980B61E3}" type="pres">
      <dgm:prSet presAssocID="{238D4B05-8515-421C-9F6B-FE9792B4ABC4}" presName="parentLin" presStyleCnt="0"/>
      <dgm:spPr/>
    </dgm:pt>
    <dgm:pt modelId="{314C1A93-C69F-47F9-96A6-4BA366216211}" type="pres">
      <dgm:prSet presAssocID="{238D4B05-8515-421C-9F6B-FE9792B4ABC4}" presName="parentLeftMargin" presStyleLbl="node1" presStyleIdx="0" presStyleCnt="4"/>
      <dgm:spPr/>
    </dgm:pt>
    <dgm:pt modelId="{B2A54FA2-9E37-45B5-BA86-7E6E2FEE7A28}" type="pres">
      <dgm:prSet presAssocID="{238D4B05-8515-421C-9F6B-FE9792B4ABC4}" presName="parentText" presStyleLbl="node1" presStyleIdx="0" presStyleCnt="4">
        <dgm:presLayoutVars>
          <dgm:chMax val="0"/>
          <dgm:bulletEnabled val="1"/>
        </dgm:presLayoutVars>
      </dgm:prSet>
      <dgm:spPr/>
    </dgm:pt>
    <dgm:pt modelId="{F9A04679-D862-45CF-B1ED-DFDE4B2F6A02}" type="pres">
      <dgm:prSet presAssocID="{238D4B05-8515-421C-9F6B-FE9792B4ABC4}" presName="negativeSpace" presStyleCnt="0"/>
      <dgm:spPr/>
    </dgm:pt>
    <dgm:pt modelId="{9EAB9E4E-AC74-42EB-8949-F84AC61799AE}" type="pres">
      <dgm:prSet presAssocID="{238D4B05-8515-421C-9F6B-FE9792B4ABC4}" presName="childText" presStyleLbl="conFgAcc1" presStyleIdx="0" presStyleCnt="4">
        <dgm:presLayoutVars>
          <dgm:bulletEnabled val="1"/>
        </dgm:presLayoutVars>
      </dgm:prSet>
      <dgm:spPr/>
    </dgm:pt>
    <dgm:pt modelId="{AC1BECA2-8D81-476D-B46E-3CB0A91A77C1}" type="pres">
      <dgm:prSet presAssocID="{CB32B1B0-B4A1-4EEA-B1D7-626629D400CE}" presName="spaceBetweenRectangles" presStyleCnt="0"/>
      <dgm:spPr/>
    </dgm:pt>
    <dgm:pt modelId="{D9994541-68CB-420E-B711-C5F72AE03656}" type="pres">
      <dgm:prSet presAssocID="{18DFE58B-3A43-43D9-9832-8E42389E009A}" presName="parentLin" presStyleCnt="0"/>
      <dgm:spPr/>
    </dgm:pt>
    <dgm:pt modelId="{A0280413-D357-49CA-920A-803DB769E47C}" type="pres">
      <dgm:prSet presAssocID="{18DFE58B-3A43-43D9-9832-8E42389E009A}" presName="parentLeftMargin" presStyleLbl="node1" presStyleIdx="0" presStyleCnt="4"/>
      <dgm:spPr/>
    </dgm:pt>
    <dgm:pt modelId="{71170C5C-8B8E-4172-92E9-D942C4D5CD69}" type="pres">
      <dgm:prSet presAssocID="{18DFE58B-3A43-43D9-9832-8E42389E009A}" presName="parentText" presStyleLbl="node1" presStyleIdx="1" presStyleCnt="4">
        <dgm:presLayoutVars>
          <dgm:chMax val="0"/>
          <dgm:bulletEnabled val="1"/>
        </dgm:presLayoutVars>
      </dgm:prSet>
      <dgm:spPr/>
    </dgm:pt>
    <dgm:pt modelId="{FA31F322-C451-4A0F-A7C9-752EECE01C1D}" type="pres">
      <dgm:prSet presAssocID="{18DFE58B-3A43-43D9-9832-8E42389E009A}" presName="negativeSpace" presStyleCnt="0"/>
      <dgm:spPr/>
    </dgm:pt>
    <dgm:pt modelId="{15746E56-2940-42D2-A6E1-79C7975B2F16}" type="pres">
      <dgm:prSet presAssocID="{18DFE58B-3A43-43D9-9832-8E42389E009A}" presName="childText" presStyleLbl="conFgAcc1" presStyleIdx="1" presStyleCnt="4">
        <dgm:presLayoutVars>
          <dgm:bulletEnabled val="1"/>
        </dgm:presLayoutVars>
      </dgm:prSet>
      <dgm:spPr/>
    </dgm:pt>
    <dgm:pt modelId="{7241FC6A-D353-43D4-B4F5-107DCFCBD2C6}" type="pres">
      <dgm:prSet presAssocID="{A45D52B9-793D-4463-BEAD-61696CB85E7B}" presName="spaceBetweenRectangles" presStyleCnt="0"/>
      <dgm:spPr/>
    </dgm:pt>
    <dgm:pt modelId="{930872F6-B958-4710-A3D3-B6B4C46B30F5}" type="pres">
      <dgm:prSet presAssocID="{FC4C845E-DDC8-427C-9FF0-F8063A42D794}" presName="parentLin" presStyleCnt="0"/>
      <dgm:spPr/>
    </dgm:pt>
    <dgm:pt modelId="{E54F5E5E-94C1-43DD-84B9-9D2E43970069}" type="pres">
      <dgm:prSet presAssocID="{FC4C845E-DDC8-427C-9FF0-F8063A42D794}" presName="parentLeftMargin" presStyleLbl="node1" presStyleIdx="1" presStyleCnt="4"/>
      <dgm:spPr/>
    </dgm:pt>
    <dgm:pt modelId="{74009261-EE7D-4A73-87C5-53709D728304}" type="pres">
      <dgm:prSet presAssocID="{FC4C845E-DDC8-427C-9FF0-F8063A42D794}" presName="parentText" presStyleLbl="node1" presStyleIdx="2" presStyleCnt="4">
        <dgm:presLayoutVars>
          <dgm:chMax val="0"/>
          <dgm:bulletEnabled val="1"/>
        </dgm:presLayoutVars>
      </dgm:prSet>
      <dgm:spPr/>
    </dgm:pt>
    <dgm:pt modelId="{182394BA-67C1-4E42-84C4-30A244418BD9}" type="pres">
      <dgm:prSet presAssocID="{FC4C845E-DDC8-427C-9FF0-F8063A42D794}" presName="negativeSpace" presStyleCnt="0"/>
      <dgm:spPr/>
    </dgm:pt>
    <dgm:pt modelId="{B0FAE9A2-A505-4130-8ADA-D1F8312EFD5D}" type="pres">
      <dgm:prSet presAssocID="{FC4C845E-DDC8-427C-9FF0-F8063A42D794}" presName="childText" presStyleLbl="conFgAcc1" presStyleIdx="2" presStyleCnt="4">
        <dgm:presLayoutVars>
          <dgm:bulletEnabled val="1"/>
        </dgm:presLayoutVars>
      </dgm:prSet>
      <dgm:spPr/>
    </dgm:pt>
    <dgm:pt modelId="{1CF5234F-C9B9-4A80-816B-B99C47222CEC}" type="pres">
      <dgm:prSet presAssocID="{E94CE6D4-D849-4D07-8735-C5C56FC82471}" presName="spaceBetweenRectangles" presStyleCnt="0"/>
      <dgm:spPr/>
    </dgm:pt>
    <dgm:pt modelId="{37C769E5-3C2E-406D-8694-8045C8A13964}" type="pres">
      <dgm:prSet presAssocID="{7A6D3F1D-97E0-4687-AC42-BAF8106F192C}" presName="parentLin" presStyleCnt="0"/>
      <dgm:spPr/>
    </dgm:pt>
    <dgm:pt modelId="{4A65884A-9541-40E2-9E72-2AFD861FB8BD}" type="pres">
      <dgm:prSet presAssocID="{7A6D3F1D-97E0-4687-AC42-BAF8106F192C}" presName="parentLeftMargin" presStyleLbl="node1" presStyleIdx="2" presStyleCnt="4"/>
      <dgm:spPr/>
    </dgm:pt>
    <dgm:pt modelId="{95D4FCD2-05C8-42AC-9B7D-3AA93900FA0B}" type="pres">
      <dgm:prSet presAssocID="{7A6D3F1D-97E0-4687-AC42-BAF8106F192C}" presName="parentText" presStyleLbl="node1" presStyleIdx="3" presStyleCnt="4">
        <dgm:presLayoutVars>
          <dgm:chMax val="0"/>
          <dgm:bulletEnabled val="1"/>
        </dgm:presLayoutVars>
      </dgm:prSet>
      <dgm:spPr/>
    </dgm:pt>
    <dgm:pt modelId="{29C58494-DE08-4D95-88CC-DB82BF2F9A77}" type="pres">
      <dgm:prSet presAssocID="{7A6D3F1D-97E0-4687-AC42-BAF8106F192C}" presName="negativeSpace" presStyleCnt="0"/>
      <dgm:spPr/>
    </dgm:pt>
    <dgm:pt modelId="{304615B5-12FC-41FE-9798-5A3201DACD49}" type="pres">
      <dgm:prSet presAssocID="{7A6D3F1D-97E0-4687-AC42-BAF8106F192C}" presName="childText" presStyleLbl="conFgAcc1" presStyleIdx="3" presStyleCnt="4">
        <dgm:presLayoutVars>
          <dgm:bulletEnabled val="1"/>
        </dgm:presLayoutVars>
      </dgm:prSet>
      <dgm:spPr/>
    </dgm:pt>
  </dgm:ptLst>
  <dgm:cxnLst>
    <dgm:cxn modelId="{50AF7212-6917-41F7-BA60-DF4F2B2659EC}" srcId="{FDDFF244-1F54-4D49-BFF4-152BDFC0401F}" destId="{FC4C845E-DDC8-427C-9FF0-F8063A42D794}" srcOrd="2" destOrd="0" parTransId="{343B014E-63F9-46AB-8721-E25FECAAC4B6}" sibTransId="{E94CE6D4-D849-4D07-8735-C5C56FC82471}"/>
    <dgm:cxn modelId="{05297E19-4B43-4400-8EEF-346E1C655334}" type="presOf" srcId="{7A6D3F1D-97E0-4687-AC42-BAF8106F192C}" destId="{95D4FCD2-05C8-42AC-9B7D-3AA93900FA0B}" srcOrd="1" destOrd="0" presId="urn:microsoft.com/office/officeart/2005/8/layout/list1"/>
    <dgm:cxn modelId="{982FF72F-E9C3-4A39-9C90-68A1FA162DBF}" type="presOf" srcId="{FC4C845E-DDC8-427C-9FF0-F8063A42D794}" destId="{E54F5E5E-94C1-43DD-84B9-9D2E43970069}" srcOrd="0" destOrd="0" presId="urn:microsoft.com/office/officeart/2005/8/layout/list1"/>
    <dgm:cxn modelId="{F5ADC361-E7BA-4F34-8711-86A66B3F1B1B}" type="presOf" srcId="{238D4B05-8515-421C-9F6B-FE9792B4ABC4}" destId="{B2A54FA2-9E37-45B5-BA86-7E6E2FEE7A28}" srcOrd="1" destOrd="0" presId="urn:microsoft.com/office/officeart/2005/8/layout/list1"/>
    <dgm:cxn modelId="{0D454673-2F9E-4907-A987-F56F9732752D}" type="presOf" srcId="{FDDFF244-1F54-4D49-BFF4-152BDFC0401F}" destId="{678B4042-A86A-4058-81E3-E5A38586D4B8}" srcOrd="0" destOrd="0" presId="urn:microsoft.com/office/officeart/2005/8/layout/list1"/>
    <dgm:cxn modelId="{275A0E7B-FE8F-4313-818B-F8588B60C4DE}" type="presOf" srcId="{7A6D3F1D-97E0-4687-AC42-BAF8106F192C}" destId="{4A65884A-9541-40E2-9E72-2AFD861FB8BD}" srcOrd="0" destOrd="0" presId="urn:microsoft.com/office/officeart/2005/8/layout/list1"/>
    <dgm:cxn modelId="{0DA67787-5BD5-4200-A26C-8D1C9221597B}" type="presOf" srcId="{FC4C845E-DDC8-427C-9FF0-F8063A42D794}" destId="{74009261-EE7D-4A73-87C5-53709D728304}" srcOrd="1" destOrd="0" presId="urn:microsoft.com/office/officeart/2005/8/layout/list1"/>
    <dgm:cxn modelId="{B7A4D19B-A2B5-4800-BFE7-77AE046942FB}" srcId="{FDDFF244-1F54-4D49-BFF4-152BDFC0401F}" destId="{7A6D3F1D-97E0-4687-AC42-BAF8106F192C}" srcOrd="3" destOrd="0" parTransId="{967060E0-38C4-49BC-A561-B4D20DB35ECF}" sibTransId="{2CEB7654-B86D-4D17-87D5-679A37AA8215}"/>
    <dgm:cxn modelId="{6D453EA1-13FD-40DF-928D-D9DDFCF9DA63}" type="presOf" srcId="{18DFE58B-3A43-43D9-9832-8E42389E009A}" destId="{A0280413-D357-49CA-920A-803DB769E47C}" srcOrd="0" destOrd="0" presId="urn:microsoft.com/office/officeart/2005/8/layout/list1"/>
    <dgm:cxn modelId="{EADD8CB5-B248-49DB-9772-17CA88CC4D12}" srcId="{FDDFF244-1F54-4D49-BFF4-152BDFC0401F}" destId="{18DFE58B-3A43-43D9-9832-8E42389E009A}" srcOrd="1" destOrd="0" parTransId="{ED46795D-4576-45FC-A996-FC2C4129E952}" sibTransId="{A45D52B9-793D-4463-BEAD-61696CB85E7B}"/>
    <dgm:cxn modelId="{08E223BA-8B22-43D6-8B1B-AB6CCC530D77}" srcId="{FDDFF244-1F54-4D49-BFF4-152BDFC0401F}" destId="{238D4B05-8515-421C-9F6B-FE9792B4ABC4}" srcOrd="0" destOrd="0" parTransId="{F10EE9B6-2EEF-48CF-AB7A-CF43F0BA9228}" sibTransId="{CB32B1B0-B4A1-4EEA-B1D7-626629D400CE}"/>
    <dgm:cxn modelId="{080A8DE2-D6B1-408C-8917-D5DF8FBDBB92}" type="presOf" srcId="{18DFE58B-3A43-43D9-9832-8E42389E009A}" destId="{71170C5C-8B8E-4172-92E9-D942C4D5CD69}" srcOrd="1" destOrd="0" presId="urn:microsoft.com/office/officeart/2005/8/layout/list1"/>
    <dgm:cxn modelId="{8C3EE2FB-CC48-430D-B187-82F994A10387}" type="presOf" srcId="{238D4B05-8515-421C-9F6B-FE9792B4ABC4}" destId="{314C1A93-C69F-47F9-96A6-4BA366216211}" srcOrd="0" destOrd="0" presId="urn:microsoft.com/office/officeart/2005/8/layout/list1"/>
    <dgm:cxn modelId="{6C38ADCF-5CBC-4988-9E3D-D55C5A02E30B}" type="presParOf" srcId="{678B4042-A86A-4058-81E3-E5A38586D4B8}" destId="{BD33C1AC-5CFA-43FA-877C-23B3980B61E3}" srcOrd="0" destOrd="0" presId="urn:microsoft.com/office/officeart/2005/8/layout/list1"/>
    <dgm:cxn modelId="{94DC9D50-185E-4CC6-AA56-BBED945F5869}" type="presParOf" srcId="{BD33C1AC-5CFA-43FA-877C-23B3980B61E3}" destId="{314C1A93-C69F-47F9-96A6-4BA366216211}" srcOrd="0" destOrd="0" presId="urn:microsoft.com/office/officeart/2005/8/layout/list1"/>
    <dgm:cxn modelId="{97AAA40F-85AD-4A57-A3C4-FD61D0601A4E}" type="presParOf" srcId="{BD33C1AC-5CFA-43FA-877C-23B3980B61E3}" destId="{B2A54FA2-9E37-45B5-BA86-7E6E2FEE7A28}" srcOrd="1" destOrd="0" presId="urn:microsoft.com/office/officeart/2005/8/layout/list1"/>
    <dgm:cxn modelId="{706C65F5-4237-4590-9AD6-090889428279}" type="presParOf" srcId="{678B4042-A86A-4058-81E3-E5A38586D4B8}" destId="{F9A04679-D862-45CF-B1ED-DFDE4B2F6A02}" srcOrd="1" destOrd="0" presId="urn:microsoft.com/office/officeart/2005/8/layout/list1"/>
    <dgm:cxn modelId="{117A2AAB-BF0F-41B4-8A7E-2E6DB521EF9B}" type="presParOf" srcId="{678B4042-A86A-4058-81E3-E5A38586D4B8}" destId="{9EAB9E4E-AC74-42EB-8949-F84AC61799AE}" srcOrd="2" destOrd="0" presId="urn:microsoft.com/office/officeart/2005/8/layout/list1"/>
    <dgm:cxn modelId="{39B377C7-4E91-49E5-813A-F2FB10F585F7}" type="presParOf" srcId="{678B4042-A86A-4058-81E3-E5A38586D4B8}" destId="{AC1BECA2-8D81-476D-B46E-3CB0A91A77C1}" srcOrd="3" destOrd="0" presId="urn:microsoft.com/office/officeart/2005/8/layout/list1"/>
    <dgm:cxn modelId="{53DD4C4F-247F-4BD7-A44E-0D895F77D572}" type="presParOf" srcId="{678B4042-A86A-4058-81E3-E5A38586D4B8}" destId="{D9994541-68CB-420E-B711-C5F72AE03656}" srcOrd="4" destOrd="0" presId="urn:microsoft.com/office/officeart/2005/8/layout/list1"/>
    <dgm:cxn modelId="{0F7EA0B0-D1F4-442D-8B13-B76EE8E975B8}" type="presParOf" srcId="{D9994541-68CB-420E-B711-C5F72AE03656}" destId="{A0280413-D357-49CA-920A-803DB769E47C}" srcOrd="0" destOrd="0" presId="urn:microsoft.com/office/officeart/2005/8/layout/list1"/>
    <dgm:cxn modelId="{E74FB783-70E9-4EDA-9843-4E8C0D5D459E}" type="presParOf" srcId="{D9994541-68CB-420E-B711-C5F72AE03656}" destId="{71170C5C-8B8E-4172-92E9-D942C4D5CD69}" srcOrd="1" destOrd="0" presId="urn:microsoft.com/office/officeart/2005/8/layout/list1"/>
    <dgm:cxn modelId="{37950E0C-DF0D-475B-8641-AE69D0D0ACF3}" type="presParOf" srcId="{678B4042-A86A-4058-81E3-E5A38586D4B8}" destId="{FA31F322-C451-4A0F-A7C9-752EECE01C1D}" srcOrd="5" destOrd="0" presId="urn:microsoft.com/office/officeart/2005/8/layout/list1"/>
    <dgm:cxn modelId="{C2A3BC38-A993-4035-BF7B-46CC9C2150E8}" type="presParOf" srcId="{678B4042-A86A-4058-81E3-E5A38586D4B8}" destId="{15746E56-2940-42D2-A6E1-79C7975B2F16}" srcOrd="6" destOrd="0" presId="urn:microsoft.com/office/officeart/2005/8/layout/list1"/>
    <dgm:cxn modelId="{EC4D5D96-F96B-40B6-A52D-62DBD8E64FB3}" type="presParOf" srcId="{678B4042-A86A-4058-81E3-E5A38586D4B8}" destId="{7241FC6A-D353-43D4-B4F5-107DCFCBD2C6}" srcOrd="7" destOrd="0" presId="urn:microsoft.com/office/officeart/2005/8/layout/list1"/>
    <dgm:cxn modelId="{80DBFE3A-1F43-4B5A-B579-C94EB5F6104F}" type="presParOf" srcId="{678B4042-A86A-4058-81E3-E5A38586D4B8}" destId="{930872F6-B958-4710-A3D3-B6B4C46B30F5}" srcOrd="8" destOrd="0" presId="urn:microsoft.com/office/officeart/2005/8/layout/list1"/>
    <dgm:cxn modelId="{678F56C9-78D5-4E5F-A738-F0197999F9E6}" type="presParOf" srcId="{930872F6-B958-4710-A3D3-B6B4C46B30F5}" destId="{E54F5E5E-94C1-43DD-84B9-9D2E43970069}" srcOrd="0" destOrd="0" presId="urn:microsoft.com/office/officeart/2005/8/layout/list1"/>
    <dgm:cxn modelId="{402FB279-0D15-4380-9033-30AAA12309B6}" type="presParOf" srcId="{930872F6-B958-4710-A3D3-B6B4C46B30F5}" destId="{74009261-EE7D-4A73-87C5-53709D728304}" srcOrd="1" destOrd="0" presId="urn:microsoft.com/office/officeart/2005/8/layout/list1"/>
    <dgm:cxn modelId="{CA1211CF-67DA-46E9-82D8-9B52E89C0DE4}" type="presParOf" srcId="{678B4042-A86A-4058-81E3-E5A38586D4B8}" destId="{182394BA-67C1-4E42-84C4-30A244418BD9}" srcOrd="9" destOrd="0" presId="urn:microsoft.com/office/officeart/2005/8/layout/list1"/>
    <dgm:cxn modelId="{46C7436C-2A61-4541-B758-E75E684E2274}" type="presParOf" srcId="{678B4042-A86A-4058-81E3-E5A38586D4B8}" destId="{B0FAE9A2-A505-4130-8ADA-D1F8312EFD5D}" srcOrd="10" destOrd="0" presId="urn:microsoft.com/office/officeart/2005/8/layout/list1"/>
    <dgm:cxn modelId="{0E1356BE-D575-4F0A-B3B5-557A4F7F652C}" type="presParOf" srcId="{678B4042-A86A-4058-81E3-E5A38586D4B8}" destId="{1CF5234F-C9B9-4A80-816B-B99C47222CEC}" srcOrd="11" destOrd="0" presId="urn:microsoft.com/office/officeart/2005/8/layout/list1"/>
    <dgm:cxn modelId="{09FF49C4-4685-4F52-AAF9-D1DB30550E8A}" type="presParOf" srcId="{678B4042-A86A-4058-81E3-E5A38586D4B8}" destId="{37C769E5-3C2E-406D-8694-8045C8A13964}" srcOrd="12" destOrd="0" presId="urn:microsoft.com/office/officeart/2005/8/layout/list1"/>
    <dgm:cxn modelId="{51423AC0-7609-4E33-98BF-D103436DAF05}" type="presParOf" srcId="{37C769E5-3C2E-406D-8694-8045C8A13964}" destId="{4A65884A-9541-40E2-9E72-2AFD861FB8BD}" srcOrd="0" destOrd="0" presId="urn:microsoft.com/office/officeart/2005/8/layout/list1"/>
    <dgm:cxn modelId="{6A0EC7CE-24F9-46C8-AA45-5EA6D6DD40B4}" type="presParOf" srcId="{37C769E5-3C2E-406D-8694-8045C8A13964}" destId="{95D4FCD2-05C8-42AC-9B7D-3AA93900FA0B}" srcOrd="1" destOrd="0" presId="urn:microsoft.com/office/officeart/2005/8/layout/list1"/>
    <dgm:cxn modelId="{9C940B0D-AAB8-4143-A9C7-A0FC153493C1}" type="presParOf" srcId="{678B4042-A86A-4058-81E3-E5A38586D4B8}" destId="{29C58494-DE08-4D95-88CC-DB82BF2F9A77}" srcOrd="13" destOrd="0" presId="urn:microsoft.com/office/officeart/2005/8/layout/list1"/>
    <dgm:cxn modelId="{331F8993-94A6-4952-95B9-1089CBFF0C56}" type="presParOf" srcId="{678B4042-A86A-4058-81E3-E5A38586D4B8}" destId="{304615B5-12FC-41FE-9798-5A3201DACD4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7096D1-6537-4371-9AA2-A35E619BF2A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4020E98-3F73-4D84-A79C-3F9FE8CFCA03}">
      <dgm:prSet/>
      <dgm:spPr/>
      <dgm:t>
        <a:bodyPr/>
        <a:lstStyle/>
        <a:p>
          <a:r>
            <a:rPr lang="en-US" dirty="0"/>
            <a:t>Create an awareness that once one becomes a leader there are additional and somewhat different duties and responsibilities compared to operations and maintenance</a:t>
          </a:r>
        </a:p>
      </dgm:t>
    </dgm:pt>
    <dgm:pt modelId="{CA78007E-EB43-4F8A-91DA-2D99CA97314E}" type="parTrans" cxnId="{32277D8C-F801-4C50-AAE5-724825738C87}">
      <dgm:prSet/>
      <dgm:spPr/>
      <dgm:t>
        <a:bodyPr/>
        <a:lstStyle/>
        <a:p>
          <a:endParaRPr lang="en-US"/>
        </a:p>
      </dgm:t>
    </dgm:pt>
    <dgm:pt modelId="{B32A52E7-F971-44E6-B90B-056B0DBDC1E4}" type="sibTrans" cxnId="{32277D8C-F801-4C50-AAE5-724825738C87}">
      <dgm:prSet/>
      <dgm:spPr/>
      <dgm:t>
        <a:bodyPr/>
        <a:lstStyle/>
        <a:p>
          <a:endParaRPr lang="en-US"/>
        </a:p>
      </dgm:t>
    </dgm:pt>
    <dgm:pt modelId="{9F882846-57FB-4578-AAB8-128672A80FC1}">
      <dgm:prSet/>
      <dgm:spPr/>
      <dgm:t>
        <a:bodyPr/>
        <a:lstStyle/>
        <a:p>
          <a:r>
            <a:rPr lang="en-US" dirty="0"/>
            <a:t>Present a summarized list of typical leadership, management and supervisor topics that one needs to acknowledge and understand when involved in overseeing a utility</a:t>
          </a:r>
        </a:p>
      </dgm:t>
    </dgm:pt>
    <dgm:pt modelId="{2BD6F844-C09E-4046-8377-3DB15127A98B}" type="parTrans" cxnId="{54699732-76E1-4EB6-BCF3-A7FCE2FCA2DC}">
      <dgm:prSet/>
      <dgm:spPr/>
      <dgm:t>
        <a:bodyPr/>
        <a:lstStyle/>
        <a:p>
          <a:endParaRPr lang="en-US"/>
        </a:p>
      </dgm:t>
    </dgm:pt>
    <dgm:pt modelId="{D7953D60-5AD5-4EBB-B9FE-1577687D0F1F}" type="sibTrans" cxnId="{54699732-76E1-4EB6-BCF3-A7FCE2FCA2DC}">
      <dgm:prSet/>
      <dgm:spPr/>
      <dgm:t>
        <a:bodyPr/>
        <a:lstStyle/>
        <a:p>
          <a:endParaRPr lang="en-US"/>
        </a:p>
      </dgm:t>
    </dgm:pt>
    <dgm:pt modelId="{394ADC9E-F1F4-42F6-85E3-20F482BA049C}">
      <dgm:prSet/>
      <dgm:spPr/>
      <dgm:t>
        <a:bodyPr/>
        <a:lstStyle/>
        <a:p>
          <a:r>
            <a:rPr lang="en-US"/>
            <a:t>Present a brief overview on each topic presented to create the awareness of what knowledge, skills, and abilities are needed to be a leader, manager, and/or supervisor.</a:t>
          </a:r>
        </a:p>
      </dgm:t>
    </dgm:pt>
    <dgm:pt modelId="{D732E11C-C281-47EC-BC25-BDD843E3550C}" type="parTrans" cxnId="{CB3D4167-0D9F-4179-965E-232E63CAD8C8}">
      <dgm:prSet/>
      <dgm:spPr/>
      <dgm:t>
        <a:bodyPr/>
        <a:lstStyle/>
        <a:p>
          <a:endParaRPr lang="en-US"/>
        </a:p>
      </dgm:t>
    </dgm:pt>
    <dgm:pt modelId="{F8653CF5-29D9-4A46-BA02-1EAF74B04CD5}" type="sibTrans" cxnId="{CB3D4167-0D9F-4179-965E-232E63CAD8C8}">
      <dgm:prSet/>
      <dgm:spPr/>
      <dgm:t>
        <a:bodyPr/>
        <a:lstStyle/>
        <a:p>
          <a:endParaRPr lang="en-US"/>
        </a:p>
      </dgm:t>
    </dgm:pt>
    <dgm:pt modelId="{BFBC1F78-52B0-4378-BD31-918C4A9979B5}" type="pres">
      <dgm:prSet presAssocID="{CC7096D1-6537-4371-9AA2-A35E619BF2A7}" presName="root" presStyleCnt="0">
        <dgm:presLayoutVars>
          <dgm:dir/>
          <dgm:resizeHandles val="exact"/>
        </dgm:presLayoutVars>
      </dgm:prSet>
      <dgm:spPr/>
    </dgm:pt>
    <dgm:pt modelId="{C953820F-D6FF-4199-9117-B4402FDB3773}" type="pres">
      <dgm:prSet presAssocID="{F4020E98-3F73-4D84-A79C-3F9FE8CFCA03}" presName="compNode" presStyleCnt="0"/>
      <dgm:spPr/>
    </dgm:pt>
    <dgm:pt modelId="{FA7E7002-12F9-47C5-832B-ADF8EEC2D62C}" type="pres">
      <dgm:prSet presAssocID="{F4020E98-3F73-4D84-A79C-3F9FE8CFCA03}" presName="bgRect" presStyleLbl="bgShp" presStyleIdx="0" presStyleCnt="3"/>
      <dgm:spPr/>
    </dgm:pt>
    <dgm:pt modelId="{21F22A40-88D8-40C4-A332-2C9F9F493C25}" type="pres">
      <dgm:prSet presAssocID="{F4020E98-3F73-4D84-A79C-3F9FE8CFCA0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BC962212-37FA-480D-B186-332F7C2D9DBE}" type="pres">
      <dgm:prSet presAssocID="{F4020E98-3F73-4D84-A79C-3F9FE8CFCA03}" presName="spaceRect" presStyleCnt="0"/>
      <dgm:spPr/>
    </dgm:pt>
    <dgm:pt modelId="{8EADDB1F-9B19-453C-8684-2284D3645E70}" type="pres">
      <dgm:prSet presAssocID="{F4020E98-3F73-4D84-A79C-3F9FE8CFCA03}" presName="parTx" presStyleLbl="revTx" presStyleIdx="0" presStyleCnt="3">
        <dgm:presLayoutVars>
          <dgm:chMax val="0"/>
          <dgm:chPref val="0"/>
        </dgm:presLayoutVars>
      </dgm:prSet>
      <dgm:spPr/>
    </dgm:pt>
    <dgm:pt modelId="{F8B2EEAD-006F-422D-B29F-14D96B52408F}" type="pres">
      <dgm:prSet presAssocID="{B32A52E7-F971-44E6-B90B-056B0DBDC1E4}" presName="sibTrans" presStyleCnt="0"/>
      <dgm:spPr/>
    </dgm:pt>
    <dgm:pt modelId="{2D9D0AE3-A980-4B42-9308-43B631A1AACE}" type="pres">
      <dgm:prSet presAssocID="{9F882846-57FB-4578-AAB8-128672A80FC1}" presName="compNode" presStyleCnt="0"/>
      <dgm:spPr/>
    </dgm:pt>
    <dgm:pt modelId="{96A5E98B-CFF5-41F7-AA0F-D05960F70D35}" type="pres">
      <dgm:prSet presAssocID="{9F882846-57FB-4578-AAB8-128672A80FC1}" presName="bgRect" presStyleLbl="bgShp" presStyleIdx="1" presStyleCnt="3"/>
      <dgm:spPr/>
    </dgm:pt>
    <dgm:pt modelId="{9D8AE32B-FFC3-4663-AF5C-F863F8B5408B}" type="pres">
      <dgm:prSet presAssocID="{9F882846-57FB-4578-AAB8-128672A80FC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C4C3D27F-D637-4E39-B8B2-9F48BF7DD14F}" type="pres">
      <dgm:prSet presAssocID="{9F882846-57FB-4578-AAB8-128672A80FC1}" presName="spaceRect" presStyleCnt="0"/>
      <dgm:spPr/>
    </dgm:pt>
    <dgm:pt modelId="{9A20D27E-B4B8-4F32-9A9F-68CBC275C2AB}" type="pres">
      <dgm:prSet presAssocID="{9F882846-57FB-4578-AAB8-128672A80FC1}" presName="parTx" presStyleLbl="revTx" presStyleIdx="1" presStyleCnt="3">
        <dgm:presLayoutVars>
          <dgm:chMax val="0"/>
          <dgm:chPref val="0"/>
        </dgm:presLayoutVars>
      </dgm:prSet>
      <dgm:spPr/>
    </dgm:pt>
    <dgm:pt modelId="{C21F027E-C6F3-4146-B1FA-74E6D94CC410}" type="pres">
      <dgm:prSet presAssocID="{D7953D60-5AD5-4EBB-B9FE-1577687D0F1F}" presName="sibTrans" presStyleCnt="0"/>
      <dgm:spPr/>
    </dgm:pt>
    <dgm:pt modelId="{3825DC10-E8E5-4C74-9D60-C2F77C2D63A3}" type="pres">
      <dgm:prSet presAssocID="{394ADC9E-F1F4-42F6-85E3-20F482BA049C}" presName="compNode" presStyleCnt="0"/>
      <dgm:spPr/>
    </dgm:pt>
    <dgm:pt modelId="{91713129-2C50-4003-85A5-A0FC16366FF7}" type="pres">
      <dgm:prSet presAssocID="{394ADC9E-F1F4-42F6-85E3-20F482BA049C}" presName="bgRect" presStyleLbl="bgShp" presStyleIdx="2" presStyleCnt="3"/>
      <dgm:spPr/>
    </dgm:pt>
    <dgm:pt modelId="{5B350237-6228-431E-ACCD-9D3A6F4D40F0}" type="pres">
      <dgm:prSet presAssocID="{394ADC9E-F1F4-42F6-85E3-20F482BA049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cturer"/>
        </a:ext>
      </dgm:extLst>
    </dgm:pt>
    <dgm:pt modelId="{23DA5673-36B2-4975-BA4E-1E7EF8757B90}" type="pres">
      <dgm:prSet presAssocID="{394ADC9E-F1F4-42F6-85E3-20F482BA049C}" presName="spaceRect" presStyleCnt="0"/>
      <dgm:spPr/>
    </dgm:pt>
    <dgm:pt modelId="{C2B0A284-6F5E-4416-94C5-167703910B2F}" type="pres">
      <dgm:prSet presAssocID="{394ADC9E-F1F4-42F6-85E3-20F482BA049C}" presName="parTx" presStyleLbl="revTx" presStyleIdx="2" presStyleCnt="3">
        <dgm:presLayoutVars>
          <dgm:chMax val="0"/>
          <dgm:chPref val="0"/>
        </dgm:presLayoutVars>
      </dgm:prSet>
      <dgm:spPr/>
    </dgm:pt>
  </dgm:ptLst>
  <dgm:cxnLst>
    <dgm:cxn modelId="{C93EE41E-DC30-4997-A458-792BD9747525}" type="presOf" srcId="{F4020E98-3F73-4D84-A79C-3F9FE8CFCA03}" destId="{8EADDB1F-9B19-453C-8684-2284D3645E70}" srcOrd="0" destOrd="0" presId="urn:microsoft.com/office/officeart/2018/2/layout/IconVerticalSolidList"/>
    <dgm:cxn modelId="{54699732-76E1-4EB6-BCF3-A7FCE2FCA2DC}" srcId="{CC7096D1-6537-4371-9AA2-A35E619BF2A7}" destId="{9F882846-57FB-4578-AAB8-128672A80FC1}" srcOrd="1" destOrd="0" parTransId="{2BD6F844-C09E-4046-8377-3DB15127A98B}" sibTransId="{D7953D60-5AD5-4EBB-B9FE-1577687D0F1F}"/>
    <dgm:cxn modelId="{AC3AC943-2DBA-4A0A-BB60-6CEF17131C5A}" type="presOf" srcId="{9F882846-57FB-4578-AAB8-128672A80FC1}" destId="{9A20D27E-B4B8-4F32-9A9F-68CBC275C2AB}" srcOrd="0" destOrd="0" presId="urn:microsoft.com/office/officeart/2018/2/layout/IconVerticalSolidList"/>
    <dgm:cxn modelId="{42C1BD64-2ED5-4DC5-80B1-E3F4EB6C4961}" type="presOf" srcId="{CC7096D1-6537-4371-9AA2-A35E619BF2A7}" destId="{BFBC1F78-52B0-4378-BD31-918C4A9979B5}" srcOrd="0" destOrd="0" presId="urn:microsoft.com/office/officeart/2018/2/layout/IconVerticalSolidList"/>
    <dgm:cxn modelId="{CB3D4167-0D9F-4179-965E-232E63CAD8C8}" srcId="{CC7096D1-6537-4371-9AA2-A35E619BF2A7}" destId="{394ADC9E-F1F4-42F6-85E3-20F482BA049C}" srcOrd="2" destOrd="0" parTransId="{D732E11C-C281-47EC-BC25-BDD843E3550C}" sibTransId="{F8653CF5-29D9-4A46-BA02-1EAF74B04CD5}"/>
    <dgm:cxn modelId="{62F54A49-9E4A-4FA2-A0D3-53C044AB6161}" type="presOf" srcId="{394ADC9E-F1F4-42F6-85E3-20F482BA049C}" destId="{C2B0A284-6F5E-4416-94C5-167703910B2F}" srcOrd="0" destOrd="0" presId="urn:microsoft.com/office/officeart/2018/2/layout/IconVerticalSolidList"/>
    <dgm:cxn modelId="{32277D8C-F801-4C50-AAE5-724825738C87}" srcId="{CC7096D1-6537-4371-9AA2-A35E619BF2A7}" destId="{F4020E98-3F73-4D84-A79C-3F9FE8CFCA03}" srcOrd="0" destOrd="0" parTransId="{CA78007E-EB43-4F8A-91DA-2D99CA97314E}" sibTransId="{B32A52E7-F971-44E6-B90B-056B0DBDC1E4}"/>
    <dgm:cxn modelId="{DD41A2C4-DDD5-47DE-BC5B-CD1DBC8B6548}" type="presParOf" srcId="{BFBC1F78-52B0-4378-BD31-918C4A9979B5}" destId="{C953820F-D6FF-4199-9117-B4402FDB3773}" srcOrd="0" destOrd="0" presId="urn:microsoft.com/office/officeart/2018/2/layout/IconVerticalSolidList"/>
    <dgm:cxn modelId="{98B94B73-BA26-4DFE-A9F5-A92E55628B67}" type="presParOf" srcId="{C953820F-D6FF-4199-9117-B4402FDB3773}" destId="{FA7E7002-12F9-47C5-832B-ADF8EEC2D62C}" srcOrd="0" destOrd="0" presId="urn:microsoft.com/office/officeart/2018/2/layout/IconVerticalSolidList"/>
    <dgm:cxn modelId="{6EDE5B90-7805-467E-8710-DD2DB1D7393D}" type="presParOf" srcId="{C953820F-D6FF-4199-9117-B4402FDB3773}" destId="{21F22A40-88D8-40C4-A332-2C9F9F493C25}" srcOrd="1" destOrd="0" presId="urn:microsoft.com/office/officeart/2018/2/layout/IconVerticalSolidList"/>
    <dgm:cxn modelId="{5ADBD405-ECD4-497B-9460-47B2642DC091}" type="presParOf" srcId="{C953820F-D6FF-4199-9117-B4402FDB3773}" destId="{BC962212-37FA-480D-B186-332F7C2D9DBE}" srcOrd="2" destOrd="0" presId="urn:microsoft.com/office/officeart/2018/2/layout/IconVerticalSolidList"/>
    <dgm:cxn modelId="{3FD09918-4A6B-4AAB-8598-882F71857A0F}" type="presParOf" srcId="{C953820F-D6FF-4199-9117-B4402FDB3773}" destId="{8EADDB1F-9B19-453C-8684-2284D3645E70}" srcOrd="3" destOrd="0" presId="urn:microsoft.com/office/officeart/2018/2/layout/IconVerticalSolidList"/>
    <dgm:cxn modelId="{4CADFDFA-7C5E-4A4C-AB50-800B40EB41B9}" type="presParOf" srcId="{BFBC1F78-52B0-4378-BD31-918C4A9979B5}" destId="{F8B2EEAD-006F-422D-B29F-14D96B52408F}" srcOrd="1" destOrd="0" presId="urn:microsoft.com/office/officeart/2018/2/layout/IconVerticalSolidList"/>
    <dgm:cxn modelId="{4465ED9E-4425-4D7D-ABD0-1F1D4A914C79}" type="presParOf" srcId="{BFBC1F78-52B0-4378-BD31-918C4A9979B5}" destId="{2D9D0AE3-A980-4B42-9308-43B631A1AACE}" srcOrd="2" destOrd="0" presId="urn:microsoft.com/office/officeart/2018/2/layout/IconVerticalSolidList"/>
    <dgm:cxn modelId="{39ECC101-A15B-426D-BB8B-79F5D93C8948}" type="presParOf" srcId="{2D9D0AE3-A980-4B42-9308-43B631A1AACE}" destId="{96A5E98B-CFF5-41F7-AA0F-D05960F70D35}" srcOrd="0" destOrd="0" presId="urn:microsoft.com/office/officeart/2018/2/layout/IconVerticalSolidList"/>
    <dgm:cxn modelId="{C6176E2C-6810-43C5-8E38-0B7AD99DB01E}" type="presParOf" srcId="{2D9D0AE3-A980-4B42-9308-43B631A1AACE}" destId="{9D8AE32B-FFC3-4663-AF5C-F863F8B5408B}" srcOrd="1" destOrd="0" presId="urn:microsoft.com/office/officeart/2018/2/layout/IconVerticalSolidList"/>
    <dgm:cxn modelId="{84F36AA4-B562-41E5-A0D3-511E3CACEB8F}" type="presParOf" srcId="{2D9D0AE3-A980-4B42-9308-43B631A1AACE}" destId="{C4C3D27F-D637-4E39-B8B2-9F48BF7DD14F}" srcOrd="2" destOrd="0" presId="urn:microsoft.com/office/officeart/2018/2/layout/IconVerticalSolidList"/>
    <dgm:cxn modelId="{EDD7458C-E485-4B02-9C01-AEBB7C789914}" type="presParOf" srcId="{2D9D0AE3-A980-4B42-9308-43B631A1AACE}" destId="{9A20D27E-B4B8-4F32-9A9F-68CBC275C2AB}" srcOrd="3" destOrd="0" presId="urn:microsoft.com/office/officeart/2018/2/layout/IconVerticalSolidList"/>
    <dgm:cxn modelId="{D31FFD6A-0EEF-4F46-A6FD-A3C3A463890F}" type="presParOf" srcId="{BFBC1F78-52B0-4378-BD31-918C4A9979B5}" destId="{C21F027E-C6F3-4146-B1FA-74E6D94CC410}" srcOrd="3" destOrd="0" presId="urn:microsoft.com/office/officeart/2018/2/layout/IconVerticalSolidList"/>
    <dgm:cxn modelId="{778D79EC-8F1B-491B-B9D5-8D6AD3B6E74D}" type="presParOf" srcId="{BFBC1F78-52B0-4378-BD31-918C4A9979B5}" destId="{3825DC10-E8E5-4C74-9D60-C2F77C2D63A3}" srcOrd="4" destOrd="0" presId="urn:microsoft.com/office/officeart/2018/2/layout/IconVerticalSolidList"/>
    <dgm:cxn modelId="{E1E06349-B023-4F1D-BC1C-265275D00DCC}" type="presParOf" srcId="{3825DC10-E8E5-4C74-9D60-C2F77C2D63A3}" destId="{91713129-2C50-4003-85A5-A0FC16366FF7}" srcOrd="0" destOrd="0" presId="urn:microsoft.com/office/officeart/2018/2/layout/IconVerticalSolidList"/>
    <dgm:cxn modelId="{B5A6E1DB-2D0D-4A6C-A94E-635070EC4398}" type="presParOf" srcId="{3825DC10-E8E5-4C74-9D60-C2F77C2D63A3}" destId="{5B350237-6228-431E-ACCD-9D3A6F4D40F0}" srcOrd="1" destOrd="0" presId="urn:microsoft.com/office/officeart/2018/2/layout/IconVerticalSolidList"/>
    <dgm:cxn modelId="{33683BF8-A67B-4DBE-88EB-AE5FD928D3B6}" type="presParOf" srcId="{3825DC10-E8E5-4C74-9D60-C2F77C2D63A3}" destId="{23DA5673-36B2-4975-BA4E-1E7EF8757B90}" srcOrd="2" destOrd="0" presId="urn:microsoft.com/office/officeart/2018/2/layout/IconVerticalSolidList"/>
    <dgm:cxn modelId="{CDC65786-6DAC-45DF-BD28-53531AD30A4D}" type="presParOf" srcId="{3825DC10-E8E5-4C74-9D60-C2F77C2D63A3}" destId="{C2B0A284-6F5E-4416-94C5-167703910B2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EF0D89-9628-4A42-AAF4-1DAE04AC4F8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E075548-B8D4-4AB7-A486-615657CBB40F}">
      <dgm:prSet/>
      <dgm:spPr/>
      <dgm:t>
        <a:bodyPr/>
        <a:lstStyle/>
        <a:p>
          <a:r>
            <a:rPr lang="en-US" dirty="0"/>
            <a:t>Human</a:t>
          </a:r>
        </a:p>
      </dgm:t>
    </dgm:pt>
    <dgm:pt modelId="{D484FAAA-EF92-4E49-BFDF-2FD304D85ACB}" type="parTrans" cxnId="{64B46399-B28D-4BE0-A75D-388556BFF30E}">
      <dgm:prSet/>
      <dgm:spPr/>
      <dgm:t>
        <a:bodyPr/>
        <a:lstStyle/>
        <a:p>
          <a:endParaRPr lang="en-US"/>
        </a:p>
      </dgm:t>
    </dgm:pt>
    <dgm:pt modelId="{072E838E-AAF5-4150-A47F-DE7082D1D597}" type="sibTrans" cxnId="{64B46399-B28D-4BE0-A75D-388556BFF30E}">
      <dgm:prSet/>
      <dgm:spPr/>
      <dgm:t>
        <a:bodyPr/>
        <a:lstStyle/>
        <a:p>
          <a:endParaRPr lang="en-US"/>
        </a:p>
      </dgm:t>
    </dgm:pt>
    <dgm:pt modelId="{2981FA33-FD38-4A56-A894-9FBEF814CD62}">
      <dgm:prSet/>
      <dgm:spPr/>
      <dgm:t>
        <a:bodyPr/>
        <a:lstStyle/>
        <a:p>
          <a:r>
            <a:rPr lang="en-US"/>
            <a:t>Financial</a:t>
          </a:r>
        </a:p>
      </dgm:t>
    </dgm:pt>
    <dgm:pt modelId="{41F3F05A-8E3E-49E6-BF2B-67DD3DA0D626}" type="parTrans" cxnId="{09373C4E-4650-4236-A469-3F35B8962A38}">
      <dgm:prSet/>
      <dgm:spPr/>
      <dgm:t>
        <a:bodyPr/>
        <a:lstStyle/>
        <a:p>
          <a:endParaRPr lang="en-US"/>
        </a:p>
      </dgm:t>
    </dgm:pt>
    <dgm:pt modelId="{19639A2B-111D-4DB4-ACE9-4FAA2CCCF352}" type="sibTrans" cxnId="{09373C4E-4650-4236-A469-3F35B8962A38}">
      <dgm:prSet/>
      <dgm:spPr/>
      <dgm:t>
        <a:bodyPr/>
        <a:lstStyle/>
        <a:p>
          <a:endParaRPr lang="en-US"/>
        </a:p>
      </dgm:t>
    </dgm:pt>
    <dgm:pt modelId="{F6C79A85-E0A8-45BC-ACCF-0C0E9B7215EA}">
      <dgm:prSet/>
      <dgm:spPr/>
      <dgm:t>
        <a:bodyPr/>
        <a:lstStyle/>
        <a:p>
          <a:r>
            <a:rPr lang="en-US"/>
            <a:t>Physical</a:t>
          </a:r>
        </a:p>
      </dgm:t>
    </dgm:pt>
    <dgm:pt modelId="{F7C51659-F499-49B2-B3D1-328B1F7399F4}" type="parTrans" cxnId="{842E87D9-DA4E-4AD3-BD25-3F2A309A76AF}">
      <dgm:prSet/>
      <dgm:spPr/>
      <dgm:t>
        <a:bodyPr/>
        <a:lstStyle/>
        <a:p>
          <a:endParaRPr lang="en-US"/>
        </a:p>
      </dgm:t>
    </dgm:pt>
    <dgm:pt modelId="{6F314EDC-491F-4ACE-9B8C-970B439305B0}" type="sibTrans" cxnId="{842E87D9-DA4E-4AD3-BD25-3F2A309A76AF}">
      <dgm:prSet/>
      <dgm:spPr/>
      <dgm:t>
        <a:bodyPr/>
        <a:lstStyle/>
        <a:p>
          <a:endParaRPr lang="en-US"/>
        </a:p>
      </dgm:t>
    </dgm:pt>
    <dgm:pt modelId="{483458F6-76BC-4A19-92E8-C4439655F3B7}">
      <dgm:prSet/>
      <dgm:spPr/>
      <dgm:t>
        <a:bodyPr/>
        <a:lstStyle/>
        <a:p>
          <a:r>
            <a:rPr lang="en-US"/>
            <a:t>Informational</a:t>
          </a:r>
        </a:p>
      </dgm:t>
    </dgm:pt>
    <dgm:pt modelId="{E899F0EE-760F-4B2A-AC6A-D6DAEFEC6AF5}" type="parTrans" cxnId="{6BB075BC-0513-4885-8509-549217D11423}">
      <dgm:prSet/>
      <dgm:spPr/>
      <dgm:t>
        <a:bodyPr/>
        <a:lstStyle/>
        <a:p>
          <a:endParaRPr lang="en-US"/>
        </a:p>
      </dgm:t>
    </dgm:pt>
    <dgm:pt modelId="{EC09870C-AE39-4816-97C1-241E0656E656}" type="sibTrans" cxnId="{6BB075BC-0513-4885-8509-549217D11423}">
      <dgm:prSet/>
      <dgm:spPr/>
      <dgm:t>
        <a:bodyPr/>
        <a:lstStyle/>
        <a:p>
          <a:endParaRPr lang="en-US"/>
        </a:p>
      </dgm:t>
    </dgm:pt>
    <dgm:pt modelId="{7E5B3D8F-6645-40D1-BE7C-6E95D5FFE6CC}">
      <dgm:prSet/>
      <dgm:spPr/>
      <dgm:t>
        <a:bodyPr/>
        <a:lstStyle/>
        <a:p>
          <a:r>
            <a:rPr lang="en-US" dirty="0"/>
            <a:t>Energy</a:t>
          </a:r>
        </a:p>
      </dgm:t>
    </dgm:pt>
    <dgm:pt modelId="{D39BA2A4-43C5-41D4-830D-3E92EEA35A21}" type="parTrans" cxnId="{BFC7D3C5-18F0-4477-ADBF-A48693B6B185}">
      <dgm:prSet/>
      <dgm:spPr/>
      <dgm:t>
        <a:bodyPr/>
        <a:lstStyle/>
        <a:p>
          <a:endParaRPr lang="en-US"/>
        </a:p>
      </dgm:t>
    </dgm:pt>
    <dgm:pt modelId="{4DE7B3E3-AA82-4654-8D5D-6D551AEBFAE4}" type="sibTrans" cxnId="{BFC7D3C5-18F0-4477-ADBF-A48693B6B185}">
      <dgm:prSet/>
      <dgm:spPr/>
      <dgm:t>
        <a:bodyPr/>
        <a:lstStyle/>
        <a:p>
          <a:endParaRPr lang="en-US"/>
        </a:p>
      </dgm:t>
    </dgm:pt>
    <dgm:pt modelId="{BC95F305-70A0-474D-82E6-7D175971D4AD}">
      <dgm:prSet/>
      <dgm:spPr/>
      <dgm:t>
        <a:bodyPr/>
        <a:lstStyle/>
        <a:p>
          <a:r>
            <a:rPr lang="en-US" dirty="0"/>
            <a:t>Technology</a:t>
          </a:r>
        </a:p>
      </dgm:t>
    </dgm:pt>
    <dgm:pt modelId="{2369638E-A296-4E5C-A942-F3572160C454}" type="parTrans" cxnId="{3D0B7A54-5669-4254-97CE-D97D8234E487}">
      <dgm:prSet/>
      <dgm:spPr/>
      <dgm:t>
        <a:bodyPr/>
        <a:lstStyle/>
        <a:p>
          <a:endParaRPr lang="en-US"/>
        </a:p>
      </dgm:t>
    </dgm:pt>
    <dgm:pt modelId="{6D44AB38-8907-4296-B8A3-5C9755E00949}" type="sibTrans" cxnId="{3D0B7A54-5669-4254-97CE-D97D8234E487}">
      <dgm:prSet/>
      <dgm:spPr/>
      <dgm:t>
        <a:bodyPr/>
        <a:lstStyle/>
        <a:p>
          <a:endParaRPr lang="en-US"/>
        </a:p>
      </dgm:t>
    </dgm:pt>
    <dgm:pt modelId="{B731B9B1-1C8E-4451-AF36-F6E4DC15AC82}" type="pres">
      <dgm:prSet presAssocID="{E6EF0D89-9628-4A42-AAF4-1DAE04AC4F8D}" presName="diagram" presStyleCnt="0">
        <dgm:presLayoutVars>
          <dgm:dir/>
          <dgm:resizeHandles val="exact"/>
        </dgm:presLayoutVars>
      </dgm:prSet>
      <dgm:spPr/>
    </dgm:pt>
    <dgm:pt modelId="{07A427C2-0E0B-44C1-AE51-A2A5B1D85152}" type="pres">
      <dgm:prSet presAssocID="{8E075548-B8D4-4AB7-A486-615657CBB40F}" presName="node" presStyleLbl="node1" presStyleIdx="0" presStyleCnt="6">
        <dgm:presLayoutVars>
          <dgm:bulletEnabled val="1"/>
        </dgm:presLayoutVars>
      </dgm:prSet>
      <dgm:spPr/>
    </dgm:pt>
    <dgm:pt modelId="{28516D11-46A4-4F89-AAE8-27E25A4E7FCD}" type="pres">
      <dgm:prSet presAssocID="{072E838E-AAF5-4150-A47F-DE7082D1D597}" presName="sibTrans" presStyleCnt="0"/>
      <dgm:spPr/>
    </dgm:pt>
    <dgm:pt modelId="{109D7B3D-3A12-47AF-BE31-E5385920EA62}" type="pres">
      <dgm:prSet presAssocID="{2981FA33-FD38-4A56-A894-9FBEF814CD62}" presName="node" presStyleLbl="node1" presStyleIdx="1" presStyleCnt="6">
        <dgm:presLayoutVars>
          <dgm:bulletEnabled val="1"/>
        </dgm:presLayoutVars>
      </dgm:prSet>
      <dgm:spPr/>
    </dgm:pt>
    <dgm:pt modelId="{33388084-2A53-487B-B315-8BBEE48080DE}" type="pres">
      <dgm:prSet presAssocID="{19639A2B-111D-4DB4-ACE9-4FAA2CCCF352}" presName="sibTrans" presStyleCnt="0"/>
      <dgm:spPr/>
    </dgm:pt>
    <dgm:pt modelId="{46ADFE6A-5A57-40AD-91CF-55D52CD16179}" type="pres">
      <dgm:prSet presAssocID="{F6C79A85-E0A8-45BC-ACCF-0C0E9B7215EA}" presName="node" presStyleLbl="node1" presStyleIdx="2" presStyleCnt="6">
        <dgm:presLayoutVars>
          <dgm:bulletEnabled val="1"/>
        </dgm:presLayoutVars>
      </dgm:prSet>
      <dgm:spPr/>
    </dgm:pt>
    <dgm:pt modelId="{89A99EB2-50E0-456B-A388-A921B32592F0}" type="pres">
      <dgm:prSet presAssocID="{6F314EDC-491F-4ACE-9B8C-970B439305B0}" presName="sibTrans" presStyleCnt="0"/>
      <dgm:spPr/>
    </dgm:pt>
    <dgm:pt modelId="{7C84FEF5-7F36-4A92-8363-4F592B2916F6}" type="pres">
      <dgm:prSet presAssocID="{483458F6-76BC-4A19-92E8-C4439655F3B7}" presName="node" presStyleLbl="node1" presStyleIdx="3" presStyleCnt="6">
        <dgm:presLayoutVars>
          <dgm:bulletEnabled val="1"/>
        </dgm:presLayoutVars>
      </dgm:prSet>
      <dgm:spPr/>
    </dgm:pt>
    <dgm:pt modelId="{7FB526E7-5402-4D2C-A879-D7B8F03154F1}" type="pres">
      <dgm:prSet presAssocID="{EC09870C-AE39-4816-97C1-241E0656E656}" presName="sibTrans" presStyleCnt="0"/>
      <dgm:spPr/>
    </dgm:pt>
    <dgm:pt modelId="{497B8E1E-EA10-4145-A04A-A1748090427B}" type="pres">
      <dgm:prSet presAssocID="{7E5B3D8F-6645-40D1-BE7C-6E95D5FFE6CC}" presName="node" presStyleLbl="node1" presStyleIdx="4" presStyleCnt="6">
        <dgm:presLayoutVars>
          <dgm:bulletEnabled val="1"/>
        </dgm:presLayoutVars>
      </dgm:prSet>
      <dgm:spPr/>
    </dgm:pt>
    <dgm:pt modelId="{63F896FD-F74A-4D92-A9DF-F1E5F656E862}" type="pres">
      <dgm:prSet presAssocID="{4DE7B3E3-AA82-4654-8D5D-6D551AEBFAE4}" presName="sibTrans" presStyleCnt="0"/>
      <dgm:spPr/>
    </dgm:pt>
    <dgm:pt modelId="{A4487582-DAA3-40CE-8972-6FEC07DB54A3}" type="pres">
      <dgm:prSet presAssocID="{BC95F305-70A0-474D-82E6-7D175971D4AD}" presName="node" presStyleLbl="node1" presStyleIdx="5" presStyleCnt="6">
        <dgm:presLayoutVars>
          <dgm:bulletEnabled val="1"/>
        </dgm:presLayoutVars>
      </dgm:prSet>
      <dgm:spPr/>
    </dgm:pt>
  </dgm:ptLst>
  <dgm:cxnLst>
    <dgm:cxn modelId="{048ACE1A-C59B-4863-B818-56FF9BE3CA7E}" type="presOf" srcId="{E6EF0D89-9628-4A42-AAF4-1DAE04AC4F8D}" destId="{B731B9B1-1C8E-4451-AF36-F6E4DC15AC82}" srcOrd="0" destOrd="0" presId="urn:microsoft.com/office/officeart/2005/8/layout/default"/>
    <dgm:cxn modelId="{09373C4E-4650-4236-A469-3F35B8962A38}" srcId="{E6EF0D89-9628-4A42-AAF4-1DAE04AC4F8D}" destId="{2981FA33-FD38-4A56-A894-9FBEF814CD62}" srcOrd="1" destOrd="0" parTransId="{41F3F05A-8E3E-49E6-BF2B-67DD3DA0D626}" sibTransId="{19639A2B-111D-4DB4-ACE9-4FAA2CCCF352}"/>
    <dgm:cxn modelId="{A9046971-717D-4D7C-865C-1E7EDF5F9F24}" type="presOf" srcId="{7E5B3D8F-6645-40D1-BE7C-6E95D5FFE6CC}" destId="{497B8E1E-EA10-4145-A04A-A1748090427B}" srcOrd="0" destOrd="0" presId="urn:microsoft.com/office/officeart/2005/8/layout/default"/>
    <dgm:cxn modelId="{3D0B7A54-5669-4254-97CE-D97D8234E487}" srcId="{E6EF0D89-9628-4A42-AAF4-1DAE04AC4F8D}" destId="{BC95F305-70A0-474D-82E6-7D175971D4AD}" srcOrd="5" destOrd="0" parTransId="{2369638E-A296-4E5C-A942-F3572160C454}" sibTransId="{6D44AB38-8907-4296-B8A3-5C9755E00949}"/>
    <dgm:cxn modelId="{CA550679-E62F-4B9C-8336-AA199B716964}" type="presOf" srcId="{F6C79A85-E0A8-45BC-ACCF-0C0E9B7215EA}" destId="{46ADFE6A-5A57-40AD-91CF-55D52CD16179}" srcOrd="0" destOrd="0" presId="urn:microsoft.com/office/officeart/2005/8/layout/default"/>
    <dgm:cxn modelId="{47708786-7263-4A77-85EA-DF1D6B94EAF4}" type="presOf" srcId="{2981FA33-FD38-4A56-A894-9FBEF814CD62}" destId="{109D7B3D-3A12-47AF-BE31-E5385920EA62}" srcOrd="0" destOrd="0" presId="urn:microsoft.com/office/officeart/2005/8/layout/default"/>
    <dgm:cxn modelId="{64B46399-B28D-4BE0-A75D-388556BFF30E}" srcId="{E6EF0D89-9628-4A42-AAF4-1DAE04AC4F8D}" destId="{8E075548-B8D4-4AB7-A486-615657CBB40F}" srcOrd="0" destOrd="0" parTransId="{D484FAAA-EF92-4E49-BFDF-2FD304D85ACB}" sibTransId="{072E838E-AAF5-4150-A47F-DE7082D1D597}"/>
    <dgm:cxn modelId="{3A75AAAD-136C-4FE4-BAF5-5861200AD65E}" type="presOf" srcId="{8E075548-B8D4-4AB7-A486-615657CBB40F}" destId="{07A427C2-0E0B-44C1-AE51-A2A5B1D85152}" srcOrd="0" destOrd="0" presId="urn:microsoft.com/office/officeart/2005/8/layout/default"/>
    <dgm:cxn modelId="{159971B6-6CC5-458F-A5C1-F9898D079015}" type="presOf" srcId="{483458F6-76BC-4A19-92E8-C4439655F3B7}" destId="{7C84FEF5-7F36-4A92-8363-4F592B2916F6}" srcOrd="0" destOrd="0" presId="urn:microsoft.com/office/officeart/2005/8/layout/default"/>
    <dgm:cxn modelId="{6BB075BC-0513-4885-8509-549217D11423}" srcId="{E6EF0D89-9628-4A42-AAF4-1DAE04AC4F8D}" destId="{483458F6-76BC-4A19-92E8-C4439655F3B7}" srcOrd="3" destOrd="0" parTransId="{E899F0EE-760F-4B2A-AC6A-D6DAEFEC6AF5}" sibTransId="{EC09870C-AE39-4816-97C1-241E0656E656}"/>
    <dgm:cxn modelId="{BFC7D3C5-18F0-4477-ADBF-A48693B6B185}" srcId="{E6EF0D89-9628-4A42-AAF4-1DAE04AC4F8D}" destId="{7E5B3D8F-6645-40D1-BE7C-6E95D5FFE6CC}" srcOrd="4" destOrd="0" parTransId="{D39BA2A4-43C5-41D4-830D-3E92EEA35A21}" sibTransId="{4DE7B3E3-AA82-4654-8D5D-6D551AEBFAE4}"/>
    <dgm:cxn modelId="{842E87D9-DA4E-4AD3-BD25-3F2A309A76AF}" srcId="{E6EF0D89-9628-4A42-AAF4-1DAE04AC4F8D}" destId="{F6C79A85-E0A8-45BC-ACCF-0C0E9B7215EA}" srcOrd="2" destOrd="0" parTransId="{F7C51659-F499-49B2-B3D1-328B1F7399F4}" sibTransId="{6F314EDC-491F-4ACE-9B8C-970B439305B0}"/>
    <dgm:cxn modelId="{39CA82E0-F0C3-46C5-A5B9-E186EE87C67F}" type="presOf" srcId="{BC95F305-70A0-474D-82E6-7D175971D4AD}" destId="{A4487582-DAA3-40CE-8972-6FEC07DB54A3}" srcOrd="0" destOrd="0" presId="urn:microsoft.com/office/officeart/2005/8/layout/default"/>
    <dgm:cxn modelId="{032BE6EF-86F2-4A74-9EDA-07518E4CFA1B}" type="presParOf" srcId="{B731B9B1-1C8E-4451-AF36-F6E4DC15AC82}" destId="{07A427C2-0E0B-44C1-AE51-A2A5B1D85152}" srcOrd="0" destOrd="0" presId="urn:microsoft.com/office/officeart/2005/8/layout/default"/>
    <dgm:cxn modelId="{C8EBBBD3-CD4D-4463-8B8A-53CA71C6FAC0}" type="presParOf" srcId="{B731B9B1-1C8E-4451-AF36-F6E4DC15AC82}" destId="{28516D11-46A4-4F89-AAE8-27E25A4E7FCD}" srcOrd="1" destOrd="0" presId="urn:microsoft.com/office/officeart/2005/8/layout/default"/>
    <dgm:cxn modelId="{079D725C-40E5-4A77-9F33-A0403D052006}" type="presParOf" srcId="{B731B9B1-1C8E-4451-AF36-F6E4DC15AC82}" destId="{109D7B3D-3A12-47AF-BE31-E5385920EA62}" srcOrd="2" destOrd="0" presId="urn:microsoft.com/office/officeart/2005/8/layout/default"/>
    <dgm:cxn modelId="{E2C39BC7-D4B5-48A4-B8DC-A4819FFA3A2F}" type="presParOf" srcId="{B731B9B1-1C8E-4451-AF36-F6E4DC15AC82}" destId="{33388084-2A53-487B-B315-8BBEE48080DE}" srcOrd="3" destOrd="0" presId="urn:microsoft.com/office/officeart/2005/8/layout/default"/>
    <dgm:cxn modelId="{B560BC02-225D-41DE-9B42-D0CE1F52D181}" type="presParOf" srcId="{B731B9B1-1C8E-4451-AF36-F6E4DC15AC82}" destId="{46ADFE6A-5A57-40AD-91CF-55D52CD16179}" srcOrd="4" destOrd="0" presId="urn:microsoft.com/office/officeart/2005/8/layout/default"/>
    <dgm:cxn modelId="{7131DD34-9196-4009-A0A9-A4A0DB877FE0}" type="presParOf" srcId="{B731B9B1-1C8E-4451-AF36-F6E4DC15AC82}" destId="{89A99EB2-50E0-456B-A388-A921B32592F0}" srcOrd="5" destOrd="0" presId="urn:microsoft.com/office/officeart/2005/8/layout/default"/>
    <dgm:cxn modelId="{367C2254-1784-401A-80CB-5C5337F4766A}" type="presParOf" srcId="{B731B9B1-1C8E-4451-AF36-F6E4DC15AC82}" destId="{7C84FEF5-7F36-4A92-8363-4F592B2916F6}" srcOrd="6" destOrd="0" presId="urn:microsoft.com/office/officeart/2005/8/layout/default"/>
    <dgm:cxn modelId="{5811D72A-737B-4E73-A801-ACE3A678BD8E}" type="presParOf" srcId="{B731B9B1-1C8E-4451-AF36-F6E4DC15AC82}" destId="{7FB526E7-5402-4D2C-A879-D7B8F03154F1}" srcOrd="7" destOrd="0" presId="urn:microsoft.com/office/officeart/2005/8/layout/default"/>
    <dgm:cxn modelId="{5ADDEA0B-85C0-4DEC-AAD3-15FC3F79F447}" type="presParOf" srcId="{B731B9B1-1C8E-4451-AF36-F6E4DC15AC82}" destId="{497B8E1E-EA10-4145-A04A-A1748090427B}" srcOrd="8" destOrd="0" presId="urn:microsoft.com/office/officeart/2005/8/layout/default"/>
    <dgm:cxn modelId="{2157808D-AE96-4047-B090-918BF2D4A57A}" type="presParOf" srcId="{B731B9B1-1C8E-4451-AF36-F6E4DC15AC82}" destId="{63F896FD-F74A-4D92-A9DF-F1E5F656E862}" srcOrd="9" destOrd="0" presId="urn:microsoft.com/office/officeart/2005/8/layout/default"/>
    <dgm:cxn modelId="{B91453CE-C395-4B24-BE47-9A9F622D64AB}" type="presParOf" srcId="{B731B9B1-1C8E-4451-AF36-F6E4DC15AC82}" destId="{A4487582-DAA3-40CE-8972-6FEC07DB54A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B66999-5EF7-48D9-BC44-D92D9632F99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49D0C42-20A2-42AE-9C36-D88EE0C0BF2D}">
      <dgm:prSet custT="1"/>
      <dgm:spPr/>
      <dgm:t>
        <a:bodyPr/>
        <a:lstStyle/>
        <a:p>
          <a:pPr>
            <a:lnSpc>
              <a:spcPct val="100000"/>
            </a:lnSpc>
          </a:pPr>
          <a:r>
            <a:rPr lang="en-US" sz="1800" dirty="0"/>
            <a:t>Knowledge and ability</a:t>
          </a:r>
        </a:p>
      </dgm:t>
    </dgm:pt>
    <dgm:pt modelId="{80B68B65-4DD1-43CC-A4CF-AFE392054F6D}" type="parTrans" cxnId="{A71A7157-3A77-438C-8A32-2BCDC64AB585}">
      <dgm:prSet/>
      <dgm:spPr/>
      <dgm:t>
        <a:bodyPr/>
        <a:lstStyle/>
        <a:p>
          <a:endParaRPr lang="en-US"/>
        </a:p>
      </dgm:t>
    </dgm:pt>
    <dgm:pt modelId="{C1FD72B7-8308-470E-8179-46E2954B6146}" type="sibTrans" cxnId="{A71A7157-3A77-438C-8A32-2BCDC64AB585}">
      <dgm:prSet/>
      <dgm:spPr/>
      <dgm:t>
        <a:bodyPr/>
        <a:lstStyle/>
        <a:p>
          <a:endParaRPr lang="en-US"/>
        </a:p>
      </dgm:t>
    </dgm:pt>
    <dgm:pt modelId="{C06801D1-289D-4BFB-BB1B-007E6518C6F4}">
      <dgm:prSet custT="1"/>
      <dgm:spPr/>
      <dgm:t>
        <a:bodyPr/>
        <a:lstStyle/>
        <a:p>
          <a:pPr>
            <a:lnSpc>
              <a:spcPct val="100000"/>
            </a:lnSpc>
          </a:pPr>
          <a:r>
            <a:rPr lang="en-US" sz="1800" dirty="0"/>
            <a:t>Personality and behaviors</a:t>
          </a:r>
        </a:p>
      </dgm:t>
    </dgm:pt>
    <dgm:pt modelId="{27ABE5EE-CF56-448B-8D01-826E9DCF4E87}" type="parTrans" cxnId="{AD33FEDC-EAE9-4279-9331-BA536BB1F539}">
      <dgm:prSet/>
      <dgm:spPr/>
      <dgm:t>
        <a:bodyPr/>
        <a:lstStyle/>
        <a:p>
          <a:endParaRPr lang="en-US"/>
        </a:p>
      </dgm:t>
    </dgm:pt>
    <dgm:pt modelId="{EDC1A0D9-0BC9-494A-B38D-3809F15C861F}" type="sibTrans" cxnId="{AD33FEDC-EAE9-4279-9331-BA536BB1F539}">
      <dgm:prSet/>
      <dgm:spPr/>
      <dgm:t>
        <a:bodyPr/>
        <a:lstStyle/>
        <a:p>
          <a:endParaRPr lang="en-US"/>
        </a:p>
      </dgm:t>
    </dgm:pt>
    <dgm:pt modelId="{E04FD471-736E-4036-B6F9-A944DB7181CE}">
      <dgm:prSet custT="1"/>
      <dgm:spPr/>
      <dgm:t>
        <a:bodyPr/>
        <a:lstStyle/>
        <a:p>
          <a:pPr>
            <a:lnSpc>
              <a:spcPct val="100000"/>
            </a:lnSpc>
          </a:pPr>
          <a:r>
            <a:rPr lang="en-US" sz="1800" dirty="0"/>
            <a:t>Motivations and integrity</a:t>
          </a:r>
        </a:p>
      </dgm:t>
    </dgm:pt>
    <dgm:pt modelId="{5B5CB61B-469B-47FA-BE5C-98C01DB6AD6B}" type="parTrans" cxnId="{64672400-FF66-4671-865E-4F22DB7D2983}">
      <dgm:prSet/>
      <dgm:spPr/>
      <dgm:t>
        <a:bodyPr/>
        <a:lstStyle/>
        <a:p>
          <a:endParaRPr lang="en-US"/>
        </a:p>
      </dgm:t>
    </dgm:pt>
    <dgm:pt modelId="{56A527F0-D923-448B-B229-2814C851A0D4}" type="sibTrans" cxnId="{64672400-FF66-4671-865E-4F22DB7D2983}">
      <dgm:prSet/>
      <dgm:spPr/>
      <dgm:t>
        <a:bodyPr/>
        <a:lstStyle/>
        <a:p>
          <a:endParaRPr lang="en-US"/>
        </a:p>
      </dgm:t>
    </dgm:pt>
    <dgm:pt modelId="{3BCB4F93-3741-4BA3-B38E-5F0B25A887D1}">
      <dgm:prSet custT="1"/>
      <dgm:spPr/>
      <dgm:t>
        <a:bodyPr/>
        <a:lstStyle/>
        <a:p>
          <a:pPr>
            <a:lnSpc>
              <a:spcPct val="100000"/>
            </a:lnSpc>
          </a:pPr>
          <a:r>
            <a:rPr lang="en-US" sz="1800" dirty="0"/>
            <a:t>Available paths and opportunities to growth</a:t>
          </a:r>
        </a:p>
      </dgm:t>
    </dgm:pt>
    <dgm:pt modelId="{41DFD4C1-E123-4FCB-845A-B4505211015A}" type="parTrans" cxnId="{45CBC782-1E25-49C5-81C6-FA583F149B71}">
      <dgm:prSet/>
      <dgm:spPr/>
      <dgm:t>
        <a:bodyPr/>
        <a:lstStyle/>
        <a:p>
          <a:endParaRPr lang="en-US"/>
        </a:p>
      </dgm:t>
    </dgm:pt>
    <dgm:pt modelId="{4F6664D0-62F1-4A90-9D4A-95331F444439}" type="sibTrans" cxnId="{45CBC782-1E25-49C5-81C6-FA583F149B71}">
      <dgm:prSet/>
      <dgm:spPr/>
      <dgm:t>
        <a:bodyPr/>
        <a:lstStyle/>
        <a:p>
          <a:endParaRPr lang="en-US"/>
        </a:p>
      </dgm:t>
    </dgm:pt>
    <dgm:pt modelId="{2BEB1646-DBA3-450B-8774-B481393B07C0}">
      <dgm:prSet custT="1"/>
      <dgm:spPr/>
      <dgm:t>
        <a:bodyPr/>
        <a:lstStyle/>
        <a:p>
          <a:pPr>
            <a:lnSpc>
              <a:spcPct val="100000"/>
            </a:lnSpc>
          </a:pPr>
          <a:r>
            <a:rPr lang="en-US" sz="1800" dirty="0"/>
            <a:t>Barriers</a:t>
          </a:r>
        </a:p>
      </dgm:t>
    </dgm:pt>
    <dgm:pt modelId="{7FDAB571-21D2-4C5E-89E7-B1B71CBA7101}" type="parTrans" cxnId="{7F5D3E99-37B6-4E55-A9BC-584AD5DAAFF5}">
      <dgm:prSet/>
      <dgm:spPr/>
      <dgm:t>
        <a:bodyPr/>
        <a:lstStyle/>
        <a:p>
          <a:endParaRPr lang="en-US"/>
        </a:p>
      </dgm:t>
    </dgm:pt>
    <dgm:pt modelId="{95949637-EEBD-4240-83E5-CEE2B6A94381}" type="sibTrans" cxnId="{7F5D3E99-37B6-4E55-A9BC-584AD5DAAFF5}">
      <dgm:prSet/>
      <dgm:spPr/>
      <dgm:t>
        <a:bodyPr/>
        <a:lstStyle/>
        <a:p>
          <a:endParaRPr lang="en-US"/>
        </a:p>
      </dgm:t>
    </dgm:pt>
    <dgm:pt modelId="{A26FA161-98B5-4E95-8F48-EC7E850C9D1A}" type="pres">
      <dgm:prSet presAssocID="{F7B66999-5EF7-48D9-BC44-D92D9632F994}" presName="root" presStyleCnt="0">
        <dgm:presLayoutVars>
          <dgm:dir/>
          <dgm:resizeHandles val="exact"/>
        </dgm:presLayoutVars>
      </dgm:prSet>
      <dgm:spPr/>
    </dgm:pt>
    <dgm:pt modelId="{D0EFB8BB-6249-436D-ABCB-0B0C277E786F}" type="pres">
      <dgm:prSet presAssocID="{549D0C42-20A2-42AE-9C36-D88EE0C0BF2D}" presName="compNode" presStyleCnt="0"/>
      <dgm:spPr/>
    </dgm:pt>
    <dgm:pt modelId="{EB9D7B3B-34FA-47B5-BC26-98EFA1CE180B}" type="pres">
      <dgm:prSet presAssocID="{549D0C42-20A2-42AE-9C36-D88EE0C0BF2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EBD66491-E9B9-41E2-AC0F-74B20DA1289F}" type="pres">
      <dgm:prSet presAssocID="{549D0C42-20A2-42AE-9C36-D88EE0C0BF2D}" presName="spaceRect" presStyleCnt="0"/>
      <dgm:spPr/>
    </dgm:pt>
    <dgm:pt modelId="{AF773E58-59E9-4509-BE44-567B90B941BA}" type="pres">
      <dgm:prSet presAssocID="{549D0C42-20A2-42AE-9C36-D88EE0C0BF2D}" presName="textRect" presStyleLbl="revTx" presStyleIdx="0" presStyleCnt="5">
        <dgm:presLayoutVars>
          <dgm:chMax val="1"/>
          <dgm:chPref val="1"/>
        </dgm:presLayoutVars>
      </dgm:prSet>
      <dgm:spPr/>
    </dgm:pt>
    <dgm:pt modelId="{45C2E392-803A-450A-B6E5-27A1E48A9A2E}" type="pres">
      <dgm:prSet presAssocID="{C1FD72B7-8308-470E-8179-46E2954B6146}" presName="sibTrans" presStyleCnt="0"/>
      <dgm:spPr/>
    </dgm:pt>
    <dgm:pt modelId="{1617CE88-4A31-4017-8A7B-D7B305CE8610}" type="pres">
      <dgm:prSet presAssocID="{C06801D1-289D-4BFB-BB1B-007E6518C6F4}" presName="compNode" presStyleCnt="0"/>
      <dgm:spPr/>
    </dgm:pt>
    <dgm:pt modelId="{33286358-0717-4D38-890F-CCAFE959D5DE}" type="pres">
      <dgm:prSet presAssocID="{C06801D1-289D-4BFB-BB1B-007E6518C6F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rama"/>
        </a:ext>
      </dgm:extLst>
    </dgm:pt>
    <dgm:pt modelId="{185C8E95-7906-4E9E-8464-FAEACD5E84F2}" type="pres">
      <dgm:prSet presAssocID="{C06801D1-289D-4BFB-BB1B-007E6518C6F4}" presName="spaceRect" presStyleCnt="0"/>
      <dgm:spPr/>
    </dgm:pt>
    <dgm:pt modelId="{ED676D05-F77A-406C-BA3E-EE6A470329C0}" type="pres">
      <dgm:prSet presAssocID="{C06801D1-289D-4BFB-BB1B-007E6518C6F4}" presName="textRect" presStyleLbl="revTx" presStyleIdx="1" presStyleCnt="5">
        <dgm:presLayoutVars>
          <dgm:chMax val="1"/>
          <dgm:chPref val="1"/>
        </dgm:presLayoutVars>
      </dgm:prSet>
      <dgm:spPr/>
    </dgm:pt>
    <dgm:pt modelId="{0226F1B2-F764-4B89-97D4-BB0793DE9FEE}" type="pres">
      <dgm:prSet presAssocID="{EDC1A0D9-0BC9-494A-B38D-3809F15C861F}" presName="sibTrans" presStyleCnt="0"/>
      <dgm:spPr/>
    </dgm:pt>
    <dgm:pt modelId="{D97AD1EE-10EE-43B7-BE1C-1FFC37893565}" type="pres">
      <dgm:prSet presAssocID="{E04FD471-736E-4036-B6F9-A944DB7181CE}" presName="compNode" presStyleCnt="0"/>
      <dgm:spPr/>
    </dgm:pt>
    <dgm:pt modelId="{EC694B2A-E364-4315-AC0F-BF9ACC586F16}" type="pres">
      <dgm:prSet presAssocID="{E04FD471-736E-4036-B6F9-A944DB7181C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21D632FE-DF28-4A51-A38F-51E18991FF98}" type="pres">
      <dgm:prSet presAssocID="{E04FD471-736E-4036-B6F9-A944DB7181CE}" presName="spaceRect" presStyleCnt="0"/>
      <dgm:spPr/>
    </dgm:pt>
    <dgm:pt modelId="{45283AF4-84DB-4FDE-A4A7-937DB172FD58}" type="pres">
      <dgm:prSet presAssocID="{E04FD471-736E-4036-B6F9-A944DB7181CE}" presName="textRect" presStyleLbl="revTx" presStyleIdx="2" presStyleCnt="5">
        <dgm:presLayoutVars>
          <dgm:chMax val="1"/>
          <dgm:chPref val="1"/>
        </dgm:presLayoutVars>
      </dgm:prSet>
      <dgm:spPr/>
    </dgm:pt>
    <dgm:pt modelId="{0226B3B1-AE7E-47F1-B4E1-B7637EADAC13}" type="pres">
      <dgm:prSet presAssocID="{56A527F0-D923-448B-B229-2814C851A0D4}" presName="sibTrans" presStyleCnt="0"/>
      <dgm:spPr/>
    </dgm:pt>
    <dgm:pt modelId="{B8538594-F1FA-44E3-9A1B-2F40DE2AD745}" type="pres">
      <dgm:prSet presAssocID="{3BCB4F93-3741-4BA3-B38E-5F0B25A887D1}" presName="compNode" presStyleCnt="0"/>
      <dgm:spPr/>
    </dgm:pt>
    <dgm:pt modelId="{B4B2B0FE-A632-4041-992C-385A8A449D3D}" type="pres">
      <dgm:prSet presAssocID="{3BCB4F93-3741-4BA3-B38E-5F0B25A887D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pward trend"/>
        </a:ext>
      </dgm:extLst>
    </dgm:pt>
    <dgm:pt modelId="{186432DF-BCB0-40ED-B90D-068E98CCD30B}" type="pres">
      <dgm:prSet presAssocID="{3BCB4F93-3741-4BA3-B38E-5F0B25A887D1}" presName="spaceRect" presStyleCnt="0"/>
      <dgm:spPr/>
    </dgm:pt>
    <dgm:pt modelId="{1CB9C675-2CD5-4FB7-B636-107A8EE684F6}" type="pres">
      <dgm:prSet presAssocID="{3BCB4F93-3741-4BA3-B38E-5F0B25A887D1}" presName="textRect" presStyleLbl="revTx" presStyleIdx="3" presStyleCnt="5" custScaleX="131371">
        <dgm:presLayoutVars>
          <dgm:chMax val="1"/>
          <dgm:chPref val="1"/>
        </dgm:presLayoutVars>
      </dgm:prSet>
      <dgm:spPr/>
    </dgm:pt>
    <dgm:pt modelId="{6C33885F-382A-4DBA-AE76-5DEE23885DE2}" type="pres">
      <dgm:prSet presAssocID="{4F6664D0-62F1-4A90-9D4A-95331F444439}" presName="sibTrans" presStyleCnt="0"/>
      <dgm:spPr/>
    </dgm:pt>
    <dgm:pt modelId="{9E532B22-5B27-4E91-8BD7-C7528D23EBBB}" type="pres">
      <dgm:prSet presAssocID="{2BEB1646-DBA3-450B-8774-B481393B07C0}" presName="compNode" presStyleCnt="0"/>
      <dgm:spPr/>
    </dgm:pt>
    <dgm:pt modelId="{46B72C49-7E17-4E9E-A657-BDF11AFD54ED}" type="pres">
      <dgm:prSet presAssocID="{2BEB1646-DBA3-450B-8774-B481393B07C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No sign"/>
        </a:ext>
      </dgm:extLst>
    </dgm:pt>
    <dgm:pt modelId="{F55B12B7-164E-4C89-84A5-CE4CC9929E00}" type="pres">
      <dgm:prSet presAssocID="{2BEB1646-DBA3-450B-8774-B481393B07C0}" presName="spaceRect" presStyleCnt="0"/>
      <dgm:spPr/>
    </dgm:pt>
    <dgm:pt modelId="{560BDCE1-E672-49A1-AC90-A327A4859744}" type="pres">
      <dgm:prSet presAssocID="{2BEB1646-DBA3-450B-8774-B481393B07C0}" presName="textRect" presStyleLbl="revTx" presStyleIdx="4" presStyleCnt="5">
        <dgm:presLayoutVars>
          <dgm:chMax val="1"/>
          <dgm:chPref val="1"/>
        </dgm:presLayoutVars>
      </dgm:prSet>
      <dgm:spPr/>
    </dgm:pt>
  </dgm:ptLst>
  <dgm:cxnLst>
    <dgm:cxn modelId="{64672400-FF66-4671-865E-4F22DB7D2983}" srcId="{F7B66999-5EF7-48D9-BC44-D92D9632F994}" destId="{E04FD471-736E-4036-B6F9-A944DB7181CE}" srcOrd="2" destOrd="0" parTransId="{5B5CB61B-469B-47FA-BE5C-98C01DB6AD6B}" sibTransId="{56A527F0-D923-448B-B229-2814C851A0D4}"/>
    <dgm:cxn modelId="{6D62A720-A1B2-4DF9-A6D5-31EEDBF8CF62}" type="presOf" srcId="{3BCB4F93-3741-4BA3-B38E-5F0B25A887D1}" destId="{1CB9C675-2CD5-4FB7-B636-107A8EE684F6}" srcOrd="0" destOrd="0" presId="urn:microsoft.com/office/officeart/2018/2/layout/IconLabelList"/>
    <dgm:cxn modelId="{8B978146-EC40-4CA0-9B90-CA22ECBF97BA}" type="presOf" srcId="{C06801D1-289D-4BFB-BB1B-007E6518C6F4}" destId="{ED676D05-F77A-406C-BA3E-EE6A470329C0}" srcOrd="0" destOrd="0" presId="urn:microsoft.com/office/officeart/2018/2/layout/IconLabelList"/>
    <dgm:cxn modelId="{0DED724A-8D6B-4C05-864B-047574917E0E}" type="presOf" srcId="{549D0C42-20A2-42AE-9C36-D88EE0C0BF2D}" destId="{AF773E58-59E9-4509-BE44-567B90B941BA}" srcOrd="0" destOrd="0" presId="urn:microsoft.com/office/officeart/2018/2/layout/IconLabelList"/>
    <dgm:cxn modelId="{A71A7157-3A77-438C-8A32-2BCDC64AB585}" srcId="{F7B66999-5EF7-48D9-BC44-D92D9632F994}" destId="{549D0C42-20A2-42AE-9C36-D88EE0C0BF2D}" srcOrd="0" destOrd="0" parTransId="{80B68B65-4DD1-43CC-A4CF-AFE392054F6D}" sibTransId="{C1FD72B7-8308-470E-8179-46E2954B6146}"/>
    <dgm:cxn modelId="{71A36678-81BE-4D02-ADC1-58CAE86A2DF7}" type="presOf" srcId="{2BEB1646-DBA3-450B-8774-B481393B07C0}" destId="{560BDCE1-E672-49A1-AC90-A327A4859744}" srcOrd="0" destOrd="0" presId="urn:microsoft.com/office/officeart/2018/2/layout/IconLabelList"/>
    <dgm:cxn modelId="{45CBC782-1E25-49C5-81C6-FA583F149B71}" srcId="{F7B66999-5EF7-48D9-BC44-D92D9632F994}" destId="{3BCB4F93-3741-4BA3-B38E-5F0B25A887D1}" srcOrd="3" destOrd="0" parTransId="{41DFD4C1-E123-4FCB-845A-B4505211015A}" sibTransId="{4F6664D0-62F1-4A90-9D4A-95331F444439}"/>
    <dgm:cxn modelId="{7F5D3E99-37B6-4E55-A9BC-584AD5DAAFF5}" srcId="{F7B66999-5EF7-48D9-BC44-D92D9632F994}" destId="{2BEB1646-DBA3-450B-8774-B481393B07C0}" srcOrd="4" destOrd="0" parTransId="{7FDAB571-21D2-4C5E-89E7-B1B71CBA7101}" sibTransId="{95949637-EEBD-4240-83E5-CEE2B6A94381}"/>
    <dgm:cxn modelId="{B00CE9A9-306D-45D7-B50F-8D170D71D431}" type="presOf" srcId="{F7B66999-5EF7-48D9-BC44-D92D9632F994}" destId="{A26FA161-98B5-4E95-8F48-EC7E850C9D1A}" srcOrd="0" destOrd="0" presId="urn:microsoft.com/office/officeart/2018/2/layout/IconLabelList"/>
    <dgm:cxn modelId="{A4D55DC4-DE6F-4902-83CE-A948CF83AF7E}" type="presOf" srcId="{E04FD471-736E-4036-B6F9-A944DB7181CE}" destId="{45283AF4-84DB-4FDE-A4A7-937DB172FD58}" srcOrd="0" destOrd="0" presId="urn:microsoft.com/office/officeart/2018/2/layout/IconLabelList"/>
    <dgm:cxn modelId="{AD33FEDC-EAE9-4279-9331-BA536BB1F539}" srcId="{F7B66999-5EF7-48D9-BC44-D92D9632F994}" destId="{C06801D1-289D-4BFB-BB1B-007E6518C6F4}" srcOrd="1" destOrd="0" parTransId="{27ABE5EE-CF56-448B-8D01-826E9DCF4E87}" sibTransId="{EDC1A0D9-0BC9-494A-B38D-3809F15C861F}"/>
    <dgm:cxn modelId="{69A4B266-1ABD-433E-92C8-4E53F24B1E52}" type="presParOf" srcId="{A26FA161-98B5-4E95-8F48-EC7E850C9D1A}" destId="{D0EFB8BB-6249-436D-ABCB-0B0C277E786F}" srcOrd="0" destOrd="0" presId="urn:microsoft.com/office/officeart/2018/2/layout/IconLabelList"/>
    <dgm:cxn modelId="{95B9AE0F-A2F5-4B15-BA82-EB72ABC3F7C3}" type="presParOf" srcId="{D0EFB8BB-6249-436D-ABCB-0B0C277E786F}" destId="{EB9D7B3B-34FA-47B5-BC26-98EFA1CE180B}" srcOrd="0" destOrd="0" presId="urn:microsoft.com/office/officeart/2018/2/layout/IconLabelList"/>
    <dgm:cxn modelId="{CEF83F54-42D4-431E-869E-34A843C7F25C}" type="presParOf" srcId="{D0EFB8BB-6249-436D-ABCB-0B0C277E786F}" destId="{EBD66491-E9B9-41E2-AC0F-74B20DA1289F}" srcOrd="1" destOrd="0" presId="urn:microsoft.com/office/officeart/2018/2/layout/IconLabelList"/>
    <dgm:cxn modelId="{E54DA834-F06A-473C-B9A5-998611AFA8B2}" type="presParOf" srcId="{D0EFB8BB-6249-436D-ABCB-0B0C277E786F}" destId="{AF773E58-59E9-4509-BE44-567B90B941BA}" srcOrd="2" destOrd="0" presId="urn:microsoft.com/office/officeart/2018/2/layout/IconLabelList"/>
    <dgm:cxn modelId="{CE56D249-A36D-4071-BA13-7FC0A04BACF7}" type="presParOf" srcId="{A26FA161-98B5-4E95-8F48-EC7E850C9D1A}" destId="{45C2E392-803A-450A-B6E5-27A1E48A9A2E}" srcOrd="1" destOrd="0" presId="urn:microsoft.com/office/officeart/2018/2/layout/IconLabelList"/>
    <dgm:cxn modelId="{3710166B-0A7E-4E1F-B4D6-E563ED447968}" type="presParOf" srcId="{A26FA161-98B5-4E95-8F48-EC7E850C9D1A}" destId="{1617CE88-4A31-4017-8A7B-D7B305CE8610}" srcOrd="2" destOrd="0" presId="urn:microsoft.com/office/officeart/2018/2/layout/IconLabelList"/>
    <dgm:cxn modelId="{7F1CEE35-1ABE-4A90-A8D6-F54C6E827A5B}" type="presParOf" srcId="{1617CE88-4A31-4017-8A7B-D7B305CE8610}" destId="{33286358-0717-4D38-890F-CCAFE959D5DE}" srcOrd="0" destOrd="0" presId="urn:microsoft.com/office/officeart/2018/2/layout/IconLabelList"/>
    <dgm:cxn modelId="{4D3EDCD2-1842-4A38-A46A-198947326AD2}" type="presParOf" srcId="{1617CE88-4A31-4017-8A7B-D7B305CE8610}" destId="{185C8E95-7906-4E9E-8464-FAEACD5E84F2}" srcOrd="1" destOrd="0" presId="urn:microsoft.com/office/officeart/2018/2/layout/IconLabelList"/>
    <dgm:cxn modelId="{F46F4690-C836-4195-83DA-22E42EC38FE8}" type="presParOf" srcId="{1617CE88-4A31-4017-8A7B-D7B305CE8610}" destId="{ED676D05-F77A-406C-BA3E-EE6A470329C0}" srcOrd="2" destOrd="0" presId="urn:microsoft.com/office/officeart/2018/2/layout/IconLabelList"/>
    <dgm:cxn modelId="{BB9632F0-83B6-45A6-958E-7ECF7C5CC5BF}" type="presParOf" srcId="{A26FA161-98B5-4E95-8F48-EC7E850C9D1A}" destId="{0226F1B2-F764-4B89-97D4-BB0793DE9FEE}" srcOrd="3" destOrd="0" presId="urn:microsoft.com/office/officeart/2018/2/layout/IconLabelList"/>
    <dgm:cxn modelId="{9C85E140-FCAB-43C2-A8F6-C49B994B43B4}" type="presParOf" srcId="{A26FA161-98B5-4E95-8F48-EC7E850C9D1A}" destId="{D97AD1EE-10EE-43B7-BE1C-1FFC37893565}" srcOrd="4" destOrd="0" presId="urn:microsoft.com/office/officeart/2018/2/layout/IconLabelList"/>
    <dgm:cxn modelId="{B6FB883F-0D04-4056-A3BD-F85F4BC6BDBB}" type="presParOf" srcId="{D97AD1EE-10EE-43B7-BE1C-1FFC37893565}" destId="{EC694B2A-E364-4315-AC0F-BF9ACC586F16}" srcOrd="0" destOrd="0" presId="urn:microsoft.com/office/officeart/2018/2/layout/IconLabelList"/>
    <dgm:cxn modelId="{37C5D13F-127A-46F4-8E4A-7B5E4DB24BE0}" type="presParOf" srcId="{D97AD1EE-10EE-43B7-BE1C-1FFC37893565}" destId="{21D632FE-DF28-4A51-A38F-51E18991FF98}" srcOrd="1" destOrd="0" presId="urn:microsoft.com/office/officeart/2018/2/layout/IconLabelList"/>
    <dgm:cxn modelId="{04DB1928-720F-4024-99E5-C9BAD8485D99}" type="presParOf" srcId="{D97AD1EE-10EE-43B7-BE1C-1FFC37893565}" destId="{45283AF4-84DB-4FDE-A4A7-937DB172FD58}" srcOrd="2" destOrd="0" presId="urn:microsoft.com/office/officeart/2018/2/layout/IconLabelList"/>
    <dgm:cxn modelId="{10B2729F-7B2D-4837-A944-8A74E063B7FE}" type="presParOf" srcId="{A26FA161-98B5-4E95-8F48-EC7E850C9D1A}" destId="{0226B3B1-AE7E-47F1-B4E1-B7637EADAC13}" srcOrd="5" destOrd="0" presId="urn:microsoft.com/office/officeart/2018/2/layout/IconLabelList"/>
    <dgm:cxn modelId="{0904863A-3F4B-4B17-BA6F-69F40533785E}" type="presParOf" srcId="{A26FA161-98B5-4E95-8F48-EC7E850C9D1A}" destId="{B8538594-F1FA-44E3-9A1B-2F40DE2AD745}" srcOrd="6" destOrd="0" presId="urn:microsoft.com/office/officeart/2018/2/layout/IconLabelList"/>
    <dgm:cxn modelId="{842A3978-9A26-494D-8C9F-2CE9DF1C093B}" type="presParOf" srcId="{B8538594-F1FA-44E3-9A1B-2F40DE2AD745}" destId="{B4B2B0FE-A632-4041-992C-385A8A449D3D}" srcOrd="0" destOrd="0" presId="urn:microsoft.com/office/officeart/2018/2/layout/IconLabelList"/>
    <dgm:cxn modelId="{4309153B-550C-4B3F-B04A-210534830B00}" type="presParOf" srcId="{B8538594-F1FA-44E3-9A1B-2F40DE2AD745}" destId="{186432DF-BCB0-40ED-B90D-068E98CCD30B}" srcOrd="1" destOrd="0" presId="urn:microsoft.com/office/officeart/2018/2/layout/IconLabelList"/>
    <dgm:cxn modelId="{3EEBEC28-D25E-4A7B-B922-CD644B135FC5}" type="presParOf" srcId="{B8538594-F1FA-44E3-9A1B-2F40DE2AD745}" destId="{1CB9C675-2CD5-4FB7-B636-107A8EE684F6}" srcOrd="2" destOrd="0" presId="urn:microsoft.com/office/officeart/2018/2/layout/IconLabelList"/>
    <dgm:cxn modelId="{BAE7D07C-2B8D-4A1F-8AA9-769C588F34F7}" type="presParOf" srcId="{A26FA161-98B5-4E95-8F48-EC7E850C9D1A}" destId="{6C33885F-382A-4DBA-AE76-5DEE23885DE2}" srcOrd="7" destOrd="0" presId="urn:microsoft.com/office/officeart/2018/2/layout/IconLabelList"/>
    <dgm:cxn modelId="{DFC85EF0-3BAE-4584-ACD3-300EA4DB3657}" type="presParOf" srcId="{A26FA161-98B5-4E95-8F48-EC7E850C9D1A}" destId="{9E532B22-5B27-4E91-8BD7-C7528D23EBBB}" srcOrd="8" destOrd="0" presId="urn:microsoft.com/office/officeart/2018/2/layout/IconLabelList"/>
    <dgm:cxn modelId="{DC7BDE80-4DCB-4169-9A1C-3CB96D8D91DA}" type="presParOf" srcId="{9E532B22-5B27-4E91-8BD7-C7528D23EBBB}" destId="{46B72C49-7E17-4E9E-A657-BDF11AFD54ED}" srcOrd="0" destOrd="0" presId="urn:microsoft.com/office/officeart/2018/2/layout/IconLabelList"/>
    <dgm:cxn modelId="{F21B203B-DEE0-4223-9564-DA3AB9CD2683}" type="presParOf" srcId="{9E532B22-5B27-4E91-8BD7-C7528D23EBBB}" destId="{F55B12B7-164E-4C89-84A5-CE4CC9929E00}" srcOrd="1" destOrd="0" presId="urn:microsoft.com/office/officeart/2018/2/layout/IconLabelList"/>
    <dgm:cxn modelId="{7DCEC01C-D1D5-4EC9-89EA-36B2BACFD542}" type="presParOf" srcId="{9E532B22-5B27-4E91-8BD7-C7528D23EBBB}" destId="{560BDCE1-E672-49A1-AC90-A327A485974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F0B08-D456-48D4-A699-C25A27BD28B3}">
      <dsp:nvSpPr>
        <dsp:cNvPr id="0" name=""/>
        <dsp:cNvSpPr/>
      </dsp:nvSpPr>
      <dsp:spPr>
        <a:xfrm>
          <a:off x="0" y="49774"/>
          <a:ext cx="5000124" cy="100737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Today’s Presentation</a:t>
          </a:r>
        </a:p>
      </dsp:txBody>
      <dsp:txXfrm>
        <a:off x="49176" y="98950"/>
        <a:ext cx="4901772" cy="909018"/>
      </dsp:txXfrm>
    </dsp:sp>
    <dsp:sp modelId="{A4E5AA14-CD69-4413-A5F9-9744BB51E47F}">
      <dsp:nvSpPr>
        <dsp:cNvPr id="0" name=""/>
        <dsp:cNvSpPr/>
      </dsp:nvSpPr>
      <dsp:spPr>
        <a:xfrm>
          <a:off x="0" y="1057144"/>
          <a:ext cx="5000124" cy="434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dirty="0"/>
            <a:t>Overview of Leadership and Management </a:t>
          </a:r>
        </a:p>
        <a:p>
          <a:pPr marL="285750" lvl="1" indent="-285750" algn="l" defTabSz="1466850">
            <a:lnSpc>
              <a:spcPct val="90000"/>
            </a:lnSpc>
            <a:spcBef>
              <a:spcPct val="0"/>
            </a:spcBef>
            <a:spcAft>
              <a:spcPct val="20000"/>
            </a:spcAft>
            <a:buChar char="•"/>
          </a:pPr>
          <a:r>
            <a:rPr lang="en-US" sz="3300" kern="1200"/>
            <a:t>Leadership</a:t>
          </a:r>
        </a:p>
        <a:p>
          <a:pPr marL="285750" lvl="1" indent="-285750" algn="l" defTabSz="1466850">
            <a:lnSpc>
              <a:spcPct val="90000"/>
            </a:lnSpc>
            <a:spcBef>
              <a:spcPct val="0"/>
            </a:spcBef>
            <a:spcAft>
              <a:spcPct val="20000"/>
            </a:spcAft>
            <a:buChar char="•"/>
          </a:pPr>
          <a:r>
            <a:rPr lang="en-US" sz="3300" kern="1200"/>
            <a:t>Management</a:t>
          </a:r>
        </a:p>
        <a:p>
          <a:pPr marL="285750" lvl="1" indent="-285750" algn="l" defTabSz="1466850">
            <a:lnSpc>
              <a:spcPct val="90000"/>
            </a:lnSpc>
            <a:spcBef>
              <a:spcPct val="0"/>
            </a:spcBef>
            <a:spcAft>
              <a:spcPct val="20000"/>
            </a:spcAft>
            <a:buChar char="•"/>
          </a:pPr>
          <a:r>
            <a:rPr lang="en-US" sz="3300" kern="1200"/>
            <a:t>Supervision </a:t>
          </a:r>
        </a:p>
        <a:p>
          <a:pPr marL="285750" lvl="1" indent="-285750" algn="l" defTabSz="1466850">
            <a:lnSpc>
              <a:spcPct val="90000"/>
            </a:lnSpc>
            <a:spcBef>
              <a:spcPct val="0"/>
            </a:spcBef>
            <a:spcAft>
              <a:spcPct val="20000"/>
            </a:spcAft>
            <a:buChar char="•"/>
          </a:pPr>
          <a:r>
            <a:rPr lang="en-US" sz="3300" kern="1200"/>
            <a:t>Part 1 Exam</a:t>
          </a:r>
        </a:p>
        <a:p>
          <a:pPr marL="285750" lvl="1" indent="-285750" algn="l" defTabSz="1466850">
            <a:lnSpc>
              <a:spcPct val="90000"/>
            </a:lnSpc>
            <a:spcBef>
              <a:spcPct val="0"/>
            </a:spcBef>
            <a:spcAft>
              <a:spcPct val="20000"/>
            </a:spcAft>
            <a:buChar char="•"/>
          </a:pPr>
          <a:r>
            <a:rPr lang="en-US" sz="3300" kern="1200" dirty="0"/>
            <a:t>Special Topic: Asset Management</a:t>
          </a:r>
        </a:p>
      </dsp:txBody>
      <dsp:txXfrm>
        <a:off x="0" y="1057144"/>
        <a:ext cx="5000124" cy="4347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0C32E-027F-4A48-BC71-0EEF1963CB57}">
      <dsp:nvSpPr>
        <dsp:cNvPr id="0" name=""/>
        <dsp:cNvSpPr/>
      </dsp:nvSpPr>
      <dsp:spPr>
        <a:xfrm>
          <a:off x="0" y="163644"/>
          <a:ext cx="1399995" cy="11620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7C2AFC-7811-4137-A92A-759222E7300D}">
      <dsp:nvSpPr>
        <dsp:cNvPr id="0" name=""/>
        <dsp:cNvSpPr/>
      </dsp:nvSpPr>
      <dsp:spPr>
        <a:xfrm>
          <a:off x="0" y="1349607"/>
          <a:ext cx="3999988" cy="498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Leadership functions and skills:</a:t>
          </a:r>
        </a:p>
      </dsp:txBody>
      <dsp:txXfrm>
        <a:off x="0" y="1349607"/>
        <a:ext cx="3999988" cy="498031"/>
      </dsp:txXfrm>
    </dsp:sp>
    <dsp:sp modelId="{5D8513FB-2216-4D00-ADC7-2873EF4E41D5}">
      <dsp:nvSpPr>
        <dsp:cNvPr id="0" name=""/>
        <dsp:cNvSpPr/>
      </dsp:nvSpPr>
      <dsp:spPr>
        <a:xfrm>
          <a:off x="0" y="1769144"/>
          <a:ext cx="3999988" cy="1956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b="1" kern="1200" dirty="0"/>
            <a:t>Effectiveness</a:t>
          </a:r>
          <a:r>
            <a:rPr lang="en-US" sz="1800" kern="1200" dirty="0"/>
            <a:t> - Assures the right things are being done.</a:t>
          </a:r>
        </a:p>
        <a:p>
          <a:pPr marL="0" lvl="0" indent="0" algn="l" defTabSz="800100">
            <a:lnSpc>
              <a:spcPct val="100000"/>
            </a:lnSpc>
            <a:spcBef>
              <a:spcPct val="0"/>
            </a:spcBef>
            <a:spcAft>
              <a:spcPct val="35000"/>
            </a:spcAft>
            <a:buNone/>
          </a:pPr>
          <a:r>
            <a:rPr lang="en-US" sz="1800" b="1" kern="1200" dirty="0"/>
            <a:t>Empowerment</a:t>
          </a:r>
          <a:r>
            <a:rPr lang="en-US" sz="1800" kern="1200" dirty="0"/>
            <a:t> - Creates an empowering culture, clarifies and shares the vision, creates cooperation through aligning others, motivates and inspires, delegates, role model and creates strategies for change.</a:t>
          </a:r>
        </a:p>
      </dsp:txBody>
      <dsp:txXfrm>
        <a:off x="0" y="1769144"/>
        <a:ext cx="3999988" cy="1956293"/>
      </dsp:txXfrm>
    </dsp:sp>
    <dsp:sp modelId="{233615E3-23C1-41AC-B868-8169EA64150F}">
      <dsp:nvSpPr>
        <dsp:cNvPr id="0" name=""/>
        <dsp:cNvSpPr/>
      </dsp:nvSpPr>
      <dsp:spPr>
        <a:xfrm>
          <a:off x="4693403" y="0"/>
          <a:ext cx="1399995" cy="11620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308D2E-5474-47C7-BD80-8AB6FE90479C}">
      <dsp:nvSpPr>
        <dsp:cNvPr id="0" name=""/>
        <dsp:cNvSpPr/>
      </dsp:nvSpPr>
      <dsp:spPr>
        <a:xfrm>
          <a:off x="4723387" y="1349607"/>
          <a:ext cx="3999988" cy="498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Management functions and skills:</a:t>
          </a:r>
        </a:p>
      </dsp:txBody>
      <dsp:txXfrm>
        <a:off x="4723387" y="1349607"/>
        <a:ext cx="3999988" cy="498031"/>
      </dsp:txXfrm>
    </dsp:sp>
    <dsp:sp modelId="{72CF37AA-A11C-4B70-987D-526345160923}">
      <dsp:nvSpPr>
        <dsp:cNvPr id="0" name=""/>
        <dsp:cNvSpPr/>
      </dsp:nvSpPr>
      <dsp:spPr>
        <a:xfrm>
          <a:off x="4723387" y="1769144"/>
          <a:ext cx="3999988" cy="1956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b="1" kern="1200" dirty="0"/>
            <a:t>Efficiency</a:t>
          </a:r>
          <a:r>
            <a:rPr lang="en-US" sz="1800" kern="1200" dirty="0"/>
            <a:t> - Assures things are being done the right way, </a:t>
          </a:r>
          <a:r>
            <a:rPr lang="en-US" sz="1800" b="1" kern="1200" dirty="0"/>
            <a:t>Manages</a:t>
          </a:r>
          <a:r>
            <a:rPr lang="en-US" sz="1800" kern="1200" dirty="0"/>
            <a:t> - writes job descriptions, ensures consistency, time management oriented, creates management systems, trains team members, controller, organizer, director, coordinator, continuous improvement, sets structure and procedures, supervises, conducts performance reviews and issues discipline</a:t>
          </a:r>
        </a:p>
        <a:p>
          <a:pPr marL="0" lvl="0" indent="0" algn="l" defTabSz="488950">
            <a:lnSpc>
              <a:spcPct val="100000"/>
            </a:lnSpc>
            <a:spcBef>
              <a:spcPct val="0"/>
            </a:spcBef>
            <a:spcAft>
              <a:spcPct val="35000"/>
            </a:spcAft>
            <a:buNone/>
          </a:pPr>
          <a:endParaRPr lang="en-US" sz="1100" kern="1200" dirty="0"/>
        </a:p>
        <a:p>
          <a:pPr marL="0" lvl="0" indent="0" algn="l" defTabSz="488950">
            <a:lnSpc>
              <a:spcPct val="100000"/>
            </a:lnSpc>
            <a:spcBef>
              <a:spcPct val="0"/>
            </a:spcBef>
            <a:spcAft>
              <a:spcPct val="35000"/>
            </a:spcAft>
            <a:buNone/>
          </a:pPr>
          <a:endParaRPr lang="en-US" sz="1100" kern="1200" dirty="0"/>
        </a:p>
      </dsp:txBody>
      <dsp:txXfrm>
        <a:off x="4723387" y="1769144"/>
        <a:ext cx="3999988" cy="19562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C6673-C211-4CED-8DE8-F08D18AAE442}">
      <dsp:nvSpPr>
        <dsp:cNvPr id="0" name=""/>
        <dsp:cNvSpPr/>
      </dsp:nvSpPr>
      <dsp:spPr>
        <a:xfrm>
          <a:off x="3191" y="351344"/>
          <a:ext cx="1402734" cy="14027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663B32-3007-4EB2-AAAC-D4C435D82862}">
      <dsp:nvSpPr>
        <dsp:cNvPr id="0" name=""/>
        <dsp:cNvSpPr/>
      </dsp:nvSpPr>
      <dsp:spPr>
        <a:xfrm>
          <a:off x="3191" y="1923998"/>
          <a:ext cx="4007812" cy="60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Combined Leadership and Management:</a:t>
          </a:r>
        </a:p>
      </dsp:txBody>
      <dsp:txXfrm>
        <a:off x="3191" y="1923998"/>
        <a:ext cx="4007812" cy="601171"/>
      </dsp:txXfrm>
    </dsp:sp>
    <dsp:sp modelId="{B48FAB2B-D472-489C-B70E-CFD3087FEA16}">
      <dsp:nvSpPr>
        <dsp:cNvPr id="0" name=""/>
        <dsp:cNvSpPr/>
      </dsp:nvSpPr>
      <dsp:spPr>
        <a:xfrm>
          <a:off x="3191" y="2604202"/>
          <a:ext cx="4007812" cy="1698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t>An active leader that assures a positive environment that provides incentives and opportunities for high performance to occur while balancing the complexities of being a creative thinker, problem solver, decision maker and </a:t>
          </a:r>
          <a:r>
            <a:rPr lang="en-US" sz="1800" kern="1200" dirty="0" err="1"/>
            <a:t>prioritizer</a:t>
          </a:r>
          <a:r>
            <a:rPr lang="en-US" sz="1800" kern="1200" dirty="0"/>
            <a:t>.</a:t>
          </a:r>
        </a:p>
      </dsp:txBody>
      <dsp:txXfrm>
        <a:off x="3191" y="2604202"/>
        <a:ext cx="4007812" cy="1698748"/>
      </dsp:txXfrm>
    </dsp:sp>
    <dsp:sp modelId="{D66FFD37-C2DD-42C1-85B2-71B4C7070C8E}">
      <dsp:nvSpPr>
        <dsp:cNvPr id="0" name=""/>
        <dsp:cNvSpPr/>
      </dsp:nvSpPr>
      <dsp:spPr>
        <a:xfrm>
          <a:off x="4712371" y="351344"/>
          <a:ext cx="1402734" cy="14027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9B6FE9-97BA-4AD5-88FC-36F4D748E032}">
      <dsp:nvSpPr>
        <dsp:cNvPr id="0" name=""/>
        <dsp:cNvSpPr/>
      </dsp:nvSpPr>
      <dsp:spPr>
        <a:xfrm>
          <a:off x="4712371" y="1923998"/>
          <a:ext cx="4007812" cy="601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Difference between leadership and management:</a:t>
          </a:r>
        </a:p>
      </dsp:txBody>
      <dsp:txXfrm>
        <a:off x="4712371" y="1923998"/>
        <a:ext cx="4007812" cy="601171"/>
      </dsp:txXfrm>
    </dsp:sp>
    <dsp:sp modelId="{74883EDB-13E6-4BD5-B56A-41B5E54F5524}">
      <dsp:nvSpPr>
        <dsp:cNvPr id="0" name=""/>
        <dsp:cNvSpPr/>
      </dsp:nvSpPr>
      <dsp:spPr>
        <a:xfrm>
          <a:off x="4712371" y="2604202"/>
          <a:ext cx="4007812" cy="1698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b="0" i="1" kern="1200" dirty="0"/>
            <a:t>Leaders assure the right things are being done.</a:t>
          </a:r>
        </a:p>
        <a:p>
          <a:pPr marL="0" lvl="0" indent="0" algn="l" defTabSz="800100">
            <a:lnSpc>
              <a:spcPct val="100000"/>
            </a:lnSpc>
            <a:spcBef>
              <a:spcPct val="0"/>
            </a:spcBef>
            <a:spcAft>
              <a:spcPct val="35000"/>
            </a:spcAft>
            <a:buNone/>
          </a:pPr>
          <a:r>
            <a:rPr lang="en-US" sz="1800" b="0" i="1" kern="1200" dirty="0"/>
            <a:t>Managers assure things are being done the right way.</a:t>
          </a:r>
        </a:p>
        <a:p>
          <a:pPr marL="0" lvl="0" indent="0" algn="l" defTabSz="800100">
            <a:lnSpc>
              <a:spcPct val="100000"/>
            </a:lnSpc>
            <a:spcBef>
              <a:spcPct val="0"/>
            </a:spcBef>
            <a:spcAft>
              <a:spcPct val="35000"/>
            </a:spcAft>
            <a:buNone/>
          </a:pPr>
          <a:r>
            <a:rPr lang="en-US" sz="1800" kern="1200" dirty="0"/>
            <a:t>Both are necessary.</a:t>
          </a:r>
        </a:p>
      </dsp:txBody>
      <dsp:txXfrm>
        <a:off x="4712371" y="2604202"/>
        <a:ext cx="4007812" cy="16987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807BB-1736-4B9B-89F9-8D2B012A7853}">
      <dsp:nvSpPr>
        <dsp:cNvPr id="0" name=""/>
        <dsp:cNvSpPr/>
      </dsp:nvSpPr>
      <dsp:spPr>
        <a:xfrm>
          <a:off x="0" y="343368"/>
          <a:ext cx="7044316" cy="45571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Enforcing company policies</a:t>
          </a:r>
        </a:p>
      </dsp:txBody>
      <dsp:txXfrm>
        <a:off x="22246" y="365614"/>
        <a:ext cx="6999824" cy="411223"/>
      </dsp:txXfrm>
    </dsp:sp>
    <dsp:sp modelId="{8AEEC839-A35C-40F8-8541-7F874C9708DA}">
      <dsp:nvSpPr>
        <dsp:cNvPr id="0" name=""/>
        <dsp:cNvSpPr/>
      </dsp:nvSpPr>
      <dsp:spPr>
        <a:xfrm>
          <a:off x="0" y="853803"/>
          <a:ext cx="7044316" cy="45571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Performance reviews and performance improvement plans</a:t>
          </a:r>
        </a:p>
      </dsp:txBody>
      <dsp:txXfrm>
        <a:off x="22246" y="876049"/>
        <a:ext cx="6999824" cy="411223"/>
      </dsp:txXfrm>
    </dsp:sp>
    <dsp:sp modelId="{001AD4EB-67C0-48B0-AC60-4582A8A02F04}">
      <dsp:nvSpPr>
        <dsp:cNvPr id="0" name=""/>
        <dsp:cNvSpPr/>
      </dsp:nvSpPr>
      <dsp:spPr>
        <a:xfrm>
          <a:off x="0" y="1364238"/>
          <a:ext cx="7044316" cy="45571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Issuing appropriate discipline</a:t>
          </a:r>
        </a:p>
      </dsp:txBody>
      <dsp:txXfrm>
        <a:off x="22246" y="1386484"/>
        <a:ext cx="6999824" cy="411223"/>
      </dsp:txXfrm>
    </dsp:sp>
    <dsp:sp modelId="{B3971D69-9223-4CD9-B75D-2A874E0D0A5C}">
      <dsp:nvSpPr>
        <dsp:cNvPr id="0" name=""/>
        <dsp:cNvSpPr/>
      </dsp:nvSpPr>
      <dsp:spPr>
        <a:xfrm>
          <a:off x="0" y="1874673"/>
          <a:ext cx="7044316" cy="45571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Progressive process unless an egregious violation has occurred</a:t>
          </a:r>
        </a:p>
      </dsp:txBody>
      <dsp:txXfrm>
        <a:off x="22246" y="1896919"/>
        <a:ext cx="6999824" cy="411223"/>
      </dsp:txXfrm>
    </dsp:sp>
    <dsp:sp modelId="{CE753E67-5500-42F4-B5F2-4FF897958FA5}">
      <dsp:nvSpPr>
        <dsp:cNvPr id="0" name=""/>
        <dsp:cNvSpPr/>
      </dsp:nvSpPr>
      <dsp:spPr>
        <a:xfrm>
          <a:off x="0" y="2385108"/>
          <a:ext cx="7044316" cy="45571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Dealing with Difficult People</a:t>
          </a:r>
        </a:p>
      </dsp:txBody>
      <dsp:txXfrm>
        <a:off x="22246" y="2407354"/>
        <a:ext cx="6999824" cy="411223"/>
      </dsp:txXfrm>
    </dsp:sp>
    <dsp:sp modelId="{7757C35D-C3F7-4027-928A-F813C40A56E9}">
      <dsp:nvSpPr>
        <dsp:cNvPr id="0" name=""/>
        <dsp:cNvSpPr/>
      </dsp:nvSpPr>
      <dsp:spPr>
        <a:xfrm>
          <a:off x="0" y="2895543"/>
          <a:ext cx="7044316" cy="45571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Different types of difficult people take different types of management</a:t>
          </a:r>
        </a:p>
      </dsp:txBody>
      <dsp:txXfrm>
        <a:off x="22246" y="2917789"/>
        <a:ext cx="6999824" cy="411223"/>
      </dsp:txXfrm>
    </dsp:sp>
    <dsp:sp modelId="{1A8D961F-EFE5-418C-8C2D-BE8ABD98B4A7}">
      <dsp:nvSpPr>
        <dsp:cNvPr id="0" name=""/>
        <dsp:cNvSpPr/>
      </dsp:nvSpPr>
      <dsp:spPr>
        <a:xfrm>
          <a:off x="0" y="3405978"/>
          <a:ext cx="7044316" cy="45571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Developing and implementing practices, procedures, SOGs/SOPs</a:t>
          </a:r>
        </a:p>
      </dsp:txBody>
      <dsp:txXfrm>
        <a:off x="22246" y="3428224"/>
        <a:ext cx="6999824" cy="411223"/>
      </dsp:txXfrm>
    </dsp:sp>
    <dsp:sp modelId="{FF3F351A-F022-4A57-8491-07BF8CDBA14A}">
      <dsp:nvSpPr>
        <dsp:cNvPr id="0" name=""/>
        <dsp:cNvSpPr/>
      </dsp:nvSpPr>
      <dsp:spPr>
        <a:xfrm>
          <a:off x="0" y="3916413"/>
          <a:ext cx="7044316" cy="45571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 use of check charts</a:t>
          </a:r>
        </a:p>
      </dsp:txBody>
      <dsp:txXfrm>
        <a:off x="22246" y="3938659"/>
        <a:ext cx="6999824" cy="411223"/>
      </dsp:txXfrm>
    </dsp:sp>
    <dsp:sp modelId="{C38614BA-5AFC-4D28-8489-613C8FD8BE7A}">
      <dsp:nvSpPr>
        <dsp:cNvPr id="0" name=""/>
        <dsp:cNvSpPr/>
      </dsp:nvSpPr>
      <dsp:spPr>
        <a:xfrm>
          <a:off x="0" y="4426848"/>
          <a:ext cx="7044316" cy="45571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 80/20 rule - 80% of results come  from 20% of our effort.</a:t>
          </a:r>
        </a:p>
      </dsp:txBody>
      <dsp:txXfrm>
        <a:off x="22246" y="4449094"/>
        <a:ext cx="6999824" cy="4112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AFF95-4AC3-463F-88B9-54510A011029}">
      <dsp:nvSpPr>
        <dsp:cNvPr id="0" name=""/>
        <dsp:cNvSpPr/>
      </dsp:nvSpPr>
      <dsp:spPr>
        <a:xfrm>
          <a:off x="25368" y="795493"/>
          <a:ext cx="1082781" cy="1082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C3AF12-A299-4B08-BB5F-2F8DB82A13FE}">
      <dsp:nvSpPr>
        <dsp:cNvPr id="0" name=""/>
        <dsp:cNvSpPr/>
      </dsp:nvSpPr>
      <dsp:spPr>
        <a:xfrm>
          <a:off x="252752" y="1022877"/>
          <a:ext cx="628012" cy="6280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C24ED-81EC-4DC9-9F27-FC8A46C90F72}">
      <dsp:nvSpPr>
        <dsp:cNvPr id="0" name=""/>
        <dsp:cNvSpPr/>
      </dsp:nvSpPr>
      <dsp:spPr>
        <a:xfrm>
          <a:off x="1340173" y="795493"/>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Fast Decision Making/Decisive</a:t>
          </a:r>
        </a:p>
      </dsp:txBody>
      <dsp:txXfrm>
        <a:off x="1340173" y="795493"/>
        <a:ext cx="2552269" cy="1082781"/>
      </dsp:txXfrm>
    </dsp:sp>
    <dsp:sp modelId="{8A26E264-0B89-4054-BA1A-17A9F9DCB243}">
      <dsp:nvSpPr>
        <dsp:cNvPr id="0" name=""/>
        <dsp:cNvSpPr/>
      </dsp:nvSpPr>
      <dsp:spPr>
        <a:xfrm>
          <a:off x="4337156" y="795493"/>
          <a:ext cx="1082781" cy="1082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227CFD-A319-4024-9B4B-199D01EEEF8B}">
      <dsp:nvSpPr>
        <dsp:cNvPr id="0" name=""/>
        <dsp:cNvSpPr/>
      </dsp:nvSpPr>
      <dsp:spPr>
        <a:xfrm>
          <a:off x="4564540" y="1022877"/>
          <a:ext cx="628012" cy="6280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0B6140-62F3-4DF4-91DF-995278DAC45E}">
      <dsp:nvSpPr>
        <dsp:cNvPr id="0" name=""/>
        <dsp:cNvSpPr/>
      </dsp:nvSpPr>
      <dsp:spPr>
        <a:xfrm>
          <a:off x="5651962" y="795493"/>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People Oriented/Energetic </a:t>
          </a:r>
        </a:p>
      </dsp:txBody>
      <dsp:txXfrm>
        <a:off x="5651962" y="795493"/>
        <a:ext cx="2552269" cy="1082781"/>
      </dsp:txXfrm>
    </dsp:sp>
    <dsp:sp modelId="{4C96D362-63A7-4410-8A1B-579782C9EFAF}">
      <dsp:nvSpPr>
        <dsp:cNvPr id="0" name=""/>
        <dsp:cNvSpPr/>
      </dsp:nvSpPr>
      <dsp:spPr>
        <a:xfrm>
          <a:off x="25368" y="2647688"/>
          <a:ext cx="1082781" cy="1082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3179E9-41CB-43E0-A3C7-5D6509189BCC}">
      <dsp:nvSpPr>
        <dsp:cNvPr id="0" name=""/>
        <dsp:cNvSpPr/>
      </dsp:nvSpPr>
      <dsp:spPr>
        <a:xfrm>
          <a:off x="252752" y="2875072"/>
          <a:ext cx="628012" cy="6280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16D1B-BF4E-4C57-803A-9B2E0A84A819}">
      <dsp:nvSpPr>
        <dsp:cNvPr id="0" name=""/>
        <dsp:cNvSpPr/>
      </dsp:nvSpPr>
      <dsp:spPr>
        <a:xfrm>
          <a:off x="1340173" y="2647688"/>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Methodical/Fact Driven</a:t>
          </a:r>
        </a:p>
      </dsp:txBody>
      <dsp:txXfrm>
        <a:off x="1340173" y="2647688"/>
        <a:ext cx="2552269" cy="1082781"/>
      </dsp:txXfrm>
    </dsp:sp>
    <dsp:sp modelId="{15B2B5C4-3850-445B-A6F6-86EBFA990DC8}">
      <dsp:nvSpPr>
        <dsp:cNvPr id="0" name=""/>
        <dsp:cNvSpPr/>
      </dsp:nvSpPr>
      <dsp:spPr>
        <a:xfrm>
          <a:off x="4337156" y="2647688"/>
          <a:ext cx="1082781" cy="1082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156799-8393-47A0-BEFD-28A3C763D30A}">
      <dsp:nvSpPr>
        <dsp:cNvPr id="0" name=""/>
        <dsp:cNvSpPr/>
      </dsp:nvSpPr>
      <dsp:spPr>
        <a:xfrm>
          <a:off x="4564540" y="2875072"/>
          <a:ext cx="628012" cy="6280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4318C7-3417-40AB-BA6A-871CDEF98B8F}">
      <dsp:nvSpPr>
        <dsp:cNvPr id="0" name=""/>
        <dsp:cNvSpPr/>
      </dsp:nvSpPr>
      <dsp:spPr>
        <a:xfrm>
          <a:off x="5651962" y="2647688"/>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Task/Data Oriented</a:t>
          </a:r>
        </a:p>
      </dsp:txBody>
      <dsp:txXfrm>
        <a:off x="5651962" y="2647688"/>
        <a:ext cx="2552269" cy="108278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F0B08-D456-48D4-A699-C25A27BD28B3}">
      <dsp:nvSpPr>
        <dsp:cNvPr id="0" name=""/>
        <dsp:cNvSpPr/>
      </dsp:nvSpPr>
      <dsp:spPr>
        <a:xfrm>
          <a:off x="0" y="249169"/>
          <a:ext cx="5000124" cy="86112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endParaRPr lang="en-US" sz="4600" kern="1200" dirty="0"/>
        </a:p>
      </dsp:txBody>
      <dsp:txXfrm>
        <a:off x="42036" y="291205"/>
        <a:ext cx="4916052" cy="777048"/>
      </dsp:txXfrm>
    </dsp:sp>
    <dsp:sp modelId="{A4E5AA14-CD69-4413-A5F9-9744BB51E47F}">
      <dsp:nvSpPr>
        <dsp:cNvPr id="0" name=""/>
        <dsp:cNvSpPr/>
      </dsp:nvSpPr>
      <dsp:spPr>
        <a:xfrm>
          <a:off x="0" y="1110289"/>
          <a:ext cx="5000124" cy="40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en-US" sz="3600" kern="1200" dirty="0"/>
            <a:t>Decision Making</a:t>
          </a:r>
        </a:p>
        <a:p>
          <a:pPr marL="285750" lvl="1" indent="-285750" algn="l" defTabSz="1600200">
            <a:lnSpc>
              <a:spcPct val="90000"/>
            </a:lnSpc>
            <a:spcBef>
              <a:spcPct val="0"/>
            </a:spcBef>
            <a:spcAft>
              <a:spcPct val="20000"/>
            </a:spcAft>
            <a:buChar char="•"/>
          </a:pPr>
          <a:r>
            <a:rPr lang="en-US" sz="3600" kern="1200" dirty="0"/>
            <a:t>Communication</a:t>
          </a:r>
        </a:p>
        <a:p>
          <a:pPr marL="285750" lvl="1" indent="-285750" algn="l" defTabSz="1600200">
            <a:lnSpc>
              <a:spcPct val="90000"/>
            </a:lnSpc>
            <a:spcBef>
              <a:spcPct val="0"/>
            </a:spcBef>
            <a:spcAft>
              <a:spcPct val="20000"/>
            </a:spcAft>
            <a:buChar char="•"/>
          </a:pPr>
          <a:r>
            <a:rPr lang="en-US" sz="3600" kern="1200" dirty="0"/>
            <a:t>Financial Management</a:t>
          </a:r>
        </a:p>
        <a:p>
          <a:pPr marL="285750" lvl="1" indent="-285750" algn="l" defTabSz="1600200">
            <a:lnSpc>
              <a:spcPct val="90000"/>
            </a:lnSpc>
            <a:spcBef>
              <a:spcPct val="0"/>
            </a:spcBef>
            <a:spcAft>
              <a:spcPct val="20000"/>
            </a:spcAft>
            <a:buChar char="•"/>
          </a:pPr>
          <a:r>
            <a:rPr lang="en-US" sz="3600" kern="1200" dirty="0"/>
            <a:t>Legal Issues</a:t>
          </a:r>
        </a:p>
        <a:p>
          <a:pPr marL="285750" lvl="1" indent="-285750" algn="l" defTabSz="1600200">
            <a:lnSpc>
              <a:spcPct val="90000"/>
            </a:lnSpc>
            <a:spcBef>
              <a:spcPct val="0"/>
            </a:spcBef>
            <a:spcAft>
              <a:spcPct val="20000"/>
            </a:spcAft>
            <a:buChar char="•"/>
          </a:pPr>
          <a:r>
            <a:rPr lang="en-US" sz="3600" kern="1200" dirty="0"/>
            <a:t>Business Development and Marketing</a:t>
          </a:r>
        </a:p>
      </dsp:txBody>
      <dsp:txXfrm>
        <a:off x="0" y="1110289"/>
        <a:ext cx="5000124" cy="40944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F0B08-D456-48D4-A699-C25A27BD28B3}">
      <dsp:nvSpPr>
        <dsp:cNvPr id="0" name=""/>
        <dsp:cNvSpPr/>
      </dsp:nvSpPr>
      <dsp:spPr>
        <a:xfrm>
          <a:off x="0" y="87574"/>
          <a:ext cx="5000124" cy="91728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endParaRPr lang="en-US" sz="4900" kern="1200" dirty="0"/>
        </a:p>
      </dsp:txBody>
      <dsp:txXfrm>
        <a:off x="44778" y="132352"/>
        <a:ext cx="4910568" cy="827724"/>
      </dsp:txXfrm>
    </dsp:sp>
    <dsp:sp modelId="{A4E5AA14-CD69-4413-A5F9-9744BB51E47F}">
      <dsp:nvSpPr>
        <dsp:cNvPr id="0" name=""/>
        <dsp:cNvSpPr/>
      </dsp:nvSpPr>
      <dsp:spPr>
        <a:xfrm>
          <a:off x="0" y="1004855"/>
          <a:ext cx="5000124" cy="4361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62230" rIns="348488" bIns="62230" numCol="1" spcCol="1270" anchor="t" anchorCtr="0">
          <a:noAutofit/>
        </a:bodyPr>
        <a:lstStyle/>
        <a:p>
          <a:pPr marL="285750" lvl="1" indent="-285750" algn="l" defTabSz="1689100">
            <a:lnSpc>
              <a:spcPct val="90000"/>
            </a:lnSpc>
            <a:spcBef>
              <a:spcPct val="0"/>
            </a:spcBef>
            <a:spcAft>
              <a:spcPct val="20000"/>
            </a:spcAft>
            <a:buChar char="•"/>
          </a:pPr>
          <a:r>
            <a:rPr lang="en-US" sz="3800" kern="1200" dirty="0"/>
            <a:t>Planning and Strategy</a:t>
          </a:r>
        </a:p>
        <a:p>
          <a:pPr marL="285750" lvl="1" indent="-285750" algn="l" defTabSz="1689100">
            <a:lnSpc>
              <a:spcPct val="90000"/>
            </a:lnSpc>
            <a:spcBef>
              <a:spcPct val="0"/>
            </a:spcBef>
            <a:spcAft>
              <a:spcPct val="20000"/>
            </a:spcAft>
            <a:buChar char="•"/>
          </a:pPr>
          <a:r>
            <a:rPr lang="en-US" sz="3800" kern="1200" dirty="0"/>
            <a:t>Organizing and Staffing</a:t>
          </a:r>
        </a:p>
        <a:p>
          <a:pPr marL="285750" lvl="1" indent="-285750" algn="l" defTabSz="1689100">
            <a:lnSpc>
              <a:spcPct val="90000"/>
            </a:lnSpc>
            <a:spcBef>
              <a:spcPct val="0"/>
            </a:spcBef>
            <a:spcAft>
              <a:spcPct val="20000"/>
            </a:spcAft>
            <a:buChar char="•"/>
          </a:pPr>
          <a:r>
            <a:rPr lang="en-US" sz="3800" kern="1200" dirty="0"/>
            <a:t>Change Management</a:t>
          </a:r>
        </a:p>
        <a:p>
          <a:pPr marL="285750" lvl="1" indent="-285750" algn="l" defTabSz="1689100">
            <a:lnSpc>
              <a:spcPct val="90000"/>
            </a:lnSpc>
            <a:spcBef>
              <a:spcPct val="0"/>
            </a:spcBef>
            <a:spcAft>
              <a:spcPct val="20000"/>
            </a:spcAft>
            <a:buChar char="•"/>
          </a:pPr>
          <a:r>
            <a:rPr lang="en-US" sz="3800" kern="1200" dirty="0"/>
            <a:t>Team Building</a:t>
          </a:r>
        </a:p>
        <a:p>
          <a:pPr marL="285750" lvl="1" indent="-285750" algn="l" defTabSz="1689100">
            <a:lnSpc>
              <a:spcPct val="90000"/>
            </a:lnSpc>
            <a:spcBef>
              <a:spcPct val="0"/>
            </a:spcBef>
            <a:spcAft>
              <a:spcPct val="20000"/>
            </a:spcAft>
            <a:buChar char="•"/>
          </a:pPr>
          <a:r>
            <a:rPr lang="en-US" sz="3800" kern="1200" dirty="0"/>
            <a:t>Relationships</a:t>
          </a:r>
        </a:p>
      </dsp:txBody>
      <dsp:txXfrm>
        <a:off x="0" y="1004855"/>
        <a:ext cx="5000124" cy="436148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F0B08-D456-48D4-A699-C25A27BD28B3}">
      <dsp:nvSpPr>
        <dsp:cNvPr id="0" name=""/>
        <dsp:cNvSpPr/>
      </dsp:nvSpPr>
      <dsp:spPr>
        <a:xfrm>
          <a:off x="0" y="406984"/>
          <a:ext cx="5000124" cy="65520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endParaRPr lang="en-US" sz="3500" kern="1200" dirty="0"/>
        </a:p>
      </dsp:txBody>
      <dsp:txXfrm>
        <a:off x="31984" y="438968"/>
        <a:ext cx="4936156" cy="591232"/>
      </dsp:txXfrm>
    </dsp:sp>
    <dsp:sp modelId="{A4E5AA14-CD69-4413-A5F9-9744BB51E47F}">
      <dsp:nvSpPr>
        <dsp:cNvPr id="0" name=""/>
        <dsp:cNvSpPr/>
      </dsp:nvSpPr>
      <dsp:spPr>
        <a:xfrm>
          <a:off x="0" y="1062184"/>
          <a:ext cx="5000124" cy="3984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44450" rIns="248920" bIns="44450" numCol="1" spcCol="1270" anchor="t" anchorCtr="0">
          <a:noAutofit/>
        </a:bodyPr>
        <a:lstStyle/>
        <a:p>
          <a:pPr marL="228600" lvl="1" indent="-228600" algn="l" defTabSz="1200150">
            <a:lnSpc>
              <a:spcPct val="90000"/>
            </a:lnSpc>
            <a:spcBef>
              <a:spcPct val="0"/>
            </a:spcBef>
            <a:spcAft>
              <a:spcPct val="20000"/>
            </a:spcAft>
            <a:buChar char="•"/>
          </a:pPr>
          <a:endParaRPr lang="en-US" sz="2700" kern="1200" dirty="0"/>
        </a:p>
        <a:p>
          <a:pPr marL="228600" lvl="1" indent="-228600" algn="l" defTabSz="1200150">
            <a:lnSpc>
              <a:spcPct val="90000"/>
            </a:lnSpc>
            <a:spcBef>
              <a:spcPct val="0"/>
            </a:spcBef>
            <a:spcAft>
              <a:spcPct val="20000"/>
            </a:spcAft>
            <a:buChar char="•"/>
          </a:pPr>
          <a:r>
            <a:rPr lang="en-US" sz="2700" kern="1200" dirty="0"/>
            <a:t>Training, Teaching, Mentoring, and Succession Planning</a:t>
          </a:r>
        </a:p>
        <a:p>
          <a:pPr marL="228600" lvl="1" indent="-228600" algn="l" defTabSz="1200150">
            <a:lnSpc>
              <a:spcPct val="90000"/>
            </a:lnSpc>
            <a:spcBef>
              <a:spcPct val="0"/>
            </a:spcBef>
            <a:spcAft>
              <a:spcPct val="20000"/>
            </a:spcAft>
            <a:buChar char="•"/>
          </a:pPr>
          <a:r>
            <a:rPr lang="en-US" sz="2700" kern="1200" dirty="0"/>
            <a:t>Management Systems</a:t>
          </a:r>
        </a:p>
        <a:p>
          <a:pPr marL="228600" lvl="1" indent="-228600" algn="l" defTabSz="1200150">
            <a:lnSpc>
              <a:spcPct val="90000"/>
            </a:lnSpc>
            <a:spcBef>
              <a:spcPct val="0"/>
            </a:spcBef>
            <a:spcAft>
              <a:spcPct val="20000"/>
            </a:spcAft>
            <a:buChar char="•"/>
          </a:pPr>
          <a:r>
            <a:rPr lang="en-US" sz="2700" kern="1200" dirty="0"/>
            <a:t>Health, Safety, and Security Programs</a:t>
          </a:r>
        </a:p>
        <a:p>
          <a:pPr marL="228600" lvl="1" indent="-228600" algn="l" defTabSz="1200150">
            <a:lnSpc>
              <a:spcPct val="90000"/>
            </a:lnSpc>
            <a:spcBef>
              <a:spcPct val="0"/>
            </a:spcBef>
            <a:spcAft>
              <a:spcPct val="20000"/>
            </a:spcAft>
            <a:buChar char="•"/>
          </a:pPr>
          <a:r>
            <a:rPr lang="en-US" sz="2700" kern="1200" dirty="0"/>
            <a:t>Computer and Record Keeping</a:t>
          </a:r>
        </a:p>
        <a:p>
          <a:pPr marL="228600" lvl="1" indent="-228600" algn="l" defTabSz="1200150">
            <a:lnSpc>
              <a:spcPct val="90000"/>
            </a:lnSpc>
            <a:spcBef>
              <a:spcPct val="0"/>
            </a:spcBef>
            <a:spcAft>
              <a:spcPct val="20000"/>
            </a:spcAft>
            <a:buChar char="•"/>
          </a:pPr>
          <a:r>
            <a:rPr lang="en-US" sz="2700" kern="1200" dirty="0"/>
            <a:t>Personal Development</a:t>
          </a:r>
        </a:p>
        <a:p>
          <a:pPr marL="228600" lvl="1" indent="-228600" algn="l" defTabSz="1200150">
            <a:lnSpc>
              <a:spcPct val="90000"/>
            </a:lnSpc>
            <a:spcBef>
              <a:spcPct val="0"/>
            </a:spcBef>
            <a:spcAft>
              <a:spcPct val="20000"/>
            </a:spcAft>
            <a:buChar char="•"/>
          </a:pPr>
          <a:endParaRPr lang="en-US" sz="2700" kern="1200" dirty="0"/>
        </a:p>
      </dsp:txBody>
      <dsp:txXfrm>
        <a:off x="0" y="1062184"/>
        <a:ext cx="5000124" cy="398475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3EF4F-EA3C-4D86-AC2F-F2F908985EAD}">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37E6D3-C67E-4B1F-ADE3-2F729FB22A4C}">
      <dsp:nvSpPr>
        <dsp:cNvPr id="0" name=""/>
        <dsp:cNvSpPr/>
      </dsp:nvSpPr>
      <dsp:spPr>
        <a:xfrm>
          <a:off x="0" y="0"/>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Physical and Infrastructure asset management</a:t>
          </a:r>
        </a:p>
      </dsp:txBody>
      <dsp:txXfrm>
        <a:off x="0" y="0"/>
        <a:ext cx="8229600" cy="565745"/>
      </dsp:txXfrm>
    </dsp:sp>
    <dsp:sp modelId="{702B6F1E-9698-4418-962A-D1D0247AB5A8}">
      <dsp:nvSpPr>
        <dsp:cNvPr id="0" name=""/>
        <dsp:cNvSpPr/>
      </dsp:nvSpPr>
      <dsp:spPr>
        <a:xfrm>
          <a:off x="0" y="56574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A077D3-D828-4426-8B3C-E0614A9BCF2B}">
      <dsp:nvSpPr>
        <dsp:cNvPr id="0" name=""/>
        <dsp:cNvSpPr/>
      </dsp:nvSpPr>
      <dsp:spPr>
        <a:xfrm>
          <a:off x="0" y="565745"/>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Public asset management</a:t>
          </a:r>
        </a:p>
      </dsp:txBody>
      <dsp:txXfrm>
        <a:off x="0" y="565745"/>
        <a:ext cx="8229600" cy="565745"/>
      </dsp:txXfrm>
    </dsp:sp>
    <dsp:sp modelId="{304F3F1F-A570-42FB-8739-84C2540556B1}">
      <dsp:nvSpPr>
        <dsp:cNvPr id="0" name=""/>
        <dsp:cNvSpPr/>
      </dsp:nvSpPr>
      <dsp:spPr>
        <a:xfrm>
          <a:off x="0" y="11314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8785CD-54FB-474F-8496-28A523A7EFEC}">
      <dsp:nvSpPr>
        <dsp:cNvPr id="0" name=""/>
        <dsp:cNvSpPr/>
      </dsp:nvSpPr>
      <dsp:spPr>
        <a:xfrm>
          <a:off x="0" y="1131490"/>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Financial asset management</a:t>
          </a:r>
        </a:p>
      </dsp:txBody>
      <dsp:txXfrm>
        <a:off x="0" y="1131490"/>
        <a:ext cx="8229600" cy="565745"/>
      </dsp:txXfrm>
    </dsp:sp>
    <dsp:sp modelId="{447A0546-F565-4663-80BB-1ED335A217EC}">
      <dsp:nvSpPr>
        <dsp:cNvPr id="0" name=""/>
        <dsp:cNvSpPr/>
      </dsp:nvSpPr>
      <dsp:spPr>
        <a:xfrm>
          <a:off x="0" y="1697236"/>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56C49E-527C-4439-BF19-02E4FBDA21F9}">
      <dsp:nvSpPr>
        <dsp:cNvPr id="0" name=""/>
        <dsp:cNvSpPr/>
      </dsp:nvSpPr>
      <dsp:spPr>
        <a:xfrm>
          <a:off x="0" y="1697236"/>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Engineering asset management</a:t>
          </a:r>
        </a:p>
      </dsp:txBody>
      <dsp:txXfrm>
        <a:off x="0" y="1697236"/>
        <a:ext cx="8229600" cy="565745"/>
      </dsp:txXfrm>
    </dsp:sp>
    <dsp:sp modelId="{8F2AC096-472F-4256-83F6-00DC484841BE}">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B411AB-4E1D-47F2-825F-8B7FD12BC38C}">
      <dsp:nvSpPr>
        <dsp:cNvPr id="0" name=""/>
        <dsp:cNvSpPr/>
      </dsp:nvSpPr>
      <dsp:spPr>
        <a:xfrm>
          <a:off x="0" y="2262981"/>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Software asset management</a:t>
          </a:r>
        </a:p>
      </dsp:txBody>
      <dsp:txXfrm>
        <a:off x="0" y="2262981"/>
        <a:ext cx="8229600" cy="565745"/>
      </dsp:txXfrm>
    </dsp:sp>
    <dsp:sp modelId="{66CC54C5-205E-48E9-B161-BC870C429686}">
      <dsp:nvSpPr>
        <dsp:cNvPr id="0" name=""/>
        <dsp:cNvSpPr/>
      </dsp:nvSpPr>
      <dsp:spPr>
        <a:xfrm>
          <a:off x="0" y="2828726"/>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1378D8-1CE4-422B-B5BC-641B82DBADA1}">
      <dsp:nvSpPr>
        <dsp:cNvPr id="0" name=""/>
        <dsp:cNvSpPr/>
      </dsp:nvSpPr>
      <dsp:spPr>
        <a:xfrm>
          <a:off x="0" y="2828726"/>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International Standard series on Asset Management</a:t>
          </a:r>
        </a:p>
      </dsp:txBody>
      <dsp:txXfrm>
        <a:off x="0" y="2828726"/>
        <a:ext cx="8229600" cy="565745"/>
      </dsp:txXfrm>
    </dsp:sp>
    <dsp:sp modelId="{BB7DE070-6F02-47A6-9908-5B2DF2F54063}">
      <dsp:nvSpPr>
        <dsp:cNvPr id="0" name=""/>
        <dsp:cNvSpPr/>
      </dsp:nvSpPr>
      <dsp:spPr>
        <a:xfrm>
          <a:off x="0" y="33944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7ADFC0-A65D-465B-A02D-9FA74AF248B8}">
      <dsp:nvSpPr>
        <dsp:cNvPr id="0" name=""/>
        <dsp:cNvSpPr/>
      </dsp:nvSpPr>
      <dsp:spPr>
        <a:xfrm>
          <a:off x="0" y="3394472"/>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Enterprise asset management</a:t>
          </a:r>
        </a:p>
      </dsp:txBody>
      <dsp:txXfrm>
        <a:off x="0" y="3394472"/>
        <a:ext cx="8229600" cy="565745"/>
      </dsp:txXfrm>
    </dsp:sp>
    <dsp:sp modelId="{CFFC2E82-6A5D-42EA-87B2-1C6D5A35203C}">
      <dsp:nvSpPr>
        <dsp:cNvPr id="0" name=""/>
        <dsp:cNvSpPr/>
      </dsp:nvSpPr>
      <dsp:spPr>
        <a:xfrm>
          <a:off x="0" y="3960217"/>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E86FED-AC37-4A93-9171-484DC6FAB5F1}">
      <dsp:nvSpPr>
        <dsp:cNvPr id="0" name=""/>
        <dsp:cNvSpPr/>
      </dsp:nvSpPr>
      <dsp:spPr>
        <a:xfrm>
          <a:off x="0" y="3960217"/>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Intellectual and non-physical asset management</a:t>
          </a:r>
        </a:p>
      </dsp:txBody>
      <dsp:txXfrm>
        <a:off x="0" y="3960217"/>
        <a:ext cx="8229600" cy="56574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F0B08-D456-48D4-A699-C25A27BD28B3}">
      <dsp:nvSpPr>
        <dsp:cNvPr id="0" name=""/>
        <dsp:cNvSpPr/>
      </dsp:nvSpPr>
      <dsp:spPr>
        <a:xfrm>
          <a:off x="0" y="49774"/>
          <a:ext cx="5000124" cy="100737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Today’s Presentation</a:t>
          </a:r>
        </a:p>
      </dsp:txBody>
      <dsp:txXfrm>
        <a:off x="49176" y="98950"/>
        <a:ext cx="4901772" cy="909018"/>
      </dsp:txXfrm>
    </dsp:sp>
    <dsp:sp modelId="{A4E5AA14-CD69-4413-A5F9-9744BB51E47F}">
      <dsp:nvSpPr>
        <dsp:cNvPr id="0" name=""/>
        <dsp:cNvSpPr/>
      </dsp:nvSpPr>
      <dsp:spPr>
        <a:xfrm>
          <a:off x="0" y="1057144"/>
          <a:ext cx="5000124" cy="434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a:t>Overview of Leadership and Management </a:t>
          </a:r>
        </a:p>
        <a:p>
          <a:pPr marL="285750" lvl="1" indent="-285750" algn="l" defTabSz="1466850">
            <a:lnSpc>
              <a:spcPct val="90000"/>
            </a:lnSpc>
            <a:spcBef>
              <a:spcPct val="0"/>
            </a:spcBef>
            <a:spcAft>
              <a:spcPct val="20000"/>
            </a:spcAft>
            <a:buChar char="•"/>
          </a:pPr>
          <a:r>
            <a:rPr lang="en-US" sz="3300" kern="1200"/>
            <a:t>Leadership</a:t>
          </a:r>
        </a:p>
        <a:p>
          <a:pPr marL="285750" lvl="1" indent="-285750" algn="l" defTabSz="1466850">
            <a:lnSpc>
              <a:spcPct val="90000"/>
            </a:lnSpc>
            <a:spcBef>
              <a:spcPct val="0"/>
            </a:spcBef>
            <a:spcAft>
              <a:spcPct val="20000"/>
            </a:spcAft>
            <a:buChar char="•"/>
          </a:pPr>
          <a:r>
            <a:rPr lang="en-US" sz="3300" kern="1200"/>
            <a:t>Management</a:t>
          </a:r>
        </a:p>
        <a:p>
          <a:pPr marL="285750" lvl="1" indent="-285750" algn="l" defTabSz="1466850">
            <a:lnSpc>
              <a:spcPct val="90000"/>
            </a:lnSpc>
            <a:spcBef>
              <a:spcPct val="0"/>
            </a:spcBef>
            <a:spcAft>
              <a:spcPct val="20000"/>
            </a:spcAft>
            <a:buChar char="•"/>
          </a:pPr>
          <a:r>
            <a:rPr lang="en-US" sz="3300" kern="1200"/>
            <a:t>Supervision </a:t>
          </a:r>
        </a:p>
        <a:p>
          <a:pPr marL="285750" lvl="1" indent="-285750" algn="l" defTabSz="1466850">
            <a:lnSpc>
              <a:spcPct val="90000"/>
            </a:lnSpc>
            <a:spcBef>
              <a:spcPct val="0"/>
            </a:spcBef>
            <a:spcAft>
              <a:spcPct val="20000"/>
            </a:spcAft>
            <a:buChar char="•"/>
          </a:pPr>
          <a:r>
            <a:rPr lang="en-US" sz="3300" kern="1200"/>
            <a:t>Part 1 Exam</a:t>
          </a:r>
        </a:p>
        <a:p>
          <a:pPr marL="285750" lvl="1" indent="-285750" algn="l" defTabSz="1466850">
            <a:lnSpc>
              <a:spcPct val="90000"/>
            </a:lnSpc>
            <a:spcBef>
              <a:spcPct val="0"/>
            </a:spcBef>
            <a:spcAft>
              <a:spcPct val="20000"/>
            </a:spcAft>
            <a:buChar char="•"/>
          </a:pPr>
          <a:r>
            <a:rPr lang="en-US" sz="3300" kern="1200" dirty="0"/>
            <a:t>Special Topic: Asset Management</a:t>
          </a:r>
        </a:p>
      </dsp:txBody>
      <dsp:txXfrm>
        <a:off x="0" y="1057144"/>
        <a:ext cx="5000124" cy="43470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1E75F-89CD-474D-9420-853F32B38A4E}">
      <dsp:nvSpPr>
        <dsp:cNvPr id="0" name=""/>
        <dsp:cNvSpPr/>
      </dsp:nvSpPr>
      <dsp:spPr>
        <a:xfrm>
          <a:off x="0" y="2948"/>
          <a:ext cx="3719225" cy="0"/>
        </a:xfrm>
        <a:prstGeom prst="lin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98A5B0C-F428-4932-89B8-7107998F6F28}">
      <dsp:nvSpPr>
        <dsp:cNvPr id="0" name=""/>
        <dsp:cNvSpPr/>
      </dsp:nvSpPr>
      <dsp:spPr>
        <a:xfrm>
          <a:off x="0" y="2948"/>
          <a:ext cx="3715592" cy="2928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Prepared and Presented by: </a:t>
          </a:r>
        </a:p>
        <a:p>
          <a:pPr marL="0" lvl="0" indent="0" algn="l" defTabSz="800100">
            <a:lnSpc>
              <a:spcPct val="90000"/>
            </a:lnSpc>
            <a:spcBef>
              <a:spcPct val="0"/>
            </a:spcBef>
            <a:spcAft>
              <a:spcPct val="35000"/>
            </a:spcAft>
            <a:buNone/>
          </a:pPr>
          <a:r>
            <a:rPr lang="en-US" sz="1800" kern="1200" dirty="0">
              <a:solidFill>
                <a:schemeClr val="tx1"/>
              </a:solidFill>
            </a:rPr>
            <a:t>Ralph E. Johnson, P.E., L.O. - Sr. Civil Engineer, Systems Design Engineering, Inc. (SDE)</a:t>
          </a:r>
          <a:br>
            <a:rPr lang="en-US" sz="1800" kern="1200" dirty="0"/>
          </a:br>
          <a:endParaRPr lang="en-US" sz="1800" kern="1200" dirty="0"/>
        </a:p>
        <a:p>
          <a:pPr marL="0" lvl="0" indent="0" algn="l" defTabSz="800100">
            <a:lnSpc>
              <a:spcPct val="90000"/>
            </a:lnSpc>
            <a:spcBef>
              <a:spcPct val="0"/>
            </a:spcBef>
            <a:spcAft>
              <a:spcPct val="35000"/>
            </a:spcAft>
            <a:buNone/>
          </a:pPr>
          <a:r>
            <a:rPr lang="en-US" sz="1800" kern="1200" dirty="0"/>
            <a:t>In collaboration with:</a:t>
          </a:r>
        </a:p>
        <a:p>
          <a:pPr marL="0" lvl="0" indent="0" algn="l" defTabSz="800100">
            <a:lnSpc>
              <a:spcPct val="90000"/>
            </a:lnSpc>
            <a:spcBef>
              <a:spcPct val="0"/>
            </a:spcBef>
            <a:spcAft>
              <a:spcPct val="35000"/>
            </a:spcAft>
            <a:buNone/>
          </a:pPr>
          <a:br>
            <a:rPr lang="en-US" sz="1800" kern="1200" dirty="0"/>
          </a:br>
          <a:r>
            <a:rPr lang="en-US" sz="1800" kern="1200" dirty="0">
              <a:solidFill>
                <a:schemeClr val="tx1"/>
              </a:solidFill>
            </a:rPr>
            <a:t>Michael J Bingham, P.E., - Principal, Systems Design Engineering, Inc. (SDE)</a:t>
          </a:r>
          <a:endParaRPr lang="en-US" sz="1800" kern="1200" dirty="0"/>
        </a:p>
      </dsp:txBody>
      <dsp:txXfrm>
        <a:off x="0" y="2948"/>
        <a:ext cx="3715592" cy="2928913"/>
      </dsp:txXfrm>
    </dsp:sp>
    <dsp:sp modelId="{2237848B-57E5-4C56-884A-EA314687DE96}">
      <dsp:nvSpPr>
        <dsp:cNvPr id="0" name=""/>
        <dsp:cNvSpPr/>
      </dsp:nvSpPr>
      <dsp:spPr>
        <a:xfrm>
          <a:off x="0" y="2931861"/>
          <a:ext cx="3719225" cy="0"/>
        </a:xfrm>
        <a:prstGeom prst="line">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12E0025-3A94-465F-9988-921ED3FFFA4F}">
      <dsp:nvSpPr>
        <dsp:cNvPr id="0" name=""/>
        <dsp:cNvSpPr/>
      </dsp:nvSpPr>
      <dsp:spPr>
        <a:xfrm>
          <a:off x="0" y="2931861"/>
          <a:ext cx="3719225" cy="1190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endParaRPr lang="en-US" sz="5500" kern="1200" dirty="0"/>
        </a:p>
      </dsp:txBody>
      <dsp:txXfrm>
        <a:off x="0" y="2931861"/>
        <a:ext cx="3719225" cy="1190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CD2EF-B93F-4F78-AB98-636FAC52B970}">
      <dsp:nvSpPr>
        <dsp:cNvPr id="0" name=""/>
        <dsp:cNvSpPr/>
      </dsp:nvSpPr>
      <dsp:spPr>
        <a:xfrm>
          <a:off x="0" y="3076"/>
          <a:ext cx="6096897"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CBE727-907A-400B-A83F-E6E4813605A6}">
      <dsp:nvSpPr>
        <dsp:cNvPr id="0" name=""/>
        <dsp:cNvSpPr/>
      </dsp:nvSpPr>
      <dsp:spPr>
        <a:xfrm>
          <a:off x="0" y="3076"/>
          <a:ext cx="6096897" cy="572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err="1"/>
            <a:t>PaDEP</a:t>
          </a:r>
          <a:r>
            <a:rPr lang="en-US" sz="1800" kern="1200" dirty="0"/>
            <a:t> certification, CDL licensing, Specific equipment authorization, Continuing Education Hours, Etc.</a:t>
          </a:r>
        </a:p>
      </dsp:txBody>
      <dsp:txXfrm>
        <a:off x="0" y="3076"/>
        <a:ext cx="6096897" cy="572248"/>
      </dsp:txXfrm>
    </dsp:sp>
    <dsp:sp modelId="{BAE0E48D-4C59-45D5-92D9-3A7D151B0279}">
      <dsp:nvSpPr>
        <dsp:cNvPr id="0" name=""/>
        <dsp:cNvSpPr/>
      </dsp:nvSpPr>
      <dsp:spPr>
        <a:xfrm>
          <a:off x="0" y="575325"/>
          <a:ext cx="6096897"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DB73F9-BF98-4E7D-B3C0-16CB1F553BBE}">
      <dsp:nvSpPr>
        <dsp:cNvPr id="0" name=""/>
        <dsp:cNvSpPr/>
      </dsp:nvSpPr>
      <dsp:spPr>
        <a:xfrm>
          <a:off x="0" y="575325"/>
          <a:ext cx="6096897" cy="572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Process control and troubleshooting</a:t>
          </a:r>
        </a:p>
      </dsp:txBody>
      <dsp:txXfrm>
        <a:off x="0" y="575325"/>
        <a:ext cx="6096897" cy="572248"/>
      </dsp:txXfrm>
    </dsp:sp>
    <dsp:sp modelId="{6178D54A-8EB2-4022-AD9D-08514D6DEDA3}">
      <dsp:nvSpPr>
        <dsp:cNvPr id="0" name=""/>
        <dsp:cNvSpPr/>
      </dsp:nvSpPr>
      <dsp:spPr>
        <a:xfrm>
          <a:off x="0" y="1147574"/>
          <a:ext cx="6096897"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F78A62-B581-4EE1-BB4C-0114E6EDB7D3}">
      <dsp:nvSpPr>
        <dsp:cNvPr id="0" name=""/>
        <dsp:cNvSpPr/>
      </dsp:nvSpPr>
      <dsp:spPr>
        <a:xfrm>
          <a:off x="0" y="1147574"/>
          <a:ext cx="6096897" cy="572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Operate processes, machinery, and equipment</a:t>
          </a:r>
        </a:p>
      </dsp:txBody>
      <dsp:txXfrm>
        <a:off x="0" y="1147574"/>
        <a:ext cx="6096897" cy="572248"/>
      </dsp:txXfrm>
    </dsp:sp>
    <dsp:sp modelId="{080A531F-D3EF-4232-807D-7F3A4C1E4283}">
      <dsp:nvSpPr>
        <dsp:cNvPr id="0" name=""/>
        <dsp:cNvSpPr/>
      </dsp:nvSpPr>
      <dsp:spPr>
        <a:xfrm>
          <a:off x="0" y="1719822"/>
          <a:ext cx="6096897"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C0430E-1D5A-4276-B1B3-8FAF14F1A961}">
      <dsp:nvSpPr>
        <dsp:cNvPr id="0" name=""/>
        <dsp:cNvSpPr/>
      </dsp:nvSpPr>
      <dsp:spPr>
        <a:xfrm>
          <a:off x="0" y="1719822"/>
          <a:ext cx="6096897" cy="572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Laboratory procedures and laboratory equipment calibration</a:t>
          </a:r>
        </a:p>
      </dsp:txBody>
      <dsp:txXfrm>
        <a:off x="0" y="1719822"/>
        <a:ext cx="6096897" cy="572248"/>
      </dsp:txXfrm>
    </dsp:sp>
    <dsp:sp modelId="{6BE95B59-5CB1-4921-9477-B142925F45CC}">
      <dsp:nvSpPr>
        <dsp:cNvPr id="0" name=""/>
        <dsp:cNvSpPr/>
      </dsp:nvSpPr>
      <dsp:spPr>
        <a:xfrm>
          <a:off x="0" y="2292071"/>
          <a:ext cx="6096897"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5F31B4-D3F8-43D3-90AB-1A6EBA862D05}">
      <dsp:nvSpPr>
        <dsp:cNvPr id="0" name=""/>
        <dsp:cNvSpPr/>
      </dsp:nvSpPr>
      <dsp:spPr>
        <a:xfrm>
          <a:off x="0" y="2292071"/>
          <a:ext cx="6096897" cy="572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Record keeping, data analysis, and report writing</a:t>
          </a:r>
        </a:p>
      </dsp:txBody>
      <dsp:txXfrm>
        <a:off x="0" y="2292071"/>
        <a:ext cx="6096897" cy="572248"/>
      </dsp:txXfrm>
    </dsp:sp>
    <dsp:sp modelId="{BC14C3DB-C8AE-45FE-ACAF-D9ED4EEE6113}">
      <dsp:nvSpPr>
        <dsp:cNvPr id="0" name=""/>
        <dsp:cNvSpPr/>
      </dsp:nvSpPr>
      <dsp:spPr>
        <a:xfrm>
          <a:off x="0" y="2864320"/>
          <a:ext cx="6096897"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8907AC-141A-4A3A-A90E-58C6871E60AB}">
      <dsp:nvSpPr>
        <dsp:cNvPr id="0" name=""/>
        <dsp:cNvSpPr/>
      </dsp:nvSpPr>
      <dsp:spPr>
        <a:xfrm>
          <a:off x="0" y="2864320"/>
          <a:ext cx="6096897" cy="572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Preventive, predictive, repair, and emergency maintenance.</a:t>
          </a:r>
        </a:p>
      </dsp:txBody>
      <dsp:txXfrm>
        <a:off x="0" y="2864320"/>
        <a:ext cx="6096897" cy="572248"/>
      </dsp:txXfrm>
    </dsp:sp>
    <dsp:sp modelId="{AFA979F4-3088-4EA3-8DE6-0773DDC1C03F}">
      <dsp:nvSpPr>
        <dsp:cNvPr id="0" name=""/>
        <dsp:cNvSpPr/>
      </dsp:nvSpPr>
      <dsp:spPr>
        <a:xfrm>
          <a:off x="0" y="3436568"/>
          <a:ext cx="6096897"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54B49-61C2-4D71-B08B-DA37BA986362}">
      <dsp:nvSpPr>
        <dsp:cNvPr id="0" name=""/>
        <dsp:cNvSpPr/>
      </dsp:nvSpPr>
      <dsp:spPr>
        <a:xfrm>
          <a:off x="0" y="3436568"/>
          <a:ext cx="6096897" cy="572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Regulatory compliance and reporting</a:t>
          </a:r>
        </a:p>
      </dsp:txBody>
      <dsp:txXfrm>
        <a:off x="0" y="3436568"/>
        <a:ext cx="6096897" cy="572248"/>
      </dsp:txXfrm>
    </dsp:sp>
    <dsp:sp modelId="{A892CE28-A81C-4E16-86BE-7F59D8441D77}">
      <dsp:nvSpPr>
        <dsp:cNvPr id="0" name=""/>
        <dsp:cNvSpPr/>
      </dsp:nvSpPr>
      <dsp:spPr>
        <a:xfrm>
          <a:off x="0" y="4008817"/>
          <a:ext cx="6096897"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00D3E5-21E0-49E8-9483-E7703B36CBCD}">
      <dsp:nvSpPr>
        <dsp:cNvPr id="0" name=""/>
        <dsp:cNvSpPr/>
      </dsp:nvSpPr>
      <dsp:spPr>
        <a:xfrm>
          <a:off x="0" y="4008817"/>
          <a:ext cx="6096897" cy="572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Create and implement Standard Operating Guidelines (SOGs) and maintenance management systems</a:t>
          </a:r>
        </a:p>
      </dsp:txBody>
      <dsp:txXfrm>
        <a:off x="0" y="4008817"/>
        <a:ext cx="6096897" cy="572248"/>
      </dsp:txXfrm>
    </dsp:sp>
    <dsp:sp modelId="{C8E57B40-B38E-49D2-BDE8-CFCC9576CC77}">
      <dsp:nvSpPr>
        <dsp:cNvPr id="0" name=""/>
        <dsp:cNvSpPr/>
      </dsp:nvSpPr>
      <dsp:spPr>
        <a:xfrm>
          <a:off x="0" y="4581066"/>
          <a:ext cx="6096897"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812D53-AF16-47F3-BF68-6A811801BE7D}">
      <dsp:nvSpPr>
        <dsp:cNvPr id="0" name=""/>
        <dsp:cNvSpPr/>
      </dsp:nvSpPr>
      <dsp:spPr>
        <a:xfrm>
          <a:off x="0" y="4581066"/>
          <a:ext cx="6096897" cy="572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Develop and implement safety programs, security measures, and emergency procedures</a:t>
          </a:r>
        </a:p>
      </dsp:txBody>
      <dsp:txXfrm>
        <a:off x="0" y="4581066"/>
        <a:ext cx="6096897" cy="572248"/>
      </dsp:txXfrm>
    </dsp:sp>
    <dsp:sp modelId="{4D3EE606-F89A-43AF-B127-4E32C8C3D1BB}">
      <dsp:nvSpPr>
        <dsp:cNvPr id="0" name=""/>
        <dsp:cNvSpPr/>
      </dsp:nvSpPr>
      <dsp:spPr>
        <a:xfrm>
          <a:off x="0" y="5153314"/>
          <a:ext cx="6096897"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C5DFE0-FF71-40D3-B951-440A774BE4E9}">
      <dsp:nvSpPr>
        <dsp:cNvPr id="0" name=""/>
        <dsp:cNvSpPr/>
      </dsp:nvSpPr>
      <dsp:spPr>
        <a:xfrm>
          <a:off x="0" y="5153314"/>
          <a:ext cx="6096897" cy="572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Operate and maintain sewer collection systems</a:t>
          </a:r>
        </a:p>
      </dsp:txBody>
      <dsp:txXfrm>
        <a:off x="0" y="5153314"/>
        <a:ext cx="6096897" cy="572248"/>
      </dsp:txXfrm>
    </dsp:sp>
    <dsp:sp modelId="{C7C0EB36-14F3-43B5-AAB9-B206D327C33F}">
      <dsp:nvSpPr>
        <dsp:cNvPr id="0" name=""/>
        <dsp:cNvSpPr/>
      </dsp:nvSpPr>
      <dsp:spPr>
        <a:xfrm>
          <a:off x="0" y="5725563"/>
          <a:ext cx="6096897"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28657-8252-4CB5-BA3D-84935D5B8950}">
      <dsp:nvSpPr>
        <dsp:cNvPr id="0" name=""/>
        <dsp:cNvSpPr/>
      </dsp:nvSpPr>
      <dsp:spPr>
        <a:xfrm>
          <a:off x="0" y="5725563"/>
          <a:ext cx="6096897" cy="572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Etc., etc., etc.  </a:t>
          </a:r>
        </a:p>
      </dsp:txBody>
      <dsp:txXfrm>
        <a:off x="0" y="5725563"/>
        <a:ext cx="6096897" cy="572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46810-6799-4522-8290-88AFE42938C8}">
      <dsp:nvSpPr>
        <dsp:cNvPr id="0" name=""/>
        <dsp:cNvSpPr/>
      </dsp:nvSpPr>
      <dsp:spPr>
        <a:xfrm>
          <a:off x="0" y="477"/>
          <a:ext cx="4683949"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93060D-18AB-4C92-AA40-BD2D56CFAE0D}">
      <dsp:nvSpPr>
        <dsp:cNvPr id="0" name=""/>
        <dsp:cNvSpPr/>
      </dsp:nvSpPr>
      <dsp:spPr>
        <a:xfrm>
          <a:off x="198881" y="148405"/>
          <a:ext cx="361601" cy="3616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BB691E-A1BA-462B-99A4-EE11EDB51464}">
      <dsp:nvSpPr>
        <dsp:cNvPr id="0" name=""/>
        <dsp:cNvSpPr/>
      </dsp:nvSpPr>
      <dsp:spPr>
        <a:xfrm>
          <a:off x="759363" y="477"/>
          <a:ext cx="3924585"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800100">
            <a:lnSpc>
              <a:spcPct val="90000"/>
            </a:lnSpc>
            <a:spcBef>
              <a:spcPct val="0"/>
            </a:spcBef>
            <a:spcAft>
              <a:spcPct val="35000"/>
            </a:spcAft>
            <a:buNone/>
          </a:pPr>
          <a:r>
            <a:rPr lang="en-US" sz="1800" kern="1200" dirty="0"/>
            <a:t>Some of your thoughts might be:</a:t>
          </a:r>
        </a:p>
      </dsp:txBody>
      <dsp:txXfrm>
        <a:off x="759363" y="477"/>
        <a:ext cx="3924585" cy="657457"/>
      </dsp:txXfrm>
    </dsp:sp>
    <dsp:sp modelId="{5F67607E-4D23-43D7-B5E4-B9B0CDC5D2EB}">
      <dsp:nvSpPr>
        <dsp:cNvPr id="0" name=""/>
        <dsp:cNvSpPr/>
      </dsp:nvSpPr>
      <dsp:spPr>
        <a:xfrm>
          <a:off x="0" y="822299"/>
          <a:ext cx="4683949"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953D20-5730-4D75-9BB0-764E8EC2A89A}">
      <dsp:nvSpPr>
        <dsp:cNvPr id="0" name=""/>
        <dsp:cNvSpPr/>
      </dsp:nvSpPr>
      <dsp:spPr>
        <a:xfrm>
          <a:off x="198881" y="970227"/>
          <a:ext cx="361601" cy="3616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9ABB9F-012C-40D5-A026-93244D187835}">
      <dsp:nvSpPr>
        <dsp:cNvPr id="0" name=""/>
        <dsp:cNvSpPr/>
      </dsp:nvSpPr>
      <dsp:spPr>
        <a:xfrm>
          <a:off x="759363" y="822299"/>
          <a:ext cx="3924585"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800100">
            <a:lnSpc>
              <a:spcPct val="90000"/>
            </a:lnSpc>
            <a:spcBef>
              <a:spcPct val="0"/>
            </a:spcBef>
            <a:spcAft>
              <a:spcPct val="35000"/>
            </a:spcAft>
            <a:buNone/>
          </a:pPr>
          <a:r>
            <a:rPr lang="en-US" sz="1800" kern="1200" dirty="0"/>
            <a:t>Well, now what?</a:t>
          </a:r>
        </a:p>
      </dsp:txBody>
      <dsp:txXfrm>
        <a:off x="759363" y="822299"/>
        <a:ext cx="3924585" cy="657457"/>
      </dsp:txXfrm>
    </dsp:sp>
    <dsp:sp modelId="{B3224C33-E47D-491F-A534-39B5B879C032}">
      <dsp:nvSpPr>
        <dsp:cNvPr id="0" name=""/>
        <dsp:cNvSpPr/>
      </dsp:nvSpPr>
      <dsp:spPr>
        <a:xfrm>
          <a:off x="0" y="1644122"/>
          <a:ext cx="4683949"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EB6371-8916-48E3-82DD-0D7990BE6E2B}">
      <dsp:nvSpPr>
        <dsp:cNvPr id="0" name=""/>
        <dsp:cNvSpPr/>
      </dsp:nvSpPr>
      <dsp:spPr>
        <a:xfrm>
          <a:off x="198881" y="1792050"/>
          <a:ext cx="361601" cy="3616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6F3533-6D74-4CD7-A4D6-8D9100F02271}">
      <dsp:nvSpPr>
        <dsp:cNvPr id="0" name=""/>
        <dsp:cNvSpPr/>
      </dsp:nvSpPr>
      <dsp:spPr>
        <a:xfrm>
          <a:off x="759363" y="1644122"/>
          <a:ext cx="3924585"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800100">
            <a:lnSpc>
              <a:spcPct val="90000"/>
            </a:lnSpc>
            <a:spcBef>
              <a:spcPct val="0"/>
            </a:spcBef>
            <a:spcAft>
              <a:spcPct val="35000"/>
            </a:spcAft>
            <a:buNone/>
          </a:pPr>
          <a:r>
            <a:rPr lang="en-US" sz="1800" kern="1200" dirty="0"/>
            <a:t>What does this mean?</a:t>
          </a:r>
        </a:p>
      </dsp:txBody>
      <dsp:txXfrm>
        <a:off x="759363" y="1644122"/>
        <a:ext cx="3924585" cy="657457"/>
      </dsp:txXfrm>
    </dsp:sp>
    <dsp:sp modelId="{C2CDB7E2-3750-4E08-BA56-A117ADB97010}">
      <dsp:nvSpPr>
        <dsp:cNvPr id="0" name=""/>
        <dsp:cNvSpPr/>
      </dsp:nvSpPr>
      <dsp:spPr>
        <a:xfrm>
          <a:off x="0" y="2465944"/>
          <a:ext cx="4683949"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96D9E0-A586-4D94-AE8D-586884D64CB5}">
      <dsp:nvSpPr>
        <dsp:cNvPr id="0" name=""/>
        <dsp:cNvSpPr/>
      </dsp:nvSpPr>
      <dsp:spPr>
        <a:xfrm>
          <a:off x="198881" y="2613872"/>
          <a:ext cx="361601" cy="3616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AD8537-2EC0-48C2-9B05-D74882DD9B77}">
      <dsp:nvSpPr>
        <dsp:cNvPr id="0" name=""/>
        <dsp:cNvSpPr/>
      </dsp:nvSpPr>
      <dsp:spPr>
        <a:xfrm>
          <a:off x="759363" y="2465944"/>
          <a:ext cx="3924585"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800100">
            <a:lnSpc>
              <a:spcPct val="90000"/>
            </a:lnSpc>
            <a:spcBef>
              <a:spcPct val="0"/>
            </a:spcBef>
            <a:spcAft>
              <a:spcPct val="35000"/>
            </a:spcAft>
            <a:buNone/>
          </a:pPr>
          <a:r>
            <a:rPr lang="en-US" sz="1800" kern="1200" dirty="0"/>
            <a:t>Is the pay going to be worth it?</a:t>
          </a:r>
        </a:p>
      </dsp:txBody>
      <dsp:txXfrm>
        <a:off x="759363" y="2465944"/>
        <a:ext cx="3924585" cy="657457"/>
      </dsp:txXfrm>
    </dsp:sp>
    <dsp:sp modelId="{D5F41727-770E-4907-B6F0-FE0F0B0C964F}">
      <dsp:nvSpPr>
        <dsp:cNvPr id="0" name=""/>
        <dsp:cNvSpPr/>
      </dsp:nvSpPr>
      <dsp:spPr>
        <a:xfrm>
          <a:off x="0" y="3287766"/>
          <a:ext cx="4683949"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3D4A47-99AC-4350-9035-A5B453D7C40A}">
      <dsp:nvSpPr>
        <dsp:cNvPr id="0" name=""/>
        <dsp:cNvSpPr/>
      </dsp:nvSpPr>
      <dsp:spPr>
        <a:xfrm>
          <a:off x="198881" y="3435694"/>
          <a:ext cx="361601" cy="3616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46C6D0-9CD4-48D2-BED1-68F59D1F4D9A}">
      <dsp:nvSpPr>
        <dsp:cNvPr id="0" name=""/>
        <dsp:cNvSpPr/>
      </dsp:nvSpPr>
      <dsp:spPr>
        <a:xfrm>
          <a:off x="759363" y="3287766"/>
          <a:ext cx="3924585"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800100">
            <a:lnSpc>
              <a:spcPct val="90000"/>
            </a:lnSpc>
            <a:spcBef>
              <a:spcPct val="0"/>
            </a:spcBef>
            <a:spcAft>
              <a:spcPct val="35000"/>
            </a:spcAft>
            <a:buNone/>
          </a:pPr>
          <a:r>
            <a:rPr lang="en-US" sz="1800" kern="1200" dirty="0"/>
            <a:t>Am I going to get any guidance?</a:t>
          </a:r>
        </a:p>
      </dsp:txBody>
      <dsp:txXfrm>
        <a:off x="759363" y="3287766"/>
        <a:ext cx="3924585" cy="657457"/>
      </dsp:txXfrm>
    </dsp:sp>
    <dsp:sp modelId="{0DE2C238-1412-414F-A561-BB2F5C13F20F}">
      <dsp:nvSpPr>
        <dsp:cNvPr id="0" name=""/>
        <dsp:cNvSpPr/>
      </dsp:nvSpPr>
      <dsp:spPr>
        <a:xfrm>
          <a:off x="0" y="4109589"/>
          <a:ext cx="4683949"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5469F9-A26F-4DB3-86B9-85DDA83FBBCB}">
      <dsp:nvSpPr>
        <dsp:cNvPr id="0" name=""/>
        <dsp:cNvSpPr/>
      </dsp:nvSpPr>
      <dsp:spPr>
        <a:xfrm>
          <a:off x="198881" y="4257517"/>
          <a:ext cx="361601" cy="36160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94A9B9-2C3C-44DE-8173-43F79961DDE3}">
      <dsp:nvSpPr>
        <dsp:cNvPr id="0" name=""/>
        <dsp:cNvSpPr/>
      </dsp:nvSpPr>
      <dsp:spPr>
        <a:xfrm>
          <a:off x="759363" y="4109589"/>
          <a:ext cx="3924585"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800100">
            <a:lnSpc>
              <a:spcPct val="90000"/>
            </a:lnSpc>
            <a:spcBef>
              <a:spcPct val="0"/>
            </a:spcBef>
            <a:spcAft>
              <a:spcPct val="35000"/>
            </a:spcAft>
            <a:buNone/>
          </a:pPr>
          <a:r>
            <a:rPr lang="en-US" sz="1800" kern="1200" dirty="0"/>
            <a:t>Who's going to answer my questions?</a:t>
          </a:r>
        </a:p>
      </dsp:txBody>
      <dsp:txXfrm>
        <a:off x="759363" y="4109589"/>
        <a:ext cx="3924585" cy="657457"/>
      </dsp:txXfrm>
    </dsp:sp>
    <dsp:sp modelId="{A83E4E58-B036-4C96-9638-5E1BAB283C54}">
      <dsp:nvSpPr>
        <dsp:cNvPr id="0" name=""/>
        <dsp:cNvSpPr/>
      </dsp:nvSpPr>
      <dsp:spPr>
        <a:xfrm>
          <a:off x="0" y="4931411"/>
          <a:ext cx="4683949"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79C578-289B-4209-BA09-6109D15A2332}">
      <dsp:nvSpPr>
        <dsp:cNvPr id="0" name=""/>
        <dsp:cNvSpPr/>
      </dsp:nvSpPr>
      <dsp:spPr>
        <a:xfrm>
          <a:off x="198881" y="5079339"/>
          <a:ext cx="361601" cy="36160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7C8430-A034-4AC0-BBA6-34B32300F5BF}">
      <dsp:nvSpPr>
        <dsp:cNvPr id="0" name=""/>
        <dsp:cNvSpPr/>
      </dsp:nvSpPr>
      <dsp:spPr>
        <a:xfrm>
          <a:off x="759363" y="4931411"/>
          <a:ext cx="3924585"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800100">
            <a:lnSpc>
              <a:spcPct val="90000"/>
            </a:lnSpc>
            <a:spcBef>
              <a:spcPct val="0"/>
            </a:spcBef>
            <a:spcAft>
              <a:spcPct val="35000"/>
            </a:spcAft>
            <a:buNone/>
          </a:pPr>
          <a:r>
            <a:rPr lang="en-US" sz="1800" kern="1200" dirty="0"/>
            <a:t>What is this presentation about, anyway?</a:t>
          </a:r>
        </a:p>
      </dsp:txBody>
      <dsp:txXfrm>
        <a:off x="759363" y="4931411"/>
        <a:ext cx="3924585" cy="6574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AD253-7CCD-4903-9449-52FCF9F7E419}">
      <dsp:nvSpPr>
        <dsp:cNvPr id="0" name=""/>
        <dsp:cNvSpPr/>
      </dsp:nvSpPr>
      <dsp:spPr>
        <a:xfrm>
          <a:off x="0" y="180378"/>
          <a:ext cx="5175384" cy="517538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3A4320-23EC-4CA2-B4A3-5B1E008D5E21}">
      <dsp:nvSpPr>
        <dsp:cNvPr id="0" name=""/>
        <dsp:cNvSpPr/>
      </dsp:nvSpPr>
      <dsp:spPr>
        <a:xfrm>
          <a:off x="491661" y="672039"/>
          <a:ext cx="2018399" cy="20183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Assigned to you (Voluntold)</a:t>
          </a:r>
        </a:p>
      </dsp:txBody>
      <dsp:txXfrm>
        <a:off x="590191" y="770569"/>
        <a:ext cx="1821339" cy="1821339"/>
      </dsp:txXfrm>
    </dsp:sp>
    <dsp:sp modelId="{A8A799EA-1CF8-41CD-8ACC-B1B54568DD3A}">
      <dsp:nvSpPr>
        <dsp:cNvPr id="0" name=""/>
        <dsp:cNvSpPr/>
      </dsp:nvSpPr>
      <dsp:spPr>
        <a:xfrm>
          <a:off x="2665322" y="672039"/>
          <a:ext cx="2018399" cy="20183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Applied for the position (Volunteered)</a:t>
          </a:r>
        </a:p>
      </dsp:txBody>
      <dsp:txXfrm>
        <a:off x="2763852" y="770569"/>
        <a:ext cx="1821339" cy="1821339"/>
      </dsp:txXfrm>
    </dsp:sp>
    <dsp:sp modelId="{8D13BA94-A4FC-483B-AAEF-FBF11A8F9A5F}">
      <dsp:nvSpPr>
        <dsp:cNvPr id="0" name=""/>
        <dsp:cNvSpPr/>
      </dsp:nvSpPr>
      <dsp:spPr>
        <a:xfrm>
          <a:off x="491661" y="2845701"/>
          <a:ext cx="2018399" cy="20183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Developed and mentored within the organization (Groomed)</a:t>
          </a:r>
        </a:p>
      </dsp:txBody>
      <dsp:txXfrm>
        <a:off x="590191" y="2944231"/>
        <a:ext cx="1821339" cy="1821339"/>
      </dsp:txXfrm>
    </dsp:sp>
    <dsp:sp modelId="{6438044F-6782-4D10-ADCE-DB87536A5B90}">
      <dsp:nvSpPr>
        <dsp:cNvPr id="0" name=""/>
        <dsp:cNvSpPr/>
      </dsp:nvSpPr>
      <dsp:spPr>
        <a:xfrm>
          <a:off x="2665322" y="2845701"/>
          <a:ext cx="2018399" cy="201839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Promoted by default (Not sure how you got here)</a:t>
          </a:r>
        </a:p>
      </dsp:txBody>
      <dsp:txXfrm>
        <a:off x="2763852" y="2944231"/>
        <a:ext cx="1821339" cy="18213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0DA4C-7EA6-4134-A6A7-27DBCCD192C3}">
      <dsp:nvSpPr>
        <dsp:cNvPr id="0" name=""/>
        <dsp:cNvSpPr/>
      </dsp:nvSpPr>
      <dsp:spPr>
        <a:xfrm>
          <a:off x="703368" y="284191"/>
          <a:ext cx="930726" cy="93072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E7D3B3-1FF4-41F0-930B-94D5070B774C}">
      <dsp:nvSpPr>
        <dsp:cNvPr id="0" name=""/>
        <dsp:cNvSpPr/>
      </dsp:nvSpPr>
      <dsp:spPr>
        <a:xfrm>
          <a:off x="901720" y="482542"/>
          <a:ext cx="534023" cy="5340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1B371A-1160-4943-894C-5E6875D45582}">
      <dsp:nvSpPr>
        <dsp:cNvPr id="0" name=""/>
        <dsp:cNvSpPr/>
      </dsp:nvSpPr>
      <dsp:spPr>
        <a:xfrm>
          <a:off x="241262" y="1504816"/>
          <a:ext cx="1854938" cy="1143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what types of responsibilities, skills and duties are involved?</a:t>
          </a:r>
        </a:p>
      </dsp:txBody>
      <dsp:txXfrm>
        <a:off x="241262" y="1504816"/>
        <a:ext cx="1854938" cy="1143570"/>
      </dsp:txXfrm>
    </dsp:sp>
    <dsp:sp modelId="{69C7976D-0F7B-46C4-A1A7-C2E52AF56E85}">
      <dsp:nvSpPr>
        <dsp:cNvPr id="0" name=""/>
        <dsp:cNvSpPr/>
      </dsp:nvSpPr>
      <dsp:spPr>
        <a:xfrm>
          <a:off x="2774784" y="284191"/>
          <a:ext cx="930726" cy="93072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247901-5578-413A-9A26-0166436220F6}">
      <dsp:nvSpPr>
        <dsp:cNvPr id="0" name=""/>
        <dsp:cNvSpPr/>
      </dsp:nvSpPr>
      <dsp:spPr>
        <a:xfrm>
          <a:off x="2973136" y="482542"/>
          <a:ext cx="534023" cy="5340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40E2E9-E07C-4E8B-87A9-5B672D009BE9}">
      <dsp:nvSpPr>
        <dsp:cNvPr id="0" name=""/>
        <dsp:cNvSpPr/>
      </dsp:nvSpPr>
      <dsp:spPr>
        <a:xfrm>
          <a:off x="2363212" y="1504816"/>
          <a:ext cx="1753870" cy="1143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Do you have any additional thoughts, questions, comments and/or feedback?</a:t>
          </a:r>
        </a:p>
      </dsp:txBody>
      <dsp:txXfrm>
        <a:off x="2363212" y="1504816"/>
        <a:ext cx="1753870" cy="1143570"/>
      </dsp:txXfrm>
    </dsp:sp>
    <dsp:sp modelId="{896BC2E3-D93A-41EC-9AAB-AC323302001D}">
      <dsp:nvSpPr>
        <dsp:cNvPr id="0" name=""/>
        <dsp:cNvSpPr/>
      </dsp:nvSpPr>
      <dsp:spPr>
        <a:xfrm>
          <a:off x="608869" y="2987809"/>
          <a:ext cx="930726" cy="93072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5C9589-0376-4168-BF72-75024B648B2C}">
      <dsp:nvSpPr>
        <dsp:cNvPr id="0" name=""/>
        <dsp:cNvSpPr/>
      </dsp:nvSpPr>
      <dsp:spPr>
        <a:xfrm>
          <a:off x="807218" y="3186161"/>
          <a:ext cx="534023" cy="5340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EE7127-D8A4-4B14-8DB5-ABDAAA9DC8CE}">
      <dsp:nvSpPr>
        <dsp:cNvPr id="0" name=""/>
        <dsp:cNvSpPr/>
      </dsp:nvSpPr>
      <dsp:spPr>
        <a:xfrm>
          <a:off x="413859" y="4259605"/>
          <a:ext cx="1525781" cy="1143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let's get started!</a:t>
          </a:r>
        </a:p>
      </dsp:txBody>
      <dsp:txXfrm>
        <a:off x="413859" y="4259605"/>
        <a:ext cx="1525781" cy="11435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B9E4E-AC74-42EB-8949-F84AC61799AE}">
      <dsp:nvSpPr>
        <dsp:cNvPr id="0" name=""/>
        <dsp:cNvSpPr/>
      </dsp:nvSpPr>
      <dsp:spPr>
        <a:xfrm>
          <a:off x="0" y="504741"/>
          <a:ext cx="8229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A54FA2-9E37-45B5-BA86-7E6E2FEE7A28}">
      <dsp:nvSpPr>
        <dsp:cNvPr id="0" name=""/>
        <dsp:cNvSpPr/>
      </dsp:nvSpPr>
      <dsp:spPr>
        <a:xfrm>
          <a:off x="411480" y="150501"/>
          <a:ext cx="57607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a:t>Overview of Leadership and Management</a:t>
          </a:r>
        </a:p>
      </dsp:txBody>
      <dsp:txXfrm>
        <a:off x="446065" y="185086"/>
        <a:ext cx="5691550" cy="639310"/>
      </dsp:txXfrm>
    </dsp:sp>
    <dsp:sp modelId="{15746E56-2940-42D2-A6E1-79C7975B2F16}">
      <dsp:nvSpPr>
        <dsp:cNvPr id="0" name=""/>
        <dsp:cNvSpPr/>
      </dsp:nvSpPr>
      <dsp:spPr>
        <a:xfrm>
          <a:off x="0" y="1593381"/>
          <a:ext cx="8229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170C5C-8B8E-4172-92E9-D942C4D5CD69}">
      <dsp:nvSpPr>
        <dsp:cNvPr id="0" name=""/>
        <dsp:cNvSpPr/>
      </dsp:nvSpPr>
      <dsp:spPr>
        <a:xfrm>
          <a:off x="411480" y="1239141"/>
          <a:ext cx="57607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t>Leadership</a:t>
          </a:r>
        </a:p>
      </dsp:txBody>
      <dsp:txXfrm>
        <a:off x="446065" y="1273726"/>
        <a:ext cx="5691550" cy="639310"/>
      </dsp:txXfrm>
    </dsp:sp>
    <dsp:sp modelId="{B0FAE9A2-A505-4130-8ADA-D1F8312EFD5D}">
      <dsp:nvSpPr>
        <dsp:cNvPr id="0" name=""/>
        <dsp:cNvSpPr/>
      </dsp:nvSpPr>
      <dsp:spPr>
        <a:xfrm>
          <a:off x="0" y="2682021"/>
          <a:ext cx="8229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009261-EE7D-4A73-87C5-53709D728304}">
      <dsp:nvSpPr>
        <dsp:cNvPr id="0" name=""/>
        <dsp:cNvSpPr/>
      </dsp:nvSpPr>
      <dsp:spPr>
        <a:xfrm>
          <a:off x="411480" y="2327781"/>
          <a:ext cx="57607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a:t>Management</a:t>
          </a:r>
        </a:p>
      </dsp:txBody>
      <dsp:txXfrm>
        <a:off x="446065" y="2362366"/>
        <a:ext cx="5691550" cy="639310"/>
      </dsp:txXfrm>
    </dsp:sp>
    <dsp:sp modelId="{304615B5-12FC-41FE-9798-5A3201DACD49}">
      <dsp:nvSpPr>
        <dsp:cNvPr id="0" name=""/>
        <dsp:cNvSpPr/>
      </dsp:nvSpPr>
      <dsp:spPr>
        <a:xfrm>
          <a:off x="0" y="3770661"/>
          <a:ext cx="8229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D4FCD2-05C8-42AC-9B7D-3AA93900FA0B}">
      <dsp:nvSpPr>
        <dsp:cNvPr id="0" name=""/>
        <dsp:cNvSpPr/>
      </dsp:nvSpPr>
      <dsp:spPr>
        <a:xfrm>
          <a:off x="411480" y="3416421"/>
          <a:ext cx="57607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a:t>Supervision</a:t>
          </a:r>
        </a:p>
      </dsp:txBody>
      <dsp:txXfrm>
        <a:off x="446065" y="3451006"/>
        <a:ext cx="5691550" cy="639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E7002-12F9-47C5-832B-ADF8EEC2D62C}">
      <dsp:nvSpPr>
        <dsp:cNvPr id="0" name=""/>
        <dsp:cNvSpPr/>
      </dsp:nvSpPr>
      <dsp:spPr>
        <a:xfrm>
          <a:off x="0" y="531"/>
          <a:ext cx="78867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F22A40-88D8-40C4-A332-2C9F9F493C25}">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ADDB1F-9B19-453C-8684-2284D3645E70}">
      <dsp:nvSpPr>
        <dsp:cNvPr id="0" name=""/>
        <dsp:cNvSpPr/>
      </dsp:nvSpPr>
      <dsp:spPr>
        <a:xfrm>
          <a:off x="1437631" y="531"/>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90000"/>
            </a:lnSpc>
            <a:spcBef>
              <a:spcPct val="0"/>
            </a:spcBef>
            <a:spcAft>
              <a:spcPct val="35000"/>
            </a:spcAft>
            <a:buNone/>
          </a:pPr>
          <a:r>
            <a:rPr lang="en-US" sz="1900" kern="1200" dirty="0"/>
            <a:t>Create an awareness that once one becomes a leader there are additional and somewhat different duties and responsibilities compared to operations and maintenance</a:t>
          </a:r>
        </a:p>
      </dsp:txBody>
      <dsp:txXfrm>
        <a:off x="1437631" y="531"/>
        <a:ext cx="6449068" cy="1244702"/>
      </dsp:txXfrm>
    </dsp:sp>
    <dsp:sp modelId="{96A5E98B-CFF5-41F7-AA0F-D05960F70D35}">
      <dsp:nvSpPr>
        <dsp:cNvPr id="0" name=""/>
        <dsp:cNvSpPr/>
      </dsp:nvSpPr>
      <dsp:spPr>
        <a:xfrm>
          <a:off x="0" y="1556410"/>
          <a:ext cx="78867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8AE32B-FFC3-4663-AF5C-F863F8B5408B}">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20D27E-B4B8-4F32-9A9F-68CBC275C2AB}">
      <dsp:nvSpPr>
        <dsp:cNvPr id="0" name=""/>
        <dsp:cNvSpPr/>
      </dsp:nvSpPr>
      <dsp:spPr>
        <a:xfrm>
          <a:off x="1437631" y="1556410"/>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90000"/>
            </a:lnSpc>
            <a:spcBef>
              <a:spcPct val="0"/>
            </a:spcBef>
            <a:spcAft>
              <a:spcPct val="35000"/>
            </a:spcAft>
            <a:buNone/>
          </a:pPr>
          <a:r>
            <a:rPr lang="en-US" sz="1900" kern="1200" dirty="0"/>
            <a:t>Present a summarized list of typical leadership, management and supervisor topics that one needs to acknowledge and understand when involved in overseeing a utility</a:t>
          </a:r>
        </a:p>
      </dsp:txBody>
      <dsp:txXfrm>
        <a:off x="1437631" y="1556410"/>
        <a:ext cx="6449068" cy="1244702"/>
      </dsp:txXfrm>
    </dsp:sp>
    <dsp:sp modelId="{91713129-2C50-4003-85A5-A0FC16366FF7}">
      <dsp:nvSpPr>
        <dsp:cNvPr id="0" name=""/>
        <dsp:cNvSpPr/>
      </dsp:nvSpPr>
      <dsp:spPr>
        <a:xfrm>
          <a:off x="0" y="3112289"/>
          <a:ext cx="78867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50237-6228-431E-ACCD-9D3A6F4D40F0}">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B0A284-6F5E-4416-94C5-167703910B2F}">
      <dsp:nvSpPr>
        <dsp:cNvPr id="0" name=""/>
        <dsp:cNvSpPr/>
      </dsp:nvSpPr>
      <dsp:spPr>
        <a:xfrm>
          <a:off x="1437631" y="3112289"/>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90000"/>
            </a:lnSpc>
            <a:spcBef>
              <a:spcPct val="0"/>
            </a:spcBef>
            <a:spcAft>
              <a:spcPct val="35000"/>
            </a:spcAft>
            <a:buNone/>
          </a:pPr>
          <a:r>
            <a:rPr lang="en-US" sz="1900" kern="1200"/>
            <a:t>Present a brief overview on each topic presented to create the awareness of what knowledge, skills, and abilities are needed to be a leader, manager, and/or supervisor.</a:t>
          </a:r>
        </a:p>
      </dsp:txBody>
      <dsp:txXfrm>
        <a:off x="1437631" y="3112289"/>
        <a:ext cx="6449068" cy="12447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427C2-0E0B-44C1-AE51-A2A5B1D85152}">
      <dsp:nvSpPr>
        <dsp:cNvPr id="0" name=""/>
        <dsp:cNvSpPr/>
      </dsp:nvSpPr>
      <dsp:spPr>
        <a:xfrm>
          <a:off x="0" y="241458"/>
          <a:ext cx="2371724" cy="142303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Human</a:t>
          </a:r>
        </a:p>
      </dsp:txBody>
      <dsp:txXfrm>
        <a:off x="0" y="241458"/>
        <a:ext cx="2371724" cy="1423035"/>
      </dsp:txXfrm>
    </dsp:sp>
    <dsp:sp modelId="{109D7B3D-3A12-47AF-BE31-E5385920EA62}">
      <dsp:nvSpPr>
        <dsp:cNvPr id="0" name=""/>
        <dsp:cNvSpPr/>
      </dsp:nvSpPr>
      <dsp:spPr>
        <a:xfrm>
          <a:off x="2608897" y="241458"/>
          <a:ext cx="2371724" cy="142303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Financial</a:t>
          </a:r>
        </a:p>
      </dsp:txBody>
      <dsp:txXfrm>
        <a:off x="2608897" y="241458"/>
        <a:ext cx="2371724" cy="1423035"/>
      </dsp:txXfrm>
    </dsp:sp>
    <dsp:sp modelId="{46ADFE6A-5A57-40AD-91CF-55D52CD16179}">
      <dsp:nvSpPr>
        <dsp:cNvPr id="0" name=""/>
        <dsp:cNvSpPr/>
      </dsp:nvSpPr>
      <dsp:spPr>
        <a:xfrm>
          <a:off x="5217794" y="241458"/>
          <a:ext cx="2371724" cy="142303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Physical</a:t>
          </a:r>
        </a:p>
      </dsp:txBody>
      <dsp:txXfrm>
        <a:off x="5217794" y="241458"/>
        <a:ext cx="2371724" cy="1423035"/>
      </dsp:txXfrm>
    </dsp:sp>
    <dsp:sp modelId="{7C84FEF5-7F36-4A92-8363-4F592B2916F6}">
      <dsp:nvSpPr>
        <dsp:cNvPr id="0" name=""/>
        <dsp:cNvSpPr/>
      </dsp:nvSpPr>
      <dsp:spPr>
        <a:xfrm>
          <a:off x="0" y="1901666"/>
          <a:ext cx="2371724" cy="142303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Informational</a:t>
          </a:r>
        </a:p>
      </dsp:txBody>
      <dsp:txXfrm>
        <a:off x="0" y="1901666"/>
        <a:ext cx="2371724" cy="1423035"/>
      </dsp:txXfrm>
    </dsp:sp>
    <dsp:sp modelId="{497B8E1E-EA10-4145-A04A-A1748090427B}">
      <dsp:nvSpPr>
        <dsp:cNvPr id="0" name=""/>
        <dsp:cNvSpPr/>
      </dsp:nvSpPr>
      <dsp:spPr>
        <a:xfrm>
          <a:off x="2608897" y="1901666"/>
          <a:ext cx="2371724" cy="142303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Energy</a:t>
          </a:r>
        </a:p>
      </dsp:txBody>
      <dsp:txXfrm>
        <a:off x="2608897" y="1901666"/>
        <a:ext cx="2371724" cy="1423035"/>
      </dsp:txXfrm>
    </dsp:sp>
    <dsp:sp modelId="{A4487582-DAA3-40CE-8972-6FEC07DB54A3}">
      <dsp:nvSpPr>
        <dsp:cNvPr id="0" name=""/>
        <dsp:cNvSpPr/>
      </dsp:nvSpPr>
      <dsp:spPr>
        <a:xfrm>
          <a:off x="5217794" y="1901666"/>
          <a:ext cx="2371724" cy="142303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Technology</a:t>
          </a:r>
        </a:p>
      </dsp:txBody>
      <dsp:txXfrm>
        <a:off x="5217794" y="1901666"/>
        <a:ext cx="2371724" cy="14230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D7B3B-34FA-47B5-BC26-98EFA1CE180B}">
      <dsp:nvSpPr>
        <dsp:cNvPr id="0" name=""/>
        <dsp:cNvSpPr/>
      </dsp:nvSpPr>
      <dsp:spPr>
        <a:xfrm>
          <a:off x="703516" y="420488"/>
          <a:ext cx="715869" cy="7158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773E58-59E9-4509-BE44-567B90B941BA}">
      <dsp:nvSpPr>
        <dsp:cNvPr id="0" name=""/>
        <dsp:cNvSpPr/>
      </dsp:nvSpPr>
      <dsp:spPr>
        <a:xfrm>
          <a:off x="266040" y="1407915"/>
          <a:ext cx="1590820" cy="656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Knowledge and ability</a:t>
          </a:r>
        </a:p>
      </dsp:txBody>
      <dsp:txXfrm>
        <a:off x="266040" y="1407915"/>
        <a:ext cx="1590820" cy="656213"/>
      </dsp:txXfrm>
    </dsp:sp>
    <dsp:sp modelId="{33286358-0717-4D38-890F-CCAFE959D5DE}">
      <dsp:nvSpPr>
        <dsp:cNvPr id="0" name=""/>
        <dsp:cNvSpPr/>
      </dsp:nvSpPr>
      <dsp:spPr>
        <a:xfrm>
          <a:off x="2572730" y="420488"/>
          <a:ext cx="715869" cy="7158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76D05-F77A-406C-BA3E-EE6A470329C0}">
      <dsp:nvSpPr>
        <dsp:cNvPr id="0" name=""/>
        <dsp:cNvSpPr/>
      </dsp:nvSpPr>
      <dsp:spPr>
        <a:xfrm>
          <a:off x="2135254" y="1407915"/>
          <a:ext cx="1590820" cy="656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Personality and behaviors</a:t>
          </a:r>
        </a:p>
      </dsp:txBody>
      <dsp:txXfrm>
        <a:off x="2135254" y="1407915"/>
        <a:ext cx="1590820" cy="656213"/>
      </dsp:txXfrm>
    </dsp:sp>
    <dsp:sp modelId="{EC694B2A-E364-4315-AC0F-BF9ACC586F16}">
      <dsp:nvSpPr>
        <dsp:cNvPr id="0" name=""/>
        <dsp:cNvSpPr/>
      </dsp:nvSpPr>
      <dsp:spPr>
        <a:xfrm>
          <a:off x="4441944" y="420488"/>
          <a:ext cx="715869" cy="7158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83AF4-84DB-4FDE-A4A7-937DB172FD58}">
      <dsp:nvSpPr>
        <dsp:cNvPr id="0" name=""/>
        <dsp:cNvSpPr/>
      </dsp:nvSpPr>
      <dsp:spPr>
        <a:xfrm>
          <a:off x="4004468" y="1407915"/>
          <a:ext cx="1590820" cy="656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Motivations and integrity</a:t>
          </a:r>
        </a:p>
      </dsp:txBody>
      <dsp:txXfrm>
        <a:off x="4004468" y="1407915"/>
        <a:ext cx="1590820" cy="656213"/>
      </dsp:txXfrm>
    </dsp:sp>
    <dsp:sp modelId="{B4B2B0FE-A632-4041-992C-385A8A449D3D}">
      <dsp:nvSpPr>
        <dsp:cNvPr id="0" name=""/>
        <dsp:cNvSpPr/>
      </dsp:nvSpPr>
      <dsp:spPr>
        <a:xfrm>
          <a:off x="6560686" y="420488"/>
          <a:ext cx="715869" cy="7158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B9C675-2CD5-4FB7-B636-107A8EE684F6}">
      <dsp:nvSpPr>
        <dsp:cNvPr id="0" name=""/>
        <dsp:cNvSpPr/>
      </dsp:nvSpPr>
      <dsp:spPr>
        <a:xfrm>
          <a:off x="5873682" y="1407915"/>
          <a:ext cx="2089876" cy="656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Available paths and opportunities to growth</a:t>
          </a:r>
        </a:p>
      </dsp:txBody>
      <dsp:txXfrm>
        <a:off x="5873682" y="1407915"/>
        <a:ext cx="2089876" cy="656213"/>
      </dsp:txXfrm>
    </dsp:sp>
    <dsp:sp modelId="{46B72C49-7E17-4E9E-A657-BDF11AFD54ED}">
      <dsp:nvSpPr>
        <dsp:cNvPr id="0" name=""/>
        <dsp:cNvSpPr/>
      </dsp:nvSpPr>
      <dsp:spPr>
        <a:xfrm>
          <a:off x="3756865" y="2461834"/>
          <a:ext cx="715869" cy="71586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0BDCE1-E672-49A1-AC90-A327A4859744}">
      <dsp:nvSpPr>
        <dsp:cNvPr id="0" name=""/>
        <dsp:cNvSpPr/>
      </dsp:nvSpPr>
      <dsp:spPr>
        <a:xfrm>
          <a:off x="3319389" y="3449260"/>
          <a:ext cx="1590820" cy="656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Barriers</a:t>
          </a:r>
        </a:p>
      </dsp:txBody>
      <dsp:txXfrm>
        <a:off x="3319389" y="3449260"/>
        <a:ext cx="1590820" cy="6562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1731"/>
                </a:solidFill>
                <a:latin typeface="Arial"/>
                <a:cs typeface="Arial"/>
              </a:defRPr>
            </a:lvl1pPr>
          </a:lstStyle>
          <a:p>
            <a:endParaRPr/>
          </a:p>
        </p:txBody>
      </p:sp>
      <p:sp>
        <p:nvSpPr>
          <p:cNvPr id="3" name="Holder 3"/>
          <p:cNvSpPr>
            <a:spLocks noGrp="1"/>
          </p:cNvSpPr>
          <p:nvPr>
            <p:ph sz="half" idx="2"/>
          </p:nvPr>
        </p:nvSpPr>
        <p:spPr>
          <a:xfrm>
            <a:off x="263881" y="1624329"/>
            <a:ext cx="3894296" cy="207749"/>
          </a:xfrm>
          <a:prstGeom prst="rect">
            <a:avLst/>
          </a:prstGeom>
        </p:spPr>
        <p:txBody>
          <a:bodyPr wrap="square" lIns="0" tIns="0" rIns="0" bIns="0">
            <a:spAutoFit/>
          </a:bodyPr>
          <a:lstStyle>
            <a:lvl1pPr>
              <a:defRPr sz="1350" b="1" i="0" u="heavy">
                <a:solidFill>
                  <a:srgbClr val="467885"/>
                </a:solidFill>
                <a:latin typeface="Calibri"/>
                <a:cs typeface="Calibri"/>
              </a:defRPr>
            </a:lvl1pPr>
          </a:lstStyle>
          <a:p>
            <a:endParaRPr/>
          </a:p>
        </p:txBody>
      </p:sp>
      <p:sp>
        <p:nvSpPr>
          <p:cNvPr id="4" name="Holder 4"/>
          <p:cNvSpPr>
            <a:spLocks noGrp="1"/>
          </p:cNvSpPr>
          <p:nvPr>
            <p:ph sz="half" idx="3"/>
          </p:nvPr>
        </p:nvSpPr>
        <p:spPr>
          <a:xfrm>
            <a:off x="4817839" y="1536629"/>
            <a:ext cx="3157538" cy="276999"/>
          </a:xfrm>
          <a:prstGeom prst="rect">
            <a:avLst/>
          </a:prstGeom>
        </p:spPr>
        <p:txBody>
          <a:bodyPr wrap="square" lIns="0" tIns="0" rIns="0" bIns="0">
            <a:spAutoFit/>
          </a:bodyPr>
          <a:lstStyle>
            <a:lvl1pPr>
              <a:defRPr sz="1800" b="0" i="0" u="heavy">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47045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145631" y="981001"/>
            <a:ext cx="4434840" cy="461665"/>
          </a:xfrm>
          <a:prstGeom prst="rect">
            <a:avLst/>
          </a:prstGeom>
        </p:spPr>
        <p:txBody>
          <a:bodyPr wrap="square" lIns="0" tIns="0" rIns="0" bIns="0">
            <a:spAutoFit/>
          </a:bodyPr>
          <a:lstStyle>
            <a:lvl1pPr>
              <a:defRPr sz="3000" b="1" i="0">
                <a:solidFill>
                  <a:srgbClr val="001731"/>
                </a:solidFill>
                <a:latin typeface="Arial"/>
                <a:cs typeface="Arial"/>
              </a:defRPr>
            </a:lvl1pPr>
          </a:lstStyle>
          <a:p>
            <a:endParaRPr/>
          </a:p>
        </p:txBody>
      </p:sp>
      <p:sp>
        <p:nvSpPr>
          <p:cNvPr id="3" name="Holder 3"/>
          <p:cNvSpPr>
            <a:spLocks noGrp="1"/>
          </p:cNvSpPr>
          <p:nvPr>
            <p:ph type="subTitle" idx="4"/>
          </p:nvPr>
        </p:nvSpPr>
        <p:spPr>
          <a:xfrm>
            <a:off x="1371600" y="3840480"/>
            <a:ext cx="640080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76148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11/5/2025</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files.dep.state.pa.us/Water/BPNPSM/WastewaterOperations_Assistance/WastewaterOperatorResources/asset_management.pdf" TargetMode="External"/><Relationship Id="rId2" Type="http://schemas.openxmlformats.org/officeDocument/2006/relationships/hyperlink" Target="https://www.pa.gov/agencies/dep.html" TargetMode="Externa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hyperlink" Target="https://files.dep.state.pa.us/Water/BSDW/CapabilityEnhancementProgram/AMBasic_MacroEnabled_2023.xlsm" TargetMode="External"/></Relationships>
</file>

<file path=ppt/slides/_rels/slide10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4.jp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2.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0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jp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jp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4.jp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pixabay.com/en/question-question-mark-response-1015308/" TargetMode="External"/><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OvYCLxqkfvY" TargetMode="External"/><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hB-c3pJR0qU" TargetMode="External"/><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youtu.be/zV3gMTOEWt8" TargetMode="External"/><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4.jp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2.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youtu.be/UUhDlV34aDg"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4.jp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8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g"/><Relationship Id="rId1" Type="http://schemas.openxmlformats.org/officeDocument/2006/relationships/slideLayout" Target="../slideLayouts/slideLayout6.xml"/><Relationship Id="rId5" Type="http://schemas.openxmlformats.org/officeDocument/2006/relationships/image" Target="../media/image92.png"/><Relationship Id="rId4" Type="http://schemas.openxmlformats.org/officeDocument/2006/relationships/image" Target="../media/image91.png"/></Relationships>
</file>

<file path=ppt/slides/_rels/slide9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2F4D5922-434B-4829-B93E-02DC38A29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F35FBA24-5C01-4635-A984-1DB6E340B0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a:extLst>
              <a:ext uri="{FF2B5EF4-FFF2-40B4-BE49-F238E27FC236}">
                <a16:creationId xmlns:a16="http://schemas.microsoft.com/office/drawing/2014/main" id="{26C1B406-D643-4021-A6F0-2DD5466970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46" name="Oval 145">
              <a:extLst>
                <a:ext uri="{FF2B5EF4-FFF2-40B4-BE49-F238E27FC236}">
                  <a16:creationId xmlns:a16="http://schemas.microsoft.com/office/drawing/2014/main" id="{8D1F6522-8579-43DA-854A-E28CBE13D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99320D87-73DD-4D15-A224-C8D8EEC9A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678418DD-1013-4BBE-9E02-1D4D1233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04281D6D-7CDF-4C97-B54C-5FE6177B5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val 149">
              <a:extLst>
                <a:ext uri="{FF2B5EF4-FFF2-40B4-BE49-F238E27FC236}">
                  <a16:creationId xmlns:a16="http://schemas.microsoft.com/office/drawing/2014/main" id="{CB64A9F5-F5A7-4276-A229-C498B4A85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EA44C9B9-09AE-4D78-BBB5-972FB60885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73206" y="630940"/>
            <a:ext cx="4756239" cy="2819399"/>
          </a:xfrm>
          <a:noFill/>
        </p:spPr>
        <p:txBody>
          <a:bodyPr anchor="b">
            <a:normAutofit/>
          </a:bodyPr>
          <a:lstStyle/>
          <a:p>
            <a:pPr>
              <a:defRPr sz="3200" b="1">
                <a:solidFill>
                  <a:srgbClr val="003366"/>
                </a:solidFill>
              </a:defRPr>
            </a:pPr>
            <a:r>
              <a:rPr lang="en-US" sz="1800" dirty="0">
                <a:solidFill>
                  <a:schemeClr val="bg1"/>
                </a:solidFill>
              </a:rPr>
              <a:t>Introduction to and Refresher on Water and Wastewater Utility</a:t>
            </a:r>
            <a:br>
              <a:rPr lang="en-US" sz="1600" dirty="0">
                <a:solidFill>
                  <a:schemeClr val="bg1"/>
                </a:solidFill>
              </a:rPr>
            </a:br>
            <a:r>
              <a:rPr lang="en-US" sz="1600" dirty="0">
                <a:solidFill>
                  <a:schemeClr val="bg1"/>
                </a:solidFill>
              </a:rPr>
              <a:t> </a:t>
            </a:r>
            <a:r>
              <a:rPr lang="en-US" sz="3900" dirty="0">
                <a:solidFill>
                  <a:schemeClr val="bg1"/>
                </a:solidFill>
              </a:rPr>
              <a:t>Leadership Management and Supervision</a:t>
            </a:r>
          </a:p>
        </p:txBody>
      </p:sp>
      <p:grpSp>
        <p:nvGrpSpPr>
          <p:cNvPr id="153" name="Group 152">
            <a:extLst>
              <a:ext uri="{FF2B5EF4-FFF2-40B4-BE49-F238E27FC236}">
                <a16:creationId xmlns:a16="http://schemas.microsoft.com/office/drawing/2014/main" id="{8D2BC472-0671-410F-BA77-E46AA62106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762626" y="903343"/>
            <a:ext cx="304800" cy="322326"/>
            <a:chOff x="215328" y="-46937"/>
            <a:chExt cx="304800" cy="2773841"/>
          </a:xfrm>
        </p:grpSpPr>
        <p:cxnSp>
          <p:nvCxnSpPr>
            <p:cNvPr id="154" name="Straight Connector 153">
              <a:extLst>
                <a:ext uri="{FF2B5EF4-FFF2-40B4-BE49-F238E27FC236}">
                  <a16:creationId xmlns:a16="http://schemas.microsoft.com/office/drawing/2014/main" id="{DC68B2A3-267E-4DE4-8DD5-C0378482D2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6474CC6-D7FB-4A38-8991-680F048CFF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5825D0E-A1E4-4466-81B2-33325B3B3F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1BD1E16-C3EF-4A05-9C71-590A55BFC5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9" name="Rectangle 158">
            <a:extLst>
              <a:ext uri="{FF2B5EF4-FFF2-40B4-BE49-F238E27FC236}">
                <a16:creationId xmlns:a16="http://schemas.microsoft.com/office/drawing/2014/main" id="{5819102A-0400-4C1F-8614-973F5262E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6" y="1131516"/>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0">
            <a:extLst>
              <a:ext uri="{FF2B5EF4-FFF2-40B4-BE49-F238E27FC236}">
                <a16:creationId xmlns:a16="http://schemas.microsoft.com/office/drawing/2014/main" id="{B1A0CF5C-68C2-4432-BC2D-5A124C7B6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07958" y="4945283"/>
            <a:ext cx="964406" cy="549007"/>
            <a:chOff x="7029447" y="3514725"/>
            <a:chExt cx="1285875" cy="549007"/>
          </a:xfrm>
        </p:grpSpPr>
        <p:cxnSp>
          <p:nvCxnSpPr>
            <p:cNvPr id="162" name="Straight Connector 161">
              <a:extLst>
                <a:ext uri="{FF2B5EF4-FFF2-40B4-BE49-F238E27FC236}">
                  <a16:creationId xmlns:a16="http://schemas.microsoft.com/office/drawing/2014/main" id="{73E76A51-C6FF-4566-9670-D405D4DA76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C069446D-7888-44DB-87EF-972BCEA0AB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2450BCE5-EB53-44C2-B9B9-771BAD516C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8B2D4461-C687-4A45-933F-C4CCB4E24F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67" name="Rectangle 166">
            <a:extLst>
              <a:ext uri="{FF2B5EF4-FFF2-40B4-BE49-F238E27FC236}">
                <a16:creationId xmlns:a16="http://schemas.microsoft.com/office/drawing/2014/main" id="{CF1485CA-41D2-421F-B28D-15EF845D5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a:extLst>
              <a:ext uri="{FF2B5EF4-FFF2-40B4-BE49-F238E27FC236}">
                <a16:creationId xmlns:a16="http://schemas.microsoft.com/office/drawing/2014/main" id="{04ED96A1-E6CA-493F-8610-6B8B7A28E3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3" y="5940564"/>
            <a:ext cx="1285875" cy="549007"/>
            <a:chOff x="7029447" y="3514725"/>
            <a:chExt cx="1285875" cy="549007"/>
          </a:xfrm>
        </p:grpSpPr>
        <p:cxnSp>
          <p:nvCxnSpPr>
            <p:cNvPr id="170" name="Straight Connector 169">
              <a:extLst>
                <a:ext uri="{FF2B5EF4-FFF2-40B4-BE49-F238E27FC236}">
                  <a16:creationId xmlns:a16="http://schemas.microsoft.com/office/drawing/2014/main" id="{3C9231B8-0812-4FDE-9AC6-94984E20AC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4BF59FE3-7AD8-46E8-9440-D268639942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EEEDF00-F676-4147-BAF0-64840E2857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4D3F73A-55E6-4A58-872D-BE9E9C7C30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p:nvPr>
        </p:nvSpPr>
        <p:spPr>
          <a:xfrm>
            <a:off x="457332" y="3772200"/>
            <a:ext cx="5702978" cy="2453066"/>
          </a:xfrm>
          <a:noFill/>
        </p:spPr>
        <p:txBody>
          <a:bodyPr anchor="t">
            <a:normAutofit/>
          </a:bodyPr>
          <a:lstStyle/>
          <a:p>
            <a:pPr algn="l">
              <a:defRPr sz="1800">
                <a:solidFill>
                  <a:srgbClr val="707070"/>
                </a:solidFill>
              </a:defRPr>
            </a:pPr>
            <a:r>
              <a:rPr lang="en-US" sz="1800" dirty="0">
                <a:solidFill>
                  <a:schemeClr val="bg1"/>
                </a:solidFill>
              </a:rPr>
              <a:t>Prepared and presented by: Ralph E. Johnson, P.E., L.O. </a:t>
            </a:r>
          </a:p>
          <a:p>
            <a:pPr algn="l">
              <a:defRPr sz="1800">
                <a:solidFill>
                  <a:srgbClr val="707070"/>
                </a:solidFill>
              </a:defRPr>
            </a:pPr>
            <a:r>
              <a:rPr lang="en-US" sz="1800" dirty="0">
                <a:solidFill>
                  <a:schemeClr val="bg1"/>
                </a:solidFill>
              </a:rPr>
              <a:t>Sr. Civil Engineer, Systems Design Engineering, Inc.</a:t>
            </a:r>
          </a:p>
          <a:p>
            <a:pPr algn="l">
              <a:defRPr sz="1800">
                <a:solidFill>
                  <a:srgbClr val="707070"/>
                </a:solidFill>
              </a:defRPr>
            </a:pPr>
            <a:endParaRPr lang="en-US" sz="1200" dirty="0">
              <a:solidFill>
                <a:schemeClr val="bg1"/>
              </a:solidFill>
            </a:endParaRPr>
          </a:p>
          <a:p>
            <a:pPr algn="l">
              <a:defRPr sz="1800">
                <a:solidFill>
                  <a:srgbClr val="707070"/>
                </a:solidFill>
              </a:defRPr>
            </a:pPr>
            <a:r>
              <a:rPr lang="en-US" sz="1800" dirty="0">
                <a:solidFill>
                  <a:schemeClr val="bg1"/>
                </a:solidFill>
              </a:rPr>
              <a:t>In collaboration with: Michael Bingham, PE.</a:t>
            </a:r>
          </a:p>
          <a:p>
            <a:pPr algn="l">
              <a:defRPr sz="1800">
                <a:solidFill>
                  <a:srgbClr val="707070"/>
                </a:solidFill>
              </a:defRPr>
            </a:pPr>
            <a:r>
              <a:rPr lang="en-US" sz="1800" dirty="0">
                <a:solidFill>
                  <a:schemeClr val="bg1"/>
                </a:solidFill>
              </a:rPr>
              <a:t>Sr. Civil Engineer, Systems Design Engineering, Inc.</a:t>
            </a:r>
          </a:p>
        </p:txBody>
      </p:sp>
      <p:pic>
        <p:nvPicPr>
          <p:cNvPr id="7" name="Picture 6" descr="A black and white text&#10;&#10;Description automatically generated">
            <a:extLst>
              <a:ext uri="{FF2B5EF4-FFF2-40B4-BE49-F238E27FC236}">
                <a16:creationId xmlns:a16="http://schemas.microsoft.com/office/drawing/2014/main" id="{F43876D2-AD0B-58C1-F4DD-274BEC14D869}"/>
              </a:ext>
            </a:extLst>
          </p:cNvPr>
          <p:cNvPicPr>
            <a:picLocks noChangeAspect="1"/>
          </p:cNvPicPr>
          <p:nvPr/>
        </p:nvPicPr>
        <p:blipFill>
          <a:blip r:embed="rId2"/>
          <a:stretch>
            <a:fillRect/>
          </a:stretch>
        </p:blipFill>
        <p:spPr>
          <a:xfrm>
            <a:off x="2042232" y="5514294"/>
            <a:ext cx="4807765" cy="1049357"/>
          </a:xfrm>
          <a:prstGeom prst="rect">
            <a:avLst/>
          </a:prstGeom>
        </p:spPr>
      </p:pic>
      <p:pic>
        <p:nvPicPr>
          <p:cNvPr id="9" name="Picture 8" descr="A black and white logo with white letters&#10;&#10;Description automatically generated">
            <a:extLst>
              <a:ext uri="{FF2B5EF4-FFF2-40B4-BE49-F238E27FC236}">
                <a16:creationId xmlns:a16="http://schemas.microsoft.com/office/drawing/2014/main" id="{76635524-84CB-90DE-F476-5CD8A1F3FA48}"/>
              </a:ext>
            </a:extLst>
          </p:cNvPr>
          <p:cNvPicPr>
            <a:picLocks noChangeAspect="1"/>
          </p:cNvPicPr>
          <p:nvPr/>
        </p:nvPicPr>
        <p:blipFill>
          <a:blip r:embed="rId3"/>
          <a:stretch>
            <a:fillRect/>
          </a:stretch>
        </p:blipFill>
        <p:spPr>
          <a:xfrm>
            <a:off x="7938980" y="198098"/>
            <a:ext cx="866775" cy="742950"/>
          </a:xfrm>
          <a:prstGeom prst="rect">
            <a:avLst/>
          </a:prstGeom>
        </p:spPr>
      </p:pic>
      <p:sp>
        <p:nvSpPr>
          <p:cNvPr id="4" name="Title 1">
            <a:extLst>
              <a:ext uri="{FF2B5EF4-FFF2-40B4-BE49-F238E27FC236}">
                <a16:creationId xmlns:a16="http://schemas.microsoft.com/office/drawing/2014/main" id="{29F2A38F-3EA9-2071-3856-908F11716438}"/>
              </a:ext>
            </a:extLst>
          </p:cNvPr>
          <p:cNvSpPr txBox="1">
            <a:spLocks/>
          </p:cNvSpPr>
          <p:nvPr/>
        </p:nvSpPr>
        <p:spPr>
          <a:xfrm>
            <a:off x="940916" y="2799244"/>
            <a:ext cx="3820818" cy="951304"/>
          </a:xfrm>
          <a:prstGeom prst="rect">
            <a:avLst/>
          </a:prstGeom>
          <a:noFill/>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sz="3200" b="1">
                <a:solidFill>
                  <a:srgbClr val="003366"/>
                </a:solidFill>
              </a:defRPr>
            </a:pPr>
            <a:r>
              <a:rPr lang="en-US" sz="1800" b="1" dirty="0">
                <a:solidFill>
                  <a:schemeClr val="bg1"/>
                </a:solidFill>
              </a:rPr>
              <a:t>PA-AWWA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607EC0B-6F18-4CC6-A161-42CC6FAB2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89654" y="1962271"/>
            <a:ext cx="3651884" cy="1325563"/>
          </a:xfrm>
        </p:spPr>
        <p:txBody>
          <a:bodyPr anchor="t">
            <a:normAutofit/>
          </a:bodyPr>
          <a:lstStyle/>
          <a:p>
            <a:pPr>
              <a:lnSpc>
                <a:spcPct val="90000"/>
              </a:lnSpc>
            </a:pPr>
            <a:r>
              <a:rPr lang="en-US" sz="2900">
                <a:solidFill>
                  <a:schemeClr val="tx2"/>
                </a:solidFill>
              </a:rPr>
              <a:t>Did you, or do you, even want to be in this role?</a:t>
            </a:r>
          </a:p>
        </p:txBody>
      </p:sp>
      <p:pic>
        <p:nvPicPr>
          <p:cNvPr id="18" name="Picture 17" descr="Magnifying glass on clear background">
            <a:extLst>
              <a:ext uri="{FF2B5EF4-FFF2-40B4-BE49-F238E27FC236}">
                <a16:creationId xmlns:a16="http://schemas.microsoft.com/office/drawing/2014/main" id="{FE3064EA-4AE7-FB5E-6037-0A80D964DB38}"/>
              </a:ext>
            </a:extLst>
          </p:cNvPr>
          <p:cNvPicPr>
            <a:picLocks noChangeAspect="1"/>
          </p:cNvPicPr>
          <p:nvPr/>
        </p:nvPicPr>
        <p:blipFill>
          <a:blip r:embed="rId2"/>
          <a:srcRect l="40052" r="13775" b="1"/>
          <a:stretch/>
        </p:blipFill>
        <p:spPr>
          <a:xfrm>
            <a:off x="20" y="10"/>
            <a:ext cx="4743430" cy="6857264"/>
          </a:xfrm>
          <a:prstGeom prst="rect">
            <a:avLst/>
          </a:prstGeom>
        </p:spPr>
      </p:pic>
      <p:grpSp>
        <p:nvGrpSpPr>
          <p:cNvPr id="19" name="Group 18">
            <a:extLst>
              <a:ext uri="{FF2B5EF4-FFF2-40B4-BE49-F238E27FC236}">
                <a16:creationId xmlns:a16="http://schemas.microsoft.com/office/drawing/2014/main" id="{2F263D67-9B31-4F2B-B228-27FD3112D7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817286" cy="6858001"/>
            <a:chOff x="0" y="0"/>
            <a:chExt cx="6423049" cy="6858001"/>
          </a:xfrm>
        </p:grpSpPr>
        <p:sp>
          <p:nvSpPr>
            <p:cNvPr id="12" name="Freeform: Shape 11">
              <a:extLst>
                <a:ext uri="{FF2B5EF4-FFF2-40B4-BE49-F238E27FC236}">
                  <a16:creationId xmlns:a16="http://schemas.microsoft.com/office/drawing/2014/main" id="{00DF1CD8-441E-4077-9B3C-7E96D92E0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018714" cy="6858000"/>
            </a:xfrm>
            <a:custGeom>
              <a:avLst/>
              <a:gdLst>
                <a:gd name="connsiteX0" fmla="*/ 0 w 6018714"/>
                <a:gd name="connsiteY0" fmla="*/ 6499477 h 6858000"/>
                <a:gd name="connsiteX1" fmla="*/ 248639 w 6018714"/>
                <a:gd name="connsiteY1" fmla="*/ 6701197 h 6858000"/>
                <a:gd name="connsiteX2" fmla="*/ 392359 w 6018714"/>
                <a:gd name="connsiteY2" fmla="*/ 6814935 h 6858000"/>
                <a:gd name="connsiteX3" fmla="*/ 448656 w 6018714"/>
                <a:gd name="connsiteY3" fmla="*/ 6858000 h 6858000"/>
                <a:gd name="connsiteX4" fmla="*/ 0 w 6018714"/>
                <a:gd name="connsiteY4" fmla="*/ 6858000 h 6858000"/>
                <a:gd name="connsiteX5" fmla="*/ 998246 w 6018714"/>
                <a:gd name="connsiteY5" fmla="*/ 0 h 6858000"/>
                <a:gd name="connsiteX6" fmla="*/ 1984114 w 6018714"/>
                <a:gd name="connsiteY6" fmla="*/ 0 h 6858000"/>
                <a:gd name="connsiteX7" fmla="*/ 2011390 w 6018714"/>
                <a:gd name="connsiteY7" fmla="*/ 2333 h 6858000"/>
                <a:gd name="connsiteX8" fmla="*/ 4182319 w 6018714"/>
                <a:gd name="connsiteY8" fmla="*/ 838030 h 6858000"/>
                <a:gd name="connsiteX9" fmla="*/ 4785565 w 6018714"/>
                <a:gd name="connsiteY9" fmla="*/ 1338564 h 6858000"/>
                <a:gd name="connsiteX10" fmla="*/ 5695308 w 6018714"/>
                <a:gd name="connsiteY10" fmla="*/ 2616232 h 6858000"/>
                <a:gd name="connsiteX11" fmla="*/ 5937944 w 6018714"/>
                <a:gd name="connsiteY11" fmla="*/ 3368583 h 6858000"/>
                <a:gd name="connsiteX12" fmla="*/ 6018677 w 6018714"/>
                <a:gd name="connsiteY12" fmla="*/ 4153681 h 6858000"/>
                <a:gd name="connsiteX13" fmla="*/ 5990165 w 6018714"/>
                <a:gd name="connsiteY13" fmla="*/ 4557147 h 6858000"/>
                <a:gd name="connsiteX14" fmla="*/ 5982312 w 6018714"/>
                <a:gd name="connsiteY14" fmla="*/ 4607451 h 6858000"/>
                <a:gd name="connsiteX15" fmla="*/ 5972856 w 6018714"/>
                <a:gd name="connsiteY15" fmla="*/ 4657609 h 6858000"/>
                <a:gd name="connsiteX16" fmla="*/ 5951328 w 6018714"/>
                <a:gd name="connsiteY16" fmla="*/ 4757628 h 6858000"/>
                <a:gd name="connsiteX17" fmla="*/ 5893141 w 6018714"/>
                <a:gd name="connsiteY17" fmla="*/ 4953827 h 6858000"/>
                <a:gd name="connsiteX18" fmla="*/ 5817644 w 6018714"/>
                <a:gd name="connsiteY18" fmla="*/ 5141915 h 6858000"/>
                <a:gd name="connsiteX19" fmla="*/ 5728909 w 6018714"/>
                <a:gd name="connsiteY19" fmla="*/ 5322626 h 6858000"/>
                <a:gd name="connsiteX20" fmla="*/ 5532095 w 6018714"/>
                <a:gd name="connsiteY20" fmla="*/ 5663839 h 6858000"/>
                <a:gd name="connsiteX21" fmla="*/ 5330043 w 6018714"/>
                <a:gd name="connsiteY21" fmla="*/ 5988236 h 6858000"/>
                <a:gd name="connsiteX22" fmla="*/ 5232580 w 6018714"/>
                <a:gd name="connsiteY22" fmla="*/ 6146081 h 6858000"/>
                <a:gd name="connsiteX23" fmla="*/ 5183269 w 6018714"/>
                <a:gd name="connsiteY23" fmla="*/ 6227660 h 6858000"/>
                <a:gd name="connsiteX24" fmla="*/ 5131628 w 6018714"/>
                <a:gd name="connsiteY24" fmla="*/ 6311451 h 6858000"/>
                <a:gd name="connsiteX25" fmla="*/ 4910811 w 6018714"/>
                <a:gd name="connsiteY25" fmla="*/ 6641009 h 6858000"/>
                <a:gd name="connsiteX26" fmla="*/ 4788885 w 6018714"/>
                <a:gd name="connsiteY26" fmla="*/ 6800448 h 6858000"/>
                <a:gd name="connsiteX27" fmla="*/ 4739213 w 6018714"/>
                <a:gd name="connsiteY27" fmla="*/ 6858000 h 6858000"/>
                <a:gd name="connsiteX28" fmla="*/ 3950454 w 6018714"/>
                <a:gd name="connsiteY28" fmla="*/ 6858000 h 6858000"/>
                <a:gd name="connsiteX29" fmla="*/ 4012997 w 6018714"/>
                <a:gd name="connsiteY29" fmla="*/ 6806378 h 6858000"/>
                <a:gd name="connsiteX30" fmla="*/ 4268871 w 6018714"/>
                <a:gd name="connsiteY30" fmla="*/ 6566512 h 6858000"/>
                <a:gd name="connsiteX31" fmla="*/ 4750072 w 6018714"/>
                <a:gd name="connsiteY31" fmla="*/ 6033375 h 6858000"/>
                <a:gd name="connsiteX32" fmla="*/ 4806075 w 6018714"/>
                <a:gd name="connsiteY32" fmla="*/ 5961092 h 6858000"/>
                <a:gd name="connsiteX33" fmla="*/ 4863244 w 6018714"/>
                <a:gd name="connsiteY33" fmla="*/ 5885856 h 6858000"/>
                <a:gd name="connsiteX34" fmla="*/ 4982235 w 6018714"/>
                <a:gd name="connsiteY34" fmla="*/ 5732288 h 6858000"/>
                <a:gd name="connsiteX35" fmla="*/ 5221526 w 6018714"/>
                <a:gd name="connsiteY35" fmla="*/ 5438135 h 6858000"/>
                <a:gd name="connsiteX36" fmla="*/ 5442633 w 6018714"/>
                <a:gd name="connsiteY36" fmla="*/ 5146193 h 6858000"/>
                <a:gd name="connsiteX37" fmla="*/ 5538350 w 6018714"/>
                <a:gd name="connsiteY37" fmla="*/ 4995133 h 6858000"/>
                <a:gd name="connsiteX38" fmla="*/ 5621702 w 6018714"/>
                <a:gd name="connsiteY38" fmla="*/ 4839205 h 6858000"/>
                <a:gd name="connsiteX39" fmla="*/ 5741275 w 6018714"/>
                <a:gd name="connsiteY39" fmla="*/ 4507728 h 6858000"/>
                <a:gd name="connsiteX40" fmla="*/ 5781714 w 6018714"/>
                <a:gd name="connsiteY40" fmla="*/ 4153681 h 6858000"/>
                <a:gd name="connsiteX41" fmla="*/ 5685706 w 6018714"/>
                <a:gd name="connsiteY41" fmla="*/ 3428918 h 6858000"/>
                <a:gd name="connsiteX42" fmla="*/ 5422122 w 6018714"/>
                <a:gd name="connsiteY42" fmla="*/ 2750328 h 6858000"/>
                <a:gd name="connsiteX43" fmla="*/ 5033730 w 6018714"/>
                <a:gd name="connsiteY43" fmla="*/ 2136204 h 6858000"/>
                <a:gd name="connsiteX44" fmla="*/ 4542784 w 6018714"/>
                <a:gd name="connsiteY44" fmla="*/ 1601886 h 6858000"/>
                <a:gd name="connsiteX45" fmla="*/ 2668605 w 6018714"/>
                <a:gd name="connsiteY45" fmla="*/ 539746 h 6858000"/>
                <a:gd name="connsiteX46" fmla="*/ 1965570 w 6018714"/>
                <a:gd name="connsiteY46" fmla="*/ 389865 h 6858000"/>
                <a:gd name="connsiteX47" fmla="*/ 1249006 w 6018714"/>
                <a:gd name="connsiteY47" fmla="*/ 363461 h 6858000"/>
                <a:gd name="connsiteX48" fmla="*/ 542188 w 6018714"/>
                <a:gd name="connsiteY48" fmla="*/ 465544 h 6858000"/>
                <a:gd name="connsiteX49" fmla="*/ 37349 w 6018714"/>
                <a:gd name="connsiteY49" fmla="*/ 636266 h 6858000"/>
                <a:gd name="connsiteX50" fmla="*/ 0 w 6018714"/>
                <a:gd name="connsiteY50" fmla="*/ 653785 h 6858000"/>
                <a:gd name="connsiteX51" fmla="*/ 0 w 6018714"/>
                <a:gd name="connsiteY51" fmla="*/ 255198 h 6858000"/>
                <a:gd name="connsiteX52" fmla="*/ 167136 w 6018714"/>
                <a:gd name="connsiteY52" fmla="*/ 188295 h 6858000"/>
                <a:gd name="connsiteX53" fmla="*/ 451417 w 6018714"/>
                <a:gd name="connsiteY53" fmla="*/ 101466 h 6858000"/>
                <a:gd name="connsiteX54" fmla="*/ 836914 w 6018714"/>
                <a:gd name="connsiteY54" fmla="*/ 213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18714" h="6858000">
                  <a:moveTo>
                    <a:pt x="0" y="6499477"/>
                  </a:moveTo>
                  <a:lnTo>
                    <a:pt x="248639" y="6701197"/>
                  </a:lnTo>
                  <a:cubicBezTo>
                    <a:pt x="296496" y="6739700"/>
                    <a:pt x="344500" y="6777613"/>
                    <a:pt x="392359" y="6814935"/>
                  </a:cubicBezTo>
                  <a:lnTo>
                    <a:pt x="448656" y="6858000"/>
                  </a:lnTo>
                  <a:lnTo>
                    <a:pt x="0" y="6858000"/>
                  </a:lnTo>
                  <a:close/>
                  <a:moveTo>
                    <a:pt x="998246" y="0"/>
                  </a:moveTo>
                  <a:lnTo>
                    <a:pt x="1984114" y="0"/>
                  </a:lnTo>
                  <a:lnTo>
                    <a:pt x="2011390" y="2333"/>
                  </a:lnTo>
                  <a:cubicBezTo>
                    <a:pt x="2791770" y="95667"/>
                    <a:pt x="3537428" y="382707"/>
                    <a:pt x="4182319" y="838030"/>
                  </a:cubicBezTo>
                  <a:cubicBezTo>
                    <a:pt x="4396386" y="988089"/>
                    <a:pt x="4598134" y="1155477"/>
                    <a:pt x="4785565" y="1338564"/>
                  </a:cubicBezTo>
                  <a:cubicBezTo>
                    <a:pt x="5159266" y="1705003"/>
                    <a:pt x="5477110" y="2135318"/>
                    <a:pt x="5695308" y="2616232"/>
                  </a:cubicBezTo>
                  <a:cubicBezTo>
                    <a:pt x="5803975" y="2856910"/>
                    <a:pt x="5885376" y="3109302"/>
                    <a:pt x="5937944" y="3368583"/>
                  </a:cubicBezTo>
                  <a:cubicBezTo>
                    <a:pt x="5990936" y="3626845"/>
                    <a:pt x="6017985" y="3889887"/>
                    <a:pt x="6018677" y="4153681"/>
                  </a:cubicBezTo>
                  <a:cubicBezTo>
                    <a:pt x="6019393" y="4288706"/>
                    <a:pt x="6009862" y="4423598"/>
                    <a:pt x="5990165" y="4557147"/>
                  </a:cubicBezTo>
                  <a:lnTo>
                    <a:pt x="5982312" y="4607451"/>
                  </a:lnTo>
                  <a:lnTo>
                    <a:pt x="5972856" y="4657609"/>
                  </a:lnTo>
                  <a:cubicBezTo>
                    <a:pt x="5966601" y="4691096"/>
                    <a:pt x="5959037" y="4724287"/>
                    <a:pt x="5951328" y="4757628"/>
                  </a:cubicBezTo>
                  <a:cubicBezTo>
                    <a:pt x="5934889" y="4823863"/>
                    <a:pt x="5915834" y="4890100"/>
                    <a:pt x="5893141" y="4953827"/>
                  </a:cubicBezTo>
                  <a:cubicBezTo>
                    <a:pt x="5870448" y="5017556"/>
                    <a:pt x="5845282" y="5080252"/>
                    <a:pt x="5817644" y="5141915"/>
                  </a:cubicBezTo>
                  <a:cubicBezTo>
                    <a:pt x="5790005" y="5203578"/>
                    <a:pt x="5760040" y="5263619"/>
                    <a:pt x="5728909" y="5322626"/>
                  </a:cubicBezTo>
                  <a:cubicBezTo>
                    <a:pt x="5666505" y="5440642"/>
                    <a:pt x="5599591" y="5553937"/>
                    <a:pt x="5532095" y="5663839"/>
                  </a:cubicBezTo>
                  <a:lnTo>
                    <a:pt x="5330043" y="5988236"/>
                  </a:lnTo>
                  <a:cubicBezTo>
                    <a:pt x="5297022" y="6041195"/>
                    <a:pt x="5264148" y="6093565"/>
                    <a:pt x="5232580" y="6146081"/>
                  </a:cubicBezTo>
                  <a:lnTo>
                    <a:pt x="5183269" y="6227660"/>
                  </a:lnTo>
                  <a:cubicBezTo>
                    <a:pt x="5166103" y="6255541"/>
                    <a:pt x="5149375" y="6283717"/>
                    <a:pt x="5131628" y="6311451"/>
                  </a:cubicBezTo>
                  <a:cubicBezTo>
                    <a:pt x="5062676" y="6423417"/>
                    <a:pt x="4988635" y="6533174"/>
                    <a:pt x="4910811" y="6641009"/>
                  </a:cubicBezTo>
                  <a:cubicBezTo>
                    <a:pt x="4871725" y="6695377"/>
                    <a:pt x="4831064" y="6748547"/>
                    <a:pt x="4788885" y="6800448"/>
                  </a:cubicBezTo>
                  <a:lnTo>
                    <a:pt x="4739213" y="6858000"/>
                  </a:lnTo>
                  <a:lnTo>
                    <a:pt x="3950454" y="6858000"/>
                  </a:lnTo>
                  <a:lnTo>
                    <a:pt x="4012997" y="6806378"/>
                  </a:lnTo>
                  <a:cubicBezTo>
                    <a:pt x="4100089" y="6729374"/>
                    <a:pt x="4185375" y="6649419"/>
                    <a:pt x="4268871" y="6566512"/>
                  </a:cubicBezTo>
                  <a:cubicBezTo>
                    <a:pt x="4439315" y="6398398"/>
                    <a:pt x="4599980" y="6220387"/>
                    <a:pt x="4750072" y="6033375"/>
                  </a:cubicBezTo>
                  <a:cubicBezTo>
                    <a:pt x="4769418" y="6009920"/>
                    <a:pt x="4787311" y="5985138"/>
                    <a:pt x="4806075" y="5961092"/>
                  </a:cubicBezTo>
                  <a:lnTo>
                    <a:pt x="4863244" y="5885856"/>
                  </a:lnTo>
                  <a:cubicBezTo>
                    <a:pt x="4902520" y="5833635"/>
                    <a:pt x="4942184" y="5782445"/>
                    <a:pt x="4982235" y="5732288"/>
                  </a:cubicBezTo>
                  <a:cubicBezTo>
                    <a:pt x="5061513" y="5631533"/>
                    <a:pt x="5143556" y="5534760"/>
                    <a:pt x="5221526" y="5438135"/>
                  </a:cubicBezTo>
                  <a:cubicBezTo>
                    <a:pt x="5299495" y="5341509"/>
                    <a:pt x="5374846" y="5245326"/>
                    <a:pt x="5442633" y="5146193"/>
                  </a:cubicBezTo>
                  <a:cubicBezTo>
                    <a:pt x="5476091" y="5096480"/>
                    <a:pt x="5508530" y="5046176"/>
                    <a:pt x="5538350" y="4995133"/>
                  </a:cubicBezTo>
                  <a:cubicBezTo>
                    <a:pt x="5568171" y="4944091"/>
                    <a:pt x="5596245" y="4892164"/>
                    <a:pt x="5621702" y="4839205"/>
                  </a:cubicBezTo>
                  <a:cubicBezTo>
                    <a:pt x="5673203" y="4733405"/>
                    <a:pt x="5713291" y="4622262"/>
                    <a:pt x="5741275" y="4507728"/>
                  </a:cubicBezTo>
                  <a:cubicBezTo>
                    <a:pt x="5767878" y="4391630"/>
                    <a:pt x="5781445" y="4272861"/>
                    <a:pt x="5781714" y="4153681"/>
                  </a:cubicBezTo>
                  <a:cubicBezTo>
                    <a:pt x="5781640" y="3908842"/>
                    <a:pt x="5749352" y="3665096"/>
                    <a:pt x="5685706" y="3428918"/>
                  </a:cubicBezTo>
                  <a:cubicBezTo>
                    <a:pt x="5621295" y="3194067"/>
                    <a:pt x="5532959" y="2966636"/>
                    <a:pt x="5422122" y="2750328"/>
                  </a:cubicBezTo>
                  <a:cubicBezTo>
                    <a:pt x="5312356" y="2533473"/>
                    <a:pt x="5182293" y="2327817"/>
                    <a:pt x="5033730" y="2136204"/>
                  </a:cubicBezTo>
                  <a:cubicBezTo>
                    <a:pt x="4885345" y="1944281"/>
                    <a:pt x="4721094" y="1765530"/>
                    <a:pt x="4542784" y="1601886"/>
                  </a:cubicBezTo>
                  <a:cubicBezTo>
                    <a:pt x="4001273" y="1114380"/>
                    <a:pt x="3361806" y="751985"/>
                    <a:pt x="2668605" y="539746"/>
                  </a:cubicBezTo>
                  <a:cubicBezTo>
                    <a:pt x="2438667" y="470493"/>
                    <a:pt x="2203536" y="420366"/>
                    <a:pt x="1965570" y="389865"/>
                  </a:cubicBezTo>
                  <a:cubicBezTo>
                    <a:pt x="1727936" y="359890"/>
                    <a:pt x="1488166" y="351053"/>
                    <a:pt x="1249006" y="363461"/>
                  </a:cubicBezTo>
                  <a:cubicBezTo>
                    <a:pt x="1010718" y="374400"/>
                    <a:pt x="774017" y="408587"/>
                    <a:pt x="542188" y="465544"/>
                  </a:cubicBezTo>
                  <a:cubicBezTo>
                    <a:pt x="369418" y="508120"/>
                    <a:pt x="200552" y="565242"/>
                    <a:pt x="37349" y="636266"/>
                  </a:cubicBezTo>
                  <a:lnTo>
                    <a:pt x="0" y="653785"/>
                  </a:lnTo>
                  <a:lnTo>
                    <a:pt x="0" y="255198"/>
                  </a:lnTo>
                  <a:lnTo>
                    <a:pt x="167136" y="188295"/>
                  </a:lnTo>
                  <a:cubicBezTo>
                    <a:pt x="260597" y="155379"/>
                    <a:pt x="355437" y="126405"/>
                    <a:pt x="451417" y="101466"/>
                  </a:cubicBezTo>
                  <a:cubicBezTo>
                    <a:pt x="578649" y="68513"/>
                    <a:pt x="707299" y="41799"/>
                    <a:pt x="836914" y="2139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DE9C0434-209D-4C7E-BE2D-26B74B698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834"/>
              <a:ext cx="6015920" cy="6819166"/>
            </a:xfrm>
            <a:custGeom>
              <a:avLst/>
              <a:gdLst>
                <a:gd name="connsiteX0" fmla="*/ 0 w 6015920"/>
                <a:gd name="connsiteY0" fmla="*/ 6143989 h 6819166"/>
                <a:gd name="connsiteX1" fmla="*/ 134018 w 6015920"/>
                <a:gd name="connsiteY1" fmla="*/ 6248665 h 6819166"/>
                <a:gd name="connsiteX2" fmla="*/ 880799 w 6015920"/>
                <a:gd name="connsiteY2" fmla="*/ 6790482 h 6819166"/>
                <a:gd name="connsiteX3" fmla="*/ 929680 w 6015920"/>
                <a:gd name="connsiteY3" fmla="*/ 6819166 h 6819166"/>
                <a:gd name="connsiteX4" fmla="*/ 0 w 6015920"/>
                <a:gd name="connsiteY4" fmla="*/ 6819166 h 6819166"/>
                <a:gd name="connsiteX5" fmla="*/ 1408589 w 6015920"/>
                <a:gd name="connsiteY5" fmla="*/ 0 h 6819166"/>
                <a:gd name="connsiteX6" fmla="*/ 1409171 w 6015920"/>
                <a:gd name="connsiteY6" fmla="*/ 294 h 6819166"/>
                <a:gd name="connsiteX7" fmla="*/ 6015920 w 6015920"/>
                <a:gd name="connsiteY7" fmla="*/ 4129828 h 6819166"/>
                <a:gd name="connsiteX8" fmla="*/ 5101088 w 6015920"/>
                <a:gd name="connsiteY8" fmla="*/ 6096419 h 6819166"/>
                <a:gd name="connsiteX9" fmla="*/ 4546786 w 6015920"/>
                <a:gd name="connsiteY9" fmla="*/ 6797679 h 6819166"/>
                <a:gd name="connsiteX10" fmla="*/ 4525032 w 6015920"/>
                <a:gd name="connsiteY10" fmla="*/ 6819166 h 6819166"/>
                <a:gd name="connsiteX11" fmla="*/ 3362009 w 6015920"/>
                <a:gd name="connsiteY11" fmla="*/ 6819166 h 6819166"/>
                <a:gd name="connsiteX12" fmla="*/ 3559506 w 6015920"/>
                <a:gd name="connsiteY12" fmla="*/ 6694254 h 6819166"/>
                <a:gd name="connsiteX13" fmla="*/ 4499295 w 6015920"/>
                <a:gd name="connsiteY13" fmla="*/ 5685109 h 6819166"/>
                <a:gd name="connsiteX14" fmla="*/ 4763752 w 6015920"/>
                <a:gd name="connsiteY14" fmla="*/ 5310428 h 6819166"/>
                <a:gd name="connsiteX15" fmla="*/ 5288592 w 6015920"/>
                <a:gd name="connsiteY15" fmla="*/ 4129828 h 6819166"/>
                <a:gd name="connsiteX16" fmla="*/ 4971477 w 6015920"/>
                <a:gd name="connsiteY16" fmla="*/ 2858526 h 6819166"/>
                <a:gd name="connsiteX17" fmla="*/ 4096938 w 6015920"/>
                <a:gd name="connsiteY17" fmla="*/ 1766138 h 6819166"/>
                <a:gd name="connsiteX18" fmla="*/ 2832696 w 6015920"/>
                <a:gd name="connsiteY18" fmla="*/ 1008719 h 6819166"/>
                <a:gd name="connsiteX19" fmla="*/ 1409171 w 6015920"/>
                <a:gd name="connsiteY19" fmla="*/ 732948 h 6819166"/>
                <a:gd name="connsiteX20" fmla="*/ 189877 w 6015920"/>
                <a:gd name="connsiteY20" fmla="*/ 989377 h 6819166"/>
                <a:gd name="connsiteX21" fmla="*/ 0 w 6015920"/>
                <a:gd name="connsiteY21" fmla="*/ 1091881 h 6819166"/>
                <a:gd name="connsiteX22" fmla="*/ 0 w 6015920"/>
                <a:gd name="connsiteY22" fmla="*/ 273645 h 6819166"/>
                <a:gd name="connsiteX23" fmla="*/ 53152 w 6015920"/>
                <a:gd name="connsiteY23" fmla="*/ 250589 h 6819166"/>
                <a:gd name="connsiteX24" fmla="*/ 1408589 w 6015920"/>
                <a:gd name="connsiteY24" fmla="*/ 0 h 681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15920" h="6819166">
                  <a:moveTo>
                    <a:pt x="0" y="6143989"/>
                  </a:moveTo>
                  <a:lnTo>
                    <a:pt x="134018" y="6248665"/>
                  </a:lnTo>
                  <a:cubicBezTo>
                    <a:pt x="404095" y="6461250"/>
                    <a:pt x="645672" y="6645215"/>
                    <a:pt x="880799" y="6790482"/>
                  </a:cubicBezTo>
                  <a:lnTo>
                    <a:pt x="929680" y="6819166"/>
                  </a:lnTo>
                  <a:lnTo>
                    <a:pt x="0" y="6819166"/>
                  </a:lnTo>
                  <a:close/>
                  <a:moveTo>
                    <a:pt x="1408589" y="0"/>
                  </a:moveTo>
                  <a:lnTo>
                    <a:pt x="1409171" y="294"/>
                  </a:lnTo>
                  <a:cubicBezTo>
                    <a:pt x="3696325" y="294"/>
                    <a:pt x="6015920" y="1849221"/>
                    <a:pt x="6015920" y="4129828"/>
                  </a:cubicBezTo>
                  <a:cubicBezTo>
                    <a:pt x="6015920" y="4985129"/>
                    <a:pt x="5545048" y="5437324"/>
                    <a:pt x="5101088" y="6096419"/>
                  </a:cubicBezTo>
                  <a:cubicBezTo>
                    <a:pt x="4927721" y="6353993"/>
                    <a:pt x="4744312" y="6588925"/>
                    <a:pt x="4546786" y="6797679"/>
                  </a:cubicBezTo>
                  <a:lnTo>
                    <a:pt x="4525032" y="6819166"/>
                  </a:lnTo>
                  <a:lnTo>
                    <a:pt x="3362009" y="6819166"/>
                  </a:lnTo>
                  <a:lnTo>
                    <a:pt x="3559506" y="6694254"/>
                  </a:lnTo>
                  <a:cubicBezTo>
                    <a:pt x="3895644" y="6458563"/>
                    <a:pt x="4202210" y="6126161"/>
                    <a:pt x="4499295" y="5685109"/>
                  </a:cubicBezTo>
                  <a:cubicBezTo>
                    <a:pt x="4589775" y="5550592"/>
                    <a:pt x="4678218" y="5428532"/>
                    <a:pt x="4763752" y="5310428"/>
                  </a:cubicBezTo>
                  <a:cubicBezTo>
                    <a:pt x="5118251" y="4820868"/>
                    <a:pt x="5288592" y="4566198"/>
                    <a:pt x="5288592" y="4129828"/>
                  </a:cubicBezTo>
                  <a:cubicBezTo>
                    <a:pt x="5288592" y="3696828"/>
                    <a:pt x="5181966" y="3269106"/>
                    <a:pt x="4971477" y="2858526"/>
                  </a:cubicBezTo>
                  <a:cubicBezTo>
                    <a:pt x="4765643" y="2456885"/>
                    <a:pt x="4471366" y="2089240"/>
                    <a:pt x="4096938" y="1766138"/>
                  </a:cubicBezTo>
                  <a:cubicBezTo>
                    <a:pt x="3720910" y="1443697"/>
                    <a:pt x="3293474" y="1187604"/>
                    <a:pt x="2832696" y="1008719"/>
                  </a:cubicBezTo>
                  <a:cubicBezTo>
                    <a:pt x="2360806" y="825703"/>
                    <a:pt x="1881933" y="732948"/>
                    <a:pt x="1409171" y="732948"/>
                  </a:cubicBezTo>
                  <a:cubicBezTo>
                    <a:pt x="963609" y="732948"/>
                    <a:pt x="553251" y="819255"/>
                    <a:pt x="189877" y="989377"/>
                  </a:cubicBezTo>
                  <a:lnTo>
                    <a:pt x="0" y="1091881"/>
                  </a:lnTo>
                  <a:lnTo>
                    <a:pt x="0" y="273645"/>
                  </a:lnTo>
                  <a:lnTo>
                    <a:pt x="53152" y="250589"/>
                  </a:lnTo>
                  <a:cubicBezTo>
                    <a:pt x="457881" y="88474"/>
                    <a:pt x="911201" y="0"/>
                    <a:pt x="1408589"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4" name="Freeform: Shape 13">
              <a:extLst>
                <a:ext uri="{FF2B5EF4-FFF2-40B4-BE49-F238E27FC236}">
                  <a16:creationId xmlns:a16="http://schemas.microsoft.com/office/drawing/2014/main" id="{BA29CD07-3C0C-426E-8C5F-2382575ACB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9880"/>
              <a:ext cx="5997097" cy="6768121"/>
            </a:xfrm>
            <a:custGeom>
              <a:avLst/>
              <a:gdLst>
                <a:gd name="connsiteX0" fmla="*/ 0 w 5997097"/>
                <a:gd name="connsiteY0" fmla="*/ 5929955 h 6768121"/>
                <a:gd name="connsiteX1" fmla="*/ 204947 w 5997097"/>
                <a:gd name="connsiteY1" fmla="*/ 6088753 h 6768121"/>
                <a:gd name="connsiteX2" fmla="*/ 1135927 w 5997097"/>
                <a:gd name="connsiteY2" fmla="*/ 6730112 h 6768121"/>
                <a:gd name="connsiteX3" fmla="*/ 1219620 w 5997097"/>
                <a:gd name="connsiteY3" fmla="*/ 6768121 h 6768121"/>
                <a:gd name="connsiteX4" fmla="*/ 0 w 5997097"/>
                <a:gd name="connsiteY4" fmla="*/ 6768121 h 6768121"/>
                <a:gd name="connsiteX5" fmla="*/ 1389767 w 5997097"/>
                <a:gd name="connsiteY5" fmla="*/ 0 h 6768121"/>
                <a:gd name="connsiteX6" fmla="*/ 1390348 w 5997097"/>
                <a:gd name="connsiteY6" fmla="*/ 292 h 6768121"/>
                <a:gd name="connsiteX7" fmla="*/ 5997097 w 5997097"/>
                <a:gd name="connsiteY7" fmla="*/ 4099802 h 6768121"/>
                <a:gd name="connsiteX8" fmla="*/ 5082265 w 5997097"/>
                <a:gd name="connsiteY8" fmla="*/ 6052096 h 6768121"/>
                <a:gd name="connsiteX9" fmla="*/ 4527964 w 5997097"/>
                <a:gd name="connsiteY9" fmla="*/ 6748257 h 6768121"/>
                <a:gd name="connsiteX10" fmla="*/ 4507706 w 5997097"/>
                <a:gd name="connsiteY10" fmla="*/ 6768121 h 6768121"/>
                <a:gd name="connsiteX11" fmla="*/ 3011909 w 5997097"/>
                <a:gd name="connsiteY11" fmla="*/ 6768121 h 6768121"/>
                <a:gd name="connsiteX12" fmla="*/ 3041514 w 5997097"/>
                <a:gd name="connsiteY12" fmla="*/ 6756841 h 6768121"/>
                <a:gd name="connsiteX13" fmla="*/ 3339587 w 5997097"/>
                <a:gd name="connsiteY13" fmla="*/ 6603120 h 6768121"/>
                <a:gd name="connsiteX14" fmla="*/ 4359591 w 5997097"/>
                <a:gd name="connsiteY14" fmla="*/ 5561878 h 6768121"/>
                <a:gd name="connsiteX15" fmla="*/ 4626956 w 5997097"/>
                <a:gd name="connsiteY15" fmla="*/ 5185850 h 6768121"/>
                <a:gd name="connsiteX16" fmla="*/ 5124303 w 5997097"/>
                <a:gd name="connsiteY16" fmla="*/ 4099802 h 6768121"/>
                <a:gd name="connsiteX17" fmla="*/ 4823481 w 5997097"/>
                <a:gd name="connsiteY17" fmla="*/ 2904512 h 6768121"/>
                <a:gd name="connsiteX18" fmla="*/ 3983561 w 5997097"/>
                <a:gd name="connsiteY18" fmla="*/ 1863706 h 6768121"/>
                <a:gd name="connsiteX19" fmla="*/ 2761651 w 5997097"/>
                <a:gd name="connsiteY19" fmla="*/ 1136378 h 6768121"/>
                <a:gd name="connsiteX20" fmla="*/ 1390348 w 5997097"/>
                <a:gd name="connsiteY20" fmla="*/ 873085 h 6768121"/>
                <a:gd name="connsiteX21" fmla="*/ 232295 w 5997097"/>
                <a:gd name="connsiteY21" fmla="*/ 1114121 h 6768121"/>
                <a:gd name="connsiteX22" fmla="*/ 0 w 5997097"/>
                <a:gd name="connsiteY22" fmla="*/ 1238681 h 6768121"/>
                <a:gd name="connsiteX23" fmla="*/ 0 w 5997097"/>
                <a:gd name="connsiteY23" fmla="*/ 263550 h 6768121"/>
                <a:gd name="connsiteX24" fmla="*/ 34329 w 5997097"/>
                <a:gd name="connsiteY24" fmla="*/ 248767 h 6768121"/>
                <a:gd name="connsiteX25" fmla="*/ 1389767 w 5997097"/>
                <a:gd name="connsiteY25" fmla="*/ 0 h 676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7097" h="6768121">
                  <a:moveTo>
                    <a:pt x="0" y="5929955"/>
                  </a:moveTo>
                  <a:lnTo>
                    <a:pt x="204947" y="6088753"/>
                  </a:lnTo>
                  <a:cubicBezTo>
                    <a:pt x="536028" y="6347537"/>
                    <a:pt x="834815" y="6574463"/>
                    <a:pt x="1135927" y="6730112"/>
                  </a:cubicBezTo>
                  <a:lnTo>
                    <a:pt x="1219620" y="6768121"/>
                  </a:lnTo>
                  <a:lnTo>
                    <a:pt x="0" y="6768121"/>
                  </a:lnTo>
                  <a:close/>
                  <a:moveTo>
                    <a:pt x="1389767" y="0"/>
                  </a:moveTo>
                  <a:lnTo>
                    <a:pt x="1390348" y="292"/>
                  </a:lnTo>
                  <a:cubicBezTo>
                    <a:pt x="3677502" y="292"/>
                    <a:pt x="5997097" y="1835776"/>
                    <a:pt x="5997097" y="4099802"/>
                  </a:cubicBezTo>
                  <a:cubicBezTo>
                    <a:pt x="5997097" y="4948885"/>
                    <a:pt x="5526225" y="5397792"/>
                    <a:pt x="5082265" y="6052096"/>
                  </a:cubicBezTo>
                  <a:cubicBezTo>
                    <a:pt x="4908898" y="6307797"/>
                    <a:pt x="4725489" y="6541021"/>
                    <a:pt x="4527964" y="6748257"/>
                  </a:cubicBezTo>
                  <a:lnTo>
                    <a:pt x="4507706" y="6768121"/>
                  </a:lnTo>
                  <a:lnTo>
                    <a:pt x="3011909" y="6768121"/>
                  </a:lnTo>
                  <a:lnTo>
                    <a:pt x="3041514" y="6756841"/>
                  </a:lnTo>
                  <a:cubicBezTo>
                    <a:pt x="3144608" y="6713092"/>
                    <a:pt x="3243834" y="6661888"/>
                    <a:pt x="3339587" y="6603120"/>
                  </a:cubicBezTo>
                  <a:cubicBezTo>
                    <a:pt x="3700923" y="6381722"/>
                    <a:pt x="4034475" y="6041040"/>
                    <a:pt x="4359591" y="5561878"/>
                  </a:cubicBezTo>
                  <a:cubicBezTo>
                    <a:pt x="4451526" y="5426449"/>
                    <a:pt x="4540696" y="5304113"/>
                    <a:pt x="4626956" y="5185850"/>
                  </a:cubicBezTo>
                  <a:cubicBezTo>
                    <a:pt x="4972001" y="4713668"/>
                    <a:pt x="5124303" y="4488342"/>
                    <a:pt x="5124303" y="4099802"/>
                  </a:cubicBezTo>
                  <a:cubicBezTo>
                    <a:pt x="5124303" y="3693373"/>
                    <a:pt x="5022478" y="3291306"/>
                    <a:pt x="4823481" y="2904512"/>
                  </a:cubicBezTo>
                  <a:cubicBezTo>
                    <a:pt x="4628994" y="2527756"/>
                    <a:pt x="4338498" y="2167874"/>
                    <a:pt x="3983561" y="1863706"/>
                  </a:cubicBezTo>
                  <a:cubicBezTo>
                    <a:pt x="3620116" y="1554184"/>
                    <a:pt x="3207009" y="1308274"/>
                    <a:pt x="2761651" y="1136378"/>
                  </a:cubicBezTo>
                  <a:cubicBezTo>
                    <a:pt x="2312890" y="964438"/>
                    <a:pt x="1838235" y="873085"/>
                    <a:pt x="1390348" y="873085"/>
                  </a:cubicBezTo>
                  <a:cubicBezTo>
                    <a:pt x="966023" y="873085"/>
                    <a:pt x="576467" y="954255"/>
                    <a:pt x="232295" y="1114121"/>
                  </a:cubicBezTo>
                  <a:lnTo>
                    <a:pt x="0" y="1238681"/>
                  </a:lnTo>
                  <a:lnTo>
                    <a:pt x="0" y="263550"/>
                  </a:lnTo>
                  <a:lnTo>
                    <a:pt x="34329" y="248767"/>
                  </a:lnTo>
                  <a:cubicBezTo>
                    <a:pt x="439058" y="87831"/>
                    <a:pt x="892378" y="0"/>
                    <a:pt x="138976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15" name="Freeform: Shape 14">
              <a:extLst>
                <a:ext uri="{FF2B5EF4-FFF2-40B4-BE49-F238E27FC236}">
                  <a16:creationId xmlns:a16="http://schemas.microsoft.com/office/drawing/2014/main" id="{BB937BE4-F949-4583-8DF7-F3EE5BA02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423049" cy="6857275"/>
            </a:xfrm>
            <a:custGeom>
              <a:avLst/>
              <a:gdLst>
                <a:gd name="connsiteX0" fmla="*/ 3207935 w 6423049"/>
                <a:gd name="connsiteY0" fmla="*/ 0 h 6857275"/>
                <a:gd name="connsiteX1" fmla="*/ 6423049 w 6423049"/>
                <a:gd name="connsiteY1" fmla="*/ 0 h 6857275"/>
                <a:gd name="connsiteX2" fmla="*/ 6423049 w 6423049"/>
                <a:gd name="connsiteY2" fmla="*/ 6857275 h 6857275"/>
                <a:gd name="connsiteX3" fmla="*/ 5115455 w 6423049"/>
                <a:gd name="connsiteY3" fmla="*/ 6857275 h 6857275"/>
                <a:gd name="connsiteX4" fmla="*/ 5327016 w 6423049"/>
                <a:gd name="connsiteY4" fmla="*/ 6576778 h 6857275"/>
                <a:gd name="connsiteX5" fmla="*/ 6096492 w 6423049"/>
                <a:gd name="connsiteY5" fmla="*/ 4101445 h 6857275"/>
                <a:gd name="connsiteX6" fmla="*/ 3253269 w 6423049"/>
                <a:gd name="connsiteY6" fmla="*/ 15400 h 6857275"/>
                <a:gd name="connsiteX7" fmla="*/ 0 w 6423049"/>
                <a:gd name="connsiteY7" fmla="*/ 0 h 6857275"/>
                <a:gd name="connsiteX8" fmla="*/ 318887 w 6423049"/>
                <a:gd name="connsiteY8" fmla="*/ 0 h 6857275"/>
                <a:gd name="connsiteX9" fmla="*/ 273553 w 6423049"/>
                <a:gd name="connsiteY9" fmla="*/ 15400 h 6857275"/>
                <a:gd name="connsiteX10" fmla="*/ 76780 w 6423049"/>
                <a:gd name="connsiteY10" fmla="*/ 93287 h 6857275"/>
                <a:gd name="connsiteX11" fmla="*/ 0 w 6423049"/>
                <a:gd name="connsiteY11" fmla="*/ 128134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3049" h="6857275">
                  <a:moveTo>
                    <a:pt x="3207935" y="0"/>
                  </a:moveTo>
                  <a:lnTo>
                    <a:pt x="6423049" y="0"/>
                  </a:lnTo>
                  <a:lnTo>
                    <a:pt x="6423049" y="6857275"/>
                  </a:lnTo>
                  <a:lnTo>
                    <a:pt x="5115455" y="6857275"/>
                  </a:lnTo>
                  <a:lnTo>
                    <a:pt x="5327016" y="6576778"/>
                  </a:lnTo>
                  <a:cubicBezTo>
                    <a:pt x="5812196" y="5874153"/>
                    <a:pt x="6096492" y="5021129"/>
                    <a:pt x="6096492" y="4101445"/>
                  </a:cubicBezTo>
                  <a:cubicBezTo>
                    <a:pt x="6096492" y="2224539"/>
                    <a:pt x="4912418" y="625268"/>
                    <a:pt x="3253269" y="15400"/>
                  </a:cubicBezTo>
                  <a:close/>
                  <a:moveTo>
                    <a:pt x="0" y="0"/>
                  </a:moveTo>
                  <a:lnTo>
                    <a:pt x="318887" y="0"/>
                  </a:lnTo>
                  <a:lnTo>
                    <a:pt x="273553" y="15400"/>
                  </a:lnTo>
                  <a:cubicBezTo>
                    <a:pt x="207186" y="39794"/>
                    <a:pt x="141580" y="65772"/>
                    <a:pt x="76780" y="93287"/>
                  </a:cubicBezTo>
                  <a:lnTo>
                    <a:pt x="0" y="1281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16" name="Freeform: Shape 15">
              <a:extLst>
                <a:ext uri="{FF2B5EF4-FFF2-40B4-BE49-F238E27FC236}">
                  <a16:creationId xmlns:a16="http://schemas.microsoft.com/office/drawing/2014/main" id="{B6EBAF51-610B-41B6-9517-1518958C7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158587" cy="6857275"/>
            </a:xfrm>
            <a:custGeom>
              <a:avLst/>
              <a:gdLst>
                <a:gd name="connsiteX0" fmla="*/ 233278 w 6158587"/>
                <a:gd name="connsiteY0" fmla="*/ 0 h 6857275"/>
                <a:gd name="connsiteX1" fmla="*/ 3441063 w 6158587"/>
                <a:gd name="connsiteY1" fmla="*/ 0 h 6857275"/>
                <a:gd name="connsiteX2" fmla="*/ 3535825 w 6158587"/>
                <a:gd name="connsiteY2" fmla="*/ 38136 h 6857275"/>
                <a:gd name="connsiteX3" fmla="*/ 6158587 w 6158587"/>
                <a:gd name="connsiteY3" fmla="*/ 4076179 h 6857275"/>
                <a:gd name="connsiteX4" fmla="*/ 5573039 w 6158587"/>
                <a:gd name="connsiteY4" fmla="*/ 6283960 h 6857275"/>
                <a:gd name="connsiteX5" fmla="*/ 5222761 w 6158587"/>
                <a:gd name="connsiteY5" fmla="*/ 6804016 h 6857275"/>
                <a:gd name="connsiteX6" fmla="*/ 5179011 w 6158587"/>
                <a:gd name="connsiteY6" fmla="*/ 6857275 h 6857275"/>
                <a:gd name="connsiteX7" fmla="*/ 4477061 w 6158587"/>
                <a:gd name="connsiteY7" fmla="*/ 6857275 h 6857275"/>
                <a:gd name="connsiteX8" fmla="*/ 4532922 w 6158587"/>
                <a:gd name="connsiteY8" fmla="*/ 6798071 h 6857275"/>
                <a:gd name="connsiteX9" fmla="*/ 4660563 w 6158587"/>
                <a:gd name="connsiteY9" fmla="*/ 6651672 h 6857275"/>
                <a:gd name="connsiteX10" fmla="*/ 4772511 w 6158587"/>
                <a:gd name="connsiteY10" fmla="*/ 6513379 h 6857275"/>
                <a:gd name="connsiteX11" fmla="*/ 4781959 w 6158587"/>
                <a:gd name="connsiteY11" fmla="*/ 6501404 h 6857275"/>
                <a:gd name="connsiteX12" fmla="*/ 4800713 w 6158587"/>
                <a:gd name="connsiteY12" fmla="*/ 6476578 h 6857275"/>
                <a:gd name="connsiteX13" fmla="*/ 4897916 w 6158587"/>
                <a:gd name="connsiteY13" fmla="*/ 6345878 h 6857275"/>
                <a:gd name="connsiteX14" fmla="*/ 4953461 w 6158587"/>
                <a:gd name="connsiteY14" fmla="*/ 6268773 h 6857275"/>
                <a:gd name="connsiteX15" fmla="*/ 5015304 w 6158587"/>
                <a:gd name="connsiteY15" fmla="*/ 6182904 h 6857275"/>
                <a:gd name="connsiteX16" fmla="*/ 5136557 w 6158587"/>
                <a:gd name="connsiteY16" fmla="*/ 6021245 h 6857275"/>
                <a:gd name="connsiteX17" fmla="*/ 5232471 w 6158587"/>
                <a:gd name="connsiteY17" fmla="*/ 5895802 h 6857275"/>
                <a:gd name="connsiteX18" fmla="*/ 5377488 w 6158587"/>
                <a:gd name="connsiteY18" fmla="*/ 5704644 h 6857275"/>
                <a:gd name="connsiteX19" fmla="*/ 5492012 w 6158587"/>
                <a:gd name="connsiteY19" fmla="*/ 5545320 h 6857275"/>
                <a:gd name="connsiteX20" fmla="*/ 5598378 w 6158587"/>
                <a:gd name="connsiteY20" fmla="*/ 5383077 h 6857275"/>
                <a:gd name="connsiteX21" fmla="*/ 5694293 w 6158587"/>
                <a:gd name="connsiteY21" fmla="*/ 5215869 h 6857275"/>
                <a:gd name="connsiteX22" fmla="*/ 5726646 w 6158587"/>
                <a:gd name="connsiteY22" fmla="*/ 5151759 h 6857275"/>
                <a:gd name="connsiteX23" fmla="*/ 5736953 w 6158587"/>
                <a:gd name="connsiteY23" fmla="*/ 5130730 h 6857275"/>
                <a:gd name="connsiteX24" fmla="*/ 5748406 w 6158587"/>
                <a:gd name="connsiteY24" fmla="*/ 5105613 h 6857275"/>
                <a:gd name="connsiteX25" fmla="*/ 5775318 w 6158587"/>
                <a:gd name="connsiteY25" fmla="*/ 5043695 h 6857275"/>
                <a:gd name="connsiteX26" fmla="*/ 5887267 w 6158587"/>
                <a:gd name="connsiteY26" fmla="*/ 4677444 h 6857275"/>
                <a:gd name="connsiteX27" fmla="*/ 5925776 w 6158587"/>
                <a:gd name="connsiteY27" fmla="*/ 4291476 h 6857275"/>
                <a:gd name="connsiteX28" fmla="*/ 5837592 w 6158587"/>
                <a:gd name="connsiteY28" fmla="*/ 3514285 h 6857275"/>
                <a:gd name="connsiteX29" fmla="*/ 5728651 w 6158587"/>
                <a:gd name="connsiteY29" fmla="*/ 3139270 h 6857275"/>
                <a:gd name="connsiteX30" fmla="*/ 5728651 w 6158587"/>
                <a:gd name="connsiteY30" fmla="*/ 3138540 h 6857275"/>
                <a:gd name="connsiteX31" fmla="*/ 5707749 w 6158587"/>
                <a:gd name="connsiteY31" fmla="*/ 3080127 h 6857275"/>
                <a:gd name="connsiteX32" fmla="*/ 5695151 w 6158587"/>
                <a:gd name="connsiteY32" fmla="*/ 3046393 h 6857275"/>
                <a:gd name="connsiteX33" fmla="*/ 5662512 w 6158587"/>
                <a:gd name="connsiteY33" fmla="*/ 2963300 h 6857275"/>
                <a:gd name="connsiteX34" fmla="*/ 5659648 w 6158587"/>
                <a:gd name="connsiteY34" fmla="*/ 2956436 h 6857275"/>
                <a:gd name="connsiteX35" fmla="*/ 5641039 w 6158587"/>
                <a:gd name="connsiteY35" fmla="*/ 2911751 h 6857275"/>
                <a:gd name="connsiteX36" fmla="*/ 5621283 w 6158587"/>
                <a:gd name="connsiteY36" fmla="*/ 2867941 h 6857275"/>
                <a:gd name="connsiteX37" fmla="*/ 5581056 w 6158587"/>
                <a:gd name="connsiteY37" fmla="*/ 2780320 h 6857275"/>
                <a:gd name="connsiteX38" fmla="*/ 5397674 w 6158587"/>
                <a:gd name="connsiteY38" fmla="*/ 2438163 h 6857275"/>
                <a:gd name="connsiteX39" fmla="*/ 5182080 w 6158587"/>
                <a:gd name="connsiteY39" fmla="*/ 2116889 h 6857275"/>
                <a:gd name="connsiteX40" fmla="*/ 4676024 w 6158587"/>
                <a:gd name="connsiteY40" fmla="*/ 1540786 h 6857275"/>
                <a:gd name="connsiteX41" fmla="*/ 4391860 w 6158587"/>
                <a:gd name="connsiteY41" fmla="*/ 1286395 h 6857275"/>
                <a:gd name="connsiteX42" fmla="*/ 4318851 w 6158587"/>
                <a:gd name="connsiteY42" fmla="*/ 1226959 h 6857275"/>
                <a:gd name="connsiteX43" fmla="*/ 4306254 w 6158587"/>
                <a:gd name="connsiteY43" fmla="*/ 1216883 h 6857275"/>
                <a:gd name="connsiteX44" fmla="*/ 4244123 w 6158587"/>
                <a:gd name="connsiteY44" fmla="*/ 1168254 h 6857275"/>
                <a:gd name="connsiteX45" fmla="*/ 4092378 w 6158587"/>
                <a:gd name="connsiteY45" fmla="*/ 1055078 h 6857275"/>
                <a:gd name="connsiteX46" fmla="*/ 3449179 w 6158587"/>
                <a:gd name="connsiteY46" fmla="*/ 660348 h 6857275"/>
                <a:gd name="connsiteX47" fmla="*/ 3110758 w 6158587"/>
                <a:gd name="connsiteY47" fmla="*/ 500442 h 6857275"/>
                <a:gd name="connsiteX48" fmla="*/ 2762316 w 6158587"/>
                <a:gd name="connsiteY48" fmla="*/ 368135 h 6857275"/>
                <a:gd name="connsiteX49" fmla="*/ 2404426 w 6158587"/>
                <a:gd name="connsiteY49" fmla="*/ 264452 h 6857275"/>
                <a:gd name="connsiteX50" fmla="*/ 2040668 w 6158587"/>
                <a:gd name="connsiteY50" fmla="*/ 191435 h 6857275"/>
                <a:gd name="connsiteX51" fmla="*/ 1461459 w 6158587"/>
                <a:gd name="connsiteY51" fmla="*/ 147625 h 6857275"/>
                <a:gd name="connsiteX52" fmla="*/ 1300837 w 6158587"/>
                <a:gd name="connsiteY52" fmla="*/ 150983 h 6857275"/>
                <a:gd name="connsiteX53" fmla="*/ 932928 w 6158587"/>
                <a:gd name="connsiteY53" fmla="*/ 183842 h 6857275"/>
                <a:gd name="connsiteX54" fmla="*/ 568022 w 6158587"/>
                <a:gd name="connsiteY54" fmla="*/ 256858 h 6857275"/>
                <a:gd name="connsiteX55" fmla="*/ 39597 w 6158587"/>
                <a:gd name="connsiteY55" fmla="*/ 447169 h 6857275"/>
                <a:gd name="connsiteX56" fmla="*/ 0 w 6158587"/>
                <a:gd name="connsiteY56" fmla="*/ 467328 h 6857275"/>
                <a:gd name="connsiteX57" fmla="*/ 0 w 6158587"/>
                <a:gd name="connsiteY57" fmla="*/ 112255 h 6857275"/>
                <a:gd name="connsiteX58" fmla="*/ 79310 w 6158587"/>
                <a:gd name="connsiteY58" fmla="*/ 70390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58587" h="6857275">
                  <a:moveTo>
                    <a:pt x="233278" y="0"/>
                  </a:moveTo>
                  <a:lnTo>
                    <a:pt x="3441063" y="0"/>
                  </a:lnTo>
                  <a:lnTo>
                    <a:pt x="3535825" y="38136"/>
                  </a:lnTo>
                  <a:cubicBezTo>
                    <a:pt x="5077434" y="703644"/>
                    <a:pt x="6158926" y="2261149"/>
                    <a:pt x="6158587" y="4076179"/>
                  </a:cubicBezTo>
                  <a:cubicBezTo>
                    <a:pt x="6158441" y="4852011"/>
                    <a:pt x="5956378" y="5613884"/>
                    <a:pt x="5573039" y="6283960"/>
                  </a:cubicBezTo>
                  <a:cubicBezTo>
                    <a:pt x="5468266" y="6466229"/>
                    <a:pt x="5351134" y="6639962"/>
                    <a:pt x="5222761" y="6804016"/>
                  </a:cubicBezTo>
                  <a:lnTo>
                    <a:pt x="5179011" y="6857275"/>
                  </a:lnTo>
                  <a:lnTo>
                    <a:pt x="4477061" y="6857275"/>
                  </a:lnTo>
                  <a:lnTo>
                    <a:pt x="4532922" y="6798071"/>
                  </a:lnTo>
                  <a:cubicBezTo>
                    <a:pt x="4575851" y="6750793"/>
                    <a:pt x="4618547" y="6701908"/>
                    <a:pt x="4660563" y="6651672"/>
                  </a:cubicBezTo>
                  <a:cubicBezTo>
                    <a:pt x="4698786" y="6606693"/>
                    <a:pt x="4736294" y="6559232"/>
                    <a:pt x="4772511" y="6513379"/>
                  </a:cubicBezTo>
                  <a:lnTo>
                    <a:pt x="4781959" y="6501404"/>
                  </a:lnTo>
                  <a:lnTo>
                    <a:pt x="4800713" y="6476578"/>
                  </a:lnTo>
                  <a:cubicBezTo>
                    <a:pt x="4833067" y="6434082"/>
                    <a:pt x="4866565" y="6389979"/>
                    <a:pt x="4897916" y="6345878"/>
                  </a:cubicBezTo>
                  <a:cubicBezTo>
                    <a:pt x="4916097" y="6321199"/>
                    <a:pt x="4934277" y="6295788"/>
                    <a:pt x="4953461" y="6268773"/>
                  </a:cubicBezTo>
                  <a:cubicBezTo>
                    <a:pt x="4972643" y="6241756"/>
                    <a:pt x="4994547" y="6211234"/>
                    <a:pt x="5015304" y="6182904"/>
                  </a:cubicBezTo>
                  <a:cubicBezTo>
                    <a:pt x="5059253" y="6123177"/>
                    <a:pt x="5103202" y="6065201"/>
                    <a:pt x="5136557" y="6021245"/>
                  </a:cubicBezTo>
                  <a:cubicBezTo>
                    <a:pt x="5169913" y="5977289"/>
                    <a:pt x="5200977" y="5936836"/>
                    <a:pt x="5232471" y="5895802"/>
                  </a:cubicBezTo>
                  <a:cubicBezTo>
                    <a:pt x="5280429" y="5833299"/>
                    <a:pt x="5330104" y="5768607"/>
                    <a:pt x="5377488" y="5704644"/>
                  </a:cubicBezTo>
                  <a:cubicBezTo>
                    <a:pt x="5414708" y="5654117"/>
                    <a:pt x="5454220" y="5600229"/>
                    <a:pt x="5492012" y="5545320"/>
                  </a:cubicBezTo>
                  <a:cubicBezTo>
                    <a:pt x="5532669" y="5485739"/>
                    <a:pt x="5566453" y="5435067"/>
                    <a:pt x="5598378" y="5383077"/>
                  </a:cubicBezTo>
                  <a:cubicBezTo>
                    <a:pt x="5639177" y="5317217"/>
                    <a:pt x="5668668" y="5266250"/>
                    <a:pt x="5694293" y="5215869"/>
                  </a:cubicBezTo>
                  <a:cubicBezTo>
                    <a:pt x="5705458" y="5195133"/>
                    <a:pt x="5715765" y="5174104"/>
                    <a:pt x="5726646" y="5151759"/>
                  </a:cubicBezTo>
                  <a:lnTo>
                    <a:pt x="5736953" y="5130730"/>
                  </a:lnTo>
                  <a:cubicBezTo>
                    <a:pt x="5740675" y="5122261"/>
                    <a:pt x="5744540" y="5113938"/>
                    <a:pt x="5748406" y="5105613"/>
                  </a:cubicBezTo>
                  <a:cubicBezTo>
                    <a:pt x="5757997" y="5084293"/>
                    <a:pt x="5767159" y="5064140"/>
                    <a:pt x="5775318" y="5043695"/>
                  </a:cubicBezTo>
                  <a:cubicBezTo>
                    <a:pt x="5824718" y="4925802"/>
                    <a:pt x="5862228" y="4803091"/>
                    <a:pt x="5887267" y="4677444"/>
                  </a:cubicBezTo>
                  <a:cubicBezTo>
                    <a:pt x="5911983" y="4550307"/>
                    <a:pt x="5924876" y="4421080"/>
                    <a:pt x="5925776" y="4291476"/>
                  </a:cubicBezTo>
                  <a:cubicBezTo>
                    <a:pt x="5925724" y="4029813"/>
                    <a:pt x="5896133" y="3769041"/>
                    <a:pt x="5837592" y="3514285"/>
                  </a:cubicBezTo>
                  <a:cubicBezTo>
                    <a:pt x="5808496" y="3387220"/>
                    <a:pt x="5772120" y="3261997"/>
                    <a:pt x="5728651" y="3139270"/>
                  </a:cubicBezTo>
                  <a:lnTo>
                    <a:pt x="5728651" y="3138540"/>
                  </a:lnTo>
                  <a:cubicBezTo>
                    <a:pt x="5722351" y="3119409"/>
                    <a:pt x="5715193" y="3100717"/>
                    <a:pt x="5707749" y="3080127"/>
                  </a:cubicBezTo>
                  <a:cubicBezTo>
                    <a:pt x="5703455" y="3068883"/>
                    <a:pt x="5699302" y="3057637"/>
                    <a:pt x="5695151" y="3046393"/>
                  </a:cubicBezTo>
                  <a:cubicBezTo>
                    <a:pt x="5685131" y="3018793"/>
                    <a:pt x="5674107" y="2991778"/>
                    <a:pt x="5662512" y="2963300"/>
                  </a:cubicBezTo>
                  <a:lnTo>
                    <a:pt x="5659648" y="2956436"/>
                  </a:lnTo>
                  <a:lnTo>
                    <a:pt x="5641039" y="2911751"/>
                  </a:lnTo>
                  <a:lnTo>
                    <a:pt x="5621283" y="2867941"/>
                  </a:lnTo>
                  <a:cubicBezTo>
                    <a:pt x="5609687" y="2841362"/>
                    <a:pt x="5595944" y="2810548"/>
                    <a:pt x="5581056" y="2780320"/>
                  </a:cubicBezTo>
                  <a:cubicBezTo>
                    <a:pt x="5530665" y="2672839"/>
                    <a:pt x="5470683" y="2561270"/>
                    <a:pt x="5397674" y="2438163"/>
                  </a:cubicBezTo>
                  <a:cubicBezTo>
                    <a:pt x="5332395" y="2330974"/>
                    <a:pt x="5259814" y="2222909"/>
                    <a:pt x="5182080" y="2116889"/>
                  </a:cubicBezTo>
                  <a:cubicBezTo>
                    <a:pt x="5029667" y="1910602"/>
                    <a:pt x="4860375" y="1717880"/>
                    <a:pt x="4676024" y="1540786"/>
                  </a:cubicBezTo>
                  <a:cubicBezTo>
                    <a:pt x="4590130" y="1458131"/>
                    <a:pt x="4497795" y="1374893"/>
                    <a:pt x="4391860" y="1286395"/>
                  </a:cubicBezTo>
                  <a:cubicBezTo>
                    <a:pt x="4370530" y="1268433"/>
                    <a:pt x="4345334" y="1247404"/>
                    <a:pt x="4318851" y="1226959"/>
                  </a:cubicBezTo>
                  <a:lnTo>
                    <a:pt x="4306254" y="1216883"/>
                  </a:lnTo>
                  <a:cubicBezTo>
                    <a:pt x="4285925" y="1200673"/>
                    <a:pt x="4264880" y="1183880"/>
                    <a:pt x="4244123" y="1168254"/>
                  </a:cubicBezTo>
                  <a:cubicBezTo>
                    <a:pt x="4189438" y="1125467"/>
                    <a:pt x="4134322" y="1085307"/>
                    <a:pt x="4092378" y="1055078"/>
                  </a:cubicBezTo>
                  <a:cubicBezTo>
                    <a:pt x="3887264" y="908357"/>
                    <a:pt x="3672344" y="776461"/>
                    <a:pt x="3449179" y="660348"/>
                  </a:cubicBezTo>
                  <a:cubicBezTo>
                    <a:pt x="3338519" y="602958"/>
                    <a:pt x="3224710" y="549071"/>
                    <a:pt x="3110758" y="500442"/>
                  </a:cubicBezTo>
                  <a:cubicBezTo>
                    <a:pt x="2996806" y="451812"/>
                    <a:pt x="2879991" y="407565"/>
                    <a:pt x="2762316" y="368135"/>
                  </a:cubicBezTo>
                  <a:cubicBezTo>
                    <a:pt x="2649508" y="330312"/>
                    <a:pt x="2529403" y="295119"/>
                    <a:pt x="2404426" y="264452"/>
                  </a:cubicBezTo>
                  <a:cubicBezTo>
                    <a:pt x="2288900" y="236121"/>
                    <a:pt x="2166502" y="211733"/>
                    <a:pt x="2040668" y="191435"/>
                  </a:cubicBezTo>
                  <a:cubicBezTo>
                    <a:pt x="1848910" y="162425"/>
                    <a:pt x="1655321" y="147782"/>
                    <a:pt x="1461459" y="147625"/>
                  </a:cubicBezTo>
                  <a:cubicBezTo>
                    <a:pt x="1408061" y="147625"/>
                    <a:pt x="1354092" y="148794"/>
                    <a:pt x="1300837" y="150983"/>
                  </a:cubicBezTo>
                  <a:cubicBezTo>
                    <a:pt x="1177739" y="155618"/>
                    <a:pt x="1054939" y="166584"/>
                    <a:pt x="932928" y="183842"/>
                  </a:cubicBezTo>
                  <a:cubicBezTo>
                    <a:pt x="810083" y="201379"/>
                    <a:pt x="688259" y="225753"/>
                    <a:pt x="568022" y="256858"/>
                  </a:cubicBezTo>
                  <a:cubicBezTo>
                    <a:pt x="386369" y="303536"/>
                    <a:pt x="209474" y="367270"/>
                    <a:pt x="39597" y="447169"/>
                  </a:cubicBezTo>
                  <a:lnTo>
                    <a:pt x="0" y="467328"/>
                  </a:lnTo>
                  <a:lnTo>
                    <a:pt x="0" y="112255"/>
                  </a:lnTo>
                  <a:lnTo>
                    <a:pt x="79310" y="703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sp>
        <p:nvSpPr>
          <p:cNvPr id="3" name="Content Placeholder 2"/>
          <p:cNvSpPr>
            <a:spLocks noGrp="1"/>
          </p:cNvSpPr>
          <p:nvPr>
            <p:ph idx="1"/>
          </p:nvPr>
        </p:nvSpPr>
        <p:spPr>
          <a:xfrm>
            <a:off x="5063490" y="1382165"/>
            <a:ext cx="3651885" cy="3047946"/>
          </a:xfrm>
        </p:spPr>
        <p:txBody>
          <a:bodyPr anchor="b">
            <a:normAutofit/>
          </a:bodyPr>
          <a:lstStyle/>
          <a:p>
            <a:endParaRPr lang="en-US" sz="1600" dirty="0">
              <a:solidFill>
                <a:schemeClr val="tx2"/>
              </a:solidFill>
            </a:endParaRPr>
          </a:p>
          <a:p>
            <a:r>
              <a:rPr lang="en-US" sz="1800" dirty="0">
                <a:solidFill>
                  <a:schemeClr val="tx2"/>
                </a:solidFill>
              </a:rPr>
              <a:t>Some of you probably do, and some of you probably do not.</a:t>
            </a:r>
          </a:p>
        </p:txBody>
      </p:sp>
      <p:pic>
        <p:nvPicPr>
          <p:cNvPr id="4" name="Picture 3" descr="A logo of a company&#10;&#10;Description automatically generated">
            <a:extLst>
              <a:ext uri="{FF2B5EF4-FFF2-40B4-BE49-F238E27FC236}">
                <a16:creationId xmlns:a16="http://schemas.microsoft.com/office/drawing/2014/main" id="{D21CC4CF-2E0E-7B22-4F4D-4C1BB54DD9ED}"/>
              </a:ext>
            </a:extLst>
          </p:cNvPr>
          <p:cNvPicPr>
            <a:picLocks noChangeAspect="1"/>
          </p:cNvPicPr>
          <p:nvPr/>
        </p:nvPicPr>
        <p:blipFill>
          <a:blip r:embed="rId3"/>
          <a:stretch>
            <a:fillRect/>
          </a:stretch>
        </p:blipFill>
        <p:spPr>
          <a:xfrm>
            <a:off x="7333489" y="5733715"/>
            <a:ext cx="1566534" cy="962958"/>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61081" y="2868040"/>
            <a:ext cx="1756120" cy="2336531"/>
          </a:xfrm>
          <a:prstGeom prst="rect">
            <a:avLst/>
          </a:prstGeom>
          <a:blipFill>
            <a:blip r:embed="rId2" cstate="print"/>
            <a:stretch>
              <a:fillRect/>
            </a:stretch>
          </a:blipFill>
        </p:spPr>
        <p:txBody>
          <a:bodyPr wrap="square" lIns="0" tIns="0" rIns="0" bIns="0" rtlCol="0"/>
          <a:lstStyle/>
          <a:p>
            <a:endParaRPr sz="1350"/>
          </a:p>
        </p:txBody>
      </p:sp>
      <p:sp>
        <p:nvSpPr>
          <p:cNvPr id="3" name="object 3"/>
          <p:cNvSpPr/>
          <p:nvPr/>
        </p:nvSpPr>
        <p:spPr>
          <a:xfrm>
            <a:off x="7538172" y="2737310"/>
            <a:ext cx="38100" cy="45720"/>
          </a:xfrm>
          <a:custGeom>
            <a:avLst/>
            <a:gdLst/>
            <a:ahLst/>
            <a:cxnLst/>
            <a:rect l="l" t="t" r="r" b="b"/>
            <a:pathLst>
              <a:path w="50800" h="60960">
                <a:moveTo>
                  <a:pt x="0" y="0"/>
                </a:moveTo>
                <a:lnTo>
                  <a:pt x="50235" y="60363"/>
                </a:lnTo>
              </a:path>
            </a:pathLst>
          </a:custGeom>
          <a:ln w="7654">
            <a:solidFill>
              <a:srgbClr val="000000"/>
            </a:solidFill>
          </a:ln>
        </p:spPr>
        <p:txBody>
          <a:bodyPr wrap="square" lIns="0" tIns="0" rIns="0" bIns="0" rtlCol="0"/>
          <a:lstStyle/>
          <a:p>
            <a:endParaRPr sz="1350"/>
          </a:p>
        </p:txBody>
      </p:sp>
      <p:sp>
        <p:nvSpPr>
          <p:cNvPr id="4" name="object 4"/>
          <p:cNvSpPr/>
          <p:nvPr/>
        </p:nvSpPr>
        <p:spPr>
          <a:xfrm>
            <a:off x="7902927" y="2752593"/>
            <a:ext cx="30956" cy="37624"/>
          </a:xfrm>
          <a:custGeom>
            <a:avLst/>
            <a:gdLst/>
            <a:ahLst/>
            <a:cxnLst/>
            <a:rect l="l" t="t" r="r" b="b"/>
            <a:pathLst>
              <a:path w="41275" h="50164">
                <a:moveTo>
                  <a:pt x="40913" y="0"/>
                </a:moveTo>
                <a:lnTo>
                  <a:pt x="0" y="49702"/>
                </a:lnTo>
              </a:path>
            </a:pathLst>
          </a:custGeom>
          <a:ln w="7654">
            <a:solidFill>
              <a:srgbClr val="000000"/>
            </a:solidFill>
          </a:ln>
        </p:spPr>
        <p:txBody>
          <a:bodyPr wrap="square" lIns="0" tIns="0" rIns="0" bIns="0" rtlCol="0"/>
          <a:lstStyle/>
          <a:p>
            <a:endParaRPr sz="1350"/>
          </a:p>
        </p:txBody>
      </p:sp>
      <p:sp>
        <p:nvSpPr>
          <p:cNvPr id="5" name="object 5"/>
          <p:cNvSpPr/>
          <p:nvPr/>
        </p:nvSpPr>
        <p:spPr>
          <a:xfrm>
            <a:off x="7739553" y="2689061"/>
            <a:ext cx="1905" cy="62865"/>
          </a:xfrm>
          <a:custGeom>
            <a:avLst/>
            <a:gdLst/>
            <a:ahLst/>
            <a:cxnLst/>
            <a:rect l="l" t="t" r="r" b="b"/>
            <a:pathLst>
              <a:path w="2540" h="83819">
                <a:moveTo>
                  <a:pt x="0" y="0"/>
                </a:moveTo>
                <a:lnTo>
                  <a:pt x="2113" y="83721"/>
                </a:lnTo>
              </a:path>
            </a:pathLst>
          </a:custGeom>
          <a:ln w="7654">
            <a:solidFill>
              <a:srgbClr val="000000"/>
            </a:solidFill>
          </a:ln>
        </p:spPr>
        <p:txBody>
          <a:bodyPr wrap="square" lIns="0" tIns="0" rIns="0" bIns="0" rtlCol="0"/>
          <a:lstStyle/>
          <a:p>
            <a:endParaRPr sz="1350"/>
          </a:p>
        </p:txBody>
      </p:sp>
      <p:sp>
        <p:nvSpPr>
          <p:cNvPr id="9" name="object 9"/>
          <p:cNvSpPr txBox="1"/>
          <p:nvPr/>
        </p:nvSpPr>
        <p:spPr>
          <a:xfrm>
            <a:off x="791339" y="2170462"/>
            <a:ext cx="6866573" cy="2941670"/>
          </a:xfrm>
          <a:prstGeom prst="rect">
            <a:avLst/>
          </a:prstGeom>
        </p:spPr>
        <p:txBody>
          <a:bodyPr vert="horz" wrap="square" lIns="0" tIns="10001" rIns="0" bIns="0" rtlCol="0">
            <a:spAutoFit/>
          </a:bodyPr>
          <a:lstStyle/>
          <a:p>
            <a:pPr marL="9525">
              <a:spcBef>
                <a:spcPts val="1860"/>
              </a:spcBef>
            </a:pPr>
            <a:r>
              <a:rPr sz="2400" spc="-8" dirty="0">
                <a:latin typeface="Calibri"/>
                <a:cs typeface="Calibri"/>
              </a:rPr>
              <a:t>Maintaining </a:t>
            </a:r>
            <a:r>
              <a:rPr lang="en-US" sz="2400" dirty="0">
                <a:solidFill>
                  <a:srgbClr val="FF0000"/>
                </a:solidFill>
                <a:latin typeface="Calibri"/>
                <a:cs typeface="Calibri"/>
              </a:rPr>
              <a:t>aging </a:t>
            </a:r>
            <a:r>
              <a:rPr lang="en-US" sz="2400" spc="-8" dirty="0">
                <a:solidFill>
                  <a:srgbClr val="FF0000"/>
                </a:solidFill>
                <a:latin typeface="Calibri"/>
                <a:cs typeface="Calibri"/>
              </a:rPr>
              <a:t>structures</a:t>
            </a:r>
            <a:r>
              <a:rPr lang="en-US" sz="2400" spc="56" dirty="0">
                <a:solidFill>
                  <a:srgbClr val="FF0000"/>
                </a:solidFill>
                <a:latin typeface="Calibri"/>
                <a:cs typeface="Calibri"/>
              </a:rPr>
              <a:t> </a:t>
            </a:r>
            <a:r>
              <a:rPr sz="2400" dirty="0">
                <a:latin typeface="Calibri"/>
                <a:cs typeface="Calibri"/>
              </a:rPr>
              <a:t>and</a:t>
            </a:r>
          </a:p>
          <a:p>
            <a:pPr marL="180975"/>
            <a:r>
              <a:rPr sz="2400" spc="-4" dirty="0">
                <a:latin typeface="Calibri"/>
                <a:cs typeface="Calibri"/>
              </a:rPr>
              <a:t>equipment</a:t>
            </a:r>
            <a:r>
              <a:rPr sz="2400" spc="11" dirty="0">
                <a:latin typeface="Calibri"/>
                <a:cs typeface="Calibri"/>
              </a:rPr>
              <a:t> </a:t>
            </a:r>
            <a:r>
              <a:rPr sz="2400" dirty="0">
                <a:latin typeface="Calibri"/>
                <a:cs typeface="Calibri"/>
              </a:rPr>
              <a:t>while…</a:t>
            </a:r>
          </a:p>
          <a:p>
            <a:pPr marL="9525">
              <a:spcBef>
                <a:spcPts val="1260"/>
              </a:spcBef>
            </a:pPr>
            <a:r>
              <a:rPr sz="2400" spc="-8" dirty="0">
                <a:latin typeface="Calibri"/>
                <a:cs typeface="Calibri"/>
              </a:rPr>
              <a:t>…Providing </a:t>
            </a:r>
            <a:r>
              <a:rPr sz="2400" dirty="0">
                <a:latin typeface="Calibri"/>
                <a:cs typeface="Calibri"/>
              </a:rPr>
              <a:t>a </a:t>
            </a:r>
            <a:r>
              <a:rPr sz="2400" spc="-4" dirty="0">
                <a:latin typeface="Calibri"/>
                <a:cs typeface="Calibri"/>
              </a:rPr>
              <a:t>high </a:t>
            </a:r>
            <a:r>
              <a:rPr sz="2400" spc="-8" dirty="0">
                <a:latin typeface="Calibri"/>
                <a:cs typeface="Calibri"/>
              </a:rPr>
              <a:t>level </a:t>
            </a:r>
            <a:r>
              <a:rPr sz="2400" spc="-4" dirty="0">
                <a:latin typeface="Calibri"/>
                <a:cs typeface="Calibri"/>
              </a:rPr>
              <a:t>of </a:t>
            </a:r>
            <a:r>
              <a:rPr sz="2400" dirty="0">
                <a:latin typeface="Calibri"/>
                <a:cs typeface="Calibri"/>
              </a:rPr>
              <a:t>service </a:t>
            </a:r>
            <a:r>
              <a:rPr sz="2400" spc="-11" dirty="0">
                <a:latin typeface="Calibri"/>
                <a:cs typeface="Calibri"/>
              </a:rPr>
              <a:t>at</a:t>
            </a:r>
            <a:r>
              <a:rPr sz="2400" dirty="0">
                <a:latin typeface="Calibri"/>
                <a:cs typeface="Calibri"/>
              </a:rPr>
              <a:t> a</a:t>
            </a:r>
          </a:p>
          <a:p>
            <a:pPr marL="180975"/>
            <a:r>
              <a:rPr sz="2400" spc="-4" dirty="0">
                <a:solidFill>
                  <a:srgbClr val="FF0000"/>
                </a:solidFill>
                <a:latin typeface="Calibri"/>
                <a:cs typeface="Calibri"/>
              </a:rPr>
              <a:t>reasonable</a:t>
            </a:r>
            <a:r>
              <a:rPr sz="2400" spc="-19" dirty="0">
                <a:solidFill>
                  <a:srgbClr val="FF0000"/>
                </a:solidFill>
                <a:latin typeface="Calibri"/>
                <a:cs typeface="Calibri"/>
              </a:rPr>
              <a:t> </a:t>
            </a:r>
            <a:r>
              <a:rPr sz="2400" spc="-15" dirty="0">
                <a:latin typeface="Calibri"/>
                <a:cs typeface="Calibri"/>
              </a:rPr>
              <a:t>cost</a:t>
            </a:r>
            <a:endParaRPr sz="2400" dirty="0">
              <a:latin typeface="Calibri"/>
              <a:cs typeface="Calibri"/>
            </a:endParaRPr>
          </a:p>
          <a:p>
            <a:pPr marR="1724025" algn="ctr">
              <a:spcBef>
                <a:spcPts val="1264"/>
              </a:spcBef>
            </a:pPr>
            <a:r>
              <a:rPr sz="2400" i="1" spc="-11" dirty="0">
                <a:latin typeface="Calibri"/>
                <a:cs typeface="Calibri"/>
              </a:rPr>
              <a:t>HOW </a:t>
            </a:r>
            <a:r>
              <a:rPr sz="2400" i="1" spc="-4" dirty="0">
                <a:latin typeface="Calibri"/>
                <a:cs typeface="Calibri"/>
              </a:rPr>
              <a:t>CAN </a:t>
            </a:r>
            <a:r>
              <a:rPr sz="2400" i="1" dirty="0">
                <a:latin typeface="Calibri"/>
                <a:cs typeface="Calibri"/>
              </a:rPr>
              <a:t>WE </a:t>
            </a:r>
            <a:r>
              <a:rPr sz="2400" i="1" spc="-4" dirty="0">
                <a:latin typeface="Calibri"/>
                <a:cs typeface="Calibri"/>
              </a:rPr>
              <a:t>DO</a:t>
            </a:r>
            <a:r>
              <a:rPr sz="2400" i="1" spc="4" dirty="0">
                <a:latin typeface="Calibri"/>
                <a:cs typeface="Calibri"/>
              </a:rPr>
              <a:t> </a:t>
            </a:r>
            <a:r>
              <a:rPr sz="2400" i="1" dirty="0">
                <a:latin typeface="Calibri"/>
                <a:cs typeface="Calibri"/>
              </a:rPr>
              <a:t>IT?</a:t>
            </a:r>
            <a:endParaRPr sz="2400" dirty="0">
              <a:latin typeface="Calibri"/>
              <a:cs typeface="Calibri"/>
            </a:endParaRPr>
          </a:p>
          <a:p>
            <a:pPr marR="1734026" algn="ctr">
              <a:spcBef>
                <a:spcPts val="1890"/>
              </a:spcBef>
            </a:pPr>
            <a:r>
              <a:rPr sz="3300" spc="-19" dirty="0">
                <a:latin typeface="Calibri"/>
                <a:cs typeface="Calibri"/>
              </a:rPr>
              <a:t>By </a:t>
            </a:r>
            <a:r>
              <a:rPr sz="3300" dirty="0">
                <a:latin typeface="Calibri"/>
                <a:cs typeface="Calibri"/>
              </a:rPr>
              <a:t>Good Planning!</a:t>
            </a:r>
          </a:p>
        </p:txBody>
      </p:sp>
      <p:pic>
        <p:nvPicPr>
          <p:cNvPr id="10" name="Picture 9" descr="A logo of a company&#10;&#10;Description automatically generated">
            <a:extLst>
              <a:ext uri="{FF2B5EF4-FFF2-40B4-BE49-F238E27FC236}">
                <a16:creationId xmlns:a16="http://schemas.microsoft.com/office/drawing/2014/main" id="{88C10FFB-3B12-46A1-5B16-56FD695E031F}"/>
              </a:ext>
            </a:extLst>
          </p:cNvPr>
          <p:cNvPicPr>
            <a:picLocks noChangeAspect="1"/>
          </p:cNvPicPr>
          <p:nvPr/>
        </p:nvPicPr>
        <p:blipFill>
          <a:blip r:embed="rId3"/>
          <a:stretch>
            <a:fillRect/>
          </a:stretch>
        </p:blipFill>
        <p:spPr>
          <a:xfrm>
            <a:off x="7575179" y="5818737"/>
            <a:ext cx="1566534" cy="962958"/>
          </a:xfrm>
          <a:prstGeom prst="rect">
            <a:avLst/>
          </a:prstGeom>
        </p:spPr>
      </p:pic>
      <p:sp>
        <p:nvSpPr>
          <p:cNvPr id="13" name="TextBox 12">
            <a:extLst>
              <a:ext uri="{FF2B5EF4-FFF2-40B4-BE49-F238E27FC236}">
                <a16:creationId xmlns:a16="http://schemas.microsoft.com/office/drawing/2014/main" id="{23B993B8-8110-8634-8A39-DB3978BA1225}"/>
              </a:ext>
            </a:extLst>
          </p:cNvPr>
          <p:cNvSpPr txBox="1"/>
          <p:nvPr/>
        </p:nvSpPr>
        <p:spPr>
          <a:xfrm>
            <a:off x="619126" y="476935"/>
            <a:ext cx="7456168" cy="461665"/>
          </a:xfrm>
          <a:prstGeom prst="rect">
            <a:avLst/>
          </a:prstGeom>
          <a:noFill/>
        </p:spPr>
        <p:txBody>
          <a:bodyPr wrap="square">
            <a:spAutoFit/>
          </a:bodyPr>
          <a:lstStyle/>
          <a:p>
            <a:pPr marL="1321594">
              <a:spcBef>
                <a:spcPts val="79"/>
              </a:spcBef>
            </a:pPr>
            <a:r>
              <a:rPr lang="en-US" sz="2400" b="1" spc="-49" dirty="0">
                <a:solidFill>
                  <a:srgbClr val="001731"/>
                </a:solidFill>
                <a:latin typeface="Arial"/>
                <a:cs typeface="Arial"/>
              </a:rPr>
              <a:t>Challenges </a:t>
            </a:r>
            <a:r>
              <a:rPr lang="en-US" sz="2400" b="1" spc="-30" dirty="0">
                <a:solidFill>
                  <a:srgbClr val="001731"/>
                </a:solidFill>
                <a:latin typeface="Arial"/>
                <a:cs typeface="Arial"/>
              </a:rPr>
              <a:t>facing </a:t>
            </a:r>
            <a:r>
              <a:rPr lang="en-US" sz="2400" b="1" spc="64" dirty="0">
                <a:solidFill>
                  <a:srgbClr val="001731"/>
                </a:solidFill>
                <a:latin typeface="Arial"/>
                <a:cs typeface="Arial"/>
              </a:rPr>
              <a:t>Wastewater</a:t>
            </a:r>
            <a:r>
              <a:rPr lang="en-US" sz="2400" b="1" spc="19" dirty="0">
                <a:solidFill>
                  <a:srgbClr val="001731"/>
                </a:solidFill>
                <a:latin typeface="Arial"/>
                <a:cs typeface="Arial"/>
              </a:rPr>
              <a:t> </a:t>
            </a:r>
            <a:r>
              <a:rPr lang="en-US" sz="2400" b="1" spc="-38" dirty="0">
                <a:solidFill>
                  <a:srgbClr val="001731"/>
                </a:solidFill>
                <a:latin typeface="Arial"/>
                <a:cs typeface="Arial"/>
              </a:rPr>
              <a:t>Utilities</a:t>
            </a:r>
            <a:endParaRPr lang="en-US" sz="2400" dirty="0">
              <a:latin typeface="Arial"/>
              <a:cs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963930" y="1050595"/>
            <a:ext cx="6056111" cy="1618489"/>
          </a:xfrm>
          <a:prstGeom prst="rect">
            <a:avLst/>
          </a:prstGeom>
        </p:spPr>
        <p:txBody>
          <a:bodyPr vert="horz" lIns="91440" tIns="45720" rIns="91440" bIns="45720" rtlCol="0" anchor="ctr">
            <a:normAutofit/>
          </a:bodyPr>
          <a:lstStyle/>
          <a:p>
            <a:pPr marL="9525" algn="l" defTabSz="914400">
              <a:lnSpc>
                <a:spcPct val="90000"/>
              </a:lnSpc>
            </a:pPr>
            <a:r>
              <a:rPr lang="en-US" sz="5400" kern="1200" spc="68">
                <a:solidFill>
                  <a:schemeClr val="tx1"/>
                </a:solidFill>
                <a:latin typeface="+mj-lt"/>
                <a:ea typeface="+mj-ea"/>
                <a:cs typeface="+mj-cs"/>
              </a:rPr>
              <a:t>What </a:t>
            </a:r>
            <a:r>
              <a:rPr lang="en-US" sz="5400" kern="1200" spc="-139">
                <a:solidFill>
                  <a:schemeClr val="tx1"/>
                </a:solidFill>
                <a:latin typeface="+mj-lt"/>
                <a:ea typeface="+mj-ea"/>
                <a:cs typeface="+mj-cs"/>
              </a:rPr>
              <a:t>is </a:t>
            </a:r>
            <a:r>
              <a:rPr lang="en-US" sz="5400" kern="1200" spc="-101">
                <a:solidFill>
                  <a:schemeClr val="tx1"/>
                </a:solidFill>
                <a:latin typeface="+mj-lt"/>
                <a:ea typeface="+mj-ea"/>
                <a:cs typeface="+mj-cs"/>
              </a:rPr>
              <a:t>Asset</a:t>
            </a:r>
            <a:r>
              <a:rPr lang="en-US" sz="5400" kern="1200" spc="4">
                <a:solidFill>
                  <a:schemeClr val="tx1"/>
                </a:solidFill>
                <a:latin typeface="+mj-lt"/>
                <a:ea typeface="+mj-ea"/>
                <a:cs typeface="+mj-cs"/>
              </a:rPr>
              <a:t> </a:t>
            </a:r>
            <a:r>
              <a:rPr lang="en-US" sz="5400" kern="1200">
                <a:solidFill>
                  <a:schemeClr val="tx1"/>
                </a:solidFill>
                <a:latin typeface="+mj-lt"/>
                <a:ea typeface="+mj-ea"/>
                <a:cs typeface="+mj-cs"/>
              </a:rPr>
              <a:t>Management?</a:t>
            </a:r>
          </a:p>
        </p:txBody>
      </p:sp>
      <p:sp>
        <p:nvSpPr>
          <p:cNvPr id="3" name="object 3"/>
          <p:cNvSpPr txBox="1"/>
          <p:nvPr/>
        </p:nvSpPr>
        <p:spPr>
          <a:xfrm>
            <a:off x="963930" y="2969469"/>
            <a:ext cx="6056111" cy="2800395"/>
          </a:xfrm>
          <a:prstGeom prst="rect">
            <a:avLst/>
          </a:prstGeom>
        </p:spPr>
        <p:txBody>
          <a:bodyPr vert="horz" lIns="91440" tIns="45720" rIns="91440" bIns="45720" rtlCol="0" anchor="t">
            <a:noAutofit/>
          </a:bodyPr>
          <a:lstStyle/>
          <a:p>
            <a:pPr marL="352425" marR="3810" indent="-228600" defTabSz="914400">
              <a:lnSpc>
                <a:spcPct val="90000"/>
              </a:lnSpc>
              <a:spcBef>
                <a:spcPts val="326"/>
              </a:spcBef>
              <a:buFont typeface="Arial" panose="020B0604020202020204" pitchFamily="34" charset="0"/>
              <a:buChar char="•"/>
              <a:tabLst>
                <a:tab pos="351949" algn="l"/>
                <a:tab pos="352425" algn="l"/>
              </a:tabLst>
            </a:pPr>
            <a:endParaRPr lang="en-US" dirty="0"/>
          </a:p>
        </p:txBody>
      </p:sp>
      <p:pic>
        <p:nvPicPr>
          <p:cNvPr id="4" name="Picture 3" descr="A logo of a company&#10;&#10;Description automatically generated">
            <a:extLst>
              <a:ext uri="{FF2B5EF4-FFF2-40B4-BE49-F238E27FC236}">
                <a16:creationId xmlns:a16="http://schemas.microsoft.com/office/drawing/2014/main" id="{D02FDEDE-130B-2416-FD36-5C7B0656C0DD}"/>
              </a:ext>
            </a:extLst>
          </p:cNvPr>
          <p:cNvPicPr>
            <a:picLocks noChangeAspect="1"/>
          </p:cNvPicPr>
          <p:nvPr/>
        </p:nvPicPr>
        <p:blipFill>
          <a:blip r:embed="rId2"/>
          <a:stretch>
            <a:fillRect/>
          </a:stretch>
        </p:blipFill>
        <p:spPr>
          <a:xfrm>
            <a:off x="7056813" y="704976"/>
            <a:ext cx="1566534" cy="962958"/>
          </a:xfrm>
          <a:prstGeom prst="rect">
            <a:avLst/>
          </a:prstGeom>
        </p:spPr>
      </p:pic>
      <p:sp>
        <p:nvSpPr>
          <p:cNvPr id="6" name="TextBox 5">
            <a:extLst>
              <a:ext uri="{FF2B5EF4-FFF2-40B4-BE49-F238E27FC236}">
                <a16:creationId xmlns:a16="http://schemas.microsoft.com/office/drawing/2014/main" id="{DBD59710-964E-B46B-AA74-3337084061BE}"/>
              </a:ext>
            </a:extLst>
          </p:cNvPr>
          <p:cNvSpPr txBox="1"/>
          <p:nvPr/>
        </p:nvSpPr>
        <p:spPr>
          <a:xfrm>
            <a:off x="1076325" y="2491459"/>
            <a:ext cx="4572000" cy="3756413"/>
          </a:xfrm>
          <a:prstGeom prst="rect">
            <a:avLst/>
          </a:prstGeom>
          <a:noFill/>
        </p:spPr>
        <p:txBody>
          <a:bodyPr wrap="square">
            <a:spAutoFit/>
          </a:bodyPr>
          <a:lstStyle/>
          <a:p>
            <a:pPr marL="352425" marR="3810" indent="-228600" defTabSz="914400">
              <a:lnSpc>
                <a:spcPct val="90000"/>
              </a:lnSpc>
              <a:spcBef>
                <a:spcPts val="326"/>
              </a:spcBef>
              <a:buFont typeface="Arial" panose="020B0604020202020204" pitchFamily="34" charset="0"/>
              <a:buChar char="•"/>
              <a:tabLst>
                <a:tab pos="351949" algn="l"/>
                <a:tab pos="352425" algn="l"/>
              </a:tabLst>
            </a:pPr>
            <a:r>
              <a:rPr lang="en-US" spc="-4" dirty="0"/>
              <a:t>Asset </a:t>
            </a:r>
            <a:r>
              <a:rPr lang="en-US" spc="-8" dirty="0"/>
              <a:t>Management </a:t>
            </a:r>
            <a:r>
              <a:rPr lang="en-US" spc="-4" dirty="0"/>
              <a:t>is a </a:t>
            </a:r>
            <a:r>
              <a:rPr lang="en-US" spc="-19" dirty="0"/>
              <a:t>way </a:t>
            </a:r>
            <a:r>
              <a:rPr lang="en-US" spc="-15" dirty="0"/>
              <a:t>to </a:t>
            </a:r>
            <a:r>
              <a:rPr lang="en-US" spc="-4" dirty="0"/>
              <a:t>PLAN </a:t>
            </a:r>
            <a:r>
              <a:rPr lang="en-US" spc="-11" dirty="0"/>
              <a:t>FOR </a:t>
            </a:r>
            <a:r>
              <a:rPr lang="en-US" spc="-26" dirty="0"/>
              <a:t>REPAIR </a:t>
            </a:r>
            <a:r>
              <a:rPr lang="en-US" spc="-4" dirty="0"/>
              <a:t>AND  </a:t>
            </a:r>
            <a:r>
              <a:rPr lang="en-US" spc="-8" dirty="0"/>
              <a:t>REPLACEMENT </a:t>
            </a:r>
            <a:r>
              <a:rPr lang="en-US" spc="-4" dirty="0"/>
              <a:t>of </a:t>
            </a:r>
            <a:r>
              <a:rPr lang="en-US" spc="-11" dirty="0"/>
              <a:t>your </a:t>
            </a:r>
            <a:r>
              <a:rPr lang="en-US" spc="-19" dirty="0"/>
              <a:t>system's </a:t>
            </a:r>
            <a:r>
              <a:rPr lang="en-US" spc="-4" dirty="0"/>
              <a:t>major </a:t>
            </a:r>
            <a:r>
              <a:rPr lang="en-US" spc="-8" dirty="0"/>
              <a:t>components </a:t>
            </a:r>
            <a:r>
              <a:rPr lang="en-US" spc="-11" dirty="0"/>
              <a:t>by evaluating  </a:t>
            </a:r>
            <a:r>
              <a:rPr lang="en-US" spc="-4" dirty="0"/>
              <a:t>them and </a:t>
            </a:r>
            <a:r>
              <a:rPr lang="en-US" spc="-11" dirty="0"/>
              <a:t>determining </a:t>
            </a:r>
            <a:r>
              <a:rPr lang="en-US" spc="-4" dirty="0"/>
              <a:t>WHEN and how much it </a:t>
            </a:r>
            <a:r>
              <a:rPr lang="en-US" spc="-8" dirty="0"/>
              <a:t>will</a:t>
            </a:r>
            <a:r>
              <a:rPr lang="en-US" spc="113" dirty="0"/>
              <a:t> </a:t>
            </a:r>
            <a:r>
              <a:rPr lang="en-US" spc="-53" dirty="0"/>
              <a:t>COST.</a:t>
            </a:r>
            <a:endParaRPr lang="en-US" dirty="0"/>
          </a:p>
          <a:p>
            <a:pPr marL="352425" marR="731044" indent="-228600" defTabSz="914400">
              <a:lnSpc>
                <a:spcPct val="90000"/>
              </a:lnSpc>
              <a:spcBef>
                <a:spcPts val="1241"/>
              </a:spcBef>
              <a:buFont typeface="Arial" panose="020B0604020202020204" pitchFamily="34" charset="0"/>
              <a:buChar char="•"/>
              <a:tabLst>
                <a:tab pos="351949" algn="l"/>
                <a:tab pos="352425" algn="l"/>
              </a:tabLst>
            </a:pPr>
            <a:r>
              <a:rPr lang="en-US" spc="-4" dirty="0"/>
              <a:t>Asset </a:t>
            </a:r>
            <a:r>
              <a:rPr lang="en-US" spc="-8" dirty="0"/>
              <a:t>management can </a:t>
            </a:r>
            <a:r>
              <a:rPr lang="en-US" spc="-11" dirty="0"/>
              <a:t>ultimately </a:t>
            </a:r>
            <a:r>
              <a:rPr lang="en-US" spc="-15" dirty="0"/>
              <a:t>save </a:t>
            </a:r>
            <a:r>
              <a:rPr lang="en-US" spc="-4" dirty="0"/>
              <a:t>a </a:t>
            </a:r>
            <a:r>
              <a:rPr lang="en-US" spc="-23" dirty="0"/>
              <a:t>system </a:t>
            </a:r>
            <a:r>
              <a:rPr lang="en-US" spc="-11" dirty="0"/>
              <a:t>money </a:t>
            </a:r>
            <a:r>
              <a:rPr lang="en-US" spc="-15" dirty="0"/>
              <a:t>by  </a:t>
            </a:r>
            <a:r>
              <a:rPr lang="en-US" spc="-4" dirty="0"/>
              <a:t>planning </a:t>
            </a:r>
            <a:r>
              <a:rPr lang="en-US" spc="-19" dirty="0"/>
              <a:t>for </a:t>
            </a:r>
            <a:r>
              <a:rPr lang="en-US" spc="-11" dirty="0"/>
              <a:t>repairs </a:t>
            </a:r>
            <a:r>
              <a:rPr lang="en-US" spc="-4" dirty="0"/>
              <a:t>or</a:t>
            </a:r>
            <a:r>
              <a:rPr lang="en-US" spc="71" dirty="0"/>
              <a:t> </a:t>
            </a:r>
            <a:r>
              <a:rPr lang="en-US" spc="-8" dirty="0"/>
              <a:t>replacements.</a:t>
            </a:r>
            <a:endParaRPr lang="en-US" dirty="0"/>
          </a:p>
          <a:p>
            <a:pPr marL="352425" marR="8096" indent="-228600" defTabSz="914400">
              <a:lnSpc>
                <a:spcPct val="90000"/>
              </a:lnSpc>
              <a:spcBef>
                <a:spcPts val="1204"/>
              </a:spcBef>
              <a:buFont typeface="Arial" panose="020B0604020202020204" pitchFamily="34" charset="0"/>
              <a:buChar char="•"/>
              <a:tabLst>
                <a:tab pos="351949" algn="l"/>
                <a:tab pos="352425" algn="l"/>
              </a:tabLst>
            </a:pPr>
            <a:r>
              <a:rPr lang="en-US" spc="-11" dirty="0"/>
              <a:t>Knowing </a:t>
            </a:r>
            <a:r>
              <a:rPr lang="en-US" spc="-4" dirty="0"/>
              <a:t>when </a:t>
            </a:r>
            <a:r>
              <a:rPr lang="en-US" spc="-15" dirty="0"/>
              <a:t>your </a:t>
            </a:r>
            <a:r>
              <a:rPr lang="en-US" spc="-23" dirty="0"/>
              <a:t>system </a:t>
            </a:r>
            <a:r>
              <a:rPr lang="en-US" spc="-4" dirty="0"/>
              <a:t>will </a:t>
            </a:r>
            <a:r>
              <a:rPr lang="en-US" spc="-8" dirty="0"/>
              <a:t>need </a:t>
            </a:r>
            <a:r>
              <a:rPr lang="en-US" spc="-15" dirty="0"/>
              <a:t>to pay </a:t>
            </a:r>
            <a:r>
              <a:rPr lang="en-US" spc="-19" dirty="0"/>
              <a:t>for </a:t>
            </a:r>
            <a:r>
              <a:rPr lang="en-US" spc="-4" dirty="0"/>
              <a:t>major </a:t>
            </a:r>
            <a:r>
              <a:rPr lang="en-US" spc="-15" dirty="0"/>
              <a:t>repairs </a:t>
            </a:r>
            <a:r>
              <a:rPr lang="en-US" spc="-8" dirty="0"/>
              <a:t>or  replacements can </a:t>
            </a:r>
            <a:r>
              <a:rPr lang="en-US" spc="-11" dirty="0"/>
              <a:t>alleviate </a:t>
            </a:r>
            <a:r>
              <a:rPr lang="en-US" spc="-4" dirty="0"/>
              <a:t>the </a:t>
            </a:r>
            <a:r>
              <a:rPr lang="en-US" spc="-15" dirty="0"/>
              <a:t>cost </a:t>
            </a:r>
            <a:r>
              <a:rPr lang="en-US" spc="-4" dirty="0"/>
              <a:t>of </a:t>
            </a:r>
            <a:r>
              <a:rPr lang="en-US" spc="-11" dirty="0"/>
              <a:t>paying </a:t>
            </a:r>
            <a:r>
              <a:rPr lang="en-US" spc="-19" dirty="0"/>
              <a:t>for </a:t>
            </a:r>
            <a:r>
              <a:rPr lang="en-US" spc="-11" dirty="0"/>
              <a:t>"emergency" </a:t>
            </a:r>
            <a:r>
              <a:rPr lang="en-US" spc="-8" dirty="0"/>
              <a:t>or  unplanned</a:t>
            </a:r>
            <a:r>
              <a:rPr lang="en-US" spc="38" dirty="0"/>
              <a:t> </a:t>
            </a:r>
            <a:r>
              <a:rPr lang="en-US" spc="-8" dirty="0"/>
              <a:t>projects.</a:t>
            </a:r>
            <a:endParaRPr lang="en-US" dirty="0"/>
          </a:p>
          <a:p>
            <a:pPr marR="237173" defTabSz="914400">
              <a:lnSpc>
                <a:spcPct val="90000"/>
              </a:lnSpc>
              <a:spcBef>
                <a:spcPts val="919"/>
              </a:spcBef>
            </a:pPr>
            <a:r>
              <a:rPr lang="en-US" spc="-83" dirty="0"/>
              <a:t>- PA </a:t>
            </a:r>
            <a:r>
              <a:rPr lang="en-US" spc="-8" dirty="0"/>
              <a:t>DEP</a:t>
            </a:r>
            <a:r>
              <a:rPr lang="en-US" spc="94" dirty="0"/>
              <a:t> </a:t>
            </a:r>
            <a:r>
              <a:rPr lang="en-US" spc="-23" dirty="0"/>
              <a:t>Website</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42661" y="543267"/>
            <a:ext cx="4137660" cy="470802"/>
          </a:xfrm>
          <a:prstGeom prst="rect">
            <a:avLst/>
          </a:prstGeom>
        </p:spPr>
        <p:txBody>
          <a:bodyPr vert="horz" wrap="square" lIns="0" tIns="9049" rIns="0" bIns="0" rtlCol="0" anchor="ctr">
            <a:spAutoFit/>
          </a:bodyPr>
          <a:lstStyle/>
          <a:p>
            <a:pPr marL="9525">
              <a:spcBef>
                <a:spcPts val="71"/>
              </a:spcBef>
            </a:pPr>
            <a:r>
              <a:rPr spc="68" dirty="0"/>
              <a:t>What </a:t>
            </a:r>
            <a:r>
              <a:rPr spc="-139" dirty="0"/>
              <a:t>is </a:t>
            </a:r>
            <a:r>
              <a:rPr spc="-101" dirty="0"/>
              <a:t>Asset</a:t>
            </a:r>
            <a:r>
              <a:rPr spc="4" dirty="0"/>
              <a:t> </a:t>
            </a:r>
            <a:r>
              <a:rPr dirty="0"/>
              <a:t>Management</a:t>
            </a:r>
            <a:r>
              <a:rPr sz="3000" dirty="0"/>
              <a:t>?</a:t>
            </a:r>
          </a:p>
        </p:txBody>
      </p:sp>
      <p:sp>
        <p:nvSpPr>
          <p:cNvPr id="3" name="object 3"/>
          <p:cNvSpPr txBox="1">
            <a:spLocks noGrp="1"/>
          </p:cNvSpPr>
          <p:nvPr>
            <p:ph sz="half" idx="2"/>
          </p:nvPr>
        </p:nvSpPr>
        <p:spPr>
          <a:xfrm>
            <a:off x="631792" y="1041310"/>
            <a:ext cx="5635658" cy="5106398"/>
          </a:xfrm>
          <a:prstGeom prst="rect">
            <a:avLst/>
          </a:prstGeom>
        </p:spPr>
        <p:txBody>
          <a:bodyPr vert="horz" wrap="square" lIns="0" tIns="9525" rIns="0" bIns="0" rtlCol="0">
            <a:spAutoFit/>
          </a:bodyPr>
          <a:lstStyle/>
          <a:p>
            <a:pPr marL="9525">
              <a:spcBef>
                <a:spcPts val="75"/>
              </a:spcBef>
            </a:pPr>
            <a:r>
              <a:rPr sz="1800" u="none" spc="-4" dirty="0">
                <a:solidFill>
                  <a:srgbClr val="000000"/>
                </a:solidFill>
              </a:rPr>
              <a:t>Agencies </a:t>
            </a:r>
            <a:r>
              <a:rPr sz="1800" u="none" spc="-8" dirty="0">
                <a:solidFill>
                  <a:srgbClr val="000000"/>
                </a:solidFill>
              </a:rPr>
              <a:t>(</a:t>
            </a:r>
            <a:r>
              <a:rPr sz="1800" spc="-8" dirty="0">
                <a:hlinkClick r:id="rId2"/>
              </a:rPr>
              <a:t>https://www.pa.gov/agencies/dep.html</a:t>
            </a:r>
            <a:r>
              <a:rPr sz="1800" u="none" spc="-49" dirty="0">
                <a:hlinkClick r:id="rId2"/>
              </a:rPr>
              <a:t> </a:t>
            </a:r>
            <a:r>
              <a:rPr sz="1800" u="none" dirty="0">
                <a:solidFill>
                  <a:srgbClr val="000000"/>
                </a:solidFill>
              </a:rPr>
              <a:t>)</a:t>
            </a:r>
          </a:p>
          <a:p>
            <a:pPr marL="205740"/>
            <a:r>
              <a:rPr sz="1800" u="none" dirty="0">
                <a:solidFill>
                  <a:srgbClr val="000000"/>
                </a:solidFill>
              </a:rPr>
              <a:t>&gt; </a:t>
            </a:r>
            <a:r>
              <a:rPr sz="1800" u="none" spc="-4" dirty="0">
                <a:solidFill>
                  <a:srgbClr val="000000"/>
                </a:solidFill>
              </a:rPr>
              <a:t>Department </a:t>
            </a:r>
            <a:r>
              <a:rPr sz="1800" u="none" dirty="0">
                <a:solidFill>
                  <a:srgbClr val="000000"/>
                </a:solidFill>
              </a:rPr>
              <a:t>of </a:t>
            </a:r>
            <a:r>
              <a:rPr sz="1800" u="none" spc="-8" dirty="0">
                <a:solidFill>
                  <a:srgbClr val="000000"/>
                </a:solidFill>
              </a:rPr>
              <a:t>Environmental</a:t>
            </a:r>
            <a:r>
              <a:rPr sz="1800" u="none" spc="-53" dirty="0">
                <a:solidFill>
                  <a:srgbClr val="000000"/>
                </a:solidFill>
              </a:rPr>
              <a:t> </a:t>
            </a:r>
            <a:r>
              <a:rPr sz="1800" u="none" spc="-8" dirty="0">
                <a:solidFill>
                  <a:srgbClr val="000000"/>
                </a:solidFill>
              </a:rPr>
              <a:t>Protection</a:t>
            </a:r>
          </a:p>
          <a:p>
            <a:pPr marR="1359694" algn="ctr"/>
            <a:r>
              <a:rPr sz="1800" u="none" dirty="0">
                <a:solidFill>
                  <a:srgbClr val="000000"/>
                </a:solidFill>
              </a:rPr>
              <a:t>&gt; </a:t>
            </a:r>
            <a:r>
              <a:rPr sz="1800" u="none" spc="-8" dirty="0">
                <a:solidFill>
                  <a:srgbClr val="000000"/>
                </a:solidFill>
              </a:rPr>
              <a:t>Programs </a:t>
            </a:r>
            <a:r>
              <a:rPr sz="1800" u="none" dirty="0">
                <a:solidFill>
                  <a:srgbClr val="000000"/>
                </a:solidFill>
              </a:rPr>
              <a:t>and</a:t>
            </a:r>
            <a:r>
              <a:rPr sz="1800" u="none" spc="-23" dirty="0">
                <a:solidFill>
                  <a:srgbClr val="000000"/>
                </a:solidFill>
              </a:rPr>
              <a:t> </a:t>
            </a:r>
            <a:r>
              <a:rPr sz="1800" u="none" dirty="0">
                <a:solidFill>
                  <a:srgbClr val="000000"/>
                </a:solidFill>
              </a:rPr>
              <a:t>Services</a:t>
            </a:r>
          </a:p>
          <a:p>
            <a:pPr marL="599123"/>
            <a:r>
              <a:rPr sz="1800" u="none" dirty="0">
                <a:solidFill>
                  <a:srgbClr val="000000"/>
                </a:solidFill>
              </a:rPr>
              <a:t>&gt;</a:t>
            </a:r>
            <a:r>
              <a:rPr sz="1800" u="none" spc="-8" dirty="0">
                <a:solidFill>
                  <a:srgbClr val="000000"/>
                </a:solidFill>
              </a:rPr>
              <a:t> </a:t>
            </a:r>
            <a:r>
              <a:rPr sz="1800" u="none" spc="-15" dirty="0">
                <a:solidFill>
                  <a:srgbClr val="000000"/>
                </a:solidFill>
              </a:rPr>
              <a:t>Water</a:t>
            </a:r>
          </a:p>
          <a:p>
            <a:pPr marR="1302067" algn="ctr"/>
            <a:r>
              <a:rPr sz="1800" u="none" dirty="0">
                <a:solidFill>
                  <a:srgbClr val="000000"/>
                </a:solidFill>
              </a:rPr>
              <a:t>&gt; </a:t>
            </a:r>
            <a:r>
              <a:rPr sz="1800" u="none" spc="-4" dirty="0">
                <a:solidFill>
                  <a:srgbClr val="000000"/>
                </a:solidFill>
              </a:rPr>
              <a:t>Clean</a:t>
            </a:r>
            <a:r>
              <a:rPr sz="1800" u="none" spc="-15" dirty="0">
                <a:solidFill>
                  <a:srgbClr val="000000"/>
                </a:solidFill>
              </a:rPr>
              <a:t> Water</a:t>
            </a:r>
          </a:p>
          <a:p>
            <a:pPr marL="991553"/>
            <a:r>
              <a:rPr sz="1800" u="none" dirty="0">
                <a:solidFill>
                  <a:srgbClr val="000000"/>
                </a:solidFill>
              </a:rPr>
              <a:t>&gt; </a:t>
            </a:r>
            <a:r>
              <a:rPr sz="1800" u="none" spc="-15" dirty="0">
                <a:solidFill>
                  <a:srgbClr val="000000"/>
                </a:solidFill>
              </a:rPr>
              <a:t>Wastewater </a:t>
            </a:r>
            <a:r>
              <a:rPr sz="1800" u="none" spc="-8" dirty="0">
                <a:solidFill>
                  <a:srgbClr val="000000"/>
                </a:solidFill>
              </a:rPr>
              <a:t>Operations </a:t>
            </a:r>
            <a:r>
              <a:rPr sz="1800" u="none" dirty="0">
                <a:solidFill>
                  <a:srgbClr val="000000"/>
                </a:solidFill>
              </a:rPr>
              <a:t>and</a:t>
            </a:r>
            <a:r>
              <a:rPr sz="1800" u="none" spc="-71" dirty="0">
                <a:solidFill>
                  <a:srgbClr val="000000"/>
                </a:solidFill>
              </a:rPr>
              <a:t> </a:t>
            </a:r>
            <a:r>
              <a:rPr sz="1800" u="none" spc="-4" dirty="0">
                <a:solidFill>
                  <a:srgbClr val="000000"/>
                </a:solidFill>
              </a:rPr>
              <a:t>Assistance</a:t>
            </a:r>
          </a:p>
          <a:p>
            <a:pPr marL="1149191"/>
            <a:r>
              <a:rPr sz="1800" u="none" dirty="0">
                <a:solidFill>
                  <a:srgbClr val="000000"/>
                </a:solidFill>
              </a:rPr>
              <a:t>&gt; </a:t>
            </a:r>
            <a:r>
              <a:rPr sz="1800" u="none" spc="-15" dirty="0">
                <a:solidFill>
                  <a:srgbClr val="000000"/>
                </a:solidFill>
              </a:rPr>
              <a:t>Wastewater </a:t>
            </a:r>
            <a:r>
              <a:rPr sz="1800" u="none" spc="-11" dirty="0">
                <a:solidFill>
                  <a:srgbClr val="000000"/>
                </a:solidFill>
              </a:rPr>
              <a:t>Operator</a:t>
            </a:r>
            <a:r>
              <a:rPr sz="1800" u="none" spc="-38" dirty="0">
                <a:solidFill>
                  <a:srgbClr val="000000"/>
                </a:solidFill>
              </a:rPr>
              <a:t> </a:t>
            </a:r>
            <a:r>
              <a:rPr sz="1800" u="none" spc="-8" dirty="0">
                <a:solidFill>
                  <a:srgbClr val="000000"/>
                </a:solidFill>
              </a:rPr>
              <a:t>Resources</a:t>
            </a:r>
          </a:p>
          <a:p>
            <a:pPr>
              <a:spcBef>
                <a:spcPts val="41"/>
              </a:spcBef>
            </a:pPr>
            <a:endParaRPr sz="1800" u="none" spc="-8" dirty="0">
              <a:solidFill>
                <a:srgbClr val="000000"/>
              </a:solidFill>
            </a:endParaRPr>
          </a:p>
          <a:p>
            <a:pPr marL="44291" algn="ctr"/>
            <a:r>
              <a:rPr sz="1800" i="1" u="none" dirty="0">
                <a:solidFill>
                  <a:srgbClr val="000000"/>
                </a:solidFill>
              </a:rPr>
              <a:t>OR</a:t>
            </a:r>
            <a:endParaRPr sz="1800" dirty="0"/>
          </a:p>
          <a:p>
            <a:pPr marL="9525">
              <a:spcBef>
                <a:spcPts val="26"/>
              </a:spcBef>
            </a:pPr>
            <a:r>
              <a:rPr sz="1800" u="none" spc="-8" dirty="0">
                <a:solidFill>
                  <a:srgbClr val="000000"/>
                </a:solidFill>
              </a:rPr>
              <a:t>Agencies</a:t>
            </a:r>
          </a:p>
          <a:p>
            <a:pPr marL="205740"/>
            <a:r>
              <a:rPr sz="1800" u="none" dirty="0">
                <a:solidFill>
                  <a:srgbClr val="000000"/>
                </a:solidFill>
              </a:rPr>
              <a:t>&gt; </a:t>
            </a:r>
            <a:r>
              <a:rPr sz="1800" u="none" spc="-4" dirty="0">
                <a:solidFill>
                  <a:srgbClr val="000000"/>
                </a:solidFill>
              </a:rPr>
              <a:t>Department </a:t>
            </a:r>
            <a:r>
              <a:rPr sz="1800" u="none" dirty="0">
                <a:solidFill>
                  <a:srgbClr val="000000"/>
                </a:solidFill>
              </a:rPr>
              <a:t>of </a:t>
            </a:r>
            <a:r>
              <a:rPr sz="1800" u="none" spc="-8" dirty="0">
                <a:solidFill>
                  <a:srgbClr val="000000"/>
                </a:solidFill>
              </a:rPr>
              <a:t>Environmental</a:t>
            </a:r>
            <a:r>
              <a:rPr sz="1800" u="none" spc="-45" dirty="0">
                <a:solidFill>
                  <a:srgbClr val="000000"/>
                </a:solidFill>
              </a:rPr>
              <a:t> </a:t>
            </a:r>
            <a:r>
              <a:rPr sz="1800" u="none" spc="-8" dirty="0">
                <a:solidFill>
                  <a:srgbClr val="000000"/>
                </a:solidFill>
              </a:rPr>
              <a:t>Protection</a:t>
            </a:r>
          </a:p>
          <a:p>
            <a:pPr marR="1359694" algn="ctr">
              <a:spcBef>
                <a:spcPts val="4"/>
              </a:spcBef>
            </a:pPr>
            <a:r>
              <a:rPr sz="1800" u="none" dirty="0">
                <a:solidFill>
                  <a:srgbClr val="000000"/>
                </a:solidFill>
              </a:rPr>
              <a:t>&gt; </a:t>
            </a:r>
            <a:r>
              <a:rPr sz="1800" u="none" spc="-8" dirty="0">
                <a:solidFill>
                  <a:srgbClr val="000000"/>
                </a:solidFill>
              </a:rPr>
              <a:t>Programs </a:t>
            </a:r>
            <a:r>
              <a:rPr sz="1800" u="none" dirty="0">
                <a:solidFill>
                  <a:srgbClr val="000000"/>
                </a:solidFill>
              </a:rPr>
              <a:t>and</a:t>
            </a:r>
            <a:r>
              <a:rPr sz="1800" u="none" spc="-23" dirty="0">
                <a:solidFill>
                  <a:srgbClr val="000000"/>
                </a:solidFill>
              </a:rPr>
              <a:t> </a:t>
            </a:r>
            <a:r>
              <a:rPr sz="1800" u="none" dirty="0">
                <a:solidFill>
                  <a:srgbClr val="000000"/>
                </a:solidFill>
              </a:rPr>
              <a:t>Services</a:t>
            </a:r>
          </a:p>
          <a:p>
            <a:pPr marL="599123"/>
            <a:r>
              <a:rPr sz="1800" u="none" dirty="0">
                <a:solidFill>
                  <a:srgbClr val="000000"/>
                </a:solidFill>
              </a:rPr>
              <a:t>&gt;</a:t>
            </a:r>
            <a:r>
              <a:rPr sz="1800" u="none" spc="-8" dirty="0">
                <a:solidFill>
                  <a:srgbClr val="000000"/>
                </a:solidFill>
              </a:rPr>
              <a:t> </a:t>
            </a:r>
            <a:r>
              <a:rPr sz="1800" u="none" spc="-15" dirty="0">
                <a:solidFill>
                  <a:srgbClr val="000000"/>
                </a:solidFill>
              </a:rPr>
              <a:t>Water</a:t>
            </a:r>
          </a:p>
          <a:p>
            <a:pPr marL="794861"/>
            <a:r>
              <a:rPr sz="1800" u="none" dirty="0">
                <a:solidFill>
                  <a:srgbClr val="000000"/>
                </a:solidFill>
              </a:rPr>
              <a:t>&gt; </a:t>
            </a:r>
            <a:r>
              <a:rPr sz="1800" u="none" spc="-11" dirty="0">
                <a:solidFill>
                  <a:srgbClr val="000000"/>
                </a:solidFill>
              </a:rPr>
              <a:t>Safe </a:t>
            </a:r>
            <a:r>
              <a:rPr sz="1800" u="none" spc="-4" dirty="0">
                <a:solidFill>
                  <a:srgbClr val="000000"/>
                </a:solidFill>
              </a:rPr>
              <a:t>Drinking</a:t>
            </a:r>
            <a:r>
              <a:rPr sz="1800" u="none" spc="-8" dirty="0">
                <a:solidFill>
                  <a:srgbClr val="000000"/>
                </a:solidFill>
              </a:rPr>
              <a:t> </a:t>
            </a:r>
            <a:r>
              <a:rPr sz="1800" u="none" spc="-15" dirty="0">
                <a:solidFill>
                  <a:srgbClr val="000000"/>
                </a:solidFill>
              </a:rPr>
              <a:t>Water</a:t>
            </a:r>
          </a:p>
          <a:p>
            <a:pPr marL="1031558"/>
            <a:r>
              <a:rPr sz="1800" u="none" dirty="0">
                <a:solidFill>
                  <a:srgbClr val="000000"/>
                </a:solidFill>
              </a:rPr>
              <a:t>&gt; </a:t>
            </a:r>
            <a:r>
              <a:rPr sz="1800" u="none" spc="-4" dirty="0">
                <a:solidFill>
                  <a:srgbClr val="000000"/>
                </a:solidFill>
              </a:rPr>
              <a:t>Capability Enhancement</a:t>
            </a:r>
            <a:r>
              <a:rPr sz="1800" u="none" spc="-56" dirty="0">
                <a:solidFill>
                  <a:srgbClr val="000000"/>
                </a:solidFill>
              </a:rPr>
              <a:t> </a:t>
            </a:r>
            <a:r>
              <a:rPr sz="1800" u="none" spc="-11" dirty="0">
                <a:solidFill>
                  <a:srgbClr val="000000"/>
                </a:solidFill>
              </a:rPr>
              <a:t>Program</a:t>
            </a:r>
          </a:p>
          <a:p>
            <a:pPr marL="62389" algn="ctr"/>
            <a:r>
              <a:rPr sz="1800" u="none" dirty="0">
                <a:solidFill>
                  <a:srgbClr val="000000"/>
                </a:solidFill>
              </a:rPr>
              <a:t>&gt; Asset</a:t>
            </a:r>
            <a:r>
              <a:rPr sz="1800" u="none" spc="-34" dirty="0">
                <a:solidFill>
                  <a:srgbClr val="000000"/>
                </a:solidFill>
              </a:rPr>
              <a:t> </a:t>
            </a:r>
            <a:r>
              <a:rPr sz="1800" u="none" spc="-4" dirty="0">
                <a:solidFill>
                  <a:srgbClr val="000000"/>
                </a:solidFill>
              </a:rPr>
              <a:t>Management</a:t>
            </a:r>
          </a:p>
        </p:txBody>
      </p:sp>
      <p:sp>
        <p:nvSpPr>
          <p:cNvPr id="4" name="object 4"/>
          <p:cNvSpPr txBox="1"/>
          <p:nvPr/>
        </p:nvSpPr>
        <p:spPr>
          <a:xfrm>
            <a:off x="5653563" y="3238024"/>
            <a:ext cx="3570923" cy="1536157"/>
          </a:xfrm>
          <a:prstGeom prst="rect">
            <a:avLst/>
          </a:prstGeom>
        </p:spPr>
        <p:txBody>
          <a:bodyPr vert="horz" wrap="square" lIns="0" tIns="10001" rIns="0" bIns="0" rtlCol="0">
            <a:spAutoFit/>
          </a:bodyPr>
          <a:lstStyle/>
          <a:p>
            <a:pPr marL="9525" marR="3810">
              <a:spcBef>
                <a:spcPts val="79"/>
              </a:spcBef>
            </a:pPr>
            <a:r>
              <a:rPr b="1" u="heavy" spc="-4" dirty="0">
                <a:solidFill>
                  <a:srgbClr val="467885"/>
                </a:solidFill>
                <a:uFill>
                  <a:solidFill>
                    <a:srgbClr val="467885"/>
                  </a:solidFill>
                </a:uFill>
                <a:latin typeface="Calibri"/>
                <a:cs typeface="Calibri"/>
                <a:hlinkClick r:id="rId3"/>
              </a:rPr>
              <a:t>Asset </a:t>
            </a:r>
            <a:r>
              <a:rPr b="1" u="heavy" spc="-8" dirty="0">
                <a:solidFill>
                  <a:srgbClr val="467885"/>
                </a:solidFill>
                <a:uFill>
                  <a:solidFill>
                    <a:srgbClr val="467885"/>
                  </a:solidFill>
                </a:uFill>
                <a:latin typeface="Calibri"/>
                <a:cs typeface="Calibri"/>
                <a:hlinkClick r:id="rId3"/>
              </a:rPr>
              <a:t>Management </a:t>
            </a:r>
            <a:r>
              <a:rPr b="1" u="heavy" spc="-4" dirty="0">
                <a:solidFill>
                  <a:srgbClr val="467885"/>
                </a:solidFill>
                <a:uFill>
                  <a:solidFill>
                    <a:srgbClr val="467885"/>
                  </a:solidFill>
                </a:uFill>
                <a:latin typeface="Calibri"/>
                <a:cs typeface="Calibri"/>
                <a:hlinkClick r:id="rId3"/>
              </a:rPr>
              <a:t>Information </a:t>
            </a:r>
            <a:r>
              <a:rPr b="1" u="heavy" dirty="0">
                <a:solidFill>
                  <a:srgbClr val="467885"/>
                </a:solidFill>
                <a:uFill>
                  <a:solidFill>
                    <a:srgbClr val="467885"/>
                  </a:solidFill>
                </a:uFill>
                <a:latin typeface="Calibri"/>
                <a:cs typeface="Calibri"/>
                <a:hlinkClick r:id="rId3"/>
              </a:rPr>
              <a:t>Sheet(opens </a:t>
            </a:r>
            <a:r>
              <a:rPr b="1" dirty="0">
                <a:solidFill>
                  <a:srgbClr val="467885"/>
                </a:solidFill>
                <a:latin typeface="Calibri"/>
                <a:cs typeface="Calibri"/>
              </a:rPr>
              <a:t> </a:t>
            </a:r>
            <a:r>
              <a:rPr b="1" u="heavy" dirty="0">
                <a:solidFill>
                  <a:srgbClr val="467885"/>
                </a:solidFill>
                <a:uFill>
                  <a:solidFill>
                    <a:srgbClr val="467885"/>
                  </a:solidFill>
                </a:uFill>
                <a:latin typeface="Calibri"/>
                <a:cs typeface="Calibri"/>
                <a:hlinkClick r:id="rId3"/>
              </a:rPr>
              <a:t>in a </a:t>
            </a:r>
            <a:r>
              <a:rPr b="1" u="heavy" spc="-4" dirty="0">
                <a:solidFill>
                  <a:srgbClr val="467885"/>
                </a:solidFill>
                <a:uFill>
                  <a:solidFill>
                    <a:srgbClr val="467885"/>
                  </a:solidFill>
                </a:uFill>
                <a:latin typeface="Calibri"/>
                <a:cs typeface="Calibri"/>
                <a:hlinkClick r:id="rId3"/>
              </a:rPr>
              <a:t>new </a:t>
            </a:r>
            <a:r>
              <a:rPr b="1" u="heavy" spc="-8" dirty="0">
                <a:solidFill>
                  <a:srgbClr val="467885"/>
                </a:solidFill>
                <a:uFill>
                  <a:solidFill>
                    <a:srgbClr val="467885"/>
                  </a:solidFill>
                </a:uFill>
                <a:latin typeface="Calibri"/>
                <a:cs typeface="Calibri"/>
                <a:hlinkClick r:id="rId3"/>
              </a:rPr>
              <a:t>tab)</a:t>
            </a:r>
            <a:r>
              <a:rPr b="1" spc="-26" dirty="0">
                <a:solidFill>
                  <a:srgbClr val="467885"/>
                </a:solidFill>
                <a:latin typeface="Calibri"/>
                <a:cs typeface="Calibri"/>
                <a:hlinkClick r:id="rId3"/>
              </a:rPr>
              <a:t> </a:t>
            </a:r>
            <a:r>
              <a:rPr b="1" dirty="0">
                <a:solidFill>
                  <a:srgbClr val="45464F"/>
                </a:solidFill>
                <a:latin typeface="Calibri"/>
                <a:cs typeface="Calibri"/>
              </a:rPr>
              <a:t>(PDF)</a:t>
            </a:r>
            <a:endParaRPr dirty="0">
              <a:latin typeface="Calibri"/>
              <a:cs typeface="Calibri"/>
            </a:endParaRPr>
          </a:p>
          <a:p>
            <a:pPr marL="9525" marR="272415">
              <a:spcBef>
                <a:spcPts val="1080"/>
              </a:spcBef>
            </a:pPr>
            <a:r>
              <a:rPr b="1" u="heavy" dirty="0">
                <a:solidFill>
                  <a:srgbClr val="467885"/>
                </a:solidFill>
                <a:uFill>
                  <a:solidFill>
                    <a:srgbClr val="467885"/>
                  </a:solidFill>
                </a:uFill>
                <a:latin typeface="Calibri"/>
                <a:cs typeface="Calibri"/>
                <a:hlinkClick r:id="rId4"/>
              </a:rPr>
              <a:t>Simplified </a:t>
            </a:r>
            <a:r>
              <a:rPr b="1" u="heavy" spc="-4" dirty="0">
                <a:solidFill>
                  <a:srgbClr val="467885"/>
                </a:solidFill>
                <a:uFill>
                  <a:solidFill>
                    <a:srgbClr val="467885"/>
                  </a:solidFill>
                </a:uFill>
                <a:latin typeface="Calibri"/>
                <a:cs typeface="Calibri"/>
                <a:hlinkClick r:id="rId4"/>
              </a:rPr>
              <a:t>Spreadsheet </a:t>
            </a:r>
            <a:r>
              <a:rPr b="1" u="heavy" spc="-11" dirty="0">
                <a:solidFill>
                  <a:srgbClr val="467885"/>
                </a:solidFill>
                <a:uFill>
                  <a:solidFill>
                    <a:srgbClr val="467885"/>
                  </a:solidFill>
                </a:uFill>
                <a:latin typeface="Calibri"/>
                <a:cs typeface="Calibri"/>
                <a:hlinkClick r:id="rId4"/>
              </a:rPr>
              <a:t>for </a:t>
            </a:r>
            <a:r>
              <a:rPr b="1" u="heavy" spc="-4" dirty="0">
                <a:solidFill>
                  <a:srgbClr val="467885"/>
                </a:solidFill>
                <a:uFill>
                  <a:solidFill>
                    <a:srgbClr val="467885"/>
                  </a:solidFill>
                </a:uFill>
                <a:latin typeface="Calibri"/>
                <a:cs typeface="Calibri"/>
                <a:hlinkClick r:id="rId4"/>
              </a:rPr>
              <a:t>Asset </a:t>
            </a:r>
            <a:r>
              <a:rPr b="1" spc="-4" dirty="0">
                <a:solidFill>
                  <a:srgbClr val="467885"/>
                </a:solidFill>
                <a:latin typeface="Calibri"/>
                <a:cs typeface="Calibri"/>
              </a:rPr>
              <a:t> </a:t>
            </a:r>
            <a:r>
              <a:rPr b="1" u="heavy" spc="-4" dirty="0">
                <a:solidFill>
                  <a:srgbClr val="467885"/>
                </a:solidFill>
                <a:uFill>
                  <a:solidFill>
                    <a:srgbClr val="467885"/>
                  </a:solidFill>
                </a:uFill>
                <a:latin typeface="Calibri"/>
                <a:cs typeface="Calibri"/>
                <a:hlinkClick r:id="rId4"/>
              </a:rPr>
              <a:t>Management(opens </a:t>
            </a:r>
            <a:r>
              <a:rPr b="1" u="heavy" dirty="0">
                <a:solidFill>
                  <a:srgbClr val="467885"/>
                </a:solidFill>
                <a:uFill>
                  <a:solidFill>
                    <a:srgbClr val="467885"/>
                  </a:solidFill>
                </a:uFill>
                <a:latin typeface="Calibri"/>
                <a:cs typeface="Calibri"/>
                <a:hlinkClick r:id="rId4"/>
              </a:rPr>
              <a:t>in a </a:t>
            </a:r>
            <a:r>
              <a:rPr b="1" u="heavy" spc="-4" dirty="0">
                <a:solidFill>
                  <a:srgbClr val="467885"/>
                </a:solidFill>
                <a:uFill>
                  <a:solidFill>
                    <a:srgbClr val="467885"/>
                  </a:solidFill>
                </a:uFill>
                <a:latin typeface="Calibri"/>
                <a:cs typeface="Calibri"/>
                <a:hlinkClick r:id="rId4"/>
              </a:rPr>
              <a:t>new tab)</a:t>
            </a:r>
            <a:r>
              <a:rPr b="1" spc="-45" dirty="0">
                <a:solidFill>
                  <a:srgbClr val="467885"/>
                </a:solidFill>
                <a:latin typeface="Calibri"/>
                <a:cs typeface="Calibri"/>
                <a:hlinkClick r:id="rId4"/>
              </a:rPr>
              <a:t> </a:t>
            </a:r>
            <a:r>
              <a:rPr b="1" spc="-8" dirty="0">
                <a:solidFill>
                  <a:srgbClr val="45464F"/>
                </a:solidFill>
                <a:latin typeface="Calibri"/>
                <a:cs typeface="Calibri"/>
              </a:rPr>
              <a:t>(Excel).</a:t>
            </a:r>
            <a:endParaRPr dirty="0">
              <a:latin typeface="Calibri"/>
              <a:cs typeface="Calibri"/>
            </a:endParaRPr>
          </a:p>
        </p:txBody>
      </p:sp>
      <p:pic>
        <p:nvPicPr>
          <p:cNvPr id="5" name="Picture 4" descr="A logo of a company&#10;&#10;Description automatically generated">
            <a:extLst>
              <a:ext uri="{FF2B5EF4-FFF2-40B4-BE49-F238E27FC236}">
                <a16:creationId xmlns:a16="http://schemas.microsoft.com/office/drawing/2014/main" id="{BE7BCD7E-3FE0-439F-BDAA-FA3CFA74E646}"/>
              </a:ext>
            </a:extLst>
          </p:cNvPr>
          <p:cNvPicPr>
            <a:picLocks noChangeAspect="1"/>
          </p:cNvPicPr>
          <p:nvPr/>
        </p:nvPicPr>
        <p:blipFill>
          <a:blip r:embed="rId5"/>
          <a:stretch>
            <a:fillRect/>
          </a:stretch>
        </p:blipFill>
        <p:spPr>
          <a:xfrm>
            <a:off x="7575179" y="5818737"/>
            <a:ext cx="1566534" cy="962958"/>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1028699" y="294538"/>
            <a:ext cx="7421963" cy="1033669"/>
          </a:xfrm>
          <a:prstGeom prst="rect">
            <a:avLst/>
          </a:prstGeom>
        </p:spPr>
        <p:txBody>
          <a:bodyPr vert="horz" lIns="91440" tIns="45720" rIns="91440" bIns="45720" rtlCol="0" anchor="ctr">
            <a:normAutofit/>
          </a:bodyPr>
          <a:lstStyle/>
          <a:p>
            <a:pPr marL="9525" algn="l" defTabSz="914400">
              <a:lnSpc>
                <a:spcPct val="90000"/>
              </a:lnSpc>
            </a:pPr>
            <a:r>
              <a:rPr lang="en-US" sz="3500" kern="1200" spc="-34">
                <a:solidFill>
                  <a:srgbClr val="FFFFFF"/>
                </a:solidFill>
                <a:latin typeface="+mj-lt"/>
                <a:ea typeface="+mj-ea"/>
                <a:cs typeface="+mj-cs"/>
              </a:rPr>
              <a:t>Looking</a:t>
            </a:r>
            <a:r>
              <a:rPr lang="en-US" sz="3500" kern="1200" spc="-71">
                <a:solidFill>
                  <a:srgbClr val="FFFFFF"/>
                </a:solidFill>
                <a:latin typeface="+mj-lt"/>
                <a:ea typeface="+mj-ea"/>
                <a:cs typeface="+mj-cs"/>
              </a:rPr>
              <a:t> </a:t>
            </a:r>
            <a:r>
              <a:rPr lang="en-US" sz="3500" kern="1200">
                <a:solidFill>
                  <a:srgbClr val="FFFFFF"/>
                </a:solidFill>
                <a:latin typeface="+mj-lt"/>
                <a:ea typeface="+mj-ea"/>
                <a:cs typeface="+mj-cs"/>
              </a:rPr>
              <a:t>at:</a:t>
            </a:r>
          </a:p>
        </p:txBody>
      </p:sp>
      <p:sp>
        <p:nvSpPr>
          <p:cNvPr id="3" name="object 3"/>
          <p:cNvSpPr txBox="1"/>
          <p:nvPr/>
        </p:nvSpPr>
        <p:spPr>
          <a:xfrm>
            <a:off x="1028699" y="2318197"/>
            <a:ext cx="7293023" cy="3683358"/>
          </a:xfrm>
          <a:prstGeom prst="rect">
            <a:avLst/>
          </a:prstGeom>
        </p:spPr>
        <p:txBody>
          <a:bodyPr vert="horz" lIns="91440" tIns="45720" rIns="91440" bIns="45720" rtlCol="0" anchor="ctr">
            <a:normAutofit/>
          </a:bodyPr>
          <a:lstStyle/>
          <a:p>
            <a:pPr marL="180975" indent="-228600" defTabSz="914400">
              <a:lnSpc>
                <a:spcPct val="90000"/>
              </a:lnSpc>
              <a:spcBef>
                <a:spcPts val="581"/>
              </a:spcBef>
              <a:buFont typeface="Arial" panose="020B0604020202020204" pitchFamily="34" charset="0"/>
              <a:buChar char="•"/>
              <a:tabLst>
                <a:tab pos="180975" algn="l"/>
              </a:tabLst>
            </a:pPr>
            <a:r>
              <a:rPr lang="en-US" spc="-4" dirty="0"/>
              <a:t>Asset </a:t>
            </a:r>
            <a:r>
              <a:rPr lang="en-US" spc="-8" dirty="0"/>
              <a:t>Condition </a:t>
            </a:r>
            <a:r>
              <a:rPr lang="en-US" spc="-34" dirty="0"/>
              <a:t>(poor,</a:t>
            </a:r>
            <a:r>
              <a:rPr lang="en-US" spc="45" dirty="0"/>
              <a:t> </a:t>
            </a:r>
            <a:r>
              <a:rPr lang="en-US" spc="-8" dirty="0"/>
              <a:t>new)</a:t>
            </a:r>
            <a:endParaRPr lang="en-US" dirty="0"/>
          </a:p>
          <a:p>
            <a:pPr marL="180975" indent="-228600" defTabSz="914400">
              <a:lnSpc>
                <a:spcPct val="90000"/>
              </a:lnSpc>
              <a:spcBef>
                <a:spcPts val="506"/>
              </a:spcBef>
              <a:buFont typeface="Arial" panose="020B0604020202020204" pitchFamily="34" charset="0"/>
              <a:buChar char="•"/>
              <a:tabLst>
                <a:tab pos="180975" algn="l"/>
              </a:tabLst>
            </a:pPr>
            <a:r>
              <a:rPr lang="en-US" spc="-4" dirty="0"/>
              <a:t>Asset </a:t>
            </a:r>
            <a:r>
              <a:rPr lang="en-US" spc="-8" dirty="0"/>
              <a:t>Criticality </a:t>
            </a:r>
            <a:r>
              <a:rPr lang="en-US" spc="-15" dirty="0"/>
              <a:t>(catastrophic,</a:t>
            </a:r>
            <a:r>
              <a:rPr lang="en-US" spc="45" dirty="0"/>
              <a:t> </a:t>
            </a:r>
            <a:r>
              <a:rPr lang="en-US" spc="-8" dirty="0"/>
              <a:t>minor)</a:t>
            </a:r>
            <a:endParaRPr lang="en-US" dirty="0"/>
          </a:p>
          <a:p>
            <a:pPr marL="180975" indent="-228600" defTabSz="914400">
              <a:lnSpc>
                <a:spcPct val="90000"/>
              </a:lnSpc>
              <a:spcBef>
                <a:spcPts val="495"/>
              </a:spcBef>
              <a:buFont typeface="Arial" panose="020B0604020202020204" pitchFamily="34" charset="0"/>
              <a:buChar char="•"/>
              <a:tabLst>
                <a:tab pos="180975" algn="l"/>
              </a:tabLst>
            </a:pPr>
            <a:r>
              <a:rPr lang="en-US" spc="-11" dirty="0"/>
              <a:t>Cost </a:t>
            </a:r>
            <a:r>
              <a:rPr lang="en-US" spc="-4" dirty="0"/>
              <a:t>of </a:t>
            </a:r>
            <a:r>
              <a:rPr lang="en-US" spc="-8" dirty="0"/>
              <a:t>periodic maintenance ($$ vs.</a:t>
            </a:r>
            <a:r>
              <a:rPr lang="en-US" spc="90" dirty="0"/>
              <a:t> </a:t>
            </a:r>
            <a:r>
              <a:rPr lang="en-US" spc="-4" dirty="0"/>
              <a:t>$$$$)</a:t>
            </a:r>
            <a:endParaRPr lang="en-US" dirty="0"/>
          </a:p>
          <a:p>
            <a:pPr marL="180975" indent="-228600" defTabSz="914400">
              <a:lnSpc>
                <a:spcPct val="90000"/>
              </a:lnSpc>
              <a:spcBef>
                <a:spcPts val="495"/>
              </a:spcBef>
              <a:buFont typeface="Arial" panose="020B0604020202020204" pitchFamily="34" charset="0"/>
              <a:buChar char="•"/>
              <a:tabLst>
                <a:tab pos="180975" algn="l"/>
              </a:tabLst>
            </a:pPr>
            <a:r>
              <a:rPr lang="en-US" spc="-11" dirty="0"/>
              <a:t>Cost </a:t>
            </a:r>
            <a:r>
              <a:rPr lang="en-US" spc="-4" dirty="0"/>
              <a:t>of </a:t>
            </a:r>
            <a:r>
              <a:rPr lang="en-US" spc="-11" dirty="0"/>
              <a:t>operating</a:t>
            </a:r>
            <a:r>
              <a:rPr lang="en-US" spc="23" dirty="0"/>
              <a:t> </a:t>
            </a:r>
            <a:r>
              <a:rPr lang="en-US" spc="-8" dirty="0"/>
              <a:t>(energy)</a:t>
            </a:r>
            <a:endParaRPr lang="en-US" dirty="0"/>
          </a:p>
          <a:p>
            <a:pPr marL="180975" indent="-228600" defTabSz="914400">
              <a:lnSpc>
                <a:spcPct val="90000"/>
              </a:lnSpc>
              <a:spcBef>
                <a:spcPts val="506"/>
              </a:spcBef>
              <a:buFont typeface="Arial" panose="020B0604020202020204" pitchFamily="34" charset="0"/>
              <a:buChar char="•"/>
              <a:tabLst>
                <a:tab pos="180975" algn="l"/>
              </a:tabLst>
            </a:pPr>
            <a:r>
              <a:rPr lang="en-US" spc="-11" dirty="0"/>
              <a:t>Cost </a:t>
            </a:r>
            <a:r>
              <a:rPr lang="en-US" spc="-15" dirty="0"/>
              <a:t>to </a:t>
            </a:r>
            <a:r>
              <a:rPr lang="en-US" spc="-8" dirty="0"/>
              <a:t>replace </a:t>
            </a:r>
            <a:r>
              <a:rPr lang="en-US" dirty="0"/>
              <a:t>(in </a:t>
            </a:r>
            <a:r>
              <a:rPr lang="en-US" spc="-4" dirty="0"/>
              <a:t>kind,</a:t>
            </a:r>
            <a:r>
              <a:rPr lang="en-US" spc="45" dirty="0"/>
              <a:t> </a:t>
            </a:r>
            <a:r>
              <a:rPr lang="en-US" spc="-11" dirty="0"/>
              <a:t>upgrade)</a:t>
            </a:r>
            <a:endParaRPr lang="en-US" dirty="0"/>
          </a:p>
          <a:p>
            <a:pPr marL="1421129" indent="-228600" defTabSz="914400">
              <a:lnSpc>
                <a:spcPct val="90000"/>
              </a:lnSpc>
              <a:spcBef>
                <a:spcPts val="975"/>
              </a:spcBef>
              <a:buFont typeface="Arial" panose="020B0604020202020204" pitchFamily="34" charset="0"/>
              <a:buChar char="•"/>
            </a:pPr>
            <a:r>
              <a:rPr lang="en-US" dirty="0"/>
              <a:t>Annually</a:t>
            </a:r>
            <a:r>
              <a:rPr lang="en-US" spc="-11" dirty="0"/>
              <a:t> </a:t>
            </a:r>
            <a:r>
              <a:rPr lang="en-US" spc="-4" dirty="0"/>
              <a:t>determine:</a:t>
            </a:r>
            <a:endParaRPr lang="en-US" dirty="0"/>
          </a:p>
          <a:p>
            <a:pPr marL="1809750" lvl="1" indent="-228600" defTabSz="914400">
              <a:lnSpc>
                <a:spcPct val="90000"/>
              </a:lnSpc>
              <a:buFont typeface="Arial" panose="020B0604020202020204" pitchFamily="34" charset="0"/>
              <a:buChar char="•"/>
              <a:tabLst>
                <a:tab pos="1809750" algn="l"/>
                <a:tab pos="1810226" algn="l"/>
              </a:tabLst>
            </a:pPr>
            <a:r>
              <a:rPr lang="en-US" spc="-4" dirty="0"/>
              <a:t>Let </a:t>
            </a:r>
            <a:r>
              <a:rPr lang="en-US" dirty="0"/>
              <a:t>It</a:t>
            </a:r>
            <a:r>
              <a:rPr lang="en-US" spc="-19" dirty="0"/>
              <a:t> </a:t>
            </a:r>
            <a:r>
              <a:rPr lang="en-US" spc="-11" dirty="0"/>
              <a:t>Fail</a:t>
            </a:r>
            <a:endParaRPr lang="en-US" dirty="0"/>
          </a:p>
          <a:p>
            <a:pPr marL="1809750" lvl="1" indent="-228600" defTabSz="914400">
              <a:lnSpc>
                <a:spcPct val="90000"/>
              </a:lnSpc>
              <a:buFont typeface="Arial" panose="020B0604020202020204" pitchFamily="34" charset="0"/>
              <a:buChar char="•"/>
              <a:tabLst>
                <a:tab pos="1809750" algn="l"/>
                <a:tab pos="1810226" algn="l"/>
              </a:tabLst>
            </a:pPr>
            <a:r>
              <a:rPr lang="en-US" spc="-8" dirty="0"/>
              <a:t>Maintain</a:t>
            </a:r>
            <a:r>
              <a:rPr lang="en-US" spc="-15" dirty="0"/>
              <a:t> </a:t>
            </a:r>
            <a:r>
              <a:rPr lang="en-US" dirty="0"/>
              <a:t>It</a:t>
            </a:r>
          </a:p>
          <a:p>
            <a:pPr marL="1809750" lvl="1" indent="-228600" defTabSz="914400">
              <a:lnSpc>
                <a:spcPct val="90000"/>
              </a:lnSpc>
              <a:buFont typeface="Arial" panose="020B0604020202020204" pitchFamily="34" charset="0"/>
              <a:buChar char="•"/>
              <a:tabLst>
                <a:tab pos="1809750" algn="l"/>
                <a:tab pos="1810226" algn="l"/>
              </a:tabLst>
            </a:pPr>
            <a:r>
              <a:rPr lang="en-US" spc="-11" dirty="0"/>
              <a:t>Rehabilitate</a:t>
            </a:r>
            <a:r>
              <a:rPr lang="en-US" spc="-30" dirty="0"/>
              <a:t> </a:t>
            </a:r>
            <a:r>
              <a:rPr lang="en-US" dirty="0"/>
              <a:t>It</a:t>
            </a:r>
          </a:p>
          <a:p>
            <a:pPr marL="1809750" lvl="1" indent="-228600" defTabSz="914400">
              <a:lnSpc>
                <a:spcPct val="90000"/>
              </a:lnSpc>
              <a:buFont typeface="Arial" panose="020B0604020202020204" pitchFamily="34" charset="0"/>
              <a:buChar char="•"/>
              <a:tabLst>
                <a:tab pos="1809750" algn="l"/>
                <a:tab pos="1810226" algn="l"/>
              </a:tabLst>
            </a:pPr>
            <a:r>
              <a:rPr lang="en-US" spc="-4" dirty="0"/>
              <a:t>Replace</a:t>
            </a:r>
            <a:r>
              <a:rPr lang="en-US" spc="-19" dirty="0"/>
              <a:t> </a:t>
            </a:r>
            <a:r>
              <a:rPr lang="en-US" dirty="0"/>
              <a:t>It</a:t>
            </a:r>
          </a:p>
        </p:txBody>
      </p:sp>
      <p:pic>
        <p:nvPicPr>
          <p:cNvPr id="4" name="Picture 3" descr="A logo of a company&#10;&#10;Description automatically generated">
            <a:extLst>
              <a:ext uri="{FF2B5EF4-FFF2-40B4-BE49-F238E27FC236}">
                <a16:creationId xmlns:a16="http://schemas.microsoft.com/office/drawing/2014/main" id="{5357ACC6-DEF1-17CB-2031-79F2230CB20E}"/>
              </a:ext>
            </a:extLst>
          </p:cNvPr>
          <p:cNvPicPr>
            <a:picLocks noChangeAspect="1"/>
          </p:cNvPicPr>
          <p:nvPr/>
        </p:nvPicPr>
        <p:blipFill>
          <a:blip r:embed="rId2"/>
          <a:stretch>
            <a:fillRect/>
          </a:stretch>
        </p:blipFill>
        <p:spPr>
          <a:xfrm>
            <a:off x="7575179" y="5818737"/>
            <a:ext cx="1566534" cy="962958"/>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1028699" y="294538"/>
            <a:ext cx="7421963" cy="1033669"/>
          </a:xfrm>
          <a:prstGeom prst="rect">
            <a:avLst/>
          </a:prstGeom>
        </p:spPr>
        <p:txBody>
          <a:bodyPr vert="horz" lIns="91440" tIns="45720" rIns="91440" bIns="45720" rtlCol="0" anchor="ctr">
            <a:normAutofit/>
          </a:bodyPr>
          <a:lstStyle/>
          <a:p>
            <a:pPr marL="9525" algn="l" defTabSz="914400">
              <a:lnSpc>
                <a:spcPct val="90000"/>
              </a:lnSpc>
            </a:pPr>
            <a:r>
              <a:rPr lang="en-US" sz="3500" kern="1200" spc="68">
                <a:solidFill>
                  <a:srgbClr val="FFFFFF"/>
                </a:solidFill>
                <a:latin typeface="+mj-lt"/>
                <a:ea typeface="+mj-ea"/>
                <a:cs typeface="+mj-cs"/>
              </a:rPr>
              <a:t>What </a:t>
            </a:r>
            <a:r>
              <a:rPr lang="en-US" sz="3500" kern="1200" spc="-139">
                <a:solidFill>
                  <a:srgbClr val="FFFFFF"/>
                </a:solidFill>
                <a:latin typeface="+mj-lt"/>
                <a:ea typeface="+mj-ea"/>
                <a:cs typeface="+mj-cs"/>
              </a:rPr>
              <a:t>is </a:t>
            </a:r>
            <a:r>
              <a:rPr lang="en-US" sz="3500" kern="1200" spc="-101">
                <a:solidFill>
                  <a:srgbClr val="FFFFFF"/>
                </a:solidFill>
                <a:latin typeface="+mj-lt"/>
                <a:ea typeface="+mj-ea"/>
                <a:cs typeface="+mj-cs"/>
              </a:rPr>
              <a:t>Asset </a:t>
            </a:r>
            <a:r>
              <a:rPr lang="en-US" sz="3500" kern="1200" spc="45">
                <a:solidFill>
                  <a:srgbClr val="FFFFFF"/>
                </a:solidFill>
                <a:latin typeface="+mj-lt"/>
                <a:ea typeface="+mj-ea"/>
                <a:cs typeface="+mj-cs"/>
              </a:rPr>
              <a:t>Management</a:t>
            </a:r>
            <a:r>
              <a:rPr lang="en-US" sz="3500" kern="1200" spc="53">
                <a:solidFill>
                  <a:srgbClr val="FFFFFF"/>
                </a:solidFill>
                <a:latin typeface="+mj-lt"/>
                <a:ea typeface="+mj-ea"/>
                <a:cs typeface="+mj-cs"/>
              </a:rPr>
              <a:t> </a:t>
            </a:r>
            <a:r>
              <a:rPr lang="en-US" sz="3500" kern="1200" spc="-424">
                <a:solidFill>
                  <a:srgbClr val="FFFFFF"/>
                </a:solidFill>
                <a:latin typeface="+mj-lt"/>
                <a:ea typeface="+mj-ea"/>
                <a:cs typeface="+mj-cs"/>
              </a:rPr>
              <a:t>?</a:t>
            </a:r>
            <a:endParaRPr lang="en-US" sz="3500" kern="1200">
              <a:solidFill>
                <a:srgbClr val="FFFFFF"/>
              </a:solidFill>
              <a:latin typeface="+mj-lt"/>
              <a:ea typeface="+mj-ea"/>
              <a:cs typeface="+mj-cs"/>
            </a:endParaRPr>
          </a:p>
        </p:txBody>
      </p:sp>
      <p:sp>
        <p:nvSpPr>
          <p:cNvPr id="3" name="object 3"/>
          <p:cNvSpPr txBox="1"/>
          <p:nvPr/>
        </p:nvSpPr>
        <p:spPr>
          <a:xfrm>
            <a:off x="1028699" y="2318197"/>
            <a:ext cx="7293023" cy="3683358"/>
          </a:xfrm>
          <a:prstGeom prst="rect">
            <a:avLst/>
          </a:prstGeom>
        </p:spPr>
        <p:txBody>
          <a:bodyPr vert="horz" lIns="91440" tIns="45720" rIns="91440" bIns="45720" rtlCol="0" anchor="ctr">
            <a:normAutofit/>
          </a:bodyPr>
          <a:lstStyle/>
          <a:p>
            <a:pPr marL="9525" indent="-228600" defTabSz="914400">
              <a:lnSpc>
                <a:spcPct val="90000"/>
              </a:lnSpc>
              <a:spcBef>
                <a:spcPts val="79"/>
              </a:spcBef>
              <a:buFont typeface="Arial" panose="020B0604020202020204" pitchFamily="34" charset="0"/>
              <a:buChar char="•"/>
            </a:pPr>
            <a:r>
              <a:rPr lang="en-US" spc="-4" dirty="0"/>
              <a:t>…in other</a:t>
            </a:r>
            <a:r>
              <a:rPr lang="en-US" spc="-8" dirty="0"/>
              <a:t> </a:t>
            </a:r>
            <a:r>
              <a:rPr lang="en-US" spc="-11" dirty="0"/>
              <a:t>words,</a:t>
            </a:r>
            <a:endParaRPr lang="en-US" dirty="0"/>
          </a:p>
          <a:p>
            <a:pPr marL="523875" indent="-228600" defTabSz="914400">
              <a:lnSpc>
                <a:spcPct val="90000"/>
              </a:lnSpc>
              <a:spcBef>
                <a:spcPts val="79"/>
              </a:spcBef>
              <a:buFont typeface="Arial" panose="020B0604020202020204" pitchFamily="34" charset="0"/>
              <a:buChar char="•"/>
              <a:tabLst>
                <a:tab pos="523875" algn="l"/>
              </a:tabLst>
            </a:pPr>
            <a:r>
              <a:rPr lang="en-US" spc="-4" dirty="0"/>
              <a:t>How do </a:t>
            </a:r>
            <a:r>
              <a:rPr lang="en-US" dirty="0"/>
              <a:t>I </a:t>
            </a:r>
            <a:r>
              <a:rPr lang="en-US" spc="-8" dirty="0"/>
              <a:t>budget </a:t>
            </a:r>
            <a:r>
              <a:rPr lang="en-US" spc="-23" dirty="0"/>
              <a:t>for </a:t>
            </a:r>
            <a:r>
              <a:rPr lang="en-US" spc="-4" dirty="0"/>
              <a:t>this </a:t>
            </a:r>
            <a:r>
              <a:rPr lang="en-US" dirty="0"/>
              <a:t>Pump</a:t>
            </a:r>
            <a:r>
              <a:rPr lang="en-US" spc="53" dirty="0"/>
              <a:t> </a:t>
            </a:r>
            <a:r>
              <a:rPr lang="en-US" spc="-11" dirty="0"/>
              <a:t>Station?</a:t>
            </a:r>
            <a:endParaRPr lang="en-US" dirty="0"/>
          </a:p>
          <a:p>
            <a:pPr marL="866775" lvl="1" indent="-228600" defTabSz="914400">
              <a:lnSpc>
                <a:spcPct val="90000"/>
              </a:lnSpc>
              <a:spcBef>
                <a:spcPts val="90"/>
              </a:spcBef>
              <a:buFont typeface="Arial" panose="020B0604020202020204" pitchFamily="34" charset="0"/>
              <a:buChar char="•"/>
              <a:tabLst>
                <a:tab pos="866775" algn="l"/>
              </a:tabLst>
            </a:pPr>
            <a:r>
              <a:rPr lang="en-US" spc="-23" dirty="0"/>
              <a:t>for </a:t>
            </a:r>
            <a:r>
              <a:rPr lang="en-US" spc="-4" dirty="0"/>
              <a:t>Maintenance, </a:t>
            </a:r>
            <a:r>
              <a:rPr lang="en-US" spc="-8" dirty="0"/>
              <a:t>Rehab, </a:t>
            </a:r>
            <a:r>
              <a:rPr lang="en-US" spc="-4" dirty="0"/>
              <a:t>AND/OR</a:t>
            </a:r>
            <a:r>
              <a:rPr lang="en-US" spc="26" dirty="0"/>
              <a:t> </a:t>
            </a:r>
            <a:r>
              <a:rPr lang="en-US" spc="-8" dirty="0"/>
              <a:t>Replacement?</a:t>
            </a:r>
            <a:endParaRPr lang="en-US" dirty="0"/>
          </a:p>
          <a:p>
            <a:pPr marL="866775" lvl="1" indent="-228600" defTabSz="914400">
              <a:lnSpc>
                <a:spcPct val="90000"/>
              </a:lnSpc>
              <a:spcBef>
                <a:spcPts val="90"/>
              </a:spcBef>
              <a:buFont typeface="Arial" panose="020B0604020202020204" pitchFamily="34" charset="0"/>
              <a:buChar char="•"/>
              <a:tabLst>
                <a:tab pos="866775" algn="l"/>
              </a:tabLst>
            </a:pPr>
            <a:r>
              <a:rPr lang="en-US" dirty="0"/>
              <a:t>and</a:t>
            </a:r>
            <a:r>
              <a:rPr lang="en-US" spc="4" dirty="0"/>
              <a:t> </a:t>
            </a:r>
            <a:r>
              <a:rPr lang="en-US" dirty="0"/>
              <a:t>When?</a:t>
            </a:r>
          </a:p>
          <a:p>
            <a:pPr marL="866775" lvl="1" indent="-228600" defTabSz="914400">
              <a:lnSpc>
                <a:spcPct val="90000"/>
              </a:lnSpc>
              <a:spcBef>
                <a:spcPts val="83"/>
              </a:spcBef>
              <a:buFont typeface="Arial" panose="020B0604020202020204" pitchFamily="34" charset="0"/>
              <a:buChar char="•"/>
              <a:tabLst>
                <a:tab pos="866775" algn="l"/>
              </a:tabLst>
            </a:pPr>
            <a:r>
              <a:rPr lang="en-US" b="1" spc="-8" dirty="0"/>
              <a:t>What </a:t>
            </a:r>
            <a:r>
              <a:rPr lang="en-US" b="1" dirty="0"/>
              <a:t>is the </a:t>
            </a:r>
            <a:r>
              <a:rPr lang="en-US" b="1" spc="-4" dirty="0"/>
              <a:t>risk and consequence </a:t>
            </a:r>
            <a:r>
              <a:rPr lang="en-US" b="1" dirty="0"/>
              <a:t>of</a:t>
            </a:r>
            <a:r>
              <a:rPr lang="en-US" b="1" spc="-49" dirty="0"/>
              <a:t> </a:t>
            </a:r>
            <a:r>
              <a:rPr lang="en-US" b="1" spc="-23" dirty="0"/>
              <a:t>FAILS?</a:t>
            </a:r>
            <a:endParaRPr lang="en-US" dirty="0"/>
          </a:p>
          <a:p>
            <a:pPr marL="523875" indent="-228600" defTabSz="914400">
              <a:lnSpc>
                <a:spcPct val="90000"/>
              </a:lnSpc>
              <a:spcBef>
                <a:spcPts val="90"/>
              </a:spcBef>
              <a:buFont typeface="Arial" panose="020B0604020202020204" pitchFamily="34" charset="0"/>
              <a:buChar char="•"/>
              <a:tabLst>
                <a:tab pos="523875" algn="l"/>
              </a:tabLst>
            </a:pPr>
            <a:r>
              <a:rPr lang="en-US" spc="-11" dirty="0"/>
              <a:t>Outcomes:</a:t>
            </a:r>
            <a:endParaRPr lang="en-US" dirty="0"/>
          </a:p>
          <a:p>
            <a:pPr marL="866775" marR="3810" lvl="1" indent="-228600" defTabSz="914400">
              <a:lnSpc>
                <a:spcPct val="90000"/>
              </a:lnSpc>
              <a:spcBef>
                <a:spcPts val="285"/>
              </a:spcBef>
              <a:buFont typeface="Arial" panose="020B0604020202020204" pitchFamily="34" charset="0"/>
              <a:buChar char="•"/>
              <a:tabLst>
                <a:tab pos="866775" algn="l"/>
              </a:tabLst>
            </a:pPr>
            <a:r>
              <a:rPr lang="en-US" spc="-8" dirty="0"/>
              <a:t>Regularly </a:t>
            </a:r>
            <a:r>
              <a:rPr lang="en-US" spc="-11" dirty="0"/>
              <a:t>updated </a:t>
            </a:r>
            <a:r>
              <a:rPr lang="en-US" b="1" dirty="0"/>
              <a:t>WRITTEN </a:t>
            </a:r>
            <a:r>
              <a:rPr lang="en-US" b="1" spc="-8" dirty="0"/>
              <a:t>PLAN </a:t>
            </a:r>
            <a:r>
              <a:rPr lang="en-US" spc="-23" dirty="0"/>
              <a:t>for </a:t>
            </a:r>
            <a:r>
              <a:rPr lang="en-US" spc="-4" dirty="0"/>
              <a:t>O&amp;M,  </a:t>
            </a:r>
            <a:r>
              <a:rPr lang="en-US" spc="-8" dirty="0"/>
              <a:t>Rehab, Replacement, Capital </a:t>
            </a:r>
            <a:r>
              <a:rPr lang="en-US" spc="-11" dirty="0"/>
              <a:t>Improvement</a:t>
            </a:r>
            <a:r>
              <a:rPr lang="en-US" spc="60" dirty="0"/>
              <a:t> </a:t>
            </a:r>
            <a:r>
              <a:rPr lang="en-US" dirty="0"/>
              <a:t>Plans</a:t>
            </a:r>
          </a:p>
          <a:p>
            <a:pPr marL="866775" lvl="1" indent="-228600" defTabSz="914400">
              <a:lnSpc>
                <a:spcPct val="90000"/>
              </a:lnSpc>
              <a:spcBef>
                <a:spcPts val="79"/>
              </a:spcBef>
              <a:buFont typeface="Arial" panose="020B0604020202020204" pitchFamily="34" charset="0"/>
              <a:buChar char="•"/>
              <a:tabLst>
                <a:tab pos="866775" algn="l"/>
              </a:tabLst>
            </a:pPr>
            <a:r>
              <a:rPr lang="en-US" spc="-8" dirty="0"/>
              <a:t>Identifies </a:t>
            </a:r>
            <a:r>
              <a:rPr lang="en-US" spc="-11" dirty="0"/>
              <a:t>future </a:t>
            </a:r>
            <a:r>
              <a:rPr lang="en-US" dirty="0"/>
              <a:t>$$</a:t>
            </a:r>
            <a:r>
              <a:rPr lang="en-US" spc="38" dirty="0"/>
              <a:t> </a:t>
            </a:r>
            <a:r>
              <a:rPr lang="en-US" spc="-4" dirty="0"/>
              <a:t>needed</a:t>
            </a:r>
            <a:endParaRPr lang="en-US" dirty="0"/>
          </a:p>
        </p:txBody>
      </p:sp>
      <p:pic>
        <p:nvPicPr>
          <p:cNvPr id="4" name="Picture 3" descr="A logo of a company&#10;&#10;Description automatically generated">
            <a:extLst>
              <a:ext uri="{FF2B5EF4-FFF2-40B4-BE49-F238E27FC236}">
                <a16:creationId xmlns:a16="http://schemas.microsoft.com/office/drawing/2014/main" id="{BBE3E451-6005-ABC2-B6D4-123A25BD4EE0}"/>
              </a:ext>
            </a:extLst>
          </p:cNvPr>
          <p:cNvPicPr>
            <a:picLocks noChangeAspect="1"/>
          </p:cNvPicPr>
          <p:nvPr/>
        </p:nvPicPr>
        <p:blipFill>
          <a:blip r:embed="rId2"/>
          <a:stretch>
            <a:fillRect/>
          </a:stretch>
        </p:blipFill>
        <p:spPr>
          <a:xfrm>
            <a:off x="7575179" y="5818737"/>
            <a:ext cx="1566534" cy="962958"/>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328928" y="847973"/>
            <a:ext cx="5986271" cy="470802"/>
          </a:xfrm>
          <a:prstGeom prst="rect">
            <a:avLst/>
          </a:prstGeom>
        </p:spPr>
        <p:txBody>
          <a:bodyPr vert="horz" wrap="square" lIns="0" tIns="9049" rIns="0" bIns="0" rtlCol="0" anchor="ctr">
            <a:spAutoFit/>
          </a:bodyPr>
          <a:lstStyle/>
          <a:p>
            <a:pPr marL="9525">
              <a:spcBef>
                <a:spcPts val="71"/>
              </a:spcBef>
            </a:pPr>
            <a:r>
              <a:rPr lang="en-US" spc="-153" dirty="0"/>
              <a:t>Puts Primary Focus upon</a:t>
            </a:r>
            <a:endParaRPr spc="-23" dirty="0"/>
          </a:p>
        </p:txBody>
      </p:sp>
      <p:sp>
        <p:nvSpPr>
          <p:cNvPr id="4" name="object 4"/>
          <p:cNvSpPr/>
          <p:nvPr/>
        </p:nvSpPr>
        <p:spPr>
          <a:xfrm>
            <a:off x="2336483" y="3429000"/>
            <a:ext cx="4299585" cy="2057400"/>
          </a:xfrm>
          <a:prstGeom prst="rect">
            <a:avLst/>
          </a:prstGeom>
          <a:blipFill>
            <a:blip r:embed="rId2" cstate="print"/>
            <a:stretch>
              <a:fillRect/>
            </a:stretch>
          </a:blipFill>
        </p:spPr>
        <p:txBody>
          <a:bodyPr wrap="square" lIns="0" tIns="0" rIns="0" bIns="0" rtlCol="0"/>
          <a:lstStyle/>
          <a:p>
            <a:endParaRPr sz="1350" dirty="0"/>
          </a:p>
        </p:txBody>
      </p:sp>
      <p:pic>
        <p:nvPicPr>
          <p:cNvPr id="5" name="Picture 4" descr="A logo of a company&#10;&#10;Description automatically generated">
            <a:extLst>
              <a:ext uri="{FF2B5EF4-FFF2-40B4-BE49-F238E27FC236}">
                <a16:creationId xmlns:a16="http://schemas.microsoft.com/office/drawing/2014/main" id="{BE0F41B1-7417-6D9E-A731-1E66B0CC3BD8}"/>
              </a:ext>
            </a:extLst>
          </p:cNvPr>
          <p:cNvPicPr>
            <a:picLocks noChangeAspect="1"/>
          </p:cNvPicPr>
          <p:nvPr/>
        </p:nvPicPr>
        <p:blipFill>
          <a:blip r:embed="rId3"/>
          <a:stretch>
            <a:fillRect/>
          </a:stretch>
        </p:blipFill>
        <p:spPr>
          <a:xfrm>
            <a:off x="7575179" y="5818737"/>
            <a:ext cx="1566534" cy="962958"/>
          </a:xfrm>
          <a:prstGeom prst="rect">
            <a:avLst/>
          </a:prstGeom>
        </p:spPr>
      </p:pic>
      <p:sp>
        <p:nvSpPr>
          <p:cNvPr id="9" name="TextBox 8">
            <a:extLst>
              <a:ext uri="{FF2B5EF4-FFF2-40B4-BE49-F238E27FC236}">
                <a16:creationId xmlns:a16="http://schemas.microsoft.com/office/drawing/2014/main" id="{EA2EEB01-411B-0268-B83B-297C5CB4D3C6}"/>
              </a:ext>
            </a:extLst>
          </p:cNvPr>
          <p:cNvSpPr txBox="1"/>
          <p:nvPr/>
        </p:nvSpPr>
        <p:spPr>
          <a:xfrm>
            <a:off x="2064068" y="1776710"/>
            <a:ext cx="4572000" cy="923330"/>
          </a:xfrm>
          <a:prstGeom prst="rect">
            <a:avLst/>
          </a:prstGeom>
          <a:noFill/>
        </p:spPr>
        <p:txBody>
          <a:bodyPr wrap="square">
            <a:spAutoFit/>
          </a:bodyPr>
          <a:lstStyle/>
          <a:p>
            <a:r>
              <a:rPr lang="en-US" dirty="0"/>
              <a:t>Long-term life-cycle costs and sustained performance;  not</a:t>
            </a:r>
          </a:p>
          <a:p>
            <a:r>
              <a:rPr lang="en-US" dirty="0"/>
              <a:t>Short-term, day-to-day operation</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7779" y="311435"/>
            <a:ext cx="7437119" cy="687207"/>
          </a:xfrm>
          <a:prstGeom prst="rect">
            <a:avLst/>
          </a:prstGeom>
        </p:spPr>
        <p:txBody>
          <a:bodyPr vert="horz" wrap="square" lIns="0" tIns="10001" rIns="0" bIns="0" rtlCol="0" anchor="ctr">
            <a:spAutoFit/>
          </a:bodyPr>
          <a:lstStyle/>
          <a:p>
            <a:pPr marL="9525">
              <a:spcBef>
                <a:spcPts val="79"/>
              </a:spcBef>
            </a:pPr>
            <a:r>
              <a:rPr spc="79" dirty="0"/>
              <a:t>Why </a:t>
            </a:r>
            <a:r>
              <a:rPr spc="-101" dirty="0"/>
              <a:t>Asset</a:t>
            </a:r>
            <a:r>
              <a:rPr spc="-124" dirty="0"/>
              <a:t> </a:t>
            </a:r>
            <a:r>
              <a:rPr spc="8" dirty="0"/>
              <a:t>Management?</a:t>
            </a:r>
          </a:p>
        </p:txBody>
      </p:sp>
      <p:sp>
        <p:nvSpPr>
          <p:cNvPr id="3" name="object 3"/>
          <p:cNvSpPr/>
          <p:nvPr/>
        </p:nvSpPr>
        <p:spPr>
          <a:xfrm>
            <a:off x="228600" y="998642"/>
            <a:ext cx="7515225" cy="4944958"/>
          </a:xfrm>
          <a:prstGeom prst="rect">
            <a:avLst/>
          </a:prstGeom>
          <a:blipFill>
            <a:blip r:embed="rId2" cstate="print"/>
            <a:stretch>
              <a:fillRect/>
            </a:stretch>
          </a:blipFill>
        </p:spPr>
        <p:txBody>
          <a:bodyPr wrap="square" lIns="0" tIns="0" rIns="0" bIns="0" rtlCol="0"/>
          <a:lstStyle/>
          <a:p>
            <a:endParaRPr sz="1350"/>
          </a:p>
        </p:txBody>
      </p:sp>
      <p:sp>
        <p:nvSpPr>
          <p:cNvPr id="4" name="object 4"/>
          <p:cNvSpPr/>
          <p:nvPr/>
        </p:nvSpPr>
        <p:spPr>
          <a:xfrm>
            <a:off x="5429250" y="2400300"/>
            <a:ext cx="1200150" cy="400050"/>
          </a:xfrm>
          <a:custGeom>
            <a:avLst/>
            <a:gdLst/>
            <a:ahLst/>
            <a:cxnLst/>
            <a:rect l="l" t="t" r="r" b="b"/>
            <a:pathLst>
              <a:path w="1600200" h="533400">
                <a:moveTo>
                  <a:pt x="0" y="88900"/>
                </a:moveTo>
                <a:lnTo>
                  <a:pt x="6979" y="54274"/>
                </a:lnTo>
                <a:lnTo>
                  <a:pt x="26019" y="26019"/>
                </a:lnTo>
                <a:lnTo>
                  <a:pt x="54274" y="6979"/>
                </a:lnTo>
                <a:lnTo>
                  <a:pt x="88900" y="0"/>
                </a:lnTo>
                <a:lnTo>
                  <a:pt x="1511300" y="0"/>
                </a:lnTo>
                <a:lnTo>
                  <a:pt x="1545925" y="6979"/>
                </a:lnTo>
                <a:lnTo>
                  <a:pt x="1574180" y="26019"/>
                </a:lnTo>
                <a:lnTo>
                  <a:pt x="1593220" y="54274"/>
                </a:lnTo>
                <a:lnTo>
                  <a:pt x="1600200" y="88900"/>
                </a:lnTo>
                <a:lnTo>
                  <a:pt x="1600200" y="444500"/>
                </a:lnTo>
                <a:lnTo>
                  <a:pt x="1593220" y="479125"/>
                </a:lnTo>
                <a:lnTo>
                  <a:pt x="1574180" y="507380"/>
                </a:lnTo>
                <a:lnTo>
                  <a:pt x="1545925" y="526420"/>
                </a:lnTo>
                <a:lnTo>
                  <a:pt x="1511300" y="533400"/>
                </a:lnTo>
                <a:lnTo>
                  <a:pt x="88900" y="533400"/>
                </a:lnTo>
                <a:lnTo>
                  <a:pt x="54274" y="526420"/>
                </a:lnTo>
                <a:lnTo>
                  <a:pt x="26019" y="507380"/>
                </a:lnTo>
                <a:lnTo>
                  <a:pt x="6979" y="479125"/>
                </a:lnTo>
                <a:lnTo>
                  <a:pt x="0" y="444500"/>
                </a:lnTo>
                <a:lnTo>
                  <a:pt x="0" y="88900"/>
                </a:lnTo>
                <a:close/>
              </a:path>
            </a:pathLst>
          </a:custGeom>
          <a:ln w="38100">
            <a:solidFill>
              <a:srgbClr val="FF0000"/>
            </a:solidFill>
          </a:ln>
        </p:spPr>
        <p:txBody>
          <a:bodyPr wrap="square" lIns="0" tIns="0" rIns="0" bIns="0" rtlCol="0"/>
          <a:lstStyle/>
          <a:p>
            <a:endParaRPr sz="1350"/>
          </a:p>
        </p:txBody>
      </p:sp>
      <p:pic>
        <p:nvPicPr>
          <p:cNvPr id="5" name="Picture 4" descr="A logo of a company&#10;&#10;Description automatically generated">
            <a:extLst>
              <a:ext uri="{FF2B5EF4-FFF2-40B4-BE49-F238E27FC236}">
                <a16:creationId xmlns:a16="http://schemas.microsoft.com/office/drawing/2014/main" id="{A2A968C1-EE3E-ED3E-4E3C-DEE1121F6650}"/>
              </a:ext>
            </a:extLst>
          </p:cNvPr>
          <p:cNvPicPr>
            <a:picLocks noChangeAspect="1"/>
          </p:cNvPicPr>
          <p:nvPr/>
        </p:nvPicPr>
        <p:blipFill>
          <a:blip r:embed="rId3"/>
          <a:stretch>
            <a:fillRect/>
          </a:stretch>
        </p:blipFill>
        <p:spPr>
          <a:xfrm>
            <a:off x="7575179" y="5818737"/>
            <a:ext cx="1566534" cy="962958"/>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63649" y="4405122"/>
            <a:ext cx="751523" cy="837248"/>
          </a:xfrm>
          <a:prstGeom prst="rect">
            <a:avLst/>
          </a:prstGeom>
          <a:blipFill>
            <a:blip r:embed="rId2" cstate="print"/>
            <a:stretch>
              <a:fillRect/>
            </a:stretch>
          </a:blipFill>
        </p:spPr>
        <p:txBody>
          <a:bodyPr wrap="square" lIns="0" tIns="0" rIns="0" bIns="0" rtlCol="0"/>
          <a:lstStyle/>
          <a:p>
            <a:endParaRPr sz="1350"/>
          </a:p>
        </p:txBody>
      </p:sp>
      <p:sp>
        <p:nvSpPr>
          <p:cNvPr id="3" name="object 3"/>
          <p:cNvSpPr/>
          <p:nvPr/>
        </p:nvSpPr>
        <p:spPr>
          <a:xfrm>
            <a:off x="994028" y="5112056"/>
            <a:ext cx="5381816" cy="837248"/>
          </a:xfrm>
          <a:prstGeom prst="rect">
            <a:avLst/>
          </a:prstGeom>
          <a:blipFill>
            <a:blip r:embed="rId3" cstate="print"/>
            <a:stretch>
              <a:fillRect/>
            </a:stretch>
          </a:blipFill>
        </p:spPr>
        <p:txBody>
          <a:bodyPr wrap="square" lIns="0" tIns="0" rIns="0" bIns="0" rtlCol="0"/>
          <a:lstStyle/>
          <a:p>
            <a:endParaRPr sz="1350"/>
          </a:p>
        </p:txBody>
      </p:sp>
      <p:sp>
        <p:nvSpPr>
          <p:cNvPr id="4" name="object 4"/>
          <p:cNvSpPr txBox="1"/>
          <p:nvPr/>
        </p:nvSpPr>
        <p:spPr>
          <a:xfrm>
            <a:off x="1194816" y="908696"/>
            <a:ext cx="6949439" cy="3495092"/>
          </a:xfrm>
          <a:prstGeom prst="rect">
            <a:avLst/>
          </a:prstGeom>
        </p:spPr>
        <p:txBody>
          <a:bodyPr vert="horz" wrap="square" lIns="0" tIns="10001" rIns="0" bIns="0" rtlCol="0">
            <a:spAutoFit/>
          </a:bodyPr>
          <a:lstStyle/>
          <a:p>
            <a:pPr marL="908209">
              <a:spcBef>
                <a:spcPts val="79"/>
              </a:spcBef>
            </a:pPr>
            <a:r>
              <a:rPr sz="2400" b="1" spc="79" dirty="0">
                <a:solidFill>
                  <a:srgbClr val="001731"/>
                </a:solidFill>
                <a:latin typeface="Arial"/>
                <a:cs typeface="Arial"/>
              </a:rPr>
              <a:t>Why </a:t>
            </a:r>
            <a:r>
              <a:rPr sz="2400" b="1" spc="-101" dirty="0">
                <a:solidFill>
                  <a:srgbClr val="001731"/>
                </a:solidFill>
                <a:latin typeface="Arial"/>
                <a:cs typeface="Arial"/>
              </a:rPr>
              <a:t>Asset </a:t>
            </a:r>
            <a:r>
              <a:rPr sz="2400" b="1" spc="8" dirty="0">
                <a:solidFill>
                  <a:srgbClr val="001731"/>
                </a:solidFill>
                <a:latin typeface="Arial"/>
                <a:cs typeface="Arial"/>
              </a:rPr>
              <a:t>Management?</a:t>
            </a:r>
            <a:endParaRPr sz="2400" dirty="0">
              <a:latin typeface="Arial"/>
              <a:cs typeface="Arial"/>
            </a:endParaRPr>
          </a:p>
          <a:p>
            <a:pPr>
              <a:spcBef>
                <a:spcPts val="8"/>
              </a:spcBef>
            </a:pPr>
            <a:endParaRPr sz="2025" dirty="0">
              <a:latin typeface="Times New Roman"/>
              <a:cs typeface="Times New Roman"/>
            </a:endParaRPr>
          </a:p>
          <a:p>
            <a:pPr marL="1022509" indent="-171450">
              <a:spcBef>
                <a:spcPts val="4"/>
              </a:spcBef>
              <a:buFont typeface="Arial"/>
              <a:buChar char="•"/>
              <a:tabLst>
                <a:tab pos="1022509" algn="l"/>
              </a:tabLst>
            </a:pPr>
            <a:r>
              <a:rPr sz="2400" spc="-4" dirty="0">
                <a:latin typeface="Calibri"/>
                <a:cs typeface="Calibri"/>
              </a:rPr>
              <a:t>Aging</a:t>
            </a:r>
            <a:r>
              <a:rPr sz="2400" spc="4" dirty="0">
                <a:latin typeface="Calibri"/>
                <a:cs typeface="Calibri"/>
              </a:rPr>
              <a:t> </a:t>
            </a:r>
            <a:r>
              <a:rPr sz="2400" spc="-11" dirty="0">
                <a:latin typeface="Calibri"/>
                <a:cs typeface="Calibri"/>
              </a:rPr>
              <a:t>Infrastructure</a:t>
            </a:r>
            <a:endParaRPr sz="2400" dirty="0">
              <a:latin typeface="Calibri"/>
              <a:cs typeface="Calibri"/>
            </a:endParaRPr>
          </a:p>
          <a:p>
            <a:pPr marL="1022509" indent="-171450">
              <a:spcBef>
                <a:spcPts val="83"/>
              </a:spcBef>
              <a:buFont typeface="Arial"/>
              <a:buChar char="•"/>
              <a:tabLst>
                <a:tab pos="1022509" algn="l"/>
              </a:tabLst>
            </a:pPr>
            <a:r>
              <a:rPr sz="2400" spc="-4" dirty="0">
                <a:latin typeface="Calibri"/>
                <a:cs typeface="Calibri"/>
              </a:rPr>
              <a:t>Funding</a:t>
            </a:r>
            <a:r>
              <a:rPr sz="2400" spc="11" dirty="0">
                <a:latin typeface="Calibri"/>
                <a:cs typeface="Calibri"/>
              </a:rPr>
              <a:t> </a:t>
            </a:r>
            <a:r>
              <a:rPr sz="2400" spc="-8" dirty="0">
                <a:latin typeface="Calibri"/>
                <a:cs typeface="Calibri"/>
              </a:rPr>
              <a:t>shortages</a:t>
            </a:r>
            <a:endParaRPr sz="2400" dirty="0">
              <a:latin typeface="Calibri"/>
              <a:cs typeface="Calibri"/>
            </a:endParaRPr>
          </a:p>
          <a:p>
            <a:pPr marL="1022509" indent="-171450">
              <a:spcBef>
                <a:spcPts val="90"/>
              </a:spcBef>
              <a:buFont typeface="Arial"/>
              <a:buChar char="•"/>
              <a:tabLst>
                <a:tab pos="1022509" algn="l"/>
              </a:tabLst>
            </a:pPr>
            <a:r>
              <a:rPr sz="2400" spc="-4" dirty="0">
                <a:latin typeface="Calibri"/>
                <a:cs typeface="Calibri"/>
              </a:rPr>
              <a:t>Aging</a:t>
            </a:r>
            <a:r>
              <a:rPr sz="2400" spc="11" dirty="0">
                <a:latin typeface="Calibri"/>
                <a:cs typeface="Calibri"/>
              </a:rPr>
              <a:t> </a:t>
            </a:r>
            <a:r>
              <a:rPr sz="2400" spc="-15" dirty="0">
                <a:latin typeface="Calibri"/>
                <a:cs typeface="Calibri"/>
              </a:rPr>
              <a:t>workforce.</a:t>
            </a:r>
            <a:endParaRPr sz="2400" dirty="0">
              <a:latin typeface="Calibri"/>
              <a:cs typeface="Calibri"/>
            </a:endParaRPr>
          </a:p>
          <a:p>
            <a:pPr marL="1022509" indent="-171450">
              <a:spcBef>
                <a:spcPts val="90"/>
              </a:spcBef>
              <a:buFont typeface="Arial"/>
              <a:buChar char="•"/>
              <a:tabLst>
                <a:tab pos="1022509" algn="l"/>
              </a:tabLst>
            </a:pPr>
            <a:r>
              <a:rPr sz="2400" spc="-8" dirty="0">
                <a:latin typeface="Calibri"/>
                <a:cs typeface="Calibri"/>
              </a:rPr>
              <a:t>Compliance/Regulatory</a:t>
            </a:r>
            <a:r>
              <a:rPr sz="2400" spc="11" dirty="0">
                <a:latin typeface="Calibri"/>
                <a:cs typeface="Calibri"/>
              </a:rPr>
              <a:t> </a:t>
            </a:r>
            <a:r>
              <a:rPr sz="2400" spc="-8" dirty="0">
                <a:latin typeface="Calibri"/>
                <a:cs typeface="Calibri"/>
              </a:rPr>
              <a:t>Pressure.</a:t>
            </a:r>
            <a:endParaRPr sz="2400" dirty="0">
              <a:latin typeface="Calibri"/>
              <a:cs typeface="Calibri"/>
            </a:endParaRPr>
          </a:p>
          <a:p>
            <a:pPr marL="1022509" indent="-171450">
              <a:spcBef>
                <a:spcPts val="83"/>
              </a:spcBef>
              <a:buFont typeface="Arial"/>
              <a:buChar char="•"/>
              <a:tabLst>
                <a:tab pos="1022509" algn="l"/>
              </a:tabLst>
            </a:pPr>
            <a:r>
              <a:rPr sz="2400" spc="-4" dirty="0">
                <a:latin typeface="Calibri"/>
                <a:cs typeface="Calibri"/>
              </a:rPr>
              <a:t>Business Financial</a:t>
            </a:r>
            <a:r>
              <a:rPr sz="2400" spc="11" dirty="0">
                <a:latin typeface="Calibri"/>
                <a:cs typeface="Calibri"/>
              </a:rPr>
              <a:t> </a:t>
            </a:r>
            <a:r>
              <a:rPr sz="2400" spc="-8" dirty="0">
                <a:latin typeface="Calibri"/>
                <a:cs typeface="Calibri"/>
              </a:rPr>
              <a:t>Rating</a:t>
            </a:r>
            <a:endParaRPr sz="2400" dirty="0">
              <a:latin typeface="Calibri"/>
              <a:cs typeface="Calibri"/>
            </a:endParaRPr>
          </a:p>
          <a:p>
            <a:pPr>
              <a:spcBef>
                <a:spcPts val="4"/>
              </a:spcBef>
            </a:pPr>
            <a:endParaRPr sz="2888" dirty="0">
              <a:latin typeface="Times New Roman"/>
              <a:cs typeface="Times New Roman"/>
            </a:endParaRPr>
          </a:p>
          <a:p>
            <a:pPr marL="9525"/>
            <a:r>
              <a:rPr lang="en-US" sz="3000" i="1" spc="15" dirty="0">
                <a:solidFill>
                  <a:srgbClr val="FF6600"/>
                </a:solidFill>
                <a:latin typeface="Calibri"/>
                <a:cs typeface="Calibri"/>
              </a:rPr>
              <a:t>End of this partial PaDEP Asset Presentation.</a:t>
            </a:r>
            <a:endParaRPr sz="3000" dirty="0">
              <a:latin typeface="Calibri"/>
              <a:cs typeface="Calibri"/>
            </a:endParaRPr>
          </a:p>
        </p:txBody>
      </p:sp>
      <p:pic>
        <p:nvPicPr>
          <p:cNvPr id="5" name="Picture 4" descr="A logo of a company&#10;&#10;Description automatically generated">
            <a:extLst>
              <a:ext uri="{FF2B5EF4-FFF2-40B4-BE49-F238E27FC236}">
                <a16:creationId xmlns:a16="http://schemas.microsoft.com/office/drawing/2014/main" id="{AEF6D41C-6FA5-393C-11AF-216A23DD965C}"/>
              </a:ext>
            </a:extLst>
          </p:cNvPr>
          <p:cNvPicPr>
            <a:picLocks noChangeAspect="1"/>
          </p:cNvPicPr>
          <p:nvPr/>
        </p:nvPicPr>
        <p:blipFill>
          <a:blip r:embed="rId4"/>
          <a:stretch>
            <a:fillRect/>
          </a:stretch>
        </p:blipFill>
        <p:spPr>
          <a:xfrm>
            <a:off x="7575179" y="5818737"/>
            <a:ext cx="1566534" cy="962958"/>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AA1A83-EA9A-26EA-091C-8669792B498A}"/>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D3B3FEB-9124-8DAD-9B54-4E83A8278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FAB3C63-F8C5-1430-45A2-F1D4B899B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46538-298C-266F-F026-4A1829C909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2BFEB91-03D0-3C59-C6C6-878EADA79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66A12BBD-C53E-34A5-670A-4BA79FF8B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5A1DF71-3BAB-40F1-CC70-080E61D2E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3D29A3-C73B-C955-44F5-9661AD35A974}"/>
              </a:ext>
            </a:extLst>
          </p:cNvPr>
          <p:cNvSpPr>
            <a:spLocks noGrp="1"/>
          </p:cNvSpPr>
          <p:nvPr>
            <p:ph type="title"/>
          </p:nvPr>
        </p:nvSpPr>
        <p:spPr>
          <a:xfrm>
            <a:off x="439858" y="1683756"/>
            <a:ext cx="2336449" cy="2396359"/>
          </a:xfrm>
        </p:spPr>
        <p:txBody>
          <a:bodyPr anchor="b">
            <a:normAutofit/>
          </a:bodyPr>
          <a:lstStyle/>
          <a:p>
            <a:pPr algn="r"/>
            <a:r>
              <a:rPr lang="en-US" sz="3500" dirty="0">
                <a:solidFill>
                  <a:srgbClr val="FFFFFF"/>
                </a:solidFill>
              </a:rPr>
              <a:t>Review </a:t>
            </a:r>
            <a:br>
              <a:rPr lang="en-US" sz="3500" dirty="0">
                <a:solidFill>
                  <a:srgbClr val="FFFFFF"/>
                </a:solidFill>
              </a:rPr>
            </a:br>
            <a:r>
              <a:rPr lang="en-US" sz="3500" dirty="0">
                <a:solidFill>
                  <a:srgbClr val="FFFFFF"/>
                </a:solidFill>
              </a:rPr>
              <a:t>of </a:t>
            </a:r>
            <a:br>
              <a:rPr lang="en-US" sz="3500" dirty="0">
                <a:solidFill>
                  <a:srgbClr val="FFFFFF"/>
                </a:solidFill>
              </a:rPr>
            </a:br>
            <a:r>
              <a:rPr lang="en-US" sz="3500" dirty="0">
                <a:solidFill>
                  <a:srgbClr val="FFFFFF"/>
                </a:solidFill>
              </a:rPr>
              <a:t>Today</a:t>
            </a:r>
          </a:p>
        </p:txBody>
      </p:sp>
      <p:graphicFrame>
        <p:nvGraphicFramePr>
          <p:cNvPr id="18" name="Content Placeholder 2">
            <a:extLst>
              <a:ext uri="{FF2B5EF4-FFF2-40B4-BE49-F238E27FC236}">
                <a16:creationId xmlns:a16="http://schemas.microsoft.com/office/drawing/2014/main" id="{0DF5FE21-BA8E-75BB-477F-B6293AA17295}"/>
              </a:ext>
            </a:extLst>
          </p:cNvPr>
          <p:cNvGraphicFramePr>
            <a:graphicFrameLocks noGrp="1"/>
          </p:cNvGraphicFramePr>
          <p:nvPr>
            <p:ph idx="1"/>
            <p:extLst>
              <p:ext uri="{D42A27DB-BD31-4B8C-83A1-F6EECF244321}">
                <p14:modId xmlns:p14="http://schemas.microsoft.com/office/powerpoint/2010/main" val="4269443079"/>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black and white logo with white letters&#10;&#10;Description automatically generated">
            <a:extLst>
              <a:ext uri="{FF2B5EF4-FFF2-40B4-BE49-F238E27FC236}">
                <a16:creationId xmlns:a16="http://schemas.microsoft.com/office/drawing/2014/main" id="{D0F5109D-E914-179D-3EE5-C461239748D6}"/>
              </a:ext>
            </a:extLst>
          </p:cNvPr>
          <p:cNvPicPr>
            <a:picLocks noChangeAspect="1"/>
          </p:cNvPicPr>
          <p:nvPr/>
        </p:nvPicPr>
        <p:blipFill>
          <a:blip r:embed="rId7"/>
          <a:stretch>
            <a:fillRect/>
          </a:stretch>
        </p:blipFill>
        <p:spPr>
          <a:xfrm>
            <a:off x="231547" y="297750"/>
            <a:ext cx="866775" cy="742950"/>
          </a:xfrm>
          <a:prstGeom prst="rect">
            <a:avLst/>
          </a:prstGeom>
        </p:spPr>
      </p:pic>
    </p:spTree>
    <p:extLst>
      <p:ext uri="{BB962C8B-B14F-4D97-AF65-F5344CB8AC3E}">
        <p14:creationId xmlns:p14="http://schemas.microsoft.com/office/powerpoint/2010/main" val="2793388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4BA14-2D3E-A859-2630-8BF901E9800F}"/>
              </a:ext>
            </a:extLst>
          </p:cNvPr>
          <p:cNvSpPr>
            <a:spLocks noGrp="1"/>
          </p:cNvSpPr>
          <p:nvPr>
            <p:ph type="title"/>
          </p:nvPr>
        </p:nvSpPr>
        <p:spPr>
          <a:xfrm>
            <a:off x="603504" y="5116529"/>
            <a:ext cx="7944130" cy="1000655"/>
          </a:xfrm>
        </p:spPr>
        <p:txBody>
          <a:bodyPr vert="horz" lIns="91440" tIns="45720" rIns="91440" bIns="45720" rtlCol="0" anchor="t">
            <a:normAutofit/>
          </a:bodyPr>
          <a:lstStyle/>
          <a:p>
            <a:pPr algn="l" defTabSz="914400">
              <a:lnSpc>
                <a:spcPct val="90000"/>
              </a:lnSpc>
            </a:pPr>
            <a:r>
              <a:rPr lang="en-US" sz="3500">
                <a:solidFill>
                  <a:schemeClr val="tx2"/>
                </a:solidFill>
              </a:rPr>
              <a:t>Question and Answer</a:t>
            </a:r>
          </a:p>
        </p:txBody>
      </p:sp>
      <p:pic>
        <p:nvPicPr>
          <p:cNvPr id="7" name="Picture 6" descr="Infinite question marks in 3D rendering">
            <a:extLst>
              <a:ext uri="{FF2B5EF4-FFF2-40B4-BE49-F238E27FC236}">
                <a16:creationId xmlns:a16="http://schemas.microsoft.com/office/drawing/2014/main" id="{BDA42E1B-2E1B-EFBD-0BCB-53A1193BC724}"/>
              </a:ext>
            </a:extLst>
          </p:cNvPr>
          <p:cNvPicPr>
            <a:picLocks noChangeAspect="1"/>
          </p:cNvPicPr>
          <p:nvPr/>
        </p:nvPicPr>
        <p:blipFill>
          <a:blip r:embed="rId2"/>
          <a:srcRect t="23287" b="7878"/>
          <a:stretch/>
        </p:blipFill>
        <p:spPr>
          <a:xfrm>
            <a:off x="20" y="10"/>
            <a:ext cx="9143980" cy="4201449"/>
          </a:xfrm>
          <a:prstGeom prst="rect">
            <a:avLst/>
          </a:prstGeom>
        </p:spPr>
      </p:pic>
      <p:grpSp>
        <p:nvGrpSpPr>
          <p:cNvPr id="20" name="Group 19">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41813"/>
            <a:ext cx="9141713" cy="1828800"/>
            <a:chOff x="-305" y="3144820"/>
            <a:chExt cx="9182100" cy="1551136"/>
          </a:xfrm>
        </p:grpSpPr>
        <p:sp useBgFill="1">
          <p:nvSpPr>
            <p:cNvPr id="21" name="Freeform: Shape 20">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pic>
        <p:nvPicPr>
          <p:cNvPr id="6" name="Picture 5" descr="A logo of a company&#10;&#10;Description automatically generated">
            <a:extLst>
              <a:ext uri="{FF2B5EF4-FFF2-40B4-BE49-F238E27FC236}">
                <a16:creationId xmlns:a16="http://schemas.microsoft.com/office/drawing/2014/main" id="{D3ED6302-32DE-A5EC-14F9-9234BDBB06F3}"/>
              </a:ext>
            </a:extLst>
          </p:cNvPr>
          <p:cNvPicPr>
            <a:picLocks noChangeAspect="1"/>
          </p:cNvPicPr>
          <p:nvPr/>
        </p:nvPicPr>
        <p:blipFill>
          <a:blip r:embed="rId3"/>
          <a:stretch>
            <a:fillRect/>
          </a:stretch>
        </p:blipFill>
        <p:spPr>
          <a:xfrm>
            <a:off x="7540694" y="5698140"/>
            <a:ext cx="1566534" cy="962958"/>
          </a:xfrm>
          <a:prstGeom prst="rect">
            <a:avLst/>
          </a:prstGeom>
        </p:spPr>
      </p:pic>
    </p:spTree>
    <p:extLst>
      <p:ext uri="{BB962C8B-B14F-4D97-AF65-F5344CB8AC3E}">
        <p14:creationId xmlns:p14="http://schemas.microsoft.com/office/powerpoint/2010/main" val="163558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pPr>
              <a:lnSpc>
                <a:spcPct val="90000"/>
              </a:lnSpc>
            </a:pPr>
            <a:r>
              <a:rPr lang="en-US" sz="3500" dirty="0"/>
              <a:t>Some other questions you might have</a:t>
            </a:r>
          </a:p>
        </p:txBody>
      </p:sp>
      <p:sp>
        <p:nvSpPr>
          <p:cNvPr id="3" name="Content Placeholder 2"/>
          <p:cNvSpPr>
            <a:spLocks noGrp="1"/>
          </p:cNvSpPr>
          <p:nvPr>
            <p:ph idx="1"/>
          </p:nvPr>
        </p:nvSpPr>
        <p:spPr>
          <a:xfrm>
            <a:off x="571352" y="2216785"/>
            <a:ext cx="3485179" cy="3613149"/>
          </a:xfrm>
        </p:spPr>
        <p:txBody>
          <a:bodyPr anchor="ctr">
            <a:normAutofit/>
          </a:bodyPr>
          <a:lstStyle/>
          <a:p>
            <a:r>
              <a:rPr lang="en-US" sz="1800" dirty="0"/>
              <a:t>What are my next step(s)?</a:t>
            </a:r>
          </a:p>
          <a:p>
            <a:r>
              <a:rPr lang="en-US" sz="1800" dirty="0"/>
              <a:t>Will I like this new opportunity?</a:t>
            </a:r>
          </a:p>
          <a:p>
            <a:r>
              <a:rPr lang="en-US" sz="1800" dirty="0"/>
              <a:t>Will I succeed, struggle, or both?</a:t>
            </a:r>
          </a:p>
          <a:p>
            <a:r>
              <a:rPr lang="en-US" sz="1800" dirty="0"/>
              <a:t>Will I be accepted as the leader, manager, and/or supervisor?</a:t>
            </a:r>
          </a:p>
          <a:p>
            <a:r>
              <a:rPr lang="en-US" sz="1800" dirty="0"/>
              <a:t>Is the pay worth it?</a:t>
            </a:r>
          </a:p>
          <a:p>
            <a:r>
              <a:rPr lang="en-US" sz="1800" dirty="0"/>
              <a:t>Is the challenge something I’m going to enjoy?</a:t>
            </a:r>
          </a:p>
          <a:p>
            <a:r>
              <a:rPr lang="en-US" sz="1800" dirty="0"/>
              <a:t>Etc., etc., etc.</a:t>
            </a:r>
          </a:p>
        </p:txBody>
      </p:sp>
      <p:pic>
        <p:nvPicPr>
          <p:cNvPr id="5" name="Picture 4" descr="White stairs with a blue arrow drawn in the middle pointing upwards">
            <a:extLst>
              <a:ext uri="{FF2B5EF4-FFF2-40B4-BE49-F238E27FC236}">
                <a16:creationId xmlns:a16="http://schemas.microsoft.com/office/drawing/2014/main" id="{4A3B2DEE-A2E8-2AD2-F2FE-DE02D2AABFF9}"/>
              </a:ext>
            </a:extLst>
          </p:cNvPr>
          <p:cNvPicPr>
            <a:picLocks noChangeAspect="1"/>
          </p:cNvPicPr>
          <p:nvPr/>
        </p:nvPicPr>
        <p:blipFill>
          <a:blip r:embed="rId2"/>
          <a:srcRect l="7996" r="25263"/>
          <a:stretch/>
        </p:blipFill>
        <p:spPr>
          <a:xfrm>
            <a:off x="4572000" y="1"/>
            <a:ext cx="4577118" cy="6858000"/>
          </a:xfrm>
          <a:prstGeom prst="rect">
            <a:avLst/>
          </a:prstGeom>
        </p:spPr>
      </p:pic>
      <p:pic>
        <p:nvPicPr>
          <p:cNvPr id="4" name="Picture 3" descr="A logo of a company&#10;&#10;Description automatically generated">
            <a:extLst>
              <a:ext uri="{FF2B5EF4-FFF2-40B4-BE49-F238E27FC236}">
                <a16:creationId xmlns:a16="http://schemas.microsoft.com/office/drawing/2014/main" id="{B531A900-14B5-79EE-41F5-E0466D8A6216}"/>
              </a:ext>
            </a:extLst>
          </p:cNvPr>
          <p:cNvPicPr>
            <a:picLocks noChangeAspect="1"/>
          </p:cNvPicPr>
          <p:nvPr/>
        </p:nvPicPr>
        <p:blipFill>
          <a:blip r:embed="rId3"/>
          <a:stretch>
            <a:fillRect/>
          </a:stretch>
        </p:blipFill>
        <p:spPr>
          <a:xfrm>
            <a:off x="2834641" y="5760720"/>
            <a:ext cx="1566534" cy="962958"/>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CCCF23-4F26-9667-A86A-BE17B10771C2}"/>
              </a:ext>
            </a:extLst>
          </p:cNvPr>
          <p:cNvSpPr>
            <a:spLocks noGrp="1"/>
          </p:cNvSpPr>
          <p:nvPr>
            <p:ph type="title"/>
          </p:nvPr>
        </p:nvSpPr>
        <p:spPr>
          <a:xfrm>
            <a:off x="852775" y="609597"/>
            <a:ext cx="7044316" cy="1330841"/>
          </a:xfrm>
        </p:spPr>
        <p:txBody>
          <a:bodyPr>
            <a:normAutofit/>
          </a:bodyPr>
          <a:lstStyle/>
          <a:p>
            <a:r>
              <a:rPr lang="en-US"/>
              <a:t>Thank You!</a:t>
            </a:r>
            <a:endParaRPr lang="en-US" dirty="0"/>
          </a:p>
        </p:txBody>
      </p:sp>
      <p:pic>
        <p:nvPicPr>
          <p:cNvPr id="6" name="Picture 5" descr="A close-up of a logo&#10;&#10;Description automatically generated">
            <a:extLst>
              <a:ext uri="{FF2B5EF4-FFF2-40B4-BE49-F238E27FC236}">
                <a16:creationId xmlns:a16="http://schemas.microsoft.com/office/drawing/2014/main" id="{640CE3A7-D8DF-6826-2B32-91FB2CB71CF5}"/>
              </a:ext>
            </a:extLst>
          </p:cNvPr>
          <p:cNvPicPr>
            <a:picLocks noChangeAspect="1"/>
          </p:cNvPicPr>
          <p:nvPr/>
        </p:nvPicPr>
        <p:blipFill>
          <a:blip r:embed="rId2"/>
          <a:stretch>
            <a:fillRect/>
          </a:stretch>
        </p:blipFill>
        <p:spPr>
          <a:xfrm>
            <a:off x="3810800" y="5142784"/>
            <a:ext cx="4923625" cy="1390923"/>
          </a:xfrm>
          <a:prstGeom prst="rect">
            <a:avLst/>
          </a:prstGeom>
        </p:spPr>
      </p:pic>
      <p:sp>
        <p:nvSpPr>
          <p:cNvPr id="32" name="Freeform: Shape 31">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8" name="Content Placeholder 2">
            <a:extLst>
              <a:ext uri="{FF2B5EF4-FFF2-40B4-BE49-F238E27FC236}">
                <a16:creationId xmlns:a16="http://schemas.microsoft.com/office/drawing/2014/main" id="{F298C222-4BF8-EE22-0B54-20D62E3E6537}"/>
              </a:ext>
            </a:extLst>
          </p:cNvPr>
          <p:cNvGraphicFramePr>
            <a:graphicFrameLocks noGrp="1"/>
          </p:cNvGraphicFramePr>
          <p:nvPr>
            <p:ph idx="1"/>
            <p:extLst>
              <p:ext uri="{D42A27DB-BD31-4B8C-83A1-F6EECF244321}">
                <p14:modId xmlns:p14="http://schemas.microsoft.com/office/powerpoint/2010/main" val="3323200601"/>
              </p:ext>
            </p:extLst>
          </p:nvPr>
        </p:nvGraphicFramePr>
        <p:xfrm>
          <a:off x="316993" y="2061836"/>
          <a:ext cx="3719225" cy="4125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82724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D0195-9EE4-A6D5-7932-B9A5F9CE5F53}"/>
              </a:ext>
            </a:extLst>
          </p:cNvPr>
          <p:cNvSpPr>
            <a:spLocks noGrp="1"/>
          </p:cNvSpPr>
          <p:nvPr>
            <p:ph type="title"/>
          </p:nvPr>
        </p:nvSpPr>
        <p:spPr>
          <a:xfrm>
            <a:off x="1028699" y="294538"/>
            <a:ext cx="7421963" cy="1033669"/>
          </a:xfrm>
        </p:spPr>
        <p:txBody>
          <a:bodyPr>
            <a:normAutofit/>
          </a:bodyPr>
          <a:lstStyle/>
          <a:p>
            <a:r>
              <a:rPr lang="en-US" sz="3500">
                <a:solidFill>
                  <a:srgbClr val="FFFFFF"/>
                </a:solidFill>
              </a:rPr>
              <a:t>Summary of Key Contributors</a:t>
            </a:r>
          </a:p>
        </p:txBody>
      </p:sp>
      <p:sp>
        <p:nvSpPr>
          <p:cNvPr id="3" name="Content Placeholder 2">
            <a:extLst>
              <a:ext uri="{FF2B5EF4-FFF2-40B4-BE49-F238E27FC236}">
                <a16:creationId xmlns:a16="http://schemas.microsoft.com/office/drawing/2014/main" id="{660BAE11-69E0-AAD7-269B-401271B79B14}"/>
              </a:ext>
            </a:extLst>
          </p:cNvPr>
          <p:cNvSpPr>
            <a:spLocks noGrp="1"/>
          </p:cNvSpPr>
          <p:nvPr>
            <p:ph idx="1"/>
          </p:nvPr>
        </p:nvSpPr>
        <p:spPr>
          <a:xfrm>
            <a:off x="344512" y="1622745"/>
            <a:ext cx="8513737" cy="4768530"/>
          </a:xfrm>
        </p:spPr>
        <p:txBody>
          <a:bodyPr anchor="ctr">
            <a:normAutofit/>
          </a:bodyPr>
          <a:lstStyle/>
          <a:p>
            <a:pPr>
              <a:lnSpc>
                <a:spcPct val="90000"/>
              </a:lnSpc>
            </a:pPr>
            <a:r>
              <a:rPr lang="en-US" sz="2000" b="1" dirty="0"/>
              <a:t>Ralph E. Johnson, P.E., L.O.</a:t>
            </a:r>
            <a:endParaRPr lang="en-US" sz="2000" dirty="0"/>
          </a:p>
          <a:p>
            <a:pPr lvl="1">
              <a:lnSpc>
                <a:spcPct val="90000"/>
              </a:lnSpc>
              <a:buFont typeface="Arial" panose="020B0604020202020204" pitchFamily="34" charset="0"/>
              <a:buChar char="•"/>
            </a:pPr>
            <a:r>
              <a:rPr lang="en-US" sz="1800" dirty="0"/>
              <a:t>50 years in municipal management, public works, contract operations, consulting, and engineering</a:t>
            </a:r>
          </a:p>
          <a:p>
            <a:pPr lvl="1">
              <a:lnSpc>
                <a:spcPct val="90000"/>
              </a:lnSpc>
              <a:buFont typeface="Arial" panose="020B0604020202020204" pitchFamily="34" charset="0"/>
              <a:buChar char="•"/>
            </a:pPr>
            <a:r>
              <a:rPr lang="en-US" sz="1800" dirty="0"/>
              <a:t>Project management and design of public infrastructure projects</a:t>
            </a:r>
          </a:p>
          <a:p>
            <a:pPr lvl="1">
              <a:lnSpc>
                <a:spcPct val="90000"/>
              </a:lnSpc>
              <a:buFont typeface="Arial" panose="020B0604020202020204" pitchFamily="34" charset="0"/>
              <a:buChar char="•"/>
            </a:pPr>
            <a:r>
              <a:rPr lang="en-US" sz="1800" dirty="0"/>
              <a:t>Extensive experience in municipal management, project management, water and wastewater operations</a:t>
            </a:r>
          </a:p>
          <a:p>
            <a:pPr lvl="1">
              <a:lnSpc>
                <a:spcPct val="90000"/>
              </a:lnSpc>
              <a:buFont typeface="Arial" panose="020B0604020202020204" pitchFamily="34" charset="0"/>
              <a:buChar char="•"/>
            </a:pPr>
            <a:r>
              <a:rPr lang="en-US" sz="1800" dirty="0"/>
              <a:t>Graduate of Pennsylvania State University (A.S. Chemical Engineering Technology, 1981) and Alvernia College (B.A. Business Management and Administration, 1995)</a:t>
            </a:r>
          </a:p>
          <a:p>
            <a:pPr lvl="1">
              <a:lnSpc>
                <a:spcPct val="90000"/>
              </a:lnSpc>
              <a:buFont typeface="Arial" panose="020B0604020202020204" pitchFamily="34" charset="0"/>
              <a:buChar char="•"/>
            </a:pPr>
            <a:r>
              <a:rPr lang="en-US" sz="1800" dirty="0"/>
              <a:t>Licensed Professional Engineer in Pennsylvania (Reg. No. PE0787704)</a:t>
            </a:r>
          </a:p>
          <a:p>
            <a:pPr lvl="1">
              <a:lnSpc>
                <a:spcPct val="90000"/>
              </a:lnSpc>
              <a:buFont typeface="Arial" panose="020B0604020202020204" pitchFamily="34" charset="0"/>
              <a:buChar char="•"/>
            </a:pPr>
            <a:r>
              <a:rPr lang="en-US" sz="1800" dirty="0"/>
              <a:t>Certified </a:t>
            </a:r>
            <a:r>
              <a:rPr lang="en-US" sz="1800" dirty="0" err="1"/>
              <a:t>PaDEP</a:t>
            </a:r>
            <a:r>
              <a:rPr lang="en-US" sz="1800" dirty="0"/>
              <a:t> Water Operator (Certification No. W17282) and Wastewater Operator (Certification No. S7622)</a:t>
            </a:r>
          </a:p>
          <a:p>
            <a:pPr lvl="1">
              <a:lnSpc>
                <a:spcPct val="90000"/>
              </a:lnSpc>
              <a:buFont typeface="Arial" panose="020B0604020202020204" pitchFamily="34" charset="0"/>
              <a:buChar char="•"/>
            </a:pPr>
            <a:endParaRPr lang="en-US" sz="1100" dirty="0"/>
          </a:p>
        </p:txBody>
      </p:sp>
      <p:pic>
        <p:nvPicPr>
          <p:cNvPr id="4" name="Picture 3" descr="A logo of a company&#10;&#10;Description automatically generated">
            <a:extLst>
              <a:ext uri="{FF2B5EF4-FFF2-40B4-BE49-F238E27FC236}">
                <a16:creationId xmlns:a16="http://schemas.microsoft.com/office/drawing/2014/main" id="{A81E862D-1DAE-B2FE-1424-A7780DC07964}"/>
              </a:ext>
            </a:extLst>
          </p:cNvPr>
          <p:cNvPicPr>
            <a:picLocks noChangeAspect="1"/>
          </p:cNvPicPr>
          <p:nvPr/>
        </p:nvPicPr>
        <p:blipFill>
          <a:blip r:embed="rId2"/>
          <a:stretch>
            <a:fillRect/>
          </a:stretch>
        </p:blipFill>
        <p:spPr>
          <a:xfrm>
            <a:off x="7577446" y="5775872"/>
            <a:ext cx="1566534" cy="962958"/>
          </a:xfrm>
          <a:prstGeom prst="rect">
            <a:avLst/>
          </a:prstGeom>
        </p:spPr>
      </p:pic>
    </p:spTree>
    <p:extLst>
      <p:ext uri="{BB962C8B-B14F-4D97-AF65-F5344CB8AC3E}">
        <p14:creationId xmlns:p14="http://schemas.microsoft.com/office/powerpoint/2010/main" val="17543885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93E385-2B15-CE8B-9518-95EADD20124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37DD36-3A91-AF4A-ACCA-B3A321E86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B0B383-2DD3-3CFB-C047-120C21225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4253D5-1412-B62B-4077-507650B37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696216-B7B3-8D0E-4B68-44ADC37799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37C36D-5AD9-F573-6058-4F234DDF1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95CB15-D6B4-1C42-9265-61F9E6E8D96E}"/>
              </a:ext>
            </a:extLst>
          </p:cNvPr>
          <p:cNvSpPr>
            <a:spLocks noGrp="1"/>
          </p:cNvSpPr>
          <p:nvPr>
            <p:ph type="title"/>
          </p:nvPr>
        </p:nvSpPr>
        <p:spPr>
          <a:xfrm>
            <a:off x="1028699" y="294538"/>
            <a:ext cx="7421963" cy="1033669"/>
          </a:xfrm>
        </p:spPr>
        <p:txBody>
          <a:bodyPr>
            <a:normAutofit/>
          </a:bodyPr>
          <a:lstStyle/>
          <a:p>
            <a:r>
              <a:rPr lang="en-US" sz="3500">
                <a:solidFill>
                  <a:srgbClr val="FFFFFF"/>
                </a:solidFill>
              </a:rPr>
              <a:t>Summary of Key Contributors</a:t>
            </a:r>
          </a:p>
        </p:txBody>
      </p:sp>
      <p:sp>
        <p:nvSpPr>
          <p:cNvPr id="3" name="Content Placeholder 2">
            <a:extLst>
              <a:ext uri="{FF2B5EF4-FFF2-40B4-BE49-F238E27FC236}">
                <a16:creationId xmlns:a16="http://schemas.microsoft.com/office/drawing/2014/main" id="{E5345AD1-D785-9213-43A0-AFB4BA9D0D35}"/>
              </a:ext>
            </a:extLst>
          </p:cNvPr>
          <p:cNvSpPr>
            <a:spLocks noGrp="1"/>
          </p:cNvSpPr>
          <p:nvPr>
            <p:ph idx="1"/>
          </p:nvPr>
        </p:nvSpPr>
        <p:spPr>
          <a:xfrm>
            <a:off x="344512" y="1622745"/>
            <a:ext cx="8513737" cy="4768530"/>
          </a:xfrm>
        </p:spPr>
        <p:txBody>
          <a:bodyPr anchor="ctr">
            <a:normAutofit/>
          </a:bodyPr>
          <a:lstStyle/>
          <a:p>
            <a:pPr lvl="1">
              <a:lnSpc>
                <a:spcPct val="90000"/>
              </a:lnSpc>
              <a:buFont typeface="Arial" panose="020B0604020202020204" pitchFamily="34" charset="0"/>
              <a:buChar char="•"/>
            </a:pPr>
            <a:endParaRPr lang="en-US" sz="1100" dirty="0"/>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Michael J. Bingham, P.E.</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lvl="1">
              <a:lnSpc>
                <a:spcPct val="90000"/>
              </a:lnSpc>
              <a:buFont typeface="Arial" panose="020B0604020202020204" pitchFamily="34" charset="0"/>
              <a:buChar char="•"/>
            </a:pPr>
            <a:r>
              <a:rPr lang="en-US" sz="1800" dirty="0"/>
              <a:t>15+ years of experience in civil engineering, land development, and municipal infrastructure</a:t>
            </a:r>
          </a:p>
          <a:p>
            <a:pPr lvl="1">
              <a:lnSpc>
                <a:spcPct val="90000"/>
              </a:lnSpc>
              <a:buFont typeface="Arial" panose="020B0604020202020204" pitchFamily="34" charset="0"/>
              <a:buChar char="•"/>
            </a:pPr>
            <a:r>
              <a:rPr lang="en-US" sz="1800" dirty="0"/>
              <a:t>Expertise in site grading, stormwater management, zoning enforcement, and land development</a:t>
            </a:r>
          </a:p>
          <a:p>
            <a:pPr lvl="1">
              <a:lnSpc>
                <a:spcPct val="90000"/>
              </a:lnSpc>
              <a:buFont typeface="Arial" panose="020B0604020202020204" pitchFamily="34" charset="0"/>
              <a:buChar char="•"/>
            </a:pPr>
            <a:r>
              <a:rPr lang="en-US" sz="1800" dirty="0"/>
              <a:t>Comprehensive knowledge of NPDES permitting, erosion and sediment control, and roadway design</a:t>
            </a:r>
          </a:p>
          <a:p>
            <a:pPr lvl="1">
              <a:lnSpc>
                <a:spcPct val="90000"/>
              </a:lnSpc>
              <a:buFont typeface="Arial" panose="020B0604020202020204" pitchFamily="34" charset="0"/>
              <a:buChar char="•"/>
            </a:pPr>
            <a:r>
              <a:rPr lang="en-US" sz="1800" dirty="0"/>
              <a:t>Project management and design of municipal and private infrastructure projects</a:t>
            </a:r>
          </a:p>
          <a:p>
            <a:pPr lvl="1">
              <a:lnSpc>
                <a:spcPct val="90000"/>
              </a:lnSpc>
              <a:buFont typeface="Arial" panose="020B0604020202020204" pitchFamily="34" charset="0"/>
              <a:buChar char="•"/>
            </a:pPr>
            <a:r>
              <a:rPr lang="en-US" sz="1800" dirty="0"/>
              <a:t>Graduate of Clemson University (B.S. Civil Engineering)</a:t>
            </a:r>
          </a:p>
          <a:p>
            <a:pPr lvl="1">
              <a:lnSpc>
                <a:spcPct val="90000"/>
              </a:lnSpc>
              <a:buFont typeface="Arial" panose="020B0604020202020204" pitchFamily="34" charset="0"/>
              <a:buChar char="•"/>
            </a:pPr>
            <a:r>
              <a:rPr lang="en-US" sz="1800" dirty="0"/>
              <a:t>Recognized as one of Central Pennsylvania’s “40 under 40” for professional achievements and community contributions</a:t>
            </a:r>
          </a:p>
          <a:p>
            <a:pPr lvl="1">
              <a:lnSpc>
                <a:spcPct val="90000"/>
              </a:lnSpc>
              <a:buFont typeface="Arial" panose="020B0604020202020204" pitchFamily="34" charset="0"/>
              <a:buChar char="•"/>
            </a:pPr>
            <a:r>
              <a:rPr lang="en-US" sz="1800" dirty="0"/>
              <a:t>Licensed Professional Engineer in Pennsylvania, Delaware, New Jersey, and Maryland</a:t>
            </a:r>
          </a:p>
        </p:txBody>
      </p:sp>
      <p:pic>
        <p:nvPicPr>
          <p:cNvPr id="4" name="Picture 3" descr="A logo of a company&#10;&#10;Description automatically generated">
            <a:extLst>
              <a:ext uri="{FF2B5EF4-FFF2-40B4-BE49-F238E27FC236}">
                <a16:creationId xmlns:a16="http://schemas.microsoft.com/office/drawing/2014/main" id="{3BC0E53F-DBBC-46BD-046C-CBC07BF7999D}"/>
              </a:ext>
            </a:extLst>
          </p:cNvPr>
          <p:cNvPicPr>
            <a:picLocks noChangeAspect="1"/>
          </p:cNvPicPr>
          <p:nvPr/>
        </p:nvPicPr>
        <p:blipFill>
          <a:blip r:embed="rId2"/>
          <a:stretch>
            <a:fillRect/>
          </a:stretch>
        </p:blipFill>
        <p:spPr>
          <a:xfrm>
            <a:off x="7577446" y="5775872"/>
            <a:ext cx="1566534" cy="962958"/>
          </a:xfrm>
          <a:prstGeom prst="rect">
            <a:avLst/>
          </a:prstGeom>
        </p:spPr>
      </p:pic>
    </p:spTree>
    <p:extLst>
      <p:ext uri="{BB962C8B-B14F-4D97-AF65-F5344CB8AC3E}">
        <p14:creationId xmlns:p14="http://schemas.microsoft.com/office/powerpoint/2010/main" val="37101047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rful carved figures of humans">
            <a:extLst>
              <a:ext uri="{FF2B5EF4-FFF2-40B4-BE49-F238E27FC236}">
                <a16:creationId xmlns:a16="http://schemas.microsoft.com/office/drawing/2014/main" id="{CC7729C2-9ECA-B056-043C-E526051B75D9}"/>
              </a:ext>
            </a:extLst>
          </p:cNvPr>
          <p:cNvPicPr>
            <a:picLocks noChangeAspect="1"/>
          </p:cNvPicPr>
          <p:nvPr/>
        </p:nvPicPr>
        <p:blipFill>
          <a:blip r:embed="rId2"/>
          <a:srcRect t="28579" r="1" b="1"/>
          <a:stretch/>
        </p:blipFill>
        <p:spPr>
          <a:xfrm>
            <a:off x="20" y="10"/>
            <a:ext cx="9171076" cy="4666928"/>
          </a:xfrm>
          <a:prstGeom prst="rect">
            <a:avLst/>
          </a:prstGeom>
        </p:spPr>
      </p:pic>
      <p:grpSp>
        <p:nvGrpSpPr>
          <p:cNvPr id="11" name="Group 10">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2987478"/>
            <a:ext cx="9171095" cy="1828800"/>
            <a:chOff x="-305" y="2987478"/>
            <a:chExt cx="12188952" cy="1828800"/>
          </a:xfrm>
        </p:grpSpPr>
        <p:sp>
          <p:nvSpPr>
            <p:cNvPr id="12" name="Freeform: Shape 11">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26D00346-8B6E-4E66-BD92-75EA8AA45FB8}"/>
              </a:ext>
            </a:extLst>
          </p:cNvPr>
          <p:cNvSpPr>
            <a:spLocks noGrp="1"/>
          </p:cNvSpPr>
          <p:nvPr>
            <p:ph type="title"/>
          </p:nvPr>
        </p:nvSpPr>
        <p:spPr>
          <a:xfrm>
            <a:off x="603504" y="4551037"/>
            <a:ext cx="3766336" cy="1509931"/>
          </a:xfrm>
        </p:spPr>
        <p:txBody>
          <a:bodyPr>
            <a:normAutofit/>
          </a:bodyPr>
          <a:lstStyle/>
          <a:p>
            <a:pPr>
              <a:lnSpc>
                <a:spcPct val="90000"/>
              </a:lnSpc>
            </a:pPr>
            <a:r>
              <a:rPr lang="en-US" sz="2600" b="1">
                <a:solidFill>
                  <a:schemeClr val="tx2"/>
                </a:solidFill>
              </a:rPr>
              <a:t>Introduction to Leadership, Management and Supervision</a:t>
            </a:r>
            <a:endParaRPr lang="en-US" sz="2600">
              <a:solidFill>
                <a:schemeClr val="tx2"/>
              </a:solidFill>
            </a:endParaRPr>
          </a:p>
        </p:txBody>
      </p:sp>
      <p:sp>
        <p:nvSpPr>
          <p:cNvPr id="3" name="Content Placeholder 2">
            <a:extLst>
              <a:ext uri="{FF2B5EF4-FFF2-40B4-BE49-F238E27FC236}">
                <a16:creationId xmlns:a16="http://schemas.microsoft.com/office/drawing/2014/main" id="{CC43F508-6649-44BA-8329-3721910C65F3}"/>
              </a:ext>
            </a:extLst>
          </p:cNvPr>
          <p:cNvSpPr>
            <a:spLocks noGrp="1"/>
          </p:cNvSpPr>
          <p:nvPr>
            <p:ph idx="1"/>
          </p:nvPr>
        </p:nvSpPr>
        <p:spPr>
          <a:xfrm>
            <a:off x="4852685" y="4551037"/>
            <a:ext cx="3694808" cy="1509935"/>
          </a:xfrm>
        </p:spPr>
        <p:txBody>
          <a:bodyPr anchor="ctr">
            <a:normAutofit fontScale="32500" lnSpcReduction="20000"/>
          </a:bodyPr>
          <a:lstStyle/>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600" dirty="0">
              <a:solidFill>
                <a:schemeClr val="tx2"/>
              </a:solidFill>
            </a:endParaRPr>
          </a:p>
          <a:p>
            <a:pPr marL="0" indent="0">
              <a:buNone/>
            </a:pPr>
            <a:endParaRPr lang="en-US" sz="11100" dirty="0">
              <a:solidFill>
                <a:schemeClr val="tx2"/>
              </a:solidFill>
            </a:endParaRPr>
          </a:p>
          <a:p>
            <a:pPr marL="0" indent="0">
              <a:buNone/>
            </a:pPr>
            <a:r>
              <a:rPr lang="en-US" sz="11100" dirty="0">
                <a:solidFill>
                  <a:schemeClr val="tx2"/>
                </a:solidFill>
              </a:rPr>
              <a:t>End of Part I</a:t>
            </a:r>
          </a:p>
        </p:txBody>
      </p:sp>
      <p:pic>
        <p:nvPicPr>
          <p:cNvPr id="4" name="Picture 3" descr="A logo of a company&#10;&#10;Description automatically generated">
            <a:extLst>
              <a:ext uri="{FF2B5EF4-FFF2-40B4-BE49-F238E27FC236}">
                <a16:creationId xmlns:a16="http://schemas.microsoft.com/office/drawing/2014/main" id="{A19D5D3A-EB46-57CE-42B1-059121342A40}"/>
              </a:ext>
            </a:extLst>
          </p:cNvPr>
          <p:cNvPicPr>
            <a:picLocks noChangeAspect="1"/>
          </p:cNvPicPr>
          <p:nvPr/>
        </p:nvPicPr>
        <p:blipFill>
          <a:blip r:embed="rId3"/>
          <a:stretch>
            <a:fillRect/>
          </a:stretch>
        </p:blipFill>
        <p:spPr>
          <a:xfrm>
            <a:off x="7577446" y="5775872"/>
            <a:ext cx="1566534" cy="962958"/>
          </a:xfrm>
          <a:prstGeom prst="rect">
            <a:avLst/>
          </a:prstGeom>
        </p:spPr>
      </p:pic>
    </p:spTree>
    <p:extLst>
      <p:ext uri="{BB962C8B-B14F-4D97-AF65-F5344CB8AC3E}">
        <p14:creationId xmlns:p14="http://schemas.microsoft.com/office/powerpoint/2010/main" val="31282172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541DD-AC61-B4D9-ED2B-628E84E5C6C0}"/>
              </a:ext>
            </a:extLst>
          </p:cNvPr>
          <p:cNvSpPr>
            <a:spLocks noGrp="1"/>
          </p:cNvSpPr>
          <p:nvPr>
            <p:ph type="title"/>
          </p:nvPr>
        </p:nvSpPr>
        <p:spPr/>
        <p:txBody>
          <a:bodyPr>
            <a:normAutofit/>
          </a:bodyPr>
          <a:lstStyle/>
          <a:p>
            <a:pPr marL="0" marR="0">
              <a:lnSpc>
                <a:spcPct val="90000"/>
              </a:lnSpc>
              <a:spcAft>
                <a:spcPts val="800"/>
              </a:spcAf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Quiz #3</a:t>
            </a:r>
            <a:endParaRPr lang="en-US" dirty="0"/>
          </a:p>
        </p:txBody>
      </p:sp>
      <p:sp>
        <p:nvSpPr>
          <p:cNvPr id="3" name="Content Placeholder 2">
            <a:extLst>
              <a:ext uri="{FF2B5EF4-FFF2-40B4-BE49-F238E27FC236}">
                <a16:creationId xmlns:a16="http://schemas.microsoft.com/office/drawing/2014/main" id="{154BB574-F98D-9237-3D2C-EDB33E7DDE11}"/>
              </a:ext>
            </a:extLst>
          </p:cNvPr>
          <p:cNvSpPr>
            <a:spLocks noGrp="1"/>
          </p:cNvSpPr>
          <p:nvPr>
            <p:ph idx="1"/>
          </p:nvPr>
        </p:nvSpPr>
        <p:spPr/>
        <p:txBody>
          <a:bodyPr/>
          <a:lstStyle/>
          <a:p>
            <a:pPr marL="342900" marR="0" lvl="0" indent="-342900">
              <a:lnSpc>
                <a:spcPct val="90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True or False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90000"/>
              </a:lnSpc>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Asset management is a systematic process of developing, operating, maintaining, upgrading, and disposing of assets in the most cost-effective manner.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buFont typeface="Symbol" panose="05050102010706020507" pitchFamily="18" charset="2"/>
              <a:buChar char=""/>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True or false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90000"/>
              </a:lnSpc>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There are eight examples of asset management.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buFont typeface="Symbol" panose="05050102010706020507" pitchFamily="18" charset="2"/>
              <a:buChar char=""/>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True or False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90000"/>
              </a:lnSpc>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Tangible asset management shall include “labeling each asset”.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buFont typeface="Symbol" panose="05050102010706020507" pitchFamily="18" charset="2"/>
              <a:buChar char=""/>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True or False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90000"/>
              </a:lnSpc>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Tangible asset management shall include “considering disposal, rebuild or replacement options of each asset”.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buFont typeface="Symbol" panose="05050102010706020507" pitchFamily="18" charset="2"/>
              <a:buChar char=""/>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True or False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90000"/>
              </a:lnSpc>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Maintenance is a key component of asset management.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logo of a company&#10;&#10;Description automatically generated">
            <a:extLst>
              <a:ext uri="{FF2B5EF4-FFF2-40B4-BE49-F238E27FC236}">
                <a16:creationId xmlns:a16="http://schemas.microsoft.com/office/drawing/2014/main" id="{4739B8FD-DCF8-9A58-4E00-4F7CE8EB99F0}"/>
              </a:ext>
            </a:extLst>
          </p:cNvPr>
          <p:cNvPicPr>
            <a:picLocks noChangeAspect="1"/>
          </p:cNvPicPr>
          <p:nvPr/>
        </p:nvPicPr>
        <p:blipFill>
          <a:blip r:embed="rId2"/>
          <a:stretch>
            <a:fillRect/>
          </a:stretch>
        </p:blipFill>
        <p:spPr>
          <a:xfrm>
            <a:off x="7577446" y="5775872"/>
            <a:ext cx="1566534" cy="962958"/>
          </a:xfrm>
          <a:prstGeom prst="rect">
            <a:avLst/>
          </a:prstGeom>
        </p:spPr>
      </p:pic>
    </p:spTree>
    <p:extLst>
      <p:ext uri="{BB962C8B-B14F-4D97-AF65-F5344CB8AC3E}">
        <p14:creationId xmlns:p14="http://schemas.microsoft.com/office/powerpoint/2010/main" val="3204928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912768"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673770"/>
            <a:ext cx="2415246" cy="2027227"/>
          </a:xfrm>
        </p:spPr>
        <p:txBody>
          <a:bodyPr anchor="t">
            <a:normAutofit/>
          </a:bodyPr>
          <a:lstStyle/>
          <a:p>
            <a:pPr>
              <a:lnSpc>
                <a:spcPct val="90000"/>
              </a:lnSpc>
            </a:pPr>
            <a:r>
              <a:rPr lang="en-US" sz="1900" dirty="0">
                <a:solidFill>
                  <a:srgbClr val="FFFFFF"/>
                </a:solidFill>
              </a:rPr>
              <a:t>This presentation is designed to give you an awareness about what leadership, management and supervision is about.</a:t>
            </a:r>
          </a:p>
        </p:txBody>
      </p:sp>
      <p:graphicFrame>
        <p:nvGraphicFramePr>
          <p:cNvPr id="29" name="Content Placeholder 2">
            <a:extLst>
              <a:ext uri="{FF2B5EF4-FFF2-40B4-BE49-F238E27FC236}">
                <a16:creationId xmlns:a16="http://schemas.microsoft.com/office/drawing/2014/main" id="{136A4321-D9AF-B81F-74E5-2CC33DA97A1B}"/>
              </a:ext>
            </a:extLst>
          </p:cNvPr>
          <p:cNvGraphicFramePr>
            <a:graphicFrameLocks noGrp="1"/>
          </p:cNvGraphicFramePr>
          <p:nvPr>
            <p:ph idx="1"/>
            <p:extLst>
              <p:ext uri="{D42A27DB-BD31-4B8C-83A1-F6EECF244321}">
                <p14:modId xmlns:p14="http://schemas.microsoft.com/office/powerpoint/2010/main" val="651057783"/>
              </p:ext>
            </p:extLst>
          </p:nvPr>
        </p:nvGraphicFramePr>
        <p:xfrm>
          <a:off x="4157004" y="541606"/>
          <a:ext cx="4358346"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logo of a company&#10;&#10;Description automatically generated">
            <a:extLst>
              <a:ext uri="{FF2B5EF4-FFF2-40B4-BE49-F238E27FC236}">
                <a16:creationId xmlns:a16="http://schemas.microsoft.com/office/drawing/2014/main" id="{93F0693F-ACEE-7483-596F-980410C0FCC5}"/>
              </a:ext>
            </a:extLst>
          </p:cNvPr>
          <p:cNvPicPr>
            <a:picLocks noChangeAspect="1"/>
          </p:cNvPicPr>
          <p:nvPr/>
        </p:nvPicPr>
        <p:blipFill>
          <a:blip r:embed="rId7"/>
          <a:stretch>
            <a:fillRect/>
          </a:stretch>
        </p:blipFill>
        <p:spPr>
          <a:xfrm>
            <a:off x="164593" y="5650992"/>
            <a:ext cx="1566534" cy="96295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3B113-B257-71B8-2881-4514575680A2}"/>
              </a:ext>
            </a:extLst>
          </p:cNvPr>
          <p:cNvSpPr>
            <a:spLocks noGrp="1"/>
          </p:cNvSpPr>
          <p:nvPr>
            <p:ph type="title"/>
          </p:nvPr>
        </p:nvSpPr>
        <p:spPr/>
        <p:txBody>
          <a:bodyPr/>
          <a:lstStyle/>
          <a:p>
            <a:r>
              <a:rPr lang="en-US" dirty="0"/>
              <a:t>Part I</a:t>
            </a:r>
          </a:p>
        </p:txBody>
      </p:sp>
      <p:graphicFrame>
        <p:nvGraphicFramePr>
          <p:cNvPr id="5" name="Content Placeholder 2">
            <a:extLst>
              <a:ext uri="{FF2B5EF4-FFF2-40B4-BE49-F238E27FC236}">
                <a16:creationId xmlns:a16="http://schemas.microsoft.com/office/drawing/2014/main" id="{1B02FA06-8D6F-9481-51D8-6094E122D327}"/>
              </a:ext>
            </a:extLst>
          </p:cNvPr>
          <p:cNvGraphicFramePr>
            <a:graphicFrameLocks noGrp="1"/>
          </p:cNvGraphicFramePr>
          <p:nvPr>
            <p:ph idx="1"/>
          </p:nvPr>
        </p:nvGraphicFramePr>
        <p:xfrm>
          <a:off x="457200" y="160020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logo of a company&#10;&#10;Description automatically generated">
            <a:extLst>
              <a:ext uri="{FF2B5EF4-FFF2-40B4-BE49-F238E27FC236}">
                <a16:creationId xmlns:a16="http://schemas.microsoft.com/office/drawing/2014/main" id="{EEDCCB88-B563-0E23-20AB-EEFC47F01534}"/>
              </a:ext>
            </a:extLst>
          </p:cNvPr>
          <p:cNvPicPr>
            <a:picLocks noChangeAspect="1"/>
          </p:cNvPicPr>
          <p:nvPr/>
        </p:nvPicPr>
        <p:blipFill>
          <a:blip r:embed="rId7"/>
          <a:stretch>
            <a:fillRect/>
          </a:stretch>
        </p:blipFill>
        <p:spPr>
          <a:xfrm>
            <a:off x="220252" y="238544"/>
            <a:ext cx="1566534" cy="962958"/>
          </a:xfrm>
          <a:prstGeom prst="rect">
            <a:avLst/>
          </a:prstGeom>
        </p:spPr>
      </p:pic>
    </p:spTree>
    <p:extLst>
      <p:ext uri="{BB962C8B-B14F-4D97-AF65-F5344CB8AC3E}">
        <p14:creationId xmlns:p14="http://schemas.microsoft.com/office/powerpoint/2010/main" val="883219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66560B-3BA5-951D-D77B-C67576496534}"/>
              </a:ext>
            </a:extLst>
          </p:cNvPr>
          <p:cNvSpPr>
            <a:spLocks noGrp="1"/>
          </p:cNvSpPr>
          <p:nvPr>
            <p:ph type="title"/>
          </p:nvPr>
        </p:nvSpPr>
        <p:spPr>
          <a:xfrm>
            <a:off x="630936" y="256032"/>
            <a:ext cx="7879842" cy="1014984"/>
          </a:xfrm>
        </p:spPr>
        <p:txBody>
          <a:bodyPr anchor="b">
            <a:normAutofit/>
          </a:bodyPr>
          <a:lstStyle/>
          <a:p>
            <a:r>
              <a:rPr lang="en-US" dirty="0"/>
              <a:t>Objectives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11A4CFFA-6FA8-4983-A999-EAFAA001B40F}"/>
              </a:ext>
            </a:extLst>
          </p:cNvPr>
          <p:cNvGraphicFramePr>
            <a:graphicFrameLocks noGrp="1"/>
          </p:cNvGraphicFramePr>
          <p:nvPr>
            <p:ph idx="1"/>
            <p:extLst>
              <p:ext uri="{D42A27DB-BD31-4B8C-83A1-F6EECF244321}">
                <p14:modId xmlns:p14="http://schemas.microsoft.com/office/powerpoint/2010/main" val="302800828"/>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logo of a company&#10;&#10;Description automatically generated">
            <a:extLst>
              <a:ext uri="{FF2B5EF4-FFF2-40B4-BE49-F238E27FC236}">
                <a16:creationId xmlns:a16="http://schemas.microsoft.com/office/drawing/2014/main" id="{72A6F308-7BBB-0C2B-3359-79A95491DFF6}"/>
              </a:ext>
            </a:extLst>
          </p:cNvPr>
          <p:cNvPicPr>
            <a:picLocks noChangeAspect="1"/>
          </p:cNvPicPr>
          <p:nvPr/>
        </p:nvPicPr>
        <p:blipFill>
          <a:blip r:embed="rId7"/>
          <a:stretch>
            <a:fillRect/>
          </a:stretch>
        </p:blipFill>
        <p:spPr>
          <a:xfrm>
            <a:off x="220252" y="238544"/>
            <a:ext cx="1566534" cy="962958"/>
          </a:xfrm>
          <a:prstGeom prst="rect">
            <a:avLst/>
          </a:prstGeom>
        </p:spPr>
      </p:pic>
    </p:spTree>
    <p:extLst>
      <p:ext uri="{BB962C8B-B14F-4D97-AF65-F5344CB8AC3E}">
        <p14:creationId xmlns:p14="http://schemas.microsoft.com/office/powerpoint/2010/main" val="3607591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yellow figures and a red figure on the other side">
            <a:extLst>
              <a:ext uri="{FF2B5EF4-FFF2-40B4-BE49-F238E27FC236}">
                <a16:creationId xmlns:a16="http://schemas.microsoft.com/office/drawing/2014/main" id="{C59381A9-0EF1-BF35-1284-06005033EE5C}"/>
              </a:ext>
            </a:extLst>
          </p:cNvPr>
          <p:cNvPicPr>
            <a:picLocks noChangeAspect="1"/>
          </p:cNvPicPr>
          <p:nvPr/>
        </p:nvPicPr>
        <p:blipFill>
          <a:blip r:embed="rId2"/>
          <a:srcRect l="27215" r="9505" b="-1"/>
          <a:stretch/>
        </p:blipFill>
        <p:spPr>
          <a:xfrm>
            <a:off x="2642616" y="10"/>
            <a:ext cx="6501384"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FB2E34-7147-49F3-3A6E-25A64F586D8F}"/>
              </a:ext>
            </a:extLst>
          </p:cNvPr>
          <p:cNvSpPr>
            <a:spLocks noGrp="1"/>
          </p:cNvSpPr>
          <p:nvPr>
            <p:ph type="title"/>
          </p:nvPr>
        </p:nvSpPr>
        <p:spPr>
          <a:xfrm>
            <a:off x="358485" y="1122363"/>
            <a:ext cx="3017520" cy="3204134"/>
          </a:xfrm>
        </p:spPr>
        <p:txBody>
          <a:bodyPr vert="horz" lIns="91440" tIns="45720" rIns="91440" bIns="45720" rtlCol="0" anchor="b">
            <a:normAutofit/>
          </a:bodyPr>
          <a:lstStyle/>
          <a:p>
            <a:pPr algn="l" defTabSz="914400">
              <a:lnSpc>
                <a:spcPct val="90000"/>
              </a:lnSpc>
            </a:pPr>
            <a:r>
              <a:rPr lang="en-US" sz="3900">
                <a:solidFill>
                  <a:schemeClr val="bg1"/>
                </a:solidFill>
              </a:rPr>
              <a:t>Overview of Leadership and Management</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black and white logo with white letters&#10;&#10;Description automatically generated">
            <a:extLst>
              <a:ext uri="{FF2B5EF4-FFF2-40B4-BE49-F238E27FC236}">
                <a16:creationId xmlns:a16="http://schemas.microsoft.com/office/drawing/2014/main" id="{5E29063D-37B0-F603-935C-46BE844A2AAA}"/>
              </a:ext>
            </a:extLst>
          </p:cNvPr>
          <p:cNvPicPr>
            <a:picLocks noChangeAspect="1"/>
          </p:cNvPicPr>
          <p:nvPr/>
        </p:nvPicPr>
        <p:blipFill>
          <a:blip r:embed="rId3"/>
          <a:stretch>
            <a:fillRect/>
          </a:stretch>
        </p:blipFill>
        <p:spPr>
          <a:xfrm>
            <a:off x="624805" y="5595021"/>
            <a:ext cx="866775" cy="742950"/>
          </a:xfrm>
          <a:prstGeom prst="rect">
            <a:avLst/>
          </a:prstGeom>
        </p:spPr>
      </p:pic>
    </p:spTree>
    <p:extLst>
      <p:ext uri="{BB962C8B-B14F-4D97-AF65-F5344CB8AC3E}">
        <p14:creationId xmlns:p14="http://schemas.microsoft.com/office/powerpoint/2010/main" val="2027658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C3B88-0333-ED6C-638C-A341B3C5D93A}"/>
              </a:ext>
            </a:extLst>
          </p:cNvPr>
          <p:cNvSpPr>
            <a:spLocks noGrp="1"/>
          </p:cNvSpPr>
          <p:nvPr>
            <p:ph type="title"/>
          </p:nvPr>
        </p:nvSpPr>
        <p:spPr>
          <a:xfrm>
            <a:off x="840699" y="687480"/>
            <a:ext cx="5605629" cy="994172"/>
          </a:xfrm>
        </p:spPr>
        <p:txBody>
          <a:bodyPr>
            <a:normAutofit/>
          </a:bodyPr>
          <a:lstStyle/>
          <a:p>
            <a:r>
              <a:rPr lang="en-US" sz="3850"/>
              <a:t>Pre-exercise A</a:t>
            </a:r>
          </a:p>
        </p:txBody>
      </p:sp>
      <p:sp>
        <p:nvSpPr>
          <p:cNvPr id="3" name="Content Placeholder 2">
            <a:extLst>
              <a:ext uri="{FF2B5EF4-FFF2-40B4-BE49-F238E27FC236}">
                <a16:creationId xmlns:a16="http://schemas.microsoft.com/office/drawing/2014/main" id="{F602E449-5E66-6BDA-9ABC-B51D007F7183}"/>
              </a:ext>
            </a:extLst>
          </p:cNvPr>
          <p:cNvSpPr>
            <a:spLocks noGrp="1"/>
          </p:cNvSpPr>
          <p:nvPr>
            <p:ph idx="1"/>
          </p:nvPr>
        </p:nvSpPr>
        <p:spPr>
          <a:xfrm>
            <a:off x="852321" y="2227943"/>
            <a:ext cx="5033221" cy="3788227"/>
          </a:xfrm>
        </p:spPr>
        <p:txBody>
          <a:bodyPr anchor="ctr">
            <a:normAutofit/>
          </a:bodyPr>
          <a:lstStyle/>
          <a:p>
            <a:r>
              <a:rPr lang="en-US" sz="2100" dirty="0"/>
              <a:t>At the end of this course you will be asked to list at least one item from each section of the course that you feel is a strength of yours.</a:t>
            </a:r>
          </a:p>
          <a:p>
            <a:pPr lvl="1"/>
            <a:r>
              <a:rPr lang="en-US" sz="2100" dirty="0"/>
              <a:t>Overview of Leadership and Management</a:t>
            </a:r>
          </a:p>
          <a:p>
            <a:pPr lvl="1"/>
            <a:r>
              <a:rPr lang="en-US" sz="2100" dirty="0"/>
              <a:t>Leadership</a:t>
            </a:r>
          </a:p>
          <a:p>
            <a:pPr lvl="1"/>
            <a:r>
              <a:rPr lang="en-US" sz="2100" dirty="0"/>
              <a:t>Management</a:t>
            </a:r>
          </a:p>
          <a:p>
            <a:pPr lvl="1"/>
            <a:r>
              <a:rPr lang="en-US" sz="2100" dirty="0"/>
              <a:t>Supervision</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Presentation with Checklist">
            <a:extLst>
              <a:ext uri="{FF2B5EF4-FFF2-40B4-BE49-F238E27FC236}">
                <a16:creationId xmlns:a16="http://schemas.microsoft.com/office/drawing/2014/main" id="{08861599-775C-5366-196F-6BDAA7F01B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pic>
        <p:nvPicPr>
          <p:cNvPr id="4" name="Picture 3" descr="A logo of a company&#10;&#10;Description automatically generated">
            <a:extLst>
              <a:ext uri="{FF2B5EF4-FFF2-40B4-BE49-F238E27FC236}">
                <a16:creationId xmlns:a16="http://schemas.microsoft.com/office/drawing/2014/main" id="{99D47834-8716-F5A7-3BB5-503E306236B4}"/>
              </a:ext>
            </a:extLst>
          </p:cNvPr>
          <p:cNvPicPr>
            <a:picLocks noChangeAspect="1"/>
          </p:cNvPicPr>
          <p:nvPr/>
        </p:nvPicPr>
        <p:blipFill>
          <a:blip r:embed="rId4"/>
          <a:stretch>
            <a:fillRect/>
          </a:stretch>
        </p:blipFill>
        <p:spPr>
          <a:xfrm>
            <a:off x="220252" y="238544"/>
            <a:ext cx="1566534" cy="962958"/>
          </a:xfrm>
          <a:prstGeom prst="rect">
            <a:avLst/>
          </a:prstGeom>
        </p:spPr>
      </p:pic>
    </p:spTree>
    <p:extLst>
      <p:ext uri="{BB962C8B-B14F-4D97-AF65-F5344CB8AC3E}">
        <p14:creationId xmlns:p14="http://schemas.microsoft.com/office/powerpoint/2010/main" val="3869316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5BEB2-0AD2-CD0D-052E-B2A9742424BA}"/>
              </a:ext>
            </a:extLst>
          </p:cNvPr>
          <p:cNvSpPr>
            <a:spLocks noGrp="1"/>
          </p:cNvSpPr>
          <p:nvPr>
            <p:ph type="title"/>
          </p:nvPr>
        </p:nvSpPr>
        <p:spPr>
          <a:xfrm>
            <a:off x="4401417" y="1138036"/>
            <a:ext cx="4083287" cy="1402470"/>
          </a:xfrm>
        </p:spPr>
        <p:txBody>
          <a:bodyPr anchor="t">
            <a:normAutofit/>
          </a:bodyPr>
          <a:lstStyle/>
          <a:p>
            <a:r>
              <a:rPr lang="en-US" sz="2800" dirty="0"/>
              <a:t>Overview of Leadership and Management (Cont.)</a:t>
            </a:r>
          </a:p>
        </p:txBody>
      </p:sp>
      <p:pic>
        <p:nvPicPr>
          <p:cNvPr id="5" name="Picture 4" descr="Top shot of a representation of networks with stick figures.">
            <a:extLst>
              <a:ext uri="{FF2B5EF4-FFF2-40B4-BE49-F238E27FC236}">
                <a16:creationId xmlns:a16="http://schemas.microsoft.com/office/drawing/2014/main" id="{53506893-EA2C-FB24-777B-D259E92FEF20}"/>
              </a:ext>
            </a:extLst>
          </p:cNvPr>
          <p:cNvPicPr>
            <a:picLocks noChangeAspect="1"/>
          </p:cNvPicPr>
          <p:nvPr/>
        </p:nvPicPr>
        <p:blipFill>
          <a:blip r:embed="rId2"/>
          <a:srcRect l="43185" r="19353"/>
          <a:stretch/>
        </p:blipFill>
        <p:spPr>
          <a:xfrm>
            <a:off x="20" y="10"/>
            <a:ext cx="3863363"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40F26B-8D0F-0CE3-2EF9-7A799E7CA623}"/>
              </a:ext>
            </a:extLst>
          </p:cNvPr>
          <p:cNvSpPr>
            <a:spLocks noGrp="1"/>
          </p:cNvSpPr>
          <p:nvPr>
            <p:ph idx="1"/>
          </p:nvPr>
        </p:nvSpPr>
        <p:spPr>
          <a:xfrm>
            <a:off x="4401417" y="2551176"/>
            <a:ext cx="4083287" cy="3591207"/>
          </a:xfrm>
        </p:spPr>
        <p:txBody>
          <a:bodyPr>
            <a:normAutofit/>
          </a:bodyPr>
          <a:lstStyle/>
          <a:p>
            <a:r>
              <a:rPr lang="en-US" sz="1800" dirty="0"/>
              <a:t>Evolution of Management</a:t>
            </a:r>
          </a:p>
          <a:p>
            <a:pPr lvl="1"/>
            <a:r>
              <a:rPr lang="en-US" sz="1800" dirty="0"/>
              <a:t>Classical:</a:t>
            </a:r>
          </a:p>
          <a:p>
            <a:pPr lvl="2"/>
            <a:r>
              <a:rPr lang="en-US" sz="1800" dirty="0"/>
              <a:t>Systematic</a:t>
            </a:r>
          </a:p>
          <a:p>
            <a:pPr lvl="2"/>
            <a:r>
              <a:rPr lang="en-US" sz="1800" dirty="0"/>
              <a:t>Scientific</a:t>
            </a:r>
          </a:p>
          <a:p>
            <a:pPr lvl="2"/>
            <a:r>
              <a:rPr lang="en-US" sz="1800" dirty="0"/>
              <a:t>Administrative</a:t>
            </a:r>
          </a:p>
          <a:p>
            <a:pPr lvl="2"/>
            <a:r>
              <a:rPr lang="en-US" sz="1800" dirty="0"/>
              <a:t>Human Resources</a:t>
            </a:r>
          </a:p>
          <a:p>
            <a:pPr lvl="2"/>
            <a:r>
              <a:rPr lang="en-US" sz="1800" dirty="0"/>
              <a:t>Bureaucratic</a:t>
            </a:r>
          </a:p>
        </p:txBody>
      </p:sp>
      <p:pic>
        <p:nvPicPr>
          <p:cNvPr id="4" name="Picture 3" descr="A logo of a company&#10;&#10;Description automatically generated">
            <a:extLst>
              <a:ext uri="{FF2B5EF4-FFF2-40B4-BE49-F238E27FC236}">
                <a16:creationId xmlns:a16="http://schemas.microsoft.com/office/drawing/2014/main" id="{3F5C3192-EE07-EE77-A501-E75E7A70A6BD}"/>
              </a:ext>
            </a:extLst>
          </p:cNvPr>
          <p:cNvPicPr>
            <a:picLocks noChangeAspect="1"/>
          </p:cNvPicPr>
          <p:nvPr/>
        </p:nvPicPr>
        <p:blipFill>
          <a:blip r:embed="rId3"/>
          <a:stretch>
            <a:fillRect/>
          </a:stretch>
        </p:blipFill>
        <p:spPr>
          <a:xfrm>
            <a:off x="7376426" y="5542064"/>
            <a:ext cx="1566534" cy="962958"/>
          </a:xfrm>
          <a:prstGeom prst="rect">
            <a:avLst/>
          </a:prstGeom>
        </p:spPr>
      </p:pic>
    </p:spTree>
    <p:extLst>
      <p:ext uri="{BB962C8B-B14F-4D97-AF65-F5344CB8AC3E}">
        <p14:creationId xmlns:p14="http://schemas.microsoft.com/office/powerpoint/2010/main" val="3986790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FBF51-B7FE-2617-71AD-01EEF943ACCD}"/>
              </a:ext>
            </a:extLst>
          </p:cNvPr>
          <p:cNvSpPr>
            <a:spLocks noGrp="1"/>
          </p:cNvSpPr>
          <p:nvPr>
            <p:ph type="title"/>
          </p:nvPr>
        </p:nvSpPr>
        <p:spPr>
          <a:xfrm>
            <a:off x="840699" y="687480"/>
            <a:ext cx="5605629" cy="994172"/>
          </a:xfrm>
        </p:spPr>
        <p:txBody>
          <a:bodyPr>
            <a:normAutofit/>
          </a:bodyPr>
          <a:lstStyle/>
          <a:p>
            <a:pPr>
              <a:lnSpc>
                <a:spcPct val="90000"/>
              </a:lnSpc>
            </a:pPr>
            <a:r>
              <a:rPr lang="en-US" sz="3000" dirty="0"/>
              <a:t>Overview of Leadership and Management (Cont.)</a:t>
            </a:r>
          </a:p>
        </p:txBody>
      </p:sp>
      <p:sp>
        <p:nvSpPr>
          <p:cNvPr id="3" name="Content Placeholder 2">
            <a:extLst>
              <a:ext uri="{FF2B5EF4-FFF2-40B4-BE49-F238E27FC236}">
                <a16:creationId xmlns:a16="http://schemas.microsoft.com/office/drawing/2014/main" id="{1986C3E6-B044-4042-301B-A1266E75579A}"/>
              </a:ext>
            </a:extLst>
          </p:cNvPr>
          <p:cNvSpPr>
            <a:spLocks noGrp="1"/>
          </p:cNvSpPr>
          <p:nvPr>
            <p:ph idx="1"/>
          </p:nvPr>
        </p:nvSpPr>
        <p:spPr>
          <a:xfrm>
            <a:off x="810993" y="1881632"/>
            <a:ext cx="5442417" cy="3788227"/>
          </a:xfrm>
        </p:spPr>
        <p:txBody>
          <a:bodyPr anchor="ctr">
            <a:noAutofit/>
          </a:bodyPr>
          <a:lstStyle/>
          <a:p>
            <a:pPr>
              <a:lnSpc>
                <a:spcPct val="90000"/>
              </a:lnSpc>
            </a:pPr>
            <a:r>
              <a:rPr lang="en-US" sz="1800" dirty="0"/>
              <a:t>Evolution of Management</a:t>
            </a:r>
          </a:p>
          <a:p>
            <a:pPr>
              <a:lnSpc>
                <a:spcPct val="90000"/>
              </a:lnSpc>
            </a:pPr>
            <a:endParaRPr lang="en-US" sz="1800" dirty="0"/>
          </a:p>
          <a:p>
            <a:pPr lvl="1">
              <a:lnSpc>
                <a:spcPct val="90000"/>
              </a:lnSpc>
            </a:pPr>
            <a:r>
              <a:rPr lang="en-US" sz="1800" dirty="0"/>
              <a:t>Contemporary:</a:t>
            </a:r>
          </a:p>
          <a:p>
            <a:pPr lvl="1">
              <a:lnSpc>
                <a:spcPct val="90000"/>
              </a:lnSpc>
            </a:pPr>
            <a:endParaRPr lang="en-US" sz="1800" dirty="0"/>
          </a:p>
          <a:p>
            <a:pPr lvl="2">
              <a:lnSpc>
                <a:spcPct val="90000"/>
              </a:lnSpc>
            </a:pPr>
            <a:r>
              <a:rPr lang="en-US" sz="1800" dirty="0"/>
              <a:t>Quantitative</a:t>
            </a:r>
          </a:p>
          <a:p>
            <a:pPr lvl="3">
              <a:lnSpc>
                <a:spcPct val="90000"/>
              </a:lnSpc>
            </a:pPr>
            <a:r>
              <a:rPr lang="en-US" sz="1800" dirty="0"/>
              <a:t>Uses mathematical data in models to determine future performance</a:t>
            </a:r>
          </a:p>
          <a:p>
            <a:pPr lvl="3">
              <a:lnSpc>
                <a:spcPct val="90000"/>
              </a:lnSpc>
            </a:pPr>
            <a:endParaRPr lang="en-US" sz="1800" dirty="0"/>
          </a:p>
          <a:p>
            <a:pPr lvl="2">
              <a:lnSpc>
                <a:spcPct val="90000"/>
              </a:lnSpc>
            </a:pPr>
            <a:r>
              <a:rPr lang="en-US" sz="1800" dirty="0"/>
              <a:t>Organizational Behavior</a:t>
            </a:r>
          </a:p>
          <a:p>
            <a:pPr lvl="3">
              <a:lnSpc>
                <a:spcPct val="90000"/>
              </a:lnSpc>
            </a:pPr>
            <a:r>
              <a:rPr lang="en-US" sz="1800" dirty="0"/>
              <a:t>Looks at how people interact within a group to determine how to make the organization function more effectively</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Statistics">
            <a:extLst>
              <a:ext uri="{FF2B5EF4-FFF2-40B4-BE49-F238E27FC236}">
                <a16:creationId xmlns:a16="http://schemas.microsoft.com/office/drawing/2014/main" id="{108AA233-F305-9DAB-CAF3-F2D24D0353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pic>
        <p:nvPicPr>
          <p:cNvPr id="4" name="Picture 3" descr="A logo of a company&#10;&#10;Description automatically generated">
            <a:extLst>
              <a:ext uri="{FF2B5EF4-FFF2-40B4-BE49-F238E27FC236}">
                <a16:creationId xmlns:a16="http://schemas.microsoft.com/office/drawing/2014/main" id="{A24B0B75-FC10-9058-B185-1EF2CDBBC183}"/>
              </a:ext>
            </a:extLst>
          </p:cNvPr>
          <p:cNvPicPr>
            <a:picLocks noChangeAspect="1"/>
          </p:cNvPicPr>
          <p:nvPr/>
        </p:nvPicPr>
        <p:blipFill>
          <a:blip r:embed="rId4"/>
          <a:stretch>
            <a:fillRect/>
          </a:stretch>
        </p:blipFill>
        <p:spPr>
          <a:xfrm>
            <a:off x="283863" y="5398941"/>
            <a:ext cx="1566534" cy="962958"/>
          </a:xfrm>
          <a:prstGeom prst="rect">
            <a:avLst/>
          </a:prstGeom>
        </p:spPr>
      </p:pic>
    </p:spTree>
    <p:extLst>
      <p:ext uri="{BB962C8B-B14F-4D97-AF65-F5344CB8AC3E}">
        <p14:creationId xmlns:p14="http://schemas.microsoft.com/office/powerpoint/2010/main" val="3397509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EB67AC-CEAB-6FD7-EB67-72C4669E9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1051A1-F09F-ACD2-9A0D-1C97C1F703E3}"/>
              </a:ext>
            </a:extLst>
          </p:cNvPr>
          <p:cNvSpPr>
            <a:spLocks noGrp="1"/>
          </p:cNvSpPr>
          <p:nvPr>
            <p:ph type="title"/>
          </p:nvPr>
        </p:nvSpPr>
        <p:spPr>
          <a:xfrm>
            <a:off x="840699" y="687480"/>
            <a:ext cx="5605629" cy="994172"/>
          </a:xfrm>
        </p:spPr>
        <p:txBody>
          <a:bodyPr>
            <a:normAutofit/>
          </a:bodyPr>
          <a:lstStyle/>
          <a:p>
            <a:pPr>
              <a:lnSpc>
                <a:spcPct val="90000"/>
              </a:lnSpc>
            </a:pPr>
            <a:r>
              <a:rPr lang="en-US" sz="3000" dirty="0"/>
              <a:t>Overview of Leadership and Management (Cont.)</a:t>
            </a:r>
          </a:p>
        </p:txBody>
      </p:sp>
      <p:sp>
        <p:nvSpPr>
          <p:cNvPr id="3" name="Content Placeholder 2">
            <a:extLst>
              <a:ext uri="{FF2B5EF4-FFF2-40B4-BE49-F238E27FC236}">
                <a16:creationId xmlns:a16="http://schemas.microsoft.com/office/drawing/2014/main" id="{9A424C9C-8FCF-0B14-F893-53B3094A29F1}"/>
              </a:ext>
            </a:extLst>
          </p:cNvPr>
          <p:cNvSpPr>
            <a:spLocks noGrp="1"/>
          </p:cNvSpPr>
          <p:nvPr>
            <p:ph idx="1"/>
          </p:nvPr>
        </p:nvSpPr>
        <p:spPr>
          <a:xfrm>
            <a:off x="810993" y="2026775"/>
            <a:ext cx="5442417" cy="3788227"/>
          </a:xfrm>
        </p:spPr>
        <p:txBody>
          <a:bodyPr anchor="ctr">
            <a:noAutofit/>
          </a:bodyPr>
          <a:lstStyle/>
          <a:p>
            <a:pPr>
              <a:lnSpc>
                <a:spcPct val="90000"/>
              </a:lnSpc>
            </a:pPr>
            <a:r>
              <a:rPr lang="en-US" sz="1800" dirty="0"/>
              <a:t>Evolution of Management</a:t>
            </a:r>
          </a:p>
          <a:p>
            <a:pPr>
              <a:lnSpc>
                <a:spcPct val="90000"/>
              </a:lnSpc>
            </a:pPr>
            <a:endParaRPr lang="en-US" sz="1800" dirty="0"/>
          </a:p>
          <a:p>
            <a:pPr lvl="1">
              <a:lnSpc>
                <a:spcPct val="90000"/>
              </a:lnSpc>
            </a:pPr>
            <a:r>
              <a:rPr lang="en-US" sz="1800" dirty="0"/>
              <a:t>Contemporary:</a:t>
            </a:r>
          </a:p>
          <a:p>
            <a:pPr lvl="1">
              <a:lnSpc>
                <a:spcPct val="90000"/>
              </a:lnSpc>
            </a:pPr>
            <a:endParaRPr lang="en-US" sz="1800" dirty="0"/>
          </a:p>
          <a:p>
            <a:pPr lvl="2">
              <a:lnSpc>
                <a:spcPct val="90000"/>
              </a:lnSpc>
            </a:pPr>
            <a:r>
              <a:rPr lang="en-US" sz="1800" dirty="0"/>
              <a:t>Systems Theory and Contingency Perspective</a:t>
            </a:r>
          </a:p>
          <a:p>
            <a:pPr lvl="2">
              <a:lnSpc>
                <a:spcPct val="90000"/>
              </a:lnSpc>
            </a:pPr>
            <a:endParaRPr lang="en-US" sz="1800" dirty="0"/>
          </a:p>
          <a:p>
            <a:pPr lvl="3">
              <a:lnSpc>
                <a:spcPct val="90000"/>
              </a:lnSpc>
            </a:pPr>
            <a:r>
              <a:rPr lang="en-US" sz="1800" dirty="0"/>
              <a:t>The systems theory focuses on the organization’s internal structure and behavior, and the contingency theory focuses on the impact these have on the external environment</a:t>
            </a:r>
          </a:p>
        </p:txBody>
      </p:sp>
      <p:sp>
        <p:nvSpPr>
          <p:cNvPr id="10" name="Rectangle 9">
            <a:extLst>
              <a:ext uri="{FF2B5EF4-FFF2-40B4-BE49-F238E27FC236}">
                <a16:creationId xmlns:a16="http://schemas.microsoft.com/office/drawing/2014/main" id="{70DA06E4-19E0-AA21-234C-285DB614A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FDC4833D-BF0C-2330-1FF5-CBA986CB9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Statistics">
            <a:extLst>
              <a:ext uri="{FF2B5EF4-FFF2-40B4-BE49-F238E27FC236}">
                <a16:creationId xmlns:a16="http://schemas.microsoft.com/office/drawing/2014/main" id="{DBEC5801-F2D1-B9D7-A42E-BA540A4E48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pic>
        <p:nvPicPr>
          <p:cNvPr id="4" name="Picture 3" descr="A logo of a company&#10;&#10;Description automatically generated">
            <a:extLst>
              <a:ext uri="{FF2B5EF4-FFF2-40B4-BE49-F238E27FC236}">
                <a16:creationId xmlns:a16="http://schemas.microsoft.com/office/drawing/2014/main" id="{96049146-E48E-4910-57FF-F4E469F6E99C}"/>
              </a:ext>
            </a:extLst>
          </p:cNvPr>
          <p:cNvPicPr>
            <a:picLocks noChangeAspect="1"/>
          </p:cNvPicPr>
          <p:nvPr/>
        </p:nvPicPr>
        <p:blipFill>
          <a:blip r:embed="rId4"/>
          <a:stretch>
            <a:fillRect/>
          </a:stretch>
        </p:blipFill>
        <p:spPr>
          <a:xfrm>
            <a:off x="283863" y="5398941"/>
            <a:ext cx="1566534" cy="962958"/>
          </a:xfrm>
          <a:prstGeom prst="rect">
            <a:avLst/>
          </a:prstGeom>
        </p:spPr>
      </p:pic>
    </p:spTree>
    <p:extLst>
      <p:ext uri="{BB962C8B-B14F-4D97-AF65-F5344CB8AC3E}">
        <p14:creationId xmlns:p14="http://schemas.microsoft.com/office/powerpoint/2010/main" val="1413306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2F0411-2EC5-E03B-8780-47F734F9B8F1}"/>
            </a:ext>
          </a:extLst>
        </p:cNvPr>
        <p:cNvGrpSpPr/>
        <p:nvPr/>
      </p:nvGrpSpPr>
      <p:grpSpPr>
        <a:xfrm>
          <a:off x="0" y="0"/>
          <a:ext cx="0" cy="0"/>
          <a:chOff x="0" y="0"/>
          <a:chExt cx="0" cy="0"/>
        </a:xfrm>
      </p:grpSpPr>
      <p:sp>
        <p:nvSpPr>
          <p:cNvPr id="141" name="Rectangle 140">
            <a:extLst>
              <a:ext uri="{FF2B5EF4-FFF2-40B4-BE49-F238E27FC236}">
                <a16:creationId xmlns:a16="http://schemas.microsoft.com/office/drawing/2014/main" id="{1179097E-7F98-8BA6-B71E-0852A2988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2345C634-7FBB-9C5B-28A7-71CA05EA9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a:extLst>
              <a:ext uri="{FF2B5EF4-FFF2-40B4-BE49-F238E27FC236}">
                <a16:creationId xmlns:a16="http://schemas.microsoft.com/office/drawing/2014/main" id="{CDD9CB8F-3EEF-AB16-074D-C6C135EBE5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46" name="Oval 145">
              <a:extLst>
                <a:ext uri="{FF2B5EF4-FFF2-40B4-BE49-F238E27FC236}">
                  <a16:creationId xmlns:a16="http://schemas.microsoft.com/office/drawing/2014/main" id="{4CDEDDF6-0224-81C1-148D-9B811857E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2CAA7C38-A85F-CDD5-0575-327E90EF5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EC2E2CE6-291F-7F38-B73B-CF12A3238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93EE596A-AC70-2F76-6CF3-F0F60E600A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val 149">
              <a:extLst>
                <a:ext uri="{FF2B5EF4-FFF2-40B4-BE49-F238E27FC236}">
                  <a16:creationId xmlns:a16="http://schemas.microsoft.com/office/drawing/2014/main" id="{B9D6BD15-FE54-C7D9-DBB3-EE15C3EE9E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240A1047-DFAC-313F-0545-3FD8AD297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A24AE20-81FD-0B97-3E1F-B60301586DCC}"/>
              </a:ext>
            </a:extLst>
          </p:cNvPr>
          <p:cNvSpPr>
            <a:spLocks noGrp="1"/>
          </p:cNvSpPr>
          <p:nvPr>
            <p:ph type="ctrTitle"/>
          </p:nvPr>
        </p:nvSpPr>
        <p:spPr>
          <a:xfrm>
            <a:off x="782455" y="329915"/>
            <a:ext cx="4756239" cy="2819399"/>
          </a:xfrm>
          <a:noFill/>
        </p:spPr>
        <p:txBody>
          <a:bodyPr anchor="b">
            <a:normAutofit/>
          </a:bodyPr>
          <a:lstStyle/>
          <a:p>
            <a:pPr>
              <a:defRPr sz="3200" b="1">
                <a:solidFill>
                  <a:srgbClr val="003366"/>
                </a:solidFill>
              </a:defRPr>
            </a:pPr>
            <a:r>
              <a:rPr lang="en-US" sz="1800" dirty="0">
                <a:solidFill>
                  <a:schemeClr val="bg1"/>
                </a:solidFill>
              </a:rPr>
              <a:t>Introduction to and Refresher on Water and Wastewater Utility</a:t>
            </a:r>
            <a:br>
              <a:rPr lang="en-US" sz="1600" dirty="0">
                <a:solidFill>
                  <a:schemeClr val="bg1"/>
                </a:solidFill>
              </a:rPr>
            </a:br>
            <a:r>
              <a:rPr lang="en-US" sz="1600" dirty="0">
                <a:solidFill>
                  <a:schemeClr val="bg1"/>
                </a:solidFill>
              </a:rPr>
              <a:t> </a:t>
            </a:r>
            <a:r>
              <a:rPr lang="en-US" sz="3900" dirty="0">
                <a:solidFill>
                  <a:schemeClr val="bg1"/>
                </a:solidFill>
              </a:rPr>
              <a:t>Leadership Management and Supervision</a:t>
            </a:r>
          </a:p>
        </p:txBody>
      </p:sp>
      <p:grpSp>
        <p:nvGrpSpPr>
          <p:cNvPr id="153" name="Group 152">
            <a:extLst>
              <a:ext uri="{FF2B5EF4-FFF2-40B4-BE49-F238E27FC236}">
                <a16:creationId xmlns:a16="http://schemas.microsoft.com/office/drawing/2014/main" id="{6EACA147-76F2-31AA-8476-D14DFF7262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762626" y="903343"/>
            <a:ext cx="304800" cy="322326"/>
            <a:chOff x="215328" y="-46937"/>
            <a:chExt cx="304800" cy="2773841"/>
          </a:xfrm>
        </p:grpSpPr>
        <p:cxnSp>
          <p:nvCxnSpPr>
            <p:cNvPr id="154" name="Straight Connector 153">
              <a:extLst>
                <a:ext uri="{FF2B5EF4-FFF2-40B4-BE49-F238E27FC236}">
                  <a16:creationId xmlns:a16="http://schemas.microsoft.com/office/drawing/2014/main" id="{C881AB61-E893-0690-F594-D0EECC8C0D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2F579114-E62D-8264-61B4-649DFB16B1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399EF64-C892-66A5-A383-5519AA98BB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1C8BDFD-FD56-1355-8E08-250623DBA7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9" name="Rectangle 158">
            <a:extLst>
              <a:ext uri="{FF2B5EF4-FFF2-40B4-BE49-F238E27FC236}">
                <a16:creationId xmlns:a16="http://schemas.microsoft.com/office/drawing/2014/main" id="{D9EDFF94-14E2-C9D9-CDA3-5C7EF711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6" y="1131516"/>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0">
            <a:extLst>
              <a:ext uri="{FF2B5EF4-FFF2-40B4-BE49-F238E27FC236}">
                <a16:creationId xmlns:a16="http://schemas.microsoft.com/office/drawing/2014/main" id="{6F25604E-826E-9BC7-D227-4721740CEB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07958" y="4945283"/>
            <a:ext cx="964406" cy="549007"/>
            <a:chOff x="7029447" y="3514725"/>
            <a:chExt cx="1285875" cy="549007"/>
          </a:xfrm>
        </p:grpSpPr>
        <p:cxnSp>
          <p:nvCxnSpPr>
            <p:cNvPr id="162" name="Straight Connector 161">
              <a:extLst>
                <a:ext uri="{FF2B5EF4-FFF2-40B4-BE49-F238E27FC236}">
                  <a16:creationId xmlns:a16="http://schemas.microsoft.com/office/drawing/2014/main" id="{FB46D51A-292E-1DA5-AF3F-472EBCD16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E6BAB98F-E466-46EC-24AA-6FD67B929E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2F066724-CB91-7726-D7B0-86F131C5A0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77301F3E-8831-2D71-09C6-CAD11AEF44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67" name="Rectangle 166">
            <a:extLst>
              <a:ext uri="{FF2B5EF4-FFF2-40B4-BE49-F238E27FC236}">
                <a16:creationId xmlns:a16="http://schemas.microsoft.com/office/drawing/2014/main" id="{C0A7C8AD-11D5-6CC5-9CBD-5E4C7335E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a:extLst>
              <a:ext uri="{FF2B5EF4-FFF2-40B4-BE49-F238E27FC236}">
                <a16:creationId xmlns:a16="http://schemas.microsoft.com/office/drawing/2014/main" id="{2BE34119-6326-D0C2-1142-CAC4ADD38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3" y="5940564"/>
            <a:ext cx="1285875" cy="549007"/>
            <a:chOff x="7029447" y="3514725"/>
            <a:chExt cx="1285875" cy="549007"/>
          </a:xfrm>
        </p:grpSpPr>
        <p:cxnSp>
          <p:nvCxnSpPr>
            <p:cNvPr id="170" name="Straight Connector 169">
              <a:extLst>
                <a:ext uri="{FF2B5EF4-FFF2-40B4-BE49-F238E27FC236}">
                  <a16:creationId xmlns:a16="http://schemas.microsoft.com/office/drawing/2014/main" id="{A93DEEA6-953B-F790-1B2E-718B0E3191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1B452C-A99A-6715-052E-23C3533A5D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FAFDB58-CA44-4296-ED6D-5730BEA216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CA02B06-1ACE-36FD-6B91-F350A94EDB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Subtitle 2">
            <a:extLst>
              <a:ext uri="{FF2B5EF4-FFF2-40B4-BE49-F238E27FC236}">
                <a16:creationId xmlns:a16="http://schemas.microsoft.com/office/drawing/2014/main" id="{C6B23575-2C31-FC72-08A9-BCF62A07AB05}"/>
              </a:ext>
            </a:extLst>
          </p:cNvPr>
          <p:cNvSpPr>
            <a:spLocks noGrp="1"/>
          </p:cNvSpPr>
          <p:nvPr>
            <p:ph type="subTitle" idx="1"/>
          </p:nvPr>
        </p:nvSpPr>
        <p:spPr>
          <a:xfrm>
            <a:off x="369910" y="3393558"/>
            <a:ext cx="5702978" cy="2453066"/>
          </a:xfrm>
          <a:noFill/>
        </p:spPr>
        <p:txBody>
          <a:bodyPr anchor="t">
            <a:normAutofit/>
          </a:bodyPr>
          <a:lstStyle/>
          <a:p>
            <a:pPr>
              <a:defRPr sz="1800">
                <a:solidFill>
                  <a:srgbClr val="707070"/>
                </a:solidFill>
              </a:defRPr>
            </a:pPr>
            <a:r>
              <a:rPr lang="en-US" sz="1800" dirty="0">
                <a:solidFill>
                  <a:schemeClr val="bg1"/>
                </a:solidFill>
              </a:rPr>
              <a:t>PaDEP Course ID # 9684</a:t>
            </a:r>
          </a:p>
          <a:p>
            <a:pPr>
              <a:defRPr sz="1800">
                <a:solidFill>
                  <a:srgbClr val="707070"/>
                </a:solidFill>
              </a:defRPr>
            </a:pPr>
            <a:r>
              <a:rPr lang="en-US" sz="1800">
                <a:solidFill>
                  <a:schemeClr val="bg1"/>
                </a:solidFill>
              </a:rPr>
              <a:t>3.0 Drinking Water </a:t>
            </a:r>
            <a:r>
              <a:rPr lang="en-US" sz="1800" dirty="0">
                <a:solidFill>
                  <a:schemeClr val="bg1"/>
                </a:solidFill>
              </a:rPr>
              <a:t>CEHs and 3.0 wastewater CEHs </a:t>
            </a:r>
          </a:p>
          <a:p>
            <a:pPr algn="l">
              <a:defRPr sz="1800">
                <a:solidFill>
                  <a:srgbClr val="707070"/>
                </a:solidFill>
              </a:defRPr>
            </a:pPr>
            <a:endParaRPr lang="en-US" sz="1800" dirty="0">
              <a:solidFill>
                <a:schemeClr val="bg1"/>
              </a:solidFill>
            </a:endParaRPr>
          </a:p>
          <a:p>
            <a:pPr algn="l">
              <a:defRPr sz="1800">
                <a:solidFill>
                  <a:srgbClr val="707070"/>
                </a:solidFill>
              </a:defRPr>
            </a:pPr>
            <a:r>
              <a:rPr lang="en-US" sz="1800" dirty="0">
                <a:solidFill>
                  <a:schemeClr val="bg1"/>
                </a:solidFill>
              </a:rPr>
              <a:t>Must participate in the class and complete all assessments in order to receive credit for completing the course. </a:t>
            </a:r>
          </a:p>
        </p:txBody>
      </p:sp>
      <p:pic>
        <p:nvPicPr>
          <p:cNvPr id="7" name="Picture 6" descr="A black and white text&#10;&#10;Description automatically generated">
            <a:extLst>
              <a:ext uri="{FF2B5EF4-FFF2-40B4-BE49-F238E27FC236}">
                <a16:creationId xmlns:a16="http://schemas.microsoft.com/office/drawing/2014/main" id="{1014559C-6465-1933-C4A6-033CEDFFCF73}"/>
              </a:ext>
            </a:extLst>
          </p:cNvPr>
          <p:cNvPicPr>
            <a:picLocks noChangeAspect="1"/>
          </p:cNvPicPr>
          <p:nvPr/>
        </p:nvPicPr>
        <p:blipFill>
          <a:blip r:embed="rId2"/>
          <a:stretch>
            <a:fillRect/>
          </a:stretch>
        </p:blipFill>
        <p:spPr>
          <a:xfrm>
            <a:off x="2042232" y="5514294"/>
            <a:ext cx="4807765" cy="1049357"/>
          </a:xfrm>
          <a:prstGeom prst="rect">
            <a:avLst/>
          </a:prstGeom>
        </p:spPr>
      </p:pic>
      <p:pic>
        <p:nvPicPr>
          <p:cNvPr id="9" name="Picture 8" descr="A black and white logo with white letters&#10;&#10;Description automatically generated">
            <a:extLst>
              <a:ext uri="{FF2B5EF4-FFF2-40B4-BE49-F238E27FC236}">
                <a16:creationId xmlns:a16="http://schemas.microsoft.com/office/drawing/2014/main" id="{3EF064DC-8E69-17A4-709D-59073753AB8B}"/>
              </a:ext>
            </a:extLst>
          </p:cNvPr>
          <p:cNvPicPr>
            <a:picLocks noChangeAspect="1"/>
          </p:cNvPicPr>
          <p:nvPr/>
        </p:nvPicPr>
        <p:blipFill>
          <a:blip r:embed="rId3"/>
          <a:stretch>
            <a:fillRect/>
          </a:stretch>
        </p:blipFill>
        <p:spPr>
          <a:xfrm>
            <a:off x="7938980" y="198098"/>
            <a:ext cx="866775" cy="742950"/>
          </a:xfrm>
          <a:prstGeom prst="rect">
            <a:avLst/>
          </a:prstGeom>
        </p:spPr>
      </p:pic>
      <p:sp>
        <p:nvSpPr>
          <p:cNvPr id="4" name="Title 1">
            <a:extLst>
              <a:ext uri="{FF2B5EF4-FFF2-40B4-BE49-F238E27FC236}">
                <a16:creationId xmlns:a16="http://schemas.microsoft.com/office/drawing/2014/main" id="{6AD88ADC-9CAD-F6BD-534F-415F2AA4A4EB}"/>
              </a:ext>
            </a:extLst>
          </p:cNvPr>
          <p:cNvSpPr txBox="1">
            <a:spLocks/>
          </p:cNvSpPr>
          <p:nvPr/>
        </p:nvSpPr>
        <p:spPr>
          <a:xfrm>
            <a:off x="940916" y="2799244"/>
            <a:ext cx="3820818" cy="678446"/>
          </a:xfrm>
          <a:prstGeom prst="rect">
            <a:avLst/>
          </a:prstGeom>
          <a:noFill/>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sz="3200" b="1">
                <a:solidFill>
                  <a:srgbClr val="003366"/>
                </a:solidFill>
              </a:defRPr>
            </a:pPr>
            <a:endParaRPr lang="en-US" sz="1800" b="1" dirty="0">
              <a:solidFill>
                <a:schemeClr val="bg1"/>
              </a:solidFill>
            </a:endParaRPr>
          </a:p>
        </p:txBody>
      </p:sp>
    </p:spTree>
    <p:extLst>
      <p:ext uri="{BB962C8B-B14F-4D97-AF65-F5344CB8AC3E}">
        <p14:creationId xmlns:p14="http://schemas.microsoft.com/office/powerpoint/2010/main" val="3091740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C63B53-34C1-117F-356D-F323FEB5750E}"/>
              </a:ext>
            </a:extLst>
          </p:cNvPr>
          <p:cNvSpPr>
            <a:spLocks noGrp="1"/>
          </p:cNvSpPr>
          <p:nvPr>
            <p:ph type="title"/>
          </p:nvPr>
        </p:nvSpPr>
        <p:spPr>
          <a:xfrm>
            <a:off x="571350" y="762001"/>
            <a:ext cx="4000647" cy="1708242"/>
          </a:xfrm>
        </p:spPr>
        <p:txBody>
          <a:bodyPr anchor="ctr">
            <a:normAutofit/>
          </a:bodyPr>
          <a:lstStyle/>
          <a:p>
            <a:r>
              <a:rPr lang="en-US" sz="3500"/>
              <a:t>Overview of Leadership and Management (Cont.)</a:t>
            </a:r>
          </a:p>
        </p:txBody>
      </p:sp>
      <p:sp>
        <p:nvSpPr>
          <p:cNvPr id="3" name="Content Placeholder 2">
            <a:extLst>
              <a:ext uri="{FF2B5EF4-FFF2-40B4-BE49-F238E27FC236}">
                <a16:creationId xmlns:a16="http://schemas.microsoft.com/office/drawing/2014/main" id="{3B9CA0B6-B5B6-1088-A023-363F6A74AEBA}"/>
              </a:ext>
            </a:extLst>
          </p:cNvPr>
          <p:cNvSpPr>
            <a:spLocks noGrp="1"/>
          </p:cNvSpPr>
          <p:nvPr>
            <p:ph idx="1"/>
          </p:nvPr>
        </p:nvSpPr>
        <p:spPr>
          <a:xfrm>
            <a:off x="571349" y="1802732"/>
            <a:ext cx="4000647" cy="3769835"/>
          </a:xfrm>
        </p:spPr>
        <p:txBody>
          <a:bodyPr anchor="ctr">
            <a:normAutofit/>
          </a:bodyPr>
          <a:lstStyle/>
          <a:p>
            <a:r>
              <a:rPr lang="en-US" sz="1800" dirty="0"/>
              <a:t>Progression of Leadership and Management</a:t>
            </a:r>
          </a:p>
          <a:p>
            <a:pPr lvl="1"/>
            <a:r>
              <a:rPr lang="en-US" sz="1800" dirty="0"/>
              <a:t>Find a “fit”</a:t>
            </a:r>
          </a:p>
          <a:p>
            <a:pPr lvl="1"/>
            <a:r>
              <a:rPr lang="en-US" sz="1800" dirty="0"/>
              <a:t>Be “effective”</a:t>
            </a:r>
          </a:p>
          <a:p>
            <a:pPr lvl="1"/>
            <a:r>
              <a:rPr lang="en-US" sz="1800" dirty="0"/>
              <a:t>Prepare a “successor”</a:t>
            </a:r>
          </a:p>
        </p:txBody>
      </p:sp>
      <p:pic>
        <p:nvPicPr>
          <p:cNvPr id="5" name="Picture 4" descr="Red toy person in front of two lines of white figures">
            <a:extLst>
              <a:ext uri="{FF2B5EF4-FFF2-40B4-BE49-F238E27FC236}">
                <a16:creationId xmlns:a16="http://schemas.microsoft.com/office/drawing/2014/main" id="{7035A163-B7AC-3A4B-1153-A31CCEB8C61A}"/>
              </a:ext>
            </a:extLst>
          </p:cNvPr>
          <p:cNvPicPr>
            <a:picLocks noChangeAspect="1"/>
          </p:cNvPicPr>
          <p:nvPr/>
        </p:nvPicPr>
        <p:blipFill>
          <a:blip r:embed="rId2"/>
          <a:srcRect l="32781" r="28924" b="-2"/>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pic>
        <p:nvPicPr>
          <p:cNvPr id="4" name="Picture 3" descr="A logo of a company&#10;&#10;Description automatically generated">
            <a:extLst>
              <a:ext uri="{FF2B5EF4-FFF2-40B4-BE49-F238E27FC236}">
                <a16:creationId xmlns:a16="http://schemas.microsoft.com/office/drawing/2014/main" id="{D7466557-4ECD-AC01-675A-26EE207B2DAD}"/>
              </a:ext>
            </a:extLst>
          </p:cNvPr>
          <p:cNvPicPr>
            <a:picLocks noChangeAspect="1"/>
          </p:cNvPicPr>
          <p:nvPr/>
        </p:nvPicPr>
        <p:blipFill>
          <a:blip r:embed="rId3"/>
          <a:stretch>
            <a:fillRect/>
          </a:stretch>
        </p:blipFill>
        <p:spPr>
          <a:xfrm>
            <a:off x="283863" y="5398941"/>
            <a:ext cx="1566534" cy="962958"/>
          </a:xfrm>
          <a:prstGeom prst="rect">
            <a:avLst/>
          </a:prstGeom>
        </p:spPr>
      </p:pic>
    </p:spTree>
    <p:extLst>
      <p:ext uri="{BB962C8B-B14F-4D97-AF65-F5344CB8AC3E}">
        <p14:creationId xmlns:p14="http://schemas.microsoft.com/office/powerpoint/2010/main" val="358525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43341E-3BA0-CC08-996E-D0509DF7093D}"/>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890C6E-F89B-699B-E5CA-72D23748481F}"/>
              </a:ext>
            </a:extLst>
          </p:cNvPr>
          <p:cNvSpPr>
            <a:spLocks noGrp="1"/>
          </p:cNvSpPr>
          <p:nvPr>
            <p:ph type="title"/>
          </p:nvPr>
        </p:nvSpPr>
        <p:spPr>
          <a:xfrm>
            <a:off x="571352" y="350196"/>
            <a:ext cx="3485178" cy="1624520"/>
          </a:xfrm>
        </p:spPr>
        <p:txBody>
          <a:bodyPr anchor="ctr">
            <a:normAutofit/>
          </a:bodyPr>
          <a:lstStyle/>
          <a:p>
            <a:pPr>
              <a:lnSpc>
                <a:spcPct val="90000"/>
              </a:lnSpc>
            </a:pPr>
            <a:r>
              <a:rPr lang="en-US" sz="3000" dirty="0"/>
              <a:t>Overview of Leadership and Management (Cont.)</a:t>
            </a:r>
          </a:p>
        </p:txBody>
      </p:sp>
      <p:sp>
        <p:nvSpPr>
          <p:cNvPr id="3" name="Content Placeholder 2">
            <a:extLst>
              <a:ext uri="{FF2B5EF4-FFF2-40B4-BE49-F238E27FC236}">
                <a16:creationId xmlns:a16="http://schemas.microsoft.com/office/drawing/2014/main" id="{3F3BDE26-0737-7224-2A76-0E0392B7B08D}"/>
              </a:ext>
            </a:extLst>
          </p:cNvPr>
          <p:cNvSpPr>
            <a:spLocks noGrp="1"/>
          </p:cNvSpPr>
          <p:nvPr>
            <p:ph idx="1"/>
          </p:nvPr>
        </p:nvSpPr>
        <p:spPr>
          <a:xfrm>
            <a:off x="405056" y="1965572"/>
            <a:ext cx="3909209" cy="3613149"/>
          </a:xfrm>
        </p:spPr>
        <p:txBody>
          <a:bodyPr anchor="ctr">
            <a:noAutofit/>
          </a:bodyPr>
          <a:lstStyle/>
          <a:p>
            <a:pPr>
              <a:lnSpc>
                <a:spcPct val="90000"/>
              </a:lnSpc>
            </a:pPr>
            <a:r>
              <a:rPr lang="en-US" sz="1800" dirty="0"/>
              <a:t>Careers in Leadership and Management</a:t>
            </a:r>
          </a:p>
          <a:p>
            <a:pPr>
              <a:lnSpc>
                <a:spcPct val="90000"/>
              </a:lnSpc>
            </a:pPr>
            <a:endParaRPr lang="en-US" sz="1800" dirty="0"/>
          </a:p>
          <a:p>
            <a:pPr lvl="1">
              <a:lnSpc>
                <a:spcPct val="90000"/>
              </a:lnSpc>
            </a:pPr>
            <a:r>
              <a:rPr lang="en-US" sz="1800" dirty="0"/>
              <a:t>Management Careers have both opportunities for success as well as downsides</a:t>
            </a:r>
          </a:p>
        </p:txBody>
      </p:sp>
      <p:pic>
        <p:nvPicPr>
          <p:cNvPr id="5" name="Picture 4" descr="A group of multi colored wooden stick figures">
            <a:extLst>
              <a:ext uri="{FF2B5EF4-FFF2-40B4-BE49-F238E27FC236}">
                <a16:creationId xmlns:a16="http://schemas.microsoft.com/office/drawing/2014/main" id="{D42D46E7-D758-2DF0-EF2E-326769004881}"/>
              </a:ext>
            </a:extLst>
          </p:cNvPr>
          <p:cNvPicPr>
            <a:picLocks noChangeAspect="1"/>
          </p:cNvPicPr>
          <p:nvPr/>
        </p:nvPicPr>
        <p:blipFill>
          <a:blip r:embed="rId2"/>
          <a:srcRect l="19825" r="33956"/>
          <a:stretch/>
        </p:blipFill>
        <p:spPr>
          <a:xfrm>
            <a:off x="4572000" y="1"/>
            <a:ext cx="4577118" cy="6858000"/>
          </a:xfrm>
          <a:prstGeom prst="rect">
            <a:avLst/>
          </a:prstGeom>
        </p:spPr>
      </p:pic>
      <p:pic>
        <p:nvPicPr>
          <p:cNvPr id="4" name="Picture 3" descr="A logo of a company&#10;&#10;Description automatically generated">
            <a:extLst>
              <a:ext uri="{FF2B5EF4-FFF2-40B4-BE49-F238E27FC236}">
                <a16:creationId xmlns:a16="http://schemas.microsoft.com/office/drawing/2014/main" id="{1910DC33-7E65-C66E-3188-F981A89E180F}"/>
              </a:ext>
            </a:extLst>
          </p:cNvPr>
          <p:cNvPicPr>
            <a:picLocks noChangeAspect="1"/>
          </p:cNvPicPr>
          <p:nvPr/>
        </p:nvPicPr>
        <p:blipFill>
          <a:blip r:embed="rId3"/>
          <a:stretch>
            <a:fillRect/>
          </a:stretch>
        </p:blipFill>
        <p:spPr>
          <a:xfrm>
            <a:off x="140740" y="5664389"/>
            <a:ext cx="1566534" cy="962958"/>
          </a:xfrm>
          <a:prstGeom prst="rect">
            <a:avLst/>
          </a:prstGeom>
        </p:spPr>
      </p:pic>
    </p:spTree>
    <p:extLst>
      <p:ext uri="{BB962C8B-B14F-4D97-AF65-F5344CB8AC3E}">
        <p14:creationId xmlns:p14="http://schemas.microsoft.com/office/powerpoint/2010/main" val="3001540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3C1C3A-60CB-F33C-4267-7991BFB11981}"/>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6564CA02-1898-EDD2-4FF2-9F8BC6915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131C3DBA-3755-E14A-327D-59ECC71989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8BE8E-F368-2CDE-BF14-89A94C9250BB}"/>
              </a:ext>
            </a:extLst>
          </p:cNvPr>
          <p:cNvSpPr>
            <a:spLocks noGrp="1"/>
          </p:cNvSpPr>
          <p:nvPr>
            <p:ph type="title"/>
          </p:nvPr>
        </p:nvSpPr>
        <p:spPr>
          <a:xfrm>
            <a:off x="571352" y="350196"/>
            <a:ext cx="3485178" cy="1624520"/>
          </a:xfrm>
        </p:spPr>
        <p:txBody>
          <a:bodyPr anchor="ctr">
            <a:normAutofit/>
          </a:bodyPr>
          <a:lstStyle/>
          <a:p>
            <a:pPr>
              <a:lnSpc>
                <a:spcPct val="90000"/>
              </a:lnSpc>
            </a:pPr>
            <a:r>
              <a:rPr lang="en-US" sz="3000" dirty="0"/>
              <a:t>Overview of Leadership and Management (Cont.)</a:t>
            </a:r>
          </a:p>
        </p:txBody>
      </p:sp>
      <p:sp>
        <p:nvSpPr>
          <p:cNvPr id="3" name="Content Placeholder 2">
            <a:extLst>
              <a:ext uri="{FF2B5EF4-FFF2-40B4-BE49-F238E27FC236}">
                <a16:creationId xmlns:a16="http://schemas.microsoft.com/office/drawing/2014/main" id="{427DE340-1AB7-1300-8670-F5D5DCD4EC45}"/>
              </a:ext>
            </a:extLst>
          </p:cNvPr>
          <p:cNvSpPr>
            <a:spLocks noGrp="1"/>
          </p:cNvSpPr>
          <p:nvPr>
            <p:ph idx="1"/>
          </p:nvPr>
        </p:nvSpPr>
        <p:spPr>
          <a:xfrm>
            <a:off x="530582" y="2168620"/>
            <a:ext cx="3909209" cy="3613149"/>
          </a:xfrm>
        </p:spPr>
        <p:txBody>
          <a:bodyPr anchor="ctr">
            <a:noAutofit/>
          </a:bodyPr>
          <a:lstStyle/>
          <a:p>
            <a:pPr>
              <a:lnSpc>
                <a:spcPct val="90000"/>
              </a:lnSpc>
            </a:pPr>
            <a:r>
              <a:rPr lang="en-US" sz="1800" dirty="0"/>
              <a:t>Careers in Leadership and Management</a:t>
            </a:r>
          </a:p>
          <a:p>
            <a:pPr lvl="1">
              <a:lnSpc>
                <a:spcPct val="90000"/>
              </a:lnSpc>
            </a:pPr>
            <a:endParaRPr lang="en-US" sz="900" dirty="0"/>
          </a:p>
          <a:p>
            <a:pPr lvl="1">
              <a:lnSpc>
                <a:spcPct val="90000"/>
              </a:lnSpc>
            </a:pPr>
            <a:r>
              <a:rPr lang="en-US" sz="1800" dirty="0"/>
              <a:t>Factors include:</a:t>
            </a:r>
          </a:p>
          <a:p>
            <a:pPr lvl="1">
              <a:lnSpc>
                <a:spcPct val="90000"/>
              </a:lnSpc>
            </a:pPr>
            <a:endParaRPr lang="en-US" sz="1800" dirty="0"/>
          </a:p>
          <a:p>
            <a:pPr lvl="2">
              <a:lnSpc>
                <a:spcPct val="90000"/>
              </a:lnSpc>
            </a:pPr>
            <a:r>
              <a:rPr lang="en-US" sz="1800" dirty="0"/>
              <a:t>Education, knowledge, abilities, drive to be an influencer, motivated to manage, etc.</a:t>
            </a:r>
          </a:p>
          <a:p>
            <a:pPr lvl="2">
              <a:lnSpc>
                <a:spcPct val="90000"/>
              </a:lnSpc>
            </a:pPr>
            <a:endParaRPr lang="en-US" sz="900" dirty="0"/>
          </a:p>
        </p:txBody>
      </p:sp>
      <p:pic>
        <p:nvPicPr>
          <p:cNvPr id="5" name="Picture 4" descr="A group of multi colored wooden stick figures">
            <a:extLst>
              <a:ext uri="{FF2B5EF4-FFF2-40B4-BE49-F238E27FC236}">
                <a16:creationId xmlns:a16="http://schemas.microsoft.com/office/drawing/2014/main" id="{E507B562-2949-E917-3E22-6174ECBF9831}"/>
              </a:ext>
            </a:extLst>
          </p:cNvPr>
          <p:cNvPicPr>
            <a:picLocks noChangeAspect="1"/>
          </p:cNvPicPr>
          <p:nvPr/>
        </p:nvPicPr>
        <p:blipFill>
          <a:blip r:embed="rId2"/>
          <a:srcRect l="19825" r="33956"/>
          <a:stretch/>
        </p:blipFill>
        <p:spPr>
          <a:xfrm>
            <a:off x="4572000" y="1"/>
            <a:ext cx="4577118" cy="6858000"/>
          </a:xfrm>
          <a:prstGeom prst="rect">
            <a:avLst/>
          </a:prstGeom>
        </p:spPr>
      </p:pic>
      <p:pic>
        <p:nvPicPr>
          <p:cNvPr id="4" name="Picture 3" descr="A logo of a company&#10;&#10;Description automatically generated">
            <a:extLst>
              <a:ext uri="{FF2B5EF4-FFF2-40B4-BE49-F238E27FC236}">
                <a16:creationId xmlns:a16="http://schemas.microsoft.com/office/drawing/2014/main" id="{F6FA8B24-BFE8-3343-DE81-96CEC01BF901}"/>
              </a:ext>
            </a:extLst>
          </p:cNvPr>
          <p:cNvPicPr>
            <a:picLocks noChangeAspect="1"/>
          </p:cNvPicPr>
          <p:nvPr/>
        </p:nvPicPr>
        <p:blipFill>
          <a:blip r:embed="rId3"/>
          <a:stretch>
            <a:fillRect/>
          </a:stretch>
        </p:blipFill>
        <p:spPr>
          <a:xfrm>
            <a:off x="140740" y="5664389"/>
            <a:ext cx="1566534" cy="962958"/>
          </a:xfrm>
          <a:prstGeom prst="rect">
            <a:avLst/>
          </a:prstGeom>
        </p:spPr>
      </p:pic>
    </p:spTree>
    <p:extLst>
      <p:ext uri="{BB962C8B-B14F-4D97-AF65-F5344CB8AC3E}">
        <p14:creationId xmlns:p14="http://schemas.microsoft.com/office/powerpoint/2010/main" val="2215220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2F2661-175A-1817-DEDE-467AC4857E10}"/>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5B7BF398-7C5A-83AA-BF75-A58CD827F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855E55BA-8CEC-EC91-9DF1-7B14CD91C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F18EC6-C3A5-DC35-C3F6-DF791F061B76}"/>
              </a:ext>
            </a:extLst>
          </p:cNvPr>
          <p:cNvSpPr>
            <a:spLocks noGrp="1"/>
          </p:cNvSpPr>
          <p:nvPr>
            <p:ph type="title"/>
          </p:nvPr>
        </p:nvSpPr>
        <p:spPr>
          <a:xfrm>
            <a:off x="571352" y="350196"/>
            <a:ext cx="3485178" cy="1624520"/>
          </a:xfrm>
        </p:spPr>
        <p:txBody>
          <a:bodyPr anchor="ctr">
            <a:normAutofit/>
          </a:bodyPr>
          <a:lstStyle/>
          <a:p>
            <a:pPr>
              <a:lnSpc>
                <a:spcPct val="90000"/>
              </a:lnSpc>
            </a:pPr>
            <a:r>
              <a:rPr lang="en-US" sz="3000" dirty="0"/>
              <a:t>Overview of Leadership and Management (Cont.)</a:t>
            </a:r>
          </a:p>
        </p:txBody>
      </p:sp>
      <p:sp>
        <p:nvSpPr>
          <p:cNvPr id="3" name="Content Placeholder 2">
            <a:extLst>
              <a:ext uri="{FF2B5EF4-FFF2-40B4-BE49-F238E27FC236}">
                <a16:creationId xmlns:a16="http://schemas.microsoft.com/office/drawing/2014/main" id="{64BB4F63-4FF4-9E65-6B21-276DC0F496B3}"/>
              </a:ext>
            </a:extLst>
          </p:cNvPr>
          <p:cNvSpPr>
            <a:spLocks noGrp="1"/>
          </p:cNvSpPr>
          <p:nvPr>
            <p:ph idx="1"/>
          </p:nvPr>
        </p:nvSpPr>
        <p:spPr>
          <a:xfrm>
            <a:off x="530582" y="2168620"/>
            <a:ext cx="3909209" cy="3613149"/>
          </a:xfrm>
        </p:spPr>
        <p:txBody>
          <a:bodyPr anchor="ctr">
            <a:noAutofit/>
          </a:bodyPr>
          <a:lstStyle/>
          <a:p>
            <a:pPr>
              <a:lnSpc>
                <a:spcPct val="90000"/>
              </a:lnSpc>
            </a:pPr>
            <a:r>
              <a:rPr lang="en-US" sz="1800" dirty="0"/>
              <a:t>Careers in Leadership and Management</a:t>
            </a:r>
          </a:p>
          <a:p>
            <a:pPr lvl="1">
              <a:lnSpc>
                <a:spcPct val="90000"/>
              </a:lnSpc>
            </a:pPr>
            <a:endParaRPr lang="en-US" sz="900" dirty="0"/>
          </a:p>
          <a:p>
            <a:pPr lvl="2">
              <a:lnSpc>
                <a:spcPct val="90000"/>
              </a:lnSpc>
            </a:pPr>
            <a:endParaRPr lang="en-US" sz="900" dirty="0"/>
          </a:p>
          <a:p>
            <a:pPr lvl="1">
              <a:lnSpc>
                <a:spcPct val="90000"/>
              </a:lnSpc>
            </a:pPr>
            <a:r>
              <a:rPr lang="en-US" sz="1800" dirty="0"/>
              <a:t>When given opportunities:</a:t>
            </a:r>
          </a:p>
          <a:p>
            <a:pPr lvl="1">
              <a:lnSpc>
                <a:spcPct val="90000"/>
              </a:lnSpc>
            </a:pPr>
            <a:endParaRPr lang="en-US" sz="1800" dirty="0"/>
          </a:p>
          <a:p>
            <a:pPr lvl="2">
              <a:lnSpc>
                <a:spcPct val="90000"/>
              </a:lnSpc>
            </a:pPr>
            <a:r>
              <a:rPr lang="en-US" sz="1800" dirty="0"/>
              <a:t>You must be a competent leader, perform well and capitalize to assure your future success</a:t>
            </a:r>
          </a:p>
        </p:txBody>
      </p:sp>
      <p:pic>
        <p:nvPicPr>
          <p:cNvPr id="5" name="Picture 4" descr="A group of multi colored wooden stick figures">
            <a:extLst>
              <a:ext uri="{FF2B5EF4-FFF2-40B4-BE49-F238E27FC236}">
                <a16:creationId xmlns:a16="http://schemas.microsoft.com/office/drawing/2014/main" id="{21CB79A0-EB56-EB78-DAEC-B4E73A5AE5EA}"/>
              </a:ext>
            </a:extLst>
          </p:cNvPr>
          <p:cNvPicPr>
            <a:picLocks noChangeAspect="1"/>
          </p:cNvPicPr>
          <p:nvPr/>
        </p:nvPicPr>
        <p:blipFill>
          <a:blip r:embed="rId2"/>
          <a:srcRect l="19825" r="33956"/>
          <a:stretch/>
        </p:blipFill>
        <p:spPr>
          <a:xfrm>
            <a:off x="4572000" y="1"/>
            <a:ext cx="4577118" cy="6858000"/>
          </a:xfrm>
          <a:prstGeom prst="rect">
            <a:avLst/>
          </a:prstGeom>
        </p:spPr>
      </p:pic>
      <p:pic>
        <p:nvPicPr>
          <p:cNvPr id="4" name="Picture 3" descr="A logo of a company&#10;&#10;Description automatically generated">
            <a:extLst>
              <a:ext uri="{FF2B5EF4-FFF2-40B4-BE49-F238E27FC236}">
                <a16:creationId xmlns:a16="http://schemas.microsoft.com/office/drawing/2014/main" id="{8ACC1318-31DF-4DAF-0561-5B2F65CFDE43}"/>
              </a:ext>
            </a:extLst>
          </p:cNvPr>
          <p:cNvPicPr>
            <a:picLocks noChangeAspect="1"/>
          </p:cNvPicPr>
          <p:nvPr/>
        </p:nvPicPr>
        <p:blipFill>
          <a:blip r:embed="rId3"/>
          <a:stretch>
            <a:fillRect/>
          </a:stretch>
        </p:blipFill>
        <p:spPr>
          <a:xfrm>
            <a:off x="140740" y="5664389"/>
            <a:ext cx="1566534" cy="962958"/>
          </a:xfrm>
          <a:prstGeom prst="rect">
            <a:avLst/>
          </a:prstGeom>
        </p:spPr>
      </p:pic>
    </p:spTree>
    <p:extLst>
      <p:ext uri="{BB962C8B-B14F-4D97-AF65-F5344CB8AC3E}">
        <p14:creationId xmlns:p14="http://schemas.microsoft.com/office/powerpoint/2010/main" val="1276879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rful carved figures of humans">
            <a:extLst>
              <a:ext uri="{FF2B5EF4-FFF2-40B4-BE49-F238E27FC236}">
                <a16:creationId xmlns:a16="http://schemas.microsoft.com/office/drawing/2014/main" id="{869FD853-E4AB-D44C-5801-9E331EEF304F}"/>
              </a:ext>
            </a:extLst>
          </p:cNvPr>
          <p:cNvPicPr>
            <a:picLocks noChangeAspect="1"/>
          </p:cNvPicPr>
          <p:nvPr/>
        </p:nvPicPr>
        <p:blipFill>
          <a:blip r:embed="rId2"/>
          <a:srcRect l="29038" r="28805" b="-1"/>
          <a:stretch/>
        </p:blipFill>
        <p:spPr>
          <a:xfrm>
            <a:off x="20" y="-2"/>
            <a:ext cx="4057627"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A00C0B-F03D-D2F3-57CC-C7EFA49B6121}"/>
              </a:ext>
            </a:extLst>
          </p:cNvPr>
          <p:cNvSpPr>
            <a:spLocks noGrp="1"/>
          </p:cNvSpPr>
          <p:nvPr>
            <p:ph type="title"/>
          </p:nvPr>
        </p:nvSpPr>
        <p:spPr>
          <a:xfrm>
            <a:off x="4586487" y="405685"/>
            <a:ext cx="4098726" cy="1559301"/>
          </a:xfrm>
        </p:spPr>
        <p:txBody>
          <a:bodyPr>
            <a:normAutofit/>
          </a:bodyPr>
          <a:lstStyle/>
          <a:p>
            <a:pPr>
              <a:lnSpc>
                <a:spcPct val="90000"/>
              </a:lnSpc>
            </a:pPr>
            <a:r>
              <a:rPr lang="en-US" sz="3500" dirty="0"/>
              <a:t>Overview of Leadership and Management (Cont.)</a:t>
            </a:r>
          </a:p>
        </p:txBody>
      </p:sp>
      <p:sp>
        <p:nvSpPr>
          <p:cNvPr id="3" name="Content Placeholder 2">
            <a:extLst>
              <a:ext uri="{FF2B5EF4-FFF2-40B4-BE49-F238E27FC236}">
                <a16:creationId xmlns:a16="http://schemas.microsoft.com/office/drawing/2014/main" id="{DAF385B8-98EE-AD6C-5A12-C7B18F2E9107}"/>
              </a:ext>
            </a:extLst>
          </p:cNvPr>
          <p:cNvSpPr>
            <a:spLocks noGrp="1"/>
          </p:cNvSpPr>
          <p:nvPr>
            <p:ph idx="1"/>
          </p:nvPr>
        </p:nvSpPr>
        <p:spPr>
          <a:xfrm>
            <a:off x="4668097" y="1869246"/>
            <a:ext cx="3935505" cy="3496878"/>
          </a:xfrm>
        </p:spPr>
        <p:txBody>
          <a:bodyPr anchor="ctr">
            <a:normAutofit/>
          </a:bodyPr>
          <a:lstStyle/>
          <a:p>
            <a:r>
              <a:rPr lang="en-US" sz="1800" dirty="0"/>
              <a:t>Careers in Leadership and Management</a:t>
            </a:r>
          </a:p>
          <a:p>
            <a:endParaRPr lang="en-US" sz="900" dirty="0"/>
          </a:p>
          <a:p>
            <a:pPr lvl="1"/>
            <a:r>
              <a:rPr lang="en-US" sz="1800" dirty="0"/>
              <a:t>Defining Success: </a:t>
            </a:r>
          </a:p>
          <a:p>
            <a:pPr lvl="1"/>
            <a:endParaRPr lang="en-US" sz="1800" dirty="0"/>
          </a:p>
          <a:p>
            <a:pPr lvl="2"/>
            <a:r>
              <a:rPr lang="en-US" sz="1800" dirty="0"/>
              <a:t>Technical Expertise, Managerial Rank, Security, Autonomy, Creativity, etc.</a:t>
            </a:r>
          </a:p>
          <a:p>
            <a:pPr lvl="2"/>
            <a:endParaRPr lang="en-US" sz="900" dirty="0"/>
          </a:p>
        </p:txBody>
      </p:sp>
      <p:pic>
        <p:nvPicPr>
          <p:cNvPr id="4" name="Picture 3" descr="A logo of a company&#10;&#10;Description automatically generated">
            <a:extLst>
              <a:ext uri="{FF2B5EF4-FFF2-40B4-BE49-F238E27FC236}">
                <a16:creationId xmlns:a16="http://schemas.microsoft.com/office/drawing/2014/main" id="{92A93E66-C122-403A-035E-F92831DBEB3F}"/>
              </a:ext>
            </a:extLst>
          </p:cNvPr>
          <p:cNvPicPr>
            <a:picLocks noChangeAspect="1"/>
          </p:cNvPicPr>
          <p:nvPr/>
        </p:nvPicPr>
        <p:blipFill>
          <a:blip r:embed="rId3"/>
          <a:stretch>
            <a:fillRect/>
          </a:stretch>
        </p:blipFill>
        <p:spPr>
          <a:xfrm>
            <a:off x="7484298" y="5758599"/>
            <a:ext cx="1566534" cy="962958"/>
          </a:xfrm>
          <a:prstGeom prst="rect">
            <a:avLst/>
          </a:prstGeom>
        </p:spPr>
      </p:pic>
    </p:spTree>
    <p:extLst>
      <p:ext uri="{BB962C8B-B14F-4D97-AF65-F5344CB8AC3E}">
        <p14:creationId xmlns:p14="http://schemas.microsoft.com/office/powerpoint/2010/main" val="1382604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55C675-73F3-37E9-D6EC-3482ECA26E57}"/>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D9E99B25-E93E-35AB-C689-799278991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rful carved figures of humans">
            <a:extLst>
              <a:ext uri="{FF2B5EF4-FFF2-40B4-BE49-F238E27FC236}">
                <a16:creationId xmlns:a16="http://schemas.microsoft.com/office/drawing/2014/main" id="{45EBCA88-5167-A296-CEA7-3DC335C5D3F9}"/>
              </a:ext>
            </a:extLst>
          </p:cNvPr>
          <p:cNvPicPr>
            <a:picLocks noChangeAspect="1"/>
          </p:cNvPicPr>
          <p:nvPr/>
        </p:nvPicPr>
        <p:blipFill>
          <a:blip r:embed="rId2"/>
          <a:srcRect l="29038" r="28805" b="-1"/>
          <a:stretch/>
        </p:blipFill>
        <p:spPr>
          <a:xfrm>
            <a:off x="20" y="-2"/>
            <a:ext cx="4057627" cy="6858002"/>
          </a:xfrm>
          <a:prstGeom prst="rect">
            <a:avLst/>
          </a:prstGeom>
        </p:spPr>
      </p:pic>
      <p:sp useBgFill="1">
        <p:nvSpPr>
          <p:cNvPr id="11" name="Rectangle 10">
            <a:extLst>
              <a:ext uri="{FF2B5EF4-FFF2-40B4-BE49-F238E27FC236}">
                <a16:creationId xmlns:a16="http://schemas.microsoft.com/office/drawing/2014/main" id="{759CD975-269F-1C7E-9E08-FE67F16B2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6F20CD-5669-17C1-7973-504D71C4D0A9}"/>
              </a:ext>
            </a:extLst>
          </p:cNvPr>
          <p:cNvSpPr>
            <a:spLocks noGrp="1"/>
          </p:cNvSpPr>
          <p:nvPr>
            <p:ph type="title"/>
          </p:nvPr>
        </p:nvSpPr>
        <p:spPr>
          <a:xfrm>
            <a:off x="4586487" y="405685"/>
            <a:ext cx="4098726" cy="1559301"/>
          </a:xfrm>
        </p:spPr>
        <p:txBody>
          <a:bodyPr>
            <a:normAutofit/>
          </a:bodyPr>
          <a:lstStyle/>
          <a:p>
            <a:pPr>
              <a:lnSpc>
                <a:spcPct val="90000"/>
              </a:lnSpc>
            </a:pPr>
            <a:r>
              <a:rPr lang="en-US" sz="3500" dirty="0"/>
              <a:t>Overview of Leadership and Management (Cont.)</a:t>
            </a:r>
          </a:p>
        </p:txBody>
      </p:sp>
      <p:sp>
        <p:nvSpPr>
          <p:cNvPr id="3" name="Content Placeholder 2">
            <a:extLst>
              <a:ext uri="{FF2B5EF4-FFF2-40B4-BE49-F238E27FC236}">
                <a16:creationId xmlns:a16="http://schemas.microsoft.com/office/drawing/2014/main" id="{9CF43F90-C920-0126-389D-8DABAC8CAEA2}"/>
              </a:ext>
            </a:extLst>
          </p:cNvPr>
          <p:cNvSpPr>
            <a:spLocks noGrp="1"/>
          </p:cNvSpPr>
          <p:nvPr>
            <p:ph idx="1"/>
          </p:nvPr>
        </p:nvSpPr>
        <p:spPr>
          <a:xfrm>
            <a:off x="4668097" y="1869246"/>
            <a:ext cx="3935505" cy="3496878"/>
          </a:xfrm>
        </p:spPr>
        <p:txBody>
          <a:bodyPr anchor="ctr">
            <a:normAutofit/>
          </a:bodyPr>
          <a:lstStyle/>
          <a:p>
            <a:r>
              <a:rPr lang="en-US" sz="1800" dirty="0"/>
              <a:t>Careers in Leadership and Management</a:t>
            </a:r>
          </a:p>
          <a:p>
            <a:endParaRPr lang="en-US" sz="900" dirty="0"/>
          </a:p>
          <a:p>
            <a:pPr lvl="2"/>
            <a:endParaRPr lang="en-US" sz="900" dirty="0"/>
          </a:p>
          <a:p>
            <a:pPr lvl="1"/>
            <a:r>
              <a:rPr lang="en-US" sz="1800" dirty="0"/>
              <a:t>Understand the path(s) to leadership growth within your organization and pick one that fits you</a:t>
            </a:r>
          </a:p>
        </p:txBody>
      </p:sp>
      <p:pic>
        <p:nvPicPr>
          <p:cNvPr id="4" name="Picture 3" descr="A logo of a company&#10;&#10;Description automatically generated">
            <a:extLst>
              <a:ext uri="{FF2B5EF4-FFF2-40B4-BE49-F238E27FC236}">
                <a16:creationId xmlns:a16="http://schemas.microsoft.com/office/drawing/2014/main" id="{0A60DAFF-2B51-609D-9058-2223DF977389}"/>
              </a:ext>
            </a:extLst>
          </p:cNvPr>
          <p:cNvPicPr>
            <a:picLocks noChangeAspect="1"/>
          </p:cNvPicPr>
          <p:nvPr/>
        </p:nvPicPr>
        <p:blipFill>
          <a:blip r:embed="rId3"/>
          <a:stretch>
            <a:fillRect/>
          </a:stretch>
        </p:blipFill>
        <p:spPr>
          <a:xfrm>
            <a:off x="7484298" y="5758599"/>
            <a:ext cx="1566534" cy="962958"/>
          </a:xfrm>
          <a:prstGeom prst="rect">
            <a:avLst/>
          </a:prstGeom>
        </p:spPr>
      </p:pic>
    </p:spTree>
    <p:extLst>
      <p:ext uri="{BB962C8B-B14F-4D97-AF65-F5344CB8AC3E}">
        <p14:creationId xmlns:p14="http://schemas.microsoft.com/office/powerpoint/2010/main" val="1655494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B3B4D-66C3-62A2-5BE0-8444DAC2FD39}"/>
              </a:ext>
            </a:extLst>
          </p:cNvPr>
          <p:cNvSpPr>
            <a:spLocks noGrp="1"/>
          </p:cNvSpPr>
          <p:nvPr>
            <p:ph type="title"/>
          </p:nvPr>
        </p:nvSpPr>
        <p:spPr>
          <a:xfrm>
            <a:off x="431801" y="1339093"/>
            <a:ext cx="3985902" cy="1144007"/>
          </a:xfrm>
        </p:spPr>
        <p:txBody>
          <a:bodyPr>
            <a:normAutofit/>
          </a:bodyPr>
          <a:lstStyle/>
          <a:p>
            <a:pPr>
              <a:lnSpc>
                <a:spcPct val="90000"/>
              </a:lnSpc>
            </a:pPr>
            <a:r>
              <a:rPr lang="en-US" sz="2800"/>
              <a:t>Overview of Leadership and Management (Cont.)</a:t>
            </a:r>
          </a:p>
        </p:txBody>
      </p:sp>
      <p:sp>
        <p:nvSpPr>
          <p:cNvPr id="3" name="Content Placeholder 2">
            <a:extLst>
              <a:ext uri="{FF2B5EF4-FFF2-40B4-BE49-F238E27FC236}">
                <a16:creationId xmlns:a16="http://schemas.microsoft.com/office/drawing/2014/main" id="{6A129C00-EC6A-1EF7-E67C-1EEDA1E02324}"/>
              </a:ext>
            </a:extLst>
          </p:cNvPr>
          <p:cNvSpPr>
            <a:spLocks noGrp="1"/>
          </p:cNvSpPr>
          <p:nvPr>
            <p:ph idx="1"/>
          </p:nvPr>
        </p:nvSpPr>
        <p:spPr>
          <a:xfrm>
            <a:off x="431801" y="2848200"/>
            <a:ext cx="4359655" cy="2913536"/>
          </a:xfrm>
        </p:spPr>
        <p:txBody>
          <a:bodyPr anchor="t">
            <a:noAutofit/>
          </a:bodyPr>
          <a:lstStyle/>
          <a:p>
            <a:r>
              <a:rPr lang="en-US" sz="1800" dirty="0"/>
              <a:t>Managers as Leaders</a:t>
            </a:r>
          </a:p>
          <a:p>
            <a:endParaRPr lang="en-US" sz="1800" dirty="0"/>
          </a:p>
          <a:p>
            <a:pPr lvl="1"/>
            <a:r>
              <a:rPr lang="en-US" sz="1800" dirty="0"/>
              <a:t>There are many leadership styles</a:t>
            </a:r>
          </a:p>
          <a:p>
            <a:pPr lvl="1"/>
            <a:endParaRPr lang="en-US" sz="1800" dirty="0"/>
          </a:p>
          <a:p>
            <a:pPr lvl="1"/>
            <a:r>
              <a:rPr lang="en-US" sz="1800" dirty="0"/>
              <a:t>Styles range from laissez-faire, autocratic, and bureaucratic to transformational, visionary, coach and servant; with additional leadership styles in-between.</a:t>
            </a:r>
          </a:p>
        </p:txBody>
      </p:sp>
      <p:sp>
        <p:nvSpPr>
          <p:cNvPr id="38" name="Freeform: Shape 3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40250" y="0"/>
            <a:ext cx="4603750" cy="4793391"/>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5" name="Picture 2" descr="10 Common Leadership Styles (Plus How To Find Your Own) | Indeed.com">
            <a:extLst>
              <a:ext uri="{FF2B5EF4-FFF2-40B4-BE49-F238E27FC236}">
                <a16:creationId xmlns:a16="http://schemas.microsoft.com/office/drawing/2014/main" id="{4C3C8F45-E53E-25B6-5E85-AB6A6083B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8" r="3269" b="-2"/>
          <a:stretch/>
        </p:blipFill>
        <p:spPr bwMode="auto">
          <a:xfrm>
            <a:off x="4677611" y="1505"/>
            <a:ext cx="4466389" cy="4641275"/>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descr="A black and white logo with white letters&#10;&#10;Description automatically generated">
            <a:extLst>
              <a:ext uri="{FF2B5EF4-FFF2-40B4-BE49-F238E27FC236}">
                <a16:creationId xmlns:a16="http://schemas.microsoft.com/office/drawing/2014/main" id="{647E7655-3E87-211C-DEE2-91ADE520DA1C}"/>
              </a:ext>
            </a:extLst>
          </p:cNvPr>
          <p:cNvPicPr>
            <a:picLocks noChangeAspect="1"/>
          </p:cNvPicPr>
          <p:nvPr/>
        </p:nvPicPr>
        <p:blipFill>
          <a:blip r:embed="rId3"/>
          <a:stretch>
            <a:fillRect/>
          </a:stretch>
        </p:blipFill>
        <p:spPr>
          <a:xfrm>
            <a:off x="7964986" y="5944767"/>
            <a:ext cx="866775" cy="742950"/>
          </a:xfrm>
          <a:prstGeom prst="rect">
            <a:avLst/>
          </a:prstGeom>
        </p:spPr>
      </p:pic>
    </p:spTree>
    <p:extLst>
      <p:ext uri="{BB962C8B-B14F-4D97-AF65-F5344CB8AC3E}">
        <p14:creationId xmlns:p14="http://schemas.microsoft.com/office/powerpoint/2010/main" val="901640399"/>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0864A2E1-9D91-4223-B103-7AF3E8DE49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EB9B13-CD4E-86E9-F069-721EBB268C16}"/>
              </a:ext>
            </a:extLst>
          </p:cNvPr>
          <p:cNvSpPr>
            <a:spLocks noGrp="1"/>
          </p:cNvSpPr>
          <p:nvPr>
            <p:ph type="title"/>
          </p:nvPr>
        </p:nvSpPr>
        <p:spPr>
          <a:xfrm>
            <a:off x="431801" y="1339093"/>
            <a:ext cx="3985902" cy="1144007"/>
          </a:xfrm>
        </p:spPr>
        <p:txBody>
          <a:bodyPr>
            <a:normAutofit/>
          </a:bodyPr>
          <a:lstStyle/>
          <a:p>
            <a:pPr>
              <a:lnSpc>
                <a:spcPct val="90000"/>
              </a:lnSpc>
            </a:pPr>
            <a:r>
              <a:rPr lang="en-US" sz="2800"/>
              <a:t>Overview of Leadership and Management (Cont.)</a:t>
            </a:r>
          </a:p>
        </p:txBody>
      </p:sp>
      <p:sp>
        <p:nvSpPr>
          <p:cNvPr id="3" name="Content Placeholder 2">
            <a:extLst>
              <a:ext uri="{FF2B5EF4-FFF2-40B4-BE49-F238E27FC236}">
                <a16:creationId xmlns:a16="http://schemas.microsoft.com/office/drawing/2014/main" id="{7E3F35A5-A796-AB3A-BC0B-76C43B523873}"/>
              </a:ext>
            </a:extLst>
          </p:cNvPr>
          <p:cNvSpPr>
            <a:spLocks noGrp="1"/>
          </p:cNvSpPr>
          <p:nvPr>
            <p:ph idx="1"/>
          </p:nvPr>
        </p:nvSpPr>
        <p:spPr>
          <a:xfrm>
            <a:off x="431801" y="2445864"/>
            <a:ext cx="4359655" cy="2913536"/>
          </a:xfrm>
        </p:spPr>
        <p:txBody>
          <a:bodyPr anchor="t">
            <a:noAutofit/>
          </a:bodyPr>
          <a:lstStyle/>
          <a:p>
            <a:r>
              <a:rPr lang="en-US" sz="1800" dirty="0"/>
              <a:t>Managers as Leaders</a:t>
            </a:r>
          </a:p>
          <a:p>
            <a:endParaRPr lang="en-US" sz="1800" dirty="0"/>
          </a:p>
          <a:p>
            <a:pPr lvl="1"/>
            <a:r>
              <a:rPr lang="en-US" sz="1800" dirty="0"/>
              <a:t>There are many leadership styles</a:t>
            </a:r>
          </a:p>
          <a:p>
            <a:pPr lvl="1"/>
            <a:endParaRPr lang="en-US" sz="1800" dirty="0"/>
          </a:p>
          <a:p>
            <a:pPr lvl="1"/>
            <a:r>
              <a:rPr lang="en-US" sz="1800" dirty="0"/>
              <a:t>A style that uses different techniques with same person and/or different people, at different times and pending different situations is referenced as a situational leader </a:t>
            </a:r>
          </a:p>
        </p:txBody>
      </p:sp>
      <p:sp>
        <p:nvSpPr>
          <p:cNvPr id="38" name="Freeform: Shape 37">
            <a:extLst>
              <a:ext uri="{FF2B5EF4-FFF2-40B4-BE49-F238E27FC236}">
                <a16:creationId xmlns:a16="http://schemas.microsoft.com/office/drawing/2014/main" id="{DA6D3607-0FDB-B41B-9947-1AE1E33E8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40250" y="0"/>
            <a:ext cx="4603750" cy="4793391"/>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5" name="Picture 2" descr="10 Common Leadership Styles (Plus How To Find Your Own) | Indeed.com">
            <a:extLst>
              <a:ext uri="{FF2B5EF4-FFF2-40B4-BE49-F238E27FC236}">
                <a16:creationId xmlns:a16="http://schemas.microsoft.com/office/drawing/2014/main" id="{37EA6DC6-054B-08D6-4329-E0CB2B663C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8" r="3269" b="-2"/>
          <a:stretch/>
        </p:blipFill>
        <p:spPr bwMode="auto">
          <a:xfrm>
            <a:off x="4677611" y="1505"/>
            <a:ext cx="4466389" cy="4641275"/>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descr="A black and white logo with white letters&#10;&#10;Description automatically generated">
            <a:extLst>
              <a:ext uri="{FF2B5EF4-FFF2-40B4-BE49-F238E27FC236}">
                <a16:creationId xmlns:a16="http://schemas.microsoft.com/office/drawing/2014/main" id="{F355712C-FD34-4A05-511C-16D22C2BDA04}"/>
              </a:ext>
            </a:extLst>
          </p:cNvPr>
          <p:cNvPicPr>
            <a:picLocks noChangeAspect="1"/>
          </p:cNvPicPr>
          <p:nvPr/>
        </p:nvPicPr>
        <p:blipFill>
          <a:blip r:embed="rId3"/>
          <a:stretch>
            <a:fillRect/>
          </a:stretch>
        </p:blipFill>
        <p:spPr>
          <a:xfrm>
            <a:off x="7964986" y="5944767"/>
            <a:ext cx="866775" cy="742950"/>
          </a:xfrm>
          <a:prstGeom prst="rect">
            <a:avLst/>
          </a:prstGeom>
        </p:spPr>
      </p:pic>
    </p:spTree>
    <p:extLst>
      <p:ext uri="{BB962C8B-B14F-4D97-AF65-F5344CB8AC3E}">
        <p14:creationId xmlns:p14="http://schemas.microsoft.com/office/powerpoint/2010/main" val="51979189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8B66F-7871-0088-20A6-957C5B264CCA}"/>
              </a:ext>
            </a:extLst>
          </p:cNvPr>
          <p:cNvSpPr>
            <a:spLocks noGrp="1"/>
          </p:cNvSpPr>
          <p:nvPr>
            <p:ph type="title"/>
          </p:nvPr>
        </p:nvSpPr>
        <p:spPr>
          <a:xfrm>
            <a:off x="363212" y="1326724"/>
            <a:ext cx="3985902" cy="994172"/>
          </a:xfrm>
        </p:spPr>
        <p:txBody>
          <a:bodyPr>
            <a:normAutofit/>
          </a:bodyPr>
          <a:lstStyle/>
          <a:p>
            <a:pPr>
              <a:lnSpc>
                <a:spcPct val="90000"/>
              </a:lnSpc>
            </a:pPr>
            <a:r>
              <a:rPr lang="en-US" sz="2800"/>
              <a:t>Overview of Leadership and Management (Cont.)</a:t>
            </a:r>
          </a:p>
        </p:txBody>
      </p:sp>
      <p:sp>
        <p:nvSpPr>
          <p:cNvPr id="3" name="Content Placeholder 2">
            <a:extLst>
              <a:ext uri="{FF2B5EF4-FFF2-40B4-BE49-F238E27FC236}">
                <a16:creationId xmlns:a16="http://schemas.microsoft.com/office/drawing/2014/main" id="{75E1C2B8-3843-C922-EA9B-20F34B45C28B}"/>
              </a:ext>
            </a:extLst>
          </p:cNvPr>
          <p:cNvSpPr>
            <a:spLocks noGrp="1"/>
          </p:cNvSpPr>
          <p:nvPr>
            <p:ph idx="1"/>
          </p:nvPr>
        </p:nvSpPr>
        <p:spPr>
          <a:xfrm>
            <a:off x="363212" y="2433494"/>
            <a:ext cx="4300228" cy="2881456"/>
          </a:xfrm>
        </p:spPr>
        <p:txBody>
          <a:bodyPr anchor="t">
            <a:noAutofit/>
          </a:bodyPr>
          <a:lstStyle/>
          <a:p>
            <a:r>
              <a:rPr lang="en-US" sz="1800" dirty="0"/>
              <a:t>Managers as Leaders</a:t>
            </a:r>
          </a:p>
          <a:p>
            <a:pPr lvl="1"/>
            <a:r>
              <a:rPr lang="en-US" sz="1800" dirty="0"/>
              <a:t>Levels of Leadership:</a:t>
            </a:r>
          </a:p>
          <a:p>
            <a:pPr lvl="2"/>
            <a:r>
              <a:rPr lang="en-US" sz="1800" dirty="0"/>
              <a:t>Strategic</a:t>
            </a:r>
          </a:p>
          <a:p>
            <a:pPr lvl="3"/>
            <a:r>
              <a:rPr lang="en-US" sz="1800" dirty="0"/>
              <a:t>Mission, Strategic Goals, Corporate Strategy, Business Strategy</a:t>
            </a:r>
          </a:p>
          <a:p>
            <a:pPr lvl="2"/>
            <a:r>
              <a:rPr lang="en-US" sz="1800" dirty="0"/>
              <a:t>Tactical</a:t>
            </a:r>
          </a:p>
          <a:p>
            <a:pPr lvl="3"/>
            <a:r>
              <a:rPr lang="en-US" sz="1800" dirty="0"/>
              <a:t>Business Strategy, Functional Strategies</a:t>
            </a:r>
          </a:p>
          <a:p>
            <a:pPr lvl="2"/>
            <a:r>
              <a:rPr lang="en-US" sz="1800" dirty="0"/>
              <a:t>Operational</a:t>
            </a:r>
          </a:p>
          <a:p>
            <a:pPr lvl="3"/>
            <a:r>
              <a:rPr lang="en-US" sz="1800" dirty="0"/>
              <a:t>Functional Strategies</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19600" y="0"/>
            <a:ext cx="4724400" cy="4919011"/>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561" y="1505"/>
            <a:ext cx="4583439" cy="4762908"/>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7" name="Graphic 6" descr="Hierarchy">
            <a:extLst>
              <a:ext uri="{FF2B5EF4-FFF2-40B4-BE49-F238E27FC236}">
                <a16:creationId xmlns:a16="http://schemas.microsoft.com/office/drawing/2014/main" id="{8223F09C-B76D-B71C-7597-A6922256BD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2767" y="485518"/>
            <a:ext cx="3197870" cy="3197870"/>
          </a:xfrm>
          <a:prstGeom prst="rect">
            <a:avLst/>
          </a:prstGeom>
        </p:spPr>
      </p:pic>
      <p:pic>
        <p:nvPicPr>
          <p:cNvPr id="6" name="Picture 5" descr="A black and white logo with white letters&#10;&#10;Description automatically generated">
            <a:extLst>
              <a:ext uri="{FF2B5EF4-FFF2-40B4-BE49-F238E27FC236}">
                <a16:creationId xmlns:a16="http://schemas.microsoft.com/office/drawing/2014/main" id="{38898D57-73AE-55A6-334B-88A4C750E626}"/>
              </a:ext>
            </a:extLst>
          </p:cNvPr>
          <p:cNvPicPr>
            <a:picLocks noChangeAspect="1"/>
          </p:cNvPicPr>
          <p:nvPr/>
        </p:nvPicPr>
        <p:blipFill>
          <a:blip r:embed="rId4"/>
          <a:stretch>
            <a:fillRect/>
          </a:stretch>
        </p:blipFill>
        <p:spPr>
          <a:xfrm>
            <a:off x="7893862" y="5917335"/>
            <a:ext cx="866775" cy="742950"/>
          </a:xfrm>
          <a:prstGeom prst="rect">
            <a:avLst/>
          </a:prstGeom>
        </p:spPr>
      </p:pic>
    </p:spTree>
    <p:extLst>
      <p:ext uri="{BB962C8B-B14F-4D97-AF65-F5344CB8AC3E}">
        <p14:creationId xmlns:p14="http://schemas.microsoft.com/office/powerpoint/2010/main" val="4089700051"/>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603504" y="457200"/>
            <a:ext cx="7934706" cy="1188720"/>
          </a:xfrm>
        </p:spPr>
        <p:txBody>
          <a:bodyPr>
            <a:normAutofit/>
          </a:bodyPr>
          <a:lstStyle/>
          <a:p>
            <a:r>
              <a:rPr lang="en-US" sz="3500" dirty="0">
                <a:solidFill>
                  <a:schemeClr val="tx2"/>
                </a:solidFill>
              </a:rPr>
              <a:t>Leader and Manager Resources and Sources of Information</a:t>
            </a:r>
          </a:p>
        </p:txBody>
      </p:sp>
      <p:grpSp>
        <p:nvGrpSpPr>
          <p:cNvPr id="13" name="Group 12">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553998" y="473861"/>
            <a:ext cx="3142400" cy="2037604"/>
            <a:chOff x="-305" y="-4155"/>
            <a:chExt cx="2514948" cy="2174333"/>
          </a:xfrm>
        </p:grpSpPr>
        <p:sp>
          <p:nvSpPr>
            <p:cNvPr id="14" name="Freeform: Shape 13">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1809166" cy="1810094"/>
            <a:chOff x="-305" y="-1"/>
            <a:chExt cx="3832880" cy="2876136"/>
          </a:xfrm>
        </p:grpSpPr>
        <p:sp>
          <p:nvSpPr>
            <p:cNvPr id="20" name="Freeform: Shape 19">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5A3D17D0-DF04-0577-0C2D-01F7D9832AEC}"/>
              </a:ext>
            </a:extLst>
          </p:cNvPr>
          <p:cNvGraphicFramePr>
            <a:graphicFrameLocks noGrp="1"/>
          </p:cNvGraphicFramePr>
          <p:nvPr>
            <p:ph idx="1"/>
            <p:extLst>
              <p:ext uri="{D42A27DB-BD31-4B8C-83A1-F6EECF244321}">
                <p14:modId xmlns:p14="http://schemas.microsoft.com/office/powerpoint/2010/main" val="2476235350"/>
              </p:ext>
            </p:extLst>
          </p:nvPr>
        </p:nvGraphicFramePr>
        <p:xfrm>
          <a:off x="777240" y="2543633"/>
          <a:ext cx="758952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logo of a company&#10;&#10;Description automatically generated">
            <a:extLst>
              <a:ext uri="{FF2B5EF4-FFF2-40B4-BE49-F238E27FC236}">
                <a16:creationId xmlns:a16="http://schemas.microsoft.com/office/drawing/2014/main" id="{748919FD-5CB0-EF57-193C-2A14C5A1181A}"/>
              </a:ext>
            </a:extLst>
          </p:cNvPr>
          <p:cNvPicPr>
            <a:picLocks noChangeAspect="1"/>
          </p:cNvPicPr>
          <p:nvPr/>
        </p:nvPicPr>
        <p:blipFill>
          <a:blip r:embed="rId7"/>
          <a:stretch>
            <a:fillRect/>
          </a:stretch>
        </p:blipFill>
        <p:spPr>
          <a:xfrm>
            <a:off x="6971676" y="5895040"/>
            <a:ext cx="1566534" cy="96295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822C01-40B6-F8E4-B3FE-82BFFC645F4B}"/>
              </a:ext>
            </a:extLst>
          </p:cNvPr>
          <p:cNvSpPr>
            <a:spLocks noGrp="1"/>
          </p:cNvSpPr>
          <p:nvPr>
            <p:ph type="title"/>
          </p:nvPr>
        </p:nvSpPr>
        <p:spPr>
          <a:xfrm>
            <a:off x="439858" y="1683756"/>
            <a:ext cx="2336449" cy="2396359"/>
          </a:xfrm>
        </p:spPr>
        <p:txBody>
          <a:bodyPr anchor="b">
            <a:normAutofit/>
          </a:bodyPr>
          <a:lstStyle/>
          <a:p>
            <a:pPr algn="r"/>
            <a:r>
              <a:rPr lang="en-US" sz="3500" dirty="0">
                <a:solidFill>
                  <a:srgbClr val="FFFFFF"/>
                </a:solidFill>
              </a:rPr>
              <a:t>Table of Contents</a:t>
            </a:r>
          </a:p>
        </p:txBody>
      </p:sp>
      <p:graphicFrame>
        <p:nvGraphicFramePr>
          <p:cNvPr id="18" name="Content Placeholder 2">
            <a:extLst>
              <a:ext uri="{FF2B5EF4-FFF2-40B4-BE49-F238E27FC236}">
                <a16:creationId xmlns:a16="http://schemas.microsoft.com/office/drawing/2014/main" id="{C4FD9BB9-FEA0-7D10-6590-6BA231DA02E0}"/>
              </a:ext>
            </a:extLst>
          </p:cNvPr>
          <p:cNvGraphicFramePr>
            <a:graphicFrameLocks noGrp="1"/>
          </p:cNvGraphicFramePr>
          <p:nvPr>
            <p:ph idx="1"/>
            <p:extLst>
              <p:ext uri="{D42A27DB-BD31-4B8C-83A1-F6EECF244321}">
                <p14:modId xmlns:p14="http://schemas.microsoft.com/office/powerpoint/2010/main" val="119785565"/>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black and white logo with white letters&#10;&#10;Description automatically generated">
            <a:extLst>
              <a:ext uri="{FF2B5EF4-FFF2-40B4-BE49-F238E27FC236}">
                <a16:creationId xmlns:a16="http://schemas.microsoft.com/office/drawing/2014/main" id="{0DE3328F-756C-D2DC-BFF5-034638448E4A}"/>
              </a:ext>
            </a:extLst>
          </p:cNvPr>
          <p:cNvPicPr>
            <a:picLocks noChangeAspect="1"/>
          </p:cNvPicPr>
          <p:nvPr/>
        </p:nvPicPr>
        <p:blipFill>
          <a:blip r:embed="rId7"/>
          <a:stretch>
            <a:fillRect/>
          </a:stretch>
        </p:blipFill>
        <p:spPr>
          <a:xfrm>
            <a:off x="231547" y="297750"/>
            <a:ext cx="866775" cy="742950"/>
          </a:xfrm>
          <a:prstGeom prst="rect">
            <a:avLst/>
          </a:prstGeom>
        </p:spPr>
      </p:pic>
    </p:spTree>
    <p:extLst>
      <p:ext uri="{BB962C8B-B14F-4D97-AF65-F5344CB8AC3E}">
        <p14:creationId xmlns:p14="http://schemas.microsoft.com/office/powerpoint/2010/main" val="2622065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1" name="Rectangle 3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r>
              <a:rPr lang="en-US" sz="3500"/>
              <a:t>Characteristics of a Leader</a:t>
            </a:r>
          </a:p>
        </p:txBody>
      </p:sp>
      <p:sp>
        <p:nvSpPr>
          <p:cNvPr id="32" name="Content Placeholder 2"/>
          <p:cNvSpPr>
            <a:spLocks noGrp="1"/>
          </p:cNvSpPr>
          <p:nvPr>
            <p:ph idx="1"/>
          </p:nvPr>
        </p:nvSpPr>
        <p:spPr>
          <a:xfrm>
            <a:off x="292715" y="1621827"/>
            <a:ext cx="4443771" cy="4163842"/>
          </a:xfrm>
        </p:spPr>
        <p:txBody>
          <a:bodyPr anchor="ctr">
            <a:noAutofit/>
          </a:bodyPr>
          <a:lstStyle/>
          <a:p>
            <a:pPr>
              <a:lnSpc>
                <a:spcPct val="90000"/>
              </a:lnSpc>
            </a:pPr>
            <a:r>
              <a:rPr sz="1800" dirty="0"/>
              <a:t>Strong leadership skills</a:t>
            </a:r>
            <a:endParaRPr lang="en-US" sz="1800" dirty="0"/>
          </a:p>
          <a:p>
            <a:pPr>
              <a:lnSpc>
                <a:spcPct val="90000"/>
              </a:lnSpc>
            </a:pPr>
            <a:endParaRPr sz="1800" dirty="0"/>
          </a:p>
          <a:p>
            <a:pPr>
              <a:lnSpc>
                <a:spcPct val="90000"/>
              </a:lnSpc>
            </a:pPr>
            <a:r>
              <a:rPr sz="1800" dirty="0"/>
              <a:t>Action oriented</a:t>
            </a:r>
            <a:endParaRPr lang="en-US" sz="1800" dirty="0"/>
          </a:p>
          <a:p>
            <a:pPr>
              <a:lnSpc>
                <a:spcPct val="90000"/>
              </a:lnSpc>
            </a:pPr>
            <a:endParaRPr sz="1800" dirty="0"/>
          </a:p>
          <a:p>
            <a:pPr>
              <a:lnSpc>
                <a:spcPct val="90000"/>
              </a:lnSpc>
            </a:pPr>
            <a:r>
              <a:rPr sz="1800" dirty="0"/>
              <a:t>Having and sharing a company vision</a:t>
            </a:r>
            <a:endParaRPr lang="en-US" sz="1800" dirty="0"/>
          </a:p>
          <a:p>
            <a:pPr>
              <a:lnSpc>
                <a:spcPct val="90000"/>
              </a:lnSpc>
            </a:pPr>
            <a:endParaRPr sz="1800" dirty="0"/>
          </a:p>
          <a:p>
            <a:pPr>
              <a:lnSpc>
                <a:spcPct val="90000"/>
              </a:lnSpc>
            </a:pPr>
            <a:r>
              <a:rPr sz="1800" dirty="0"/>
              <a:t>Excellent communication and socialization skills</a:t>
            </a:r>
            <a:endParaRPr lang="en-US" sz="1800" dirty="0"/>
          </a:p>
          <a:p>
            <a:pPr>
              <a:lnSpc>
                <a:spcPct val="90000"/>
              </a:lnSpc>
            </a:pPr>
            <a:endParaRPr sz="1800" dirty="0"/>
          </a:p>
          <a:p>
            <a:pPr>
              <a:lnSpc>
                <a:spcPct val="90000"/>
              </a:lnSpc>
            </a:pPr>
            <a:r>
              <a:rPr sz="1800" dirty="0"/>
              <a:t>Self-confident</a:t>
            </a:r>
          </a:p>
          <a:p>
            <a:pPr>
              <a:lnSpc>
                <a:spcPct val="90000"/>
              </a:lnSpc>
            </a:pPr>
            <a:endParaRPr sz="1800" dirty="0"/>
          </a:p>
        </p:txBody>
      </p:sp>
      <p:pic>
        <p:nvPicPr>
          <p:cNvPr id="33" name="Picture 32" descr="3D rendering of game pieces tied together with a rope">
            <a:extLst>
              <a:ext uri="{FF2B5EF4-FFF2-40B4-BE49-F238E27FC236}">
                <a16:creationId xmlns:a16="http://schemas.microsoft.com/office/drawing/2014/main" id="{255241AC-6C80-C32C-6B94-C93F8B6184E0}"/>
              </a:ext>
            </a:extLst>
          </p:cNvPr>
          <p:cNvPicPr>
            <a:picLocks noChangeAspect="1"/>
          </p:cNvPicPr>
          <p:nvPr/>
        </p:nvPicPr>
        <p:blipFill>
          <a:blip r:embed="rId2"/>
          <a:srcRect l="11886" r="38058"/>
          <a:stretch/>
        </p:blipFill>
        <p:spPr>
          <a:xfrm>
            <a:off x="4572000" y="1"/>
            <a:ext cx="4577118" cy="6858000"/>
          </a:xfrm>
          <a:prstGeom prst="rect">
            <a:avLst/>
          </a:prstGeom>
        </p:spPr>
      </p:pic>
      <p:pic>
        <p:nvPicPr>
          <p:cNvPr id="4" name="Picture 3" descr="A logo of a company&#10;&#10;Description automatically generated">
            <a:extLst>
              <a:ext uri="{FF2B5EF4-FFF2-40B4-BE49-F238E27FC236}">
                <a16:creationId xmlns:a16="http://schemas.microsoft.com/office/drawing/2014/main" id="{113BB627-FC12-6A8E-B38E-A0406ABEAA1B}"/>
              </a:ext>
            </a:extLst>
          </p:cNvPr>
          <p:cNvPicPr>
            <a:picLocks noChangeAspect="1"/>
          </p:cNvPicPr>
          <p:nvPr/>
        </p:nvPicPr>
        <p:blipFill>
          <a:blip r:embed="rId3"/>
          <a:stretch>
            <a:fillRect/>
          </a:stretch>
        </p:blipFill>
        <p:spPr>
          <a:xfrm>
            <a:off x="3364992" y="6075567"/>
            <a:ext cx="1194352" cy="73417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10FEBE-A469-5935-0BE6-28712D1C5881}"/>
            </a:ext>
          </a:extLst>
        </p:cNvPr>
        <p:cNvGrpSpPr/>
        <p:nvPr/>
      </p:nvGrpSpPr>
      <p:grpSpPr>
        <a:xfrm>
          <a:off x="0" y="0"/>
          <a:ext cx="0" cy="0"/>
          <a:chOff x="0" y="0"/>
          <a:chExt cx="0" cy="0"/>
        </a:xfrm>
      </p:grpSpPr>
      <p:sp useBgFill="1">
        <p:nvSpPr>
          <p:cNvPr id="30" name="Slide Background">
            <a:extLst>
              <a:ext uri="{FF2B5EF4-FFF2-40B4-BE49-F238E27FC236}">
                <a16:creationId xmlns:a16="http://schemas.microsoft.com/office/drawing/2014/main" id="{1F5D1EC9-B415-8093-3030-259072AD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1" name="Rectangle 30">
            <a:extLst>
              <a:ext uri="{FF2B5EF4-FFF2-40B4-BE49-F238E27FC236}">
                <a16:creationId xmlns:a16="http://schemas.microsoft.com/office/drawing/2014/main" id="{2A88B8C5-35AB-0FAC-A0AC-BA13AAD79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98A29-61A0-5260-35F0-3CDDF9C57A12}"/>
              </a:ext>
            </a:extLst>
          </p:cNvPr>
          <p:cNvSpPr>
            <a:spLocks noGrp="1"/>
          </p:cNvSpPr>
          <p:nvPr>
            <p:ph type="title"/>
          </p:nvPr>
        </p:nvSpPr>
        <p:spPr>
          <a:xfrm>
            <a:off x="571352" y="350196"/>
            <a:ext cx="3485178" cy="1624520"/>
          </a:xfrm>
        </p:spPr>
        <p:txBody>
          <a:bodyPr anchor="ctr">
            <a:normAutofit/>
          </a:bodyPr>
          <a:lstStyle/>
          <a:p>
            <a:r>
              <a:rPr lang="en-US" sz="3500"/>
              <a:t>Characteristics of a Leader</a:t>
            </a:r>
          </a:p>
        </p:txBody>
      </p:sp>
      <p:sp>
        <p:nvSpPr>
          <p:cNvPr id="32" name="Content Placeholder 2">
            <a:extLst>
              <a:ext uri="{FF2B5EF4-FFF2-40B4-BE49-F238E27FC236}">
                <a16:creationId xmlns:a16="http://schemas.microsoft.com/office/drawing/2014/main" id="{9B185318-017D-7C00-4F35-B30644A54FC2}"/>
              </a:ext>
            </a:extLst>
          </p:cNvPr>
          <p:cNvSpPr>
            <a:spLocks noGrp="1"/>
          </p:cNvSpPr>
          <p:nvPr>
            <p:ph idx="1"/>
          </p:nvPr>
        </p:nvSpPr>
        <p:spPr>
          <a:xfrm>
            <a:off x="128229" y="1863467"/>
            <a:ext cx="4443771" cy="4163842"/>
          </a:xfrm>
        </p:spPr>
        <p:txBody>
          <a:bodyPr anchor="ctr">
            <a:noAutofit/>
          </a:bodyPr>
          <a:lstStyle/>
          <a:p>
            <a:pPr>
              <a:lnSpc>
                <a:spcPct val="90000"/>
              </a:lnSpc>
            </a:pPr>
            <a:endParaRPr lang="en-US" sz="1800" dirty="0"/>
          </a:p>
          <a:p>
            <a:pPr>
              <a:lnSpc>
                <a:spcPct val="90000"/>
              </a:lnSpc>
            </a:pPr>
            <a:r>
              <a:rPr sz="1800" dirty="0"/>
              <a:t>Ability to take risks</a:t>
            </a:r>
            <a:endParaRPr lang="en-US" sz="1800" dirty="0"/>
          </a:p>
          <a:p>
            <a:pPr>
              <a:lnSpc>
                <a:spcPct val="90000"/>
              </a:lnSpc>
            </a:pPr>
            <a:endParaRPr sz="1800" dirty="0"/>
          </a:p>
          <a:p>
            <a:pPr>
              <a:lnSpc>
                <a:spcPct val="90000"/>
              </a:lnSpc>
            </a:pPr>
            <a:r>
              <a:rPr sz="1800" dirty="0"/>
              <a:t>Ability to motivate and generate loyalty</a:t>
            </a:r>
            <a:endParaRPr lang="en-US" sz="1800" dirty="0"/>
          </a:p>
          <a:p>
            <a:pPr>
              <a:lnSpc>
                <a:spcPct val="90000"/>
              </a:lnSpc>
            </a:pPr>
            <a:endParaRPr sz="1800" dirty="0"/>
          </a:p>
          <a:p>
            <a:pPr>
              <a:lnSpc>
                <a:spcPct val="90000"/>
              </a:lnSpc>
            </a:pPr>
            <a:r>
              <a:rPr sz="1800" dirty="0"/>
              <a:t>Creates a positive, synergistic, effective and efficient work environment</a:t>
            </a:r>
            <a:endParaRPr lang="en-US" sz="1800" dirty="0"/>
          </a:p>
          <a:p>
            <a:pPr>
              <a:lnSpc>
                <a:spcPct val="90000"/>
              </a:lnSpc>
            </a:pPr>
            <a:endParaRPr sz="1800" dirty="0"/>
          </a:p>
          <a:p>
            <a:pPr>
              <a:lnSpc>
                <a:spcPct val="90000"/>
              </a:lnSpc>
            </a:pPr>
            <a:r>
              <a:rPr sz="1800" dirty="0"/>
              <a:t>Develops managers and builds teams</a:t>
            </a:r>
          </a:p>
          <a:p>
            <a:pPr>
              <a:lnSpc>
                <a:spcPct val="90000"/>
              </a:lnSpc>
            </a:pPr>
            <a:endParaRPr lang="en-US" sz="1800" dirty="0"/>
          </a:p>
          <a:p>
            <a:pPr>
              <a:lnSpc>
                <a:spcPct val="90000"/>
              </a:lnSpc>
            </a:pPr>
            <a:endParaRPr sz="1800" dirty="0"/>
          </a:p>
        </p:txBody>
      </p:sp>
      <p:pic>
        <p:nvPicPr>
          <p:cNvPr id="33" name="Picture 32" descr="3D rendering of game pieces tied together with a rope">
            <a:extLst>
              <a:ext uri="{FF2B5EF4-FFF2-40B4-BE49-F238E27FC236}">
                <a16:creationId xmlns:a16="http://schemas.microsoft.com/office/drawing/2014/main" id="{75C3EDD7-F74C-52BA-B312-F65A3F24EC8C}"/>
              </a:ext>
            </a:extLst>
          </p:cNvPr>
          <p:cNvPicPr>
            <a:picLocks noChangeAspect="1"/>
          </p:cNvPicPr>
          <p:nvPr/>
        </p:nvPicPr>
        <p:blipFill>
          <a:blip r:embed="rId2"/>
          <a:srcRect l="11886" r="38058"/>
          <a:stretch/>
        </p:blipFill>
        <p:spPr>
          <a:xfrm>
            <a:off x="4572000" y="1"/>
            <a:ext cx="4577118" cy="6858000"/>
          </a:xfrm>
          <a:prstGeom prst="rect">
            <a:avLst/>
          </a:prstGeom>
        </p:spPr>
      </p:pic>
      <p:pic>
        <p:nvPicPr>
          <p:cNvPr id="4" name="Picture 3" descr="A logo of a company&#10;&#10;Description automatically generated">
            <a:extLst>
              <a:ext uri="{FF2B5EF4-FFF2-40B4-BE49-F238E27FC236}">
                <a16:creationId xmlns:a16="http://schemas.microsoft.com/office/drawing/2014/main" id="{199C7CCE-8DCE-65E3-788A-714EECFB9854}"/>
              </a:ext>
            </a:extLst>
          </p:cNvPr>
          <p:cNvPicPr>
            <a:picLocks noChangeAspect="1"/>
          </p:cNvPicPr>
          <p:nvPr/>
        </p:nvPicPr>
        <p:blipFill>
          <a:blip r:embed="rId3"/>
          <a:stretch>
            <a:fillRect/>
          </a:stretch>
        </p:blipFill>
        <p:spPr>
          <a:xfrm>
            <a:off x="3364992" y="6075567"/>
            <a:ext cx="1194352" cy="734175"/>
          </a:xfrm>
          <a:prstGeom prst="rect">
            <a:avLst/>
          </a:prstGeom>
        </p:spPr>
      </p:pic>
    </p:spTree>
    <p:extLst>
      <p:ext uri="{BB962C8B-B14F-4D97-AF65-F5344CB8AC3E}">
        <p14:creationId xmlns:p14="http://schemas.microsoft.com/office/powerpoint/2010/main" val="3171384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FFA70B-DF22-4981-A97F-BBDACC5AE370}"/>
            </a:ext>
          </a:extLst>
        </p:cNvPr>
        <p:cNvGrpSpPr/>
        <p:nvPr/>
      </p:nvGrpSpPr>
      <p:grpSpPr>
        <a:xfrm>
          <a:off x="0" y="0"/>
          <a:ext cx="0" cy="0"/>
          <a:chOff x="0" y="0"/>
          <a:chExt cx="0" cy="0"/>
        </a:xfrm>
      </p:grpSpPr>
      <p:sp useBgFill="1">
        <p:nvSpPr>
          <p:cNvPr id="30" name="Slide Background">
            <a:extLst>
              <a:ext uri="{FF2B5EF4-FFF2-40B4-BE49-F238E27FC236}">
                <a16:creationId xmlns:a16="http://schemas.microsoft.com/office/drawing/2014/main" id="{3C7505DF-669F-99FA-9602-FE30E3DC3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1" name="Rectangle 30">
            <a:extLst>
              <a:ext uri="{FF2B5EF4-FFF2-40B4-BE49-F238E27FC236}">
                <a16:creationId xmlns:a16="http://schemas.microsoft.com/office/drawing/2014/main" id="{EBDE27E7-A19C-C02C-3BFB-1932D19B6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F86939-895A-3A8D-98A5-07EC21C488E7}"/>
              </a:ext>
            </a:extLst>
          </p:cNvPr>
          <p:cNvSpPr>
            <a:spLocks noGrp="1"/>
          </p:cNvSpPr>
          <p:nvPr>
            <p:ph type="title"/>
          </p:nvPr>
        </p:nvSpPr>
        <p:spPr>
          <a:xfrm>
            <a:off x="571352" y="350196"/>
            <a:ext cx="3485178" cy="1624520"/>
          </a:xfrm>
        </p:spPr>
        <p:txBody>
          <a:bodyPr anchor="ctr">
            <a:normAutofit/>
          </a:bodyPr>
          <a:lstStyle/>
          <a:p>
            <a:r>
              <a:rPr lang="en-US" sz="3500"/>
              <a:t>Characteristics of a Leader</a:t>
            </a:r>
          </a:p>
        </p:txBody>
      </p:sp>
      <p:sp>
        <p:nvSpPr>
          <p:cNvPr id="32" name="Content Placeholder 2">
            <a:extLst>
              <a:ext uri="{FF2B5EF4-FFF2-40B4-BE49-F238E27FC236}">
                <a16:creationId xmlns:a16="http://schemas.microsoft.com/office/drawing/2014/main" id="{A59EAA8E-D3A0-EB44-E944-3A9FA2B76B3F}"/>
              </a:ext>
            </a:extLst>
          </p:cNvPr>
          <p:cNvSpPr>
            <a:spLocks noGrp="1"/>
          </p:cNvSpPr>
          <p:nvPr>
            <p:ph idx="1"/>
          </p:nvPr>
        </p:nvSpPr>
        <p:spPr>
          <a:xfrm>
            <a:off x="210419" y="1484425"/>
            <a:ext cx="4443771" cy="4163842"/>
          </a:xfrm>
        </p:spPr>
        <p:txBody>
          <a:bodyPr anchor="ctr">
            <a:noAutofit/>
          </a:bodyPr>
          <a:lstStyle/>
          <a:p>
            <a:pPr>
              <a:lnSpc>
                <a:spcPct val="90000"/>
              </a:lnSpc>
            </a:pPr>
            <a:endParaRPr lang="en-US" sz="1800" dirty="0"/>
          </a:p>
          <a:p>
            <a:pPr>
              <a:lnSpc>
                <a:spcPct val="90000"/>
              </a:lnSpc>
            </a:pPr>
            <a:r>
              <a:rPr sz="1800" dirty="0"/>
              <a:t>Has a continuous improvement mentality</a:t>
            </a:r>
            <a:endParaRPr lang="en-US" sz="1800" dirty="0"/>
          </a:p>
          <a:p>
            <a:pPr>
              <a:lnSpc>
                <a:spcPct val="90000"/>
              </a:lnSpc>
            </a:pPr>
            <a:endParaRPr sz="1800" dirty="0"/>
          </a:p>
          <a:p>
            <a:pPr>
              <a:lnSpc>
                <a:spcPct val="90000"/>
              </a:lnSpc>
            </a:pPr>
            <a:r>
              <a:rPr sz="1800" dirty="0"/>
              <a:t>Has a customer/client satisfaction focus</a:t>
            </a:r>
            <a:endParaRPr lang="en-US" sz="1800" dirty="0"/>
          </a:p>
          <a:p>
            <a:pPr>
              <a:lnSpc>
                <a:spcPct val="90000"/>
              </a:lnSpc>
            </a:pPr>
            <a:endParaRPr sz="1800" dirty="0"/>
          </a:p>
          <a:p>
            <a:pPr>
              <a:lnSpc>
                <a:spcPct val="90000"/>
              </a:lnSpc>
            </a:pPr>
            <a:r>
              <a:rPr sz="1800" dirty="0"/>
              <a:t>Emotional intelligence</a:t>
            </a:r>
            <a:endParaRPr lang="en-US" sz="1800" dirty="0"/>
          </a:p>
          <a:p>
            <a:pPr>
              <a:lnSpc>
                <a:spcPct val="90000"/>
              </a:lnSpc>
            </a:pPr>
            <a:endParaRPr sz="1800" dirty="0"/>
          </a:p>
          <a:p>
            <a:pPr>
              <a:lnSpc>
                <a:spcPct val="90000"/>
              </a:lnSpc>
            </a:pPr>
            <a:r>
              <a:rPr lang="en-US" sz="1800" dirty="0"/>
              <a:t>Etc.</a:t>
            </a:r>
            <a:endParaRPr sz="1800" dirty="0"/>
          </a:p>
        </p:txBody>
      </p:sp>
      <p:pic>
        <p:nvPicPr>
          <p:cNvPr id="33" name="Picture 32" descr="3D rendering of game pieces tied together with a rope">
            <a:extLst>
              <a:ext uri="{FF2B5EF4-FFF2-40B4-BE49-F238E27FC236}">
                <a16:creationId xmlns:a16="http://schemas.microsoft.com/office/drawing/2014/main" id="{2DB6C10B-24C2-D2EC-9D91-5AE029929834}"/>
              </a:ext>
            </a:extLst>
          </p:cNvPr>
          <p:cNvPicPr>
            <a:picLocks noChangeAspect="1"/>
          </p:cNvPicPr>
          <p:nvPr/>
        </p:nvPicPr>
        <p:blipFill>
          <a:blip r:embed="rId2"/>
          <a:srcRect l="11886" r="38058"/>
          <a:stretch/>
        </p:blipFill>
        <p:spPr>
          <a:xfrm>
            <a:off x="4572000" y="1"/>
            <a:ext cx="4577118" cy="6858000"/>
          </a:xfrm>
          <a:prstGeom prst="rect">
            <a:avLst/>
          </a:prstGeom>
        </p:spPr>
      </p:pic>
      <p:pic>
        <p:nvPicPr>
          <p:cNvPr id="4" name="Picture 3" descr="A logo of a company&#10;&#10;Description automatically generated">
            <a:extLst>
              <a:ext uri="{FF2B5EF4-FFF2-40B4-BE49-F238E27FC236}">
                <a16:creationId xmlns:a16="http://schemas.microsoft.com/office/drawing/2014/main" id="{DDBEB84A-7940-A6E7-BEA6-B1AE6AC9BDCB}"/>
              </a:ext>
            </a:extLst>
          </p:cNvPr>
          <p:cNvPicPr>
            <a:picLocks noChangeAspect="1"/>
          </p:cNvPicPr>
          <p:nvPr/>
        </p:nvPicPr>
        <p:blipFill>
          <a:blip r:embed="rId3"/>
          <a:stretch>
            <a:fillRect/>
          </a:stretch>
        </p:blipFill>
        <p:spPr>
          <a:xfrm>
            <a:off x="3364992" y="6075567"/>
            <a:ext cx="1194352" cy="734175"/>
          </a:xfrm>
          <a:prstGeom prst="rect">
            <a:avLst/>
          </a:prstGeom>
        </p:spPr>
      </p:pic>
    </p:spTree>
    <p:extLst>
      <p:ext uri="{BB962C8B-B14F-4D97-AF65-F5344CB8AC3E}">
        <p14:creationId xmlns:p14="http://schemas.microsoft.com/office/powerpoint/2010/main" val="1313321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D62F-6B60-561F-F990-9221EDF71BA0}"/>
              </a:ext>
            </a:extLst>
          </p:cNvPr>
          <p:cNvSpPr>
            <a:spLocks noGrp="1"/>
          </p:cNvSpPr>
          <p:nvPr>
            <p:ph type="title"/>
          </p:nvPr>
        </p:nvSpPr>
        <p:spPr/>
        <p:txBody>
          <a:bodyPr/>
          <a:lstStyle/>
          <a:p>
            <a:r>
              <a:rPr lang="en-US"/>
              <a:t>Factors Influencing Success</a:t>
            </a:r>
            <a:endParaRPr lang="en-US" dirty="0"/>
          </a:p>
        </p:txBody>
      </p:sp>
      <p:graphicFrame>
        <p:nvGraphicFramePr>
          <p:cNvPr id="15" name="Content Placeholder 2">
            <a:extLst>
              <a:ext uri="{FF2B5EF4-FFF2-40B4-BE49-F238E27FC236}">
                <a16:creationId xmlns:a16="http://schemas.microsoft.com/office/drawing/2014/main" id="{961B249B-F7D1-0844-2330-09E614A6B915}"/>
              </a:ext>
            </a:extLst>
          </p:cNvPr>
          <p:cNvGraphicFramePr>
            <a:graphicFrameLocks noGrp="1"/>
          </p:cNvGraphicFramePr>
          <p:nvPr>
            <p:ph idx="1"/>
            <p:extLst>
              <p:ext uri="{D42A27DB-BD31-4B8C-83A1-F6EECF244321}">
                <p14:modId xmlns:p14="http://schemas.microsoft.com/office/powerpoint/2010/main" val="3273327966"/>
              </p:ext>
            </p:extLst>
          </p:nvPr>
        </p:nvGraphicFramePr>
        <p:xfrm>
          <a:off x="457200" y="160020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logo of a company&#10;&#10;Description automatically generated">
            <a:extLst>
              <a:ext uri="{FF2B5EF4-FFF2-40B4-BE49-F238E27FC236}">
                <a16:creationId xmlns:a16="http://schemas.microsoft.com/office/drawing/2014/main" id="{ADC8BB5B-2B70-103D-AD65-666C7CB04492}"/>
              </a:ext>
            </a:extLst>
          </p:cNvPr>
          <p:cNvPicPr>
            <a:picLocks noChangeAspect="1"/>
          </p:cNvPicPr>
          <p:nvPr/>
        </p:nvPicPr>
        <p:blipFill>
          <a:blip r:embed="rId7"/>
          <a:stretch>
            <a:fillRect/>
          </a:stretch>
        </p:blipFill>
        <p:spPr>
          <a:xfrm>
            <a:off x="7187185" y="5100780"/>
            <a:ext cx="1566534" cy="962958"/>
          </a:xfrm>
          <a:prstGeom prst="rect">
            <a:avLst/>
          </a:prstGeom>
        </p:spPr>
      </p:pic>
    </p:spTree>
    <p:extLst>
      <p:ext uri="{BB962C8B-B14F-4D97-AF65-F5344CB8AC3E}">
        <p14:creationId xmlns:p14="http://schemas.microsoft.com/office/powerpoint/2010/main" val="1469369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68A0C-22E1-F08D-400B-D8E7D24FD81C}"/>
              </a:ext>
            </a:extLst>
          </p:cNvPr>
          <p:cNvSpPr>
            <a:spLocks noGrp="1"/>
          </p:cNvSpPr>
          <p:nvPr>
            <p:ph type="title"/>
          </p:nvPr>
        </p:nvSpPr>
        <p:spPr>
          <a:xfrm>
            <a:off x="363212" y="1326724"/>
            <a:ext cx="3985902" cy="994172"/>
          </a:xfrm>
        </p:spPr>
        <p:txBody>
          <a:bodyPr>
            <a:normAutofit/>
          </a:bodyPr>
          <a:lstStyle/>
          <a:p>
            <a:pPr>
              <a:lnSpc>
                <a:spcPct val="90000"/>
              </a:lnSpc>
            </a:pPr>
            <a:r>
              <a:rPr lang="en-US" sz="3100"/>
              <a:t>Characteristics of an Effective Organization</a:t>
            </a:r>
          </a:p>
        </p:txBody>
      </p:sp>
      <p:sp>
        <p:nvSpPr>
          <p:cNvPr id="3" name="Content Placeholder 2">
            <a:extLst>
              <a:ext uri="{FF2B5EF4-FFF2-40B4-BE49-F238E27FC236}">
                <a16:creationId xmlns:a16="http://schemas.microsoft.com/office/drawing/2014/main" id="{89E61B64-DB76-2FF2-EB0C-C5CE0EFFC10A}"/>
              </a:ext>
            </a:extLst>
          </p:cNvPr>
          <p:cNvSpPr>
            <a:spLocks noGrp="1"/>
          </p:cNvSpPr>
          <p:nvPr>
            <p:ph idx="1"/>
          </p:nvPr>
        </p:nvSpPr>
        <p:spPr>
          <a:xfrm>
            <a:off x="363212" y="2433494"/>
            <a:ext cx="3985907" cy="2881456"/>
          </a:xfrm>
        </p:spPr>
        <p:txBody>
          <a:bodyPr anchor="t">
            <a:normAutofit/>
          </a:bodyPr>
          <a:lstStyle/>
          <a:p>
            <a:r>
              <a:rPr lang="en-US" sz="1800" dirty="0"/>
              <a:t>Creating a company Culture</a:t>
            </a:r>
          </a:p>
          <a:p>
            <a:endParaRPr lang="en-US" sz="1800" dirty="0"/>
          </a:p>
          <a:p>
            <a:pPr lvl="1"/>
            <a:r>
              <a:rPr lang="en-US" sz="1800" dirty="0"/>
              <a:t>How we treat each other</a:t>
            </a:r>
          </a:p>
          <a:p>
            <a:pPr lvl="1"/>
            <a:r>
              <a:rPr lang="en-US" sz="1800" dirty="0"/>
              <a:t>How we treat the clients and customers  we serve</a:t>
            </a:r>
          </a:p>
          <a:p>
            <a:pPr lvl="1"/>
            <a:r>
              <a:rPr lang="en-US" sz="1800" dirty="0"/>
              <a:t>Shared ethics</a:t>
            </a:r>
          </a:p>
          <a:p>
            <a:pPr lvl="1"/>
            <a:r>
              <a:rPr lang="en-US" sz="1800" dirty="0"/>
              <a:t>Comradery</a:t>
            </a:r>
          </a:p>
          <a:p>
            <a:pPr lvl="1"/>
            <a:r>
              <a:rPr lang="en-US" sz="1800" dirty="0"/>
              <a:t>Level of transparency</a:t>
            </a:r>
          </a:p>
        </p:txBody>
      </p:sp>
      <p:sp>
        <p:nvSpPr>
          <p:cNvPr id="41" name="Freeform: Shape 4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19600" y="0"/>
            <a:ext cx="4724400" cy="4919011"/>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3" name="Freeform: Shape 42">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561" y="1505"/>
            <a:ext cx="4583439" cy="4762908"/>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5" name="Picture 4" descr="A logo of a company&#10;&#10;Description automatically generated">
            <a:extLst>
              <a:ext uri="{FF2B5EF4-FFF2-40B4-BE49-F238E27FC236}">
                <a16:creationId xmlns:a16="http://schemas.microsoft.com/office/drawing/2014/main" id="{B24C776B-8A27-DE0B-13FF-7C7CD05AA998}"/>
              </a:ext>
            </a:extLst>
          </p:cNvPr>
          <p:cNvPicPr>
            <a:picLocks noChangeAspect="1"/>
          </p:cNvPicPr>
          <p:nvPr/>
        </p:nvPicPr>
        <p:blipFill>
          <a:blip r:embed="rId2"/>
          <a:stretch>
            <a:fillRect/>
          </a:stretch>
        </p:blipFill>
        <p:spPr>
          <a:xfrm>
            <a:off x="5562767" y="1101108"/>
            <a:ext cx="3197870" cy="1966690"/>
          </a:xfrm>
          <a:prstGeom prst="rect">
            <a:avLst/>
          </a:prstGeom>
        </p:spPr>
      </p:pic>
    </p:spTree>
    <p:extLst>
      <p:ext uri="{BB962C8B-B14F-4D97-AF65-F5344CB8AC3E}">
        <p14:creationId xmlns:p14="http://schemas.microsoft.com/office/powerpoint/2010/main" val="89341337"/>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3E2FE-9DB0-62E9-F6C1-69B0117C08E9}"/>
              </a:ext>
            </a:extLst>
          </p:cNvPr>
          <p:cNvSpPr>
            <a:spLocks noGrp="1"/>
          </p:cNvSpPr>
          <p:nvPr>
            <p:ph type="title"/>
          </p:nvPr>
        </p:nvSpPr>
        <p:spPr>
          <a:xfrm>
            <a:off x="363212" y="1326724"/>
            <a:ext cx="3985902" cy="994172"/>
          </a:xfrm>
        </p:spPr>
        <p:txBody>
          <a:bodyPr>
            <a:normAutofit/>
          </a:bodyPr>
          <a:lstStyle/>
          <a:p>
            <a:pPr>
              <a:lnSpc>
                <a:spcPct val="90000"/>
              </a:lnSpc>
            </a:pPr>
            <a:r>
              <a:rPr lang="en-US" sz="2400"/>
              <a:t>Characteristics of an Effective Organization (Cont.)</a:t>
            </a:r>
          </a:p>
        </p:txBody>
      </p:sp>
      <p:sp>
        <p:nvSpPr>
          <p:cNvPr id="3" name="Content Placeholder 2">
            <a:extLst>
              <a:ext uri="{FF2B5EF4-FFF2-40B4-BE49-F238E27FC236}">
                <a16:creationId xmlns:a16="http://schemas.microsoft.com/office/drawing/2014/main" id="{F8451114-BB37-24BD-03A3-431CCC1FBBF2}"/>
              </a:ext>
            </a:extLst>
          </p:cNvPr>
          <p:cNvSpPr>
            <a:spLocks noGrp="1"/>
          </p:cNvSpPr>
          <p:nvPr>
            <p:ph idx="1"/>
          </p:nvPr>
        </p:nvSpPr>
        <p:spPr>
          <a:xfrm>
            <a:off x="363212" y="2433494"/>
            <a:ext cx="4197349" cy="2881456"/>
          </a:xfrm>
        </p:spPr>
        <p:txBody>
          <a:bodyPr anchor="t">
            <a:noAutofit/>
          </a:bodyPr>
          <a:lstStyle/>
          <a:p>
            <a:r>
              <a:rPr lang="en-US" sz="1800" dirty="0"/>
              <a:t>Creating a company culture</a:t>
            </a:r>
          </a:p>
          <a:p>
            <a:endParaRPr lang="en-US" sz="1800" dirty="0"/>
          </a:p>
          <a:p>
            <a:pPr lvl="1"/>
            <a:r>
              <a:rPr lang="en-US" sz="1800" dirty="0"/>
              <a:t>Working atmosphere</a:t>
            </a:r>
          </a:p>
          <a:p>
            <a:pPr lvl="1"/>
            <a:endParaRPr lang="en-US" sz="1800" dirty="0"/>
          </a:p>
          <a:p>
            <a:pPr lvl="2"/>
            <a:r>
              <a:rPr lang="en-US" sz="1800" dirty="0"/>
              <a:t>Formal or informal, structured or unstructured, proactive or reactive</a:t>
            </a:r>
          </a:p>
          <a:p>
            <a:pPr lvl="1"/>
            <a:endParaRPr lang="en-US" sz="1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19600" y="0"/>
            <a:ext cx="4724400" cy="4919011"/>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1" name="Freeform: Shape 1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561" y="1505"/>
            <a:ext cx="4583439" cy="4762908"/>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4" name="Picture 3" descr="A logo of a company&#10;&#10;Description automatically generated">
            <a:extLst>
              <a:ext uri="{FF2B5EF4-FFF2-40B4-BE49-F238E27FC236}">
                <a16:creationId xmlns:a16="http://schemas.microsoft.com/office/drawing/2014/main" id="{5AF4DCA2-BBE7-E1D4-8DDA-B1A3C47B6609}"/>
              </a:ext>
            </a:extLst>
          </p:cNvPr>
          <p:cNvPicPr>
            <a:picLocks noChangeAspect="1"/>
          </p:cNvPicPr>
          <p:nvPr/>
        </p:nvPicPr>
        <p:blipFill>
          <a:blip r:embed="rId2"/>
          <a:stretch>
            <a:fillRect/>
          </a:stretch>
        </p:blipFill>
        <p:spPr>
          <a:xfrm>
            <a:off x="5562767" y="1101108"/>
            <a:ext cx="3197870" cy="1966690"/>
          </a:xfrm>
          <a:prstGeom prst="rect">
            <a:avLst/>
          </a:prstGeom>
        </p:spPr>
      </p:pic>
    </p:spTree>
    <p:extLst>
      <p:ext uri="{BB962C8B-B14F-4D97-AF65-F5344CB8AC3E}">
        <p14:creationId xmlns:p14="http://schemas.microsoft.com/office/powerpoint/2010/main" val="2684268930"/>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EBED54F6-1EED-80B5-688C-3192CA7B44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5DF48-81E4-B55F-EA1E-353B663417CF}"/>
              </a:ext>
            </a:extLst>
          </p:cNvPr>
          <p:cNvSpPr>
            <a:spLocks noGrp="1"/>
          </p:cNvSpPr>
          <p:nvPr>
            <p:ph type="title"/>
          </p:nvPr>
        </p:nvSpPr>
        <p:spPr>
          <a:xfrm>
            <a:off x="363212" y="829638"/>
            <a:ext cx="3985902" cy="994172"/>
          </a:xfrm>
        </p:spPr>
        <p:txBody>
          <a:bodyPr>
            <a:normAutofit/>
          </a:bodyPr>
          <a:lstStyle/>
          <a:p>
            <a:pPr>
              <a:lnSpc>
                <a:spcPct val="90000"/>
              </a:lnSpc>
            </a:pPr>
            <a:r>
              <a:rPr lang="en-US" sz="2400" dirty="0"/>
              <a:t>Characteristics of an Effective Organization (Cont.)</a:t>
            </a:r>
          </a:p>
        </p:txBody>
      </p:sp>
      <p:sp>
        <p:nvSpPr>
          <p:cNvPr id="3" name="Content Placeholder 2">
            <a:extLst>
              <a:ext uri="{FF2B5EF4-FFF2-40B4-BE49-F238E27FC236}">
                <a16:creationId xmlns:a16="http://schemas.microsoft.com/office/drawing/2014/main" id="{86F58251-96C6-481C-A075-CB510536A175}"/>
              </a:ext>
            </a:extLst>
          </p:cNvPr>
          <p:cNvSpPr>
            <a:spLocks noGrp="1"/>
          </p:cNvSpPr>
          <p:nvPr>
            <p:ph idx="1"/>
          </p:nvPr>
        </p:nvSpPr>
        <p:spPr>
          <a:xfrm>
            <a:off x="383363" y="2152735"/>
            <a:ext cx="4197349" cy="2881456"/>
          </a:xfrm>
        </p:spPr>
        <p:txBody>
          <a:bodyPr anchor="t">
            <a:noAutofit/>
          </a:bodyPr>
          <a:lstStyle/>
          <a:p>
            <a:r>
              <a:rPr lang="en-US" sz="1800" dirty="0"/>
              <a:t>Creating a company culture</a:t>
            </a:r>
          </a:p>
          <a:p>
            <a:endParaRPr lang="en-US" sz="1800" dirty="0"/>
          </a:p>
          <a:p>
            <a:pPr lvl="1"/>
            <a:r>
              <a:rPr lang="en-US" sz="1800" dirty="0"/>
              <a:t>The view toward customer service</a:t>
            </a:r>
          </a:p>
          <a:p>
            <a:pPr lvl="1"/>
            <a:endParaRPr lang="en-US" sz="1800" dirty="0"/>
          </a:p>
          <a:p>
            <a:pPr lvl="1"/>
            <a:r>
              <a:rPr lang="en-US" sz="1800" dirty="0"/>
              <a:t>How continuous improvement is embraced</a:t>
            </a:r>
          </a:p>
          <a:p>
            <a:pPr lvl="1"/>
            <a:endParaRPr lang="en-US" sz="1800" dirty="0"/>
          </a:p>
          <a:p>
            <a:pPr lvl="1"/>
            <a:r>
              <a:rPr lang="en-US" sz="1800" dirty="0"/>
              <a:t>How the competition is respected</a:t>
            </a:r>
          </a:p>
          <a:p>
            <a:pPr marL="457200" lvl="1" indent="0">
              <a:buNone/>
            </a:pPr>
            <a:endParaRPr lang="en-US" sz="1800" dirty="0"/>
          </a:p>
          <a:p>
            <a:pPr lvl="1"/>
            <a:r>
              <a:rPr lang="en-US" sz="1800" dirty="0"/>
              <a:t>Public image</a:t>
            </a:r>
          </a:p>
          <a:p>
            <a:pPr lvl="1"/>
            <a:endParaRPr lang="en-US" sz="1800" dirty="0"/>
          </a:p>
          <a:p>
            <a:pPr lvl="1"/>
            <a:r>
              <a:rPr lang="en-US" sz="1800" dirty="0"/>
              <a:t>Etc.</a:t>
            </a:r>
          </a:p>
        </p:txBody>
      </p:sp>
      <p:sp>
        <p:nvSpPr>
          <p:cNvPr id="9" name="Freeform: Shape 8">
            <a:extLst>
              <a:ext uri="{FF2B5EF4-FFF2-40B4-BE49-F238E27FC236}">
                <a16:creationId xmlns:a16="http://schemas.microsoft.com/office/drawing/2014/main" id="{23186064-A99C-3A0A-31E1-B407BD7CF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19600" y="0"/>
            <a:ext cx="4724400" cy="4919011"/>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1" name="Freeform: Shape 10">
            <a:extLst>
              <a:ext uri="{FF2B5EF4-FFF2-40B4-BE49-F238E27FC236}">
                <a16:creationId xmlns:a16="http://schemas.microsoft.com/office/drawing/2014/main" id="{CDEEFBCB-23A5-7FF1-4614-78F1CF9B7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561" y="1505"/>
            <a:ext cx="4583439" cy="4762908"/>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4" name="Picture 3" descr="A logo of a company&#10;&#10;Description automatically generated">
            <a:extLst>
              <a:ext uri="{FF2B5EF4-FFF2-40B4-BE49-F238E27FC236}">
                <a16:creationId xmlns:a16="http://schemas.microsoft.com/office/drawing/2014/main" id="{6106FA7A-9D47-7B40-55CF-0EAAA75148A6}"/>
              </a:ext>
            </a:extLst>
          </p:cNvPr>
          <p:cNvPicPr>
            <a:picLocks noChangeAspect="1"/>
          </p:cNvPicPr>
          <p:nvPr/>
        </p:nvPicPr>
        <p:blipFill>
          <a:blip r:embed="rId2"/>
          <a:stretch>
            <a:fillRect/>
          </a:stretch>
        </p:blipFill>
        <p:spPr>
          <a:xfrm>
            <a:off x="5562767" y="1101108"/>
            <a:ext cx="3197870" cy="1966690"/>
          </a:xfrm>
          <a:prstGeom prst="rect">
            <a:avLst/>
          </a:prstGeom>
        </p:spPr>
      </p:pic>
    </p:spTree>
    <p:extLst>
      <p:ext uri="{BB962C8B-B14F-4D97-AF65-F5344CB8AC3E}">
        <p14:creationId xmlns:p14="http://schemas.microsoft.com/office/powerpoint/2010/main" val="2929667615"/>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7D0A2-4857-4B23-2470-3CB4D0C106FB}"/>
              </a:ext>
            </a:extLst>
          </p:cNvPr>
          <p:cNvSpPr>
            <a:spLocks noGrp="1"/>
          </p:cNvSpPr>
          <p:nvPr>
            <p:ph type="title"/>
          </p:nvPr>
        </p:nvSpPr>
        <p:spPr>
          <a:xfrm>
            <a:off x="363212" y="1326724"/>
            <a:ext cx="3985902" cy="994172"/>
          </a:xfrm>
        </p:spPr>
        <p:txBody>
          <a:bodyPr>
            <a:normAutofit/>
          </a:bodyPr>
          <a:lstStyle/>
          <a:p>
            <a:pPr>
              <a:lnSpc>
                <a:spcPct val="90000"/>
              </a:lnSpc>
            </a:pPr>
            <a:r>
              <a:rPr lang="en-US" sz="2400"/>
              <a:t>Characteristics of an Effective Organization (Cont.)</a:t>
            </a:r>
          </a:p>
        </p:txBody>
      </p:sp>
      <p:sp>
        <p:nvSpPr>
          <p:cNvPr id="3" name="Content Placeholder 2">
            <a:extLst>
              <a:ext uri="{FF2B5EF4-FFF2-40B4-BE49-F238E27FC236}">
                <a16:creationId xmlns:a16="http://schemas.microsoft.com/office/drawing/2014/main" id="{C055B837-FD8F-0657-8181-D3E26ADEC215}"/>
              </a:ext>
            </a:extLst>
          </p:cNvPr>
          <p:cNvSpPr>
            <a:spLocks noGrp="1"/>
          </p:cNvSpPr>
          <p:nvPr>
            <p:ph idx="1"/>
          </p:nvPr>
        </p:nvSpPr>
        <p:spPr>
          <a:xfrm>
            <a:off x="374651" y="2649820"/>
            <a:ext cx="4197349" cy="2881456"/>
          </a:xfrm>
        </p:spPr>
        <p:txBody>
          <a:bodyPr anchor="t">
            <a:noAutofit/>
          </a:bodyPr>
          <a:lstStyle/>
          <a:p>
            <a:r>
              <a:rPr lang="en-US" sz="1800" dirty="0"/>
              <a:t>Mentoring program and career paths for young professionals are important</a:t>
            </a:r>
          </a:p>
          <a:p>
            <a:pPr lvl="1"/>
            <a:endParaRPr lang="en-US" sz="1800" dirty="0"/>
          </a:p>
          <a:p>
            <a:pPr lvl="1"/>
            <a:r>
              <a:rPr lang="en-US" sz="1800" dirty="0"/>
              <a:t>Leadership Path</a:t>
            </a:r>
          </a:p>
          <a:p>
            <a:pPr lvl="1"/>
            <a:endParaRPr lang="en-US" sz="1800" dirty="0"/>
          </a:p>
          <a:p>
            <a:pPr lvl="1"/>
            <a:r>
              <a:rPr lang="en-US" sz="1800" dirty="0"/>
              <a:t>Technical Path</a:t>
            </a:r>
          </a:p>
          <a:p>
            <a:pPr lvl="1"/>
            <a:endParaRPr lang="en-US" sz="1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19600" y="0"/>
            <a:ext cx="4724400" cy="4919011"/>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1" name="Freeform: Shape 1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561" y="1505"/>
            <a:ext cx="4583439" cy="4762908"/>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4" name="Picture 3" descr="A logo of a company&#10;&#10;Description automatically generated">
            <a:extLst>
              <a:ext uri="{FF2B5EF4-FFF2-40B4-BE49-F238E27FC236}">
                <a16:creationId xmlns:a16="http://schemas.microsoft.com/office/drawing/2014/main" id="{AA9DED2E-632A-4A50-A636-976629C8F388}"/>
              </a:ext>
            </a:extLst>
          </p:cNvPr>
          <p:cNvPicPr>
            <a:picLocks noChangeAspect="1"/>
          </p:cNvPicPr>
          <p:nvPr/>
        </p:nvPicPr>
        <p:blipFill>
          <a:blip r:embed="rId2"/>
          <a:stretch>
            <a:fillRect/>
          </a:stretch>
        </p:blipFill>
        <p:spPr>
          <a:xfrm>
            <a:off x="5562767" y="1101108"/>
            <a:ext cx="3197870" cy="1966690"/>
          </a:xfrm>
          <a:prstGeom prst="rect">
            <a:avLst/>
          </a:prstGeom>
        </p:spPr>
      </p:pic>
    </p:spTree>
    <p:extLst>
      <p:ext uri="{BB962C8B-B14F-4D97-AF65-F5344CB8AC3E}">
        <p14:creationId xmlns:p14="http://schemas.microsoft.com/office/powerpoint/2010/main" val="1858306761"/>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A2DF0B92-A1C4-CA8E-4F01-351B8A8830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354113-054D-9A95-9254-D3BD319B9A98}"/>
              </a:ext>
            </a:extLst>
          </p:cNvPr>
          <p:cNvSpPr>
            <a:spLocks noGrp="1"/>
          </p:cNvSpPr>
          <p:nvPr>
            <p:ph type="title"/>
          </p:nvPr>
        </p:nvSpPr>
        <p:spPr>
          <a:xfrm>
            <a:off x="363212" y="1326724"/>
            <a:ext cx="3985902" cy="994172"/>
          </a:xfrm>
        </p:spPr>
        <p:txBody>
          <a:bodyPr>
            <a:normAutofit/>
          </a:bodyPr>
          <a:lstStyle/>
          <a:p>
            <a:pPr>
              <a:lnSpc>
                <a:spcPct val="90000"/>
              </a:lnSpc>
            </a:pPr>
            <a:r>
              <a:rPr lang="en-US" sz="2400"/>
              <a:t>Characteristics of an Effective Organization (Cont.)</a:t>
            </a:r>
          </a:p>
        </p:txBody>
      </p:sp>
      <p:sp>
        <p:nvSpPr>
          <p:cNvPr id="3" name="Content Placeholder 2">
            <a:extLst>
              <a:ext uri="{FF2B5EF4-FFF2-40B4-BE49-F238E27FC236}">
                <a16:creationId xmlns:a16="http://schemas.microsoft.com/office/drawing/2014/main" id="{E14FE27C-AAD5-8B0B-E189-1D14B75D1BFD}"/>
              </a:ext>
            </a:extLst>
          </p:cNvPr>
          <p:cNvSpPr>
            <a:spLocks noGrp="1"/>
          </p:cNvSpPr>
          <p:nvPr>
            <p:ph idx="1"/>
          </p:nvPr>
        </p:nvSpPr>
        <p:spPr>
          <a:xfrm>
            <a:off x="363212" y="2433494"/>
            <a:ext cx="4197349" cy="2881456"/>
          </a:xfrm>
        </p:spPr>
        <p:txBody>
          <a:bodyPr anchor="t">
            <a:noAutofit/>
          </a:bodyPr>
          <a:lstStyle/>
          <a:p>
            <a:pPr lvl="1"/>
            <a:endParaRPr lang="en-US" sz="1800" dirty="0"/>
          </a:p>
          <a:p>
            <a:r>
              <a:rPr lang="en-US" sz="1800" dirty="0"/>
              <a:t>Succession planning is important for continuity of quality service</a:t>
            </a:r>
          </a:p>
          <a:p>
            <a:endParaRPr lang="en-US" sz="1800" dirty="0"/>
          </a:p>
          <a:p>
            <a:pPr lvl="1"/>
            <a:r>
              <a:rPr lang="en-US" sz="1800" dirty="0"/>
              <a:t>Senior team member mentors a young professional and documents their institutional knowledge</a:t>
            </a:r>
          </a:p>
        </p:txBody>
      </p:sp>
      <p:sp>
        <p:nvSpPr>
          <p:cNvPr id="9" name="Freeform: Shape 8">
            <a:extLst>
              <a:ext uri="{FF2B5EF4-FFF2-40B4-BE49-F238E27FC236}">
                <a16:creationId xmlns:a16="http://schemas.microsoft.com/office/drawing/2014/main" id="{6B1C14F3-4431-3819-80B0-000BF3287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19600" y="0"/>
            <a:ext cx="4724400" cy="4919011"/>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1" name="Freeform: Shape 10">
            <a:extLst>
              <a:ext uri="{FF2B5EF4-FFF2-40B4-BE49-F238E27FC236}">
                <a16:creationId xmlns:a16="http://schemas.microsoft.com/office/drawing/2014/main" id="{133554A1-7511-95B5-E52B-D89E534BD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561" y="1505"/>
            <a:ext cx="4583439" cy="4762908"/>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4" name="Picture 3" descr="A logo of a company&#10;&#10;Description automatically generated">
            <a:extLst>
              <a:ext uri="{FF2B5EF4-FFF2-40B4-BE49-F238E27FC236}">
                <a16:creationId xmlns:a16="http://schemas.microsoft.com/office/drawing/2014/main" id="{59C0388A-5536-59E8-7C28-2F431A4D7460}"/>
              </a:ext>
            </a:extLst>
          </p:cNvPr>
          <p:cNvPicPr>
            <a:picLocks noChangeAspect="1"/>
          </p:cNvPicPr>
          <p:nvPr/>
        </p:nvPicPr>
        <p:blipFill>
          <a:blip r:embed="rId2"/>
          <a:stretch>
            <a:fillRect/>
          </a:stretch>
        </p:blipFill>
        <p:spPr>
          <a:xfrm>
            <a:off x="5562767" y="1101108"/>
            <a:ext cx="3197870" cy="1966690"/>
          </a:xfrm>
          <a:prstGeom prst="rect">
            <a:avLst/>
          </a:prstGeom>
        </p:spPr>
      </p:pic>
    </p:spTree>
    <p:extLst>
      <p:ext uri="{BB962C8B-B14F-4D97-AF65-F5344CB8AC3E}">
        <p14:creationId xmlns:p14="http://schemas.microsoft.com/office/powerpoint/2010/main" val="187918106"/>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0155"/>
            <a:ext cx="3840480" cy="1908373"/>
          </a:xfrm>
        </p:spPr>
        <p:txBody>
          <a:bodyPr anchor="ctr">
            <a:normAutofit/>
          </a:bodyPr>
          <a:lstStyle/>
          <a:p>
            <a:pPr>
              <a:lnSpc>
                <a:spcPct val="90000"/>
              </a:lnSpc>
            </a:pPr>
            <a:r>
              <a:rPr lang="en-US" sz="2700" dirty="0"/>
              <a:t>The Environments Leaders, Managers and Supervisors Work In</a:t>
            </a:r>
          </a:p>
        </p:txBody>
      </p:sp>
      <p:sp>
        <p:nvSpPr>
          <p:cNvPr id="3" name="Content Placeholder 2"/>
          <p:cNvSpPr>
            <a:spLocks noGrp="1"/>
          </p:cNvSpPr>
          <p:nvPr>
            <p:ph idx="1"/>
          </p:nvPr>
        </p:nvSpPr>
        <p:spPr>
          <a:xfrm>
            <a:off x="3840480" y="685800"/>
            <a:ext cx="5303518" cy="5097590"/>
          </a:xfrm>
        </p:spPr>
        <p:txBody>
          <a:bodyPr anchor="ctr">
            <a:noAutofit/>
          </a:bodyPr>
          <a:lstStyle/>
          <a:p>
            <a:pPr>
              <a:lnSpc>
                <a:spcPct val="90000"/>
              </a:lnSpc>
            </a:pPr>
            <a:endParaRPr lang="en-US" sz="1800" dirty="0"/>
          </a:p>
          <a:p>
            <a:pPr>
              <a:lnSpc>
                <a:spcPct val="90000"/>
              </a:lnSpc>
            </a:pPr>
            <a:r>
              <a:rPr lang="en-US" sz="1800" b="1" dirty="0"/>
              <a:t>Business, and External Environment</a:t>
            </a:r>
          </a:p>
          <a:p>
            <a:pPr>
              <a:lnSpc>
                <a:spcPct val="90000"/>
              </a:lnSpc>
            </a:pPr>
            <a:endParaRPr lang="en-US" sz="1800" b="1" dirty="0"/>
          </a:p>
          <a:p>
            <a:pPr lvl="1">
              <a:lnSpc>
                <a:spcPct val="90000"/>
              </a:lnSpc>
            </a:pPr>
            <a:r>
              <a:rPr lang="en-US" sz="1800" dirty="0"/>
              <a:t>Financial Management</a:t>
            </a:r>
          </a:p>
          <a:p>
            <a:pPr lvl="1">
              <a:lnSpc>
                <a:spcPct val="90000"/>
              </a:lnSpc>
            </a:pPr>
            <a:endParaRPr lang="en-US" sz="1800" dirty="0"/>
          </a:p>
          <a:p>
            <a:pPr lvl="1">
              <a:lnSpc>
                <a:spcPct val="90000"/>
              </a:lnSpc>
            </a:pPr>
            <a:r>
              <a:rPr lang="en-US" sz="1800" dirty="0"/>
              <a:t>Legal Issues</a:t>
            </a:r>
          </a:p>
          <a:p>
            <a:pPr lvl="1">
              <a:lnSpc>
                <a:spcPct val="90000"/>
              </a:lnSpc>
            </a:pPr>
            <a:endParaRPr lang="en-US" sz="1800" dirty="0"/>
          </a:p>
          <a:p>
            <a:pPr lvl="1">
              <a:lnSpc>
                <a:spcPct val="90000"/>
              </a:lnSpc>
            </a:pPr>
            <a:r>
              <a:rPr lang="en-US" sz="1800" dirty="0"/>
              <a:t>Social and Political Issues</a:t>
            </a:r>
          </a:p>
          <a:p>
            <a:pPr lvl="1">
              <a:lnSpc>
                <a:spcPct val="90000"/>
              </a:lnSpc>
            </a:pPr>
            <a:endParaRPr lang="en-US" sz="1800" dirty="0"/>
          </a:p>
          <a:p>
            <a:pPr lvl="1">
              <a:lnSpc>
                <a:spcPct val="90000"/>
              </a:lnSpc>
            </a:pPr>
            <a:r>
              <a:rPr lang="en-US" sz="1800" dirty="0"/>
              <a:t>Community, Customer and Developer Interactions</a:t>
            </a:r>
          </a:p>
          <a:p>
            <a:pPr lvl="1">
              <a:lnSpc>
                <a:spcPct val="90000"/>
              </a:lnSpc>
            </a:pPr>
            <a:endParaRPr lang="en-US" sz="1800" dirty="0"/>
          </a:p>
          <a:p>
            <a:pPr lvl="1">
              <a:lnSpc>
                <a:spcPct val="90000"/>
              </a:lnSpc>
            </a:pPr>
            <a:r>
              <a:rPr lang="en-US" sz="1800" dirty="0"/>
              <a:t>Government and Regulatory</a:t>
            </a:r>
          </a:p>
          <a:p>
            <a:pPr lvl="1">
              <a:lnSpc>
                <a:spcPct val="90000"/>
              </a:lnSpc>
            </a:pPr>
            <a:endParaRPr lang="en-US" sz="1800" dirty="0"/>
          </a:p>
          <a:p>
            <a:pPr lvl="1">
              <a:lnSpc>
                <a:spcPct val="90000"/>
              </a:lnSpc>
            </a:pPr>
            <a:r>
              <a:rPr lang="en-US" sz="1800" dirty="0"/>
              <a:t>Professional Consultants</a:t>
            </a:r>
          </a:p>
          <a:p>
            <a:pPr lvl="1">
              <a:lnSpc>
                <a:spcPct val="90000"/>
              </a:lnSpc>
            </a:pPr>
            <a:endParaRPr lang="en-US" sz="1800" dirty="0"/>
          </a:p>
          <a:p>
            <a:pPr lvl="1">
              <a:lnSpc>
                <a:spcPct val="90000"/>
              </a:lnSpc>
            </a:pPr>
            <a:r>
              <a:rPr lang="en-US" sz="1800" dirty="0"/>
              <a:t>Vendors and Suppliers</a:t>
            </a:r>
          </a:p>
          <a:p>
            <a:pPr lvl="1">
              <a:lnSpc>
                <a:spcPct val="90000"/>
              </a:lnSpc>
            </a:pPr>
            <a:endParaRPr lang="en-US" sz="1800" dirty="0"/>
          </a:p>
          <a:p>
            <a:pPr lvl="1">
              <a:lnSpc>
                <a:spcPct val="90000"/>
              </a:lnSpc>
            </a:pPr>
            <a:r>
              <a:rPr lang="en-US" sz="1800" dirty="0"/>
              <a:t>Business Development and Marketing</a:t>
            </a:r>
          </a:p>
          <a:p>
            <a:pPr marL="457200" lvl="1" indent="0">
              <a:lnSpc>
                <a:spcPct val="90000"/>
              </a:lnSpc>
              <a:buNone/>
            </a:pPr>
            <a:endParaRPr lang="en-US" sz="1800" dirty="0"/>
          </a:p>
          <a:p>
            <a:pPr>
              <a:lnSpc>
                <a:spcPct val="90000"/>
              </a:lnSpc>
            </a:pPr>
            <a:endParaRPr lang="en-US" sz="1800" dirty="0"/>
          </a:p>
        </p:txBody>
      </p:sp>
      <p:pic>
        <p:nvPicPr>
          <p:cNvPr id="19" name="Picture 18" descr="Low angle view of modern skyscrapers rising straight up against a dramatic sky">
            <a:extLst>
              <a:ext uri="{FF2B5EF4-FFF2-40B4-BE49-F238E27FC236}">
                <a16:creationId xmlns:a16="http://schemas.microsoft.com/office/drawing/2014/main" id="{650013E6-DD24-ADDA-407B-BE2805C1BB47}"/>
              </a:ext>
            </a:extLst>
          </p:cNvPr>
          <p:cNvPicPr>
            <a:picLocks noChangeAspect="1"/>
          </p:cNvPicPr>
          <p:nvPr/>
        </p:nvPicPr>
        <p:blipFill>
          <a:blip r:embed="rId2"/>
          <a:srcRect l="19369" r="36081" b="-2"/>
          <a:stretch/>
        </p:blipFill>
        <p:spPr>
          <a:xfrm>
            <a:off x="0" y="1596947"/>
            <a:ext cx="3511296" cy="5261054"/>
          </a:xfrm>
          <a:prstGeom prst="rect">
            <a:avLst/>
          </a:prstGeom>
        </p:spPr>
      </p:pic>
      <p:pic>
        <p:nvPicPr>
          <p:cNvPr id="4" name="Picture 3" descr="A logo of a company&#10;&#10;Description automatically generated">
            <a:extLst>
              <a:ext uri="{FF2B5EF4-FFF2-40B4-BE49-F238E27FC236}">
                <a16:creationId xmlns:a16="http://schemas.microsoft.com/office/drawing/2014/main" id="{EB459F98-7B89-BF89-DAEC-C0C2453763FE}"/>
              </a:ext>
            </a:extLst>
          </p:cNvPr>
          <p:cNvPicPr>
            <a:picLocks noChangeAspect="1"/>
          </p:cNvPicPr>
          <p:nvPr/>
        </p:nvPicPr>
        <p:blipFill>
          <a:blip r:embed="rId3"/>
          <a:stretch>
            <a:fillRect/>
          </a:stretch>
        </p:blipFill>
        <p:spPr>
          <a:xfrm>
            <a:off x="7577464" y="5783390"/>
            <a:ext cx="1566534" cy="9629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CDADD2-9B3D-D98C-2D99-C5422CC999FA}"/>
              </a:ext>
            </a:extLst>
          </p:cNvPr>
          <p:cNvSpPr>
            <a:spLocks noGrp="1"/>
          </p:cNvSpPr>
          <p:nvPr>
            <p:ph type="title"/>
          </p:nvPr>
        </p:nvSpPr>
        <p:spPr>
          <a:xfrm>
            <a:off x="4775595" y="728664"/>
            <a:ext cx="3738610" cy="1624922"/>
          </a:xfrm>
          <a:noFill/>
        </p:spPr>
        <p:txBody>
          <a:bodyPr vert="horz" lIns="91440" tIns="45720" rIns="91440" bIns="45720" rtlCol="0" anchor="b">
            <a:normAutofit/>
          </a:bodyPr>
          <a:lstStyle/>
          <a:p>
            <a:pPr defTabSz="914400">
              <a:lnSpc>
                <a:spcPct val="90000"/>
              </a:lnSpc>
            </a:pPr>
            <a:r>
              <a:rPr lang="en-US" sz="3200" dirty="0"/>
              <a:t>Intro to Leadership, Management, and Supervision</a:t>
            </a:r>
          </a:p>
        </p:txBody>
      </p:sp>
      <p:sp>
        <p:nvSpPr>
          <p:cNvPr id="3" name="Content Placeholder 2">
            <a:extLst>
              <a:ext uri="{FF2B5EF4-FFF2-40B4-BE49-F238E27FC236}">
                <a16:creationId xmlns:a16="http://schemas.microsoft.com/office/drawing/2014/main" id="{222BD9EF-C74E-BBAB-E74D-E2B0BA8936C4}"/>
              </a:ext>
            </a:extLst>
          </p:cNvPr>
          <p:cNvSpPr>
            <a:spLocks noGrp="1"/>
          </p:cNvSpPr>
          <p:nvPr>
            <p:ph idx="1"/>
          </p:nvPr>
        </p:nvSpPr>
        <p:spPr>
          <a:xfrm>
            <a:off x="4775595" y="2863446"/>
            <a:ext cx="3738610" cy="2057289"/>
          </a:xfrm>
          <a:noFill/>
        </p:spPr>
        <p:txBody>
          <a:bodyPr vert="horz" lIns="91440" tIns="45720" rIns="91440" bIns="45720" rtlCol="0">
            <a:normAutofit/>
          </a:bodyPr>
          <a:lstStyle/>
          <a:p>
            <a:pPr marL="0" indent="0" algn="ctr" defTabSz="914400">
              <a:lnSpc>
                <a:spcPct val="90000"/>
              </a:lnSpc>
              <a:spcBef>
                <a:spcPts val="1000"/>
              </a:spcBef>
              <a:buNone/>
            </a:pPr>
            <a:r>
              <a:rPr lang="en-US" sz="5400" dirty="0"/>
              <a:t>Introduction</a:t>
            </a:r>
          </a:p>
        </p:txBody>
      </p:sp>
      <p:pic>
        <p:nvPicPr>
          <p:cNvPr id="5" name="Picture 4" descr="One in a crowd">
            <a:extLst>
              <a:ext uri="{FF2B5EF4-FFF2-40B4-BE49-F238E27FC236}">
                <a16:creationId xmlns:a16="http://schemas.microsoft.com/office/drawing/2014/main" id="{0A041505-44E6-1FF1-A2C3-C39ED8E9E943}"/>
              </a:ext>
            </a:extLst>
          </p:cNvPr>
          <p:cNvPicPr>
            <a:picLocks noChangeAspect="1"/>
          </p:cNvPicPr>
          <p:nvPr/>
        </p:nvPicPr>
        <p:blipFill>
          <a:blip r:embed="rId2"/>
          <a:srcRect l="29466" r="21276"/>
          <a:stretch/>
        </p:blipFill>
        <p:spPr>
          <a:xfrm>
            <a:off x="20" y="10"/>
            <a:ext cx="4504114" cy="6857990"/>
          </a:xfrm>
          <a:prstGeom prst="rect">
            <a:avLst/>
          </a:prstGeom>
        </p:spPr>
      </p:pic>
      <p:pic>
        <p:nvPicPr>
          <p:cNvPr id="4" name="Picture 3" descr="A logo of a company&#10;&#10;Description automatically generated">
            <a:extLst>
              <a:ext uri="{FF2B5EF4-FFF2-40B4-BE49-F238E27FC236}">
                <a16:creationId xmlns:a16="http://schemas.microsoft.com/office/drawing/2014/main" id="{E655E7CC-5EEA-712F-C690-359A9FEB134D}"/>
              </a:ext>
            </a:extLst>
          </p:cNvPr>
          <p:cNvPicPr>
            <a:picLocks noChangeAspect="1"/>
          </p:cNvPicPr>
          <p:nvPr/>
        </p:nvPicPr>
        <p:blipFill>
          <a:blip r:embed="rId3"/>
          <a:stretch>
            <a:fillRect/>
          </a:stretch>
        </p:blipFill>
        <p:spPr>
          <a:xfrm>
            <a:off x="7550277" y="5713589"/>
            <a:ext cx="1566534" cy="962958"/>
          </a:xfrm>
          <a:prstGeom prst="rect">
            <a:avLst/>
          </a:prstGeom>
        </p:spPr>
      </p:pic>
    </p:spTree>
    <p:extLst>
      <p:ext uri="{BB962C8B-B14F-4D97-AF65-F5344CB8AC3E}">
        <p14:creationId xmlns:p14="http://schemas.microsoft.com/office/powerpoint/2010/main" val="4095703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B6147E-E4FB-9458-6C84-38BB360E2D34}"/>
            </a:ext>
          </a:extLst>
        </p:cNvPr>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5E493DFE-1970-052D-5AC3-0F2C4C091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id="{77907B70-1637-8127-1C60-035B57CE1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DE51BC-FFF2-AE3E-FE5C-347D86EF7A01}"/>
              </a:ext>
            </a:extLst>
          </p:cNvPr>
          <p:cNvSpPr>
            <a:spLocks noGrp="1"/>
          </p:cNvSpPr>
          <p:nvPr>
            <p:ph type="title"/>
          </p:nvPr>
        </p:nvSpPr>
        <p:spPr>
          <a:xfrm>
            <a:off x="0" y="30155"/>
            <a:ext cx="3840480" cy="1908373"/>
          </a:xfrm>
        </p:spPr>
        <p:txBody>
          <a:bodyPr anchor="ctr">
            <a:normAutofit/>
          </a:bodyPr>
          <a:lstStyle/>
          <a:p>
            <a:pPr>
              <a:lnSpc>
                <a:spcPct val="90000"/>
              </a:lnSpc>
            </a:pPr>
            <a:r>
              <a:rPr lang="en-US" sz="2700" dirty="0"/>
              <a:t>The Environments Leaders, Managers and Supervisors Work In</a:t>
            </a:r>
          </a:p>
        </p:txBody>
      </p:sp>
      <p:sp>
        <p:nvSpPr>
          <p:cNvPr id="3" name="Content Placeholder 2">
            <a:extLst>
              <a:ext uri="{FF2B5EF4-FFF2-40B4-BE49-F238E27FC236}">
                <a16:creationId xmlns:a16="http://schemas.microsoft.com/office/drawing/2014/main" id="{205A9ED3-F205-9F3B-411A-5FCBD5ABEE45}"/>
              </a:ext>
            </a:extLst>
          </p:cNvPr>
          <p:cNvSpPr>
            <a:spLocks noGrp="1"/>
          </p:cNvSpPr>
          <p:nvPr>
            <p:ph idx="1"/>
          </p:nvPr>
        </p:nvSpPr>
        <p:spPr>
          <a:xfrm>
            <a:off x="4151376" y="880205"/>
            <a:ext cx="5303518" cy="5097590"/>
          </a:xfrm>
        </p:spPr>
        <p:txBody>
          <a:bodyPr anchor="ctr">
            <a:noAutofit/>
          </a:bodyPr>
          <a:lstStyle/>
          <a:p>
            <a:pPr>
              <a:lnSpc>
                <a:spcPct val="90000"/>
              </a:lnSpc>
            </a:pPr>
            <a:r>
              <a:rPr lang="en-US" sz="1800" b="1" dirty="0"/>
              <a:t>Internal Environment</a:t>
            </a:r>
          </a:p>
          <a:p>
            <a:pPr>
              <a:lnSpc>
                <a:spcPct val="90000"/>
              </a:lnSpc>
            </a:pPr>
            <a:endParaRPr lang="en-US" sz="1800" b="1" dirty="0"/>
          </a:p>
          <a:p>
            <a:pPr lvl="1">
              <a:lnSpc>
                <a:spcPct val="90000"/>
              </a:lnSpc>
            </a:pPr>
            <a:r>
              <a:rPr lang="en-US" sz="1800" dirty="0"/>
              <a:t>Decision Making</a:t>
            </a:r>
          </a:p>
          <a:p>
            <a:pPr lvl="1">
              <a:lnSpc>
                <a:spcPct val="90000"/>
              </a:lnSpc>
            </a:pPr>
            <a:endParaRPr lang="en-US" sz="1800" dirty="0"/>
          </a:p>
          <a:p>
            <a:pPr lvl="1">
              <a:lnSpc>
                <a:spcPct val="90000"/>
              </a:lnSpc>
            </a:pPr>
            <a:r>
              <a:rPr lang="en-US" sz="1800" dirty="0"/>
              <a:t>Communication</a:t>
            </a:r>
          </a:p>
          <a:p>
            <a:pPr lvl="1">
              <a:lnSpc>
                <a:spcPct val="90000"/>
              </a:lnSpc>
            </a:pPr>
            <a:endParaRPr lang="en-US" sz="1800" dirty="0"/>
          </a:p>
          <a:p>
            <a:pPr lvl="1">
              <a:lnSpc>
                <a:spcPct val="90000"/>
              </a:lnSpc>
            </a:pPr>
            <a:r>
              <a:rPr lang="en-US" sz="1800" dirty="0"/>
              <a:t>Human Resources</a:t>
            </a:r>
          </a:p>
          <a:p>
            <a:pPr lvl="1">
              <a:lnSpc>
                <a:spcPct val="90000"/>
              </a:lnSpc>
            </a:pPr>
            <a:endParaRPr lang="en-US" sz="1800" dirty="0"/>
          </a:p>
          <a:p>
            <a:pPr lvl="1">
              <a:lnSpc>
                <a:spcPct val="90000"/>
              </a:lnSpc>
            </a:pPr>
            <a:r>
              <a:rPr lang="en-US" sz="1800" dirty="0"/>
              <a:t>Planning and Strategy</a:t>
            </a:r>
          </a:p>
          <a:p>
            <a:pPr lvl="1">
              <a:lnSpc>
                <a:spcPct val="90000"/>
              </a:lnSpc>
            </a:pPr>
            <a:endParaRPr lang="en-US" sz="1800" dirty="0"/>
          </a:p>
          <a:p>
            <a:pPr lvl="1">
              <a:lnSpc>
                <a:spcPct val="90000"/>
              </a:lnSpc>
            </a:pPr>
            <a:r>
              <a:rPr lang="en-US" sz="1800" dirty="0"/>
              <a:t>Organizing and Staffing</a:t>
            </a:r>
          </a:p>
          <a:p>
            <a:pPr lvl="1">
              <a:lnSpc>
                <a:spcPct val="90000"/>
              </a:lnSpc>
            </a:pPr>
            <a:endParaRPr lang="en-US" sz="1800" dirty="0"/>
          </a:p>
          <a:p>
            <a:pPr lvl="1">
              <a:lnSpc>
                <a:spcPct val="90000"/>
              </a:lnSpc>
            </a:pPr>
            <a:r>
              <a:rPr lang="en-US" sz="1800" dirty="0"/>
              <a:t>Change Management</a:t>
            </a:r>
          </a:p>
          <a:p>
            <a:pPr lvl="1">
              <a:lnSpc>
                <a:spcPct val="90000"/>
              </a:lnSpc>
            </a:pPr>
            <a:endParaRPr lang="en-US" sz="1800" dirty="0"/>
          </a:p>
          <a:p>
            <a:pPr lvl="1">
              <a:lnSpc>
                <a:spcPct val="90000"/>
              </a:lnSpc>
            </a:pPr>
            <a:r>
              <a:rPr lang="en-US" sz="1800" dirty="0"/>
              <a:t>Team Building</a:t>
            </a:r>
          </a:p>
        </p:txBody>
      </p:sp>
      <p:pic>
        <p:nvPicPr>
          <p:cNvPr id="19" name="Picture 18" descr="Low angle view of modern skyscrapers rising straight up against a dramatic sky">
            <a:extLst>
              <a:ext uri="{FF2B5EF4-FFF2-40B4-BE49-F238E27FC236}">
                <a16:creationId xmlns:a16="http://schemas.microsoft.com/office/drawing/2014/main" id="{75483147-6A47-937B-59A1-C83957943FE9}"/>
              </a:ext>
            </a:extLst>
          </p:cNvPr>
          <p:cNvPicPr>
            <a:picLocks noChangeAspect="1"/>
          </p:cNvPicPr>
          <p:nvPr/>
        </p:nvPicPr>
        <p:blipFill>
          <a:blip r:embed="rId2"/>
          <a:srcRect l="19369" r="36081" b="-2"/>
          <a:stretch/>
        </p:blipFill>
        <p:spPr>
          <a:xfrm>
            <a:off x="0" y="1596947"/>
            <a:ext cx="3511296" cy="5261054"/>
          </a:xfrm>
          <a:prstGeom prst="rect">
            <a:avLst/>
          </a:prstGeom>
        </p:spPr>
      </p:pic>
      <p:pic>
        <p:nvPicPr>
          <p:cNvPr id="4" name="Picture 3" descr="A logo of a company&#10;&#10;Description automatically generated">
            <a:extLst>
              <a:ext uri="{FF2B5EF4-FFF2-40B4-BE49-F238E27FC236}">
                <a16:creationId xmlns:a16="http://schemas.microsoft.com/office/drawing/2014/main" id="{BA2DC10F-ADC8-ED73-4074-85F97F471F70}"/>
              </a:ext>
            </a:extLst>
          </p:cNvPr>
          <p:cNvPicPr>
            <a:picLocks noChangeAspect="1"/>
          </p:cNvPicPr>
          <p:nvPr/>
        </p:nvPicPr>
        <p:blipFill>
          <a:blip r:embed="rId3"/>
          <a:stretch>
            <a:fillRect/>
          </a:stretch>
        </p:blipFill>
        <p:spPr>
          <a:xfrm>
            <a:off x="7577464" y="5783390"/>
            <a:ext cx="1566534" cy="962958"/>
          </a:xfrm>
          <a:prstGeom prst="rect">
            <a:avLst/>
          </a:prstGeom>
        </p:spPr>
      </p:pic>
    </p:spTree>
    <p:extLst>
      <p:ext uri="{BB962C8B-B14F-4D97-AF65-F5344CB8AC3E}">
        <p14:creationId xmlns:p14="http://schemas.microsoft.com/office/powerpoint/2010/main" val="396922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80F7C6-7DA5-E3C3-8D3B-5D3B1EA464B8}"/>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976EA9ED-F9E5-9F7B-EA31-6D621266D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08E7D-7449-5AB5-30A1-FB1DB7704B8D}"/>
              </a:ext>
            </a:extLst>
          </p:cNvPr>
          <p:cNvSpPr>
            <a:spLocks noGrp="1"/>
          </p:cNvSpPr>
          <p:nvPr>
            <p:ph type="title"/>
          </p:nvPr>
        </p:nvSpPr>
        <p:spPr>
          <a:xfrm>
            <a:off x="628650" y="557188"/>
            <a:ext cx="7886700" cy="1133499"/>
          </a:xfrm>
        </p:spPr>
        <p:txBody>
          <a:bodyPr>
            <a:normAutofit/>
          </a:bodyPr>
          <a:lstStyle/>
          <a:p>
            <a:pPr>
              <a:lnSpc>
                <a:spcPct val="90000"/>
              </a:lnSpc>
            </a:pPr>
            <a:r>
              <a:rPr lang="en-US" sz="3500" dirty="0"/>
              <a:t>List of Leader, Manager and Supervisor Duties and Responsibilities</a:t>
            </a:r>
          </a:p>
        </p:txBody>
      </p:sp>
      <p:graphicFrame>
        <p:nvGraphicFramePr>
          <p:cNvPr id="12" name="Content Placeholder 2">
            <a:extLst>
              <a:ext uri="{FF2B5EF4-FFF2-40B4-BE49-F238E27FC236}">
                <a16:creationId xmlns:a16="http://schemas.microsoft.com/office/drawing/2014/main" id="{E9819BC9-8B31-C3D6-A804-D49E0B97E585}"/>
              </a:ext>
            </a:extLst>
          </p:cNvPr>
          <p:cNvGraphicFramePr>
            <a:graphicFrameLocks noGrp="1"/>
          </p:cNvGraphicFramePr>
          <p:nvPr>
            <p:ph idx="1"/>
            <p:extLst>
              <p:ext uri="{D42A27DB-BD31-4B8C-83A1-F6EECF244321}">
                <p14:modId xmlns:p14="http://schemas.microsoft.com/office/powerpoint/2010/main" val="2153035414"/>
              </p:ext>
            </p:extLst>
          </p:nvPr>
        </p:nvGraphicFramePr>
        <p:xfrm>
          <a:off x="274320" y="1527048"/>
          <a:ext cx="8723376" cy="465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logo of a company&#10;&#10;Description automatically generated">
            <a:extLst>
              <a:ext uri="{FF2B5EF4-FFF2-40B4-BE49-F238E27FC236}">
                <a16:creationId xmlns:a16="http://schemas.microsoft.com/office/drawing/2014/main" id="{BBA1164B-7A41-373B-F721-B748906C018C}"/>
              </a:ext>
            </a:extLst>
          </p:cNvPr>
          <p:cNvPicPr>
            <a:picLocks noChangeAspect="1"/>
          </p:cNvPicPr>
          <p:nvPr/>
        </p:nvPicPr>
        <p:blipFill>
          <a:blip r:embed="rId7"/>
          <a:stretch>
            <a:fillRect/>
          </a:stretch>
        </p:blipFill>
        <p:spPr>
          <a:xfrm>
            <a:off x="7735823" y="5850639"/>
            <a:ext cx="1405889" cy="864209"/>
          </a:xfrm>
          <a:prstGeom prst="rect">
            <a:avLst/>
          </a:prstGeom>
        </p:spPr>
      </p:pic>
    </p:spTree>
    <p:extLst>
      <p:ext uri="{BB962C8B-B14F-4D97-AF65-F5344CB8AC3E}">
        <p14:creationId xmlns:p14="http://schemas.microsoft.com/office/powerpoint/2010/main" val="1095183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295D5E-01DC-8907-9688-0173D1261AB5}"/>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D33D4AE5-7295-7ED1-D4E7-C83FF81E9A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8DFFCB-A14F-7E76-AF68-BA6BC7B85A4C}"/>
              </a:ext>
            </a:extLst>
          </p:cNvPr>
          <p:cNvSpPr>
            <a:spLocks noGrp="1"/>
          </p:cNvSpPr>
          <p:nvPr>
            <p:ph type="title"/>
          </p:nvPr>
        </p:nvSpPr>
        <p:spPr>
          <a:xfrm>
            <a:off x="628650" y="557188"/>
            <a:ext cx="7886700" cy="1133499"/>
          </a:xfrm>
        </p:spPr>
        <p:txBody>
          <a:bodyPr>
            <a:normAutofit/>
          </a:bodyPr>
          <a:lstStyle/>
          <a:p>
            <a:pPr>
              <a:lnSpc>
                <a:spcPct val="90000"/>
              </a:lnSpc>
            </a:pPr>
            <a:r>
              <a:rPr lang="en-US" sz="3500" dirty="0"/>
              <a:t>List of Leader, Manager and Supervisor Duties and Responsibilities (cont.)</a:t>
            </a:r>
          </a:p>
        </p:txBody>
      </p:sp>
      <p:graphicFrame>
        <p:nvGraphicFramePr>
          <p:cNvPr id="12" name="Content Placeholder 2">
            <a:extLst>
              <a:ext uri="{FF2B5EF4-FFF2-40B4-BE49-F238E27FC236}">
                <a16:creationId xmlns:a16="http://schemas.microsoft.com/office/drawing/2014/main" id="{8E972C18-9CA2-D844-AE1C-3D8E93B9C7EF}"/>
              </a:ext>
            </a:extLst>
          </p:cNvPr>
          <p:cNvGraphicFramePr>
            <a:graphicFrameLocks noGrp="1"/>
          </p:cNvGraphicFramePr>
          <p:nvPr>
            <p:ph idx="1"/>
          </p:nvPr>
        </p:nvGraphicFramePr>
        <p:xfrm>
          <a:off x="274320" y="1527048"/>
          <a:ext cx="8723376" cy="465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logo of a company&#10;&#10;Description automatically generated">
            <a:extLst>
              <a:ext uri="{FF2B5EF4-FFF2-40B4-BE49-F238E27FC236}">
                <a16:creationId xmlns:a16="http://schemas.microsoft.com/office/drawing/2014/main" id="{09EDE1C8-BBF7-2140-A859-915818224EEB}"/>
              </a:ext>
            </a:extLst>
          </p:cNvPr>
          <p:cNvPicPr>
            <a:picLocks noChangeAspect="1"/>
          </p:cNvPicPr>
          <p:nvPr/>
        </p:nvPicPr>
        <p:blipFill>
          <a:blip r:embed="rId7"/>
          <a:stretch>
            <a:fillRect/>
          </a:stretch>
        </p:blipFill>
        <p:spPr>
          <a:xfrm>
            <a:off x="7503171" y="5819333"/>
            <a:ext cx="1566534" cy="962958"/>
          </a:xfrm>
          <a:prstGeom prst="rect">
            <a:avLst/>
          </a:prstGeom>
        </p:spPr>
      </p:pic>
    </p:spTree>
    <p:extLst>
      <p:ext uri="{BB962C8B-B14F-4D97-AF65-F5344CB8AC3E}">
        <p14:creationId xmlns:p14="http://schemas.microsoft.com/office/powerpoint/2010/main" val="3096411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661" y="809898"/>
            <a:ext cx="7457037" cy="1554480"/>
          </a:xfrm>
        </p:spPr>
        <p:txBody>
          <a:bodyPr anchor="ctr">
            <a:normAutofit/>
          </a:bodyPr>
          <a:lstStyle/>
          <a:p>
            <a:r>
              <a:rPr lang="en-US" sz="4200" dirty="0"/>
              <a:t>Quiz #1</a:t>
            </a:r>
          </a:p>
        </p:txBody>
      </p:sp>
      <p:sp>
        <p:nvSpPr>
          <p:cNvPr id="3" name="Content Placeholder 2"/>
          <p:cNvSpPr>
            <a:spLocks noGrp="1"/>
          </p:cNvSpPr>
          <p:nvPr>
            <p:ph idx="1"/>
          </p:nvPr>
        </p:nvSpPr>
        <p:spPr>
          <a:xfrm>
            <a:off x="783771" y="2112266"/>
            <a:ext cx="7455989" cy="3794758"/>
          </a:xfrm>
        </p:spPr>
        <p:txBody>
          <a:bodyPr anchor="ctr">
            <a:normAutofit lnSpcReduction="10000"/>
          </a:bodyPr>
          <a:lstStyle/>
          <a:p>
            <a:pPr marL="0" indent="0" algn="ctr">
              <a:lnSpc>
                <a:spcPct val="90000"/>
              </a:lnSpc>
              <a:buNone/>
            </a:pPr>
            <a:r>
              <a:rPr lang="en-US" sz="2400" b="1" dirty="0"/>
              <a:t>Is the task below Leadership or is it Management?</a:t>
            </a:r>
          </a:p>
          <a:p>
            <a:pPr marL="0" indent="0" algn="ctr">
              <a:lnSpc>
                <a:spcPct val="90000"/>
              </a:lnSpc>
              <a:buNone/>
            </a:pPr>
            <a:endParaRPr lang="en-US" sz="2400" b="1" dirty="0"/>
          </a:p>
          <a:p>
            <a:pPr>
              <a:lnSpc>
                <a:spcPct val="90000"/>
              </a:lnSpc>
            </a:pPr>
            <a:r>
              <a:rPr lang="en-US" sz="1900" dirty="0"/>
              <a:t>Developing an emergency response manual</a:t>
            </a:r>
          </a:p>
          <a:p>
            <a:pPr>
              <a:lnSpc>
                <a:spcPct val="90000"/>
              </a:lnSpc>
            </a:pPr>
            <a:r>
              <a:rPr lang="en-US" sz="1900" dirty="0"/>
              <a:t>Assigning operator duties for the day</a:t>
            </a:r>
          </a:p>
          <a:p>
            <a:pPr>
              <a:lnSpc>
                <a:spcPct val="90000"/>
              </a:lnSpc>
            </a:pPr>
            <a:r>
              <a:rPr lang="en-US" sz="1900" dirty="0"/>
              <a:t>Presenting a monthly managers report</a:t>
            </a:r>
          </a:p>
          <a:p>
            <a:pPr>
              <a:lnSpc>
                <a:spcPct val="90000"/>
              </a:lnSpc>
            </a:pPr>
            <a:r>
              <a:rPr lang="en-US" sz="1900" dirty="0"/>
              <a:t>Determining what safety training to present</a:t>
            </a:r>
          </a:p>
          <a:p>
            <a:pPr>
              <a:lnSpc>
                <a:spcPct val="90000"/>
              </a:lnSpc>
            </a:pPr>
            <a:r>
              <a:rPr lang="en-US" sz="1900" dirty="0"/>
              <a:t>Updating a maintenance schedule</a:t>
            </a:r>
          </a:p>
          <a:p>
            <a:pPr>
              <a:lnSpc>
                <a:spcPct val="90000"/>
              </a:lnSpc>
            </a:pPr>
            <a:r>
              <a:rPr lang="en-US" sz="1900" dirty="0"/>
              <a:t>Responding to a customer complaint</a:t>
            </a:r>
          </a:p>
          <a:p>
            <a:pPr>
              <a:lnSpc>
                <a:spcPct val="90000"/>
              </a:lnSpc>
            </a:pPr>
            <a:r>
              <a:rPr lang="en-US" sz="1900" dirty="0"/>
              <a:t>Creating a computerized maintenance management system (CMMS)</a:t>
            </a:r>
          </a:p>
          <a:p>
            <a:pPr>
              <a:lnSpc>
                <a:spcPct val="90000"/>
              </a:lnSpc>
            </a:pPr>
            <a:r>
              <a:rPr lang="en-US" sz="1900" dirty="0"/>
              <a:t>Presenting a scheduled public information program</a:t>
            </a:r>
          </a:p>
          <a:p>
            <a:pPr>
              <a:lnSpc>
                <a:spcPct val="90000"/>
              </a:lnSpc>
            </a:pPr>
            <a:r>
              <a:rPr lang="en-US" sz="1900" dirty="0"/>
              <a:t>Developing standard operating guidelines (SOGs)</a:t>
            </a:r>
          </a:p>
          <a:p>
            <a:pPr>
              <a:lnSpc>
                <a:spcPct val="90000"/>
              </a:lnSpc>
            </a:pPr>
            <a:r>
              <a:rPr lang="en-US" sz="1900" dirty="0"/>
              <a:t>Performing an emergency system repair</a:t>
            </a:r>
          </a:p>
        </p:txBody>
      </p:sp>
      <p:pic>
        <p:nvPicPr>
          <p:cNvPr id="4" name="Picture 3" descr="A logo of a company&#10;&#10;Description automatically generated">
            <a:extLst>
              <a:ext uri="{FF2B5EF4-FFF2-40B4-BE49-F238E27FC236}">
                <a16:creationId xmlns:a16="http://schemas.microsoft.com/office/drawing/2014/main" id="{A4537D7D-92C2-98F0-19A3-629A3BBD4C2A}"/>
              </a:ext>
            </a:extLst>
          </p:cNvPr>
          <p:cNvPicPr>
            <a:picLocks noChangeAspect="1"/>
          </p:cNvPicPr>
          <p:nvPr/>
        </p:nvPicPr>
        <p:blipFill>
          <a:blip r:embed="rId2"/>
          <a:stretch>
            <a:fillRect/>
          </a:stretch>
        </p:blipFill>
        <p:spPr>
          <a:xfrm>
            <a:off x="7576962" y="5832366"/>
            <a:ext cx="1566534" cy="962958"/>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ed toy person in front of two lines of white figures">
            <a:extLst>
              <a:ext uri="{FF2B5EF4-FFF2-40B4-BE49-F238E27FC236}">
                <a16:creationId xmlns:a16="http://schemas.microsoft.com/office/drawing/2014/main" id="{78E33C55-A678-A91B-AD17-B498B7279E60}"/>
              </a:ext>
            </a:extLst>
          </p:cNvPr>
          <p:cNvPicPr>
            <a:picLocks noChangeAspect="1"/>
          </p:cNvPicPr>
          <p:nvPr/>
        </p:nvPicPr>
        <p:blipFill>
          <a:blip r:embed="rId2">
            <a:alphaModFix/>
          </a:blip>
          <a:srcRect l="8094" r="4239"/>
          <a:stretch/>
        </p:blipFill>
        <p:spPr>
          <a:xfrm>
            <a:off x="20" y="10"/>
            <a:ext cx="9143979" cy="6857990"/>
          </a:xfrm>
          <a:prstGeom prst="rect">
            <a:avLst/>
          </a:prstGeom>
        </p:spPr>
      </p:pic>
      <p:sp>
        <p:nvSpPr>
          <p:cNvPr id="9" name="Rectangle 8">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19465" y="-2819458"/>
            <a:ext cx="3512260" cy="9151192"/>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414DF-2E04-37E6-EFDD-575223F9EE5E}"/>
              </a:ext>
            </a:extLst>
          </p:cNvPr>
          <p:cNvSpPr>
            <a:spLocks noGrp="1"/>
          </p:cNvSpPr>
          <p:nvPr>
            <p:ph type="title"/>
          </p:nvPr>
        </p:nvSpPr>
        <p:spPr>
          <a:xfrm>
            <a:off x="808138" y="1129881"/>
            <a:ext cx="5850495" cy="1520987"/>
          </a:xfrm>
        </p:spPr>
        <p:txBody>
          <a:bodyPr vert="horz" lIns="91440" tIns="45720" rIns="91440" bIns="45720" rtlCol="0" anchor="t">
            <a:normAutofit/>
          </a:bodyPr>
          <a:lstStyle/>
          <a:p>
            <a:pPr algn="l" defTabSz="914400">
              <a:lnSpc>
                <a:spcPct val="90000"/>
              </a:lnSpc>
            </a:pPr>
            <a:r>
              <a:rPr lang="en-US" sz="3500" dirty="0">
                <a:solidFill>
                  <a:srgbClr val="FFFFFF"/>
                </a:solidFill>
              </a:rPr>
              <a:t>Introduction to Leadership, Management, and Supervision</a:t>
            </a:r>
          </a:p>
        </p:txBody>
      </p:sp>
      <p:sp>
        <p:nvSpPr>
          <p:cNvPr id="11" name="Rectangle 10">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355769" y="1075816"/>
            <a:ext cx="2425271" cy="9151191"/>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78CEB6-64E3-3214-4997-F8B08CBCED30}"/>
              </a:ext>
            </a:extLst>
          </p:cNvPr>
          <p:cNvSpPr>
            <a:spLocks noGrp="1"/>
          </p:cNvSpPr>
          <p:nvPr>
            <p:ph idx="1"/>
          </p:nvPr>
        </p:nvSpPr>
        <p:spPr>
          <a:xfrm>
            <a:off x="1360170" y="5183987"/>
            <a:ext cx="6209472" cy="1588514"/>
          </a:xfrm>
        </p:spPr>
        <p:txBody>
          <a:bodyPr vert="horz" lIns="91440" tIns="45720" rIns="91440" bIns="45720" rtlCol="0" anchor="b">
            <a:normAutofit/>
          </a:bodyPr>
          <a:lstStyle/>
          <a:p>
            <a:pPr marL="0" indent="0" defTabSz="914400">
              <a:lnSpc>
                <a:spcPct val="90000"/>
              </a:lnSpc>
              <a:spcBef>
                <a:spcPts val="1000"/>
              </a:spcBef>
              <a:buNone/>
            </a:pPr>
            <a:r>
              <a:rPr lang="en-US" sz="9400" dirty="0">
                <a:solidFill>
                  <a:srgbClr val="FFFFFF"/>
                </a:solidFill>
              </a:rPr>
              <a:t>Leadership</a:t>
            </a:r>
            <a:endParaRPr lang="en-US" sz="1600" dirty="0">
              <a:solidFill>
                <a:srgbClr val="FFFFFF"/>
              </a:solidFill>
            </a:endParaRPr>
          </a:p>
        </p:txBody>
      </p:sp>
      <p:cxnSp>
        <p:nvCxnSpPr>
          <p:cNvPr id="13" name="Straight Connector 12">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A black and white logo with white letters&#10;&#10;Description automatically generated">
            <a:extLst>
              <a:ext uri="{FF2B5EF4-FFF2-40B4-BE49-F238E27FC236}">
                <a16:creationId xmlns:a16="http://schemas.microsoft.com/office/drawing/2014/main" id="{B6BE3888-E999-47CF-873D-49DD41D06481}"/>
              </a:ext>
            </a:extLst>
          </p:cNvPr>
          <p:cNvPicPr>
            <a:picLocks noChangeAspect="1"/>
          </p:cNvPicPr>
          <p:nvPr/>
        </p:nvPicPr>
        <p:blipFill>
          <a:blip r:embed="rId3"/>
          <a:stretch>
            <a:fillRect/>
          </a:stretch>
        </p:blipFill>
        <p:spPr>
          <a:xfrm>
            <a:off x="7923433" y="5887518"/>
            <a:ext cx="866775" cy="742950"/>
          </a:xfrm>
          <a:prstGeom prst="rect">
            <a:avLst/>
          </a:prstGeom>
        </p:spPr>
      </p:pic>
    </p:spTree>
    <p:extLst>
      <p:ext uri="{BB962C8B-B14F-4D97-AF65-F5344CB8AC3E}">
        <p14:creationId xmlns:p14="http://schemas.microsoft.com/office/powerpoint/2010/main" val="271143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0E4D09-409A-BBDC-2ED8-4AB84B86D216}"/>
              </a:ext>
            </a:extLst>
          </p:cNvPr>
          <p:cNvSpPr>
            <a:spLocks noGrp="1"/>
          </p:cNvSpPr>
          <p:nvPr>
            <p:ph type="title"/>
          </p:nvPr>
        </p:nvSpPr>
        <p:spPr>
          <a:xfrm>
            <a:off x="515125" y="1153572"/>
            <a:ext cx="2400300" cy="4461163"/>
          </a:xfrm>
        </p:spPr>
        <p:txBody>
          <a:bodyPr>
            <a:normAutofit/>
          </a:bodyPr>
          <a:lstStyle/>
          <a:p>
            <a:r>
              <a:rPr lang="en-US" sz="3700">
                <a:solidFill>
                  <a:srgbClr val="FFFFFF"/>
                </a:solidFill>
              </a:rPr>
              <a:t>Leadership</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FC5626F-212A-5F2C-72DF-B8B59C1B485E}"/>
              </a:ext>
            </a:extLst>
          </p:cNvPr>
          <p:cNvSpPr>
            <a:spLocks noGrp="1"/>
          </p:cNvSpPr>
          <p:nvPr>
            <p:ph idx="1"/>
          </p:nvPr>
        </p:nvSpPr>
        <p:spPr>
          <a:xfrm>
            <a:off x="3335481" y="591344"/>
            <a:ext cx="5179868" cy="5585619"/>
          </a:xfrm>
        </p:spPr>
        <p:txBody>
          <a:bodyPr anchor="ctr">
            <a:normAutofit/>
          </a:bodyPr>
          <a:lstStyle/>
          <a:p>
            <a:pPr>
              <a:lnSpc>
                <a:spcPct val="90000"/>
              </a:lnSpc>
            </a:pPr>
            <a:r>
              <a:rPr lang="en-US" sz="1800" dirty="0"/>
              <a:t>Leadership power versus control</a:t>
            </a:r>
          </a:p>
          <a:p>
            <a:pPr lvl="1">
              <a:lnSpc>
                <a:spcPct val="90000"/>
              </a:lnSpc>
            </a:pPr>
            <a:r>
              <a:rPr lang="en-US" sz="1800" dirty="0"/>
              <a:t>Motivating and the power of persuasion</a:t>
            </a:r>
          </a:p>
          <a:p>
            <a:pPr lvl="2">
              <a:lnSpc>
                <a:spcPct val="90000"/>
              </a:lnSpc>
            </a:pPr>
            <a:r>
              <a:rPr lang="en-US" sz="1800" dirty="0"/>
              <a:t>Accountability – Directing/Guiding/Coaching/Counseling performance</a:t>
            </a:r>
          </a:p>
          <a:p>
            <a:pPr lvl="2">
              <a:lnSpc>
                <a:spcPct val="90000"/>
              </a:lnSpc>
            </a:pPr>
            <a:endParaRPr lang="en-US" sz="1800" dirty="0"/>
          </a:p>
          <a:p>
            <a:pPr lvl="1">
              <a:lnSpc>
                <a:spcPct val="90000"/>
              </a:lnSpc>
            </a:pPr>
            <a:r>
              <a:rPr lang="en-US" sz="1800" dirty="0"/>
              <a:t>Employee needs, expectancy, equity</a:t>
            </a:r>
          </a:p>
          <a:p>
            <a:pPr lvl="2">
              <a:lnSpc>
                <a:spcPct val="90000"/>
              </a:lnSpc>
            </a:pPr>
            <a:r>
              <a:rPr lang="en-US" sz="1800" dirty="0"/>
              <a:t>Motivators versus Satisfiers</a:t>
            </a:r>
          </a:p>
          <a:p>
            <a:pPr lvl="2">
              <a:lnSpc>
                <a:spcPct val="90000"/>
              </a:lnSpc>
            </a:pPr>
            <a:endParaRPr lang="en-US" sz="1800" dirty="0"/>
          </a:p>
          <a:p>
            <a:pPr lvl="1">
              <a:lnSpc>
                <a:spcPct val="90000"/>
              </a:lnSpc>
            </a:pPr>
            <a:r>
              <a:rPr lang="en-US" sz="1800" dirty="0"/>
              <a:t>Goal setting</a:t>
            </a:r>
          </a:p>
          <a:p>
            <a:pPr lvl="2">
              <a:lnSpc>
                <a:spcPct val="90000"/>
              </a:lnSpc>
            </a:pPr>
            <a:r>
              <a:rPr lang="en-US" sz="1800" dirty="0"/>
              <a:t>Set SMART goals (Specific, Measurable, Achievable, Relevant, and Time-Bound)</a:t>
            </a:r>
          </a:p>
          <a:p>
            <a:pPr lvl="2">
              <a:lnSpc>
                <a:spcPct val="90000"/>
              </a:lnSpc>
            </a:pPr>
            <a:r>
              <a:rPr lang="en-US" sz="1800" dirty="0"/>
              <a:t>Outcomes, pros and cons and accountability issues if goals are not SMART</a:t>
            </a:r>
          </a:p>
        </p:txBody>
      </p:sp>
      <p:pic>
        <p:nvPicPr>
          <p:cNvPr id="4" name="Picture 3" descr="A logo of a company&#10;&#10;Description automatically generated">
            <a:extLst>
              <a:ext uri="{FF2B5EF4-FFF2-40B4-BE49-F238E27FC236}">
                <a16:creationId xmlns:a16="http://schemas.microsoft.com/office/drawing/2014/main" id="{7A96BBF5-DE6C-93CA-5D03-6AB8D9072842}"/>
              </a:ext>
            </a:extLst>
          </p:cNvPr>
          <p:cNvPicPr>
            <a:picLocks noChangeAspect="1"/>
          </p:cNvPicPr>
          <p:nvPr/>
        </p:nvPicPr>
        <p:blipFill>
          <a:blip r:embed="rId2"/>
          <a:stretch>
            <a:fillRect/>
          </a:stretch>
        </p:blipFill>
        <p:spPr>
          <a:xfrm>
            <a:off x="7396290" y="264782"/>
            <a:ext cx="1566534" cy="962958"/>
          </a:xfrm>
          <a:prstGeom prst="rect">
            <a:avLst/>
          </a:prstGeom>
        </p:spPr>
      </p:pic>
    </p:spTree>
    <p:extLst>
      <p:ext uri="{BB962C8B-B14F-4D97-AF65-F5344CB8AC3E}">
        <p14:creationId xmlns:p14="http://schemas.microsoft.com/office/powerpoint/2010/main" val="2636211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ful carved figures of humans">
            <a:extLst>
              <a:ext uri="{FF2B5EF4-FFF2-40B4-BE49-F238E27FC236}">
                <a16:creationId xmlns:a16="http://schemas.microsoft.com/office/drawing/2014/main" id="{880DC7DE-6393-56D1-A838-41290EA0C1CF}"/>
              </a:ext>
            </a:extLst>
          </p:cNvPr>
          <p:cNvPicPr>
            <a:picLocks noChangeAspect="1"/>
          </p:cNvPicPr>
          <p:nvPr/>
        </p:nvPicPr>
        <p:blipFill>
          <a:blip r:embed="rId2"/>
          <a:srcRect t="15789"/>
          <a:stretch/>
        </p:blipFill>
        <p:spPr>
          <a:xfrm>
            <a:off x="20" y="10"/>
            <a:ext cx="9143979" cy="5486390"/>
          </a:xfrm>
          <a:prstGeom prst="rect">
            <a:avLst/>
          </a:prstGeom>
          <a:effectLst>
            <a:outerShdw blurRad="596900" dist="330200" dir="8820000" sx="87000" sy="87000" algn="ctr" rotWithShape="0">
              <a:srgbClr val="000000">
                <a:alpha val="29000"/>
              </a:srgbClr>
            </a:outerShdw>
          </a:effectLst>
        </p:spPr>
      </p:pic>
      <p:sp useBgFill="1">
        <p:nvSpPr>
          <p:cNvPr id="11" name="Rectangle 10">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9144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2167" y="5746071"/>
            <a:ext cx="5261624" cy="852260"/>
          </a:xfrm>
        </p:spPr>
        <p:txBody>
          <a:bodyPr vert="horz" lIns="91440" tIns="45720" rIns="91440" bIns="45720" rtlCol="0" anchor="ctr">
            <a:normAutofit/>
          </a:bodyPr>
          <a:lstStyle/>
          <a:p>
            <a:pPr algn="l" defTabSz="914400">
              <a:lnSpc>
                <a:spcPct val="90000"/>
              </a:lnSpc>
            </a:pPr>
            <a:r>
              <a:rPr lang="en-US" sz="3100"/>
              <a:t>Leadership in Today’s Market</a:t>
            </a:r>
          </a:p>
        </p:txBody>
      </p:sp>
      <p:pic>
        <p:nvPicPr>
          <p:cNvPr id="4" name="Picture 3" descr="A logo of a company&#10;&#10;Description automatically generated">
            <a:extLst>
              <a:ext uri="{FF2B5EF4-FFF2-40B4-BE49-F238E27FC236}">
                <a16:creationId xmlns:a16="http://schemas.microsoft.com/office/drawing/2014/main" id="{DC5B264E-913A-12CD-4E61-4F7D1DBA3E09}"/>
              </a:ext>
            </a:extLst>
          </p:cNvPr>
          <p:cNvPicPr>
            <a:picLocks noChangeAspect="1"/>
          </p:cNvPicPr>
          <p:nvPr/>
        </p:nvPicPr>
        <p:blipFill>
          <a:blip r:embed="rId3"/>
          <a:stretch>
            <a:fillRect/>
          </a:stretch>
        </p:blipFill>
        <p:spPr>
          <a:xfrm>
            <a:off x="7287769" y="5690722"/>
            <a:ext cx="1566534" cy="96295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562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02556" y="762001"/>
            <a:ext cx="3117384" cy="1708244"/>
          </a:xfrm>
        </p:spPr>
        <p:txBody>
          <a:bodyPr anchor="ctr">
            <a:noAutofit/>
          </a:bodyPr>
          <a:lstStyle/>
          <a:p>
            <a:r>
              <a:rPr lang="en-US" sz="1800" dirty="0"/>
              <a:t>Managing Across Generations and Its Challenges</a:t>
            </a:r>
            <a:br>
              <a:rPr lang="en-US" sz="1800" dirty="0"/>
            </a:br>
            <a:br>
              <a:rPr lang="en-US" sz="1800" dirty="0"/>
            </a:br>
            <a:r>
              <a:rPr lang="en-US" sz="1800" dirty="0"/>
              <a:t>Aging and Shrinking Workforce</a:t>
            </a:r>
            <a:br>
              <a:rPr lang="en-US" sz="1800" dirty="0"/>
            </a:br>
            <a:r>
              <a:rPr lang="en-US" sz="1800" dirty="0"/>
              <a:t> </a:t>
            </a:r>
            <a:br>
              <a:rPr lang="en-US" sz="1800" dirty="0"/>
            </a:br>
            <a:r>
              <a:rPr lang="en-US" sz="1800" dirty="0"/>
              <a:t>Changing required Work Skills and loss of Institutional Knowledge</a:t>
            </a:r>
          </a:p>
        </p:txBody>
      </p:sp>
      <p:pic>
        <p:nvPicPr>
          <p:cNvPr id="5" name="Picture 4" descr="Calendar on table">
            <a:extLst>
              <a:ext uri="{FF2B5EF4-FFF2-40B4-BE49-F238E27FC236}">
                <a16:creationId xmlns:a16="http://schemas.microsoft.com/office/drawing/2014/main" id="{5C7C047F-21D8-4456-DCF8-7A80DFE44AA9}"/>
              </a:ext>
            </a:extLst>
          </p:cNvPr>
          <p:cNvPicPr>
            <a:picLocks noChangeAspect="1"/>
          </p:cNvPicPr>
          <p:nvPr/>
        </p:nvPicPr>
        <p:blipFill>
          <a:blip r:embed="rId2"/>
          <a:srcRect l="10666" r="44833" b="-2"/>
          <a:stretch/>
        </p:blipFill>
        <p:spPr>
          <a:xfrm>
            <a:off x="20" y="-2"/>
            <a:ext cx="4571980" cy="6858002"/>
          </a:xfrm>
          <a:prstGeom prst="rect">
            <a:avLst/>
          </a:prstGeom>
        </p:spPr>
      </p:pic>
      <p:sp>
        <p:nvSpPr>
          <p:cNvPr id="3" name="Content Placeholder 2"/>
          <p:cNvSpPr>
            <a:spLocks noGrp="1"/>
          </p:cNvSpPr>
          <p:nvPr>
            <p:ph idx="1"/>
          </p:nvPr>
        </p:nvSpPr>
        <p:spPr>
          <a:xfrm>
            <a:off x="5102555" y="2491199"/>
            <a:ext cx="3327069" cy="3267401"/>
          </a:xfrm>
        </p:spPr>
        <p:txBody>
          <a:bodyPr anchor="ctr">
            <a:normAutofit/>
          </a:bodyPr>
          <a:lstStyle/>
          <a:p>
            <a:endParaRPr lang="en-US" sz="1800" dirty="0"/>
          </a:p>
          <a:p>
            <a:r>
              <a:rPr lang="en-US" sz="1800" dirty="0"/>
              <a:t>Baby Boomers</a:t>
            </a:r>
          </a:p>
          <a:p>
            <a:pPr lvl="1"/>
            <a:r>
              <a:rPr lang="en-US" sz="1800" dirty="0"/>
              <a:t>born 1946 to 1964</a:t>
            </a:r>
          </a:p>
          <a:p>
            <a:r>
              <a:rPr lang="en-US" sz="1800" dirty="0"/>
              <a:t>Generation X</a:t>
            </a:r>
          </a:p>
          <a:p>
            <a:pPr lvl="1"/>
            <a:r>
              <a:rPr lang="en-US" sz="1800" dirty="0"/>
              <a:t>born 1965 to 1980</a:t>
            </a:r>
          </a:p>
          <a:p>
            <a:r>
              <a:rPr lang="en-US" sz="1800" dirty="0"/>
              <a:t>Millennials</a:t>
            </a:r>
          </a:p>
          <a:p>
            <a:pPr lvl="1"/>
            <a:r>
              <a:rPr lang="en-US" sz="1800" dirty="0"/>
              <a:t>born 1981 to 2000</a:t>
            </a:r>
          </a:p>
          <a:p>
            <a:r>
              <a:rPr lang="en-US" sz="1800" dirty="0"/>
              <a:t>Generation Z</a:t>
            </a:r>
          </a:p>
          <a:p>
            <a:pPr lvl="1"/>
            <a:r>
              <a:rPr lang="en-US" sz="1800" dirty="0"/>
              <a:t>born 2001 to 2020</a:t>
            </a:r>
          </a:p>
        </p:txBody>
      </p:sp>
      <p:pic>
        <p:nvPicPr>
          <p:cNvPr id="4" name="Picture 3" descr="A logo of a company&#10;&#10;Description automatically generated">
            <a:extLst>
              <a:ext uri="{FF2B5EF4-FFF2-40B4-BE49-F238E27FC236}">
                <a16:creationId xmlns:a16="http://schemas.microsoft.com/office/drawing/2014/main" id="{E650FFBB-95CB-B8FC-8610-B26B9AC17CD9}"/>
              </a:ext>
            </a:extLst>
          </p:cNvPr>
          <p:cNvPicPr>
            <a:picLocks noChangeAspect="1"/>
          </p:cNvPicPr>
          <p:nvPr/>
        </p:nvPicPr>
        <p:blipFill>
          <a:blip r:embed="rId3"/>
          <a:stretch>
            <a:fillRect/>
          </a:stretch>
        </p:blipFill>
        <p:spPr>
          <a:xfrm>
            <a:off x="6965384" y="5758601"/>
            <a:ext cx="1566534" cy="96295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0" y="172519"/>
            <a:ext cx="4000647" cy="1512542"/>
          </a:xfrm>
        </p:spPr>
        <p:txBody>
          <a:bodyPr anchor="ctr">
            <a:normAutofit/>
          </a:bodyPr>
          <a:lstStyle/>
          <a:p>
            <a:r>
              <a:rPr lang="en-US" sz="3500" dirty="0"/>
              <a:t>Some of Today’s Current Topics</a:t>
            </a:r>
          </a:p>
        </p:txBody>
      </p:sp>
      <p:sp>
        <p:nvSpPr>
          <p:cNvPr id="3" name="Content Placeholder 2"/>
          <p:cNvSpPr>
            <a:spLocks noGrp="1"/>
          </p:cNvSpPr>
          <p:nvPr>
            <p:ph idx="1"/>
          </p:nvPr>
        </p:nvSpPr>
        <p:spPr>
          <a:xfrm>
            <a:off x="571350" y="1285144"/>
            <a:ext cx="4000647" cy="4276826"/>
          </a:xfrm>
        </p:spPr>
        <p:txBody>
          <a:bodyPr anchor="ctr">
            <a:normAutofit/>
          </a:bodyPr>
          <a:lstStyle/>
          <a:p>
            <a:r>
              <a:rPr lang="en-US" sz="1800" dirty="0"/>
              <a:t>Situational leadership</a:t>
            </a:r>
          </a:p>
          <a:p>
            <a:endParaRPr lang="en-US" sz="1800" dirty="0"/>
          </a:p>
          <a:p>
            <a:r>
              <a:rPr lang="en-US" sz="1800" dirty="0"/>
              <a:t>Servant leadership</a:t>
            </a:r>
          </a:p>
          <a:p>
            <a:endParaRPr lang="en-US" sz="1800" dirty="0"/>
          </a:p>
          <a:p>
            <a:r>
              <a:rPr lang="en-US" sz="1800" dirty="0"/>
              <a:t>Customer centered leadership</a:t>
            </a:r>
          </a:p>
          <a:p>
            <a:endParaRPr lang="en-US" sz="1800" dirty="0"/>
          </a:p>
          <a:p>
            <a:r>
              <a:rPr lang="en-US" sz="1800" dirty="0"/>
              <a:t>Quality movement</a:t>
            </a:r>
          </a:p>
          <a:p>
            <a:endParaRPr lang="en-US" sz="1800" dirty="0"/>
          </a:p>
          <a:p>
            <a:r>
              <a:rPr lang="en-US" sz="1800" dirty="0"/>
              <a:t>Constant regulatory additions and Changes</a:t>
            </a:r>
          </a:p>
        </p:txBody>
      </p:sp>
      <p:pic>
        <p:nvPicPr>
          <p:cNvPr id="5" name="Picture 4" descr="One in a crowd">
            <a:extLst>
              <a:ext uri="{FF2B5EF4-FFF2-40B4-BE49-F238E27FC236}">
                <a16:creationId xmlns:a16="http://schemas.microsoft.com/office/drawing/2014/main" id="{A4B741D3-56FB-F252-6A51-73B632097C57}"/>
              </a:ext>
            </a:extLst>
          </p:cNvPr>
          <p:cNvPicPr>
            <a:picLocks noChangeAspect="1"/>
          </p:cNvPicPr>
          <p:nvPr/>
        </p:nvPicPr>
        <p:blipFill>
          <a:blip r:embed="rId2"/>
          <a:srcRect l="32254" r="24063" b="-1"/>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pic>
        <p:nvPicPr>
          <p:cNvPr id="4" name="Picture 3" descr="A logo of a company&#10;&#10;Description automatically generated">
            <a:extLst>
              <a:ext uri="{FF2B5EF4-FFF2-40B4-BE49-F238E27FC236}">
                <a16:creationId xmlns:a16="http://schemas.microsoft.com/office/drawing/2014/main" id="{2C3C7615-F075-B580-03C3-D70C18C94A46}"/>
              </a:ext>
            </a:extLst>
          </p:cNvPr>
          <p:cNvPicPr>
            <a:picLocks noChangeAspect="1"/>
          </p:cNvPicPr>
          <p:nvPr/>
        </p:nvPicPr>
        <p:blipFill>
          <a:blip r:embed="rId3"/>
          <a:stretch>
            <a:fillRect/>
          </a:stretch>
        </p:blipFill>
        <p:spPr>
          <a:xfrm>
            <a:off x="3576813" y="5895043"/>
            <a:ext cx="1566534" cy="962958"/>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A4619A-2BAA-A171-8F84-10AFAD2FC106}"/>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5F656BF-B6E3-8687-CFCB-0FFDCFD5D8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3721FD-A948-D8BD-3210-F0F573A3F325}"/>
              </a:ext>
            </a:extLst>
          </p:cNvPr>
          <p:cNvSpPr>
            <a:spLocks noGrp="1"/>
          </p:cNvSpPr>
          <p:nvPr>
            <p:ph type="title"/>
          </p:nvPr>
        </p:nvSpPr>
        <p:spPr>
          <a:xfrm>
            <a:off x="571350" y="172519"/>
            <a:ext cx="4000647" cy="1512542"/>
          </a:xfrm>
        </p:spPr>
        <p:txBody>
          <a:bodyPr anchor="ctr">
            <a:normAutofit/>
          </a:bodyPr>
          <a:lstStyle/>
          <a:p>
            <a:r>
              <a:rPr lang="en-US" sz="3500" dirty="0"/>
              <a:t>Some of Additional Current Topics</a:t>
            </a:r>
          </a:p>
        </p:txBody>
      </p:sp>
      <p:sp>
        <p:nvSpPr>
          <p:cNvPr id="3" name="Content Placeholder 2">
            <a:extLst>
              <a:ext uri="{FF2B5EF4-FFF2-40B4-BE49-F238E27FC236}">
                <a16:creationId xmlns:a16="http://schemas.microsoft.com/office/drawing/2014/main" id="{7946DD76-AD87-ABB7-4178-2BCD72AF8414}"/>
              </a:ext>
            </a:extLst>
          </p:cNvPr>
          <p:cNvSpPr>
            <a:spLocks noGrp="1"/>
          </p:cNvSpPr>
          <p:nvPr>
            <p:ph idx="1"/>
          </p:nvPr>
        </p:nvSpPr>
        <p:spPr>
          <a:xfrm>
            <a:off x="479910" y="1285144"/>
            <a:ext cx="4000647" cy="4276826"/>
          </a:xfrm>
        </p:spPr>
        <p:txBody>
          <a:bodyPr anchor="ctr">
            <a:normAutofit/>
          </a:bodyPr>
          <a:lstStyle/>
          <a:p>
            <a:r>
              <a:rPr lang="en-US" sz="1800" dirty="0"/>
              <a:t>Municipal Mergers, Privatization, and Contract Operations</a:t>
            </a:r>
          </a:p>
          <a:p>
            <a:endParaRPr lang="en-US" sz="1800" dirty="0"/>
          </a:p>
          <a:p>
            <a:r>
              <a:rPr lang="en-US" sz="1800" dirty="0"/>
              <a:t>Multitude of changing and new HR Initiatives where a Positive Culture and Inclusiveness are Expected</a:t>
            </a:r>
          </a:p>
          <a:p>
            <a:endParaRPr lang="en-US" sz="1800" dirty="0"/>
          </a:p>
          <a:p>
            <a:r>
              <a:rPr lang="en-US" sz="1800" dirty="0"/>
              <a:t>Younger workforce demanding higher integrity from Leaders</a:t>
            </a:r>
          </a:p>
        </p:txBody>
      </p:sp>
      <p:pic>
        <p:nvPicPr>
          <p:cNvPr id="5" name="Picture 4" descr="One in a crowd">
            <a:extLst>
              <a:ext uri="{FF2B5EF4-FFF2-40B4-BE49-F238E27FC236}">
                <a16:creationId xmlns:a16="http://schemas.microsoft.com/office/drawing/2014/main" id="{D9FFC96A-7036-64AD-3B16-5455D4649F18}"/>
              </a:ext>
            </a:extLst>
          </p:cNvPr>
          <p:cNvPicPr>
            <a:picLocks noChangeAspect="1"/>
          </p:cNvPicPr>
          <p:nvPr/>
        </p:nvPicPr>
        <p:blipFill>
          <a:blip r:embed="rId2"/>
          <a:srcRect l="32254" r="24063" b="-1"/>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pic>
        <p:nvPicPr>
          <p:cNvPr id="4" name="Picture 3" descr="A logo of a company&#10;&#10;Description automatically generated">
            <a:extLst>
              <a:ext uri="{FF2B5EF4-FFF2-40B4-BE49-F238E27FC236}">
                <a16:creationId xmlns:a16="http://schemas.microsoft.com/office/drawing/2014/main" id="{E97B6BE5-4858-CD8A-1D89-18276A5E69C7}"/>
              </a:ext>
            </a:extLst>
          </p:cNvPr>
          <p:cNvPicPr>
            <a:picLocks noChangeAspect="1"/>
          </p:cNvPicPr>
          <p:nvPr/>
        </p:nvPicPr>
        <p:blipFill>
          <a:blip r:embed="rId3"/>
          <a:stretch>
            <a:fillRect/>
          </a:stretch>
        </p:blipFill>
        <p:spPr>
          <a:xfrm>
            <a:off x="3576813" y="5895043"/>
            <a:ext cx="1566534" cy="962958"/>
          </a:xfrm>
          <a:prstGeom prst="rect">
            <a:avLst/>
          </a:prstGeom>
        </p:spPr>
      </p:pic>
    </p:spTree>
    <p:extLst>
      <p:ext uri="{BB962C8B-B14F-4D97-AF65-F5344CB8AC3E}">
        <p14:creationId xmlns:p14="http://schemas.microsoft.com/office/powerpoint/2010/main" val="1574063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r>
              <a:rPr lang="en-US" sz="3500" dirty="0"/>
              <a:t>Objectives</a:t>
            </a:r>
          </a:p>
        </p:txBody>
      </p:sp>
      <p:sp>
        <p:nvSpPr>
          <p:cNvPr id="3" name="Content Placeholder 2"/>
          <p:cNvSpPr>
            <a:spLocks noGrp="1"/>
          </p:cNvSpPr>
          <p:nvPr>
            <p:ph idx="1"/>
          </p:nvPr>
        </p:nvSpPr>
        <p:spPr>
          <a:xfrm>
            <a:off x="256033" y="1509486"/>
            <a:ext cx="4197096" cy="5183921"/>
          </a:xfrm>
        </p:spPr>
        <p:txBody>
          <a:bodyPr anchor="ctr">
            <a:noAutofit/>
          </a:bodyPr>
          <a:lstStyle/>
          <a:p>
            <a:pPr marL="0" indent="0">
              <a:lnSpc>
                <a:spcPct val="90000"/>
              </a:lnSpc>
              <a:buNone/>
            </a:pPr>
            <a:r>
              <a:rPr lang="en-US" sz="1800" dirty="0"/>
              <a:t>At the end of this training the participant will be able to:</a:t>
            </a:r>
          </a:p>
          <a:p>
            <a:pPr>
              <a:lnSpc>
                <a:spcPct val="90000"/>
              </a:lnSpc>
            </a:pPr>
            <a:r>
              <a:rPr lang="en-US" sz="1800" dirty="0"/>
              <a:t>Define the difference between operator responsibilities and duties compared to leadership, management and supervisor responsibilities and duties.</a:t>
            </a:r>
          </a:p>
          <a:p>
            <a:pPr>
              <a:lnSpc>
                <a:spcPct val="90000"/>
              </a:lnSpc>
            </a:pPr>
            <a:r>
              <a:rPr lang="en-US" sz="1800" dirty="0"/>
              <a:t>Apply the learned leadership, management and supervisor responsibilities and duties as a utility leader, manager and/or supervisor, or refine their existing skills.</a:t>
            </a:r>
          </a:p>
          <a:p>
            <a:pPr>
              <a:lnSpc>
                <a:spcPct val="90000"/>
              </a:lnSpc>
            </a:pPr>
            <a:r>
              <a:rPr lang="en-US" sz="1800" dirty="0"/>
              <a:t>Utilize the information in this presentation as a reference while fulfilling the responsibilities and implementing the basic practices of being a utilities leader, manager and/or supervisor.</a:t>
            </a:r>
          </a:p>
        </p:txBody>
      </p:sp>
      <p:pic>
        <p:nvPicPr>
          <p:cNvPr id="4" name="Picture 3" descr="A logo of a company&#10;&#10;Description automatically generated">
            <a:extLst>
              <a:ext uri="{FF2B5EF4-FFF2-40B4-BE49-F238E27FC236}">
                <a16:creationId xmlns:a16="http://schemas.microsoft.com/office/drawing/2014/main" id="{69F4CF70-B169-05BA-A6CD-E714A5C02B85}"/>
              </a:ext>
            </a:extLst>
          </p:cNvPr>
          <p:cNvPicPr>
            <a:picLocks noChangeAspect="1"/>
          </p:cNvPicPr>
          <p:nvPr/>
        </p:nvPicPr>
        <p:blipFill>
          <a:blip r:embed="rId2"/>
          <a:stretch>
            <a:fillRect/>
          </a:stretch>
        </p:blipFill>
        <p:spPr>
          <a:xfrm>
            <a:off x="58999" y="48056"/>
            <a:ext cx="1566534" cy="962958"/>
          </a:xfrm>
          <a:prstGeom prst="rect">
            <a:avLst/>
          </a:prstGeom>
        </p:spPr>
      </p:pic>
      <p:pic>
        <p:nvPicPr>
          <p:cNvPr id="5" name="Picture 4" descr="Person holding a puzzle piece">
            <a:extLst>
              <a:ext uri="{FF2B5EF4-FFF2-40B4-BE49-F238E27FC236}">
                <a16:creationId xmlns:a16="http://schemas.microsoft.com/office/drawing/2014/main" id="{DF04D087-BAE1-9CEE-69B7-D02EB96F2F25}"/>
              </a:ext>
            </a:extLst>
          </p:cNvPr>
          <p:cNvPicPr>
            <a:picLocks noChangeAspect="1"/>
          </p:cNvPicPr>
          <p:nvPr/>
        </p:nvPicPr>
        <p:blipFill>
          <a:blip r:embed="rId3"/>
          <a:srcRect l="27554" r="27228" b="-1"/>
          <a:stretch/>
        </p:blipFill>
        <p:spPr>
          <a:xfrm>
            <a:off x="4572000" y="1"/>
            <a:ext cx="4577118" cy="68580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D40B28-6DC7-C4CA-7C1A-2D30C7B9CC59}"/>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E422543F-A2BD-A779-F07E-A00532420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C34C88B1-46FF-D831-2198-437BAB542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80D686-242B-A18A-3ACD-0A9E46824CEF}"/>
              </a:ext>
            </a:extLst>
          </p:cNvPr>
          <p:cNvSpPr>
            <a:spLocks noGrp="1"/>
          </p:cNvSpPr>
          <p:nvPr>
            <p:ph type="title"/>
          </p:nvPr>
        </p:nvSpPr>
        <p:spPr>
          <a:xfrm>
            <a:off x="285676" y="0"/>
            <a:ext cx="3485178" cy="1185996"/>
          </a:xfrm>
        </p:spPr>
        <p:txBody>
          <a:bodyPr anchor="ctr">
            <a:normAutofit fontScale="90000"/>
          </a:bodyPr>
          <a:lstStyle/>
          <a:p>
            <a:pPr>
              <a:lnSpc>
                <a:spcPct val="90000"/>
              </a:lnSpc>
            </a:pPr>
            <a:r>
              <a:rPr lang="en-US" sz="3500" dirty="0"/>
              <a:t>Some of Today’s Current Challenges</a:t>
            </a:r>
          </a:p>
        </p:txBody>
      </p:sp>
      <p:sp>
        <p:nvSpPr>
          <p:cNvPr id="3" name="Content Placeholder 2">
            <a:extLst>
              <a:ext uri="{FF2B5EF4-FFF2-40B4-BE49-F238E27FC236}">
                <a16:creationId xmlns:a16="http://schemas.microsoft.com/office/drawing/2014/main" id="{29AE2326-0AF8-B0D9-4477-D947047676AA}"/>
              </a:ext>
            </a:extLst>
          </p:cNvPr>
          <p:cNvSpPr>
            <a:spLocks noGrp="1"/>
          </p:cNvSpPr>
          <p:nvPr>
            <p:ph idx="1"/>
          </p:nvPr>
        </p:nvSpPr>
        <p:spPr>
          <a:xfrm>
            <a:off x="4120538" y="1015035"/>
            <a:ext cx="4847058" cy="5056632"/>
          </a:xfrm>
        </p:spPr>
        <p:txBody>
          <a:bodyPr anchor="ctr">
            <a:noAutofit/>
          </a:bodyPr>
          <a:lstStyle/>
          <a:p>
            <a:pPr>
              <a:lnSpc>
                <a:spcPct val="90000"/>
              </a:lnSpc>
            </a:pPr>
            <a:r>
              <a:rPr lang="en-US" sz="1800" dirty="0"/>
              <a:t>More Comprehensive &amp; Complex Work Environment</a:t>
            </a:r>
          </a:p>
          <a:p>
            <a:pPr>
              <a:lnSpc>
                <a:spcPct val="90000"/>
              </a:lnSpc>
            </a:pPr>
            <a:endParaRPr lang="en-US" sz="1800" dirty="0"/>
          </a:p>
          <a:p>
            <a:pPr>
              <a:lnSpc>
                <a:spcPct val="90000"/>
              </a:lnSpc>
            </a:pPr>
            <a:r>
              <a:rPr lang="en-US" sz="1800" dirty="0"/>
              <a:t>Artificial intelligence</a:t>
            </a:r>
          </a:p>
          <a:p>
            <a:pPr>
              <a:lnSpc>
                <a:spcPct val="90000"/>
              </a:lnSpc>
            </a:pPr>
            <a:endParaRPr lang="en-US" sz="1800" dirty="0"/>
          </a:p>
          <a:p>
            <a:pPr>
              <a:lnSpc>
                <a:spcPct val="90000"/>
              </a:lnSpc>
            </a:pPr>
            <a:r>
              <a:rPr lang="en-US" sz="1800" dirty="0"/>
              <a:t>Personnel shortages, and skills shortage</a:t>
            </a:r>
          </a:p>
          <a:p>
            <a:pPr>
              <a:lnSpc>
                <a:spcPct val="90000"/>
              </a:lnSpc>
            </a:pPr>
            <a:endParaRPr lang="en-US" sz="1800" dirty="0"/>
          </a:p>
          <a:p>
            <a:pPr>
              <a:lnSpc>
                <a:spcPct val="90000"/>
              </a:lnSpc>
            </a:pPr>
            <a:r>
              <a:rPr lang="en-US" sz="1800" dirty="0"/>
              <a:t>Changing employee expectations</a:t>
            </a:r>
          </a:p>
          <a:p>
            <a:pPr>
              <a:lnSpc>
                <a:spcPct val="90000"/>
              </a:lnSpc>
            </a:pPr>
            <a:endParaRPr lang="en-US" sz="1800" dirty="0"/>
          </a:p>
          <a:p>
            <a:pPr>
              <a:lnSpc>
                <a:spcPct val="90000"/>
              </a:lnSpc>
            </a:pPr>
            <a:r>
              <a:rPr lang="en-US" sz="1800" dirty="0"/>
              <a:t>Remote work and hybrid work</a:t>
            </a:r>
          </a:p>
        </p:txBody>
      </p:sp>
      <p:pic>
        <p:nvPicPr>
          <p:cNvPr id="5" name="Picture 4" descr="Working space background">
            <a:extLst>
              <a:ext uri="{FF2B5EF4-FFF2-40B4-BE49-F238E27FC236}">
                <a16:creationId xmlns:a16="http://schemas.microsoft.com/office/drawing/2014/main" id="{2E2DDB28-D2BB-9BC9-BB1A-156AB83F2B32}"/>
              </a:ext>
            </a:extLst>
          </p:cNvPr>
          <p:cNvPicPr>
            <a:picLocks noChangeAspect="1"/>
          </p:cNvPicPr>
          <p:nvPr/>
        </p:nvPicPr>
        <p:blipFill>
          <a:blip r:embed="rId2"/>
          <a:srcRect l="55451" r="-2" b="-2"/>
          <a:stretch/>
        </p:blipFill>
        <p:spPr>
          <a:xfrm>
            <a:off x="-18848" y="1084337"/>
            <a:ext cx="3274111" cy="4685627"/>
          </a:xfrm>
          <a:prstGeom prst="rect">
            <a:avLst/>
          </a:prstGeom>
        </p:spPr>
      </p:pic>
      <p:pic>
        <p:nvPicPr>
          <p:cNvPr id="4" name="Picture 3" descr="A logo of a company&#10;&#10;Description automatically generated">
            <a:extLst>
              <a:ext uri="{FF2B5EF4-FFF2-40B4-BE49-F238E27FC236}">
                <a16:creationId xmlns:a16="http://schemas.microsoft.com/office/drawing/2014/main" id="{56AB213D-D88D-8EC7-D3D3-A6FF903E4EEE}"/>
              </a:ext>
            </a:extLst>
          </p:cNvPr>
          <p:cNvPicPr>
            <a:picLocks noChangeAspect="1"/>
          </p:cNvPicPr>
          <p:nvPr/>
        </p:nvPicPr>
        <p:blipFill>
          <a:blip r:embed="rId3"/>
          <a:stretch>
            <a:fillRect/>
          </a:stretch>
        </p:blipFill>
        <p:spPr>
          <a:xfrm>
            <a:off x="0" y="5895042"/>
            <a:ext cx="1566534" cy="962958"/>
          </a:xfrm>
          <a:prstGeom prst="rect">
            <a:avLst/>
          </a:prstGeom>
        </p:spPr>
      </p:pic>
    </p:spTree>
    <p:extLst>
      <p:ext uri="{BB962C8B-B14F-4D97-AF65-F5344CB8AC3E}">
        <p14:creationId xmlns:p14="http://schemas.microsoft.com/office/powerpoint/2010/main" val="1205422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5676" y="0"/>
            <a:ext cx="3485178" cy="1185996"/>
          </a:xfrm>
        </p:spPr>
        <p:txBody>
          <a:bodyPr anchor="ctr">
            <a:normAutofit fontScale="90000"/>
          </a:bodyPr>
          <a:lstStyle/>
          <a:p>
            <a:pPr>
              <a:lnSpc>
                <a:spcPct val="90000"/>
              </a:lnSpc>
            </a:pPr>
            <a:r>
              <a:rPr lang="en-US" sz="3500" dirty="0"/>
              <a:t>Some of Today’s Current Challenges</a:t>
            </a:r>
          </a:p>
        </p:txBody>
      </p:sp>
      <p:sp>
        <p:nvSpPr>
          <p:cNvPr id="3" name="Content Placeholder 2"/>
          <p:cNvSpPr>
            <a:spLocks noGrp="1"/>
          </p:cNvSpPr>
          <p:nvPr>
            <p:ph idx="1"/>
          </p:nvPr>
        </p:nvSpPr>
        <p:spPr>
          <a:xfrm>
            <a:off x="4056530" y="359339"/>
            <a:ext cx="4847058" cy="5056632"/>
          </a:xfrm>
        </p:spPr>
        <p:txBody>
          <a:bodyPr anchor="ctr">
            <a:noAutofit/>
          </a:bodyPr>
          <a:lstStyle/>
          <a:p>
            <a:pPr>
              <a:lnSpc>
                <a:spcPct val="90000"/>
              </a:lnSpc>
            </a:pPr>
            <a:r>
              <a:rPr lang="en-US" sz="1800" dirty="0"/>
              <a:t>Technology advances</a:t>
            </a:r>
          </a:p>
          <a:p>
            <a:pPr>
              <a:lnSpc>
                <a:spcPct val="90000"/>
              </a:lnSpc>
            </a:pPr>
            <a:endParaRPr lang="en-US" sz="1800" dirty="0"/>
          </a:p>
          <a:p>
            <a:pPr>
              <a:lnSpc>
                <a:spcPct val="90000"/>
              </a:lnSpc>
            </a:pPr>
            <a:r>
              <a:rPr lang="en-US" sz="1800" dirty="0"/>
              <a:t>Cyber security</a:t>
            </a:r>
          </a:p>
          <a:p>
            <a:pPr>
              <a:lnSpc>
                <a:spcPct val="90000"/>
              </a:lnSpc>
            </a:pPr>
            <a:endParaRPr lang="en-US" sz="1800" dirty="0"/>
          </a:p>
          <a:p>
            <a:pPr>
              <a:lnSpc>
                <a:spcPct val="90000"/>
              </a:lnSpc>
            </a:pPr>
            <a:r>
              <a:rPr lang="en-US" sz="1800" dirty="0"/>
              <a:t>World Turmoil</a:t>
            </a:r>
          </a:p>
          <a:p>
            <a:pPr>
              <a:lnSpc>
                <a:spcPct val="90000"/>
              </a:lnSpc>
            </a:pPr>
            <a:endParaRPr lang="en-US" sz="1800" dirty="0"/>
          </a:p>
          <a:p>
            <a:pPr>
              <a:lnSpc>
                <a:spcPct val="90000"/>
              </a:lnSpc>
            </a:pPr>
            <a:r>
              <a:rPr lang="en-US" sz="1800" dirty="0"/>
              <a:t>Climate Change, Pandemics</a:t>
            </a:r>
          </a:p>
          <a:p>
            <a:pPr>
              <a:lnSpc>
                <a:spcPct val="90000"/>
              </a:lnSpc>
            </a:pPr>
            <a:endParaRPr lang="en-US" sz="1800" dirty="0"/>
          </a:p>
          <a:p>
            <a:pPr>
              <a:lnSpc>
                <a:spcPct val="90000"/>
              </a:lnSpc>
            </a:pPr>
            <a:r>
              <a:rPr lang="en-US" sz="1800" dirty="0"/>
              <a:t>Failed Infrastructure, Deferred Maintenance</a:t>
            </a:r>
          </a:p>
          <a:p>
            <a:pPr>
              <a:lnSpc>
                <a:spcPct val="90000"/>
              </a:lnSpc>
            </a:pPr>
            <a:endParaRPr lang="en-US" sz="1800" dirty="0"/>
          </a:p>
          <a:p>
            <a:pPr>
              <a:lnSpc>
                <a:spcPct val="90000"/>
              </a:lnSpc>
            </a:pPr>
            <a:r>
              <a:rPr lang="en-US" sz="1800" dirty="0"/>
              <a:t>Political and Social unrest</a:t>
            </a:r>
          </a:p>
        </p:txBody>
      </p:sp>
      <p:pic>
        <p:nvPicPr>
          <p:cNvPr id="5" name="Picture 4" descr="Working space background">
            <a:extLst>
              <a:ext uri="{FF2B5EF4-FFF2-40B4-BE49-F238E27FC236}">
                <a16:creationId xmlns:a16="http://schemas.microsoft.com/office/drawing/2014/main" id="{16D293BF-1B49-DA69-8A23-01B929B588DC}"/>
              </a:ext>
            </a:extLst>
          </p:cNvPr>
          <p:cNvPicPr>
            <a:picLocks noChangeAspect="1"/>
          </p:cNvPicPr>
          <p:nvPr/>
        </p:nvPicPr>
        <p:blipFill>
          <a:blip r:embed="rId2"/>
          <a:srcRect l="55451" r="-2" b="-2"/>
          <a:stretch/>
        </p:blipFill>
        <p:spPr>
          <a:xfrm>
            <a:off x="-18848" y="1084337"/>
            <a:ext cx="3274111" cy="4685627"/>
          </a:xfrm>
          <a:prstGeom prst="rect">
            <a:avLst/>
          </a:prstGeom>
        </p:spPr>
      </p:pic>
      <p:pic>
        <p:nvPicPr>
          <p:cNvPr id="4" name="Picture 3" descr="A logo of a company&#10;&#10;Description automatically generated">
            <a:extLst>
              <a:ext uri="{FF2B5EF4-FFF2-40B4-BE49-F238E27FC236}">
                <a16:creationId xmlns:a16="http://schemas.microsoft.com/office/drawing/2014/main" id="{D9B73181-FEDC-0342-012B-648AC6C9FC3B}"/>
              </a:ext>
            </a:extLst>
          </p:cNvPr>
          <p:cNvPicPr>
            <a:picLocks noChangeAspect="1"/>
          </p:cNvPicPr>
          <p:nvPr/>
        </p:nvPicPr>
        <p:blipFill>
          <a:blip r:embed="rId3"/>
          <a:stretch>
            <a:fillRect/>
          </a:stretch>
        </p:blipFill>
        <p:spPr>
          <a:xfrm>
            <a:off x="0" y="5895042"/>
            <a:ext cx="1566534" cy="962958"/>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2A3B8E-D148-89FF-CDBB-2BE8A9E4B511}"/>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B9BC86E-0C3A-5BCF-3D8C-4950CC928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72CB22F5-44A0-60B7-7F83-E86AC2908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276E0-3042-6042-B5B9-47D3854CA8B2}"/>
              </a:ext>
            </a:extLst>
          </p:cNvPr>
          <p:cNvSpPr>
            <a:spLocks noGrp="1"/>
          </p:cNvSpPr>
          <p:nvPr>
            <p:ph type="title"/>
          </p:nvPr>
        </p:nvSpPr>
        <p:spPr>
          <a:xfrm>
            <a:off x="285676" y="0"/>
            <a:ext cx="3485178" cy="1185996"/>
          </a:xfrm>
        </p:spPr>
        <p:txBody>
          <a:bodyPr anchor="ctr">
            <a:normAutofit fontScale="90000"/>
          </a:bodyPr>
          <a:lstStyle/>
          <a:p>
            <a:pPr>
              <a:lnSpc>
                <a:spcPct val="90000"/>
              </a:lnSpc>
            </a:pPr>
            <a:r>
              <a:rPr lang="en-US" sz="3500" dirty="0"/>
              <a:t>Some of Today’s Current Challenges</a:t>
            </a:r>
          </a:p>
        </p:txBody>
      </p:sp>
      <p:sp>
        <p:nvSpPr>
          <p:cNvPr id="3" name="Content Placeholder 2">
            <a:extLst>
              <a:ext uri="{FF2B5EF4-FFF2-40B4-BE49-F238E27FC236}">
                <a16:creationId xmlns:a16="http://schemas.microsoft.com/office/drawing/2014/main" id="{0B7401D8-0332-F9F3-5A91-B61258F838FB}"/>
              </a:ext>
            </a:extLst>
          </p:cNvPr>
          <p:cNvSpPr>
            <a:spLocks noGrp="1"/>
          </p:cNvSpPr>
          <p:nvPr>
            <p:ph idx="1"/>
          </p:nvPr>
        </p:nvSpPr>
        <p:spPr>
          <a:xfrm>
            <a:off x="3968306" y="632297"/>
            <a:ext cx="4847058" cy="5056632"/>
          </a:xfrm>
        </p:spPr>
        <p:txBody>
          <a:bodyPr anchor="ctr">
            <a:noAutofit/>
          </a:bodyPr>
          <a:lstStyle/>
          <a:p>
            <a:pPr>
              <a:lnSpc>
                <a:spcPct val="90000"/>
              </a:lnSpc>
            </a:pPr>
            <a:r>
              <a:rPr lang="en-US" sz="1800" dirty="0"/>
              <a:t>Better Informed Customer base</a:t>
            </a:r>
          </a:p>
          <a:p>
            <a:pPr>
              <a:lnSpc>
                <a:spcPct val="90000"/>
              </a:lnSpc>
            </a:pPr>
            <a:endParaRPr lang="en-US" sz="1800" dirty="0"/>
          </a:p>
          <a:p>
            <a:pPr>
              <a:lnSpc>
                <a:spcPct val="90000"/>
              </a:lnSpc>
            </a:pPr>
            <a:r>
              <a:rPr lang="en-US" sz="1800" dirty="0"/>
              <a:t>Web information, both accurate and misleading</a:t>
            </a:r>
          </a:p>
          <a:p>
            <a:pPr>
              <a:lnSpc>
                <a:spcPct val="90000"/>
              </a:lnSpc>
            </a:pPr>
            <a:endParaRPr lang="en-US" sz="1800" dirty="0"/>
          </a:p>
          <a:p>
            <a:pPr>
              <a:lnSpc>
                <a:spcPct val="90000"/>
              </a:lnSpc>
            </a:pPr>
            <a:r>
              <a:rPr lang="en-US" sz="1800" dirty="0"/>
              <a:t>Social media, speed of communication, information overload</a:t>
            </a:r>
          </a:p>
          <a:p>
            <a:pPr>
              <a:lnSpc>
                <a:spcPct val="90000"/>
              </a:lnSpc>
            </a:pPr>
            <a:endParaRPr lang="en-US" sz="1800" dirty="0"/>
          </a:p>
          <a:p>
            <a:pPr>
              <a:lnSpc>
                <a:spcPct val="90000"/>
              </a:lnSpc>
            </a:pPr>
            <a:r>
              <a:rPr lang="en-US" sz="1800" dirty="0"/>
              <a:t>Recruiting and Retainage vs. Traditional hiring and Onboarding</a:t>
            </a:r>
          </a:p>
          <a:p>
            <a:pPr>
              <a:lnSpc>
                <a:spcPct val="90000"/>
              </a:lnSpc>
            </a:pPr>
            <a:endParaRPr lang="en-US" sz="1800" dirty="0"/>
          </a:p>
          <a:p>
            <a:pPr>
              <a:lnSpc>
                <a:spcPct val="90000"/>
              </a:lnSpc>
            </a:pPr>
            <a:r>
              <a:rPr lang="en-US" sz="1800" dirty="0"/>
              <a:t>Consumer inability or refusal to Pay what is Necessary</a:t>
            </a:r>
          </a:p>
        </p:txBody>
      </p:sp>
      <p:pic>
        <p:nvPicPr>
          <p:cNvPr id="5" name="Picture 4" descr="Working space background">
            <a:extLst>
              <a:ext uri="{FF2B5EF4-FFF2-40B4-BE49-F238E27FC236}">
                <a16:creationId xmlns:a16="http://schemas.microsoft.com/office/drawing/2014/main" id="{774B616B-6E73-CE8F-9D68-E7F8C8B4EBA9}"/>
              </a:ext>
            </a:extLst>
          </p:cNvPr>
          <p:cNvPicPr>
            <a:picLocks noChangeAspect="1"/>
          </p:cNvPicPr>
          <p:nvPr/>
        </p:nvPicPr>
        <p:blipFill>
          <a:blip r:embed="rId2"/>
          <a:srcRect l="55451" r="-2" b="-2"/>
          <a:stretch/>
        </p:blipFill>
        <p:spPr>
          <a:xfrm>
            <a:off x="-18848" y="1084337"/>
            <a:ext cx="3274111" cy="4685627"/>
          </a:xfrm>
          <a:prstGeom prst="rect">
            <a:avLst/>
          </a:prstGeom>
        </p:spPr>
      </p:pic>
      <p:pic>
        <p:nvPicPr>
          <p:cNvPr id="4" name="Picture 3" descr="A logo of a company&#10;&#10;Description automatically generated">
            <a:extLst>
              <a:ext uri="{FF2B5EF4-FFF2-40B4-BE49-F238E27FC236}">
                <a16:creationId xmlns:a16="http://schemas.microsoft.com/office/drawing/2014/main" id="{4CF49583-5990-02E6-C4E0-26B48903B8B9}"/>
              </a:ext>
            </a:extLst>
          </p:cNvPr>
          <p:cNvPicPr>
            <a:picLocks noChangeAspect="1"/>
          </p:cNvPicPr>
          <p:nvPr/>
        </p:nvPicPr>
        <p:blipFill>
          <a:blip r:embed="rId3"/>
          <a:stretch>
            <a:fillRect/>
          </a:stretch>
        </p:blipFill>
        <p:spPr>
          <a:xfrm>
            <a:off x="0" y="5895042"/>
            <a:ext cx="1566534" cy="962958"/>
          </a:xfrm>
          <a:prstGeom prst="rect">
            <a:avLst/>
          </a:prstGeom>
        </p:spPr>
      </p:pic>
    </p:spTree>
    <p:extLst>
      <p:ext uri="{BB962C8B-B14F-4D97-AF65-F5344CB8AC3E}">
        <p14:creationId xmlns:p14="http://schemas.microsoft.com/office/powerpoint/2010/main" val="30051014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87BF1-E586-2543-1E97-ECE501571227}"/>
              </a:ext>
            </a:extLst>
          </p:cNvPr>
          <p:cNvSpPr>
            <a:spLocks noGrp="1"/>
          </p:cNvSpPr>
          <p:nvPr>
            <p:ph type="title"/>
          </p:nvPr>
        </p:nvSpPr>
        <p:spPr/>
        <p:txBody>
          <a:bodyPr>
            <a:normAutofit/>
          </a:bodyPr>
          <a:lstStyle/>
          <a:p>
            <a:r>
              <a:rPr lang="en-US" sz="4400" dirty="0"/>
              <a:t>Other Current Challenges</a:t>
            </a:r>
            <a:endParaRPr lang="en-US" dirty="0"/>
          </a:p>
        </p:txBody>
      </p:sp>
      <p:pic>
        <p:nvPicPr>
          <p:cNvPr id="5" name="Content Placeholder 4">
            <a:extLst>
              <a:ext uri="{FF2B5EF4-FFF2-40B4-BE49-F238E27FC236}">
                <a16:creationId xmlns:a16="http://schemas.microsoft.com/office/drawing/2014/main" id="{F6B4E8A6-C0CD-B6BE-EC91-5B386F8B6568}"/>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402080" y="1536192"/>
            <a:ext cx="6486144" cy="4681728"/>
          </a:xfrm>
        </p:spPr>
      </p:pic>
    </p:spTree>
    <p:extLst>
      <p:ext uri="{BB962C8B-B14F-4D97-AF65-F5344CB8AC3E}">
        <p14:creationId xmlns:p14="http://schemas.microsoft.com/office/powerpoint/2010/main" val="4134193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58E538F5-6B0D-DF57-3AF9-2D275D5754F6}"/>
              </a:ext>
            </a:extLst>
          </p:cNvPr>
          <p:cNvPicPr>
            <a:picLocks noChangeAspect="1"/>
          </p:cNvPicPr>
          <p:nvPr/>
        </p:nvPicPr>
        <p:blipFill>
          <a:blip r:embed="rId2"/>
          <a:srcRect l="15156" r="45349" b="-2"/>
          <a:stretch/>
        </p:blipFill>
        <p:spPr>
          <a:xfrm>
            <a:off x="20" y="-2"/>
            <a:ext cx="4057627"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DDF6E9-47E8-47D6-A007-1C976227FBB6}"/>
              </a:ext>
            </a:extLst>
          </p:cNvPr>
          <p:cNvSpPr>
            <a:spLocks noGrp="1"/>
          </p:cNvSpPr>
          <p:nvPr>
            <p:ph type="title"/>
          </p:nvPr>
        </p:nvSpPr>
        <p:spPr>
          <a:xfrm>
            <a:off x="4586487" y="405685"/>
            <a:ext cx="4098726" cy="1559301"/>
          </a:xfrm>
        </p:spPr>
        <p:txBody>
          <a:bodyPr>
            <a:normAutofit/>
          </a:bodyPr>
          <a:lstStyle/>
          <a:p>
            <a:pPr>
              <a:lnSpc>
                <a:spcPct val="90000"/>
              </a:lnSpc>
            </a:pPr>
            <a:r>
              <a:rPr lang="en-US" sz="2700" b="1"/>
              <a:t>Introduction to Leadership, Management and Supervision</a:t>
            </a:r>
            <a:endParaRPr lang="en-US" sz="2700"/>
          </a:p>
        </p:txBody>
      </p:sp>
      <p:sp>
        <p:nvSpPr>
          <p:cNvPr id="3" name="Content Placeholder 2">
            <a:extLst>
              <a:ext uri="{FF2B5EF4-FFF2-40B4-BE49-F238E27FC236}">
                <a16:creationId xmlns:a16="http://schemas.microsoft.com/office/drawing/2014/main" id="{EE7EFBAA-F188-46F8-A8DD-0F50299F6077}"/>
              </a:ext>
            </a:extLst>
          </p:cNvPr>
          <p:cNvSpPr>
            <a:spLocks noGrp="1"/>
          </p:cNvSpPr>
          <p:nvPr>
            <p:ph idx="1"/>
          </p:nvPr>
        </p:nvSpPr>
        <p:spPr>
          <a:xfrm>
            <a:off x="3344396" y="1490472"/>
            <a:ext cx="5159524" cy="4895910"/>
          </a:xfrm>
        </p:spPr>
        <p:txBody>
          <a:bodyPr vert="horz" lIns="68580" tIns="34290" rIns="68580" bIns="34290" rtlCol="0" anchor="ctr">
            <a:normAutofit/>
          </a:bodyPr>
          <a:lstStyle/>
          <a:p>
            <a:pPr>
              <a:lnSpc>
                <a:spcPct val="90000"/>
              </a:lnSpc>
            </a:pPr>
            <a:r>
              <a:rPr lang="en-US" sz="1800" dirty="0"/>
              <a:t>Leadership</a:t>
            </a:r>
          </a:p>
          <a:p>
            <a:pPr lvl="1">
              <a:lnSpc>
                <a:spcPct val="90000"/>
              </a:lnSpc>
            </a:pPr>
            <a:r>
              <a:rPr lang="en-US" sz="1800" dirty="0"/>
              <a:t>Creating a positive, proactive company culture</a:t>
            </a:r>
            <a:endParaRPr lang="en-US" sz="1800" dirty="0">
              <a:cs typeface="Calibri"/>
            </a:endParaRPr>
          </a:p>
          <a:p>
            <a:pPr lvl="2">
              <a:lnSpc>
                <a:spcPct val="90000"/>
              </a:lnSpc>
            </a:pPr>
            <a:endParaRPr lang="en-US" sz="1800" dirty="0"/>
          </a:p>
          <a:p>
            <a:pPr>
              <a:lnSpc>
                <a:spcPct val="90000"/>
              </a:lnSpc>
            </a:pPr>
            <a:r>
              <a:rPr lang="en-US" sz="1800" dirty="0"/>
              <a:t>Modifying organizational behavior</a:t>
            </a:r>
            <a:endParaRPr lang="en-US" sz="1800" dirty="0">
              <a:cs typeface="Calibri"/>
            </a:endParaRPr>
          </a:p>
          <a:p>
            <a:pPr lvl="3">
              <a:lnSpc>
                <a:spcPct val="90000"/>
              </a:lnSpc>
            </a:pPr>
            <a:r>
              <a:rPr lang="en-US" sz="1800" dirty="0">
                <a:cs typeface="Calibri"/>
              </a:rPr>
              <a:t>Who Moved My Cheese?</a:t>
            </a:r>
            <a:endParaRPr lang="en-US" sz="1800" dirty="0"/>
          </a:p>
          <a:p>
            <a:pPr lvl="3">
              <a:lnSpc>
                <a:spcPct val="90000"/>
              </a:lnSpc>
            </a:pPr>
            <a:r>
              <a:rPr lang="en-US" sz="1800" dirty="0">
                <a:hlinkClick r:id="rId3"/>
              </a:rPr>
              <a:t>https://www.youtube.com/watch?v=OvYCLxqkfvY</a:t>
            </a:r>
            <a:r>
              <a:rPr lang="en-US" sz="1800" dirty="0"/>
              <a:t>  12:08 minutes: seconds</a:t>
            </a:r>
            <a:endParaRPr lang="en-US" sz="1800" dirty="0">
              <a:cs typeface="Calibri"/>
              <a:hlinkClick r:id="" action="ppaction://noaction"/>
            </a:endParaRPr>
          </a:p>
          <a:p>
            <a:pPr lvl="3">
              <a:lnSpc>
                <a:spcPct val="90000"/>
              </a:lnSpc>
            </a:pPr>
            <a:endParaRPr lang="en-US" sz="1400" dirty="0"/>
          </a:p>
        </p:txBody>
      </p:sp>
      <p:pic>
        <p:nvPicPr>
          <p:cNvPr id="4" name="Picture 3" descr="A logo of a company&#10;&#10;Description automatically generated">
            <a:extLst>
              <a:ext uri="{FF2B5EF4-FFF2-40B4-BE49-F238E27FC236}">
                <a16:creationId xmlns:a16="http://schemas.microsoft.com/office/drawing/2014/main" id="{3ED107D4-D7D7-296B-7791-49298FF624FD}"/>
              </a:ext>
            </a:extLst>
          </p:cNvPr>
          <p:cNvPicPr>
            <a:picLocks noChangeAspect="1"/>
          </p:cNvPicPr>
          <p:nvPr/>
        </p:nvPicPr>
        <p:blipFill>
          <a:blip r:embed="rId4"/>
          <a:stretch>
            <a:fillRect/>
          </a:stretch>
        </p:blipFill>
        <p:spPr>
          <a:xfrm>
            <a:off x="4557514" y="5734321"/>
            <a:ext cx="1566534" cy="962958"/>
          </a:xfrm>
          <a:prstGeom prst="rect">
            <a:avLst/>
          </a:prstGeom>
        </p:spPr>
      </p:pic>
    </p:spTree>
    <p:extLst>
      <p:ext uri="{BB962C8B-B14F-4D97-AF65-F5344CB8AC3E}">
        <p14:creationId xmlns:p14="http://schemas.microsoft.com/office/powerpoint/2010/main" val="3389132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AD09DC-8656-C3A3-5114-823DD22F5A8A}"/>
            </a:ext>
          </a:extLst>
        </p:cNvPr>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950B814E-AF0A-5C45-0C49-016911D60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936C230E-18C0-A1E5-DCDA-16AF91DB331C}"/>
              </a:ext>
            </a:extLst>
          </p:cNvPr>
          <p:cNvPicPr>
            <a:picLocks noChangeAspect="1"/>
          </p:cNvPicPr>
          <p:nvPr/>
        </p:nvPicPr>
        <p:blipFill>
          <a:blip r:embed="rId2"/>
          <a:srcRect l="15156" r="45349" b="-2"/>
          <a:stretch/>
        </p:blipFill>
        <p:spPr>
          <a:xfrm>
            <a:off x="20" y="-2"/>
            <a:ext cx="4057627" cy="6858002"/>
          </a:xfrm>
          <a:prstGeom prst="rect">
            <a:avLst/>
          </a:prstGeom>
        </p:spPr>
      </p:pic>
      <p:sp useBgFill="1">
        <p:nvSpPr>
          <p:cNvPr id="11" name="Rectangle 10">
            <a:extLst>
              <a:ext uri="{FF2B5EF4-FFF2-40B4-BE49-F238E27FC236}">
                <a16:creationId xmlns:a16="http://schemas.microsoft.com/office/drawing/2014/main" id="{0BBA1C59-8FB5-2014-0AB4-33EBCCF9B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E2C22E-FE41-4F1F-3DC6-B685C093D5F4}"/>
              </a:ext>
            </a:extLst>
          </p:cNvPr>
          <p:cNvSpPr>
            <a:spLocks noGrp="1"/>
          </p:cNvSpPr>
          <p:nvPr>
            <p:ph type="title"/>
          </p:nvPr>
        </p:nvSpPr>
        <p:spPr>
          <a:xfrm>
            <a:off x="4586487" y="405685"/>
            <a:ext cx="4098726" cy="1559301"/>
          </a:xfrm>
        </p:spPr>
        <p:txBody>
          <a:bodyPr>
            <a:normAutofit/>
          </a:bodyPr>
          <a:lstStyle/>
          <a:p>
            <a:pPr>
              <a:lnSpc>
                <a:spcPct val="90000"/>
              </a:lnSpc>
            </a:pPr>
            <a:r>
              <a:rPr lang="en-US" sz="2700" b="1"/>
              <a:t>Introduction to Leadership, Management and Supervision</a:t>
            </a:r>
            <a:endParaRPr lang="en-US" sz="2700"/>
          </a:p>
        </p:txBody>
      </p:sp>
      <p:sp>
        <p:nvSpPr>
          <p:cNvPr id="3" name="Content Placeholder 2">
            <a:extLst>
              <a:ext uri="{FF2B5EF4-FFF2-40B4-BE49-F238E27FC236}">
                <a16:creationId xmlns:a16="http://schemas.microsoft.com/office/drawing/2014/main" id="{6E5FB8D0-CC43-967E-2DA1-9EFE28455AE7}"/>
              </a:ext>
            </a:extLst>
          </p:cNvPr>
          <p:cNvSpPr>
            <a:spLocks noGrp="1"/>
          </p:cNvSpPr>
          <p:nvPr>
            <p:ph idx="1"/>
          </p:nvPr>
        </p:nvSpPr>
        <p:spPr>
          <a:xfrm>
            <a:off x="3598860" y="1238296"/>
            <a:ext cx="5206811" cy="4895910"/>
          </a:xfrm>
        </p:spPr>
        <p:txBody>
          <a:bodyPr vert="horz" lIns="68580" tIns="34290" rIns="68580" bIns="34290" rtlCol="0" anchor="ctr">
            <a:normAutofit/>
          </a:bodyPr>
          <a:lstStyle/>
          <a:p>
            <a:pPr>
              <a:lnSpc>
                <a:spcPct val="90000"/>
              </a:lnSpc>
            </a:pPr>
            <a:r>
              <a:rPr lang="en-US" sz="1800" dirty="0"/>
              <a:t>Leadership</a:t>
            </a:r>
          </a:p>
          <a:p>
            <a:pPr lvl="1">
              <a:lnSpc>
                <a:spcPct val="90000"/>
              </a:lnSpc>
            </a:pPr>
            <a:r>
              <a:rPr lang="en-US" sz="1800" dirty="0"/>
              <a:t>Creating a positive, proactive company culture</a:t>
            </a:r>
            <a:endParaRPr lang="en-US" sz="1800" dirty="0">
              <a:cs typeface="Calibri"/>
            </a:endParaRPr>
          </a:p>
          <a:p>
            <a:pPr lvl="2">
              <a:lnSpc>
                <a:spcPct val="90000"/>
              </a:lnSpc>
            </a:pPr>
            <a:endParaRPr lang="en-US" sz="1800" dirty="0"/>
          </a:p>
          <a:p>
            <a:pPr>
              <a:lnSpc>
                <a:spcPct val="90000"/>
              </a:lnSpc>
            </a:pPr>
            <a:r>
              <a:rPr lang="en-US" sz="1800" dirty="0"/>
              <a:t>Modifying organizational behavior</a:t>
            </a:r>
            <a:endParaRPr lang="en-US" sz="1800" dirty="0">
              <a:cs typeface="Calibri"/>
            </a:endParaRPr>
          </a:p>
          <a:p>
            <a:pPr lvl="3">
              <a:lnSpc>
                <a:spcPct val="90000"/>
              </a:lnSpc>
            </a:pPr>
            <a:r>
              <a:rPr lang="en-US" sz="1800" dirty="0">
                <a:cs typeface="Calibri"/>
              </a:rPr>
              <a:t>Our Iceberg is Melting</a:t>
            </a:r>
            <a:endParaRPr lang="en-US" sz="1800" dirty="0"/>
          </a:p>
          <a:p>
            <a:pPr lvl="3">
              <a:lnSpc>
                <a:spcPct val="90000"/>
              </a:lnSpc>
            </a:pPr>
            <a:r>
              <a:rPr lang="en-US" sz="1800" dirty="0">
                <a:hlinkClick r:id="rId3"/>
              </a:rPr>
              <a:t>https://www.youtube.com/watch?v=hB-c3pJR0qU</a:t>
            </a:r>
            <a:r>
              <a:rPr lang="en-US" sz="1800" dirty="0"/>
              <a:t>  9:56 minutes: seconds</a:t>
            </a:r>
          </a:p>
          <a:p>
            <a:pPr lvl="3">
              <a:lnSpc>
                <a:spcPct val="90000"/>
              </a:lnSpc>
            </a:pPr>
            <a:endParaRPr lang="en-US" sz="1400" dirty="0"/>
          </a:p>
        </p:txBody>
      </p:sp>
      <p:pic>
        <p:nvPicPr>
          <p:cNvPr id="4" name="Picture 3" descr="A logo of a company&#10;&#10;Description automatically generated">
            <a:extLst>
              <a:ext uri="{FF2B5EF4-FFF2-40B4-BE49-F238E27FC236}">
                <a16:creationId xmlns:a16="http://schemas.microsoft.com/office/drawing/2014/main" id="{658FEE8A-86B2-C482-09C7-07320FAE261B}"/>
              </a:ext>
            </a:extLst>
          </p:cNvPr>
          <p:cNvPicPr>
            <a:picLocks noChangeAspect="1"/>
          </p:cNvPicPr>
          <p:nvPr/>
        </p:nvPicPr>
        <p:blipFill>
          <a:blip r:embed="rId4"/>
          <a:stretch>
            <a:fillRect/>
          </a:stretch>
        </p:blipFill>
        <p:spPr>
          <a:xfrm>
            <a:off x="4557514" y="5734321"/>
            <a:ext cx="1566534" cy="962958"/>
          </a:xfrm>
          <a:prstGeom prst="rect">
            <a:avLst/>
          </a:prstGeom>
        </p:spPr>
      </p:pic>
    </p:spTree>
    <p:extLst>
      <p:ext uri="{BB962C8B-B14F-4D97-AF65-F5344CB8AC3E}">
        <p14:creationId xmlns:p14="http://schemas.microsoft.com/office/powerpoint/2010/main" val="34839741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DF6E9-47E8-47D6-A007-1C976227FBB6}"/>
              </a:ext>
            </a:extLst>
          </p:cNvPr>
          <p:cNvSpPr>
            <a:spLocks noGrp="1"/>
          </p:cNvSpPr>
          <p:nvPr>
            <p:ph type="title"/>
          </p:nvPr>
        </p:nvSpPr>
        <p:spPr>
          <a:xfrm>
            <a:off x="363212" y="1326724"/>
            <a:ext cx="3985902" cy="994172"/>
          </a:xfrm>
        </p:spPr>
        <p:txBody>
          <a:bodyPr>
            <a:normAutofit/>
          </a:bodyPr>
          <a:lstStyle/>
          <a:p>
            <a:pPr>
              <a:lnSpc>
                <a:spcPct val="90000"/>
              </a:lnSpc>
            </a:pPr>
            <a:r>
              <a:rPr lang="en-US" sz="2400" b="1"/>
              <a:t>Introduction to Leadership, Management and Supervision</a:t>
            </a:r>
            <a:endParaRPr lang="en-US" sz="2400"/>
          </a:p>
        </p:txBody>
      </p:sp>
      <p:sp>
        <p:nvSpPr>
          <p:cNvPr id="3" name="Content Placeholder 2">
            <a:extLst>
              <a:ext uri="{FF2B5EF4-FFF2-40B4-BE49-F238E27FC236}">
                <a16:creationId xmlns:a16="http://schemas.microsoft.com/office/drawing/2014/main" id="{EE7EFBAA-F188-46F8-A8DD-0F50299F6077}"/>
              </a:ext>
            </a:extLst>
          </p:cNvPr>
          <p:cNvSpPr>
            <a:spLocks noGrp="1"/>
          </p:cNvSpPr>
          <p:nvPr>
            <p:ph idx="1"/>
          </p:nvPr>
        </p:nvSpPr>
        <p:spPr>
          <a:xfrm>
            <a:off x="363212" y="2433494"/>
            <a:ext cx="3985907" cy="2881456"/>
          </a:xfrm>
        </p:spPr>
        <p:txBody>
          <a:bodyPr vert="horz" lIns="68580" tIns="34290" rIns="68580" bIns="34290" rtlCol="0" anchor="t">
            <a:normAutofit/>
          </a:bodyPr>
          <a:lstStyle/>
          <a:p>
            <a:r>
              <a:rPr lang="en-US" sz="1800" dirty="0"/>
              <a:t>Leadership</a:t>
            </a:r>
          </a:p>
          <a:p>
            <a:pPr lvl="1"/>
            <a:r>
              <a:rPr lang="en-US" sz="1800" dirty="0"/>
              <a:t>Creating a positive, proactive company culture</a:t>
            </a:r>
          </a:p>
          <a:p>
            <a:pPr lvl="2"/>
            <a:r>
              <a:rPr lang="en-US" sz="1800" dirty="0"/>
              <a:t>Group formation and development, Tuckman’s Model, </a:t>
            </a:r>
            <a:r>
              <a:rPr lang="en-US" sz="1800" dirty="0">
                <a:ea typeface="+mn-lt"/>
                <a:cs typeface="+mn-lt"/>
              </a:rPr>
              <a:t>by Bruce Tuckman in 1965</a:t>
            </a:r>
            <a:endParaRPr lang="en-US" sz="1800" dirty="0">
              <a:cs typeface="Calibri"/>
            </a:endParaRPr>
          </a:p>
          <a:p>
            <a:pPr lvl="3"/>
            <a:endParaRPr lang="en-US" sz="1350" dirty="0"/>
          </a:p>
        </p:txBody>
      </p:sp>
      <p:sp>
        <p:nvSpPr>
          <p:cNvPr id="1044" name="Freeform: Shape 104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19600" y="0"/>
            <a:ext cx="4724400" cy="4919011"/>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045" name="Freeform: Shape 1044">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561" y="1505"/>
            <a:ext cx="4583439" cy="4762908"/>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026" name="Picture 2" descr="The Five Stages of Team Development | Principles of Management">
            <a:extLst>
              <a:ext uri="{FF2B5EF4-FFF2-40B4-BE49-F238E27FC236}">
                <a16:creationId xmlns:a16="http://schemas.microsoft.com/office/drawing/2014/main" id="{07A83505-FB41-4E08-9E75-E2A48ADF2D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62767" y="1133884"/>
            <a:ext cx="3197870" cy="1901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of a company&#10;&#10;Description automatically generated">
            <a:extLst>
              <a:ext uri="{FF2B5EF4-FFF2-40B4-BE49-F238E27FC236}">
                <a16:creationId xmlns:a16="http://schemas.microsoft.com/office/drawing/2014/main" id="{76E6A638-587B-CD6B-854D-4C1C68176B4F}"/>
              </a:ext>
            </a:extLst>
          </p:cNvPr>
          <p:cNvPicPr>
            <a:picLocks noChangeAspect="1"/>
          </p:cNvPicPr>
          <p:nvPr/>
        </p:nvPicPr>
        <p:blipFill>
          <a:blip r:embed="rId3"/>
          <a:stretch>
            <a:fillRect/>
          </a:stretch>
        </p:blipFill>
        <p:spPr>
          <a:xfrm>
            <a:off x="6532552" y="3551873"/>
            <a:ext cx="1566534" cy="962958"/>
          </a:xfrm>
          <a:prstGeom prst="rect">
            <a:avLst/>
          </a:prstGeom>
        </p:spPr>
      </p:pic>
    </p:spTree>
    <p:extLst>
      <p:ext uri="{BB962C8B-B14F-4D97-AF65-F5344CB8AC3E}">
        <p14:creationId xmlns:p14="http://schemas.microsoft.com/office/powerpoint/2010/main" val="2563668735"/>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DDF6E9-47E8-47D6-A007-1C976227FBB6}"/>
              </a:ext>
            </a:extLst>
          </p:cNvPr>
          <p:cNvSpPr>
            <a:spLocks noGrp="1"/>
          </p:cNvSpPr>
          <p:nvPr>
            <p:ph type="title"/>
          </p:nvPr>
        </p:nvSpPr>
        <p:spPr>
          <a:xfrm>
            <a:off x="571352" y="350196"/>
            <a:ext cx="3485178" cy="1624520"/>
          </a:xfrm>
        </p:spPr>
        <p:txBody>
          <a:bodyPr anchor="ctr">
            <a:normAutofit/>
          </a:bodyPr>
          <a:lstStyle/>
          <a:p>
            <a:pPr>
              <a:lnSpc>
                <a:spcPct val="90000"/>
              </a:lnSpc>
            </a:pPr>
            <a:r>
              <a:rPr lang="en-US" sz="2700" b="1"/>
              <a:t>Introduction to Leadership, Management and Supervision</a:t>
            </a:r>
            <a:endParaRPr lang="en-US" sz="2700"/>
          </a:p>
        </p:txBody>
      </p:sp>
      <p:sp>
        <p:nvSpPr>
          <p:cNvPr id="3" name="Content Placeholder 2">
            <a:extLst>
              <a:ext uri="{FF2B5EF4-FFF2-40B4-BE49-F238E27FC236}">
                <a16:creationId xmlns:a16="http://schemas.microsoft.com/office/drawing/2014/main" id="{EE7EFBAA-F188-46F8-A8DD-0F50299F6077}"/>
              </a:ext>
            </a:extLst>
          </p:cNvPr>
          <p:cNvSpPr>
            <a:spLocks noGrp="1"/>
          </p:cNvSpPr>
          <p:nvPr>
            <p:ph idx="1"/>
          </p:nvPr>
        </p:nvSpPr>
        <p:spPr>
          <a:xfrm>
            <a:off x="571351" y="2743200"/>
            <a:ext cx="3485179" cy="3613149"/>
          </a:xfrm>
        </p:spPr>
        <p:txBody>
          <a:bodyPr anchor="ctr">
            <a:normAutofit/>
          </a:bodyPr>
          <a:lstStyle/>
          <a:p>
            <a:r>
              <a:rPr lang="en-US" sz="1800" dirty="0"/>
              <a:t>Leadership</a:t>
            </a:r>
          </a:p>
          <a:p>
            <a:pPr lvl="1"/>
            <a:r>
              <a:rPr lang="en-US" sz="1800" dirty="0"/>
              <a:t>Creating a positive, proactive company culture</a:t>
            </a:r>
          </a:p>
          <a:p>
            <a:pPr lvl="2"/>
            <a:endParaRPr lang="en-US" sz="1800" dirty="0"/>
          </a:p>
          <a:p>
            <a:pPr lvl="2"/>
            <a:r>
              <a:rPr lang="en-US" sz="1800" dirty="0"/>
              <a:t>Programs and projects</a:t>
            </a:r>
          </a:p>
          <a:p>
            <a:pPr lvl="3"/>
            <a:r>
              <a:rPr lang="en-US" sz="1800" dirty="0"/>
              <a:t>Effective work teams (Programs)</a:t>
            </a:r>
          </a:p>
          <a:p>
            <a:pPr lvl="3"/>
            <a:r>
              <a:rPr lang="en-US" sz="1800" dirty="0"/>
              <a:t>Task teams (Projects)</a:t>
            </a:r>
          </a:p>
          <a:p>
            <a:pPr lvl="2"/>
            <a:endParaRPr lang="en-US" sz="1800" dirty="0"/>
          </a:p>
          <a:p>
            <a:pPr lvl="2"/>
            <a:r>
              <a:rPr lang="en-US" sz="1800" dirty="0"/>
              <a:t>Informal teams</a:t>
            </a:r>
          </a:p>
        </p:txBody>
      </p:sp>
      <p:pic>
        <p:nvPicPr>
          <p:cNvPr id="5" name="Picture 4" descr="A group of multi colored wooden stick figures">
            <a:extLst>
              <a:ext uri="{FF2B5EF4-FFF2-40B4-BE49-F238E27FC236}">
                <a16:creationId xmlns:a16="http://schemas.microsoft.com/office/drawing/2014/main" id="{EB337457-B235-CCA8-CD0B-1C15509713D6}"/>
              </a:ext>
            </a:extLst>
          </p:cNvPr>
          <p:cNvPicPr>
            <a:picLocks noChangeAspect="1"/>
          </p:cNvPicPr>
          <p:nvPr/>
        </p:nvPicPr>
        <p:blipFill>
          <a:blip r:embed="rId2"/>
          <a:srcRect l="19825" r="33956"/>
          <a:stretch/>
        </p:blipFill>
        <p:spPr>
          <a:xfrm>
            <a:off x="4572000" y="1"/>
            <a:ext cx="4577118" cy="6858000"/>
          </a:xfrm>
          <a:prstGeom prst="rect">
            <a:avLst/>
          </a:prstGeom>
        </p:spPr>
      </p:pic>
      <p:pic>
        <p:nvPicPr>
          <p:cNvPr id="4" name="Picture 3" descr="A logo of a company&#10;&#10;Description automatically generated">
            <a:extLst>
              <a:ext uri="{FF2B5EF4-FFF2-40B4-BE49-F238E27FC236}">
                <a16:creationId xmlns:a16="http://schemas.microsoft.com/office/drawing/2014/main" id="{207505FC-181A-F4BE-3D88-993053C3A0BF}"/>
              </a:ext>
            </a:extLst>
          </p:cNvPr>
          <p:cNvPicPr>
            <a:picLocks noChangeAspect="1"/>
          </p:cNvPicPr>
          <p:nvPr/>
        </p:nvPicPr>
        <p:blipFill>
          <a:blip r:embed="rId3"/>
          <a:stretch>
            <a:fillRect/>
          </a:stretch>
        </p:blipFill>
        <p:spPr>
          <a:xfrm>
            <a:off x="0" y="5850592"/>
            <a:ext cx="1566534" cy="962958"/>
          </a:xfrm>
          <a:prstGeom prst="rect">
            <a:avLst/>
          </a:prstGeom>
        </p:spPr>
      </p:pic>
    </p:spTree>
    <p:extLst>
      <p:ext uri="{BB962C8B-B14F-4D97-AF65-F5344CB8AC3E}">
        <p14:creationId xmlns:p14="http://schemas.microsoft.com/office/powerpoint/2010/main" val="3662110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rful carved figures of humans">
            <a:extLst>
              <a:ext uri="{FF2B5EF4-FFF2-40B4-BE49-F238E27FC236}">
                <a16:creationId xmlns:a16="http://schemas.microsoft.com/office/drawing/2014/main" id="{64C00C1F-FE42-5A50-BFD8-0BDC18BF86F9}"/>
              </a:ext>
            </a:extLst>
          </p:cNvPr>
          <p:cNvPicPr>
            <a:picLocks noChangeAspect="1"/>
          </p:cNvPicPr>
          <p:nvPr/>
        </p:nvPicPr>
        <p:blipFill>
          <a:blip r:embed="rId2"/>
          <a:srcRect l="26394" r="26161" b="-1"/>
          <a:stretch/>
        </p:blipFill>
        <p:spPr>
          <a:xfrm>
            <a:off x="4577270" y="10"/>
            <a:ext cx="4566728"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9C740-AB76-486B-A54A-8843CB89390E}"/>
              </a:ext>
            </a:extLst>
          </p:cNvPr>
          <p:cNvSpPr>
            <a:spLocks noGrp="1"/>
          </p:cNvSpPr>
          <p:nvPr>
            <p:ph type="title"/>
          </p:nvPr>
        </p:nvSpPr>
        <p:spPr>
          <a:xfrm>
            <a:off x="571350" y="328512"/>
            <a:ext cx="3583791" cy="1628970"/>
          </a:xfrm>
        </p:spPr>
        <p:txBody>
          <a:bodyPr anchor="ctr">
            <a:normAutofit/>
          </a:bodyPr>
          <a:lstStyle/>
          <a:p>
            <a:pPr>
              <a:lnSpc>
                <a:spcPct val="90000"/>
              </a:lnSpc>
            </a:pPr>
            <a:r>
              <a:rPr lang="en-US" sz="2700" b="1"/>
              <a:t>Introduction to Leadership, Management and Supervision</a:t>
            </a:r>
            <a:endParaRPr lang="en-US" sz="2700"/>
          </a:p>
        </p:txBody>
      </p:sp>
      <p:sp>
        <p:nvSpPr>
          <p:cNvPr id="3" name="Content Placeholder 2">
            <a:extLst>
              <a:ext uri="{FF2B5EF4-FFF2-40B4-BE49-F238E27FC236}">
                <a16:creationId xmlns:a16="http://schemas.microsoft.com/office/drawing/2014/main" id="{EA25384F-E120-4E11-85CB-9EE397268D23}"/>
              </a:ext>
            </a:extLst>
          </p:cNvPr>
          <p:cNvSpPr>
            <a:spLocks noGrp="1"/>
          </p:cNvSpPr>
          <p:nvPr>
            <p:ph idx="1"/>
          </p:nvPr>
        </p:nvSpPr>
        <p:spPr>
          <a:xfrm>
            <a:off x="571350" y="2884929"/>
            <a:ext cx="3494817" cy="3374137"/>
          </a:xfrm>
        </p:spPr>
        <p:txBody>
          <a:bodyPr anchor="ctr">
            <a:normAutofit/>
          </a:bodyPr>
          <a:lstStyle/>
          <a:p>
            <a:endParaRPr lang="en-US" sz="1700" b="1" dirty="0"/>
          </a:p>
          <a:p>
            <a:endParaRPr lang="en-US" sz="1700" b="1" dirty="0"/>
          </a:p>
          <a:p>
            <a:pPr marL="0" indent="0" algn="ctr">
              <a:buNone/>
            </a:pPr>
            <a:r>
              <a:rPr lang="en-US" sz="4400" b="1" dirty="0"/>
              <a:t>Management</a:t>
            </a:r>
            <a:endParaRPr lang="en-US" sz="1700" dirty="0"/>
          </a:p>
        </p:txBody>
      </p:sp>
      <p:pic>
        <p:nvPicPr>
          <p:cNvPr id="4" name="Picture 3" descr="A logo of a company&#10;&#10;Description automatically generated">
            <a:extLst>
              <a:ext uri="{FF2B5EF4-FFF2-40B4-BE49-F238E27FC236}">
                <a16:creationId xmlns:a16="http://schemas.microsoft.com/office/drawing/2014/main" id="{473AA77C-B7D8-B47F-2A55-A19B8B0C2505}"/>
              </a:ext>
            </a:extLst>
          </p:cNvPr>
          <p:cNvPicPr>
            <a:picLocks noChangeAspect="1"/>
          </p:cNvPicPr>
          <p:nvPr/>
        </p:nvPicPr>
        <p:blipFill>
          <a:blip r:embed="rId3"/>
          <a:stretch>
            <a:fillRect/>
          </a:stretch>
        </p:blipFill>
        <p:spPr>
          <a:xfrm>
            <a:off x="0" y="5850592"/>
            <a:ext cx="1566534" cy="962958"/>
          </a:xfrm>
          <a:prstGeom prst="rect">
            <a:avLst/>
          </a:prstGeom>
        </p:spPr>
      </p:pic>
    </p:spTree>
    <p:extLst>
      <p:ext uri="{BB962C8B-B14F-4D97-AF65-F5344CB8AC3E}">
        <p14:creationId xmlns:p14="http://schemas.microsoft.com/office/powerpoint/2010/main" val="4102578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pPr>
              <a:lnSpc>
                <a:spcPct val="90000"/>
              </a:lnSpc>
            </a:pPr>
            <a:r>
              <a:rPr lang="en-US" sz="2700" dirty="0"/>
              <a:t>Management Systems and Personal Development</a:t>
            </a:r>
          </a:p>
        </p:txBody>
      </p:sp>
      <p:sp>
        <p:nvSpPr>
          <p:cNvPr id="3" name="Content Placeholder 2"/>
          <p:cNvSpPr>
            <a:spLocks noGrp="1"/>
          </p:cNvSpPr>
          <p:nvPr>
            <p:ph idx="1"/>
          </p:nvPr>
        </p:nvSpPr>
        <p:spPr>
          <a:xfrm>
            <a:off x="571351" y="2743200"/>
            <a:ext cx="3485179" cy="3613149"/>
          </a:xfrm>
        </p:spPr>
        <p:txBody>
          <a:bodyPr anchor="ctr">
            <a:normAutofit/>
          </a:bodyPr>
          <a:lstStyle/>
          <a:p>
            <a:r>
              <a:rPr lang="en-US" sz="1800" dirty="0"/>
              <a:t>Quality Movement</a:t>
            </a:r>
          </a:p>
          <a:p>
            <a:r>
              <a:rPr lang="en-US" sz="1800" dirty="0"/>
              <a:t>Relationships</a:t>
            </a:r>
          </a:p>
          <a:p>
            <a:r>
              <a:rPr lang="en-US" sz="1800" dirty="0"/>
              <a:t>Training</a:t>
            </a:r>
          </a:p>
          <a:p>
            <a:r>
              <a:rPr lang="en-US" sz="1800" dirty="0"/>
              <a:t>Health, Safety, and Security Programs</a:t>
            </a:r>
          </a:p>
          <a:p>
            <a:r>
              <a:rPr lang="en-US" sz="1800" dirty="0"/>
              <a:t>Computer and Record Keeping</a:t>
            </a:r>
          </a:p>
          <a:p>
            <a:r>
              <a:rPr lang="en-US" sz="1800" dirty="0"/>
              <a:t>Personal Development</a:t>
            </a:r>
          </a:p>
        </p:txBody>
      </p:sp>
      <p:pic>
        <p:nvPicPr>
          <p:cNvPr id="5" name="Picture 4" descr="3D box skeletons">
            <a:extLst>
              <a:ext uri="{FF2B5EF4-FFF2-40B4-BE49-F238E27FC236}">
                <a16:creationId xmlns:a16="http://schemas.microsoft.com/office/drawing/2014/main" id="{EC892450-6E2C-B357-D078-7D7A59B0806E}"/>
              </a:ext>
            </a:extLst>
          </p:cNvPr>
          <p:cNvPicPr>
            <a:picLocks noChangeAspect="1"/>
          </p:cNvPicPr>
          <p:nvPr/>
        </p:nvPicPr>
        <p:blipFill>
          <a:blip r:embed="rId2"/>
          <a:srcRect l="29441" r="26008" b="-2"/>
          <a:stretch/>
        </p:blipFill>
        <p:spPr>
          <a:xfrm>
            <a:off x="4572000" y="1"/>
            <a:ext cx="4577118" cy="6858000"/>
          </a:xfrm>
          <a:prstGeom prst="rect">
            <a:avLst/>
          </a:prstGeom>
        </p:spPr>
      </p:pic>
      <p:pic>
        <p:nvPicPr>
          <p:cNvPr id="4" name="Picture 3" descr="A logo of a company&#10;&#10;Description automatically generated">
            <a:extLst>
              <a:ext uri="{FF2B5EF4-FFF2-40B4-BE49-F238E27FC236}">
                <a16:creationId xmlns:a16="http://schemas.microsoft.com/office/drawing/2014/main" id="{2F1201BF-39BA-B3FE-C128-A7F8BC3A3EA6}"/>
              </a:ext>
            </a:extLst>
          </p:cNvPr>
          <p:cNvPicPr>
            <a:picLocks noChangeAspect="1"/>
          </p:cNvPicPr>
          <p:nvPr/>
        </p:nvPicPr>
        <p:blipFill>
          <a:blip r:embed="rId3"/>
          <a:stretch>
            <a:fillRect/>
          </a:stretch>
        </p:blipFill>
        <p:spPr>
          <a:xfrm>
            <a:off x="2935225" y="5769864"/>
            <a:ext cx="1566534" cy="96295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D768B77-8742-43A0-AF16-6AC4D378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48B13CA8-CBEA-4805-955D-CEBE32236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463118" cy="5486399"/>
          </a:xfrm>
          <a:prstGeom prst="rect">
            <a:avLst/>
          </a:prstGeom>
          <a:ln>
            <a:noFill/>
          </a:ln>
          <a:effectLst>
            <a:outerShdw blurRad="393700" dist="127000" dir="5400000" sx="95000" sy="95000" algn="t" rotWithShape="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9214" y="813574"/>
            <a:ext cx="2416032" cy="3859252"/>
          </a:xfrm>
        </p:spPr>
        <p:txBody>
          <a:bodyPr vert="horz" lIns="91440" tIns="45720" rIns="91440" bIns="45720" rtlCol="0" anchor="t">
            <a:normAutofit/>
          </a:bodyPr>
          <a:lstStyle/>
          <a:p>
            <a:pPr algn="l" defTabSz="914400">
              <a:lnSpc>
                <a:spcPct val="90000"/>
              </a:lnSpc>
            </a:pPr>
            <a:r>
              <a:rPr lang="en-US" sz="2700" dirty="0"/>
              <a:t>Comparison of Operator Responsibilities to Leadership Responsibilities</a:t>
            </a:r>
          </a:p>
        </p:txBody>
      </p:sp>
      <p:pic>
        <p:nvPicPr>
          <p:cNvPr id="5" name="Picture 4" descr="Domino effect white cut-outs and one blue cutout">
            <a:extLst>
              <a:ext uri="{FF2B5EF4-FFF2-40B4-BE49-F238E27FC236}">
                <a16:creationId xmlns:a16="http://schemas.microsoft.com/office/drawing/2014/main" id="{AEEDB062-0D28-806B-BDBC-C75FC5A0A13C}"/>
              </a:ext>
            </a:extLst>
          </p:cNvPr>
          <p:cNvPicPr>
            <a:picLocks noChangeAspect="1"/>
          </p:cNvPicPr>
          <p:nvPr/>
        </p:nvPicPr>
        <p:blipFill>
          <a:blip r:embed="rId2"/>
          <a:srcRect l="40529" r="4177" b="-2"/>
          <a:stretch/>
        </p:blipFill>
        <p:spPr>
          <a:xfrm>
            <a:off x="3463117" y="1"/>
            <a:ext cx="5680883" cy="6858000"/>
          </a:xfrm>
          <a:prstGeom prst="rect">
            <a:avLst/>
          </a:prstGeom>
          <a:effectLst>
            <a:outerShdw blurRad="254000" dist="190500" dir="5580000" sx="90000" sy="90000" algn="ctr" rotWithShape="0">
              <a:srgbClr val="000000">
                <a:alpha val="25000"/>
              </a:srgbClr>
            </a:outerShdw>
          </a:effectLst>
        </p:spPr>
      </p:pic>
      <p:pic>
        <p:nvPicPr>
          <p:cNvPr id="7" name="Picture 6" descr="A logo of a company&#10;&#10;Description automatically generated">
            <a:extLst>
              <a:ext uri="{FF2B5EF4-FFF2-40B4-BE49-F238E27FC236}">
                <a16:creationId xmlns:a16="http://schemas.microsoft.com/office/drawing/2014/main" id="{7E0C50DD-BAC4-D808-4ABE-4E706C653A77}"/>
              </a:ext>
            </a:extLst>
          </p:cNvPr>
          <p:cNvPicPr>
            <a:picLocks noChangeAspect="1"/>
          </p:cNvPicPr>
          <p:nvPr/>
        </p:nvPicPr>
        <p:blipFill>
          <a:blip r:embed="rId3"/>
          <a:stretch>
            <a:fillRect/>
          </a:stretch>
        </p:blipFill>
        <p:spPr>
          <a:xfrm>
            <a:off x="82297" y="5650992"/>
            <a:ext cx="1566534" cy="962958"/>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DF6E9-47E8-47D6-A007-1C976227FBB6}"/>
              </a:ext>
            </a:extLst>
          </p:cNvPr>
          <p:cNvSpPr>
            <a:spLocks noGrp="1"/>
          </p:cNvSpPr>
          <p:nvPr>
            <p:ph type="title"/>
          </p:nvPr>
        </p:nvSpPr>
        <p:spPr>
          <a:xfrm>
            <a:off x="363212" y="1326724"/>
            <a:ext cx="3985902" cy="994172"/>
          </a:xfrm>
        </p:spPr>
        <p:txBody>
          <a:bodyPr>
            <a:normAutofit/>
          </a:bodyPr>
          <a:lstStyle/>
          <a:p>
            <a:pPr>
              <a:lnSpc>
                <a:spcPct val="90000"/>
              </a:lnSpc>
            </a:pPr>
            <a:r>
              <a:rPr lang="en-US" sz="2400" b="1"/>
              <a:t>Introduction to Leadership, Management and Supervision</a:t>
            </a:r>
            <a:endParaRPr lang="en-US" sz="2400"/>
          </a:p>
        </p:txBody>
      </p:sp>
      <p:sp>
        <p:nvSpPr>
          <p:cNvPr id="3" name="Content Placeholder 2">
            <a:extLst>
              <a:ext uri="{FF2B5EF4-FFF2-40B4-BE49-F238E27FC236}">
                <a16:creationId xmlns:a16="http://schemas.microsoft.com/office/drawing/2014/main" id="{EE7EFBAA-F188-46F8-A8DD-0F50299F6077}"/>
              </a:ext>
            </a:extLst>
          </p:cNvPr>
          <p:cNvSpPr>
            <a:spLocks noGrp="1"/>
          </p:cNvSpPr>
          <p:nvPr>
            <p:ph idx="1"/>
          </p:nvPr>
        </p:nvSpPr>
        <p:spPr>
          <a:xfrm>
            <a:off x="0" y="2949517"/>
            <a:ext cx="5264358" cy="3938988"/>
          </a:xfrm>
        </p:spPr>
        <p:txBody>
          <a:bodyPr vert="horz" lIns="68580" tIns="34290" rIns="68580" bIns="34290" rtlCol="0" anchor="t">
            <a:normAutofit lnSpcReduction="10000"/>
          </a:bodyPr>
          <a:lstStyle/>
          <a:p>
            <a:pPr>
              <a:lnSpc>
                <a:spcPct val="90000"/>
              </a:lnSpc>
            </a:pPr>
            <a:r>
              <a:rPr lang="en-US" sz="1800" dirty="0"/>
              <a:t>Management</a:t>
            </a:r>
          </a:p>
          <a:p>
            <a:pPr lvl="1">
              <a:lnSpc>
                <a:spcPct val="90000"/>
              </a:lnSpc>
            </a:pPr>
            <a:endParaRPr lang="en-US" sz="1800" dirty="0"/>
          </a:p>
          <a:p>
            <a:pPr lvl="1">
              <a:lnSpc>
                <a:spcPct val="90000"/>
              </a:lnSpc>
            </a:pPr>
            <a:r>
              <a:rPr lang="en-US" sz="1800" dirty="0"/>
              <a:t>Emotional Intelligence</a:t>
            </a:r>
            <a:endParaRPr lang="en-US" sz="1800" dirty="0">
              <a:cs typeface="Calibri"/>
            </a:endParaRPr>
          </a:p>
          <a:p>
            <a:pPr lvl="2">
              <a:lnSpc>
                <a:spcPct val="90000"/>
              </a:lnSpc>
            </a:pPr>
            <a:r>
              <a:rPr lang="en-US" sz="1800" b="0" i="0" dirty="0">
                <a:effectLst/>
              </a:rPr>
              <a:t>The capacity to be aware of, control, and express one's emotions, and to handle interpersonal relationships judiciously and empathetically.</a:t>
            </a:r>
            <a:endParaRPr lang="en-US" sz="1800" b="0" i="0" dirty="0">
              <a:effectLst/>
              <a:cs typeface="Calibri"/>
            </a:endParaRPr>
          </a:p>
          <a:p>
            <a:pPr lvl="2">
              <a:lnSpc>
                <a:spcPct val="90000"/>
              </a:lnSpc>
            </a:pPr>
            <a:r>
              <a:rPr lang="en-US" sz="1800" dirty="0"/>
              <a:t>E</a:t>
            </a:r>
            <a:r>
              <a:rPr lang="en-US" sz="1800" b="0" i="0" dirty="0">
                <a:effectLst/>
              </a:rPr>
              <a:t>motional intelligence is the key to both personal and professional success</a:t>
            </a:r>
            <a:endParaRPr lang="en-US" sz="1800" b="0" i="0" dirty="0">
              <a:effectLst/>
              <a:cs typeface="Calibri"/>
            </a:endParaRPr>
          </a:p>
          <a:p>
            <a:pPr lvl="2">
              <a:lnSpc>
                <a:spcPct val="90000"/>
              </a:lnSpc>
            </a:pPr>
            <a:r>
              <a:rPr lang="en-US" sz="1800" i="0" dirty="0">
                <a:effectLst/>
              </a:rPr>
              <a:t>Emotional Intelligence (EI) is the ability to manage both your own emotions and understand the emotions of people around you. There are five key elements to EI: self-awareness, self-regulation, motivation, empathy, and social skills</a:t>
            </a:r>
            <a:endParaRPr lang="en-US" sz="1800" dirty="0"/>
          </a:p>
          <a:p>
            <a:pPr lvl="2">
              <a:lnSpc>
                <a:spcPct val="90000"/>
              </a:lnSpc>
            </a:pPr>
            <a:endParaRPr lang="en-US" sz="1200" dirty="0">
              <a:cs typeface="Calibri"/>
            </a:endParaRPr>
          </a:p>
          <a:p>
            <a:pPr lvl="3">
              <a:lnSpc>
                <a:spcPct val="90000"/>
              </a:lnSpc>
            </a:pPr>
            <a:endParaRPr lang="en-US" sz="1200" dirty="0">
              <a:cs typeface="Calibri"/>
            </a:endParaRP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19600" y="0"/>
            <a:ext cx="4724400" cy="4919011"/>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561" y="1505"/>
            <a:ext cx="4583439" cy="4762908"/>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7" name="Graphic 6" descr="In Love Face Outline">
            <a:extLst>
              <a:ext uri="{FF2B5EF4-FFF2-40B4-BE49-F238E27FC236}">
                <a16:creationId xmlns:a16="http://schemas.microsoft.com/office/drawing/2014/main" id="{360E166A-2F47-A1E0-2D65-CC0A55E8AB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2767" y="485518"/>
            <a:ext cx="3197870" cy="3197870"/>
          </a:xfrm>
          <a:prstGeom prst="rect">
            <a:avLst/>
          </a:prstGeom>
        </p:spPr>
      </p:pic>
      <p:pic>
        <p:nvPicPr>
          <p:cNvPr id="4" name="Picture 3" descr="A logo of a company&#10;&#10;Description automatically generated">
            <a:extLst>
              <a:ext uri="{FF2B5EF4-FFF2-40B4-BE49-F238E27FC236}">
                <a16:creationId xmlns:a16="http://schemas.microsoft.com/office/drawing/2014/main" id="{118311F4-A508-2166-C7A1-77D4AEC5FDB5}"/>
              </a:ext>
            </a:extLst>
          </p:cNvPr>
          <p:cNvPicPr>
            <a:picLocks noChangeAspect="1"/>
          </p:cNvPicPr>
          <p:nvPr/>
        </p:nvPicPr>
        <p:blipFill>
          <a:blip r:embed="rId4"/>
          <a:stretch>
            <a:fillRect/>
          </a:stretch>
        </p:blipFill>
        <p:spPr>
          <a:xfrm>
            <a:off x="6602518" y="3551873"/>
            <a:ext cx="1566534" cy="962958"/>
          </a:xfrm>
          <a:prstGeom prst="rect">
            <a:avLst/>
          </a:prstGeom>
        </p:spPr>
      </p:pic>
    </p:spTree>
    <p:extLst>
      <p:ext uri="{BB962C8B-B14F-4D97-AF65-F5344CB8AC3E}">
        <p14:creationId xmlns:p14="http://schemas.microsoft.com/office/powerpoint/2010/main" val="3482287210"/>
      </p:ext>
    </p:extLst>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DDF6E9-47E8-47D6-A007-1C976227FBB6}"/>
              </a:ext>
            </a:extLst>
          </p:cNvPr>
          <p:cNvSpPr>
            <a:spLocks noGrp="1"/>
          </p:cNvSpPr>
          <p:nvPr>
            <p:ph type="title"/>
          </p:nvPr>
        </p:nvSpPr>
        <p:spPr>
          <a:xfrm>
            <a:off x="350041" y="586855"/>
            <a:ext cx="2401025" cy="3387497"/>
          </a:xfrm>
        </p:spPr>
        <p:txBody>
          <a:bodyPr anchor="b">
            <a:normAutofit/>
          </a:bodyPr>
          <a:lstStyle/>
          <a:p>
            <a:pPr algn="r"/>
            <a:r>
              <a:rPr lang="en-US" sz="3000" b="1">
                <a:solidFill>
                  <a:srgbClr val="FFFFFF"/>
                </a:solidFill>
              </a:rPr>
              <a:t>Introduction to Leadership, Management and Supervision</a:t>
            </a:r>
            <a:endParaRPr lang="en-US" sz="3000">
              <a:solidFill>
                <a:srgbClr val="FFFFFF"/>
              </a:solidFill>
            </a:endParaRPr>
          </a:p>
        </p:txBody>
      </p:sp>
      <p:sp>
        <p:nvSpPr>
          <p:cNvPr id="3" name="Content Placeholder 2">
            <a:extLst>
              <a:ext uri="{FF2B5EF4-FFF2-40B4-BE49-F238E27FC236}">
                <a16:creationId xmlns:a16="http://schemas.microsoft.com/office/drawing/2014/main" id="{EE7EFBAA-F188-46F8-A8DD-0F50299F6077}"/>
              </a:ext>
            </a:extLst>
          </p:cNvPr>
          <p:cNvSpPr>
            <a:spLocks noGrp="1"/>
          </p:cNvSpPr>
          <p:nvPr>
            <p:ph idx="1"/>
          </p:nvPr>
        </p:nvSpPr>
        <p:spPr>
          <a:xfrm>
            <a:off x="3607694" y="649480"/>
            <a:ext cx="4916510" cy="5546047"/>
          </a:xfrm>
        </p:spPr>
        <p:txBody>
          <a:bodyPr anchor="ctr">
            <a:normAutofit/>
          </a:bodyPr>
          <a:lstStyle/>
          <a:p>
            <a:r>
              <a:rPr lang="en-US" sz="1800" dirty="0"/>
              <a:t>Management</a:t>
            </a:r>
          </a:p>
          <a:p>
            <a:pPr lvl="1"/>
            <a:r>
              <a:rPr lang="en-US" sz="1800" dirty="0"/>
              <a:t>Time management</a:t>
            </a:r>
          </a:p>
          <a:p>
            <a:pPr lvl="2"/>
            <a:r>
              <a:rPr lang="en-US" sz="1800" b="0" i="0" dirty="0">
                <a:effectLst/>
              </a:rPr>
              <a:t>Delegate Tasks. </a:t>
            </a:r>
          </a:p>
          <a:p>
            <a:pPr lvl="3"/>
            <a:r>
              <a:rPr lang="en-US" sz="1800" dirty="0"/>
              <a:t>It is common for all of us to take on more tasks than we are capable of completing.</a:t>
            </a:r>
          </a:p>
          <a:p>
            <a:pPr lvl="2"/>
            <a:r>
              <a:rPr lang="en-US" sz="1800" b="0" i="0" dirty="0">
                <a:effectLst/>
              </a:rPr>
              <a:t>Prioritize Work.</a:t>
            </a:r>
          </a:p>
          <a:p>
            <a:pPr lvl="2"/>
            <a:r>
              <a:rPr lang="en-US" sz="1800" b="0" i="0" dirty="0">
                <a:effectLst/>
              </a:rPr>
              <a:t>Create a Schedule.</a:t>
            </a:r>
          </a:p>
          <a:p>
            <a:pPr lvl="2"/>
            <a:r>
              <a:rPr lang="en-US" sz="1800" b="0" i="0" dirty="0">
                <a:effectLst/>
              </a:rPr>
              <a:t>Set up Deadlines.</a:t>
            </a:r>
          </a:p>
          <a:p>
            <a:pPr lvl="2"/>
            <a:r>
              <a:rPr lang="en-US" sz="1800" b="0" i="0" dirty="0">
                <a:effectLst/>
              </a:rPr>
              <a:t>Overcome Procrastination. </a:t>
            </a:r>
          </a:p>
          <a:p>
            <a:pPr lvl="2"/>
            <a:r>
              <a:rPr lang="en-US" sz="1800" b="0" i="0" dirty="0">
                <a:effectLst/>
              </a:rPr>
              <a:t>Deal With Stress Wisely. </a:t>
            </a:r>
          </a:p>
          <a:p>
            <a:pPr lvl="2"/>
            <a:r>
              <a:rPr lang="en-US" sz="1800" b="0" i="0" dirty="0">
                <a:effectLst/>
              </a:rPr>
              <a:t>Multitasking. </a:t>
            </a:r>
          </a:p>
          <a:p>
            <a:pPr lvl="3"/>
            <a:r>
              <a:rPr lang="en-US" sz="1800" dirty="0"/>
              <a:t>Multitasking has pros and cons.</a:t>
            </a:r>
            <a:endParaRPr lang="en-US" sz="1800" b="0" i="0" dirty="0">
              <a:effectLst/>
            </a:endParaRPr>
          </a:p>
          <a:p>
            <a:pPr lvl="2"/>
            <a:r>
              <a:rPr lang="en-US" sz="1800" b="0" i="0" dirty="0">
                <a:effectLst/>
              </a:rPr>
              <a:t>Start Early.</a:t>
            </a:r>
          </a:p>
          <a:p>
            <a:pPr lvl="2"/>
            <a:r>
              <a:rPr lang="en-US" sz="1800" b="0" i="0" dirty="0">
                <a:effectLst/>
              </a:rPr>
              <a:t>Set short and long-term goals.</a:t>
            </a:r>
          </a:p>
          <a:p>
            <a:pPr lvl="2"/>
            <a:endParaRPr lang="en-US" sz="1700" b="0" i="0" dirty="0">
              <a:effectLst/>
            </a:endParaRPr>
          </a:p>
          <a:p>
            <a:pPr lvl="1"/>
            <a:endParaRPr lang="en-US" sz="1700" dirty="0"/>
          </a:p>
          <a:p>
            <a:pPr lvl="3"/>
            <a:endParaRPr lang="en-US" sz="1700" dirty="0"/>
          </a:p>
        </p:txBody>
      </p:sp>
      <p:pic>
        <p:nvPicPr>
          <p:cNvPr id="4" name="Picture 3" descr="A logo of a company&#10;&#10;Description automatically generated">
            <a:extLst>
              <a:ext uri="{FF2B5EF4-FFF2-40B4-BE49-F238E27FC236}">
                <a16:creationId xmlns:a16="http://schemas.microsoft.com/office/drawing/2014/main" id="{DA45ABF2-0CD1-7C35-8592-C06E14D01A30}"/>
              </a:ext>
            </a:extLst>
          </p:cNvPr>
          <p:cNvPicPr>
            <a:picLocks noChangeAspect="1"/>
          </p:cNvPicPr>
          <p:nvPr/>
        </p:nvPicPr>
        <p:blipFill>
          <a:blip r:embed="rId2"/>
          <a:stretch>
            <a:fillRect/>
          </a:stretch>
        </p:blipFill>
        <p:spPr>
          <a:xfrm>
            <a:off x="7385785" y="5661364"/>
            <a:ext cx="1566534" cy="962958"/>
          </a:xfrm>
          <a:prstGeom prst="rect">
            <a:avLst/>
          </a:prstGeom>
        </p:spPr>
      </p:pic>
    </p:spTree>
    <p:extLst>
      <p:ext uri="{BB962C8B-B14F-4D97-AF65-F5344CB8AC3E}">
        <p14:creationId xmlns:p14="http://schemas.microsoft.com/office/powerpoint/2010/main" val="12633717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3" name="Arc 103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DDF6E9-47E8-47D6-A007-1C976227FBB6}"/>
              </a:ext>
            </a:extLst>
          </p:cNvPr>
          <p:cNvSpPr>
            <a:spLocks noGrp="1"/>
          </p:cNvSpPr>
          <p:nvPr>
            <p:ph type="title"/>
          </p:nvPr>
        </p:nvSpPr>
        <p:spPr>
          <a:xfrm>
            <a:off x="4421221" y="479493"/>
            <a:ext cx="4094129" cy="1325563"/>
          </a:xfrm>
        </p:spPr>
        <p:txBody>
          <a:bodyPr>
            <a:normAutofit/>
          </a:bodyPr>
          <a:lstStyle/>
          <a:p>
            <a:pPr>
              <a:lnSpc>
                <a:spcPct val="90000"/>
              </a:lnSpc>
            </a:pPr>
            <a:r>
              <a:rPr lang="en-US" sz="2800" b="1"/>
              <a:t>Introduction to Leadership, Management and Supervision</a:t>
            </a:r>
            <a:endParaRPr lang="en-US" sz="2800"/>
          </a:p>
        </p:txBody>
      </p:sp>
      <p:sp>
        <p:nvSpPr>
          <p:cNvPr id="1035" name="Freeform: Shape 103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portant, but Not Urgent | The Slasher Pastor">
            <a:extLst>
              <a:ext uri="{FF2B5EF4-FFF2-40B4-BE49-F238E27FC236}">
                <a16:creationId xmlns:a16="http://schemas.microsoft.com/office/drawing/2014/main" id="{818801BF-882E-4CFC-B0B9-3735B2FCD7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473" y="1142274"/>
            <a:ext cx="4275443" cy="423433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E7EFBAA-F188-46F8-A8DD-0F50299F6077}"/>
              </a:ext>
            </a:extLst>
          </p:cNvPr>
          <p:cNvSpPr>
            <a:spLocks noGrp="1"/>
          </p:cNvSpPr>
          <p:nvPr>
            <p:ph idx="1"/>
          </p:nvPr>
        </p:nvSpPr>
        <p:spPr>
          <a:xfrm>
            <a:off x="4421221" y="1984443"/>
            <a:ext cx="4094129" cy="4192520"/>
          </a:xfrm>
        </p:spPr>
        <p:txBody>
          <a:bodyPr vert="horz" lIns="68580" tIns="34290" rIns="68580" bIns="34290" rtlCol="0">
            <a:normAutofit/>
          </a:bodyPr>
          <a:lstStyle/>
          <a:p>
            <a:pPr>
              <a:lnSpc>
                <a:spcPct val="90000"/>
              </a:lnSpc>
            </a:pPr>
            <a:r>
              <a:rPr lang="en-US" sz="1800" dirty="0"/>
              <a:t>Management</a:t>
            </a:r>
          </a:p>
          <a:p>
            <a:pPr lvl="1">
              <a:lnSpc>
                <a:spcPct val="90000"/>
              </a:lnSpc>
            </a:pPr>
            <a:r>
              <a:rPr lang="en-US" sz="1800" dirty="0"/>
              <a:t>Time management</a:t>
            </a:r>
          </a:p>
          <a:p>
            <a:pPr lvl="1">
              <a:lnSpc>
                <a:spcPct val="90000"/>
              </a:lnSpc>
            </a:pPr>
            <a:endParaRPr lang="en-US" sz="1800" dirty="0"/>
          </a:p>
          <a:p>
            <a:pPr lvl="1">
              <a:lnSpc>
                <a:spcPct val="90000"/>
              </a:lnSpc>
            </a:pPr>
            <a:endParaRPr lang="en-US" sz="1800" dirty="0"/>
          </a:p>
          <a:p>
            <a:pPr lvl="1">
              <a:lnSpc>
                <a:spcPct val="90000"/>
              </a:lnSpc>
            </a:pPr>
            <a:endParaRPr lang="en-US" sz="1800" dirty="0"/>
          </a:p>
          <a:p>
            <a:pPr lvl="1">
              <a:lnSpc>
                <a:spcPct val="90000"/>
              </a:lnSpc>
            </a:pPr>
            <a:r>
              <a:rPr lang="en-US" sz="1800" dirty="0">
                <a:ea typeface="+mn-lt"/>
                <a:cs typeface="+mn-lt"/>
                <a:hlinkClick r:id="rId3"/>
              </a:rPr>
              <a:t>https://youtu.be/zV3gMTOEWt8</a:t>
            </a:r>
            <a:r>
              <a:rPr lang="en-US" sz="1800" dirty="0">
                <a:ea typeface="+mn-lt"/>
                <a:cs typeface="+mn-lt"/>
              </a:rPr>
              <a:t> </a:t>
            </a:r>
          </a:p>
        </p:txBody>
      </p:sp>
      <p:pic>
        <p:nvPicPr>
          <p:cNvPr id="5" name="Picture 4" descr="A logo of a company&#10;&#10;Description automatically generated">
            <a:extLst>
              <a:ext uri="{FF2B5EF4-FFF2-40B4-BE49-F238E27FC236}">
                <a16:creationId xmlns:a16="http://schemas.microsoft.com/office/drawing/2014/main" id="{192B1DAA-F585-9364-2D45-D3C37A369413}"/>
              </a:ext>
            </a:extLst>
          </p:cNvPr>
          <p:cNvPicPr>
            <a:picLocks noChangeAspect="1"/>
          </p:cNvPicPr>
          <p:nvPr/>
        </p:nvPicPr>
        <p:blipFill>
          <a:blip r:embed="rId4"/>
          <a:stretch>
            <a:fillRect/>
          </a:stretch>
        </p:blipFill>
        <p:spPr>
          <a:xfrm>
            <a:off x="7385785" y="5486400"/>
            <a:ext cx="1566534" cy="962958"/>
          </a:xfrm>
          <a:prstGeom prst="rect">
            <a:avLst/>
          </a:prstGeom>
        </p:spPr>
      </p:pic>
    </p:spTree>
    <p:extLst>
      <p:ext uri="{BB962C8B-B14F-4D97-AF65-F5344CB8AC3E}">
        <p14:creationId xmlns:p14="http://schemas.microsoft.com/office/powerpoint/2010/main" val="761896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DDF6E9-47E8-47D6-A007-1C976227FBB6}"/>
              </a:ext>
            </a:extLst>
          </p:cNvPr>
          <p:cNvSpPr>
            <a:spLocks noGrp="1"/>
          </p:cNvSpPr>
          <p:nvPr>
            <p:ph type="title"/>
          </p:nvPr>
        </p:nvSpPr>
        <p:spPr>
          <a:xfrm>
            <a:off x="350041" y="586855"/>
            <a:ext cx="2401025" cy="3387497"/>
          </a:xfrm>
        </p:spPr>
        <p:txBody>
          <a:bodyPr anchor="b">
            <a:normAutofit/>
          </a:bodyPr>
          <a:lstStyle/>
          <a:p>
            <a:pPr algn="r"/>
            <a:r>
              <a:rPr lang="en-US" sz="3000" b="1">
                <a:solidFill>
                  <a:srgbClr val="FFFFFF"/>
                </a:solidFill>
              </a:rPr>
              <a:t>Introduction to Leadership, Management and Supervision</a:t>
            </a:r>
            <a:endParaRPr lang="en-US" sz="3000">
              <a:solidFill>
                <a:srgbClr val="FFFFFF"/>
              </a:solidFill>
            </a:endParaRPr>
          </a:p>
        </p:txBody>
      </p:sp>
      <p:sp>
        <p:nvSpPr>
          <p:cNvPr id="3" name="Content Placeholder 2">
            <a:extLst>
              <a:ext uri="{FF2B5EF4-FFF2-40B4-BE49-F238E27FC236}">
                <a16:creationId xmlns:a16="http://schemas.microsoft.com/office/drawing/2014/main" id="{EE7EFBAA-F188-46F8-A8DD-0F50299F6077}"/>
              </a:ext>
            </a:extLst>
          </p:cNvPr>
          <p:cNvSpPr>
            <a:spLocks noGrp="1"/>
          </p:cNvSpPr>
          <p:nvPr>
            <p:ph idx="1"/>
          </p:nvPr>
        </p:nvSpPr>
        <p:spPr>
          <a:xfrm>
            <a:off x="3607694" y="649480"/>
            <a:ext cx="4916510" cy="5546047"/>
          </a:xfrm>
        </p:spPr>
        <p:txBody>
          <a:bodyPr vert="horz" lIns="68580" tIns="34290" rIns="68580" bIns="34290" rtlCol="0" anchor="ctr">
            <a:normAutofit/>
          </a:bodyPr>
          <a:lstStyle/>
          <a:p>
            <a:r>
              <a:rPr lang="en-US" sz="1800" dirty="0"/>
              <a:t>Management</a:t>
            </a:r>
          </a:p>
          <a:p>
            <a:pPr lvl="1"/>
            <a:r>
              <a:rPr lang="en-US" sz="1800" dirty="0"/>
              <a:t>Management programs</a:t>
            </a:r>
            <a:endParaRPr lang="en-US" sz="1800" dirty="0">
              <a:cs typeface="Calibri"/>
            </a:endParaRPr>
          </a:p>
          <a:p>
            <a:pPr lvl="2"/>
            <a:r>
              <a:rPr lang="en-US" sz="1800" dirty="0"/>
              <a:t>Group project – create a list of management programs including assignments</a:t>
            </a:r>
            <a:endParaRPr lang="en-US" sz="1800" dirty="0">
              <a:cs typeface="Calibri"/>
            </a:endParaRPr>
          </a:p>
          <a:p>
            <a:pPr lvl="2"/>
            <a:r>
              <a:rPr lang="en-US" sz="1800" dirty="0"/>
              <a:t>Initial audit of documents and list of potential management programs</a:t>
            </a:r>
          </a:p>
          <a:p>
            <a:pPr lvl="1"/>
            <a:endParaRPr lang="en-US" sz="1800" dirty="0"/>
          </a:p>
          <a:p>
            <a:pPr lvl="1"/>
            <a:r>
              <a:rPr lang="en-US" sz="1800" dirty="0"/>
              <a:t>Developing and implementing Programs:</a:t>
            </a:r>
            <a:endParaRPr lang="en-US" sz="1800" dirty="0">
              <a:cs typeface="Calibri"/>
            </a:endParaRPr>
          </a:p>
          <a:p>
            <a:pPr lvl="2"/>
            <a:r>
              <a:rPr lang="en-US" sz="1800" dirty="0"/>
              <a:t>Group project – create the following programs</a:t>
            </a:r>
            <a:endParaRPr lang="en-US" sz="1800" dirty="0">
              <a:cs typeface="Calibri"/>
            </a:endParaRPr>
          </a:p>
          <a:p>
            <a:pPr lvl="3"/>
            <a:r>
              <a:rPr lang="en-US" sz="1800" dirty="0"/>
              <a:t>Mentoring program and career paths for young professionals</a:t>
            </a:r>
            <a:endParaRPr lang="en-US" sz="1800" dirty="0">
              <a:cs typeface="Calibri"/>
            </a:endParaRPr>
          </a:p>
          <a:p>
            <a:pPr lvl="3"/>
            <a:r>
              <a:rPr lang="en-US" sz="1800" dirty="0"/>
              <a:t>Succession planning program for retiring professionals</a:t>
            </a:r>
            <a:endParaRPr lang="en-US" sz="1800" dirty="0">
              <a:cs typeface="Calibri"/>
            </a:endParaRPr>
          </a:p>
        </p:txBody>
      </p:sp>
      <p:pic>
        <p:nvPicPr>
          <p:cNvPr id="4" name="Picture 3" descr="A logo of a company&#10;&#10;Description automatically generated">
            <a:extLst>
              <a:ext uri="{FF2B5EF4-FFF2-40B4-BE49-F238E27FC236}">
                <a16:creationId xmlns:a16="http://schemas.microsoft.com/office/drawing/2014/main" id="{80790417-F88C-9A4E-6EA4-0B1E2533B3CC}"/>
              </a:ext>
            </a:extLst>
          </p:cNvPr>
          <p:cNvPicPr>
            <a:picLocks noChangeAspect="1"/>
          </p:cNvPicPr>
          <p:nvPr/>
        </p:nvPicPr>
        <p:blipFill>
          <a:blip r:embed="rId2"/>
          <a:stretch>
            <a:fillRect/>
          </a:stretch>
        </p:blipFill>
        <p:spPr>
          <a:xfrm>
            <a:off x="7385785" y="5486400"/>
            <a:ext cx="1566534" cy="962958"/>
          </a:xfrm>
          <a:prstGeom prst="rect">
            <a:avLst/>
          </a:prstGeom>
        </p:spPr>
      </p:pic>
    </p:spTree>
    <p:extLst>
      <p:ext uri="{BB962C8B-B14F-4D97-AF65-F5344CB8AC3E}">
        <p14:creationId xmlns:p14="http://schemas.microsoft.com/office/powerpoint/2010/main" val="21516997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d toy person in front of two lines of white figures">
            <a:extLst>
              <a:ext uri="{FF2B5EF4-FFF2-40B4-BE49-F238E27FC236}">
                <a16:creationId xmlns:a16="http://schemas.microsoft.com/office/drawing/2014/main" id="{54638955-43FF-B222-EC90-4CC726F5C8F4}"/>
              </a:ext>
            </a:extLst>
          </p:cNvPr>
          <p:cNvPicPr>
            <a:picLocks noChangeAspect="1"/>
          </p:cNvPicPr>
          <p:nvPr/>
        </p:nvPicPr>
        <p:blipFill>
          <a:blip r:embed="rId2">
            <a:alphaModFix amt="55000"/>
          </a:blip>
          <a:srcRect l="8079" r="4255"/>
          <a:stretch/>
        </p:blipFill>
        <p:spPr>
          <a:xfrm>
            <a:off x="20" y="10"/>
            <a:ext cx="9143980" cy="6857990"/>
          </a:xfrm>
          <a:prstGeom prst="rect">
            <a:avLst/>
          </a:prstGeom>
        </p:spPr>
      </p:pic>
      <p:sp>
        <p:nvSpPr>
          <p:cNvPr id="16" name="Oval 15">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625" y="370600"/>
            <a:ext cx="4442881"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9C740-AB76-486B-A54A-8843CB89390E}"/>
              </a:ext>
            </a:extLst>
          </p:cNvPr>
          <p:cNvSpPr>
            <a:spLocks noGrp="1"/>
          </p:cNvSpPr>
          <p:nvPr>
            <p:ph type="title"/>
          </p:nvPr>
        </p:nvSpPr>
        <p:spPr>
          <a:xfrm>
            <a:off x="2682894" y="1032483"/>
            <a:ext cx="3778212" cy="2982360"/>
          </a:xfrm>
        </p:spPr>
        <p:txBody>
          <a:bodyPr vert="horz" lIns="91440" tIns="45720" rIns="91440" bIns="45720" rtlCol="0" anchor="b">
            <a:normAutofit/>
          </a:bodyPr>
          <a:lstStyle/>
          <a:p>
            <a:pPr defTabSz="914400">
              <a:lnSpc>
                <a:spcPct val="90000"/>
              </a:lnSpc>
            </a:pPr>
            <a:r>
              <a:rPr lang="en-US" sz="4200" b="1"/>
              <a:t>Introduction to Leadership, Management and Supervision</a:t>
            </a:r>
            <a:endParaRPr lang="en-US" sz="4200"/>
          </a:p>
        </p:txBody>
      </p:sp>
      <p:sp>
        <p:nvSpPr>
          <p:cNvPr id="3" name="Content Placeholder 2">
            <a:extLst>
              <a:ext uri="{FF2B5EF4-FFF2-40B4-BE49-F238E27FC236}">
                <a16:creationId xmlns:a16="http://schemas.microsoft.com/office/drawing/2014/main" id="{EA25384F-E120-4E11-85CB-9EE397268D23}"/>
              </a:ext>
            </a:extLst>
          </p:cNvPr>
          <p:cNvSpPr>
            <a:spLocks noGrp="1"/>
          </p:cNvSpPr>
          <p:nvPr>
            <p:ph idx="1"/>
          </p:nvPr>
        </p:nvSpPr>
        <p:spPr>
          <a:xfrm>
            <a:off x="2684606" y="4609861"/>
            <a:ext cx="3778212" cy="1655762"/>
          </a:xfrm>
        </p:spPr>
        <p:txBody>
          <a:bodyPr vert="horz" lIns="91440" tIns="45720" rIns="91440" bIns="45720" rtlCol="0">
            <a:normAutofit/>
          </a:bodyPr>
          <a:lstStyle/>
          <a:p>
            <a:pPr marL="0" indent="0" algn="ctr" defTabSz="914400">
              <a:lnSpc>
                <a:spcPct val="90000"/>
              </a:lnSpc>
              <a:spcBef>
                <a:spcPts val="1000"/>
              </a:spcBef>
              <a:buNone/>
            </a:pPr>
            <a:r>
              <a:rPr lang="en-US" sz="3600" dirty="0"/>
              <a:t>Supervision</a:t>
            </a:r>
          </a:p>
        </p:txBody>
      </p:sp>
      <p:sp>
        <p:nvSpPr>
          <p:cNvPr id="18" name="Arc 17">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1955474" y="8363"/>
            <a:ext cx="5112196"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19">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050" y="4609861"/>
            <a:ext cx="654774"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 with white letters&#10;&#10;Description automatically generated">
            <a:extLst>
              <a:ext uri="{FF2B5EF4-FFF2-40B4-BE49-F238E27FC236}">
                <a16:creationId xmlns:a16="http://schemas.microsoft.com/office/drawing/2014/main" id="{1D513BE5-F764-81DB-EEB5-F86C1F41C62C}"/>
              </a:ext>
            </a:extLst>
          </p:cNvPr>
          <p:cNvPicPr>
            <a:picLocks noChangeAspect="1"/>
          </p:cNvPicPr>
          <p:nvPr/>
        </p:nvPicPr>
        <p:blipFill>
          <a:blip r:embed="rId3"/>
          <a:stretch>
            <a:fillRect/>
          </a:stretch>
        </p:blipFill>
        <p:spPr>
          <a:xfrm>
            <a:off x="7923433" y="5887518"/>
            <a:ext cx="866775" cy="742950"/>
          </a:xfrm>
          <a:prstGeom prst="rect">
            <a:avLst/>
          </a:prstGeom>
        </p:spPr>
      </p:pic>
    </p:spTree>
    <p:extLst>
      <p:ext uri="{BB962C8B-B14F-4D97-AF65-F5344CB8AC3E}">
        <p14:creationId xmlns:p14="http://schemas.microsoft.com/office/powerpoint/2010/main" val="38701704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52775" y="609597"/>
            <a:ext cx="7044316" cy="1330841"/>
          </a:xfrm>
        </p:spPr>
        <p:txBody>
          <a:bodyPr>
            <a:normAutofit/>
          </a:bodyPr>
          <a:lstStyle/>
          <a:p>
            <a:pPr>
              <a:lnSpc>
                <a:spcPct val="90000"/>
              </a:lnSpc>
            </a:pPr>
            <a:r>
              <a:t>Examples of Supervision Topics</a:t>
            </a:r>
            <a:endParaRPr lang="en-US"/>
          </a:p>
        </p:txBody>
      </p:sp>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logo of a company&#10;&#10;Description automatically generated">
            <a:extLst>
              <a:ext uri="{FF2B5EF4-FFF2-40B4-BE49-F238E27FC236}">
                <a16:creationId xmlns:a16="http://schemas.microsoft.com/office/drawing/2014/main" id="{E34A66F6-8B60-E759-79AE-3CC6759536AB}"/>
              </a:ext>
            </a:extLst>
          </p:cNvPr>
          <p:cNvPicPr>
            <a:picLocks noChangeAspect="1"/>
          </p:cNvPicPr>
          <p:nvPr/>
        </p:nvPicPr>
        <p:blipFill>
          <a:blip r:embed="rId2"/>
          <a:stretch>
            <a:fillRect/>
          </a:stretch>
        </p:blipFill>
        <p:spPr>
          <a:xfrm>
            <a:off x="7546708" y="5100780"/>
            <a:ext cx="1566534" cy="962958"/>
          </a:xfrm>
          <a:prstGeom prst="rect">
            <a:avLst/>
          </a:prstGeom>
        </p:spPr>
      </p:pic>
      <p:graphicFrame>
        <p:nvGraphicFramePr>
          <p:cNvPr id="5" name="Content Placeholder 2">
            <a:extLst>
              <a:ext uri="{FF2B5EF4-FFF2-40B4-BE49-F238E27FC236}">
                <a16:creationId xmlns:a16="http://schemas.microsoft.com/office/drawing/2014/main" id="{29336A8F-A9D2-E011-FFB3-ED573AF15E48}"/>
              </a:ext>
            </a:extLst>
          </p:cNvPr>
          <p:cNvGraphicFramePr>
            <a:graphicFrameLocks noGrp="1"/>
          </p:cNvGraphicFramePr>
          <p:nvPr>
            <p:ph idx="1"/>
            <p:extLst>
              <p:ext uri="{D42A27DB-BD31-4B8C-83A1-F6EECF244321}">
                <p14:modId xmlns:p14="http://schemas.microsoft.com/office/powerpoint/2010/main" val="1124507150"/>
              </p:ext>
            </p:extLst>
          </p:nvPr>
        </p:nvGraphicFramePr>
        <p:xfrm>
          <a:off x="390281" y="1494908"/>
          <a:ext cx="7044316" cy="5225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6A1E0-A103-88E3-B761-240ECAD45C93}"/>
              </a:ext>
            </a:extLst>
          </p:cNvPr>
          <p:cNvSpPr>
            <a:spLocks noGrp="1"/>
          </p:cNvSpPr>
          <p:nvPr>
            <p:ph type="title"/>
          </p:nvPr>
        </p:nvSpPr>
        <p:spPr/>
        <p:txBody>
          <a:bodyPr/>
          <a:lstStyle/>
          <a:p>
            <a:r>
              <a:rPr lang="en-US" dirty="0"/>
              <a:t>Understanding Relationships</a:t>
            </a:r>
          </a:p>
        </p:txBody>
      </p:sp>
      <p:graphicFrame>
        <p:nvGraphicFramePr>
          <p:cNvPr id="5" name="Content Placeholder 2">
            <a:extLst>
              <a:ext uri="{FF2B5EF4-FFF2-40B4-BE49-F238E27FC236}">
                <a16:creationId xmlns:a16="http://schemas.microsoft.com/office/drawing/2014/main" id="{64AFE350-9C1B-68DD-AD4A-470A56106F61}"/>
              </a:ext>
            </a:extLst>
          </p:cNvPr>
          <p:cNvGraphicFramePr>
            <a:graphicFrameLocks noGrp="1"/>
          </p:cNvGraphicFramePr>
          <p:nvPr>
            <p:ph idx="1"/>
            <p:extLst>
              <p:ext uri="{D42A27DB-BD31-4B8C-83A1-F6EECF244321}">
                <p14:modId xmlns:p14="http://schemas.microsoft.com/office/powerpoint/2010/main" val="3869038873"/>
              </p:ext>
            </p:extLst>
          </p:nvPr>
        </p:nvGraphicFramePr>
        <p:xfrm>
          <a:off x="457200" y="160020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logo of a company&#10;&#10;Description automatically generated">
            <a:extLst>
              <a:ext uri="{FF2B5EF4-FFF2-40B4-BE49-F238E27FC236}">
                <a16:creationId xmlns:a16="http://schemas.microsoft.com/office/drawing/2014/main" id="{B699C8F9-56C9-389F-ADDE-E9F12DB1EC5B}"/>
              </a:ext>
            </a:extLst>
          </p:cNvPr>
          <p:cNvPicPr>
            <a:picLocks noChangeAspect="1"/>
          </p:cNvPicPr>
          <p:nvPr/>
        </p:nvPicPr>
        <p:blipFill>
          <a:blip r:embed="rId7"/>
          <a:stretch>
            <a:fillRect/>
          </a:stretch>
        </p:blipFill>
        <p:spPr>
          <a:xfrm>
            <a:off x="7521140" y="5644688"/>
            <a:ext cx="1566534" cy="962958"/>
          </a:xfrm>
          <a:prstGeom prst="rect">
            <a:avLst/>
          </a:prstGeom>
        </p:spPr>
      </p:pic>
    </p:spTree>
    <p:extLst>
      <p:ext uri="{BB962C8B-B14F-4D97-AF65-F5344CB8AC3E}">
        <p14:creationId xmlns:p14="http://schemas.microsoft.com/office/powerpoint/2010/main" val="5049261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3224-8DF8-2F21-1DE2-ECC119D6010F}"/>
              </a:ext>
            </a:extLst>
          </p:cNvPr>
          <p:cNvSpPr>
            <a:spLocks noGrp="1"/>
          </p:cNvSpPr>
          <p:nvPr>
            <p:ph type="title"/>
          </p:nvPr>
        </p:nvSpPr>
        <p:spPr/>
        <p:txBody>
          <a:bodyPr/>
          <a:lstStyle/>
          <a:p>
            <a:r>
              <a:rPr lang="en-US" dirty="0"/>
              <a:t>DISC</a:t>
            </a:r>
          </a:p>
        </p:txBody>
      </p:sp>
      <p:sp>
        <p:nvSpPr>
          <p:cNvPr id="3" name="Content Placeholder 2">
            <a:extLst>
              <a:ext uri="{FF2B5EF4-FFF2-40B4-BE49-F238E27FC236}">
                <a16:creationId xmlns:a16="http://schemas.microsoft.com/office/drawing/2014/main" id="{08277AEE-CF9E-6C74-D28F-D41879E15D29}"/>
              </a:ext>
            </a:extLst>
          </p:cNvPr>
          <p:cNvSpPr>
            <a:spLocks noGrp="1"/>
          </p:cNvSpPr>
          <p:nvPr>
            <p:ph sz="half" idx="1"/>
          </p:nvPr>
        </p:nvSpPr>
        <p:spPr>
          <a:xfrm>
            <a:off x="518160" y="1758700"/>
            <a:ext cx="4038600" cy="4525963"/>
          </a:xfrm>
        </p:spPr>
        <p:txBody>
          <a:bodyPr>
            <a:normAutofit/>
          </a:bodyPr>
          <a:lstStyle/>
          <a:p>
            <a:endParaRPr lang="en-US"/>
          </a:p>
        </p:txBody>
      </p:sp>
      <p:sp>
        <p:nvSpPr>
          <p:cNvPr id="4" name="Content Placeholder 3">
            <a:extLst>
              <a:ext uri="{FF2B5EF4-FFF2-40B4-BE49-F238E27FC236}">
                <a16:creationId xmlns:a16="http://schemas.microsoft.com/office/drawing/2014/main" id="{FF1CBBDB-3A03-55C1-6444-88FA90777F2E}"/>
              </a:ext>
            </a:extLst>
          </p:cNvPr>
          <p:cNvSpPr>
            <a:spLocks noGrp="1"/>
          </p:cNvSpPr>
          <p:nvPr>
            <p:ph sz="half" idx="2"/>
          </p:nvPr>
        </p:nvSpPr>
        <p:spPr/>
        <p:txBody>
          <a:bodyPr>
            <a:normAutofit/>
          </a:bodyPr>
          <a:lstStyle/>
          <a:p>
            <a:pPr algn="ctr"/>
            <a:endParaRPr lang="en-US" dirty="0"/>
          </a:p>
          <a:p>
            <a:pPr algn="ctr"/>
            <a:r>
              <a:rPr lang="en-US" dirty="0"/>
              <a:t>Task Oriented?</a:t>
            </a:r>
          </a:p>
          <a:p>
            <a:pPr algn="ctr"/>
            <a:endParaRPr lang="en-US" dirty="0"/>
          </a:p>
          <a:p>
            <a:pPr algn="ctr"/>
            <a:r>
              <a:rPr lang="en-US" dirty="0"/>
              <a:t>People Oriented?</a:t>
            </a:r>
          </a:p>
          <a:p>
            <a:pPr algn="ctr"/>
            <a:endParaRPr lang="en-US" dirty="0"/>
          </a:p>
          <a:p>
            <a:pPr algn="ctr"/>
            <a:r>
              <a:rPr lang="en-US" dirty="0"/>
              <a:t>Outgoing and Active?</a:t>
            </a:r>
          </a:p>
          <a:p>
            <a:pPr algn="ctr"/>
            <a:endParaRPr lang="en-US" dirty="0"/>
          </a:p>
          <a:p>
            <a:pPr algn="ctr"/>
            <a:r>
              <a:rPr lang="en-US" dirty="0"/>
              <a:t>Reserved &amp; Reflective?</a:t>
            </a:r>
          </a:p>
        </p:txBody>
      </p:sp>
      <p:pic>
        <p:nvPicPr>
          <p:cNvPr id="5" name="Picture 4" descr="An infographic showing the four components of the DISC personality types and three bulleted traits for each: Dominance (focused, inspirational and independent), Influence (energetic, sociable and positive), Steadiness (patience, persistence and thoughtfulness), and Conscientiousness (structure, organization and data-driven).">
            <a:extLst>
              <a:ext uri="{FF2B5EF4-FFF2-40B4-BE49-F238E27FC236}">
                <a16:creationId xmlns:a16="http://schemas.microsoft.com/office/drawing/2014/main" id="{9669ED37-2D65-A5BA-4423-AE942089FB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212" y="1868174"/>
            <a:ext cx="3838575" cy="3990022"/>
          </a:xfrm>
          <a:prstGeom prst="rect">
            <a:avLst/>
          </a:prstGeom>
          <a:noFill/>
          <a:ln>
            <a:noFill/>
          </a:ln>
        </p:spPr>
      </p:pic>
      <p:pic>
        <p:nvPicPr>
          <p:cNvPr id="6" name="Picture 5" descr="A logo of a company&#10;&#10;Description automatically generated">
            <a:extLst>
              <a:ext uri="{FF2B5EF4-FFF2-40B4-BE49-F238E27FC236}">
                <a16:creationId xmlns:a16="http://schemas.microsoft.com/office/drawing/2014/main" id="{3C1FB192-3D8F-1583-CBAC-B611FC9E2DDE}"/>
              </a:ext>
            </a:extLst>
          </p:cNvPr>
          <p:cNvPicPr>
            <a:picLocks noChangeAspect="1"/>
          </p:cNvPicPr>
          <p:nvPr/>
        </p:nvPicPr>
        <p:blipFill>
          <a:blip r:embed="rId3"/>
          <a:stretch>
            <a:fillRect/>
          </a:stretch>
        </p:blipFill>
        <p:spPr>
          <a:xfrm>
            <a:off x="7577466" y="5803184"/>
            <a:ext cx="1566534" cy="962958"/>
          </a:xfrm>
          <a:prstGeom prst="rect">
            <a:avLst/>
          </a:prstGeom>
        </p:spPr>
      </p:pic>
    </p:spTree>
    <p:extLst>
      <p:ext uri="{BB962C8B-B14F-4D97-AF65-F5344CB8AC3E}">
        <p14:creationId xmlns:p14="http://schemas.microsoft.com/office/powerpoint/2010/main" val="17543768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DDF6E9-47E8-47D6-A007-1C976227FBB6}"/>
              </a:ext>
            </a:extLst>
          </p:cNvPr>
          <p:cNvSpPr>
            <a:spLocks noGrp="1"/>
          </p:cNvSpPr>
          <p:nvPr>
            <p:ph type="title"/>
          </p:nvPr>
        </p:nvSpPr>
        <p:spPr>
          <a:xfrm>
            <a:off x="630936" y="548640"/>
            <a:ext cx="2700645" cy="5431536"/>
          </a:xfrm>
        </p:spPr>
        <p:txBody>
          <a:bodyPr>
            <a:normAutofit/>
          </a:bodyPr>
          <a:lstStyle/>
          <a:p>
            <a:pPr>
              <a:lnSpc>
                <a:spcPct val="90000"/>
              </a:lnSpc>
            </a:pPr>
            <a:r>
              <a:rPr lang="en-US" sz="3300" b="1" dirty="0"/>
              <a:t>Introduction to Leadership, Management and Supervision</a:t>
            </a:r>
            <a:endParaRPr lang="en-US" sz="33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7EFBAA-F188-46F8-A8DD-0F50299F6077}"/>
              </a:ext>
            </a:extLst>
          </p:cNvPr>
          <p:cNvSpPr>
            <a:spLocks noGrp="1"/>
          </p:cNvSpPr>
          <p:nvPr>
            <p:ph idx="1"/>
          </p:nvPr>
        </p:nvSpPr>
        <p:spPr>
          <a:xfrm>
            <a:off x="3770784" y="250354"/>
            <a:ext cx="5002881" cy="5583518"/>
          </a:xfrm>
        </p:spPr>
        <p:txBody>
          <a:bodyPr vert="horz" lIns="68580" tIns="34290" rIns="68580" bIns="34290" rtlCol="0" anchor="ctr">
            <a:noAutofit/>
          </a:bodyPr>
          <a:lstStyle/>
          <a:p>
            <a:pPr>
              <a:lnSpc>
                <a:spcPct val="90000"/>
              </a:lnSpc>
            </a:pPr>
            <a:r>
              <a:rPr lang="en-US" sz="1800" dirty="0"/>
              <a:t>Supervision</a:t>
            </a:r>
          </a:p>
          <a:p>
            <a:pPr>
              <a:lnSpc>
                <a:spcPct val="90000"/>
              </a:lnSpc>
            </a:pPr>
            <a:endParaRPr lang="en-US" sz="1800" dirty="0"/>
          </a:p>
          <a:p>
            <a:pPr lvl="1">
              <a:lnSpc>
                <a:spcPct val="90000"/>
              </a:lnSpc>
            </a:pPr>
            <a:r>
              <a:rPr lang="en-US" sz="1800" dirty="0"/>
              <a:t>Seven Habits of Highly Effective People, by Stephen Covey</a:t>
            </a:r>
          </a:p>
          <a:p>
            <a:pPr lvl="1">
              <a:lnSpc>
                <a:spcPct val="90000"/>
              </a:lnSpc>
            </a:pPr>
            <a:endParaRPr lang="en-US" sz="1800" dirty="0">
              <a:cs typeface="Calibri"/>
            </a:endParaRPr>
          </a:p>
          <a:p>
            <a:pPr lvl="2">
              <a:lnSpc>
                <a:spcPct val="90000"/>
              </a:lnSpc>
            </a:pPr>
            <a:r>
              <a:rPr lang="en-US" sz="1800" dirty="0"/>
              <a:t>Dependence – Independence – Interdependence</a:t>
            </a:r>
            <a:endParaRPr lang="en-US" sz="1800" dirty="0">
              <a:cs typeface="Calibri"/>
            </a:endParaRPr>
          </a:p>
          <a:p>
            <a:pPr marL="914400" lvl="2" indent="0">
              <a:lnSpc>
                <a:spcPct val="90000"/>
              </a:lnSpc>
              <a:buNone/>
            </a:pPr>
            <a:endParaRPr lang="en-US" sz="1800" dirty="0">
              <a:cs typeface="Calibri"/>
            </a:endParaRPr>
          </a:p>
          <a:p>
            <a:pPr marL="914400" lvl="2" indent="0">
              <a:lnSpc>
                <a:spcPct val="90000"/>
              </a:lnSpc>
              <a:buNone/>
            </a:pPr>
            <a:endParaRPr lang="en-US" sz="1800" dirty="0">
              <a:cs typeface="Calibri"/>
            </a:endParaRPr>
          </a:p>
          <a:p>
            <a:pPr lvl="1"/>
            <a:r>
              <a:rPr lang="en-US" sz="1800" dirty="0"/>
              <a:t>Delegation (Who’s got the Monkey?)</a:t>
            </a:r>
            <a:endParaRPr lang="en-US" sz="1800" dirty="0">
              <a:cs typeface="Calibri"/>
            </a:endParaRPr>
          </a:p>
          <a:p>
            <a:pPr lvl="2"/>
            <a:r>
              <a:rPr lang="en-US" sz="1800" dirty="0">
                <a:hlinkClick r:id="rId2"/>
              </a:rPr>
              <a:t>https://youtu.be/UUhDlV34aDg</a:t>
            </a:r>
            <a:r>
              <a:rPr lang="en-US" sz="1800" dirty="0"/>
              <a:t>  3:31 </a:t>
            </a:r>
            <a:r>
              <a:rPr lang="en-US" sz="1800" dirty="0" err="1"/>
              <a:t>minutes:seconds</a:t>
            </a:r>
            <a:r>
              <a:rPr lang="en-US" sz="1800" dirty="0"/>
              <a:t> </a:t>
            </a:r>
            <a:endParaRPr lang="en-US" sz="1800" dirty="0">
              <a:cs typeface="Calibri"/>
            </a:endParaRPr>
          </a:p>
          <a:p>
            <a:pPr marL="914400" lvl="2" indent="0">
              <a:lnSpc>
                <a:spcPct val="90000"/>
              </a:lnSpc>
              <a:buNone/>
            </a:pPr>
            <a:endParaRPr lang="en-US" sz="1800" dirty="0"/>
          </a:p>
        </p:txBody>
      </p:sp>
      <p:pic>
        <p:nvPicPr>
          <p:cNvPr id="4" name="Picture 3" descr="A logo of a company&#10;&#10;Description automatically generated">
            <a:extLst>
              <a:ext uri="{FF2B5EF4-FFF2-40B4-BE49-F238E27FC236}">
                <a16:creationId xmlns:a16="http://schemas.microsoft.com/office/drawing/2014/main" id="{76CFB89F-3483-4A84-E1FB-CA21A8D49909}"/>
              </a:ext>
            </a:extLst>
          </p:cNvPr>
          <p:cNvPicPr>
            <a:picLocks noChangeAspect="1"/>
          </p:cNvPicPr>
          <p:nvPr/>
        </p:nvPicPr>
        <p:blipFill>
          <a:blip r:embed="rId3"/>
          <a:stretch>
            <a:fillRect/>
          </a:stretch>
        </p:blipFill>
        <p:spPr>
          <a:xfrm>
            <a:off x="7521140" y="5761034"/>
            <a:ext cx="1566534" cy="962958"/>
          </a:xfrm>
          <a:prstGeom prst="rect">
            <a:avLst/>
          </a:prstGeom>
        </p:spPr>
      </p:pic>
    </p:spTree>
    <p:extLst>
      <p:ext uri="{BB962C8B-B14F-4D97-AF65-F5344CB8AC3E}">
        <p14:creationId xmlns:p14="http://schemas.microsoft.com/office/powerpoint/2010/main" val="26335172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940C73-0C56-02B2-B21F-6D58D061B51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B61F6CF-8B01-DF2D-85FB-507DEA80F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24D263-642C-B34A-19A0-C7762642B6DB}"/>
              </a:ext>
            </a:extLst>
          </p:cNvPr>
          <p:cNvSpPr>
            <a:spLocks noGrp="1"/>
          </p:cNvSpPr>
          <p:nvPr>
            <p:ph type="title"/>
          </p:nvPr>
        </p:nvSpPr>
        <p:spPr>
          <a:xfrm>
            <a:off x="630936" y="548640"/>
            <a:ext cx="2700645" cy="5431536"/>
          </a:xfrm>
        </p:spPr>
        <p:txBody>
          <a:bodyPr>
            <a:normAutofit/>
          </a:bodyPr>
          <a:lstStyle/>
          <a:p>
            <a:pPr>
              <a:lnSpc>
                <a:spcPct val="90000"/>
              </a:lnSpc>
            </a:pPr>
            <a:r>
              <a:rPr lang="en-US" sz="3300" b="1" dirty="0"/>
              <a:t>Introduction to Leadership, Management and Supervision</a:t>
            </a:r>
            <a:endParaRPr lang="en-US" sz="3300" dirty="0"/>
          </a:p>
        </p:txBody>
      </p:sp>
      <p:sp>
        <p:nvSpPr>
          <p:cNvPr id="10" name="sketch line">
            <a:extLst>
              <a:ext uri="{FF2B5EF4-FFF2-40B4-BE49-F238E27FC236}">
                <a16:creationId xmlns:a16="http://schemas.microsoft.com/office/drawing/2014/main" id="{7C666254-A360-9D5D-7A43-025BCFA8A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F3DA55-05F1-C384-8779-CBE3B3B8D1EC}"/>
              </a:ext>
            </a:extLst>
          </p:cNvPr>
          <p:cNvSpPr>
            <a:spLocks noGrp="1"/>
          </p:cNvSpPr>
          <p:nvPr>
            <p:ph idx="1"/>
          </p:nvPr>
        </p:nvSpPr>
        <p:spPr>
          <a:xfrm>
            <a:off x="3770784" y="250354"/>
            <a:ext cx="5002881" cy="5583518"/>
          </a:xfrm>
        </p:spPr>
        <p:txBody>
          <a:bodyPr vert="horz" lIns="68580" tIns="34290" rIns="68580" bIns="34290" rtlCol="0" anchor="ctr">
            <a:noAutofit/>
          </a:bodyPr>
          <a:lstStyle/>
          <a:p>
            <a:pPr>
              <a:lnSpc>
                <a:spcPct val="90000"/>
              </a:lnSpc>
            </a:pPr>
            <a:r>
              <a:rPr lang="en-US" sz="1800" dirty="0"/>
              <a:t>Supervision</a:t>
            </a:r>
          </a:p>
          <a:p>
            <a:pPr lvl="1">
              <a:lnSpc>
                <a:spcPct val="90000"/>
              </a:lnSpc>
            </a:pPr>
            <a:endParaRPr lang="en-US" sz="1800" dirty="0"/>
          </a:p>
          <a:p>
            <a:pPr lvl="1">
              <a:lnSpc>
                <a:spcPct val="90000"/>
              </a:lnSpc>
            </a:pPr>
            <a:r>
              <a:rPr lang="en-US" sz="1800" dirty="0"/>
              <a:t>The Servant Leadership, by James C. Hunter</a:t>
            </a:r>
          </a:p>
          <a:p>
            <a:pPr lvl="1">
              <a:lnSpc>
                <a:spcPct val="90000"/>
              </a:lnSpc>
            </a:pPr>
            <a:endParaRPr lang="en-US" sz="1800" dirty="0">
              <a:cs typeface="Calibri"/>
            </a:endParaRPr>
          </a:p>
          <a:p>
            <a:pPr lvl="2">
              <a:lnSpc>
                <a:spcPct val="90000"/>
              </a:lnSpc>
            </a:pPr>
            <a:r>
              <a:rPr lang="en-US" sz="1800" dirty="0"/>
              <a:t>Servant leadership is a leadership philosophy in which the goal of the leader is to serve. This is different from traditional leadership where the leader's main focus is the thriving of their company or organization. A servant leader shares power, puts the needs of the employees first and helps people develop and perform as highly as possible.</a:t>
            </a:r>
            <a:r>
              <a:rPr lang="en-US" sz="1800" baseline="30000" dirty="0"/>
              <a:t> </a:t>
            </a:r>
          </a:p>
          <a:p>
            <a:pPr lvl="2">
              <a:lnSpc>
                <a:spcPct val="90000"/>
              </a:lnSpc>
            </a:pPr>
            <a:endParaRPr lang="en-US" sz="1800" baseline="30000" dirty="0">
              <a:cs typeface="Calibri"/>
            </a:endParaRPr>
          </a:p>
          <a:p>
            <a:pPr lvl="2">
              <a:lnSpc>
                <a:spcPct val="90000"/>
              </a:lnSpc>
            </a:pPr>
            <a:r>
              <a:rPr lang="en-US" sz="1800" dirty="0"/>
              <a:t>Instead of the people working to serve the leader, the leader exists to serve the people.</a:t>
            </a:r>
          </a:p>
        </p:txBody>
      </p:sp>
      <p:pic>
        <p:nvPicPr>
          <p:cNvPr id="4" name="Picture 3" descr="A logo of a company&#10;&#10;Description automatically generated">
            <a:extLst>
              <a:ext uri="{FF2B5EF4-FFF2-40B4-BE49-F238E27FC236}">
                <a16:creationId xmlns:a16="http://schemas.microsoft.com/office/drawing/2014/main" id="{F471FC8B-497A-1258-521A-02EF2229B8E8}"/>
              </a:ext>
            </a:extLst>
          </p:cNvPr>
          <p:cNvPicPr>
            <a:picLocks noChangeAspect="1"/>
          </p:cNvPicPr>
          <p:nvPr/>
        </p:nvPicPr>
        <p:blipFill>
          <a:blip r:embed="rId2"/>
          <a:stretch>
            <a:fillRect/>
          </a:stretch>
        </p:blipFill>
        <p:spPr>
          <a:xfrm>
            <a:off x="7521140" y="5761034"/>
            <a:ext cx="1566534" cy="962958"/>
          </a:xfrm>
          <a:prstGeom prst="rect">
            <a:avLst/>
          </a:prstGeom>
        </p:spPr>
      </p:pic>
    </p:spTree>
    <p:extLst>
      <p:ext uri="{BB962C8B-B14F-4D97-AF65-F5344CB8AC3E}">
        <p14:creationId xmlns:p14="http://schemas.microsoft.com/office/powerpoint/2010/main" val="1947572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97691"/>
            <a:ext cx="4033970" cy="6402614"/>
            <a:chOff x="-19221" y="197691"/>
            <a:chExt cx="5378624" cy="6402614"/>
          </a:xfrm>
        </p:grpSpPr>
        <p:sp>
          <p:nvSpPr>
            <p:cNvPr id="79" name="Freeform: Shape 78">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155861" y="2805262"/>
            <a:ext cx="2607366" cy="1786515"/>
          </a:xfrm>
        </p:spPr>
        <p:txBody>
          <a:bodyPr vert="horz" lIns="91440" tIns="45720" rIns="91440" bIns="45720" rtlCol="0" anchor="t">
            <a:normAutofit/>
          </a:bodyPr>
          <a:lstStyle/>
          <a:p>
            <a:pPr algn="l" defTabSz="914400">
              <a:lnSpc>
                <a:spcPct val="90000"/>
              </a:lnSpc>
            </a:pPr>
            <a:r>
              <a:rPr lang="en-US" sz="3000" kern="1200" dirty="0">
                <a:solidFill>
                  <a:schemeClr val="tx2"/>
                </a:solidFill>
                <a:latin typeface="+mj-lt"/>
                <a:ea typeface="+mj-ea"/>
                <a:cs typeface="+mj-cs"/>
              </a:rPr>
              <a:t>List of Operator Duties and Responsibilities</a:t>
            </a:r>
          </a:p>
        </p:txBody>
      </p:sp>
      <p:pic>
        <p:nvPicPr>
          <p:cNvPr id="4" name="Picture 3" descr="A logo of a company&#10;&#10;Description automatically generated">
            <a:extLst>
              <a:ext uri="{FF2B5EF4-FFF2-40B4-BE49-F238E27FC236}">
                <a16:creationId xmlns:a16="http://schemas.microsoft.com/office/drawing/2014/main" id="{774A462F-0934-0659-C96F-D8258917BB37}"/>
              </a:ext>
            </a:extLst>
          </p:cNvPr>
          <p:cNvPicPr>
            <a:picLocks noChangeAspect="1"/>
          </p:cNvPicPr>
          <p:nvPr/>
        </p:nvPicPr>
        <p:blipFill>
          <a:blip r:embed="rId2"/>
          <a:stretch>
            <a:fillRect/>
          </a:stretch>
        </p:blipFill>
        <p:spPr>
          <a:xfrm>
            <a:off x="676277" y="1578419"/>
            <a:ext cx="1566534" cy="962958"/>
          </a:xfrm>
          <a:prstGeom prst="rect">
            <a:avLst/>
          </a:prstGeom>
        </p:spPr>
      </p:pic>
      <p:graphicFrame>
        <p:nvGraphicFramePr>
          <p:cNvPr id="43" name="Content Placeholder 2">
            <a:extLst>
              <a:ext uri="{FF2B5EF4-FFF2-40B4-BE49-F238E27FC236}">
                <a16:creationId xmlns:a16="http://schemas.microsoft.com/office/drawing/2014/main" id="{8EB6ACBD-CD20-E988-3DE8-7113EE828A56}"/>
              </a:ext>
            </a:extLst>
          </p:cNvPr>
          <p:cNvGraphicFramePr>
            <a:graphicFrameLocks noGrp="1"/>
          </p:cNvGraphicFramePr>
          <p:nvPr>
            <p:ph idx="1"/>
            <p:extLst>
              <p:ext uri="{D42A27DB-BD31-4B8C-83A1-F6EECF244321}">
                <p14:modId xmlns:p14="http://schemas.microsoft.com/office/powerpoint/2010/main" val="360193539"/>
              </p:ext>
            </p:extLst>
          </p:nvPr>
        </p:nvGraphicFramePr>
        <p:xfrm>
          <a:off x="2919087" y="319367"/>
          <a:ext cx="6096897" cy="630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DDF6E9-47E8-47D6-A007-1C976227FBB6}"/>
              </a:ext>
            </a:extLst>
          </p:cNvPr>
          <p:cNvSpPr>
            <a:spLocks noGrp="1"/>
          </p:cNvSpPr>
          <p:nvPr>
            <p:ph type="title"/>
          </p:nvPr>
        </p:nvSpPr>
        <p:spPr>
          <a:xfrm>
            <a:off x="350041" y="586855"/>
            <a:ext cx="2401025" cy="3387497"/>
          </a:xfrm>
        </p:spPr>
        <p:txBody>
          <a:bodyPr anchor="b">
            <a:normAutofit/>
          </a:bodyPr>
          <a:lstStyle/>
          <a:p>
            <a:pPr algn="r"/>
            <a:r>
              <a:rPr lang="en-US" sz="3000" b="1">
                <a:solidFill>
                  <a:srgbClr val="FFFFFF"/>
                </a:solidFill>
              </a:rPr>
              <a:t>Introduction to Leadership, Management and Supervision</a:t>
            </a:r>
            <a:endParaRPr lang="en-US" sz="3000">
              <a:solidFill>
                <a:srgbClr val="FFFFFF"/>
              </a:solidFill>
            </a:endParaRPr>
          </a:p>
        </p:txBody>
      </p:sp>
      <p:sp>
        <p:nvSpPr>
          <p:cNvPr id="3" name="Content Placeholder 2">
            <a:extLst>
              <a:ext uri="{FF2B5EF4-FFF2-40B4-BE49-F238E27FC236}">
                <a16:creationId xmlns:a16="http://schemas.microsoft.com/office/drawing/2014/main" id="{EE7EFBAA-F188-46F8-A8DD-0F50299F6077}"/>
              </a:ext>
            </a:extLst>
          </p:cNvPr>
          <p:cNvSpPr>
            <a:spLocks noGrp="1"/>
          </p:cNvSpPr>
          <p:nvPr>
            <p:ph idx="1"/>
          </p:nvPr>
        </p:nvSpPr>
        <p:spPr>
          <a:xfrm>
            <a:off x="3607694" y="448312"/>
            <a:ext cx="4916510" cy="5546047"/>
          </a:xfrm>
        </p:spPr>
        <p:txBody>
          <a:bodyPr vert="horz" lIns="68580" tIns="34290" rIns="68580" bIns="34290" rtlCol="0" anchor="ctr">
            <a:normAutofit/>
          </a:bodyPr>
          <a:lstStyle/>
          <a:p>
            <a:r>
              <a:rPr lang="en-US" sz="1800" dirty="0"/>
              <a:t>Supervision</a:t>
            </a:r>
          </a:p>
          <a:p>
            <a:endParaRPr lang="en-US" sz="1800" dirty="0"/>
          </a:p>
          <a:p>
            <a:pPr lvl="1"/>
            <a:r>
              <a:rPr lang="en-US" sz="1800" dirty="0"/>
              <a:t>Situational Leadership, by Ken Blanchard</a:t>
            </a:r>
          </a:p>
          <a:p>
            <a:pPr lvl="1"/>
            <a:endParaRPr lang="en-US" sz="1800" dirty="0">
              <a:cs typeface="Calibri"/>
            </a:endParaRPr>
          </a:p>
          <a:p>
            <a:pPr lvl="2"/>
            <a:r>
              <a:rPr lang="en-US" sz="1800" dirty="0"/>
              <a:t>The situational theory of leadership refers to those leaders who adopt different leadership styles according to the situation and the development level of their team members. It is an effective way of leadership because it adapts to the team's needs and sets a beneficial balance for the whole organization.</a:t>
            </a:r>
            <a:endParaRPr lang="en-US" sz="1800" dirty="0">
              <a:cs typeface="Calibri"/>
            </a:endParaRPr>
          </a:p>
          <a:p>
            <a:pPr lvl="1"/>
            <a:endParaRPr lang="en-US" sz="1800" dirty="0"/>
          </a:p>
        </p:txBody>
      </p:sp>
      <p:pic>
        <p:nvPicPr>
          <p:cNvPr id="4" name="Picture 3" descr="A logo of a company&#10;&#10;Description automatically generated">
            <a:extLst>
              <a:ext uri="{FF2B5EF4-FFF2-40B4-BE49-F238E27FC236}">
                <a16:creationId xmlns:a16="http://schemas.microsoft.com/office/drawing/2014/main" id="{081FD7D9-E901-2D64-1B33-13FAD364711B}"/>
              </a:ext>
            </a:extLst>
          </p:cNvPr>
          <p:cNvPicPr>
            <a:picLocks noChangeAspect="1"/>
          </p:cNvPicPr>
          <p:nvPr/>
        </p:nvPicPr>
        <p:blipFill>
          <a:blip r:embed="rId2"/>
          <a:stretch>
            <a:fillRect/>
          </a:stretch>
        </p:blipFill>
        <p:spPr>
          <a:xfrm>
            <a:off x="7521140" y="5644688"/>
            <a:ext cx="1566534" cy="962958"/>
          </a:xfrm>
          <a:prstGeom prst="rect">
            <a:avLst/>
          </a:prstGeom>
        </p:spPr>
      </p:pic>
    </p:spTree>
    <p:extLst>
      <p:ext uri="{BB962C8B-B14F-4D97-AF65-F5344CB8AC3E}">
        <p14:creationId xmlns:p14="http://schemas.microsoft.com/office/powerpoint/2010/main" val="29318817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DDF6E9-47E8-47D6-A007-1C976227FBB6}"/>
              </a:ext>
            </a:extLst>
          </p:cNvPr>
          <p:cNvSpPr>
            <a:spLocks noGrp="1"/>
          </p:cNvSpPr>
          <p:nvPr>
            <p:ph type="title"/>
          </p:nvPr>
        </p:nvSpPr>
        <p:spPr>
          <a:xfrm>
            <a:off x="1028699" y="294538"/>
            <a:ext cx="7421963" cy="1033669"/>
          </a:xfrm>
        </p:spPr>
        <p:txBody>
          <a:bodyPr>
            <a:normAutofit/>
          </a:bodyPr>
          <a:lstStyle/>
          <a:p>
            <a:pPr>
              <a:lnSpc>
                <a:spcPct val="90000"/>
              </a:lnSpc>
            </a:pPr>
            <a:r>
              <a:rPr lang="en-US" sz="3200" b="1">
                <a:solidFill>
                  <a:srgbClr val="FFFFFF"/>
                </a:solidFill>
              </a:rPr>
              <a:t>Introduction to Leadership, Management and Supervision</a:t>
            </a:r>
            <a:endParaRPr lang="en-US" sz="3200">
              <a:solidFill>
                <a:srgbClr val="FFFFFF"/>
              </a:solidFill>
            </a:endParaRPr>
          </a:p>
        </p:txBody>
      </p:sp>
      <p:sp>
        <p:nvSpPr>
          <p:cNvPr id="3" name="Content Placeholder 2">
            <a:extLst>
              <a:ext uri="{FF2B5EF4-FFF2-40B4-BE49-F238E27FC236}">
                <a16:creationId xmlns:a16="http://schemas.microsoft.com/office/drawing/2014/main" id="{EE7EFBAA-F188-46F8-A8DD-0F50299F6077}"/>
              </a:ext>
            </a:extLst>
          </p:cNvPr>
          <p:cNvSpPr>
            <a:spLocks noGrp="1"/>
          </p:cNvSpPr>
          <p:nvPr>
            <p:ph idx="1"/>
          </p:nvPr>
        </p:nvSpPr>
        <p:spPr>
          <a:xfrm>
            <a:off x="434339" y="1667414"/>
            <a:ext cx="8016323" cy="4595913"/>
          </a:xfrm>
        </p:spPr>
        <p:txBody>
          <a:bodyPr vert="horz" lIns="68580" tIns="34290" rIns="68580" bIns="34290" rtlCol="0" anchor="ctr">
            <a:normAutofit/>
          </a:bodyPr>
          <a:lstStyle/>
          <a:p>
            <a:pPr>
              <a:lnSpc>
                <a:spcPct val="90000"/>
              </a:lnSpc>
            </a:pPr>
            <a:r>
              <a:rPr lang="en-US" sz="1800" dirty="0"/>
              <a:t>Supervision</a:t>
            </a:r>
          </a:p>
          <a:p>
            <a:pPr lvl="1">
              <a:lnSpc>
                <a:spcPct val="90000"/>
              </a:lnSpc>
            </a:pPr>
            <a:endParaRPr lang="en-US" sz="1800" dirty="0"/>
          </a:p>
          <a:p>
            <a:pPr lvl="1">
              <a:lnSpc>
                <a:spcPct val="90000"/>
              </a:lnSpc>
            </a:pPr>
            <a:r>
              <a:rPr lang="en-US" sz="1800" dirty="0"/>
              <a:t>Strengths Finders 2.0, Gallup and Tom Ruth, based on Don Clifton Strength Psychology</a:t>
            </a:r>
            <a:endParaRPr lang="en-US" sz="1800" dirty="0">
              <a:cs typeface="Calibri"/>
            </a:endParaRPr>
          </a:p>
          <a:p>
            <a:pPr lvl="2">
              <a:lnSpc>
                <a:spcPct val="90000"/>
              </a:lnSpc>
            </a:pPr>
            <a:r>
              <a:rPr lang="en-US" sz="1800" dirty="0"/>
              <a:t>The 34 Clifton Strengths Themes Explain Your Talent DNA</a:t>
            </a:r>
            <a:endParaRPr lang="en-US" sz="1800" dirty="0">
              <a:cs typeface="Calibri"/>
            </a:endParaRPr>
          </a:p>
          <a:p>
            <a:pPr lvl="2">
              <a:lnSpc>
                <a:spcPct val="90000"/>
              </a:lnSpc>
            </a:pPr>
            <a:r>
              <a:rPr lang="en-US" sz="1800" dirty="0"/>
              <a:t>Each of us has a unique combination of 34 Clifton Strengths themes.</a:t>
            </a:r>
            <a:endParaRPr lang="en-US" sz="1800" dirty="0">
              <a:cs typeface="Calibri"/>
            </a:endParaRPr>
          </a:p>
          <a:p>
            <a:pPr lvl="2">
              <a:lnSpc>
                <a:spcPct val="90000"/>
              </a:lnSpc>
            </a:pPr>
            <a:r>
              <a:rPr lang="en-US" sz="1800" dirty="0"/>
              <a:t>There are four distinct domains of strength emerge: Executing, Influencing, Relationship Building and Strategic Thinking. </a:t>
            </a:r>
            <a:endParaRPr lang="en-US" sz="1800" dirty="0">
              <a:cs typeface="Calibri"/>
            </a:endParaRPr>
          </a:p>
          <a:p>
            <a:pPr lvl="2">
              <a:lnSpc>
                <a:spcPct val="90000"/>
              </a:lnSpc>
            </a:pPr>
            <a:r>
              <a:rPr lang="en-US" sz="1800" dirty="0"/>
              <a:t>The 34 Clifton StrengthsFinder themes naturally cluster into these four domains of strength.</a:t>
            </a:r>
          </a:p>
          <a:p>
            <a:pPr lvl="2">
              <a:lnSpc>
                <a:spcPct val="90000"/>
              </a:lnSpc>
            </a:pPr>
            <a:r>
              <a:rPr lang="en-US" sz="1800" dirty="0"/>
              <a:t>The 34 themes explain a simple but profound element of human behavior: what's </a:t>
            </a:r>
            <a:r>
              <a:rPr lang="en-US" sz="1800" b="1" i="1" dirty="0"/>
              <a:t>right</a:t>
            </a:r>
            <a:r>
              <a:rPr lang="en-US" sz="1800" dirty="0"/>
              <a:t> with people.</a:t>
            </a:r>
            <a:endParaRPr lang="en-US" sz="1800" dirty="0">
              <a:cs typeface="Calibri"/>
            </a:endParaRPr>
          </a:p>
          <a:p>
            <a:pPr lvl="2">
              <a:lnSpc>
                <a:spcPct val="90000"/>
              </a:lnSpc>
            </a:pPr>
            <a:r>
              <a:rPr lang="en-US" sz="1800" dirty="0"/>
              <a:t>Individually, each theme gives you a way to describe what you naturally do best or what you might need help from others to accomplish.</a:t>
            </a:r>
            <a:endParaRPr lang="en-US" sz="1800" dirty="0">
              <a:cs typeface="Calibri"/>
            </a:endParaRPr>
          </a:p>
          <a:p>
            <a:pPr lvl="2">
              <a:lnSpc>
                <a:spcPct val="90000"/>
              </a:lnSpc>
            </a:pPr>
            <a:endParaRPr lang="en-US" sz="1600" dirty="0"/>
          </a:p>
        </p:txBody>
      </p:sp>
      <p:pic>
        <p:nvPicPr>
          <p:cNvPr id="4" name="Picture 3" descr="A logo of a company&#10;&#10;Description automatically generated">
            <a:extLst>
              <a:ext uri="{FF2B5EF4-FFF2-40B4-BE49-F238E27FC236}">
                <a16:creationId xmlns:a16="http://schemas.microsoft.com/office/drawing/2014/main" id="{B4445643-6770-9DFB-0876-4DF2D3739ACF}"/>
              </a:ext>
            </a:extLst>
          </p:cNvPr>
          <p:cNvPicPr>
            <a:picLocks noChangeAspect="1"/>
          </p:cNvPicPr>
          <p:nvPr/>
        </p:nvPicPr>
        <p:blipFill>
          <a:blip r:embed="rId2"/>
          <a:stretch>
            <a:fillRect/>
          </a:stretch>
        </p:blipFill>
        <p:spPr>
          <a:xfrm>
            <a:off x="7521140" y="5781848"/>
            <a:ext cx="1566534" cy="962958"/>
          </a:xfrm>
          <a:prstGeom prst="rect">
            <a:avLst/>
          </a:prstGeom>
        </p:spPr>
      </p:pic>
    </p:spTree>
    <p:extLst>
      <p:ext uri="{BB962C8B-B14F-4D97-AF65-F5344CB8AC3E}">
        <p14:creationId xmlns:p14="http://schemas.microsoft.com/office/powerpoint/2010/main" val="18084098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A04FC1-A4A4-0707-6041-EF07A920ECAB}"/>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6FF9DCF-167B-9C84-4737-1AF6AFDB5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3D471B8-B431-CBAF-7430-DD1B7A537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E89B04-2B02-45A5-5270-FF56143E9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FAF714-23B8-6C19-08F6-54C85F535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BE4F0BA-E58B-4EFF-35ED-60A8E99DC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A1837CC0-18DC-68A6-4860-D3DE5736E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525927-B65B-76DA-4B4D-0807181EBEFD}"/>
              </a:ext>
            </a:extLst>
          </p:cNvPr>
          <p:cNvSpPr>
            <a:spLocks noGrp="1"/>
          </p:cNvSpPr>
          <p:nvPr>
            <p:ph type="title"/>
          </p:nvPr>
        </p:nvSpPr>
        <p:spPr>
          <a:xfrm>
            <a:off x="353436" y="3297395"/>
            <a:ext cx="2336449" cy="2396359"/>
          </a:xfrm>
        </p:spPr>
        <p:txBody>
          <a:bodyPr anchor="b">
            <a:normAutofit fontScale="90000"/>
          </a:bodyPr>
          <a:lstStyle/>
          <a:p>
            <a:r>
              <a:rPr lang="en-US" sz="3500" dirty="0">
                <a:solidFill>
                  <a:srgbClr val="FFFFFF"/>
                </a:solidFill>
              </a:rPr>
              <a:t>Additional Topics to Consider as a Leader, Manager, Supervisor</a:t>
            </a:r>
            <a:br>
              <a:rPr lang="en-US" sz="3500" dirty="0">
                <a:solidFill>
                  <a:srgbClr val="FFFFFF"/>
                </a:solidFill>
              </a:rPr>
            </a:br>
            <a:br>
              <a:rPr lang="en-US" sz="3500" dirty="0">
                <a:solidFill>
                  <a:srgbClr val="FFFFFF"/>
                </a:solidFill>
              </a:rPr>
            </a:br>
            <a:endParaRPr lang="en-US" sz="3500" dirty="0">
              <a:solidFill>
                <a:srgbClr val="FFFFFF"/>
              </a:solidFill>
            </a:endParaRPr>
          </a:p>
        </p:txBody>
      </p:sp>
      <p:graphicFrame>
        <p:nvGraphicFramePr>
          <p:cNvPr id="18" name="Content Placeholder 2">
            <a:extLst>
              <a:ext uri="{FF2B5EF4-FFF2-40B4-BE49-F238E27FC236}">
                <a16:creationId xmlns:a16="http://schemas.microsoft.com/office/drawing/2014/main" id="{1B134572-F8CB-5323-C835-E7319FF34B12}"/>
              </a:ext>
            </a:extLst>
          </p:cNvPr>
          <p:cNvGraphicFramePr>
            <a:graphicFrameLocks noGrp="1"/>
          </p:cNvGraphicFramePr>
          <p:nvPr>
            <p:ph idx="1"/>
            <p:extLst>
              <p:ext uri="{D42A27DB-BD31-4B8C-83A1-F6EECF244321}">
                <p14:modId xmlns:p14="http://schemas.microsoft.com/office/powerpoint/2010/main" val="725373278"/>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ack and white logo with white letters&#10;&#10;Description automatically generated">
            <a:extLst>
              <a:ext uri="{FF2B5EF4-FFF2-40B4-BE49-F238E27FC236}">
                <a16:creationId xmlns:a16="http://schemas.microsoft.com/office/drawing/2014/main" id="{724A616A-58A3-8BAD-7966-008C56BCF94F}"/>
              </a:ext>
            </a:extLst>
          </p:cNvPr>
          <p:cNvPicPr>
            <a:picLocks noChangeAspect="1"/>
          </p:cNvPicPr>
          <p:nvPr/>
        </p:nvPicPr>
        <p:blipFill>
          <a:blip r:embed="rId7"/>
          <a:stretch>
            <a:fillRect/>
          </a:stretch>
        </p:blipFill>
        <p:spPr>
          <a:xfrm>
            <a:off x="353436" y="297750"/>
            <a:ext cx="866775" cy="742950"/>
          </a:xfrm>
          <a:prstGeom prst="rect">
            <a:avLst/>
          </a:prstGeom>
        </p:spPr>
      </p:pic>
    </p:spTree>
    <p:extLst>
      <p:ext uri="{BB962C8B-B14F-4D97-AF65-F5344CB8AC3E}">
        <p14:creationId xmlns:p14="http://schemas.microsoft.com/office/powerpoint/2010/main" val="21290419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FD467B-8086-8D02-837A-647C77B69E26}"/>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14FC172-C883-E09D-FCD3-E9AB35F91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5D08D72-1E33-DCC2-0971-8E894B05F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55F5C63-5E02-DBE6-A391-A43543C5D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C5111B-66A8-006A-EFE9-C8CB6CFA1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D9A781D1-0F6F-5B62-BAE8-4ED54013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5CC4A657-BEAE-CB8C-5CA0-0A5775FFB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AEA175-F825-A108-DCDA-C5CD5CA4B581}"/>
              </a:ext>
            </a:extLst>
          </p:cNvPr>
          <p:cNvSpPr>
            <a:spLocks noGrp="1"/>
          </p:cNvSpPr>
          <p:nvPr>
            <p:ph type="title"/>
          </p:nvPr>
        </p:nvSpPr>
        <p:spPr>
          <a:xfrm>
            <a:off x="345954" y="2726172"/>
            <a:ext cx="2336449" cy="2396359"/>
          </a:xfrm>
        </p:spPr>
        <p:txBody>
          <a:bodyPr anchor="b">
            <a:normAutofit fontScale="90000"/>
          </a:bodyPr>
          <a:lstStyle/>
          <a:p>
            <a:r>
              <a:rPr lang="en-US" sz="3500" dirty="0">
                <a:solidFill>
                  <a:srgbClr val="FFFFFF"/>
                </a:solidFill>
              </a:rPr>
              <a:t>Additional Topics to Consider as a Leader, Manager, Supervisor</a:t>
            </a:r>
          </a:p>
        </p:txBody>
      </p:sp>
      <p:graphicFrame>
        <p:nvGraphicFramePr>
          <p:cNvPr id="18" name="Content Placeholder 2">
            <a:extLst>
              <a:ext uri="{FF2B5EF4-FFF2-40B4-BE49-F238E27FC236}">
                <a16:creationId xmlns:a16="http://schemas.microsoft.com/office/drawing/2014/main" id="{2A7CCD2C-AB71-3877-846D-83263C6ED0A0}"/>
              </a:ext>
            </a:extLst>
          </p:cNvPr>
          <p:cNvGraphicFramePr>
            <a:graphicFrameLocks noGrp="1"/>
          </p:cNvGraphicFramePr>
          <p:nvPr>
            <p:ph idx="1"/>
            <p:extLst>
              <p:ext uri="{D42A27DB-BD31-4B8C-83A1-F6EECF244321}">
                <p14:modId xmlns:p14="http://schemas.microsoft.com/office/powerpoint/2010/main" val="980991498"/>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ack and white logo with white letters&#10;&#10;Description automatically generated">
            <a:extLst>
              <a:ext uri="{FF2B5EF4-FFF2-40B4-BE49-F238E27FC236}">
                <a16:creationId xmlns:a16="http://schemas.microsoft.com/office/drawing/2014/main" id="{6902E118-8E12-390B-13F3-D5BBDBBFF88F}"/>
              </a:ext>
            </a:extLst>
          </p:cNvPr>
          <p:cNvPicPr>
            <a:picLocks noChangeAspect="1"/>
          </p:cNvPicPr>
          <p:nvPr/>
        </p:nvPicPr>
        <p:blipFill>
          <a:blip r:embed="rId7"/>
          <a:stretch>
            <a:fillRect/>
          </a:stretch>
        </p:blipFill>
        <p:spPr>
          <a:xfrm>
            <a:off x="439858" y="378965"/>
            <a:ext cx="866775" cy="742950"/>
          </a:xfrm>
          <a:prstGeom prst="rect">
            <a:avLst/>
          </a:prstGeom>
        </p:spPr>
      </p:pic>
    </p:spTree>
    <p:extLst>
      <p:ext uri="{BB962C8B-B14F-4D97-AF65-F5344CB8AC3E}">
        <p14:creationId xmlns:p14="http://schemas.microsoft.com/office/powerpoint/2010/main" val="6787348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ABEBD4-8696-0DB7-9A18-56104311B722}"/>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AFA76F2-A50A-E267-2260-C7657A6011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75585C-086F-2A8D-2907-B0ADC31513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0B6C5D1-109B-E9C3-F5BB-C62A87D35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92E667A-4624-9435-177C-C7BC79200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9584E3FA-1A1A-8461-DF22-66122946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BB18AE44-CBEF-B62D-97EA-5FB754F54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147959-4FCE-F826-1CFB-F826FB739C48}"/>
              </a:ext>
            </a:extLst>
          </p:cNvPr>
          <p:cNvSpPr>
            <a:spLocks noGrp="1"/>
          </p:cNvSpPr>
          <p:nvPr>
            <p:ph type="title"/>
          </p:nvPr>
        </p:nvSpPr>
        <p:spPr>
          <a:xfrm>
            <a:off x="439858" y="2762748"/>
            <a:ext cx="2336449" cy="2396359"/>
          </a:xfrm>
        </p:spPr>
        <p:txBody>
          <a:bodyPr anchor="b">
            <a:normAutofit fontScale="90000"/>
          </a:bodyPr>
          <a:lstStyle/>
          <a:p>
            <a:r>
              <a:rPr lang="en-US" sz="3500" dirty="0">
                <a:solidFill>
                  <a:srgbClr val="FFFFFF"/>
                </a:solidFill>
              </a:rPr>
              <a:t>Additional Topics to Consider as a Leader, Manager, Supervisor</a:t>
            </a:r>
          </a:p>
        </p:txBody>
      </p:sp>
      <p:graphicFrame>
        <p:nvGraphicFramePr>
          <p:cNvPr id="18" name="Content Placeholder 2">
            <a:extLst>
              <a:ext uri="{FF2B5EF4-FFF2-40B4-BE49-F238E27FC236}">
                <a16:creationId xmlns:a16="http://schemas.microsoft.com/office/drawing/2014/main" id="{EABF9598-8AEC-9AC7-5BE5-71ABB5259F92}"/>
              </a:ext>
            </a:extLst>
          </p:cNvPr>
          <p:cNvGraphicFramePr>
            <a:graphicFrameLocks noGrp="1"/>
          </p:cNvGraphicFramePr>
          <p:nvPr>
            <p:ph idx="1"/>
            <p:extLst>
              <p:ext uri="{D42A27DB-BD31-4B8C-83A1-F6EECF244321}">
                <p14:modId xmlns:p14="http://schemas.microsoft.com/office/powerpoint/2010/main" val="2527878639"/>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ack and white logo with white letters&#10;&#10;Description automatically generated">
            <a:extLst>
              <a:ext uri="{FF2B5EF4-FFF2-40B4-BE49-F238E27FC236}">
                <a16:creationId xmlns:a16="http://schemas.microsoft.com/office/drawing/2014/main" id="{CA5B2B0A-41E5-32AE-3E60-A9F18670AD52}"/>
              </a:ext>
            </a:extLst>
          </p:cNvPr>
          <p:cNvPicPr>
            <a:picLocks noChangeAspect="1"/>
          </p:cNvPicPr>
          <p:nvPr/>
        </p:nvPicPr>
        <p:blipFill>
          <a:blip r:embed="rId7"/>
          <a:stretch>
            <a:fillRect/>
          </a:stretch>
        </p:blipFill>
        <p:spPr>
          <a:xfrm>
            <a:off x="439858" y="422128"/>
            <a:ext cx="866775" cy="742950"/>
          </a:xfrm>
          <a:prstGeom prst="rect">
            <a:avLst/>
          </a:prstGeom>
        </p:spPr>
      </p:pic>
    </p:spTree>
    <p:extLst>
      <p:ext uri="{BB962C8B-B14F-4D97-AF65-F5344CB8AC3E}">
        <p14:creationId xmlns:p14="http://schemas.microsoft.com/office/powerpoint/2010/main" val="42385399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DDF6E9-47E8-47D6-A007-1C976227FBB6}"/>
              </a:ext>
            </a:extLst>
          </p:cNvPr>
          <p:cNvSpPr>
            <a:spLocks noGrp="1"/>
          </p:cNvSpPr>
          <p:nvPr>
            <p:ph type="title"/>
          </p:nvPr>
        </p:nvSpPr>
        <p:spPr>
          <a:xfrm>
            <a:off x="628650" y="365125"/>
            <a:ext cx="7886700" cy="1325563"/>
          </a:xfrm>
        </p:spPr>
        <p:txBody>
          <a:bodyPr>
            <a:normAutofit/>
          </a:bodyPr>
          <a:lstStyle/>
          <a:p>
            <a:pPr>
              <a:lnSpc>
                <a:spcPct val="90000"/>
              </a:lnSpc>
            </a:pPr>
            <a:r>
              <a:rPr lang="en-US" sz="4300" b="1"/>
              <a:t>Introduction to Leadership, Management and Supervision</a:t>
            </a:r>
            <a:endParaRPr lang="en-US" sz="43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7EFBAA-F188-46F8-A8DD-0F50299F6077}"/>
              </a:ext>
            </a:extLst>
          </p:cNvPr>
          <p:cNvSpPr>
            <a:spLocks noGrp="1"/>
          </p:cNvSpPr>
          <p:nvPr>
            <p:ph idx="1"/>
          </p:nvPr>
        </p:nvSpPr>
        <p:spPr>
          <a:xfrm>
            <a:off x="628650" y="1929384"/>
            <a:ext cx="7886700" cy="4251960"/>
          </a:xfrm>
        </p:spPr>
        <p:txBody>
          <a:bodyPr>
            <a:normAutofit/>
          </a:bodyPr>
          <a:lstStyle/>
          <a:p>
            <a:endParaRPr lang="en-US" sz="1900" dirty="0"/>
          </a:p>
          <a:p>
            <a:r>
              <a:rPr lang="en-US" sz="1900" dirty="0"/>
              <a:t>Review of today’s course.</a:t>
            </a:r>
          </a:p>
          <a:p>
            <a:pPr lvl="2"/>
            <a:endParaRPr lang="en-US" sz="1900" dirty="0"/>
          </a:p>
          <a:p>
            <a:pPr lvl="2"/>
            <a:r>
              <a:rPr lang="en-US" sz="1900" dirty="0"/>
              <a:t>Overview of Leadership and Management</a:t>
            </a:r>
          </a:p>
          <a:p>
            <a:pPr lvl="2"/>
            <a:r>
              <a:rPr lang="en-US" sz="1900" dirty="0"/>
              <a:t>Leadership</a:t>
            </a:r>
          </a:p>
          <a:p>
            <a:pPr lvl="2"/>
            <a:r>
              <a:rPr lang="en-US" sz="1900" dirty="0"/>
              <a:t>Management</a:t>
            </a:r>
          </a:p>
          <a:p>
            <a:pPr lvl="2"/>
            <a:r>
              <a:rPr lang="en-US" sz="1900" dirty="0"/>
              <a:t>Supervision</a:t>
            </a:r>
          </a:p>
          <a:p>
            <a:pPr lvl="2"/>
            <a:endParaRPr lang="en-US" sz="1900" dirty="0"/>
          </a:p>
        </p:txBody>
      </p:sp>
      <p:pic>
        <p:nvPicPr>
          <p:cNvPr id="4" name="Picture 3" descr="A logo of a company&#10;&#10;Description automatically generated">
            <a:extLst>
              <a:ext uri="{FF2B5EF4-FFF2-40B4-BE49-F238E27FC236}">
                <a16:creationId xmlns:a16="http://schemas.microsoft.com/office/drawing/2014/main" id="{2F06FE3B-171E-1D89-2226-2DD674E1F7BB}"/>
              </a:ext>
            </a:extLst>
          </p:cNvPr>
          <p:cNvPicPr>
            <a:picLocks noChangeAspect="1"/>
          </p:cNvPicPr>
          <p:nvPr/>
        </p:nvPicPr>
        <p:blipFill>
          <a:blip r:embed="rId2"/>
          <a:stretch>
            <a:fillRect/>
          </a:stretch>
        </p:blipFill>
        <p:spPr>
          <a:xfrm>
            <a:off x="7333489" y="5690722"/>
            <a:ext cx="1566534" cy="962958"/>
          </a:xfrm>
          <a:prstGeom prst="rect">
            <a:avLst/>
          </a:prstGeom>
        </p:spPr>
      </p:pic>
    </p:spTree>
    <p:extLst>
      <p:ext uri="{BB962C8B-B14F-4D97-AF65-F5344CB8AC3E}">
        <p14:creationId xmlns:p14="http://schemas.microsoft.com/office/powerpoint/2010/main" val="14859158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DDF6E9-47E8-47D6-A007-1C976227FBB6}"/>
              </a:ext>
            </a:extLst>
          </p:cNvPr>
          <p:cNvSpPr>
            <a:spLocks noGrp="1"/>
          </p:cNvSpPr>
          <p:nvPr>
            <p:ph type="title"/>
          </p:nvPr>
        </p:nvSpPr>
        <p:spPr>
          <a:xfrm>
            <a:off x="628650" y="365125"/>
            <a:ext cx="7886700" cy="1325563"/>
          </a:xfrm>
        </p:spPr>
        <p:txBody>
          <a:bodyPr>
            <a:normAutofit/>
          </a:bodyPr>
          <a:lstStyle/>
          <a:p>
            <a:pPr>
              <a:lnSpc>
                <a:spcPct val="90000"/>
              </a:lnSpc>
            </a:pPr>
            <a:r>
              <a:rPr lang="en-US" b="1"/>
              <a:t>Introduction to Leadership, Management and Supervision</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E7EFBAA-F188-46F8-A8DD-0F50299F6077}"/>
              </a:ext>
            </a:extLst>
          </p:cNvPr>
          <p:cNvSpPr>
            <a:spLocks noGrp="1"/>
          </p:cNvSpPr>
          <p:nvPr>
            <p:ph idx="1"/>
          </p:nvPr>
        </p:nvSpPr>
        <p:spPr>
          <a:xfrm>
            <a:off x="628650" y="1825625"/>
            <a:ext cx="7886700" cy="4351338"/>
          </a:xfrm>
        </p:spPr>
        <p:txBody>
          <a:bodyPr>
            <a:normAutofit/>
          </a:bodyPr>
          <a:lstStyle/>
          <a:p>
            <a:r>
              <a:rPr lang="en-US"/>
              <a:t>Exercise A</a:t>
            </a:r>
          </a:p>
          <a:p>
            <a:pPr lvl="1"/>
            <a:endParaRPr lang="en-US" dirty="0"/>
          </a:p>
          <a:p>
            <a:pPr lvl="1"/>
            <a:r>
              <a:rPr lang="en-US" dirty="0"/>
              <a:t>List at least one item from each section of this course that you think is a strength of yours.</a:t>
            </a:r>
          </a:p>
          <a:p>
            <a:pPr lvl="2"/>
            <a:endParaRPr lang="en-US"/>
          </a:p>
          <a:p>
            <a:pPr lvl="2"/>
            <a:r>
              <a:rPr lang="en-US"/>
              <a:t>Overview of Leadership and Management</a:t>
            </a:r>
          </a:p>
          <a:p>
            <a:pPr lvl="2"/>
            <a:r>
              <a:rPr lang="en-US"/>
              <a:t>Leadership</a:t>
            </a:r>
          </a:p>
          <a:p>
            <a:pPr lvl="2"/>
            <a:r>
              <a:rPr lang="en-US"/>
              <a:t>Management</a:t>
            </a:r>
          </a:p>
          <a:p>
            <a:pPr lvl="2"/>
            <a:r>
              <a:rPr lang="en-US"/>
              <a:t>Supervision</a:t>
            </a:r>
          </a:p>
          <a:p>
            <a:pPr lvl="2"/>
            <a:endParaRPr lang="en-US" dirty="0"/>
          </a:p>
          <a:p>
            <a:pPr lvl="2"/>
            <a:endParaRPr lang="en-US" dirty="0"/>
          </a:p>
          <a:p>
            <a:pPr lvl="2"/>
            <a:endParaRPr lang="en-US" dirty="0"/>
          </a:p>
        </p:txBody>
      </p:sp>
      <p:pic>
        <p:nvPicPr>
          <p:cNvPr id="4" name="Picture 3" descr="A logo of a company&#10;&#10;Description automatically generated">
            <a:extLst>
              <a:ext uri="{FF2B5EF4-FFF2-40B4-BE49-F238E27FC236}">
                <a16:creationId xmlns:a16="http://schemas.microsoft.com/office/drawing/2014/main" id="{2E1A7AF3-AFC4-274E-3937-A93FE3B1006D}"/>
              </a:ext>
            </a:extLst>
          </p:cNvPr>
          <p:cNvPicPr>
            <a:picLocks noChangeAspect="1"/>
          </p:cNvPicPr>
          <p:nvPr/>
        </p:nvPicPr>
        <p:blipFill>
          <a:blip r:embed="rId2"/>
          <a:stretch>
            <a:fillRect/>
          </a:stretch>
        </p:blipFill>
        <p:spPr>
          <a:xfrm>
            <a:off x="7333489" y="5690722"/>
            <a:ext cx="1566534" cy="962958"/>
          </a:xfrm>
          <a:prstGeom prst="rect">
            <a:avLst/>
          </a:prstGeom>
        </p:spPr>
      </p:pic>
    </p:spTree>
    <p:extLst>
      <p:ext uri="{BB962C8B-B14F-4D97-AF65-F5344CB8AC3E}">
        <p14:creationId xmlns:p14="http://schemas.microsoft.com/office/powerpoint/2010/main" val="28123226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9BBB-867D-D834-94CC-1186CCD22A6A}"/>
              </a:ext>
            </a:extLst>
          </p:cNvPr>
          <p:cNvSpPr>
            <a:spLocks noGrp="1"/>
          </p:cNvSpPr>
          <p:nvPr>
            <p:ph type="title"/>
          </p:nvPr>
        </p:nvSpPr>
        <p:spPr/>
        <p:txBody>
          <a:bodyPr/>
          <a:lstStyle/>
          <a:p>
            <a:r>
              <a:rPr lang="en-US" dirty="0"/>
              <a:t>Quiz #2</a:t>
            </a:r>
          </a:p>
        </p:txBody>
      </p:sp>
      <p:sp>
        <p:nvSpPr>
          <p:cNvPr id="3" name="Content Placeholder 2">
            <a:extLst>
              <a:ext uri="{FF2B5EF4-FFF2-40B4-BE49-F238E27FC236}">
                <a16:creationId xmlns:a16="http://schemas.microsoft.com/office/drawing/2014/main" id="{30FDB563-9A90-E1B8-478E-F3C090A1D451}"/>
              </a:ext>
            </a:extLst>
          </p:cNvPr>
          <p:cNvSpPr>
            <a:spLocks noGrp="1"/>
          </p:cNvSpPr>
          <p:nvPr>
            <p:ph idx="1"/>
          </p:nvPr>
        </p:nvSpPr>
        <p:spPr/>
        <p:txBody>
          <a:bodyPr>
            <a:normAutofit fontScale="92500" lnSpcReduction="20000"/>
          </a:bodyPr>
          <a:lstStyle/>
          <a:p>
            <a:r>
              <a:rPr lang="en-US" dirty="0"/>
              <a:t>Leadership is making sure you are doing the  ________ thing.</a:t>
            </a:r>
          </a:p>
          <a:p>
            <a:r>
              <a:rPr lang="en-US" dirty="0"/>
              <a:t>Management is making sure you are doing things the </a:t>
            </a:r>
            <a:r>
              <a:rPr lang="en-US"/>
              <a:t>________ way.</a:t>
            </a:r>
            <a:endParaRPr lang="en-US" dirty="0"/>
          </a:p>
          <a:p>
            <a:r>
              <a:rPr lang="en-US" dirty="0"/>
              <a:t>SMART goals are specific, measurable, </a:t>
            </a:r>
            <a:r>
              <a:rPr lang="en-US" sz="3200" dirty="0"/>
              <a:t>__________  , relevant, and time-bound.</a:t>
            </a:r>
            <a:endParaRPr lang="en-US" dirty="0"/>
          </a:p>
          <a:p>
            <a:r>
              <a:rPr lang="en-US" dirty="0"/>
              <a:t>Servant leadership is assuring you are _______ your team, as opposed them _______ you.</a:t>
            </a:r>
          </a:p>
          <a:p>
            <a:r>
              <a:rPr lang="en-US" dirty="0"/>
              <a:t>Time management needs to consider whether something is Important and/or _______.</a:t>
            </a:r>
          </a:p>
        </p:txBody>
      </p:sp>
    </p:spTree>
    <p:extLst>
      <p:ext uri="{BB962C8B-B14F-4D97-AF65-F5344CB8AC3E}">
        <p14:creationId xmlns:p14="http://schemas.microsoft.com/office/powerpoint/2010/main" val="19577896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220196"/>
            <a:ext cx="7066893"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350" y="2099696"/>
            <a:ext cx="1456680"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836384" y="1866059"/>
            <a:ext cx="2987899"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ED580E-6688-F60F-1788-E12A679D4EA4}"/>
              </a:ext>
            </a:extLst>
          </p:cNvPr>
          <p:cNvSpPr>
            <a:spLocks noGrp="1"/>
          </p:cNvSpPr>
          <p:nvPr>
            <p:ph type="title"/>
          </p:nvPr>
        </p:nvSpPr>
        <p:spPr>
          <a:xfrm>
            <a:off x="3028950" y="1939159"/>
            <a:ext cx="5733470" cy="2751086"/>
          </a:xfrm>
        </p:spPr>
        <p:txBody>
          <a:bodyPr vert="horz" lIns="91440" tIns="45720" rIns="91440" bIns="45720" rtlCol="0" anchor="b">
            <a:normAutofit/>
          </a:bodyPr>
          <a:lstStyle/>
          <a:p>
            <a:pPr algn="r" defTabSz="914400">
              <a:lnSpc>
                <a:spcPct val="90000"/>
              </a:lnSpc>
            </a:pPr>
            <a:r>
              <a:rPr lang="en-US" sz="4700" kern="1200">
                <a:solidFill>
                  <a:schemeClr val="tx1"/>
                </a:solidFill>
                <a:latin typeface="+mj-lt"/>
                <a:ea typeface="+mj-ea"/>
                <a:cs typeface="+mj-cs"/>
              </a:rPr>
              <a:t>Introduction to Leadership Management and Supervision</a:t>
            </a:r>
          </a:p>
        </p:txBody>
      </p:sp>
      <p:sp>
        <p:nvSpPr>
          <p:cNvPr id="3" name="Content Placeholder 2">
            <a:extLst>
              <a:ext uri="{FF2B5EF4-FFF2-40B4-BE49-F238E27FC236}">
                <a16:creationId xmlns:a16="http://schemas.microsoft.com/office/drawing/2014/main" id="{5AEA1590-5818-9825-532A-31050611BC95}"/>
              </a:ext>
            </a:extLst>
          </p:cNvPr>
          <p:cNvSpPr>
            <a:spLocks noGrp="1"/>
          </p:cNvSpPr>
          <p:nvPr>
            <p:ph idx="1"/>
          </p:nvPr>
        </p:nvSpPr>
        <p:spPr>
          <a:xfrm>
            <a:off x="3028950" y="4782320"/>
            <a:ext cx="5733470" cy="1329443"/>
          </a:xfrm>
        </p:spPr>
        <p:txBody>
          <a:bodyPr vert="horz" lIns="91440" tIns="45720" rIns="91440" bIns="45720" rtlCol="0">
            <a:normAutofit/>
          </a:bodyPr>
          <a:lstStyle/>
          <a:p>
            <a:pPr marL="0" indent="0" algn="r" defTabSz="914400">
              <a:lnSpc>
                <a:spcPct val="90000"/>
              </a:lnSpc>
              <a:spcBef>
                <a:spcPts val="1000"/>
              </a:spcBef>
              <a:buNone/>
            </a:pPr>
            <a:r>
              <a:rPr lang="en-US" sz="2400" kern="1200">
                <a:solidFill>
                  <a:schemeClr val="tx1"/>
                </a:solidFill>
                <a:latin typeface="+mn-lt"/>
                <a:ea typeface="+mn-ea"/>
                <a:cs typeface="+mn-cs"/>
              </a:rPr>
              <a:t>Special Topic: Asset Management</a:t>
            </a:r>
          </a:p>
        </p:txBody>
      </p:sp>
      <p:pic>
        <p:nvPicPr>
          <p:cNvPr id="4" name="Picture 3" descr="A logo of a company&#10;&#10;Description automatically generated">
            <a:extLst>
              <a:ext uri="{FF2B5EF4-FFF2-40B4-BE49-F238E27FC236}">
                <a16:creationId xmlns:a16="http://schemas.microsoft.com/office/drawing/2014/main" id="{E0EAAC27-DDA0-C6B1-48DF-3E736E47EC3A}"/>
              </a:ext>
            </a:extLst>
          </p:cNvPr>
          <p:cNvPicPr>
            <a:picLocks noChangeAspect="1"/>
          </p:cNvPicPr>
          <p:nvPr/>
        </p:nvPicPr>
        <p:blipFill>
          <a:blip r:embed="rId2"/>
          <a:stretch>
            <a:fillRect/>
          </a:stretch>
        </p:blipFill>
        <p:spPr>
          <a:xfrm>
            <a:off x="7333489" y="5690722"/>
            <a:ext cx="1566534" cy="962958"/>
          </a:xfrm>
          <a:prstGeom prst="rect">
            <a:avLst/>
          </a:prstGeom>
        </p:spPr>
      </p:pic>
    </p:spTree>
    <p:extLst>
      <p:ext uri="{BB962C8B-B14F-4D97-AF65-F5344CB8AC3E}">
        <p14:creationId xmlns:p14="http://schemas.microsoft.com/office/powerpoint/2010/main" val="101113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yellow figures and a red figure on the other side">
            <a:extLst>
              <a:ext uri="{FF2B5EF4-FFF2-40B4-BE49-F238E27FC236}">
                <a16:creationId xmlns:a16="http://schemas.microsoft.com/office/drawing/2014/main" id="{243E9E5B-2AE1-1CDD-193F-14FE2332E2CC}"/>
              </a:ext>
            </a:extLst>
          </p:cNvPr>
          <p:cNvPicPr>
            <a:picLocks noChangeAspect="1"/>
          </p:cNvPicPr>
          <p:nvPr/>
        </p:nvPicPr>
        <p:blipFill>
          <a:blip r:embed="rId2"/>
          <a:srcRect t="10112"/>
          <a:stretch/>
        </p:blipFill>
        <p:spPr>
          <a:xfrm>
            <a:off x="20" y="10"/>
            <a:ext cx="9143979" cy="5486390"/>
          </a:xfrm>
          <a:prstGeom prst="rect">
            <a:avLst/>
          </a:prstGeom>
          <a:effectLst>
            <a:outerShdw blurRad="596900" dist="330200" dir="8820000" sx="87000" sy="87000" algn="ctr" rotWithShape="0">
              <a:srgbClr val="000000">
                <a:alpha val="29000"/>
              </a:srgbClr>
            </a:outerShdw>
          </a:effectLst>
        </p:spPr>
      </p:pic>
      <p:sp useBgFill="1">
        <p:nvSpPr>
          <p:cNvPr id="11" name="Rectangle 10">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9144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2167" y="5746071"/>
            <a:ext cx="5261624" cy="852260"/>
          </a:xfrm>
        </p:spPr>
        <p:txBody>
          <a:bodyPr vert="horz" lIns="91440" tIns="45720" rIns="91440" bIns="45720" rtlCol="0" anchor="ctr">
            <a:normAutofit/>
          </a:bodyPr>
          <a:lstStyle/>
          <a:p>
            <a:pPr algn="l" defTabSz="914400">
              <a:lnSpc>
                <a:spcPct val="90000"/>
              </a:lnSpc>
            </a:pPr>
            <a:r>
              <a:rPr lang="en-US" sz="2200" dirty="0"/>
              <a:t>Importance of Asset Management Implementation as it Relates to Leadership</a:t>
            </a:r>
          </a:p>
        </p:txBody>
      </p:sp>
      <p:pic>
        <p:nvPicPr>
          <p:cNvPr id="4" name="Picture 3" descr="A logo of a company&#10;&#10;Description automatically generated">
            <a:extLst>
              <a:ext uri="{FF2B5EF4-FFF2-40B4-BE49-F238E27FC236}">
                <a16:creationId xmlns:a16="http://schemas.microsoft.com/office/drawing/2014/main" id="{E49E693E-D09B-3AFA-AB75-3234D68C844E}"/>
              </a:ext>
            </a:extLst>
          </p:cNvPr>
          <p:cNvPicPr>
            <a:picLocks noChangeAspect="1"/>
          </p:cNvPicPr>
          <p:nvPr/>
        </p:nvPicPr>
        <p:blipFill>
          <a:blip r:embed="rId3"/>
          <a:stretch>
            <a:fillRect/>
          </a:stretch>
        </p:blipFill>
        <p:spPr>
          <a:xfrm>
            <a:off x="7333489" y="5690722"/>
            <a:ext cx="1566534" cy="96295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359545" y="1070800"/>
            <a:ext cx="2954766" cy="5583126"/>
          </a:xfrm>
        </p:spPr>
        <p:txBody>
          <a:bodyPr>
            <a:normAutofit/>
          </a:bodyPr>
          <a:lstStyle/>
          <a:p>
            <a:pPr>
              <a:lnSpc>
                <a:spcPct val="90000"/>
              </a:lnSpc>
            </a:pPr>
            <a:r>
              <a:rPr lang="en-US" sz="3600" dirty="0"/>
              <a:t>So, now that you’re a Leader, Manager, or Supervisor</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CF951A1-1029-42E2-4E6E-E317DF000BDE}"/>
              </a:ext>
            </a:extLst>
          </p:cNvPr>
          <p:cNvGraphicFramePr>
            <a:graphicFrameLocks noGrp="1"/>
          </p:cNvGraphicFramePr>
          <p:nvPr>
            <p:ph idx="1"/>
            <p:extLst>
              <p:ext uri="{D42A27DB-BD31-4B8C-83A1-F6EECF244321}">
                <p14:modId xmlns:p14="http://schemas.microsoft.com/office/powerpoint/2010/main" val="3335151221"/>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logo of a company&#10;&#10;Description automatically generated">
            <a:extLst>
              <a:ext uri="{FF2B5EF4-FFF2-40B4-BE49-F238E27FC236}">
                <a16:creationId xmlns:a16="http://schemas.microsoft.com/office/drawing/2014/main" id="{9A638481-0573-406F-6ABA-76CC2E93B10F}"/>
              </a:ext>
            </a:extLst>
          </p:cNvPr>
          <p:cNvPicPr>
            <a:picLocks noChangeAspect="1"/>
          </p:cNvPicPr>
          <p:nvPr/>
        </p:nvPicPr>
        <p:blipFill>
          <a:blip r:embed="rId7"/>
          <a:stretch>
            <a:fillRect/>
          </a:stretch>
        </p:blipFill>
        <p:spPr>
          <a:xfrm>
            <a:off x="206486" y="310896"/>
            <a:ext cx="1566534" cy="962958"/>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628650" y="401221"/>
            <a:ext cx="7886700" cy="1348065"/>
          </a:xfrm>
        </p:spPr>
        <p:txBody>
          <a:bodyPr>
            <a:normAutofit/>
          </a:bodyPr>
          <a:lstStyle/>
          <a:p>
            <a:r>
              <a:rPr lang="en-US" sz="4700">
                <a:solidFill>
                  <a:srgbClr val="FFFFFF"/>
                </a:solidFill>
              </a:rPr>
              <a:t>Asset Management</a:t>
            </a:r>
          </a:p>
        </p:txBody>
      </p:sp>
      <p:sp>
        <p:nvSpPr>
          <p:cNvPr id="3" name="Content Placeholder 2"/>
          <p:cNvSpPr>
            <a:spLocks noGrp="1"/>
          </p:cNvSpPr>
          <p:nvPr>
            <p:ph idx="1"/>
          </p:nvPr>
        </p:nvSpPr>
        <p:spPr>
          <a:xfrm>
            <a:off x="628650" y="2586789"/>
            <a:ext cx="7886700" cy="3590174"/>
          </a:xfrm>
        </p:spPr>
        <p:txBody>
          <a:bodyPr>
            <a:normAutofit/>
          </a:bodyPr>
          <a:lstStyle/>
          <a:p>
            <a:endParaRPr lang="en-US" sz="1900" dirty="0"/>
          </a:p>
          <a:p>
            <a:r>
              <a:rPr lang="en-US" sz="1900" dirty="0"/>
              <a:t>Asset management is one of the more critical component to addressing Today’s Topics of Leadership, Management and Supervision. </a:t>
            </a:r>
          </a:p>
          <a:p>
            <a:endParaRPr lang="en-US" sz="1900" dirty="0"/>
          </a:p>
          <a:p>
            <a:r>
              <a:rPr lang="en-US" sz="1900" dirty="0"/>
              <a:t>Therefore, we’ll spend a brief time on asset management today. </a:t>
            </a:r>
          </a:p>
          <a:p>
            <a:endParaRPr lang="en-US" sz="1900" dirty="0"/>
          </a:p>
          <a:p>
            <a:r>
              <a:rPr lang="en-US" sz="1900" dirty="0"/>
              <a:t>Please understand asset management is a presentation unto itself.</a:t>
            </a:r>
          </a:p>
        </p:txBody>
      </p:sp>
      <p:pic>
        <p:nvPicPr>
          <p:cNvPr id="4" name="Picture 3" descr="A logo of a company&#10;&#10;Description automatically generated">
            <a:extLst>
              <a:ext uri="{FF2B5EF4-FFF2-40B4-BE49-F238E27FC236}">
                <a16:creationId xmlns:a16="http://schemas.microsoft.com/office/drawing/2014/main" id="{15BC90D7-8CE0-4711-82AF-A4C5BC9FDEAF}"/>
              </a:ext>
            </a:extLst>
          </p:cNvPr>
          <p:cNvPicPr>
            <a:picLocks noChangeAspect="1"/>
          </p:cNvPicPr>
          <p:nvPr/>
        </p:nvPicPr>
        <p:blipFill>
          <a:blip r:embed="rId2"/>
          <a:stretch>
            <a:fillRect/>
          </a:stretch>
        </p:blipFill>
        <p:spPr>
          <a:xfrm>
            <a:off x="7333489" y="5690722"/>
            <a:ext cx="1566534" cy="962958"/>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sz="3100" dirty="0">
                <a:solidFill>
                  <a:srgbClr val="FFFFFF"/>
                </a:solidFill>
              </a:rPr>
              <a:t>Asset Management (cont.)</a:t>
            </a: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Content Placeholder 2"/>
          <p:cNvSpPr>
            <a:spLocks noGrp="1"/>
          </p:cNvSpPr>
          <p:nvPr>
            <p:ph idx="1"/>
          </p:nvPr>
        </p:nvSpPr>
        <p:spPr>
          <a:xfrm>
            <a:off x="3335481" y="591344"/>
            <a:ext cx="5179868" cy="5585619"/>
          </a:xfrm>
        </p:spPr>
        <p:txBody>
          <a:bodyPr anchor="ctr">
            <a:normAutofit/>
          </a:bodyPr>
          <a:lstStyle/>
          <a:p>
            <a:pPr>
              <a:lnSpc>
                <a:spcPct val="90000"/>
              </a:lnSpc>
            </a:pPr>
            <a:r>
              <a:rPr lang="en-US" dirty="0"/>
              <a:t>Definition: (from Wikipedia)</a:t>
            </a:r>
          </a:p>
          <a:p>
            <a:pPr>
              <a:lnSpc>
                <a:spcPct val="90000"/>
              </a:lnSpc>
            </a:pPr>
            <a:endParaRPr lang="en-US" dirty="0"/>
          </a:p>
          <a:p>
            <a:pPr>
              <a:lnSpc>
                <a:spcPct val="90000"/>
              </a:lnSpc>
            </a:pPr>
            <a:r>
              <a:rPr lang="en-US" dirty="0"/>
              <a:t>Asset management is a systematic process of developing, operating, maintaining, upgrading, and disposing of assets in the most cost-effective manner.</a:t>
            </a:r>
          </a:p>
        </p:txBody>
      </p:sp>
      <p:pic>
        <p:nvPicPr>
          <p:cNvPr id="4" name="Picture 3" descr="A logo of a company&#10;&#10;Description automatically generated">
            <a:extLst>
              <a:ext uri="{FF2B5EF4-FFF2-40B4-BE49-F238E27FC236}">
                <a16:creationId xmlns:a16="http://schemas.microsoft.com/office/drawing/2014/main" id="{14B79AA0-299B-F9C5-62B3-7966B9E6CCFC}"/>
              </a:ext>
            </a:extLst>
          </p:cNvPr>
          <p:cNvPicPr>
            <a:picLocks noChangeAspect="1"/>
          </p:cNvPicPr>
          <p:nvPr/>
        </p:nvPicPr>
        <p:blipFill>
          <a:blip r:embed="rId2"/>
          <a:stretch>
            <a:fillRect/>
          </a:stretch>
        </p:blipFill>
        <p:spPr>
          <a:xfrm>
            <a:off x="2551071" y="5876459"/>
            <a:ext cx="1566534" cy="962958"/>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dirty="0">
                <a:solidFill>
                  <a:srgbClr val="FFFFFF"/>
                </a:solidFill>
              </a:rPr>
              <a:t>Asset Management (cont.)</a:t>
            </a:r>
          </a:p>
        </p:txBody>
      </p:sp>
      <p:sp>
        <p:nvSpPr>
          <p:cNvPr id="27" name="Content Placeholder 2"/>
          <p:cNvSpPr>
            <a:spLocks noGrp="1"/>
          </p:cNvSpPr>
          <p:nvPr>
            <p:ph idx="1"/>
          </p:nvPr>
        </p:nvSpPr>
        <p:spPr>
          <a:xfrm>
            <a:off x="514347" y="1328207"/>
            <a:ext cx="8115301" cy="4822623"/>
          </a:xfrm>
        </p:spPr>
        <p:txBody>
          <a:bodyPr anchor="ctr">
            <a:normAutofit/>
          </a:bodyPr>
          <a:lstStyle/>
          <a:p>
            <a:r>
              <a:rPr lang="en-US" sz="2000" dirty="0"/>
              <a:t>Asset management is a systematic approach to the governance and realization of all value for which a group or entity is responsible.</a:t>
            </a:r>
          </a:p>
          <a:p>
            <a:pPr marL="0" indent="0">
              <a:buNone/>
            </a:pPr>
            <a:r>
              <a:rPr lang="en-US" sz="2000" dirty="0"/>
              <a:t> </a:t>
            </a:r>
          </a:p>
          <a:p>
            <a:r>
              <a:rPr lang="en-US" sz="2000" dirty="0"/>
              <a:t>It applies to tangible assets (physical objects such as complex process or manufacturing plants, infrastructure, buildings or equipment).</a:t>
            </a:r>
          </a:p>
          <a:p>
            <a:endParaRPr lang="en-US" sz="2000" dirty="0"/>
          </a:p>
          <a:p>
            <a:r>
              <a:rPr lang="en-US" sz="2000" dirty="0"/>
              <a:t>It also applies to intangible assets (such as intellectual property, goodwill and financial assets).</a:t>
            </a:r>
          </a:p>
          <a:p>
            <a:pPr marL="0" indent="0">
              <a:buNone/>
            </a:pPr>
            <a:endParaRPr lang="en-US" sz="2000" dirty="0"/>
          </a:p>
        </p:txBody>
      </p:sp>
      <p:pic>
        <p:nvPicPr>
          <p:cNvPr id="4" name="Picture 3" descr="A logo of a company&#10;&#10;Description automatically generated">
            <a:extLst>
              <a:ext uri="{FF2B5EF4-FFF2-40B4-BE49-F238E27FC236}">
                <a16:creationId xmlns:a16="http://schemas.microsoft.com/office/drawing/2014/main" id="{848D6036-BBEB-E80A-A9A7-999DBB839EDD}"/>
              </a:ext>
            </a:extLst>
          </p:cNvPr>
          <p:cNvPicPr>
            <a:picLocks noChangeAspect="1"/>
          </p:cNvPicPr>
          <p:nvPr/>
        </p:nvPicPr>
        <p:blipFill>
          <a:blip r:embed="rId2"/>
          <a:stretch>
            <a:fillRect/>
          </a:stretch>
        </p:blipFill>
        <p:spPr>
          <a:xfrm>
            <a:off x="7333489" y="5690722"/>
            <a:ext cx="1566534" cy="962958"/>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0D8B0D-1CF7-B986-F40C-09E12C9B8A00}"/>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D07E531-0AAA-938B-606C-1CF12627F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94524FF-BB1C-9666-FAAC-D7EF4A8B3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A4C7E18-3FC7-B2D3-4677-377FEF578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503FDC6-8B0E-219C-BD4D-908A8C7C9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042EDD7-A50F-6CF4-546E-51AD32A3F8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EAA19-A53D-52C9-6E38-02D8A8BFEB97}"/>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Asset Management (cont.)</a:t>
            </a:r>
          </a:p>
        </p:txBody>
      </p:sp>
      <p:sp>
        <p:nvSpPr>
          <p:cNvPr id="27" name="Content Placeholder 2">
            <a:extLst>
              <a:ext uri="{FF2B5EF4-FFF2-40B4-BE49-F238E27FC236}">
                <a16:creationId xmlns:a16="http://schemas.microsoft.com/office/drawing/2014/main" id="{A3793FC4-C0CD-FA84-4FB8-F2CA9019EA61}"/>
              </a:ext>
            </a:extLst>
          </p:cNvPr>
          <p:cNvSpPr>
            <a:spLocks noGrp="1"/>
          </p:cNvSpPr>
          <p:nvPr>
            <p:ph idx="1"/>
          </p:nvPr>
        </p:nvSpPr>
        <p:spPr>
          <a:xfrm>
            <a:off x="1028699" y="1328207"/>
            <a:ext cx="8115301" cy="4822623"/>
          </a:xfrm>
        </p:spPr>
        <p:txBody>
          <a:bodyPr anchor="ctr">
            <a:normAutofit/>
          </a:bodyPr>
          <a:lstStyle/>
          <a:p>
            <a:r>
              <a:rPr lang="en-US" sz="1800" dirty="0"/>
              <a:t>Asset management is a systematic process of:</a:t>
            </a:r>
          </a:p>
          <a:p>
            <a:pPr lvl="1"/>
            <a:r>
              <a:rPr lang="en-US" sz="1800" dirty="0"/>
              <a:t> developing, </a:t>
            </a:r>
          </a:p>
          <a:p>
            <a:pPr lvl="1"/>
            <a:r>
              <a:rPr lang="en-US" sz="1800" dirty="0"/>
              <a:t>operating, </a:t>
            </a:r>
          </a:p>
          <a:p>
            <a:pPr lvl="1"/>
            <a:r>
              <a:rPr lang="en-US" sz="1800" dirty="0"/>
              <a:t>maintaining, </a:t>
            </a:r>
          </a:p>
          <a:p>
            <a:pPr lvl="1"/>
            <a:r>
              <a:rPr lang="en-US" sz="1800" dirty="0"/>
              <a:t>upgrading, </a:t>
            </a:r>
          </a:p>
          <a:p>
            <a:pPr lvl="1"/>
            <a:r>
              <a:rPr lang="en-US" sz="1800" dirty="0"/>
              <a:t>and disposing </a:t>
            </a:r>
          </a:p>
          <a:p>
            <a:pPr marL="0" indent="0">
              <a:buNone/>
            </a:pPr>
            <a:r>
              <a:rPr lang="en-US" sz="1800" dirty="0"/>
              <a:t>	of assets in the most cost-effective manner. </a:t>
            </a:r>
          </a:p>
          <a:p>
            <a:pPr marL="0" indent="0">
              <a:buNone/>
            </a:pPr>
            <a:r>
              <a:rPr lang="en-US" sz="1800" dirty="0"/>
              <a:t>	(Including all costs, risks, and performance attributes)</a:t>
            </a:r>
          </a:p>
        </p:txBody>
      </p:sp>
      <p:pic>
        <p:nvPicPr>
          <p:cNvPr id="4" name="Picture 3" descr="A logo of a company&#10;&#10;Description automatically generated">
            <a:extLst>
              <a:ext uri="{FF2B5EF4-FFF2-40B4-BE49-F238E27FC236}">
                <a16:creationId xmlns:a16="http://schemas.microsoft.com/office/drawing/2014/main" id="{0B8F8AAA-FADB-F181-61C0-98421883C452}"/>
              </a:ext>
            </a:extLst>
          </p:cNvPr>
          <p:cNvPicPr>
            <a:picLocks noChangeAspect="1"/>
          </p:cNvPicPr>
          <p:nvPr/>
        </p:nvPicPr>
        <p:blipFill>
          <a:blip r:embed="rId2"/>
          <a:stretch>
            <a:fillRect/>
          </a:stretch>
        </p:blipFill>
        <p:spPr>
          <a:xfrm>
            <a:off x="7333489" y="5690722"/>
            <a:ext cx="1566534" cy="962958"/>
          </a:xfrm>
          <a:prstGeom prst="rect">
            <a:avLst/>
          </a:prstGeom>
        </p:spPr>
      </p:pic>
    </p:spTree>
    <p:extLst>
      <p:ext uri="{BB962C8B-B14F-4D97-AF65-F5344CB8AC3E}">
        <p14:creationId xmlns:p14="http://schemas.microsoft.com/office/powerpoint/2010/main" val="11397287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4168866" cy="1325563"/>
          </a:xfrm>
        </p:spPr>
        <p:txBody>
          <a:bodyPr>
            <a:normAutofit fontScale="90000"/>
          </a:bodyPr>
          <a:lstStyle/>
          <a:p>
            <a:pPr>
              <a:lnSpc>
                <a:spcPct val="90000"/>
              </a:lnSpc>
            </a:pPr>
            <a:r>
              <a:rPr dirty="0"/>
              <a:t>Asset Management</a:t>
            </a:r>
            <a:r>
              <a:rPr lang="en-US" dirty="0"/>
              <a:t> (cont.)</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350521" y="1825625"/>
            <a:ext cx="4446995" cy="4383152"/>
          </a:xfrm>
        </p:spPr>
        <p:txBody>
          <a:bodyPr>
            <a:normAutofit/>
          </a:bodyPr>
          <a:lstStyle/>
          <a:p>
            <a:pPr>
              <a:lnSpc>
                <a:spcPct val="90000"/>
              </a:lnSpc>
            </a:pPr>
            <a:endParaRPr lang="en-US" sz="1800" dirty="0"/>
          </a:p>
          <a:p>
            <a:pPr>
              <a:lnSpc>
                <a:spcPct val="90000"/>
              </a:lnSpc>
            </a:pPr>
            <a:endParaRPr lang="en-US" sz="1800" dirty="0"/>
          </a:p>
          <a:p>
            <a:pPr>
              <a:lnSpc>
                <a:spcPct val="90000"/>
              </a:lnSpc>
            </a:pPr>
            <a:endParaRPr lang="en-US" sz="1800" dirty="0"/>
          </a:p>
          <a:p>
            <a:pPr>
              <a:lnSpc>
                <a:spcPct val="90000"/>
              </a:lnSpc>
            </a:pPr>
            <a:r>
              <a:rPr lang="en-US" sz="1800" dirty="0"/>
              <a:t>Theory of asset management primarily deals with the periodic matter of improving, maintaining or in other circumstances assuring the economic and capital value of an asset over time.</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of a company&#10;&#10;Description automatically generated">
            <a:extLst>
              <a:ext uri="{FF2B5EF4-FFF2-40B4-BE49-F238E27FC236}">
                <a16:creationId xmlns:a16="http://schemas.microsoft.com/office/drawing/2014/main" id="{36C395F6-0FC8-0A7A-F648-E840AF71270D}"/>
              </a:ext>
            </a:extLst>
          </p:cNvPr>
          <p:cNvPicPr>
            <a:picLocks noChangeAspect="1"/>
          </p:cNvPicPr>
          <p:nvPr/>
        </p:nvPicPr>
        <p:blipFill>
          <a:blip r:embed="rId2"/>
          <a:stretch>
            <a:fillRect/>
          </a:stretch>
        </p:blipFill>
        <p:spPr>
          <a:xfrm>
            <a:off x="182881" y="5705359"/>
            <a:ext cx="1566534" cy="962958"/>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49B879-1E8C-FA09-4BD5-87FC72CD81A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8C079-BD31-7749-B5A7-5E77CE787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59E4BF-87BC-8DCF-4674-311EBE2B5786}"/>
              </a:ext>
            </a:extLst>
          </p:cNvPr>
          <p:cNvSpPr>
            <a:spLocks noGrp="1"/>
          </p:cNvSpPr>
          <p:nvPr>
            <p:ph type="title"/>
          </p:nvPr>
        </p:nvSpPr>
        <p:spPr>
          <a:xfrm>
            <a:off x="628650" y="365125"/>
            <a:ext cx="4168866" cy="1325563"/>
          </a:xfrm>
        </p:spPr>
        <p:txBody>
          <a:bodyPr>
            <a:normAutofit fontScale="90000"/>
          </a:bodyPr>
          <a:lstStyle/>
          <a:p>
            <a:pPr>
              <a:lnSpc>
                <a:spcPct val="90000"/>
              </a:lnSpc>
            </a:pPr>
            <a:r>
              <a:rPr dirty="0"/>
              <a:t>Asset Management</a:t>
            </a:r>
            <a:r>
              <a:rPr lang="en-US" dirty="0"/>
              <a:t> (cont.)</a:t>
            </a:r>
          </a:p>
        </p:txBody>
      </p:sp>
      <p:sp>
        <p:nvSpPr>
          <p:cNvPr id="10" name="Freeform: Shape 9">
            <a:extLst>
              <a:ext uri="{FF2B5EF4-FFF2-40B4-BE49-F238E27FC236}">
                <a16:creationId xmlns:a16="http://schemas.microsoft.com/office/drawing/2014/main" id="{2623279A-15A9-A574-1F82-498EFEB5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9F29FF2-F343-13F7-92F0-82C217CE7453}"/>
              </a:ext>
            </a:extLst>
          </p:cNvPr>
          <p:cNvSpPr>
            <a:spLocks noGrp="1"/>
          </p:cNvSpPr>
          <p:nvPr>
            <p:ph idx="1"/>
          </p:nvPr>
        </p:nvSpPr>
        <p:spPr>
          <a:xfrm>
            <a:off x="350521" y="1825625"/>
            <a:ext cx="4446995" cy="4383152"/>
          </a:xfrm>
        </p:spPr>
        <p:txBody>
          <a:bodyPr>
            <a:normAutofit/>
          </a:bodyPr>
          <a:lstStyle/>
          <a:p>
            <a:pPr>
              <a:lnSpc>
                <a:spcPct val="90000"/>
              </a:lnSpc>
            </a:pPr>
            <a:endParaRPr lang="en-US" sz="1800" dirty="0"/>
          </a:p>
          <a:p>
            <a:pPr>
              <a:lnSpc>
                <a:spcPct val="90000"/>
              </a:lnSpc>
            </a:pPr>
            <a:endParaRPr lang="en-US" sz="1800" dirty="0"/>
          </a:p>
          <a:p>
            <a:pPr>
              <a:lnSpc>
                <a:spcPct val="90000"/>
              </a:lnSpc>
            </a:pPr>
            <a:r>
              <a:rPr lang="en-US" sz="1800" dirty="0"/>
              <a:t>The term is commonly used in engineering, the business world, and public infrastructure sectors to ensure a coordinated approach to the optimization of costs, risks, service/performance, and sustainability. The term has traditionally been used in the financial sector to describe people and companies who manage investments on behalf of others. </a:t>
            </a:r>
          </a:p>
        </p:txBody>
      </p:sp>
      <p:sp>
        <p:nvSpPr>
          <p:cNvPr id="12" name="Oval 11">
            <a:extLst>
              <a:ext uri="{FF2B5EF4-FFF2-40B4-BE49-F238E27FC236}">
                <a16:creationId xmlns:a16="http://schemas.microsoft.com/office/drawing/2014/main" id="{67A7EDA4-487B-E733-E637-15900F115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93F8FEC9-FA67-1FDB-CA00-D36DDEFC4E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0785B9DB-6748-D8AD-C2EB-A46A15FCB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7048E33F-3628-7B69-C98E-17B665A00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4AD4392-68EE-973A-68AA-B3C5FF35C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0A7C9A0-8502-A271-86AC-DC6328DB12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65674F0B-72C7-7E6D-23EA-055285C97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of a company&#10;&#10;Description automatically generated">
            <a:extLst>
              <a:ext uri="{FF2B5EF4-FFF2-40B4-BE49-F238E27FC236}">
                <a16:creationId xmlns:a16="http://schemas.microsoft.com/office/drawing/2014/main" id="{E6E7FDC5-671B-E51B-2699-3B67266CF1CC}"/>
              </a:ext>
            </a:extLst>
          </p:cNvPr>
          <p:cNvPicPr>
            <a:picLocks noChangeAspect="1"/>
          </p:cNvPicPr>
          <p:nvPr/>
        </p:nvPicPr>
        <p:blipFill>
          <a:blip r:embed="rId2"/>
          <a:stretch>
            <a:fillRect/>
          </a:stretch>
        </p:blipFill>
        <p:spPr>
          <a:xfrm>
            <a:off x="182881" y="5705359"/>
            <a:ext cx="1566534" cy="962958"/>
          </a:xfrm>
          <a:prstGeom prst="rect">
            <a:avLst/>
          </a:prstGeom>
        </p:spPr>
      </p:pic>
    </p:spTree>
    <p:extLst>
      <p:ext uri="{BB962C8B-B14F-4D97-AF65-F5344CB8AC3E}">
        <p14:creationId xmlns:p14="http://schemas.microsoft.com/office/powerpoint/2010/main" val="21585112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US" sz="4700" dirty="0"/>
              <a:t>Asset Management (cont.)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5245" y="2599509"/>
            <a:ext cx="7607751" cy="3435531"/>
          </a:xfrm>
        </p:spPr>
        <p:txBody>
          <a:bodyPr anchor="ctr">
            <a:normAutofit/>
          </a:bodyPr>
          <a:lstStyle/>
          <a:p>
            <a:r>
              <a:rPr lang="en-US" sz="2100" dirty="0"/>
              <a:t>The ISO 55000 series of standards, developed by ISO TC 251, are the international standards for Asset Management. ISO 55000 provides an introduction and requirements specification for a management system for asset management. </a:t>
            </a:r>
          </a:p>
        </p:txBody>
      </p:sp>
      <p:pic>
        <p:nvPicPr>
          <p:cNvPr id="4" name="Picture 3" descr="A logo of a company&#10;&#10;Description automatically generated">
            <a:extLst>
              <a:ext uri="{FF2B5EF4-FFF2-40B4-BE49-F238E27FC236}">
                <a16:creationId xmlns:a16="http://schemas.microsoft.com/office/drawing/2014/main" id="{EFA85E4A-8633-0BC4-3B93-7C83596182D7}"/>
              </a:ext>
            </a:extLst>
          </p:cNvPr>
          <p:cNvPicPr>
            <a:picLocks noChangeAspect="1"/>
          </p:cNvPicPr>
          <p:nvPr/>
        </p:nvPicPr>
        <p:blipFill>
          <a:blip r:embed="rId2"/>
          <a:stretch>
            <a:fillRect/>
          </a:stretch>
        </p:blipFill>
        <p:spPr>
          <a:xfrm>
            <a:off x="7357214" y="204322"/>
            <a:ext cx="1566534" cy="962958"/>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771D1E-B04A-F4DC-E3F1-96D91197E48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CBDAD0-D63D-F2CE-DEEF-C53CA2962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0924A-4903-9C6F-52AD-67474B36793B}"/>
              </a:ext>
            </a:extLst>
          </p:cNvPr>
          <p:cNvSpPr>
            <a:spLocks noGrp="1"/>
          </p:cNvSpPr>
          <p:nvPr>
            <p:ph type="title"/>
          </p:nvPr>
        </p:nvSpPr>
        <p:spPr>
          <a:xfrm>
            <a:off x="606478" y="386930"/>
            <a:ext cx="6927525" cy="1188950"/>
          </a:xfrm>
        </p:spPr>
        <p:txBody>
          <a:bodyPr anchor="b">
            <a:normAutofit/>
          </a:bodyPr>
          <a:lstStyle/>
          <a:p>
            <a:r>
              <a:rPr lang="en-US" sz="4700" dirty="0"/>
              <a:t>Asset Management (cont.)</a:t>
            </a:r>
          </a:p>
        </p:txBody>
      </p:sp>
      <p:grpSp>
        <p:nvGrpSpPr>
          <p:cNvPr id="10" name="Group 9">
            <a:extLst>
              <a:ext uri="{FF2B5EF4-FFF2-40B4-BE49-F238E27FC236}">
                <a16:creationId xmlns:a16="http://schemas.microsoft.com/office/drawing/2014/main" id="{4B013B77-CDC1-AC00-9F78-478384573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58208006-7522-3B3F-793B-1905D78B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D03842D-1557-E565-6E1A-F8F81FCBA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1EB4797-5F94-25B5-BC1E-03BC1E71E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C68AA9-DE59-9D49-21F7-B8B92EFD9DC8}"/>
              </a:ext>
            </a:extLst>
          </p:cNvPr>
          <p:cNvSpPr>
            <a:spLocks noGrp="1"/>
          </p:cNvSpPr>
          <p:nvPr>
            <p:ph idx="1"/>
          </p:nvPr>
        </p:nvSpPr>
        <p:spPr>
          <a:xfrm>
            <a:off x="595245" y="2599509"/>
            <a:ext cx="7607751" cy="3435531"/>
          </a:xfrm>
        </p:spPr>
        <p:txBody>
          <a:bodyPr anchor="ctr">
            <a:normAutofit/>
          </a:bodyPr>
          <a:lstStyle/>
          <a:p>
            <a:r>
              <a:rPr lang="en-US" sz="2100" dirty="0"/>
              <a:t>The ISO 55000 standard defines an asset as an "item, thing or entity that has potential or actual value to an organization". ISO 55001 specifies requirements for an asset management system within the context of the organization, and ISO 55002 gives guidelines for the application of an asset management system, in accordance with the requirements of ISO 55001.</a:t>
            </a:r>
          </a:p>
        </p:txBody>
      </p:sp>
      <p:pic>
        <p:nvPicPr>
          <p:cNvPr id="4" name="Picture 3" descr="A logo of a company&#10;&#10;Description automatically generated">
            <a:extLst>
              <a:ext uri="{FF2B5EF4-FFF2-40B4-BE49-F238E27FC236}">
                <a16:creationId xmlns:a16="http://schemas.microsoft.com/office/drawing/2014/main" id="{5B672DAE-CC39-C099-A64F-BA3D5FE5B1EA}"/>
              </a:ext>
            </a:extLst>
          </p:cNvPr>
          <p:cNvPicPr>
            <a:picLocks noChangeAspect="1"/>
          </p:cNvPicPr>
          <p:nvPr/>
        </p:nvPicPr>
        <p:blipFill>
          <a:blip r:embed="rId2"/>
          <a:stretch>
            <a:fillRect/>
          </a:stretch>
        </p:blipFill>
        <p:spPr>
          <a:xfrm>
            <a:off x="7357214" y="204322"/>
            <a:ext cx="1566534" cy="962958"/>
          </a:xfrm>
          <a:prstGeom prst="rect">
            <a:avLst/>
          </a:prstGeom>
        </p:spPr>
      </p:pic>
    </p:spTree>
    <p:extLst>
      <p:ext uri="{BB962C8B-B14F-4D97-AF65-F5344CB8AC3E}">
        <p14:creationId xmlns:p14="http://schemas.microsoft.com/office/powerpoint/2010/main" val="5739786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Asset Management</a:t>
            </a:r>
            <a:r>
              <a:rPr lang="en-US" dirty="0"/>
              <a:t> Examples</a:t>
            </a:r>
            <a:endParaRPr dirty="0"/>
          </a:p>
        </p:txBody>
      </p:sp>
      <p:graphicFrame>
        <p:nvGraphicFramePr>
          <p:cNvPr id="9" name="Content Placeholder 2">
            <a:extLst>
              <a:ext uri="{FF2B5EF4-FFF2-40B4-BE49-F238E27FC236}">
                <a16:creationId xmlns:a16="http://schemas.microsoft.com/office/drawing/2014/main" id="{7A025E15-6D5C-3C6B-6A8E-82AE12F917F4}"/>
              </a:ext>
            </a:extLst>
          </p:cNvPr>
          <p:cNvGraphicFramePr>
            <a:graphicFrameLocks noGrp="1"/>
          </p:cNvGraphicFramePr>
          <p:nvPr>
            <p:ph idx="1"/>
          </p:nvPr>
        </p:nvGraphicFramePr>
        <p:xfrm>
          <a:off x="457200" y="160020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logo of a company&#10;&#10;Description automatically generated">
            <a:extLst>
              <a:ext uri="{FF2B5EF4-FFF2-40B4-BE49-F238E27FC236}">
                <a16:creationId xmlns:a16="http://schemas.microsoft.com/office/drawing/2014/main" id="{AC147ADF-4397-E57D-B1BF-89955AA5330B}"/>
              </a:ext>
            </a:extLst>
          </p:cNvPr>
          <p:cNvPicPr>
            <a:picLocks noChangeAspect="1"/>
          </p:cNvPicPr>
          <p:nvPr/>
        </p:nvPicPr>
        <p:blipFill>
          <a:blip r:embed="rId7"/>
          <a:stretch>
            <a:fillRect/>
          </a:stretch>
        </p:blipFill>
        <p:spPr>
          <a:xfrm>
            <a:off x="7333489" y="5690722"/>
            <a:ext cx="1566534" cy="962958"/>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0" y="762001"/>
            <a:ext cx="4000647" cy="1708242"/>
          </a:xfrm>
        </p:spPr>
        <p:txBody>
          <a:bodyPr anchor="ctr">
            <a:normAutofit/>
          </a:bodyPr>
          <a:lstStyle/>
          <a:p>
            <a:r>
              <a:rPr lang="en-US" sz="3500" dirty="0"/>
              <a:t>Asset Management Types</a:t>
            </a:r>
          </a:p>
        </p:txBody>
      </p:sp>
      <p:sp>
        <p:nvSpPr>
          <p:cNvPr id="3" name="Content Placeholder 2"/>
          <p:cNvSpPr>
            <a:spLocks noGrp="1"/>
          </p:cNvSpPr>
          <p:nvPr>
            <p:ph idx="1"/>
          </p:nvPr>
        </p:nvSpPr>
        <p:spPr>
          <a:xfrm>
            <a:off x="571350" y="2470244"/>
            <a:ext cx="4000647" cy="3769835"/>
          </a:xfrm>
        </p:spPr>
        <p:txBody>
          <a:bodyPr anchor="ctr">
            <a:normAutofit lnSpcReduction="10000"/>
          </a:bodyPr>
          <a:lstStyle/>
          <a:p>
            <a:pPr>
              <a:lnSpc>
                <a:spcPct val="90000"/>
              </a:lnSpc>
            </a:pPr>
            <a:r>
              <a:rPr lang="en-US" sz="1800" dirty="0"/>
              <a:t>Intangible asset management </a:t>
            </a:r>
          </a:p>
          <a:p>
            <a:pPr lvl="1">
              <a:lnSpc>
                <a:spcPct val="90000"/>
              </a:lnSpc>
            </a:pPr>
            <a:r>
              <a:rPr lang="en-US" sz="1800" dirty="0"/>
              <a:t>Not covered in this presentation.</a:t>
            </a:r>
          </a:p>
          <a:p>
            <a:pPr>
              <a:lnSpc>
                <a:spcPct val="90000"/>
              </a:lnSpc>
            </a:pPr>
            <a:endParaRPr lang="en-US" sz="1800" dirty="0"/>
          </a:p>
          <a:p>
            <a:pPr>
              <a:lnSpc>
                <a:spcPct val="90000"/>
              </a:lnSpc>
            </a:pPr>
            <a:r>
              <a:rPr lang="en-US" sz="1800" dirty="0"/>
              <a:t>Tangible asset management - Physical and Infrastructure</a:t>
            </a:r>
          </a:p>
          <a:p>
            <a:pPr>
              <a:lnSpc>
                <a:spcPct val="90000"/>
              </a:lnSpc>
            </a:pPr>
            <a:endParaRPr lang="en-US" sz="1800" dirty="0"/>
          </a:p>
          <a:p>
            <a:pPr lvl="1">
              <a:lnSpc>
                <a:spcPct val="90000"/>
              </a:lnSpc>
            </a:pPr>
            <a:r>
              <a:rPr lang="en-US" sz="1800" dirty="0"/>
              <a:t>Asset management plans can be comprehensive and complex, or overarching and simplified</a:t>
            </a:r>
          </a:p>
          <a:p>
            <a:pPr>
              <a:lnSpc>
                <a:spcPct val="90000"/>
              </a:lnSpc>
            </a:pPr>
            <a:endParaRPr lang="en-US" sz="1800" dirty="0"/>
          </a:p>
          <a:p>
            <a:pPr lvl="1">
              <a:lnSpc>
                <a:spcPct val="90000"/>
              </a:lnSpc>
            </a:pPr>
            <a:r>
              <a:rPr lang="en-US" sz="1800" dirty="0"/>
              <a:t>Plan style depends on the intended use and the organization’s ability to prepare a plan</a:t>
            </a:r>
          </a:p>
        </p:txBody>
      </p:sp>
      <p:pic>
        <p:nvPicPr>
          <p:cNvPr id="7" name="Picture 6" descr="Top view of cubes connected with black lines">
            <a:extLst>
              <a:ext uri="{FF2B5EF4-FFF2-40B4-BE49-F238E27FC236}">
                <a16:creationId xmlns:a16="http://schemas.microsoft.com/office/drawing/2014/main" id="{8CFE7D41-1606-AE5C-1EF1-A3A92B9C0676}"/>
              </a:ext>
            </a:extLst>
          </p:cNvPr>
          <p:cNvPicPr>
            <a:picLocks noChangeAspect="1"/>
          </p:cNvPicPr>
          <p:nvPr/>
        </p:nvPicPr>
        <p:blipFill>
          <a:blip r:embed="rId2"/>
          <a:srcRect l="33120" r="23197" b="-1"/>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pic>
        <p:nvPicPr>
          <p:cNvPr id="4" name="Picture 3" descr="A logo of a company&#10;&#10;Description automatically generated">
            <a:extLst>
              <a:ext uri="{FF2B5EF4-FFF2-40B4-BE49-F238E27FC236}">
                <a16:creationId xmlns:a16="http://schemas.microsoft.com/office/drawing/2014/main" id="{2CF0A3BE-69B9-AF05-650E-B804FA78F1EE}"/>
              </a:ext>
            </a:extLst>
          </p:cNvPr>
          <p:cNvPicPr>
            <a:picLocks noChangeAspect="1"/>
          </p:cNvPicPr>
          <p:nvPr/>
        </p:nvPicPr>
        <p:blipFill>
          <a:blip r:embed="rId3"/>
          <a:stretch>
            <a:fillRect/>
          </a:stretch>
        </p:blipFill>
        <p:spPr>
          <a:xfrm>
            <a:off x="0" y="136442"/>
            <a:ext cx="1566534" cy="96295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en-US" sz="4700"/>
              <a:t>How did you get this role?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A30EEDF-1344-10F9-2B7D-3CB23D170198}"/>
              </a:ext>
            </a:extLst>
          </p:cNvPr>
          <p:cNvGraphicFramePr>
            <a:graphicFrameLocks noGrp="1"/>
          </p:cNvGraphicFramePr>
          <p:nvPr>
            <p:ph idx="1"/>
            <p:extLst>
              <p:ext uri="{D42A27DB-BD31-4B8C-83A1-F6EECF244321}">
                <p14:modId xmlns:p14="http://schemas.microsoft.com/office/powerpoint/2010/main" val="2176957407"/>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logo of a company&#10;&#10;Description automatically generated">
            <a:extLst>
              <a:ext uri="{FF2B5EF4-FFF2-40B4-BE49-F238E27FC236}">
                <a16:creationId xmlns:a16="http://schemas.microsoft.com/office/drawing/2014/main" id="{B02827D5-F0FE-C34E-F80B-8BD386D634C7}"/>
              </a:ext>
            </a:extLst>
          </p:cNvPr>
          <p:cNvPicPr>
            <a:picLocks noChangeAspect="1"/>
          </p:cNvPicPr>
          <p:nvPr/>
        </p:nvPicPr>
        <p:blipFill>
          <a:blip r:embed="rId7"/>
          <a:stretch>
            <a:fillRect/>
          </a:stretch>
        </p:blipFill>
        <p:spPr>
          <a:xfrm>
            <a:off x="82297" y="159344"/>
            <a:ext cx="1566534" cy="962958"/>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splay stock market numbers">
            <a:extLst>
              <a:ext uri="{FF2B5EF4-FFF2-40B4-BE49-F238E27FC236}">
                <a16:creationId xmlns:a16="http://schemas.microsoft.com/office/drawing/2014/main" id="{F45CE2D3-BE93-0857-230B-F4958B355626}"/>
              </a:ext>
            </a:extLst>
          </p:cNvPr>
          <p:cNvPicPr>
            <a:picLocks noChangeAspect="1"/>
          </p:cNvPicPr>
          <p:nvPr/>
        </p:nvPicPr>
        <p:blipFill>
          <a:blip r:embed="rId2"/>
          <a:srcRect l="28357" r="27194" b="-1"/>
          <a:stretch/>
        </p:blipFill>
        <p:spPr>
          <a:xfrm>
            <a:off x="4577270" y="10"/>
            <a:ext cx="4566728"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0" y="328512"/>
            <a:ext cx="3583791" cy="1628970"/>
          </a:xfrm>
        </p:spPr>
        <p:txBody>
          <a:bodyPr anchor="ctr">
            <a:normAutofit/>
          </a:bodyPr>
          <a:lstStyle/>
          <a:p>
            <a:r>
              <a:rPr lang="en-US" sz="3500" dirty="0"/>
              <a:t>Tangible Asset Management</a:t>
            </a:r>
          </a:p>
        </p:txBody>
      </p:sp>
      <p:sp>
        <p:nvSpPr>
          <p:cNvPr id="3" name="Content Placeholder 2"/>
          <p:cNvSpPr>
            <a:spLocks noGrp="1"/>
          </p:cNvSpPr>
          <p:nvPr>
            <p:ph idx="1"/>
          </p:nvPr>
        </p:nvSpPr>
        <p:spPr>
          <a:xfrm>
            <a:off x="213531" y="1942727"/>
            <a:ext cx="4299427" cy="3609048"/>
          </a:xfrm>
        </p:spPr>
        <p:txBody>
          <a:bodyPr anchor="ctr">
            <a:noAutofit/>
          </a:bodyPr>
          <a:lstStyle/>
          <a:p>
            <a:pPr>
              <a:lnSpc>
                <a:spcPct val="90000"/>
              </a:lnSpc>
            </a:pPr>
            <a:r>
              <a:rPr lang="en-US" sz="1800" dirty="0"/>
              <a:t>Plans shall include, but not be limited to:</a:t>
            </a:r>
          </a:p>
          <a:p>
            <a:pPr lvl="1">
              <a:lnSpc>
                <a:spcPct val="90000"/>
              </a:lnSpc>
            </a:pPr>
            <a:endParaRPr lang="en-US" sz="300" dirty="0"/>
          </a:p>
          <a:p>
            <a:pPr lvl="1">
              <a:lnSpc>
                <a:spcPct val="90000"/>
              </a:lnSpc>
            </a:pPr>
            <a:r>
              <a:rPr lang="en-US" sz="1800" dirty="0"/>
              <a:t>Labeling each asset</a:t>
            </a:r>
          </a:p>
          <a:p>
            <a:pPr lvl="1">
              <a:lnSpc>
                <a:spcPct val="90000"/>
              </a:lnSpc>
            </a:pPr>
            <a:endParaRPr lang="en-US" sz="1800" dirty="0"/>
          </a:p>
          <a:p>
            <a:pPr lvl="1">
              <a:lnSpc>
                <a:spcPct val="90000"/>
              </a:lnSpc>
            </a:pPr>
            <a:r>
              <a:rPr lang="en-US" sz="1800" dirty="0"/>
              <a:t>Describing each asset</a:t>
            </a:r>
          </a:p>
          <a:p>
            <a:pPr lvl="1">
              <a:lnSpc>
                <a:spcPct val="90000"/>
              </a:lnSpc>
            </a:pPr>
            <a:endParaRPr lang="en-US" sz="1800" dirty="0"/>
          </a:p>
          <a:p>
            <a:pPr lvl="1">
              <a:lnSpc>
                <a:spcPct val="90000"/>
              </a:lnSpc>
            </a:pPr>
            <a:r>
              <a:rPr lang="en-US" sz="1800" dirty="0"/>
              <a:t>Documenting the value of each asset</a:t>
            </a:r>
          </a:p>
          <a:p>
            <a:pPr lvl="1">
              <a:lnSpc>
                <a:spcPct val="90000"/>
              </a:lnSpc>
            </a:pPr>
            <a:endParaRPr lang="en-US" sz="1800" dirty="0"/>
          </a:p>
          <a:p>
            <a:pPr lvl="1">
              <a:lnSpc>
                <a:spcPct val="90000"/>
              </a:lnSpc>
            </a:pPr>
            <a:r>
              <a:rPr lang="en-US" sz="1800" dirty="0"/>
              <a:t>Prioritizing the importance of each asset</a:t>
            </a:r>
          </a:p>
        </p:txBody>
      </p:sp>
      <p:pic>
        <p:nvPicPr>
          <p:cNvPr id="4" name="Picture 3" descr="A logo of a company&#10;&#10;Description automatically generated">
            <a:extLst>
              <a:ext uri="{FF2B5EF4-FFF2-40B4-BE49-F238E27FC236}">
                <a16:creationId xmlns:a16="http://schemas.microsoft.com/office/drawing/2014/main" id="{AB2E24BE-69D3-9B98-BB37-89AC998CE13A}"/>
              </a:ext>
            </a:extLst>
          </p:cNvPr>
          <p:cNvPicPr>
            <a:picLocks noChangeAspect="1"/>
          </p:cNvPicPr>
          <p:nvPr/>
        </p:nvPicPr>
        <p:blipFill>
          <a:blip r:embed="rId3"/>
          <a:stretch>
            <a:fillRect/>
          </a:stretch>
        </p:blipFill>
        <p:spPr>
          <a:xfrm>
            <a:off x="3005466" y="5880288"/>
            <a:ext cx="1566534" cy="962958"/>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46E646-33F3-8976-685A-64AEF7FFF100}"/>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D154745B-F5F9-9DD2-CA05-2A21441EAE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splay stock market numbers">
            <a:extLst>
              <a:ext uri="{FF2B5EF4-FFF2-40B4-BE49-F238E27FC236}">
                <a16:creationId xmlns:a16="http://schemas.microsoft.com/office/drawing/2014/main" id="{3676AED2-4262-A35E-DBAB-6AA5E98901BA}"/>
              </a:ext>
            </a:extLst>
          </p:cNvPr>
          <p:cNvPicPr>
            <a:picLocks noChangeAspect="1"/>
          </p:cNvPicPr>
          <p:nvPr/>
        </p:nvPicPr>
        <p:blipFill>
          <a:blip r:embed="rId2"/>
          <a:srcRect l="28357" r="27194" b="-1"/>
          <a:stretch/>
        </p:blipFill>
        <p:spPr>
          <a:xfrm>
            <a:off x="4577270" y="10"/>
            <a:ext cx="4566728" cy="6857990"/>
          </a:xfrm>
          <a:prstGeom prst="rect">
            <a:avLst/>
          </a:prstGeom>
        </p:spPr>
      </p:pic>
      <p:sp useBgFill="1">
        <p:nvSpPr>
          <p:cNvPr id="11" name="Rectangle 10">
            <a:extLst>
              <a:ext uri="{FF2B5EF4-FFF2-40B4-BE49-F238E27FC236}">
                <a16:creationId xmlns:a16="http://schemas.microsoft.com/office/drawing/2014/main" id="{70864818-C9E5-C987-7ECC-7C7735408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600691F-2D81-9FBE-BE8C-D2C060DDA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8F212D-594D-A50A-DD9E-6C279FA6577C}"/>
              </a:ext>
            </a:extLst>
          </p:cNvPr>
          <p:cNvSpPr>
            <a:spLocks noGrp="1"/>
          </p:cNvSpPr>
          <p:nvPr>
            <p:ph type="title"/>
          </p:nvPr>
        </p:nvSpPr>
        <p:spPr>
          <a:xfrm>
            <a:off x="571350" y="328512"/>
            <a:ext cx="3583791" cy="1628970"/>
          </a:xfrm>
        </p:spPr>
        <p:txBody>
          <a:bodyPr anchor="ctr">
            <a:normAutofit/>
          </a:bodyPr>
          <a:lstStyle/>
          <a:p>
            <a:r>
              <a:rPr lang="en-US" sz="3500" dirty="0"/>
              <a:t>Tangible Asset Management</a:t>
            </a:r>
          </a:p>
        </p:txBody>
      </p:sp>
      <p:sp>
        <p:nvSpPr>
          <p:cNvPr id="3" name="Content Placeholder 2">
            <a:extLst>
              <a:ext uri="{FF2B5EF4-FFF2-40B4-BE49-F238E27FC236}">
                <a16:creationId xmlns:a16="http://schemas.microsoft.com/office/drawing/2014/main" id="{5B984541-08AE-E291-38EE-6425BA84E290}"/>
              </a:ext>
            </a:extLst>
          </p:cNvPr>
          <p:cNvSpPr>
            <a:spLocks noGrp="1"/>
          </p:cNvSpPr>
          <p:nvPr>
            <p:ph idx="1"/>
          </p:nvPr>
        </p:nvSpPr>
        <p:spPr>
          <a:xfrm>
            <a:off x="279972" y="2113710"/>
            <a:ext cx="4297298" cy="3609048"/>
          </a:xfrm>
        </p:spPr>
        <p:txBody>
          <a:bodyPr anchor="ctr">
            <a:noAutofit/>
          </a:bodyPr>
          <a:lstStyle/>
          <a:p>
            <a:pPr>
              <a:lnSpc>
                <a:spcPct val="90000"/>
              </a:lnSpc>
            </a:pPr>
            <a:r>
              <a:rPr lang="en-US" sz="1800" dirty="0"/>
              <a:t>Plans shall also include, but not be limited to:</a:t>
            </a:r>
          </a:p>
          <a:p>
            <a:pPr lvl="1">
              <a:lnSpc>
                <a:spcPct val="90000"/>
              </a:lnSpc>
            </a:pPr>
            <a:endParaRPr lang="en-US" sz="300" dirty="0"/>
          </a:p>
          <a:p>
            <a:pPr lvl="1">
              <a:lnSpc>
                <a:spcPct val="90000"/>
              </a:lnSpc>
            </a:pPr>
            <a:r>
              <a:rPr lang="en-US" sz="1800" dirty="0"/>
              <a:t>Determining the life expectancy of each asset</a:t>
            </a:r>
          </a:p>
          <a:p>
            <a:pPr lvl="1">
              <a:lnSpc>
                <a:spcPct val="90000"/>
              </a:lnSpc>
            </a:pPr>
            <a:endParaRPr lang="en-US" sz="1800" dirty="0"/>
          </a:p>
          <a:p>
            <a:pPr lvl="1">
              <a:lnSpc>
                <a:spcPct val="90000"/>
              </a:lnSpc>
            </a:pPr>
            <a:r>
              <a:rPr lang="en-US" sz="1800" dirty="0"/>
              <a:t>Evaluating the present condition of each asset</a:t>
            </a:r>
          </a:p>
          <a:p>
            <a:pPr lvl="1">
              <a:lnSpc>
                <a:spcPct val="90000"/>
              </a:lnSpc>
            </a:pPr>
            <a:endParaRPr lang="en-US" sz="1800" dirty="0"/>
          </a:p>
          <a:p>
            <a:pPr lvl="1">
              <a:lnSpc>
                <a:spcPct val="90000"/>
              </a:lnSpc>
            </a:pPr>
            <a:r>
              <a:rPr lang="en-US" sz="1800" dirty="0"/>
              <a:t>Considering disposal, rebuild or replacement options of each asset</a:t>
            </a:r>
          </a:p>
          <a:p>
            <a:pPr lvl="1">
              <a:lnSpc>
                <a:spcPct val="90000"/>
              </a:lnSpc>
            </a:pPr>
            <a:endParaRPr lang="en-US" sz="1800" dirty="0"/>
          </a:p>
          <a:p>
            <a:pPr lvl="1">
              <a:lnSpc>
                <a:spcPct val="90000"/>
              </a:lnSpc>
            </a:pPr>
            <a:r>
              <a:rPr lang="en-US" sz="1800" dirty="0"/>
              <a:t>Schedule the expected due date for addressing each asset</a:t>
            </a:r>
          </a:p>
        </p:txBody>
      </p:sp>
      <p:pic>
        <p:nvPicPr>
          <p:cNvPr id="4" name="Picture 3" descr="A logo of a company&#10;&#10;Description automatically generated">
            <a:extLst>
              <a:ext uri="{FF2B5EF4-FFF2-40B4-BE49-F238E27FC236}">
                <a16:creationId xmlns:a16="http://schemas.microsoft.com/office/drawing/2014/main" id="{5BFCD7A0-54D6-3881-AC14-85131E74525D}"/>
              </a:ext>
            </a:extLst>
          </p:cNvPr>
          <p:cNvPicPr>
            <a:picLocks noChangeAspect="1"/>
          </p:cNvPicPr>
          <p:nvPr/>
        </p:nvPicPr>
        <p:blipFill>
          <a:blip r:embed="rId3"/>
          <a:stretch>
            <a:fillRect/>
          </a:stretch>
        </p:blipFill>
        <p:spPr>
          <a:xfrm>
            <a:off x="3005466" y="5880288"/>
            <a:ext cx="1566534" cy="962958"/>
          </a:xfrm>
          <a:prstGeom prst="rect">
            <a:avLst/>
          </a:prstGeom>
        </p:spPr>
      </p:pic>
    </p:spTree>
    <p:extLst>
      <p:ext uri="{BB962C8B-B14F-4D97-AF65-F5344CB8AC3E}">
        <p14:creationId xmlns:p14="http://schemas.microsoft.com/office/powerpoint/2010/main" val="41845578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4594" y="338138"/>
            <a:ext cx="4501582" cy="1495425"/>
          </a:xfrm>
        </p:spPr>
        <p:txBody>
          <a:bodyPr>
            <a:normAutofit fontScale="90000"/>
          </a:bodyPr>
          <a:lstStyle/>
          <a:p>
            <a:pPr>
              <a:lnSpc>
                <a:spcPct val="90000"/>
              </a:lnSpc>
            </a:pPr>
            <a:r>
              <a:rPr lang="en-US" sz="3600" spc="40" dirty="0"/>
              <a:t>Maintenance is a Key Component of Asset Management</a:t>
            </a:r>
          </a:p>
        </p:txBody>
      </p:sp>
      <p:sp>
        <p:nvSpPr>
          <p:cNvPr id="29" name="Content Placeholder 2"/>
          <p:cNvSpPr>
            <a:spLocks noGrp="1"/>
          </p:cNvSpPr>
          <p:nvPr>
            <p:ph idx="1"/>
          </p:nvPr>
        </p:nvSpPr>
        <p:spPr>
          <a:xfrm>
            <a:off x="385761" y="1677924"/>
            <a:ext cx="5329240" cy="4438650"/>
          </a:xfrm>
        </p:spPr>
        <p:txBody>
          <a:bodyPr>
            <a:noAutofit/>
          </a:bodyPr>
          <a:lstStyle/>
          <a:p>
            <a:pPr>
              <a:lnSpc>
                <a:spcPct val="90000"/>
              </a:lnSpc>
            </a:pPr>
            <a:endParaRPr lang="en-US" sz="1800" spc="40" dirty="0"/>
          </a:p>
          <a:p>
            <a:pPr>
              <a:lnSpc>
                <a:spcPct val="90000"/>
              </a:lnSpc>
            </a:pPr>
            <a:endParaRPr lang="en-US" sz="1800" spc="40" dirty="0"/>
          </a:p>
          <a:p>
            <a:pPr>
              <a:lnSpc>
                <a:spcPct val="90000"/>
              </a:lnSpc>
            </a:pPr>
            <a:r>
              <a:rPr lang="en-US" sz="1800" spc="40" dirty="0"/>
              <a:t>Maintenance management systems are a necessary part of a maintenance program</a:t>
            </a:r>
          </a:p>
          <a:p>
            <a:pPr lvl="1">
              <a:lnSpc>
                <a:spcPct val="90000"/>
              </a:lnSpc>
            </a:pPr>
            <a:r>
              <a:rPr lang="en-US" sz="1800" spc="40" dirty="0"/>
              <a:t>Computerized maintenance management systems (CMMS) are recommended</a:t>
            </a:r>
          </a:p>
          <a:p>
            <a:pPr>
              <a:lnSpc>
                <a:spcPct val="90000"/>
              </a:lnSpc>
            </a:pPr>
            <a:endParaRPr lang="en-US" sz="1800" spc="40" dirty="0"/>
          </a:p>
          <a:p>
            <a:pPr>
              <a:lnSpc>
                <a:spcPct val="90000"/>
              </a:lnSpc>
            </a:pPr>
            <a:r>
              <a:rPr lang="en-US" sz="1800" spc="40" dirty="0"/>
              <a:t>Asset inventory data base and documentation shall include:</a:t>
            </a:r>
          </a:p>
          <a:p>
            <a:pPr lvl="1">
              <a:lnSpc>
                <a:spcPct val="90000"/>
              </a:lnSpc>
            </a:pPr>
            <a:r>
              <a:rPr lang="en-US" sz="1800" spc="40" dirty="0"/>
              <a:t>Property, grounds and buildings</a:t>
            </a:r>
          </a:p>
          <a:p>
            <a:pPr lvl="1">
              <a:lnSpc>
                <a:spcPct val="90000"/>
              </a:lnSpc>
            </a:pPr>
            <a:r>
              <a:rPr lang="en-US" sz="1800" spc="40" dirty="0"/>
              <a:t>Machinery, equipment and supplies</a:t>
            </a:r>
          </a:p>
          <a:p>
            <a:pPr lvl="1">
              <a:lnSpc>
                <a:spcPct val="90000"/>
              </a:lnSpc>
            </a:pPr>
            <a:r>
              <a:rPr lang="en-US" sz="1800" spc="40" dirty="0"/>
              <a:t>Vehicles, fleet and portable equipment</a:t>
            </a:r>
          </a:p>
          <a:p>
            <a:pPr lvl="1">
              <a:lnSpc>
                <a:spcPct val="90000"/>
              </a:lnSpc>
            </a:pPr>
            <a:r>
              <a:rPr lang="en-US" sz="1800" spc="40" dirty="0"/>
              <a:t>Miscellaneous</a:t>
            </a:r>
          </a:p>
        </p:txBody>
      </p:sp>
      <p:pic>
        <p:nvPicPr>
          <p:cNvPr id="30" name="Picture 29" descr="Machine gears">
            <a:extLst>
              <a:ext uri="{FF2B5EF4-FFF2-40B4-BE49-F238E27FC236}">
                <a16:creationId xmlns:a16="http://schemas.microsoft.com/office/drawing/2014/main" id="{D412EF73-F069-D9E8-B226-88F9BDE2073A}"/>
              </a:ext>
            </a:extLst>
          </p:cNvPr>
          <p:cNvPicPr>
            <a:picLocks noChangeAspect="1"/>
          </p:cNvPicPr>
          <p:nvPr/>
        </p:nvPicPr>
        <p:blipFill>
          <a:blip r:embed="rId2">
            <a:alphaModFix amt="20000"/>
          </a:blip>
          <a:srcRect l="17257" r="46298" b="-1"/>
          <a:stretch/>
        </p:blipFill>
        <p:spPr>
          <a:xfrm>
            <a:off x="5964723" y="10"/>
            <a:ext cx="3176989" cy="5818727"/>
          </a:xfrm>
          <a:prstGeom prst="rect">
            <a:avLst/>
          </a:prstGeom>
          <a:effectLst/>
        </p:spPr>
      </p:pic>
      <p:pic>
        <p:nvPicPr>
          <p:cNvPr id="4" name="Picture 3" descr="A logo of a company&#10;&#10;Description automatically generated">
            <a:extLst>
              <a:ext uri="{FF2B5EF4-FFF2-40B4-BE49-F238E27FC236}">
                <a16:creationId xmlns:a16="http://schemas.microsoft.com/office/drawing/2014/main" id="{32CB5DFD-5CD2-F73A-42A6-EB20CC38A144}"/>
              </a:ext>
            </a:extLst>
          </p:cNvPr>
          <p:cNvPicPr>
            <a:picLocks noChangeAspect="1"/>
          </p:cNvPicPr>
          <p:nvPr/>
        </p:nvPicPr>
        <p:blipFill>
          <a:blip r:embed="rId3"/>
          <a:stretch>
            <a:fillRect/>
          </a:stretch>
        </p:blipFill>
        <p:spPr>
          <a:xfrm>
            <a:off x="7575179" y="5818737"/>
            <a:ext cx="1566534" cy="962958"/>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3D2DC0-B1B8-F0DD-0332-EA8CDC114F8A}"/>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7FB2EA87-6CFB-D925-45E6-0A473B8F2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A81893-196A-2B31-E01B-381891FEF3B8}"/>
              </a:ext>
            </a:extLst>
          </p:cNvPr>
          <p:cNvSpPr>
            <a:spLocks noGrp="1"/>
          </p:cNvSpPr>
          <p:nvPr>
            <p:ph type="title"/>
          </p:nvPr>
        </p:nvSpPr>
        <p:spPr>
          <a:xfrm>
            <a:off x="454594" y="-119062"/>
            <a:ext cx="4501582" cy="1495425"/>
          </a:xfrm>
        </p:spPr>
        <p:txBody>
          <a:bodyPr>
            <a:normAutofit fontScale="90000"/>
          </a:bodyPr>
          <a:lstStyle/>
          <a:p>
            <a:pPr>
              <a:lnSpc>
                <a:spcPct val="90000"/>
              </a:lnSpc>
            </a:pPr>
            <a:r>
              <a:rPr lang="en-US" sz="3600" spc="40" dirty="0"/>
              <a:t>Maintenance is a Key Component of Asset Management</a:t>
            </a:r>
          </a:p>
        </p:txBody>
      </p:sp>
      <p:sp>
        <p:nvSpPr>
          <p:cNvPr id="29" name="Content Placeholder 2">
            <a:extLst>
              <a:ext uri="{FF2B5EF4-FFF2-40B4-BE49-F238E27FC236}">
                <a16:creationId xmlns:a16="http://schemas.microsoft.com/office/drawing/2014/main" id="{5FD1A34F-6771-4B5D-ADB4-972BCA023D52}"/>
              </a:ext>
            </a:extLst>
          </p:cNvPr>
          <p:cNvSpPr>
            <a:spLocks noGrp="1"/>
          </p:cNvSpPr>
          <p:nvPr>
            <p:ph idx="1"/>
          </p:nvPr>
        </p:nvSpPr>
        <p:spPr>
          <a:xfrm>
            <a:off x="257744" y="1257300"/>
            <a:ext cx="5706979" cy="4438650"/>
          </a:xfrm>
        </p:spPr>
        <p:txBody>
          <a:bodyPr>
            <a:noAutofit/>
          </a:bodyPr>
          <a:lstStyle/>
          <a:p>
            <a:pPr>
              <a:lnSpc>
                <a:spcPct val="90000"/>
              </a:lnSpc>
            </a:pPr>
            <a:endParaRPr lang="en-US" sz="1800" spc="40" dirty="0"/>
          </a:p>
          <a:p>
            <a:pPr>
              <a:lnSpc>
                <a:spcPct val="90000"/>
              </a:lnSpc>
            </a:pPr>
            <a:r>
              <a:rPr lang="en-US" sz="1800" spc="40" dirty="0"/>
              <a:t>Manuals, cut sheets and parts list shall be on record</a:t>
            </a:r>
          </a:p>
          <a:p>
            <a:pPr>
              <a:lnSpc>
                <a:spcPct val="90000"/>
              </a:lnSpc>
            </a:pPr>
            <a:endParaRPr lang="en-US" sz="900" spc="40" dirty="0"/>
          </a:p>
          <a:p>
            <a:pPr>
              <a:lnSpc>
                <a:spcPct val="90000"/>
              </a:lnSpc>
            </a:pPr>
            <a:r>
              <a:rPr lang="en-US" sz="1800" spc="40" dirty="0"/>
              <a:t>Maintenance tools and equipment</a:t>
            </a:r>
          </a:p>
          <a:p>
            <a:pPr>
              <a:lnSpc>
                <a:spcPct val="90000"/>
              </a:lnSpc>
            </a:pPr>
            <a:endParaRPr lang="en-US" sz="900" spc="40" dirty="0"/>
          </a:p>
          <a:p>
            <a:pPr>
              <a:lnSpc>
                <a:spcPct val="90000"/>
              </a:lnSpc>
            </a:pPr>
            <a:r>
              <a:rPr lang="en-US" sz="1800" spc="40" dirty="0"/>
              <a:t>Maintenance procedures and methods</a:t>
            </a:r>
          </a:p>
          <a:p>
            <a:pPr>
              <a:lnSpc>
                <a:spcPct val="90000"/>
              </a:lnSpc>
            </a:pPr>
            <a:endParaRPr lang="en-US" sz="900" spc="40" dirty="0"/>
          </a:p>
          <a:p>
            <a:pPr>
              <a:lnSpc>
                <a:spcPct val="90000"/>
              </a:lnSpc>
            </a:pPr>
            <a:r>
              <a:rPr lang="en-US" sz="1800" spc="40" dirty="0"/>
              <a:t>Maintenance schedules, check lists and work orders</a:t>
            </a:r>
          </a:p>
          <a:p>
            <a:pPr>
              <a:lnSpc>
                <a:spcPct val="90000"/>
              </a:lnSpc>
            </a:pPr>
            <a:endParaRPr lang="en-US" sz="900" spc="40" dirty="0"/>
          </a:p>
          <a:p>
            <a:pPr>
              <a:lnSpc>
                <a:spcPct val="90000"/>
              </a:lnSpc>
            </a:pPr>
            <a:r>
              <a:rPr lang="en-US" sz="1800" spc="40" dirty="0"/>
              <a:t>Predictive, preventive, inspection and testing program</a:t>
            </a:r>
          </a:p>
          <a:p>
            <a:pPr>
              <a:lnSpc>
                <a:spcPct val="90000"/>
              </a:lnSpc>
            </a:pPr>
            <a:endParaRPr lang="en-US" sz="900" spc="40" dirty="0"/>
          </a:p>
          <a:p>
            <a:pPr>
              <a:lnSpc>
                <a:spcPct val="90000"/>
              </a:lnSpc>
            </a:pPr>
            <a:r>
              <a:rPr lang="en-US" sz="1800" spc="40" dirty="0"/>
              <a:t>Scheduled and repair program</a:t>
            </a:r>
          </a:p>
          <a:p>
            <a:pPr>
              <a:lnSpc>
                <a:spcPct val="90000"/>
              </a:lnSpc>
            </a:pPr>
            <a:endParaRPr lang="en-US" sz="900" spc="40" dirty="0"/>
          </a:p>
          <a:p>
            <a:pPr>
              <a:lnSpc>
                <a:spcPct val="90000"/>
              </a:lnSpc>
            </a:pPr>
            <a:r>
              <a:rPr lang="en-US" sz="1800" spc="40" dirty="0"/>
              <a:t>Emergency maintenance program</a:t>
            </a:r>
          </a:p>
          <a:p>
            <a:pPr>
              <a:lnSpc>
                <a:spcPct val="90000"/>
              </a:lnSpc>
            </a:pPr>
            <a:endParaRPr lang="en-US" sz="900" spc="40" dirty="0"/>
          </a:p>
          <a:p>
            <a:pPr>
              <a:lnSpc>
                <a:spcPct val="90000"/>
              </a:lnSpc>
            </a:pPr>
            <a:r>
              <a:rPr lang="en-US" sz="1800" spc="40" dirty="0"/>
              <a:t>Maintenance personnel skills development, training and safety program</a:t>
            </a:r>
          </a:p>
        </p:txBody>
      </p:sp>
      <p:pic>
        <p:nvPicPr>
          <p:cNvPr id="30" name="Picture 29" descr="Machine gears">
            <a:extLst>
              <a:ext uri="{FF2B5EF4-FFF2-40B4-BE49-F238E27FC236}">
                <a16:creationId xmlns:a16="http://schemas.microsoft.com/office/drawing/2014/main" id="{D48BC731-A59E-F5ED-639C-17895A9DAA08}"/>
              </a:ext>
            </a:extLst>
          </p:cNvPr>
          <p:cNvPicPr>
            <a:picLocks noChangeAspect="1"/>
          </p:cNvPicPr>
          <p:nvPr/>
        </p:nvPicPr>
        <p:blipFill>
          <a:blip r:embed="rId2">
            <a:alphaModFix amt="20000"/>
          </a:blip>
          <a:srcRect l="17257" r="46298" b="-1"/>
          <a:stretch/>
        </p:blipFill>
        <p:spPr>
          <a:xfrm>
            <a:off x="5964723" y="10"/>
            <a:ext cx="3176989" cy="5818727"/>
          </a:xfrm>
          <a:prstGeom prst="rect">
            <a:avLst/>
          </a:prstGeom>
          <a:effectLst/>
        </p:spPr>
      </p:pic>
      <p:pic>
        <p:nvPicPr>
          <p:cNvPr id="4" name="Picture 3" descr="A logo of a company&#10;&#10;Description automatically generated">
            <a:extLst>
              <a:ext uri="{FF2B5EF4-FFF2-40B4-BE49-F238E27FC236}">
                <a16:creationId xmlns:a16="http://schemas.microsoft.com/office/drawing/2014/main" id="{2EC11975-3DD4-0525-DB53-AFBA674FE6E7}"/>
              </a:ext>
            </a:extLst>
          </p:cNvPr>
          <p:cNvPicPr>
            <a:picLocks noChangeAspect="1"/>
          </p:cNvPicPr>
          <p:nvPr/>
        </p:nvPicPr>
        <p:blipFill>
          <a:blip r:embed="rId3"/>
          <a:stretch>
            <a:fillRect/>
          </a:stretch>
        </p:blipFill>
        <p:spPr>
          <a:xfrm>
            <a:off x="7575179" y="5818737"/>
            <a:ext cx="1566534" cy="962958"/>
          </a:xfrm>
          <a:prstGeom prst="rect">
            <a:avLst/>
          </a:prstGeom>
        </p:spPr>
      </p:pic>
    </p:spTree>
    <p:extLst>
      <p:ext uri="{BB962C8B-B14F-4D97-AF65-F5344CB8AC3E}">
        <p14:creationId xmlns:p14="http://schemas.microsoft.com/office/powerpoint/2010/main" val="11665610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9510" y="759718"/>
            <a:ext cx="4083287" cy="1402470"/>
          </a:xfrm>
        </p:spPr>
        <p:txBody>
          <a:bodyPr anchor="t">
            <a:normAutofit/>
          </a:bodyPr>
          <a:lstStyle/>
          <a:p>
            <a:pPr marL="0" indent="0">
              <a:lnSpc>
                <a:spcPct val="90000"/>
              </a:lnSpc>
              <a:buNone/>
            </a:pPr>
            <a:r>
              <a:rPr lang="en-US" sz="2800" dirty="0"/>
              <a:t>Reliability-centered maintenance (RCM)</a:t>
            </a:r>
          </a:p>
        </p:txBody>
      </p:sp>
      <p:pic>
        <p:nvPicPr>
          <p:cNvPr id="5" name="Picture 4" descr="Magnifying glass showing decling performance">
            <a:extLst>
              <a:ext uri="{FF2B5EF4-FFF2-40B4-BE49-F238E27FC236}">
                <a16:creationId xmlns:a16="http://schemas.microsoft.com/office/drawing/2014/main" id="{7E102875-26B0-3AF8-D782-E6E16D8C617F}"/>
              </a:ext>
            </a:extLst>
          </p:cNvPr>
          <p:cNvPicPr>
            <a:picLocks noChangeAspect="1"/>
          </p:cNvPicPr>
          <p:nvPr/>
        </p:nvPicPr>
        <p:blipFill>
          <a:blip r:embed="rId2">
            <a:alphaModFix amt="35000"/>
          </a:blip>
          <a:srcRect l="15917" r="46480" b="-1"/>
          <a:stretch/>
        </p:blipFill>
        <p:spPr>
          <a:xfrm>
            <a:off x="20" y="9153"/>
            <a:ext cx="4251940" cy="7547767"/>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221993" y="2057400"/>
            <a:ext cx="5943600" cy="4084983"/>
          </a:xfrm>
        </p:spPr>
        <p:txBody>
          <a:bodyPr>
            <a:noAutofit/>
          </a:bodyPr>
          <a:lstStyle/>
          <a:p>
            <a:pPr>
              <a:lnSpc>
                <a:spcPct val="90000"/>
              </a:lnSpc>
            </a:pPr>
            <a:endParaRPr lang="en-US" sz="1800" dirty="0"/>
          </a:p>
          <a:p>
            <a:pPr>
              <a:lnSpc>
                <a:spcPct val="90000"/>
              </a:lnSpc>
            </a:pPr>
            <a:r>
              <a:rPr lang="en-US" sz="1800" dirty="0"/>
              <a:t>Reliability centered maintenance (RCM) is a maintenance strategy that is implemented to optimize the maintenance program. </a:t>
            </a:r>
          </a:p>
          <a:p>
            <a:pPr>
              <a:lnSpc>
                <a:spcPct val="90000"/>
              </a:lnSpc>
            </a:pPr>
            <a:endParaRPr lang="en-US" sz="1800" dirty="0"/>
          </a:p>
          <a:p>
            <a:pPr>
              <a:lnSpc>
                <a:spcPct val="90000"/>
              </a:lnSpc>
            </a:pPr>
            <a:r>
              <a:rPr lang="en-US" sz="1800" dirty="0"/>
              <a:t>It is the implementation of a maintenance strategy on each facility asset to optimize plant productivity through cost-effective maintenance techniques.</a:t>
            </a:r>
          </a:p>
        </p:txBody>
      </p:sp>
      <p:pic>
        <p:nvPicPr>
          <p:cNvPr id="4" name="Picture 3" descr="A logo of a company&#10;&#10;Description automatically generated">
            <a:extLst>
              <a:ext uri="{FF2B5EF4-FFF2-40B4-BE49-F238E27FC236}">
                <a16:creationId xmlns:a16="http://schemas.microsoft.com/office/drawing/2014/main" id="{FB109F92-114A-ECAB-6EDF-65AC265A15CA}"/>
              </a:ext>
            </a:extLst>
          </p:cNvPr>
          <p:cNvPicPr>
            <a:picLocks noChangeAspect="1"/>
          </p:cNvPicPr>
          <p:nvPr/>
        </p:nvPicPr>
        <p:blipFill>
          <a:blip r:embed="rId3"/>
          <a:stretch>
            <a:fillRect/>
          </a:stretch>
        </p:blipFill>
        <p:spPr>
          <a:xfrm>
            <a:off x="7577446" y="5775872"/>
            <a:ext cx="1566534" cy="962958"/>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397F21-46B1-772B-72C8-E7255E6CF3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ED0CCA-1AF4-B533-1574-B265E45836B2}"/>
              </a:ext>
            </a:extLst>
          </p:cNvPr>
          <p:cNvSpPr>
            <a:spLocks noGrp="1"/>
          </p:cNvSpPr>
          <p:nvPr>
            <p:ph type="title"/>
          </p:nvPr>
        </p:nvSpPr>
        <p:spPr>
          <a:xfrm>
            <a:off x="2359773" y="561964"/>
            <a:ext cx="4083287" cy="1402470"/>
          </a:xfrm>
        </p:spPr>
        <p:txBody>
          <a:bodyPr anchor="t">
            <a:normAutofit/>
          </a:bodyPr>
          <a:lstStyle/>
          <a:p>
            <a:pPr marL="0" indent="0">
              <a:lnSpc>
                <a:spcPct val="90000"/>
              </a:lnSpc>
              <a:buNone/>
            </a:pPr>
            <a:r>
              <a:rPr lang="en-US" sz="2800" dirty="0"/>
              <a:t>Reliability-centered maintenance (RCM)</a:t>
            </a:r>
          </a:p>
        </p:txBody>
      </p:sp>
      <p:pic>
        <p:nvPicPr>
          <p:cNvPr id="5" name="Picture 4" descr="Magnifying glass showing decling performance">
            <a:extLst>
              <a:ext uri="{FF2B5EF4-FFF2-40B4-BE49-F238E27FC236}">
                <a16:creationId xmlns:a16="http://schemas.microsoft.com/office/drawing/2014/main" id="{0AFCD190-09DB-AA26-8BCA-F642A5C6E5DD}"/>
              </a:ext>
            </a:extLst>
          </p:cNvPr>
          <p:cNvPicPr>
            <a:picLocks noChangeAspect="1"/>
          </p:cNvPicPr>
          <p:nvPr/>
        </p:nvPicPr>
        <p:blipFill>
          <a:blip r:embed="rId2">
            <a:alphaModFix amt="35000"/>
          </a:blip>
          <a:srcRect l="15917" r="46480" b="-1"/>
          <a:stretch/>
        </p:blipFill>
        <p:spPr>
          <a:xfrm>
            <a:off x="20" y="0"/>
            <a:ext cx="4251940" cy="7547767"/>
          </a:xfrm>
          <a:prstGeom prst="rect">
            <a:avLst/>
          </a:prstGeom>
        </p:spPr>
      </p:pic>
      <p:cxnSp>
        <p:nvCxnSpPr>
          <p:cNvPr id="9" name="Straight Connector 8">
            <a:extLst>
              <a:ext uri="{FF2B5EF4-FFF2-40B4-BE49-F238E27FC236}">
                <a16:creationId xmlns:a16="http://schemas.microsoft.com/office/drawing/2014/main" id="{9C0D6BEB-3CA1-3775-F2E2-35134F259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AF3D72-BF08-5354-2488-C2EB5AFF4DAF}"/>
              </a:ext>
            </a:extLst>
          </p:cNvPr>
          <p:cNvSpPr>
            <a:spLocks noGrp="1"/>
          </p:cNvSpPr>
          <p:nvPr>
            <p:ph idx="1"/>
          </p:nvPr>
        </p:nvSpPr>
        <p:spPr>
          <a:xfrm>
            <a:off x="1737160" y="2097410"/>
            <a:ext cx="6588633" cy="4084983"/>
          </a:xfrm>
        </p:spPr>
        <p:txBody>
          <a:bodyPr>
            <a:noAutofit/>
          </a:bodyPr>
          <a:lstStyle/>
          <a:p>
            <a:pPr>
              <a:lnSpc>
                <a:spcPct val="90000"/>
              </a:lnSpc>
            </a:pPr>
            <a:r>
              <a:rPr lang="en-US" sz="1800" dirty="0"/>
              <a:t>Reliability centered maintenance (RCM) involves: </a:t>
            </a:r>
          </a:p>
          <a:p>
            <a:pPr lvl="1">
              <a:lnSpc>
                <a:spcPct val="90000"/>
              </a:lnSpc>
            </a:pPr>
            <a:r>
              <a:rPr lang="en-US" sz="1800" dirty="0"/>
              <a:t>Conducting Root Cause Analysis</a:t>
            </a:r>
          </a:p>
          <a:p>
            <a:pPr>
              <a:lnSpc>
                <a:spcPct val="90000"/>
              </a:lnSpc>
            </a:pPr>
            <a:endParaRPr lang="en-US" sz="1800" dirty="0"/>
          </a:p>
          <a:p>
            <a:pPr>
              <a:lnSpc>
                <a:spcPct val="90000"/>
              </a:lnSpc>
            </a:pPr>
            <a:r>
              <a:rPr lang="en-US" sz="1800" dirty="0"/>
              <a:t>Five Key Components of Reliability-centered maintenance are</a:t>
            </a:r>
          </a:p>
          <a:p>
            <a:pPr lvl="1">
              <a:lnSpc>
                <a:spcPct val="90000"/>
              </a:lnSpc>
            </a:pPr>
            <a:r>
              <a:rPr lang="en-US" sz="1800" dirty="0"/>
              <a:t>Function – Primary and Secondary</a:t>
            </a:r>
          </a:p>
          <a:p>
            <a:pPr lvl="1">
              <a:lnSpc>
                <a:spcPct val="90000"/>
              </a:lnSpc>
            </a:pPr>
            <a:r>
              <a:rPr lang="en-US" sz="1800" dirty="0"/>
              <a:t>Functional Failure – Total or Partial</a:t>
            </a:r>
          </a:p>
          <a:p>
            <a:pPr lvl="1">
              <a:lnSpc>
                <a:spcPct val="90000"/>
              </a:lnSpc>
            </a:pPr>
            <a:r>
              <a:rPr lang="en-US" sz="1800" dirty="0"/>
              <a:t>Failure Mode – Deterioration, Lack of lubrication, Dirt, Disassembled, Human error</a:t>
            </a:r>
          </a:p>
          <a:p>
            <a:pPr lvl="1">
              <a:lnSpc>
                <a:spcPct val="90000"/>
              </a:lnSpc>
            </a:pPr>
            <a:r>
              <a:rPr lang="en-US" sz="1800" dirty="0"/>
              <a:t>Failure Effect – What happened in context to the operation</a:t>
            </a:r>
          </a:p>
          <a:p>
            <a:pPr lvl="1">
              <a:lnSpc>
                <a:spcPct val="90000"/>
              </a:lnSpc>
            </a:pPr>
            <a:r>
              <a:rPr lang="en-US" sz="1800" dirty="0"/>
              <a:t>Failure Consequences – Qualitative analysis to determine the importance of the failure</a:t>
            </a:r>
          </a:p>
        </p:txBody>
      </p:sp>
      <p:pic>
        <p:nvPicPr>
          <p:cNvPr id="4" name="Picture 3" descr="A logo of a company&#10;&#10;Description automatically generated">
            <a:extLst>
              <a:ext uri="{FF2B5EF4-FFF2-40B4-BE49-F238E27FC236}">
                <a16:creationId xmlns:a16="http://schemas.microsoft.com/office/drawing/2014/main" id="{3824EA7F-8D11-73B8-FEAD-A3A20853D3DC}"/>
              </a:ext>
            </a:extLst>
          </p:cNvPr>
          <p:cNvPicPr>
            <a:picLocks noChangeAspect="1"/>
          </p:cNvPicPr>
          <p:nvPr/>
        </p:nvPicPr>
        <p:blipFill>
          <a:blip r:embed="rId3"/>
          <a:stretch>
            <a:fillRect/>
          </a:stretch>
        </p:blipFill>
        <p:spPr>
          <a:xfrm>
            <a:off x="7577446" y="5775872"/>
            <a:ext cx="1566534" cy="962958"/>
          </a:xfrm>
          <a:prstGeom prst="rect">
            <a:avLst/>
          </a:prstGeom>
        </p:spPr>
      </p:pic>
    </p:spTree>
    <p:extLst>
      <p:ext uri="{BB962C8B-B14F-4D97-AF65-F5344CB8AC3E}">
        <p14:creationId xmlns:p14="http://schemas.microsoft.com/office/powerpoint/2010/main" val="14676205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Pennsylvania Department of Environmental Protection (DEP ...">
            <a:extLst>
              <a:ext uri="{FF2B5EF4-FFF2-40B4-BE49-F238E27FC236}">
                <a16:creationId xmlns:a16="http://schemas.microsoft.com/office/drawing/2014/main" id="{127882EF-4356-4BA1-E33B-0880A970F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047750"/>
            <a:ext cx="8572500" cy="517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4757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10174"/>
            <a:ext cx="9143999" cy="5143500"/>
          </a:xfrm>
          <a:prstGeom prst="rect">
            <a:avLst/>
          </a:prstGeom>
          <a:blipFill>
            <a:blip r:embed="rId2" cstate="print"/>
            <a:stretch>
              <a:fillRect/>
            </a:stretch>
          </a:blipFill>
        </p:spPr>
        <p:txBody>
          <a:bodyPr wrap="square" lIns="0" tIns="0" rIns="0" bIns="0" rtlCol="0"/>
          <a:lstStyle/>
          <a:p>
            <a:endParaRPr sz="1350"/>
          </a:p>
        </p:txBody>
      </p:sp>
      <p:sp>
        <p:nvSpPr>
          <p:cNvPr id="3" name="object 3"/>
          <p:cNvSpPr txBox="1">
            <a:spLocks noGrp="1"/>
          </p:cNvSpPr>
          <p:nvPr>
            <p:ph type="title"/>
          </p:nvPr>
        </p:nvSpPr>
        <p:spPr>
          <a:xfrm>
            <a:off x="1048702" y="1010174"/>
            <a:ext cx="7049929" cy="2225609"/>
          </a:xfrm>
          <a:prstGeom prst="rect">
            <a:avLst/>
          </a:prstGeom>
        </p:spPr>
        <p:txBody>
          <a:bodyPr vert="horz" wrap="square" lIns="0" tIns="9525" rIns="0" bIns="0" rtlCol="0" anchor="ctr">
            <a:spAutoFit/>
          </a:bodyPr>
          <a:lstStyle/>
          <a:p>
            <a:pPr marL="9525" marR="3810">
              <a:spcBef>
                <a:spcPts val="75"/>
              </a:spcBef>
              <a:tabLst>
                <a:tab pos="1946434" algn="l"/>
              </a:tabLst>
            </a:pPr>
            <a:r>
              <a:rPr sz="3600" spc="-68" dirty="0">
                <a:solidFill>
                  <a:srgbClr val="FFFFFF"/>
                </a:solidFill>
              </a:rPr>
              <a:t>Protecting </a:t>
            </a:r>
            <a:r>
              <a:rPr sz="3600" spc="56" dirty="0">
                <a:solidFill>
                  <a:srgbClr val="FFFFFF"/>
                </a:solidFill>
              </a:rPr>
              <a:t>and </a:t>
            </a:r>
            <a:r>
              <a:rPr sz="3600" spc="38" dirty="0">
                <a:solidFill>
                  <a:srgbClr val="FFFFFF"/>
                </a:solidFill>
              </a:rPr>
              <a:t>Maintaining</a:t>
            </a:r>
            <a:r>
              <a:rPr sz="3600" spc="-26" dirty="0">
                <a:solidFill>
                  <a:srgbClr val="FFFFFF"/>
                </a:solidFill>
              </a:rPr>
              <a:t> </a:t>
            </a:r>
            <a:r>
              <a:rPr sz="3600" spc="-19" dirty="0">
                <a:solidFill>
                  <a:srgbClr val="FFFFFF"/>
                </a:solidFill>
              </a:rPr>
              <a:t>Your  </a:t>
            </a:r>
            <a:r>
              <a:rPr sz="3600" spc="-109" dirty="0">
                <a:solidFill>
                  <a:srgbClr val="FFFFFF"/>
                </a:solidFill>
              </a:rPr>
              <a:t>System:	</a:t>
            </a:r>
            <a:r>
              <a:rPr sz="3600" spc="-153" dirty="0">
                <a:solidFill>
                  <a:srgbClr val="FFFFFF"/>
                </a:solidFill>
              </a:rPr>
              <a:t>Asset </a:t>
            </a:r>
            <a:r>
              <a:rPr sz="3600" spc="68" dirty="0">
                <a:solidFill>
                  <a:srgbClr val="FFFFFF"/>
                </a:solidFill>
              </a:rPr>
              <a:t>Management </a:t>
            </a:r>
            <a:r>
              <a:rPr sz="3600" spc="49" dirty="0">
                <a:solidFill>
                  <a:srgbClr val="FFFFFF"/>
                </a:solidFill>
              </a:rPr>
              <a:t>for  </a:t>
            </a:r>
            <a:r>
              <a:rPr sz="3600" spc="120" dirty="0">
                <a:solidFill>
                  <a:srgbClr val="FFFFFF"/>
                </a:solidFill>
              </a:rPr>
              <a:t>Water </a:t>
            </a:r>
            <a:r>
              <a:rPr sz="3600" spc="-296" dirty="0">
                <a:solidFill>
                  <a:srgbClr val="FFFFFF"/>
                </a:solidFill>
              </a:rPr>
              <a:t>&amp; </a:t>
            </a:r>
            <a:r>
              <a:rPr sz="3600" spc="94" dirty="0">
                <a:solidFill>
                  <a:srgbClr val="FFFFFF"/>
                </a:solidFill>
              </a:rPr>
              <a:t>Wastewater</a:t>
            </a:r>
            <a:r>
              <a:rPr sz="3600" spc="-566" dirty="0">
                <a:solidFill>
                  <a:srgbClr val="FFFFFF"/>
                </a:solidFill>
              </a:rPr>
              <a:t> </a:t>
            </a:r>
            <a:r>
              <a:rPr sz="3600" spc="-116" dirty="0">
                <a:solidFill>
                  <a:srgbClr val="FFFFFF"/>
                </a:solidFill>
              </a:rPr>
              <a:t>Facilities</a:t>
            </a:r>
            <a:br>
              <a:rPr lang="en-US" sz="3600" spc="-116" dirty="0">
                <a:solidFill>
                  <a:srgbClr val="FFFFFF"/>
                </a:solidFill>
              </a:rPr>
            </a:br>
            <a:r>
              <a:rPr lang="en-US" sz="3600" spc="-116" dirty="0">
                <a:solidFill>
                  <a:srgbClr val="FFFFFF"/>
                </a:solidFill>
              </a:rPr>
              <a:t>(PARTIAL)</a:t>
            </a:r>
            <a:endParaRPr sz="3600" dirty="0"/>
          </a:p>
        </p:txBody>
      </p:sp>
      <p:sp>
        <p:nvSpPr>
          <p:cNvPr id="4" name="object 4"/>
          <p:cNvSpPr txBox="1"/>
          <p:nvPr/>
        </p:nvSpPr>
        <p:spPr>
          <a:xfrm>
            <a:off x="1074421" y="5547741"/>
            <a:ext cx="2002536" cy="564096"/>
          </a:xfrm>
          <a:prstGeom prst="rect">
            <a:avLst/>
          </a:prstGeom>
        </p:spPr>
        <p:txBody>
          <a:bodyPr vert="horz" wrap="square" lIns="0" tIns="10001" rIns="0" bIns="0" rtlCol="0">
            <a:spAutoFit/>
          </a:bodyPr>
          <a:lstStyle/>
          <a:p>
            <a:pPr marL="9525" algn="ctr">
              <a:spcBef>
                <a:spcPts val="79"/>
              </a:spcBef>
            </a:pPr>
            <a:r>
              <a:rPr dirty="0">
                <a:solidFill>
                  <a:srgbClr val="001731"/>
                </a:solidFill>
                <a:latin typeface="Calibri"/>
                <a:cs typeface="Calibri"/>
              </a:rPr>
              <a:t>J O S H S H A P I R O G O V E R N O</a:t>
            </a:r>
            <a:r>
              <a:rPr spc="41" dirty="0">
                <a:solidFill>
                  <a:srgbClr val="001731"/>
                </a:solidFill>
                <a:latin typeface="Calibri"/>
                <a:cs typeface="Calibri"/>
              </a:rPr>
              <a:t> </a:t>
            </a:r>
            <a:r>
              <a:rPr dirty="0">
                <a:solidFill>
                  <a:srgbClr val="001731"/>
                </a:solidFill>
                <a:latin typeface="Calibri"/>
                <a:cs typeface="Calibri"/>
              </a:rPr>
              <a:t>R</a:t>
            </a:r>
            <a:endParaRPr dirty="0">
              <a:latin typeface="Calibri"/>
              <a:cs typeface="Calibri"/>
            </a:endParaRPr>
          </a:p>
        </p:txBody>
      </p:sp>
      <p:sp>
        <p:nvSpPr>
          <p:cNvPr id="5" name="object 5"/>
          <p:cNvSpPr txBox="1"/>
          <p:nvPr/>
        </p:nvSpPr>
        <p:spPr>
          <a:xfrm>
            <a:off x="3124616" y="5547741"/>
            <a:ext cx="2465070" cy="564096"/>
          </a:xfrm>
          <a:prstGeom prst="rect">
            <a:avLst/>
          </a:prstGeom>
        </p:spPr>
        <p:txBody>
          <a:bodyPr vert="horz" wrap="square" lIns="0" tIns="10001" rIns="0" bIns="0" rtlCol="0">
            <a:spAutoFit/>
          </a:bodyPr>
          <a:lstStyle/>
          <a:p>
            <a:pPr marL="9525" algn="ctr">
              <a:spcBef>
                <a:spcPts val="79"/>
              </a:spcBef>
              <a:tabLst>
                <a:tab pos="215741" algn="l"/>
              </a:tabLst>
            </a:pPr>
            <a:r>
              <a:rPr dirty="0">
                <a:solidFill>
                  <a:srgbClr val="001731"/>
                </a:solidFill>
                <a:latin typeface="Calibri"/>
                <a:cs typeface="Calibri"/>
              </a:rPr>
              <a:t>|	J E S S I C A S H I R L E Y</a:t>
            </a:r>
            <a:r>
              <a:rPr spc="38" dirty="0">
                <a:solidFill>
                  <a:srgbClr val="001731"/>
                </a:solidFill>
                <a:latin typeface="Calibri"/>
                <a:cs typeface="Calibri"/>
              </a:rPr>
              <a:t> </a:t>
            </a:r>
            <a:r>
              <a:rPr dirty="0">
                <a:solidFill>
                  <a:srgbClr val="001731"/>
                </a:solidFill>
                <a:latin typeface="Calibri"/>
                <a:cs typeface="Calibri"/>
              </a:rPr>
              <a:t>S E C R E T A R Y</a:t>
            </a:r>
            <a:endParaRPr dirty="0">
              <a:latin typeface="Calibri"/>
              <a:cs typeface="Calibri"/>
            </a:endParaRPr>
          </a:p>
        </p:txBody>
      </p:sp>
      <p:sp>
        <p:nvSpPr>
          <p:cNvPr id="6" name="object 6"/>
          <p:cNvSpPr txBox="1"/>
          <p:nvPr/>
        </p:nvSpPr>
        <p:spPr>
          <a:xfrm>
            <a:off x="3243644" y="3306508"/>
            <a:ext cx="3385756" cy="1949091"/>
          </a:xfrm>
          <a:prstGeom prst="rect">
            <a:avLst/>
          </a:prstGeom>
        </p:spPr>
        <p:txBody>
          <a:bodyPr vert="horz" wrap="square" lIns="0" tIns="10001" rIns="0" bIns="0" rtlCol="0">
            <a:spAutoFit/>
          </a:bodyPr>
          <a:lstStyle/>
          <a:p>
            <a:pPr marL="476" algn="ctr">
              <a:spcBef>
                <a:spcPts val="79"/>
              </a:spcBef>
            </a:pPr>
            <a:r>
              <a:rPr spc="-4" dirty="0">
                <a:solidFill>
                  <a:srgbClr val="FFFFFF"/>
                </a:solidFill>
                <a:latin typeface="Calibri"/>
                <a:cs typeface="Calibri"/>
              </a:rPr>
              <a:t>Marc Neville</a:t>
            </a:r>
            <a:endParaRPr dirty="0">
              <a:latin typeface="Calibri"/>
              <a:cs typeface="Calibri"/>
            </a:endParaRPr>
          </a:p>
          <a:p>
            <a:pPr algn="ctr">
              <a:lnSpc>
                <a:spcPct val="100000"/>
              </a:lnSpc>
            </a:pPr>
            <a:r>
              <a:rPr spc="-56" dirty="0">
                <a:solidFill>
                  <a:srgbClr val="FFFFFF"/>
                </a:solidFill>
                <a:latin typeface="Calibri"/>
                <a:cs typeface="Calibri"/>
              </a:rPr>
              <a:t>PA </a:t>
            </a:r>
            <a:r>
              <a:rPr spc="-4" dirty="0">
                <a:solidFill>
                  <a:srgbClr val="FFFFFF"/>
                </a:solidFill>
                <a:latin typeface="Calibri"/>
                <a:cs typeface="Calibri"/>
              </a:rPr>
              <a:t>Dept. of </a:t>
            </a:r>
            <a:r>
              <a:rPr spc="-11" dirty="0">
                <a:solidFill>
                  <a:srgbClr val="FFFFFF"/>
                </a:solidFill>
                <a:latin typeface="Calibri"/>
                <a:cs typeface="Calibri"/>
              </a:rPr>
              <a:t>Environmental</a:t>
            </a:r>
            <a:r>
              <a:rPr spc="56" dirty="0">
                <a:solidFill>
                  <a:srgbClr val="FFFFFF"/>
                </a:solidFill>
                <a:latin typeface="Calibri"/>
                <a:cs typeface="Calibri"/>
              </a:rPr>
              <a:t> </a:t>
            </a:r>
            <a:r>
              <a:rPr spc="-8" dirty="0">
                <a:solidFill>
                  <a:srgbClr val="FFFFFF"/>
                </a:solidFill>
                <a:latin typeface="Calibri"/>
                <a:cs typeface="Calibri"/>
              </a:rPr>
              <a:t>Protection</a:t>
            </a:r>
            <a:endParaRPr dirty="0">
              <a:latin typeface="Calibri"/>
              <a:cs typeface="Calibri"/>
            </a:endParaRPr>
          </a:p>
          <a:p>
            <a:pPr marL="1429" algn="ctr"/>
            <a:r>
              <a:rPr dirty="0">
                <a:solidFill>
                  <a:srgbClr val="FFFFFF"/>
                </a:solidFill>
                <a:latin typeface="Calibri"/>
                <a:cs typeface="Calibri"/>
              </a:rPr>
              <a:t>&amp;</a:t>
            </a:r>
            <a:endParaRPr dirty="0">
              <a:latin typeface="Calibri"/>
              <a:cs typeface="Calibri"/>
            </a:endParaRPr>
          </a:p>
          <a:p>
            <a:pPr algn="ctr">
              <a:lnSpc>
                <a:spcPct val="100000"/>
              </a:lnSpc>
            </a:pPr>
            <a:r>
              <a:rPr spc="-11" dirty="0">
                <a:solidFill>
                  <a:srgbClr val="FFFFFF"/>
                </a:solidFill>
                <a:latin typeface="Calibri"/>
                <a:cs typeface="Calibri"/>
              </a:rPr>
              <a:t>Walter</a:t>
            </a:r>
            <a:r>
              <a:rPr spc="-4" dirty="0">
                <a:solidFill>
                  <a:srgbClr val="FFFFFF"/>
                </a:solidFill>
                <a:latin typeface="Calibri"/>
                <a:cs typeface="Calibri"/>
              </a:rPr>
              <a:t> </a:t>
            </a:r>
            <a:r>
              <a:rPr dirty="0">
                <a:solidFill>
                  <a:srgbClr val="FFFFFF"/>
                </a:solidFill>
                <a:latin typeface="Calibri"/>
                <a:cs typeface="Calibri"/>
              </a:rPr>
              <a:t>Higgins</a:t>
            </a:r>
            <a:endParaRPr dirty="0">
              <a:latin typeface="Calibri"/>
              <a:cs typeface="Calibri"/>
            </a:endParaRPr>
          </a:p>
          <a:p>
            <a:pPr marL="9525" algn="ctr"/>
            <a:r>
              <a:rPr spc="-11" dirty="0">
                <a:solidFill>
                  <a:srgbClr val="FFFFFF"/>
                </a:solidFill>
                <a:latin typeface="Calibri"/>
                <a:cs typeface="Calibri"/>
              </a:rPr>
              <a:t>U.S. Environmental </a:t>
            </a:r>
            <a:r>
              <a:rPr spc="-8" dirty="0">
                <a:solidFill>
                  <a:srgbClr val="FFFFFF"/>
                </a:solidFill>
                <a:latin typeface="Calibri"/>
                <a:cs typeface="Calibri"/>
              </a:rPr>
              <a:t>Protection</a:t>
            </a:r>
            <a:r>
              <a:rPr spc="38" dirty="0">
                <a:solidFill>
                  <a:srgbClr val="FFFFFF"/>
                </a:solidFill>
                <a:latin typeface="Calibri"/>
                <a:cs typeface="Calibri"/>
              </a:rPr>
              <a:t> </a:t>
            </a:r>
            <a:r>
              <a:rPr dirty="0">
                <a:solidFill>
                  <a:srgbClr val="FFFFFF"/>
                </a:solidFill>
                <a:latin typeface="Calibri"/>
                <a:cs typeface="Calibri"/>
              </a:rPr>
              <a:t>Agency</a:t>
            </a:r>
            <a:endParaRPr dirty="0">
              <a:latin typeface="Calibri"/>
              <a:cs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58952"/>
            <a:ext cx="9144000" cy="5241798"/>
          </a:xfrm>
          <a:prstGeom prst="rect">
            <a:avLst/>
          </a:prstGeom>
          <a:blipFill>
            <a:blip r:embed="rId2" cstate="print"/>
            <a:stretch>
              <a:fillRect/>
            </a:stretch>
          </a:blipFill>
        </p:spPr>
        <p:txBody>
          <a:bodyPr wrap="square" lIns="0" tIns="0" rIns="0" bIns="0" rtlCol="0"/>
          <a:lstStyle/>
          <a:p>
            <a:endParaRPr sz="1350"/>
          </a:p>
        </p:txBody>
      </p:sp>
      <p:sp>
        <p:nvSpPr>
          <p:cNvPr id="3" name="object 3"/>
          <p:cNvSpPr/>
          <p:nvPr/>
        </p:nvSpPr>
        <p:spPr>
          <a:xfrm>
            <a:off x="6080760" y="1579626"/>
            <a:ext cx="582930" cy="194309"/>
          </a:xfrm>
          <a:prstGeom prst="rect">
            <a:avLst/>
          </a:prstGeom>
          <a:blipFill>
            <a:blip r:embed="rId3" cstate="print"/>
            <a:stretch>
              <a:fillRect/>
            </a:stretch>
          </a:blipFill>
        </p:spPr>
        <p:txBody>
          <a:bodyPr wrap="square" lIns="0" tIns="0" rIns="0" bIns="0" rtlCol="0"/>
          <a:lstStyle/>
          <a:p>
            <a:endParaRPr sz="1350"/>
          </a:p>
        </p:txBody>
      </p:sp>
      <p:sp>
        <p:nvSpPr>
          <p:cNvPr id="4" name="object 4"/>
          <p:cNvSpPr/>
          <p:nvPr/>
        </p:nvSpPr>
        <p:spPr>
          <a:xfrm>
            <a:off x="7962138" y="5193792"/>
            <a:ext cx="532637" cy="128015"/>
          </a:xfrm>
          <a:prstGeom prst="rect">
            <a:avLst/>
          </a:prstGeom>
          <a:blipFill>
            <a:blip r:embed="rId4" cstate="print"/>
            <a:stretch>
              <a:fillRect/>
            </a:stretch>
          </a:blipFill>
        </p:spPr>
        <p:txBody>
          <a:bodyPr wrap="square" lIns="0" tIns="0" rIns="0" bIns="0" rtlCol="0"/>
          <a:lstStyle/>
          <a:p>
            <a:endParaRPr sz="1350"/>
          </a:p>
        </p:txBody>
      </p:sp>
      <p:sp>
        <p:nvSpPr>
          <p:cNvPr id="5" name="object 5"/>
          <p:cNvSpPr/>
          <p:nvPr/>
        </p:nvSpPr>
        <p:spPr>
          <a:xfrm>
            <a:off x="6009895" y="1801368"/>
            <a:ext cx="681227" cy="244602"/>
          </a:xfrm>
          <a:prstGeom prst="rect">
            <a:avLst/>
          </a:prstGeom>
          <a:blipFill>
            <a:blip r:embed="rId5" cstate="print"/>
            <a:stretch>
              <a:fillRect/>
            </a:stretch>
          </a:blipFill>
        </p:spPr>
        <p:txBody>
          <a:bodyPr wrap="square" lIns="0" tIns="0" rIns="0" bIns="0" rtlCol="0"/>
          <a:lstStyle/>
          <a:p>
            <a:endParaRPr sz="1350"/>
          </a:p>
        </p:txBody>
      </p:sp>
      <p:sp>
        <p:nvSpPr>
          <p:cNvPr id="6" name="object 6"/>
          <p:cNvSpPr txBox="1"/>
          <p:nvPr/>
        </p:nvSpPr>
        <p:spPr>
          <a:xfrm>
            <a:off x="866757" y="1476946"/>
            <a:ext cx="1768755" cy="286617"/>
          </a:xfrm>
          <a:prstGeom prst="rect">
            <a:avLst/>
          </a:prstGeom>
        </p:spPr>
        <p:txBody>
          <a:bodyPr vert="horz" wrap="square" lIns="0" tIns="9525" rIns="0" bIns="0" rtlCol="0">
            <a:spAutoFit/>
          </a:bodyPr>
          <a:lstStyle/>
          <a:p>
            <a:pPr marL="9525">
              <a:spcBef>
                <a:spcPts val="75"/>
              </a:spcBef>
            </a:pPr>
            <a:r>
              <a:rPr spc="53" dirty="0">
                <a:solidFill>
                  <a:srgbClr val="080808"/>
                </a:solidFill>
                <a:latin typeface="Calibri"/>
                <a:cs typeface="Calibri"/>
              </a:rPr>
              <a:t>Pennsylvania</a:t>
            </a:r>
            <a:endParaRPr dirty="0">
              <a:latin typeface="Calibri"/>
              <a:cs typeface="Calibri"/>
            </a:endParaRPr>
          </a:p>
        </p:txBody>
      </p:sp>
      <p:sp>
        <p:nvSpPr>
          <p:cNvPr id="7" name="object 7"/>
          <p:cNvSpPr txBox="1">
            <a:spLocks noGrp="1"/>
          </p:cNvSpPr>
          <p:nvPr>
            <p:ph type="title"/>
          </p:nvPr>
        </p:nvSpPr>
        <p:spPr>
          <a:xfrm>
            <a:off x="866757" y="1725069"/>
            <a:ext cx="1773555" cy="541815"/>
          </a:xfrm>
          <a:prstGeom prst="rect">
            <a:avLst/>
          </a:prstGeom>
        </p:spPr>
        <p:txBody>
          <a:bodyPr vert="horz" wrap="square" lIns="0" tIns="9525" rIns="0" bIns="0" rtlCol="0" anchor="ctr">
            <a:spAutoFit/>
          </a:bodyPr>
          <a:lstStyle/>
          <a:p>
            <a:pPr marL="9525" algn="l">
              <a:lnSpc>
                <a:spcPts val="1354"/>
              </a:lnSpc>
              <a:spcBef>
                <a:spcPts val="75"/>
              </a:spcBef>
            </a:pPr>
            <a:r>
              <a:rPr sz="1800" spc="30" dirty="0">
                <a:solidFill>
                  <a:srgbClr val="000000"/>
                </a:solidFill>
                <a:latin typeface="Calibri"/>
                <a:cs typeface="Calibri"/>
              </a:rPr>
              <a:t>Department</a:t>
            </a:r>
            <a:r>
              <a:rPr sz="1800" spc="68" dirty="0">
                <a:solidFill>
                  <a:srgbClr val="000000"/>
                </a:solidFill>
                <a:latin typeface="Calibri"/>
                <a:cs typeface="Calibri"/>
              </a:rPr>
              <a:t> </a:t>
            </a:r>
            <a:r>
              <a:rPr sz="1800" spc="15" dirty="0">
                <a:solidFill>
                  <a:srgbClr val="08182A"/>
                </a:solidFill>
                <a:latin typeface="Calibri"/>
                <a:cs typeface="Calibri"/>
              </a:rPr>
              <a:t>of</a:t>
            </a:r>
            <a:endParaRPr sz="1800" dirty="0">
              <a:latin typeface="Calibri"/>
              <a:cs typeface="Calibri"/>
            </a:endParaRPr>
          </a:p>
          <a:p>
            <a:pPr marL="9525" algn="l">
              <a:lnSpc>
                <a:spcPts val="1309"/>
              </a:lnSpc>
            </a:pPr>
            <a:r>
              <a:rPr sz="1800" spc="45" dirty="0">
                <a:solidFill>
                  <a:srgbClr val="000000"/>
                </a:solidFill>
                <a:latin typeface="Calibri"/>
                <a:cs typeface="Calibri"/>
              </a:rPr>
              <a:t>Environmental</a:t>
            </a:r>
            <a:r>
              <a:rPr sz="1800" spc="23" dirty="0">
                <a:solidFill>
                  <a:srgbClr val="000000"/>
                </a:solidFill>
                <a:latin typeface="Calibri"/>
                <a:cs typeface="Calibri"/>
              </a:rPr>
              <a:t> </a:t>
            </a:r>
            <a:r>
              <a:rPr sz="1800" spc="53" dirty="0">
                <a:solidFill>
                  <a:srgbClr val="000000"/>
                </a:solidFill>
                <a:latin typeface="Calibri"/>
                <a:cs typeface="Calibri"/>
              </a:rPr>
              <a:t>Protection</a:t>
            </a:r>
            <a:endParaRPr sz="1800" dirty="0">
              <a:latin typeface="Calibri"/>
              <a:cs typeface="Calibri"/>
            </a:endParaRPr>
          </a:p>
        </p:txBody>
      </p:sp>
      <p:sp>
        <p:nvSpPr>
          <p:cNvPr id="8" name="object 8"/>
          <p:cNvSpPr txBox="1"/>
          <p:nvPr/>
        </p:nvSpPr>
        <p:spPr>
          <a:xfrm>
            <a:off x="2885120" y="5308282"/>
            <a:ext cx="5221605" cy="130870"/>
          </a:xfrm>
          <a:prstGeom prst="rect">
            <a:avLst/>
          </a:prstGeom>
        </p:spPr>
        <p:txBody>
          <a:bodyPr vert="horz" wrap="square" lIns="0" tIns="9525" rIns="0" bIns="0" rtlCol="0">
            <a:spAutoFit/>
          </a:bodyPr>
          <a:lstStyle/>
          <a:p>
            <a:pPr marL="9525">
              <a:spcBef>
                <a:spcPts val="75"/>
              </a:spcBef>
            </a:pPr>
            <a:r>
              <a:rPr sz="1181" spc="39" baseline="7936" dirty="0">
                <a:solidFill>
                  <a:srgbClr val="1F1F1F"/>
                </a:solidFill>
                <a:latin typeface="Calibri"/>
                <a:cs typeface="Calibri"/>
              </a:rPr>
              <a:t>ALITH</a:t>
            </a:r>
            <a:r>
              <a:rPr sz="788" spc="26" dirty="0">
                <a:solidFill>
                  <a:srgbClr val="4F4F4F"/>
                </a:solidFill>
                <a:latin typeface="Calibri"/>
                <a:cs typeface="Calibri"/>
              </a:rPr>
              <a:t>Ö </a:t>
            </a:r>
            <a:r>
              <a:rPr sz="788" spc="30" dirty="0">
                <a:solidFill>
                  <a:srgbClr val="181818"/>
                </a:solidFill>
                <a:latin typeface="Calibri"/>
                <a:cs typeface="Calibri"/>
              </a:rPr>
              <a:t>2007 </a:t>
            </a:r>
            <a:r>
              <a:rPr sz="788" spc="8" dirty="0">
                <a:solidFill>
                  <a:srgbClr val="2D2D2D"/>
                </a:solidFill>
                <a:latin typeface="Calibri"/>
                <a:cs typeface="Calibri"/>
              </a:rPr>
              <a:t>The </a:t>
            </a:r>
            <a:r>
              <a:rPr sz="788" spc="-4" dirty="0">
                <a:latin typeface="Calibri"/>
                <a:cs typeface="Calibri"/>
              </a:rPr>
              <a:t>Philadelphie </a:t>
            </a:r>
            <a:r>
              <a:rPr sz="788" spc="11" dirty="0">
                <a:latin typeface="Calibri"/>
                <a:cs typeface="Calibri"/>
              </a:rPr>
              <a:t>I </a:t>
            </a:r>
            <a:r>
              <a:rPr sz="788" spc="15" dirty="0">
                <a:latin typeface="Calibri"/>
                <a:cs typeface="Calibri"/>
              </a:rPr>
              <a:t>cuire </a:t>
            </a:r>
            <a:r>
              <a:rPr sz="788" spc="-30" dirty="0">
                <a:latin typeface="Calibri"/>
                <a:cs typeface="Calibri"/>
              </a:rPr>
              <a:t>. </a:t>
            </a:r>
            <a:r>
              <a:rPr sz="788" spc="-8" dirty="0">
                <a:latin typeface="Calibri"/>
                <a:cs typeface="Calibri"/>
              </a:rPr>
              <a:t>Neonntecl e </a:t>
            </a:r>
            <a:r>
              <a:rPr sz="788" spc="-23" dirty="0">
                <a:latin typeface="Calibri"/>
                <a:cs typeface="Calibri"/>
              </a:rPr>
              <a:t>ith </a:t>
            </a:r>
            <a:r>
              <a:rPr sz="788" spc="4" dirty="0">
                <a:latin typeface="Calibri"/>
                <a:cs typeface="Calibri"/>
              </a:rPr>
              <a:t>permission </a:t>
            </a:r>
            <a:r>
              <a:rPr sz="788" spc="-11" dirty="0">
                <a:solidFill>
                  <a:srgbClr val="383838"/>
                </a:solidFill>
                <a:latin typeface="Calibri"/>
                <a:cs typeface="Calibri"/>
              </a:rPr>
              <a:t>of </a:t>
            </a:r>
            <a:r>
              <a:rPr sz="788" spc="49" dirty="0">
                <a:latin typeface="Calibri"/>
                <a:cs typeface="Calibri"/>
              </a:rPr>
              <a:t>UNIVERSAL </a:t>
            </a:r>
            <a:r>
              <a:rPr sz="788" spc="109" dirty="0">
                <a:latin typeface="Calibri"/>
                <a:cs typeface="Calibri"/>
              </a:rPr>
              <a:t>PRESS </a:t>
            </a:r>
            <a:r>
              <a:rPr sz="1181" spc="67" baseline="-7936" dirty="0">
                <a:latin typeface="Calibri"/>
                <a:cs typeface="Calibri"/>
              </a:rPr>
              <a:t>SYNDICATE. </a:t>
            </a:r>
            <a:r>
              <a:rPr sz="1181" spc="-23" baseline="-7936" dirty="0">
                <a:solidFill>
                  <a:srgbClr val="131313"/>
                </a:solidFill>
                <a:latin typeface="Calibri"/>
                <a:cs typeface="Calibri"/>
              </a:rPr>
              <a:t>AII </a:t>
            </a:r>
            <a:r>
              <a:rPr sz="1181" spc="-5" baseline="-7936" dirty="0">
                <a:latin typeface="Calibri"/>
                <a:cs typeface="Calibri"/>
              </a:rPr>
              <a:t>rights</a:t>
            </a:r>
            <a:r>
              <a:rPr sz="1181" spc="33" baseline="-7936" dirty="0">
                <a:latin typeface="Calibri"/>
                <a:cs typeface="Calibri"/>
              </a:rPr>
              <a:t> </a:t>
            </a:r>
            <a:r>
              <a:rPr sz="1181" spc="11" baseline="-10582" dirty="0">
                <a:solidFill>
                  <a:srgbClr val="0F0F0F"/>
                </a:solidFill>
                <a:latin typeface="Calibri"/>
                <a:cs typeface="Calibri"/>
              </a:rPr>
              <a:t>ieserved.</a:t>
            </a:r>
            <a:endParaRPr sz="1181" baseline="-10582" dirty="0">
              <a:latin typeface="Calibri"/>
              <a:cs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60006" y="1752932"/>
            <a:ext cx="1326833" cy="563616"/>
          </a:xfrm>
          <a:prstGeom prst="rect">
            <a:avLst/>
          </a:prstGeom>
        </p:spPr>
        <p:txBody>
          <a:bodyPr vert="horz" wrap="square" lIns="0" tIns="9525" rIns="0" bIns="0" rtlCol="0" anchor="ctr">
            <a:spAutoFit/>
          </a:bodyPr>
          <a:lstStyle/>
          <a:p>
            <a:pPr marL="9525">
              <a:spcBef>
                <a:spcPts val="75"/>
              </a:spcBef>
            </a:pPr>
            <a:r>
              <a:rPr sz="3600" spc="-244" dirty="0"/>
              <a:t>T</a:t>
            </a:r>
            <a:r>
              <a:rPr sz="3600" spc="-255" dirty="0"/>
              <a:t>o</a:t>
            </a:r>
            <a:r>
              <a:rPr sz="3600" spc="-210" dirty="0"/>
              <a:t>pics</a:t>
            </a:r>
            <a:endParaRPr sz="3600"/>
          </a:p>
        </p:txBody>
      </p:sp>
      <p:sp>
        <p:nvSpPr>
          <p:cNvPr id="3" name="object 3"/>
          <p:cNvSpPr txBox="1"/>
          <p:nvPr/>
        </p:nvSpPr>
        <p:spPr>
          <a:xfrm>
            <a:off x="1545146" y="2632424"/>
            <a:ext cx="5827394" cy="2087110"/>
          </a:xfrm>
          <a:prstGeom prst="rect">
            <a:avLst/>
          </a:prstGeom>
        </p:spPr>
        <p:txBody>
          <a:bodyPr vert="horz" wrap="square" lIns="0" tIns="9525" rIns="0" bIns="0" rtlCol="0">
            <a:spAutoFit/>
          </a:bodyPr>
          <a:lstStyle/>
          <a:p>
            <a:pPr marL="224314" indent="-214789">
              <a:spcBef>
                <a:spcPts val="75"/>
              </a:spcBef>
              <a:buFont typeface="Arial"/>
              <a:buChar char="•"/>
              <a:tabLst>
                <a:tab pos="224790" algn="l"/>
              </a:tabLst>
            </a:pPr>
            <a:r>
              <a:rPr sz="2700" spc="-8" dirty="0">
                <a:latin typeface="Calibri"/>
                <a:cs typeface="Calibri"/>
              </a:rPr>
              <a:t>What </a:t>
            </a:r>
            <a:r>
              <a:rPr sz="2700" dirty="0">
                <a:latin typeface="Calibri"/>
                <a:cs typeface="Calibri"/>
              </a:rPr>
              <a:t>is </a:t>
            </a:r>
            <a:r>
              <a:rPr sz="2700" spc="-8" dirty="0">
                <a:latin typeface="Calibri"/>
                <a:cs typeface="Calibri"/>
              </a:rPr>
              <a:t>Asset</a:t>
            </a:r>
            <a:r>
              <a:rPr sz="2700" spc="-11" dirty="0">
                <a:latin typeface="Calibri"/>
                <a:cs typeface="Calibri"/>
              </a:rPr>
              <a:t> </a:t>
            </a:r>
            <a:r>
              <a:rPr sz="2700" spc="-4" dirty="0">
                <a:latin typeface="Calibri"/>
                <a:cs typeface="Calibri"/>
              </a:rPr>
              <a:t>Management?</a:t>
            </a:r>
            <a:endParaRPr sz="2700" dirty="0">
              <a:latin typeface="Calibri"/>
              <a:cs typeface="Calibri"/>
            </a:endParaRPr>
          </a:p>
          <a:p>
            <a:pPr marL="224314" indent="-214789">
              <a:buFont typeface="Arial"/>
              <a:buChar char="•"/>
              <a:tabLst>
                <a:tab pos="224790" algn="l"/>
              </a:tabLst>
            </a:pPr>
            <a:r>
              <a:rPr sz="2700" spc="-19" dirty="0">
                <a:latin typeface="Calibri"/>
                <a:cs typeface="Calibri"/>
              </a:rPr>
              <a:t>Why </a:t>
            </a:r>
            <a:r>
              <a:rPr sz="2700" spc="-8" dirty="0">
                <a:latin typeface="Calibri"/>
                <a:cs typeface="Calibri"/>
              </a:rPr>
              <a:t>Asset</a:t>
            </a:r>
            <a:r>
              <a:rPr sz="2700" spc="8" dirty="0">
                <a:latin typeface="Calibri"/>
                <a:cs typeface="Calibri"/>
              </a:rPr>
              <a:t> </a:t>
            </a:r>
            <a:r>
              <a:rPr sz="2700" spc="-4" dirty="0">
                <a:latin typeface="Calibri"/>
                <a:cs typeface="Calibri"/>
              </a:rPr>
              <a:t>Management?</a:t>
            </a:r>
            <a:endParaRPr sz="2700" dirty="0">
              <a:latin typeface="Calibri"/>
              <a:cs typeface="Calibri"/>
            </a:endParaRPr>
          </a:p>
          <a:p>
            <a:pPr marL="224314" indent="-214789">
              <a:buFont typeface="Arial"/>
              <a:buChar char="•"/>
              <a:tabLst>
                <a:tab pos="224790" algn="l"/>
              </a:tabLst>
            </a:pPr>
            <a:r>
              <a:rPr sz="2700" spc="-11" dirty="0">
                <a:latin typeface="Calibri"/>
                <a:cs typeface="Calibri"/>
              </a:rPr>
              <a:t>Review </a:t>
            </a:r>
            <a:r>
              <a:rPr sz="2700" spc="-4" dirty="0">
                <a:latin typeface="Calibri"/>
                <a:cs typeface="Calibri"/>
              </a:rPr>
              <a:t>of </a:t>
            </a:r>
            <a:r>
              <a:rPr sz="2700" dirty="0">
                <a:latin typeface="Calibri"/>
                <a:cs typeface="Calibri"/>
              </a:rPr>
              <a:t>Basic </a:t>
            </a:r>
            <a:r>
              <a:rPr sz="2700" spc="-8" dirty="0">
                <a:latin typeface="Calibri"/>
                <a:cs typeface="Calibri"/>
              </a:rPr>
              <a:t>Asset </a:t>
            </a:r>
            <a:r>
              <a:rPr sz="2700" spc="-4" dirty="0">
                <a:latin typeface="Calibri"/>
                <a:cs typeface="Calibri"/>
              </a:rPr>
              <a:t>Management</a:t>
            </a:r>
            <a:r>
              <a:rPr sz="2700" spc="-98" dirty="0">
                <a:latin typeface="Calibri"/>
                <a:cs typeface="Calibri"/>
              </a:rPr>
              <a:t> </a:t>
            </a:r>
            <a:r>
              <a:rPr sz="2700" dirty="0">
                <a:latin typeface="Calibri"/>
                <a:cs typeface="Calibri"/>
              </a:rPr>
              <a:t>Plan</a:t>
            </a:r>
          </a:p>
          <a:p>
            <a:pPr marL="224314" indent="-214789">
              <a:buFont typeface="Arial"/>
              <a:buChar char="•"/>
              <a:tabLst>
                <a:tab pos="224790" algn="l"/>
              </a:tabLst>
            </a:pPr>
            <a:r>
              <a:rPr sz="2700" spc="-8" dirty="0">
                <a:latin typeface="Calibri"/>
                <a:cs typeface="Calibri"/>
              </a:rPr>
              <a:t>Commercial </a:t>
            </a:r>
            <a:r>
              <a:rPr sz="2700" spc="-4" dirty="0">
                <a:latin typeface="Calibri"/>
                <a:cs typeface="Calibri"/>
              </a:rPr>
              <a:t>Mapping</a:t>
            </a:r>
            <a:r>
              <a:rPr sz="2700" spc="-34" dirty="0">
                <a:latin typeface="Calibri"/>
                <a:cs typeface="Calibri"/>
              </a:rPr>
              <a:t> </a:t>
            </a:r>
            <a:r>
              <a:rPr sz="2700" spc="-15" dirty="0">
                <a:latin typeface="Calibri"/>
                <a:cs typeface="Calibri"/>
              </a:rPr>
              <a:t>Programs</a:t>
            </a:r>
            <a:endParaRPr sz="2700" dirty="0">
              <a:latin typeface="Calibri"/>
              <a:cs typeface="Calibri"/>
            </a:endParaRPr>
          </a:p>
          <a:p>
            <a:pPr marL="224314" indent="-214789">
              <a:buFont typeface="Arial"/>
              <a:buChar char="•"/>
              <a:tabLst>
                <a:tab pos="224790" algn="l"/>
              </a:tabLst>
            </a:pPr>
            <a:r>
              <a:rPr sz="2700" spc="-26" dirty="0">
                <a:latin typeface="Calibri"/>
                <a:cs typeface="Calibri"/>
              </a:rPr>
              <a:t>Effective </a:t>
            </a:r>
            <a:r>
              <a:rPr sz="2700" spc="-8" dirty="0">
                <a:latin typeface="Calibri"/>
                <a:cs typeface="Calibri"/>
              </a:rPr>
              <a:t>Communication</a:t>
            </a:r>
            <a:endParaRPr sz="2700" dirty="0">
              <a:latin typeface="Calibri"/>
              <a:cs typeface="Calibri"/>
            </a:endParaRPr>
          </a:p>
        </p:txBody>
      </p:sp>
      <p:pic>
        <p:nvPicPr>
          <p:cNvPr id="4" name="Picture 3" descr="A logo of a company&#10;&#10;Description automatically generated">
            <a:extLst>
              <a:ext uri="{FF2B5EF4-FFF2-40B4-BE49-F238E27FC236}">
                <a16:creationId xmlns:a16="http://schemas.microsoft.com/office/drawing/2014/main" id="{3692EFEC-A4C2-BCD0-2ACA-725DA9390317}"/>
              </a:ext>
            </a:extLst>
          </p:cNvPr>
          <p:cNvPicPr>
            <a:picLocks noChangeAspect="1"/>
          </p:cNvPicPr>
          <p:nvPr/>
        </p:nvPicPr>
        <p:blipFill>
          <a:blip r:embed="rId2"/>
          <a:stretch>
            <a:fillRect/>
          </a:stretch>
        </p:blipFill>
        <p:spPr>
          <a:xfrm>
            <a:off x="7575179" y="5818737"/>
            <a:ext cx="1566534" cy="96295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dership_and_Management_Presentation.pptx" id="{FD8DE872-AB90-4321-B61C-0D2DF2113C73}" vid="{0893B773-C94A-4D2D-9A22-5C58B0F20118}"/>
    </a:ext>
  </a:extLst>
</a:theme>
</file>

<file path=docProps/app.xml><?xml version="1.0" encoding="utf-8"?>
<Properties xmlns="http://schemas.openxmlformats.org/officeDocument/2006/extended-properties" xmlns:vt="http://schemas.openxmlformats.org/officeDocument/2006/docPropsVTypes">
  <Template/>
  <TotalTime>1553</TotalTime>
  <Words>4735</Words>
  <Application>Microsoft Office PowerPoint</Application>
  <PresentationFormat>On-screen Show (4:3)</PresentationFormat>
  <Paragraphs>809</Paragraphs>
  <Slides>114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114</vt:i4>
      </vt:variant>
    </vt:vector>
  </HeadingPairs>
  <TitlesOfParts>
    <vt:vector size="119" baseType="lpstr">
      <vt:lpstr>Arial</vt:lpstr>
      <vt:lpstr>Calibri</vt:lpstr>
      <vt:lpstr>Symbol</vt:lpstr>
      <vt:lpstr>Times New Roman</vt:lpstr>
      <vt:lpstr>Office Theme</vt:lpstr>
      <vt:lpstr>Introduction to and Refresher on Water and Wastewater Utility  Leadership Management and Supervision</vt:lpstr>
      <vt:lpstr>Introduction to and Refresher on Water and Wastewater Utility  Leadership Management and Supervision</vt:lpstr>
      <vt:lpstr>Table of Contents</vt:lpstr>
      <vt:lpstr>Intro to Leadership, Management, and Supervision</vt:lpstr>
      <vt:lpstr>Objectives</vt:lpstr>
      <vt:lpstr>Comparison of Operator Responsibilities to Leadership Responsibilities</vt:lpstr>
      <vt:lpstr>List of Operator Duties and Responsibilities</vt:lpstr>
      <vt:lpstr>So, now that you’re a Leader, Manager, or Supervisor</vt:lpstr>
      <vt:lpstr>How did you get this role?</vt:lpstr>
      <vt:lpstr>Did you, or do you, even want to be in this role?</vt:lpstr>
      <vt:lpstr>Some other questions you might have</vt:lpstr>
      <vt:lpstr>This presentation is designed to give you an awareness about what leadership, management and supervision is about.</vt:lpstr>
      <vt:lpstr>Part I</vt:lpstr>
      <vt:lpstr>Objectives</vt:lpstr>
      <vt:lpstr>Overview of Leadership and Management</vt:lpstr>
      <vt:lpstr>Pre-exercise A</vt:lpstr>
      <vt:lpstr>Overview of Leadership and Management (Cont.)</vt:lpstr>
      <vt:lpstr>Overview of Leadership and Management (Cont.)</vt:lpstr>
      <vt:lpstr>Overview of Leadership and Management (Cont.)</vt:lpstr>
      <vt:lpstr>Overview of Leadership and Management (Cont.)</vt:lpstr>
      <vt:lpstr>Overview of Leadership and Management (Cont.)</vt:lpstr>
      <vt:lpstr>Overview of Leadership and Management (Cont.)</vt:lpstr>
      <vt:lpstr>Overview of Leadership and Management (Cont.)</vt:lpstr>
      <vt:lpstr>Overview of Leadership and Management (Cont.)</vt:lpstr>
      <vt:lpstr>Overview of Leadership and Management (Cont.)</vt:lpstr>
      <vt:lpstr>Overview of Leadership and Management (Cont.)</vt:lpstr>
      <vt:lpstr>Overview of Leadership and Management (Cont.)</vt:lpstr>
      <vt:lpstr>Overview of Leadership and Management (Cont.)</vt:lpstr>
      <vt:lpstr>Leader and Manager Resources and Sources of Information</vt:lpstr>
      <vt:lpstr>Characteristics of a Leader</vt:lpstr>
      <vt:lpstr>Characteristics of a Leader</vt:lpstr>
      <vt:lpstr>Characteristics of a Leader</vt:lpstr>
      <vt:lpstr>Factors Influencing Success</vt:lpstr>
      <vt:lpstr>Characteristics of an Effective Organization</vt:lpstr>
      <vt:lpstr>Characteristics of an Effective Organization (Cont.)</vt:lpstr>
      <vt:lpstr>Characteristics of an Effective Organization (Cont.)</vt:lpstr>
      <vt:lpstr>Characteristics of an Effective Organization (Cont.)</vt:lpstr>
      <vt:lpstr>Characteristics of an Effective Organization (Cont.)</vt:lpstr>
      <vt:lpstr>The Environments Leaders, Managers and Supervisors Work In</vt:lpstr>
      <vt:lpstr>The Environments Leaders, Managers and Supervisors Work In</vt:lpstr>
      <vt:lpstr>List of Leader, Manager and Supervisor Duties and Responsibilities</vt:lpstr>
      <vt:lpstr>List of Leader, Manager and Supervisor Duties and Responsibilities (cont.)</vt:lpstr>
      <vt:lpstr>Quiz #1</vt:lpstr>
      <vt:lpstr>Introduction to Leadership, Management, and Supervision</vt:lpstr>
      <vt:lpstr>Leadership</vt:lpstr>
      <vt:lpstr>Leadership in Today’s Market</vt:lpstr>
      <vt:lpstr>Managing Across Generations and Its Challenges  Aging and Shrinking Workforce   Changing required Work Skills and loss of Institutional Knowledge</vt:lpstr>
      <vt:lpstr>Some of Today’s Current Topics</vt:lpstr>
      <vt:lpstr>Some of Additional Current Topics</vt:lpstr>
      <vt:lpstr>Some of Today’s Current Challenges</vt:lpstr>
      <vt:lpstr>Some of Today’s Current Challenges</vt:lpstr>
      <vt:lpstr>Some of Today’s Current Challenges</vt:lpstr>
      <vt:lpstr>Other Current Challenges</vt:lpstr>
      <vt:lpstr>Introduction to Leadership, Management and Supervision</vt:lpstr>
      <vt:lpstr>Introduction to Leadership, Management and Supervision</vt:lpstr>
      <vt:lpstr>Introduction to Leadership, Management and Supervision</vt:lpstr>
      <vt:lpstr>Introduction to Leadership, Management and Supervision</vt:lpstr>
      <vt:lpstr>Introduction to Leadership, Management and Supervision</vt:lpstr>
      <vt:lpstr>Management Systems and Personal Development</vt:lpstr>
      <vt:lpstr>Introduction to Leadership, Management and Supervision</vt:lpstr>
      <vt:lpstr>Introduction to Leadership, Management and Supervision</vt:lpstr>
      <vt:lpstr>Introduction to Leadership, Management and Supervision</vt:lpstr>
      <vt:lpstr>Introduction to Leadership, Management and Supervision</vt:lpstr>
      <vt:lpstr>Introduction to Leadership, Management and Supervision</vt:lpstr>
      <vt:lpstr>Examples of Supervision Topics</vt:lpstr>
      <vt:lpstr>Understanding Relationships</vt:lpstr>
      <vt:lpstr>DISC</vt:lpstr>
      <vt:lpstr>Introduction to Leadership, Management and Supervision</vt:lpstr>
      <vt:lpstr>Introduction to Leadership, Management and Supervision</vt:lpstr>
      <vt:lpstr>Introduction to Leadership, Management and Supervision</vt:lpstr>
      <vt:lpstr>Introduction to Leadership, Management and Supervision</vt:lpstr>
      <vt:lpstr>Additional Topics to Consider as a Leader, Manager, Supervisor  </vt:lpstr>
      <vt:lpstr>Additional Topics to Consider as a Leader, Manager, Supervisor</vt:lpstr>
      <vt:lpstr>Additional Topics to Consider as a Leader, Manager, Supervisor</vt:lpstr>
      <vt:lpstr>Introduction to Leadership, Management and Supervision</vt:lpstr>
      <vt:lpstr>Introduction to Leadership, Management and Supervision</vt:lpstr>
      <vt:lpstr>Quiz #2</vt:lpstr>
      <vt:lpstr>Introduction to Leadership Management and Supervision</vt:lpstr>
      <vt:lpstr>Importance of Asset Management Implementation as it Relates to Leadership</vt:lpstr>
      <vt:lpstr>Asset Management</vt:lpstr>
      <vt:lpstr>Asset Management (cont.)</vt:lpstr>
      <vt:lpstr>Asset Management (cont.)</vt:lpstr>
      <vt:lpstr>Asset Management (cont.)</vt:lpstr>
      <vt:lpstr>Asset Management (cont.)</vt:lpstr>
      <vt:lpstr>Asset Management (cont.)</vt:lpstr>
      <vt:lpstr>Asset Management (cont.)</vt:lpstr>
      <vt:lpstr>Asset Management (cont.)</vt:lpstr>
      <vt:lpstr>Asset Management Examples</vt:lpstr>
      <vt:lpstr>Asset Management Types</vt:lpstr>
      <vt:lpstr>Tangible Asset Management</vt:lpstr>
      <vt:lpstr>Tangible Asset Management</vt:lpstr>
      <vt:lpstr>Maintenance is a Key Component of Asset Management</vt:lpstr>
      <vt:lpstr>Maintenance is a Key Component of Asset Management</vt:lpstr>
      <vt:lpstr>Reliability-centered maintenance (RCM)</vt:lpstr>
      <vt:lpstr>Reliability-centered maintenance (RCM)</vt:lpstr>
      <vt:lpstr>PowerPoint Presentation</vt:lpstr>
      <vt:lpstr>Protecting and Maintaining Your  System: Asset Management for  Water &amp; Wastewater Facilities (PARTIAL)</vt:lpstr>
      <vt:lpstr>Department of Environmental Protection</vt:lpstr>
      <vt:lpstr>Topics</vt:lpstr>
      <vt:lpstr>PowerPoint Presentation</vt:lpstr>
      <vt:lpstr>What is Asset Management?</vt:lpstr>
      <vt:lpstr>What is Asset Management?</vt:lpstr>
      <vt:lpstr>Looking at:</vt:lpstr>
      <vt:lpstr>What is Asset Management ?</vt:lpstr>
      <vt:lpstr>Puts Primary Focus upon</vt:lpstr>
      <vt:lpstr>Why Asset Management?</vt:lpstr>
      <vt:lpstr>PowerPoint Presentation</vt:lpstr>
      <vt:lpstr>Review  of  Today</vt:lpstr>
      <vt:lpstr>Question and Answer</vt:lpstr>
      <vt:lpstr>Thank You!</vt:lpstr>
      <vt:lpstr>Summary of Key Contributors</vt:lpstr>
      <vt:lpstr>Summary of Key Contributors</vt:lpstr>
      <vt:lpstr>Introduction to Leadership, Management and Supervision</vt:lpstr>
      <vt:lpstr>Quiz #3</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Michael Bingham</dc:creator>
  <cp:keywords/>
  <dc:description>generated using python-pptx</dc:description>
  <cp:lastModifiedBy>Ralph Johnson</cp:lastModifiedBy>
  <cp:revision>50</cp:revision>
  <cp:lastPrinted>2025-11-05T19:53:24Z</cp:lastPrinted>
  <dcterms:created xsi:type="dcterms:W3CDTF">2013-01-27T09:14:16Z</dcterms:created>
  <dcterms:modified xsi:type="dcterms:W3CDTF">2025-11-05T20:32:47Z</dcterms:modified>
  <cp:category/>
</cp:coreProperties>
</file>