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14" r:id="rId5"/>
  </p:sldMasterIdLst>
  <p:notesMasterIdLst>
    <p:notesMasterId r:id="rId29"/>
  </p:notesMasterIdLst>
  <p:handoutMasterIdLst>
    <p:handoutMasterId r:id="rId30"/>
  </p:handoutMasterIdLst>
  <p:sldIdLst>
    <p:sldId id="410" r:id="rId6"/>
    <p:sldId id="4391" r:id="rId7"/>
    <p:sldId id="4373" r:id="rId8"/>
    <p:sldId id="4376" r:id="rId9"/>
    <p:sldId id="4375" r:id="rId10"/>
    <p:sldId id="4380" r:id="rId11"/>
    <p:sldId id="4383" r:id="rId12"/>
    <p:sldId id="4384" r:id="rId13"/>
    <p:sldId id="4385" r:id="rId14"/>
    <p:sldId id="4387" r:id="rId15"/>
    <p:sldId id="4388" r:id="rId16"/>
    <p:sldId id="4389" r:id="rId17"/>
    <p:sldId id="4390" r:id="rId18"/>
    <p:sldId id="4161" r:id="rId19"/>
    <p:sldId id="4372" r:id="rId20"/>
    <p:sldId id="4171" r:id="rId21"/>
    <p:sldId id="4378" r:id="rId22"/>
    <p:sldId id="4382" r:id="rId23"/>
    <p:sldId id="4379" r:id="rId24"/>
    <p:sldId id="4170" r:id="rId25"/>
    <p:sldId id="4367" r:id="rId26"/>
    <p:sldId id="4386" r:id="rId27"/>
    <p:sldId id="3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AB8A4"/>
    <a:srgbClr val="88B060"/>
    <a:srgbClr val="7AA26E"/>
    <a:srgbClr val="1F9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F26AB-5555-4372-A799-5371520C0CC4}" v="24" dt="2026-03-18T14:44:40.476"/>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00" autoAdjust="0"/>
  </p:normalViewPr>
  <p:slideViewPr>
    <p:cSldViewPr snapToGrid="0">
      <p:cViewPr varScale="1">
        <p:scale>
          <a:sx n="35" d="100"/>
          <a:sy n="35" d="100"/>
        </p:scale>
        <p:origin x="1262" y="2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628"/>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niewski, Patti-Kay" userId="c5e3c4e5-9125-471b-bbfe-da4ffda9bbee" providerId="ADAL" clId="{FA639D78-4B54-403B-A6A3-3261777A9923}"/>
    <pc:docChg chg="undo custSel addSld delSld modSld">
      <pc:chgData name="Wisniewski, Patti-Kay" userId="c5e3c4e5-9125-471b-bbfe-da4ffda9bbee" providerId="ADAL" clId="{FA639D78-4B54-403B-A6A3-3261777A9923}" dt="2026-03-30T11:52:40.894" v="1097" actId="20577"/>
      <pc:docMkLst>
        <pc:docMk/>
      </pc:docMkLst>
      <pc:sldChg chg="addSp delSp modSp mod">
        <pc:chgData name="Wisniewski, Patti-Kay" userId="c5e3c4e5-9125-471b-bbfe-da4ffda9bbee" providerId="ADAL" clId="{FA639D78-4B54-403B-A6A3-3261777A9923}" dt="2026-03-05T13:30:13.902" v="889" actId="1076"/>
        <pc:sldMkLst>
          <pc:docMk/>
          <pc:sldMk cId="4261132419" sldId="398"/>
        </pc:sldMkLst>
        <pc:spChg chg="add mod">
          <ac:chgData name="Wisniewski, Patti-Kay" userId="c5e3c4e5-9125-471b-bbfe-da4ffda9bbee" providerId="ADAL" clId="{FA639D78-4B54-403B-A6A3-3261777A9923}" dt="2026-03-05T13:30:13.902" v="889" actId="1076"/>
          <ac:spMkLst>
            <pc:docMk/>
            <pc:sldMk cId="4261132419" sldId="398"/>
            <ac:spMk id="7" creationId="{6605593B-412F-CF91-93C6-897A9572F71E}"/>
          </ac:spMkLst>
        </pc:spChg>
        <pc:picChg chg="mod">
          <ac:chgData name="Wisniewski, Patti-Kay" userId="c5e3c4e5-9125-471b-bbfe-da4ffda9bbee" providerId="ADAL" clId="{FA639D78-4B54-403B-A6A3-3261777A9923}" dt="2026-03-03T18:04:25.030" v="740" actId="14100"/>
          <ac:picMkLst>
            <pc:docMk/>
            <pc:sldMk cId="4261132419" sldId="398"/>
            <ac:picMk id="4" creationId="{9EE562D2-0D80-E22F-9925-B26D6A31B472}"/>
          </ac:picMkLst>
        </pc:picChg>
        <pc:picChg chg="add mod">
          <ac:chgData name="Wisniewski, Patti-Kay" userId="c5e3c4e5-9125-471b-bbfe-da4ffda9bbee" providerId="ADAL" clId="{FA639D78-4B54-403B-A6A3-3261777A9923}" dt="2026-03-05T13:29:32.942" v="883" actId="14100"/>
          <ac:picMkLst>
            <pc:docMk/>
            <pc:sldMk cId="4261132419" sldId="398"/>
            <ac:picMk id="6" creationId="{CBAE9A1E-51D1-EE92-9305-69C7446C27C1}"/>
          </ac:picMkLst>
        </pc:picChg>
      </pc:sldChg>
      <pc:sldChg chg="add del">
        <pc:chgData name="Wisniewski, Patti-Kay" userId="c5e3c4e5-9125-471b-bbfe-da4ffda9bbee" providerId="ADAL" clId="{FA639D78-4B54-403B-A6A3-3261777A9923}" dt="2026-03-05T13:11:03.952" v="745" actId="47"/>
        <pc:sldMkLst>
          <pc:docMk/>
          <pc:sldMk cId="4284637220" sldId="4161"/>
        </pc:sldMkLst>
      </pc:sldChg>
      <pc:sldChg chg="modSp mod">
        <pc:chgData name="Wisniewski, Patti-Kay" userId="c5e3c4e5-9125-471b-bbfe-da4ffda9bbee" providerId="ADAL" clId="{FA639D78-4B54-403B-A6A3-3261777A9923}" dt="2026-03-30T11:52:40.894" v="1097" actId="20577"/>
        <pc:sldMkLst>
          <pc:docMk/>
          <pc:sldMk cId="3692268784" sldId="4372"/>
        </pc:sldMkLst>
        <pc:spChg chg="mod">
          <ac:chgData name="Wisniewski, Patti-Kay" userId="c5e3c4e5-9125-471b-bbfe-da4ffda9bbee" providerId="ADAL" clId="{FA639D78-4B54-403B-A6A3-3261777A9923}" dt="2026-03-30T11:52:40.894" v="1097" actId="20577"/>
          <ac:spMkLst>
            <pc:docMk/>
            <pc:sldMk cId="3692268784" sldId="4372"/>
            <ac:spMk id="4" creationId="{13CFB7F6-EF28-B3B7-4805-990A63913032}"/>
          </ac:spMkLst>
        </pc:spChg>
      </pc:sldChg>
      <pc:sldChg chg="modSp mod">
        <pc:chgData name="Wisniewski, Patti-Kay" userId="c5e3c4e5-9125-471b-bbfe-da4ffda9bbee" providerId="ADAL" clId="{FA639D78-4B54-403B-A6A3-3261777A9923}" dt="2026-03-03T16:44:49.328" v="499" actId="6549"/>
        <pc:sldMkLst>
          <pc:docMk/>
          <pc:sldMk cId="1517584461" sldId="4373"/>
        </pc:sldMkLst>
        <pc:spChg chg="mod">
          <ac:chgData name="Wisniewski, Patti-Kay" userId="c5e3c4e5-9125-471b-bbfe-da4ffda9bbee" providerId="ADAL" clId="{FA639D78-4B54-403B-A6A3-3261777A9923}" dt="2026-03-03T16:44:49.328" v="499" actId="6549"/>
          <ac:spMkLst>
            <pc:docMk/>
            <pc:sldMk cId="1517584461" sldId="4373"/>
            <ac:spMk id="3" creationId="{8CCE7B33-89F2-22EA-4A70-E89CA3E87FC9}"/>
          </ac:spMkLst>
        </pc:spChg>
      </pc:sldChg>
      <pc:sldChg chg="modSp mod">
        <pc:chgData name="Wisniewski, Patti-Kay" userId="c5e3c4e5-9125-471b-bbfe-da4ffda9bbee" providerId="ADAL" clId="{FA639D78-4B54-403B-A6A3-3261777A9923}" dt="2026-03-26T13:15:15.993" v="1094" actId="20577"/>
        <pc:sldMkLst>
          <pc:docMk/>
          <pc:sldMk cId="869542037" sldId="4376"/>
        </pc:sldMkLst>
        <pc:spChg chg="mod">
          <ac:chgData name="Wisniewski, Patti-Kay" userId="c5e3c4e5-9125-471b-bbfe-da4ffda9bbee" providerId="ADAL" clId="{FA639D78-4B54-403B-A6A3-3261777A9923}" dt="2026-03-26T13:15:15.993" v="1094" actId="20577"/>
          <ac:spMkLst>
            <pc:docMk/>
            <pc:sldMk cId="869542037" sldId="4376"/>
            <ac:spMk id="3" creationId="{6B0A1DD3-1E3B-EE3B-7A2C-13D46A74B505}"/>
          </ac:spMkLst>
        </pc:spChg>
      </pc:sldChg>
      <pc:sldChg chg="addSp modSp mod">
        <pc:chgData name="Wisniewski, Patti-Kay" userId="c5e3c4e5-9125-471b-bbfe-da4ffda9bbee" providerId="ADAL" clId="{FA639D78-4B54-403B-A6A3-3261777A9923}" dt="2026-03-05T13:31:20.525" v="907" actId="20577"/>
        <pc:sldMkLst>
          <pc:docMk/>
          <pc:sldMk cId="3143039050" sldId="4380"/>
        </pc:sldMkLst>
        <pc:spChg chg="mod">
          <ac:chgData name="Wisniewski, Patti-Kay" userId="c5e3c4e5-9125-471b-bbfe-da4ffda9bbee" providerId="ADAL" clId="{FA639D78-4B54-403B-A6A3-3261777A9923}" dt="2026-03-03T16:50:37.352" v="533" actId="14100"/>
          <ac:spMkLst>
            <pc:docMk/>
            <pc:sldMk cId="3143039050" sldId="4380"/>
            <ac:spMk id="2" creationId="{D477DC8C-35E8-2673-4438-2CB9293342ED}"/>
          </ac:spMkLst>
        </pc:spChg>
        <pc:spChg chg="mod">
          <ac:chgData name="Wisniewski, Patti-Kay" userId="c5e3c4e5-9125-471b-bbfe-da4ffda9bbee" providerId="ADAL" clId="{FA639D78-4B54-403B-A6A3-3261777A9923}" dt="2026-03-05T13:31:20.525" v="907" actId="20577"/>
          <ac:spMkLst>
            <pc:docMk/>
            <pc:sldMk cId="3143039050" sldId="4380"/>
            <ac:spMk id="3" creationId="{C7B08AB6-2E53-CE1D-785A-727EF74F3E9A}"/>
          </ac:spMkLst>
        </pc:spChg>
        <pc:picChg chg="add mod">
          <ac:chgData name="Wisniewski, Patti-Kay" userId="c5e3c4e5-9125-471b-bbfe-da4ffda9bbee" providerId="ADAL" clId="{FA639D78-4B54-403B-A6A3-3261777A9923}" dt="2026-03-03T17:39:56.043" v="577" actId="1076"/>
          <ac:picMkLst>
            <pc:docMk/>
            <pc:sldMk cId="3143039050" sldId="4380"/>
            <ac:picMk id="1026" creationId="{C1E30459-2D86-716E-4EC2-222C8C341BF1}"/>
          </ac:picMkLst>
        </pc:picChg>
      </pc:sldChg>
      <pc:sldChg chg="modSp new mod">
        <pc:chgData name="Wisniewski, Patti-Kay" userId="c5e3c4e5-9125-471b-bbfe-da4ffda9bbee" providerId="ADAL" clId="{FA639D78-4B54-403B-A6A3-3261777A9923}" dt="2026-03-05T13:32:16.550" v="922" actId="14100"/>
        <pc:sldMkLst>
          <pc:docMk/>
          <pc:sldMk cId="1973386287" sldId="4383"/>
        </pc:sldMkLst>
        <pc:spChg chg="mod">
          <ac:chgData name="Wisniewski, Patti-Kay" userId="c5e3c4e5-9125-471b-bbfe-da4ffda9bbee" providerId="ADAL" clId="{FA639D78-4B54-403B-A6A3-3261777A9923}" dt="2026-03-05T13:31:34.808" v="911" actId="20577"/>
          <ac:spMkLst>
            <pc:docMk/>
            <pc:sldMk cId="1973386287" sldId="4383"/>
            <ac:spMk id="2" creationId="{344CCFAD-0204-9793-501C-FCA586697F7C}"/>
          </ac:spMkLst>
        </pc:spChg>
        <pc:spChg chg="mod">
          <ac:chgData name="Wisniewski, Patti-Kay" userId="c5e3c4e5-9125-471b-bbfe-da4ffda9bbee" providerId="ADAL" clId="{FA639D78-4B54-403B-A6A3-3261777A9923}" dt="2026-03-05T13:32:16.550" v="922" actId="14100"/>
          <ac:spMkLst>
            <pc:docMk/>
            <pc:sldMk cId="1973386287" sldId="4383"/>
            <ac:spMk id="3" creationId="{74E06D20-7255-DB4C-5E18-58D368018F94}"/>
          </ac:spMkLst>
        </pc:spChg>
      </pc:sldChg>
      <pc:sldChg chg="modSp new mod">
        <pc:chgData name="Wisniewski, Patti-Kay" userId="c5e3c4e5-9125-471b-bbfe-da4ffda9bbee" providerId="ADAL" clId="{FA639D78-4B54-403B-A6A3-3261777A9923}" dt="2026-03-03T16:35:07.416" v="394" actId="14100"/>
        <pc:sldMkLst>
          <pc:docMk/>
          <pc:sldMk cId="10213963" sldId="4384"/>
        </pc:sldMkLst>
        <pc:spChg chg="mod">
          <ac:chgData name="Wisniewski, Patti-Kay" userId="c5e3c4e5-9125-471b-bbfe-da4ffda9bbee" providerId="ADAL" clId="{FA639D78-4B54-403B-A6A3-3261777A9923}" dt="2026-03-03T16:34:09.824" v="390" actId="20577"/>
          <ac:spMkLst>
            <pc:docMk/>
            <pc:sldMk cId="10213963" sldId="4384"/>
            <ac:spMk id="2" creationId="{431AB181-813C-358F-1185-F294EF543E27}"/>
          </ac:spMkLst>
        </pc:spChg>
        <pc:spChg chg="mod">
          <ac:chgData name="Wisniewski, Patti-Kay" userId="c5e3c4e5-9125-471b-bbfe-da4ffda9bbee" providerId="ADAL" clId="{FA639D78-4B54-403B-A6A3-3261777A9923}" dt="2026-03-03T16:35:07.416" v="394" actId="14100"/>
          <ac:spMkLst>
            <pc:docMk/>
            <pc:sldMk cId="10213963" sldId="4384"/>
            <ac:spMk id="3" creationId="{CAE30C4C-D458-B1D8-5C9C-8FC613CF17D2}"/>
          </ac:spMkLst>
        </pc:spChg>
      </pc:sldChg>
      <pc:sldChg chg="modSp new mod">
        <pc:chgData name="Wisniewski, Patti-Kay" userId="c5e3c4e5-9125-471b-bbfe-da4ffda9bbee" providerId="ADAL" clId="{FA639D78-4B54-403B-A6A3-3261777A9923}" dt="2026-03-03T17:47:16.119" v="609" actId="20577"/>
        <pc:sldMkLst>
          <pc:docMk/>
          <pc:sldMk cId="1903627334" sldId="4385"/>
        </pc:sldMkLst>
        <pc:spChg chg="mod">
          <ac:chgData name="Wisniewski, Patti-Kay" userId="c5e3c4e5-9125-471b-bbfe-da4ffda9bbee" providerId="ADAL" clId="{FA639D78-4B54-403B-A6A3-3261777A9923}" dt="2026-03-03T16:42:12.574" v="488" actId="20577"/>
          <ac:spMkLst>
            <pc:docMk/>
            <pc:sldMk cId="1903627334" sldId="4385"/>
            <ac:spMk id="2" creationId="{05C66D31-49E3-4A37-C269-3DCB86210F2F}"/>
          </ac:spMkLst>
        </pc:spChg>
        <pc:spChg chg="mod">
          <ac:chgData name="Wisniewski, Patti-Kay" userId="c5e3c4e5-9125-471b-bbfe-da4ffda9bbee" providerId="ADAL" clId="{FA639D78-4B54-403B-A6A3-3261777A9923}" dt="2026-03-03T17:47:16.119" v="609" actId="20577"/>
          <ac:spMkLst>
            <pc:docMk/>
            <pc:sldMk cId="1903627334" sldId="4385"/>
            <ac:spMk id="3" creationId="{151D2F4D-B4E0-CE69-40B0-737992FD2211}"/>
          </ac:spMkLst>
        </pc:spChg>
      </pc:sldChg>
      <pc:sldChg chg="addSp modSp new mod">
        <pc:chgData name="Wisniewski, Patti-Kay" userId="c5e3c4e5-9125-471b-bbfe-da4ffda9bbee" providerId="ADAL" clId="{FA639D78-4B54-403B-A6A3-3261777A9923}" dt="2026-03-03T17:57:48.458" v="733" actId="14100"/>
        <pc:sldMkLst>
          <pc:docMk/>
          <pc:sldMk cId="3149881042" sldId="4386"/>
        </pc:sldMkLst>
        <pc:spChg chg="mod">
          <ac:chgData name="Wisniewski, Patti-Kay" userId="c5e3c4e5-9125-471b-bbfe-da4ffda9bbee" providerId="ADAL" clId="{FA639D78-4B54-403B-A6A3-3261777A9923}" dt="2026-03-03T17:52:39.317" v="672" actId="20577"/>
          <ac:spMkLst>
            <pc:docMk/>
            <pc:sldMk cId="3149881042" sldId="4386"/>
            <ac:spMk id="2" creationId="{77F14B03-4D06-68CB-3D12-F47AB6CE113F}"/>
          </ac:spMkLst>
        </pc:spChg>
        <pc:spChg chg="add mod">
          <ac:chgData name="Wisniewski, Patti-Kay" userId="c5e3c4e5-9125-471b-bbfe-da4ffda9bbee" providerId="ADAL" clId="{FA639D78-4B54-403B-A6A3-3261777A9923}" dt="2026-03-03T17:55:14.869" v="732" actId="13926"/>
          <ac:spMkLst>
            <pc:docMk/>
            <pc:sldMk cId="3149881042" sldId="4386"/>
            <ac:spMk id="7" creationId="{82452AB3-CDF2-ACFD-5CCE-199EAA7CBD6D}"/>
          </ac:spMkLst>
        </pc:spChg>
        <pc:picChg chg="add mod">
          <ac:chgData name="Wisniewski, Patti-Kay" userId="c5e3c4e5-9125-471b-bbfe-da4ffda9bbee" providerId="ADAL" clId="{FA639D78-4B54-403B-A6A3-3261777A9923}" dt="2026-03-03T17:52:29.793" v="671" actId="1076"/>
          <ac:picMkLst>
            <pc:docMk/>
            <pc:sldMk cId="3149881042" sldId="4386"/>
            <ac:picMk id="4" creationId="{B83970C6-C941-6EEE-4E39-2CC990816D95}"/>
          </ac:picMkLst>
        </pc:picChg>
        <pc:picChg chg="add mod">
          <ac:chgData name="Wisniewski, Patti-Kay" userId="c5e3c4e5-9125-471b-bbfe-da4ffda9bbee" providerId="ADAL" clId="{FA639D78-4B54-403B-A6A3-3261777A9923}" dt="2026-03-03T17:57:48.458" v="733" actId="14100"/>
          <ac:picMkLst>
            <pc:docMk/>
            <pc:sldMk cId="3149881042" sldId="4386"/>
            <ac:picMk id="6" creationId="{35A96B9A-1921-B054-B434-9D6A9BA5E0E7}"/>
          </ac:picMkLst>
        </pc:picChg>
      </pc:sldChg>
      <pc:sldChg chg="modSp new mod">
        <pc:chgData name="Wisniewski, Patti-Kay" userId="c5e3c4e5-9125-471b-bbfe-da4ffda9bbee" providerId="ADAL" clId="{FA639D78-4B54-403B-A6A3-3261777A9923}" dt="2026-03-05T13:18:14.835" v="872" actId="20577"/>
        <pc:sldMkLst>
          <pc:docMk/>
          <pc:sldMk cId="1828291411" sldId="4387"/>
        </pc:sldMkLst>
        <pc:spChg chg="mod">
          <ac:chgData name="Wisniewski, Patti-Kay" userId="c5e3c4e5-9125-471b-bbfe-da4ffda9bbee" providerId="ADAL" clId="{FA639D78-4B54-403B-A6A3-3261777A9923}" dt="2026-03-05T13:18:14.835" v="872" actId="20577"/>
          <ac:spMkLst>
            <pc:docMk/>
            <pc:sldMk cId="1828291411" sldId="4387"/>
            <ac:spMk id="2" creationId="{CB554FB1-6FB7-0C6A-D177-B96E6F73EB45}"/>
          </ac:spMkLst>
        </pc:spChg>
        <pc:spChg chg="mod">
          <ac:chgData name="Wisniewski, Patti-Kay" userId="c5e3c4e5-9125-471b-bbfe-da4ffda9bbee" providerId="ADAL" clId="{FA639D78-4B54-403B-A6A3-3261777A9923}" dt="2026-03-05T13:18:10.528" v="867" actId="14100"/>
          <ac:spMkLst>
            <pc:docMk/>
            <pc:sldMk cId="1828291411" sldId="4387"/>
            <ac:spMk id="3" creationId="{13870175-8F54-4C48-940C-2625109F0EB3}"/>
          </ac:spMkLst>
        </pc:spChg>
      </pc:sldChg>
      <pc:sldChg chg="modSp new mod">
        <pc:chgData name="Wisniewski, Patti-Kay" userId="c5e3c4e5-9125-471b-bbfe-da4ffda9bbee" providerId="ADAL" clId="{FA639D78-4B54-403B-A6A3-3261777A9923}" dt="2026-03-05T13:17:09.417" v="863" actId="20577"/>
        <pc:sldMkLst>
          <pc:docMk/>
          <pc:sldMk cId="2334329850" sldId="4388"/>
        </pc:sldMkLst>
        <pc:spChg chg="mod">
          <ac:chgData name="Wisniewski, Patti-Kay" userId="c5e3c4e5-9125-471b-bbfe-da4ffda9bbee" providerId="ADAL" clId="{FA639D78-4B54-403B-A6A3-3261777A9923}" dt="2026-03-05T13:17:09.417" v="863" actId="20577"/>
          <ac:spMkLst>
            <pc:docMk/>
            <pc:sldMk cId="2334329850" sldId="4388"/>
            <ac:spMk id="2" creationId="{06224554-A1AA-427E-D2F3-1E5DD3290C23}"/>
          </ac:spMkLst>
        </pc:spChg>
        <pc:spChg chg="mod">
          <ac:chgData name="Wisniewski, Patti-Kay" userId="c5e3c4e5-9125-471b-bbfe-da4ffda9bbee" providerId="ADAL" clId="{FA639D78-4B54-403B-A6A3-3261777A9923}" dt="2026-03-05T13:17:03.252" v="858" actId="20577"/>
          <ac:spMkLst>
            <pc:docMk/>
            <pc:sldMk cId="2334329850" sldId="4388"/>
            <ac:spMk id="3" creationId="{0C173391-AA53-9D74-5E88-0563D69D60E7}"/>
          </ac:spMkLst>
        </pc:spChg>
      </pc:sldChg>
      <pc:sldChg chg="modSp new mod">
        <pc:chgData name="Wisniewski, Patti-Kay" userId="c5e3c4e5-9125-471b-bbfe-da4ffda9bbee" providerId="ADAL" clId="{FA639D78-4B54-403B-A6A3-3261777A9923}" dt="2026-03-05T13:33:59.032" v="923" actId="20577"/>
        <pc:sldMkLst>
          <pc:docMk/>
          <pc:sldMk cId="2223176795" sldId="4389"/>
        </pc:sldMkLst>
        <pc:spChg chg="mod">
          <ac:chgData name="Wisniewski, Patti-Kay" userId="c5e3c4e5-9125-471b-bbfe-da4ffda9bbee" providerId="ADAL" clId="{FA639D78-4B54-403B-A6A3-3261777A9923}" dt="2026-03-05T13:16:11.911" v="851" actId="20577"/>
          <ac:spMkLst>
            <pc:docMk/>
            <pc:sldMk cId="2223176795" sldId="4389"/>
            <ac:spMk id="2" creationId="{F2740931-D462-C25C-F714-C0643385835C}"/>
          </ac:spMkLst>
        </pc:spChg>
        <pc:spChg chg="mod">
          <ac:chgData name="Wisniewski, Patti-Kay" userId="c5e3c4e5-9125-471b-bbfe-da4ffda9bbee" providerId="ADAL" clId="{FA639D78-4B54-403B-A6A3-3261777A9923}" dt="2026-03-05T13:33:59.032" v="923" actId="20577"/>
          <ac:spMkLst>
            <pc:docMk/>
            <pc:sldMk cId="2223176795" sldId="4389"/>
            <ac:spMk id="3" creationId="{5C82194F-22F4-2006-61B5-E0B2583DBE21}"/>
          </ac:spMkLst>
        </pc:spChg>
      </pc:sldChg>
      <pc:sldChg chg="modSp new mod">
        <pc:chgData name="Wisniewski, Patti-Kay" userId="c5e3c4e5-9125-471b-bbfe-da4ffda9bbee" providerId="ADAL" clId="{FA639D78-4B54-403B-A6A3-3261777A9923}" dt="2026-03-05T13:18:54.653" v="876" actId="20577"/>
        <pc:sldMkLst>
          <pc:docMk/>
          <pc:sldMk cId="3775769096" sldId="4390"/>
        </pc:sldMkLst>
        <pc:spChg chg="mod">
          <ac:chgData name="Wisniewski, Patti-Kay" userId="c5e3c4e5-9125-471b-bbfe-da4ffda9bbee" providerId="ADAL" clId="{FA639D78-4B54-403B-A6A3-3261777A9923}" dt="2026-03-05T13:18:54.653" v="876" actId="20577"/>
          <ac:spMkLst>
            <pc:docMk/>
            <pc:sldMk cId="3775769096" sldId="4390"/>
            <ac:spMk id="2" creationId="{D916A78E-4757-CAB6-9B83-089F15790560}"/>
          </ac:spMkLst>
        </pc:spChg>
        <pc:spChg chg="mod">
          <ac:chgData name="Wisniewski, Patti-Kay" userId="c5e3c4e5-9125-471b-bbfe-da4ffda9bbee" providerId="ADAL" clId="{FA639D78-4B54-403B-A6A3-3261777A9923}" dt="2026-03-05T13:13:59.376" v="821" actId="6549"/>
          <ac:spMkLst>
            <pc:docMk/>
            <pc:sldMk cId="3775769096" sldId="4390"/>
            <ac:spMk id="3" creationId="{7EF4BE6E-1FD6-D8A2-D066-3B236342FB62}"/>
          </ac:spMkLst>
        </pc:spChg>
      </pc:sldChg>
      <pc:sldChg chg="modSp new mod">
        <pc:chgData name="Wisniewski, Patti-Kay" userId="c5e3c4e5-9125-471b-bbfe-da4ffda9bbee" providerId="ADAL" clId="{FA639D78-4B54-403B-A6A3-3261777A9923}" dt="2026-03-18T14:46:34.172" v="1083" actId="403"/>
        <pc:sldMkLst>
          <pc:docMk/>
          <pc:sldMk cId="2508928379" sldId="4391"/>
        </pc:sldMkLst>
        <pc:spChg chg="mod">
          <ac:chgData name="Wisniewski, Patti-Kay" userId="c5e3c4e5-9125-471b-bbfe-da4ffda9bbee" providerId="ADAL" clId="{FA639D78-4B54-403B-A6A3-3261777A9923}" dt="2026-03-18T14:40:49.600" v="945" actId="403"/>
          <ac:spMkLst>
            <pc:docMk/>
            <pc:sldMk cId="2508928379" sldId="4391"/>
            <ac:spMk id="2" creationId="{B094FA39-6F82-8954-89F1-4D175E590061}"/>
          </ac:spMkLst>
        </pc:spChg>
        <pc:spChg chg="mod">
          <ac:chgData name="Wisniewski, Patti-Kay" userId="c5e3c4e5-9125-471b-bbfe-da4ffda9bbee" providerId="ADAL" clId="{FA639D78-4B54-403B-A6A3-3261777A9923}" dt="2026-03-18T14:46:34.172" v="1083" actId="403"/>
          <ac:spMkLst>
            <pc:docMk/>
            <pc:sldMk cId="2508928379" sldId="4391"/>
            <ac:spMk id="3" creationId="{072062D3-C1A4-8745-CF96-C03680B192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3/30/2026</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Presentation is in Malvern, PA at Penn State Great Valley</a:t>
            </a:r>
          </a:p>
          <a:p>
            <a:r>
              <a:rPr lang="en-US" dirty="0"/>
              <a:t>Slides will be shared for posting to SE PA AWWA section webpage</a:t>
            </a:r>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97815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14</a:t>
            </a:fld>
            <a:endParaRPr lang="en-US" dirty="0"/>
          </a:p>
        </p:txBody>
      </p:sp>
    </p:spTree>
    <p:extLst>
      <p:ext uri="{BB962C8B-B14F-4D97-AF65-F5344CB8AC3E}">
        <p14:creationId xmlns:p14="http://schemas.microsoft.com/office/powerpoint/2010/main" val="84570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15</a:t>
            </a:fld>
            <a:endParaRPr lang="en-US" dirty="0"/>
          </a:p>
        </p:txBody>
      </p:sp>
    </p:spTree>
    <p:extLst>
      <p:ext uri="{BB962C8B-B14F-4D97-AF65-F5344CB8AC3E}">
        <p14:creationId xmlns:p14="http://schemas.microsoft.com/office/powerpoint/2010/main" val="137362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786DB-46C2-4715-879D-703947BEFF1A}" type="slidenum">
              <a:rPr lang="en-US" smtClean="0"/>
              <a:t>16</a:t>
            </a:fld>
            <a:endParaRPr lang="en-US" dirty="0"/>
          </a:p>
        </p:txBody>
      </p:sp>
    </p:spTree>
    <p:extLst>
      <p:ext uri="{BB962C8B-B14F-4D97-AF65-F5344CB8AC3E}">
        <p14:creationId xmlns:p14="http://schemas.microsoft.com/office/powerpoint/2010/main" val="230355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13237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65016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176592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Tabl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ble 2">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2B236-3336-406D-8D5C-2D073AEE8EF1}" type="datetime1">
              <a:rPr lang="en-US" smtClean="0"/>
              <a:t>3/30/2026</a:t>
            </a:fld>
            <a:endParaRPr lang="en-US" dirty="0"/>
          </a:p>
        </p:txBody>
      </p:sp>
      <p:sp>
        <p:nvSpPr>
          <p:cNvPr id="5" name="Footer Placeholder 4"/>
          <p:cNvSpPr>
            <a:spLocks noGrp="1"/>
          </p:cNvSpPr>
          <p:nvPr>
            <p:ph type="ftr" sz="quarter" idx="11"/>
          </p:nvPr>
        </p:nvSpPr>
        <p:spPr/>
        <p:txBody>
          <a:bodyPr/>
          <a:lstStyle/>
          <a:p>
            <a:r>
              <a:rPr lang="en-US" dirty="0"/>
              <a:t>U.S. Environmental Protection Agency</a:t>
            </a:r>
          </a:p>
        </p:txBody>
      </p:sp>
      <p:sp>
        <p:nvSpPr>
          <p:cNvPr id="6" name="Slide Number Placeholder 5"/>
          <p:cNvSpPr>
            <a:spLocks noGrp="1"/>
          </p:cNvSpPr>
          <p:nvPr>
            <p:ph type="sldNum" sz="quarter" idx="12"/>
          </p:nvPr>
        </p:nvSpPr>
        <p:spPr/>
        <p:txBody>
          <a:bodyPr/>
          <a:lstStyle/>
          <a:p>
            <a:fld id="{8D9C3B4F-4B7B-9A4F-9F3C-3A4901A33979}" type="slidenum">
              <a:rPr lang="en-US" smtClean="0"/>
              <a:t>‹#›</a:t>
            </a:fld>
            <a:endParaRPr lang="en-US" dirty="0"/>
          </a:p>
        </p:txBody>
      </p:sp>
      <p:pic>
        <p:nvPicPr>
          <p:cNvPr id="7" name="Content Placeholder 4">
            <a:extLst>
              <a:ext uri="{FF2B5EF4-FFF2-40B4-BE49-F238E27FC236}">
                <a16:creationId xmlns:a16="http://schemas.microsoft.com/office/drawing/2014/main" id="{34CE90DF-B8C4-9655-3CE0-88D53B852048}"/>
              </a:ext>
            </a:extLst>
          </p:cNvPr>
          <p:cNvPicPr>
            <a:picLocks noChangeAspect="1"/>
          </p:cNvPicPr>
          <p:nvPr userDrawn="1"/>
        </p:nvPicPr>
        <p:blipFill>
          <a:blip r:embed="rId2"/>
          <a:stretch>
            <a:fillRect/>
          </a:stretch>
        </p:blipFill>
        <p:spPr>
          <a:xfrm>
            <a:off x="0" y="6113145"/>
            <a:ext cx="12192000" cy="744855"/>
          </a:xfrm>
          <a:prstGeom prst="rect">
            <a:avLst/>
          </a:prstGeom>
        </p:spPr>
      </p:pic>
      <p:pic>
        <p:nvPicPr>
          <p:cNvPr id="8" name="Picture 2" descr="EPA seal with trim">
            <a:extLst>
              <a:ext uri="{FF2B5EF4-FFF2-40B4-BE49-F238E27FC236}">
                <a16:creationId xmlns:a16="http://schemas.microsoft.com/office/drawing/2014/main" id="{D95EA30A-9F29-FFD9-4F4F-865E52F28E3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95275" y="153879"/>
            <a:ext cx="2278293" cy="151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68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1076B7-FF70-0E40-B5ED-6C26709AEAE3}"/>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99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7CE652-D32C-4A6F-99DE-33180970A59F}"/>
              </a:ext>
            </a:extLst>
          </p:cNvPr>
          <p:cNvSpPr/>
          <p:nvPr userDrawn="1"/>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A267C9E-2BCE-4A49-A522-3BB8EF455F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2" name="Footer Placeholder 1">
            <a:extLst>
              <a:ext uri="{FF2B5EF4-FFF2-40B4-BE49-F238E27FC236}">
                <a16:creationId xmlns:a16="http://schemas.microsoft.com/office/drawing/2014/main" id="{77DF6D60-266F-46A3-866D-1AB029254383}"/>
              </a:ext>
            </a:extLst>
          </p:cNvPr>
          <p:cNvSpPr txBox="1">
            <a:spLocks/>
          </p:cNvSpPr>
          <p:nvPr userDrawn="1"/>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dirty="0">
              <a:solidFill>
                <a:srgbClr val="FF0000"/>
              </a:solidFill>
            </a:endParaRPr>
          </a:p>
        </p:txBody>
      </p:sp>
      <p:sp>
        <p:nvSpPr>
          <p:cNvPr id="5" name="Title 4">
            <a:extLst>
              <a:ext uri="{FF2B5EF4-FFF2-40B4-BE49-F238E27FC236}">
                <a16:creationId xmlns:a16="http://schemas.microsoft.com/office/drawing/2014/main" id="{0CE3E272-B95D-45AE-ACB6-4E6D485153D8}"/>
              </a:ext>
            </a:extLst>
          </p:cNvPr>
          <p:cNvSpPr>
            <a:spLocks noGrp="1"/>
          </p:cNvSpPr>
          <p:nvPr>
            <p:ph type="title"/>
          </p:nvPr>
        </p:nvSpPr>
        <p:spPr>
          <a:xfrm>
            <a:off x="317500" y="365125"/>
            <a:ext cx="11595100" cy="1325563"/>
          </a:xfrm>
        </p:spPr>
        <p:txBody>
          <a:bodyPr>
            <a:normAutofit/>
          </a:bodyPr>
          <a:lstStyle>
            <a:lvl1pPr>
              <a:defRPr sz="4000" b="1">
                <a:solidFill>
                  <a:srgbClr val="0054A6"/>
                </a:solidFill>
                <a:latin typeface="+mn-lt"/>
              </a:defRPr>
            </a:lvl1pPr>
          </a:lstStyle>
          <a:p>
            <a:r>
              <a:rPr lang="en-US" dirty="0"/>
              <a:t>Click to edit Master title style</a:t>
            </a:r>
          </a:p>
        </p:txBody>
      </p:sp>
      <p:sp>
        <p:nvSpPr>
          <p:cNvPr id="14" name="Text Placeholder 13">
            <a:extLst>
              <a:ext uri="{FF2B5EF4-FFF2-40B4-BE49-F238E27FC236}">
                <a16:creationId xmlns:a16="http://schemas.microsoft.com/office/drawing/2014/main" id="{04905B1D-2BFA-42DA-B1B9-435813378931}"/>
              </a:ext>
            </a:extLst>
          </p:cNvPr>
          <p:cNvSpPr>
            <a:spLocks noGrp="1"/>
          </p:cNvSpPr>
          <p:nvPr>
            <p:ph type="body" sz="quarter" idx="10"/>
          </p:nvPr>
        </p:nvSpPr>
        <p:spPr>
          <a:xfrm>
            <a:off x="317500" y="1780293"/>
            <a:ext cx="11595100" cy="3943132"/>
          </a:xfrm>
        </p:spPr>
        <p:txBody>
          <a:bodyPr/>
          <a:lstStyle>
            <a:lvl1pPr>
              <a:buClr>
                <a:srgbClr val="0054A6"/>
              </a:buClr>
              <a:defRPr>
                <a:solidFill>
                  <a:srgbClr val="262626"/>
                </a:solidFill>
              </a:defRPr>
            </a:lvl1pPr>
            <a:lvl2pPr>
              <a:buClr>
                <a:srgbClr val="0054A6"/>
              </a:buClr>
              <a:defRPr>
                <a:solidFill>
                  <a:srgbClr val="262626"/>
                </a:solidFill>
              </a:defRPr>
            </a:lvl2pPr>
            <a:lvl3pPr>
              <a:buClr>
                <a:srgbClr val="0054A6"/>
              </a:buClr>
              <a:defRPr>
                <a:solidFill>
                  <a:srgbClr val="262626"/>
                </a:solidFill>
              </a:defRPr>
            </a:lvl3pPr>
            <a:lvl4pPr>
              <a:buClr>
                <a:srgbClr val="0054A6"/>
              </a:buClr>
              <a:defRPr>
                <a:solidFill>
                  <a:srgbClr val="262626"/>
                </a:solidFill>
              </a:defRPr>
            </a:lvl4pPr>
            <a:lvl5pPr>
              <a:buClr>
                <a:srgbClr val="0054A6"/>
              </a:buClr>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934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BD6EA2-A626-4813-8D72-8AB4E6CD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01329"/>
            <a:ext cx="4828315" cy="3219193"/>
          </a:xfrm>
          <a:prstGeom prst="rect">
            <a:avLst/>
          </a:prstGeom>
        </p:spPr>
      </p:pic>
      <p:pic>
        <p:nvPicPr>
          <p:cNvPr id="8" name="Picture 7">
            <a:extLst>
              <a:ext uri="{FF2B5EF4-FFF2-40B4-BE49-F238E27FC236}">
                <a16:creationId xmlns:a16="http://schemas.microsoft.com/office/drawing/2014/main" id="{B2AECB5D-D4A5-4A3F-9C43-D6905603C6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0955" y="2736746"/>
            <a:ext cx="4548139" cy="3308854"/>
          </a:xfrm>
          <a:prstGeom prst="rect">
            <a:avLst/>
          </a:prstGeom>
        </p:spPr>
      </p:pic>
      <p:pic>
        <p:nvPicPr>
          <p:cNvPr id="9" name="Picture 8">
            <a:extLst>
              <a:ext uri="{FF2B5EF4-FFF2-40B4-BE49-F238E27FC236}">
                <a16:creationId xmlns:a16="http://schemas.microsoft.com/office/drawing/2014/main" id="{20ADAE13-ADA9-4EE1-A18A-3768024F35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335" y="2547991"/>
            <a:ext cx="4453238" cy="3554331"/>
          </a:xfrm>
          <a:prstGeom prst="rect">
            <a:avLst/>
          </a:prstGeom>
        </p:spPr>
      </p:pic>
      <p:sp>
        <p:nvSpPr>
          <p:cNvPr id="10" name="Rectangle 9">
            <a:extLst>
              <a:ext uri="{FF2B5EF4-FFF2-40B4-BE49-F238E27FC236}">
                <a16:creationId xmlns:a16="http://schemas.microsoft.com/office/drawing/2014/main" id="{8315F8A5-7F9A-4A62-8DD5-09CC1C58D8C3}"/>
              </a:ext>
            </a:extLst>
          </p:cNvPr>
          <p:cNvSpPr/>
          <p:nvPr userDrawn="1"/>
        </p:nvSpPr>
        <p:spPr>
          <a:xfrm>
            <a:off x="-7093" y="5890373"/>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DBA65AE-8A61-42F3-93BE-109F4C89D123}"/>
              </a:ext>
            </a:extLst>
          </p:cNvPr>
          <p:cNvSpPr txBox="1"/>
          <p:nvPr userDrawn="1"/>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Office of Water</a:t>
            </a:r>
          </a:p>
        </p:txBody>
      </p:sp>
      <p:pic>
        <p:nvPicPr>
          <p:cNvPr id="12" name="Picture 11">
            <a:extLst>
              <a:ext uri="{FF2B5EF4-FFF2-40B4-BE49-F238E27FC236}">
                <a16:creationId xmlns:a16="http://schemas.microsoft.com/office/drawing/2014/main" id="{6431AEF2-B6C0-4E98-8340-4F0F577A91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62667" y="5826741"/>
            <a:ext cx="4085483" cy="1259690"/>
          </a:xfrm>
          <a:prstGeom prst="rect">
            <a:avLst/>
          </a:prstGeom>
        </p:spPr>
      </p:pic>
      <p:pic>
        <p:nvPicPr>
          <p:cNvPr id="13" name="Picture 12">
            <a:extLst>
              <a:ext uri="{FF2B5EF4-FFF2-40B4-BE49-F238E27FC236}">
                <a16:creationId xmlns:a16="http://schemas.microsoft.com/office/drawing/2014/main" id="{297FA611-9455-4AAE-86E8-2A6C472578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94"/>
            <a:ext cx="4052984" cy="2701330"/>
          </a:xfrm>
          <a:prstGeom prst="rect">
            <a:avLst/>
          </a:prstGeom>
        </p:spPr>
      </p:pic>
      <p:pic>
        <p:nvPicPr>
          <p:cNvPr id="14" name="Picture 13">
            <a:extLst>
              <a:ext uri="{FF2B5EF4-FFF2-40B4-BE49-F238E27FC236}">
                <a16:creationId xmlns:a16="http://schemas.microsoft.com/office/drawing/2014/main" id="{B99CDC14-81FB-4029-8AEF-08938FBFF2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51337" y="0"/>
            <a:ext cx="4453239" cy="2701330"/>
          </a:xfrm>
          <a:prstGeom prst="rect">
            <a:avLst/>
          </a:prstGeom>
        </p:spPr>
      </p:pic>
      <p:pic>
        <p:nvPicPr>
          <p:cNvPr id="15" name="Picture 14">
            <a:extLst>
              <a:ext uri="{FF2B5EF4-FFF2-40B4-BE49-F238E27FC236}">
                <a16:creationId xmlns:a16="http://schemas.microsoft.com/office/drawing/2014/main" id="{7CE4053E-B4E8-4079-9F18-01407820CA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04573" y="10633"/>
            <a:ext cx="4080334" cy="2726012"/>
          </a:xfrm>
          <a:prstGeom prst="rect">
            <a:avLst/>
          </a:prstGeom>
        </p:spPr>
      </p:pic>
      <p:sp>
        <p:nvSpPr>
          <p:cNvPr id="16" name="Rectangle 15">
            <a:extLst>
              <a:ext uri="{FF2B5EF4-FFF2-40B4-BE49-F238E27FC236}">
                <a16:creationId xmlns:a16="http://schemas.microsoft.com/office/drawing/2014/main" id="{8C8F6198-AEBB-42A7-98AD-978B6B70213B}"/>
              </a:ext>
            </a:extLst>
          </p:cNvPr>
          <p:cNvSpPr/>
          <p:nvPr userDrawn="1"/>
        </p:nvSpPr>
        <p:spPr>
          <a:xfrm>
            <a:off x="833719" y="1854499"/>
            <a:ext cx="10158695" cy="2054144"/>
          </a:xfrm>
          <a:prstGeom prst="rect">
            <a:avLst/>
          </a:prstGeom>
          <a:solidFill>
            <a:srgbClr val="262626">
              <a:alpha val="82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spc="-100" dirty="0">
              <a:ln w="15875">
                <a:solidFill>
                  <a:srgbClr val="FFFFFF"/>
                </a:solidFill>
              </a:ln>
              <a:solidFill>
                <a:prstClr val="white"/>
              </a:solidFill>
              <a:ea typeface="+mj-ea"/>
              <a:cs typeface="+mj-cs"/>
            </a:endParaRPr>
          </a:p>
          <a:p>
            <a:pPr algn="ctr"/>
            <a:endParaRPr lang="en-US" sz="4000" spc="-100" dirty="0">
              <a:ln w="15875">
                <a:solidFill>
                  <a:srgbClr val="FFFFFF"/>
                </a:solidFill>
              </a:ln>
              <a:solidFill>
                <a:prstClr val="white"/>
              </a:solidFill>
              <a:ea typeface="+mj-ea"/>
              <a:cs typeface="+mj-cs"/>
            </a:endParaRPr>
          </a:p>
        </p:txBody>
      </p:sp>
      <p:sp>
        <p:nvSpPr>
          <p:cNvPr id="5" name="Title 4">
            <a:extLst>
              <a:ext uri="{FF2B5EF4-FFF2-40B4-BE49-F238E27FC236}">
                <a16:creationId xmlns:a16="http://schemas.microsoft.com/office/drawing/2014/main" id="{8D459D77-8DFB-4C70-A27E-E23EE8980855}"/>
              </a:ext>
            </a:extLst>
          </p:cNvPr>
          <p:cNvSpPr>
            <a:spLocks noGrp="1"/>
          </p:cNvSpPr>
          <p:nvPr>
            <p:ph type="title" hasCustomPrompt="1"/>
          </p:nvPr>
        </p:nvSpPr>
        <p:spPr>
          <a:xfrm>
            <a:off x="1143797" y="2097838"/>
            <a:ext cx="9611512" cy="2176216"/>
          </a:xfrm>
        </p:spPr>
        <p:txBody>
          <a:bodyPr/>
          <a:lstStyle>
            <a:lvl1pPr algn="l">
              <a:defRPr sz="4000" b="1">
                <a:solidFill>
                  <a:schemeClr val="bg1"/>
                </a:solidFill>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America’s Water Infrastructure Act (AWIA)</a:t>
            </a:r>
            <a:br>
              <a:rPr lang="en-US" dirty="0"/>
            </a:br>
            <a:r>
              <a:rPr lang="en-US" dirty="0"/>
              <a:t>Section 2013: Risk and Resilience Assessments and Emergency Response Plans</a:t>
            </a:r>
            <a:br>
              <a:rPr lang="en-US" dirty="0"/>
            </a:br>
            <a:endParaRPr lang="en-US" dirty="0"/>
          </a:p>
        </p:txBody>
      </p:sp>
    </p:spTree>
    <p:extLst>
      <p:ext uri="{BB962C8B-B14F-4D97-AF65-F5344CB8AC3E}">
        <p14:creationId xmlns:p14="http://schemas.microsoft.com/office/powerpoint/2010/main" val="418138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7CE652-D32C-4A6F-99DE-33180970A59F}"/>
              </a:ext>
            </a:extLst>
          </p:cNvPr>
          <p:cNvSpPr/>
          <p:nvPr userDrawn="1"/>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A267C9E-2BCE-4A49-A522-3BB8EF455F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2" name="Footer Placeholder 1">
            <a:extLst>
              <a:ext uri="{FF2B5EF4-FFF2-40B4-BE49-F238E27FC236}">
                <a16:creationId xmlns:a16="http://schemas.microsoft.com/office/drawing/2014/main" id="{77DF6D60-266F-46A3-866D-1AB029254383}"/>
              </a:ext>
            </a:extLst>
          </p:cNvPr>
          <p:cNvSpPr txBox="1">
            <a:spLocks/>
          </p:cNvSpPr>
          <p:nvPr userDrawn="1"/>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dirty="0">
              <a:solidFill>
                <a:srgbClr val="FF0000"/>
              </a:solidFill>
            </a:endParaRPr>
          </a:p>
        </p:txBody>
      </p:sp>
      <p:sp>
        <p:nvSpPr>
          <p:cNvPr id="5" name="Title 4">
            <a:extLst>
              <a:ext uri="{FF2B5EF4-FFF2-40B4-BE49-F238E27FC236}">
                <a16:creationId xmlns:a16="http://schemas.microsoft.com/office/drawing/2014/main" id="{0CE3E272-B95D-45AE-ACB6-4E6D485153D8}"/>
              </a:ext>
            </a:extLst>
          </p:cNvPr>
          <p:cNvSpPr>
            <a:spLocks noGrp="1"/>
          </p:cNvSpPr>
          <p:nvPr>
            <p:ph type="title"/>
          </p:nvPr>
        </p:nvSpPr>
        <p:spPr>
          <a:xfrm>
            <a:off x="317500" y="365125"/>
            <a:ext cx="11595100" cy="1325563"/>
          </a:xfrm>
        </p:spPr>
        <p:txBody>
          <a:bodyPr>
            <a:normAutofit/>
          </a:bodyPr>
          <a:lstStyle>
            <a:lvl1pPr>
              <a:defRPr sz="4000" b="1">
                <a:solidFill>
                  <a:srgbClr val="0054A6"/>
                </a:solidFill>
                <a:latin typeface="+mn-lt"/>
              </a:defRPr>
            </a:lvl1pPr>
          </a:lstStyle>
          <a:p>
            <a:r>
              <a:rPr lang="en-US" dirty="0"/>
              <a:t>Click to edit Master title style</a:t>
            </a:r>
          </a:p>
        </p:txBody>
      </p:sp>
      <p:sp>
        <p:nvSpPr>
          <p:cNvPr id="14" name="Text Placeholder 13">
            <a:extLst>
              <a:ext uri="{FF2B5EF4-FFF2-40B4-BE49-F238E27FC236}">
                <a16:creationId xmlns:a16="http://schemas.microsoft.com/office/drawing/2014/main" id="{04905B1D-2BFA-42DA-B1B9-435813378931}"/>
              </a:ext>
            </a:extLst>
          </p:cNvPr>
          <p:cNvSpPr>
            <a:spLocks noGrp="1"/>
          </p:cNvSpPr>
          <p:nvPr>
            <p:ph type="body" sz="quarter" idx="10"/>
          </p:nvPr>
        </p:nvSpPr>
        <p:spPr>
          <a:xfrm>
            <a:off x="317500" y="1780293"/>
            <a:ext cx="11595100" cy="3943132"/>
          </a:xfrm>
        </p:spPr>
        <p:txBody>
          <a:bodyPr/>
          <a:lstStyle>
            <a:lvl1pPr>
              <a:buClr>
                <a:srgbClr val="0054A6"/>
              </a:buClr>
              <a:defRPr>
                <a:solidFill>
                  <a:srgbClr val="262626"/>
                </a:solidFill>
              </a:defRPr>
            </a:lvl1pPr>
            <a:lvl2pPr>
              <a:buClr>
                <a:srgbClr val="0054A6"/>
              </a:buClr>
              <a:defRPr>
                <a:solidFill>
                  <a:srgbClr val="262626"/>
                </a:solidFill>
              </a:defRPr>
            </a:lvl2pPr>
            <a:lvl3pPr>
              <a:buClr>
                <a:srgbClr val="0054A6"/>
              </a:buClr>
              <a:defRPr>
                <a:solidFill>
                  <a:srgbClr val="262626"/>
                </a:solidFill>
              </a:defRPr>
            </a:lvl3pPr>
            <a:lvl4pPr>
              <a:buClr>
                <a:srgbClr val="0054A6"/>
              </a:buClr>
              <a:defRPr>
                <a:solidFill>
                  <a:srgbClr val="262626"/>
                </a:solidFill>
              </a:defRPr>
            </a:lvl4pPr>
            <a:lvl5pPr>
              <a:buClr>
                <a:srgbClr val="0054A6"/>
              </a:buClr>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41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900-7487-4908-9730-245F30AE1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B37CF-5F89-42EC-8F04-927111C55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A4ADA-B1EF-4641-A665-8898F090B417}"/>
              </a:ext>
            </a:extLst>
          </p:cNvPr>
          <p:cNvSpPr>
            <a:spLocks noGrp="1"/>
          </p:cNvSpPr>
          <p:nvPr>
            <p:ph type="dt" sz="half" idx="10"/>
          </p:nvPr>
        </p:nvSpPr>
        <p:spPr/>
        <p:txBody>
          <a:bodyPr/>
          <a:lstStyle/>
          <a:p>
            <a:fld id="{D17B49D6-7D0A-4F5A-B607-443BCDD9432C}" type="datetime1">
              <a:rPr lang="en-US" smtClean="0"/>
              <a:t>3/30/2026</a:t>
            </a:fld>
            <a:endParaRPr lang="en-US" dirty="0"/>
          </a:p>
        </p:txBody>
      </p:sp>
      <p:sp>
        <p:nvSpPr>
          <p:cNvPr id="5" name="Footer Placeholder 4">
            <a:extLst>
              <a:ext uri="{FF2B5EF4-FFF2-40B4-BE49-F238E27FC236}">
                <a16:creationId xmlns:a16="http://schemas.microsoft.com/office/drawing/2014/main" id="{29FF2DC3-36B0-4E4F-87C6-AFE89EC755B5}"/>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6" name="Slide Number Placeholder 5">
            <a:extLst>
              <a:ext uri="{FF2B5EF4-FFF2-40B4-BE49-F238E27FC236}">
                <a16:creationId xmlns:a16="http://schemas.microsoft.com/office/drawing/2014/main" id="{F528E37A-48A9-4947-820F-ABD704F8E898}"/>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28368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EE29-331F-42E8-B037-033CF38C25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0BD4D-2F6A-4A99-B6BC-2D09C8181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A92CF8-6CE0-4E60-B0DD-3B10F3A66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D4C24-060A-4326-8B35-E7D4CAE36CBC}"/>
              </a:ext>
            </a:extLst>
          </p:cNvPr>
          <p:cNvSpPr>
            <a:spLocks noGrp="1"/>
          </p:cNvSpPr>
          <p:nvPr>
            <p:ph type="dt" sz="half" idx="10"/>
          </p:nvPr>
        </p:nvSpPr>
        <p:spPr/>
        <p:txBody>
          <a:bodyPr/>
          <a:lstStyle/>
          <a:p>
            <a:fld id="{5C5A364B-F28E-4A5E-884D-31D58882D648}" type="datetime1">
              <a:rPr lang="en-US" smtClean="0"/>
              <a:t>3/30/2026</a:t>
            </a:fld>
            <a:endParaRPr lang="en-US" dirty="0"/>
          </a:p>
        </p:txBody>
      </p:sp>
      <p:sp>
        <p:nvSpPr>
          <p:cNvPr id="6" name="Footer Placeholder 5">
            <a:extLst>
              <a:ext uri="{FF2B5EF4-FFF2-40B4-BE49-F238E27FC236}">
                <a16:creationId xmlns:a16="http://schemas.microsoft.com/office/drawing/2014/main" id="{AC438685-EE80-474B-B891-B0CFD7BB95B2}"/>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7" name="Slide Number Placeholder 6">
            <a:extLst>
              <a:ext uri="{FF2B5EF4-FFF2-40B4-BE49-F238E27FC236}">
                <a16:creationId xmlns:a16="http://schemas.microsoft.com/office/drawing/2014/main" id="{D92451F8-F8A2-4813-BD57-6B689F74431C}"/>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163691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5C80-8DFB-4CB3-905D-94AC1B931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F902F2-2E97-41EE-8165-02A32BA1F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482E0-63EF-4557-8EC0-AD7D1CAA8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04751-75B6-4E2B-A0E7-B1FD8EC45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B863-773A-4D9E-937D-41853CBC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D2503-066E-4D28-9A8A-BC6D12AA8A5D}"/>
              </a:ext>
            </a:extLst>
          </p:cNvPr>
          <p:cNvSpPr>
            <a:spLocks noGrp="1"/>
          </p:cNvSpPr>
          <p:nvPr>
            <p:ph type="dt" sz="half" idx="10"/>
          </p:nvPr>
        </p:nvSpPr>
        <p:spPr/>
        <p:txBody>
          <a:bodyPr/>
          <a:lstStyle/>
          <a:p>
            <a:fld id="{E46C66F7-D3BD-4A45-A1D4-D5EEF1F23183}" type="datetime1">
              <a:rPr lang="en-US" smtClean="0"/>
              <a:t>3/30/2026</a:t>
            </a:fld>
            <a:endParaRPr lang="en-US" dirty="0"/>
          </a:p>
        </p:txBody>
      </p:sp>
      <p:sp>
        <p:nvSpPr>
          <p:cNvPr id="8" name="Footer Placeholder 7">
            <a:extLst>
              <a:ext uri="{FF2B5EF4-FFF2-40B4-BE49-F238E27FC236}">
                <a16:creationId xmlns:a16="http://schemas.microsoft.com/office/drawing/2014/main" id="{2D0CABAD-6905-47BE-80F7-BCF5AD6D5B13}"/>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9" name="Slide Number Placeholder 8">
            <a:extLst>
              <a:ext uri="{FF2B5EF4-FFF2-40B4-BE49-F238E27FC236}">
                <a16:creationId xmlns:a16="http://schemas.microsoft.com/office/drawing/2014/main" id="{A61FA256-C767-4661-9B8E-D805637FCC25}"/>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3836763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EA7F-C6B1-4FB8-8733-75D38B748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A0F77E-752C-4791-BE34-B6B594C03DF2}"/>
              </a:ext>
            </a:extLst>
          </p:cNvPr>
          <p:cNvSpPr>
            <a:spLocks noGrp="1"/>
          </p:cNvSpPr>
          <p:nvPr>
            <p:ph type="dt" sz="half" idx="10"/>
          </p:nvPr>
        </p:nvSpPr>
        <p:spPr/>
        <p:txBody>
          <a:bodyPr/>
          <a:lstStyle/>
          <a:p>
            <a:fld id="{F79960D1-A8C3-4224-9202-AE7830B2D814}" type="datetime1">
              <a:rPr lang="en-US" smtClean="0"/>
              <a:t>3/30/2026</a:t>
            </a:fld>
            <a:endParaRPr lang="en-US" dirty="0"/>
          </a:p>
        </p:txBody>
      </p:sp>
      <p:sp>
        <p:nvSpPr>
          <p:cNvPr id="4" name="Footer Placeholder 3">
            <a:extLst>
              <a:ext uri="{FF2B5EF4-FFF2-40B4-BE49-F238E27FC236}">
                <a16:creationId xmlns:a16="http://schemas.microsoft.com/office/drawing/2014/main" id="{69471D02-4C8F-4421-8FFE-EB5725F16231}"/>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5" name="Slide Number Placeholder 4">
            <a:extLst>
              <a:ext uri="{FF2B5EF4-FFF2-40B4-BE49-F238E27FC236}">
                <a16:creationId xmlns:a16="http://schemas.microsoft.com/office/drawing/2014/main" id="{2D11E09B-7980-4810-B874-F3BC158BCF5E}"/>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3649450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136A9-5081-4575-9010-BFB417637CE7}"/>
              </a:ext>
            </a:extLst>
          </p:cNvPr>
          <p:cNvSpPr>
            <a:spLocks noGrp="1"/>
          </p:cNvSpPr>
          <p:nvPr>
            <p:ph type="dt" sz="half" idx="10"/>
          </p:nvPr>
        </p:nvSpPr>
        <p:spPr/>
        <p:txBody>
          <a:bodyPr/>
          <a:lstStyle/>
          <a:p>
            <a:fld id="{805B9390-C192-4004-AD21-BA5BE2B554DD}" type="datetime1">
              <a:rPr lang="en-US" smtClean="0"/>
              <a:t>3/30/2026</a:t>
            </a:fld>
            <a:endParaRPr lang="en-US" dirty="0"/>
          </a:p>
        </p:txBody>
      </p:sp>
      <p:sp>
        <p:nvSpPr>
          <p:cNvPr id="3" name="Footer Placeholder 2">
            <a:extLst>
              <a:ext uri="{FF2B5EF4-FFF2-40B4-BE49-F238E27FC236}">
                <a16:creationId xmlns:a16="http://schemas.microsoft.com/office/drawing/2014/main" id="{D1CA7D92-F2CD-4BCC-9CD9-68E45E6D79E2}"/>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4" name="Slide Number Placeholder 3">
            <a:extLst>
              <a:ext uri="{FF2B5EF4-FFF2-40B4-BE49-F238E27FC236}">
                <a16:creationId xmlns:a16="http://schemas.microsoft.com/office/drawing/2014/main" id="{F695307F-8C29-4BDA-8118-C01DC914E280}"/>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1997342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04FC-81FB-439A-BD07-3D883311D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683ED-9B53-4CD2-B8DC-F4671E2F7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EEFFC-7F4F-41F4-898D-D72F2C68C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8423C-DADF-4700-A8FE-0A3C00FED147}"/>
              </a:ext>
            </a:extLst>
          </p:cNvPr>
          <p:cNvSpPr>
            <a:spLocks noGrp="1"/>
          </p:cNvSpPr>
          <p:nvPr>
            <p:ph type="dt" sz="half" idx="10"/>
          </p:nvPr>
        </p:nvSpPr>
        <p:spPr/>
        <p:txBody>
          <a:bodyPr/>
          <a:lstStyle/>
          <a:p>
            <a:fld id="{B3BB4CD6-4C6E-4B50-9F35-7DCCEE1A4518}" type="datetime1">
              <a:rPr lang="en-US" smtClean="0"/>
              <a:t>3/30/2026</a:t>
            </a:fld>
            <a:endParaRPr lang="en-US" dirty="0"/>
          </a:p>
        </p:txBody>
      </p:sp>
      <p:sp>
        <p:nvSpPr>
          <p:cNvPr id="6" name="Footer Placeholder 5">
            <a:extLst>
              <a:ext uri="{FF2B5EF4-FFF2-40B4-BE49-F238E27FC236}">
                <a16:creationId xmlns:a16="http://schemas.microsoft.com/office/drawing/2014/main" id="{48FC783D-7813-45DA-AE88-B77263266DA7}"/>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7" name="Slide Number Placeholder 6">
            <a:extLst>
              <a:ext uri="{FF2B5EF4-FFF2-40B4-BE49-F238E27FC236}">
                <a16:creationId xmlns:a16="http://schemas.microsoft.com/office/drawing/2014/main" id="{B875BC67-AA37-4916-9AE3-B03CED17241F}"/>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77180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78B8-108D-48E9-B4FB-C140E3CEB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9E7AA-16DA-4C26-8ABD-01023CCA1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F22FBC-7823-40C6-A2B1-D7D123CD5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1E7CC-9CD5-4B33-A9E1-CB93D2E2E2BF}"/>
              </a:ext>
            </a:extLst>
          </p:cNvPr>
          <p:cNvSpPr>
            <a:spLocks noGrp="1"/>
          </p:cNvSpPr>
          <p:nvPr>
            <p:ph type="dt" sz="half" idx="10"/>
          </p:nvPr>
        </p:nvSpPr>
        <p:spPr/>
        <p:txBody>
          <a:bodyPr/>
          <a:lstStyle/>
          <a:p>
            <a:fld id="{13F7481E-E249-4767-A9D6-4249A9FC8C27}" type="datetime1">
              <a:rPr lang="en-US" smtClean="0"/>
              <a:t>3/30/2026</a:t>
            </a:fld>
            <a:endParaRPr lang="en-US" dirty="0"/>
          </a:p>
        </p:txBody>
      </p:sp>
      <p:sp>
        <p:nvSpPr>
          <p:cNvPr id="6" name="Footer Placeholder 5">
            <a:extLst>
              <a:ext uri="{FF2B5EF4-FFF2-40B4-BE49-F238E27FC236}">
                <a16:creationId xmlns:a16="http://schemas.microsoft.com/office/drawing/2014/main" id="{AE9BA0B4-476C-40C5-BE4F-4E262115AB78}"/>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7" name="Slide Number Placeholder 6">
            <a:extLst>
              <a:ext uri="{FF2B5EF4-FFF2-40B4-BE49-F238E27FC236}">
                <a16:creationId xmlns:a16="http://schemas.microsoft.com/office/drawing/2014/main" id="{405186E1-5F7E-4267-89BF-951793D2DCCA}"/>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1803592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CA4D-104A-40C5-B24F-C36AB8228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CBE86-5A92-4C4C-A4F1-425E73A4F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CC974-447F-4C6A-ADF2-DCE246102D7A}"/>
              </a:ext>
            </a:extLst>
          </p:cNvPr>
          <p:cNvSpPr>
            <a:spLocks noGrp="1"/>
          </p:cNvSpPr>
          <p:nvPr>
            <p:ph type="dt" sz="half" idx="10"/>
          </p:nvPr>
        </p:nvSpPr>
        <p:spPr/>
        <p:txBody>
          <a:bodyPr/>
          <a:lstStyle/>
          <a:p>
            <a:fld id="{053FF917-5D73-49AD-98D6-00819063991C}" type="datetime1">
              <a:rPr lang="en-US" smtClean="0"/>
              <a:t>3/30/2026</a:t>
            </a:fld>
            <a:endParaRPr lang="en-US" dirty="0"/>
          </a:p>
        </p:txBody>
      </p:sp>
      <p:sp>
        <p:nvSpPr>
          <p:cNvPr id="5" name="Footer Placeholder 4">
            <a:extLst>
              <a:ext uri="{FF2B5EF4-FFF2-40B4-BE49-F238E27FC236}">
                <a16:creationId xmlns:a16="http://schemas.microsoft.com/office/drawing/2014/main" id="{6DDB383B-6443-48BA-88E0-61A5DDDD46EA}"/>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6" name="Slide Number Placeholder 5">
            <a:extLst>
              <a:ext uri="{FF2B5EF4-FFF2-40B4-BE49-F238E27FC236}">
                <a16:creationId xmlns:a16="http://schemas.microsoft.com/office/drawing/2014/main" id="{1C051287-A733-4409-8045-3D6BEA61C864}"/>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275510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59C92-3B76-4254-8856-1735888EB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5886C-A33A-4D53-A938-16E362A60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0DEE5-5183-4CD9-952B-5FE5CEE93568}"/>
              </a:ext>
            </a:extLst>
          </p:cNvPr>
          <p:cNvSpPr>
            <a:spLocks noGrp="1"/>
          </p:cNvSpPr>
          <p:nvPr>
            <p:ph type="dt" sz="half" idx="10"/>
          </p:nvPr>
        </p:nvSpPr>
        <p:spPr/>
        <p:txBody>
          <a:bodyPr/>
          <a:lstStyle/>
          <a:p>
            <a:fld id="{7B7DDCD2-8A5B-48DA-895E-B401B3322E08}" type="datetime1">
              <a:rPr lang="en-US" smtClean="0"/>
              <a:t>3/30/2026</a:t>
            </a:fld>
            <a:endParaRPr lang="en-US" dirty="0"/>
          </a:p>
        </p:txBody>
      </p:sp>
      <p:sp>
        <p:nvSpPr>
          <p:cNvPr id="5" name="Footer Placeholder 4">
            <a:extLst>
              <a:ext uri="{FF2B5EF4-FFF2-40B4-BE49-F238E27FC236}">
                <a16:creationId xmlns:a16="http://schemas.microsoft.com/office/drawing/2014/main" id="{C9385725-2370-427C-A253-B5BA393CE134}"/>
              </a:ext>
            </a:extLst>
          </p:cNvPr>
          <p:cNvSpPr>
            <a:spLocks noGrp="1"/>
          </p:cNvSpPr>
          <p:nvPr>
            <p:ph type="ftr" sz="quarter" idx="11"/>
          </p:nvPr>
        </p:nvSpPr>
        <p:spPr/>
        <p:txBody>
          <a:bodyPr/>
          <a:lstStyle/>
          <a:p>
            <a:r>
              <a:rPr lang="en-US" sz="1200" b="1" dirty="0">
                <a:solidFill>
                  <a:srgbClr val="C00000"/>
                </a:solidFill>
              </a:rPr>
              <a:t>PRE-DECISIONAL/DELIBERATIVE</a:t>
            </a:r>
          </a:p>
        </p:txBody>
      </p:sp>
      <p:sp>
        <p:nvSpPr>
          <p:cNvPr id="6" name="Slide Number Placeholder 5">
            <a:extLst>
              <a:ext uri="{FF2B5EF4-FFF2-40B4-BE49-F238E27FC236}">
                <a16:creationId xmlns:a16="http://schemas.microsoft.com/office/drawing/2014/main" id="{5CA6325B-3E56-4223-9367-98D7E902FFDF}"/>
              </a:ext>
            </a:extLst>
          </p:cNvPr>
          <p:cNvSpPr>
            <a:spLocks noGrp="1"/>
          </p:cNvSpPr>
          <p:nvPr>
            <p:ph type="sldNum" sz="quarter" idx="12"/>
          </p:nvPr>
        </p:nvSpPr>
        <p:spPr/>
        <p:txBody>
          <a:bodyPr/>
          <a:lstStyle/>
          <a:p>
            <a:fld id="{A0678034-1553-42D3-8F41-00DF5023F3D5}" type="slidenum">
              <a:rPr lang="en-US" smtClean="0"/>
              <a:t>‹#›</a:t>
            </a:fld>
            <a:endParaRPr lang="en-US" dirty="0"/>
          </a:p>
        </p:txBody>
      </p:sp>
    </p:spTree>
    <p:extLst>
      <p:ext uri="{BB962C8B-B14F-4D97-AF65-F5344CB8AC3E}">
        <p14:creationId xmlns:p14="http://schemas.microsoft.com/office/powerpoint/2010/main" val="1344908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BD3762-5E3F-4CEA-9443-4F54892C9DD2}" type="datetimeFigureOut">
              <a:rPr lang="en-US" smtClean="0"/>
              <a:t>3/30/2026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039FA0-B92B-4B17-83E0-D82FF1B4E7B0}" type="slidenum">
              <a:rPr lang="en-US" smtClean="0"/>
              <a:t>‹#›</a:t>
            </a:fld>
            <a:endParaRPr lang="en-US" dirty="0"/>
          </a:p>
        </p:txBody>
      </p:sp>
    </p:spTree>
    <p:extLst>
      <p:ext uri="{BB962C8B-B14F-4D97-AF65-F5344CB8AC3E}">
        <p14:creationId xmlns:p14="http://schemas.microsoft.com/office/powerpoint/2010/main" val="2720319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ntent Slide">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1114105" y="276447"/>
            <a:ext cx="10491923" cy="645041"/>
          </a:xfrm>
          <a:prstGeom prst="rect">
            <a:avLst/>
          </a:prstGeom>
        </p:spPr>
        <p:txBody>
          <a:bodyPr/>
          <a:lstStyle>
            <a:lvl1pPr>
              <a:defRPr b="1" baseline="0">
                <a:solidFill>
                  <a:srgbClr val="0097CD"/>
                </a:solidFill>
                <a:latin typeface="Arial" charset="0"/>
                <a:ea typeface="Arial" charset="0"/>
                <a:cs typeface="Arial" charset="0"/>
              </a:defRPr>
            </a:lvl1pPr>
          </a:lstStyle>
          <a:p>
            <a:r>
              <a:rPr lang="en-US" dirty="0"/>
              <a:t>Content Slide</a:t>
            </a:r>
          </a:p>
        </p:txBody>
      </p:sp>
      <p:sp>
        <p:nvSpPr>
          <p:cNvPr id="4" name="Text Placeholder 4"/>
          <p:cNvSpPr>
            <a:spLocks noGrp="1"/>
          </p:cNvSpPr>
          <p:nvPr>
            <p:ph type="body" sz="quarter" idx="10" hasCustomPrompt="1"/>
          </p:nvPr>
        </p:nvSpPr>
        <p:spPr>
          <a:xfrm>
            <a:off x="1143000" y="1063625"/>
            <a:ext cx="10481733" cy="4436952"/>
          </a:xfrm>
          <a:prstGeom prst="rect">
            <a:avLst/>
          </a:prstGeom>
        </p:spPr>
        <p:txBody>
          <a:bodyPr/>
          <a:lstStyle>
            <a:lvl1pPr>
              <a:defRPr baseline="0">
                <a:solidFill>
                  <a:srgbClr val="0076A0"/>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Text here</a:t>
            </a:r>
          </a:p>
        </p:txBody>
      </p:sp>
    </p:spTree>
    <p:extLst>
      <p:ext uri="{BB962C8B-B14F-4D97-AF65-F5344CB8AC3E}">
        <p14:creationId xmlns:p14="http://schemas.microsoft.com/office/powerpoint/2010/main" val="67868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02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mmary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34" r:id="rId14"/>
    <p:sldLayoutId id="2147483755" r:id="rId15"/>
    <p:sldLayoutId id="2147483757" r:id="rId16"/>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632D4-7C1F-4AE8-BB12-872504DD2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DE6656-671E-43DF-AF35-C0DA57EF3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C4A7-6657-432A-AB23-2393EA186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2DE6F-5748-4B5C-802C-2C4F72815626}" type="datetime1">
              <a:rPr lang="en-US" smtClean="0"/>
              <a:t>3/30/2026</a:t>
            </a:fld>
            <a:endParaRPr lang="en-US" dirty="0"/>
          </a:p>
        </p:txBody>
      </p:sp>
      <p:sp>
        <p:nvSpPr>
          <p:cNvPr id="5" name="Footer Placeholder 4">
            <a:extLst>
              <a:ext uri="{FF2B5EF4-FFF2-40B4-BE49-F238E27FC236}">
                <a16:creationId xmlns:a16="http://schemas.microsoft.com/office/drawing/2014/main" id="{47BA0CEB-1352-40CF-8F90-6CD08BCB1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b="1" dirty="0">
                <a:solidFill>
                  <a:srgbClr val="C00000"/>
                </a:solidFill>
              </a:rPr>
              <a:t>PRE-DECISIONAL/DELIBERATIVE</a:t>
            </a:r>
          </a:p>
        </p:txBody>
      </p:sp>
      <p:sp>
        <p:nvSpPr>
          <p:cNvPr id="6" name="Slide Number Placeholder 5">
            <a:extLst>
              <a:ext uri="{FF2B5EF4-FFF2-40B4-BE49-F238E27FC236}">
                <a16:creationId xmlns:a16="http://schemas.microsoft.com/office/drawing/2014/main" id="{67EB00CD-0958-4939-92EB-E0C3DBB83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8034-1553-42D3-8F41-00DF5023F3D5}" type="slidenum">
              <a:rPr lang="en-US" smtClean="0"/>
              <a:t>‹#›</a:t>
            </a:fld>
            <a:endParaRPr lang="en-US" dirty="0"/>
          </a:p>
        </p:txBody>
      </p:sp>
    </p:spTree>
    <p:extLst>
      <p:ext uri="{BB962C8B-B14F-4D97-AF65-F5344CB8AC3E}">
        <p14:creationId xmlns:p14="http://schemas.microsoft.com/office/powerpoint/2010/main" val="9611457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8" r:id="rId13"/>
    <p:sldLayoutId id="2147483729"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hyperlink" Target="https://www.epa.gov/newsreleases/epa-will-expeditiously-review-new-science-fluoride-drinking-water"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system/files/documents/2026-01/fluoride_assessment_plan-slides-508-compliant-final.pdf" TargetMode="External"/><Relationship Id="rId2" Type="http://schemas.openxmlformats.org/officeDocument/2006/relationships/hyperlink" Target="https://www.federalregister.gov/documents/2026/01/28/2026-01657/review-of-science-on-fluoride-in-drinking-water-preliminary-assessment-plan-and-literature-survey"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sdwa/fluoride-drinking-water"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tm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LeadALE@epa.gov"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www.epa.gov/waterresilien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742979" y="920512"/>
            <a:ext cx="10706041" cy="2103403"/>
          </a:xfrm>
        </p:spPr>
        <p:txBody>
          <a:bodyPr/>
          <a:lstStyle/>
          <a:p>
            <a:pPr algn="ctr"/>
            <a:br>
              <a:rPr lang="en-US" sz="8000" dirty="0">
                <a:solidFill>
                  <a:srgbClr val="0070C0"/>
                </a:solidFill>
                <a:latin typeface="Arial" panose="020B0604020202020204" pitchFamily="34" charset="0"/>
                <a:cs typeface="Arial" panose="020B0604020202020204" pitchFamily="34" charset="0"/>
              </a:rPr>
            </a:br>
            <a:br>
              <a:rPr lang="en-US" sz="8000" dirty="0">
                <a:solidFill>
                  <a:srgbClr val="0070C0"/>
                </a:solidFill>
                <a:latin typeface="Arial" panose="020B0604020202020204" pitchFamily="34" charset="0"/>
                <a:cs typeface="Arial" panose="020B0604020202020204" pitchFamily="34" charset="0"/>
              </a:rPr>
            </a:br>
            <a:br>
              <a:rPr lang="en-US" sz="8000" dirty="0">
                <a:solidFill>
                  <a:srgbClr val="0070C0"/>
                </a:solidFill>
                <a:latin typeface="Arial" panose="020B0604020202020204" pitchFamily="34" charset="0"/>
                <a:cs typeface="Arial" panose="020B0604020202020204" pitchFamily="34" charset="0"/>
              </a:rPr>
            </a:br>
            <a:br>
              <a:rPr lang="en-US" sz="8000" dirty="0">
                <a:solidFill>
                  <a:srgbClr val="0070C0"/>
                </a:solidFill>
                <a:latin typeface="Arial" panose="020B0604020202020204" pitchFamily="34" charset="0"/>
                <a:cs typeface="Arial" panose="020B0604020202020204" pitchFamily="34" charset="0"/>
              </a:rPr>
            </a:br>
            <a:br>
              <a:rPr lang="en-US" sz="8000" dirty="0">
                <a:solidFill>
                  <a:srgbClr val="0070C0"/>
                </a:solidFill>
                <a:latin typeface="Arial" panose="020B0604020202020204" pitchFamily="34" charset="0"/>
                <a:cs typeface="Arial" panose="020B0604020202020204" pitchFamily="34" charset="0"/>
              </a:rPr>
            </a:br>
            <a:br>
              <a:rPr lang="en-US" sz="8000" dirty="0">
                <a:solidFill>
                  <a:srgbClr val="0070C0"/>
                </a:solidFill>
                <a:latin typeface="Arial" panose="020B0604020202020204" pitchFamily="34" charset="0"/>
                <a:cs typeface="Arial" panose="020B0604020202020204" pitchFamily="34" charset="0"/>
              </a:rPr>
            </a:br>
            <a:r>
              <a:rPr lang="en-US" sz="7200" dirty="0">
                <a:solidFill>
                  <a:srgbClr val="0070C0"/>
                </a:solidFill>
                <a:latin typeface="Arial" panose="020B0604020202020204" pitchFamily="34" charset="0"/>
                <a:cs typeface="Arial" panose="020B0604020202020204" pitchFamily="34" charset="0"/>
              </a:rPr>
              <a:t>Regulatory Update </a:t>
            </a:r>
            <a:br>
              <a:rPr lang="en-US" sz="7200" dirty="0">
                <a:solidFill>
                  <a:srgbClr val="0070C0"/>
                </a:solidFill>
                <a:latin typeface="Arial" panose="020B0604020202020204" pitchFamily="34" charset="0"/>
                <a:cs typeface="Arial" panose="020B0604020202020204" pitchFamily="34" charset="0"/>
              </a:rPr>
            </a:br>
            <a:r>
              <a:rPr lang="en-US" sz="7200" dirty="0">
                <a:solidFill>
                  <a:srgbClr val="0070C0"/>
                </a:solidFill>
                <a:latin typeface="Arial" panose="020B0604020202020204" pitchFamily="34" charset="0"/>
                <a:cs typeface="Arial" panose="020B0604020202020204" pitchFamily="34" charset="0"/>
              </a:rPr>
              <a:t>EPA Region 3</a:t>
            </a:r>
            <a:endParaRPr lang="en-US" sz="7200" dirty="0"/>
          </a:p>
        </p:txBody>
      </p:sp>
      <p:sp>
        <p:nvSpPr>
          <p:cNvPr id="3" name="TextBox 2">
            <a:extLst>
              <a:ext uri="{FF2B5EF4-FFF2-40B4-BE49-F238E27FC236}">
                <a16:creationId xmlns:a16="http://schemas.microsoft.com/office/drawing/2014/main" id="{D2030DC5-95F6-537E-1DD7-65122DBEA10F}"/>
              </a:ext>
            </a:extLst>
          </p:cNvPr>
          <p:cNvSpPr txBox="1"/>
          <p:nvPr/>
        </p:nvSpPr>
        <p:spPr>
          <a:xfrm>
            <a:off x="1313091" y="2971298"/>
            <a:ext cx="9727324" cy="3662541"/>
          </a:xfrm>
          <a:prstGeom prst="rect">
            <a:avLst/>
          </a:prstGeom>
          <a:noFill/>
        </p:spPr>
        <p:txBody>
          <a:bodyPr wrap="square" rtlCol="0">
            <a:spAutoFit/>
          </a:bodyPr>
          <a:lstStyle/>
          <a:p>
            <a:pPr algn="ctr"/>
            <a:endParaRPr lang="en-US" sz="2800" b="1" dirty="0">
              <a:solidFill>
                <a:schemeClr val="bg1"/>
              </a:solidFill>
            </a:endParaRPr>
          </a:p>
          <a:p>
            <a:pPr algn="ct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Joint Conference of SE District - PA AWWA and the Eastern Section WWOAP</a:t>
            </a:r>
          </a:p>
          <a:p>
            <a:pPr algn="ct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April 7, 2026</a:t>
            </a:r>
            <a:endPar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Patti Kay Wisniewski</a:t>
            </a:r>
          </a:p>
          <a:p>
            <a:pPr algn="ctr"/>
            <a:r>
              <a:rPr lang="en-US" sz="2800" b="1" dirty="0">
                <a:solidFill>
                  <a:schemeClr val="bg1"/>
                </a:solidFill>
                <a:latin typeface="Arial" panose="020B0604020202020204" pitchFamily="34" charset="0"/>
                <a:cs typeface="Arial" panose="020B0604020202020204" pitchFamily="34" charset="0"/>
              </a:rPr>
              <a:t>Wisniewski.patti-kay@epa.gov</a:t>
            </a:r>
          </a:p>
          <a:p>
            <a:pPr algn="ctr"/>
            <a:endParaRPr lang="en-US" sz="2800" b="1" dirty="0">
              <a:solidFill>
                <a:schemeClr val="bg1"/>
              </a:solidFill>
            </a:endParaRPr>
          </a:p>
        </p:txBody>
      </p:sp>
      <p:pic>
        <p:nvPicPr>
          <p:cNvPr id="2050" name="Picture 2" descr="EPA seal with trim">
            <a:extLst>
              <a:ext uri="{FF2B5EF4-FFF2-40B4-BE49-F238E27FC236}">
                <a16:creationId xmlns:a16="http://schemas.microsoft.com/office/drawing/2014/main" id="{09BBF888-A2FF-65B0-E7DA-B3EFF138F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5786"/>
            <a:ext cx="2626183" cy="1748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5A24EA2-6A0F-5D85-1949-1FCB17A24C8E}"/>
              </a:ext>
            </a:extLst>
          </p:cNvPr>
          <p:cNvPicPr>
            <a:picLocks noChangeAspect="1"/>
          </p:cNvPicPr>
          <p:nvPr/>
        </p:nvPicPr>
        <p:blipFill>
          <a:blip r:embed="rId4"/>
          <a:srcRect l="21375" t="8696"/>
          <a:stretch/>
        </p:blipFill>
        <p:spPr>
          <a:xfrm>
            <a:off x="10472468" y="4912199"/>
            <a:ext cx="1719531" cy="1748053"/>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4FB1-6FB7-0C6A-D177-B96E6F73EB45}"/>
              </a:ext>
            </a:extLst>
          </p:cNvPr>
          <p:cNvSpPr>
            <a:spLocks noGrp="1"/>
          </p:cNvSpPr>
          <p:nvPr>
            <p:ph type="title"/>
          </p:nvPr>
        </p:nvSpPr>
        <p:spPr/>
        <p:txBody>
          <a:bodyPr/>
          <a:lstStyle/>
          <a:p>
            <a:r>
              <a:rPr lang="en-US" dirty="0"/>
              <a:t>Fluoride Assessment Plan</a:t>
            </a:r>
          </a:p>
        </p:txBody>
      </p:sp>
      <p:sp>
        <p:nvSpPr>
          <p:cNvPr id="3" name="Text Placeholder 2">
            <a:extLst>
              <a:ext uri="{FF2B5EF4-FFF2-40B4-BE49-F238E27FC236}">
                <a16:creationId xmlns:a16="http://schemas.microsoft.com/office/drawing/2014/main" id="{13870175-8F54-4C48-940C-2625109F0EB3}"/>
              </a:ext>
            </a:extLst>
          </p:cNvPr>
          <p:cNvSpPr>
            <a:spLocks noGrp="1"/>
          </p:cNvSpPr>
          <p:nvPr>
            <p:ph type="body" sz="quarter" idx="10"/>
          </p:nvPr>
        </p:nvSpPr>
        <p:spPr>
          <a:xfrm>
            <a:off x="317500" y="1690688"/>
            <a:ext cx="11595100" cy="4032737"/>
          </a:xfrm>
        </p:spPr>
        <p:txBody>
          <a:bodyPr/>
          <a:lstStyle/>
          <a:p>
            <a:r>
              <a:rPr lang="en-US" dirty="0"/>
              <a:t>On January 22, 2026, EPA announced the next step in the agency’s accelerated review of public health risks from fluoride in drinking water. </a:t>
            </a:r>
          </a:p>
          <a:p>
            <a:r>
              <a:rPr lang="en-US" dirty="0"/>
              <a:t>This fast-track effort marks a critical step in Administrator Zeldin’s April 2025 directive </a:t>
            </a:r>
            <a:r>
              <a:rPr lang="en-US" u="sng" dirty="0">
                <a:hlinkClick r:id="rId2"/>
              </a:rPr>
              <a:t>https://www.epa.gov/newsreleases/epa-will-expeditiously-review-new-science-fluoride-drinking-water</a:t>
            </a:r>
            <a:r>
              <a:rPr lang="en-US" dirty="0"/>
              <a:t>  to expedite EPA’s next fluoride health assessment under the Safe Drinking Water Act schedule rather than conducting a fluoride risk evaluation under the Toxic Substances Control Act (TSCA).</a:t>
            </a:r>
          </a:p>
          <a:p>
            <a:endParaRPr lang="en-US" dirty="0"/>
          </a:p>
        </p:txBody>
      </p:sp>
    </p:spTree>
    <p:extLst>
      <p:ext uri="{BB962C8B-B14F-4D97-AF65-F5344CB8AC3E}">
        <p14:creationId xmlns:p14="http://schemas.microsoft.com/office/powerpoint/2010/main" val="182829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4554-A1AA-427E-D2F3-1E5DD3290C23}"/>
              </a:ext>
            </a:extLst>
          </p:cNvPr>
          <p:cNvSpPr>
            <a:spLocks noGrp="1"/>
          </p:cNvSpPr>
          <p:nvPr>
            <p:ph type="title"/>
          </p:nvPr>
        </p:nvSpPr>
        <p:spPr/>
        <p:txBody>
          <a:bodyPr/>
          <a:lstStyle/>
          <a:p>
            <a:r>
              <a:rPr lang="en-US" dirty="0"/>
              <a:t>Fluoride Assessment Plan</a:t>
            </a:r>
          </a:p>
        </p:txBody>
      </p:sp>
      <p:sp>
        <p:nvSpPr>
          <p:cNvPr id="3" name="Text Placeholder 2">
            <a:extLst>
              <a:ext uri="{FF2B5EF4-FFF2-40B4-BE49-F238E27FC236}">
                <a16:creationId xmlns:a16="http://schemas.microsoft.com/office/drawing/2014/main" id="{0C173391-AA53-9D74-5E88-0563D69D60E7}"/>
              </a:ext>
            </a:extLst>
          </p:cNvPr>
          <p:cNvSpPr>
            <a:spLocks noGrp="1"/>
          </p:cNvSpPr>
          <p:nvPr>
            <p:ph type="body" sz="quarter" idx="10"/>
          </p:nvPr>
        </p:nvSpPr>
        <p:spPr/>
        <p:txBody>
          <a:bodyPr/>
          <a:lstStyle/>
          <a:p>
            <a:r>
              <a:rPr lang="en-US" dirty="0"/>
              <a:t>EPA’s</a:t>
            </a:r>
            <a:r>
              <a:rPr lang="en-US" i="1" dirty="0"/>
              <a:t> Preliminary Assessment Plan and Literature Survey</a:t>
            </a:r>
            <a:r>
              <a:rPr lang="en-US" dirty="0"/>
              <a:t> is available for </a:t>
            </a:r>
            <a:r>
              <a:rPr lang="en-US" u="sng" dirty="0">
                <a:hlinkClick r:id="rId2"/>
              </a:rPr>
              <a:t>public comment in the Federal Register (docket #EPA-HQ-OW-2025-3823)</a:t>
            </a:r>
            <a:r>
              <a:rPr lang="en-US" dirty="0"/>
              <a:t> (published 01/28/2026) until February 27, 2026.</a:t>
            </a:r>
            <a:r>
              <a:rPr lang="en-US" i="1" dirty="0"/>
              <a:t> </a:t>
            </a:r>
          </a:p>
          <a:p>
            <a:endParaRPr lang="en-US" i="1" dirty="0"/>
          </a:p>
          <a:p>
            <a:r>
              <a:rPr lang="en-US" dirty="0"/>
              <a:t>EPA hosted a public informational webinar on January 28, 2026 to discuss the assessment plan as well as next steps.  </a:t>
            </a:r>
            <a:r>
              <a:rPr lang="en-US" u="sng" dirty="0">
                <a:hlinkClick r:id="rId3"/>
              </a:rPr>
              <a:t>Fluoride Toxicity Assessment Preliminary Assessment Plan Webinar Slides (pdf)</a:t>
            </a:r>
            <a:r>
              <a:rPr lang="en-US" dirty="0"/>
              <a:t> </a:t>
            </a:r>
          </a:p>
          <a:p>
            <a:endParaRPr lang="en-US" dirty="0"/>
          </a:p>
        </p:txBody>
      </p:sp>
    </p:spTree>
    <p:extLst>
      <p:ext uri="{BB962C8B-B14F-4D97-AF65-F5344CB8AC3E}">
        <p14:creationId xmlns:p14="http://schemas.microsoft.com/office/powerpoint/2010/main" val="233432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0931-D462-C25C-F714-C0643385835C}"/>
              </a:ext>
            </a:extLst>
          </p:cNvPr>
          <p:cNvSpPr>
            <a:spLocks noGrp="1"/>
          </p:cNvSpPr>
          <p:nvPr>
            <p:ph type="title"/>
          </p:nvPr>
        </p:nvSpPr>
        <p:spPr>
          <a:xfrm>
            <a:off x="317500" y="365125"/>
            <a:ext cx="11595100" cy="921415"/>
          </a:xfrm>
        </p:spPr>
        <p:txBody>
          <a:bodyPr/>
          <a:lstStyle/>
          <a:p>
            <a:r>
              <a:rPr lang="en-US" dirty="0"/>
              <a:t>Fluoride Assessment Plan</a:t>
            </a:r>
          </a:p>
        </p:txBody>
      </p:sp>
      <p:sp>
        <p:nvSpPr>
          <p:cNvPr id="3" name="Text Placeholder 2">
            <a:extLst>
              <a:ext uri="{FF2B5EF4-FFF2-40B4-BE49-F238E27FC236}">
                <a16:creationId xmlns:a16="http://schemas.microsoft.com/office/drawing/2014/main" id="{5C82194F-22F4-2006-61B5-E0B2583DBE21}"/>
              </a:ext>
            </a:extLst>
          </p:cNvPr>
          <p:cNvSpPr>
            <a:spLocks noGrp="1"/>
          </p:cNvSpPr>
          <p:nvPr>
            <p:ph type="body" sz="quarter" idx="10"/>
          </p:nvPr>
        </p:nvSpPr>
        <p:spPr>
          <a:xfrm>
            <a:off x="317500" y="1286540"/>
            <a:ext cx="11595100" cy="4436885"/>
          </a:xfrm>
        </p:spPr>
        <p:txBody>
          <a:bodyPr/>
          <a:lstStyle/>
          <a:p>
            <a:r>
              <a:rPr lang="en-US" dirty="0"/>
              <a:t>Objectives of the Assessment Plan </a:t>
            </a:r>
          </a:p>
          <a:p>
            <a:pPr lvl="1"/>
            <a:r>
              <a:rPr lang="en-US" dirty="0"/>
              <a:t>describe the approach the EPA intends to follow to develop the fluoride toxicity assessment and present the results of the preliminary literature survey. </a:t>
            </a:r>
            <a:r>
              <a:rPr lang="en-US" u="sng" dirty="0"/>
              <a:t>The Assessment Plan is not a toxicity assessment</a:t>
            </a:r>
            <a:r>
              <a:rPr lang="en-US" dirty="0"/>
              <a:t>;.</a:t>
            </a:r>
          </a:p>
          <a:p>
            <a:r>
              <a:rPr lang="en-US" dirty="0"/>
              <a:t>It does not contain conclusions regarding harmful human health effects of fluoride. Such conclusions about fluoride human health effects will be released as part of the forthcoming </a:t>
            </a:r>
            <a:r>
              <a:rPr lang="en-US" b="1" dirty="0"/>
              <a:t>draft</a:t>
            </a:r>
            <a:r>
              <a:rPr lang="en-US" dirty="0"/>
              <a:t> </a:t>
            </a:r>
            <a:r>
              <a:rPr lang="en-US" b="1" dirty="0"/>
              <a:t>human health toxicity assessment</a:t>
            </a:r>
            <a:r>
              <a:rPr lang="en-US" dirty="0"/>
              <a:t>. </a:t>
            </a:r>
          </a:p>
          <a:p>
            <a:r>
              <a:rPr lang="en-US" dirty="0"/>
              <a:t>The EPA’s toxicity assessment will be used to inform future decisions about potential revisions to the existing fluoride drinking water standard under the Safe Drinking Water Act (SDWA).</a:t>
            </a:r>
          </a:p>
        </p:txBody>
      </p:sp>
    </p:spTree>
    <p:extLst>
      <p:ext uri="{BB962C8B-B14F-4D97-AF65-F5344CB8AC3E}">
        <p14:creationId xmlns:p14="http://schemas.microsoft.com/office/powerpoint/2010/main" val="222317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A78E-4757-CAB6-9B83-089F15790560}"/>
              </a:ext>
            </a:extLst>
          </p:cNvPr>
          <p:cNvSpPr>
            <a:spLocks noGrp="1"/>
          </p:cNvSpPr>
          <p:nvPr>
            <p:ph type="title"/>
          </p:nvPr>
        </p:nvSpPr>
        <p:spPr/>
        <p:txBody>
          <a:bodyPr/>
          <a:lstStyle/>
          <a:p>
            <a:r>
              <a:rPr lang="en-US" dirty="0"/>
              <a:t>Fluoride - a few Reminders</a:t>
            </a:r>
          </a:p>
        </p:txBody>
      </p:sp>
      <p:sp>
        <p:nvSpPr>
          <p:cNvPr id="3" name="Text Placeholder 2">
            <a:extLst>
              <a:ext uri="{FF2B5EF4-FFF2-40B4-BE49-F238E27FC236}">
                <a16:creationId xmlns:a16="http://schemas.microsoft.com/office/drawing/2014/main" id="{7EF4BE6E-1FD6-D8A2-D066-3B236342FB62}"/>
              </a:ext>
            </a:extLst>
          </p:cNvPr>
          <p:cNvSpPr>
            <a:spLocks noGrp="1"/>
          </p:cNvSpPr>
          <p:nvPr>
            <p:ph type="body" sz="quarter" idx="10"/>
          </p:nvPr>
        </p:nvSpPr>
        <p:spPr/>
        <p:txBody>
          <a:bodyPr/>
          <a:lstStyle/>
          <a:p>
            <a:r>
              <a:rPr lang="en-US" dirty="0"/>
              <a:t>SDWA prohibits EPA from requiring the addition of any substance to drinking water for any preventative health care purpose. </a:t>
            </a:r>
          </a:p>
          <a:p>
            <a:r>
              <a:rPr lang="en-US" dirty="0"/>
              <a:t>Health benefits of fluoride, such as cavity prevention, are not within the scope of EPA’s toxicity assessment. </a:t>
            </a:r>
          </a:p>
          <a:p>
            <a:r>
              <a:rPr lang="en-US" dirty="0"/>
              <a:t>The decision on whether or not to add fluoride to drinking water is made on a state or local basis. EPA does not make recommendations on adding fluoride to drinking water.</a:t>
            </a:r>
          </a:p>
          <a:p>
            <a:pPr lvl="0"/>
            <a:r>
              <a:rPr lang="en-US" dirty="0"/>
              <a:t>See </a:t>
            </a:r>
            <a:r>
              <a:rPr lang="en-US" u="sng" dirty="0">
                <a:hlinkClick r:id="rId2"/>
              </a:rPr>
              <a:t>https://www.epa.gov/sdwa/fluoride-drinking-water</a:t>
            </a:r>
            <a:r>
              <a:rPr lang="en-US" dirty="0"/>
              <a:t> for factsheets about the assessment review.</a:t>
            </a:r>
          </a:p>
          <a:p>
            <a:endParaRPr lang="en-US" dirty="0"/>
          </a:p>
        </p:txBody>
      </p:sp>
    </p:spTree>
    <p:extLst>
      <p:ext uri="{BB962C8B-B14F-4D97-AF65-F5344CB8AC3E}">
        <p14:creationId xmlns:p14="http://schemas.microsoft.com/office/powerpoint/2010/main" val="377576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378358" y="141710"/>
            <a:ext cx="11257481" cy="1325563"/>
          </a:xfrm>
        </p:spPr>
        <p:txBody>
          <a:bodyPr>
            <a:normAutofit/>
          </a:bodyPr>
          <a:lstStyle/>
          <a:p>
            <a:pPr algn="ctr"/>
            <a:r>
              <a:rPr lang="en-US" sz="4000" b="1" dirty="0">
                <a:latin typeface="Arial" panose="020B0604020202020204" pitchFamily="34" charset="0"/>
                <a:cs typeface="Arial" panose="020B0604020202020204" pitchFamily="34" charset="0"/>
              </a:rPr>
              <a:t>LCR Revisions</a:t>
            </a:r>
          </a:p>
        </p:txBody>
      </p:sp>
      <p:sp>
        <p:nvSpPr>
          <p:cNvPr id="4" name="Content Placeholder 3">
            <a:extLst>
              <a:ext uri="{FF2B5EF4-FFF2-40B4-BE49-F238E27FC236}">
                <a16:creationId xmlns:a16="http://schemas.microsoft.com/office/drawing/2014/main" id="{13CFB7F6-EF28-B3B7-4805-990A63913032}"/>
              </a:ext>
            </a:extLst>
          </p:cNvPr>
          <p:cNvSpPr>
            <a:spLocks noGrp="1"/>
          </p:cNvSpPr>
          <p:nvPr>
            <p:ph idx="1"/>
          </p:nvPr>
        </p:nvSpPr>
        <p:spPr>
          <a:xfrm>
            <a:off x="262749" y="1354886"/>
            <a:ext cx="11550892" cy="4351338"/>
          </a:xfrm>
        </p:spPr>
        <p:txBody>
          <a:bodyPr>
            <a:normAutofit/>
          </a:bodyPr>
          <a:lstStyle/>
          <a:p>
            <a:pPr marL="228600" lvl="2" indent="0">
              <a:lnSpc>
                <a:spcPct val="100000"/>
              </a:lnSpc>
              <a:spcBef>
                <a:spcPts val="1200"/>
              </a:spcBef>
              <a:buNone/>
            </a:pPr>
            <a:r>
              <a:rPr lang="en-US" sz="3600" b="1" i="1" dirty="0">
                <a:latin typeface="Arial" panose="020B0604020202020204" pitchFamily="34" charset="0"/>
                <a:cs typeface="Arial" panose="020B0604020202020204" pitchFamily="34" charset="0"/>
              </a:rPr>
              <a:t>Tier 1 PN </a:t>
            </a:r>
            <a:r>
              <a:rPr lang="en-US" sz="3600" i="1" dirty="0">
                <a:latin typeface="Arial" panose="020B0604020202020204" pitchFamily="34" charset="0"/>
                <a:cs typeface="Arial" panose="020B0604020202020204" pitchFamily="34" charset="0"/>
              </a:rPr>
              <a:t>- required for a lead ALE no later than 24 hours after the system learns of an exceedance. </a:t>
            </a:r>
          </a:p>
          <a:p>
            <a:pPr marL="228600" lvl="2" indent="0">
              <a:lnSpc>
                <a:spcPct val="100000"/>
              </a:lnSpc>
              <a:buNone/>
            </a:pPr>
            <a:r>
              <a:rPr lang="en-US" sz="2800" i="1" dirty="0">
                <a:latin typeface="Arial" panose="020B0604020202020204" pitchFamily="34" charset="0"/>
                <a:cs typeface="Arial" panose="020B0604020202020204" pitchFamily="34" charset="0"/>
              </a:rPr>
              <a:t>Use the template to assist with developing the notice. </a:t>
            </a:r>
          </a:p>
          <a:p>
            <a:pPr marL="228600" lvl="2" indent="0">
              <a:lnSpc>
                <a:spcPct val="100000"/>
              </a:lnSpc>
              <a:buNone/>
            </a:pPr>
            <a:endParaRPr lang="en-US" sz="2800" i="1" dirty="0">
              <a:latin typeface="Arial" panose="020B0604020202020204" pitchFamily="34" charset="0"/>
              <a:cs typeface="Arial" panose="020B0604020202020204" pitchFamily="34" charset="0"/>
            </a:endParaRPr>
          </a:p>
          <a:p>
            <a:pPr marL="457200" lvl="1" indent="0">
              <a:lnSpc>
                <a:spcPct val="120000"/>
              </a:lnSpc>
              <a:buNone/>
            </a:pPr>
            <a:endParaRPr lang="en-US" dirty="0">
              <a:latin typeface="Arial" panose="020B0604020202020204" pitchFamily="34" charset="0"/>
              <a:cs typeface="Arial" panose="020B0604020202020204" pitchFamily="34" charset="0"/>
            </a:endParaRPr>
          </a:p>
          <a:p>
            <a:pPr marL="457200" lvl="1" indent="0">
              <a:lnSpc>
                <a:spcPct val="120000"/>
              </a:lnSpc>
              <a:buNone/>
            </a:pPr>
            <a:endParaRPr lang="en-US" sz="1800" dirty="0"/>
          </a:p>
          <a:p>
            <a:pPr marL="457200" lvl="1" indent="0">
              <a:lnSpc>
                <a:spcPct val="120000"/>
              </a:lnSpc>
              <a:buNone/>
            </a:pPr>
            <a:endParaRPr lang="en-US" sz="1800" dirty="0"/>
          </a:p>
          <a:p>
            <a:pPr marL="457200" lvl="1" indent="0">
              <a:buNone/>
            </a:pPr>
            <a:endParaRPr lang="en-US" sz="1800" dirty="0"/>
          </a:p>
          <a:p>
            <a:pPr marL="0" indent="0">
              <a:buNone/>
            </a:pPr>
            <a:endParaRPr lang="en-US" sz="2400" dirty="0"/>
          </a:p>
        </p:txBody>
      </p:sp>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U.S. Environmental Protection Agency</a:t>
            </a:r>
            <a:endParaRPr lang="en-US" dirty="0">
              <a:solidFill>
                <a:schemeClr val="bg1"/>
              </a:solidFill>
            </a:endParaRP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9448800" y="6356350"/>
            <a:ext cx="2743200" cy="365125"/>
          </a:xfrm>
        </p:spPr>
        <p:txBody>
          <a:bodyPr/>
          <a:lstStyle/>
          <a:p>
            <a:fld id="{8D9C3B4F-4B7B-9A4F-9F3C-3A4901A33979}" type="slidenum">
              <a:rPr lang="en-US" smtClean="0">
                <a:solidFill>
                  <a:schemeClr val="bg1"/>
                </a:solidFill>
              </a:rPr>
              <a:t>14</a:t>
            </a:fld>
            <a:endParaRPr lang="en-US" dirty="0">
              <a:solidFill>
                <a:schemeClr val="bg1"/>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93BB4AC3-9A6F-966C-6314-7470F3302E1F}"/>
              </a:ext>
            </a:extLst>
          </p:cNvPr>
          <p:cNvPicPr>
            <a:picLocks noChangeAspect="1"/>
          </p:cNvPicPr>
          <p:nvPr/>
        </p:nvPicPr>
        <p:blipFill>
          <a:blip r:embed="rId3"/>
          <a:srcRect t="18226" r="4045"/>
          <a:stretch/>
        </p:blipFill>
        <p:spPr>
          <a:xfrm>
            <a:off x="1" y="3025834"/>
            <a:ext cx="5455860" cy="3025832"/>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484DA7C3-A0D9-F983-64FC-A0A3B6965CB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55860" y="2923953"/>
            <a:ext cx="7013231" cy="3244091"/>
          </a:xfrm>
          <a:prstGeom prst="rect">
            <a:avLst/>
          </a:prstGeom>
        </p:spPr>
      </p:pic>
    </p:spTree>
    <p:extLst>
      <p:ext uri="{BB962C8B-B14F-4D97-AF65-F5344CB8AC3E}">
        <p14:creationId xmlns:p14="http://schemas.microsoft.com/office/powerpoint/2010/main" val="428463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F1665-8E20-9946-A9F1-E7FBF1002812}"/>
              </a:ext>
            </a:extLst>
          </p:cNvPr>
          <p:cNvSpPr>
            <a:spLocks noGrp="1"/>
          </p:cNvSpPr>
          <p:nvPr>
            <p:ph type="title"/>
          </p:nvPr>
        </p:nvSpPr>
        <p:spPr>
          <a:xfrm>
            <a:off x="378358" y="141710"/>
            <a:ext cx="11257481" cy="1325563"/>
          </a:xfrm>
        </p:spPr>
        <p:txBody>
          <a:bodyPr>
            <a:normAutofit/>
          </a:bodyPr>
          <a:lstStyle/>
          <a:p>
            <a:pPr algn="ctr"/>
            <a:r>
              <a:rPr lang="en-US" sz="4000" b="1" dirty="0">
                <a:latin typeface="Arial" panose="020B0604020202020204" pitchFamily="34" charset="0"/>
                <a:cs typeface="Arial" panose="020B0604020202020204" pitchFamily="34" charset="0"/>
              </a:rPr>
              <a:t>LCR Revisions</a:t>
            </a:r>
          </a:p>
        </p:txBody>
      </p:sp>
      <p:sp>
        <p:nvSpPr>
          <p:cNvPr id="4" name="Content Placeholder 3">
            <a:extLst>
              <a:ext uri="{FF2B5EF4-FFF2-40B4-BE49-F238E27FC236}">
                <a16:creationId xmlns:a16="http://schemas.microsoft.com/office/drawing/2014/main" id="{13CFB7F6-EF28-B3B7-4805-990A63913032}"/>
              </a:ext>
            </a:extLst>
          </p:cNvPr>
          <p:cNvSpPr>
            <a:spLocks noGrp="1"/>
          </p:cNvSpPr>
          <p:nvPr>
            <p:ph idx="1"/>
          </p:nvPr>
        </p:nvSpPr>
        <p:spPr>
          <a:xfrm>
            <a:off x="262749" y="1354886"/>
            <a:ext cx="11550892" cy="4351338"/>
          </a:xfrm>
        </p:spPr>
        <p:txBody>
          <a:bodyPr>
            <a:normAutofit/>
          </a:bodyPr>
          <a:lstStyle/>
          <a:p>
            <a:pPr marL="228600" lvl="2" indent="0">
              <a:lnSpc>
                <a:spcPct val="100000"/>
              </a:lnSpc>
              <a:spcBef>
                <a:spcPts val="1200"/>
              </a:spcBef>
              <a:buNone/>
            </a:pPr>
            <a:r>
              <a:rPr lang="en-US" sz="3600" b="1" i="1" dirty="0">
                <a:latin typeface="Arial" panose="020B0604020202020204" pitchFamily="34" charset="0"/>
                <a:cs typeface="Arial" panose="020B0604020202020204" pitchFamily="34" charset="0"/>
              </a:rPr>
              <a:t>Tier 1 PN </a:t>
            </a:r>
            <a:r>
              <a:rPr lang="en-US" sz="3600" i="1" dirty="0">
                <a:latin typeface="Arial" panose="020B0604020202020204" pitchFamily="34" charset="0"/>
                <a:cs typeface="Arial" panose="020B0604020202020204" pitchFamily="34" charset="0"/>
              </a:rPr>
              <a:t>- PADEP </a:t>
            </a:r>
            <a:r>
              <a:rPr lang="en-US" sz="3600" i="1">
                <a:latin typeface="Arial" panose="020B0604020202020204" pitchFamily="34" charset="0"/>
                <a:cs typeface="Arial" panose="020B0604020202020204" pitchFamily="34" charset="0"/>
              </a:rPr>
              <a:t>also has </a:t>
            </a:r>
            <a:r>
              <a:rPr lang="en-US" sz="3600" i="1" dirty="0">
                <a:latin typeface="Arial" panose="020B0604020202020204" pitchFamily="34" charset="0"/>
                <a:cs typeface="Arial" panose="020B0604020202020204" pitchFamily="34" charset="0"/>
              </a:rPr>
              <a:t>Templates</a:t>
            </a:r>
            <a:endParaRPr lang="en-US" sz="2800" i="1" dirty="0">
              <a:latin typeface="Arial" panose="020B0604020202020204" pitchFamily="34" charset="0"/>
              <a:cs typeface="Arial" panose="020B0604020202020204" pitchFamily="34" charset="0"/>
            </a:endParaRPr>
          </a:p>
          <a:p>
            <a:pPr marL="457200" lvl="1" indent="0">
              <a:lnSpc>
                <a:spcPct val="120000"/>
              </a:lnSpc>
              <a:buNone/>
            </a:pPr>
            <a:endParaRPr lang="en-US" dirty="0">
              <a:latin typeface="Arial" panose="020B0604020202020204" pitchFamily="34" charset="0"/>
              <a:cs typeface="Arial" panose="020B0604020202020204" pitchFamily="34" charset="0"/>
            </a:endParaRPr>
          </a:p>
          <a:p>
            <a:pPr marL="457200" lvl="1" indent="0">
              <a:lnSpc>
                <a:spcPct val="120000"/>
              </a:lnSpc>
              <a:buNone/>
            </a:pPr>
            <a:endParaRPr lang="en-US" sz="1800" dirty="0"/>
          </a:p>
          <a:p>
            <a:pPr marL="457200" lvl="1" indent="0">
              <a:lnSpc>
                <a:spcPct val="120000"/>
              </a:lnSpc>
              <a:buNone/>
            </a:pPr>
            <a:endParaRPr lang="en-US" sz="1800" dirty="0"/>
          </a:p>
          <a:p>
            <a:pPr marL="457200" lvl="1" indent="0">
              <a:buNone/>
            </a:pPr>
            <a:endParaRPr lang="en-US" sz="1800" dirty="0"/>
          </a:p>
          <a:p>
            <a:pPr marL="0" indent="0">
              <a:buNone/>
            </a:pPr>
            <a:endParaRPr lang="en-US" sz="2400" dirty="0"/>
          </a:p>
        </p:txBody>
      </p:sp>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U.S. Environmental Protection Agency</a:t>
            </a:r>
            <a:endParaRPr lang="en-US" dirty="0">
              <a:solidFill>
                <a:schemeClr val="bg1"/>
              </a:solidFill>
            </a:endParaRP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9448800" y="6356350"/>
            <a:ext cx="2743200" cy="365125"/>
          </a:xfrm>
        </p:spPr>
        <p:txBody>
          <a:bodyPr/>
          <a:lstStyle/>
          <a:p>
            <a:fld id="{8D9C3B4F-4B7B-9A4F-9F3C-3A4901A33979}" type="slidenum">
              <a:rPr lang="en-US" smtClean="0">
                <a:solidFill>
                  <a:schemeClr val="bg1"/>
                </a:solidFill>
              </a:rPr>
              <a:t>15</a:t>
            </a:fld>
            <a:endParaRPr lang="en-US" dirty="0">
              <a:solidFill>
                <a:schemeClr val="bg1"/>
              </a:solidFill>
            </a:endParaRPr>
          </a:p>
        </p:txBody>
      </p:sp>
      <p:pic>
        <p:nvPicPr>
          <p:cNvPr id="9" name="Picture 8">
            <a:extLst>
              <a:ext uri="{FF2B5EF4-FFF2-40B4-BE49-F238E27FC236}">
                <a16:creationId xmlns:a16="http://schemas.microsoft.com/office/drawing/2014/main" id="{92F7D534-83F0-0994-2F3A-7E61B5029BE9}"/>
              </a:ext>
            </a:extLst>
          </p:cNvPr>
          <p:cNvPicPr>
            <a:picLocks noChangeAspect="1"/>
          </p:cNvPicPr>
          <p:nvPr/>
        </p:nvPicPr>
        <p:blipFill>
          <a:blip r:embed="rId3"/>
          <a:srcRect t="40422" r="2155"/>
          <a:stretch/>
        </p:blipFill>
        <p:spPr>
          <a:xfrm>
            <a:off x="131374" y="2267007"/>
            <a:ext cx="11929251" cy="3764280"/>
          </a:xfrm>
          <a:prstGeom prst="rect">
            <a:avLst/>
          </a:prstGeom>
        </p:spPr>
      </p:pic>
    </p:spTree>
    <p:extLst>
      <p:ext uri="{BB962C8B-B14F-4D97-AF65-F5344CB8AC3E}">
        <p14:creationId xmlns:p14="http://schemas.microsoft.com/office/powerpoint/2010/main" val="369226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CFB7F6-EF28-B3B7-4805-990A63913032}"/>
              </a:ext>
            </a:extLst>
          </p:cNvPr>
          <p:cNvSpPr>
            <a:spLocks noGrp="1"/>
          </p:cNvSpPr>
          <p:nvPr>
            <p:ph sz="half" idx="2"/>
          </p:nvPr>
        </p:nvSpPr>
        <p:spPr/>
        <p:txBody>
          <a:bodyPr>
            <a:normAutofit/>
          </a:bodyPr>
          <a:lstStyle/>
          <a:p>
            <a:pPr marL="457200" lvl="1" indent="0">
              <a:lnSpc>
                <a:spcPct val="120000"/>
              </a:lnSpc>
              <a:buNone/>
            </a:pPr>
            <a:endParaRPr lang="en-US" sz="1800" dirty="0"/>
          </a:p>
          <a:p>
            <a:pPr marL="457200" lvl="1" indent="0">
              <a:lnSpc>
                <a:spcPct val="120000"/>
              </a:lnSpc>
              <a:buNone/>
            </a:pPr>
            <a:endParaRPr lang="en-US" sz="1800" dirty="0"/>
          </a:p>
          <a:p>
            <a:pPr marL="457200" lvl="1" indent="0">
              <a:lnSpc>
                <a:spcPct val="120000"/>
              </a:lnSpc>
              <a:buNone/>
            </a:pPr>
            <a:endParaRPr lang="en-US" sz="1800" dirty="0"/>
          </a:p>
          <a:p>
            <a:pPr marL="457200" lvl="1" indent="0">
              <a:buNone/>
            </a:pPr>
            <a:endParaRPr lang="en-US" sz="1800" dirty="0"/>
          </a:p>
          <a:p>
            <a:pPr marL="0" indent="0">
              <a:buNone/>
            </a:pPr>
            <a:endParaRPr lang="en-US" sz="2400" dirty="0"/>
          </a:p>
        </p:txBody>
      </p:sp>
      <p:sp>
        <p:nvSpPr>
          <p:cNvPr id="17" name="Content Placeholder 16">
            <a:extLst>
              <a:ext uri="{FF2B5EF4-FFF2-40B4-BE49-F238E27FC236}">
                <a16:creationId xmlns:a16="http://schemas.microsoft.com/office/drawing/2014/main" id="{B0558B43-EA25-8333-2D1F-E005F7127BEC}"/>
              </a:ext>
            </a:extLst>
          </p:cNvPr>
          <p:cNvSpPr>
            <a:spLocks noGrp="1"/>
          </p:cNvSpPr>
          <p:nvPr>
            <p:ph sz="quarter" idx="4"/>
          </p:nvPr>
        </p:nvSpPr>
        <p:spPr>
          <a:xfrm>
            <a:off x="4887400" y="226106"/>
            <a:ext cx="6923599" cy="6495369"/>
          </a:xfrm>
        </p:spPr>
        <p:txBody>
          <a:bodyPr>
            <a:noAutofit/>
          </a:bodyPr>
          <a:lstStyle/>
          <a:p>
            <a:pPr marL="0" indent="0">
              <a:lnSpc>
                <a:spcPct val="120000"/>
              </a:lnSpc>
              <a:buNone/>
            </a:pPr>
            <a:r>
              <a:rPr lang="en-US" sz="2400" b="1" i="1" dirty="0">
                <a:latin typeface="Arial" panose="020B0604020202020204" pitchFamily="34" charset="0"/>
                <a:cs typeface="Arial" panose="020B0604020202020204" pitchFamily="34" charset="0"/>
              </a:rPr>
              <a:t>PN Timing/Content/Delivery</a:t>
            </a:r>
          </a:p>
          <a:p>
            <a:pPr>
              <a:lnSpc>
                <a:spcPct val="120000"/>
              </a:lnSpc>
            </a:pPr>
            <a:r>
              <a:rPr lang="en-US" b="1" dirty="0">
                <a:latin typeface="Arial" panose="020B0604020202020204" pitchFamily="34" charset="0"/>
                <a:cs typeface="Arial" panose="020B0604020202020204" pitchFamily="34" charset="0"/>
              </a:rPr>
              <a:t>Within 24 hours </a:t>
            </a:r>
            <a:r>
              <a:rPr lang="en-US" dirty="0">
                <a:latin typeface="Arial" panose="020B0604020202020204" pitchFamily="34" charset="0"/>
                <a:cs typeface="Arial" panose="020B0604020202020204" pitchFamily="34" charset="0"/>
              </a:rPr>
              <a:t>of learning of lead ALE:</a:t>
            </a:r>
          </a:p>
          <a:p>
            <a:pPr lvl="2">
              <a:lnSpc>
                <a:spcPct val="120000"/>
              </a:lnSpc>
            </a:pPr>
            <a:r>
              <a:rPr lang="en-US" sz="2400" dirty="0">
                <a:latin typeface="Arial" panose="020B0604020202020204" pitchFamily="34" charset="0"/>
                <a:cs typeface="Arial" panose="020B0604020202020204" pitchFamily="34" charset="0"/>
              </a:rPr>
              <a:t>Consult with PADEP</a:t>
            </a:r>
          </a:p>
          <a:p>
            <a:pPr lvl="2">
              <a:lnSpc>
                <a:spcPct val="120000"/>
              </a:lnSpc>
            </a:pPr>
            <a:r>
              <a:rPr lang="en-US" sz="2400" dirty="0">
                <a:latin typeface="Arial" panose="020B0604020202020204" pitchFamily="34" charset="0"/>
                <a:cs typeface="Arial" panose="020B0604020202020204" pitchFamily="34" charset="0"/>
              </a:rPr>
              <a:t>Issue the PN to customers</a:t>
            </a:r>
          </a:p>
          <a:p>
            <a:pPr lvl="2">
              <a:lnSpc>
                <a:spcPct val="120000"/>
              </a:lnSpc>
            </a:pPr>
            <a:r>
              <a:rPr lang="en-US" sz="2400" dirty="0">
                <a:latin typeface="Arial" panose="020B0604020202020204" pitchFamily="34" charset="0"/>
                <a:cs typeface="Arial" panose="020B0604020202020204" pitchFamily="34" charset="0"/>
              </a:rPr>
              <a:t>Send copy to PADEP and </a:t>
            </a:r>
            <a:r>
              <a:rPr lang="en-US" sz="2400" b="1" dirty="0">
                <a:latin typeface="Arial" panose="020B0604020202020204" pitchFamily="34" charset="0"/>
                <a:cs typeface="Arial" panose="020B0604020202020204" pitchFamily="34" charset="0"/>
              </a:rPr>
              <a:t>EPA</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LeadALE@epa.gov</a:t>
            </a:r>
            <a:r>
              <a:rPr lang="en-US" sz="2400" dirty="0">
                <a:latin typeface="Arial" panose="020B0604020202020204" pitchFamily="34" charset="0"/>
                <a:cs typeface="Arial" panose="020B0604020202020204" pitchFamily="34" charset="0"/>
              </a:rPr>
              <a:t>) </a:t>
            </a:r>
          </a:p>
          <a:p>
            <a:pPr>
              <a:lnSpc>
                <a:spcPct val="120000"/>
              </a:lnSpc>
            </a:pPr>
            <a:r>
              <a:rPr lang="en-US" sz="2400" dirty="0">
                <a:latin typeface="Arial" panose="020B0604020202020204" pitchFamily="34" charset="0"/>
                <a:cs typeface="Arial" panose="020B0604020202020204" pitchFamily="34" charset="0"/>
              </a:rPr>
              <a:t>Must include the required elements and  mandatory health effects and statement to share the notice</a:t>
            </a:r>
            <a:endParaRPr lang="en-US" sz="2400" b="1" i="1" dirty="0">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Use appropriate forms of delivery</a:t>
            </a:r>
          </a:p>
          <a:p>
            <a:pPr>
              <a:lnSpc>
                <a:spcPct val="100000"/>
              </a:lnSpc>
            </a:pPr>
            <a:r>
              <a:rPr lang="en-US" sz="2400" dirty="0">
                <a:latin typeface="Arial" panose="020B0604020202020204" pitchFamily="34" charset="0"/>
                <a:cs typeface="Arial" panose="020B0604020202020204" pitchFamily="34" charset="0"/>
              </a:rPr>
              <a:t>Consider non-English speaking customers</a:t>
            </a:r>
          </a:p>
        </p:txBody>
      </p:sp>
      <p:sp>
        <p:nvSpPr>
          <p:cNvPr id="2" name="Footer Placeholder 1">
            <a:extLst>
              <a:ext uri="{FF2B5EF4-FFF2-40B4-BE49-F238E27FC236}">
                <a16:creationId xmlns:a16="http://schemas.microsoft.com/office/drawing/2014/main" id="{FBFC3639-5F14-4F7F-8FA4-C423229268C0}"/>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U.S. Environmental Protection Agency</a:t>
            </a:r>
            <a:endParaRPr lang="en-US" dirty="0">
              <a:solidFill>
                <a:schemeClr val="bg1"/>
              </a:solidFill>
            </a:endParaRPr>
          </a:p>
        </p:txBody>
      </p:sp>
      <p:sp>
        <p:nvSpPr>
          <p:cNvPr id="3" name="Slide Number Placeholder 2">
            <a:extLst>
              <a:ext uri="{FF2B5EF4-FFF2-40B4-BE49-F238E27FC236}">
                <a16:creationId xmlns:a16="http://schemas.microsoft.com/office/drawing/2014/main" id="{0CF8E59C-4FC8-455B-83AF-6B566545C9B6}"/>
              </a:ext>
            </a:extLst>
          </p:cNvPr>
          <p:cNvSpPr>
            <a:spLocks noGrp="1"/>
          </p:cNvSpPr>
          <p:nvPr>
            <p:ph type="sldNum" sz="quarter" idx="4294967295"/>
          </p:nvPr>
        </p:nvSpPr>
        <p:spPr>
          <a:xfrm>
            <a:off x="9448800" y="6356350"/>
            <a:ext cx="2743200" cy="365125"/>
          </a:xfrm>
        </p:spPr>
        <p:txBody>
          <a:bodyPr/>
          <a:lstStyle/>
          <a:p>
            <a:fld id="{8D9C3B4F-4B7B-9A4F-9F3C-3A4901A33979}" type="slidenum">
              <a:rPr lang="en-US" smtClean="0">
                <a:solidFill>
                  <a:schemeClr val="bg1"/>
                </a:solidFill>
              </a:rPr>
              <a:t>16</a:t>
            </a:fld>
            <a:endParaRPr lang="en-US" dirty="0">
              <a:solidFill>
                <a:schemeClr val="bg1"/>
              </a:solidFill>
            </a:endParaRPr>
          </a:p>
        </p:txBody>
      </p:sp>
      <p:pic>
        <p:nvPicPr>
          <p:cNvPr id="10" name="Picture 9" descr="Text&#10;&#10;Description automatically generated">
            <a:extLst>
              <a:ext uri="{FF2B5EF4-FFF2-40B4-BE49-F238E27FC236}">
                <a16:creationId xmlns:a16="http://schemas.microsoft.com/office/drawing/2014/main" id="{C254AEEB-8D43-46DA-9C14-97FEB6E46673}"/>
              </a:ext>
            </a:extLst>
          </p:cNvPr>
          <p:cNvPicPr>
            <a:picLocks noChangeAspect="1"/>
          </p:cNvPicPr>
          <p:nvPr/>
        </p:nvPicPr>
        <p:blipFill>
          <a:blip r:embed="rId4"/>
          <a:stretch>
            <a:fillRect/>
          </a:stretch>
        </p:blipFill>
        <p:spPr>
          <a:xfrm>
            <a:off x="121388" y="196873"/>
            <a:ext cx="4625539" cy="6661127"/>
          </a:xfrm>
          <a:prstGeom prst="rect">
            <a:avLst/>
          </a:prstGeom>
        </p:spPr>
      </p:pic>
      <p:sp>
        <p:nvSpPr>
          <p:cNvPr id="5" name="Arrow: Left 4">
            <a:extLst>
              <a:ext uri="{FF2B5EF4-FFF2-40B4-BE49-F238E27FC236}">
                <a16:creationId xmlns:a16="http://schemas.microsoft.com/office/drawing/2014/main" id="{49D14F55-4BBF-0C8E-E59D-794236D25A55}"/>
              </a:ext>
            </a:extLst>
          </p:cNvPr>
          <p:cNvSpPr/>
          <p:nvPr/>
        </p:nvSpPr>
        <p:spPr>
          <a:xfrm>
            <a:off x="9448800" y="2902238"/>
            <a:ext cx="1903412" cy="420082"/>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839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F4CE-478A-0613-98A5-2C0DA7482843}"/>
              </a:ext>
            </a:extLst>
          </p:cNvPr>
          <p:cNvSpPr>
            <a:spLocks noGrp="1"/>
          </p:cNvSpPr>
          <p:nvPr>
            <p:ph type="title"/>
          </p:nvPr>
        </p:nvSpPr>
        <p:spPr>
          <a:xfrm>
            <a:off x="317500" y="365125"/>
            <a:ext cx="11173460" cy="1006475"/>
          </a:xfrm>
        </p:spPr>
        <p:txBody>
          <a:bodyPr/>
          <a:lstStyle/>
          <a:p>
            <a:r>
              <a:rPr lang="en-US" dirty="0">
                <a:latin typeface="Arial" panose="020B0604020202020204" pitchFamily="34" charset="0"/>
                <a:cs typeface="Arial" panose="020B0604020202020204" pitchFamily="34" charset="0"/>
              </a:rPr>
              <a:t>Important Reminder!</a:t>
            </a:r>
          </a:p>
        </p:txBody>
      </p:sp>
      <p:sp>
        <p:nvSpPr>
          <p:cNvPr id="3" name="Text Placeholder 2">
            <a:extLst>
              <a:ext uri="{FF2B5EF4-FFF2-40B4-BE49-F238E27FC236}">
                <a16:creationId xmlns:a16="http://schemas.microsoft.com/office/drawing/2014/main" id="{DBAFA4EF-EA52-BC6F-9AB6-CB6CDCEEC866}"/>
              </a:ext>
            </a:extLst>
          </p:cNvPr>
          <p:cNvSpPr>
            <a:spLocks noGrp="1"/>
          </p:cNvSpPr>
          <p:nvPr>
            <p:ph type="body" sz="quarter" idx="10"/>
          </p:nvPr>
        </p:nvSpPr>
        <p:spPr>
          <a:xfrm>
            <a:off x="1328468" y="1371600"/>
            <a:ext cx="9385540" cy="4038600"/>
          </a:xfrm>
          <a:ln w="76200"/>
        </p:spPr>
        <p:style>
          <a:lnRef idx="2">
            <a:schemeClr val="accent5"/>
          </a:lnRef>
          <a:fillRef idx="1">
            <a:schemeClr val="lt1"/>
          </a:fillRef>
          <a:effectRef idx="0">
            <a:schemeClr val="accent5"/>
          </a:effectRef>
          <a:fontRef idx="minor">
            <a:schemeClr val="dk1"/>
          </a:fontRef>
        </p:style>
        <p:txBody>
          <a:bodyPr>
            <a:normAutofit/>
          </a:bodyPr>
          <a:lstStyle/>
          <a:p>
            <a:pPr marL="0" lvl="0" indent="0">
              <a:buNone/>
            </a:pP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When a PWS has a lead ALE, and the system or state has not issued the Tier 1 PN, EPA will be issuing it.</a:t>
            </a:r>
            <a:br>
              <a:rPr lang="en-US" sz="4000" dirty="0"/>
            </a:br>
            <a:endParaRPr lang="en-US" sz="4400" dirty="0"/>
          </a:p>
        </p:txBody>
      </p:sp>
    </p:spTree>
    <p:extLst>
      <p:ext uri="{BB962C8B-B14F-4D97-AF65-F5344CB8AC3E}">
        <p14:creationId xmlns:p14="http://schemas.microsoft.com/office/powerpoint/2010/main" val="397572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AF462-3935-8D14-ABB0-529930F51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5A83A-2976-86AE-A85F-336E7A95AB01}"/>
              </a:ext>
            </a:extLst>
          </p:cNvPr>
          <p:cNvSpPr>
            <a:spLocks noGrp="1"/>
          </p:cNvSpPr>
          <p:nvPr>
            <p:ph type="title"/>
          </p:nvPr>
        </p:nvSpPr>
        <p:spPr>
          <a:xfrm>
            <a:off x="317500" y="365125"/>
            <a:ext cx="11173460" cy="1006475"/>
          </a:xfrm>
        </p:spPr>
        <p:txBody>
          <a:bodyPr/>
          <a:lstStyle/>
          <a:p>
            <a:r>
              <a:rPr lang="en-US" dirty="0">
                <a:latin typeface="Arial" panose="020B0604020202020204" pitchFamily="34" charset="0"/>
                <a:cs typeface="Arial" panose="020B0604020202020204" pitchFamily="34" charset="0"/>
              </a:rPr>
              <a:t>LCRR/LCRI</a:t>
            </a:r>
          </a:p>
        </p:txBody>
      </p:sp>
      <p:sp>
        <p:nvSpPr>
          <p:cNvPr id="3" name="Text Placeholder 2">
            <a:extLst>
              <a:ext uri="{FF2B5EF4-FFF2-40B4-BE49-F238E27FC236}">
                <a16:creationId xmlns:a16="http://schemas.microsoft.com/office/drawing/2014/main" id="{5DFB382F-7AD7-EF12-9605-B1E6F43F164D}"/>
              </a:ext>
            </a:extLst>
          </p:cNvPr>
          <p:cNvSpPr>
            <a:spLocks noGrp="1"/>
          </p:cNvSpPr>
          <p:nvPr>
            <p:ph type="body" sz="quarter" idx="10"/>
          </p:nvPr>
        </p:nvSpPr>
        <p:spPr>
          <a:xfrm>
            <a:off x="279400" y="1371600"/>
            <a:ext cx="11455400" cy="4038600"/>
          </a:xfrm>
        </p:spPr>
        <p:txBody>
          <a:bodyPr>
            <a:normAutofit/>
          </a:bodyPr>
          <a:lstStyle/>
          <a:p>
            <a:pPr lvl="0"/>
            <a:r>
              <a:rPr lang="en-US" dirty="0">
                <a:latin typeface="Arial" panose="020B0604020202020204" pitchFamily="34" charset="0"/>
                <a:cs typeface="Arial" panose="020B0604020202020204" pitchFamily="34" charset="0"/>
              </a:rPr>
              <a:t>All lead service line replacements, unless an exception has been granted, need to be completed by December 31, 2037.  </a:t>
            </a:r>
          </a:p>
          <a:p>
            <a:pPr lvl="0"/>
            <a:r>
              <a:rPr lang="en-US" dirty="0">
                <a:latin typeface="Arial" panose="020B0604020202020204" pitchFamily="34" charset="0"/>
                <a:cs typeface="Arial" panose="020B0604020202020204" pitchFamily="34" charset="0"/>
              </a:rPr>
              <a:t>In February 2025, the courts granted a request by the Department of Justice (DOJ), on behalf of EPA, to place the current litigation of the LCRI on hold (i.e., abeyance) in order to review the underlying rule.  </a:t>
            </a:r>
          </a:p>
          <a:p>
            <a:pPr lvl="0"/>
            <a:r>
              <a:rPr lang="en-US" dirty="0">
                <a:latin typeface="Arial" panose="020B0604020202020204" pitchFamily="34" charset="0"/>
                <a:cs typeface="Arial" panose="020B0604020202020204" pitchFamily="34" charset="0"/>
              </a:rPr>
              <a:t>On August 27, 2025, EPA requested the courts lift the abeyance and resume the litigation against the LCRI.</a:t>
            </a:r>
          </a:p>
          <a:p>
            <a:pPr lvl="0"/>
            <a:r>
              <a:rPr lang="en-US" dirty="0">
                <a:latin typeface="Arial" panose="020B0604020202020204" pitchFamily="34" charset="0"/>
                <a:cs typeface="Arial" panose="020B0604020202020204" pitchFamily="34" charset="0"/>
              </a:rPr>
              <a:t>Following request to lift the abeyance, EPA released information to states to help them obtain primacy for the LCRI.</a:t>
            </a:r>
            <a:endParaRPr lang="en-US" dirty="0"/>
          </a:p>
        </p:txBody>
      </p:sp>
    </p:spTree>
    <p:extLst>
      <p:ext uri="{BB962C8B-B14F-4D97-AF65-F5344CB8AC3E}">
        <p14:creationId xmlns:p14="http://schemas.microsoft.com/office/powerpoint/2010/main" val="387910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608A1-621E-6B1D-29B0-C7EEB1E08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C705C-F1FE-F9AD-AE57-F1E570540E4E}"/>
              </a:ext>
            </a:extLst>
          </p:cNvPr>
          <p:cNvSpPr>
            <a:spLocks noGrp="1"/>
          </p:cNvSpPr>
          <p:nvPr>
            <p:ph type="title"/>
          </p:nvPr>
        </p:nvSpPr>
        <p:spPr>
          <a:xfrm>
            <a:off x="317500" y="365125"/>
            <a:ext cx="11595100" cy="854075"/>
          </a:xfrm>
        </p:spPr>
        <p:txBody>
          <a:bodyPr/>
          <a:lstStyle/>
          <a:p>
            <a:r>
              <a:rPr lang="en-US" dirty="0">
                <a:latin typeface="Arial" panose="020B0604020202020204" pitchFamily="34" charset="0"/>
                <a:cs typeface="Arial" panose="020B0604020202020204" pitchFamily="34" charset="0"/>
              </a:rPr>
              <a:t>LCRR/LCRI</a:t>
            </a:r>
          </a:p>
        </p:txBody>
      </p:sp>
      <p:sp>
        <p:nvSpPr>
          <p:cNvPr id="3" name="Text Placeholder 2">
            <a:extLst>
              <a:ext uri="{FF2B5EF4-FFF2-40B4-BE49-F238E27FC236}">
                <a16:creationId xmlns:a16="http://schemas.microsoft.com/office/drawing/2014/main" id="{72E7A9E5-5850-2245-2A2B-1EE21F0E8A2E}"/>
              </a:ext>
            </a:extLst>
          </p:cNvPr>
          <p:cNvSpPr>
            <a:spLocks noGrp="1"/>
          </p:cNvSpPr>
          <p:nvPr>
            <p:ph type="body" sz="quarter" idx="10"/>
          </p:nvPr>
        </p:nvSpPr>
        <p:spPr>
          <a:xfrm>
            <a:off x="317500" y="1219200"/>
            <a:ext cx="11295380" cy="4770120"/>
          </a:xfrm>
        </p:spPr>
        <p:txBody>
          <a:bodyPr/>
          <a:lstStyle/>
          <a:p>
            <a:r>
              <a:rPr lang="en-US" dirty="0">
                <a:latin typeface="Arial" panose="020B0604020202020204" pitchFamily="34" charset="0"/>
                <a:cs typeface="Arial" panose="020B0604020202020204" pitchFamily="34" charset="0"/>
              </a:rPr>
              <a:t>EPA will continue to develop new tools and information to support practical implementation flexibilities and regulatory clarity.  There is currently a joint EPA/State national LCRI workgroup where some of these materials are being developed.</a:t>
            </a:r>
          </a:p>
          <a:p>
            <a:pPr lvl="0"/>
            <a:r>
              <a:rPr lang="en-US" dirty="0">
                <a:latin typeface="Arial" panose="020B0604020202020204" pitchFamily="34" charset="0"/>
                <a:cs typeface="Arial" panose="020B0604020202020204" pitchFamily="34" charset="0"/>
              </a:rPr>
              <a:t>The Agency will announce next steps in the coming months.</a:t>
            </a:r>
          </a:p>
          <a:p>
            <a:pPr lvl="0"/>
            <a:r>
              <a:rPr lang="en-US" dirty="0">
                <a:latin typeface="Arial" panose="020B0604020202020204" pitchFamily="34" charset="0"/>
                <a:cs typeface="Arial" panose="020B0604020202020204" pitchFamily="34" charset="0"/>
              </a:rPr>
              <a:t>Additionally, EPA’s free Water Technical Assistance program is available to help drinking water systems identify, plan for, and replace lead pipes in the communities they serve. </a:t>
            </a:r>
          </a:p>
          <a:p>
            <a:pPr lvl="0"/>
            <a:r>
              <a:rPr lang="en-US" dirty="0">
                <a:latin typeface="Arial" panose="020B0604020202020204" pitchFamily="34" charset="0"/>
                <a:cs typeface="Arial" panose="020B0604020202020204" pitchFamily="34" charset="0"/>
              </a:rPr>
              <a:t>EPA’s funding and financing programs can help reduce the cost of lead pipe replacement projects and thereby reduce costs to families.</a:t>
            </a:r>
          </a:p>
        </p:txBody>
      </p:sp>
    </p:spTree>
    <p:extLst>
      <p:ext uri="{BB962C8B-B14F-4D97-AF65-F5344CB8AC3E}">
        <p14:creationId xmlns:p14="http://schemas.microsoft.com/office/powerpoint/2010/main" val="45945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FA39-6F82-8954-89F1-4D175E590061}"/>
              </a:ext>
            </a:extLst>
          </p:cNvPr>
          <p:cNvSpPr>
            <a:spLocks noGrp="1"/>
          </p:cNvSpPr>
          <p:nvPr>
            <p:ph type="title"/>
          </p:nvPr>
        </p:nvSpPr>
        <p:spPr/>
        <p:txBody>
          <a:bodyPr>
            <a:normAutofit/>
          </a:bodyPr>
          <a:lstStyle/>
          <a:p>
            <a:r>
              <a:rPr lang="en-US" sz="4400" dirty="0"/>
              <a:t>CCL Determinations</a:t>
            </a:r>
          </a:p>
        </p:txBody>
      </p:sp>
      <p:sp>
        <p:nvSpPr>
          <p:cNvPr id="3" name="Text Placeholder 2">
            <a:extLst>
              <a:ext uri="{FF2B5EF4-FFF2-40B4-BE49-F238E27FC236}">
                <a16:creationId xmlns:a16="http://schemas.microsoft.com/office/drawing/2014/main" id="{072062D3-C1A4-8745-CF96-C03680B19223}"/>
              </a:ext>
            </a:extLst>
          </p:cNvPr>
          <p:cNvSpPr>
            <a:spLocks noGrp="1"/>
          </p:cNvSpPr>
          <p:nvPr>
            <p:ph type="body" sz="quarter" idx="10"/>
          </p:nvPr>
        </p:nvSpPr>
        <p:spPr>
          <a:xfrm>
            <a:off x="370840" y="1457434"/>
            <a:ext cx="10825244" cy="3943132"/>
          </a:xfrm>
        </p:spPr>
        <p:txBody>
          <a:bodyPr/>
          <a:lstStyle/>
          <a:p>
            <a:pPr marL="0" indent="0">
              <a:buNone/>
            </a:pPr>
            <a:r>
              <a:rPr lang="en-US" dirty="0"/>
              <a:t>March17, 2026, EPA final determination for nine contaminants on the Contaminant Candidate List (CCL).  </a:t>
            </a:r>
          </a:p>
          <a:p>
            <a:pPr marL="0" indent="0">
              <a:buNone/>
            </a:pPr>
            <a:r>
              <a:rPr lang="en-US" dirty="0"/>
              <a:t>Contaminants do not meet the criteria for regulation development because these are not commonly found in drinking water at levels and at a frequency of concern. </a:t>
            </a:r>
          </a:p>
          <a:p>
            <a:pPr marL="0" indent="0">
              <a:buNone/>
            </a:pPr>
            <a:r>
              <a:rPr lang="en-US" sz="3200" dirty="0"/>
              <a:t>EPA will </a:t>
            </a:r>
            <a:r>
              <a:rPr lang="en-US" sz="3200" b="1" dirty="0"/>
              <a:t>not develop regulations </a:t>
            </a:r>
            <a:r>
              <a:rPr lang="en-US" sz="3200" dirty="0"/>
              <a:t>for: 2-aminotoluene,  cylindrospermopsin, ethoprop, microcystins, molybdenum, permethrin, profenofos, tebuconazole, and tribufos.  </a:t>
            </a:r>
          </a:p>
          <a:p>
            <a:endParaRPr lang="en-US" dirty="0"/>
          </a:p>
        </p:txBody>
      </p:sp>
    </p:spTree>
    <p:extLst>
      <p:ext uri="{BB962C8B-B14F-4D97-AF65-F5344CB8AC3E}">
        <p14:creationId xmlns:p14="http://schemas.microsoft.com/office/powerpoint/2010/main" val="2508928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463114" y="365761"/>
            <a:ext cx="10972800" cy="1298476"/>
          </a:xfrm>
        </p:spPr>
        <p:txBody>
          <a:bodyPr/>
          <a:lstStyle/>
          <a:p>
            <a:r>
              <a:rPr lang="en-US" dirty="0">
                <a:latin typeface="Arial" panose="020B0604020202020204" pitchFamily="34" charset="0"/>
                <a:cs typeface="Arial" panose="020B0604020202020204" pitchFamily="34" charset="0"/>
              </a:rPr>
              <a:t>Reminders--AWIA aka </a:t>
            </a:r>
            <a:r>
              <a:rPr lang="en-US" i="1" dirty="0">
                <a:solidFill>
                  <a:srgbClr val="FF0000"/>
                </a:solidFill>
                <a:latin typeface="Arial" panose="020B0604020202020204" pitchFamily="34" charset="0"/>
                <a:cs typeface="Arial" panose="020B0604020202020204" pitchFamily="34" charset="0"/>
              </a:rPr>
              <a:t>SDWA Section 1433 </a:t>
            </a:r>
            <a:r>
              <a:rPr lang="en-US" dirty="0">
                <a:latin typeface="Arial" panose="020B0604020202020204" pitchFamily="34" charset="0"/>
                <a:cs typeface="Arial" panose="020B0604020202020204" pitchFamily="34" charset="0"/>
              </a:rPr>
              <a:t>Deadlines</a:t>
            </a:r>
          </a:p>
        </p:txBody>
      </p:sp>
      <p:pic>
        <p:nvPicPr>
          <p:cNvPr id="6" name="Picture 5">
            <a:extLst>
              <a:ext uri="{FF2B5EF4-FFF2-40B4-BE49-F238E27FC236}">
                <a16:creationId xmlns:a16="http://schemas.microsoft.com/office/drawing/2014/main" id="{3596AEE4-DAD4-4581-D081-2BFD13E75B41}"/>
              </a:ext>
            </a:extLst>
          </p:cNvPr>
          <p:cNvPicPr>
            <a:picLocks noChangeAspect="1"/>
          </p:cNvPicPr>
          <p:nvPr/>
        </p:nvPicPr>
        <p:blipFill>
          <a:blip r:embed="rId3"/>
          <a:stretch>
            <a:fillRect/>
          </a:stretch>
        </p:blipFill>
        <p:spPr>
          <a:xfrm>
            <a:off x="463114" y="2242498"/>
            <a:ext cx="10016596" cy="2932430"/>
          </a:xfrm>
          <a:prstGeom prst="rect">
            <a:avLst/>
          </a:prstGeom>
        </p:spPr>
      </p:pic>
      <p:sp>
        <p:nvSpPr>
          <p:cNvPr id="7" name="TextBox 6">
            <a:extLst>
              <a:ext uri="{FF2B5EF4-FFF2-40B4-BE49-F238E27FC236}">
                <a16:creationId xmlns:a16="http://schemas.microsoft.com/office/drawing/2014/main" id="{E96D3484-27BF-678E-D2E9-CA1BFE239EAA}"/>
              </a:ext>
            </a:extLst>
          </p:cNvPr>
          <p:cNvSpPr txBox="1"/>
          <p:nvPr/>
        </p:nvSpPr>
        <p:spPr>
          <a:xfrm>
            <a:off x="1008068" y="5517418"/>
            <a:ext cx="10841554" cy="1077218"/>
          </a:xfrm>
          <a:prstGeom prst="rect">
            <a:avLst/>
          </a:prstGeom>
          <a:noFill/>
        </p:spPr>
        <p:txBody>
          <a:bodyPr wrap="square">
            <a:spAutoFit/>
          </a:bodyPr>
          <a:lstStyle/>
          <a:p>
            <a:r>
              <a:rPr lang="en-US" sz="3200" b="1" dirty="0">
                <a:solidFill>
                  <a:srgbClr val="0070C0"/>
                </a:solidFill>
              </a:rPr>
              <a:t>https://www.epa.gov/waterresilience/awia-section-2013</a:t>
            </a:r>
          </a:p>
          <a:p>
            <a:r>
              <a:rPr lang="en-US" sz="3200" b="1" dirty="0">
                <a:solidFill>
                  <a:srgbClr val="0070C0"/>
                </a:solidFill>
                <a:hlinkClick r:id="rId4">
                  <a:extLst>
                    <a:ext uri="{A12FA001-AC4F-418D-AE19-62706E023703}">
                      <ahyp:hlinkClr xmlns:ahyp="http://schemas.microsoft.com/office/drawing/2018/hyperlinkcolor" val="tx"/>
                    </a:ext>
                  </a:extLst>
                </a:hlinkClick>
              </a:rPr>
              <a:t>www.epa.gov/waterresilience</a:t>
            </a:r>
            <a:endParaRPr lang="en-US" sz="3200" b="1" dirty="0">
              <a:solidFill>
                <a:srgbClr val="0070C0"/>
              </a:solidFill>
            </a:endParaRPr>
          </a:p>
        </p:txBody>
      </p:sp>
      <p:sp>
        <p:nvSpPr>
          <p:cNvPr id="3" name="TextBox 2">
            <a:extLst>
              <a:ext uri="{FF2B5EF4-FFF2-40B4-BE49-F238E27FC236}">
                <a16:creationId xmlns:a16="http://schemas.microsoft.com/office/drawing/2014/main" id="{D2F78A48-076C-339D-2BF6-42476C59D87D}"/>
              </a:ext>
            </a:extLst>
          </p:cNvPr>
          <p:cNvSpPr txBox="1"/>
          <p:nvPr/>
        </p:nvSpPr>
        <p:spPr>
          <a:xfrm>
            <a:off x="10669184" y="3298440"/>
            <a:ext cx="1309456" cy="584775"/>
          </a:xfrm>
          <a:prstGeom prst="rect">
            <a:avLst/>
          </a:prstGeom>
          <a:noFill/>
        </p:spPr>
        <p:txBody>
          <a:bodyPr wrap="square" rtlCol="0">
            <a:spAutoFit/>
          </a:bodyPr>
          <a:lstStyle/>
          <a:p>
            <a:r>
              <a:rPr lang="en-US" sz="3200" b="1" dirty="0">
                <a:solidFill>
                  <a:schemeClr val="bg1"/>
                </a:solidFill>
              </a:rPr>
              <a:t>100%</a:t>
            </a:r>
          </a:p>
        </p:txBody>
      </p:sp>
    </p:spTree>
    <p:extLst>
      <p:ext uri="{BB962C8B-B14F-4D97-AF65-F5344CB8AC3E}">
        <p14:creationId xmlns:p14="http://schemas.microsoft.com/office/powerpoint/2010/main" val="413386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DD0F-2829-9158-2FF2-627BAAA68D33}"/>
              </a:ext>
            </a:extLst>
          </p:cNvPr>
          <p:cNvSpPr>
            <a:spLocks noGrp="1"/>
          </p:cNvSpPr>
          <p:nvPr>
            <p:ph type="title"/>
          </p:nvPr>
        </p:nvSpPr>
        <p:spPr>
          <a:xfrm>
            <a:off x="594360" y="365126"/>
            <a:ext cx="10401300" cy="911882"/>
          </a:xfrm>
        </p:spPr>
        <p:txBody>
          <a:bodyPr/>
          <a:lstStyle/>
          <a:p>
            <a:r>
              <a:rPr lang="en-US" dirty="0">
                <a:latin typeface="Arial" panose="020B0604020202020204" pitchFamily="34" charset="0"/>
                <a:cs typeface="Arial" panose="020B0604020202020204" pitchFamily="34" charset="0"/>
              </a:rPr>
              <a:t>Be Aware of Threats/Act </a:t>
            </a:r>
          </a:p>
        </p:txBody>
      </p:sp>
      <p:sp>
        <p:nvSpPr>
          <p:cNvPr id="3" name="Content Placeholder 2">
            <a:extLst>
              <a:ext uri="{FF2B5EF4-FFF2-40B4-BE49-F238E27FC236}">
                <a16:creationId xmlns:a16="http://schemas.microsoft.com/office/drawing/2014/main" id="{CD6DDF3A-23EE-8DB7-6FD3-41BB9E017F98}"/>
              </a:ext>
            </a:extLst>
          </p:cNvPr>
          <p:cNvSpPr>
            <a:spLocks noGrp="1"/>
          </p:cNvSpPr>
          <p:nvPr>
            <p:ph idx="1"/>
          </p:nvPr>
        </p:nvSpPr>
        <p:spPr>
          <a:xfrm>
            <a:off x="815663" y="1277008"/>
            <a:ext cx="9958693" cy="4772233"/>
          </a:xfrm>
        </p:spPr>
        <p:txBody>
          <a:bodyPr>
            <a:normAutofit fontScale="92500" lnSpcReduction="10000"/>
          </a:bodyPr>
          <a:lstStyle/>
          <a:p>
            <a:r>
              <a:rPr lang="en-US" sz="3200" dirty="0">
                <a:latin typeface="Arial" panose="020B0604020202020204" pitchFamily="34" charset="0"/>
                <a:cs typeface="Arial" panose="020B0604020202020204" pitchFamily="34" charset="0"/>
              </a:rPr>
              <a:t> Damage to electric grid impacting water and interdependencies</a:t>
            </a:r>
          </a:p>
          <a:p>
            <a:r>
              <a:rPr lang="en-US" sz="3200" dirty="0">
                <a:latin typeface="Arial" panose="020B0604020202020204" pitchFamily="34" charset="0"/>
                <a:cs typeface="Arial" panose="020B0604020202020204" pitchFamily="34" charset="0"/>
              </a:rPr>
              <a:t> Cybersecurity</a:t>
            </a:r>
          </a:p>
          <a:p>
            <a:r>
              <a:rPr lang="en-US" sz="3200" dirty="0">
                <a:latin typeface="Arial" panose="020B0604020202020204" pitchFamily="34" charset="0"/>
                <a:cs typeface="Arial" panose="020B0604020202020204" pitchFamily="34" charset="0"/>
              </a:rPr>
              <a:t> Mis-information (incorrect)</a:t>
            </a:r>
          </a:p>
          <a:p>
            <a:r>
              <a:rPr lang="en-US" sz="3200" dirty="0">
                <a:latin typeface="Arial" panose="020B0604020202020204" pitchFamily="34" charset="0"/>
                <a:cs typeface="Arial" panose="020B0604020202020204" pitchFamily="34" charset="0"/>
              </a:rPr>
              <a:t> Dis-information (intentional to mislead, China during US disasters to further disrupt, fear)</a:t>
            </a:r>
          </a:p>
          <a:p>
            <a:r>
              <a:rPr lang="en-US" sz="3200" dirty="0">
                <a:latin typeface="Arial" panose="020B0604020202020204" pitchFamily="34" charset="0"/>
                <a:cs typeface="Arial" panose="020B0604020202020204" pitchFamily="34" charset="0"/>
              </a:rPr>
              <a:t> Insider Threats / anything connected to your network</a:t>
            </a:r>
          </a:p>
          <a:p>
            <a:r>
              <a:rPr lang="en-US" sz="3200" dirty="0">
                <a:latin typeface="Arial" panose="020B0604020202020204" pitchFamily="34" charset="0"/>
                <a:cs typeface="Arial" panose="020B0604020202020204" pitchFamily="34" charset="0"/>
              </a:rPr>
              <a:t> Wildfires / climate change impacts</a:t>
            </a:r>
          </a:p>
          <a:p>
            <a:pPr marL="457200" indent="-457200"/>
            <a:r>
              <a:rPr lang="en-US" sz="3200" dirty="0">
                <a:latin typeface="Arial" panose="020B0604020202020204" pitchFamily="34" charset="0"/>
                <a:cs typeface="Arial" panose="020B0604020202020204" pitchFamily="34" charset="0"/>
              </a:rPr>
              <a:t>CrowdStrike       </a:t>
            </a:r>
          </a:p>
          <a:p>
            <a:pPr marL="457200" indent="-457200"/>
            <a:r>
              <a:rPr lang="en-US" sz="3200" dirty="0">
                <a:latin typeface="Arial" panose="020B0604020202020204" pitchFamily="34" charset="0"/>
                <a:cs typeface="Arial" panose="020B0604020202020204" pitchFamily="34" charset="0"/>
              </a:rPr>
              <a:t>Physical Tampering</a:t>
            </a:r>
          </a:p>
        </p:txBody>
      </p:sp>
    </p:spTree>
    <p:extLst>
      <p:ext uri="{BB962C8B-B14F-4D97-AF65-F5344CB8AC3E}">
        <p14:creationId xmlns:p14="http://schemas.microsoft.com/office/powerpoint/2010/main" val="386967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F14B03-4D06-68CB-3D12-F47AB6CE113F}"/>
              </a:ext>
            </a:extLst>
          </p:cNvPr>
          <p:cNvSpPr>
            <a:spLocks noGrp="1"/>
          </p:cNvSpPr>
          <p:nvPr>
            <p:ph type="ftr" sz="quarter" idx="11"/>
          </p:nvPr>
        </p:nvSpPr>
        <p:spPr/>
        <p:txBody>
          <a:bodyPr/>
          <a:lstStyle/>
          <a:p>
            <a:r>
              <a:rPr lang="en-US" sz="1200" b="1" dirty="0">
                <a:solidFill>
                  <a:srgbClr val="C00000"/>
                </a:solidFill>
              </a:rPr>
              <a:t> </a:t>
            </a:r>
          </a:p>
        </p:txBody>
      </p:sp>
      <p:pic>
        <p:nvPicPr>
          <p:cNvPr id="4" name="Picture 3" descr="Text&#10;&#10;AI-generated content may be incorrect.">
            <a:extLst>
              <a:ext uri="{FF2B5EF4-FFF2-40B4-BE49-F238E27FC236}">
                <a16:creationId xmlns:a16="http://schemas.microsoft.com/office/drawing/2014/main" id="{B83970C6-C941-6EEE-4E39-2CC990816D95}"/>
              </a:ext>
            </a:extLst>
          </p:cNvPr>
          <p:cNvPicPr>
            <a:picLocks noChangeAspect="1"/>
          </p:cNvPicPr>
          <p:nvPr/>
        </p:nvPicPr>
        <p:blipFill>
          <a:blip r:embed="rId2"/>
          <a:stretch>
            <a:fillRect/>
          </a:stretch>
        </p:blipFill>
        <p:spPr>
          <a:xfrm>
            <a:off x="0" y="136525"/>
            <a:ext cx="6144482" cy="3048425"/>
          </a:xfrm>
          <a:prstGeom prst="rect">
            <a:avLst/>
          </a:prstGeom>
        </p:spPr>
      </p:pic>
      <p:pic>
        <p:nvPicPr>
          <p:cNvPr id="6" name="Picture 5">
            <a:extLst>
              <a:ext uri="{FF2B5EF4-FFF2-40B4-BE49-F238E27FC236}">
                <a16:creationId xmlns:a16="http://schemas.microsoft.com/office/drawing/2014/main" id="{35A96B9A-1921-B054-B434-9D6A9BA5E0E7}"/>
              </a:ext>
            </a:extLst>
          </p:cNvPr>
          <p:cNvPicPr>
            <a:picLocks noChangeAspect="1"/>
          </p:cNvPicPr>
          <p:nvPr/>
        </p:nvPicPr>
        <p:blipFill>
          <a:blip r:embed="rId3"/>
          <a:stretch>
            <a:fillRect/>
          </a:stretch>
        </p:blipFill>
        <p:spPr>
          <a:xfrm>
            <a:off x="3054313" y="3014519"/>
            <a:ext cx="8976322" cy="3341831"/>
          </a:xfrm>
          <a:prstGeom prst="rect">
            <a:avLst/>
          </a:prstGeom>
        </p:spPr>
      </p:pic>
      <p:sp>
        <p:nvSpPr>
          <p:cNvPr id="7" name="TextBox 6">
            <a:extLst>
              <a:ext uri="{FF2B5EF4-FFF2-40B4-BE49-F238E27FC236}">
                <a16:creationId xmlns:a16="http://schemas.microsoft.com/office/drawing/2014/main" id="{82452AB3-CDF2-ACFD-5CCE-199EAA7CBD6D}"/>
              </a:ext>
            </a:extLst>
          </p:cNvPr>
          <p:cNvSpPr txBox="1"/>
          <p:nvPr/>
        </p:nvSpPr>
        <p:spPr>
          <a:xfrm>
            <a:off x="6669741" y="1048956"/>
            <a:ext cx="5056094" cy="1046440"/>
          </a:xfrm>
          <a:prstGeom prst="rect">
            <a:avLst/>
          </a:prstGeom>
          <a:noFill/>
        </p:spPr>
        <p:txBody>
          <a:bodyPr wrap="square" rtlCol="0">
            <a:spAutoFit/>
          </a:bodyPr>
          <a:lstStyle/>
          <a:p>
            <a:r>
              <a:rPr lang="en-US" sz="4400" b="1" dirty="0">
                <a:highlight>
                  <a:srgbClr val="FFFF00"/>
                </a:highlight>
              </a:rPr>
              <a:t>EPA issued 3/3/2026</a:t>
            </a:r>
          </a:p>
          <a:p>
            <a:endParaRPr lang="en-US" dirty="0"/>
          </a:p>
        </p:txBody>
      </p:sp>
    </p:spTree>
    <p:extLst>
      <p:ext uri="{BB962C8B-B14F-4D97-AF65-F5344CB8AC3E}">
        <p14:creationId xmlns:p14="http://schemas.microsoft.com/office/powerpoint/2010/main" val="314988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1276708" y="4335142"/>
            <a:ext cx="10023895" cy="2308448"/>
          </a:xfrm>
        </p:spPr>
        <p:txBody>
          <a:bodyPr/>
          <a:lstStyle/>
          <a:p>
            <a:r>
              <a:rPr lang="en-US" sz="3200" dirty="0"/>
              <a:t>Patti Kay Wisniewski</a:t>
            </a:r>
          </a:p>
          <a:p>
            <a:r>
              <a:rPr lang="en-US" sz="3200" dirty="0"/>
              <a:t>Wisniewski.patti-kay@epa.gov</a:t>
            </a:r>
          </a:p>
          <a:p>
            <a:r>
              <a:rPr lang="en-US" sz="3200" dirty="0"/>
              <a:t>215.514.7893</a:t>
            </a:r>
          </a:p>
          <a:p>
            <a:r>
              <a:rPr lang="en-US" sz="3200" i="1" dirty="0">
                <a:solidFill>
                  <a:srgbClr val="1F9C9F"/>
                </a:solidFill>
              </a:rPr>
              <a:t>Get on my email group to always hear the latest from EPA</a:t>
            </a:r>
          </a:p>
        </p:txBody>
      </p:sp>
      <p:pic>
        <p:nvPicPr>
          <p:cNvPr id="4" name="Picture 2" descr="EPA seal with trim">
            <a:extLst>
              <a:ext uri="{FF2B5EF4-FFF2-40B4-BE49-F238E27FC236}">
                <a16:creationId xmlns:a16="http://schemas.microsoft.com/office/drawing/2014/main" id="{9EE562D2-0D80-E22F-9925-B26D6A31B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614" y="4278808"/>
            <a:ext cx="1818678" cy="1210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AI-generated content may be incorrect.">
            <a:extLst>
              <a:ext uri="{FF2B5EF4-FFF2-40B4-BE49-F238E27FC236}">
                <a16:creationId xmlns:a16="http://schemas.microsoft.com/office/drawing/2014/main" id="{CBAE9A1E-51D1-EE92-9305-69C7446C27C1}"/>
              </a:ext>
            </a:extLst>
          </p:cNvPr>
          <p:cNvPicPr>
            <a:picLocks noChangeAspect="1"/>
          </p:cNvPicPr>
          <p:nvPr/>
        </p:nvPicPr>
        <p:blipFill>
          <a:blip r:embed="rId4"/>
          <a:stretch>
            <a:fillRect/>
          </a:stretch>
        </p:blipFill>
        <p:spPr>
          <a:xfrm>
            <a:off x="318976" y="214410"/>
            <a:ext cx="11873024" cy="3611815"/>
          </a:xfrm>
          <a:prstGeom prst="rect">
            <a:avLst/>
          </a:prstGeom>
        </p:spPr>
      </p:pic>
      <p:sp>
        <p:nvSpPr>
          <p:cNvPr id="7" name="TextBox 6">
            <a:extLst>
              <a:ext uri="{FF2B5EF4-FFF2-40B4-BE49-F238E27FC236}">
                <a16:creationId xmlns:a16="http://schemas.microsoft.com/office/drawing/2014/main" id="{6605593B-412F-CF91-93C6-897A9572F71E}"/>
              </a:ext>
            </a:extLst>
          </p:cNvPr>
          <p:cNvSpPr txBox="1"/>
          <p:nvPr/>
        </p:nvSpPr>
        <p:spPr>
          <a:xfrm>
            <a:off x="1276708" y="3641559"/>
            <a:ext cx="9287414" cy="369332"/>
          </a:xfrm>
          <a:prstGeom prst="rect">
            <a:avLst/>
          </a:prstGeom>
          <a:noFill/>
        </p:spPr>
        <p:txBody>
          <a:bodyPr wrap="none" rtlCol="0">
            <a:spAutoFit/>
          </a:bodyPr>
          <a:lstStyle/>
          <a:p>
            <a:r>
              <a:rPr lang="en-US" b="1" dirty="0">
                <a:solidFill>
                  <a:schemeClr val="bg1"/>
                </a:solidFill>
              </a:rPr>
              <a:t>https://www.epa.gov/water-infrastructure/forms/real-water-technical-assistance-request-form</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FFF5-0634-91F8-7284-6FDB90261DF1}"/>
              </a:ext>
            </a:extLst>
          </p:cNvPr>
          <p:cNvSpPr>
            <a:spLocks noGrp="1"/>
          </p:cNvSpPr>
          <p:nvPr>
            <p:ph type="title"/>
          </p:nvPr>
        </p:nvSpPr>
        <p:spPr>
          <a:xfrm>
            <a:off x="317500" y="365125"/>
            <a:ext cx="11595100" cy="960755"/>
          </a:xfrm>
        </p:spPr>
        <p:txBody>
          <a:bodyPr/>
          <a:lstStyle/>
          <a:p>
            <a:r>
              <a:rPr lang="en-US" dirty="0"/>
              <a:t>What is EPA doing about PFAS?</a:t>
            </a:r>
          </a:p>
        </p:txBody>
      </p:sp>
      <p:sp>
        <p:nvSpPr>
          <p:cNvPr id="3" name="Text Placeholder 2">
            <a:extLst>
              <a:ext uri="{FF2B5EF4-FFF2-40B4-BE49-F238E27FC236}">
                <a16:creationId xmlns:a16="http://schemas.microsoft.com/office/drawing/2014/main" id="{8CCE7B33-89F2-22EA-4A70-E89CA3E87FC9}"/>
              </a:ext>
            </a:extLst>
          </p:cNvPr>
          <p:cNvSpPr>
            <a:spLocks noGrp="1"/>
          </p:cNvSpPr>
          <p:nvPr>
            <p:ph type="body" sz="quarter" idx="10"/>
          </p:nvPr>
        </p:nvSpPr>
        <p:spPr>
          <a:xfrm>
            <a:off x="317500" y="1325880"/>
            <a:ext cx="11595100" cy="4602480"/>
          </a:xfrm>
        </p:spPr>
        <p:txBody>
          <a:bodyPr>
            <a:normAutofit lnSpcReduction="10000"/>
          </a:bodyPr>
          <a:lstStyle/>
          <a:p>
            <a:pPr lvl="0"/>
            <a:r>
              <a:rPr lang="en-US" sz="3600" dirty="0"/>
              <a:t>On May 14, 2025, EPA announced its intent to keep the existing (MCLs) for PFOA and PFOS, while extending their compliance deadlines. </a:t>
            </a:r>
          </a:p>
          <a:p>
            <a:pPr lvl="0"/>
            <a:r>
              <a:rPr lang="en-US" sz="3600" dirty="0"/>
              <a:t>And, rescind the regulations and </a:t>
            </a:r>
            <a:r>
              <a:rPr lang="en-US" sz="3600" u="sng" dirty="0"/>
              <a:t>reconsider</a:t>
            </a:r>
            <a:r>
              <a:rPr lang="en-US" sz="3600" dirty="0"/>
              <a:t> the regulatory determinations for PFHxS, PFNA, HFPO-DA (commonly known as GenX), and the hazard index mixture of these three plus PFBS, </a:t>
            </a:r>
            <a:r>
              <a:rPr lang="en-US" sz="3600" b="1" i="1" dirty="0"/>
              <a:t>to ensure that the determinations and any resulting drinking water regulation follow the legal process laid out in the Safe Drinking Water Act.  </a:t>
            </a:r>
          </a:p>
        </p:txBody>
      </p:sp>
      <p:pic>
        <p:nvPicPr>
          <p:cNvPr id="5" name="Picture 4">
            <a:extLst>
              <a:ext uri="{FF2B5EF4-FFF2-40B4-BE49-F238E27FC236}">
                <a16:creationId xmlns:a16="http://schemas.microsoft.com/office/drawing/2014/main" id="{CBCDE495-B37C-621E-6215-074786371567}"/>
              </a:ext>
            </a:extLst>
          </p:cNvPr>
          <p:cNvPicPr>
            <a:picLocks noChangeAspect="1"/>
          </p:cNvPicPr>
          <p:nvPr/>
        </p:nvPicPr>
        <p:blipFill>
          <a:blip r:embed="rId2"/>
          <a:stretch>
            <a:fillRect/>
          </a:stretch>
        </p:blipFill>
        <p:spPr>
          <a:xfrm>
            <a:off x="11226709" y="365125"/>
            <a:ext cx="815765" cy="2219362"/>
          </a:xfrm>
          <a:prstGeom prst="rect">
            <a:avLst/>
          </a:prstGeom>
        </p:spPr>
      </p:pic>
    </p:spTree>
    <p:extLst>
      <p:ext uri="{BB962C8B-B14F-4D97-AF65-F5344CB8AC3E}">
        <p14:creationId xmlns:p14="http://schemas.microsoft.com/office/powerpoint/2010/main" val="15175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FF42-EC16-51CD-1C39-32E513263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09C72-85F4-3F85-31B2-55178ED60E1E}"/>
              </a:ext>
            </a:extLst>
          </p:cNvPr>
          <p:cNvSpPr>
            <a:spLocks noGrp="1"/>
          </p:cNvSpPr>
          <p:nvPr>
            <p:ph type="title"/>
          </p:nvPr>
        </p:nvSpPr>
        <p:spPr/>
        <p:txBody>
          <a:bodyPr/>
          <a:lstStyle/>
          <a:p>
            <a:r>
              <a:rPr lang="en-US" dirty="0"/>
              <a:t>What Does This Mean?</a:t>
            </a:r>
          </a:p>
        </p:txBody>
      </p:sp>
      <p:sp>
        <p:nvSpPr>
          <p:cNvPr id="3" name="Text Placeholder 2">
            <a:extLst>
              <a:ext uri="{FF2B5EF4-FFF2-40B4-BE49-F238E27FC236}">
                <a16:creationId xmlns:a16="http://schemas.microsoft.com/office/drawing/2014/main" id="{6B0A1DD3-1E3B-EE3B-7A2C-13D46A74B505}"/>
              </a:ext>
            </a:extLst>
          </p:cNvPr>
          <p:cNvSpPr>
            <a:spLocks noGrp="1"/>
          </p:cNvSpPr>
          <p:nvPr>
            <p:ph type="body" sz="quarter" idx="10"/>
          </p:nvPr>
        </p:nvSpPr>
        <p:spPr>
          <a:xfrm>
            <a:off x="484094" y="1690688"/>
            <a:ext cx="11428506" cy="4032737"/>
          </a:xfrm>
        </p:spPr>
        <p:txBody>
          <a:bodyPr>
            <a:normAutofit/>
          </a:bodyPr>
          <a:lstStyle/>
          <a:p>
            <a:pPr lvl="0"/>
            <a:r>
              <a:rPr lang="en-US" sz="3600" dirty="0"/>
              <a:t>EPA plans to issue two proposed rules and aims to finalize these rulemakings in Spring 2026.</a:t>
            </a:r>
          </a:p>
          <a:p>
            <a:pPr marL="0" lvl="0" indent="0">
              <a:buNone/>
            </a:pPr>
            <a:endParaRPr lang="en-US" sz="3600" dirty="0"/>
          </a:p>
          <a:p>
            <a:pPr lvl="0"/>
            <a:r>
              <a:rPr lang="en-US" sz="3600" dirty="0"/>
              <a:t> As </a:t>
            </a:r>
            <a:r>
              <a:rPr lang="en-US" sz="3600"/>
              <a:t>of late March</a:t>
            </a:r>
            <a:r>
              <a:rPr lang="en-US" sz="3600" dirty="0"/>
              <a:t>, these proposed regulations were with OMB for review.  There will be a comment period once published in the </a:t>
            </a:r>
            <a:r>
              <a:rPr lang="en-US" sz="3600" i="1" dirty="0"/>
              <a:t>Federal Register </a:t>
            </a:r>
            <a:r>
              <a:rPr lang="en-US" sz="3600" dirty="0"/>
              <a:t>(usually 60 days).   </a:t>
            </a:r>
          </a:p>
        </p:txBody>
      </p:sp>
    </p:spTree>
    <p:extLst>
      <p:ext uri="{BB962C8B-B14F-4D97-AF65-F5344CB8AC3E}">
        <p14:creationId xmlns:p14="http://schemas.microsoft.com/office/powerpoint/2010/main" val="86954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BECA-C537-971B-F139-C785951CC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5BE04-10EE-4A7C-08AC-C5FB4661FA85}"/>
              </a:ext>
            </a:extLst>
          </p:cNvPr>
          <p:cNvSpPr>
            <a:spLocks noGrp="1"/>
          </p:cNvSpPr>
          <p:nvPr>
            <p:ph type="title"/>
          </p:nvPr>
        </p:nvSpPr>
        <p:spPr>
          <a:xfrm>
            <a:off x="317500" y="365125"/>
            <a:ext cx="11595100" cy="1021715"/>
          </a:xfrm>
        </p:spPr>
        <p:txBody>
          <a:bodyPr/>
          <a:lstStyle/>
          <a:p>
            <a:r>
              <a:rPr lang="en-US" dirty="0"/>
              <a:t>PFAS OUTreach</a:t>
            </a:r>
          </a:p>
        </p:txBody>
      </p:sp>
      <p:sp>
        <p:nvSpPr>
          <p:cNvPr id="3" name="Text Placeholder 2">
            <a:extLst>
              <a:ext uri="{FF2B5EF4-FFF2-40B4-BE49-F238E27FC236}">
                <a16:creationId xmlns:a16="http://schemas.microsoft.com/office/drawing/2014/main" id="{2E8A75A6-A9B1-2E03-F0F8-D3F8B2B0F30C}"/>
              </a:ext>
            </a:extLst>
          </p:cNvPr>
          <p:cNvSpPr>
            <a:spLocks noGrp="1"/>
          </p:cNvSpPr>
          <p:nvPr>
            <p:ph type="body" sz="quarter" idx="10"/>
          </p:nvPr>
        </p:nvSpPr>
        <p:spPr>
          <a:xfrm>
            <a:off x="317500" y="1234440"/>
            <a:ext cx="11234420" cy="4488985"/>
          </a:xfrm>
        </p:spPr>
        <p:txBody>
          <a:bodyPr>
            <a:normAutofit/>
          </a:bodyPr>
          <a:lstStyle/>
          <a:p>
            <a:pPr lvl="0"/>
            <a:r>
              <a:rPr lang="en-US" sz="3200" dirty="0"/>
              <a:t>EPA recently announced the new PFAS OUTreach Initiative (</a:t>
            </a:r>
            <a:r>
              <a:rPr lang="en-US" sz="3200" b="1" dirty="0"/>
              <a:t>PFAS OUT</a:t>
            </a:r>
            <a:r>
              <a:rPr lang="en-US" sz="3200" dirty="0"/>
              <a:t>). </a:t>
            </a:r>
          </a:p>
          <a:p>
            <a:pPr lvl="0"/>
            <a:r>
              <a:rPr lang="en-US" sz="3200" dirty="0"/>
              <a:t>Through PFAS OUT, EPA will share resources, tools, funding, and technical assistance opportunities to help drinking water systems address PFAS and protect public health. </a:t>
            </a:r>
          </a:p>
          <a:p>
            <a:pPr lvl="0"/>
            <a:r>
              <a:rPr lang="en-US" sz="3200" dirty="0"/>
              <a:t>The goal of PFAS OUT is to ensure that no community is left behind as we work to protect public health and position water systems for compliance with drinking water standards. </a:t>
            </a:r>
          </a:p>
          <a:p>
            <a:pPr lvl="0"/>
            <a:r>
              <a:rPr lang="en-US" sz="3200" dirty="0"/>
              <a:t>EPA anticipates releasing first set of PFAS OUT materials soon. </a:t>
            </a:r>
          </a:p>
        </p:txBody>
      </p:sp>
    </p:spTree>
    <p:extLst>
      <p:ext uri="{BB962C8B-B14F-4D97-AF65-F5344CB8AC3E}">
        <p14:creationId xmlns:p14="http://schemas.microsoft.com/office/powerpoint/2010/main" val="35744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DC8C-35E8-2673-4438-2CB9293342ED}"/>
              </a:ext>
            </a:extLst>
          </p:cNvPr>
          <p:cNvSpPr>
            <a:spLocks noGrp="1"/>
          </p:cNvSpPr>
          <p:nvPr>
            <p:ph type="title"/>
          </p:nvPr>
        </p:nvSpPr>
        <p:spPr>
          <a:xfrm>
            <a:off x="298450" y="9232"/>
            <a:ext cx="11595100" cy="1079623"/>
          </a:xfrm>
        </p:spPr>
        <p:txBody>
          <a:bodyPr/>
          <a:lstStyle/>
          <a:p>
            <a:r>
              <a:rPr lang="en-US" dirty="0"/>
              <a:t>Plans to promulgate other Rules</a:t>
            </a:r>
          </a:p>
        </p:txBody>
      </p:sp>
      <p:sp>
        <p:nvSpPr>
          <p:cNvPr id="3" name="Text Placeholder 2">
            <a:extLst>
              <a:ext uri="{FF2B5EF4-FFF2-40B4-BE49-F238E27FC236}">
                <a16:creationId xmlns:a16="http://schemas.microsoft.com/office/drawing/2014/main" id="{C7B08AB6-2E53-CE1D-785A-727EF74F3E9A}"/>
              </a:ext>
            </a:extLst>
          </p:cNvPr>
          <p:cNvSpPr>
            <a:spLocks noGrp="1"/>
          </p:cNvSpPr>
          <p:nvPr>
            <p:ph type="body" sz="quarter" idx="10"/>
          </p:nvPr>
        </p:nvSpPr>
        <p:spPr>
          <a:xfrm>
            <a:off x="655320" y="878541"/>
            <a:ext cx="10317480" cy="5123421"/>
          </a:xfrm>
        </p:spPr>
        <p:txBody>
          <a:bodyPr>
            <a:normAutofit/>
          </a:bodyPr>
          <a:lstStyle/>
          <a:p>
            <a:pPr marL="0" indent="0">
              <a:buNone/>
            </a:pPr>
            <a:r>
              <a:rPr lang="en-US" sz="3600" b="1" dirty="0"/>
              <a:t>Perchlorate: </a:t>
            </a:r>
          </a:p>
          <a:p>
            <a:pPr marL="0" indent="0">
              <a:buNone/>
            </a:pPr>
            <a:r>
              <a:rPr lang="en-US" sz="3600" dirty="0"/>
              <a:t>	P  January 6, 2026</a:t>
            </a:r>
          </a:p>
          <a:p>
            <a:pPr marL="0" indent="0">
              <a:buNone/>
            </a:pPr>
            <a:r>
              <a:rPr lang="en-US" sz="3600" dirty="0"/>
              <a:t>	F  May 2027</a:t>
            </a:r>
          </a:p>
          <a:p>
            <a:pPr marL="0" indent="0">
              <a:buNone/>
            </a:pPr>
            <a:r>
              <a:rPr lang="en-US" sz="3600" b="1" dirty="0"/>
              <a:t>Revisions to MDBP: </a:t>
            </a:r>
          </a:p>
          <a:p>
            <a:pPr marL="0" indent="0">
              <a:buNone/>
            </a:pPr>
            <a:r>
              <a:rPr lang="en-US" sz="3600" dirty="0"/>
              <a:t>	P  Summer 2027</a:t>
            </a:r>
          </a:p>
          <a:p>
            <a:pPr marL="0" indent="0">
              <a:buNone/>
            </a:pPr>
            <a:r>
              <a:rPr lang="en-US" sz="3600" dirty="0"/>
              <a:t>	F  May 202?</a:t>
            </a:r>
          </a:p>
          <a:p>
            <a:pPr marL="0" indent="0">
              <a:buNone/>
            </a:pPr>
            <a:r>
              <a:rPr lang="en-US" sz="3600" b="1" dirty="0"/>
              <a:t>Fluoride</a:t>
            </a:r>
            <a:endParaRPr lang="en-US" sz="1200" b="1" dirty="0"/>
          </a:p>
          <a:p>
            <a:pPr marL="0" indent="0">
              <a:buNone/>
            </a:pPr>
            <a:r>
              <a:rPr lang="en-US" sz="3600" b="1" dirty="0"/>
              <a:t>UCMR6: </a:t>
            </a:r>
            <a:r>
              <a:rPr lang="en-US" sz="3600" dirty="0"/>
              <a:t>finalize by December 2026 (statutory)</a:t>
            </a:r>
          </a:p>
          <a:p>
            <a:endParaRPr lang="en-US" sz="3600" dirty="0"/>
          </a:p>
        </p:txBody>
      </p:sp>
      <p:pic>
        <p:nvPicPr>
          <p:cNvPr id="1026" name="Picture 2" descr="Link to Infographic on how EPA develops drinking water regulations">
            <a:extLst>
              <a:ext uri="{FF2B5EF4-FFF2-40B4-BE49-F238E27FC236}">
                <a16:creationId xmlns:a16="http://schemas.microsoft.com/office/drawing/2014/main" id="{C1E30459-2D86-716E-4EC2-222C8C341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959" y="856037"/>
            <a:ext cx="3522298" cy="430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3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CFAD-0204-9793-501C-FCA586697F7C}"/>
              </a:ext>
            </a:extLst>
          </p:cNvPr>
          <p:cNvSpPr>
            <a:spLocks noGrp="1"/>
          </p:cNvSpPr>
          <p:nvPr>
            <p:ph type="title"/>
          </p:nvPr>
        </p:nvSpPr>
        <p:spPr>
          <a:xfrm>
            <a:off x="317500" y="365125"/>
            <a:ext cx="11595100" cy="945515"/>
          </a:xfrm>
        </p:spPr>
        <p:txBody>
          <a:bodyPr/>
          <a:lstStyle/>
          <a:p>
            <a:r>
              <a:rPr lang="en-US" dirty="0"/>
              <a:t>Perchlorate MCL</a:t>
            </a:r>
          </a:p>
        </p:txBody>
      </p:sp>
      <p:sp>
        <p:nvSpPr>
          <p:cNvPr id="3" name="Text Placeholder 2">
            <a:extLst>
              <a:ext uri="{FF2B5EF4-FFF2-40B4-BE49-F238E27FC236}">
                <a16:creationId xmlns:a16="http://schemas.microsoft.com/office/drawing/2014/main" id="{74E06D20-7255-DB4C-5E18-58D368018F94}"/>
              </a:ext>
            </a:extLst>
          </p:cNvPr>
          <p:cNvSpPr>
            <a:spLocks noGrp="1"/>
          </p:cNvSpPr>
          <p:nvPr>
            <p:ph type="body" sz="quarter" idx="10"/>
          </p:nvPr>
        </p:nvSpPr>
        <p:spPr>
          <a:xfrm>
            <a:off x="593558" y="1310640"/>
            <a:ext cx="10940716" cy="4588136"/>
          </a:xfrm>
        </p:spPr>
        <p:txBody>
          <a:bodyPr>
            <a:noAutofit/>
          </a:bodyPr>
          <a:lstStyle/>
          <a:p>
            <a:pPr marL="0" indent="0">
              <a:buNone/>
            </a:pPr>
            <a:r>
              <a:rPr lang="en-US" sz="3200" dirty="0"/>
              <a:t>EPA proposed on January 6, 2026</a:t>
            </a:r>
          </a:p>
          <a:p>
            <a:r>
              <a:rPr lang="en-US" sz="3200" dirty="0"/>
              <a:t>Proposed MCLG at 0.02 mg/L (20 µg/L)</a:t>
            </a:r>
          </a:p>
          <a:p>
            <a:r>
              <a:rPr lang="en-US" sz="3200" dirty="0"/>
              <a:t>Proposed MCL </a:t>
            </a:r>
            <a:r>
              <a:rPr lang="da-DK" sz="3200" dirty="0"/>
              <a:t>at 0.02 mg/L (20 µg/L) and</a:t>
            </a:r>
          </a:p>
          <a:p>
            <a:r>
              <a:rPr lang="da-DK" sz="3200" dirty="0"/>
              <a:t>Taking comment on setting the MCL at </a:t>
            </a:r>
            <a:r>
              <a:rPr lang="en-US" sz="3200" dirty="0"/>
              <a:t>0.04 mg/L (40 µg/L), 			or 0.08 mg/L (80 µg/L).</a:t>
            </a:r>
          </a:p>
          <a:p>
            <a:r>
              <a:rPr lang="en-US" sz="3200" dirty="0"/>
              <a:t>Community water systems (CWSs) and non-transient non-community water systems (NTNCWSs) will monitor for perchlorate where the monitoring frequency depends on the previous monitoring results. </a:t>
            </a:r>
          </a:p>
        </p:txBody>
      </p:sp>
    </p:spTree>
    <p:extLst>
      <p:ext uri="{BB962C8B-B14F-4D97-AF65-F5344CB8AC3E}">
        <p14:creationId xmlns:p14="http://schemas.microsoft.com/office/powerpoint/2010/main" val="197338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B181-813C-358F-1185-F294EF543E27}"/>
              </a:ext>
            </a:extLst>
          </p:cNvPr>
          <p:cNvSpPr>
            <a:spLocks noGrp="1"/>
          </p:cNvSpPr>
          <p:nvPr>
            <p:ph type="title"/>
          </p:nvPr>
        </p:nvSpPr>
        <p:spPr/>
        <p:txBody>
          <a:bodyPr/>
          <a:lstStyle/>
          <a:p>
            <a:r>
              <a:rPr lang="en-US" dirty="0"/>
              <a:t>What are the health effects of Perchlorate? </a:t>
            </a:r>
          </a:p>
        </p:txBody>
      </p:sp>
      <p:sp>
        <p:nvSpPr>
          <p:cNvPr id="3" name="Text Placeholder 2">
            <a:extLst>
              <a:ext uri="{FF2B5EF4-FFF2-40B4-BE49-F238E27FC236}">
                <a16:creationId xmlns:a16="http://schemas.microsoft.com/office/drawing/2014/main" id="{CAE30C4C-D458-B1D8-5C9C-8FC613CF17D2}"/>
              </a:ext>
            </a:extLst>
          </p:cNvPr>
          <p:cNvSpPr>
            <a:spLocks noGrp="1"/>
          </p:cNvSpPr>
          <p:nvPr>
            <p:ph type="body" sz="quarter" idx="10"/>
          </p:nvPr>
        </p:nvSpPr>
        <p:spPr>
          <a:xfrm>
            <a:off x="317500" y="1432560"/>
            <a:ext cx="11595100" cy="4290865"/>
          </a:xfrm>
        </p:spPr>
        <p:txBody>
          <a:bodyPr>
            <a:normAutofit/>
          </a:bodyPr>
          <a:lstStyle/>
          <a:p>
            <a:r>
              <a:rPr lang="en-US" sz="3200" dirty="0"/>
              <a:t>Perchlorate interferes with the normal functioning of a person’s thyroid gland by reducing iodide uptake, which can affect thyroid hormone production. Thyroid hormones help keep the metabolism working properly and are critical for growth and development, including brain development.</a:t>
            </a:r>
          </a:p>
          <a:p>
            <a:r>
              <a:rPr lang="en-US" sz="3200" dirty="0"/>
              <a:t> The EPA anticipates that very few regulated water systems—approximately </a:t>
            </a:r>
            <a:r>
              <a:rPr lang="en-US" sz="3200" b="1" dirty="0"/>
              <a:t>one tenth of one percent</a:t>
            </a:r>
            <a:r>
              <a:rPr lang="en-US" sz="3200" dirty="0"/>
              <a:t>—are likely to find perchlorate in drinking water above either the proposed enforceable limits or the MCLG. </a:t>
            </a:r>
          </a:p>
        </p:txBody>
      </p:sp>
    </p:spTree>
    <p:extLst>
      <p:ext uri="{BB962C8B-B14F-4D97-AF65-F5344CB8AC3E}">
        <p14:creationId xmlns:p14="http://schemas.microsoft.com/office/powerpoint/2010/main" val="1021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6D31-49E3-4A37-C269-3DCB86210F2F}"/>
              </a:ext>
            </a:extLst>
          </p:cNvPr>
          <p:cNvSpPr>
            <a:spLocks noGrp="1"/>
          </p:cNvSpPr>
          <p:nvPr>
            <p:ph type="title"/>
          </p:nvPr>
        </p:nvSpPr>
        <p:spPr/>
        <p:txBody>
          <a:bodyPr/>
          <a:lstStyle/>
          <a:p>
            <a:r>
              <a:rPr lang="en-US" dirty="0"/>
              <a:t>Benefits of the Rule</a:t>
            </a:r>
          </a:p>
        </p:txBody>
      </p:sp>
      <p:sp>
        <p:nvSpPr>
          <p:cNvPr id="3" name="Text Placeholder 2">
            <a:extLst>
              <a:ext uri="{FF2B5EF4-FFF2-40B4-BE49-F238E27FC236}">
                <a16:creationId xmlns:a16="http://schemas.microsoft.com/office/drawing/2014/main" id="{151D2F4D-B4E0-CE69-40B0-737992FD2211}"/>
              </a:ext>
            </a:extLst>
          </p:cNvPr>
          <p:cNvSpPr>
            <a:spLocks noGrp="1"/>
          </p:cNvSpPr>
          <p:nvPr>
            <p:ph type="body" sz="quarter" idx="10"/>
          </p:nvPr>
        </p:nvSpPr>
        <p:spPr>
          <a:xfrm>
            <a:off x="932328" y="2187387"/>
            <a:ext cx="10980271" cy="3536037"/>
          </a:xfrm>
        </p:spPr>
        <p:txBody>
          <a:bodyPr>
            <a:normAutofit/>
          </a:bodyPr>
          <a:lstStyle/>
          <a:p>
            <a:pPr marL="0" indent="0">
              <a:buNone/>
            </a:pPr>
            <a:r>
              <a:rPr lang="en-US" sz="3200" b="1" dirty="0"/>
              <a:t>The Administrator has determined that the benefits of this regulation would not justify the costs; however, the EPA is required to issue an NPDWR and MCLG for perchlorate in response to the D.C. Circuit's decision in </a:t>
            </a:r>
            <a:r>
              <a:rPr lang="en-US" sz="3200" b="1" i="1" dirty="0"/>
              <a:t>NRDC</a:t>
            </a:r>
            <a:r>
              <a:rPr lang="en-US" sz="3200" b="1" dirty="0"/>
              <a:t> v. </a:t>
            </a:r>
            <a:r>
              <a:rPr lang="en-US" sz="3200" b="1" i="1" dirty="0"/>
              <a:t>Regan.</a:t>
            </a:r>
            <a:endParaRPr lang="en-US" sz="3200" b="1" dirty="0"/>
          </a:p>
        </p:txBody>
      </p:sp>
    </p:spTree>
    <p:extLst>
      <p:ext uri="{BB962C8B-B14F-4D97-AF65-F5344CB8AC3E}">
        <p14:creationId xmlns:p14="http://schemas.microsoft.com/office/powerpoint/2010/main" val="1903627334"/>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{4FABD042-C1BD-4BA9-B174-FC3E8F538DEA}tf78853419_win32</Template>
  <TotalTime>937</TotalTime>
  <Words>1504</Words>
  <Application>Microsoft Office PowerPoint</Application>
  <PresentationFormat>Widescreen</PresentationFormat>
  <Paragraphs>130</Paragraphs>
  <Slides>23</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Franklin Gothic Book</vt:lpstr>
      <vt:lpstr>Franklin Gothic Demi</vt:lpstr>
      <vt:lpstr>Custom</vt:lpstr>
      <vt:lpstr>Office Theme</vt:lpstr>
      <vt:lpstr>      Regulatory Update  EPA Region 3</vt:lpstr>
      <vt:lpstr>CCL Determinations</vt:lpstr>
      <vt:lpstr>What is EPA doing about PFAS?</vt:lpstr>
      <vt:lpstr>What Does This Mean?</vt:lpstr>
      <vt:lpstr>PFAS OUTreach</vt:lpstr>
      <vt:lpstr>Plans to promulgate other Rules</vt:lpstr>
      <vt:lpstr>Perchlorate MCL</vt:lpstr>
      <vt:lpstr>What are the health effects of Perchlorate? </vt:lpstr>
      <vt:lpstr>Benefits of the Rule</vt:lpstr>
      <vt:lpstr>Fluoride Assessment Plan</vt:lpstr>
      <vt:lpstr>Fluoride Assessment Plan</vt:lpstr>
      <vt:lpstr>Fluoride Assessment Plan</vt:lpstr>
      <vt:lpstr>Fluoride - a few Reminders</vt:lpstr>
      <vt:lpstr>LCR Revisions</vt:lpstr>
      <vt:lpstr>LCR Revisions</vt:lpstr>
      <vt:lpstr>PowerPoint Presentation</vt:lpstr>
      <vt:lpstr>Important Reminder!</vt:lpstr>
      <vt:lpstr>LCRR/LCRI</vt:lpstr>
      <vt:lpstr>LCRR/LCRI</vt:lpstr>
      <vt:lpstr>Reminders--AWIA aka SDWA Section 1433 Deadlines</vt:lpstr>
      <vt:lpstr>Be Aware of Threats/Act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Wisniewski, Patti-Kay (she/her/hers)</dc:creator>
  <cp:lastModifiedBy>Wisniewski, Patti-Kay</cp:lastModifiedBy>
  <cp:revision>7</cp:revision>
  <dcterms:created xsi:type="dcterms:W3CDTF">2024-02-07T13:17:36Z</dcterms:created>
  <dcterms:modified xsi:type="dcterms:W3CDTF">2026-03-30T11:52:43Z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