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4"/>
  </p:sldMasterIdLst>
  <p:notesMasterIdLst>
    <p:notesMasterId r:id="rId7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Lst>
  <p:sldSz cx="9144000" cy="5143500" type="screen16x9"/>
  <p:notesSz cx="6858000" cy="9144000"/>
  <p:embeddedFontLst>
    <p:embeddedFont>
      <p:font typeface="Figtree" panose="020B0604020202020204" charset="0"/>
      <p:regular r:id="rId79"/>
      <p:bold r:id="rId80"/>
      <p:italic r:id="rId81"/>
      <p:boldItalic r:id="rId82"/>
    </p:embeddedFont>
    <p:embeddedFont>
      <p:font typeface="Figtree ExtraBold" panose="020B0604020202020204" charset="0"/>
      <p:bold r:id="rId83"/>
      <p:boldItalic r:id="rId84"/>
    </p:embeddedFont>
    <p:embeddedFont>
      <p:font typeface="Figtree Light" panose="020B0604020202020204" charset="0"/>
      <p:regular r:id="rId85"/>
      <p:bold r:id="rId86"/>
      <p:italic r:id="rId87"/>
      <p:boldItalic r:id="rId88"/>
    </p:embeddedFont>
    <p:embeddedFont>
      <p:font typeface="Figtree Medium" panose="020B0604020202020204" charset="0"/>
      <p:regular r:id="rId89"/>
      <p:bold r:id="rId90"/>
      <p:italic r:id="rId91"/>
      <p:boldItalic r:id="rId92"/>
    </p:embeddedFont>
    <p:embeddedFont>
      <p:font typeface="Lato" panose="020F0502020204030203" pitchFamily="34" charset="0"/>
      <p:regular r:id="rId93"/>
      <p:bold r:id="rId94"/>
      <p:italic r:id="rId95"/>
      <p:boldItalic r:id="rId96"/>
    </p:embeddedFont>
    <p:embeddedFont>
      <p:font typeface="Raleway" pitchFamily="2" charset="0"/>
      <p:regular r:id="rId97"/>
      <p:bold r:id="rId98"/>
      <p:italic r:id="rId99"/>
      <p:boldItalic r:id="rId100"/>
    </p:embeddedFont>
    <p:embeddedFont>
      <p:font typeface="Roboto" panose="02000000000000000000" pitchFamily="2" charset="0"/>
      <p:regular r:id="rId101"/>
      <p:bold r:id="rId102"/>
      <p:italic r:id="rId103"/>
      <p:boldItalic r:id="rId104"/>
    </p:embeddedFont>
    <p:embeddedFont>
      <p:font typeface="Roboto Light" panose="02000000000000000000" pitchFamily="2"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153D62-F44E-4F51-AF3C-A8DD0660B918}">
  <a:tblStyle styleId="{68153D62-F44E-4F51-AF3C-A8DD0660B91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300" y="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6.fntdata"/><Relationship Id="rId89" Type="http://schemas.openxmlformats.org/officeDocument/2006/relationships/font" Target="fonts/font11.fntdata"/><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font" Target="fonts/font2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1.fntdata"/><Relationship Id="rId102" Type="http://schemas.openxmlformats.org/officeDocument/2006/relationships/font" Target="fonts/font24.fntdata"/><Relationship Id="rId5" Type="http://schemas.openxmlformats.org/officeDocument/2006/relationships/slide" Target="slides/slide1.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5.fntdata"/><Relationship Id="rId108" Type="http://schemas.openxmlformats.org/officeDocument/2006/relationships/font" Target="fonts/font30.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2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9.fntdata"/><Relationship Id="rId104" Type="http://schemas.openxmlformats.org/officeDocument/2006/relationships/font" Target="fonts/font2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9.fntdata"/><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2.fntdata"/><Relationship Id="rId105" Type="http://schemas.openxmlformats.org/officeDocument/2006/relationships/font" Target="fonts/font2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5.fntdata"/><Relationship Id="rId88" Type="http://schemas.openxmlformats.org/officeDocument/2006/relationships/font" Target="fonts/font10.fntdata"/><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spreadsheets/d/1RiEAFLSVmWy01OMnmN43zXBOYmA1ZpoQ3I0eG9QHbrI/edit#gid=92973817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spreadsheets/d/1gVuusdsA2xiYM_YhGzZyrmkVrybke10qVlUJzfI2_f4/edit?usp=shari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cs.google.com/spreadsheets/d/1RiEAFLSVmWy01OMnmN43zXBOYmA1ZpoQ3I0eG9QHbrI/edit#gid=92973817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s.google.com/spreadsheets/d/1RiEAFLSVmWy01OMnmN43zXBOYmA1ZpoQ3I0eG9QHbrI/edit#gid=92973817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cs.google.com/spreadsheets/d/1gVuusdsA2xiYM_YhGzZyrmkVrybke10qVlUJzfI2_f4/edit#gid=1583636727"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google.com/spreadsheets/d/1x7If-piNmxkB6OsJPc20dEJYrkZZLuKQjaXbVhm6W2M/edit#gid=43234196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cs.google.com/spreadsheets/d/1gVuusdsA2xiYM_YhGzZyrmkVrybke10qVlUJzfI2_f4/edit#gid=1767678829"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s.google.com/spreadsheets/d/1gVuusdsA2xiYM_YhGzZyrmkVrybke10qVlUJzfI2_f4/edit#gid=15546660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cs.google.com/spreadsheets/d/1RiEAFLSVmWy01OMnmN43zXBOYmA1ZpoQ3I0eG9QHbrI/edit#gid=929738173"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cs.google.com/spreadsheets/d/1gVuusdsA2xiYM_YhGzZyrmkVrybke10qVlUJzfI2_f4/edit?usp=sharin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cs.google.com/spreadsheets/d/1gVuusdsA2xiYM_YhGzZyrmkVrybke10qVlUJzfI2_f4/edit?usp=shar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cs.google.com/spreadsheets/d/1gVuusdsA2xiYM_YhGzZyrmkVrybke10qVlUJzfI2_f4/edit?usp=shari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cs.google.com/spreadsheets/d/1n1WTk_0c6bRfWlK-Nzn6S3UDqbhy66y604NexkTDcfI/edit?usp=shari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cs.google.com/spreadsheets/d/1RiEAFLSVmWy01OMnmN43zXBOYmA1ZpoQ3I0eG9QHbrI/edit#gid=929738173"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cs.google.com/spreadsheets/d/1RiEAFLSVmWy01OMnmN43zXBOYmA1ZpoQ3I0eG9QHbrI/edit#gid=929738173"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spreadsheets/d/1x7If-piNmxkB6OsJPc20dEJYrkZZLuKQjaXbVhm6W2M/edit#gid=43234196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ocs.google.com/spreadsheets/d/1C6_o1Nlf3UVXxFCTJ7A3EajEA9nlvhjgJJNW3IEzIjo/edit#gid=0&amp;range=F43"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docs.google.com/spreadsheets/d/1C6_o1Nlf3UVXxFCTJ7A3EajEA9nlvhjgJJNW3IEzIjo/edit#gid=0&amp;range=F43"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cs.google.com/spreadsheets/d/1m4qlndxQ2uyUI4KkE8-7lUgMFL5ZyXYI3Gpi2nQvev8/edit#gid=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ocs.google.com/spreadsheets/d/1C6_o1Nlf3UVXxFCTJ7A3EajEA9nlvhjgJJNW3IEzIjo/edit#gid=1232577068"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ocs.google.com/spreadsheets/d/1C6_o1Nlf3UVXxFCTJ7A3EajEA9nlvhjgJJNW3IEzIjo/edit#gid=1232577068"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docs.google.com/spreadsheets/d/1C6_o1Nlf3UVXxFCTJ7A3EajEA9nlvhjgJJNW3IEzIjo/edit#gid=1232577068"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google.com/spreadsheets/d/1gVuusdsA2xiYM_YhGzZyrmkVrybke10qVlUJzfI2_f4/edit#gid=176767882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thenounproject.com/vividzfoto/"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thenounproject.com/browse/collection-icon/jobs-and-occupations-71704/?p=1"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thenounproject.com/vividzfoto/"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listwithclever.com/research/home-price-v-income-historical-study/" TargetMode="External"/><Relationship Id="rId4" Type="http://schemas.openxmlformats.org/officeDocument/2006/relationships/hyperlink" Target="https://thenounproject.com/browse/collection-icon/jobs-and-occupations-71704/?p=1"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thenounproject.com/vividzfoto/"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thenounproject.com/browse/collection-icon/jobs-and-occupations-71704/?p=1"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thenounproject.com/vividzfoto/"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thenounproject.com/browse/collection-icon/jobs-and-occupations-71704/?p=1"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thenounproject.com/vividzfoto/"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thenounproject.com/browse/collection-icon/jobs-and-occupations-71704/?p=1"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thenounproject.com/vividzfoto/"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docs.google.com/spreadsheets/d/1LhrRtyOtBY0r3CC2Wi04jd448C9P4UJ_mss8_WXdTRc/edit#gid=0" TargetMode="External"/><Relationship Id="rId4" Type="http://schemas.openxmlformats.org/officeDocument/2006/relationships/hyperlink" Target="https://thenounproject.com/browse/collection-icon/jobs-and-occupations-71704/?p=1"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thenounproject.com/vividzfoto/"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thenounproject.com/browse/collection-icon/jobs-and-occupations-71704/?p=1"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docs.google.com/spreadsheets/d/1x7If-piNmxkB6OsJPc20dEJYrkZZLuKQjaXbVhm6W2M/edit#gid=1101541874"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thenounproject.com/browse/collection-icon/jobs-and-occupations-71704/?p=1" TargetMode="External"/><Relationship Id="rId4" Type="http://schemas.openxmlformats.org/officeDocument/2006/relationships/hyperlink" Target="https://thenounproject.com/vividzfoto/"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thenounproject.com/vividzfoto/"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thenounproject.com/browse/collection-icon/jobs-and-occupations-71704/?p=1"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cs.google.com/spreadsheets/d/1MUD2yyZ4zHuXYIXpLwk5JUL-OJOkd2XWBQMVPfVGpRE/edit?gid=496242416#gid=49624241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google.com/spreadsheets/d/1gVuusdsA2xiYM_YhGzZyrmkVrybke10qVlUJzfI2_f4/edit#gid=15546660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google.com/spreadsheets/d/1gVuusdsA2xiYM_YhGzZyrmkVrybke10qVlUJzfI2_f4/edit#gid=15546660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e85936ce6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e85936ce6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e86e93428f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e86e93428f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https://docs.google.com/spreadsheets/d/1RiEAFLSVmWy01OMnmN43zXBOYmA1ZpoQ3I0eG9QHbrI/edit#gid=929738173</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sz="1050">
                <a:solidFill>
                  <a:srgbClr val="1F1F1F"/>
                </a:solidFill>
                <a:highlight>
                  <a:srgbClr val="FFFFFF"/>
                </a:highlight>
                <a:latin typeface="Roboto"/>
                <a:ea typeface="Roboto"/>
                <a:cs typeface="Roboto"/>
                <a:sym typeface="Roboto"/>
              </a:rPr>
              <a:t>Across US, all age groups growing workers. The fastest growing group across the US, RI, and the CGN region is workers age 55 or older. Both CGN and RI as a whole experienced a loss of workers age 30 to 54. The CGN region has lost workers age 30 to 54 at twice the rate of the state.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e86e93428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e86e93428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e86e93428f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e86e93428f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e86e93428f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e86e93428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https://docs.google.com/spreadsheets/d/1gVuusdsA2xiYM_YhGzZyrmkVrybke10qVlUJzfI2_f4/edit?usp=sharing</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e86e93428f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e86e93428f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https://docs.google.com/spreadsheets/d/1RiEAFLSVmWy01OMnmN43zXBOYmA1ZpoQ3I0eG9QHbrI/edit#gid=929738173</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The people who have to commute in – make less/essential workers – are the least likely to own</a:t>
            </a:r>
            <a:endParaRPr/>
          </a:p>
          <a:p>
            <a:pPr marL="0" lvl="0" indent="0" algn="l" rtl="0">
              <a:spcBef>
                <a:spcPts val="0"/>
              </a:spcBef>
              <a:spcAft>
                <a:spcPts val="0"/>
              </a:spcAft>
              <a:buNone/>
            </a:pPr>
            <a:r>
              <a:rPr lang="en-GB"/>
              <a:t>Real effect of worker retention on long commutes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e86e93428f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e86e93428f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https://docs.google.com/spreadsheets/d/1RiEAFLSVmWy01OMnmN43zXBOYmA1ZpoQ3I0eG9QHbrI/edit#gid=929738173</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The people who have to commute in – make less/essential workers – are the least likely to own</a:t>
            </a:r>
            <a:endParaRPr/>
          </a:p>
          <a:p>
            <a:pPr marL="0" lvl="0" indent="0" algn="l" rtl="0">
              <a:spcBef>
                <a:spcPts val="0"/>
              </a:spcBef>
              <a:spcAft>
                <a:spcPts val="0"/>
              </a:spcAft>
              <a:buNone/>
            </a:pPr>
            <a:r>
              <a:rPr lang="en-GB"/>
              <a:t>Real effect of worker retention on long commutes</a:t>
            </a:r>
            <a:endParaRPr/>
          </a:p>
          <a:p>
            <a:pPr marL="0" lvl="0" indent="0" algn="l" rtl="0">
              <a:spcBef>
                <a:spcPts val="0"/>
              </a:spcBef>
              <a:spcAft>
                <a:spcPts val="0"/>
              </a:spcAft>
              <a:buNone/>
            </a:pPr>
            <a:endParaRPr/>
          </a:p>
          <a:p>
            <a:pPr marL="152400" marR="152400" lvl="0" indent="0" algn="l" rtl="0">
              <a:lnSpc>
                <a:spcPct val="142857"/>
              </a:lnSpc>
              <a:spcBef>
                <a:spcPts val="500"/>
              </a:spcBef>
              <a:spcAft>
                <a:spcPts val="0"/>
              </a:spcAft>
              <a:buClr>
                <a:schemeClr val="dk1"/>
              </a:buClr>
              <a:buSzPts val="1100"/>
              <a:buFont typeface="Arial"/>
              <a:buNone/>
            </a:pPr>
            <a:r>
              <a:rPr lang="en-GB" sz="1050">
                <a:solidFill>
                  <a:srgbClr val="444746"/>
                </a:solidFill>
                <a:highlight>
                  <a:srgbClr val="FFFFFF"/>
                </a:highlight>
                <a:latin typeface="Roboto"/>
                <a:ea typeface="Roboto"/>
                <a:cs typeface="Roboto"/>
                <a:sym typeface="Roboto"/>
              </a:rPr>
              <a:t>Yes -- map shows all commuting into the CGN region. The table is the top 10 places that people commute from who work in the region. In bold are places outside the CGN region which people live and commute into the CGN region for work.</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e85936ce6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e85936ce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81e669d69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81e669d69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81e669d69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81e669d69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will cover 5 topic areas in today’s presentation.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81e669d69e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81e669d69e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e86e93428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e86e9342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fc714aea99_9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fc714aea99_9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fc714aea99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fc714aea99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https://docs.google.com/spreadsheets/d/1gVuusdsA2xiYM_YhGzZyrmkVrybke10qVlUJzfI2_f4/edit#gid=1583636727</a:t>
            </a:r>
            <a:r>
              <a:rPr lang="en-GB"/>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81e669d69e_0_7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81e669d69e_0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https://docs.google.com/spreadsheets/d/1x7If-piNmxkB6OsJPc20dEJYrkZZLuKQjaXbVhm6W2M/edit#gid=432341965</a:t>
            </a:r>
            <a:r>
              <a:rPr lang="en-GB"/>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047a05fde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047a05fd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300">
                <a:solidFill>
                  <a:srgbClr val="1A1A1A"/>
                </a:solidFill>
                <a:latin typeface="Roboto"/>
                <a:ea typeface="Roboto"/>
                <a:cs typeface="Roboto"/>
                <a:sym typeface="Roboto"/>
              </a:rPr>
              <a:t>Source: </a:t>
            </a:r>
            <a:r>
              <a:rPr lang="en-GB" sz="1300" u="sng">
                <a:solidFill>
                  <a:schemeClr val="hlink"/>
                </a:solidFill>
                <a:latin typeface="Roboto"/>
                <a:ea typeface="Roboto"/>
                <a:cs typeface="Roboto"/>
                <a:sym typeface="Roboto"/>
                <a:hlinkClick r:id="rId3"/>
              </a:rPr>
              <a:t>https://docs.google.com/spreadsheets/d/1gVuusdsA2xiYM_YhGzZyrmkVrybke10qVlUJzfI2_f4/edit#gid=1767678829</a:t>
            </a:r>
            <a:r>
              <a:rPr lang="en-GB" sz="1300">
                <a:solidFill>
                  <a:srgbClr val="1A1A1A"/>
                </a:solidFill>
                <a:latin typeface="Roboto"/>
                <a:ea typeface="Roboto"/>
                <a:cs typeface="Roboto"/>
                <a:sym typeface="Roboto"/>
              </a:rPr>
              <a:t> </a:t>
            </a: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1300">
                <a:solidFill>
                  <a:srgbClr val="1A1A1A"/>
                </a:solidFill>
                <a:latin typeface="Roboto"/>
                <a:ea typeface="Roboto"/>
                <a:cs typeface="Roboto"/>
                <a:sym typeface="Roboto"/>
              </a:rPr>
              <a:t>Healthcare</a:t>
            </a: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1300">
                <a:solidFill>
                  <a:srgbClr val="1A1A1A"/>
                </a:solidFill>
                <a:latin typeface="Roboto"/>
                <a:ea typeface="Roboto"/>
                <a:cs typeface="Roboto"/>
                <a:sym typeface="Roboto"/>
              </a:rPr>
              <a:t>Accomodation and Food</a:t>
            </a: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1300">
                <a:solidFill>
                  <a:srgbClr val="1A1A1A"/>
                </a:solidFill>
                <a:latin typeface="Roboto"/>
                <a:ea typeface="Roboto"/>
                <a:cs typeface="Roboto"/>
                <a:sym typeface="Roboto"/>
              </a:rPr>
              <a:t>Manufacturing</a:t>
            </a: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1300">
                <a:solidFill>
                  <a:srgbClr val="1A1A1A"/>
                </a:solidFill>
                <a:latin typeface="Roboto"/>
                <a:ea typeface="Roboto"/>
                <a:cs typeface="Roboto"/>
                <a:sym typeface="Roboto"/>
              </a:rPr>
              <a:t>PST</a:t>
            </a: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1300">
                <a:solidFill>
                  <a:srgbClr val="1A1A1A"/>
                </a:solidFill>
                <a:latin typeface="Roboto"/>
                <a:ea typeface="Roboto"/>
                <a:cs typeface="Roboto"/>
                <a:sym typeface="Roboto"/>
              </a:rPr>
              <a:t>5year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81e669d69e_0_7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81e669d69e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81e669d69e_0_10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81e669d69e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https://docs.google.com/spreadsheets/d/1gVuusdsA2xiYM_YhGzZyrmkVrybke10qVlUJzfI2_f4/edit#gid=155466607</a:t>
            </a:r>
            <a:r>
              <a:rPr lang="en-GB"/>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fd18098441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fd18098441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https://docs.google.com/spreadsheets/d/1RiEAFLSVmWy01OMnmN43zXBOYmA1ZpoQ3I0eG9QHbrI/edit#gid=929738173</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sz="1050">
                <a:solidFill>
                  <a:srgbClr val="1F1F1F"/>
                </a:solidFill>
                <a:highlight>
                  <a:srgbClr val="FFFFFF"/>
                </a:highlight>
                <a:latin typeface="Roboto"/>
                <a:ea typeface="Roboto"/>
                <a:cs typeface="Roboto"/>
                <a:sym typeface="Roboto"/>
              </a:rPr>
              <a:t>Across US, all age groups growing workers. The fastest growing group across the US, RI, and the CGN region is workers age 55 or older. Both CGN and RI as a whole experienced a loss of workers age 30 to 54. The CGN region has lost workers age 30 to 54 at twice the rate of the state.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81e669d69e_0_7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181e669d69e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81e669d69e_0_7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81e669d69e_0_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81e669d69e_0_9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81e669d69e_0_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e86e93428f_0_4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e86e93428f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81e669d69e_0_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81e669d69e_0_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81e669d69e_0_69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81e669d69e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https://docs.google.com/spreadsheets/d/1gVuusdsA2xiYM_YhGzZyrmkVrybke10qVlUJzfI2_f4/edit?usp=sharing</a:t>
            </a: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81e669d69e_0_7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81e669d69e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Occupied Units only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fd18098441_3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fd18098441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https://docs.google.com/spreadsheets/d/1gVuusdsA2xiYM_YhGzZyrmkVrybke10qVlUJzfI2_f4/edit?usp=sharing</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fbfd46ddd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fbfd46dd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https://docs.google.com/spreadsheets/d/1gVuusdsA2xiYM_YhGzZyrmkVrybke10qVlUJzfI2_f4/edit?usp=sharing</a:t>
            </a: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81e669d69e_0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181e669d69e_0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https://docs.google.com/spreadsheets/d/1n1WTk_0c6bRfWlK-Nzn6S3UDqbhy66y604NexkTDcfI/edit?usp=sharing</a:t>
            </a: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fd1809844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fd1809844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https://docs.google.com/spreadsheets/d/1RiEAFLSVmWy01OMnmN43zXBOYmA1ZpoQ3I0eG9QHbrI/edit#gid=929738173</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The people who have to commute in – make less/essential workers – are the least likely to own</a:t>
            </a:r>
            <a:endParaRPr/>
          </a:p>
          <a:p>
            <a:pPr marL="0" lvl="0" indent="0" algn="l" rtl="0">
              <a:spcBef>
                <a:spcPts val="0"/>
              </a:spcBef>
              <a:spcAft>
                <a:spcPts val="0"/>
              </a:spcAft>
              <a:buNone/>
            </a:pPr>
            <a:r>
              <a:rPr lang="en-GB"/>
              <a:t>Real effect of worker retention on long commutes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035be4732b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2035be4732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https://docs.google.com/spreadsheets/d/1RiEAFLSVmWy01OMnmN43zXBOYmA1ZpoQ3I0eG9QHbrI/edit#gid=929738173</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The people who have to commute in – make less/essential workers – are the least likely to own</a:t>
            </a:r>
            <a:endParaRPr/>
          </a:p>
          <a:p>
            <a:pPr marL="0" lvl="0" indent="0" algn="l" rtl="0">
              <a:spcBef>
                <a:spcPts val="0"/>
              </a:spcBef>
              <a:spcAft>
                <a:spcPts val="0"/>
              </a:spcAft>
              <a:buNone/>
            </a:pPr>
            <a:r>
              <a:rPr lang="en-GB"/>
              <a:t>Real effect of worker retention on long commutes</a:t>
            </a:r>
            <a:endParaRPr/>
          </a:p>
          <a:p>
            <a:pPr marL="0" lvl="0" indent="0" algn="l" rtl="0">
              <a:spcBef>
                <a:spcPts val="0"/>
              </a:spcBef>
              <a:spcAft>
                <a:spcPts val="0"/>
              </a:spcAft>
              <a:buNone/>
            </a:pPr>
            <a:endParaRPr/>
          </a:p>
          <a:p>
            <a:pPr marL="152400" marR="152400" lvl="0" indent="0" algn="l" rtl="0">
              <a:lnSpc>
                <a:spcPct val="142857"/>
              </a:lnSpc>
              <a:spcBef>
                <a:spcPts val="500"/>
              </a:spcBef>
              <a:spcAft>
                <a:spcPts val="0"/>
              </a:spcAft>
              <a:buClr>
                <a:schemeClr val="dk1"/>
              </a:buClr>
              <a:buSzPts val="1100"/>
              <a:buFont typeface="Arial"/>
              <a:buNone/>
            </a:pPr>
            <a:r>
              <a:rPr lang="en-GB" sz="1050">
                <a:solidFill>
                  <a:srgbClr val="444746"/>
                </a:solidFill>
                <a:highlight>
                  <a:srgbClr val="FFFFFF"/>
                </a:highlight>
                <a:latin typeface="Roboto"/>
                <a:ea typeface="Roboto"/>
                <a:cs typeface="Roboto"/>
                <a:sym typeface="Roboto"/>
              </a:rPr>
              <a:t>Yes -- map shows all commuting into the CGN region. The table is the top 10 places that people commute from who work in the region. In bold are places outside the CGN region which people live and commute into the CGN region for work.</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81e669d69e_0_9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81e669d69e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1fd18098441_3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1fd18098441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e86e93428f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e86e93428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https://docs.google.com/spreadsheets/d/1x7If-piNmxkB6OsJPc20dEJYrkZZLuKQjaXbVhm6W2M/edit#gid=432341965</a:t>
            </a:r>
            <a:r>
              <a:rPr lang="en-GB"/>
              <a:t>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81e669d69e_0_8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81e669d69e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https://docs.google.com/spreadsheets/d/1C6_o1Nlf3UVXxFCTJ7A3EajEA9nlvhjgJJNW3IEzIjo/edit#gid=0&amp;range=F43</a:t>
            </a:r>
            <a:r>
              <a:rPr lang="en-GB"/>
              <a:t>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81e669d69e_0_8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181e669d69e_0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https://docs.google.com/spreadsheets/d/1C6_o1Nlf3UVXxFCTJ7A3EajEA9nlvhjgJJNW3IEzIjo/edit#gid=0&amp;range=F43</a:t>
            </a:r>
            <a:r>
              <a:rPr lang="en-GB"/>
              <a:t>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81e669d69e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181e669d69e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fc714aea99_9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1fc714aea99_9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181e669d69e_0_8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181e669d69e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0374105e29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0374105e2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https://docs.google.com/spreadsheets/d/1m4qlndxQ2uyUI4KkE8-7lUgMFL5ZyXYI3Gpi2nQvev8/edit#gid=0</a:t>
            </a:r>
            <a:r>
              <a:rPr lang="en-GB"/>
              <a:t> </a:t>
            </a:r>
            <a:endParaRPr/>
          </a:p>
          <a:p>
            <a:pPr marL="0" lvl="0" indent="0" algn="l" rtl="0">
              <a:spcBef>
                <a:spcPts val="0"/>
              </a:spcBef>
              <a:spcAft>
                <a:spcPts val="0"/>
              </a:spcAft>
              <a:buNone/>
            </a:pPr>
            <a:r>
              <a:rPr lang="en-GB"/>
              <a:t>Sources, assumptions, and inputs discussed in more detail within the spreadsheet model</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81e669d69e_0_8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81e669d69e_0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https://docs.google.com/spreadsheets/d/1C6_o1Nlf3UVXxFCTJ7A3EajEA9nlvhjgJJNW3IEzIjo/edit#gid=1232577068</a:t>
            </a:r>
            <a:r>
              <a:rPr lang="en-GB"/>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81e669d69e_0_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81e669d69e_0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https://docs.google.com/spreadsheets/d/1C6_o1Nlf3UVXxFCTJ7A3EajEA9nlvhjgJJNW3IEzIjo/edit#gid=1232577068</a:t>
            </a:r>
            <a:r>
              <a:rPr lang="en-GB"/>
              <a:t>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181e669d69e_0_8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181e669d69e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https://docs.google.com/spreadsheets/d/1C6_o1Nlf3UVXxFCTJ7A3EajEA9nlvhjgJJNW3IEzIjo/edit#gid=1232577068</a:t>
            </a:r>
            <a:r>
              <a:rPr lang="en-GB"/>
              <a:t>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181e669d69e_0_9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181e669d69e_0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e86e93428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e86e93428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300">
                <a:solidFill>
                  <a:srgbClr val="1A1A1A"/>
                </a:solidFill>
                <a:latin typeface="Roboto"/>
                <a:ea typeface="Roboto"/>
                <a:cs typeface="Roboto"/>
                <a:sym typeface="Roboto"/>
              </a:rPr>
              <a:t>Source: </a:t>
            </a:r>
            <a:r>
              <a:rPr lang="en-GB" sz="1300" u="sng">
                <a:solidFill>
                  <a:schemeClr val="hlink"/>
                </a:solidFill>
                <a:latin typeface="Roboto"/>
                <a:ea typeface="Roboto"/>
                <a:cs typeface="Roboto"/>
                <a:sym typeface="Roboto"/>
                <a:hlinkClick r:id="rId3"/>
              </a:rPr>
              <a:t>https://docs.google.com/spreadsheets/d/1gVuusdsA2xiYM_YhGzZyrmkVrybke10qVlUJzfI2_f4/edit#gid=1767678829</a:t>
            </a:r>
            <a:r>
              <a:rPr lang="en-GB" sz="1300">
                <a:solidFill>
                  <a:srgbClr val="1A1A1A"/>
                </a:solidFill>
                <a:latin typeface="Roboto"/>
                <a:ea typeface="Roboto"/>
                <a:cs typeface="Roboto"/>
                <a:sym typeface="Roboto"/>
              </a:rPr>
              <a:t> </a:t>
            </a: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1300">
                <a:solidFill>
                  <a:srgbClr val="1A1A1A"/>
                </a:solidFill>
                <a:latin typeface="Roboto"/>
                <a:ea typeface="Roboto"/>
                <a:cs typeface="Roboto"/>
                <a:sym typeface="Roboto"/>
              </a:rPr>
              <a:t>Healthcare</a:t>
            </a: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1300">
                <a:solidFill>
                  <a:srgbClr val="1A1A1A"/>
                </a:solidFill>
                <a:latin typeface="Roboto"/>
                <a:ea typeface="Roboto"/>
                <a:cs typeface="Roboto"/>
                <a:sym typeface="Roboto"/>
              </a:rPr>
              <a:t>Accomodation and Food</a:t>
            </a: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1300">
                <a:solidFill>
                  <a:srgbClr val="1A1A1A"/>
                </a:solidFill>
                <a:latin typeface="Roboto"/>
                <a:ea typeface="Roboto"/>
                <a:cs typeface="Roboto"/>
                <a:sym typeface="Roboto"/>
              </a:rPr>
              <a:t>Manufacturing</a:t>
            </a: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1300">
                <a:solidFill>
                  <a:srgbClr val="1A1A1A"/>
                </a:solidFill>
                <a:latin typeface="Roboto"/>
                <a:ea typeface="Roboto"/>
                <a:cs typeface="Roboto"/>
                <a:sym typeface="Roboto"/>
              </a:rPr>
              <a:t>PST</a:t>
            </a: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300">
              <a:solidFill>
                <a:srgbClr val="1A1A1A"/>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1300">
                <a:solidFill>
                  <a:srgbClr val="1A1A1A"/>
                </a:solidFill>
                <a:latin typeface="Roboto"/>
                <a:ea typeface="Roboto"/>
                <a:cs typeface="Roboto"/>
                <a:sym typeface="Roboto"/>
              </a:rPr>
              <a:t>5year</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17c155e209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17c155e209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141824"/>
                </a:solidFill>
                <a:highlight>
                  <a:srgbClr val="FFFFFF"/>
                </a:highlight>
              </a:rPr>
              <a:t>Noun Project Jobs and Occupations by </a:t>
            </a:r>
            <a:r>
              <a:rPr lang="en-GB" sz="1200">
                <a:solidFill>
                  <a:srgbClr val="373B45"/>
                </a:solidFill>
                <a:highlight>
                  <a:srgbClr val="FFFFFF"/>
                </a:highlight>
                <a:uFill>
                  <a:noFill/>
                </a:uFill>
                <a:hlinkClick r:id="rId3">
                  <a:extLst>
                    <a:ext uri="{A12FA001-AC4F-418D-AE19-62706E023703}">
                      <ahyp:hlinkClr xmlns:ahyp="http://schemas.microsoft.com/office/drawing/2018/hyperlinkcolor" val="tx"/>
                    </a:ext>
                  </a:extLst>
                </a:hlinkClick>
              </a:rPr>
              <a:t>WiStudio</a:t>
            </a:r>
            <a:endParaRPr/>
          </a:p>
          <a:p>
            <a:pPr marL="0" lvl="0" indent="0" algn="l" rtl="0">
              <a:spcBef>
                <a:spcPts val="0"/>
              </a:spcBef>
              <a:spcAft>
                <a:spcPts val="0"/>
              </a:spcAft>
              <a:buNone/>
            </a:pPr>
            <a:r>
              <a:rPr lang="en-GB" u="sng">
                <a:solidFill>
                  <a:schemeClr val="hlink"/>
                </a:solidFill>
                <a:hlinkClick r:id="rId4"/>
              </a:rPr>
              <a:t>https://thenounproject.com/browse/collection-icon/jobs-and-occupations-71704/?p=1</a:t>
            </a: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17c155e209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217c155e209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141824"/>
                </a:solidFill>
                <a:highlight>
                  <a:srgbClr val="FFFFFF"/>
                </a:highlight>
              </a:rPr>
              <a:t>Noun Project Jobs and Occupations by </a:t>
            </a:r>
            <a:r>
              <a:rPr lang="en-GB" sz="1200">
                <a:solidFill>
                  <a:srgbClr val="373B45"/>
                </a:solidFill>
                <a:highlight>
                  <a:srgbClr val="FFFFFF"/>
                </a:highlight>
                <a:uFill>
                  <a:noFill/>
                </a:uFill>
                <a:hlinkClick r:id="rId3">
                  <a:extLst>
                    <a:ext uri="{A12FA001-AC4F-418D-AE19-62706E023703}">
                      <ahyp:hlinkClr xmlns:ahyp="http://schemas.microsoft.com/office/drawing/2018/hyperlinkcolor" val="tx"/>
                    </a:ext>
                  </a:extLst>
                </a:hlinkClick>
              </a:rPr>
              <a:t>WiStudio</a:t>
            </a:r>
            <a:endParaRPr/>
          </a:p>
          <a:p>
            <a:pPr marL="0" lvl="0" indent="0" algn="l" rtl="0">
              <a:spcBef>
                <a:spcPts val="0"/>
              </a:spcBef>
              <a:spcAft>
                <a:spcPts val="0"/>
              </a:spcAft>
              <a:buNone/>
            </a:pPr>
            <a:r>
              <a:rPr lang="en-GB" u="sng">
                <a:solidFill>
                  <a:schemeClr val="hlink"/>
                </a:solidFill>
                <a:hlinkClick r:id="rId4"/>
              </a:rPr>
              <a:t>https://thenounproject.com/browse/collection-icon/jobs-and-occupations-71704/?p=1</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GB" sz="1000" b="1" u="sng"/>
              <a:t>Housing Affordability Assumptions</a:t>
            </a:r>
            <a:endParaRPr sz="1000" b="1" u="sng"/>
          </a:p>
          <a:p>
            <a:pPr marL="0" lvl="0" indent="0" algn="l" rtl="0">
              <a:lnSpc>
                <a:spcPct val="115000"/>
              </a:lnSpc>
              <a:spcBef>
                <a:spcPts val="0"/>
              </a:spcBef>
              <a:spcAft>
                <a:spcPts val="0"/>
              </a:spcAft>
              <a:buNone/>
            </a:pPr>
            <a:r>
              <a:rPr lang="en-GB" sz="1000"/>
              <a:t>Affordability for owners and renters</a:t>
            </a:r>
            <a:endParaRPr sz="1000"/>
          </a:p>
          <a:p>
            <a:pPr marL="0" lvl="0" indent="0" algn="r" rtl="0">
              <a:lnSpc>
                <a:spcPct val="115000"/>
              </a:lnSpc>
              <a:spcBef>
                <a:spcPts val="0"/>
              </a:spcBef>
              <a:spcAft>
                <a:spcPts val="0"/>
              </a:spcAft>
              <a:buNone/>
            </a:pPr>
            <a:r>
              <a:rPr lang="en-GB" sz="1000"/>
              <a:t>3.6</a:t>
            </a:r>
            <a:endParaRPr sz="1000"/>
          </a:p>
          <a:p>
            <a:pPr marL="0" lvl="0" indent="0" algn="l" rtl="0">
              <a:lnSpc>
                <a:spcPct val="115000"/>
              </a:lnSpc>
              <a:spcBef>
                <a:spcPts val="0"/>
              </a:spcBef>
              <a:spcAft>
                <a:spcPts val="0"/>
              </a:spcAft>
              <a:buNone/>
            </a:pPr>
            <a:r>
              <a:rPr lang="en-GB" sz="1000"/>
              <a:t>- The rule of thumb is that the cost of your house should equal roughly </a:t>
            </a:r>
            <a:r>
              <a:rPr lang="en-GB" sz="1000" b="1"/>
              <a:t>2.6</a:t>
            </a:r>
            <a:r>
              <a:rPr lang="en-GB" sz="1000"/>
              <a:t> years of income. Source: Bloomberg City Lab</a:t>
            </a:r>
            <a:endParaRPr sz="1000"/>
          </a:p>
          <a:p>
            <a:pPr marL="0" lvl="0" indent="0" algn="l" rtl="0">
              <a:lnSpc>
                <a:spcPct val="115000"/>
              </a:lnSpc>
              <a:spcBef>
                <a:spcPts val="0"/>
              </a:spcBef>
              <a:spcAft>
                <a:spcPts val="0"/>
              </a:spcAft>
              <a:buNone/>
            </a:pPr>
            <a:r>
              <a:rPr lang="en-GB" sz="1000"/>
              <a:t>- In 2010, the nationwide price-to-income ratio was </a:t>
            </a:r>
            <a:r>
              <a:rPr lang="en-GB" sz="1000" b="1"/>
              <a:t>3.6</a:t>
            </a:r>
            <a:r>
              <a:rPr lang="en-GB" sz="1000"/>
              <a:t>. Source:</a:t>
            </a:r>
            <a:r>
              <a:rPr lang="en-GB" sz="1000">
                <a:uFill>
                  <a:noFill/>
                </a:uFill>
                <a:hlinkClick r:id="rId5"/>
              </a:rPr>
              <a:t> </a:t>
            </a:r>
            <a:r>
              <a:rPr lang="en-GB" sz="1000" u="sng">
                <a:solidFill>
                  <a:schemeClr val="hlink"/>
                </a:solidFill>
                <a:hlinkClick r:id="rId5"/>
              </a:rPr>
              <a:t>Clever, Decennial Census data</a:t>
            </a:r>
            <a:endParaRPr sz="1000" u="sng">
              <a:solidFill>
                <a:schemeClr val="hlink"/>
              </a:solidFill>
            </a:endParaRPr>
          </a:p>
          <a:p>
            <a:pPr marL="0" lvl="0" indent="0" algn="r" rtl="0">
              <a:lnSpc>
                <a:spcPct val="115000"/>
              </a:lnSpc>
              <a:spcBef>
                <a:spcPts val="0"/>
              </a:spcBef>
              <a:spcAft>
                <a:spcPts val="0"/>
              </a:spcAft>
              <a:buNone/>
            </a:pPr>
            <a:r>
              <a:rPr lang="en-GB" sz="1000"/>
              <a:t>0.025</a:t>
            </a:r>
            <a:endParaRPr sz="1000"/>
          </a:p>
          <a:p>
            <a:pPr marL="0" lvl="0" indent="0" algn="l" rtl="0">
              <a:lnSpc>
                <a:spcPct val="115000"/>
              </a:lnSpc>
              <a:spcBef>
                <a:spcPts val="0"/>
              </a:spcBef>
              <a:spcAft>
                <a:spcPts val="0"/>
              </a:spcAft>
              <a:buNone/>
            </a:pPr>
            <a:r>
              <a:rPr lang="en-GB" sz="1000"/>
              <a:t>- Renter affordability assumption is that renters face cost burden when they spend more that 30% of their income on housing.</a:t>
            </a:r>
            <a:endParaRPr sz="1000"/>
          </a:p>
          <a:p>
            <a:pPr marL="0" lvl="0" indent="0" algn="l" rtl="0">
              <a:lnSpc>
                <a:spcPct val="115000"/>
              </a:lnSpc>
              <a:spcBef>
                <a:spcPts val="0"/>
              </a:spcBef>
              <a:spcAft>
                <a:spcPts val="0"/>
              </a:spcAft>
              <a:buNone/>
            </a:pPr>
            <a:r>
              <a:rPr lang="en-GB" sz="1000"/>
              <a:t>- Monthly rent affordability = Annual Income * 0.3 / 12 months = </a:t>
            </a:r>
            <a:r>
              <a:rPr lang="en-GB" sz="1000" b="1"/>
              <a:t>0.025</a:t>
            </a:r>
            <a:endParaRPr sz="1000" b="1"/>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2227f006115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2227f00611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141824"/>
                </a:solidFill>
                <a:highlight>
                  <a:srgbClr val="FFFFFF"/>
                </a:highlight>
              </a:rPr>
              <a:t>Noun Project Jobs and Occupations by </a:t>
            </a:r>
            <a:r>
              <a:rPr lang="en-GB" sz="1200">
                <a:solidFill>
                  <a:srgbClr val="373B45"/>
                </a:solidFill>
                <a:highlight>
                  <a:srgbClr val="FFFFFF"/>
                </a:highlight>
                <a:uFill>
                  <a:noFill/>
                </a:uFill>
                <a:hlinkClick r:id="rId3">
                  <a:extLst>
                    <a:ext uri="{A12FA001-AC4F-418D-AE19-62706E023703}">
                      <ahyp:hlinkClr xmlns:ahyp="http://schemas.microsoft.com/office/drawing/2018/hyperlinkcolor" val="tx"/>
                    </a:ext>
                  </a:extLst>
                </a:hlinkClick>
              </a:rPr>
              <a:t>WiStudio</a:t>
            </a:r>
            <a:endParaRPr/>
          </a:p>
          <a:p>
            <a:pPr marL="0" lvl="0" indent="0" algn="l" rtl="0">
              <a:spcBef>
                <a:spcPts val="0"/>
              </a:spcBef>
              <a:spcAft>
                <a:spcPts val="0"/>
              </a:spcAft>
              <a:buNone/>
            </a:pPr>
            <a:r>
              <a:rPr lang="en-GB" u="sng">
                <a:solidFill>
                  <a:schemeClr val="hlink"/>
                </a:solidFill>
                <a:hlinkClick r:id="rId4"/>
              </a:rPr>
              <a:t>https://thenounproject.com/browse/collection-icon/jobs-and-occupations-71704/?p=1</a:t>
            </a:r>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217e2ed3433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217e2ed3433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141824"/>
                </a:solidFill>
                <a:highlight>
                  <a:srgbClr val="FFFFFF"/>
                </a:highlight>
              </a:rPr>
              <a:t>Noun Project Jobs and Occupations by </a:t>
            </a:r>
            <a:r>
              <a:rPr lang="en-GB" sz="1200">
                <a:solidFill>
                  <a:srgbClr val="373B45"/>
                </a:solidFill>
                <a:highlight>
                  <a:srgbClr val="FFFFFF"/>
                </a:highlight>
                <a:uFill>
                  <a:noFill/>
                </a:uFill>
                <a:hlinkClick r:id="rId3">
                  <a:extLst>
                    <a:ext uri="{A12FA001-AC4F-418D-AE19-62706E023703}">
                      <ahyp:hlinkClr xmlns:ahyp="http://schemas.microsoft.com/office/drawing/2018/hyperlinkcolor" val="tx"/>
                    </a:ext>
                  </a:extLst>
                </a:hlinkClick>
              </a:rPr>
              <a:t>WiStudio</a:t>
            </a:r>
            <a:endParaRPr/>
          </a:p>
          <a:p>
            <a:pPr marL="0" lvl="0" indent="0" algn="l" rtl="0">
              <a:spcBef>
                <a:spcPts val="0"/>
              </a:spcBef>
              <a:spcAft>
                <a:spcPts val="0"/>
              </a:spcAft>
              <a:buNone/>
            </a:pPr>
            <a:r>
              <a:rPr lang="en-GB" u="sng">
                <a:solidFill>
                  <a:schemeClr val="hlink"/>
                </a:solidFill>
                <a:hlinkClick r:id="rId4"/>
              </a:rPr>
              <a:t>https://thenounproject.com/browse/collection-icon/jobs-and-occupations-71704/?p=1</a:t>
            </a: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227f006115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2227f006115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141824"/>
                </a:solidFill>
                <a:highlight>
                  <a:srgbClr val="FFFFFF"/>
                </a:highlight>
              </a:rPr>
              <a:t>Noun Project Jobs and Occupations by </a:t>
            </a:r>
            <a:r>
              <a:rPr lang="en-GB" sz="1200">
                <a:solidFill>
                  <a:srgbClr val="373B45"/>
                </a:solidFill>
                <a:highlight>
                  <a:srgbClr val="FFFFFF"/>
                </a:highlight>
                <a:uFill>
                  <a:noFill/>
                </a:uFill>
                <a:hlinkClick r:id="rId3">
                  <a:extLst>
                    <a:ext uri="{A12FA001-AC4F-418D-AE19-62706E023703}">
                      <ahyp:hlinkClr xmlns:ahyp="http://schemas.microsoft.com/office/drawing/2018/hyperlinkcolor" val="tx"/>
                    </a:ext>
                  </a:extLst>
                </a:hlinkClick>
              </a:rPr>
              <a:t>WiStudio</a:t>
            </a:r>
            <a:endParaRPr/>
          </a:p>
          <a:p>
            <a:pPr marL="0" lvl="0" indent="0" algn="l" rtl="0">
              <a:spcBef>
                <a:spcPts val="0"/>
              </a:spcBef>
              <a:spcAft>
                <a:spcPts val="0"/>
              </a:spcAft>
              <a:buNone/>
            </a:pPr>
            <a:r>
              <a:rPr lang="en-GB" u="sng">
                <a:solidFill>
                  <a:schemeClr val="hlink"/>
                </a:solidFill>
                <a:hlinkClick r:id="rId4"/>
              </a:rPr>
              <a:t>https://thenounproject.com/browse/collection-icon/jobs-and-occupations-71704/?p=1</a:t>
            </a:r>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217e2ed3433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217e2ed343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141824"/>
                </a:solidFill>
                <a:highlight>
                  <a:srgbClr val="FFFFFF"/>
                </a:highlight>
              </a:rPr>
              <a:t>Noun Project Jobs and Occupations by </a:t>
            </a:r>
            <a:r>
              <a:rPr lang="en-GB" sz="1200">
                <a:solidFill>
                  <a:srgbClr val="373B45"/>
                </a:solidFill>
                <a:highlight>
                  <a:srgbClr val="FFFFFF"/>
                </a:highlight>
                <a:uFill>
                  <a:noFill/>
                </a:uFill>
                <a:hlinkClick r:id="rId3">
                  <a:extLst>
                    <a:ext uri="{A12FA001-AC4F-418D-AE19-62706E023703}">
                      <ahyp:hlinkClr xmlns:ahyp="http://schemas.microsoft.com/office/drawing/2018/hyperlinkcolor" val="tx"/>
                    </a:ext>
                  </a:extLst>
                </a:hlinkClick>
              </a:rPr>
              <a:t>WiStudio</a:t>
            </a:r>
            <a:endParaRPr/>
          </a:p>
          <a:p>
            <a:pPr marL="0" lvl="0" indent="0" algn="l" rtl="0">
              <a:spcBef>
                <a:spcPts val="0"/>
              </a:spcBef>
              <a:spcAft>
                <a:spcPts val="0"/>
              </a:spcAft>
              <a:buNone/>
            </a:pPr>
            <a:r>
              <a:rPr lang="en-GB" u="sng">
                <a:solidFill>
                  <a:schemeClr val="hlink"/>
                </a:solidFill>
                <a:hlinkClick r:id="rId4"/>
              </a:rPr>
              <a:t>https://thenounproject.com/browse/collection-icon/jobs-and-occupations-71704/?p=1</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Source for retirement data: </a:t>
            </a:r>
            <a:r>
              <a:rPr lang="en-GB" u="sng">
                <a:solidFill>
                  <a:schemeClr val="hlink"/>
                </a:solidFill>
                <a:hlinkClick r:id="rId5"/>
              </a:rPr>
              <a:t>https://docs.google.com/spreadsheets/d/1LhrRtyOtBY0r3CC2Wi04jd448C9P4UJ_mss8_WXdTRc/edit#gid=0</a:t>
            </a:r>
            <a:r>
              <a:rPr lang="en-GB"/>
              <a:t>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1d5f19ca3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11d5f19ca3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141824"/>
                </a:solidFill>
                <a:highlight>
                  <a:srgbClr val="FFFFFF"/>
                </a:highlight>
              </a:rPr>
              <a:t>Noun Project Jobs and Occupations by </a:t>
            </a:r>
            <a:r>
              <a:rPr lang="en-GB" sz="1200">
                <a:solidFill>
                  <a:srgbClr val="373B45"/>
                </a:solidFill>
                <a:highlight>
                  <a:srgbClr val="FFFFFF"/>
                </a:highlight>
                <a:uFill>
                  <a:noFill/>
                </a:uFill>
                <a:hlinkClick r:id="rId3">
                  <a:extLst>
                    <a:ext uri="{A12FA001-AC4F-418D-AE19-62706E023703}">
                      <ahyp:hlinkClr xmlns:ahyp="http://schemas.microsoft.com/office/drawing/2018/hyperlinkcolor" val="tx"/>
                    </a:ext>
                  </a:extLst>
                </a:hlinkClick>
              </a:rPr>
              <a:t>WiStudio</a:t>
            </a:r>
            <a:endParaRPr/>
          </a:p>
          <a:p>
            <a:pPr marL="0" lvl="0" indent="0" algn="l" rtl="0">
              <a:spcBef>
                <a:spcPts val="0"/>
              </a:spcBef>
              <a:spcAft>
                <a:spcPts val="0"/>
              </a:spcAft>
              <a:buNone/>
            </a:pPr>
            <a:r>
              <a:rPr lang="en-GB" u="sng">
                <a:solidFill>
                  <a:schemeClr val="hlink"/>
                </a:solidFill>
                <a:hlinkClick r:id="rId4"/>
              </a:rPr>
              <a:t>https://thenounproject.com/browse/collection-icon/jobs-and-occupations-71704/?p=1</a:t>
            </a: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1fc714aea99_9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1fc714aea99_9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141824"/>
                </a:solidFill>
                <a:highlight>
                  <a:srgbClr val="FFFFFF"/>
                </a:highlight>
              </a:rPr>
              <a:t>Source:</a:t>
            </a:r>
            <a:endParaRPr sz="1200">
              <a:solidFill>
                <a:srgbClr val="141824"/>
              </a:solidFill>
              <a:highlight>
                <a:srgbClr val="FFFFFF"/>
              </a:highlight>
            </a:endParaRPr>
          </a:p>
          <a:p>
            <a:pPr marL="0" lvl="0" indent="0" algn="l" rtl="0">
              <a:spcBef>
                <a:spcPts val="0"/>
              </a:spcBef>
              <a:spcAft>
                <a:spcPts val="0"/>
              </a:spcAft>
              <a:buNone/>
            </a:pPr>
            <a:r>
              <a:rPr lang="en-GB" sz="1200" u="sng">
                <a:solidFill>
                  <a:schemeClr val="hlink"/>
                </a:solidFill>
                <a:highlight>
                  <a:srgbClr val="FFFFFF"/>
                </a:highlight>
                <a:hlinkClick r:id="rId3"/>
              </a:rPr>
              <a:t>https://docs.google.com/spreadsheets/d/1x7If-piNmxkB6OsJPc20dEJYrkZZLuKQjaXbVhm6W2M/edit#gid=1101541874</a:t>
            </a:r>
            <a:r>
              <a:rPr lang="en-GB" sz="1200">
                <a:solidFill>
                  <a:srgbClr val="141824"/>
                </a:solidFill>
                <a:highlight>
                  <a:srgbClr val="FFFFFF"/>
                </a:highlight>
              </a:rPr>
              <a:t> </a:t>
            </a:r>
            <a:endParaRPr sz="1200">
              <a:solidFill>
                <a:srgbClr val="141824"/>
              </a:solidFill>
              <a:highlight>
                <a:srgbClr val="FFFFFF"/>
              </a:highlight>
            </a:endParaRPr>
          </a:p>
          <a:p>
            <a:pPr marL="0" lvl="0" indent="0" algn="l" rtl="0">
              <a:spcBef>
                <a:spcPts val="0"/>
              </a:spcBef>
              <a:spcAft>
                <a:spcPts val="0"/>
              </a:spcAft>
              <a:buNone/>
            </a:pPr>
            <a:endParaRPr sz="1200">
              <a:solidFill>
                <a:srgbClr val="141824"/>
              </a:solidFill>
              <a:highlight>
                <a:srgbClr val="FFFFFF"/>
              </a:highlight>
            </a:endParaRPr>
          </a:p>
          <a:p>
            <a:pPr marL="0" lvl="0" indent="0" algn="l" rtl="0">
              <a:spcBef>
                <a:spcPts val="0"/>
              </a:spcBef>
              <a:spcAft>
                <a:spcPts val="0"/>
              </a:spcAft>
              <a:buNone/>
            </a:pPr>
            <a:r>
              <a:rPr lang="en-GB" sz="1200">
                <a:solidFill>
                  <a:srgbClr val="141824"/>
                </a:solidFill>
                <a:highlight>
                  <a:srgbClr val="FFFFFF"/>
                </a:highlight>
              </a:rPr>
              <a:t>Noun Project Jobs and Occupations by </a:t>
            </a:r>
            <a:r>
              <a:rPr lang="en-GB" sz="1200">
                <a:solidFill>
                  <a:srgbClr val="373B45"/>
                </a:solidFill>
                <a:highlight>
                  <a:srgbClr val="FFFFFF"/>
                </a:highlight>
                <a:uFill>
                  <a:noFill/>
                </a:uFill>
                <a:hlinkClick r:id="rId4">
                  <a:extLst>
                    <a:ext uri="{A12FA001-AC4F-418D-AE19-62706E023703}">
                      <ahyp:hlinkClr xmlns:ahyp="http://schemas.microsoft.com/office/drawing/2018/hyperlinkcolor" val="tx"/>
                    </a:ext>
                  </a:extLst>
                </a:hlinkClick>
              </a:rPr>
              <a:t>WiStudio</a:t>
            </a:r>
            <a:endParaRPr/>
          </a:p>
          <a:p>
            <a:pPr marL="0" lvl="0" indent="0" algn="l" rtl="0">
              <a:spcBef>
                <a:spcPts val="0"/>
              </a:spcBef>
              <a:spcAft>
                <a:spcPts val="0"/>
              </a:spcAft>
              <a:buNone/>
            </a:pPr>
            <a:r>
              <a:rPr lang="en-GB" u="sng">
                <a:solidFill>
                  <a:schemeClr val="hlink"/>
                </a:solidFill>
                <a:hlinkClick r:id="rId5"/>
              </a:rPr>
              <a:t>https://thenounproject.com/browse/collection-icon/jobs-and-occupations-71704/?p=1</a:t>
            </a:r>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fe68b0826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fe68b0826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141824"/>
                </a:solidFill>
                <a:highlight>
                  <a:srgbClr val="FFFFFF"/>
                </a:highlight>
              </a:rPr>
              <a:t>Noun Project Jobs and Occupations by </a:t>
            </a:r>
            <a:r>
              <a:rPr lang="en-GB" sz="1200">
                <a:solidFill>
                  <a:srgbClr val="373B45"/>
                </a:solidFill>
                <a:highlight>
                  <a:srgbClr val="FFFFFF"/>
                </a:highlight>
                <a:uFill>
                  <a:noFill/>
                </a:uFill>
                <a:hlinkClick r:id="rId3">
                  <a:extLst>
                    <a:ext uri="{A12FA001-AC4F-418D-AE19-62706E023703}">
                      <ahyp:hlinkClr xmlns:ahyp="http://schemas.microsoft.com/office/drawing/2018/hyperlinkcolor" val="tx"/>
                    </a:ext>
                  </a:extLst>
                </a:hlinkClick>
              </a:rPr>
              <a:t>WiStudio</a:t>
            </a:r>
            <a:endParaRPr/>
          </a:p>
          <a:p>
            <a:pPr marL="0" lvl="0" indent="0" algn="l" rtl="0">
              <a:spcBef>
                <a:spcPts val="0"/>
              </a:spcBef>
              <a:spcAft>
                <a:spcPts val="0"/>
              </a:spcAft>
              <a:buNone/>
            </a:pPr>
            <a:r>
              <a:rPr lang="en-GB" u="sng">
                <a:solidFill>
                  <a:schemeClr val="hlink"/>
                </a:solidFill>
                <a:hlinkClick r:id="rId4"/>
              </a:rPr>
              <a:t>https://thenounproject.com/browse/collection-icon/jobs-and-occupations-71704/?p=1</a:t>
            </a:r>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181e669d69e_0_10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181e669d69e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e86e93428f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e86e93428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181e669d69e_0_9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181e669d69e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181e669d69e_0_10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181e669d69e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1edae67942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1edae6794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1edae67942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1edae67942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21c26fb372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21c26fb37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21c26fb3726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21c26fb372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21c26fb372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21c26fb372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21c26fb3726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21c26fb372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2018d05ba01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2018d05ba0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1edae67942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1edae67942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e86e93428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e86e93428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https://docs.google.com/spreadsheets/d/1MUD2yyZ4zHuXYIXpLwk5JUL-OJOkd2XWBQMVPfVGpRE/edit?gid=496242416#gid=496242416</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Historically, there have been </a:t>
            </a:r>
            <a:r>
              <a:rPr lang="en-GB" sz="1000">
                <a:solidFill>
                  <a:schemeClr val="dk1"/>
                </a:solidFill>
              </a:rPr>
              <a:t>1,175 homes sold annually (2018-2023) realtor data</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GB" sz="1000">
                <a:solidFill>
                  <a:schemeClr val="dk1"/>
                </a:solidFill>
              </a:rPr>
              <a:t>Homes are selling faster, with sales volume holding steady, but active the number of active listings decreasing month over month</a:t>
            </a:r>
            <a:endParaRPr sz="1000">
              <a:solidFill>
                <a:schemeClr val="dk1"/>
              </a:solidFill>
            </a:endParaRPr>
          </a:p>
          <a:p>
            <a:pPr marL="0" lvl="0" indent="0" algn="l" rtl="0">
              <a:spcBef>
                <a:spcPts val="0"/>
              </a:spcBef>
              <a:spcAft>
                <a:spcPts val="0"/>
              </a:spcAft>
              <a:buNone/>
            </a:pPr>
            <a:endParaRPr sz="1000">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1edae67942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1edae67942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2018d05ba0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2018d05ba0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2018d05ba0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2018d05ba0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f88252dc4_0_15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e86e93428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e86e93428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https://docs.google.com/spreadsheets/d/1gVuusdsA2xiYM_YhGzZyrmkVrybke10qVlUJzfI2_f4/edit#gid=155466607</a:t>
            </a:r>
            <a:r>
              <a:rPr lang="en-GB"/>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e86e93428f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e86e93428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https://docs.google.com/spreadsheets/d/1gVuusdsA2xiYM_YhGzZyrmkVrybke10qVlUJzfI2_f4/edit#gid=155466607</a:t>
            </a:r>
            <a:r>
              <a:rPr lang="en-GB"/>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Option 1">
  <p:cSld name="TITLE_2_1">
    <p:bg>
      <p:bgPr>
        <a:solidFill>
          <a:schemeClr val="lt1"/>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t="10974" b="3555"/>
          <a:stretch/>
        </p:blipFill>
        <p:spPr>
          <a:xfrm>
            <a:off x="211250" y="163825"/>
            <a:ext cx="8685000" cy="4781200"/>
          </a:xfrm>
          <a:prstGeom prst="rect">
            <a:avLst/>
          </a:prstGeom>
          <a:noFill/>
          <a:ln>
            <a:noFill/>
          </a:ln>
        </p:spPr>
      </p:pic>
      <p:sp>
        <p:nvSpPr>
          <p:cNvPr id="11" name="Google Shape;11;p2"/>
          <p:cNvSpPr/>
          <p:nvPr/>
        </p:nvSpPr>
        <p:spPr>
          <a:xfrm>
            <a:off x="211250" y="163825"/>
            <a:ext cx="8685000" cy="4781100"/>
          </a:xfrm>
          <a:prstGeom prst="rect">
            <a:avLst/>
          </a:prstGeom>
          <a:solidFill>
            <a:srgbClr val="2E5FAA">
              <a:alpha val="6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3873725"/>
            <a:ext cx="9144000" cy="1269900"/>
          </a:xfrm>
          <a:prstGeom prst="rect">
            <a:avLst/>
          </a:prstGeom>
          <a:solidFill>
            <a:srgbClr val="69C6B9">
              <a:alpha val="74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p:nvPr/>
        </p:nvSpPr>
        <p:spPr>
          <a:xfrm>
            <a:off x="736175" y="2656475"/>
            <a:ext cx="4433700" cy="697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endParaRPr sz="1900">
              <a:solidFill>
                <a:srgbClr val="FFFFFF"/>
              </a:solidFill>
              <a:latin typeface="Roboto Light"/>
              <a:ea typeface="Roboto Light"/>
              <a:cs typeface="Roboto Light"/>
              <a:sym typeface="Roboto Light"/>
            </a:endParaRPr>
          </a:p>
        </p:txBody>
      </p:sp>
      <p:sp>
        <p:nvSpPr>
          <p:cNvPr id="14" name="Google Shape;14;p2"/>
          <p:cNvSpPr txBox="1"/>
          <p:nvPr/>
        </p:nvSpPr>
        <p:spPr>
          <a:xfrm>
            <a:off x="736175" y="3354275"/>
            <a:ext cx="4433700" cy="697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endParaRPr sz="1500">
              <a:solidFill>
                <a:srgbClr val="FFFFFF"/>
              </a:solidFill>
              <a:latin typeface="Roboto Light"/>
              <a:ea typeface="Roboto Light"/>
              <a:cs typeface="Roboto Light"/>
              <a:sym typeface="Roboto Light"/>
            </a:endParaRPr>
          </a:p>
        </p:txBody>
      </p:sp>
      <p:pic>
        <p:nvPicPr>
          <p:cNvPr id="15" name="Google Shape;15;p2"/>
          <p:cNvPicPr preferRelativeResize="0"/>
          <p:nvPr/>
        </p:nvPicPr>
        <p:blipFill>
          <a:blip r:embed="rId3">
            <a:alphaModFix/>
          </a:blip>
          <a:stretch>
            <a:fillRect/>
          </a:stretch>
        </p:blipFill>
        <p:spPr>
          <a:xfrm>
            <a:off x="7422325" y="4293294"/>
            <a:ext cx="1312252" cy="524887"/>
          </a:xfrm>
          <a:prstGeom prst="rect">
            <a:avLst/>
          </a:prstGeom>
          <a:noFill/>
          <a:ln>
            <a:noFill/>
          </a:ln>
        </p:spPr>
      </p:pic>
      <p:sp>
        <p:nvSpPr>
          <p:cNvPr id="16" name="Google Shape;16;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600" b="1">
              <a:latin typeface="Raleway"/>
              <a:ea typeface="Raleway"/>
              <a:cs typeface="Raleway"/>
              <a:sym typeface="Raleway"/>
            </a:endParaRPr>
          </a:p>
        </p:txBody>
      </p:sp>
      <p:sp>
        <p:nvSpPr>
          <p:cNvPr id="17" name="Google Shape;17;p2"/>
          <p:cNvSpPr txBox="1"/>
          <p:nvPr/>
        </p:nvSpPr>
        <p:spPr>
          <a:xfrm>
            <a:off x="212075" y="4560025"/>
            <a:ext cx="183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solidFill>
                  <a:schemeClr val="lt1"/>
                </a:solidFill>
                <a:latin typeface="Roboto Light"/>
                <a:ea typeface="Roboto Light"/>
                <a:cs typeface="Roboto Light"/>
                <a:sym typeface="Roboto Light"/>
              </a:rPr>
              <a:t>fourtheconomy.com</a:t>
            </a:r>
            <a:endParaRPr sz="1300">
              <a:solidFill>
                <a:schemeClr val="lt1"/>
              </a:solidFill>
              <a:latin typeface="Roboto Light"/>
              <a:ea typeface="Roboto Light"/>
              <a:cs typeface="Roboto Light"/>
              <a:sym typeface="Roboto Light"/>
            </a:endParaRPr>
          </a:p>
        </p:txBody>
      </p:sp>
      <p:sp>
        <p:nvSpPr>
          <p:cNvPr id="18" name="Google Shape;18;p2"/>
          <p:cNvSpPr txBox="1">
            <a:spLocks noGrp="1"/>
          </p:cNvSpPr>
          <p:nvPr>
            <p:ph type="ctrTitle"/>
          </p:nvPr>
        </p:nvSpPr>
        <p:spPr>
          <a:xfrm>
            <a:off x="633500" y="1424675"/>
            <a:ext cx="7688100" cy="1664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9" name="Google Shape;19;p2"/>
          <p:cNvSpPr txBox="1">
            <a:spLocks noGrp="1"/>
          </p:cNvSpPr>
          <p:nvPr>
            <p:ph type="subTitle" idx="1"/>
          </p:nvPr>
        </p:nvSpPr>
        <p:spPr>
          <a:xfrm>
            <a:off x="646252" y="2209613"/>
            <a:ext cx="7688100" cy="54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600"/>
              <a:buFont typeface="Lato"/>
              <a:buNone/>
              <a:defRPr sz="1600" b="1">
                <a:solidFill>
                  <a:schemeClr val="lt1"/>
                </a:solidFill>
                <a:latin typeface="Lato"/>
                <a:ea typeface="Lato"/>
                <a:cs typeface="Lato"/>
                <a:sym typeface="Lato"/>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pic>
        <p:nvPicPr>
          <p:cNvPr id="20" name="Google Shape;20;p2"/>
          <p:cNvPicPr preferRelativeResize="0"/>
          <p:nvPr/>
        </p:nvPicPr>
        <p:blipFill>
          <a:blip r:embed="rId4">
            <a:alphaModFix/>
          </a:blip>
          <a:stretch>
            <a:fillRect/>
          </a:stretch>
        </p:blipFill>
        <p:spPr>
          <a:xfrm>
            <a:off x="2980810" y="653399"/>
            <a:ext cx="2068101" cy="498299"/>
          </a:xfrm>
          <a:prstGeom prst="rect">
            <a:avLst/>
          </a:prstGeom>
          <a:noFill/>
          <a:ln>
            <a:noFill/>
          </a:ln>
        </p:spPr>
      </p:pic>
      <p:pic>
        <p:nvPicPr>
          <p:cNvPr id="21" name="Google Shape;21;p2"/>
          <p:cNvPicPr preferRelativeResize="0"/>
          <p:nvPr/>
        </p:nvPicPr>
        <p:blipFill>
          <a:blip r:embed="rId5">
            <a:alphaModFix/>
          </a:blip>
          <a:stretch>
            <a:fillRect/>
          </a:stretch>
        </p:blipFill>
        <p:spPr>
          <a:xfrm>
            <a:off x="646249" y="593175"/>
            <a:ext cx="2114787" cy="618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roject Profile">
  <p:cSld name="TITLE_AND_BODY_2_1_1">
    <p:bg>
      <p:bgPr>
        <a:solidFill>
          <a:srgbClr val="4A9647"/>
        </a:solidFill>
        <a:effectLst/>
      </p:bgPr>
    </p:bg>
    <p:spTree>
      <p:nvGrpSpPr>
        <p:cNvPr id="1" name="Shape 156"/>
        <p:cNvGrpSpPr/>
        <p:nvPr/>
      </p:nvGrpSpPr>
      <p:grpSpPr>
        <a:xfrm>
          <a:off x="0" y="0"/>
          <a:ext cx="0" cy="0"/>
          <a:chOff x="0" y="0"/>
          <a:chExt cx="0" cy="0"/>
        </a:xfrm>
      </p:grpSpPr>
      <p:sp>
        <p:nvSpPr>
          <p:cNvPr id="157" name="Google Shape;157;p11"/>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 name="Google Shape;159;p11"/>
          <p:cNvPicPr preferRelativeResize="0"/>
          <p:nvPr/>
        </p:nvPicPr>
        <p:blipFill rotWithShape="1">
          <a:blip r:embed="rId2">
            <a:alphaModFix/>
          </a:blip>
          <a:srcRect b="24585"/>
          <a:stretch/>
        </p:blipFill>
        <p:spPr>
          <a:xfrm>
            <a:off x="150525" y="111250"/>
            <a:ext cx="863400" cy="260450"/>
          </a:xfrm>
          <a:prstGeom prst="rect">
            <a:avLst/>
          </a:prstGeom>
          <a:noFill/>
          <a:ln>
            <a:noFill/>
          </a:ln>
        </p:spPr>
      </p:pic>
      <p:cxnSp>
        <p:nvCxnSpPr>
          <p:cNvPr id="160" name="Google Shape;160;p11">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61" name="Google Shape;161;p11">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62" name="Google Shape;162;p11">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
        <p:nvSpPr>
          <p:cNvPr id="163" name="Google Shape;163;p11"/>
          <p:cNvSpPr/>
          <p:nvPr/>
        </p:nvSpPr>
        <p:spPr>
          <a:xfrm>
            <a:off x="-300" y="2843100"/>
            <a:ext cx="9144000" cy="2300400"/>
          </a:xfrm>
          <a:prstGeom prst="rect">
            <a:avLst/>
          </a:prstGeom>
          <a:solidFill>
            <a:srgbClr val="4A9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txBox="1"/>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595959"/>
                </a:solidFill>
                <a:latin typeface="Lato"/>
                <a:ea typeface="Lato"/>
                <a:cs typeface="Lato"/>
                <a:sym typeface="Lato"/>
              </a:rPr>
              <a:t>‹#›</a:t>
            </a:fld>
            <a:endParaRPr sz="1000">
              <a:solidFill>
                <a:srgbClr val="595959"/>
              </a:solidFill>
              <a:latin typeface="Lato"/>
              <a:ea typeface="Lato"/>
              <a:cs typeface="Lato"/>
              <a:sym typeface="Lato"/>
            </a:endParaRPr>
          </a:p>
        </p:txBody>
      </p:sp>
      <p:sp>
        <p:nvSpPr>
          <p:cNvPr id="165" name="Google Shape;165;p11"/>
          <p:cNvSpPr txBox="1"/>
          <p:nvPr/>
        </p:nvSpPr>
        <p:spPr>
          <a:xfrm>
            <a:off x="4695666" y="2993775"/>
            <a:ext cx="1798500" cy="3849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GB" sz="1300" b="1">
                <a:solidFill>
                  <a:srgbClr val="FFFFFF"/>
                </a:solidFill>
                <a:latin typeface="Roboto"/>
                <a:ea typeface="Roboto"/>
                <a:cs typeface="Roboto"/>
                <a:sym typeface="Roboto"/>
              </a:rPr>
              <a:t>THE RESULTS</a:t>
            </a:r>
            <a:endParaRPr sz="1300" b="1">
              <a:solidFill>
                <a:srgbClr val="FFFFFF"/>
              </a:solidFill>
              <a:latin typeface="Roboto"/>
              <a:ea typeface="Roboto"/>
              <a:cs typeface="Roboto"/>
              <a:sym typeface="Roboto"/>
            </a:endParaRPr>
          </a:p>
        </p:txBody>
      </p:sp>
      <p:sp>
        <p:nvSpPr>
          <p:cNvPr id="166" name="Google Shape;166;p11"/>
          <p:cNvSpPr txBox="1"/>
          <p:nvPr/>
        </p:nvSpPr>
        <p:spPr>
          <a:xfrm>
            <a:off x="423291" y="2993780"/>
            <a:ext cx="1846800" cy="3849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GB" sz="1300" b="1">
                <a:solidFill>
                  <a:srgbClr val="FFFFFF"/>
                </a:solidFill>
                <a:latin typeface="Roboto"/>
                <a:ea typeface="Roboto"/>
                <a:cs typeface="Roboto"/>
                <a:sym typeface="Roboto"/>
              </a:rPr>
              <a:t>THE CHALLENGE</a:t>
            </a:r>
            <a:endParaRPr sz="1300" b="1">
              <a:solidFill>
                <a:srgbClr val="FFFFFF"/>
              </a:solidFill>
              <a:latin typeface="Roboto"/>
              <a:ea typeface="Roboto"/>
              <a:cs typeface="Roboto"/>
              <a:sym typeface="Roboto"/>
            </a:endParaRPr>
          </a:p>
        </p:txBody>
      </p:sp>
      <p:sp>
        <p:nvSpPr>
          <p:cNvPr id="167" name="Google Shape;167;p11"/>
          <p:cNvSpPr txBox="1"/>
          <p:nvPr/>
        </p:nvSpPr>
        <p:spPr>
          <a:xfrm>
            <a:off x="4691425" y="729380"/>
            <a:ext cx="1846800" cy="3849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GB" sz="1300" b="1">
                <a:solidFill>
                  <a:srgbClr val="4A9647"/>
                </a:solidFill>
                <a:latin typeface="Roboto"/>
                <a:ea typeface="Roboto"/>
                <a:cs typeface="Roboto"/>
                <a:sym typeface="Roboto"/>
              </a:rPr>
              <a:t>THE CLIENT</a:t>
            </a:r>
            <a:endParaRPr sz="1300" b="1">
              <a:solidFill>
                <a:srgbClr val="4A9647"/>
              </a:solidFill>
              <a:latin typeface="Roboto"/>
              <a:ea typeface="Roboto"/>
              <a:cs typeface="Roboto"/>
              <a:sym typeface="Roboto"/>
            </a:endParaRPr>
          </a:p>
        </p:txBody>
      </p:sp>
      <p:sp>
        <p:nvSpPr>
          <p:cNvPr id="168" name="Google Shape;168;p11"/>
          <p:cNvSpPr/>
          <p:nvPr/>
        </p:nvSpPr>
        <p:spPr>
          <a:xfrm>
            <a:off x="4691425" y="1137300"/>
            <a:ext cx="735900" cy="69900"/>
          </a:xfrm>
          <a:prstGeom prst="rect">
            <a:avLst/>
          </a:prstGeom>
          <a:solidFill>
            <a:srgbClr val="4A9647"/>
          </a:solidFill>
          <a:ln>
            <a:noFill/>
          </a:ln>
        </p:spPr>
        <p:txBody>
          <a:bodyPr spcFirstLastPara="1" wrap="square" lIns="0"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423291" y="3378675"/>
            <a:ext cx="735900" cy="69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4695666" y="3378671"/>
            <a:ext cx="716700" cy="69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2212025" y="2347219"/>
            <a:ext cx="1719600" cy="289200"/>
          </a:xfrm>
          <a:prstGeom prst="rect">
            <a:avLst/>
          </a:prstGeom>
          <a:solidFill>
            <a:srgbClr val="008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Read the Report</a:t>
            </a:r>
            <a:endParaRPr sz="1200">
              <a:solidFill>
                <a:srgbClr val="FFFFFF"/>
              </a:solidFill>
            </a:endParaRPr>
          </a:p>
        </p:txBody>
      </p:sp>
      <p:sp>
        <p:nvSpPr>
          <p:cNvPr id="172" name="Google Shape;172;p11"/>
          <p:cNvSpPr txBox="1">
            <a:spLocks noGrp="1"/>
          </p:cNvSpPr>
          <p:nvPr>
            <p:ph type="body" idx="1"/>
          </p:nvPr>
        </p:nvSpPr>
        <p:spPr>
          <a:xfrm>
            <a:off x="421450" y="3546650"/>
            <a:ext cx="4068300" cy="1369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173" name="Google Shape;173;p11"/>
          <p:cNvSpPr txBox="1">
            <a:spLocks noGrp="1"/>
          </p:cNvSpPr>
          <p:nvPr>
            <p:ph type="body" idx="2"/>
          </p:nvPr>
        </p:nvSpPr>
        <p:spPr>
          <a:xfrm>
            <a:off x="4691425" y="3546650"/>
            <a:ext cx="4068300" cy="13698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0"/>
              </a:spcBef>
              <a:spcAft>
                <a:spcPts val="0"/>
              </a:spcAft>
              <a:buClr>
                <a:schemeClr val="lt1"/>
              </a:buClr>
              <a:buSzPts val="1100"/>
              <a:buChar char="►"/>
              <a:defRPr>
                <a:solidFill>
                  <a:schemeClr val="lt1"/>
                </a:solidFill>
              </a:defRPr>
            </a:lvl2pPr>
            <a:lvl3pPr marL="1371600" lvl="2" indent="-298450" rtl="0">
              <a:spcBef>
                <a:spcPts val="0"/>
              </a:spcBef>
              <a:spcAft>
                <a:spcPts val="0"/>
              </a:spcAft>
              <a:buClr>
                <a:schemeClr val="lt1"/>
              </a:buClr>
              <a:buSzPts val="1100"/>
              <a:buChar char="●"/>
              <a:defRPr>
                <a:solidFill>
                  <a:schemeClr val="lt1"/>
                </a:solidFill>
              </a:defRPr>
            </a:lvl3pPr>
            <a:lvl4pPr marL="1828800" lvl="3" indent="-298450" rtl="0">
              <a:spcBef>
                <a:spcPts val="0"/>
              </a:spcBef>
              <a:spcAft>
                <a:spcPts val="0"/>
              </a:spcAft>
              <a:buClr>
                <a:schemeClr val="lt1"/>
              </a:buClr>
              <a:buSzPts val="1100"/>
              <a:buChar char="●"/>
              <a:defRPr>
                <a:solidFill>
                  <a:schemeClr val="lt1"/>
                </a:solidFill>
              </a:defRPr>
            </a:lvl4pPr>
            <a:lvl5pPr marL="2286000" lvl="4" indent="-298450" rtl="0">
              <a:spcBef>
                <a:spcPts val="0"/>
              </a:spcBef>
              <a:spcAft>
                <a:spcPts val="0"/>
              </a:spcAft>
              <a:buClr>
                <a:schemeClr val="lt1"/>
              </a:buClr>
              <a:buSzPts val="1100"/>
              <a:buChar char="○"/>
              <a:defRPr>
                <a:solidFill>
                  <a:schemeClr val="lt1"/>
                </a:solidFill>
              </a:defRPr>
            </a:lvl5pPr>
            <a:lvl6pPr marL="2743200" lvl="5" indent="-298450" rtl="0">
              <a:spcBef>
                <a:spcPts val="0"/>
              </a:spcBef>
              <a:spcAft>
                <a:spcPts val="0"/>
              </a:spcAft>
              <a:buClr>
                <a:schemeClr val="lt1"/>
              </a:buClr>
              <a:buSzPts val="1100"/>
              <a:buChar char="■"/>
              <a:defRPr>
                <a:solidFill>
                  <a:schemeClr val="lt1"/>
                </a:solidFill>
              </a:defRPr>
            </a:lvl6pPr>
            <a:lvl7pPr marL="3200400" lvl="6" indent="-298450" rtl="0">
              <a:spcBef>
                <a:spcPts val="0"/>
              </a:spcBef>
              <a:spcAft>
                <a:spcPts val="0"/>
              </a:spcAft>
              <a:buClr>
                <a:schemeClr val="lt1"/>
              </a:buClr>
              <a:buSzPts val="1100"/>
              <a:buChar char="●"/>
              <a:defRPr>
                <a:solidFill>
                  <a:schemeClr val="lt1"/>
                </a:solidFill>
              </a:defRPr>
            </a:lvl7pPr>
            <a:lvl8pPr marL="3657600" lvl="7" indent="-298450" rtl="0">
              <a:spcBef>
                <a:spcPts val="0"/>
              </a:spcBef>
              <a:spcAft>
                <a:spcPts val="0"/>
              </a:spcAft>
              <a:buClr>
                <a:schemeClr val="lt1"/>
              </a:buClr>
              <a:buSzPts val="1100"/>
              <a:buChar char="○"/>
              <a:defRPr>
                <a:solidFill>
                  <a:schemeClr val="lt1"/>
                </a:solidFill>
              </a:defRPr>
            </a:lvl8pPr>
            <a:lvl9pPr marL="4114800" lvl="8" indent="-298450" rtl="0">
              <a:spcBef>
                <a:spcPts val="0"/>
              </a:spcBef>
              <a:spcAft>
                <a:spcPts val="0"/>
              </a:spcAft>
              <a:buClr>
                <a:schemeClr val="lt1"/>
              </a:buClr>
              <a:buSzPts val="1100"/>
              <a:buChar char="■"/>
              <a:defRPr>
                <a:solidFill>
                  <a:schemeClr val="lt1"/>
                </a:solidFill>
              </a:defRPr>
            </a:lvl9pPr>
          </a:lstStyle>
          <a:p>
            <a:endParaRPr/>
          </a:p>
        </p:txBody>
      </p:sp>
      <p:sp>
        <p:nvSpPr>
          <p:cNvPr id="174" name="Google Shape;174;p11"/>
          <p:cNvSpPr txBox="1">
            <a:spLocks noGrp="1"/>
          </p:cNvSpPr>
          <p:nvPr>
            <p:ph type="body" idx="3"/>
          </p:nvPr>
        </p:nvSpPr>
        <p:spPr>
          <a:xfrm>
            <a:off x="4678450" y="1294075"/>
            <a:ext cx="4300800" cy="1455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75" name="Google Shape;175;p11"/>
          <p:cNvSpPr txBox="1">
            <a:spLocks noGrp="1"/>
          </p:cNvSpPr>
          <p:nvPr>
            <p:ph type="title"/>
          </p:nvPr>
        </p:nvSpPr>
        <p:spPr>
          <a:xfrm>
            <a:off x="2212025" y="732325"/>
            <a:ext cx="2277600" cy="888300"/>
          </a:xfrm>
          <a:prstGeom prst="rect">
            <a:avLst/>
          </a:prstGeom>
        </p:spPr>
        <p:txBody>
          <a:bodyPr spcFirstLastPara="1" wrap="square" lIns="0" tIns="0" rIns="91425" bIns="91425" anchor="t" anchorCtr="0">
            <a:norm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176" name="Google Shape;176;p11"/>
          <p:cNvSpPr txBox="1">
            <a:spLocks noGrp="1"/>
          </p:cNvSpPr>
          <p:nvPr>
            <p:ph type="subTitle" idx="4"/>
          </p:nvPr>
        </p:nvSpPr>
        <p:spPr>
          <a:xfrm>
            <a:off x="2212025" y="1514150"/>
            <a:ext cx="2110200" cy="714000"/>
          </a:xfrm>
          <a:prstGeom prst="rect">
            <a:avLst/>
          </a:prstGeom>
        </p:spPr>
        <p:txBody>
          <a:bodyPr spcFirstLastPara="1" wrap="square" lIns="0" tIns="0" rIns="91425" bIns="91425" anchor="t" anchorCtr="0">
            <a:normAutofit/>
          </a:bodyPr>
          <a:lstStyle>
            <a:lvl1pPr lvl="0">
              <a:spcBef>
                <a:spcPts val="0"/>
              </a:spcBef>
              <a:spcAft>
                <a:spcPts val="0"/>
              </a:spcAft>
              <a:buSzPts val="1300"/>
              <a:buFont typeface="Raleway"/>
              <a:buNone/>
              <a:defRPr>
                <a:latin typeface="Raleway"/>
                <a:ea typeface="Raleway"/>
                <a:cs typeface="Raleway"/>
                <a:sym typeface="Raleway"/>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7" name="Google Shape;177;p11"/>
          <p:cNvSpPr>
            <a:spLocks noGrp="1"/>
          </p:cNvSpPr>
          <p:nvPr>
            <p:ph type="pic" idx="5"/>
          </p:nvPr>
        </p:nvSpPr>
        <p:spPr>
          <a:xfrm>
            <a:off x="202650" y="746825"/>
            <a:ext cx="1889700" cy="1889700"/>
          </a:xfrm>
          <a:prstGeom prst="ellipse">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
  <p:cSld name="TITLE_AND_TWO_COLUMNS_1">
    <p:bg>
      <p:bgPr>
        <a:solidFill>
          <a:srgbClr val="4A9647"/>
        </a:solidFill>
        <a:effectLst/>
      </p:bgPr>
    </p:bg>
    <p:spTree>
      <p:nvGrpSpPr>
        <p:cNvPr id="1" name="Shape 178"/>
        <p:cNvGrpSpPr/>
        <p:nvPr/>
      </p:nvGrpSpPr>
      <p:grpSpPr>
        <a:xfrm>
          <a:off x="0" y="0"/>
          <a:ext cx="0" cy="0"/>
          <a:chOff x="0" y="0"/>
          <a:chExt cx="0" cy="0"/>
        </a:xfrm>
      </p:grpSpPr>
      <p:sp>
        <p:nvSpPr>
          <p:cNvPr id="179" name="Google Shape;179;p12"/>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2">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1" name="Google Shape;181;p12"/>
          <p:cNvPicPr preferRelativeResize="0"/>
          <p:nvPr/>
        </p:nvPicPr>
        <p:blipFill rotWithShape="1">
          <a:blip r:embed="rId2">
            <a:alphaModFix/>
          </a:blip>
          <a:srcRect b="24585"/>
          <a:stretch/>
        </p:blipFill>
        <p:spPr>
          <a:xfrm>
            <a:off x="150525" y="111250"/>
            <a:ext cx="863400" cy="260450"/>
          </a:xfrm>
          <a:prstGeom prst="rect">
            <a:avLst/>
          </a:prstGeom>
          <a:noFill/>
          <a:ln>
            <a:noFill/>
          </a:ln>
        </p:spPr>
      </p:pic>
      <p:cxnSp>
        <p:nvCxnSpPr>
          <p:cNvPr id="182" name="Google Shape;182;p12">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83" name="Google Shape;183;p12">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84" name="Google Shape;184;p12">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
        <p:nvSpPr>
          <p:cNvPr id="185" name="Google Shape;185;p12"/>
          <p:cNvSpPr txBox="1">
            <a:spLocks noGrp="1"/>
          </p:cNvSpPr>
          <p:nvPr>
            <p:ph type="title"/>
          </p:nvPr>
        </p:nvSpPr>
        <p:spPr>
          <a:xfrm>
            <a:off x="377775" y="924325"/>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86" name="Google Shape;186;p12"/>
          <p:cNvSpPr txBox="1">
            <a:spLocks noGrp="1"/>
          </p:cNvSpPr>
          <p:nvPr>
            <p:ph type="body" idx="1"/>
          </p:nvPr>
        </p:nvSpPr>
        <p:spPr>
          <a:xfrm>
            <a:off x="473550" y="1609950"/>
            <a:ext cx="3774300" cy="31398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a:latin typeface="Roboto"/>
                <a:ea typeface="Roboto"/>
                <a:cs typeface="Roboto"/>
                <a:sym typeface="Roboto"/>
              </a:defRPr>
            </a:lvl1pPr>
            <a:lvl2pPr marL="914400" lvl="1" indent="-298450" rtl="0">
              <a:spcBef>
                <a:spcPts val="0"/>
              </a:spcBef>
              <a:spcAft>
                <a:spcPts val="0"/>
              </a:spcAft>
              <a:buSzPts val="1100"/>
              <a:buFont typeface="Roboto"/>
              <a:buChar char="►"/>
              <a:defRPr>
                <a:latin typeface="Roboto"/>
                <a:ea typeface="Roboto"/>
                <a:cs typeface="Roboto"/>
                <a:sym typeface="Roboto"/>
              </a:defRPr>
            </a:lvl2pPr>
            <a:lvl3pPr marL="1371600" lvl="2" indent="-298450" rtl="0">
              <a:spcBef>
                <a:spcPts val="0"/>
              </a:spcBef>
              <a:spcAft>
                <a:spcPts val="0"/>
              </a:spcAft>
              <a:buSzPts val="1100"/>
              <a:buFont typeface="Roboto"/>
              <a:buChar char="●"/>
              <a:defRPr>
                <a:latin typeface="Roboto"/>
                <a:ea typeface="Roboto"/>
                <a:cs typeface="Roboto"/>
                <a:sym typeface="Roboto"/>
              </a:defRPr>
            </a:lvl3pPr>
            <a:lvl4pPr marL="1828800" lvl="3" indent="-298450" rtl="0">
              <a:spcBef>
                <a:spcPts val="0"/>
              </a:spcBef>
              <a:spcAft>
                <a:spcPts val="0"/>
              </a:spcAft>
              <a:buSzPts val="1100"/>
              <a:buFont typeface="Roboto"/>
              <a:buChar char="●"/>
              <a:defRPr>
                <a:latin typeface="Roboto"/>
                <a:ea typeface="Roboto"/>
                <a:cs typeface="Roboto"/>
                <a:sym typeface="Roboto"/>
              </a:defRPr>
            </a:lvl4pPr>
            <a:lvl5pPr marL="2286000" lvl="4" indent="-298450" rtl="0">
              <a:spcBef>
                <a:spcPts val="0"/>
              </a:spcBef>
              <a:spcAft>
                <a:spcPts val="0"/>
              </a:spcAft>
              <a:buSzPts val="1100"/>
              <a:buFont typeface="Roboto"/>
              <a:buChar char="○"/>
              <a:defRPr>
                <a:latin typeface="Roboto"/>
                <a:ea typeface="Roboto"/>
                <a:cs typeface="Roboto"/>
                <a:sym typeface="Roboto"/>
              </a:defRPr>
            </a:lvl5pPr>
            <a:lvl6pPr marL="2743200" lvl="5" indent="-298450" rtl="0">
              <a:spcBef>
                <a:spcPts val="0"/>
              </a:spcBef>
              <a:spcAft>
                <a:spcPts val="0"/>
              </a:spcAft>
              <a:buSzPts val="1100"/>
              <a:buFont typeface="Roboto"/>
              <a:buChar char="■"/>
              <a:defRPr>
                <a:latin typeface="Roboto"/>
                <a:ea typeface="Roboto"/>
                <a:cs typeface="Roboto"/>
                <a:sym typeface="Roboto"/>
              </a:defRPr>
            </a:lvl6pPr>
            <a:lvl7pPr marL="3200400" lvl="6" indent="-298450" rtl="0">
              <a:spcBef>
                <a:spcPts val="0"/>
              </a:spcBef>
              <a:spcAft>
                <a:spcPts val="0"/>
              </a:spcAft>
              <a:buSzPts val="1100"/>
              <a:buFont typeface="Roboto"/>
              <a:buChar char="●"/>
              <a:defRPr>
                <a:latin typeface="Roboto"/>
                <a:ea typeface="Roboto"/>
                <a:cs typeface="Roboto"/>
                <a:sym typeface="Roboto"/>
              </a:defRPr>
            </a:lvl7pPr>
            <a:lvl8pPr marL="3657600" lvl="7" indent="-298450" rtl="0">
              <a:spcBef>
                <a:spcPts val="0"/>
              </a:spcBef>
              <a:spcAft>
                <a:spcPts val="0"/>
              </a:spcAft>
              <a:buSzPts val="1100"/>
              <a:buFont typeface="Roboto"/>
              <a:buChar char="○"/>
              <a:defRPr>
                <a:latin typeface="Roboto"/>
                <a:ea typeface="Roboto"/>
                <a:cs typeface="Roboto"/>
                <a:sym typeface="Roboto"/>
              </a:defRPr>
            </a:lvl8pPr>
            <a:lvl9pPr marL="4114800" lvl="8" indent="-298450" rtl="0">
              <a:spcBef>
                <a:spcPts val="0"/>
              </a:spcBef>
              <a:spcAft>
                <a:spcPts val="0"/>
              </a:spcAft>
              <a:buSzPts val="1100"/>
              <a:buFont typeface="Roboto"/>
              <a:buChar char="■"/>
              <a:defRPr>
                <a:latin typeface="Roboto"/>
                <a:ea typeface="Roboto"/>
                <a:cs typeface="Roboto"/>
                <a:sym typeface="Roboto"/>
              </a:defRPr>
            </a:lvl9pPr>
          </a:lstStyle>
          <a:p>
            <a:endParaRPr/>
          </a:p>
        </p:txBody>
      </p:sp>
      <p:sp>
        <p:nvSpPr>
          <p:cNvPr id="187" name="Google Shape;18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8" name="Google Shape;188;p12"/>
          <p:cNvSpPr txBox="1">
            <a:spLocks noGrp="1"/>
          </p:cNvSpPr>
          <p:nvPr>
            <p:ph type="body" idx="2"/>
          </p:nvPr>
        </p:nvSpPr>
        <p:spPr>
          <a:xfrm>
            <a:off x="4643775" y="1609950"/>
            <a:ext cx="3774300" cy="31398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a:latin typeface="Roboto"/>
                <a:ea typeface="Roboto"/>
                <a:cs typeface="Roboto"/>
                <a:sym typeface="Roboto"/>
              </a:defRPr>
            </a:lvl1pPr>
            <a:lvl2pPr marL="914400" lvl="1" indent="-298450" rtl="0">
              <a:spcBef>
                <a:spcPts val="0"/>
              </a:spcBef>
              <a:spcAft>
                <a:spcPts val="0"/>
              </a:spcAft>
              <a:buSzPts val="1100"/>
              <a:buFont typeface="Roboto"/>
              <a:buChar char="►"/>
              <a:defRPr>
                <a:latin typeface="Roboto"/>
                <a:ea typeface="Roboto"/>
                <a:cs typeface="Roboto"/>
                <a:sym typeface="Roboto"/>
              </a:defRPr>
            </a:lvl2pPr>
            <a:lvl3pPr marL="1371600" lvl="2" indent="-298450" rtl="0">
              <a:spcBef>
                <a:spcPts val="0"/>
              </a:spcBef>
              <a:spcAft>
                <a:spcPts val="0"/>
              </a:spcAft>
              <a:buSzPts val="1100"/>
              <a:buFont typeface="Roboto"/>
              <a:buChar char="●"/>
              <a:defRPr>
                <a:latin typeface="Roboto"/>
                <a:ea typeface="Roboto"/>
                <a:cs typeface="Roboto"/>
                <a:sym typeface="Roboto"/>
              </a:defRPr>
            </a:lvl3pPr>
            <a:lvl4pPr marL="1828800" lvl="3" indent="-298450" rtl="0">
              <a:spcBef>
                <a:spcPts val="0"/>
              </a:spcBef>
              <a:spcAft>
                <a:spcPts val="0"/>
              </a:spcAft>
              <a:buSzPts val="1100"/>
              <a:buFont typeface="Roboto"/>
              <a:buChar char="●"/>
              <a:defRPr>
                <a:latin typeface="Roboto"/>
                <a:ea typeface="Roboto"/>
                <a:cs typeface="Roboto"/>
                <a:sym typeface="Roboto"/>
              </a:defRPr>
            </a:lvl4pPr>
            <a:lvl5pPr marL="2286000" lvl="4" indent="-298450" rtl="0">
              <a:spcBef>
                <a:spcPts val="0"/>
              </a:spcBef>
              <a:spcAft>
                <a:spcPts val="0"/>
              </a:spcAft>
              <a:buSzPts val="1100"/>
              <a:buFont typeface="Roboto"/>
              <a:buChar char="○"/>
              <a:defRPr>
                <a:latin typeface="Roboto"/>
                <a:ea typeface="Roboto"/>
                <a:cs typeface="Roboto"/>
                <a:sym typeface="Roboto"/>
              </a:defRPr>
            </a:lvl5pPr>
            <a:lvl6pPr marL="2743200" lvl="5" indent="-298450" rtl="0">
              <a:spcBef>
                <a:spcPts val="0"/>
              </a:spcBef>
              <a:spcAft>
                <a:spcPts val="0"/>
              </a:spcAft>
              <a:buSzPts val="1100"/>
              <a:buFont typeface="Roboto"/>
              <a:buChar char="■"/>
              <a:defRPr>
                <a:latin typeface="Roboto"/>
                <a:ea typeface="Roboto"/>
                <a:cs typeface="Roboto"/>
                <a:sym typeface="Roboto"/>
              </a:defRPr>
            </a:lvl6pPr>
            <a:lvl7pPr marL="3200400" lvl="6" indent="-298450" rtl="0">
              <a:spcBef>
                <a:spcPts val="0"/>
              </a:spcBef>
              <a:spcAft>
                <a:spcPts val="0"/>
              </a:spcAft>
              <a:buSzPts val="1100"/>
              <a:buFont typeface="Roboto"/>
              <a:buChar char="●"/>
              <a:defRPr>
                <a:latin typeface="Roboto"/>
                <a:ea typeface="Roboto"/>
                <a:cs typeface="Roboto"/>
                <a:sym typeface="Roboto"/>
              </a:defRPr>
            </a:lvl7pPr>
            <a:lvl8pPr marL="3657600" lvl="7" indent="-298450" rtl="0">
              <a:spcBef>
                <a:spcPts val="0"/>
              </a:spcBef>
              <a:spcAft>
                <a:spcPts val="0"/>
              </a:spcAft>
              <a:buSzPts val="1100"/>
              <a:buFont typeface="Roboto"/>
              <a:buChar char="○"/>
              <a:defRPr>
                <a:latin typeface="Roboto"/>
                <a:ea typeface="Roboto"/>
                <a:cs typeface="Roboto"/>
                <a:sym typeface="Roboto"/>
              </a:defRPr>
            </a:lvl8pPr>
            <a:lvl9pPr marL="4114800" lvl="8" indent="-298450" rtl="0">
              <a:spcBef>
                <a:spcPts val="0"/>
              </a:spcBef>
              <a:spcAft>
                <a:spcPts val="0"/>
              </a:spcAft>
              <a:buSzPts val="11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Photo Right">
  <p:cSld name="TITLE_AND_BODY_1">
    <p:bg>
      <p:bgPr>
        <a:solidFill>
          <a:srgbClr val="4A9647"/>
        </a:solidFill>
        <a:effectLst/>
      </p:bgPr>
    </p:bg>
    <p:spTree>
      <p:nvGrpSpPr>
        <p:cNvPr id="1" name="Shape 189"/>
        <p:cNvGrpSpPr/>
        <p:nvPr/>
      </p:nvGrpSpPr>
      <p:grpSpPr>
        <a:xfrm>
          <a:off x="0" y="0"/>
          <a:ext cx="0" cy="0"/>
          <a:chOff x="0" y="0"/>
          <a:chExt cx="0" cy="0"/>
        </a:xfrm>
      </p:grpSpPr>
      <p:sp>
        <p:nvSpPr>
          <p:cNvPr id="190" name="Google Shape;190;p13"/>
          <p:cNvSpPr>
            <a:spLocks noGrp="1"/>
          </p:cNvSpPr>
          <p:nvPr>
            <p:ph type="pic" idx="2"/>
          </p:nvPr>
        </p:nvSpPr>
        <p:spPr>
          <a:xfrm rot="-5400000" flipH="1">
            <a:off x="3900500" y="-92225"/>
            <a:ext cx="5143500" cy="5327950"/>
          </a:xfrm>
          <a:prstGeom prst="flowChartManualInput">
            <a:avLst/>
          </a:prstGeom>
          <a:noFill/>
          <a:ln>
            <a:noFill/>
          </a:ln>
        </p:spPr>
      </p:sp>
      <p:sp>
        <p:nvSpPr>
          <p:cNvPr id="191" name="Google Shape;191;p13"/>
          <p:cNvSpPr/>
          <p:nvPr/>
        </p:nvSpPr>
        <p:spPr>
          <a:xfrm rot="5400000" flipH="1">
            <a:off x="-632125" y="-208950"/>
            <a:ext cx="5153450" cy="5551450"/>
          </a:xfrm>
          <a:prstGeom prst="flowChartManualInpu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txBox="1">
            <a:spLocks noGrp="1"/>
          </p:cNvSpPr>
          <p:nvPr>
            <p:ph type="title"/>
          </p:nvPr>
        </p:nvSpPr>
        <p:spPr>
          <a:xfrm>
            <a:off x="473900" y="987000"/>
            <a:ext cx="3450600" cy="1092000"/>
          </a:xfrm>
          <a:prstGeom prst="rect">
            <a:avLst/>
          </a:prstGeom>
        </p:spPr>
        <p:txBody>
          <a:bodyPr spcFirstLastPara="1" wrap="square" lIns="0"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93" name="Google Shape;193;p13"/>
          <p:cNvSpPr txBox="1">
            <a:spLocks noGrp="1"/>
          </p:cNvSpPr>
          <p:nvPr>
            <p:ph type="body" idx="1"/>
          </p:nvPr>
        </p:nvSpPr>
        <p:spPr>
          <a:xfrm>
            <a:off x="473900" y="2079000"/>
            <a:ext cx="3031200" cy="2600400"/>
          </a:xfrm>
          <a:prstGeom prst="rect">
            <a:avLst/>
          </a:prstGeom>
        </p:spPr>
        <p:txBody>
          <a:bodyPr spcFirstLastPara="1" wrap="square" lIns="0" tIns="91425" rIns="91425" bIns="91425" anchor="t" anchorCtr="0">
            <a:noAutofit/>
          </a:bodyPr>
          <a:lstStyle>
            <a:lvl1pPr marL="457200" lvl="0" indent="-311150" rtl="0">
              <a:spcBef>
                <a:spcPts val="0"/>
              </a:spcBef>
              <a:spcAft>
                <a:spcPts val="0"/>
              </a:spcAft>
              <a:buClr>
                <a:srgbClr val="4A9647"/>
              </a:buClr>
              <a:buSzPts val="1300"/>
              <a:buFont typeface="Roboto"/>
              <a:buChar char="■"/>
              <a:defRPr>
                <a:solidFill>
                  <a:schemeClr val="dk2"/>
                </a:solidFill>
                <a:latin typeface="Roboto"/>
                <a:ea typeface="Roboto"/>
                <a:cs typeface="Roboto"/>
                <a:sym typeface="Roboto"/>
              </a:defRPr>
            </a:lvl1pPr>
            <a:lvl2pPr marL="914400" lvl="1" indent="-298450" rtl="0">
              <a:spcBef>
                <a:spcPts val="0"/>
              </a:spcBef>
              <a:spcAft>
                <a:spcPts val="0"/>
              </a:spcAft>
              <a:buSzPts val="1100"/>
              <a:buFont typeface="Roboto"/>
              <a:buChar char="►"/>
              <a:defRPr>
                <a:solidFill>
                  <a:schemeClr val="dk2"/>
                </a:solidFill>
                <a:latin typeface="Roboto"/>
                <a:ea typeface="Roboto"/>
                <a:cs typeface="Roboto"/>
                <a:sym typeface="Roboto"/>
              </a:defRPr>
            </a:lvl2pPr>
            <a:lvl3pPr marL="1371600" lvl="2" indent="-298450" rtl="0">
              <a:spcBef>
                <a:spcPts val="0"/>
              </a:spcBef>
              <a:spcAft>
                <a:spcPts val="0"/>
              </a:spcAft>
              <a:buClr>
                <a:srgbClr val="4A9647"/>
              </a:buClr>
              <a:buSzPts val="1100"/>
              <a:buFont typeface="Roboto"/>
              <a:buChar char="●"/>
              <a:defRPr>
                <a:solidFill>
                  <a:schemeClr val="dk2"/>
                </a:solidFill>
                <a:latin typeface="Roboto"/>
                <a:ea typeface="Roboto"/>
                <a:cs typeface="Roboto"/>
                <a:sym typeface="Roboto"/>
              </a:defRPr>
            </a:lvl3pPr>
            <a:lvl4pPr marL="1828800" lvl="3" indent="-298450" rtl="0">
              <a:spcBef>
                <a:spcPts val="0"/>
              </a:spcBef>
              <a:spcAft>
                <a:spcPts val="0"/>
              </a:spcAft>
              <a:buClr>
                <a:srgbClr val="4A9647"/>
              </a:buClr>
              <a:buSzPts val="1100"/>
              <a:buFont typeface="Roboto"/>
              <a:buChar char="●"/>
              <a:defRPr>
                <a:solidFill>
                  <a:schemeClr val="dk2"/>
                </a:solidFill>
                <a:latin typeface="Roboto"/>
                <a:ea typeface="Roboto"/>
                <a:cs typeface="Roboto"/>
                <a:sym typeface="Roboto"/>
              </a:defRPr>
            </a:lvl4pPr>
            <a:lvl5pPr marL="2286000" lvl="4" indent="-298450" rtl="0">
              <a:spcBef>
                <a:spcPts val="0"/>
              </a:spcBef>
              <a:spcAft>
                <a:spcPts val="0"/>
              </a:spcAft>
              <a:buClr>
                <a:schemeClr val="dk2"/>
              </a:buClr>
              <a:buSzPts val="1100"/>
              <a:buFont typeface="Roboto"/>
              <a:buChar char="○"/>
              <a:defRPr>
                <a:solidFill>
                  <a:schemeClr val="dk2"/>
                </a:solidFill>
                <a:latin typeface="Roboto"/>
                <a:ea typeface="Roboto"/>
                <a:cs typeface="Roboto"/>
                <a:sym typeface="Roboto"/>
              </a:defRPr>
            </a:lvl5pPr>
            <a:lvl6pPr marL="2743200" lvl="5" indent="-298450" rtl="0">
              <a:spcBef>
                <a:spcPts val="0"/>
              </a:spcBef>
              <a:spcAft>
                <a:spcPts val="0"/>
              </a:spcAft>
              <a:buClr>
                <a:srgbClr val="4A9647"/>
              </a:buClr>
              <a:buSzPts val="1100"/>
              <a:buFont typeface="Roboto"/>
              <a:buChar char="■"/>
              <a:defRPr>
                <a:solidFill>
                  <a:schemeClr val="dk2"/>
                </a:solidFill>
                <a:latin typeface="Roboto"/>
                <a:ea typeface="Roboto"/>
                <a:cs typeface="Roboto"/>
                <a:sym typeface="Roboto"/>
              </a:defRPr>
            </a:lvl6pPr>
            <a:lvl7pPr marL="3200400" lvl="6" indent="-298450" rtl="0">
              <a:spcBef>
                <a:spcPts val="0"/>
              </a:spcBef>
              <a:spcAft>
                <a:spcPts val="0"/>
              </a:spcAft>
              <a:buClr>
                <a:srgbClr val="4A9647"/>
              </a:buClr>
              <a:buSzPts val="1100"/>
              <a:buFont typeface="Roboto"/>
              <a:buChar char="●"/>
              <a:defRPr>
                <a:solidFill>
                  <a:schemeClr val="dk2"/>
                </a:solidFill>
                <a:latin typeface="Roboto"/>
                <a:ea typeface="Roboto"/>
                <a:cs typeface="Roboto"/>
                <a:sym typeface="Roboto"/>
              </a:defRPr>
            </a:lvl7pPr>
            <a:lvl8pPr marL="3657600" lvl="7" indent="-298450" rtl="0">
              <a:spcBef>
                <a:spcPts val="0"/>
              </a:spcBef>
              <a:spcAft>
                <a:spcPts val="0"/>
              </a:spcAft>
              <a:buClr>
                <a:schemeClr val="dk2"/>
              </a:buClr>
              <a:buSzPts val="1100"/>
              <a:buFont typeface="Roboto"/>
              <a:buChar char="○"/>
              <a:defRPr>
                <a:solidFill>
                  <a:schemeClr val="dk2"/>
                </a:solidFill>
                <a:latin typeface="Roboto"/>
                <a:ea typeface="Roboto"/>
                <a:cs typeface="Roboto"/>
                <a:sym typeface="Roboto"/>
              </a:defRPr>
            </a:lvl8pPr>
            <a:lvl9pPr marL="4114800" lvl="8" indent="-298450" rtl="0">
              <a:spcBef>
                <a:spcPts val="0"/>
              </a:spcBef>
              <a:spcAft>
                <a:spcPts val="0"/>
              </a:spcAft>
              <a:buClr>
                <a:srgbClr val="4A9647"/>
              </a:buClr>
              <a:buSzPts val="1100"/>
              <a:buFont typeface="Roboto"/>
              <a:buChar char="■"/>
              <a:defRPr>
                <a:solidFill>
                  <a:schemeClr val="dk2"/>
                </a:solidFill>
                <a:latin typeface="Roboto"/>
                <a:ea typeface="Roboto"/>
                <a:cs typeface="Roboto"/>
                <a:sym typeface="Roboto"/>
              </a:defRPr>
            </a:lvl9pPr>
          </a:lstStyle>
          <a:p>
            <a:endParaRPr/>
          </a:p>
        </p:txBody>
      </p:sp>
      <p:sp>
        <p:nvSpPr>
          <p:cNvPr id="194" name="Google Shape;19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95" name="Google Shape;195;p13">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6" name="Google Shape;196;p13">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97" name="Google Shape;197;p13">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98" name="Google Shape;198;p13">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pic>
        <p:nvPicPr>
          <p:cNvPr id="199" name="Google Shape;199;p13"/>
          <p:cNvPicPr preferRelativeResize="0"/>
          <p:nvPr/>
        </p:nvPicPr>
        <p:blipFill rotWithShape="1">
          <a:blip r:embed="rId2">
            <a:alphaModFix/>
          </a:blip>
          <a:srcRect b="26937"/>
          <a:stretch/>
        </p:blipFill>
        <p:spPr>
          <a:xfrm>
            <a:off x="111050" y="110113"/>
            <a:ext cx="915600" cy="267575"/>
          </a:xfrm>
          <a:prstGeom prst="rect">
            <a:avLst/>
          </a:prstGeom>
          <a:noFill/>
          <a:ln>
            <a:noFill/>
          </a:ln>
        </p:spPr>
      </p:pic>
      <p:sp>
        <p:nvSpPr>
          <p:cNvPr id="200" name="Google Shape;200;p13">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1" name="Google Shape;201;p13">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02" name="Google Shape;202;p13">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03" name="Google Shape;203;p13">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Callout">
  <p:cSld name="TITLE_AND_BODY_1_1">
    <p:bg>
      <p:bgPr>
        <a:solidFill>
          <a:schemeClr val="lt1"/>
        </a:solidFill>
        <a:effectLst/>
      </p:bgPr>
    </p:bg>
    <p:spTree>
      <p:nvGrpSpPr>
        <p:cNvPr id="1" name="Shape 204"/>
        <p:cNvGrpSpPr/>
        <p:nvPr/>
      </p:nvGrpSpPr>
      <p:grpSpPr>
        <a:xfrm>
          <a:off x="0" y="0"/>
          <a:ext cx="0" cy="0"/>
          <a:chOff x="0" y="0"/>
          <a:chExt cx="0" cy="0"/>
        </a:xfrm>
      </p:grpSpPr>
      <p:sp>
        <p:nvSpPr>
          <p:cNvPr id="205" name="Google Shape;205;p14"/>
          <p:cNvSpPr/>
          <p:nvPr/>
        </p:nvSpPr>
        <p:spPr>
          <a:xfrm>
            <a:off x="150" y="-20625"/>
            <a:ext cx="9144000" cy="50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207" name="Google Shape;207;p14"/>
          <p:cNvSpPr>
            <a:spLocks noGrp="1"/>
          </p:cNvSpPr>
          <p:nvPr>
            <p:ph type="pic" idx="2"/>
          </p:nvPr>
        </p:nvSpPr>
        <p:spPr>
          <a:xfrm>
            <a:off x="150" y="489325"/>
            <a:ext cx="9144000" cy="4652700"/>
          </a:xfrm>
          <a:prstGeom prst="rect">
            <a:avLst/>
          </a:prstGeom>
          <a:noFill/>
          <a:ln>
            <a:noFill/>
          </a:ln>
        </p:spPr>
      </p:sp>
      <p:sp>
        <p:nvSpPr>
          <p:cNvPr id="208" name="Google Shape;208;p14"/>
          <p:cNvSpPr txBox="1">
            <a:spLocks noGrp="1"/>
          </p:cNvSpPr>
          <p:nvPr>
            <p:ph type="title"/>
          </p:nvPr>
        </p:nvSpPr>
        <p:spPr>
          <a:xfrm>
            <a:off x="729450" y="1193150"/>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pic>
        <p:nvPicPr>
          <p:cNvPr id="209" name="Google Shape;209;p14"/>
          <p:cNvPicPr preferRelativeResize="0"/>
          <p:nvPr/>
        </p:nvPicPr>
        <p:blipFill rotWithShape="1">
          <a:blip r:embed="rId2">
            <a:alphaModFix/>
          </a:blip>
          <a:srcRect b="26937"/>
          <a:stretch/>
        </p:blipFill>
        <p:spPr>
          <a:xfrm>
            <a:off x="111050" y="110113"/>
            <a:ext cx="915600" cy="267575"/>
          </a:xfrm>
          <a:prstGeom prst="rect">
            <a:avLst/>
          </a:prstGeom>
          <a:noFill/>
          <a:ln>
            <a:noFill/>
          </a:ln>
        </p:spPr>
      </p:pic>
      <p:sp>
        <p:nvSpPr>
          <p:cNvPr id="210" name="Google Shape;210;p14"/>
          <p:cNvSpPr txBox="1">
            <a:spLocks noGrp="1"/>
          </p:cNvSpPr>
          <p:nvPr>
            <p:ph type="body" idx="1"/>
          </p:nvPr>
        </p:nvSpPr>
        <p:spPr>
          <a:xfrm>
            <a:off x="735500" y="2984750"/>
            <a:ext cx="5893500" cy="1577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grpSp>
        <p:nvGrpSpPr>
          <p:cNvPr id="211" name="Google Shape;211;p14"/>
          <p:cNvGrpSpPr/>
          <p:nvPr/>
        </p:nvGrpSpPr>
        <p:grpSpPr>
          <a:xfrm>
            <a:off x="8280450" y="0"/>
            <a:ext cx="863400" cy="454200"/>
            <a:chOff x="8280450" y="0"/>
            <a:chExt cx="863400" cy="454200"/>
          </a:xfrm>
        </p:grpSpPr>
        <p:sp>
          <p:nvSpPr>
            <p:cNvPr id="212" name="Google Shape;212;p14">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3" name="Google Shape;213;p14">
              <a:hlinkClick r:id="" action="ppaction://noaction"/>
            </p:cNvPr>
            <p:cNvCxnSpPr/>
            <p:nvPr/>
          </p:nvCxnSpPr>
          <p:spPr>
            <a:xfrm>
              <a:off x="8598817" y="180600"/>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214" name="Google Shape;214;p14">
              <a:hlinkClick r:id="" action="ppaction://noaction"/>
            </p:cNvPr>
            <p:cNvCxnSpPr/>
            <p:nvPr/>
          </p:nvCxnSpPr>
          <p:spPr>
            <a:xfrm>
              <a:off x="8598817" y="237113"/>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215" name="Google Shape;215;p14">
              <a:hlinkClick r:id="" action="ppaction://noaction"/>
            </p:cNvPr>
            <p:cNvCxnSpPr/>
            <p:nvPr/>
          </p:nvCxnSpPr>
          <p:spPr>
            <a:xfrm>
              <a:off x="8598817" y="295500"/>
              <a:ext cx="216300" cy="0"/>
            </a:xfrm>
            <a:prstGeom prst="straightConnector1">
              <a:avLst/>
            </a:prstGeom>
            <a:noFill/>
            <a:ln w="28575" cap="flat" cmpd="sng">
              <a:solidFill>
                <a:schemeClr val="accent1"/>
              </a:solidFill>
              <a:prstDash val="solid"/>
              <a:round/>
              <a:headEnd type="none" w="med" len="med"/>
              <a:tailEnd type="none" w="med" len="med"/>
            </a:ln>
          </p:spPr>
        </p:cxnSp>
      </p:grpSp>
      <p:sp>
        <p:nvSpPr>
          <p:cNvPr id="216" name="Google Shape;216;p14"/>
          <p:cNvSpPr txBox="1">
            <a:spLocks noGrp="1"/>
          </p:cNvSpPr>
          <p:nvPr>
            <p:ph type="body" idx="3"/>
          </p:nvPr>
        </p:nvSpPr>
        <p:spPr>
          <a:xfrm>
            <a:off x="3911375" y="4845400"/>
            <a:ext cx="4913100" cy="202500"/>
          </a:xfrm>
          <a:prstGeom prst="rect">
            <a:avLst/>
          </a:prstGeom>
        </p:spPr>
        <p:txBody>
          <a:bodyPr spcFirstLastPara="1" wrap="square" lIns="91425" tIns="18000" rIns="91425" bIns="91425" anchor="t" anchorCtr="0">
            <a:noAutofit/>
          </a:bodyPr>
          <a:lstStyle>
            <a:lvl1pPr marL="457200" lvl="0" indent="-292100" algn="r" rtl="0">
              <a:spcBef>
                <a:spcPts val="0"/>
              </a:spcBef>
              <a:spcAft>
                <a:spcPts val="0"/>
              </a:spcAft>
              <a:buClr>
                <a:schemeClr val="lt1"/>
              </a:buClr>
              <a:buSzPts val="1000"/>
              <a:buChar char="■"/>
              <a:defRPr sz="1000">
                <a:solidFill>
                  <a:schemeClr val="lt1"/>
                </a:solidFill>
              </a:defRPr>
            </a:lvl1pPr>
            <a:lvl2pPr marL="914400" lvl="1" indent="-292100" algn="r" rtl="0">
              <a:spcBef>
                <a:spcPts val="0"/>
              </a:spcBef>
              <a:spcAft>
                <a:spcPts val="0"/>
              </a:spcAft>
              <a:buClr>
                <a:schemeClr val="lt1"/>
              </a:buClr>
              <a:buSzPts val="1000"/>
              <a:buChar char="►"/>
              <a:defRPr sz="1000">
                <a:solidFill>
                  <a:schemeClr val="lt1"/>
                </a:solidFill>
              </a:defRPr>
            </a:lvl2pPr>
            <a:lvl3pPr marL="1371600" lvl="2" indent="-292100" algn="r" rtl="0">
              <a:spcBef>
                <a:spcPts val="0"/>
              </a:spcBef>
              <a:spcAft>
                <a:spcPts val="0"/>
              </a:spcAft>
              <a:buClr>
                <a:schemeClr val="lt1"/>
              </a:buClr>
              <a:buSzPts val="1000"/>
              <a:buChar char="●"/>
              <a:defRPr sz="1000">
                <a:solidFill>
                  <a:schemeClr val="lt1"/>
                </a:solidFill>
              </a:defRPr>
            </a:lvl3pPr>
            <a:lvl4pPr marL="1828800" lvl="3" indent="-292100" algn="r" rtl="0">
              <a:spcBef>
                <a:spcPts val="0"/>
              </a:spcBef>
              <a:spcAft>
                <a:spcPts val="0"/>
              </a:spcAft>
              <a:buClr>
                <a:schemeClr val="lt1"/>
              </a:buClr>
              <a:buSzPts val="1000"/>
              <a:buChar char="●"/>
              <a:defRPr sz="1000">
                <a:solidFill>
                  <a:schemeClr val="lt1"/>
                </a:solidFill>
              </a:defRPr>
            </a:lvl4pPr>
            <a:lvl5pPr marL="2286000" lvl="4" indent="-292100" algn="r" rtl="0">
              <a:spcBef>
                <a:spcPts val="0"/>
              </a:spcBef>
              <a:spcAft>
                <a:spcPts val="0"/>
              </a:spcAft>
              <a:buClr>
                <a:schemeClr val="lt1"/>
              </a:buClr>
              <a:buSzPts val="1000"/>
              <a:buChar char="○"/>
              <a:defRPr sz="1000">
                <a:solidFill>
                  <a:schemeClr val="lt1"/>
                </a:solidFill>
              </a:defRPr>
            </a:lvl5pPr>
            <a:lvl6pPr marL="2743200" lvl="5" indent="-292100" algn="r" rtl="0">
              <a:spcBef>
                <a:spcPts val="0"/>
              </a:spcBef>
              <a:spcAft>
                <a:spcPts val="0"/>
              </a:spcAft>
              <a:buClr>
                <a:schemeClr val="lt1"/>
              </a:buClr>
              <a:buSzPts val="1000"/>
              <a:buChar char="■"/>
              <a:defRPr sz="1000">
                <a:solidFill>
                  <a:schemeClr val="lt1"/>
                </a:solidFill>
              </a:defRPr>
            </a:lvl6pPr>
            <a:lvl7pPr marL="3200400" lvl="6" indent="-292100" algn="r" rtl="0">
              <a:spcBef>
                <a:spcPts val="0"/>
              </a:spcBef>
              <a:spcAft>
                <a:spcPts val="0"/>
              </a:spcAft>
              <a:buClr>
                <a:schemeClr val="lt1"/>
              </a:buClr>
              <a:buSzPts val="1000"/>
              <a:buChar char="●"/>
              <a:defRPr sz="1000">
                <a:solidFill>
                  <a:schemeClr val="lt1"/>
                </a:solidFill>
              </a:defRPr>
            </a:lvl7pPr>
            <a:lvl8pPr marL="3657600" lvl="7" indent="-292100" algn="r" rtl="0">
              <a:spcBef>
                <a:spcPts val="0"/>
              </a:spcBef>
              <a:spcAft>
                <a:spcPts val="0"/>
              </a:spcAft>
              <a:buClr>
                <a:schemeClr val="lt1"/>
              </a:buClr>
              <a:buSzPts val="1000"/>
              <a:buChar char="○"/>
              <a:defRPr sz="1000">
                <a:solidFill>
                  <a:schemeClr val="lt1"/>
                </a:solidFill>
              </a:defRPr>
            </a:lvl8pPr>
            <a:lvl9pPr marL="4114800" lvl="8" indent="-292100" algn="r" rtl="0">
              <a:spcBef>
                <a:spcPts val="0"/>
              </a:spcBef>
              <a:spcAft>
                <a:spcPts val="0"/>
              </a:spcAft>
              <a:buClr>
                <a:schemeClr val="lt1"/>
              </a:buClr>
              <a:buSzPts val="1000"/>
              <a:buChar char="■"/>
              <a:defRPr sz="1000">
                <a:solidFill>
                  <a:schemeClr val="lt1"/>
                </a:solidFill>
              </a:defRPr>
            </a:lvl9pPr>
          </a:lstStyle>
          <a:p>
            <a:endParaRPr/>
          </a:p>
        </p:txBody>
      </p:sp>
      <p:sp>
        <p:nvSpPr>
          <p:cNvPr id="217" name="Google Shape;217;p14"/>
          <p:cNvSpPr txBox="1">
            <a:spLocks noGrp="1"/>
          </p:cNvSpPr>
          <p:nvPr>
            <p:ph type="sldNum" idx="4"/>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 Photo">
  <p:cSld name="CUSTOM_1">
    <p:bg>
      <p:bgPr>
        <a:solidFill>
          <a:srgbClr val="4A9647"/>
        </a:solidFill>
        <a:effectLst/>
      </p:bgPr>
    </p:bg>
    <p:spTree>
      <p:nvGrpSpPr>
        <p:cNvPr id="1" name="Shape 218"/>
        <p:cNvGrpSpPr/>
        <p:nvPr/>
      </p:nvGrpSpPr>
      <p:grpSpPr>
        <a:xfrm>
          <a:off x="0" y="0"/>
          <a:ext cx="0" cy="0"/>
          <a:chOff x="0" y="0"/>
          <a:chExt cx="0" cy="0"/>
        </a:xfrm>
      </p:grpSpPr>
      <p:sp>
        <p:nvSpPr>
          <p:cNvPr id="219" name="Google Shape;219;p15"/>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600" b="1">
              <a:latin typeface="Raleway"/>
              <a:ea typeface="Raleway"/>
              <a:cs typeface="Raleway"/>
              <a:sym typeface="Raleway"/>
            </a:endParaRPr>
          </a:p>
        </p:txBody>
      </p:sp>
      <p:sp>
        <p:nvSpPr>
          <p:cNvPr id="220" name="Google Shape;220;p15"/>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15"/>
          <p:cNvPicPr preferRelativeResize="0"/>
          <p:nvPr/>
        </p:nvPicPr>
        <p:blipFill rotWithShape="1">
          <a:blip r:embed="rId2">
            <a:alphaModFix/>
          </a:blip>
          <a:srcRect b="26937"/>
          <a:stretch/>
        </p:blipFill>
        <p:spPr>
          <a:xfrm>
            <a:off x="111050" y="110113"/>
            <a:ext cx="915600" cy="267575"/>
          </a:xfrm>
          <a:prstGeom prst="rect">
            <a:avLst/>
          </a:prstGeom>
          <a:noFill/>
          <a:ln>
            <a:noFill/>
          </a:ln>
        </p:spPr>
      </p:pic>
      <p:cxnSp>
        <p:nvCxnSpPr>
          <p:cNvPr id="222" name="Google Shape;222;p15"/>
          <p:cNvCxnSpPr/>
          <p:nvPr/>
        </p:nvCxnSpPr>
        <p:spPr>
          <a:xfrm>
            <a:off x="-7800" y="492700"/>
            <a:ext cx="9175800" cy="0"/>
          </a:xfrm>
          <a:prstGeom prst="straightConnector1">
            <a:avLst/>
          </a:prstGeom>
          <a:noFill/>
          <a:ln w="9525" cap="flat" cmpd="sng">
            <a:solidFill>
              <a:srgbClr val="999999"/>
            </a:solidFill>
            <a:prstDash val="solid"/>
            <a:round/>
            <a:headEnd type="none" w="med" len="med"/>
            <a:tailEnd type="none" w="med" len="med"/>
          </a:ln>
        </p:spPr>
      </p:cxnSp>
      <p:grpSp>
        <p:nvGrpSpPr>
          <p:cNvPr id="223" name="Google Shape;223;p15"/>
          <p:cNvGrpSpPr/>
          <p:nvPr/>
        </p:nvGrpSpPr>
        <p:grpSpPr>
          <a:xfrm>
            <a:off x="8280450" y="0"/>
            <a:ext cx="863400" cy="454200"/>
            <a:chOff x="8280450" y="0"/>
            <a:chExt cx="863400" cy="454200"/>
          </a:xfrm>
        </p:grpSpPr>
        <p:sp>
          <p:nvSpPr>
            <p:cNvPr id="224" name="Google Shape;224;p15">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5" name="Google Shape;225;p15">
              <a:hlinkClick r:id="" action="ppaction://noaction"/>
            </p:cNvPr>
            <p:cNvCxnSpPr/>
            <p:nvPr/>
          </p:nvCxnSpPr>
          <p:spPr>
            <a:xfrm>
              <a:off x="8598817" y="180600"/>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226" name="Google Shape;226;p15">
              <a:hlinkClick r:id="" action="ppaction://noaction"/>
            </p:cNvPr>
            <p:cNvCxnSpPr/>
            <p:nvPr/>
          </p:nvCxnSpPr>
          <p:spPr>
            <a:xfrm>
              <a:off x="8598817" y="237113"/>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227" name="Google Shape;227;p15">
              <a:hlinkClick r:id="" action="ppaction://noaction"/>
            </p:cNvPr>
            <p:cNvCxnSpPr/>
            <p:nvPr/>
          </p:nvCxnSpPr>
          <p:spPr>
            <a:xfrm>
              <a:off x="8598817" y="295500"/>
              <a:ext cx="216300" cy="0"/>
            </a:xfrm>
            <a:prstGeom prst="straightConnector1">
              <a:avLst/>
            </a:prstGeom>
            <a:noFill/>
            <a:ln w="28575" cap="flat" cmpd="sng">
              <a:solidFill>
                <a:schemeClr val="accent1"/>
              </a:solidFill>
              <a:prstDash val="solid"/>
              <a:round/>
              <a:headEnd type="none" w="med" len="med"/>
              <a:tailEnd type="none" w="med" len="med"/>
            </a:ln>
          </p:spPr>
        </p:cxnSp>
      </p:grpSp>
      <p:sp>
        <p:nvSpPr>
          <p:cNvPr id="228" name="Google Shape;228;p15"/>
          <p:cNvSpPr>
            <a:spLocks noGrp="1"/>
          </p:cNvSpPr>
          <p:nvPr>
            <p:ph type="pic" idx="2"/>
          </p:nvPr>
        </p:nvSpPr>
        <p:spPr>
          <a:xfrm>
            <a:off x="4643575" y="810200"/>
            <a:ext cx="4151400" cy="3960900"/>
          </a:xfrm>
          <a:prstGeom prst="rect">
            <a:avLst/>
          </a:prstGeom>
          <a:noFill/>
          <a:ln>
            <a:noFill/>
          </a:ln>
        </p:spPr>
      </p:sp>
      <p:sp>
        <p:nvSpPr>
          <p:cNvPr id="229" name="Google Shape;229;p15"/>
          <p:cNvSpPr txBox="1">
            <a:spLocks noGrp="1"/>
          </p:cNvSpPr>
          <p:nvPr>
            <p:ph type="title"/>
          </p:nvPr>
        </p:nvSpPr>
        <p:spPr>
          <a:xfrm>
            <a:off x="645350" y="949475"/>
            <a:ext cx="3648900" cy="1303800"/>
          </a:xfrm>
          <a:prstGeom prst="rect">
            <a:avLst/>
          </a:prstGeom>
        </p:spPr>
        <p:txBody>
          <a:bodyPr spcFirstLastPara="1" wrap="square" lIns="0" tIns="91425" rIns="91425" bIns="91425" anchor="t" anchorCtr="0">
            <a:normAutofit/>
          </a:bodyPr>
          <a:lstStyle>
            <a:lvl1pPr lvl="0" rtl="0">
              <a:spcBef>
                <a:spcPts val="0"/>
              </a:spcBef>
              <a:spcAft>
                <a:spcPts val="0"/>
              </a:spcAft>
              <a:buClr>
                <a:schemeClr val="lt1"/>
              </a:buClr>
              <a:buSzPts val="2600"/>
              <a:buNone/>
              <a:defRPr sz="2600">
                <a:solidFill>
                  <a:schemeClr val="lt1"/>
                </a:solidFill>
              </a:defRPr>
            </a:lvl1pPr>
            <a:lvl2pPr lvl="1" rtl="0">
              <a:spcBef>
                <a:spcPts val="0"/>
              </a:spcBef>
              <a:spcAft>
                <a:spcPts val="0"/>
              </a:spcAft>
              <a:buClr>
                <a:schemeClr val="lt1"/>
              </a:buClr>
              <a:buSzPts val="2600"/>
              <a:buNone/>
              <a:defRPr sz="2600">
                <a:solidFill>
                  <a:schemeClr val="lt1"/>
                </a:solidFill>
              </a:defRPr>
            </a:lvl2pPr>
            <a:lvl3pPr lvl="2" rtl="0">
              <a:spcBef>
                <a:spcPts val="0"/>
              </a:spcBef>
              <a:spcAft>
                <a:spcPts val="0"/>
              </a:spcAft>
              <a:buClr>
                <a:schemeClr val="lt1"/>
              </a:buClr>
              <a:buSzPts val="2600"/>
              <a:buNone/>
              <a:defRPr sz="2600">
                <a:solidFill>
                  <a:schemeClr val="lt1"/>
                </a:solidFill>
              </a:defRPr>
            </a:lvl3pPr>
            <a:lvl4pPr lvl="3" rtl="0">
              <a:spcBef>
                <a:spcPts val="0"/>
              </a:spcBef>
              <a:spcAft>
                <a:spcPts val="0"/>
              </a:spcAft>
              <a:buClr>
                <a:schemeClr val="lt1"/>
              </a:buClr>
              <a:buSzPts val="2600"/>
              <a:buNone/>
              <a:defRPr sz="2600">
                <a:solidFill>
                  <a:schemeClr val="lt1"/>
                </a:solidFill>
              </a:defRPr>
            </a:lvl4pPr>
            <a:lvl5pPr lvl="4" rtl="0">
              <a:spcBef>
                <a:spcPts val="0"/>
              </a:spcBef>
              <a:spcAft>
                <a:spcPts val="0"/>
              </a:spcAft>
              <a:buClr>
                <a:schemeClr val="lt1"/>
              </a:buClr>
              <a:buSzPts val="2600"/>
              <a:buNone/>
              <a:defRPr sz="2600">
                <a:solidFill>
                  <a:schemeClr val="lt1"/>
                </a:solidFill>
              </a:defRPr>
            </a:lvl5pPr>
            <a:lvl6pPr lvl="5" rtl="0">
              <a:spcBef>
                <a:spcPts val="0"/>
              </a:spcBef>
              <a:spcAft>
                <a:spcPts val="0"/>
              </a:spcAft>
              <a:buClr>
                <a:schemeClr val="lt1"/>
              </a:buClr>
              <a:buSzPts val="2600"/>
              <a:buNone/>
              <a:defRPr sz="2600">
                <a:solidFill>
                  <a:schemeClr val="lt1"/>
                </a:solidFill>
              </a:defRPr>
            </a:lvl6pPr>
            <a:lvl7pPr lvl="6" rtl="0">
              <a:spcBef>
                <a:spcPts val="0"/>
              </a:spcBef>
              <a:spcAft>
                <a:spcPts val="0"/>
              </a:spcAft>
              <a:buClr>
                <a:schemeClr val="lt1"/>
              </a:buClr>
              <a:buSzPts val="2600"/>
              <a:buNone/>
              <a:defRPr sz="2600">
                <a:solidFill>
                  <a:schemeClr val="lt1"/>
                </a:solidFill>
              </a:defRPr>
            </a:lvl7pPr>
            <a:lvl8pPr lvl="7" rtl="0">
              <a:spcBef>
                <a:spcPts val="0"/>
              </a:spcBef>
              <a:spcAft>
                <a:spcPts val="0"/>
              </a:spcAft>
              <a:buClr>
                <a:schemeClr val="lt1"/>
              </a:buClr>
              <a:buSzPts val="2600"/>
              <a:buNone/>
              <a:defRPr sz="2600">
                <a:solidFill>
                  <a:schemeClr val="lt1"/>
                </a:solidFill>
              </a:defRPr>
            </a:lvl8pPr>
            <a:lvl9pPr lvl="8" rtl="0">
              <a:spcBef>
                <a:spcPts val="0"/>
              </a:spcBef>
              <a:spcAft>
                <a:spcPts val="0"/>
              </a:spcAft>
              <a:buClr>
                <a:schemeClr val="lt1"/>
              </a:buClr>
              <a:buSzPts val="2600"/>
              <a:buNone/>
              <a:defRPr sz="2600">
                <a:solidFill>
                  <a:schemeClr val="lt1"/>
                </a:solidFill>
              </a:defRPr>
            </a:lvl9pPr>
          </a:lstStyle>
          <a:p>
            <a:endParaRPr/>
          </a:p>
        </p:txBody>
      </p:sp>
      <p:sp>
        <p:nvSpPr>
          <p:cNvPr id="230" name="Google Shape;230;p15"/>
          <p:cNvSpPr txBox="1">
            <a:spLocks noGrp="1"/>
          </p:cNvSpPr>
          <p:nvPr>
            <p:ph type="body" idx="1"/>
          </p:nvPr>
        </p:nvSpPr>
        <p:spPr>
          <a:xfrm>
            <a:off x="645350" y="2109753"/>
            <a:ext cx="3648900" cy="2486700"/>
          </a:xfrm>
          <a:prstGeom prst="rect">
            <a:avLst/>
          </a:prstGeom>
        </p:spPr>
        <p:txBody>
          <a:bodyPr spcFirstLastPara="1" wrap="square" lIns="0" tIns="91425" rIns="91425" bIns="91425"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a:solidFill>
                  <a:schemeClr val="lt1"/>
                </a:solidFill>
              </a:defRPr>
            </a:lvl2pPr>
            <a:lvl3pPr marL="1371600" lvl="2" indent="-298450" rtl="0">
              <a:spcBef>
                <a:spcPts val="0"/>
              </a:spcBef>
              <a:spcAft>
                <a:spcPts val="0"/>
              </a:spcAft>
              <a:buClr>
                <a:schemeClr val="lt1"/>
              </a:buClr>
              <a:buSzPts val="1100"/>
              <a:buChar char="●"/>
              <a:defRPr>
                <a:solidFill>
                  <a:schemeClr val="lt1"/>
                </a:solidFill>
              </a:defRPr>
            </a:lvl3pPr>
            <a:lvl4pPr marL="1828800" lvl="3" indent="-298450" rtl="0">
              <a:spcBef>
                <a:spcPts val="0"/>
              </a:spcBef>
              <a:spcAft>
                <a:spcPts val="0"/>
              </a:spcAft>
              <a:buClr>
                <a:schemeClr val="lt1"/>
              </a:buClr>
              <a:buSzPts val="1100"/>
              <a:buChar char="●"/>
              <a:defRPr>
                <a:solidFill>
                  <a:schemeClr val="lt1"/>
                </a:solidFill>
              </a:defRPr>
            </a:lvl4pPr>
            <a:lvl5pPr marL="2286000" lvl="4" indent="-298450" rtl="0">
              <a:spcBef>
                <a:spcPts val="0"/>
              </a:spcBef>
              <a:spcAft>
                <a:spcPts val="0"/>
              </a:spcAft>
              <a:buClr>
                <a:schemeClr val="lt1"/>
              </a:buClr>
              <a:buSzPts val="1100"/>
              <a:buChar char="○"/>
              <a:defRPr>
                <a:solidFill>
                  <a:schemeClr val="lt1"/>
                </a:solidFill>
              </a:defRPr>
            </a:lvl5pPr>
            <a:lvl6pPr marL="2743200" lvl="5" indent="-298450" rtl="0">
              <a:spcBef>
                <a:spcPts val="0"/>
              </a:spcBef>
              <a:spcAft>
                <a:spcPts val="0"/>
              </a:spcAft>
              <a:buClr>
                <a:schemeClr val="lt1"/>
              </a:buClr>
              <a:buSzPts val="1100"/>
              <a:buChar char="■"/>
              <a:defRPr>
                <a:solidFill>
                  <a:schemeClr val="lt1"/>
                </a:solidFill>
              </a:defRPr>
            </a:lvl6pPr>
            <a:lvl7pPr marL="3200400" lvl="6" indent="-298450" rtl="0">
              <a:spcBef>
                <a:spcPts val="0"/>
              </a:spcBef>
              <a:spcAft>
                <a:spcPts val="0"/>
              </a:spcAft>
              <a:buClr>
                <a:schemeClr val="lt1"/>
              </a:buClr>
              <a:buSzPts val="1100"/>
              <a:buChar char="●"/>
              <a:defRPr>
                <a:solidFill>
                  <a:schemeClr val="lt1"/>
                </a:solidFill>
              </a:defRPr>
            </a:lvl7pPr>
            <a:lvl8pPr marL="3657600" lvl="7" indent="-298450" rtl="0">
              <a:spcBef>
                <a:spcPts val="0"/>
              </a:spcBef>
              <a:spcAft>
                <a:spcPts val="0"/>
              </a:spcAft>
              <a:buClr>
                <a:schemeClr val="lt1"/>
              </a:buClr>
              <a:buSzPts val="1100"/>
              <a:buChar char="○"/>
              <a:defRPr>
                <a:solidFill>
                  <a:schemeClr val="lt1"/>
                </a:solidFill>
              </a:defRPr>
            </a:lvl8pPr>
            <a:lvl9pPr marL="4114800" lvl="8" indent="-298450" rtl="0">
              <a:spcBef>
                <a:spcPts val="0"/>
              </a:spcBef>
              <a:spcAft>
                <a:spcPts val="0"/>
              </a:spcAft>
              <a:buClr>
                <a:schemeClr val="lt1"/>
              </a:buClr>
              <a:buSzPts val="1100"/>
              <a:buChar char="■"/>
              <a:defRPr>
                <a:solidFill>
                  <a:schemeClr val="lt1"/>
                </a:solidFill>
              </a:defRPr>
            </a:lvl9pPr>
          </a:lstStyle>
          <a:p>
            <a:endParaRPr/>
          </a:p>
        </p:txBody>
      </p:sp>
      <p:sp>
        <p:nvSpPr>
          <p:cNvPr id="231" name="Google Shape;231;p15"/>
          <p:cNvSpPr/>
          <p:nvPr/>
        </p:nvSpPr>
        <p:spPr>
          <a:xfrm>
            <a:off x="150" y="501625"/>
            <a:ext cx="9144000" cy="321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p:nvPr/>
        </p:nvSpPr>
        <p:spPr>
          <a:xfrm>
            <a:off x="-10500" y="501625"/>
            <a:ext cx="399600" cy="4641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a:off x="-21175" y="4674900"/>
            <a:ext cx="91758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5" name="Google Shape;235;p15"/>
          <p:cNvSpPr/>
          <p:nvPr/>
        </p:nvSpPr>
        <p:spPr>
          <a:xfrm>
            <a:off x="8791550" y="501625"/>
            <a:ext cx="352200" cy="432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5"/>
          <p:cNvSpPr/>
          <p:nvPr/>
        </p:nvSpPr>
        <p:spPr>
          <a:xfrm>
            <a:off x="4539275" y="810675"/>
            <a:ext cx="104400" cy="3960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4A9647"/>
        </a:solidFill>
        <a:effectLst/>
      </p:bgPr>
    </p:bg>
    <p:spTree>
      <p:nvGrpSpPr>
        <p:cNvPr id="1" name="Shape 237"/>
        <p:cNvGrpSpPr/>
        <p:nvPr/>
      </p:nvGrpSpPr>
      <p:grpSpPr>
        <a:xfrm>
          <a:off x="0" y="0"/>
          <a:ext cx="0" cy="0"/>
          <a:chOff x="0" y="0"/>
          <a:chExt cx="0" cy="0"/>
        </a:xfrm>
      </p:grpSpPr>
      <p:sp>
        <p:nvSpPr>
          <p:cNvPr id="238" name="Google Shape;238;p16"/>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16"/>
          <p:cNvPicPr preferRelativeResize="0"/>
          <p:nvPr/>
        </p:nvPicPr>
        <p:blipFill rotWithShape="1">
          <a:blip r:embed="rId2">
            <a:alphaModFix/>
          </a:blip>
          <a:srcRect b="24585"/>
          <a:stretch/>
        </p:blipFill>
        <p:spPr>
          <a:xfrm>
            <a:off x="150525" y="111250"/>
            <a:ext cx="863400" cy="260450"/>
          </a:xfrm>
          <a:prstGeom prst="rect">
            <a:avLst/>
          </a:prstGeom>
          <a:noFill/>
          <a:ln>
            <a:noFill/>
          </a:ln>
        </p:spPr>
      </p:pic>
      <p:cxnSp>
        <p:nvCxnSpPr>
          <p:cNvPr id="241" name="Google Shape;241;p16">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42" name="Google Shape;242;p16">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43" name="Google Shape;243;p16">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
        <p:nvSpPr>
          <p:cNvPr id="244" name="Google Shape;244;p1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45" name="Google Shape;245;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and Photo/Graphic Right">
  <p:cSld name="ONE_COLUMN_TEXT">
    <p:bg>
      <p:bgPr>
        <a:solidFill>
          <a:srgbClr val="4A9647"/>
        </a:solidFill>
        <a:effectLst/>
      </p:bgPr>
    </p:bg>
    <p:spTree>
      <p:nvGrpSpPr>
        <p:cNvPr id="1" name="Shape 246"/>
        <p:cNvGrpSpPr/>
        <p:nvPr/>
      </p:nvGrpSpPr>
      <p:grpSpPr>
        <a:xfrm>
          <a:off x="0" y="0"/>
          <a:ext cx="0" cy="0"/>
          <a:chOff x="0" y="0"/>
          <a:chExt cx="0" cy="0"/>
        </a:xfrm>
      </p:grpSpPr>
      <p:sp>
        <p:nvSpPr>
          <p:cNvPr id="247" name="Google Shape;247;p17"/>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7"/>
          <p:cNvSpPr txBox="1">
            <a:spLocks noGrp="1"/>
          </p:cNvSpPr>
          <p:nvPr>
            <p:ph type="title"/>
          </p:nvPr>
        </p:nvSpPr>
        <p:spPr>
          <a:xfrm>
            <a:off x="272275" y="885975"/>
            <a:ext cx="2495400" cy="1381500"/>
          </a:xfrm>
          <a:prstGeom prst="rect">
            <a:avLst/>
          </a:prstGeom>
        </p:spPr>
        <p:txBody>
          <a:bodyPr spcFirstLastPara="1" wrap="square" lIns="0" tIns="91425" rIns="91425" bIns="91425" anchor="t" anchorCtr="0">
            <a:norm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49" name="Google Shape;249;p17"/>
          <p:cNvSpPr txBox="1">
            <a:spLocks noGrp="1"/>
          </p:cNvSpPr>
          <p:nvPr>
            <p:ph type="body" idx="1"/>
          </p:nvPr>
        </p:nvSpPr>
        <p:spPr>
          <a:xfrm>
            <a:off x="272275" y="2115300"/>
            <a:ext cx="2495400" cy="2634600"/>
          </a:xfrm>
          <a:prstGeom prst="rect">
            <a:avLst/>
          </a:prstGeom>
        </p:spPr>
        <p:txBody>
          <a:bodyPr spcFirstLastPara="1" wrap="square" lIns="0" tIns="91425" rIns="91425" bIns="91425" anchor="t" anchorCtr="0">
            <a:no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0" name="Google Shape;250;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251" name="Google Shape;251;p17"/>
          <p:cNvPicPr preferRelativeResize="0"/>
          <p:nvPr/>
        </p:nvPicPr>
        <p:blipFill rotWithShape="1">
          <a:blip r:embed="rId2">
            <a:alphaModFix/>
          </a:blip>
          <a:srcRect b="24585"/>
          <a:stretch/>
        </p:blipFill>
        <p:spPr>
          <a:xfrm>
            <a:off x="150525" y="111250"/>
            <a:ext cx="863400" cy="260450"/>
          </a:xfrm>
          <a:prstGeom prst="rect">
            <a:avLst/>
          </a:prstGeom>
          <a:noFill/>
          <a:ln>
            <a:noFill/>
          </a:ln>
        </p:spPr>
      </p:pic>
      <p:sp>
        <p:nvSpPr>
          <p:cNvPr id="252" name="Google Shape;252;p17">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3" name="Google Shape;253;p17">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54" name="Google Shape;254;p17">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55" name="Google Shape;255;p17">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
        <p:nvSpPr>
          <p:cNvPr id="256" name="Google Shape;256;p17"/>
          <p:cNvSpPr>
            <a:spLocks noGrp="1"/>
          </p:cNvSpPr>
          <p:nvPr>
            <p:ph type="pic" idx="2"/>
          </p:nvPr>
        </p:nvSpPr>
        <p:spPr>
          <a:xfrm>
            <a:off x="2863650" y="809700"/>
            <a:ext cx="5951400" cy="39402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and Photo/Graphic Left">
  <p:cSld name="ONE_COLUMN_TEXT_1">
    <p:bg>
      <p:bgPr>
        <a:solidFill>
          <a:srgbClr val="4A9647"/>
        </a:solidFill>
        <a:effectLst/>
      </p:bgPr>
    </p:bg>
    <p:spTree>
      <p:nvGrpSpPr>
        <p:cNvPr id="1" name="Shape 257"/>
        <p:cNvGrpSpPr/>
        <p:nvPr/>
      </p:nvGrpSpPr>
      <p:grpSpPr>
        <a:xfrm>
          <a:off x="0" y="0"/>
          <a:ext cx="0" cy="0"/>
          <a:chOff x="0" y="0"/>
          <a:chExt cx="0" cy="0"/>
        </a:xfrm>
      </p:grpSpPr>
      <p:sp>
        <p:nvSpPr>
          <p:cNvPr id="258" name="Google Shape;258;p18"/>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txBox="1">
            <a:spLocks noGrp="1"/>
          </p:cNvSpPr>
          <p:nvPr>
            <p:ph type="title"/>
          </p:nvPr>
        </p:nvSpPr>
        <p:spPr>
          <a:xfrm>
            <a:off x="6319650" y="885975"/>
            <a:ext cx="2495400" cy="1381500"/>
          </a:xfrm>
          <a:prstGeom prst="rect">
            <a:avLst/>
          </a:prstGeom>
        </p:spPr>
        <p:txBody>
          <a:bodyPr spcFirstLastPara="1" wrap="square" lIns="0" tIns="91425" rIns="91425" bIns="91425" anchor="t" anchorCtr="0">
            <a:norm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60" name="Google Shape;260;p18"/>
          <p:cNvSpPr txBox="1">
            <a:spLocks noGrp="1"/>
          </p:cNvSpPr>
          <p:nvPr>
            <p:ph type="body" idx="1"/>
          </p:nvPr>
        </p:nvSpPr>
        <p:spPr>
          <a:xfrm>
            <a:off x="6319650" y="2115300"/>
            <a:ext cx="2495400" cy="2634600"/>
          </a:xfrm>
          <a:prstGeom prst="rect">
            <a:avLst/>
          </a:prstGeom>
        </p:spPr>
        <p:txBody>
          <a:bodyPr spcFirstLastPara="1" wrap="square" lIns="0"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261" name="Google Shape;261;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62" name="Google Shape;262;p18"/>
          <p:cNvPicPr preferRelativeResize="0"/>
          <p:nvPr/>
        </p:nvPicPr>
        <p:blipFill rotWithShape="1">
          <a:blip r:embed="rId2">
            <a:alphaModFix/>
          </a:blip>
          <a:srcRect b="24585"/>
          <a:stretch/>
        </p:blipFill>
        <p:spPr>
          <a:xfrm>
            <a:off x="150525" y="111250"/>
            <a:ext cx="863400" cy="260450"/>
          </a:xfrm>
          <a:prstGeom prst="rect">
            <a:avLst/>
          </a:prstGeom>
          <a:noFill/>
          <a:ln>
            <a:noFill/>
          </a:ln>
        </p:spPr>
      </p:pic>
      <p:sp>
        <p:nvSpPr>
          <p:cNvPr id="263" name="Google Shape;263;p18">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4" name="Google Shape;264;p18">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65" name="Google Shape;265;p18">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66" name="Google Shape;266;p18">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
        <p:nvSpPr>
          <p:cNvPr id="267" name="Google Shape;267;p18"/>
          <p:cNvSpPr>
            <a:spLocks noGrp="1"/>
          </p:cNvSpPr>
          <p:nvPr>
            <p:ph type="pic" idx="2"/>
          </p:nvPr>
        </p:nvSpPr>
        <p:spPr>
          <a:xfrm>
            <a:off x="150525" y="809700"/>
            <a:ext cx="5951400" cy="39402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4A9647"/>
        </a:solidFill>
        <a:effectLst/>
      </p:bgPr>
    </p:bg>
    <p:spTree>
      <p:nvGrpSpPr>
        <p:cNvPr id="1" name="Shape 268"/>
        <p:cNvGrpSpPr/>
        <p:nvPr/>
      </p:nvGrpSpPr>
      <p:grpSpPr>
        <a:xfrm>
          <a:off x="0" y="0"/>
          <a:ext cx="0" cy="0"/>
          <a:chOff x="0" y="0"/>
          <a:chExt cx="0" cy="0"/>
        </a:xfrm>
      </p:grpSpPr>
      <p:sp>
        <p:nvSpPr>
          <p:cNvPr id="269" name="Google Shape;269;p19"/>
          <p:cNvSpPr txBox="1">
            <a:spLocks noGrp="1"/>
          </p:cNvSpPr>
          <p:nvPr>
            <p:ph type="title" hasCustomPrompt="1"/>
          </p:nvPr>
        </p:nvSpPr>
        <p:spPr>
          <a:xfrm>
            <a:off x="729450" y="1277400"/>
            <a:ext cx="24786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270" name="Google Shape;270;p19"/>
          <p:cNvSpPr txBox="1">
            <a:spLocks noGrp="1"/>
          </p:cNvSpPr>
          <p:nvPr>
            <p:ph type="body" idx="1"/>
          </p:nvPr>
        </p:nvSpPr>
        <p:spPr>
          <a:xfrm>
            <a:off x="729450" y="2933650"/>
            <a:ext cx="2318700" cy="11913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271" name="Google Shape;271;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272" name="Google Shape;272;p19"/>
          <p:cNvGrpSpPr/>
          <p:nvPr/>
        </p:nvGrpSpPr>
        <p:grpSpPr>
          <a:xfrm>
            <a:off x="8280450" y="0"/>
            <a:ext cx="863400" cy="454200"/>
            <a:chOff x="8280450" y="0"/>
            <a:chExt cx="863400" cy="454200"/>
          </a:xfrm>
        </p:grpSpPr>
        <p:sp>
          <p:nvSpPr>
            <p:cNvPr id="273" name="Google Shape;273;p19">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4" name="Google Shape;274;p19">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75" name="Google Shape;275;p19">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76" name="Google Shape;276;p19">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grpSp>
      <p:pic>
        <p:nvPicPr>
          <p:cNvPr id="277" name="Google Shape;277;p19"/>
          <p:cNvPicPr preferRelativeResize="0"/>
          <p:nvPr/>
        </p:nvPicPr>
        <p:blipFill rotWithShape="1">
          <a:blip r:embed="rId2">
            <a:alphaModFix/>
          </a:blip>
          <a:srcRect b="24585"/>
          <a:stretch/>
        </p:blipFill>
        <p:spPr>
          <a:xfrm>
            <a:off x="150525" y="111250"/>
            <a:ext cx="863400" cy="260450"/>
          </a:xfrm>
          <a:prstGeom prst="rect">
            <a:avLst/>
          </a:prstGeom>
          <a:noFill/>
          <a:ln>
            <a:noFill/>
          </a:ln>
        </p:spPr>
      </p:pic>
      <p:cxnSp>
        <p:nvCxnSpPr>
          <p:cNvPr id="278" name="Google Shape;278;p19"/>
          <p:cNvCxnSpPr/>
          <p:nvPr/>
        </p:nvCxnSpPr>
        <p:spPr>
          <a:xfrm>
            <a:off x="-10500" y="501600"/>
            <a:ext cx="9186600" cy="0"/>
          </a:xfrm>
          <a:prstGeom prst="straightConnector1">
            <a:avLst/>
          </a:prstGeom>
          <a:noFill/>
          <a:ln w="9525" cap="flat" cmpd="sng">
            <a:solidFill>
              <a:schemeClr val="lt1"/>
            </a:solidFill>
            <a:prstDash val="solid"/>
            <a:round/>
            <a:headEnd type="none" w="med" len="med"/>
            <a:tailEnd type="none" w="med" len="med"/>
          </a:ln>
        </p:spPr>
      </p:cxnSp>
      <p:sp>
        <p:nvSpPr>
          <p:cNvPr id="279" name="Google Shape;279;p19"/>
          <p:cNvSpPr txBox="1">
            <a:spLocks noGrp="1"/>
          </p:cNvSpPr>
          <p:nvPr>
            <p:ph type="title" idx="2" hasCustomPrompt="1"/>
          </p:nvPr>
        </p:nvSpPr>
        <p:spPr>
          <a:xfrm>
            <a:off x="3567500" y="1277400"/>
            <a:ext cx="2478600" cy="124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80" name="Google Shape;280;p19"/>
          <p:cNvSpPr txBox="1">
            <a:spLocks noGrp="1"/>
          </p:cNvSpPr>
          <p:nvPr>
            <p:ph type="body" idx="3"/>
          </p:nvPr>
        </p:nvSpPr>
        <p:spPr>
          <a:xfrm>
            <a:off x="3567500" y="2933650"/>
            <a:ext cx="2318700" cy="11913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0"/>
              </a:spcBef>
              <a:spcAft>
                <a:spcPts val="0"/>
              </a:spcAft>
              <a:buClr>
                <a:schemeClr val="lt1"/>
              </a:buClr>
              <a:buSzPts val="1100"/>
              <a:buChar char="►"/>
              <a:defRPr>
                <a:solidFill>
                  <a:schemeClr val="lt1"/>
                </a:solidFill>
              </a:defRPr>
            </a:lvl2pPr>
            <a:lvl3pPr marL="1371600" lvl="2" indent="-298450" rtl="0">
              <a:spcBef>
                <a:spcPts val="0"/>
              </a:spcBef>
              <a:spcAft>
                <a:spcPts val="0"/>
              </a:spcAft>
              <a:buClr>
                <a:schemeClr val="lt1"/>
              </a:buClr>
              <a:buSzPts val="1100"/>
              <a:buChar char="●"/>
              <a:defRPr>
                <a:solidFill>
                  <a:schemeClr val="lt1"/>
                </a:solidFill>
              </a:defRPr>
            </a:lvl3pPr>
            <a:lvl4pPr marL="1828800" lvl="3" indent="-298450" rtl="0">
              <a:spcBef>
                <a:spcPts val="0"/>
              </a:spcBef>
              <a:spcAft>
                <a:spcPts val="0"/>
              </a:spcAft>
              <a:buClr>
                <a:schemeClr val="lt1"/>
              </a:buClr>
              <a:buSzPts val="1100"/>
              <a:buChar char="●"/>
              <a:defRPr>
                <a:solidFill>
                  <a:schemeClr val="lt1"/>
                </a:solidFill>
              </a:defRPr>
            </a:lvl4pPr>
            <a:lvl5pPr marL="2286000" lvl="4" indent="-298450" rtl="0">
              <a:spcBef>
                <a:spcPts val="0"/>
              </a:spcBef>
              <a:spcAft>
                <a:spcPts val="0"/>
              </a:spcAft>
              <a:buClr>
                <a:schemeClr val="lt1"/>
              </a:buClr>
              <a:buSzPts val="1100"/>
              <a:buChar char="○"/>
              <a:defRPr>
                <a:solidFill>
                  <a:schemeClr val="lt1"/>
                </a:solidFill>
              </a:defRPr>
            </a:lvl5pPr>
            <a:lvl6pPr marL="2743200" lvl="5" indent="-298450" rtl="0">
              <a:spcBef>
                <a:spcPts val="0"/>
              </a:spcBef>
              <a:spcAft>
                <a:spcPts val="0"/>
              </a:spcAft>
              <a:buClr>
                <a:schemeClr val="lt1"/>
              </a:buClr>
              <a:buSzPts val="1100"/>
              <a:buChar char="■"/>
              <a:defRPr>
                <a:solidFill>
                  <a:schemeClr val="lt1"/>
                </a:solidFill>
              </a:defRPr>
            </a:lvl6pPr>
            <a:lvl7pPr marL="3200400" lvl="6" indent="-298450" rtl="0">
              <a:spcBef>
                <a:spcPts val="0"/>
              </a:spcBef>
              <a:spcAft>
                <a:spcPts val="0"/>
              </a:spcAft>
              <a:buClr>
                <a:schemeClr val="lt1"/>
              </a:buClr>
              <a:buSzPts val="1100"/>
              <a:buChar char="●"/>
              <a:defRPr>
                <a:solidFill>
                  <a:schemeClr val="lt1"/>
                </a:solidFill>
              </a:defRPr>
            </a:lvl7pPr>
            <a:lvl8pPr marL="3657600" lvl="7" indent="-298450" rtl="0">
              <a:spcBef>
                <a:spcPts val="0"/>
              </a:spcBef>
              <a:spcAft>
                <a:spcPts val="0"/>
              </a:spcAft>
              <a:buClr>
                <a:schemeClr val="lt1"/>
              </a:buClr>
              <a:buSzPts val="1100"/>
              <a:buChar char="○"/>
              <a:defRPr>
                <a:solidFill>
                  <a:schemeClr val="lt1"/>
                </a:solidFill>
              </a:defRPr>
            </a:lvl8pPr>
            <a:lvl9pPr marL="4114800" lvl="8" indent="-298450" rtl="0">
              <a:spcBef>
                <a:spcPts val="0"/>
              </a:spcBef>
              <a:spcAft>
                <a:spcPts val="0"/>
              </a:spcAft>
              <a:buClr>
                <a:schemeClr val="lt1"/>
              </a:buClr>
              <a:buSzPts val="1100"/>
              <a:buChar char="■"/>
              <a:defRPr>
                <a:solidFill>
                  <a:schemeClr val="lt1"/>
                </a:solidFill>
              </a:defRPr>
            </a:lvl9pPr>
          </a:lstStyle>
          <a:p>
            <a:endParaRPr/>
          </a:p>
        </p:txBody>
      </p:sp>
      <p:sp>
        <p:nvSpPr>
          <p:cNvPr id="281" name="Google Shape;281;p19"/>
          <p:cNvSpPr txBox="1">
            <a:spLocks noGrp="1"/>
          </p:cNvSpPr>
          <p:nvPr>
            <p:ph type="title" idx="4" hasCustomPrompt="1"/>
          </p:nvPr>
        </p:nvSpPr>
        <p:spPr>
          <a:xfrm>
            <a:off x="6405550" y="1277400"/>
            <a:ext cx="2478600" cy="124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82" name="Google Shape;282;p19"/>
          <p:cNvSpPr txBox="1">
            <a:spLocks noGrp="1"/>
          </p:cNvSpPr>
          <p:nvPr>
            <p:ph type="body" idx="5"/>
          </p:nvPr>
        </p:nvSpPr>
        <p:spPr>
          <a:xfrm>
            <a:off x="6405550" y="2933650"/>
            <a:ext cx="2318700" cy="11913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0"/>
              </a:spcBef>
              <a:spcAft>
                <a:spcPts val="0"/>
              </a:spcAft>
              <a:buClr>
                <a:schemeClr val="lt1"/>
              </a:buClr>
              <a:buSzPts val="1100"/>
              <a:buChar char="►"/>
              <a:defRPr>
                <a:solidFill>
                  <a:schemeClr val="lt1"/>
                </a:solidFill>
              </a:defRPr>
            </a:lvl2pPr>
            <a:lvl3pPr marL="1371600" lvl="2" indent="-298450" rtl="0">
              <a:spcBef>
                <a:spcPts val="0"/>
              </a:spcBef>
              <a:spcAft>
                <a:spcPts val="0"/>
              </a:spcAft>
              <a:buClr>
                <a:schemeClr val="lt1"/>
              </a:buClr>
              <a:buSzPts val="1100"/>
              <a:buChar char="●"/>
              <a:defRPr>
                <a:solidFill>
                  <a:schemeClr val="lt1"/>
                </a:solidFill>
              </a:defRPr>
            </a:lvl3pPr>
            <a:lvl4pPr marL="1828800" lvl="3" indent="-298450" rtl="0">
              <a:spcBef>
                <a:spcPts val="0"/>
              </a:spcBef>
              <a:spcAft>
                <a:spcPts val="0"/>
              </a:spcAft>
              <a:buClr>
                <a:schemeClr val="lt1"/>
              </a:buClr>
              <a:buSzPts val="1100"/>
              <a:buChar char="●"/>
              <a:defRPr>
                <a:solidFill>
                  <a:schemeClr val="lt1"/>
                </a:solidFill>
              </a:defRPr>
            </a:lvl4pPr>
            <a:lvl5pPr marL="2286000" lvl="4" indent="-298450" rtl="0">
              <a:spcBef>
                <a:spcPts val="0"/>
              </a:spcBef>
              <a:spcAft>
                <a:spcPts val="0"/>
              </a:spcAft>
              <a:buClr>
                <a:schemeClr val="lt1"/>
              </a:buClr>
              <a:buSzPts val="1100"/>
              <a:buChar char="○"/>
              <a:defRPr>
                <a:solidFill>
                  <a:schemeClr val="lt1"/>
                </a:solidFill>
              </a:defRPr>
            </a:lvl5pPr>
            <a:lvl6pPr marL="2743200" lvl="5" indent="-298450" rtl="0">
              <a:spcBef>
                <a:spcPts val="0"/>
              </a:spcBef>
              <a:spcAft>
                <a:spcPts val="0"/>
              </a:spcAft>
              <a:buClr>
                <a:schemeClr val="lt1"/>
              </a:buClr>
              <a:buSzPts val="1100"/>
              <a:buChar char="■"/>
              <a:defRPr>
                <a:solidFill>
                  <a:schemeClr val="lt1"/>
                </a:solidFill>
              </a:defRPr>
            </a:lvl6pPr>
            <a:lvl7pPr marL="3200400" lvl="6" indent="-298450" rtl="0">
              <a:spcBef>
                <a:spcPts val="0"/>
              </a:spcBef>
              <a:spcAft>
                <a:spcPts val="0"/>
              </a:spcAft>
              <a:buClr>
                <a:schemeClr val="lt1"/>
              </a:buClr>
              <a:buSzPts val="1100"/>
              <a:buChar char="●"/>
              <a:defRPr>
                <a:solidFill>
                  <a:schemeClr val="lt1"/>
                </a:solidFill>
              </a:defRPr>
            </a:lvl7pPr>
            <a:lvl8pPr marL="3657600" lvl="7" indent="-298450" rtl="0">
              <a:spcBef>
                <a:spcPts val="0"/>
              </a:spcBef>
              <a:spcAft>
                <a:spcPts val="0"/>
              </a:spcAft>
              <a:buClr>
                <a:schemeClr val="lt1"/>
              </a:buClr>
              <a:buSzPts val="1100"/>
              <a:buChar char="○"/>
              <a:defRPr>
                <a:solidFill>
                  <a:schemeClr val="lt1"/>
                </a:solidFill>
              </a:defRPr>
            </a:lvl8pPr>
            <a:lvl9pPr marL="4114800" lvl="8" indent="-298450" rtl="0">
              <a:spcBef>
                <a:spcPts val="0"/>
              </a:spcBef>
              <a:spcAft>
                <a:spcPts val="0"/>
              </a:spcAft>
              <a:buClr>
                <a:schemeClr val="lt1"/>
              </a:buClr>
              <a:buSzPts val="1100"/>
              <a:buChar char="■"/>
              <a:defRPr>
                <a:solidFill>
                  <a:schemeClr val="lt1"/>
                </a:solidFill>
              </a:defRPr>
            </a:lvl9pPr>
          </a:lstStyle>
          <a:p>
            <a:endParaRPr/>
          </a:p>
        </p:txBody>
      </p:sp>
      <p:sp>
        <p:nvSpPr>
          <p:cNvPr id="283" name="Google Shape;283;p19"/>
          <p:cNvSpPr/>
          <p:nvPr/>
        </p:nvSpPr>
        <p:spPr>
          <a:xfrm>
            <a:off x="810100" y="2672100"/>
            <a:ext cx="863400" cy="4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3607825" y="2672100"/>
            <a:ext cx="863400" cy="4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6405550" y="2714700"/>
            <a:ext cx="863400" cy="4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6"/>
        <p:cNvGrpSpPr/>
        <p:nvPr/>
      </p:nvGrpSpPr>
      <p:grpSpPr>
        <a:xfrm>
          <a:off x="0" y="0"/>
          <a:ext cx="0" cy="0"/>
          <a:chOff x="0" y="0"/>
          <a:chExt cx="0" cy="0"/>
        </a:xfrm>
      </p:grpSpPr>
      <p:sp>
        <p:nvSpPr>
          <p:cNvPr id="287" name="Google Shape;287;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88" name="Google Shape;288;p20">
            <a:hlinkClick r:id="" action="ppaction://noaction"/>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9" name="Google Shape;289;p20">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90" name="Google Shape;290;p20">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91" name="Google Shape;291;p20">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Option 2" type="title">
  <p:cSld name="TITLE">
    <p:bg>
      <p:bgPr>
        <a:solidFill>
          <a:schemeClr val="lt1"/>
        </a:solidFill>
        <a:effectLst/>
      </p:bgPr>
    </p:bg>
    <p:spTree>
      <p:nvGrpSpPr>
        <p:cNvPr id="1" name="Shape 22"/>
        <p:cNvGrpSpPr/>
        <p:nvPr/>
      </p:nvGrpSpPr>
      <p:grpSpPr>
        <a:xfrm>
          <a:off x="0" y="0"/>
          <a:ext cx="0" cy="0"/>
          <a:chOff x="0" y="0"/>
          <a:chExt cx="0" cy="0"/>
        </a:xfrm>
      </p:grpSpPr>
      <p:sp>
        <p:nvSpPr>
          <p:cNvPr id="23" name="Google Shape;23;p3"/>
          <p:cNvSpPr>
            <a:spLocks noGrp="1"/>
          </p:cNvSpPr>
          <p:nvPr>
            <p:ph type="pic" idx="2"/>
          </p:nvPr>
        </p:nvSpPr>
        <p:spPr>
          <a:xfrm>
            <a:off x="150" y="480300"/>
            <a:ext cx="9144000" cy="4710600"/>
          </a:xfrm>
          <a:prstGeom prst="rect">
            <a:avLst/>
          </a:prstGeom>
          <a:noFill/>
          <a:ln>
            <a:noFill/>
          </a:ln>
        </p:spPr>
      </p:sp>
      <p:sp>
        <p:nvSpPr>
          <p:cNvPr id="24" name="Google Shape;24;p3"/>
          <p:cNvSpPr txBox="1">
            <a:spLocks noGrp="1"/>
          </p:cNvSpPr>
          <p:nvPr>
            <p:ph type="ctrTitle"/>
          </p:nvPr>
        </p:nvSpPr>
        <p:spPr>
          <a:xfrm>
            <a:off x="729450" y="1322450"/>
            <a:ext cx="7688100" cy="786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25" name="Google Shape;25;p3"/>
          <p:cNvSpPr txBox="1">
            <a:spLocks noGrp="1"/>
          </p:cNvSpPr>
          <p:nvPr>
            <p:ph type="subTitle" idx="1"/>
          </p:nvPr>
        </p:nvSpPr>
        <p:spPr>
          <a:xfrm>
            <a:off x="729627" y="2109275"/>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Font typeface="Roboto"/>
              <a:buNone/>
              <a:defRPr sz="1600">
                <a:solidFill>
                  <a:schemeClr val="lt1"/>
                </a:solidFill>
                <a:latin typeface="Roboto"/>
                <a:ea typeface="Roboto"/>
                <a:cs typeface="Roboto"/>
                <a:sym typeface="Roboto"/>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26" name="Google Shape;26;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7" name="Google Shape;27;p3"/>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600" b="1">
              <a:latin typeface="Raleway"/>
              <a:ea typeface="Raleway"/>
              <a:cs typeface="Raleway"/>
              <a:sym typeface="Raleway"/>
            </a:endParaRPr>
          </a:p>
        </p:txBody>
      </p:sp>
      <p:sp>
        <p:nvSpPr>
          <p:cNvPr id="28" name="Google Shape;28;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 name="Google Shape;29;p3"/>
          <p:cNvPicPr preferRelativeResize="0"/>
          <p:nvPr/>
        </p:nvPicPr>
        <p:blipFill rotWithShape="1">
          <a:blip r:embed="rId2">
            <a:alphaModFix/>
          </a:blip>
          <a:srcRect b="26937"/>
          <a:stretch/>
        </p:blipFill>
        <p:spPr>
          <a:xfrm>
            <a:off x="111050" y="110113"/>
            <a:ext cx="915600" cy="267575"/>
          </a:xfrm>
          <a:prstGeom prst="rect">
            <a:avLst/>
          </a:prstGeom>
          <a:noFill/>
          <a:ln>
            <a:noFill/>
          </a:ln>
        </p:spPr>
      </p:pic>
      <p:sp>
        <p:nvSpPr>
          <p:cNvPr id="30" name="Google Shape;30;p3"/>
          <p:cNvSpPr txBox="1"/>
          <p:nvPr/>
        </p:nvSpPr>
        <p:spPr>
          <a:xfrm>
            <a:off x="7245100" y="84925"/>
            <a:ext cx="1839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300">
                <a:latin typeface="Roboto Light"/>
                <a:ea typeface="Roboto Light"/>
                <a:cs typeface="Roboto Light"/>
                <a:sym typeface="Roboto Light"/>
              </a:rPr>
              <a:t>fourtheconomy.com</a:t>
            </a:r>
            <a:endParaRPr sz="1300">
              <a:latin typeface="Roboto Light"/>
              <a:ea typeface="Roboto Light"/>
              <a:cs typeface="Roboto Light"/>
              <a:sym typeface="Roboto Light"/>
            </a:endParaRPr>
          </a:p>
        </p:txBody>
      </p:sp>
      <p:sp>
        <p:nvSpPr>
          <p:cNvPr id="31" name="Google Shape;31;p3"/>
          <p:cNvSpPr/>
          <p:nvPr/>
        </p:nvSpPr>
        <p:spPr>
          <a:xfrm rot="-5400000">
            <a:off x="1125000" y="896475"/>
            <a:ext cx="96600" cy="685800"/>
          </a:xfrm>
          <a:prstGeom prst="rect">
            <a:avLst/>
          </a:prstGeom>
          <a:solidFill>
            <a:srgbClr val="4A9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hite Header">
  <p:cSld name="CUSTOM">
    <p:spTree>
      <p:nvGrpSpPr>
        <p:cNvPr id="1" name="Shape 292"/>
        <p:cNvGrpSpPr/>
        <p:nvPr/>
      </p:nvGrpSpPr>
      <p:grpSpPr>
        <a:xfrm>
          <a:off x="0" y="0"/>
          <a:ext cx="0" cy="0"/>
          <a:chOff x="0" y="0"/>
          <a:chExt cx="0" cy="0"/>
        </a:xfrm>
      </p:grpSpPr>
      <p:sp>
        <p:nvSpPr>
          <p:cNvPr id="293" name="Google Shape;293;p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94" name="Google Shape;294;p21"/>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600" b="1">
              <a:latin typeface="Raleway"/>
              <a:ea typeface="Raleway"/>
              <a:cs typeface="Raleway"/>
              <a:sym typeface="Raleway"/>
            </a:endParaRPr>
          </a:p>
        </p:txBody>
      </p:sp>
      <p:sp>
        <p:nvSpPr>
          <p:cNvPr id="295" name="Google Shape;295;p21"/>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 name="Google Shape;296;p21"/>
          <p:cNvPicPr preferRelativeResize="0"/>
          <p:nvPr/>
        </p:nvPicPr>
        <p:blipFill rotWithShape="1">
          <a:blip r:embed="rId2">
            <a:alphaModFix/>
          </a:blip>
          <a:srcRect b="26937"/>
          <a:stretch/>
        </p:blipFill>
        <p:spPr>
          <a:xfrm>
            <a:off x="111050" y="110113"/>
            <a:ext cx="915600" cy="267575"/>
          </a:xfrm>
          <a:prstGeom prst="rect">
            <a:avLst/>
          </a:prstGeom>
          <a:noFill/>
          <a:ln>
            <a:noFill/>
          </a:ln>
        </p:spPr>
      </p:pic>
      <p:cxnSp>
        <p:nvCxnSpPr>
          <p:cNvPr id="297" name="Google Shape;297;p21"/>
          <p:cNvCxnSpPr/>
          <p:nvPr/>
        </p:nvCxnSpPr>
        <p:spPr>
          <a:xfrm>
            <a:off x="-7800" y="492700"/>
            <a:ext cx="9175800" cy="0"/>
          </a:xfrm>
          <a:prstGeom prst="straightConnector1">
            <a:avLst/>
          </a:prstGeom>
          <a:noFill/>
          <a:ln w="9525" cap="flat" cmpd="sng">
            <a:solidFill>
              <a:srgbClr val="999999"/>
            </a:solidFill>
            <a:prstDash val="solid"/>
            <a:round/>
            <a:headEnd type="none" w="med" len="med"/>
            <a:tailEnd type="none" w="med" len="med"/>
          </a:ln>
        </p:spPr>
      </p:cxnSp>
      <p:grpSp>
        <p:nvGrpSpPr>
          <p:cNvPr id="298" name="Google Shape;298;p21"/>
          <p:cNvGrpSpPr/>
          <p:nvPr/>
        </p:nvGrpSpPr>
        <p:grpSpPr>
          <a:xfrm>
            <a:off x="8280450" y="0"/>
            <a:ext cx="863400" cy="454200"/>
            <a:chOff x="8280450" y="0"/>
            <a:chExt cx="863400" cy="454200"/>
          </a:xfrm>
        </p:grpSpPr>
        <p:sp>
          <p:nvSpPr>
            <p:cNvPr id="299" name="Google Shape;299;p21">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0" name="Google Shape;300;p21">
              <a:hlinkClick r:id="" action="ppaction://noaction"/>
            </p:cNvPr>
            <p:cNvCxnSpPr/>
            <p:nvPr/>
          </p:nvCxnSpPr>
          <p:spPr>
            <a:xfrm>
              <a:off x="8598817" y="180600"/>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301" name="Google Shape;301;p21">
              <a:hlinkClick r:id="" action="ppaction://noaction"/>
            </p:cNvPr>
            <p:cNvCxnSpPr/>
            <p:nvPr/>
          </p:nvCxnSpPr>
          <p:spPr>
            <a:xfrm>
              <a:off x="8598817" y="237113"/>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302" name="Google Shape;302;p21">
              <a:hlinkClick r:id="" action="ppaction://noaction"/>
            </p:cNvPr>
            <p:cNvCxnSpPr/>
            <p:nvPr/>
          </p:nvCxnSpPr>
          <p:spPr>
            <a:xfrm>
              <a:off x="8598817" y="295500"/>
              <a:ext cx="216300" cy="0"/>
            </a:xfrm>
            <a:prstGeom prst="straightConnector1">
              <a:avLst/>
            </a:prstGeom>
            <a:noFill/>
            <a:ln w="28575" cap="flat" cmpd="sng">
              <a:solidFill>
                <a:schemeClr val="accent1"/>
              </a:solidFill>
              <a:prstDash val="solid"/>
              <a:round/>
              <a:headEnd type="none" w="med" len="med"/>
              <a:tailEnd type="none" w="med" len="med"/>
            </a:ln>
          </p:spPr>
        </p:cxn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 items">
  <p:cSld name="SECTION_HEADER_2">
    <p:bg>
      <p:bgPr>
        <a:solidFill>
          <a:srgbClr val="4A9647"/>
        </a:solidFill>
        <a:effectLst/>
      </p:bgPr>
    </p:bg>
    <p:spTree>
      <p:nvGrpSpPr>
        <p:cNvPr id="1" name="Shape 303"/>
        <p:cNvGrpSpPr/>
        <p:nvPr/>
      </p:nvGrpSpPr>
      <p:grpSpPr>
        <a:xfrm>
          <a:off x="0" y="0"/>
          <a:ext cx="0" cy="0"/>
          <a:chOff x="0" y="0"/>
          <a:chExt cx="0" cy="0"/>
        </a:xfrm>
      </p:grpSpPr>
      <p:sp>
        <p:nvSpPr>
          <p:cNvPr id="304" name="Google Shape;304;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305" name="Google Shape;305;p22"/>
          <p:cNvGrpSpPr/>
          <p:nvPr/>
        </p:nvGrpSpPr>
        <p:grpSpPr>
          <a:xfrm>
            <a:off x="8280450" y="0"/>
            <a:ext cx="863400" cy="454200"/>
            <a:chOff x="8280450" y="0"/>
            <a:chExt cx="863400" cy="454200"/>
          </a:xfrm>
        </p:grpSpPr>
        <p:sp>
          <p:nvSpPr>
            <p:cNvPr id="306" name="Google Shape;306;p22">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7" name="Google Shape;307;p22">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308" name="Google Shape;308;p22">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309" name="Google Shape;309;p22">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grpSp>
      <p:pic>
        <p:nvPicPr>
          <p:cNvPr id="310" name="Google Shape;310;p22"/>
          <p:cNvPicPr preferRelativeResize="0"/>
          <p:nvPr/>
        </p:nvPicPr>
        <p:blipFill rotWithShape="1">
          <a:blip r:embed="rId2">
            <a:alphaModFix/>
          </a:blip>
          <a:srcRect b="24585"/>
          <a:stretch/>
        </p:blipFill>
        <p:spPr>
          <a:xfrm>
            <a:off x="150525" y="111250"/>
            <a:ext cx="863400" cy="260450"/>
          </a:xfrm>
          <a:prstGeom prst="rect">
            <a:avLst/>
          </a:prstGeom>
          <a:noFill/>
          <a:ln>
            <a:noFill/>
          </a:ln>
        </p:spPr>
      </p:pic>
      <p:cxnSp>
        <p:nvCxnSpPr>
          <p:cNvPr id="311" name="Google Shape;311;p22"/>
          <p:cNvCxnSpPr/>
          <p:nvPr/>
        </p:nvCxnSpPr>
        <p:spPr>
          <a:xfrm>
            <a:off x="-10500" y="501600"/>
            <a:ext cx="9186600" cy="0"/>
          </a:xfrm>
          <a:prstGeom prst="straightConnector1">
            <a:avLst/>
          </a:prstGeom>
          <a:noFill/>
          <a:ln w="9525" cap="flat" cmpd="sng">
            <a:solidFill>
              <a:schemeClr val="lt1"/>
            </a:solidFill>
            <a:prstDash val="solid"/>
            <a:round/>
            <a:headEnd type="none" w="med" len="med"/>
            <a:tailEnd type="none" w="med" len="med"/>
          </a:ln>
        </p:spPr>
      </p:cxnSp>
      <p:sp>
        <p:nvSpPr>
          <p:cNvPr id="312" name="Google Shape;312;p22"/>
          <p:cNvSpPr txBox="1">
            <a:spLocks noGrp="1"/>
          </p:cNvSpPr>
          <p:nvPr>
            <p:ph type="subTitle" idx="1"/>
          </p:nvPr>
        </p:nvSpPr>
        <p:spPr>
          <a:xfrm>
            <a:off x="729450" y="1552050"/>
            <a:ext cx="3048000" cy="260400"/>
          </a:xfrm>
          <a:prstGeom prst="rect">
            <a:avLst/>
          </a:prstGeom>
        </p:spPr>
        <p:txBody>
          <a:bodyPr spcFirstLastPara="1" wrap="square" lIns="0" tIns="91425" rIns="91425" bIns="91425" anchor="t" anchorCtr="0">
            <a:noAutofit/>
          </a:bodyPr>
          <a:lstStyle>
            <a:lvl1pPr lvl="0">
              <a:spcBef>
                <a:spcPts val="0"/>
              </a:spcBef>
              <a:spcAft>
                <a:spcPts val="0"/>
              </a:spcAft>
              <a:buClr>
                <a:schemeClr val="lt1"/>
              </a:buClr>
              <a:buSzPts val="1300"/>
              <a:buFont typeface="Raleway"/>
              <a:buNone/>
              <a:defRPr b="1">
                <a:solidFill>
                  <a:schemeClr val="lt1"/>
                </a:solidFill>
                <a:latin typeface="Raleway"/>
                <a:ea typeface="Raleway"/>
                <a:cs typeface="Raleway"/>
                <a:sym typeface="Raleway"/>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3" name="Google Shape;313;p22"/>
          <p:cNvSpPr/>
          <p:nvPr/>
        </p:nvSpPr>
        <p:spPr>
          <a:xfrm>
            <a:off x="724850" y="1501650"/>
            <a:ext cx="1151100" cy="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2"/>
          <p:cNvSpPr/>
          <p:nvPr/>
        </p:nvSpPr>
        <p:spPr>
          <a:xfrm>
            <a:off x="1087700" y="2190750"/>
            <a:ext cx="328800" cy="328800"/>
          </a:xfrm>
          <a:prstGeom prst="ellipse">
            <a:avLst/>
          </a:prstGeom>
          <a:solidFill>
            <a:srgbClr val="4A9647"/>
          </a:solidFill>
          <a:ln w="9525" cap="flat" cmpd="sng">
            <a:solidFill>
              <a:schemeClr val="lt1"/>
            </a:solidFill>
            <a:prstDash val="solid"/>
            <a:round/>
            <a:headEnd type="none" w="sm" len="sm"/>
            <a:tailEnd type="none" w="sm" len="sm"/>
          </a:ln>
        </p:spPr>
        <p:txBody>
          <a:bodyPr spcFirstLastPara="1" wrap="square" lIns="72000" tIns="91425" rIns="91425" bIns="91425" anchor="ctr" anchorCtr="0">
            <a:noAutofit/>
          </a:bodyPr>
          <a:lstStyle/>
          <a:p>
            <a:pPr marL="0" lvl="0" indent="0" algn="ctr" rtl="0">
              <a:spcBef>
                <a:spcPts val="0"/>
              </a:spcBef>
              <a:spcAft>
                <a:spcPts val="0"/>
              </a:spcAft>
              <a:buNone/>
            </a:pPr>
            <a:r>
              <a:rPr lang="en-GB" sz="1200" b="1">
                <a:solidFill>
                  <a:srgbClr val="FFFFFF"/>
                </a:solidFill>
              </a:rPr>
              <a:t>1</a:t>
            </a:r>
            <a:endParaRPr sz="1200" b="1">
              <a:solidFill>
                <a:srgbClr val="FFFFFF"/>
              </a:solidFill>
            </a:endParaRPr>
          </a:p>
        </p:txBody>
      </p:sp>
      <p:sp>
        <p:nvSpPr>
          <p:cNvPr id="315" name="Google Shape;315;p22"/>
          <p:cNvSpPr/>
          <p:nvPr/>
        </p:nvSpPr>
        <p:spPr>
          <a:xfrm>
            <a:off x="1088090" y="3413150"/>
            <a:ext cx="328800" cy="328800"/>
          </a:xfrm>
          <a:prstGeom prst="ellipse">
            <a:avLst/>
          </a:prstGeom>
          <a:solidFill>
            <a:srgbClr val="4A9647"/>
          </a:solidFill>
          <a:ln w="9525" cap="flat" cmpd="sng">
            <a:solidFill>
              <a:schemeClr val="lt1"/>
            </a:solidFill>
            <a:prstDash val="solid"/>
            <a:round/>
            <a:headEnd type="none" w="sm" len="sm"/>
            <a:tailEnd type="none" w="sm" len="sm"/>
          </a:ln>
        </p:spPr>
        <p:txBody>
          <a:bodyPr spcFirstLastPara="1" wrap="square" lIns="72000" tIns="91425" rIns="91425" bIns="91425" anchor="ctr" anchorCtr="0">
            <a:noAutofit/>
          </a:bodyPr>
          <a:lstStyle/>
          <a:p>
            <a:pPr marL="0" lvl="0" indent="0" algn="ctr" rtl="0">
              <a:spcBef>
                <a:spcPts val="0"/>
              </a:spcBef>
              <a:spcAft>
                <a:spcPts val="0"/>
              </a:spcAft>
              <a:buNone/>
            </a:pPr>
            <a:r>
              <a:rPr lang="en-GB" sz="1200" b="1">
                <a:solidFill>
                  <a:srgbClr val="FFFFFF"/>
                </a:solidFill>
              </a:rPr>
              <a:t>2</a:t>
            </a:r>
            <a:endParaRPr sz="1200" b="1">
              <a:solidFill>
                <a:srgbClr val="FFFFFF"/>
              </a:solidFill>
            </a:endParaRPr>
          </a:p>
        </p:txBody>
      </p:sp>
      <p:sp>
        <p:nvSpPr>
          <p:cNvPr id="316" name="Google Shape;316;p22"/>
          <p:cNvSpPr/>
          <p:nvPr/>
        </p:nvSpPr>
        <p:spPr>
          <a:xfrm>
            <a:off x="4778109" y="2190750"/>
            <a:ext cx="328800" cy="328800"/>
          </a:xfrm>
          <a:prstGeom prst="ellipse">
            <a:avLst/>
          </a:prstGeom>
          <a:solidFill>
            <a:srgbClr val="4A9647"/>
          </a:solidFill>
          <a:ln w="9525" cap="flat" cmpd="sng">
            <a:solidFill>
              <a:schemeClr val="lt1"/>
            </a:solidFill>
            <a:prstDash val="solid"/>
            <a:round/>
            <a:headEnd type="none" w="sm" len="sm"/>
            <a:tailEnd type="none" w="sm" len="sm"/>
          </a:ln>
        </p:spPr>
        <p:txBody>
          <a:bodyPr spcFirstLastPara="1" wrap="square" lIns="72000" tIns="91425" rIns="91425" bIns="91425" anchor="ctr" anchorCtr="0">
            <a:noAutofit/>
          </a:bodyPr>
          <a:lstStyle/>
          <a:p>
            <a:pPr marL="0" lvl="0" indent="0" algn="ctr" rtl="0">
              <a:spcBef>
                <a:spcPts val="0"/>
              </a:spcBef>
              <a:spcAft>
                <a:spcPts val="0"/>
              </a:spcAft>
              <a:buNone/>
            </a:pPr>
            <a:r>
              <a:rPr lang="en-GB" sz="1200" b="1">
                <a:solidFill>
                  <a:srgbClr val="FFFFFF"/>
                </a:solidFill>
              </a:rPr>
              <a:t>3</a:t>
            </a:r>
            <a:endParaRPr sz="1600" b="1">
              <a:solidFill>
                <a:srgbClr val="FFFFFF"/>
              </a:solidFill>
            </a:endParaRPr>
          </a:p>
        </p:txBody>
      </p:sp>
      <p:sp>
        <p:nvSpPr>
          <p:cNvPr id="317" name="Google Shape;317;p22"/>
          <p:cNvSpPr/>
          <p:nvPr/>
        </p:nvSpPr>
        <p:spPr>
          <a:xfrm>
            <a:off x="4778109" y="3413150"/>
            <a:ext cx="328800" cy="328800"/>
          </a:xfrm>
          <a:prstGeom prst="ellipse">
            <a:avLst/>
          </a:prstGeom>
          <a:solidFill>
            <a:srgbClr val="4A9647"/>
          </a:solidFill>
          <a:ln w="9525" cap="flat" cmpd="sng">
            <a:solidFill>
              <a:schemeClr val="lt1"/>
            </a:solidFill>
            <a:prstDash val="solid"/>
            <a:round/>
            <a:headEnd type="none" w="sm" len="sm"/>
            <a:tailEnd type="none" w="sm" len="sm"/>
          </a:ln>
        </p:spPr>
        <p:txBody>
          <a:bodyPr spcFirstLastPara="1" wrap="square" lIns="72000" tIns="91425" rIns="91425" bIns="91425" anchor="ctr" anchorCtr="0">
            <a:noAutofit/>
          </a:bodyPr>
          <a:lstStyle/>
          <a:p>
            <a:pPr marL="0" lvl="0" indent="0" algn="ctr" rtl="0">
              <a:spcBef>
                <a:spcPts val="0"/>
              </a:spcBef>
              <a:spcAft>
                <a:spcPts val="0"/>
              </a:spcAft>
              <a:buNone/>
            </a:pPr>
            <a:r>
              <a:rPr lang="en-GB" sz="1200" b="1">
                <a:solidFill>
                  <a:srgbClr val="FFFFFF"/>
                </a:solidFill>
              </a:rPr>
              <a:t>4</a:t>
            </a:r>
            <a:endParaRPr sz="1200" b="1">
              <a:solidFill>
                <a:srgbClr val="FFFFFF"/>
              </a:solidFill>
            </a:endParaRPr>
          </a:p>
        </p:txBody>
      </p:sp>
      <p:sp>
        <p:nvSpPr>
          <p:cNvPr id="318" name="Google Shape;318;p22"/>
          <p:cNvSpPr txBox="1">
            <a:spLocks noGrp="1"/>
          </p:cNvSpPr>
          <p:nvPr>
            <p:ph type="body" idx="2"/>
          </p:nvPr>
        </p:nvSpPr>
        <p:spPr>
          <a:xfrm>
            <a:off x="1621300" y="2078900"/>
            <a:ext cx="2952000" cy="11487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lt1"/>
              </a:buClr>
              <a:buSzPts val="1000"/>
              <a:buChar char="■"/>
              <a:defRPr sz="1000">
                <a:solidFill>
                  <a:schemeClr val="lt1"/>
                </a:solidFill>
              </a:defRPr>
            </a:lvl1pPr>
            <a:lvl2pPr marL="914400" lvl="1" indent="-292100">
              <a:spcBef>
                <a:spcPts val="0"/>
              </a:spcBef>
              <a:spcAft>
                <a:spcPts val="0"/>
              </a:spcAft>
              <a:buClr>
                <a:schemeClr val="lt1"/>
              </a:buClr>
              <a:buSzPts val="1000"/>
              <a:buChar char="►"/>
              <a:defRPr sz="1000">
                <a:solidFill>
                  <a:schemeClr val="lt1"/>
                </a:solidFill>
              </a:defRPr>
            </a:lvl2pPr>
            <a:lvl3pPr marL="1371600" lvl="2" indent="-292100">
              <a:spcBef>
                <a:spcPts val="0"/>
              </a:spcBef>
              <a:spcAft>
                <a:spcPts val="0"/>
              </a:spcAft>
              <a:buClr>
                <a:schemeClr val="lt1"/>
              </a:buClr>
              <a:buSzPts val="1000"/>
              <a:buChar char="●"/>
              <a:defRPr sz="1000">
                <a:solidFill>
                  <a:schemeClr val="lt1"/>
                </a:solidFill>
              </a:defRPr>
            </a:lvl3pPr>
            <a:lvl4pPr marL="1828800" lvl="3" indent="-292100">
              <a:spcBef>
                <a:spcPts val="0"/>
              </a:spcBef>
              <a:spcAft>
                <a:spcPts val="0"/>
              </a:spcAft>
              <a:buClr>
                <a:schemeClr val="lt1"/>
              </a:buClr>
              <a:buSzPts val="1000"/>
              <a:buChar char="●"/>
              <a:defRPr sz="1000">
                <a:solidFill>
                  <a:schemeClr val="lt1"/>
                </a:solidFill>
              </a:defRPr>
            </a:lvl4pPr>
            <a:lvl5pPr marL="2286000" lvl="4" indent="-292100">
              <a:spcBef>
                <a:spcPts val="0"/>
              </a:spcBef>
              <a:spcAft>
                <a:spcPts val="0"/>
              </a:spcAft>
              <a:buClr>
                <a:schemeClr val="lt1"/>
              </a:buClr>
              <a:buSzPts val="1000"/>
              <a:buChar char="○"/>
              <a:defRPr sz="1000">
                <a:solidFill>
                  <a:schemeClr val="lt1"/>
                </a:solidFill>
              </a:defRPr>
            </a:lvl5pPr>
            <a:lvl6pPr marL="2743200" lvl="5" indent="-292100">
              <a:spcBef>
                <a:spcPts val="0"/>
              </a:spcBef>
              <a:spcAft>
                <a:spcPts val="0"/>
              </a:spcAft>
              <a:buClr>
                <a:schemeClr val="lt1"/>
              </a:buClr>
              <a:buSzPts val="1000"/>
              <a:buChar char="■"/>
              <a:defRPr sz="1000">
                <a:solidFill>
                  <a:schemeClr val="lt1"/>
                </a:solidFill>
              </a:defRPr>
            </a:lvl6pPr>
            <a:lvl7pPr marL="3200400" lvl="6" indent="-292100">
              <a:spcBef>
                <a:spcPts val="0"/>
              </a:spcBef>
              <a:spcAft>
                <a:spcPts val="0"/>
              </a:spcAft>
              <a:buClr>
                <a:schemeClr val="lt1"/>
              </a:buClr>
              <a:buSzPts val="1000"/>
              <a:buChar char="●"/>
              <a:defRPr sz="1000">
                <a:solidFill>
                  <a:schemeClr val="lt1"/>
                </a:solidFill>
              </a:defRPr>
            </a:lvl7pPr>
            <a:lvl8pPr marL="3657600" lvl="7" indent="-292100">
              <a:spcBef>
                <a:spcPts val="0"/>
              </a:spcBef>
              <a:spcAft>
                <a:spcPts val="0"/>
              </a:spcAft>
              <a:buClr>
                <a:schemeClr val="lt1"/>
              </a:buClr>
              <a:buSzPts val="1000"/>
              <a:buChar char="○"/>
              <a:defRPr sz="1000">
                <a:solidFill>
                  <a:schemeClr val="lt1"/>
                </a:solidFill>
              </a:defRPr>
            </a:lvl8pPr>
            <a:lvl9pPr marL="4114800" lvl="8" indent="-292100">
              <a:spcBef>
                <a:spcPts val="0"/>
              </a:spcBef>
              <a:spcAft>
                <a:spcPts val="0"/>
              </a:spcAft>
              <a:buClr>
                <a:schemeClr val="lt1"/>
              </a:buClr>
              <a:buSzPts val="1000"/>
              <a:buChar char="■"/>
              <a:defRPr sz="1000">
                <a:solidFill>
                  <a:schemeClr val="lt1"/>
                </a:solidFill>
              </a:defRPr>
            </a:lvl9pPr>
          </a:lstStyle>
          <a:p>
            <a:endParaRPr/>
          </a:p>
        </p:txBody>
      </p:sp>
      <p:sp>
        <p:nvSpPr>
          <p:cNvPr id="319" name="Google Shape;319;p22"/>
          <p:cNvSpPr txBox="1">
            <a:spLocks noGrp="1"/>
          </p:cNvSpPr>
          <p:nvPr>
            <p:ph type="body" idx="3"/>
          </p:nvPr>
        </p:nvSpPr>
        <p:spPr>
          <a:xfrm>
            <a:off x="1621500" y="3494050"/>
            <a:ext cx="2952000" cy="1148700"/>
          </a:xfrm>
          <a:prstGeom prst="rect">
            <a:avLst/>
          </a:prstGeom>
        </p:spPr>
        <p:txBody>
          <a:bodyPr spcFirstLastPara="1" wrap="square" lIns="91425" tIns="18000" rIns="91425" bIns="91425" anchor="t" anchorCtr="0">
            <a:noAutofit/>
          </a:bodyPr>
          <a:lstStyle>
            <a:lvl1pPr marL="457200" lvl="0" indent="-292100" rtl="0">
              <a:spcBef>
                <a:spcPts val="0"/>
              </a:spcBef>
              <a:spcAft>
                <a:spcPts val="0"/>
              </a:spcAft>
              <a:buClr>
                <a:schemeClr val="lt1"/>
              </a:buClr>
              <a:buSzPts val="1000"/>
              <a:buChar char="■"/>
              <a:defRPr sz="1000">
                <a:solidFill>
                  <a:schemeClr val="lt1"/>
                </a:solidFill>
              </a:defRPr>
            </a:lvl1pPr>
            <a:lvl2pPr marL="914400" lvl="1" indent="-292100" rtl="0">
              <a:spcBef>
                <a:spcPts val="0"/>
              </a:spcBef>
              <a:spcAft>
                <a:spcPts val="0"/>
              </a:spcAft>
              <a:buClr>
                <a:schemeClr val="lt1"/>
              </a:buClr>
              <a:buSzPts val="1000"/>
              <a:buChar char="►"/>
              <a:defRPr sz="1000">
                <a:solidFill>
                  <a:schemeClr val="lt1"/>
                </a:solidFill>
              </a:defRPr>
            </a:lvl2pPr>
            <a:lvl3pPr marL="1371600" lvl="2" indent="-292100" rtl="0">
              <a:spcBef>
                <a:spcPts val="0"/>
              </a:spcBef>
              <a:spcAft>
                <a:spcPts val="0"/>
              </a:spcAft>
              <a:buClr>
                <a:schemeClr val="lt1"/>
              </a:buClr>
              <a:buSzPts val="1000"/>
              <a:buChar char="●"/>
              <a:defRPr sz="1000">
                <a:solidFill>
                  <a:schemeClr val="lt1"/>
                </a:solidFill>
              </a:defRPr>
            </a:lvl3pPr>
            <a:lvl4pPr marL="1828800" lvl="3" indent="-292100" rtl="0">
              <a:spcBef>
                <a:spcPts val="0"/>
              </a:spcBef>
              <a:spcAft>
                <a:spcPts val="0"/>
              </a:spcAft>
              <a:buClr>
                <a:schemeClr val="lt1"/>
              </a:buClr>
              <a:buSzPts val="1000"/>
              <a:buChar char="●"/>
              <a:defRPr sz="1000">
                <a:solidFill>
                  <a:schemeClr val="lt1"/>
                </a:solidFill>
              </a:defRPr>
            </a:lvl4pPr>
            <a:lvl5pPr marL="2286000" lvl="4" indent="-292100" rtl="0">
              <a:spcBef>
                <a:spcPts val="0"/>
              </a:spcBef>
              <a:spcAft>
                <a:spcPts val="0"/>
              </a:spcAft>
              <a:buClr>
                <a:schemeClr val="lt1"/>
              </a:buClr>
              <a:buSzPts val="1000"/>
              <a:buChar char="○"/>
              <a:defRPr sz="1000">
                <a:solidFill>
                  <a:schemeClr val="lt1"/>
                </a:solidFill>
              </a:defRPr>
            </a:lvl5pPr>
            <a:lvl6pPr marL="2743200" lvl="5" indent="-292100" rtl="0">
              <a:spcBef>
                <a:spcPts val="0"/>
              </a:spcBef>
              <a:spcAft>
                <a:spcPts val="0"/>
              </a:spcAft>
              <a:buClr>
                <a:schemeClr val="lt1"/>
              </a:buClr>
              <a:buSzPts val="1000"/>
              <a:buChar char="■"/>
              <a:defRPr sz="1000">
                <a:solidFill>
                  <a:schemeClr val="lt1"/>
                </a:solidFill>
              </a:defRPr>
            </a:lvl6pPr>
            <a:lvl7pPr marL="3200400" lvl="6" indent="-292100" rtl="0">
              <a:spcBef>
                <a:spcPts val="0"/>
              </a:spcBef>
              <a:spcAft>
                <a:spcPts val="0"/>
              </a:spcAft>
              <a:buClr>
                <a:schemeClr val="lt1"/>
              </a:buClr>
              <a:buSzPts val="1000"/>
              <a:buChar char="●"/>
              <a:defRPr sz="1000">
                <a:solidFill>
                  <a:schemeClr val="lt1"/>
                </a:solidFill>
              </a:defRPr>
            </a:lvl7pPr>
            <a:lvl8pPr marL="3657600" lvl="7" indent="-292100" rtl="0">
              <a:spcBef>
                <a:spcPts val="0"/>
              </a:spcBef>
              <a:spcAft>
                <a:spcPts val="0"/>
              </a:spcAft>
              <a:buClr>
                <a:schemeClr val="lt1"/>
              </a:buClr>
              <a:buSzPts val="1000"/>
              <a:buChar char="○"/>
              <a:defRPr sz="1000">
                <a:solidFill>
                  <a:schemeClr val="lt1"/>
                </a:solidFill>
              </a:defRPr>
            </a:lvl8pPr>
            <a:lvl9pPr marL="4114800" lvl="8" indent="-292100" rtl="0">
              <a:spcBef>
                <a:spcPts val="0"/>
              </a:spcBef>
              <a:spcAft>
                <a:spcPts val="0"/>
              </a:spcAft>
              <a:buClr>
                <a:schemeClr val="lt1"/>
              </a:buClr>
              <a:buSzPts val="1000"/>
              <a:buChar char="■"/>
              <a:defRPr sz="1000">
                <a:solidFill>
                  <a:schemeClr val="lt1"/>
                </a:solidFill>
              </a:defRPr>
            </a:lvl9pPr>
          </a:lstStyle>
          <a:p>
            <a:endParaRPr/>
          </a:p>
        </p:txBody>
      </p:sp>
      <p:sp>
        <p:nvSpPr>
          <p:cNvPr id="320" name="Google Shape;320;p22"/>
          <p:cNvSpPr txBox="1">
            <a:spLocks noGrp="1"/>
          </p:cNvSpPr>
          <p:nvPr>
            <p:ph type="body" idx="4"/>
          </p:nvPr>
        </p:nvSpPr>
        <p:spPr>
          <a:xfrm>
            <a:off x="5311700" y="2078900"/>
            <a:ext cx="2952000" cy="11487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chemeClr val="lt1"/>
              </a:buClr>
              <a:buSzPts val="1000"/>
              <a:buChar char="■"/>
              <a:defRPr sz="1000">
                <a:solidFill>
                  <a:schemeClr val="lt1"/>
                </a:solidFill>
              </a:defRPr>
            </a:lvl1pPr>
            <a:lvl2pPr marL="914400" lvl="1" indent="-292100" rtl="0">
              <a:spcBef>
                <a:spcPts val="0"/>
              </a:spcBef>
              <a:spcAft>
                <a:spcPts val="0"/>
              </a:spcAft>
              <a:buClr>
                <a:schemeClr val="lt1"/>
              </a:buClr>
              <a:buSzPts val="1000"/>
              <a:buChar char="►"/>
              <a:defRPr sz="1000">
                <a:solidFill>
                  <a:schemeClr val="lt1"/>
                </a:solidFill>
              </a:defRPr>
            </a:lvl2pPr>
            <a:lvl3pPr marL="1371600" lvl="2" indent="-292100" rtl="0">
              <a:spcBef>
                <a:spcPts val="0"/>
              </a:spcBef>
              <a:spcAft>
                <a:spcPts val="0"/>
              </a:spcAft>
              <a:buClr>
                <a:schemeClr val="lt1"/>
              </a:buClr>
              <a:buSzPts val="1000"/>
              <a:buChar char="●"/>
              <a:defRPr sz="1000">
                <a:solidFill>
                  <a:schemeClr val="lt1"/>
                </a:solidFill>
              </a:defRPr>
            </a:lvl3pPr>
            <a:lvl4pPr marL="1828800" lvl="3" indent="-292100" rtl="0">
              <a:spcBef>
                <a:spcPts val="0"/>
              </a:spcBef>
              <a:spcAft>
                <a:spcPts val="0"/>
              </a:spcAft>
              <a:buClr>
                <a:schemeClr val="lt1"/>
              </a:buClr>
              <a:buSzPts val="1000"/>
              <a:buChar char="●"/>
              <a:defRPr sz="1000">
                <a:solidFill>
                  <a:schemeClr val="lt1"/>
                </a:solidFill>
              </a:defRPr>
            </a:lvl4pPr>
            <a:lvl5pPr marL="2286000" lvl="4" indent="-292100" rtl="0">
              <a:spcBef>
                <a:spcPts val="0"/>
              </a:spcBef>
              <a:spcAft>
                <a:spcPts val="0"/>
              </a:spcAft>
              <a:buClr>
                <a:schemeClr val="lt1"/>
              </a:buClr>
              <a:buSzPts val="1000"/>
              <a:buChar char="○"/>
              <a:defRPr sz="1000">
                <a:solidFill>
                  <a:schemeClr val="lt1"/>
                </a:solidFill>
              </a:defRPr>
            </a:lvl5pPr>
            <a:lvl6pPr marL="2743200" lvl="5" indent="-292100" rtl="0">
              <a:spcBef>
                <a:spcPts val="0"/>
              </a:spcBef>
              <a:spcAft>
                <a:spcPts val="0"/>
              </a:spcAft>
              <a:buClr>
                <a:schemeClr val="lt1"/>
              </a:buClr>
              <a:buSzPts val="1000"/>
              <a:buChar char="■"/>
              <a:defRPr sz="1000">
                <a:solidFill>
                  <a:schemeClr val="lt1"/>
                </a:solidFill>
              </a:defRPr>
            </a:lvl6pPr>
            <a:lvl7pPr marL="3200400" lvl="6" indent="-292100" rtl="0">
              <a:spcBef>
                <a:spcPts val="0"/>
              </a:spcBef>
              <a:spcAft>
                <a:spcPts val="0"/>
              </a:spcAft>
              <a:buClr>
                <a:schemeClr val="lt1"/>
              </a:buClr>
              <a:buSzPts val="1000"/>
              <a:buChar char="●"/>
              <a:defRPr sz="1000">
                <a:solidFill>
                  <a:schemeClr val="lt1"/>
                </a:solidFill>
              </a:defRPr>
            </a:lvl7pPr>
            <a:lvl8pPr marL="3657600" lvl="7" indent="-292100" rtl="0">
              <a:spcBef>
                <a:spcPts val="0"/>
              </a:spcBef>
              <a:spcAft>
                <a:spcPts val="0"/>
              </a:spcAft>
              <a:buClr>
                <a:schemeClr val="lt1"/>
              </a:buClr>
              <a:buSzPts val="1000"/>
              <a:buChar char="○"/>
              <a:defRPr sz="1000">
                <a:solidFill>
                  <a:schemeClr val="lt1"/>
                </a:solidFill>
              </a:defRPr>
            </a:lvl8pPr>
            <a:lvl9pPr marL="4114800" lvl="8" indent="-292100" rtl="0">
              <a:spcBef>
                <a:spcPts val="0"/>
              </a:spcBef>
              <a:spcAft>
                <a:spcPts val="0"/>
              </a:spcAft>
              <a:buClr>
                <a:schemeClr val="lt1"/>
              </a:buClr>
              <a:buSzPts val="1000"/>
              <a:buChar char="■"/>
              <a:defRPr sz="1000">
                <a:solidFill>
                  <a:schemeClr val="lt1"/>
                </a:solidFill>
              </a:defRPr>
            </a:lvl9pPr>
          </a:lstStyle>
          <a:p>
            <a:endParaRPr/>
          </a:p>
        </p:txBody>
      </p:sp>
      <p:sp>
        <p:nvSpPr>
          <p:cNvPr id="321" name="Google Shape;321;p22"/>
          <p:cNvSpPr txBox="1">
            <a:spLocks noGrp="1"/>
          </p:cNvSpPr>
          <p:nvPr>
            <p:ph type="body" idx="5"/>
          </p:nvPr>
        </p:nvSpPr>
        <p:spPr>
          <a:xfrm>
            <a:off x="5311900" y="3494050"/>
            <a:ext cx="2952000" cy="1148700"/>
          </a:xfrm>
          <a:prstGeom prst="rect">
            <a:avLst/>
          </a:prstGeom>
        </p:spPr>
        <p:txBody>
          <a:bodyPr spcFirstLastPara="1" wrap="square" lIns="91425" tIns="18000" rIns="91425" bIns="91425" anchor="t" anchorCtr="0">
            <a:noAutofit/>
          </a:bodyPr>
          <a:lstStyle>
            <a:lvl1pPr marL="457200" lvl="0" indent="-292100" rtl="0">
              <a:spcBef>
                <a:spcPts val="0"/>
              </a:spcBef>
              <a:spcAft>
                <a:spcPts val="0"/>
              </a:spcAft>
              <a:buClr>
                <a:schemeClr val="lt1"/>
              </a:buClr>
              <a:buSzPts val="1000"/>
              <a:buChar char="■"/>
              <a:defRPr sz="1000">
                <a:solidFill>
                  <a:schemeClr val="lt1"/>
                </a:solidFill>
              </a:defRPr>
            </a:lvl1pPr>
            <a:lvl2pPr marL="914400" lvl="1" indent="-292100" rtl="0">
              <a:spcBef>
                <a:spcPts val="0"/>
              </a:spcBef>
              <a:spcAft>
                <a:spcPts val="0"/>
              </a:spcAft>
              <a:buClr>
                <a:schemeClr val="lt1"/>
              </a:buClr>
              <a:buSzPts val="1000"/>
              <a:buChar char="►"/>
              <a:defRPr sz="1000">
                <a:solidFill>
                  <a:schemeClr val="lt1"/>
                </a:solidFill>
              </a:defRPr>
            </a:lvl2pPr>
            <a:lvl3pPr marL="1371600" lvl="2" indent="-292100" rtl="0">
              <a:spcBef>
                <a:spcPts val="0"/>
              </a:spcBef>
              <a:spcAft>
                <a:spcPts val="0"/>
              </a:spcAft>
              <a:buClr>
                <a:schemeClr val="lt1"/>
              </a:buClr>
              <a:buSzPts val="1000"/>
              <a:buChar char="●"/>
              <a:defRPr sz="1000">
                <a:solidFill>
                  <a:schemeClr val="lt1"/>
                </a:solidFill>
              </a:defRPr>
            </a:lvl3pPr>
            <a:lvl4pPr marL="1828800" lvl="3" indent="-292100" rtl="0">
              <a:spcBef>
                <a:spcPts val="0"/>
              </a:spcBef>
              <a:spcAft>
                <a:spcPts val="0"/>
              </a:spcAft>
              <a:buClr>
                <a:schemeClr val="lt1"/>
              </a:buClr>
              <a:buSzPts val="1000"/>
              <a:buChar char="●"/>
              <a:defRPr sz="1000">
                <a:solidFill>
                  <a:schemeClr val="lt1"/>
                </a:solidFill>
              </a:defRPr>
            </a:lvl4pPr>
            <a:lvl5pPr marL="2286000" lvl="4" indent="-292100" rtl="0">
              <a:spcBef>
                <a:spcPts val="0"/>
              </a:spcBef>
              <a:spcAft>
                <a:spcPts val="0"/>
              </a:spcAft>
              <a:buClr>
                <a:schemeClr val="lt1"/>
              </a:buClr>
              <a:buSzPts val="1000"/>
              <a:buChar char="○"/>
              <a:defRPr sz="1000">
                <a:solidFill>
                  <a:schemeClr val="lt1"/>
                </a:solidFill>
              </a:defRPr>
            </a:lvl5pPr>
            <a:lvl6pPr marL="2743200" lvl="5" indent="-292100" rtl="0">
              <a:spcBef>
                <a:spcPts val="0"/>
              </a:spcBef>
              <a:spcAft>
                <a:spcPts val="0"/>
              </a:spcAft>
              <a:buClr>
                <a:schemeClr val="lt1"/>
              </a:buClr>
              <a:buSzPts val="1000"/>
              <a:buChar char="■"/>
              <a:defRPr sz="1000">
                <a:solidFill>
                  <a:schemeClr val="lt1"/>
                </a:solidFill>
              </a:defRPr>
            </a:lvl6pPr>
            <a:lvl7pPr marL="3200400" lvl="6" indent="-292100" rtl="0">
              <a:spcBef>
                <a:spcPts val="0"/>
              </a:spcBef>
              <a:spcAft>
                <a:spcPts val="0"/>
              </a:spcAft>
              <a:buClr>
                <a:schemeClr val="lt1"/>
              </a:buClr>
              <a:buSzPts val="1000"/>
              <a:buChar char="●"/>
              <a:defRPr sz="1000">
                <a:solidFill>
                  <a:schemeClr val="lt1"/>
                </a:solidFill>
              </a:defRPr>
            </a:lvl7pPr>
            <a:lvl8pPr marL="3657600" lvl="7" indent="-292100" rtl="0">
              <a:spcBef>
                <a:spcPts val="0"/>
              </a:spcBef>
              <a:spcAft>
                <a:spcPts val="0"/>
              </a:spcAft>
              <a:buClr>
                <a:schemeClr val="lt1"/>
              </a:buClr>
              <a:buSzPts val="1000"/>
              <a:buChar char="○"/>
              <a:defRPr sz="1000">
                <a:solidFill>
                  <a:schemeClr val="lt1"/>
                </a:solidFill>
              </a:defRPr>
            </a:lvl8pPr>
            <a:lvl9pPr marL="4114800" lvl="8" indent="-292100" rtl="0">
              <a:spcBef>
                <a:spcPts val="0"/>
              </a:spcBef>
              <a:spcAft>
                <a:spcPts val="0"/>
              </a:spcAft>
              <a:buClr>
                <a:schemeClr val="lt1"/>
              </a:buClr>
              <a:buSzPts val="1000"/>
              <a:buChar char="■"/>
              <a:defRPr sz="1000">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322"/>
        <p:cNvGrpSpPr/>
        <p:nvPr/>
      </p:nvGrpSpPr>
      <p:grpSpPr>
        <a:xfrm>
          <a:off x="0" y="0"/>
          <a:ext cx="0" cy="0"/>
          <a:chOff x="0" y="0"/>
          <a:chExt cx="0" cy="0"/>
        </a:xfrm>
      </p:grpSpPr>
      <p:sp>
        <p:nvSpPr>
          <p:cNvPr id="323" name="Google Shape;323;p23"/>
          <p:cNvSpPr/>
          <p:nvPr/>
        </p:nvSpPr>
        <p:spPr>
          <a:xfrm>
            <a:off x="4714661" y="0"/>
            <a:ext cx="4418544" cy="776285"/>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23"/>
          <p:cNvSpPr/>
          <p:nvPr/>
        </p:nvSpPr>
        <p:spPr>
          <a:xfrm>
            <a:off x="2228688" y="0"/>
            <a:ext cx="3851942" cy="676272"/>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23"/>
          <p:cNvSpPr/>
          <p:nvPr/>
        </p:nvSpPr>
        <p:spPr>
          <a:xfrm>
            <a:off x="100" y="124075"/>
            <a:ext cx="9144000" cy="5019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3"/>
          <p:cNvSpPr txBox="1">
            <a:spLocks noGrp="1"/>
          </p:cNvSpPr>
          <p:nvPr>
            <p:ph type="sldNum" idx="12"/>
          </p:nvPr>
        </p:nvSpPr>
        <p:spPr>
          <a:xfrm>
            <a:off x="8562800" y="4745925"/>
            <a:ext cx="481500" cy="245100"/>
          </a:xfrm>
          <a:prstGeom prst="rect">
            <a:avLst/>
          </a:prstGeom>
        </p:spPr>
        <p:txBody>
          <a:bodyPr spcFirstLastPara="1" wrap="square" lIns="91425" tIns="91425" rIns="91425" bIns="91425" anchor="ctr" anchorCtr="0">
            <a:noAutofit/>
          </a:bodyPr>
          <a:lstStyle>
            <a:lvl1pPr lvl="0" rtl="0">
              <a:buNone/>
              <a:defRPr>
                <a:latin typeface="Roboto Light"/>
                <a:ea typeface="Roboto Light"/>
                <a:cs typeface="Roboto Light"/>
                <a:sym typeface="Roboto Light"/>
              </a:defRPr>
            </a:lvl1pPr>
            <a:lvl2pPr lvl="1" rtl="0">
              <a:buNone/>
              <a:defRPr>
                <a:latin typeface="Roboto Light"/>
                <a:ea typeface="Roboto Light"/>
                <a:cs typeface="Roboto Light"/>
                <a:sym typeface="Roboto Light"/>
              </a:defRPr>
            </a:lvl2pPr>
            <a:lvl3pPr lvl="2" rtl="0">
              <a:buNone/>
              <a:defRPr>
                <a:latin typeface="Roboto Light"/>
                <a:ea typeface="Roboto Light"/>
                <a:cs typeface="Roboto Light"/>
                <a:sym typeface="Roboto Light"/>
              </a:defRPr>
            </a:lvl3pPr>
            <a:lvl4pPr lvl="3" rtl="0">
              <a:buNone/>
              <a:defRPr>
                <a:latin typeface="Roboto Light"/>
                <a:ea typeface="Roboto Light"/>
                <a:cs typeface="Roboto Light"/>
                <a:sym typeface="Roboto Light"/>
              </a:defRPr>
            </a:lvl4pPr>
            <a:lvl5pPr lvl="4" rtl="0">
              <a:buNone/>
              <a:defRPr>
                <a:latin typeface="Roboto Light"/>
                <a:ea typeface="Roboto Light"/>
                <a:cs typeface="Roboto Light"/>
                <a:sym typeface="Roboto Light"/>
              </a:defRPr>
            </a:lvl5pPr>
            <a:lvl6pPr lvl="5" rtl="0">
              <a:buNone/>
              <a:defRPr>
                <a:latin typeface="Roboto Light"/>
                <a:ea typeface="Roboto Light"/>
                <a:cs typeface="Roboto Light"/>
                <a:sym typeface="Roboto Light"/>
              </a:defRPr>
            </a:lvl6pPr>
            <a:lvl7pPr lvl="6" rtl="0">
              <a:buNone/>
              <a:defRPr>
                <a:latin typeface="Roboto Light"/>
                <a:ea typeface="Roboto Light"/>
                <a:cs typeface="Roboto Light"/>
                <a:sym typeface="Roboto Light"/>
              </a:defRPr>
            </a:lvl7pPr>
            <a:lvl8pPr lvl="7" rtl="0">
              <a:buNone/>
              <a:defRPr>
                <a:latin typeface="Roboto Light"/>
                <a:ea typeface="Roboto Light"/>
                <a:cs typeface="Roboto Light"/>
                <a:sym typeface="Roboto Light"/>
              </a:defRPr>
            </a:lvl8pPr>
            <a:lvl9pPr lvl="8" rtl="0">
              <a:buNone/>
              <a:defRPr>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327" name="Google Shape;327;p23"/>
          <p:cNvSpPr txBox="1">
            <a:spLocks noGrp="1"/>
          </p:cNvSpPr>
          <p:nvPr>
            <p:ph type="title"/>
          </p:nvPr>
        </p:nvSpPr>
        <p:spPr>
          <a:xfrm>
            <a:off x="457200" y="-100"/>
            <a:ext cx="5486400" cy="1439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2800"/>
              <a:buNone/>
              <a:defRPr sz="2800">
                <a:solidFill>
                  <a:srgbClr val="434343"/>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328" name="Google Shape;328;p23"/>
          <p:cNvSpPr/>
          <p:nvPr/>
        </p:nvSpPr>
        <p:spPr>
          <a:xfrm>
            <a:off x="-120" y="420591"/>
            <a:ext cx="647546" cy="647699"/>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23"/>
          <p:cNvSpPr txBox="1">
            <a:spLocks noGrp="1"/>
          </p:cNvSpPr>
          <p:nvPr>
            <p:ph type="body" idx="1"/>
          </p:nvPr>
        </p:nvSpPr>
        <p:spPr>
          <a:xfrm>
            <a:off x="457200" y="1125950"/>
            <a:ext cx="8229600" cy="3793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pic>
        <p:nvPicPr>
          <p:cNvPr id="330" name="Google Shape;330;p23"/>
          <p:cNvPicPr preferRelativeResize="0"/>
          <p:nvPr/>
        </p:nvPicPr>
        <p:blipFill>
          <a:blip r:embed="rId2">
            <a:alphaModFix/>
          </a:blip>
          <a:stretch>
            <a:fillRect/>
          </a:stretch>
        </p:blipFill>
        <p:spPr>
          <a:xfrm>
            <a:off x="8159076" y="4833652"/>
            <a:ext cx="552677" cy="15737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Option 3">
  <p:cSld name="TITLE_1">
    <p:bg>
      <p:bgPr>
        <a:solidFill>
          <a:schemeClr val="lt1"/>
        </a:solidFill>
        <a:effectLst/>
      </p:bgPr>
    </p:bg>
    <p:spTree>
      <p:nvGrpSpPr>
        <p:cNvPr id="1" name="Shape 32"/>
        <p:cNvGrpSpPr/>
        <p:nvPr/>
      </p:nvGrpSpPr>
      <p:grpSpPr>
        <a:xfrm>
          <a:off x="0" y="0"/>
          <a:ext cx="0" cy="0"/>
          <a:chOff x="0" y="0"/>
          <a:chExt cx="0" cy="0"/>
        </a:xfrm>
      </p:grpSpPr>
      <p:pic>
        <p:nvPicPr>
          <p:cNvPr id="33" name="Google Shape;33;p4"/>
          <p:cNvPicPr preferRelativeResize="0"/>
          <p:nvPr/>
        </p:nvPicPr>
        <p:blipFill rotWithShape="1">
          <a:blip r:embed="rId2">
            <a:alphaModFix/>
          </a:blip>
          <a:srcRect t="30945" b="3156"/>
          <a:stretch/>
        </p:blipFill>
        <p:spPr>
          <a:xfrm>
            <a:off x="0" y="2258925"/>
            <a:ext cx="9144000" cy="2884575"/>
          </a:xfrm>
          <a:prstGeom prst="flowChartManualInput">
            <a:avLst/>
          </a:prstGeom>
          <a:noFill/>
          <a:ln>
            <a:noFill/>
          </a:ln>
        </p:spPr>
      </p:pic>
      <p:sp>
        <p:nvSpPr>
          <p:cNvPr id="34" name="Google Shape;34;p4"/>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36" name="Google Shape;36;p4"/>
          <p:cNvSpPr txBox="1">
            <a:spLocks noGrp="1"/>
          </p:cNvSpPr>
          <p:nvPr>
            <p:ph type="subTitle" idx="1"/>
          </p:nvPr>
        </p:nvSpPr>
        <p:spPr>
          <a:xfrm>
            <a:off x="729627" y="199095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7" name="Google Shape;37;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38" name="Google Shape;38;p4"/>
          <p:cNvSpPr/>
          <p:nvPr/>
        </p:nvSpPr>
        <p:spPr>
          <a:xfrm rot="-5400000">
            <a:off x="1125000" y="896475"/>
            <a:ext cx="96600" cy="685800"/>
          </a:xfrm>
          <a:prstGeom prst="rect">
            <a:avLst/>
          </a:prstGeom>
          <a:solidFill>
            <a:srgbClr val="4A9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 name="Google Shape;39;p4"/>
          <p:cNvPicPr preferRelativeResize="0"/>
          <p:nvPr/>
        </p:nvPicPr>
        <p:blipFill rotWithShape="1">
          <a:blip r:embed="rId3">
            <a:alphaModFix/>
          </a:blip>
          <a:srcRect b="26937"/>
          <a:stretch/>
        </p:blipFill>
        <p:spPr>
          <a:xfrm>
            <a:off x="111050" y="110113"/>
            <a:ext cx="915600" cy="267575"/>
          </a:xfrm>
          <a:prstGeom prst="rect">
            <a:avLst/>
          </a:prstGeom>
          <a:noFill/>
          <a:ln>
            <a:noFill/>
          </a:ln>
        </p:spPr>
      </p:pic>
      <p:sp>
        <p:nvSpPr>
          <p:cNvPr id="40" name="Google Shape;40;p4"/>
          <p:cNvSpPr txBox="1"/>
          <p:nvPr/>
        </p:nvSpPr>
        <p:spPr>
          <a:xfrm>
            <a:off x="7245100" y="84925"/>
            <a:ext cx="1839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300">
                <a:latin typeface="Roboto Light"/>
                <a:ea typeface="Roboto Light"/>
                <a:cs typeface="Roboto Light"/>
                <a:sym typeface="Roboto Light"/>
              </a:rPr>
              <a:t>fourtheconomy.com</a:t>
            </a:r>
            <a:endParaRPr sz="1300">
              <a:latin typeface="Roboto Light"/>
              <a:ea typeface="Roboto Light"/>
              <a:cs typeface="Roboto Light"/>
              <a:sym typeface="Roboto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1">
  <p:cSld name="MAIN_POINT_1">
    <p:bg>
      <p:bgPr>
        <a:solidFill>
          <a:srgbClr val="4A9647"/>
        </a:solidFill>
        <a:effectLst/>
      </p:bgPr>
    </p:bg>
    <p:spTree>
      <p:nvGrpSpPr>
        <p:cNvPr id="1" name="Shape 41"/>
        <p:cNvGrpSpPr/>
        <p:nvPr/>
      </p:nvGrpSpPr>
      <p:grpSpPr>
        <a:xfrm>
          <a:off x="0" y="0"/>
          <a:ext cx="0" cy="0"/>
          <a:chOff x="0" y="0"/>
          <a:chExt cx="0" cy="0"/>
        </a:xfrm>
      </p:grpSpPr>
      <p:grpSp>
        <p:nvGrpSpPr>
          <p:cNvPr id="42" name="Google Shape;42;p5"/>
          <p:cNvGrpSpPr/>
          <p:nvPr/>
        </p:nvGrpSpPr>
        <p:grpSpPr>
          <a:xfrm>
            <a:off x="830392" y="4169130"/>
            <a:ext cx="745763" cy="45826"/>
            <a:chOff x="4580561" y="2589004"/>
            <a:chExt cx="1064464" cy="25200"/>
          </a:xfrm>
        </p:grpSpPr>
        <p:sp>
          <p:nvSpPr>
            <p:cNvPr id="43" name="Google Shape;43;p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5"/>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46" name="Google Shape;46;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47" name="Google Shape;47;p5"/>
          <p:cNvGrpSpPr/>
          <p:nvPr/>
        </p:nvGrpSpPr>
        <p:grpSpPr>
          <a:xfrm>
            <a:off x="8280450" y="0"/>
            <a:ext cx="863400" cy="454200"/>
            <a:chOff x="8280450" y="0"/>
            <a:chExt cx="863400" cy="454200"/>
          </a:xfrm>
        </p:grpSpPr>
        <p:sp>
          <p:nvSpPr>
            <p:cNvPr id="48" name="Google Shape;48;p5">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 name="Google Shape;49;p5">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50" name="Google Shape;50;p5">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51" name="Google Shape;51;p5">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grpSp>
      <p:pic>
        <p:nvPicPr>
          <p:cNvPr id="52" name="Google Shape;52;p5"/>
          <p:cNvPicPr preferRelativeResize="0"/>
          <p:nvPr/>
        </p:nvPicPr>
        <p:blipFill rotWithShape="1">
          <a:blip r:embed="rId2">
            <a:alphaModFix/>
          </a:blip>
          <a:srcRect b="24585"/>
          <a:stretch/>
        </p:blipFill>
        <p:spPr>
          <a:xfrm>
            <a:off x="150525" y="111250"/>
            <a:ext cx="863400" cy="260450"/>
          </a:xfrm>
          <a:prstGeom prst="rect">
            <a:avLst/>
          </a:prstGeom>
          <a:noFill/>
          <a:ln>
            <a:noFill/>
          </a:ln>
        </p:spPr>
      </p:pic>
      <p:cxnSp>
        <p:nvCxnSpPr>
          <p:cNvPr id="53" name="Google Shape;53;p5"/>
          <p:cNvCxnSpPr/>
          <p:nvPr/>
        </p:nvCxnSpPr>
        <p:spPr>
          <a:xfrm>
            <a:off x="-10500" y="501600"/>
            <a:ext cx="91866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4A9647"/>
        </a:solidFill>
        <a:effectLst/>
      </p:bgPr>
    </p:bg>
    <p:spTree>
      <p:nvGrpSpPr>
        <p:cNvPr id="1" name="Shape 54"/>
        <p:cNvGrpSpPr/>
        <p:nvPr/>
      </p:nvGrpSpPr>
      <p:grpSpPr>
        <a:xfrm>
          <a:off x="0" y="0"/>
          <a:ext cx="0" cy="0"/>
          <a:chOff x="0" y="0"/>
          <a:chExt cx="0" cy="0"/>
        </a:xfrm>
      </p:grpSpPr>
      <p:grpSp>
        <p:nvGrpSpPr>
          <p:cNvPr id="55" name="Google Shape;55;p6"/>
          <p:cNvGrpSpPr/>
          <p:nvPr/>
        </p:nvGrpSpPr>
        <p:grpSpPr>
          <a:xfrm>
            <a:off x="830392" y="1191256"/>
            <a:ext cx="745763" cy="45826"/>
            <a:chOff x="4580561" y="2589004"/>
            <a:chExt cx="1064464" cy="25200"/>
          </a:xfrm>
        </p:grpSpPr>
        <p:sp>
          <p:nvSpPr>
            <p:cNvPr id="56" name="Google Shape;56;p6"/>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59" name="Google Shape;59;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60" name="Google Shape;60;p6"/>
          <p:cNvGrpSpPr/>
          <p:nvPr/>
        </p:nvGrpSpPr>
        <p:grpSpPr>
          <a:xfrm>
            <a:off x="8280450" y="0"/>
            <a:ext cx="863400" cy="454200"/>
            <a:chOff x="8280450" y="0"/>
            <a:chExt cx="863400" cy="454200"/>
          </a:xfrm>
        </p:grpSpPr>
        <p:sp>
          <p:nvSpPr>
            <p:cNvPr id="61" name="Google Shape;61;p6">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 name="Google Shape;62;p6">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63" name="Google Shape;63;p6">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64" name="Google Shape;64;p6">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grpSp>
      <p:pic>
        <p:nvPicPr>
          <p:cNvPr id="65" name="Google Shape;65;p6"/>
          <p:cNvPicPr preferRelativeResize="0"/>
          <p:nvPr/>
        </p:nvPicPr>
        <p:blipFill rotWithShape="1">
          <a:blip r:embed="rId2">
            <a:alphaModFix/>
          </a:blip>
          <a:srcRect b="24585"/>
          <a:stretch/>
        </p:blipFill>
        <p:spPr>
          <a:xfrm>
            <a:off x="150525" y="111250"/>
            <a:ext cx="863400" cy="260450"/>
          </a:xfrm>
          <a:prstGeom prst="rect">
            <a:avLst/>
          </a:prstGeom>
          <a:noFill/>
          <a:ln>
            <a:noFill/>
          </a:ln>
        </p:spPr>
      </p:pic>
      <p:cxnSp>
        <p:nvCxnSpPr>
          <p:cNvPr id="66" name="Google Shape;66;p6"/>
          <p:cNvCxnSpPr/>
          <p:nvPr/>
        </p:nvCxnSpPr>
        <p:spPr>
          <a:xfrm>
            <a:off x="-10500" y="501600"/>
            <a:ext cx="9186600" cy="0"/>
          </a:xfrm>
          <a:prstGeom prst="straightConnector1">
            <a:avLst/>
          </a:prstGeom>
          <a:noFill/>
          <a:ln w="9525" cap="flat" cmpd="sng">
            <a:solidFill>
              <a:schemeClr val="lt1"/>
            </a:solidFill>
            <a:prstDash val="solid"/>
            <a:round/>
            <a:headEnd type="none" w="med" len="med"/>
            <a:tailEnd type="none" w="med" len="med"/>
          </a:ln>
        </p:spPr>
      </p:cxnSp>
      <p:sp>
        <p:nvSpPr>
          <p:cNvPr id="67" name="Google Shape;67;p6"/>
          <p:cNvSpPr txBox="1">
            <a:spLocks noGrp="1"/>
          </p:cNvSpPr>
          <p:nvPr>
            <p:ph type="body" idx="1"/>
          </p:nvPr>
        </p:nvSpPr>
        <p:spPr>
          <a:xfrm>
            <a:off x="831425" y="2132175"/>
            <a:ext cx="6277200" cy="197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68" name="Google Shape;68;p6"/>
          <p:cNvSpPr txBox="1"/>
          <p:nvPr/>
        </p:nvSpPr>
        <p:spPr>
          <a:xfrm>
            <a:off x="4625450" y="4800400"/>
            <a:ext cx="42204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endParaRPr sz="700">
              <a:solidFill>
                <a:schemeClr val="lt1"/>
              </a:solidFill>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2 / Subsection">
  <p:cSld name="SECTION_HEADER_2_1_1">
    <p:bg>
      <p:bgPr>
        <a:solidFill>
          <a:srgbClr val="4A9647"/>
        </a:solidFill>
        <a:effectLst/>
      </p:bgPr>
    </p:bg>
    <p:spTree>
      <p:nvGrpSpPr>
        <p:cNvPr id="1" name="Shape 69"/>
        <p:cNvGrpSpPr/>
        <p:nvPr/>
      </p:nvGrpSpPr>
      <p:grpSpPr>
        <a:xfrm>
          <a:off x="0" y="0"/>
          <a:ext cx="0" cy="0"/>
          <a:chOff x="0" y="0"/>
          <a:chExt cx="0" cy="0"/>
        </a:xfrm>
      </p:grpSpPr>
      <p:sp>
        <p:nvSpPr>
          <p:cNvPr id="70" name="Google Shape;70;p7"/>
          <p:cNvSpPr txBox="1">
            <a:spLocks noGrp="1"/>
          </p:cNvSpPr>
          <p:nvPr>
            <p:ph type="title"/>
          </p:nvPr>
        </p:nvSpPr>
        <p:spPr>
          <a:xfrm>
            <a:off x="729450" y="1812450"/>
            <a:ext cx="7688400" cy="1518600"/>
          </a:xfrm>
          <a:prstGeom prst="rect">
            <a:avLst/>
          </a:prstGeom>
        </p:spPr>
        <p:txBody>
          <a:bodyPr spcFirstLastPara="1" wrap="square" lIns="0" tIns="91425" rIns="91425" bIns="91425" anchor="t" anchorCtr="0">
            <a:noAutofit/>
          </a:bodyPr>
          <a:lstStyle>
            <a:lvl1pPr lvl="0" rtl="0">
              <a:spcBef>
                <a:spcPts val="0"/>
              </a:spcBef>
              <a:spcAft>
                <a:spcPts val="0"/>
              </a:spcAft>
              <a:buClr>
                <a:schemeClr val="lt1"/>
              </a:buClr>
              <a:buSzPts val="3600"/>
              <a:buFont typeface="Lato"/>
              <a:buNone/>
              <a:defRPr sz="3600" b="0">
                <a:solidFill>
                  <a:schemeClr val="lt1"/>
                </a:solidFill>
                <a:latin typeface="Lato"/>
                <a:ea typeface="Lato"/>
                <a:cs typeface="Lato"/>
                <a:sym typeface="Lato"/>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71" name="Google Shape;71;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72" name="Google Shape;72;p7"/>
          <p:cNvGrpSpPr/>
          <p:nvPr/>
        </p:nvGrpSpPr>
        <p:grpSpPr>
          <a:xfrm>
            <a:off x="8280450" y="0"/>
            <a:ext cx="863400" cy="454200"/>
            <a:chOff x="8280450" y="0"/>
            <a:chExt cx="863400" cy="454200"/>
          </a:xfrm>
        </p:grpSpPr>
        <p:sp>
          <p:nvSpPr>
            <p:cNvPr id="73" name="Google Shape;73;p7">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 name="Google Shape;74;p7">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75" name="Google Shape;75;p7">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76" name="Google Shape;76;p7">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grpSp>
      <p:pic>
        <p:nvPicPr>
          <p:cNvPr id="77" name="Google Shape;77;p7"/>
          <p:cNvPicPr preferRelativeResize="0"/>
          <p:nvPr/>
        </p:nvPicPr>
        <p:blipFill rotWithShape="1">
          <a:blip r:embed="rId2">
            <a:alphaModFix/>
          </a:blip>
          <a:srcRect b="24585"/>
          <a:stretch/>
        </p:blipFill>
        <p:spPr>
          <a:xfrm>
            <a:off x="150525" y="111250"/>
            <a:ext cx="863400" cy="260450"/>
          </a:xfrm>
          <a:prstGeom prst="rect">
            <a:avLst/>
          </a:prstGeom>
          <a:noFill/>
          <a:ln>
            <a:noFill/>
          </a:ln>
        </p:spPr>
      </p:pic>
      <p:cxnSp>
        <p:nvCxnSpPr>
          <p:cNvPr id="78" name="Google Shape;78;p7"/>
          <p:cNvCxnSpPr/>
          <p:nvPr/>
        </p:nvCxnSpPr>
        <p:spPr>
          <a:xfrm>
            <a:off x="-10500" y="501600"/>
            <a:ext cx="9186600" cy="0"/>
          </a:xfrm>
          <a:prstGeom prst="straightConnector1">
            <a:avLst/>
          </a:prstGeom>
          <a:noFill/>
          <a:ln w="9525" cap="flat" cmpd="sng">
            <a:solidFill>
              <a:schemeClr val="lt1"/>
            </a:solidFill>
            <a:prstDash val="solid"/>
            <a:round/>
            <a:headEnd type="none" w="med" len="med"/>
            <a:tailEnd type="none" w="med" len="med"/>
          </a:ln>
        </p:spPr>
      </p:cxnSp>
      <p:sp>
        <p:nvSpPr>
          <p:cNvPr id="79" name="Google Shape;79;p7"/>
          <p:cNvSpPr txBox="1">
            <a:spLocks noGrp="1"/>
          </p:cNvSpPr>
          <p:nvPr>
            <p:ph type="subTitle" idx="1"/>
          </p:nvPr>
        </p:nvSpPr>
        <p:spPr>
          <a:xfrm>
            <a:off x="729450" y="1552050"/>
            <a:ext cx="3048000" cy="260400"/>
          </a:xfrm>
          <a:prstGeom prst="rect">
            <a:avLst/>
          </a:prstGeom>
        </p:spPr>
        <p:txBody>
          <a:bodyPr spcFirstLastPara="1" wrap="square" lIns="0" tIns="91425" rIns="91425" bIns="91425" anchor="t" anchorCtr="0">
            <a:noAutofit/>
          </a:bodyPr>
          <a:lstStyle>
            <a:lvl1pPr lvl="0" rtl="0">
              <a:spcBef>
                <a:spcPts val="0"/>
              </a:spcBef>
              <a:spcAft>
                <a:spcPts val="0"/>
              </a:spcAft>
              <a:buClr>
                <a:schemeClr val="lt1"/>
              </a:buClr>
              <a:buSzPts val="1300"/>
              <a:buFont typeface="Raleway"/>
              <a:buNone/>
              <a:defRPr b="1">
                <a:solidFill>
                  <a:schemeClr val="lt1"/>
                </a:solidFill>
                <a:latin typeface="Raleway"/>
                <a:ea typeface="Raleway"/>
                <a:cs typeface="Raleway"/>
                <a:sym typeface="Raleway"/>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p7"/>
          <p:cNvSpPr/>
          <p:nvPr/>
        </p:nvSpPr>
        <p:spPr>
          <a:xfrm>
            <a:off x="724850" y="1501650"/>
            <a:ext cx="1151100" cy="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4A9647"/>
        </a:solidFill>
        <a:effectLst/>
      </p:bgPr>
    </p:bg>
    <p:spTree>
      <p:nvGrpSpPr>
        <p:cNvPr id="1" name="Shape 81"/>
        <p:cNvGrpSpPr/>
        <p:nvPr/>
      </p:nvGrpSpPr>
      <p:grpSpPr>
        <a:xfrm>
          <a:off x="0" y="0"/>
          <a:ext cx="0" cy="0"/>
          <a:chOff x="0" y="0"/>
          <a:chExt cx="0" cy="0"/>
        </a:xfrm>
      </p:grpSpPr>
      <p:sp>
        <p:nvSpPr>
          <p:cNvPr id="82" name="Google Shape;82;p8"/>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84" name="Google Shape;84;p8"/>
          <p:cNvSpPr txBox="1">
            <a:spLocks noGrp="1"/>
          </p:cNvSpPr>
          <p:nvPr>
            <p:ph type="body" idx="1"/>
          </p:nvPr>
        </p:nvSpPr>
        <p:spPr>
          <a:xfrm>
            <a:off x="492575" y="174722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rgbClr val="4A9647"/>
              </a:buClr>
              <a:buSzPts val="1300"/>
              <a:buFont typeface="Roboto"/>
              <a:buChar char="■"/>
              <a:defRPr>
                <a:solidFill>
                  <a:schemeClr val="dk2"/>
                </a:solidFill>
                <a:latin typeface="Roboto"/>
                <a:ea typeface="Roboto"/>
                <a:cs typeface="Roboto"/>
                <a:sym typeface="Roboto"/>
              </a:defRPr>
            </a:lvl1pPr>
            <a:lvl2pPr marL="914400" lvl="1" indent="-298450">
              <a:spcBef>
                <a:spcPts val="0"/>
              </a:spcBef>
              <a:spcAft>
                <a:spcPts val="0"/>
              </a:spcAft>
              <a:buSzPts val="1100"/>
              <a:buFont typeface="Roboto"/>
              <a:buChar char="►"/>
              <a:defRPr>
                <a:solidFill>
                  <a:schemeClr val="dk2"/>
                </a:solidFill>
                <a:latin typeface="Roboto"/>
                <a:ea typeface="Roboto"/>
                <a:cs typeface="Roboto"/>
                <a:sym typeface="Roboto"/>
              </a:defRPr>
            </a:lvl2pPr>
            <a:lvl3pPr marL="1371600" lvl="2" indent="-298450">
              <a:spcBef>
                <a:spcPts val="0"/>
              </a:spcBef>
              <a:spcAft>
                <a:spcPts val="0"/>
              </a:spcAft>
              <a:buClr>
                <a:srgbClr val="4A9647"/>
              </a:buClr>
              <a:buSzPts val="1100"/>
              <a:buFont typeface="Roboto"/>
              <a:buChar char="●"/>
              <a:defRPr>
                <a:solidFill>
                  <a:schemeClr val="dk2"/>
                </a:solidFill>
                <a:latin typeface="Roboto"/>
                <a:ea typeface="Roboto"/>
                <a:cs typeface="Roboto"/>
                <a:sym typeface="Roboto"/>
              </a:defRPr>
            </a:lvl3pPr>
            <a:lvl4pPr marL="1828800" lvl="3" indent="-298450">
              <a:spcBef>
                <a:spcPts val="0"/>
              </a:spcBef>
              <a:spcAft>
                <a:spcPts val="0"/>
              </a:spcAft>
              <a:buClr>
                <a:srgbClr val="4A9647"/>
              </a:buClr>
              <a:buSzPts val="1100"/>
              <a:buFont typeface="Roboto"/>
              <a:buChar char="●"/>
              <a:defRPr>
                <a:solidFill>
                  <a:schemeClr val="dk2"/>
                </a:solidFill>
                <a:latin typeface="Roboto"/>
                <a:ea typeface="Roboto"/>
                <a:cs typeface="Roboto"/>
                <a:sym typeface="Roboto"/>
              </a:defRPr>
            </a:lvl4pPr>
            <a:lvl5pPr marL="2286000" lvl="4" indent="-298450">
              <a:spcBef>
                <a:spcPts val="0"/>
              </a:spcBef>
              <a:spcAft>
                <a:spcPts val="0"/>
              </a:spcAft>
              <a:buClr>
                <a:schemeClr val="dk2"/>
              </a:buClr>
              <a:buSzPts val="1100"/>
              <a:buFont typeface="Roboto"/>
              <a:buChar char="○"/>
              <a:defRPr>
                <a:solidFill>
                  <a:schemeClr val="dk2"/>
                </a:solidFill>
                <a:latin typeface="Roboto"/>
                <a:ea typeface="Roboto"/>
                <a:cs typeface="Roboto"/>
                <a:sym typeface="Roboto"/>
              </a:defRPr>
            </a:lvl5pPr>
            <a:lvl6pPr marL="2743200" lvl="5" indent="-298450">
              <a:spcBef>
                <a:spcPts val="0"/>
              </a:spcBef>
              <a:spcAft>
                <a:spcPts val="0"/>
              </a:spcAft>
              <a:buClr>
                <a:srgbClr val="4A9647"/>
              </a:buClr>
              <a:buSzPts val="1100"/>
              <a:buFont typeface="Roboto"/>
              <a:buChar char="■"/>
              <a:defRPr>
                <a:solidFill>
                  <a:schemeClr val="dk2"/>
                </a:solidFill>
                <a:latin typeface="Roboto"/>
                <a:ea typeface="Roboto"/>
                <a:cs typeface="Roboto"/>
                <a:sym typeface="Roboto"/>
              </a:defRPr>
            </a:lvl6pPr>
            <a:lvl7pPr marL="3200400" lvl="6" indent="-298450">
              <a:spcBef>
                <a:spcPts val="0"/>
              </a:spcBef>
              <a:spcAft>
                <a:spcPts val="0"/>
              </a:spcAft>
              <a:buClr>
                <a:srgbClr val="4A9647"/>
              </a:buClr>
              <a:buSzPts val="1100"/>
              <a:buFont typeface="Roboto"/>
              <a:buChar char="●"/>
              <a:defRPr>
                <a:solidFill>
                  <a:schemeClr val="dk2"/>
                </a:solidFill>
                <a:latin typeface="Roboto"/>
                <a:ea typeface="Roboto"/>
                <a:cs typeface="Roboto"/>
                <a:sym typeface="Roboto"/>
              </a:defRPr>
            </a:lvl7pPr>
            <a:lvl8pPr marL="3657600" lvl="7" indent="-298450">
              <a:spcBef>
                <a:spcPts val="0"/>
              </a:spcBef>
              <a:spcAft>
                <a:spcPts val="0"/>
              </a:spcAft>
              <a:buClr>
                <a:schemeClr val="dk2"/>
              </a:buClr>
              <a:buSzPts val="1100"/>
              <a:buFont typeface="Roboto"/>
              <a:buChar char="○"/>
              <a:defRPr>
                <a:solidFill>
                  <a:schemeClr val="dk2"/>
                </a:solidFill>
                <a:latin typeface="Roboto"/>
                <a:ea typeface="Roboto"/>
                <a:cs typeface="Roboto"/>
                <a:sym typeface="Roboto"/>
              </a:defRPr>
            </a:lvl8pPr>
            <a:lvl9pPr marL="4114800" lvl="8" indent="-298450">
              <a:spcBef>
                <a:spcPts val="0"/>
              </a:spcBef>
              <a:spcAft>
                <a:spcPts val="0"/>
              </a:spcAft>
              <a:buClr>
                <a:srgbClr val="4A9647"/>
              </a:buClr>
              <a:buSzPts val="1100"/>
              <a:buFont typeface="Roboto"/>
              <a:buChar char="■"/>
              <a:defRPr>
                <a:solidFill>
                  <a:schemeClr val="dk2"/>
                </a:solidFill>
                <a:latin typeface="Roboto"/>
                <a:ea typeface="Roboto"/>
                <a:cs typeface="Roboto"/>
                <a:sym typeface="Roboto"/>
              </a:defRPr>
            </a:lvl9pPr>
          </a:lstStyle>
          <a:p>
            <a:endParaRPr/>
          </a:p>
        </p:txBody>
      </p:sp>
      <p:sp>
        <p:nvSpPr>
          <p:cNvPr id="85" name="Google Shape;85;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6" name="Google Shape;86;p8">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 name="Google Shape;87;p8"/>
          <p:cNvPicPr preferRelativeResize="0"/>
          <p:nvPr/>
        </p:nvPicPr>
        <p:blipFill rotWithShape="1">
          <a:blip r:embed="rId2">
            <a:alphaModFix/>
          </a:blip>
          <a:srcRect b="24585"/>
          <a:stretch/>
        </p:blipFill>
        <p:spPr>
          <a:xfrm>
            <a:off x="150525" y="111250"/>
            <a:ext cx="863400" cy="260450"/>
          </a:xfrm>
          <a:prstGeom prst="rect">
            <a:avLst/>
          </a:prstGeom>
          <a:noFill/>
          <a:ln>
            <a:noFill/>
          </a:ln>
        </p:spPr>
      </p:pic>
      <p:cxnSp>
        <p:nvCxnSpPr>
          <p:cNvPr id="88" name="Google Shape;88;p8">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89" name="Google Shape;89;p8">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90" name="Google Shape;90;p8">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ient Grid">
  <p:cSld name="TITLE_AND_BODY_2">
    <p:bg>
      <p:bgPr>
        <a:solidFill>
          <a:srgbClr val="4A9647"/>
        </a:solidFill>
        <a:effectLst/>
      </p:bgPr>
    </p:bg>
    <p:spTree>
      <p:nvGrpSpPr>
        <p:cNvPr id="1" name="Shape 91"/>
        <p:cNvGrpSpPr/>
        <p:nvPr/>
      </p:nvGrpSpPr>
      <p:grpSpPr>
        <a:xfrm>
          <a:off x="0" y="0"/>
          <a:ext cx="0" cy="0"/>
          <a:chOff x="0" y="0"/>
          <a:chExt cx="0" cy="0"/>
        </a:xfrm>
      </p:grpSpPr>
      <p:sp>
        <p:nvSpPr>
          <p:cNvPr id="92" name="Google Shape;92;p9"/>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9"/>
          <p:cNvSpPr txBox="1">
            <a:spLocks noGrp="1"/>
          </p:cNvSpPr>
          <p:nvPr>
            <p:ph type="body" idx="1"/>
          </p:nvPr>
        </p:nvSpPr>
        <p:spPr>
          <a:xfrm>
            <a:off x="505395" y="1272125"/>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298450" algn="ctr" rtl="0">
              <a:spcBef>
                <a:spcPts val="0"/>
              </a:spcBef>
              <a:spcAft>
                <a:spcPts val="0"/>
              </a:spcAft>
              <a:buSzPts val="1100"/>
              <a:buChar char="►"/>
              <a:defRPr b="1"/>
            </a:lvl2pPr>
            <a:lvl3pPr marL="1371600" lvl="2" indent="-298450" algn="ctr" rtl="0">
              <a:spcBef>
                <a:spcPts val="0"/>
              </a:spcBef>
              <a:spcAft>
                <a:spcPts val="0"/>
              </a:spcAft>
              <a:buSzPts val="1100"/>
              <a:buChar char="●"/>
              <a:defRPr b="1"/>
            </a:lvl3pPr>
            <a:lvl4pPr marL="1828800" lvl="3" indent="-298450" algn="ctr" rtl="0">
              <a:spcBef>
                <a:spcPts val="0"/>
              </a:spcBef>
              <a:spcAft>
                <a:spcPts val="0"/>
              </a:spcAft>
              <a:buSzPts val="1100"/>
              <a:buChar char="●"/>
              <a:defRPr b="1"/>
            </a:lvl4pPr>
            <a:lvl5pPr marL="2286000" lvl="4" indent="-298450" algn="ctr" rtl="0">
              <a:spcBef>
                <a:spcPts val="0"/>
              </a:spcBef>
              <a:spcAft>
                <a:spcPts val="0"/>
              </a:spcAft>
              <a:buSzPts val="1100"/>
              <a:buChar char="○"/>
              <a:defRPr b="1"/>
            </a:lvl5pPr>
            <a:lvl6pPr marL="2743200" lvl="5" indent="-298450" algn="ctr" rtl="0">
              <a:spcBef>
                <a:spcPts val="0"/>
              </a:spcBef>
              <a:spcAft>
                <a:spcPts val="0"/>
              </a:spcAft>
              <a:buSzPts val="1100"/>
              <a:buChar char="■"/>
              <a:defRPr b="1"/>
            </a:lvl6pPr>
            <a:lvl7pPr marL="3200400" lvl="6" indent="-298450" algn="ctr" rtl="0">
              <a:spcBef>
                <a:spcPts val="0"/>
              </a:spcBef>
              <a:spcAft>
                <a:spcPts val="0"/>
              </a:spcAft>
              <a:buSzPts val="1100"/>
              <a:buChar char="●"/>
              <a:defRPr b="1"/>
            </a:lvl7pPr>
            <a:lvl8pPr marL="3657600" lvl="7" indent="-298450" algn="ctr" rtl="0">
              <a:spcBef>
                <a:spcPts val="0"/>
              </a:spcBef>
              <a:spcAft>
                <a:spcPts val="0"/>
              </a:spcAft>
              <a:buSzPts val="1100"/>
              <a:buChar char="○"/>
              <a:defRPr b="1"/>
            </a:lvl8pPr>
            <a:lvl9pPr marL="4114800" lvl="8" indent="-298450" algn="ctr" rtl="0">
              <a:spcBef>
                <a:spcPts val="0"/>
              </a:spcBef>
              <a:spcAft>
                <a:spcPts val="0"/>
              </a:spcAft>
              <a:buSzPts val="1100"/>
              <a:buChar char="■"/>
              <a:defRPr b="1"/>
            </a:lvl9pPr>
          </a:lstStyle>
          <a:p>
            <a:endParaRPr/>
          </a:p>
        </p:txBody>
      </p:sp>
      <p:sp>
        <p:nvSpPr>
          <p:cNvPr id="94" name="Google Shape;94;p9"/>
          <p:cNvSpPr txBox="1">
            <a:spLocks noGrp="1"/>
          </p:cNvSpPr>
          <p:nvPr>
            <p:ph type="body" idx="2"/>
          </p:nvPr>
        </p:nvSpPr>
        <p:spPr>
          <a:xfrm>
            <a:off x="2528995" y="1272125"/>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298450" algn="ctr" rtl="0">
              <a:spcBef>
                <a:spcPts val="0"/>
              </a:spcBef>
              <a:spcAft>
                <a:spcPts val="0"/>
              </a:spcAft>
              <a:buSzPts val="1100"/>
              <a:buChar char="►"/>
              <a:defRPr b="1"/>
            </a:lvl2pPr>
            <a:lvl3pPr marL="1371600" lvl="2" indent="-298450" algn="ctr" rtl="0">
              <a:spcBef>
                <a:spcPts val="0"/>
              </a:spcBef>
              <a:spcAft>
                <a:spcPts val="0"/>
              </a:spcAft>
              <a:buSzPts val="1100"/>
              <a:buChar char="●"/>
              <a:defRPr b="1"/>
            </a:lvl3pPr>
            <a:lvl4pPr marL="1828800" lvl="3" indent="-298450" algn="ctr" rtl="0">
              <a:spcBef>
                <a:spcPts val="0"/>
              </a:spcBef>
              <a:spcAft>
                <a:spcPts val="0"/>
              </a:spcAft>
              <a:buSzPts val="1100"/>
              <a:buChar char="●"/>
              <a:defRPr b="1"/>
            </a:lvl4pPr>
            <a:lvl5pPr marL="2286000" lvl="4" indent="-298450" algn="ctr" rtl="0">
              <a:spcBef>
                <a:spcPts val="0"/>
              </a:spcBef>
              <a:spcAft>
                <a:spcPts val="0"/>
              </a:spcAft>
              <a:buSzPts val="1100"/>
              <a:buChar char="○"/>
              <a:defRPr b="1"/>
            </a:lvl5pPr>
            <a:lvl6pPr marL="2743200" lvl="5" indent="-298450" algn="ctr" rtl="0">
              <a:spcBef>
                <a:spcPts val="0"/>
              </a:spcBef>
              <a:spcAft>
                <a:spcPts val="0"/>
              </a:spcAft>
              <a:buSzPts val="1100"/>
              <a:buChar char="■"/>
              <a:defRPr b="1"/>
            </a:lvl6pPr>
            <a:lvl7pPr marL="3200400" lvl="6" indent="-298450" algn="ctr" rtl="0">
              <a:spcBef>
                <a:spcPts val="0"/>
              </a:spcBef>
              <a:spcAft>
                <a:spcPts val="0"/>
              </a:spcAft>
              <a:buSzPts val="1100"/>
              <a:buChar char="●"/>
              <a:defRPr b="1"/>
            </a:lvl7pPr>
            <a:lvl8pPr marL="3657600" lvl="7" indent="-298450" algn="ctr" rtl="0">
              <a:spcBef>
                <a:spcPts val="0"/>
              </a:spcBef>
              <a:spcAft>
                <a:spcPts val="0"/>
              </a:spcAft>
              <a:buSzPts val="1100"/>
              <a:buChar char="○"/>
              <a:defRPr b="1"/>
            </a:lvl8pPr>
            <a:lvl9pPr marL="4114800" lvl="8" indent="-298450" algn="ctr" rtl="0">
              <a:spcBef>
                <a:spcPts val="0"/>
              </a:spcBef>
              <a:spcAft>
                <a:spcPts val="0"/>
              </a:spcAft>
              <a:buSzPts val="1100"/>
              <a:buChar char="■"/>
              <a:defRPr b="1"/>
            </a:lvl9pPr>
          </a:lstStyle>
          <a:p>
            <a:endParaRPr/>
          </a:p>
        </p:txBody>
      </p:sp>
      <p:sp>
        <p:nvSpPr>
          <p:cNvPr id="95" name="Google Shape;95;p9"/>
          <p:cNvSpPr txBox="1">
            <a:spLocks noGrp="1"/>
          </p:cNvSpPr>
          <p:nvPr>
            <p:ph type="body" idx="3"/>
          </p:nvPr>
        </p:nvSpPr>
        <p:spPr>
          <a:xfrm>
            <a:off x="4633995" y="1272125"/>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298450" algn="ctr" rtl="0">
              <a:spcBef>
                <a:spcPts val="0"/>
              </a:spcBef>
              <a:spcAft>
                <a:spcPts val="0"/>
              </a:spcAft>
              <a:buSzPts val="1100"/>
              <a:buChar char="►"/>
              <a:defRPr b="1"/>
            </a:lvl2pPr>
            <a:lvl3pPr marL="1371600" lvl="2" indent="-298450" algn="ctr" rtl="0">
              <a:spcBef>
                <a:spcPts val="0"/>
              </a:spcBef>
              <a:spcAft>
                <a:spcPts val="0"/>
              </a:spcAft>
              <a:buSzPts val="1100"/>
              <a:buChar char="●"/>
              <a:defRPr b="1"/>
            </a:lvl3pPr>
            <a:lvl4pPr marL="1828800" lvl="3" indent="-298450" algn="ctr" rtl="0">
              <a:spcBef>
                <a:spcPts val="0"/>
              </a:spcBef>
              <a:spcAft>
                <a:spcPts val="0"/>
              </a:spcAft>
              <a:buSzPts val="1100"/>
              <a:buChar char="●"/>
              <a:defRPr b="1"/>
            </a:lvl4pPr>
            <a:lvl5pPr marL="2286000" lvl="4" indent="-298450" algn="ctr" rtl="0">
              <a:spcBef>
                <a:spcPts val="0"/>
              </a:spcBef>
              <a:spcAft>
                <a:spcPts val="0"/>
              </a:spcAft>
              <a:buSzPts val="1100"/>
              <a:buChar char="○"/>
              <a:defRPr b="1"/>
            </a:lvl5pPr>
            <a:lvl6pPr marL="2743200" lvl="5" indent="-298450" algn="ctr" rtl="0">
              <a:spcBef>
                <a:spcPts val="0"/>
              </a:spcBef>
              <a:spcAft>
                <a:spcPts val="0"/>
              </a:spcAft>
              <a:buSzPts val="1100"/>
              <a:buChar char="■"/>
              <a:defRPr b="1"/>
            </a:lvl6pPr>
            <a:lvl7pPr marL="3200400" lvl="6" indent="-298450" algn="ctr" rtl="0">
              <a:spcBef>
                <a:spcPts val="0"/>
              </a:spcBef>
              <a:spcAft>
                <a:spcPts val="0"/>
              </a:spcAft>
              <a:buSzPts val="1100"/>
              <a:buChar char="●"/>
              <a:defRPr b="1"/>
            </a:lvl7pPr>
            <a:lvl8pPr marL="3657600" lvl="7" indent="-298450" algn="ctr" rtl="0">
              <a:spcBef>
                <a:spcPts val="0"/>
              </a:spcBef>
              <a:spcAft>
                <a:spcPts val="0"/>
              </a:spcAft>
              <a:buSzPts val="1100"/>
              <a:buChar char="○"/>
              <a:defRPr b="1"/>
            </a:lvl8pPr>
            <a:lvl9pPr marL="4114800" lvl="8" indent="-298450" algn="ctr" rtl="0">
              <a:spcBef>
                <a:spcPts val="0"/>
              </a:spcBef>
              <a:spcAft>
                <a:spcPts val="0"/>
              </a:spcAft>
              <a:buSzPts val="1100"/>
              <a:buChar char="■"/>
              <a:defRPr b="1"/>
            </a:lvl9pPr>
          </a:lstStyle>
          <a:p>
            <a:endParaRPr/>
          </a:p>
        </p:txBody>
      </p:sp>
      <p:sp>
        <p:nvSpPr>
          <p:cNvPr id="96" name="Google Shape;96;p9"/>
          <p:cNvSpPr txBox="1">
            <a:spLocks noGrp="1"/>
          </p:cNvSpPr>
          <p:nvPr>
            <p:ph type="body" idx="4"/>
          </p:nvPr>
        </p:nvSpPr>
        <p:spPr>
          <a:xfrm>
            <a:off x="6738995" y="1272125"/>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298450" algn="ctr" rtl="0">
              <a:spcBef>
                <a:spcPts val="0"/>
              </a:spcBef>
              <a:spcAft>
                <a:spcPts val="0"/>
              </a:spcAft>
              <a:buSzPts val="1100"/>
              <a:buChar char="►"/>
              <a:defRPr b="1"/>
            </a:lvl2pPr>
            <a:lvl3pPr marL="1371600" lvl="2" indent="-298450" algn="ctr" rtl="0">
              <a:spcBef>
                <a:spcPts val="0"/>
              </a:spcBef>
              <a:spcAft>
                <a:spcPts val="0"/>
              </a:spcAft>
              <a:buSzPts val="1100"/>
              <a:buChar char="●"/>
              <a:defRPr b="1"/>
            </a:lvl3pPr>
            <a:lvl4pPr marL="1828800" lvl="3" indent="-298450" algn="ctr" rtl="0">
              <a:spcBef>
                <a:spcPts val="0"/>
              </a:spcBef>
              <a:spcAft>
                <a:spcPts val="0"/>
              </a:spcAft>
              <a:buSzPts val="1100"/>
              <a:buChar char="●"/>
              <a:defRPr b="1"/>
            </a:lvl4pPr>
            <a:lvl5pPr marL="2286000" lvl="4" indent="-298450" algn="ctr" rtl="0">
              <a:spcBef>
                <a:spcPts val="0"/>
              </a:spcBef>
              <a:spcAft>
                <a:spcPts val="0"/>
              </a:spcAft>
              <a:buSzPts val="1100"/>
              <a:buChar char="○"/>
              <a:defRPr b="1"/>
            </a:lvl5pPr>
            <a:lvl6pPr marL="2743200" lvl="5" indent="-298450" algn="ctr" rtl="0">
              <a:spcBef>
                <a:spcPts val="0"/>
              </a:spcBef>
              <a:spcAft>
                <a:spcPts val="0"/>
              </a:spcAft>
              <a:buSzPts val="1100"/>
              <a:buChar char="■"/>
              <a:defRPr b="1"/>
            </a:lvl6pPr>
            <a:lvl7pPr marL="3200400" lvl="6" indent="-298450" algn="ctr" rtl="0">
              <a:spcBef>
                <a:spcPts val="0"/>
              </a:spcBef>
              <a:spcAft>
                <a:spcPts val="0"/>
              </a:spcAft>
              <a:buSzPts val="1100"/>
              <a:buChar char="●"/>
              <a:defRPr b="1"/>
            </a:lvl7pPr>
            <a:lvl8pPr marL="3657600" lvl="7" indent="-298450" algn="ctr" rtl="0">
              <a:spcBef>
                <a:spcPts val="0"/>
              </a:spcBef>
              <a:spcAft>
                <a:spcPts val="0"/>
              </a:spcAft>
              <a:buSzPts val="1100"/>
              <a:buChar char="○"/>
              <a:defRPr b="1"/>
            </a:lvl8pPr>
            <a:lvl9pPr marL="4114800" lvl="8" indent="-298450" algn="ctr" rtl="0">
              <a:spcBef>
                <a:spcPts val="0"/>
              </a:spcBef>
              <a:spcAft>
                <a:spcPts val="0"/>
              </a:spcAft>
              <a:buSzPts val="1100"/>
              <a:buChar char="■"/>
              <a:defRPr b="1"/>
            </a:lvl9pPr>
          </a:lstStyle>
          <a:p>
            <a:endParaRPr/>
          </a:p>
        </p:txBody>
      </p:sp>
      <p:sp>
        <p:nvSpPr>
          <p:cNvPr id="97" name="Google Shape;97;p9"/>
          <p:cNvSpPr txBox="1">
            <a:spLocks noGrp="1"/>
          </p:cNvSpPr>
          <p:nvPr>
            <p:ph type="body" idx="5"/>
          </p:nvPr>
        </p:nvSpPr>
        <p:spPr>
          <a:xfrm>
            <a:off x="527820" y="3143500"/>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298450" algn="ctr" rtl="0">
              <a:spcBef>
                <a:spcPts val="0"/>
              </a:spcBef>
              <a:spcAft>
                <a:spcPts val="0"/>
              </a:spcAft>
              <a:buSzPts val="1100"/>
              <a:buChar char="►"/>
              <a:defRPr b="1"/>
            </a:lvl2pPr>
            <a:lvl3pPr marL="1371600" lvl="2" indent="-298450" algn="ctr" rtl="0">
              <a:spcBef>
                <a:spcPts val="0"/>
              </a:spcBef>
              <a:spcAft>
                <a:spcPts val="0"/>
              </a:spcAft>
              <a:buSzPts val="1100"/>
              <a:buChar char="●"/>
              <a:defRPr b="1"/>
            </a:lvl3pPr>
            <a:lvl4pPr marL="1828800" lvl="3" indent="-298450" algn="ctr" rtl="0">
              <a:spcBef>
                <a:spcPts val="0"/>
              </a:spcBef>
              <a:spcAft>
                <a:spcPts val="0"/>
              </a:spcAft>
              <a:buSzPts val="1100"/>
              <a:buChar char="●"/>
              <a:defRPr b="1"/>
            </a:lvl4pPr>
            <a:lvl5pPr marL="2286000" lvl="4" indent="-298450" algn="ctr" rtl="0">
              <a:spcBef>
                <a:spcPts val="0"/>
              </a:spcBef>
              <a:spcAft>
                <a:spcPts val="0"/>
              </a:spcAft>
              <a:buSzPts val="1100"/>
              <a:buChar char="○"/>
              <a:defRPr b="1"/>
            </a:lvl5pPr>
            <a:lvl6pPr marL="2743200" lvl="5" indent="-298450" algn="ctr" rtl="0">
              <a:spcBef>
                <a:spcPts val="0"/>
              </a:spcBef>
              <a:spcAft>
                <a:spcPts val="0"/>
              </a:spcAft>
              <a:buSzPts val="1100"/>
              <a:buChar char="■"/>
              <a:defRPr b="1"/>
            </a:lvl6pPr>
            <a:lvl7pPr marL="3200400" lvl="6" indent="-298450" algn="ctr" rtl="0">
              <a:spcBef>
                <a:spcPts val="0"/>
              </a:spcBef>
              <a:spcAft>
                <a:spcPts val="0"/>
              </a:spcAft>
              <a:buSzPts val="1100"/>
              <a:buChar char="●"/>
              <a:defRPr b="1"/>
            </a:lvl7pPr>
            <a:lvl8pPr marL="3657600" lvl="7" indent="-298450" algn="ctr" rtl="0">
              <a:spcBef>
                <a:spcPts val="0"/>
              </a:spcBef>
              <a:spcAft>
                <a:spcPts val="0"/>
              </a:spcAft>
              <a:buSzPts val="1100"/>
              <a:buChar char="○"/>
              <a:defRPr b="1"/>
            </a:lvl8pPr>
            <a:lvl9pPr marL="4114800" lvl="8" indent="-298450" algn="ctr" rtl="0">
              <a:spcBef>
                <a:spcPts val="0"/>
              </a:spcBef>
              <a:spcAft>
                <a:spcPts val="0"/>
              </a:spcAft>
              <a:buSzPts val="1100"/>
              <a:buChar char="■"/>
              <a:defRPr b="1"/>
            </a:lvl9pPr>
          </a:lstStyle>
          <a:p>
            <a:endParaRPr/>
          </a:p>
        </p:txBody>
      </p:sp>
      <p:sp>
        <p:nvSpPr>
          <p:cNvPr id="98" name="Google Shape;98;p9"/>
          <p:cNvSpPr txBox="1">
            <a:spLocks noGrp="1"/>
          </p:cNvSpPr>
          <p:nvPr>
            <p:ph type="body" idx="6"/>
          </p:nvPr>
        </p:nvSpPr>
        <p:spPr>
          <a:xfrm>
            <a:off x="2551420" y="3143500"/>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298450" algn="ctr" rtl="0">
              <a:spcBef>
                <a:spcPts val="0"/>
              </a:spcBef>
              <a:spcAft>
                <a:spcPts val="0"/>
              </a:spcAft>
              <a:buSzPts val="1100"/>
              <a:buChar char="►"/>
              <a:defRPr b="1"/>
            </a:lvl2pPr>
            <a:lvl3pPr marL="1371600" lvl="2" indent="-298450" algn="ctr" rtl="0">
              <a:spcBef>
                <a:spcPts val="0"/>
              </a:spcBef>
              <a:spcAft>
                <a:spcPts val="0"/>
              </a:spcAft>
              <a:buSzPts val="1100"/>
              <a:buChar char="●"/>
              <a:defRPr b="1"/>
            </a:lvl3pPr>
            <a:lvl4pPr marL="1828800" lvl="3" indent="-298450" algn="ctr" rtl="0">
              <a:spcBef>
                <a:spcPts val="0"/>
              </a:spcBef>
              <a:spcAft>
                <a:spcPts val="0"/>
              </a:spcAft>
              <a:buSzPts val="1100"/>
              <a:buChar char="●"/>
              <a:defRPr b="1"/>
            </a:lvl4pPr>
            <a:lvl5pPr marL="2286000" lvl="4" indent="-298450" algn="ctr" rtl="0">
              <a:spcBef>
                <a:spcPts val="0"/>
              </a:spcBef>
              <a:spcAft>
                <a:spcPts val="0"/>
              </a:spcAft>
              <a:buSzPts val="1100"/>
              <a:buChar char="○"/>
              <a:defRPr b="1"/>
            </a:lvl5pPr>
            <a:lvl6pPr marL="2743200" lvl="5" indent="-298450" algn="ctr" rtl="0">
              <a:spcBef>
                <a:spcPts val="0"/>
              </a:spcBef>
              <a:spcAft>
                <a:spcPts val="0"/>
              </a:spcAft>
              <a:buSzPts val="1100"/>
              <a:buChar char="■"/>
              <a:defRPr b="1"/>
            </a:lvl6pPr>
            <a:lvl7pPr marL="3200400" lvl="6" indent="-298450" algn="ctr" rtl="0">
              <a:spcBef>
                <a:spcPts val="0"/>
              </a:spcBef>
              <a:spcAft>
                <a:spcPts val="0"/>
              </a:spcAft>
              <a:buSzPts val="1100"/>
              <a:buChar char="●"/>
              <a:defRPr b="1"/>
            </a:lvl7pPr>
            <a:lvl8pPr marL="3657600" lvl="7" indent="-298450" algn="ctr" rtl="0">
              <a:spcBef>
                <a:spcPts val="0"/>
              </a:spcBef>
              <a:spcAft>
                <a:spcPts val="0"/>
              </a:spcAft>
              <a:buSzPts val="1100"/>
              <a:buChar char="○"/>
              <a:defRPr b="1"/>
            </a:lvl8pPr>
            <a:lvl9pPr marL="4114800" lvl="8" indent="-298450" algn="ctr" rtl="0">
              <a:spcBef>
                <a:spcPts val="0"/>
              </a:spcBef>
              <a:spcAft>
                <a:spcPts val="0"/>
              </a:spcAft>
              <a:buSzPts val="1100"/>
              <a:buChar char="■"/>
              <a:defRPr b="1"/>
            </a:lvl9pPr>
          </a:lstStyle>
          <a:p>
            <a:endParaRPr/>
          </a:p>
        </p:txBody>
      </p:sp>
      <p:sp>
        <p:nvSpPr>
          <p:cNvPr id="99" name="Google Shape;99;p9"/>
          <p:cNvSpPr txBox="1">
            <a:spLocks noGrp="1"/>
          </p:cNvSpPr>
          <p:nvPr>
            <p:ph type="body" idx="7"/>
          </p:nvPr>
        </p:nvSpPr>
        <p:spPr>
          <a:xfrm>
            <a:off x="4656420" y="3143500"/>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298450" algn="ctr" rtl="0">
              <a:spcBef>
                <a:spcPts val="0"/>
              </a:spcBef>
              <a:spcAft>
                <a:spcPts val="0"/>
              </a:spcAft>
              <a:buSzPts val="1100"/>
              <a:buChar char="►"/>
              <a:defRPr b="1"/>
            </a:lvl2pPr>
            <a:lvl3pPr marL="1371600" lvl="2" indent="-298450" algn="ctr" rtl="0">
              <a:spcBef>
                <a:spcPts val="0"/>
              </a:spcBef>
              <a:spcAft>
                <a:spcPts val="0"/>
              </a:spcAft>
              <a:buSzPts val="1100"/>
              <a:buChar char="●"/>
              <a:defRPr b="1"/>
            </a:lvl3pPr>
            <a:lvl4pPr marL="1828800" lvl="3" indent="-298450" algn="ctr" rtl="0">
              <a:spcBef>
                <a:spcPts val="0"/>
              </a:spcBef>
              <a:spcAft>
                <a:spcPts val="0"/>
              </a:spcAft>
              <a:buSzPts val="1100"/>
              <a:buChar char="●"/>
              <a:defRPr b="1"/>
            </a:lvl4pPr>
            <a:lvl5pPr marL="2286000" lvl="4" indent="-298450" algn="ctr" rtl="0">
              <a:spcBef>
                <a:spcPts val="0"/>
              </a:spcBef>
              <a:spcAft>
                <a:spcPts val="0"/>
              </a:spcAft>
              <a:buSzPts val="1100"/>
              <a:buChar char="○"/>
              <a:defRPr b="1"/>
            </a:lvl5pPr>
            <a:lvl6pPr marL="2743200" lvl="5" indent="-298450" algn="ctr" rtl="0">
              <a:spcBef>
                <a:spcPts val="0"/>
              </a:spcBef>
              <a:spcAft>
                <a:spcPts val="0"/>
              </a:spcAft>
              <a:buSzPts val="1100"/>
              <a:buChar char="■"/>
              <a:defRPr b="1"/>
            </a:lvl6pPr>
            <a:lvl7pPr marL="3200400" lvl="6" indent="-298450" algn="ctr" rtl="0">
              <a:spcBef>
                <a:spcPts val="0"/>
              </a:spcBef>
              <a:spcAft>
                <a:spcPts val="0"/>
              </a:spcAft>
              <a:buSzPts val="1100"/>
              <a:buChar char="●"/>
              <a:defRPr b="1"/>
            </a:lvl7pPr>
            <a:lvl8pPr marL="3657600" lvl="7" indent="-298450" algn="ctr" rtl="0">
              <a:spcBef>
                <a:spcPts val="0"/>
              </a:spcBef>
              <a:spcAft>
                <a:spcPts val="0"/>
              </a:spcAft>
              <a:buSzPts val="1100"/>
              <a:buChar char="○"/>
              <a:defRPr b="1"/>
            </a:lvl8pPr>
            <a:lvl9pPr marL="4114800" lvl="8" indent="-298450" algn="ctr" rtl="0">
              <a:spcBef>
                <a:spcPts val="0"/>
              </a:spcBef>
              <a:spcAft>
                <a:spcPts val="0"/>
              </a:spcAft>
              <a:buSzPts val="1100"/>
              <a:buChar char="■"/>
              <a:defRPr b="1"/>
            </a:lvl9pPr>
          </a:lstStyle>
          <a:p>
            <a:endParaRPr/>
          </a:p>
        </p:txBody>
      </p:sp>
      <p:sp>
        <p:nvSpPr>
          <p:cNvPr id="100" name="Google Shape;100;p9"/>
          <p:cNvSpPr txBox="1">
            <a:spLocks noGrp="1"/>
          </p:cNvSpPr>
          <p:nvPr>
            <p:ph type="body" idx="8"/>
          </p:nvPr>
        </p:nvSpPr>
        <p:spPr>
          <a:xfrm>
            <a:off x="6761420" y="3143500"/>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298450" algn="ctr" rtl="0">
              <a:spcBef>
                <a:spcPts val="0"/>
              </a:spcBef>
              <a:spcAft>
                <a:spcPts val="0"/>
              </a:spcAft>
              <a:buSzPts val="1100"/>
              <a:buChar char="►"/>
              <a:defRPr b="1"/>
            </a:lvl2pPr>
            <a:lvl3pPr marL="1371600" lvl="2" indent="-298450" algn="ctr" rtl="0">
              <a:spcBef>
                <a:spcPts val="0"/>
              </a:spcBef>
              <a:spcAft>
                <a:spcPts val="0"/>
              </a:spcAft>
              <a:buSzPts val="1100"/>
              <a:buChar char="●"/>
              <a:defRPr b="1"/>
            </a:lvl3pPr>
            <a:lvl4pPr marL="1828800" lvl="3" indent="-298450" algn="ctr" rtl="0">
              <a:spcBef>
                <a:spcPts val="0"/>
              </a:spcBef>
              <a:spcAft>
                <a:spcPts val="0"/>
              </a:spcAft>
              <a:buSzPts val="1100"/>
              <a:buChar char="●"/>
              <a:defRPr b="1"/>
            </a:lvl4pPr>
            <a:lvl5pPr marL="2286000" lvl="4" indent="-298450" algn="ctr" rtl="0">
              <a:spcBef>
                <a:spcPts val="0"/>
              </a:spcBef>
              <a:spcAft>
                <a:spcPts val="0"/>
              </a:spcAft>
              <a:buSzPts val="1100"/>
              <a:buChar char="○"/>
              <a:defRPr b="1"/>
            </a:lvl5pPr>
            <a:lvl6pPr marL="2743200" lvl="5" indent="-298450" algn="ctr" rtl="0">
              <a:spcBef>
                <a:spcPts val="0"/>
              </a:spcBef>
              <a:spcAft>
                <a:spcPts val="0"/>
              </a:spcAft>
              <a:buSzPts val="1100"/>
              <a:buChar char="■"/>
              <a:defRPr b="1"/>
            </a:lvl6pPr>
            <a:lvl7pPr marL="3200400" lvl="6" indent="-298450" algn="ctr" rtl="0">
              <a:spcBef>
                <a:spcPts val="0"/>
              </a:spcBef>
              <a:spcAft>
                <a:spcPts val="0"/>
              </a:spcAft>
              <a:buSzPts val="1100"/>
              <a:buChar char="●"/>
              <a:defRPr b="1"/>
            </a:lvl7pPr>
            <a:lvl8pPr marL="3657600" lvl="7" indent="-298450" algn="ctr" rtl="0">
              <a:spcBef>
                <a:spcPts val="0"/>
              </a:spcBef>
              <a:spcAft>
                <a:spcPts val="0"/>
              </a:spcAft>
              <a:buSzPts val="1100"/>
              <a:buChar char="○"/>
              <a:defRPr b="1"/>
            </a:lvl8pPr>
            <a:lvl9pPr marL="4114800" lvl="8" indent="-298450" algn="ctr" rtl="0">
              <a:spcBef>
                <a:spcPts val="0"/>
              </a:spcBef>
              <a:spcAft>
                <a:spcPts val="0"/>
              </a:spcAft>
              <a:buSzPts val="1100"/>
              <a:buChar char="■"/>
              <a:defRPr b="1"/>
            </a:lvl9pPr>
          </a:lstStyle>
          <a:p>
            <a:endParaRPr/>
          </a:p>
        </p:txBody>
      </p:sp>
      <p:sp>
        <p:nvSpPr>
          <p:cNvPr id="101" name="Google Shape;101;p9"/>
          <p:cNvSpPr txBox="1">
            <a:spLocks noGrp="1"/>
          </p:cNvSpPr>
          <p:nvPr>
            <p:ph type="title"/>
          </p:nvPr>
        </p:nvSpPr>
        <p:spPr>
          <a:xfrm>
            <a:off x="624700" y="668438"/>
            <a:ext cx="7688700" cy="5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02" name="Google Shape;102;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3" name="Google Shape;103;p9">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 name="Google Shape;104;p9"/>
          <p:cNvPicPr preferRelativeResize="0"/>
          <p:nvPr/>
        </p:nvPicPr>
        <p:blipFill rotWithShape="1">
          <a:blip r:embed="rId2">
            <a:alphaModFix/>
          </a:blip>
          <a:srcRect b="24585"/>
          <a:stretch/>
        </p:blipFill>
        <p:spPr>
          <a:xfrm>
            <a:off x="150525" y="111250"/>
            <a:ext cx="863400" cy="260450"/>
          </a:xfrm>
          <a:prstGeom prst="rect">
            <a:avLst/>
          </a:prstGeom>
          <a:noFill/>
          <a:ln>
            <a:noFill/>
          </a:ln>
        </p:spPr>
      </p:pic>
      <p:cxnSp>
        <p:nvCxnSpPr>
          <p:cNvPr id="105" name="Google Shape;105;p9">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06" name="Google Shape;106;p9">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07" name="Google Shape;107;p9">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08" name="Google Shape;108;p9"/>
          <p:cNvCxnSpPr/>
          <p:nvPr/>
        </p:nvCxnSpPr>
        <p:spPr>
          <a:xfrm>
            <a:off x="565732" y="3112306"/>
            <a:ext cx="8029800" cy="0"/>
          </a:xfrm>
          <a:prstGeom prst="straightConnector1">
            <a:avLst/>
          </a:prstGeom>
          <a:noFill/>
          <a:ln w="9525" cap="flat" cmpd="sng">
            <a:solidFill>
              <a:srgbClr val="D9D9D9"/>
            </a:solidFill>
            <a:prstDash val="solid"/>
            <a:round/>
            <a:headEnd type="none" w="med" len="med"/>
            <a:tailEnd type="none" w="med" len="med"/>
          </a:ln>
        </p:spPr>
      </p:cxnSp>
      <p:cxnSp>
        <p:nvCxnSpPr>
          <p:cNvPr id="109" name="Google Shape;109;p9"/>
          <p:cNvCxnSpPr/>
          <p:nvPr/>
        </p:nvCxnSpPr>
        <p:spPr>
          <a:xfrm>
            <a:off x="2364046" y="1354932"/>
            <a:ext cx="0" cy="3557700"/>
          </a:xfrm>
          <a:prstGeom prst="straightConnector1">
            <a:avLst/>
          </a:prstGeom>
          <a:noFill/>
          <a:ln w="9525" cap="flat" cmpd="sng">
            <a:solidFill>
              <a:srgbClr val="D9D9D9"/>
            </a:solidFill>
            <a:prstDash val="solid"/>
            <a:round/>
            <a:headEnd type="none" w="med" len="med"/>
            <a:tailEnd type="none" w="med" len="med"/>
          </a:ln>
        </p:spPr>
      </p:cxnSp>
      <p:cxnSp>
        <p:nvCxnSpPr>
          <p:cNvPr id="110" name="Google Shape;110;p9"/>
          <p:cNvCxnSpPr/>
          <p:nvPr/>
        </p:nvCxnSpPr>
        <p:spPr>
          <a:xfrm>
            <a:off x="4469043" y="1354932"/>
            <a:ext cx="0" cy="3557700"/>
          </a:xfrm>
          <a:prstGeom prst="straightConnector1">
            <a:avLst/>
          </a:prstGeom>
          <a:noFill/>
          <a:ln w="9525" cap="flat" cmpd="sng">
            <a:solidFill>
              <a:srgbClr val="D9D9D9"/>
            </a:solidFill>
            <a:prstDash val="solid"/>
            <a:round/>
            <a:headEnd type="none" w="med" len="med"/>
            <a:tailEnd type="none" w="med" len="med"/>
          </a:ln>
        </p:spPr>
      </p:cxnSp>
      <p:cxnSp>
        <p:nvCxnSpPr>
          <p:cNvPr id="111" name="Google Shape;111;p9"/>
          <p:cNvCxnSpPr/>
          <p:nvPr/>
        </p:nvCxnSpPr>
        <p:spPr>
          <a:xfrm>
            <a:off x="6574040" y="1312126"/>
            <a:ext cx="0" cy="3557700"/>
          </a:xfrm>
          <a:prstGeom prst="straightConnector1">
            <a:avLst/>
          </a:prstGeom>
          <a:noFill/>
          <a:ln w="9525" cap="flat" cmpd="sng">
            <a:solidFill>
              <a:srgbClr val="D9D9D9"/>
            </a:solidFill>
            <a:prstDash val="solid"/>
            <a:round/>
            <a:headEnd type="none" w="med" len="med"/>
            <a:tailEnd type="none" w="med" len="med"/>
          </a:ln>
        </p:spPr>
      </p:cxnSp>
      <p:sp>
        <p:nvSpPr>
          <p:cNvPr id="112" name="Google Shape;112;p9"/>
          <p:cNvSpPr>
            <a:spLocks noGrp="1"/>
          </p:cNvSpPr>
          <p:nvPr>
            <p:ph type="pic" idx="9"/>
          </p:nvPr>
        </p:nvSpPr>
        <p:spPr>
          <a:xfrm>
            <a:off x="520950" y="1599575"/>
            <a:ext cx="1743900" cy="835500"/>
          </a:xfrm>
          <a:prstGeom prst="rect">
            <a:avLst/>
          </a:prstGeom>
          <a:noFill/>
          <a:ln>
            <a:noFill/>
          </a:ln>
        </p:spPr>
      </p:sp>
      <p:sp>
        <p:nvSpPr>
          <p:cNvPr id="113" name="Google Shape;113;p9"/>
          <p:cNvSpPr txBox="1">
            <a:spLocks noGrp="1"/>
          </p:cNvSpPr>
          <p:nvPr>
            <p:ph type="body" idx="13"/>
          </p:nvPr>
        </p:nvSpPr>
        <p:spPr>
          <a:xfrm>
            <a:off x="508850" y="2544250"/>
            <a:ext cx="1768200" cy="454200"/>
          </a:xfrm>
          <a:prstGeom prst="rect">
            <a:avLst/>
          </a:prstGeom>
        </p:spPr>
        <p:txBody>
          <a:bodyPr spcFirstLastPara="1" wrap="square" lIns="0" tIns="0" rIns="0" bIns="0" anchor="ctr" anchorCtr="0">
            <a:normAutofit/>
          </a:bodyPr>
          <a:lstStyle>
            <a:lvl1pPr marL="457200" lvl="0" indent="-298450" algn="ctr">
              <a:spcBef>
                <a:spcPts val="0"/>
              </a:spcBef>
              <a:spcAft>
                <a:spcPts val="0"/>
              </a:spcAft>
              <a:buSzPts val="1100"/>
              <a:buChar char="■"/>
              <a:defRPr sz="1100"/>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14" name="Google Shape;114;p9"/>
          <p:cNvSpPr>
            <a:spLocks noGrp="1"/>
          </p:cNvSpPr>
          <p:nvPr>
            <p:ph type="pic" idx="14"/>
          </p:nvPr>
        </p:nvSpPr>
        <p:spPr>
          <a:xfrm>
            <a:off x="2544550" y="1599575"/>
            <a:ext cx="1743900" cy="835500"/>
          </a:xfrm>
          <a:prstGeom prst="rect">
            <a:avLst/>
          </a:prstGeom>
          <a:noFill/>
          <a:ln>
            <a:noFill/>
          </a:ln>
        </p:spPr>
      </p:sp>
      <p:sp>
        <p:nvSpPr>
          <p:cNvPr id="115" name="Google Shape;115;p9"/>
          <p:cNvSpPr txBox="1">
            <a:spLocks noGrp="1"/>
          </p:cNvSpPr>
          <p:nvPr>
            <p:ph type="body" idx="15"/>
          </p:nvPr>
        </p:nvSpPr>
        <p:spPr>
          <a:xfrm>
            <a:off x="2532450" y="2544250"/>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a:lvl2pPr>
            <a:lvl3pPr marL="1371600" lvl="2" indent="-298450" algn="ctr" rtl="0">
              <a:spcBef>
                <a:spcPts val="0"/>
              </a:spcBef>
              <a:spcAft>
                <a:spcPts val="0"/>
              </a:spcAft>
              <a:buSzPts val="1100"/>
              <a:buChar char="●"/>
              <a:defRPr/>
            </a:lvl3pPr>
            <a:lvl4pPr marL="1828800" lvl="3" indent="-298450" algn="ctr" rtl="0">
              <a:spcBef>
                <a:spcPts val="0"/>
              </a:spcBef>
              <a:spcAft>
                <a:spcPts val="0"/>
              </a:spcAft>
              <a:buSzPts val="1100"/>
              <a:buChar char="●"/>
              <a:defRPr/>
            </a:lvl4pPr>
            <a:lvl5pPr marL="2286000" lvl="4" indent="-298450" algn="ctr" rtl="0">
              <a:spcBef>
                <a:spcPts val="0"/>
              </a:spcBef>
              <a:spcAft>
                <a:spcPts val="0"/>
              </a:spcAft>
              <a:buSzPts val="1100"/>
              <a:buChar char="○"/>
              <a:defRPr/>
            </a:lvl5pPr>
            <a:lvl6pPr marL="2743200" lvl="5" indent="-298450" algn="ctr" rtl="0">
              <a:spcBef>
                <a:spcPts val="0"/>
              </a:spcBef>
              <a:spcAft>
                <a:spcPts val="0"/>
              </a:spcAft>
              <a:buSzPts val="1100"/>
              <a:buChar char="■"/>
              <a:defRPr/>
            </a:lvl6pPr>
            <a:lvl7pPr marL="3200400" lvl="6" indent="-298450" algn="ctr" rtl="0">
              <a:spcBef>
                <a:spcPts val="0"/>
              </a:spcBef>
              <a:spcAft>
                <a:spcPts val="0"/>
              </a:spcAft>
              <a:buSzPts val="1100"/>
              <a:buChar char="●"/>
              <a:defRPr/>
            </a:lvl7pPr>
            <a:lvl8pPr marL="3657600" lvl="7" indent="-298450" algn="ctr" rtl="0">
              <a:spcBef>
                <a:spcPts val="0"/>
              </a:spcBef>
              <a:spcAft>
                <a:spcPts val="0"/>
              </a:spcAft>
              <a:buSzPts val="1100"/>
              <a:buChar char="○"/>
              <a:defRPr/>
            </a:lvl8pPr>
            <a:lvl9pPr marL="4114800" lvl="8" indent="-298450" algn="ctr" rtl="0">
              <a:spcBef>
                <a:spcPts val="0"/>
              </a:spcBef>
              <a:spcAft>
                <a:spcPts val="0"/>
              </a:spcAft>
              <a:buSzPts val="1100"/>
              <a:buChar char="■"/>
              <a:defRPr/>
            </a:lvl9pPr>
          </a:lstStyle>
          <a:p>
            <a:endParaRPr/>
          </a:p>
        </p:txBody>
      </p:sp>
      <p:sp>
        <p:nvSpPr>
          <p:cNvPr id="116" name="Google Shape;116;p9"/>
          <p:cNvSpPr>
            <a:spLocks noGrp="1"/>
          </p:cNvSpPr>
          <p:nvPr>
            <p:ph type="pic" idx="16"/>
          </p:nvPr>
        </p:nvSpPr>
        <p:spPr>
          <a:xfrm>
            <a:off x="4649550" y="1599575"/>
            <a:ext cx="1743900" cy="835500"/>
          </a:xfrm>
          <a:prstGeom prst="rect">
            <a:avLst/>
          </a:prstGeom>
          <a:noFill/>
          <a:ln>
            <a:noFill/>
          </a:ln>
        </p:spPr>
      </p:sp>
      <p:sp>
        <p:nvSpPr>
          <p:cNvPr id="117" name="Google Shape;117;p9"/>
          <p:cNvSpPr txBox="1">
            <a:spLocks noGrp="1"/>
          </p:cNvSpPr>
          <p:nvPr>
            <p:ph type="body" idx="17"/>
          </p:nvPr>
        </p:nvSpPr>
        <p:spPr>
          <a:xfrm>
            <a:off x="4637450" y="2544250"/>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a:lvl2pPr>
            <a:lvl3pPr marL="1371600" lvl="2" indent="-298450" algn="ctr" rtl="0">
              <a:spcBef>
                <a:spcPts val="0"/>
              </a:spcBef>
              <a:spcAft>
                <a:spcPts val="0"/>
              </a:spcAft>
              <a:buSzPts val="1100"/>
              <a:buChar char="●"/>
              <a:defRPr/>
            </a:lvl3pPr>
            <a:lvl4pPr marL="1828800" lvl="3" indent="-298450" algn="ctr" rtl="0">
              <a:spcBef>
                <a:spcPts val="0"/>
              </a:spcBef>
              <a:spcAft>
                <a:spcPts val="0"/>
              </a:spcAft>
              <a:buSzPts val="1100"/>
              <a:buChar char="●"/>
              <a:defRPr/>
            </a:lvl4pPr>
            <a:lvl5pPr marL="2286000" lvl="4" indent="-298450" algn="ctr" rtl="0">
              <a:spcBef>
                <a:spcPts val="0"/>
              </a:spcBef>
              <a:spcAft>
                <a:spcPts val="0"/>
              </a:spcAft>
              <a:buSzPts val="1100"/>
              <a:buChar char="○"/>
              <a:defRPr/>
            </a:lvl5pPr>
            <a:lvl6pPr marL="2743200" lvl="5" indent="-298450" algn="ctr" rtl="0">
              <a:spcBef>
                <a:spcPts val="0"/>
              </a:spcBef>
              <a:spcAft>
                <a:spcPts val="0"/>
              </a:spcAft>
              <a:buSzPts val="1100"/>
              <a:buChar char="■"/>
              <a:defRPr/>
            </a:lvl6pPr>
            <a:lvl7pPr marL="3200400" lvl="6" indent="-298450" algn="ctr" rtl="0">
              <a:spcBef>
                <a:spcPts val="0"/>
              </a:spcBef>
              <a:spcAft>
                <a:spcPts val="0"/>
              </a:spcAft>
              <a:buSzPts val="1100"/>
              <a:buChar char="●"/>
              <a:defRPr/>
            </a:lvl7pPr>
            <a:lvl8pPr marL="3657600" lvl="7" indent="-298450" algn="ctr" rtl="0">
              <a:spcBef>
                <a:spcPts val="0"/>
              </a:spcBef>
              <a:spcAft>
                <a:spcPts val="0"/>
              </a:spcAft>
              <a:buSzPts val="1100"/>
              <a:buChar char="○"/>
              <a:defRPr/>
            </a:lvl8pPr>
            <a:lvl9pPr marL="4114800" lvl="8" indent="-298450" algn="ctr" rtl="0">
              <a:spcBef>
                <a:spcPts val="0"/>
              </a:spcBef>
              <a:spcAft>
                <a:spcPts val="0"/>
              </a:spcAft>
              <a:buSzPts val="1100"/>
              <a:buChar char="■"/>
              <a:defRPr/>
            </a:lvl9pPr>
          </a:lstStyle>
          <a:p>
            <a:endParaRPr/>
          </a:p>
        </p:txBody>
      </p:sp>
      <p:sp>
        <p:nvSpPr>
          <p:cNvPr id="118" name="Google Shape;118;p9"/>
          <p:cNvSpPr>
            <a:spLocks noGrp="1"/>
          </p:cNvSpPr>
          <p:nvPr>
            <p:ph type="pic" idx="18"/>
          </p:nvPr>
        </p:nvSpPr>
        <p:spPr>
          <a:xfrm>
            <a:off x="6754550" y="1599575"/>
            <a:ext cx="1743900" cy="835500"/>
          </a:xfrm>
          <a:prstGeom prst="rect">
            <a:avLst/>
          </a:prstGeom>
          <a:noFill/>
          <a:ln>
            <a:noFill/>
          </a:ln>
        </p:spPr>
      </p:sp>
      <p:sp>
        <p:nvSpPr>
          <p:cNvPr id="119" name="Google Shape;119;p9"/>
          <p:cNvSpPr txBox="1">
            <a:spLocks noGrp="1"/>
          </p:cNvSpPr>
          <p:nvPr>
            <p:ph type="body" idx="19"/>
          </p:nvPr>
        </p:nvSpPr>
        <p:spPr>
          <a:xfrm>
            <a:off x="6742450" y="2544250"/>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a:lvl2pPr>
            <a:lvl3pPr marL="1371600" lvl="2" indent="-298450" algn="ctr" rtl="0">
              <a:spcBef>
                <a:spcPts val="0"/>
              </a:spcBef>
              <a:spcAft>
                <a:spcPts val="0"/>
              </a:spcAft>
              <a:buSzPts val="1100"/>
              <a:buChar char="●"/>
              <a:defRPr/>
            </a:lvl3pPr>
            <a:lvl4pPr marL="1828800" lvl="3" indent="-298450" algn="ctr" rtl="0">
              <a:spcBef>
                <a:spcPts val="0"/>
              </a:spcBef>
              <a:spcAft>
                <a:spcPts val="0"/>
              </a:spcAft>
              <a:buSzPts val="1100"/>
              <a:buChar char="●"/>
              <a:defRPr/>
            </a:lvl4pPr>
            <a:lvl5pPr marL="2286000" lvl="4" indent="-298450" algn="ctr" rtl="0">
              <a:spcBef>
                <a:spcPts val="0"/>
              </a:spcBef>
              <a:spcAft>
                <a:spcPts val="0"/>
              </a:spcAft>
              <a:buSzPts val="1100"/>
              <a:buChar char="○"/>
              <a:defRPr/>
            </a:lvl5pPr>
            <a:lvl6pPr marL="2743200" lvl="5" indent="-298450" algn="ctr" rtl="0">
              <a:spcBef>
                <a:spcPts val="0"/>
              </a:spcBef>
              <a:spcAft>
                <a:spcPts val="0"/>
              </a:spcAft>
              <a:buSzPts val="1100"/>
              <a:buChar char="■"/>
              <a:defRPr/>
            </a:lvl6pPr>
            <a:lvl7pPr marL="3200400" lvl="6" indent="-298450" algn="ctr" rtl="0">
              <a:spcBef>
                <a:spcPts val="0"/>
              </a:spcBef>
              <a:spcAft>
                <a:spcPts val="0"/>
              </a:spcAft>
              <a:buSzPts val="1100"/>
              <a:buChar char="●"/>
              <a:defRPr/>
            </a:lvl7pPr>
            <a:lvl8pPr marL="3657600" lvl="7" indent="-298450" algn="ctr" rtl="0">
              <a:spcBef>
                <a:spcPts val="0"/>
              </a:spcBef>
              <a:spcAft>
                <a:spcPts val="0"/>
              </a:spcAft>
              <a:buSzPts val="1100"/>
              <a:buChar char="○"/>
              <a:defRPr/>
            </a:lvl8pPr>
            <a:lvl9pPr marL="4114800" lvl="8" indent="-298450" algn="ctr" rtl="0">
              <a:spcBef>
                <a:spcPts val="0"/>
              </a:spcBef>
              <a:spcAft>
                <a:spcPts val="0"/>
              </a:spcAft>
              <a:buSzPts val="1100"/>
              <a:buChar char="■"/>
              <a:defRPr/>
            </a:lvl9pPr>
          </a:lstStyle>
          <a:p>
            <a:endParaRPr/>
          </a:p>
        </p:txBody>
      </p:sp>
      <p:sp>
        <p:nvSpPr>
          <p:cNvPr id="120" name="Google Shape;120;p9"/>
          <p:cNvSpPr>
            <a:spLocks noGrp="1"/>
          </p:cNvSpPr>
          <p:nvPr>
            <p:ph type="pic" idx="20"/>
          </p:nvPr>
        </p:nvSpPr>
        <p:spPr>
          <a:xfrm>
            <a:off x="543375" y="3471075"/>
            <a:ext cx="1743900" cy="835500"/>
          </a:xfrm>
          <a:prstGeom prst="rect">
            <a:avLst/>
          </a:prstGeom>
          <a:noFill/>
          <a:ln>
            <a:noFill/>
          </a:ln>
        </p:spPr>
      </p:sp>
      <p:sp>
        <p:nvSpPr>
          <p:cNvPr id="121" name="Google Shape;121;p9"/>
          <p:cNvSpPr txBox="1">
            <a:spLocks noGrp="1"/>
          </p:cNvSpPr>
          <p:nvPr>
            <p:ph type="body" idx="21"/>
          </p:nvPr>
        </p:nvSpPr>
        <p:spPr>
          <a:xfrm>
            <a:off x="531280" y="4415625"/>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a:lvl2pPr>
            <a:lvl3pPr marL="1371600" lvl="2" indent="-298450" algn="ctr" rtl="0">
              <a:spcBef>
                <a:spcPts val="0"/>
              </a:spcBef>
              <a:spcAft>
                <a:spcPts val="0"/>
              </a:spcAft>
              <a:buSzPts val="1100"/>
              <a:buChar char="●"/>
              <a:defRPr/>
            </a:lvl3pPr>
            <a:lvl4pPr marL="1828800" lvl="3" indent="-298450" algn="ctr" rtl="0">
              <a:spcBef>
                <a:spcPts val="0"/>
              </a:spcBef>
              <a:spcAft>
                <a:spcPts val="0"/>
              </a:spcAft>
              <a:buSzPts val="1100"/>
              <a:buChar char="●"/>
              <a:defRPr/>
            </a:lvl4pPr>
            <a:lvl5pPr marL="2286000" lvl="4" indent="-298450" algn="ctr" rtl="0">
              <a:spcBef>
                <a:spcPts val="0"/>
              </a:spcBef>
              <a:spcAft>
                <a:spcPts val="0"/>
              </a:spcAft>
              <a:buSzPts val="1100"/>
              <a:buChar char="○"/>
              <a:defRPr/>
            </a:lvl5pPr>
            <a:lvl6pPr marL="2743200" lvl="5" indent="-298450" algn="ctr" rtl="0">
              <a:spcBef>
                <a:spcPts val="0"/>
              </a:spcBef>
              <a:spcAft>
                <a:spcPts val="0"/>
              </a:spcAft>
              <a:buSzPts val="1100"/>
              <a:buChar char="■"/>
              <a:defRPr/>
            </a:lvl6pPr>
            <a:lvl7pPr marL="3200400" lvl="6" indent="-298450" algn="ctr" rtl="0">
              <a:spcBef>
                <a:spcPts val="0"/>
              </a:spcBef>
              <a:spcAft>
                <a:spcPts val="0"/>
              </a:spcAft>
              <a:buSzPts val="1100"/>
              <a:buChar char="●"/>
              <a:defRPr/>
            </a:lvl7pPr>
            <a:lvl8pPr marL="3657600" lvl="7" indent="-298450" algn="ctr" rtl="0">
              <a:spcBef>
                <a:spcPts val="0"/>
              </a:spcBef>
              <a:spcAft>
                <a:spcPts val="0"/>
              </a:spcAft>
              <a:buSzPts val="1100"/>
              <a:buChar char="○"/>
              <a:defRPr/>
            </a:lvl8pPr>
            <a:lvl9pPr marL="4114800" lvl="8" indent="-298450" algn="ctr" rtl="0">
              <a:spcBef>
                <a:spcPts val="0"/>
              </a:spcBef>
              <a:spcAft>
                <a:spcPts val="0"/>
              </a:spcAft>
              <a:buSzPts val="1100"/>
              <a:buChar char="■"/>
              <a:defRPr/>
            </a:lvl9pPr>
          </a:lstStyle>
          <a:p>
            <a:endParaRPr/>
          </a:p>
        </p:txBody>
      </p:sp>
      <p:sp>
        <p:nvSpPr>
          <p:cNvPr id="122" name="Google Shape;122;p9"/>
          <p:cNvSpPr>
            <a:spLocks noGrp="1"/>
          </p:cNvSpPr>
          <p:nvPr>
            <p:ph type="pic" idx="22"/>
          </p:nvPr>
        </p:nvSpPr>
        <p:spPr>
          <a:xfrm>
            <a:off x="2566975" y="3471075"/>
            <a:ext cx="1743900" cy="835500"/>
          </a:xfrm>
          <a:prstGeom prst="rect">
            <a:avLst/>
          </a:prstGeom>
          <a:noFill/>
          <a:ln>
            <a:noFill/>
          </a:ln>
        </p:spPr>
      </p:sp>
      <p:sp>
        <p:nvSpPr>
          <p:cNvPr id="123" name="Google Shape;123;p9"/>
          <p:cNvSpPr txBox="1">
            <a:spLocks noGrp="1"/>
          </p:cNvSpPr>
          <p:nvPr>
            <p:ph type="body" idx="23"/>
          </p:nvPr>
        </p:nvSpPr>
        <p:spPr>
          <a:xfrm>
            <a:off x="2554880" y="4415625"/>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a:lvl2pPr>
            <a:lvl3pPr marL="1371600" lvl="2" indent="-298450" algn="ctr" rtl="0">
              <a:spcBef>
                <a:spcPts val="0"/>
              </a:spcBef>
              <a:spcAft>
                <a:spcPts val="0"/>
              </a:spcAft>
              <a:buSzPts val="1100"/>
              <a:buChar char="●"/>
              <a:defRPr/>
            </a:lvl3pPr>
            <a:lvl4pPr marL="1828800" lvl="3" indent="-298450" algn="ctr" rtl="0">
              <a:spcBef>
                <a:spcPts val="0"/>
              </a:spcBef>
              <a:spcAft>
                <a:spcPts val="0"/>
              </a:spcAft>
              <a:buSzPts val="1100"/>
              <a:buChar char="●"/>
              <a:defRPr/>
            </a:lvl4pPr>
            <a:lvl5pPr marL="2286000" lvl="4" indent="-298450" algn="ctr" rtl="0">
              <a:spcBef>
                <a:spcPts val="0"/>
              </a:spcBef>
              <a:spcAft>
                <a:spcPts val="0"/>
              </a:spcAft>
              <a:buSzPts val="1100"/>
              <a:buChar char="○"/>
              <a:defRPr/>
            </a:lvl5pPr>
            <a:lvl6pPr marL="2743200" lvl="5" indent="-298450" algn="ctr" rtl="0">
              <a:spcBef>
                <a:spcPts val="0"/>
              </a:spcBef>
              <a:spcAft>
                <a:spcPts val="0"/>
              </a:spcAft>
              <a:buSzPts val="1100"/>
              <a:buChar char="■"/>
              <a:defRPr/>
            </a:lvl6pPr>
            <a:lvl7pPr marL="3200400" lvl="6" indent="-298450" algn="ctr" rtl="0">
              <a:spcBef>
                <a:spcPts val="0"/>
              </a:spcBef>
              <a:spcAft>
                <a:spcPts val="0"/>
              </a:spcAft>
              <a:buSzPts val="1100"/>
              <a:buChar char="●"/>
              <a:defRPr/>
            </a:lvl7pPr>
            <a:lvl8pPr marL="3657600" lvl="7" indent="-298450" algn="ctr" rtl="0">
              <a:spcBef>
                <a:spcPts val="0"/>
              </a:spcBef>
              <a:spcAft>
                <a:spcPts val="0"/>
              </a:spcAft>
              <a:buSzPts val="1100"/>
              <a:buChar char="○"/>
              <a:defRPr/>
            </a:lvl8pPr>
            <a:lvl9pPr marL="4114800" lvl="8" indent="-298450" algn="ctr" rtl="0">
              <a:spcBef>
                <a:spcPts val="0"/>
              </a:spcBef>
              <a:spcAft>
                <a:spcPts val="0"/>
              </a:spcAft>
              <a:buSzPts val="1100"/>
              <a:buChar char="■"/>
              <a:defRPr/>
            </a:lvl9pPr>
          </a:lstStyle>
          <a:p>
            <a:endParaRPr/>
          </a:p>
        </p:txBody>
      </p:sp>
      <p:sp>
        <p:nvSpPr>
          <p:cNvPr id="124" name="Google Shape;124;p9"/>
          <p:cNvSpPr>
            <a:spLocks noGrp="1"/>
          </p:cNvSpPr>
          <p:nvPr>
            <p:ph type="pic" idx="24"/>
          </p:nvPr>
        </p:nvSpPr>
        <p:spPr>
          <a:xfrm>
            <a:off x="4671975" y="3471075"/>
            <a:ext cx="1743900" cy="835500"/>
          </a:xfrm>
          <a:prstGeom prst="rect">
            <a:avLst/>
          </a:prstGeom>
          <a:noFill/>
          <a:ln>
            <a:noFill/>
          </a:ln>
        </p:spPr>
      </p:sp>
      <p:sp>
        <p:nvSpPr>
          <p:cNvPr id="125" name="Google Shape;125;p9"/>
          <p:cNvSpPr txBox="1">
            <a:spLocks noGrp="1"/>
          </p:cNvSpPr>
          <p:nvPr>
            <p:ph type="body" idx="25"/>
          </p:nvPr>
        </p:nvSpPr>
        <p:spPr>
          <a:xfrm>
            <a:off x="4659880" y="4415625"/>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a:lvl2pPr>
            <a:lvl3pPr marL="1371600" lvl="2" indent="-298450" algn="ctr" rtl="0">
              <a:spcBef>
                <a:spcPts val="0"/>
              </a:spcBef>
              <a:spcAft>
                <a:spcPts val="0"/>
              </a:spcAft>
              <a:buSzPts val="1100"/>
              <a:buChar char="●"/>
              <a:defRPr/>
            </a:lvl3pPr>
            <a:lvl4pPr marL="1828800" lvl="3" indent="-298450" algn="ctr" rtl="0">
              <a:spcBef>
                <a:spcPts val="0"/>
              </a:spcBef>
              <a:spcAft>
                <a:spcPts val="0"/>
              </a:spcAft>
              <a:buSzPts val="1100"/>
              <a:buChar char="●"/>
              <a:defRPr/>
            </a:lvl4pPr>
            <a:lvl5pPr marL="2286000" lvl="4" indent="-298450" algn="ctr" rtl="0">
              <a:spcBef>
                <a:spcPts val="0"/>
              </a:spcBef>
              <a:spcAft>
                <a:spcPts val="0"/>
              </a:spcAft>
              <a:buSzPts val="1100"/>
              <a:buChar char="○"/>
              <a:defRPr/>
            </a:lvl5pPr>
            <a:lvl6pPr marL="2743200" lvl="5" indent="-298450" algn="ctr" rtl="0">
              <a:spcBef>
                <a:spcPts val="0"/>
              </a:spcBef>
              <a:spcAft>
                <a:spcPts val="0"/>
              </a:spcAft>
              <a:buSzPts val="1100"/>
              <a:buChar char="■"/>
              <a:defRPr/>
            </a:lvl6pPr>
            <a:lvl7pPr marL="3200400" lvl="6" indent="-298450" algn="ctr" rtl="0">
              <a:spcBef>
                <a:spcPts val="0"/>
              </a:spcBef>
              <a:spcAft>
                <a:spcPts val="0"/>
              </a:spcAft>
              <a:buSzPts val="1100"/>
              <a:buChar char="●"/>
              <a:defRPr/>
            </a:lvl7pPr>
            <a:lvl8pPr marL="3657600" lvl="7" indent="-298450" algn="ctr" rtl="0">
              <a:spcBef>
                <a:spcPts val="0"/>
              </a:spcBef>
              <a:spcAft>
                <a:spcPts val="0"/>
              </a:spcAft>
              <a:buSzPts val="1100"/>
              <a:buChar char="○"/>
              <a:defRPr/>
            </a:lvl8pPr>
            <a:lvl9pPr marL="4114800" lvl="8" indent="-298450" algn="ctr" rtl="0">
              <a:spcBef>
                <a:spcPts val="0"/>
              </a:spcBef>
              <a:spcAft>
                <a:spcPts val="0"/>
              </a:spcAft>
              <a:buSzPts val="1100"/>
              <a:buChar char="■"/>
              <a:defRPr/>
            </a:lvl9pPr>
          </a:lstStyle>
          <a:p>
            <a:endParaRPr/>
          </a:p>
        </p:txBody>
      </p:sp>
      <p:sp>
        <p:nvSpPr>
          <p:cNvPr id="126" name="Google Shape;126;p9"/>
          <p:cNvSpPr>
            <a:spLocks noGrp="1"/>
          </p:cNvSpPr>
          <p:nvPr>
            <p:ph type="pic" idx="26"/>
          </p:nvPr>
        </p:nvSpPr>
        <p:spPr>
          <a:xfrm>
            <a:off x="6776975" y="3471075"/>
            <a:ext cx="1743900" cy="835500"/>
          </a:xfrm>
          <a:prstGeom prst="rect">
            <a:avLst/>
          </a:prstGeom>
          <a:noFill/>
          <a:ln>
            <a:noFill/>
          </a:ln>
        </p:spPr>
      </p:sp>
      <p:sp>
        <p:nvSpPr>
          <p:cNvPr id="127" name="Google Shape;127;p9"/>
          <p:cNvSpPr txBox="1">
            <a:spLocks noGrp="1"/>
          </p:cNvSpPr>
          <p:nvPr>
            <p:ph type="body" idx="27"/>
          </p:nvPr>
        </p:nvSpPr>
        <p:spPr>
          <a:xfrm>
            <a:off x="6764880" y="4415625"/>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a:lvl2pPr>
            <a:lvl3pPr marL="1371600" lvl="2" indent="-298450" algn="ctr" rtl="0">
              <a:spcBef>
                <a:spcPts val="0"/>
              </a:spcBef>
              <a:spcAft>
                <a:spcPts val="0"/>
              </a:spcAft>
              <a:buSzPts val="1100"/>
              <a:buChar char="●"/>
              <a:defRPr/>
            </a:lvl3pPr>
            <a:lvl4pPr marL="1828800" lvl="3" indent="-298450" algn="ctr" rtl="0">
              <a:spcBef>
                <a:spcPts val="0"/>
              </a:spcBef>
              <a:spcAft>
                <a:spcPts val="0"/>
              </a:spcAft>
              <a:buSzPts val="1100"/>
              <a:buChar char="●"/>
              <a:defRPr/>
            </a:lvl4pPr>
            <a:lvl5pPr marL="2286000" lvl="4" indent="-298450" algn="ctr" rtl="0">
              <a:spcBef>
                <a:spcPts val="0"/>
              </a:spcBef>
              <a:spcAft>
                <a:spcPts val="0"/>
              </a:spcAft>
              <a:buSzPts val="1100"/>
              <a:buChar char="○"/>
              <a:defRPr/>
            </a:lvl5pPr>
            <a:lvl6pPr marL="2743200" lvl="5" indent="-298450" algn="ctr" rtl="0">
              <a:spcBef>
                <a:spcPts val="0"/>
              </a:spcBef>
              <a:spcAft>
                <a:spcPts val="0"/>
              </a:spcAft>
              <a:buSzPts val="1100"/>
              <a:buChar char="■"/>
              <a:defRPr/>
            </a:lvl6pPr>
            <a:lvl7pPr marL="3200400" lvl="6" indent="-298450" algn="ctr" rtl="0">
              <a:spcBef>
                <a:spcPts val="0"/>
              </a:spcBef>
              <a:spcAft>
                <a:spcPts val="0"/>
              </a:spcAft>
              <a:buSzPts val="1100"/>
              <a:buChar char="●"/>
              <a:defRPr/>
            </a:lvl7pPr>
            <a:lvl8pPr marL="3657600" lvl="7" indent="-298450" algn="ctr" rtl="0">
              <a:spcBef>
                <a:spcPts val="0"/>
              </a:spcBef>
              <a:spcAft>
                <a:spcPts val="0"/>
              </a:spcAft>
              <a:buSzPts val="1100"/>
              <a:buChar char="○"/>
              <a:defRPr/>
            </a:lvl8pPr>
            <a:lvl9pPr marL="4114800" lvl="8" indent="-298450" algn="ctr" rtl="0">
              <a:spcBef>
                <a:spcPts val="0"/>
              </a:spcBef>
              <a:spcAft>
                <a:spcPts val="0"/>
              </a:spcAft>
              <a:buSzPts val="11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lient Grid 2">
  <p:cSld name="TITLE_AND_BODY_2_1">
    <p:bg>
      <p:bgPr>
        <a:solidFill>
          <a:srgbClr val="4A9647"/>
        </a:solidFill>
        <a:effectLst/>
      </p:bgPr>
    </p:bg>
    <p:spTree>
      <p:nvGrpSpPr>
        <p:cNvPr id="1" name="Shape 128"/>
        <p:cNvGrpSpPr/>
        <p:nvPr/>
      </p:nvGrpSpPr>
      <p:grpSpPr>
        <a:xfrm>
          <a:off x="0" y="0"/>
          <a:ext cx="0" cy="0"/>
          <a:chOff x="0" y="0"/>
          <a:chExt cx="0" cy="0"/>
        </a:xfrm>
      </p:grpSpPr>
      <p:sp>
        <p:nvSpPr>
          <p:cNvPr id="129" name="Google Shape;129;p10"/>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508850" y="1355025"/>
            <a:ext cx="1768200" cy="355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2532450" y="1355025"/>
            <a:ext cx="1768200" cy="355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4637450" y="1355025"/>
            <a:ext cx="1768200" cy="355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6742450" y="1355025"/>
            <a:ext cx="1768200" cy="355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txBox="1">
            <a:spLocks noGrp="1"/>
          </p:cNvSpPr>
          <p:nvPr>
            <p:ph type="body" idx="1"/>
          </p:nvPr>
        </p:nvSpPr>
        <p:spPr>
          <a:xfrm>
            <a:off x="527825" y="2949700"/>
            <a:ext cx="1768200" cy="6231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b="1">
                <a:solidFill>
                  <a:schemeClr val="lt1"/>
                </a:solidFill>
              </a:defRPr>
            </a:lvl2pPr>
            <a:lvl3pPr marL="1371600" lvl="2" indent="-298450" rtl="0">
              <a:spcBef>
                <a:spcPts val="0"/>
              </a:spcBef>
              <a:spcAft>
                <a:spcPts val="0"/>
              </a:spcAft>
              <a:buClr>
                <a:schemeClr val="lt1"/>
              </a:buClr>
              <a:buSzPts val="1100"/>
              <a:buChar char="●"/>
              <a:defRPr b="1">
                <a:solidFill>
                  <a:schemeClr val="lt1"/>
                </a:solidFill>
              </a:defRPr>
            </a:lvl3pPr>
            <a:lvl4pPr marL="1828800" lvl="3" indent="-298450" rtl="0">
              <a:spcBef>
                <a:spcPts val="0"/>
              </a:spcBef>
              <a:spcAft>
                <a:spcPts val="0"/>
              </a:spcAft>
              <a:buClr>
                <a:schemeClr val="lt1"/>
              </a:buClr>
              <a:buSzPts val="1100"/>
              <a:buChar char="●"/>
              <a:defRPr b="1">
                <a:solidFill>
                  <a:schemeClr val="lt1"/>
                </a:solidFill>
              </a:defRPr>
            </a:lvl4pPr>
            <a:lvl5pPr marL="2286000" lvl="4" indent="-298450" rtl="0">
              <a:spcBef>
                <a:spcPts val="0"/>
              </a:spcBef>
              <a:spcAft>
                <a:spcPts val="0"/>
              </a:spcAft>
              <a:buClr>
                <a:schemeClr val="lt1"/>
              </a:buClr>
              <a:buSzPts val="1100"/>
              <a:buChar char="○"/>
              <a:defRPr b="1">
                <a:solidFill>
                  <a:schemeClr val="lt1"/>
                </a:solidFill>
              </a:defRPr>
            </a:lvl5pPr>
            <a:lvl6pPr marL="2743200" lvl="5" indent="-298450" rtl="0">
              <a:spcBef>
                <a:spcPts val="0"/>
              </a:spcBef>
              <a:spcAft>
                <a:spcPts val="0"/>
              </a:spcAft>
              <a:buClr>
                <a:schemeClr val="lt1"/>
              </a:buClr>
              <a:buSzPts val="1100"/>
              <a:buChar char="■"/>
              <a:defRPr b="1">
                <a:solidFill>
                  <a:schemeClr val="lt1"/>
                </a:solidFill>
              </a:defRPr>
            </a:lvl6pPr>
            <a:lvl7pPr marL="3200400" lvl="6" indent="-298450" rtl="0">
              <a:spcBef>
                <a:spcPts val="0"/>
              </a:spcBef>
              <a:spcAft>
                <a:spcPts val="0"/>
              </a:spcAft>
              <a:buClr>
                <a:schemeClr val="lt1"/>
              </a:buClr>
              <a:buSzPts val="1100"/>
              <a:buChar char="●"/>
              <a:defRPr b="1">
                <a:solidFill>
                  <a:schemeClr val="lt1"/>
                </a:solidFill>
              </a:defRPr>
            </a:lvl7pPr>
            <a:lvl8pPr marL="3657600" lvl="7" indent="-298450" rtl="0">
              <a:spcBef>
                <a:spcPts val="0"/>
              </a:spcBef>
              <a:spcAft>
                <a:spcPts val="0"/>
              </a:spcAft>
              <a:buClr>
                <a:schemeClr val="lt1"/>
              </a:buClr>
              <a:buSzPts val="1100"/>
              <a:buChar char="○"/>
              <a:defRPr b="1">
                <a:solidFill>
                  <a:schemeClr val="lt1"/>
                </a:solidFill>
              </a:defRPr>
            </a:lvl8pPr>
            <a:lvl9pPr marL="4114800" lvl="8" indent="-298450" rtl="0">
              <a:spcBef>
                <a:spcPts val="0"/>
              </a:spcBef>
              <a:spcAft>
                <a:spcPts val="0"/>
              </a:spcAft>
              <a:buClr>
                <a:schemeClr val="lt1"/>
              </a:buClr>
              <a:buSzPts val="1100"/>
              <a:buChar char="■"/>
              <a:defRPr b="1">
                <a:solidFill>
                  <a:schemeClr val="lt1"/>
                </a:solidFill>
              </a:defRPr>
            </a:lvl9pPr>
          </a:lstStyle>
          <a:p>
            <a:endParaRPr/>
          </a:p>
        </p:txBody>
      </p:sp>
      <p:sp>
        <p:nvSpPr>
          <p:cNvPr id="135" name="Google Shape;135;p10"/>
          <p:cNvSpPr txBox="1">
            <a:spLocks noGrp="1"/>
          </p:cNvSpPr>
          <p:nvPr>
            <p:ph type="body" idx="2"/>
          </p:nvPr>
        </p:nvSpPr>
        <p:spPr>
          <a:xfrm>
            <a:off x="2551425" y="2949700"/>
            <a:ext cx="1768200" cy="6231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b="1">
                <a:solidFill>
                  <a:schemeClr val="lt1"/>
                </a:solidFill>
              </a:defRPr>
            </a:lvl2pPr>
            <a:lvl3pPr marL="1371600" lvl="2" indent="-298450" rtl="0">
              <a:spcBef>
                <a:spcPts val="0"/>
              </a:spcBef>
              <a:spcAft>
                <a:spcPts val="0"/>
              </a:spcAft>
              <a:buClr>
                <a:schemeClr val="lt1"/>
              </a:buClr>
              <a:buSzPts val="1100"/>
              <a:buChar char="●"/>
              <a:defRPr b="1">
                <a:solidFill>
                  <a:schemeClr val="lt1"/>
                </a:solidFill>
              </a:defRPr>
            </a:lvl3pPr>
            <a:lvl4pPr marL="1828800" lvl="3" indent="-298450" rtl="0">
              <a:spcBef>
                <a:spcPts val="0"/>
              </a:spcBef>
              <a:spcAft>
                <a:spcPts val="0"/>
              </a:spcAft>
              <a:buClr>
                <a:schemeClr val="lt1"/>
              </a:buClr>
              <a:buSzPts val="1100"/>
              <a:buChar char="●"/>
              <a:defRPr b="1">
                <a:solidFill>
                  <a:schemeClr val="lt1"/>
                </a:solidFill>
              </a:defRPr>
            </a:lvl4pPr>
            <a:lvl5pPr marL="2286000" lvl="4" indent="-298450" rtl="0">
              <a:spcBef>
                <a:spcPts val="0"/>
              </a:spcBef>
              <a:spcAft>
                <a:spcPts val="0"/>
              </a:spcAft>
              <a:buClr>
                <a:schemeClr val="lt1"/>
              </a:buClr>
              <a:buSzPts val="1100"/>
              <a:buChar char="○"/>
              <a:defRPr b="1">
                <a:solidFill>
                  <a:schemeClr val="lt1"/>
                </a:solidFill>
              </a:defRPr>
            </a:lvl5pPr>
            <a:lvl6pPr marL="2743200" lvl="5" indent="-298450" rtl="0">
              <a:spcBef>
                <a:spcPts val="0"/>
              </a:spcBef>
              <a:spcAft>
                <a:spcPts val="0"/>
              </a:spcAft>
              <a:buClr>
                <a:schemeClr val="lt1"/>
              </a:buClr>
              <a:buSzPts val="1100"/>
              <a:buChar char="■"/>
              <a:defRPr b="1">
                <a:solidFill>
                  <a:schemeClr val="lt1"/>
                </a:solidFill>
              </a:defRPr>
            </a:lvl6pPr>
            <a:lvl7pPr marL="3200400" lvl="6" indent="-298450" rtl="0">
              <a:spcBef>
                <a:spcPts val="0"/>
              </a:spcBef>
              <a:spcAft>
                <a:spcPts val="0"/>
              </a:spcAft>
              <a:buClr>
                <a:schemeClr val="lt1"/>
              </a:buClr>
              <a:buSzPts val="1100"/>
              <a:buChar char="●"/>
              <a:defRPr b="1">
                <a:solidFill>
                  <a:schemeClr val="lt1"/>
                </a:solidFill>
              </a:defRPr>
            </a:lvl7pPr>
            <a:lvl8pPr marL="3657600" lvl="7" indent="-298450" rtl="0">
              <a:spcBef>
                <a:spcPts val="0"/>
              </a:spcBef>
              <a:spcAft>
                <a:spcPts val="0"/>
              </a:spcAft>
              <a:buClr>
                <a:schemeClr val="lt1"/>
              </a:buClr>
              <a:buSzPts val="1100"/>
              <a:buChar char="○"/>
              <a:defRPr b="1">
                <a:solidFill>
                  <a:schemeClr val="lt1"/>
                </a:solidFill>
              </a:defRPr>
            </a:lvl8pPr>
            <a:lvl9pPr marL="4114800" lvl="8" indent="-298450" rtl="0">
              <a:spcBef>
                <a:spcPts val="0"/>
              </a:spcBef>
              <a:spcAft>
                <a:spcPts val="0"/>
              </a:spcAft>
              <a:buClr>
                <a:schemeClr val="lt1"/>
              </a:buClr>
              <a:buSzPts val="1100"/>
              <a:buChar char="■"/>
              <a:defRPr b="1">
                <a:solidFill>
                  <a:schemeClr val="lt1"/>
                </a:solidFill>
              </a:defRPr>
            </a:lvl9pPr>
          </a:lstStyle>
          <a:p>
            <a:endParaRPr/>
          </a:p>
        </p:txBody>
      </p:sp>
      <p:sp>
        <p:nvSpPr>
          <p:cNvPr id="136" name="Google Shape;136;p10"/>
          <p:cNvSpPr txBox="1">
            <a:spLocks noGrp="1"/>
          </p:cNvSpPr>
          <p:nvPr>
            <p:ph type="body" idx="3"/>
          </p:nvPr>
        </p:nvSpPr>
        <p:spPr>
          <a:xfrm>
            <a:off x="4656425" y="2949700"/>
            <a:ext cx="1768200" cy="6231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b="1">
                <a:solidFill>
                  <a:schemeClr val="lt1"/>
                </a:solidFill>
              </a:defRPr>
            </a:lvl2pPr>
            <a:lvl3pPr marL="1371600" lvl="2" indent="-298450" rtl="0">
              <a:spcBef>
                <a:spcPts val="0"/>
              </a:spcBef>
              <a:spcAft>
                <a:spcPts val="0"/>
              </a:spcAft>
              <a:buClr>
                <a:schemeClr val="lt1"/>
              </a:buClr>
              <a:buSzPts val="1100"/>
              <a:buChar char="●"/>
              <a:defRPr b="1">
                <a:solidFill>
                  <a:schemeClr val="lt1"/>
                </a:solidFill>
              </a:defRPr>
            </a:lvl3pPr>
            <a:lvl4pPr marL="1828800" lvl="3" indent="-298450" rtl="0">
              <a:spcBef>
                <a:spcPts val="0"/>
              </a:spcBef>
              <a:spcAft>
                <a:spcPts val="0"/>
              </a:spcAft>
              <a:buClr>
                <a:schemeClr val="lt1"/>
              </a:buClr>
              <a:buSzPts val="1100"/>
              <a:buChar char="●"/>
              <a:defRPr b="1">
                <a:solidFill>
                  <a:schemeClr val="lt1"/>
                </a:solidFill>
              </a:defRPr>
            </a:lvl4pPr>
            <a:lvl5pPr marL="2286000" lvl="4" indent="-298450" rtl="0">
              <a:spcBef>
                <a:spcPts val="0"/>
              </a:spcBef>
              <a:spcAft>
                <a:spcPts val="0"/>
              </a:spcAft>
              <a:buClr>
                <a:schemeClr val="lt1"/>
              </a:buClr>
              <a:buSzPts val="1100"/>
              <a:buChar char="○"/>
              <a:defRPr b="1">
                <a:solidFill>
                  <a:schemeClr val="lt1"/>
                </a:solidFill>
              </a:defRPr>
            </a:lvl5pPr>
            <a:lvl6pPr marL="2743200" lvl="5" indent="-298450" rtl="0">
              <a:spcBef>
                <a:spcPts val="0"/>
              </a:spcBef>
              <a:spcAft>
                <a:spcPts val="0"/>
              </a:spcAft>
              <a:buClr>
                <a:schemeClr val="lt1"/>
              </a:buClr>
              <a:buSzPts val="1100"/>
              <a:buChar char="■"/>
              <a:defRPr b="1">
                <a:solidFill>
                  <a:schemeClr val="lt1"/>
                </a:solidFill>
              </a:defRPr>
            </a:lvl6pPr>
            <a:lvl7pPr marL="3200400" lvl="6" indent="-298450" rtl="0">
              <a:spcBef>
                <a:spcPts val="0"/>
              </a:spcBef>
              <a:spcAft>
                <a:spcPts val="0"/>
              </a:spcAft>
              <a:buClr>
                <a:schemeClr val="lt1"/>
              </a:buClr>
              <a:buSzPts val="1100"/>
              <a:buChar char="●"/>
              <a:defRPr b="1">
                <a:solidFill>
                  <a:schemeClr val="lt1"/>
                </a:solidFill>
              </a:defRPr>
            </a:lvl7pPr>
            <a:lvl8pPr marL="3657600" lvl="7" indent="-298450" rtl="0">
              <a:spcBef>
                <a:spcPts val="0"/>
              </a:spcBef>
              <a:spcAft>
                <a:spcPts val="0"/>
              </a:spcAft>
              <a:buClr>
                <a:schemeClr val="lt1"/>
              </a:buClr>
              <a:buSzPts val="1100"/>
              <a:buChar char="○"/>
              <a:defRPr b="1">
                <a:solidFill>
                  <a:schemeClr val="lt1"/>
                </a:solidFill>
              </a:defRPr>
            </a:lvl8pPr>
            <a:lvl9pPr marL="4114800" lvl="8" indent="-298450" rtl="0">
              <a:spcBef>
                <a:spcPts val="0"/>
              </a:spcBef>
              <a:spcAft>
                <a:spcPts val="0"/>
              </a:spcAft>
              <a:buClr>
                <a:schemeClr val="lt1"/>
              </a:buClr>
              <a:buSzPts val="1100"/>
              <a:buChar char="■"/>
              <a:defRPr b="1">
                <a:solidFill>
                  <a:schemeClr val="lt1"/>
                </a:solidFill>
              </a:defRPr>
            </a:lvl9pPr>
          </a:lstStyle>
          <a:p>
            <a:endParaRPr/>
          </a:p>
        </p:txBody>
      </p:sp>
      <p:sp>
        <p:nvSpPr>
          <p:cNvPr id="137" name="Google Shape;137;p10"/>
          <p:cNvSpPr txBox="1">
            <a:spLocks noGrp="1"/>
          </p:cNvSpPr>
          <p:nvPr>
            <p:ph type="body" idx="4"/>
          </p:nvPr>
        </p:nvSpPr>
        <p:spPr>
          <a:xfrm>
            <a:off x="6761425" y="2949700"/>
            <a:ext cx="1768200" cy="6231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b="1">
                <a:solidFill>
                  <a:schemeClr val="lt1"/>
                </a:solidFill>
              </a:defRPr>
            </a:lvl2pPr>
            <a:lvl3pPr marL="1371600" lvl="2" indent="-298450" rtl="0">
              <a:spcBef>
                <a:spcPts val="0"/>
              </a:spcBef>
              <a:spcAft>
                <a:spcPts val="0"/>
              </a:spcAft>
              <a:buClr>
                <a:schemeClr val="lt1"/>
              </a:buClr>
              <a:buSzPts val="1100"/>
              <a:buChar char="●"/>
              <a:defRPr b="1">
                <a:solidFill>
                  <a:schemeClr val="lt1"/>
                </a:solidFill>
              </a:defRPr>
            </a:lvl3pPr>
            <a:lvl4pPr marL="1828800" lvl="3" indent="-298450" rtl="0">
              <a:spcBef>
                <a:spcPts val="0"/>
              </a:spcBef>
              <a:spcAft>
                <a:spcPts val="0"/>
              </a:spcAft>
              <a:buClr>
                <a:schemeClr val="lt1"/>
              </a:buClr>
              <a:buSzPts val="1100"/>
              <a:buChar char="●"/>
              <a:defRPr b="1">
                <a:solidFill>
                  <a:schemeClr val="lt1"/>
                </a:solidFill>
              </a:defRPr>
            </a:lvl4pPr>
            <a:lvl5pPr marL="2286000" lvl="4" indent="-298450" rtl="0">
              <a:spcBef>
                <a:spcPts val="0"/>
              </a:spcBef>
              <a:spcAft>
                <a:spcPts val="0"/>
              </a:spcAft>
              <a:buClr>
                <a:schemeClr val="lt1"/>
              </a:buClr>
              <a:buSzPts val="1100"/>
              <a:buChar char="○"/>
              <a:defRPr b="1">
                <a:solidFill>
                  <a:schemeClr val="lt1"/>
                </a:solidFill>
              </a:defRPr>
            </a:lvl5pPr>
            <a:lvl6pPr marL="2743200" lvl="5" indent="-298450" rtl="0">
              <a:spcBef>
                <a:spcPts val="0"/>
              </a:spcBef>
              <a:spcAft>
                <a:spcPts val="0"/>
              </a:spcAft>
              <a:buClr>
                <a:schemeClr val="lt1"/>
              </a:buClr>
              <a:buSzPts val="1100"/>
              <a:buChar char="■"/>
              <a:defRPr b="1">
                <a:solidFill>
                  <a:schemeClr val="lt1"/>
                </a:solidFill>
              </a:defRPr>
            </a:lvl6pPr>
            <a:lvl7pPr marL="3200400" lvl="6" indent="-298450" rtl="0">
              <a:spcBef>
                <a:spcPts val="0"/>
              </a:spcBef>
              <a:spcAft>
                <a:spcPts val="0"/>
              </a:spcAft>
              <a:buClr>
                <a:schemeClr val="lt1"/>
              </a:buClr>
              <a:buSzPts val="1100"/>
              <a:buChar char="●"/>
              <a:defRPr b="1">
                <a:solidFill>
                  <a:schemeClr val="lt1"/>
                </a:solidFill>
              </a:defRPr>
            </a:lvl7pPr>
            <a:lvl8pPr marL="3657600" lvl="7" indent="-298450" rtl="0">
              <a:spcBef>
                <a:spcPts val="0"/>
              </a:spcBef>
              <a:spcAft>
                <a:spcPts val="0"/>
              </a:spcAft>
              <a:buClr>
                <a:schemeClr val="lt1"/>
              </a:buClr>
              <a:buSzPts val="1100"/>
              <a:buChar char="○"/>
              <a:defRPr b="1">
                <a:solidFill>
                  <a:schemeClr val="lt1"/>
                </a:solidFill>
              </a:defRPr>
            </a:lvl8pPr>
            <a:lvl9pPr marL="4114800" lvl="8" indent="-298450" rtl="0">
              <a:spcBef>
                <a:spcPts val="0"/>
              </a:spcBef>
              <a:spcAft>
                <a:spcPts val="0"/>
              </a:spcAft>
              <a:buClr>
                <a:schemeClr val="lt1"/>
              </a:buClr>
              <a:buSzPts val="1100"/>
              <a:buChar char="■"/>
              <a:defRPr b="1">
                <a:solidFill>
                  <a:schemeClr val="lt1"/>
                </a:solidFill>
              </a:defRPr>
            </a:lvl9pPr>
          </a:lstStyle>
          <a:p>
            <a:endParaRPr/>
          </a:p>
        </p:txBody>
      </p:sp>
      <p:sp>
        <p:nvSpPr>
          <p:cNvPr id="138" name="Google Shape;138;p10"/>
          <p:cNvSpPr txBox="1">
            <a:spLocks noGrp="1"/>
          </p:cNvSpPr>
          <p:nvPr>
            <p:ph type="title"/>
          </p:nvPr>
        </p:nvSpPr>
        <p:spPr>
          <a:xfrm>
            <a:off x="624700" y="668438"/>
            <a:ext cx="7688700" cy="5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39" name="Google Shape;139;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0" name="Google Shape;140;p10">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 name="Google Shape;141;p10"/>
          <p:cNvPicPr preferRelativeResize="0"/>
          <p:nvPr/>
        </p:nvPicPr>
        <p:blipFill rotWithShape="1">
          <a:blip r:embed="rId2">
            <a:alphaModFix/>
          </a:blip>
          <a:srcRect b="24585"/>
          <a:stretch/>
        </p:blipFill>
        <p:spPr>
          <a:xfrm>
            <a:off x="150525" y="111250"/>
            <a:ext cx="863400" cy="260450"/>
          </a:xfrm>
          <a:prstGeom prst="rect">
            <a:avLst/>
          </a:prstGeom>
          <a:noFill/>
          <a:ln>
            <a:noFill/>
          </a:ln>
        </p:spPr>
      </p:pic>
      <p:cxnSp>
        <p:nvCxnSpPr>
          <p:cNvPr id="142" name="Google Shape;142;p10">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43" name="Google Shape;143;p10">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44" name="Google Shape;144;p10">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45" name="Google Shape;145;p10"/>
          <p:cNvCxnSpPr/>
          <p:nvPr/>
        </p:nvCxnSpPr>
        <p:spPr>
          <a:xfrm>
            <a:off x="2364046" y="1354932"/>
            <a:ext cx="0" cy="3557700"/>
          </a:xfrm>
          <a:prstGeom prst="straightConnector1">
            <a:avLst/>
          </a:prstGeom>
          <a:noFill/>
          <a:ln w="9525" cap="flat" cmpd="sng">
            <a:solidFill>
              <a:srgbClr val="D9D9D9"/>
            </a:solidFill>
            <a:prstDash val="solid"/>
            <a:round/>
            <a:headEnd type="none" w="med" len="med"/>
            <a:tailEnd type="none" w="med" len="med"/>
          </a:ln>
        </p:spPr>
      </p:cxnSp>
      <p:cxnSp>
        <p:nvCxnSpPr>
          <p:cNvPr id="146" name="Google Shape;146;p10"/>
          <p:cNvCxnSpPr/>
          <p:nvPr/>
        </p:nvCxnSpPr>
        <p:spPr>
          <a:xfrm>
            <a:off x="4469043" y="1354932"/>
            <a:ext cx="0" cy="3557700"/>
          </a:xfrm>
          <a:prstGeom prst="straightConnector1">
            <a:avLst/>
          </a:prstGeom>
          <a:noFill/>
          <a:ln w="9525" cap="flat" cmpd="sng">
            <a:solidFill>
              <a:srgbClr val="D9D9D9"/>
            </a:solidFill>
            <a:prstDash val="solid"/>
            <a:round/>
            <a:headEnd type="none" w="med" len="med"/>
            <a:tailEnd type="none" w="med" len="med"/>
          </a:ln>
        </p:spPr>
      </p:cxnSp>
      <p:cxnSp>
        <p:nvCxnSpPr>
          <p:cNvPr id="147" name="Google Shape;147;p10"/>
          <p:cNvCxnSpPr/>
          <p:nvPr/>
        </p:nvCxnSpPr>
        <p:spPr>
          <a:xfrm>
            <a:off x="6574040" y="1312126"/>
            <a:ext cx="0" cy="3557700"/>
          </a:xfrm>
          <a:prstGeom prst="straightConnector1">
            <a:avLst/>
          </a:prstGeom>
          <a:noFill/>
          <a:ln w="9525" cap="flat" cmpd="sng">
            <a:solidFill>
              <a:srgbClr val="D9D9D9"/>
            </a:solidFill>
            <a:prstDash val="solid"/>
            <a:round/>
            <a:headEnd type="none" w="med" len="med"/>
            <a:tailEnd type="none" w="med" len="med"/>
          </a:ln>
        </p:spPr>
      </p:cxnSp>
      <p:sp>
        <p:nvSpPr>
          <p:cNvPr id="148" name="Google Shape;148;p10"/>
          <p:cNvSpPr>
            <a:spLocks noGrp="1"/>
          </p:cNvSpPr>
          <p:nvPr>
            <p:ph type="pic" idx="5"/>
          </p:nvPr>
        </p:nvSpPr>
        <p:spPr>
          <a:xfrm>
            <a:off x="520950" y="1362050"/>
            <a:ext cx="1743900" cy="1473000"/>
          </a:xfrm>
          <a:prstGeom prst="rect">
            <a:avLst/>
          </a:prstGeom>
          <a:noFill/>
          <a:ln w="9525" cap="flat" cmpd="sng">
            <a:solidFill>
              <a:schemeClr val="dk1"/>
            </a:solidFill>
            <a:prstDash val="solid"/>
            <a:round/>
            <a:headEnd type="none" w="sm" len="sm"/>
            <a:tailEnd type="none" w="sm" len="sm"/>
          </a:ln>
        </p:spPr>
      </p:sp>
      <p:sp>
        <p:nvSpPr>
          <p:cNvPr id="149" name="Google Shape;149;p10"/>
          <p:cNvSpPr txBox="1">
            <a:spLocks noGrp="1"/>
          </p:cNvSpPr>
          <p:nvPr>
            <p:ph type="body" idx="6"/>
          </p:nvPr>
        </p:nvSpPr>
        <p:spPr>
          <a:xfrm>
            <a:off x="508850" y="3743201"/>
            <a:ext cx="1768200" cy="11268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a:solidFill>
                  <a:schemeClr val="lt1"/>
                </a:solidFill>
              </a:defRPr>
            </a:lvl2pPr>
            <a:lvl3pPr marL="1371600" lvl="2" indent="-298450" rtl="0">
              <a:spcBef>
                <a:spcPts val="0"/>
              </a:spcBef>
              <a:spcAft>
                <a:spcPts val="0"/>
              </a:spcAft>
              <a:buClr>
                <a:schemeClr val="lt1"/>
              </a:buClr>
              <a:buSzPts val="1100"/>
              <a:buChar char="●"/>
              <a:defRPr>
                <a:solidFill>
                  <a:schemeClr val="lt1"/>
                </a:solidFill>
              </a:defRPr>
            </a:lvl3pPr>
            <a:lvl4pPr marL="1828800" lvl="3" indent="-298450" rtl="0">
              <a:spcBef>
                <a:spcPts val="0"/>
              </a:spcBef>
              <a:spcAft>
                <a:spcPts val="0"/>
              </a:spcAft>
              <a:buClr>
                <a:schemeClr val="lt1"/>
              </a:buClr>
              <a:buSzPts val="1100"/>
              <a:buChar char="●"/>
              <a:defRPr>
                <a:solidFill>
                  <a:schemeClr val="lt1"/>
                </a:solidFill>
              </a:defRPr>
            </a:lvl4pPr>
            <a:lvl5pPr marL="2286000" lvl="4" indent="-298450" rtl="0">
              <a:spcBef>
                <a:spcPts val="0"/>
              </a:spcBef>
              <a:spcAft>
                <a:spcPts val="0"/>
              </a:spcAft>
              <a:buClr>
                <a:schemeClr val="lt1"/>
              </a:buClr>
              <a:buSzPts val="1100"/>
              <a:buChar char="○"/>
              <a:defRPr>
                <a:solidFill>
                  <a:schemeClr val="lt1"/>
                </a:solidFill>
              </a:defRPr>
            </a:lvl5pPr>
            <a:lvl6pPr marL="2743200" lvl="5" indent="-298450" rtl="0">
              <a:spcBef>
                <a:spcPts val="0"/>
              </a:spcBef>
              <a:spcAft>
                <a:spcPts val="0"/>
              </a:spcAft>
              <a:buClr>
                <a:schemeClr val="lt1"/>
              </a:buClr>
              <a:buSzPts val="1100"/>
              <a:buChar char="■"/>
              <a:defRPr>
                <a:solidFill>
                  <a:schemeClr val="lt1"/>
                </a:solidFill>
              </a:defRPr>
            </a:lvl6pPr>
            <a:lvl7pPr marL="3200400" lvl="6" indent="-298450" rtl="0">
              <a:spcBef>
                <a:spcPts val="0"/>
              </a:spcBef>
              <a:spcAft>
                <a:spcPts val="0"/>
              </a:spcAft>
              <a:buClr>
                <a:schemeClr val="lt1"/>
              </a:buClr>
              <a:buSzPts val="1100"/>
              <a:buChar char="●"/>
              <a:defRPr>
                <a:solidFill>
                  <a:schemeClr val="lt1"/>
                </a:solidFill>
              </a:defRPr>
            </a:lvl7pPr>
            <a:lvl8pPr marL="3657600" lvl="7" indent="-298450" rtl="0">
              <a:spcBef>
                <a:spcPts val="0"/>
              </a:spcBef>
              <a:spcAft>
                <a:spcPts val="0"/>
              </a:spcAft>
              <a:buClr>
                <a:schemeClr val="lt1"/>
              </a:buClr>
              <a:buSzPts val="1100"/>
              <a:buChar char="○"/>
              <a:defRPr>
                <a:solidFill>
                  <a:schemeClr val="lt1"/>
                </a:solidFill>
              </a:defRPr>
            </a:lvl8pPr>
            <a:lvl9pPr marL="4114800" lvl="8" indent="-298450" rtl="0">
              <a:spcBef>
                <a:spcPts val="0"/>
              </a:spcBef>
              <a:spcAft>
                <a:spcPts val="0"/>
              </a:spcAft>
              <a:buClr>
                <a:schemeClr val="lt1"/>
              </a:buClr>
              <a:buSzPts val="1100"/>
              <a:buChar char="■"/>
              <a:defRPr>
                <a:solidFill>
                  <a:schemeClr val="lt1"/>
                </a:solidFill>
              </a:defRPr>
            </a:lvl9pPr>
          </a:lstStyle>
          <a:p>
            <a:endParaRPr/>
          </a:p>
        </p:txBody>
      </p:sp>
      <p:sp>
        <p:nvSpPr>
          <p:cNvPr id="150" name="Google Shape;150;p10"/>
          <p:cNvSpPr>
            <a:spLocks noGrp="1"/>
          </p:cNvSpPr>
          <p:nvPr>
            <p:ph type="pic" idx="7"/>
          </p:nvPr>
        </p:nvSpPr>
        <p:spPr>
          <a:xfrm>
            <a:off x="2544550" y="1362050"/>
            <a:ext cx="1743900" cy="1473000"/>
          </a:xfrm>
          <a:prstGeom prst="rect">
            <a:avLst/>
          </a:prstGeom>
          <a:noFill/>
          <a:ln w="9525" cap="flat" cmpd="sng">
            <a:solidFill>
              <a:schemeClr val="dk1"/>
            </a:solidFill>
            <a:prstDash val="solid"/>
            <a:round/>
            <a:headEnd type="none" w="sm" len="sm"/>
            <a:tailEnd type="none" w="sm" len="sm"/>
          </a:ln>
        </p:spPr>
      </p:sp>
      <p:sp>
        <p:nvSpPr>
          <p:cNvPr id="151" name="Google Shape;151;p10"/>
          <p:cNvSpPr txBox="1">
            <a:spLocks noGrp="1"/>
          </p:cNvSpPr>
          <p:nvPr>
            <p:ph type="body" idx="8"/>
          </p:nvPr>
        </p:nvSpPr>
        <p:spPr>
          <a:xfrm>
            <a:off x="2532450" y="3743201"/>
            <a:ext cx="1768200" cy="11268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a:solidFill>
                  <a:schemeClr val="lt1"/>
                </a:solidFill>
              </a:defRPr>
            </a:lvl2pPr>
            <a:lvl3pPr marL="1371600" lvl="2" indent="-298450" rtl="0">
              <a:spcBef>
                <a:spcPts val="0"/>
              </a:spcBef>
              <a:spcAft>
                <a:spcPts val="0"/>
              </a:spcAft>
              <a:buClr>
                <a:schemeClr val="lt1"/>
              </a:buClr>
              <a:buSzPts val="1100"/>
              <a:buChar char="●"/>
              <a:defRPr>
                <a:solidFill>
                  <a:schemeClr val="lt1"/>
                </a:solidFill>
              </a:defRPr>
            </a:lvl3pPr>
            <a:lvl4pPr marL="1828800" lvl="3" indent="-298450" rtl="0">
              <a:spcBef>
                <a:spcPts val="0"/>
              </a:spcBef>
              <a:spcAft>
                <a:spcPts val="0"/>
              </a:spcAft>
              <a:buClr>
                <a:schemeClr val="lt1"/>
              </a:buClr>
              <a:buSzPts val="1100"/>
              <a:buChar char="●"/>
              <a:defRPr>
                <a:solidFill>
                  <a:schemeClr val="lt1"/>
                </a:solidFill>
              </a:defRPr>
            </a:lvl4pPr>
            <a:lvl5pPr marL="2286000" lvl="4" indent="-298450" rtl="0">
              <a:spcBef>
                <a:spcPts val="0"/>
              </a:spcBef>
              <a:spcAft>
                <a:spcPts val="0"/>
              </a:spcAft>
              <a:buClr>
                <a:schemeClr val="lt1"/>
              </a:buClr>
              <a:buSzPts val="1100"/>
              <a:buChar char="○"/>
              <a:defRPr>
                <a:solidFill>
                  <a:schemeClr val="lt1"/>
                </a:solidFill>
              </a:defRPr>
            </a:lvl5pPr>
            <a:lvl6pPr marL="2743200" lvl="5" indent="-298450" rtl="0">
              <a:spcBef>
                <a:spcPts val="0"/>
              </a:spcBef>
              <a:spcAft>
                <a:spcPts val="0"/>
              </a:spcAft>
              <a:buClr>
                <a:schemeClr val="lt1"/>
              </a:buClr>
              <a:buSzPts val="1100"/>
              <a:buChar char="■"/>
              <a:defRPr>
                <a:solidFill>
                  <a:schemeClr val="lt1"/>
                </a:solidFill>
              </a:defRPr>
            </a:lvl6pPr>
            <a:lvl7pPr marL="3200400" lvl="6" indent="-298450" rtl="0">
              <a:spcBef>
                <a:spcPts val="0"/>
              </a:spcBef>
              <a:spcAft>
                <a:spcPts val="0"/>
              </a:spcAft>
              <a:buClr>
                <a:schemeClr val="lt1"/>
              </a:buClr>
              <a:buSzPts val="1100"/>
              <a:buChar char="●"/>
              <a:defRPr>
                <a:solidFill>
                  <a:schemeClr val="lt1"/>
                </a:solidFill>
              </a:defRPr>
            </a:lvl7pPr>
            <a:lvl8pPr marL="3657600" lvl="7" indent="-298450" rtl="0">
              <a:spcBef>
                <a:spcPts val="0"/>
              </a:spcBef>
              <a:spcAft>
                <a:spcPts val="0"/>
              </a:spcAft>
              <a:buClr>
                <a:schemeClr val="lt1"/>
              </a:buClr>
              <a:buSzPts val="1100"/>
              <a:buChar char="○"/>
              <a:defRPr>
                <a:solidFill>
                  <a:schemeClr val="lt1"/>
                </a:solidFill>
              </a:defRPr>
            </a:lvl8pPr>
            <a:lvl9pPr marL="4114800" lvl="8" indent="-298450" rtl="0">
              <a:spcBef>
                <a:spcPts val="0"/>
              </a:spcBef>
              <a:spcAft>
                <a:spcPts val="0"/>
              </a:spcAft>
              <a:buClr>
                <a:schemeClr val="lt1"/>
              </a:buClr>
              <a:buSzPts val="1100"/>
              <a:buChar char="■"/>
              <a:defRPr>
                <a:solidFill>
                  <a:schemeClr val="lt1"/>
                </a:solidFill>
              </a:defRPr>
            </a:lvl9pPr>
          </a:lstStyle>
          <a:p>
            <a:endParaRPr/>
          </a:p>
        </p:txBody>
      </p:sp>
      <p:sp>
        <p:nvSpPr>
          <p:cNvPr id="152" name="Google Shape;152;p10"/>
          <p:cNvSpPr>
            <a:spLocks noGrp="1"/>
          </p:cNvSpPr>
          <p:nvPr>
            <p:ph type="pic" idx="9"/>
          </p:nvPr>
        </p:nvSpPr>
        <p:spPr>
          <a:xfrm>
            <a:off x="4649550" y="1362050"/>
            <a:ext cx="1743900" cy="1473000"/>
          </a:xfrm>
          <a:prstGeom prst="rect">
            <a:avLst/>
          </a:prstGeom>
          <a:noFill/>
          <a:ln w="9525" cap="flat" cmpd="sng">
            <a:solidFill>
              <a:schemeClr val="dk1"/>
            </a:solidFill>
            <a:prstDash val="solid"/>
            <a:round/>
            <a:headEnd type="none" w="sm" len="sm"/>
            <a:tailEnd type="none" w="sm" len="sm"/>
          </a:ln>
        </p:spPr>
      </p:sp>
      <p:sp>
        <p:nvSpPr>
          <p:cNvPr id="153" name="Google Shape;153;p10"/>
          <p:cNvSpPr txBox="1">
            <a:spLocks noGrp="1"/>
          </p:cNvSpPr>
          <p:nvPr>
            <p:ph type="body" idx="13"/>
          </p:nvPr>
        </p:nvSpPr>
        <p:spPr>
          <a:xfrm>
            <a:off x="4637450" y="3743201"/>
            <a:ext cx="1768200" cy="11268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a:solidFill>
                  <a:schemeClr val="lt1"/>
                </a:solidFill>
              </a:defRPr>
            </a:lvl2pPr>
            <a:lvl3pPr marL="1371600" lvl="2" indent="-298450" rtl="0">
              <a:spcBef>
                <a:spcPts val="0"/>
              </a:spcBef>
              <a:spcAft>
                <a:spcPts val="0"/>
              </a:spcAft>
              <a:buClr>
                <a:schemeClr val="lt1"/>
              </a:buClr>
              <a:buSzPts val="1100"/>
              <a:buChar char="●"/>
              <a:defRPr>
                <a:solidFill>
                  <a:schemeClr val="lt1"/>
                </a:solidFill>
              </a:defRPr>
            </a:lvl3pPr>
            <a:lvl4pPr marL="1828800" lvl="3" indent="-298450" rtl="0">
              <a:spcBef>
                <a:spcPts val="0"/>
              </a:spcBef>
              <a:spcAft>
                <a:spcPts val="0"/>
              </a:spcAft>
              <a:buClr>
                <a:schemeClr val="lt1"/>
              </a:buClr>
              <a:buSzPts val="1100"/>
              <a:buChar char="●"/>
              <a:defRPr>
                <a:solidFill>
                  <a:schemeClr val="lt1"/>
                </a:solidFill>
              </a:defRPr>
            </a:lvl4pPr>
            <a:lvl5pPr marL="2286000" lvl="4" indent="-298450" rtl="0">
              <a:spcBef>
                <a:spcPts val="0"/>
              </a:spcBef>
              <a:spcAft>
                <a:spcPts val="0"/>
              </a:spcAft>
              <a:buClr>
                <a:schemeClr val="lt1"/>
              </a:buClr>
              <a:buSzPts val="1100"/>
              <a:buChar char="○"/>
              <a:defRPr>
                <a:solidFill>
                  <a:schemeClr val="lt1"/>
                </a:solidFill>
              </a:defRPr>
            </a:lvl5pPr>
            <a:lvl6pPr marL="2743200" lvl="5" indent="-298450" rtl="0">
              <a:spcBef>
                <a:spcPts val="0"/>
              </a:spcBef>
              <a:spcAft>
                <a:spcPts val="0"/>
              </a:spcAft>
              <a:buClr>
                <a:schemeClr val="lt1"/>
              </a:buClr>
              <a:buSzPts val="1100"/>
              <a:buChar char="■"/>
              <a:defRPr>
                <a:solidFill>
                  <a:schemeClr val="lt1"/>
                </a:solidFill>
              </a:defRPr>
            </a:lvl6pPr>
            <a:lvl7pPr marL="3200400" lvl="6" indent="-298450" rtl="0">
              <a:spcBef>
                <a:spcPts val="0"/>
              </a:spcBef>
              <a:spcAft>
                <a:spcPts val="0"/>
              </a:spcAft>
              <a:buClr>
                <a:schemeClr val="lt1"/>
              </a:buClr>
              <a:buSzPts val="1100"/>
              <a:buChar char="●"/>
              <a:defRPr>
                <a:solidFill>
                  <a:schemeClr val="lt1"/>
                </a:solidFill>
              </a:defRPr>
            </a:lvl7pPr>
            <a:lvl8pPr marL="3657600" lvl="7" indent="-298450" rtl="0">
              <a:spcBef>
                <a:spcPts val="0"/>
              </a:spcBef>
              <a:spcAft>
                <a:spcPts val="0"/>
              </a:spcAft>
              <a:buClr>
                <a:schemeClr val="lt1"/>
              </a:buClr>
              <a:buSzPts val="1100"/>
              <a:buChar char="○"/>
              <a:defRPr>
                <a:solidFill>
                  <a:schemeClr val="lt1"/>
                </a:solidFill>
              </a:defRPr>
            </a:lvl8pPr>
            <a:lvl9pPr marL="4114800" lvl="8" indent="-298450" rtl="0">
              <a:spcBef>
                <a:spcPts val="0"/>
              </a:spcBef>
              <a:spcAft>
                <a:spcPts val="0"/>
              </a:spcAft>
              <a:buClr>
                <a:schemeClr val="lt1"/>
              </a:buClr>
              <a:buSzPts val="1100"/>
              <a:buChar char="■"/>
              <a:defRPr>
                <a:solidFill>
                  <a:schemeClr val="lt1"/>
                </a:solidFill>
              </a:defRPr>
            </a:lvl9pPr>
          </a:lstStyle>
          <a:p>
            <a:endParaRPr/>
          </a:p>
        </p:txBody>
      </p:sp>
      <p:sp>
        <p:nvSpPr>
          <p:cNvPr id="154" name="Google Shape;154;p10"/>
          <p:cNvSpPr>
            <a:spLocks noGrp="1"/>
          </p:cNvSpPr>
          <p:nvPr>
            <p:ph type="pic" idx="14"/>
          </p:nvPr>
        </p:nvSpPr>
        <p:spPr>
          <a:xfrm>
            <a:off x="6754550" y="1362050"/>
            <a:ext cx="1743900" cy="1473000"/>
          </a:xfrm>
          <a:prstGeom prst="rect">
            <a:avLst/>
          </a:prstGeom>
          <a:noFill/>
          <a:ln w="9525" cap="flat" cmpd="sng">
            <a:solidFill>
              <a:schemeClr val="dk1"/>
            </a:solidFill>
            <a:prstDash val="solid"/>
            <a:round/>
            <a:headEnd type="none" w="sm" len="sm"/>
            <a:tailEnd type="none" w="sm" len="sm"/>
          </a:ln>
        </p:spPr>
      </p:sp>
      <p:sp>
        <p:nvSpPr>
          <p:cNvPr id="155" name="Google Shape;155;p10"/>
          <p:cNvSpPr txBox="1">
            <a:spLocks noGrp="1"/>
          </p:cNvSpPr>
          <p:nvPr>
            <p:ph type="body" idx="15"/>
          </p:nvPr>
        </p:nvSpPr>
        <p:spPr>
          <a:xfrm>
            <a:off x="6742450" y="3743201"/>
            <a:ext cx="1768200" cy="11268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a:solidFill>
                  <a:schemeClr val="lt1"/>
                </a:solidFill>
              </a:defRPr>
            </a:lvl2pPr>
            <a:lvl3pPr marL="1371600" lvl="2" indent="-298450" rtl="0">
              <a:spcBef>
                <a:spcPts val="0"/>
              </a:spcBef>
              <a:spcAft>
                <a:spcPts val="0"/>
              </a:spcAft>
              <a:buClr>
                <a:schemeClr val="lt1"/>
              </a:buClr>
              <a:buSzPts val="1100"/>
              <a:buChar char="●"/>
              <a:defRPr>
                <a:solidFill>
                  <a:schemeClr val="lt1"/>
                </a:solidFill>
              </a:defRPr>
            </a:lvl3pPr>
            <a:lvl4pPr marL="1828800" lvl="3" indent="-298450" rtl="0">
              <a:spcBef>
                <a:spcPts val="0"/>
              </a:spcBef>
              <a:spcAft>
                <a:spcPts val="0"/>
              </a:spcAft>
              <a:buClr>
                <a:schemeClr val="lt1"/>
              </a:buClr>
              <a:buSzPts val="1100"/>
              <a:buChar char="●"/>
              <a:defRPr>
                <a:solidFill>
                  <a:schemeClr val="lt1"/>
                </a:solidFill>
              </a:defRPr>
            </a:lvl4pPr>
            <a:lvl5pPr marL="2286000" lvl="4" indent="-298450" rtl="0">
              <a:spcBef>
                <a:spcPts val="0"/>
              </a:spcBef>
              <a:spcAft>
                <a:spcPts val="0"/>
              </a:spcAft>
              <a:buClr>
                <a:schemeClr val="lt1"/>
              </a:buClr>
              <a:buSzPts val="1100"/>
              <a:buChar char="○"/>
              <a:defRPr>
                <a:solidFill>
                  <a:schemeClr val="lt1"/>
                </a:solidFill>
              </a:defRPr>
            </a:lvl5pPr>
            <a:lvl6pPr marL="2743200" lvl="5" indent="-298450" rtl="0">
              <a:spcBef>
                <a:spcPts val="0"/>
              </a:spcBef>
              <a:spcAft>
                <a:spcPts val="0"/>
              </a:spcAft>
              <a:buClr>
                <a:schemeClr val="lt1"/>
              </a:buClr>
              <a:buSzPts val="1100"/>
              <a:buChar char="■"/>
              <a:defRPr>
                <a:solidFill>
                  <a:schemeClr val="lt1"/>
                </a:solidFill>
              </a:defRPr>
            </a:lvl6pPr>
            <a:lvl7pPr marL="3200400" lvl="6" indent="-298450" rtl="0">
              <a:spcBef>
                <a:spcPts val="0"/>
              </a:spcBef>
              <a:spcAft>
                <a:spcPts val="0"/>
              </a:spcAft>
              <a:buClr>
                <a:schemeClr val="lt1"/>
              </a:buClr>
              <a:buSzPts val="1100"/>
              <a:buChar char="●"/>
              <a:defRPr>
                <a:solidFill>
                  <a:schemeClr val="lt1"/>
                </a:solidFill>
              </a:defRPr>
            </a:lvl7pPr>
            <a:lvl8pPr marL="3657600" lvl="7" indent="-298450" rtl="0">
              <a:spcBef>
                <a:spcPts val="0"/>
              </a:spcBef>
              <a:spcAft>
                <a:spcPts val="0"/>
              </a:spcAft>
              <a:buClr>
                <a:schemeClr val="lt1"/>
              </a:buClr>
              <a:buSzPts val="1100"/>
              <a:buChar char="○"/>
              <a:defRPr>
                <a:solidFill>
                  <a:schemeClr val="lt1"/>
                </a:solidFill>
              </a:defRPr>
            </a:lvl8pPr>
            <a:lvl9pPr marL="4114800" lvl="8" indent="-298450" rtl="0">
              <a:spcBef>
                <a:spcPts val="0"/>
              </a:spcBef>
              <a:spcAft>
                <a:spcPts val="0"/>
              </a:spcAft>
              <a:buClr>
                <a:schemeClr val="lt1"/>
              </a:buClr>
              <a:buSzPts val="1100"/>
              <a:buChar char="■"/>
              <a:defRPr>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Figtree"/>
              <a:buNone/>
              <a:defRPr sz="2800" b="1">
                <a:latin typeface="Figtree"/>
                <a:ea typeface="Figtree"/>
                <a:cs typeface="Figtree"/>
                <a:sym typeface="Figtree"/>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4"/>
              </a:buClr>
              <a:buSzPts val="1300"/>
              <a:buChar char="■"/>
              <a:defRPr sz="1300">
                <a:solidFill>
                  <a:schemeClr val="dk2"/>
                </a:solidFill>
              </a:defRPr>
            </a:lvl1pPr>
            <a:lvl2pPr marL="914400" lvl="1" indent="-298450">
              <a:lnSpc>
                <a:spcPct val="115000"/>
              </a:lnSpc>
              <a:spcBef>
                <a:spcPts val="0"/>
              </a:spcBef>
              <a:spcAft>
                <a:spcPts val="0"/>
              </a:spcAft>
              <a:buClr>
                <a:schemeClr val="accent4"/>
              </a:buClr>
              <a:buSzPts val="1100"/>
              <a:buChar char="►"/>
              <a:defRPr sz="1100">
                <a:solidFill>
                  <a:schemeClr val="dk2"/>
                </a:solidFill>
              </a:defRPr>
            </a:lvl2pPr>
            <a:lvl3pPr marL="1371600" lvl="2" indent="-298450">
              <a:lnSpc>
                <a:spcPct val="115000"/>
              </a:lnSpc>
              <a:spcBef>
                <a:spcPts val="0"/>
              </a:spcBef>
              <a:spcAft>
                <a:spcPts val="0"/>
              </a:spcAft>
              <a:buClr>
                <a:schemeClr val="accent4"/>
              </a:buClr>
              <a:buSzPts val="1100"/>
              <a:buChar char="●"/>
              <a:defRPr sz="1100">
                <a:solidFill>
                  <a:schemeClr val="dk2"/>
                </a:solidFill>
              </a:defRPr>
            </a:lvl3pPr>
            <a:lvl4pPr marL="1828800" lvl="3" indent="-298450">
              <a:lnSpc>
                <a:spcPct val="115000"/>
              </a:lnSpc>
              <a:spcBef>
                <a:spcPts val="0"/>
              </a:spcBef>
              <a:spcAft>
                <a:spcPts val="0"/>
              </a:spcAft>
              <a:buClr>
                <a:schemeClr val="accent4"/>
              </a:buClr>
              <a:buSzPts val="1100"/>
              <a:buChar char="●"/>
              <a:defRPr sz="1100">
                <a:solidFill>
                  <a:schemeClr val="dk2"/>
                </a:solidFill>
              </a:defRPr>
            </a:lvl4pPr>
            <a:lvl5pPr marL="2286000" lvl="4" indent="-298450">
              <a:lnSpc>
                <a:spcPct val="115000"/>
              </a:lnSpc>
              <a:spcBef>
                <a:spcPts val="0"/>
              </a:spcBef>
              <a:spcAft>
                <a:spcPts val="0"/>
              </a:spcAft>
              <a:buClr>
                <a:schemeClr val="accent4"/>
              </a:buClr>
              <a:buSzPts val="1100"/>
              <a:buChar char="○"/>
              <a:defRPr sz="1100">
                <a:solidFill>
                  <a:schemeClr val="dk2"/>
                </a:solidFill>
              </a:defRPr>
            </a:lvl5pPr>
            <a:lvl6pPr marL="2743200" lvl="5" indent="-298450">
              <a:lnSpc>
                <a:spcPct val="115000"/>
              </a:lnSpc>
              <a:spcBef>
                <a:spcPts val="0"/>
              </a:spcBef>
              <a:spcAft>
                <a:spcPts val="0"/>
              </a:spcAft>
              <a:buClr>
                <a:schemeClr val="accent4"/>
              </a:buClr>
              <a:buSzPts val="1100"/>
              <a:buChar char="■"/>
              <a:defRPr sz="1100">
                <a:solidFill>
                  <a:schemeClr val="dk2"/>
                </a:solidFill>
              </a:defRPr>
            </a:lvl6pPr>
            <a:lvl7pPr marL="3200400" lvl="6" indent="-298450">
              <a:lnSpc>
                <a:spcPct val="115000"/>
              </a:lnSpc>
              <a:spcBef>
                <a:spcPts val="0"/>
              </a:spcBef>
              <a:spcAft>
                <a:spcPts val="0"/>
              </a:spcAft>
              <a:buClr>
                <a:schemeClr val="accent4"/>
              </a:buClr>
              <a:buSzPts val="1100"/>
              <a:buChar char="●"/>
              <a:defRPr sz="1100">
                <a:solidFill>
                  <a:schemeClr val="dk2"/>
                </a:solidFill>
              </a:defRPr>
            </a:lvl7pPr>
            <a:lvl8pPr marL="3657600" lvl="7" indent="-298450">
              <a:lnSpc>
                <a:spcPct val="115000"/>
              </a:lnSpc>
              <a:spcBef>
                <a:spcPts val="0"/>
              </a:spcBef>
              <a:spcAft>
                <a:spcPts val="0"/>
              </a:spcAft>
              <a:buClr>
                <a:schemeClr val="accent4"/>
              </a:buClr>
              <a:buSzPts val="1100"/>
              <a:buChar char="○"/>
              <a:defRPr sz="1100">
                <a:solidFill>
                  <a:schemeClr val="dk2"/>
                </a:solidFill>
              </a:defRPr>
            </a:lvl8pPr>
            <a:lvl9pPr marL="4114800" lvl="8" indent="-298450">
              <a:lnSpc>
                <a:spcPct val="115000"/>
              </a:lnSpc>
              <a:spcBef>
                <a:spcPts val="0"/>
              </a:spcBef>
              <a:spcAft>
                <a:spcPts val="0"/>
              </a:spcAft>
              <a:buClr>
                <a:schemeClr val="accent4"/>
              </a:buClr>
              <a:buSzPts val="1100"/>
              <a:buChar char="■"/>
              <a:defRPr sz="1100">
                <a:solidFill>
                  <a:schemeClr val="dk2"/>
                </a:solidFill>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59.xml"/><Relationship Id="rId3" Type="http://schemas.openxmlformats.org/officeDocument/2006/relationships/slide" Target="slide4.xml"/><Relationship Id="rId7" Type="http://schemas.openxmlformats.org/officeDocument/2006/relationships/slide" Target="slide12.xml"/><Relationship Id="rId12" Type="http://schemas.openxmlformats.org/officeDocument/2006/relationships/slide" Target="slide50.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11.xml"/><Relationship Id="rId11" Type="http://schemas.openxmlformats.org/officeDocument/2006/relationships/slide" Target="slide46.xml"/><Relationship Id="rId5" Type="http://schemas.openxmlformats.org/officeDocument/2006/relationships/slide" Target="slide10.xml"/><Relationship Id="rId10" Type="http://schemas.openxmlformats.org/officeDocument/2006/relationships/slide" Target="slide44.xml"/><Relationship Id="rId4" Type="http://schemas.openxmlformats.org/officeDocument/2006/relationships/slide" Target="slide9.xml"/><Relationship Id="rId9" Type="http://schemas.openxmlformats.org/officeDocument/2006/relationships/slide" Target="slide41.xml"/><Relationship Id="rId14" Type="http://schemas.openxmlformats.org/officeDocument/2006/relationships/slide" Target="slide6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www.housingworksri.org/Learning-Center/Learning-Center-Overview/ADU-II"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www.townofbreckhousing.com/housing-helps"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hyperlink" Target="https://www.summitcountyco.gov/1461/Lease-to-Locals#:~:text=To%20qualify%20for%20the%20Lease,to%2010%2F15%2F2021."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mailto:Rich.Overmoyer@fourtheconomy.com"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4"/>
          <p:cNvSpPr txBox="1">
            <a:spLocks noGrp="1"/>
          </p:cNvSpPr>
          <p:nvPr>
            <p:ph type="ctrTitle"/>
          </p:nvPr>
        </p:nvSpPr>
        <p:spPr>
          <a:xfrm>
            <a:off x="633500" y="1424675"/>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200"/>
              <a:t>Housing Analysis for the Greater Newport Region</a:t>
            </a:r>
            <a:endParaRPr/>
          </a:p>
        </p:txBody>
      </p:sp>
      <p:sp>
        <p:nvSpPr>
          <p:cNvPr id="336" name="Google Shape;336;p24"/>
          <p:cNvSpPr txBox="1">
            <a:spLocks noGrp="1"/>
          </p:cNvSpPr>
          <p:nvPr>
            <p:ph type="subTitle" idx="1"/>
          </p:nvPr>
        </p:nvSpPr>
        <p:spPr>
          <a:xfrm>
            <a:off x="633500" y="2511688"/>
            <a:ext cx="7688100" cy="110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a:t>Year One Highlights Following the 2023 Study Release</a:t>
            </a:r>
            <a:endParaRPr sz="2000"/>
          </a:p>
          <a:p>
            <a:pPr marL="0" lvl="0" indent="0" algn="l" rtl="0">
              <a:spcBef>
                <a:spcPts val="0"/>
              </a:spcBef>
              <a:spcAft>
                <a:spcPts val="0"/>
              </a:spcAft>
              <a:buNone/>
            </a:pPr>
            <a:endParaRPr/>
          </a:p>
          <a:p>
            <a:pPr marL="0" lvl="0" indent="0" algn="l" rtl="0">
              <a:spcBef>
                <a:spcPts val="0"/>
              </a:spcBef>
              <a:spcAft>
                <a:spcPts val="0"/>
              </a:spcAft>
              <a:buNone/>
            </a:pPr>
            <a:r>
              <a:rPr lang="en-GB"/>
              <a:t>June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12"/>
        <p:cNvGrpSpPr/>
        <p:nvPr/>
      </p:nvGrpSpPr>
      <p:grpSpPr>
        <a:xfrm>
          <a:off x="0" y="0"/>
          <a:ext cx="0" cy="0"/>
          <a:chOff x="0" y="0"/>
          <a:chExt cx="0" cy="0"/>
        </a:xfrm>
      </p:grpSpPr>
      <p:sp>
        <p:nvSpPr>
          <p:cNvPr id="413" name="Google Shape;413;p33"/>
          <p:cNvSpPr txBox="1">
            <a:spLocks noGrp="1"/>
          </p:cNvSpPr>
          <p:nvPr>
            <p:ph type="title"/>
          </p:nvPr>
        </p:nvSpPr>
        <p:spPr>
          <a:xfrm>
            <a:off x="492575" y="606000"/>
            <a:ext cx="82911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concerning trend: Loss in prime age workers</a:t>
            </a:r>
            <a:endParaRPr/>
          </a:p>
        </p:txBody>
      </p:sp>
      <p:sp>
        <p:nvSpPr>
          <p:cNvPr id="414" name="Google Shape;414;p33"/>
          <p:cNvSpPr txBox="1">
            <a:spLocks noGrp="1"/>
          </p:cNvSpPr>
          <p:nvPr>
            <p:ph type="body" idx="1"/>
          </p:nvPr>
        </p:nvSpPr>
        <p:spPr>
          <a:xfrm>
            <a:off x="248475" y="1747225"/>
            <a:ext cx="1823700" cy="226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400">
                <a:solidFill>
                  <a:srgbClr val="000000"/>
                </a:solidFill>
              </a:rPr>
              <a:t>From 2010 to 2019, even as the overall </a:t>
            </a:r>
            <a:r>
              <a:rPr lang="en-GB" sz="1400" b="1">
                <a:solidFill>
                  <a:schemeClr val="dk1"/>
                </a:solidFill>
              </a:rPr>
              <a:t>population and workforce grew,</a:t>
            </a:r>
            <a:r>
              <a:rPr lang="en-GB" sz="1400">
                <a:solidFill>
                  <a:srgbClr val="000000"/>
                </a:solidFill>
              </a:rPr>
              <a:t> the region </a:t>
            </a:r>
            <a:r>
              <a:rPr lang="en-GB" sz="1400" b="1">
                <a:solidFill>
                  <a:srgbClr val="980000"/>
                </a:solidFill>
              </a:rPr>
              <a:t>lost 1,956 workers age 30 to 54</a:t>
            </a:r>
            <a:r>
              <a:rPr lang="en-GB" sz="1400">
                <a:solidFill>
                  <a:srgbClr val="000000"/>
                </a:solidFill>
              </a:rPr>
              <a:t>. </a:t>
            </a: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At the same time, workers age 55 or older increased by 33%.</a:t>
            </a:r>
            <a:endParaRPr sz="1400" b="1">
              <a:solidFill>
                <a:srgbClr val="000000"/>
              </a:solidFill>
            </a:endParaRPr>
          </a:p>
        </p:txBody>
      </p:sp>
      <p:sp>
        <p:nvSpPr>
          <p:cNvPr id="415" name="Google Shape;415;p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416" name="Google Shape;416;p33"/>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Census OnTheMap</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graphicFrame>
        <p:nvGraphicFramePr>
          <p:cNvPr id="417" name="Google Shape;417;p33"/>
          <p:cNvGraphicFramePr/>
          <p:nvPr/>
        </p:nvGraphicFramePr>
        <p:xfrm>
          <a:off x="2214950" y="1651200"/>
          <a:ext cx="6667500" cy="3145767"/>
        </p:xfrm>
        <a:graphic>
          <a:graphicData uri="http://schemas.openxmlformats.org/drawingml/2006/table">
            <a:tbl>
              <a:tblPr>
                <a:noFill/>
                <a:tableStyleId>{68153D62-F44E-4F51-AF3C-A8DD0660B918}</a:tableStyleId>
              </a:tblPr>
              <a:tblGrid>
                <a:gridCol w="95250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gridCol w="952500">
                  <a:extLst>
                    <a:ext uri="{9D8B030D-6E8A-4147-A177-3AD203B41FA5}">
                      <a16:colId xmlns:a16="http://schemas.microsoft.com/office/drawing/2014/main" val="20003"/>
                    </a:ext>
                  </a:extLst>
                </a:gridCol>
                <a:gridCol w="952500">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952500">
                  <a:extLst>
                    <a:ext uri="{9D8B030D-6E8A-4147-A177-3AD203B41FA5}">
                      <a16:colId xmlns:a16="http://schemas.microsoft.com/office/drawing/2014/main" val="20006"/>
                    </a:ext>
                  </a:extLst>
                </a:gridCol>
              </a:tblGrid>
              <a:tr h="404300">
                <a:tc>
                  <a:txBody>
                    <a:bodyPr/>
                    <a:lstStyle/>
                    <a:p>
                      <a:pPr marL="0" lvl="0" indent="0" algn="l" rtl="0">
                        <a:spcBef>
                          <a:spcPts val="0"/>
                        </a:spcBef>
                        <a:spcAft>
                          <a:spcPts val="0"/>
                        </a:spcAft>
                        <a:buNone/>
                      </a:pPr>
                      <a:endParaRPr sz="15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b="1"/>
                        <a:t>CGN</a:t>
                      </a:r>
                      <a:r>
                        <a:rPr lang="en-GB" sz="1100"/>
                        <a:t>,</a:t>
                      </a:r>
                      <a:endParaRPr sz="1100"/>
                    </a:p>
                    <a:p>
                      <a:pPr marL="0" lvl="0" indent="0" algn="l" rtl="0">
                        <a:lnSpc>
                          <a:spcPct val="115000"/>
                        </a:lnSpc>
                        <a:spcBef>
                          <a:spcPts val="0"/>
                        </a:spcBef>
                        <a:spcAft>
                          <a:spcPts val="0"/>
                        </a:spcAft>
                        <a:buNone/>
                      </a:pPr>
                      <a:r>
                        <a:rPr lang="en-GB" sz="1100"/>
                        <a:t>2010</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b="1"/>
                        <a:t>CGN</a:t>
                      </a:r>
                      <a:r>
                        <a:rPr lang="en-GB" sz="1100"/>
                        <a:t>,</a:t>
                      </a:r>
                      <a:endParaRPr sz="1100"/>
                    </a:p>
                    <a:p>
                      <a:pPr marL="0" lvl="0" indent="0" algn="l" rtl="0">
                        <a:lnSpc>
                          <a:spcPct val="115000"/>
                        </a:lnSpc>
                        <a:spcBef>
                          <a:spcPts val="0"/>
                        </a:spcBef>
                        <a:spcAft>
                          <a:spcPts val="0"/>
                        </a:spcAft>
                        <a:buNone/>
                      </a:pPr>
                      <a:r>
                        <a:rPr lang="en-GB" sz="1100"/>
                        <a:t>2021</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b="1"/>
                        <a:t>CGN</a:t>
                      </a:r>
                      <a:r>
                        <a:rPr lang="en-GB" sz="1100"/>
                        <a:t> Change,</a:t>
                      </a:r>
                      <a:endParaRPr sz="1100"/>
                    </a:p>
                    <a:p>
                      <a:pPr marL="0" lvl="0" indent="0" algn="l" rtl="0">
                        <a:lnSpc>
                          <a:spcPct val="115000"/>
                        </a:lnSpc>
                        <a:spcBef>
                          <a:spcPts val="0"/>
                        </a:spcBef>
                        <a:spcAft>
                          <a:spcPts val="0"/>
                        </a:spcAft>
                        <a:buNone/>
                      </a:pPr>
                      <a:r>
                        <a:rPr lang="en-GB" sz="1100"/>
                        <a:t>2010 to 2021</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b="1"/>
                        <a:t>CGN</a:t>
                      </a:r>
                      <a:endParaRPr sz="1100" b="1"/>
                    </a:p>
                    <a:p>
                      <a:pPr marL="0" lvl="0" indent="0" algn="l" rtl="0">
                        <a:lnSpc>
                          <a:spcPct val="115000"/>
                        </a:lnSpc>
                        <a:spcBef>
                          <a:spcPts val="0"/>
                        </a:spcBef>
                        <a:spcAft>
                          <a:spcPts val="0"/>
                        </a:spcAft>
                        <a:buNone/>
                      </a:pPr>
                      <a:r>
                        <a:rPr lang="en-GB" sz="1100"/>
                        <a:t>%Change,</a:t>
                      </a:r>
                      <a:endParaRPr sz="1100"/>
                    </a:p>
                    <a:p>
                      <a:pPr marL="0" lvl="0" indent="0" algn="l" rtl="0">
                        <a:lnSpc>
                          <a:spcPct val="115000"/>
                        </a:lnSpc>
                        <a:spcBef>
                          <a:spcPts val="0"/>
                        </a:spcBef>
                        <a:spcAft>
                          <a:spcPts val="0"/>
                        </a:spcAft>
                        <a:buNone/>
                      </a:pPr>
                      <a:r>
                        <a:rPr lang="en-GB" sz="1100"/>
                        <a:t>2010-2021</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b="1"/>
                        <a:t>RI</a:t>
                      </a:r>
                      <a:endParaRPr sz="1100" b="1"/>
                    </a:p>
                    <a:p>
                      <a:pPr marL="0" lvl="0" indent="0" algn="l" rtl="0">
                        <a:lnSpc>
                          <a:spcPct val="115000"/>
                        </a:lnSpc>
                        <a:spcBef>
                          <a:spcPts val="0"/>
                        </a:spcBef>
                        <a:spcAft>
                          <a:spcPts val="0"/>
                        </a:spcAft>
                        <a:buNone/>
                      </a:pPr>
                      <a:r>
                        <a:rPr lang="en-GB" sz="1100"/>
                        <a:t>%Change,</a:t>
                      </a:r>
                      <a:endParaRPr sz="1100"/>
                    </a:p>
                    <a:p>
                      <a:pPr marL="0" lvl="0" indent="0" algn="l" rtl="0">
                        <a:lnSpc>
                          <a:spcPct val="115000"/>
                        </a:lnSpc>
                        <a:spcBef>
                          <a:spcPts val="0"/>
                        </a:spcBef>
                        <a:spcAft>
                          <a:spcPts val="0"/>
                        </a:spcAft>
                        <a:buNone/>
                      </a:pPr>
                      <a:r>
                        <a:rPr lang="en-GB" sz="1100"/>
                        <a:t>2010-2021</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100" b="1"/>
                        <a:t>US</a:t>
                      </a:r>
                      <a:endParaRPr sz="1100" b="1"/>
                    </a:p>
                    <a:p>
                      <a:pPr marL="0" lvl="0" indent="0" algn="l" rtl="0">
                        <a:lnSpc>
                          <a:spcPct val="115000"/>
                        </a:lnSpc>
                        <a:spcBef>
                          <a:spcPts val="0"/>
                        </a:spcBef>
                        <a:spcAft>
                          <a:spcPts val="0"/>
                        </a:spcAft>
                        <a:buNone/>
                      </a:pPr>
                      <a:r>
                        <a:rPr lang="en-GB" sz="1100"/>
                        <a:t>%Change,</a:t>
                      </a:r>
                      <a:endParaRPr sz="1100"/>
                    </a:p>
                    <a:p>
                      <a:pPr marL="0" lvl="0" indent="0" algn="l" rtl="0">
                        <a:lnSpc>
                          <a:spcPct val="115000"/>
                        </a:lnSpc>
                        <a:spcBef>
                          <a:spcPts val="0"/>
                        </a:spcBef>
                        <a:spcAft>
                          <a:spcPts val="0"/>
                        </a:spcAft>
                        <a:buNone/>
                      </a:pPr>
                      <a:r>
                        <a:rPr lang="en-GB" sz="1100"/>
                        <a:t>2010-2019</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404300">
                <a:tc>
                  <a:txBody>
                    <a:bodyPr/>
                    <a:lstStyle/>
                    <a:p>
                      <a:pPr marL="0" lvl="0" indent="0" algn="l" rtl="0">
                        <a:lnSpc>
                          <a:spcPct val="115000"/>
                        </a:lnSpc>
                        <a:spcBef>
                          <a:spcPts val="0"/>
                        </a:spcBef>
                        <a:spcAft>
                          <a:spcPts val="0"/>
                        </a:spcAft>
                        <a:buNone/>
                      </a:pPr>
                      <a:r>
                        <a:rPr lang="en-GB" sz="1100"/>
                        <a:t>Workers,</a:t>
                      </a:r>
                      <a:endParaRPr sz="1100"/>
                    </a:p>
                    <a:p>
                      <a:pPr marL="0" lvl="0" indent="0" algn="l" rtl="0">
                        <a:lnSpc>
                          <a:spcPct val="115000"/>
                        </a:lnSpc>
                        <a:spcBef>
                          <a:spcPts val="0"/>
                        </a:spcBef>
                        <a:spcAft>
                          <a:spcPts val="0"/>
                        </a:spcAft>
                        <a:buNone/>
                      </a:pPr>
                      <a:r>
                        <a:rPr lang="en-GB" sz="1100"/>
                        <a:t>Age 29 or younger</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10,124</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9,432</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-692</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-7%</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GB" sz="1100"/>
                        <a:t>-6%</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13%</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02200">
                <a:tc>
                  <a:txBody>
                    <a:bodyPr/>
                    <a:lstStyle/>
                    <a:p>
                      <a:pPr marL="0" lvl="0" indent="0" algn="l" rtl="0">
                        <a:lnSpc>
                          <a:spcPct val="115000"/>
                        </a:lnSpc>
                        <a:spcBef>
                          <a:spcPts val="0"/>
                        </a:spcBef>
                        <a:spcAft>
                          <a:spcPts val="0"/>
                        </a:spcAft>
                        <a:buNone/>
                      </a:pPr>
                      <a:r>
                        <a:rPr lang="en-GB" sz="1100" b="1">
                          <a:solidFill>
                            <a:srgbClr val="980000"/>
                          </a:solidFill>
                        </a:rPr>
                        <a:t>Workers,</a:t>
                      </a:r>
                      <a:endParaRPr sz="1100" b="1">
                        <a:solidFill>
                          <a:srgbClr val="980000"/>
                        </a:solidFill>
                      </a:endParaRPr>
                    </a:p>
                    <a:p>
                      <a:pPr marL="0" lvl="0" indent="0" algn="l" rtl="0">
                        <a:lnSpc>
                          <a:spcPct val="115000"/>
                        </a:lnSpc>
                        <a:spcBef>
                          <a:spcPts val="0"/>
                        </a:spcBef>
                        <a:spcAft>
                          <a:spcPts val="0"/>
                        </a:spcAft>
                        <a:buNone/>
                      </a:pPr>
                      <a:r>
                        <a:rPr lang="en-GB" sz="1100" b="1">
                          <a:solidFill>
                            <a:srgbClr val="980000"/>
                          </a:solidFill>
                        </a:rPr>
                        <a:t>Age 30 to 54</a:t>
                      </a:r>
                      <a:endParaRPr sz="11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b="1">
                          <a:solidFill>
                            <a:srgbClr val="980000"/>
                          </a:solidFill>
                        </a:rPr>
                        <a:t>22,164</a:t>
                      </a:r>
                      <a:endParaRPr sz="11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b="1">
                          <a:solidFill>
                            <a:srgbClr val="980000"/>
                          </a:solidFill>
                        </a:rPr>
                        <a:t>20,208</a:t>
                      </a:r>
                      <a:endParaRPr sz="11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b="1">
                          <a:solidFill>
                            <a:srgbClr val="980000"/>
                          </a:solidFill>
                          <a:highlight>
                            <a:srgbClr val="FFF2CC"/>
                          </a:highlight>
                        </a:rPr>
                        <a:t>-1,956</a:t>
                      </a:r>
                      <a:endParaRPr sz="1100" b="1">
                        <a:solidFill>
                          <a:srgbClr val="980000"/>
                        </a:solidFill>
                        <a:highlight>
                          <a:srgbClr val="FFF2CC"/>
                        </a:highlight>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b="1">
                          <a:solidFill>
                            <a:srgbClr val="980000"/>
                          </a:solidFill>
                          <a:highlight>
                            <a:srgbClr val="FFF2CC"/>
                          </a:highlight>
                        </a:rPr>
                        <a:t>-9%</a:t>
                      </a:r>
                      <a:endParaRPr sz="1100" b="1">
                        <a:solidFill>
                          <a:srgbClr val="980000"/>
                        </a:solidFill>
                        <a:highlight>
                          <a:srgbClr val="FFF2CC"/>
                        </a:highlight>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GB" sz="1100" b="1">
                          <a:solidFill>
                            <a:srgbClr val="980000"/>
                          </a:solidFill>
                        </a:rPr>
                        <a:t>-7%</a:t>
                      </a:r>
                      <a:endParaRPr sz="11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b="1">
                          <a:solidFill>
                            <a:srgbClr val="980000"/>
                          </a:solidFill>
                        </a:rPr>
                        <a:t>6%</a:t>
                      </a:r>
                      <a:endParaRPr sz="11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404300">
                <a:tc>
                  <a:txBody>
                    <a:bodyPr/>
                    <a:lstStyle/>
                    <a:p>
                      <a:pPr marL="0" lvl="0" indent="0" algn="l" rtl="0">
                        <a:lnSpc>
                          <a:spcPct val="115000"/>
                        </a:lnSpc>
                        <a:spcBef>
                          <a:spcPts val="0"/>
                        </a:spcBef>
                        <a:spcAft>
                          <a:spcPts val="0"/>
                        </a:spcAft>
                        <a:buNone/>
                      </a:pPr>
                      <a:r>
                        <a:rPr lang="en-GB" sz="1100"/>
                        <a:t>Workers,</a:t>
                      </a:r>
                      <a:endParaRPr sz="1100"/>
                    </a:p>
                    <a:p>
                      <a:pPr marL="0" lvl="0" indent="0" algn="l" rtl="0">
                        <a:lnSpc>
                          <a:spcPct val="115000"/>
                        </a:lnSpc>
                        <a:spcBef>
                          <a:spcPts val="0"/>
                        </a:spcBef>
                        <a:spcAft>
                          <a:spcPts val="0"/>
                        </a:spcAft>
                        <a:buNone/>
                      </a:pPr>
                      <a:r>
                        <a:rPr lang="en-GB" sz="1100"/>
                        <a:t>Age 55 or older</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9,455</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12,583</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3,128</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33%</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GB" sz="1100"/>
                        <a:t>36%</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45%</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GB" sz="1100"/>
                        <a:t>Total</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41,743</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42,223</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480</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1%</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GB" sz="1100"/>
                        <a:t>2%</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100"/>
                        <a:t>15%</a:t>
                      </a:r>
                      <a:endParaRPr sz="11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21"/>
        <p:cNvGrpSpPr/>
        <p:nvPr/>
      </p:nvGrpSpPr>
      <p:grpSpPr>
        <a:xfrm>
          <a:off x="0" y="0"/>
          <a:ext cx="0" cy="0"/>
          <a:chOff x="0" y="0"/>
          <a:chExt cx="0" cy="0"/>
        </a:xfrm>
      </p:grpSpPr>
      <p:sp>
        <p:nvSpPr>
          <p:cNvPr id="422" name="Google Shape;422;p34"/>
          <p:cNvSpPr/>
          <p:nvPr/>
        </p:nvSpPr>
        <p:spPr>
          <a:xfrm>
            <a:off x="5241375" y="1244740"/>
            <a:ext cx="2220900" cy="2220900"/>
          </a:xfrm>
          <a:prstGeom prst="ellipse">
            <a:avLst/>
          </a:prstGeom>
          <a:noFill/>
          <a:ln w="3810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4998776" y="1091042"/>
            <a:ext cx="2883475" cy="2694225"/>
          </a:xfrm>
          <a:custGeom>
            <a:avLst/>
            <a:gdLst/>
            <a:ahLst/>
            <a:cxnLst/>
            <a:rect l="l" t="t" r="r" b="b"/>
            <a:pathLst>
              <a:path w="115339" h="107769" extrusionOk="0">
                <a:moveTo>
                  <a:pt x="53439" y="0"/>
                </a:moveTo>
                <a:lnTo>
                  <a:pt x="53439" y="37853"/>
                </a:lnTo>
                <a:lnTo>
                  <a:pt x="61009" y="48095"/>
                </a:lnTo>
                <a:lnTo>
                  <a:pt x="110276" y="34894"/>
                </a:lnTo>
                <a:lnTo>
                  <a:pt x="115339" y="67244"/>
                </a:lnTo>
                <a:lnTo>
                  <a:pt x="86838" y="98417"/>
                </a:lnTo>
                <a:lnTo>
                  <a:pt x="46314" y="107769"/>
                </a:lnTo>
                <a:lnTo>
                  <a:pt x="15141" y="93073"/>
                </a:lnTo>
                <a:lnTo>
                  <a:pt x="0" y="64572"/>
                </a:lnTo>
                <a:lnTo>
                  <a:pt x="8016" y="18704"/>
                </a:lnTo>
                <a:lnTo>
                  <a:pt x="28946" y="1781"/>
                </a:lnTo>
                <a:lnTo>
                  <a:pt x="48095" y="0"/>
                </a:lnTo>
              </a:path>
            </a:pathLst>
          </a:custGeom>
          <a:solidFill>
            <a:schemeClr val="lt1"/>
          </a:solidFill>
          <a:ln>
            <a:noFill/>
          </a:ln>
        </p:spPr>
        <p:txBody>
          <a:bodyPr/>
          <a:lstStyle/>
          <a:p>
            <a:endParaRPr lang="en-US"/>
          </a:p>
        </p:txBody>
      </p:sp>
      <p:sp>
        <p:nvSpPr>
          <p:cNvPr id="424" name="Google Shape;424;p34"/>
          <p:cNvSpPr/>
          <p:nvPr/>
        </p:nvSpPr>
        <p:spPr>
          <a:xfrm rot="-1800044">
            <a:off x="4986926" y="1167197"/>
            <a:ext cx="2883412" cy="2694166"/>
          </a:xfrm>
          <a:custGeom>
            <a:avLst/>
            <a:gdLst/>
            <a:ahLst/>
            <a:cxnLst/>
            <a:rect l="l" t="t" r="r" b="b"/>
            <a:pathLst>
              <a:path w="115339" h="107769" extrusionOk="0">
                <a:moveTo>
                  <a:pt x="53439" y="0"/>
                </a:moveTo>
                <a:lnTo>
                  <a:pt x="53439" y="37853"/>
                </a:lnTo>
                <a:lnTo>
                  <a:pt x="61009" y="48095"/>
                </a:lnTo>
                <a:lnTo>
                  <a:pt x="110276" y="34894"/>
                </a:lnTo>
                <a:lnTo>
                  <a:pt x="115339" y="67244"/>
                </a:lnTo>
                <a:lnTo>
                  <a:pt x="86838" y="98417"/>
                </a:lnTo>
                <a:lnTo>
                  <a:pt x="46314" y="107769"/>
                </a:lnTo>
                <a:lnTo>
                  <a:pt x="15141" y="93073"/>
                </a:lnTo>
                <a:lnTo>
                  <a:pt x="0" y="64572"/>
                </a:lnTo>
                <a:lnTo>
                  <a:pt x="8016" y="18704"/>
                </a:lnTo>
                <a:lnTo>
                  <a:pt x="28946" y="1781"/>
                </a:lnTo>
                <a:lnTo>
                  <a:pt x="48095" y="0"/>
                </a:lnTo>
              </a:path>
            </a:pathLst>
          </a:custGeom>
          <a:solidFill>
            <a:schemeClr val="lt1"/>
          </a:solidFill>
          <a:ln>
            <a:noFill/>
          </a:ln>
        </p:spPr>
        <p:txBody>
          <a:bodyPr/>
          <a:lstStyle/>
          <a:p>
            <a:endParaRPr lang="en-US"/>
          </a:p>
        </p:txBody>
      </p:sp>
      <p:pic>
        <p:nvPicPr>
          <p:cNvPr id="425" name="Google Shape;425;p34" title="Chart"/>
          <p:cNvPicPr preferRelativeResize="0"/>
          <p:nvPr/>
        </p:nvPicPr>
        <p:blipFill>
          <a:blip r:embed="rId3">
            <a:alphaModFix/>
          </a:blip>
          <a:stretch>
            <a:fillRect/>
          </a:stretch>
        </p:blipFill>
        <p:spPr>
          <a:xfrm>
            <a:off x="4521782" y="963551"/>
            <a:ext cx="3660075" cy="2571750"/>
          </a:xfrm>
          <a:prstGeom prst="rect">
            <a:avLst/>
          </a:prstGeom>
          <a:noFill/>
          <a:ln>
            <a:noFill/>
          </a:ln>
        </p:spPr>
      </p:pic>
      <p:sp>
        <p:nvSpPr>
          <p:cNvPr id="426" name="Google Shape;426;p34"/>
          <p:cNvSpPr/>
          <p:nvPr/>
        </p:nvSpPr>
        <p:spPr>
          <a:xfrm>
            <a:off x="1039525" y="1244740"/>
            <a:ext cx="2220900" cy="2220900"/>
          </a:xfrm>
          <a:prstGeom prst="ellipse">
            <a:avLst/>
          </a:prstGeom>
          <a:noFill/>
          <a:ln w="3810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4"/>
          <p:cNvSpPr/>
          <p:nvPr/>
        </p:nvSpPr>
        <p:spPr>
          <a:xfrm>
            <a:off x="379250" y="1102175"/>
            <a:ext cx="1768800" cy="2501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28" name="Google Shape;428;p34" title="Chart"/>
          <p:cNvPicPr preferRelativeResize="0"/>
          <p:nvPr/>
        </p:nvPicPr>
        <p:blipFill>
          <a:blip r:embed="rId4">
            <a:alphaModFix/>
          </a:blip>
          <a:stretch>
            <a:fillRect/>
          </a:stretch>
        </p:blipFill>
        <p:spPr>
          <a:xfrm>
            <a:off x="402279" y="1017078"/>
            <a:ext cx="3483863" cy="2447925"/>
          </a:xfrm>
          <a:prstGeom prst="rect">
            <a:avLst/>
          </a:prstGeom>
          <a:noFill/>
          <a:ln>
            <a:noFill/>
          </a:ln>
        </p:spPr>
      </p:pic>
      <p:sp>
        <p:nvSpPr>
          <p:cNvPr id="429" name="Google Shape;429;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430" name="Google Shape;430;p34"/>
          <p:cNvSpPr txBox="1"/>
          <p:nvPr/>
        </p:nvSpPr>
        <p:spPr>
          <a:xfrm>
            <a:off x="429925" y="3571000"/>
            <a:ext cx="87141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oboto"/>
                <a:ea typeface="Roboto"/>
                <a:cs typeface="Roboto"/>
                <a:sym typeface="Roboto"/>
              </a:rPr>
              <a:t>Housing market access is an issue for many working families</a:t>
            </a:r>
            <a:endParaRPr b="1">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a:p>
            <a:pPr marL="457200" lvl="0" indent="-311150" algn="l" rtl="0">
              <a:spcBef>
                <a:spcPts val="0"/>
              </a:spcBef>
              <a:spcAft>
                <a:spcPts val="0"/>
              </a:spcAft>
              <a:buSzPts val="1300"/>
              <a:buFont typeface="Roboto"/>
              <a:buChar char="●"/>
            </a:pPr>
            <a:r>
              <a:rPr lang="en-GB" sz="1300">
                <a:latin typeface="Roboto"/>
                <a:ea typeface="Roboto"/>
                <a:cs typeface="Roboto"/>
                <a:sym typeface="Roboto"/>
              </a:rPr>
              <a:t>Households earning </a:t>
            </a:r>
            <a:r>
              <a:rPr lang="en-GB" sz="1300" b="1">
                <a:solidFill>
                  <a:srgbClr val="980000"/>
                </a:solidFill>
                <a:latin typeface="Roboto"/>
                <a:ea typeface="Roboto"/>
                <a:cs typeface="Roboto"/>
                <a:sym typeface="Roboto"/>
              </a:rPr>
              <a:t>less than $100K make up </a:t>
            </a:r>
            <a:r>
              <a:rPr lang="en-GB" sz="1300" b="1" u="sng">
                <a:solidFill>
                  <a:srgbClr val="980000"/>
                </a:solidFill>
                <a:latin typeface="Roboto"/>
                <a:ea typeface="Roboto"/>
                <a:cs typeface="Roboto"/>
                <a:sym typeface="Roboto"/>
              </a:rPr>
              <a:t>50 of 100 households</a:t>
            </a:r>
            <a:r>
              <a:rPr lang="en-GB" sz="1300">
                <a:solidFill>
                  <a:srgbClr val="980000"/>
                </a:solidFill>
                <a:latin typeface="Roboto"/>
                <a:ea typeface="Roboto"/>
                <a:cs typeface="Roboto"/>
                <a:sym typeface="Roboto"/>
              </a:rPr>
              <a:t> </a:t>
            </a:r>
            <a:r>
              <a:rPr lang="en-GB" sz="1300">
                <a:latin typeface="Roboto"/>
                <a:ea typeface="Roboto"/>
                <a:cs typeface="Roboto"/>
                <a:sym typeface="Roboto"/>
              </a:rPr>
              <a:t>in Newport and Bristol Counties.</a:t>
            </a:r>
            <a:endParaRPr sz="1300">
              <a:latin typeface="Roboto"/>
              <a:ea typeface="Roboto"/>
              <a:cs typeface="Roboto"/>
              <a:sym typeface="Roboto"/>
            </a:endParaRPr>
          </a:p>
          <a:p>
            <a:pPr marL="457200" lvl="0" indent="-311150" algn="l" rtl="0">
              <a:spcBef>
                <a:spcPts val="0"/>
              </a:spcBef>
              <a:spcAft>
                <a:spcPts val="0"/>
              </a:spcAft>
              <a:buSzPts val="1300"/>
              <a:buFont typeface="Roboto"/>
              <a:buChar char="●"/>
            </a:pPr>
            <a:r>
              <a:rPr lang="en-GB" sz="1300">
                <a:latin typeface="Roboto"/>
                <a:ea typeface="Roboto"/>
                <a:cs typeface="Roboto"/>
                <a:sym typeface="Roboto"/>
              </a:rPr>
              <a:t>Homes affordable to households earning </a:t>
            </a:r>
            <a:r>
              <a:rPr lang="en-GB" sz="1300" b="1">
                <a:solidFill>
                  <a:srgbClr val="980000"/>
                </a:solidFill>
                <a:latin typeface="Roboto"/>
                <a:ea typeface="Roboto"/>
                <a:cs typeface="Roboto"/>
                <a:sym typeface="Roboto"/>
              </a:rPr>
              <a:t>under $100K made up around </a:t>
            </a:r>
            <a:r>
              <a:rPr lang="en-GB" sz="1300" b="1" u="sng">
                <a:solidFill>
                  <a:srgbClr val="980000"/>
                </a:solidFill>
                <a:latin typeface="Roboto"/>
                <a:ea typeface="Roboto"/>
                <a:cs typeface="Roboto"/>
                <a:sym typeface="Roboto"/>
              </a:rPr>
              <a:t>13 of 100 home sales</a:t>
            </a:r>
            <a:r>
              <a:rPr lang="en-GB" sz="1300">
                <a:latin typeface="Roboto"/>
                <a:ea typeface="Roboto"/>
                <a:cs typeface="Roboto"/>
                <a:sym typeface="Roboto"/>
              </a:rPr>
              <a:t> in 2021-2024.</a:t>
            </a:r>
            <a:endParaRPr sz="1300">
              <a:latin typeface="Roboto"/>
              <a:ea typeface="Roboto"/>
              <a:cs typeface="Roboto"/>
              <a:sym typeface="Roboto"/>
            </a:endParaRPr>
          </a:p>
        </p:txBody>
      </p:sp>
      <p:sp>
        <p:nvSpPr>
          <p:cNvPr id="431" name="Google Shape;431;p34"/>
          <p:cNvSpPr txBox="1"/>
          <p:nvPr/>
        </p:nvSpPr>
        <p:spPr>
          <a:xfrm>
            <a:off x="64075" y="4634350"/>
            <a:ext cx="673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Roboto"/>
                <a:ea typeface="Roboto"/>
                <a:cs typeface="Roboto"/>
                <a:sym typeface="Roboto"/>
              </a:rPr>
              <a:t>Household Income: Census ACS, 2022, 5-year estimates</a:t>
            </a: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Home Sales: Zillow, 2021-2024</a:t>
            </a:r>
            <a:endParaRPr sz="1000">
              <a:latin typeface="Roboto"/>
              <a:ea typeface="Roboto"/>
              <a:cs typeface="Roboto"/>
              <a:sym typeface="Roboto"/>
            </a:endParaRPr>
          </a:p>
        </p:txBody>
      </p:sp>
      <p:sp>
        <p:nvSpPr>
          <p:cNvPr id="432" name="Google Shape;432;p34"/>
          <p:cNvSpPr txBox="1">
            <a:spLocks noGrp="1"/>
          </p:cNvSpPr>
          <p:nvPr>
            <p:ph type="title"/>
          </p:nvPr>
        </p:nvSpPr>
        <p:spPr>
          <a:xfrm>
            <a:off x="727800" y="458175"/>
            <a:ext cx="76884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A Mismatch Between Income and Housing Prices</a:t>
            </a:r>
            <a:endParaRPr/>
          </a:p>
          <a:p>
            <a:pPr marL="0" lvl="0" indent="0" algn="ctr" rtl="0">
              <a:spcBef>
                <a:spcPts val="0"/>
              </a:spcBef>
              <a:spcAft>
                <a:spcPts val="0"/>
              </a:spcAft>
              <a:buNone/>
            </a:pPr>
            <a:endParaRPr sz="1400"/>
          </a:p>
        </p:txBody>
      </p:sp>
      <p:cxnSp>
        <p:nvCxnSpPr>
          <p:cNvPr id="433" name="Google Shape;433;p34"/>
          <p:cNvCxnSpPr>
            <a:stCxn id="426" idx="0"/>
            <a:endCxn id="426" idx="0"/>
          </p:cNvCxnSpPr>
          <p:nvPr/>
        </p:nvCxnSpPr>
        <p:spPr>
          <a:xfrm>
            <a:off x="2149975" y="1244740"/>
            <a:ext cx="0" cy="0"/>
          </a:xfrm>
          <a:prstGeom prst="straightConnector1">
            <a:avLst/>
          </a:prstGeom>
          <a:noFill/>
          <a:ln w="9525" cap="flat" cmpd="sng">
            <a:solidFill>
              <a:schemeClr val="dk2"/>
            </a:solidFill>
            <a:prstDash val="solid"/>
            <a:round/>
            <a:headEnd type="none" w="med" len="med"/>
            <a:tailEnd type="none" w="med" len="med"/>
          </a:ln>
        </p:spPr>
      </p:cxnSp>
      <p:cxnSp>
        <p:nvCxnSpPr>
          <p:cNvPr id="434" name="Google Shape;434;p34"/>
          <p:cNvCxnSpPr/>
          <p:nvPr/>
        </p:nvCxnSpPr>
        <p:spPr>
          <a:xfrm rot="10800000">
            <a:off x="2147900" y="1189988"/>
            <a:ext cx="0" cy="109500"/>
          </a:xfrm>
          <a:prstGeom prst="straightConnector1">
            <a:avLst/>
          </a:prstGeom>
          <a:noFill/>
          <a:ln w="38100" cap="flat" cmpd="sng">
            <a:solidFill>
              <a:schemeClr val="dk2"/>
            </a:solidFill>
            <a:prstDash val="solid"/>
            <a:round/>
            <a:headEnd type="none" w="med" len="med"/>
            <a:tailEnd type="none" w="med" len="med"/>
          </a:ln>
        </p:spPr>
      </p:cxnSp>
      <p:cxnSp>
        <p:nvCxnSpPr>
          <p:cNvPr id="435" name="Google Shape;435;p34"/>
          <p:cNvCxnSpPr/>
          <p:nvPr/>
        </p:nvCxnSpPr>
        <p:spPr>
          <a:xfrm rot="10800000">
            <a:off x="6351825" y="1189988"/>
            <a:ext cx="0" cy="109500"/>
          </a:xfrm>
          <a:prstGeom prst="straightConnector1">
            <a:avLst/>
          </a:prstGeom>
          <a:noFill/>
          <a:ln w="38100" cap="flat" cmpd="sng">
            <a:solidFill>
              <a:schemeClr val="dk2"/>
            </a:solidFill>
            <a:prstDash val="solid"/>
            <a:round/>
            <a:headEnd type="none" w="med" len="med"/>
            <a:tailEnd type="none" w="med" len="med"/>
          </a:ln>
        </p:spPr>
      </p:cxnSp>
      <p:cxnSp>
        <p:nvCxnSpPr>
          <p:cNvPr id="436" name="Google Shape;436;p34"/>
          <p:cNvCxnSpPr/>
          <p:nvPr/>
        </p:nvCxnSpPr>
        <p:spPr>
          <a:xfrm rot="10800000" flipH="1">
            <a:off x="7131193" y="1563113"/>
            <a:ext cx="102300" cy="102300"/>
          </a:xfrm>
          <a:prstGeom prst="straightConnector1">
            <a:avLst/>
          </a:prstGeom>
          <a:noFill/>
          <a:ln w="38100" cap="flat" cmpd="sng">
            <a:solidFill>
              <a:schemeClr val="dk2"/>
            </a:solidFill>
            <a:prstDash val="solid"/>
            <a:round/>
            <a:headEnd type="none" w="med" len="med"/>
            <a:tailEnd type="none" w="med" len="med"/>
          </a:ln>
        </p:spPr>
      </p:cxnSp>
      <p:sp>
        <p:nvSpPr>
          <p:cNvPr id="437" name="Google Shape;437;p34"/>
          <p:cNvSpPr txBox="1"/>
          <p:nvPr/>
        </p:nvSpPr>
        <p:spPr>
          <a:xfrm>
            <a:off x="3286275" y="1927500"/>
            <a:ext cx="1578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HH income</a:t>
            </a:r>
            <a:endParaRPr>
              <a:latin typeface="Roboto"/>
              <a:ea typeface="Roboto"/>
              <a:cs typeface="Roboto"/>
              <a:sym typeface="Roboto"/>
            </a:endParaRPr>
          </a:p>
          <a:p>
            <a:pPr marL="0" lvl="0" indent="0" algn="l" rtl="0">
              <a:spcBef>
                <a:spcPts val="0"/>
              </a:spcBef>
              <a:spcAft>
                <a:spcPts val="0"/>
              </a:spcAft>
              <a:buNone/>
            </a:pPr>
            <a:r>
              <a:rPr lang="en-GB" b="1">
                <a:solidFill>
                  <a:srgbClr val="980000"/>
                </a:solidFill>
                <a:latin typeface="Roboto"/>
                <a:ea typeface="Roboto"/>
                <a:cs typeface="Roboto"/>
                <a:sym typeface="Roboto"/>
              </a:rPr>
              <a:t>less than $100K</a:t>
            </a:r>
            <a:endParaRPr b="1">
              <a:solidFill>
                <a:srgbClr val="980000"/>
              </a:solidFill>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(50%)</a:t>
            </a:r>
            <a:endParaRPr>
              <a:latin typeface="Roboto"/>
              <a:ea typeface="Roboto"/>
              <a:cs typeface="Roboto"/>
              <a:sym typeface="Roboto"/>
            </a:endParaRPr>
          </a:p>
        </p:txBody>
      </p:sp>
      <p:sp>
        <p:nvSpPr>
          <p:cNvPr id="438" name="Google Shape;438;p34"/>
          <p:cNvSpPr txBox="1"/>
          <p:nvPr/>
        </p:nvSpPr>
        <p:spPr>
          <a:xfrm>
            <a:off x="7385050" y="1640225"/>
            <a:ext cx="168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Roboto"/>
                <a:ea typeface="Roboto"/>
                <a:cs typeface="Roboto"/>
                <a:sym typeface="Roboto"/>
              </a:rPr>
              <a:t>Home sales affordable to HH </a:t>
            </a:r>
            <a:r>
              <a:rPr lang="en-GB" sz="1000" b="1">
                <a:solidFill>
                  <a:srgbClr val="980000"/>
                </a:solidFill>
                <a:latin typeface="Roboto"/>
                <a:ea typeface="Roboto"/>
                <a:cs typeface="Roboto"/>
                <a:sym typeface="Roboto"/>
              </a:rPr>
              <a:t>less than $100K </a:t>
            </a:r>
            <a:r>
              <a:rPr lang="en-GB" sz="1000">
                <a:latin typeface="Roboto"/>
                <a:ea typeface="Roboto"/>
                <a:cs typeface="Roboto"/>
                <a:sym typeface="Roboto"/>
              </a:rPr>
              <a:t>(13%)</a:t>
            </a:r>
            <a:endParaRPr sz="1000">
              <a:latin typeface="Roboto"/>
              <a:ea typeface="Roboto"/>
              <a:cs typeface="Roboto"/>
              <a:sym typeface="Roboto"/>
            </a:endParaRPr>
          </a:p>
        </p:txBody>
      </p:sp>
      <p:cxnSp>
        <p:nvCxnSpPr>
          <p:cNvPr id="439" name="Google Shape;439;p34"/>
          <p:cNvCxnSpPr/>
          <p:nvPr/>
        </p:nvCxnSpPr>
        <p:spPr>
          <a:xfrm rot="10800000">
            <a:off x="2144213" y="3400303"/>
            <a:ext cx="0" cy="1095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43"/>
        <p:cNvGrpSpPr/>
        <p:nvPr/>
      </p:nvGrpSpPr>
      <p:grpSpPr>
        <a:xfrm>
          <a:off x="0" y="0"/>
          <a:ext cx="0" cy="0"/>
          <a:chOff x="0" y="0"/>
          <a:chExt cx="0" cy="0"/>
        </a:xfrm>
      </p:grpSpPr>
      <p:graphicFrame>
        <p:nvGraphicFramePr>
          <p:cNvPr id="444" name="Google Shape;444;p35"/>
          <p:cNvGraphicFramePr/>
          <p:nvPr/>
        </p:nvGraphicFramePr>
        <p:xfrm>
          <a:off x="347375" y="1793475"/>
          <a:ext cx="8562825" cy="1736662"/>
        </p:xfrm>
        <a:graphic>
          <a:graphicData uri="http://schemas.openxmlformats.org/drawingml/2006/table">
            <a:tbl>
              <a:tblPr>
                <a:noFill/>
                <a:tableStyleId>{68153D62-F44E-4F51-AF3C-A8DD0660B918}</a:tableStyleId>
              </a:tblPr>
              <a:tblGrid>
                <a:gridCol w="1857225">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295275">
                <a:tc>
                  <a:txBody>
                    <a:bodyPr/>
                    <a:lstStyle/>
                    <a:p>
                      <a:pPr marL="0" lvl="0" indent="0" algn="l" rtl="0">
                        <a:lnSpc>
                          <a:spcPct val="115000"/>
                        </a:lnSpc>
                        <a:spcBef>
                          <a:spcPts val="0"/>
                        </a:spcBef>
                        <a:spcAft>
                          <a:spcPts val="0"/>
                        </a:spcAft>
                        <a:buNone/>
                      </a:pPr>
                      <a:r>
                        <a:rPr lang="en-GB" sz="1000" b="1">
                          <a:latin typeface="Roboto"/>
                          <a:ea typeface="Roboto"/>
                          <a:cs typeface="Roboto"/>
                          <a:sym typeface="Roboto"/>
                        </a:rPr>
                        <a:t>Household Income</a:t>
                      </a:r>
                      <a:endParaRPr sz="1000"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700" b="1">
                          <a:solidFill>
                            <a:srgbClr val="38761D"/>
                          </a:solidFill>
                          <a:latin typeface="Roboto"/>
                          <a:ea typeface="Roboto"/>
                          <a:cs typeface="Roboto"/>
                          <a:sym typeface="Roboto"/>
                        </a:rPr>
                        <a:t>Less than $50K</a:t>
                      </a:r>
                      <a:endParaRPr sz="1700" b="1">
                        <a:solidFill>
                          <a:srgbClr val="38761D"/>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rgbClr val="663794"/>
                          </a:solidFill>
                          <a:latin typeface="Roboto"/>
                          <a:ea typeface="Roboto"/>
                          <a:cs typeface="Roboto"/>
                          <a:sym typeface="Roboto"/>
                        </a:rPr>
                        <a:t>$50K to $100K</a:t>
                      </a:r>
                      <a:endParaRPr sz="1600" b="1">
                        <a:solidFill>
                          <a:srgbClr val="663794"/>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rgbClr val="0B5394"/>
                          </a:solidFill>
                          <a:latin typeface="Roboto"/>
                          <a:ea typeface="Roboto"/>
                          <a:cs typeface="Roboto"/>
                          <a:sym typeface="Roboto"/>
                        </a:rPr>
                        <a:t>$100K to $150K</a:t>
                      </a:r>
                      <a:endParaRPr sz="1600" b="1">
                        <a:solidFill>
                          <a:srgbClr val="0B5394"/>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rgbClr val="7F6000"/>
                          </a:solidFill>
                          <a:latin typeface="Roboto"/>
                          <a:ea typeface="Roboto"/>
                          <a:cs typeface="Roboto"/>
                          <a:sym typeface="Roboto"/>
                        </a:rPr>
                        <a:t>$150K or more</a:t>
                      </a:r>
                      <a:endParaRPr sz="1600" b="1">
                        <a:solidFill>
                          <a:srgbClr val="7F6000"/>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28600">
                <a:tc>
                  <a:txBody>
                    <a:bodyPr/>
                    <a:lstStyle/>
                    <a:p>
                      <a:pPr marL="0" lvl="0" indent="0" algn="l" rtl="0">
                        <a:lnSpc>
                          <a:spcPct val="115000"/>
                        </a:lnSpc>
                        <a:spcBef>
                          <a:spcPts val="0"/>
                        </a:spcBef>
                        <a:spcAft>
                          <a:spcPts val="0"/>
                        </a:spcAft>
                        <a:buNone/>
                      </a:pPr>
                      <a:r>
                        <a:rPr lang="en-GB" sz="1000" b="1">
                          <a:latin typeface="Roboto"/>
                          <a:ea typeface="Roboto"/>
                          <a:cs typeface="Roboto"/>
                          <a:sym typeface="Roboto"/>
                        </a:rPr>
                        <a:t>Home Affordability</a:t>
                      </a:r>
                      <a:endParaRPr sz="1000"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rgbClr val="38761D"/>
                          </a:solidFill>
                          <a:latin typeface="Roboto"/>
                          <a:ea typeface="Roboto"/>
                          <a:cs typeface="Roboto"/>
                          <a:sym typeface="Roboto"/>
                        </a:rPr>
                        <a:t>Less than $174K</a:t>
                      </a:r>
                      <a:endParaRPr sz="1200" b="1">
                        <a:solidFill>
                          <a:srgbClr val="38761D"/>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rgbClr val="663794"/>
                          </a:solidFill>
                          <a:latin typeface="Roboto"/>
                          <a:ea typeface="Roboto"/>
                          <a:cs typeface="Roboto"/>
                          <a:sym typeface="Roboto"/>
                        </a:rPr>
                        <a:t>$174K to $347K</a:t>
                      </a:r>
                      <a:endParaRPr sz="1200" b="1">
                        <a:solidFill>
                          <a:srgbClr val="663794"/>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rgbClr val="0B5394"/>
                          </a:solidFill>
                          <a:latin typeface="Roboto"/>
                          <a:ea typeface="Roboto"/>
                          <a:cs typeface="Roboto"/>
                          <a:sym typeface="Roboto"/>
                        </a:rPr>
                        <a:t>$347K to $521K</a:t>
                      </a:r>
                      <a:endParaRPr sz="1200" b="1">
                        <a:solidFill>
                          <a:srgbClr val="0B5394"/>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rgbClr val="7F6000"/>
                          </a:solidFill>
                          <a:latin typeface="Roboto"/>
                          <a:ea typeface="Roboto"/>
                          <a:cs typeface="Roboto"/>
                          <a:sym typeface="Roboto"/>
                        </a:rPr>
                        <a:t>$521K or more</a:t>
                      </a:r>
                      <a:endParaRPr sz="1200" b="1">
                        <a:solidFill>
                          <a:srgbClr val="7F6000"/>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333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A9647"/>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73794"/>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C7CC0"/>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C518"/>
                    </a:solidFill>
                  </a:tcPr>
                </a:tc>
                <a:extLst>
                  <a:ext uri="{0D108BD9-81ED-4DB2-BD59-A6C34878D82A}">
                    <a16:rowId xmlns:a16="http://schemas.microsoft.com/office/drawing/2014/main" val="10002"/>
                  </a:ext>
                </a:extLst>
              </a:tr>
              <a:tr h="257175">
                <a:tc>
                  <a:txBody>
                    <a:bodyPr/>
                    <a:lstStyle/>
                    <a:p>
                      <a:pPr marL="0" lvl="0" indent="0" algn="l" rtl="0">
                        <a:lnSpc>
                          <a:spcPct val="115000"/>
                        </a:lnSpc>
                        <a:spcBef>
                          <a:spcPts val="0"/>
                        </a:spcBef>
                        <a:spcAft>
                          <a:spcPts val="0"/>
                        </a:spcAft>
                        <a:buNone/>
                      </a:pPr>
                      <a:r>
                        <a:rPr lang="en-GB" b="1">
                          <a:latin typeface="Roboto"/>
                          <a:ea typeface="Roboto"/>
                          <a:cs typeface="Roboto"/>
                          <a:sym typeface="Roboto"/>
                        </a:rPr>
                        <a:t>Households</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13,925</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13,685</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10,329</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17,020</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GB" sz="1000">
                          <a:latin typeface="Roboto"/>
                          <a:ea typeface="Roboto"/>
                          <a:cs typeface="Roboto"/>
                          <a:sym typeface="Roboto"/>
                        </a:rPr>
                        <a:t>Percent of Households</a:t>
                      </a:r>
                      <a:endParaRPr sz="1000">
                        <a:latin typeface="Roboto"/>
                        <a:ea typeface="Roboto"/>
                        <a:cs typeface="Roboto"/>
                        <a:sym typeface="Roboto"/>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25%</a:t>
                      </a:r>
                      <a:endParaRPr sz="1000">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25%</a:t>
                      </a:r>
                      <a:endParaRPr sz="1000">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19%</a:t>
                      </a:r>
                      <a:endParaRPr sz="1000">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31%</a:t>
                      </a:r>
                      <a:endParaRPr sz="1000">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57175">
                <a:tc>
                  <a:txBody>
                    <a:bodyPr/>
                    <a:lstStyle/>
                    <a:p>
                      <a:pPr marL="0" lvl="0" indent="0" algn="l" rtl="0">
                        <a:lnSpc>
                          <a:spcPct val="115000"/>
                        </a:lnSpc>
                        <a:spcBef>
                          <a:spcPts val="0"/>
                        </a:spcBef>
                        <a:spcAft>
                          <a:spcPts val="0"/>
                        </a:spcAft>
                        <a:buNone/>
                      </a:pPr>
                      <a:r>
                        <a:rPr lang="en-GB" b="1">
                          <a:latin typeface="Roboto"/>
                          <a:ea typeface="Roboto"/>
                          <a:cs typeface="Roboto"/>
                          <a:sym typeface="Roboto"/>
                        </a:rPr>
                        <a:t>Homes Sold Per Year</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81</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725</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1,593</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3,598</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GB" sz="1000">
                          <a:latin typeface="Roboto"/>
                          <a:ea typeface="Roboto"/>
                          <a:cs typeface="Roboto"/>
                          <a:sym typeface="Roboto"/>
                        </a:rPr>
                        <a:t>Percent of Sales</a:t>
                      </a:r>
                      <a:endParaRPr sz="1000">
                        <a:latin typeface="Roboto"/>
                        <a:ea typeface="Roboto"/>
                        <a:cs typeface="Roboto"/>
                        <a:sym typeface="Roboto"/>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1%</a:t>
                      </a:r>
                      <a:endParaRPr sz="1000">
                        <a:latin typeface="Roboto"/>
                        <a:ea typeface="Roboto"/>
                        <a:cs typeface="Roboto"/>
                        <a:sym typeface="Roboto"/>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12%</a:t>
                      </a:r>
                      <a:endParaRPr sz="1000">
                        <a:latin typeface="Roboto"/>
                        <a:ea typeface="Roboto"/>
                        <a:cs typeface="Roboto"/>
                        <a:sym typeface="Roboto"/>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27%</a:t>
                      </a:r>
                      <a:endParaRPr sz="1000">
                        <a:latin typeface="Roboto"/>
                        <a:ea typeface="Roboto"/>
                        <a:cs typeface="Roboto"/>
                        <a:sym typeface="Roboto"/>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60%</a:t>
                      </a:r>
                      <a:endParaRPr sz="1000">
                        <a:latin typeface="Roboto"/>
                        <a:ea typeface="Roboto"/>
                        <a:cs typeface="Roboto"/>
                        <a:sym typeface="Roboto"/>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45" name="Google Shape;445;p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446" name="Google Shape;446;p35"/>
          <p:cNvSpPr txBox="1"/>
          <p:nvPr/>
        </p:nvSpPr>
        <p:spPr>
          <a:xfrm>
            <a:off x="64075" y="4634350"/>
            <a:ext cx="673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Roboto"/>
                <a:ea typeface="Roboto"/>
                <a:cs typeface="Roboto"/>
                <a:sym typeface="Roboto"/>
              </a:rPr>
              <a:t>Household Income: Census ACS, 2022, 5-year estimates</a:t>
            </a: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Home Sales: Zillow, 2021-2024</a:t>
            </a:r>
            <a:endParaRPr sz="1000">
              <a:latin typeface="Roboto"/>
              <a:ea typeface="Roboto"/>
              <a:cs typeface="Roboto"/>
              <a:sym typeface="Roboto"/>
            </a:endParaRPr>
          </a:p>
        </p:txBody>
      </p:sp>
      <p:sp>
        <p:nvSpPr>
          <p:cNvPr id="447" name="Google Shape;447;p35"/>
          <p:cNvSpPr txBox="1"/>
          <p:nvPr/>
        </p:nvSpPr>
        <p:spPr>
          <a:xfrm>
            <a:off x="429925" y="3687050"/>
            <a:ext cx="84894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GB">
                <a:latin typeface="Roboto"/>
                <a:ea typeface="Roboto"/>
                <a:cs typeface="Roboto"/>
                <a:sym typeface="Roboto"/>
              </a:rPr>
              <a:t>From 2021-2024, </a:t>
            </a:r>
            <a:r>
              <a:rPr lang="en-GB" b="1">
                <a:latin typeface="Roboto"/>
                <a:ea typeface="Roboto"/>
                <a:cs typeface="Roboto"/>
                <a:sym typeface="Roboto"/>
              </a:rPr>
              <a:t>60% of homes sold in the region were priced above $521K </a:t>
            </a:r>
            <a:br>
              <a:rPr lang="en-GB" b="1">
                <a:latin typeface="Roboto"/>
                <a:ea typeface="Roboto"/>
                <a:cs typeface="Roboto"/>
                <a:sym typeface="Roboto"/>
              </a:rPr>
            </a:br>
            <a:r>
              <a:rPr lang="en-GB">
                <a:latin typeface="Roboto"/>
                <a:ea typeface="Roboto"/>
                <a:cs typeface="Roboto"/>
                <a:sym typeface="Roboto"/>
              </a:rPr>
              <a:t>(only affordable to households making $150K or more in income)</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GB">
                <a:latin typeface="Roboto"/>
                <a:ea typeface="Roboto"/>
                <a:cs typeface="Roboto"/>
                <a:sym typeface="Roboto"/>
              </a:rPr>
              <a:t>For every home sold that was affordable to a household making $50K to $100K per year, there were 5 homes sold priced above $521K, only affordable to the highest income households.</a:t>
            </a:r>
            <a:endParaRPr>
              <a:latin typeface="Roboto"/>
              <a:ea typeface="Roboto"/>
              <a:cs typeface="Roboto"/>
              <a:sym typeface="Roboto"/>
            </a:endParaRPr>
          </a:p>
        </p:txBody>
      </p:sp>
      <p:sp>
        <p:nvSpPr>
          <p:cNvPr id="448" name="Google Shape;448;p35"/>
          <p:cNvSpPr txBox="1">
            <a:spLocks noGrp="1"/>
          </p:cNvSpPr>
          <p:nvPr>
            <p:ph type="title"/>
          </p:nvPr>
        </p:nvSpPr>
        <p:spPr>
          <a:xfrm>
            <a:off x="727800" y="629900"/>
            <a:ext cx="76884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Personas: Big Increase in the Gap</a:t>
            </a:r>
            <a:endParaRPr/>
          </a:p>
          <a:p>
            <a:pPr marL="0" lvl="0" indent="0" algn="ctr" rtl="0">
              <a:spcBef>
                <a:spcPts val="0"/>
              </a:spcBef>
              <a:spcAft>
                <a:spcPts val="0"/>
              </a:spcAft>
              <a:buNone/>
            </a:pPr>
            <a:r>
              <a:rPr lang="en-GB" sz="1400"/>
              <a:t>Linking Occupations, Wages, and Housing Affordability - </a:t>
            </a:r>
            <a:endParaRPr sz="1400"/>
          </a:p>
          <a:p>
            <a:pPr marL="0" lvl="0" indent="0" algn="ctr" rtl="0">
              <a:spcBef>
                <a:spcPts val="0"/>
              </a:spcBef>
              <a:spcAft>
                <a:spcPts val="0"/>
              </a:spcAft>
              <a:buNone/>
            </a:pPr>
            <a:r>
              <a:rPr lang="en-GB" sz="1400"/>
              <a:t>A Big Increase in the Housing Price Gap</a:t>
            </a: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52"/>
        <p:cNvGrpSpPr/>
        <p:nvPr/>
      </p:nvGrpSpPr>
      <p:grpSpPr>
        <a:xfrm>
          <a:off x="0" y="0"/>
          <a:ext cx="0" cy="0"/>
          <a:chOff x="0" y="0"/>
          <a:chExt cx="0" cy="0"/>
        </a:xfrm>
      </p:grpSpPr>
      <p:sp>
        <p:nvSpPr>
          <p:cNvPr id="453" name="Google Shape;453;p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454" name="Google Shape;454;p36"/>
          <p:cNvSpPr txBox="1">
            <a:spLocks noGrp="1"/>
          </p:cNvSpPr>
          <p:nvPr>
            <p:ph type="title"/>
          </p:nvPr>
        </p:nvSpPr>
        <p:spPr>
          <a:xfrm>
            <a:off x="428475" y="527325"/>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Second Homes in Greater Newport</a:t>
            </a:r>
            <a:endParaRPr/>
          </a:p>
        </p:txBody>
      </p:sp>
      <p:sp>
        <p:nvSpPr>
          <p:cNvPr id="455" name="Google Shape;455;p36"/>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2018-2022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
        <p:nvSpPr>
          <p:cNvPr id="456" name="Google Shape;456;p36"/>
          <p:cNvSpPr txBox="1"/>
          <p:nvPr/>
        </p:nvSpPr>
        <p:spPr>
          <a:xfrm>
            <a:off x="6170100" y="2260525"/>
            <a:ext cx="27393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The region has around </a:t>
            </a:r>
            <a:r>
              <a:rPr lang="en-GB" b="1">
                <a:latin typeface="Roboto"/>
                <a:ea typeface="Roboto"/>
                <a:cs typeface="Roboto"/>
                <a:sym typeface="Roboto"/>
              </a:rPr>
              <a:t>5,000 seasonal homes </a:t>
            </a:r>
            <a:r>
              <a:rPr lang="en-GB">
                <a:latin typeface="Roboto"/>
                <a:ea typeface="Roboto"/>
                <a:cs typeface="Roboto"/>
                <a:sym typeface="Roboto"/>
              </a:rPr>
              <a:t>– a number that has remained relatively stable for a decade.</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Seasonal homes account for 8% of the total housing stock of the region.</a:t>
            </a:r>
            <a:endParaRPr>
              <a:latin typeface="Roboto"/>
              <a:ea typeface="Roboto"/>
              <a:cs typeface="Roboto"/>
              <a:sym typeface="Roboto"/>
            </a:endParaRPr>
          </a:p>
        </p:txBody>
      </p:sp>
      <p:pic>
        <p:nvPicPr>
          <p:cNvPr id="457" name="Google Shape;457;p36" title="Chart"/>
          <p:cNvPicPr preferRelativeResize="0"/>
          <p:nvPr/>
        </p:nvPicPr>
        <p:blipFill>
          <a:blip r:embed="rId3">
            <a:alphaModFix/>
          </a:blip>
          <a:stretch>
            <a:fillRect/>
          </a:stretch>
        </p:blipFill>
        <p:spPr>
          <a:xfrm>
            <a:off x="381000" y="1214925"/>
            <a:ext cx="5621847" cy="3476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61"/>
        <p:cNvGrpSpPr/>
        <p:nvPr/>
      </p:nvGrpSpPr>
      <p:grpSpPr>
        <a:xfrm>
          <a:off x="0" y="0"/>
          <a:ext cx="0" cy="0"/>
          <a:chOff x="0" y="0"/>
          <a:chExt cx="0" cy="0"/>
        </a:xfrm>
      </p:grpSpPr>
      <p:sp>
        <p:nvSpPr>
          <p:cNvPr id="462" name="Google Shape;462;p37"/>
          <p:cNvSpPr txBox="1">
            <a:spLocks noGrp="1"/>
          </p:cNvSpPr>
          <p:nvPr>
            <p:ph type="title"/>
          </p:nvPr>
        </p:nvSpPr>
        <p:spPr>
          <a:xfrm>
            <a:off x="206825" y="499175"/>
            <a:ext cx="86763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Commuting Patterns:</a:t>
            </a:r>
            <a:endParaRPr/>
          </a:p>
          <a:p>
            <a:pPr marL="0" lvl="0" indent="0" algn="l" rtl="0">
              <a:spcBef>
                <a:spcPts val="0"/>
              </a:spcBef>
              <a:spcAft>
                <a:spcPts val="0"/>
              </a:spcAft>
              <a:buNone/>
            </a:pPr>
            <a:r>
              <a:rPr lang="en-GB"/>
              <a:t>More Evidence Housing too Expensive for Workers</a:t>
            </a:r>
            <a:endParaRPr/>
          </a:p>
        </p:txBody>
      </p:sp>
      <p:sp>
        <p:nvSpPr>
          <p:cNvPr id="463" name="Google Shape;463;p37"/>
          <p:cNvSpPr txBox="1">
            <a:spLocks noGrp="1"/>
          </p:cNvSpPr>
          <p:nvPr>
            <p:ph type="body" idx="1"/>
          </p:nvPr>
        </p:nvSpPr>
        <p:spPr>
          <a:xfrm>
            <a:off x="6838425" y="1441200"/>
            <a:ext cx="2246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There is a decades-long trend of more workers having to commute in from outside of the region.</a:t>
            </a:r>
            <a:endParaRPr/>
          </a:p>
          <a:p>
            <a:pPr marL="0" lvl="0" indent="0" algn="l" rtl="0">
              <a:spcBef>
                <a:spcPts val="0"/>
              </a:spcBef>
              <a:spcAft>
                <a:spcPts val="0"/>
              </a:spcAft>
              <a:buNone/>
            </a:pPr>
            <a:endParaRPr/>
          </a:p>
          <a:p>
            <a:pPr marL="0" lvl="0" indent="0" algn="l" rtl="0">
              <a:spcBef>
                <a:spcPts val="0"/>
              </a:spcBef>
              <a:spcAft>
                <a:spcPts val="0"/>
              </a:spcAft>
              <a:buNone/>
            </a:pPr>
            <a:r>
              <a:rPr lang="en-GB"/>
              <a:t>Even as the region </a:t>
            </a:r>
            <a:r>
              <a:rPr lang="en-GB" b="1">
                <a:solidFill>
                  <a:schemeClr val="dk1"/>
                </a:solidFill>
              </a:rPr>
              <a:t>added workers</a:t>
            </a:r>
            <a:r>
              <a:rPr lang="en-GB"/>
              <a:t> from 2010 to 2021, </a:t>
            </a:r>
            <a:r>
              <a:rPr lang="en-GB" b="1">
                <a:solidFill>
                  <a:srgbClr val="1A73E8"/>
                </a:solidFill>
              </a:rPr>
              <a:t>-2,167 fewer lived and worked in the region</a:t>
            </a:r>
            <a:r>
              <a:rPr lang="en-GB"/>
              <a:t> and </a:t>
            </a:r>
            <a:r>
              <a:rPr lang="en-GB" b="1">
                <a:solidFill>
                  <a:srgbClr val="990000"/>
                </a:solidFill>
              </a:rPr>
              <a:t>2,647 more commuted in</a:t>
            </a:r>
            <a:r>
              <a:rPr lang="en-GB"/>
              <a:t> from outside the region.</a:t>
            </a:r>
            <a:endParaRPr/>
          </a:p>
          <a:p>
            <a:pPr marL="0" lvl="0" indent="0" algn="l" rtl="0">
              <a:spcBef>
                <a:spcPts val="0"/>
              </a:spcBef>
              <a:spcAft>
                <a:spcPts val="0"/>
              </a:spcAft>
              <a:buNone/>
            </a:pPr>
            <a:endParaRPr/>
          </a:p>
          <a:p>
            <a:pPr marL="0" lvl="0" indent="0" algn="l" rtl="0">
              <a:spcBef>
                <a:spcPts val="0"/>
              </a:spcBef>
              <a:spcAft>
                <a:spcPts val="0"/>
              </a:spcAft>
              <a:buNone/>
            </a:pPr>
            <a:r>
              <a:rPr lang="en-GB" sz="1100"/>
              <a:t>Note: this data is capturing pandemic era disruptions but the overall commuter trend has continued.</a:t>
            </a:r>
            <a:endParaRPr sz="1100"/>
          </a:p>
        </p:txBody>
      </p:sp>
      <p:sp>
        <p:nvSpPr>
          <p:cNvPr id="464" name="Google Shape;464;p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14</a:t>
            </a:fld>
            <a:endParaRPr/>
          </a:p>
        </p:txBody>
      </p:sp>
      <p:pic>
        <p:nvPicPr>
          <p:cNvPr id="465" name="Google Shape;465;p37" title="Chart"/>
          <p:cNvPicPr preferRelativeResize="0"/>
          <p:nvPr/>
        </p:nvPicPr>
        <p:blipFill>
          <a:blip r:embed="rId3">
            <a:alphaModFix/>
          </a:blip>
          <a:stretch>
            <a:fillRect/>
          </a:stretch>
        </p:blipFill>
        <p:spPr>
          <a:xfrm>
            <a:off x="-76200" y="1361150"/>
            <a:ext cx="6785773" cy="3477225"/>
          </a:xfrm>
          <a:prstGeom prst="rect">
            <a:avLst/>
          </a:prstGeom>
          <a:noFill/>
          <a:ln>
            <a:noFill/>
          </a:ln>
        </p:spPr>
      </p:pic>
      <p:sp>
        <p:nvSpPr>
          <p:cNvPr id="466" name="Google Shape;466;p37"/>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Census OnTheMap</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70"/>
        <p:cNvGrpSpPr/>
        <p:nvPr/>
      </p:nvGrpSpPr>
      <p:grpSpPr>
        <a:xfrm>
          <a:off x="0" y="0"/>
          <a:ext cx="0" cy="0"/>
          <a:chOff x="0" y="0"/>
          <a:chExt cx="0" cy="0"/>
        </a:xfrm>
      </p:grpSpPr>
      <p:sp>
        <p:nvSpPr>
          <p:cNvPr id="471" name="Google Shape;471;p38"/>
          <p:cNvSpPr txBox="1">
            <a:spLocks noGrp="1"/>
          </p:cNvSpPr>
          <p:nvPr>
            <p:ph type="title"/>
          </p:nvPr>
        </p:nvSpPr>
        <p:spPr>
          <a:xfrm>
            <a:off x="206825" y="422975"/>
            <a:ext cx="86763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Commuting Patterns:</a:t>
            </a:r>
            <a:endParaRPr/>
          </a:p>
          <a:p>
            <a:pPr marL="0" lvl="0" indent="0" algn="l" rtl="0">
              <a:spcBef>
                <a:spcPts val="0"/>
              </a:spcBef>
              <a:spcAft>
                <a:spcPts val="0"/>
              </a:spcAft>
              <a:buNone/>
            </a:pPr>
            <a:r>
              <a:rPr lang="en-GB"/>
              <a:t>Where Workers Commute in from Outside the Region</a:t>
            </a:r>
            <a:endParaRPr/>
          </a:p>
        </p:txBody>
      </p:sp>
      <p:sp>
        <p:nvSpPr>
          <p:cNvPr id="472" name="Google Shape;472;p38"/>
          <p:cNvSpPr txBox="1">
            <a:spLocks noGrp="1"/>
          </p:cNvSpPr>
          <p:nvPr>
            <p:ph type="body" idx="1"/>
          </p:nvPr>
        </p:nvSpPr>
        <p:spPr>
          <a:xfrm>
            <a:off x="238800" y="1747225"/>
            <a:ext cx="22488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EA4335"/>
                </a:solidFill>
              </a:rPr>
              <a:t>48% of workers commute in</a:t>
            </a:r>
            <a:r>
              <a:rPr lang="en-GB"/>
              <a:t> from outside the region for their primary job (totaling 20,394 workers) – with many workers traveling from Fall River or Providence. In Commuting is up from 34% in 2002 = 6,219 additional commuters.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73" name="Google Shape;473;p38"/>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Census OnTheMap</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pic>
        <p:nvPicPr>
          <p:cNvPr id="474" name="Google Shape;474;p38"/>
          <p:cNvPicPr preferRelativeResize="0"/>
          <p:nvPr/>
        </p:nvPicPr>
        <p:blipFill rotWithShape="1">
          <a:blip r:embed="rId3">
            <a:alphaModFix/>
          </a:blip>
          <a:srcRect t="10425" b="1670"/>
          <a:stretch/>
        </p:blipFill>
        <p:spPr>
          <a:xfrm>
            <a:off x="2524800" y="1610050"/>
            <a:ext cx="3320176" cy="3065976"/>
          </a:xfrm>
          <a:prstGeom prst="rect">
            <a:avLst/>
          </a:prstGeom>
          <a:noFill/>
          <a:ln>
            <a:noFill/>
          </a:ln>
        </p:spPr>
      </p:pic>
      <p:graphicFrame>
        <p:nvGraphicFramePr>
          <p:cNvPr id="475" name="Google Shape;475;p38"/>
          <p:cNvGraphicFramePr/>
          <p:nvPr/>
        </p:nvGraphicFramePr>
        <p:xfrm>
          <a:off x="6071250" y="1304888"/>
          <a:ext cx="2928625" cy="3652190"/>
        </p:xfrm>
        <a:graphic>
          <a:graphicData uri="http://schemas.openxmlformats.org/drawingml/2006/table">
            <a:tbl>
              <a:tblPr>
                <a:noFill/>
                <a:tableStyleId>{68153D62-F44E-4F51-AF3C-A8DD0660B918}</a:tableStyleId>
              </a:tblPr>
              <a:tblGrid>
                <a:gridCol w="383375">
                  <a:extLst>
                    <a:ext uri="{9D8B030D-6E8A-4147-A177-3AD203B41FA5}">
                      <a16:colId xmlns:a16="http://schemas.microsoft.com/office/drawing/2014/main" val="20000"/>
                    </a:ext>
                  </a:extLst>
                </a:gridCol>
                <a:gridCol w="1532200">
                  <a:extLst>
                    <a:ext uri="{9D8B030D-6E8A-4147-A177-3AD203B41FA5}">
                      <a16:colId xmlns:a16="http://schemas.microsoft.com/office/drawing/2014/main" val="20001"/>
                    </a:ext>
                  </a:extLst>
                </a:gridCol>
                <a:gridCol w="1013050">
                  <a:extLst>
                    <a:ext uri="{9D8B030D-6E8A-4147-A177-3AD203B41FA5}">
                      <a16:colId xmlns:a16="http://schemas.microsoft.com/office/drawing/2014/main" val="20002"/>
                    </a:ext>
                  </a:extLst>
                </a:gridCol>
              </a:tblGrid>
              <a:tr h="316100">
                <a:tc>
                  <a:txBody>
                    <a:bodyPr/>
                    <a:lstStyle/>
                    <a:p>
                      <a:pPr marL="0" lvl="0" indent="0" algn="l" rtl="0">
                        <a:spcBef>
                          <a:spcPts val="0"/>
                        </a:spcBef>
                        <a:spcAft>
                          <a:spcPts val="0"/>
                        </a:spcAft>
                        <a:buNone/>
                      </a:pPr>
                      <a:endParaRPr sz="13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b="1"/>
                        <a:t>Census Designated Place</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900" b="1"/>
                        <a:t>Commuters</a:t>
                      </a:r>
                      <a:endParaRPr sz="900" b="1"/>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86075">
                <a:tc>
                  <a:txBody>
                    <a:bodyPr/>
                    <a:lstStyle/>
                    <a:p>
                      <a:pPr marL="0" lvl="0" indent="0" algn="r" rtl="0">
                        <a:lnSpc>
                          <a:spcPct val="115000"/>
                        </a:lnSpc>
                        <a:spcBef>
                          <a:spcPts val="0"/>
                        </a:spcBef>
                        <a:spcAft>
                          <a:spcPts val="0"/>
                        </a:spcAft>
                        <a:buNone/>
                      </a:pPr>
                      <a:r>
                        <a:rPr lang="en-GB" sz="900"/>
                        <a:t>1</a:t>
                      </a:r>
                      <a:endParaRPr sz="9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t>Newport city, RI</a:t>
                      </a:r>
                      <a:endParaRPr sz="9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900"/>
                        <a:t>4,195</a:t>
                      </a:r>
                      <a:endParaRPr sz="9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r" rtl="0">
                        <a:lnSpc>
                          <a:spcPct val="115000"/>
                        </a:lnSpc>
                        <a:spcBef>
                          <a:spcPts val="0"/>
                        </a:spcBef>
                        <a:spcAft>
                          <a:spcPts val="0"/>
                        </a:spcAft>
                        <a:buNone/>
                      </a:pPr>
                      <a:r>
                        <a:rPr lang="en-GB" sz="900"/>
                        <a:t>2</a:t>
                      </a:r>
                      <a:endParaRPr sz="9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t>Newport East CDP, RI</a:t>
                      </a:r>
                      <a:endParaRPr sz="9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900"/>
                        <a:t>2,545</a:t>
                      </a:r>
                      <a:endParaRPr sz="9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86075">
                <a:tc>
                  <a:txBody>
                    <a:bodyPr/>
                    <a:lstStyle/>
                    <a:p>
                      <a:pPr marL="0" lvl="0" indent="0" algn="r" rtl="0">
                        <a:lnSpc>
                          <a:spcPct val="115000"/>
                        </a:lnSpc>
                        <a:spcBef>
                          <a:spcPts val="0"/>
                        </a:spcBef>
                        <a:spcAft>
                          <a:spcPts val="0"/>
                        </a:spcAft>
                        <a:buNone/>
                      </a:pPr>
                      <a:r>
                        <a:rPr lang="en-GB" sz="900" b="1"/>
                        <a:t>3</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b="1"/>
                        <a:t>Fall River city, MA</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900" b="1"/>
                        <a:t>1,647</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86075">
                <a:tc>
                  <a:txBody>
                    <a:bodyPr/>
                    <a:lstStyle/>
                    <a:p>
                      <a:pPr marL="0" lvl="0" indent="0" algn="r" rtl="0">
                        <a:lnSpc>
                          <a:spcPct val="115000"/>
                        </a:lnSpc>
                        <a:spcBef>
                          <a:spcPts val="0"/>
                        </a:spcBef>
                        <a:spcAft>
                          <a:spcPts val="0"/>
                        </a:spcAft>
                        <a:buNone/>
                      </a:pPr>
                      <a:r>
                        <a:rPr lang="en-GB" sz="900" b="1"/>
                        <a:t>4</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b="1"/>
                        <a:t>Warwick city, RI</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900" b="1"/>
                        <a:t>1,546</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86075">
                <a:tc>
                  <a:txBody>
                    <a:bodyPr/>
                    <a:lstStyle/>
                    <a:p>
                      <a:pPr marL="0" lvl="0" indent="0" algn="r" rtl="0">
                        <a:lnSpc>
                          <a:spcPct val="115000"/>
                        </a:lnSpc>
                        <a:spcBef>
                          <a:spcPts val="0"/>
                        </a:spcBef>
                        <a:spcAft>
                          <a:spcPts val="0"/>
                        </a:spcAft>
                        <a:buNone/>
                      </a:pPr>
                      <a:r>
                        <a:rPr lang="en-GB" sz="900" b="1"/>
                        <a:t>5</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b="1"/>
                        <a:t>Providence city, RI</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900" b="1"/>
                        <a:t>1,493</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86075">
                <a:tc>
                  <a:txBody>
                    <a:bodyPr/>
                    <a:lstStyle/>
                    <a:p>
                      <a:pPr marL="0" lvl="0" indent="0" algn="r" rtl="0">
                        <a:lnSpc>
                          <a:spcPct val="115000"/>
                        </a:lnSpc>
                        <a:spcBef>
                          <a:spcPts val="0"/>
                        </a:spcBef>
                        <a:spcAft>
                          <a:spcPts val="0"/>
                        </a:spcAft>
                        <a:buNone/>
                      </a:pPr>
                      <a:r>
                        <a:rPr lang="en-GB" sz="900" b="1"/>
                        <a:t>6</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b="1"/>
                        <a:t>East Providence city, RI</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900" b="1"/>
                        <a:t>1,236</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86075">
                <a:tc>
                  <a:txBody>
                    <a:bodyPr/>
                    <a:lstStyle/>
                    <a:p>
                      <a:pPr marL="0" lvl="0" indent="0" algn="r" rtl="0">
                        <a:lnSpc>
                          <a:spcPct val="115000"/>
                        </a:lnSpc>
                        <a:spcBef>
                          <a:spcPts val="0"/>
                        </a:spcBef>
                        <a:spcAft>
                          <a:spcPts val="0"/>
                        </a:spcAft>
                        <a:buNone/>
                      </a:pPr>
                      <a:r>
                        <a:rPr lang="en-GB" sz="900"/>
                        <a:t>7</a:t>
                      </a:r>
                      <a:endParaRPr sz="9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t>Tiverton CDP, RI</a:t>
                      </a:r>
                      <a:endParaRPr sz="9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900"/>
                        <a:t>1,213</a:t>
                      </a:r>
                      <a:endParaRPr sz="9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86075">
                <a:tc>
                  <a:txBody>
                    <a:bodyPr/>
                    <a:lstStyle/>
                    <a:p>
                      <a:pPr marL="0" lvl="0" indent="0" algn="r" rtl="0">
                        <a:lnSpc>
                          <a:spcPct val="115000"/>
                        </a:lnSpc>
                        <a:spcBef>
                          <a:spcPts val="0"/>
                        </a:spcBef>
                        <a:spcAft>
                          <a:spcPts val="0"/>
                        </a:spcAft>
                        <a:buNone/>
                      </a:pPr>
                      <a:r>
                        <a:rPr lang="en-GB" sz="900" b="1"/>
                        <a:t>8</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b="1"/>
                        <a:t>Cranston city, RI</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900" b="1"/>
                        <a:t>967</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86075">
                <a:tc>
                  <a:txBody>
                    <a:bodyPr/>
                    <a:lstStyle/>
                    <a:p>
                      <a:pPr marL="0" lvl="0" indent="0" algn="r" rtl="0">
                        <a:lnSpc>
                          <a:spcPct val="115000"/>
                        </a:lnSpc>
                        <a:spcBef>
                          <a:spcPts val="0"/>
                        </a:spcBef>
                        <a:spcAft>
                          <a:spcPts val="0"/>
                        </a:spcAft>
                        <a:buNone/>
                      </a:pPr>
                      <a:r>
                        <a:rPr lang="en-GB" sz="900" b="1"/>
                        <a:t>9</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b="1"/>
                        <a:t>Pawtucket city, RI</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900" b="1"/>
                        <a:t>555</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86075">
                <a:tc>
                  <a:txBody>
                    <a:bodyPr/>
                    <a:lstStyle/>
                    <a:p>
                      <a:pPr marL="0" lvl="0" indent="0" algn="r" rtl="0">
                        <a:lnSpc>
                          <a:spcPct val="115000"/>
                        </a:lnSpc>
                        <a:spcBef>
                          <a:spcPts val="0"/>
                        </a:spcBef>
                        <a:spcAft>
                          <a:spcPts val="0"/>
                        </a:spcAft>
                        <a:buNone/>
                      </a:pPr>
                      <a:r>
                        <a:rPr lang="en-GB" sz="900" b="1"/>
                        <a:t>10</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b="1"/>
                        <a:t>New Bedford city, MA</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900" b="1"/>
                        <a:t>473</a:t>
                      </a:r>
                      <a:endParaRPr sz="9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79"/>
        <p:cNvGrpSpPr/>
        <p:nvPr/>
      </p:nvGrpSpPr>
      <p:grpSpPr>
        <a:xfrm>
          <a:off x="0" y="0"/>
          <a:ext cx="0" cy="0"/>
          <a:chOff x="0" y="0"/>
          <a:chExt cx="0" cy="0"/>
        </a:xfrm>
      </p:grpSpPr>
      <p:sp>
        <p:nvSpPr>
          <p:cNvPr id="480" name="Google Shape;480;p39"/>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The Original Study</a:t>
            </a:r>
            <a:endParaRPr/>
          </a:p>
        </p:txBody>
      </p:sp>
      <p:sp>
        <p:nvSpPr>
          <p:cNvPr id="481" name="Google Shape;481;p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5"/>
        <p:cNvGrpSpPr/>
        <p:nvPr/>
      </p:nvGrpSpPr>
      <p:grpSpPr>
        <a:xfrm>
          <a:off x="0" y="0"/>
          <a:ext cx="0" cy="0"/>
          <a:chOff x="0" y="0"/>
          <a:chExt cx="0" cy="0"/>
        </a:xfrm>
      </p:grpSpPr>
      <p:sp>
        <p:nvSpPr>
          <p:cNvPr id="486" name="Google Shape;486;p40"/>
          <p:cNvSpPr txBox="1">
            <a:spLocks noGrp="1"/>
          </p:cNvSpPr>
          <p:nvPr>
            <p:ph type="ctrTitle"/>
          </p:nvPr>
        </p:nvSpPr>
        <p:spPr>
          <a:xfrm>
            <a:off x="633500" y="1424675"/>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200"/>
              <a:t>Housing Analysis for the Greater Newport Region</a:t>
            </a:r>
            <a:endParaRPr sz="3200"/>
          </a:p>
        </p:txBody>
      </p:sp>
      <p:sp>
        <p:nvSpPr>
          <p:cNvPr id="487" name="Google Shape;487;p40"/>
          <p:cNvSpPr txBox="1">
            <a:spLocks noGrp="1"/>
          </p:cNvSpPr>
          <p:nvPr>
            <p:ph type="subTitle" idx="1"/>
          </p:nvPr>
        </p:nvSpPr>
        <p:spPr>
          <a:xfrm>
            <a:off x="216077" y="4250400"/>
            <a:ext cx="7688100" cy="54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April 2023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91"/>
        <p:cNvGrpSpPr/>
        <p:nvPr/>
      </p:nvGrpSpPr>
      <p:grpSpPr>
        <a:xfrm>
          <a:off x="0" y="0"/>
          <a:ext cx="0" cy="0"/>
          <a:chOff x="0" y="0"/>
          <a:chExt cx="0" cy="0"/>
        </a:xfrm>
      </p:grpSpPr>
      <p:sp>
        <p:nvSpPr>
          <p:cNvPr id="492" name="Google Shape;492;p41"/>
          <p:cNvSpPr txBox="1">
            <a:spLocks noGrp="1"/>
          </p:cNvSpPr>
          <p:nvPr>
            <p:ph type="title"/>
          </p:nvPr>
        </p:nvSpPr>
        <p:spPr>
          <a:xfrm>
            <a:off x="727800" y="1168575"/>
            <a:ext cx="7688400" cy="15186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AutoNum type="arabicPeriod"/>
            </a:pPr>
            <a:r>
              <a:rPr lang="en-GB" sz="2600"/>
              <a:t>The State of Newport’s Housing Stock</a:t>
            </a:r>
            <a:endParaRPr sz="2600"/>
          </a:p>
          <a:p>
            <a:pPr marL="457200" lvl="0" indent="0" algn="l" rtl="0">
              <a:spcBef>
                <a:spcPts val="0"/>
              </a:spcBef>
              <a:spcAft>
                <a:spcPts val="0"/>
              </a:spcAft>
              <a:buNone/>
            </a:pPr>
            <a:endParaRPr sz="2600"/>
          </a:p>
          <a:p>
            <a:pPr marL="457200" lvl="0" indent="-393700" algn="l" rtl="0">
              <a:spcBef>
                <a:spcPts val="0"/>
              </a:spcBef>
              <a:spcAft>
                <a:spcPts val="0"/>
              </a:spcAft>
              <a:buSzPts val="2600"/>
              <a:buAutoNum type="arabicPeriod"/>
            </a:pPr>
            <a:r>
              <a:rPr lang="en-GB" sz="2600"/>
              <a:t>Future Housing Needs</a:t>
            </a:r>
            <a:endParaRPr sz="2600"/>
          </a:p>
          <a:p>
            <a:pPr marL="914400" lvl="1" indent="-355600" algn="l" rtl="0">
              <a:spcBef>
                <a:spcPts val="0"/>
              </a:spcBef>
              <a:spcAft>
                <a:spcPts val="0"/>
              </a:spcAft>
              <a:buSzPts val="2000"/>
              <a:buAutoNum type="alphaLcPeriod"/>
            </a:pPr>
            <a:r>
              <a:rPr lang="en-GB" sz="2000"/>
              <a:t>Workforce Projections</a:t>
            </a:r>
            <a:endParaRPr sz="2000"/>
          </a:p>
          <a:p>
            <a:pPr marL="914400" lvl="1" indent="-355600" algn="l" rtl="0">
              <a:spcBef>
                <a:spcPts val="0"/>
              </a:spcBef>
              <a:spcAft>
                <a:spcPts val="0"/>
              </a:spcAft>
              <a:buSzPts val="2000"/>
              <a:buAutoNum type="alphaLcPeriod"/>
            </a:pPr>
            <a:r>
              <a:rPr lang="en-GB" sz="2000"/>
              <a:t>Housing Needs</a:t>
            </a:r>
            <a:endParaRPr sz="2000"/>
          </a:p>
          <a:p>
            <a:pPr marL="914400" lvl="1" indent="-355600" algn="l" rtl="0">
              <a:spcBef>
                <a:spcPts val="0"/>
              </a:spcBef>
              <a:spcAft>
                <a:spcPts val="0"/>
              </a:spcAft>
              <a:buSzPts val="2000"/>
              <a:buAutoNum type="alphaLcPeriod"/>
            </a:pPr>
            <a:r>
              <a:rPr lang="en-GB" sz="2000"/>
              <a:t>Personas of the Future Workforce</a:t>
            </a:r>
            <a:endParaRPr sz="2000"/>
          </a:p>
          <a:p>
            <a:pPr marL="914400" lvl="1" indent="-355600" algn="l" rtl="0">
              <a:spcBef>
                <a:spcPts val="0"/>
              </a:spcBef>
              <a:spcAft>
                <a:spcPts val="0"/>
              </a:spcAft>
              <a:buSzPts val="2000"/>
              <a:buAutoNum type="alphaLcPeriod"/>
            </a:pPr>
            <a:r>
              <a:rPr lang="en-GB" sz="2000"/>
              <a:t>Community Ramifications</a:t>
            </a:r>
            <a:endParaRPr sz="2000"/>
          </a:p>
          <a:p>
            <a:pPr marL="914400" lvl="0" indent="0" algn="l" rtl="0">
              <a:spcBef>
                <a:spcPts val="0"/>
              </a:spcBef>
              <a:spcAft>
                <a:spcPts val="0"/>
              </a:spcAft>
              <a:buNone/>
            </a:pPr>
            <a:endParaRPr sz="2000"/>
          </a:p>
          <a:p>
            <a:pPr marL="457200" lvl="0" indent="-393700" algn="l" rtl="0">
              <a:spcBef>
                <a:spcPts val="0"/>
              </a:spcBef>
              <a:spcAft>
                <a:spcPts val="0"/>
              </a:spcAft>
              <a:buSzPts val="2600"/>
              <a:buAutoNum type="arabicPeriod"/>
            </a:pPr>
            <a:r>
              <a:rPr lang="en-GB" sz="2600"/>
              <a:t>Recommendations + Promising Practices</a:t>
            </a:r>
            <a:endParaRPr sz="2600"/>
          </a:p>
        </p:txBody>
      </p:sp>
      <p:sp>
        <p:nvSpPr>
          <p:cNvPr id="493" name="Google Shape;493;p4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97"/>
        <p:cNvGrpSpPr/>
        <p:nvPr/>
      </p:nvGrpSpPr>
      <p:grpSpPr>
        <a:xfrm>
          <a:off x="0" y="0"/>
          <a:ext cx="0" cy="0"/>
          <a:chOff x="0" y="0"/>
          <a:chExt cx="0" cy="0"/>
        </a:xfrm>
      </p:grpSpPr>
      <p:sp>
        <p:nvSpPr>
          <p:cNvPr id="498" name="Google Shape;498;p4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State of Greater Newport’s </a:t>
            </a:r>
            <a:endParaRPr/>
          </a:p>
          <a:p>
            <a:pPr marL="0" lvl="0" indent="0" algn="l" rtl="0">
              <a:spcBef>
                <a:spcPts val="0"/>
              </a:spcBef>
              <a:spcAft>
                <a:spcPts val="0"/>
              </a:spcAft>
              <a:buNone/>
            </a:pPr>
            <a:r>
              <a:rPr lang="en-GB"/>
              <a:t>Housing Stock</a:t>
            </a:r>
            <a:endParaRPr/>
          </a:p>
          <a:p>
            <a:pPr marL="0" lvl="0" indent="0" algn="l" rtl="0">
              <a:spcBef>
                <a:spcPts val="0"/>
              </a:spcBef>
              <a:spcAft>
                <a:spcPts val="0"/>
              </a:spcAft>
              <a:buNone/>
            </a:pPr>
            <a:endParaRPr/>
          </a:p>
          <a:p>
            <a:pPr marL="0" lvl="0" indent="0" algn="l" rtl="0">
              <a:spcBef>
                <a:spcPts val="0"/>
              </a:spcBef>
              <a:spcAft>
                <a:spcPts val="0"/>
              </a:spcAft>
              <a:buNone/>
            </a:pPr>
            <a:r>
              <a:rPr lang="en-GB"/>
              <a:t>…</a:t>
            </a:r>
            <a:r>
              <a:rPr lang="en-GB" sz="2300"/>
              <a:t>Greater Newport = Bristol and Newport County, RI</a:t>
            </a:r>
            <a:endParaRPr sz="2300"/>
          </a:p>
        </p:txBody>
      </p:sp>
      <p:sp>
        <p:nvSpPr>
          <p:cNvPr id="499" name="Google Shape;499;p4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title"/>
          </p:nvPr>
        </p:nvSpPr>
        <p:spPr>
          <a:xfrm>
            <a:off x="492575" y="5298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Greater Newport’s Housing Stock Is…</a:t>
            </a:r>
            <a:endParaRPr/>
          </a:p>
        </p:txBody>
      </p:sp>
      <p:sp>
        <p:nvSpPr>
          <p:cNvPr id="342" name="Google Shape;342;p25"/>
          <p:cNvSpPr txBox="1">
            <a:spLocks noGrp="1"/>
          </p:cNvSpPr>
          <p:nvPr>
            <p:ph type="body" idx="1"/>
          </p:nvPr>
        </p:nvSpPr>
        <p:spPr>
          <a:xfrm>
            <a:off x="492575" y="1136400"/>
            <a:ext cx="7962600" cy="3940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accent1"/>
              </a:buClr>
              <a:buSzPts val="1400"/>
              <a:buChar char="■"/>
            </a:pPr>
            <a:r>
              <a:rPr lang="en-GB" sz="1400" b="1"/>
              <a:t>Growing in volume of total units</a:t>
            </a:r>
            <a:r>
              <a:rPr lang="en-GB" sz="1400"/>
              <a:t>, led by a </a:t>
            </a:r>
            <a:r>
              <a:rPr lang="en-GB" sz="1400" b="1" u="sng">
                <a:solidFill>
                  <a:schemeClr val="dk1"/>
                </a:solidFill>
              </a:rPr>
              <a:t>surge in high-value owner-occupied units</a:t>
            </a:r>
            <a:r>
              <a:rPr lang="en-GB" sz="1400" b="1"/>
              <a:t> </a:t>
            </a:r>
            <a:r>
              <a:rPr lang="en-GB" sz="1400"/>
              <a:t>and a </a:t>
            </a:r>
            <a:r>
              <a:rPr lang="en-GB" sz="1400" b="1" u="sng">
                <a:solidFill>
                  <a:srgbClr val="980000"/>
                </a:solidFill>
              </a:rPr>
              <a:t>drop in lower-value renter-occupied units</a:t>
            </a:r>
            <a:r>
              <a:rPr lang="en-GB" sz="1400">
                <a:solidFill>
                  <a:srgbClr val="000000"/>
                </a:solidFill>
              </a:rPr>
              <a:t>.</a:t>
            </a:r>
            <a:endParaRPr sz="1400">
              <a:solidFill>
                <a:srgbClr val="000000"/>
              </a:solidFill>
            </a:endParaRPr>
          </a:p>
          <a:p>
            <a:pPr marL="457200" lvl="0" indent="0" algn="l" rtl="0">
              <a:spcBef>
                <a:spcPts val="0"/>
              </a:spcBef>
              <a:spcAft>
                <a:spcPts val="0"/>
              </a:spcAft>
              <a:buNone/>
            </a:pPr>
            <a:endParaRPr sz="1400"/>
          </a:p>
          <a:p>
            <a:pPr marL="457200" lvl="0" indent="-317500" algn="l" rtl="0">
              <a:spcBef>
                <a:spcPts val="0"/>
              </a:spcBef>
              <a:spcAft>
                <a:spcPts val="0"/>
              </a:spcAft>
              <a:buClr>
                <a:schemeClr val="accent1"/>
              </a:buClr>
              <a:buSzPts val="1400"/>
              <a:buChar char="■"/>
            </a:pPr>
            <a:r>
              <a:rPr lang="en-GB" sz="1400" b="1"/>
              <a:t>Consistently rising in value,</a:t>
            </a:r>
            <a:r>
              <a:rPr lang="en-GB" sz="1400"/>
              <a:t> with the median home price increasing by 60% in the last 5 years – and up 16% in the past year, making it </a:t>
            </a:r>
            <a:r>
              <a:rPr lang="en-GB" sz="1400" b="1" u="sng">
                <a:solidFill>
                  <a:srgbClr val="980000"/>
                </a:solidFill>
              </a:rPr>
              <a:t>harder for local earners to afford homes</a:t>
            </a:r>
            <a:r>
              <a:rPr lang="en-GB" sz="1400"/>
              <a:t> in their income bracket and </a:t>
            </a:r>
            <a:r>
              <a:rPr lang="en-GB" sz="1400" b="1" u="sng">
                <a:solidFill>
                  <a:srgbClr val="980000"/>
                </a:solidFill>
              </a:rPr>
              <a:t>contributing to population loss of workers age 30-54. </a:t>
            </a:r>
            <a:endParaRPr sz="1400" b="1" u="sng">
              <a:solidFill>
                <a:srgbClr val="980000"/>
              </a:solidFill>
            </a:endParaRPr>
          </a:p>
          <a:p>
            <a:pPr marL="457200" lvl="0" indent="0" algn="l" rtl="0">
              <a:spcBef>
                <a:spcPts val="0"/>
              </a:spcBef>
              <a:spcAft>
                <a:spcPts val="0"/>
              </a:spcAft>
              <a:buNone/>
            </a:pPr>
            <a:endParaRPr sz="1400"/>
          </a:p>
          <a:p>
            <a:pPr marL="457200" lvl="0" indent="-317500" algn="l" rtl="0">
              <a:spcBef>
                <a:spcPts val="0"/>
              </a:spcBef>
              <a:spcAft>
                <a:spcPts val="0"/>
              </a:spcAft>
              <a:buClr>
                <a:schemeClr val="accent1"/>
              </a:buClr>
              <a:buSzPts val="1400"/>
              <a:buChar char="■"/>
            </a:pPr>
            <a:r>
              <a:rPr lang="en-GB" sz="1400" b="1" u="sng">
                <a:solidFill>
                  <a:srgbClr val="980000"/>
                </a:solidFill>
              </a:rPr>
              <a:t>A lack of needed housing development is</a:t>
            </a:r>
            <a:r>
              <a:rPr lang="en-GB" sz="1400" b="1">
                <a:solidFill>
                  <a:srgbClr val="CF4E04"/>
                </a:solidFill>
              </a:rPr>
              <a:t> </a:t>
            </a:r>
            <a:r>
              <a:rPr lang="en-GB" sz="1400"/>
              <a:t>putting pressure on working-age population and those who want to age in place, leading to </a:t>
            </a:r>
            <a:r>
              <a:rPr lang="en-GB" sz="1400" b="1" u="sng">
                <a:solidFill>
                  <a:srgbClr val="980000"/>
                </a:solidFill>
              </a:rPr>
              <a:t>cost-burdened status</a:t>
            </a:r>
            <a:r>
              <a:rPr lang="en-GB" sz="1400"/>
              <a:t> of ⅓ of retirees and ¼ of working professionals.</a:t>
            </a:r>
            <a:endParaRPr sz="1400"/>
          </a:p>
          <a:p>
            <a:pPr marL="457200" lvl="0" indent="-317500" algn="l" rtl="0">
              <a:spcBef>
                <a:spcPts val="1000"/>
              </a:spcBef>
              <a:spcAft>
                <a:spcPts val="0"/>
              </a:spcAft>
              <a:buClr>
                <a:schemeClr val="accent1"/>
              </a:buClr>
              <a:buSzPts val="1400"/>
              <a:buChar char="■"/>
            </a:pPr>
            <a:r>
              <a:rPr lang="en-GB" sz="1400"/>
              <a:t>A </a:t>
            </a:r>
            <a:r>
              <a:rPr lang="en-GB" sz="1400" b="1" u="sng">
                <a:solidFill>
                  <a:srgbClr val="980000"/>
                </a:solidFill>
              </a:rPr>
              <a:t>decline in working age population</a:t>
            </a:r>
            <a:r>
              <a:rPr lang="en-GB" sz="1400"/>
              <a:t> able to live in the region is being offset</a:t>
            </a:r>
            <a:r>
              <a:rPr lang="en-GB" sz="1400" u="sng">
                <a:solidFill>
                  <a:srgbClr val="980000"/>
                </a:solidFill>
              </a:rPr>
              <a:t> </a:t>
            </a:r>
            <a:r>
              <a:rPr lang="en-GB" sz="1400" b="1" u="sng">
                <a:solidFill>
                  <a:srgbClr val="980000"/>
                </a:solidFill>
              </a:rPr>
              <a:t>by increased workforce commuting</a:t>
            </a:r>
            <a:r>
              <a:rPr lang="en-GB" sz="1400" u="sng">
                <a:solidFill>
                  <a:srgbClr val="980000"/>
                </a:solidFill>
              </a:rPr>
              <a:t> </a:t>
            </a:r>
            <a:r>
              <a:rPr lang="en-GB" sz="1400"/>
              <a:t>into the region, this raises sustainability risks. </a:t>
            </a:r>
            <a:br>
              <a:rPr lang="en-GB" sz="1400"/>
            </a:br>
            <a:endParaRPr sz="1400"/>
          </a:p>
          <a:p>
            <a:pPr marL="457200" lvl="0" indent="-317500" algn="l" rtl="0">
              <a:spcBef>
                <a:spcPts val="0"/>
              </a:spcBef>
              <a:spcAft>
                <a:spcPts val="0"/>
              </a:spcAft>
              <a:buClr>
                <a:schemeClr val="accent1"/>
              </a:buClr>
              <a:buSzPts val="1400"/>
              <a:buChar char="■"/>
            </a:pPr>
            <a:r>
              <a:rPr lang="en-GB" sz="1400"/>
              <a:t>… with all of these </a:t>
            </a:r>
            <a:r>
              <a:rPr lang="en-GB" sz="1400" b="1" u="sng">
                <a:solidFill>
                  <a:srgbClr val="980000"/>
                </a:solidFill>
              </a:rPr>
              <a:t>trends accelerating</a:t>
            </a:r>
            <a:endParaRPr sz="1400" b="1"/>
          </a:p>
        </p:txBody>
      </p:sp>
      <p:sp>
        <p:nvSpPr>
          <p:cNvPr id="343" name="Google Shape;343;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03"/>
        <p:cNvGrpSpPr/>
        <p:nvPr/>
      </p:nvGrpSpPr>
      <p:grpSpPr>
        <a:xfrm>
          <a:off x="0" y="0"/>
          <a:ext cx="0" cy="0"/>
          <a:chOff x="0" y="0"/>
          <a:chExt cx="0" cy="0"/>
        </a:xfrm>
      </p:grpSpPr>
      <p:sp>
        <p:nvSpPr>
          <p:cNvPr id="504" name="Google Shape;504;p43"/>
          <p:cNvSpPr txBox="1">
            <a:spLocks noGrp="1"/>
          </p:cNvSpPr>
          <p:nvPr>
            <p:ph type="title"/>
          </p:nvPr>
        </p:nvSpPr>
        <p:spPr>
          <a:xfrm>
            <a:off x="492575" y="7584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Greater Newport’s Housing Stock Is…</a:t>
            </a:r>
            <a:endParaRPr/>
          </a:p>
        </p:txBody>
      </p:sp>
      <p:sp>
        <p:nvSpPr>
          <p:cNvPr id="505" name="Google Shape;505;p43"/>
          <p:cNvSpPr txBox="1">
            <a:spLocks noGrp="1"/>
          </p:cNvSpPr>
          <p:nvPr>
            <p:ph type="body" idx="1"/>
          </p:nvPr>
        </p:nvSpPr>
        <p:spPr>
          <a:xfrm>
            <a:off x="492575" y="1288800"/>
            <a:ext cx="7962600" cy="22611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accent1"/>
              </a:buClr>
              <a:buSzPts val="1600"/>
              <a:buChar char="■"/>
            </a:pPr>
            <a:r>
              <a:rPr lang="en-GB" sz="1600" b="1"/>
              <a:t>Growing in volume of total units</a:t>
            </a:r>
            <a:r>
              <a:rPr lang="en-GB" sz="1600"/>
              <a:t>, led by a </a:t>
            </a:r>
            <a:r>
              <a:rPr lang="en-GB" sz="1600" b="1" u="sng">
                <a:solidFill>
                  <a:schemeClr val="dk1"/>
                </a:solidFill>
              </a:rPr>
              <a:t>surge in high-value owner-occupied units</a:t>
            </a:r>
            <a:r>
              <a:rPr lang="en-GB" sz="1600" b="1"/>
              <a:t> </a:t>
            </a:r>
            <a:r>
              <a:rPr lang="en-GB" sz="1600"/>
              <a:t>and a </a:t>
            </a:r>
            <a:r>
              <a:rPr lang="en-GB" sz="1600" b="1" u="sng">
                <a:solidFill>
                  <a:srgbClr val="980000"/>
                </a:solidFill>
              </a:rPr>
              <a:t>drop in lower-value renter-occupied units</a:t>
            </a:r>
            <a:r>
              <a:rPr lang="en-GB" sz="1600">
                <a:solidFill>
                  <a:srgbClr val="000000"/>
                </a:solidFill>
              </a:rPr>
              <a:t>.</a:t>
            </a:r>
            <a:endParaRPr sz="1600">
              <a:solidFill>
                <a:srgbClr val="000000"/>
              </a:solidFill>
            </a:endParaRPr>
          </a:p>
          <a:p>
            <a:pPr marL="457200" lvl="0" indent="0" algn="l" rtl="0">
              <a:spcBef>
                <a:spcPts val="0"/>
              </a:spcBef>
              <a:spcAft>
                <a:spcPts val="0"/>
              </a:spcAft>
              <a:buNone/>
            </a:pPr>
            <a:endParaRPr sz="1600"/>
          </a:p>
          <a:p>
            <a:pPr marL="457200" lvl="0" indent="-330200" algn="l" rtl="0">
              <a:spcBef>
                <a:spcPts val="0"/>
              </a:spcBef>
              <a:spcAft>
                <a:spcPts val="0"/>
              </a:spcAft>
              <a:buClr>
                <a:schemeClr val="accent1"/>
              </a:buClr>
              <a:buSzPts val="1600"/>
              <a:buChar char="■"/>
            </a:pPr>
            <a:r>
              <a:rPr lang="en-GB" sz="1600" b="1"/>
              <a:t>Consistently rising in value,</a:t>
            </a:r>
            <a:r>
              <a:rPr lang="en-GB" sz="1600"/>
              <a:t> with the median home price increasing by 44% in the last 5 years, making it </a:t>
            </a:r>
            <a:r>
              <a:rPr lang="en-GB" sz="1600" b="1" u="sng">
                <a:solidFill>
                  <a:srgbClr val="980000"/>
                </a:solidFill>
              </a:rPr>
              <a:t>harder for local earners to afford homes</a:t>
            </a:r>
            <a:r>
              <a:rPr lang="en-GB" sz="1600"/>
              <a:t> in their income bracket and </a:t>
            </a:r>
            <a:r>
              <a:rPr lang="en-GB" sz="1600" b="1" u="sng">
                <a:solidFill>
                  <a:srgbClr val="980000"/>
                </a:solidFill>
              </a:rPr>
              <a:t>contributing to population loss of workers age 30-54. </a:t>
            </a:r>
            <a:endParaRPr sz="1600" b="1" u="sng">
              <a:solidFill>
                <a:srgbClr val="980000"/>
              </a:solidFill>
            </a:endParaRPr>
          </a:p>
          <a:p>
            <a:pPr marL="457200" lvl="0" indent="0" algn="l" rtl="0">
              <a:spcBef>
                <a:spcPts val="0"/>
              </a:spcBef>
              <a:spcAft>
                <a:spcPts val="0"/>
              </a:spcAft>
              <a:buNone/>
            </a:pPr>
            <a:endParaRPr sz="1600"/>
          </a:p>
          <a:p>
            <a:pPr marL="457200" lvl="0" indent="-330200" algn="l" rtl="0">
              <a:spcBef>
                <a:spcPts val="0"/>
              </a:spcBef>
              <a:spcAft>
                <a:spcPts val="0"/>
              </a:spcAft>
              <a:buClr>
                <a:schemeClr val="accent1"/>
              </a:buClr>
              <a:buSzPts val="1600"/>
              <a:buChar char="■"/>
            </a:pPr>
            <a:r>
              <a:rPr lang="en-GB" sz="1600" b="1" u="sng">
                <a:solidFill>
                  <a:srgbClr val="980000"/>
                </a:solidFill>
              </a:rPr>
              <a:t>A lack of needed housing development is</a:t>
            </a:r>
            <a:r>
              <a:rPr lang="en-GB" sz="1600" b="1">
                <a:solidFill>
                  <a:srgbClr val="CF4E04"/>
                </a:solidFill>
              </a:rPr>
              <a:t> </a:t>
            </a:r>
            <a:r>
              <a:rPr lang="en-GB" sz="1600"/>
              <a:t>putting pressure on working-age population and those who want to age in place, leading to </a:t>
            </a:r>
            <a:r>
              <a:rPr lang="en-GB" sz="1600" b="1" u="sng">
                <a:solidFill>
                  <a:srgbClr val="980000"/>
                </a:solidFill>
              </a:rPr>
              <a:t>cost-burdened status</a:t>
            </a:r>
            <a:r>
              <a:rPr lang="en-GB" sz="1600"/>
              <a:t> of ⅓ of retirees and ¼ of working professionals.</a:t>
            </a:r>
            <a:endParaRPr sz="1600"/>
          </a:p>
          <a:p>
            <a:pPr marL="457200" lvl="0" indent="-330200" algn="l" rtl="0">
              <a:spcBef>
                <a:spcPts val="1000"/>
              </a:spcBef>
              <a:spcAft>
                <a:spcPts val="0"/>
              </a:spcAft>
              <a:buClr>
                <a:schemeClr val="accent1"/>
              </a:buClr>
              <a:buSzPts val="1600"/>
              <a:buChar char="■"/>
            </a:pPr>
            <a:r>
              <a:rPr lang="en-GB" sz="1600"/>
              <a:t>A </a:t>
            </a:r>
            <a:r>
              <a:rPr lang="en-GB" sz="1600" b="1" u="sng">
                <a:solidFill>
                  <a:srgbClr val="980000"/>
                </a:solidFill>
              </a:rPr>
              <a:t>decline in working age population</a:t>
            </a:r>
            <a:r>
              <a:rPr lang="en-GB" sz="1600"/>
              <a:t> able to live in the region is being offset</a:t>
            </a:r>
            <a:r>
              <a:rPr lang="en-GB" sz="1600" u="sng">
                <a:solidFill>
                  <a:srgbClr val="980000"/>
                </a:solidFill>
              </a:rPr>
              <a:t> </a:t>
            </a:r>
            <a:r>
              <a:rPr lang="en-GB" sz="1600" b="1" u="sng">
                <a:solidFill>
                  <a:srgbClr val="980000"/>
                </a:solidFill>
              </a:rPr>
              <a:t>by increased workforce commuting</a:t>
            </a:r>
            <a:r>
              <a:rPr lang="en-GB" sz="1600" u="sng">
                <a:solidFill>
                  <a:srgbClr val="980000"/>
                </a:solidFill>
              </a:rPr>
              <a:t> </a:t>
            </a:r>
            <a:r>
              <a:rPr lang="en-GB" sz="1600"/>
              <a:t>into the region, this raises sustainability risks. </a:t>
            </a:r>
            <a:endParaRPr sz="1600"/>
          </a:p>
        </p:txBody>
      </p:sp>
      <p:sp>
        <p:nvSpPr>
          <p:cNvPr id="506" name="Google Shape;506;p4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10"/>
        <p:cNvGrpSpPr/>
        <p:nvPr/>
      </p:nvGrpSpPr>
      <p:grpSpPr>
        <a:xfrm>
          <a:off x="0" y="0"/>
          <a:ext cx="0" cy="0"/>
          <a:chOff x="0" y="0"/>
          <a:chExt cx="0" cy="0"/>
        </a:xfrm>
      </p:grpSpPr>
      <p:sp>
        <p:nvSpPr>
          <p:cNvPr id="511" name="Google Shape;511;p4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latin typeface="Lato"/>
                <a:ea typeface="Lato"/>
                <a:cs typeface="Lato"/>
                <a:sym typeface="Lato"/>
              </a:rPr>
              <a:t>21</a:t>
            </a:fld>
            <a:endParaRPr>
              <a:latin typeface="Lato"/>
              <a:ea typeface="Lato"/>
              <a:cs typeface="Lato"/>
              <a:sym typeface="Lato"/>
            </a:endParaRPr>
          </a:p>
        </p:txBody>
      </p:sp>
      <p:sp>
        <p:nvSpPr>
          <p:cNvPr id="512" name="Google Shape;512;p44"/>
          <p:cNvSpPr txBox="1">
            <a:spLocks noGrp="1"/>
          </p:cNvSpPr>
          <p:nvPr>
            <p:ph type="title"/>
          </p:nvPr>
        </p:nvSpPr>
        <p:spPr>
          <a:xfrm>
            <a:off x="220900" y="696450"/>
            <a:ext cx="3294900" cy="1381500"/>
          </a:xfrm>
          <a:prstGeom prst="rect">
            <a:avLst/>
          </a:prstGeom>
        </p:spPr>
        <p:txBody>
          <a:bodyPr spcFirstLastPara="1" wrap="square" lIns="0" tIns="91425" rIns="91425" bIns="91425" anchor="t" anchorCtr="0">
            <a:normAutofit/>
          </a:bodyPr>
          <a:lstStyle/>
          <a:p>
            <a:pPr marL="0" lvl="0" indent="0" algn="l" rtl="0">
              <a:spcBef>
                <a:spcPts val="0"/>
              </a:spcBef>
              <a:spcAft>
                <a:spcPts val="0"/>
              </a:spcAft>
              <a:buNone/>
            </a:pPr>
            <a:r>
              <a:rPr lang="en-GB"/>
              <a:t>Occupied Units in Greater Newport</a:t>
            </a:r>
            <a:endParaRPr/>
          </a:p>
        </p:txBody>
      </p:sp>
      <p:sp>
        <p:nvSpPr>
          <p:cNvPr id="513" name="Google Shape;513;p44"/>
          <p:cNvSpPr txBox="1">
            <a:spLocks noGrp="1"/>
          </p:cNvSpPr>
          <p:nvPr>
            <p:ph type="body" idx="1"/>
          </p:nvPr>
        </p:nvSpPr>
        <p:spPr>
          <a:xfrm>
            <a:off x="220900" y="1799775"/>
            <a:ext cx="2495400" cy="2634600"/>
          </a:xfrm>
          <a:prstGeom prst="rect">
            <a:avLst/>
          </a:prstGeom>
        </p:spPr>
        <p:txBody>
          <a:bodyPr spcFirstLastPara="1" wrap="square" lIns="0" tIns="91425" rIns="91425" bIns="91425" anchor="t" anchorCtr="0">
            <a:noAutofit/>
          </a:bodyPr>
          <a:lstStyle/>
          <a:p>
            <a:pPr marL="0" lvl="0" indent="0" algn="l" rtl="0">
              <a:lnSpc>
                <a:spcPct val="100000"/>
              </a:lnSpc>
              <a:spcBef>
                <a:spcPts val="0"/>
              </a:spcBef>
              <a:spcAft>
                <a:spcPts val="0"/>
              </a:spcAft>
              <a:buNone/>
            </a:pPr>
            <a:r>
              <a:rPr lang="en-GB" sz="1400">
                <a:solidFill>
                  <a:srgbClr val="000000"/>
                </a:solidFill>
              </a:rPr>
              <a:t>Between 2015 and 2020, there was an </a:t>
            </a:r>
            <a:r>
              <a:rPr lang="en-GB" sz="1400" b="1">
                <a:solidFill>
                  <a:schemeClr val="dk1"/>
                </a:solidFill>
              </a:rPr>
              <a:t>increase of +1,121</a:t>
            </a:r>
            <a:r>
              <a:rPr lang="en-GB" sz="1400" b="1">
                <a:solidFill>
                  <a:srgbClr val="000000"/>
                </a:solidFill>
              </a:rPr>
              <a:t> </a:t>
            </a:r>
            <a:r>
              <a:rPr lang="en-GB" sz="1400">
                <a:solidFill>
                  <a:srgbClr val="000000"/>
                </a:solidFill>
              </a:rPr>
              <a:t>new housing units</a:t>
            </a:r>
            <a:r>
              <a:rPr lang="en-GB" sz="1400" b="1">
                <a:solidFill>
                  <a:srgbClr val="000000"/>
                </a:solidFill>
              </a:rPr>
              <a:t> </a:t>
            </a:r>
            <a:r>
              <a:rPr lang="en-GB" sz="1400">
                <a:solidFill>
                  <a:srgbClr val="000000"/>
                </a:solidFill>
              </a:rPr>
              <a:t>in Greater Newport. The m</a:t>
            </a:r>
            <a:r>
              <a:rPr lang="en-GB" sz="1400"/>
              <a:t>ajority of units are </a:t>
            </a:r>
            <a:r>
              <a:rPr lang="en-GB" sz="1400" u="sng"/>
              <a:t>owner-occupied</a:t>
            </a:r>
            <a:r>
              <a:rPr lang="en-GB" sz="1400"/>
              <a:t> in Greater Newport which had  35,746 units in 2020.</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GB" sz="1400"/>
              <a:t>Between 2015 and 2020, there has been a </a:t>
            </a:r>
            <a:r>
              <a:rPr lang="en-GB" sz="1400" b="1">
                <a:solidFill>
                  <a:srgbClr val="980000"/>
                </a:solidFill>
              </a:rPr>
              <a:t>decrease of -1,092</a:t>
            </a:r>
            <a:r>
              <a:rPr lang="en-GB" sz="1400"/>
              <a:t> in </a:t>
            </a:r>
            <a:r>
              <a:rPr lang="en-GB" sz="1400" u="sng"/>
              <a:t>renter-occupied units</a:t>
            </a:r>
            <a:r>
              <a:rPr lang="en-GB" sz="1400"/>
              <a:t>, and an </a:t>
            </a:r>
            <a:r>
              <a:rPr lang="en-GB" sz="1400" b="1">
                <a:solidFill>
                  <a:schemeClr val="dk1"/>
                </a:solidFill>
              </a:rPr>
              <a:t>increase of +493</a:t>
            </a:r>
            <a:r>
              <a:rPr lang="en-GB" sz="1400"/>
              <a:t> in </a:t>
            </a:r>
            <a:r>
              <a:rPr lang="en-GB" sz="1400" u="sng"/>
              <a:t>owner-occupied units</a:t>
            </a:r>
            <a:r>
              <a:rPr lang="en-GB" sz="1400"/>
              <a:t>. </a:t>
            </a:r>
            <a:endParaRPr sz="1400"/>
          </a:p>
        </p:txBody>
      </p:sp>
      <p:pic>
        <p:nvPicPr>
          <p:cNvPr id="514" name="Google Shape;514;p44" title="Chart"/>
          <p:cNvPicPr preferRelativeResize="0"/>
          <p:nvPr/>
        </p:nvPicPr>
        <p:blipFill>
          <a:blip r:embed="rId3">
            <a:alphaModFix/>
          </a:blip>
          <a:stretch>
            <a:fillRect/>
          </a:stretch>
        </p:blipFill>
        <p:spPr>
          <a:xfrm>
            <a:off x="3115475" y="1276700"/>
            <a:ext cx="5420826" cy="3351876"/>
          </a:xfrm>
          <a:prstGeom prst="rect">
            <a:avLst/>
          </a:prstGeom>
          <a:noFill/>
          <a:ln>
            <a:noFill/>
          </a:ln>
        </p:spPr>
      </p:pic>
      <p:sp>
        <p:nvSpPr>
          <p:cNvPr id="515" name="Google Shape;515;p44"/>
          <p:cNvSpPr txBox="1"/>
          <p:nvPr/>
        </p:nvSpPr>
        <p:spPr>
          <a:xfrm>
            <a:off x="4617500" y="2077950"/>
            <a:ext cx="119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Roboto"/>
                <a:ea typeface="Roboto"/>
                <a:cs typeface="Roboto"/>
                <a:sym typeface="Roboto"/>
              </a:rPr>
              <a:t>17,793</a:t>
            </a:r>
            <a:endParaRPr>
              <a:solidFill>
                <a:schemeClr val="lt1"/>
              </a:solidFill>
              <a:latin typeface="Roboto"/>
              <a:ea typeface="Roboto"/>
              <a:cs typeface="Roboto"/>
              <a:sym typeface="Roboto"/>
            </a:endParaRPr>
          </a:p>
        </p:txBody>
      </p:sp>
      <p:sp>
        <p:nvSpPr>
          <p:cNvPr id="516" name="Google Shape;516;p44"/>
          <p:cNvSpPr txBox="1"/>
          <p:nvPr/>
        </p:nvSpPr>
        <p:spPr>
          <a:xfrm>
            <a:off x="6521425" y="3232500"/>
            <a:ext cx="119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Roboto"/>
                <a:ea typeface="Roboto"/>
                <a:cs typeface="Roboto"/>
                <a:sym typeface="Roboto"/>
              </a:rPr>
              <a:t>35,746</a:t>
            </a:r>
            <a:endParaRPr>
              <a:solidFill>
                <a:schemeClr val="lt1"/>
              </a:solidFill>
              <a:latin typeface="Roboto"/>
              <a:ea typeface="Roboto"/>
              <a:cs typeface="Roboto"/>
              <a:sym typeface="Roboto"/>
            </a:endParaRPr>
          </a:p>
        </p:txBody>
      </p:sp>
      <p:sp>
        <p:nvSpPr>
          <p:cNvPr id="517" name="Google Shape;517;p44"/>
          <p:cNvSpPr txBox="1"/>
          <p:nvPr/>
        </p:nvSpPr>
        <p:spPr>
          <a:xfrm>
            <a:off x="5094625" y="2398525"/>
            <a:ext cx="14625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chemeClr val="dk2"/>
                </a:solidFill>
                <a:latin typeface="Roboto"/>
                <a:ea typeface="Roboto"/>
                <a:cs typeface="Roboto"/>
                <a:sym typeface="Roboto"/>
              </a:rPr>
              <a:t>53,539</a:t>
            </a:r>
            <a:endParaRPr sz="2000">
              <a:solidFill>
                <a:schemeClr val="dk2"/>
              </a:solidFill>
              <a:latin typeface="Roboto"/>
              <a:ea typeface="Roboto"/>
              <a:cs typeface="Roboto"/>
              <a:sym typeface="Roboto"/>
            </a:endParaRPr>
          </a:p>
          <a:p>
            <a:pPr marL="0" lvl="0" indent="0" algn="ctr" rtl="0">
              <a:spcBef>
                <a:spcPts val="0"/>
              </a:spcBef>
              <a:spcAft>
                <a:spcPts val="0"/>
              </a:spcAft>
              <a:buNone/>
            </a:pPr>
            <a:r>
              <a:rPr lang="en-GB" sz="2000">
                <a:solidFill>
                  <a:schemeClr val="dk2"/>
                </a:solidFill>
                <a:latin typeface="Roboto"/>
                <a:ea typeface="Roboto"/>
                <a:cs typeface="Roboto"/>
                <a:sym typeface="Roboto"/>
              </a:rPr>
              <a:t>Occupied Units</a:t>
            </a:r>
            <a:endParaRPr sz="2000">
              <a:solidFill>
                <a:schemeClr val="dk2"/>
              </a:solidFill>
              <a:latin typeface="Roboto"/>
              <a:ea typeface="Roboto"/>
              <a:cs typeface="Roboto"/>
              <a:sym typeface="Roboto"/>
            </a:endParaRPr>
          </a:p>
        </p:txBody>
      </p:sp>
      <p:sp>
        <p:nvSpPr>
          <p:cNvPr id="518" name="Google Shape;518;p44"/>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2016-2020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22"/>
        <p:cNvGrpSpPr/>
        <p:nvPr/>
      </p:nvGrpSpPr>
      <p:grpSpPr>
        <a:xfrm>
          <a:off x="0" y="0"/>
          <a:ext cx="0" cy="0"/>
          <a:chOff x="0" y="0"/>
          <a:chExt cx="0" cy="0"/>
        </a:xfrm>
      </p:grpSpPr>
      <p:sp>
        <p:nvSpPr>
          <p:cNvPr id="523" name="Google Shape;523;p4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latin typeface="Lato"/>
                <a:ea typeface="Lato"/>
                <a:cs typeface="Lato"/>
                <a:sym typeface="Lato"/>
              </a:rPr>
              <a:t>22</a:t>
            </a:fld>
            <a:endParaRPr>
              <a:latin typeface="Lato"/>
              <a:ea typeface="Lato"/>
              <a:cs typeface="Lato"/>
              <a:sym typeface="Lato"/>
            </a:endParaRPr>
          </a:p>
        </p:txBody>
      </p:sp>
      <p:sp>
        <p:nvSpPr>
          <p:cNvPr id="524" name="Google Shape;524;p45"/>
          <p:cNvSpPr txBox="1"/>
          <p:nvPr/>
        </p:nvSpPr>
        <p:spPr>
          <a:xfrm>
            <a:off x="64075" y="4481950"/>
            <a:ext cx="6733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Median Home Price: HousingWorksRI, Housing Fact Book, 2017-2022; </a:t>
            </a: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US Median Home Price: Federal Reserve of St. Louis</a:t>
            </a:r>
            <a:endParaRPr sz="1000">
              <a:latin typeface="Roboto"/>
              <a:ea typeface="Roboto"/>
              <a:cs typeface="Roboto"/>
              <a:sym typeface="Roboto"/>
            </a:endParaRPr>
          </a:p>
        </p:txBody>
      </p:sp>
      <p:sp>
        <p:nvSpPr>
          <p:cNvPr id="525" name="Google Shape;525;p45"/>
          <p:cNvSpPr txBox="1">
            <a:spLocks noGrp="1"/>
          </p:cNvSpPr>
          <p:nvPr>
            <p:ph type="title"/>
          </p:nvPr>
        </p:nvSpPr>
        <p:spPr>
          <a:xfrm>
            <a:off x="64075" y="754550"/>
            <a:ext cx="3401700" cy="199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Median Home Price in RI and Greater Newport</a:t>
            </a:r>
            <a:endParaRPr/>
          </a:p>
        </p:txBody>
      </p:sp>
      <p:sp>
        <p:nvSpPr>
          <p:cNvPr id="526" name="Google Shape;526;p45"/>
          <p:cNvSpPr txBox="1">
            <a:spLocks noGrp="1"/>
          </p:cNvSpPr>
          <p:nvPr>
            <p:ph type="body" idx="1"/>
          </p:nvPr>
        </p:nvSpPr>
        <p:spPr>
          <a:xfrm>
            <a:off x="93400" y="2203175"/>
            <a:ext cx="2495400" cy="2634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400">
                <a:solidFill>
                  <a:srgbClr val="000000"/>
                </a:solidFill>
              </a:rPr>
              <a:t>The median home price for the CGN region</a:t>
            </a:r>
            <a:r>
              <a:rPr lang="en-GB" sz="1400" b="1">
                <a:solidFill>
                  <a:srgbClr val="000000"/>
                </a:solidFill>
              </a:rPr>
              <a:t> </a:t>
            </a:r>
            <a:r>
              <a:rPr lang="en-GB" sz="1400" b="1">
                <a:solidFill>
                  <a:schemeClr val="dk1"/>
                </a:solidFill>
              </a:rPr>
              <a:t>increased by 44%</a:t>
            </a:r>
            <a:r>
              <a:rPr lang="en-GB" sz="1400">
                <a:solidFill>
                  <a:srgbClr val="000000"/>
                </a:solidFill>
              </a:rPr>
              <a:t> from 2018 to 2022.</a:t>
            </a:r>
            <a:endParaRPr sz="1400"/>
          </a:p>
          <a:p>
            <a:pPr marL="0" lvl="0" indent="0" algn="l" rtl="0">
              <a:spcBef>
                <a:spcPts val="0"/>
              </a:spcBef>
              <a:spcAft>
                <a:spcPts val="0"/>
              </a:spcAft>
              <a:buNone/>
            </a:pPr>
            <a:endParaRPr sz="1400"/>
          </a:p>
          <a:p>
            <a:pPr marL="0" lvl="0" indent="0" algn="l" rtl="0">
              <a:lnSpc>
                <a:spcPct val="100000"/>
              </a:lnSpc>
              <a:spcBef>
                <a:spcPts val="0"/>
              </a:spcBef>
              <a:spcAft>
                <a:spcPts val="0"/>
              </a:spcAft>
              <a:buNone/>
            </a:pPr>
            <a:r>
              <a:rPr lang="en-GB" sz="1400">
                <a:solidFill>
                  <a:srgbClr val="000000"/>
                </a:solidFill>
              </a:rPr>
              <a:t>A typical owner in the CGN region now </a:t>
            </a:r>
            <a:r>
              <a:rPr lang="en-GB" sz="1400" b="1">
                <a:solidFill>
                  <a:srgbClr val="980000"/>
                </a:solidFill>
              </a:rPr>
              <a:t>pays $135,000+ more</a:t>
            </a:r>
            <a:r>
              <a:rPr lang="en-GB" sz="1400">
                <a:solidFill>
                  <a:srgbClr val="000000"/>
                </a:solidFill>
              </a:rPr>
              <a:t> than they would for the median RI home and </a:t>
            </a:r>
            <a:r>
              <a:rPr lang="en-GB" sz="1400" b="1">
                <a:solidFill>
                  <a:srgbClr val="980000"/>
                </a:solidFill>
              </a:rPr>
              <a:t>$55,000+ more</a:t>
            </a:r>
            <a:r>
              <a:rPr lang="en-GB" sz="1400">
                <a:solidFill>
                  <a:schemeClr val="dk1"/>
                </a:solidFill>
              </a:rPr>
              <a:t> than US</a:t>
            </a:r>
            <a:r>
              <a:rPr lang="en-GB" sz="1400">
                <a:solidFill>
                  <a:srgbClr val="000000"/>
                </a:solidFill>
              </a:rPr>
              <a:t>.</a:t>
            </a:r>
            <a:endParaRPr sz="1400">
              <a:solidFill>
                <a:srgbClr val="000000"/>
              </a:solidFill>
            </a:endParaRPr>
          </a:p>
          <a:p>
            <a:pPr marL="0" lvl="0" indent="0" algn="l" rtl="0">
              <a:spcBef>
                <a:spcPts val="0"/>
              </a:spcBef>
              <a:spcAft>
                <a:spcPts val="0"/>
              </a:spcAft>
              <a:buNone/>
            </a:pPr>
            <a:endParaRPr/>
          </a:p>
        </p:txBody>
      </p:sp>
      <p:pic>
        <p:nvPicPr>
          <p:cNvPr id="527" name="Google Shape;527;p45" title="Chart"/>
          <p:cNvPicPr preferRelativeResize="0"/>
          <p:nvPr/>
        </p:nvPicPr>
        <p:blipFill>
          <a:blip r:embed="rId3">
            <a:alphaModFix/>
          </a:blip>
          <a:stretch>
            <a:fillRect/>
          </a:stretch>
        </p:blipFill>
        <p:spPr>
          <a:xfrm>
            <a:off x="3107400" y="1528150"/>
            <a:ext cx="6036601" cy="3106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31"/>
        <p:cNvGrpSpPr/>
        <p:nvPr/>
      </p:nvGrpSpPr>
      <p:grpSpPr>
        <a:xfrm>
          <a:off x="0" y="0"/>
          <a:ext cx="0" cy="0"/>
          <a:chOff x="0" y="0"/>
          <a:chExt cx="0" cy="0"/>
        </a:xfrm>
      </p:grpSpPr>
      <p:sp>
        <p:nvSpPr>
          <p:cNvPr id="532" name="Google Shape;532;p46"/>
          <p:cNvSpPr txBox="1">
            <a:spLocks noGrp="1"/>
          </p:cNvSpPr>
          <p:nvPr>
            <p:ph type="title"/>
          </p:nvPr>
        </p:nvSpPr>
        <p:spPr>
          <a:xfrm>
            <a:off x="104350" y="613350"/>
            <a:ext cx="85266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Widening Gap between Wages and Home Price</a:t>
            </a:r>
            <a:endParaRPr/>
          </a:p>
        </p:txBody>
      </p:sp>
      <p:sp>
        <p:nvSpPr>
          <p:cNvPr id="533" name="Google Shape;533;p4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23</a:t>
            </a:fld>
            <a:endParaRPr/>
          </a:p>
        </p:txBody>
      </p:sp>
      <p:pic>
        <p:nvPicPr>
          <p:cNvPr id="534" name="Google Shape;534;p46" title="Chart"/>
          <p:cNvPicPr preferRelativeResize="0"/>
          <p:nvPr/>
        </p:nvPicPr>
        <p:blipFill>
          <a:blip r:embed="rId3">
            <a:alphaModFix/>
          </a:blip>
          <a:stretch>
            <a:fillRect/>
          </a:stretch>
        </p:blipFill>
        <p:spPr>
          <a:xfrm>
            <a:off x="2919150" y="1479062"/>
            <a:ext cx="6165848" cy="2940275"/>
          </a:xfrm>
          <a:prstGeom prst="rect">
            <a:avLst/>
          </a:prstGeom>
          <a:noFill/>
          <a:ln>
            <a:noFill/>
          </a:ln>
        </p:spPr>
      </p:pic>
      <p:sp>
        <p:nvSpPr>
          <p:cNvPr id="535" name="Google Shape;535;p46"/>
          <p:cNvSpPr txBox="1">
            <a:spLocks noGrp="1"/>
          </p:cNvSpPr>
          <p:nvPr>
            <p:ph type="body" idx="1"/>
          </p:nvPr>
        </p:nvSpPr>
        <p:spPr>
          <a:xfrm>
            <a:off x="104350" y="1546350"/>
            <a:ext cx="2495400" cy="287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400" b="1">
                <a:solidFill>
                  <a:srgbClr val="000000"/>
                </a:solidFill>
              </a:rPr>
              <a:t>Wages have grown, but not enough to keep pace with increases in home price.</a:t>
            </a:r>
            <a:endParaRPr sz="1400" b="1">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Household income needed to afford a median priced home increased by 44% over a five year period, while wages for Manufacturing rose 37%; PST 15%; Health Care 15%; and Accomodation and Food 35% – a widening gap for workers across industries.</a:t>
            </a:r>
            <a:endParaRPr sz="1400">
              <a:solidFill>
                <a:srgbClr val="000000"/>
              </a:solidFill>
            </a:endParaRPr>
          </a:p>
          <a:p>
            <a:pPr marL="0" lvl="0" indent="0" algn="l" rtl="0">
              <a:spcBef>
                <a:spcPts val="0"/>
              </a:spcBef>
              <a:spcAft>
                <a:spcPts val="0"/>
              </a:spcAft>
              <a:buNone/>
            </a:pPr>
            <a:endParaRPr/>
          </a:p>
        </p:txBody>
      </p:sp>
      <p:sp>
        <p:nvSpPr>
          <p:cNvPr id="536" name="Google Shape;536;p46"/>
          <p:cNvSpPr txBox="1"/>
          <p:nvPr/>
        </p:nvSpPr>
        <p:spPr>
          <a:xfrm>
            <a:off x="64075" y="4481950"/>
            <a:ext cx="6733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Median Home Price: HousingWorksRI, Housing Fact Book, 2017-2022</a:t>
            </a: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Average Wage by Industry: Census Quarterly Workforce Indicators, 2017-2021</a:t>
            </a:r>
            <a:endParaRPr sz="1000">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0"/>
        <p:cNvGrpSpPr/>
        <p:nvPr/>
      </p:nvGrpSpPr>
      <p:grpSpPr>
        <a:xfrm>
          <a:off x="0" y="0"/>
          <a:ext cx="0" cy="0"/>
          <a:chOff x="0" y="0"/>
          <a:chExt cx="0" cy="0"/>
        </a:xfrm>
      </p:grpSpPr>
      <p:sp>
        <p:nvSpPr>
          <p:cNvPr id="541" name="Google Shape;541;p4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latin typeface="Lato"/>
                <a:ea typeface="Lato"/>
                <a:cs typeface="Lato"/>
                <a:sym typeface="Lato"/>
              </a:rPr>
              <a:t>24</a:t>
            </a:fld>
            <a:endParaRPr>
              <a:latin typeface="Lato"/>
              <a:ea typeface="Lato"/>
              <a:cs typeface="Lato"/>
              <a:sym typeface="Lato"/>
            </a:endParaRPr>
          </a:p>
        </p:txBody>
      </p:sp>
      <p:sp>
        <p:nvSpPr>
          <p:cNvPr id="542" name="Google Shape;542;p47"/>
          <p:cNvSpPr txBox="1"/>
          <p:nvPr/>
        </p:nvSpPr>
        <p:spPr>
          <a:xfrm>
            <a:off x="7073600" y="1078638"/>
            <a:ext cx="19707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Home values are </a:t>
            </a:r>
            <a:r>
              <a:rPr lang="en-GB" b="1">
                <a:solidFill>
                  <a:schemeClr val="dk1"/>
                </a:solidFill>
                <a:latin typeface="Roboto"/>
                <a:ea typeface="Roboto"/>
                <a:cs typeface="Roboto"/>
                <a:sym typeface="Roboto"/>
              </a:rPr>
              <a:t>increasing</a:t>
            </a:r>
            <a:r>
              <a:rPr lang="en-GB">
                <a:latin typeface="Roboto"/>
                <a:ea typeface="Roboto"/>
                <a:cs typeface="Roboto"/>
                <a:sym typeface="Roboto"/>
              </a:rPr>
              <a:t> in Greater Newport.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Homes less than $300,000 </a:t>
            </a:r>
            <a:r>
              <a:rPr lang="en-GB" b="1">
                <a:solidFill>
                  <a:srgbClr val="980000"/>
                </a:solidFill>
                <a:latin typeface="Roboto"/>
                <a:ea typeface="Roboto"/>
                <a:cs typeface="Roboto"/>
                <a:sym typeface="Roboto"/>
              </a:rPr>
              <a:t>decreased -25% </a:t>
            </a:r>
            <a:r>
              <a:rPr lang="en-GB">
                <a:latin typeface="Roboto"/>
                <a:ea typeface="Roboto"/>
                <a:cs typeface="Roboto"/>
                <a:sym typeface="Roboto"/>
              </a:rPr>
              <a:t>from 2015 to 2020.</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Homes greater than $300,000 </a:t>
            </a:r>
            <a:r>
              <a:rPr lang="en-GB" b="1">
                <a:solidFill>
                  <a:schemeClr val="dk1"/>
                </a:solidFill>
                <a:latin typeface="Roboto"/>
                <a:ea typeface="Roboto"/>
                <a:cs typeface="Roboto"/>
                <a:sym typeface="Roboto"/>
              </a:rPr>
              <a:t>increased +19%</a:t>
            </a:r>
            <a:r>
              <a:rPr lang="en-GB">
                <a:latin typeface="Roboto"/>
                <a:ea typeface="Roboto"/>
                <a:cs typeface="Roboto"/>
                <a:sym typeface="Roboto"/>
              </a:rPr>
              <a:t> from 2015 to 2020.</a:t>
            </a:r>
            <a:endParaRPr>
              <a:latin typeface="Roboto"/>
              <a:ea typeface="Roboto"/>
              <a:cs typeface="Roboto"/>
              <a:sym typeface="Roboto"/>
            </a:endParaRPr>
          </a:p>
        </p:txBody>
      </p:sp>
      <p:sp>
        <p:nvSpPr>
          <p:cNvPr id="543" name="Google Shape;543;p47"/>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2016-2020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pic>
        <p:nvPicPr>
          <p:cNvPr id="544" name="Google Shape;544;p47" title="Chart"/>
          <p:cNvPicPr preferRelativeResize="0"/>
          <p:nvPr/>
        </p:nvPicPr>
        <p:blipFill>
          <a:blip r:embed="rId3">
            <a:alphaModFix/>
          </a:blip>
          <a:stretch>
            <a:fillRect/>
          </a:stretch>
        </p:blipFill>
        <p:spPr>
          <a:xfrm>
            <a:off x="112975" y="1104526"/>
            <a:ext cx="6725325" cy="3696436"/>
          </a:xfrm>
          <a:prstGeom prst="rect">
            <a:avLst/>
          </a:prstGeom>
          <a:noFill/>
          <a:ln>
            <a:noFill/>
          </a:ln>
        </p:spPr>
      </p:pic>
      <p:sp>
        <p:nvSpPr>
          <p:cNvPr id="545" name="Google Shape;545;p47"/>
          <p:cNvSpPr txBox="1">
            <a:spLocks noGrp="1"/>
          </p:cNvSpPr>
          <p:nvPr>
            <p:ph type="title"/>
          </p:nvPr>
        </p:nvSpPr>
        <p:spPr>
          <a:xfrm>
            <a:off x="248525" y="5184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solidFill>
                  <a:srgbClr val="434343"/>
                </a:solidFill>
              </a:rPr>
              <a:t>Home Values in Greater Newport</a:t>
            </a:r>
            <a:endParaRPr sz="2800">
              <a:solidFill>
                <a:srgbClr val="434343"/>
              </a:solidFill>
            </a:endParaRPr>
          </a:p>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9"/>
        <p:cNvGrpSpPr/>
        <p:nvPr/>
      </p:nvGrpSpPr>
      <p:grpSpPr>
        <a:xfrm>
          <a:off x="0" y="0"/>
          <a:ext cx="0" cy="0"/>
          <a:chOff x="0" y="0"/>
          <a:chExt cx="0" cy="0"/>
        </a:xfrm>
      </p:grpSpPr>
      <p:sp>
        <p:nvSpPr>
          <p:cNvPr id="550" name="Google Shape;550;p4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latin typeface="Lato"/>
                <a:ea typeface="Lato"/>
                <a:cs typeface="Lato"/>
                <a:sym typeface="Lato"/>
              </a:rPr>
              <a:t>25</a:t>
            </a:fld>
            <a:endParaRPr>
              <a:latin typeface="Lato"/>
              <a:ea typeface="Lato"/>
              <a:cs typeface="Lato"/>
              <a:sym typeface="Lato"/>
            </a:endParaRPr>
          </a:p>
        </p:txBody>
      </p:sp>
      <p:sp>
        <p:nvSpPr>
          <p:cNvPr id="551" name="Google Shape;551;p48"/>
          <p:cNvSpPr txBox="1">
            <a:spLocks noGrp="1"/>
          </p:cNvSpPr>
          <p:nvPr>
            <p:ph type="title"/>
          </p:nvPr>
        </p:nvSpPr>
        <p:spPr>
          <a:xfrm>
            <a:off x="360050" y="644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Greater Newport Population</a:t>
            </a:r>
            <a:endParaRPr/>
          </a:p>
        </p:txBody>
      </p:sp>
      <p:sp>
        <p:nvSpPr>
          <p:cNvPr id="552" name="Google Shape;552;p48"/>
          <p:cNvSpPr txBox="1"/>
          <p:nvPr/>
        </p:nvSpPr>
        <p:spPr>
          <a:xfrm>
            <a:off x="7073600" y="1078638"/>
            <a:ext cx="197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553" name="Google Shape;553;p48"/>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2017-2021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
        <p:nvSpPr>
          <p:cNvPr id="554" name="Google Shape;554;p48"/>
          <p:cNvSpPr txBox="1"/>
          <p:nvPr/>
        </p:nvSpPr>
        <p:spPr>
          <a:xfrm>
            <a:off x="518000" y="1695700"/>
            <a:ext cx="2343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Population in Greater Newport has increased</a:t>
            </a:r>
            <a:r>
              <a:rPr lang="en-GB" b="1">
                <a:solidFill>
                  <a:srgbClr val="980000"/>
                </a:solidFill>
                <a:latin typeface="Roboto"/>
                <a:ea typeface="Roboto"/>
                <a:cs typeface="Roboto"/>
                <a:sym typeface="Roboto"/>
              </a:rPr>
              <a:t> </a:t>
            </a:r>
            <a:r>
              <a:rPr lang="en-GB" b="1">
                <a:solidFill>
                  <a:schemeClr val="dk1"/>
                </a:solidFill>
                <a:latin typeface="Roboto"/>
                <a:ea typeface="Roboto"/>
                <a:cs typeface="Roboto"/>
                <a:sym typeface="Roboto"/>
              </a:rPr>
              <a:t>by +3,168</a:t>
            </a:r>
            <a:r>
              <a:rPr lang="en-GB">
                <a:latin typeface="Roboto"/>
                <a:ea typeface="Roboto"/>
                <a:cs typeface="Roboto"/>
                <a:sym typeface="Roboto"/>
              </a:rPr>
              <a:t> from 2011 to 2021.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Population actually declined between 2011 and 2016, while increasing between 2017 and 2021.</a:t>
            </a:r>
            <a:endParaRPr>
              <a:latin typeface="Roboto"/>
              <a:ea typeface="Roboto"/>
              <a:cs typeface="Roboto"/>
              <a:sym typeface="Roboto"/>
            </a:endParaRPr>
          </a:p>
        </p:txBody>
      </p:sp>
      <p:pic>
        <p:nvPicPr>
          <p:cNvPr id="555" name="Google Shape;555;p48" title="Chart"/>
          <p:cNvPicPr preferRelativeResize="0"/>
          <p:nvPr/>
        </p:nvPicPr>
        <p:blipFill>
          <a:blip r:embed="rId3">
            <a:alphaModFix/>
          </a:blip>
          <a:stretch>
            <a:fillRect/>
          </a:stretch>
        </p:blipFill>
        <p:spPr>
          <a:xfrm>
            <a:off x="3014300" y="1179200"/>
            <a:ext cx="5669099" cy="35118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59"/>
        <p:cNvGrpSpPr/>
        <p:nvPr/>
      </p:nvGrpSpPr>
      <p:grpSpPr>
        <a:xfrm>
          <a:off x="0" y="0"/>
          <a:ext cx="0" cy="0"/>
          <a:chOff x="0" y="0"/>
          <a:chExt cx="0" cy="0"/>
        </a:xfrm>
      </p:grpSpPr>
      <p:sp>
        <p:nvSpPr>
          <p:cNvPr id="560" name="Google Shape;560;p49"/>
          <p:cNvSpPr txBox="1">
            <a:spLocks noGrp="1"/>
          </p:cNvSpPr>
          <p:nvPr>
            <p:ph type="title"/>
          </p:nvPr>
        </p:nvSpPr>
        <p:spPr>
          <a:xfrm>
            <a:off x="492575" y="606000"/>
            <a:ext cx="82911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concerning trend: Loss in prime age workers</a:t>
            </a:r>
            <a:endParaRPr/>
          </a:p>
        </p:txBody>
      </p:sp>
      <p:sp>
        <p:nvSpPr>
          <p:cNvPr id="561" name="Google Shape;561;p49"/>
          <p:cNvSpPr txBox="1">
            <a:spLocks noGrp="1"/>
          </p:cNvSpPr>
          <p:nvPr>
            <p:ph type="body" idx="1"/>
          </p:nvPr>
        </p:nvSpPr>
        <p:spPr>
          <a:xfrm>
            <a:off x="248475" y="1747225"/>
            <a:ext cx="1823700" cy="226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400">
                <a:solidFill>
                  <a:srgbClr val="000000"/>
                </a:solidFill>
              </a:rPr>
              <a:t>From 2010 to 2019, even as the overall </a:t>
            </a:r>
            <a:r>
              <a:rPr lang="en-GB" sz="1400" b="1">
                <a:solidFill>
                  <a:schemeClr val="dk1"/>
                </a:solidFill>
              </a:rPr>
              <a:t>population and workforce grew,</a:t>
            </a:r>
            <a:r>
              <a:rPr lang="en-GB" sz="1400">
                <a:solidFill>
                  <a:srgbClr val="000000"/>
                </a:solidFill>
              </a:rPr>
              <a:t> the region </a:t>
            </a:r>
            <a:r>
              <a:rPr lang="en-GB" sz="1400" b="1">
                <a:solidFill>
                  <a:srgbClr val="980000"/>
                </a:solidFill>
              </a:rPr>
              <a:t>lost 1,092 workers age 30 to 54</a:t>
            </a:r>
            <a:r>
              <a:rPr lang="en-GB" sz="1400">
                <a:solidFill>
                  <a:srgbClr val="000000"/>
                </a:solidFill>
              </a:rPr>
              <a:t>. Residents Age 55 or older increased by 40%.</a:t>
            </a:r>
            <a:endParaRPr sz="1400" b="1">
              <a:solidFill>
                <a:srgbClr val="000000"/>
              </a:solidFill>
            </a:endParaRPr>
          </a:p>
        </p:txBody>
      </p:sp>
      <p:sp>
        <p:nvSpPr>
          <p:cNvPr id="562" name="Google Shape;562;p4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26</a:t>
            </a:fld>
            <a:endParaRPr/>
          </a:p>
        </p:txBody>
      </p:sp>
      <p:sp>
        <p:nvSpPr>
          <p:cNvPr id="563" name="Google Shape;563;p49"/>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Census OnTheMap</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graphicFrame>
        <p:nvGraphicFramePr>
          <p:cNvPr id="564" name="Google Shape;564;p49"/>
          <p:cNvGraphicFramePr/>
          <p:nvPr/>
        </p:nvGraphicFramePr>
        <p:xfrm>
          <a:off x="2265850" y="1421600"/>
          <a:ext cx="6667500" cy="2928155"/>
        </p:xfrm>
        <a:graphic>
          <a:graphicData uri="http://schemas.openxmlformats.org/drawingml/2006/table">
            <a:tbl>
              <a:tblPr>
                <a:noFill/>
                <a:tableStyleId>{68153D62-F44E-4F51-AF3C-A8DD0660B918}</a:tableStyleId>
              </a:tblPr>
              <a:tblGrid>
                <a:gridCol w="95250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gridCol w="952500">
                  <a:extLst>
                    <a:ext uri="{9D8B030D-6E8A-4147-A177-3AD203B41FA5}">
                      <a16:colId xmlns:a16="http://schemas.microsoft.com/office/drawing/2014/main" val="20003"/>
                    </a:ext>
                  </a:extLst>
                </a:gridCol>
                <a:gridCol w="952500">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952500">
                  <a:extLst>
                    <a:ext uri="{9D8B030D-6E8A-4147-A177-3AD203B41FA5}">
                      <a16:colId xmlns:a16="http://schemas.microsoft.com/office/drawing/2014/main" val="20006"/>
                    </a:ext>
                  </a:extLst>
                </a:gridCol>
              </a:tblGrid>
              <a:tr h="457200">
                <a:tc>
                  <a:txBody>
                    <a:bodyPr/>
                    <a:lstStyle/>
                    <a:p>
                      <a:pPr marL="0" lvl="0" indent="0" algn="l" rtl="0">
                        <a:spcBef>
                          <a:spcPts val="0"/>
                        </a:spcBef>
                        <a:spcAft>
                          <a:spcPts val="0"/>
                        </a:spcAft>
                        <a:buNone/>
                      </a:pP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200" b="1"/>
                        <a:t>CGN</a:t>
                      </a:r>
                      <a:r>
                        <a:rPr lang="en-GB" sz="1200"/>
                        <a:t>,</a:t>
                      </a:r>
                      <a:endParaRPr sz="1200"/>
                    </a:p>
                    <a:p>
                      <a:pPr marL="0" lvl="0" indent="0" algn="l" rtl="0">
                        <a:lnSpc>
                          <a:spcPct val="115000"/>
                        </a:lnSpc>
                        <a:spcBef>
                          <a:spcPts val="0"/>
                        </a:spcBef>
                        <a:spcAft>
                          <a:spcPts val="0"/>
                        </a:spcAft>
                        <a:buNone/>
                      </a:pPr>
                      <a:r>
                        <a:rPr lang="en-GB" sz="1200"/>
                        <a:t>2010</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200" b="1"/>
                        <a:t>CGN</a:t>
                      </a:r>
                      <a:r>
                        <a:rPr lang="en-GB" sz="1200"/>
                        <a:t>,</a:t>
                      </a:r>
                      <a:endParaRPr sz="1200"/>
                    </a:p>
                    <a:p>
                      <a:pPr marL="0" lvl="0" indent="0" algn="l" rtl="0">
                        <a:lnSpc>
                          <a:spcPct val="115000"/>
                        </a:lnSpc>
                        <a:spcBef>
                          <a:spcPts val="0"/>
                        </a:spcBef>
                        <a:spcAft>
                          <a:spcPts val="0"/>
                        </a:spcAft>
                        <a:buNone/>
                      </a:pPr>
                      <a:r>
                        <a:rPr lang="en-GB" sz="1200"/>
                        <a:t>2019</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200" b="1"/>
                        <a:t>CGN</a:t>
                      </a:r>
                      <a:r>
                        <a:rPr lang="en-GB" sz="1200"/>
                        <a:t> Change,</a:t>
                      </a:r>
                      <a:endParaRPr sz="1200"/>
                    </a:p>
                    <a:p>
                      <a:pPr marL="0" lvl="0" indent="0" algn="l" rtl="0">
                        <a:lnSpc>
                          <a:spcPct val="115000"/>
                        </a:lnSpc>
                        <a:spcBef>
                          <a:spcPts val="0"/>
                        </a:spcBef>
                        <a:spcAft>
                          <a:spcPts val="0"/>
                        </a:spcAft>
                        <a:buNone/>
                      </a:pPr>
                      <a:r>
                        <a:rPr lang="en-GB" sz="1200"/>
                        <a:t>2010 to 2019</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200" b="1"/>
                        <a:t>CGN</a:t>
                      </a:r>
                      <a:endParaRPr sz="1200" b="1"/>
                    </a:p>
                    <a:p>
                      <a:pPr marL="0" lvl="0" indent="0" algn="l" rtl="0">
                        <a:lnSpc>
                          <a:spcPct val="115000"/>
                        </a:lnSpc>
                        <a:spcBef>
                          <a:spcPts val="0"/>
                        </a:spcBef>
                        <a:spcAft>
                          <a:spcPts val="0"/>
                        </a:spcAft>
                        <a:buNone/>
                      </a:pPr>
                      <a:r>
                        <a:rPr lang="en-GB" sz="1200"/>
                        <a:t>%Change,</a:t>
                      </a:r>
                      <a:endParaRPr sz="1200"/>
                    </a:p>
                    <a:p>
                      <a:pPr marL="0" lvl="0" indent="0" algn="l" rtl="0">
                        <a:lnSpc>
                          <a:spcPct val="115000"/>
                        </a:lnSpc>
                        <a:spcBef>
                          <a:spcPts val="0"/>
                        </a:spcBef>
                        <a:spcAft>
                          <a:spcPts val="0"/>
                        </a:spcAft>
                        <a:buNone/>
                      </a:pPr>
                      <a:r>
                        <a:rPr lang="en-GB" sz="1200"/>
                        <a:t>2010-2019</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200" b="1"/>
                        <a:t>RI</a:t>
                      </a:r>
                      <a:endParaRPr sz="1200" b="1"/>
                    </a:p>
                    <a:p>
                      <a:pPr marL="0" lvl="0" indent="0" algn="l" rtl="0">
                        <a:lnSpc>
                          <a:spcPct val="115000"/>
                        </a:lnSpc>
                        <a:spcBef>
                          <a:spcPts val="0"/>
                        </a:spcBef>
                        <a:spcAft>
                          <a:spcPts val="0"/>
                        </a:spcAft>
                        <a:buNone/>
                      </a:pPr>
                      <a:r>
                        <a:rPr lang="en-GB" sz="1200"/>
                        <a:t>%Change,</a:t>
                      </a:r>
                      <a:endParaRPr sz="1200"/>
                    </a:p>
                    <a:p>
                      <a:pPr marL="0" lvl="0" indent="0" algn="l" rtl="0">
                        <a:lnSpc>
                          <a:spcPct val="115000"/>
                        </a:lnSpc>
                        <a:spcBef>
                          <a:spcPts val="0"/>
                        </a:spcBef>
                        <a:spcAft>
                          <a:spcPts val="0"/>
                        </a:spcAft>
                        <a:buNone/>
                      </a:pPr>
                      <a:r>
                        <a:rPr lang="en-GB" sz="1200"/>
                        <a:t>2010-2019</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200" b="1"/>
                        <a:t>US</a:t>
                      </a:r>
                      <a:endParaRPr sz="1200" b="1"/>
                    </a:p>
                    <a:p>
                      <a:pPr marL="0" lvl="0" indent="0" algn="l" rtl="0">
                        <a:lnSpc>
                          <a:spcPct val="115000"/>
                        </a:lnSpc>
                        <a:spcBef>
                          <a:spcPts val="0"/>
                        </a:spcBef>
                        <a:spcAft>
                          <a:spcPts val="0"/>
                        </a:spcAft>
                        <a:buNone/>
                      </a:pPr>
                      <a:r>
                        <a:rPr lang="en-GB" sz="1200"/>
                        <a:t>%Change,</a:t>
                      </a:r>
                      <a:endParaRPr sz="1200"/>
                    </a:p>
                    <a:p>
                      <a:pPr marL="0" lvl="0" indent="0" algn="l" rtl="0">
                        <a:lnSpc>
                          <a:spcPct val="115000"/>
                        </a:lnSpc>
                        <a:spcBef>
                          <a:spcPts val="0"/>
                        </a:spcBef>
                        <a:spcAft>
                          <a:spcPts val="0"/>
                        </a:spcAft>
                        <a:buNone/>
                      </a:pPr>
                      <a:r>
                        <a:rPr lang="en-GB" sz="1200"/>
                        <a:t>2010-2019</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04800">
                <a:tc>
                  <a:txBody>
                    <a:bodyPr/>
                    <a:lstStyle/>
                    <a:p>
                      <a:pPr marL="0" lvl="0" indent="0" algn="l" rtl="0">
                        <a:lnSpc>
                          <a:spcPct val="115000"/>
                        </a:lnSpc>
                        <a:spcBef>
                          <a:spcPts val="0"/>
                        </a:spcBef>
                        <a:spcAft>
                          <a:spcPts val="0"/>
                        </a:spcAft>
                        <a:buNone/>
                      </a:pPr>
                      <a:r>
                        <a:rPr lang="en-GB" sz="1200"/>
                        <a:t>Age 29 or younger</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10,124</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10,647</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523</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5%</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GB" sz="1200"/>
                        <a:t>3%</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7%</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GB" sz="1200" b="1">
                          <a:solidFill>
                            <a:srgbClr val="980000"/>
                          </a:solidFill>
                        </a:rPr>
                        <a:t>Age 30 to 54</a:t>
                      </a:r>
                      <a:endParaRPr sz="12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b="1">
                          <a:solidFill>
                            <a:srgbClr val="980000"/>
                          </a:solidFill>
                        </a:rPr>
                        <a:t>22,164</a:t>
                      </a:r>
                      <a:endParaRPr sz="12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b="1">
                          <a:solidFill>
                            <a:srgbClr val="980000"/>
                          </a:solidFill>
                        </a:rPr>
                        <a:t>21,072</a:t>
                      </a:r>
                      <a:endParaRPr sz="12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b="1">
                          <a:solidFill>
                            <a:srgbClr val="980000"/>
                          </a:solidFill>
                        </a:rPr>
                        <a:t>-1,092</a:t>
                      </a:r>
                      <a:endParaRPr sz="12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b="1">
                          <a:solidFill>
                            <a:srgbClr val="980000"/>
                          </a:solidFill>
                        </a:rPr>
                        <a:t>-5%</a:t>
                      </a:r>
                      <a:endParaRPr sz="12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GB" sz="1200" b="1">
                          <a:solidFill>
                            <a:srgbClr val="980000"/>
                          </a:solidFill>
                        </a:rPr>
                        <a:t>-2%</a:t>
                      </a:r>
                      <a:endParaRPr sz="12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b="1">
                          <a:solidFill>
                            <a:srgbClr val="980000"/>
                          </a:solidFill>
                        </a:rPr>
                        <a:t>1%</a:t>
                      </a:r>
                      <a:endParaRPr sz="1200" b="1">
                        <a:solidFill>
                          <a:srgbClr val="980000"/>
                        </a:solidFill>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GB" sz="1200"/>
                        <a:t>Age 55 or older</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9,455</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13,193</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3,738</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40%</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GB" sz="1200"/>
                        <a:t>40%</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36%</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GB" sz="1200"/>
                        <a:t>Total</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41,743</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44,912</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3,169</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8%</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GB" sz="1200"/>
                        <a:t>8%</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200"/>
                        <a:t>9%</a:t>
                      </a:r>
                      <a:endParaRPr sz="12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68"/>
        <p:cNvGrpSpPr/>
        <p:nvPr/>
      </p:nvGrpSpPr>
      <p:grpSpPr>
        <a:xfrm>
          <a:off x="0" y="0"/>
          <a:ext cx="0" cy="0"/>
          <a:chOff x="0" y="0"/>
          <a:chExt cx="0" cy="0"/>
        </a:xfrm>
      </p:grpSpPr>
      <p:sp>
        <p:nvSpPr>
          <p:cNvPr id="569" name="Google Shape;569;p5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latin typeface="Lato"/>
                <a:ea typeface="Lato"/>
                <a:cs typeface="Lato"/>
                <a:sym typeface="Lato"/>
              </a:rPr>
              <a:t>27</a:t>
            </a:fld>
            <a:endParaRPr>
              <a:latin typeface="Lato"/>
              <a:ea typeface="Lato"/>
              <a:cs typeface="Lato"/>
              <a:sym typeface="Lato"/>
            </a:endParaRPr>
          </a:p>
        </p:txBody>
      </p:sp>
      <p:pic>
        <p:nvPicPr>
          <p:cNvPr id="570" name="Google Shape;570;p50" title="Chart"/>
          <p:cNvPicPr preferRelativeResize="0"/>
          <p:nvPr/>
        </p:nvPicPr>
        <p:blipFill>
          <a:blip r:embed="rId3">
            <a:alphaModFix/>
          </a:blip>
          <a:stretch>
            <a:fillRect/>
          </a:stretch>
        </p:blipFill>
        <p:spPr>
          <a:xfrm>
            <a:off x="301074" y="1029175"/>
            <a:ext cx="6240576" cy="3858751"/>
          </a:xfrm>
          <a:prstGeom prst="rect">
            <a:avLst/>
          </a:prstGeom>
          <a:noFill/>
          <a:ln>
            <a:noFill/>
          </a:ln>
        </p:spPr>
      </p:pic>
      <p:sp>
        <p:nvSpPr>
          <p:cNvPr id="571" name="Google Shape;571;p50"/>
          <p:cNvSpPr txBox="1"/>
          <p:nvPr/>
        </p:nvSpPr>
        <p:spPr>
          <a:xfrm>
            <a:off x="6587625" y="1392050"/>
            <a:ext cx="23445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oboto"/>
                <a:ea typeface="Roboto"/>
                <a:cs typeface="Roboto"/>
                <a:sym typeface="Roboto"/>
              </a:rPr>
              <a:t>98% of retirees (65+) </a:t>
            </a:r>
            <a:r>
              <a:rPr lang="en-GB">
                <a:latin typeface="Roboto"/>
                <a:ea typeface="Roboto"/>
                <a:cs typeface="Roboto"/>
                <a:sym typeface="Roboto"/>
              </a:rPr>
              <a:t>stayed in the region in the last year.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Nationally, </a:t>
            </a:r>
            <a:r>
              <a:rPr lang="en-GB" b="1">
                <a:latin typeface="Roboto"/>
                <a:ea typeface="Roboto"/>
                <a:cs typeface="Roboto"/>
                <a:sym typeface="Roboto"/>
              </a:rPr>
              <a:t>97% of retirees (65+)</a:t>
            </a:r>
            <a:r>
              <a:rPr lang="en-GB">
                <a:latin typeface="Roboto"/>
                <a:ea typeface="Roboto"/>
                <a:cs typeface="Roboto"/>
                <a:sym typeface="Roboto"/>
              </a:rPr>
              <a:t> stayed in their respective regions in the last year.</a:t>
            </a:r>
            <a:endParaRPr>
              <a:latin typeface="Roboto"/>
              <a:ea typeface="Roboto"/>
              <a:cs typeface="Roboto"/>
              <a:sym typeface="Roboto"/>
            </a:endParaRPr>
          </a:p>
        </p:txBody>
      </p:sp>
      <p:sp>
        <p:nvSpPr>
          <p:cNvPr id="572" name="Google Shape;572;p50"/>
          <p:cNvSpPr txBox="1"/>
          <p:nvPr/>
        </p:nvSpPr>
        <p:spPr>
          <a:xfrm>
            <a:off x="6587625" y="3300650"/>
            <a:ext cx="2344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Overall, CGN’s working age population</a:t>
            </a:r>
            <a:r>
              <a:rPr lang="en-GB" b="1">
                <a:latin typeface="Roboto"/>
                <a:ea typeface="Roboto"/>
                <a:cs typeface="Roboto"/>
                <a:sym typeface="Roboto"/>
              </a:rPr>
              <a:t> </a:t>
            </a:r>
            <a:r>
              <a:rPr lang="en-GB" b="1">
                <a:solidFill>
                  <a:srgbClr val="980000"/>
                </a:solidFill>
                <a:latin typeface="Roboto"/>
                <a:ea typeface="Roboto"/>
                <a:cs typeface="Roboto"/>
                <a:sym typeface="Roboto"/>
              </a:rPr>
              <a:t>shrank by -2%</a:t>
            </a:r>
            <a:r>
              <a:rPr lang="en-GB">
                <a:latin typeface="Roboto"/>
                <a:ea typeface="Roboto"/>
                <a:cs typeface="Roboto"/>
                <a:sym typeface="Roboto"/>
              </a:rPr>
              <a:t> while the total </a:t>
            </a:r>
            <a:r>
              <a:rPr lang="en-GB" b="1">
                <a:solidFill>
                  <a:schemeClr val="dk1"/>
                </a:solidFill>
                <a:latin typeface="Roboto"/>
                <a:ea typeface="Roboto"/>
                <a:cs typeface="Roboto"/>
                <a:sym typeface="Roboto"/>
              </a:rPr>
              <a:t>retiree population grew by +15%</a:t>
            </a:r>
            <a:r>
              <a:rPr lang="en-GB" b="1">
                <a:latin typeface="Roboto"/>
                <a:ea typeface="Roboto"/>
                <a:cs typeface="Roboto"/>
                <a:sym typeface="Roboto"/>
              </a:rPr>
              <a:t>. </a:t>
            </a:r>
            <a:endParaRPr b="1">
              <a:latin typeface="Roboto"/>
              <a:ea typeface="Roboto"/>
              <a:cs typeface="Roboto"/>
              <a:sym typeface="Roboto"/>
            </a:endParaRPr>
          </a:p>
        </p:txBody>
      </p:sp>
      <p:sp>
        <p:nvSpPr>
          <p:cNvPr id="573" name="Google Shape;573;p50"/>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2016-2020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
        <p:nvSpPr>
          <p:cNvPr id="574" name="Google Shape;574;p50"/>
          <p:cNvSpPr txBox="1">
            <a:spLocks noGrp="1"/>
          </p:cNvSpPr>
          <p:nvPr>
            <p:ph type="title"/>
          </p:nvPr>
        </p:nvSpPr>
        <p:spPr>
          <a:xfrm>
            <a:off x="67300" y="5079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solidFill>
                  <a:srgbClr val="434343"/>
                </a:solidFill>
              </a:rPr>
              <a:t>Geographic Mobility (2016-2020)</a:t>
            </a:r>
            <a:endParaRPr sz="2800">
              <a:solidFill>
                <a:srgbClr val="434343"/>
              </a:solidFill>
            </a:endParaRPr>
          </a:p>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78"/>
        <p:cNvGrpSpPr/>
        <p:nvPr/>
      </p:nvGrpSpPr>
      <p:grpSpPr>
        <a:xfrm>
          <a:off x="0" y="0"/>
          <a:ext cx="0" cy="0"/>
          <a:chOff x="0" y="0"/>
          <a:chExt cx="0" cy="0"/>
        </a:xfrm>
      </p:grpSpPr>
      <p:sp>
        <p:nvSpPr>
          <p:cNvPr id="579" name="Google Shape;579;p5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latin typeface="Lato"/>
                <a:ea typeface="Lato"/>
                <a:cs typeface="Lato"/>
                <a:sym typeface="Lato"/>
              </a:rPr>
              <a:t>28</a:t>
            </a:fld>
            <a:endParaRPr>
              <a:latin typeface="Lato"/>
              <a:ea typeface="Lato"/>
              <a:cs typeface="Lato"/>
              <a:sym typeface="Lato"/>
            </a:endParaRPr>
          </a:p>
        </p:txBody>
      </p:sp>
      <p:sp>
        <p:nvSpPr>
          <p:cNvPr id="580" name="Google Shape;580;p51"/>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Number of People per Occupied Unit</a:t>
            </a:r>
            <a:endParaRPr/>
          </a:p>
        </p:txBody>
      </p:sp>
      <p:sp>
        <p:nvSpPr>
          <p:cNvPr id="581" name="Google Shape;581;p51"/>
          <p:cNvSpPr txBox="1"/>
          <p:nvPr/>
        </p:nvSpPr>
        <p:spPr>
          <a:xfrm>
            <a:off x="6975225" y="1725150"/>
            <a:ext cx="20691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2 and 3-person units have grown the most, </a:t>
            </a:r>
            <a:r>
              <a:rPr lang="en-GB" b="1">
                <a:solidFill>
                  <a:schemeClr val="dk1"/>
                </a:solidFill>
                <a:latin typeface="Roboto"/>
                <a:ea typeface="Roboto"/>
                <a:cs typeface="Roboto"/>
                <a:sym typeface="Roboto"/>
              </a:rPr>
              <a:t>+2.5% and +6.6%</a:t>
            </a:r>
            <a:r>
              <a:rPr lang="en-GB" b="1">
                <a:latin typeface="Roboto"/>
                <a:ea typeface="Roboto"/>
                <a:cs typeface="Roboto"/>
                <a:sym typeface="Roboto"/>
              </a:rPr>
              <a:t>, </a:t>
            </a:r>
            <a:r>
              <a:rPr lang="en-GB">
                <a:latin typeface="Roboto"/>
                <a:ea typeface="Roboto"/>
                <a:cs typeface="Roboto"/>
                <a:sym typeface="Roboto"/>
              </a:rPr>
              <a:t>respectively (2016-2020).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Yet the majority of occupied units only have 1 or 2 people in them.</a:t>
            </a:r>
            <a:endParaRPr>
              <a:latin typeface="Roboto"/>
              <a:ea typeface="Roboto"/>
              <a:cs typeface="Roboto"/>
              <a:sym typeface="Roboto"/>
            </a:endParaRPr>
          </a:p>
        </p:txBody>
      </p:sp>
      <p:pic>
        <p:nvPicPr>
          <p:cNvPr id="582" name="Google Shape;582;p51" title="Chart"/>
          <p:cNvPicPr preferRelativeResize="0"/>
          <p:nvPr/>
        </p:nvPicPr>
        <p:blipFill>
          <a:blip r:embed="rId3">
            <a:alphaModFix/>
          </a:blip>
          <a:stretch>
            <a:fillRect/>
          </a:stretch>
        </p:blipFill>
        <p:spPr>
          <a:xfrm>
            <a:off x="402925" y="927150"/>
            <a:ext cx="6572307" cy="4063875"/>
          </a:xfrm>
          <a:prstGeom prst="rect">
            <a:avLst/>
          </a:prstGeom>
          <a:noFill/>
          <a:ln>
            <a:noFill/>
          </a:ln>
        </p:spPr>
      </p:pic>
      <p:sp>
        <p:nvSpPr>
          <p:cNvPr id="583" name="Google Shape;583;p51"/>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2016-2020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
        <p:nvSpPr>
          <p:cNvPr id="584" name="Google Shape;584;p51"/>
          <p:cNvSpPr txBox="1"/>
          <p:nvPr/>
        </p:nvSpPr>
        <p:spPr>
          <a:xfrm>
            <a:off x="402925" y="533400"/>
            <a:ext cx="6756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a:solidFill>
                  <a:srgbClr val="434343"/>
                </a:solidFill>
                <a:latin typeface="Raleway"/>
                <a:ea typeface="Raleway"/>
                <a:cs typeface="Raleway"/>
                <a:sym typeface="Raleway"/>
              </a:rPr>
              <a:t>Number of People per Occupied Unit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88"/>
        <p:cNvGrpSpPr/>
        <p:nvPr/>
      </p:nvGrpSpPr>
      <p:grpSpPr>
        <a:xfrm>
          <a:off x="0" y="0"/>
          <a:ext cx="0" cy="0"/>
          <a:chOff x="0" y="0"/>
          <a:chExt cx="0" cy="0"/>
        </a:xfrm>
      </p:grpSpPr>
      <p:sp>
        <p:nvSpPr>
          <p:cNvPr id="589" name="Google Shape;589;p52"/>
          <p:cNvSpPr/>
          <p:nvPr/>
        </p:nvSpPr>
        <p:spPr>
          <a:xfrm>
            <a:off x="5241375" y="1244740"/>
            <a:ext cx="2220900" cy="2220900"/>
          </a:xfrm>
          <a:prstGeom prst="ellipse">
            <a:avLst/>
          </a:prstGeom>
          <a:noFill/>
          <a:ln w="3810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2"/>
          <p:cNvSpPr/>
          <p:nvPr/>
        </p:nvSpPr>
        <p:spPr>
          <a:xfrm>
            <a:off x="4998776" y="1091042"/>
            <a:ext cx="2883475" cy="2694225"/>
          </a:xfrm>
          <a:custGeom>
            <a:avLst/>
            <a:gdLst/>
            <a:ahLst/>
            <a:cxnLst/>
            <a:rect l="l" t="t" r="r" b="b"/>
            <a:pathLst>
              <a:path w="115339" h="107769" extrusionOk="0">
                <a:moveTo>
                  <a:pt x="53439" y="0"/>
                </a:moveTo>
                <a:lnTo>
                  <a:pt x="53439" y="37853"/>
                </a:lnTo>
                <a:lnTo>
                  <a:pt x="61009" y="48095"/>
                </a:lnTo>
                <a:lnTo>
                  <a:pt x="110276" y="34894"/>
                </a:lnTo>
                <a:lnTo>
                  <a:pt x="115339" y="67244"/>
                </a:lnTo>
                <a:lnTo>
                  <a:pt x="86838" y="98417"/>
                </a:lnTo>
                <a:lnTo>
                  <a:pt x="46314" y="107769"/>
                </a:lnTo>
                <a:lnTo>
                  <a:pt x="15141" y="93073"/>
                </a:lnTo>
                <a:lnTo>
                  <a:pt x="0" y="64572"/>
                </a:lnTo>
                <a:lnTo>
                  <a:pt x="8016" y="18704"/>
                </a:lnTo>
                <a:lnTo>
                  <a:pt x="28946" y="1781"/>
                </a:lnTo>
                <a:lnTo>
                  <a:pt x="48095" y="0"/>
                </a:lnTo>
              </a:path>
            </a:pathLst>
          </a:custGeom>
          <a:solidFill>
            <a:schemeClr val="lt1"/>
          </a:solidFill>
          <a:ln>
            <a:noFill/>
          </a:ln>
        </p:spPr>
        <p:txBody>
          <a:bodyPr/>
          <a:lstStyle/>
          <a:p>
            <a:endParaRPr lang="en-US"/>
          </a:p>
        </p:txBody>
      </p:sp>
      <p:pic>
        <p:nvPicPr>
          <p:cNvPr id="591" name="Google Shape;591;p52" title="Chart"/>
          <p:cNvPicPr preferRelativeResize="0"/>
          <p:nvPr/>
        </p:nvPicPr>
        <p:blipFill>
          <a:blip r:embed="rId3">
            <a:alphaModFix/>
          </a:blip>
          <a:stretch>
            <a:fillRect/>
          </a:stretch>
        </p:blipFill>
        <p:spPr>
          <a:xfrm>
            <a:off x="4571997" y="993375"/>
            <a:ext cx="3559649" cy="2501195"/>
          </a:xfrm>
          <a:prstGeom prst="rect">
            <a:avLst/>
          </a:prstGeom>
          <a:noFill/>
          <a:ln>
            <a:noFill/>
          </a:ln>
        </p:spPr>
      </p:pic>
      <p:sp>
        <p:nvSpPr>
          <p:cNvPr id="592" name="Google Shape;592;p52"/>
          <p:cNvSpPr/>
          <p:nvPr/>
        </p:nvSpPr>
        <p:spPr>
          <a:xfrm>
            <a:off x="1039525" y="1244740"/>
            <a:ext cx="2220900" cy="2220900"/>
          </a:xfrm>
          <a:prstGeom prst="ellipse">
            <a:avLst/>
          </a:prstGeom>
          <a:noFill/>
          <a:ln w="3810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2"/>
          <p:cNvSpPr/>
          <p:nvPr/>
        </p:nvSpPr>
        <p:spPr>
          <a:xfrm>
            <a:off x="681050" y="1095375"/>
            <a:ext cx="1466850" cy="2447925"/>
          </a:xfrm>
          <a:custGeom>
            <a:avLst/>
            <a:gdLst/>
            <a:ahLst/>
            <a:cxnLst/>
            <a:rect l="l" t="t" r="r" b="b"/>
            <a:pathLst>
              <a:path w="58674" h="97917" extrusionOk="0">
                <a:moveTo>
                  <a:pt x="58674" y="34862"/>
                </a:moveTo>
                <a:lnTo>
                  <a:pt x="58674" y="0"/>
                </a:lnTo>
                <a:lnTo>
                  <a:pt x="7048" y="14478"/>
                </a:lnTo>
                <a:lnTo>
                  <a:pt x="0" y="57531"/>
                </a:lnTo>
                <a:lnTo>
                  <a:pt x="36195" y="97917"/>
                </a:lnTo>
                <a:lnTo>
                  <a:pt x="36195" y="93536"/>
                </a:lnTo>
                <a:lnTo>
                  <a:pt x="52387" y="63627"/>
                </a:lnTo>
                <a:lnTo>
                  <a:pt x="49530" y="55626"/>
                </a:lnTo>
                <a:lnTo>
                  <a:pt x="52768" y="37719"/>
                </a:lnTo>
                <a:close/>
              </a:path>
            </a:pathLst>
          </a:custGeom>
          <a:solidFill>
            <a:schemeClr val="lt1"/>
          </a:solidFill>
          <a:ln>
            <a:noFill/>
          </a:ln>
        </p:spPr>
        <p:txBody>
          <a:bodyPr/>
          <a:lstStyle/>
          <a:p>
            <a:endParaRPr lang="en-US"/>
          </a:p>
        </p:txBody>
      </p:sp>
      <p:sp>
        <p:nvSpPr>
          <p:cNvPr id="594" name="Google Shape;594;p5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29</a:t>
            </a:fld>
            <a:endParaRPr/>
          </a:p>
        </p:txBody>
      </p:sp>
      <p:pic>
        <p:nvPicPr>
          <p:cNvPr id="595" name="Google Shape;595;p52" title="Chart"/>
          <p:cNvPicPr preferRelativeResize="0"/>
          <p:nvPr/>
        </p:nvPicPr>
        <p:blipFill>
          <a:blip r:embed="rId4">
            <a:alphaModFix/>
          </a:blip>
          <a:stretch>
            <a:fillRect/>
          </a:stretch>
        </p:blipFill>
        <p:spPr>
          <a:xfrm>
            <a:off x="366725" y="993375"/>
            <a:ext cx="3559660" cy="2501200"/>
          </a:xfrm>
          <a:prstGeom prst="rect">
            <a:avLst/>
          </a:prstGeom>
          <a:noFill/>
          <a:ln>
            <a:noFill/>
          </a:ln>
        </p:spPr>
      </p:pic>
      <p:sp>
        <p:nvSpPr>
          <p:cNvPr id="596" name="Google Shape;596;p52"/>
          <p:cNvSpPr txBox="1"/>
          <p:nvPr/>
        </p:nvSpPr>
        <p:spPr>
          <a:xfrm>
            <a:off x="429925" y="3571000"/>
            <a:ext cx="8489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oboto"/>
                <a:ea typeface="Roboto"/>
                <a:cs typeface="Roboto"/>
                <a:sym typeface="Roboto"/>
              </a:rPr>
              <a:t>Housing market access is an issue for many working families</a:t>
            </a:r>
            <a:endParaRPr b="1">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a:p>
            <a:pPr marL="457200" lvl="0" indent="-311150" algn="l" rtl="0">
              <a:spcBef>
                <a:spcPts val="0"/>
              </a:spcBef>
              <a:spcAft>
                <a:spcPts val="0"/>
              </a:spcAft>
              <a:buSzPts val="1300"/>
              <a:buFont typeface="Roboto"/>
              <a:buChar char="●"/>
            </a:pPr>
            <a:r>
              <a:rPr lang="en-GB" sz="1300">
                <a:latin typeface="Roboto"/>
                <a:ea typeface="Roboto"/>
                <a:cs typeface="Roboto"/>
                <a:sym typeface="Roboto"/>
              </a:rPr>
              <a:t>Households earning </a:t>
            </a:r>
            <a:r>
              <a:rPr lang="en-GB" sz="1300" b="1">
                <a:solidFill>
                  <a:srgbClr val="980000"/>
                </a:solidFill>
                <a:latin typeface="Roboto"/>
                <a:ea typeface="Roboto"/>
                <a:cs typeface="Roboto"/>
                <a:sym typeface="Roboto"/>
              </a:rPr>
              <a:t>less than $100K make up nearly </a:t>
            </a:r>
            <a:r>
              <a:rPr lang="en-GB" sz="1300" b="1" u="sng">
                <a:solidFill>
                  <a:srgbClr val="980000"/>
                </a:solidFill>
                <a:latin typeface="Roboto"/>
                <a:ea typeface="Roboto"/>
                <a:cs typeface="Roboto"/>
                <a:sym typeface="Roboto"/>
              </a:rPr>
              <a:t>6 of 10 households</a:t>
            </a:r>
            <a:r>
              <a:rPr lang="en-GB" sz="1300">
                <a:solidFill>
                  <a:srgbClr val="980000"/>
                </a:solidFill>
                <a:latin typeface="Roboto"/>
                <a:ea typeface="Roboto"/>
                <a:cs typeface="Roboto"/>
                <a:sym typeface="Roboto"/>
              </a:rPr>
              <a:t> </a:t>
            </a:r>
            <a:r>
              <a:rPr lang="en-GB" sz="1300">
                <a:latin typeface="Roboto"/>
                <a:ea typeface="Roboto"/>
                <a:cs typeface="Roboto"/>
                <a:sym typeface="Roboto"/>
              </a:rPr>
              <a:t>in Newport and Bristol Counties.</a:t>
            </a:r>
            <a:endParaRPr sz="1300">
              <a:latin typeface="Roboto"/>
              <a:ea typeface="Roboto"/>
              <a:cs typeface="Roboto"/>
              <a:sym typeface="Roboto"/>
            </a:endParaRPr>
          </a:p>
          <a:p>
            <a:pPr marL="457200" lvl="0" indent="-311150" algn="l" rtl="0">
              <a:spcBef>
                <a:spcPts val="0"/>
              </a:spcBef>
              <a:spcAft>
                <a:spcPts val="0"/>
              </a:spcAft>
              <a:buSzPts val="1300"/>
              <a:buFont typeface="Roboto"/>
              <a:buChar char="●"/>
            </a:pPr>
            <a:r>
              <a:rPr lang="en-GB" sz="1300">
                <a:latin typeface="Roboto"/>
                <a:ea typeface="Roboto"/>
                <a:cs typeface="Roboto"/>
                <a:sym typeface="Roboto"/>
              </a:rPr>
              <a:t>Homes affordable to households earning </a:t>
            </a:r>
            <a:r>
              <a:rPr lang="en-GB" sz="1300" b="1">
                <a:solidFill>
                  <a:srgbClr val="980000"/>
                </a:solidFill>
                <a:latin typeface="Roboto"/>
                <a:ea typeface="Roboto"/>
                <a:cs typeface="Roboto"/>
                <a:sym typeface="Roboto"/>
              </a:rPr>
              <a:t>under $100K made up </a:t>
            </a:r>
            <a:r>
              <a:rPr lang="en-GB" sz="1300" b="1" u="sng">
                <a:solidFill>
                  <a:srgbClr val="980000"/>
                </a:solidFill>
                <a:latin typeface="Roboto"/>
                <a:ea typeface="Roboto"/>
                <a:cs typeface="Roboto"/>
                <a:sym typeface="Roboto"/>
              </a:rPr>
              <a:t>2 of 10 home sales</a:t>
            </a:r>
            <a:r>
              <a:rPr lang="en-GB" sz="1300">
                <a:latin typeface="Roboto"/>
                <a:ea typeface="Roboto"/>
                <a:cs typeface="Roboto"/>
                <a:sym typeface="Roboto"/>
              </a:rPr>
              <a:t> in 2020-2022.</a:t>
            </a:r>
            <a:endParaRPr sz="1300">
              <a:latin typeface="Roboto"/>
              <a:ea typeface="Roboto"/>
              <a:cs typeface="Roboto"/>
              <a:sym typeface="Roboto"/>
            </a:endParaRPr>
          </a:p>
        </p:txBody>
      </p:sp>
      <p:sp>
        <p:nvSpPr>
          <p:cNvPr id="597" name="Google Shape;597;p52"/>
          <p:cNvSpPr txBox="1"/>
          <p:nvPr/>
        </p:nvSpPr>
        <p:spPr>
          <a:xfrm>
            <a:off x="64075" y="4634350"/>
            <a:ext cx="673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Roboto"/>
                <a:ea typeface="Roboto"/>
                <a:cs typeface="Roboto"/>
                <a:sym typeface="Roboto"/>
              </a:rPr>
              <a:t>Household Income: Census ACS, 2020, 5-year estimates</a:t>
            </a: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Home Sales: Zillow, 2020-2022</a:t>
            </a:r>
            <a:endParaRPr sz="1000">
              <a:latin typeface="Roboto"/>
              <a:ea typeface="Roboto"/>
              <a:cs typeface="Roboto"/>
              <a:sym typeface="Roboto"/>
            </a:endParaRPr>
          </a:p>
        </p:txBody>
      </p:sp>
      <p:sp>
        <p:nvSpPr>
          <p:cNvPr id="598" name="Google Shape;598;p52"/>
          <p:cNvSpPr txBox="1">
            <a:spLocks noGrp="1"/>
          </p:cNvSpPr>
          <p:nvPr>
            <p:ph type="title"/>
          </p:nvPr>
        </p:nvSpPr>
        <p:spPr>
          <a:xfrm>
            <a:off x="727800" y="458175"/>
            <a:ext cx="76884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A Mismatch Between Income and Housing Prices</a:t>
            </a:r>
            <a:endParaRPr/>
          </a:p>
          <a:p>
            <a:pPr marL="0" lvl="0" indent="0" algn="ctr" rtl="0">
              <a:spcBef>
                <a:spcPts val="0"/>
              </a:spcBef>
              <a:spcAft>
                <a:spcPts val="0"/>
              </a:spcAft>
              <a:buNone/>
            </a:pPr>
            <a:endParaRPr sz="1400"/>
          </a:p>
        </p:txBody>
      </p:sp>
      <p:cxnSp>
        <p:nvCxnSpPr>
          <p:cNvPr id="599" name="Google Shape;599;p52"/>
          <p:cNvCxnSpPr>
            <a:stCxn id="592" idx="0"/>
            <a:endCxn id="592" idx="0"/>
          </p:cNvCxnSpPr>
          <p:nvPr/>
        </p:nvCxnSpPr>
        <p:spPr>
          <a:xfrm>
            <a:off x="2149975" y="1244740"/>
            <a:ext cx="0" cy="0"/>
          </a:xfrm>
          <a:prstGeom prst="straightConnector1">
            <a:avLst/>
          </a:prstGeom>
          <a:noFill/>
          <a:ln w="9525" cap="flat" cmpd="sng">
            <a:solidFill>
              <a:schemeClr val="dk2"/>
            </a:solidFill>
            <a:prstDash val="solid"/>
            <a:round/>
            <a:headEnd type="none" w="med" len="med"/>
            <a:tailEnd type="none" w="med" len="med"/>
          </a:ln>
        </p:spPr>
      </p:cxnSp>
      <p:cxnSp>
        <p:nvCxnSpPr>
          <p:cNvPr id="600" name="Google Shape;600;p52"/>
          <p:cNvCxnSpPr/>
          <p:nvPr/>
        </p:nvCxnSpPr>
        <p:spPr>
          <a:xfrm rot="10800000">
            <a:off x="2147900" y="1189988"/>
            <a:ext cx="0" cy="109500"/>
          </a:xfrm>
          <a:prstGeom prst="straightConnector1">
            <a:avLst/>
          </a:prstGeom>
          <a:noFill/>
          <a:ln w="38100" cap="flat" cmpd="sng">
            <a:solidFill>
              <a:schemeClr val="dk2"/>
            </a:solidFill>
            <a:prstDash val="solid"/>
            <a:round/>
            <a:headEnd type="none" w="med" len="med"/>
            <a:tailEnd type="none" w="med" len="med"/>
          </a:ln>
        </p:spPr>
      </p:cxnSp>
      <p:cxnSp>
        <p:nvCxnSpPr>
          <p:cNvPr id="601" name="Google Shape;601;p52"/>
          <p:cNvCxnSpPr/>
          <p:nvPr/>
        </p:nvCxnSpPr>
        <p:spPr>
          <a:xfrm rot="10800000">
            <a:off x="6351825" y="1189988"/>
            <a:ext cx="0" cy="109500"/>
          </a:xfrm>
          <a:prstGeom prst="straightConnector1">
            <a:avLst/>
          </a:prstGeom>
          <a:noFill/>
          <a:ln w="38100" cap="flat" cmpd="sng">
            <a:solidFill>
              <a:schemeClr val="dk2"/>
            </a:solidFill>
            <a:prstDash val="solid"/>
            <a:round/>
            <a:headEnd type="none" w="med" len="med"/>
            <a:tailEnd type="none" w="med" len="med"/>
          </a:ln>
        </p:spPr>
      </p:cxnSp>
      <p:cxnSp>
        <p:nvCxnSpPr>
          <p:cNvPr id="602" name="Google Shape;602;p52"/>
          <p:cNvCxnSpPr/>
          <p:nvPr/>
        </p:nvCxnSpPr>
        <p:spPr>
          <a:xfrm rot="10800000" flipH="1">
            <a:off x="7359793" y="2009513"/>
            <a:ext cx="137400" cy="36900"/>
          </a:xfrm>
          <a:prstGeom prst="straightConnector1">
            <a:avLst/>
          </a:prstGeom>
          <a:noFill/>
          <a:ln w="38100" cap="flat" cmpd="sng">
            <a:solidFill>
              <a:schemeClr val="dk2"/>
            </a:solidFill>
            <a:prstDash val="solid"/>
            <a:round/>
            <a:headEnd type="none" w="med" len="med"/>
            <a:tailEnd type="none" w="med" len="med"/>
          </a:ln>
        </p:spPr>
      </p:cxnSp>
      <p:cxnSp>
        <p:nvCxnSpPr>
          <p:cNvPr id="603" name="Google Shape;603;p52"/>
          <p:cNvCxnSpPr/>
          <p:nvPr/>
        </p:nvCxnSpPr>
        <p:spPr>
          <a:xfrm rot="10800000" flipH="1">
            <a:off x="1628775" y="3295100"/>
            <a:ext cx="42900" cy="110100"/>
          </a:xfrm>
          <a:prstGeom prst="straightConnector1">
            <a:avLst/>
          </a:prstGeom>
          <a:noFill/>
          <a:ln w="38100" cap="flat" cmpd="sng">
            <a:solidFill>
              <a:schemeClr val="dk2"/>
            </a:solidFill>
            <a:prstDash val="solid"/>
            <a:round/>
            <a:headEnd type="none" w="med" len="med"/>
            <a:tailEnd type="none" w="med" len="med"/>
          </a:ln>
        </p:spPr>
      </p:cxnSp>
      <p:sp>
        <p:nvSpPr>
          <p:cNvPr id="604" name="Google Shape;604;p52"/>
          <p:cNvSpPr txBox="1"/>
          <p:nvPr/>
        </p:nvSpPr>
        <p:spPr>
          <a:xfrm>
            <a:off x="3286275" y="2156100"/>
            <a:ext cx="1578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HH income</a:t>
            </a:r>
            <a:endParaRPr>
              <a:latin typeface="Roboto"/>
              <a:ea typeface="Roboto"/>
              <a:cs typeface="Roboto"/>
              <a:sym typeface="Roboto"/>
            </a:endParaRPr>
          </a:p>
          <a:p>
            <a:pPr marL="0" lvl="0" indent="0" algn="l" rtl="0">
              <a:spcBef>
                <a:spcPts val="0"/>
              </a:spcBef>
              <a:spcAft>
                <a:spcPts val="0"/>
              </a:spcAft>
              <a:buNone/>
            </a:pPr>
            <a:r>
              <a:rPr lang="en-GB" b="1">
                <a:solidFill>
                  <a:srgbClr val="980000"/>
                </a:solidFill>
                <a:latin typeface="Roboto"/>
                <a:ea typeface="Roboto"/>
                <a:cs typeface="Roboto"/>
                <a:sym typeface="Roboto"/>
              </a:rPr>
              <a:t>less than $100K</a:t>
            </a:r>
            <a:endParaRPr b="1">
              <a:solidFill>
                <a:srgbClr val="980000"/>
              </a:solidFill>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(57%)</a:t>
            </a:r>
            <a:endParaRPr>
              <a:latin typeface="Roboto"/>
              <a:ea typeface="Roboto"/>
              <a:cs typeface="Roboto"/>
              <a:sym typeface="Roboto"/>
            </a:endParaRPr>
          </a:p>
        </p:txBody>
      </p:sp>
      <p:sp>
        <p:nvSpPr>
          <p:cNvPr id="605" name="Google Shape;605;p52"/>
          <p:cNvSpPr txBox="1"/>
          <p:nvPr/>
        </p:nvSpPr>
        <p:spPr>
          <a:xfrm>
            <a:off x="7534275" y="1887875"/>
            <a:ext cx="1578300" cy="1046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Home sales affordable to HH</a:t>
            </a:r>
            <a:endParaRPr>
              <a:latin typeface="Roboto"/>
              <a:ea typeface="Roboto"/>
              <a:cs typeface="Roboto"/>
              <a:sym typeface="Roboto"/>
            </a:endParaRPr>
          </a:p>
          <a:p>
            <a:pPr marL="0" lvl="0" indent="0" algn="l" rtl="0">
              <a:spcBef>
                <a:spcPts val="0"/>
              </a:spcBef>
              <a:spcAft>
                <a:spcPts val="0"/>
              </a:spcAft>
              <a:buNone/>
            </a:pPr>
            <a:r>
              <a:rPr lang="en-GB" b="1">
                <a:solidFill>
                  <a:srgbClr val="980000"/>
                </a:solidFill>
                <a:latin typeface="Roboto"/>
                <a:ea typeface="Roboto"/>
                <a:cs typeface="Roboto"/>
                <a:sym typeface="Roboto"/>
              </a:rPr>
              <a:t>less than $100K</a:t>
            </a:r>
            <a:endParaRPr b="1">
              <a:solidFill>
                <a:srgbClr val="980000"/>
              </a:solidFill>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(20%)</a:t>
            </a:r>
            <a:endParaRPr>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47"/>
        <p:cNvGrpSpPr/>
        <p:nvPr/>
      </p:nvGrpSpPr>
      <p:grpSpPr>
        <a:xfrm>
          <a:off x="0" y="0"/>
          <a:ext cx="0" cy="0"/>
          <a:chOff x="0" y="0"/>
          <a:chExt cx="0" cy="0"/>
        </a:xfrm>
      </p:grpSpPr>
      <p:sp>
        <p:nvSpPr>
          <p:cNvPr id="348" name="Google Shape;348;p26"/>
          <p:cNvSpPr txBox="1">
            <a:spLocks noGrp="1"/>
          </p:cNvSpPr>
          <p:nvPr>
            <p:ph type="title"/>
          </p:nvPr>
        </p:nvSpPr>
        <p:spPr>
          <a:xfrm>
            <a:off x="450625" y="6513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In this report you will find…</a:t>
            </a:r>
            <a:endParaRPr sz="1800"/>
          </a:p>
        </p:txBody>
      </p:sp>
      <p:sp>
        <p:nvSpPr>
          <p:cNvPr id="349" name="Google Shape;349;p26"/>
          <p:cNvSpPr txBox="1">
            <a:spLocks noGrp="1"/>
          </p:cNvSpPr>
          <p:nvPr>
            <p:ph type="body" idx="1"/>
          </p:nvPr>
        </p:nvSpPr>
        <p:spPr>
          <a:xfrm>
            <a:off x="509375" y="1285750"/>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accent4"/>
                </a:solidFill>
                <a:hlinkClick r:id="rId3" action="ppaction://hlinksldjump">
                  <a:extLst>
                    <a:ext uri="{A12FA001-AC4F-418D-AE19-62706E023703}">
                      <ahyp:hlinkClr xmlns:ahyp="http://schemas.microsoft.com/office/drawing/2018/hyperlinkcolor" val="tx"/>
                    </a:ext>
                  </a:extLst>
                </a:hlinkClick>
              </a:rPr>
              <a:t>Median Home Price in RI and Greater Newport</a:t>
            </a:r>
            <a:endParaRPr sz="1200">
              <a:solidFill>
                <a:schemeClr val="accent4"/>
              </a:solidFill>
            </a:endParaRPr>
          </a:p>
          <a:p>
            <a:pPr marL="0" lvl="0" indent="0" algn="l" rtl="0">
              <a:spcBef>
                <a:spcPts val="0"/>
              </a:spcBef>
              <a:spcAft>
                <a:spcPts val="0"/>
              </a:spcAft>
              <a:buNone/>
            </a:pPr>
            <a:r>
              <a:rPr lang="en-GB" sz="1200" u="sng">
                <a:solidFill>
                  <a:schemeClr val="accent4"/>
                </a:solidFill>
                <a:hlinkClick r:id="rId4" action="ppaction://hlinksldjump">
                  <a:extLst>
                    <a:ext uri="{A12FA001-AC4F-418D-AE19-62706E023703}">
                      <ahyp:hlinkClr xmlns:ahyp="http://schemas.microsoft.com/office/drawing/2018/hyperlinkcolor" val="tx"/>
                    </a:ext>
                  </a:extLst>
                </a:hlinkClick>
              </a:rPr>
              <a:t>Greater Newport Population</a:t>
            </a:r>
            <a:endParaRPr sz="1200">
              <a:solidFill>
                <a:schemeClr val="accent4"/>
              </a:solidFill>
            </a:endParaRPr>
          </a:p>
          <a:p>
            <a:pPr marL="0" lvl="0" indent="0" algn="l" rtl="0">
              <a:spcBef>
                <a:spcPts val="0"/>
              </a:spcBef>
              <a:spcAft>
                <a:spcPts val="0"/>
              </a:spcAft>
              <a:buNone/>
            </a:pPr>
            <a:r>
              <a:rPr lang="en-GB" sz="1200" u="sng">
                <a:solidFill>
                  <a:schemeClr val="accent4"/>
                </a:solidFill>
                <a:hlinkClick r:id="rId5" action="ppaction://hlinksldjump">
                  <a:extLst>
                    <a:ext uri="{A12FA001-AC4F-418D-AE19-62706E023703}">
                      <ahyp:hlinkClr xmlns:ahyp="http://schemas.microsoft.com/office/drawing/2018/hyperlinkcolor" val="tx"/>
                    </a:ext>
                  </a:extLst>
                </a:hlinkClick>
              </a:rPr>
              <a:t>A concerning trend: Loss in prime age workers</a:t>
            </a:r>
            <a:endParaRPr sz="1200">
              <a:solidFill>
                <a:schemeClr val="accent4"/>
              </a:solidFill>
            </a:endParaRPr>
          </a:p>
          <a:p>
            <a:pPr marL="0" lvl="0" indent="0" algn="l" rtl="0">
              <a:spcBef>
                <a:spcPts val="0"/>
              </a:spcBef>
              <a:spcAft>
                <a:spcPts val="0"/>
              </a:spcAft>
              <a:buNone/>
            </a:pPr>
            <a:r>
              <a:rPr lang="en-GB" sz="1200" u="sng">
                <a:solidFill>
                  <a:schemeClr val="accent4"/>
                </a:solidFill>
                <a:hlinkClick r:id="rId6" action="ppaction://hlinksldjump">
                  <a:extLst>
                    <a:ext uri="{A12FA001-AC4F-418D-AE19-62706E023703}">
                      <ahyp:hlinkClr xmlns:ahyp="http://schemas.microsoft.com/office/drawing/2018/hyperlinkcolor" val="tx"/>
                    </a:ext>
                  </a:extLst>
                </a:hlinkClick>
              </a:rPr>
              <a:t>A Mismatch Between Income and Housing Prices</a:t>
            </a:r>
            <a:endParaRPr sz="1200">
              <a:solidFill>
                <a:schemeClr val="accent4"/>
              </a:solidFill>
            </a:endParaRPr>
          </a:p>
          <a:p>
            <a:pPr marL="0" lvl="0" indent="0" algn="l" rtl="0">
              <a:spcBef>
                <a:spcPts val="0"/>
              </a:spcBef>
              <a:spcAft>
                <a:spcPts val="0"/>
              </a:spcAft>
              <a:buNone/>
            </a:pPr>
            <a:r>
              <a:rPr lang="en-GB" sz="1200" u="sng">
                <a:solidFill>
                  <a:schemeClr val="accent4"/>
                </a:solidFill>
                <a:hlinkClick r:id="rId7" action="ppaction://hlinksldjump">
                  <a:extLst>
                    <a:ext uri="{A12FA001-AC4F-418D-AE19-62706E023703}">
                      <ahyp:hlinkClr xmlns:ahyp="http://schemas.microsoft.com/office/drawing/2018/hyperlinkcolor" val="tx"/>
                    </a:ext>
                  </a:extLst>
                </a:hlinkClick>
              </a:rPr>
              <a:t>Personas: Big Increase in the Gap Linking Occupations, Wages, and Housing Affordability</a:t>
            </a:r>
            <a:endParaRPr sz="1200">
              <a:solidFill>
                <a:schemeClr val="accent4"/>
              </a:solidFill>
            </a:endParaRPr>
          </a:p>
          <a:p>
            <a:pPr marL="0" lvl="0" indent="0" algn="l" rtl="0">
              <a:spcBef>
                <a:spcPts val="0"/>
              </a:spcBef>
              <a:spcAft>
                <a:spcPts val="0"/>
              </a:spcAft>
              <a:buNone/>
            </a:pPr>
            <a:r>
              <a:rPr lang="en-GB" sz="1200" u="sng">
                <a:solidFill>
                  <a:schemeClr val="accent4"/>
                </a:solidFill>
                <a:hlinkClick r:id="rId8" action="ppaction://hlinksldjump">
                  <a:extLst>
                    <a:ext uri="{A12FA001-AC4F-418D-AE19-62706E023703}">
                      <ahyp:hlinkClr xmlns:ahyp="http://schemas.microsoft.com/office/drawing/2018/hyperlinkcolor" val="tx"/>
                    </a:ext>
                  </a:extLst>
                </a:hlinkClick>
              </a:rPr>
              <a:t>Workforce Projections</a:t>
            </a:r>
            <a:endParaRPr sz="1200">
              <a:solidFill>
                <a:schemeClr val="accent4"/>
              </a:solidFill>
            </a:endParaRPr>
          </a:p>
          <a:p>
            <a:pPr marL="0" lvl="0" indent="0" algn="l" rtl="0">
              <a:spcBef>
                <a:spcPts val="0"/>
              </a:spcBef>
              <a:spcAft>
                <a:spcPts val="0"/>
              </a:spcAft>
              <a:buNone/>
            </a:pPr>
            <a:r>
              <a:rPr lang="en-GB" sz="1200" u="sng">
                <a:solidFill>
                  <a:schemeClr val="accent4"/>
                </a:solidFill>
                <a:hlinkClick r:id="rId9" action="ppaction://hlinksldjump">
                  <a:extLst>
                    <a:ext uri="{A12FA001-AC4F-418D-AE19-62706E023703}">
                      <ahyp:hlinkClr xmlns:ahyp="http://schemas.microsoft.com/office/drawing/2018/hyperlinkcolor" val="tx"/>
                    </a:ext>
                  </a:extLst>
                </a:hlinkClick>
              </a:rPr>
              <a:t>Future Workforce in Greater Newport</a:t>
            </a:r>
            <a:endParaRPr sz="1200">
              <a:solidFill>
                <a:schemeClr val="accent4"/>
              </a:solidFill>
            </a:endParaRPr>
          </a:p>
          <a:p>
            <a:pPr marL="0" lvl="0" indent="0" algn="l" rtl="0">
              <a:spcBef>
                <a:spcPts val="0"/>
              </a:spcBef>
              <a:spcAft>
                <a:spcPts val="0"/>
              </a:spcAft>
              <a:buNone/>
            </a:pPr>
            <a:r>
              <a:rPr lang="en-GB" sz="1200" u="sng">
                <a:solidFill>
                  <a:schemeClr val="accent4"/>
                </a:solidFill>
                <a:hlinkClick r:id="rId10" action="ppaction://hlinksldjump">
                  <a:extLst>
                    <a:ext uri="{A12FA001-AC4F-418D-AE19-62706E023703}">
                      <ahyp:hlinkClr xmlns:ahyp="http://schemas.microsoft.com/office/drawing/2018/hyperlinkcolor" val="tx"/>
                    </a:ext>
                  </a:extLst>
                </a:hlinkClick>
              </a:rPr>
              <a:t>Changing Workforce &amp; Housing Demand</a:t>
            </a:r>
            <a:endParaRPr sz="1200">
              <a:solidFill>
                <a:schemeClr val="accent4"/>
              </a:solidFill>
            </a:endParaRPr>
          </a:p>
          <a:p>
            <a:pPr marL="0" lvl="0" indent="0" algn="l" rtl="0">
              <a:spcBef>
                <a:spcPts val="0"/>
              </a:spcBef>
              <a:spcAft>
                <a:spcPts val="0"/>
              </a:spcAft>
              <a:buNone/>
            </a:pPr>
            <a:r>
              <a:rPr lang="en-GB" sz="1200" u="sng">
                <a:solidFill>
                  <a:schemeClr val="accent4"/>
                </a:solidFill>
                <a:hlinkClick r:id="rId11" action="ppaction://hlinksldjump">
                  <a:extLst>
                    <a:ext uri="{A12FA001-AC4F-418D-AE19-62706E023703}">
                      <ahyp:hlinkClr xmlns:ahyp="http://schemas.microsoft.com/office/drawing/2018/hyperlinkcolor" val="tx"/>
                    </a:ext>
                  </a:extLst>
                </a:hlinkClick>
              </a:rPr>
              <a:t>10-Year Housing Demand Increase: 9,060 Units</a:t>
            </a:r>
            <a:endParaRPr sz="1200">
              <a:solidFill>
                <a:schemeClr val="accent4"/>
              </a:solidFill>
            </a:endParaRPr>
          </a:p>
          <a:p>
            <a:pPr marL="0" lvl="0" indent="0" algn="l" rtl="0">
              <a:spcBef>
                <a:spcPts val="0"/>
              </a:spcBef>
              <a:spcAft>
                <a:spcPts val="0"/>
              </a:spcAft>
              <a:buNone/>
            </a:pPr>
            <a:r>
              <a:rPr lang="en-GB" sz="1200" u="sng">
                <a:solidFill>
                  <a:schemeClr val="accent4"/>
                </a:solidFill>
                <a:hlinkClick r:id="rId12" action="ppaction://hlinksldjump">
                  <a:extLst>
                    <a:ext uri="{A12FA001-AC4F-418D-AE19-62706E023703}">
                      <ahyp:hlinkClr xmlns:ahyp="http://schemas.microsoft.com/office/drawing/2018/hyperlinkcolor" val="tx"/>
                    </a:ext>
                  </a:extLst>
                </a:hlinkClick>
              </a:rPr>
              <a:t>Personas of the Future Workforce Linking Occupations, Wages, and Housing Affordability</a:t>
            </a:r>
            <a:endParaRPr sz="1200">
              <a:solidFill>
                <a:schemeClr val="accent4"/>
              </a:solidFill>
            </a:endParaRPr>
          </a:p>
          <a:p>
            <a:pPr marL="0" lvl="0" indent="0" algn="l" rtl="0">
              <a:spcBef>
                <a:spcPts val="0"/>
              </a:spcBef>
              <a:spcAft>
                <a:spcPts val="0"/>
              </a:spcAft>
              <a:buNone/>
            </a:pPr>
            <a:r>
              <a:rPr lang="en-GB" sz="1200" u="sng">
                <a:solidFill>
                  <a:schemeClr val="accent4"/>
                </a:solidFill>
                <a:hlinkClick r:id="rId13" action="ppaction://hlinksldjump">
                  <a:extLst>
                    <a:ext uri="{A12FA001-AC4F-418D-AE19-62706E023703}">
                      <ahyp:hlinkClr xmlns:ahyp="http://schemas.microsoft.com/office/drawing/2018/hyperlinkcolor" val="tx"/>
                    </a:ext>
                  </a:extLst>
                </a:hlinkClick>
              </a:rPr>
              <a:t>If Housing Development Does Not Match Workforce Growth…</a:t>
            </a:r>
            <a:endParaRPr sz="1200">
              <a:solidFill>
                <a:schemeClr val="accent4"/>
              </a:solidFill>
            </a:endParaRPr>
          </a:p>
          <a:p>
            <a:pPr marL="0" lvl="0" indent="0" algn="l" rtl="0">
              <a:spcBef>
                <a:spcPts val="0"/>
              </a:spcBef>
              <a:spcAft>
                <a:spcPts val="0"/>
              </a:spcAft>
              <a:buNone/>
            </a:pPr>
            <a:r>
              <a:rPr lang="en-GB" sz="1200" u="sng">
                <a:solidFill>
                  <a:schemeClr val="accent4"/>
                </a:solidFill>
                <a:hlinkClick r:id="rId14" action="ppaction://hlinksldjump">
                  <a:extLst>
                    <a:ext uri="{A12FA001-AC4F-418D-AE19-62706E023703}">
                      <ahyp:hlinkClr xmlns:ahyp="http://schemas.microsoft.com/office/drawing/2018/hyperlinkcolor" val="tx"/>
                    </a:ext>
                  </a:extLst>
                </a:hlinkClick>
              </a:rPr>
              <a:t>Recommendations</a:t>
            </a:r>
            <a:endParaRPr sz="1200">
              <a:solidFill>
                <a:schemeClr val="accent4"/>
              </a:solidFill>
            </a:endParaRPr>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
        <p:nvSpPr>
          <p:cNvPr id="350" name="Google Shape;350;p2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09"/>
        <p:cNvGrpSpPr/>
        <p:nvPr/>
      </p:nvGrpSpPr>
      <p:grpSpPr>
        <a:xfrm>
          <a:off x="0" y="0"/>
          <a:ext cx="0" cy="0"/>
          <a:chOff x="0" y="0"/>
          <a:chExt cx="0" cy="0"/>
        </a:xfrm>
      </p:grpSpPr>
      <p:sp>
        <p:nvSpPr>
          <p:cNvPr id="610" name="Google Shape;610;p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30</a:t>
            </a:fld>
            <a:endParaRPr/>
          </a:p>
        </p:txBody>
      </p:sp>
      <p:graphicFrame>
        <p:nvGraphicFramePr>
          <p:cNvPr id="611" name="Google Shape;611;p53"/>
          <p:cNvGraphicFramePr/>
          <p:nvPr/>
        </p:nvGraphicFramePr>
        <p:xfrm>
          <a:off x="547250" y="1564875"/>
          <a:ext cx="7810500" cy="2327275"/>
        </p:xfrm>
        <a:graphic>
          <a:graphicData uri="http://schemas.openxmlformats.org/drawingml/2006/table">
            <a:tbl>
              <a:tblPr>
                <a:noFill/>
                <a:tableStyleId>{68153D62-F44E-4F51-AF3C-A8DD0660B918}</a:tableStyleId>
              </a:tblPr>
              <a:tblGrid>
                <a:gridCol w="11049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285750">
                <a:tc>
                  <a:txBody>
                    <a:bodyPr/>
                    <a:lstStyle/>
                    <a:p>
                      <a:pPr marL="0" lvl="0" indent="0" algn="l" rtl="0">
                        <a:lnSpc>
                          <a:spcPct val="115000"/>
                        </a:lnSpc>
                        <a:spcBef>
                          <a:spcPts val="0"/>
                        </a:spcBef>
                        <a:spcAft>
                          <a:spcPts val="0"/>
                        </a:spcAft>
                        <a:buNone/>
                      </a:pPr>
                      <a:r>
                        <a:rPr lang="en-GB" sz="1000" b="1">
                          <a:latin typeface="Roboto"/>
                          <a:ea typeface="Roboto"/>
                          <a:cs typeface="Roboto"/>
                          <a:sym typeface="Roboto"/>
                        </a:rPr>
                        <a:t>Household Income</a:t>
                      </a:r>
                      <a:endParaRPr sz="1000"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700" b="1">
                          <a:solidFill>
                            <a:srgbClr val="38761D"/>
                          </a:solidFill>
                          <a:latin typeface="Roboto"/>
                          <a:ea typeface="Roboto"/>
                          <a:cs typeface="Roboto"/>
                          <a:sym typeface="Roboto"/>
                        </a:rPr>
                        <a:t>Less than $50K</a:t>
                      </a:r>
                      <a:endParaRPr sz="1700" b="1">
                        <a:solidFill>
                          <a:srgbClr val="38761D"/>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rgbClr val="663794"/>
                          </a:solidFill>
                          <a:latin typeface="Roboto"/>
                          <a:ea typeface="Roboto"/>
                          <a:cs typeface="Roboto"/>
                          <a:sym typeface="Roboto"/>
                        </a:rPr>
                        <a:t>$50K to $100K</a:t>
                      </a:r>
                      <a:endParaRPr sz="1600" b="1">
                        <a:solidFill>
                          <a:srgbClr val="663794"/>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rgbClr val="0B5394"/>
                          </a:solidFill>
                          <a:latin typeface="Roboto"/>
                          <a:ea typeface="Roboto"/>
                          <a:cs typeface="Roboto"/>
                          <a:sym typeface="Roboto"/>
                        </a:rPr>
                        <a:t>$100K to $150K</a:t>
                      </a:r>
                      <a:endParaRPr sz="1600" b="1">
                        <a:solidFill>
                          <a:srgbClr val="0B5394"/>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rgbClr val="7F6000"/>
                          </a:solidFill>
                          <a:latin typeface="Roboto"/>
                          <a:ea typeface="Roboto"/>
                          <a:cs typeface="Roboto"/>
                          <a:sym typeface="Roboto"/>
                        </a:rPr>
                        <a:t>$150K or more</a:t>
                      </a:r>
                      <a:endParaRPr sz="1600" b="1">
                        <a:solidFill>
                          <a:srgbClr val="7F6000"/>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28600">
                <a:tc>
                  <a:txBody>
                    <a:bodyPr/>
                    <a:lstStyle/>
                    <a:p>
                      <a:pPr marL="0" lvl="0" indent="0" algn="l" rtl="0">
                        <a:lnSpc>
                          <a:spcPct val="115000"/>
                        </a:lnSpc>
                        <a:spcBef>
                          <a:spcPts val="0"/>
                        </a:spcBef>
                        <a:spcAft>
                          <a:spcPts val="0"/>
                        </a:spcAft>
                        <a:buNone/>
                      </a:pPr>
                      <a:r>
                        <a:rPr lang="en-GB" sz="1000" b="1">
                          <a:latin typeface="Roboto"/>
                          <a:ea typeface="Roboto"/>
                          <a:cs typeface="Roboto"/>
                          <a:sym typeface="Roboto"/>
                        </a:rPr>
                        <a:t>Home Affordability</a:t>
                      </a:r>
                      <a:endParaRPr sz="1000"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rgbClr val="38761D"/>
                          </a:solidFill>
                          <a:latin typeface="Roboto"/>
                          <a:ea typeface="Roboto"/>
                          <a:cs typeface="Roboto"/>
                          <a:sym typeface="Roboto"/>
                        </a:rPr>
                        <a:t>Less than $174K</a:t>
                      </a:r>
                      <a:endParaRPr sz="1200" b="1">
                        <a:solidFill>
                          <a:srgbClr val="38761D"/>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rgbClr val="663794"/>
                          </a:solidFill>
                          <a:latin typeface="Roboto"/>
                          <a:ea typeface="Roboto"/>
                          <a:cs typeface="Roboto"/>
                          <a:sym typeface="Roboto"/>
                        </a:rPr>
                        <a:t>$174K to $347K</a:t>
                      </a:r>
                      <a:endParaRPr sz="1200" b="1">
                        <a:solidFill>
                          <a:srgbClr val="663794"/>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rgbClr val="0B5394"/>
                          </a:solidFill>
                          <a:latin typeface="Roboto"/>
                          <a:ea typeface="Roboto"/>
                          <a:cs typeface="Roboto"/>
                          <a:sym typeface="Roboto"/>
                        </a:rPr>
                        <a:t>$347K to $521K</a:t>
                      </a:r>
                      <a:endParaRPr sz="1200" b="1">
                        <a:solidFill>
                          <a:srgbClr val="0B5394"/>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rgbClr val="7F6000"/>
                          </a:solidFill>
                          <a:latin typeface="Roboto"/>
                          <a:ea typeface="Roboto"/>
                          <a:cs typeface="Roboto"/>
                          <a:sym typeface="Roboto"/>
                        </a:rPr>
                        <a:t>$521K or more</a:t>
                      </a:r>
                      <a:endParaRPr sz="1200" b="1">
                        <a:solidFill>
                          <a:srgbClr val="7F6000"/>
                        </a:solidFill>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1117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A9647"/>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73794"/>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2C7CC0"/>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C518"/>
                    </a:solidFill>
                  </a:tcPr>
                </a:tc>
                <a:extLst>
                  <a:ext uri="{0D108BD9-81ED-4DB2-BD59-A6C34878D82A}">
                    <a16:rowId xmlns:a16="http://schemas.microsoft.com/office/drawing/2014/main" val="10002"/>
                  </a:ext>
                </a:extLst>
              </a:tr>
              <a:tr h="257175">
                <a:tc>
                  <a:txBody>
                    <a:bodyPr/>
                    <a:lstStyle/>
                    <a:p>
                      <a:pPr marL="0" lvl="0" indent="0" algn="l" rtl="0">
                        <a:lnSpc>
                          <a:spcPct val="115000"/>
                        </a:lnSpc>
                        <a:spcBef>
                          <a:spcPts val="0"/>
                        </a:spcBef>
                        <a:spcAft>
                          <a:spcPts val="0"/>
                        </a:spcAft>
                        <a:buNone/>
                      </a:pPr>
                      <a:r>
                        <a:rPr lang="en-GB" b="1">
                          <a:latin typeface="Roboto"/>
                          <a:ea typeface="Roboto"/>
                          <a:cs typeface="Roboto"/>
                          <a:sym typeface="Roboto"/>
                        </a:rPr>
                        <a:t>Households</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16,139</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14,635</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10,273</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12,508</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spcBef>
                          <a:spcPts val="0"/>
                        </a:spcBef>
                        <a:spcAft>
                          <a:spcPts val="0"/>
                        </a:spcAft>
                        <a:buNone/>
                      </a:pPr>
                      <a:r>
                        <a:rPr lang="en-GB" sz="1000"/>
                        <a:t>Percent of Households</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30%</a:t>
                      </a:r>
                      <a:endParaRPr sz="1000">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27%</a:t>
                      </a:r>
                      <a:endParaRPr sz="1000">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19%</a:t>
                      </a:r>
                      <a:endParaRPr sz="1000">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23%</a:t>
                      </a:r>
                      <a:endParaRPr sz="1000">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57175">
                <a:tc>
                  <a:txBody>
                    <a:bodyPr/>
                    <a:lstStyle/>
                    <a:p>
                      <a:pPr marL="0" lvl="0" indent="0" algn="l" rtl="0">
                        <a:lnSpc>
                          <a:spcPct val="115000"/>
                        </a:lnSpc>
                        <a:spcBef>
                          <a:spcPts val="0"/>
                        </a:spcBef>
                        <a:spcAft>
                          <a:spcPts val="0"/>
                        </a:spcAft>
                        <a:buNone/>
                      </a:pPr>
                      <a:r>
                        <a:rPr lang="en-GB" b="1">
                          <a:latin typeface="Roboto"/>
                          <a:ea typeface="Roboto"/>
                          <a:cs typeface="Roboto"/>
                          <a:sym typeface="Roboto"/>
                        </a:rPr>
                        <a:t>Homes Sold Per Year</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52</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425</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713</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b="1">
                          <a:latin typeface="Roboto"/>
                          <a:ea typeface="Roboto"/>
                          <a:cs typeface="Roboto"/>
                          <a:sym typeface="Roboto"/>
                        </a:rPr>
                        <a:t>1,155</a:t>
                      </a:r>
                      <a:endParaRPr b="1">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GB" sz="1000">
                          <a:latin typeface="Roboto"/>
                          <a:ea typeface="Roboto"/>
                          <a:cs typeface="Roboto"/>
                          <a:sym typeface="Roboto"/>
                        </a:rPr>
                        <a:t>Percent of Sales</a:t>
                      </a:r>
                      <a:endParaRPr sz="1000">
                        <a:latin typeface="Roboto"/>
                        <a:ea typeface="Roboto"/>
                        <a:cs typeface="Roboto"/>
                        <a:sym typeface="Roboto"/>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2%</a:t>
                      </a:r>
                      <a:endParaRPr sz="1000">
                        <a:latin typeface="Roboto"/>
                        <a:ea typeface="Roboto"/>
                        <a:cs typeface="Roboto"/>
                        <a:sym typeface="Roboto"/>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18%</a:t>
                      </a:r>
                      <a:endParaRPr sz="1000">
                        <a:latin typeface="Roboto"/>
                        <a:ea typeface="Roboto"/>
                        <a:cs typeface="Roboto"/>
                        <a:sym typeface="Roboto"/>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30%</a:t>
                      </a:r>
                      <a:endParaRPr sz="1000">
                        <a:latin typeface="Roboto"/>
                        <a:ea typeface="Roboto"/>
                        <a:cs typeface="Roboto"/>
                        <a:sym typeface="Roboto"/>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latin typeface="Roboto"/>
                          <a:ea typeface="Roboto"/>
                          <a:cs typeface="Roboto"/>
                          <a:sym typeface="Roboto"/>
                        </a:rPr>
                        <a:t>49%</a:t>
                      </a:r>
                      <a:endParaRPr sz="1000">
                        <a:latin typeface="Roboto"/>
                        <a:ea typeface="Roboto"/>
                        <a:cs typeface="Roboto"/>
                        <a:sym typeface="Roboto"/>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612" name="Google Shape;612;p53"/>
          <p:cNvSpPr txBox="1"/>
          <p:nvPr/>
        </p:nvSpPr>
        <p:spPr>
          <a:xfrm>
            <a:off x="64075" y="4634350"/>
            <a:ext cx="673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Roboto"/>
                <a:ea typeface="Roboto"/>
                <a:cs typeface="Roboto"/>
                <a:sym typeface="Roboto"/>
              </a:rPr>
              <a:t>Household Income: Census ACS, 2020, 5-year estimates</a:t>
            </a: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Home Sales: Zillow, 2020-2022</a:t>
            </a:r>
            <a:endParaRPr sz="1000">
              <a:latin typeface="Roboto"/>
              <a:ea typeface="Roboto"/>
              <a:cs typeface="Roboto"/>
              <a:sym typeface="Roboto"/>
            </a:endParaRPr>
          </a:p>
        </p:txBody>
      </p:sp>
      <p:sp>
        <p:nvSpPr>
          <p:cNvPr id="613" name="Google Shape;613;p53"/>
          <p:cNvSpPr txBox="1"/>
          <p:nvPr/>
        </p:nvSpPr>
        <p:spPr>
          <a:xfrm>
            <a:off x="429925" y="3915650"/>
            <a:ext cx="84894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GB">
                <a:latin typeface="Roboto"/>
                <a:ea typeface="Roboto"/>
                <a:cs typeface="Roboto"/>
                <a:sym typeface="Roboto"/>
              </a:rPr>
              <a:t>From 2020-2023, nearly </a:t>
            </a:r>
            <a:r>
              <a:rPr lang="en-GB" b="1">
                <a:latin typeface="Roboto"/>
                <a:ea typeface="Roboto"/>
                <a:cs typeface="Roboto"/>
                <a:sym typeface="Roboto"/>
              </a:rPr>
              <a:t>2.5 times as many homes sold for $521K+ </a:t>
            </a:r>
            <a:r>
              <a:rPr lang="en-GB">
                <a:latin typeface="Roboto"/>
                <a:ea typeface="Roboto"/>
                <a:cs typeface="Roboto"/>
                <a:sym typeface="Roboto"/>
              </a:rPr>
              <a:t>than homes priced </a:t>
            </a:r>
            <a:r>
              <a:rPr lang="en-GB" b="1">
                <a:latin typeface="Roboto"/>
                <a:ea typeface="Roboto"/>
                <a:cs typeface="Roboto"/>
                <a:sym typeface="Roboto"/>
              </a:rPr>
              <a:t>under $347K</a:t>
            </a:r>
            <a:r>
              <a:rPr lang="en-GB">
                <a:latin typeface="Roboto"/>
                <a:ea typeface="Roboto"/>
                <a:cs typeface="Roboto"/>
                <a:sym typeface="Roboto"/>
              </a:rPr>
              <a:t>, despite </a:t>
            </a:r>
            <a:r>
              <a:rPr lang="en-GB" b="1">
                <a:latin typeface="Roboto"/>
                <a:ea typeface="Roboto"/>
                <a:cs typeface="Roboto"/>
                <a:sym typeface="Roboto"/>
              </a:rPr>
              <a:t>57% of total households seeking homes prices under $347k and only 23% seeking homes over $521k. </a:t>
            </a:r>
            <a:endParaRPr b="1">
              <a:latin typeface="Roboto"/>
              <a:ea typeface="Roboto"/>
              <a:cs typeface="Roboto"/>
              <a:sym typeface="Roboto"/>
            </a:endParaRPr>
          </a:p>
        </p:txBody>
      </p:sp>
      <p:sp>
        <p:nvSpPr>
          <p:cNvPr id="614" name="Google Shape;614;p53"/>
          <p:cNvSpPr txBox="1">
            <a:spLocks noGrp="1"/>
          </p:cNvSpPr>
          <p:nvPr>
            <p:ph type="title"/>
          </p:nvPr>
        </p:nvSpPr>
        <p:spPr>
          <a:xfrm>
            <a:off x="727800" y="629900"/>
            <a:ext cx="76884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Personas: Big Increase in the Gap</a:t>
            </a:r>
            <a:endParaRPr/>
          </a:p>
          <a:p>
            <a:pPr marL="0" lvl="0" indent="0" algn="ctr" rtl="0">
              <a:spcBef>
                <a:spcPts val="0"/>
              </a:spcBef>
              <a:spcAft>
                <a:spcPts val="0"/>
              </a:spcAft>
              <a:buNone/>
            </a:pPr>
            <a:r>
              <a:rPr lang="en-GB" sz="1400"/>
              <a:t>Linking Occupations, Wages, and Housing Affordability - </a:t>
            </a:r>
            <a:endParaRPr sz="1400"/>
          </a:p>
          <a:p>
            <a:pPr marL="0" lvl="0" indent="0" algn="ctr" rtl="0">
              <a:spcBef>
                <a:spcPts val="0"/>
              </a:spcBef>
              <a:spcAft>
                <a:spcPts val="0"/>
              </a:spcAft>
              <a:buNone/>
            </a:pPr>
            <a:r>
              <a:rPr lang="en-GB" sz="1400"/>
              <a:t>A Big Increase in the Housing Price Gap</a:t>
            </a:r>
            <a:endParaRPr sz="1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18"/>
        <p:cNvGrpSpPr/>
        <p:nvPr/>
      </p:nvGrpSpPr>
      <p:grpSpPr>
        <a:xfrm>
          <a:off x="0" y="0"/>
          <a:ext cx="0" cy="0"/>
          <a:chOff x="0" y="0"/>
          <a:chExt cx="0" cy="0"/>
        </a:xfrm>
      </p:grpSpPr>
      <p:pic>
        <p:nvPicPr>
          <p:cNvPr id="619" name="Google Shape;619;p54" title="Chart"/>
          <p:cNvPicPr preferRelativeResize="0"/>
          <p:nvPr/>
        </p:nvPicPr>
        <p:blipFill>
          <a:blip r:embed="rId3">
            <a:alphaModFix/>
          </a:blip>
          <a:stretch>
            <a:fillRect/>
          </a:stretch>
        </p:blipFill>
        <p:spPr>
          <a:xfrm>
            <a:off x="187471" y="1370225"/>
            <a:ext cx="5731776" cy="3544150"/>
          </a:xfrm>
          <a:prstGeom prst="rect">
            <a:avLst/>
          </a:prstGeom>
          <a:noFill/>
          <a:ln>
            <a:noFill/>
          </a:ln>
        </p:spPr>
      </p:pic>
      <p:sp>
        <p:nvSpPr>
          <p:cNvPr id="620" name="Google Shape;620;p5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latin typeface="Lato"/>
                <a:ea typeface="Lato"/>
                <a:cs typeface="Lato"/>
                <a:sym typeface="Lato"/>
              </a:rPr>
              <a:t>31</a:t>
            </a:fld>
            <a:endParaRPr>
              <a:latin typeface="Lato"/>
              <a:ea typeface="Lato"/>
              <a:cs typeface="Lato"/>
              <a:sym typeface="Lato"/>
            </a:endParaRPr>
          </a:p>
        </p:txBody>
      </p:sp>
      <p:sp>
        <p:nvSpPr>
          <p:cNvPr id="621" name="Google Shape;621;p54"/>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2017-2021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
        <p:nvSpPr>
          <p:cNvPr id="622" name="Google Shape;622;p54"/>
          <p:cNvSpPr txBox="1"/>
          <p:nvPr/>
        </p:nvSpPr>
        <p:spPr>
          <a:xfrm>
            <a:off x="6252275" y="1916800"/>
            <a:ext cx="2053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a:solidFill>
                  <a:srgbClr val="BB501B"/>
                </a:solidFill>
                <a:latin typeface="Raleway"/>
                <a:ea typeface="Raleway"/>
                <a:cs typeface="Raleway"/>
                <a:sym typeface="Raleway"/>
              </a:rPr>
              <a:t>7,796</a:t>
            </a:r>
            <a:endParaRPr sz="2800" b="1">
              <a:solidFill>
                <a:srgbClr val="BB501B"/>
              </a:solidFill>
              <a:latin typeface="Raleway"/>
              <a:ea typeface="Raleway"/>
              <a:cs typeface="Raleway"/>
              <a:sym typeface="Raleway"/>
            </a:endParaRPr>
          </a:p>
        </p:txBody>
      </p:sp>
      <p:sp>
        <p:nvSpPr>
          <p:cNvPr id="623" name="Google Shape;623;p54"/>
          <p:cNvSpPr txBox="1"/>
          <p:nvPr/>
        </p:nvSpPr>
        <p:spPr>
          <a:xfrm>
            <a:off x="6252275" y="3116200"/>
            <a:ext cx="2053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a:solidFill>
                  <a:srgbClr val="F26722"/>
                </a:solidFill>
                <a:latin typeface="Raleway"/>
                <a:ea typeface="Raleway"/>
                <a:cs typeface="Raleway"/>
                <a:sym typeface="Raleway"/>
              </a:rPr>
              <a:t>30,542</a:t>
            </a:r>
            <a:endParaRPr sz="2800" b="1">
              <a:solidFill>
                <a:srgbClr val="F26722"/>
              </a:solidFill>
              <a:latin typeface="Raleway"/>
              <a:ea typeface="Raleway"/>
              <a:cs typeface="Raleway"/>
              <a:sym typeface="Raleway"/>
            </a:endParaRPr>
          </a:p>
        </p:txBody>
      </p:sp>
      <p:sp>
        <p:nvSpPr>
          <p:cNvPr id="624" name="Google Shape;624;p54"/>
          <p:cNvSpPr txBox="1"/>
          <p:nvPr/>
        </p:nvSpPr>
        <p:spPr>
          <a:xfrm>
            <a:off x="6252275" y="2356550"/>
            <a:ext cx="2679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b="1">
                <a:solidFill>
                  <a:srgbClr val="BB501B"/>
                </a:solidFill>
                <a:latin typeface="Roboto"/>
                <a:ea typeface="Roboto"/>
                <a:cs typeface="Roboto"/>
                <a:sym typeface="Roboto"/>
              </a:rPr>
              <a:t>Severely Cost Burdened Households</a:t>
            </a:r>
            <a:endParaRPr sz="1100" b="1">
              <a:solidFill>
                <a:srgbClr val="BB501B"/>
              </a:solidFill>
              <a:latin typeface="Roboto"/>
              <a:ea typeface="Roboto"/>
              <a:cs typeface="Roboto"/>
              <a:sym typeface="Roboto"/>
            </a:endParaRPr>
          </a:p>
          <a:p>
            <a:pPr marL="0" lvl="0" indent="0" algn="l" rtl="0">
              <a:spcBef>
                <a:spcPts val="0"/>
              </a:spcBef>
              <a:spcAft>
                <a:spcPts val="0"/>
              </a:spcAft>
              <a:buNone/>
            </a:pPr>
            <a:r>
              <a:rPr lang="en-GB" sz="1100">
                <a:latin typeface="Roboto"/>
                <a:ea typeface="Roboto"/>
                <a:cs typeface="Roboto"/>
                <a:sym typeface="Roboto"/>
              </a:rPr>
              <a:t>Paying 50% or more of their income on housing costs.</a:t>
            </a:r>
            <a:endParaRPr sz="1100">
              <a:latin typeface="Roboto"/>
              <a:ea typeface="Roboto"/>
              <a:cs typeface="Roboto"/>
              <a:sym typeface="Roboto"/>
            </a:endParaRPr>
          </a:p>
        </p:txBody>
      </p:sp>
      <p:sp>
        <p:nvSpPr>
          <p:cNvPr id="625" name="Google Shape;625;p54"/>
          <p:cNvSpPr txBox="1"/>
          <p:nvPr/>
        </p:nvSpPr>
        <p:spPr>
          <a:xfrm>
            <a:off x="6252275" y="3532850"/>
            <a:ext cx="2679600" cy="13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b="1">
                <a:solidFill>
                  <a:srgbClr val="F26722"/>
                </a:solidFill>
                <a:latin typeface="Roboto"/>
                <a:ea typeface="Roboto"/>
                <a:cs typeface="Roboto"/>
                <a:sym typeface="Roboto"/>
              </a:rPr>
              <a:t>Cost Burdened Households</a:t>
            </a:r>
            <a:endParaRPr sz="1100" b="1">
              <a:solidFill>
                <a:srgbClr val="F26722"/>
              </a:solidFill>
              <a:latin typeface="Roboto"/>
              <a:ea typeface="Roboto"/>
              <a:cs typeface="Roboto"/>
              <a:sym typeface="Roboto"/>
            </a:endParaRPr>
          </a:p>
          <a:p>
            <a:pPr marL="0" lvl="0" indent="0" algn="l" rtl="0">
              <a:spcBef>
                <a:spcPts val="0"/>
              </a:spcBef>
              <a:spcAft>
                <a:spcPts val="0"/>
              </a:spcAft>
              <a:buNone/>
            </a:pPr>
            <a:r>
              <a:rPr lang="en-GB" sz="1100">
                <a:latin typeface="Roboto"/>
                <a:ea typeface="Roboto"/>
                <a:cs typeface="Roboto"/>
                <a:sym typeface="Roboto"/>
              </a:rPr>
              <a:t>Paying 30% or more of their income on housing costs. </a:t>
            </a:r>
            <a:r>
              <a:rPr lang="en-GB" sz="1100" b="1">
                <a:latin typeface="Roboto"/>
                <a:ea typeface="Roboto"/>
                <a:cs typeface="Roboto"/>
                <a:sym typeface="Roboto"/>
              </a:rPr>
              <a:t>Across the state, 33% of households are cost burdened, and across the U.S, 30% of households are cost burdened.</a:t>
            </a:r>
            <a:endParaRPr sz="1100" b="1">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100">
              <a:latin typeface="Roboto"/>
              <a:ea typeface="Roboto"/>
              <a:cs typeface="Roboto"/>
              <a:sym typeface="Roboto"/>
            </a:endParaRPr>
          </a:p>
        </p:txBody>
      </p:sp>
      <p:sp>
        <p:nvSpPr>
          <p:cNvPr id="626" name="Google Shape;626;p54"/>
          <p:cNvSpPr txBox="1">
            <a:spLocks noGrp="1"/>
          </p:cNvSpPr>
          <p:nvPr>
            <p:ph type="title"/>
          </p:nvPr>
        </p:nvSpPr>
        <p:spPr>
          <a:xfrm>
            <a:off x="272275" y="639800"/>
            <a:ext cx="8264100" cy="1381500"/>
          </a:xfrm>
          <a:prstGeom prst="rect">
            <a:avLst/>
          </a:prstGeom>
        </p:spPr>
        <p:txBody>
          <a:bodyPr spcFirstLastPara="1" wrap="square" lIns="0" tIns="91425" rIns="91425" bIns="91425" anchor="t" anchorCtr="0">
            <a:normAutofit/>
          </a:bodyPr>
          <a:lstStyle/>
          <a:p>
            <a:pPr marL="0" lvl="0" indent="0" algn="l" rtl="0">
              <a:spcBef>
                <a:spcPts val="0"/>
              </a:spcBef>
              <a:spcAft>
                <a:spcPts val="0"/>
              </a:spcAft>
              <a:buNone/>
            </a:pPr>
            <a:r>
              <a:rPr lang="en-GB"/>
              <a:t>Owner Occupied and Renter: Cost Burdened Households in Greater Newport</a:t>
            </a:r>
            <a:endParaRPr/>
          </a:p>
        </p:txBody>
      </p:sp>
      <p:sp>
        <p:nvSpPr>
          <p:cNvPr id="627" name="Google Shape;627;p54"/>
          <p:cNvSpPr txBox="1"/>
          <p:nvPr/>
        </p:nvSpPr>
        <p:spPr>
          <a:xfrm>
            <a:off x="328948" y="2942201"/>
            <a:ext cx="63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lt1"/>
                </a:solidFill>
                <a:latin typeface="Roboto"/>
                <a:ea typeface="Roboto"/>
                <a:cs typeface="Roboto"/>
                <a:sym typeface="Roboto"/>
              </a:rPr>
              <a:t>14%</a:t>
            </a:r>
            <a:endParaRPr b="1">
              <a:solidFill>
                <a:schemeClr val="lt1"/>
              </a:solidFill>
              <a:latin typeface="Roboto"/>
              <a:ea typeface="Roboto"/>
              <a:cs typeface="Roboto"/>
              <a:sym typeface="Roboto"/>
            </a:endParaRPr>
          </a:p>
        </p:txBody>
      </p:sp>
      <p:sp>
        <p:nvSpPr>
          <p:cNvPr id="628" name="Google Shape;628;p54"/>
          <p:cNvSpPr txBox="1"/>
          <p:nvPr/>
        </p:nvSpPr>
        <p:spPr>
          <a:xfrm>
            <a:off x="1586997" y="2942201"/>
            <a:ext cx="63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lt1"/>
                </a:solidFill>
                <a:latin typeface="Roboto"/>
                <a:ea typeface="Roboto"/>
                <a:cs typeface="Roboto"/>
                <a:sym typeface="Roboto"/>
              </a:rPr>
              <a:t>56%</a:t>
            </a:r>
            <a:endParaRPr b="1">
              <a:solidFill>
                <a:schemeClr val="lt1"/>
              </a:solidFill>
              <a:latin typeface="Roboto"/>
              <a:ea typeface="Roboto"/>
              <a:cs typeface="Roboto"/>
              <a:sym typeface="Roboto"/>
            </a:endParaRPr>
          </a:p>
        </p:txBody>
      </p:sp>
      <p:sp>
        <p:nvSpPr>
          <p:cNvPr id="629" name="Google Shape;629;p54"/>
          <p:cNvSpPr txBox="1"/>
          <p:nvPr/>
        </p:nvSpPr>
        <p:spPr>
          <a:xfrm>
            <a:off x="3399425" y="2942201"/>
            <a:ext cx="63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lt1"/>
                </a:solidFill>
                <a:latin typeface="Roboto"/>
                <a:ea typeface="Roboto"/>
                <a:cs typeface="Roboto"/>
                <a:sym typeface="Roboto"/>
              </a:rPr>
              <a:t>44%</a:t>
            </a:r>
            <a:endParaRPr b="1">
              <a:solidFill>
                <a:schemeClr val="lt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33"/>
        <p:cNvGrpSpPr/>
        <p:nvPr/>
      </p:nvGrpSpPr>
      <p:grpSpPr>
        <a:xfrm>
          <a:off x="0" y="0"/>
          <a:ext cx="0" cy="0"/>
          <a:chOff x="0" y="0"/>
          <a:chExt cx="0" cy="0"/>
        </a:xfrm>
      </p:grpSpPr>
      <p:sp>
        <p:nvSpPr>
          <p:cNvPr id="634" name="Google Shape;634;p5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latin typeface="Lato"/>
                <a:ea typeface="Lato"/>
                <a:cs typeface="Lato"/>
                <a:sym typeface="Lato"/>
              </a:rPr>
              <a:t>32</a:t>
            </a:fld>
            <a:endParaRPr>
              <a:latin typeface="Lato"/>
              <a:ea typeface="Lato"/>
              <a:cs typeface="Lato"/>
              <a:sym typeface="Lato"/>
            </a:endParaRPr>
          </a:p>
        </p:txBody>
      </p:sp>
      <p:sp>
        <p:nvSpPr>
          <p:cNvPr id="635" name="Google Shape;635;p55"/>
          <p:cNvSpPr txBox="1">
            <a:spLocks noGrp="1"/>
          </p:cNvSpPr>
          <p:nvPr>
            <p:ph type="title"/>
          </p:nvPr>
        </p:nvSpPr>
        <p:spPr>
          <a:xfrm>
            <a:off x="272275" y="593825"/>
            <a:ext cx="4203600" cy="1381500"/>
          </a:xfrm>
          <a:prstGeom prst="rect">
            <a:avLst/>
          </a:prstGeom>
        </p:spPr>
        <p:txBody>
          <a:bodyPr spcFirstLastPara="1" wrap="square" lIns="0" tIns="91425" rIns="91425" bIns="91425" anchor="t" anchorCtr="0">
            <a:normAutofit/>
          </a:bodyPr>
          <a:lstStyle/>
          <a:p>
            <a:pPr marL="0" lvl="0" indent="0" algn="l" rtl="0">
              <a:spcBef>
                <a:spcPts val="0"/>
              </a:spcBef>
              <a:spcAft>
                <a:spcPts val="0"/>
              </a:spcAft>
              <a:buNone/>
            </a:pPr>
            <a:r>
              <a:rPr lang="en-GB"/>
              <a:t>Cost Burden By Age</a:t>
            </a:r>
            <a:endParaRPr/>
          </a:p>
        </p:txBody>
      </p:sp>
      <p:pic>
        <p:nvPicPr>
          <p:cNvPr id="636" name="Google Shape;636;p55" title="Chart"/>
          <p:cNvPicPr preferRelativeResize="0"/>
          <p:nvPr/>
        </p:nvPicPr>
        <p:blipFill>
          <a:blip r:embed="rId3">
            <a:alphaModFix/>
          </a:blip>
          <a:stretch>
            <a:fillRect/>
          </a:stretch>
        </p:blipFill>
        <p:spPr>
          <a:xfrm>
            <a:off x="139950" y="1146350"/>
            <a:ext cx="6331101" cy="3888850"/>
          </a:xfrm>
          <a:prstGeom prst="rect">
            <a:avLst/>
          </a:prstGeom>
          <a:noFill/>
          <a:ln>
            <a:noFill/>
          </a:ln>
        </p:spPr>
      </p:pic>
      <p:sp>
        <p:nvSpPr>
          <p:cNvPr id="637" name="Google Shape;637;p55"/>
          <p:cNvSpPr txBox="1"/>
          <p:nvPr/>
        </p:nvSpPr>
        <p:spPr>
          <a:xfrm>
            <a:off x="7097375" y="1975325"/>
            <a:ext cx="1878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21.5% of </a:t>
            </a:r>
            <a:r>
              <a:rPr lang="en-GB" b="1">
                <a:latin typeface="Roboto"/>
                <a:ea typeface="Roboto"/>
                <a:cs typeface="Roboto"/>
                <a:sym typeface="Roboto"/>
              </a:rPr>
              <a:t>Working Age </a:t>
            </a:r>
            <a:r>
              <a:rPr lang="en-GB">
                <a:latin typeface="Roboto"/>
                <a:ea typeface="Roboto"/>
                <a:cs typeface="Roboto"/>
                <a:sym typeface="Roboto"/>
              </a:rPr>
              <a:t>Households are cost burdened while 32% of </a:t>
            </a:r>
            <a:r>
              <a:rPr lang="en-GB" b="1">
                <a:latin typeface="Roboto"/>
                <a:ea typeface="Roboto"/>
                <a:cs typeface="Roboto"/>
                <a:sym typeface="Roboto"/>
              </a:rPr>
              <a:t>Retiree </a:t>
            </a:r>
            <a:r>
              <a:rPr lang="en-GB">
                <a:latin typeface="Roboto"/>
                <a:ea typeface="Roboto"/>
                <a:cs typeface="Roboto"/>
                <a:sym typeface="Roboto"/>
              </a:rPr>
              <a:t>households are cost burdened.</a:t>
            </a:r>
            <a:endParaRPr>
              <a:latin typeface="Roboto"/>
              <a:ea typeface="Roboto"/>
              <a:cs typeface="Roboto"/>
              <a:sym typeface="Roboto"/>
            </a:endParaRPr>
          </a:p>
        </p:txBody>
      </p:sp>
      <p:sp>
        <p:nvSpPr>
          <p:cNvPr id="638" name="Google Shape;638;p55"/>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2016-2020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42"/>
        <p:cNvGrpSpPr/>
        <p:nvPr/>
      </p:nvGrpSpPr>
      <p:grpSpPr>
        <a:xfrm>
          <a:off x="0" y="0"/>
          <a:ext cx="0" cy="0"/>
          <a:chOff x="0" y="0"/>
          <a:chExt cx="0" cy="0"/>
        </a:xfrm>
      </p:grpSpPr>
      <p:sp>
        <p:nvSpPr>
          <p:cNvPr id="643" name="Google Shape;643;p5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latin typeface="Lato"/>
                <a:ea typeface="Lato"/>
                <a:cs typeface="Lato"/>
                <a:sym typeface="Lato"/>
              </a:rPr>
              <a:t>33</a:t>
            </a:fld>
            <a:endParaRPr>
              <a:latin typeface="Lato"/>
              <a:ea typeface="Lato"/>
              <a:cs typeface="Lato"/>
              <a:sym typeface="Lato"/>
            </a:endParaRPr>
          </a:p>
        </p:txBody>
      </p:sp>
      <p:sp>
        <p:nvSpPr>
          <p:cNvPr id="644" name="Google Shape;644;p56"/>
          <p:cNvSpPr txBox="1">
            <a:spLocks noGrp="1"/>
          </p:cNvSpPr>
          <p:nvPr>
            <p:ph type="title"/>
          </p:nvPr>
        </p:nvSpPr>
        <p:spPr>
          <a:xfrm>
            <a:off x="321650" y="743850"/>
            <a:ext cx="2495400" cy="1381500"/>
          </a:xfrm>
          <a:prstGeom prst="rect">
            <a:avLst/>
          </a:prstGeom>
        </p:spPr>
        <p:txBody>
          <a:bodyPr spcFirstLastPara="1" wrap="square" lIns="0" tIns="91425" rIns="91425" bIns="91425" anchor="t" anchorCtr="0">
            <a:normAutofit/>
          </a:bodyPr>
          <a:lstStyle/>
          <a:p>
            <a:pPr marL="0" lvl="0" indent="0" algn="l" rtl="0">
              <a:spcBef>
                <a:spcPts val="0"/>
              </a:spcBef>
              <a:spcAft>
                <a:spcPts val="0"/>
              </a:spcAft>
              <a:buNone/>
            </a:pPr>
            <a:r>
              <a:rPr lang="en-GB"/>
              <a:t>Vacancy in Greater Newport</a:t>
            </a:r>
            <a:endParaRPr/>
          </a:p>
        </p:txBody>
      </p:sp>
      <p:sp>
        <p:nvSpPr>
          <p:cNvPr id="645" name="Google Shape;645;p56"/>
          <p:cNvSpPr txBox="1"/>
          <p:nvPr/>
        </p:nvSpPr>
        <p:spPr>
          <a:xfrm>
            <a:off x="4213375" y="1455200"/>
            <a:ext cx="119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Roboto"/>
                <a:ea typeface="Roboto"/>
                <a:cs typeface="Roboto"/>
                <a:sym typeface="Roboto"/>
              </a:rPr>
              <a:t>10,239</a:t>
            </a:r>
            <a:endParaRPr>
              <a:solidFill>
                <a:schemeClr val="lt1"/>
              </a:solidFill>
              <a:latin typeface="Roboto"/>
              <a:ea typeface="Roboto"/>
              <a:cs typeface="Roboto"/>
              <a:sym typeface="Roboto"/>
            </a:endParaRPr>
          </a:p>
        </p:txBody>
      </p:sp>
      <p:pic>
        <p:nvPicPr>
          <p:cNvPr id="646" name="Google Shape;646;p56" title="Chart"/>
          <p:cNvPicPr preferRelativeResize="0"/>
          <p:nvPr/>
        </p:nvPicPr>
        <p:blipFill>
          <a:blip r:embed="rId3">
            <a:alphaModFix/>
          </a:blip>
          <a:stretch>
            <a:fillRect/>
          </a:stretch>
        </p:blipFill>
        <p:spPr>
          <a:xfrm>
            <a:off x="3044050" y="872200"/>
            <a:ext cx="5959800" cy="3685150"/>
          </a:xfrm>
          <a:prstGeom prst="rect">
            <a:avLst/>
          </a:prstGeom>
          <a:noFill/>
          <a:ln>
            <a:noFill/>
          </a:ln>
        </p:spPr>
      </p:pic>
      <p:sp>
        <p:nvSpPr>
          <p:cNvPr id="647" name="Google Shape;647;p56"/>
          <p:cNvSpPr txBox="1"/>
          <p:nvPr/>
        </p:nvSpPr>
        <p:spPr>
          <a:xfrm>
            <a:off x="7210300" y="3769275"/>
            <a:ext cx="151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Occupied Units</a:t>
            </a:r>
            <a:endParaRPr>
              <a:latin typeface="Roboto"/>
              <a:ea typeface="Roboto"/>
              <a:cs typeface="Roboto"/>
              <a:sym typeface="Roboto"/>
            </a:endParaRPr>
          </a:p>
        </p:txBody>
      </p:sp>
      <p:sp>
        <p:nvSpPr>
          <p:cNvPr id="648" name="Google Shape;648;p56"/>
          <p:cNvSpPr txBox="1"/>
          <p:nvPr/>
        </p:nvSpPr>
        <p:spPr>
          <a:xfrm>
            <a:off x="6624425" y="3203050"/>
            <a:ext cx="119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Roboto"/>
                <a:ea typeface="Roboto"/>
                <a:cs typeface="Roboto"/>
                <a:sym typeface="Roboto"/>
              </a:rPr>
              <a:t>53,539</a:t>
            </a:r>
            <a:endParaRPr>
              <a:solidFill>
                <a:schemeClr val="lt1"/>
              </a:solidFill>
              <a:latin typeface="Roboto"/>
              <a:ea typeface="Roboto"/>
              <a:cs typeface="Roboto"/>
              <a:sym typeface="Roboto"/>
            </a:endParaRPr>
          </a:p>
        </p:txBody>
      </p:sp>
      <p:sp>
        <p:nvSpPr>
          <p:cNvPr id="649" name="Google Shape;649;p56"/>
          <p:cNvSpPr txBox="1"/>
          <p:nvPr/>
        </p:nvSpPr>
        <p:spPr>
          <a:xfrm>
            <a:off x="5292700" y="2314575"/>
            <a:ext cx="14625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chemeClr val="dk2"/>
                </a:solidFill>
                <a:latin typeface="Roboto"/>
                <a:ea typeface="Roboto"/>
                <a:cs typeface="Roboto"/>
                <a:sym typeface="Roboto"/>
              </a:rPr>
              <a:t>63,778</a:t>
            </a:r>
            <a:endParaRPr sz="2000">
              <a:solidFill>
                <a:schemeClr val="dk2"/>
              </a:solidFill>
              <a:latin typeface="Roboto"/>
              <a:ea typeface="Roboto"/>
              <a:cs typeface="Roboto"/>
              <a:sym typeface="Roboto"/>
            </a:endParaRPr>
          </a:p>
          <a:p>
            <a:pPr marL="0" lvl="0" indent="0" algn="ctr" rtl="0">
              <a:spcBef>
                <a:spcPts val="0"/>
              </a:spcBef>
              <a:spcAft>
                <a:spcPts val="0"/>
              </a:spcAft>
              <a:buNone/>
            </a:pPr>
            <a:r>
              <a:rPr lang="en-GB" sz="2000">
                <a:solidFill>
                  <a:schemeClr val="dk2"/>
                </a:solidFill>
                <a:latin typeface="Roboto"/>
                <a:ea typeface="Roboto"/>
                <a:cs typeface="Roboto"/>
                <a:sym typeface="Roboto"/>
              </a:rPr>
              <a:t>Total Units</a:t>
            </a:r>
            <a:endParaRPr sz="2000">
              <a:solidFill>
                <a:schemeClr val="dk2"/>
              </a:solidFill>
              <a:latin typeface="Roboto"/>
              <a:ea typeface="Roboto"/>
              <a:cs typeface="Roboto"/>
              <a:sym typeface="Roboto"/>
            </a:endParaRPr>
          </a:p>
        </p:txBody>
      </p:sp>
      <p:sp>
        <p:nvSpPr>
          <p:cNvPr id="650" name="Google Shape;650;p56"/>
          <p:cNvSpPr txBox="1"/>
          <p:nvPr/>
        </p:nvSpPr>
        <p:spPr>
          <a:xfrm>
            <a:off x="195800" y="1774925"/>
            <a:ext cx="27471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There has been an</a:t>
            </a:r>
            <a:r>
              <a:rPr lang="en-GB" b="1">
                <a:latin typeface="Roboto"/>
                <a:ea typeface="Roboto"/>
                <a:cs typeface="Roboto"/>
                <a:sym typeface="Roboto"/>
              </a:rPr>
              <a:t> </a:t>
            </a:r>
            <a:r>
              <a:rPr lang="en-GB" b="1">
                <a:solidFill>
                  <a:schemeClr val="dk1"/>
                </a:solidFill>
                <a:latin typeface="Roboto"/>
                <a:ea typeface="Roboto"/>
                <a:cs typeface="Roboto"/>
                <a:sym typeface="Roboto"/>
              </a:rPr>
              <a:t>increase</a:t>
            </a:r>
            <a:r>
              <a:rPr lang="en-GB">
                <a:latin typeface="Roboto"/>
                <a:ea typeface="Roboto"/>
                <a:cs typeface="Roboto"/>
                <a:sym typeface="Roboto"/>
              </a:rPr>
              <a:t> in both vacant and owner-occupied units.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Vacant units </a:t>
            </a:r>
            <a:r>
              <a:rPr lang="en-GB" b="1">
                <a:solidFill>
                  <a:schemeClr val="dk1"/>
                </a:solidFill>
                <a:latin typeface="Roboto"/>
                <a:ea typeface="Roboto"/>
                <a:cs typeface="Roboto"/>
                <a:sym typeface="Roboto"/>
              </a:rPr>
              <a:t>increased 20%</a:t>
            </a:r>
            <a:r>
              <a:rPr lang="en-GB">
                <a:latin typeface="Roboto"/>
                <a:ea typeface="Roboto"/>
                <a:cs typeface="Roboto"/>
                <a:sym typeface="Roboto"/>
              </a:rPr>
              <a:t> between 2015 and 2020.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Increases in vacancy may be attributed to a high cost of living and an aging population. </a:t>
            </a:r>
            <a:endParaRPr>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p:txBody>
      </p:sp>
      <p:sp>
        <p:nvSpPr>
          <p:cNvPr id="651" name="Google Shape;651;p56"/>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2016-2020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
        <p:nvSpPr>
          <p:cNvPr id="652" name="Google Shape;652;p56"/>
          <p:cNvSpPr txBox="1"/>
          <p:nvPr/>
        </p:nvSpPr>
        <p:spPr>
          <a:xfrm>
            <a:off x="3252000" y="101602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Vacant Units</a:t>
            </a:r>
            <a:endParaRPr>
              <a:latin typeface="Roboto"/>
              <a:ea typeface="Roboto"/>
              <a:cs typeface="Roboto"/>
              <a:sym typeface="Roboto"/>
            </a:endParaRPr>
          </a:p>
        </p:txBody>
      </p:sp>
      <p:sp>
        <p:nvSpPr>
          <p:cNvPr id="653" name="Google Shape;653;p56"/>
          <p:cNvSpPr txBox="1"/>
          <p:nvPr/>
        </p:nvSpPr>
        <p:spPr>
          <a:xfrm>
            <a:off x="4851375" y="1455200"/>
            <a:ext cx="119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Roboto"/>
                <a:ea typeface="Roboto"/>
                <a:cs typeface="Roboto"/>
                <a:sym typeface="Roboto"/>
              </a:rPr>
              <a:t>10,239</a:t>
            </a:r>
            <a:endParaRPr>
              <a:solidFill>
                <a:schemeClr val="lt1"/>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57"/>
        <p:cNvGrpSpPr/>
        <p:nvPr/>
      </p:nvGrpSpPr>
      <p:grpSpPr>
        <a:xfrm>
          <a:off x="0" y="0"/>
          <a:ext cx="0" cy="0"/>
          <a:chOff x="0" y="0"/>
          <a:chExt cx="0" cy="0"/>
        </a:xfrm>
      </p:grpSpPr>
      <p:sp>
        <p:nvSpPr>
          <p:cNvPr id="658" name="Google Shape;658;p5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latin typeface="Lato"/>
                <a:ea typeface="Lato"/>
                <a:cs typeface="Lato"/>
                <a:sym typeface="Lato"/>
              </a:rPr>
              <a:t>34</a:t>
            </a:fld>
            <a:endParaRPr>
              <a:latin typeface="Lato"/>
              <a:ea typeface="Lato"/>
              <a:cs typeface="Lato"/>
              <a:sym typeface="Lato"/>
            </a:endParaRPr>
          </a:p>
        </p:txBody>
      </p:sp>
      <p:sp>
        <p:nvSpPr>
          <p:cNvPr id="659" name="Google Shape;659;p57"/>
          <p:cNvSpPr txBox="1">
            <a:spLocks noGrp="1"/>
          </p:cNvSpPr>
          <p:nvPr>
            <p:ph type="title"/>
          </p:nvPr>
        </p:nvSpPr>
        <p:spPr>
          <a:xfrm>
            <a:off x="428475" y="527325"/>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Second Homes in Greater Newport</a:t>
            </a:r>
            <a:endParaRPr/>
          </a:p>
        </p:txBody>
      </p:sp>
      <p:pic>
        <p:nvPicPr>
          <p:cNvPr id="660" name="Google Shape;660;p57" title="Chart"/>
          <p:cNvPicPr preferRelativeResize="0"/>
          <p:nvPr/>
        </p:nvPicPr>
        <p:blipFill>
          <a:blip r:embed="rId3">
            <a:alphaModFix/>
          </a:blip>
          <a:stretch>
            <a:fillRect/>
          </a:stretch>
        </p:blipFill>
        <p:spPr>
          <a:xfrm>
            <a:off x="428475" y="1350750"/>
            <a:ext cx="5497197" cy="3399100"/>
          </a:xfrm>
          <a:prstGeom prst="rect">
            <a:avLst/>
          </a:prstGeom>
          <a:noFill/>
          <a:ln>
            <a:noFill/>
          </a:ln>
        </p:spPr>
      </p:pic>
      <p:sp>
        <p:nvSpPr>
          <p:cNvPr id="661" name="Google Shape;661;p57"/>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2016-2020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
        <p:nvSpPr>
          <p:cNvPr id="662" name="Google Shape;662;p57"/>
          <p:cNvSpPr txBox="1"/>
          <p:nvPr/>
        </p:nvSpPr>
        <p:spPr>
          <a:xfrm>
            <a:off x="6229900" y="1532850"/>
            <a:ext cx="27393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b="1">
                <a:solidFill>
                  <a:schemeClr val="dk2"/>
                </a:solidFill>
                <a:latin typeface="Raleway"/>
                <a:ea typeface="Raleway"/>
                <a:cs typeface="Raleway"/>
                <a:sym typeface="Raleway"/>
              </a:rPr>
              <a:t>7%</a:t>
            </a:r>
            <a:r>
              <a:rPr lang="en-GB" sz="1900" b="1">
                <a:solidFill>
                  <a:srgbClr val="F26722"/>
                </a:solidFill>
                <a:latin typeface="Raleway"/>
                <a:ea typeface="Raleway"/>
                <a:cs typeface="Raleway"/>
                <a:sym typeface="Raleway"/>
              </a:rPr>
              <a:t> </a:t>
            </a:r>
            <a:endParaRPr sz="1900" b="1">
              <a:solidFill>
                <a:srgbClr val="F26722"/>
              </a:solidFill>
              <a:latin typeface="Raleway"/>
              <a:ea typeface="Raleway"/>
              <a:cs typeface="Raleway"/>
              <a:sym typeface="Raleway"/>
            </a:endParaRPr>
          </a:p>
          <a:p>
            <a:pPr marL="0" lvl="0" indent="0" algn="l" rtl="0">
              <a:spcBef>
                <a:spcPts val="0"/>
              </a:spcBef>
              <a:spcAft>
                <a:spcPts val="0"/>
              </a:spcAft>
              <a:buNone/>
            </a:pPr>
            <a:r>
              <a:rPr lang="en-GB">
                <a:latin typeface="Roboto"/>
                <a:ea typeface="Roboto"/>
                <a:cs typeface="Roboto"/>
                <a:sym typeface="Roboto"/>
              </a:rPr>
              <a:t>of vacant units are second homes – a statistic that has </a:t>
            </a:r>
            <a:r>
              <a:rPr lang="en-GB" b="1" u="sng">
                <a:solidFill>
                  <a:srgbClr val="980000"/>
                </a:solidFill>
                <a:latin typeface="Roboto"/>
                <a:ea typeface="Roboto"/>
                <a:cs typeface="Roboto"/>
                <a:sym typeface="Roboto"/>
              </a:rPr>
              <a:t>decreased 41%</a:t>
            </a:r>
            <a:r>
              <a:rPr lang="en-GB">
                <a:latin typeface="Roboto"/>
                <a:ea typeface="Roboto"/>
                <a:cs typeface="Roboto"/>
                <a:sym typeface="Roboto"/>
              </a:rPr>
              <a:t> since 2015.</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The majority of vacant homes in the area are Seasonal (49%) and Other Housing (22%), which includes homes under renovation, awaiting sale, or being used for storage. </a:t>
            </a:r>
            <a:endParaRPr>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66"/>
        <p:cNvGrpSpPr/>
        <p:nvPr/>
      </p:nvGrpSpPr>
      <p:grpSpPr>
        <a:xfrm>
          <a:off x="0" y="0"/>
          <a:ext cx="0" cy="0"/>
          <a:chOff x="0" y="0"/>
          <a:chExt cx="0" cy="0"/>
        </a:xfrm>
      </p:grpSpPr>
      <p:sp>
        <p:nvSpPr>
          <p:cNvPr id="667" name="Google Shape;667;p5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latin typeface="Lato"/>
                <a:ea typeface="Lato"/>
                <a:cs typeface="Lato"/>
                <a:sym typeface="Lato"/>
              </a:rPr>
              <a:t>35</a:t>
            </a:fld>
            <a:endParaRPr>
              <a:latin typeface="Lato"/>
              <a:ea typeface="Lato"/>
              <a:cs typeface="Lato"/>
              <a:sym typeface="Lato"/>
            </a:endParaRPr>
          </a:p>
        </p:txBody>
      </p:sp>
      <p:sp>
        <p:nvSpPr>
          <p:cNvPr id="668" name="Google Shape;668;p5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Short-term Rentals</a:t>
            </a:r>
            <a:endParaRPr/>
          </a:p>
        </p:txBody>
      </p:sp>
      <p:sp>
        <p:nvSpPr>
          <p:cNvPr id="669" name="Google Shape;669;p58"/>
          <p:cNvSpPr txBox="1"/>
          <p:nvPr/>
        </p:nvSpPr>
        <p:spPr>
          <a:xfrm>
            <a:off x="314025" y="4757024"/>
            <a:ext cx="5496600" cy="5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Roboto Light"/>
                <a:ea typeface="Roboto Light"/>
                <a:cs typeface="Roboto Light"/>
                <a:sym typeface="Roboto Light"/>
              </a:rPr>
              <a:t>Source: AirDNA data compiled by Fourth Economy Consulting</a:t>
            </a:r>
            <a:endParaRPr sz="1000">
              <a:latin typeface="Roboto Light"/>
              <a:ea typeface="Roboto Light"/>
              <a:cs typeface="Roboto Light"/>
              <a:sym typeface="Roboto Light"/>
            </a:endParaRPr>
          </a:p>
        </p:txBody>
      </p:sp>
      <p:pic>
        <p:nvPicPr>
          <p:cNvPr id="670" name="Google Shape;670;p58" title="Chart"/>
          <p:cNvPicPr preferRelativeResize="0"/>
          <p:nvPr/>
        </p:nvPicPr>
        <p:blipFill>
          <a:blip r:embed="rId3">
            <a:alphaModFix/>
          </a:blip>
          <a:stretch>
            <a:fillRect/>
          </a:stretch>
        </p:blipFill>
        <p:spPr>
          <a:xfrm>
            <a:off x="144200" y="944125"/>
            <a:ext cx="6164276" cy="3657174"/>
          </a:xfrm>
          <a:prstGeom prst="rect">
            <a:avLst/>
          </a:prstGeom>
          <a:noFill/>
          <a:ln>
            <a:noFill/>
          </a:ln>
        </p:spPr>
      </p:pic>
      <p:graphicFrame>
        <p:nvGraphicFramePr>
          <p:cNvPr id="671" name="Google Shape;671;p58"/>
          <p:cNvGraphicFramePr/>
          <p:nvPr/>
        </p:nvGraphicFramePr>
        <p:xfrm>
          <a:off x="6456425" y="2119725"/>
          <a:ext cx="2436250" cy="2549000"/>
        </p:xfrm>
        <a:graphic>
          <a:graphicData uri="http://schemas.openxmlformats.org/drawingml/2006/table">
            <a:tbl>
              <a:tblPr>
                <a:noFill/>
                <a:tableStyleId>{68153D62-F44E-4F51-AF3C-A8DD0660B918}</a:tableStyleId>
              </a:tblPr>
              <a:tblGrid>
                <a:gridCol w="1218125">
                  <a:extLst>
                    <a:ext uri="{9D8B030D-6E8A-4147-A177-3AD203B41FA5}">
                      <a16:colId xmlns:a16="http://schemas.microsoft.com/office/drawing/2014/main" val="20000"/>
                    </a:ext>
                  </a:extLst>
                </a:gridCol>
                <a:gridCol w="1218125">
                  <a:extLst>
                    <a:ext uri="{9D8B030D-6E8A-4147-A177-3AD203B41FA5}">
                      <a16:colId xmlns:a16="http://schemas.microsoft.com/office/drawing/2014/main" val="20001"/>
                    </a:ext>
                  </a:extLst>
                </a:gridCol>
              </a:tblGrid>
              <a:tr h="269300">
                <a:tc>
                  <a:txBody>
                    <a:bodyPr/>
                    <a:lstStyle/>
                    <a:p>
                      <a:pPr marL="0" lvl="0" indent="0" algn="l" rtl="0">
                        <a:lnSpc>
                          <a:spcPct val="115000"/>
                        </a:lnSpc>
                        <a:spcBef>
                          <a:spcPts val="0"/>
                        </a:spcBef>
                        <a:spcAft>
                          <a:spcPts val="0"/>
                        </a:spcAft>
                        <a:buNone/>
                      </a:pPr>
                      <a:r>
                        <a:rPr lang="en-GB" sz="1000" b="1"/>
                        <a:t>Location</a:t>
                      </a:r>
                      <a:endParaRPr sz="10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000" b="1"/>
                        <a:t>Active Listings</a:t>
                      </a:r>
                      <a:endParaRPr sz="10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53300">
                <a:tc>
                  <a:txBody>
                    <a:bodyPr/>
                    <a:lstStyle/>
                    <a:p>
                      <a:pPr marL="0" lvl="0" indent="0" algn="l" rtl="0">
                        <a:lnSpc>
                          <a:spcPct val="115000"/>
                        </a:lnSpc>
                        <a:spcBef>
                          <a:spcPts val="0"/>
                        </a:spcBef>
                        <a:spcAft>
                          <a:spcPts val="0"/>
                        </a:spcAft>
                        <a:buNone/>
                      </a:pPr>
                      <a:r>
                        <a:rPr lang="en-GB" sz="1000"/>
                        <a:t>Newport</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1,086</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53300">
                <a:tc>
                  <a:txBody>
                    <a:bodyPr/>
                    <a:lstStyle/>
                    <a:p>
                      <a:pPr marL="0" lvl="0" indent="0" algn="l" rtl="0">
                        <a:lnSpc>
                          <a:spcPct val="115000"/>
                        </a:lnSpc>
                        <a:spcBef>
                          <a:spcPts val="0"/>
                        </a:spcBef>
                        <a:spcAft>
                          <a:spcPts val="0"/>
                        </a:spcAft>
                        <a:buNone/>
                      </a:pPr>
                      <a:r>
                        <a:rPr lang="en-GB" sz="1000"/>
                        <a:t>Middletown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509</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53300">
                <a:tc>
                  <a:txBody>
                    <a:bodyPr/>
                    <a:lstStyle/>
                    <a:p>
                      <a:pPr marL="0" lvl="0" indent="0" algn="l" rtl="0">
                        <a:lnSpc>
                          <a:spcPct val="115000"/>
                        </a:lnSpc>
                        <a:spcBef>
                          <a:spcPts val="0"/>
                        </a:spcBef>
                        <a:spcAft>
                          <a:spcPts val="0"/>
                        </a:spcAft>
                        <a:buNone/>
                      </a:pPr>
                      <a:r>
                        <a:rPr lang="en-GB" sz="1000"/>
                        <a:t>Jamestown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162</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53300">
                <a:tc>
                  <a:txBody>
                    <a:bodyPr/>
                    <a:lstStyle/>
                    <a:p>
                      <a:pPr marL="0" lvl="0" indent="0" algn="l" rtl="0">
                        <a:lnSpc>
                          <a:spcPct val="115000"/>
                        </a:lnSpc>
                        <a:spcBef>
                          <a:spcPts val="0"/>
                        </a:spcBef>
                        <a:spcAft>
                          <a:spcPts val="0"/>
                        </a:spcAft>
                        <a:buNone/>
                      </a:pPr>
                      <a:r>
                        <a:rPr lang="en-GB" sz="1000"/>
                        <a:t>Portsmouth</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156</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53300">
                <a:tc>
                  <a:txBody>
                    <a:bodyPr/>
                    <a:lstStyle/>
                    <a:p>
                      <a:pPr marL="0" lvl="0" indent="0" algn="l" rtl="0">
                        <a:lnSpc>
                          <a:spcPct val="115000"/>
                        </a:lnSpc>
                        <a:spcBef>
                          <a:spcPts val="0"/>
                        </a:spcBef>
                        <a:spcAft>
                          <a:spcPts val="0"/>
                        </a:spcAft>
                        <a:buNone/>
                      </a:pPr>
                      <a:r>
                        <a:rPr lang="en-GB" sz="1000"/>
                        <a:t>Bristol</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132</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53300">
                <a:tc>
                  <a:txBody>
                    <a:bodyPr/>
                    <a:lstStyle/>
                    <a:p>
                      <a:pPr marL="0" lvl="0" indent="0" algn="l" rtl="0">
                        <a:lnSpc>
                          <a:spcPct val="115000"/>
                        </a:lnSpc>
                        <a:spcBef>
                          <a:spcPts val="0"/>
                        </a:spcBef>
                        <a:spcAft>
                          <a:spcPts val="0"/>
                        </a:spcAft>
                        <a:buNone/>
                      </a:pPr>
                      <a:r>
                        <a:rPr lang="en-GB" sz="1000"/>
                        <a:t>Little Compton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121</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53300">
                <a:tc>
                  <a:txBody>
                    <a:bodyPr/>
                    <a:lstStyle/>
                    <a:p>
                      <a:pPr marL="0" lvl="0" indent="0" algn="l" rtl="0">
                        <a:lnSpc>
                          <a:spcPct val="115000"/>
                        </a:lnSpc>
                        <a:spcBef>
                          <a:spcPts val="0"/>
                        </a:spcBef>
                        <a:spcAft>
                          <a:spcPts val="0"/>
                        </a:spcAft>
                        <a:buNone/>
                      </a:pPr>
                      <a:r>
                        <a:rPr lang="en-GB" sz="1000"/>
                        <a:t>Tiverton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63</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53300">
                <a:tc>
                  <a:txBody>
                    <a:bodyPr/>
                    <a:lstStyle/>
                    <a:p>
                      <a:pPr marL="0" lvl="0" indent="0" algn="l" rtl="0">
                        <a:lnSpc>
                          <a:spcPct val="115000"/>
                        </a:lnSpc>
                        <a:spcBef>
                          <a:spcPts val="0"/>
                        </a:spcBef>
                        <a:spcAft>
                          <a:spcPts val="0"/>
                        </a:spcAft>
                        <a:buNone/>
                      </a:pPr>
                      <a:r>
                        <a:rPr lang="en-GB" sz="1000"/>
                        <a:t>Warren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42</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53300">
                <a:tc>
                  <a:txBody>
                    <a:bodyPr/>
                    <a:lstStyle/>
                    <a:p>
                      <a:pPr marL="0" lvl="0" indent="0" algn="l" rtl="0">
                        <a:lnSpc>
                          <a:spcPct val="115000"/>
                        </a:lnSpc>
                        <a:spcBef>
                          <a:spcPts val="0"/>
                        </a:spcBef>
                        <a:spcAft>
                          <a:spcPts val="0"/>
                        </a:spcAft>
                        <a:buNone/>
                      </a:pPr>
                      <a:r>
                        <a:rPr lang="en-GB" sz="1000"/>
                        <a:t>Barrington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1000"/>
                        <a:t>31</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672" name="Google Shape;672;p58"/>
          <p:cNvSpPr txBox="1"/>
          <p:nvPr/>
        </p:nvSpPr>
        <p:spPr>
          <a:xfrm>
            <a:off x="6414750" y="619025"/>
            <a:ext cx="2773200" cy="177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solidFill>
                  <a:schemeClr val="dk2"/>
                </a:solidFill>
                <a:latin typeface="Roboto"/>
                <a:ea typeface="Roboto"/>
                <a:cs typeface="Roboto"/>
                <a:sym typeface="Roboto"/>
              </a:rPr>
              <a:t>The volume of short-term rentals in the region has </a:t>
            </a:r>
            <a:r>
              <a:rPr lang="en-GB" sz="1500" b="1">
                <a:solidFill>
                  <a:schemeClr val="dk2"/>
                </a:solidFill>
                <a:latin typeface="Roboto"/>
                <a:ea typeface="Roboto"/>
                <a:cs typeface="Roboto"/>
                <a:sym typeface="Roboto"/>
              </a:rPr>
              <a:t>returned to pre-pandemic levels, </a:t>
            </a:r>
            <a:r>
              <a:rPr lang="en-GB" sz="1500">
                <a:solidFill>
                  <a:schemeClr val="dk2"/>
                </a:solidFill>
                <a:latin typeface="Roboto"/>
                <a:ea typeface="Roboto"/>
                <a:cs typeface="Roboto"/>
                <a:sym typeface="Roboto"/>
              </a:rPr>
              <a:t>driven primarily by Newport. </a:t>
            </a:r>
            <a:endParaRPr sz="4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673" name="Google Shape;673;p58"/>
          <p:cNvSpPr txBox="1">
            <a:spLocks noGrp="1"/>
          </p:cNvSpPr>
          <p:nvPr>
            <p:ph type="title"/>
          </p:nvPr>
        </p:nvSpPr>
        <p:spPr>
          <a:xfrm>
            <a:off x="233350" y="504000"/>
            <a:ext cx="8501400" cy="143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Short-term Rentals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77"/>
        <p:cNvGrpSpPr/>
        <p:nvPr/>
      </p:nvGrpSpPr>
      <p:grpSpPr>
        <a:xfrm>
          <a:off x="0" y="0"/>
          <a:ext cx="0" cy="0"/>
          <a:chOff x="0" y="0"/>
          <a:chExt cx="0" cy="0"/>
        </a:xfrm>
      </p:grpSpPr>
      <p:sp>
        <p:nvSpPr>
          <p:cNvPr id="678" name="Google Shape;678;p59"/>
          <p:cNvSpPr txBox="1">
            <a:spLocks noGrp="1"/>
          </p:cNvSpPr>
          <p:nvPr>
            <p:ph type="title"/>
          </p:nvPr>
        </p:nvSpPr>
        <p:spPr>
          <a:xfrm>
            <a:off x="206825" y="499175"/>
            <a:ext cx="86763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Commuting Patterns:</a:t>
            </a:r>
            <a:endParaRPr/>
          </a:p>
          <a:p>
            <a:pPr marL="0" lvl="0" indent="0" algn="l" rtl="0">
              <a:spcBef>
                <a:spcPts val="0"/>
              </a:spcBef>
              <a:spcAft>
                <a:spcPts val="0"/>
              </a:spcAft>
              <a:buNone/>
            </a:pPr>
            <a:r>
              <a:rPr lang="en-GB"/>
              <a:t>More Evidence Housing too Expensive for Workers</a:t>
            </a:r>
            <a:endParaRPr/>
          </a:p>
        </p:txBody>
      </p:sp>
      <p:sp>
        <p:nvSpPr>
          <p:cNvPr id="679" name="Google Shape;679;p59"/>
          <p:cNvSpPr txBox="1">
            <a:spLocks noGrp="1"/>
          </p:cNvSpPr>
          <p:nvPr>
            <p:ph type="body" idx="1"/>
          </p:nvPr>
        </p:nvSpPr>
        <p:spPr>
          <a:xfrm>
            <a:off x="6721325" y="1747225"/>
            <a:ext cx="22488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There is a decades-long trend of more workers having to commute in from outside of the region.</a:t>
            </a:r>
            <a:endParaRPr/>
          </a:p>
          <a:p>
            <a:pPr marL="0" lvl="0" indent="0" algn="l" rtl="0">
              <a:spcBef>
                <a:spcPts val="0"/>
              </a:spcBef>
              <a:spcAft>
                <a:spcPts val="0"/>
              </a:spcAft>
              <a:buNone/>
            </a:pPr>
            <a:endParaRPr/>
          </a:p>
          <a:p>
            <a:pPr marL="0" lvl="0" indent="0" algn="l" rtl="0">
              <a:spcBef>
                <a:spcPts val="0"/>
              </a:spcBef>
              <a:spcAft>
                <a:spcPts val="0"/>
              </a:spcAft>
              <a:buNone/>
            </a:pPr>
            <a:r>
              <a:rPr lang="en-GB"/>
              <a:t>Even as the region </a:t>
            </a:r>
            <a:r>
              <a:rPr lang="en-GB" b="1">
                <a:solidFill>
                  <a:schemeClr val="dk1"/>
                </a:solidFill>
              </a:rPr>
              <a:t>added 3,169 workers</a:t>
            </a:r>
            <a:r>
              <a:rPr lang="en-GB"/>
              <a:t> from 2010 to 2019, </a:t>
            </a:r>
            <a:r>
              <a:rPr lang="en-GB" b="1">
                <a:solidFill>
                  <a:srgbClr val="1A73E8"/>
                </a:solidFill>
              </a:rPr>
              <a:t>66 fewer lived and worked in the region</a:t>
            </a:r>
            <a:r>
              <a:rPr lang="en-GB"/>
              <a:t> and </a:t>
            </a:r>
            <a:r>
              <a:rPr lang="en-GB" b="1">
                <a:solidFill>
                  <a:srgbClr val="990000"/>
                </a:solidFill>
              </a:rPr>
              <a:t>3,235 more commuted in</a:t>
            </a:r>
            <a:r>
              <a:rPr lang="en-GB"/>
              <a:t> from outside the region.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80" name="Google Shape;680;p5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36</a:t>
            </a:fld>
            <a:endParaRPr/>
          </a:p>
        </p:txBody>
      </p:sp>
      <p:pic>
        <p:nvPicPr>
          <p:cNvPr id="681" name="Google Shape;681;p59" title="Chart"/>
          <p:cNvPicPr preferRelativeResize="0"/>
          <p:nvPr/>
        </p:nvPicPr>
        <p:blipFill>
          <a:blip r:embed="rId3">
            <a:alphaModFix/>
          </a:blip>
          <a:stretch>
            <a:fillRect/>
          </a:stretch>
        </p:blipFill>
        <p:spPr>
          <a:xfrm>
            <a:off x="0" y="1361150"/>
            <a:ext cx="6785773" cy="3477225"/>
          </a:xfrm>
          <a:prstGeom prst="rect">
            <a:avLst/>
          </a:prstGeom>
          <a:noFill/>
          <a:ln>
            <a:noFill/>
          </a:ln>
        </p:spPr>
      </p:pic>
      <p:sp>
        <p:nvSpPr>
          <p:cNvPr id="682" name="Google Shape;682;p59"/>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Census OnTheMap</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86"/>
        <p:cNvGrpSpPr/>
        <p:nvPr/>
      </p:nvGrpSpPr>
      <p:grpSpPr>
        <a:xfrm>
          <a:off x="0" y="0"/>
          <a:ext cx="0" cy="0"/>
          <a:chOff x="0" y="0"/>
          <a:chExt cx="0" cy="0"/>
        </a:xfrm>
      </p:grpSpPr>
      <p:sp>
        <p:nvSpPr>
          <p:cNvPr id="687" name="Google Shape;687;p60"/>
          <p:cNvSpPr txBox="1">
            <a:spLocks noGrp="1"/>
          </p:cNvSpPr>
          <p:nvPr>
            <p:ph type="title"/>
          </p:nvPr>
        </p:nvSpPr>
        <p:spPr>
          <a:xfrm>
            <a:off x="206825" y="499175"/>
            <a:ext cx="86763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Commuting Patterns:</a:t>
            </a:r>
            <a:endParaRPr/>
          </a:p>
          <a:p>
            <a:pPr marL="0" lvl="0" indent="0" algn="l" rtl="0">
              <a:spcBef>
                <a:spcPts val="0"/>
              </a:spcBef>
              <a:spcAft>
                <a:spcPts val="0"/>
              </a:spcAft>
              <a:buNone/>
            </a:pPr>
            <a:r>
              <a:rPr lang="en-GB"/>
              <a:t>Where Workers Commute in from Outside the Region</a:t>
            </a:r>
            <a:endParaRPr/>
          </a:p>
        </p:txBody>
      </p:sp>
      <p:sp>
        <p:nvSpPr>
          <p:cNvPr id="688" name="Google Shape;688;p60"/>
          <p:cNvSpPr txBox="1">
            <a:spLocks noGrp="1"/>
          </p:cNvSpPr>
          <p:nvPr>
            <p:ph type="body" idx="1"/>
          </p:nvPr>
        </p:nvSpPr>
        <p:spPr>
          <a:xfrm>
            <a:off x="238800" y="1747225"/>
            <a:ext cx="22488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EA4335"/>
                </a:solidFill>
              </a:rPr>
              <a:t>47% of workers commute in</a:t>
            </a:r>
            <a:r>
              <a:rPr lang="en-GB"/>
              <a:t> from outside the region for their primary job (totaling 20,982 workers) – with many workers traveling from Fall River or Providence. In Commuting is up from 34% in 2002 = 6,000 additional commuters.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89" name="Google Shape;689;p6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37</a:t>
            </a:fld>
            <a:endParaRPr/>
          </a:p>
        </p:txBody>
      </p:sp>
      <p:sp>
        <p:nvSpPr>
          <p:cNvPr id="690" name="Google Shape;690;p60"/>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Census OnTheMap</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pic>
        <p:nvPicPr>
          <p:cNvPr id="691" name="Google Shape;691;p60"/>
          <p:cNvPicPr preferRelativeResize="0"/>
          <p:nvPr/>
        </p:nvPicPr>
        <p:blipFill rotWithShape="1">
          <a:blip r:embed="rId3">
            <a:alphaModFix/>
          </a:blip>
          <a:srcRect t="10425" b="1670"/>
          <a:stretch/>
        </p:blipFill>
        <p:spPr>
          <a:xfrm>
            <a:off x="2524800" y="1610050"/>
            <a:ext cx="3320176" cy="3065976"/>
          </a:xfrm>
          <a:prstGeom prst="rect">
            <a:avLst/>
          </a:prstGeom>
          <a:noFill/>
          <a:ln>
            <a:noFill/>
          </a:ln>
        </p:spPr>
      </p:pic>
      <p:graphicFrame>
        <p:nvGraphicFramePr>
          <p:cNvPr id="692" name="Google Shape;692;p60"/>
          <p:cNvGraphicFramePr/>
          <p:nvPr/>
        </p:nvGraphicFramePr>
        <p:xfrm>
          <a:off x="5946800" y="1457650"/>
          <a:ext cx="2828900" cy="3422320"/>
        </p:xfrm>
        <a:graphic>
          <a:graphicData uri="http://schemas.openxmlformats.org/drawingml/2006/table">
            <a:tbl>
              <a:tblPr>
                <a:noFill/>
                <a:tableStyleId>{68153D62-F44E-4F51-AF3C-A8DD0660B918}</a:tableStyleId>
              </a:tblPr>
              <a:tblGrid>
                <a:gridCol w="257150">
                  <a:extLst>
                    <a:ext uri="{9D8B030D-6E8A-4147-A177-3AD203B41FA5}">
                      <a16:colId xmlns:a16="http://schemas.microsoft.com/office/drawing/2014/main" val="20000"/>
                    </a:ext>
                  </a:extLst>
                </a:gridCol>
                <a:gridCol w="165735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endParaRPr sz="8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b="1"/>
                        <a:t>Census Designated Place</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b="1"/>
                        <a:t>In Commuters</a:t>
                      </a:r>
                      <a:endParaRPr sz="800" b="1"/>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r" rtl="0">
                        <a:lnSpc>
                          <a:spcPct val="115000"/>
                        </a:lnSpc>
                        <a:spcBef>
                          <a:spcPts val="0"/>
                        </a:spcBef>
                        <a:spcAft>
                          <a:spcPts val="0"/>
                        </a:spcAft>
                        <a:buNone/>
                      </a:pPr>
                      <a:r>
                        <a:rPr lang="en-GB" sz="800"/>
                        <a:t>1</a:t>
                      </a:r>
                      <a:endParaRPr sz="8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Newport city, RI</a:t>
                      </a:r>
                      <a:endParaRPr sz="8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4,648</a:t>
                      </a:r>
                      <a:endParaRPr sz="800"/>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r" rtl="0">
                        <a:lnSpc>
                          <a:spcPct val="115000"/>
                        </a:lnSpc>
                        <a:spcBef>
                          <a:spcPts val="0"/>
                        </a:spcBef>
                        <a:spcAft>
                          <a:spcPts val="0"/>
                        </a:spcAft>
                        <a:buNone/>
                      </a:pPr>
                      <a:r>
                        <a:rPr lang="en-GB" sz="800"/>
                        <a:t>2</a:t>
                      </a:r>
                      <a:endParaRPr sz="8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Newport East CDP, RI</a:t>
                      </a:r>
                      <a:endParaRPr sz="8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2,967</a:t>
                      </a:r>
                      <a:endParaRPr sz="800"/>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r" rtl="0">
                        <a:lnSpc>
                          <a:spcPct val="115000"/>
                        </a:lnSpc>
                        <a:spcBef>
                          <a:spcPts val="0"/>
                        </a:spcBef>
                        <a:spcAft>
                          <a:spcPts val="0"/>
                        </a:spcAft>
                        <a:buNone/>
                      </a:pPr>
                      <a:r>
                        <a:rPr lang="en-GB" sz="800" b="1"/>
                        <a:t>3</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b="1"/>
                        <a:t>Fall River city, MA</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1,704</a:t>
                      </a:r>
                      <a:endParaRPr sz="800" b="1"/>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r" rtl="0">
                        <a:lnSpc>
                          <a:spcPct val="115000"/>
                        </a:lnSpc>
                        <a:spcBef>
                          <a:spcPts val="0"/>
                        </a:spcBef>
                        <a:spcAft>
                          <a:spcPts val="0"/>
                        </a:spcAft>
                        <a:buNone/>
                      </a:pPr>
                      <a:r>
                        <a:rPr lang="en-GB" sz="800" b="1"/>
                        <a:t>4</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b="1"/>
                        <a:t>Warwick city, RI</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1,631</a:t>
                      </a:r>
                      <a:endParaRPr sz="800" b="1"/>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r" rtl="0">
                        <a:lnSpc>
                          <a:spcPct val="115000"/>
                        </a:lnSpc>
                        <a:spcBef>
                          <a:spcPts val="0"/>
                        </a:spcBef>
                        <a:spcAft>
                          <a:spcPts val="0"/>
                        </a:spcAft>
                        <a:buNone/>
                      </a:pPr>
                      <a:r>
                        <a:rPr lang="en-GB" sz="800" b="1"/>
                        <a:t>5</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b="1"/>
                        <a:t>Providence city, RI</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1,485</a:t>
                      </a:r>
                      <a:endParaRPr sz="800" b="1"/>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r" rtl="0">
                        <a:lnSpc>
                          <a:spcPct val="115000"/>
                        </a:lnSpc>
                        <a:spcBef>
                          <a:spcPts val="0"/>
                        </a:spcBef>
                        <a:spcAft>
                          <a:spcPts val="0"/>
                        </a:spcAft>
                        <a:buNone/>
                      </a:pPr>
                      <a:r>
                        <a:rPr lang="en-GB" sz="800" b="1"/>
                        <a:t>6</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b="1"/>
                        <a:t>East Providence city, RI</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1,296</a:t>
                      </a:r>
                      <a:endParaRPr sz="800" b="1"/>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r" rtl="0">
                        <a:lnSpc>
                          <a:spcPct val="115000"/>
                        </a:lnSpc>
                        <a:spcBef>
                          <a:spcPts val="0"/>
                        </a:spcBef>
                        <a:spcAft>
                          <a:spcPts val="0"/>
                        </a:spcAft>
                        <a:buNone/>
                      </a:pPr>
                      <a:r>
                        <a:rPr lang="en-GB" sz="800"/>
                        <a:t>7</a:t>
                      </a:r>
                      <a:endParaRPr sz="8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Tiverton CDP, RI</a:t>
                      </a:r>
                      <a:endParaRPr sz="800"/>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1,246</a:t>
                      </a:r>
                      <a:endParaRPr sz="800"/>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r" rtl="0">
                        <a:lnSpc>
                          <a:spcPct val="115000"/>
                        </a:lnSpc>
                        <a:spcBef>
                          <a:spcPts val="0"/>
                        </a:spcBef>
                        <a:spcAft>
                          <a:spcPts val="0"/>
                        </a:spcAft>
                        <a:buNone/>
                      </a:pPr>
                      <a:r>
                        <a:rPr lang="en-GB" sz="800" b="1"/>
                        <a:t>8</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b="1"/>
                        <a:t>Cranston city, RI</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1,004</a:t>
                      </a:r>
                      <a:endParaRPr sz="800" b="1"/>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r" rtl="0">
                        <a:lnSpc>
                          <a:spcPct val="115000"/>
                        </a:lnSpc>
                        <a:spcBef>
                          <a:spcPts val="0"/>
                        </a:spcBef>
                        <a:spcAft>
                          <a:spcPts val="0"/>
                        </a:spcAft>
                        <a:buNone/>
                      </a:pPr>
                      <a:r>
                        <a:rPr lang="en-GB" sz="800" b="1"/>
                        <a:t>9</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b="1"/>
                        <a:t>Pawtucket city, RI</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536</a:t>
                      </a:r>
                      <a:endParaRPr sz="800" b="1"/>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0">
                <a:tc>
                  <a:txBody>
                    <a:bodyPr/>
                    <a:lstStyle/>
                    <a:p>
                      <a:pPr marL="0" lvl="0" indent="0" algn="r" rtl="0">
                        <a:lnSpc>
                          <a:spcPct val="115000"/>
                        </a:lnSpc>
                        <a:spcBef>
                          <a:spcPts val="0"/>
                        </a:spcBef>
                        <a:spcAft>
                          <a:spcPts val="0"/>
                        </a:spcAft>
                        <a:buNone/>
                      </a:pPr>
                      <a:r>
                        <a:rPr lang="en-GB" sz="800" b="1"/>
                        <a:t>10</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b="1"/>
                        <a:t>New Bedford city, MA</a:t>
                      </a:r>
                      <a:endParaRPr sz="800" b="1"/>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455</a:t>
                      </a:r>
                      <a:endParaRPr sz="800" b="1"/>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96"/>
        <p:cNvGrpSpPr/>
        <p:nvPr/>
      </p:nvGrpSpPr>
      <p:grpSpPr>
        <a:xfrm>
          <a:off x="0" y="0"/>
          <a:ext cx="0" cy="0"/>
          <a:chOff x="0" y="0"/>
          <a:chExt cx="0" cy="0"/>
        </a:xfrm>
      </p:grpSpPr>
      <p:sp>
        <p:nvSpPr>
          <p:cNvPr id="697" name="Google Shape;697;p6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Future Housing </a:t>
            </a:r>
            <a:endParaRPr/>
          </a:p>
          <a:p>
            <a:pPr marL="0" lvl="0" indent="0" algn="l" rtl="0">
              <a:spcBef>
                <a:spcPts val="0"/>
              </a:spcBef>
              <a:spcAft>
                <a:spcPts val="0"/>
              </a:spcAft>
              <a:buNone/>
            </a:pPr>
            <a:r>
              <a:rPr lang="en-GB"/>
              <a:t>Needs</a:t>
            </a:r>
            <a:endParaRPr/>
          </a:p>
          <a:p>
            <a:pPr marL="0" lvl="0" indent="0" algn="l" rtl="0">
              <a:spcBef>
                <a:spcPts val="0"/>
              </a:spcBef>
              <a:spcAft>
                <a:spcPts val="0"/>
              </a:spcAft>
              <a:buNone/>
            </a:pPr>
            <a:endParaRPr/>
          </a:p>
          <a:p>
            <a:pPr marL="0" lvl="0" indent="0" algn="r" rtl="0">
              <a:spcBef>
                <a:spcPts val="0"/>
              </a:spcBef>
              <a:spcAft>
                <a:spcPts val="0"/>
              </a:spcAft>
              <a:buNone/>
            </a:pPr>
            <a:r>
              <a:rPr lang="en-GB" sz="2000"/>
              <a:t>…Fourth Economy Analysis of data and interviews of regional employers</a:t>
            </a:r>
            <a:endParaRPr sz="2000"/>
          </a:p>
        </p:txBody>
      </p:sp>
      <p:sp>
        <p:nvSpPr>
          <p:cNvPr id="698" name="Google Shape;698;p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02"/>
        <p:cNvGrpSpPr/>
        <p:nvPr/>
      </p:nvGrpSpPr>
      <p:grpSpPr>
        <a:xfrm>
          <a:off x="0" y="0"/>
          <a:ext cx="0" cy="0"/>
          <a:chOff x="0" y="0"/>
          <a:chExt cx="0" cy="0"/>
        </a:xfrm>
      </p:grpSpPr>
      <p:sp>
        <p:nvSpPr>
          <p:cNvPr id="703" name="Google Shape;703;p62"/>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Workforce Projections</a:t>
            </a:r>
            <a:endParaRPr/>
          </a:p>
        </p:txBody>
      </p:sp>
      <p:sp>
        <p:nvSpPr>
          <p:cNvPr id="704" name="Google Shape;704;p62"/>
          <p:cNvSpPr txBox="1">
            <a:spLocks noGrp="1"/>
          </p:cNvSpPr>
          <p:nvPr>
            <p:ph type="body" idx="1"/>
          </p:nvPr>
        </p:nvSpPr>
        <p:spPr>
          <a:xfrm>
            <a:off x="492575" y="1747225"/>
            <a:ext cx="79626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sz="1800"/>
              <a:t>Greater Newport is projected to have a </a:t>
            </a:r>
            <a:r>
              <a:rPr lang="en-GB" sz="1800" b="1">
                <a:solidFill>
                  <a:schemeClr val="dk1"/>
                </a:solidFill>
              </a:rPr>
              <a:t>15.6% increase in jobs in the next 10 years</a:t>
            </a:r>
            <a:r>
              <a:rPr lang="en-GB" sz="1800"/>
              <a:t>, led by Education and Health Services, Leisure and Hospitality, and Professional and Business Services.</a:t>
            </a:r>
            <a:endParaRPr sz="1800">
              <a:solidFill>
                <a:srgbClr val="000000"/>
              </a:solidFill>
            </a:endParaRPr>
          </a:p>
          <a:p>
            <a:pPr marL="457200" lvl="0" indent="0" algn="l" rtl="0">
              <a:spcBef>
                <a:spcPts val="0"/>
              </a:spcBef>
              <a:spcAft>
                <a:spcPts val="0"/>
              </a:spcAft>
              <a:buNone/>
            </a:pPr>
            <a:endParaRPr sz="1800"/>
          </a:p>
          <a:p>
            <a:pPr marL="457200" lvl="0" indent="-342900" algn="l" rtl="0">
              <a:spcBef>
                <a:spcPts val="0"/>
              </a:spcBef>
              <a:spcAft>
                <a:spcPts val="0"/>
              </a:spcAft>
              <a:buClr>
                <a:schemeClr val="dk1"/>
              </a:buClr>
              <a:buSzPts val="1800"/>
              <a:buChar char="■"/>
            </a:pPr>
            <a:r>
              <a:rPr lang="en-GB" sz="1800"/>
              <a:t>This job growth will be </a:t>
            </a:r>
            <a:r>
              <a:rPr lang="en-GB" sz="1800" b="1">
                <a:solidFill>
                  <a:srgbClr val="980000"/>
                </a:solidFill>
              </a:rPr>
              <a:t>outpaced by nearly 10,000 retirements from the current workforce</a:t>
            </a:r>
            <a:r>
              <a:rPr lang="en-GB" sz="1800"/>
              <a:t>, due primarily to an existing clustering of workers between ages 55-64. These roles will require </a:t>
            </a:r>
            <a:r>
              <a:rPr lang="en-GB" sz="1800" b="1">
                <a:solidFill>
                  <a:schemeClr val="dk1"/>
                </a:solidFill>
              </a:rPr>
              <a:t>significant backfilling to stabilize the regional workforce</a:t>
            </a:r>
            <a:r>
              <a:rPr lang="en-GB" sz="1800"/>
              <a:t>. </a:t>
            </a:r>
            <a:endParaRPr sz="1800" u="sng" baseline="300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705" name="Google Shape;705;p6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54"/>
        <p:cNvGrpSpPr/>
        <p:nvPr/>
      </p:nvGrpSpPr>
      <p:grpSpPr>
        <a:xfrm>
          <a:off x="0" y="0"/>
          <a:ext cx="0" cy="0"/>
          <a:chOff x="0" y="0"/>
          <a:chExt cx="0" cy="0"/>
        </a:xfrm>
      </p:grpSpPr>
      <p:sp>
        <p:nvSpPr>
          <p:cNvPr id="355" name="Google Shape;355;p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356" name="Google Shape;356;p27"/>
          <p:cNvSpPr txBox="1"/>
          <p:nvPr/>
        </p:nvSpPr>
        <p:spPr>
          <a:xfrm>
            <a:off x="64075" y="4481950"/>
            <a:ext cx="6733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Median Home Price: HousingWorksRI, Housing Fact Book, 2017-2023; </a:t>
            </a: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US Median Home Price: Federal Reserve of St. Louis</a:t>
            </a:r>
            <a:endParaRPr sz="1000">
              <a:latin typeface="Roboto"/>
              <a:ea typeface="Roboto"/>
              <a:cs typeface="Roboto"/>
              <a:sym typeface="Roboto"/>
            </a:endParaRPr>
          </a:p>
        </p:txBody>
      </p:sp>
      <p:sp>
        <p:nvSpPr>
          <p:cNvPr id="357" name="Google Shape;357;p27"/>
          <p:cNvSpPr txBox="1">
            <a:spLocks noGrp="1"/>
          </p:cNvSpPr>
          <p:nvPr>
            <p:ph type="title"/>
          </p:nvPr>
        </p:nvSpPr>
        <p:spPr>
          <a:xfrm>
            <a:off x="64075" y="754550"/>
            <a:ext cx="3401700" cy="199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Median Home Price in RI and Greater Newport</a:t>
            </a:r>
            <a:endParaRPr/>
          </a:p>
        </p:txBody>
      </p:sp>
      <p:sp>
        <p:nvSpPr>
          <p:cNvPr id="358" name="Google Shape;358;p27"/>
          <p:cNvSpPr txBox="1">
            <a:spLocks noGrp="1"/>
          </p:cNvSpPr>
          <p:nvPr>
            <p:ph type="body" idx="1"/>
          </p:nvPr>
        </p:nvSpPr>
        <p:spPr>
          <a:xfrm>
            <a:off x="93400" y="2203175"/>
            <a:ext cx="2495400" cy="2634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400">
                <a:solidFill>
                  <a:srgbClr val="000000"/>
                </a:solidFill>
              </a:rPr>
              <a:t>The median home price for the CGN region</a:t>
            </a:r>
            <a:r>
              <a:rPr lang="en-GB" sz="1400" b="1">
                <a:solidFill>
                  <a:srgbClr val="000000"/>
                </a:solidFill>
              </a:rPr>
              <a:t> </a:t>
            </a:r>
            <a:r>
              <a:rPr lang="en-GB" sz="1400" b="1">
                <a:solidFill>
                  <a:schemeClr val="dk1"/>
                </a:solidFill>
              </a:rPr>
              <a:t>increased by 60%</a:t>
            </a:r>
            <a:r>
              <a:rPr lang="en-GB" sz="1400">
                <a:solidFill>
                  <a:srgbClr val="000000"/>
                </a:solidFill>
              </a:rPr>
              <a:t> from 2018 to 2023 – up by 14% from a year ago.</a:t>
            </a:r>
            <a:endParaRPr sz="1400"/>
          </a:p>
          <a:p>
            <a:pPr marL="0" lvl="0" indent="0" algn="l" rtl="0">
              <a:spcBef>
                <a:spcPts val="0"/>
              </a:spcBef>
              <a:spcAft>
                <a:spcPts val="0"/>
              </a:spcAft>
              <a:buNone/>
            </a:pPr>
            <a:endParaRPr sz="1400"/>
          </a:p>
          <a:p>
            <a:pPr marL="0" lvl="0" indent="0" algn="l" rtl="0">
              <a:lnSpc>
                <a:spcPct val="100000"/>
              </a:lnSpc>
              <a:spcBef>
                <a:spcPts val="0"/>
              </a:spcBef>
              <a:spcAft>
                <a:spcPts val="0"/>
              </a:spcAft>
              <a:buNone/>
            </a:pPr>
            <a:r>
              <a:rPr lang="en-GB" sz="1400">
                <a:solidFill>
                  <a:srgbClr val="000000"/>
                </a:solidFill>
              </a:rPr>
              <a:t>A typical owner in the CGN region now </a:t>
            </a:r>
            <a:r>
              <a:rPr lang="en-GB" sz="1400" b="1">
                <a:solidFill>
                  <a:srgbClr val="980000"/>
                </a:solidFill>
              </a:rPr>
              <a:t>pays $155,000+ more</a:t>
            </a:r>
            <a:r>
              <a:rPr lang="en-GB" sz="1400">
                <a:solidFill>
                  <a:srgbClr val="000000"/>
                </a:solidFill>
              </a:rPr>
              <a:t> than they would for the median RI home and </a:t>
            </a:r>
            <a:r>
              <a:rPr lang="en-GB" sz="1400" b="1">
                <a:solidFill>
                  <a:srgbClr val="980000"/>
                </a:solidFill>
              </a:rPr>
              <a:t>$130,000+ more</a:t>
            </a:r>
            <a:r>
              <a:rPr lang="en-GB" sz="1400">
                <a:solidFill>
                  <a:schemeClr val="dk1"/>
                </a:solidFill>
              </a:rPr>
              <a:t> than US</a:t>
            </a:r>
            <a:r>
              <a:rPr lang="en-GB" sz="1400">
                <a:solidFill>
                  <a:srgbClr val="000000"/>
                </a:solidFill>
              </a:rPr>
              <a:t>.</a:t>
            </a:r>
            <a:endParaRPr sz="1400">
              <a:solidFill>
                <a:srgbClr val="000000"/>
              </a:solidFill>
            </a:endParaRPr>
          </a:p>
          <a:p>
            <a:pPr marL="0" lvl="0" indent="0" algn="l" rtl="0">
              <a:spcBef>
                <a:spcPts val="0"/>
              </a:spcBef>
              <a:spcAft>
                <a:spcPts val="0"/>
              </a:spcAft>
              <a:buNone/>
            </a:pPr>
            <a:endParaRPr/>
          </a:p>
        </p:txBody>
      </p:sp>
      <p:pic>
        <p:nvPicPr>
          <p:cNvPr id="359" name="Google Shape;359;p27" title="Chart"/>
          <p:cNvPicPr preferRelativeResize="0"/>
          <p:nvPr/>
        </p:nvPicPr>
        <p:blipFill>
          <a:blip r:embed="rId3">
            <a:alphaModFix/>
          </a:blip>
          <a:stretch>
            <a:fillRect/>
          </a:stretch>
        </p:blipFill>
        <p:spPr>
          <a:xfrm>
            <a:off x="3107400" y="1528150"/>
            <a:ext cx="6036601" cy="31061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09"/>
        <p:cNvGrpSpPr/>
        <p:nvPr/>
      </p:nvGrpSpPr>
      <p:grpSpPr>
        <a:xfrm>
          <a:off x="0" y="0"/>
          <a:ext cx="0" cy="0"/>
          <a:chOff x="0" y="0"/>
          <a:chExt cx="0" cy="0"/>
        </a:xfrm>
      </p:grpSpPr>
      <p:sp>
        <p:nvSpPr>
          <p:cNvPr id="710" name="Google Shape;710;p63"/>
          <p:cNvSpPr txBox="1">
            <a:spLocks noGrp="1"/>
          </p:cNvSpPr>
          <p:nvPr>
            <p:ph type="title"/>
          </p:nvPr>
        </p:nvSpPr>
        <p:spPr>
          <a:xfrm>
            <a:off x="492575" y="7062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Current Workforce in Greater Newport</a:t>
            </a:r>
            <a:endParaRPr/>
          </a:p>
        </p:txBody>
      </p:sp>
      <p:sp>
        <p:nvSpPr>
          <p:cNvPr id="711" name="Google Shape;711;p6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40</a:t>
            </a:fld>
            <a:endParaRPr/>
          </a:p>
        </p:txBody>
      </p:sp>
      <p:pic>
        <p:nvPicPr>
          <p:cNvPr id="712" name="Google Shape;712;p63" title="Chart"/>
          <p:cNvPicPr preferRelativeResize="0"/>
          <p:nvPr/>
        </p:nvPicPr>
        <p:blipFill>
          <a:blip r:embed="rId3">
            <a:alphaModFix/>
          </a:blip>
          <a:stretch>
            <a:fillRect/>
          </a:stretch>
        </p:blipFill>
        <p:spPr>
          <a:xfrm>
            <a:off x="492575" y="1431750"/>
            <a:ext cx="5304951" cy="3280224"/>
          </a:xfrm>
          <a:prstGeom prst="rect">
            <a:avLst/>
          </a:prstGeom>
          <a:noFill/>
          <a:ln>
            <a:noFill/>
          </a:ln>
        </p:spPr>
      </p:pic>
      <p:sp>
        <p:nvSpPr>
          <p:cNvPr id="713" name="Google Shape;713;p63"/>
          <p:cNvSpPr txBox="1"/>
          <p:nvPr/>
        </p:nvSpPr>
        <p:spPr>
          <a:xfrm>
            <a:off x="262271" y="4795215"/>
            <a:ext cx="8244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latin typeface="Roboto"/>
                <a:ea typeface="Roboto"/>
                <a:cs typeface="Roboto"/>
                <a:sym typeface="Roboto"/>
              </a:rPr>
              <a:t>Sources: Quarterly Workforce Indicators, 2021-2022</a:t>
            </a:r>
            <a:endParaRPr sz="800">
              <a:latin typeface="Roboto"/>
              <a:ea typeface="Roboto"/>
              <a:cs typeface="Roboto"/>
              <a:sym typeface="Roboto"/>
            </a:endParaRPr>
          </a:p>
        </p:txBody>
      </p:sp>
      <p:sp>
        <p:nvSpPr>
          <p:cNvPr id="714" name="Google Shape;714;p63"/>
          <p:cNvSpPr txBox="1"/>
          <p:nvPr/>
        </p:nvSpPr>
        <p:spPr>
          <a:xfrm>
            <a:off x="6055550" y="1911650"/>
            <a:ext cx="28836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The Connect Greater Newport Region (Newport County and Bristol County) has a </a:t>
            </a:r>
            <a:r>
              <a:rPr lang="en-GB" b="1">
                <a:latin typeface="Roboto"/>
                <a:ea typeface="Roboto"/>
                <a:cs typeface="Roboto"/>
                <a:sym typeface="Roboto"/>
              </a:rPr>
              <a:t>regional workforce of 48,364</a:t>
            </a:r>
            <a:r>
              <a:rPr lang="en-GB" b="1">
                <a:solidFill>
                  <a:schemeClr val="dk2"/>
                </a:solidFill>
                <a:latin typeface="Roboto"/>
                <a:ea typeface="Roboto"/>
                <a:cs typeface="Roboto"/>
                <a:sym typeface="Roboto"/>
              </a:rPr>
              <a:t>.</a:t>
            </a:r>
            <a:endParaRPr b="1">
              <a:solidFill>
                <a:schemeClr val="dk2"/>
              </a:solidFill>
              <a:latin typeface="Roboto"/>
              <a:ea typeface="Roboto"/>
              <a:cs typeface="Roboto"/>
              <a:sym typeface="Roboto"/>
            </a:endParaRPr>
          </a:p>
          <a:p>
            <a:pPr marL="0" lvl="0" indent="0" algn="l" rtl="0">
              <a:spcBef>
                <a:spcPts val="0"/>
              </a:spcBef>
              <a:spcAft>
                <a:spcPts val="0"/>
              </a:spcAft>
              <a:buNone/>
            </a:pPr>
            <a:endParaRPr>
              <a:solidFill>
                <a:schemeClr val="dk2"/>
              </a:solidFill>
              <a:latin typeface="Roboto"/>
              <a:ea typeface="Roboto"/>
              <a:cs typeface="Roboto"/>
              <a:sym typeface="Roboto"/>
            </a:endParaRPr>
          </a:p>
          <a:p>
            <a:pPr marL="0" lvl="0" indent="0" algn="l" rtl="0">
              <a:spcBef>
                <a:spcPts val="0"/>
              </a:spcBef>
              <a:spcAft>
                <a:spcPts val="0"/>
              </a:spcAft>
              <a:buNone/>
            </a:pPr>
            <a:r>
              <a:rPr lang="en-GB">
                <a:solidFill>
                  <a:schemeClr val="dk2"/>
                </a:solidFill>
                <a:latin typeface="Roboto"/>
                <a:ea typeface="Roboto"/>
                <a:cs typeface="Roboto"/>
                <a:sym typeface="Roboto"/>
              </a:rPr>
              <a:t>In the next decade, </a:t>
            </a:r>
            <a:r>
              <a:rPr lang="en-GB" b="1">
                <a:solidFill>
                  <a:schemeClr val="dk1"/>
                </a:solidFill>
                <a:latin typeface="Roboto"/>
                <a:ea typeface="Roboto"/>
                <a:cs typeface="Roboto"/>
                <a:sym typeface="Roboto"/>
              </a:rPr>
              <a:t>the economy is expected to add jobs</a:t>
            </a:r>
            <a:r>
              <a:rPr lang="en-GB">
                <a:solidFill>
                  <a:schemeClr val="dk1"/>
                </a:solidFill>
                <a:latin typeface="Roboto"/>
                <a:ea typeface="Roboto"/>
                <a:cs typeface="Roboto"/>
                <a:sym typeface="Roboto"/>
              </a:rPr>
              <a:t>,</a:t>
            </a:r>
            <a:r>
              <a:rPr lang="en-GB">
                <a:solidFill>
                  <a:schemeClr val="dk2"/>
                </a:solidFill>
                <a:latin typeface="Roboto"/>
                <a:ea typeface="Roboto"/>
                <a:cs typeface="Roboto"/>
                <a:sym typeface="Roboto"/>
              </a:rPr>
              <a:t> and </a:t>
            </a:r>
            <a:r>
              <a:rPr lang="en-GB" b="1">
                <a:solidFill>
                  <a:srgbClr val="980000"/>
                </a:solidFill>
                <a:latin typeface="Roboto"/>
                <a:ea typeface="Roboto"/>
                <a:cs typeface="Roboto"/>
                <a:sym typeface="Roboto"/>
              </a:rPr>
              <a:t>experience a wave of retirements.</a:t>
            </a:r>
            <a:endParaRPr b="1">
              <a:solidFill>
                <a:srgbClr val="980000"/>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18"/>
        <p:cNvGrpSpPr/>
        <p:nvPr/>
      </p:nvGrpSpPr>
      <p:grpSpPr>
        <a:xfrm>
          <a:off x="0" y="0"/>
          <a:ext cx="0" cy="0"/>
          <a:chOff x="0" y="0"/>
          <a:chExt cx="0" cy="0"/>
        </a:xfrm>
      </p:grpSpPr>
      <p:pic>
        <p:nvPicPr>
          <p:cNvPr id="719" name="Google Shape;719;p64" title="Chart"/>
          <p:cNvPicPr preferRelativeResize="0"/>
          <p:nvPr/>
        </p:nvPicPr>
        <p:blipFill>
          <a:blip r:embed="rId3">
            <a:alphaModFix/>
          </a:blip>
          <a:stretch>
            <a:fillRect/>
          </a:stretch>
        </p:blipFill>
        <p:spPr>
          <a:xfrm>
            <a:off x="492575" y="1431750"/>
            <a:ext cx="5366229" cy="3318100"/>
          </a:xfrm>
          <a:prstGeom prst="rect">
            <a:avLst/>
          </a:prstGeom>
          <a:noFill/>
          <a:ln>
            <a:noFill/>
          </a:ln>
        </p:spPr>
      </p:pic>
      <p:sp>
        <p:nvSpPr>
          <p:cNvPr id="720" name="Google Shape;720;p64"/>
          <p:cNvSpPr txBox="1">
            <a:spLocks noGrp="1"/>
          </p:cNvSpPr>
          <p:nvPr>
            <p:ph type="title"/>
          </p:nvPr>
        </p:nvSpPr>
        <p:spPr>
          <a:xfrm>
            <a:off x="492575" y="7062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Future Workforce in Greater Newport</a:t>
            </a:r>
            <a:endParaRPr/>
          </a:p>
        </p:txBody>
      </p:sp>
      <p:sp>
        <p:nvSpPr>
          <p:cNvPr id="721" name="Google Shape;721;p6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41</a:t>
            </a:fld>
            <a:endParaRPr/>
          </a:p>
        </p:txBody>
      </p:sp>
      <p:sp>
        <p:nvSpPr>
          <p:cNvPr id="722" name="Google Shape;722;p64"/>
          <p:cNvSpPr txBox="1"/>
          <p:nvPr/>
        </p:nvSpPr>
        <p:spPr>
          <a:xfrm>
            <a:off x="262271" y="4795215"/>
            <a:ext cx="8244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latin typeface="Roboto"/>
                <a:ea typeface="Roboto"/>
                <a:cs typeface="Roboto"/>
                <a:sym typeface="Roboto"/>
              </a:rPr>
              <a:t>Sources: Fourth Economy Analysis of Census Quarterly Workforce Indicators, 2021-2022, Rhode Island Department of Labor and Training Industry Projections, Interview responses</a:t>
            </a:r>
            <a:endParaRPr sz="800">
              <a:latin typeface="Roboto"/>
              <a:ea typeface="Roboto"/>
              <a:cs typeface="Roboto"/>
              <a:sym typeface="Roboto"/>
            </a:endParaRPr>
          </a:p>
        </p:txBody>
      </p:sp>
      <p:sp>
        <p:nvSpPr>
          <p:cNvPr id="723" name="Google Shape;723;p64"/>
          <p:cNvSpPr txBox="1"/>
          <p:nvPr/>
        </p:nvSpPr>
        <p:spPr>
          <a:xfrm>
            <a:off x="6055550" y="1911650"/>
            <a:ext cx="28836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Overall, the region’s workforce is projected to increase in the next decade, adding </a:t>
            </a:r>
            <a:r>
              <a:rPr lang="en-GB" b="1">
                <a:solidFill>
                  <a:srgbClr val="07B14C"/>
                </a:solidFill>
                <a:latin typeface="Roboto"/>
                <a:ea typeface="Roboto"/>
                <a:cs typeface="Roboto"/>
                <a:sym typeface="Roboto"/>
              </a:rPr>
              <a:t>7,539 jobs from Projected Growth</a:t>
            </a:r>
            <a:r>
              <a:rPr lang="en-GB">
                <a:solidFill>
                  <a:schemeClr val="dk2"/>
                </a:solidFill>
                <a:latin typeface="Roboto"/>
                <a:ea typeface="Roboto"/>
                <a:cs typeface="Roboto"/>
                <a:sym typeface="Roboto"/>
              </a:rPr>
              <a:t> (15.6%).</a:t>
            </a:r>
            <a:endParaRPr>
              <a:solidFill>
                <a:schemeClr val="dk2"/>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Change in the composition of the regional workforce will also be driven by </a:t>
            </a:r>
            <a:r>
              <a:rPr lang="en-GB" b="1">
                <a:solidFill>
                  <a:srgbClr val="980000"/>
                </a:solidFill>
                <a:latin typeface="Roboto"/>
                <a:ea typeface="Roboto"/>
                <a:cs typeface="Roboto"/>
                <a:sym typeface="Roboto"/>
              </a:rPr>
              <a:t>9,376 Expected Retirements</a:t>
            </a:r>
            <a:r>
              <a:rPr lang="en-GB" b="1">
                <a:solidFill>
                  <a:srgbClr val="E94848"/>
                </a:solidFill>
                <a:latin typeface="Roboto"/>
                <a:ea typeface="Roboto"/>
                <a:cs typeface="Roboto"/>
                <a:sym typeface="Roboto"/>
              </a:rPr>
              <a:t> </a:t>
            </a:r>
            <a:r>
              <a:rPr lang="en-GB">
                <a:solidFill>
                  <a:schemeClr val="dk2"/>
                </a:solidFill>
                <a:latin typeface="Roboto"/>
                <a:ea typeface="Roboto"/>
                <a:cs typeface="Roboto"/>
                <a:sym typeface="Roboto"/>
              </a:rPr>
              <a:t>across the next decade (19.4% of workers are between the ages of 55 and 64).</a:t>
            </a:r>
            <a:endParaRPr>
              <a:solidFill>
                <a:schemeClr val="dk2"/>
              </a:solidFill>
              <a:latin typeface="Roboto"/>
              <a:ea typeface="Roboto"/>
              <a:cs typeface="Roboto"/>
              <a:sym typeface="Roboto"/>
            </a:endParaRPr>
          </a:p>
        </p:txBody>
      </p:sp>
      <p:pic>
        <p:nvPicPr>
          <p:cNvPr id="724" name="Google Shape;724;p64" title="Chart"/>
          <p:cNvPicPr preferRelativeResize="0"/>
          <p:nvPr/>
        </p:nvPicPr>
        <p:blipFill>
          <a:blip r:embed="rId4">
            <a:alphaModFix/>
          </a:blip>
          <a:stretch>
            <a:fillRect/>
          </a:stretch>
        </p:blipFill>
        <p:spPr>
          <a:xfrm>
            <a:off x="492574" y="1431750"/>
            <a:ext cx="5366232" cy="3318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28"/>
        <p:cNvGrpSpPr/>
        <p:nvPr/>
      </p:nvGrpSpPr>
      <p:grpSpPr>
        <a:xfrm>
          <a:off x="0" y="0"/>
          <a:ext cx="0" cy="0"/>
          <a:chOff x="0" y="0"/>
          <a:chExt cx="0" cy="0"/>
        </a:xfrm>
      </p:grpSpPr>
      <p:sp>
        <p:nvSpPr>
          <p:cNvPr id="729" name="Google Shape;729;p6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42</a:t>
            </a:fld>
            <a:endParaRPr/>
          </a:p>
        </p:txBody>
      </p:sp>
      <p:sp>
        <p:nvSpPr>
          <p:cNvPr id="731" name="Google Shape;731;p65"/>
          <p:cNvSpPr txBox="1"/>
          <p:nvPr/>
        </p:nvSpPr>
        <p:spPr>
          <a:xfrm>
            <a:off x="262271" y="4795215"/>
            <a:ext cx="8244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latin typeface="Roboto"/>
                <a:ea typeface="Roboto"/>
                <a:cs typeface="Roboto"/>
                <a:sym typeface="Roboto"/>
              </a:rPr>
              <a:t>Sources: Fourth Economy Analysis of Census Quarterly Workforce Indicators, 2021-2022, Rhode Island Department of Labor and Training Industry Projections</a:t>
            </a:r>
            <a:endParaRPr sz="800">
              <a:latin typeface="Roboto"/>
              <a:ea typeface="Roboto"/>
              <a:cs typeface="Roboto"/>
              <a:sym typeface="Roboto"/>
            </a:endParaRPr>
          </a:p>
        </p:txBody>
      </p:sp>
      <p:graphicFrame>
        <p:nvGraphicFramePr>
          <p:cNvPr id="732" name="Google Shape;732;p65"/>
          <p:cNvGraphicFramePr/>
          <p:nvPr/>
        </p:nvGraphicFramePr>
        <p:xfrm>
          <a:off x="103271" y="152400"/>
          <a:ext cx="8924925" cy="4507103"/>
        </p:xfrm>
        <a:graphic>
          <a:graphicData uri="http://schemas.openxmlformats.org/drawingml/2006/table">
            <a:tbl>
              <a:tblPr>
                <a:noFill/>
                <a:tableStyleId>{68153D62-F44E-4F51-AF3C-A8DD0660B918}</a:tableStyleId>
              </a:tblPr>
              <a:tblGrid>
                <a:gridCol w="3133725">
                  <a:extLst>
                    <a:ext uri="{9D8B030D-6E8A-4147-A177-3AD203B41FA5}">
                      <a16:colId xmlns:a16="http://schemas.microsoft.com/office/drawing/2014/main" val="20000"/>
                    </a:ext>
                  </a:extLst>
                </a:gridCol>
                <a:gridCol w="1885950">
                  <a:extLst>
                    <a:ext uri="{9D8B030D-6E8A-4147-A177-3AD203B41FA5}">
                      <a16:colId xmlns:a16="http://schemas.microsoft.com/office/drawing/2014/main" val="20001"/>
                    </a:ext>
                  </a:extLst>
                </a:gridCol>
                <a:gridCol w="781050">
                  <a:extLst>
                    <a:ext uri="{9D8B030D-6E8A-4147-A177-3AD203B41FA5}">
                      <a16:colId xmlns:a16="http://schemas.microsoft.com/office/drawing/2014/main" val="20002"/>
                    </a:ext>
                  </a:extLst>
                </a:gridCol>
                <a:gridCol w="781050">
                  <a:extLst>
                    <a:ext uri="{9D8B030D-6E8A-4147-A177-3AD203B41FA5}">
                      <a16:colId xmlns:a16="http://schemas.microsoft.com/office/drawing/2014/main" val="20003"/>
                    </a:ext>
                  </a:extLst>
                </a:gridCol>
                <a:gridCol w="781050">
                  <a:extLst>
                    <a:ext uri="{9D8B030D-6E8A-4147-A177-3AD203B41FA5}">
                      <a16:colId xmlns:a16="http://schemas.microsoft.com/office/drawing/2014/main" val="20004"/>
                    </a:ext>
                  </a:extLst>
                </a:gridCol>
                <a:gridCol w="781050">
                  <a:extLst>
                    <a:ext uri="{9D8B030D-6E8A-4147-A177-3AD203B41FA5}">
                      <a16:colId xmlns:a16="http://schemas.microsoft.com/office/drawing/2014/main" val="20005"/>
                    </a:ext>
                  </a:extLst>
                </a:gridCol>
                <a:gridCol w="781050">
                  <a:extLst>
                    <a:ext uri="{9D8B030D-6E8A-4147-A177-3AD203B41FA5}">
                      <a16:colId xmlns:a16="http://schemas.microsoft.com/office/drawing/2014/main" val="20006"/>
                    </a:ext>
                  </a:extLst>
                </a:gridCol>
              </a:tblGrid>
              <a:tr h="285750">
                <a:tc>
                  <a:txBody>
                    <a:bodyPr/>
                    <a:lstStyle/>
                    <a:p>
                      <a:pPr marL="0" lvl="0" indent="0" algn="l" rtl="0">
                        <a:lnSpc>
                          <a:spcPct val="115000"/>
                        </a:lnSpc>
                        <a:spcBef>
                          <a:spcPts val="0"/>
                        </a:spcBef>
                        <a:spcAft>
                          <a:spcPts val="0"/>
                        </a:spcAft>
                        <a:buNone/>
                      </a:pPr>
                      <a:r>
                        <a:rPr lang="en-GB" sz="800" b="1"/>
                        <a:t>NAICS Sector</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b="1"/>
                        <a:t>Supersector</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b="1"/>
                        <a:t>Current</a:t>
                      </a:r>
                      <a:endParaRPr sz="800" b="1"/>
                    </a:p>
                    <a:p>
                      <a:pPr marL="0" lvl="0" indent="0" algn="l" rtl="0">
                        <a:lnSpc>
                          <a:spcPct val="115000"/>
                        </a:lnSpc>
                        <a:spcBef>
                          <a:spcPts val="0"/>
                        </a:spcBef>
                        <a:spcAft>
                          <a:spcPts val="0"/>
                        </a:spcAft>
                        <a:buNone/>
                      </a:pPr>
                      <a:r>
                        <a:rPr lang="en-GB" sz="800" b="1"/>
                        <a:t>Employment</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4285F4"/>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GB" sz="800" b="1"/>
                        <a:t>Current Avg.</a:t>
                      </a:r>
                      <a:endParaRPr sz="800" b="1"/>
                    </a:p>
                    <a:p>
                      <a:pPr marL="0" lvl="0" indent="0" algn="l" rtl="0">
                        <a:lnSpc>
                          <a:spcPct val="115000"/>
                        </a:lnSpc>
                        <a:spcBef>
                          <a:spcPts val="0"/>
                        </a:spcBef>
                        <a:spcAft>
                          <a:spcPts val="0"/>
                        </a:spcAft>
                        <a:buNone/>
                      </a:pPr>
                      <a:r>
                        <a:rPr lang="en-GB" sz="800" b="1"/>
                        <a:t>Wage</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4285F4"/>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GB" sz="800" b="1"/>
                        <a:t>Projected</a:t>
                      </a:r>
                      <a:endParaRPr sz="800" b="1"/>
                    </a:p>
                    <a:p>
                      <a:pPr marL="0" lvl="0" indent="0" algn="l" rtl="0">
                        <a:lnSpc>
                          <a:spcPct val="115000"/>
                        </a:lnSpc>
                        <a:spcBef>
                          <a:spcPts val="0"/>
                        </a:spcBef>
                        <a:spcAft>
                          <a:spcPts val="0"/>
                        </a:spcAft>
                        <a:buNone/>
                      </a:pPr>
                      <a:r>
                        <a:rPr lang="en-GB" sz="800" b="1"/>
                        <a:t>Growth</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34A853"/>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GB" sz="800" b="1"/>
                        <a:t>Expected</a:t>
                      </a:r>
                      <a:endParaRPr sz="800" b="1"/>
                    </a:p>
                    <a:p>
                      <a:pPr marL="0" lvl="0" indent="0" algn="l" rtl="0">
                        <a:lnSpc>
                          <a:spcPct val="115000"/>
                        </a:lnSpc>
                        <a:spcBef>
                          <a:spcPts val="0"/>
                        </a:spcBef>
                        <a:spcAft>
                          <a:spcPts val="0"/>
                        </a:spcAft>
                        <a:buNone/>
                      </a:pPr>
                      <a:r>
                        <a:rPr lang="en-GB" sz="800" b="1"/>
                        <a:t>Retirements</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EA4335"/>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GB" sz="800" b="1"/>
                        <a:t>Total</a:t>
                      </a:r>
                      <a:endParaRPr sz="800" b="1"/>
                    </a:p>
                    <a:p>
                      <a:pPr marL="0" lvl="0" indent="0" algn="l" rtl="0">
                        <a:lnSpc>
                          <a:spcPct val="115000"/>
                        </a:lnSpc>
                        <a:spcBef>
                          <a:spcPts val="0"/>
                        </a:spcBef>
                        <a:spcAft>
                          <a:spcPts val="0"/>
                        </a:spcAft>
                        <a:buNone/>
                      </a:pPr>
                      <a:r>
                        <a:rPr lang="en-GB" sz="800" b="1"/>
                        <a:t>New Workers</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FBBC04"/>
                      </a:solidFill>
                      <a:prstDash val="solid"/>
                      <a:round/>
                      <a:headEnd type="none" w="sm" len="sm"/>
                      <a:tailEnd type="none" w="sm" len="sm"/>
                    </a:lnB>
                    <a:solidFill>
                      <a:srgbClr val="FFF2CC"/>
                    </a:solidFill>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GB" sz="800"/>
                        <a:t>Health Care and Social Assistance</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Education and Health Services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6,165</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4285F4"/>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$45,252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4285F4"/>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573</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34A853"/>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1,309</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EA4335"/>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1,882</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FBBC04"/>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GB" sz="800"/>
                        <a:t>Educational Services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Education and Health Services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5,637</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$52,260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296</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1,381</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1,677</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GB" sz="800"/>
                        <a:t>Accommodation and Food Services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Leisure and Hospitality</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8,224</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$31,680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2,906</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874</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3,780</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GB" sz="800"/>
                        <a:t>Arts, Entertainment, and Recreation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Leisure and Hospitality</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1,718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$40,464</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688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263</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951</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GB" sz="800"/>
                        <a:t>Professional, Scientific, and Technical Services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Professional and Business Services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4,676</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$82,620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985</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1,002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1,987</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GB" sz="800"/>
                        <a:t>Administration &amp; Support, Waste Management and Remediation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Professional and Business Services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1,792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$48,060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197</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342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539</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l" rtl="0">
                        <a:lnSpc>
                          <a:spcPct val="115000"/>
                        </a:lnSpc>
                        <a:spcBef>
                          <a:spcPts val="0"/>
                        </a:spcBef>
                        <a:spcAft>
                          <a:spcPts val="0"/>
                        </a:spcAft>
                        <a:buNone/>
                      </a:pPr>
                      <a:r>
                        <a:rPr lang="en-GB" sz="800"/>
                        <a:t>Management of Companies and Enterprises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Professional and Business Services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548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$64,272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38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138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176</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lvl="0" indent="0" algn="l" rtl="0">
                        <a:lnSpc>
                          <a:spcPct val="115000"/>
                        </a:lnSpc>
                        <a:spcBef>
                          <a:spcPts val="0"/>
                        </a:spcBef>
                        <a:spcAft>
                          <a:spcPts val="0"/>
                        </a:spcAft>
                        <a:buNone/>
                      </a:pPr>
                      <a:r>
                        <a:rPr lang="en-GB" sz="800"/>
                        <a:t>Manufacturing</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Goods-Producing</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4,187</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$91,212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167</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1,073</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1,240</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l" rtl="0">
                        <a:lnSpc>
                          <a:spcPct val="115000"/>
                        </a:lnSpc>
                        <a:spcBef>
                          <a:spcPts val="0"/>
                        </a:spcBef>
                        <a:spcAft>
                          <a:spcPts val="0"/>
                        </a:spcAft>
                        <a:buNone/>
                      </a:pPr>
                      <a:r>
                        <a:rPr lang="en-GB" sz="800"/>
                        <a:t>Construction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Goods-Producing</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2,570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$59,592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417</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546</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963</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00025">
                <a:tc>
                  <a:txBody>
                    <a:bodyPr/>
                    <a:lstStyle/>
                    <a:p>
                      <a:pPr marL="0" lvl="0" indent="0" algn="l" rtl="0">
                        <a:lnSpc>
                          <a:spcPct val="115000"/>
                        </a:lnSpc>
                        <a:spcBef>
                          <a:spcPts val="0"/>
                        </a:spcBef>
                        <a:spcAft>
                          <a:spcPts val="0"/>
                        </a:spcAft>
                        <a:buNone/>
                      </a:pPr>
                      <a:r>
                        <a:rPr lang="en-GB" sz="800"/>
                        <a:t>Agriculture, Forestry, Fishing and Hunting</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Goods-Producing</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160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$38,328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24</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32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56</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00025">
                <a:tc>
                  <a:txBody>
                    <a:bodyPr/>
                    <a:lstStyle/>
                    <a:p>
                      <a:pPr marL="0" lvl="0" indent="0" algn="l" rtl="0">
                        <a:lnSpc>
                          <a:spcPct val="115000"/>
                        </a:lnSpc>
                        <a:spcBef>
                          <a:spcPts val="0"/>
                        </a:spcBef>
                        <a:spcAft>
                          <a:spcPts val="0"/>
                        </a:spcAft>
                        <a:buNone/>
                      </a:pPr>
                      <a:r>
                        <a:rPr lang="en-GB" sz="800"/>
                        <a:t>Mining, Quarrying, and Oil and Gas Extraction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Goods-Producing</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6</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$61,800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00025">
                <a:tc>
                  <a:txBody>
                    <a:bodyPr/>
                    <a:lstStyle/>
                    <a:p>
                      <a:pPr marL="0" lvl="0" indent="0" algn="l" rtl="0">
                        <a:lnSpc>
                          <a:spcPct val="115000"/>
                        </a:lnSpc>
                        <a:spcBef>
                          <a:spcPts val="0"/>
                        </a:spcBef>
                        <a:spcAft>
                          <a:spcPts val="0"/>
                        </a:spcAft>
                        <a:buNone/>
                      </a:pPr>
                      <a:r>
                        <a:rPr lang="en-GB" sz="800"/>
                        <a:t>Retail Trade</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Trade, Transportation, and Utilities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4,808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$39,576</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431</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790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1,221</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00025">
                <a:tc>
                  <a:txBody>
                    <a:bodyPr/>
                    <a:lstStyle/>
                    <a:p>
                      <a:pPr marL="0" lvl="0" indent="0" algn="l" rtl="0">
                        <a:lnSpc>
                          <a:spcPct val="115000"/>
                        </a:lnSpc>
                        <a:spcBef>
                          <a:spcPts val="0"/>
                        </a:spcBef>
                        <a:spcAft>
                          <a:spcPts val="0"/>
                        </a:spcAft>
                        <a:buNone/>
                      </a:pPr>
                      <a:r>
                        <a:rPr lang="en-GB" sz="800"/>
                        <a:t>Wholesale Trade</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Trade, Transportation, and Utilities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1,047</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$99,744</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90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247</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337</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200025">
                <a:tc>
                  <a:txBody>
                    <a:bodyPr/>
                    <a:lstStyle/>
                    <a:p>
                      <a:pPr marL="0" lvl="0" indent="0" algn="l" rtl="0">
                        <a:lnSpc>
                          <a:spcPct val="115000"/>
                        </a:lnSpc>
                        <a:spcBef>
                          <a:spcPts val="0"/>
                        </a:spcBef>
                        <a:spcAft>
                          <a:spcPts val="0"/>
                        </a:spcAft>
                        <a:buNone/>
                      </a:pPr>
                      <a:r>
                        <a:rPr lang="en-GB" sz="800"/>
                        <a:t>Transportation and Warehousing</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Trade, Transportation, and Utilities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546</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$47,028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133</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124</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257</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200025">
                <a:tc>
                  <a:txBody>
                    <a:bodyPr/>
                    <a:lstStyle/>
                    <a:p>
                      <a:pPr marL="0" lvl="0" indent="0" algn="l" rtl="0">
                        <a:lnSpc>
                          <a:spcPct val="115000"/>
                        </a:lnSpc>
                        <a:spcBef>
                          <a:spcPts val="0"/>
                        </a:spcBef>
                        <a:spcAft>
                          <a:spcPts val="0"/>
                        </a:spcAft>
                        <a:buNone/>
                      </a:pPr>
                      <a:r>
                        <a:rPr lang="en-GB" sz="800"/>
                        <a:t>Utilities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Trade, Transportation, and Utilities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144</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$64,644</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60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60</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200025">
                <a:tc>
                  <a:txBody>
                    <a:bodyPr/>
                    <a:lstStyle/>
                    <a:p>
                      <a:pPr marL="0" lvl="0" indent="0" algn="l" rtl="0">
                        <a:lnSpc>
                          <a:spcPct val="115000"/>
                        </a:lnSpc>
                        <a:spcBef>
                          <a:spcPts val="0"/>
                        </a:spcBef>
                        <a:spcAft>
                          <a:spcPts val="0"/>
                        </a:spcAft>
                        <a:buNone/>
                      </a:pPr>
                      <a:r>
                        <a:rPr lang="en-GB" sz="800"/>
                        <a:t>Other Services (excluding Public Administration)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All Other Service Providing</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2,239</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$38,868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470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452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922</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6"/>
                  </a:ext>
                </a:extLst>
              </a:tr>
              <a:tr h="200025">
                <a:tc>
                  <a:txBody>
                    <a:bodyPr/>
                    <a:lstStyle/>
                    <a:p>
                      <a:pPr marL="0" lvl="0" indent="0" algn="l" rtl="0">
                        <a:lnSpc>
                          <a:spcPct val="115000"/>
                        </a:lnSpc>
                        <a:spcBef>
                          <a:spcPts val="0"/>
                        </a:spcBef>
                        <a:spcAft>
                          <a:spcPts val="0"/>
                        </a:spcAft>
                        <a:buNone/>
                      </a:pPr>
                      <a:r>
                        <a:rPr lang="en-GB" sz="800"/>
                        <a:t>Information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All Other Service Providing</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445</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$135,948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16</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72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88</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200025">
                <a:tc>
                  <a:txBody>
                    <a:bodyPr/>
                    <a:lstStyle/>
                    <a:p>
                      <a:pPr marL="0" lvl="0" indent="0" algn="l" rtl="0">
                        <a:lnSpc>
                          <a:spcPct val="115000"/>
                        </a:lnSpc>
                        <a:spcBef>
                          <a:spcPts val="0"/>
                        </a:spcBef>
                        <a:spcAft>
                          <a:spcPts val="0"/>
                        </a:spcAft>
                        <a:buNone/>
                      </a:pPr>
                      <a:r>
                        <a:rPr lang="en-GB" sz="800"/>
                        <a:t>Finance and Insurance</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Finance, Insurance, and Real Estate</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1,381</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$112,536</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43</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262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305</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8"/>
                  </a:ext>
                </a:extLst>
              </a:tr>
              <a:tr h="200025">
                <a:tc>
                  <a:txBody>
                    <a:bodyPr/>
                    <a:lstStyle/>
                    <a:p>
                      <a:pPr marL="0" lvl="0" indent="0" algn="l" rtl="0">
                        <a:lnSpc>
                          <a:spcPct val="115000"/>
                        </a:lnSpc>
                        <a:spcBef>
                          <a:spcPts val="0"/>
                        </a:spcBef>
                        <a:spcAft>
                          <a:spcPts val="0"/>
                        </a:spcAft>
                        <a:buNone/>
                      </a:pPr>
                      <a:r>
                        <a:rPr lang="en-GB" sz="800"/>
                        <a:t>Real Estate and Rental and Leasing</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Finance, Insurance, and Real Estate</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618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$58,848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27</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134</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161</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r h="200025">
                <a:tc>
                  <a:txBody>
                    <a:bodyPr/>
                    <a:lstStyle/>
                    <a:p>
                      <a:pPr marL="0" lvl="0" indent="0" algn="l" rtl="0">
                        <a:lnSpc>
                          <a:spcPct val="115000"/>
                        </a:lnSpc>
                        <a:spcBef>
                          <a:spcPts val="0"/>
                        </a:spcBef>
                        <a:spcAft>
                          <a:spcPts val="0"/>
                        </a:spcAft>
                        <a:buNone/>
                      </a:pPr>
                      <a:r>
                        <a:rPr lang="en-GB" sz="800"/>
                        <a:t>Public Administration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a:t>Public Administration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1,453</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4285F4"/>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$53,700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4285F4"/>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36</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34A853"/>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a:t>274</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EA4335"/>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310</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FBBC04"/>
                      </a:solidFill>
                      <a:prstDash val="solid"/>
                      <a:round/>
                      <a:headEnd type="none" w="sm" len="sm"/>
                      <a:tailEnd type="none" w="sm" len="sm"/>
                    </a:lnB>
                  </a:tcPr>
                </a:tc>
                <a:extLst>
                  <a:ext uri="{0D108BD9-81ED-4DB2-BD59-A6C34878D82A}">
                    <a16:rowId xmlns:a16="http://schemas.microsoft.com/office/drawing/2014/main" val="10020"/>
                  </a:ext>
                </a:extLst>
              </a:tr>
              <a:tr h="200025">
                <a:tc>
                  <a:txBody>
                    <a:bodyPr/>
                    <a:lstStyle/>
                    <a:p>
                      <a:pPr marL="0" lvl="0" indent="0" algn="l" rtl="0">
                        <a:lnSpc>
                          <a:spcPct val="115000"/>
                        </a:lnSpc>
                        <a:spcBef>
                          <a:spcPts val="0"/>
                        </a:spcBef>
                        <a:spcAft>
                          <a:spcPts val="0"/>
                        </a:spcAft>
                        <a:buNone/>
                      </a:pPr>
                      <a:r>
                        <a:rPr lang="en-GB" sz="800" b="1"/>
                        <a:t>Total</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800" b="1"/>
                        <a:t>Total</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GB" sz="800" b="1"/>
                        <a:t>48,364</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4285F4"/>
                      </a:solidFill>
                      <a:prstDash val="solid"/>
                      <a:round/>
                      <a:headEnd type="none" w="sm" len="sm"/>
                      <a:tailEnd type="none" w="sm" len="sm"/>
                    </a:lnT>
                    <a:lnB w="9525" cap="flat" cmpd="sng">
                      <a:solidFill>
                        <a:srgbClr val="CCCCCC"/>
                      </a:solidFill>
                      <a:prstDash val="solid"/>
                      <a:round/>
                      <a:headEnd type="none" w="sm" len="sm"/>
                      <a:tailEnd type="none" w="sm" len="sm"/>
                    </a:lnB>
                    <a:solidFill>
                      <a:srgbClr val="C9DAF8"/>
                    </a:solidFill>
                  </a:tcPr>
                </a:tc>
                <a:tc>
                  <a:txBody>
                    <a:bodyPr/>
                    <a:lstStyle/>
                    <a:p>
                      <a:pPr marL="0" lvl="0" indent="0" algn="r" rtl="0">
                        <a:lnSpc>
                          <a:spcPct val="115000"/>
                        </a:lnSpc>
                        <a:spcBef>
                          <a:spcPts val="0"/>
                        </a:spcBef>
                        <a:spcAft>
                          <a:spcPts val="0"/>
                        </a:spcAft>
                        <a:buNone/>
                      </a:pPr>
                      <a:r>
                        <a:rPr lang="en-GB" sz="800" b="1"/>
                        <a:t>$47,325</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4285F4"/>
                      </a:solidFill>
                      <a:prstDash val="solid"/>
                      <a:round/>
                      <a:headEnd type="none" w="sm" len="sm"/>
                      <a:tailEnd type="none" w="sm" len="sm"/>
                    </a:lnT>
                    <a:lnB w="9525" cap="flat" cmpd="sng">
                      <a:solidFill>
                        <a:srgbClr val="CCCCCC"/>
                      </a:solidFill>
                      <a:prstDash val="solid"/>
                      <a:round/>
                      <a:headEnd type="none" w="sm" len="sm"/>
                      <a:tailEnd type="none" w="sm" len="sm"/>
                    </a:lnB>
                    <a:solidFill>
                      <a:srgbClr val="C9DAF8"/>
                    </a:solidFill>
                  </a:tcPr>
                </a:tc>
                <a:tc>
                  <a:txBody>
                    <a:bodyPr/>
                    <a:lstStyle/>
                    <a:p>
                      <a:pPr marL="0" lvl="0" indent="0" algn="r" rtl="0">
                        <a:lnSpc>
                          <a:spcPct val="115000"/>
                        </a:lnSpc>
                        <a:spcBef>
                          <a:spcPts val="0"/>
                        </a:spcBef>
                        <a:spcAft>
                          <a:spcPts val="0"/>
                        </a:spcAft>
                        <a:buNone/>
                      </a:pPr>
                      <a:r>
                        <a:rPr lang="en-GB" sz="800" b="1"/>
                        <a:t>7,539</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34A853"/>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r" rtl="0">
                        <a:lnSpc>
                          <a:spcPct val="115000"/>
                        </a:lnSpc>
                        <a:spcBef>
                          <a:spcPts val="0"/>
                        </a:spcBef>
                        <a:spcAft>
                          <a:spcPts val="0"/>
                        </a:spcAft>
                        <a:buNone/>
                      </a:pPr>
                      <a:r>
                        <a:rPr lang="en-GB" sz="800" b="1"/>
                        <a:t>9,376</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EA4335"/>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GB" sz="800" b="1"/>
                        <a:t>16,915</a:t>
                      </a:r>
                      <a:endParaRPr sz="8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FBBC04"/>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21"/>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36"/>
        <p:cNvGrpSpPr/>
        <p:nvPr/>
      </p:nvGrpSpPr>
      <p:grpSpPr>
        <a:xfrm>
          <a:off x="0" y="0"/>
          <a:ext cx="0" cy="0"/>
          <a:chOff x="0" y="0"/>
          <a:chExt cx="0" cy="0"/>
        </a:xfrm>
      </p:grpSpPr>
      <p:sp>
        <p:nvSpPr>
          <p:cNvPr id="737" name="Google Shape;737;p66"/>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Greater Newport’s Housing Stock Will Need…</a:t>
            </a:r>
            <a:endParaRPr/>
          </a:p>
        </p:txBody>
      </p:sp>
      <p:sp>
        <p:nvSpPr>
          <p:cNvPr id="738" name="Google Shape;738;p66"/>
          <p:cNvSpPr txBox="1">
            <a:spLocks noGrp="1"/>
          </p:cNvSpPr>
          <p:nvPr>
            <p:ph type="body" idx="1"/>
          </p:nvPr>
        </p:nvSpPr>
        <p:spPr>
          <a:xfrm>
            <a:off x="492575" y="1747225"/>
            <a:ext cx="7962600" cy="22611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GB" sz="1700"/>
              <a:t>An </a:t>
            </a:r>
            <a:r>
              <a:rPr lang="en-GB" sz="1700" b="1">
                <a:solidFill>
                  <a:schemeClr val="dk1"/>
                </a:solidFill>
              </a:rPr>
              <a:t>increase of 9,000 units</a:t>
            </a:r>
            <a:r>
              <a:rPr lang="en-GB" sz="1700"/>
              <a:t> in the next decade to match projected workforce growth. </a:t>
            </a:r>
            <a:endParaRPr sz="1700"/>
          </a:p>
          <a:p>
            <a:pPr marL="914400" lvl="1" indent="-336550" algn="l" rtl="0">
              <a:spcBef>
                <a:spcPts val="0"/>
              </a:spcBef>
              <a:spcAft>
                <a:spcPts val="0"/>
              </a:spcAft>
              <a:buSzPts val="1700"/>
              <a:buChar char="►"/>
            </a:pPr>
            <a:r>
              <a:rPr lang="en-GB" sz="1700"/>
              <a:t>Further impacts the existing unmet need</a:t>
            </a:r>
            <a:endParaRPr sz="1700"/>
          </a:p>
          <a:p>
            <a:pPr marL="914400" lvl="1" indent="-336550" algn="l" rtl="0">
              <a:spcBef>
                <a:spcPts val="0"/>
              </a:spcBef>
              <a:spcAft>
                <a:spcPts val="0"/>
              </a:spcAft>
              <a:buSzPts val="1700"/>
              <a:buChar char="►"/>
            </a:pPr>
            <a:r>
              <a:rPr lang="en-GB" sz="1700"/>
              <a:t>At least 6,000 to if commuting patterns remain they are today</a:t>
            </a:r>
            <a:endParaRPr sz="1700"/>
          </a:p>
          <a:p>
            <a:pPr marL="457200" lvl="0" indent="0" algn="l" rtl="0">
              <a:spcBef>
                <a:spcPts val="0"/>
              </a:spcBef>
              <a:spcAft>
                <a:spcPts val="0"/>
              </a:spcAft>
              <a:buNone/>
            </a:pPr>
            <a:endParaRPr sz="1700"/>
          </a:p>
          <a:p>
            <a:pPr marL="457200" lvl="0" indent="-336550" algn="l" rtl="0">
              <a:spcBef>
                <a:spcPts val="0"/>
              </a:spcBef>
              <a:spcAft>
                <a:spcPts val="0"/>
              </a:spcAft>
              <a:buSzPts val="1700"/>
              <a:buChar char="■"/>
            </a:pPr>
            <a:r>
              <a:rPr lang="en-GB" sz="1700"/>
              <a:t>To match the needs of a new workforce concentrated in </a:t>
            </a:r>
            <a:r>
              <a:rPr lang="en-GB" sz="1700" b="1">
                <a:solidFill>
                  <a:schemeClr val="dk1"/>
                </a:solidFill>
              </a:rPr>
              <a:t>annual wages between $75,000 - $99,000</a:t>
            </a:r>
            <a:r>
              <a:rPr lang="en-GB" sz="1700"/>
              <a:t>, meaning:</a:t>
            </a:r>
            <a:endParaRPr sz="1700"/>
          </a:p>
          <a:p>
            <a:pPr marL="457200" lvl="0" indent="0" algn="l" rtl="0">
              <a:spcBef>
                <a:spcPts val="0"/>
              </a:spcBef>
              <a:spcAft>
                <a:spcPts val="0"/>
              </a:spcAft>
              <a:buNone/>
            </a:pPr>
            <a:endParaRPr sz="1700"/>
          </a:p>
          <a:p>
            <a:pPr marL="914400" lvl="1" indent="-336550" algn="l" rtl="0">
              <a:spcBef>
                <a:spcPts val="0"/>
              </a:spcBef>
              <a:spcAft>
                <a:spcPts val="0"/>
              </a:spcAft>
              <a:buSzPts val="1700"/>
              <a:buChar char="►"/>
            </a:pPr>
            <a:r>
              <a:rPr lang="en-GB" sz="1700"/>
              <a:t>A new supply of </a:t>
            </a:r>
            <a:r>
              <a:rPr lang="en-GB" sz="1700" u="sng"/>
              <a:t>purchasable units</a:t>
            </a:r>
            <a:r>
              <a:rPr lang="en-GB" sz="1700"/>
              <a:t> priced </a:t>
            </a:r>
            <a:r>
              <a:rPr lang="en-GB" sz="1700" b="1">
                <a:solidFill>
                  <a:srgbClr val="980000"/>
                </a:solidFill>
              </a:rPr>
              <a:t>under $400,000.</a:t>
            </a:r>
            <a:endParaRPr sz="1700" b="1">
              <a:solidFill>
                <a:srgbClr val="980000"/>
              </a:solidFill>
            </a:endParaRPr>
          </a:p>
          <a:p>
            <a:pPr marL="914400" lvl="1" indent="-336550" algn="l" rtl="0">
              <a:spcBef>
                <a:spcPts val="0"/>
              </a:spcBef>
              <a:spcAft>
                <a:spcPts val="0"/>
              </a:spcAft>
              <a:buSzPts val="1700"/>
              <a:buChar char="►"/>
            </a:pPr>
            <a:r>
              <a:rPr lang="en-GB" sz="1700"/>
              <a:t>A new supply of </a:t>
            </a:r>
            <a:r>
              <a:rPr lang="en-GB" sz="1700" u="sng"/>
              <a:t>rentable units</a:t>
            </a:r>
            <a:r>
              <a:rPr lang="en-GB" sz="1700"/>
              <a:t> priced </a:t>
            </a:r>
            <a:r>
              <a:rPr lang="en-GB" sz="1700" b="1">
                <a:solidFill>
                  <a:srgbClr val="980000"/>
                </a:solidFill>
              </a:rPr>
              <a:t>under $1,249 per month.</a:t>
            </a:r>
            <a:endParaRPr sz="1700" b="1">
              <a:solidFill>
                <a:srgbClr val="980000"/>
              </a:solidFill>
            </a:endParaRPr>
          </a:p>
          <a:p>
            <a:pPr marL="0" lvl="0" indent="0" algn="l" rtl="0">
              <a:spcBef>
                <a:spcPts val="0"/>
              </a:spcBef>
              <a:spcAft>
                <a:spcPts val="0"/>
              </a:spcAft>
              <a:buNone/>
            </a:pPr>
            <a:endParaRPr sz="1700"/>
          </a:p>
        </p:txBody>
      </p:sp>
      <p:sp>
        <p:nvSpPr>
          <p:cNvPr id="739" name="Google Shape;739;p6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43"/>
        <p:cNvGrpSpPr/>
        <p:nvPr/>
      </p:nvGrpSpPr>
      <p:grpSpPr>
        <a:xfrm>
          <a:off x="0" y="0"/>
          <a:ext cx="0" cy="0"/>
          <a:chOff x="0" y="0"/>
          <a:chExt cx="0" cy="0"/>
        </a:xfrm>
      </p:grpSpPr>
      <p:sp>
        <p:nvSpPr>
          <p:cNvPr id="744" name="Google Shape;744;p67"/>
          <p:cNvSpPr txBox="1">
            <a:spLocks noGrp="1"/>
          </p:cNvSpPr>
          <p:nvPr>
            <p:ph type="title"/>
          </p:nvPr>
        </p:nvSpPr>
        <p:spPr>
          <a:xfrm>
            <a:off x="492575" y="682200"/>
            <a:ext cx="8249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Changing Workforce &amp; Housing Demand</a:t>
            </a:r>
            <a:endParaRPr/>
          </a:p>
        </p:txBody>
      </p:sp>
      <p:sp>
        <p:nvSpPr>
          <p:cNvPr id="745" name="Google Shape;745;p67"/>
          <p:cNvSpPr txBox="1">
            <a:spLocks noGrp="1"/>
          </p:cNvSpPr>
          <p:nvPr>
            <p:ph type="body" idx="1"/>
          </p:nvPr>
        </p:nvSpPr>
        <p:spPr>
          <a:xfrm>
            <a:off x="492575" y="3179525"/>
            <a:ext cx="2193600" cy="43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t>New Workers</a:t>
            </a:r>
            <a:endParaRPr sz="1400" b="1"/>
          </a:p>
          <a:p>
            <a:pPr marL="0" lvl="0" indent="0" algn="l" rtl="0">
              <a:spcBef>
                <a:spcPts val="0"/>
              </a:spcBef>
              <a:spcAft>
                <a:spcPts val="0"/>
              </a:spcAft>
              <a:buNone/>
            </a:pPr>
            <a:br>
              <a:rPr lang="en-GB" sz="1400"/>
            </a:br>
            <a:r>
              <a:rPr lang="en-GB" sz="1400"/>
              <a:t>New workers will be needed to fill new positions and positions vacated by retirees.</a:t>
            </a:r>
            <a:endParaRPr sz="1400"/>
          </a:p>
        </p:txBody>
      </p:sp>
      <p:sp>
        <p:nvSpPr>
          <p:cNvPr id="746" name="Google Shape;746;p6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44</a:t>
            </a:fld>
            <a:endParaRPr/>
          </a:p>
        </p:txBody>
      </p:sp>
      <p:sp>
        <p:nvSpPr>
          <p:cNvPr id="747" name="Google Shape;747;p67"/>
          <p:cNvSpPr/>
          <p:nvPr/>
        </p:nvSpPr>
        <p:spPr>
          <a:xfrm>
            <a:off x="3268299" y="2150491"/>
            <a:ext cx="90941" cy="190334"/>
          </a:xfrm>
          <a:custGeom>
            <a:avLst/>
            <a:gdLst/>
            <a:ahLst/>
            <a:cxnLst/>
            <a:rect l="l" t="t" r="r" b="b"/>
            <a:pathLst>
              <a:path w="5143" h="10764" extrusionOk="0">
                <a:moveTo>
                  <a:pt x="1000" y="1286"/>
                </a:moveTo>
                <a:lnTo>
                  <a:pt x="4381" y="0"/>
                </a:lnTo>
                <a:lnTo>
                  <a:pt x="5143" y="2001"/>
                </a:lnTo>
                <a:lnTo>
                  <a:pt x="5048" y="4572"/>
                </a:lnTo>
                <a:lnTo>
                  <a:pt x="4953" y="5858"/>
                </a:lnTo>
                <a:lnTo>
                  <a:pt x="3524" y="7335"/>
                </a:lnTo>
                <a:lnTo>
                  <a:pt x="3191" y="10764"/>
                </a:lnTo>
                <a:lnTo>
                  <a:pt x="333" y="10716"/>
                </a:lnTo>
                <a:lnTo>
                  <a:pt x="0" y="2048"/>
                </a:lnTo>
                <a:close/>
              </a:path>
            </a:pathLst>
          </a:custGeom>
          <a:solidFill>
            <a:srgbClr val="FFFFFF"/>
          </a:solidFill>
          <a:ln>
            <a:noFill/>
          </a:ln>
        </p:spPr>
        <p:txBody>
          <a:bodyPr/>
          <a:lstStyle/>
          <a:p>
            <a:endParaRPr lang="en-US"/>
          </a:p>
        </p:txBody>
      </p:sp>
      <p:cxnSp>
        <p:nvCxnSpPr>
          <p:cNvPr id="748" name="Google Shape;748;p67"/>
          <p:cNvCxnSpPr/>
          <p:nvPr/>
        </p:nvCxnSpPr>
        <p:spPr>
          <a:xfrm>
            <a:off x="1177300" y="2309850"/>
            <a:ext cx="238800" cy="0"/>
          </a:xfrm>
          <a:prstGeom prst="straightConnector1">
            <a:avLst/>
          </a:prstGeom>
          <a:noFill/>
          <a:ln w="9525" cap="flat" cmpd="sng">
            <a:solidFill>
              <a:srgbClr val="B7B7B7"/>
            </a:solidFill>
            <a:prstDash val="solid"/>
            <a:round/>
            <a:headEnd type="none" w="med" len="med"/>
            <a:tailEnd type="triangle" w="med" len="med"/>
          </a:ln>
        </p:spPr>
      </p:cxnSp>
      <p:sp>
        <p:nvSpPr>
          <p:cNvPr id="749" name="Google Shape;749;p67"/>
          <p:cNvSpPr/>
          <p:nvPr/>
        </p:nvSpPr>
        <p:spPr>
          <a:xfrm>
            <a:off x="1754150" y="2225900"/>
            <a:ext cx="128575" cy="269100"/>
          </a:xfrm>
          <a:custGeom>
            <a:avLst/>
            <a:gdLst/>
            <a:ahLst/>
            <a:cxnLst/>
            <a:rect l="l" t="t" r="r" b="b"/>
            <a:pathLst>
              <a:path w="5143" h="10764" extrusionOk="0">
                <a:moveTo>
                  <a:pt x="1000" y="1286"/>
                </a:moveTo>
                <a:lnTo>
                  <a:pt x="4381" y="0"/>
                </a:lnTo>
                <a:lnTo>
                  <a:pt x="5143" y="2001"/>
                </a:lnTo>
                <a:lnTo>
                  <a:pt x="5048" y="4572"/>
                </a:lnTo>
                <a:lnTo>
                  <a:pt x="4953" y="5858"/>
                </a:lnTo>
                <a:lnTo>
                  <a:pt x="3524" y="7335"/>
                </a:lnTo>
                <a:lnTo>
                  <a:pt x="3191" y="10764"/>
                </a:lnTo>
                <a:lnTo>
                  <a:pt x="333" y="10716"/>
                </a:lnTo>
                <a:lnTo>
                  <a:pt x="0" y="2048"/>
                </a:lnTo>
                <a:close/>
              </a:path>
            </a:pathLst>
          </a:custGeom>
          <a:solidFill>
            <a:srgbClr val="FFFFFF"/>
          </a:solidFill>
          <a:ln>
            <a:noFill/>
          </a:ln>
        </p:spPr>
        <p:txBody>
          <a:bodyPr/>
          <a:lstStyle/>
          <a:p>
            <a:endParaRPr lang="en-US"/>
          </a:p>
        </p:txBody>
      </p:sp>
      <p:pic>
        <p:nvPicPr>
          <p:cNvPr id="750" name="Google Shape;750;p67"/>
          <p:cNvPicPr preferRelativeResize="0"/>
          <p:nvPr/>
        </p:nvPicPr>
        <p:blipFill>
          <a:blip r:embed="rId3">
            <a:alphaModFix/>
          </a:blip>
          <a:stretch>
            <a:fillRect/>
          </a:stretch>
        </p:blipFill>
        <p:spPr>
          <a:xfrm>
            <a:off x="601025" y="2063302"/>
            <a:ext cx="481500" cy="481500"/>
          </a:xfrm>
          <a:prstGeom prst="rect">
            <a:avLst/>
          </a:prstGeom>
          <a:noFill/>
          <a:ln>
            <a:noFill/>
          </a:ln>
        </p:spPr>
      </p:pic>
      <p:pic>
        <p:nvPicPr>
          <p:cNvPr id="751" name="Google Shape;751;p67"/>
          <p:cNvPicPr preferRelativeResize="0"/>
          <p:nvPr/>
        </p:nvPicPr>
        <p:blipFill>
          <a:blip r:embed="rId3">
            <a:alphaModFix/>
          </a:blip>
          <a:stretch>
            <a:fillRect/>
          </a:stretch>
        </p:blipFill>
        <p:spPr>
          <a:xfrm>
            <a:off x="1749450" y="2063302"/>
            <a:ext cx="481500" cy="481500"/>
          </a:xfrm>
          <a:prstGeom prst="rect">
            <a:avLst/>
          </a:prstGeom>
          <a:noFill/>
          <a:ln>
            <a:noFill/>
          </a:ln>
        </p:spPr>
      </p:pic>
      <p:sp>
        <p:nvSpPr>
          <p:cNvPr id="752" name="Google Shape;752;p67"/>
          <p:cNvSpPr/>
          <p:nvPr/>
        </p:nvSpPr>
        <p:spPr>
          <a:xfrm>
            <a:off x="1815825" y="2171150"/>
            <a:ext cx="128600" cy="248850"/>
          </a:xfrm>
          <a:custGeom>
            <a:avLst/>
            <a:gdLst/>
            <a:ahLst/>
            <a:cxnLst/>
            <a:rect l="l" t="t" r="r" b="b"/>
            <a:pathLst>
              <a:path w="5144" h="9954" extrusionOk="0">
                <a:moveTo>
                  <a:pt x="2572" y="0"/>
                </a:moveTo>
                <a:lnTo>
                  <a:pt x="4525" y="191"/>
                </a:lnTo>
                <a:lnTo>
                  <a:pt x="5144" y="1334"/>
                </a:lnTo>
                <a:lnTo>
                  <a:pt x="5048" y="3715"/>
                </a:lnTo>
                <a:lnTo>
                  <a:pt x="4715" y="5096"/>
                </a:lnTo>
                <a:lnTo>
                  <a:pt x="3667" y="6429"/>
                </a:lnTo>
                <a:lnTo>
                  <a:pt x="3334" y="8192"/>
                </a:lnTo>
                <a:lnTo>
                  <a:pt x="3286" y="9954"/>
                </a:lnTo>
                <a:lnTo>
                  <a:pt x="286" y="9954"/>
                </a:lnTo>
                <a:lnTo>
                  <a:pt x="0" y="3762"/>
                </a:lnTo>
                <a:lnTo>
                  <a:pt x="1810" y="191"/>
                </a:lnTo>
                <a:close/>
              </a:path>
            </a:pathLst>
          </a:custGeom>
          <a:solidFill>
            <a:srgbClr val="FFFFFF"/>
          </a:solidFill>
          <a:ln>
            <a:noFill/>
          </a:ln>
        </p:spPr>
        <p:txBody>
          <a:bodyPr/>
          <a:lstStyle/>
          <a:p>
            <a:endParaRPr lang="en-US"/>
          </a:p>
        </p:txBody>
      </p:sp>
      <p:sp>
        <p:nvSpPr>
          <p:cNvPr id="753" name="Google Shape;753;p67"/>
          <p:cNvSpPr/>
          <p:nvPr/>
        </p:nvSpPr>
        <p:spPr>
          <a:xfrm>
            <a:off x="2034900" y="2162825"/>
            <a:ext cx="126200" cy="251225"/>
          </a:xfrm>
          <a:custGeom>
            <a:avLst/>
            <a:gdLst/>
            <a:ahLst/>
            <a:cxnLst/>
            <a:rect l="l" t="t" r="r" b="b"/>
            <a:pathLst>
              <a:path w="5048" h="10049" extrusionOk="0">
                <a:moveTo>
                  <a:pt x="1619" y="0"/>
                </a:moveTo>
                <a:lnTo>
                  <a:pt x="48" y="1047"/>
                </a:lnTo>
                <a:lnTo>
                  <a:pt x="95" y="3714"/>
                </a:lnTo>
                <a:lnTo>
                  <a:pt x="0" y="4953"/>
                </a:lnTo>
                <a:lnTo>
                  <a:pt x="1238" y="6239"/>
                </a:lnTo>
                <a:lnTo>
                  <a:pt x="1810" y="7667"/>
                </a:lnTo>
                <a:lnTo>
                  <a:pt x="1810" y="10049"/>
                </a:lnTo>
                <a:lnTo>
                  <a:pt x="4572" y="10049"/>
                </a:lnTo>
                <a:lnTo>
                  <a:pt x="5048" y="7715"/>
                </a:lnTo>
                <a:lnTo>
                  <a:pt x="4525" y="3000"/>
                </a:lnTo>
                <a:lnTo>
                  <a:pt x="2429" y="428"/>
                </a:lnTo>
                <a:close/>
              </a:path>
            </a:pathLst>
          </a:custGeom>
          <a:solidFill>
            <a:srgbClr val="FFFFFF"/>
          </a:solidFill>
          <a:ln>
            <a:noFill/>
          </a:ln>
        </p:spPr>
        <p:txBody>
          <a:bodyPr/>
          <a:lstStyle/>
          <a:p>
            <a:endParaRPr lang="en-US"/>
          </a:p>
        </p:txBody>
      </p:sp>
      <p:pic>
        <p:nvPicPr>
          <p:cNvPr id="754" name="Google Shape;754;p67"/>
          <p:cNvPicPr preferRelativeResize="0"/>
          <p:nvPr/>
        </p:nvPicPr>
        <p:blipFill>
          <a:blip r:embed="rId3">
            <a:alphaModFix/>
          </a:blip>
          <a:stretch>
            <a:fillRect/>
          </a:stretch>
        </p:blipFill>
        <p:spPr>
          <a:xfrm>
            <a:off x="1510875" y="2063302"/>
            <a:ext cx="481500" cy="481500"/>
          </a:xfrm>
          <a:prstGeom prst="rect">
            <a:avLst/>
          </a:prstGeom>
          <a:noFill/>
          <a:ln>
            <a:noFill/>
          </a:ln>
        </p:spPr>
      </p:pic>
      <p:sp>
        <p:nvSpPr>
          <p:cNvPr id="755" name="Google Shape;755;p67"/>
          <p:cNvSpPr/>
          <p:nvPr/>
        </p:nvSpPr>
        <p:spPr>
          <a:xfrm>
            <a:off x="4567211" y="2150491"/>
            <a:ext cx="90941" cy="190334"/>
          </a:xfrm>
          <a:custGeom>
            <a:avLst/>
            <a:gdLst/>
            <a:ahLst/>
            <a:cxnLst/>
            <a:rect l="l" t="t" r="r" b="b"/>
            <a:pathLst>
              <a:path w="5143" h="10764" extrusionOk="0">
                <a:moveTo>
                  <a:pt x="1000" y="1286"/>
                </a:moveTo>
                <a:lnTo>
                  <a:pt x="4381" y="0"/>
                </a:lnTo>
                <a:lnTo>
                  <a:pt x="5143" y="2001"/>
                </a:lnTo>
                <a:lnTo>
                  <a:pt x="5048" y="4572"/>
                </a:lnTo>
                <a:lnTo>
                  <a:pt x="4953" y="5858"/>
                </a:lnTo>
                <a:lnTo>
                  <a:pt x="3524" y="7335"/>
                </a:lnTo>
                <a:lnTo>
                  <a:pt x="3191" y="10764"/>
                </a:lnTo>
                <a:lnTo>
                  <a:pt x="333" y="10716"/>
                </a:lnTo>
                <a:lnTo>
                  <a:pt x="0" y="2048"/>
                </a:lnTo>
                <a:close/>
              </a:path>
            </a:pathLst>
          </a:custGeom>
          <a:solidFill>
            <a:srgbClr val="FFFFFF"/>
          </a:solidFill>
          <a:ln>
            <a:noFill/>
          </a:ln>
        </p:spPr>
        <p:txBody>
          <a:bodyPr/>
          <a:lstStyle/>
          <a:p>
            <a:endParaRPr lang="en-US"/>
          </a:p>
        </p:txBody>
      </p:sp>
      <p:cxnSp>
        <p:nvCxnSpPr>
          <p:cNvPr id="756" name="Google Shape;756;p67"/>
          <p:cNvCxnSpPr/>
          <p:nvPr/>
        </p:nvCxnSpPr>
        <p:spPr>
          <a:xfrm>
            <a:off x="4275245" y="2257641"/>
            <a:ext cx="168900" cy="0"/>
          </a:xfrm>
          <a:prstGeom prst="straightConnector1">
            <a:avLst/>
          </a:prstGeom>
          <a:noFill/>
          <a:ln w="9525" cap="flat" cmpd="sng">
            <a:solidFill>
              <a:srgbClr val="B7B7B7"/>
            </a:solidFill>
            <a:prstDash val="solid"/>
            <a:round/>
            <a:headEnd type="none" w="med" len="med"/>
            <a:tailEnd type="triangle" w="med" len="med"/>
          </a:ln>
        </p:spPr>
      </p:cxnSp>
      <p:pic>
        <p:nvPicPr>
          <p:cNvPr id="757" name="Google Shape;757;p67"/>
          <p:cNvPicPr preferRelativeResize="0"/>
          <p:nvPr/>
        </p:nvPicPr>
        <p:blipFill rotWithShape="1">
          <a:blip r:embed="rId4">
            <a:alphaModFix/>
          </a:blip>
          <a:srcRect l="22703" t="24645" r="22163" b="22055"/>
          <a:stretch/>
        </p:blipFill>
        <p:spPr>
          <a:xfrm>
            <a:off x="3742082" y="2304254"/>
            <a:ext cx="450123" cy="435144"/>
          </a:xfrm>
          <a:prstGeom prst="rect">
            <a:avLst/>
          </a:prstGeom>
          <a:noFill/>
          <a:ln>
            <a:noFill/>
          </a:ln>
        </p:spPr>
      </p:pic>
      <p:pic>
        <p:nvPicPr>
          <p:cNvPr id="758" name="Google Shape;758;p67"/>
          <p:cNvPicPr preferRelativeResize="0"/>
          <p:nvPr/>
        </p:nvPicPr>
        <p:blipFill>
          <a:blip r:embed="rId3">
            <a:alphaModFix/>
          </a:blip>
          <a:stretch>
            <a:fillRect/>
          </a:stretch>
        </p:blipFill>
        <p:spPr>
          <a:xfrm>
            <a:off x="3794654" y="2368709"/>
            <a:ext cx="340578" cy="340575"/>
          </a:xfrm>
          <a:prstGeom prst="rect">
            <a:avLst/>
          </a:prstGeom>
          <a:noFill/>
          <a:ln>
            <a:noFill/>
          </a:ln>
        </p:spPr>
      </p:pic>
      <p:pic>
        <p:nvPicPr>
          <p:cNvPr id="759" name="Google Shape;759;p67"/>
          <p:cNvPicPr preferRelativeResize="0"/>
          <p:nvPr/>
        </p:nvPicPr>
        <p:blipFill>
          <a:blip r:embed="rId3">
            <a:alphaModFix/>
          </a:blip>
          <a:stretch>
            <a:fillRect/>
          </a:stretch>
        </p:blipFill>
        <p:spPr>
          <a:xfrm>
            <a:off x="3187098" y="2368709"/>
            <a:ext cx="340578" cy="340575"/>
          </a:xfrm>
          <a:prstGeom prst="rect">
            <a:avLst/>
          </a:prstGeom>
          <a:noFill/>
          <a:ln>
            <a:noFill/>
          </a:ln>
        </p:spPr>
      </p:pic>
      <p:sp>
        <p:nvSpPr>
          <p:cNvPr id="760" name="Google Shape;760;p67"/>
          <p:cNvSpPr/>
          <p:nvPr/>
        </p:nvSpPr>
        <p:spPr>
          <a:xfrm>
            <a:off x="3234895" y="2429820"/>
            <a:ext cx="90941" cy="190334"/>
          </a:xfrm>
          <a:custGeom>
            <a:avLst/>
            <a:gdLst/>
            <a:ahLst/>
            <a:cxnLst/>
            <a:rect l="l" t="t" r="r" b="b"/>
            <a:pathLst>
              <a:path w="5143" h="10764" extrusionOk="0">
                <a:moveTo>
                  <a:pt x="1000" y="1286"/>
                </a:moveTo>
                <a:lnTo>
                  <a:pt x="4381" y="0"/>
                </a:lnTo>
                <a:lnTo>
                  <a:pt x="5143" y="2001"/>
                </a:lnTo>
                <a:lnTo>
                  <a:pt x="5048" y="4572"/>
                </a:lnTo>
                <a:lnTo>
                  <a:pt x="4953" y="5858"/>
                </a:lnTo>
                <a:lnTo>
                  <a:pt x="3524" y="7335"/>
                </a:lnTo>
                <a:lnTo>
                  <a:pt x="3191" y="10764"/>
                </a:lnTo>
                <a:lnTo>
                  <a:pt x="333" y="10716"/>
                </a:lnTo>
                <a:lnTo>
                  <a:pt x="0" y="2048"/>
                </a:lnTo>
                <a:close/>
              </a:path>
            </a:pathLst>
          </a:custGeom>
          <a:solidFill>
            <a:srgbClr val="FFFFFF"/>
          </a:solidFill>
          <a:ln>
            <a:noFill/>
          </a:ln>
        </p:spPr>
        <p:txBody>
          <a:bodyPr/>
          <a:lstStyle/>
          <a:p>
            <a:endParaRPr lang="en-US"/>
          </a:p>
        </p:txBody>
      </p:sp>
      <p:sp>
        <p:nvSpPr>
          <p:cNvPr id="761" name="Google Shape;761;p67"/>
          <p:cNvSpPr/>
          <p:nvPr/>
        </p:nvSpPr>
        <p:spPr>
          <a:xfrm>
            <a:off x="3841603" y="2444992"/>
            <a:ext cx="90959" cy="176012"/>
          </a:xfrm>
          <a:custGeom>
            <a:avLst/>
            <a:gdLst/>
            <a:ahLst/>
            <a:cxnLst/>
            <a:rect l="l" t="t" r="r" b="b"/>
            <a:pathLst>
              <a:path w="5144" h="9954" extrusionOk="0">
                <a:moveTo>
                  <a:pt x="2572" y="0"/>
                </a:moveTo>
                <a:lnTo>
                  <a:pt x="4525" y="191"/>
                </a:lnTo>
                <a:lnTo>
                  <a:pt x="5144" y="1334"/>
                </a:lnTo>
                <a:lnTo>
                  <a:pt x="5048" y="3715"/>
                </a:lnTo>
                <a:lnTo>
                  <a:pt x="4715" y="5096"/>
                </a:lnTo>
                <a:lnTo>
                  <a:pt x="3667" y="6429"/>
                </a:lnTo>
                <a:lnTo>
                  <a:pt x="3334" y="8192"/>
                </a:lnTo>
                <a:lnTo>
                  <a:pt x="3286" y="9954"/>
                </a:lnTo>
                <a:lnTo>
                  <a:pt x="286" y="9954"/>
                </a:lnTo>
                <a:lnTo>
                  <a:pt x="0" y="3762"/>
                </a:lnTo>
                <a:lnTo>
                  <a:pt x="1810" y="191"/>
                </a:lnTo>
                <a:close/>
              </a:path>
            </a:pathLst>
          </a:custGeom>
          <a:solidFill>
            <a:srgbClr val="FFFFFF"/>
          </a:solidFill>
          <a:ln>
            <a:noFill/>
          </a:ln>
        </p:spPr>
        <p:txBody>
          <a:bodyPr/>
          <a:lstStyle/>
          <a:p>
            <a:endParaRPr lang="en-US"/>
          </a:p>
        </p:txBody>
      </p:sp>
      <p:sp>
        <p:nvSpPr>
          <p:cNvPr id="762" name="Google Shape;762;p67"/>
          <p:cNvSpPr/>
          <p:nvPr/>
        </p:nvSpPr>
        <p:spPr>
          <a:xfrm>
            <a:off x="3996560" y="2439104"/>
            <a:ext cx="89261" cy="177691"/>
          </a:xfrm>
          <a:custGeom>
            <a:avLst/>
            <a:gdLst/>
            <a:ahLst/>
            <a:cxnLst/>
            <a:rect l="l" t="t" r="r" b="b"/>
            <a:pathLst>
              <a:path w="5048" h="10049" extrusionOk="0">
                <a:moveTo>
                  <a:pt x="1619" y="0"/>
                </a:moveTo>
                <a:lnTo>
                  <a:pt x="48" y="1047"/>
                </a:lnTo>
                <a:lnTo>
                  <a:pt x="95" y="3714"/>
                </a:lnTo>
                <a:lnTo>
                  <a:pt x="0" y="4953"/>
                </a:lnTo>
                <a:lnTo>
                  <a:pt x="1238" y="6239"/>
                </a:lnTo>
                <a:lnTo>
                  <a:pt x="1810" y="7667"/>
                </a:lnTo>
                <a:lnTo>
                  <a:pt x="1810" y="10049"/>
                </a:lnTo>
                <a:lnTo>
                  <a:pt x="4572" y="10049"/>
                </a:lnTo>
                <a:lnTo>
                  <a:pt x="5048" y="7715"/>
                </a:lnTo>
                <a:lnTo>
                  <a:pt x="4525" y="3000"/>
                </a:lnTo>
                <a:lnTo>
                  <a:pt x="2429" y="428"/>
                </a:lnTo>
                <a:close/>
              </a:path>
            </a:pathLst>
          </a:custGeom>
          <a:solidFill>
            <a:srgbClr val="FFFFFF"/>
          </a:solidFill>
          <a:ln>
            <a:noFill/>
          </a:ln>
        </p:spPr>
        <p:txBody>
          <a:bodyPr/>
          <a:lstStyle/>
          <a:p>
            <a:endParaRPr lang="en-US"/>
          </a:p>
        </p:txBody>
      </p:sp>
      <p:pic>
        <p:nvPicPr>
          <p:cNvPr id="763" name="Google Shape;763;p67"/>
          <p:cNvPicPr preferRelativeResize="0"/>
          <p:nvPr/>
        </p:nvPicPr>
        <p:blipFill rotWithShape="1">
          <a:blip r:embed="rId4">
            <a:alphaModFix/>
          </a:blip>
          <a:srcRect l="22703" t="24645" r="22163" b="22055"/>
          <a:stretch/>
        </p:blipFill>
        <p:spPr>
          <a:xfrm>
            <a:off x="3161475" y="2304254"/>
            <a:ext cx="450123" cy="435144"/>
          </a:xfrm>
          <a:prstGeom prst="rect">
            <a:avLst/>
          </a:prstGeom>
          <a:noFill/>
          <a:ln>
            <a:noFill/>
          </a:ln>
        </p:spPr>
      </p:pic>
      <p:pic>
        <p:nvPicPr>
          <p:cNvPr id="764" name="Google Shape;764;p67"/>
          <p:cNvPicPr preferRelativeResize="0"/>
          <p:nvPr/>
        </p:nvPicPr>
        <p:blipFill rotWithShape="1">
          <a:blip r:embed="rId4">
            <a:alphaModFix/>
          </a:blip>
          <a:srcRect l="22703" t="24645" r="22163" b="22055"/>
          <a:stretch/>
        </p:blipFill>
        <p:spPr>
          <a:xfrm>
            <a:off x="3161475" y="1767965"/>
            <a:ext cx="450123" cy="435144"/>
          </a:xfrm>
          <a:prstGeom prst="rect">
            <a:avLst/>
          </a:prstGeom>
          <a:noFill/>
          <a:ln>
            <a:noFill/>
          </a:ln>
        </p:spPr>
      </p:pic>
      <p:pic>
        <p:nvPicPr>
          <p:cNvPr id="765" name="Google Shape;765;p67"/>
          <p:cNvPicPr preferRelativeResize="0"/>
          <p:nvPr/>
        </p:nvPicPr>
        <p:blipFill>
          <a:blip r:embed="rId3">
            <a:alphaModFix/>
          </a:blip>
          <a:stretch>
            <a:fillRect/>
          </a:stretch>
        </p:blipFill>
        <p:spPr>
          <a:xfrm>
            <a:off x="3214047" y="1832421"/>
            <a:ext cx="340578" cy="340575"/>
          </a:xfrm>
          <a:prstGeom prst="rect">
            <a:avLst/>
          </a:prstGeom>
          <a:noFill/>
          <a:ln>
            <a:noFill/>
          </a:ln>
        </p:spPr>
      </p:pic>
      <p:sp>
        <p:nvSpPr>
          <p:cNvPr id="766" name="Google Shape;766;p67"/>
          <p:cNvSpPr/>
          <p:nvPr/>
        </p:nvSpPr>
        <p:spPr>
          <a:xfrm>
            <a:off x="4634018" y="2150491"/>
            <a:ext cx="90941" cy="190334"/>
          </a:xfrm>
          <a:custGeom>
            <a:avLst/>
            <a:gdLst/>
            <a:ahLst/>
            <a:cxnLst/>
            <a:rect l="l" t="t" r="r" b="b"/>
            <a:pathLst>
              <a:path w="5143" h="10764" extrusionOk="0">
                <a:moveTo>
                  <a:pt x="1000" y="1286"/>
                </a:moveTo>
                <a:lnTo>
                  <a:pt x="4381" y="0"/>
                </a:lnTo>
                <a:lnTo>
                  <a:pt x="5143" y="2001"/>
                </a:lnTo>
                <a:lnTo>
                  <a:pt x="5048" y="4572"/>
                </a:lnTo>
                <a:lnTo>
                  <a:pt x="4953" y="5858"/>
                </a:lnTo>
                <a:lnTo>
                  <a:pt x="3524" y="7335"/>
                </a:lnTo>
                <a:lnTo>
                  <a:pt x="3191" y="10764"/>
                </a:lnTo>
                <a:lnTo>
                  <a:pt x="333" y="10716"/>
                </a:lnTo>
                <a:lnTo>
                  <a:pt x="0" y="2048"/>
                </a:lnTo>
                <a:close/>
              </a:path>
            </a:pathLst>
          </a:custGeom>
          <a:solidFill>
            <a:srgbClr val="FFFFFF"/>
          </a:solidFill>
          <a:ln>
            <a:noFill/>
          </a:ln>
        </p:spPr>
        <p:txBody>
          <a:bodyPr/>
          <a:lstStyle/>
          <a:p>
            <a:endParaRPr lang="en-US"/>
          </a:p>
        </p:txBody>
      </p:sp>
      <p:pic>
        <p:nvPicPr>
          <p:cNvPr id="767" name="Google Shape;767;p67"/>
          <p:cNvPicPr preferRelativeResize="0"/>
          <p:nvPr/>
        </p:nvPicPr>
        <p:blipFill rotWithShape="1">
          <a:blip r:embed="rId4">
            <a:alphaModFix/>
          </a:blip>
          <a:srcRect l="22703" t="24645" r="22163" b="22055"/>
          <a:stretch/>
        </p:blipFill>
        <p:spPr>
          <a:xfrm>
            <a:off x="5107802" y="2304254"/>
            <a:ext cx="450123" cy="435144"/>
          </a:xfrm>
          <a:prstGeom prst="rect">
            <a:avLst/>
          </a:prstGeom>
          <a:noFill/>
          <a:ln>
            <a:noFill/>
          </a:ln>
        </p:spPr>
      </p:pic>
      <p:pic>
        <p:nvPicPr>
          <p:cNvPr id="768" name="Google Shape;768;p67"/>
          <p:cNvPicPr preferRelativeResize="0"/>
          <p:nvPr/>
        </p:nvPicPr>
        <p:blipFill>
          <a:blip r:embed="rId3">
            <a:alphaModFix/>
          </a:blip>
          <a:stretch>
            <a:fillRect/>
          </a:stretch>
        </p:blipFill>
        <p:spPr>
          <a:xfrm>
            <a:off x="5160373" y="2368709"/>
            <a:ext cx="340578" cy="340575"/>
          </a:xfrm>
          <a:prstGeom prst="rect">
            <a:avLst/>
          </a:prstGeom>
          <a:noFill/>
          <a:ln>
            <a:noFill/>
          </a:ln>
        </p:spPr>
      </p:pic>
      <p:pic>
        <p:nvPicPr>
          <p:cNvPr id="769" name="Google Shape;769;p67"/>
          <p:cNvPicPr preferRelativeResize="0"/>
          <p:nvPr/>
        </p:nvPicPr>
        <p:blipFill>
          <a:blip r:embed="rId3">
            <a:alphaModFix/>
          </a:blip>
          <a:stretch>
            <a:fillRect/>
          </a:stretch>
        </p:blipFill>
        <p:spPr>
          <a:xfrm>
            <a:off x="4552817" y="2368709"/>
            <a:ext cx="340578" cy="340575"/>
          </a:xfrm>
          <a:prstGeom prst="rect">
            <a:avLst/>
          </a:prstGeom>
          <a:noFill/>
          <a:ln>
            <a:noFill/>
          </a:ln>
        </p:spPr>
      </p:pic>
      <p:sp>
        <p:nvSpPr>
          <p:cNvPr id="770" name="Google Shape;770;p67"/>
          <p:cNvSpPr/>
          <p:nvPr/>
        </p:nvSpPr>
        <p:spPr>
          <a:xfrm>
            <a:off x="4600615" y="2429820"/>
            <a:ext cx="90941" cy="190334"/>
          </a:xfrm>
          <a:custGeom>
            <a:avLst/>
            <a:gdLst/>
            <a:ahLst/>
            <a:cxnLst/>
            <a:rect l="l" t="t" r="r" b="b"/>
            <a:pathLst>
              <a:path w="5143" h="10764" extrusionOk="0">
                <a:moveTo>
                  <a:pt x="1000" y="1286"/>
                </a:moveTo>
                <a:lnTo>
                  <a:pt x="4381" y="0"/>
                </a:lnTo>
                <a:lnTo>
                  <a:pt x="5143" y="2001"/>
                </a:lnTo>
                <a:lnTo>
                  <a:pt x="5048" y="4572"/>
                </a:lnTo>
                <a:lnTo>
                  <a:pt x="4953" y="5858"/>
                </a:lnTo>
                <a:lnTo>
                  <a:pt x="3524" y="7335"/>
                </a:lnTo>
                <a:lnTo>
                  <a:pt x="3191" y="10764"/>
                </a:lnTo>
                <a:lnTo>
                  <a:pt x="333" y="10716"/>
                </a:lnTo>
                <a:lnTo>
                  <a:pt x="0" y="2048"/>
                </a:lnTo>
                <a:close/>
              </a:path>
            </a:pathLst>
          </a:custGeom>
          <a:solidFill>
            <a:srgbClr val="FFFFFF"/>
          </a:solidFill>
          <a:ln>
            <a:noFill/>
          </a:ln>
        </p:spPr>
        <p:txBody>
          <a:bodyPr/>
          <a:lstStyle/>
          <a:p>
            <a:endParaRPr lang="en-US"/>
          </a:p>
        </p:txBody>
      </p:sp>
      <p:sp>
        <p:nvSpPr>
          <p:cNvPr id="771" name="Google Shape;771;p67"/>
          <p:cNvSpPr/>
          <p:nvPr/>
        </p:nvSpPr>
        <p:spPr>
          <a:xfrm>
            <a:off x="5207322" y="2444992"/>
            <a:ext cx="90959" cy="176012"/>
          </a:xfrm>
          <a:custGeom>
            <a:avLst/>
            <a:gdLst/>
            <a:ahLst/>
            <a:cxnLst/>
            <a:rect l="l" t="t" r="r" b="b"/>
            <a:pathLst>
              <a:path w="5144" h="9954" extrusionOk="0">
                <a:moveTo>
                  <a:pt x="2572" y="0"/>
                </a:moveTo>
                <a:lnTo>
                  <a:pt x="4525" y="191"/>
                </a:lnTo>
                <a:lnTo>
                  <a:pt x="5144" y="1334"/>
                </a:lnTo>
                <a:lnTo>
                  <a:pt x="5048" y="3715"/>
                </a:lnTo>
                <a:lnTo>
                  <a:pt x="4715" y="5096"/>
                </a:lnTo>
                <a:lnTo>
                  <a:pt x="3667" y="6429"/>
                </a:lnTo>
                <a:lnTo>
                  <a:pt x="3334" y="8192"/>
                </a:lnTo>
                <a:lnTo>
                  <a:pt x="3286" y="9954"/>
                </a:lnTo>
                <a:lnTo>
                  <a:pt x="286" y="9954"/>
                </a:lnTo>
                <a:lnTo>
                  <a:pt x="0" y="3762"/>
                </a:lnTo>
                <a:lnTo>
                  <a:pt x="1810" y="191"/>
                </a:lnTo>
                <a:close/>
              </a:path>
            </a:pathLst>
          </a:custGeom>
          <a:solidFill>
            <a:srgbClr val="FFFFFF"/>
          </a:solidFill>
          <a:ln>
            <a:noFill/>
          </a:ln>
        </p:spPr>
        <p:txBody>
          <a:bodyPr/>
          <a:lstStyle/>
          <a:p>
            <a:endParaRPr lang="en-US"/>
          </a:p>
        </p:txBody>
      </p:sp>
      <p:sp>
        <p:nvSpPr>
          <p:cNvPr id="772" name="Google Shape;772;p67"/>
          <p:cNvSpPr/>
          <p:nvPr/>
        </p:nvSpPr>
        <p:spPr>
          <a:xfrm>
            <a:off x="5362279" y="2439104"/>
            <a:ext cx="89261" cy="177691"/>
          </a:xfrm>
          <a:custGeom>
            <a:avLst/>
            <a:gdLst/>
            <a:ahLst/>
            <a:cxnLst/>
            <a:rect l="l" t="t" r="r" b="b"/>
            <a:pathLst>
              <a:path w="5048" h="10049" extrusionOk="0">
                <a:moveTo>
                  <a:pt x="1619" y="0"/>
                </a:moveTo>
                <a:lnTo>
                  <a:pt x="48" y="1047"/>
                </a:lnTo>
                <a:lnTo>
                  <a:pt x="95" y="3714"/>
                </a:lnTo>
                <a:lnTo>
                  <a:pt x="0" y="4953"/>
                </a:lnTo>
                <a:lnTo>
                  <a:pt x="1238" y="6239"/>
                </a:lnTo>
                <a:lnTo>
                  <a:pt x="1810" y="7667"/>
                </a:lnTo>
                <a:lnTo>
                  <a:pt x="1810" y="10049"/>
                </a:lnTo>
                <a:lnTo>
                  <a:pt x="4572" y="10049"/>
                </a:lnTo>
                <a:lnTo>
                  <a:pt x="5048" y="7715"/>
                </a:lnTo>
                <a:lnTo>
                  <a:pt x="4525" y="3000"/>
                </a:lnTo>
                <a:lnTo>
                  <a:pt x="2429" y="428"/>
                </a:lnTo>
                <a:close/>
              </a:path>
            </a:pathLst>
          </a:custGeom>
          <a:solidFill>
            <a:srgbClr val="FFFFFF"/>
          </a:solidFill>
          <a:ln>
            <a:noFill/>
          </a:ln>
        </p:spPr>
        <p:txBody>
          <a:bodyPr/>
          <a:lstStyle/>
          <a:p>
            <a:endParaRPr lang="en-US"/>
          </a:p>
        </p:txBody>
      </p:sp>
      <p:pic>
        <p:nvPicPr>
          <p:cNvPr id="773" name="Google Shape;773;p67"/>
          <p:cNvPicPr preferRelativeResize="0"/>
          <p:nvPr/>
        </p:nvPicPr>
        <p:blipFill rotWithShape="1">
          <a:blip r:embed="rId4">
            <a:alphaModFix/>
          </a:blip>
          <a:srcRect l="22703" t="24645" r="22163" b="22055"/>
          <a:stretch/>
        </p:blipFill>
        <p:spPr>
          <a:xfrm>
            <a:off x="4527194" y="2304254"/>
            <a:ext cx="450123" cy="435144"/>
          </a:xfrm>
          <a:prstGeom prst="rect">
            <a:avLst/>
          </a:prstGeom>
          <a:noFill/>
          <a:ln>
            <a:noFill/>
          </a:ln>
        </p:spPr>
      </p:pic>
      <p:pic>
        <p:nvPicPr>
          <p:cNvPr id="774" name="Google Shape;774;p67"/>
          <p:cNvPicPr preferRelativeResize="0"/>
          <p:nvPr/>
        </p:nvPicPr>
        <p:blipFill rotWithShape="1">
          <a:blip r:embed="rId4">
            <a:alphaModFix/>
          </a:blip>
          <a:srcRect l="22703" t="24645" r="22163" b="22055"/>
          <a:stretch/>
        </p:blipFill>
        <p:spPr>
          <a:xfrm>
            <a:off x="4527194" y="1767965"/>
            <a:ext cx="450123" cy="435144"/>
          </a:xfrm>
          <a:prstGeom prst="rect">
            <a:avLst/>
          </a:prstGeom>
          <a:noFill/>
          <a:ln>
            <a:noFill/>
          </a:ln>
        </p:spPr>
      </p:pic>
      <p:pic>
        <p:nvPicPr>
          <p:cNvPr id="775" name="Google Shape;775;p67"/>
          <p:cNvPicPr preferRelativeResize="0"/>
          <p:nvPr/>
        </p:nvPicPr>
        <p:blipFill>
          <a:blip r:embed="rId3">
            <a:alphaModFix/>
          </a:blip>
          <a:stretch>
            <a:fillRect/>
          </a:stretch>
        </p:blipFill>
        <p:spPr>
          <a:xfrm>
            <a:off x="4579766" y="1832421"/>
            <a:ext cx="340578" cy="340575"/>
          </a:xfrm>
          <a:prstGeom prst="rect">
            <a:avLst/>
          </a:prstGeom>
          <a:noFill/>
          <a:ln>
            <a:noFill/>
          </a:ln>
        </p:spPr>
      </p:pic>
      <p:pic>
        <p:nvPicPr>
          <p:cNvPr id="776" name="Google Shape;776;p67"/>
          <p:cNvPicPr preferRelativeResize="0"/>
          <p:nvPr/>
        </p:nvPicPr>
        <p:blipFill rotWithShape="1">
          <a:blip r:embed="rId4">
            <a:alphaModFix/>
          </a:blip>
          <a:srcRect l="22703" t="24645" r="22163" b="22055"/>
          <a:stretch/>
        </p:blipFill>
        <p:spPr>
          <a:xfrm>
            <a:off x="5105600" y="1775551"/>
            <a:ext cx="450123" cy="435144"/>
          </a:xfrm>
          <a:prstGeom prst="rect">
            <a:avLst/>
          </a:prstGeom>
          <a:noFill/>
          <a:ln>
            <a:noFill/>
          </a:ln>
        </p:spPr>
      </p:pic>
      <p:pic>
        <p:nvPicPr>
          <p:cNvPr id="777" name="Google Shape;777;p67"/>
          <p:cNvPicPr preferRelativeResize="0"/>
          <p:nvPr/>
        </p:nvPicPr>
        <p:blipFill>
          <a:blip r:embed="rId3">
            <a:alphaModFix/>
          </a:blip>
          <a:stretch>
            <a:fillRect/>
          </a:stretch>
        </p:blipFill>
        <p:spPr>
          <a:xfrm>
            <a:off x="3770066" y="1827602"/>
            <a:ext cx="340578" cy="340575"/>
          </a:xfrm>
          <a:prstGeom prst="rect">
            <a:avLst/>
          </a:prstGeom>
          <a:noFill/>
          <a:ln>
            <a:noFill/>
          </a:ln>
        </p:spPr>
      </p:pic>
      <p:sp>
        <p:nvSpPr>
          <p:cNvPr id="778" name="Google Shape;778;p67"/>
          <p:cNvSpPr/>
          <p:nvPr/>
        </p:nvSpPr>
        <p:spPr>
          <a:xfrm>
            <a:off x="3817863" y="1888713"/>
            <a:ext cx="90941" cy="190334"/>
          </a:xfrm>
          <a:custGeom>
            <a:avLst/>
            <a:gdLst/>
            <a:ahLst/>
            <a:cxnLst/>
            <a:rect l="l" t="t" r="r" b="b"/>
            <a:pathLst>
              <a:path w="5143" h="10764" extrusionOk="0">
                <a:moveTo>
                  <a:pt x="1000" y="1286"/>
                </a:moveTo>
                <a:lnTo>
                  <a:pt x="4381" y="0"/>
                </a:lnTo>
                <a:lnTo>
                  <a:pt x="5143" y="2001"/>
                </a:lnTo>
                <a:lnTo>
                  <a:pt x="5048" y="4572"/>
                </a:lnTo>
                <a:lnTo>
                  <a:pt x="4953" y="5858"/>
                </a:lnTo>
                <a:lnTo>
                  <a:pt x="3524" y="7335"/>
                </a:lnTo>
                <a:lnTo>
                  <a:pt x="3191" y="10764"/>
                </a:lnTo>
                <a:lnTo>
                  <a:pt x="333" y="10716"/>
                </a:lnTo>
                <a:lnTo>
                  <a:pt x="0" y="2048"/>
                </a:lnTo>
                <a:close/>
              </a:path>
            </a:pathLst>
          </a:custGeom>
          <a:solidFill>
            <a:srgbClr val="FFFFFF"/>
          </a:solidFill>
          <a:ln>
            <a:noFill/>
          </a:ln>
        </p:spPr>
        <p:txBody>
          <a:bodyPr/>
          <a:lstStyle/>
          <a:p>
            <a:endParaRPr lang="en-US"/>
          </a:p>
        </p:txBody>
      </p:sp>
      <p:pic>
        <p:nvPicPr>
          <p:cNvPr id="779" name="Google Shape;779;p67"/>
          <p:cNvPicPr preferRelativeResize="0"/>
          <p:nvPr/>
        </p:nvPicPr>
        <p:blipFill rotWithShape="1">
          <a:blip r:embed="rId4">
            <a:alphaModFix/>
          </a:blip>
          <a:srcRect l="22703" t="24645" r="22163" b="22055"/>
          <a:stretch/>
        </p:blipFill>
        <p:spPr>
          <a:xfrm>
            <a:off x="3744443" y="1763146"/>
            <a:ext cx="450123" cy="435144"/>
          </a:xfrm>
          <a:prstGeom prst="rect">
            <a:avLst/>
          </a:prstGeom>
          <a:noFill/>
          <a:ln>
            <a:noFill/>
          </a:ln>
        </p:spPr>
      </p:pic>
      <p:sp>
        <p:nvSpPr>
          <p:cNvPr id="780" name="Google Shape;780;p67"/>
          <p:cNvSpPr txBox="1">
            <a:spLocks noGrp="1"/>
          </p:cNvSpPr>
          <p:nvPr>
            <p:ph type="body" idx="1"/>
          </p:nvPr>
        </p:nvSpPr>
        <p:spPr>
          <a:xfrm>
            <a:off x="3061650" y="3179525"/>
            <a:ext cx="2751000" cy="43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t>Retirees</a:t>
            </a:r>
            <a:br>
              <a:rPr lang="en-GB" sz="1400" b="1"/>
            </a:br>
            <a:br>
              <a:rPr lang="en-GB" sz="1400"/>
            </a:br>
            <a:r>
              <a:rPr lang="en-GB" sz="1400"/>
              <a:t>Some retirees will move from their homes, making them available to new workers. Other retirees will age in place.</a:t>
            </a:r>
            <a:endParaRPr sz="1400"/>
          </a:p>
        </p:txBody>
      </p:sp>
      <p:pic>
        <p:nvPicPr>
          <p:cNvPr id="781" name="Google Shape;781;p67"/>
          <p:cNvPicPr preferRelativeResize="0"/>
          <p:nvPr/>
        </p:nvPicPr>
        <p:blipFill rotWithShape="1">
          <a:blip r:embed="rId4">
            <a:alphaModFix/>
          </a:blip>
          <a:srcRect l="22703" t="24645" r="22163" b="22055"/>
          <a:stretch/>
        </p:blipFill>
        <p:spPr>
          <a:xfrm>
            <a:off x="7442475" y="1980838"/>
            <a:ext cx="636375" cy="615201"/>
          </a:xfrm>
          <a:prstGeom prst="rect">
            <a:avLst/>
          </a:prstGeom>
          <a:noFill/>
          <a:ln>
            <a:noFill/>
          </a:ln>
        </p:spPr>
      </p:pic>
      <p:pic>
        <p:nvPicPr>
          <p:cNvPr id="782" name="Google Shape;782;p67"/>
          <p:cNvPicPr preferRelativeResize="0"/>
          <p:nvPr/>
        </p:nvPicPr>
        <p:blipFill>
          <a:blip r:embed="rId3">
            <a:alphaModFix/>
          </a:blip>
          <a:stretch>
            <a:fillRect/>
          </a:stretch>
        </p:blipFill>
        <p:spPr>
          <a:xfrm>
            <a:off x="7516800" y="2071965"/>
            <a:ext cx="481500" cy="481500"/>
          </a:xfrm>
          <a:prstGeom prst="rect">
            <a:avLst/>
          </a:prstGeom>
          <a:noFill/>
          <a:ln>
            <a:noFill/>
          </a:ln>
        </p:spPr>
      </p:pic>
      <p:pic>
        <p:nvPicPr>
          <p:cNvPr id="783" name="Google Shape;783;p67"/>
          <p:cNvPicPr preferRelativeResize="0"/>
          <p:nvPr/>
        </p:nvPicPr>
        <p:blipFill>
          <a:blip r:embed="rId3">
            <a:alphaModFix/>
          </a:blip>
          <a:stretch>
            <a:fillRect/>
          </a:stretch>
        </p:blipFill>
        <p:spPr>
          <a:xfrm>
            <a:off x="6657850" y="2071965"/>
            <a:ext cx="481500" cy="481500"/>
          </a:xfrm>
          <a:prstGeom prst="rect">
            <a:avLst/>
          </a:prstGeom>
          <a:noFill/>
          <a:ln>
            <a:noFill/>
          </a:ln>
        </p:spPr>
      </p:pic>
      <p:sp>
        <p:nvSpPr>
          <p:cNvPr id="784" name="Google Shape;784;p67"/>
          <p:cNvSpPr/>
          <p:nvPr/>
        </p:nvSpPr>
        <p:spPr>
          <a:xfrm>
            <a:off x="6725425" y="2158363"/>
            <a:ext cx="128575" cy="269100"/>
          </a:xfrm>
          <a:custGeom>
            <a:avLst/>
            <a:gdLst/>
            <a:ahLst/>
            <a:cxnLst/>
            <a:rect l="l" t="t" r="r" b="b"/>
            <a:pathLst>
              <a:path w="5143" h="10764" extrusionOk="0">
                <a:moveTo>
                  <a:pt x="1000" y="1286"/>
                </a:moveTo>
                <a:lnTo>
                  <a:pt x="4381" y="0"/>
                </a:lnTo>
                <a:lnTo>
                  <a:pt x="5143" y="2001"/>
                </a:lnTo>
                <a:lnTo>
                  <a:pt x="5048" y="4572"/>
                </a:lnTo>
                <a:lnTo>
                  <a:pt x="4953" y="5858"/>
                </a:lnTo>
                <a:lnTo>
                  <a:pt x="3524" y="7335"/>
                </a:lnTo>
                <a:lnTo>
                  <a:pt x="3191" y="10764"/>
                </a:lnTo>
                <a:lnTo>
                  <a:pt x="333" y="10716"/>
                </a:lnTo>
                <a:lnTo>
                  <a:pt x="0" y="2048"/>
                </a:lnTo>
                <a:close/>
              </a:path>
            </a:pathLst>
          </a:custGeom>
          <a:solidFill>
            <a:srgbClr val="FFFFFF"/>
          </a:solidFill>
          <a:ln>
            <a:noFill/>
          </a:ln>
        </p:spPr>
        <p:txBody>
          <a:bodyPr/>
          <a:lstStyle/>
          <a:p>
            <a:endParaRPr lang="en-US"/>
          </a:p>
        </p:txBody>
      </p:sp>
      <p:sp>
        <p:nvSpPr>
          <p:cNvPr id="785" name="Google Shape;785;p67"/>
          <p:cNvSpPr/>
          <p:nvPr/>
        </p:nvSpPr>
        <p:spPr>
          <a:xfrm>
            <a:off x="7583175" y="2179813"/>
            <a:ext cx="128600" cy="248850"/>
          </a:xfrm>
          <a:custGeom>
            <a:avLst/>
            <a:gdLst/>
            <a:ahLst/>
            <a:cxnLst/>
            <a:rect l="l" t="t" r="r" b="b"/>
            <a:pathLst>
              <a:path w="5144" h="9954" extrusionOk="0">
                <a:moveTo>
                  <a:pt x="2572" y="0"/>
                </a:moveTo>
                <a:lnTo>
                  <a:pt x="4525" y="191"/>
                </a:lnTo>
                <a:lnTo>
                  <a:pt x="5144" y="1334"/>
                </a:lnTo>
                <a:lnTo>
                  <a:pt x="5048" y="3715"/>
                </a:lnTo>
                <a:lnTo>
                  <a:pt x="4715" y="5096"/>
                </a:lnTo>
                <a:lnTo>
                  <a:pt x="3667" y="6429"/>
                </a:lnTo>
                <a:lnTo>
                  <a:pt x="3334" y="8192"/>
                </a:lnTo>
                <a:lnTo>
                  <a:pt x="3286" y="9954"/>
                </a:lnTo>
                <a:lnTo>
                  <a:pt x="286" y="9954"/>
                </a:lnTo>
                <a:lnTo>
                  <a:pt x="0" y="3762"/>
                </a:lnTo>
                <a:lnTo>
                  <a:pt x="1810" y="191"/>
                </a:lnTo>
                <a:close/>
              </a:path>
            </a:pathLst>
          </a:custGeom>
          <a:solidFill>
            <a:srgbClr val="FFFFFF"/>
          </a:solidFill>
          <a:ln>
            <a:noFill/>
          </a:ln>
        </p:spPr>
        <p:txBody>
          <a:bodyPr/>
          <a:lstStyle/>
          <a:p>
            <a:endParaRPr lang="en-US"/>
          </a:p>
        </p:txBody>
      </p:sp>
      <p:sp>
        <p:nvSpPr>
          <p:cNvPr id="786" name="Google Shape;786;p67"/>
          <p:cNvSpPr/>
          <p:nvPr/>
        </p:nvSpPr>
        <p:spPr>
          <a:xfrm>
            <a:off x="7802250" y="2171488"/>
            <a:ext cx="126200" cy="251225"/>
          </a:xfrm>
          <a:custGeom>
            <a:avLst/>
            <a:gdLst/>
            <a:ahLst/>
            <a:cxnLst/>
            <a:rect l="l" t="t" r="r" b="b"/>
            <a:pathLst>
              <a:path w="5048" h="10049" extrusionOk="0">
                <a:moveTo>
                  <a:pt x="1619" y="0"/>
                </a:moveTo>
                <a:lnTo>
                  <a:pt x="48" y="1047"/>
                </a:lnTo>
                <a:lnTo>
                  <a:pt x="95" y="3714"/>
                </a:lnTo>
                <a:lnTo>
                  <a:pt x="0" y="4953"/>
                </a:lnTo>
                <a:lnTo>
                  <a:pt x="1238" y="6239"/>
                </a:lnTo>
                <a:lnTo>
                  <a:pt x="1810" y="7667"/>
                </a:lnTo>
                <a:lnTo>
                  <a:pt x="1810" y="10049"/>
                </a:lnTo>
                <a:lnTo>
                  <a:pt x="4572" y="10049"/>
                </a:lnTo>
                <a:lnTo>
                  <a:pt x="5048" y="7715"/>
                </a:lnTo>
                <a:lnTo>
                  <a:pt x="4525" y="3000"/>
                </a:lnTo>
                <a:lnTo>
                  <a:pt x="2429" y="428"/>
                </a:lnTo>
                <a:close/>
              </a:path>
            </a:pathLst>
          </a:custGeom>
          <a:solidFill>
            <a:srgbClr val="FFFFFF"/>
          </a:solidFill>
          <a:ln>
            <a:noFill/>
          </a:ln>
        </p:spPr>
        <p:txBody>
          <a:bodyPr/>
          <a:lstStyle/>
          <a:p>
            <a:endParaRPr lang="en-US"/>
          </a:p>
        </p:txBody>
      </p:sp>
      <p:pic>
        <p:nvPicPr>
          <p:cNvPr id="787" name="Google Shape;787;p67"/>
          <p:cNvPicPr preferRelativeResize="0"/>
          <p:nvPr/>
        </p:nvPicPr>
        <p:blipFill rotWithShape="1">
          <a:blip r:embed="rId4">
            <a:alphaModFix/>
          </a:blip>
          <a:srcRect l="22703" t="24645" r="22163" b="22055"/>
          <a:stretch/>
        </p:blipFill>
        <p:spPr>
          <a:xfrm>
            <a:off x="6621625" y="1980838"/>
            <a:ext cx="636375" cy="615201"/>
          </a:xfrm>
          <a:prstGeom prst="rect">
            <a:avLst/>
          </a:prstGeom>
          <a:noFill/>
          <a:ln>
            <a:noFill/>
          </a:ln>
        </p:spPr>
      </p:pic>
      <p:sp>
        <p:nvSpPr>
          <p:cNvPr id="788" name="Google Shape;788;p67"/>
          <p:cNvSpPr txBox="1">
            <a:spLocks noGrp="1"/>
          </p:cNvSpPr>
          <p:nvPr>
            <p:ph type="body" idx="1"/>
          </p:nvPr>
        </p:nvSpPr>
        <p:spPr>
          <a:xfrm>
            <a:off x="6097000" y="3179525"/>
            <a:ext cx="2592300" cy="43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t>Worker Household Formation</a:t>
            </a:r>
            <a:endParaRPr sz="1400" b="1"/>
          </a:p>
          <a:p>
            <a:pPr marL="0" lvl="0" indent="0" algn="l" rtl="0">
              <a:spcBef>
                <a:spcPts val="0"/>
              </a:spcBef>
              <a:spcAft>
                <a:spcPts val="0"/>
              </a:spcAft>
              <a:buNone/>
            </a:pPr>
            <a:br>
              <a:rPr lang="en-GB" sz="1400"/>
            </a:br>
            <a:r>
              <a:rPr lang="en-GB" sz="1400"/>
              <a:t>Some workers will form single earner households, while other workers will form two-earner households.</a:t>
            </a:r>
            <a:endParaRPr sz="1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4"/>
        </a:solidFill>
        <a:effectLst/>
      </p:bgPr>
    </p:bg>
    <p:spTree>
      <p:nvGrpSpPr>
        <p:cNvPr id="1" name="Shape 792"/>
        <p:cNvGrpSpPr/>
        <p:nvPr/>
      </p:nvGrpSpPr>
      <p:grpSpPr>
        <a:xfrm>
          <a:off x="0" y="0"/>
          <a:ext cx="0" cy="0"/>
          <a:chOff x="0" y="0"/>
          <a:chExt cx="0" cy="0"/>
        </a:xfrm>
      </p:grpSpPr>
      <p:sp>
        <p:nvSpPr>
          <p:cNvPr id="793" name="Google Shape;793;p68"/>
          <p:cNvSpPr txBox="1">
            <a:spLocks noGrp="1"/>
          </p:cNvSpPr>
          <p:nvPr>
            <p:ph type="title"/>
          </p:nvPr>
        </p:nvSpPr>
        <p:spPr>
          <a:xfrm>
            <a:off x="492575" y="510400"/>
            <a:ext cx="7925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Model Methodology</a:t>
            </a:r>
            <a:endParaRPr/>
          </a:p>
        </p:txBody>
      </p:sp>
      <p:sp>
        <p:nvSpPr>
          <p:cNvPr id="794" name="Google Shape;794;p6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45</a:t>
            </a:fld>
            <a:endParaRPr/>
          </a:p>
        </p:txBody>
      </p:sp>
      <p:sp>
        <p:nvSpPr>
          <p:cNvPr id="795" name="Google Shape;795;p68"/>
          <p:cNvSpPr txBox="1">
            <a:spLocks noGrp="1"/>
          </p:cNvSpPr>
          <p:nvPr>
            <p:ph type="body" idx="4294967295"/>
          </p:nvPr>
        </p:nvSpPr>
        <p:spPr>
          <a:xfrm>
            <a:off x="492575" y="1035875"/>
            <a:ext cx="8241600" cy="358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The model takes changes in the workforce due to projected job growth and retirements and translates that into housing unit demand. The model articulates total additional housing demand needed over the next 10-years in terms of owner and renter units at different price points based on household incomes.</a:t>
            </a:r>
            <a:br>
              <a:rPr lang="en-GB" sz="1400"/>
            </a:br>
            <a:endParaRPr sz="1400"/>
          </a:p>
          <a:p>
            <a:pPr marL="457200" lvl="0" indent="-304800" algn="l" rtl="0">
              <a:spcBef>
                <a:spcPts val="0"/>
              </a:spcBef>
              <a:spcAft>
                <a:spcPts val="0"/>
              </a:spcAft>
              <a:buSzPts val="1200"/>
              <a:buChar char="■"/>
            </a:pPr>
            <a:r>
              <a:rPr lang="en-GB" sz="1200" b="1"/>
              <a:t>Workforce changes</a:t>
            </a:r>
            <a:endParaRPr sz="1200" b="1"/>
          </a:p>
          <a:p>
            <a:pPr marL="914400" lvl="1" indent="-304800" algn="l" rtl="0">
              <a:spcBef>
                <a:spcPts val="0"/>
              </a:spcBef>
              <a:spcAft>
                <a:spcPts val="0"/>
              </a:spcAft>
              <a:buSzPts val="1200"/>
              <a:buChar char="►"/>
            </a:pPr>
            <a:r>
              <a:rPr lang="en-GB" sz="1200"/>
              <a:t>Projected Job Growth: LMI Projections by Industry, State of Rhode Island, Department of Labor and Training</a:t>
            </a:r>
            <a:endParaRPr sz="1200"/>
          </a:p>
          <a:p>
            <a:pPr marL="914400" lvl="1" indent="-304800" algn="l" rtl="0">
              <a:spcBef>
                <a:spcPts val="0"/>
              </a:spcBef>
              <a:spcAft>
                <a:spcPts val="0"/>
              </a:spcAft>
              <a:buSzPts val="1200"/>
              <a:buChar char="►"/>
            </a:pPr>
            <a:r>
              <a:rPr lang="en-GB" sz="1200"/>
              <a:t>Projected Retirements: Quarterly Workforce Indicators, Share of Workers age 55-64 by Industry</a:t>
            </a:r>
            <a:endParaRPr sz="1200"/>
          </a:p>
          <a:p>
            <a:pPr marL="457200" lvl="0" indent="-304800" algn="l" rtl="0">
              <a:spcBef>
                <a:spcPts val="0"/>
              </a:spcBef>
              <a:spcAft>
                <a:spcPts val="0"/>
              </a:spcAft>
              <a:buSzPts val="1200"/>
              <a:buChar char="■"/>
            </a:pPr>
            <a:r>
              <a:rPr lang="en-GB" sz="1200" b="1"/>
              <a:t>Wages</a:t>
            </a:r>
            <a:endParaRPr sz="1200" b="1"/>
          </a:p>
          <a:p>
            <a:pPr marL="914400" lvl="1" indent="-304800" algn="l" rtl="0">
              <a:spcBef>
                <a:spcPts val="0"/>
              </a:spcBef>
              <a:spcAft>
                <a:spcPts val="0"/>
              </a:spcAft>
              <a:buSzPts val="1200"/>
              <a:buChar char="►"/>
            </a:pPr>
            <a:r>
              <a:rPr lang="en-GB" sz="1200"/>
              <a:t>Quarterly Workforce Indicators, Census</a:t>
            </a:r>
            <a:endParaRPr sz="1200"/>
          </a:p>
          <a:p>
            <a:pPr marL="457200" lvl="0" indent="-304800" algn="l" rtl="0">
              <a:spcBef>
                <a:spcPts val="0"/>
              </a:spcBef>
              <a:spcAft>
                <a:spcPts val="0"/>
              </a:spcAft>
              <a:buSzPts val="1200"/>
              <a:buChar char="■"/>
            </a:pPr>
            <a:r>
              <a:rPr lang="en-GB" sz="1200" b="1"/>
              <a:t>Household Composition</a:t>
            </a:r>
            <a:endParaRPr sz="1200" b="1"/>
          </a:p>
          <a:p>
            <a:pPr marL="914400" lvl="1" indent="-304800" algn="l" rtl="0">
              <a:spcBef>
                <a:spcPts val="0"/>
              </a:spcBef>
              <a:spcAft>
                <a:spcPts val="0"/>
              </a:spcAft>
              <a:buSzPts val="1200"/>
              <a:buChar char="►"/>
            </a:pPr>
            <a:r>
              <a:rPr lang="en-GB" sz="1200"/>
              <a:t>Forming one and two earner households. Source: U.S. Census Bureau, Current Population Survey, Annual Social and Economic Supplements (CPS ASEC).</a:t>
            </a:r>
            <a:endParaRPr sz="1200"/>
          </a:p>
          <a:p>
            <a:pPr marL="914400" lvl="1" indent="-304800" algn="l" rtl="0">
              <a:spcBef>
                <a:spcPts val="0"/>
              </a:spcBef>
              <a:spcAft>
                <a:spcPts val="0"/>
              </a:spcAft>
              <a:buSzPts val="1200"/>
              <a:buChar char="►"/>
            </a:pPr>
            <a:r>
              <a:rPr lang="en-GB" sz="1200"/>
              <a:t>Homeownership rate by household income. This input weights household income and is more likely to sort higher income households into owner units. Source: Census, American Community Survey</a:t>
            </a:r>
            <a:endParaRPr sz="1200"/>
          </a:p>
          <a:p>
            <a:pPr marL="914400" lvl="1" indent="-304800" algn="l" rtl="0">
              <a:spcBef>
                <a:spcPts val="0"/>
              </a:spcBef>
              <a:spcAft>
                <a:spcPts val="0"/>
              </a:spcAft>
              <a:buSzPts val="1200"/>
              <a:buChar char="►"/>
            </a:pPr>
            <a:r>
              <a:rPr lang="en-GB" sz="1200"/>
              <a:t>Housing stock is split between owners and renters. Source: Census, American Community Survey</a:t>
            </a:r>
            <a:endParaRPr sz="1200"/>
          </a:p>
          <a:p>
            <a:pPr marL="457200" lvl="0" indent="-304800" algn="l" rtl="0">
              <a:spcBef>
                <a:spcPts val="0"/>
              </a:spcBef>
              <a:spcAft>
                <a:spcPts val="0"/>
              </a:spcAft>
              <a:buSzPts val="1200"/>
              <a:buChar char="■"/>
            </a:pPr>
            <a:r>
              <a:rPr lang="en-GB" sz="1200" b="1"/>
              <a:t>Affordability</a:t>
            </a:r>
            <a:endParaRPr sz="1200" b="1"/>
          </a:p>
          <a:p>
            <a:pPr marL="914400" lvl="1" indent="-304800" algn="l" rtl="0">
              <a:spcBef>
                <a:spcPts val="0"/>
              </a:spcBef>
              <a:spcAft>
                <a:spcPts val="0"/>
              </a:spcAft>
              <a:buSzPts val="1200"/>
              <a:buChar char="►"/>
            </a:pPr>
            <a:r>
              <a:rPr lang="en-GB" sz="1200"/>
              <a:t>Rent affordability based on cost-burden threshold. Home affordability based on Decennial Census Data.</a:t>
            </a:r>
            <a:endParaRPr sz="1200"/>
          </a:p>
          <a:p>
            <a:pPr marL="0" lvl="0" indent="0" algn="l" rtl="0">
              <a:spcBef>
                <a:spcPts val="0"/>
              </a:spcBef>
              <a:spcAft>
                <a:spcPts val="0"/>
              </a:spcAft>
              <a:buNone/>
            </a:pPr>
            <a:endParaRPr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99"/>
        <p:cNvGrpSpPr/>
        <p:nvPr/>
      </p:nvGrpSpPr>
      <p:grpSpPr>
        <a:xfrm>
          <a:off x="0" y="0"/>
          <a:ext cx="0" cy="0"/>
          <a:chOff x="0" y="0"/>
          <a:chExt cx="0" cy="0"/>
        </a:xfrm>
      </p:grpSpPr>
      <p:sp>
        <p:nvSpPr>
          <p:cNvPr id="800" name="Google Shape;800;p69"/>
          <p:cNvSpPr txBox="1">
            <a:spLocks noGrp="1"/>
          </p:cNvSpPr>
          <p:nvPr>
            <p:ph type="title"/>
          </p:nvPr>
        </p:nvSpPr>
        <p:spPr>
          <a:xfrm>
            <a:off x="492575" y="682200"/>
            <a:ext cx="8249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10-Year Housing Demand Increase: 9,060 Units</a:t>
            </a:r>
            <a:endParaRPr/>
          </a:p>
        </p:txBody>
      </p:sp>
      <p:sp>
        <p:nvSpPr>
          <p:cNvPr id="801" name="Google Shape;801;p6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46</a:t>
            </a:fld>
            <a:endParaRPr/>
          </a:p>
        </p:txBody>
      </p:sp>
      <p:sp>
        <p:nvSpPr>
          <p:cNvPr id="802" name="Google Shape;802;p69"/>
          <p:cNvSpPr/>
          <p:nvPr/>
        </p:nvSpPr>
        <p:spPr>
          <a:xfrm>
            <a:off x="7802250" y="2171488"/>
            <a:ext cx="126200" cy="251225"/>
          </a:xfrm>
          <a:custGeom>
            <a:avLst/>
            <a:gdLst/>
            <a:ahLst/>
            <a:cxnLst/>
            <a:rect l="l" t="t" r="r" b="b"/>
            <a:pathLst>
              <a:path w="5048" h="10049" extrusionOk="0">
                <a:moveTo>
                  <a:pt x="1619" y="0"/>
                </a:moveTo>
                <a:lnTo>
                  <a:pt x="48" y="1047"/>
                </a:lnTo>
                <a:lnTo>
                  <a:pt x="95" y="3714"/>
                </a:lnTo>
                <a:lnTo>
                  <a:pt x="0" y="4953"/>
                </a:lnTo>
                <a:lnTo>
                  <a:pt x="1238" y="6239"/>
                </a:lnTo>
                <a:lnTo>
                  <a:pt x="1810" y="7667"/>
                </a:lnTo>
                <a:lnTo>
                  <a:pt x="1810" y="10049"/>
                </a:lnTo>
                <a:lnTo>
                  <a:pt x="4572" y="10049"/>
                </a:lnTo>
                <a:lnTo>
                  <a:pt x="5048" y="7715"/>
                </a:lnTo>
                <a:lnTo>
                  <a:pt x="4525" y="3000"/>
                </a:lnTo>
                <a:lnTo>
                  <a:pt x="2429" y="428"/>
                </a:lnTo>
                <a:close/>
              </a:path>
            </a:pathLst>
          </a:custGeom>
          <a:solidFill>
            <a:srgbClr val="FFFFFF"/>
          </a:solidFill>
          <a:ln>
            <a:noFill/>
          </a:ln>
        </p:spPr>
        <p:txBody>
          <a:bodyPr/>
          <a:lstStyle/>
          <a:p>
            <a:endParaRPr lang="en-US"/>
          </a:p>
        </p:txBody>
      </p:sp>
      <p:pic>
        <p:nvPicPr>
          <p:cNvPr id="803" name="Google Shape;803;p69" title="Chart"/>
          <p:cNvPicPr preferRelativeResize="0"/>
          <p:nvPr/>
        </p:nvPicPr>
        <p:blipFill>
          <a:blip r:embed="rId3">
            <a:alphaModFix/>
          </a:blip>
          <a:stretch>
            <a:fillRect/>
          </a:stretch>
        </p:blipFill>
        <p:spPr>
          <a:xfrm>
            <a:off x="152400" y="1217400"/>
            <a:ext cx="5856549" cy="3621299"/>
          </a:xfrm>
          <a:prstGeom prst="rect">
            <a:avLst/>
          </a:prstGeom>
          <a:noFill/>
          <a:ln>
            <a:noFill/>
          </a:ln>
        </p:spPr>
      </p:pic>
      <p:sp>
        <p:nvSpPr>
          <p:cNvPr id="804" name="Google Shape;804;p69"/>
          <p:cNvSpPr txBox="1"/>
          <p:nvPr/>
        </p:nvSpPr>
        <p:spPr>
          <a:xfrm>
            <a:off x="6131750" y="1911650"/>
            <a:ext cx="28836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oboto"/>
                <a:ea typeface="Roboto"/>
                <a:cs typeface="Roboto"/>
                <a:sym typeface="Roboto"/>
              </a:rPr>
              <a:t>Housing Unit Demand Increase</a:t>
            </a:r>
            <a:endParaRPr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A</a:t>
            </a:r>
            <a:r>
              <a:rPr lang="en-GB">
                <a:solidFill>
                  <a:schemeClr val="dk2"/>
                </a:solidFill>
                <a:latin typeface="Roboto"/>
                <a:ea typeface="Roboto"/>
                <a:cs typeface="Roboto"/>
                <a:sym typeface="Roboto"/>
              </a:rPr>
              <a:t>dding 7,539 jobs and backfilling positions for 9,376 retirees will </a:t>
            </a:r>
            <a:r>
              <a:rPr lang="en-GB" b="1">
                <a:solidFill>
                  <a:schemeClr val="dk1"/>
                </a:solidFill>
                <a:latin typeface="Roboto"/>
                <a:ea typeface="Roboto"/>
                <a:cs typeface="Roboto"/>
                <a:sym typeface="Roboto"/>
              </a:rPr>
              <a:t>increase overall housing unit demand in the region by</a:t>
            </a:r>
            <a:r>
              <a:rPr lang="en-GB">
                <a:solidFill>
                  <a:schemeClr val="dk2"/>
                </a:solidFill>
                <a:latin typeface="Roboto"/>
                <a:ea typeface="Roboto"/>
                <a:cs typeface="Roboto"/>
                <a:sym typeface="Roboto"/>
              </a:rPr>
              <a:t> </a:t>
            </a:r>
            <a:r>
              <a:rPr lang="en-GB" b="1">
                <a:solidFill>
                  <a:schemeClr val="dk1"/>
                </a:solidFill>
                <a:latin typeface="Roboto"/>
                <a:ea typeface="Roboto"/>
                <a:cs typeface="Roboto"/>
                <a:sym typeface="Roboto"/>
              </a:rPr>
              <a:t>9,060 units in the next decade.</a:t>
            </a: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2"/>
              </a:solidFill>
              <a:latin typeface="Roboto"/>
              <a:ea typeface="Roboto"/>
              <a:cs typeface="Roboto"/>
              <a:sym typeface="Roboto"/>
            </a:endParaRPr>
          </a:p>
          <a:p>
            <a:pPr marL="0" lvl="0" indent="0" algn="l" rtl="0">
              <a:spcBef>
                <a:spcPts val="0"/>
              </a:spcBef>
              <a:spcAft>
                <a:spcPts val="0"/>
              </a:spcAft>
              <a:buNone/>
            </a:pPr>
            <a:r>
              <a:rPr lang="en-GB">
                <a:solidFill>
                  <a:schemeClr val="dk2"/>
                </a:solidFill>
                <a:latin typeface="Roboto"/>
                <a:ea typeface="Roboto"/>
                <a:cs typeface="Roboto"/>
                <a:sym typeface="Roboto"/>
              </a:rPr>
              <a:t>New units demand will be split between </a:t>
            </a:r>
            <a:r>
              <a:rPr lang="en-GB" b="1">
                <a:solidFill>
                  <a:srgbClr val="62C5C5"/>
                </a:solidFill>
                <a:latin typeface="Roboto"/>
                <a:ea typeface="Roboto"/>
                <a:cs typeface="Roboto"/>
                <a:sym typeface="Roboto"/>
              </a:rPr>
              <a:t>5,889 Owner Units</a:t>
            </a:r>
            <a:r>
              <a:rPr lang="en-GB">
                <a:solidFill>
                  <a:schemeClr val="dk2"/>
                </a:solidFill>
                <a:latin typeface="Roboto"/>
                <a:ea typeface="Roboto"/>
                <a:cs typeface="Roboto"/>
                <a:sym typeface="Roboto"/>
              </a:rPr>
              <a:t> (65%) and </a:t>
            </a:r>
            <a:r>
              <a:rPr lang="en-GB" b="1">
                <a:solidFill>
                  <a:srgbClr val="F0A389"/>
                </a:solidFill>
                <a:latin typeface="Roboto"/>
                <a:ea typeface="Roboto"/>
                <a:cs typeface="Roboto"/>
                <a:sym typeface="Roboto"/>
              </a:rPr>
              <a:t>3,171 Renter Units</a:t>
            </a:r>
            <a:r>
              <a:rPr lang="en-GB">
                <a:solidFill>
                  <a:schemeClr val="dk2"/>
                </a:solidFill>
                <a:latin typeface="Roboto"/>
                <a:ea typeface="Roboto"/>
                <a:cs typeface="Roboto"/>
                <a:sym typeface="Roboto"/>
              </a:rPr>
              <a:t> (35%).</a:t>
            </a:r>
            <a:endParaRPr>
              <a:solidFill>
                <a:schemeClr val="dk2"/>
              </a:solidFill>
              <a:latin typeface="Roboto"/>
              <a:ea typeface="Roboto"/>
              <a:cs typeface="Roboto"/>
              <a:sym typeface="Roboto"/>
            </a:endParaRPr>
          </a:p>
        </p:txBody>
      </p:sp>
      <p:sp>
        <p:nvSpPr>
          <p:cNvPr id="805" name="Google Shape;805;p69"/>
          <p:cNvSpPr txBox="1"/>
          <p:nvPr/>
        </p:nvSpPr>
        <p:spPr>
          <a:xfrm>
            <a:off x="262271" y="4795215"/>
            <a:ext cx="8244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latin typeface="Roboto"/>
                <a:ea typeface="Roboto"/>
                <a:cs typeface="Roboto"/>
                <a:sym typeface="Roboto"/>
              </a:rPr>
              <a:t>Sources: Fourth Economy Analysis of Census Quarterly Workforce Indicators, 2021-2022, Rhode Island Department of Labor and Training Industry Projections</a:t>
            </a:r>
            <a:endParaRPr sz="800">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09"/>
        <p:cNvGrpSpPr/>
        <p:nvPr/>
      </p:nvGrpSpPr>
      <p:grpSpPr>
        <a:xfrm>
          <a:off x="0" y="0"/>
          <a:ext cx="0" cy="0"/>
          <a:chOff x="0" y="0"/>
          <a:chExt cx="0" cy="0"/>
        </a:xfrm>
      </p:grpSpPr>
      <p:sp>
        <p:nvSpPr>
          <p:cNvPr id="810" name="Google Shape;810;p70"/>
          <p:cNvSpPr txBox="1">
            <a:spLocks noGrp="1"/>
          </p:cNvSpPr>
          <p:nvPr>
            <p:ph type="title"/>
          </p:nvPr>
        </p:nvSpPr>
        <p:spPr>
          <a:xfrm>
            <a:off x="492575" y="682200"/>
            <a:ext cx="8249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Income Levels of New Households</a:t>
            </a:r>
            <a:endParaRPr/>
          </a:p>
        </p:txBody>
      </p:sp>
      <p:sp>
        <p:nvSpPr>
          <p:cNvPr id="811" name="Google Shape;811;p7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47</a:t>
            </a:fld>
            <a:endParaRPr/>
          </a:p>
        </p:txBody>
      </p:sp>
      <p:sp>
        <p:nvSpPr>
          <p:cNvPr id="812" name="Google Shape;812;p70"/>
          <p:cNvSpPr/>
          <p:nvPr/>
        </p:nvSpPr>
        <p:spPr>
          <a:xfrm>
            <a:off x="7802250" y="2171488"/>
            <a:ext cx="126200" cy="251225"/>
          </a:xfrm>
          <a:custGeom>
            <a:avLst/>
            <a:gdLst/>
            <a:ahLst/>
            <a:cxnLst/>
            <a:rect l="l" t="t" r="r" b="b"/>
            <a:pathLst>
              <a:path w="5048" h="10049" extrusionOk="0">
                <a:moveTo>
                  <a:pt x="1619" y="0"/>
                </a:moveTo>
                <a:lnTo>
                  <a:pt x="48" y="1047"/>
                </a:lnTo>
                <a:lnTo>
                  <a:pt x="95" y="3714"/>
                </a:lnTo>
                <a:lnTo>
                  <a:pt x="0" y="4953"/>
                </a:lnTo>
                <a:lnTo>
                  <a:pt x="1238" y="6239"/>
                </a:lnTo>
                <a:lnTo>
                  <a:pt x="1810" y="7667"/>
                </a:lnTo>
                <a:lnTo>
                  <a:pt x="1810" y="10049"/>
                </a:lnTo>
                <a:lnTo>
                  <a:pt x="4572" y="10049"/>
                </a:lnTo>
                <a:lnTo>
                  <a:pt x="5048" y="7715"/>
                </a:lnTo>
                <a:lnTo>
                  <a:pt x="4525" y="3000"/>
                </a:lnTo>
                <a:lnTo>
                  <a:pt x="2429" y="428"/>
                </a:lnTo>
                <a:close/>
              </a:path>
            </a:pathLst>
          </a:custGeom>
          <a:solidFill>
            <a:srgbClr val="FFFFFF"/>
          </a:solidFill>
          <a:ln>
            <a:noFill/>
          </a:ln>
        </p:spPr>
        <p:txBody>
          <a:bodyPr/>
          <a:lstStyle/>
          <a:p>
            <a:endParaRPr lang="en-US"/>
          </a:p>
        </p:txBody>
      </p:sp>
      <p:sp>
        <p:nvSpPr>
          <p:cNvPr id="813" name="Google Shape;813;p70"/>
          <p:cNvSpPr txBox="1"/>
          <p:nvPr/>
        </p:nvSpPr>
        <p:spPr>
          <a:xfrm>
            <a:off x="6131750" y="1759250"/>
            <a:ext cx="28836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oboto"/>
                <a:ea typeface="Roboto"/>
                <a:cs typeface="Roboto"/>
                <a:sym typeface="Roboto"/>
              </a:rPr>
              <a:t>Household Income Levels</a:t>
            </a:r>
            <a:endParaRPr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New households will generally make between $50,000 to $149,999, with many households earning between </a:t>
            </a:r>
            <a:r>
              <a:rPr lang="en-GB" b="1">
                <a:latin typeface="Roboto"/>
                <a:ea typeface="Roboto"/>
                <a:cs typeface="Roboto"/>
                <a:sym typeface="Roboto"/>
              </a:rPr>
              <a:t>$75,000 to $99,999</a:t>
            </a:r>
            <a:r>
              <a:rPr lang="en-GB">
                <a:latin typeface="Roboto"/>
                <a:ea typeface="Roboto"/>
                <a:cs typeface="Roboto"/>
                <a:sym typeface="Roboto"/>
              </a:rPr>
              <a:t> per year.</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Higher income households are more likely to be owners, while lower income households are more likely to rent.</a:t>
            </a:r>
            <a:endParaRPr>
              <a:latin typeface="Roboto"/>
              <a:ea typeface="Roboto"/>
              <a:cs typeface="Roboto"/>
              <a:sym typeface="Roboto"/>
            </a:endParaRPr>
          </a:p>
        </p:txBody>
      </p:sp>
      <p:pic>
        <p:nvPicPr>
          <p:cNvPr id="814" name="Google Shape;814;p70" title="Chart"/>
          <p:cNvPicPr preferRelativeResize="0"/>
          <p:nvPr/>
        </p:nvPicPr>
        <p:blipFill>
          <a:blip r:embed="rId3">
            <a:alphaModFix/>
          </a:blip>
          <a:stretch>
            <a:fillRect/>
          </a:stretch>
        </p:blipFill>
        <p:spPr>
          <a:xfrm>
            <a:off x="152400" y="1293600"/>
            <a:ext cx="5826948" cy="3602996"/>
          </a:xfrm>
          <a:prstGeom prst="rect">
            <a:avLst/>
          </a:prstGeom>
          <a:noFill/>
          <a:ln>
            <a:noFill/>
          </a:ln>
        </p:spPr>
      </p:pic>
      <p:sp>
        <p:nvSpPr>
          <p:cNvPr id="815" name="Google Shape;815;p70"/>
          <p:cNvSpPr txBox="1"/>
          <p:nvPr/>
        </p:nvSpPr>
        <p:spPr>
          <a:xfrm>
            <a:off x="262271" y="4795215"/>
            <a:ext cx="8244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latin typeface="Roboto"/>
                <a:ea typeface="Roboto"/>
                <a:cs typeface="Roboto"/>
                <a:sym typeface="Roboto"/>
              </a:rPr>
              <a:t>Sources: Fourth Economy Analysis of Census Quarterly Workforce Indicators, 2021-2022, Rhode Island Department of Labor and Training Industry Projections</a:t>
            </a:r>
            <a:endParaRPr sz="800">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19"/>
        <p:cNvGrpSpPr/>
        <p:nvPr/>
      </p:nvGrpSpPr>
      <p:grpSpPr>
        <a:xfrm>
          <a:off x="0" y="0"/>
          <a:ext cx="0" cy="0"/>
          <a:chOff x="0" y="0"/>
          <a:chExt cx="0" cy="0"/>
        </a:xfrm>
      </p:grpSpPr>
      <p:pic>
        <p:nvPicPr>
          <p:cNvPr id="820" name="Google Shape;820;p71" title="Chart"/>
          <p:cNvPicPr preferRelativeResize="0"/>
          <p:nvPr/>
        </p:nvPicPr>
        <p:blipFill>
          <a:blip r:embed="rId3">
            <a:alphaModFix/>
          </a:blip>
          <a:stretch>
            <a:fillRect/>
          </a:stretch>
        </p:blipFill>
        <p:spPr>
          <a:xfrm>
            <a:off x="336625" y="1369800"/>
            <a:ext cx="5539800" cy="3425424"/>
          </a:xfrm>
          <a:prstGeom prst="rect">
            <a:avLst/>
          </a:prstGeom>
          <a:noFill/>
          <a:ln>
            <a:noFill/>
          </a:ln>
        </p:spPr>
      </p:pic>
      <p:sp>
        <p:nvSpPr>
          <p:cNvPr id="821" name="Google Shape;821;p71"/>
          <p:cNvSpPr txBox="1">
            <a:spLocks noGrp="1"/>
          </p:cNvSpPr>
          <p:nvPr>
            <p:ph type="title"/>
          </p:nvPr>
        </p:nvSpPr>
        <p:spPr>
          <a:xfrm>
            <a:off x="492575" y="682200"/>
            <a:ext cx="8249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Home Unit Demand: 5,889 Owner Units</a:t>
            </a:r>
            <a:endParaRPr/>
          </a:p>
        </p:txBody>
      </p:sp>
      <p:sp>
        <p:nvSpPr>
          <p:cNvPr id="822" name="Google Shape;822;p7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48</a:t>
            </a:fld>
            <a:endParaRPr/>
          </a:p>
        </p:txBody>
      </p:sp>
      <p:sp>
        <p:nvSpPr>
          <p:cNvPr id="823" name="Google Shape;823;p71"/>
          <p:cNvSpPr/>
          <p:nvPr/>
        </p:nvSpPr>
        <p:spPr>
          <a:xfrm>
            <a:off x="7802250" y="2171488"/>
            <a:ext cx="126200" cy="251225"/>
          </a:xfrm>
          <a:custGeom>
            <a:avLst/>
            <a:gdLst/>
            <a:ahLst/>
            <a:cxnLst/>
            <a:rect l="l" t="t" r="r" b="b"/>
            <a:pathLst>
              <a:path w="5048" h="10049" extrusionOk="0">
                <a:moveTo>
                  <a:pt x="1619" y="0"/>
                </a:moveTo>
                <a:lnTo>
                  <a:pt x="48" y="1047"/>
                </a:lnTo>
                <a:lnTo>
                  <a:pt x="95" y="3714"/>
                </a:lnTo>
                <a:lnTo>
                  <a:pt x="0" y="4953"/>
                </a:lnTo>
                <a:lnTo>
                  <a:pt x="1238" y="6239"/>
                </a:lnTo>
                <a:lnTo>
                  <a:pt x="1810" y="7667"/>
                </a:lnTo>
                <a:lnTo>
                  <a:pt x="1810" y="10049"/>
                </a:lnTo>
                <a:lnTo>
                  <a:pt x="4572" y="10049"/>
                </a:lnTo>
                <a:lnTo>
                  <a:pt x="5048" y="7715"/>
                </a:lnTo>
                <a:lnTo>
                  <a:pt x="4525" y="3000"/>
                </a:lnTo>
                <a:lnTo>
                  <a:pt x="2429" y="428"/>
                </a:lnTo>
                <a:close/>
              </a:path>
            </a:pathLst>
          </a:custGeom>
          <a:solidFill>
            <a:srgbClr val="FFFFFF"/>
          </a:solidFill>
          <a:ln>
            <a:noFill/>
          </a:ln>
        </p:spPr>
        <p:txBody>
          <a:bodyPr/>
          <a:lstStyle/>
          <a:p>
            <a:endParaRPr lang="en-US"/>
          </a:p>
        </p:txBody>
      </p:sp>
      <p:sp>
        <p:nvSpPr>
          <p:cNvPr id="824" name="Google Shape;824;p71"/>
          <p:cNvSpPr txBox="1"/>
          <p:nvPr/>
        </p:nvSpPr>
        <p:spPr>
          <a:xfrm>
            <a:off x="6131750" y="1759250"/>
            <a:ext cx="28836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oboto"/>
                <a:ea typeface="Roboto"/>
                <a:cs typeface="Roboto"/>
                <a:sym typeface="Roboto"/>
              </a:rPr>
              <a:t>New Home Demand</a:t>
            </a:r>
            <a:endParaRPr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New owner housing demand for the workforce is concentrated in </a:t>
            </a:r>
            <a:r>
              <a:rPr lang="en-GB" b="1">
                <a:solidFill>
                  <a:srgbClr val="980000"/>
                </a:solidFill>
                <a:latin typeface="Roboto"/>
                <a:ea typeface="Roboto"/>
                <a:cs typeface="Roboto"/>
                <a:sym typeface="Roboto"/>
              </a:rPr>
              <a:t>homes priced below $400,000</a:t>
            </a:r>
            <a:r>
              <a:rPr lang="en-GB">
                <a:latin typeface="Roboto"/>
                <a:ea typeface="Roboto"/>
                <a:cs typeface="Roboto"/>
                <a:sym typeface="Roboto"/>
              </a:rPr>
              <a:t> – in stark contrast to the current availability of owner housing.</a:t>
            </a:r>
            <a:endParaRPr>
              <a:latin typeface="Roboto"/>
              <a:ea typeface="Roboto"/>
              <a:cs typeface="Roboto"/>
              <a:sym typeface="Roboto"/>
            </a:endParaRPr>
          </a:p>
        </p:txBody>
      </p:sp>
      <p:sp>
        <p:nvSpPr>
          <p:cNvPr id="825" name="Google Shape;825;p71"/>
          <p:cNvSpPr txBox="1"/>
          <p:nvPr/>
        </p:nvSpPr>
        <p:spPr>
          <a:xfrm>
            <a:off x="262271" y="4795215"/>
            <a:ext cx="8244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latin typeface="Roboto"/>
                <a:ea typeface="Roboto"/>
                <a:cs typeface="Roboto"/>
                <a:sym typeface="Roboto"/>
              </a:rPr>
              <a:t>Sources: Fourth Economy Analysis of Census Quarterly Workforce Indicators, 2021-2022, Rhode Island Department of Labor and Training Industry Projections</a:t>
            </a:r>
            <a:endParaRPr sz="800">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29"/>
        <p:cNvGrpSpPr/>
        <p:nvPr/>
      </p:nvGrpSpPr>
      <p:grpSpPr>
        <a:xfrm>
          <a:off x="0" y="0"/>
          <a:ext cx="0" cy="0"/>
          <a:chOff x="0" y="0"/>
          <a:chExt cx="0" cy="0"/>
        </a:xfrm>
      </p:grpSpPr>
      <p:sp>
        <p:nvSpPr>
          <p:cNvPr id="830" name="Google Shape;830;p72"/>
          <p:cNvSpPr txBox="1">
            <a:spLocks noGrp="1"/>
          </p:cNvSpPr>
          <p:nvPr>
            <p:ph type="title"/>
          </p:nvPr>
        </p:nvSpPr>
        <p:spPr>
          <a:xfrm>
            <a:off x="492575" y="682200"/>
            <a:ext cx="8249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Rental Unit Demand: 3,171 Renter Units</a:t>
            </a:r>
            <a:endParaRPr/>
          </a:p>
        </p:txBody>
      </p:sp>
      <p:sp>
        <p:nvSpPr>
          <p:cNvPr id="831" name="Google Shape;831;p7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49</a:t>
            </a:fld>
            <a:endParaRPr/>
          </a:p>
        </p:txBody>
      </p:sp>
      <p:sp>
        <p:nvSpPr>
          <p:cNvPr id="832" name="Google Shape;832;p72"/>
          <p:cNvSpPr/>
          <p:nvPr/>
        </p:nvSpPr>
        <p:spPr>
          <a:xfrm>
            <a:off x="7802250" y="2171488"/>
            <a:ext cx="126200" cy="251225"/>
          </a:xfrm>
          <a:custGeom>
            <a:avLst/>
            <a:gdLst/>
            <a:ahLst/>
            <a:cxnLst/>
            <a:rect l="l" t="t" r="r" b="b"/>
            <a:pathLst>
              <a:path w="5048" h="10049" extrusionOk="0">
                <a:moveTo>
                  <a:pt x="1619" y="0"/>
                </a:moveTo>
                <a:lnTo>
                  <a:pt x="48" y="1047"/>
                </a:lnTo>
                <a:lnTo>
                  <a:pt x="95" y="3714"/>
                </a:lnTo>
                <a:lnTo>
                  <a:pt x="0" y="4953"/>
                </a:lnTo>
                <a:lnTo>
                  <a:pt x="1238" y="6239"/>
                </a:lnTo>
                <a:lnTo>
                  <a:pt x="1810" y="7667"/>
                </a:lnTo>
                <a:lnTo>
                  <a:pt x="1810" y="10049"/>
                </a:lnTo>
                <a:lnTo>
                  <a:pt x="4572" y="10049"/>
                </a:lnTo>
                <a:lnTo>
                  <a:pt x="5048" y="7715"/>
                </a:lnTo>
                <a:lnTo>
                  <a:pt x="4525" y="3000"/>
                </a:lnTo>
                <a:lnTo>
                  <a:pt x="2429" y="428"/>
                </a:lnTo>
                <a:close/>
              </a:path>
            </a:pathLst>
          </a:custGeom>
          <a:solidFill>
            <a:srgbClr val="FFFFFF"/>
          </a:solidFill>
          <a:ln>
            <a:noFill/>
          </a:ln>
        </p:spPr>
        <p:txBody>
          <a:bodyPr/>
          <a:lstStyle/>
          <a:p>
            <a:endParaRPr lang="en-US"/>
          </a:p>
        </p:txBody>
      </p:sp>
      <p:sp>
        <p:nvSpPr>
          <p:cNvPr id="833" name="Google Shape;833;p72"/>
          <p:cNvSpPr txBox="1"/>
          <p:nvPr/>
        </p:nvSpPr>
        <p:spPr>
          <a:xfrm>
            <a:off x="6131750" y="1759250"/>
            <a:ext cx="28836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oboto"/>
                <a:ea typeface="Roboto"/>
                <a:cs typeface="Roboto"/>
                <a:sym typeface="Roboto"/>
              </a:rPr>
              <a:t>New Rental Unit Demand</a:t>
            </a:r>
            <a:endParaRPr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New rental unit demand is more evenly distributed, with demand at unit prices throughout the spectrum. A large concentration of rental demand is for </a:t>
            </a:r>
            <a:r>
              <a:rPr lang="en-GB" b="1">
                <a:solidFill>
                  <a:srgbClr val="980000"/>
                </a:solidFill>
                <a:latin typeface="Roboto"/>
                <a:ea typeface="Roboto"/>
                <a:cs typeface="Roboto"/>
                <a:sym typeface="Roboto"/>
              </a:rPr>
              <a:t>units priced below $1,249 per month.</a:t>
            </a:r>
            <a:endParaRPr b="1">
              <a:solidFill>
                <a:srgbClr val="980000"/>
              </a:solidFill>
              <a:latin typeface="Roboto"/>
              <a:ea typeface="Roboto"/>
              <a:cs typeface="Roboto"/>
              <a:sym typeface="Roboto"/>
            </a:endParaRPr>
          </a:p>
        </p:txBody>
      </p:sp>
      <p:sp>
        <p:nvSpPr>
          <p:cNvPr id="834" name="Google Shape;834;p72"/>
          <p:cNvSpPr txBox="1"/>
          <p:nvPr/>
        </p:nvSpPr>
        <p:spPr>
          <a:xfrm>
            <a:off x="262271" y="4795215"/>
            <a:ext cx="8244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latin typeface="Roboto"/>
                <a:ea typeface="Roboto"/>
                <a:cs typeface="Roboto"/>
                <a:sym typeface="Roboto"/>
              </a:rPr>
              <a:t>Sources: Fourth Economy Analysis of Census Quarterly Workforce Indicators, 2021-2022, Rhode Island Department of Labor and Training Industry Projections</a:t>
            </a:r>
            <a:endParaRPr sz="800">
              <a:latin typeface="Roboto"/>
              <a:ea typeface="Roboto"/>
              <a:cs typeface="Roboto"/>
              <a:sym typeface="Roboto"/>
            </a:endParaRPr>
          </a:p>
        </p:txBody>
      </p:sp>
      <p:pic>
        <p:nvPicPr>
          <p:cNvPr id="835" name="Google Shape;835;p72" title="Chart"/>
          <p:cNvPicPr preferRelativeResize="0"/>
          <p:nvPr/>
        </p:nvPicPr>
        <p:blipFill>
          <a:blip r:embed="rId3">
            <a:alphaModFix/>
          </a:blip>
          <a:stretch>
            <a:fillRect/>
          </a:stretch>
        </p:blipFill>
        <p:spPr>
          <a:xfrm>
            <a:off x="152400" y="1369800"/>
            <a:ext cx="5293284" cy="32730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63"/>
        <p:cNvGrpSpPr/>
        <p:nvPr/>
      </p:nvGrpSpPr>
      <p:grpSpPr>
        <a:xfrm>
          <a:off x="0" y="0"/>
          <a:ext cx="0" cy="0"/>
          <a:chOff x="0" y="0"/>
          <a:chExt cx="0" cy="0"/>
        </a:xfrm>
      </p:grpSpPr>
      <p:sp>
        <p:nvSpPr>
          <p:cNvPr id="364" name="Google Shape;364;p28"/>
          <p:cNvSpPr txBox="1">
            <a:spLocks noGrp="1"/>
          </p:cNvSpPr>
          <p:nvPr>
            <p:ph type="title"/>
          </p:nvPr>
        </p:nvSpPr>
        <p:spPr>
          <a:xfrm>
            <a:off x="104350" y="613350"/>
            <a:ext cx="85266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Widening Gap between Wages and Home Price</a:t>
            </a:r>
            <a:endParaRPr/>
          </a:p>
        </p:txBody>
      </p:sp>
      <p:sp>
        <p:nvSpPr>
          <p:cNvPr id="365" name="Google Shape;365;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a:t>
            </a:fld>
            <a:endParaRPr/>
          </a:p>
        </p:txBody>
      </p:sp>
      <p:pic>
        <p:nvPicPr>
          <p:cNvPr id="366" name="Google Shape;366;p28" title="Chart"/>
          <p:cNvPicPr preferRelativeResize="0"/>
          <p:nvPr/>
        </p:nvPicPr>
        <p:blipFill>
          <a:blip r:embed="rId3">
            <a:alphaModFix/>
          </a:blip>
          <a:stretch>
            <a:fillRect/>
          </a:stretch>
        </p:blipFill>
        <p:spPr>
          <a:xfrm>
            <a:off x="2919150" y="1479062"/>
            <a:ext cx="6165848" cy="2940275"/>
          </a:xfrm>
          <a:prstGeom prst="rect">
            <a:avLst/>
          </a:prstGeom>
          <a:noFill/>
          <a:ln>
            <a:noFill/>
          </a:ln>
        </p:spPr>
      </p:pic>
      <p:sp>
        <p:nvSpPr>
          <p:cNvPr id="367" name="Google Shape;367;p28"/>
          <p:cNvSpPr txBox="1">
            <a:spLocks noGrp="1"/>
          </p:cNvSpPr>
          <p:nvPr>
            <p:ph type="body" idx="1"/>
          </p:nvPr>
        </p:nvSpPr>
        <p:spPr>
          <a:xfrm>
            <a:off x="104350" y="1546350"/>
            <a:ext cx="2495400" cy="287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400" b="1">
                <a:solidFill>
                  <a:srgbClr val="000000"/>
                </a:solidFill>
              </a:rPr>
              <a:t>Wages have grown, but not enough to keep pace with increases in home price.</a:t>
            </a:r>
            <a:endParaRPr sz="1400" b="1">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Household income needed to afford a median priced home increased by 60% over a five year period, while wages for Manufacturing rose 22%; PST 28%; Health Care 22%; and Accomodation and Food 43% – a widening gap for workers across industries.</a:t>
            </a:r>
            <a:endParaRPr sz="1400">
              <a:solidFill>
                <a:srgbClr val="000000"/>
              </a:solidFill>
            </a:endParaRPr>
          </a:p>
          <a:p>
            <a:pPr marL="0" lvl="0" indent="0" algn="l" rtl="0">
              <a:spcBef>
                <a:spcPts val="0"/>
              </a:spcBef>
              <a:spcAft>
                <a:spcPts val="0"/>
              </a:spcAft>
              <a:buNone/>
            </a:pPr>
            <a:endParaRPr/>
          </a:p>
        </p:txBody>
      </p:sp>
      <p:sp>
        <p:nvSpPr>
          <p:cNvPr id="368" name="Google Shape;368;p28"/>
          <p:cNvSpPr txBox="1"/>
          <p:nvPr/>
        </p:nvSpPr>
        <p:spPr>
          <a:xfrm>
            <a:off x="64075" y="4481950"/>
            <a:ext cx="6733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Median Home Price: HousingWorksRI, Housing Fact Book, 2017-2023</a:t>
            </a: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Average Wage by Industry: Census Quarterly Workforce Indicators, 2017-2022</a:t>
            </a:r>
            <a:endParaRPr sz="1000">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9"/>
        <p:cNvGrpSpPr/>
        <p:nvPr/>
      </p:nvGrpSpPr>
      <p:grpSpPr>
        <a:xfrm>
          <a:off x="0" y="0"/>
          <a:ext cx="0" cy="0"/>
          <a:chOff x="0" y="0"/>
          <a:chExt cx="0" cy="0"/>
        </a:xfrm>
      </p:grpSpPr>
      <p:sp>
        <p:nvSpPr>
          <p:cNvPr id="840" name="Google Shape;840;p73"/>
          <p:cNvSpPr/>
          <p:nvPr/>
        </p:nvSpPr>
        <p:spPr>
          <a:xfrm>
            <a:off x="-8250" y="0"/>
            <a:ext cx="9160500" cy="2868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3"/>
          <p:cNvSpPr txBox="1">
            <a:spLocks noGrp="1"/>
          </p:cNvSpPr>
          <p:nvPr>
            <p:ph type="title" idx="4294967295"/>
          </p:nvPr>
        </p:nvSpPr>
        <p:spPr>
          <a:xfrm>
            <a:off x="727800" y="206475"/>
            <a:ext cx="7688400" cy="109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500">
                <a:solidFill>
                  <a:schemeClr val="lt1"/>
                </a:solidFill>
              </a:rPr>
              <a:t>Personas of the Future Workforce</a:t>
            </a:r>
            <a:endParaRPr sz="2500">
              <a:solidFill>
                <a:schemeClr val="lt1"/>
              </a:solidFill>
            </a:endParaRPr>
          </a:p>
          <a:p>
            <a:pPr marL="0" lvl="0" indent="0" algn="ctr" rtl="0">
              <a:spcBef>
                <a:spcPts val="0"/>
              </a:spcBef>
              <a:spcAft>
                <a:spcPts val="0"/>
              </a:spcAft>
              <a:buNone/>
            </a:pPr>
            <a:r>
              <a:rPr lang="en-GB" sz="1100">
                <a:solidFill>
                  <a:schemeClr val="lt1"/>
                </a:solidFill>
              </a:rPr>
              <a:t>Linking Occupations, Wages, and Housing Affordability</a:t>
            </a:r>
            <a:endParaRPr sz="1100">
              <a:solidFill>
                <a:schemeClr val="lt1"/>
              </a:solidFill>
            </a:endParaRPr>
          </a:p>
        </p:txBody>
      </p:sp>
      <p:sp>
        <p:nvSpPr>
          <p:cNvPr id="842" name="Google Shape;842;p7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50</a:t>
            </a:fld>
            <a:endParaRPr/>
          </a:p>
        </p:txBody>
      </p:sp>
      <p:sp>
        <p:nvSpPr>
          <p:cNvPr id="843" name="Google Shape;843;p73"/>
          <p:cNvSpPr/>
          <p:nvPr/>
        </p:nvSpPr>
        <p:spPr>
          <a:xfrm>
            <a:off x="8683200" y="4806400"/>
            <a:ext cx="385800" cy="2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73"/>
          <p:cNvSpPr txBox="1"/>
          <p:nvPr/>
        </p:nvSpPr>
        <p:spPr>
          <a:xfrm>
            <a:off x="327300" y="945363"/>
            <a:ext cx="8489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lt1"/>
                </a:solidFill>
                <a:latin typeface="Roboto"/>
                <a:ea typeface="Roboto"/>
                <a:cs typeface="Roboto"/>
                <a:sym typeface="Roboto"/>
              </a:rPr>
              <a:t>How do household income and housing affordability align?</a:t>
            </a:r>
            <a:endParaRPr>
              <a:solidFill>
                <a:schemeClr val="lt1"/>
              </a:solidFill>
              <a:latin typeface="Roboto"/>
              <a:ea typeface="Roboto"/>
              <a:cs typeface="Roboto"/>
              <a:sym typeface="Roboto"/>
            </a:endParaRPr>
          </a:p>
        </p:txBody>
      </p:sp>
      <p:pic>
        <p:nvPicPr>
          <p:cNvPr id="845" name="Google Shape;845;p73"/>
          <p:cNvPicPr preferRelativeResize="0"/>
          <p:nvPr/>
        </p:nvPicPr>
        <p:blipFill rotWithShape="1">
          <a:blip r:embed="rId3">
            <a:alphaModFix/>
          </a:blip>
          <a:srcRect t="913" b="903"/>
          <a:stretch/>
        </p:blipFill>
        <p:spPr>
          <a:xfrm>
            <a:off x="503575" y="1616949"/>
            <a:ext cx="1383900" cy="1372800"/>
          </a:xfrm>
          <a:prstGeom prst="ellipse">
            <a:avLst/>
          </a:prstGeom>
          <a:noFill/>
          <a:ln w="38100" cap="flat" cmpd="sng">
            <a:solidFill>
              <a:schemeClr val="lt1"/>
            </a:solidFill>
            <a:prstDash val="solid"/>
            <a:round/>
            <a:headEnd type="none" w="sm" len="sm"/>
            <a:tailEnd type="none" w="sm" len="sm"/>
          </a:ln>
        </p:spPr>
      </p:pic>
      <p:pic>
        <p:nvPicPr>
          <p:cNvPr id="846" name="Google Shape;846;p73"/>
          <p:cNvPicPr preferRelativeResize="0"/>
          <p:nvPr/>
        </p:nvPicPr>
        <p:blipFill rotWithShape="1">
          <a:blip r:embed="rId4">
            <a:alphaModFix/>
          </a:blip>
          <a:srcRect t="903" b="913"/>
          <a:stretch/>
        </p:blipFill>
        <p:spPr>
          <a:xfrm>
            <a:off x="2189119" y="1650985"/>
            <a:ext cx="1349700" cy="1338900"/>
          </a:xfrm>
          <a:prstGeom prst="flowChartConnector">
            <a:avLst/>
          </a:prstGeom>
          <a:noFill/>
          <a:ln w="38100" cap="flat" cmpd="sng">
            <a:solidFill>
              <a:schemeClr val="lt1"/>
            </a:solidFill>
            <a:prstDash val="solid"/>
            <a:round/>
            <a:headEnd type="none" w="sm" len="sm"/>
            <a:tailEnd type="none" w="sm" len="sm"/>
          </a:ln>
        </p:spPr>
      </p:pic>
      <p:pic>
        <p:nvPicPr>
          <p:cNvPr id="847" name="Google Shape;847;p73"/>
          <p:cNvPicPr preferRelativeResize="0"/>
          <p:nvPr/>
        </p:nvPicPr>
        <p:blipFill rotWithShape="1">
          <a:blip r:embed="rId5">
            <a:alphaModFix/>
          </a:blip>
          <a:srcRect l="2962" t="2962" r="5879" b="5879"/>
          <a:stretch/>
        </p:blipFill>
        <p:spPr>
          <a:xfrm>
            <a:off x="5491807" y="1650985"/>
            <a:ext cx="1349700" cy="1338900"/>
          </a:xfrm>
          <a:prstGeom prst="flowChartConnector">
            <a:avLst/>
          </a:prstGeom>
          <a:noFill/>
          <a:ln w="38100" cap="flat" cmpd="sng">
            <a:solidFill>
              <a:schemeClr val="lt1"/>
            </a:solidFill>
            <a:prstDash val="solid"/>
            <a:round/>
            <a:headEnd type="none" w="sm" len="sm"/>
            <a:tailEnd type="none" w="sm" len="sm"/>
          </a:ln>
        </p:spPr>
      </p:pic>
      <p:pic>
        <p:nvPicPr>
          <p:cNvPr id="848" name="Google Shape;848;p73"/>
          <p:cNvPicPr preferRelativeResize="0"/>
          <p:nvPr/>
        </p:nvPicPr>
        <p:blipFill rotWithShape="1">
          <a:blip r:embed="rId6">
            <a:alphaModFix/>
          </a:blip>
          <a:srcRect t="5345" r="6059" b="713"/>
          <a:stretch/>
        </p:blipFill>
        <p:spPr>
          <a:xfrm>
            <a:off x="7143150" y="1650985"/>
            <a:ext cx="1349700" cy="1338900"/>
          </a:xfrm>
          <a:prstGeom prst="ellipse">
            <a:avLst/>
          </a:prstGeom>
          <a:noFill/>
          <a:ln w="38100" cap="flat" cmpd="sng">
            <a:solidFill>
              <a:schemeClr val="lt1"/>
            </a:solidFill>
            <a:prstDash val="solid"/>
            <a:round/>
            <a:headEnd type="none" w="sm" len="sm"/>
            <a:tailEnd type="none" w="sm" len="sm"/>
          </a:ln>
        </p:spPr>
      </p:pic>
      <p:sp>
        <p:nvSpPr>
          <p:cNvPr id="849" name="Google Shape;849;p73"/>
          <p:cNvSpPr txBox="1"/>
          <p:nvPr/>
        </p:nvSpPr>
        <p:spPr>
          <a:xfrm>
            <a:off x="497034" y="3027674"/>
            <a:ext cx="1349700" cy="1041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a:solidFill>
                  <a:schemeClr val="accent4"/>
                </a:solidFill>
                <a:latin typeface="Figtree ExtraBold"/>
                <a:ea typeface="Figtree ExtraBold"/>
                <a:cs typeface="Figtree ExtraBold"/>
                <a:sym typeface="Figtree ExtraBold"/>
              </a:rPr>
              <a:t>Angela</a:t>
            </a:r>
            <a:endParaRPr>
              <a:solidFill>
                <a:schemeClr val="accent4"/>
              </a:solidFill>
              <a:latin typeface="Figtree ExtraBold"/>
              <a:ea typeface="Figtree ExtraBold"/>
              <a:cs typeface="Figtree ExtraBold"/>
              <a:sym typeface="Figtree ExtraBold"/>
            </a:endParaRPr>
          </a:p>
          <a:p>
            <a:pPr marL="0" lvl="0" indent="0" algn="ctr" rtl="0">
              <a:lnSpc>
                <a:spcPct val="115000"/>
              </a:lnSpc>
              <a:spcBef>
                <a:spcPts val="0"/>
              </a:spcBef>
              <a:spcAft>
                <a:spcPts val="0"/>
              </a:spcAft>
              <a:buNone/>
            </a:pPr>
            <a:r>
              <a:rPr lang="en-GB" sz="1200">
                <a:solidFill>
                  <a:schemeClr val="accent4"/>
                </a:solidFill>
                <a:latin typeface="Figtree"/>
                <a:ea typeface="Figtree"/>
                <a:cs typeface="Figtree"/>
                <a:sym typeface="Figtree"/>
              </a:rPr>
              <a:t>28</a:t>
            </a:r>
            <a:endParaRPr sz="1200">
              <a:solidFill>
                <a:schemeClr val="accent4"/>
              </a:solidFill>
              <a:latin typeface="Figtree"/>
              <a:ea typeface="Figtree"/>
              <a:cs typeface="Figtree"/>
              <a:sym typeface="Figtree"/>
            </a:endParaRPr>
          </a:p>
          <a:p>
            <a:pPr marL="0" lvl="0" indent="0" algn="ctr" rtl="0">
              <a:lnSpc>
                <a:spcPct val="115000"/>
              </a:lnSpc>
              <a:spcBef>
                <a:spcPts val="0"/>
              </a:spcBef>
              <a:spcAft>
                <a:spcPts val="0"/>
              </a:spcAft>
              <a:buNone/>
            </a:pPr>
            <a:r>
              <a:rPr lang="en-GB" sz="1200">
                <a:solidFill>
                  <a:schemeClr val="accent4"/>
                </a:solidFill>
                <a:latin typeface="Figtree"/>
                <a:ea typeface="Figtree"/>
                <a:cs typeface="Figtree"/>
                <a:sym typeface="Figtree"/>
              </a:rPr>
              <a:t>Hair Stylist / Part-time Server</a:t>
            </a:r>
            <a:endParaRPr sz="1200">
              <a:solidFill>
                <a:schemeClr val="accent4"/>
              </a:solidFill>
              <a:latin typeface="Figtree"/>
              <a:ea typeface="Figtree"/>
              <a:cs typeface="Figtree"/>
              <a:sym typeface="Figtree"/>
            </a:endParaRPr>
          </a:p>
        </p:txBody>
      </p:sp>
      <p:sp>
        <p:nvSpPr>
          <p:cNvPr id="850" name="Google Shape;850;p73"/>
          <p:cNvSpPr txBox="1"/>
          <p:nvPr/>
        </p:nvSpPr>
        <p:spPr>
          <a:xfrm>
            <a:off x="2055577" y="3038615"/>
            <a:ext cx="1533900" cy="1041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a:solidFill>
                  <a:schemeClr val="accent4"/>
                </a:solidFill>
                <a:latin typeface="Figtree ExtraBold"/>
                <a:ea typeface="Figtree ExtraBold"/>
                <a:cs typeface="Figtree ExtraBold"/>
                <a:sym typeface="Figtree ExtraBold"/>
              </a:rPr>
              <a:t>Alex / Jamie</a:t>
            </a:r>
            <a:endParaRPr>
              <a:solidFill>
                <a:schemeClr val="accent4"/>
              </a:solidFill>
              <a:latin typeface="Figtree ExtraBold"/>
              <a:ea typeface="Figtree ExtraBold"/>
              <a:cs typeface="Figtree ExtraBold"/>
              <a:sym typeface="Figtree ExtraBold"/>
            </a:endParaRPr>
          </a:p>
          <a:p>
            <a:pPr marL="0" lvl="0" indent="0" algn="ctr" rtl="0">
              <a:lnSpc>
                <a:spcPct val="115000"/>
              </a:lnSpc>
              <a:spcBef>
                <a:spcPts val="0"/>
              </a:spcBef>
              <a:spcAft>
                <a:spcPts val="0"/>
              </a:spcAft>
              <a:buNone/>
            </a:pPr>
            <a:r>
              <a:rPr lang="en-GB" sz="1200">
                <a:solidFill>
                  <a:schemeClr val="accent4"/>
                </a:solidFill>
                <a:latin typeface="Figtree"/>
                <a:ea typeface="Figtree"/>
                <a:cs typeface="Figtree"/>
                <a:sym typeface="Figtree"/>
              </a:rPr>
              <a:t>36 / 32</a:t>
            </a:r>
            <a:endParaRPr sz="1200">
              <a:solidFill>
                <a:schemeClr val="accent4"/>
              </a:solidFill>
              <a:latin typeface="Figtree"/>
              <a:ea typeface="Figtree"/>
              <a:cs typeface="Figtree"/>
              <a:sym typeface="Figtree"/>
            </a:endParaRPr>
          </a:p>
          <a:p>
            <a:pPr marL="0" lvl="0" indent="0" algn="ctr" rtl="0">
              <a:lnSpc>
                <a:spcPct val="115000"/>
              </a:lnSpc>
              <a:spcBef>
                <a:spcPts val="0"/>
              </a:spcBef>
              <a:spcAft>
                <a:spcPts val="0"/>
              </a:spcAft>
              <a:buNone/>
            </a:pPr>
            <a:r>
              <a:rPr lang="en-GB" sz="1200">
                <a:solidFill>
                  <a:schemeClr val="accent4"/>
                </a:solidFill>
                <a:latin typeface="Figtree"/>
                <a:ea typeface="Figtree"/>
                <a:cs typeface="Figtree"/>
                <a:sym typeface="Figtree"/>
              </a:rPr>
              <a:t>Bartender / Software Engineer</a:t>
            </a:r>
            <a:endParaRPr sz="1200">
              <a:solidFill>
                <a:schemeClr val="accent4"/>
              </a:solidFill>
              <a:latin typeface="Figtree ExtraBold"/>
              <a:ea typeface="Figtree ExtraBold"/>
              <a:cs typeface="Figtree ExtraBold"/>
              <a:sym typeface="Figtree ExtraBold"/>
            </a:endParaRPr>
          </a:p>
        </p:txBody>
      </p:sp>
      <p:sp>
        <p:nvSpPr>
          <p:cNvPr id="851" name="Google Shape;851;p73"/>
          <p:cNvSpPr txBox="1"/>
          <p:nvPr/>
        </p:nvSpPr>
        <p:spPr>
          <a:xfrm>
            <a:off x="5399698" y="3027675"/>
            <a:ext cx="1533900" cy="1041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a:solidFill>
                  <a:schemeClr val="accent4"/>
                </a:solidFill>
                <a:latin typeface="Figtree ExtraBold"/>
                <a:ea typeface="Figtree ExtraBold"/>
                <a:cs typeface="Figtree ExtraBold"/>
                <a:sym typeface="Figtree ExtraBold"/>
              </a:rPr>
              <a:t>Felix</a:t>
            </a:r>
            <a:endParaRPr>
              <a:solidFill>
                <a:schemeClr val="accent4"/>
              </a:solidFill>
              <a:latin typeface="Figtree ExtraBold"/>
              <a:ea typeface="Figtree ExtraBold"/>
              <a:cs typeface="Figtree ExtraBold"/>
              <a:sym typeface="Figtree ExtraBold"/>
            </a:endParaRPr>
          </a:p>
          <a:p>
            <a:pPr marL="0" lvl="0" indent="0" algn="ctr" rtl="0">
              <a:lnSpc>
                <a:spcPct val="115000"/>
              </a:lnSpc>
              <a:spcBef>
                <a:spcPts val="0"/>
              </a:spcBef>
              <a:spcAft>
                <a:spcPts val="0"/>
              </a:spcAft>
              <a:buNone/>
            </a:pPr>
            <a:r>
              <a:rPr lang="en-GB" sz="1200">
                <a:solidFill>
                  <a:schemeClr val="accent4"/>
                </a:solidFill>
                <a:latin typeface="Figtree"/>
                <a:ea typeface="Figtree"/>
                <a:cs typeface="Figtree"/>
                <a:sym typeface="Figtree"/>
              </a:rPr>
              <a:t>46</a:t>
            </a:r>
            <a:endParaRPr sz="1200">
              <a:solidFill>
                <a:schemeClr val="accent4"/>
              </a:solidFill>
              <a:latin typeface="Figtree"/>
              <a:ea typeface="Figtree"/>
              <a:cs typeface="Figtree"/>
              <a:sym typeface="Figtree"/>
            </a:endParaRPr>
          </a:p>
          <a:p>
            <a:pPr marL="0" lvl="0" indent="0" algn="ctr" rtl="0">
              <a:lnSpc>
                <a:spcPct val="115000"/>
              </a:lnSpc>
              <a:spcBef>
                <a:spcPts val="0"/>
              </a:spcBef>
              <a:spcAft>
                <a:spcPts val="0"/>
              </a:spcAft>
              <a:buNone/>
            </a:pPr>
            <a:r>
              <a:rPr lang="en-GB" sz="1200">
                <a:solidFill>
                  <a:schemeClr val="accent4"/>
                </a:solidFill>
                <a:latin typeface="Figtree"/>
                <a:ea typeface="Figtree"/>
                <a:cs typeface="Figtree"/>
                <a:sym typeface="Figtree"/>
              </a:rPr>
              <a:t>Human Resources Consultant</a:t>
            </a:r>
            <a:endParaRPr sz="1200">
              <a:solidFill>
                <a:schemeClr val="accent4"/>
              </a:solidFill>
              <a:latin typeface="Figtree ExtraBold"/>
              <a:ea typeface="Figtree ExtraBold"/>
              <a:cs typeface="Figtree ExtraBold"/>
              <a:sym typeface="Figtree ExtraBold"/>
            </a:endParaRPr>
          </a:p>
        </p:txBody>
      </p:sp>
      <p:sp>
        <p:nvSpPr>
          <p:cNvPr id="852" name="Google Shape;852;p73"/>
          <p:cNvSpPr txBox="1"/>
          <p:nvPr/>
        </p:nvSpPr>
        <p:spPr>
          <a:xfrm>
            <a:off x="7099600" y="3027675"/>
            <a:ext cx="1620900" cy="1041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a:solidFill>
                  <a:schemeClr val="accent4"/>
                </a:solidFill>
                <a:latin typeface="Figtree ExtraBold"/>
                <a:ea typeface="Figtree ExtraBold"/>
                <a:cs typeface="Figtree ExtraBold"/>
                <a:sym typeface="Figtree ExtraBold"/>
              </a:rPr>
              <a:t>Mateo / Susan</a:t>
            </a:r>
            <a:endParaRPr>
              <a:solidFill>
                <a:schemeClr val="accent4"/>
              </a:solidFill>
              <a:latin typeface="Figtree ExtraBold"/>
              <a:ea typeface="Figtree ExtraBold"/>
              <a:cs typeface="Figtree ExtraBold"/>
              <a:sym typeface="Figtree ExtraBold"/>
            </a:endParaRPr>
          </a:p>
          <a:p>
            <a:pPr marL="0" lvl="0" indent="0" algn="ctr" rtl="0">
              <a:lnSpc>
                <a:spcPct val="115000"/>
              </a:lnSpc>
              <a:spcBef>
                <a:spcPts val="0"/>
              </a:spcBef>
              <a:spcAft>
                <a:spcPts val="0"/>
              </a:spcAft>
              <a:buNone/>
            </a:pPr>
            <a:r>
              <a:rPr lang="en-GB" sz="1200">
                <a:solidFill>
                  <a:schemeClr val="accent4"/>
                </a:solidFill>
                <a:latin typeface="Figtree"/>
                <a:ea typeface="Figtree"/>
                <a:cs typeface="Figtree"/>
                <a:sym typeface="Figtree"/>
              </a:rPr>
              <a:t>46</a:t>
            </a:r>
            <a:endParaRPr sz="1200">
              <a:solidFill>
                <a:schemeClr val="accent4"/>
              </a:solidFill>
              <a:latin typeface="Figtree"/>
              <a:ea typeface="Figtree"/>
              <a:cs typeface="Figtree"/>
              <a:sym typeface="Figtree"/>
            </a:endParaRPr>
          </a:p>
          <a:p>
            <a:pPr marL="0" lvl="0" indent="0" algn="ctr" rtl="0">
              <a:lnSpc>
                <a:spcPct val="115000"/>
              </a:lnSpc>
              <a:spcBef>
                <a:spcPts val="0"/>
              </a:spcBef>
              <a:spcAft>
                <a:spcPts val="0"/>
              </a:spcAft>
              <a:buNone/>
            </a:pPr>
            <a:r>
              <a:rPr lang="en-GB" sz="1200">
                <a:solidFill>
                  <a:schemeClr val="accent4"/>
                </a:solidFill>
                <a:latin typeface="Figtree"/>
                <a:ea typeface="Figtree"/>
                <a:cs typeface="Figtree"/>
                <a:sym typeface="Figtree"/>
              </a:rPr>
              <a:t>Structural Engineer / College Professor</a:t>
            </a:r>
            <a:endParaRPr>
              <a:solidFill>
                <a:schemeClr val="accent4"/>
              </a:solidFill>
              <a:latin typeface="Figtree ExtraBold"/>
              <a:ea typeface="Figtree ExtraBold"/>
              <a:cs typeface="Figtree ExtraBold"/>
              <a:sym typeface="Figtree ExtraBold"/>
            </a:endParaRPr>
          </a:p>
        </p:txBody>
      </p:sp>
      <p:pic>
        <p:nvPicPr>
          <p:cNvPr id="853" name="Google Shape;853;p73"/>
          <p:cNvPicPr preferRelativeResize="0"/>
          <p:nvPr/>
        </p:nvPicPr>
        <p:blipFill rotWithShape="1">
          <a:blip r:embed="rId7">
            <a:alphaModFix/>
          </a:blip>
          <a:srcRect l="2877" t="5972" r="5193" b="24341"/>
          <a:stretch/>
        </p:blipFill>
        <p:spPr>
          <a:xfrm>
            <a:off x="3840463" y="1616960"/>
            <a:ext cx="1349700" cy="1338900"/>
          </a:xfrm>
          <a:prstGeom prst="flowChartConnector">
            <a:avLst/>
          </a:prstGeom>
          <a:noFill/>
          <a:ln w="38100" cap="flat" cmpd="sng">
            <a:solidFill>
              <a:schemeClr val="lt1"/>
            </a:solidFill>
            <a:prstDash val="solid"/>
            <a:round/>
            <a:headEnd type="none" w="sm" len="sm"/>
            <a:tailEnd type="none" w="sm" len="sm"/>
          </a:ln>
        </p:spPr>
      </p:pic>
      <p:sp>
        <p:nvSpPr>
          <p:cNvPr id="854" name="Google Shape;854;p73"/>
          <p:cNvSpPr txBox="1"/>
          <p:nvPr/>
        </p:nvSpPr>
        <p:spPr>
          <a:xfrm>
            <a:off x="3798319" y="3027665"/>
            <a:ext cx="1533900" cy="1041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a:solidFill>
                  <a:schemeClr val="accent4"/>
                </a:solidFill>
                <a:latin typeface="Figtree ExtraBold"/>
                <a:ea typeface="Figtree ExtraBold"/>
                <a:cs typeface="Figtree ExtraBold"/>
                <a:sym typeface="Figtree ExtraBold"/>
              </a:rPr>
              <a:t>Jim / Nancy</a:t>
            </a:r>
            <a:endParaRPr>
              <a:solidFill>
                <a:schemeClr val="accent4"/>
              </a:solidFill>
              <a:latin typeface="Figtree ExtraBold"/>
              <a:ea typeface="Figtree ExtraBold"/>
              <a:cs typeface="Figtree ExtraBold"/>
              <a:sym typeface="Figtree ExtraBold"/>
            </a:endParaRPr>
          </a:p>
          <a:p>
            <a:pPr marL="0" lvl="0" indent="0" algn="ctr" rtl="0">
              <a:lnSpc>
                <a:spcPct val="115000"/>
              </a:lnSpc>
              <a:spcBef>
                <a:spcPts val="0"/>
              </a:spcBef>
              <a:spcAft>
                <a:spcPts val="0"/>
              </a:spcAft>
              <a:buNone/>
            </a:pPr>
            <a:r>
              <a:rPr lang="en-GB" sz="1200">
                <a:solidFill>
                  <a:schemeClr val="accent4"/>
                </a:solidFill>
                <a:latin typeface="Figtree"/>
                <a:ea typeface="Figtree"/>
                <a:cs typeface="Figtree"/>
                <a:sym typeface="Figtree"/>
              </a:rPr>
              <a:t>67 / 64</a:t>
            </a:r>
            <a:endParaRPr sz="1200">
              <a:solidFill>
                <a:schemeClr val="accent4"/>
              </a:solidFill>
              <a:latin typeface="Figtree"/>
              <a:ea typeface="Figtree"/>
              <a:cs typeface="Figtree"/>
              <a:sym typeface="Figtree"/>
            </a:endParaRPr>
          </a:p>
          <a:p>
            <a:pPr marL="0" lvl="0" indent="0" algn="ctr" rtl="0">
              <a:lnSpc>
                <a:spcPct val="115000"/>
              </a:lnSpc>
              <a:spcBef>
                <a:spcPts val="0"/>
              </a:spcBef>
              <a:spcAft>
                <a:spcPts val="0"/>
              </a:spcAft>
              <a:buNone/>
            </a:pPr>
            <a:r>
              <a:rPr lang="en-GB" sz="1200">
                <a:solidFill>
                  <a:schemeClr val="accent4"/>
                </a:solidFill>
                <a:latin typeface="Figtree"/>
                <a:ea typeface="Figtree"/>
                <a:cs typeface="Figtree"/>
                <a:sym typeface="Figtree"/>
              </a:rPr>
              <a:t>Retired “Empty Nesters”</a:t>
            </a:r>
            <a:endParaRPr sz="1200">
              <a:solidFill>
                <a:schemeClr val="accent4"/>
              </a:solidFill>
              <a:latin typeface="Figtree ExtraBold"/>
              <a:ea typeface="Figtree ExtraBold"/>
              <a:cs typeface="Figtree ExtraBold"/>
              <a:sym typeface="Figtree ExtraBold"/>
            </a:endParaRPr>
          </a:p>
        </p:txBody>
      </p:sp>
      <p:cxnSp>
        <p:nvCxnSpPr>
          <p:cNvPr id="855" name="Google Shape;855;p73"/>
          <p:cNvCxnSpPr/>
          <p:nvPr/>
        </p:nvCxnSpPr>
        <p:spPr>
          <a:xfrm>
            <a:off x="605575" y="4233117"/>
            <a:ext cx="7780500" cy="0"/>
          </a:xfrm>
          <a:prstGeom prst="straightConnector1">
            <a:avLst/>
          </a:prstGeom>
          <a:noFill/>
          <a:ln w="28575" cap="flat" cmpd="sng">
            <a:solidFill>
              <a:schemeClr val="accent4"/>
            </a:solidFill>
            <a:prstDash val="solid"/>
            <a:round/>
            <a:headEnd type="none" w="med" len="med"/>
            <a:tailEnd type="triangle" w="med" len="med"/>
          </a:ln>
        </p:spPr>
      </p:cxnSp>
      <p:sp>
        <p:nvSpPr>
          <p:cNvPr id="856" name="Google Shape;856;p73"/>
          <p:cNvSpPr txBox="1"/>
          <p:nvPr/>
        </p:nvSpPr>
        <p:spPr>
          <a:xfrm>
            <a:off x="823675" y="4317442"/>
            <a:ext cx="743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chemeClr val="accent4"/>
                </a:solidFill>
              </a:rPr>
              <a:t>&lt;$50k</a:t>
            </a:r>
            <a:endParaRPr sz="1200" b="1">
              <a:solidFill>
                <a:schemeClr val="accent4"/>
              </a:solidFill>
            </a:endParaRPr>
          </a:p>
        </p:txBody>
      </p:sp>
      <p:sp>
        <p:nvSpPr>
          <p:cNvPr id="857" name="Google Shape;857;p73"/>
          <p:cNvSpPr txBox="1"/>
          <p:nvPr/>
        </p:nvSpPr>
        <p:spPr>
          <a:xfrm>
            <a:off x="7446150" y="4317442"/>
            <a:ext cx="743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chemeClr val="accent4"/>
                </a:solidFill>
              </a:rPr>
              <a:t>&gt;$150k</a:t>
            </a:r>
            <a:endParaRPr sz="1200" b="1">
              <a:solidFill>
                <a:schemeClr val="accent4"/>
              </a:solidFill>
            </a:endParaRPr>
          </a:p>
        </p:txBody>
      </p:sp>
      <p:sp>
        <p:nvSpPr>
          <p:cNvPr id="858" name="Google Shape;858;p73"/>
          <p:cNvSpPr txBox="1"/>
          <p:nvPr/>
        </p:nvSpPr>
        <p:spPr>
          <a:xfrm>
            <a:off x="4134913" y="4317442"/>
            <a:ext cx="743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chemeClr val="accent4"/>
                </a:solidFill>
              </a:rPr>
              <a:t>~$100k</a:t>
            </a:r>
            <a:endParaRPr sz="1200" b="1">
              <a:solidFill>
                <a:schemeClr val="accent4"/>
              </a:solidFill>
            </a:endParaRPr>
          </a:p>
        </p:txBody>
      </p:sp>
      <p:sp>
        <p:nvSpPr>
          <p:cNvPr id="859" name="Google Shape;859;p73"/>
          <p:cNvSpPr/>
          <p:nvPr/>
        </p:nvSpPr>
        <p:spPr>
          <a:xfrm>
            <a:off x="1102875" y="4164117"/>
            <a:ext cx="138000" cy="138000"/>
          </a:xfrm>
          <a:prstGeom prst="flowChartConnector">
            <a:avLst/>
          </a:prstGeom>
          <a:solidFill>
            <a:schemeClr val="accent4"/>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3"/>
          <p:cNvSpPr/>
          <p:nvPr/>
        </p:nvSpPr>
        <p:spPr>
          <a:xfrm>
            <a:off x="4426825" y="4164117"/>
            <a:ext cx="138000" cy="138000"/>
          </a:xfrm>
          <a:prstGeom prst="flowChartConnector">
            <a:avLst/>
          </a:prstGeom>
          <a:solidFill>
            <a:schemeClr val="accent4"/>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3"/>
          <p:cNvSpPr/>
          <p:nvPr/>
        </p:nvSpPr>
        <p:spPr>
          <a:xfrm>
            <a:off x="7750775" y="4164117"/>
            <a:ext cx="138000" cy="138000"/>
          </a:xfrm>
          <a:prstGeom prst="flowChartConnector">
            <a:avLst/>
          </a:prstGeom>
          <a:solidFill>
            <a:schemeClr val="accent4"/>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73"/>
          <p:cNvSpPr txBox="1"/>
          <p:nvPr/>
        </p:nvSpPr>
        <p:spPr>
          <a:xfrm>
            <a:off x="3105162" y="4625275"/>
            <a:ext cx="2933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chemeClr val="accent4"/>
                </a:solidFill>
              </a:rPr>
              <a:t>Annual Household Income</a:t>
            </a:r>
            <a:endParaRPr sz="1200">
              <a:solidFill>
                <a:schemeClr val="accent4"/>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6"/>
        <p:cNvGrpSpPr/>
        <p:nvPr/>
      </p:nvGrpSpPr>
      <p:grpSpPr>
        <a:xfrm>
          <a:off x="0" y="0"/>
          <a:ext cx="0" cy="0"/>
          <a:chOff x="0" y="0"/>
          <a:chExt cx="0" cy="0"/>
        </a:xfrm>
      </p:grpSpPr>
      <p:sp>
        <p:nvSpPr>
          <p:cNvPr id="867" name="Google Shape;867;p74"/>
          <p:cNvSpPr/>
          <p:nvPr/>
        </p:nvSpPr>
        <p:spPr>
          <a:xfrm>
            <a:off x="0" y="2172025"/>
            <a:ext cx="6130500" cy="2971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4"/>
          <p:cNvSpPr/>
          <p:nvPr/>
        </p:nvSpPr>
        <p:spPr>
          <a:xfrm>
            <a:off x="2603125" y="0"/>
            <a:ext cx="6540900" cy="2115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4"/>
          <p:cNvSpPr/>
          <p:nvPr/>
        </p:nvSpPr>
        <p:spPr>
          <a:xfrm>
            <a:off x="8683200" y="4806400"/>
            <a:ext cx="385800" cy="2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0" name="Google Shape;870;p74"/>
          <p:cNvPicPr preferRelativeResize="0"/>
          <p:nvPr/>
        </p:nvPicPr>
        <p:blipFill rotWithShape="1">
          <a:blip r:embed="rId3">
            <a:alphaModFix/>
          </a:blip>
          <a:srcRect l="651" r="651"/>
          <a:stretch/>
        </p:blipFill>
        <p:spPr>
          <a:xfrm>
            <a:off x="149925" y="0"/>
            <a:ext cx="2416376" cy="3203876"/>
          </a:xfrm>
          <a:prstGeom prst="rect">
            <a:avLst/>
          </a:prstGeom>
          <a:noFill/>
          <a:ln>
            <a:noFill/>
          </a:ln>
        </p:spPr>
      </p:pic>
      <p:sp>
        <p:nvSpPr>
          <p:cNvPr id="871" name="Google Shape;871;p74"/>
          <p:cNvSpPr txBox="1"/>
          <p:nvPr/>
        </p:nvSpPr>
        <p:spPr>
          <a:xfrm>
            <a:off x="2771563" y="59025"/>
            <a:ext cx="1813200" cy="6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200">
                <a:solidFill>
                  <a:schemeClr val="lt1"/>
                </a:solidFill>
                <a:latin typeface="Figtree ExtraBold"/>
                <a:ea typeface="Figtree ExtraBold"/>
                <a:cs typeface="Figtree ExtraBold"/>
                <a:sym typeface="Figtree ExtraBold"/>
              </a:rPr>
              <a:t>Angela</a:t>
            </a:r>
            <a:endParaRPr sz="3600">
              <a:solidFill>
                <a:schemeClr val="lt1"/>
              </a:solidFill>
              <a:latin typeface="Figtree Medium"/>
              <a:ea typeface="Figtree Medium"/>
              <a:cs typeface="Figtree Medium"/>
              <a:sym typeface="Figtree Medium"/>
            </a:endParaRPr>
          </a:p>
        </p:txBody>
      </p:sp>
      <p:sp>
        <p:nvSpPr>
          <p:cNvPr id="872" name="Google Shape;872;p74"/>
          <p:cNvSpPr txBox="1"/>
          <p:nvPr/>
        </p:nvSpPr>
        <p:spPr>
          <a:xfrm>
            <a:off x="239481" y="3526975"/>
            <a:ext cx="2696700" cy="130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300" b="1">
                <a:solidFill>
                  <a:schemeClr val="dk1"/>
                </a:solidFill>
                <a:latin typeface="Figtree"/>
                <a:ea typeface="Figtree"/>
                <a:cs typeface="Figtree"/>
                <a:sym typeface="Figtree"/>
              </a:rPr>
              <a:t>Age:</a:t>
            </a:r>
            <a:r>
              <a:rPr lang="en-GB" sz="1300">
                <a:solidFill>
                  <a:schemeClr val="dk1"/>
                </a:solidFill>
                <a:latin typeface="Figtree Medium"/>
                <a:ea typeface="Figtree Medium"/>
                <a:cs typeface="Figtree Medium"/>
                <a:sym typeface="Figtree Medium"/>
              </a:rPr>
              <a:t> 28</a:t>
            </a:r>
            <a:endParaRPr sz="13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GB" sz="1300" b="1">
                <a:solidFill>
                  <a:schemeClr val="dk1"/>
                </a:solidFill>
                <a:latin typeface="Figtree"/>
                <a:ea typeface="Figtree"/>
                <a:cs typeface="Figtree"/>
                <a:sym typeface="Figtree"/>
              </a:rPr>
              <a:t>Occupation: </a:t>
            </a:r>
            <a:r>
              <a:rPr lang="en-GB" sz="1300">
                <a:solidFill>
                  <a:schemeClr val="dk1"/>
                </a:solidFill>
                <a:latin typeface="Figtree Medium"/>
                <a:ea typeface="Figtree Medium"/>
                <a:cs typeface="Figtree Medium"/>
                <a:sym typeface="Figtree Medium"/>
              </a:rPr>
              <a:t>Hair Stylist, Part-time Server</a:t>
            </a:r>
            <a:endParaRPr sz="13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GB" sz="1300" b="1">
                <a:solidFill>
                  <a:schemeClr val="dk1"/>
                </a:solidFill>
                <a:latin typeface="Figtree"/>
                <a:ea typeface="Figtree"/>
                <a:cs typeface="Figtree"/>
                <a:sym typeface="Figtree"/>
              </a:rPr>
              <a:t>Annual Household Income:  </a:t>
            </a:r>
            <a:r>
              <a:rPr lang="en-GB" sz="1300">
                <a:solidFill>
                  <a:schemeClr val="dk1"/>
                </a:solidFill>
                <a:latin typeface="Figtree Medium"/>
                <a:ea typeface="Figtree Medium"/>
                <a:cs typeface="Figtree Medium"/>
                <a:sym typeface="Figtree Medium"/>
              </a:rPr>
              <a:t>&lt;$50k</a:t>
            </a:r>
            <a:endParaRPr sz="1300">
              <a:solidFill>
                <a:schemeClr val="dk1"/>
              </a:solidFill>
              <a:latin typeface="Figtree Medium"/>
              <a:ea typeface="Figtree Medium"/>
              <a:cs typeface="Figtree Medium"/>
              <a:sym typeface="Figtree Medium"/>
            </a:endParaRPr>
          </a:p>
        </p:txBody>
      </p:sp>
      <p:sp>
        <p:nvSpPr>
          <p:cNvPr id="873" name="Google Shape;873;p74"/>
          <p:cNvSpPr txBox="1"/>
          <p:nvPr/>
        </p:nvSpPr>
        <p:spPr>
          <a:xfrm>
            <a:off x="2606550" y="2280900"/>
            <a:ext cx="3454800" cy="249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Housing opportunities in Greater Newport: </a:t>
            </a:r>
            <a:r>
              <a:rPr lang="en-GB" sz="1200">
                <a:solidFill>
                  <a:schemeClr val="dk1"/>
                </a:solidFill>
                <a:latin typeface="Figtree"/>
                <a:ea typeface="Figtree"/>
                <a:cs typeface="Figtree"/>
                <a:sym typeface="Figtree"/>
              </a:rPr>
              <a:t>5</a:t>
            </a:r>
            <a:r>
              <a:rPr lang="en-GB" sz="1200">
                <a:solidFill>
                  <a:schemeClr val="dk1"/>
                </a:solidFill>
                <a:latin typeface="Figtree Medium"/>
                <a:ea typeface="Figtree Medium"/>
                <a:cs typeface="Figtree Medium"/>
                <a:sym typeface="Figtree Medium"/>
              </a:rPr>
              <a:t>2 homes for sale per year on average within their price-point of under $174,000 (2.7% of homes). </a:t>
            </a:r>
            <a:endParaRPr sz="12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chemeClr val="dk1"/>
              </a:solidFill>
              <a:latin typeface="Figtree Light"/>
              <a:ea typeface="Figtree Light"/>
              <a:cs typeface="Figtree Light"/>
              <a:sym typeface="Figtree Light"/>
            </a:endParaRPr>
          </a:p>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Angela will likely: </a:t>
            </a:r>
            <a:r>
              <a:rPr lang="en-GB" sz="1200">
                <a:solidFill>
                  <a:schemeClr val="dk1"/>
                </a:solidFill>
                <a:latin typeface="Figtree Medium"/>
                <a:ea typeface="Figtree Medium"/>
                <a:cs typeface="Figtree Medium"/>
                <a:sym typeface="Figtree Medium"/>
              </a:rPr>
              <a:t>rent for several years and most likely be cost burdened due to the lack of rental units. She will do this until she decides that she wants to place roots down in a community. At that point she will most likely need to move out of the region.</a:t>
            </a:r>
            <a:endParaRPr sz="12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chemeClr val="dk1"/>
              </a:solidFill>
              <a:latin typeface="Figtree Light"/>
              <a:ea typeface="Figtree Light"/>
              <a:cs typeface="Figtree Light"/>
              <a:sym typeface="Figtree Light"/>
            </a:endParaRPr>
          </a:p>
        </p:txBody>
      </p:sp>
      <p:sp>
        <p:nvSpPr>
          <p:cNvPr id="874" name="Google Shape;874;p74"/>
          <p:cNvSpPr/>
          <p:nvPr/>
        </p:nvSpPr>
        <p:spPr>
          <a:xfrm>
            <a:off x="0" y="0"/>
            <a:ext cx="113100" cy="2115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4"/>
          <p:cNvSpPr txBox="1"/>
          <p:nvPr/>
        </p:nvSpPr>
        <p:spPr>
          <a:xfrm>
            <a:off x="2771575" y="633425"/>
            <a:ext cx="6297300" cy="132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GB" sz="1100">
                <a:solidFill>
                  <a:schemeClr val="lt1"/>
                </a:solidFill>
                <a:latin typeface="Figtree Medium"/>
                <a:ea typeface="Figtree Medium"/>
                <a:cs typeface="Figtree Medium"/>
                <a:sym typeface="Figtree Medium"/>
              </a:rPr>
              <a:t>Angela works at a salon in Middletown. She obtained an undergraduate degree from the University of Rhode Island, but decided to attend beauty school shortly thereafter. Angela has monthly student loan debt and, because she does not receive health insurance from her employer, pays out-of-pocket for health insurance. Angela works a few nights per week as a server at a local restaurant to make ends meet and save towards opening her own business. Homeownership feels like an unattainable goal for her and she assumes she’ll always be renting.</a:t>
            </a:r>
            <a:endParaRPr sz="1200">
              <a:solidFill>
                <a:schemeClr val="lt1"/>
              </a:solidFill>
              <a:latin typeface="Figtree Medium"/>
              <a:ea typeface="Figtree Medium"/>
              <a:cs typeface="Figtree Medium"/>
              <a:sym typeface="Figtree Medium"/>
            </a:endParaRPr>
          </a:p>
        </p:txBody>
      </p:sp>
      <p:sp>
        <p:nvSpPr>
          <p:cNvPr id="876" name="Google Shape;876;p74"/>
          <p:cNvSpPr txBox="1"/>
          <p:nvPr/>
        </p:nvSpPr>
        <p:spPr>
          <a:xfrm>
            <a:off x="6217225" y="2172025"/>
            <a:ext cx="2929800" cy="249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Impact on Greater Newport: </a:t>
            </a:r>
            <a:endParaRPr sz="1200">
              <a:solidFill>
                <a:schemeClr val="dk1"/>
              </a:solidFill>
              <a:latin typeface="Figtree ExtraBold"/>
              <a:ea typeface="Figtree ExtraBold"/>
              <a:cs typeface="Figtree ExtraBold"/>
              <a:sym typeface="Figtree ExtraBold"/>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Lost sales tax revenue from the lack of workers living in the area</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Loss of active residents of the local community</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May move from the region over time to seek more stable housing</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Causes churn for employers and limits their business growth </a:t>
            </a:r>
            <a:endParaRPr sz="1200">
              <a:solidFill>
                <a:schemeClr val="dk1"/>
              </a:solidFill>
              <a:latin typeface="Figtree Medium"/>
              <a:ea typeface="Figtree Medium"/>
              <a:cs typeface="Figtree Medium"/>
              <a:sym typeface="Figtree Medium"/>
            </a:endParaRPr>
          </a:p>
          <a:p>
            <a:pPr marL="316800" lvl="0" indent="0" algn="l" rtl="0">
              <a:lnSpc>
                <a:spcPct val="115000"/>
              </a:lnSpc>
              <a:spcBef>
                <a:spcPts val="0"/>
              </a:spcBef>
              <a:spcAft>
                <a:spcPts val="0"/>
              </a:spcAft>
              <a:buNone/>
            </a:pPr>
            <a:endParaRPr sz="12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chemeClr val="accent4"/>
              </a:solidFill>
              <a:latin typeface="Figtree Light"/>
              <a:ea typeface="Figtree Light"/>
              <a:cs typeface="Figtree Light"/>
              <a:sym typeface="Figtre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0"/>
        <p:cNvGrpSpPr/>
        <p:nvPr/>
      </p:nvGrpSpPr>
      <p:grpSpPr>
        <a:xfrm>
          <a:off x="0" y="0"/>
          <a:ext cx="0" cy="0"/>
          <a:chOff x="0" y="0"/>
          <a:chExt cx="0" cy="0"/>
        </a:xfrm>
      </p:grpSpPr>
      <p:sp>
        <p:nvSpPr>
          <p:cNvPr id="881" name="Google Shape;881;p75"/>
          <p:cNvSpPr/>
          <p:nvPr/>
        </p:nvSpPr>
        <p:spPr>
          <a:xfrm>
            <a:off x="0" y="2172025"/>
            <a:ext cx="6130500" cy="2971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75"/>
          <p:cNvSpPr/>
          <p:nvPr/>
        </p:nvSpPr>
        <p:spPr>
          <a:xfrm>
            <a:off x="2603125" y="0"/>
            <a:ext cx="6540900" cy="2115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75"/>
          <p:cNvSpPr/>
          <p:nvPr/>
        </p:nvSpPr>
        <p:spPr>
          <a:xfrm>
            <a:off x="8683200" y="4806400"/>
            <a:ext cx="385800" cy="2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4" name="Google Shape;884;p75"/>
          <p:cNvPicPr preferRelativeResize="0"/>
          <p:nvPr/>
        </p:nvPicPr>
        <p:blipFill rotWithShape="1">
          <a:blip r:embed="rId3">
            <a:alphaModFix/>
          </a:blip>
          <a:srcRect l="651" r="651"/>
          <a:stretch/>
        </p:blipFill>
        <p:spPr>
          <a:xfrm>
            <a:off x="149925" y="0"/>
            <a:ext cx="2416376" cy="3203876"/>
          </a:xfrm>
          <a:prstGeom prst="rect">
            <a:avLst/>
          </a:prstGeom>
          <a:noFill/>
          <a:ln>
            <a:noFill/>
          </a:ln>
        </p:spPr>
      </p:pic>
      <p:sp>
        <p:nvSpPr>
          <p:cNvPr id="885" name="Google Shape;885;p75"/>
          <p:cNvSpPr txBox="1"/>
          <p:nvPr/>
        </p:nvSpPr>
        <p:spPr>
          <a:xfrm>
            <a:off x="2771573" y="68725"/>
            <a:ext cx="3688200" cy="6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200">
                <a:solidFill>
                  <a:schemeClr val="lt1"/>
                </a:solidFill>
                <a:latin typeface="Figtree ExtraBold"/>
                <a:ea typeface="Figtree ExtraBold"/>
                <a:cs typeface="Figtree ExtraBold"/>
                <a:sym typeface="Figtree ExtraBold"/>
              </a:rPr>
              <a:t>Alex and Jamie</a:t>
            </a:r>
            <a:endParaRPr sz="3600">
              <a:solidFill>
                <a:schemeClr val="lt1"/>
              </a:solidFill>
              <a:latin typeface="Figtree Medium"/>
              <a:ea typeface="Figtree Medium"/>
              <a:cs typeface="Figtree Medium"/>
              <a:sym typeface="Figtree Medium"/>
            </a:endParaRPr>
          </a:p>
        </p:txBody>
      </p:sp>
      <p:sp>
        <p:nvSpPr>
          <p:cNvPr id="886" name="Google Shape;886;p75"/>
          <p:cNvSpPr txBox="1"/>
          <p:nvPr/>
        </p:nvSpPr>
        <p:spPr>
          <a:xfrm>
            <a:off x="149931" y="3310225"/>
            <a:ext cx="2696700" cy="1585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300" b="1">
                <a:solidFill>
                  <a:schemeClr val="dk1"/>
                </a:solidFill>
                <a:latin typeface="Figtree"/>
                <a:ea typeface="Figtree"/>
                <a:cs typeface="Figtree"/>
                <a:sym typeface="Figtree"/>
              </a:rPr>
              <a:t>Age:</a:t>
            </a:r>
            <a:r>
              <a:rPr lang="en-GB" sz="1300">
                <a:solidFill>
                  <a:schemeClr val="dk1"/>
                </a:solidFill>
                <a:latin typeface="Figtree Medium"/>
                <a:ea typeface="Figtree Medium"/>
                <a:cs typeface="Figtree Medium"/>
                <a:sym typeface="Figtree Medium"/>
              </a:rPr>
              <a:t> 36 / 32</a:t>
            </a:r>
            <a:endParaRPr sz="1300">
              <a:solidFill>
                <a:schemeClr val="dk1"/>
              </a:solidFill>
              <a:latin typeface="Figtree Medium"/>
              <a:ea typeface="Figtree Medium"/>
              <a:cs typeface="Figtree Medium"/>
              <a:sym typeface="Figtree Medium"/>
            </a:endParaRPr>
          </a:p>
          <a:p>
            <a:pPr marL="0" lvl="0" indent="0" algn="l" rtl="0">
              <a:lnSpc>
                <a:spcPct val="150000"/>
              </a:lnSpc>
              <a:spcBef>
                <a:spcPts val="0"/>
              </a:spcBef>
              <a:spcAft>
                <a:spcPts val="0"/>
              </a:spcAft>
              <a:buNone/>
            </a:pPr>
            <a:r>
              <a:rPr lang="en-GB" sz="1300" b="1">
                <a:solidFill>
                  <a:schemeClr val="dk1"/>
                </a:solidFill>
                <a:latin typeface="Figtree"/>
                <a:ea typeface="Figtree"/>
                <a:cs typeface="Figtree"/>
                <a:sym typeface="Figtree"/>
              </a:rPr>
              <a:t>Occupation: </a:t>
            </a:r>
            <a:r>
              <a:rPr lang="en-GB" sz="1300">
                <a:solidFill>
                  <a:schemeClr val="dk1"/>
                </a:solidFill>
                <a:latin typeface="Figtree Medium"/>
                <a:ea typeface="Figtree Medium"/>
                <a:cs typeface="Figtree Medium"/>
                <a:sym typeface="Figtree Medium"/>
              </a:rPr>
              <a:t>Bartender (Alex), Software Engineer (Jamie)</a:t>
            </a:r>
            <a:endParaRPr sz="1300">
              <a:solidFill>
                <a:schemeClr val="dk1"/>
              </a:solidFill>
              <a:latin typeface="Figtree Medium"/>
              <a:ea typeface="Figtree Medium"/>
              <a:cs typeface="Figtree Medium"/>
              <a:sym typeface="Figtree Medium"/>
            </a:endParaRPr>
          </a:p>
          <a:p>
            <a:pPr marL="0" lvl="0" indent="0" algn="l" rtl="0">
              <a:lnSpc>
                <a:spcPct val="150000"/>
              </a:lnSpc>
              <a:spcBef>
                <a:spcPts val="0"/>
              </a:spcBef>
              <a:spcAft>
                <a:spcPts val="0"/>
              </a:spcAft>
              <a:buNone/>
            </a:pPr>
            <a:r>
              <a:rPr lang="en-GB" sz="1300" b="1">
                <a:solidFill>
                  <a:schemeClr val="dk1"/>
                </a:solidFill>
                <a:latin typeface="Figtree"/>
                <a:ea typeface="Figtree"/>
                <a:cs typeface="Figtree"/>
                <a:sym typeface="Figtree"/>
              </a:rPr>
              <a:t>Annual Household Income: </a:t>
            </a:r>
            <a:endParaRPr sz="1300" b="1">
              <a:solidFill>
                <a:schemeClr val="dk1"/>
              </a:solidFill>
              <a:latin typeface="Figtree"/>
              <a:ea typeface="Figtree"/>
              <a:cs typeface="Figtree"/>
              <a:sym typeface="Figtree"/>
            </a:endParaRPr>
          </a:p>
          <a:p>
            <a:pPr marL="0" lvl="0" indent="0" algn="l" rtl="0">
              <a:lnSpc>
                <a:spcPct val="150000"/>
              </a:lnSpc>
              <a:spcBef>
                <a:spcPts val="0"/>
              </a:spcBef>
              <a:spcAft>
                <a:spcPts val="0"/>
              </a:spcAft>
              <a:buNone/>
            </a:pPr>
            <a:r>
              <a:rPr lang="en-GB" sz="1300">
                <a:solidFill>
                  <a:schemeClr val="dk1"/>
                </a:solidFill>
                <a:latin typeface="Figtree Medium"/>
                <a:ea typeface="Figtree Medium"/>
                <a:cs typeface="Figtree Medium"/>
                <a:sym typeface="Figtree Medium"/>
              </a:rPr>
              <a:t>$98k</a:t>
            </a:r>
            <a:endParaRPr sz="1300">
              <a:solidFill>
                <a:schemeClr val="dk1"/>
              </a:solidFill>
              <a:latin typeface="Figtree Medium"/>
              <a:ea typeface="Figtree Medium"/>
              <a:cs typeface="Figtree Medium"/>
              <a:sym typeface="Figtree Medium"/>
            </a:endParaRPr>
          </a:p>
        </p:txBody>
      </p:sp>
      <p:sp>
        <p:nvSpPr>
          <p:cNvPr id="887" name="Google Shape;887;p75"/>
          <p:cNvSpPr txBox="1"/>
          <p:nvPr/>
        </p:nvSpPr>
        <p:spPr>
          <a:xfrm>
            <a:off x="2606550" y="2280900"/>
            <a:ext cx="3454800" cy="249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Housing opportunities in Newport: </a:t>
            </a:r>
            <a:r>
              <a:rPr lang="en-GB" sz="1200">
                <a:solidFill>
                  <a:schemeClr val="dk1"/>
                </a:solidFill>
                <a:latin typeface="Figtree Medium"/>
                <a:ea typeface="Figtree Medium"/>
                <a:cs typeface="Figtree Medium"/>
                <a:sym typeface="Figtree Medium"/>
              </a:rPr>
              <a:t>425 homes for sale on average each year within their price-point of $174k to $347k (20% of homes). This makes it difficult for them to find a place to the significant demand. </a:t>
            </a:r>
            <a:endParaRPr sz="1200">
              <a:solidFill>
                <a:schemeClr val="dk1"/>
              </a:solidFill>
              <a:latin typeface="Figtree ExtraBold"/>
              <a:ea typeface="Figtree ExtraBold"/>
              <a:cs typeface="Figtree ExtraBold"/>
              <a:sym typeface="Figtree ExtraBold"/>
            </a:endParaRPr>
          </a:p>
          <a:p>
            <a:pPr marL="0" lvl="0" indent="0" algn="l" rtl="0">
              <a:lnSpc>
                <a:spcPct val="115000"/>
              </a:lnSpc>
              <a:spcBef>
                <a:spcPts val="0"/>
              </a:spcBef>
              <a:spcAft>
                <a:spcPts val="0"/>
              </a:spcAft>
              <a:buNone/>
            </a:pPr>
            <a:endParaRPr sz="1200">
              <a:solidFill>
                <a:schemeClr val="dk1"/>
              </a:solidFill>
              <a:latin typeface="Figtree Light"/>
              <a:ea typeface="Figtree Light"/>
              <a:cs typeface="Figtree Light"/>
              <a:sym typeface="Figtree Light"/>
            </a:endParaRPr>
          </a:p>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Chris and Jamie will likely: </a:t>
            </a:r>
            <a:r>
              <a:rPr lang="en-GB" sz="1200">
                <a:solidFill>
                  <a:schemeClr val="dk1"/>
                </a:solidFill>
                <a:latin typeface="Figtree"/>
                <a:ea typeface="Figtree"/>
                <a:cs typeface="Figtree"/>
                <a:sym typeface="Figtree"/>
              </a:rPr>
              <a:t>Move away after a few years to a community in Massachusetts that is seeing more development and lower cost housing. </a:t>
            </a:r>
            <a:endParaRPr sz="1200">
              <a:solidFill>
                <a:schemeClr val="dk1"/>
              </a:solidFill>
              <a:latin typeface="Figtree"/>
              <a:ea typeface="Figtree"/>
              <a:cs typeface="Figtree"/>
              <a:sym typeface="Figtree"/>
            </a:endParaRPr>
          </a:p>
          <a:p>
            <a:pPr marL="0" lvl="0" indent="0" algn="l" rtl="0">
              <a:lnSpc>
                <a:spcPct val="115000"/>
              </a:lnSpc>
              <a:spcBef>
                <a:spcPts val="0"/>
              </a:spcBef>
              <a:spcAft>
                <a:spcPts val="0"/>
              </a:spcAft>
              <a:buNone/>
            </a:pPr>
            <a:endParaRPr sz="1200">
              <a:solidFill>
                <a:schemeClr val="dk1"/>
              </a:solidFill>
              <a:latin typeface="Figtree Light"/>
              <a:ea typeface="Figtree Light"/>
              <a:cs typeface="Figtree Light"/>
              <a:sym typeface="Figtree Light"/>
            </a:endParaRPr>
          </a:p>
        </p:txBody>
      </p:sp>
      <p:sp>
        <p:nvSpPr>
          <p:cNvPr id="888" name="Google Shape;888;p75"/>
          <p:cNvSpPr/>
          <p:nvPr/>
        </p:nvSpPr>
        <p:spPr>
          <a:xfrm>
            <a:off x="0" y="0"/>
            <a:ext cx="113100" cy="2115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75"/>
          <p:cNvSpPr txBox="1"/>
          <p:nvPr/>
        </p:nvSpPr>
        <p:spPr>
          <a:xfrm>
            <a:off x="2771575" y="643125"/>
            <a:ext cx="6130500" cy="132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GB" sz="1100">
                <a:solidFill>
                  <a:schemeClr val="lt1"/>
                </a:solidFill>
                <a:latin typeface="Figtree Medium"/>
                <a:ea typeface="Figtree Medium"/>
                <a:cs typeface="Figtree Medium"/>
                <a:sym typeface="Figtree Medium"/>
              </a:rPr>
              <a:t>Alex and Jamie are a young married couple who dream of starting a family. Jamie works as a bartender at an upscale restaurant in Newport where he makes decent money in tips, especially during the tourist season. Alex recently started as a Software Coder at a tech firm in Barrington and commutes to the office two days during the week. Both love the community they’ve developed in Newport - but are having difficulty finding a home they can afford, even with help from Jamie’s parents. </a:t>
            </a:r>
            <a:endParaRPr sz="1200">
              <a:solidFill>
                <a:schemeClr val="lt1"/>
              </a:solidFill>
              <a:latin typeface="Figtree Medium"/>
              <a:ea typeface="Figtree Medium"/>
              <a:cs typeface="Figtree Medium"/>
              <a:sym typeface="Figtree Medium"/>
            </a:endParaRPr>
          </a:p>
        </p:txBody>
      </p:sp>
      <p:sp>
        <p:nvSpPr>
          <p:cNvPr id="890" name="Google Shape;890;p75"/>
          <p:cNvSpPr txBox="1"/>
          <p:nvPr/>
        </p:nvSpPr>
        <p:spPr>
          <a:xfrm>
            <a:off x="6217225" y="2172025"/>
            <a:ext cx="2929800" cy="313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Impact on Greater Newport: </a:t>
            </a:r>
            <a:endParaRPr sz="1200">
              <a:solidFill>
                <a:schemeClr val="dk1"/>
              </a:solidFill>
              <a:latin typeface="Figtree ExtraBold"/>
              <a:ea typeface="Figtree ExtraBold"/>
              <a:cs typeface="Figtree ExtraBold"/>
              <a:sym typeface="Figtree ExtraBold"/>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Lost sales tax revenue from the lack of year-round workers living in the area</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Less potential students for Greater Newport schools</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Loss of potential active residents of the local community</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May potentially try to get jobs closer to home</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May potentially leave RI in general for more affordable, efficient live/work environment</a:t>
            </a:r>
            <a:endParaRPr sz="12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chemeClr val="accent4"/>
              </a:solidFill>
              <a:latin typeface="Figtree Light"/>
              <a:ea typeface="Figtree Light"/>
              <a:cs typeface="Figtree Light"/>
              <a:sym typeface="Figtre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4"/>
        <p:cNvGrpSpPr/>
        <p:nvPr/>
      </p:nvGrpSpPr>
      <p:grpSpPr>
        <a:xfrm>
          <a:off x="0" y="0"/>
          <a:ext cx="0" cy="0"/>
          <a:chOff x="0" y="0"/>
          <a:chExt cx="0" cy="0"/>
        </a:xfrm>
      </p:grpSpPr>
      <p:sp>
        <p:nvSpPr>
          <p:cNvPr id="895" name="Google Shape;895;p76"/>
          <p:cNvSpPr/>
          <p:nvPr/>
        </p:nvSpPr>
        <p:spPr>
          <a:xfrm>
            <a:off x="0" y="2172025"/>
            <a:ext cx="6130500" cy="2971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6"/>
          <p:cNvSpPr/>
          <p:nvPr/>
        </p:nvSpPr>
        <p:spPr>
          <a:xfrm>
            <a:off x="2603125" y="0"/>
            <a:ext cx="6540900" cy="2115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6"/>
          <p:cNvSpPr/>
          <p:nvPr/>
        </p:nvSpPr>
        <p:spPr>
          <a:xfrm>
            <a:off x="8683200" y="4806400"/>
            <a:ext cx="385800" cy="2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8" name="Google Shape;898;p76"/>
          <p:cNvPicPr preferRelativeResize="0"/>
          <p:nvPr/>
        </p:nvPicPr>
        <p:blipFill rotWithShape="1">
          <a:blip r:embed="rId3">
            <a:alphaModFix/>
          </a:blip>
          <a:srcRect l="651" r="651"/>
          <a:stretch/>
        </p:blipFill>
        <p:spPr>
          <a:xfrm>
            <a:off x="149925" y="0"/>
            <a:ext cx="2416376" cy="3203876"/>
          </a:xfrm>
          <a:prstGeom prst="rect">
            <a:avLst/>
          </a:prstGeom>
          <a:noFill/>
          <a:ln>
            <a:noFill/>
          </a:ln>
        </p:spPr>
      </p:pic>
      <p:sp>
        <p:nvSpPr>
          <p:cNvPr id="899" name="Google Shape;899;p76"/>
          <p:cNvSpPr txBox="1"/>
          <p:nvPr/>
        </p:nvSpPr>
        <p:spPr>
          <a:xfrm>
            <a:off x="2771573" y="144925"/>
            <a:ext cx="3688200" cy="6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200">
                <a:solidFill>
                  <a:schemeClr val="lt1"/>
                </a:solidFill>
                <a:latin typeface="Figtree ExtraBold"/>
                <a:ea typeface="Figtree ExtraBold"/>
                <a:cs typeface="Figtree ExtraBold"/>
                <a:sym typeface="Figtree ExtraBold"/>
              </a:rPr>
              <a:t>Felix</a:t>
            </a:r>
            <a:endParaRPr sz="3600">
              <a:solidFill>
                <a:schemeClr val="lt1"/>
              </a:solidFill>
              <a:latin typeface="Figtree Medium"/>
              <a:ea typeface="Figtree Medium"/>
              <a:cs typeface="Figtree Medium"/>
              <a:sym typeface="Figtree Medium"/>
            </a:endParaRPr>
          </a:p>
        </p:txBody>
      </p:sp>
      <p:sp>
        <p:nvSpPr>
          <p:cNvPr id="900" name="Google Shape;900;p76"/>
          <p:cNvSpPr txBox="1"/>
          <p:nvPr/>
        </p:nvSpPr>
        <p:spPr>
          <a:xfrm>
            <a:off x="149931" y="3310225"/>
            <a:ext cx="2696700" cy="1585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300" b="1">
                <a:solidFill>
                  <a:schemeClr val="dk1"/>
                </a:solidFill>
                <a:latin typeface="Figtree"/>
                <a:ea typeface="Figtree"/>
                <a:cs typeface="Figtree"/>
                <a:sym typeface="Figtree"/>
              </a:rPr>
              <a:t>Age:</a:t>
            </a:r>
            <a:r>
              <a:rPr lang="en-GB" sz="1300">
                <a:solidFill>
                  <a:schemeClr val="dk1"/>
                </a:solidFill>
                <a:latin typeface="Figtree Medium"/>
                <a:ea typeface="Figtree Medium"/>
                <a:cs typeface="Figtree Medium"/>
                <a:sym typeface="Figtree Medium"/>
              </a:rPr>
              <a:t> 46</a:t>
            </a:r>
            <a:endParaRPr sz="1300">
              <a:solidFill>
                <a:schemeClr val="dk1"/>
              </a:solidFill>
              <a:latin typeface="Figtree Medium"/>
              <a:ea typeface="Figtree Medium"/>
              <a:cs typeface="Figtree Medium"/>
              <a:sym typeface="Figtree Medium"/>
            </a:endParaRPr>
          </a:p>
          <a:p>
            <a:pPr marL="0" lvl="0" indent="0" algn="l" rtl="0">
              <a:lnSpc>
                <a:spcPct val="150000"/>
              </a:lnSpc>
              <a:spcBef>
                <a:spcPts val="0"/>
              </a:spcBef>
              <a:spcAft>
                <a:spcPts val="0"/>
              </a:spcAft>
              <a:buNone/>
            </a:pPr>
            <a:r>
              <a:rPr lang="en-GB" sz="1300" b="1">
                <a:solidFill>
                  <a:schemeClr val="dk1"/>
                </a:solidFill>
                <a:latin typeface="Figtree"/>
                <a:ea typeface="Figtree"/>
                <a:cs typeface="Figtree"/>
                <a:sym typeface="Figtree"/>
              </a:rPr>
              <a:t>Occupation: </a:t>
            </a:r>
            <a:r>
              <a:rPr lang="en-GB" sz="1300">
                <a:solidFill>
                  <a:schemeClr val="dk1"/>
                </a:solidFill>
                <a:latin typeface="Figtree Medium"/>
                <a:ea typeface="Figtree Medium"/>
                <a:cs typeface="Figtree Medium"/>
                <a:sym typeface="Figtree Medium"/>
              </a:rPr>
              <a:t>Human Resources Consultant</a:t>
            </a:r>
            <a:endParaRPr sz="1300">
              <a:solidFill>
                <a:schemeClr val="dk1"/>
              </a:solidFill>
              <a:latin typeface="Figtree Medium"/>
              <a:ea typeface="Figtree Medium"/>
              <a:cs typeface="Figtree Medium"/>
              <a:sym typeface="Figtree Medium"/>
            </a:endParaRPr>
          </a:p>
          <a:p>
            <a:pPr marL="0" lvl="0" indent="0" algn="l" rtl="0">
              <a:lnSpc>
                <a:spcPct val="150000"/>
              </a:lnSpc>
              <a:spcBef>
                <a:spcPts val="0"/>
              </a:spcBef>
              <a:spcAft>
                <a:spcPts val="0"/>
              </a:spcAft>
              <a:buNone/>
            </a:pPr>
            <a:r>
              <a:rPr lang="en-GB" sz="1300" b="1">
                <a:solidFill>
                  <a:schemeClr val="dk1"/>
                </a:solidFill>
                <a:latin typeface="Figtree"/>
                <a:ea typeface="Figtree"/>
                <a:cs typeface="Figtree"/>
                <a:sym typeface="Figtree"/>
              </a:rPr>
              <a:t>Annual Household Income: </a:t>
            </a:r>
            <a:endParaRPr sz="1300">
              <a:solidFill>
                <a:schemeClr val="dk1"/>
              </a:solidFill>
              <a:latin typeface="Figtree Medium"/>
              <a:ea typeface="Figtree Medium"/>
              <a:cs typeface="Figtree Medium"/>
              <a:sym typeface="Figtree Medium"/>
            </a:endParaRPr>
          </a:p>
          <a:p>
            <a:pPr marL="0" lvl="0" indent="0" algn="l" rtl="0">
              <a:lnSpc>
                <a:spcPct val="150000"/>
              </a:lnSpc>
              <a:spcBef>
                <a:spcPts val="0"/>
              </a:spcBef>
              <a:spcAft>
                <a:spcPts val="0"/>
              </a:spcAft>
              <a:buNone/>
            </a:pPr>
            <a:r>
              <a:rPr lang="en-GB" sz="1300">
                <a:solidFill>
                  <a:schemeClr val="dk1"/>
                </a:solidFill>
                <a:latin typeface="Figtree Medium"/>
                <a:ea typeface="Figtree Medium"/>
                <a:cs typeface="Figtree Medium"/>
                <a:sym typeface="Figtree Medium"/>
              </a:rPr>
              <a:t>$125k</a:t>
            </a:r>
            <a:endParaRPr sz="1300">
              <a:solidFill>
                <a:schemeClr val="dk1"/>
              </a:solidFill>
              <a:latin typeface="Figtree Medium"/>
              <a:ea typeface="Figtree Medium"/>
              <a:cs typeface="Figtree Medium"/>
              <a:sym typeface="Figtree Medium"/>
            </a:endParaRPr>
          </a:p>
        </p:txBody>
      </p:sp>
      <p:sp>
        <p:nvSpPr>
          <p:cNvPr id="901" name="Google Shape;901;p76"/>
          <p:cNvSpPr txBox="1"/>
          <p:nvPr/>
        </p:nvSpPr>
        <p:spPr>
          <a:xfrm>
            <a:off x="2606550" y="2280900"/>
            <a:ext cx="3454800" cy="270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Housing opportunities in Greater Newport: </a:t>
            </a:r>
            <a:r>
              <a:rPr lang="en-GB" sz="1200">
                <a:solidFill>
                  <a:schemeClr val="dk1"/>
                </a:solidFill>
                <a:latin typeface="Figtree Medium"/>
                <a:ea typeface="Figtree Medium"/>
                <a:cs typeface="Figtree Medium"/>
                <a:sym typeface="Figtree Medium"/>
              </a:rPr>
              <a:t>713 homes for sale on average each year within their price-point of $347k to $521k (33% of homes).  </a:t>
            </a:r>
            <a:endParaRPr sz="1200">
              <a:solidFill>
                <a:schemeClr val="dk1"/>
              </a:solidFill>
              <a:latin typeface="Figtree ExtraBold"/>
              <a:ea typeface="Figtree ExtraBold"/>
              <a:cs typeface="Figtree ExtraBold"/>
              <a:sym typeface="Figtree ExtraBold"/>
            </a:endParaRPr>
          </a:p>
          <a:p>
            <a:pPr marL="0" lvl="0" indent="0" algn="l" rtl="0">
              <a:lnSpc>
                <a:spcPct val="115000"/>
              </a:lnSpc>
              <a:spcBef>
                <a:spcPts val="0"/>
              </a:spcBef>
              <a:spcAft>
                <a:spcPts val="0"/>
              </a:spcAft>
              <a:buNone/>
            </a:pPr>
            <a:endParaRPr sz="1200">
              <a:solidFill>
                <a:schemeClr val="dk1"/>
              </a:solidFill>
              <a:latin typeface="Figtree Light"/>
              <a:ea typeface="Figtree Light"/>
              <a:cs typeface="Figtree Light"/>
              <a:sym typeface="Figtree Light"/>
            </a:endParaRPr>
          </a:p>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Felix will likely: </a:t>
            </a:r>
            <a:endParaRPr sz="1200">
              <a:solidFill>
                <a:schemeClr val="dk1"/>
              </a:solidFill>
              <a:latin typeface="Figtree ExtraBold"/>
              <a:ea typeface="Figtree ExtraBold"/>
              <a:cs typeface="Figtree ExtraBold"/>
              <a:sym typeface="Figtree ExtraBold"/>
            </a:endParaRPr>
          </a:p>
          <a:p>
            <a:pPr marL="0" lvl="0" indent="0" algn="l" rtl="0">
              <a:lnSpc>
                <a:spcPct val="115000"/>
              </a:lnSpc>
              <a:spcBef>
                <a:spcPts val="0"/>
              </a:spcBef>
              <a:spcAft>
                <a:spcPts val="0"/>
              </a:spcAft>
              <a:buNone/>
            </a:pPr>
            <a:r>
              <a:rPr lang="en-GB" sz="1200">
                <a:solidFill>
                  <a:schemeClr val="dk1"/>
                </a:solidFill>
                <a:latin typeface="Figtree"/>
                <a:ea typeface="Figtree"/>
                <a:cs typeface="Figtree"/>
                <a:sym typeface="Figtree"/>
              </a:rPr>
              <a:t>Get frustrated with the long commutes and cost of doing so. </a:t>
            </a:r>
            <a:endParaRPr sz="1200">
              <a:solidFill>
                <a:schemeClr val="dk1"/>
              </a:solidFill>
              <a:latin typeface="Figtree"/>
              <a:ea typeface="Figtree"/>
              <a:cs typeface="Figtree"/>
              <a:sym typeface="Figtree"/>
            </a:endParaRPr>
          </a:p>
          <a:p>
            <a:pPr marL="0" lvl="0" indent="0" algn="l" rtl="0">
              <a:lnSpc>
                <a:spcPct val="115000"/>
              </a:lnSpc>
              <a:spcBef>
                <a:spcPts val="0"/>
              </a:spcBef>
              <a:spcAft>
                <a:spcPts val="0"/>
              </a:spcAft>
              <a:buNone/>
            </a:pPr>
            <a:endParaRPr sz="1200">
              <a:solidFill>
                <a:schemeClr val="dk1"/>
              </a:solidFill>
              <a:latin typeface="Figtree"/>
              <a:ea typeface="Figtree"/>
              <a:cs typeface="Figtree"/>
              <a:sym typeface="Figtree"/>
            </a:endParaRPr>
          </a:p>
          <a:p>
            <a:pPr marL="0" lvl="0" indent="0" algn="l" rtl="0">
              <a:lnSpc>
                <a:spcPct val="115000"/>
              </a:lnSpc>
              <a:spcBef>
                <a:spcPts val="0"/>
              </a:spcBef>
              <a:spcAft>
                <a:spcPts val="0"/>
              </a:spcAft>
              <a:buNone/>
            </a:pPr>
            <a:r>
              <a:rPr lang="en-GB" sz="1200">
                <a:solidFill>
                  <a:schemeClr val="dk1"/>
                </a:solidFill>
                <a:latin typeface="Figtree"/>
                <a:ea typeface="Figtree"/>
                <a:cs typeface="Figtree"/>
                <a:sym typeface="Figtree"/>
              </a:rPr>
              <a:t>Look for opportunities outside the Greater Newport region that have for similar amenities but with lower housing costs. </a:t>
            </a:r>
            <a:endParaRPr sz="1200">
              <a:solidFill>
                <a:schemeClr val="dk1"/>
              </a:solidFill>
              <a:latin typeface="Figtree"/>
              <a:ea typeface="Figtree"/>
              <a:cs typeface="Figtree"/>
              <a:sym typeface="Figtree"/>
            </a:endParaRPr>
          </a:p>
        </p:txBody>
      </p:sp>
      <p:sp>
        <p:nvSpPr>
          <p:cNvPr id="902" name="Google Shape;902;p76"/>
          <p:cNvSpPr/>
          <p:nvPr/>
        </p:nvSpPr>
        <p:spPr>
          <a:xfrm>
            <a:off x="0" y="0"/>
            <a:ext cx="113100" cy="2115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6"/>
          <p:cNvSpPr txBox="1"/>
          <p:nvPr/>
        </p:nvSpPr>
        <p:spPr>
          <a:xfrm>
            <a:off x="2771575" y="719325"/>
            <a:ext cx="61305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GB" sz="1100">
                <a:solidFill>
                  <a:schemeClr val="lt1"/>
                </a:solidFill>
                <a:latin typeface="Figtree Medium"/>
                <a:ea typeface="Figtree Medium"/>
                <a:cs typeface="Figtree Medium"/>
                <a:sym typeface="Figtree Medium"/>
              </a:rPr>
              <a:t>Felix rents a townhome in Providence, but has been looking to buy a home and has been considering properties in the Bristol/Newport area. He loves the slower pace and walkability of Bristol, but knows his dollar will go further in Fall River or Bedford, and likes that those areas are within an easy commuting distance to his job in Middletown,.</a:t>
            </a:r>
            <a:endParaRPr sz="1200">
              <a:solidFill>
                <a:schemeClr val="lt1"/>
              </a:solidFill>
              <a:latin typeface="Figtree Medium"/>
              <a:ea typeface="Figtree Medium"/>
              <a:cs typeface="Figtree Medium"/>
              <a:sym typeface="Figtree Medium"/>
            </a:endParaRPr>
          </a:p>
        </p:txBody>
      </p:sp>
      <p:sp>
        <p:nvSpPr>
          <p:cNvPr id="904" name="Google Shape;904;p76"/>
          <p:cNvSpPr txBox="1"/>
          <p:nvPr/>
        </p:nvSpPr>
        <p:spPr>
          <a:xfrm>
            <a:off x="6217225" y="2172025"/>
            <a:ext cx="2929800" cy="334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Impact on Greater Newport: </a:t>
            </a:r>
            <a:endParaRPr sz="1200">
              <a:solidFill>
                <a:schemeClr val="dk1"/>
              </a:solidFill>
              <a:latin typeface="Figtree ExtraBold"/>
              <a:ea typeface="Figtree ExtraBold"/>
              <a:cs typeface="Figtree ExtraBold"/>
              <a:sym typeface="Figtree ExtraBold"/>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Lost sales tax revenue from the lack of year-round workers living in the area</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Loss of potential active residents of the local community</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May potentially try to get jobs closer to home</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May potentially leave RI in general for more affordable, efficient live/work environment</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Limits businesses ability to grow due to churn of labor force</a:t>
            </a:r>
            <a:endParaRPr sz="1200">
              <a:solidFill>
                <a:schemeClr val="dk1"/>
              </a:solidFill>
              <a:latin typeface="Figtree Medium"/>
              <a:ea typeface="Figtree Medium"/>
              <a:cs typeface="Figtree Medium"/>
              <a:sym typeface="Figtree Medium"/>
            </a:endParaRPr>
          </a:p>
          <a:p>
            <a:pPr marL="316800" lvl="0" indent="0" algn="l" rtl="0">
              <a:lnSpc>
                <a:spcPct val="115000"/>
              </a:lnSpc>
              <a:spcBef>
                <a:spcPts val="0"/>
              </a:spcBef>
              <a:spcAft>
                <a:spcPts val="0"/>
              </a:spcAft>
              <a:buNone/>
            </a:pPr>
            <a:endParaRPr sz="12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chemeClr val="accent4"/>
              </a:solidFill>
              <a:latin typeface="Figtree Light"/>
              <a:ea typeface="Figtree Light"/>
              <a:cs typeface="Figtree Light"/>
              <a:sym typeface="Figtre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8"/>
        <p:cNvGrpSpPr/>
        <p:nvPr/>
      </p:nvGrpSpPr>
      <p:grpSpPr>
        <a:xfrm>
          <a:off x="0" y="0"/>
          <a:ext cx="0" cy="0"/>
          <a:chOff x="0" y="0"/>
          <a:chExt cx="0" cy="0"/>
        </a:xfrm>
      </p:grpSpPr>
      <p:sp>
        <p:nvSpPr>
          <p:cNvPr id="909" name="Google Shape;909;p77"/>
          <p:cNvSpPr/>
          <p:nvPr/>
        </p:nvSpPr>
        <p:spPr>
          <a:xfrm>
            <a:off x="0" y="2172025"/>
            <a:ext cx="6130500" cy="2971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7"/>
          <p:cNvSpPr/>
          <p:nvPr/>
        </p:nvSpPr>
        <p:spPr>
          <a:xfrm>
            <a:off x="2603125" y="0"/>
            <a:ext cx="6540900" cy="2115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7"/>
          <p:cNvSpPr/>
          <p:nvPr/>
        </p:nvSpPr>
        <p:spPr>
          <a:xfrm>
            <a:off x="8683200" y="4806400"/>
            <a:ext cx="385800" cy="2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2" name="Google Shape;912;p77"/>
          <p:cNvPicPr preferRelativeResize="0"/>
          <p:nvPr/>
        </p:nvPicPr>
        <p:blipFill rotWithShape="1">
          <a:blip r:embed="rId3">
            <a:alphaModFix/>
          </a:blip>
          <a:srcRect l="651" r="651"/>
          <a:stretch/>
        </p:blipFill>
        <p:spPr>
          <a:xfrm>
            <a:off x="149925" y="0"/>
            <a:ext cx="2416376" cy="3203876"/>
          </a:xfrm>
          <a:prstGeom prst="rect">
            <a:avLst/>
          </a:prstGeom>
          <a:noFill/>
          <a:ln>
            <a:noFill/>
          </a:ln>
        </p:spPr>
      </p:pic>
      <p:sp>
        <p:nvSpPr>
          <p:cNvPr id="913" name="Google Shape;913;p77"/>
          <p:cNvSpPr txBox="1"/>
          <p:nvPr/>
        </p:nvSpPr>
        <p:spPr>
          <a:xfrm>
            <a:off x="2771573" y="144925"/>
            <a:ext cx="3688200" cy="6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200">
                <a:solidFill>
                  <a:schemeClr val="lt1"/>
                </a:solidFill>
                <a:latin typeface="Figtree ExtraBold"/>
                <a:ea typeface="Figtree ExtraBold"/>
                <a:cs typeface="Figtree ExtraBold"/>
                <a:sym typeface="Figtree ExtraBold"/>
              </a:rPr>
              <a:t>Mateo and Susan</a:t>
            </a:r>
            <a:endParaRPr sz="3600">
              <a:solidFill>
                <a:schemeClr val="lt1"/>
              </a:solidFill>
              <a:latin typeface="Figtree Medium"/>
              <a:ea typeface="Figtree Medium"/>
              <a:cs typeface="Figtree Medium"/>
              <a:sym typeface="Figtree Medium"/>
            </a:endParaRPr>
          </a:p>
        </p:txBody>
      </p:sp>
      <p:sp>
        <p:nvSpPr>
          <p:cNvPr id="914" name="Google Shape;914;p77"/>
          <p:cNvSpPr txBox="1"/>
          <p:nvPr/>
        </p:nvSpPr>
        <p:spPr>
          <a:xfrm>
            <a:off x="149926" y="3310225"/>
            <a:ext cx="2416500" cy="153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300" b="1">
                <a:solidFill>
                  <a:schemeClr val="dk1"/>
                </a:solidFill>
                <a:latin typeface="Figtree"/>
                <a:ea typeface="Figtree"/>
                <a:cs typeface="Figtree"/>
                <a:sym typeface="Figtree"/>
              </a:rPr>
              <a:t>Age:</a:t>
            </a:r>
            <a:r>
              <a:rPr lang="en-GB" sz="1300">
                <a:solidFill>
                  <a:schemeClr val="dk1"/>
                </a:solidFill>
                <a:latin typeface="Figtree Medium"/>
                <a:ea typeface="Figtree Medium"/>
                <a:cs typeface="Figtree Medium"/>
                <a:sym typeface="Figtree Medium"/>
              </a:rPr>
              <a:t> 41 / 42</a:t>
            </a:r>
            <a:endParaRPr sz="13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GB" sz="1300" b="1">
                <a:solidFill>
                  <a:schemeClr val="dk1"/>
                </a:solidFill>
                <a:latin typeface="Figtree"/>
                <a:ea typeface="Figtree"/>
                <a:cs typeface="Figtree"/>
                <a:sym typeface="Figtree"/>
              </a:rPr>
              <a:t>Occupation: </a:t>
            </a:r>
            <a:r>
              <a:rPr lang="en-GB" sz="1300">
                <a:solidFill>
                  <a:schemeClr val="dk1"/>
                </a:solidFill>
                <a:latin typeface="Figtree Medium"/>
                <a:ea typeface="Figtree Medium"/>
                <a:cs typeface="Figtree Medium"/>
                <a:sym typeface="Figtree Medium"/>
              </a:rPr>
              <a:t>Structural Engineer (Mateo), College Professor (Susan)</a:t>
            </a:r>
            <a:endParaRPr sz="13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GB" sz="1300" b="1">
                <a:solidFill>
                  <a:schemeClr val="dk1"/>
                </a:solidFill>
                <a:latin typeface="Figtree"/>
                <a:ea typeface="Figtree"/>
                <a:cs typeface="Figtree"/>
                <a:sym typeface="Figtree"/>
              </a:rPr>
              <a:t>Annual Household Income: </a:t>
            </a:r>
            <a:r>
              <a:rPr lang="en-GB" sz="1300">
                <a:solidFill>
                  <a:schemeClr val="dk1"/>
                </a:solidFill>
                <a:latin typeface="Figtree Medium"/>
                <a:ea typeface="Figtree Medium"/>
                <a:cs typeface="Figtree Medium"/>
                <a:sym typeface="Figtree Medium"/>
              </a:rPr>
              <a:t>$175k+</a:t>
            </a:r>
            <a:endParaRPr sz="1300">
              <a:solidFill>
                <a:schemeClr val="dk1"/>
              </a:solidFill>
              <a:latin typeface="Figtree Medium"/>
              <a:ea typeface="Figtree Medium"/>
              <a:cs typeface="Figtree Medium"/>
              <a:sym typeface="Figtree Medium"/>
            </a:endParaRPr>
          </a:p>
        </p:txBody>
      </p:sp>
      <p:sp>
        <p:nvSpPr>
          <p:cNvPr id="915" name="Google Shape;915;p77"/>
          <p:cNvSpPr txBox="1"/>
          <p:nvPr/>
        </p:nvSpPr>
        <p:spPr>
          <a:xfrm>
            <a:off x="2606550" y="2280900"/>
            <a:ext cx="3454800" cy="249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Housing opportunities in Greater Newport: </a:t>
            </a:r>
            <a:r>
              <a:rPr lang="en-GB" sz="1200">
                <a:solidFill>
                  <a:schemeClr val="dk1"/>
                </a:solidFill>
                <a:latin typeface="Figtree Medium"/>
                <a:ea typeface="Figtree Medium"/>
                <a:cs typeface="Figtree Medium"/>
                <a:sym typeface="Figtree Medium"/>
              </a:rPr>
              <a:t>1,155 homes for sale on average each year within their price-point of $521k+ (65% of homes). This is the household income, represents 23% of households and the level at which people will most be able to afford living and working in Greater Newport. . </a:t>
            </a:r>
            <a:endParaRPr sz="1200">
              <a:solidFill>
                <a:schemeClr val="dk1"/>
              </a:solidFill>
              <a:latin typeface="Figtree ExtraBold"/>
              <a:ea typeface="Figtree ExtraBold"/>
              <a:cs typeface="Figtree ExtraBold"/>
              <a:sym typeface="Figtree ExtraBold"/>
            </a:endParaRPr>
          </a:p>
          <a:p>
            <a:pPr marL="0" lvl="0" indent="0" algn="l" rtl="0">
              <a:lnSpc>
                <a:spcPct val="115000"/>
              </a:lnSpc>
              <a:spcBef>
                <a:spcPts val="0"/>
              </a:spcBef>
              <a:spcAft>
                <a:spcPts val="0"/>
              </a:spcAft>
              <a:buNone/>
            </a:pPr>
            <a:endParaRPr sz="1200">
              <a:solidFill>
                <a:schemeClr val="dk1"/>
              </a:solidFill>
              <a:latin typeface="Figtree Light"/>
              <a:ea typeface="Figtree Light"/>
              <a:cs typeface="Figtree Light"/>
              <a:sym typeface="Figtree Light"/>
            </a:endParaRPr>
          </a:p>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Mateo and Susan will likely: </a:t>
            </a:r>
            <a:endParaRPr sz="1200">
              <a:solidFill>
                <a:schemeClr val="dk1"/>
              </a:solidFill>
              <a:latin typeface="Figtree ExtraBold"/>
              <a:ea typeface="Figtree ExtraBold"/>
              <a:cs typeface="Figtree ExtraBold"/>
              <a:sym typeface="Figtree ExtraBold"/>
            </a:endParaRPr>
          </a:p>
          <a:p>
            <a:pPr marL="0" lvl="0" indent="0" algn="l" rtl="0">
              <a:lnSpc>
                <a:spcPct val="115000"/>
              </a:lnSpc>
              <a:spcBef>
                <a:spcPts val="0"/>
              </a:spcBef>
              <a:spcAft>
                <a:spcPts val="0"/>
              </a:spcAft>
              <a:buNone/>
            </a:pPr>
            <a:r>
              <a:rPr lang="en-GB" sz="1200">
                <a:solidFill>
                  <a:schemeClr val="dk1"/>
                </a:solidFill>
                <a:latin typeface="Figtree"/>
                <a:ea typeface="Figtree"/>
                <a:cs typeface="Figtree"/>
                <a:sym typeface="Figtree"/>
              </a:rPr>
              <a:t>Remain in Greater Newport and try to increase their space through another purchase.</a:t>
            </a:r>
            <a:endParaRPr sz="1200">
              <a:solidFill>
                <a:schemeClr val="dk1"/>
              </a:solidFill>
              <a:latin typeface="Figtree"/>
              <a:ea typeface="Figtree"/>
              <a:cs typeface="Figtree"/>
              <a:sym typeface="Figtree"/>
            </a:endParaRPr>
          </a:p>
        </p:txBody>
      </p:sp>
      <p:sp>
        <p:nvSpPr>
          <p:cNvPr id="916" name="Google Shape;916;p77"/>
          <p:cNvSpPr/>
          <p:nvPr/>
        </p:nvSpPr>
        <p:spPr>
          <a:xfrm>
            <a:off x="0" y="0"/>
            <a:ext cx="113100" cy="2115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7"/>
          <p:cNvSpPr txBox="1"/>
          <p:nvPr/>
        </p:nvSpPr>
        <p:spPr>
          <a:xfrm>
            <a:off x="2771575" y="719325"/>
            <a:ext cx="6130500" cy="1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GB" sz="1100">
                <a:solidFill>
                  <a:schemeClr val="lt1"/>
                </a:solidFill>
                <a:latin typeface="Figtree Medium"/>
                <a:ea typeface="Figtree Medium"/>
                <a:cs typeface="Figtree Medium"/>
                <a:sym typeface="Figtree Medium"/>
              </a:rPr>
              <a:t>Mateo works as a structural engineer at a firm in Kingston. Susan is a professor in the School for Marine Science and Technology at UMass Dartmouth. Susan and Mateo live in Warren as it’s a central location for both of their work and they like the restaurants and amenities Warren has to offer. Since the pandemic both Susan and Mateo have been working from home more often and could use more space. </a:t>
            </a:r>
            <a:endParaRPr sz="1200">
              <a:solidFill>
                <a:schemeClr val="lt1"/>
              </a:solidFill>
              <a:latin typeface="Figtree Medium"/>
              <a:ea typeface="Figtree Medium"/>
              <a:cs typeface="Figtree Medium"/>
              <a:sym typeface="Figtree Medium"/>
            </a:endParaRPr>
          </a:p>
        </p:txBody>
      </p:sp>
      <p:sp>
        <p:nvSpPr>
          <p:cNvPr id="918" name="Google Shape;918;p77"/>
          <p:cNvSpPr txBox="1"/>
          <p:nvPr/>
        </p:nvSpPr>
        <p:spPr>
          <a:xfrm>
            <a:off x="6217225" y="2172025"/>
            <a:ext cx="2929800" cy="2918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Impact on Greater Newport: </a:t>
            </a:r>
            <a:endParaRPr sz="1200">
              <a:solidFill>
                <a:schemeClr val="dk1"/>
              </a:solidFill>
              <a:latin typeface="Figtree ExtraBold"/>
              <a:ea typeface="Figtree ExtraBold"/>
              <a:cs typeface="Figtree ExtraBold"/>
              <a:sym typeface="Figtree ExtraBold"/>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Limits the income diversity in the community</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Lack of lower cost housing limits front line services and education’s ability to retain workers</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Will make selling their existing and finding a new home more difficult</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Ability for these households to giver more back to the community through donations/ volunteering</a:t>
            </a:r>
            <a:endParaRPr sz="1200">
              <a:solidFill>
                <a:schemeClr val="dk1"/>
              </a:solidFill>
              <a:latin typeface="Figtree Medium"/>
              <a:ea typeface="Figtree Medium"/>
              <a:cs typeface="Figtree Medium"/>
              <a:sym typeface="Figtree Medium"/>
            </a:endParaRPr>
          </a:p>
          <a:p>
            <a:pPr marL="316800" lvl="0" indent="0" algn="l" rtl="0">
              <a:lnSpc>
                <a:spcPct val="115000"/>
              </a:lnSpc>
              <a:spcBef>
                <a:spcPts val="0"/>
              </a:spcBef>
              <a:spcAft>
                <a:spcPts val="0"/>
              </a:spcAft>
              <a:buNone/>
            </a:pPr>
            <a:endParaRPr sz="12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chemeClr val="accent4"/>
              </a:solidFill>
              <a:latin typeface="Figtree Light"/>
              <a:ea typeface="Figtree Light"/>
              <a:cs typeface="Figtree Light"/>
              <a:sym typeface="Figtree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2"/>
        <p:cNvGrpSpPr/>
        <p:nvPr/>
      </p:nvGrpSpPr>
      <p:grpSpPr>
        <a:xfrm>
          <a:off x="0" y="0"/>
          <a:ext cx="0" cy="0"/>
          <a:chOff x="0" y="0"/>
          <a:chExt cx="0" cy="0"/>
        </a:xfrm>
      </p:grpSpPr>
      <p:sp>
        <p:nvSpPr>
          <p:cNvPr id="923" name="Google Shape;923;p78"/>
          <p:cNvSpPr/>
          <p:nvPr/>
        </p:nvSpPr>
        <p:spPr>
          <a:xfrm>
            <a:off x="0" y="2172025"/>
            <a:ext cx="6130500" cy="2971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8"/>
          <p:cNvSpPr/>
          <p:nvPr/>
        </p:nvSpPr>
        <p:spPr>
          <a:xfrm>
            <a:off x="2603125" y="0"/>
            <a:ext cx="6540900" cy="2115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8"/>
          <p:cNvSpPr/>
          <p:nvPr/>
        </p:nvSpPr>
        <p:spPr>
          <a:xfrm>
            <a:off x="8683200" y="4806400"/>
            <a:ext cx="385800" cy="2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6" name="Google Shape;926;p78"/>
          <p:cNvPicPr preferRelativeResize="0"/>
          <p:nvPr/>
        </p:nvPicPr>
        <p:blipFill rotWithShape="1">
          <a:blip r:embed="rId3">
            <a:alphaModFix/>
          </a:blip>
          <a:srcRect l="651" r="651"/>
          <a:stretch/>
        </p:blipFill>
        <p:spPr>
          <a:xfrm>
            <a:off x="149925" y="0"/>
            <a:ext cx="2416376" cy="3203876"/>
          </a:xfrm>
          <a:prstGeom prst="rect">
            <a:avLst/>
          </a:prstGeom>
          <a:noFill/>
          <a:ln>
            <a:noFill/>
          </a:ln>
        </p:spPr>
      </p:pic>
      <p:sp>
        <p:nvSpPr>
          <p:cNvPr id="927" name="Google Shape;927;p78"/>
          <p:cNvSpPr txBox="1"/>
          <p:nvPr/>
        </p:nvSpPr>
        <p:spPr>
          <a:xfrm>
            <a:off x="2771573" y="144925"/>
            <a:ext cx="3688200" cy="6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200">
                <a:solidFill>
                  <a:schemeClr val="lt1"/>
                </a:solidFill>
                <a:latin typeface="Figtree ExtraBold"/>
                <a:ea typeface="Figtree ExtraBold"/>
                <a:cs typeface="Figtree ExtraBold"/>
                <a:sym typeface="Figtree ExtraBold"/>
              </a:rPr>
              <a:t>Jim and Nancy</a:t>
            </a:r>
            <a:endParaRPr sz="3600">
              <a:solidFill>
                <a:schemeClr val="lt1"/>
              </a:solidFill>
              <a:latin typeface="Figtree Medium"/>
              <a:ea typeface="Figtree Medium"/>
              <a:cs typeface="Figtree Medium"/>
              <a:sym typeface="Figtree Medium"/>
            </a:endParaRPr>
          </a:p>
        </p:txBody>
      </p:sp>
      <p:sp>
        <p:nvSpPr>
          <p:cNvPr id="928" name="Google Shape;928;p78"/>
          <p:cNvSpPr txBox="1"/>
          <p:nvPr/>
        </p:nvSpPr>
        <p:spPr>
          <a:xfrm>
            <a:off x="149926" y="3310225"/>
            <a:ext cx="2416500" cy="107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300" b="1">
                <a:solidFill>
                  <a:schemeClr val="dk1"/>
                </a:solidFill>
                <a:latin typeface="Figtree"/>
                <a:ea typeface="Figtree"/>
                <a:cs typeface="Figtree"/>
                <a:sym typeface="Figtree"/>
              </a:rPr>
              <a:t>Age:</a:t>
            </a:r>
            <a:r>
              <a:rPr lang="en-GB" sz="1300">
                <a:solidFill>
                  <a:schemeClr val="dk1"/>
                </a:solidFill>
                <a:latin typeface="Figtree Medium"/>
                <a:ea typeface="Figtree Medium"/>
                <a:cs typeface="Figtree Medium"/>
                <a:sym typeface="Figtree Medium"/>
              </a:rPr>
              <a:t> 67 / 64</a:t>
            </a:r>
            <a:endParaRPr sz="13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GB" sz="1300" b="1">
                <a:solidFill>
                  <a:schemeClr val="dk1"/>
                </a:solidFill>
                <a:latin typeface="Figtree"/>
                <a:ea typeface="Figtree"/>
                <a:cs typeface="Figtree"/>
                <a:sym typeface="Figtree"/>
              </a:rPr>
              <a:t>Occupation: </a:t>
            </a:r>
            <a:r>
              <a:rPr lang="en-GB" sz="1300">
                <a:solidFill>
                  <a:schemeClr val="dk1"/>
                </a:solidFill>
                <a:latin typeface="Figtree Medium"/>
                <a:ea typeface="Figtree Medium"/>
                <a:cs typeface="Figtree Medium"/>
                <a:sym typeface="Figtree Medium"/>
              </a:rPr>
              <a:t>Both retired</a:t>
            </a:r>
            <a:endParaRPr sz="13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GB" sz="1300" b="1">
                <a:solidFill>
                  <a:schemeClr val="dk1"/>
                </a:solidFill>
                <a:latin typeface="Figtree"/>
                <a:ea typeface="Figtree"/>
                <a:cs typeface="Figtree"/>
                <a:sym typeface="Figtree"/>
              </a:rPr>
              <a:t>Annual Household Income: ~</a:t>
            </a:r>
            <a:r>
              <a:rPr lang="en-GB" sz="1300">
                <a:solidFill>
                  <a:schemeClr val="dk1"/>
                </a:solidFill>
                <a:latin typeface="Figtree Medium"/>
                <a:ea typeface="Figtree Medium"/>
                <a:cs typeface="Figtree Medium"/>
                <a:sym typeface="Figtree Medium"/>
              </a:rPr>
              <a:t>$75k</a:t>
            </a:r>
            <a:endParaRPr sz="1300">
              <a:solidFill>
                <a:schemeClr val="dk1"/>
              </a:solidFill>
              <a:latin typeface="Figtree Medium"/>
              <a:ea typeface="Figtree Medium"/>
              <a:cs typeface="Figtree Medium"/>
              <a:sym typeface="Figtree Medium"/>
            </a:endParaRPr>
          </a:p>
        </p:txBody>
      </p:sp>
      <p:sp>
        <p:nvSpPr>
          <p:cNvPr id="929" name="Google Shape;929;p78"/>
          <p:cNvSpPr txBox="1"/>
          <p:nvPr/>
        </p:nvSpPr>
        <p:spPr>
          <a:xfrm>
            <a:off x="2606550" y="2280900"/>
            <a:ext cx="3454800" cy="249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Housing opportunities in Greater Newport: </a:t>
            </a:r>
            <a:r>
              <a:rPr lang="en-GB" sz="1200">
                <a:solidFill>
                  <a:schemeClr val="dk1"/>
                </a:solidFill>
                <a:latin typeface="Figtree Medium"/>
                <a:ea typeface="Figtree Medium"/>
                <a:cs typeface="Figtree Medium"/>
                <a:sym typeface="Figtree Medium"/>
              </a:rPr>
              <a:t>497 units sold per year on average  within their price-point of below $347K.</a:t>
            </a:r>
            <a:endParaRPr sz="12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chemeClr val="dk1"/>
              </a:solidFill>
              <a:latin typeface="Figtree Light"/>
              <a:ea typeface="Figtree Light"/>
              <a:cs typeface="Figtree Light"/>
              <a:sym typeface="Figtree Light"/>
            </a:endParaRPr>
          </a:p>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Jim and Nancy will likely:</a:t>
            </a:r>
            <a:r>
              <a:rPr lang="en-GB" sz="1200">
                <a:solidFill>
                  <a:schemeClr val="dk1"/>
                </a:solidFill>
                <a:latin typeface="Figtree"/>
                <a:ea typeface="Figtree"/>
                <a:cs typeface="Figtree"/>
                <a:sym typeface="Figtree"/>
              </a:rPr>
              <a:t> Either stay in their home as long as they can because there are few options to sell and move into an smaller place. They may also start renting their home for short-term rentals as they stay with their oldest daughter during the summer. They are unsure about what’s next. </a:t>
            </a:r>
            <a:endParaRPr sz="1200">
              <a:solidFill>
                <a:schemeClr val="dk1"/>
              </a:solidFill>
              <a:latin typeface="Figtree Light"/>
              <a:ea typeface="Figtree Light"/>
              <a:cs typeface="Figtree Light"/>
              <a:sym typeface="Figtree Light"/>
            </a:endParaRPr>
          </a:p>
        </p:txBody>
      </p:sp>
      <p:sp>
        <p:nvSpPr>
          <p:cNvPr id="930" name="Google Shape;930;p78"/>
          <p:cNvSpPr/>
          <p:nvPr/>
        </p:nvSpPr>
        <p:spPr>
          <a:xfrm>
            <a:off x="0" y="0"/>
            <a:ext cx="113100" cy="2115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8"/>
          <p:cNvSpPr txBox="1"/>
          <p:nvPr/>
        </p:nvSpPr>
        <p:spPr>
          <a:xfrm>
            <a:off x="2771575" y="719325"/>
            <a:ext cx="6297300" cy="132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GB" sz="1100">
                <a:solidFill>
                  <a:schemeClr val="lt1"/>
                </a:solidFill>
                <a:latin typeface="Figtree Medium"/>
                <a:ea typeface="Figtree Medium"/>
                <a:cs typeface="Figtree Medium"/>
                <a:sym typeface="Figtree Medium"/>
              </a:rPr>
              <a:t>Jim and Nancy have lived in Portsmouth for thirty-five years and raised three children with the last one just settled in their first home in Denver. Jim retired two years ago from his independent construction business two days after Nancy retired from her Nurses Aide position at the Hospital. They thought they planned well for retirement but inflation and the ups and downs of their investment portfolio have them worried. They would love to sell their 3-bedroom home and stay in the area but there are few options for senior active lifestyle housing. </a:t>
            </a:r>
            <a:endParaRPr sz="1200">
              <a:solidFill>
                <a:schemeClr val="lt1"/>
              </a:solidFill>
              <a:latin typeface="Figtree Medium"/>
              <a:ea typeface="Figtree Medium"/>
              <a:cs typeface="Figtree Medium"/>
              <a:sym typeface="Figtree Medium"/>
            </a:endParaRPr>
          </a:p>
        </p:txBody>
      </p:sp>
      <p:sp>
        <p:nvSpPr>
          <p:cNvPr id="932" name="Google Shape;932;p78"/>
          <p:cNvSpPr txBox="1"/>
          <p:nvPr/>
        </p:nvSpPr>
        <p:spPr>
          <a:xfrm>
            <a:off x="6217225" y="2172025"/>
            <a:ext cx="2929800" cy="249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chemeClr val="dk1"/>
                </a:solidFill>
                <a:latin typeface="Figtree ExtraBold"/>
                <a:ea typeface="Figtree ExtraBold"/>
                <a:cs typeface="Figtree ExtraBold"/>
                <a:sym typeface="Figtree ExtraBold"/>
              </a:rPr>
              <a:t>Impact on Greater Newport: </a:t>
            </a:r>
            <a:endParaRPr sz="1200">
              <a:solidFill>
                <a:schemeClr val="dk1"/>
              </a:solidFill>
              <a:latin typeface="Figtree ExtraBold"/>
              <a:ea typeface="Figtree ExtraBold"/>
              <a:cs typeface="Figtree ExtraBold"/>
              <a:sym typeface="Figtree ExtraBold"/>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Loss of community character</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Fewer volunteers and charitable giving</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Struggling households that defer maintenance </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Increase in short-term rentals (legal and otherwise)</a:t>
            </a:r>
            <a:endParaRPr sz="1200">
              <a:solidFill>
                <a:schemeClr val="dk1"/>
              </a:solidFill>
              <a:latin typeface="Figtree Medium"/>
              <a:ea typeface="Figtree Medium"/>
              <a:cs typeface="Figtree Medium"/>
              <a:sym typeface="Figtree Medium"/>
            </a:endParaRPr>
          </a:p>
          <a:p>
            <a:pPr marL="316800" lvl="0" indent="-162600" algn="l" rtl="0">
              <a:lnSpc>
                <a:spcPct val="115000"/>
              </a:lnSpc>
              <a:spcBef>
                <a:spcPts val="0"/>
              </a:spcBef>
              <a:spcAft>
                <a:spcPts val="0"/>
              </a:spcAft>
              <a:buClr>
                <a:schemeClr val="dk1"/>
              </a:buClr>
              <a:buSzPts val="1200"/>
              <a:buFont typeface="Figtree Medium"/>
              <a:buChar char="●"/>
            </a:pPr>
            <a:r>
              <a:rPr lang="en-GB" sz="1200">
                <a:solidFill>
                  <a:schemeClr val="dk1"/>
                </a:solidFill>
                <a:latin typeface="Figtree Medium"/>
                <a:ea typeface="Figtree Medium"/>
                <a:cs typeface="Figtree Medium"/>
                <a:sym typeface="Figtree Medium"/>
              </a:rPr>
              <a:t>Inability for individuals to age in place and contribute</a:t>
            </a:r>
            <a:endParaRPr sz="1200">
              <a:solidFill>
                <a:schemeClr val="dk1"/>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chemeClr val="accent4"/>
              </a:solidFill>
              <a:latin typeface="Figtree Light"/>
              <a:ea typeface="Figtree Light"/>
              <a:cs typeface="Figtree Light"/>
              <a:sym typeface="Figtre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6"/>
        <p:cNvGrpSpPr/>
        <p:nvPr/>
      </p:nvGrpSpPr>
      <p:grpSpPr>
        <a:xfrm>
          <a:off x="0" y="0"/>
          <a:ext cx="0" cy="0"/>
          <a:chOff x="0" y="0"/>
          <a:chExt cx="0" cy="0"/>
        </a:xfrm>
      </p:grpSpPr>
      <p:pic>
        <p:nvPicPr>
          <p:cNvPr id="937" name="Google Shape;937;p79"/>
          <p:cNvPicPr preferRelativeResize="0"/>
          <p:nvPr/>
        </p:nvPicPr>
        <p:blipFill rotWithShape="1">
          <a:blip r:embed="rId3">
            <a:alphaModFix amt="60000"/>
          </a:blip>
          <a:srcRect t="23870" b="29706"/>
          <a:stretch/>
        </p:blipFill>
        <p:spPr>
          <a:xfrm>
            <a:off x="-34325" y="0"/>
            <a:ext cx="9191700" cy="2748423"/>
          </a:xfrm>
          <a:prstGeom prst="rect">
            <a:avLst/>
          </a:prstGeom>
          <a:noFill/>
          <a:ln>
            <a:noFill/>
          </a:ln>
        </p:spPr>
      </p:pic>
      <p:sp>
        <p:nvSpPr>
          <p:cNvPr id="938" name="Google Shape;938;p79"/>
          <p:cNvSpPr/>
          <p:nvPr/>
        </p:nvSpPr>
        <p:spPr>
          <a:xfrm>
            <a:off x="-34325" y="-19075"/>
            <a:ext cx="9191700" cy="2767500"/>
          </a:xfrm>
          <a:prstGeom prst="rect">
            <a:avLst/>
          </a:prstGeom>
          <a:solidFill>
            <a:srgbClr val="F0EFE3">
              <a:alpha val="6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9"/>
          <p:cNvSpPr txBox="1">
            <a:spLocks noGrp="1"/>
          </p:cNvSpPr>
          <p:nvPr>
            <p:ph type="title" idx="4294967295"/>
          </p:nvPr>
        </p:nvSpPr>
        <p:spPr>
          <a:xfrm>
            <a:off x="327300" y="206475"/>
            <a:ext cx="7688400" cy="109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solidFill>
                  <a:schemeClr val="accent4"/>
                </a:solidFill>
              </a:rPr>
              <a:t>Personas of the Future Workforce</a:t>
            </a:r>
            <a:endParaRPr sz="2500">
              <a:solidFill>
                <a:schemeClr val="accent4"/>
              </a:solidFill>
            </a:endParaRPr>
          </a:p>
          <a:p>
            <a:pPr marL="0" lvl="0" indent="0" algn="l" rtl="0">
              <a:spcBef>
                <a:spcPts val="0"/>
              </a:spcBef>
              <a:spcAft>
                <a:spcPts val="0"/>
              </a:spcAft>
              <a:buNone/>
            </a:pPr>
            <a:r>
              <a:rPr lang="en-GB" sz="1500" b="0">
                <a:solidFill>
                  <a:schemeClr val="accent4"/>
                </a:solidFill>
              </a:rPr>
              <a:t>Linking Occupations, Wages, and Housing Affordability</a:t>
            </a:r>
            <a:endParaRPr sz="1500" b="0">
              <a:solidFill>
                <a:schemeClr val="accent4"/>
              </a:solidFill>
            </a:endParaRPr>
          </a:p>
        </p:txBody>
      </p:sp>
      <p:sp>
        <p:nvSpPr>
          <p:cNvPr id="940" name="Google Shape;940;p7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56</a:t>
            </a:fld>
            <a:endParaRPr/>
          </a:p>
        </p:txBody>
      </p:sp>
      <p:sp>
        <p:nvSpPr>
          <p:cNvPr id="941" name="Google Shape;941;p79"/>
          <p:cNvSpPr/>
          <p:nvPr/>
        </p:nvSpPr>
        <p:spPr>
          <a:xfrm>
            <a:off x="8683200" y="4806400"/>
            <a:ext cx="385800" cy="2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79"/>
          <p:cNvSpPr txBox="1"/>
          <p:nvPr/>
        </p:nvSpPr>
        <p:spPr>
          <a:xfrm>
            <a:off x="49425" y="4806400"/>
            <a:ext cx="6733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latin typeface="Roboto"/>
                <a:ea typeface="Roboto"/>
                <a:cs typeface="Roboto"/>
                <a:sym typeface="Roboto"/>
              </a:rPr>
              <a:t>Household Income: Census ACS, 2020, 5-year estimates</a:t>
            </a:r>
            <a:endParaRPr sz="800">
              <a:latin typeface="Roboto"/>
              <a:ea typeface="Roboto"/>
              <a:cs typeface="Roboto"/>
              <a:sym typeface="Roboto"/>
            </a:endParaRPr>
          </a:p>
          <a:p>
            <a:pPr marL="0" lvl="0" indent="0" algn="l" rtl="0">
              <a:spcBef>
                <a:spcPts val="0"/>
              </a:spcBef>
              <a:spcAft>
                <a:spcPts val="0"/>
              </a:spcAft>
              <a:buNone/>
            </a:pPr>
            <a:r>
              <a:rPr lang="en-GB" sz="800">
                <a:latin typeface="Roboto"/>
                <a:ea typeface="Roboto"/>
                <a:cs typeface="Roboto"/>
                <a:sym typeface="Roboto"/>
              </a:rPr>
              <a:t>Home Affordability: HousingWorksRI, Housing Fact Book, 2017-2021</a:t>
            </a:r>
            <a:endParaRPr sz="800">
              <a:latin typeface="Roboto"/>
              <a:ea typeface="Roboto"/>
              <a:cs typeface="Roboto"/>
              <a:sym typeface="Roboto"/>
            </a:endParaRPr>
          </a:p>
        </p:txBody>
      </p:sp>
      <p:sp>
        <p:nvSpPr>
          <p:cNvPr id="943" name="Google Shape;943;p79"/>
          <p:cNvSpPr txBox="1"/>
          <p:nvPr/>
        </p:nvSpPr>
        <p:spPr>
          <a:xfrm>
            <a:off x="899850" y="1149188"/>
            <a:ext cx="8489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accent4"/>
                </a:solidFill>
                <a:latin typeface="Roboto"/>
                <a:ea typeface="Roboto"/>
                <a:cs typeface="Roboto"/>
                <a:sym typeface="Roboto"/>
              </a:rPr>
              <a:t>How do household income and housing affordability align?</a:t>
            </a:r>
            <a:endParaRPr>
              <a:solidFill>
                <a:schemeClr val="accent4"/>
              </a:solidFill>
              <a:latin typeface="Roboto"/>
              <a:ea typeface="Roboto"/>
              <a:cs typeface="Roboto"/>
              <a:sym typeface="Roboto"/>
            </a:endParaRPr>
          </a:p>
        </p:txBody>
      </p:sp>
      <p:graphicFrame>
        <p:nvGraphicFramePr>
          <p:cNvPr id="944" name="Google Shape;944;p79"/>
          <p:cNvGraphicFramePr/>
          <p:nvPr/>
        </p:nvGraphicFramePr>
        <p:xfrm>
          <a:off x="257338" y="3176563"/>
          <a:ext cx="8629325" cy="1635951"/>
        </p:xfrm>
        <a:graphic>
          <a:graphicData uri="http://schemas.openxmlformats.org/drawingml/2006/table">
            <a:tbl>
              <a:tblPr>
                <a:noFill/>
                <a:tableStyleId>{68153D62-F44E-4F51-AF3C-A8DD0660B918}</a:tableStyleId>
              </a:tblPr>
              <a:tblGrid>
                <a:gridCol w="1220725">
                  <a:extLst>
                    <a:ext uri="{9D8B030D-6E8A-4147-A177-3AD203B41FA5}">
                      <a16:colId xmlns:a16="http://schemas.microsoft.com/office/drawing/2014/main" val="20000"/>
                    </a:ext>
                  </a:extLst>
                </a:gridCol>
                <a:gridCol w="1852150">
                  <a:extLst>
                    <a:ext uri="{9D8B030D-6E8A-4147-A177-3AD203B41FA5}">
                      <a16:colId xmlns:a16="http://schemas.microsoft.com/office/drawing/2014/main" val="20001"/>
                    </a:ext>
                  </a:extLst>
                </a:gridCol>
                <a:gridCol w="1852150">
                  <a:extLst>
                    <a:ext uri="{9D8B030D-6E8A-4147-A177-3AD203B41FA5}">
                      <a16:colId xmlns:a16="http://schemas.microsoft.com/office/drawing/2014/main" val="20002"/>
                    </a:ext>
                  </a:extLst>
                </a:gridCol>
                <a:gridCol w="1852150">
                  <a:extLst>
                    <a:ext uri="{9D8B030D-6E8A-4147-A177-3AD203B41FA5}">
                      <a16:colId xmlns:a16="http://schemas.microsoft.com/office/drawing/2014/main" val="20003"/>
                    </a:ext>
                  </a:extLst>
                </a:gridCol>
                <a:gridCol w="1852150">
                  <a:extLst>
                    <a:ext uri="{9D8B030D-6E8A-4147-A177-3AD203B41FA5}">
                      <a16:colId xmlns:a16="http://schemas.microsoft.com/office/drawing/2014/main" val="20004"/>
                    </a:ext>
                  </a:extLst>
                </a:gridCol>
              </a:tblGrid>
              <a:tr h="295275">
                <a:tc>
                  <a:txBody>
                    <a:bodyPr/>
                    <a:lstStyle/>
                    <a:p>
                      <a:pPr marL="0" lvl="0" indent="0" algn="l" rtl="0">
                        <a:lnSpc>
                          <a:spcPct val="115000"/>
                        </a:lnSpc>
                        <a:spcBef>
                          <a:spcPts val="0"/>
                        </a:spcBef>
                        <a:spcAft>
                          <a:spcPts val="0"/>
                        </a:spcAft>
                        <a:buNone/>
                      </a:pPr>
                      <a:r>
                        <a:rPr lang="en-GB" sz="1000" b="1">
                          <a:latin typeface="Roboto"/>
                          <a:ea typeface="Roboto"/>
                          <a:cs typeface="Roboto"/>
                          <a:sym typeface="Roboto"/>
                        </a:rPr>
                        <a:t>Household Income</a:t>
                      </a:r>
                      <a:endParaRPr sz="1000" b="1">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700" b="1">
                          <a:solidFill>
                            <a:schemeClr val="accent4"/>
                          </a:solidFill>
                          <a:latin typeface="Roboto"/>
                          <a:ea typeface="Roboto"/>
                          <a:cs typeface="Roboto"/>
                          <a:sym typeface="Roboto"/>
                        </a:rPr>
                        <a:t>Less than $50K</a:t>
                      </a:r>
                      <a:endParaRPr sz="17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chemeClr val="accent4"/>
                          </a:solidFill>
                          <a:latin typeface="Roboto"/>
                          <a:ea typeface="Roboto"/>
                          <a:cs typeface="Roboto"/>
                          <a:sym typeface="Roboto"/>
                        </a:rPr>
                        <a:t>$50K to $100K</a:t>
                      </a:r>
                      <a:endParaRPr sz="16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chemeClr val="accent4"/>
                          </a:solidFill>
                          <a:latin typeface="Roboto"/>
                          <a:ea typeface="Roboto"/>
                          <a:cs typeface="Roboto"/>
                          <a:sym typeface="Roboto"/>
                        </a:rPr>
                        <a:t>$100K to $150K</a:t>
                      </a:r>
                      <a:endParaRPr sz="16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chemeClr val="accent4"/>
                          </a:solidFill>
                          <a:latin typeface="Roboto"/>
                          <a:ea typeface="Roboto"/>
                          <a:cs typeface="Roboto"/>
                          <a:sym typeface="Roboto"/>
                        </a:rPr>
                        <a:t>$150K or more</a:t>
                      </a:r>
                      <a:endParaRPr sz="16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33375">
                <a:tc>
                  <a:txBody>
                    <a:bodyPr/>
                    <a:lstStyle/>
                    <a:p>
                      <a:pPr marL="0" lvl="0" indent="0" algn="l" rtl="0">
                        <a:lnSpc>
                          <a:spcPct val="115000"/>
                        </a:lnSpc>
                        <a:spcBef>
                          <a:spcPts val="0"/>
                        </a:spcBef>
                        <a:spcAft>
                          <a:spcPts val="0"/>
                        </a:spcAft>
                        <a:buNone/>
                      </a:pPr>
                      <a:r>
                        <a:rPr lang="en-GB" sz="1000" b="1">
                          <a:latin typeface="Roboto"/>
                          <a:ea typeface="Roboto"/>
                          <a:cs typeface="Roboto"/>
                          <a:sym typeface="Roboto"/>
                        </a:rPr>
                        <a:t>Home Affordability</a:t>
                      </a:r>
                      <a:endParaRPr sz="1000" b="1">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Less than $174K</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$174K to $347K</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$347K to $521K</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$521K or more</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19075">
                <a:tc>
                  <a:txBody>
                    <a:bodyPr/>
                    <a:lstStyle/>
                    <a:p>
                      <a:pPr marL="0" lvl="0" indent="0" algn="l" rtl="0">
                        <a:lnSpc>
                          <a:spcPct val="115000"/>
                        </a:lnSpc>
                        <a:spcBef>
                          <a:spcPts val="0"/>
                        </a:spcBef>
                        <a:spcAft>
                          <a:spcPts val="0"/>
                        </a:spcAft>
                        <a:buNone/>
                      </a:pPr>
                      <a:r>
                        <a:rPr lang="en-GB" sz="1000" b="1">
                          <a:latin typeface="Roboto"/>
                          <a:ea typeface="Roboto"/>
                          <a:cs typeface="Roboto"/>
                          <a:sym typeface="Roboto"/>
                        </a:rPr>
                        <a:t>Rent Affordability</a:t>
                      </a:r>
                      <a:endParaRPr sz="1000" b="1">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Less than $1,250</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Less than $2,500</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Less than $3,750</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$3,750 or more</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219075">
                <a:tc>
                  <a:txBody>
                    <a:bodyPr/>
                    <a:lstStyle/>
                    <a:p>
                      <a:pPr marL="0" lvl="0" indent="0" algn="l" rtl="0">
                        <a:lnSpc>
                          <a:spcPct val="115000"/>
                        </a:lnSpc>
                        <a:spcBef>
                          <a:spcPts val="0"/>
                        </a:spcBef>
                        <a:spcAft>
                          <a:spcPts val="0"/>
                        </a:spcAft>
                        <a:buNone/>
                      </a:pPr>
                      <a:r>
                        <a:rPr lang="en-GB" sz="1000" b="1">
                          <a:latin typeface="Roboto"/>
                          <a:ea typeface="Roboto"/>
                          <a:cs typeface="Roboto"/>
                          <a:sym typeface="Roboto"/>
                        </a:rPr>
                        <a:t>Current HH Composition</a:t>
                      </a:r>
                      <a:endParaRPr sz="1000" b="1">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30%</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27%</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19%</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23%</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219075">
                <a:tc>
                  <a:txBody>
                    <a:bodyPr/>
                    <a:lstStyle/>
                    <a:p>
                      <a:pPr marL="0" lvl="0" indent="0" algn="l" rtl="0">
                        <a:lnSpc>
                          <a:spcPct val="115000"/>
                        </a:lnSpc>
                        <a:spcBef>
                          <a:spcPts val="0"/>
                        </a:spcBef>
                        <a:spcAft>
                          <a:spcPts val="0"/>
                        </a:spcAft>
                        <a:buNone/>
                      </a:pPr>
                      <a:r>
                        <a:rPr lang="en-GB" sz="1000" b="1">
                          <a:latin typeface="Roboto"/>
                          <a:ea typeface="Roboto"/>
                          <a:cs typeface="Roboto"/>
                          <a:sym typeface="Roboto"/>
                        </a:rPr>
                        <a:t>Future HH Composition</a:t>
                      </a:r>
                      <a:endParaRPr sz="1000" b="1">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30%</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30%</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19%</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b="1">
                          <a:solidFill>
                            <a:schemeClr val="accent4"/>
                          </a:solidFill>
                          <a:latin typeface="Roboto"/>
                          <a:ea typeface="Roboto"/>
                          <a:cs typeface="Roboto"/>
                          <a:sym typeface="Roboto"/>
                        </a:rPr>
                        <a:t>21%</a:t>
                      </a:r>
                      <a:endParaRPr sz="1200" b="1">
                        <a:solidFill>
                          <a:schemeClr val="accent4"/>
                        </a:solidFill>
                        <a:latin typeface="Roboto"/>
                        <a:ea typeface="Roboto"/>
                        <a:cs typeface="Roboto"/>
                        <a:sym typeface="Robo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945" name="Google Shape;945;p79"/>
          <p:cNvPicPr preferRelativeResize="0"/>
          <p:nvPr/>
        </p:nvPicPr>
        <p:blipFill rotWithShape="1">
          <a:blip r:embed="rId4">
            <a:alphaModFix/>
          </a:blip>
          <a:srcRect t="903" b="903"/>
          <a:stretch/>
        </p:blipFill>
        <p:spPr>
          <a:xfrm>
            <a:off x="1696391" y="1625604"/>
            <a:ext cx="1486599" cy="1474774"/>
          </a:xfrm>
          <a:prstGeom prst="rect">
            <a:avLst/>
          </a:prstGeom>
          <a:noFill/>
          <a:ln>
            <a:noFill/>
          </a:ln>
        </p:spPr>
      </p:pic>
      <p:pic>
        <p:nvPicPr>
          <p:cNvPr id="946" name="Google Shape;946;p79"/>
          <p:cNvPicPr preferRelativeResize="0"/>
          <p:nvPr/>
        </p:nvPicPr>
        <p:blipFill rotWithShape="1">
          <a:blip r:embed="rId5">
            <a:alphaModFix/>
          </a:blip>
          <a:srcRect t="903" b="903"/>
          <a:stretch/>
        </p:blipFill>
        <p:spPr>
          <a:xfrm>
            <a:off x="3564866" y="1625604"/>
            <a:ext cx="1486599" cy="1474774"/>
          </a:xfrm>
          <a:prstGeom prst="rect">
            <a:avLst/>
          </a:prstGeom>
          <a:noFill/>
          <a:ln>
            <a:noFill/>
          </a:ln>
        </p:spPr>
      </p:pic>
      <p:pic>
        <p:nvPicPr>
          <p:cNvPr id="947" name="Google Shape;947;p79"/>
          <p:cNvPicPr preferRelativeResize="0"/>
          <p:nvPr/>
        </p:nvPicPr>
        <p:blipFill rotWithShape="1">
          <a:blip r:embed="rId6">
            <a:alphaModFix/>
          </a:blip>
          <a:srcRect/>
          <a:stretch/>
        </p:blipFill>
        <p:spPr>
          <a:xfrm>
            <a:off x="5353316" y="1625604"/>
            <a:ext cx="1486600" cy="1474775"/>
          </a:xfrm>
          <a:prstGeom prst="rect">
            <a:avLst/>
          </a:prstGeom>
          <a:noFill/>
          <a:ln>
            <a:noFill/>
          </a:ln>
        </p:spPr>
      </p:pic>
      <p:pic>
        <p:nvPicPr>
          <p:cNvPr id="948" name="Google Shape;948;p79"/>
          <p:cNvPicPr preferRelativeResize="0"/>
          <p:nvPr/>
        </p:nvPicPr>
        <p:blipFill rotWithShape="1">
          <a:blip r:embed="rId7">
            <a:alphaModFix/>
          </a:blip>
          <a:srcRect/>
          <a:stretch/>
        </p:blipFill>
        <p:spPr>
          <a:xfrm>
            <a:off x="7253891" y="1625604"/>
            <a:ext cx="1486600" cy="14747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2"/>
        <p:cNvGrpSpPr/>
        <p:nvPr/>
      </p:nvGrpSpPr>
      <p:grpSpPr>
        <a:xfrm>
          <a:off x="0" y="0"/>
          <a:ext cx="0" cy="0"/>
          <a:chOff x="0" y="0"/>
          <a:chExt cx="0" cy="0"/>
        </a:xfrm>
      </p:grpSpPr>
      <p:sp>
        <p:nvSpPr>
          <p:cNvPr id="953" name="Google Shape;953;p8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57</a:t>
            </a:fld>
            <a:endParaRPr/>
          </a:p>
        </p:txBody>
      </p:sp>
      <p:sp>
        <p:nvSpPr>
          <p:cNvPr id="954" name="Google Shape;954;p80"/>
          <p:cNvSpPr/>
          <p:nvPr/>
        </p:nvSpPr>
        <p:spPr>
          <a:xfrm>
            <a:off x="8683200" y="4806400"/>
            <a:ext cx="385800" cy="2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0"/>
          <p:cNvSpPr txBox="1"/>
          <p:nvPr/>
        </p:nvSpPr>
        <p:spPr>
          <a:xfrm>
            <a:off x="64075" y="4700350"/>
            <a:ext cx="673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Roboto"/>
                <a:ea typeface="Roboto"/>
                <a:cs typeface="Roboto"/>
                <a:sym typeface="Roboto"/>
              </a:rPr>
              <a:t>Household Income: Census ACS, 2020, 5-year estimates</a:t>
            </a:r>
            <a:endParaRPr sz="1000">
              <a:latin typeface="Roboto"/>
              <a:ea typeface="Roboto"/>
              <a:cs typeface="Roboto"/>
              <a:sym typeface="Roboto"/>
            </a:endParaRPr>
          </a:p>
          <a:p>
            <a:pPr marL="0" lvl="0" indent="0" algn="l" rtl="0">
              <a:spcBef>
                <a:spcPts val="0"/>
              </a:spcBef>
              <a:spcAft>
                <a:spcPts val="0"/>
              </a:spcAft>
              <a:buNone/>
            </a:pPr>
            <a:r>
              <a:rPr lang="en-GB" sz="1000">
                <a:latin typeface="Roboto"/>
                <a:ea typeface="Roboto"/>
                <a:cs typeface="Roboto"/>
                <a:sym typeface="Roboto"/>
              </a:rPr>
              <a:t>Home Affordability: HousingWorksRI, Housing Fact Book, 2017-2021</a:t>
            </a:r>
            <a:endParaRPr sz="1000">
              <a:latin typeface="Roboto"/>
              <a:ea typeface="Roboto"/>
              <a:cs typeface="Roboto"/>
              <a:sym typeface="Roboto"/>
            </a:endParaRPr>
          </a:p>
        </p:txBody>
      </p:sp>
      <p:graphicFrame>
        <p:nvGraphicFramePr>
          <p:cNvPr id="956" name="Google Shape;956;p80"/>
          <p:cNvGraphicFramePr/>
          <p:nvPr/>
        </p:nvGraphicFramePr>
        <p:xfrm>
          <a:off x="154250" y="3133613"/>
          <a:ext cx="8835500" cy="1437452"/>
        </p:xfrm>
        <a:graphic>
          <a:graphicData uri="http://schemas.openxmlformats.org/drawingml/2006/table">
            <a:tbl>
              <a:tblPr>
                <a:noFill/>
                <a:tableStyleId>{68153D62-F44E-4F51-AF3C-A8DD0660B918}</a:tableStyleId>
              </a:tblPr>
              <a:tblGrid>
                <a:gridCol w="1418475">
                  <a:extLst>
                    <a:ext uri="{9D8B030D-6E8A-4147-A177-3AD203B41FA5}">
                      <a16:colId xmlns:a16="http://schemas.microsoft.com/office/drawing/2014/main" val="20000"/>
                    </a:ext>
                  </a:extLst>
                </a:gridCol>
                <a:gridCol w="1727825">
                  <a:extLst>
                    <a:ext uri="{9D8B030D-6E8A-4147-A177-3AD203B41FA5}">
                      <a16:colId xmlns:a16="http://schemas.microsoft.com/office/drawing/2014/main" val="20001"/>
                    </a:ext>
                  </a:extLst>
                </a:gridCol>
                <a:gridCol w="1896400">
                  <a:extLst>
                    <a:ext uri="{9D8B030D-6E8A-4147-A177-3AD203B41FA5}">
                      <a16:colId xmlns:a16="http://schemas.microsoft.com/office/drawing/2014/main" val="20002"/>
                    </a:ext>
                  </a:extLst>
                </a:gridCol>
                <a:gridCol w="1896400">
                  <a:extLst>
                    <a:ext uri="{9D8B030D-6E8A-4147-A177-3AD203B41FA5}">
                      <a16:colId xmlns:a16="http://schemas.microsoft.com/office/drawing/2014/main" val="20003"/>
                    </a:ext>
                  </a:extLst>
                </a:gridCol>
                <a:gridCol w="1896400">
                  <a:extLst>
                    <a:ext uri="{9D8B030D-6E8A-4147-A177-3AD203B41FA5}">
                      <a16:colId xmlns:a16="http://schemas.microsoft.com/office/drawing/2014/main" val="20004"/>
                    </a:ext>
                  </a:extLst>
                </a:gridCol>
              </a:tblGrid>
              <a:tr h="106700">
                <a:tc>
                  <a:txBody>
                    <a:bodyPr/>
                    <a:lstStyle/>
                    <a:p>
                      <a:pPr marL="0" lvl="0" indent="0" algn="l" rtl="0">
                        <a:spcBef>
                          <a:spcPts val="0"/>
                        </a:spcBef>
                        <a:spcAft>
                          <a:spcPts val="0"/>
                        </a:spcAft>
                        <a:buNone/>
                      </a:pPr>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Household 1</a:t>
                      </a:r>
                      <a:endParaRPr sz="11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Household 2</a:t>
                      </a:r>
                      <a:endParaRPr sz="11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Household 3</a:t>
                      </a:r>
                      <a:endParaRPr sz="11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Household 4</a:t>
                      </a:r>
                      <a:endParaRPr sz="11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0"/>
                  </a:ext>
                </a:extLst>
              </a:tr>
              <a:tr h="141450">
                <a:tc>
                  <a:txBody>
                    <a:bodyPr/>
                    <a:lstStyle/>
                    <a:p>
                      <a:pPr marL="0" lvl="0" indent="0" algn="l" rtl="0">
                        <a:lnSpc>
                          <a:spcPct val="115000"/>
                        </a:lnSpc>
                        <a:spcBef>
                          <a:spcPts val="0"/>
                        </a:spcBef>
                        <a:spcAft>
                          <a:spcPts val="0"/>
                        </a:spcAft>
                        <a:buNone/>
                      </a:pPr>
                      <a:r>
                        <a:rPr lang="en-GB" sz="1100" b="1">
                          <a:latin typeface="Roboto"/>
                          <a:ea typeface="Roboto"/>
                          <a:cs typeface="Roboto"/>
                          <a:sym typeface="Roboto"/>
                        </a:rPr>
                        <a:t>HH Income</a:t>
                      </a:r>
                      <a:endParaRPr sz="1100" b="1">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700" b="1">
                          <a:solidFill>
                            <a:schemeClr val="accent4"/>
                          </a:solidFill>
                          <a:latin typeface="Roboto"/>
                          <a:ea typeface="Roboto"/>
                          <a:cs typeface="Roboto"/>
                          <a:sym typeface="Roboto"/>
                        </a:rPr>
                        <a:t>Less than $50K</a:t>
                      </a:r>
                      <a:endParaRPr sz="17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chemeClr val="accent4"/>
                          </a:solidFill>
                          <a:latin typeface="Roboto"/>
                          <a:ea typeface="Roboto"/>
                          <a:cs typeface="Roboto"/>
                          <a:sym typeface="Roboto"/>
                        </a:rPr>
                        <a:t>$50K to $100K</a:t>
                      </a:r>
                      <a:endParaRPr sz="16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chemeClr val="accent4"/>
                          </a:solidFill>
                          <a:latin typeface="Roboto"/>
                          <a:ea typeface="Roboto"/>
                          <a:cs typeface="Roboto"/>
                          <a:sym typeface="Roboto"/>
                        </a:rPr>
                        <a:t>$100K to $150K</a:t>
                      </a:r>
                      <a:endParaRPr sz="16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600" b="1">
                          <a:solidFill>
                            <a:schemeClr val="accent4"/>
                          </a:solidFill>
                          <a:latin typeface="Roboto"/>
                          <a:ea typeface="Roboto"/>
                          <a:cs typeface="Roboto"/>
                          <a:sym typeface="Roboto"/>
                        </a:rPr>
                        <a:t>$150K or more</a:t>
                      </a:r>
                      <a:endParaRPr sz="16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1"/>
                  </a:ext>
                </a:extLst>
              </a:tr>
              <a:tr h="153575">
                <a:tc>
                  <a:txBody>
                    <a:bodyPr/>
                    <a:lstStyle/>
                    <a:p>
                      <a:pPr marL="0" lvl="0" indent="0" algn="l" rtl="0">
                        <a:lnSpc>
                          <a:spcPct val="115000"/>
                        </a:lnSpc>
                        <a:spcBef>
                          <a:spcPts val="0"/>
                        </a:spcBef>
                        <a:spcAft>
                          <a:spcPts val="0"/>
                        </a:spcAft>
                        <a:buNone/>
                      </a:pPr>
                      <a:r>
                        <a:rPr lang="en-GB" sz="1100">
                          <a:latin typeface="Roboto"/>
                          <a:ea typeface="Roboto"/>
                          <a:cs typeface="Roboto"/>
                          <a:sym typeface="Roboto"/>
                        </a:rPr>
                        <a:t>Ownership Threshold</a:t>
                      </a:r>
                      <a:endParaRPr sz="1100">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&lt;$174k</a:t>
                      </a:r>
                      <a:endParaRPr sz="1100">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$174k - $347k</a:t>
                      </a:r>
                      <a:endParaRPr sz="1100">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$347k - $521k</a:t>
                      </a:r>
                      <a:endParaRPr sz="1100">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&gt;$521k</a:t>
                      </a:r>
                      <a:endParaRPr sz="1100">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2"/>
                  </a:ext>
                </a:extLst>
              </a:tr>
              <a:tr h="153575">
                <a:tc>
                  <a:txBody>
                    <a:bodyPr/>
                    <a:lstStyle/>
                    <a:p>
                      <a:pPr marL="0" lvl="0" indent="0" algn="l" rtl="0">
                        <a:lnSpc>
                          <a:spcPct val="115000"/>
                        </a:lnSpc>
                        <a:spcBef>
                          <a:spcPts val="0"/>
                        </a:spcBef>
                        <a:spcAft>
                          <a:spcPts val="0"/>
                        </a:spcAft>
                        <a:buNone/>
                      </a:pPr>
                      <a:r>
                        <a:rPr lang="en-GB" sz="1100" b="1">
                          <a:latin typeface="Roboto"/>
                          <a:ea typeface="Roboto"/>
                          <a:cs typeface="Roboto"/>
                          <a:sym typeface="Roboto"/>
                        </a:rPr>
                        <a:t>% of Potential Units*</a:t>
                      </a:r>
                      <a:endParaRPr sz="1100" b="1">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23%</a:t>
                      </a:r>
                      <a:endParaRPr sz="10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48%</a:t>
                      </a:r>
                      <a:endParaRPr sz="10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24%</a:t>
                      </a:r>
                      <a:endParaRPr sz="10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6%</a:t>
                      </a:r>
                      <a:endParaRPr sz="10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3"/>
                  </a:ext>
                </a:extLst>
              </a:tr>
              <a:tr h="97000">
                <a:tc>
                  <a:txBody>
                    <a:bodyPr/>
                    <a:lstStyle/>
                    <a:p>
                      <a:pPr marL="0" lvl="0" indent="0" algn="l" rtl="0">
                        <a:lnSpc>
                          <a:spcPct val="115000"/>
                        </a:lnSpc>
                        <a:spcBef>
                          <a:spcPts val="0"/>
                        </a:spcBef>
                        <a:spcAft>
                          <a:spcPts val="0"/>
                        </a:spcAft>
                        <a:buNone/>
                      </a:pPr>
                      <a:r>
                        <a:rPr lang="en-GB" sz="1100">
                          <a:latin typeface="Roboto"/>
                          <a:ea typeface="Roboto"/>
                          <a:cs typeface="Roboto"/>
                          <a:sym typeface="Roboto"/>
                        </a:rPr>
                        <a:t>Rental Threshold</a:t>
                      </a:r>
                      <a:endParaRPr sz="1100">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&lt;$1,250</a:t>
                      </a:r>
                      <a:endParaRPr sz="1100">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&lt;$2,500</a:t>
                      </a:r>
                      <a:endParaRPr sz="1100">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&lt;$3,750</a:t>
                      </a:r>
                      <a:endParaRPr sz="1100">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&gt;$3,750</a:t>
                      </a:r>
                      <a:endParaRPr sz="1100">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4"/>
                  </a:ext>
                </a:extLst>
              </a:tr>
              <a:tr h="153575">
                <a:tc>
                  <a:txBody>
                    <a:bodyPr/>
                    <a:lstStyle/>
                    <a:p>
                      <a:pPr marL="0" lvl="0" indent="0" algn="l" rtl="0">
                        <a:lnSpc>
                          <a:spcPct val="115000"/>
                        </a:lnSpc>
                        <a:spcBef>
                          <a:spcPts val="0"/>
                        </a:spcBef>
                        <a:spcAft>
                          <a:spcPts val="0"/>
                        </a:spcAft>
                        <a:buNone/>
                      </a:pPr>
                      <a:r>
                        <a:rPr lang="en-GB" sz="1100" b="1">
                          <a:latin typeface="Roboto"/>
                          <a:ea typeface="Roboto"/>
                          <a:cs typeface="Roboto"/>
                          <a:sym typeface="Roboto"/>
                        </a:rPr>
                        <a:t>% of Potential Units*</a:t>
                      </a:r>
                      <a:endParaRPr sz="1100" b="1">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45%</a:t>
                      </a:r>
                      <a:endParaRPr sz="10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41%</a:t>
                      </a:r>
                      <a:endParaRPr sz="10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12%</a:t>
                      </a:r>
                      <a:endParaRPr sz="10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1%</a:t>
                      </a:r>
                      <a:endParaRPr sz="1000" b="1">
                        <a:solidFill>
                          <a:schemeClr val="accent4"/>
                        </a:solidFill>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957" name="Google Shape;957;p80"/>
          <p:cNvSpPr txBox="1"/>
          <p:nvPr/>
        </p:nvSpPr>
        <p:spPr>
          <a:xfrm>
            <a:off x="5679650" y="4700350"/>
            <a:ext cx="3601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b="1">
                <a:latin typeface="Roboto"/>
                <a:ea typeface="Roboto"/>
                <a:cs typeface="Roboto"/>
                <a:sym typeface="Roboto"/>
              </a:rPr>
              <a:t>*% of Potential Units</a:t>
            </a:r>
            <a:r>
              <a:rPr lang="en-GB" sz="1000">
                <a:latin typeface="Roboto"/>
                <a:ea typeface="Roboto"/>
                <a:cs typeface="Roboto"/>
                <a:sym typeface="Roboto"/>
              </a:rPr>
              <a:t> – The percent of future units that would need to target this income bracket with their pricing. </a:t>
            </a:r>
            <a:endParaRPr sz="1000">
              <a:latin typeface="Roboto"/>
              <a:ea typeface="Roboto"/>
              <a:cs typeface="Roboto"/>
              <a:sym typeface="Roboto"/>
            </a:endParaRPr>
          </a:p>
        </p:txBody>
      </p:sp>
      <p:pic>
        <p:nvPicPr>
          <p:cNvPr id="958" name="Google Shape;958;p80"/>
          <p:cNvPicPr preferRelativeResize="0"/>
          <p:nvPr/>
        </p:nvPicPr>
        <p:blipFill rotWithShape="1">
          <a:blip r:embed="rId3">
            <a:alphaModFix amt="60000"/>
          </a:blip>
          <a:srcRect t="23870" b="29706"/>
          <a:stretch/>
        </p:blipFill>
        <p:spPr>
          <a:xfrm>
            <a:off x="-34325" y="0"/>
            <a:ext cx="9191700" cy="2748423"/>
          </a:xfrm>
          <a:prstGeom prst="rect">
            <a:avLst/>
          </a:prstGeom>
          <a:noFill/>
          <a:ln>
            <a:noFill/>
          </a:ln>
        </p:spPr>
      </p:pic>
      <p:sp>
        <p:nvSpPr>
          <p:cNvPr id="959" name="Google Shape;959;p80"/>
          <p:cNvSpPr/>
          <p:nvPr/>
        </p:nvSpPr>
        <p:spPr>
          <a:xfrm>
            <a:off x="-34325" y="-19075"/>
            <a:ext cx="9191700" cy="2767500"/>
          </a:xfrm>
          <a:prstGeom prst="rect">
            <a:avLst/>
          </a:prstGeom>
          <a:solidFill>
            <a:srgbClr val="F0EFE3">
              <a:alpha val="6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0"/>
          <p:cNvSpPr txBox="1">
            <a:spLocks noGrp="1"/>
          </p:cNvSpPr>
          <p:nvPr>
            <p:ph type="title" idx="4294967295"/>
          </p:nvPr>
        </p:nvSpPr>
        <p:spPr>
          <a:xfrm>
            <a:off x="327300" y="206475"/>
            <a:ext cx="7688400" cy="109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solidFill>
                  <a:schemeClr val="accent4"/>
                </a:solidFill>
              </a:rPr>
              <a:t>Personas of the Future Workforce</a:t>
            </a:r>
            <a:endParaRPr sz="2500">
              <a:solidFill>
                <a:schemeClr val="accent4"/>
              </a:solidFill>
            </a:endParaRPr>
          </a:p>
          <a:p>
            <a:pPr marL="0" lvl="0" indent="0" algn="l" rtl="0">
              <a:spcBef>
                <a:spcPts val="0"/>
              </a:spcBef>
              <a:spcAft>
                <a:spcPts val="0"/>
              </a:spcAft>
              <a:buNone/>
            </a:pPr>
            <a:r>
              <a:rPr lang="en-GB" sz="1500" b="0">
                <a:solidFill>
                  <a:schemeClr val="accent4"/>
                </a:solidFill>
              </a:rPr>
              <a:t>Linking Occupations, Wages, and Housing Affordability</a:t>
            </a:r>
            <a:endParaRPr sz="1500" b="0">
              <a:solidFill>
                <a:schemeClr val="accent4"/>
              </a:solidFill>
            </a:endParaRPr>
          </a:p>
          <a:p>
            <a:pPr marL="0" lvl="0" indent="0" algn="l" rtl="0">
              <a:spcBef>
                <a:spcPts val="0"/>
              </a:spcBef>
              <a:spcAft>
                <a:spcPts val="0"/>
              </a:spcAft>
              <a:buNone/>
            </a:pPr>
            <a:endParaRPr sz="2500">
              <a:solidFill>
                <a:schemeClr val="accent4"/>
              </a:solidFill>
            </a:endParaRPr>
          </a:p>
        </p:txBody>
      </p:sp>
      <p:pic>
        <p:nvPicPr>
          <p:cNvPr id="961" name="Google Shape;961;p80"/>
          <p:cNvPicPr preferRelativeResize="0"/>
          <p:nvPr/>
        </p:nvPicPr>
        <p:blipFill rotWithShape="1">
          <a:blip r:embed="rId4">
            <a:alphaModFix/>
          </a:blip>
          <a:srcRect t="903" b="903"/>
          <a:stretch/>
        </p:blipFill>
        <p:spPr>
          <a:xfrm>
            <a:off x="1696391" y="1625604"/>
            <a:ext cx="1486599" cy="1474774"/>
          </a:xfrm>
          <a:prstGeom prst="rect">
            <a:avLst/>
          </a:prstGeom>
          <a:noFill/>
          <a:ln>
            <a:noFill/>
          </a:ln>
        </p:spPr>
      </p:pic>
      <p:pic>
        <p:nvPicPr>
          <p:cNvPr id="962" name="Google Shape;962;p80"/>
          <p:cNvPicPr preferRelativeResize="0"/>
          <p:nvPr/>
        </p:nvPicPr>
        <p:blipFill rotWithShape="1">
          <a:blip r:embed="rId5">
            <a:alphaModFix/>
          </a:blip>
          <a:srcRect/>
          <a:stretch/>
        </p:blipFill>
        <p:spPr>
          <a:xfrm>
            <a:off x="5353316" y="1625604"/>
            <a:ext cx="1486600" cy="1474775"/>
          </a:xfrm>
          <a:prstGeom prst="rect">
            <a:avLst/>
          </a:prstGeom>
          <a:noFill/>
          <a:ln>
            <a:noFill/>
          </a:ln>
        </p:spPr>
      </p:pic>
      <p:pic>
        <p:nvPicPr>
          <p:cNvPr id="963" name="Google Shape;963;p80"/>
          <p:cNvPicPr preferRelativeResize="0"/>
          <p:nvPr/>
        </p:nvPicPr>
        <p:blipFill rotWithShape="1">
          <a:blip r:embed="rId6">
            <a:alphaModFix/>
          </a:blip>
          <a:srcRect/>
          <a:stretch/>
        </p:blipFill>
        <p:spPr>
          <a:xfrm>
            <a:off x="7253891" y="1625604"/>
            <a:ext cx="1486600" cy="1474775"/>
          </a:xfrm>
          <a:prstGeom prst="rect">
            <a:avLst/>
          </a:prstGeom>
          <a:noFill/>
          <a:ln>
            <a:noFill/>
          </a:ln>
        </p:spPr>
      </p:pic>
      <p:sp>
        <p:nvSpPr>
          <p:cNvPr id="964" name="Google Shape;964;p80"/>
          <p:cNvSpPr txBox="1"/>
          <p:nvPr/>
        </p:nvSpPr>
        <p:spPr>
          <a:xfrm>
            <a:off x="899850" y="1149188"/>
            <a:ext cx="8489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accent4"/>
                </a:solidFill>
                <a:latin typeface="Roboto"/>
                <a:ea typeface="Roboto"/>
                <a:cs typeface="Roboto"/>
                <a:sym typeface="Roboto"/>
              </a:rPr>
              <a:t>How do household income and housing affordability align?</a:t>
            </a:r>
            <a:endParaRPr>
              <a:solidFill>
                <a:schemeClr val="accent4"/>
              </a:solidFill>
              <a:latin typeface="Roboto"/>
              <a:ea typeface="Roboto"/>
              <a:cs typeface="Roboto"/>
              <a:sym typeface="Roboto"/>
            </a:endParaRPr>
          </a:p>
        </p:txBody>
      </p:sp>
      <p:pic>
        <p:nvPicPr>
          <p:cNvPr id="965" name="Google Shape;965;p80"/>
          <p:cNvPicPr preferRelativeResize="0"/>
          <p:nvPr/>
        </p:nvPicPr>
        <p:blipFill rotWithShape="1">
          <a:blip r:embed="rId7">
            <a:alphaModFix/>
          </a:blip>
          <a:srcRect t="903" b="903"/>
          <a:stretch/>
        </p:blipFill>
        <p:spPr>
          <a:xfrm>
            <a:off x="3564866" y="1625604"/>
            <a:ext cx="1486599" cy="147477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9"/>
        <p:cNvGrpSpPr/>
        <p:nvPr/>
      </p:nvGrpSpPr>
      <p:grpSpPr>
        <a:xfrm>
          <a:off x="0" y="0"/>
          <a:ext cx="0" cy="0"/>
          <a:chOff x="0" y="0"/>
          <a:chExt cx="0" cy="0"/>
        </a:xfrm>
      </p:grpSpPr>
      <p:pic>
        <p:nvPicPr>
          <p:cNvPr id="970" name="Google Shape;970;p81"/>
          <p:cNvPicPr preferRelativeResize="0"/>
          <p:nvPr/>
        </p:nvPicPr>
        <p:blipFill rotWithShape="1">
          <a:blip r:embed="rId3">
            <a:alphaModFix amt="60000"/>
          </a:blip>
          <a:srcRect t="23870" b="29706"/>
          <a:stretch/>
        </p:blipFill>
        <p:spPr>
          <a:xfrm>
            <a:off x="-34325" y="0"/>
            <a:ext cx="9191700" cy="2748423"/>
          </a:xfrm>
          <a:prstGeom prst="rect">
            <a:avLst/>
          </a:prstGeom>
          <a:noFill/>
          <a:ln>
            <a:noFill/>
          </a:ln>
        </p:spPr>
      </p:pic>
      <p:sp>
        <p:nvSpPr>
          <p:cNvPr id="971" name="Google Shape;971;p81"/>
          <p:cNvSpPr/>
          <p:nvPr/>
        </p:nvSpPr>
        <p:spPr>
          <a:xfrm>
            <a:off x="-34325" y="-19075"/>
            <a:ext cx="9191700" cy="2767500"/>
          </a:xfrm>
          <a:prstGeom prst="rect">
            <a:avLst/>
          </a:prstGeom>
          <a:solidFill>
            <a:srgbClr val="F0EFE3">
              <a:alpha val="6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1"/>
          <p:cNvSpPr/>
          <p:nvPr/>
        </p:nvSpPr>
        <p:spPr>
          <a:xfrm>
            <a:off x="8533525" y="140275"/>
            <a:ext cx="385800" cy="2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58</a:t>
            </a:fld>
            <a:endParaRPr/>
          </a:p>
        </p:txBody>
      </p:sp>
      <p:sp>
        <p:nvSpPr>
          <p:cNvPr id="974" name="Google Shape;974;p81"/>
          <p:cNvSpPr/>
          <p:nvPr/>
        </p:nvSpPr>
        <p:spPr>
          <a:xfrm>
            <a:off x="327300" y="1022075"/>
            <a:ext cx="8122200" cy="330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1"/>
          <p:cNvSpPr/>
          <p:nvPr/>
        </p:nvSpPr>
        <p:spPr>
          <a:xfrm>
            <a:off x="8683200" y="4806400"/>
            <a:ext cx="385800" cy="2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76" name="Google Shape;976;p81"/>
          <p:cNvGraphicFramePr/>
          <p:nvPr/>
        </p:nvGraphicFramePr>
        <p:xfrm>
          <a:off x="430525" y="1214138"/>
          <a:ext cx="7947475" cy="2724485"/>
        </p:xfrm>
        <a:graphic>
          <a:graphicData uri="http://schemas.openxmlformats.org/drawingml/2006/table">
            <a:tbl>
              <a:tblPr>
                <a:noFill/>
                <a:tableStyleId>{68153D62-F44E-4F51-AF3C-A8DD0660B918}</a:tableStyleId>
              </a:tblPr>
              <a:tblGrid>
                <a:gridCol w="1124275">
                  <a:extLst>
                    <a:ext uri="{9D8B030D-6E8A-4147-A177-3AD203B41FA5}">
                      <a16:colId xmlns:a16="http://schemas.microsoft.com/office/drawing/2014/main" val="20000"/>
                    </a:ext>
                  </a:extLst>
                </a:gridCol>
                <a:gridCol w="1705800">
                  <a:extLst>
                    <a:ext uri="{9D8B030D-6E8A-4147-A177-3AD203B41FA5}">
                      <a16:colId xmlns:a16="http://schemas.microsoft.com/office/drawing/2014/main" val="20001"/>
                    </a:ext>
                  </a:extLst>
                </a:gridCol>
                <a:gridCol w="1705800">
                  <a:extLst>
                    <a:ext uri="{9D8B030D-6E8A-4147-A177-3AD203B41FA5}">
                      <a16:colId xmlns:a16="http://schemas.microsoft.com/office/drawing/2014/main" val="20002"/>
                    </a:ext>
                  </a:extLst>
                </a:gridCol>
                <a:gridCol w="1705800">
                  <a:extLst>
                    <a:ext uri="{9D8B030D-6E8A-4147-A177-3AD203B41FA5}">
                      <a16:colId xmlns:a16="http://schemas.microsoft.com/office/drawing/2014/main" val="20003"/>
                    </a:ext>
                  </a:extLst>
                </a:gridCol>
                <a:gridCol w="1705800">
                  <a:extLst>
                    <a:ext uri="{9D8B030D-6E8A-4147-A177-3AD203B41FA5}">
                      <a16:colId xmlns:a16="http://schemas.microsoft.com/office/drawing/2014/main" val="20004"/>
                    </a:ext>
                  </a:extLst>
                </a:gridCol>
              </a:tblGrid>
              <a:tr h="249525">
                <a:tc>
                  <a:txBody>
                    <a:bodyPr/>
                    <a:lstStyle/>
                    <a:p>
                      <a:pPr marL="0" lvl="0" indent="0" algn="l" rtl="0">
                        <a:lnSpc>
                          <a:spcPct val="115000"/>
                        </a:lnSpc>
                        <a:spcBef>
                          <a:spcPts val="0"/>
                        </a:spcBef>
                        <a:spcAft>
                          <a:spcPts val="0"/>
                        </a:spcAft>
                        <a:buNone/>
                      </a:pPr>
                      <a:endParaRPr sz="1100" b="1">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u="sng">
                          <a:solidFill>
                            <a:schemeClr val="accent4"/>
                          </a:solidFill>
                          <a:latin typeface="Roboto"/>
                          <a:ea typeface="Roboto"/>
                          <a:cs typeface="Roboto"/>
                          <a:sym typeface="Roboto"/>
                        </a:rPr>
                        <a:t>Household 1</a:t>
                      </a:r>
                      <a:endParaRPr sz="1100" b="1" u="sng">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u="sng">
                          <a:solidFill>
                            <a:schemeClr val="accent4"/>
                          </a:solidFill>
                          <a:latin typeface="Roboto"/>
                          <a:ea typeface="Roboto"/>
                          <a:cs typeface="Roboto"/>
                          <a:sym typeface="Roboto"/>
                        </a:rPr>
                        <a:t>Household 2</a:t>
                      </a:r>
                      <a:endParaRPr sz="1100" b="1" u="sng">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u="sng">
                          <a:solidFill>
                            <a:schemeClr val="accent4"/>
                          </a:solidFill>
                          <a:latin typeface="Roboto"/>
                          <a:ea typeface="Roboto"/>
                          <a:cs typeface="Roboto"/>
                          <a:sym typeface="Roboto"/>
                        </a:rPr>
                        <a:t>Household 3</a:t>
                      </a:r>
                      <a:endParaRPr sz="1100" b="1" u="sng">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u="sng">
                          <a:solidFill>
                            <a:schemeClr val="accent4"/>
                          </a:solidFill>
                          <a:latin typeface="Roboto"/>
                          <a:ea typeface="Roboto"/>
                          <a:cs typeface="Roboto"/>
                          <a:sym typeface="Roboto"/>
                        </a:rPr>
                        <a:t>Household 4</a:t>
                      </a:r>
                      <a:endParaRPr sz="1100" b="1" u="sng">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272200">
                <a:tc>
                  <a:txBody>
                    <a:bodyPr/>
                    <a:lstStyle/>
                    <a:p>
                      <a:pPr marL="0" lvl="0" indent="0" algn="l" rtl="0">
                        <a:lnSpc>
                          <a:spcPct val="115000"/>
                        </a:lnSpc>
                        <a:spcBef>
                          <a:spcPts val="0"/>
                        </a:spcBef>
                        <a:spcAft>
                          <a:spcPts val="0"/>
                        </a:spcAft>
                        <a:buNone/>
                      </a:pPr>
                      <a:r>
                        <a:rPr lang="en-GB" sz="1100" b="1">
                          <a:latin typeface="Roboto"/>
                          <a:ea typeface="Roboto"/>
                          <a:cs typeface="Roboto"/>
                          <a:sym typeface="Roboto"/>
                        </a:rPr>
                        <a:t>Worker 1</a:t>
                      </a:r>
                      <a:endParaRPr sz="1100" b="1">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Food Prep </a:t>
                      </a:r>
                      <a:r>
                        <a:rPr lang="en-GB" sz="1000">
                          <a:solidFill>
                            <a:schemeClr val="accent4"/>
                          </a:solidFill>
                          <a:latin typeface="Roboto"/>
                          <a:ea typeface="Roboto"/>
                          <a:cs typeface="Roboto"/>
                          <a:sym typeface="Roboto"/>
                        </a:rPr>
                        <a:t>(entry wage)</a:t>
                      </a:r>
                      <a:endParaRPr sz="1000">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Healthcare Support</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Business and Finance</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Management</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49525">
                <a:tc>
                  <a:txBody>
                    <a:bodyPr/>
                    <a:lstStyle/>
                    <a:p>
                      <a:pPr marL="0" lvl="0" indent="0" algn="l" rtl="0">
                        <a:lnSpc>
                          <a:spcPct val="115000"/>
                        </a:lnSpc>
                        <a:spcBef>
                          <a:spcPts val="0"/>
                        </a:spcBef>
                        <a:spcAft>
                          <a:spcPts val="0"/>
                        </a:spcAft>
                        <a:buNone/>
                      </a:pPr>
                      <a:r>
                        <a:rPr lang="en-GB" sz="1000">
                          <a:latin typeface="Roboto"/>
                          <a:ea typeface="Roboto"/>
                          <a:cs typeface="Roboto"/>
                          <a:sym typeface="Roboto"/>
                        </a:rPr>
                        <a:t>Earnings</a:t>
                      </a:r>
                      <a:endParaRPr sz="1000">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$24,050</a:t>
                      </a:r>
                      <a:endParaRPr sz="1100">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$36,590</a:t>
                      </a:r>
                      <a:endParaRPr sz="1100">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$79,330</a:t>
                      </a:r>
                      <a:endParaRPr sz="1100">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$125,690</a:t>
                      </a:r>
                      <a:endParaRPr sz="1100">
                        <a:solidFill>
                          <a:schemeClr val="accent4"/>
                        </a:solidFill>
                        <a:latin typeface="Roboto"/>
                        <a:ea typeface="Roboto"/>
                        <a:cs typeface="Roboto"/>
                        <a:sym typeface="Roboto"/>
                      </a:endParaRPr>
                    </a:p>
                  </a:txBody>
                  <a:tcPr marL="28575" marR="28575" marT="19050" marB="190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272200">
                <a:tc>
                  <a:txBody>
                    <a:bodyPr/>
                    <a:lstStyle/>
                    <a:p>
                      <a:pPr marL="0" lvl="0" indent="0" algn="l" rtl="0">
                        <a:lnSpc>
                          <a:spcPct val="115000"/>
                        </a:lnSpc>
                        <a:spcBef>
                          <a:spcPts val="0"/>
                        </a:spcBef>
                        <a:spcAft>
                          <a:spcPts val="0"/>
                        </a:spcAft>
                        <a:buNone/>
                      </a:pPr>
                      <a:r>
                        <a:rPr lang="en-GB" sz="1100" b="1">
                          <a:latin typeface="Roboto"/>
                          <a:ea typeface="Roboto"/>
                          <a:cs typeface="Roboto"/>
                          <a:sym typeface="Roboto"/>
                        </a:rPr>
                        <a:t>Worker 2</a:t>
                      </a:r>
                      <a:endParaRPr sz="1100" b="1">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Personal Care </a:t>
                      </a:r>
                      <a:r>
                        <a:rPr lang="en-GB" sz="1000">
                          <a:solidFill>
                            <a:schemeClr val="accent4"/>
                          </a:solidFill>
                          <a:latin typeface="Roboto"/>
                          <a:ea typeface="Roboto"/>
                          <a:cs typeface="Roboto"/>
                          <a:sym typeface="Roboto"/>
                        </a:rPr>
                        <a:t>(entry wage)</a:t>
                      </a:r>
                      <a:endParaRPr sz="1000">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Office and Admin</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Construction</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b="1">
                          <a:solidFill>
                            <a:schemeClr val="accent4"/>
                          </a:solidFill>
                          <a:latin typeface="Roboto"/>
                          <a:ea typeface="Roboto"/>
                          <a:cs typeface="Roboto"/>
                          <a:sym typeface="Roboto"/>
                        </a:rPr>
                        <a:t>Life Science</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249525">
                <a:tc>
                  <a:txBody>
                    <a:bodyPr/>
                    <a:lstStyle/>
                    <a:p>
                      <a:pPr marL="0" lvl="0" indent="0" algn="l" rtl="0">
                        <a:lnSpc>
                          <a:spcPct val="115000"/>
                        </a:lnSpc>
                        <a:spcBef>
                          <a:spcPts val="0"/>
                        </a:spcBef>
                        <a:spcAft>
                          <a:spcPts val="0"/>
                        </a:spcAft>
                        <a:buNone/>
                      </a:pPr>
                      <a:r>
                        <a:rPr lang="en-GB" sz="1000">
                          <a:latin typeface="Roboto"/>
                          <a:ea typeface="Roboto"/>
                          <a:cs typeface="Roboto"/>
                          <a:sym typeface="Roboto"/>
                        </a:rPr>
                        <a:t>Earnings</a:t>
                      </a:r>
                      <a:endParaRPr sz="1000">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$24,340</a:t>
                      </a:r>
                      <a:endParaRPr sz="1100">
                        <a:solidFill>
                          <a:schemeClr val="accent4"/>
                        </a:solidFill>
                        <a:latin typeface="Roboto"/>
                        <a:ea typeface="Roboto"/>
                        <a:cs typeface="Roboto"/>
                        <a:sym typeface="Roboto"/>
                      </a:endParaRPr>
                    </a:p>
                  </a:txBody>
                  <a:tcPr marL="28575" marR="28575" marT="19050" marB="190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$46,370</a:t>
                      </a:r>
                      <a:endParaRPr sz="1100">
                        <a:solidFill>
                          <a:schemeClr val="accent4"/>
                        </a:solidFill>
                        <a:latin typeface="Roboto"/>
                        <a:ea typeface="Roboto"/>
                        <a:cs typeface="Roboto"/>
                        <a:sym typeface="Roboto"/>
                      </a:endParaRPr>
                    </a:p>
                  </a:txBody>
                  <a:tcPr marL="28575" marR="28575" marT="19050" marB="190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$59,610</a:t>
                      </a:r>
                      <a:endParaRPr sz="1100">
                        <a:solidFill>
                          <a:schemeClr val="accent4"/>
                        </a:solidFill>
                        <a:latin typeface="Roboto"/>
                        <a:ea typeface="Roboto"/>
                        <a:cs typeface="Roboto"/>
                        <a:sym typeface="Roboto"/>
                      </a:endParaRPr>
                    </a:p>
                  </a:txBody>
                  <a:tcPr marL="28575" marR="28575" marT="19050" marB="190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$80,060</a:t>
                      </a:r>
                      <a:endParaRPr sz="1100">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272200">
                <a:tc>
                  <a:txBody>
                    <a:bodyPr/>
                    <a:lstStyle/>
                    <a:p>
                      <a:pPr marL="0" lvl="0" indent="0" algn="l" rtl="0">
                        <a:lnSpc>
                          <a:spcPct val="115000"/>
                        </a:lnSpc>
                        <a:spcBef>
                          <a:spcPts val="0"/>
                        </a:spcBef>
                        <a:spcAft>
                          <a:spcPts val="0"/>
                        </a:spcAft>
                        <a:buNone/>
                      </a:pPr>
                      <a:r>
                        <a:rPr lang="en-GB" sz="1100" b="1">
                          <a:latin typeface="Roboto"/>
                          <a:ea typeface="Roboto"/>
                          <a:cs typeface="Roboto"/>
                          <a:sym typeface="Roboto"/>
                        </a:rPr>
                        <a:t>Total HH Income</a:t>
                      </a:r>
                      <a:endParaRPr sz="1100" b="1">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b="1">
                          <a:solidFill>
                            <a:schemeClr val="lt1"/>
                          </a:solidFill>
                          <a:latin typeface="Roboto"/>
                          <a:ea typeface="Roboto"/>
                          <a:cs typeface="Roboto"/>
                          <a:sym typeface="Roboto"/>
                        </a:rPr>
                        <a:t>$48,390</a:t>
                      </a:r>
                      <a:endParaRPr b="1">
                        <a:solidFill>
                          <a:schemeClr val="lt1"/>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4"/>
                    </a:solidFill>
                  </a:tcPr>
                </a:tc>
                <a:tc>
                  <a:txBody>
                    <a:bodyPr/>
                    <a:lstStyle/>
                    <a:p>
                      <a:pPr marL="0" lvl="0" indent="0" algn="ctr" rtl="0">
                        <a:lnSpc>
                          <a:spcPct val="115000"/>
                        </a:lnSpc>
                        <a:spcBef>
                          <a:spcPts val="0"/>
                        </a:spcBef>
                        <a:spcAft>
                          <a:spcPts val="0"/>
                        </a:spcAft>
                        <a:buNone/>
                      </a:pPr>
                      <a:r>
                        <a:rPr lang="en-GB" b="1">
                          <a:solidFill>
                            <a:schemeClr val="lt1"/>
                          </a:solidFill>
                          <a:latin typeface="Roboto"/>
                          <a:ea typeface="Roboto"/>
                          <a:cs typeface="Roboto"/>
                          <a:sym typeface="Roboto"/>
                        </a:rPr>
                        <a:t>$82,960</a:t>
                      </a:r>
                      <a:endParaRPr b="1">
                        <a:solidFill>
                          <a:schemeClr val="lt1"/>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4"/>
                    </a:solidFill>
                  </a:tcPr>
                </a:tc>
                <a:tc>
                  <a:txBody>
                    <a:bodyPr/>
                    <a:lstStyle/>
                    <a:p>
                      <a:pPr marL="0" lvl="0" indent="0" algn="ctr" rtl="0">
                        <a:lnSpc>
                          <a:spcPct val="115000"/>
                        </a:lnSpc>
                        <a:spcBef>
                          <a:spcPts val="0"/>
                        </a:spcBef>
                        <a:spcAft>
                          <a:spcPts val="0"/>
                        </a:spcAft>
                        <a:buNone/>
                      </a:pPr>
                      <a:r>
                        <a:rPr lang="en-GB" b="1">
                          <a:solidFill>
                            <a:schemeClr val="lt1"/>
                          </a:solidFill>
                          <a:latin typeface="Roboto"/>
                          <a:ea typeface="Roboto"/>
                          <a:cs typeface="Roboto"/>
                          <a:sym typeface="Roboto"/>
                        </a:rPr>
                        <a:t>$138,940</a:t>
                      </a:r>
                      <a:endParaRPr b="1">
                        <a:solidFill>
                          <a:schemeClr val="lt1"/>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4"/>
                    </a:solidFill>
                  </a:tcPr>
                </a:tc>
                <a:tc>
                  <a:txBody>
                    <a:bodyPr/>
                    <a:lstStyle/>
                    <a:p>
                      <a:pPr marL="0" lvl="0" indent="0" algn="ctr" rtl="0">
                        <a:lnSpc>
                          <a:spcPct val="115000"/>
                        </a:lnSpc>
                        <a:spcBef>
                          <a:spcPts val="0"/>
                        </a:spcBef>
                        <a:spcAft>
                          <a:spcPts val="0"/>
                        </a:spcAft>
                        <a:buNone/>
                      </a:pPr>
                      <a:r>
                        <a:rPr lang="en-GB" b="1">
                          <a:solidFill>
                            <a:schemeClr val="lt1"/>
                          </a:solidFill>
                          <a:latin typeface="Roboto"/>
                          <a:ea typeface="Roboto"/>
                          <a:cs typeface="Roboto"/>
                          <a:sym typeface="Roboto"/>
                        </a:rPr>
                        <a:t>$205,750</a:t>
                      </a:r>
                      <a:endParaRPr b="1">
                        <a:solidFill>
                          <a:schemeClr val="lt1"/>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4"/>
                    </a:solidFill>
                  </a:tcPr>
                </a:tc>
                <a:extLst>
                  <a:ext uri="{0D108BD9-81ED-4DB2-BD59-A6C34878D82A}">
                    <a16:rowId xmlns:a16="http://schemas.microsoft.com/office/drawing/2014/main" val="10005"/>
                  </a:ext>
                </a:extLst>
              </a:tr>
              <a:tr h="272200">
                <a:tc>
                  <a:txBody>
                    <a:bodyPr/>
                    <a:lstStyle/>
                    <a:p>
                      <a:pPr marL="0" lvl="0" indent="0" algn="l" rtl="0">
                        <a:lnSpc>
                          <a:spcPct val="115000"/>
                        </a:lnSpc>
                        <a:spcBef>
                          <a:spcPts val="0"/>
                        </a:spcBef>
                        <a:spcAft>
                          <a:spcPts val="0"/>
                        </a:spcAft>
                        <a:buNone/>
                      </a:pPr>
                      <a:r>
                        <a:rPr lang="en-GB" sz="900">
                          <a:latin typeface="Roboto"/>
                          <a:ea typeface="Roboto"/>
                          <a:cs typeface="Roboto"/>
                          <a:sym typeface="Roboto"/>
                        </a:rPr>
                        <a:t>Ownership Threshold</a:t>
                      </a:r>
                      <a:endParaRPr sz="900" b="1">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&lt;$174k</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$174k - $347k</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$347k - $521k</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&gt;$521k</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272200">
                <a:tc>
                  <a:txBody>
                    <a:bodyPr/>
                    <a:lstStyle/>
                    <a:p>
                      <a:pPr marL="0" lvl="0" indent="0" algn="l" rtl="0">
                        <a:lnSpc>
                          <a:spcPct val="115000"/>
                        </a:lnSpc>
                        <a:spcBef>
                          <a:spcPts val="0"/>
                        </a:spcBef>
                        <a:spcAft>
                          <a:spcPts val="0"/>
                        </a:spcAft>
                        <a:buNone/>
                      </a:pPr>
                      <a:r>
                        <a:rPr lang="en-GB" sz="900" b="1">
                          <a:latin typeface="Roboto"/>
                          <a:ea typeface="Roboto"/>
                          <a:cs typeface="Roboto"/>
                          <a:sym typeface="Roboto"/>
                        </a:rPr>
                        <a:t>% of Potential Units*</a:t>
                      </a:r>
                      <a:endParaRPr sz="900" b="1">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23%</a:t>
                      </a:r>
                      <a:endParaRPr sz="10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48%</a:t>
                      </a:r>
                      <a:endParaRPr sz="10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24%</a:t>
                      </a:r>
                      <a:endParaRPr sz="10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6%</a:t>
                      </a:r>
                      <a:endParaRPr sz="10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272200">
                <a:tc>
                  <a:txBody>
                    <a:bodyPr/>
                    <a:lstStyle/>
                    <a:p>
                      <a:pPr marL="0" lvl="0" indent="0" algn="l" rtl="0">
                        <a:lnSpc>
                          <a:spcPct val="115000"/>
                        </a:lnSpc>
                        <a:spcBef>
                          <a:spcPts val="0"/>
                        </a:spcBef>
                        <a:spcAft>
                          <a:spcPts val="0"/>
                        </a:spcAft>
                        <a:buNone/>
                      </a:pPr>
                      <a:r>
                        <a:rPr lang="en-GB" sz="900">
                          <a:latin typeface="Roboto"/>
                          <a:ea typeface="Roboto"/>
                          <a:cs typeface="Roboto"/>
                          <a:sym typeface="Roboto"/>
                        </a:rPr>
                        <a:t>Rental Threshold</a:t>
                      </a:r>
                      <a:endParaRPr sz="900" b="1">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&lt;$1,250</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&lt;$2,500</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&lt;$3,750</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100">
                          <a:solidFill>
                            <a:schemeClr val="accent4"/>
                          </a:solidFill>
                          <a:latin typeface="Roboto"/>
                          <a:ea typeface="Roboto"/>
                          <a:cs typeface="Roboto"/>
                          <a:sym typeface="Roboto"/>
                        </a:rPr>
                        <a:t>&gt;$3,750</a:t>
                      </a:r>
                      <a:endParaRPr sz="11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272200">
                <a:tc>
                  <a:txBody>
                    <a:bodyPr/>
                    <a:lstStyle/>
                    <a:p>
                      <a:pPr marL="0" lvl="0" indent="0" algn="l" rtl="0">
                        <a:lnSpc>
                          <a:spcPct val="115000"/>
                        </a:lnSpc>
                        <a:spcBef>
                          <a:spcPts val="0"/>
                        </a:spcBef>
                        <a:spcAft>
                          <a:spcPts val="0"/>
                        </a:spcAft>
                        <a:buNone/>
                      </a:pPr>
                      <a:r>
                        <a:rPr lang="en-GB" sz="900" b="1">
                          <a:latin typeface="Roboto"/>
                          <a:ea typeface="Roboto"/>
                          <a:cs typeface="Roboto"/>
                          <a:sym typeface="Roboto"/>
                        </a:rPr>
                        <a:t>% of Potential Units*</a:t>
                      </a:r>
                      <a:endParaRPr sz="900" b="1">
                        <a:latin typeface="Roboto"/>
                        <a:ea typeface="Roboto"/>
                        <a:cs typeface="Roboto"/>
                        <a:sym typeface="Roboto"/>
                      </a:endParaRPr>
                    </a:p>
                  </a:txBody>
                  <a:tcPr marL="28575" marR="28575" marT="19050" marB="19050" anchor="b">
                    <a:lnL w="9525" cap="flat" cmpd="sng">
                      <a:solidFill>
                        <a:srgbClr val="CCCCCC">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45%</a:t>
                      </a:r>
                      <a:endParaRPr sz="10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41%</a:t>
                      </a:r>
                      <a:endParaRPr sz="10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12%</a:t>
                      </a:r>
                      <a:endParaRPr sz="10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000" b="1">
                          <a:solidFill>
                            <a:schemeClr val="accent4"/>
                          </a:solidFill>
                          <a:latin typeface="Roboto"/>
                          <a:ea typeface="Roboto"/>
                          <a:cs typeface="Roboto"/>
                          <a:sym typeface="Roboto"/>
                        </a:rPr>
                        <a:t>1%</a:t>
                      </a:r>
                      <a:endParaRPr sz="1000" b="1">
                        <a:solidFill>
                          <a:schemeClr val="accent4"/>
                        </a:solidFill>
                        <a:latin typeface="Roboto"/>
                        <a:ea typeface="Roboto"/>
                        <a:cs typeface="Roboto"/>
                        <a:sym typeface="Roboto"/>
                      </a:endParaRPr>
                    </a:p>
                  </a:txBody>
                  <a:tcPr marL="28575" marR="28575" marT="19050" marB="19050" anchor="b">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977" name="Google Shape;977;p81"/>
          <p:cNvSpPr txBox="1"/>
          <p:nvPr/>
        </p:nvSpPr>
        <p:spPr>
          <a:xfrm>
            <a:off x="71400" y="4745550"/>
            <a:ext cx="673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Roboto"/>
                <a:ea typeface="Roboto"/>
                <a:cs typeface="Roboto"/>
                <a:sym typeface="Roboto"/>
              </a:rPr>
              <a:t>Occupation Data: BLS, May 2021 State Occupational Employment and Wage Estimates, Rhode Island</a:t>
            </a:r>
            <a:endParaRPr sz="1000">
              <a:latin typeface="Roboto"/>
              <a:ea typeface="Roboto"/>
              <a:cs typeface="Roboto"/>
              <a:sym typeface="Roboto"/>
            </a:endParaRPr>
          </a:p>
        </p:txBody>
      </p:sp>
      <p:sp>
        <p:nvSpPr>
          <p:cNvPr id="978" name="Google Shape;978;p81"/>
          <p:cNvSpPr txBox="1"/>
          <p:nvPr/>
        </p:nvSpPr>
        <p:spPr>
          <a:xfrm>
            <a:off x="327300" y="221675"/>
            <a:ext cx="84894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500" b="1">
                <a:solidFill>
                  <a:schemeClr val="accent4"/>
                </a:solidFill>
                <a:latin typeface="Figtree"/>
                <a:ea typeface="Figtree"/>
                <a:cs typeface="Figtree"/>
                <a:sym typeface="Figtree"/>
              </a:rPr>
              <a:t>Sample two-earner households </a:t>
            </a:r>
            <a:endParaRPr sz="2500" b="1">
              <a:solidFill>
                <a:schemeClr val="accent4"/>
              </a:solidFill>
              <a:latin typeface="Figtree"/>
              <a:ea typeface="Figtree"/>
              <a:cs typeface="Figtree"/>
              <a:sym typeface="Figtree"/>
            </a:endParaRPr>
          </a:p>
          <a:p>
            <a:pPr marL="0" lvl="0" indent="0" algn="ctr" rtl="0">
              <a:spcBef>
                <a:spcPts val="0"/>
              </a:spcBef>
              <a:spcAft>
                <a:spcPts val="0"/>
              </a:spcAft>
              <a:buNone/>
            </a:pPr>
            <a:r>
              <a:rPr lang="en-GB" sz="1500">
                <a:solidFill>
                  <a:schemeClr val="accent4"/>
                </a:solidFill>
                <a:latin typeface="Figtree Medium"/>
                <a:ea typeface="Figtree Medium"/>
                <a:cs typeface="Figtree Medium"/>
                <a:sym typeface="Figtree Medium"/>
              </a:rPr>
              <a:t>these workers are neighbors and colleagues!</a:t>
            </a:r>
            <a:endParaRPr sz="1500">
              <a:solidFill>
                <a:schemeClr val="accent4"/>
              </a:solidFill>
              <a:latin typeface="Figtree Medium"/>
              <a:ea typeface="Figtree Medium"/>
              <a:cs typeface="Figtree Medium"/>
              <a:sym typeface="Figtree Medium"/>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82"/>
        <p:cNvGrpSpPr/>
        <p:nvPr/>
      </p:nvGrpSpPr>
      <p:grpSpPr>
        <a:xfrm>
          <a:off x="0" y="0"/>
          <a:ext cx="0" cy="0"/>
          <a:chOff x="0" y="0"/>
          <a:chExt cx="0" cy="0"/>
        </a:xfrm>
      </p:grpSpPr>
      <p:sp>
        <p:nvSpPr>
          <p:cNvPr id="983" name="Google Shape;983;p82"/>
          <p:cNvSpPr txBox="1">
            <a:spLocks noGrp="1"/>
          </p:cNvSpPr>
          <p:nvPr>
            <p:ph type="title"/>
          </p:nvPr>
        </p:nvSpPr>
        <p:spPr>
          <a:xfrm>
            <a:off x="475725" y="5991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If Housing Development Does Not Match Workforce Growth…</a:t>
            </a:r>
            <a:endParaRPr/>
          </a:p>
        </p:txBody>
      </p:sp>
      <p:sp>
        <p:nvSpPr>
          <p:cNvPr id="984" name="Google Shape;984;p82"/>
          <p:cNvSpPr/>
          <p:nvPr/>
        </p:nvSpPr>
        <p:spPr>
          <a:xfrm>
            <a:off x="278950" y="1802250"/>
            <a:ext cx="328800" cy="328800"/>
          </a:xfrm>
          <a:prstGeom prst="ellipse">
            <a:avLst/>
          </a:prstGeom>
          <a:solidFill>
            <a:schemeClr val="accent1"/>
          </a:solidFill>
          <a:ln>
            <a:noFill/>
          </a:ln>
        </p:spPr>
        <p:txBody>
          <a:bodyPr spcFirstLastPara="1" wrap="square" lIns="72000" tIns="91425" rIns="91425" bIns="91425" anchor="ctr" anchorCtr="0">
            <a:noAutofit/>
          </a:bodyPr>
          <a:lstStyle/>
          <a:p>
            <a:pPr marL="0" lvl="0" indent="0" algn="ctr" rtl="0">
              <a:spcBef>
                <a:spcPts val="0"/>
              </a:spcBef>
              <a:spcAft>
                <a:spcPts val="0"/>
              </a:spcAft>
              <a:buNone/>
            </a:pPr>
            <a:r>
              <a:rPr lang="en-GB" sz="1200" b="1">
                <a:solidFill>
                  <a:srgbClr val="FFFFFF"/>
                </a:solidFill>
              </a:rPr>
              <a:t>1</a:t>
            </a:r>
            <a:endParaRPr sz="1200" b="1">
              <a:solidFill>
                <a:srgbClr val="FFFFFF"/>
              </a:solidFill>
            </a:endParaRPr>
          </a:p>
        </p:txBody>
      </p:sp>
      <p:sp>
        <p:nvSpPr>
          <p:cNvPr id="985" name="Google Shape;985;p82"/>
          <p:cNvSpPr txBox="1">
            <a:spLocks noGrp="1"/>
          </p:cNvSpPr>
          <p:nvPr>
            <p:ph type="body" idx="1"/>
          </p:nvPr>
        </p:nvSpPr>
        <p:spPr>
          <a:xfrm>
            <a:off x="742125" y="1802250"/>
            <a:ext cx="76887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Greater Newport will lack a core cluster of essential workers able to live and work in the community.</a:t>
            </a:r>
            <a:endParaRPr b="1"/>
          </a:p>
          <a:p>
            <a:pPr marL="0" lvl="0" indent="0" algn="l" rtl="0">
              <a:spcBef>
                <a:spcPts val="0"/>
              </a:spcBef>
              <a:spcAft>
                <a:spcPts val="0"/>
              </a:spcAft>
              <a:buNone/>
            </a:pPr>
            <a:r>
              <a:rPr lang="en-GB" sz="1100"/>
              <a:t>Essential workers, such as teachers, electricians, and healthcare workers, will be priced out of the local housing market, forced to find housing outside of the Greater Newport Region. This trend will negatively impact population growth and regional density. </a:t>
            </a:r>
            <a:endParaRPr sz="1100"/>
          </a:p>
        </p:txBody>
      </p:sp>
      <p:sp>
        <p:nvSpPr>
          <p:cNvPr id="986" name="Google Shape;986;p82"/>
          <p:cNvSpPr/>
          <p:nvPr/>
        </p:nvSpPr>
        <p:spPr>
          <a:xfrm>
            <a:off x="278940" y="2923450"/>
            <a:ext cx="328800" cy="328800"/>
          </a:xfrm>
          <a:prstGeom prst="ellipse">
            <a:avLst/>
          </a:prstGeom>
          <a:solidFill>
            <a:schemeClr val="accent1"/>
          </a:solidFill>
          <a:ln>
            <a:noFill/>
          </a:ln>
        </p:spPr>
        <p:txBody>
          <a:bodyPr spcFirstLastPara="1" wrap="square" lIns="72000" tIns="91425" rIns="91425" bIns="91425" anchor="ctr" anchorCtr="0">
            <a:noAutofit/>
          </a:bodyPr>
          <a:lstStyle/>
          <a:p>
            <a:pPr marL="0" lvl="0" indent="0" algn="ctr" rtl="0">
              <a:spcBef>
                <a:spcPts val="0"/>
              </a:spcBef>
              <a:spcAft>
                <a:spcPts val="0"/>
              </a:spcAft>
              <a:buNone/>
            </a:pPr>
            <a:r>
              <a:rPr lang="en-GB" sz="1200" b="1">
                <a:solidFill>
                  <a:srgbClr val="FFFFFF"/>
                </a:solidFill>
              </a:rPr>
              <a:t>2</a:t>
            </a:r>
            <a:endParaRPr sz="1200" b="1">
              <a:solidFill>
                <a:srgbClr val="FFFFFF"/>
              </a:solidFill>
            </a:endParaRPr>
          </a:p>
        </p:txBody>
      </p:sp>
      <p:sp>
        <p:nvSpPr>
          <p:cNvPr id="987" name="Google Shape;987;p82"/>
          <p:cNvSpPr txBox="1">
            <a:spLocks noGrp="1"/>
          </p:cNvSpPr>
          <p:nvPr>
            <p:ph type="body" idx="1"/>
          </p:nvPr>
        </p:nvSpPr>
        <p:spPr>
          <a:xfrm>
            <a:off x="742122" y="2923450"/>
            <a:ext cx="76887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Workers may choose jobs that do not require making the long commute to Greater Newport.</a:t>
            </a:r>
            <a:endParaRPr b="1"/>
          </a:p>
          <a:p>
            <a:pPr marL="0" lvl="0" indent="0" algn="l" rtl="0">
              <a:spcBef>
                <a:spcPts val="0"/>
              </a:spcBef>
              <a:spcAft>
                <a:spcPts val="0"/>
              </a:spcAft>
              <a:buNone/>
            </a:pPr>
            <a:r>
              <a:rPr lang="en-GB" sz="1100"/>
              <a:t>Those who cannot afford to live in the region may seek new employment opportunities that do not require long commutes for equal pay, according to national workforce trends. This transition may take workers to other Rhode Island communities or elsewhere in the country. </a:t>
            </a:r>
            <a:endParaRPr sz="1100"/>
          </a:p>
        </p:txBody>
      </p:sp>
      <p:sp>
        <p:nvSpPr>
          <p:cNvPr id="988" name="Google Shape;988;p82"/>
          <p:cNvSpPr/>
          <p:nvPr/>
        </p:nvSpPr>
        <p:spPr>
          <a:xfrm>
            <a:off x="278959" y="4044650"/>
            <a:ext cx="328800" cy="328800"/>
          </a:xfrm>
          <a:prstGeom prst="ellipse">
            <a:avLst/>
          </a:prstGeom>
          <a:solidFill>
            <a:schemeClr val="accent1"/>
          </a:solidFill>
          <a:ln>
            <a:noFill/>
          </a:ln>
        </p:spPr>
        <p:txBody>
          <a:bodyPr spcFirstLastPara="1" wrap="square" lIns="72000" tIns="91425" rIns="91425" bIns="91425" anchor="ctr" anchorCtr="0">
            <a:noAutofit/>
          </a:bodyPr>
          <a:lstStyle/>
          <a:p>
            <a:pPr marL="0" lvl="0" indent="0" algn="ctr" rtl="0">
              <a:spcBef>
                <a:spcPts val="0"/>
              </a:spcBef>
              <a:spcAft>
                <a:spcPts val="0"/>
              </a:spcAft>
              <a:buNone/>
            </a:pPr>
            <a:r>
              <a:rPr lang="en-GB" sz="1200" b="1">
                <a:solidFill>
                  <a:srgbClr val="FFFFFF"/>
                </a:solidFill>
              </a:rPr>
              <a:t>3</a:t>
            </a:r>
            <a:endParaRPr sz="1600" b="1">
              <a:solidFill>
                <a:srgbClr val="FFFFFF"/>
              </a:solidFill>
            </a:endParaRPr>
          </a:p>
        </p:txBody>
      </p:sp>
      <p:sp>
        <p:nvSpPr>
          <p:cNvPr id="989" name="Google Shape;989;p82"/>
          <p:cNvSpPr txBox="1">
            <a:spLocks noGrp="1"/>
          </p:cNvSpPr>
          <p:nvPr>
            <p:ph type="body" idx="1"/>
          </p:nvPr>
        </p:nvSpPr>
        <p:spPr>
          <a:xfrm>
            <a:off x="742096" y="4044650"/>
            <a:ext cx="82296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Anchor institutions, such as education and medical centers, will miss out on critical revenue.</a:t>
            </a:r>
            <a:endParaRPr b="1"/>
          </a:p>
          <a:p>
            <a:pPr marL="0" lvl="0" indent="0" algn="l" rtl="0">
              <a:spcBef>
                <a:spcPts val="0"/>
              </a:spcBef>
              <a:spcAft>
                <a:spcPts val="0"/>
              </a:spcAft>
              <a:buNone/>
            </a:pPr>
            <a:r>
              <a:rPr lang="en-GB" sz="1100"/>
              <a:t>Entities that rely on a concentrated population for success, such as schools and hospitals, will miss out on key potential customers. This revenue loss will weaken key community institutions and the broader quality of life of Greater Newport </a:t>
            </a:r>
            <a:endParaRPr sz="1100"/>
          </a:p>
          <a:p>
            <a:pPr marL="0" lvl="0" indent="0" algn="l" rtl="0">
              <a:spcBef>
                <a:spcPts val="0"/>
              </a:spcBef>
              <a:spcAft>
                <a:spcPts val="0"/>
              </a:spcAft>
              <a:buNone/>
            </a:pPr>
            <a:r>
              <a:rPr lang="en-GB" sz="1100"/>
              <a:t>residents.</a:t>
            </a:r>
            <a:endParaRPr sz="1100"/>
          </a:p>
        </p:txBody>
      </p:sp>
      <p:sp>
        <p:nvSpPr>
          <p:cNvPr id="990" name="Google Shape;990;p8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72"/>
        <p:cNvGrpSpPr/>
        <p:nvPr/>
      </p:nvGrpSpPr>
      <p:grpSpPr>
        <a:xfrm>
          <a:off x="0" y="0"/>
          <a:ext cx="0" cy="0"/>
          <a:chOff x="0" y="0"/>
          <a:chExt cx="0" cy="0"/>
        </a:xfrm>
      </p:grpSpPr>
      <p:sp>
        <p:nvSpPr>
          <p:cNvPr id="373" name="Google Shape;373;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374" name="Google Shape;374;p29"/>
          <p:cNvSpPr txBox="1"/>
          <p:nvPr/>
        </p:nvSpPr>
        <p:spPr>
          <a:xfrm>
            <a:off x="7073600" y="1078638"/>
            <a:ext cx="19707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1A1A1A"/>
                </a:solidFill>
                <a:latin typeface="Roboto"/>
                <a:ea typeface="Roboto"/>
                <a:cs typeface="Roboto"/>
                <a:sym typeface="Roboto"/>
              </a:rPr>
              <a:t>Home values are increasing in Greater Newport</a:t>
            </a:r>
            <a:endParaRPr b="1">
              <a:solidFill>
                <a:srgbClr val="1A1A1A"/>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Homes less than $300,000 </a:t>
            </a:r>
            <a:r>
              <a:rPr lang="en-GB" b="1">
                <a:solidFill>
                  <a:srgbClr val="980000"/>
                </a:solidFill>
                <a:latin typeface="Roboto"/>
                <a:ea typeface="Roboto"/>
                <a:cs typeface="Roboto"/>
                <a:sym typeface="Roboto"/>
              </a:rPr>
              <a:t>decreased -37% </a:t>
            </a:r>
            <a:r>
              <a:rPr lang="en-GB">
                <a:latin typeface="Roboto"/>
                <a:ea typeface="Roboto"/>
                <a:cs typeface="Roboto"/>
                <a:sym typeface="Roboto"/>
              </a:rPr>
              <a:t>from 2020 to 2022.</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Homes greater than $500,000 </a:t>
            </a:r>
            <a:r>
              <a:rPr lang="en-GB" b="1">
                <a:solidFill>
                  <a:srgbClr val="4A9647"/>
                </a:solidFill>
                <a:latin typeface="Roboto"/>
                <a:ea typeface="Roboto"/>
                <a:cs typeface="Roboto"/>
                <a:sym typeface="Roboto"/>
              </a:rPr>
              <a:t>increased +57%</a:t>
            </a:r>
            <a:r>
              <a:rPr lang="en-GB">
                <a:latin typeface="Roboto"/>
                <a:ea typeface="Roboto"/>
                <a:cs typeface="Roboto"/>
                <a:sym typeface="Roboto"/>
              </a:rPr>
              <a:t> from 2020 to 2022.</a:t>
            </a:r>
            <a:endParaRPr>
              <a:latin typeface="Roboto"/>
              <a:ea typeface="Roboto"/>
              <a:cs typeface="Roboto"/>
              <a:sym typeface="Roboto"/>
            </a:endParaRPr>
          </a:p>
        </p:txBody>
      </p:sp>
      <p:sp>
        <p:nvSpPr>
          <p:cNvPr id="375" name="Google Shape;375;p29"/>
          <p:cNvSpPr txBox="1"/>
          <p:nvPr/>
        </p:nvSpPr>
        <p:spPr>
          <a:xfrm>
            <a:off x="67300" y="4843500"/>
            <a:ext cx="4573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2016-2020 &amp; 2018-2022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
        <p:nvSpPr>
          <p:cNvPr id="376" name="Google Shape;376;p29"/>
          <p:cNvSpPr txBox="1">
            <a:spLocks noGrp="1"/>
          </p:cNvSpPr>
          <p:nvPr>
            <p:ph type="title"/>
          </p:nvPr>
        </p:nvSpPr>
        <p:spPr>
          <a:xfrm>
            <a:off x="248525" y="5184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solidFill>
                  <a:srgbClr val="434343"/>
                </a:solidFill>
              </a:rPr>
              <a:t>Home Values in Greater Newport</a:t>
            </a:r>
            <a:endParaRPr sz="2800">
              <a:solidFill>
                <a:srgbClr val="434343"/>
              </a:solidFill>
            </a:endParaRPr>
          </a:p>
          <a:p>
            <a:pPr marL="0" lvl="0" indent="0" algn="l" rtl="0">
              <a:spcBef>
                <a:spcPts val="0"/>
              </a:spcBef>
              <a:spcAft>
                <a:spcPts val="0"/>
              </a:spcAft>
              <a:buNone/>
            </a:pPr>
            <a:endParaRPr/>
          </a:p>
        </p:txBody>
      </p:sp>
      <p:pic>
        <p:nvPicPr>
          <p:cNvPr id="377" name="Google Shape;377;p29" title="Chart"/>
          <p:cNvPicPr preferRelativeResize="0"/>
          <p:nvPr/>
        </p:nvPicPr>
        <p:blipFill>
          <a:blip r:embed="rId3">
            <a:alphaModFix/>
          </a:blip>
          <a:stretch>
            <a:fillRect/>
          </a:stretch>
        </p:blipFill>
        <p:spPr>
          <a:xfrm>
            <a:off x="152400" y="1206050"/>
            <a:ext cx="6768802" cy="3473341"/>
          </a:xfrm>
          <a:prstGeom prst="rect">
            <a:avLst/>
          </a:prstGeom>
          <a:noFill/>
          <a:ln>
            <a:noFill/>
          </a:ln>
        </p:spPr>
      </p:pic>
      <p:sp>
        <p:nvSpPr>
          <p:cNvPr id="378" name="Google Shape;378;p29"/>
          <p:cNvSpPr/>
          <p:nvPr/>
        </p:nvSpPr>
        <p:spPr>
          <a:xfrm>
            <a:off x="3606201" y="1379675"/>
            <a:ext cx="56700" cy="111300"/>
          </a:xfrm>
          <a:prstGeom prst="rect">
            <a:avLst/>
          </a:prstGeom>
          <a:solidFill>
            <a:srgbClr val="34A8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94"/>
        <p:cNvGrpSpPr/>
        <p:nvPr/>
      </p:nvGrpSpPr>
      <p:grpSpPr>
        <a:xfrm>
          <a:off x="0" y="0"/>
          <a:ext cx="0" cy="0"/>
          <a:chOff x="0" y="0"/>
          <a:chExt cx="0" cy="0"/>
        </a:xfrm>
      </p:grpSpPr>
      <p:sp>
        <p:nvSpPr>
          <p:cNvPr id="995" name="Google Shape;995;p8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Recommendations </a:t>
            </a:r>
            <a:endParaRPr/>
          </a:p>
          <a:p>
            <a:pPr marL="0" lvl="0" indent="0" algn="l" rtl="0">
              <a:spcBef>
                <a:spcPts val="0"/>
              </a:spcBef>
              <a:spcAft>
                <a:spcPts val="0"/>
              </a:spcAft>
              <a:buNone/>
            </a:pPr>
            <a:endParaRPr/>
          </a:p>
        </p:txBody>
      </p:sp>
      <p:sp>
        <p:nvSpPr>
          <p:cNvPr id="996" name="Google Shape;996;p8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00"/>
        <p:cNvGrpSpPr/>
        <p:nvPr/>
      </p:nvGrpSpPr>
      <p:grpSpPr>
        <a:xfrm>
          <a:off x="0" y="0"/>
          <a:ext cx="0" cy="0"/>
          <a:chOff x="0" y="0"/>
          <a:chExt cx="0" cy="0"/>
        </a:xfrm>
      </p:grpSpPr>
      <p:sp>
        <p:nvSpPr>
          <p:cNvPr id="1001" name="Google Shape;1001;p84"/>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Recommendations for the Greater Newport Region</a:t>
            </a:r>
            <a:endParaRPr sz="2400"/>
          </a:p>
        </p:txBody>
      </p:sp>
      <p:sp>
        <p:nvSpPr>
          <p:cNvPr id="1002" name="Google Shape;1002;p8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accent1"/>
                </a:solidFill>
              </a:rPr>
              <a:t>61</a:t>
            </a:fld>
            <a:endParaRPr>
              <a:solidFill>
                <a:schemeClr val="accent1"/>
              </a:solidFill>
            </a:endParaRPr>
          </a:p>
        </p:txBody>
      </p:sp>
      <p:sp>
        <p:nvSpPr>
          <p:cNvPr id="1003" name="Google Shape;1003;p84"/>
          <p:cNvSpPr txBox="1">
            <a:spLocks noGrp="1"/>
          </p:cNvSpPr>
          <p:nvPr>
            <p:ph type="body" idx="1"/>
          </p:nvPr>
        </p:nvSpPr>
        <p:spPr>
          <a:xfrm>
            <a:off x="492575" y="1522200"/>
            <a:ext cx="7688700" cy="22611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accent4"/>
              </a:buClr>
              <a:buSzPts val="1500"/>
              <a:buChar char="■"/>
            </a:pPr>
            <a:r>
              <a:rPr lang="en-GB" sz="1500"/>
              <a:t>The CGN Region </a:t>
            </a:r>
            <a:r>
              <a:rPr lang="en-GB" sz="1500" b="1" u="sng">
                <a:solidFill>
                  <a:schemeClr val="dk1"/>
                </a:solidFill>
              </a:rPr>
              <a:t>needs over 9,000 new units</a:t>
            </a:r>
            <a:r>
              <a:rPr lang="en-GB" sz="1500"/>
              <a:t> over the next decade to support the replacement of existing workforce and employment growth of organizations in the region.</a:t>
            </a:r>
            <a:endParaRPr sz="1500"/>
          </a:p>
          <a:p>
            <a:pPr marL="914400" lvl="1" indent="-311150" algn="l" rtl="0">
              <a:spcBef>
                <a:spcPts val="1000"/>
              </a:spcBef>
              <a:spcAft>
                <a:spcPts val="0"/>
              </a:spcAft>
              <a:buSzPts val="1300"/>
              <a:buChar char="►"/>
            </a:pPr>
            <a:r>
              <a:rPr lang="en-GB" sz="1300" b="1" u="sng">
                <a:solidFill>
                  <a:schemeClr val="dk1"/>
                </a:solidFill>
              </a:rPr>
              <a:t>Action</a:t>
            </a:r>
            <a:r>
              <a:rPr lang="en-GB" sz="1300"/>
              <a:t>: Create a workforce housing program that provide financial support for the construction of new housing targeted to sector of most significant need - healthcare and social assistance, educational services manufacturing and accommodation. Housing prices below $350k and rents below $3,000 should be prioritized. Model after RI Housing’s Workforce Housing Innovation Challenge. </a:t>
            </a:r>
            <a:endParaRPr sz="1300"/>
          </a:p>
          <a:p>
            <a:pPr marL="914400" lvl="1" indent="-311150" algn="l" rtl="0">
              <a:spcBef>
                <a:spcPts val="1000"/>
              </a:spcBef>
              <a:spcAft>
                <a:spcPts val="0"/>
              </a:spcAft>
              <a:buSzPts val="1300"/>
              <a:buChar char="►"/>
            </a:pPr>
            <a:r>
              <a:rPr lang="en-GB" sz="1300" b="1" u="sng">
                <a:solidFill>
                  <a:schemeClr val="dk1"/>
                </a:solidFill>
              </a:rPr>
              <a:t>Action</a:t>
            </a:r>
            <a:r>
              <a:rPr lang="en-GB" sz="1300"/>
              <a:t>: Support the development of smaller footprint and bedroom units to match population demographic trends of smaller households.</a:t>
            </a:r>
            <a:endParaRPr sz="1300"/>
          </a:p>
          <a:p>
            <a:pPr marL="914400" lvl="1" indent="-311150" algn="l" rtl="0">
              <a:spcBef>
                <a:spcPts val="1000"/>
              </a:spcBef>
              <a:spcAft>
                <a:spcPts val="1000"/>
              </a:spcAft>
              <a:buSzPts val="1300"/>
              <a:buChar char="►"/>
            </a:pPr>
            <a:r>
              <a:rPr lang="en-GB" sz="1300" b="1" u="sng">
                <a:solidFill>
                  <a:schemeClr val="dk1"/>
                </a:solidFill>
              </a:rPr>
              <a:t>Action</a:t>
            </a:r>
            <a:r>
              <a:rPr lang="en-GB" sz="1300" b="1">
                <a:solidFill>
                  <a:schemeClr val="dk1"/>
                </a:solidFill>
              </a:rPr>
              <a:t>: </a:t>
            </a:r>
            <a:r>
              <a:rPr lang="en-GB" sz="1300"/>
              <a:t>Explore the feasibility of a regional or community-specific land trust that allows for the preservation of workforce housing. </a:t>
            </a:r>
            <a:endParaRPr sz="13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07"/>
        <p:cNvGrpSpPr/>
        <p:nvPr/>
      </p:nvGrpSpPr>
      <p:grpSpPr>
        <a:xfrm>
          <a:off x="0" y="0"/>
          <a:ext cx="0" cy="0"/>
          <a:chOff x="0" y="0"/>
          <a:chExt cx="0" cy="0"/>
        </a:xfrm>
      </p:grpSpPr>
      <p:sp>
        <p:nvSpPr>
          <p:cNvPr id="1008" name="Google Shape;1008;p85"/>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Recommendations for the Greater Newport Region</a:t>
            </a:r>
            <a:endParaRPr sz="2400"/>
          </a:p>
          <a:p>
            <a:pPr marL="0" lvl="0" indent="0" algn="l" rtl="0">
              <a:spcBef>
                <a:spcPts val="0"/>
              </a:spcBef>
              <a:spcAft>
                <a:spcPts val="0"/>
              </a:spcAft>
              <a:buNone/>
            </a:pPr>
            <a:endParaRPr/>
          </a:p>
        </p:txBody>
      </p:sp>
      <p:sp>
        <p:nvSpPr>
          <p:cNvPr id="1009" name="Google Shape;1009;p8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accent1"/>
                </a:solidFill>
              </a:rPr>
              <a:t>62</a:t>
            </a:fld>
            <a:endParaRPr>
              <a:solidFill>
                <a:schemeClr val="accent1"/>
              </a:solidFill>
            </a:endParaRPr>
          </a:p>
        </p:txBody>
      </p:sp>
      <p:sp>
        <p:nvSpPr>
          <p:cNvPr id="1010" name="Google Shape;1010;p85"/>
          <p:cNvSpPr txBox="1">
            <a:spLocks noGrp="1"/>
          </p:cNvSpPr>
          <p:nvPr>
            <p:ph type="body" idx="1"/>
          </p:nvPr>
        </p:nvSpPr>
        <p:spPr>
          <a:xfrm>
            <a:off x="492575" y="1522200"/>
            <a:ext cx="7688700" cy="22611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accent4"/>
              </a:buClr>
              <a:buSzPts val="1500"/>
              <a:buChar char="■"/>
            </a:pPr>
            <a:r>
              <a:rPr lang="en-GB" sz="1500" b="1" u="sng">
                <a:solidFill>
                  <a:schemeClr val="dk1"/>
                </a:solidFill>
              </a:rPr>
              <a:t>Recognize the aging population</a:t>
            </a:r>
            <a:r>
              <a:rPr lang="en-GB" sz="1500"/>
              <a:t> of the region and </a:t>
            </a:r>
            <a:r>
              <a:rPr lang="en-GB" sz="1500" b="1" u="sng">
                <a:solidFill>
                  <a:schemeClr val="dk1"/>
                </a:solidFill>
              </a:rPr>
              <a:t>address the desires for retirees to remain in the region</a:t>
            </a:r>
            <a:r>
              <a:rPr lang="en-GB" sz="1500"/>
              <a:t> while allowing some to downsize affordably. </a:t>
            </a:r>
            <a:endParaRPr sz="1300"/>
          </a:p>
          <a:p>
            <a:pPr marL="914400" lvl="1" indent="-311150" algn="l" rtl="0">
              <a:spcBef>
                <a:spcPts val="1000"/>
              </a:spcBef>
              <a:spcAft>
                <a:spcPts val="0"/>
              </a:spcAft>
              <a:buSzPts val="1300"/>
              <a:buChar char="►"/>
            </a:pPr>
            <a:r>
              <a:rPr lang="en-GB" sz="1300" b="1" u="sng">
                <a:solidFill>
                  <a:schemeClr val="dk1"/>
                </a:solidFill>
              </a:rPr>
              <a:t>Action</a:t>
            </a:r>
            <a:r>
              <a:rPr lang="en-GB" sz="1300"/>
              <a:t>: Support the development (zoning, financial support) of senior housing that meets a range of lifestyles and needs and allows retirees to downsize in an affordable way.</a:t>
            </a:r>
            <a:endParaRPr sz="1300"/>
          </a:p>
          <a:p>
            <a:pPr marL="914400" lvl="1" indent="-311150" algn="l" rtl="0">
              <a:spcBef>
                <a:spcPts val="1000"/>
              </a:spcBef>
              <a:spcAft>
                <a:spcPts val="0"/>
              </a:spcAft>
              <a:buSzPts val="1300"/>
              <a:buChar char="►"/>
            </a:pPr>
            <a:r>
              <a:rPr lang="en-GB" sz="1300" b="1" u="sng">
                <a:solidFill>
                  <a:schemeClr val="dk1"/>
                </a:solidFill>
              </a:rPr>
              <a:t>Action</a:t>
            </a:r>
            <a:r>
              <a:rPr lang="en-GB" sz="1300"/>
              <a:t>: Evaluate the impacts that the homestead exemption is having on housing access in the region. Consideration should be given to alternative models for supporting residents aging in place. </a:t>
            </a:r>
            <a:endParaRPr sz="1300"/>
          </a:p>
          <a:p>
            <a:pPr marL="914400" lvl="1" indent="-311150" algn="l" rtl="0">
              <a:spcBef>
                <a:spcPts val="1000"/>
              </a:spcBef>
              <a:spcAft>
                <a:spcPts val="1000"/>
              </a:spcAft>
              <a:buSzPts val="1300"/>
              <a:buChar char="►"/>
            </a:pPr>
            <a:r>
              <a:rPr lang="en-GB" sz="1300" b="1" u="sng">
                <a:solidFill>
                  <a:schemeClr val="dk1"/>
                </a:solidFill>
              </a:rPr>
              <a:t>Action</a:t>
            </a:r>
            <a:r>
              <a:rPr lang="en-GB" sz="1300"/>
              <a:t>: Ensure there is broad awareness of the ability for RI residents to create </a:t>
            </a:r>
            <a:r>
              <a:rPr lang="en-GB" sz="1300" u="sng">
                <a:solidFill>
                  <a:schemeClr val="hlink"/>
                </a:solidFill>
                <a:hlinkClick r:id="rId3"/>
              </a:rPr>
              <a:t>accessible dwelling units (ADUs</a:t>
            </a:r>
            <a:r>
              <a:rPr lang="en-GB" sz="1300"/>
              <a:t>) on their property which are permitted by right. </a:t>
            </a:r>
            <a:endParaRPr sz="13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14"/>
        <p:cNvGrpSpPr/>
        <p:nvPr/>
      </p:nvGrpSpPr>
      <p:grpSpPr>
        <a:xfrm>
          <a:off x="0" y="0"/>
          <a:ext cx="0" cy="0"/>
          <a:chOff x="0" y="0"/>
          <a:chExt cx="0" cy="0"/>
        </a:xfrm>
      </p:grpSpPr>
      <p:sp>
        <p:nvSpPr>
          <p:cNvPr id="1015" name="Google Shape;1015;p86"/>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Recommendations for the Greater Newport Region</a:t>
            </a:r>
            <a:endParaRPr sz="2400"/>
          </a:p>
          <a:p>
            <a:pPr marL="0" lvl="0" indent="0" algn="l" rtl="0">
              <a:spcBef>
                <a:spcPts val="0"/>
              </a:spcBef>
              <a:spcAft>
                <a:spcPts val="0"/>
              </a:spcAft>
              <a:buNone/>
            </a:pPr>
            <a:endParaRPr/>
          </a:p>
        </p:txBody>
      </p:sp>
      <p:sp>
        <p:nvSpPr>
          <p:cNvPr id="1016" name="Google Shape;1016;p8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accent1"/>
                </a:solidFill>
              </a:rPr>
              <a:t>63</a:t>
            </a:fld>
            <a:endParaRPr>
              <a:solidFill>
                <a:schemeClr val="accent1"/>
              </a:solidFill>
            </a:endParaRPr>
          </a:p>
        </p:txBody>
      </p:sp>
      <p:sp>
        <p:nvSpPr>
          <p:cNvPr id="1017" name="Google Shape;1017;p86"/>
          <p:cNvSpPr txBox="1">
            <a:spLocks noGrp="1"/>
          </p:cNvSpPr>
          <p:nvPr>
            <p:ph type="body" idx="1"/>
          </p:nvPr>
        </p:nvSpPr>
        <p:spPr>
          <a:xfrm>
            <a:off x="492575" y="1522200"/>
            <a:ext cx="7688700" cy="22611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accent4"/>
              </a:buClr>
              <a:buSzPts val="1500"/>
              <a:buChar char="■"/>
            </a:pPr>
            <a:r>
              <a:rPr lang="en-GB" sz="1500"/>
              <a:t>Develop a </a:t>
            </a:r>
            <a:r>
              <a:rPr lang="en-GB" sz="1500" b="1" u="sng">
                <a:solidFill>
                  <a:schemeClr val="dk1"/>
                </a:solidFill>
              </a:rPr>
              <a:t>strategy for supporting infrastructure</a:t>
            </a:r>
            <a:r>
              <a:rPr lang="en-GB" sz="1500"/>
              <a:t> required to limit the loss of working age population, while recognizing the need for increased commuting.</a:t>
            </a:r>
            <a:endParaRPr sz="1500"/>
          </a:p>
          <a:p>
            <a:pPr marL="914400" lvl="1" indent="-311150" algn="l" rtl="0">
              <a:spcBef>
                <a:spcPts val="1000"/>
              </a:spcBef>
              <a:spcAft>
                <a:spcPts val="0"/>
              </a:spcAft>
              <a:buSzPts val="1300"/>
              <a:buChar char="►"/>
            </a:pPr>
            <a:r>
              <a:rPr lang="en-GB" sz="1300" b="1" u="sng">
                <a:solidFill>
                  <a:schemeClr val="dk1"/>
                </a:solidFill>
              </a:rPr>
              <a:t>Action</a:t>
            </a:r>
            <a:r>
              <a:rPr lang="en-GB" sz="1300"/>
              <a:t>: Engage with municipalities, developers, and agencies to plan for housing development alongside other infrastructure improvements such as improved transportation resources, road or sidewalk improvements, broadband, water, and sewer expansions</a:t>
            </a:r>
            <a:endParaRPr sz="1300"/>
          </a:p>
          <a:p>
            <a:pPr marL="914400" lvl="1" indent="-311150" algn="l" rtl="0">
              <a:spcBef>
                <a:spcPts val="1000"/>
              </a:spcBef>
              <a:spcAft>
                <a:spcPts val="1000"/>
              </a:spcAft>
              <a:buSzPts val="1300"/>
              <a:buChar char="►"/>
            </a:pPr>
            <a:r>
              <a:rPr lang="en-GB" sz="1300" b="1" u="sng">
                <a:solidFill>
                  <a:schemeClr val="dk1"/>
                </a:solidFill>
              </a:rPr>
              <a:t>Action</a:t>
            </a:r>
            <a:r>
              <a:rPr lang="en-GB" sz="1300" b="1">
                <a:solidFill>
                  <a:schemeClr val="dk1"/>
                </a:solidFill>
              </a:rPr>
              <a:t>:</a:t>
            </a:r>
            <a:r>
              <a:rPr lang="en-GB" sz="1300" b="1">
                <a:solidFill>
                  <a:srgbClr val="4A9647"/>
                </a:solidFill>
              </a:rPr>
              <a:t> </a:t>
            </a:r>
            <a:r>
              <a:rPr lang="en-GB" sz="1300"/>
              <a:t>Create a program that requires housing investment offsets for any development that will create employment (see Telluride program)</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21"/>
        <p:cNvGrpSpPr/>
        <p:nvPr/>
      </p:nvGrpSpPr>
      <p:grpSpPr>
        <a:xfrm>
          <a:off x="0" y="0"/>
          <a:ext cx="0" cy="0"/>
          <a:chOff x="0" y="0"/>
          <a:chExt cx="0" cy="0"/>
        </a:xfrm>
      </p:grpSpPr>
      <p:sp>
        <p:nvSpPr>
          <p:cNvPr id="1022" name="Google Shape;1022;p87"/>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Recommendations for the Greater Newport Region</a:t>
            </a:r>
            <a:endParaRPr sz="2400"/>
          </a:p>
          <a:p>
            <a:pPr marL="0" lvl="0" indent="0" algn="l" rtl="0">
              <a:spcBef>
                <a:spcPts val="0"/>
              </a:spcBef>
              <a:spcAft>
                <a:spcPts val="0"/>
              </a:spcAft>
              <a:buNone/>
            </a:pPr>
            <a:endParaRPr/>
          </a:p>
        </p:txBody>
      </p:sp>
      <p:sp>
        <p:nvSpPr>
          <p:cNvPr id="1023" name="Google Shape;1023;p8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accent1"/>
                </a:solidFill>
              </a:rPr>
              <a:t>64</a:t>
            </a:fld>
            <a:endParaRPr>
              <a:solidFill>
                <a:schemeClr val="accent1"/>
              </a:solidFill>
            </a:endParaRPr>
          </a:p>
        </p:txBody>
      </p:sp>
      <p:sp>
        <p:nvSpPr>
          <p:cNvPr id="1024" name="Google Shape;1024;p87"/>
          <p:cNvSpPr txBox="1">
            <a:spLocks noGrp="1"/>
          </p:cNvSpPr>
          <p:nvPr>
            <p:ph type="body" idx="1"/>
          </p:nvPr>
        </p:nvSpPr>
        <p:spPr>
          <a:xfrm>
            <a:off x="492575" y="1522200"/>
            <a:ext cx="7688700" cy="2261100"/>
          </a:xfrm>
          <a:prstGeom prst="rect">
            <a:avLst/>
          </a:prstGeom>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accent4"/>
              </a:buClr>
              <a:buSzPts val="1500"/>
              <a:buChar char="■"/>
            </a:pPr>
            <a:r>
              <a:rPr lang="en-GB" sz="1500" b="1" u="sng">
                <a:solidFill>
                  <a:schemeClr val="dk1"/>
                </a:solidFill>
              </a:rPr>
              <a:t>Protect farm and forest land</a:t>
            </a:r>
            <a:r>
              <a:rPr lang="en-GB" sz="1500" u="sng"/>
              <a:t> while </a:t>
            </a:r>
            <a:r>
              <a:rPr lang="en-GB" sz="1500" b="1" u="sng">
                <a:solidFill>
                  <a:schemeClr val="dk1"/>
                </a:solidFill>
              </a:rPr>
              <a:t>increasing density</a:t>
            </a:r>
            <a:r>
              <a:rPr lang="en-GB" sz="1500"/>
              <a:t> in neighborhoods seeking development growth.</a:t>
            </a:r>
            <a:endParaRPr sz="1500"/>
          </a:p>
          <a:p>
            <a:pPr marL="914400" lvl="1" indent="-311150" algn="l" rtl="0">
              <a:spcBef>
                <a:spcPts val="1000"/>
              </a:spcBef>
              <a:spcAft>
                <a:spcPts val="0"/>
              </a:spcAft>
              <a:buSzPts val="1300"/>
              <a:buChar char="►"/>
            </a:pPr>
            <a:r>
              <a:rPr lang="en-GB" sz="1300" b="1" u="sng">
                <a:solidFill>
                  <a:schemeClr val="dk1"/>
                </a:solidFill>
              </a:rPr>
              <a:t>Action</a:t>
            </a:r>
            <a:r>
              <a:rPr lang="en-GB" sz="1300">
                <a:solidFill>
                  <a:schemeClr val="dk1"/>
                </a:solidFill>
              </a:rPr>
              <a:t>:</a:t>
            </a:r>
            <a:r>
              <a:rPr lang="en-GB" sz="1300"/>
              <a:t> Pursue a Transfer of Development Rights (TDR) program, a smart growth technique that allows legal manipulation of zoning to protect some parcels while permitting the development of others (Exeter and North Kingstown are currently authorized to use TDR)</a:t>
            </a:r>
            <a:endParaRPr sz="1300"/>
          </a:p>
          <a:p>
            <a:pPr marL="914400" lvl="1" indent="-311150" algn="l" rtl="0">
              <a:spcBef>
                <a:spcPts val="1000"/>
              </a:spcBef>
              <a:spcAft>
                <a:spcPts val="1000"/>
              </a:spcAft>
              <a:buSzPts val="1300"/>
              <a:buChar char="►"/>
            </a:pPr>
            <a:r>
              <a:rPr lang="en-GB" sz="1300" b="1" u="sng">
                <a:solidFill>
                  <a:schemeClr val="dk1"/>
                </a:solidFill>
              </a:rPr>
              <a:t>Action</a:t>
            </a:r>
            <a:r>
              <a:rPr lang="en-GB" sz="1300"/>
              <a:t>: Establish Conservation Development zoning ordinances to ensure that development on green fields can preserve most of the open space within the development parcel (See Charlestown, RI as a model)</a:t>
            </a:r>
            <a:endParaRPr sz="13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28"/>
        <p:cNvGrpSpPr/>
        <p:nvPr/>
      </p:nvGrpSpPr>
      <p:grpSpPr>
        <a:xfrm>
          <a:off x="0" y="0"/>
          <a:ext cx="0" cy="0"/>
          <a:chOff x="0" y="0"/>
          <a:chExt cx="0" cy="0"/>
        </a:xfrm>
      </p:grpSpPr>
      <p:sp>
        <p:nvSpPr>
          <p:cNvPr id="1029" name="Google Shape;1029;p88"/>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Recommendations for the Greater Newport Region</a:t>
            </a:r>
            <a:endParaRPr sz="2400"/>
          </a:p>
          <a:p>
            <a:pPr marL="0" lvl="0" indent="0" algn="l" rtl="0">
              <a:spcBef>
                <a:spcPts val="0"/>
              </a:spcBef>
              <a:spcAft>
                <a:spcPts val="0"/>
              </a:spcAft>
              <a:buNone/>
            </a:pPr>
            <a:endParaRPr/>
          </a:p>
        </p:txBody>
      </p:sp>
      <p:sp>
        <p:nvSpPr>
          <p:cNvPr id="1030" name="Google Shape;1030;p8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accent1"/>
                </a:solidFill>
              </a:rPr>
              <a:t>65</a:t>
            </a:fld>
            <a:endParaRPr>
              <a:solidFill>
                <a:schemeClr val="accent1"/>
              </a:solidFill>
            </a:endParaRPr>
          </a:p>
        </p:txBody>
      </p:sp>
      <p:sp>
        <p:nvSpPr>
          <p:cNvPr id="1031" name="Google Shape;1031;p88"/>
          <p:cNvSpPr txBox="1">
            <a:spLocks noGrp="1"/>
          </p:cNvSpPr>
          <p:nvPr>
            <p:ph type="body" idx="1"/>
          </p:nvPr>
        </p:nvSpPr>
        <p:spPr>
          <a:xfrm>
            <a:off x="492575" y="1522200"/>
            <a:ext cx="7688700" cy="2261100"/>
          </a:xfrm>
          <a:prstGeom prst="rect">
            <a:avLst/>
          </a:prstGeom>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accent4"/>
              </a:buClr>
              <a:buSzPts val="1500"/>
              <a:buChar char="■"/>
            </a:pPr>
            <a:r>
              <a:rPr lang="en-GB" sz="1500" b="1" u="sng">
                <a:solidFill>
                  <a:schemeClr val="dk1"/>
                </a:solidFill>
              </a:rPr>
              <a:t>Increase multifamily housing development</a:t>
            </a:r>
            <a:r>
              <a:rPr lang="en-GB" sz="1500"/>
              <a:t> to help meet housing demand.</a:t>
            </a:r>
            <a:endParaRPr sz="1500"/>
          </a:p>
          <a:p>
            <a:pPr marL="914400" lvl="1" indent="-298450" algn="l" rtl="0">
              <a:spcBef>
                <a:spcPts val="1000"/>
              </a:spcBef>
              <a:spcAft>
                <a:spcPts val="0"/>
              </a:spcAft>
              <a:buSzPts val="1100"/>
              <a:buChar char="►"/>
            </a:pPr>
            <a:r>
              <a:rPr lang="en-GB" b="1" u="sng">
                <a:solidFill>
                  <a:schemeClr val="dk1"/>
                </a:solidFill>
              </a:rPr>
              <a:t>Action</a:t>
            </a:r>
            <a:r>
              <a:rPr lang="en-GB"/>
              <a:t>: Allow multifamily development by right in areas zoned commercial to facilitate conversion of the growing amount of vacant office and retail space into housing. </a:t>
            </a:r>
            <a:endParaRPr/>
          </a:p>
          <a:p>
            <a:pPr marL="914400" lvl="1" indent="-298450" algn="l" rtl="0">
              <a:spcBef>
                <a:spcPts val="1000"/>
              </a:spcBef>
              <a:spcAft>
                <a:spcPts val="0"/>
              </a:spcAft>
              <a:buSzPts val="1100"/>
              <a:buChar char="►"/>
            </a:pPr>
            <a:r>
              <a:rPr lang="en-GB" b="1" u="sng">
                <a:solidFill>
                  <a:schemeClr val="dk1"/>
                </a:solidFill>
              </a:rPr>
              <a:t>Action</a:t>
            </a:r>
            <a:r>
              <a:rPr lang="en-GB"/>
              <a:t>: Revisit provisions of local zoning ordinances that may pose unnecessary barriers to robust mixed use multifamily housing development, especially provisions that require more off street parking than may be necessary and unreasonably restrict building height, building uses  and building density in built up neighborhoods</a:t>
            </a:r>
            <a:endParaRPr/>
          </a:p>
          <a:p>
            <a:pPr marL="914400" lvl="1" indent="-298450" algn="l" rtl="0">
              <a:spcBef>
                <a:spcPts val="1000"/>
              </a:spcBef>
              <a:spcAft>
                <a:spcPts val="0"/>
              </a:spcAft>
              <a:buSzPts val="1100"/>
              <a:buChar char="►"/>
            </a:pPr>
            <a:r>
              <a:rPr lang="en-GB" b="1" u="sng">
                <a:solidFill>
                  <a:schemeClr val="dk1"/>
                </a:solidFill>
              </a:rPr>
              <a:t>Action</a:t>
            </a:r>
            <a:r>
              <a:rPr lang="en-GB"/>
              <a:t>: Assess the benefits of adopting a version of Woonsocket’s zoning overlay district for its Downtown District, which has seen several new multifamily housing developments in part due to increased density allowed by the zoning reform becoming economically feasible</a:t>
            </a:r>
            <a:endParaRPr/>
          </a:p>
          <a:p>
            <a:pPr marL="914400" lvl="1" indent="-298450" algn="l" rtl="0">
              <a:spcBef>
                <a:spcPts val="1000"/>
              </a:spcBef>
              <a:spcAft>
                <a:spcPts val="1000"/>
              </a:spcAft>
              <a:buSzPts val="1100"/>
              <a:buChar char="►"/>
            </a:pPr>
            <a:r>
              <a:rPr lang="en-GB" b="1" u="sng">
                <a:solidFill>
                  <a:schemeClr val="dk1"/>
                </a:solidFill>
              </a:rPr>
              <a:t>Action</a:t>
            </a:r>
            <a:r>
              <a:rPr lang="en-GB"/>
              <a:t>: Assess whether enhanced state funded infrastructure investment, e.g., water sewer, etc., through the State’s Municipal Infrastructure Grant Program would make it easier to complete significant multi family housing developments in neighborhoods where such development is a good fit</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35"/>
        <p:cNvGrpSpPr/>
        <p:nvPr/>
      </p:nvGrpSpPr>
      <p:grpSpPr>
        <a:xfrm>
          <a:off x="0" y="0"/>
          <a:ext cx="0" cy="0"/>
          <a:chOff x="0" y="0"/>
          <a:chExt cx="0" cy="0"/>
        </a:xfrm>
      </p:grpSpPr>
      <p:sp>
        <p:nvSpPr>
          <p:cNvPr id="1036" name="Google Shape;1036;p89"/>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Recommendations for the Greater Newport Region</a:t>
            </a:r>
            <a:endParaRPr sz="2400"/>
          </a:p>
          <a:p>
            <a:pPr marL="0" lvl="0" indent="0" algn="l" rtl="0">
              <a:spcBef>
                <a:spcPts val="0"/>
              </a:spcBef>
              <a:spcAft>
                <a:spcPts val="0"/>
              </a:spcAft>
              <a:buNone/>
            </a:pPr>
            <a:endParaRPr/>
          </a:p>
        </p:txBody>
      </p:sp>
      <p:sp>
        <p:nvSpPr>
          <p:cNvPr id="1037" name="Google Shape;1037;p8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accent1"/>
                </a:solidFill>
              </a:rPr>
              <a:t>66</a:t>
            </a:fld>
            <a:endParaRPr>
              <a:solidFill>
                <a:schemeClr val="accent1"/>
              </a:solidFill>
            </a:endParaRPr>
          </a:p>
        </p:txBody>
      </p:sp>
      <p:sp>
        <p:nvSpPr>
          <p:cNvPr id="1038" name="Google Shape;1038;p89"/>
          <p:cNvSpPr txBox="1">
            <a:spLocks noGrp="1"/>
          </p:cNvSpPr>
          <p:nvPr>
            <p:ph type="body" idx="1"/>
          </p:nvPr>
        </p:nvSpPr>
        <p:spPr>
          <a:xfrm>
            <a:off x="492575" y="1522200"/>
            <a:ext cx="7688700" cy="2261100"/>
          </a:xfrm>
          <a:prstGeom prst="rect">
            <a:avLst/>
          </a:prstGeom>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accent4"/>
              </a:buClr>
              <a:buSzPts val="1500"/>
              <a:buChar char="■"/>
            </a:pPr>
            <a:r>
              <a:rPr lang="en-GB" sz="1500" b="1" u="sng">
                <a:solidFill>
                  <a:schemeClr val="dk1"/>
                </a:solidFill>
              </a:rPr>
              <a:t>Prioritize affordable and equitable housing development and redevelopment</a:t>
            </a:r>
            <a:r>
              <a:rPr lang="en-GB" sz="1500"/>
              <a:t> at the local level.</a:t>
            </a:r>
            <a:endParaRPr sz="1500"/>
          </a:p>
          <a:p>
            <a:pPr marL="914400" lvl="1" indent="-298450" algn="l" rtl="0">
              <a:spcBef>
                <a:spcPts val="1000"/>
              </a:spcBef>
              <a:spcAft>
                <a:spcPts val="0"/>
              </a:spcAft>
              <a:buSzPts val="1100"/>
              <a:buChar char="►"/>
            </a:pPr>
            <a:r>
              <a:rPr lang="en-GB" b="1" u="sng">
                <a:solidFill>
                  <a:schemeClr val="dk1"/>
                </a:solidFill>
              </a:rPr>
              <a:t>Action</a:t>
            </a:r>
            <a:r>
              <a:rPr lang="en-GB"/>
              <a:t>: Seek out best practice information about Community Benefit Agreements to facilitate equitable development and redevelopment plans for the North End of Newport</a:t>
            </a:r>
            <a:endParaRPr/>
          </a:p>
          <a:p>
            <a:pPr marL="914400" lvl="1" indent="-298450" algn="l" rtl="0">
              <a:spcBef>
                <a:spcPts val="1000"/>
              </a:spcBef>
              <a:spcAft>
                <a:spcPts val="0"/>
              </a:spcAft>
              <a:buSzPts val="1100"/>
              <a:buChar char="►"/>
            </a:pPr>
            <a:r>
              <a:rPr lang="en-GB" b="1" u="sng">
                <a:solidFill>
                  <a:schemeClr val="dk1"/>
                </a:solidFill>
              </a:rPr>
              <a:t>Action</a:t>
            </a:r>
            <a:r>
              <a:rPr lang="en-GB"/>
              <a:t>: Use Rhode Island’s new Accessory Dwelling Unit law as a means of increasing the supply of affordable market rate housing</a:t>
            </a:r>
            <a:endParaRPr/>
          </a:p>
          <a:p>
            <a:pPr marL="914400" lvl="1" indent="-298450" algn="l" rtl="0">
              <a:spcBef>
                <a:spcPts val="1000"/>
              </a:spcBef>
              <a:spcAft>
                <a:spcPts val="0"/>
              </a:spcAft>
              <a:buSzPts val="1100"/>
              <a:buChar char="►"/>
            </a:pPr>
            <a:r>
              <a:rPr lang="en-GB" b="1" u="sng">
                <a:solidFill>
                  <a:schemeClr val="dk1"/>
                </a:solidFill>
              </a:rPr>
              <a:t>Action</a:t>
            </a:r>
            <a:r>
              <a:rPr lang="en-GB"/>
              <a:t>: Identify and seek to access existing sources of State technical assistance for local development efforts, including the municipal technical assistance authorized in the State’s Housing Incentives for Municipalities program</a:t>
            </a:r>
            <a:endParaRPr/>
          </a:p>
          <a:p>
            <a:pPr marL="914400" lvl="1" indent="-298450" algn="l" rtl="0">
              <a:spcBef>
                <a:spcPts val="1000"/>
              </a:spcBef>
              <a:spcAft>
                <a:spcPts val="1000"/>
              </a:spcAft>
              <a:buSzPts val="1100"/>
              <a:buChar char="►"/>
            </a:pPr>
            <a:r>
              <a:rPr lang="en-GB" b="1" u="sng">
                <a:solidFill>
                  <a:schemeClr val="dk1"/>
                </a:solidFill>
              </a:rPr>
              <a:t>Action</a:t>
            </a:r>
            <a:r>
              <a:rPr lang="en-GB"/>
              <a:t>: Apply for a Super TIF district designation, a specific development district to budget a portion of the anticipated increases in State income and sales tax revenue as well as local property tax revenue towards physical improvements to enhance the district’s level and quality of development, including multifamily housing development</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42"/>
        <p:cNvGrpSpPr/>
        <p:nvPr/>
      </p:nvGrpSpPr>
      <p:grpSpPr>
        <a:xfrm>
          <a:off x="0" y="0"/>
          <a:ext cx="0" cy="0"/>
          <a:chOff x="0" y="0"/>
          <a:chExt cx="0" cy="0"/>
        </a:xfrm>
      </p:grpSpPr>
      <p:sp>
        <p:nvSpPr>
          <p:cNvPr id="1043" name="Google Shape;1043;p90"/>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Recommendations for the Greater Newport Region</a:t>
            </a:r>
            <a:endParaRPr sz="2400"/>
          </a:p>
          <a:p>
            <a:pPr marL="0" lvl="0" indent="0" algn="l" rtl="0">
              <a:spcBef>
                <a:spcPts val="0"/>
              </a:spcBef>
              <a:spcAft>
                <a:spcPts val="0"/>
              </a:spcAft>
              <a:buNone/>
            </a:pPr>
            <a:endParaRPr/>
          </a:p>
        </p:txBody>
      </p:sp>
      <p:sp>
        <p:nvSpPr>
          <p:cNvPr id="1044" name="Google Shape;1044;p9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accent1"/>
                </a:solidFill>
              </a:rPr>
              <a:t>67</a:t>
            </a:fld>
            <a:endParaRPr>
              <a:solidFill>
                <a:schemeClr val="accent1"/>
              </a:solidFill>
            </a:endParaRPr>
          </a:p>
        </p:txBody>
      </p:sp>
      <p:sp>
        <p:nvSpPr>
          <p:cNvPr id="1045" name="Google Shape;1045;p90"/>
          <p:cNvSpPr txBox="1">
            <a:spLocks noGrp="1"/>
          </p:cNvSpPr>
          <p:nvPr>
            <p:ph type="body" idx="1"/>
          </p:nvPr>
        </p:nvSpPr>
        <p:spPr>
          <a:xfrm>
            <a:off x="492575" y="1522200"/>
            <a:ext cx="7688700" cy="2261100"/>
          </a:xfrm>
          <a:prstGeom prst="rect">
            <a:avLst/>
          </a:prstGeom>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accent4"/>
              </a:buClr>
              <a:buSzPts val="1500"/>
              <a:buChar char="■"/>
            </a:pPr>
            <a:r>
              <a:rPr lang="en-GB" sz="1500" b="1" u="sng">
                <a:solidFill>
                  <a:schemeClr val="dk1"/>
                </a:solidFill>
              </a:rPr>
              <a:t>Maximize the feasibility of rehab and infill housing development, transit oriented development, and development on revitalized land</a:t>
            </a:r>
            <a:r>
              <a:rPr lang="en-GB" sz="1500"/>
              <a:t> to encourage increased housing units. </a:t>
            </a:r>
            <a:endParaRPr sz="1500"/>
          </a:p>
          <a:p>
            <a:pPr marL="914400" lvl="1" indent="-304800" algn="l" rtl="0">
              <a:spcBef>
                <a:spcPts val="1000"/>
              </a:spcBef>
              <a:spcAft>
                <a:spcPts val="0"/>
              </a:spcAft>
              <a:buSzPts val="1200"/>
              <a:buChar char="►"/>
            </a:pPr>
            <a:r>
              <a:rPr lang="en-GB" sz="1200" b="1" u="sng">
                <a:solidFill>
                  <a:schemeClr val="dk1"/>
                </a:solidFill>
              </a:rPr>
              <a:t>Action</a:t>
            </a:r>
            <a:r>
              <a:rPr lang="en-GB" sz="1200"/>
              <a:t>: Explore the availability of the State Historic Tax Credit (administered by the RI Division of Taxation and the RI Historic Preservation and Heritage Commission)  and the Rebuild RI Tax Credit (administered by Commerce RI) to elevate the feasibility of potential rehab and infill housing </a:t>
            </a:r>
            <a:endParaRPr sz="1200"/>
          </a:p>
          <a:p>
            <a:pPr marL="914400" lvl="1" indent="-304800" algn="l" rtl="0">
              <a:spcBef>
                <a:spcPts val="1000"/>
              </a:spcBef>
              <a:spcAft>
                <a:spcPts val="0"/>
              </a:spcAft>
              <a:buSzPts val="1200"/>
              <a:buChar char="►"/>
            </a:pPr>
            <a:r>
              <a:rPr lang="en-GB" sz="1200" b="1" u="sng">
                <a:solidFill>
                  <a:schemeClr val="dk1"/>
                </a:solidFill>
              </a:rPr>
              <a:t>Action</a:t>
            </a:r>
            <a:r>
              <a:rPr lang="en-GB" sz="1200"/>
              <a:t>: Advocate for passage of Speaker Shekarchi ‘s Transit Oriented Development proposal and take advantage of its provisions for housing development incentives near transit stops and corridors</a:t>
            </a:r>
            <a:endParaRPr sz="1200"/>
          </a:p>
          <a:p>
            <a:pPr marL="914400" lvl="1" indent="-304800" algn="l" rtl="0">
              <a:spcBef>
                <a:spcPts val="1000"/>
              </a:spcBef>
              <a:spcAft>
                <a:spcPts val="1000"/>
              </a:spcAft>
              <a:buSzPts val="1200"/>
              <a:buChar char="►"/>
            </a:pPr>
            <a:r>
              <a:rPr lang="en-GB" sz="1200" b="1" u="sng">
                <a:solidFill>
                  <a:schemeClr val="dk1"/>
                </a:solidFill>
              </a:rPr>
              <a:t>Action</a:t>
            </a:r>
            <a:r>
              <a:rPr lang="en-GB" sz="1200"/>
              <a:t>: Pursue State Brownfield cleanup funds (administered by the Rhode Island Department of Environmental Management) for any desirable development parcel that can only be redeveloped if thoroughly remediated</a:t>
            </a:r>
            <a:endParaRPr sz="12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49"/>
        <p:cNvGrpSpPr/>
        <p:nvPr/>
      </p:nvGrpSpPr>
      <p:grpSpPr>
        <a:xfrm>
          <a:off x="0" y="0"/>
          <a:ext cx="0" cy="0"/>
          <a:chOff x="0" y="0"/>
          <a:chExt cx="0" cy="0"/>
        </a:xfrm>
      </p:grpSpPr>
      <p:sp>
        <p:nvSpPr>
          <p:cNvPr id="1050" name="Google Shape;1050;p9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Promising Practices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51" name="Google Shape;1051;p9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55"/>
        <p:cNvGrpSpPr/>
        <p:nvPr/>
      </p:nvGrpSpPr>
      <p:grpSpPr>
        <a:xfrm>
          <a:off x="0" y="0"/>
          <a:ext cx="0" cy="0"/>
          <a:chOff x="0" y="0"/>
          <a:chExt cx="0" cy="0"/>
        </a:xfrm>
      </p:grpSpPr>
      <p:sp>
        <p:nvSpPr>
          <p:cNvPr id="1056" name="Google Shape;1056;p92"/>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Models: Housing Trust Fund</a:t>
            </a:r>
            <a:endParaRPr/>
          </a:p>
        </p:txBody>
      </p:sp>
      <p:sp>
        <p:nvSpPr>
          <p:cNvPr id="1057" name="Google Shape;1057;p92"/>
          <p:cNvSpPr txBox="1">
            <a:spLocks noGrp="1"/>
          </p:cNvSpPr>
          <p:nvPr>
            <p:ph type="body" idx="1"/>
          </p:nvPr>
        </p:nvSpPr>
        <p:spPr>
          <a:xfrm>
            <a:off x="492575" y="1747225"/>
            <a:ext cx="7688700" cy="226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rgbClr val="000000"/>
                </a:solidFill>
              </a:rPr>
              <a:t>Regional leaders can establish an affordable housing trust fund that promotes preservation, construction, acquisition, loans, and operational support for affordable housing.</a:t>
            </a:r>
            <a:endParaRPr sz="1200">
              <a:solidFill>
                <a:srgbClr val="000000"/>
              </a:solidFill>
            </a:endParaRPr>
          </a:p>
          <a:p>
            <a:pPr marL="0" lvl="0" indent="0" algn="l" rtl="0">
              <a:lnSpc>
                <a:spcPct val="115000"/>
              </a:lnSpc>
              <a:spcBef>
                <a:spcPts val="1000"/>
              </a:spcBef>
              <a:spcAft>
                <a:spcPts val="1000"/>
              </a:spcAft>
              <a:buNone/>
            </a:pPr>
            <a:r>
              <a:rPr lang="en-GB" sz="1200">
                <a:solidFill>
                  <a:srgbClr val="000000"/>
                </a:solidFill>
              </a:rPr>
              <a:t>Housing trust funds can be supported through locally generated revenues such as increased fees on mortgage and deed recordings, property taxes, transfer taxes, TIF diversions, and linkage fees, as well as additional state and federal funding to support investments in affordable housing</a:t>
            </a:r>
            <a:endParaRPr sz="1400"/>
          </a:p>
        </p:txBody>
      </p:sp>
      <p:sp>
        <p:nvSpPr>
          <p:cNvPr id="1058" name="Google Shape;1058;p9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82"/>
        <p:cNvGrpSpPr/>
        <p:nvPr/>
      </p:nvGrpSpPr>
      <p:grpSpPr>
        <a:xfrm>
          <a:off x="0" y="0"/>
          <a:ext cx="0" cy="0"/>
          <a:chOff x="0" y="0"/>
          <a:chExt cx="0" cy="0"/>
        </a:xfrm>
      </p:grpSpPr>
      <p:sp>
        <p:nvSpPr>
          <p:cNvPr id="383" name="Google Shape;383;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384" name="Google Shape;384;p30"/>
          <p:cNvSpPr txBox="1">
            <a:spLocks noGrp="1"/>
          </p:cNvSpPr>
          <p:nvPr>
            <p:ph type="title"/>
          </p:nvPr>
        </p:nvSpPr>
        <p:spPr>
          <a:xfrm>
            <a:off x="360050" y="644000"/>
            <a:ext cx="8176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Historic Sales Price for Homes in Greater Newport</a:t>
            </a:r>
            <a:endParaRPr/>
          </a:p>
        </p:txBody>
      </p:sp>
      <p:sp>
        <p:nvSpPr>
          <p:cNvPr id="385" name="Google Shape;385;p30"/>
          <p:cNvSpPr txBox="1"/>
          <p:nvPr/>
        </p:nvSpPr>
        <p:spPr>
          <a:xfrm>
            <a:off x="7073600" y="1078638"/>
            <a:ext cx="197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386" name="Google Shape;386;p30"/>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Realtors data, 2014 to 2024</a:t>
            </a:r>
            <a:endParaRPr sz="900">
              <a:solidFill>
                <a:srgbClr val="999999"/>
              </a:solidFill>
              <a:latin typeface="Roboto Light"/>
              <a:ea typeface="Roboto Light"/>
              <a:cs typeface="Roboto Light"/>
              <a:sym typeface="Roboto Light"/>
            </a:endParaRPr>
          </a:p>
        </p:txBody>
      </p:sp>
      <p:sp>
        <p:nvSpPr>
          <p:cNvPr id="387" name="Google Shape;387;p30"/>
          <p:cNvSpPr txBox="1"/>
          <p:nvPr/>
        </p:nvSpPr>
        <p:spPr>
          <a:xfrm>
            <a:off x="518000" y="1695700"/>
            <a:ext cx="23439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oboto"/>
                <a:ea typeface="Roboto"/>
                <a:cs typeface="Roboto"/>
                <a:sym typeface="Roboto"/>
              </a:rPr>
              <a:t>In the past decade, the median sales price of homes increased dramatically.</a:t>
            </a:r>
            <a:endParaRPr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In 2014, the median sales price was $325K</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In 2024, the median sales price is $688K</a:t>
            </a:r>
            <a:endParaRPr>
              <a:latin typeface="Roboto"/>
              <a:ea typeface="Roboto"/>
              <a:cs typeface="Roboto"/>
              <a:sym typeface="Roboto"/>
            </a:endParaRPr>
          </a:p>
        </p:txBody>
      </p:sp>
      <p:pic>
        <p:nvPicPr>
          <p:cNvPr id="388" name="Google Shape;388;p30" title="Chart"/>
          <p:cNvPicPr preferRelativeResize="0"/>
          <p:nvPr/>
        </p:nvPicPr>
        <p:blipFill>
          <a:blip r:embed="rId3">
            <a:alphaModFix/>
          </a:blip>
          <a:stretch>
            <a:fillRect/>
          </a:stretch>
        </p:blipFill>
        <p:spPr>
          <a:xfrm>
            <a:off x="3014300" y="1276685"/>
            <a:ext cx="5522001" cy="341441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62"/>
        <p:cNvGrpSpPr/>
        <p:nvPr/>
      </p:nvGrpSpPr>
      <p:grpSpPr>
        <a:xfrm>
          <a:off x="0" y="0"/>
          <a:ext cx="0" cy="0"/>
          <a:chOff x="0" y="0"/>
          <a:chExt cx="0" cy="0"/>
        </a:xfrm>
      </p:grpSpPr>
      <p:sp>
        <p:nvSpPr>
          <p:cNvPr id="1063" name="Google Shape;1063;p93"/>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Models: Land Trust</a:t>
            </a:r>
            <a:endParaRPr/>
          </a:p>
        </p:txBody>
      </p:sp>
      <p:sp>
        <p:nvSpPr>
          <p:cNvPr id="1064" name="Google Shape;1064;p93"/>
          <p:cNvSpPr txBox="1">
            <a:spLocks noGrp="1"/>
          </p:cNvSpPr>
          <p:nvPr>
            <p:ph type="body" idx="1"/>
          </p:nvPr>
        </p:nvSpPr>
        <p:spPr>
          <a:xfrm>
            <a:off x="492575" y="1747225"/>
            <a:ext cx="7688700" cy="226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rgbClr val="000000"/>
                </a:solidFill>
              </a:rPr>
              <a:t>A community land trust is a nonprofit that purchases, manages, and retains land and/or property in trust on behalf of the community in order to maintain affordability of owner-occupied homes. </a:t>
            </a:r>
            <a:endParaRPr sz="1200">
              <a:solidFill>
                <a:srgbClr val="000000"/>
              </a:solidFill>
            </a:endParaRPr>
          </a:p>
          <a:p>
            <a:pPr marL="0" lvl="0" indent="0" algn="l" rtl="0">
              <a:lnSpc>
                <a:spcPct val="115000"/>
              </a:lnSpc>
              <a:spcBef>
                <a:spcPts val="1000"/>
              </a:spcBef>
              <a:spcAft>
                <a:spcPts val="0"/>
              </a:spcAft>
              <a:buNone/>
            </a:pPr>
            <a:r>
              <a:rPr lang="en-GB" sz="1200">
                <a:solidFill>
                  <a:srgbClr val="000000"/>
                </a:solidFill>
              </a:rPr>
              <a:t>In Pennsylvania, the State College Community Land Trust has been promoting affordable home ownership for 25+ years. SCCLT buys and rehabilitates housing for code compliance and energy efficiency. It then sells to applicants meeting federal income guidelines and leases the land to the homeowner in a long-term agreement that saves the homeowner 30% in costs. Homeowners can sell the house in the future to other qualified buyers or back to SCCLT based on a resale formula that maintains affordability while allowing homeowners to build equity.</a:t>
            </a:r>
            <a:endParaRPr sz="1200">
              <a:solidFill>
                <a:srgbClr val="000000"/>
              </a:solidFill>
            </a:endParaRPr>
          </a:p>
          <a:p>
            <a:pPr marL="0" lvl="0" indent="0" algn="l" rtl="0">
              <a:lnSpc>
                <a:spcPct val="115000"/>
              </a:lnSpc>
              <a:spcBef>
                <a:spcPts val="1000"/>
              </a:spcBef>
              <a:spcAft>
                <a:spcPts val="1000"/>
              </a:spcAft>
              <a:buNone/>
            </a:pPr>
            <a:r>
              <a:rPr lang="en-GB" sz="1200">
                <a:solidFill>
                  <a:srgbClr val="000000"/>
                </a:solidFill>
              </a:rPr>
              <a:t>Community land trusts can be supported through grant funding, philanthropic contributions, and governmental sources.</a:t>
            </a:r>
            <a:endParaRPr sz="1400"/>
          </a:p>
        </p:txBody>
      </p:sp>
      <p:sp>
        <p:nvSpPr>
          <p:cNvPr id="1065" name="Google Shape;1065;p9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69"/>
        <p:cNvGrpSpPr/>
        <p:nvPr/>
      </p:nvGrpSpPr>
      <p:grpSpPr>
        <a:xfrm>
          <a:off x="0" y="0"/>
          <a:ext cx="0" cy="0"/>
          <a:chOff x="0" y="0"/>
          <a:chExt cx="0" cy="0"/>
        </a:xfrm>
      </p:grpSpPr>
      <p:sp>
        <p:nvSpPr>
          <p:cNvPr id="1070" name="Google Shape;1070;p94"/>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Models: Deed Restrictions</a:t>
            </a:r>
            <a:endParaRPr/>
          </a:p>
        </p:txBody>
      </p:sp>
      <p:sp>
        <p:nvSpPr>
          <p:cNvPr id="1071" name="Google Shape;1071;p94"/>
          <p:cNvSpPr txBox="1">
            <a:spLocks noGrp="1"/>
          </p:cNvSpPr>
          <p:nvPr>
            <p:ph type="body" idx="1"/>
          </p:nvPr>
        </p:nvSpPr>
        <p:spPr>
          <a:xfrm>
            <a:off x="492575" y="167102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1"/>
              <a:t>Breckenridge (CO)</a:t>
            </a:r>
            <a:r>
              <a:rPr lang="en-GB" sz="1200"/>
              <a:t>:</a:t>
            </a:r>
            <a:r>
              <a:rPr lang="en-GB" sz="1200" u="sng">
                <a:solidFill>
                  <a:schemeClr val="hlink"/>
                </a:solidFill>
                <a:hlinkClick r:id="rId3"/>
              </a:rPr>
              <a:t> Housing Helps</a:t>
            </a:r>
            <a:r>
              <a:rPr lang="en-GB" sz="1200"/>
              <a:t> program incentivizes homeowners and real estate investors to deed-restrict their property to help maintain and sustain affordable homes. The program provides funds to local homeowners and apartment developers to permanently deed-restrict their homes or units, incorporating workforce requirements and income caps. Under Housing Helps the Town will pay owners, buyers, sellers, businesses, and investors 15-30% to accept a deed restriction on homes that are currently unrestricted. The amount that will be paid for a deed restriction will vary depending on the market and how well the home meets current needs in the community. Recipients may use the funds for down payment, home repairs, special assessments, or any other purpose. In return, the recipients are required to execute a deed restriction that will insure the property is used for local housing.</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u="sng">
                <a:solidFill>
                  <a:schemeClr val="hlink"/>
                </a:solidFill>
                <a:hlinkClick r:id="rId4"/>
              </a:rPr>
              <a:t>Lease to Locals</a:t>
            </a:r>
            <a:r>
              <a:rPr lang="en-GB" sz="1200"/>
              <a:t> program, a partnership between the town and a private organization called Landing Locals, provides cash incentives to property managers and property owners to convert their short-term rentals into seasonal and long-term rentals. The cash incentives can range up to $20,000 per property depending on unit size and the length of the lease.</a:t>
            </a:r>
            <a:endParaRPr sz="1200"/>
          </a:p>
        </p:txBody>
      </p:sp>
      <p:sp>
        <p:nvSpPr>
          <p:cNvPr id="1072" name="Google Shape;1072;p9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76"/>
        <p:cNvGrpSpPr/>
        <p:nvPr/>
      </p:nvGrpSpPr>
      <p:grpSpPr>
        <a:xfrm>
          <a:off x="0" y="0"/>
          <a:ext cx="0" cy="0"/>
          <a:chOff x="0" y="0"/>
          <a:chExt cx="0" cy="0"/>
        </a:xfrm>
      </p:grpSpPr>
      <p:sp>
        <p:nvSpPr>
          <p:cNvPr id="1077" name="Google Shape;1077;p95"/>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Models: Tie Housing Development to Job Growth </a:t>
            </a:r>
            <a:endParaRPr sz="2400"/>
          </a:p>
        </p:txBody>
      </p:sp>
      <p:sp>
        <p:nvSpPr>
          <p:cNvPr id="1078" name="Google Shape;1078;p95"/>
          <p:cNvSpPr txBox="1">
            <a:spLocks noGrp="1"/>
          </p:cNvSpPr>
          <p:nvPr>
            <p:ph type="body" idx="1"/>
          </p:nvPr>
        </p:nvSpPr>
        <p:spPr>
          <a:xfrm>
            <a:off x="492575" y="174722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1"/>
              <a:t>Telluride (CO): Housing Mitigation Program</a:t>
            </a:r>
            <a:r>
              <a:rPr lang="en-GB" sz="1200"/>
              <a:t> - The objective of the Town’s Housing Mitigation Program is to create housing for at least 40 percent of the new employees generated by new development in the Town. In exchange for complying with workforce housing requirements (see below), developers receive a density bonus, generally up to an increase of five thousand (5,000) cubic feet of above-grade density for each designated employee housing unit. Therefore, while the program is technically a mandatory program, there is a density exchange built into the policy. A formula define how many units must be created.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b="1" i="1"/>
              <a:t>Developers can meet the requirement via:</a:t>
            </a:r>
            <a:r>
              <a:rPr lang="en-GB" sz="1200"/>
              <a:t>                                                                                                                                                                                                                                                                                                      </a:t>
            </a:r>
            <a:endParaRPr sz="1200"/>
          </a:p>
          <a:p>
            <a:pPr marL="0" lvl="0" indent="0" algn="l" rtl="0">
              <a:spcBef>
                <a:spcPts val="0"/>
              </a:spcBef>
              <a:spcAft>
                <a:spcPts val="0"/>
              </a:spcAft>
              <a:buNone/>
            </a:pPr>
            <a:r>
              <a:rPr lang="en-GB" sz="1200"/>
              <a:t>Construction of units on-site, • Construction of units elsewhere within the Town (or Region as defined by the Telluride Master Plan), • Deed restricting existing market units within the Town, • Fee in lieu, or • Conveyance of land to the Town. (Typically the land conveyance happens as part of an annexation. The Town makes the land available through an RFP process to a developer to build workforce housing.)</a:t>
            </a:r>
            <a:endParaRPr sz="1200"/>
          </a:p>
        </p:txBody>
      </p:sp>
      <p:sp>
        <p:nvSpPr>
          <p:cNvPr id="1079" name="Google Shape;1079;p9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3"/>
        <p:cNvGrpSpPr/>
        <p:nvPr/>
      </p:nvGrpSpPr>
      <p:grpSpPr>
        <a:xfrm>
          <a:off x="0" y="0"/>
          <a:ext cx="0" cy="0"/>
          <a:chOff x="0" y="0"/>
          <a:chExt cx="0" cy="0"/>
        </a:xfrm>
      </p:grpSpPr>
      <p:sp>
        <p:nvSpPr>
          <p:cNvPr id="1084" name="Google Shape;1084;p96"/>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000000"/>
                </a:solidFill>
              </a:rPr>
              <a:t>Thank you.</a:t>
            </a:r>
            <a:endParaRPr sz="2100">
              <a:solidFill>
                <a:srgbClr val="000000"/>
              </a:solidFill>
            </a:endParaRPr>
          </a:p>
          <a:p>
            <a:pPr marL="0" lvl="0" indent="0" algn="l" rtl="0">
              <a:spcBef>
                <a:spcPts val="0"/>
              </a:spcBef>
              <a:spcAft>
                <a:spcPts val="0"/>
              </a:spcAft>
              <a:buNone/>
            </a:pPr>
            <a:r>
              <a:rPr lang="en-GB" sz="2100">
                <a:solidFill>
                  <a:srgbClr val="000000"/>
                </a:solidFill>
              </a:rPr>
              <a:t>Contact: </a:t>
            </a:r>
            <a:r>
              <a:rPr lang="en-GB" sz="2100" u="sng">
                <a:solidFill>
                  <a:schemeClr val="hlink"/>
                </a:solidFill>
                <a:hlinkClick r:id="rId3"/>
              </a:rPr>
              <a:t>Rich.Overmoyer@fourtheconomy.com</a:t>
            </a:r>
            <a:r>
              <a:rPr lang="en-GB" sz="2100">
                <a:solidFill>
                  <a:srgbClr val="000000"/>
                </a:solidFill>
              </a:rPr>
              <a:t> or 412-251-1607</a:t>
            </a:r>
            <a:endParaRPr sz="2100">
              <a:solidFill>
                <a:srgbClr val="000000"/>
              </a:solidFill>
            </a:endParaRPr>
          </a:p>
        </p:txBody>
      </p:sp>
      <p:sp>
        <p:nvSpPr>
          <p:cNvPr id="1085" name="Google Shape;1085;p9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73</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92"/>
        <p:cNvGrpSpPr/>
        <p:nvPr/>
      </p:nvGrpSpPr>
      <p:grpSpPr>
        <a:xfrm>
          <a:off x="0" y="0"/>
          <a:ext cx="0" cy="0"/>
          <a:chOff x="0" y="0"/>
          <a:chExt cx="0" cy="0"/>
        </a:xfrm>
      </p:grpSpPr>
      <p:sp>
        <p:nvSpPr>
          <p:cNvPr id="393" name="Google Shape;393;p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8</a:t>
            </a:fld>
            <a:endParaRPr/>
          </a:p>
        </p:txBody>
      </p:sp>
      <p:sp>
        <p:nvSpPr>
          <p:cNvPr id="394" name="Google Shape;394;p31"/>
          <p:cNvSpPr txBox="1">
            <a:spLocks noGrp="1"/>
          </p:cNvSpPr>
          <p:nvPr>
            <p:ph type="title"/>
          </p:nvPr>
        </p:nvSpPr>
        <p:spPr>
          <a:xfrm>
            <a:off x="360050" y="644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Greater Newport Population</a:t>
            </a:r>
            <a:endParaRPr/>
          </a:p>
        </p:txBody>
      </p:sp>
      <p:sp>
        <p:nvSpPr>
          <p:cNvPr id="395" name="Google Shape;395;p31"/>
          <p:cNvSpPr txBox="1"/>
          <p:nvPr/>
        </p:nvSpPr>
        <p:spPr>
          <a:xfrm>
            <a:off x="7073600" y="1078638"/>
            <a:ext cx="197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396" name="Google Shape;396;p31"/>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2012-2022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
        <p:nvSpPr>
          <p:cNvPr id="397" name="Google Shape;397;p31"/>
          <p:cNvSpPr txBox="1"/>
          <p:nvPr/>
        </p:nvSpPr>
        <p:spPr>
          <a:xfrm>
            <a:off x="518000" y="1695700"/>
            <a:ext cx="23439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oboto"/>
                <a:ea typeface="Roboto"/>
                <a:cs typeface="Roboto"/>
                <a:sym typeface="Roboto"/>
              </a:rPr>
              <a:t>In the past decade, the region grew by 3%, adding 3,801 residents.</a:t>
            </a:r>
            <a:endParaRPr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Newport County grew by 4%, adding 2,939 residents.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Bristol County grew by 2%, adding 862 residents.</a:t>
            </a:r>
            <a:endParaRPr>
              <a:latin typeface="Roboto"/>
              <a:ea typeface="Roboto"/>
              <a:cs typeface="Roboto"/>
              <a:sym typeface="Roboto"/>
            </a:endParaRPr>
          </a:p>
        </p:txBody>
      </p:sp>
      <p:pic>
        <p:nvPicPr>
          <p:cNvPr id="398" name="Google Shape;398;p31" title="Chart"/>
          <p:cNvPicPr preferRelativeResize="0"/>
          <p:nvPr/>
        </p:nvPicPr>
        <p:blipFill>
          <a:blip r:embed="rId3">
            <a:alphaModFix/>
          </a:blip>
          <a:stretch>
            <a:fillRect/>
          </a:stretch>
        </p:blipFill>
        <p:spPr>
          <a:xfrm>
            <a:off x="3002550" y="1331600"/>
            <a:ext cx="5679657" cy="35119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403" name="Google Shape;403;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404" name="Google Shape;404;p32"/>
          <p:cNvSpPr txBox="1">
            <a:spLocks noGrp="1"/>
          </p:cNvSpPr>
          <p:nvPr>
            <p:ph type="title"/>
          </p:nvPr>
        </p:nvSpPr>
        <p:spPr>
          <a:xfrm>
            <a:off x="360050" y="6440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Greater Newport Population</a:t>
            </a:r>
            <a:endParaRPr/>
          </a:p>
        </p:txBody>
      </p:sp>
      <p:sp>
        <p:nvSpPr>
          <p:cNvPr id="405" name="Google Shape;405;p32"/>
          <p:cNvSpPr txBox="1"/>
          <p:nvPr/>
        </p:nvSpPr>
        <p:spPr>
          <a:xfrm>
            <a:off x="7073600" y="1078638"/>
            <a:ext cx="197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406" name="Google Shape;406;p32"/>
          <p:cNvSpPr txBox="1"/>
          <p:nvPr/>
        </p:nvSpPr>
        <p:spPr>
          <a:xfrm>
            <a:off x="67300" y="4843500"/>
            <a:ext cx="34485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999999"/>
                </a:solidFill>
                <a:latin typeface="Roboto Light"/>
                <a:ea typeface="Roboto Light"/>
                <a:cs typeface="Roboto Light"/>
                <a:sym typeface="Roboto Light"/>
              </a:rPr>
              <a:t>Source: US Census Bureau | 2012-2022 ACS Estimates</a:t>
            </a:r>
            <a:endParaRPr sz="1000">
              <a:solidFill>
                <a:srgbClr val="999999"/>
              </a:solidFill>
              <a:latin typeface="Roboto Light"/>
              <a:ea typeface="Roboto Light"/>
              <a:cs typeface="Roboto Light"/>
              <a:sym typeface="Roboto Light"/>
            </a:endParaRPr>
          </a:p>
          <a:p>
            <a:pPr marL="0" lvl="0" indent="0" algn="l" rtl="0">
              <a:spcBef>
                <a:spcPts val="0"/>
              </a:spcBef>
              <a:spcAft>
                <a:spcPts val="0"/>
              </a:spcAft>
              <a:buNone/>
            </a:pPr>
            <a:endParaRPr sz="900">
              <a:solidFill>
                <a:srgbClr val="999999"/>
              </a:solidFill>
              <a:latin typeface="Roboto Light"/>
              <a:ea typeface="Roboto Light"/>
              <a:cs typeface="Roboto Light"/>
              <a:sym typeface="Roboto Light"/>
            </a:endParaRPr>
          </a:p>
          <a:p>
            <a:pPr marL="0" lvl="0" indent="0" algn="l" rtl="0">
              <a:spcBef>
                <a:spcPts val="0"/>
              </a:spcBef>
              <a:spcAft>
                <a:spcPts val="0"/>
              </a:spcAft>
              <a:buNone/>
            </a:pPr>
            <a:r>
              <a:rPr lang="en-GB" sz="900">
                <a:solidFill>
                  <a:srgbClr val="999999"/>
                </a:solidFill>
                <a:latin typeface="Roboto Light"/>
                <a:ea typeface="Roboto Light"/>
                <a:cs typeface="Roboto Light"/>
                <a:sym typeface="Roboto Light"/>
              </a:rPr>
              <a:t>=</a:t>
            </a:r>
            <a:endParaRPr sz="900">
              <a:solidFill>
                <a:srgbClr val="999999"/>
              </a:solidFill>
              <a:latin typeface="Roboto Light"/>
              <a:ea typeface="Roboto Light"/>
              <a:cs typeface="Roboto Light"/>
              <a:sym typeface="Roboto Light"/>
            </a:endParaRPr>
          </a:p>
        </p:txBody>
      </p:sp>
      <p:sp>
        <p:nvSpPr>
          <p:cNvPr id="407" name="Google Shape;407;p32"/>
          <p:cNvSpPr txBox="1"/>
          <p:nvPr/>
        </p:nvSpPr>
        <p:spPr>
          <a:xfrm>
            <a:off x="420275" y="1322600"/>
            <a:ext cx="19707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oboto"/>
                <a:ea typeface="Roboto"/>
                <a:cs typeface="Roboto"/>
                <a:sym typeface="Roboto"/>
              </a:rPr>
              <a:t>Older adults and retirees are driving population growth.</a:t>
            </a:r>
            <a:endParaRPr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The region grew population among adults age 55 years and older.</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However, </a:t>
            </a:r>
            <a:r>
              <a:rPr lang="en-GB">
                <a:solidFill>
                  <a:srgbClr val="CC0000"/>
                </a:solidFill>
                <a:latin typeface="Roboto"/>
                <a:ea typeface="Roboto"/>
                <a:cs typeface="Roboto"/>
                <a:sym typeface="Roboto"/>
              </a:rPr>
              <a:t>the region lost population for residents age 30 to 54 years and residents under 30 years old.</a:t>
            </a:r>
            <a:endParaRPr>
              <a:solidFill>
                <a:srgbClr val="CC0000"/>
              </a:solidFill>
              <a:latin typeface="Roboto"/>
              <a:ea typeface="Roboto"/>
              <a:cs typeface="Roboto"/>
              <a:sym typeface="Roboto"/>
            </a:endParaRPr>
          </a:p>
        </p:txBody>
      </p:sp>
      <p:pic>
        <p:nvPicPr>
          <p:cNvPr id="408" name="Google Shape;408;p32" title="Chart"/>
          <p:cNvPicPr preferRelativeResize="0"/>
          <p:nvPr/>
        </p:nvPicPr>
        <p:blipFill>
          <a:blip r:embed="rId3">
            <a:alphaModFix/>
          </a:blip>
          <a:stretch>
            <a:fillRect/>
          </a:stretch>
        </p:blipFill>
        <p:spPr>
          <a:xfrm>
            <a:off x="2619025" y="1179212"/>
            <a:ext cx="6425276" cy="3256512"/>
          </a:xfrm>
          <a:prstGeom prst="rect">
            <a:avLst/>
          </a:prstGeom>
          <a:noFill/>
          <a:ln>
            <a:noFill/>
          </a:ln>
        </p:spPr>
      </p:pic>
    </p:spTree>
  </p:cSld>
  <p:clrMapOvr>
    <a:masterClrMapping/>
  </p:clrMapOvr>
</p:sld>
</file>

<file path=ppt/theme/theme1.xml><?xml version="1.0" encoding="utf-8"?>
<a:theme xmlns:a="http://schemas.openxmlformats.org/drawingml/2006/main" name="4E 2022">
  <a:themeElements>
    <a:clrScheme name="Streamline">
      <a:dk1>
        <a:srgbClr val="0F2D52"/>
      </a:dk1>
      <a:lt1>
        <a:srgbClr val="FFFFFF"/>
      </a:lt1>
      <a:dk2>
        <a:srgbClr val="1A1A1A"/>
      </a:dk2>
      <a:lt2>
        <a:srgbClr val="E9EDEE"/>
      </a:lt2>
      <a:accent1>
        <a:srgbClr val="69C6B9"/>
      </a:accent1>
      <a:accent2>
        <a:srgbClr val="0F2D52"/>
      </a:accent2>
      <a:accent3>
        <a:srgbClr val="F0EFE3"/>
      </a:accent3>
      <a:accent4>
        <a:srgbClr val="2E5FAA"/>
      </a:accent4>
      <a:accent5>
        <a:srgbClr val="FFFFFF"/>
      </a:accent5>
      <a:accent6>
        <a:srgbClr val="FFFFFF"/>
      </a:accent6>
      <a:hlink>
        <a:srgbClr val="62C5C5"/>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dfc48c8-0c45-45c8-aaa1-5d5faeef9fe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8F1AA661012A42BDC1717243640A2D" ma:contentTypeVersion="12" ma:contentTypeDescription="Create a new document." ma:contentTypeScope="" ma:versionID="845f4abeb905cac5491722a74d696a7b">
  <xsd:schema xmlns:xsd="http://www.w3.org/2001/XMLSchema" xmlns:xs="http://www.w3.org/2001/XMLSchema" xmlns:p="http://schemas.microsoft.com/office/2006/metadata/properties" xmlns:ns3="3dfc48c8-0c45-45c8-aaa1-5d5faeef9fec" targetNamespace="http://schemas.microsoft.com/office/2006/metadata/properties" ma:root="true" ma:fieldsID="f110306ef81dcfab904ed8e9309e27a4" ns3:_="">
    <xsd:import namespace="3dfc48c8-0c45-45c8-aaa1-5d5faeef9fe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DateTake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fc48c8-0c45-45c8-aaa1-5d5faeef9f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64B128-9DC5-43F0-99CF-7F214A66153C}">
  <ds:schemaRefs>
    <ds:schemaRef ds:uri="http://schemas.microsoft.com/sharepoint/v3/contenttype/forms"/>
  </ds:schemaRefs>
</ds:datastoreItem>
</file>

<file path=customXml/itemProps2.xml><?xml version="1.0" encoding="utf-8"?>
<ds:datastoreItem xmlns:ds="http://schemas.openxmlformats.org/officeDocument/2006/customXml" ds:itemID="{2A5AD000-E827-4755-9016-31E5B815E6E8}">
  <ds:schemaRefs>
    <ds:schemaRef ds:uri="http://purl.org/dc/dcmitype/"/>
    <ds:schemaRef ds:uri="http://purl.org/dc/terms/"/>
    <ds:schemaRef ds:uri="3dfc48c8-0c45-45c8-aaa1-5d5faeef9fec"/>
    <ds:schemaRef ds:uri="http://purl.org/dc/elements/1.1/"/>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AFE7CC13-92E6-4B11-8523-4ECDD22CB7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fc48c8-0c45-45c8-aaa1-5d5faeef9f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8864</Words>
  <Application>Microsoft Office PowerPoint</Application>
  <PresentationFormat>On-screen Show (16:9)</PresentationFormat>
  <Paragraphs>1195</Paragraphs>
  <Slides>73</Slides>
  <Notes>73</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73</vt:i4>
      </vt:variant>
    </vt:vector>
  </HeadingPairs>
  <TitlesOfParts>
    <vt:vector size="84" baseType="lpstr">
      <vt:lpstr>Roboto</vt:lpstr>
      <vt:lpstr>Figtree ExtraBold</vt:lpstr>
      <vt:lpstr>Lato</vt:lpstr>
      <vt:lpstr>Raleway</vt:lpstr>
      <vt:lpstr>Figtree Medium</vt:lpstr>
      <vt:lpstr>Figtree</vt:lpstr>
      <vt:lpstr>Calibri</vt:lpstr>
      <vt:lpstr>Roboto Light</vt:lpstr>
      <vt:lpstr>Arial</vt:lpstr>
      <vt:lpstr>Figtree Light</vt:lpstr>
      <vt:lpstr>4E 2022</vt:lpstr>
      <vt:lpstr>Housing Analysis for the Greater Newport Region</vt:lpstr>
      <vt:lpstr>Greater Newport’s Housing Stock Is…</vt:lpstr>
      <vt:lpstr>In this report you will find…</vt:lpstr>
      <vt:lpstr>Median Home Price in RI and Greater Newport</vt:lpstr>
      <vt:lpstr>Widening Gap between Wages and Home Price</vt:lpstr>
      <vt:lpstr>Home Values in Greater Newport </vt:lpstr>
      <vt:lpstr>Historic Sales Price for Homes in Greater Newport</vt:lpstr>
      <vt:lpstr>Greater Newport Population</vt:lpstr>
      <vt:lpstr>Greater Newport Population</vt:lpstr>
      <vt:lpstr>A concerning trend: Loss in prime age workers</vt:lpstr>
      <vt:lpstr>A Mismatch Between Income and Housing Prices </vt:lpstr>
      <vt:lpstr>Personas: Big Increase in the Gap Linking Occupations, Wages, and Housing Affordability -  A Big Increase in the Housing Price Gap</vt:lpstr>
      <vt:lpstr>Second Homes in Greater Newport</vt:lpstr>
      <vt:lpstr>Commuting Patterns: More Evidence Housing too Expensive for Workers</vt:lpstr>
      <vt:lpstr>Commuting Patterns: Where Workers Commute in from Outside the Region</vt:lpstr>
      <vt:lpstr>The Original Study</vt:lpstr>
      <vt:lpstr>Housing Analysis for the Greater Newport Region</vt:lpstr>
      <vt:lpstr>The State of Newport’s Housing Stock  Future Housing Needs Workforce Projections Housing Needs Personas of the Future Workforce Community Ramifications  Recommendations + Promising Practices</vt:lpstr>
      <vt:lpstr>The State of Greater Newport’s  Housing Stock  …Greater Newport = Bristol and Newport County, RI</vt:lpstr>
      <vt:lpstr>Greater Newport’s Housing Stock Is…</vt:lpstr>
      <vt:lpstr>Occupied Units in Greater Newport</vt:lpstr>
      <vt:lpstr>Median Home Price in RI and Greater Newport</vt:lpstr>
      <vt:lpstr>Widening Gap between Wages and Home Price</vt:lpstr>
      <vt:lpstr>Home Values in Greater Newport </vt:lpstr>
      <vt:lpstr>Greater Newport Population</vt:lpstr>
      <vt:lpstr>A concerning trend: Loss in prime age workers</vt:lpstr>
      <vt:lpstr>Geographic Mobility (2016-2020) </vt:lpstr>
      <vt:lpstr>Number of People per Occupied Unit</vt:lpstr>
      <vt:lpstr>A Mismatch Between Income and Housing Prices </vt:lpstr>
      <vt:lpstr>Personas: Big Increase in the Gap Linking Occupations, Wages, and Housing Affordability -  A Big Increase in the Housing Price Gap</vt:lpstr>
      <vt:lpstr>Owner Occupied and Renter: Cost Burdened Households in Greater Newport</vt:lpstr>
      <vt:lpstr>Cost Burden By Age</vt:lpstr>
      <vt:lpstr>Vacancy in Greater Newport</vt:lpstr>
      <vt:lpstr>Second Homes in Greater Newport</vt:lpstr>
      <vt:lpstr>Short-term Rentals</vt:lpstr>
      <vt:lpstr>Commuting Patterns: More Evidence Housing too Expensive for Workers</vt:lpstr>
      <vt:lpstr>Commuting Patterns: Where Workers Commute in from Outside the Region</vt:lpstr>
      <vt:lpstr>Future Housing  Needs  …Fourth Economy Analysis of data and interviews of regional employers</vt:lpstr>
      <vt:lpstr>Workforce Projections</vt:lpstr>
      <vt:lpstr>Current Workforce in Greater Newport</vt:lpstr>
      <vt:lpstr>Future Workforce in Greater Newport</vt:lpstr>
      <vt:lpstr>PowerPoint Presentation</vt:lpstr>
      <vt:lpstr>Greater Newport’s Housing Stock Will Need…</vt:lpstr>
      <vt:lpstr>Changing Workforce &amp; Housing Demand</vt:lpstr>
      <vt:lpstr>Model Methodology</vt:lpstr>
      <vt:lpstr>10-Year Housing Demand Increase: 9,060 Units</vt:lpstr>
      <vt:lpstr>Income Levels of New Households</vt:lpstr>
      <vt:lpstr>Home Unit Demand: 5,889 Owner Units</vt:lpstr>
      <vt:lpstr>Rental Unit Demand: 3,171 Renter Units</vt:lpstr>
      <vt:lpstr>Personas of the Future Workforce Linking Occupations, Wages, and Housing Affordability</vt:lpstr>
      <vt:lpstr>PowerPoint Presentation</vt:lpstr>
      <vt:lpstr>PowerPoint Presentation</vt:lpstr>
      <vt:lpstr>PowerPoint Presentation</vt:lpstr>
      <vt:lpstr>PowerPoint Presentation</vt:lpstr>
      <vt:lpstr>PowerPoint Presentation</vt:lpstr>
      <vt:lpstr>Personas of the Future Workforce Linking Occupations, Wages, and Housing Affordability</vt:lpstr>
      <vt:lpstr>Personas of the Future Workforce Linking Occupations, Wages, and Housing Affordability </vt:lpstr>
      <vt:lpstr>PowerPoint Presentation</vt:lpstr>
      <vt:lpstr>If Housing Development Does Not Match Workforce Growth…</vt:lpstr>
      <vt:lpstr>Recommendations  </vt:lpstr>
      <vt:lpstr>Recommendations for the Greater Newport Region</vt:lpstr>
      <vt:lpstr>Recommendations for the Greater Newport Region </vt:lpstr>
      <vt:lpstr>Recommendations for the Greater Newport Region </vt:lpstr>
      <vt:lpstr>Recommendations for the Greater Newport Region </vt:lpstr>
      <vt:lpstr>Recommendations for the Greater Newport Region </vt:lpstr>
      <vt:lpstr>Recommendations for the Greater Newport Region </vt:lpstr>
      <vt:lpstr>Recommendations for the Greater Newport Region </vt:lpstr>
      <vt:lpstr>Promising Practices  </vt:lpstr>
      <vt:lpstr>Models: Housing Trust Fund</vt:lpstr>
      <vt:lpstr>Models: Land Trust</vt:lpstr>
      <vt:lpstr>Models: Deed Restrictions</vt:lpstr>
      <vt:lpstr>Models: Tie Housing Development to Job Growth </vt:lpstr>
      <vt:lpstr>Thank you. Contact: Rich.Overmoyer@fourtheconomy.com or 412-251-1607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Erin</dc:creator>
  <cp:lastModifiedBy>Kate Grotteberg</cp:lastModifiedBy>
  <cp:revision>4</cp:revision>
  <dcterms:modified xsi:type="dcterms:W3CDTF">2026-04-28T01:56:37Z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0x010100278F1AA661012A42BDC1717243640A2D</vt:lpwstr>
  </property>
</Properties>
</file>