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notesSlides/notesSlide2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notesSlides/notesSlide2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notesSlides/notesSlide24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notesSlides/notesSlide25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notesSlides/notesSlide26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notesSlides/notesSlide41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6.xml" ContentType="application/vnd.openxmlformats-officedocument.themeOverride+xml"/>
  <Override PartName="/ppt/notesSlides/notesSlide44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7.xml" ContentType="application/vnd.openxmlformats-officedocument.themeOverride+xml"/>
  <Override PartName="/ppt/notesSlides/notesSlide45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8.xml" ContentType="application/vnd.openxmlformats-officedocument.themeOverride+xml"/>
  <Override PartName="/ppt/notesSlides/notesSlide46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39.xml" ContentType="application/vnd.openxmlformats-officedocument.themeOverride+xml"/>
  <Override PartName="/ppt/notesSlides/notesSlide47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40.xml" ContentType="application/vnd.openxmlformats-officedocument.themeOverride+xml"/>
  <Override PartName="/ppt/notesSlides/notesSlide48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1.xml" ContentType="application/vnd.openxmlformats-officedocument.themeOverride+xml"/>
  <Override PartName="/ppt/notesSlides/notesSlide49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2.xml" ContentType="application/vnd.openxmlformats-officedocument.themeOverride+xml"/>
  <Override PartName="/ppt/notesSlides/notesSlide50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3.xml" ContentType="application/vnd.openxmlformats-officedocument.themeOverride+xml"/>
  <Override PartName="/ppt/notesSlides/notesSlide51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44.xml" ContentType="application/vnd.openxmlformats-officedocument.themeOverride+xml"/>
  <Override PartName="/ppt/notesSlides/notesSlide52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45.xml" ContentType="application/vnd.openxmlformats-officedocument.themeOverride+xml"/>
  <Override PartName="/ppt/notesSlides/notesSlide53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6.xml" ContentType="application/vnd.openxmlformats-officedocument.themeOverride+xml"/>
  <Override PartName="/ppt/notesSlides/notesSlide54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7.xml" ContentType="application/vnd.openxmlformats-officedocument.themeOverride+xml"/>
  <Override PartName="/ppt/notesSlides/notesSlide55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8.xml" ContentType="application/vnd.openxmlformats-officedocument.themeOverride+xml"/>
  <Override PartName="/ppt/notesSlides/notesSlide56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49.xml" ContentType="application/vnd.openxmlformats-officedocument.themeOverride+xml"/>
  <Override PartName="/ppt/notesSlides/notesSlide57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50.xml" ContentType="application/vnd.openxmlformats-officedocument.themeOverride+xml"/>
  <Override PartName="/ppt/notesSlides/notesSlide58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51.xml" ContentType="application/vnd.openxmlformats-officedocument.themeOverride+xml"/>
  <Override PartName="/ppt/notesSlides/notesSlide59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52.xml" ContentType="application/vnd.openxmlformats-officedocument.themeOverride+xml"/>
  <Override PartName="/ppt/notesSlides/notesSlide60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53.xml" ContentType="application/vnd.openxmlformats-officedocument.themeOverride+xml"/>
  <Override PartName="/ppt/notesSlides/notesSlide61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54.xml" ContentType="application/vnd.openxmlformats-officedocument.themeOverride+xml"/>
  <Override PartName="/ppt/notesSlides/notesSlide62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55.xml" ContentType="application/vnd.openxmlformats-officedocument.themeOverride+xml"/>
  <Override PartName="/ppt/notesSlides/notesSlide63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56.xml" ContentType="application/vnd.openxmlformats-officedocument.themeOverride+xml"/>
  <Override PartName="/ppt/notesSlides/notesSlide64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57.xml" ContentType="application/vnd.openxmlformats-officedocument.themeOverride+xml"/>
  <Override PartName="/ppt/notesSlides/notesSlide65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58.xml" ContentType="application/vnd.openxmlformats-officedocument.themeOverride+xml"/>
  <Override PartName="/ppt/notesSlides/notesSlide66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59.xml" ContentType="application/vnd.openxmlformats-officedocument.themeOverride+xml"/>
  <Override PartName="/ppt/notesSlides/notesSlide67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60.xml" ContentType="application/vnd.openxmlformats-officedocument.themeOverride+xml"/>
  <Override PartName="/ppt/notesSlides/notesSlide68.xml" ContentType="application/vnd.openxmlformats-officedocument.presentationml.notesSl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theme/themeOverride61.xml" ContentType="application/vnd.openxmlformats-officedocument.themeOverride+xml"/>
  <Override PartName="/ppt/notesSlides/notesSlide69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62.xml" ContentType="application/vnd.openxmlformats-officedocument.themeOverride+xml"/>
  <Override PartName="/ppt/notesSlides/notesSlide70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theme/themeOverride63.xml" ContentType="application/vnd.openxmlformats-officedocument.themeOverride+xml"/>
  <Override PartName="/ppt/notesSlides/notesSlide71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theme/themeOverride64.xml" ContentType="application/vnd.openxmlformats-officedocument.themeOverride+xml"/>
  <Override PartName="/ppt/notesSlides/notesSlide72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theme/themeOverride65.xml" ContentType="application/vnd.openxmlformats-officedocument.themeOverride+xml"/>
  <Override PartName="/ppt/notesSlides/notesSlide73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theme/themeOverride66.xml" ContentType="application/vnd.openxmlformats-officedocument.themeOverride+xml"/>
  <Override PartName="/ppt/notesSlides/notesSlide74.xml" ContentType="application/vnd.openxmlformats-officedocument.presentationml.notesSl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theme/themeOverride67.xml" ContentType="application/vnd.openxmlformats-officedocument.themeOverride+xml"/>
  <Override PartName="/ppt/notesSlides/notesSlide75.xml" ContentType="application/vnd.openxmlformats-officedocument.presentationml.notesSl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theme/themeOverride68.xml" ContentType="application/vnd.openxmlformats-officedocument.themeOverride+xml"/>
  <Override PartName="/ppt/notesSlides/notesSlide76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theme/themeOverride69.xml" ContentType="application/vnd.openxmlformats-officedocument.themeOverr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theme/themeOverride70.xml" ContentType="application/vnd.openxmlformats-officedocument.themeOverr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theme/themeOverride71.xml" ContentType="application/vnd.openxmlformats-officedocument.themeOverr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theme/themeOverride72.xml" ContentType="application/vnd.openxmlformats-officedocument.themeOverrid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theme/themeOverride73.xml" ContentType="application/vnd.openxmlformats-officedocument.themeOverride+xml"/>
  <Override PartName="/ppt/notesSlides/notesSlide79.xml" ContentType="application/vnd.openxmlformats-officedocument.presentationml.notesSl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theme/themeOverride74.xml" ContentType="application/vnd.openxmlformats-officedocument.themeOverr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theme/themeOverride75.xml" ContentType="application/vnd.openxmlformats-officedocument.themeOverride+xml"/>
  <Override PartName="/ppt/notesSlides/notesSlide80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theme/themeOverride76.xml" ContentType="application/vnd.openxmlformats-officedocument.themeOverr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theme/themeOverride77.xml" ContentType="application/vnd.openxmlformats-officedocument.themeOverr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81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theme/themeOverride78.xml" ContentType="application/vnd.openxmlformats-officedocument.themeOverride+xml"/>
  <Override PartName="/ppt/notesSlides/notesSlide82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theme/themeOverride79.xml" ContentType="application/vnd.openxmlformats-officedocument.themeOverride+xml"/>
  <Override PartName="/ppt/notesSlides/notesSlide83.xml" ContentType="application/vnd.openxmlformats-officedocument.presentationml.notesSl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theme/themeOverride80.xml" ContentType="application/vnd.openxmlformats-officedocument.themeOverride+xml"/>
  <Override PartName="/ppt/notesSlides/notesSlide84.xml" ContentType="application/vnd.openxmlformats-officedocument.presentationml.notesSl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theme/themeOverride81.xml" ContentType="application/vnd.openxmlformats-officedocument.themeOverride+xml"/>
  <Override PartName="/ppt/notesSlides/notesSlide85.xml" ContentType="application/vnd.openxmlformats-officedocument.presentationml.notesSl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theme/themeOverride82.xml" ContentType="application/vnd.openxmlformats-officedocument.themeOverride+xml"/>
  <Override PartName="/ppt/notesSlides/notesSlide86.xml" ContentType="application/vnd.openxmlformats-officedocument.presentationml.notesSlid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theme/themeOverride83.xml" ContentType="application/vnd.openxmlformats-officedocument.themeOverrid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theme/themeOverride84.xml" ContentType="application/vnd.openxmlformats-officedocument.themeOverride+xml"/>
  <Override PartName="/ppt/notesSlides/notesSlide87.xml" ContentType="application/vnd.openxmlformats-officedocument.presentationml.notesSlid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theme/themeOverride85.xml" ContentType="application/vnd.openxmlformats-officedocument.themeOverrid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theme/themeOverride86.xml" ContentType="application/vnd.openxmlformats-officedocument.themeOverrid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theme/themeOverride87.xml" ContentType="application/vnd.openxmlformats-officedocument.themeOverrid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theme/themeOverride88.xml" ContentType="application/vnd.openxmlformats-officedocument.themeOverrid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theme/themeOverride89.xml" ContentType="application/vnd.openxmlformats-officedocument.themeOverrid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theme/themeOverride90.xml" ContentType="application/vnd.openxmlformats-officedocument.themeOverrid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theme/themeOverride9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4"/>
  </p:notesMasterIdLst>
  <p:sldIdLst>
    <p:sldId id="256" r:id="rId2"/>
    <p:sldId id="430" r:id="rId3"/>
    <p:sldId id="275" r:id="rId4"/>
    <p:sldId id="274" r:id="rId5"/>
    <p:sldId id="310" r:id="rId6"/>
    <p:sldId id="311" r:id="rId7"/>
    <p:sldId id="312" r:id="rId8"/>
    <p:sldId id="313" r:id="rId9"/>
    <p:sldId id="280" r:id="rId10"/>
    <p:sldId id="314" r:id="rId11"/>
    <p:sldId id="318" r:id="rId12"/>
    <p:sldId id="407" r:id="rId13"/>
    <p:sldId id="408" r:id="rId14"/>
    <p:sldId id="319" r:id="rId15"/>
    <p:sldId id="320" r:id="rId16"/>
    <p:sldId id="321" r:id="rId17"/>
    <p:sldId id="426" r:id="rId18"/>
    <p:sldId id="322" r:id="rId19"/>
    <p:sldId id="323" r:id="rId20"/>
    <p:sldId id="425" r:id="rId21"/>
    <p:sldId id="324" r:id="rId22"/>
    <p:sldId id="325" r:id="rId23"/>
    <p:sldId id="410" r:id="rId24"/>
    <p:sldId id="326" r:id="rId25"/>
    <p:sldId id="327" r:id="rId26"/>
    <p:sldId id="299" r:id="rId27"/>
    <p:sldId id="315" r:id="rId28"/>
    <p:sldId id="328" r:id="rId29"/>
    <p:sldId id="330" r:id="rId30"/>
    <p:sldId id="329" r:id="rId31"/>
    <p:sldId id="331" r:id="rId32"/>
    <p:sldId id="332" r:id="rId33"/>
    <p:sldId id="334" r:id="rId34"/>
    <p:sldId id="333" r:id="rId35"/>
    <p:sldId id="335" r:id="rId36"/>
    <p:sldId id="336" r:id="rId37"/>
    <p:sldId id="431" r:id="rId38"/>
    <p:sldId id="337" r:id="rId39"/>
    <p:sldId id="338" r:id="rId40"/>
    <p:sldId id="339" r:id="rId41"/>
    <p:sldId id="340" r:id="rId42"/>
    <p:sldId id="341" r:id="rId43"/>
    <p:sldId id="412" r:id="rId44"/>
    <p:sldId id="413" r:id="rId45"/>
    <p:sldId id="414" r:id="rId46"/>
    <p:sldId id="415" r:id="rId47"/>
    <p:sldId id="342" r:id="rId48"/>
    <p:sldId id="417" r:id="rId49"/>
    <p:sldId id="419" r:id="rId50"/>
    <p:sldId id="420" r:id="rId51"/>
    <p:sldId id="421" r:id="rId52"/>
    <p:sldId id="422" r:id="rId53"/>
    <p:sldId id="423" r:id="rId54"/>
    <p:sldId id="424" r:id="rId55"/>
    <p:sldId id="343" r:id="rId56"/>
    <p:sldId id="432" r:id="rId57"/>
    <p:sldId id="416" r:id="rId58"/>
    <p:sldId id="316" r:id="rId59"/>
    <p:sldId id="345" r:id="rId60"/>
    <p:sldId id="317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6" r:id="rId72"/>
    <p:sldId id="357" r:id="rId73"/>
    <p:sldId id="358" r:id="rId74"/>
    <p:sldId id="359" r:id="rId75"/>
    <p:sldId id="360" r:id="rId76"/>
    <p:sldId id="362" r:id="rId77"/>
    <p:sldId id="361" r:id="rId78"/>
    <p:sldId id="363" r:id="rId79"/>
    <p:sldId id="365" r:id="rId80"/>
    <p:sldId id="364" r:id="rId81"/>
    <p:sldId id="366" r:id="rId82"/>
    <p:sldId id="367" r:id="rId83"/>
    <p:sldId id="368" r:id="rId84"/>
    <p:sldId id="369" r:id="rId85"/>
    <p:sldId id="370" r:id="rId86"/>
    <p:sldId id="371" r:id="rId87"/>
    <p:sldId id="372" r:id="rId88"/>
    <p:sldId id="373" r:id="rId89"/>
    <p:sldId id="374" r:id="rId90"/>
    <p:sldId id="376" r:id="rId91"/>
    <p:sldId id="375" r:id="rId92"/>
    <p:sldId id="377" r:id="rId93"/>
    <p:sldId id="378" r:id="rId94"/>
    <p:sldId id="381" r:id="rId95"/>
    <p:sldId id="379" r:id="rId96"/>
    <p:sldId id="380" r:id="rId97"/>
    <p:sldId id="383" r:id="rId98"/>
    <p:sldId id="382" r:id="rId99"/>
    <p:sldId id="433" r:id="rId100"/>
    <p:sldId id="385" r:id="rId101"/>
    <p:sldId id="427" r:id="rId102"/>
    <p:sldId id="386" r:id="rId103"/>
    <p:sldId id="387" r:id="rId104"/>
    <p:sldId id="390" r:id="rId105"/>
    <p:sldId id="388" r:id="rId106"/>
    <p:sldId id="391" r:id="rId107"/>
    <p:sldId id="392" r:id="rId108"/>
    <p:sldId id="393" r:id="rId109"/>
    <p:sldId id="394" r:id="rId110"/>
    <p:sldId id="395" r:id="rId111"/>
    <p:sldId id="396" r:id="rId112"/>
    <p:sldId id="397" r:id="rId113"/>
    <p:sldId id="398" r:id="rId114"/>
    <p:sldId id="399" r:id="rId115"/>
    <p:sldId id="402" r:id="rId116"/>
    <p:sldId id="403" r:id="rId117"/>
    <p:sldId id="404" r:id="rId118"/>
    <p:sldId id="405" r:id="rId119"/>
    <p:sldId id="406" r:id="rId120"/>
    <p:sldId id="271" r:id="rId121"/>
    <p:sldId id="309" r:id="rId122"/>
    <p:sldId id="428" r:id="rId1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32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MacRitchie" initials="JLM" lastIdx="11" clrIdx="0">
    <p:extLst>
      <p:ext uri="{19B8F6BF-5375-455C-9EA6-DF929625EA0E}">
        <p15:presenceInfo xmlns:p15="http://schemas.microsoft.com/office/powerpoint/2012/main" userId="Jamie MacRitchie" providerId="None"/>
      </p:ext>
    </p:extLst>
  </p:cmAuthor>
  <p:cmAuthor id="2" name="Gretchen Foster" initials="GF" lastIdx="55" clrIdx="1">
    <p:extLst>
      <p:ext uri="{19B8F6BF-5375-455C-9EA6-DF929625EA0E}">
        <p15:presenceInfo xmlns:p15="http://schemas.microsoft.com/office/powerpoint/2012/main" userId="Gretchen Foster" providerId="None"/>
      </p:ext>
    </p:extLst>
  </p:cmAuthor>
  <p:cmAuthor id="3" name="Alanna Tievsky McKee" initials="A" lastIdx="6" clrIdx="2">
    <p:extLst>
      <p:ext uri="{19B8F6BF-5375-455C-9EA6-DF929625EA0E}">
        <p15:presenceInfo xmlns:p15="http://schemas.microsoft.com/office/powerpoint/2012/main" userId="Alanna Tievsky McKee" providerId="None"/>
      </p:ext>
    </p:extLst>
  </p:cmAuthor>
  <p:cmAuthor id="4" name="Patrick Glaser" initials="PG" lastIdx="21" clrIdx="3">
    <p:extLst>
      <p:ext uri="{19B8F6BF-5375-455C-9EA6-DF929625EA0E}">
        <p15:presenceInfo xmlns:p15="http://schemas.microsoft.com/office/powerpoint/2012/main" userId="005860b0c76d58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90353" autoAdjust="0"/>
  </p:normalViewPr>
  <p:slideViewPr>
    <p:cSldViewPr snapToGrid="0" snapToObjects="1">
      <p:cViewPr varScale="1">
        <p:scale>
          <a:sx n="54" d="100"/>
          <a:sy n="54" d="100"/>
        </p:scale>
        <p:origin x="1008" y="66"/>
      </p:cViewPr>
      <p:guideLst>
        <p:guide orient="horz" pos="43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9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0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1.xm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2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3.xml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4.xml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5.xml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6.xml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7.xm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8.xml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9.xml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0.xml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1.xml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2.xml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3.xml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4.xml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5.xml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6.xml"/><Relationship Id="rId2" Type="http://schemas.microsoft.com/office/2011/relationships/chartColorStyle" Target="colors77.xml"/><Relationship Id="rId1" Type="http://schemas.microsoft.com/office/2011/relationships/chartStyle" Target="style7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7.xml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8.xml"/><Relationship Id="rId2" Type="http://schemas.microsoft.com/office/2011/relationships/chartColorStyle" Target="colors80.xml"/><Relationship Id="rId1" Type="http://schemas.microsoft.com/office/2011/relationships/chartStyle" Target="style80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9.xml"/><Relationship Id="rId2" Type="http://schemas.microsoft.com/office/2011/relationships/chartColorStyle" Target="colors81.xml"/><Relationship Id="rId1" Type="http://schemas.microsoft.com/office/2011/relationships/chartStyle" Target="style8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0.xml"/><Relationship Id="rId2" Type="http://schemas.microsoft.com/office/2011/relationships/chartColorStyle" Target="colors82.xml"/><Relationship Id="rId1" Type="http://schemas.microsoft.com/office/2011/relationships/chartStyle" Target="style8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1.xml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Open%20Ends.xlsx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2.xml"/><Relationship Id="rId2" Type="http://schemas.microsoft.com/office/2011/relationships/chartColorStyle" Target="colors84.xml"/><Relationship Id="rId1" Type="http://schemas.microsoft.com/office/2011/relationships/chartStyle" Target="style8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Open%20Ends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3.xml"/><Relationship Id="rId2" Type="http://schemas.microsoft.com/office/2011/relationships/chartColorStyle" Target="colors85.xml"/><Relationship Id="rId1" Type="http://schemas.microsoft.com/office/2011/relationships/chartStyle" Target="style85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4.xml"/><Relationship Id="rId2" Type="http://schemas.microsoft.com/office/2011/relationships/chartColorStyle" Target="colors86.xml"/><Relationship Id="rId1" Type="http://schemas.microsoft.com/office/2011/relationships/chartStyle" Target="style86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5.xml"/><Relationship Id="rId2" Type="http://schemas.microsoft.com/office/2011/relationships/chartColorStyle" Target="colors87.xml"/><Relationship Id="rId1" Type="http://schemas.microsoft.com/office/2011/relationships/chartStyle" Target="style8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6.xml"/><Relationship Id="rId2" Type="http://schemas.microsoft.com/office/2011/relationships/chartColorStyle" Target="colors88.xml"/><Relationship Id="rId1" Type="http://schemas.microsoft.com/office/2011/relationships/chartStyle" Target="style88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7.xml"/><Relationship Id="rId2" Type="http://schemas.microsoft.com/office/2011/relationships/chartColorStyle" Target="colors89.xml"/><Relationship Id="rId1" Type="http://schemas.microsoft.com/office/2011/relationships/chartStyle" Target="style89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Data%20Calculations.xlsx" TargetMode="Externa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8.xml"/><Relationship Id="rId2" Type="http://schemas.microsoft.com/office/2011/relationships/chartColorStyle" Target="colors90.xml"/><Relationship Id="rId1" Type="http://schemas.microsoft.com/office/2011/relationships/chartStyle" Target="style90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9.xml"/><Relationship Id="rId2" Type="http://schemas.microsoft.com/office/2011/relationships/chartColorStyle" Target="colors91.xml"/><Relationship Id="rId1" Type="http://schemas.microsoft.com/office/2011/relationships/chartStyle" Target="style91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0.xml"/><Relationship Id="rId2" Type="http://schemas.microsoft.com/office/2011/relationships/chartColorStyle" Target="colors92.xml"/><Relationship Id="rId1" Type="http://schemas.microsoft.com/office/2011/relationships/chartStyle" Target="style92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1.xml"/><Relationship Id="rId2" Type="http://schemas.microsoft.com/office/2011/relationships/chartColorStyle" Target="colors93.xml"/><Relationship Id="rId1" Type="http://schemas.microsoft.com/office/2011/relationships/chartStyle" Target="style93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Industries Represented</a:t>
            </a:r>
          </a:p>
          <a:p>
            <a:pPr>
              <a:defRPr b="1"/>
            </a:pPr>
            <a:r>
              <a:rPr lang="en-US" b="1"/>
              <a:t>(N = 64)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57493725693047"/>
          <c:y val="0.15605381165919283"/>
          <c:w val="0.48260551372684263"/>
          <c:h val="0.811061285500747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1'!$E$12:$E$15</c:f>
              <c:strCache>
                <c:ptCount val="4"/>
                <c:pt idx="0">
                  <c:v>Pharma/Bio/Chem</c:v>
                </c:pt>
                <c:pt idx="1">
                  <c:v>Computer/Software </c:v>
                </c:pt>
                <c:pt idx="2">
                  <c:v>Other</c:v>
                </c:pt>
                <c:pt idx="3">
                  <c:v>Industrial/Energy</c:v>
                </c:pt>
              </c:strCache>
            </c:strRef>
          </c:cat>
          <c:val>
            <c:numRef>
              <c:f>'Sheet 1'!$F$12:$F$15</c:f>
              <c:numCache>
                <c:formatCode>0%</c:formatCode>
                <c:ptCount val="4"/>
                <c:pt idx="0">
                  <c:v>0.140625</c:v>
                </c:pt>
                <c:pt idx="1">
                  <c:v>0.17</c:v>
                </c:pt>
                <c:pt idx="2">
                  <c:v>0.328125</c:v>
                </c:pt>
                <c:pt idx="3">
                  <c:v>0.359375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FB-4ABB-8157-D78A50C90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4437928"/>
        <c:axId val="434434792"/>
      </c:barChart>
      <c:catAx>
        <c:axId val="434437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34792"/>
        <c:crosses val="autoZero"/>
        <c:auto val="1"/>
        <c:lblAlgn val="ctr"/>
        <c:lblOffset val="100"/>
        <c:noMultiLvlLbl val="0"/>
      </c:catAx>
      <c:valAx>
        <c:axId val="4344347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3443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Registered Patent Practitioners per $M R&amp;D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'RPP per RD'!$G$5</c:f>
              <c:strCache>
                <c:ptCount val="1"/>
                <c:pt idx="0">
                  <c:v>2017 survey (N = 38)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'RPP per RD'!$H$2:$L$2</c:f>
              <c:strCache>
                <c:ptCount val="5"/>
                <c:pt idx="0">
                  <c:v>Less than 0.01</c:v>
                </c:pt>
                <c:pt idx="1">
                  <c:v>0.02</c:v>
                </c:pt>
                <c:pt idx="2">
                  <c:v>0.03 - 0.04</c:v>
                </c:pt>
                <c:pt idx="3">
                  <c:v>0.05 - 0.07</c:v>
                </c:pt>
                <c:pt idx="4">
                  <c:v>More than 0.07</c:v>
                </c:pt>
              </c:strCache>
            </c:strRef>
          </c:cat>
          <c:val>
            <c:numRef>
              <c:f>'RPP per RD'!$H$5:$L$5</c:f>
              <c:numCache>
                <c:formatCode>0%</c:formatCode>
                <c:ptCount val="5"/>
                <c:pt idx="0">
                  <c:v>0.28947368421052633</c:v>
                </c:pt>
                <c:pt idx="1">
                  <c:v>0.18421052631578946</c:v>
                </c:pt>
                <c:pt idx="2">
                  <c:v>0.21052631578947367</c:v>
                </c:pt>
                <c:pt idx="3">
                  <c:v>0.13157894736842105</c:v>
                </c:pt>
                <c:pt idx="4">
                  <c:v>0.18421052631578946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CA-4E6B-B6C7-2F4745574722}"/>
            </c:ext>
          </c:extLst>
        </c:ser>
        <c:ser>
          <c:idx val="1"/>
          <c:order val="1"/>
          <c:tx>
            <c:strRef>
              <c:f>'RPP per RD'!$G$4</c:f>
              <c:strCache>
                <c:ptCount val="1"/>
                <c:pt idx="0">
                  <c:v>2018 survey (N = 37)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'RPP per RD'!$H$2:$L$2</c:f>
              <c:strCache>
                <c:ptCount val="5"/>
                <c:pt idx="0">
                  <c:v>Less than 0.01</c:v>
                </c:pt>
                <c:pt idx="1">
                  <c:v>0.02</c:v>
                </c:pt>
                <c:pt idx="2">
                  <c:v>0.03 - 0.04</c:v>
                </c:pt>
                <c:pt idx="3">
                  <c:v>0.05 - 0.07</c:v>
                </c:pt>
                <c:pt idx="4">
                  <c:v>More than 0.07</c:v>
                </c:pt>
              </c:strCache>
            </c:strRef>
          </c:cat>
          <c:val>
            <c:numRef>
              <c:f>'RPP per RD'!$H$4:$L$4</c:f>
              <c:numCache>
                <c:formatCode>0%</c:formatCode>
                <c:ptCount val="5"/>
                <c:pt idx="0">
                  <c:v>0.35135135135135137</c:v>
                </c:pt>
                <c:pt idx="1">
                  <c:v>0.1891891891891892</c:v>
                </c:pt>
                <c:pt idx="2">
                  <c:v>0.24324324324324326</c:v>
                </c:pt>
                <c:pt idx="3">
                  <c:v>8.1081081081081086E-2</c:v>
                </c:pt>
                <c:pt idx="4">
                  <c:v>0.13513513513513514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CA-4E6B-B6C7-2F4745574722}"/>
            </c:ext>
          </c:extLst>
        </c:ser>
        <c:ser>
          <c:idx val="0"/>
          <c:order val="2"/>
          <c:tx>
            <c:strRef>
              <c:f>'RPP per RD'!$G$3</c:f>
              <c:strCache>
                <c:ptCount val="1"/>
                <c:pt idx="0">
                  <c:v>2019 survey (N = 47)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'RPP per RD'!$H$2:$L$2</c:f>
              <c:strCache>
                <c:ptCount val="5"/>
                <c:pt idx="0">
                  <c:v>Less than 0.01</c:v>
                </c:pt>
                <c:pt idx="1">
                  <c:v>0.02</c:v>
                </c:pt>
                <c:pt idx="2">
                  <c:v>0.03 - 0.04</c:v>
                </c:pt>
                <c:pt idx="3">
                  <c:v>0.05 - 0.07</c:v>
                </c:pt>
                <c:pt idx="4">
                  <c:v>More than 0.07</c:v>
                </c:pt>
              </c:strCache>
            </c:strRef>
          </c:cat>
          <c:val>
            <c:numRef>
              <c:f>'RPP per RD'!$H$3:$L$3</c:f>
              <c:numCache>
                <c:formatCode>0%</c:formatCode>
                <c:ptCount val="5"/>
                <c:pt idx="0">
                  <c:v>0.43</c:v>
                </c:pt>
                <c:pt idx="1">
                  <c:v>0.15</c:v>
                </c:pt>
                <c:pt idx="2">
                  <c:v>0.11</c:v>
                </c:pt>
                <c:pt idx="3">
                  <c:v>0.15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CA-4E6B-B6C7-2F47455747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8124736"/>
        <c:axId val="438132184"/>
      </c:barChart>
      <c:catAx>
        <c:axId val="43812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32184"/>
        <c:crosses val="autoZero"/>
        <c:auto val="1"/>
        <c:lblAlgn val="ctr"/>
        <c:lblOffset val="100"/>
        <c:noMultiLvlLbl val="0"/>
      </c:catAx>
      <c:valAx>
        <c:axId val="43813218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38124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Trademark-Related Staffing</a:t>
            </a:r>
          </a:p>
          <a:p>
            <a:pPr>
              <a:defRPr sz="1800" b="1"/>
            </a:pPr>
            <a:r>
              <a:rPr lang="en-US" sz="1800" b="0" i="1" dirty="0"/>
              <a:t>Average % of total trademark staff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'Trade staffing'!$J$4</c:f>
              <c:strCache>
                <c:ptCount val="1"/>
                <c:pt idx="0">
                  <c:v>2017 survey (N = 33)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'Trade staffing'!$K$1:$P$1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'Trade staffing'!$K$4:$P$4</c:f>
              <c:numCache>
                <c:formatCode>0%</c:formatCode>
                <c:ptCount val="6"/>
                <c:pt idx="0">
                  <c:v>0.48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0.06</c:v>
                </c:pt>
                <c:pt idx="5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D3-4BE2-A763-364C033DC5AD}"/>
            </c:ext>
          </c:extLst>
        </c:ser>
        <c:ser>
          <c:idx val="1"/>
          <c:order val="1"/>
          <c:tx>
            <c:strRef>
              <c:f>'Trade staffing'!$J$3</c:f>
              <c:strCache>
                <c:ptCount val="1"/>
                <c:pt idx="0">
                  <c:v>2018 survey (N = 34)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'Trade staffing'!$K$1:$P$1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'Trade staffing'!$K$3:$P$3</c:f>
              <c:numCache>
                <c:formatCode>0%</c:formatCode>
                <c:ptCount val="6"/>
                <c:pt idx="0">
                  <c:v>0.46684393278100539</c:v>
                </c:pt>
                <c:pt idx="1">
                  <c:v>0.31167612217543816</c:v>
                </c:pt>
                <c:pt idx="2">
                  <c:v>9.9786362748059035E-2</c:v>
                </c:pt>
                <c:pt idx="3">
                  <c:v>5.8645868495389705E-2</c:v>
                </c:pt>
                <c:pt idx="4">
                  <c:v>5.7575757575757572E-2</c:v>
                </c:pt>
                <c:pt idx="5">
                  <c:v>5.4719562243502051E-3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D3-4BE2-A763-364C033DC5AD}"/>
            </c:ext>
          </c:extLst>
        </c:ser>
        <c:ser>
          <c:idx val="0"/>
          <c:order val="2"/>
          <c:tx>
            <c:strRef>
              <c:f>'Trade staffing'!$J$2</c:f>
              <c:strCache>
                <c:ptCount val="1"/>
                <c:pt idx="0">
                  <c:v>2019 survey (N = 45)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'Trade staffing'!$K$1:$P$1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'Trade staffing'!$K$2:$P$2</c:f>
              <c:numCache>
                <c:formatCode>0%</c:formatCode>
                <c:ptCount val="6"/>
                <c:pt idx="0">
                  <c:v>0.45</c:v>
                </c:pt>
                <c:pt idx="1">
                  <c:v>0.36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0.03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D3-4BE2-A763-364C033DC5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8126304"/>
        <c:axId val="438125128"/>
      </c:barChart>
      <c:catAx>
        <c:axId val="43812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25128"/>
        <c:crosses val="autoZero"/>
        <c:auto val="1"/>
        <c:lblAlgn val="ctr"/>
        <c:lblOffset val="100"/>
        <c:noMultiLvlLbl val="0"/>
      </c:catAx>
      <c:valAx>
        <c:axId val="438125128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4381263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Trademark-Related Staffing by Industry</a:t>
            </a:r>
          </a:p>
          <a:p>
            <a:pPr>
              <a:defRPr sz="1800" b="1"/>
            </a:pPr>
            <a:r>
              <a:rPr lang="en-US" sz="1800" b="0" i="1" dirty="0"/>
              <a:t>Average % of total trademark staff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'Trade staffing'!$A$222</c:f>
              <c:strCache>
                <c:ptCount val="1"/>
                <c:pt idx="0">
                  <c:v>Computer/Software (N = 7)</c:v>
                </c:pt>
              </c:strCache>
            </c:strRef>
          </c:tx>
          <c:spPr>
            <a:solidFill>
              <a:srgbClr val="5A498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'Trade staffing'!$B$221:$G$221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'Trade staffing'!$B$222:$G$222</c:f>
              <c:numCache>
                <c:formatCode>0%</c:formatCode>
                <c:ptCount val="6"/>
                <c:pt idx="0">
                  <c:v>0.59</c:v>
                </c:pt>
                <c:pt idx="1">
                  <c:v>0.36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F1-472A-9883-3BE62CEC569C}"/>
            </c:ext>
          </c:extLst>
        </c:ser>
        <c:ser>
          <c:idx val="1"/>
          <c:order val="1"/>
          <c:tx>
            <c:strRef>
              <c:f>'Trade staffing'!$A$223</c:f>
              <c:strCache>
                <c:ptCount val="1"/>
                <c:pt idx="0">
                  <c:v>Industrial/Energy (N = 17)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'Trade staffing'!$B$221:$G$221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'Trade staffing'!$B$223:$G$223</c:f>
              <c:numCache>
                <c:formatCode>0%</c:formatCode>
                <c:ptCount val="6"/>
                <c:pt idx="0">
                  <c:v>0.4</c:v>
                </c:pt>
                <c:pt idx="1">
                  <c:v>0.39</c:v>
                </c:pt>
                <c:pt idx="2">
                  <c:v>0.1</c:v>
                </c:pt>
                <c:pt idx="3">
                  <c:v>7.0000000000000007E-2</c:v>
                </c:pt>
                <c:pt idx="4">
                  <c:v>0.03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F1-472A-9883-3BE62CEC569C}"/>
            </c:ext>
          </c:extLst>
        </c:ser>
        <c:ser>
          <c:idx val="2"/>
          <c:order val="2"/>
          <c:tx>
            <c:strRef>
              <c:f>'Trade staffing'!$A$224</c:f>
              <c:strCache>
                <c:ptCount val="1"/>
                <c:pt idx="0">
                  <c:v>Pharma/Bio/Chem (N = 6)</c:v>
                </c:pt>
              </c:strCache>
            </c:strRef>
          </c:tx>
          <c:spPr>
            <a:solidFill>
              <a:srgbClr val="7FC0C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'Trade staffing'!$B$221:$G$221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'Trade staffing'!$B$224:$G$224</c:f>
              <c:numCache>
                <c:formatCode>0%</c:formatCode>
                <c:ptCount val="6"/>
                <c:pt idx="0">
                  <c:v>0.55000000000000004</c:v>
                </c:pt>
                <c:pt idx="1">
                  <c:v>0.28999999999999998</c:v>
                </c:pt>
                <c:pt idx="2">
                  <c:v>0.04</c:v>
                </c:pt>
                <c:pt idx="3">
                  <c:v>0.09</c:v>
                </c:pt>
                <c:pt idx="4">
                  <c:v>0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F1-472A-9883-3BE62CEC569C}"/>
            </c:ext>
          </c:extLst>
        </c:ser>
        <c:ser>
          <c:idx val="3"/>
          <c:order val="3"/>
          <c:tx>
            <c:strRef>
              <c:f>'Trade staffing'!$A$225</c:f>
              <c:strCache>
                <c:ptCount val="1"/>
                <c:pt idx="0">
                  <c:v>Other (N = 15)</c:v>
                </c:pt>
              </c:strCache>
            </c:strRef>
          </c:tx>
          <c:spPr>
            <a:solidFill>
              <a:srgbClr val="ECD33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'Trade staffing'!$B$221:$G$221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'Trade staffing'!$B$225:$G$225</c:f>
              <c:numCache>
                <c:formatCode>0%</c:formatCode>
                <c:ptCount val="6"/>
                <c:pt idx="0">
                  <c:v>0.4</c:v>
                </c:pt>
                <c:pt idx="1">
                  <c:v>0.36</c:v>
                </c:pt>
                <c:pt idx="2">
                  <c:v>0.1</c:v>
                </c:pt>
                <c:pt idx="3">
                  <c:v>0.05</c:v>
                </c:pt>
                <c:pt idx="4">
                  <c:v>0.04</c:v>
                </c:pt>
                <c:pt idx="5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F1-472A-9883-3BE62CEC56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8131792"/>
        <c:axId val="438125912"/>
      </c:barChart>
      <c:catAx>
        <c:axId val="43813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25912"/>
        <c:crosses val="autoZero"/>
        <c:auto val="1"/>
        <c:lblAlgn val="ctr"/>
        <c:lblOffset val="100"/>
        <c:noMultiLvlLbl val="0"/>
      </c:catAx>
      <c:valAx>
        <c:axId val="43812591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381317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Other Staffing</a:t>
            </a:r>
          </a:p>
          <a:p>
            <a:pPr>
              <a:defRPr sz="1800" b="1"/>
            </a:pPr>
            <a:r>
              <a:rPr lang="en-US" sz="1800" b="0" i="1" dirty="0"/>
              <a:t>Average % of total other staff</a:t>
            </a:r>
          </a:p>
          <a:p>
            <a:pPr>
              <a:defRPr sz="1800" b="1"/>
            </a:pPr>
            <a:r>
              <a:rPr lang="en-US" sz="1800" b="0" dirty="0"/>
              <a:t>(N = 52)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455295501855371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staff'!$M$1:$O$1</c:f>
              <c:strCache>
                <c:ptCount val="3"/>
                <c:pt idx="0">
                  <c:v>Full-time equivalent
employees in the law department</c:v>
                </c:pt>
                <c:pt idx="1">
                  <c:v>Full-time equivalent
employees in the IP team</c:v>
                </c:pt>
                <c:pt idx="2">
                  <c:v>Attorneys in the IP team in roles other than patents or trademarks</c:v>
                </c:pt>
              </c:strCache>
            </c:strRef>
          </c:cat>
          <c:val>
            <c:numRef>
              <c:f>'Other staff'!$M$2:$O$2</c:f>
              <c:numCache>
                <c:formatCode>0%</c:formatCode>
                <c:ptCount val="3"/>
                <c:pt idx="0">
                  <c:v>0.78827912660852051</c:v>
                </c:pt>
                <c:pt idx="1">
                  <c:v>0.19310545797450437</c:v>
                </c:pt>
                <c:pt idx="2">
                  <c:v>3.1545629581006401E-3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3D-4C48-B551-76D272544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8129048"/>
        <c:axId val="438128656"/>
      </c:barChart>
      <c:catAx>
        <c:axId val="43812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28656"/>
        <c:crosses val="autoZero"/>
        <c:auto val="1"/>
        <c:lblAlgn val="ctr"/>
        <c:lblOffset val="100"/>
        <c:noMultiLvlLbl val="0"/>
      </c:catAx>
      <c:valAx>
        <c:axId val="43812865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381290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Which of the following substantive legal areas does the IP team have responsibility for within your company?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 1'!$M$92</c:f>
              <c:strCache>
                <c:ptCount val="1"/>
                <c:pt idx="0">
                  <c:v>2019 survey (N = 58)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'Sheet 1'!$J$93:$J$106</c:f>
              <c:strCache>
                <c:ptCount val="14"/>
                <c:pt idx="0">
                  <c:v>Advertising </c:v>
                </c:pt>
                <c:pt idx="1">
                  <c:v>Social Media </c:v>
                </c:pt>
                <c:pt idx="2">
                  <c:v>Software Licenses*</c:v>
                </c:pt>
                <c:pt idx="3">
                  <c:v>Open Source Software Policy*</c:v>
                </c:pt>
                <c:pt idx="4">
                  <c:v>Nondisclosure / Confidentiality / Secrecy Agreements </c:v>
                </c:pt>
                <c:pt idx="5">
                  <c:v>Government Research / Development Agreements </c:v>
                </c:pt>
                <c:pt idx="6">
                  <c:v>Joint Development Agreements </c:v>
                </c:pt>
                <c:pt idx="7">
                  <c:v>University Research / Development Agreements </c:v>
                </c:pt>
                <c:pt idx="8">
                  <c:v>Trademark Licensing Agreements </c:v>
                </c:pt>
                <c:pt idx="9">
                  <c:v>Trademarks / Brand Protection </c:v>
                </c:pt>
                <c:pt idx="10">
                  <c:v>Copyright </c:v>
                </c:pt>
                <c:pt idx="11">
                  <c:v>Patent Licensing Agreements </c:v>
                </c:pt>
                <c:pt idx="12">
                  <c:v>Industrial Design Rights </c:v>
                </c:pt>
                <c:pt idx="13">
                  <c:v>Patents </c:v>
                </c:pt>
              </c:strCache>
            </c:strRef>
          </c:cat>
          <c:val>
            <c:numRef>
              <c:f>'Sheet 1'!$M$93:$M$106</c:f>
              <c:numCache>
                <c:formatCode>0%</c:formatCode>
                <c:ptCount val="14"/>
                <c:pt idx="0">
                  <c:v>0.17</c:v>
                </c:pt>
                <c:pt idx="1">
                  <c:v>0.2</c:v>
                </c:pt>
                <c:pt idx="2">
                  <c:v>0.47</c:v>
                </c:pt>
                <c:pt idx="3">
                  <c:v>0.52</c:v>
                </c:pt>
                <c:pt idx="4">
                  <c:v>0.74</c:v>
                </c:pt>
                <c:pt idx="5">
                  <c:v>0.77</c:v>
                </c:pt>
                <c:pt idx="6">
                  <c:v>0.81</c:v>
                </c:pt>
                <c:pt idx="7">
                  <c:v>0.86</c:v>
                </c:pt>
                <c:pt idx="8">
                  <c:v>0.87</c:v>
                </c:pt>
                <c:pt idx="9">
                  <c:v>0.92</c:v>
                </c:pt>
                <c:pt idx="10">
                  <c:v>0.92</c:v>
                </c:pt>
                <c:pt idx="11">
                  <c:v>0.93</c:v>
                </c:pt>
                <c:pt idx="12">
                  <c:v>0.96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F-48B5-A245-B19D447012BD}"/>
            </c:ext>
          </c:extLst>
        </c:ser>
        <c:ser>
          <c:idx val="1"/>
          <c:order val="1"/>
          <c:tx>
            <c:strRef>
              <c:f>'Sheet 1'!$L$92</c:f>
              <c:strCache>
                <c:ptCount val="1"/>
                <c:pt idx="0">
                  <c:v>2018 survey (N = 42)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'Sheet 1'!$J$93:$J$106</c:f>
              <c:strCache>
                <c:ptCount val="14"/>
                <c:pt idx="0">
                  <c:v>Advertising </c:v>
                </c:pt>
                <c:pt idx="1">
                  <c:v>Social Media </c:v>
                </c:pt>
                <c:pt idx="2">
                  <c:v>Software Licenses*</c:v>
                </c:pt>
                <c:pt idx="3">
                  <c:v>Open Source Software Policy*</c:v>
                </c:pt>
                <c:pt idx="4">
                  <c:v>Nondisclosure / Confidentiality / Secrecy Agreements </c:v>
                </c:pt>
                <c:pt idx="5">
                  <c:v>Government Research / Development Agreements </c:v>
                </c:pt>
                <c:pt idx="6">
                  <c:v>Joint Development Agreements </c:v>
                </c:pt>
                <c:pt idx="7">
                  <c:v>University Research / Development Agreements </c:v>
                </c:pt>
                <c:pt idx="8">
                  <c:v>Trademark Licensing Agreements </c:v>
                </c:pt>
                <c:pt idx="9">
                  <c:v>Trademarks / Brand Protection </c:v>
                </c:pt>
                <c:pt idx="10">
                  <c:v>Copyright </c:v>
                </c:pt>
                <c:pt idx="11">
                  <c:v>Patent Licensing Agreements </c:v>
                </c:pt>
                <c:pt idx="12">
                  <c:v>Industrial Design Rights </c:v>
                </c:pt>
                <c:pt idx="13">
                  <c:v>Patents </c:v>
                </c:pt>
              </c:strCache>
            </c:strRef>
          </c:cat>
          <c:val>
            <c:numRef>
              <c:f>'Sheet 1'!$L$93:$L$106</c:f>
              <c:numCache>
                <c:formatCode>0%</c:formatCode>
                <c:ptCount val="14"/>
                <c:pt idx="0">
                  <c:v>7.0000000000000007E-2</c:v>
                </c:pt>
                <c:pt idx="1">
                  <c:v>0.1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0.74</c:v>
                </c:pt>
                <c:pt idx="5">
                  <c:v>0.79</c:v>
                </c:pt>
                <c:pt idx="6">
                  <c:v>0.83</c:v>
                </c:pt>
                <c:pt idx="7">
                  <c:v>0.81</c:v>
                </c:pt>
                <c:pt idx="8">
                  <c:v>0.88</c:v>
                </c:pt>
                <c:pt idx="9">
                  <c:v>0.95</c:v>
                </c:pt>
                <c:pt idx="10">
                  <c:v>0.98</c:v>
                </c:pt>
                <c:pt idx="11">
                  <c:v>0.93</c:v>
                </c:pt>
                <c:pt idx="12">
                  <c:v>0.86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EF-48B5-A245-B19D447012BD}"/>
            </c:ext>
          </c:extLst>
        </c:ser>
        <c:ser>
          <c:idx val="2"/>
          <c:order val="2"/>
          <c:tx>
            <c:strRef>
              <c:f>'Sheet 1'!$K$92</c:f>
              <c:strCache>
                <c:ptCount val="1"/>
                <c:pt idx="0">
                  <c:v>2017 survey (N = 45)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'Sheet 1'!$J$93:$J$106</c:f>
              <c:strCache>
                <c:ptCount val="14"/>
                <c:pt idx="0">
                  <c:v>Advertising </c:v>
                </c:pt>
                <c:pt idx="1">
                  <c:v>Social Media </c:v>
                </c:pt>
                <c:pt idx="2">
                  <c:v>Software Licenses*</c:v>
                </c:pt>
                <c:pt idx="3">
                  <c:v>Open Source Software Policy*</c:v>
                </c:pt>
                <c:pt idx="4">
                  <c:v>Nondisclosure / Confidentiality / Secrecy Agreements </c:v>
                </c:pt>
                <c:pt idx="5">
                  <c:v>Government Research / Development Agreements </c:v>
                </c:pt>
                <c:pt idx="6">
                  <c:v>Joint Development Agreements </c:v>
                </c:pt>
                <c:pt idx="7">
                  <c:v>University Research / Development Agreements </c:v>
                </c:pt>
                <c:pt idx="8">
                  <c:v>Trademark Licensing Agreements </c:v>
                </c:pt>
                <c:pt idx="9">
                  <c:v>Trademarks / Brand Protection </c:v>
                </c:pt>
                <c:pt idx="10">
                  <c:v>Copyright </c:v>
                </c:pt>
                <c:pt idx="11">
                  <c:v>Patent Licensing Agreements </c:v>
                </c:pt>
                <c:pt idx="12">
                  <c:v>Industrial Design Rights </c:v>
                </c:pt>
                <c:pt idx="13">
                  <c:v>Patents </c:v>
                </c:pt>
              </c:strCache>
            </c:strRef>
          </c:cat>
          <c:val>
            <c:numRef>
              <c:f>'Sheet 1'!$K$93:$K$106</c:f>
              <c:numCache>
                <c:formatCode>0%</c:formatCode>
                <c:ptCount val="14"/>
                <c:pt idx="0">
                  <c:v>0.22</c:v>
                </c:pt>
                <c:pt idx="1">
                  <c:v>0.22</c:v>
                </c:pt>
                <c:pt idx="4">
                  <c:v>0.71</c:v>
                </c:pt>
                <c:pt idx="5">
                  <c:v>0.67</c:v>
                </c:pt>
                <c:pt idx="6">
                  <c:v>0.78</c:v>
                </c:pt>
                <c:pt idx="7">
                  <c:v>0.76</c:v>
                </c:pt>
                <c:pt idx="8">
                  <c:v>0.8</c:v>
                </c:pt>
                <c:pt idx="9">
                  <c:v>0.93</c:v>
                </c:pt>
                <c:pt idx="10">
                  <c:v>0.96</c:v>
                </c:pt>
                <c:pt idx="11">
                  <c:v>0.91</c:v>
                </c:pt>
                <c:pt idx="12">
                  <c:v>0.82</c:v>
                </c:pt>
                <c:pt idx="13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EF-48B5-A245-B19D447012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8127480"/>
        <c:axId val="438128264"/>
      </c:barChart>
      <c:catAx>
        <c:axId val="438127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28264"/>
        <c:crosses val="autoZero"/>
        <c:auto val="1"/>
        <c:lblAlgn val="ctr"/>
        <c:lblOffset val="100"/>
        <c:noMultiLvlLbl val="0"/>
      </c:catAx>
      <c:valAx>
        <c:axId val="4381282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2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Does the IP team have primary responsibility for...</a:t>
            </a:r>
          </a:p>
          <a:p>
            <a:pPr>
              <a:defRPr sz="1800" b="1"/>
            </a:pPr>
            <a:r>
              <a:rPr lang="en-US" sz="1800" b="1" dirty="0"/>
              <a:t>(N = 60)</a:t>
            </a:r>
          </a:p>
        </c:rich>
      </c:tx>
      <c:layout>
        <c:manualLayout>
          <c:xMode val="edge"/>
          <c:yMode val="edge"/>
          <c:x val="0.24046352037922575"/>
          <c:y val="2.1980883362278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57252681888925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1'!$J$136:$J$137</c:f>
              <c:strCache>
                <c:ptCount val="2"/>
                <c:pt idx="0">
                  <c:v>...partes post-grant proceedings at 
other patent offices </c:v>
                </c:pt>
                <c:pt idx="1">
                  <c:v>...patent-related litigation in District Courts
 or other judicial forums, and/or inter partes
 and post-grant proceedings at the USPTO </c:v>
                </c:pt>
              </c:strCache>
            </c:strRef>
          </c:cat>
          <c:val>
            <c:numRef>
              <c:f>'Sheet 1'!$K$136:$K$137</c:f>
              <c:numCache>
                <c:formatCode>0%</c:formatCode>
                <c:ptCount val="2"/>
                <c:pt idx="0">
                  <c:v>0.98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3C-4000-A3A8-457B0367D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8130224"/>
        <c:axId val="438131400"/>
      </c:barChart>
      <c:catAx>
        <c:axId val="4381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31400"/>
        <c:crosses val="autoZero"/>
        <c:auto val="1"/>
        <c:lblAlgn val="ctr"/>
        <c:lblOffset val="100"/>
        <c:noMultiLvlLbl val="0"/>
      </c:catAx>
      <c:valAx>
        <c:axId val="43813140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381302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Does the trademark function report to the Chief IP Counsel?</a:t>
            </a:r>
          </a:p>
          <a:p>
            <a:pPr>
              <a:defRPr sz="1800" b="1"/>
            </a:pPr>
            <a:r>
              <a:rPr lang="en-US" sz="1800" b="1" dirty="0"/>
              <a:t>(N = 59)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00382340542148"/>
          <c:y val="0.36093679610342105"/>
          <c:w val="0.42525195782199754"/>
          <c:h val="0.491718422116550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55-4639-8BE4-DA88C7905D8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55-4639-8BE4-DA88C7905D8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55-4639-8BE4-DA88C7905D81}"/>
              </c:ext>
            </c:extLst>
          </c:dPt>
          <c:dLbls>
            <c:dLbl>
              <c:idx val="0"/>
              <c:layout>
                <c:manualLayout>
                  <c:x val="-5.3019685039370178E-2"/>
                  <c:y val="-0.148148148148148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55-4639-8BE4-DA88C7905D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04039516736473E-2"/>
                  <c:y val="0.111105635023005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F55-4639-8BE4-DA88C7905D8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15529308836395"/>
                  <c:y val="4.65777194517352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F55-4639-8BE4-DA88C7905D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'Sheet 1'!$A$111:$A$112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'Sheet 1'!$B$111:$B$112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55-4639-8BE4-DA88C7905D8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Is there a Chief Trademark Counsel who reports to the Chief IP Counsel?</a:t>
            </a:r>
          </a:p>
          <a:p>
            <a:pPr>
              <a:defRPr sz="1800" b="1"/>
            </a:pPr>
            <a:r>
              <a:rPr lang="en-US" sz="1800" b="0" i="1" dirty="0"/>
              <a:t>Shown if answered yes to previous question</a:t>
            </a:r>
          </a:p>
          <a:p>
            <a:pPr>
              <a:defRPr sz="1800" b="1"/>
            </a:pPr>
            <a:r>
              <a:rPr lang="en-US" sz="1800" b="1" dirty="0"/>
              <a:t>(N = 54)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5491469816273"/>
          <c:y val="0.36225213304168419"/>
          <c:w val="0.40901706036745406"/>
          <c:h val="0.48857064309960058"/>
        </c:manualLayout>
      </c:layout>
      <c:pieChart>
        <c:varyColors val="1"/>
        <c:ser>
          <c:idx val="0"/>
          <c:order val="0"/>
          <c:spPr>
            <a:solidFill>
              <a:srgbClr val="7FC0CF"/>
            </a:solidFill>
          </c:spPr>
          <c:dPt>
            <c:idx val="0"/>
            <c:bubble3D val="0"/>
            <c:spPr>
              <a:solidFill>
                <a:srgbClr val="7FC0C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11-4CAE-89E2-9903A3BFC784}"/>
              </c:ext>
            </c:extLst>
          </c:dPt>
          <c:dPt>
            <c:idx val="1"/>
            <c:bubble3D val="0"/>
            <c:spPr>
              <a:solidFill>
                <a:srgbClr val="EE454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11-4CAE-89E2-9903A3BFC784}"/>
              </c:ext>
            </c:extLst>
          </c:dPt>
          <c:dPt>
            <c:idx val="2"/>
            <c:bubble3D val="0"/>
            <c:spPr>
              <a:solidFill>
                <a:srgbClr val="7FC0C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11-4CAE-89E2-9903A3BFC784}"/>
              </c:ext>
            </c:extLst>
          </c:dPt>
          <c:dLbls>
            <c:dLbl>
              <c:idx val="0"/>
              <c:layout>
                <c:manualLayout>
                  <c:x val="-0.10788074146981627"/>
                  <c:y val="9.309767051057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11-4CAE-89E2-9903A3BFC7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411351706036745"/>
                  <c:y val="-9.77187138047178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11-4CAE-89E2-9903A3BFC7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15529308836395"/>
                  <c:y val="4.65777194517352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A11-4CAE-89E2-9903A3BFC7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'Sheet 1'!$A$122:$A$123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'Sheet 1'!$B$122:$B$123</c:f>
              <c:numCache>
                <c:formatCode>0%</c:formatCode>
                <c:ptCount val="2"/>
                <c:pt idx="0">
                  <c:v>0.29629629629629628</c:v>
                </c:pt>
                <c:pt idx="1">
                  <c:v>0.70370370370370372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11-4CAE-89E2-9903A3BFC7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Legal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'Legal spend'!$E$4</c:f>
              <c:strCache>
                <c:ptCount val="1"/>
                <c:pt idx="0">
                  <c:v>2017 survey (N = 28)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'Legal spend'!$F$1:$I$1</c:f>
              <c:strCache>
                <c:ptCount val="4"/>
                <c:pt idx="0">
                  <c:v>Less than $25M</c:v>
                </c:pt>
                <c:pt idx="1">
                  <c:v>$26M - $50M</c:v>
                </c:pt>
                <c:pt idx="2">
                  <c:v>$51M - $150M</c:v>
                </c:pt>
                <c:pt idx="3">
                  <c:v>More than $150M</c:v>
                </c:pt>
              </c:strCache>
            </c:strRef>
          </c:cat>
          <c:val>
            <c:numRef>
              <c:f>'Legal spend'!$F$4:$I$4</c:f>
              <c:numCache>
                <c:formatCode>0%</c:formatCode>
                <c:ptCount val="4"/>
                <c:pt idx="0">
                  <c:v>0.35714285714285715</c:v>
                </c:pt>
                <c:pt idx="1">
                  <c:v>0.21428571428571427</c:v>
                </c:pt>
                <c:pt idx="2">
                  <c:v>0.21428571428571427</c:v>
                </c:pt>
                <c:pt idx="3">
                  <c:v>0.21428571428571427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A1-4921-AC3F-8DFB747003FF}"/>
            </c:ext>
          </c:extLst>
        </c:ser>
        <c:ser>
          <c:idx val="1"/>
          <c:order val="1"/>
          <c:tx>
            <c:strRef>
              <c:f>'Legal spend'!$E$3</c:f>
              <c:strCache>
                <c:ptCount val="1"/>
                <c:pt idx="0">
                  <c:v>2018 survey (N = 26)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'Legal spend'!$F$1:$I$1</c:f>
              <c:strCache>
                <c:ptCount val="4"/>
                <c:pt idx="0">
                  <c:v>Less than $25M</c:v>
                </c:pt>
                <c:pt idx="1">
                  <c:v>$26M - $50M</c:v>
                </c:pt>
                <c:pt idx="2">
                  <c:v>$51M - $150M</c:v>
                </c:pt>
                <c:pt idx="3">
                  <c:v>More than $150M</c:v>
                </c:pt>
              </c:strCache>
            </c:strRef>
          </c:cat>
          <c:val>
            <c:numRef>
              <c:f>'Legal spend'!$F$3:$I$3</c:f>
              <c:numCache>
                <c:formatCode>0%</c:formatCode>
                <c:ptCount val="4"/>
                <c:pt idx="0">
                  <c:v>0.27</c:v>
                </c:pt>
                <c:pt idx="1">
                  <c:v>0.19</c:v>
                </c:pt>
                <c:pt idx="2">
                  <c:v>0.31</c:v>
                </c:pt>
                <c:pt idx="3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A1-4921-AC3F-8DFB747003FF}"/>
            </c:ext>
          </c:extLst>
        </c:ser>
        <c:ser>
          <c:idx val="0"/>
          <c:order val="2"/>
          <c:tx>
            <c:strRef>
              <c:f>'Legal spend'!$E$2</c:f>
              <c:strCache>
                <c:ptCount val="1"/>
                <c:pt idx="0">
                  <c:v>2019 survey (N = 31)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'Legal spend'!$F$1:$I$1</c:f>
              <c:strCache>
                <c:ptCount val="4"/>
                <c:pt idx="0">
                  <c:v>Less than $25M</c:v>
                </c:pt>
                <c:pt idx="1">
                  <c:v>$26M - $50M</c:v>
                </c:pt>
                <c:pt idx="2">
                  <c:v>$51M - $150M</c:v>
                </c:pt>
                <c:pt idx="3">
                  <c:v>More than $150M</c:v>
                </c:pt>
              </c:strCache>
            </c:strRef>
          </c:cat>
          <c:val>
            <c:numRef>
              <c:f>'Legal spend'!$F$2:$I$2</c:f>
              <c:numCache>
                <c:formatCode>0%</c:formatCode>
                <c:ptCount val="4"/>
                <c:pt idx="0">
                  <c:v>0.42</c:v>
                </c:pt>
                <c:pt idx="1">
                  <c:v>0.19</c:v>
                </c:pt>
                <c:pt idx="2">
                  <c:v>0.26</c:v>
                </c:pt>
                <c:pt idx="3">
                  <c:v>0.13333333333333333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A1-4921-AC3F-8DFB747003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9690712"/>
        <c:axId val="439690320"/>
      </c:barChart>
      <c:catAx>
        <c:axId val="43969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90320"/>
        <c:crosses val="autoZero"/>
        <c:auto val="1"/>
        <c:lblAlgn val="ctr"/>
        <c:lblOffset val="100"/>
        <c:noMultiLvlLbl val="0"/>
      </c:catAx>
      <c:valAx>
        <c:axId val="43969032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396907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Legal Spend as a Percentage of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'Leg spend % rev'!$J$1</c:f>
              <c:strCache>
                <c:ptCount val="1"/>
                <c:pt idx="0">
                  <c:v>2017 survey (N = 26)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'Leg spend % rev'!$G$2:$G$7</c:f>
              <c:strCache>
                <c:ptCount val="6"/>
                <c:pt idx="0">
                  <c:v>Less than 0.25%</c:v>
                </c:pt>
                <c:pt idx="1">
                  <c:v>0.26% - 0.50%</c:v>
                </c:pt>
                <c:pt idx="2">
                  <c:v>0.51% - 0.75%</c:v>
                </c:pt>
                <c:pt idx="3">
                  <c:v>0.76% - 1.00%</c:v>
                </c:pt>
                <c:pt idx="4">
                  <c:v>1.01% - 1.25%</c:v>
                </c:pt>
                <c:pt idx="5">
                  <c:v>More than 1.25%</c:v>
                </c:pt>
              </c:strCache>
            </c:strRef>
          </c:cat>
          <c:val>
            <c:numRef>
              <c:f>'Leg spend % rev'!$J$2:$J$7</c:f>
              <c:numCache>
                <c:formatCode>0%</c:formatCode>
                <c:ptCount val="6"/>
                <c:pt idx="0">
                  <c:v>0.15384615384615385</c:v>
                </c:pt>
                <c:pt idx="1">
                  <c:v>0.30769230769230771</c:v>
                </c:pt>
                <c:pt idx="2">
                  <c:v>0.19230769230769232</c:v>
                </c:pt>
                <c:pt idx="3">
                  <c:v>0.11538461538461539</c:v>
                </c:pt>
                <c:pt idx="4">
                  <c:v>0.15384615384615385</c:v>
                </c:pt>
                <c:pt idx="5">
                  <c:v>7.6923076923076927E-2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CC-4882-8B47-ED2EA56961BF}"/>
            </c:ext>
          </c:extLst>
        </c:ser>
        <c:ser>
          <c:idx val="1"/>
          <c:order val="1"/>
          <c:tx>
            <c:strRef>
              <c:f>'Leg spend % rev'!$I$1</c:f>
              <c:strCache>
                <c:ptCount val="1"/>
                <c:pt idx="0">
                  <c:v>2018 survey (N = 25)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'Leg spend % rev'!$G$2:$G$7</c:f>
              <c:strCache>
                <c:ptCount val="6"/>
                <c:pt idx="0">
                  <c:v>Less than 0.25%</c:v>
                </c:pt>
                <c:pt idx="1">
                  <c:v>0.26% - 0.50%</c:v>
                </c:pt>
                <c:pt idx="2">
                  <c:v>0.51% - 0.75%</c:v>
                </c:pt>
                <c:pt idx="3">
                  <c:v>0.76% - 1.00%</c:v>
                </c:pt>
                <c:pt idx="4">
                  <c:v>1.01% - 1.25%</c:v>
                </c:pt>
                <c:pt idx="5">
                  <c:v>More than 1.25%</c:v>
                </c:pt>
              </c:strCache>
            </c:strRef>
          </c:cat>
          <c:val>
            <c:numRef>
              <c:f>'Leg spend % rev'!$I$2:$I$7</c:f>
              <c:numCache>
                <c:formatCode>0%</c:formatCode>
                <c:ptCount val="6"/>
                <c:pt idx="0">
                  <c:v>0.12</c:v>
                </c:pt>
                <c:pt idx="1">
                  <c:v>0.44</c:v>
                </c:pt>
                <c:pt idx="2">
                  <c:v>0.24</c:v>
                </c:pt>
                <c:pt idx="3">
                  <c:v>0.04</c:v>
                </c:pt>
                <c:pt idx="4">
                  <c:v>0.08</c:v>
                </c:pt>
                <c:pt idx="5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CC-4882-8B47-ED2EA56961BF}"/>
            </c:ext>
          </c:extLst>
        </c:ser>
        <c:ser>
          <c:idx val="0"/>
          <c:order val="2"/>
          <c:tx>
            <c:strRef>
              <c:f>'Leg spend % rev'!$H$1</c:f>
              <c:strCache>
                <c:ptCount val="1"/>
                <c:pt idx="0">
                  <c:v>2019 survey (N = 29)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'Leg spend % rev'!$G$2:$G$7</c:f>
              <c:strCache>
                <c:ptCount val="6"/>
                <c:pt idx="0">
                  <c:v>Less than 0.25%</c:v>
                </c:pt>
                <c:pt idx="1">
                  <c:v>0.26% - 0.50%</c:v>
                </c:pt>
                <c:pt idx="2">
                  <c:v>0.51% - 0.75%</c:v>
                </c:pt>
                <c:pt idx="3">
                  <c:v>0.76% - 1.00%</c:v>
                </c:pt>
                <c:pt idx="4">
                  <c:v>1.01% - 1.25%</c:v>
                </c:pt>
                <c:pt idx="5">
                  <c:v>More than 1.25%</c:v>
                </c:pt>
              </c:strCache>
            </c:strRef>
          </c:cat>
          <c:val>
            <c:numRef>
              <c:f>'Leg spend % rev'!$H$2:$H$7</c:f>
              <c:numCache>
                <c:formatCode>0%</c:formatCode>
                <c:ptCount val="6"/>
                <c:pt idx="0">
                  <c:v>0.17</c:v>
                </c:pt>
                <c:pt idx="1">
                  <c:v>0.38</c:v>
                </c:pt>
                <c:pt idx="2">
                  <c:v>0.24</c:v>
                </c:pt>
                <c:pt idx="3">
                  <c:v>0.14000000000000001</c:v>
                </c:pt>
                <c:pt idx="4">
                  <c:v>0</c:v>
                </c:pt>
                <c:pt idx="5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CC-4882-8B47-ED2EA56961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9691104"/>
        <c:axId val="439689144"/>
      </c:barChart>
      <c:catAx>
        <c:axId val="43969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89144"/>
        <c:crosses val="autoZero"/>
        <c:auto val="1"/>
        <c:lblAlgn val="ctr"/>
        <c:lblOffset val="100"/>
        <c:noMultiLvlLbl val="0"/>
      </c:catAx>
      <c:valAx>
        <c:axId val="43968914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39691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Total Sales and Revenue</a:t>
            </a:r>
          </a:p>
          <a:p>
            <a:pPr>
              <a:defRPr sz="1800" b="1"/>
            </a:pPr>
            <a:r>
              <a:rPr lang="en-US" sz="1800" b="0" i="1" dirty="0"/>
              <a:t>Survey year represents previous fiscal year*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'Total Rev'!$A$3</c:f>
              <c:strCache>
                <c:ptCount val="1"/>
                <c:pt idx="0">
                  <c:v>2018 survey (N = 40)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Rev'!$B$1:$G$1</c:f>
              <c:strCache>
                <c:ptCount val="6"/>
                <c:pt idx="0">
                  <c:v>Less than $5B</c:v>
                </c:pt>
                <c:pt idx="1">
                  <c:v>$6B - $10B</c:v>
                </c:pt>
                <c:pt idx="2">
                  <c:v>$11B - $15B</c:v>
                </c:pt>
                <c:pt idx="3">
                  <c:v>$16B - $20B</c:v>
                </c:pt>
                <c:pt idx="4">
                  <c:v>$21B - $25B</c:v>
                </c:pt>
                <c:pt idx="5">
                  <c:v>More than $25B</c:v>
                </c:pt>
              </c:strCache>
            </c:strRef>
          </c:cat>
          <c:val>
            <c:numRef>
              <c:f>'Total Rev'!$B$3:$G$3</c:f>
              <c:numCache>
                <c:formatCode>0%</c:formatCode>
                <c:ptCount val="6"/>
                <c:pt idx="0">
                  <c:v>0.3</c:v>
                </c:pt>
                <c:pt idx="1">
                  <c:v>0.17499999999999999</c:v>
                </c:pt>
                <c:pt idx="2">
                  <c:v>0.125</c:v>
                </c:pt>
                <c:pt idx="3">
                  <c:v>0.05</c:v>
                </c:pt>
                <c:pt idx="4">
                  <c:v>2.5000000000000001E-2</c:v>
                </c:pt>
                <c:pt idx="5">
                  <c:v>0.32500000000000001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74-4B94-BB55-351E56D37B31}"/>
            </c:ext>
          </c:extLst>
        </c:ser>
        <c:ser>
          <c:idx val="0"/>
          <c:order val="1"/>
          <c:tx>
            <c:strRef>
              <c:f>'Total Rev'!$A$2</c:f>
              <c:strCache>
                <c:ptCount val="1"/>
                <c:pt idx="0">
                  <c:v>2019 survey (N = 55)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Rev'!$B$1:$G$1</c:f>
              <c:strCache>
                <c:ptCount val="6"/>
                <c:pt idx="0">
                  <c:v>Less than $5B</c:v>
                </c:pt>
                <c:pt idx="1">
                  <c:v>$6B - $10B</c:v>
                </c:pt>
                <c:pt idx="2">
                  <c:v>$11B - $15B</c:v>
                </c:pt>
                <c:pt idx="3">
                  <c:v>$16B - $20B</c:v>
                </c:pt>
                <c:pt idx="4">
                  <c:v>$21B - $25B</c:v>
                </c:pt>
                <c:pt idx="5">
                  <c:v>More than $25B</c:v>
                </c:pt>
              </c:strCache>
            </c:strRef>
          </c:cat>
          <c:val>
            <c:numRef>
              <c:f>'Total Rev'!$B$2:$G$2</c:f>
              <c:numCache>
                <c:formatCode>0%</c:formatCode>
                <c:ptCount val="6"/>
                <c:pt idx="0">
                  <c:v>0.33</c:v>
                </c:pt>
                <c:pt idx="1">
                  <c:v>0.10714285714285714</c:v>
                </c:pt>
                <c:pt idx="2">
                  <c:v>0.10714285714285714</c:v>
                </c:pt>
                <c:pt idx="3">
                  <c:v>5.3571428571428568E-2</c:v>
                </c:pt>
                <c:pt idx="4">
                  <c:v>7.1428571428571425E-2</c:v>
                </c:pt>
                <c:pt idx="5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74-4B94-BB55-351E56D37B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4432440"/>
        <c:axId val="434060376"/>
      </c:barChart>
      <c:catAx>
        <c:axId val="434432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060376"/>
        <c:crosses val="autoZero"/>
        <c:auto val="1"/>
        <c:lblAlgn val="ctr"/>
        <c:lblOffset val="100"/>
        <c:noMultiLvlLbl val="0"/>
      </c:catAx>
      <c:valAx>
        <c:axId val="43406037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344324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Internal IP Spend as a Percentage of Total Legal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'IP spend % legal spend'!$L$1</c:f>
              <c:strCache>
                <c:ptCount val="1"/>
                <c:pt idx="0">
                  <c:v>2017 survey (N = 26)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spend % legal spend'!$I$2:$I$4</c:f>
              <c:strCache>
                <c:ptCount val="3"/>
                <c:pt idx="0">
                  <c:v>Less than 5.0%</c:v>
                </c:pt>
                <c:pt idx="1">
                  <c:v>5.1% - 10.0%</c:v>
                </c:pt>
                <c:pt idx="2">
                  <c:v>More than 10%</c:v>
                </c:pt>
              </c:strCache>
            </c:strRef>
          </c:cat>
          <c:val>
            <c:numRef>
              <c:f>'IP spend % legal spend'!$L$2:$L$4</c:f>
              <c:numCache>
                <c:formatCode>0%</c:formatCode>
                <c:ptCount val="3"/>
                <c:pt idx="0">
                  <c:v>0.23076923076923078</c:v>
                </c:pt>
                <c:pt idx="1">
                  <c:v>0.42307692307692307</c:v>
                </c:pt>
                <c:pt idx="2">
                  <c:v>0.34615384615384615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BF-4591-ACA2-0BA448BD376E}"/>
            </c:ext>
          </c:extLst>
        </c:ser>
        <c:ser>
          <c:idx val="1"/>
          <c:order val="1"/>
          <c:tx>
            <c:strRef>
              <c:f>'IP spend % legal spend'!$K$1</c:f>
              <c:strCache>
                <c:ptCount val="1"/>
                <c:pt idx="0">
                  <c:v>2018 survey (N = 22)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spend % legal spend'!$I$2:$I$4</c:f>
              <c:strCache>
                <c:ptCount val="3"/>
                <c:pt idx="0">
                  <c:v>Less than 5.0%</c:v>
                </c:pt>
                <c:pt idx="1">
                  <c:v>5.1% - 10.0%</c:v>
                </c:pt>
                <c:pt idx="2">
                  <c:v>More than 10%</c:v>
                </c:pt>
              </c:strCache>
            </c:strRef>
          </c:cat>
          <c:val>
            <c:numRef>
              <c:f>'IP spend % legal spend'!$K$2:$K$4</c:f>
              <c:numCache>
                <c:formatCode>0%</c:formatCode>
                <c:ptCount val="3"/>
                <c:pt idx="0">
                  <c:v>0.22727272727272727</c:v>
                </c:pt>
                <c:pt idx="1">
                  <c:v>0.40909090909090912</c:v>
                </c:pt>
                <c:pt idx="2">
                  <c:v>0.36363636363636365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BF-4591-ACA2-0BA448BD376E}"/>
            </c:ext>
          </c:extLst>
        </c:ser>
        <c:ser>
          <c:idx val="0"/>
          <c:order val="2"/>
          <c:tx>
            <c:strRef>
              <c:f>'IP spend % legal spend'!$J$1</c:f>
              <c:strCache>
                <c:ptCount val="1"/>
                <c:pt idx="0">
                  <c:v>2019 survey (N = 26)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spend % legal spend'!$I$2:$I$4</c:f>
              <c:strCache>
                <c:ptCount val="3"/>
                <c:pt idx="0">
                  <c:v>Less than 5.0%</c:v>
                </c:pt>
                <c:pt idx="1">
                  <c:v>5.1% - 10.0%</c:v>
                </c:pt>
                <c:pt idx="2">
                  <c:v>More than 10%</c:v>
                </c:pt>
              </c:strCache>
            </c:strRef>
          </c:cat>
          <c:val>
            <c:numRef>
              <c:f>'IP spend % legal spend'!$J$2:$J$4</c:f>
              <c:numCache>
                <c:formatCode>0%</c:formatCode>
                <c:ptCount val="3"/>
                <c:pt idx="0">
                  <c:v>0.27</c:v>
                </c:pt>
                <c:pt idx="1">
                  <c:v>0.42</c:v>
                </c:pt>
                <c:pt idx="2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BF-4591-ACA2-0BA448BD3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9687968"/>
        <c:axId val="439688360"/>
      </c:barChart>
      <c:catAx>
        <c:axId val="43968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88360"/>
        <c:crosses val="autoZero"/>
        <c:auto val="1"/>
        <c:lblAlgn val="ctr"/>
        <c:lblOffset val="100"/>
        <c:noMultiLvlLbl val="0"/>
      </c:catAx>
      <c:valAx>
        <c:axId val="43968836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396879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IP Team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'IP team spend'!$K$1</c:f>
              <c:strCache>
                <c:ptCount val="1"/>
                <c:pt idx="0">
                  <c:v>2017 survey (N = 39)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team spend'!$H$2:$H$7</c:f>
              <c:strCache>
                <c:ptCount val="6"/>
                <c:pt idx="0">
                  <c:v>Less than $10M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 $40M</c:v>
                </c:pt>
                <c:pt idx="4">
                  <c:v>$41M - $50M</c:v>
                </c:pt>
                <c:pt idx="5">
                  <c:v>More than $50M</c:v>
                </c:pt>
              </c:strCache>
            </c:strRef>
          </c:cat>
          <c:val>
            <c:numRef>
              <c:f>'IP team spend'!$K$2:$K$7</c:f>
              <c:numCache>
                <c:formatCode>0%</c:formatCode>
                <c:ptCount val="6"/>
                <c:pt idx="0">
                  <c:v>0.46153846153846156</c:v>
                </c:pt>
                <c:pt idx="1">
                  <c:v>0.12820512820512819</c:v>
                </c:pt>
                <c:pt idx="2">
                  <c:v>0.10256410256410256</c:v>
                </c:pt>
                <c:pt idx="3">
                  <c:v>5.128205128205128E-2</c:v>
                </c:pt>
                <c:pt idx="4">
                  <c:v>7.6923076923076927E-2</c:v>
                </c:pt>
                <c:pt idx="5">
                  <c:v>0.17948717948717949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FF-46B6-8E3B-1E955D4E2F0A}"/>
            </c:ext>
          </c:extLst>
        </c:ser>
        <c:ser>
          <c:idx val="1"/>
          <c:order val="1"/>
          <c:tx>
            <c:strRef>
              <c:f>'IP team spend'!$J$1</c:f>
              <c:strCache>
                <c:ptCount val="1"/>
                <c:pt idx="0">
                  <c:v>2018 survey (N = 33)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team spend'!$H$2:$H$7</c:f>
              <c:strCache>
                <c:ptCount val="6"/>
                <c:pt idx="0">
                  <c:v>Less than $10M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 $40M</c:v>
                </c:pt>
                <c:pt idx="4">
                  <c:v>$41M - $50M</c:v>
                </c:pt>
                <c:pt idx="5">
                  <c:v>More than $50M</c:v>
                </c:pt>
              </c:strCache>
            </c:strRef>
          </c:cat>
          <c:val>
            <c:numRef>
              <c:f>'IP team spend'!$J$2:$J$7</c:f>
              <c:numCache>
                <c:formatCode>0%</c:formatCode>
                <c:ptCount val="6"/>
                <c:pt idx="0">
                  <c:v>0.45454545454545453</c:v>
                </c:pt>
                <c:pt idx="1">
                  <c:v>9.0909090909090912E-2</c:v>
                </c:pt>
                <c:pt idx="2">
                  <c:v>6.0606060606060608E-2</c:v>
                </c:pt>
                <c:pt idx="3">
                  <c:v>6.0606060606060608E-2</c:v>
                </c:pt>
                <c:pt idx="4">
                  <c:v>9.0909090909090912E-2</c:v>
                </c:pt>
                <c:pt idx="5">
                  <c:v>0.24242424242424243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FF-46B6-8E3B-1E955D4E2F0A}"/>
            </c:ext>
          </c:extLst>
        </c:ser>
        <c:ser>
          <c:idx val="0"/>
          <c:order val="2"/>
          <c:tx>
            <c:strRef>
              <c:f>'IP team spend'!$I$1</c:f>
              <c:strCache>
                <c:ptCount val="1"/>
                <c:pt idx="0">
                  <c:v>2019 survey (N = 39)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team spend'!$H$2:$H$7</c:f>
              <c:strCache>
                <c:ptCount val="6"/>
                <c:pt idx="0">
                  <c:v>Less than $10M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 $40M</c:v>
                </c:pt>
                <c:pt idx="4">
                  <c:v>$41M - $50M</c:v>
                </c:pt>
                <c:pt idx="5">
                  <c:v>More than $50M</c:v>
                </c:pt>
              </c:strCache>
            </c:strRef>
          </c:cat>
          <c:val>
            <c:numRef>
              <c:f>'IP team spend'!$I$2:$I$7</c:f>
              <c:numCache>
                <c:formatCode>0%</c:formatCode>
                <c:ptCount val="6"/>
                <c:pt idx="0">
                  <c:v>0.53846153846153844</c:v>
                </c:pt>
                <c:pt idx="1">
                  <c:v>7.6923076923076927E-2</c:v>
                </c:pt>
                <c:pt idx="2">
                  <c:v>0.10256410256410256</c:v>
                </c:pt>
                <c:pt idx="3">
                  <c:v>7.6923076923076927E-2</c:v>
                </c:pt>
                <c:pt idx="4">
                  <c:v>2.564102564102564E-2</c:v>
                </c:pt>
                <c:pt idx="5">
                  <c:v>0.17948717948717949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F-46B6-8E3B-1E955D4E2F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9688752"/>
        <c:axId val="439686008"/>
      </c:barChart>
      <c:catAx>
        <c:axId val="43968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86008"/>
        <c:crosses val="autoZero"/>
        <c:auto val="1"/>
        <c:lblAlgn val="ctr"/>
        <c:lblOffset val="100"/>
        <c:noMultiLvlLbl val="0"/>
      </c:catAx>
      <c:valAx>
        <c:axId val="439686008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396887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IP Spend as a Percentage of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'IP % of rev'!$H$4</c:f>
              <c:strCache>
                <c:ptCount val="1"/>
                <c:pt idx="0">
                  <c:v>2017 survey (N = 38)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% of rev'!$I$1:$N$1</c:f>
              <c:strCache>
                <c:ptCount val="6"/>
                <c:pt idx="0">
                  <c:v>Less than 0.10%</c:v>
                </c:pt>
                <c:pt idx="1">
                  <c:v>0.11% - 0.20%</c:v>
                </c:pt>
                <c:pt idx="2">
                  <c:v>0.21% - 0.30%</c:v>
                </c:pt>
                <c:pt idx="3">
                  <c:v>0.31% - 0.40%</c:v>
                </c:pt>
                <c:pt idx="4">
                  <c:v>0.41% - 0.50%</c:v>
                </c:pt>
                <c:pt idx="5">
                  <c:v>More than 0.50%</c:v>
                </c:pt>
              </c:strCache>
            </c:strRef>
          </c:cat>
          <c:val>
            <c:numRef>
              <c:f>'IP % of rev'!$I$4:$N$4</c:f>
              <c:numCache>
                <c:formatCode>0%</c:formatCode>
                <c:ptCount val="6"/>
                <c:pt idx="0">
                  <c:v>0.31578947368421051</c:v>
                </c:pt>
                <c:pt idx="1">
                  <c:v>0.31578947368421051</c:v>
                </c:pt>
                <c:pt idx="2">
                  <c:v>5.2631578947368418E-2</c:v>
                </c:pt>
                <c:pt idx="3">
                  <c:v>7.8947368421052627E-2</c:v>
                </c:pt>
                <c:pt idx="4">
                  <c:v>5.2631578947368418E-2</c:v>
                </c:pt>
                <c:pt idx="5">
                  <c:v>0.18421052631578946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05-4C3D-9C70-F51D4D12D49E}"/>
            </c:ext>
          </c:extLst>
        </c:ser>
        <c:ser>
          <c:idx val="1"/>
          <c:order val="1"/>
          <c:tx>
            <c:strRef>
              <c:f>'IP % of rev'!$H$3</c:f>
              <c:strCache>
                <c:ptCount val="1"/>
                <c:pt idx="0">
                  <c:v>2018 survey (N = 32)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% of rev'!$I$1:$N$1</c:f>
              <c:strCache>
                <c:ptCount val="6"/>
                <c:pt idx="0">
                  <c:v>Less than 0.10%</c:v>
                </c:pt>
                <c:pt idx="1">
                  <c:v>0.11% - 0.20%</c:v>
                </c:pt>
                <c:pt idx="2">
                  <c:v>0.21% - 0.30%</c:v>
                </c:pt>
                <c:pt idx="3">
                  <c:v>0.31% - 0.40%</c:v>
                </c:pt>
                <c:pt idx="4">
                  <c:v>0.41% - 0.50%</c:v>
                </c:pt>
                <c:pt idx="5">
                  <c:v>More than 0.50%</c:v>
                </c:pt>
              </c:strCache>
            </c:strRef>
          </c:cat>
          <c:val>
            <c:numRef>
              <c:f>'IP % of rev'!$I$3:$N$3</c:f>
              <c:numCache>
                <c:formatCode>0%</c:formatCode>
                <c:ptCount val="6"/>
                <c:pt idx="0">
                  <c:v>0.34375</c:v>
                </c:pt>
                <c:pt idx="1">
                  <c:v>0.28125</c:v>
                </c:pt>
                <c:pt idx="2">
                  <c:v>9.375E-2</c:v>
                </c:pt>
                <c:pt idx="3">
                  <c:v>9.375E-2</c:v>
                </c:pt>
                <c:pt idx="4">
                  <c:v>0.125</c:v>
                </c:pt>
                <c:pt idx="5">
                  <c:v>6.25E-2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05-4C3D-9C70-F51D4D12D49E}"/>
            </c:ext>
          </c:extLst>
        </c:ser>
        <c:ser>
          <c:idx val="0"/>
          <c:order val="2"/>
          <c:tx>
            <c:strRef>
              <c:f>'IP % of rev'!$H$2</c:f>
              <c:strCache>
                <c:ptCount val="1"/>
                <c:pt idx="0">
                  <c:v>2019 survey (N = 39)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% of rev'!$I$1:$N$1</c:f>
              <c:strCache>
                <c:ptCount val="6"/>
                <c:pt idx="0">
                  <c:v>Less than 0.10%</c:v>
                </c:pt>
                <c:pt idx="1">
                  <c:v>0.11% - 0.20%</c:v>
                </c:pt>
                <c:pt idx="2">
                  <c:v>0.21% - 0.30%</c:v>
                </c:pt>
                <c:pt idx="3">
                  <c:v>0.31% - 0.40%</c:v>
                </c:pt>
                <c:pt idx="4">
                  <c:v>0.41% - 0.50%</c:v>
                </c:pt>
                <c:pt idx="5">
                  <c:v>More than 0.50%</c:v>
                </c:pt>
              </c:strCache>
            </c:strRef>
          </c:cat>
          <c:val>
            <c:numRef>
              <c:f>'IP % of rev'!$I$2:$N$2</c:f>
              <c:numCache>
                <c:formatCode>0%</c:formatCode>
                <c:ptCount val="6"/>
                <c:pt idx="0">
                  <c:v>0.38461538461538464</c:v>
                </c:pt>
                <c:pt idx="1">
                  <c:v>0.33333333333333331</c:v>
                </c:pt>
                <c:pt idx="2">
                  <c:v>0.10256410256410256</c:v>
                </c:pt>
                <c:pt idx="3">
                  <c:v>0.10256410256410256</c:v>
                </c:pt>
                <c:pt idx="4">
                  <c:v>2.564102564102564E-2</c:v>
                </c:pt>
                <c:pt idx="5">
                  <c:v>5.128205128205128E-2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5-4C3D-9C70-F51D4D12D4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9693456"/>
        <c:axId val="439689536"/>
      </c:barChart>
      <c:catAx>
        <c:axId val="43969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89536"/>
        <c:crosses val="autoZero"/>
        <c:auto val="1"/>
        <c:lblAlgn val="ctr"/>
        <c:lblOffset val="100"/>
        <c:noMultiLvlLbl val="0"/>
      </c:catAx>
      <c:valAx>
        <c:axId val="43968953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396934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IP Spend as a Percentage of R&amp;D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'IP % of R&amp;D'!$I$4</c:f>
              <c:strCache>
                <c:ptCount val="1"/>
                <c:pt idx="0">
                  <c:v>2017 survey (N = 34)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% of R&amp;D'!$J$1:$N$1</c:f>
              <c:strCache>
                <c:ptCount val="5"/>
                <c:pt idx="0">
                  <c:v>Less than 2%</c:v>
                </c:pt>
                <c:pt idx="1">
                  <c:v>3% - 4%</c:v>
                </c:pt>
                <c:pt idx="2">
                  <c:v>5% - 6%</c:v>
                </c:pt>
                <c:pt idx="3">
                  <c:v>7% - 8%</c:v>
                </c:pt>
                <c:pt idx="4">
                  <c:v>More than 8%</c:v>
                </c:pt>
              </c:strCache>
            </c:strRef>
          </c:cat>
          <c:val>
            <c:numRef>
              <c:f>'IP % of R&amp;D'!$J$4:$N$4</c:f>
              <c:numCache>
                <c:formatCode>0%</c:formatCode>
                <c:ptCount val="5"/>
                <c:pt idx="0">
                  <c:v>0.35294117647058826</c:v>
                </c:pt>
                <c:pt idx="1">
                  <c:v>0.17647058823529413</c:v>
                </c:pt>
                <c:pt idx="2">
                  <c:v>0.26470588235294118</c:v>
                </c:pt>
                <c:pt idx="3">
                  <c:v>8.8235294117647065E-2</c:v>
                </c:pt>
                <c:pt idx="4">
                  <c:v>0.11764705882352941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C3-4DBF-ACBD-1E0870F79966}"/>
            </c:ext>
          </c:extLst>
        </c:ser>
        <c:ser>
          <c:idx val="1"/>
          <c:order val="1"/>
          <c:tx>
            <c:strRef>
              <c:f>'IP % of R&amp;D'!$I$3</c:f>
              <c:strCache>
                <c:ptCount val="1"/>
                <c:pt idx="0">
                  <c:v>2018 survey (N = 31)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% of R&amp;D'!$J$1:$N$1</c:f>
              <c:strCache>
                <c:ptCount val="5"/>
                <c:pt idx="0">
                  <c:v>Less than 2%</c:v>
                </c:pt>
                <c:pt idx="1">
                  <c:v>3% - 4%</c:v>
                </c:pt>
                <c:pt idx="2">
                  <c:v>5% - 6%</c:v>
                </c:pt>
                <c:pt idx="3">
                  <c:v>7% - 8%</c:v>
                </c:pt>
                <c:pt idx="4">
                  <c:v>More than 8%</c:v>
                </c:pt>
              </c:strCache>
            </c:strRef>
          </c:cat>
          <c:val>
            <c:numRef>
              <c:f>'IP % of R&amp;D'!$J$3:$N$3</c:f>
              <c:numCache>
                <c:formatCode>0%</c:formatCode>
                <c:ptCount val="5"/>
                <c:pt idx="0">
                  <c:v>0.35483870967741937</c:v>
                </c:pt>
                <c:pt idx="1">
                  <c:v>0.19354838709677419</c:v>
                </c:pt>
                <c:pt idx="2">
                  <c:v>0.29032258064516131</c:v>
                </c:pt>
                <c:pt idx="3">
                  <c:v>6.4516129032258063E-2</c:v>
                </c:pt>
                <c:pt idx="4">
                  <c:v>9.6774193548387094E-2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C3-4DBF-ACBD-1E0870F79966}"/>
            </c:ext>
          </c:extLst>
        </c:ser>
        <c:ser>
          <c:idx val="0"/>
          <c:order val="2"/>
          <c:tx>
            <c:strRef>
              <c:f>'IP % of R&amp;D'!$I$2</c:f>
              <c:strCache>
                <c:ptCount val="1"/>
                <c:pt idx="0">
                  <c:v>2019 survey (N = 34)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% of R&amp;D'!$J$1:$N$1</c:f>
              <c:strCache>
                <c:ptCount val="5"/>
                <c:pt idx="0">
                  <c:v>Less than 2%</c:v>
                </c:pt>
                <c:pt idx="1">
                  <c:v>3% - 4%</c:v>
                </c:pt>
                <c:pt idx="2">
                  <c:v>5% - 6%</c:v>
                </c:pt>
                <c:pt idx="3">
                  <c:v>7% - 8%</c:v>
                </c:pt>
                <c:pt idx="4">
                  <c:v>More than 8%</c:v>
                </c:pt>
              </c:strCache>
            </c:strRef>
          </c:cat>
          <c:val>
            <c:numRef>
              <c:f>'IP % of R&amp;D'!$J$2:$N$2</c:f>
              <c:numCache>
                <c:formatCode>0%</c:formatCode>
                <c:ptCount val="5"/>
                <c:pt idx="0">
                  <c:v>0.47</c:v>
                </c:pt>
                <c:pt idx="1">
                  <c:v>0.15</c:v>
                </c:pt>
                <c:pt idx="2">
                  <c:v>0.12</c:v>
                </c:pt>
                <c:pt idx="3">
                  <c:v>6.25E-2</c:v>
                </c:pt>
                <c:pt idx="4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C3-4DBF-ACBD-1E0870F799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9689928"/>
        <c:axId val="465887280"/>
      </c:barChart>
      <c:catAx>
        <c:axId val="439689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87280"/>
        <c:crosses val="autoZero"/>
        <c:auto val="1"/>
        <c:lblAlgn val="ctr"/>
        <c:lblOffset val="100"/>
        <c:noMultiLvlLbl val="0"/>
      </c:catAx>
      <c:valAx>
        <c:axId val="46588728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396899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Internal IP Spend as a Percentage of Total IP Spend (Excluding Litigation)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'In house IP'!$I$4</c:f>
              <c:strCache>
                <c:ptCount val="1"/>
                <c:pt idx="0">
                  <c:v>2017 survey (N = 35)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house IP'!$J$1:$O$1</c:f>
              <c:strCache>
                <c:ptCount val="6"/>
                <c:pt idx="0">
                  <c:v>Less than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More than 50%</c:v>
                </c:pt>
              </c:strCache>
            </c:strRef>
          </c:cat>
          <c:val>
            <c:numRef>
              <c:f>'In house IP'!$J$4:$O$4</c:f>
              <c:numCache>
                <c:formatCode>0%</c:formatCode>
                <c:ptCount val="6"/>
                <c:pt idx="0">
                  <c:v>0.11428571428571428</c:v>
                </c:pt>
                <c:pt idx="1">
                  <c:v>0.25714285714285712</c:v>
                </c:pt>
                <c:pt idx="2">
                  <c:v>0.17142857142857143</c:v>
                </c:pt>
                <c:pt idx="3">
                  <c:v>0.17142857142857143</c:v>
                </c:pt>
                <c:pt idx="4">
                  <c:v>8.5714285714285715E-2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BE-4767-9934-9E9242B400FA}"/>
            </c:ext>
          </c:extLst>
        </c:ser>
        <c:ser>
          <c:idx val="1"/>
          <c:order val="1"/>
          <c:tx>
            <c:strRef>
              <c:f>'In house IP'!$I$3</c:f>
              <c:strCache>
                <c:ptCount val="1"/>
                <c:pt idx="0">
                  <c:v>2018 survey (N = 28)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house IP'!$J$1:$O$1</c:f>
              <c:strCache>
                <c:ptCount val="6"/>
                <c:pt idx="0">
                  <c:v>Less than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More than 50%</c:v>
                </c:pt>
              </c:strCache>
            </c:strRef>
          </c:cat>
          <c:val>
            <c:numRef>
              <c:f>'In house IP'!$J$3:$O$3</c:f>
              <c:numCache>
                <c:formatCode>0%</c:formatCode>
                <c:ptCount val="6"/>
                <c:pt idx="0">
                  <c:v>0</c:v>
                </c:pt>
                <c:pt idx="1">
                  <c:v>0.21428571428571427</c:v>
                </c:pt>
                <c:pt idx="2">
                  <c:v>0.21428571428571427</c:v>
                </c:pt>
                <c:pt idx="3">
                  <c:v>0.25</c:v>
                </c:pt>
                <c:pt idx="4">
                  <c:v>7.1428571428571425E-2</c:v>
                </c:pt>
                <c:pt idx="5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BE-4767-9934-9E9242B400FA}"/>
            </c:ext>
          </c:extLst>
        </c:ser>
        <c:ser>
          <c:idx val="0"/>
          <c:order val="2"/>
          <c:tx>
            <c:strRef>
              <c:f>'In house IP'!$I$2</c:f>
              <c:strCache>
                <c:ptCount val="1"/>
                <c:pt idx="0">
                  <c:v>2019 survey (N = 31)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house IP'!$J$1:$O$1</c:f>
              <c:strCache>
                <c:ptCount val="6"/>
                <c:pt idx="0">
                  <c:v>Less than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More than 50%</c:v>
                </c:pt>
              </c:strCache>
            </c:strRef>
          </c:cat>
          <c:val>
            <c:numRef>
              <c:f>'In house IP'!$J$2:$O$2</c:f>
              <c:numCache>
                <c:formatCode>0%</c:formatCode>
                <c:ptCount val="6"/>
                <c:pt idx="0">
                  <c:v>6.4516129032258063E-2</c:v>
                </c:pt>
                <c:pt idx="1">
                  <c:v>0.22580645161290322</c:v>
                </c:pt>
                <c:pt idx="2">
                  <c:v>0.29032258064516131</c:v>
                </c:pt>
                <c:pt idx="3">
                  <c:v>0.12903225806451613</c:v>
                </c:pt>
                <c:pt idx="4">
                  <c:v>0.12903225806451613</c:v>
                </c:pt>
                <c:pt idx="5">
                  <c:v>0.16129032258064516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BE-4767-9934-9E9242B400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5893160"/>
        <c:axId val="465894728"/>
      </c:barChart>
      <c:catAx>
        <c:axId val="465893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94728"/>
        <c:crosses val="autoZero"/>
        <c:auto val="1"/>
        <c:lblAlgn val="ctr"/>
        <c:lblOffset val="100"/>
        <c:noMultiLvlLbl val="0"/>
      </c:catAx>
      <c:valAx>
        <c:axId val="46589472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658931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2018 External IP Spend vs. 2018 External IP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'IP Budget'!$A$4</c:f>
              <c:strCache>
                <c:ptCount val="1"/>
                <c:pt idx="0">
                  <c:v>2017 survey (N = 38)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Budget'!$B$1:$G$1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Budget'!$B$4:$G$4</c:f>
              <c:numCache>
                <c:formatCode>0%</c:formatCode>
                <c:ptCount val="6"/>
                <c:pt idx="0">
                  <c:v>0.31578947368421051</c:v>
                </c:pt>
                <c:pt idx="1">
                  <c:v>5.2631578947368418E-2</c:v>
                </c:pt>
                <c:pt idx="2">
                  <c:v>0.10526315789473684</c:v>
                </c:pt>
                <c:pt idx="3">
                  <c:v>5.2631578947368418E-2</c:v>
                </c:pt>
                <c:pt idx="4">
                  <c:v>0.10526315789473684</c:v>
                </c:pt>
                <c:pt idx="5">
                  <c:v>0.36842105263157893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89-466E-9F6E-C2FCAA20142E}"/>
            </c:ext>
          </c:extLst>
        </c:ser>
        <c:ser>
          <c:idx val="1"/>
          <c:order val="1"/>
          <c:tx>
            <c:strRef>
              <c:f>'IP Budget'!$A$3</c:f>
              <c:strCache>
                <c:ptCount val="1"/>
                <c:pt idx="0">
                  <c:v>2018 survey (N = 38)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Budget'!$B$1:$G$1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Budget'!$B$3:$G$3</c:f>
              <c:numCache>
                <c:formatCode>0%</c:formatCode>
                <c:ptCount val="6"/>
                <c:pt idx="0">
                  <c:v>0.23684210526315788</c:v>
                </c:pt>
                <c:pt idx="1">
                  <c:v>0.10526315789473684</c:v>
                </c:pt>
                <c:pt idx="2">
                  <c:v>0.15789473684210525</c:v>
                </c:pt>
                <c:pt idx="3">
                  <c:v>2.6315789473684209E-2</c:v>
                </c:pt>
                <c:pt idx="4">
                  <c:v>0.10526315789473684</c:v>
                </c:pt>
                <c:pt idx="5">
                  <c:v>0.36842105263157893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89-466E-9F6E-C2FCAA20142E}"/>
            </c:ext>
          </c:extLst>
        </c:ser>
        <c:ser>
          <c:idx val="0"/>
          <c:order val="2"/>
          <c:tx>
            <c:strRef>
              <c:f>'IP Budget'!$A$2</c:f>
              <c:strCache>
                <c:ptCount val="1"/>
                <c:pt idx="0">
                  <c:v>2019 survey (N = 47)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Budget'!$B$1:$G$1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Budget'!$B$2:$G$2</c:f>
              <c:numCache>
                <c:formatCode>0%</c:formatCode>
                <c:ptCount val="6"/>
                <c:pt idx="0">
                  <c:v>0.17</c:v>
                </c:pt>
                <c:pt idx="1">
                  <c:v>0.23</c:v>
                </c:pt>
                <c:pt idx="2">
                  <c:v>0.17</c:v>
                </c:pt>
                <c:pt idx="3">
                  <c:v>0.02</c:v>
                </c:pt>
                <c:pt idx="4">
                  <c:v>0.21</c:v>
                </c:pt>
                <c:pt idx="5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89-466E-9F6E-C2FCAA2014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5893944"/>
        <c:axId val="465890416"/>
      </c:barChart>
      <c:catAx>
        <c:axId val="46589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90416"/>
        <c:crosses val="autoZero"/>
        <c:auto val="1"/>
        <c:lblAlgn val="ctr"/>
        <c:lblOffset val="100"/>
        <c:noMultiLvlLbl val="0"/>
      </c:catAx>
      <c:valAx>
        <c:axId val="465890416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465893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2018 External IP Spend vs. 2018 External IP Budget by Industry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'IP Budget'!$A$43</c:f>
              <c:strCache>
                <c:ptCount val="1"/>
                <c:pt idx="0">
                  <c:v>Computer/Software (N = 8)</c:v>
                </c:pt>
              </c:strCache>
            </c:strRef>
          </c:tx>
          <c:spPr>
            <a:solidFill>
              <a:srgbClr val="5A498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Budget'!$B$42:$G$42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Budget'!$B$43:$G$43</c:f>
              <c:numCache>
                <c:formatCode>0%</c:formatCode>
                <c:ptCount val="6"/>
                <c:pt idx="0">
                  <c:v>0.13</c:v>
                </c:pt>
                <c:pt idx="1">
                  <c:v>0.13</c:v>
                </c:pt>
                <c:pt idx="2">
                  <c:v>0.13</c:v>
                </c:pt>
                <c:pt idx="3">
                  <c:v>0</c:v>
                </c:pt>
                <c:pt idx="4">
                  <c:v>0.5</c:v>
                </c:pt>
                <c:pt idx="5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20-4894-BF48-98E1EB2DC11B}"/>
            </c:ext>
          </c:extLst>
        </c:ser>
        <c:ser>
          <c:idx val="1"/>
          <c:order val="1"/>
          <c:tx>
            <c:strRef>
              <c:f>'IP Budget'!$A$44</c:f>
              <c:strCache>
                <c:ptCount val="1"/>
                <c:pt idx="0">
                  <c:v>Industrial/Energy (N = 18)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Budget'!$B$42:$G$42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Budget'!$B$44:$G$44</c:f>
              <c:numCache>
                <c:formatCode>0%</c:formatCode>
                <c:ptCount val="6"/>
                <c:pt idx="0">
                  <c:v>0.17</c:v>
                </c:pt>
                <c:pt idx="1">
                  <c:v>0.39</c:v>
                </c:pt>
                <c:pt idx="2">
                  <c:v>0.17</c:v>
                </c:pt>
                <c:pt idx="3">
                  <c:v>0</c:v>
                </c:pt>
                <c:pt idx="4">
                  <c:v>0.11</c:v>
                </c:pt>
                <c:pt idx="5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20-4894-BF48-98E1EB2DC11B}"/>
            </c:ext>
          </c:extLst>
        </c:ser>
        <c:ser>
          <c:idx val="2"/>
          <c:order val="2"/>
          <c:tx>
            <c:strRef>
              <c:f>'IP Budget'!$A$45</c:f>
              <c:strCache>
                <c:ptCount val="1"/>
                <c:pt idx="0">
                  <c:v>Pharma/BIO/Chem (N = 7)</c:v>
                </c:pt>
              </c:strCache>
            </c:strRef>
          </c:tx>
          <c:spPr>
            <a:solidFill>
              <a:srgbClr val="7FC0C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Budget'!$B$42:$G$42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Budget'!$B$45:$G$45</c:f>
              <c:numCache>
                <c:formatCode>0%</c:formatCode>
                <c:ptCount val="6"/>
                <c:pt idx="0">
                  <c:v>0.28999999999999998</c:v>
                </c:pt>
                <c:pt idx="1">
                  <c:v>0</c:v>
                </c:pt>
                <c:pt idx="2">
                  <c:v>0.28999999999999998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20-4894-BF48-98E1EB2DC11B}"/>
            </c:ext>
          </c:extLst>
        </c:ser>
        <c:ser>
          <c:idx val="3"/>
          <c:order val="3"/>
          <c:tx>
            <c:strRef>
              <c:f>'IP Budget'!$A$46</c:f>
              <c:strCache>
                <c:ptCount val="1"/>
                <c:pt idx="0">
                  <c:v>Other (N = 14)</c:v>
                </c:pt>
              </c:strCache>
            </c:strRef>
          </c:tx>
          <c:spPr>
            <a:solidFill>
              <a:srgbClr val="ECD33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Budget'!$B$42:$G$42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Budget'!$B$46:$G$46</c:f>
              <c:numCache>
                <c:formatCode>0%</c:formatCode>
                <c:ptCount val="6"/>
                <c:pt idx="0">
                  <c:v>0.14000000000000001</c:v>
                </c:pt>
                <c:pt idx="1">
                  <c:v>0.21</c:v>
                </c:pt>
                <c:pt idx="2">
                  <c:v>0.14000000000000001</c:v>
                </c:pt>
                <c:pt idx="3">
                  <c:v>0</c:v>
                </c:pt>
                <c:pt idx="4">
                  <c:v>0.21</c:v>
                </c:pt>
                <c:pt idx="5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20-4894-BF48-98E1EB2DC1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5892768"/>
        <c:axId val="465890024"/>
      </c:barChart>
      <c:catAx>
        <c:axId val="4658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90024"/>
        <c:crosses val="autoZero"/>
        <c:auto val="1"/>
        <c:lblAlgn val="ctr"/>
        <c:lblOffset val="100"/>
        <c:noMultiLvlLbl val="0"/>
      </c:catAx>
      <c:valAx>
        <c:axId val="465890024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4658927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Internal Patent-Related Spend</a:t>
            </a:r>
          </a:p>
          <a:p>
            <a:pPr>
              <a:defRPr sz="1800" b="1"/>
            </a:pPr>
            <a:r>
              <a:rPr lang="en-US" sz="1800" b="1"/>
              <a:t>(N = 29)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598956960686876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 by Cate'!$J$7:$M$7</c:f>
              <c:strCache>
                <c:ptCount val="4"/>
                <c:pt idx="0">
                  <c:v>1% - 25%</c:v>
                </c:pt>
                <c:pt idx="1">
                  <c:v>26% - 50%</c:v>
                </c:pt>
                <c:pt idx="2">
                  <c:v>51% - 75%</c:v>
                </c:pt>
                <c:pt idx="3">
                  <c:v>76% - 100%</c:v>
                </c:pt>
              </c:strCache>
            </c:strRef>
          </c:cat>
          <c:val>
            <c:numRef>
              <c:f>'Pat by Cate'!$J$8:$M$8</c:f>
              <c:numCache>
                <c:formatCode>0%</c:formatCode>
                <c:ptCount val="4"/>
                <c:pt idx="0">
                  <c:v>0.5</c:v>
                </c:pt>
                <c:pt idx="1">
                  <c:v>0.30769230769230771</c:v>
                </c:pt>
                <c:pt idx="2">
                  <c:v>7.6923076923076927E-2</c:v>
                </c:pt>
                <c:pt idx="3">
                  <c:v>0.11538461538461539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77-40B3-ACC9-DF7E89CBF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5892376"/>
        <c:axId val="465891592"/>
      </c:barChart>
      <c:catAx>
        <c:axId val="46589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91592"/>
        <c:crosses val="autoZero"/>
        <c:auto val="1"/>
        <c:lblAlgn val="ctr"/>
        <c:lblOffset val="100"/>
        <c:noMultiLvlLbl val="0"/>
      </c:catAx>
      <c:valAx>
        <c:axId val="46589159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658923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External Patent-Related Spend</a:t>
            </a:r>
          </a:p>
          <a:p>
            <a:pPr>
              <a:defRPr sz="1800" b="1"/>
            </a:pPr>
            <a:r>
              <a:rPr lang="en-US" sz="1800" b="1"/>
              <a:t>(N = 29)</a:t>
            </a:r>
          </a:p>
        </c:rich>
      </c:tx>
      <c:layout>
        <c:manualLayout>
          <c:xMode val="edge"/>
          <c:yMode val="edge"/>
          <c:x val="0.36038795931758533"/>
          <c:y val="2.4581295376200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59049265174111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 by Cate'!$Q$7:$T$7</c:f>
              <c:strCache>
                <c:ptCount val="4"/>
                <c:pt idx="0">
                  <c:v>1% - 25%</c:v>
                </c:pt>
                <c:pt idx="1">
                  <c:v>26% - 50%</c:v>
                </c:pt>
                <c:pt idx="2">
                  <c:v>51% - 75%</c:v>
                </c:pt>
                <c:pt idx="3">
                  <c:v>76% - 100%</c:v>
                </c:pt>
              </c:strCache>
            </c:strRef>
          </c:cat>
          <c:val>
            <c:numRef>
              <c:f>'Pat by Cate'!$Q$8:$T$8</c:f>
              <c:numCache>
                <c:formatCode>0%</c:formatCode>
                <c:ptCount val="4"/>
                <c:pt idx="0">
                  <c:v>0.10344827586206896</c:v>
                </c:pt>
                <c:pt idx="1">
                  <c:v>6.8965517241379309E-2</c:v>
                </c:pt>
                <c:pt idx="2">
                  <c:v>0.34482758620689657</c:v>
                </c:pt>
                <c:pt idx="3">
                  <c:v>0.48275862068965519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9E-4DFA-BF8E-E245EE4AC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5891984"/>
        <c:axId val="465887672"/>
      </c:barChart>
      <c:catAx>
        <c:axId val="46589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87672"/>
        <c:crosses val="autoZero"/>
        <c:auto val="1"/>
        <c:lblAlgn val="ctr"/>
        <c:lblOffset val="100"/>
        <c:noMultiLvlLbl val="0"/>
      </c:catAx>
      <c:valAx>
        <c:axId val="46588767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658919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 Spend (Internal and External) as a Percentage of R&amp;D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16343298117617572"/>
          <c:w val="0.9770833333333333"/>
          <c:h val="0.7632442069216471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'Patent % RD'!$I$4</c:f>
              <c:strCache>
                <c:ptCount val="1"/>
                <c:pt idx="0">
                  <c:v>2017 survey (N = 32)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% RD'!$J$1:$M$1</c:f>
              <c:strCache>
                <c:ptCount val="4"/>
                <c:pt idx="0">
                  <c:v>Less than 2.4%</c:v>
                </c:pt>
                <c:pt idx="1">
                  <c:v>2.5% - 4.4%</c:v>
                </c:pt>
                <c:pt idx="2">
                  <c:v>4.5% - 6.4%</c:v>
                </c:pt>
                <c:pt idx="3">
                  <c:v>More than 6.5%</c:v>
                </c:pt>
              </c:strCache>
            </c:strRef>
          </c:cat>
          <c:val>
            <c:numRef>
              <c:f>'Patent % RD'!$J$4:$M$4</c:f>
              <c:numCache>
                <c:formatCode>0%</c:formatCode>
                <c:ptCount val="4"/>
                <c:pt idx="0">
                  <c:v>0.4375</c:v>
                </c:pt>
                <c:pt idx="1">
                  <c:v>0.28125</c:v>
                </c:pt>
                <c:pt idx="2">
                  <c:v>0.15625</c:v>
                </c:pt>
                <c:pt idx="3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9C-4FB5-9593-99BD79865B83}"/>
            </c:ext>
          </c:extLst>
        </c:ser>
        <c:ser>
          <c:idx val="1"/>
          <c:order val="1"/>
          <c:tx>
            <c:strRef>
              <c:f>'Patent % RD'!$I$3</c:f>
              <c:strCache>
                <c:ptCount val="1"/>
                <c:pt idx="0">
                  <c:v>2018 survey (N = 26)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% RD'!$J$1:$M$1</c:f>
              <c:strCache>
                <c:ptCount val="4"/>
                <c:pt idx="0">
                  <c:v>Less than 2.4%</c:v>
                </c:pt>
                <c:pt idx="1">
                  <c:v>2.5% - 4.4%</c:v>
                </c:pt>
                <c:pt idx="2">
                  <c:v>4.5% - 6.4%</c:v>
                </c:pt>
                <c:pt idx="3">
                  <c:v>More than 6.5%</c:v>
                </c:pt>
              </c:strCache>
            </c:strRef>
          </c:cat>
          <c:val>
            <c:numRef>
              <c:f>'Patent % RD'!$J$3:$M$3</c:f>
              <c:numCache>
                <c:formatCode>0%</c:formatCode>
                <c:ptCount val="4"/>
                <c:pt idx="0">
                  <c:v>0.5</c:v>
                </c:pt>
                <c:pt idx="1">
                  <c:v>0.27</c:v>
                </c:pt>
                <c:pt idx="2">
                  <c:v>0.12</c:v>
                </c:pt>
                <c:pt idx="3">
                  <c:v>0.11538461538461539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9C-4FB5-9593-99BD79865B83}"/>
            </c:ext>
          </c:extLst>
        </c:ser>
        <c:ser>
          <c:idx val="0"/>
          <c:order val="2"/>
          <c:tx>
            <c:strRef>
              <c:f>'Patent % RD'!$I$2</c:f>
              <c:strCache>
                <c:ptCount val="1"/>
                <c:pt idx="0">
                  <c:v>2019 survey (N = 27)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% RD'!$J$1:$M$1</c:f>
              <c:strCache>
                <c:ptCount val="4"/>
                <c:pt idx="0">
                  <c:v>Less than 2.4%</c:v>
                </c:pt>
                <c:pt idx="1">
                  <c:v>2.5% - 4.4%</c:v>
                </c:pt>
                <c:pt idx="2">
                  <c:v>4.5% - 6.4%</c:v>
                </c:pt>
                <c:pt idx="3">
                  <c:v>More than 6.5%</c:v>
                </c:pt>
              </c:strCache>
            </c:strRef>
          </c:cat>
          <c:val>
            <c:numRef>
              <c:f>'Patent % RD'!$J$2:$M$2</c:f>
              <c:numCache>
                <c:formatCode>0%</c:formatCode>
                <c:ptCount val="4"/>
                <c:pt idx="0">
                  <c:v>0.52</c:v>
                </c:pt>
                <c:pt idx="1">
                  <c:v>0.10714285714285714</c:v>
                </c:pt>
                <c:pt idx="2">
                  <c:v>0.10714285714285714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C-4FB5-9593-99BD79865B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5888456"/>
        <c:axId val="465888848"/>
      </c:barChart>
      <c:catAx>
        <c:axId val="46588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88848"/>
        <c:crosses val="autoZero"/>
        <c:auto val="1"/>
        <c:lblAlgn val="ctr"/>
        <c:lblOffset val="100"/>
        <c:noMultiLvlLbl val="0"/>
      </c:catAx>
      <c:valAx>
        <c:axId val="46588884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658884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Total R&amp;D Spend</a:t>
            </a:r>
          </a:p>
          <a:p>
            <a:pPr>
              <a:defRPr sz="1800" b="1"/>
            </a:pPr>
            <a:r>
              <a:rPr lang="en-US" sz="1800" b="0" i="1" dirty="0"/>
              <a:t>Survey year represents previous fiscal year*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'Total RD'!$J$2</c:f>
              <c:strCache>
                <c:ptCount val="1"/>
                <c:pt idx="0">
                  <c:v>2018 survey (N = 37)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RD'!$H$3:$H$7</c:f>
              <c:strCache>
                <c:ptCount val="5"/>
                <c:pt idx="0">
                  <c:v>Less than $0.5B</c:v>
                </c:pt>
                <c:pt idx="1">
                  <c:v>$0.6B - $1.0B</c:v>
                </c:pt>
                <c:pt idx="2">
                  <c:v>$1.1B - $1.5B</c:v>
                </c:pt>
                <c:pt idx="3">
                  <c:v>$1.6B - $2.0B</c:v>
                </c:pt>
                <c:pt idx="4">
                  <c:v>More than $2.0B</c:v>
                </c:pt>
              </c:strCache>
            </c:strRef>
          </c:cat>
          <c:val>
            <c:numRef>
              <c:f>'Total RD'!$J$3:$J$7</c:f>
              <c:numCache>
                <c:formatCode>0%</c:formatCode>
                <c:ptCount val="5"/>
                <c:pt idx="0">
                  <c:v>0.48648648648648651</c:v>
                </c:pt>
                <c:pt idx="1">
                  <c:v>8.1081081081081086E-2</c:v>
                </c:pt>
                <c:pt idx="2">
                  <c:v>8.1081081081081086E-2</c:v>
                </c:pt>
                <c:pt idx="3">
                  <c:v>0.1891891891891892</c:v>
                </c:pt>
                <c:pt idx="4">
                  <c:v>0.16216216216216217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08-4382-A353-685FCC52E561}"/>
            </c:ext>
          </c:extLst>
        </c:ser>
        <c:ser>
          <c:idx val="0"/>
          <c:order val="1"/>
          <c:tx>
            <c:strRef>
              <c:f>'Total RD'!$I$2</c:f>
              <c:strCache>
                <c:ptCount val="1"/>
                <c:pt idx="0">
                  <c:v>2019 survey (N = 46) 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RD'!$H$3:$H$7</c:f>
              <c:strCache>
                <c:ptCount val="5"/>
                <c:pt idx="0">
                  <c:v>Less than $0.5B</c:v>
                </c:pt>
                <c:pt idx="1">
                  <c:v>$0.6B - $1.0B</c:v>
                </c:pt>
                <c:pt idx="2">
                  <c:v>$1.1B - $1.5B</c:v>
                </c:pt>
                <c:pt idx="3">
                  <c:v>$1.6B - $2.0B</c:v>
                </c:pt>
                <c:pt idx="4">
                  <c:v>More than $2.0B</c:v>
                </c:pt>
              </c:strCache>
            </c:strRef>
          </c:cat>
          <c:val>
            <c:numRef>
              <c:f>'Total RD'!$I$3:$I$7</c:f>
              <c:numCache>
                <c:formatCode>0%</c:formatCode>
                <c:ptCount val="5"/>
                <c:pt idx="0">
                  <c:v>0.5</c:v>
                </c:pt>
                <c:pt idx="1">
                  <c:v>0.15217391304347827</c:v>
                </c:pt>
                <c:pt idx="2">
                  <c:v>6.5217391304347824E-2</c:v>
                </c:pt>
                <c:pt idx="3">
                  <c:v>0.10869565217391304</c:v>
                </c:pt>
                <c:pt idx="4">
                  <c:v>0.17391304347826086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08-4382-A353-685FCC52E5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6413256"/>
        <c:axId val="436418744"/>
      </c:barChart>
      <c:catAx>
        <c:axId val="436413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18744"/>
        <c:crosses val="autoZero"/>
        <c:auto val="1"/>
        <c:lblAlgn val="ctr"/>
        <c:lblOffset val="100"/>
        <c:noMultiLvlLbl val="0"/>
      </c:catAx>
      <c:valAx>
        <c:axId val="43641874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364132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 Portfolio Spend</a:t>
            </a:r>
          </a:p>
          <a:p>
            <a:pPr>
              <a:defRPr sz="1800" b="1"/>
            </a:pPr>
            <a:r>
              <a:rPr lang="en-US" sz="1800" b="0" i="1" dirty="0"/>
              <a:t>Average % of total patent portfolio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'Pat Port Spend'!$K$4</c:f>
              <c:strCache>
                <c:ptCount val="1"/>
                <c:pt idx="0">
                  <c:v>2017 survey (N = 34)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 Port Spend'!$L$1:$N$1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'Pat Port Spend'!$L$4:$N$4</c:f>
              <c:numCache>
                <c:formatCode>0%</c:formatCode>
                <c:ptCount val="3"/>
                <c:pt idx="0">
                  <c:v>0.25166734197190388</c:v>
                </c:pt>
                <c:pt idx="1">
                  <c:v>0.39175767048596916</c:v>
                </c:pt>
                <c:pt idx="2">
                  <c:v>0.35657498754212702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C5-4F19-BEF3-684085A9EB1B}"/>
            </c:ext>
          </c:extLst>
        </c:ser>
        <c:ser>
          <c:idx val="1"/>
          <c:order val="1"/>
          <c:tx>
            <c:strRef>
              <c:f>'Pat Port Spend'!$K$3</c:f>
              <c:strCache>
                <c:ptCount val="1"/>
                <c:pt idx="0">
                  <c:v>2018 survey (N = 28)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 Port Spend'!$L$1:$N$1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'Pat Port Spend'!$L$3:$N$3</c:f>
              <c:numCache>
                <c:formatCode>0%</c:formatCode>
                <c:ptCount val="3"/>
                <c:pt idx="0">
                  <c:v>0.24723503222135673</c:v>
                </c:pt>
                <c:pt idx="1">
                  <c:v>0.44039076719530712</c:v>
                </c:pt>
                <c:pt idx="2">
                  <c:v>0.31237420058333626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C5-4F19-BEF3-684085A9EB1B}"/>
            </c:ext>
          </c:extLst>
        </c:ser>
        <c:ser>
          <c:idx val="0"/>
          <c:order val="2"/>
          <c:tx>
            <c:strRef>
              <c:f>'Pat Port Spend'!$K$2</c:f>
              <c:strCache>
                <c:ptCount val="1"/>
                <c:pt idx="0">
                  <c:v>2019 survey (N = 28)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 Port Spend'!$L$1:$N$1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'Pat Port Spend'!$L$2:$N$2</c:f>
              <c:numCache>
                <c:formatCode>0%</c:formatCode>
                <c:ptCount val="3"/>
                <c:pt idx="0">
                  <c:v>0.27</c:v>
                </c:pt>
                <c:pt idx="1">
                  <c:v>0.46</c:v>
                </c:pt>
                <c:pt idx="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5-4F19-BEF3-684085A9EB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8127872"/>
        <c:axId val="467771984"/>
      </c:barChart>
      <c:catAx>
        <c:axId val="43812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71984"/>
        <c:crosses val="autoZero"/>
        <c:auto val="1"/>
        <c:lblAlgn val="ctr"/>
        <c:lblOffset val="100"/>
        <c:noMultiLvlLbl val="0"/>
      </c:catAx>
      <c:valAx>
        <c:axId val="467771984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4381278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 Portfolio Spend by Industry</a:t>
            </a:r>
          </a:p>
          <a:p>
            <a:pPr>
              <a:defRPr sz="1800" b="1"/>
            </a:pPr>
            <a:r>
              <a:rPr lang="en-US" sz="1800" b="0" i="1" dirty="0"/>
              <a:t>Average % of total patent portfolio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'Pat Port Spend'!$K$80</c:f>
              <c:strCache>
                <c:ptCount val="1"/>
                <c:pt idx="0">
                  <c:v>Computer/Software (N = 5)</c:v>
                </c:pt>
              </c:strCache>
            </c:strRef>
          </c:tx>
          <c:spPr>
            <a:solidFill>
              <a:srgbClr val="5A498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 Port Spend'!$L$79:$N$79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'Pat Port Spend'!$L$80:$N$80</c:f>
              <c:numCache>
                <c:formatCode>0%</c:formatCode>
                <c:ptCount val="3"/>
                <c:pt idx="0">
                  <c:v>0.25</c:v>
                </c:pt>
                <c:pt idx="1">
                  <c:v>0.51</c:v>
                </c:pt>
                <c:pt idx="2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2B-4FF3-BB02-4FE5803AC6C6}"/>
            </c:ext>
          </c:extLst>
        </c:ser>
        <c:ser>
          <c:idx val="1"/>
          <c:order val="1"/>
          <c:tx>
            <c:strRef>
              <c:f>'Pat Port Spend'!$K$81</c:f>
              <c:strCache>
                <c:ptCount val="1"/>
                <c:pt idx="0">
                  <c:v>Industrial/Energy (N = 11)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 Port Spend'!$L$79:$N$79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'Pat Port Spend'!$L$81:$N$81</c:f>
              <c:numCache>
                <c:formatCode>0%</c:formatCode>
                <c:ptCount val="3"/>
                <c:pt idx="0">
                  <c:v>0.3</c:v>
                </c:pt>
                <c:pt idx="1">
                  <c:v>0.39</c:v>
                </c:pt>
                <c:pt idx="2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2B-4FF3-BB02-4FE5803AC6C6}"/>
            </c:ext>
          </c:extLst>
        </c:ser>
        <c:ser>
          <c:idx val="2"/>
          <c:order val="2"/>
          <c:tx>
            <c:strRef>
              <c:f>'Pat Port Spend'!$K$82</c:f>
              <c:strCache>
                <c:ptCount val="1"/>
                <c:pt idx="0">
                  <c:v>Other (N = 8)</c:v>
                </c:pt>
              </c:strCache>
            </c:strRef>
          </c:tx>
          <c:spPr>
            <a:solidFill>
              <a:srgbClr val="ECD33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 Port Spend'!$L$79:$N$79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'Pat Port Spend'!$L$82:$N$82</c:f>
              <c:numCache>
                <c:formatCode>0%</c:formatCode>
                <c:ptCount val="3"/>
                <c:pt idx="0">
                  <c:v>0.25</c:v>
                </c:pt>
                <c:pt idx="1">
                  <c:v>0.51</c:v>
                </c:pt>
                <c:pt idx="2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2B-4FF3-BB02-4FE5803AC6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7773552"/>
        <c:axId val="467771592"/>
      </c:barChart>
      <c:catAx>
        <c:axId val="46777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71592"/>
        <c:crosses val="autoZero"/>
        <c:auto val="1"/>
        <c:lblAlgn val="ctr"/>
        <c:lblOffset val="100"/>
        <c:noMultiLvlLbl val="0"/>
      </c:catAx>
      <c:valAx>
        <c:axId val="467771592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467773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2018 External Patent-Related Spend vs. 2018 External Patent-Related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'IP Budget'!$A$27</c:f>
              <c:strCache>
                <c:ptCount val="1"/>
                <c:pt idx="0">
                  <c:v>2017 survey (N = 38)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Budget'!$B$24:$G$24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Budget'!$B$27:$G$27</c:f>
              <c:numCache>
                <c:formatCode>0%</c:formatCode>
                <c:ptCount val="6"/>
                <c:pt idx="0">
                  <c:v>0.28947368421052633</c:v>
                </c:pt>
                <c:pt idx="1">
                  <c:v>0.10526315789473684</c:v>
                </c:pt>
                <c:pt idx="2">
                  <c:v>0.10526315789473684</c:v>
                </c:pt>
                <c:pt idx="3">
                  <c:v>5.2631578947368418E-2</c:v>
                </c:pt>
                <c:pt idx="4">
                  <c:v>0.13157894736842105</c:v>
                </c:pt>
                <c:pt idx="5">
                  <c:v>0.31578947368421051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D7-4A54-B755-FAA2355E4C4D}"/>
            </c:ext>
          </c:extLst>
        </c:ser>
        <c:ser>
          <c:idx val="1"/>
          <c:order val="1"/>
          <c:tx>
            <c:strRef>
              <c:f>'IP Budget'!$A$26</c:f>
              <c:strCache>
                <c:ptCount val="1"/>
                <c:pt idx="0">
                  <c:v>2018 survey (N = 38)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Budget'!$B$24:$G$24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Budget'!$B$26:$G$26</c:f>
              <c:numCache>
                <c:formatCode>0%</c:formatCode>
                <c:ptCount val="6"/>
                <c:pt idx="0">
                  <c:v>0.21052631578947367</c:v>
                </c:pt>
                <c:pt idx="1">
                  <c:v>0.10526315789473684</c:v>
                </c:pt>
                <c:pt idx="2">
                  <c:v>0.15789473684210525</c:v>
                </c:pt>
                <c:pt idx="3">
                  <c:v>0.10526315789473684</c:v>
                </c:pt>
                <c:pt idx="4">
                  <c:v>7.8947368421052627E-2</c:v>
                </c:pt>
                <c:pt idx="5">
                  <c:v>0.34210526315789475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D7-4A54-B755-FAA2355E4C4D}"/>
            </c:ext>
          </c:extLst>
        </c:ser>
        <c:ser>
          <c:idx val="0"/>
          <c:order val="2"/>
          <c:tx>
            <c:strRef>
              <c:f>'IP Budget'!$A$25</c:f>
              <c:strCache>
                <c:ptCount val="1"/>
                <c:pt idx="0">
                  <c:v>2019 survey (N = 47)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Budget'!$B$24:$G$24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Budget'!$B$25:$G$25</c:f>
              <c:numCache>
                <c:formatCode>0%</c:formatCode>
                <c:ptCount val="6"/>
                <c:pt idx="0">
                  <c:v>0.15</c:v>
                </c:pt>
                <c:pt idx="1">
                  <c:v>0.26</c:v>
                </c:pt>
                <c:pt idx="2">
                  <c:v>0.15</c:v>
                </c:pt>
                <c:pt idx="3">
                  <c:v>0.02</c:v>
                </c:pt>
                <c:pt idx="4">
                  <c:v>0.19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D7-4A54-B755-FAA2355E4C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7772768"/>
        <c:axId val="467776688"/>
      </c:barChart>
      <c:catAx>
        <c:axId val="46777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76688"/>
        <c:crosses val="autoZero"/>
        <c:auto val="1"/>
        <c:lblAlgn val="ctr"/>
        <c:lblOffset val="100"/>
        <c:noMultiLvlLbl val="0"/>
      </c:catAx>
      <c:valAx>
        <c:axId val="467776688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4677727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2018 External Patent-Related Spend vs. 2018 External Patent-Related Budget by Industry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'IP Budget'!$A$62</c:f>
              <c:strCache>
                <c:ptCount val="1"/>
                <c:pt idx="0">
                  <c:v>Computer/Software (N = 8)</c:v>
                </c:pt>
              </c:strCache>
            </c:strRef>
          </c:tx>
          <c:spPr>
            <a:solidFill>
              <a:srgbClr val="5A498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Budget'!$B$61:$G$61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Budget'!$B$62:$G$62</c:f>
              <c:numCache>
                <c:formatCode>0%</c:formatCode>
                <c:ptCount val="6"/>
                <c:pt idx="0">
                  <c:v>0.13</c:v>
                </c:pt>
                <c:pt idx="1">
                  <c:v>0.13</c:v>
                </c:pt>
                <c:pt idx="2">
                  <c:v>0.13</c:v>
                </c:pt>
                <c:pt idx="3">
                  <c:v>0</c:v>
                </c:pt>
                <c:pt idx="4">
                  <c:v>0.5</c:v>
                </c:pt>
                <c:pt idx="5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EE-4C37-8D18-12543DF3844D}"/>
            </c:ext>
          </c:extLst>
        </c:ser>
        <c:ser>
          <c:idx val="1"/>
          <c:order val="1"/>
          <c:tx>
            <c:strRef>
              <c:f>'IP Budget'!$A$63</c:f>
              <c:strCache>
                <c:ptCount val="1"/>
                <c:pt idx="0">
                  <c:v>Industrial/Energy (N = 18)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Budget'!$B$61:$G$61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Budget'!$B$63:$G$63</c:f>
              <c:numCache>
                <c:formatCode>0%</c:formatCode>
                <c:ptCount val="6"/>
                <c:pt idx="0">
                  <c:v>0.11</c:v>
                </c:pt>
                <c:pt idx="1">
                  <c:v>0.5</c:v>
                </c:pt>
                <c:pt idx="2">
                  <c:v>0.06</c:v>
                </c:pt>
                <c:pt idx="3">
                  <c:v>0</c:v>
                </c:pt>
                <c:pt idx="4">
                  <c:v>0.11</c:v>
                </c:pt>
                <c:pt idx="5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EE-4C37-8D18-12543DF3844D}"/>
            </c:ext>
          </c:extLst>
        </c:ser>
        <c:ser>
          <c:idx val="2"/>
          <c:order val="2"/>
          <c:tx>
            <c:strRef>
              <c:f>'IP Budget'!$A$64</c:f>
              <c:strCache>
                <c:ptCount val="1"/>
                <c:pt idx="0">
                  <c:v>Pharma/BIO/Chem (N = 7)</c:v>
                </c:pt>
              </c:strCache>
            </c:strRef>
          </c:tx>
          <c:spPr>
            <a:solidFill>
              <a:srgbClr val="7FC0C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Budget'!$B$61:$G$61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Budget'!$B$64:$G$64</c:f>
              <c:numCache>
                <c:formatCode>0%</c:formatCode>
                <c:ptCount val="6"/>
                <c:pt idx="0">
                  <c:v>0.28999999999999998</c:v>
                </c:pt>
                <c:pt idx="1">
                  <c:v>0</c:v>
                </c:pt>
                <c:pt idx="2">
                  <c:v>0.43</c:v>
                </c:pt>
                <c:pt idx="3">
                  <c:v>0.14000000000000001</c:v>
                </c:pt>
                <c:pt idx="4">
                  <c:v>0</c:v>
                </c:pt>
                <c:pt idx="5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EE-4C37-8D18-12543DF3844D}"/>
            </c:ext>
          </c:extLst>
        </c:ser>
        <c:ser>
          <c:idx val="3"/>
          <c:order val="3"/>
          <c:tx>
            <c:strRef>
              <c:f>'IP Budget'!$A$65</c:f>
              <c:strCache>
                <c:ptCount val="1"/>
                <c:pt idx="0">
                  <c:v>Other (N = 14)</c:v>
                </c:pt>
              </c:strCache>
            </c:strRef>
          </c:tx>
          <c:spPr>
            <a:solidFill>
              <a:srgbClr val="ECD33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Budget'!$B$61:$G$61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'IP Budget'!$B$65:$G$65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</c:v>
                </c:pt>
                <c:pt idx="4">
                  <c:v>0.21</c:v>
                </c:pt>
                <c:pt idx="5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EE-4C37-8D18-12543DF384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7779040"/>
        <c:axId val="467775512"/>
      </c:barChart>
      <c:catAx>
        <c:axId val="46777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75512"/>
        <c:crosses val="autoZero"/>
        <c:auto val="1"/>
        <c:lblAlgn val="ctr"/>
        <c:lblOffset val="100"/>
        <c:noMultiLvlLbl val="0"/>
      </c:catAx>
      <c:valAx>
        <c:axId val="467775512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467779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Patent Litigation Spend as a Percentage of Total IP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'Patent Lit % IP'!$H$4</c:f>
              <c:strCache>
                <c:ptCount val="1"/>
                <c:pt idx="0">
                  <c:v>2017 survey (N = 37)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Lit % IP'!$I$1:$L$1</c:f>
              <c:strCache>
                <c:ptCount val="4"/>
                <c:pt idx="0">
                  <c:v>5% or less</c:v>
                </c:pt>
                <c:pt idx="1">
                  <c:v>6% - 10%</c:v>
                </c:pt>
                <c:pt idx="2">
                  <c:v>11% - 15%</c:v>
                </c:pt>
                <c:pt idx="3">
                  <c:v>More than 15%</c:v>
                </c:pt>
              </c:strCache>
            </c:strRef>
          </c:cat>
          <c:val>
            <c:numRef>
              <c:f>'Patent Lit % IP'!$I$4:$L$4</c:f>
              <c:numCache>
                <c:formatCode>0%</c:formatCode>
                <c:ptCount val="4"/>
                <c:pt idx="0">
                  <c:v>0.56756756756756754</c:v>
                </c:pt>
                <c:pt idx="1">
                  <c:v>8.1081081081081086E-2</c:v>
                </c:pt>
                <c:pt idx="2">
                  <c:v>5.4054054054054057E-2</c:v>
                </c:pt>
                <c:pt idx="3">
                  <c:v>0.29729729729729731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99-4DBB-B879-22D442005401}"/>
            </c:ext>
          </c:extLst>
        </c:ser>
        <c:ser>
          <c:idx val="1"/>
          <c:order val="1"/>
          <c:tx>
            <c:strRef>
              <c:f>'Patent Lit % IP'!$H$3</c:f>
              <c:strCache>
                <c:ptCount val="1"/>
                <c:pt idx="0">
                  <c:v>2018 survey (N = 28)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Lit % IP'!$I$1:$L$1</c:f>
              <c:strCache>
                <c:ptCount val="4"/>
                <c:pt idx="0">
                  <c:v>5% or less</c:v>
                </c:pt>
                <c:pt idx="1">
                  <c:v>6% - 10%</c:v>
                </c:pt>
                <c:pt idx="2">
                  <c:v>11% - 15%</c:v>
                </c:pt>
                <c:pt idx="3">
                  <c:v>More than 15%</c:v>
                </c:pt>
              </c:strCache>
            </c:strRef>
          </c:cat>
          <c:val>
            <c:numRef>
              <c:f>'Patent Lit % IP'!$I$3:$L$3</c:f>
              <c:numCache>
                <c:formatCode>0%</c:formatCode>
                <c:ptCount val="4"/>
                <c:pt idx="0">
                  <c:v>0.375</c:v>
                </c:pt>
                <c:pt idx="1">
                  <c:v>0.21875</c:v>
                </c:pt>
                <c:pt idx="2">
                  <c:v>9.375E-2</c:v>
                </c:pt>
                <c:pt idx="3">
                  <c:v>0.3125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99-4DBB-B879-22D442005401}"/>
            </c:ext>
          </c:extLst>
        </c:ser>
        <c:ser>
          <c:idx val="0"/>
          <c:order val="2"/>
          <c:tx>
            <c:strRef>
              <c:f>'Patent Lit % IP'!$H$2</c:f>
              <c:strCache>
                <c:ptCount val="1"/>
                <c:pt idx="0">
                  <c:v>2019 survey (N = 41)</c:v>
                </c:pt>
              </c:strCache>
            </c:strRef>
          </c:tx>
          <c:spPr>
            <a:solidFill>
              <a:srgbClr val="5A4987"/>
            </a:solidFill>
            <a:ln>
              <a:solidFill>
                <a:srgbClr val="7FC0C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Lit % IP'!$I$1:$L$1</c:f>
              <c:strCache>
                <c:ptCount val="4"/>
                <c:pt idx="0">
                  <c:v>5% or less</c:v>
                </c:pt>
                <c:pt idx="1">
                  <c:v>6% - 10%</c:v>
                </c:pt>
                <c:pt idx="2">
                  <c:v>11% - 15%</c:v>
                </c:pt>
                <c:pt idx="3">
                  <c:v>More than 15%</c:v>
                </c:pt>
              </c:strCache>
            </c:strRef>
          </c:cat>
          <c:val>
            <c:numRef>
              <c:f>'Patent Lit % IP'!$I$2:$L$2</c:f>
              <c:numCache>
                <c:formatCode>0%</c:formatCode>
                <c:ptCount val="4"/>
                <c:pt idx="0">
                  <c:v>0.51219512195121952</c:v>
                </c:pt>
                <c:pt idx="1">
                  <c:v>0.14634146341463414</c:v>
                </c:pt>
                <c:pt idx="2">
                  <c:v>0</c:v>
                </c:pt>
                <c:pt idx="3">
                  <c:v>0.34146341463414637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9-4DBB-B879-22D4420054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7777864"/>
        <c:axId val="467773160"/>
      </c:barChart>
      <c:catAx>
        <c:axId val="46777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73160"/>
        <c:crosses val="autoZero"/>
        <c:auto val="1"/>
        <c:lblAlgn val="ctr"/>
        <c:lblOffset val="100"/>
        <c:noMultiLvlLbl val="0"/>
      </c:catAx>
      <c:valAx>
        <c:axId val="467773160"/>
        <c:scaling>
          <c:orientation val="minMax"/>
          <c:max val="1.3"/>
        </c:scaling>
        <c:delete val="1"/>
        <c:axPos val="l"/>
        <c:numFmt formatCode="0%" sourceLinked="1"/>
        <c:majorTickMark val="out"/>
        <c:minorTickMark val="none"/>
        <c:tickLblPos val="nextTo"/>
        <c:crossAx val="467777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Outside Counsel Spend by Category</a:t>
            </a:r>
          </a:p>
          <a:p>
            <a:pPr>
              <a:defRPr sz="1800"/>
            </a:pPr>
            <a:r>
              <a:rPr lang="en-US" sz="1800" i="1" dirty="0"/>
              <a:t>As a % of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'Outside Counsel Spend'!$L$4</c:f>
              <c:strCache>
                <c:ptCount val="1"/>
                <c:pt idx="0">
                  <c:v>2017 survey (N = 36)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'Outside Counsel Spend'!$M$1:$O$1</c:f>
              <c:strCache>
                <c:ptCount val="3"/>
                <c:pt idx="0">
                  <c:v>U.S. Outside Counsel Patent
 Portfolio Spend</c:v>
                </c:pt>
                <c:pt idx="1">
                  <c:v>International Outside Counsel
 Patent Portfolio Spend</c:v>
                </c:pt>
                <c:pt idx="2">
                  <c:v>Outside Counsel 
Trademark Spend</c:v>
                </c:pt>
              </c:strCache>
            </c:strRef>
          </c:cat>
          <c:val>
            <c:numRef>
              <c:f>'Outside Counsel Spend'!$M$4:$O$4</c:f>
              <c:numCache>
                <c:formatCode>0%</c:formatCode>
                <c:ptCount val="3"/>
                <c:pt idx="0">
                  <c:v>0.3</c:v>
                </c:pt>
                <c:pt idx="1">
                  <c:v>0.57999999999999996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0A-4B6B-9BE9-14D1B77B693C}"/>
            </c:ext>
          </c:extLst>
        </c:ser>
        <c:ser>
          <c:idx val="1"/>
          <c:order val="1"/>
          <c:tx>
            <c:strRef>
              <c:f>'Outside Counsel Spend'!$L$3</c:f>
              <c:strCache>
                <c:ptCount val="1"/>
                <c:pt idx="0">
                  <c:v>2018 survey (N = 28)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'Outside Counsel Spend'!$M$1:$O$1</c:f>
              <c:strCache>
                <c:ptCount val="3"/>
                <c:pt idx="0">
                  <c:v>U.S. Outside Counsel Patent
 Portfolio Spend</c:v>
                </c:pt>
                <c:pt idx="1">
                  <c:v>International Outside Counsel
 Patent Portfolio Spend</c:v>
                </c:pt>
                <c:pt idx="2">
                  <c:v>Outside Counsel 
Trademark Spend</c:v>
                </c:pt>
              </c:strCache>
            </c:strRef>
          </c:cat>
          <c:val>
            <c:numRef>
              <c:f>'Outside Counsel Spend'!$M$3:$O$3</c:f>
              <c:numCache>
                <c:formatCode>0%</c:formatCode>
                <c:ptCount val="3"/>
                <c:pt idx="0">
                  <c:v>0.39</c:v>
                </c:pt>
                <c:pt idx="1">
                  <c:v>0.35</c:v>
                </c:pt>
                <c:pt idx="2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0A-4B6B-9BE9-14D1B77B693C}"/>
            </c:ext>
          </c:extLst>
        </c:ser>
        <c:ser>
          <c:idx val="0"/>
          <c:order val="2"/>
          <c:tx>
            <c:strRef>
              <c:f>'Outside Counsel Spend'!$L$2</c:f>
              <c:strCache>
                <c:ptCount val="1"/>
                <c:pt idx="0">
                  <c:v>2019 survey (N = 35)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'Outside Counsel Spend'!$M$1:$O$1</c:f>
              <c:strCache>
                <c:ptCount val="3"/>
                <c:pt idx="0">
                  <c:v>U.S. Outside Counsel Patent
 Portfolio Spend</c:v>
                </c:pt>
                <c:pt idx="1">
                  <c:v>International Outside Counsel
 Patent Portfolio Spend</c:v>
                </c:pt>
                <c:pt idx="2">
                  <c:v>Outside Counsel 
Trademark Spend</c:v>
                </c:pt>
              </c:strCache>
            </c:strRef>
          </c:cat>
          <c:val>
            <c:numRef>
              <c:f>'Outside Counsel Spend'!$M$2:$O$2</c:f>
              <c:numCache>
                <c:formatCode>0%</c:formatCode>
                <c:ptCount val="3"/>
                <c:pt idx="0">
                  <c:v>0.4400148378576304</c:v>
                </c:pt>
                <c:pt idx="1">
                  <c:v>0.33857347192571779</c:v>
                </c:pt>
                <c:pt idx="2">
                  <c:v>0.2214116902166518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A-4B6B-9BE9-14D1B77B69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7776296"/>
        <c:axId val="467778256"/>
      </c:barChart>
      <c:catAx>
        <c:axId val="46777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78256"/>
        <c:crosses val="autoZero"/>
        <c:auto val="1"/>
        <c:lblAlgn val="ctr"/>
        <c:lblOffset val="100"/>
        <c:noMultiLvlLbl val="0"/>
      </c:catAx>
      <c:valAx>
        <c:axId val="467778256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467776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Please indicate what percentage of your patent budget is paid for by allocating a total of 100 percentage points between the following areas: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2449608876122201"/>
          <c:w val="0.9770833333333333"/>
          <c:h val="0.638550813296817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'% of budget'!$G$88</c:f>
              <c:strCache>
                <c:ptCount val="1"/>
                <c:pt idx="0">
                  <c:v>Yes (reported more than 0%)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of budget'!$H$87:$K$87</c:f>
              <c:strCache>
                <c:ptCount val="4"/>
                <c:pt idx="0">
                  <c:v>Central Corporate Headquarters
 (N = 14)</c:v>
                </c:pt>
                <c:pt idx="1">
                  <c:v>Business
(N = 27)</c:v>
                </c:pt>
                <c:pt idx="2">
                  <c:v>Legal
(N = 42)</c:v>
                </c:pt>
                <c:pt idx="3">
                  <c:v>Engineering/R&amp;D
(N = 18)</c:v>
                </c:pt>
              </c:strCache>
            </c:strRef>
          </c:cat>
          <c:val>
            <c:numRef>
              <c:f>'% of budget'!$H$88:$K$88</c:f>
              <c:numCache>
                <c:formatCode>0%</c:formatCode>
                <c:ptCount val="4"/>
                <c:pt idx="0">
                  <c:v>0.7857142857142857</c:v>
                </c:pt>
                <c:pt idx="1">
                  <c:v>0.96296296296296291</c:v>
                </c:pt>
                <c:pt idx="2">
                  <c:v>0.95238095238095233</c:v>
                </c:pt>
                <c:pt idx="3">
                  <c:v>0.83333333333333337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01-4201-A5EA-86F1B0ED5566}"/>
            </c:ext>
          </c:extLst>
        </c:ser>
        <c:ser>
          <c:idx val="1"/>
          <c:order val="1"/>
          <c:tx>
            <c:strRef>
              <c:f>'% of budget'!$G$89</c:f>
              <c:strCache>
                <c:ptCount val="1"/>
                <c:pt idx="0">
                  <c:v>No (reported 0%)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of budget'!$H$87:$K$87</c:f>
              <c:strCache>
                <c:ptCount val="4"/>
                <c:pt idx="0">
                  <c:v>Central Corporate Headquarters
 (N = 14)</c:v>
                </c:pt>
                <c:pt idx="1">
                  <c:v>Business
(N = 27)</c:v>
                </c:pt>
                <c:pt idx="2">
                  <c:v>Legal
(N = 42)</c:v>
                </c:pt>
                <c:pt idx="3">
                  <c:v>Engineering/R&amp;D
(N = 18)</c:v>
                </c:pt>
              </c:strCache>
            </c:strRef>
          </c:cat>
          <c:val>
            <c:numRef>
              <c:f>'% of budget'!$H$89:$K$89</c:f>
              <c:numCache>
                <c:formatCode>0%</c:formatCode>
                <c:ptCount val="4"/>
                <c:pt idx="0">
                  <c:v>0.21428571428571427</c:v>
                </c:pt>
                <c:pt idx="1">
                  <c:v>3.7037037037037035E-2</c:v>
                </c:pt>
                <c:pt idx="2">
                  <c:v>4.7619047619047616E-2</c:v>
                </c:pt>
                <c:pt idx="3">
                  <c:v>0.16666666666666666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01-4201-A5EA-86F1B0ED55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65893552"/>
        <c:axId val="469641096"/>
      </c:barChart>
      <c:catAx>
        <c:axId val="46589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41096"/>
        <c:crosses val="autoZero"/>
        <c:auto val="1"/>
        <c:lblAlgn val="ctr"/>
        <c:lblOffset val="100"/>
        <c:noMultiLvlLbl val="0"/>
      </c:catAx>
      <c:valAx>
        <c:axId val="469641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589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Number of Invention Disclosures Recevied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'Inv Disc'!$H$4</c:f>
              <c:strCache>
                <c:ptCount val="1"/>
                <c:pt idx="0">
                  <c:v>2017 survey (N = 40)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Disc'!$I$1:$N$1</c:f>
              <c:strCache>
                <c:ptCount val="6"/>
                <c:pt idx="0">
                  <c:v>Less than 200</c:v>
                </c:pt>
                <c:pt idx="1">
                  <c:v>201 - 400</c:v>
                </c:pt>
                <c:pt idx="2">
                  <c:v>401 - 600</c:v>
                </c:pt>
                <c:pt idx="3">
                  <c:v>601 - 800</c:v>
                </c:pt>
                <c:pt idx="4">
                  <c:v>801 - 1,000</c:v>
                </c:pt>
                <c:pt idx="5">
                  <c:v>More than 1,000</c:v>
                </c:pt>
              </c:strCache>
            </c:strRef>
          </c:cat>
          <c:val>
            <c:numRef>
              <c:f>'Inv Disc'!$I$4:$N$4</c:f>
              <c:numCache>
                <c:formatCode>0%</c:formatCode>
                <c:ptCount val="6"/>
                <c:pt idx="0">
                  <c:v>0.45</c:v>
                </c:pt>
                <c:pt idx="1">
                  <c:v>0.125</c:v>
                </c:pt>
                <c:pt idx="2">
                  <c:v>7.4999999999999997E-2</c:v>
                </c:pt>
                <c:pt idx="3">
                  <c:v>7.4999999999999997E-2</c:v>
                </c:pt>
                <c:pt idx="4">
                  <c:v>7.4999999999999997E-2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FD-4D37-AD69-A2E2D545CBA8}"/>
            </c:ext>
          </c:extLst>
        </c:ser>
        <c:ser>
          <c:idx val="1"/>
          <c:order val="1"/>
          <c:tx>
            <c:strRef>
              <c:f>'Inv Disc'!$H$3</c:f>
              <c:strCache>
                <c:ptCount val="1"/>
                <c:pt idx="0">
                  <c:v>2018 survey (N = 33)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Disc'!$I$1:$N$1</c:f>
              <c:strCache>
                <c:ptCount val="6"/>
                <c:pt idx="0">
                  <c:v>Less than 200</c:v>
                </c:pt>
                <c:pt idx="1">
                  <c:v>201 - 400</c:v>
                </c:pt>
                <c:pt idx="2">
                  <c:v>401 - 600</c:v>
                </c:pt>
                <c:pt idx="3">
                  <c:v>601 - 800</c:v>
                </c:pt>
                <c:pt idx="4">
                  <c:v>801 - 1,000</c:v>
                </c:pt>
                <c:pt idx="5">
                  <c:v>More than 1,000</c:v>
                </c:pt>
              </c:strCache>
            </c:strRef>
          </c:cat>
          <c:val>
            <c:numRef>
              <c:f>'Inv Disc'!$I$3:$N$3</c:f>
              <c:numCache>
                <c:formatCode>0%</c:formatCode>
                <c:ptCount val="6"/>
                <c:pt idx="0">
                  <c:v>0.36363636363636365</c:v>
                </c:pt>
                <c:pt idx="1">
                  <c:v>6.0606060606060608E-2</c:v>
                </c:pt>
                <c:pt idx="2">
                  <c:v>6.0606060606060608E-2</c:v>
                </c:pt>
                <c:pt idx="3">
                  <c:v>9.0909090909090912E-2</c:v>
                </c:pt>
                <c:pt idx="4">
                  <c:v>9.0909090909090912E-2</c:v>
                </c:pt>
                <c:pt idx="5">
                  <c:v>0.33333333333333331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FD-4D37-AD69-A2E2D545CBA8}"/>
            </c:ext>
          </c:extLst>
        </c:ser>
        <c:ser>
          <c:idx val="0"/>
          <c:order val="2"/>
          <c:tx>
            <c:strRef>
              <c:f>'Inv Disc'!$H$2</c:f>
              <c:strCache>
                <c:ptCount val="1"/>
                <c:pt idx="0">
                  <c:v>2019 survey (N = 43)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Disc'!$I$1:$N$1</c:f>
              <c:strCache>
                <c:ptCount val="6"/>
                <c:pt idx="0">
                  <c:v>Less than 200</c:v>
                </c:pt>
                <c:pt idx="1">
                  <c:v>201 - 400</c:v>
                </c:pt>
                <c:pt idx="2">
                  <c:v>401 - 600</c:v>
                </c:pt>
                <c:pt idx="3">
                  <c:v>601 - 800</c:v>
                </c:pt>
                <c:pt idx="4">
                  <c:v>801 - 1,000</c:v>
                </c:pt>
                <c:pt idx="5">
                  <c:v>More than 1,000</c:v>
                </c:pt>
              </c:strCache>
            </c:strRef>
          </c:cat>
          <c:val>
            <c:numRef>
              <c:f>'Inv Disc'!$I$2:$N$2</c:f>
              <c:numCache>
                <c:formatCode>0%</c:formatCode>
                <c:ptCount val="6"/>
                <c:pt idx="0">
                  <c:v>0.51162790697674421</c:v>
                </c:pt>
                <c:pt idx="1">
                  <c:v>4.6511627906976744E-2</c:v>
                </c:pt>
                <c:pt idx="2">
                  <c:v>9.3023255813953487E-2</c:v>
                </c:pt>
                <c:pt idx="3">
                  <c:v>4.6511627906976744E-2</c:v>
                </c:pt>
                <c:pt idx="4">
                  <c:v>4.6511627906976744E-2</c:v>
                </c:pt>
                <c:pt idx="5">
                  <c:v>0.2558139534883721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FD-4D37-AD69-A2E2D545CB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9637960"/>
        <c:axId val="469638744"/>
      </c:barChart>
      <c:catAx>
        <c:axId val="46963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38744"/>
        <c:crosses val="autoZero"/>
        <c:auto val="1"/>
        <c:lblAlgn val="ctr"/>
        <c:lblOffset val="100"/>
        <c:noMultiLvlLbl val="0"/>
      </c:catAx>
      <c:valAx>
        <c:axId val="46963874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696379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Revenue ($M) per Invention</a:t>
            </a:r>
            <a:r>
              <a:rPr lang="en-US" sz="1800" b="1" baseline="0" dirty="0"/>
              <a:t> Disclosure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'Rev per Inv Dis'!$I$4</c:f>
              <c:strCache>
                <c:ptCount val="1"/>
                <c:pt idx="0">
                  <c:v>2017 survey (N = 40)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Inv Dis'!$J$1:$O$1</c:f>
              <c:strCache>
                <c:ptCount val="6"/>
                <c:pt idx="0">
                  <c:v>Less than $10</c:v>
                </c:pt>
                <c:pt idx="1">
                  <c:v>$11 - $20</c:v>
                </c:pt>
                <c:pt idx="2">
                  <c:v>$21 - $30</c:v>
                </c:pt>
                <c:pt idx="3">
                  <c:v>$31 -$40</c:v>
                </c:pt>
                <c:pt idx="4">
                  <c:v>$41 - $50</c:v>
                </c:pt>
                <c:pt idx="5">
                  <c:v>More than $50</c:v>
                </c:pt>
              </c:strCache>
            </c:strRef>
          </c:cat>
          <c:val>
            <c:numRef>
              <c:f>'Rev per Inv Dis'!$J$4:$O$4</c:f>
              <c:numCache>
                <c:formatCode>0%</c:formatCode>
                <c:ptCount val="6"/>
                <c:pt idx="0">
                  <c:v>0.3</c:v>
                </c:pt>
                <c:pt idx="1">
                  <c:v>0.17499999999999999</c:v>
                </c:pt>
                <c:pt idx="2">
                  <c:v>0.1</c:v>
                </c:pt>
                <c:pt idx="3">
                  <c:v>0.1</c:v>
                </c:pt>
                <c:pt idx="4">
                  <c:v>7.4999999999999997E-2</c:v>
                </c:pt>
                <c:pt idx="5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40-483A-8B62-285A6B3E8BAF}"/>
            </c:ext>
          </c:extLst>
        </c:ser>
        <c:ser>
          <c:idx val="1"/>
          <c:order val="1"/>
          <c:tx>
            <c:strRef>
              <c:f>'Rev per Inv Dis'!$I$3</c:f>
              <c:strCache>
                <c:ptCount val="1"/>
                <c:pt idx="0">
                  <c:v>2018 survey (N = 33)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Inv Dis'!$J$1:$O$1</c:f>
              <c:strCache>
                <c:ptCount val="6"/>
                <c:pt idx="0">
                  <c:v>Less than $10</c:v>
                </c:pt>
                <c:pt idx="1">
                  <c:v>$11 - $20</c:v>
                </c:pt>
                <c:pt idx="2">
                  <c:v>$21 - $30</c:v>
                </c:pt>
                <c:pt idx="3">
                  <c:v>$31 -$40</c:v>
                </c:pt>
                <c:pt idx="4">
                  <c:v>$41 - $50</c:v>
                </c:pt>
                <c:pt idx="5">
                  <c:v>More than $50</c:v>
                </c:pt>
              </c:strCache>
            </c:strRef>
          </c:cat>
          <c:val>
            <c:numRef>
              <c:f>'Rev per Inv Dis'!$J$3:$O$3</c:f>
              <c:numCache>
                <c:formatCode>0%</c:formatCode>
                <c:ptCount val="6"/>
                <c:pt idx="0">
                  <c:v>0.24242424242424243</c:v>
                </c:pt>
                <c:pt idx="1">
                  <c:v>0.27272727272727271</c:v>
                </c:pt>
                <c:pt idx="2">
                  <c:v>6.0606060606060608E-2</c:v>
                </c:pt>
                <c:pt idx="3">
                  <c:v>6.0606060606060608E-2</c:v>
                </c:pt>
                <c:pt idx="4">
                  <c:v>6.0606060606060608E-2</c:v>
                </c:pt>
                <c:pt idx="5">
                  <c:v>0.30303030303030304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40-483A-8B62-285A6B3E8BAF}"/>
            </c:ext>
          </c:extLst>
        </c:ser>
        <c:ser>
          <c:idx val="0"/>
          <c:order val="2"/>
          <c:tx>
            <c:strRef>
              <c:f>'Rev per Inv Dis'!$I$2</c:f>
              <c:strCache>
                <c:ptCount val="1"/>
                <c:pt idx="0">
                  <c:v>2019 survey (N = 41)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Inv Dis'!$J$1:$O$1</c:f>
              <c:strCache>
                <c:ptCount val="6"/>
                <c:pt idx="0">
                  <c:v>Less than $10</c:v>
                </c:pt>
                <c:pt idx="1">
                  <c:v>$11 - $20</c:v>
                </c:pt>
                <c:pt idx="2">
                  <c:v>$21 - $30</c:v>
                </c:pt>
                <c:pt idx="3">
                  <c:v>$31 -$40</c:v>
                </c:pt>
                <c:pt idx="4">
                  <c:v>$41 - $50</c:v>
                </c:pt>
                <c:pt idx="5">
                  <c:v>More than $50</c:v>
                </c:pt>
              </c:strCache>
            </c:strRef>
          </c:cat>
          <c:val>
            <c:numRef>
              <c:f>'Rev per Inv Dis'!$J$2:$O$2</c:f>
              <c:numCache>
                <c:formatCode>0%</c:formatCode>
                <c:ptCount val="6"/>
                <c:pt idx="0">
                  <c:v>0.15</c:v>
                </c:pt>
                <c:pt idx="1">
                  <c:v>0.22</c:v>
                </c:pt>
                <c:pt idx="2">
                  <c:v>0.24</c:v>
                </c:pt>
                <c:pt idx="3">
                  <c:v>0.05</c:v>
                </c:pt>
                <c:pt idx="4">
                  <c:v>0.02</c:v>
                </c:pt>
                <c:pt idx="5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40-483A-8B62-285A6B3E8B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9641488"/>
        <c:axId val="469639528"/>
      </c:barChart>
      <c:catAx>
        <c:axId val="46964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39528"/>
        <c:crosses val="autoZero"/>
        <c:auto val="1"/>
        <c:lblAlgn val="ctr"/>
        <c:lblOffset val="100"/>
        <c:noMultiLvlLbl val="0"/>
      </c:catAx>
      <c:valAx>
        <c:axId val="4696395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696414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$M R&amp;D Spend per Invention Disclosure</a:t>
            </a:r>
          </a:p>
          <a:p>
            <a:pPr algn="ctr" rtl="0">
              <a:defRPr sz="2000" b="1"/>
            </a:pPr>
            <a:r>
              <a:rPr lang="en-US" sz="2000" b="1"/>
              <a:t>(N = 36)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58517579460198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 per RD'!$J$80:$N$80</c:f>
              <c:strCache>
                <c:ptCount val="5"/>
                <c:pt idx="0">
                  <c:v>0.01 - 0.5</c:v>
                </c:pt>
                <c:pt idx="1">
                  <c:v>0.6 - 1.0</c:v>
                </c:pt>
                <c:pt idx="2">
                  <c:v>1.1 - 1.5</c:v>
                </c:pt>
                <c:pt idx="3">
                  <c:v>1.6 - 2.0</c:v>
                </c:pt>
                <c:pt idx="4">
                  <c:v>More than 2.0</c:v>
                </c:pt>
              </c:strCache>
            </c:strRef>
          </c:cat>
          <c:val>
            <c:numRef>
              <c:f>'Inv Disc per RD'!$J$81:$N$81</c:f>
              <c:numCache>
                <c:formatCode>0%</c:formatCode>
                <c:ptCount val="5"/>
                <c:pt idx="0">
                  <c:v>0.27777777777777779</c:v>
                </c:pt>
                <c:pt idx="1">
                  <c:v>0.1388888888888889</c:v>
                </c:pt>
                <c:pt idx="2">
                  <c:v>0.22222222222222221</c:v>
                </c:pt>
                <c:pt idx="3">
                  <c:v>8.3333333333333329E-2</c:v>
                </c:pt>
                <c:pt idx="4">
                  <c:v>0.27777777777777779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09-4AFC-ADF6-C3EB0D67D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9634432"/>
        <c:axId val="469636000"/>
      </c:barChart>
      <c:catAx>
        <c:axId val="46963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36000"/>
        <c:crosses val="autoZero"/>
        <c:auto val="1"/>
        <c:lblAlgn val="ctr"/>
        <c:lblOffset val="100"/>
        <c:noMultiLvlLbl val="0"/>
      </c:catAx>
      <c:valAx>
        <c:axId val="46963600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696344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Size of IP Team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'IP team'!$G$14</c:f>
              <c:strCache>
                <c:ptCount val="1"/>
                <c:pt idx="0">
                  <c:v>2017 survey (N = 42)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team'!$H$11:$K$11</c:f>
              <c:strCache>
                <c:ptCount val="4"/>
                <c:pt idx="0">
                  <c:v>0</c:v>
                </c:pt>
                <c:pt idx="1">
                  <c:v>1 - 25</c:v>
                </c:pt>
                <c:pt idx="2">
                  <c:v>26 - 70</c:v>
                </c:pt>
                <c:pt idx="3">
                  <c:v>More than 70</c:v>
                </c:pt>
              </c:strCache>
            </c:strRef>
          </c:cat>
          <c:val>
            <c:numRef>
              <c:f>'IP team'!$H$14:$K$14</c:f>
              <c:numCache>
                <c:formatCode>0%</c:formatCode>
                <c:ptCount val="4"/>
                <c:pt idx="0">
                  <c:v>0.12</c:v>
                </c:pt>
                <c:pt idx="1">
                  <c:v>0.52380952380952384</c:v>
                </c:pt>
                <c:pt idx="2">
                  <c:v>0.23809523809523808</c:v>
                </c:pt>
                <c:pt idx="3">
                  <c:v>0.11904761904761904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B4-4201-BA26-93B7134495D2}"/>
            </c:ext>
          </c:extLst>
        </c:ser>
        <c:ser>
          <c:idx val="1"/>
          <c:order val="1"/>
          <c:tx>
            <c:strRef>
              <c:f>'IP team'!$G$13</c:f>
              <c:strCache>
                <c:ptCount val="1"/>
                <c:pt idx="0">
                  <c:v>2018 survey (N = 40)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team'!$H$11:$K$11</c:f>
              <c:strCache>
                <c:ptCount val="4"/>
                <c:pt idx="0">
                  <c:v>0</c:v>
                </c:pt>
                <c:pt idx="1">
                  <c:v>1 - 25</c:v>
                </c:pt>
                <c:pt idx="2">
                  <c:v>26 - 70</c:v>
                </c:pt>
                <c:pt idx="3">
                  <c:v>More than 70</c:v>
                </c:pt>
              </c:strCache>
            </c:strRef>
          </c:cat>
          <c:val>
            <c:numRef>
              <c:f>'IP team'!$H$13:$K$13</c:f>
              <c:numCache>
                <c:formatCode>0%</c:formatCode>
                <c:ptCount val="4"/>
                <c:pt idx="0">
                  <c:v>0.03</c:v>
                </c:pt>
                <c:pt idx="1">
                  <c:v>0.52500000000000002</c:v>
                </c:pt>
                <c:pt idx="2">
                  <c:v>0.27500000000000002</c:v>
                </c:pt>
                <c:pt idx="3">
                  <c:v>0.17499999999999999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B4-4201-BA26-93B7134495D2}"/>
            </c:ext>
          </c:extLst>
        </c:ser>
        <c:ser>
          <c:idx val="0"/>
          <c:order val="2"/>
          <c:tx>
            <c:strRef>
              <c:f>'IP team'!$G$12</c:f>
              <c:strCache>
                <c:ptCount val="1"/>
                <c:pt idx="0">
                  <c:v>2019 survey (N = 52)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team'!$H$11:$K$11</c:f>
              <c:strCache>
                <c:ptCount val="4"/>
                <c:pt idx="0">
                  <c:v>0</c:v>
                </c:pt>
                <c:pt idx="1">
                  <c:v>1 - 25</c:v>
                </c:pt>
                <c:pt idx="2">
                  <c:v>26 - 70</c:v>
                </c:pt>
                <c:pt idx="3">
                  <c:v>More than 70</c:v>
                </c:pt>
              </c:strCache>
            </c:strRef>
          </c:cat>
          <c:val>
            <c:numRef>
              <c:f>'IP team'!$H$12:$K$12</c:f>
              <c:numCache>
                <c:formatCode>0%</c:formatCode>
                <c:ptCount val="4"/>
                <c:pt idx="0">
                  <c:v>0.08</c:v>
                </c:pt>
                <c:pt idx="1">
                  <c:v>0.57999999999999996</c:v>
                </c:pt>
                <c:pt idx="2">
                  <c:v>0.21</c:v>
                </c:pt>
                <c:pt idx="3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B4-4201-BA26-93B7134495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6413648"/>
        <c:axId val="436414432"/>
      </c:barChart>
      <c:catAx>
        <c:axId val="43641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14432"/>
        <c:crosses val="autoZero"/>
        <c:auto val="1"/>
        <c:lblAlgn val="ctr"/>
        <c:lblOffset val="100"/>
        <c:noMultiLvlLbl val="0"/>
      </c:catAx>
      <c:valAx>
        <c:axId val="436414432"/>
        <c:scaling>
          <c:orientation val="minMax"/>
          <c:max val="1.4"/>
        </c:scaling>
        <c:delete val="1"/>
        <c:axPos val="l"/>
        <c:numFmt formatCode="0%" sourceLinked="1"/>
        <c:majorTickMark val="out"/>
        <c:minorTickMark val="none"/>
        <c:tickLblPos val="nextTo"/>
        <c:crossAx val="4364136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Invention Disclosures Per Inventor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'Inv Disc per Inv'!$G$4</c:f>
              <c:strCache>
                <c:ptCount val="1"/>
                <c:pt idx="0">
                  <c:v>2017 survey (N = 35)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 per Inv'!$H$1:$M$1</c:f>
              <c:strCache>
                <c:ptCount val="6"/>
                <c:pt idx="0">
                  <c:v>Less than 0.10</c:v>
                </c:pt>
                <c:pt idx="1">
                  <c:v>0.11 - 0.20</c:v>
                </c:pt>
                <c:pt idx="2">
                  <c:v>0. 21 - 0.30</c:v>
                </c:pt>
                <c:pt idx="3">
                  <c:v>0.31 - 0.40</c:v>
                </c:pt>
                <c:pt idx="4">
                  <c:v>0.41 - 0.50</c:v>
                </c:pt>
                <c:pt idx="5">
                  <c:v>More than 0.50</c:v>
                </c:pt>
              </c:strCache>
            </c:strRef>
          </c:cat>
          <c:val>
            <c:numRef>
              <c:f>'Inv Disc per Inv'!$H$4:$M$4</c:f>
              <c:numCache>
                <c:formatCode>0%</c:formatCode>
                <c:ptCount val="6"/>
                <c:pt idx="0">
                  <c:v>0.2857142857142857</c:v>
                </c:pt>
                <c:pt idx="1">
                  <c:v>0.22857142857142856</c:v>
                </c:pt>
                <c:pt idx="2">
                  <c:v>0.14285714285714285</c:v>
                </c:pt>
                <c:pt idx="3">
                  <c:v>5.7142857142857141E-2</c:v>
                </c:pt>
                <c:pt idx="4">
                  <c:v>0.11428571428571428</c:v>
                </c:pt>
                <c:pt idx="5">
                  <c:v>0.17142857142857143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A4-495E-99AF-A57324B235AB}"/>
            </c:ext>
          </c:extLst>
        </c:ser>
        <c:ser>
          <c:idx val="1"/>
          <c:order val="1"/>
          <c:tx>
            <c:strRef>
              <c:f>'Inv Disc per Inv'!$G$3</c:f>
              <c:strCache>
                <c:ptCount val="1"/>
                <c:pt idx="0">
                  <c:v>2018 survey (N = 32)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 per Inv'!$H$1:$M$1</c:f>
              <c:strCache>
                <c:ptCount val="6"/>
                <c:pt idx="0">
                  <c:v>Less than 0.10</c:v>
                </c:pt>
                <c:pt idx="1">
                  <c:v>0.11 - 0.20</c:v>
                </c:pt>
                <c:pt idx="2">
                  <c:v>0. 21 - 0.30</c:v>
                </c:pt>
                <c:pt idx="3">
                  <c:v>0.31 - 0.40</c:v>
                </c:pt>
                <c:pt idx="4">
                  <c:v>0.41 - 0.50</c:v>
                </c:pt>
                <c:pt idx="5">
                  <c:v>More than 0.50</c:v>
                </c:pt>
              </c:strCache>
            </c:strRef>
          </c:cat>
          <c:val>
            <c:numRef>
              <c:f>'Inv Disc per Inv'!$H$3:$M$3</c:f>
              <c:numCache>
                <c:formatCode>0%</c:formatCode>
                <c:ptCount val="6"/>
                <c:pt idx="0">
                  <c:v>0.3125</c:v>
                </c:pt>
                <c:pt idx="1">
                  <c:v>0.3125</c:v>
                </c:pt>
                <c:pt idx="2">
                  <c:v>0</c:v>
                </c:pt>
                <c:pt idx="3">
                  <c:v>0.15625</c:v>
                </c:pt>
                <c:pt idx="4">
                  <c:v>9.375E-2</c:v>
                </c:pt>
                <c:pt idx="5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A4-495E-99AF-A57324B235AB}"/>
            </c:ext>
          </c:extLst>
        </c:ser>
        <c:ser>
          <c:idx val="0"/>
          <c:order val="2"/>
          <c:tx>
            <c:strRef>
              <c:f>'Inv Disc per Inv'!$G$2</c:f>
              <c:strCache>
                <c:ptCount val="1"/>
                <c:pt idx="0">
                  <c:v>2019 survey (N = 40)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 per Inv'!$H$1:$M$1</c:f>
              <c:strCache>
                <c:ptCount val="6"/>
                <c:pt idx="0">
                  <c:v>Less than 0.10</c:v>
                </c:pt>
                <c:pt idx="1">
                  <c:v>0.11 - 0.20</c:v>
                </c:pt>
                <c:pt idx="2">
                  <c:v>0. 21 - 0.30</c:v>
                </c:pt>
                <c:pt idx="3">
                  <c:v>0.31 - 0.40</c:v>
                </c:pt>
                <c:pt idx="4">
                  <c:v>0.41 - 0.50</c:v>
                </c:pt>
                <c:pt idx="5">
                  <c:v>More than 0.50</c:v>
                </c:pt>
              </c:strCache>
            </c:strRef>
          </c:cat>
          <c:val>
            <c:numRef>
              <c:f>'Inv Disc per Inv'!$H$2:$M$2</c:f>
              <c:numCache>
                <c:formatCode>0%</c:formatCode>
                <c:ptCount val="6"/>
                <c:pt idx="0">
                  <c:v>0.3</c:v>
                </c:pt>
                <c:pt idx="1">
                  <c:v>0.27500000000000002</c:v>
                </c:pt>
                <c:pt idx="2">
                  <c:v>0.1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A4-495E-99AF-A57324B235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9637568"/>
        <c:axId val="469638352"/>
      </c:barChart>
      <c:catAx>
        <c:axId val="4696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38352"/>
        <c:crosses val="autoZero"/>
        <c:auto val="1"/>
        <c:lblAlgn val="ctr"/>
        <c:lblOffset val="100"/>
        <c:noMultiLvlLbl val="0"/>
      </c:catAx>
      <c:valAx>
        <c:axId val="46963835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69637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Invention Disclosures per Registered Patent Practitioner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'Inv Disc per RPP'!$G$4</c:f>
              <c:strCache>
                <c:ptCount val="1"/>
                <c:pt idx="0">
                  <c:v>2017 survey (N = 40)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 per RPP'!$H$1:$Q$1</c:f>
              <c:strCache>
                <c:ptCount val="10"/>
                <c:pt idx="0">
                  <c:v>Less than 10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41 - 50</c:v>
                </c:pt>
                <c:pt idx="5">
                  <c:v>51 - 60</c:v>
                </c:pt>
                <c:pt idx="6">
                  <c:v>61 - 70</c:v>
                </c:pt>
                <c:pt idx="7">
                  <c:v>71 - 80</c:v>
                </c:pt>
                <c:pt idx="8">
                  <c:v>81 - 90</c:v>
                </c:pt>
                <c:pt idx="9">
                  <c:v>More than 90</c:v>
                </c:pt>
              </c:strCache>
            </c:strRef>
          </c:cat>
          <c:val>
            <c:numRef>
              <c:f>'Inv Disc per RPP'!$H$4:$Q$4</c:f>
              <c:numCache>
                <c:formatCode>0%</c:formatCode>
                <c:ptCount val="10"/>
                <c:pt idx="0">
                  <c:v>0.15</c:v>
                </c:pt>
                <c:pt idx="1">
                  <c:v>0.22500000000000001</c:v>
                </c:pt>
                <c:pt idx="2">
                  <c:v>0.1</c:v>
                </c:pt>
                <c:pt idx="3">
                  <c:v>0.17499999999999999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7.4999999999999997E-2</c:v>
                </c:pt>
                <c:pt idx="8">
                  <c:v>0.125</c:v>
                </c:pt>
                <c:pt idx="9">
                  <c:v>7.4999999999999997E-2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E2-470E-97D3-9CB55D1C5BDA}"/>
            </c:ext>
          </c:extLst>
        </c:ser>
        <c:ser>
          <c:idx val="1"/>
          <c:order val="1"/>
          <c:tx>
            <c:strRef>
              <c:f>'Inv Disc per RPP'!$G$3</c:f>
              <c:strCache>
                <c:ptCount val="1"/>
                <c:pt idx="0">
                  <c:v>2018 survey (N = 33)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 per RPP'!$H$1:$Q$1</c:f>
              <c:strCache>
                <c:ptCount val="10"/>
                <c:pt idx="0">
                  <c:v>Less than 10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41 - 50</c:v>
                </c:pt>
                <c:pt idx="5">
                  <c:v>51 - 60</c:v>
                </c:pt>
                <c:pt idx="6">
                  <c:v>61 - 70</c:v>
                </c:pt>
                <c:pt idx="7">
                  <c:v>71 - 80</c:v>
                </c:pt>
                <c:pt idx="8">
                  <c:v>81 - 90</c:v>
                </c:pt>
                <c:pt idx="9">
                  <c:v>More than 90</c:v>
                </c:pt>
              </c:strCache>
            </c:strRef>
          </c:cat>
          <c:val>
            <c:numRef>
              <c:f>'Inv Disc per RPP'!$H$3:$Q$3</c:f>
              <c:numCache>
                <c:formatCode>0%</c:formatCode>
                <c:ptCount val="10"/>
                <c:pt idx="0">
                  <c:v>0.21212121212121213</c:v>
                </c:pt>
                <c:pt idx="1">
                  <c:v>6.0606060606060608E-2</c:v>
                </c:pt>
                <c:pt idx="2">
                  <c:v>0.12121212121212122</c:v>
                </c:pt>
                <c:pt idx="3">
                  <c:v>9.0909090909090912E-2</c:v>
                </c:pt>
                <c:pt idx="4">
                  <c:v>9.0909090909090912E-2</c:v>
                </c:pt>
                <c:pt idx="5">
                  <c:v>9.0909090909090912E-2</c:v>
                </c:pt>
                <c:pt idx="6">
                  <c:v>0</c:v>
                </c:pt>
                <c:pt idx="7">
                  <c:v>9.0909090909090912E-2</c:v>
                </c:pt>
                <c:pt idx="8">
                  <c:v>6.0606060606060608E-2</c:v>
                </c:pt>
                <c:pt idx="9">
                  <c:v>0.18181818181818182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E2-470E-97D3-9CB55D1C5BDA}"/>
            </c:ext>
          </c:extLst>
        </c:ser>
        <c:ser>
          <c:idx val="0"/>
          <c:order val="2"/>
          <c:tx>
            <c:strRef>
              <c:f>'Inv Disc per RPP'!$G$2</c:f>
              <c:strCache>
                <c:ptCount val="1"/>
                <c:pt idx="0">
                  <c:v>2019 survey (N = 43)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Disc per RPP'!$H$1:$Q$1</c:f>
              <c:strCache>
                <c:ptCount val="10"/>
                <c:pt idx="0">
                  <c:v>Less than 10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41 - 50</c:v>
                </c:pt>
                <c:pt idx="5">
                  <c:v>51 - 60</c:v>
                </c:pt>
                <c:pt idx="6">
                  <c:v>61 - 70</c:v>
                </c:pt>
                <c:pt idx="7">
                  <c:v>71 - 80</c:v>
                </c:pt>
                <c:pt idx="8">
                  <c:v>81 - 90</c:v>
                </c:pt>
                <c:pt idx="9">
                  <c:v>More than 90</c:v>
                </c:pt>
              </c:strCache>
            </c:strRef>
          </c:cat>
          <c:val>
            <c:numRef>
              <c:f>'Inv Disc per RPP'!$H$2:$Q$2</c:f>
              <c:numCache>
                <c:formatCode>0%</c:formatCode>
                <c:ptCount val="10"/>
                <c:pt idx="0">
                  <c:v>0.11627906976744186</c:v>
                </c:pt>
                <c:pt idx="1">
                  <c:v>0.20930232558139536</c:v>
                </c:pt>
                <c:pt idx="2">
                  <c:v>6.9767441860465115E-2</c:v>
                </c:pt>
                <c:pt idx="3">
                  <c:v>6.9767441860465115E-2</c:v>
                </c:pt>
                <c:pt idx="4">
                  <c:v>0.11627906976744186</c:v>
                </c:pt>
                <c:pt idx="5">
                  <c:v>9.3023255813953487E-2</c:v>
                </c:pt>
                <c:pt idx="6">
                  <c:v>2.3255813953488372E-2</c:v>
                </c:pt>
                <c:pt idx="7">
                  <c:v>9.3023255813953487E-2</c:v>
                </c:pt>
                <c:pt idx="8">
                  <c:v>6.9767441860465115E-2</c:v>
                </c:pt>
                <c:pt idx="9">
                  <c:v>0.13953488372093023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E2-470E-97D3-9CB55D1C5B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9636392"/>
        <c:axId val="469634824"/>
      </c:barChart>
      <c:catAx>
        <c:axId val="46963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34824"/>
        <c:crosses val="autoZero"/>
        <c:auto val="1"/>
        <c:lblAlgn val="ctr"/>
        <c:lblOffset val="100"/>
        <c:noMultiLvlLbl val="0"/>
      </c:catAx>
      <c:valAx>
        <c:axId val="46963482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69636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Number of Priority Patent Filings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PPF!$F$4</c:f>
              <c:strCache>
                <c:ptCount val="1"/>
                <c:pt idx="0">
                  <c:v>2017 survey (N = 41)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PPF!$G$1:$J$1</c:f>
              <c:strCache>
                <c:ptCount val="4"/>
                <c:pt idx="0">
                  <c:v>Less than 100</c:v>
                </c:pt>
                <c:pt idx="1">
                  <c:v>101 - 200</c:v>
                </c:pt>
                <c:pt idx="2">
                  <c:v>201 - 500</c:v>
                </c:pt>
                <c:pt idx="3">
                  <c:v>More than 500</c:v>
                </c:pt>
              </c:strCache>
            </c:strRef>
          </c:cat>
          <c:val>
            <c:numRef>
              <c:f>PPF!$G$4:$J$4</c:f>
              <c:numCache>
                <c:formatCode>0%</c:formatCode>
                <c:ptCount val="4"/>
                <c:pt idx="0">
                  <c:v>0.43902439024390244</c:v>
                </c:pt>
                <c:pt idx="1">
                  <c:v>9.7560975609756101E-2</c:v>
                </c:pt>
                <c:pt idx="2">
                  <c:v>0.21951219512195122</c:v>
                </c:pt>
                <c:pt idx="3">
                  <c:v>0.24390243902439024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54-4F41-8357-34DA26F59D0C}"/>
            </c:ext>
          </c:extLst>
        </c:ser>
        <c:ser>
          <c:idx val="1"/>
          <c:order val="1"/>
          <c:tx>
            <c:strRef>
              <c:f>PPF!$F$3</c:f>
              <c:strCache>
                <c:ptCount val="1"/>
                <c:pt idx="0">
                  <c:v>2018 survey (N = 36)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PPF!$G$1:$J$1</c:f>
              <c:strCache>
                <c:ptCount val="4"/>
                <c:pt idx="0">
                  <c:v>Less than 100</c:v>
                </c:pt>
                <c:pt idx="1">
                  <c:v>101 - 200</c:v>
                </c:pt>
                <c:pt idx="2">
                  <c:v>201 - 500</c:v>
                </c:pt>
                <c:pt idx="3">
                  <c:v>More than 500</c:v>
                </c:pt>
              </c:strCache>
            </c:strRef>
          </c:cat>
          <c:val>
            <c:numRef>
              <c:f>PPF!$G$3:$J$3</c:f>
              <c:numCache>
                <c:formatCode>0%</c:formatCode>
                <c:ptCount val="4"/>
                <c:pt idx="0">
                  <c:v>0.3611111111111111</c:v>
                </c:pt>
                <c:pt idx="1">
                  <c:v>5.5555555555555552E-2</c:v>
                </c:pt>
                <c:pt idx="2">
                  <c:v>0.19444444444444445</c:v>
                </c:pt>
                <c:pt idx="3">
                  <c:v>0.3888888888888889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54-4F41-8357-34DA26F59D0C}"/>
            </c:ext>
          </c:extLst>
        </c:ser>
        <c:ser>
          <c:idx val="0"/>
          <c:order val="2"/>
          <c:tx>
            <c:strRef>
              <c:f>PPF!$F$2</c:f>
              <c:strCache>
                <c:ptCount val="1"/>
                <c:pt idx="0">
                  <c:v>2019 survey (N = 45)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PPF!$G$1:$J$1</c:f>
              <c:strCache>
                <c:ptCount val="4"/>
                <c:pt idx="0">
                  <c:v>Less than 100</c:v>
                </c:pt>
                <c:pt idx="1">
                  <c:v>101 - 200</c:v>
                </c:pt>
                <c:pt idx="2">
                  <c:v>201 - 500</c:v>
                </c:pt>
                <c:pt idx="3">
                  <c:v>More than 500</c:v>
                </c:pt>
              </c:strCache>
            </c:strRef>
          </c:cat>
          <c:val>
            <c:numRef>
              <c:f>PPF!$G$2:$J$2</c:f>
              <c:numCache>
                <c:formatCode>0%</c:formatCode>
                <c:ptCount val="4"/>
                <c:pt idx="0">
                  <c:v>0.44444444444444442</c:v>
                </c:pt>
                <c:pt idx="1">
                  <c:v>6.6666666666666666E-2</c:v>
                </c:pt>
                <c:pt idx="2">
                  <c:v>0.22222222222222221</c:v>
                </c:pt>
                <c:pt idx="3">
                  <c:v>0.26666666666666666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54-4F41-8357-34DA26F59D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9640312"/>
        <c:axId val="469640704"/>
      </c:barChart>
      <c:catAx>
        <c:axId val="46964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40704"/>
        <c:crosses val="autoZero"/>
        <c:auto val="1"/>
        <c:lblAlgn val="ctr"/>
        <c:lblOffset val="100"/>
        <c:noMultiLvlLbl val="0"/>
      </c:catAx>
      <c:valAx>
        <c:axId val="46964070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69640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Revenue ($M) per Priority Patent Filing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'Rev per PPF'!$I$4</c:f>
              <c:strCache>
                <c:ptCount val="1"/>
                <c:pt idx="0">
                  <c:v>2017 survey (N = 41)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PPF'!$J$1:$P$1</c:f>
              <c:strCache>
                <c:ptCount val="7"/>
                <c:pt idx="0">
                  <c:v>Less than $10</c:v>
                </c:pt>
                <c:pt idx="1">
                  <c:v>$11 - $20</c:v>
                </c:pt>
                <c:pt idx="2">
                  <c:v>$21 - $30</c:v>
                </c:pt>
                <c:pt idx="3">
                  <c:v>$31 - $40</c:v>
                </c:pt>
                <c:pt idx="4">
                  <c:v>$41 - $80</c:v>
                </c:pt>
                <c:pt idx="5">
                  <c:v>$81 - $100</c:v>
                </c:pt>
                <c:pt idx="6">
                  <c:v>More than $100</c:v>
                </c:pt>
              </c:strCache>
            </c:strRef>
          </c:cat>
          <c:val>
            <c:numRef>
              <c:f>'Rev per PPF'!$J$4:$P$4</c:f>
              <c:numCache>
                <c:formatCode>0%</c:formatCode>
                <c:ptCount val="7"/>
                <c:pt idx="0">
                  <c:v>0.21951219512195122</c:v>
                </c:pt>
                <c:pt idx="1">
                  <c:v>9.7560975609756101E-2</c:v>
                </c:pt>
                <c:pt idx="2">
                  <c:v>7.3170731707317069E-2</c:v>
                </c:pt>
                <c:pt idx="3">
                  <c:v>0.14634146341463414</c:v>
                </c:pt>
                <c:pt idx="4">
                  <c:v>0.17073170731707318</c:v>
                </c:pt>
                <c:pt idx="5">
                  <c:v>7.3170731707317069E-2</c:v>
                </c:pt>
                <c:pt idx="6">
                  <c:v>0.21951219512195122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5D-4F36-820A-0F3DAD82A490}"/>
            </c:ext>
          </c:extLst>
        </c:ser>
        <c:ser>
          <c:idx val="1"/>
          <c:order val="1"/>
          <c:tx>
            <c:strRef>
              <c:f>'Rev per PPF'!$I$3</c:f>
              <c:strCache>
                <c:ptCount val="1"/>
                <c:pt idx="0">
                  <c:v>2018 survey (N = 36)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PPF'!$J$1:$P$1</c:f>
              <c:strCache>
                <c:ptCount val="7"/>
                <c:pt idx="0">
                  <c:v>Less than $10</c:v>
                </c:pt>
                <c:pt idx="1">
                  <c:v>$11 - $20</c:v>
                </c:pt>
                <c:pt idx="2">
                  <c:v>$21 - $30</c:v>
                </c:pt>
                <c:pt idx="3">
                  <c:v>$31 - $40</c:v>
                </c:pt>
                <c:pt idx="4">
                  <c:v>$41 - $80</c:v>
                </c:pt>
                <c:pt idx="5">
                  <c:v>$81 - $100</c:v>
                </c:pt>
                <c:pt idx="6">
                  <c:v>More than $100</c:v>
                </c:pt>
              </c:strCache>
            </c:strRef>
          </c:cat>
          <c:val>
            <c:numRef>
              <c:f>'Rev per PPF'!$J$3:$P$3</c:f>
              <c:numCache>
                <c:formatCode>0%</c:formatCode>
                <c:ptCount val="7"/>
                <c:pt idx="0">
                  <c:v>0.19444444444444445</c:v>
                </c:pt>
                <c:pt idx="1">
                  <c:v>0.16666666666666666</c:v>
                </c:pt>
                <c:pt idx="2">
                  <c:v>2.7777777777777776E-2</c:v>
                </c:pt>
                <c:pt idx="3">
                  <c:v>8.3333333333333329E-2</c:v>
                </c:pt>
                <c:pt idx="4">
                  <c:v>0.19444444444444445</c:v>
                </c:pt>
                <c:pt idx="5">
                  <c:v>8.3333333333333329E-2</c:v>
                </c:pt>
                <c:pt idx="6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5D-4F36-820A-0F3DAD82A490}"/>
            </c:ext>
          </c:extLst>
        </c:ser>
        <c:ser>
          <c:idx val="0"/>
          <c:order val="2"/>
          <c:tx>
            <c:strRef>
              <c:f>'Rev per PPF'!$I$2</c:f>
              <c:strCache>
                <c:ptCount val="1"/>
                <c:pt idx="0">
                  <c:v>2019 survey (N = 43)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PPF'!$J$1:$P$1</c:f>
              <c:strCache>
                <c:ptCount val="7"/>
                <c:pt idx="0">
                  <c:v>Less than $10</c:v>
                </c:pt>
                <c:pt idx="1">
                  <c:v>$11 - $20</c:v>
                </c:pt>
                <c:pt idx="2">
                  <c:v>$21 - $30</c:v>
                </c:pt>
                <c:pt idx="3">
                  <c:v>$31 - $40</c:v>
                </c:pt>
                <c:pt idx="4">
                  <c:v>$41 - $80</c:v>
                </c:pt>
                <c:pt idx="5">
                  <c:v>$81 - $100</c:v>
                </c:pt>
                <c:pt idx="6">
                  <c:v>More than $100</c:v>
                </c:pt>
              </c:strCache>
            </c:strRef>
          </c:cat>
          <c:val>
            <c:numRef>
              <c:f>'Rev per PPF'!$J$2:$P$2</c:f>
              <c:numCache>
                <c:formatCode>0%</c:formatCode>
                <c:ptCount val="7"/>
                <c:pt idx="0">
                  <c:v>0.09</c:v>
                </c:pt>
                <c:pt idx="1">
                  <c:v>4.7619047619047616E-2</c:v>
                </c:pt>
                <c:pt idx="2">
                  <c:v>0.14285714285714285</c:v>
                </c:pt>
                <c:pt idx="3">
                  <c:v>0.09</c:v>
                </c:pt>
                <c:pt idx="4">
                  <c:v>0.28000000000000003</c:v>
                </c:pt>
                <c:pt idx="5">
                  <c:v>0.05</c:v>
                </c:pt>
                <c:pt idx="6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D-4F36-820A-0F3DAD82A4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09368"/>
        <c:axId val="471509760"/>
      </c:barChart>
      <c:catAx>
        <c:axId val="471509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09760"/>
        <c:crosses val="autoZero"/>
        <c:auto val="1"/>
        <c:lblAlgn val="ctr"/>
        <c:lblOffset val="100"/>
        <c:noMultiLvlLbl val="0"/>
      </c:catAx>
      <c:valAx>
        <c:axId val="47150976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715093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$M of R&amp;D Spend per Priority Patent Filing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'PPF per RD'!$J$2</c:f>
              <c:strCache>
                <c:ptCount val="1"/>
                <c:pt idx="0">
                  <c:v>2019 survey (N = 33)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per RD'!$K$1:$N$1</c:f>
              <c:strCache>
                <c:ptCount val="4"/>
                <c:pt idx="0">
                  <c:v>Less than 0.2</c:v>
                </c:pt>
                <c:pt idx="1">
                  <c:v>0.3 - 0.4</c:v>
                </c:pt>
                <c:pt idx="2">
                  <c:v>0.5 - 0.6</c:v>
                </c:pt>
                <c:pt idx="3">
                  <c:v>More than 0.6</c:v>
                </c:pt>
              </c:strCache>
            </c:strRef>
          </c:cat>
          <c:val>
            <c:numRef>
              <c:f>'PPF per RD'!$K$2:$N$2</c:f>
              <c:numCache>
                <c:formatCode>0%</c:formatCode>
                <c:ptCount val="4"/>
                <c:pt idx="0">
                  <c:v>0.27</c:v>
                </c:pt>
                <c:pt idx="1">
                  <c:v>0.39</c:v>
                </c:pt>
                <c:pt idx="2">
                  <c:v>0.21</c:v>
                </c:pt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7-466B-974B-673E2EB28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08584"/>
        <c:axId val="471516032"/>
      </c:barChart>
      <c:catAx>
        <c:axId val="47150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16032"/>
        <c:crosses val="autoZero"/>
        <c:auto val="1"/>
        <c:lblAlgn val="ctr"/>
        <c:lblOffset val="100"/>
        <c:noMultiLvlLbl val="0"/>
      </c:catAx>
      <c:valAx>
        <c:axId val="47151603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715085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Priority Patent Filings per Inventor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'PPF per Inv'!$H$4</c:f>
              <c:strCache>
                <c:ptCount val="1"/>
                <c:pt idx="0">
                  <c:v>2017 survey (N = 40)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per Inv'!$I$1:$L$1</c:f>
              <c:strCache>
                <c:ptCount val="4"/>
                <c:pt idx="0">
                  <c:v>Less than 0.05</c:v>
                </c:pt>
                <c:pt idx="1">
                  <c:v>0.06 - 0.10</c:v>
                </c:pt>
                <c:pt idx="2">
                  <c:v>0.11 - 0.15</c:v>
                </c:pt>
                <c:pt idx="3">
                  <c:v>More than 0.15</c:v>
                </c:pt>
              </c:strCache>
            </c:strRef>
          </c:cat>
          <c:val>
            <c:numRef>
              <c:f>'PPF per Inv'!$I$4:$L$4</c:f>
              <c:numCache>
                <c:formatCode>0%</c:formatCode>
                <c:ptCount val="4"/>
                <c:pt idx="0">
                  <c:v>0.375</c:v>
                </c:pt>
                <c:pt idx="1">
                  <c:v>0.2</c:v>
                </c:pt>
                <c:pt idx="2">
                  <c:v>0.15</c:v>
                </c:pt>
                <c:pt idx="3">
                  <c:v>0.27500000000000002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07-4A3C-9D40-951313C66A5C}"/>
            </c:ext>
          </c:extLst>
        </c:ser>
        <c:ser>
          <c:idx val="1"/>
          <c:order val="1"/>
          <c:tx>
            <c:strRef>
              <c:f>'PPF per Inv'!$H$3</c:f>
              <c:strCache>
                <c:ptCount val="1"/>
                <c:pt idx="0">
                  <c:v>2018 survey (N = 35)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per Inv'!$I$1:$L$1</c:f>
              <c:strCache>
                <c:ptCount val="4"/>
                <c:pt idx="0">
                  <c:v>Less than 0.05</c:v>
                </c:pt>
                <c:pt idx="1">
                  <c:v>0.06 - 0.10</c:v>
                </c:pt>
                <c:pt idx="2">
                  <c:v>0.11 - 0.15</c:v>
                </c:pt>
                <c:pt idx="3">
                  <c:v>More than 0.15</c:v>
                </c:pt>
              </c:strCache>
            </c:strRef>
          </c:cat>
          <c:val>
            <c:numRef>
              <c:f>'PPF per Inv'!$I$3:$L$3</c:f>
              <c:numCache>
                <c:formatCode>0%</c:formatCode>
                <c:ptCount val="4"/>
                <c:pt idx="0">
                  <c:v>0.4</c:v>
                </c:pt>
                <c:pt idx="1">
                  <c:v>0.14285714285714285</c:v>
                </c:pt>
                <c:pt idx="2">
                  <c:v>5.7142857142857141E-2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07-4A3C-9D40-951313C66A5C}"/>
            </c:ext>
          </c:extLst>
        </c:ser>
        <c:ser>
          <c:idx val="0"/>
          <c:order val="2"/>
          <c:tx>
            <c:strRef>
              <c:f>'PPF per Inv'!$H$2</c:f>
              <c:strCache>
                <c:ptCount val="1"/>
                <c:pt idx="0">
                  <c:v>2019 survey (N = 39)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per Inv'!$I$1:$L$1</c:f>
              <c:strCache>
                <c:ptCount val="4"/>
                <c:pt idx="0">
                  <c:v>Less than 0.05</c:v>
                </c:pt>
                <c:pt idx="1">
                  <c:v>0.06 - 0.10</c:v>
                </c:pt>
                <c:pt idx="2">
                  <c:v>0.11 - 0.15</c:v>
                </c:pt>
                <c:pt idx="3">
                  <c:v>More than 0.15</c:v>
                </c:pt>
              </c:strCache>
            </c:strRef>
          </c:cat>
          <c:val>
            <c:numRef>
              <c:f>'PPF per Inv'!$I$2:$L$2</c:f>
              <c:numCache>
                <c:formatCode>0%</c:formatCode>
                <c:ptCount val="4"/>
                <c:pt idx="0">
                  <c:v>0.25641025641025639</c:v>
                </c:pt>
                <c:pt idx="1">
                  <c:v>0.23076923076923078</c:v>
                </c:pt>
                <c:pt idx="2">
                  <c:v>0.15384615384615385</c:v>
                </c:pt>
                <c:pt idx="3">
                  <c:v>0.35897435897435898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07-4A3C-9D40-951313C66A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14072"/>
        <c:axId val="471510152"/>
      </c:barChart>
      <c:catAx>
        <c:axId val="47151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10152"/>
        <c:crosses val="autoZero"/>
        <c:auto val="1"/>
        <c:lblAlgn val="ctr"/>
        <c:lblOffset val="100"/>
        <c:noMultiLvlLbl val="0"/>
      </c:catAx>
      <c:valAx>
        <c:axId val="47151015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715140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Priority Patent Filings per Registered Patent Practitioner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'PPF per RPP'!$G$4</c:f>
              <c:strCache>
                <c:ptCount val="1"/>
                <c:pt idx="0">
                  <c:v>2017 survey (N = 41)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per RPP'!$H$1:$L$1</c:f>
              <c:strCache>
                <c:ptCount val="5"/>
                <c:pt idx="0">
                  <c:v>Less than 10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More than 40</c:v>
                </c:pt>
              </c:strCache>
            </c:strRef>
          </c:cat>
          <c:val>
            <c:numRef>
              <c:f>'PPF per RPP'!$H$4:$L$4</c:f>
              <c:numCache>
                <c:formatCode>0%</c:formatCode>
                <c:ptCount val="5"/>
                <c:pt idx="0">
                  <c:v>0.36585365853658536</c:v>
                </c:pt>
                <c:pt idx="1">
                  <c:v>0.26829268292682928</c:v>
                </c:pt>
                <c:pt idx="2">
                  <c:v>9.7560975609756101E-2</c:v>
                </c:pt>
                <c:pt idx="3">
                  <c:v>7.3170731707317069E-2</c:v>
                </c:pt>
                <c:pt idx="4">
                  <c:v>0.1951219512195122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30-405F-9AB4-23734F826D03}"/>
            </c:ext>
          </c:extLst>
        </c:ser>
        <c:ser>
          <c:idx val="1"/>
          <c:order val="1"/>
          <c:tx>
            <c:strRef>
              <c:f>'PPF per RPP'!$G$3</c:f>
              <c:strCache>
                <c:ptCount val="1"/>
                <c:pt idx="0">
                  <c:v>2018 survey (N = 36)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per RPP'!$H$1:$L$1</c:f>
              <c:strCache>
                <c:ptCount val="5"/>
                <c:pt idx="0">
                  <c:v>Less than 10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More than 40</c:v>
                </c:pt>
              </c:strCache>
            </c:strRef>
          </c:cat>
          <c:val>
            <c:numRef>
              <c:f>'PPF per RPP'!$H$3:$L$3</c:f>
              <c:numCache>
                <c:formatCode>0%</c:formatCode>
                <c:ptCount val="5"/>
                <c:pt idx="0">
                  <c:v>0.25</c:v>
                </c:pt>
                <c:pt idx="1">
                  <c:v>0.27777777777777779</c:v>
                </c:pt>
                <c:pt idx="2">
                  <c:v>0.1388888888888889</c:v>
                </c:pt>
                <c:pt idx="3">
                  <c:v>5.5555555555555552E-2</c:v>
                </c:pt>
                <c:pt idx="4">
                  <c:v>0.27777777777777779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30-405F-9AB4-23734F826D03}"/>
            </c:ext>
          </c:extLst>
        </c:ser>
        <c:ser>
          <c:idx val="0"/>
          <c:order val="2"/>
          <c:tx>
            <c:strRef>
              <c:f>'PPF per RPP'!$G$2</c:f>
              <c:strCache>
                <c:ptCount val="1"/>
                <c:pt idx="0">
                  <c:v>2019 survey (N = 45)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per RPP'!$H$1:$L$1</c:f>
              <c:strCache>
                <c:ptCount val="5"/>
                <c:pt idx="0">
                  <c:v>Less than 10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More than 40</c:v>
                </c:pt>
              </c:strCache>
            </c:strRef>
          </c:cat>
          <c:val>
            <c:numRef>
              <c:f>'PPF per RPP'!$H$2:$L$2</c:f>
              <c:numCache>
                <c:formatCode>0%</c:formatCode>
                <c:ptCount val="5"/>
                <c:pt idx="0">
                  <c:v>0.31111111111111112</c:v>
                </c:pt>
                <c:pt idx="1">
                  <c:v>0.15555555555555556</c:v>
                </c:pt>
                <c:pt idx="2">
                  <c:v>0.13333333333333333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30-405F-9AB4-23734F826D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18776"/>
        <c:axId val="471519168"/>
      </c:barChart>
      <c:catAx>
        <c:axId val="47151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19168"/>
        <c:crosses val="autoZero"/>
        <c:auto val="1"/>
        <c:lblAlgn val="ctr"/>
        <c:lblOffset val="100"/>
        <c:noMultiLvlLbl val="0"/>
      </c:catAx>
      <c:valAx>
        <c:axId val="47151916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15187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Priority Patent Filings per Invention Disclosure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20897506092885146"/>
          <c:w val="0.9770833333333333"/>
          <c:h val="0.7177021410076603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'PPF ver Inv'!$G$4</c:f>
              <c:strCache>
                <c:ptCount val="1"/>
                <c:pt idx="0">
                  <c:v>2017 survey (N = 40)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ver Inv'!$H$1:$K$1</c:f>
              <c:strCache>
                <c:ptCount val="4"/>
                <c:pt idx="0">
                  <c:v>Less than 0.3</c:v>
                </c:pt>
                <c:pt idx="1">
                  <c:v>0.4 - 0.6</c:v>
                </c:pt>
                <c:pt idx="2">
                  <c:v>0.7 - 0.9</c:v>
                </c:pt>
                <c:pt idx="3">
                  <c:v>More than 0.9</c:v>
                </c:pt>
              </c:strCache>
            </c:strRef>
          </c:cat>
          <c:val>
            <c:numRef>
              <c:f>'PPF ver Inv'!$H$4:$K$4</c:f>
              <c:numCache>
                <c:formatCode>0%</c:formatCode>
                <c:ptCount val="4"/>
                <c:pt idx="0">
                  <c:v>0.22500000000000001</c:v>
                </c:pt>
                <c:pt idx="1">
                  <c:v>0.47499999999999998</c:v>
                </c:pt>
                <c:pt idx="2">
                  <c:v>0.17499999999999999</c:v>
                </c:pt>
                <c:pt idx="3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EC-4BEB-9B13-71F2C196DC08}"/>
            </c:ext>
          </c:extLst>
        </c:ser>
        <c:ser>
          <c:idx val="1"/>
          <c:order val="1"/>
          <c:tx>
            <c:strRef>
              <c:f>'PPF ver Inv'!$G$3</c:f>
              <c:strCache>
                <c:ptCount val="1"/>
                <c:pt idx="0">
                  <c:v>2018 survey (N = 33)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ver Inv'!$H$1:$K$1</c:f>
              <c:strCache>
                <c:ptCount val="4"/>
                <c:pt idx="0">
                  <c:v>Less than 0.3</c:v>
                </c:pt>
                <c:pt idx="1">
                  <c:v>0.4 - 0.6</c:v>
                </c:pt>
                <c:pt idx="2">
                  <c:v>0.7 - 0.9</c:v>
                </c:pt>
                <c:pt idx="3">
                  <c:v>More than 0.9</c:v>
                </c:pt>
              </c:strCache>
            </c:strRef>
          </c:cat>
          <c:val>
            <c:numRef>
              <c:f>'PPF ver Inv'!$H$3:$K$3</c:f>
              <c:numCache>
                <c:formatCode>0%</c:formatCode>
                <c:ptCount val="4"/>
                <c:pt idx="0">
                  <c:v>0.21212121212121213</c:v>
                </c:pt>
                <c:pt idx="1">
                  <c:v>0.48484848484848486</c:v>
                </c:pt>
                <c:pt idx="2">
                  <c:v>0.15151515151515152</c:v>
                </c:pt>
                <c:pt idx="3">
                  <c:v>0.15151515151515152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EC-4BEB-9B13-71F2C196DC08}"/>
            </c:ext>
          </c:extLst>
        </c:ser>
        <c:ser>
          <c:idx val="0"/>
          <c:order val="2"/>
          <c:tx>
            <c:strRef>
              <c:f>'PPF ver Inv'!$G$2</c:f>
              <c:strCache>
                <c:ptCount val="1"/>
                <c:pt idx="0">
                  <c:v>2019 survey (N = 42)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'PPF ver Inv'!$H$1:$K$1</c:f>
              <c:strCache>
                <c:ptCount val="4"/>
                <c:pt idx="0">
                  <c:v>Less than 0.3</c:v>
                </c:pt>
                <c:pt idx="1">
                  <c:v>0.4 - 0.6</c:v>
                </c:pt>
                <c:pt idx="2">
                  <c:v>0.7 - 0.9</c:v>
                </c:pt>
                <c:pt idx="3">
                  <c:v>More than 0.9</c:v>
                </c:pt>
              </c:strCache>
            </c:strRef>
          </c:cat>
          <c:val>
            <c:numRef>
              <c:f>'PPF ver Inv'!$H$2:$K$2</c:f>
              <c:numCache>
                <c:formatCode>0%</c:formatCode>
                <c:ptCount val="4"/>
                <c:pt idx="0">
                  <c:v>0.16666666666666666</c:v>
                </c:pt>
                <c:pt idx="1">
                  <c:v>0.5</c:v>
                </c:pt>
                <c:pt idx="2">
                  <c:v>0.23809523809523808</c:v>
                </c:pt>
                <c:pt idx="3">
                  <c:v>9.5238095238095233E-2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EC-4BEB-9B13-71F2C196DC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10544"/>
        <c:axId val="471518384"/>
      </c:barChart>
      <c:catAx>
        <c:axId val="47151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18384"/>
        <c:crosses val="autoZero"/>
        <c:auto val="1"/>
        <c:lblAlgn val="ctr"/>
        <c:lblOffset val="100"/>
        <c:noMultiLvlLbl val="0"/>
      </c:catAx>
      <c:valAx>
        <c:axId val="471518384"/>
        <c:scaling>
          <c:orientation val="minMax"/>
          <c:max val="1.2"/>
        </c:scaling>
        <c:delete val="1"/>
        <c:axPos val="l"/>
        <c:numFmt formatCode="0%" sourceLinked="1"/>
        <c:majorTickMark val="out"/>
        <c:minorTickMark val="none"/>
        <c:tickLblPos val="nextTo"/>
        <c:crossAx val="4715105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Total Number of Worldwide Patents Granted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'Total Pat'!$H$4</c:f>
              <c:strCache>
                <c:ptCount val="1"/>
                <c:pt idx="0">
                  <c:v>2017 survey (N = 38)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Pat'!$I$1:$L$1</c:f>
              <c:strCache>
                <c:ptCount val="4"/>
                <c:pt idx="0">
                  <c:v>Less than 500</c:v>
                </c:pt>
                <c:pt idx="1">
                  <c:v>501 - 1,000</c:v>
                </c:pt>
                <c:pt idx="2">
                  <c:v>1,001 - 1,500</c:v>
                </c:pt>
                <c:pt idx="3">
                  <c:v>More than 1,500</c:v>
                </c:pt>
              </c:strCache>
            </c:strRef>
          </c:cat>
          <c:val>
            <c:numRef>
              <c:f>'Total Pat'!$I$4:$L$4</c:f>
              <c:numCache>
                <c:formatCode>0%</c:formatCode>
                <c:ptCount val="4"/>
                <c:pt idx="0">
                  <c:v>0.47368421052631576</c:v>
                </c:pt>
                <c:pt idx="1">
                  <c:v>0.13157894736842105</c:v>
                </c:pt>
                <c:pt idx="2">
                  <c:v>7.8947368421052627E-2</c:v>
                </c:pt>
                <c:pt idx="3">
                  <c:v>0.31578947368421051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E7-4A12-B29C-FD383952C3AF}"/>
            </c:ext>
          </c:extLst>
        </c:ser>
        <c:ser>
          <c:idx val="1"/>
          <c:order val="1"/>
          <c:tx>
            <c:strRef>
              <c:f>'Total Pat'!$H$3</c:f>
              <c:strCache>
                <c:ptCount val="1"/>
                <c:pt idx="0">
                  <c:v>2018 survey (N = 34)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Pat'!$I$1:$L$1</c:f>
              <c:strCache>
                <c:ptCount val="4"/>
                <c:pt idx="0">
                  <c:v>Less than 500</c:v>
                </c:pt>
                <c:pt idx="1">
                  <c:v>501 - 1,000</c:v>
                </c:pt>
                <c:pt idx="2">
                  <c:v>1,001 - 1,500</c:v>
                </c:pt>
                <c:pt idx="3">
                  <c:v>More than 1,500</c:v>
                </c:pt>
              </c:strCache>
            </c:strRef>
          </c:cat>
          <c:val>
            <c:numRef>
              <c:f>'Total Pat'!$I$3:$L$3</c:f>
              <c:numCache>
                <c:formatCode>0%</c:formatCode>
                <c:ptCount val="4"/>
                <c:pt idx="0">
                  <c:v>0.5</c:v>
                </c:pt>
                <c:pt idx="1">
                  <c:v>0.14705882352941177</c:v>
                </c:pt>
                <c:pt idx="2">
                  <c:v>5.8823529411764705E-2</c:v>
                </c:pt>
                <c:pt idx="3">
                  <c:v>0.29411764705882354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E7-4A12-B29C-FD383952C3AF}"/>
            </c:ext>
          </c:extLst>
        </c:ser>
        <c:ser>
          <c:idx val="0"/>
          <c:order val="2"/>
          <c:tx>
            <c:strRef>
              <c:f>'Total Pat'!$H$2</c:f>
              <c:strCache>
                <c:ptCount val="1"/>
                <c:pt idx="0">
                  <c:v>2019 survey (N = 42)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Pat'!$I$1:$L$1</c:f>
              <c:strCache>
                <c:ptCount val="4"/>
                <c:pt idx="0">
                  <c:v>Less than 500</c:v>
                </c:pt>
                <c:pt idx="1">
                  <c:v>501 - 1,000</c:v>
                </c:pt>
                <c:pt idx="2">
                  <c:v>1,001 - 1,500</c:v>
                </c:pt>
                <c:pt idx="3">
                  <c:v>More than 1,500</c:v>
                </c:pt>
              </c:strCache>
            </c:strRef>
          </c:cat>
          <c:val>
            <c:numRef>
              <c:f>'Total Pat'!$I$2:$L$2</c:f>
              <c:numCache>
                <c:formatCode>0%</c:formatCode>
                <c:ptCount val="4"/>
                <c:pt idx="0">
                  <c:v>0.54761904761904767</c:v>
                </c:pt>
                <c:pt idx="1">
                  <c:v>0.11904761904761904</c:v>
                </c:pt>
                <c:pt idx="2">
                  <c:v>4.7619047619047616E-2</c:v>
                </c:pt>
                <c:pt idx="3">
                  <c:v>0.2857142857142857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E7-4A12-B29C-FD383952C3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16424"/>
        <c:axId val="471507800"/>
      </c:barChart>
      <c:catAx>
        <c:axId val="471516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07800"/>
        <c:crosses val="autoZero"/>
        <c:auto val="1"/>
        <c:lblAlgn val="ctr"/>
        <c:lblOffset val="100"/>
        <c:noMultiLvlLbl val="0"/>
      </c:catAx>
      <c:valAx>
        <c:axId val="471507800"/>
        <c:scaling>
          <c:orientation val="minMax"/>
          <c:max val="1.2"/>
        </c:scaling>
        <c:delete val="1"/>
        <c:axPos val="l"/>
        <c:numFmt formatCode="0%" sourceLinked="1"/>
        <c:majorTickMark val="out"/>
        <c:minorTickMark val="none"/>
        <c:tickLblPos val="nextTo"/>
        <c:crossAx val="471516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Revenue ($M) per Worldwide Patent Granted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'Rev per Pat'!$G$4</c:f>
              <c:strCache>
                <c:ptCount val="1"/>
                <c:pt idx="0">
                  <c:v>2017 survey (N = 38)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Pat'!$H$1:$K$1</c:f>
              <c:strCache>
                <c:ptCount val="4"/>
                <c:pt idx="0">
                  <c:v>Less than $10</c:v>
                </c:pt>
                <c:pt idx="1">
                  <c:v>$11 - $20</c:v>
                </c:pt>
                <c:pt idx="2">
                  <c:v>$21 -$30</c:v>
                </c:pt>
                <c:pt idx="3">
                  <c:v>More than $30</c:v>
                </c:pt>
              </c:strCache>
            </c:strRef>
          </c:cat>
          <c:val>
            <c:numRef>
              <c:f>'Rev per Pat'!$H$4:$K$4</c:f>
              <c:numCache>
                <c:formatCode>0%</c:formatCode>
                <c:ptCount val="4"/>
                <c:pt idx="0">
                  <c:v>0.47368421052631576</c:v>
                </c:pt>
                <c:pt idx="1">
                  <c:v>0.18421052631578946</c:v>
                </c:pt>
                <c:pt idx="2">
                  <c:v>0.21052631578947367</c:v>
                </c:pt>
                <c:pt idx="3">
                  <c:v>0.13157894736842105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71-48B4-B0B3-E014E66EDC39}"/>
            </c:ext>
          </c:extLst>
        </c:ser>
        <c:ser>
          <c:idx val="1"/>
          <c:order val="1"/>
          <c:tx>
            <c:strRef>
              <c:f>'Rev per Pat'!$G$3</c:f>
              <c:strCache>
                <c:ptCount val="1"/>
                <c:pt idx="0">
                  <c:v>2018 survey (N = 34)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Pat'!$H$1:$K$1</c:f>
              <c:strCache>
                <c:ptCount val="4"/>
                <c:pt idx="0">
                  <c:v>Less than $10</c:v>
                </c:pt>
                <c:pt idx="1">
                  <c:v>$11 - $20</c:v>
                </c:pt>
                <c:pt idx="2">
                  <c:v>$21 -$30</c:v>
                </c:pt>
                <c:pt idx="3">
                  <c:v>More than $30</c:v>
                </c:pt>
              </c:strCache>
            </c:strRef>
          </c:cat>
          <c:val>
            <c:numRef>
              <c:f>'Rev per Pat'!$H$3:$K$3</c:f>
              <c:numCache>
                <c:formatCode>0%</c:formatCode>
                <c:ptCount val="4"/>
                <c:pt idx="0">
                  <c:v>0.47058823529411764</c:v>
                </c:pt>
                <c:pt idx="1">
                  <c:v>8.8235294117647065E-2</c:v>
                </c:pt>
                <c:pt idx="2">
                  <c:v>0.14705882352941177</c:v>
                </c:pt>
                <c:pt idx="3">
                  <c:v>0.29411764705882354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71-48B4-B0B3-E014E66EDC39}"/>
            </c:ext>
          </c:extLst>
        </c:ser>
        <c:ser>
          <c:idx val="0"/>
          <c:order val="2"/>
          <c:tx>
            <c:strRef>
              <c:f>'Rev per Pat'!$G$2</c:f>
              <c:strCache>
                <c:ptCount val="1"/>
                <c:pt idx="0">
                  <c:v>2019 survey (N = 40)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Pat'!$H$1:$K$1</c:f>
              <c:strCache>
                <c:ptCount val="4"/>
                <c:pt idx="0">
                  <c:v>Less than $10</c:v>
                </c:pt>
                <c:pt idx="1">
                  <c:v>$11 - $20</c:v>
                </c:pt>
                <c:pt idx="2">
                  <c:v>$21 -$30</c:v>
                </c:pt>
                <c:pt idx="3">
                  <c:v>More than $30</c:v>
                </c:pt>
              </c:strCache>
            </c:strRef>
          </c:cat>
          <c:val>
            <c:numRef>
              <c:f>'Rev per Pat'!$H$2:$K$2</c:f>
              <c:numCache>
                <c:formatCode>0%</c:formatCode>
                <c:ptCount val="4"/>
                <c:pt idx="0">
                  <c:v>0.35</c:v>
                </c:pt>
                <c:pt idx="1">
                  <c:v>0.17499999999999999</c:v>
                </c:pt>
                <c:pt idx="2">
                  <c:v>0.125</c:v>
                </c:pt>
                <c:pt idx="3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71-48B4-B0B3-E014E66ED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16816"/>
        <c:axId val="471507016"/>
      </c:barChart>
      <c:catAx>
        <c:axId val="47151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07016"/>
        <c:crosses val="autoZero"/>
        <c:auto val="1"/>
        <c:lblAlgn val="ctr"/>
        <c:lblOffset val="100"/>
        <c:noMultiLvlLbl val="0"/>
      </c:catAx>
      <c:valAx>
        <c:axId val="471507016"/>
        <c:scaling>
          <c:orientation val="minMax"/>
          <c:max val="1.2"/>
        </c:scaling>
        <c:delete val="1"/>
        <c:axPos val="l"/>
        <c:numFmt formatCode="0%" sourceLinked="1"/>
        <c:majorTickMark val="out"/>
        <c:minorTickMark val="none"/>
        <c:tickLblPos val="nextTo"/>
        <c:crossAx val="471516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Size of IP Team as a Percentage of Total Legal Department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'IP % Legal'!$H$5</c:f>
              <c:strCache>
                <c:ptCount val="1"/>
                <c:pt idx="0">
                  <c:v>2017 survey (N = 33)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% Legal'!$I$2:$M$2</c:f>
              <c:strCache>
                <c:ptCount val="5"/>
                <c:pt idx="0">
                  <c:v>Less than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More than 40%</c:v>
                </c:pt>
              </c:strCache>
            </c:strRef>
          </c:cat>
          <c:val>
            <c:numRef>
              <c:f>'IP % Legal'!$I$5:$M$5</c:f>
              <c:numCache>
                <c:formatCode>0%</c:formatCode>
                <c:ptCount val="5"/>
                <c:pt idx="0">
                  <c:v>0.12121212121212122</c:v>
                </c:pt>
                <c:pt idx="1">
                  <c:v>0.27272727272727271</c:v>
                </c:pt>
                <c:pt idx="2">
                  <c:v>0.12121212121212122</c:v>
                </c:pt>
                <c:pt idx="3">
                  <c:v>0.36363636363636365</c:v>
                </c:pt>
                <c:pt idx="4">
                  <c:v>0.12121212121212122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6D-4840-8A8B-29E3640C07B1}"/>
            </c:ext>
          </c:extLst>
        </c:ser>
        <c:ser>
          <c:idx val="1"/>
          <c:order val="1"/>
          <c:tx>
            <c:strRef>
              <c:f>'IP % Legal'!$H$4</c:f>
              <c:strCache>
                <c:ptCount val="1"/>
                <c:pt idx="0">
                  <c:v>2018 survey (N = 38)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% Legal'!$I$2:$M$2</c:f>
              <c:strCache>
                <c:ptCount val="5"/>
                <c:pt idx="0">
                  <c:v>Less than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More than 40%</c:v>
                </c:pt>
              </c:strCache>
            </c:strRef>
          </c:cat>
          <c:val>
            <c:numRef>
              <c:f>'IP % Legal'!$I$4:$M$4</c:f>
              <c:numCache>
                <c:formatCode>0%</c:formatCode>
                <c:ptCount val="5"/>
                <c:pt idx="0">
                  <c:v>0.15789473684210525</c:v>
                </c:pt>
                <c:pt idx="1">
                  <c:v>0.26315789473684209</c:v>
                </c:pt>
                <c:pt idx="2">
                  <c:v>0.21052631578947367</c:v>
                </c:pt>
                <c:pt idx="3">
                  <c:v>0.23684210526315788</c:v>
                </c:pt>
                <c:pt idx="4">
                  <c:v>0.13157894736842105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6D-4840-8A8B-29E3640C07B1}"/>
            </c:ext>
          </c:extLst>
        </c:ser>
        <c:ser>
          <c:idx val="0"/>
          <c:order val="2"/>
          <c:tx>
            <c:strRef>
              <c:f>'IP % Legal'!$H$3</c:f>
              <c:strCache>
                <c:ptCount val="1"/>
                <c:pt idx="0">
                  <c:v>2019 survey (N = 46)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 % Legal'!$I$2:$M$2</c:f>
              <c:strCache>
                <c:ptCount val="5"/>
                <c:pt idx="0">
                  <c:v>Less than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More than 40%</c:v>
                </c:pt>
              </c:strCache>
            </c:strRef>
          </c:cat>
          <c:val>
            <c:numRef>
              <c:f>'IP % Legal'!$I$3:$M$3</c:f>
              <c:numCache>
                <c:formatCode>0%</c:formatCode>
                <c:ptCount val="5"/>
                <c:pt idx="0">
                  <c:v>0.24</c:v>
                </c:pt>
                <c:pt idx="1">
                  <c:v>0.2</c:v>
                </c:pt>
                <c:pt idx="2">
                  <c:v>0.33</c:v>
                </c:pt>
                <c:pt idx="3">
                  <c:v>0.09</c:v>
                </c:pt>
                <c:pt idx="4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6D-4840-8A8B-29E3640C07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6412472"/>
        <c:axId val="436414040"/>
      </c:barChart>
      <c:catAx>
        <c:axId val="436412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14040"/>
        <c:crosses val="autoZero"/>
        <c:auto val="1"/>
        <c:lblAlgn val="ctr"/>
        <c:lblOffset val="100"/>
        <c:noMultiLvlLbl val="0"/>
      </c:catAx>
      <c:valAx>
        <c:axId val="43641404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364124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Worldwide Patents Granted per $M R&amp;D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'PG per RD'!$H$4</c:f>
              <c:strCache>
                <c:ptCount val="1"/>
                <c:pt idx="0">
                  <c:v>2017 survey (N = 34)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per RD'!$I$1:$L$1</c:f>
              <c:strCache>
                <c:ptCount val="4"/>
                <c:pt idx="0">
                  <c:v>Less than 0.5</c:v>
                </c:pt>
                <c:pt idx="1">
                  <c:v>0.6 - 1.0</c:v>
                </c:pt>
                <c:pt idx="2">
                  <c:v>1.1 - 2.0</c:v>
                </c:pt>
                <c:pt idx="3">
                  <c:v>More than 2.0</c:v>
                </c:pt>
              </c:strCache>
            </c:strRef>
          </c:cat>
          <c:val>
            <c:numRef>
              <c:f>'PG per RD'!$I$4:$L$4</c:f>
              <c:numCache>
                <c:formatCode>0%</c:formatCode>
                <c:ptCount val="4"/>
                <c:pt idx="0">
                  <c:v>0.29411764705882354</c:v>
                </c:pt>
                <c:pt idx="1">
                  <c:v>0.20588235294117646</c:v>
                </c:pt>
                <c:pt idx="2">
                  <c:v>0.14705882352941177</c:v>
                </c:pt>
                <c:pt idx="3">
                  <c:v>0.35294117647058826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0D-448E-A58E-B0DC06DFD362}"/>
            </c:ext>
          </c:extLst>
        </c:ser>
        <c:ser>
          <c:idx val="1"/>
          <c:order val="1"/>
          <c:tx>
            <c:strRef>
              <c:f>'PG per RD'!$H$3</c:f>
              <c:strCache>
                <c:ptCount val="1"/>
                <c:pt idx="0">
                  <c:v>2018 survey (N = 32)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per RD'!$I$1:$L$1</c:f>
              <c:strCache>
                <c:ptCount val="4"/>
                <c:pt idx="0">
                  <c:v>Less than 0.5</c:v>
                </c:pt>
                <c:pt idx="1">
                  <c:v>0.6 - 1.0</c:v>
                </c:pt>
                <c:pt idx="2">
                  <c:v>1.1 - 2.0</c:v>
                </c:pt>
                <c:pt idx="3">
                  <c:v>More than 2.0</c:v>
                </c:pt>
              </c:strCache>
            </c:strRef>
          </c:cat>
          <c:val>
            <c:numRef>
              <c:f>'PG per RD'!$I$3:$L$3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6.25E-2</c:v>
                </c:pt>
                <c:pt idx="3">
                  <c:v>0.4375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0D-448E-A58E-B0DC06DFD362}"/>
            </c:ext>
          </c:extLst>
        </c:ser>
        <c:ser>
          <c:idx val="0"/>
          <c:order val="2"/>
          <c:tx>
            <c:strRef>
              <c:f>'PG per RD'!$H$2</c:f>
              <c:strCache>
                <c:ptCount val="1"/>
                <c:pt idx="0">
                  <c:v>2019 survey (N = 34)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per RD'!$I$1:$L$1</c:f>
              <c:strCache>
                <c:ptCount val="4"/>
                <c:pt idx="0">
                  <c:v>Less than 0.5</c:v>
                </c:pt>
                <c:pt idx="1">
                  <c:v>0.6 - 1.0</c:v>
                </c:pt>
                <c:pt idx="2">
                  <c:v>1.1 - 2.0</c:v>
                </c:pt>
                <c:pt idx="3">
                  <c:v>More than 2.0</c:v>
                </c:pt>
              </c:strCache>
            </c:strRef>
          </c:cat>
          <c:val>
            <c:numRef>
              <c:f>'PG per RD'!$I$2:$L$2</c:f>
              <c:numCache>
                <c:formatCode>0%</c:formatCode>
                <c:ptCount val="4"/>
                <c:pt idx="0">
                  <c:v>0.26470588235294118</c:v>
                </c:pt>
                <c:pt idx="1">
                  <c:v>0.17647058823529413</c:v>
                </c:pt>
                <c:pt idx="2">
                  <c:v>0.20588235294117646</c:v>
                </c:pt>
                <c:pt idx="3">
                  <c:v>0.35294117647058826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0D-448E-A58E-B0DC06DFD3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17600"/>
        <c:axId val="471510936"/>
      </c:barChart>
      <c:catAx>
        <c:axId val="4715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10936"/>
        <c:crosses val="autoZero"/>
        <c:auto val="1"/>
        <c:lblAlgn val="ctr"/>
        <c:lblOffset val="100"/>
        <c:noMultiLvlLbl val="0"/>
      </c:catAx>
      <c:valAx>
        <c:axId val="47151093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15176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Worldwide Patents Granted per Inventor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'PG per Inv'!$H$4</c:f>
              <c:strCache>
                <c:ptCount val="1"/>
                <c:pt idx="0">
                  <c:v>2017 survey (N = 36)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per Inv'!$I$1:$L$1</c:f>
              <c:strCache>
                <c:ptCount val="4"/>
                <c:pt idx="0">
                  <c:v>Less than 0.1</c:v>
                </c:pt>
                <c:pt idx="1">
                  <c:v>0.2</c:v>
                </c:pt>
                <c:pt idx="2">
                  <c:v>0.3 - 0.5</c:v>
                </c:pt>
                <c:pt idx="3">
                  <c:v>More than 0.5</c:v>
                </c:pt>
              </c:strCache>
            </c:strRef>
          </c:cat>
          <c:val>
            <c:numRef>
              <c:f>'PG per Inv'!$I$4:$L$4</c:f>
              <c:numCache>
                <c:formatCode>0%</c:formatCode>
                <c:ptCount val="4"/>
                <c:pt idx="0">
                  <c:v>0.3611111111111111</c:v>
                </c:pt>
                <c:pt idx="1">
                  <c:v>0.16666666666666666</c:v>
                </c:pt>
                <c:pt idx="2">
                  <c:v>0.19444444444444445</c:v>
                </c:pt>
                <c:pt idx="3">
                  <c:v>0.27777777777777779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AF-4C55-A6E1-57EED899944C}"/>
            </c:ext>
          </c:extLst>
        </c:ser>
        <c:ser>
          <c:idx val="1"/>
          <c:order val="1"/>
          <c:tx>
            <c:strRef>
              <c:f>'PG per Inv'!$H$3</c:f>
              <c:strCache>
                <c:ptCount val="1"/>
                <c:pt idx="0">
                  <c:v>2018 survey (N = 33)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per Inv'!$I$1:$L$1</c:f>
              <c:strCache>
                <c:ptCount val="4"/>
                <c:pt idx="0">
                  <c:v>Less than 0.1</c:v>
                </c:pt>
                <c:pt idx="1">
                  <c:v>0.2</c:v>
                </c:pt>
                <c:pt idx="2">
                  <c:v>0.3 - 0.5</c:v>
                </c:pt>
                <c:pt idx="3">
                  <c:v>More than 0.5</c:v>
                </c:pt>
              </c:strCache>
            </c:strRef>
          </c:cat>
          <c:val>
            <c:numRef>
              <c:f>'PG per Inv'!$I$3:$L$3</c:f>
              <c:numCache>
                <c:formatCode>0%</c:formatCode>
                <c:ptCount val="4"/>
                <c:pt idx="0">
                  <c:v>0.36363636363636365</c:v>
                </c:pt>
                <c:pt idx="1">
                  <c:v>3.0303030303030304E-2</c:v>
                </c:pt>
                <c:pt idx="2">
                  <c:v>0.30303030303030304</c:v>
                </c:pt>
                <c:pt idx="3">
                  <c:v>0.30303030303030304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AF-4C55-A6E1-57EED899944C}"/>
            </c:ext>
          </c:extLst>
        </c:ser>
        <c:ser>
          <c:idx val="0"/>
          <c:order val="2"/>
          <c:tx>
            <c:strRef>
              <c:f>'PG per Inv'!$H$2</c:f>
              <c:strCache>
                <c:ptCount val="1"/>
                <c:pt idx="0">
                  <c:v>2019 survey (N = 38)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per Inv'!$I$1:$L$1</c:f>
              <c:strCache>
                <c:ptCount val="4"/>
                <c:pt idx="0">
                  <c:v>Less than 0.1</c:v>
                </c:pt>
                <c:pt idx="1">
                  <c:v>0.2</c:v>
                </c:pt>
                <c:pt idx="2">
                  <c:v>0.3 - 0.5</c:v>
                </c:pt>
                <c:pt idx="3">
                  <c:v>More than 0.5</c:v>
                </c:pt>
              </c:strCache>
            </c:strRef>
          </c:cat>
          <c:val>
            <c:numRef>
              <c:f>'PG per Inv'!$I$2:$L$2</c:f>
              <c:numCache>
                <c:formatCode>0%</c:formatCode>
                <c:ptCount val="4"/>
                <c:pt idx="0">
                  <c:v>0.36842105263157893</c:v>
                </c:pt>
                <c:pt idx="1">
                  <c:v>0.10526315789473684</c:v>
                </c:pt>
                <c:pt idx="2">
                  <c:v>0.21052631578947367</c:v>
                </c:pt>
                <c:pt idx="3">
                  <c:v>0.31578947368421051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AF-4C55-A6E1-57EED89994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08192"/>
        <c:axId val="471512112"/>
      </c:barChart>
      <c:catAx>
        <c:axId val="47150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12112"/>
        <c:crosses val="autoZero"/>
        <c:auto val="1"/>
        <c:lblAlgn val="ctr"/>
        <c:lblOffset val="100"/>
        <c:noMultiLvlLbl val="0"/>
      </c:catAx>
      <c:valAx>
        <c:axId val="47151211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15081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Worldwide Patents Granted per Registered Patent Practitioner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'PG per RPP'!$G$4</c:f>
              <c:strCache>
                <c:ptCount val="1"/>
                <c:pt idx="0">
                  <c:v>2017 survey (N = 37)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per RPP'!$H$1:$L$1</c:f>
              <c:strCache>
                <c:ptCount val="5"/>
                <c:pt idx="0">
                  <c:v>Less than 20</c:v>
                </c:pt>
                <c:pt idx="1">
                  <c:v>21 - 40</c:v>
                </c:pt>
                <c:pt idx="2">
                  <c:v>41 - 60</c:v>
                </c:pt>
                <c:pt idx="3">
                  <c:v>61 - 80</c:v>
                </c:pt>
                <c:pt idx="4">
                  <c:v>More than 80</c:v>
                </c:pt>
              </c:strCache>
            </c:strRef>
          </c:cat>
          <c:val>
            <c:numRef>
              <c:f>'PG per RPP'!$H$4:$L$4</c:f>
              <c:numCache>
                <c:formatCode>0%</c:formatCode>
                <c:ptCount val="5"/>
                <c:pt idx="0">
                  <c:v>0.21621621621621623</c:v>
                </c:pt>
                <c:pt idx="1">
                  <c:v>0.29729729729729731</c:v>
                </c:pt>
                <c:pt idx="2">
                  <c:v>0.21621621621621623</c:v>
                </c:pt>
                <c:pt idx="3">
                  <c:v>8.1081081081081086E-2</c:v>
                </c:pt>
                <c:pt idx="4">
                  <c:v>0.1891891891891892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E0-43D4-93A9-4FE0F4F98AC3}"/>
            </c:ext>
          </c:extLst>
        </c:ser>
        <c:ser>
          <c:idx val="1"/>
          <c:order val="1"/>
          <c:tx>
            <c:strRef>
              <c:f>'PG per RPP'!$G$3</c:f>
              <c:strCache>
                <c:ptCount val="1"/>
                <c:pt idx="0">
                  <c:v>2018 survey (N = 34)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per RPP'!$H$1:$L$1</c:f>
              <c:strCache>
                <c:ptCount val="5"/>
                <c:pt idx="0">
                  <c:v>Less than 20</c:v>
                </c:pt>
                <c:pt idx="1">
                  <c:v>21 - 40</c:v>
                </c:pt>
                <c:pt idx="2">
                  <c:v>41 - 60</c:v>
                </c:pt>
                <c:pt idx="3">
                  <c:v>61 - 80</c:v>
                </c:pt>
                <c:pt idx="4">
                  <c:v>More than 80</c:v>
                </c:pt>
              </c:strCache>
            </c:strRef>
          </c:cat>
          <c:val>
            <c:numRef>
              <c:f>'PG per RPP'!$H$3:$L$3</c:f>
              <c:numCache>
                <c:formatCode>0%</c:formatCode>
                <c:ptCount val="5"/>
                <c:pt idx="0">
                  <c:v>8.8235294117647065E-2</c:v>
                </c:pt>
                <c:pt idx="1">
                  <c:v>0.14705882352941177</c:v>
                </c:pt>
                <c:pt idx="2">
                  <c:v>0.35294117647058826</c:v>
                </c:pt>
                <c:pt idx="3">
                  <c:v>5.8823529411764705E-2</c:v>
                </c:pt>
                <c:pt idx="4">
                  <c:v>0.35294117647058826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E0-43D4-93A9-4FE0F4F98AC3}"/>
            </c:ext>
          </c:extLst>
        </c:ser>
        <c:ser>
          <c:idx val="0"/>
          <c:order val="2"/>
          <c:tx>
            <c:strRef>
              <c:f>'PG per RPP'!$G$2</c:f>
              <c:strCache>
                <c:ptCount val="1"/>
                <c:pt idx="0">
                  <c:v>2019 survey (N = 42)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per RPP'!$H$1:$L$1</c:f>
              <c:strCache>
                <c:ptCount val="5"/>
                <c:pt idx="0">
                  <c:v>Less than 20</c:v>
                </c:pt>
                <c:pt idx="1">
                  <c:v>21 - 40</c:v>
                </c:pt>
                <c:pt idx="2">
                  <c:v>41 - 60</c:v>
                </c:pt>
                <c:pt idx="3">
                  <c:v>61 - 80</c:v>
                </c:pt>
                <c:pt idx="4">
                  <c:v>More than 80</c:v>
                </c:pt>
              </c:strCache>
            </c:strRef>
          </c:cat>
          <c:val>
            <c:numRef>
              <c:f>'PG per RPP'!$H$2:$L$2</c:f>
              <c:numCache>
                <c:formatCode>0%</c:formatCode>
                <c:ptCount val="5"/>
                <c:pt idx="0">
                  <c:v>0.19047619047619047</c:v>
                </c:pt>
                <c:pt idx="1">
                  <c:v>0.23809523809523808</c:v>
                </c:pt>
                <c:pt idx="2">
                  <c:v>9.5238095238095233E-2</c:v>
                </c:pt>
                <c:pt idx="3">
                  <c:v>4.7619047619047616E-2</c:v>
                </c:pt>
                <c:pt idx="4">
                  <c:v>0.42857142857142855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E0-43D4-93A9-4FE0F4F98A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12504"/>
        <c:axId val="471513288"/>
      </c:barChart>
      <c:catAx>
        <c:axId val="47151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13288"/>
        <c:crosses val="autoZero"/>
        <c:auto val="1"/>
        <c:lblAlgn val="ctr"/>
        <c:lblOffset val="100"/>
        <c:noMultiLvlLbl val="0"/>
      </c:catAx>
      <c:valAx>
        <c:axId val="4715132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15125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Number of U.S. Patents Granted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'US PG'!$E$4</c:f>
              <c:strCache>
                <c:ptCount val="1"/>
                <c:pt idx="0">
                  <c:v>2017 survey (N = 38)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PG'!$F$1:$K$1</c:f>
              <c:strCache>
                <c:ptCount val="6"/>
                <c:pt idx="0">
                  <c:v>Less than 50</c:v>
                </c:pt>
                <c:pt idx="1">
                  <c:v>51 - 100</c:v>
                </c:pt>
                <c:pt idx="2">
                  <c:v>101 - 200</c:v>
                </c:pt>
                <c:pt idx="3">
                  <c:v>201 - 500</c:v>
                </c:pt>
                <c:pt idx="4">
                  <c:v>501 - 800</c:v>
                </c:pt>
                <c:pt idx="5">
                  <c:v>More than 800</c:v>
                </c:pt>
              </c:strCache>
            </c:strRef>
          </c:cat>
          <c:val>
            <c:numRef>
              <c:f>'US PG'!$F$4:$K$4</c:f>
              <c:numCache>
                <c:formatCode>0%</c:formatCode>
                <c:ptCount val="6"/>
                <c:pt idx="0">
                  <c:v>0.34</c:v>
                </c:pt>
                <c:pt idx="1">
                  <c:v>0.12</c:v>
                </c:pt>
                <c:pt idx="2">
                  <c:v>0.08</c:v>
                </c:pt>
                <c:pt idx="3">
                  <c:v>0.16</c:v>
                </c:pt>
                <c:pt idx="4">
                  <c:v>0.21</c:v>
                </c:pt>
                <c:pt idx="5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20-4181-9798-8A2BB88F066E}"/>
            </c:ext>
          </c:extLst>
        </c:ser>
        <c:ser>
          <c:idx val="1"/>
          <c:order val="1"/>
          <c:tx>
            <c:strRef>
              <c:f>'US PG'!$E$3</c:f>
              <c:strCache>
                <c:ptCount val="1"/>
                <c:pt idx="0">
                  <c:v>2018 survey (N = 35)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PG'!$F$1:$K$1</c:f>
              <c:strCache>
                <c:ptCount val="6"/>
                <c:pt idx="0">
                  <c:v>Less than 50</c:v>
                </c:pt>
                <c:pt idx="1">
                  <c:v>51 - 100</c:v>
                </c:pt>
                <c:pt idx="2">
                  <c:v>101 - 200</c:v>
                </c:pt>
                <c:pt idx="3">
                  <c:v>201 - 500</c:v>
                </c:pt>
                <c:pt idx="4">
                  <c:v>501 - 800</c:v>
                </c:pt>
                <c:pt idx="5">
                  <c:v>More than 800</c:v>
                </c:pt>
              </c:strCache>
            </c:strRef>
          </c:cat>
          <c:val>
            <c:numRef>
              <c:f>'US PG'!$F$3:$K$3</c:f>
              <c:numCache>
                <c:formatCode>0%</c:formatCode>
                <c:ptCount val="6"/>
                <c:pt idx="0">
                  <c:v>0.25</c:v>
                </c:pt>
                <c:pt idx="1">
                  <c:v>0.14000000000000001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0.31</c:v>
                </c:pt>
                <c:pt idx="5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0-4181-9798-8A2BB88F066E}"/>
            </c:ext>
          </c:extLst>
        </c:ser>
        <c:ser>
          <c:idx val="0"/>
          <c:order val="2"/>
          <c:tx>
            <c:strRef>
              <c:f>'US PG'!$E$2</c:f>
              <c:strCache>
                <c:ptCount val="1"/>
                <c:pt idx="0">
                  <c:v>2019 survey (N = 43)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PG'!$F$1:$K$1</c:f>
              <c:strCache>
                <c:ptCount val="6"/>
                <c:pt idx="0">
                  <c:v>Less than 50</c:v>
                </c:pt>
                <c:pt idx="1">
                  <c:v>51 - 100</c:v>
                </c:pt>
                <c:pt idx="2">
                  <c:v>101 - 200</c:v>
                </c:pt>
                <c:pt idx="3">
                  <c:v>201 - 500</c:v>
                </c:pt>
                <c:pt idx="4">
                  <c:v>501 - 800</c:v>
                </c:pt>
                <c:pt idx="5">
                  <c:v>More than 800</c:v>
                </c:pt>
              </c:strCache>
            </c:strRef>
          </c:cat>
          <c:val>
            <c:numRef>
              <c:f>'US PG'!$F$2:$K$2</c:f>
              <c:numCache>
                <c:formatCode>0%</c:formatCode>
                <c:ptCount val="6"/>
                <c:pt idx="0">
                  <c:v>0.37</c:v>
                </c:pt>
                <c:pt idx="1">
                  <c:v>9.0909090909090912E-2</c:v>
                </c:pt>
                <c:pt idx="2">
                  <c:v>6.8181818181818177E-2</c:v>
                </c:pt>
                <c:pt idx="3">
                  <c:v>0.21</c:v>
                </c:pt>
                <c:pt idx="4">
                  <c:v>0.13636363636363635</c:v>
                </c:pt>
                <c:pt idx="5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0-4181-9798-8A2BB88F06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19560"/>
        <c:axId val="471520344"/>
      </c:barChart>
      <c:catAx>
        <c:axId val="47151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20344"/>
        <c:crosses val="autoZero"/>
        <c:auto val="1"/>
        <c:lblAlgn val="ctr"/>
        <c:lblOffset val="100"/>
        <c:noMultiLvlLbl val="0"/>
      </c:catAx>
      <c:valAx>
        <c:axId val="47152034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15195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Revenue ($M) per U.S. Patent Granted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'Rev per US PG'!$G$4</c:f>
              <c:strCache>
                <c:ptCount val="1"/>
                <c:pt idx="0">
                  <c:v>2017 survey (N = 38)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US PG'!$H$1:$K$1</c:f>
              <c:strCache>
                <c:ptCount val="4"/>
                <c:pt idx="0">
                  <c:v>Less than $25</c:v>
                </c:pt>
                <c:pt idx="1">
                  <c:v>$26 - $50</c:v>
                </c:pt>
                <c:pt idx="2">
                  <c:v>$51 - $100</c:v>
                </c:pt>
                <c:pt idx="3">
                  <c:v>More than $100</c:v>
                </c:pt>
              </c:strCache>
            </c:strRef>
          </c:cat>
          <c:val>
            <c:numRef>
              <c:f>'Rev per US PG'!$H$4:$K$4</c:f>
              <c:numCache>
                <c:formatCode>0%</c:formatCode>
                <c:ptCount val="4"/>
                <c:pt idx="0">
                  <c:v>0.39473684210526316</c:v>
                </c:pt>
                <c:pt idx="1">
                  <c:v>7.8947368421052627E-2</c:v>
                </c:pt>
                <c:pt idx="2">
                  <c:v>0.26315789473684209</c:v>
                </c:pt>
                <c:pt idx="3">
                  <c:v>0.26315789473684209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2-4E02-82DC-43D6AECF9964}"/>
            </c:ext>
          </c:extLst>
        </c:ser>
        <c:ser>
          <c:idx val="1"/>
          <c:order val="1"/>
          <c:tx>
            <c:strRef>
              <c:f>'Rev per US PG'!$G$3</c:f>
              <c:strCache>
                <c:ptCount val="1"/>
                <c:pt idx="0">
                  <c:v>2018 survey (N = 35)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US PG'!$H$1:$K$1</c:f>
              <c:strCache>
                <c:ptCount val="4"/>
                <c:pt idx="0">
                  <c:v>Less than $25</c:v>
                </c:pt>
                <c:pt idx="1">
                  <c:v>$26 - $50</c:v>
                </c:pt>
                <c:pt idx="2">
                  <c:v>$51 - $100</c:v>
                </c:pt>
                <c:pt idx="3">
                  <c:v>More than $100</c:v>
                </c:pt>
              </c:strCache>
            </c:strRef>
          </c:cat>
          <c:val>
            <c:numRef>
              <c:f>'Rev per US PG'!$H$3:$K$3</c:f>
              <c:numCache>
                <c:formatCode>0%</c:formatCode>
                <c:ptCount val="4"/>
                <c:pt idx="0">
                  <c:v>0.25714285714285712</c:v>
                </c:pt>
                <c:pt idx="1">
                  <c:v>0.17142857142857143</c:v>
                </c:pt>
                <c:pt idx="2">
                  <c:v>0.2857142857142857</c:v>
                </c:pt>
                <c:pt idx="3">
                  <c:v>0.2857142857142857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2-4E02-82DC-43D6AECF9964}"/>
            </c:ext>
          </c:extLst>
        </c:ser>
        <c:ser>
          <c:idx val="0"/>
          <c:order val="2"/>
          <c:tx>
            <c:strRef>
              <c:f>'Rev per US PG'!$G$2</c:f>
              <c:strCache>
                <c:ptCount val="1"/>
                <c:pt idx="0">
                  <c:v>2019 survey (N = 41)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US PG'!$H$1:$K$1</c:f>
              <c:strCache>
                <c:ptCount val="4"/>
                <c:pt idx="0">
                  <c:v>Less than $25</c:v>
                </c:pt>
                <c:pt idx="1">
                  <c:v>$26 - $50</c:v>
                </c:pt>
                <c:pt idx="2">
                  <c:v>$51 - $100</c:v>
                </c:pt>
                <c:pt idx="3">
                  <c:v>More than $100</c:v>
                </c:pt>
              </c:strCache>
            </c:strRef>
          </c:cat>
          <c:val>
            <c:numRef>
              <c:f>'Rev per US PG'!$H$2:$K$2</c:f>
              <c:numCache>
                <c:formatCode>0%</c:formatCode>
                <c:ptCount val="4"/>
                <c:pt idx="0">
                  <c:v>0.14634146341463414</c:v>
                </c:pt>
                <c:pt idx="1">
                  <c:v>0.29268292682926828</c:v>
                </c:pt>
                <c:pt idx="2">
                  <c:v>0.21951219512195122</c:v>
                </c:pt>
                <c:pt idx="3">
                  <c:v>0.34146341463414637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2-4E02-82DC-43D6AECF99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21128"/>
        <c:axId val="471521520"/>
      </c:barChart>
      <c:catAx>
        <c:axId val="47152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21520"/>
        <c:crosses val="autoZero"/>
        <c:auto val="1"/>
        <c:lblAlgn val="ctr"/>
        <c:lblOffset val="100"/>
        <c:noMultiLvlLbl val="0"/>
      </c:catAx>
      <c:valAx>
        <c:axId val="47152152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1521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U.S. Patents Granted per $M R&amp;D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'US PG per RD'!$H$4</c:f>
              <c:strCache>
                <c:ptCount val="1"/>
                <c:pt idx="0">
                  <c:v>2017 survey (N = 34)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 per RD'!$I$1:$L$1</c:f>
              <c:strCache>
                <c:ptCount val="4"/>
                <c:pt idx="0">
                  <c:v>Less than 0.2</c:v>
                </c:pt>
                <c:pt idx="1">
                  <c:v>0.3 - 0.4</c:v>
                </c:pt>
                <c:pt idx="2">
                  <c:v>0.5 - 1.0</c:v>
                </c:pt>
                <c:pt idx="3">
                  <c:v>More than 1.0</c:v>
                </c:pt>
              </c:strCache>
            </c:strRef>
          </c:cat>
          <c:val>
            <c:numRef>
              <c:f>'US PG per RD'!$I$4:$L$4</c:f>
              <c:numCache>
                <c:formatCode>0%</c:formatCode>
                <c:ptCount val="4"/>
                <c:pt idx="0">
                  <c:v>0.29411764705882354</c:v>
                </c:pt>
                <c:pt idx="1">
                  <c:v>0.35294117647058826</c:v>
                </c:pt>
                <c:pt idx="2">
                  <c:v>0.20588235294117646</c:v>
                </c:pt>
                <c:pt idx="3">
                  <c:v>0.14705882352941177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74-4714-AE5F-0FE9F4A81019}"/>
            </c:ext>
          </c:extLst>
        </c:ser>
        <c:ser>
          <c:idx val="1"/>
          <c:order val="1"/>
          <c:tx>
            <c:strRef>
              <c:f>'US PG per RD'!$H$3</c:f>
              <c:strCache>
                <c:ptCount val="1"/>
                <c:pt idx="0">
                  <c:v>2018 survey (N = 34)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 per RD'!$I$1:$L$1</c:f>
              <c:strCache>
                <c:ptCount val="4"/>
                <c:pt idx="0">
                  <c:v>Less than 0.2</c:v>
                </c:pt>
                <c:pt idx="1">
                  <c:v>0.3 - 0.4</c:v>
                </c:pt>
                <c:pt idx="2">
                  <c:v>0.5 - 1.0</c:v>
                </c:pt>
                <c:pt idx="3">
                  <c:v>More than 1.0</c:v>
                </c:pt>
              </c:strCache>
            </c:strRef>
          </c:cat>
          <c:val>
            <c:numRef>
              <c:f>'US PG per RD'!$I$3:$L$3</c:f>
              <c:numCache>
                <c:formatCode>0%</c:formatCode>
                <c:ptCount val="4"/>
                <c:pt idx="0">
                  <c:v>0.38235294117647056</c:v>
                </c:pt>
                <c:pt idx="1">
                  <c:v>0.26470588235294118</c:v>
                </c:pt>
                <c:pt idx="2">
                  <c:v>0.20588235294117646</c:v>
                </c:pt>
                <c:pt idx="3">
                  <c:v>0.14705882352941177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74-4714-AE5F-0FE9F4A81019}"/>
            </c:ext>
          </c:extLst>
        </c:ser>
        <c:ser>
          <c:idx val="0"/>
          <c:order val="2"/>
          <c:tx>
            <c:strRef>
              <c:f>'US PG per RD'!$H$2</c:f>
              <c:strCache>
                <c:ptCount val="1"/>
                <c:pt idx="0">
                  <c:v>2019 survey (N = 37)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 per RD'!$I$1:$L$1</c:f>
              <c:strCache>
                <c:ptCount val="4"/>
                <c:pt idx="0">
                  <c:v>Less than 0.2</c:v>
                </c:pt>
                <c:pt idx="1">
                  <c:v>0.3 - 0.4</c:v>
                </c:pt>
                <c:pt idx="2">
                  <c:v>0.5 - 1.0</c:v>
                </c:pt>
                <c:pt idx="3">
                  <c:v>More than 1.0</c:v>
                </c:pt>
              </c:strCache>
            </c:strRef>
          </c:cat>
          <c:val>
            <c:numRef>
              <c:f>'US PG per RD'!$I$2:$L$2</c:f>
              <c:numCache>
                <c:formatCode>0%</c:formatCode>
                <c:ptCount val="4"/>
                <c:pt idx="0">
                  <c:v>0.3783783783783784</c:v>
                </c:pt>
                <c:pt idx="1">
                  <c:v>0.16216216216216217</c:v>
                </c:pt>
                <c:pt idx="2">
                  <c:v>0.27027027027027029</c:v>
                </c:pt>
                <c:pt idx="3">
                  <c:v>0.1891891891891892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4-4714-AE5F-0FE9F4A81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1522304"/>
        <c:axId val="471522696"/>
      </c:barChart>
      <c:catAx>
        <c:axId val="47152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22696"/>
        <c:crosses val="autoZero"/>
        <c:auto val="1"/>
        <c:lblAlgn val="ctr"/>
        <c:lblOffset val="100"/>
        <c:noMultiLvlLbl val="0"/>
      </c:catAx>
      <c:valAx>
        <c:axId val="47152269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15223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U.S. Patents Granted per Inventor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'US PG per Inv'!$H$4</c:f>
              <c:strCache>
                <c:ptCount val="1"/>
                <c:pt idx="0">
                  <c:v>2017 survey (N = 36)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 per Inv'!$I$1:$M$1</c:f>
              <c:strCache>
                <c:ptCount val="5"/>
                <c:pt idx="0">
                  <c:v>Less than 0.02</c:v>
                </c:pt>
                <c:pt idx="1">
                  <c:v>0.03 - 0.04</c:v>
                </c:pt>
                <c:pt idx="2">
                  <c:v>0.05 - 0.06</c:v>
                </c:pt>
                <c:pt idx="3">
                  <c:v>0.07 - 0.15</c:v>
                </c:pt>
                <c:pt idx="4">
                  <c:v>More than 0.15</c:v>
                </c:pt>
              </c:strCache>
            </c:strRef>
          </c:cat>
          <c:val>
            <c:numRef>
              <c:f>'US PG per Inv'!$I$4:$M$4</c:f>
              <c:numCache>
                <c:formatCode>0%</c:formatCode>
                <c:ptCount val="5"/>
                <c:pt idx="0">
                  <c:v>0.19444444444444445</c:v>
                </c:pt>
                <c:pt idx="1">
                  <c:v>0.19444444444444445</c:v>
                </c:pt>
                <c:pt idx="2">
                  <c:v>0.16666666666666666</c:v>
                </c:pt>
                <c:pt idx="3">
                  <c:v>0.19444444444444445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48-4B62-8042-B1EE70F73FF4}"/>
            </c:ext>
          </c:extLst>
        </c:ser>
        <c:ser>
          <c:idx val="1"/>
          <c:order val="1"/>
          <c:tx>
            <c:strRef>
              <c:f>'US PG per Inv'!$H$3</c:f>
              <c:strCache>
                <c:ptCount val="1"/>
                <c:pt idx="0">
                  <c:v>2018 survey (N = 33)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 per Inv'!$I$1:$M$1</c:f>
              <c:strCache>
                <c:ptCount val="5"/>
                <c:pt idx="0">
                  <c:v>Less than 0.02</c:v>
                </c:pt>
                <c:pt idx="1">
                  <c:v>0.03 - 0.04</c:v>
                </c:pt>
                <c:pt idx="2">
                  <c:v>0.05 - 0.06</c:v>
                </c:pt>
                <c:pt idx="3">
                  <c:v>0.07 - 0.15</c:v>
                </c:pt>
                <c:pt idx="4">
                  <c:v>More than 0.15</c:v>
                </c:pt>
              </c:strCache>
            </c:strRef>
          </c:cat>
          <c:val>
            <c:numRef>
              <c:f>'US PG per Inv'!$I$3:$M$3</c:f>
              <c:numCache>
                <c:formatCode>0%</c:formatCode>
                <c:ptCount val="5"/>
                <c:pt idx="0">
                  <c:v>0.15151515151515152</c:v>
                </c:pt>
                <c:pt idx="1">
                  <c:v>0.12121212121212122</c:v>
                </c:pt>
                <c:pt idx="2">
                  <c:v>9.0909090909090912E-2</c:v>
                </c:pt>
                <c:pt idx="3">
                  <c:v>0.36363636363636365</c:v>
                </c:pt>
                <c:pt idx="4">
                  <c:v>0.27272727272727271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48-4B62-8042-B1EE70F73FF4}"/>
            </c:ext>
          </c:extLst>
        </c:ser>
        <c:ser>
          <c:idx val="0"/>
          <c:order val="2"/>
          <c:tx>
            <c:strRef>
              <c:f>'US PG per Inv'!$H$2</c:f>
              <c:strCache>
                <c:ptCount val="1"/>
                <c:pt idx="0">
                  <c:v>2019 survey (N = 37)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 per Inv'!$I$1:$M$1</c:f>
              <c:strCache>
                <c:ptCount val="5"/>
                <c:pt idx="0">
                  <c:v>Less than 0.02</c:v>
                </c:pt>
                <c:pt idx="1">
                  <c:v>0.03 - 0.04</c:v>
                </c:pt>
                <c:pt idx="2">
                  <c:v>0.05 - 0.06</c:v>
                </c:pt>
                <c:pt idx="3">
                  <c:v>0.07 - 0.15</c:v>
                </c:pt>
                <c:pt idx="4">
                  <c:v>More than 0.15</c:v>
                </c:pt>
              </c:strCache>
            </c:strRef>
          </c:cat>
          <c:val>
            <c:numRef>
              <c:f>'US PG per Inv'!$I$2:$M$2</c:f>
              <c:numCache>
                <c:formatCode>0%</c:formatCode>
                <c:ptCount val="5"/>
                <c:pt idx="0">
                  <c:v>0.16216216216216217</c:v>
                </c:pt>
                <c:pt idx="1">
                  <c:v>0.10810810810810811</c:v>
                </c:pt>
                <c:pt idx="2">
                  <c:v>2.7027027027027029E-2</c:v>
                </c:pt>
                <c:pt idx="3">
                  <c:v>0.32432432432432434</c:v>
                </c:pt>
                <c:pt idx="4">
                  <c:v>0.3783783783783784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48-4B62-8042-B1EE70F73F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9639920"/>
        <c:axId val="474712512"/>
      </c:barChart>
      <c:catAx>
        <c:axId val="46963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12512"/>
        <c:crosses val="autoZero"/>
        <c:auto val="1"/>
        <c:lblAlgn val="ctr"/>
        <c:lblOffset val="100"/>
        <c:noMultiLvlLbl val="0"/>
      </c:catAx>
      <c:valAx>
        <c:axId val="47471251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696399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U.S. Patents Granted per Registered Patent Practitioner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'US PG per RPP'!$H$4</c:f>
              <c:strCache>
                <c:ptCount val="1"/>
                <c:pt idx="0">
                  <c:v>2017 survey (N = 37)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 per RPP'!$I$1:$L$1</c:f>
              <c:strCache>
                <c:ptCount val="4"/>
                <c:pt idx="0">
                  <c:v>Less than 5</c:v>
                </c:pt>
                <c:pt idx="1">
                  <c:v>6 - 10</c:v>
                </c:pt>
                <c:pt idx="2">
                  <c:v>11 - 15</c:v>
                </c:pt>
                <c:pt idx="3">
                  <c:v>More than 15</c:v>
                </c:pt>
              </c:strCache>
            </c:strRef>
          </c:cat>
          <c:val>
            <c:numRef>
              <c:f>'US PG per RPP'!$I$4:$L$4</c:f>
              <c:numCache>
                <c:formatCode>0%</c:formatCode>
                <c:ptCount val="4"/>
                <c:pt idx="0">
                  <c:v>0.21621621621621623</c:v>
                </c:pt>
                <c:pt idx="1">
                  <c:v>0.27027027027027029</c:v>
                </c:pt>
                <c:pt idx="2">
                  <c:v>0.16216216216216217</c:v>
                </c:pt>
                <c:pt idx="3">
                  <c:v>0.35135135135135137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04-42D0-ABE4-50E1DB59A722}"/>
            </c:ext>
          </c:extLst>
        </c:ser>
        <c:ser>
          <c:idx val="1"/>
          <c:order val="1"/>
          <c:tx>
            <c:strRef>
              <c:f>'US PG per RPP'!$H$3</c:f>
              <c:strCache>
                <c:ptCount val="1"/>
                <c:pt idx="0">
                  <c:v>2018 survey (N = 35)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 per RPP'!$I$1:$L$1</c:f>
              <c:strCache>
                <c:ptCount val="4"/>
                <c:pt idx="0">
                  <c:v>Less than 5</c:v>
                </c:pt>
                <c:pt idx="1">
                  <c:v>6 - 10</c:v>
                </c:pt>
                <c:pt idx="2">
                  <c:v>11 - 15</c:v>
                </c:pt>
                <c:pt idx="3">
                  <c:v>More than 15</c:v>
                </c:pt>
              </c:strCache>
            </c:strRef>
          </c:cat>
          <c:val>
            <c:numRef>
              <c:f>'US PG per RPP'!$I$3:$L$3</c:f>
              <c:numCache>
                <c:formatCode>0%</c:formatCode>
                <c:ptCount val="4"/>
                <c:pt idx="0">
                  <c:v>0.17142857142857143</c:v>
                </c:pt>
                <c:pt idx="1">
                  <c:v>0.2</c:v>
                </c:pt>
                <c:pt idx="2">
                  <c:v>0.14285714285714285</c:v>
                </c:pt>
                <c:pt idx="3">
                  <c:v>0.48571428571428571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04-42D0-ABE4-50E1DB59A722}"/>
            </c:ext>
          </c:extLst>
        </c:ser>
        <c:ser>
          <c:idx val="0"/>
          <c:order val="2"/>
          <c:tx>
            <c:strRef>
              <c:f>'US PG per RPP'!$H$2</c:f>
              <c:strCache>
                <c:ptCount val="1"/>
                <c:pt idx="0">
                  <c:v>2019 survey (N = 43)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PG per RPP'!$I$1:$L$1</c:f>
              <c:strCache>
                <c:ptCount val="4"/>
                <c:pt idx="0">
                  <c:v>Less than 5</c:v>
                </c:pt>
                <c:pt idx="1">
                  <c:v>6 - 10</c:v>
                </c:pt>
                <c:pt idx="2">
                  <c:v>11 - 15</c:v>
                </c:pt>
                <c:pt idx="3">
                  <c:v>More than 15</c:v>
                </c:pt>
              </c:strCache>
            </c:strRef>
          </c:cat>
          <c:val>
            <c:numRef>
              <c:f>'US PG per RPP'!$I$2:$L$2</c:f>
              <c:numCache>
                <c:formatCode>0%</c:formatCode>
                <c:ptCount val="4"/>
                <c:pt idx="0">
                  <c:v>0.18604651162790697</c:v>
                </c:pt>
                <c:pt idx="1">
                  <c:v>0.18604651162790697</c:v>
                </c:pt>
                <c:pt idx="2">
                  <c:v>9.3023255813953487E-2</c:v>
                </c:pt>
                <c:pt idx="3">
                  <c:v>0.53488372093023251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04-42D0-ABE4-50E1DB59A7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09376"/>
        <c:axId val="474711336"/>
      </c:barChart>
      <c:catAx>
        <c:axId val="4747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11336"/>
        <c:crosses val="autoZero"/>
        <c:auto val="1"/>
        <c:lblAlgn val="ctr"/>
        <c:lblOffset val="100"/>
        <c:noMultiLvlLbl val="0"/>
      </c:catAx>
      <c:valAx>
        <c:axId val="47471133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093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Total Number of Worldwide</a:t>
            </a:r>
            <a:r>
              <a:rPr lang="en-US" sz="1800" b="1" baseline="0" dirty="0"/>
              <a:t> </a:t>
            </a:r>
            <a:r>
              <a:rPr lang="en-US" sz="1800" b="1" dirty="0"/>
              <a:t>Active Granted Patents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'Act G'!$F$4</c:f>
              <c:strCache>
                <c:ptCount val="1"/>
                <c:pt idx="0">
                  <c:v>2017 survey (N = 43)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 G'!$G$1:$K$1</c:f>
              <c:strCache>
                <c:ptCount val="5"/>
                <c:pt idx="0">
                  <c:v>Less than 2,000</c:v>
                </c:pt>
                <c:pt idx="1">
                  <c:v>2,001 - 4,000</c:v>
                </c:pt>
                <c:pt idx="2">
                  <c:v>4,001 - 10,000</c:v>
                </c:pt>
                <c:pt idx="3">
                  <c:v>10,001 - 20,000</c:v>
                </c:pt>
                <c:pt idx="4">
                  <c:v>More than 20,000</c:v>
                </c:pt>
              </c:strCache>
            </c:strRef>
          </c:cat>
          <c:val>
            <c:numRef>
              <c:f>'Act G'!$G$4:$K$4</c:f>
              <c:numCache>
                <c:formatCode>0%</c:formatCode>
                <c:ptCount val="5"/>
                <c:pt idx="0">
                  <c:v>0.26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F5-45BA-A8FE-A6F9F83A940A}"/>
            </c:ext>
          </c:extLst>
        </c:ser>
        <c:ser>
          <c:idx val="1"/>
          <c:order val="1"/>
          <c:tx>
            <c:strRef>
              <c:f>'Act G'!$F$3</c:f>
              <c:strCache>
                <c:ptCount val="1"/>
                <c:pt idx="0">
                  <c:v>2018 survey (N = 39)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 G'!$G$1:$K$1</c:f>
              <c:strCache>
                <c:ptCount val="5"/>
                <c:pt idx="0">
                  <c:v>Less than 2,000</c:v>
                </c:pt>
                <c:pt idx="1">
                  <c:v>2,001 - 4,000</c:v>
                </c:pt>
                <c:pt idx="2">
                  <c:v>4,001 - 10,000</c:v>
                </c:pt>
                <c:pt idx="3">
                  <c:v>10,001 - 20,000</c:v>
                </c:pt>
                <c:pt idx="4">
                  <c:v>More than 20,000</c:v>
                </c:pt>
              </c:strCache>
            </c:strRef>
          </c:cat>
          <c:val>
            <c:numRef>
              <c:f>'Act G'!$G$3:$K$3</c:f>
              <c:numCache>
                <c:formatCode>0%</c:formatCode>
                <c:ptCount val="5"/>
                <c:pt idx="0">
                  <c:v>0.26</c:v>
                </c:pt>
                <c:pt idx="1">
                  <c:v>0.18</c:v>
                </c:pt>
                <c:pt idx="2">
                  <c:v>0.21</c:v>
                </c:pt>
                <c:pt idx="3">
                  <c:v>0.18</c:v>
                </c:pt>
                <c:pt idx="4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F5-45BA-A8FE-A6F9F83A940A}"/>
            </c:ext>
          </c:extLst>
        </c:ser>
        <c:ser>
          <c:idx val="0"/>
          <c:order val="2"/>
          <c:tx>
            <c:strRef>
              <c:f>'Act G'!$F$2</c:f>
              <c:strCache>
                <c:ptCount val="1"/>
                <c:pt idx="0">
                  <c:v>2019 survey (N = 47)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 G'!$G$1:$K$1</c:f>
              <c:strCache>
                <c:ptCount val="5"/>
                <c:pt idx="0">
                  <c:v>Less than 2,000</c:v>
                </c:pt>
                <c:pt idx="1">
                  <c:v>2,001 - 4,000</c:v>
                </c:pt>
                <c:pt idx="2">
                  <c:v>4,001 - 10,000</c:v>
                </c:pt>
                <c:pt idx="3">
                  <c:v>10,001 - 20,000</c:v>
                </c:pt>
                <c:pt idx="4">
                  <c:v>More than 20,000</c:v>
                </c:pt>
              </c:strCache>
            </c:strRef>
          </c:cat>
          <c:val>
            <c:numRef>
              <c:f>'Act G'!$G$2:$K$2</c:f>
              <c:numCache>
                <c:formatCode>0%</c:formatCode>
                <c:ptCount val="5"/>
                <c:pt idx="0">
                  <c:v>0.44680851063829785</c:v>
                </c:pt>
                <c:pt idx="1">
                  <c:v>0.14893617021276595</c:v>
                </c:pt>
                <c:pt idx="2">
                  <c:v>0.10638297872340426</c:v>
                </c:pt>
                <c:pt idx="3">
                  <c:v>0.19148936170212766</c:v>
                </c:pt>
                <c:pt idx="4">
                  <c:v>0.10638297872340426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F5-45BA-A8FE-A6F9F83A94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07416"/>
        <c:axId val="474711728"/>
      </c:barChart>
      <c:catAx>
        <c:axId val="47470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11728"/>
        <c:crosses val="autoZero"/>
        <c:auto val="1"/>
        <c:lblAlgn val="ctr"/>
        <c:lblOffset val="100"/>
        <c:noMultiLvlLbl val="0"/>
      </c:catAx>
      <c:valAx>
        <c:axId val="474711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074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Revenue ($M) per Worldwide Active Patent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'Rev per AP'!$G$4</c:f>
              <c:strCache>
                <c:ptCount val="1"/>
                <c:pt idx="0">
                  <c:v>2017 survey (N = 43)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AP'!$H$1:$M$1</c:f>
              <c:strCache>
                <c:ptCount val="6"/>
                <c:pt idx="0">
                  <c:v>Less than $0.6</c:v>
                </c:pt>
                <c:pt idx="1">
                  <c:v>$0.6 - $1.0</c:v>
                </c:pt>
                <c:pt idx="2">
                  <c:v>$1.1 - $2.0</c:v>
                </c:pt>
                <c:pt idx="3">
                  <c:v>$2.1 - $3.0</c:v>
                </c:pt>
                <c:pt idx="4">
                  <c:v>$3.1 - $4.0</c:v>
                </c:pt>
                <c:pt idx="5">
                  <c:v>More than $4.0</c:v>
                </c:pt>
              </c:strCache>
            </c:strRef>
          </c:cat>
          <c:val>
            <c:numRef>
              <c:f>'Rev per AP'!$H$4:$M$4</c:f>
              <c:numCache>
                <c:formatCode>0%</c:formatCode>
                <c:ptCount val="6"/>
                <c:pt idx="0">
                  <c:v>0.18604651162790697</c:v>
                </c:pt>
                <c:pt idx="1">
                  <c:v>0.20930232558139536</c:v>
                </c:pt>
                <c:pt idx="2">
                  <c:v>0.23255813953488372</c:v>
                </c:pt>
                <c:pt idx="3">
                  <c:v>0.16279069767441862</c:v>
                </c:pt>
                <c:pt idx="4">
                  <c:v>9.3023255813953487E-2</c:v>
                </c:pt>
                <c:pt idx="5">
                  <c:v>0.11627906976744186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8F-4FA1-8ECB-07ECA0DE8066}"/>
            </c:ext>
          </c:extLst>
        </c:ser>
        <c:ser>
          <c:idx val="1"/>
          <c:order val="1"/>
          <c:tx>
            <c:strRef>
              <c:f>'Rev per AP'!$G$3</c:f>
              <c:strCache>
                <c:ptCount val="1"/>
                <c:pt idx="0">
                  <c:v>2018 survey (N = 37)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AP'!$H$1:$M$1</c:f>
              <c:strCache>
                <c:ptCount val="6"/>
                <c:pt idx="0">
                  <c:v>Less than $0.6</c:v>
                </c:pt>
                <c:pt idx="1">
                  <c:v>$0.6 - $1.0</c:v>
                </c:pt>
                <c:pt idx="2">
                  <c:v>$1.1 - $2.0</c:v>
                </c:pt>
                <c:pt idx="3">
                  <c:v>$2.1 - $3.0</c:v>
                </c:pt>
                <c:pt idx="4">
                  <c:v>$3.1 - $4.0</c:v>
                </c:pt>
                <c:pt idx="5">
                  <c:v>More than $4.0</c:v>
                </c:pt>
              </c:strCache>
            </c:strRef>
          </c:cat>
          <c:val>
            <c:numRef>
              <c:f>'Rev per AP'!$H$3:$M$3</c:f>
              <c:numCache>
                <c:formatCode>0%</c:formatCode>
                <c:ptCount val="6"/>
                <c:pt idx="0">
                  <c:v>0.13513513513513514</c:v>
                </c:pt>
                <c:pt idx="1">
                  <c:v>0.1891891891891892</c:v>
                </c:pt>
                <c:pt idx="2">
                  <c:v>0.21621621621621623</c:v>
                </c:pt>
                <c:pt idx="3">
                  <c:v>0.10810810810810811</c:v>
                </c:pt>
                <c:pt idx="4">
                  <c:v>0.16216216216216217</c:v>
                </c:pt>
                <c:pt idx="5">
                  <c:v>0.1891891891891892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8F-4FA1-8ECB-07ECA0DE8066}"/>
            </c:ext>
          </c:extLst>
        </c:ser>
        <c:ser>
          <c:idx val="0"/>
          <c:order val="2"/>
          <c:tx>
            <c:strRef>
              <c:f>'Rev per AP'!$G$2</c:f>
              <c:strCache>
                <c:ptCount val="1"/>
                <c:pt idx="0">
                  <c:v>2019 survey (N = 44)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AP'!$H$1:$M$1</c:f>
              <c:strCache>
                <c:ptCount val="6"/>
                <c:pt idx="0">
                  <c:v>Less than $0.6</c:v>
                </c:pt>
                <c:pt idx="1">
                  <c:v>$0.6 - $1.0</c:v>
                </c:pt>
                <c:pt idx="2">
                  <c:v>$1.1 - $2.0</c:v>
                </c:pt>
                <c:pt idx="3">
                  <c:v>$2.1 - $3.0</c:v>
                </c:pt>
                <c:pt idx="4">
                  <c:v>$3.1 - $4.0</c:v>
                </c:pt>
                <c:pt idx="5">
                  <c:v>More than $4.0</c:v>
                </c:pt>
              </c:strCache>
            </c:strRef>
          </c:cat>
          <c:val>
            <c:numRef>
              <c:f>'Rev per AP'!$H$2:$M$2</c:f>
              <c:numCache>
                <c:formatCode>0%</c:formatCode>
                <c:ptCount val="6"/>
                <c:pt idx="0">
                  <c:v>6.8181818181818177E-2</c:v>
                </c:pt>
                <c:pt idx="1">
                  <c:v>0.11363636363636363</c:v>
                </c:pt>
                <c:pt idx="2">
                  <c:v>0.27272727272727271</c:v>
                </c:pt>
                <c:pt idx="3">
                  <c:v>0.20454545454545456</c:v>
                </c:pt>
                <c:pt idx="4">
                  <c:v>4.5454545454545456E-2</c:v>
                </c:pt>
                <c:pt idx="5">
                  <c:v>0.29545454545454547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8F-4FA1-8ECB-07ECA0DE80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07808"/>
        <c:axId val="474710160"/>
      </c:barChart>
      <c:catAx>
        <c:axId val="4747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10160"/>
        <c:crosses val="autoZero"/>
        <c:auto val="1"/>
        <c:lblAlgn val="ctr"/>
        <c:lblOffset val="100"/>
        <c:noMultiLvlLbl val="0"/>
      </c:catAx>
      <c:valAx>
        <c:axId val="47471016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078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Employees in Core Inventor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'CI Pop'!$G$6</c:f>
              <c:strCache>
                <c:ptCount val="1"/>
                <c:pt idx="0">
                  <c:v>2017 survey (N = 42)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 Pop'!$H$3:$K$3</c:f>
              <c:strCache>
                <c:ptCount val="4"/>
                <c:pt idx="0">
                  <c:v>Less than 1,000</c:v>
                </c:pt>
                <c:pt idx="1">
                  <c:v>1,001 - 5,000</c:v>
                </c:pt>
                <c:pt idx="2">
                  <c:v>5,001 - 10,000</c:v>
                </c:pt>
                <c:pt idx="3">
                  <c:v>More than 10,000</c:v>
                </c:pt>
              </c:strCache>
            </c:strRef>
          </c:cat>
          <c:val>
            <c:numRef>
              <c:f>'CI Pop'!$H$6:$K$6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0.36</c:v>
                </c:pt>
                <c:pt idx="2">
                  <c:v>0.21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E6-47D6-94C2-B222BDB0010F}"/>
            </c:ext>
          </c:extLst>
        </c:ser>
        <c:ser>
          <c:idx val="1"/>
          <c:order val="1"/>
          <c:tx>
            <c:strRef>
              <c:f>'CI Pop'!$G$5</c:f>
              <c:strCache>
                <c:ptCount val="1"/>
                <c:pt idx="0">
                  <c:v>2018 survey (N = 37)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 Pop'!$H$3:$K$3</c:f>
              <c:strCache>
                <c:ptCount val="4"/>
                <c:pt idx="0">
                  <c:v>Less than 1,000</c:v>
                </c:pt>
                <c:pt idx="1">
                  <c:v>1,001 - 5,000</c:v>
                </c:pt>
                <c:pt idx="2">
                  <c:v>5,001 - 10,000</c:v>
                </c:pt>
                <c:pt idx="3">
                  <c:v>More than 10,000</c:v>
                </c:pt>
              </c:strCache>
            </c:strRef>
          </c:cat>
          <c:val>
            <c:numRef>
              <c:f>'CI Pop'!$H$5:$K$5</c:f>
              <c:numCache>
                <c:formatCode>0%</c:formatCode>
                <c:ptCount val="4"/>
                <c:pt idx="0">
                  <c:v>0.35</c:v>
                </c:pt>
                <c:pt idx="1">
                  <c:v>0.3</c:v>
                </c:pt>
                <c:pt idx="2">
                  <c:v>0.22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E6-47D6-94C2-B222BDB0010F}"/>
            </c:ext>
          </c:extLst>
        </c:ser>
        <c:ser>
          <c:idx val="0"/>
          <c:order val="2"/>
          <c:tx>
            <c:strRef>
              <c:f>'CI Pop'!$G$4</c:f>
              <c:strCache>
                <c:ptCount val="1"/>
                <c:pt idx="0">
                  <c:v>2019 survey (N = 51)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 Pop'!$H$3:$K$3</c:f>
              <c:strCache>
                <c:ptCount val="4"/>
                <c:pt idx="0">
                  <c:v>Less than 1,000</c:v>
                </c:pt>
                <c:pt idx="1">
                  <c:v>1,001 - 5,000</c:v>
                </c:pt>
                <c:pt idx="2">
                  <c:v>5,001 - 10,000</c:v>
                </c:pt>
                <c:pt idx="3">
                  <c:v>More than 10,000</c:v>
                </c:pt>
              </c:strCache>
            </c:strRef>
          </c:cat>
          <c:val>
            <c:numRef>
              <c:f>'CI Pop'!$H$4:$K$4</c:f>
              <c:numCache>
                <c:formatCode>0%</c:formatCode>
                <c:ptCount val="4"/>
                <c:pt idx="0">
                  <c:v>0.39215686274509803</c:v>
                </c:pt>
                <c:pt idx="1">
                  <c:v>0.41176470588235292</c:v>
                </c:pt>
                <c:pt idx="2">
                  <c:v>9.8039215686274508E-2</c:v>
                </c:pt>
                <c:pt idx="3">
                  <c:v>9.8039215686274508E-2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E6-47D6-94C2-B222BDB001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6416000"/>
        <c:axId val="436419136"/>
      </c:barChart>
      <c:catAx>
        <c:axId val="4364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19136"/>
        <c:crosses val="autoZero"/>
        <c:auto val="1"/>
        <c:lblAlgn val="ctr"/>
        <c:lblOffset val="100"/>
        <c:noMultiLvlLbl val="0"/>
      </c:catAx>
      <c:valAx>
        <c:axId val="43641913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36416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$M R&amp;D Spend per Worldwide Active Patent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'AP per RD'!$J$2</c:f>
              <c:strCache>
                <c:ptCount val="1"/>
                <c:pt idx="0">
                  <c:v>2019 survey (N = 38)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 per RD'!$K$1:$O$1</c:f>
              <c:strCache>
                <c:ptCount val="5"/>
                <c:pt idx="0">
                  <c:v>Less than 0.05</c:v>
                </c:pt>
                <c:pt idx="1">
                  <c:v>0.06 - 0.10</c:v>
                </c:pt>
                <c:pt idx="2">
                  <c:v>0.11 - 0.50</c:v>
                </c:pt>
                <c:pt idx="3">
                  <c:v>0.50 - 1</c:v>
                </c:pt>
                <c:pt idx="4">
                  <c:v>More than 1</c:v>
                </c:pt>
              </c:strCache>
            </c:strRef>
          </c:cat>
          <c:val>
            <c:numRef>
              <c:f>'AP per RD'!$K$2:$O$2</c:f>
              <c:numCache>
                <c:formatCode>0%</c:formatCode>
                <c:ptCount val="5"/>
                <c:pt idx="0">
                  <c:v>0.24</c:v>
                </c:pt>
                <c:pt idx="1">
                  <c:v>0.28999999999999998</c:v>
                </c:pt>
                <c:pt idx="2">
                  <c:v>0.32</c:v>
                </c:pt>
                <c:pt idx="3">
                  <c:v>5.128205128205128E-2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E7-4C9C-BBAE-DE04884001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04280"/>
        <c:axId val="474704672"/>
      </c:barChart>
      <c:catAx>
        <c:axId val="47470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04672"/>
        <c:crosses val="autoZero"/>
        <c:auto val="1"/>
        <c:lblAlgn val="ctr"/>
        <c:lblOffset val="100"/>
        <c:noMultiLvlLbl val="0"/>
      </c:catAx>
      <c:valAx>
        <c:axId val="47470467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042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Worldwide Active Patents per Inventor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'AP per Inv'!$G$4</c:f>
              <c:strCache>
                <c:ptCount val="1"/>
                <c:pt idx="0">
                  <c:v>2017 survey (N = 41)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 per Inv'!$H$1:$M$1</c:f>
              <c:strCache>
                <c:ptCount val="6"/>
                <c:pt idx="0">
                  <c:v>1 or fewer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5 - 7</c:v>
                </c:pt>
                <c:pt idx="5">
                  <c:v>More than 7</c:v>
                </c:pt>
              </c:strCache>
            </c:strRef>
          </c:cat>
          <c:val>
            <c:numRef>
              <c:f>'AP per Inv'!$H$4:$M$4</c:f>
              <c:numCache>
                <c:formatCode>0%</c:formatCode>
                <c:ptCount val="6"/>
                <c:pt idx="0">
                  <c:v>0.34146341463414637</c:v>
                </c:pt>
                <c:pt idx="1">
                  <c:v>0.14634146341463414</c:v>
                </c:pt>
                <c:pt idx="2">
                  <c:v>9.7560975609756101E-2</c:v>
                </c:pt>
                <c:pt idx="3">
                  <c:v>0.12195121951219512</c:v>
                </c:pt>
                <c:pt idx="4">
                  <c:v>0.17073170731707318</c:v>
                </c:pt>
                <c:pt idx="5">
                  <c:v>0.12195121951219512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71-413C-95E0-277AD0B4C4CF}"/>
            </c:ext>
          </c:extLst>
        </c:ser>
        <c:ser>
          <c:idx val="1"/>
          <c:order val="1"/>
          <c:tx>
            <c:strRef>
              <c:f>'AP per Inv'!$G$3</c:f>
              <c:strCache>
                <c:ptCount val="1"/>
                <c:pt idx="0">
                  <c:v>2018 survey (N = 35)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 per Inv'!$H$1:$M$1</c:f>
              <c:strCache>
                <c:ptCount val="6"/>
                <c:pt idx="0">
                  <c:v>1 or fewer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5 - 7</c:v>
                </c:pt>
                <c:pt idx="5">
                  <c:v>More than 7</c:v>
                </c:pt>
              </c:strCache>
            </c:strRef>
          </c:cat>
          <c:val>
            <c:numRef>
              <c:f>'AP per Inv'!$H$3:$M$3</c:f>
              <c:numCache>
                <c:formatCode>0%</c:formatCode>
                <c:ptCount val="6"/>
                <c:pt idx="0">
                  <c:v>0.31428571428571428</c:v>
                </c:pt>
                <c:pt idx="1">
                  <c:v>0.17142857142857143</c:v>
                </c:pt>
                <c:pt idx="2">
                  <c:v>0.14285714285714285</c:v>
                </c:pt>
                <c:pt idx="3">
                  <c:v>8.5714285714285715E-2</c:v>
                </c:pt>
                <c:pt idx="4">
                  <c:v>0.11428571428571428</c:v>
                </c:pt>
                <c:pt idx="5">
                  <c:v>0.17142857142857143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71-413C-95E0-277AD0B4C4CF}"/>
            </c:ext>
          </c:extLst>
        </c:ser>
        <c:ser>
          <c:idx val="0"/>
          <c:order val="2"/>
          <c:tx>
            <c:strRef>
              <c:f>'AP per Inv'!$G$2</c:f>
              <c:strCache>
                <c:ptCount val="1"/>
                <c:pt idx="0">
                  <c:v>2019 survey (N = 42)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 per Inv'!$H$1:$M$1</c:f>
              <c:strCache>
                <c:ptCount val="6"/>
                <c:pt idx="0">
                  <c:v>1 or fewer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5 - 7</c:v>
                </c:pt>
                <c:pt idx="5">
                  <c:v>More than 7</c:v>
                </c:pt>
              </c:strCache>
            </c:strRef>
          </c:cat>
          <c:val>
            <c:numRef>
              <c:f>'AP per Inv'!$H$2:$M$2</c:f>
              <c:numCache>
                <c:formatCode>0%</c:formatCode>
                <c:ptCount val="6"/>
                <c:pt idx="0">
                  <c:v>0.38</c:v>
                </c:pt>
                <c:pt idx="1">
                  <c:v>0.1</c:v>
                </c:pt>
                <c:pt idx="2">
                  <c:v>0.17</c:v>
                </c:pt>
                <c:pt idx="3">
                  <c:v>0.02</c:v>
                </c:pt>
                <c:pt idx="4">
                  <c:v>0.1</c:v>
                </c:pt>
                <c:pt idx="5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71-413C-95E0-277AD0B4C4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12904"/>
        <c:axId val="474709768"/>
      </c:barChart>
      <c:catAx>
        <c:axId val="47471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09768"/>
        <c:crosses val="autoZero"/>
        <c:auto val="1"/>
        <c:lblAlgn val="ctr"/>
        <c:lblOffset val="100"/>
        <c:noMultiLvlLbl val="0"/>
      </c:catAx>
      <c:valAx>
        <c:axId val="47470976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12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Worldwide Active Patents per Registered Patent Practitioner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'AP per RPP'!$H$4</c:f>
              <c:strCache>
                <c:ptCount val="1"/>
                <c:pt idx="0">
                  <c:v>2017 survey (N = 42)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 per RPP'!$I$1:$M$1</c:f>
              <c:strCache>
                <c:ptCount val="5"/>
                <c:pt idx="0">
                  <c:v>Less than 200</c:v>
                </c:pt>
                <c:pt idx="1">
                  <c:v>201 - 400</c:v>
                </c:pt>
                <c:pt idx="2">
                  <c:v>401 - 600</c:v>
                </c:pt>
                <c:pt idx="3">
                  <c:v>601 - 1,000</c:v>
                </c:pt>
                <c:pt idx="4">
                  <c:v>More than 1,000</c:v>
                </c:pt>
              </c:strCache>
            </c:strRef>
          </c:cat>
          <c:val>
            <c:numRef>
              <c:f>'AP per RPP'!$I$4:$M$4</c:f>
              <c:numCache>
                <c:formatCode>0%</c:formatCode>
                <c:ptCount val="5"/>
                <c:pt idx="0">
                  <c:v>0.21428571428571427</c:v>
                </c:pt>
                <c:pt idx="1">
                  <c:v>0.35714285714285715</c:v>
                </c:pt>
                <c:pt idx="2">
                  <c:v>0.14285714285714285</c:v>
                </c:pt>
                <c:pt idx="3">
                  <c:v>0.16666666666666666</c:v>
                </c:pt>
                <c:pt idx="4">
                  <c:v>0.11904761904761904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7F-417E-B08E-895DFAAE559B}"/>
            </c:ext>
          </c:extLst>
        </c:ser>
        <c:ser>
          <c:idx val="1"/>
          <c:order val="1"/>
          <c:tx>
            <c:strRef>
              <c:f>'AP per RPP'!$H$3</c:f>
              <c:strCache>
                <c:ptCount val="1"/>
                <c:pt idx="0">
                  <c:v>2018 survey (N = 38)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 per RPP'!$I$1:$M$1</c:f>
              <c:strCache>
                <c:ptCount val="5"/>
                <c:pt idx="0">
                  <c:v>Less than 200</c:v>
                </c:pt>
                <c:pt idx="1">
                  <c:v>201 - 400</c:v>
                </c:pt>
                <c:pt idx="2">
                  <c:v>401 - 600</c:v>
                </c:pt>
                <c:pt idx="3">
                  <c:v>601 - 1,000</c:v>
                </c:pt>
                <c:pt idx="4">
                  <c:v>More than 1,000</c:v>
                </c:pt>
              </c:strCache>
            </c:strRef>
          </c:cat>
          <c:val>
            <c:numRef>
              <c:f>'AP per RPP'!$I$3:$M$3</c:f>
              <c:numCache>
                <c:formatCode>0%</c:formatCode>
                <c:ptCount val="5"/>
                <c:pt idx="0">
                  <c:v>0.10526315789473684</c:v>
                </c:pt>
                <c:pt idx="1">
                  <c:v>0.36842105263157893</c:v>
                </c:pt>
                <c:pt idx="2">
                  <c:v>0.23684210526315788</c:v>
                </c:pt>
                <c:pt idx="3">
                  <c:v>0.15789473684210525</c:v>
                </c:pt>
                <c:pt idx="4">
                  <c:v>0.13157894736842105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7F-417E-B08E-895DFAAE559B}"/>
            </c:ext>
          </c:extLst>
        </c:ser>
        <c:ser>
          <c:idx val="0"/>
          <c:order val="2"/>
          <c:tx>
            <c:strRef>
              <c:f>'AP per RPP'!$H$2</c:f>
              <c:strCache>
                <c:ptCount val="1"/>
                <c:pt idx="0">
                  <c:v>2019 survey (N = 47)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 per RPP'!$I$1:$M$1</c:f>
              <c:strCache>
                <c:ptCount val="5"/>
                <c:pt idx="0">
                  <c:v>Less than 200</c:v>
                </c:pt>
                <c:pt idx="1">
                  <c:v>201 - 400</c:v>
                </c:pt>
                <c:pt idx="2">
                  <c:v>401 - 600</c:v>
                </c:pt>
                <c:pt idx="3">
                  <c:v>601 - 1,000</c:v>
                </c:pt>
                <c:pt idx="4">
                  <c:v>More than 1,000</c:v>
                </c:pt>
              </c:strCache>
            </c:strRef>
          </c:cat>
          <c:val>
            <c:numRef>
              <c:f>'AP per RPP'!$I$2:$M$2</c:f>
              <c:numCache>
                <c:formatCode>0%</c:formatCode>
                <c:ptCount val="5"/>
                <c:pt idx="0">
                  <c:v>0.19148936170212766</c:v>
                </c:pt>
                <c:pt idx="1">
                  <c:v>0.25531914893617019</c:v>
                </c:pt>
                <c:pt idx="2">
                  <c:v>0.19148936170212766</c:v>
                </c:pt>
                <c:pt idx="3">
                  <c:v>0.14893617021276595</c:v>
                </c:pt>
                <c:pt idx="4">
                  <c:v>0.21276595744680851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7F-417E-B08E-895DFAAE55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05848"/>
        <c:axId val="474706240"/>
      </c:barChart>
      <c:catAx>
        <c:axId val="47470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06240"/>
        <c:crosses val="autoZero"/>
        <c:auto val="1"/>
        <c:lblAlgn val="ctr"/>
        <c:lblOffset val="100"/>
        <c:noMultiLvlLbl val="0"/>
      </c:catAx>
      <c:valAx>
        <c:axId val="47470624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05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Total Number of Worldwide Pending Patent Applications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'# PPA'!$F$4</c:f>
              <c:strCache>
                <c:ptCount val="1"/>
                <c:pt idx="0">
                  <c:v>2017 survey (N = 42)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PPA'!$G$1:$K$1</c:f>
              <c:strCache>
                <c:ptCount val="5"/>
                <c:pt idx="0">
                  <c:v>Less than 1,000</c:v>
                </c:pt>
                <c:pt idx="1">
                  <c:v>1,001 - 2,000</c:v>
                </c:pt>
                <c:pt idx="2">
                  <c:v>2,001 - 5,000</c:v>
                </c:pt>
                <c:pt idx="3">
                  <c:v>5,001 - 10,000</c:v>
                </c:pt>
                <c:pt idx="4">
                  <c:v>More than 10,000</c:v>
                </c:pt>
              </c:strCache>
            </c:strRef>
          </c:cat>
          <c:val>
            <c:numRef>
              <c:f>'# PPA'!$G$4:$K$4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0.14000000000000001</c:v>
                </c:pt>
                <c:pt idx="2">
                  <c:v>0.24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92-472C-ACA4-694F299ED0D7}"/>
            </c:ext>
          </c:extLst>
        </c:ser>
        <c:ser>
          <c:idx val="1"/>
          <c:order val="1"/>
          <c:tx>
            <c:strRef>
              <c:f>'# PPA'!$F$3</c:f>
              <c:strCache>
                <c:ptCount val="1"/>
                <c:pt idx="0">
                  <c:v>2018 survey (N = 37)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PPA'!$G$1:$K$1</c:f>
              <c:strCache>
                <c:ptCount val="5"/>
                <c:pt idx="0">
                  <c:v>Less than 1,000</c:v>
                </c:pt>
                <c:pt idx="1">
                  <c:v>1,001 - 2,000</c:v>
                </c:pt>
                <c:pt idx="2">
                  <c:v>2,001 - 5,000</c:v>
                </c:pt>
                <c:pt idx="3">
                  <c:v>5,001 - 10,000</c:v>
                </c:pt>
                <c:pt idx="4">
                  <c:v>More than 10,000</c:v>
                </c:pt>
              </c:strCache>
            </c:strRef>
          </c:cat>
          <c:val>
            <c:numRef>
              <c:f>'# PPA'!$G$3:$K$3</c:f>
              <c:numCache>
                <c:formatCode>0%</c:formatCode>
                <c:ptCount val="5"/>
                <c:pt idx="0">
                  <c:v>0.22</c:v>
                </c:pt>
                <c:pt idx="1">
                  <c:v>0.27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92-472C-ACA4-694F299ED0D7}"/>
            </c:ext>
          </c:extLst>
        </c:ser>
        <c:ser>
          <c:idx val="0"/>
          <c:order val="2"/>
          <c:tx>
            <c:strRef>
              <c:f>'# PPA'!$F$2</c:f>
              <c:strCache>
                <c:ptCount val="1"/>
                <c:pt idx="0">
                  <c:v>2019 survey (N = 46)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PPA'!$G$1:$K$1</c:f>
              <c:strCache>
                <c:ptCount val="5"/>
                <c:pt idx="0">
                  <c:v>Less than 1,000</c:v>
                </c:pt>
                <c:pt idx="1">
                  <c:v>1,001 - 2,000</c:v>
                </c:pt>
                <c:pt idx="2">
                  <c:v>2,001 - 5,000</c:v>
                </c:pt>
                <c:pt idx="3">
                  <c:v>5,001 - 10,000</c:v>
                </c:pt>
                <c:pt idx="4">
                  <c:v>More than 10,000</c:v>
                </c:pt>
              </c:strCache>
            </c:strRef>
          </c:cat>
          <c:val>
            <c:numRef>
              <c:f>'# PPA'!$G$2:$K$2</c:f>
              <c:numCache>
                <c:formatCode>0%</c:formatCode>
                <c:ptCount val="5"/>
                <c:pt idx="0">
                  <c:v>0.43478260869565216</c:v>
                </c:pt>
                <c:pt idx="1">
                  <c:v>0.15217391304347827</c:v>
                </c:pt>
                <c:pt idx="2">
                  <c:v>6.5217391304347824E-2</c:v>
                </c:pt>
                <c:pt idx="3">
                  <c:v>0.19565217391304349</c:v>
                </c:pt>
                <c:pt idx="4">
                  <c:v>0.15217391304347827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92-472C-ACA4-694F299ED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07024"/>
        <c:axId val="474713688"/>
      </c:barChart>
      <c:catAx>
        <c:axId val="4747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13688"/>
        <c:crosses val="autoZero"/>
        <c:auto val="1"/>
        <c:lblAlgn val="ctr"/>
        <c:lblOffset val="100"/>
        <c:noMultiLvlLbl val="0"/>
      </c:catAx>
      <c:valAx>
        <c:axId val="4747136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070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Revenue ($M) per Worldwide Pending Patent Application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'Rev per PPA'!$G$4</c:f>
              <c:strCache>
                <c:ptCount val="1"/>
                <c:pt idx="0">
                  <c:v>2017 survey (N = 42)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PPA'!$H$1:$L$1</c:f>
              <c:strCache>
                <c:ptCount val="5"/>
                <c:pt idx="0">
                  <c:v>$1.4 or less</c:v>
                </c:pt>
                <c:pt idx="1">
                  <c:v>$1.5 - $2.4</c:v>
                </c:pt>
                <c:pt idx="2">
                  <c:v>$2.5 - $5.4</c:v>
                </c:pt>
                <c:pt idx="3">
                  <c:v>$5.5 - $10.4</c:v>
                </c:pt>
                <c:pt idx="4">
                  <c:v>$10.5 or more</c:v>
                </c:pt>
              </c:strCache>
            </c:strRef>
          </c:cat>
          <c:val>
            <c:numRef>
              <c:f>'Rev per PPA'!$H$4:$L$4</c:f>
              <c:numCache>
                <c:formatCode>0%</c:formatCode>
                <c:ptCount val="5"/>
                <c:pt idx="0">
                  <c:v>0.2857142857142857</c:v>
                </c:pt>
                <c:pt idx="1">
                  <c:v>0.16666666666666666</c:v>
                </c:pt>
                <c:pt idx="2">
                  <c:v>0.21428571428571427</c:v>
                </c:pt>
                <c:pt idx="3">
                  <c:v>0.21428571428571427</c:v>
                </c:pt>
                <c:pt idx="4">
                  <c:v>0.11904761904761904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95-4B2E-BD8A-C96D0A9B53B7}"/>
            </c:ext>
          </c:extLst>
        </c:ser>
        <c:ser>
          <c:idx val="1"/>
          <c:order val="1"/>
          <c:tx>
            <c:strRef>
              <c:f>'Rev per PPA'!$G$3</c:f>
              <c:strCache>
                <c:ptCount val="1"/>
                <c:pt idx="0">
                  <c:v>2018 survey (N = 36)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PPA'!$H$1:$L$1</c:f>
              <c:strCache>
                <c:ptCount val="5"/>
                <c:pt idx="0">
                  <c:v>$1.4 or less</c:v>
                </c:pt>
                <c:pt idx="1">
                  <c:v>$1.5 - $2.4</c:v>
                </c:pt>
                <c:pt idx="2">
                  <c:v>$2.5 - $5.4</c:v>
                </c:pt>
                <c:pt idx="3">
                  <c:v>$5.5 - $10.4</c:v>
                </c:pt>
                <c:pt idx="4">
                  <c:v>$10.5 or more</c:v>
                </c:pt>
              </c:strCache>
            </c:strRef>
          </c:cat>
          <c:val>
            <c:numRef>
              <c:f>'Rev per PPA'!$H$3:$L$3</c:f>
              <c:numCache>
                <c:formatCode>0%</c:formatCode>
                <c:ptCount val="5"/>
                <c:pt idx="0">
                  <c:v>0.19444444444444445</c:v>
                </c:pt>
                <c:pt idx="1">
                  <c:v>0.25</c:v>
                </c:pt>
                <c:pt idx="2">
                  <c:v>0.1388888888888889</c:v>
                </c:pt>
                <c:pt idx="3">
                  <c:v>0.27777777777777779</c:v>
                </c:pt>
                <c:pt idx="4">
                  <c:v>0.1388888888888889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95-4B2E-BD8A-C96D0A9B53B7}"/>
            </c:ext>
          </c:extLst>
        </c:ser>
        <c:ser>
          <c:idx val="0"/>
          <c:order val="2"/>
          <c:tx>
            <c:strRef>
              <c:f>'Rev per PPA'!$G$2</c:f>
              <c:strCache>
                <c:ptCount val="1"/>
                <c:pt idx="0">
                  <c:v>2019 survey (N = 43)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PPA'!$H$1:$L$1</c:f>
              <c:strCache>
                <c:ptCount val="5"/>
                <c:pt idx="0">
                  <c:v>$1.4 or less</c:v>
                </c:pt>
                <c:pt idx="1">
                  <c:v>$1.5 - $2.4</c:v>
                </c:pt>
                <c:pt idx="2">
                  <c:v>$2.5 - $5.4</c:v>
                </c:pt>
                <c:pt idx="3">
                  <c:v>$5.5 - $10.4</c:v>
                </c:pt>
                <c:pt idx="4">
                  <c:v>$10.5 or more</c:v>
                </c:pt>
              </c:strCache>
            </c:strRef>
          </c:cat>
          <c:val>
            <c:numRef>
              <c:f>'Rev per PPA'!$H$2:$L$2</c:f>
              <c:numCache>
                <c:formatCode>0%</c:formatCode>
                <c:ptCount val="5"/>
                <c:pt idx="0">
                  <c:v>0.11627906976744186</c:v>
                </c:pt>
                <c:pt idx="1">
                  <c:v>0.20930232558139536</c:v>
                </c:pt>
                <c:pt idx="2">
                  <c:v>0.2558139534883721</c:v>
                </c:pt>
                <c:pt idx="3">
                  <c:v>0.18604651162790697</c:v>
                </c:pt>
                <c:pt idx="4">
                  <c:v>0.23255813953488372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95-4B2E-BD8A-C96D0A9B53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01928"/>
        <c:axId val="474702712"/>
      </c:barChart>
      <c:catAx>
        <c:axId val="47470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02712"/>
        <c:crosses val="autoZero"/>
        <c:auto val="1"/>
        <c:lblAlgn val="ctr"/>
        <c:lblOffset val="100"/>
        <c:noMultiLvlLbl val="0"/>
      </c:catAx>
      <c:valAx>
        <c:axId val="47470271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019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$M R&amp;D Spend per Worldwide Pending Patent Application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'PPA per RD'!$H$2</c:f>
              <c:strCache>
                <c:ptCount val="1"/>
                <c:pt idx="0">
                  <c:v>2019 survey (N = 36)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'PPA per RD'!$I$1:$M$1</c:f>
              <c:strCache>
                <c:ptCount val="5"/>
                <c:pt idx="0">
                  <c:v>Less than 0.10</c:v>
                </c:pt>
                <c:pt idx="1">
                  <c:v>0.10 - 0.20</c:v>
                </c:pt>
                <c:pt idx="2">
                  <c:v>0.21 - 0.50</c:v>
                </c:pt>
                <c:pt idx="3">
                  <c:v>0.51 - 0.99</c:v>
                </c:pt>
                <c:pt idx="4">
                  <c:v>More than 1</c:v>
                </c:pt>
              </c:strCache>
            </c:strRef>
          </c:cat>
          <c:val>
            <c:numRef>
              <c:f>'PPA per RD'!$I$2:$M$2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0.28000000000000003</c:v>
                </c:pt>
                <c:pt idx="2">
                  <c:v>0.21621621621621623</c:v>
                </c:pt>
                <c:pt idx="3">
                  <c:v>8.1081081081081086E-2</c:v>
                </c:pt>
                <c:pt idx="4">
                  <c:v>0.13513513513513514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D1-46C2-B36C-FF1A801A16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14080"/>
        <c:axId val="474708592"/>
      </c:barChart>
      <c:catAx>
        <c:axId val="4747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08592"/>
        <c:crosses val="autoZero"/>
        <c:auto val="1"/>
        <c:lblAlgn val="ctr"/>
        <c:lblOffset val="100"/>
        <c:noMultiLvlLbl val="0"/>
      </c:catAx>
      <c:valAx>
        <c:axId val="47470859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140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Worldwide Pending Patent Applications per Inventor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'PPA per Inv'!$I$4</c:f>
              <c:strCache>
                <c:ptCount val="1"/>
                <c:pt idx="0">
                  <c:v>2017 survey (N = 40)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'PPA per Inv'!$J$1:$N$1</c:f>
              <c:strCache>
                <c:ptCount val="5"/>
                <c:pt idx="0">
                  <c:v>0.5 or fewer</c:v>
                </c:pt>
                <c:pt idx="1">
                  <c:v>0.60 - 1.0</c:v>
                </c:pt>
                <c:pt idx="2">
                  <c:v>1.1 - 3.5</c:v>
                </c:pt>
                <c:pt idx="3">
                  <c:v>3.6 - 5.5</c:v>
                </c:pt>
                <c:pt idx="4">
                  <c:v>More than 5.5</c:v>
                </c:pt>
              </c:strCache>
            </c:strRef>
          </c:cat>
          <c:val>
            <c:numRef>
              <c:f>'PPA per Inv'!$J$4:$N$4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0.32500000000000001</c:v>
                </c:pt>
                <c:pt idx="3">
                  <c:v>0.125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74-4B8C-80F0-DEDF96E2E4AE}"/>
            </c:ext>
          </c:extLst>
        </c:ser>
        <c:ser>
          <c:idx val="1"/>
          <c:order val="1"/>
          <c:tx>
            <c:strRef>
              <c:f>'PPA per Inv'!$I$3</c:f>
              <c:strCache>
                <c:ptCount val="1"/>
                <c:pt idx="0">
                  <c:v>2018 survey (N = 34)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'PPA per Inv'!$J$1:$N$1</c:f>
              <c:strCache>
                <c:ptCount val="5"/>
                <c:pt idx="0">
                  <c:v>0.5 or fewer</c:v>
                </c:pt>
                <c:pt idx="1">
                  <c:v>0.60 - 1.0</c:v>
                </c:pt>
                <c:pt idx="2">
                  <c:v>1.1 - 3.5</c:v>
                </c:pt>
                <c:pt idx="3">
                  <c:v>3.6 - 5.5</c:v>
                </c:pt>
                <c:pt idx="4">
                  <c:v>More than 5.5</c:v>
                </c:pt>
              </c:strCache>
            </c:strRef>
          </c:cat>
          <c:val>
            <c:numRef>
              <c:f>'PPA per Inv'!$J$3:$N$3</c:f>
              <c:numCache>
                <c:formatCode>0%</c:formatCode>
                <c:ptCount val="5"/>
                <c:pt idx="0">
                  <c:v>0.20588235294117646</c:v>
                </c:pt>
                <c:pt idx="1">
                  <c:v>0.29411764705882354</c:v>
                </c:pt>
                <c:pt idx="2">
                  <c:v>0.26470588235294118</c:v>
                </c:pt>
                <c:pt idx="3">
                  <c:v>8.8235294117647065E-2</c:v>
                </c:pt>
                <c:pt idx="4">
                  <c:v>0.14705882352941177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74-4B8C-80F0-DEDF96E2E4AE}"/>
            </c:ext>
          </c:extLst>
        </c:ser>
        <c:ser>
          <c:idx val="0"/>
          <c:order val="2"/>
          <c:tx>
            <c:strRef>
              <c:f>'PPA per Inv'!$I$2</c:f>
              <c:strCache>
                <c:ptCount val="1"/>
                <c:pt idx="0">
                  <c:v>2019 survey (N = 42)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'PPA per Inv'!$J$1:$N$1</c:f>
              <c:strCache>
                <c:ptCount val="5"/>
                <c:pt idx="0">
                  <c:v>0.5 or fewer</c:v>
                </c:pt>
                <c:pt idx="1">
                  <c:v>0.60 - 1.0</c:v>
                </c:pt>
                <c:pt idx="2">
                  <c:v>1.1 - 3.5</c:v>
                </c:pt>
                <c:pt idx="3">
                  <c:v>3.6 - 5.5</c:v>
                </c:pt>
                <c:pt idx="4">
                  <c:v>More than 5.5</c:v>
                </c:pt>
              </c:strCache>
            </c:strRef>
          </c:cat>
          <c:val>
            <c:numRef>
              <c:f>'PPA per Inv'!$J$2:$N$2</c:f>
              <c:numCache>
                <c:formatCode>0%</c:formatCode>
                <c:ptCount val="5"/>
                <c:pt idx="0">
                  <c:v>0.26190476190476192</c:v>
                </c:pt>
                <c:pt idx="1">
                  <c:v>0.19047619047619047</c:v>
                </c:pt>
                <c:pt idx="2">
                  <c:v>0.26190476190476192</c:v>
                </c:pt>
                <c:pt idx="3">
                  <c:v>0.14285714285714285</c:v>
                </c:pt>
                <c:pt idx="4">
                  <c:v>0.14285714285714285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4-4B8C-80F0-DEDF96E2E4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08984"/>
        <c:axId val="474703888"/>
      </c:barChart>
      <c:catAx>
        <c:axId val="47470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03888"/>
        <c:crosses val="autoZero"/>
        <c:auto val="1"/>
        <c:lblAlgn val="ctr"/>
        <c:lblOffset val="100"/>
        <c:noMultiLvlLbl val="0"/>
      </c:catAx>
      <c:valAx>
        <c:axId val="4747038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089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Worldwide Pending Patent Applications per Registered Patent Practitioner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'PPA per RPP'!$H$4</c:f>
              <c:strCache>
                <c:ptCount val="1"/>
                <c:pt idx="0">
                  <c:v>2017 survey (N = 41)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'PPA per RPP'!$I$1:$N$1</c:f>
              <c:strCache>
                <c:ptCount val="6"/>
                <c:pt idx="0">
                  <c:v>Less than 100</c:v>
                </c:pt>
                <c:pt idx="1">
                  <c:v>101 - 150</c:v>
                </c:pt>
                <c:pt idx="2">
                  <c:v>151 - 200</c:v>
                </c:pt>
                <c:pt idx="3">
                  <c:v>201 - 400</c:v>
                </c:pt>
                <c:pt idx="4">
                  <c:v>401 - 500</c:v>
                </c:pt>
                <c:pt idx="5">
                  <c:v>More than 500</c:v>
                </c:pt>
              </c:strCache>
            </c:strRef>
          </c:cat>
          <c:val>
            <c:numRef>
              <c:f>'PPA per RPP'!$I$4:$N$4</c:f>
              <c:numCache>
                <c:formatCode>0%</c:formatCode>
                <c:ptCount val="6"/>
                <c:pt idx="0">
                  <c:v>0.17073170731707318</c:v>
                </c:pt>
                <c:pt idx="1">
                  <c:v>0.24390243902439024</c:v>
                </c:pt>
                <c:pt idx="2">
                  <c:v>0.14634146341463414</c:v>
                </c:pt>
                <c:pt idx="3">
                  <c:v>0.17073170731707318</c:v>
                </c:pt>
                <c:pt idx="4">
                  <c:v>9.7560975609756101E-2</c:v>
                </c:pt>
                <c:pt idx="5">
                  <c:v>0.17073170731707318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33-4F08-BBBF-4E8DD2D415C8}"/>
            </c:ext>
          </c:extLst>
        </c:ser>
        <c:ser>
          <c:idx val="1"/>
          <c:order val="1"/>
          <c:tx>
            <c:strRef>
              <c:f>'PPA per RPP'!$H$3</c:f>
              <c:strCache>
                <c:ptCount val="1"/>
                <c:pt idx="0">
                  <c:v>2018 survey (N = 36)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'PPA per RPP'!$I$1:$N$1</c:f>
              <c:strCache>
                <c:ptCount val="6"/>
                <c:pt idx="0">
                  <c:v>Less than 100</c:v>
                </c:pt>
                <c:pt idx="1">
                  <c:v>101 - 150</c:v>
                </c:pt>
                <c:pt idx="2">
                  <c:v>151 - 200</c:v>
                </c:pt>
                <c:pt idx="3">
                  <c:v>201 - 400</c:v>
                </c:pt>
                <c:pt idx="4">
                  <c:v>401 - 500</c:v>
                </c:pt>
                <c:pt idx="5">
                  <c:v>More than 500</c:v>
                </c:pt>
              </c:strCache>
            </c:strRef>
          </c:cat>
          <c:val>
            <c:numRef>
              <c:f>'PPA per RPP'!$I$3:$N$3</c:f>
              <c:numCache>
                <c:formatCode>0%</c:formatCode>
                <c:ptCount val="6"/>
                <c:pt idx="0">
                  <c:v>5.5555555555555552E-2</c:v>
                </c:pt>
                <c:pt idx="1">
                  <c:v>0.16666666666666666</c:v>
                </c:pt>
                <c:pt idx="2">
                  <c:v>0.1388888888888889</c:v>
                </c:pt>
                <c:pt idx="3">
                  <c:v>0.3611111111111111</c:v>
                </c:pt>
                <c:pt idx="4">
                  <c:v>0.1388888888888889</c:v>
                </c:pt>
                <c:pt idx="5">
                  <c:v>0.1388888888888889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33-4F08-BBBF-4E8DD2D415C8}"/>
            </c:ext>
          </c:extLst>
        </c:ser>
        <c:ser>
          <c:idx val="0"/>
          <c:order val="2"/>
          <c:tx>
            <c:strRef>
              <c:f>'PPA per RPP'!$H$2</c:f>
              <c:strCache>
                <c:ptCount val="1"/>
                <c:pt idx="0">
                  <c:v>2019 survey (N = 46)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'PPA per RPP'!$I$1:$N$1</c:f>
              <c:strCache>
                <c:ptCount val="6"/>
                <c:pt idx="0">
                  <c:v>Less than 100</c:v>
                </c:pt>
                <c:pt idx="1">
                  <c:v>101 - 150</c:v>
                </c:pt>
                <c:pt idx="2">
                  <c:v>151 - 200</c:v>
                </c:pt>
                <c:pt idx="3">
                  <c:v>201 - 400</c:v>
                </c:pt>
                <c:pt idx="4">
                  <c:v>401 - 500</c:v>
                </c:pt>
                <c:pt idx="5">
                  <c:v>More than 500</c:v>
                </c:pt>
              </c:strCache>
            </c:strRef>
          </c:cat>
          <c:val>
            <c:numRef>
              <c:f>'PPA per RPP'!$I$2:$N$2</c:f>
              <c:numCache>
                <c:formatCode>0%</c:formatCode>
                <c:ptCount val="6"/>
                <c:pt idx="0">
                  <c:v>0.19565217391304349</c:v>
                </c:pt>
                <c:pt idx="1">
                  <c:v>0.13043478260869565</c:v>
                </c:pt>
                <c:pt idx="2">
                  <c:v>8.6956521739130432E-2</c:v>
                </c:pt>
                <c:pt idx="3">
                  <c:v>0.2608695652173913</c:v>
                </c:pt>
                <c:pt idx="4">
                  <c:v>6.5217391304347824E-2</c:v>
                </c:pt>
                <c:pt idx="5">
                  <c:v>0.2608695652173913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33-4F08-BBBF-4E8DD2D415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14472"/>
        <c:axId val="474716040"/>
      </c:barChart>
      <c:catAx>
        <c:axId val="47471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16040"/>
        <c:crosses val="autoZero"/>
        <c:auto val="1"/>
        <c:lblAlgn val="ctr"/>
        <c:lblOffset val="100"/>
        <c:noMultiLvlLbl val="0"/>
      </c:catAx>
      <c:valAx>
        <c:axId val="47471604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144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Number of Domain Name Registrations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'Total DNR'!$G$4</c:f>
              <c:strCache>
                <c:ptCount val="1"/>
                <c:pt idx="0">
                  <c:v>2017 survey (N = 29)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DNR'!$H$1:$K$1</c:f>
              <c:strCache>
                <c:ptCount val="4"/>
                <c:pt idx="0">
                  <c:v>Less than 250</c:v>
                </c:pt>
                <c:pt idx="1">
                  <c:v>251 - 500</c:v>
                </c:pt>
                <c:pt idx="2">
                  <c:v>501 - 3,000</c:v>
                </c:pt>
                <c:pt idx="3">
                  <c:v>More than 3,000</c:v>
                </c:pt>
              </c:strCache>
            </c:strRef>
          </c:cat>
          <c:val>
            <c:numRef>
              <c:f>'Total DNR'!$H$4:$K$4</c:f>
              <c:numCache>
                <c:formatCode>0%</c:formatCode>
                <c:ptCount val="4"/>
                <c:pt idx="0">
                  <c:v>0.37931034482758619</c:v>
                </c:pt>
                <c:pt idx="1">
                  <c:v>0.17241379310344829</c:v>
                </c:pt>
                <c:pt idx="2">
                  <c:v>0.31034482758620691</c:v>
                </c:pt>
                <c:pt idx="3">
                  <c:v>0.13793103448275862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74-4A8B-B30F-E2124B1AB528}"/>
            </c:ext>
          </c:extLst>
        </c:ser>
        <c:ser>
          <c:idx val="1"/>
          <c:order val="1"/>
          <c:tx>
            <c:strRef>
              <c:f>'Total DNR'!$G$3</c:f>
              <c:strCache>
                <c:ptCount val="1"/>
                <c:pt idx="0">
                  <c:v>2018 survey (N = 19)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DNR'!$H$1:$K$1</c:f>
              <c:strCache>
                <c:ptCount val="4"/>
                <c:pt idx="0">
                  <c:v>Less than 250</c:v>
                </c:pt>
                <c:pt idx="1">
                  <c:v>251 - 500</c:v>
                </c:pt>
                <c:pt idx="2">
                  <c:v>501 - 3,000</c:v>
                </c:pt>
                <c:pt idx="3">
                  <c:v>More than 3,000</c:v>
                </c:pt>
              </c:strCache>
            </c:strRef>
          </c:cat>
          <c:val>
            <c:numRef>
              <c:f>'Total DNR'!$H$3:$K$3</c:f>
              <c:numCache>
                <c:formatCode>0%</c:formatCode>
                <c:ptCount val="4"/>
                <c:pt idx="0">
                  <c:v>0.21052631578947367</c:v>
                </c:pt>
                <c:pt idx="1">
                  <c:v>0.26315789473684209</c:v>
                </c:pt>
                <c:pt idx="2">
                  <c:v>0.21052631578947367</c:v>
                </c:pt>
                <c:pt idx="3">
                  <c:v>0.31578947368421051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74-4A8B-B30F-E2124B1AB528}"/>
            </c:ext>
          </c:extLst>
        </c:ser>
        <c:ser>
          <c:idx val="0"/>
          <c:order val="2"/>
          <c:tx>
            <c:strRef>
              <c:f>'Total DNR'!$G$2</c:f>
              <c:strCache>
                <c:ptCount val="1"/>
                <c:pt idx="0">
                  <c:v>2019 survey (N = 27)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DNR'!$H$1:$K$1</c:f>
              <c:strCache>
                <c:ptCount val="4"/>
                <c:pt idx="0">
                  <c:v>Less than 250</c:v>
                </c:pt>
                <c:pt idx="1">
                  <c:v>251 - 500</c:v>
                </c:pt>
                <c:pt idx="2">
                  <c:v>501 - 3,000</c:v>
                </c:pt>
                <c:pt idx="3">
                  <c:v>More than 3,000</c:v>
                </c:pt>
              </c:strCache>
            </c:strRef>
          </c:cat>
          <c:val>
            <c:numRef>
              <c:f>'Total DNR'!$H$2:$K$2</c:f>
              <c:numCache>
                <c:formatCode>0%</c:formatCode>
                <c:ptCount val="4"/>
                <c:pt idx="0">
                  <c:v>0.29629629629629628</c:v>
                </c:pt>
                <c:pt idx="1">
                  <c:v>0.1111111111111111</c:v>
                </c:pt>
                <c:pt idx="2">
                  <c:v>0.33333333333333331</c:v>
                </c:pt>
                <c:pt idx="3">
                  <c:v>0.25925925925925924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74-4A8B-B30F-E2124B1AB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14864"/>
        <c:axId val="474716824"/>
      </c:barChart>
      <c:catAx>
        <c:axId val="47471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16824"/>
        <c:crosses val="autoZero"/>
        <c:auto val="1"/>
        <c:lblAlgn val="ctr"/>
        <c:lblOffset val="100"/>
        <c:noMultiLvlLbl val="0"/>
      </c:catAx>
      <c:valAx>
        <c:axId val="47471682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14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Revenue ($M) per Domain Name Registration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'Rev per DNR'!$H$4</c:f>
              <c:strCache>
                <c:ptCount val="1"/>
                <c:pt idx="0">
                  <c:v>2017 survey (N = 29)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DNR'!$I$1:$L$1</c:f>
              <c:strCache>
                <c:ptCount val="4"/>
                <c:pt idx="0">
                  <c:v>Less than $10</c:v>
                </c:pt>
                <c:pt idx="1">
                  <c:v>$11 - $20</c:v>
                </c:pt>
                <c:pt idx="2">
                  <c:v>$21 - $30</c:v>
                </c:pt>
                <c:pt idx="3">
                  <c:v>More than $30</c:v>
                </c:pt>
              </c:strCache>
            </c:strRef>
          </c:cat>
          <c:val>
            <c:numRef>
              <c:f>'Rev per DNR'!$I$4:$L$4</c:f>
              <c:numCache>
                <c:formatCode>0%</c:formatCode>
                <c:ptCount val="4"/>
                <c:pt idx="0">
                  <c:v>0.48275862068965519</c:v>
                </c:pt>
                <c:pt idx="1">
                  <c:v>0.17241379310344829</c:v>
                </c:pt>
                <c:pt idx="2">
                  <c:v>0.13793103448275862</c:v>
                </c:pt>
                <c:pt idx="3">
                  <c:v>0.20689655172413793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CC-4CB5-8D7F-D1C98E3EA0D0}"/>
            </c:ext>
          </c:extLst>
        </c:ser>
        <c:ser>
          <c:idx val="1"/>
          <c:order val="1"/>
          <c:tx>
            <c:strRef>
              <c:f>'Rev per DNR'!$H$3</c:f>
              <c:strCache>
                <c:ptCount val="1"/>
                <c:pt idx="0">
                  <c:v>2018 survey (N = 19)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DNR'!$I$1:$L$1</c:f>
              <c:strCache>
                <c:ptCount val="4"/>
                <c:pt idx="0">
                  <c:v>Less than $10</c:v>
                </c:pt>
                <c:pt idx="1">
                  <c:v>$11 - $20</c:v>
                </c:pt>
                <c:pt idx="2">
                  <c:v>$21 - $30</c:v>
                </c:pt>
                <c:pt idx="3">
                  <c:v>More than $30</c:v>
                </c:pt>
              </c:strCache>
            </c:strRef>
          </c:cat>
          <c:val>
            <c:numRef>
              <c:f>'Rev per DNR'!$I$3:$L$3</c:f>
              <c:numCache>
                <c:formatCode>0%</c:formatCode>
                <c:ptCount val="4"/>
                <c:pt idx="0">
                  <c:v>0.42105263157894735</c:v>
                </c:pt>
                <c:pt idx="1">
                  <c:v>0.26315789473684209</c:v>
                </c:pt>
                <c:pt idx="2">
                  <c:v>0.21052631578947367</c:v>
                </c:pt>
                <c:pt idx="3">
                  <c:v>0.10526315789473684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CC-4CB5-8D7F-D1C98E3EA0D0}"/>
            </c:ext>
          </c:extLst>
        </c:ser>
        <c:ser>
          <c:idx val="0"/>
          <c:order val="2"/>
          <c:tx>
            <c:strRef>
              <c:f>'Rev per DNR'!$H$2</c:f>
              <c:strCache>
                <c:ptCount val="1"/>
                <c:pt idx="0">
                  <c:v>2019 survey (N = 25)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per DNR'!$I$1:$L$1</c:f>
              <c:strCache>
                <c:ptCount val="4"/>
                <c:pt idx="0">
                  <c:v>Less than $10</c:v>
                </c:pt>
                <c:pt idx="1">
                  <c:v>$11 - $20</c:v>
                </c:pt>
                <c:pt idx="2">
                  <c:v>$21 - $30</c:v>
                </c:pt>
                <c:pt idx="3">
                  <c:v>More than $30</c:v>
                </c:pt>
              </c:strCache>
            </c:strRef>
          </c:cat>
          <c:val>
            <c:numRef>
              <c:f>'Rev per DNR'!$I$2:$L$2</c:f>
              <c:numCache>
                <c:formatCode>0%</c:formatCode>
                <c:ptCount val="4"/>
                <c:pt idx="0">
                  <c:v>0.36</c:v>
                </c:pt>
                <c:pt idx="1">
                  <c:v>0.16</c:v>
                </c:pt>
                <c:pt idx="2">
                  <c:v>0.16</c:v>
                </c:pt>
                <c:pt idx="3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CC-4CB5-8D7F-D1C98E3EA0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17608"/>
        <c:axId val="474715256"/>
      </c:barChart>
      <c:catAx>
        <c:axId val="474717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15256"/>
        <c:crosses val="autoZero"/>
        <c:auto val="1"/>
        <c:lblAlgn val="ctr"/>
        <c:lblOffset val="100"/>
        <c:noMultiLvlLbl val="0"/>
      </c:catAx>
      <c:valAx>
        <c:axId val="474715256"/>
        <c:scaling>
          <c:orientation val="minMax"/>
          <c:max val="1.2"/>
        </c:scaling>
        <c:delete val="1"/>
        <c:axPos val="l"/>
        <c:numFmt formatCode="0%" sourceLinked="1"/>
        <c:majorTickMark val="out"/>
        <c:minorTickMark val="none"/>
        <c:tickLblPos val="nextTo"/>
        <c:crossAx val="474717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R&amp;D Spend ($k) per Inventor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'RD spend inv'!$J$6</c:f>
              <c:strCache>
                <c:ptCount val="1"/>
                <c:pt idx="0">
                  <c:v>2017 survey (N = 37)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'RD spend inv'!$K$3:$P$3</c:f>
              <c:strCache>
                <c:ptCount val="6"/>
                <c:pt idx="0">
                  <c:v>Less than $100</c:v>
                </c:pt>
                <c:pt idx="1">
                  <c:v>$101 - $200</c:v>
                </c:pt>
                <c:pt idx="2">
                  <c:v>$201 - $300</c:v>
                </c:pt>
                <c:pt idx="3">
                  <c:v>$301 - 400</c:v>
                </c:pt>
                <c:pt idx="4">
                  <c:v>$401 - $500</c:v>
                </c:pt>
                <c:pt idx="5">
                  <c:v>More than $500</c:v>
                </c:pt>
              </c:strCache>
            </c:strRef>
          </c:cat>
          <c:val>
            <c:numRef>
              <c:f>'RD spend inv'!$K$6:$P$6</c:f>
              <c:numCache>
                <c:formatCode>0%</c:formatCode>
                <c:ptCount val="6"/>
                <c:pt idx="0">
                  <c:v>0.21621621621621623</c:v>
                </c:pt>
                <c:pt idx="1">
                  <c:v>0.3783783783783784</c:v>
                </c:pt>
                <c:pt idx="2">
                  <c:v>8.1081081081081086E-2</c:v>
                </c:pt>
                <c:pt idx="3">
                  <c:v>8.1081081081081086E-2</c:v>
                </c:pt>
                <c:pt idx="4">
                  <c:v>8.1081081081081086E-2</c:v>
                </c:pt>
                <c:pt idx="5">
                  <c:v>0.16216216216216217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85-43C6-A205-120C465917A3}"/>
            </c:ext>
          </c:extLst>
        </c:ser>
        <c:ser>
          <c:idx val="1"/>
          <c:order val="1"/>
          <c:tx>
            <c:strRef>
              <c:f>'RD spend inv'!$J$5</c:f>
              <c:strCache>
                <c:ptCount val="1"/>
                <c:pt idx="0">
                  <c:v>2018 survey (N = 35)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'RD spend inv'!$K$3:$P$3</c:f>
              <c:strCache>
                <c:ptCount val="6"/>
                <c:pt idx="0">
                  <c:v>Less than $100</c:v>
                </c:pt>
                <c:pt idx="1">
                  <c:v>$101 - $200</c:v>
                </c:pt>
                <c:pt idx="2">
                  <c:v>$201 - $300</c:v>
                </c:pt>
                <c:pt idx="3">
                  <c:v>$301 - 400</c:v>
                </c:pt>
                <c:pt idx="4">
                  <c:v>$401 - $500</c:v>
                </c:pt>
                <c:pt idx="5">
                  <c:v>More than $500</c:v>
                </c:pt>
              </c:strCache>
            </c:strRef>
          </c:cat>
          <c:val>
            <c:numRef>
              <c:f>'RD spend inv'!$K$5:$P$5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0.11428571428571428</c:v>
                </c:pt>
                <c:pt idx="4">
                  <c:v>0.11428571428571428</c:v>
                </c:pt>
                <c:pt idx="5">
                  <c:v>0.17142857142857143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85-43C6-A205-120C465917A3}"/>
            </c:ext>
          </c:extLst>
        </c:ser>
        <c:ser>
          <c:idx val="0"/>
          <c:order val="2"/>
          <c:tx>
            <c:strRef>
              <c:f>'RD spend inv'!$J$4</c:f>
              <c:strCache>
                <c:ptCount val="1"/>
                <c:pt idx="0">
                  <c:v>2019 survey (N = 42)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'RD spend inv'!$K$3:$P$3</c:f>
              <c:strCache>
                <c:ptCount val="6"/>
                <c:pt idx="0">
                  <c:v>Less than $100</c:v>
                </c:pt>
                <c:pt idx="1">
                  <c:v>$101 - $200</c:v>
                </c:pt>
                <c:pt idx="2">
                  <c:v>$201 - $300</c:v>
                </c:pt>
                <c:pt idx="3">
                  <c:v>$301 - 400</c:v>
                </c:pt>
                <c:pt idx="4">
                  <c:v>$401 - $500</c:v>
                </c:pt>
                <c:pt idx="5">
                  <c:v>More than $500</c:v>
                </c:pt>
              </c:strCache>
            </c:strRef>
          </c:cat>
          <c:val>
            <c:numRef>
              <c:f>'RD spend inv'!$K$4:$P$4</c:f>
              <c:numCache>
                <c:formatCode>0%</c:formatCode>
                <c:ptCount val="6"/>
                <c:pt idx="0">
                  <c:v>0.21428571428571427</c:v>
                </c:pt>
                <c:pt idx="1">
                  <c:v>0.26190476190476192</c:v>
                </c:pt>
                <c:pt idx="2">
                  <c:v>0.14285714285714285</c:v>
                </c:pt>
                <c:pt idx="3">
                  <c:v>7.1428571428571425E-2</c:v>
                </c:pt>
                <c:pt idx="4">
                  <c:v>9.5238095238095233E-2</c:v>
                </c:pt>
                <c:pt idx="5">
                  <c:v>0.21428571428571427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85-43C6-A205-120C465917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6415608"/>
        <c:axId val="436419528"/>
      </c:barChart>
      <c:catAx>
        <c:axId val="436415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19528"/>
        <c:crosses val="autoZero"/>
        <c:auto val="1"/>
        <c:lblAlgn val="ctr"/>
        <c:lblOffset val="100"/>
        <c:noMultiLvlLbl val="0"/>
      </c:catAx>
      <c:valAx>
        <c:axId val="43641952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36415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Are patent strategies for the company documented in writing?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'Sheet 1'!$I$503</c:f>
              <c:strCache>
                <c:ptCount val="1"/>
                <c:pt idx="0">
                  <c:v>2017 survey (N = 44)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1'!$J$500</c:f>
              <c:strCache>
                <c:ptCount val="1"/>
                <c:pt idx="0">
                  <c:v>Yes </c:v>
                </c:pt>
              </c:strCache>
            </c:strRef>
          </c:cat>
          <c:val>
            <c:numRef>
              <c:f>'Sheet 1'!$J$503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F9-453B-8D22-8763FD0BB558}"/>
            </c:ext>
          </c:extLst>
        </c:ser>
        <c:ser>
          <c:idx val="1"/>
          <c:order val="1"/>
          <c:tx>
            <c:strRef>
              <c:f>'Sheet 1'!$I$502</c:f>
              <c:strCache>
                <c:ptCount val="1"/>
                <c:pt idx="0">
                  <c:v>2018 survey (N = 41)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1'!$J$500</c:f>
              <c:strCache>
                <c:ptCount val="1"/>
                <c:pt idx="0">
                  <c:v>Yes </c:v>
                </c:pt>
              </c:strCache>
            </c:strRef>
          </c:cat>
          <c:val>
            <c:numRef>
              <c:f>'Sheet 1'!$J$502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F9-453B-8D22-8763FD0BB558}"/>
            </c:ext>
          </c:extLst>
        </c:ser>
        <c:ser>
          <c:idx val="0"/>
          <c:order val="2"/>
          <c:tx>
            <c:strRef>
              <c:f>'Sheet 1'!$I$501</c:f>
              <c:strCache>
                <c:ptCount val="1"/>
                <c:pt idx="0">
                  <c:v>2019 survey (N = 52)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1'!$J$500</c:f>
              <c:strCache>
                <c:ptCount val="1"/>
                <c:pt idx="0">
                  <c:v>Yes </c:v>
                </c:pt>
              </c:strCache>
            </c:strRef>
          </c:cat>
          <c:val>
            <c:numRef>
              <c:f>'Sheet 1'!$J$501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F9-453B-8D22-8763FD0BB5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4717216"/>
        <c:axId val="478475304"/>
      </c:barChart>
      <c:catAx>
        <c:axId val="47471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75304"/>
        <c:crosses val="autoZero"/>
        <c:auto val="1"/>
        <c:lblAlgn val="ctr"/>
        <c:lblOffset val="100"/>
        <c:noMultiLvlLbl val="0"/>
      </c:catAx>
      <c:valAx>
        <c:axId val="47847530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47172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By which categories?</a:t>
            </a:r>
          </a:p>
          <a:p>
            <a:pPr>
              <a:defRPr sz="1800"/>
            </a:pPr>
            <a:r>
              <a:rPr lang="en-US" sz="1800" i="1" dirty="0"/>
              <a:t>Shown if answered yes to previous question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 1'!$I$511</c:f>
              <c:strCache>
                <c:ptCount val="1"/>
                <c:pt idx="0">
                  <c:v>2019 survey (N = 29)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1'!$H$512:$H$515</c:f>
              <c:strCache>
                <c:ptCount val="4"/>
                <c:pt idx="0">
                  <c:v>Other </c:v>
                </c:pt>
                <c:pt idx="1">
                  <c:v>Products </c:v>
                </c:pt>
                <c:pt idx="2">
                  <c:v>Technologies </c:v>
                </c:pt>
                <c:pt idx="3">
                  <c:v>Business Lines </c:v>
                </c:pt>
              </c:strCache>
            </c:strRef>
          </c:cat>
          <c:val>
            <c:numRef>
              <c:f>'Sheet 1'!$I$512:$I$515</c:f>
              <c:numCache>
                <c:formatCode>0%</c:formatCode>
                <c:ptCount val="4"/>
                <c:pt idx="0">
                  <c:v>0.03</c:v>
                </c:pt>
                <c:pt idx="1">
                  <c:v>0.62</c:v>
                </c:pt>
                <c:pt idx="2">
                  <c:v>0.79</c:v>
                </c:pt>
                <c:pt idx="3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96-4BE0-B4F9-D9371EDA8A03}"/>
            </c:ext>
          </c:extLst>
        </c:ser>
        <c:ser>
          <c:idx val="1"/>
          <c:order val="1"/>
          <c:tx>
            <c:strRef>
              <c:f>'Sheet 1'!$J$511</c:f>
              <c:strCache>
                <c:ptCount val="1"/>
                <c:pt idx="0">
                  <c:v>2018 survey (N = 24)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1'!$H$512:$H$515</c:f>
              <c:strCache>
                <c:ptCount val="4"/>
                <c:pt idx="0">
                  <c:v>Other </c:v>
                </c:pt>
                <c:pt idx="1">
                  <c:v>Products </c:v>
                </c:pt>
                <c:pt idx="2">
                  <c:v>Technologies </c:v>
                </c:pt>
                <c:pt idx="3">
                  <c:v>Business Lines </c:v>
                </c:pt>
              </c:strCache>
            </c:strRef>
          </c:cat>
          <c:val>
            <c:numRef>
              <c:f>'Sheet 1'!$J$512:$J$515</c:f>
              <c:numCache>
                <c:formatCode>0%</c:formatCode>
                <c:ptCount val="4"/>
                <c:pt idx="0">
                  <c:v>0.08</c:v>
                </c:pt>
                <c:pt idx="1">
                  <c:v>0.83</c:v>
                </c:pt>
                <c:pt idx="2">
                  <c:v>0.88</c:v>
                </c:pt>
                <c:pt idx="3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96-4BE0-B4F9-D9371EDA8A03}"/>
            </c:ext>
          </c:extLst>
        </c:ser>
        <c:ser>
          <c:idx val="2"/>
          <c:order val="2"/>
          <c:tx>
            <c:strRef>
              <c:f>'Sheet 1'!$K$511</c:f>
              <c:strCache>
                <c:ptCount val="1"/>
                <c:pt idx="0">
                  <c:v>2017 survey (N = 31)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1'!$H$512:$H$515</c:f>
              <c:strCache>
                <c:ptCount val="4"/>
                <c:pt idx="0">
                  <c:v>Other </c:v>
                </c:pt>
                <c:pt idx="1">
                  <c:v>Products </c:v>
                </c:pt>
                <c:pt idx="2">
                  <c:v>Technologies </c:v>
                </c:pt>
                <c:pt idx="3">
                  <c:v>Business Lines </c:v>
                </c:pt>
              </c:strCache>
            </c:strRef>
          </c:cat>
          <c:val>
            <c:numRef>
              <c:f>'Sheet 1'!$K$512:$K$515</c:f>
              <c:numCache>
                <c:formatCode>0%</c:formatCode>
                <c:ptCount val="4"/>
                <c:pt idx="0">
                  <c:v>0.13</c:v>
                </c:pt>
                <c:pt idx="1">
                  <c:v>0.57999999999999996</c:v>
                </c:pt>
                <c:pt idx="2">
                  <c:v>0.77</c:v>
                </c:pt>
                <c:pt idx="3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96-4BE0-B4F9-D9371EDA8A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8480008"/>
        <c:axId val="478475696"/>
      </c:barChart>
      <c:catAx>
        <c:axId val="478480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75696"/>
        <c:crosses val="autoZero"/>
        <c:auto val="1"/>
        <c:lblAlgn val="ctr"/>
        <c:lblOffset val="100"/>
        <c:noMultiLvlLbl val="0"/>
      </c:catAx>
      <c:valAx>
        <c:axId val="478475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848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Do you...</a:t>
            </a:r>
          </a:p>
          <a:p>
            <a:pPr>
              <a:defRPr sz="1800" b="1"/>
            </a:pPr>
            <a:r>
              <a:rPr lang="en-US" sz="1800" b="1"/>
              <a:t>%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'Sheet 1'!$K$445</c:f>
              <c:strCache>
                <c:ptCount val="1"/>
                <c:pt idx="0">
                  <c:v>2017 survey (N = 45)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1'!$H$446:$H$448</c:f>
              <c:strCache>
                <c:ptCount val="3"/>
                <c:pt idx="0">
                  <c:v>Rate the importance of each patent application/ granted patent?</c:v>
                </c:pt>
                <c:pt idx="1">
                  <c:v>Determine whether each patent application/granted patent covers company products?</c:v>
                </c:pt>
                <c:pt idx="2">
                  <c:v>Determine whether each patent application/granted patent covers products in development?</c:v>
                </c:pt>
              </c:strCache>
            </c:strRef>
          </c:cat>
          <c:val>
            <c:numRef>
              <c:f>'Sheet 1'!$K$446:$K$448</c:f>
              <c:numCache>
                <c:formatCode>0%</c:formatCode>
                <c:ptCount val="3"/>
                <c:pt idx="0">
                  <c:v>0.55000000000000004</c:v>
                </c:pt>
                <c:pt idx="1">
                  <c:v>0.53</c:v>
                </c:pt>
                <c:pt idx="2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9-424E-9EF4-E2BA2932E334}"/>
            </c:ext>
          </c:extLst>
        </c:ser>
        <c:ser>
          <c:idx val="1"/>
          <c:order val="1"/>
          <c:tx>
            <c:strRef>
              <c:f>'Sheet 1'!$J$445</c:f>
              <c:strCache>
                <c:ptCount val="1"/>
                <c:pt idx="0">
                  <c:v>2018 survey (N = 40)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1'!$H$446:$H$448</c:f>
              <c:strCache>
                <c:ptCount val="3"/>
                <c:pt idx="0">
                  <c:v>Rate the importance of each patent application/ granted patent?</c:v>
                </c:pt>
                <c:pt idx="1">
                  <c:v>Determine whether each patent application/granted patent covers company products?</c:v>
                </c:pt>
                <c:pt idx="2">
                  <c:v>Determine whether each patent application/granted patent covers products in development?</c:v>
                </c:pt>
              </c:strCache>
            </c:strRef>
          </c:cat>
          <c:val>
            <c:numRef>
              <c:f>'Sheet 1'!$J$446:$J$448</c:f>
              <c:numCache>
                <c:formatCode>0%</c:formatCode>
                <c:ptCount val="3"/>
                <c:pt idx="0">
                  <c:v>0.66</c:v>
                </c:pt>
                <c:pt idx="1">
                  <c:v>0.63</c:v>
                </c:pt>
                <c:pt idx="2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D9-424E-9EF4-E2BA2932E334}"/>
            </c:ext>
          </c:extLst>
        </c:ser>
        <c:ser>
          <c:idx val="0"/>
          <c:order val="2"/>
          <c:tx>
            <c:strRef>
              <c:f>'Sheet 1'!$I$445</c:f>
              <c:strCache>
                <c:ptCount val="1"/>
                <c:pt idx="0">
                  <c:v>2019 survey (N = 51)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1'!$H$446:$H$448</c:f>
              <c:strCache>
                <c:ptCount val="3"/>
                <c:pt idx="0">
                  <c:v>Rate the importance of each patent application/ granted patent?</c:v>
                </c:pt>
                <c:pt idx="1">
                  <c:v>Determine whether each patent application/granted patent covers company products?</c:v>
                </c:pt>
                <c:pt idx="2">
                  <c:v>Determine whether each patent application/granted patent covers products in development?</c:v>
                </c:pt>
              </c:strCache>
            </c:strRef>
          </c:cat>
          <c:val>
            <c:numRef>
              <c:f>'Sheet 1'!$I$446:$I$448</c:f>
              <c:numCache>
                <c:formatCode>0%</c:formatCode>
                <c:ptCount val="3"/>
                <c:pt idx="0">
                  <c:v>0.52</c:v>
                </c:pt>
                <c:pt idx="1">
                  <c:v>0.65</c:v>
                </c:pt>
                <c:pt idx="2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D9-424E-9EF4-E2BA2932E3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8476480"/>
        <c:axId val="478481184"/>
      </c:barChart>
      <c:catAx>
        <c:axId val="4784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81184"/>
        <c:crosses val="autoZero"/>
        <c:auto val="1"/>
        <c:lblAlgn val="ctr"/>
        <c:lblOffset val="100"/>
        <c:noMultiLvlLbl val="0"/>
      </c:catAx>
      <c:valAx>
        <c:axId val="4784811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8476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Do you set an expected or target maximum time period for processing an invention disclosure from receipt to filing of a patent application?</a:t>
            </a:r>
          </a:p>
          <a:p>
            <a:pPr>
              <a:defRPr sz="1800" b="1"/>
            </a:pPr>
            <a:r>
              <a:rPr lang="en-US" sz="1800" b="1"/>
              <a:t>(N = 53)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799146981627301"/>
          <c:y val="0.40701443361975048"/>
          <c:w val="0.39651706036745415"/>
          <c:h val="0.482138191108130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DA-4BB3-9DDF-8FAA721D410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DA-4BB3-9DDF-8FAA721D410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DA-4BB3-9DDF-8FAA721D4103}"/>
              </c:ext>
            </c:extLst>
          </c:dPt>
          <c:dLbls>
            <c:dLbl>
              <c:idx val="0"/>
              <c:layout>
                <c:manualLayout>
                  <c:x val="-0.12315862860892396"/>
                  <c:y val="3.07617493318950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DA-4BB3-9DDF-8FAA721D410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175246062992121"/>
                  <c:y val="-3.20652470941076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DA-4BB3-9DDF-8FAA721D410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15529308836395"/>
                  <c:y val="4.65777194517352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BDA-4BB3-9DDF-8FAA721D41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'Sheet 1'!$A$424:$A$425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'Sheet 1'!$B$424:$B$425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DA-4BB3-9DDF-8FAA721D41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What is that expected or target time period? Please report the time period in number of months below.</a:t>
            </a:r>
          </a:p>
          <a:p>
            <a:pPr>
              <a:defRPr sz="1800" b="1"/>
            </a:pPr>
            <a:r>
              <a:rPr lang="en-US" sz="1800" b="1"/>
              <a:t>(N = 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614886722354378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'Q38'!$C$10:$C$13</c:f>
              <c:strCache>
                <c:ptCount val="4"/>
                <c:pt idx="0">
                  <c:v>1 - 2 months</c:v>
                </c:pt>
                <c:pt idx="1">
                  <c:v>3 - 4 months</c:v>
                </c:pt>
                <c:pt idx="2">
                  <c:v>5 - 6 motnhs</c:v>
                </c:pt>
                <c:pt idx="3">
                  <c:v>More than 6 months</c:v>
                </c:pt>
              </c:strCache>
            </c:strRef>
          </c:cat>
          <c:val>
            <c:numRef>
              <c:f>'Q38'!$E$10:$E$13</c:f>
              <c:numCache>
                <c:formatCode>0%</c:formatCode>
                <c:ptCount val="4"/>
                <c:pt idx="0">
                  <c:v>0.39130434782608697</c:v>
                </c:pt>
                <c:pt idx="1">
                  <c:v>0.17391304347826086</c:v>
                </c:pt>
                <c:pt idx="2">
                  <c:v>0.34782608695652173</c:v>
                </c:pt>
                <c:pt idx="3">
                  <c:v>8.6956521739130432E-2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54-49D7-8C6E-541EFD594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472560"/>
        <c:axId val="478473344"/>
      </c:barChart>
      <c:catAx>
        <c:axId val="47847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73344"/>
        <c:crosses val="autoZero"/>
        <c:auto val="1"/>
        <c:lblAlgn val="ctr"/>
        <c:lblOffset val="100"/>
        <c:noMultiLvlLbl val="0"/>
      </c:catAx>
      <c:valAx>
        <c:axId val="478473344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4784725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Please rate your level of satisfaction with the tool you're currently using.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'Sheet 1'!$AK$373</c:f>
              <c:strCache>
                <c:ptCount val="1"/>
                <c:pt idx="0">
                  <c:v>5 (Extremely satisfied) or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15-4BB1-8684-209ECF5B8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715-4BB1-8684-209ECF5B8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1'!$AJ$374:$AJ$381</c:f>
              <c:strCache>
                <c:ptCount val="8"/>
                <c:pt idx="0">
                  <c:v>Lecorpio  (N = 2)</c:v>
                </c:pt>
                <c:pt idx="1">
                  <c:v>Dennemeyer DIAMS  (N = 1)</c:v>
                </c:pt>
                <c:pt idx="2">
                  <c:v>IP Manager  (N = 7)</c:v>
                </c:pt>
                <c:pt idx="3">
                  <c:v>CPA Global—Memotech  (N = 7)</c:v>
                </c:pt>
                <c:pt idx="4">
                  <c:v>Other (N = 14)</c:v>
                </c:pt>
                <c:pt idx="5">
                  <c:v>Clarivate (formerly Thomson)  (N = 17)</c:v>
                </c:pt>
                <c:pt idx="6">
                  <c:v>CPA Global—Foundation IP  (N = 7)</c:v>
                </c:pt>
                <c:pt idx="7">
                  <c:v>Anaqua  (N = 14)</c:v>
                </c:pt>
              </c:strCache>
            </c:strRef>
          </c:cat>
          <c:val>
            <c:numRef>
              <c:f>'Sheet 1'!$AK$374:$AK$381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0.14285714285714285</c:v>
                </c:pt>
                <c:pt idx="3">
                  <c:v>0.42857142857142855</c:v>
                </c:pt>
                <c:pt idx="4">
                  <c:v>0.5</c:v>
                </c:pt>
                <c:pt idx="5">
                  <c:v>0.52941176470588236</c:v>
                </c:pt>
                <c:pt idx="6">
                  <c:v>0.5714285714285714</c:v>
                </c:pt>
                <c:pt idx="7">
                  <c:v>0.7142857142857143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5-4BB1-8684-209ECF5B81BF}"/>
            </c:ext>
          </c:extLst>
        </c:ser>
        <c:ser>
          <c:idx val="1"/>
          <c:order val="1"/>
          <c:tx>
            <c:strRef>
              <c:f>'Sheet 1'!$AL$373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ECD3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1'!$AJ$374:$AJ$381</c:f>
              <c:strCache>
                <c:ptCount val="8"/>
                <c:pt idx="0">
                  <c:v>Lecorpio  (N = 2)</c:v>
                </c:pt>
                <c:pt idx="1">
                  <c:v>Dennemeyer DIAMS  (N = 1)</c:v>
                </c:pt>
                <c:pt idx="2">
                  <c:v>IP Manager  (N = 7)</c:v>
                </c:pt>
                <c:pt idx="3">
                  <c:v>CPA Global—Memotech  (N = 7)</c:v>
                </c:pt>
                <c:pt idx="4">
                  <c:v>Other (N = 14)</c:v>
                </c:pt>
                <c:pt idx="5">
                  <c:v>Clarivate (formerly Thomson)  (N = 17)</c:v>
                </c:pt>
                <c:pt idx="6">
                  <c:v>CPA Global—Foundation IP  (N = 7)</c:v>
                </c:pt>
                <c:pt idx="7">
                  <c:v>Anaqua  (N = 14)</c:v>
                </c:pt>
              </c:strCache>
            </c:strRef>
          </c:cat>
          <c:val>
            <c:numRef>
              <c:f>'Sheet 1'!$AL$374:$AL$381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0.2857142857142857</c:v>
                </c:pt>
                <c:pt idx="3">
                  <c:v>0.2857142857142857</c:v>
                </c:pt>
                <c:pt idx="4">
                  <c:v>0.42857142857142855</c:v>
                </c:pt>
                <c:pt idx="5">
                  <c:v>0.35294117647058826</c:v>
                </c:pt>
                <c:pt idx="6">
                  <c:v>0.2857142857142857</c:v>
                </c:pt>
                <c:pt idx="7">
                  <c:v>0.21428571428571427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15-4BB1-8684-209ECF5B81BF}"/>
            </c:ext>
          </c:extLst>
        </c:ser>
        <c:ser>
          <c:idx val="2"/>
          <c:order val="2"/>
          <c:tx>
            <c:strRef>
              <c:f>'Sheet 1'!$AM$373</c:f>
              <c:strCache>
                <c:ptCount val="1"/>
                <c:pt idx="0">
                  <c:v>1 (Not at all satisfied) or 2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715-4BB1-8684-209ECF5B8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15-4BB1-8684-209ECF5B8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1'!$AJ$374:$AJ$381</c:f>
              <c:strCache>
                <c:ptCount val="8"/>
                <c:pt idx="0">
                  <c:v>Lecorpio  (N = 2)</c:v>
                </c:pt>
                <c:pt idx="1">
                  <c:v>Dennemeyer DIAMS  (N = 1)</c:v>
                </c:pt>
                <c:pt idx="2">
                  <c:v>IP Manager  (N = 7)</c:v>
                </c:pt>
                <c:pt idx="3">
                  <c:v>CPA Global—Memotech  (N = 7)</c:v>
                </c:pt>
                <c:pt idx="4">
                  <c:v>Other (N = 14)</c:v>
                </c:pt>
                <c:pt idx="5">
                  <c:v>Clarivate (formerly Thomson)  (N = 17)</c:v>
                </c:pt>
                <c:pt idx="6">
                  <c:v>CPA Global—Foundation IP  (N = 7)</c:v>
                </c:pt>
                <c:pt idx="7">
                  <c:v>Anaqua  (N = 14)</c:v>
                </c:pt>
              </c:strCache>
            </c:strRef>
          </c:cat>
          <c:val>
            <c:numRef>
              <c:f>'Sheet 1'!$AM$374:$AM$381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0.5714285714285714</c:v>
                </c:pt>
                <c:pt idx="3">
                  <c:v>0.2857142857142857</c:v>
                </c:pt>
                <c:pt idx="4">
                  <c:v>7.1428571428571425E-2</c:v>
                </c:pt>
                <c:pt idx="5">
                  <c:v>0.11764705882352941</c:v>
                </c:pt>
                <c:pt idx="6">
                  <c:v>0.14285714285714285</c:v>
                </c:pt>
                <c:pt idx="7">
                  <c:v>7.1428571428571425E-2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15-4BB1-8684-209ECF5B81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78481576"/>
        <c:axId val="478482360"/>
      </c:barChart>
      <c:catAx>
        <c:axId val="478481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82360"/>
        <c:crosses val="autoZero"/>
        <c:auto val="1"/>
        <c:lblAlgn val="ctr"/>
        <c:lblOffset val="100"/>
        <c:noMultiLvlLbl val="0"/>
      </c:catAx>
      <c:valAx>
        <c:axId val="4784823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848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Which tools does your company use to look at patent office analytics?</a:t>
            </a:r>
          </a:p>
          <a:p>
            <a:pPr>
              <a:defRPr sz="1800" b="1"/>
            </a:pPr>
            <a:r>
              <a:rPr lang="en-US" sz="1800" b="1"/>
              <a:t>(N = 45)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57493725693047"/>
          <c:y val="0.15605381165919283"/>
          <c:w val="0.48260551372684263"/>
          <c:h val="0.811061285500747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1'!$A$551:$A$556</c:f>
              <c:strCache>
                <c:ptCount val="6"/>
                <c:pt idx="0">
                  <c:v>Other</c:v>
                </c:pt>
                <c:pt idx="1">
                  <c:v>Artificial Intelligence </c:v>
                </c:pt>
                <c:pt idx="2">
                  <c:v>Big Data </c:v>
                </c:pt>
                <c:pt idx="3">
                  <c:v>Juristat </c:v>
                </c:pt>
                <c:pt idx="4">
                  <c:v>Patent Adviser </c:v>
                </c:pt>
                <c:pt idx="5">
                  <c:v>None </c:v>
                </c:pt>
              </c:strCache>
            </c:strRef>
          </c:cat>
          <c:val>
            <c:numRef>
              <c:f>'Sheet 1'!$B$551:$B$556</c:f>
              <c:numCache>
                <c:formatCode>0%</c:formatCode>
                <c:ptCount val="6"/>
                <c:pt idx="0">
                  <c:v>0.27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0.18</c:v>
                </c:pt>
                <c:pt idx="5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45-43B1-ACFB-13FDB43A3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470208"/>
        <c:axId val="478478832"/>
      </c:barChart>
      <c:catAx>
        <c:axId val="47847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78832"/>
        <c:crosses val="autoZero"/>
        <c:auto val="1"/>
        <c:lblAlgn val="ctr"/>
        <c:lblOffset val="100"/>
        <c:noMultiLvlLbl val="0"/>
      </c:catAx>
      <c:valAx>
        <c:axId val="4784788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847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What patent attorney salary database does your company’s HR department use?</a:t>
            </a:r>
          </a:p>
          <a:p>
            <a:pPr>
              <a:defRPr sz="1800" b="1"/>
            </a:pPr>
            <a:r>
              <a:rPr lang="en-US" sz="1800" b="1"/>
              <a:t>(N = 37)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57493725693047"/>
          <c:y val="0.15605381165919283"/>
          <c:w val="0.48260551372684263"/>
          <c:h val="0.811061285500747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1'!$A$332:$A$339</c:f>
              <c:strCache>
                <c:ptCount val="8"/>
                <c:pt idx="0">
                  <c:v>Other</c:v>
                </c:pt>
                <c:pt idx="1">
                  <c:v>Comptryx </c:v>
                </c:pt>
                <c:pt idx="2">
                  <c:v>AIPLA </c:v>
                </c:pt>
                <c:pt idx="3">
                  <c:v>Mercer </c:v>
                </c:pt>
                <c:pt idx="4">
                  <c:v>Radford </c:v>
                </c:pt>
                <c:pt idx="5">
                  <c:v>Aon Hewitt </c:v>
                </c:pt>
                <c:pt idx="6">
                  <c:v>Willis Towers Watson </c:v>
                </c:pt>
                <c:pt idx="7">
                  <c:v>Hays </c:v>
                </c:pt>
              </c:strCache>
            </c:strRef>
          </c:cat>
          <c:val>
            <c:numRef>
              <c:f>'Sheet 1'!$B$332:$B$339</c:f>
              <c:numCache>
                <c:formatCode>0%</c:formatCode>
                <c:ptCount val="8"/>
                <c:pt idx="0">
                  <c:v>0.27</c:v>
                </c:pt>
                <c:pt idx="1">
                  <c:v>0.05</c:v>
                </c:pt>
                <c:pt idx="2">
                  <c:v>0.19</c:v>
                </c:pt>
                <c:pt idx="3">
                  <c:v>0.19</c:v>
                </c:pt>
                <c:pt idx="4">
                  <c:v>0.19</c:v>
                </c:pt>
                <c:pt idx="5">
                  <c:v>0.22</c:v>
                </c:pt>
                <c:pt idx="6">
                  <c:v>0.22</c:v>
                </c:pt>
                <c:pt idx="7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60-4E73-A24E-79EE767AC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474520"/>
        <c:axId val="478473736"/>
      </c:barChart>
      <c:catAx>
        <c:axId val="478474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73736"/>
        <c:crosses val="autoZero"/>
        <c:auto val="1"/>
        <c:lblAlgn val="ctr"/>
        <c:lblOffset val="100"/>
        <c:noMultiLvlLbl val="0"/>
      </c:catAx>
      <c:valAx>
        <c:axId val="478473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847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How does your external salary data compare with your typical salary offer?</a:t>
            </a:r>
          </a:p>
          <a:p>
            <a:pPr>
              <a:defRPr sz="1800" b="1"/>
            </a:pPr>
            <a:r>
              <a:rPr lang="en-US" sz="1800" b="1"/>
              <a:t>(N = 38)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58767617446749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1'!$A$348:$A$354</c:f>
              <c:strCache>
                <c:ptCount val="7"/>
                <c:pt idx="0">
                  <c:v>30% or more under </c:v>
                </c:pt>
                <c:pt idx="1">
                  <c:v>20% under </c:v>
                </c:pt>
                <c:pt idx="2">
                  <c:v>10% under </c:v>
                </c:pt>
                <c:pt idx="3">
                  <c:v>About Right </c:v>
                </c:pt>
                <c:pt idx="4">
                  <c:v>10% over </c:v>
                </c:pt>
                <c:pt idx="5">
                  <c:v>20% over </c:v>
                </c:pt>
                <c:pt idx="6">
                  <c:v>30% or more over</c:v>
                </c:pt>
              </c:strCache>
            </c:strRef>
          </c:cat>
          <c:val>
            <c:numRef>
              <c:f>'Sheet 1'!$B$348:$B$354</c:f>
              <c:numCache>
                <c:formatCode>0%</c:formatCode>
                <c:ptCount val="7"/>
                <c:pt idx="0">
                  <c:v>0.03</c:v>
                </c:pt>
                <c:pt idx="1">
                  <c:v>0.13</c:v>
                </c:pt>
                <c:pt idx="2">
                  <c:v>0.11</c:v>
                </c:pt>
                <c:pt idx="3">
                  <c:v>0.57999999999999996</c:v>
                </c:pt>
                <c:pt idx="4">
                  <c:v>0.13</c:v>
                </c:pt>
                <c:pt idx="5">
                  <c:v>0.03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E5-44EA-88EE-D9F9867B4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471384"/>
        <c:axId val="478474128"/>
      </c:barChart>
      <c:catAx>
        <c:axId val="47847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74128"/>
        <c:crosses val="autoZero"/>
        <c:auto val="1"/>
        <c:lblAlgn val="ctr"/>
        <c:lblOffset val="100"/>
        <c:noMultiLvlLbl val="0"/>
      </c:catAx>
      <c:valAx>
        <c:axId val="4784741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84713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How favorably does your company view the IPR system?</a:t>
            </a:r>
          </a:p>
          <a:p>
            <a:pPr>
              <a:defRPr b="1"/>
            </a:pPr>
            <a:r>
              <a:rPr lang="en-US" b="1"/>
              <a:t>(N = 50)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1'!$A$537:$A$541</c:f>
              <c:strCache>
                <c:ptCount val="5"/>
                <c:pt idx="0">
                  <c:v>1 (Unfavorably)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(Very favorably)</c:v>
                </c:pt>
              </c:strCache>
            </c:strRef>
          </c:cat>
          <c:val>
            <c:numRef>
              <c:f>'Sheet 1'!$B$537:$B$541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0.12</c:v>
                </c:pt>
                <c:pt idx="2">
                  <c:v>0.34</c:v>
                </c:pt>
                <c:pt idx="3">
                  <c:v>0.32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5E-4A0E-9BCB-30E7D1F7C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472168"/>
        <c:axId val="478476088"/>
      </c:barChart>
      <c:catAx>
        <c:axId val="47847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76088"/>
        <c:crosses val="autoZero"/>
        <c:auto val="1"/>
        <c:lblAlgn val="ctr"/>
        <c:lblOffset val="100"/>
        <c:noMultiLvlLbl val="0"/>
      </c:catAx>
      <c:valAx>
        <c:axId val="478476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8472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Patent-Related Staffing</a:t>
            </a:r>
          </a:p>
          <a:p>
            <a:pPr>
              <a:defRPr sz="1800" b="1"/>
            </a:pPr>
            <a:r>
              <a:rPr lang="en-US" sz="1800" b="0" i="1" dirty="0"/>
              <a:t>Average % of total patent staff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'Patent staff'!$K$13</c:f>
              <c:strCache>
                <c:ptCount val="1"/>
                <c:pt idx="0">
                  <c:v>2017 survey (N = 44)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staff'!$L$10:$Q$10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'Patent staff'!$L$13:$Q$13</c:f>
              <c:numCache>
                <c:formatCode>0%</c:formatCode>
                <c:ptCount val="6"/>
                <c:pt idx="0">
                  <c:v>0.55000000000000004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D9-4105-8A61-4FFC48255AE5}"/>
            </c:ext>
          </c:extLst>
        </c:ser>
        <c:ser>
          <c:idx val="1"/>
          <c:order val="1"/>
          <c:tx>
            <c:strRef>
              <c:f>'Patent staff'!$K$12</c:f>
              <c:strCache>
                <c:ptCount val="1"/>
                <c:pt idx="0">
                  <c:v>2018 survey (N = 41)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staff'!$L$10:$Q$10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'Patent staff'!$L$12:$Q$12</c:f>
              <c:numCache>
                <c:formatCode>0%</c:formatCode>
                <c:ptCount val="6"/>
                <c:pt idx="0">
                  <c:v>0.53938664140007264</c:v>
                </c:pt>
                <c:pt idx="1">
                  <c:v>0.15246524857390209</c:v>
                </c:pt>
                <c:pt idx="2">
                  <c:v>0.10676889226237798</c:v>
                </c:pt>
                <c:pt idx="3">
                  <c:v>0.11084544149362947</c:v>
                </c:pt>
                <c:pt idx="4">
                  <c:v>4.7913524356569842E-2</c:v>
                </c:pt>
                <c:pt idx="5">
                  <c:v>4.2620251913447947E-2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D9-4105-8A61-4FFC48255AE5}"/>
            </c:ext>
          </c:extLst>
        </c:ser>
        <c:ser>
          <c:idx val="0"/>
          <c:order val="2"/>
          <c:tx>
            <c:strRef>
              <c:f>'Patent staff'!$K$11</c:f>
              <c:strCache>
                <c:ptCount val="1"/>
                <c:pt idx="0">
                  <c:v>2019 survey (N = 60)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staff'!$L$10:$Q$10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'Patent staff'!$L$11:$Q$11</c:f>
              <c:numCache>
                <c:formatCode>0%</c:formatCode>
                <c:ptCount val="6"/>
                <c:pt idx="0">
                  <c:v>0.56999999999999995</c:v>
                </c:pt>
                <c:pt idx="1">
                  <c:v>0.15</c:v>
                </c:pt>
                <c:pt idx="2">
                  <c:v>0.11</c:v>
                </c:pt>
                <c:pt idx="3">
                  <c:v>0.1</c:v>
                </c:pt>
                <c:pt idx="4">
                  <c:v>0.04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D9-4105-8A61-4FFC48255A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6417960"/>
        <c:axId val="436417176"/>
      </c:barChart>
      <c:catAx>
        <c:axId val="43641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17176"/>
        <c:crosses val="autoZero"/>
        <c:auto val="1"/>
        <c:lblAlgn val="ctr"/>
        <c:lblOffset val="100"/>
        <c:noMultiLvlLbl val="0"/>
      </c:catAx>
      <c:valAx>
        <c:axId val="43641717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364179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Percentage of Priority Patent Applications Drafted by Outside Counsel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'Non-Prov'!$L$55</c:f>
              <c:strCache>
                <c:ptCount val="1"/>
                <c:pt idx="0">
                  <c:v>2017 survey (N = 39)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'Non-Prov'!$I$56:$I$65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'Non-Prov'!$L$56:$L$65</c:f>
              <c:numCache>
                <c:formatCode>0%</c:formatCode>
                <c:ptCount val="10"/>
                <c:pt idx="0">
                  <c:v>0.15384615384615385</c:v>
                </c:pt>
                <c:pt idx="1">
                  <c:v>7.6923076923076927E-2</c:v>
                </c:pt>
                <c:pt idx="2">
                  <c:v>2.564102564102564E-2</c:v>
                </c:pt>
                <c:pt idx="3">
                  <c:v>5.128205128205128E-2</c:v>
                </c:pt>
                <c:pt idx="4">
                  <c:v>2.564102564102564E-2</c:v>
                </c:pt>
                <c:pt idx="5">
                  <c:v>5.128205128205128E-2</c:v>
                </c:pt>
                <c:pt idx="6">
                  <c:v>0</c:v>
                </c:pt>
                <c:pt idx="7">
                  <c:v>7.6923076923076927E-2</c:v>
                </c:pt>
                <c:pt idx="8">
                  <c:v>5.128205128205128E-2</c:v>
                </c:pt>
                <c:pt idx="9">
                  <c:v>0.48717948717948717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CB-4830-B268-7D0C512DC17C}"/>
            </c:ext>
          </c:extLst>
        </c:ser>
        <c:ser>
          <c:idx val="1"/>
          <c:order val="1"/>
          <c:tx>
            <c:strRef>
              <c:f>'Non-Prov'!$K$55</c:f>
              <c:strCache>
                <c:ptCount val="1"/>
                <c:pt idx="0">
                  <c:v>2018 survey (N = 39)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'Non-Prov'!$I$56:$I$65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'Non-Prov'!$K$56:$K$65</c:f>
              <c:numCache>
                <c:formatCode>0%</c:formatCode>
                <c:ptCount val="10"/>
                <c:pt idx="0">
                  <c:v>7.6923076923076927E-2</c:v>
                </c:pt>
                <c:pt idx="1">
                  <c:v>7.6923076923076927E-2</c:v>
                </c:pt>
                <c:pt idx="2">
                  <c:v>5.128205128205128E-2</c:v>
                </c:pt>
                <c:pt idx="3">
                  <c:v>5.128205128205128E-2</c:v>
                </c:pt>
                <c:pt idx="4">
                  <c:v>2.564102564102564E-2</c:v>
                </c:pt>
                <c:pt idx="5">
                  <c:v>5.128205128205128E-2</c:v>
                </c:pt>
                <c:pt idx="6">
                  <c:v>2.564102564102564E-2</c:v>
                </c:pt>
                <c:pt idx="7">
                  <c:v>5.128205128205128E-2</c:v>
                </c:pt>
                <c:pt idx="8">
                  <c:v>2.564102564102564E-2</c:v>
                </c:pt>
                <c:pt idx="9">
                  <c:v>0.5641025641025641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CB-4830-B268-7D0C512DC17C}"/>
            </c:ext>
          </c:extLst>
        </c:ser>
        <c:ser>
          <c:idx val="0"/>
          <c:order val="2"/>
          <c:tx>
            <c:strRef>
              <c:f>'Non-Prov'!$J$55</c:f>
              <c:strCache>
                <c:ptCount val="1"/>
                <c:pt idx="0">
                  <c:v>2019 survey (N = 52)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'Non-Prov'!$I$56:$I$65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'Non-Prov'!$J$56:$J$65</c:f>
              <c:numCache>
                <c:formatCode>0%</c:formatCode>
                <c:ptCount val="10"/>
                <c:pt idx="0">
                  <c:v>1.9230769230769232E-2</c:v>
                </c:pt>
                <c:pt idx="1">
                  <c:v>3.8461538461538464E-2</c:v>
                </c:pt>
                <c:pt idx="2">
                  <c:v>1.9230769230769232E-2</c:v>
                </c:pt>
                <c:pt idx="3">
                  <c:v>1.9230769230769232E-2</c:v>
                </c:pt>
                <c:pt idx="4">
                  <c:v>5.7692307692307696E-2</c:v>
                </c:pt>
                <c:pt idx="5">
                  <c:v>5.7692307692307696E-2</c:v>
                </c:pt>
                <c:pt idx="6">
                  <c:v>3.8461538461538464E-2</c:v>
                </c:pt>
                <c:pt idx="7">
                  <c:v>5.7692307692307696E-2</c:v>
                </c:pt>
                <c:pt idx="8">
                  <c:v>7.6923076923076927E-2</c:v>
                </c:pt>
                <c:pt idx="9">
                  <c:v>0.61538461538461542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CB-4830-B268-7D0C512DC1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8477656"/>
        <c:axId val="478478048"/>
      </c:barChart>
      <c:catAx>
        <c:axId val="47847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78048"/>
        <c:crosses val="autoZero"/>
        <c:auto val="1"/>
        <c:lblAlgn val="ctr"/>
        <c:lblOffset val="100"/>
        <c:noMultiLvlLbl val="0"/>
      </c:catAx>
      <c:valAx>
        <c:axId val="47847804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84776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Percentage of Priority Patent Applications Drafted by Outside Counsel on a Fixed Fee Basis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'Non-Prov'!$L$22</c:f>
              <c:strCache>
                <c:ptCount val="1"/>
                <c:pt idx="0">
                  <c:v>2017 survey (N = 39)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'Non-Prov'!$I$23:$I$32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'Non-Prov'!$L$23:$L$32</c:f>
              <c:numCache>
                <c:formatCode>0%</c:formatCode>
                <c:ptCount val="10"/>
                <c:pt idx="0">
                  <c:v>0.23076923076923078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5.128205128205128E-2</c:v>
                </c:pt>
                <c:pt idx="5">
                  <c:v>0</c:v>
                </c:pt>
                <c:pt idx="6">
                  <c:v>0</c:v>
                </c:pt>
                <c:pt idx="7">
                  <c:v>5.128205128205128E-2</c:v>
                </c:pt>
                <c:pt idx="8">
                  <c:v>0.12820512820512819</c:v>
                </c:pt>
                <c:pt idx="9">
                  <c:v>0.51282051282051277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F-4860-8A46-8790B834E368}"/>
            </c:ext>
          </c:extLst>
        </c:ser>
        <c:ser>
          <c:idx val="1"/>
          <c:order val="1"/>
          <c:tx>
            <c:strRef>
              <c:f>'Non-Prov'!$K$22</c:f>
              <c:strCache>
                <c:ptCount val="1"/>
                <c:pt idx="0">
                  <c:v>2018 survey (N = 37)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'Non-Prov'!$I$23:$I$32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'Non-Prov'!$K$23:$K$32</c:f>
              <c:numCache>
                <c:formatCode>0%</c:formatCode>
                <c:ptCount val="10"/>
                <c:pt idx="0">
                  <c:v>0.21621621621621623</c:v>
                </c:pt>
                <c:pt idx="1">
                  <c:v>2.7027027027027029E-2</c:v>
                </c:pt>
                <c:pt idx="2">
                  <c:v>0</c:v>
                </c:pt>
                <c:pt idx="3">
                  <c:v>2.7027027027027029E-2</c:v>
                </c:pt>
                <c:pt idx="4">
                  <c:v>0</c:v>
                </c:pt>
                <c:pt idx="5">
                  <c:v>2.7027027027027029E-2</c:v>
                </c:pt>
                <c:pt idx="6">
                  <c:v>5.4054054054054057E-2</c:v>
                </c:pt>
                <c:pt idx="7">
                  <c:v>2.7027027027027029E-2</c:v>
                </c:pt>
                <c:pt idx="8">
                  <c:v>5.4054054054054057E-2</c:v>
                </c:pt>
                <c:pt idx="9">
                  <c:v>0.56756756756756754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F-4860-8A46-8790B834E368}"/>
            </c:ext>
          </c:extLst>
        </c:ser>
        <c:ser>
          <c:idx val="0"/>
          <c:order val="2"/>
          <c:tx>
            <c:strRef>
              <c:f>'Non-Prov'!$J$22</c:f>
              <c:strCache>
                <c:ptCount val="1"/>
                <c:pt idx="0">
                  <c:v>2019 survey (N = 52)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'Non-Prov'!$I$23:$I$32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'Non-Prov'!$J$23:$J$32</c:f>
              <c:numCache>
                <c:formatCode>0%</c:formatCode>
                <c:ptCount val="10"/>
                <c:pt idx="0">
                  <c:v>0.23076923076923078</c:v>
                </c:pt>
                <c:pt idx="1">
                  <c:v>0</c:v>
                </c:pt>
                <c:pt idx="2">
                  <c:v>0</c:v>
                </c:pt>
                <c:pt idx="3">
                  <c:v>1.9230769230769232E-2</c:v>
                </c:pt>
                <c:pt idx="4">
                  <c:v>5.7692307692307696E-2</c:v>
                </c:pt>
                <c:pt idx="5">
                  <c:v>0</c:v>
                </c:pt>
                <c:pt idx="6">
                  <c:v>0</c:v>
                </c:pt>
                <c:pt idx="7">
                  <c:v>5.7692307692307696E-2</c:v>
                </c:pt>
                <c:pt idx="8">
                  <c:v>0.13461538461538461</c:v>
                </c:pt>
                <c:pt idx="9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BF-4860-8A46-8790B834E3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8478440"/>
        <c:axId val="478483144"/>
      </c:barChart>
      <c:catAx>
        <c:axId val="47847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83144"/>
        <c:crosses val="autoZero"/>
        <c:auto val="1"/>
        <c:lblAlgn val="ctr"/>
        <c:lblOffset val="100"/>
        <c:noMultiLvlLbl val="0"/>
      </c:catAx>
      <c:valAx>
        <c:axId val="47848314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84784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External U.S. Patent Prosecution on a Fixed Fee Basis</a:t>
            </a:r>
          </a:p>
          <a:p>
            <a:pPr>
              <a:defRPr sz="1800" b="1"/>
            </a:pPr>
            <a:r>
              <a:rPr lang="en-US" sz="1800" b="0" i="1" dirty="0"/>
              <a:t>Chart illustrates the percentage that pay external US patent prosecution on a fixed fee basis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'Non-Prov'!$L$1</c:f>
              <c:strCache>
                <c:ptCount val="1"/>
                <c:pt idx="0">
                  <c:v>2017 survey (N = 37)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'Non-Prov'!$I$2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'Non-Prov'!$L$2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9B-43C9-9E30-CC2A22D5F53E}"/>
            </c:ext>
          </c:extLst>
        </c:ser>
        <c:ser>
          <c:idx val="1"/>
          <c:order val="1"/>
          <c:tx>
            <c:strRef>
              <c:f>'Non-Prov'!$K$1</c:f>
              <c:strCache>
                <c:ptCount val="1"/>
                <c:pt idx="0">
                  <c:v>2018 survey (N = 38)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'Non-Prov'!$I$2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'Non-Prov'!$K$2</c:f>
              <c:numCache>
                <c:formatCode>0%</c:formatCode>
                <c:ptCount val="1"/>
                <c:pt idx="0">
                  <c:v>0.73684210526315785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9B-43C9-9E30-CC2A22D5F53E}"/>
            </c:ext>
          </c:extLst>
        </c:ser>
        <c:ser>
          <c:idx val="0"/>
          <c:order val="2"/>
          <c:tx>
            <c:strRef>
              <c:f>'Non-Prov'!$J$1</c:f>
              <c:strCache>
                <c:ptCount val="1"/>
                <c:pt idx="0">
                  <c:v>2019 survey (N = 51)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'Non-Prov'!$I$2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'Non-Prov'!$J$2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9B-43C9-9E30-CC2A22D5F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8485888"/>
        <c:axId val="478483536"/>
      </c:barChart>
      <c:catAx>
        <c:axId val="47848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83536"/>
        <c:crosses val="autoZero"/>
        <c:auto val="1"/>
        <c:lblAlgn val="ctr"/>
        <c:lblOffset val="100"/>
        <c:noMultiLvlLbl val="0"/>
      </c:catAx>
      <c:valAx>
        <c:axId val="47848353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8485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Use of Outside Counsel for U.S. Patent Related-Activities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'Q28'!$G$18</c:f>
              <c:strCache>
                <c:ptCount val="1"/>
                <c:pt idx="0">
                  <c:v>2017 survey (N = 41)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'Q28'!$H$15:$Q$15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'Q28'!$H$18:$Q$18</c:f>
              <c:numCache>
                <c:formatCode>0%</c:formatCode>
                <c:ptCount val="10"/>
                <c:pt idx="0">
                  <c:v>0.1951219512195122</c:v>
                </c:pt>
                <c:pt idx="1">
                  <c:v>4.878048780487805E-2</c:v>
                </c:pt>
                <c:pt idx="2">
                  <c:v>4.878048780487805E-2</c:v>
                </c:pt>
                <c:pt idx="3">
                  <c:v>9.7560975609756101E-2</c:v>
                </c:pt>
                <c:pt idx="4">
                  <c:v>2.4390243902439025E-2</c:v>
                </c:pt>
                <c:pt idx="5">
                  <c:v>0</c:v>
                </c:pt>
                <c:pt idx="6">
                  <c:v>2.4390243902439025E-2</c:v>
                </c:pt>
                <c:pt idx="7">
                  <c:v>4.878048780487805E-2</c:v>
                </c:pt>
                <c:pt idx="8">
                  <c:v>0.14634146341463414</c:v>
                </c:pt>
                <c:pt idx="9">
                  <c:v>0.36585365853658536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17-4960-99FE-4D6145A9BB1C}"/>
            </c:ext>
          </c:extLst>
        </c:ser>
        <c:ser>
          <c:idx val="1"/>
          <c:order val="1"/>
          <c:tx>
            <c:strRef>
              <c:f>'Q28'!$G$17</c:f>
              <c:strCache>
                <c:ptCount val="1"/>
                <c:pt idx="0">
                  <c:v>2018 survey (N = 38)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'Q28'!$H$15:$Q$15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'Q28'!$H$17:$Q$17</c:f>
              <c:numCache>
                <c:formatCode>0%</c:formatCode>
                <c:ptCount val="10"/>
                <c:pt idx="0">
                  <c:v>0.15789473684210525</c:v>
                </c:pt>
                <c:pt idx="1">
                  <c:v>7.8947368421052627E-2</c:v>
                </c:pt>
                <c:pt idx="2">
                  <c:v>5.2631578947368418E-2</c:v>
                </c:pt>
                <c:pt idx="3">
                  <c:v>0</c:v>
                </c:pt>
                <c:pt idx="4">
                  <c:v>7.8947368421052627E-2</c:v>
                </c:pt>
                <c:pt idx="5">
                  <c:v>5.2631578947368418E-2</c:v>
                </c:pt>
                <c:pt idx="6">
                  <c:v>0</c:v>
                </c:pt>
                <c:pt idx="7">
                  <c:v>7.8947368421052627E-2</c:v>
                </c:pt>
                <c:pt idx="8">
                  <c:v>7.8947368421052627E-2</c:v>
                </c:pt>
                <c:pt idx="9">
                  <c:v>0.42105263157894735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17-4960-99FE-4D6145A9BB1C}"/>
            </c:ext>
          </c:extLst>
        </c:ser>
        <c:ser>
          <c:idx val="0"/>
          <c:order val="2"/>
          <c:tx>
            <c:strRef>
              <c:f>'Q28'!$G$16</c:f>
              <c:strCache>
                <c:ptCount val="1"/>
                <c:pt idx="0">
                  <c:v>2019 survey (N = 47)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'Q28'!$H$15:$Q$15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'Q28'!$H$16:$Q$16</c:f>
              <c:numCache>
                <c:formatCode>0%</c:formatCode>
                <c:ptCount val="10"/>
                <c:pt idx="0">
                  <c:v>6.3829787234042548E-2</c:v>
                </c:pt>
                <c:pt idx="1">
                  <c:v>6.3829787234042548E-2</c:v>
                </c:pt>
                <c:pt idx="2">
                  <c:v>4.2553191489361701E-2</c:v>
                </c:pt>
                <c:pt idx="3">
                  <c:v>2.1276595744680851E-2</c:v>
                </c:pt>
                <c:pt idx="4">
                  <c:v>4.2553191489361701E-2</c:v>
                </c:pt>
                <c:pt idx="5">
                  <c:v>6.3829787234042548E-2</c:v>
                </c:pt>
                <c:pt idx="6">
                  <c:v>4.2553191489361701E-2</c:v>
                </c:pt>
                <c:pt idx="7">
                  <c:v>8.5106382978723402E-2</c:v>
                </c:pt>
                <c:pt idx="8">
                  <c:v>6.3829787234042548E-2</c:v>
                </c:pt>
                <c:pt idx="9">
                  <c:v>0.51063829787234039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17-4960-99FE-4D6145A9BB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8482752"/>
        <c:axId val="478484320"/>
      </c:barChart>
      <c:catAx>
        <c:axId val="47848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84320"/>
        <c:crosses val="autoZero"/>
        <c:auto val="1"/>
        <c:lblAlgn val="ctr"/>
        <c:lblOffset val="100"/>
        <c:noMultiLvlLbl val="0"/>
      </c:catAx>
      <c:valAx>
        <c:axId val="478484320"/>
        <c:scaling>
          <c:orientation val="minMax"/>
          <c:max val="0.7500000000000001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784827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Use of Outside Counsel for International Patent-Related Activities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'Q28'!$G$5</c:f>
              <c:strCache>
                <c:ptCount val="1"/>
                <c:pt idx="0">
                  <c:v>2017 survey (N = 39)</c:v>
                </c:pt>
              </c:strCache>
            </c:strRef>
          </c:tx>
          <c:spPr>
            <a:solidFill>
              <a:srgbClr val="7FC0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'Q28'!$H$2:$Q$2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'Q28'!$H$5:$Q$5</c:f>
              <c:numCache>
                <c:formatCode>0%</c:formatCode>
                <c:ptCount val="10"/>
                <c:pt idx="0">
                  <c:v>0.10256410256410256</c:v>
                </c:pt>
                <c:pt idx="1">
                  <c:v>0</c:v>
                </c:pt>
                <c:pt idx="2">
                  <c:v>5.128205128205128E-2</c:v>
                </c:pt>
                <c:pt idx="3">
                  <c:v>2.564102564102564E-2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7.6923076923076927E-2</c:v>
                </c:pt>
                <c:pt idx="8">
                  <c:v>0.10256410256410256</c:v>
                </c:pt>
                <c:pt idx="9">
                  <c:v>0.64102564102564108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EC-48BB-8139-528DA7404629}"/>
            </c:ext>
          </c:extLst>
        </c:ser>
        <c:ser>
          <c:idx val="1"/>
          <c:order val="1"/>
          <c:tx>
            <c:strRef>
              <c:f>'Q28'!$G$4</c:f>
              <c:strCache>
                <c:ptCount val="1"/>
                <c:pt idx="0">
                  <c:v>2018 survey (N = 36)</c:v>
                </c:pt>
              </c:strCache>
            </c:strRef>
          </c:tx>
          <c:spPr>
            <a:solidFill>
              <a:srgbClr val="EE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'Q28'!$H$2:$Q$2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'Q28'!$H$4:$Q$4</c:f>
              <c:numCache>
                <c:formatCode>0%</c:formatCode>
                <c:ptCount val="10"/>
                <c:pt idx="0">
                  <c:v>2.7777777777777776E-2</c:v>
                </c:pt>
                <c:pt idx="1">
                  <c:v>2.7777777777777776E-2</c:v>
                </c:pt>
                <c:pt idx="2">
                  <c:v>0</c:v>
                </c:pt>
                <c:pt idx="3">
                  <c:v>0</c:v>
                </c:pt>
                <c:pt idx="4">
                  <c:v>2.7777777777777776E-2</c:v>
                </c:pt>
                <c:pt idx="5">
                  <c:v>2.7777777777777776E-2</c:v>
                </c:pt>
                <c:pt idx="6">
                  <c:v>0</c:v>
                </c:pt>
                <c:pt idx="7">
                  <c:v>5.5555555555555552E-2</c:v>
                </c:pt>
                <c:pt idx="8">
                  <c:v>0.16666666666666666</c:v>
                </c:pt>
                <c:pt idx="9">
                  <c:v>0.66666666666666663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EC-48BB-8139-528DA7404629}"/>
            </c:ext>
          </c:extLst>
        </c:ser>
        <c:ser>
          <c:idx val="0"/>
          <c:order val="2"/>
          <c:tx>
            <c:strRef>
              <c:f>'Q28'!$G$3</c:f>
              <c:strCache>
                <c:ptCount val="1"/>
                <c:pt idx="0">
                  <c:v>2019 survey (N = 45)</c:v>
                </c:pt>
              </c:strCache>
            </c:strRef>
          </c:tx>
          <c:spPr>
            <a:solidFill>
              <a:srgbClr val="5A49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'Q28'!$H$2:$Q$2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'Q28'!$H$3:$Q$3</c:f>
              <c:numCache>
                <c:formatCode>0%</c:formatCode>
                <c:ptCount val="10"/>
                <c:pt idx="0">
                  <c:v>6.6666666666666666E-2</c:v>
                </c:pt>
                <c:pt idx="1">
                  <c:v>2.2222222222222223E-2</c:v>
                </c:pt>
                <c:pt idx="2">
                  <c:v>0</c:v>
                </c:pt>
                <c:pt idx="3">
                  <c:v>0</c:v>
                </c:pt>
                <c:pt idx="4">
                  <c:v>2.2222222222222223E-2</c:v>
                </c:pt>
                <c:pt idx="5">
                  <c:v>6.6666666666666666E-2</c:v>
                </c:pt>
                <c:pt idx="6">
                  <c:v>0</c:v>
                </c:pt>
                <c:pt idx="7">
                  <c:v>0.1111111111111111</c:v>
                </c:pt>
                <c:pt idx="8">
                  <c:v>8.8888888888888892E-2</c:v>
                </c:pt>
                <c:pt idx="9">
                  <c:v>0.62222222222222223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EC-48BB-8139-528DA74046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8484712"/>
        <c:axId val="478485496"/>
      </c:barChart>
      <c:catAx>
        <c:axId val="47848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85496"/>
        <c:crosses val="autoZero"/>
        <c:auto val="1"/>
        <c:lblAlgn val="ctr"/>
        <c:lblOffset val="100"/>
        <c:noMultiLvlLbl val="0"/>
      </c:catAx>
      <c:valAx>
        <c:axId val="478485496"/>
        <c:scaling>
          <c:orientation val="minMax"/>
          <c:max val="0.7500000000000001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784847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In which of the following locations do you have fixed</a:t>
            </a:r>
            <a:r>
              <a:rPr lang="en-US" sz="1800" b="1" baseline="0" dirty="0"/>
              <a:t> / capped </a:t>
            </a:r>
            <a:r>
              <a:rPr lang="en-US" sz="1800" b="1" dirty="0"/>
              <a:t>fees for outside counsel? Select all that apply.</a:t>
            </a:r>
          </a:p>
          <a:p>
            <a:pPr>
              <a:defRPr sz="1800" b="1"/>
            </a:pPr>
            <a:r>
              <a:rPr lang="en-US" sz="1800" b="1" dirty="0"/>
              <a:t>(N = 48)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57493725693047"/>
          <c:y val="0.15605381165919283"/>
          <c:w val="0.48260551372684263"/>
          <c:h val="0.811061285500747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1'!$A$224:$A$231</c:f>
              <c:strCache>
                <c:ptCount val="8"/>
                <c:pt idx="0">
                  <c:v>Other(s) </c:v>
                </c:pt>
                <c:pt idx="1">
                  <c:v>Russia</c:v>
                </c:pt>
                <c:pt idx="2">
                  <c:v>Canada </c:v>
                </c:pt>
                <c:pt idx="3">
                  <c:v>India </c:v>
                </c:pt>
                <c:pt idx="4">
                  <c:v>Japan </c:v>
                </c:pt>
                <c:pt idx="5">
                  <c:v>China </c:v>
                </c:pt>
                <c:pt idx="6">
                  <c:v>Europe </c:v>
                </c:pt>
                <c:pt idx="7">
                  <c:v>USA </c:v>
                </c:pt>
              </c:strCache>
            </c:strRef>
          </c:cat>
          <c:val>
            <c:numRef>
              <c:f>'Sheet 1'!$B$224:$B$231</c:f>
              <c:numCache>
                <c:formatCode>0%</c:formatCode>
                <c:ptCount val="8"/>
                <c:pt idx="0">
                  <c:v>0.21</c:v>
                </c:pt>
                <c:pt idx="1">
                  <c:v>0.19</c:v>
                </c:pt>
                <c:pt idx="2">
                  <c:v>0.28999999999999998</c:v>
                </c:pt>
                <c:pt idx="3">
                  <c:v>0.28999999999999998</c:v>
                </c:pt>
                <c:pt idx="4">
                  <c:v>0.35</c:v>
                </c:pt>
                <c:pt idx="5">
                  <c:v>0.48</c:v>
                </c:pt>
                <c:pt idx="6">
                  <c:v>0.65</c:v>
                </c:pt>
                <c:pt idx="7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50-486B-9757-5F1CA4DF6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150808"/>
        <c:axId val="480149240"/>
      </c:barChart>
      <c:catAx>
        <c:axId val="480150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149240"/>
        <c:crosses val="autoZero"/>
        <c:auto val="1"/>
        <c:lblAlgn val="ctr"/>
        <c:lblOffset val="100"/>
        <c:noMultiLvlLbl val="0"/>
      </c:catAx>
      <c:valAx>
        <c:axId val="4801492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0150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Does your company manage to an outside counsel fee increase metric?</a:t>
            </a:r>
          </a:p>
          <a:p>
            <a:pPr>
              <a:defRPr sz="2000" b="1"/>
            </a:pPr>
            <a:r>
              <a:rPr lang="en-US" sz="2000" b="1"/>
              <a:t>(N = 55)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736646981627297"/>
          <c:y val="0.27604276255718041"/>
          <c:w val="0.26873236548556428"/>
          <c:h val="0.641290580693197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28-4127-9633-55F796C51E4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28-4127-9633-55F796C51E4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28-4127-9633-55F796C51E45}"/>
              </c:ext>
            </c:extLst>
          </c:dPt>
          <c:dLbls>
            <c:dLbl>
              <c:idx val="0"/>
              <c:layout>
                <c:manualLayout>
                  <c:x val="-4.5033546587926507E-2"/>
                  <c:y val="0.120471735542172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28-4127-9633-55F796C51E4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641322178477689E-2"/>
                  <c:y val="-0.18912580403906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28-4127-9633-55F796C51E4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15529308836395"/>
                  <c:y val="4.65777194517352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28-4127-9633-55F796C51E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'Sheet 1'!$A$210:$A$211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'Sheet 1'!$B$210:$B$211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28-4127-9633-55F796C51E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Do you have an inventor awards and recognition program?</a:t>
            </a:r>
          </a:p>
          <a:p>
            <a:pPr>
              <a:defRPr sz="2000" b="1"/>
            </a:pPr>
            <a:r>
              <a:rPr lang="en-US" sz="2000" b="1"/>
              <a:t>(N = 60)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840813648293964"/>
          <c:y val="0.35057530619860039"/>
          <c:w val="0.36735039370078743"/>
          <c:h val="0.45437857454895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3B-45BC-A044-515E3FBABCF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3B-45BC-A044-515E3FBABCF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3B-45BC-A044-515E3FBABCF2}"/>
              </c:ext>
            </c:extLst>
          </c:dPt>
          <c:dLbls>
            <c:dLbl>
              <c:idx val="0"/>
              <c:layout>
                <c:manualLayout>
                  <c:x val="-6.3436351706036745E-2"/>
                  <c:y val="-0.145047123631330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3B-45BC-A044-515E3FBABCF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474573490813649E-2"/>
                  <c:y val="0.115995616444137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3B-45BC-A044-515E3FBABCF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15529308836395"/>
                  <c:y val="4.65777194517352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3B-45BC-A044-515E3FBABC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'Sheet 1'!$A$155:$A$156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'Sheet 1'!$B$155:$B$156</c:f>
              <c:numCache>
                <c:formatCode>0%</c:formatCode>
                <c:ptCount val="2"/>
                <c:pt idx="0">
                  <c:v>0.8833333333333333</c:v>
                </c:pt>
                <c:pt idx="1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33B-45BC-A044-515E3FBABC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Who has primary responsibility for managing the program?</a:t>
            </a:r>
          </a:p>
          <a:p>
            <a:pPr>
              <a:defRPr sz="2000" b="1"/>
            </a:pPr>
            <a:r>
              <a:rPr lang="en-US" sz="2000" b="1"/>
              <a:t>(N = 51)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60733208763297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1'!$A$179:$A$181</c:f>
              <c:strCache>
                <c:ptCount val="3"/>
                <c:pt idx="0">
                  <c:v>IP/ Legal </c:v>
                </c:pt>
                <c:pt idx="1">
                  <c:v>Engineering / R&amp;D </c:v>
                </c:pt>
                <c:pt idx="2">
                  <c:v>Other</c:v>
                </c:pt>
              </c:strCache>
            </c:strRef>
          </c:cat>
          <c:val>
            <c:numRef>
              <c:f>'Sheet 1'!$B$179:$B$181</c:f>
              <c:numCache>
                <c:formatCode>0%</c:formatCode>
                <c:ptCount val="3"/>
                <c:pt idx="0">
                  <c:v>0.66666666666666663</c:v>
                </c:pt>
                <c:pt idx="1">
                  <c:v>0.21568627450980393</c:v>
                </c:pt>
                <c:pt idx="2">
                  <c:v>0.11764705882352941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EA-4CE4-A17F-56DE6FE8C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146496"/>
        <c:axId val="480146888"/>
      </c:barChart>
      <c:catAx>
        <c:axId val="48014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146888"/>
        <c:crosses val="autoZero"/>
        <c:auto val="1"/>
        <c:lblAlgn val="ctr"/>
        <c:lblOffset val="100"/>
        <c:noMultiLvlLbl val="0"/>
      </c:catAx>
      <c:valAx>
        <c:axId val="4801468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801464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Please check all forms of recognition used.</a:t>
            </a:r>
          </a:p>
          <a:p>
            <a:pPr>
              <a:defRPr sz="1800" b="1"/>
            </a:pPr>
            <a:r>
              <a:rPr lang="en-US" sz="1800" b="1" dirty="0"/>
              <a:t>(N = 52)</a:t>
            </a:r>
          </a:p>
          <a:p>
            <a:pPr>
              <a:defRPr sz="1800" b="1"/>
            </a:pPr>
            <a:r>
              <a:rPr lang="en-US" sz="1800" b="0" i="1" dirty="0"/>
              <a:t>Shown if answered yes to previous question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57493725693047"/>
          <c:y val="0.187830043730283"/>
          <c:w val="0.48260551372684263"/>
          <c:h val="0.779285152971305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1'!$A$166:$A$170</c:f>
              <c:strCache>
                <c:ptCount val="5"/>
                <c:pt idx="0">
                  <c:v>Other recognition at company events or in company publications </c:v>
                </c:pt>
                <c:pt idx="1">
                  <c:v>Award Dinners / Luncheons </c:v>
                </c:pt>
                <c:pt idx="2">
                  <c:v>Inventor Recognition Wall or Board </c:v>
                </c:pt>
                <c:pt idx="3">
                  <c:v>Patent Plaques </c:v>
                </c:pt>
                <c:pt idx="4">
                  <c:v>Monetary </c:v>
                </c:pt>
              </c:strCache>
            </c:strRef>
          </c:cat>
          <c:val>
            <c:numRef>
              <c:f>'Sheet 1'!$B$166:$B$170</c:f>
              <c:numCache>
                <c:formatCode>0%</c:formatCode>
                <c:ptCount val="5"/>
                <c:pt idx="0">
                  <c:v>0.42307692307692307</c:v>
                </c:pt>
                <c:pt idx="1">
                  <c:v>0.51923076923076927</c:v>
                </c:pt>
                <c:pt idx="2">
                  <c:v>0.53846153846153844</c:v>
                </c:pt>
                <c:pt idx="3">
                  <c:v>0.82692307692307687</c:v>
                </c:pt>
                <c:pt idx="4">
                  <c:v>0.86538461538461542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36-4F4A-9D63-7A9057195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151200"/>
        <c:axId val="480152376"/>
      </c:barChart>
      <c:catAx>
        <c:axId val="48015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152376"/>
        <c:crosses val="autoZero"/>
        <c:auto val="1"/>
        <c:lblAlgn val="ctr"/>
        <c:lblOffset val="100"/>
        <c:noMultiLvlLbl val="0"/>
      </c:catAx>
      <c:valAx>
        <c:axId val="4801523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01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Patent-Related Staffing by Industry</a:t>
            </a:r>
          </a:p>
          <a:p>
            <a:pPr>
              <a:defRPr sz="1800"/>
            </a:pPr>
            <a:r>
              <a:rPr lang="en-US" sz="1800" i="1" dirty="0"/>
              <a:t>Average % of total patent staff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'Patent staff'!$A$208</c:f>
              <c:strCache>
                <c:ptCount val="1"/>
                <c:pt idx="0">
                  <c:v>Computer/Software (N = 10)</c:v>
                </c:pt>
              </c:strCache>
            </c:strRef>
          </c:tx>
          <c:spPr>
            <a:solidFill>
              <a:srgbClr val="5A498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staff'!$B$207:$G$207</c:f>
              <c:strCache>
                <c:ptCount val="6"/>
                <c:pt idx="0">
                  <c:v>Registered patent practitioners</c:v>
                </c:pt>
                <c:pt idx="1">
                  <c:v>Patent 
paralegals</c:v>
                </c:pt>
                <c:pt idx="2">
                  <c:v>Patent administrative support staff</c:v>
                </c:pt>
                <c:pt idx="3">
                  <c:v>Engineers, scientists,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'Patent staff'!$B$208:$G$208</c:f>
              <c:numCache>
                <c:formatCode>0%</c:formatCode>
                <c:ptCount val="6"/>
                <c:pt idx="0">
                  <c:v>0.64</c:v>
                </c:pt>
                <c:pt idx="1">
                  <c:v>0.22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2-45FE-96F3-F5920EC3C73B}"/>
            </c:ext>
          </c:extLst>
        </c:ser>
        <c:ser>
          <c:idx val="1"/>
          <c:order val="1"/>
          <c:tx>
            <c:strRef>
              <c:f>'Patent staff'!$A$209</c:f>
              <c:strCache>
                <c:ptCount val="1"/>
                <c:pt idx="0">
                  <c:v>Industrial/Energy (N = 21)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staff'!$B$207:$G$207</c:f>
              <c:strCache>
                <c:ptCount val="6"/>
                <c:pt idx="0">
                  <c:v>Registered patent practitioners</c:v>
                </c:pt>
                <c:pt idx="1">
                  <c:v>Patent 
paralegals</c:v>
                </c:pt>
                <c:pt idx="2">
                  <c:v>Patent administrative support staff</c:v>
                </c:pt>
                <c:pt idx="3">
                  <c:v>Engineers, scientists,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'Patent staff'!$B$209:$G$209</c:f>
              <c:numCache>
                <c:formatCode>0%</c:formatCode>
                <c:ptCount val="6"/>
                <c:pt idx="0">
                  <c:v>0.6</c:v>
                </c:pt>
                <c:pt idx="1">
                  <c:v>0.16</c:v>
                </c:pt>
                <c:pt idx="2">
                  <c:v>0.11</c:v>
                </c:pt>
                <c:pt idx="3">
                  <c:v>7.0000000000000007E-2</c:v>
                </c:pt>
                <c:pt idx="4">
                  <c:v>0.03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02-45FE-96F3-F5920EC3C73B}"/>
            </c:ext>
          </c:extLst>
        </c:ser>
        <c:ser>
          <c:idx val="2"/>
          <c:order val="2"/>
          <c:tx>
            <c:strRef>
              <c:f>'Patent staff'!$A$210</c:f>
              <c:strCache>
                <c:ptCount val="1"/>
                <c:pt idx="0">
                  <c:v>Pharma/Bio/Chem (N = 8)</c:v>
                </c:pt>
              </c:strCache>
            </c:strRef>
          </c:tx>
          <c:spPr>
            <a:solidFill>
              <a:srgbClr val="7FC0C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staff'!$B$207:$G$207</c:f>
              <c:strCache>
                <c:ptCount val="6"/>
                <c:pt idx="0">
                  <c:v>Registered patent practitioners</c:v>
                </c:pt>
                <c:pt idx="1">
                  <c:v>Patent 
paralegals</c:v>
                </c:pt>
                <c:pt idx="2">
                  <c:v>Patent administrative support staff</c:v>
                </c:pt>
                <c:pt idx="3">
                  <c:v>Engineers, scientists,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'Patent staff'!$B$210:$G$210</c:f>
              <c:numCache>
                <c:formatCode>0%</c:formatCode>
                <c:ptCount val="6"/>
                <c:pt idx="0">
                  <c:v>0.49</c:v>
                </c:pt>
                <c:pt idx="1">
                  <c:v>0.11</c:v>
                </c:pt>
                <c:pt idx="2">
                  <c:v>0.11</c:v>
                </c:pt>
                <c:pt idx="3">
                  <c:v>0.22</c:v>
                </c:pt>
                <c:pt idx="4">
                  <c:v>7.0000000000000007E-2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02-45FE-96F3-F5920EC3C73B}"/>
            </c:ext>
          </c:extLst>
        </c:ser>
        <c:ser>
          <c:idx val="3"/>
          <c:order val="3"/>
          <c:tx>
            <c:strRef>
              <c:f>'Patent staff'!$A$211</c:f>
              <c:strCache>
                <c:ptCount val="1"/>
                <c:pt idx="0">
                  <c:v>Other (N = 8)</c:v>
                </c:pt>
              </c:strCache>
            </c:strRef>
          </c:tx>
          <c:spPr>
            <a:solidFill>
              <a:srgbClr val="ECD33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'Patent staff'!$B$207:$G$207</c:f>
              <c:strCache>
                <c:ptCount val="6"/>
                <c:pt idx="0">
                  <c:v>Registered patent practitioners</c:v>
                </c:pt>
                <c:pt idx="1">
                  <c:v>Patent 
paralegals</c:v>
                </c:pt>
                <c:pt idx="2">
                  <c:v>Patent administrative support staff</c:v>
                </c:pt>
                <c:pt idx="3">
                  <c:v>Engineers, scientists,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'Patent staff'!$B$211:$G$211</c:f>
              <c:numCache>
                <c:formatCode>0%</c:formatCode>
                <c:ptCount val="6"/>
                <c:pt idx="0">
                  <c:v>0.59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02-45FE-96F3-F5920EC3C7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6417568"/>
        <c:axId val="438129440"/>
      </c:barChart>
      <c:catAx>
        <c:axId val="43641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29440"/>
        <c:crosses val="autoZero"/>
        <c:auto val="1"/>
        <c:lblAlgn val="ctr"/>
        <c:lblOffset val="100"/>
        <c:noMultiLvlLbl val="0"/>
      </c:catAx>
      <c:valAx>
        <c:axId val="43812944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36417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Who approves your ACPC membership?</a:t>
            </a:r>
          </a:p>
          <a:p>
            <a:pPr>
              <a:defRPr sz="1800" b="1"/>
            </a:pPr>
            <a:r>
              <a:rPr lang="en-US" sz="1800" b="1" dirty="0"/>
              <a:t>(N = 63)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57493725693047"/>
          <c:y val="0.15605381165919283"/>
          <c:w val="0.48260551372684263"/>
          <c:h val="0.811061285500747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1'!$A$25:$A$28</c:f>
              <c:strCache>
                <c:ptCount val="4"/>
                <c:pt idx="0">
                  <c:v>Other</c:v>
                </c:pt>
                <c:pt idx="1">
                  <c:v>Business—Chief Technology Officer </c:v>
                </c:pt>
                <c:pt idx="2">
                  <c:v>Legal—Other than CLO/General Counsel </c:v>
                </c:pt>
                <c:pt idx="3">
                  <c:v>Legal—CLO/ General Counsel </c:v>
                </c:pt>
              </c:strCache>
            </c:strRef>
          </c:cat>
          <c:val>
            <c:numRef>
              <c:f>'Sheet 1'!$B$25:$B$28</c:f>
              <c:numCache>
                <c:formatCode>0%</c:formatCode>
                <c:ptCount val="4"/>
                <c:pt idx="0">
                  <c:v>0.08</c:v>
                </c:pt>
                <c:pt idx="1">
                  <c:v>0.05</c:v>
                </c:pt>
                <c:pt idx="2">
                  <c:v>0.14000000000000001</c:v>
                </c:pt>
                <c:pt idx="3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FF-42C4-BE77-C8A5B806E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145712"/>
        <c:axId val="480147280"/>
      </c:barChart>
      <c:catAx>
        <c:axId val="48014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147280"/>
        <c:crosses val="autoZero"/>
        <c:auto val="1"/>
        <c:lblAlgn val="ctr"/>
        <c:lblOffset val="100"/>
        <c:noMultiLvlLbl val="0"/>
      </c:catAx>
      <c:valAx>
        <c:axId val="4801472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014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Who approves your travel to ACPC meetings?</a:t>
            </a:r>
          </a:p>
          <a:p>
            <a:pPr>
              <a:defRPr sz="1800" b="1"/>
            </a:pPr>
            <a:r>
              <a:rPr lang="en-US" sz="1800" b="1" dirty="0"/>
              <a:t>(N = 63)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57493725693047"/>
          <c:y val="0.15605381165919283"/>
          <c:w val="0.48260551372684263"/>
          <c:h val="0.811061285500747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1'!$A$50:$A$54</c:f>
              <c:strCache>
                <c:ptCount val="5"/>
                <c:pt idx="0">
                  <c:v>Other</c:v>
                </c:pt>
                <c:pt idx="1">
                  <c:v>Business—Other than Chief Technology Officer </c:v>
                </c:pt>
                <c:pt idx="2">
                  <c:v>Business—Chief Technology Officer </c:v>
                </c:pt>
                <c:pt idx="3">
                  <c:v>Legal—Other than CLO/General Counsel </c:v>
                </c:pt>
                <c:pt idx="4">
                  <c:v>Legal—CLO/ General Counsel </c:v>
                </c:pt>
              </c:strCache>
            </c:strRef>
          </c:cat>
          <c:val>
            <c:numRef>
              <c:f>'Sheet 1'!$B$50:$B$54</c:f>
              <c:numCache>
                <c:formatCode>0%</c:formatCode>
                <c:ptCount val="5"/>
                <c:pt idx="0">
                  <c:v>0.05</c:v>
                </c:pt>
                <c:pt idx="1">
                  <c:v>0.02</c:v>
                </c:pt>
                <c:pt idx="2">
                  <c:v>0.05</c:v>
                </c:pt>
                <c:pt idx="3">
                  <c:v>0.11</c:v>
                </c:pt>
                <c:pt idx="4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65-4C53-9CD9-7D89B863D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145320"/>
        <c:axId val="480144536"/>
      </c:barChart>
      <c:catAx>
        <c:axId val="480145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144536"/>
        <c:crosses val="autoZero"/>
        <c:auto val="1"/>
        <c:lblAlgn val="ctr"/>
        <c:lblOffset val="100"/>
        <c:noMultiLvlLbl val="0"/>
      </c:catAx>
      <c:valAx>
        <c:axId val="4801445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0145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Which other organization(s) are you a member of? Select all that apply.</a:t>
            </a:r>
          </a:p>
          <a:p>
            <a:pPr>
              <a:defRPr sz="1800" b="1"/>
            </a:pPr>
            <a:r>
              <a:rPr lang="en-US" sz="1800" b="1"/>
              <a:t>(N = 54)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57493725693047"/>
          <c:y val="0.15605381165919283"/>
          <c:w val="0.48260551372684263"/>
          <c:h val="0.811061285500747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1'!$A$38:$A$41</c:f>
              <c:strCache>
                <c:ptCount val="4"/>
                <c:pt idx="0">
                  <c:v>AIPLA </c:v>
                </c:pt>
                <c:pt idx="1">
                  <c:v>Other(s)</c:v>
                </c:pt>
                <c:pt idx="2">
                  <c:v>ACC </c:v>
                </c:pt>
                <c:pt idx="3">
                  <c:v>IPO </c:v>
                </c:pt>
              </c:strCache>
            </c:strRef>
          </c:cat>
          <c:val>
            <c:numRef>
              <c:f>'Sheet 1'!$B$38:$B$41</c:f>
              <c:numCache>
                <c:formatCode>0%</c:formatCode>
                <c:ptCount val="4"/>
                <c:pt idx="0">
                  <c:v>0.37037037037037035</c:v>
                </c:pt>
                <c:pt idx="1">
                  <c:v>0.40740740740740738</c:v>
                </c:pt>
                <c:pt idx="2">
                  <c:v>0.53703703703703709</c:v>
                </c:pt>
                <c:pt idx="3">
                  <c:v>0.55555555555555558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4F-445E-9C74-80431A11D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150416"/>
        <c:axId val="480148064"/>
      </c:barChart>
      <c:catAx>
        <c:axId val="48015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148064"/>
        <c:crosses val="autoZero"/>
        <c:auto val="1"/>
        <c:lblAlgn val="ctr"/>
        <c:lblOffset val="100"/>
        <c:noMultiLvlLbl val="0"/>
      </c:catAx>
      <c:valAx>
        <c:axId val="4801480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015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Would you prefer that the next survey be:</a:t>
            </a:r>
          </a:p>
          <a:p>
            <a:pPr>
              <a:defRPr sz="1800" b="1"/>
            </a:pPr>
            <a:r>
              <a:rPr lang="en-US" sz="1800" b="1"/>
              <a:t>(N = 50)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455295501855371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1'!$A$560:$A$562</c:f>
              <c:strCache>
                <c:ptCount val="3"/>
                <c:pt idx="0">
                  <c:v>More extensive </c:v>
                </c:pt>
                <c:pt idx="1">
                  <c:v>The same </c:v>
                </c:pt>
                <c:pt idx="2">
                  <c:v>Less extensive </c:v>
                </c:pt>
              </c:strCache>
            </c:strRef>
          </c:cat>
          <c:val>
            <c:numRef>
              <c:f>'Sheet 1'!$B$560:$B$562</c:f>
              <c:numCache>
                <c:formatCode>0%</c:formatCode>
                <c:ptCount val="3"/>
                <c:pt idx="0">
                  <c:v>0.08</c:v>
                </c:pt>
                <c:pt idx="1">
                  <c:v>0.66</c:v>
                </c:pt>
                <c:pt idx="2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69-434E-AC03-512629094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144928"/>
        <c:axId val="480149632"/>
      </c:barChart>
      <c:catAx>
        <c:axId val="48014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149632"/>
        <c:crosses val="autoZero"/>
        <c:auto val="1"/>
        <c:lblAlgn val="ctr"/>
        <c:lblOffset val="100"/>
        <c:noMultiLvlLbl val="0"/>
      </c:catAx>
      <c:valAx>
        <c:axId val="48014963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801449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6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13DBF-05AA-44B6-B4B5-C832EA2CC6CC}" type="doc">
      <dgm:prSet loTypeId="urn:microsoft.com/office/officeart/2005/8/layout/bProcess3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BCC934D-D626-4A32-A09D-EC484349720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/>
            <a:t>Project Immersion</a:t>
          </a:r>
        </a:p>
        <a:p>
          <a:r>
            <a:rPr lang="en-US" sz="2400" dirty="0"/>
            <a:t>(December 2018)</a:t>
          </a:r>
        </a:p>
      </dgm:t>
    </dgm:pt>
    <dgm:pt modelId="{BACD0A21-00F3-4675-A5C4-1A63DBDCC594}" type="parTrans" cxnId="{A4FD4CD3-FF9E-4AD8-985C-7B72264F027B}">
      <dgm:prSet/>
      <dgm:spPr/>
      <dgm:t>
        <a:bodyPr/>
        <a:lstStyle/>
        <a:p>
          <a:endParaRPr lang="en-US" sz="1600"/>
        </a:p>
      </dgm:t>
    </dgm:pt>
    <dgm:pt modelId="{08FD1EBB-D083-4783-8EE5-2D2843FD79AD}" type="sibTrans" cxnId="{A4FD4CD3-FF9E-4AD8-985C-7B72264F027B}">
      <dgm:prSet custT="1"/>
      <dgm:spPr/>
      <dgm:t>
        <a:bodyPr/>
        <a:lstStyle/>
        <a:p>
          <a:endParaRPr lang="en-US" sz="400"/>
        </a:p>
      </dgm:t>
    </dgm:pt>
    <dgm:pt modelId="{C9D40168-0AFB-4115-9E1E-1F0E7978C632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/>
            <a:t>Electronic Survey (February 2019 - April)</a:t>
          </a:r>
        </a:p>
      </dgm:t>
    </dgm:pt>
    <dgm:pt modelId="{F5404BEE-7FF9-4E03-BD0D-74CD7228B6BA}" type="parTrans" cxnId="{D14C7869-A088-4834-B814-14847D43717D}">
      <dgm:prSet/>
      <dgm:spPr/>
      <dgm:t>
        <a:bodyPr/>
        <a:lstStyle/>
        <a:p>
          <a:endParaRPr lang="en-US" sz="1600"/>
        </a:p>
      </dgm:t>
    </dgm:pt>
    <dgm:pt modelId="{78977A6C-E0AE-4EDA-9490-B8441159B9F0}" type="sibTrans" cxnId="{D14C7869-A088-4834-B814-14847D43717D}">
      <dgm:prSet custT="1"/>
      <dgm:spPr/>
      <dgm:t>
        <a:bodyPr/>
        <a:lstStyle/>
        <a:p>
          <a:endParaRPr lang="en-US" sz="400"/>
        </a:p>
      </dgm:t>
    </dgm:pt>
    <dgm:pt modelId="{64FC8C82-C2D7-4170-81ED-40FC780E281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/>
            <a:t>Findings and Recommendations </a:t>
          </a:r>
        </a:p>
        <a:p>
          <a:r>
            <a:rPr lang="en-US" sz="2400" dirty="0"/>
            <a:t>(May)</a:t>
          </a:r>
        </a:p>
      </dgm:t>
    </dgm:pt>
    <dgm:pt modelId="{913409C4-8BC3-41F2-A3C5-2F6995DAFE48}" type="parTrans" cxnId="{D19ACDE4-42C2-4DA5-97A6-A762EFFC6892}">
      <dgm:prSet/>
      <dgm:spPr/>
      <dgm:t>
        <a:bodyPr/>
        <a:lstStyle/>
        <a:p>
          <a:endParaRPr lang="en-US" sz="1600"/>
        </a:p>
      </dgm:t>
    </dgm:pt>
    <dgm:pt modelId="{D0AFA289-8282-4155-962E-D635C1247042}" type="sibTrans" cxnId="{D19ACDE4-42C2-4DA5-97A6-A762EFFC6892}">
      <dgm:prSet custT="1"/>
      <dgm:spPr/>
      <dgm:t>
        <a:bodyPr/>
        <a:lstStyle/>
        <a:p>
          <a:endParaRPr lang="en-US" sz="400"/>
        </a:p>
      </dgm:t>
    </dgm:pt>
    <dgm:pt modelId="{942BE3C4-70F2-42CA-924B-A95BAD8BDDEB}" type="pres">
      <dgm:prSet presAssocID="{D6B13DBF-05AA-44B6-B4B5-C832EA2CC6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4F621-60AD-489F-AA27-1933E7A6167B}" type="pres">
      <dgm:prSet presAssocID="{2BCC934D-D626-4A32-A09D-EC48434972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3F3D5-199B-4CC5-B2B8-A58320327188}" type="pres">
      <dgm:prSet presAssocID="{08FD1EBB-D083-4783-8EE5-2D2843FD79AD}" presName="sibTrans" presStyleLbl="sibTrans1D1" presStyleIdx="0" presStyleCnt="2"/>
      <dgm:spPr/>
      <dgm:t>
        <a:bodyPr/>
        <a:lstStyle/>
        <a:p>
          <a:endParaRPr lang="en-US"/>
        </a:p>
      </dgm:t>
    </dgm:pt>
    <dgm:pt modelId="{AC83B780-4424-456D-BC9E-D791397815A5}" type="pres">
      <dgm:prSet presAssocID="{08FD1EBB-D083-4783-8EE5-2D2843FD79AD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9DD11B21-83AD-4466-BB11-8CE60FBFEB6E}" type="pres">
      <dgm:prSet presAssocID="{C9D40168-0AFB-4115-9E1E-1F0E7978C6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44C71-E76F-4981-8CFD-19CC4302FAE6}" type="pres">
      <dgm:prSet presAssocID="{78977A6C-E0AE-4EDA-9490-B8441159B9F0}" presName="sibTrans" presStyleLbl="sibTrans1D1" presStyleIdx="1" presStyleCnt="2"/>
      <dgm:spPr/>
      <dgm:t>
        <a:bodyPr/>
        <a:lstStyle/>
        <a:p>
          <a:endParaRPr lang="en-US"/>
        </a:p>
      </dgm:t>
    </dgm:pt>
    <dgm:pt modelId="{450C9004-8258-4FAF-A247-91FA1C313695}" type="pres">
      <dgm:prSet presAssocID="{78977A6C-E0AE-4EDA-9490-B8441159B9F0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C82C725D-6035-48BD-9F2F-5A210CDB7CC4}" type="pres">
      <dgm:prSet presAssocID="{64FC8C82-C2D7-4170-81ED-40FC780E28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6B9D1-9EBD-4FD5-B2EB-9EEA0C5C47A3}" type="presOf" srcId="{78977A6C-E0AE-4EDA-9490-B8441159B9F0}" destId="{0BA44C71-E76F-4981-8CFD-19CC4302FAE6}" srcOrd="0" destOrd="0" presId="urn:microsoft.com/office/officeart/2005/8/layout/bProcess3"/>
    <dgm:cxn modelId="{48EC4094-4380-443C-963F-C2387EA5340C}" type="presOf" srcId="{78977A6C-E0AE-4EDA-9490-B8441159B9F0}" destId="{450C9004-8258-4FAF-A247-91FA1C313695}" srcOrd="1" destOrd="0" presId="urn:microsoft.com/office/officeart/2005/8/layout/bProcess3"/>
    <dgm:cxn modelId="{D14C7869-A088-4834-B814-14847D43717D}" srcId="{D6B13DBF-05AA-44B6-B4B5-C832EA2CC6CC}" destId="{C9D40168-0AFB-4115-9E1E-1F0E7978C632}" srcOrd="1" destOrd="0" parTransId="{F5404BEE-7FF9-4E03-BD0D-74CD7228B6BA}" sibTransId="{78977A6C-E0AE-4EDA-9490-B8441159B9F0}"/>
    <dgm:cxn modelId="{EAE5A47D-B221-4807-B852-624DBE660919}" type="presOf" srcId="{08FD1EBB-D083-4783-8EE5-2D2843FD79AD}" destId="{AC83B780-4424-456D-BC9E-D791397815A5}" srcOrd="1" destOrd="0" presId="urn:microsoft.com/office/officeart/2005/8/layout/bProcess3"/>
    <dgm:cxn modelId="{D19ACDE4-42C2-4DA5-97A6-A762EFFC6892}" srcId="{D6B13DBF-05AA-44B6-B4B5-C832EA2CC6CC}" destId="{64FC8C82-C2D7-4170-81ED-40FC780E2817}" srcOrd="2" destOrd="0" parTransId="{913409C4-8BC3-41F2-A3C5-2F6995DAFE48}" sibTransId="{D0AFA289-8282-4155-962E-D635C1247042}"/>
    <dgm:cxn modelId="{04EFEB48-605E-4D8A-8A0A-86A5765A1A3B}" type="presOf" srcId="{C9D40168-0AFB-4115-9E1E-1F0E7978C632}" destId="{9DD11B21-83AD-4466-BB11-8CE60FBFEB6E}" srcOrd="0" destOrd="0" presId="urn:microsoft.com/office/officeart/2005/8/layout/bProcess3"/>
    <dgm:cxn modelId="{A4FD4CD3-FF9E-4AD8-985C-7B72264F027B}" srcId="{D6B13DBF-05AA-44B6-B4B5-C832EA2CC6CC}" destId="{2BCC934D-D626-4A32-A09D-EC4843497201}" srcOrd="0" destOrd="0" parTransId="{BACD0A21-00F3-4675-A5C4-1A63DBDCC594}" sibTransId="{08FD1EBB-D083-4783-8EE5-2D2843FD79AD}"/>
    <dgm:cxn modelId="{3BC896A4-760E-42AB-AD49-8938C5E21C26}" type="presOf" srcId="{64FC8C82-C2D7-4170-81ED-40FC780E2817}" destId="{C82C725D-6035-48BD-9F2F-5A210CDB7CC4}" srcOrd="0" destOrd="0" presId="urn:microsoft.com/office/officeart/2005/8/layout/bProcess3"/>
    <dgm:cxn modelId="{C0DF0750-25BB-44D8-BF0E-D3019AECE67D}" type="presOf" srcId="{08FD1EBB-D083-4783-8EE5-2D2843FD79AD}" destId="{0133F3D5-199B-4CC5-B2B8-A58320327188}" srcOrd="0" destOrd="0" presId="urn:microsoft.com/office/officeart/2005/8/layout/bProcess3"/>
    <dgm:cxn modelId="{EBB35829-634C-4ADC-8DE9-0263990F08DC}" type="presOf" srcId="{2BCC934D-D626-4A32-A09D-EC4843497201}" destId="{2884F621-60AD-489F-AA27-1933E7A6167B}" srcOrd="0" destOrd="0" presId="urn:microsoft.com/office/officeart/2005/8/layout/bProcess3"/>
    <dgm:cxn modelId="{83ACC86E-0280-48A8-817D-D47DF4EEC09F}" type="presOf" srcId="{D6B13DBF-05AA-44B6-B4B5-C832EA2CC6CC}" destId="{942BE3C4-70F2-42CA-924B-A95BAD8BDDEB}" srcOrd="0" destOrd="0" presId="urn:microsoft.com/office/officeart/2005/8/layout/bProcess3"/>
    <dgm:cxn modelId="{BE96B0C9-BF63-4B59-B31B-DB06EFE418F6}" type="presParOf" srcId="{942BE3C4-70F2-42CA-924B-A95BAD8BDDEB}" destId="{2884F621-60AD-489F-AA27-1933E7A6167B}" srcOrd="0" destOrd="0" presId="urn:microsoft.com/office/officeart/2005/8/layout/bProcess3"/>
    <dgm:cxn modelId="{FC55435F-1E12-4F67-A573-28233777BB6F}" type="presParOf" srcId="{942BE3C4-70F2-42CA-924B-A95BAD8BDDEB}" destId="{0133F3D5-199B-4CC5-B2B8-A58320327188}" srcOrd="1" destOrd="0" presId="urn:microsoft.com/office/officeart/2005/8/layout/bProcess3"/>
    <dgm:cxn modelId="{50CD8E30-9154-4CC3-A5A8-0C84F5888FF4}" type="presParOf" srcId="{0133F3D5-199B-4CC5-B2B8-A58320327188}" destId="{AC83B780-4424-456D-BC9E-D791397815A5}" srcOrd="0" destOrd="0" presId="urn:microsoft.com/office/officeart/2005/8/layout/bProcess3"/>
    <dgm:cxn modelId="{E2A14339-7B82-4F24-9D29-5BB6299D369E}" type="presParOf" srcId="{942BE3C4-70F2-42CA-924B-A95BAD8BDDEB}" destId="{9DD11B21-83AD-4466-BB11-8CE60FBFEB6E}" srcOrd="2" destOrd="0" presId="urn:microsoft.com/office/officeart/2005/8/layout/bProcess3"/>
    <dgm:cxn modelId="{E99C1C70-6730-4DB6-AF8B-91FC91CF9A4E}" type="presParOf" srcId="{942BE3C4-70F2-42CA-924B-A95BAD8BDDEB}" destId="{0BA44C71-E76F-4981-8CFD-19CC4302FAE6}" srcOrd="3" destOrd="0" presId="urn:microsoft.com/office/officeart/2005/8/layout/bProcess3"/>
    <dgm:cxn modelId="{23D1EEDB-8A68-4184-922F-4605A8413F1E}" type="presParOf" srcId="{0BA44C71-E76F-4981-8CFD-19CC4302FAE6}" destId="{450C9004-8258-4FAF-A247-91FA1C313695}" srcOrd="0" destOrd="0" presId="urn:microsoft.com/office/officeart/2005/8/layout/bProcess3"/>
    <dgm:cxn modelId="{61632866-F7DE-4DB8-977E-AF8999B0EAD1}" type="presParOf" srcId="{942BE3C4-70F2-42CA-924B-A95BAD8BDDEB}" destId="{C82C725D-6035-48BD-9F2F-5A210CDB7CC4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1AC3A0-5D0C-405A-983D-18157AE8CB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4B29E-E08E-45D8-B362-447F9B0C07FD}">
      <dgm:prSet phldrT="[Text]" custT="1"/>
      <dgm:spPr/>
      <dgm:t>
        <a:bodyPr/>
        <a:lstStyle/>
        <a:p>
          <a:pPr algn="ctr"/>
          <a:r>
            <a:rPr lang="en-US" sz="2000" dirty="0"/>
            <a:t>Third year of ACPC’s Benchmarking study</a:t>
          </a:r>
        </a:p>
      </dgm:t>
    </dgm:pt>
    <dgm:pt modelId="{71667139-73B5-45C0-A122-61923CC9FD72}" type="parTrans" cxnId="{A82CAFAA-973A-48C4-BFBE-AE98FDD688DD}">
      <dgm:prSet/>
      <dgm:spPr/>
      <dgm:t>
        <a:bodyPr/>
        <a:lstStyle/>
        <a:p>
          <a:endParaRPr lang="en-US"/>
        </a:p>
      </dgm:t>
    </dgm:pt>
    <dgm:pt modelId="{A15DAEA4-6FD8-40E2-A3C9-C50686749812}" type="sibTrans" cxnId="{A82CAFAA-973A-48C4-BFBE-AE98FDD688DD}">
      <dgm:prSet/>
      <dgm:spPr/>
      <dgm:t>
        <a:bodyPr/>
        <a:lstStyle/>
        <a:p>
          <a:endParaRPr lang="en-US"/>
        </a:p>
      </dgm:t>
    </dgm:pt>
    <dgm:pt modelId="{3FD02088-43B0-4A54-8036-5B7EC05C3CDE}">
      <dgm:prSet phldrT="[Text]" custT="1"/>
      <dgm:spPr/>
      <dgm:t>
        <a:bodyPr/>
        <a:lstStyle/>
        <a:p>
          <a:r>
            <a:rPr lang="en-US" sz="2000" dirty="0"/>
            <a:t>2019 survey fielded from February 26 thru April 18</a:t>
          </a:r>
        </a:p>
      </dgm:t>
    </dgm:pt>
    <dgm:pt modelId="{4DC8C319-E45B-4ADE-A37E-148C342851F0}" type="parTrans" cxnId="{247DFE7F-B8EF-45D3-839B-55AFC061D4BC}">
      <dgm:prSet/>
      <dgm:spPr/>
      <dgm:t>
        <a:bodyPr/>
        <a:lstStyle/>
        <a:p>
          <a:endParaRPr lang="en-US"/>
        </a:p>
      </dgm:t>
    </dgm:pt>
    <dgm:pt modelId="{43CB0AA2-D84C-4363-AB92-7AF3E38BA6F5}" type="sibTrans" cxnId="{247DFE7F-B8EF-45D3-839B-55AFC061D4BC}">
      <dgm:prSet/>
      <dgm:spPr/>
      <dgm:t>
        <a:bodyPr/>
        <a:lstStyle/>
        <a:p>
          <a:endParaRPr lang="en-US"/>
        </a:p>
      </dgm:t>
    </dgm:pt>
    <dgm:pt modelId="{67F05CA2-A838-4912-ADFE-6271F71B0F98}">
      <dgm:prSet phldrT="[Text]" custT="1"/>
      <dgm:spPr/>
      <dgm:t>
        <a:bodyPr/>
        <a:lstStyle/>
        <a:p>
          <a:r>
            <a:rPr lang="en-US" sz="2000" b="1" u="none" dirty="0"/>
            <a:t>66 total responses:</a:t>
          </a:r>
        </a:p>
        <a:p>
          <a:r>
            <a:rPr lang="en-US" sz="2000" dirty="0"/>
            <a:t>51 complete, 15 partial </a:t>
          </a:r>
        </a:p>
      </dgm:t>
    </dgm:pt>
    <dgm:pt modelId="{8426D008-E94F-4D09-AF28-E854F619926D}" type="parTrans" cxnId="{83A36ED1-00D4-4639-856E-DA5DD7EF26EF}">
      <dgm:prSet/>
      <dgm:spPr/>
      <dgm:t>
        <a:bodyPr/>
        <a:lstStyle/>
        <a:p>
          <a:endParaRPr lang="en-US"/>
        </a:p>
      </dgm:t>
    </dgm:pt>
    <dgm:pt modelId="{803647BF-3ECC-4F80-A524-A5CB8639769C}" type="sibTrans" cxnId="{83A36ED1-00D4-4639-856E-DA5DD7EF26EF}">
      <dgm:prSet/>
      <dgm:spPr/>
      <dgm:t>
        <a:bodyPr/>
        <a:lstStyle/>
        <a:p>
          <a:endParaRPr lang="en-US"/>
        </a:p>
      </dgm:t>
    </dgm:pt>
    <dgm:pt modelId="{93D23B35-8ECF-497B-AAC2-4D46BADFE470}">
      <dgm:prSet phldrT="[Text]" custT="1"/>
      <dgm:spPr/>
      <dgm:t>
        <a:bodyPr/>
        <a:lstStyle/>
        <a:p>
          <a:r>
            <a:rPr lang="en-US" sz="2000" b="0" dirty="0"/>
            <a:t>Survey fielded and analyzed by McKinley Advisors</a:t>
          </a:r>
        </a:p>
      </dgm:t>
    </dgm:pt>
    <dgm:pt modelId="{B2634847-478C-4856-9ECE-C0E475CE7999}" type="parTrans" cxnId="{109DF9F9-A17F-49F0-B8C2-80AA0B5A1585}">
      <dgm:prSet/>
      <dgm:spPr/>
      <dgm:t>
        <a:bodyPr/>
        <a:lstStyle/>
        <a:p>
          <a:endParaRPr lang="en-US"/>
        </a:p>
      </dgm:t>
    </dgm:pt>
    <dgm:pt modelId="{CABA70E9-988F-49BF-9500-5FABC017F108}" type="sibTrans" cxnId="{109DF9F9-A17F-49F0-B8C2-80AA0B5A1585}">
      <dgm:prSet/>
      <dgm:spPr/>
      <dgm:t>
        <a:bodyPr/>
        <a:lstStyle/>
        <a:p>
          <a:endParaRPr lang="en-US"/>
        </a:p>
      </dgm:t>
    </dgm:pt>
    <dgm:pt modelId="{173BFE6F-8E43-4CEB-8786-8CDEC627D068}" type="pres">
      <dgm:prSet presAssocID="{E11AC3A0-5D0C-405A-983D-18157AE8CB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787F78-24E2-462E-9A1F-5F189257C847}" type="pres">
      <dgm:prSet presAssocID="{46B4B29E-E08E-45D8-B362-447F9B0C07FD}" presName="composite" presStyleCnt="0"/>
      <dgm:spPr/>
    </dgm:pt>
    <dgm:pt modelId="{32BFDCE3-03DD-45AE-9A4B-3F36AA4CB384}" type="pres">
      <dgm:prSet presAssocID="{46B4B29E-E08E-45D8-B362-447F9B0C07FD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964B3BFF-8D4B-468E-B218-C2D61743F82D}" type="pres">
      <dgm:prSet presAssocID="{46B4B29E-E08E-45D8-B362-447F9B0C07F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B9EDB-5572-476B-875F-1A88AE1DE7CC}" type="pres">
      <dgm:prSet presAssocID="{A15DAEA4-6FD8-40E2-A3C9-C50686749812}" presName="spacing" presStyleCnt="0"/>
      <dgm:spPr/>
    </dgm:pt>
    <dgm:pt modelId="{A2C92A20-911B-4B68-8B97-D2DABF7B3764}" type="pres">
      <dgm:prSet presAssocID="{3FD02088-43B0-4A54-8036-5B7EC05C3CDE}" presName="composite" presStyleCnt="0"/>
      <dgm:spPr/>
    </dgm:pt>
    <dgm:pt modelId="{DA31A02F-C2B7-4539-A5EC-DDDEF098365A}" type="pres">
      <dgm:prSet presAssocID="{3FD02088-43B0-4A54-8036-5B7EC05C3CDE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58649E5-3A38-4E08-BE4C-869A4E7290C4}" type="pres">
      <dgm:prSet presAssocID="{3FD02088-43B0-4A54-8036-5B7EC05C3CDE}" presName="txShp" presStyleLbl="node1" presStyleIdx="1" presStyleCnt="4" custLinFactNeighborX="-180" custLinFactNeighborY="-2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28BB8-C5D9-40AD-B69C-DDDCB57EB608}" type="pres">
      <dgm:prSet presAssocID="{43CB0AA2-D84C-4363-AB92-7AF3E38BA6F5}" presName="spacing" presStyleCnt="0"/>
      <dgm:spPr/>
    </dgm:pt>
    <dgm:pt modelId="{0ABDD30F-BC3A-4DEC-9DBE-BB5FEA8736CB}" type="pres">
      <dgm:prSet presAssocID="{67F05CA2-A838-4912-ADFE-6271F71B0F98}" presName="composite" presStyleCnt="0"/>
      <dgm:spPr/>
    </dgm:pt>
    <dgm:pt modelId="{E26F28B3-21C8-4543-9B30-3D7DC30B5F39}" type="pres">
      <dgm:prSet presAssocID="{67F05CA2-A838-4912-ADFE-6271F71B0F98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B456EE2-2F27-4C78-8352-5864431F640B}" type="pres">
      <dgm:prSet presAssocID="{67F05CA2-A838-4912-ADFE-6271F71B0F9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F28DC-B500-4B3A-B325-C4D54470DE95}" type="pres">
      <dgm:prSet presAssocID="{803647BF-3ECC-4F80-A524-A5CB8639769C}" presName="spacing" presStyleCnt="0"/>
      <dgm:spPr/>
    </dgm:pt>
    <dgm:pt modelId="{67B46C07-7ECD-45A7-97CF-E56D7D402DB8}" type="pres">
      <dgm:prSet presAssocID="{93D23B35-8ECF-497B-AAC2-4D46BADFE470}" presName="composite" presStyleCnt="0"/>
      <dgm:spPr/>
    </dgm:pt>
    <dgm:pt modelId="{9C715323-D428-4E47-9ED1-D47E6002055E}" type="pres">
      <dgm:prSet presAssocID="{93D23B35-8ECF-497B-AAC2-4D46BADFE470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ADA68F8-0BD3-4ACE-B1EA-F8B9566BA8B7}" type="pres">
      <dgm:prSet presAssocID="{93D23B35-8ECF-497B-AAC2-4D46BADFE47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DFE7F-B8EF-45D3-839B-55AFC061D4BC}" srcId="{E11AC3A0-5D0C-405A-983D-18157AE8CB53}" destId="{3FD02088-43B0-4A54-8036-5B7EC05C3CDE}" srcOrd="1" destOrd="0" parTransId="{4DC8C319-E45B-4ADE-A37E-148C342851F0}" sibTransId="{43CB0AA2-D84C-4363-AB92-7AF3E38BA6F5}"/>
    <dgm:cxn modelId="{F3E1C59C-EED4-40EF-9BEC-BB409D0D149A}" type="presOf" srcId="{67F05CA2-A838-4912-ADFE-6271F71B0F98}" destId="{CB456EE2-2F27-4C78-8352-5864431F640B}" srcOrd="0" destOrd="0" presId="urn:microsoft.com/office/officeart/2005/8/layout/vList3"/>
    <dgm:cxn modelId="{B75D4E0E-0FB6-4002-BB26-9CF279990ECF}" type="presOf" srcId="{E11AC3A0-5D0C-405A-983D-18157AE8CB53}" destId="{173BFE6F-8E43-4CEB-8786-8CDEC627D068}" srcOrd="0" destOrd="0" presId="urn:microsoft.com/office/officeart/2005/8/layout/vList3"/>
    <dgm:cxn modelId="{34651A2A-30D9-4B2C-A3FD-1F4CC3C86B55}" type="presOf" srcId="{46B4B29E-E08E-45D8-B362-447F9B0C07FD}" destId="{964B3BFF-8D4B-468E-B218-C2D61743F82D}" srcOrd="0" destOrd="0" presId="urn:microsoft.com/office/officeart/2005/8/layout/vList3"/>
    <dgm:cxn modelId="{83A36ED1-00D4-4639-856E-DA5DD7EF26EF}" srcId="{E11AC3A0-5D0C-405A-983D-18157AE8CB53}" destId="{67F05CA2-A838-4912-ADFE-6271F71B0F98}" srcOrd="2" destOrd="0" parTransId="{8426D008-E94F-4D09-AF28-E854F619926D}" sibTransId="{803647BF-3ECC-4F80-A524-A5CB8639769C}"/>
    <dgm:cxn modelId="{18A7441F-E469-43DE-B66F-7C4642478A0C}" type="presOf" srcId="{3FD02088-43B0-4A54-8036-5B7EC05C3CDE}" destId="{D58649E5-3A38-4E08-BE4C-869A4E7290C4}" srcOrd="0" destOrd="0" presId="urn:microsoft.com/office/officeart/2005/8/layout/vList3"/>
    <dgm:cxn modelId="{A82CAFAA-973A-48C4-BFBE-AE98FDD688DD}" srcId="{E11AC3A0-5D0C-405A-983D-18157AE8CB53}" destId="{46B4B29E-E08E-45D8-B362-447F9B0C07FD}" srcOrd="0" destOrd="0" parTransId="{71667139-73B5-45C0-A122-61923CC9FD72}" sibTransId="{A15DAEA4-6FD8-40E2-A3C9-C50686749812}"/>
    <dgm:cxn modelId="{109DF9F9-A17F-49F0-B8C2-80AA0B5A1585}" srcId="{E11AC3A0-5D0C-405A-983D-18157AE8CB53}" destId="{93D23B35-8ECF-497B-AAC2-4D46BADFE470}" srcOrd="3" destOrd="0" parTransId="{B2634847-478C-4856-9ECE-C0E475CE7999}" sibTransId="{CABA70E9-988F-49BF-9500-5FABC017F108}"/>
    <dgm:cxn modelId="{541CFB6D-3EEC-456C-9E47-F54EED6D5EF8}" type="presOf" srcId="{93D23B35-8ECF-497B-AAC2-4D46BADFE470}" destId="{0ADA68F8-0BD3-4ACE-B1EA-F8B9566BA8B7}" srcOrd="0" destOrd="0" presId="urn:microsoft.com/office/officeart/2005/8/layout/vList3"/>
    <dgm:cxn modelId="{25A27802-C8E8-42C4-A7F4-C867F681D3A8}" type="presParOf" srcId="{173BFE6F-8E43-4CEB-8786-8CDEC627D068}" destId="{81787F78-24E2-462E-9A1F-5F189257C847}" srcOrd="0" destOrd="0" presId="urn:microsoft.com/office/officeart/2005/8/layout/vList3"/>
    <dgm:cxn modelId="{1B7E1EB1-18D6-416A-A169-BBA0A8E2AE9E}" type="presParOf" srcId="{81787F78-24E2-462E-9A1F-5F189257C847}" destId="{32BFDCE3-03DD-45AE-9A4B-3F36AA4CB384}" srcOrd="0" destOrd="0" presId="urn:microsoft.com/office/officeart/2005/8/layout/vList3"/>
    <dgm:cxn modelId="{C71CCE72-B092-47E4-BB12-B5446B66E1C8}" type="presParOf" srcId="{81787F78-24E2-462E-9A1F-5F189257C847}" destId="{964B3BFF-8D4B-468E-B218-C2D61743F82D}" srcOrd="1" destOrd="0" presId="urn:microsoft.com/office/officeart/2005/8/layout/vList3"/>
    <dgm:cxn modelId="{224AF7F6-DDBD-431E-B15C-648553540406}" type="presParOf" srcId="{173BFE6F-8E43-4CEB-8786-8CDEC627D068}" destId="{F90B9EDB-5572-476B-875F-1A88AE1DE7CC}" srcOrd="1" destOrd="0" presId="urn:microsoft.com/office/officeart/2005/8/layout/vList3"/>
    <dgm:cxn modelId="{0AB39E31-0870-4038-B2A3-5736A3E48386}" type="presParOf" srcId="{173BFE6F-8E43-4CEB-8786-8CDEC627D068}" destId="{A2C92A20-911B-4B68-8B97-D2DABF7B3764}" srcOrd="2" destOrd="0" presId="urn:microsoft.com/office/officeart/2005/8/layout/vList3"/>
    <dgm:cxn modelId="{E239A047-3D99-41A5-BBBF-93C5635C7863}" type="presParOf" srcId="{A2C92A20-911B-4B68-8B97-D2DABF7B3764}" destId="{DA31A02F-C2B7-4539-A5EC-DDDEF098365A}" srcOrd="0" destOrd="0" presId="urn:microsoft.com/office/officeart/2005/8/layout/vList3"/>
    <dgm:cxn modelId="{9130DBF3-FBDA-4AF1-812C-D50913AC6F7D}" type="presParOf" srcId="{A2C92A20-911B-4B68-8B97-D2DABF7B3764}" destId="{D58649E5-3A38-4E08-BE4C-869A4E7290C4}" srcOrd="1" destOrd="0" presId="urn:microsoft.com/office/officeart/2005/8/layout/vList3"/>
    <dgm:cxn modelId="{985747B6-FFC3-45CE-A711-882368D2CECA}" type="presParOf" srcId="{173BFE6F-8E43-4CEB-8786-8CDEC627D068}" destId="{40428BB8-C5D9-40AD-B69C-DDDCB57EB608}" srcOrd="3" destOrd="0" presId="urn:microsoft.com/office/officeart/2005/8/layout/vList3"/>
    <dgm:cxn modelId="{BE042267-2024-4606-A627-E670B091931C}" type="presParOf" srcId="{173BFE6F-8E43-4CEB-8786-8CDEC627D068}" destId="{0ABDD30F-BC3A-4DEC-9DBE-BB5FEA8736CB}" srcOrd="4" destOrd="0" presId="urn:microsoft.com/office/officeart/2005/8/layout/vList3"/>
    <dgm:cxn modelId="{12ACA5B6-3D19-4742-8479-325401B49140}" type="presParOf" srcId="{0ABDD30F-BC3A-4DEC-9DBE-BB5FEA8736CB}" destId="{E26F28B3-21C8-4543-9B30-3D7DC30B5F39}" srcOrd="0" destOrd="0" presId="urn:microsoft.com/office/officeart/2005/8/layout/vList3"/>
    <dgm:cxn modelId="{5422D57F-83EA-44F6-A8BE-9D0656A41C11}" type="presParOf" srcId="{0ABDD30F-BC3A-4DEC-9DBE-BB5FEA8736CB}" destId="{CB456EE2-2F27-4C78-8352-5864431F640B}" srcOrd="1" destOrd="0" presId="urn:microsoft.com/office/officeart/2005/8/layout/vList3"/>
    <dgm:cxn modelId="{24E48E95-819B-4716-A545-D1B9F4206064}" type="presParOf" srcId="{173BFE6F-8E43-4CEB-8786-8CDEC627D068}" destId="{E55F28DC-B500-4B3A-B325-C4D54470DE95}" srcOrd="5" destOrd="0" presId="urn:microsoft.com/office/officeart/2005/8/layout/vList3"/>
    <dgm:cxn modelId="{01684192-375F-4374-9825-AAAD3343EB9B}" type="presParOf" srcId="{173BFE6F-8E43-4CEB-8786-8CDEC627D068}" destId="{67B46C07-7ECD-45A7-97CF-E56D7D402DB8}" srcOrd="6" destOrd="0" presId="urn:microsoft.com/office/officeart/2005/8/layout/vList3"/>
    <dgm:cxn modelId="{98E3C13D-27AC-47AB-A40B-691D6B353B6A}" type="presParOf" srcId="{67B46C07-7ECD-45A7-97CF-E56D7D402DB8}" destId="{9C715323-D428-4E47-9ED1-D47E6002055E}" srcOrd="0" destOrd="0" presId="urn:microsoft.com/office/officeart/2005/8/layout/vList3"/>
    <dgm:cxn modelId="{0FC40538-6F73-481F-A387-A808DDB8A9E7}" type="presParOf" srcId="{67B46C07-7ECD-45A7-97CF-E56D7D402DB8}" destId="{0ADA68F8-0BD3-4ACE-B1EA-F8B9566BA8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9EF8-244F-974A-90C9-E93BB4C5D177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F9FE3-B5ED-BF4A-B352-0E63453A5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Registered patent practitioners (patent attorneys, agents or equivalents) in the IP team</a:t>
            </a:r>
          </a:p>
          <a:p>
            <a:endParaRPr lang="en-US" dirty="0"/>
          </a:p>
          <a:p>
            <a:r>
              <a:rPr lang="en-US" dirty="0"/>
              <a:t>Please list your company's total: 2018 Research and development spend in $US Dollars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80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1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of the following substantive legal areas does the IP team have responsibility for within your company (select all that apply):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50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the IP team have primary responsibility for: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Patent-related litigation in District Courts or other judicial forums, and/or inter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post-grant proceedings at the USPTO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post-grant proceedings at other patent offices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1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Legal Department spend (all functions, labor and external spend)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4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IP team spend by category (excluding litigation) in US Dollars:  Internal Spend (e.g. labor, and overhead)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Legal Department spend (all functions, labor and external spend)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1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IP team spend (all functions, labor and external spend)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54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IP team spend (all functions, labor and external spend)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47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IP team spend (all functions, labor and external spend)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your company's total 2018 Sales and revenue in $US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IP team spend by category (excluding litigation) in US Dollars ($0.00):</a:t>
            </a:r>
          </a:p>
          <a:p>
            <a:endParaRPr lang="en-US" dirty="0"/>
          </a:p>
          <a:p>
            <a:r>
              <a:rPr lang="en-US" dirty="0"/>
              <a:t>Internal Spend (e.g. labor, and overhead)</a:t>
            </a:r>
          </a:p>
          <a:p>
            <a:r>
              <a:rPr lang="en-US" dirty="0"/>
              <a:t>External Spend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patent-related team spend by category (excluding litigation) in US Dollars ($0.00):</a:t>
            </a:r>
          </a:p>
          <a:p>
            <a:endParaRPr lang="en-US" dirty="0"/>
          </a:p>
          <a:p>
            <a:r>
              <a:rPr lang="en-US" dirty="0"/>
              <a:t>Internal Spend (e.g. labor, and overhead)</a:t>
            </a:r>
          </a:p>
          <a:p>
            <a:r>
              <a:rPr lang="en-US" dirty="0"/>
              <a:t>External Spend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patent-related team spend by category (excluding litigation) in US Dollars ($0.00):</a:t>
            </a:r>
          </a:p>
          <a:p>
            <a:endParaRPr lang="en-US" dirty="0"/>
          </a:p>
          <a:p>
            <a:r>
              <a:rPr lang="en-US" dirty="0"/>
              <a:t>Internal Spend (e.g. labor, and overhead)</a:t>
            </a:r>
          </a:p>
          <a:p>
            <a:r>
              <a:rPr lang="en-US" dirty="0"/>
              <a:t>External Spend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6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5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0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5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62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Spend (excluding litigation) in US Dollars:</a:t>
            </a:r>
          </a:p>
          <a:p>
            <a:r>
              <a:rPr lang="en-US" dirty="0"/>
              <a:t>Total patent risk management spend (i.e. clearance, freedom-to-operate, opinions of counsel)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75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Spend (excluding litigation) in US Dollars:</a:t>
            </a:r>
          </a:p>
          <a:p>
            <a:r>
              <a:rPr lang="en-US" dirty="0"/>
              <a:t>Total patent risk management spend (i.e. clearance, freedom-to-operate, opinions of counsel)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8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your company's total: 2018 Research and development spend in $US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6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Spend (excluding litigation) in US Dollars:</a:t>
            </a:r>
          </a:p>
          <a:p>
            <a:r>
              <a:rPr lang="en-US" dirty="0"/>
              <a:t>Total patent risk management spend (i.e. clearance, freedom-to-operate, opinions of counsel)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90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Spend (excluding litigation) in US Dollars:</a:t>
            </a:r>
          </a:p>
          <a:p>
            <a:r>
              <a:rPr lang="en-US" dirty="0"/>
              <a:t>Total patent litigation spend (i.e. district court or other non patent office forums)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Included 0s in this calculation because they were also included in 2017 and 2018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patent litigation spend (i.e. district court or other non patent office forums)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IP team spend (all functions, labor and external spend)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1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Q5: Please list your company's total sales and revenue in US Dollars  ($0.00 format)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Q6: 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98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patent post-grant proceeding spend (i.e. USPTO or other patent office forums)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5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spend (excluding any official fees paid through counsel)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5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patent portfolio (preparation, prosecution) spend (excluding any official fees paid through counsel)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6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patent portfolio spend (preparation, prosecution) (USA)(excluding any official fees paid through counsel)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18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patent portfolio spend (preparation, prosecution) (other than USA)(excluding any official fees paid through counsel)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7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trademark spend (all activities)(excluding any official fees paid through counsel)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Full-time equivalent (whole or fractional) employees in the IP team (any role, any location)::Other Staffing. Please indicate the number of employees staffed in the following areas: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2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78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 calculated the percentage of ‘Yes’ (indicated a budget allocation in this area above 0%) and ‘No’ (indicated 0% of budget is allocated in this area) answers from respondents. For example: under Central Corporate Headquarters, 79% of respondents who answered for this answer option said their patent budget is paid for (1% or greater), while 21% of respondents said 0% of their patent budget is paid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5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follows up on slides 56 and 57, looking only at respondents who indicated an allocation of 1% or more to each department. So the average paid budget allocation for legal departments is 74% versus engineering/R&amp;D at just 46% of their budget. The lowest allocation of a legal budget listed was 1% and the highest 100%.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3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number of invention disclosures received in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2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invention disclosures received in 2087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34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</a:t>
            </a:r>
          </a:p>
          <a:p>
            <a:r>
              <a:rPr lang="en-US" dirty="0"/>
              <a:t>Total number of invention disclosures received in 2018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82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invention disclosures received in 2018</a:t>
            </a:r>
          </a:p>
          <a:p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25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IP Portfolio data: Total number of invention disclosures received in 2018</a:t>
            </a:r>
          </a:p>
          <a:p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25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new/priority patent applications filed in 2018 (any country)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73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new/priority patent applications filed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2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Full-time equivalent (whole or fractional) employees in the law department (any role, any location)::Other Staffing. Please indicate the number of employees staffed in the following areas:</a:t>
            </a:r>
          </a:p>
          <a:p>
            <a:endParaRPr lang="en-US" dirty="0"/>
          </a:p>
          <a:p>
            <a:r>
              <a:rPr lang="en-US" dirty="0"/>
              <a:t>Full-time equivalent (whole or fractional) employees in the IP team (any role, any location)::Other Staffing. Please indicate the number of employees staffed in the following areas: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46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new/priority patent applications filed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06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new/priority patent applications filed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458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43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200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IP Portfolio data: Total number of patents granted to the company in 2018 (any country)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606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(any country)P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07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53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130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7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patents granted to the company in 2018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list the number of employees that are considered part of your core inventor population (i.e. engineers, scientists, technologists or others in roles with reasonable opportunity to make a patentable invention).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07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USA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637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USA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5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USA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484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USA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95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35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591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78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457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50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 or others in roles with reasonable opportunity to make a patentable invention). 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total: 2018 Research and development spend in $US Dollars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787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pending patent applications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224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pending patent applications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96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pending patent applications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85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pending patent applications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90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domain name registrations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6134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domain name registrations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509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86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yes, what percentage of your patent portfolio is considered to be highly important (e.g. high value, critical to business)? (0.00%)</a:t>
            </a:r>
          </a:p>
          <a:p>
            <a:r>
              <a:rPr lang="en-US" dirty="0"/>
              <a:t>If yes, what percentage of your patent portfolio covers company products? (0.00%)</a:t>
            </a:r>
          </a:p>
          <a:p>
            <a:r>
              <a:rPr lang="en-US" dirty="0"/>
              <a:t>If yes, what percentage of your patent portfolio covers products in development?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767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set an expected to target maximum time period for processing an invention disclosure from a filing decision to filing of a patent application?</a:t>
            </a:r>
          </a:p>
          <a:p>
            <a:r>
              <a:rPr lang="en-US" dirty="0"/>
              <a:t>If yes, what is that expected or target time period?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5477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rate your level of satisfaction with the tool you’re currently using. Please rate your satisfaction on a scale of 1 (not at all satisfied) to 5 (extremely satisfied).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1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 Registered patent practitioners (patent attorneys, agents, or equivalents) in the IP team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Patent paralegals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Patent administrative support staff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Engineers, scientists, or technical support personnel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Patent docketing staff (dedicated)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Other employees (not included above) in patent-related roles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07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498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Trending based on 2018 raw data.</a:t>
            </a:r>
          </a:p>
          <a:p>
            <a:r>
              <a:rPr lang="en-US" dirty="0"/>
              <a:t>Percent of: New/priority patent applications prepared by external providers/outside counsel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31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of: Externally prepared new/priority patent applications paid primarily on a fixed/flat fee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16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of: External US patent prosecution (e.g. office actions, appeals) paid primarily on a fixed/flat fee basis (Y/N)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22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of patent prosecution activity handled by external providers/outside counsel: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542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of patent prosecution activity handled by external providers/outside counsel: Other than USA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916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which of the following countries do you have FIXED/CAPPED FEES for outside counsel? (select all that apply)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704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cost of preparing a non-provisional US or equivalent priority application ($0.00):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utility patent fields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Mechanical/ Electromechanical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Electrical/Computer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non-pharma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8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 Registered patent practitioners (patent attorneys, agents, or equivalents) in the IP team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Patent paralegals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Patent administrative support staff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Engineers, scientists, or technical support personnel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Patent docketing staff (dedicated)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 Other employees (not included above) in patent-related roles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9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FFC96F-D0F8-864F-A223-7EAE94BD9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161124"/>
            <a:ext cx="8273143" cy="1536019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73C8B9-AAB2-3D44-BA4D-416208E7E3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3789218"/>
            <a:ext cx="8273143" cy="59622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8472" y="435902"/>
            <a:ext cx="2576945" cy="27432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B07D11-5D8E-404D-B453-EFCBF06501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61666"/>
            <a:ext cx="2878138" cy="296333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837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E9E8F-6899-FA48-AFB0-527D1021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</p:spPr>
        <p:txBody>
          <a:bodyPr/>
          <a:lstStyle>
            <a:lvl1pPr algn="ctr">
              <a:defRPr/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hape 319">
            <a:extLst>
              <a:ext uri="{FF2B5EF4-FFF2-40B4-BE49-F238E27FC236}">
                <a16:creationId xmlns:a16="http://schemas.microsoft.com/office/drawing/2014/main" xmlns="" id="{377CC3AD-F071-B948-BEDF-D0CC6CD24068}"/>
              </a:ext>
            </a:extLst>
          </p:cNvPr>
          <p:cNvSpPr/>
          <p:nvPr userDrawn="1"/>
        </p:nvSpPr>
        <p:spPr>
          <a:xfrm>
            <a:off x="0" y="0"/>
            <a:ext cx="5543164" cy="689692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xmlns="" id="{0B2054D1-ADC2-E549-9920-7AC092E03124}"/>
              </a:ext>
            </a:extLst>
          </p:cNvPr>
          <p:cNvSpPr/>
          <p:nvPr userDrawn="1"/>
        </p:nvSpPr>
        <p:spPr>
          <a:xfrm rot="13506967">
            <a:off x="5151821" y="3152300"/>
            <a:ext cx="592319" cy="592319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5D5C27-C7AE-804D-98FA-C1A32D27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170" y="827240"/>
            <a:ext cx="5891230" cy="4726555"/>
          </a:xfrm>
        </p:spPr>
        <p:txBody>
          <a:bodyPr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F82B96-9B80-DE4A-87ED-D0FE67BA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5393BD9-6708-4CE4-AFE9-EDB09BAB1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144" y="1928433"/>
            <a:ext cx="4340876" cy="3040052"/>
          </a:xfrm>
        </p:spPr>
        <p:txBody>
          <a:bodyPr>
            <a:no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27851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E9E8F-6899-FA48-AFB0-527D1021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</p:spPr>
        <p:txBody>
          <a:bodyPr/>
          <a:lstStyle>
            <a:lvl1pPr algn="ctr">
              <a:defRPr/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hape 319">
            <a:extLst>
              <a:ext uri="{FF2B5EF4-FFF2-40B4-BE49-F238E27FC236}">
                <a16:creationId xmlns:a16="http://schemas.microsoft.com/office/drawing/2014/main" xmlns="" id="{377CC3AD-F071-B948-BEDF-D0CC6CD24068}"/>
              </a:ext>
            </a:extLst>
          </p:cNvPr>
          <p:cNvSpPr/>
          <p:nvPr userDrawn="1"/>
        </p:nvSpPr>
        <p:spPr>
          <a:xfrm>
            <a:off x="0" y="0"/>
            <a:ext cx="5543164" cy="689692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xmlns="" id="{0B2054D1-ADC2-E549-9920-7AC092E03124}"/>
              </a:ext>
            </a:extLst>
          </p:cNvPr>
          <p:cNvSpPr/>
          <p:nvPr userDrawn="1"/>
        </p:nvSpPr>
        <p:spPr>
          <a:xfrm rot="13506967">
            <a:off x="5151821" y="3152300"/>
            <a:ext cx="592319" cy="592319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5D5C27-C7AE-804D-98FA-C1A32D27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170" y="827240"/>
            <a:ext cx="5891230" cy="4726555"/>
          </a:xfrm>
        </p:spPr>
        <p:txBody>
          <a:bodyPr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357DE7-3FB3-4642-AB09-A07B55298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679" y="6399688"/>
            <a:ext cx="1985724" cy="2653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51DF94F-C24E-4751-BE87-74C31DB93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144" y="1928433"/>
            <a:ext cx="4340876" cy="3040052"/>
          </a:xfrm>
        </p:spPr>
        <p:txBody>
          <a:bodyPr>
            <a:no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39746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DE0A9C9-6650-CD4E-A6E4-E49D0C55FF9E}"/>
              </a:ext>
            </a:extLst>
          </p:cNvPr>
          <p:cNvSpPr/>
          <p:nvPr userDrawn="1"/>
        </p:nvSpPr>
        <p:spPr>
          <a:xfrm>
            <a:off x="5543164" y="0"/>
            <a:ext cx="6648836" cy="61677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72591DFB-8F59-2944-88C6-0A48C2456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403"/>
            <a:ext cx="5543164" cy="61583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E9E8F-6899-FA48-AFB0-527D1021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</p:spPr>
        <p:txBody>
          <a:bodyPr/>
          <a:lstStyle>
            <a:lvl1pPr algn="ctr">
              <a:defRPr/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915" y="827240"/>
            <a:ext cx="4340876" cy="3040052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5D5C27-C7AE-804D-98FA-C1A32D27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170" y="827240"/>
            <a:ext cx="5891230" cy="4726555"/>
          </a:xfrm>
        </p:spPr>
        <p:txBody>
          <a:bodyPr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0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723933-71F7-FF44-9125-D7DB3EDC300A}"/>
              </a:ext>
            </a:extLst>
          </p:cNvPr>
          <p:cNvSpPr/>
          <p:nvPr userDrawn="1"/>
        </p:nvSpPr>
        <p:spPr>
          <a:xfrm>
            <a:off x="5543164" y="0"/>
            <a:ext cx="6648836" cy="61677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72591DFB-8F59-2944-88C6-0A48C2456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403"/>
            <a:ext cx="5543164" cy="61583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E9E8F-6899-FA48-AFB0-527D1021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</p:spPr>
        <p:txBody>
          <a:bodyPr/>
          <a:lstStyle>
            <a:lvl1pPr algn="ctr">
              <a:defRPr/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5D5C27-C7AE-804D-98FA-C1A32D27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170" y="1441217"/>
            <a:ext cx="5891230" cy="4726555"/>
          </a:xfrm>
        </p:spPr>
        <p:txBody>
          <a:bodyPr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5C6A930-214B-8641-B13F-C79DEF6A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70" y="219983"/>
            <a:ext cx="5908012" cy="7960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2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Iconography &amp; Elements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E9E8F-6899-FA48-AFB0-527D1021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</p:spPr>
        <p:txBody>
          <a:bodyPr/>
          <a:lstStyle>
            <a:lvl1pPr algn="ctr">
              <a:defRPr/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0E4B68-BC6C-A14B-8825-3F4B53C46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401" y="1388888"/>
            <a:ext cx="1193800" cy="119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CB8C26-7210-6742-83AF-C65C4867E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5285" y="1388888"/>
            <a:ext cx="11938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B33008-3D06-9F48-A244-9D716AB040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2081" y="1388888"/>
            <a:ext cx="1193800" cy="1193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F725F3-E249-AA45-9D46-C2E555A29C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1166" y="1388888"/>
            <a:ext cx="11938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BA3423-DD21-4A43-99BC-349EC55AC2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3485" y="2582688"/>
            <a:ext cx="1027715" cy="1027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8BAEB52-52CD-0E45-9B78-4559347981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14405" y="2582688"/>
            <a:ext cx="1024680" cy="10246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E6AE949-6899-7643-94F8-23EF78F009E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94987" y="2582688"/>
            <a:ext cx="1020894" cy="10208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49ECC9F-B6BE-CF4D-8333-706C5E8FA83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40224" y="2582688"/>
            <a:ext cx="1024741" cy="1024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963C011-47B1-3247-8650-9B516B9D875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1783" y="3779462"/>
            <a:ext cx="1024741" cy="1024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E95FB46-0490-5549-A52D-0DFF543256F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858109" y="2596543"/>
            <a:ext cx="1024741" cy="1024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F489F64-74B2-A447-9988-7696F467DC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948579" y="3772641"/>
            <a:ext cx="1024741" cy="1024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79EABA1-F822-3A46-B858-BB5251DD71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485" y="3776488"/>
            <a:ext cx="1027715" cy="1027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ABF8C2D-332C-3A4C-B8E2-295A13F6D6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14405" y="3776488"/>
            <a:ext cx="1024680" cy="1024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4E696A2-A2B9-BA47-8C5D-8C6A8D0D6FC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94987" y="3776488"/>
            <a:ext cx="1020894" cy="10208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942B731-72DE-124E-83D7-AF8E6D17A89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807729" y="1374606"/>
            <a:ext cx="3745640" cy="3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FFC96F-D0F8-864F-A223-7EAE94BD9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1892981"/>
            <a:ext cx="8273143" cy="1536019"/>
          </a:xfrm>
        </p:spPr>
        <p:txBody>
          <a:bodyPr anchor="b">
            <a:normAutofit/>
          </a:bodyPr>
          <a:lstStyle>
            <a:lvl1pPr algn="l">
              <a:defRPr sz="6500" spc="3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558" y="4007664"/>
            <a:ext cx="2576945" cy="27432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3352BC5-25D9-1246-A91D-8D13C180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45869C-D68A-3043-9025-D2F93F1B1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765" y="-52181"/>
            <a:ext cx="12311269" cy="692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99" y="2613122"/>
            <a:ext cx="8273143" cy="1099415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73C8B9-AAB2-3D44-BA4D-416208E7E3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998" y="3889278"/>
            <a:ext cx="8273143" cy="59622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contact information for follow 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11161D-0E30-874B-8D7D-30ACB34AF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_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45869C-D68A-3043-9025-D2F93F1B1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765" y="-52181"/>
            <a:ext cx="12311269" cy="692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396651"/>
            <a:ext cx="8273143" cy="1536019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SECONDARY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73C8B9-AAB2-3D44-BA4D-416208E7E3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4024745"/>
            <a:ext cx="8273143" cy="59622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secondary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11161D-0E30-874B-8D7D-30ACB34AF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FFC96F-D0F8-864F-A223-7EAE94BD9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52" y="-16566"/>
            <a:ext cx="12298017" cy="6917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E29A04E-D0FA-489D-BC8E-E78505DA49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862962"/>
            <a:ext cx="8273143" cy="1132076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5742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6E3BDF-1B48-294A-8FCF-29466187E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52" y="-16566"/>
            <a:ext cx="12298017" cy="6917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862962"/>
            <a:ext cx="8273143" cy="1132076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_R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EB6111-6AE0-4FC1-9470-CD6747E23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634"/>
            <a:ext cx="12298016" cy="6917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862962"/>
            <a:ext cx="8273143" cy="1132076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55136-9CB5-8C44-AED8-4726972A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70DFD-88A3-0C4A-9379-6B38E80F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253331"/>
            <a:ext cx="11705773" cy="4726555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E9E8F-6899-FA48-AFB0-527D1021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</p:spPr>
        <p:txBody>
          <a:bodyPr/>
          <a:lstStyle>
            <a:lvl1pPr algn="ctr">
              <a:defRPr/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D3712-EB0A-9F47-AE0E-29868AC1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036897-6C3F-A640-8027-A684D522A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27" y="1250268"/>
            <a:ext cx="5693230" cy="4744131"/>
          </a:xfrm>
        </p:spPr>
        <p:txBody>
          <a:bodyPr/>
          <a:lstStyle>
            <a:lvl1pPr marL="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60"/>
              </a:lnSpc>
              <a:spcAft>
                <a:spcPts val="300"/>
              </a:spcAft>
              <a:defRPr/>
            </a:lvl2pPr>
            <a:lvl3pPr>
              <a:lnSpc>
                <a:spcPts val="2560"/>
              </a:lnSpc>
              <a:spcAft>
                <a:spcPts val="300"/>
              </a:spcAft>
              <a:defRPr/>
            </a:lvl3pPr>
            <a:lvl4pPr>
              <a:lnSpc>
                <a:spcPts val="2360"/>
              </a:lnSpc>
              <a:spcAft>
                <a:spcPts val="300"/>
              </a:spcAft>
              <a:defRPr/>
            </a:lvl4pPr>
            <a:lvl5pPr>
              <a:lnSpc>
                <a:spcPts val="246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F79B75-E0BD-7D42-B719-258355F93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72" y="1250269"/>
            <a:ext cx="5693230" cy="4744130"/>
          </a:xfrm>
        </p:spPr>
        <p:txBody>
          <a:bodyPr/>
          <a:lstStyle>
            <a:lvl1pPr marL="411480">
              <a:lnSpc>
                <a:spcPts val="3560"/>
              </a:lnSpc>
              <a:defRPr/>
            </a:lvl1pPr>
            <a:lvl2pPr>
              <a:lnSpc>
                <a:spcPts val="2960"/>
              </a:lnSpc>
              <a:spcAft>
                <a:spcPts val="300"/>
              </a:spcAft>
              <a:defRPr/>
            </a:lvl2pPr>
            <a:lvl3pPr>
              <a:lnSpc>
                <a:spcPts val="3560"/>
              </a:lnSpc>
              <a:spcAft>
                <a:spcPts val="300"/>
              </a:spcAft>
              <a:defRPr/>
            </a:lvl3pPr>
            <a:lvl4pPr>
              <a:lnSpc>
                <a:spcPts val="3560"/>
              </a:lnSpc>
              <a:spcAft>
                <a:spcPts val="300"/>
              </a:spcAft>
              <a:defRPr/>
            </a:lvl4pPr>
            <a:lvl5pPr>
              <a:lnSpc>
                <a:spcPts val="356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8C07B4-3781-9E49-A40F-E091C6CF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1125" y="6314394"/>
            <a:ext cx="422276" cy="365125"/>
          </a:xfrm>
        </p:spPr>
        <p:txBody>
          <a:bodyPr/>
          <a:lstStyle/>
          <a:p>
            <a:fld id="{C6727432-9D65-5048-875E-2D7F40C3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55136-9CB5-8C44-AED8-4726972A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E9E8F-6899-FA48-AFB0-527D1021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</p:spPr>
        <p:txBody>
          <a:bodyPr/>
          <a:lstStyle>
            <a:lvl1pPr algn="ctr">
              <a:defRPr/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8878831-0080-9842-BB17-B15A8EE7B8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41897901"/>
              </p:ext>
            </p:extLst>
          </p:nvPr>
        </p:nvGraphicFramePr>
        <p:xfrm>
          <a:off x="257628" y="1306286"/>
          <a:ext cx="11720286" cy="4572000"/>
        </p:xfrm>
        <a:graphic>
          <a:graphicData uri="http://schemas.openxmlformats.org/drawingml/2006/table">
            <a:tbl>
              <a:tblPr firstRow="1" bandRow="1"/>
              <a:tblGrid>
                <a:gridCol w="3906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6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6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05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spc="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spc="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spc="3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14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>
                        <a:buFont typeface="Arial" charset="0"/>
                        <a:buNone/>
                        <a:tabLst/>
                      </a:pPr>
                      <a:r>
                        <a:rPr lang="en-US" sz="1200" b="0" spc="3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SUPPORTING TEXT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>
                        <a:buFont typeface="Arial" charset="0"/>
                        <a:buNone/>
                        <a:tabLst/>
                      </a:pPr>
                      <a:r>
                        <a:rPr lang="en-US" sz="1200" b="0" spc="3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SUPPORTING TEXT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>
                        <a:buFont typeface="Arial" charset="0"/>
                        <a:buNone/>
                        <a:tabLst/>
                      </a:pPr>
                      <a:r>
                        <a:rPr lang="en-US" sz="1200" b="0" spc="300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SUPPORTING TEXT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E9E8F-6899-FA48-AFB0-527D1021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</p:spPr>
        <p:txBody>
          <a:bodyPr/>
          <a:lstStyle>
            <a:lvl1pPr algn="ctr">
              <a:defRPr/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hape 319">
            <a:extLst>
              <a:ext uri="{FF2B5EF4-FFF2-40B4-BE49-F238E27FC236}">
                <a16:creationId xmlns:a16="http://schemas.microsoft.com/office/drawing/2014/main" xmlns="" id="{377CC3AD-F071-B948-BEDF-D0CC6CD24068}"/>
              </a:ext>
            </a:extLst>
          </p:cNvPr>
          <p:cNvSpPr/>
          <p:nvPr userDrawn="1"/>
        </p:nvSpPr>
        <p:spPr>
          <a:xfrm>
            <a:off x="0" y="0"/>
            <a:ext cx="5543164" cy="689692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xmlns="" id="{0B2054D1-ADC2-E549-9920-7AC092E03124}"/>
              </a:ext>
            </a:extLst>
          </p:cNvPr>
          <p:cNvSpPr/>
          <p:nvPr userDrawn="1"/>
        </p:nvSpPr>
        <p:spPr>
          <a:xfrm rot="13506967">
            <a:off x="5151821" y="3152300"/>
            <a:ext cx="592319" cy="59231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144" y="1928433"/>
            <a:ext cx="4340876" cy="3040052"/>
          </a:xfrm>
        </p:spPr>
        <p:txBody>
          <a:bodyPr>
            <a:no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629F36-40DE-354B-9DEE-D3CC31474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5D5C27-C7AE-804D-98FA-C1A32D27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170" y="827240"/>
            <a:ext cx="5891230" cy="4726555"/>
          </a:xfrm>
        </p:spPr>
        <p:txBody>
          <a:bodyPr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B249E7-AF99-0543-BCB6-20299B7B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8" y="219983"/>
            <a:ext cx="11722554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B8C108-1E00-7140-BCBF-FCDEBDDAC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627" y="1253331"/>
            <a:ext cx="117057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3454B-5EDC-6740-ABDD-1725CA06E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91" y="6314394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D29E073-2D6E-324B-9105-B6D0B6B3DD30}"/>
              </a:ext>
            </a:extLst>
          </p:cNvPr>
          <p:cNvSpPr/>
          <p:nvPr userDrawn="1"/>
        </p:nvSpPr>
        <p:spPr>
          <a:xfrm>
            <a:off x="11590959" y="6345715"/>
            <a:ext cx="328194" cy="328194"/>
          </a:xfrm>
          <a:prstGeom prst="ellipse">
            <a:avLst/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52B529-257B-B548-B897-979F3202A9B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57627" y="6458857"/>
            <a:ext cx="1936541" cy="2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2" r:id="rId3"/>
    <p:sldLayoutId id="2147483661" r:id="rId4"/>
    <p:sldLayoutId id="2147483674" r:id="rId5"/>
    <p:sldLayoutId id="2147483650" r:id="rId6"/>
    <p:sldLayoutId id="2147483652" r:id="rId7"/>
    <p:sldLayoutId id="2147483663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5" r:id="rId14"/>
    <p:sldLayoutId id="2147483664" r:id="rId15"/>
    <p:sldLayoutId id="214748367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41148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pple Symbols" panose="02000000000000000000" pitchFamily="2" charset="-79"/>
        <a:buChar char="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2799C16-AB8D-4842-89BC-0F2A49B00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2161124"/>
            <a:ext cx="9148749" cy="1536019"/>
          </a:xfrm>
        </p:spPr>
        <p:txBody>
          <a:bodyPr/>
          <a:lstStyle/>
          <a:p>
            <a:r>
              <a:rPr lang="en-US" dirty="0"/>
              <a:t>ACPC Benchmarking Study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36740EE-B11F-6F48-B4BF-455954C3C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Findings and Recommendations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0106C4-4D7B-474C-8C7A-4594E9151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5720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C380DB0-919E-4A89-8421-7E01476D6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511143"/>
              </p:ext>
            </p:extLst>
          </p:nvPr>
        </p:nvGraphicFramePr>
        <p:xfrm>
          <a:off x="0" y="1016001"/>
          <a:ext cx="12192000" cy="519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2A12DE5-A401-461F-85E4-D198CD7A1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628508"/>
              </p:ext>
            </p:extLst>
          </p:nvPr>
        </p:nvGraphicFramePr>
        <p:xfrm>
          <a:off x="2659118" y="1889843"/>
          <a:ext cx="6873764" cy="1520190"/>
        </p:xfrm>
        <a:graphic>
          <a:graphicData uri="http://schemas.openxmlformats.org/drawingml/2006/table">
            <a:tbl>
              <a:tblPr/>
              <a:tblGrid>
                <a:gridCol w="2005788">
                  <a:extLst>
                    <a:ext uri="{9D8B030D-6E8A-4147-A177-3AD203B41FA5}">
                      <a16:colId xmlns:a16="http://schemas.microsoft.com/office/drawing/2014/main" xmlns="" val="985893026"/>
                    </a:ext>
                  </a:extLst>
                </a:gridCol>
                <a:gridCol w="1216994">
                  <a:extLst>
                    <a:ext uri="{9D8B030D-6E8A-4147-A177-3AD203B41FA5}">
                      <a16:colId xmlns:a16="http://schemas.microsoft.com/office/drawing/2014/main" xmlns="" val="1608344628"/>
                    </a:ext>
                  </a:extLst>
                </a:gridCol>
                <a:gridCol w="1216994">
                  <a:extLst>
                    <a:ext uri="{9D8B030D-6E8A-4147-A177-3AD203B41FA5}">
                      <a16:colId xmlns:a16="http://schemas.microsoft.com/office/drawing/2014/main" xmlns="" val="1678252302"/>
                    </a:ext>
                  </a:extLst>
                </a:gridCol>
                <a:gridCol w="1216994">
                  <a:extLst>
                    <a:ext uri="{9D8B030D-6E8A-4147-A177-3AD203B41FA5}">
                      <a16:colId xmlns:a16="http://schemas.microsoft.com/office/drawing/2014/main" xmlns="" val="2879166044"/>
                    </a:ext>
                  </a:extLst>
                </a:gridCol>
                <a:gridCol w="1216994">
                  <a:extLst>
                    <a:ext uri="{9D8B030D-6E8A-4147-A177-3AD203B41FA5}">
                      <a16:colId xmlns:a16="http://schemas.microsoft.com/office/drawing/2014/main" xmlns="" val="39955540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949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0 - 235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9258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0 - 87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14994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0 - 194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576786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0 - 235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3063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0 - 48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70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7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E9AD241D-8F37-4FA6-964D-C5A27AF38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546963"/>
              </p:ext>
            </p:extLst>
          </p:nvPr>
        </p:nvGraphicFramePr>
        <p:xfrm>
          <a:off x="0" y="1016000"/>
          <a:ext cx="12192000" cy="529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133B1E-0A3D-4EAF-90A4-F097CC9F58C9}"/>
              </a:ext>
            </a:extLst>
          </p:cNvPr>
          <p:cNvSpPr txBox="1"/>
          <p:nvPr/>
        </p:nvSpPr>
        <p:spPr>
          <a:xfrm>
            <a:off x="892121" y="2178157"/>
            <a:ext cx="2152636" cy="181588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Other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Clairovex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Innography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USPTO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Acclaim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PatSnap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Private law firm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6C5B26-7588-4679-8AD4-D8C236B7082A}"/>
              </a:ext>
            </a:extLst>
          </p:cNvPr>
          <p:cNvSpPr txBox="1"/>
          <p:nvPr/>
        </p:nvSpPr>
        <p:spPr>
          <a:xfrm>
            <a:off x="2312359" y="6455652"/>
            <a:ext cx="3018398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Four respondents use multiple tools</a:t>
            </a:r>
          </a:p>
        </p:txBody>
      </p:sp>
    </p:spTree>
    <p:extLst>
      <p:ext uri="{BB962C8B-B14F-4D97-AF65-F5344CB8AC3E}">
        <p14:creationId xmlns:p14="http://schemas.microsoft.com/office/powerpoint/2010/main" val="8510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592D2-3504-47B1-8CA6-7D0D5EA7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Attorney Salary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6B7ED1-308B-46A4-B2B3-73EE41F7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2556064-2453-435E-9DF9-76F8D22A3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7592"/>
              </p:ext>
            </p:extLst>
          </p:nvPr>
        </p:nvGraphicFramePr>
        <p:xfrm>
          <a:off x="0" y="1016001"/>
          <a:ext cx="12192000" cy="529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9559B9-C494-4308-90E6-AB4D211CED48}"/>
              </a:ext>
            </a:extLst>
          </p:cNvPr>
          <p:cNvSpPr txBox="1"/>
          <p:nvPr/>
        </p:nvSpPr>
        <p:spPr>
          <a:xfrm>
            <a:off x="544330" y="2462566"/>
            <a:ext cx="2889536" cy="160043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Other responses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Other; do not have a salary </a:t>
            </a:r>
            <a:r>
              <a:rPr lang="en-US" sz="1400" dirty="0" err="1">
                <a:solidFill>
                  <a:schemeClr val="bg1"/>
                </a:solidFill>
              </a:rPr>
              <a:t>databse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Unsure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Corn Ferry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Empsight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Custom, Non-patent specific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BEB21-A508-4979-8C65-A7A73358B4AD}"/>
              </a:ext>
            </a:extLst>
          </p:cNvPr>
          <p:cNvSpPr txBox="1"/>
          <p:nvPr/>
        </p:nvSpPr>
        <p:spPr>
          <a:xfrm>
            <a:off x="2312359" y="6455652"/>
            <a:ext cx="3174042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Eleven respondents use multiple tools</a:t>
            </a:r>
          </a:p>
        </p:txBody>
      </p:sp>
    </p:spTree>
    <p:extLst>
      <p:ext uri="{BB962C8B-B14F-4D97-AF65-F5344CB8AC3E}">
        <p14:creationId xmlns:p14="http://schemas.microsoft.com/office/powerpoint/2010/main" val="22797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Attorney Salary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E72DEB1-DDE8-4056-AAFC-3A1FBE387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49806"/>
              </p:ext>
            </p:extLst>
          </p:nvPr>
        </p:nvGraphicFramePr>
        <p:xfrm>
          <a:off x="0" y="1016000"/>
          <a:ext cx="12192000" cy="547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4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D5AE561-ED57-4314-BC7C-80C36184A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347513"/>
              </p:ext>
            </p:extLst>
          </p:nvPr>
        </p:nvGraphicFramePr>
        <p:xfrm>
          <a:off x="0" y="1016002"/>
          <a:ext cx="12192000" cy="487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6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Outside Counsel Activities and Fees</a:t>
            </a:r>
          </a:p>
        </p:txBody>
      </p:sp>
    </p:spTree>
    <p:extLst>
      <p:ext uri="{BB962C8B-B14F-4D97-AF65-F5344CB8AC3E}">
        <p14:creationId xmlns:p14="http://schemas.microsoft.com/office/powerpoint/2010/main" val="24003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F3CAC13-7C56-49F6-92EC-0387C2C37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61179"/>
              </p:ext>
            </p:extLst>
          </p:nvPr>
        </p:nvGraphicFramePr>
        <p:xfrm>
          <a:off x="0" y="1016001"/>
          <a:ext cx="12192000" cy="492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27376B6-3DBC-4C73-8FE4-CC7EB5A06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47335"/>
              </p:ext>
            </p:extLst>
          </p:nvPr>
        </p:nvGraphicFramePr>
        <p:xfrm>
          <a:off x="2637387" y="1974147"/>
          <a:ext cx="6924124" cy="1520190"/>
        </p:xfrm>
        <a:graphic>
          <a:graphicData uri="http://schemas.openxmlformats.org/drawingml/2006/table">
            <a:tbl>
              <a:tblPr/>
              <a:tblGrid>
                <a:gridCol w="1994170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60315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611763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55927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90%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9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18470BE-BA1F-422F-9135-86DF46E2D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593258"/>
              </p:ext>
            </p:extLst>
          </p:nvPr>
        </p:nvGraphicFramePr>
        <p:xfrm>
          <a:off x="0" y="1016002"/>
          <a:ext cx="12192000" cy="495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F7144B5-768A-42A8-BC1A-4567C01DA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28434"/>
              </p:ext>
            </p:extLst>
          </p:nvPr>
        </p:nvGraphicFramePr>
        <p:xfrm>
          <a:off x="2647114" y="2191158"/>
          <a:ext cx="6904669" cy="1520190"/>
        </p:xfrm>
        <a:graphic>
          <a:graphicData uri="http://schemas.openxmlformats.org/drawingml/2006/table">
            <a:tbl>
              <a:tblPr/>
              <a:tblGrid>
                <a:gridCol w="1984443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31886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56172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52398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85%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DFBF135-A952-4CD1-8441-1310D0C3A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414265"/>
              </p:ext>
            </p:extLst>
          </p:nvPr>
        </p:nvGraphicFramePr>
        <p:xfrm>
          <a:off x="0" y="1157591"/>
          <a:ext cx="12191999" cy="486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54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6A8EBA1-EA03-405A-9871-5F757EC4F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437355"/>
              </p:ext>
            </p:extLst>
          </p:nvPr>
        </p:nvGraphicFramePr>
        <p:xfrm>
          <a:off x="0" y="1166648"/>
          <a:ext cx="12192000" cy="498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01BA7FF-BAAB-493C-AE4B-18F4F0E22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56019"/>
              </p:ext>
            </p:extLst>
          </p:nvPr>
        </p:nvGraphicFramePr>
        <p:xfrm>
          <a:off x="2530382" y="2090879"/>
          <a:ext cx="7138134" cy="1520190"/>
        </p:xfrm>
        <a:graphic>
          <a:graphicData uri="http://schemas.openxmlformats.org/drawingml/2006/table">
            <a:tbl>
              <a:tblPr/>
              <a:tblGrid>
                <a:gridCol w="2071992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70042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92565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608790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94745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90% - 100%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8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A84F5FB-0045-4B80-8144-D9B137C06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49816"/>
              </p:ext>
            </p:extLst>
          </p:nvPr>
        </p:nvGraphicFramePr>
        <p:xfrm>
          <a:off x="0" y="1150883"/>
          <a:ext cx="12192000" cy="493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A2C1933-E068-4DA9-80D9-BE9265A73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78117"/>
              </p:ext>
            </p:extLst>
          </p:nvPr>
        </p:nvGraphicFramePr>
        <p:xfrm>
          <a:off x="2536660" y="2089380"/>
          <a:ext cx="7138135" cy="1520190"/>
        </p:xfrm>
        <a:graphic>
          <a:graphicData uri="http://schemas.openxmlformats.org/drawingml/2006/table">
            <a:tbl>
              <a:tblPr/>
              <a:tblGrid>
                <a:gridCol w="2060044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50024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24532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608790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94745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10% - 100%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7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0FC0C28-B044-48BB-A44F-E49D51AEB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765381"/>
              </p:ext>
            </p:extLst>
          </p:nvPr>
        </p:nvGraphicFramePr>
        <p:xfrm>
          <a:off x="0" y="1016001"/>
          <a:ext cx="12192000" cy="512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2D3053C-5D09-4837-AC7E-6656645C3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97801"/>
              </p:ext>
            </p:extLst>
          </p:nvPr>
        </p:nvGraphicFramePr>
        <p:xfrm>
          <a:off x="2714076" y="1873615"/>
          <a:ext cx="6770746" cy="1520190"/>
        </p:xfrm>
        <a:graphic>
          <a:graphicData uri="http://schemas.openxmlformats.org/drawingml/2006/table">
            <a:tbl>
              <a:tblPr/>
              <a:tblGrid>
                <a:gridCol w="2033377">
                  <a:extLst>
                    <a:ext uri="{9D8B030D-6E8A-4147-A177-3AD203B41FA5}">
                      <a16:colId xmlns:a16="http://schemas.microsoft.com/office/drawing/2014/main" xmlns="" val="2842059060"/>
                    </a:ext>
                  </a:extLst>
                </a:gridCol>
                <a:gridCol w="992221">
                  <a:extLst>
                    <a:ext uri="{9D8B030D-6E8A-4147-A177-3AD203B41FA5}">
                      <a16:colId xmlns:a16="http://schemas.microsoft.com/office/drawing/2014/main" xmlns="" val="3198030375"/>
                    </a:ext>
                  </a:extLst>
                </a:gridCol>
                <a:gridCol w="1021405">
                  <a:extLst>
                    <a:ext uri="{9D8B030D-6E8A-4147-A177-3AD203B41FA5}">
                      <a16:colId xmlns:a16="http://schemas.microsoft.com/office/drawing/2014/main" xmlns="" val="728207771"/>
                    </a:ext>
                  </a:extLst>
                </a:gridCol>
                <a:gridCol w="1381327">
                  <a:extLst>
                    <a:ext uri="{9D8B030D-6E8A-4147-A177-3AD203B41FA5}">
                      <a16:colId xmlns:a16="http://schemas.microsoft.com/office/drawing/2014/main" xmlns="" val="2198472449"/>
                    </a:ext>
                  </a:extLst>
                </a:gridCol>
                <a:gridCol w="1342416">
                  <a:extLst>
                    <a:ext uri="{9D8B030D-6E8A-4147-A177-3AD203B41FA5}">
                      <a16:colId xmlns:a16="http://schemas.microsoft.com/office/drawing/2014/main" xmlns="" val="129643656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469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 - 100%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384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 - 33%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27151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8% - 88%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0011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20% - 30%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0211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 - 100%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766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4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1C7CAE9-52D6-48E7-8431-D3AFB197C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702691"/>
              </p:ext>
            </p:extLst>
          </p:nvPr>
        </p:nvGraphicFramePr>
        <p:xfrm>
          <a:off x="0" y="1016001"/>
          <a:ext cx="12192000" cy="547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6A3D12-85AA-4914-AF92-6A5F86DD19FF}"/>
              </a:ext>
            </a:extLst>
          </p:cNvPr>
          <p:cNvSpPr txBox="1"/>
          <p:nvPr/>
        </p:nvSpPr>
        <p:spPr>
          <a:xfrm>
            <a:off x="803305" y="1871681"/>
            <a:ext cx="2124721" cy="39703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Other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Brazil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Philippines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Saudi Arabia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South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South Korea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Taiwan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Thailand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Venezuela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All major countries</a:t>
            </a:r>
          </a:p>
        </p:txBody>
      </p:sp>
    </p:spTree>
    <p:extLst>
      <p:ext uri="{BB962C8B-B14F-4D97-AF65-F5344CB8AC3E}">
        <p14:creationId xmlns:p14="http://schemas.microsoft.com/office/powerpoint/2010/main" val="5908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C736CFE-29E9-439A-ADA1-A6E44BBF5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773147"/>
              </p:ext>
            </p:extLst>
          </p:nvPr>
        </p:nvGraphicFramePr>
        <p:xfrm>
          <a:off x="0" y="1205345"/>
          <a:ext cx="12192000" cy="510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DC54E7-1171-4328-BF2C-A8C15E7487A5}"/>
              </a:ext>
            </a:extLst>
          </p:cNvPr>
          <p:cNvSpPr txBox="1"/>
          <p:nvPr/>
        </p:nvSpPr>
        <p:spPr>
          <a:xfrm>
            <a:off x="8738155" y="2527365"/>
            <a:ext cx="2622331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Responses if “yes”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&lt; 2% year over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Varies from year to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Flat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No increases</a:t>
            </a:r>
          </a:p>
        </p:txBody>
      </p:sp>
    </p:spTree>
    <p:extLst>
      <p:ext uri="{BB962C8B-B14F-4D97-AF65-F5344CB8AC3E}">
        <p14:creationId xmlns:p14="http://schemas.microsoft.com/office/powerpoint/2010/main" val="2283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Preparation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81FFE3-1C8F-4492-B0BD-783EA52E0378}"/>
              </a:ext>
            </a:extLst>
          </p:cNvPr>
          <p:cNvSpPr/>
          <p:nvPr/>
        </p:nvSpPr>
        <p:spPr>
          <a:xfrm>
            <a:off x="914399" y="1154021"/>
            <a:ext cx="1018238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Cost of Preparing a Non-Provisional U.S. or Equivalent Priority Application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8BC9ADB-350B-4E39-BE0B-048DFEA95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05379"/>
              </p:ext>
            </p:extLst>
          </p:nvPr>
        </p:nvGraphicFramePr>
        <p:xfrm>
          <a:off x="914400" y="1716773"/>
          <a:ext cx="10182385" cy="4374059"/>
        </p:xfrm>
        <a:graphic>
          <a:graphicData uri="http://schemas.openxmlformats.org/drawingml/2006/table">
            <a:tbl>
              <a:tblPr/>
              <a:tblGrid>
                <a:gridCol w="2972945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323905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323905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780199">
                  <a:extLst>
                    <a:ext uri="{9D8B030D-6E8A-4147-A177-3AD203B41FA5}">
                      <a16:colId xmlns:a16="http://schemas.microsoft.com/office/drawing/2014/main" xmlns="" val="4020527607"/>
                    </a:ext>
                  </a:extLst>
                </a:gridCol>
                <a:gridCol w="1781431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75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03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utility patent fields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$4,050 - $27,000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03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Mechanical/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Electromechanical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$7,500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$4,050 - $18,000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03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Electrical/Computer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$9,000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$4,050 - $12,000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036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 (non-pharma)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$8,000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$4,050 - $18,000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03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$5,500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$4,500 - $28,000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  <a:tr h="603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Biotech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$9,750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$4,500 - $31,000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783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9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 Recognition</a:t>
            </a:r>
          </a:p>
        </p:txBody>
      </p:sp>
    </p:spTree>
    <p:extLst>
      <p:ext uri="{BB962C8B-B14F-4D97-AF65-F5344CB8AC3E}">
        <p14:creationId xmlns:p14="http://schemas.microsoft.com/office/powerpoint/2010/main" val="40445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0D0A041-76AA-4587-9DB1-75A9E6B3D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562323"/>
              </p:ext>
            </p:extLst>
          </p:nvPr>
        </p:nvGraphicFramePr>
        <p:xfrm>
          <a:off x="0" y="1209367"/>
          <a:ext cx="6096000" cy="492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D519E63-ABFB-4461-976B-97BB9B4A4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319517"/>
              </p:ext>
            </p:extLst>
          </p:nvPr>
        </p:nvGraphicFramePr>
        <p:xfrm>
          <a:off x="6096000" y="1209367"/>
          <a:ext cx="6096000" cy="492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0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78FDFF0-0157-40E6-8044-A738A89D6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8826"/>
              </p:ext>
            </p:extLst>
          </p:nvPr>
        </p:nvGraphicFramePr>
        <p:xfrm>
          <a:off x="0" y="1118680"/>
          <a:ext cx="12192000" cy="519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2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Membership and Approach</a:t>
            </a:r>
          </a:p>
        </p:txBody>
      </p:sp>
    </p:spTree>
    <p:extLst>
      <p:ext uri="{BB962C8B-B14F-4D97-AF65-F5344CB8AC3E}">
        <p14:creationId xmlns:p14="http://schemas.microsoft.com/office/powerpoint/2010/main" val="5594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Approval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80592F0-0BAA-4E5B-ACA2-CD758255A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598723"/>
              </p:ext>
            </p:extLst>
          </p:nvPr>
        </p:nvGraphicFramePr>
        <p:xfrm>
          <a:off x="0" y="1135116"/>
          <a:ext cx="12192000" cy="517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72627F7C-E1E1-45EF-B18F-2D98A4F73AEF}"/>
              </a:ext>
            </a:extLst>
          </p:cNvPr>
          <p:cNvSpPr txBox="1"/>
          <p:nvPr/>
        </p:nvSpPr>
        <p:spPr>
          <a:xfrm>
            <a:off x="8079595" y="4669474"/>
            <a:ext cx="2426278" cy="116955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Other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Chief IP Counsel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Myself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Head of Patents</a:t>
            </a:r>
          </a:p>
        </p:txBody>
      </p:sp>
    </p:spTree>
    <p:extLst>
      <p:ext uri="{BB962C8B-B14F-4D97-AF65-F5344CB8AC3E}">
        <p14:creationId xmlns:p14="http://schemas.microsoft.com/office/powerpoint/2010/main" val="147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Approval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C450E5A-76C6-45C2-BA12-B7C7AC458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891515"/>
              </p:ext>
            </p:extLst>
          </p:nvPr>
        </p:nvGraphicFramePr>
        <p:xfrm>
          <a:off x="0" y="1099226"/>
          <a:ext cx="12191999" cy="521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646A88-6D23-41F0-8897-9AA5EF7887DF}"/>
              </a:ext>
            </a:extLst>
          </p:cNvPr>
          <p:cNvSpPr txBox="1"/>
          <p:nvPr/>
        </p:nvSpPr>
        <p:spPr>
          <a:xfrm>
            <a:off x="8157416" y="4941849"/>
            <a:ext cx="2572193" cy="7386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Other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Chief IP Counsel</a:t>
            </a:r>
          </a:p>
        </p:txBody>
      </p:sp>
    </p:spTree>
    <p:extLst>
      <p:ext uri="{BB962C8B-B14F-4D97-AF65-F5344CB8AC3E}">
        <p14:creationId xmlns:p14="http://schemas.microsoft.com/office/powerpoint/2010/main" val="8312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Memberships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71D614-BA37-42CA-B07F-D9EF83E57158}"/>
              </a:ext>
            </a:extLst>
          </p:cNvPr>
          <p:cNvSpPr txBox="1"/>
          <p:nvPr/>
        </p:nvSpPr>
        <p:spPr>
          <a:xfrm>
            <a:off x="858988" y="2415006"/>
            <a:ext cx="2195498" cy="28931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Other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MNBAR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Local Inns of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NYIPLA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MIPLA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HIPLA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Amcham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ILTA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0841585-AB59-4C9C-AAA6-337EBB2B1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002356"/>
              </p:ext>
            </p:extLst>
          </p:nvPr>
        </p:nvGraphicFramePr>
        <p:xfrm>
          <a:off x="0" y="1108953"/>
          <a:ext cx="12192000" cy="512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8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91A0A-2019-4C5E-97AB-4D257579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826B18-17B5-42CA-AAAD-F491C58A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5A818FE-B23A-41D9-A330-8F474961D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102043"/>
              </p:ext>
            </p:extLst>
          </p:nvPr>
        </p:nvGraphicFramePr>
        <p:xfrm>
          <a:off x="693684" y="1775281"/>
          <a:ext cx="10848668" cy="4219878"/>
        </p:xfrm>
        <a:graphic>
          <a:graphicData uri="http://schemas.openxmlformats.org/drawingml/2006/table">
            <a:tbl>
              <a:tblPr/>
              <a:tblGrid>
                <a:gridCol w="2971985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13627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13627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680258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69171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703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7033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$1,258M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$781M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$0.2M - $9,397M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7033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$1,200M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$1,215M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$750M - $1,826M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7033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$1,128M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$0.2M - $4,363M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7033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$517M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$513M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$170M - $900M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7033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$1,910M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$959M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$0.4M - $9,397M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11947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262047-775C-4BDF-88B7-85C7D31CA78E}"/>
              </a:ext>
            </a:extLst>
          </p:cNvPr>
          <p:cNvSpPr/>
          <p:nvPr/>
        </p:nvSpPr>
        <p:spPr>
          <a:xfrm>
            <a:off x="2270240" y="1065181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+mj-lt"/>
              </a:rPr>
              <a:t>Revenue per Employee on IP Team</a:t>
            </a:r>
          </a:p>
        </p:txBody>
      </p:sp>
    </p:spTree>
    <p:extLst>
      <p:ext uri="{BB962C8B-B14F-4D97-AF65-F5344CB8AC3E}">
        <p14:creationId xmlns:p14="http://schemas.microsoft.com/office/powerpoint/2010/main" val="18629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0DE3502-E8EB-4917-9143-AACE64153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7" y="996593"/>
            <a:ext cx="8273143" cy="109941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2887DF5-8E87-4E48-BBA7-AD70FDEB8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96" y="2164399"/>
            <a:ext cx="8273143" cy="31423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Patrick Glaser, MA, MPA, Vice President Research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pglaser@mckinley-advisors.com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Alanna </a:t>
            </a:r>
            <a:r>
              <a:rPr lang="en-US" sz="2400" b="1" dirty="0" err="1"/>
              <a:t>Tievsky</a:t>
            </a:r>
            <a:r>
              <a:rPr lang="en-US" sz="2400" b="1" dirty="0"/>
              <a:t> McKee, MSW, Senior Consultant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atmckee@mckinley-advisors.com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Gretchen Foster, Research Associate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gfoster@mckinley-advisors.com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0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9799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36C41-AF05-4394-99AD-A680037C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1B57B-AE7C-4550-BB40-F198184F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122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E65DCFE-D319-4F35-9052-0C1F23A31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106680"/>
              </p:ext>
            </p:extLst>
          </p:nvPr>
        </p:nvGraphicFramePr>
        <p:xfrm>
          <a:off x="0" y="1016000"/>
          <a:ext cx="12192000" cy="584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4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91A0A-2019-4C5E-97AB-4D257579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826B18-17B5-42CA-AAAD-F491C58A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2EF395-0880-4459-A533-290B6271069B}"/>
              </a:ext>
            </a:extLst>
          </p:cNvPr>
          <p:cNvSpPr/>
          <p:nvPr/>
        </p:nvSpPr>
        <p:spPr>
          <a:xfrm>
            <a:off x="2412137" y="1065177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+mj-lt"/>
              </a:rPr>
              <a:t>R&amp;D Spend per Employee on IP Team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52A7813-9B63-4269-9268-99E17201F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42692"/>
              </p:ext>
            </p:extLst>
          </p:nvPr>
        </p:nvGraphicFramePr>
        <p:xfrm>
          <a:off x="693684" y="1736368"/>
          <a:ext cx="10848668" cy="4294782"/>
        </p:xfrm>
        <a:graphic>
          <a:graphicData uri="http://schemas.openxmlformats.org/drawingml/2006/table">
            <a:tbl>
              <a:tblPr/>
              <a:tblGrid>
                <a:gridCol w="2971985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13627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13627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680258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69171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715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7157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$62M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$0.03M - $400M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7157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$24M - $246M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7157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$0.03M - $78M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71579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$69M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$9M - $173M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71579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$3M - $400M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401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09E3A-C4B1-48A6-AE28-88F1CFCA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Inventor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C2A386-5F29-45FE-9363-354195B8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9CD72B4-D677-4CE4-B57C-9A1C50258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699886"/>
              </p:ext>
            </p:extLst>
          </p:nvPr>
        </p:nvGraphicFramePr>
        <p:xfrm>
          <a:off x="0" y="1016001"/>
          <a:ext cx="12192000" cy="529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61B469D-4CCF-4E46-8BB8-AEEDDCAE5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63467"/>
              </p:ext>
            </p:extLst>
          </p:nvPr>
        </p:nvGraphicFramePr>
        <p:xfrm>
          <a:off x="2535905" y="1884822"/>
          <a:ext cx="7126015" cy="1520190"/>
        </p:xfrm>
        <a:graphic>
          <a:graphicData uri="http://schemas.openxmlformats.org/drawingml/2006/table">
            <a:tbl>
              <a:tblPr/>
              <a:tblGrid>
                <a:gridCol w="2082107">
                  <a:extLst>
                    <a:ext uri="{9D8B030D-6E8A-4147-A177-3AD203B41FA5}">
                      <a16:colId xmlns:a16="http://schemas.microsoft.com/office/drawing/2014/main" xmlns="" val="3164571355"/>
                    </a:ext>
                  </a:extLst>
                </a:gridCol>
                <a:gridCol w="1121308">
                  <a:extLst>
                    <a:ext uri="{9D8B030D-6E8A-4147-A177-3AD203B41FA5}">
                      <a16:colId xmlns:a16="http://schemas.microsoft.com/office/drawing/2014/main" xmlns="" val="290298415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xmlns="" val="3297209533"/>
                    </a:ext>
                  </a:extLst>
                </a:gridCol>
                <a:gridCol w="1504031">
                  <a:extLst>
                    <a:ext uri="{9D8B030D-6E8A-4147-A177-3AD203B41FA5}">
                      <a16:colId xmlns:a16="http://schemas.microsoft.com/office/drawing/2014/main" xmlns="" val="3331700763"/>
                    </a:ext>
                  </a:extLst>
                </a:gridCol>
                <a:gridCol w="1260977">
                  <a:extLst>
                    <a:ext uri="{9D8B030D-6E8A-4147-A177-3AD203B41FA5}">
                      <a16:colId xmlns:a16="http://schemas.microsoft.com/office/drawing/2014/main" xmlns="" val="25975220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483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4,571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20 - 62,519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26168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10,634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20 - 62,519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5783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4,599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90 - 24,000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1403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100 - 7,000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67303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30 – 15,000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565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8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5BAF8-9AB0-493B-B7F3-D0F24542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Inventor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E51F45-C8AE-48E8-9A9B-8929EA29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69ADE94-0EA1-425D-AB85-6B9ECB6A1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77288"/>
              </p:ext>
            </p:extLst>
          </p:nvPr>
        </p:nvGraphicFramePr>
        <p:xfrm>
          <a:off x="2334637" y="1914944"/>
          <a:ext cx="7558393" cy="1520190"/>
        </p:xfrm>
        <a:graphic>
          <a:graphicData uri="http://schemas.openxmlformats.org/drawingml/2006/table">
            <a:tbl>
              <a:tblPr/>
              <a:tblGrid>
                <a:gridCol w="2159541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21300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204359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02715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370478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$502k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$202k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$0.3k - $7,300k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$249k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$261k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$50k - $485k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$311k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$175k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$0.3k - $1,200k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$1,846k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$612k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$176k - $7,300k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$249k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$200k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$24k - $733k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19DBE82-C1A6-4049-A9CD-BD8A9ADB5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176005"/>
              </p:ext>
            </p:extLst>
          </p:nvPr>
        </p:nvGraphicFramePr>
        <p:xfrm>
          <a:off x="0" y="1016002"/>
          <a:ext cx="12192000" cy="498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1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BFD9A-FE57-4431-9D97-34397EA8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Patent-Related Staffing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04E31-D812-4115-8F4A-3B94595A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C3A4D4E-521F-4AE9-A507-B1344B6C9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878515"/>
              </p:ext>
            </p:extLst>
          </p:nvPr>
        </p:nvGraphicFramePr>
        <p:xfrm>
          <a:off x="0" y="1016000"/>
          <a:ext cx="12192000" cy="502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6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BFD9A-FE57-4431-9D97-34397EA8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Patent-Related Staffing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04E31-D812-4115-8F4A-3B94595A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976A7EE-90E7-4F29-A0EE-45417F99B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152704"/>
              </p:ext>
            </p:extLst>
          </p:nvPr>
        </p:nvGraphicFramePr>
        <p:xfrm>
          <a:off x="0" y="1016002"/>
          <a:ext cx="12192000" cy="509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67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B91A9057-EDD8-4F4E-ADD8-5233BCF64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078580"/>
              </p:ext>
            </p:extLst>
          </p:nvPr>
        </p:nvGraphicFramePr>
        <p:xfrm>
          <a:off x="0" y="1016001"/>
          <a:ext cx="12192000" cy="503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C30E8-95A4-4B89-98D9-25800184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Patent-Related Staffing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BB14FD-6509-48C8-8F19-2EF6B963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B301DD7-891D-458B-A76C-22A65E7B7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279831"/>
              </p:ext>
            </p:extLst>
          </p:nvPr>
        </p:nvGraphicFramePr>
        <p:xfrm>
          <a:off x="2430232" y="1866308"/>
          <a:ext cx="7350991" cy="1520190"/>
        </p:xfrm>
        <a:graphic>
          <a:graphicData uri="http://schemas.openxmlformats.org/drawingml/2006/table">
            <a:tbl>
              <a:tblPr/>
              <a:tblGrid>
                <a:gridCol w="2247094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064446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655992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332872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0.00 – 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0.00 – 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3A693-49DF-44D4-AFA7-CA13BA48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Trademark-Related Staffing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E13A8D-5B58-464B-867B-27FD0720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AF95072-3D2B-4CBB-86DA-48A960143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812246"/>
              </p:ext>
            </p:extLst>
          </p:nvPr>
        </p:nvGraphicFramePr>
        <p:xfrm>
          <a:off x="0" y="1016001"/>
          <a:ext cx="12192000" cy="508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89206-C5C9-40A9-B889-97DAAC1C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59FBEA-BC39-41A0-952A-96B89AFB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DFCF5D6-DE35-4F2C-8260-183592028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73446"/>
              </p:ext>
            </p:extLst>
          </p:nvPr>
        </p:nvGraphicFramePr>
        <p:xfrm>
          <a:off x="2184940" y="914037"/>
          <a:ext cx="7822120" cy="528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039">
                  <a:extLst>
                    <a:ext uri="{9D8B030D-6E8A-4147-A177-3AD203B41FA5}">
                      <a16:colId xmlns:a16="http://schemas.microsoft.com/office/drawing/2014/main" xmlns="" val="3097694146"/>
                    </a:ext>
                  </a:extLst>
                </a:gridCol>
                <a:gridCol w="1193081">
                  <a:extLst>
                    <a:ext uri="{9D8B030D-6E8A-4147-A177-3AD203B41FA5}">
                      <a16:colId xmlns:a16="http://schemas.microsoft.com/office/drawing/2014/main" xmlns="" val="2099207945"/>
                    </a:ext>
                  </a:extLst>
                </a:gridCol>
              </a:tblGrid>
              <a:tr h="48058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Project Overview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000282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Background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473595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Respondent Profile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882398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IP Team, Roles and Responsibilities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611617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Spending Metrics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01410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Portfolio Metrics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3318196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Patent Strategies and Portfolio Analysis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525097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IP Management Tools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8188863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Outside Counsel Activities and Fees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0357088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Inventor Recognition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293927"/>
                  </a:ext>
                </a:extLst>
              </a:tr>
              <a:tr h="4805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Memberships and Approvals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5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3A693-49DF-44D4-AFA7-CA13BA48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Trademark-Related Staffing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E13A8D-5B58-464B-867B-27FD0720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B6BE482-93AF-4CE3-B994-973D7FE890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071516"/>
              </p:ext>
            </p:extLst>
          </p:nvPr>
        </p:nvGraphicFramePr>
        <p:xfrm>
          <a:off x="0" y="1016002"/>
          <a:ext cx="12191999" cy="50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24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1478C-E84F-4E8A-8D4A-C7FFEFE2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Staffing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B81271-EB86-4A39-B1E8-3DF1D59C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CEA3EFA-4A11-4D3A-8558-B4E8092AA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872819"/>
              </p:ext>
            </p:extLst>
          </p:nvPr>
        </p:nvGraphicFramePr>
        <p:xfrm>
          <a:off x="0" y="1016000"/>
          <a:ext cx="12192000" cy="584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52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25AC84-A74A-4699-A668-0F97F043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FDFE29-F802-4AB0-B890-FA466C490CA7}"/>
              </a:ext>
            </a:extLst>
          </p:cNvPr>
          <p:cNvSpPr txBox="1"/>
          <p:nvPr/>
        </p:nvSpPr>
        <p:spPr>
          <a:xfrm>
            <a:off x="2189582" y="652563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* Not included in 2017 survey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79AB206-7D8D-41A9-A829-6FA09EED5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48342"/>
              </p:ext>
            </p:extLst>
          </p:nvPr>
        </p:nvGraphicFramePr>
        <p:xfrm>
          <a:off x="0" y="0"/>
          <a:ext cx="12192000" cy="631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2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3A693-49DF-44D4-AFA7-CA13BA48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E13A8D-5B58-464B-867B-27FD0720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5CAB1A-DF5A-4C39-AD33-FDB90E3B9F8F}"/>
              </a:ext>
            </a:extLst>
          </p:cNvPr>
          <p:cNvSpPr/>
          <p:nvPr/>
        </p:nvSpPr>
        <p:spPr>
          <a:xfrm>
            <a:off x="505839" y="899651"/>
            <a:ext cx="11186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IP Responsibilities by Industry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FE978BF-73C1-4FAA-AB5F-F2425F1E5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452348"/>
              </p:ext>
            </p:extLst>
          </p:nvPr>
        </p:nvGraphicFramePr>
        <p:xfrm>
          <a:off x="247901" y="1299761"/>
          <a:ext cx="11709270" cy="5401343"/>
        </p:xfrm>
        <a:graphic>
          <a:graphicData uri="http://schemas.openxmlformats.org/drawingml/2006/table">
            <a:tbl>
              <a:tblPr/>
              <a:tblGrid>
                <a:gridCol w="3901776">
                  <a:extLst>
                    <a:ext uri="{9D8B030D-6E8A-4147-A177-3AD203B41FA5}">
                      <a16:colId xmlns:a16="http://schemas.microsoft.com/office/drawing/2014/main" xmlns="" val="3350419458"/>
                    </a:ext>
                  </a:extLst>
                </a:gridCol>
                <a:gridCol w="1301249">
                  <a:extLst>
                    <a:ext uri="{9D8B030D-6E8A-4147-A177-3AD203B41FA5}">
                      <a16:colId xmlns:a16="http://schemas.microsoft.com/office/drawing/2014/main" xmlns="" val="1278174301"/>
                    </a:ext>
                  </a:extLst>
                </a:gridCol>
                <a:gridCol w="1301249">
                  <a:extLst>
                    <a:ext uri="{9D8B030D-6E8A-4147-A177-3AD203B41FA5}">
                      <a16:colId xmlns:a16="http://schemas.microsoft.com/office/drawing/2014/main" xmlns="" val="88723202"/>
                    </a:ext>
                  </a:extLst>
                </a:gridCol>
                <a:gridCol w="1301249">
                  <a:extLst>
                    <a:ext uri="{9D8B030D-6E8A-4147-A177-3AD203B41FA5}">
                      <a16:colId xmlns:a16="http://schemas.microsoft.com/office/drawing/2014/main" xmlns="" val="289340307"/>
                    </a:ext>
                  </a:extLst>
                </a:gridCol>
                <a:gridCol w="1301249">
                  <a:extLst>
                    <a:ext uri="{9D8B030D-6E8A-4147-A177-3AD203B41FA5}">
                      <a16:colId xmlns:a16="http://schemas.microsoft.com/office/drawing/2014/main" xmlns="" val="4031290919"/>
                    </a:ext>
                  </a:extLst>
                </a:gridCol>
                <a:gridCol w="1301249">
                  <a:extLst>
                    <a:ext uri="{9D8B030D-6E8A-4147-A177-3AD203B41FA5}">
                      <a16:colId xmlns:a16="http://schemas.microsoft.com/office/drawing/2014/main" xmlns="" val="4091537686"/>
                    </a:ext>
                  </a:extLst>
                </a:gridCol>
                <a:gridCol w="1301249">
                  <a:extLst>
                    <a:ext uri="{9D8B030D-6E8A-4147-A177-3AD203B41FA5}">
                      <a16:colId xmlns:a16="http://schemas.microsoft.com/office/drawing/2014/main" xmlns="" val="855405766"/>
                    </a:ext>
                  </a:extLst>
                </a:gridCol>
              </a:tblGrid>
              <a:tr h="68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97" marR="6697" marT="6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Computer 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 Software</a:t>
                      </a:r>
                    </a:p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(N = 10)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Industrial / Energy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(N = 22)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Pharma/ BIO/ Chem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(N = 8)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Consumer Products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(N = 8)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Medical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Device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(N = 4)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(N = 8)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9456703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Patents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2234825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Industrial Design Rights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958655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Trademarks / Brand Protection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518680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Copyright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7781599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Patent Licensing Agreements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505279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Trademark Licensing Agreements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14651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 Source Software Policy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553172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University Research / Development Agreements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4902885"/>
                  </a:ext>
                </a:extLst>
              </a:tr>
              <a:tr h="339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Nondisclosure / Confidentiality / Secrecy Agreements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1358796"/>
                  </a:ext>
                </a:extLst>
              </a:tr>
              <a:tr h="339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Government Research / Development Agreements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450085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Joint Development Agreements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216587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 Licenses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D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0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9594445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 Media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8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5394"/>
                  </a:ext>
                </a:extLst>
              </a:tr>
              <a:tr h="33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Advertising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6697" marR="6697" marT="6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90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4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CE51D-027C-4956-A5FF-84D9B8DE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DAD5E8-FC27-4C75-9881-F478552B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1F41CD3-ECE9-4F11-85C2-CDB569B64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874622"/>
              </p:ext>
            </p:extLst>
          </p:nvPr>
        </p:nvGraphicFramePr>
        <p:xfrm>
          <a:off x="0" y="1016000"/>
          <a:ext cx="12191999" cy="519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63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8C766-2F65-4844-A5F7-90BF1E25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9BEADF-77BE-4584-A526-32EF8F23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9DEBEF4-9D9F-4A92-B9AD-B9A170911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821315"/>
              </p:ext>
            </p:extLst>
          </p:nvPr>
        </p:nvGraphicFramePr>
        <p:xfrm>
          <a:off x="0" y="1183906"/>
          <a:ext cx="6096000" cy="510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EA802153-A287-4503-AD98-78E48F984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276195"/>
              </p:ext>
            </p:extLst>
          </p:nvPr>
        </p:nvGraphicFramePr>
        <p:xfrm>
          <a:off x="6096000" y="1183905"/>
          <a:ext cx="6096000" cy="510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11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Spending Metrics</a:t>
            </a:r>
          </a:p>
        </p:txBody>
      </p:sp>
    </p:spTree>
    <p:extLst>
      <p:ext uri="{BB962C8B-B14F-4D97-AF65-F5344CB8AC3E}">
        <p14:creationId xmlns:p14="http://schemas.microsoft.com/office/powerpoint/2010/main" val="33802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6ECB2072-C19A-4452-8CB3-C0E4CD885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928866"/>
              </p:ext>
            </p:extLst>
          </p:nvPr>
        </p:nvGraphicFramePr>
        <p:xfrm>
          <a:off x="0" y="1016001"/>
          <a:ext cx="12191999" cy="519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E60198E-5BEC-4A7A-8A19-D6251F86F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88484"/>
              </p:ext>
            </p:extLst>
          </p:nvPr>
        </p:nvGraphicFramePr>
        <p:xfrm>
          <a:off x="2373550" y="1876036"/>
          <a:ext cx="7457997" cy="1520190"/>
        </p:xfrm>
        <a:graphic>
          <a:graphicData uri="http://schemas.openxmlformats.org/drawingml/2006/table">
            <a:tbl>
              <a:tblPr/>
              <a:tblGrid>
                <a:gridCol w="2130857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06406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188362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680098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352274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$95M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$4.5M - $1,117M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$74M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$4.5M - $260M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$299M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$22M - $1,117M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$24M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$4.8M - $93M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105E99-39F9-4D7C-8F6C-F3DAC1FC3F9C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15211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EDD7E61-6E94-4764-876A-CD2B103916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236758"/>
              </p:ext>
            </p:extLst>
          </p:nvPr>
        </p:nvGraphicFramePr>
        <p:xfrm>
          <a:off x="0" y="943584"/>
          <a:ext cx="12192000" cy="51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E277D-E33B-434F-8B1E-F9CB4EA8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3DF2C5-23A7-42F4-B10C-BFC12211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BBB0F28-77F4-4A9F-8FCD-DFABBF51B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71201"/>
              </p:ext>
            </p:extLst>
          </p:nvPr>
        </p:nvGraphicFramePr>
        <p:xfrm>
          <a:off x="2305659" y="1807942"/>
          <a:ext cx="7587579" cy="1520190"/>
        </p:xfrm>
        <a:graphic>
          <a:graphicData uri="http://schemas.openxmlformats.org/drawingml/2006/table">
            <a:tbl>
              <a:tblPr/>
              <a:tblGrid>
                <a:gridCol w="2167880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25630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086151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832148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375770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0.06% - 1.46%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0.06% - 0.94%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0.30% - 1.46%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0.18% - 0.95%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DBBF2A-BF6A-4615-9ADD-00D41FA035E0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1776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52C6F-E1FD-4934-85FF-A6BBF04C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879002-6015-463A-8700-5BC5B40F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184AE73-D84D-4B30-9752-789BFC5F1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401376"/>
              </p:ext>
            </p:extLst>
          </p:nvPr>
        </p:nvGraphicFramePr>
        <p:xfrm>
          <a:off x="0" y="947904"/>
          <a:ext cx="12191999" cy="513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2E836DC-C51C-469C-9BCC-B74556152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26006"/>
              </p:ext>
            </p:extLst>
          </p:nvPr>
        </p:nvGraphicFramePr>
        <p:xfrm>
          <a:off x="2233995" y="1827398"/>
          <a:ext cx="7743466" cy="1520190"/>
        </p:xfrm>
        <a:graphic>
          <a:graphicData uri="http://schemas.openxmlformats.org/drawingml/2006/table">
            <a:tbl>
              <a:tblPr/>
              <a:tblGrid>
                <a:gridCol w="2212419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48756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233849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44407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404035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1.9% - 30.4%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2.0% - 20.0%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2.4% - 23.4%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A383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3.8% - 30.4%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E22F57-B8D1-4D86-9A38-2969DBB62993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705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D3156-7454-7C45-9953-628FB270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85C3D9-F6F0-374C-9C1A-6B234060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F558A992-3E20-4720-8323-8E6DFA15C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775058"/>
              </p:ext>
            </p:extLst>
          </p:nvPr>
        </p:nvGraphicFramePr>
        <p:xfrm>
          <a:off x="875668" y="1292007"/>
          <a:ext cx="10440663" cy="451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5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BA27C-D804-44E9-9D45-E172C616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8A8BDC-D029-43E1-A4F8-A9E0AA65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D29F9E8-66D7-470F-8D09-152E60008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53491"/>
              </p:ext>
            </p:extLst>
          </p:nvPr>
        </p:nvGraphicFramePr>
        <p:xfrm>
          <a:off x="0" y="1016000"/>
          <a:ext cx="12192000" cy="503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EE9194C-874B-4BD5-9BC9-B89884F56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98028"/>
              </p:ext>
            </p:extLst>
          </p:nvPr>
        </p:nvGraphicFramePr>
        <p:xfrm>
          <a:off x="2233995" y="1914944"/>
          <a:ext cx="7743466" cy="1520190"/>
        </p:xfrm>
        <a:graphic>
          <a:graphicData uri="http://schemas.openxmlformats.org/drawingml/2006/table">
            <a:tbl>
              <a:tblPr/>
              <a:tblGrid>
                <a:gridCol w="2212419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48756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233849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44407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404035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$1.2M - $236M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$29.6M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$3M - $99M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$4.5M - $236M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$7.0M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$1.2M - $33M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1B04F4-3299-44FC-B639-7485F9A7EF15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15667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D11FE-E958-4726-AE05-CD635160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B5E0E-8415-4421-8DC3-6B5B75F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760F02C-316B-43D0-B9E2-63771F4DF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51784"/>
              </p:ext>
            </p:extLst>
          </p:nvPr>
        </p:nvGraphicFramePr>
        <p:xfrm>
          <a:off x="0" y="1016000"/>
          <a:ext cx="12192000" cy="512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D19631B-7574-460E-990B-2B034F6CF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31674"/>
              </p:ext>
            </p:extLst>
          </p:nvPr>
        </p:nvGraphicFramePr>
        <p:xfrm>
          <a:off x="2233995" y="1934402"/>
          <a:ext cx="7743466" cy="1520190"/>
        </p:xfrm>
        <a:graphic>
          <a:graphicData uri="http://schemas.openxmlformats.org/drawingml/2006/table">
            <a:tbl>
              <a:tblPr/>
              <a:tblGrid>
                <a:gridCol w="2212419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48756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233849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44407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404035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0.02% - 11.04%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0.02% - 0.70%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0.09% - 0.31%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0.02% - 11.04%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DD4EEB-F0A9-4E07-AEE1-084B2B8F2C8B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11465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838B21F-3D91-40A3-8FB5-9FFA6D972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511269"/>
              </p:ext>
            </p:extLst>
          </p:nvPr>
        </p:nvGraphicFramePr>
        <p:xfrm>
          <a:off x="0" y="1016001"/>
          <a:ext cx="12192000" cy="515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65D4D-5B47-447C-AA54-23886CA5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6FB6A-0CF1-4764-A0E9-36912B08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4078579-B7D3-40CE-A73F-5E508CEA7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79875"/>
              </p:ext>
            </p:extLst>
          </p:nvPr>
        </p:nvGraphicFramePr>
        <p:xfrm>
          <a:off x="2233995" y="1934402"/>
          <a:ext cx="7743466" cy="1520190"/>
        </p:xfrm>
        <a:graphic>
          <a:graphicData uri="http://schemas.openxmlformats.org/drawingml/2006/table">
            <a:tbl>
              <a:tblPr/>
              <a:tblGrid>
                <a:gridCol w="2212419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48756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233849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44407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404035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0.01% - 44.3%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0.5% - 44.3%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0.4% - 7.3%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0.01% - 25%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CD0C14-E4AA-470A-8123-232575E51606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5741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8C9E2-961F-44B5-A324-C18864AB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9316D0-776C-4FC2-926C-38B578C0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B6BAC66-8102-4D22-9E99-EE626070A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15639"/>
              </p:ext>
            </p:extLst>
          </p:nvPr>
        </p:nvGraphicFramePr>
        <p:xfrm>
          <a:off x="0" y="1016001"/>
          <a:ext cx="12192000" cy="494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F4AC3E6-B705-4057-B9DF-882A9DAFF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44285"/>
              </p:ext>
            </p:extLst>
          </p:nvPr>
        </p:nvGraphicFramePr>
        <p:xfrm>
          <a:off x="2233995" y="1934402"/>
          <a:ext cx="7743466" cy="1520190"/>
        </p:xfrm>
        <a:graphic>
          <a:graphicData uri="http://schemas.openxmlformats.org/drawingml/2006/table">
            <a:tbl>
              <a:tblPr/>
              <a:tblGrid>
                <a:gridCol w="2212419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48756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233849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44407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404035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7% - 95%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10% - 76%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25% - 95%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12% - 41%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3C5F4F-3212-416F-9228-CC356FAA0F4A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18565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B9367B7-4182-4A2E-B8D9-8105244D6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342963"/>
              </p:ext>
            </p:extLst>
          </p:nvPr>
        </p:nvGraphicFramePr>
        <p:xfrm>
          <a:off x="0" y="1016000"/>
          <a:ext cx="12192000" cy="544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37574B7-28F2-4F51-BBDE-0D5175F97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645379"/>
              </p:ext>
            </p:extLst>
          </p:nvPr>
        </p:nvGraphicFramePr>
        <p:xfrm>
          <a:off x="0" y="1016002"/>
          <a:ext cx="12191999" cy="503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5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B334BDAF-5554-49F0-B3A5-80670B1BB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16569"/>
              </p:ext>
            </p:extLst>
          </p:nvPr>
        </p:nvGraphicFramePr>
        <p:xfrm>
          <a:off x="0" y="1264595"/>
          <a:ext cx="12192000" cy="50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31AB92F-0490-4589-998A-7AC24C3E7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74670"/>
              </p:ext>
            </p:extLst>
          </p:nvPr>
        </p:nvGraphicFramePr>
        <p:xfrm>
          <a:off x="2910192" y="2144899"/>
          <a:ext cx="6371615" cy="922020"/>
        </p:xfrm>
        <a:graphic>
          <a:graphicData uri="http://schemas.openxmlformats.org/drawingml/2006/table">
            <a:tbl>
              <a:tblPr/>
              <a:tblGrid>
                <a:gridCol w="2354087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106673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53263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Total Patent-Related Spend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$0.9M - $201M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7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Internal Spend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$0.3M - $50M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External Spend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$0.2M - $151M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73735402-B0AF-44F4-89AB-A7417898C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279702"/>
              </p:ext>
            </p:extLst>
          </p:nvPr>
        </p:nvGraphicFramePr>
        <p:xfrm>
          <a:off x="0" y="1225684"/>
          <a:ext cx="12192000" cy="508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31AB92F-0490-4589-998A-7AC24C3E7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86589"/>
              </p:ext>
            </p:extLst>
          </p:nvPr>
        </p:nvGraphicFramePr>
        <p:xfrm>
          <a:off x="2910192" y="2115719"/>
          <a:ext cx="6371615" cy="922020"/>
        </p:xfrm>
        <a:graphic>
          <a:graphicData uri="http://schemas.openxmlformats.org/drawingml/2006/table">
            <a:tbl>
              <a:tblPr/>
              <a:tblGrid>
                <a:gridCol w="2354087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106673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53263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Total Patent-Related Spend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$0.9M - $201M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7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Internal Spend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$0.3M - $50M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External Spend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$0.2M - $151M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5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74C19D18-4E2E-4048-B639-7F6F629A2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190853"/>
              </p:ext>
            </p:extLst>
          </p:nvPr>
        </p:nvGraphicFramePr>
        <p:xfrm>
          <a:off x="0" y="1016002"/>
          <a:ext cx="12192000" cy="515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FC427DA-B5A9-41EA-8D0B-5F7D71EC4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4195"/>
              </p:ext>
            </p:extLst>
          </p:nvPr>
        </p:nvGraphicFramePr>
        <p:xfrm>
          <a:off x="2233995" y="1876040"/>
          <a:ext cx="7743466" cy="1520190"/>
        </p:xfrm>
        <a:graphic>
          <a:graphicData uri="http://schemas.openxmlformats.org/drawingml/2006/table">
            <a:tbl>
              <a:tblPr/>
              <a:tblGrid>
                <a:gridCol w="2212419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48756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233849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44407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404035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0.2% - 73.0%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0.4% - 73.0%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0.2% - 35.4%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FB5D4E-7ADA-49E9-A4E0-007F80239139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35672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3F67030-71F8-482A-9B0A-B0BEF2B76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653071"/>
              </p:ext>
            </p:extLst>
          </p:nvPr>
        </p:nvGraphicFramePr>
        <p:xfrm>
          <a:off x="0" y="1016001"/>
          <a:ext cx="12192000" cy="503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9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Response Statistics and Respondent Profile</a:t>
            </a:r>
          </a:p>
        </p:txBody>
      </p:sp>
    </p:spTree>
    <p:extLst>
      <p:ext uri="{BB962C8B-B14F-4D97-AF65-F5344CB8AC3E}">
        <p14:creationId xmlns:p14="http://schemas.microsoft.com/office/powerpoint/2010/main" val="17155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3140C0-E05B-4658-9E6F-14B44F94FBA0}"/>
              </a:ext>
            </a:extLst>
          </p:cNvPr>
          <p:cNvSpPr txBox="1"/>
          <p:nvPr/>
        </p:nvSpPr>
        <p:spPr>
          <a:xfrm>
            <a:off x="2282759" y="6484128"/>
            <a:ext cx="872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j-lt"/>
              </a:rPr>
              <a:t>Pharma/Bio/Chem not shown due to small sample size ( &lt; 5 responses).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39FACB9-B601-4F2C-B1EA-E874294549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371199"/>
              </p:ext>
            </p:extLst>
          </p:nvPr>
        </p:nvGraphicFramePr>
        <p:xfrm>
          <a:off x="0" y="1016002"/>
          <a:ext cx="12192000" cy="499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6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0FC36DC-17E2-4FE3-B621-805D9EE3E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474100"/>
              </p:ext>
            </p:extLst>
          </p:nvPr>
        </p:nvGraphicFramePr>
        <p:xfrm>
          <a:off x="0" y="1015999"/>
          <a:ext cx="12192000" cy="541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1B1B7D5-9C66-4A5A-AB61-71C7825AE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785753"/>
              </p:ext>
            </p:extLst>
          </p:nvPr>
        </p:nvGraphicFramePr>
        <p:xfrm>
          <a:off x="0" y="1016001"/>
          <a:ext cx="12192000" cy="493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68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36F85-CC37-4D3F-B4C6-6C5C87EC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799731-D5AF-4A3F-A61C-828BAC31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18812C-E5B2-4117-817E-645DDF01CD6E}"/>
              </a:ext>
            </a:extLst>
          </p:cNvPr>
          <p:cNvSpPr/>
          <p:nvPr/>
        </p:nvSpPr>
        <p:spPr>
          <a:xfrm>
            <a:off x="2396372" y="1143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Patent Risk Management Spend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1FE9D03-A5CA-4434-9F51-5DA43224C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14039"/>
              </p:ext>
            </p:extLst>
          </p:nvPr>
        </p:nvGraphicFramePr>
        <p:xfrm>
          <a:off x="648784" y="1774486"/>
          <a:ext cx="10906922" cy="3979428"/>
        </p:xfrm>
        <a:graphic>
          <a:graphicData uri="http://schemas.openxmlformats.org/drawingml/2006/table">
            <a:tbl>
              <a:tblPr/>
              <a:tblGrid>
                <a:gridCol w="298794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597267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79744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6632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$0.01M - $30M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$0.8M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$0.4M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$0.01M - $2.3M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$0.7M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$0.1M - $3M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1087F2-179F-47A4-9FE2-A873FCA320D9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3717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36F85-CC37-4D3F-B4C6-6C5C87EC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799731-D5AF-4A3F-A61C-828BAC31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CB25AF6-37C8-4315-84F1-DB6D03A2B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41684"/>
              </p:ext>
            </p:extLst>
          </p:nvPr>
        </p:nvGraphicFramePr>
        <p:xfrm>
          <a:off x="614856" y="1782166"/>
          <a:ext cx="10927499" cy="4177862"/>
        </p:xfrm>
        <a:graphic>
          <a:graphicData uri="http://schemas.openxmlformats.org/drawingml/2006/table">
            <a:tbl>
              <a:tblPr/>
              <a:tblGrid>
                <a:gridCol w="2980854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865323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865323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370108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845891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853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Company Revenue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11080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Less than $5.0B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$0.01M - $1.0M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11080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$5.0B - $15.0B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$0.8M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$0.4M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$0.1M - $3.0M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110804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More than $15.0B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$0.1M - $30M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84E503-EBB0-4123-A75A-52679326B7BB}"/>
              </a:ext>
            </a:extLst>
          </p:cNvPr>
          <p:cNvSpPr/>
          <p:nvPr/>
        </p:nvSpPr>
        <p:spPr>
          <a:xfrm>
            <a:off x="614856" y="1127234"/>
            <a:ext cx="10927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Patent Risk Management Spend by Revenue</a:t>
            </a:r>
          </a:p>
        </p:txBody>
      </p:sp>
    </p:spTree>
    <p:extLst>
      <p:ext uri="{BB962C8B-B14F-4D97-AF65-F5344CB8AC3E}">
        <p14:creationId xmlns:p14="http://schemas.microsoft.com/office/powerpoint/2010/main" val="32681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36F85-CC37-4D3F-B4C6-6C5C87EC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799731-D5AF-4A3F-A61C-828BAC31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5C5888D-0B02-4756-BF0C-503AADA4B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62182"/>
              </p:ext>
            </p:extLst>
          </p:nvPr>
        </p:nvGraphicFramePr>
        <p:xfrm>
          <a:off x="650076" y="1765550"/>
          <a:ext cx="10911731" cy="4181311"/>
        </p:xfrm>
        <a:graphic>
          <a:graphicData uri="http://schemas.openxmlformats.org/drawingml/2006/table">
            <a:tbl>
              <a:tblPr/>
              <a:tblGrid>
                <a:gridCol w="297655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862631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862631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366689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843227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85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Company R&amp;D Spend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1108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Less than $100M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$0.01M - $1.0M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1108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$100M - $1B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$0.05M - $1.5M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110895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More than $1B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$1.4M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$0.13M - $30M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CA6F81-AE90-4841-9A9A-2953D80910F4}"/>
              </a:ext>
            </a:extLst>
          </p:cNvPr>
          <p:cNvSpPr/>
          <p:nvPr/>
        </p:nvSpPr>
        <p:spPr>
          <a:xfrm>
            <a:off x="1639614" y="1143000"/>
            <a:ext cx="8875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Patent Risk Management Spend by R&amp;D Spend</a:t>
            </a:r>
          </a:p>
        </p:txBody>
      </p:sp>
    </p:spTree>
    <p:extLst>
      <p:ext uri="{BB962C8B-B14F-4D97-AF65-F5344CB8AC3E}">
        <p14:creationId xmlns:p14="http://schemas.microsoft.com/office/powerpoint/2010/main" val="15521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36F85-CC37-4D3F-B4C6-6C5C87EC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799731-D5AF-4A3F-A61C-828BAC31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6A243A-E049-4399-B499-ABA045E8600C}"/>
              </a:ext>
            </a:extLst>
          </p:cNvPr>
          <p:cNvSpPr/>
          <p:nvPr/>
        </p:nvSpPr>
        <p:spPr>
          <a:xfrm>
            <a:off x="2364837" y="1143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Patent Litigation Spend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9D91577-E22F-4C92-B42D-8DB36A74B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529750"/>
              </p:ext>
            </p:extLst>
          </p:nvPr>
        </p:nvGraphicFramePr>
        <p:xfrm>
          <a:off x="648784" y="1784214"/>
          <a:ext cx="10906922" cy="3979428"/>
        </p:xfrm>
        <a:graphic>
          <a:graphicData uri="http://schemas.openxmlformats.org/drawingml/2006/table">
            <a:tbl>
              <a:tblPr/>
              <a:tblGrid>
                <a:gridCol w="298794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597267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79744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6632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$0.5M - $74.3M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$1.0M - $23.0M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6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$3.8M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$0.05M - $20.0M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7D37E7-7F7E-4AF9-9E95-D96E5C5CB715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969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8629668-61F3-4A45-BE96-0197B2C21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20371"/>
              </p:ext>
            </p:extLst>
          </p:nvPr>
        </p:nvGraphicFramePr>
        <p:xfrm>
          <a:off x="0" y="914401"/>
          <a:ext cx="12191999" cy="527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D62B616-0C0C-4737-BC76-7D132753F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6016"/>
              </p:ext>
            </p:extLst>
          </p:nvPr>
        </p:nvGraphicFramePr>
        <p:xfrm>
          <a:off x="2233994" y="1790159"/>
          <a:ext cx="7743466" cy="1520190"/>
        </p:xfrm>
        <a:graphic>
          <a:graphicData uri="http://schemas.openxmlformats.org/drawingml/2006/table">
            <a:tbl>
              <a:tblPr/>
              <a:tblGrid>
                <a:gridCol w="2212419">
                  <a:extLst>
                    <a:ext uri="{9D8B030D-6E8A-4147-A177-3AD203B41FA5}">
                      <a16:colId xmlns:a16="http://schemas.microsoft.com/office/drawing/2014/main" xmlns="" val="969149775"/>
                    </a:ext>
                  </a:extLst>
                </a:gridCol>
                <a:gridCol w="1148756">
                  <a:extLst>
                    <a:ext uri="{9D8B030D-6E8A-4147-A177-3AD203B41FA5}">
                      <a16:colId xmlns:a16="http://schemas.microsoft.com/office/drawing/2014/main" xmlns="" val="1417274036"/>
                    </a:ext>
                  </a:extLst>
                </a:gridCol>
                <a:gridCol w="1233849">
                  <a:extLst>
                    <a:ext uri="{9D8B030D-6E8A-4147-A177-3AD203B41FA5}">
                      <a16:colId xmlns:a16="http://schemas.microsoft.com/office/drawing/2014/main" xmlns="" val="1244172622"/>
                    </a:ext>
                  </a:extLst>
                </a:gridCol>
                <a:gridCol w="1744407">
                  <a:extLst>
                    <a:ext uri="{9D8B030D-6E8A-4147-A177-3AD203B41FA5}">
                      <a16:colId xmlns:a16="http://schemas.microsoft.com/office/drawing/2014/main" xmlns="" val="1695277011"/>
                    </a:ext>
                  </a:extLst>
                </a:gridCol>
                <a:gridCol w="1404035">
                  <a:extLst>
                    <a:ext uri="{9D8B030D-6E8A-4147-A177-3AD203B41FA5}">
                      <a16:colId xmlns:a16="http://schemas.microsoft.com/office/drawing/2014/main" xmlns="" val="679306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44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2% - 92%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789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A383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A383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3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 - 92%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467511"/>
                  </a:ext>
                </a:extLst>
              </a:tr>
              <a:tr h="1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785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 - 61%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155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3E95EC-2310-4A73-8C45-F097D0190F3C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2269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84AA6-FD08-4E68-ACD7-3FBB67A2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71A306-4FD8-4C3A-A60A-4A1EB42E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98E967-282B-4BB0-AE4A-8986EA2455B1}"/>
              </a:ext>
            </a:extLst>
          </p:cNvPr>
          <p:cNvSpPr/>
          <p:nvPr/>
        </p:nvSpPr>
        <p:spPr>
          <a:xfrm>
            <a:off x="1739599" y="1143000"/>
            <a:ext cx="8737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2018 Fiscal Year R&amp;D Spend as a Percentage of Revenue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F01FFDA-BB1D-4939-9146-74D6F68C7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90586"/>
              </p:ext>
            </p:extLst>
          </p:nvPr>
        </p:nvGraphicFramePr>
        <p:xfrm>
          <a:off x="648784" y="1813397"/>
          <a:ext cx="10906922" cy="3974562"/>
        </p:xfrm>
        <a:graphic>
          <a:graphicData uri="http://schemas.openxmlformats.org/drawingml/2006/table">
            <a:tbl>
              <a:tblPr/>
              <a:tblGrid>
                <a:gridCol w="298794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597267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79744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662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624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0.02% - 100.0%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624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 - 18.0%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624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0.02% - 12.5%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6242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1.6% - 21.6%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624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 - 100.0%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3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84AA6-FD08-4E68-ACD7-3FBB67A2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Post-Grant Proceeding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71A306-4FD8-4C3A-A60A-4A1EB42E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52717B-6244-455F-824B-8F32BA207E7E}"/>
              </a:ext>
            </a:extLst>
          </p:cNvPr>
          <p:cNvSpPr/>
          <p:nvPr/>
        </p:nvSpPr>
        <p:spPr>
          <a:xfrm>
            <a:off x="2510725" y="1143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Patent Post-Grant Proceeding Spend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B73E48D-EC9F-477E-B4DF-BC9263F67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76381"/>
              </p:ext>
            </p:extLst>
          </p:nvPr>
        </p:nvGraphicFramePr>
        <p:xfrm>
          <a:off x="648784" y="1819071"/>
          <a:ext cx="10906922" cy="4070886"/>
        </p:xfrm>
        <a:graphic>
          <a:graphicData uri="http://schemas.openxmlformats.org/drawingml/2006/table">
            <a:tbl>
              <a:tblPr/>
              <a:tblGrid>
                <a:gridCol w="298794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597267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79744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6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78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$0.05M - $47.2M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78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78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$0.03M - $6.8M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7848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78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807831-BFA8-465D-B4FC-744F1218D77F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78125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D3156-7454-7C45-9953-628FB270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85C3D9-F6F0-374C-9C1A-6B234060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EDD17BA-6957-4DA1-9202-D427864EE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774196"/>
              </p:ext>
            </p:extLst>
          </p:nvPr>
        </p:nvGraphicFramePr>
        <p:xfrm>
          <a:off x="-176178" y="1067913"/>
          <a:ext cx="8269591" cy="509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1D323D5-6898-4A3C-87F7-DC5E1851C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43587"/>
              </p:ext>
            </p:extLst>
          </p:nvPr>
        </p:nvGraphicFramePr>
        <p:xfrm>
          <a:off x="7801042" y="2521513"/>
          <a:ext cx="3554919" cy="18149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4973">
                  <a:extLst>
                    <a:ext uri="{9D8B030D-6E8A-4147-A177-3AD203B41FA5}">
                      <a16:colId xmlns:a16="http://schemas.microsoft.com/office/drawing/2014/main" xmlns="" val="3529188570"/>
                    </a:ext>
                  </a:extLst>
                </a:gridCol>
                <a:gridCol w="1184973">
                  <a:extLst>
                    <a:ext uri="{9D8B030D-6E8A-4147-A177-3AD203B41FA5}">
                      <a16:colId xmlns:a16="http://schemas.microsoft.com/office/drawing/2014/main" xmlns="" val="680484255"/>
                    </a:ext>
                  </a:extLst>
                </a:gridCol>
                <a:gridCol w="1184973">
                  <a:extLst>
                    <a:ext uri="{9D8B030D-6E8A-4147-A177-3AD203B41FA5}">
                      <a16:colId xmlns:a16="http://schemas.microsoft.com/office/drawing/2014/main" xmlns="" val="117207344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 Comparison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4411520"/>
                  </a:ext>
                </a:extLst>
              </a:tr>
              <a:tr h="72460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2017 survey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 survey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2019 survey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80808741"/>
                  </a:ext>
                </a:extLst>
              </a:tr>
              <a:tr h="724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66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8263579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1A989F-79BD-41AA-B1A6-0114810B7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2701" y="246577"/>
            <a:ext cx="1024741" cy="10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84AA6-FD08-4E68-ACD7-3FBB67A2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71A306-4FD8-4C3A-A60A-4A1EB42E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545463-EFF2-482D-B9E6-89D83CDFDB48}"/>
              </a:ext>
            </a:extLst>
          </p:cNvPr>
          <p:cNvSpPr/>
          <p:nvPr/>
        </p:nvSpPr>
        <p:spPr>
          <a:xfrm>
            <a:off x="2340242" y="11430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Outside Counsel Spend </a:t>
            </a:r>
          </a:p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i="1" dirty="0"/>
              <a:t>(excluding any official fees paid through counsel)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64DBE33-BE10-44CC-8DD5-3CC5FC341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24628"/>
              </p:ext>
            </p:extLst>
          </p:nvPr>
        </p:nvGraphicFramePr>
        <p:xfrm>
          <a:off x="648784" y="1949586"/>
          <a:ext cx="10906922" cy="4032924"/>
        </p:xfrm>
        <a:graphic>
          <a:graphicData uri="http://schemas.openxmlformats.org/drawingml/2006/table">
            <a:tbl>
              <a:tblPr/>
              <a:tblGrid>
                <a:gridCol w="298794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597267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79744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672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721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$0.3M - $849.6M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721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721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$0.3M - $156.0M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7215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$185.7M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$46.6M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$3.0M - $849.6M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721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$10.6M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$3.4M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$0.5M - $59M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1A5E9A-B990-4BD5-B6E3-BA738F3FC799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8642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84AA6-FD08-4E68-ACD7-3FBB67A2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71A306-4FD8-4C3A-A60A-4A1EB42E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DFC82F-6968-4619-A5D2-8C288B1FFF9C}"/>
              </a:ext>
            </a:extLst>
          </p:cNvPr>
          <p:cNvSpPr/>
          <p:nvPr/>
        </p:nvSpPr>
        <p:spPr>
          <a:xfrm>
            <a:off x="2433237" y="1143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Outside Counsel Patent Portfolio Spend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270BF7D-6F09-4AC5-868F-A0296FCFA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85032"/>
              </p:ext>
            </p:extLst>
          </p:nvPr>
        </p:nvGraphicFramePr>
        <p:xfrm>
          <a:off x="648784" y="1803669"/>
          <a:ext cx="10906922" cy="4086288"/>
        </p:xfrm>
        <a:graphic>
          <a:graphicData uri="http://schemas.openxmlformats.org/drawingml/2006/table">
            <a:tbl>
              <a:tblPr/>
              <a:tblGrid>
                <a:gridCol w="298794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597267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79744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681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$8.4M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$0.2M - $70M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$0.2M - $26.0M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$2.5M - $70.0M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$3.1M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$0.35M - $17M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8EAC6C-D0B7-4154-806F-43ABC59577E8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31599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84AA6-FD08-4E68-ACD7-3FBB67A2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71A306-4FD8-4C3A-A60A-4A1EB42E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6767C6-A33F-42FA-BAF3-5642244AA36F}"/>
              </a:ext>
            </a:extLst>
          </p:cNvPr>
          <p:cNvSpPr/>
          <p:nvPr/>
        </p:nvSpPr>
        <p:spPr>
          <a:xfrm>
            <a:off x="1761642" y="11430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U.S. Outside Counsel Patent Portfolio Spend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5100635-68F1-49FD-AFE9-73449864C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16631"/>
              </p:ext>
            </p:extLst>
          </p:nvPr>
        </p:nvGraphicFramePr>
        <p:xfrm>
          <a:off x="648784" y="1793941"/>
          <a:ext cx="10906922" cy="4120482"/>
        </p:xfrm>
        <a:graphic>
          <a:graphicData uri="http://schemas.openxmlformats.org/drawingml/2006/table">
            <a:tbl>
              <a:tblPr/>
              <a:tblGrid>
                <a:gridCol w="298794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597267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79744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686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86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$0.06M - $74.6M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86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86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$3.9M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$0.06M - $14.0M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8674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$0.44M - $74.6M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86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$0.75M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$0.27M - $9.0M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35AD9F-1A6D-405F-AAD2-31E7765C3AA9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7836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84AA6-FD08-4E68-ACD7-3FBB67A2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71A306-4FD8-4C3A-A60A-4A1EB42E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354A4-7D2F-4125-B953-667363BDA6FD}"/>
              </a:ext>
            </a:extLst>
          </p:cNvPr>
          <p:cNvSpPr/>
          <p:nvPr/>
        </p:nvSpPr>
        <p:spPr>
          <a:xfrm>
            <a:off x="687696" y="1143000"/>
            <a:ext cx="10844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International Outside Counsel Patent Portfolio Spend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33E4540-D6A0-4EF6-A90B-FADA8F57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87182"/>
              </p:ext>
            </p:extLst>
          </p:nvPr>
        </p:nvGraphicFramePr>
        <p:xfrm>
          <a:off x="648784" y="1813393"/>
          <a:ext cx="10906922" cy="4052388"/>
        </p:xfrm>
        <a:graphic>
          <a:graphicData uri="http://schemas.openxmlformats.org/drawingml/2006/table">
            <a:tbl>
              <a:tblPr/>
              <a:tblGrid>
                <a:gridCol w="298794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597267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79744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675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75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$0.03M - $25.9M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75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75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$0.07M - $12M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7539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$6.8M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$1.0M - $25.9M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75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$0.75M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$0.05 - $7M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7D4BB1-E0EB-4E73-85D9-BE4AB02C3FEE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16585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84AA6-FD08-4E68-ACD7-3FBB67A2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71A306-4FD8-4C3A-A60A-4A1EB42E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ECBB3CB-FC8F-4E11-9A44-4CF82B296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07540"/>
              </p:ext>
            </p:extLst>
          </p:nvPr>
        </p:nvGraphicFramePr>
        <p:xfrm>
          <a:off x="655716" y="1764760"/>
          <a:ext cx="10906922" cy="4125342"/>
        </p:xfrm>
        <a:graphic>
          <a:graphicData uri="http://schemas.openxmlformats.org/drawingml/2006/table">
            <a:tbl>
              <a:tblPr/>
              <a:tblGrid>
                <a:gridCol w="298794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670984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2597267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79744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687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68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$14.9M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$0.4M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$0.02M - $400M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96610"/>
                  </a:ext>
                </a:extLst>
              </a:tr>
              <a:tr h="68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Computer/Software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$0.74M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$0.28M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$0.05M - $2.1M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68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$2.5M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$1.2M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$0.03M - $11.0M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68755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Pharma/Bio/Chem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$1.7M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$0.07M - $400.0M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68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$1.9M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$0.02M - $15.0M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44693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1224C5-48D7-4AB3-8D4E-42AF2020FE35}"/>
              </a:ext>
            </a:extLst>
          </p:cNvPr>
          <p:cNvSpPr/>
          <p:nvPr/>
        </p:nvSpPr>
        <p:spPr>
          <a:xfrm>
            <a:off x="2410153" y="1104088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Outside Counsel Trademark Spend</a:t>
            </a:r>
          </a:p>
        </p:txBody>
      </p:sp>
    </p:spTree>
    <p:extLst>
      <p:ext uri="{BB962C8B-B14F-4D97-AF65-F5344CB8AC3E}">
        <p14:creationId xmlns:p14="http://schemas.microsoft.com/office/powerpoint/2010/main" val="14552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08593A9-0EBE-4EF2-B811-3D8BAFF06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218797"/>
              </p:ext>
            </p:extLst>
          </p:nvPr>
        </p:nvGraphicFramePr>
        <p:xfrm>
          <a:off x="0" y="1016001"/>
          <a:ext cx="12191999" cy="496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6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F937BB6-7352-4924-8689-D7A230CA8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65282"/>
              </p:ext>
            </p:extLst>
          </p:nvPr>
        </p:nvGraphicFramePr>
        <p:xfrm>
          <a:off x="0" y="1016001"/>
          <a:ext cx="12192000" cy="509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18E5FE-7549-4457-B020-4D4A7F3B2DB1}"/>
              </a:ext>
            </a:extLst>
          </p:cNvPr>
          <p:cNvSpPr txBox="1"/>
          <p:nvPr/>
        </p:nvSpPr>
        <p:spPr>
          <a:xfrm>
            <a:off x="5362415" y="3140"/>
            <a:ext cx="6829585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61% of respondents indicated budget allocation one area</a:t>
            </a:r>
          </a:p>
          <a:p>
            <a:r>
              <a:rPr lang="en-US" dirty="0">
                <a:solidFill>
                  <a:schemeClr val="bg1"/>
                </a:solidFill>
              </a:rPr>
              <a:t>39% of respondents indicated budget allocation in multiple areas</a:t>
            </a:r>
          </a:p>
        </p:txBody>
      </p:sp>
    </p:spTree>
    <p:extLst>
      <p:ext uri="{BB962C8B-B14F-4D97-AF65-F5344CB8AC3E}">
        <p14:creationId xmlns:p14="http://schemas.microsoft.com/office/powerpoint/2010/main" val="39562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181CE-32E6-4761-BD99-19CCAF95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D048DB-73C0-4555-A4BF-80A721A1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1FCC7D5-0426-4F19-B363-964692EAD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016"/>
              </p:ext>
            </p:extLst>
          </p:nvPr>
        </p:nvGraphicFramePr>
        <p:xfrm>
          <a:off x="662152" y="1855086"/>
          <a:ext cx="10880199" cy="4183106"/>
        </p:xfrm>
        <a:graphic>
          <a:graphicData uri="http://schemas.openxmlformats.org/drawingml/2006/table">
            <a:tbl>
              <a:tblPr/>
              <a:tblGrid>
                <a:gridCol w="301148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967179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967179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1967179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967179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592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897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Central Corporate Headquarters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 - 100%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897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 - 100%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89770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 - 100%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  <a:tr h="89770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Engineering/R&amp;D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 - 100%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73383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FD177-149A-4F51-860F-B7F8B0AC9141}"/>
              </a:ext>
            </a:extLst>
          </p:cNvPr>
          <p:cNvSpPr txBox="1"/>
          <p:nvPr/>
        </p:nvSpPr>
        <p:spPr>
          <a:xfrm>
            <a:off x="1534515" y="1016886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What percentage of your budget is paid for?</a:t>
            </a:r>
          </a:p>
          <a:p>
            <a:pPr algn="ctr"/>
            <a:r>
              <a:rPr lang="en-US" i="1" dirty="0">
                <a:latin typeface="+mj-lt"/>
              </a:rPr>
              <a:t>Data from “yes” respondents</a:t>
            </a:r>
          </a:p>
        </p:txBody>
      </p:sp>
    </p:spTree>
    <p:extLst>
      <p:ext uri="{BB962C8B-B14F-4D97-AF65-F5344CB8AC3E}">
        <p14:creationId xmlns:p14="http://schemas.microsoft.com/office/powerpoint/2010/main" val="14088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Portfolio Metrics</a:t>
            </a:r>
          </a:p>
        </p:txBody>
      </p:sp>
    </p:spTree>
    <p:extLst>
      <p:ext uri="{BB962C8B-B14F-4D97-AF65-F5344CB8AC3E}">
        <p14:creationId xmlns:p14="http://schemas.microsoft.com/office/powerpoint/2010/main" val="19677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0FEAF-F2EE-4112-B0C9-D6020691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A21C9F-A308-475E-A6E0-00BC0A25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1B99A52-9E6D-49FD-AA38-9912F2212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65016"/>
              </p:ext>
            </p:extLst>
          </p:nvPr>
        </p:nvGraphicFramePr>
        <p:xfrm>
          <a:off x="0" y="1016001"/>
          <a:ext cx="12192000" cy="516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47D327E-32F1-4A02-9EDA-D021F410A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5975"/>
              </p:ext>
            </p:extLst>
          </p:nvPr>
        </p:nvGraphicFramePr>
        <p:xfrm>
          <a:off x="2607015" y="1933733"/>
          <a:ext cx="6982489" cy="1520190"/>
        </p:xfrm>
        <a:graphic>
          <a:graphicData uri="http://schemas.openxmlformats.org/drawingml/2006/table">
            <a:tbl>
              <a:tblPr/>
              <a:tblGrid>
                <a:gridCol w="1984442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50588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630359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66513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 – 4,664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39 – 4,126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19 – 4,664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15 - 590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044465-EF2F-4FB7-B221-A55013EBF97F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17603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6AAD533-548C-4AA0-8135-18BEFF9EAB59}"/>
              </a:ext>
            </a:extLst>
          </p:cNvPr>
          <p:cNvCxnSpPr>
            <a:cxnSpLocks/>
          </p:cNvCxnSpPr>
          <p:nvPr/>
        </p:nvCxnSpPr>
        <p:spPr>
          <a:xfrm>
            <a:off x="9917349" y="2363822"/>
            <a:ext cx="3793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DEAF62D-47C6-49B8-B42B-B94E79CF5DB2}"/>
              </a:ext>
            </a:extLst>
          </p:cNvPr>
          <p:cNvCxnSpPr>
            <a:cxnSpLocks/>
          </p:cNvCxnSpPr>
          <p:nvPr/>
        </p:nvCxnSpPr>
        <p:spPr>
          <a:xfrm>
            <a:off x="9537970" y="3458184"/>
            <a:ext cx="3793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F446425-916A-48FD-8636-90247F1F075A}"/>
              </a:ext>
            </a:extLst>
          </p:cNvPr>
          <p:cNvCxnSpPr>
            <a:cxnSpLocks/>
          </p:cNvCxnSpPr>
          <p:nvPr/>
        </p:nvCxnSpPr>
        <p:spPr>
          <a:xfrm>
            <a:off x="7326549" y="5595027"/>
            <a:ext cx="3793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6D33D7-2C3F-44E9-8728-D3EFC02F34A4}"/>
              </a:ext>
            </a:extLst>
          </p:cNvPr>
          <p:cNvSpPr txBox="1"/>
          <p:nvPr/>
        </p:nvSpPr>
        <p:spPr>
          <a:xfrm>
            <a:off x="10344113" y="1886768"/>
            <a:ext cx="162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Includes “Industrial/ Manufacturing” and “Energy”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D3FA2F-8841-4BA1-BE5F-2E8E9EEC4538}"/>
              </a:ext>
            </a:extLst>
          </p:cNvPr>
          <p:cNvSpPr txBox="1"/>
          <p:nvPr/>
        </p:nvSpPr>
        <p:spPr>
          <a:xfrm>
            <a:off x="10013304" y="3087711"/>
            <a:ext cx="1953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Includes “Other”, “Consumer Products” and “Medical Devices”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DF4736-5A55-4ACF-BA66-61AE3153B2DD}"/>
              </a:ext>
            </a:extLst>
          </p:cNvPr>
          <p:cNvSpPr txBox="1"/>
          <p:nvPr/>
        </p:nvSpPr>
        <p:spPr>
          <a:xfrm>
            <a:off x="7774067" y="5332464"/>
            <a:ext cx="195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Includes “Pharma/Bio” and “Chemical”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AB363FC8-A55D-45BE-91E5-7C1FB1A9E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972467"/>
              </p:ext>
            </p:extLst>
          </p:nvPr>
        </p:nvGraphicFramePr>
        <p:xfrm>
          <a:off x="0" y="1016001"/>
          <a:ext cx="10013304" cy="529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84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176BE1C-4F7A-4812-A920-91CC66EDB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575469"/>
              </p:ext>
            </p:extLst>
          </p:nvPr>
        </p:nvGraphicFramePr>
        <p:xfrm>
          <a:off x="0" y="1016002"/>
          <a:ext cx="12192000" cy="50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2283274-BFE9-4127-8194-92C4850C7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35947"/>
              </p:ext>
            </p:extLst>
          </p:nvPr>
        </p:nvGraphicFramePr>
        <p:xfrm>
          <a:off x="2568100" y="1924006"/>
          <a:ext cx="7072007" cy="1520190"/>
        </p:xfrm>
        <a:graphic>
          <a:graphicData uri="http://schemas.openxmlformats.org/drawingml/2006/table">
            <a:tbl>
              <a:tblPr/>
              <a:tblGrid>
                <a:gridCol w="2070681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964348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791189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82751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$190M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$0.3M - $5,200M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$600M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$1.9M - $5,200M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$4.4M - $407M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$116M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$0.3M – $230M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16E45A-A5ED-41B2-9A4C-5E07BDEE0D7B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0952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0F6F404-4ABC-4F83-9DC1-0A608D17C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76940"/>
              </p:ext>
            </p:extLst>
          </p:nvPr>
        </p:nvGraphicFramePr>
        <p:xfrm>
          <a:off x="0" y="1229710"/>
          <a:ext cx="12191999" cy="508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684F81D-AB31-4FAC-9672-03889D9F5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24689"/>
              </p:ext>
            </p:extLst>
          </p:nvPr>
        </p:nvGraphicFramePr>
        <p:xfrm>
          <a:off x="2607015" y="2153118"/>
          <a:ext cx="6992218" cy="1520190"/>
        </p:xfrm>
        <a:graphic>
          <a:graphicData uri="http://schemas.openxmlformats.org/drawingml/2006/table">
            <a:tbl>
              <a:tblPr/>
              <a:tblGrid>
                <a:gridCol w="2013626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21404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21404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667506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68278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0.16 – 13.66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0.16 – 10.26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0.18 – 2.84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0.21 – 8.81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7C70E2-5131-4D05-B736-C5E99B959A2B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4078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1EA168C-4343-4FD3-9500-BE4B75C81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867289"/>
              </p:ext>
            </p:extLst>
          </p:nvPr>
        </p:nvGraphicFramePr>
        <p:xfrm>
          <a:off x="0" y="1016001"/>
          <a:ext cx="12192000" cy="503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C2913D9-47D1-4CD4-BF42-4303253A4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40582"/>
              </p:ext>
            </p:extLst>
          </p:nvPr>
        </p:nvGraphicFramePr>
        <p:xfrm>
          <a:off x="2616741" y="1924005"/>
          <a:ext cx="6972764" cy="1520190"/>
        </p:xfrm>
        <a:graphic>
          <a:graphicData uri="http://schemas.openxmlformats.org/drawingml/2006/table">
            <a:tbl>
              <a:tblPr/>
              <a:tblGrid>
                <a:gridCol w="1994168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60315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82013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71519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64749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 – 6.80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 – 2.90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0.06 – 6.80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0.06 – 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E68AC7-5C08-4A95-8443-A2456E3BCA67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16281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7790137-763D-4C5F-9757-4B11041F9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003428"/>
              </p:ext>
            </p:extLst>
          </p:nvPr>
        </p:nvGraphicFramePr>
        <p:xfrm>
          <a:off x="0" y="1016002"/>
          <a:ext cx="12192000" cy="493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F00E037-115E-4615-A223-10FAD265E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40145"/>
              </p:ext>
            </p:extLst>
          </p:nvPr>
        </p:nvGraphicFramePr>
        <p:xfrm>
          <a:off x="2587556" y="1924007"/>
          <a:ext cx="7031129" cy="1520190"/>
        </p:xfrm>
        <a:graphic>
          <a:graphicData uri="http://schemas.openxmlformats.org/drawingml/2006/table">
            <a:tbl>
              <a:tblPr/>
              <a:tblGrid>
                <a:gridCol w="1929786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85790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55544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84673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75336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lang="en-US" sz="1600" b="1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2 - 680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19 - 243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10 - 680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2 - 229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43025A-D6D5-4366-AC67-3DDA1E012877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39069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1BBD61D-3BF0-4B8E-A360-CA6967F0B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18302"/>
              </p:ext>
            </p:extLst>
          </p:nvPr>
        </p:nvGraphicFramePr>
        <p:xfrm>
          <a:off x="0" y="1016001"/>
          <a:ext cx="12192000" cy="509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E5268C4-E4F4-4558-9B6A-500B0FED9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84754"/>
              </p:ext>
            </p:extLst>
          </p:nvPr>
        </p:nvGraphicFramePr>
        <p:xfrm>
          <a:off x="2597288" y="1865641"/>
          <a:ext cx="7011673" cy="1520190"/>
        </p:xfrm>
        <a:graphic>
          <a:graphicData uri="http://schemas.openxmlformats.org/drawingml/2006/table">
            <a:tbl>
              <a:tblPr/>
              <a:tblGrid>
                <a:gridCol w="2052533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11676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95369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80288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71807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 – 2,500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 – 1,053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 – 2,500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 – 1,105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9 - 350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C382F9F1-189F-41BF-928E-E894D5C72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335101"/>
              </p:ext>
            </p:extLst>
          </p:nvPr>
        </p:nvGraphicFramePr>
        <p:xfrm>
          <a:off x="0" y="1016002"/>
          <a:ext cx="12192000" cy="501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7B5CB3E-BCA4-429C-B77A-9A4C5147D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0472"/>
              </p:ext>
            </p:extLst>
          </p:nvPr>
        </p:nvGraphicFramePr>
        <p:xfrm>
          <a:off x="2422186" y="1982375"/>
          <a:ext cx="7373566" cy="1520190"/>
        </p:xfrm>
        <a:graphic>
          <a:graphicData uri="http://schemas.openxmlformats.org/drawingml/2006/table">
            <a:tbl>
              <a:tblPr/>
              <a:tblGrid>
                <a:gridCol w="2130056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02250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18680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785132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337448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$909M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$1.7M - $34,666M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$3,928M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$1.7M - $34,666M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$6.3M - $611M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$135M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$132M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$69 - $209M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$165M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$117M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$21.1 - $434.7M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4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2BC2FC7-89DE-4D5B-914B-E49998611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120507"/>
              </p:ext>
            </p:extLst>
          </p:nvPr>
        </p:nvGraphicFramePr>
        <p:xfrm>
          <a:off x="0" y="1016002"/>
          <a:ext cx="12192000" cy="516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329CDA6-CCB7-4978-B8F7-E174D4DC0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32139"/>
              </p:ext>
            </p:extLst>
          </p:nvPr>
        </p:nvGraphicFramePr>
        <p:xfrm>
          <a:off x="2616742" y="1904553"/>
          <a:ext cx="6963035" cy="1520190"/>
        </p:xfrm>
        <a:graphic>
          <a:graphicData uri="http://schemas.openxmlformats.org/drawingml/2006/table">
            <a:tbl>
              <a:tblPr/>
              <a:tblGrid>
                <a:gridCol w="2013623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15152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69326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62985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 – 9.55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0.15 – 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 – 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0.27 – 3.52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CB8CF1-5A2A-4664-B42B-604B8DCDF1C1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8257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DC2E011-6170-48F2-BF23-8885876AE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54714"/>
              </p:ext>
            </p:extLst>
          </p:nvPr>
        </p:nvGraphicFramePr>
        <p:xfrm>
          <a:off x="0" y="1016001"/>
          <a:ext cx="12192000" cy="513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CA49F7E-DAA4-4A9F-951A-CE9A77BDE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03918"/>
              </p:ext>
            </p:extLst>
          </p:nvPr>
        </p:nvGraphicFramePr>
        <p:xfrm>
          <a:off x="2616742" y="1894825"/>
          <a:ext cx="6963035" cy="1520190"/>
        </p:xfrm>
        <a:graphic>
          <a:graphicData uri="http://schemas.openxmlformats.org/drawingml/2006/table">
            <a:tbl>
              <a:tblPr/>
              <a:tblGrid>
                <a:gridCol w="2003896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21404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05424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69326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62985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4.80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3.15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0.05 – 4.80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 – 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0.03 – 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0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092C502-4E77-4738-B146-01AEB3AE0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316634"/>
              </p:ext>
            </p:extLst>
          </p:nvPr>
        </p:nvGraphicFramePr>
        <p:xfrm>
          <a:off x="0" y="1016001"/>
          <a:ext cx="12192000" cy="511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0F7CDF8-05BF-47B6-819D-4759C6015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05900"/>
              </p:ext>
            </p:extLst>
          </p:nvPr>
        </p:nvGraphicFramePr>
        <p:xfrm>
          <a:off x="2636197" y="1894825"/>
          <a:ext cx="6933852" cy="1520190"/>
        </p:xfrm>
        <a:graphic>
          <a:graphicData uri="http://schemas.openxmlformats.org/drawingml/2006/table">
            <a:tbl>
              <a:tblPr/>
              <a:tblGrid>
                <a:gridCol w="1903087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991169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219156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62749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57691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 – 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3 - 106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5 - 480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2 - 20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1 - 177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2796FB1-D1A1-42EF-A865-7ABF53B1D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96287"/>
              </p:ext>
            </p:extLst>
          </p:nvPr>
        </p:nvGraphicFramePr>
        <p:xfrm>
          <a:off x="0" y="938180"/>
          <a:ext cx="12192000" cy="519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445F62B-E106-43AE-8E65-D05BA4014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85052"/>
              </p:ext>
            </p:extLst>
          </p:nvPr>
        </p:nvGraphicFramePr>
        <p:xfrm>
          <a:off x="2637387" y="1823240"/>
          <a:ext cx="6924124" cy="1520190"/>
        </p:xfrm>
        <a:graphic>
          <a:graphicData uri="http://schemas.openxmlformats.org/drawingml/2006/table">
            <a:tbl>
              <a:tblPr/>
              <a:tblGrid>
                <a:gridCol w="1900417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989778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217446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60556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55927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 – 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 – 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 – 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 – 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69C312-C5FF-436A-BE56-D29C7D3DD978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14099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44A93C1D-419A-4810-A0B1-82A849716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07372"/>
              </p:ext>
            </p:extLst>
          </p:nvPr>
        </p:nvGraphicFramePr>
        <p:xfrm>
          <a:off x="0" y="1016002"/>
          <a:ext cx="12192000" cy="498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FC1E4-5174-4BA3-9CDB-FCD9FDF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7AB15-0A33-42F4-9C17-7256450E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6AD4E08-8CC7-4832-AA00-186C8BF2F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34663"/>
              </p:ext>
            </p:extLst>
          </p:nvPr>
        </p:nvGraphicFramePr>
        <p:xfrm>
          <a:off x="3213828" y="2196385"/>
          <a:ext cx="5770177" cy="1520190"/>
        </p:xfrm>
        <a:graphic>
          <a:graphicData uri="http://schemas.openxmlformats.org/drawingml/2006/table">
            <a:tbl>
              <a:tblPr/>
              <a:tblGrid>
                <a:gridCol w="1934608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278523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278523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278523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$14B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$52B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$37B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$16B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$23B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$10B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$19B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$9B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E22603-AA18-464E-AAE4-BDCD7992B67C}"/>
              </a:ext>
            </a:extLst>
          </p:cNvPr>
          <p:cNvSpPr txBox="1"/>
          <p:nvPr/>
        </p:nvSpPr>
        <p:spPr>
          <a:xfrm>
            <a:off x="2266545" y="6496956"/>
            <a:ext cx="5515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*i.e. 2019 survey represents 2018 fiscal year data</a:t>
            </a:r>
          </a:p>
        </p:txBody>
      </p:sp>
    </p:spTree>
    <p:extLst>
      <p:ext uri="{BB962C8B-B14F-4D97-AF65-F5344CB8AC3E}">
        <p14:creationId xmlns:p14="http://schemas.microsoft.com/office/powerpoint/2010/main" val="12653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B63661F-B166-464D-8A1E-A277622F4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170322"/>
              </p:ext>
            </p:extLst>
          </p:nvPr>
        </p:nvGraphicFramePr>
        <p:xfrm>
          <a:off x="0" y="1016001"/>
          <a:ext cx="12192000" cy="51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EF3A0FC-74A1-4C51-9341-D445A6FC0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29739"/>
              </p:ext>
            </p:extLst>
          </p:nvPr>
        </p:nvGraphicFramePr>
        <p:xfrm>
          <a:off x="2629074" y="1915773"/>
          <a:ext cx="6933852" cy="1520190"/>
        </p:xfrm>
        <a:graphic>
          <a:graphicData uri="http://schemas.openxmlformats.org/drawingml/2006/table">
            <a:tbl>
              <a:tblPr/>
              <a:tblGrid>
                <a:gridCol w="1984440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21404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07568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62749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57691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– 12,595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– 1,777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56 – 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120 – 12,595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 – 2,100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43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3111771-7A4F-4539-83C3-3F837D967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595088"/>
              </p:ext>
            </p:extLst>
          </p:nvPr>
        </p:nvGraphicFramePr>
        <p:xfrm>
          <a:off x="0" y="933855"/>
          <a:ext cx="12192000" cy="516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37AF523-E837-46D3-8CAC-523A39BD4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03906"/>
              </p:ext>
            </p:extLst>
          </p:nvPr>
        </p:nvGraphicFramePr>
        <p:xfrm>
          <a:off x="2229255" y="1846609"/>
          <a:ext cx="7733489" cy="1520190"/>
        </p:xfrm>
        <a:graphic>
          <a:graphicData uri="http://schemas.openxmlformats.org/drawingml/2006/table">
            <a:tbl>
              <a:tblPr/>
              <a:tblGrid>
                <a:gridCol w="2197760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09279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32733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2090985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402732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$2,665M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$0.08M - $104,000M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$11,612M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$0.26M - $104,000M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$5M - $145M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$6M - $33M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$162M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$0.08M - $682M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9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CE1FB7F-3B0E-43F1-AC9B-409E0E731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363223"/>
              </p:ext>
            </p:extLst>
          </p:nvPr>
        </p:nvGraphicFramePr>
        <p:xfrm>
          <a:off x="0" y="1016001"/>
          <a:ext cx="12192000" cy="503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A72C7B1-BCD3-4C12-871B-D1832D02D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81181"/>
              </p:ext>
            </p:extLst>
          </p:nvPr>
        </p:nvGraphicFramePr>
        <p:xfrm>
          <a:off x="2541524" y="1935234"/>
          <a:ext cx="7108952" cy="1520190"/>
        </p:xfrm>
        <a:graphic>
          <a:graphicData uri="http://schemas.openxmlformats.org/drawingml/2006/table">
            <a:tbl>
              <a:tblPr/>
              <a:tblGrid>
                <a:gridCol w="2091459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55690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70139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602212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89452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 – 43.3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 – 43.3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 – 25.2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49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 – 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 – 10.4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3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08188CF-9854-4A0C-ADD9-57D499678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326432"/>
              </p:ext>
            </p:extLst>
          </p:nvPr>
        </p:nvGraphicFramePr>
        <p:xfrm>
          <a:off x="0" y="1016002"/>
          <a:ext cx="12192000" cy="502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19BD94E-4674-4127-90E1-EF479ACBD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49976"/>
              </p:ext>
            </p:extLst>
          </p:nvPr>
        </p:nvGraphicFramePr>
        <p:xfrm>
          <a:off x="2597287" y="1933737"/>
          <a:ext cx="7001946" cy="1520190"/>
        </p:xfrm>
        <a:graphic>
          <a:graphicData uri="http://schemas.openxmlformats.org/drawingml/2006/table">
            <a:tbl>
              <a:tblPr/>
              <a:tblGrid>
                <a:gridCol w="2033078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21404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99326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78096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70042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0.01 - 21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 – 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078BCE-AAE2-4BE3-AFDE-90D17A416DEF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29359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3727B2F-8C5A-48B8-AB51-B72F15007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96683"/>
              </p:ext>
            </p:extLst>
          </p:nvPr>
        </p:nvGraphicFramePr>
        <p:xfrm>
          <a:off x="0" y="1016002"/>
          <a:ext cx="12192000" cy="50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548FCD2-4ACE-43E8-901E-6C70F7005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200314"/>
              </p:ext>
            </p:extLst>
          </p:nvPr>
        </p:nvGraphicFramePr>
        <p:xfrm>
          <a:off x="2636197" y="1904553"/>
          <a:ext cx="6933852" cy="1520190"/>
        </p:xfrm>
        <a:graphic>
          <a:graphicData uri="http://schemas.openxmlformats.org/drawingml/2006/table">
            <a:tbl>
              <a:tblPr/>
              <a:tblGrid>
                <a:gridCol w="1994169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31132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88111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62749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57691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1 - 493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1 - 161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14 - 201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20 - 122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5 - 493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9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58B74111-72CF-479D-8721-F9C9B90604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432831"/>
              </p:ext>
            </p:extLst>
          </p:nvPr>
        </p:nvGraphicFramePr>
        <p:xfrm>
          <a:off x="0" y="1016001"/>
          <a:ext cx="12191999" cy="497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4D39936-9C79-4B9A-B578-ED5F016FE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53637"/>
              </p:ext>
            </p:extLst>
          </p:nvPr>
        </p:nvGraphicFramePr>
        <p:xfrm>
          <a:off x="2645924" y="1904553"/>
          <a:ext cx="6904669" cy="1520190"/>
        </p:xfrm>
        <a:graphic>
          <a:graphicData uri="http://schemas.openxmlformats.org/drawingml/2006/table">
            <a:tbl>
              <a:tblPr/>
              <a:tblGrid>
                <a:gridCol w="1955259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21404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19436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56172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52398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– 2,100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– 1,604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 – 2,100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 – 1,154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4 - 550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8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1CF112E-961E-42C1-89D5-D46AE15F2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891496"/>
              </p:ext>
            </p:extLst>
          </p:nvPr>
        </p:nvGraphicFramePr>
        <p:xfrm>
          <a:off x="0" y="1016000"/>
          <a:ext cx="12192000" cy="511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E692F75-914F-4667-908F-2325BC074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0886"/>
              </p:ext>
            </p:extLst>
          </p:nvPr>
        </p:nvGraphicFramePr>
        <p:xfrm>
          <a:off x="2217906" y="1921936"/>
          <a:ext cx="7777058" cy="1520190"/>
        </p:xfrm>
        <a:graphic>
          <a:graphicData uri="http://schemas.openxmlformats.org/drawingml/2006/table">
            <a:tbl>
              <a:tblPr/>
              <a:tblGrid>
                <a:gridCol w="2155861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123247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70842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916474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410634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$2,740M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$0.5M - $104,000M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$11,618M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$0.8M - $104,000M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$101M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$21M - $688M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$234M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$176M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$66M - $480M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$533M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$0.5M - $1,521M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5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FBCB3E8-055E-4C9C-AE70-892E00059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184449"/>
              </p:ext>
            </p:extLst>
          </p:nvPr>
        </p:nvGraphicFramePr>
        <p:xfrm>
          <a:off x="0" y="1016001"/>
          <a:ext cx="12192000" cy="497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01B39D1-77B1-475F-9AD3-33ACA5ACF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15958"/>
              </p:ext>
            </p:extLst>
          </p:nvPr>
        </p:nvGraphicFramePr>
        <p:xfrm>
          <a:off x="2663329" y="1894825"/>
          <a:ext cx="6884798" cy="1520190"/>
        </p:xfrm>
        <a:graphic>
          <a:graphicData uri="http://schemas.openxmlformats.org/drawingml/2006/table">
            <a:tbl>
              <a:tblPr/>
              <a:tblGrid>
                <a:gridCol w="2034823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13697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35791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51693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48794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79.9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 – 14.2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 – 79.9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60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0.05 – 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573D196-E71C-4C0B-9965-B599484BC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687091"/>
              </p:ext>
            </p:extLst>
          </p:nvPr>
        </p:nvGraphicFramePr>
        <p:xfrm>
          <a:off x="0" y="1016002"/>
          <a:ext cx="12192000" cy="495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4940492-4CDD-4481-B1BE-2E896C444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76647"/>
              </p:ext>
            </p:extLst>
          </p:nvPr>
        </p:nvGraphicFramePr>
        <p:xfrm>
          <a:off x="2616743" y="1894825"/>
          <a:ext cx="6972762" cy="1520190"/>
        </p:xfrm>
        <a:graphic>
          <a:graphicData uri="http://schemas.openxmlformats.org/drawingml/2006/table">
            <a:tbl>
              <a:tblPr/>
              <a:tblGrid>
                <a:gridCol w="1945531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31132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59832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71518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64749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0.02 - 0.6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0.02 – 0.37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BAD317-BDB8-48A4-9E37-9C580DA95F2C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19498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D3C5287-171F-49C7-8B23-83709E49F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421326"/>
              </p:ext>
            </p:extLst>
          </p:nvPr>
        </p:nvGraphicFramePr>
        <p:xfrm>
          <a:off x="0" y="943584"/>
          <a:ext cx="12191999" cy="537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26BBDA3-5EB6-468F-8EF5-1617249BB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48440"/>
              </p:ext>
            </p:extLst>
          </p:nvPr>
        </p:nvGraphicFramePr>
        <p:xfrm>
          <a:off x="2696945" y="1836457"/>
          <a:ext cx="6808947" cy="1520190"/>
        </p:xfrm>
        <a:graphic>
          <a:graphicData uri="http://schemas.openxmlformats.org/drawingml/2006/table">
            <a:tbl>
              <a:tblPr/>
              <a:tblGrid>
                <a:gridCol w="2011246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982494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47176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33710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34321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1 - 145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1 - 94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3 - 68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1 - 13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1 - 145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864449F2-5FF3-4CDE-A1BF-9B29E861A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583167"/>
              </p:ext>
            </p:extLst>
          </p:nvPr>
        </p:nvGraphicFramePr>
        <p:xfrm>
          <a:off x="0" y="1016002"/>
          <a:ext cx="12192000" cy="495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FC1E4-5174-4BA3-9CDB-FCD9FDF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7AB15-0A33-42F4-9C17-7256450E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08E28FA-E239-4096-B3D7-FDF561B29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77293"/>
              </p:ext>
            </p:extLst>
          </p:nvPr>
        </p:nvGraphicFramePr>
        <p:xfrm>
          <a:off x="3155459" y="2099659"/>
          <a:ext cx="5896302" cy="1520190"/>
        </p:xfrm>
        <a:graphic>
          <a:graphicData uri="http://schemas.openxmlformats.org/drawingml/2006/table">
            <a:tbl>
              <a:tblPr/>
              <a:tblGrid>
                <a:gridCol w="2222937">
                  <a:extLst>
                    <a:ext uri="{9D8B030D-6E8A-4147-A177-3AD203B41FA5}">
                      <a16:colId xmlns:a16="http://schemas.microsoft.com/office/drawing/2014/main" xmlns="" val="150174356"/>
                    </a:ext>
                  </a:extLst>
                </a:gridCol>
                <a:gridCol w="1224455">
                  <a:extLst>
                    <a:ext uri="{9D8B030D-6E8A-4147-A177-3AD203B41FA5}">
                      <a16:colId xmlns:a16="http://schemas.microsoft.com/office/drawing/2014/main" xmlns="" val="3234914235"/>
                    </a:ext>
                  </a:extLst>
                </a:gridCol>
                <a:gridCol w="1224455">
                  <a:extLst>
                    <a:ext uri="{9D8B030D-6E8A-4147-A177-3AD203B41FA5}">
                      <a16:colId xmlns:a16="http://schemas.microsoft.com/office/drawing/2014/main" xmlns="" val="3590993720"/>
                    </a:ext>
                  </a:extLst>
                </a:gridCol>
                <a:gridCol w="1224455">
                  <a:extLst>
                    <a:ext uri="{9D8B030D-6E8A-4147-A177-3AD203B41FA5}">
                      <a16:colId xmlns:a16="http://schemas.microsoft.com/office/drawing/2014/main" xmlns="" val="37717362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99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$1.6B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$0.4B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09473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$3.2B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$0.8B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31132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$0.8B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$0.4B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11011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$2.9B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$0.8B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84979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$0.5B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$0.1B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72605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322905-A311-4442-973F-7B4DF82FB446}"/>
              </a:ext>
            </a:extLst>
          </p:cNvPr>
          <p:cNvSpPr txBox="1"/>
          <p:nvPr/>
        </p:nvSpPr>
        <p:spPr>
          <a:xfrm>
            <a:off x="2266545" y="6496956"/>
            <a:ext cx="5515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*i.e. 2019 survey represents 2018 fiscal year data</a:t>
            </a:r>
          </a:p>
        </p:txBody>
      </p:sp>
    </p:spTree>
    <p:extLst>
      <p:ext uri="{BB962C8B-B14F-4D97-AF65-F5344CB8AC3E}">
        <p14:creationId xmlns:p14="http://schemas.microsoft.com/office/powerpoint/2010/main" val="30830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ED81CBC-C31F-4593-B893-CFFFCE450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7997"/>
              </p:ext>
            </p:extLst>
          </p:nvPr>
        </p:nvGraphicFramePr>
        <p:xfrm>
          <a:off x="0" y="1016001"/>
          <a:ext cx="12192000" cy="4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AB366D6-1A01-4E66-B0DE-4222E1B30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78150"/>
              </p:ext>
            </p:extLst>
          </p:nvPr>
        </p:nvGraphicFramePr>
        <p:xfrm>
          <a:off x="2696945" y="1914281"/>
          <a:ext cx="6805008" cy="1520190"/>
        </p:xfrm>
        <a:graphic>
          <a:graphicData uri="http://schemas.openxmlformats.org/drawingml/2006/table">
            <a:tbl>
              <a:tblPr/>
              <a:tblGrid>
                <a:gridCol w="1867724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972751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33710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34321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8,422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48 - 82,067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6,341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81 – 19,690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10,410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11,720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400 - 27,641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19,396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5,232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850 – 82,067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3,028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48 – 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2C8D7AA-6CDB-4763-A502-FD8C74476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47866"/>
              </p:ext>
            </p:extLst>
          </p:nvPr>
        </p:nvGraphicFramePr>
        <p:xfrm>
          <a:off x="0" y="1016000"/>
          <a:ext cx="12192000" cy="4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5440810-19DC-456D-9022-13E39D4E5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37388"/>
              </p:ext>
            </p:extLst>
          </p:nvPr>
        </p:nvGraphicFramePr>
        <p:xfrm>
          <a:off x="2247090" y="1914281"/>
          <a:ext cx="7704306" cy="1520190"/>
        </p:xfrm>
        <a:graphic>
          <a:graphicData uri="http://schemas.openxmlformats.org/drawingml/2006/table">
            <a:tbl>
              <a:tblPr/>
              <a:tblGrid>
                <a:gridCol w="2114548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101302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96188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994828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397440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$2.3M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$0.013M - $2,337M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$265M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$2.9M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$0.06M - $2,337M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$3.5M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$1.4M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$0.7M - $21M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$2.7M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$2.6M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$0.9M - $4.8M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$8.7M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$3.2M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$0.01M - $55M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9AE7A08-78A2-4CDA-A9F9-0DC0A1758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798937"/>
              </p:ext>
            </p:extLst>
          </p:nvPr>
        </p:nvGraphicFramePr>
        <p:xfrm>
          <a:off x="1" y="1016001"/>
          <a:ext cx="12192000" cy="505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8" y="219983"/>
            <a:ext cx="11722554" cy="796018"/>
          </a:xfrm>
        </p:spPr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1969E0F-A7D9-4A3E-9E24-A9970A41E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99697"/>
              </p:ext>
            </p:extLst>
          </p:nvPr>
        </p:nvGraphicFramePr>
        <p:xfrm>
          <a:off x="2655651" y="1924009"/>
          <a:ext cx="6885214" cy="1520190"/>
        </p:xfrm>
        <a:graphic>
          <a:graphicData uri="http://schemas.openxmlformats.org/drawingml/2006/table">
            <a:tbl>
              <a:tblPr/>
              <a:tblGrid>
                <a:gridCol w="1936524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20685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27349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51787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48869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3.42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3.42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0.04 – 0.86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2.67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2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2A9B881-411C-43F1-BB35-FD23242D5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841710"/>
              </p:ext>
            </p:extLst>
          </p:nvPr>
        </p:nvGraphicFramePr>
        <p:xfrm>
          <a:off x="0" y="1016001"/>
          <a:ext cx="12192000" cy="516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00BA9A8-A4EF-489D-A2D4-3A50E5D56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47726"/>
              </p:ext>
            </p:extLst>
          </p:nvPr>
        </p:nvGraphicFramePr>
        <p:xfrm>
          <a:off x="2656843" y="1944959"/>
          <a:ext cx="6885212" cy="1520190"/>
        </p:xfrm>
        <a:graphic>
          <a:graphicData uri="http://schemas.openxmlformats.org/drawingml/2006/table">
            <a:tbl>
              <a:tblPr/>
              <a:tblGrid>
                <a:gridCol w="1955260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70043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38136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472904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48869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0.1 - 87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0.1 - 87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0.5 - 38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1 - 9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0.2 - 13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1988D00-FA68-4EB4-A93F-9DF0C6045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40379"/>
              </p:ext>
            </p:extLst>
          </p:nvPr>
        </p:nvGraphicFramePr>
        <p:xfrm>
          <a:off x="0" y="1016001"/>
          <a:ext cx="12192000" cy="50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0E3625E-F64F-496A-AF78-6D647A08C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80716"/>
              </p:ext>
            </p:extLst>
          </p:nvPr>
        </p:nvGraphicFramePr>
        <p:xfrm>
          <a:off x="2558378" y="1894824"/>
          <a:ext cx="7079767" cy="1520190"/>
        </p:xfrm>
        <a:graphic>
          <a:graphicData uri="http://schemas.openxmlformats.org/drawingml/2006/table">
            <a:tbl>
              <a:tblPr/>
              <a:tblGrid>
                <a:gridCol w="1943135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52982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203857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95635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84158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45 – 5,288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45 – 1,969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200 – 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159 - 788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45 – 5,288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3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3FA9FE5-D21B-4E9C-AB0E-0D967FA19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94371"/>
              </p:ext>
            </p:extLst>
          </p:nvPr>
        </p:nvGraphicFramePr>
        <p:xfrm>
          <a:off x="0" y="1016001"/>
          <a:ext cx="12192000" cy="50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54909A9-B517-4E20-9AA6-E89E71C0B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52944"/>
              </p:ext>
            </p:extLst>
          </p:nvPr>
        </p:nvGraphicFramePr>
        <p:xfrm>
          <a:off x="2595027" y="1928496"/>
          <a:ext cx="7021401" cy="1520190"/>
        </p:xfrm>
        <a:graphic>
          <a:graphicData uri="http://schemas.openxmlformats.org/drawingml/2006/table">
            <a:tbl>
              <a:tblPr/>
              <a:tblGrid>
                <a:gridCol w="1964790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33810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66749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82481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73571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63 - 39,770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70 – 6,256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230 – 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10,437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3,310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491 – 39,770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1,372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63 – 7,000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7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199626E-8AC0-43D3-9F63-99375F1EB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912463"/>
              </p:ext>
            </p:extLst>
          </p:nvPr>
        </p:nvGraphicFramePr>
        <p:xfrm>
          <a:off x="0" y="1016002"/>
          <a:ext cx="12192000" cy="492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0C9ADF0-AC86-4235-8829-9313D6153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53715"/>
              </p:ext>
            </p:extLst>
          </p:nvPr>
        </p:nvGraphicFramePr>
        <p:xfrm>
          <a:off x="2217906" y="1924005"/>
          <a:ext cx="7762673" cy="1520190"/>
        </p:xfrm>
        <a:graphic>
          <a:graphicData uri="http://schemas.openxmlformats.org/drawingml/2006/table">
            <a:tbl>
              <a:tblPr/>
              <a:tblGrid>
                <a:gridCol w="2120630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909105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408027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$76.3M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$0.02M - $33,783M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$376.8M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$8.9M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$0.06M - $2,930M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$6.6M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$2.9M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$1.1M - $45.8M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$4.5M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$1.9M - $8.2M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$10.8M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$5.8M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$0.02M - $33.7M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1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2BE3866-D4D4-45BE-A0EC-123FF6D99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148405"/>
              </p:ext>
            </p:extLst>
          </p:nvPr>
        </p:nvGraphicFramePr>
        <p:xfrm>
          <a:off x="0" y="1016001"/>
          <a:ext cx="12191999" cy="495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E7AE30D-7A4F-4BA3-A368-BC5C9BCF4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84643"/>
              </p:ext>
            </p:extLst>
          </p:nvPr>
        </p:nvGraphicFramePr>
        <p:xfrm>
          <a:off x="2444931" y="1973984"/>
          <a:ext cx="7290595" cy="1554044"/>
        </p:xfrm>
        <a:graphic>
          <a:graphicData uri="http://schemas.openxmlformats.org/drawingml/2006/table">
            <a:tbl>
              <a:tblPr/>
              <a:tblGrid>
                <a:gridCol w="2092227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104711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28107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643152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322398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1.76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1.76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 – 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0.05 – 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0.04 – 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3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2C9F692-4280-4ED1-88D7-C5CC1111C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860818"/>
              </p:ext>
            </p:extLst>
          </p:nvPr>
        </p:nvGraphicFramePr>
        <p:xfrm>
          <a:off x="0" y="1016002"/>
          <a:ext cx="12191999" cy="492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6C6DC74-21EF-4719-85C7-2E87F1F9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11870"/>
              </p:ext>
            </p:extLst>
          </p:nvPr>
        </p:nvGraphicFramePr>
        <p:xfrm>
          <a:off x="2624209" y="1914281"/>
          <a:ext cx="6963035" cy="1520190"/>
        </p:xfrm>
        <a:graphic>
          <a:graphicData uri="http://schemas.openxmlformats.org/drawingml/2006/table">
            <a:tbl>
              <a:tblPr/>
              <a:tblGrid>
                <a:gridCol w="1984443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11676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134605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69326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62985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0.03 - 91.3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0.03 – 91.3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 – 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 – 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0.05 – 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5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89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1AE0AA9-D61A-43E3-83F7-E43B061A5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400158"/>
              </p:ext>
            </p:extLst>
          </p:nvPr>
        </p:nvGraphicFramePr>
        <p:xfrm>
          <a:off x="0" y="1016000"/>
          <a:ext cx="12192000" cy="506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C374864-25A2-4B27-9177-7800FDFCC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66352"/>
              </p:ext>
            </p:extLst>
          </p:nvPr>
        </p:nvGraphicFramePr>
        <p:xfrm>
          <a:off x="2618139" y="1914278"/>
          <a:ext cx="6962620" cy="1520190"/>
        </p:xfrm>
        <a:graphic>
          <a:graphicData uri="http://schemas.openxmlformats.org/drawingml/2006/table">
            <a:tbl>
              <a:tblPr/>
              <a:tblGrid>
                <a:gridCol w="1963588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11677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89497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634949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62909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29 – 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36 - 608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 – 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72 - 544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29 – 1,705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Team,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9766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946AE26-5717-4672-A99B-C8E58091B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648923"/>
              </p:ext>
            </p:extLst>
          </p:nvPr>
        </p:nvGraphicFramePr>
        <p:xfrm>
          <a:off x="0" y="1016001"/>
          <a:ext cx="12191999" cy="503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443A105-C13F-4005-B268-E7FB692C3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08222"/>
              </p:ext>
            </p:extLst>
          </p:nvPr>
        </p:nvGraphicFramePr>
        <p:xfrm>
          <a:off x="2588956" y="1921937"/>
          <a:ext cx="7020986" cy="1520190"/>
        </p:xfrm>
        <a:graphic>
          <a:graphicData uri="http://schemas.openxmlformats.org/drawingml/2006/table">
            <a:tbl>
              <a:tblPr/>
              <a:tblGrid>
                <a:gridCol w="2004820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1073894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1086389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582387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273496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– 43,494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2,780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907 – 6,468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– 18,500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 – 2,125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4D5B0F-7F2B-4732-B460-FA0A4F8F387B}"/>
              </a:ext>
            </a:extLst>
          </p:cNvPr>
          <p:cNvSpPr txBox="1"/>
          <p:nvPr/>
        </p:nvSpPr>
        <p:spPr>
          <a:xfrm>
            <a:off x="2237362" y="6478621"/>
            <a:ext cx="65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*Industries with fewer than five responses not shown</a:t>
            </a:r>
          </a:p>
        </p:txBody>
      </p:sp>
    </p:spTree>
    <p:extLst>
      <p:ext uri="{BB962C8B-B14F-4D97-AF65-F5344CB8AC3E}">
        <p14:creationId xmlns:p14="http://schemas.microsoft.com/office/powerpoint/2010/main" val="301214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1CB8150-979B-4939-98B4-456B82C5E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568285"/>
              </p:ext>
            </p:extLst>
          </p:nvPr>
        </p:nvGraphicFramePr>
        <p:xfrm>
          <a:off x="0" y="1016001"/>
          <a:ext cx="12192000" cy="507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3CB13C8-969D-4944-BBF3-DABB52BA8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5741"/>
              </p:ext>
            </p:extLst>
          </p:nvPr>
        </p:nvGraphicFramePr>
        <p:xfrm>
          <a:off x="2500009" y="1930249"/>
          <a:ext cx="7188741" cy="1520190"/>
        </p:xfrm>
        <a:graphic>
          <a:graphicData uri="http://schemas.openxmlformats.org/drawingml/2006/table">
            <a:tbl>
              <a:tblPr/>
              <a:tblGrid>
                <a:gridCol w="2081719">
                  <a:extLst>
                    <a:ext uri="{9D8B030D-6E8A-4147-A177-3AD203B41FA5}">
                      <a16:colId xmlns:a16="http://schemas.microsoft.com/office/drawing/2014/main" xmlns="" val="660556884"/>
                    </a:ext>
                  </a:extLst>
                </a:gridCol>
                <a:gridCol w="969067">
                  <a:extLst>
                    <a:ext uri="{9D8B030D-6E8A-4147-A177-3AD203B41FA5}">
                      <a16:colId xmlns:a16="http://schemas.microsoft.com/office/drawing/2014/main" xmlns="" val="1818673476"/>
                    </a:ext>
                  </a:extLst>
                </a:gridCol>
                <a:gridCol w="986192">
                  <a:extLst>
                    <a:ext uri="{9D8B030D-6E8A-4147-A177-3AD203B41FA5}">
                      <a16:colId xmlns:a16="http://schemas.microsoft.com/office/drawing/2014/main" xmlns="" val="86406521"/>
                    </a:ext>
                  </a:extLst>
                </a:gridCol>
                <a:gridCol w="1847839">
                  <a:extLst>
                    <a:ext uri="{9D8B030D-6E8A-4147-A177-3AD203B41FA5}">
                      <a16:colId xmlns:a16="http://schemas.microsoft.com/office/drawing/2014/main" xmlns="" val="2899562835"/>
                    </a:ext>
                  </a:extLst>
                </a:gridCol>
                <a:gridCol w="1303924">
                  <a:extLst>
                    <a:ext uri="{9D8B030D-6E8A-4147-A177-3AD203B41FA5}">
                      <a16:colId xmlns:a16="http://schemas.microsoft.com/office/drawing/2014/main" xmlns="" val="1411381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9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2019 Overall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$19.7M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$1.6M - $7,500M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2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$14M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$5M – $181M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25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$710M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$1.7M - $7,500M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72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Pharma/Bio/Chem*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79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$437M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$1.6M - $1,879M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4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Patent Strategies and Portfolio Analysis</a:t>
            </a:r>
          </a:p>
        </p:txBody>
      </p:sp>
    </p:spTree>
    <p:extLst>
      <p:ext uri="{BB962C8B-B14F-4D97-AF65-F5344CB8AC3E}">
        <p14:creationId xmlns:p14="http://schemas.microsoft.com/office/powerpoint/2010/main" val="24906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013D63A-F238-48C2-A276-50D6F0011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609569"/>
              </p:ext>
            </p:extLst>
          </p:nvPr>
        </p:nvGraphicFramePr>
        <p:xfrm>
          <a:off x="0" y="1162374"/>
          <a:ext cx="12192000" cy="477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99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E15FF-6AE4-45F1-8DC3-2A049E98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698969-3271-40E2-B9FE-F9B327E3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3741797-DBAC-46CF-8F80-B176B436A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334936"/>
              </p:ext>
            </p:extLst>
          </p:nvPr>
        </p:nvGraphicFramePr>
        <p:xfrm>
          <a:off x="68094" y="1108953"/>
          <a:ext cx="12023387" cy="505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EDFFD-49EF-4A9F-8595-652BD53A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E83559-A8A4-4404-A897-29E14F03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04BF610-A3B1-4C22-B844-E3CA45D49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960190"/>
              </p:ext>
            </p:extLst>
          </p:nvPr>
        </p:nvGraphicFramePr>
        <p:xfrm>
          <a:off x="0" y="1146876"/>
          <a:ext cx="12191999" cy="480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8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8D4396A-EA94-4DEC-9CC5-73A2DA202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60127"/>
              </p:ext>
            </p:extLst>
          </p:nvPr>
        </p:nvGraphicFramePr>
        <p:xfrm>
          <a:off x="1079770" y="1686131"/>
          <a:ext cx="10038943" cy="4114801"/>
        </p:xfrm>
        <a:graphic>
          <a:graphicData uri="http://schemas.openxmlformats.org/drawingml/2006/table">
            <a:tbl>
              <a:tblPr/>
              <a:tblGrid>
                <a:gridCol w="3226803">
                  <a:extLst>
                    <a:ext uri="{9D8B030D-6E8A-4147-A177-3AD203B41FA5}">
                      <a16:colId xmlns:a16="http://schemas.microsoft.com/office/drawing/2014/main" xmlns="" val="3445064120"/>
                    </a:ext>
                  </a:extLst>
                </a:gridCol>
                <a:gridCol w="1703035">
                  <a:extLst>
                    <a:ext uri="{9D8B030D-6E8A-4147-A177-3AD203B41FA5}">
                      <a16:colId xmlns:a16="http://schemas.microsoft.com/office/drawing/2014/main" xmlns="" val="2670148456"/>
                    </a:ext>
                  </a:extLst>
                </a:gridCol>
                <a:gridCol w="1703035">
                  <a:extLst>
                    <a:ext uri="{9D8B030D-6E8A-4147-A177-3AD203B41FA5}">
                      <a16:colId xmlns:a16="http://schemas.microsoft.com/office/drawing/2014/main" xmlns="" val="1827769381"/>
                    </a:ext>
                  </a:extLst>
                </a:gridCol>
                <a:gridCol w="1703035">
                  <a:extLst>
                    <a:ext uri="{9D8B030D-6E8A-4147-A177-3AD203B41FA5}">
                      <a16:colId xmlns:a16="http://schemas.microsoft.com/office/drawing/2014/main" xmlns="" val="581185498"/>
                    </a:ext>
                  </a:extLst>
                </a:gridCol>
                <a:gridCol w="1703035">
                  <a:extLst>
                    <a:ext uri="{9D8B030D-6E8A-4147-A177-3AD203B41FA5}">
                      <a16:colId xmlns:a16="http://schemas.microsoft.com/office/drawing/2014/main" xmlns="" val="3273305765"/>
                    </a:ext>
                  </a:extLst>
                </a:gridCol>
              </a:tblGrid>
              <a:tr h="741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43420"/>
                  </a:ext>
                </a:extLst>
              </a:tr>
              <a:tr h="11243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your patent portfolio is considered to be highly important?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 - 90%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560530"/>
                  </a:ext>
                </a:extLst>
              </a:tr>
              <a:tr h="11243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your patent portfolio covers company products?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9175151"/>
                  </a:ext>
                </a:extLst>
              </a:tr>
              <a:tr h="112432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your patent portfolio covers products in development?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873432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8DAD60-15A8-4C21-A65F-3CD4FEEF0C2C}"/>
              </a:ext>
            </a:extLst>
          </p:cNvPr>
          <p:cNvSpPr/>
          <p:nvPr/>
        </p:nvSpPr>
        <p:spPr>
          <a:xfrm>
            <a:off x="2393009" y="10668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If yes, what…</a:t>
            </a:r>
          </a:p>
        </p:txBody>
      </p:sp>
    </p:spTree>
    <p:extLst>
      <p:ext uri="{BB962C8B-B14F-4D97-AF65-F5344CB8AC3E}">
        <p14:creationId xmlns:p14="http://schemas.microsoft.com/office/powerpoint/2010/main" val="260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817FD71-8A5F-4445-90EB-C22F74B07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116666"/>
              </p:ext>
            </p:extLst>
          </p:nvPr>
        </p:nvGraphicFramePr>
        <p:xfrm>
          <a:off x="0" y="1182414"/>
          <a:ext cx="6096000" cy="501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E5CF3F2-8C2C-40C2-B072-126ADE278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219080"/>
              </p:ext>
            </p:extLst>
          </p:nvPr>
        </p:nvGraphicFramePr>
        <p:xfrm>
          <a:off x="6118904" y="1182414"/>
          <a:ext cx="6095999" cy="501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Management Tools</a:t>
            </a:r>
          </a:p>
        </p:txBody>
      </p:sp>
    </p:spTree>
    <p:extLst>
      <p:ext uri="{BB962C8B-B14F-4D97-AF65-F5344CB8AC3E}">
        <p14:creationId xmlns:p14="http://schemas.microsoft.com/office/powerpoint/2010/main" val="29613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8" y="219983"/>
            <a:ext cx="11722554" cy="796018"/>
          </a:xfrm>
        </p:spPr>
        <p:txBody>
          <a:bodyPr/>
          <a:lstStyle/>
          <a:p>
            <a:r>
              <a:rPr lang="en-US" dirty="0"/>
              <a:t>Patent Management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A9C399-C74B-4B42-B83F-85A3B8A86791}"/>
              </a:ext>
            </a:extLst>
          </p:cNvPr>
          <p:cNvSpPr txBox="1"/>
          <p:nvPr/>
        </p:nvSpPr>
        <p:spPr>
          <a:xfrm>
            <a:off x="10557856" y="0"/>
            <a:ext cx="1641987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Other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AppColl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IPFolio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OrbitQuestel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PatBase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Patricia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unycom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5EAD0A7-DA8F-4F9D-B776-7FCCA75AC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174822"/>
              </p:ext>
            </p:extLst>
          </p:nvPr>
        </p:nvGraphicFramePr>
        <p:xfrm>
          <a:off x="0" y="1235983"/>
          <a:ext cx="12199843" cy="525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cKinley">
      <a:dk1>
        <a:srgbClr val="3A383A"/>
      </a:dk1>
      <a:lt1>
        <a:srgbClr val="FFFFFF"/>
      </a:lt1>
      <a:dk2>
        <a:srgbClr val="6DA8B3"/>
      </a:dk2>
      <a:lt2>
        <a:srgbClr val="E7E6E6"/>
      </a:lt2>
      <a:accent1>
        <a:srgbClr val="7FC0CF"/>
      </a:accent1>
      <a:accent2>
        <a:srgbClr val="6EA8B3"/>
      </a:accent2>
      <a:accent3>
        <a:srgbClr val="EE4545"/>
      </a:accent3>
      <a:accent4>
        <a:srgbClr val="ECD337"/>
      </a:accent4>
      <a:accent5>
        <a:srgbClr val="5A4987"/>
      </a:accent5>
      <a:accent6>
        <a:srgbClr val="3E325D"/>
      </a:accent6>
      <a:hlink>
        <a:srgbClr val="6EA9B3"/>
      </a:hlink>
      <a:folHlink>
        <a:srgbClr val="6EA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7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0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3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4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5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6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7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8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9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0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3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4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5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6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7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8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9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0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3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4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5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6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7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8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9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0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8600</TotalTime>
  <Words>7990</Words>
  <Application>Microsoft Office PowerPoint</Application>
  <PresentationFormat>Widescreen</PresentationFormat>
  <Paragraphs>2951</Paragraphs>
  <Slides>122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7" baseType="lpstr">
      <vt:lpstr>Apple Symbols</vt:lpstr>
      <vt:lpstr>Arial</vt:lpstr>
      <vt:lpstr>Avenir Book</vt:lpstr>
      <vt:lpstr>Calibri</vt:lpstr>
      <vt:lpstr>Office Theme</vt:lpstr>
      <vt:lpstr>ACPC Benchmarking Study</vt:lpstr>
      <vt:lpstr>Index</vt:lpstr>
      <vt:lpstr>Project Overview</vt:lpstr>
      <vt:lpstr>Survey Response Statistics and Respondent Profile</vt:lpstr>
      <vt:lpstr>Background</vt:lpstr>
      <vt:lpstr>Respondent Profile</vt:lpstr>
      <vt:lpstr>Respondent Profile</vt:lpstr>
      <vt:lpstr>Respondent Profile</vt:lpstr>
      <vt:lpstr>IP Team, Roles and Responsibilities</vt:lpstr>
      <vt:lpstr>IP Team</vt:lpstr>
      <vt:lpstr>IP Team</vt:lpstr>
      <vt:lpstr>IP Team</vt:lpstr>
      <vt:lpstr>IP Team</vt:lpstr>
      <vt:lpstr>Core Inventor Population</vt:lpstr>
      <vt:lpstr>Core Inventor Population</vt:lpstr>
      <vt:lpstr>Patent-Related Staffing</vt:lpstr>
      <vt:lpstr>Patent-Related Staffing</vt:lpstr>
      <vt:lpstr>Patent-Related Staffing</vt:lpstr>
      <vt:lpstr>Trademark-Related Staffing</vt:lpstr>
      <vt:lpstr>Trademark-Related Staffing</vt:lpstr>
      <vt:lpstr>Other Staffing</vt:lpstr>
      <vt:lpstr>PowerPoint Presentation</vt:lpstr>
      <vt:lpstr>IP Responsibilities</vt:lpstr>
      <vt:lpstr>IP Responsibilities</vt:lpstr>
      <vt:lpstr>IP Responsibilities</vt:lpstr>
      <vt:lpstr>Spending Metrics</vt:lpstr>
      <vt:lpstr>Legal Spend</vt:lpstr>
      <vt:lpstr>Legal Spend</vt:lpstr>
      <vt:lpstr>Legal Spend</vt:lpstr>
      <vt:lpstr>IP Spend</vt:lpstr>
      <vt:lpstr>IP Spend</vt:lpstr>
      <vt:lpstr>IP Spend</vt:lpstr>
      <vt:lpstr>IP Spend</vt:lpstr>
      <vt:lpstr>IP Spend</vt:lpstr>
      <vt:lpstr>IP Spend</vt:lpstr>
      <vt:lpstr>Internal Patent Spend</vt:lpstr>
      <vt:lpstr>External 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R&amp;D Spend</vt:lpstr>
      <vt:lpstr>Post-Grant Proceeding Spend</vt:lpstr>
      <vt:lpstr>Outside Counsel Spend</vt:lpstr>
      <vt:lpstr>Outside Counsel Spend</vt:lpstr>
      <vt:lpstr>Outside Counsel Spend</vt:lpstr>
      <vt:lpstr>Outside Counsel Spend</vt:lpstr>
      <vt:lpstr>Outside Counsel Spend</vt:lpstr>
      <vt:lpstr>Outside Counsel Spend</vt:lpstr>
      <vt:lpstr>Budget</vt:lpstr>
      <vt:lpstr>Budget</vt:lpstr>
      <vt:lpstr>Portfolio Metrics</vt:lpstr>
      <vt:lpstr>Invention Disclosures</vt:lpstr>
      <vt:lpstr>Invention Disclosures</vt:lpstr>
      <vt:lpstr>Invention Disclosures</vt:lpstr>
      <vt:lpstr>Invention Disclosures</vt:lpstr>
      <vt:lpstr>Invention Disclosures</vt:lpstr>
      <vt:lpstr>Priority Patent Filings</vt:lpstr>
      <vt:lpstr>Priority Patent Filings</vt:lpstr>
      <vt:lpstr>Priority Patent Filings</vt:lpstr>
      <vt:lpstr>Priority Patent Filings</vt:lpstr>
      <vt:lpstr>Priority Patent Filings</vt:lpstr>
      <vt:lpstr>Priority Patent Filings</vt:lpstr>
      <vt:lpstr>Patents Granted</vt:lpstr>
      <vt:lpstr>Patents Granted</vt:lpstr>
      <vt:lpstr>Patents Granted</vt:lpstr>
      <vt:lpstr>Patents Granted</vt:lpstr>
      <vt:lpstr>Patents Granted</vt:lpstr>
      <vt:lpstr>U.S. Patents Granted</vt:lpstr>
      <vt:lpstr>U.S Patents Granted</vt:lpstr>
      <vt:lpstr>U.S. Patents Granted</vt:lpstr>
      <vt:lpstr>U.S. Patents Granted</vt:lpstr>
      <vt:lpstr>U.S. Patents Granted</vt:lpstr>
      <vt:lpstr>Active Granted Patents</vt:lpstr>
      <vt:lpstr>Active Granted Patents</vt:lpstr>
      <vt:lpstr>Active Granted Patents</vt:lpstr>
      <vt:lpstr>Active Granted Patents</vt:lpstr>
      <vt:lpstr>Active Granted Patents</vt:lpstr>
      <vt:lpstr>Pending Patent Applications</vt:lpstr>
      <vt:lpstr>Pending Patent Applications</vt:lpstr>
      <vt:lpstr>Pending Patent Applications</vt:lpstr>
      <vt:lpstr>Pending Patent Applications</vt:lpstr>
      <vt:lpstr>Pending Patent Applications</vt:lpstr>
      <vt:lpstr>Domain Name Registration</vt:lpstr>
      <vt:lpstr>Domain Name Registration</vt:lpstr>
      <vt:lpstr>Patent Strategies and Portfolio Analysis</vt:lpstr>
      <vt:lpstr>Patent Strategies</vt:lpstr>
      <vt:lpstr>Patent Strategies</vt:lpstr>
      <vt:lpstr>Patent Strategies</vt:lpstr>
      <vt:lpstr>Patent Strategies</vt:lpstr>
      <vt:lpstr>Invention Disclosure Processing</vt:lpstr>
      <vt:lpstr>IP Management Tools</vt:lpstr>
      <vt:lpstr>Patent Management Systems</vt:lpstr>
      <vt:lpstr>Analytics Tools</vt:lpstr>
      <vt:lpstr>Patent Attorney Salary Database</vt:lpstr>
      <vt:lpstr>Patent Attorney Salary Database</vt:lpstr>
      <vt:lpstr>IPR System</vt:lpstr>
      <vt:lpstr>Outside Counsel Activities and Fees</vt:lpstr>
      <vt:lpstr>Outside Counsel Usage</vt:lpstr>
      <vt:lpstr>Outside Counsel Usage</vt:lpstr>
      <vt:lpstr>Outside Counsel Usage</vt:lpstr>
      <vt:lpstr>Outside Counsel Usage</vt:lpstr>
      <vt:lpstr>Outside Counsel Usage</vt:lpstr>
      <vt:lpstr>Fees</vt:lpstr>
      <vt:lpstr>Fees</vt:lpstr>
      <vt:lpstr>Patent Preparation Costs</vt:lpstr>
      <vt:lpstr>Inventor Recognition</vt:lpstr>
      <vt:lpstr>Awards Programs</vt:lpstr>
      <vt:lpstr>Awards Programs</vt:lpstr>
      <vt:lpstr>Membership and Approach</vt:lpstr>
      <vt:lpstr>Membership Approval</vt:lpstr>
      <vt:lpstr>Travel Approval</vt:lpstr>
      <vt:lpstr>Other Memberships</vt:lpstr>
      <vt:lpstr>Thank You!</vt:lpstr>
      <vt:lpstr>Appendix</vt:lpstr>
      <vt:lpstr>Survey Feedback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Rosado</dc:creator>
  <cp:lastModifiedBy>Kelly Cartwright</cp:lastModifiedBy>
  <cp:revision>486</cp:revision>
  <dcterms:created xsi:type="dcterms:W3CDTF">2019-01-17T16:40:41Z</dcterms:created>
  <dcterms:modified xsi:type="dcterms:W3CDTF">2019-08-02T18:49:06Z</dcterms:modified>
</cp:coreProperties>
</file>