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90"/>
  </p:notesMasterIdLst>
  <p:handoutMasterIdLst>
    <p:handoutMasterId r:id="rId91"/>
  </p:handoutMasterIdLst>
  <p:sldIdLst>
    <p:sldId id="256" r:id="rId2"/>
    <p:sldId id="439" r:id="rId3"/>
    <p:sldId id="419" r:id="rId4"/>
    <p:sldId id="420" r:id="rId5"/>
    <p:sldId id="278" r:id="rId6"/>
    <p:sldId id="280" r:id="rId7"/>
    <p:sldId id="258" r:id="rId8"/>
    <p:sldId id="293" r:id="rId9"/>
    <p:sldId id="440" r:id="rId10"/>
    <p:sldId id="382" r:id="rId11"/>
    <p:sldId id="301" r:id="rId12"/>
    <p:sldId id="263" r:id="rId13"/>
    <p:sldId id="383" r:id="rId14"/>
    <p:sldId id="300" r:id="rId15"/>
    <p:sldId id="262" r:id="rId16"/>
    <p:sldId id="363" r:id="rId17"/>
    <p:sldId id="282" r:id="rId18"/>
    <p:sldId id="364" r:id="rId19"/>
    <p:sldId id="297" r:id="rId20"/>
    <p:sldId id="433" r:id="rId21"/>
    <p:sldId id="423" r:id="rId22"/>
    <p:sldId id="306" r:id="rId23"/>
    <p:sldId id="426" r:id="rId24"/>
    <p:sldId id="305" r:id="rId25"/>
    <p:sldId id="307" r:id="rId26"/>
    <p:sldId id="385" r:id="rId27"/>
    <p:sldId id="437" r:id="rId28"/>
    <p:sldId id="374" r:id="rId29"/>
    <p:sldId id="386" r:id="rId30"/>
    <p:sldId id="265" r:id="rId31"/>
    <p:sldId id="266" r:id="rId32"/>
    <p:sldId id="303" r:id="rId33"/>
    <p:sldId id="378" r:id="rId34"/>
    <p:sldId id="438" r:id="rId35"/>
    <p:sldId id="267" r:id="rId36"/>
    <p:sldId id="432" r:id="rId37"/>
    <p:sldId id="312" r:id="rId38"/>
    <p:sldId id="396" r:id="rId39"/>
    <p:sldId id="309" r:id="rId40"/>
    <p:sldId id="310" r:id="rId41"/>
    <p:sldId id="348" r:id="rId42"/>
    <p:sldId id="313" r:id="rId43"/>
    <p:sldId id="397" r:id="rId44"/>
    <p:sldId id="398" r:id="rId45"/>
    <p:sldId id="314" r:id="rId46"/>
    <p:sldId id="399" r:id="rId47"/>
    <p:sldId id="430" r:id="rId48"/>
    <p:sldId id="318" r:id="rId49"/>
    <p:sldId id="400" r:id="rId50"/>
    <p:sldId id="321" r:id="rId51"/>
    <p:sldId id="320" r:id="rId52"/>
    <p:sldId id="322" r:id="rId53"/>
    <p:sldId id="401" r:id="rId54"/>
    <p:sldId id="402" r:id="rId55"/>
    <p:sldId id="403" r:id="rId56"/>
    <p:sldId id="404" r:id="rId57"/>
    <p:sldId id="405" r:id="rId58"/>
    <p:sldId id="347" r:id="rId59"/>
    <p:sldId id="329" r:id="rId60"/>
    <p:sldId id="333" r:id="rId61"/>
    <p:sldId id="406" r:id="rId62"/>
    <p:sldId id="407" r:id="rId63"/>
    <p:sldId id="408" r:id="rId64"/>
    <p:sldId id="409" r:id="rId65"/>
    <p:sldId id="410" r:id="rId66"/>
    <p:sldId id="354" r:id="rId67"/>
    <p:sldId id="411" r:id="rId68"/>
    <p:sldId id="412" r:id="rId69"/>
    <p:sldId id="359" r:id="rId70"/>
    <p:sldId id="361" r:id="rId71"/>
    <p:sldId id="370" r:id="rId72"/>
    <p:sldId id="337" r:id="rId73"/>
    <p:sldId id="338" r:id="rId74"/>
    <p:sldId id="436" r:id="rId75"/>
    <p:sldId id="294" r:id="rId76"/>
    <p:sldId id="424" r:id="rId77"/>
    <p:sldId id="421" r:id="rId78"/>
    <p:sldId id="334" r:id="rId79"/>
    <p:sldId id="434" r:id="rId80"/>
    <p:sldId id="273" r:id="rId81"/>
    <p:sldId id="285" r:id="rId82"/>
    <p:sldId id="435" r:id="rId83"/>
    <p:sldId id="275" r:id="rId84"/>
    <p:sldId id="295" r:id="rId85"/>
    <p:sldId id="414" r:id="rId86"/>
    <p:sldId id="415" r:id="rId87"/>
    <p:sldId id="416" r:id="rId88"/>
    <p:sldId id="274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105"/>
    <a:srgbClr val="F1FC64"/>
    <a:srgbClr val="C9FC64"/>
    <a:srgbClr val="545454"/>
    <a:srgbClr val="EEEEEE"/>
    <a:srgbClr val="00F23F"/>
    <a:srgbClr val="1F1F96"/>
    <a:srgbClr val="8229B5"/>
    <a:srgbClr val="8C006E"/>
    <a:srgbClr val="FF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5" autoAdjust="0"/>
    <p:restoredTop sz="83892" autoAdjust="0"/>
  </p:normalViewPr>
  <p:slideViewPr>
    <p:cSldViewPr snapToGrid="0">
      <p:cViewPr varScale="1">
        <p:scale>
          <a:sx n="82" d="100"/>
          <a:sy n="82" d="100"/>
        </p:scale>
        <p:origin x="87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67"/>
    </p:cViewPr>
  </p:sorter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E2305-466C-4623-BA03-7D1ABB7C9E8B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2DDB-3F36-4FB8-8004-74C0E9CD6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0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DEE1-CFED-4862-80A6-C1C29819A1DC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45B09-AD31-409C-B2BB-E7C53439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824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Q11. Other staffing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 Full-time equivalent (whole or fractional) employees in the law department (any role, any location)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 Full-time equivalent (whole or fractional) employees in the IP team (any role, any location)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4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 Please list your company's total sales and revenue in US Dollars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Q11. Other staffing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 Full-time equivalent (whole or fractional) employees in the IP team (any role, any location)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461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 Please list your company's total research and development spend in US Dollars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Q11. Other staffing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 Full-time equivalent (whole or fractional) employees in the IP team (any role, any location)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9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Q9. Patent Related Staffing: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Registered patent practitioners (patent attorneys, agents, or equivalents) in the IP team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Patent paralegals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Patent administrative support staff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Engineers, scientists, or technical support personnel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Patent docketing staff (dedicated)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Other employees (not included above) in patent-related roles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62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Q9. Patent Related Staffing: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Registered patent practitioners (patent attorneys, agents, or equivalents) in the IP team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Patent paralegals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Patent administrative support staff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Engineers, scientists, or technical support personnel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Patent docketing staff (dedicated)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Other employees (not included above) in patent-related roles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195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Q10. Trademark Related Staffing: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Trademark attorneys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Trademark paralegals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Trademark administrative support staff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Brand protection investigators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Trademark docketing staff (dedicated)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other employees (not included above) in trademark-related roles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081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Q10. Trademark Related Staffing: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Trademark attorneys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Trademark paralegals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Trademark administrative support staff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 Brand protection investigators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Trademark docketing staff (dedicated)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other employees (not included above) in trademark-related roles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23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 Please list your company's total research and development spend in US Dollars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Q4. Please list the number of employees that are considered part of your core inventor population (i.e. engineers, scientists, technologists, or others in roles with reasonable opportunity to make a patentable invention)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50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Q12. Total Spend in US Dollars: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Legal Department spend (all functions, labor and external spend)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50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 Please list your company's total sales and revenue in US Dollars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Q12. Total Spend in US Dollars: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Legal Department spend (all functions, labor and external spend)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5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76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 Total Spend in US Dollars: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Legal Department spend (all functions, labor and external spend)</a:t>
            </a:r>
            <a:r>
              <a:rPr lang="en-US" dirty="0"/>
              <a:t> 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 Total IP team spend by category in US Dollars: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0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Q12. Total Spend in US Dollars: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IP team spend (all functions, labor and external spend)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011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Q12. Total Spend in US Dollars: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IP team spend (all functions, labor and external spend)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 Please list your company's total sales and revenue in US Dollars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07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 Please list your company's total research and development spend in US Dollars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Q12. Total Spend in US Dollars: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IP team spend (all functions, labor and external spend)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64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 Please list your company's total research and development spend in US Dollars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Q14. Total patent-related team spend by category in US Dollars: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 Spend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26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 Total IP team spend by category in US Dollars: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 Spend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629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Q12. Total Spend in US Dollars: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IP team spend (all functions, labor and external spend)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patent litigation spend (i.e. district court or other non patent office forums)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10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 Total patent portfolio spend in US Dollars: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Preparation,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Prosecution,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04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16. Total trademark spend by category in US Dollars: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Filing and Prosecution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Enforcement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1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Q12. Total Spend in US Dollars: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patent post-grant proceeding spend (i.e. USPTO or other patent office forums)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3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499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Q12. Total Spend in US Dollars: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patent risk management spend (i.e. clearance, freedom-to-operate, opinions of counsel)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17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Q12. Total Spend in US Dollars: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outside counsel patent portfolio spend (preparation, prosecution) (USA)(excluding any official fees paid through counsel)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outside counsel trademark spend (all activities)(excluding any official fees paid through counsel)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outside counsel patent portfolio spend (preparation, prosecution) (other than USA)(excluding any official fees paid through counsel)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419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Q17. 2016 external IP spend vs 2016 external IP budget: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Q18. 2016 external patent-related spend vs 2016 external patent-related budget: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62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invention disclosures received in 2016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2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 Please list your company's total sales and revenue in US Dollars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invention disclosures received in 2016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739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 Please list your company's total research and development spend in US Dollars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invention disclosures received in 2016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005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invention disclosures received in 2016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Q4. Please list the number of employees that are considered part of your core inventor population (i.e. engineers, scientists, technologists, or others in roles with reasonable opportunity to make a patentable invention)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35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invention disclosures received in 2016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Q9. Patent Related Staffing: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Registered patent practitioners (patent attorneys, agents, or equivalents) in the IP team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659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new/priority patent applications filed in 2016 (any country)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242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 Please list your company's total sales and revenue in US Dollars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new/priority patent applications filed in 2016 (any </a:t>
            </a:r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country)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29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Q39. Please choose the category your company most identifies with: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8348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 Please list your company's total research and development spend in US Dollars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new/priority patent applications filed in 2016 (any country)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9484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new/priority patent applications filed in 2016 (any country)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Q4. Please list the number of employees that are considered part of your core inventor population (i.e. engineers, scientists, technologists, or others in roles with reasonable opportunity to make a patentable invention)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273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new/priority patent applications filed in 2016 (any country)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Q9. Patent Related Staffing: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Registered patent practitioners (patent attorneys, agents, or equivalents) in the IP team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129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new/priority patent applications filed in 2016 (any country)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invention disclosures received 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567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patents granted to the company in 2016 (any country)</a:t>
            </a:r>
            <a:r>
              <a:rPr lang="en-US" dirty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7466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 Please list your company's total sales and revenue in US Dollars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patents granted to the company in 2016 (any country)</a:t>
            </a:r>
            <a:r>
              <a:rPr lang="en-US" dirty="0"/>
              <a:t> 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111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 Please list your company's total research and development spend in US Dollars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patents granted to the company in 2016 (any country)</a:t>
            </a:r>
            <a:r>
              <a:rPr lang="en-US" dirty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417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patents granted to the company in 2016 (any country)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Q4. Please list the number of employees that are considered part of your core inventor population (i.e. engineers, scientists, technologists, or others in roles with reasonable opportunity to make a patentable invention)</a:t>
            </a:r>
            <a:r>
              <a:rPr lang="en-US" dirty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5709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patents granted to the company in 2016 (any country)</a:t>
            </a:r>
            <a:r>
              <a:rPr lang="en-US" dirty="0"/>
              <a:t> 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Q9. Patent Related Staffing: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Registered patent practitioners (patent attorneys, agents, or equivalents) in the IP team</a:t>
            </a:r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172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patents granted to the company in 2016 USA</a:t>
            </a:r>
            <a:r>
              <a:rPr lang="en-US" dirty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47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 Please list your company's total sales and revenue in US Dollars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864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 Please list your company's total sales and revenue in US Dollars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patents granted to the company in 2016 USA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939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 Please list your company's total research and development spend in US Dollars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patents granted to the company in 2016 USA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5903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patents granted to the company in 2016 USA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Q4. Please list the number of employees that are considered part of your core inventor population (i.e. engineers, scientists, technologists, or others in roles with reasonable opportunity to make a patentable invention)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56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Q9. Patent Related Staffing: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Registered patent practitioners (patent attorneys, agents, or equivalents) in the IP team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patents granted to the company in 2016 USA</a:t>
            </a:r>
            <a:r>
              <a:rPr lang="en-US" dirty="0"/>
              <a:t> </a:t>
            </a: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1243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active trademark registrations (all countries)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307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 Please list your company's total sales and revenue in US Dollars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active trademark registrations (all countries)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578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domain name registrations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150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 Please list your company's total sales and revenue in US Dollars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domain name registrations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1887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active granted patents (including design patents/registrations) (all countries)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1918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 Please list your company's total sales and revenue in US Dollars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active granted patents (including design patents/registrations) (all countries)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843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 Please list your company's total research and development spend in US Dollars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5593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 Please list your company's total research and development spend in US Dollars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active granted patents (including design patents/registrations) (all countries)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1204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active granted patents (including design patents/registrations) (all countries)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Q4. Please list the number of employees that are considered part of your core inventor population (i.e. engineers, scientists, technologists, or others in roles with reasonable opportunity to make a patentable invention)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0905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active granted patents (including design patents/registrations) (all countries)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Q9. Patent Related Staffing: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Registered patent practitioners (patent attorneys, agents, or equivalents) in the IP team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234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 Please list your company's total sales and revenue in US Dollars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pending patent applications (all countries)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947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 Please list your company's total research and development spend in US Dollars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pending patent applications (all countries)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8353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Q4. Please list the number of employees that are considered part of your core inventor population (i.e. engineers, scientists, technologists, or others in roles with reasonable opportunity to make a patentable invention)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pending patent applications (all countries)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668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Q9. Patent Related Staffing: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Registered patent practitioners (patent attorneys, agents, or equivalents) in the IP team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Q19. IP Portfolio data: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pending patent applications (all countries)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1616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 Please list your company's total research and development spend in US Dollars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Q9. Patent Related Staffing: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Registered patent practitioners (patent attorneys, agents, or equivalents) in the IP team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220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Q20. Percent of total number of granted patents in the following countries: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United Kingdom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European Country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Russia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6245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Q21. Percent of total pending patent applications in the following countries: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United Kingdom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European Country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Russia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9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 Please list your company's total sales and revenue in US Dollars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 Please list your company's total research and development spend in US Dollars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7919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Q25. Are patent strategies for the company documented in writing?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Q26. If you answered "Yes" to question 25: By which categories (select all that apply):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Technologies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 Business Line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Q27. If you answered "Yes" to question 25: Are the documented strategies approved by management outside the IP team?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6966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Q22. Do you keep records indicating the importance of each patent application/granted patent?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Q23. Do you keep records indicating whether each patent application/granted patent covers company products?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Q24. Do you keep records indicating whether each patent application/granted patent covers products in development?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1258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Q22. Do you keep records indicating the importance of each patent application/granted patent?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yes, what percentage of your patent portfolio is considered to be highly important (e.g. high value, critical to business)?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Q23. Do you keep records indicating whether each patent application/granted patent covers company products?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yes, what percentage of your patent portfolio covers company products?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Q24. Do you keep records indicating whether each patent application/granted patent covers products in development?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yes, what percentage of your patent portfolio covers products in development?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80758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Q36. Do you set an expected to target maximum time period for processing an invention disclosure from receipt to filing of a patent application (e.g. not more than 180 days from receipt to filing)?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Q37. Do you set an expected to target maximum time period for processing an invention disclosure from a filing decision to filing of a patent application?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553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Q28. Do you use a commercially available tool for patent portfolio management?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Q29. If you answered "Yes" to question 28: By which tool (select all that apply):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8469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Q30. Do you use a commercially available tool for trademark portfolio management?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Q31. If you answered "Yes" to question 30: By which tool (select all that apply):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2744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Q34. Percent of: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New/priority patent applications prepared by external providers/outside counsel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Externally prepared new/priority patent applications paid primarily on a fixed/flat fee basis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 US patent prosecution (e.g. office actions, appeals) paid primarily on a fixed/flat fee basis (Y/N)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1410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Q32. Percent of patent prosecution activity handled by external providers/outside counsel: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countries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than USA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7801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Q34. Percent of: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New/priority patent applications prepared by external providers/outside counsel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20396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Q34. Percent of: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Externally prepared new/priority patent applications paid primarily on a fixed/flat fee basis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39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Q5. Which of the following substantive legal areas does the IP team have responsibility for within your company: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Q6. Does the IP team have lead/primary responsibility for patent-related litigation in District Courts or other judicial forums?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Q7. Does the IP team have primary responsibility for inter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partes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post-grant proceedings at the USPTO?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Q8. Does the IP team have primary responsibility for inter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partes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post-grant proceedings at other patent offices?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36592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Q34. Percent of: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 US patent prosecution (e.g. office actions, appeals) paid primarily on a fixed/flat fee basis (Y/N)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003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Q33. Average cost of preparing a non-provisional US or equivalent priority application: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utility patent fields, 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Mechanical/ Electromechanical,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Electrical/Computer,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 non-pharma,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Pharma,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Biotech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Q35. Average cost of:</a:t>
            </a:r>
            <a:r>
              <a:rPr lang="en-US" dirty="0"/>
              <a:t> 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Preparing a US or equivalent priority design application,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Responding to a substantive office action in a US patent application,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non-infringement opinion by US counsel,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invalidity opinion by US counsel,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combined non-infringement and invalidity opinion by US counsel</a:t>
            </a:r>
            <a:r>
              <a:rPr lang="en-US" dirty="0"/>
              <a:t> </a:t>
            </a:r>
          </a:p>
          <a:p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44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Q11. Other staffing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of: Full-time equivalent (whole or fractional) employees in the IP team (any role, any location)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2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</p:spTree>
    <p:extLst>
      <p:ext uri="{BB962C8B-B14F-4D97-AF65-F5344CB8AC3E}">
        <p14:creationId xmlns:p14="http://schemas.microsoft.com/office/powerpoint/2010/main" val="16524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</p:spTree>
    <p:extLst>
      <p:ext uri="{BB962C8B-B14F-4D97-AF65-F5344CB8AC3E}">
        <p14:creationId xmlns:p14="http://schemas.microsoft.com/office/powerpoint/2010/main" val="30071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</p:spTree>
    <p:extLst>
      <p:ext uri="{BB962C8B-B14F-4D97-AF65-F5344CB8AC3E}">
        <p14:creationId xmlns:p14="http://schemas.microsoft.com/office/powerpoint/2010/main" val="28811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95365" y="0"/>
            <a:ext cx="11327467" cy="6867524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8" name="Freeform 7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1535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2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50" r:id="rId2"/>
    <p:sldLayoutId id="2147483666" r:id="rId3"/>
    <p:sldLayoutId id="214748376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640" userDrawn="1">
          <p15:clr>
            <a:srgbClr val="F26B43"/>
          </p15:clr>
        </p15:guide>
        <p15:guide id="4" pos="1440" userDrawn="1">
          <p15:clr>
            <a:srgbClr val="F26B43"/>
          </p15:clr>
        </p15:guide>
        <p15:guide id="5" pos="240" userDrawn="1">
          <p15:clr>
            <a:srgbClr val="F26B43"/>
          </p15:clr>
        </p15:guide>
        <p15:guide id="6" pos="5040" userDrawn="1">
          <p15:clr>
            <a:srgbClr val="F26B43"/>
          </p15:clr>
        </p15:guide>
        <p15:guide id="7" pos="6240" userDrawn="1">
          <p15:clr>
            <a:srgbClr val="F26B43"/>
          </p15:clr>
        </p15:guide>
        <p15:guide id="8" pos="7440" userDrawn="1">
          <p15:clr>
            <a:srgbClr val="F26B43"/>
          </p15:clr>
        </p15:guide>
        <p15:guide id="9" orient="horz" pos="1474" userDrawn="1">
          <p15:clr>
            <a:srgbClr val="F26B43"/>
          </p15:clr>
        </p15:guide>
        <p15:guide id="10" orient="horz" pos="840" userDrawn="1">
          <p15:clr>
            <a:srgbClr val="F26B43"/>
          </p15:clr>
        </p15:guide>
        <p15:guide id="11" orient="horz" pos="240" userDrawn="1">
          <p15:clr>
            <a:srgbClr val="F26B43"/>
          </p15:clr>
        </p15:guide>
        <p15:guide id="12" orient="horz" pos="2696" userDrawn="1">
          <p15:clr>
            <a:srgbClr val="F26B43"/>
          </p15:clr>
        </p15:guide>
        <p15:guide id="14" orient="horz" pos="4080" userDrawn="1">
          <p15:clr>
            <a:srgbClr val="F26B43"/>
          </p15:clr>
        </p15:guide>
        <p15:guide id="15" orient="horz" pos="3936" userDrawn="1">
          <p15:clr>
            <a:srgbClr val="F26B43"/>
          </p15:clr>
        </p15:guide>
        <p15:guide id="17" pos="5034" userDrawn="1">
          <p15:clr>
            <a:srgbClr val="F26B43"/>
          </p15:clr>
        </p15:guide>
        <p15:guide id="18" orient="horz" pos="3312" userDrawn="1">
          <p15:clr>
            <a:srgbClr val="F26B43"/>
          </p15:clr>
        </p15:guide>
        <p15:guide id="19" orient="horz" pos="2702" userDrawn="1">
          <p15:clr>
            <a:srgbClr val="F26B43"/>
          </p15:clr>
        </p15:guide>
        <p15:guide id="21" pos="2634" userDrawn="1">
          <p15:clr>
            <a:srgbClr val="F26B43"/>
          </p15:clr>
        </p15:guide>
        <p15:guide id="22" pos="5046" userDrawn="1">
          <p15:clr>
            <a:srgbClr val="F26B43"/>
          </p15:clr>
        </p15:guide>
        <p15:guide id="23" orient="horz" pos="1468" userDrawn="1">
          <p15:clr>
            <a:srgbClr val="F26B43"/>
          </p15:clr>
        </p15:guide>
        <p15:guide id="25" orient="horz" pos="1480" userDrawn="1">
          <p15:clr>
            <a:srgbClr val="F26B43"/>
          </p15:clr>
        </p15:guide>
        <p15:guide id="26" orient="horz" pos="2706" userDrawn="1">
          <p15:clr>
            <a:srgbClr val="F26B43"/>
          </p15:clr>
        </p15:guide>
        <p15:guide id="27" pos="2648" userDrawn="1">
          <p15:clr>
            <a:srgbClr val="F26B43"/>
          </p15:clr>
        </p15:guide>
        <p15:guide id="28" orient="horz" pos="576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jKla3ssczTAhVk04MKHUPJBQ8QjRwIBw&amp;url=http://myhoustonmajic.hellobeautiful.com/3181291/the-power-of-post-it-notes/&amp;psig=AFQjCNGihJM_vegUxaXTxQrHH0bcMDcb2A&amp;ust=1493648850286732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emf"/><Relationship Id="rId4" Type="http://schemas.openxmlformats.org/officeDocument/2006/relationships/image" Target="../media/image131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emf"/><Relationship Id="rId5" Type="http://schemas.openxmlformats.org/officeDocument/2006/relationships/image" Target="../media/image139.emf"/><Relationship Id="rId4" Type="http://schemas.openxmlformats.org/officeDocument/2006/relationships/image" Target="../media/image13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40915" y="2489685"/>
            <a:ext cx="5074284" cy="1011504"/>
          </a:xfrm>
          <a:noFill/>
        </p:spPr>
        <p:txBody>
          <a:bodyPr/>
          <a:lstStyle/>
          <a:p>
            <a:pPr algn="ctr"/>
            <a:r>
              <a:rPr lang="en-US" sz="4400" dirty="0">
                <a:solidFill>
                  <a:srgbClr val="F1FC64"/>
                </a:solidFill>
              </a:rPr>
              <a:t>ACPC IP Metrics </a:t>
            </a:r>
            <a:br>
              <a:rPr lang="en-US" sz="4400" dirty="0">
                <a:solidFill>
                  <a:srgbClr val="F1FC64"/>
                </a:solidFill>
              </a:rPr>
            </a:br>
            <a:r>
              <a:rPr lang="en-US" sz="4000" dirty="0">
                <a:solidFill>
                  <a:srgbClr val="F1FC64"/>
                </a:solidFill>
              </a:rPr>
              <a:t>2017 Survey</a:t>
            </a: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9525001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32" y="162949"/>
            <a:ext cx="4276937" cy="6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IP teams have primary responsibilities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1" y="1707125"/>
            <a:ext cx="11491546" cy="4339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949" y="4096464"/>
            <a:ext cx="1790700" cy="112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1237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Size of IP team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666" y="782687"/>
            <a:ext cx="7635605" cy="5562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465" y="836614"/>
            <a:ext cx="4339755" cy="1727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3290" y="6345631"/>
            <a:ext cx="14174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IP team members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834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Size of IP team as percentage of total legal department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16" y="830781"/>
            <a:ext cx="9086850" cy="560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170" y="1013661"/>
            <a:ext cx="3557793" cy="1563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9550" y="6431481"/>
            <a:ext cx="174895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% of legal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18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Revenue ($M) per employee in IP team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54" y="1769672"/>
            <a:ext cx="9387926" cy="3436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307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R&amp;D spend ($M) per employee in IP team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04" y="1618076"/>
            <a:ext cx="9602666" cy="3669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183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Patent related staff roles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12" y="836613"/>
            <a:ext cx="9402258" cy="5819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525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Patent related staff roles by industry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0333" y="875525"/>
            <a:ext cx="9997952" cy="5387978"/>
            <a:chOff x="220333" y="875525"/>
            <a:chExt cx="9997952" cy="53879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333" y="875525"/>
              <a:ext cx="9929507" cy="53879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15280" y="3020451"/>
              <a:ext cx="43688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Other</a:t>
              </a:r>
            </a:p>
            <a:p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93080" y="5384560"/>
              <a:ext cx="32004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Other</a:t>
              </a:r>
            </a:p>
            <a:p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02200" y="5359160"/>
              <a:ext cx="60452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Docketing</a:t>
              </a:r>
            </a:p>
            <a:p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98080" y="4235300"/>
              <a:ext cx="68072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</a:rPr>
                <a:t>Docketing</a:t>
              </a:r>
            </a:p>
            <a:p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</a:rPr>
                <a:t>5%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09280" y="4277669"/>
              <a:ext cx="26924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Eng</a:t>
              </a:r>
            </a:p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1%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32665" y="4277669"/>
              <a:ext cx="26924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Oth</a:t>
              </a:r>
            </a:p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1%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37565" y="3030611"/>
              <a:ext cx="68072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95000"/>
                    </a:schemeClr>
                  </a:solidFill>
                </a:rPr>
                <a:t>Paralegals</a:t>
              </a:r>
            </a:p>
            <a:p>
              <a:r>
                <a:rPr lang="en-US" sz="900" dirty="0">
                  <a:solidFill>
                    <a:schemeClr val="bg1">
                      <a:lumMod val="95000"/>
                    </a:schemeClr>
                  </a:solidFill>
                </a:rPr>
                <a:t>19%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01905" y="4635891"/>
              <a:ext cx="68072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95000"/>
                    </a:schemeClr>
                  </a:solidFill>
                </a:rPr>
                <a:t>Admin 2%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13172" y="4651131"/>
              <a:ext cx="449648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95000"/>
                    </a:schemeClr>
                  </a:solidFill>
                </a:rPr>
                <a:t>Dock 1%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00704" y="4654062"/>
              <a:ext cx="308496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95000"/>
                    </a:schemeClr>
                  </a:solidFill>
                </a:rPr>
                <a:t>Oth 1%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22460" y="5963875"/>
              <a:ext cx="58674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95000"/>
                    </a:schemeClr>
                  </a:solidFill>
                </a:rPr>
                <a:t>Dock 4%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051561" y="5963875"/>
              <a:ext cx="29337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</a:rPr>
                <a:t>10%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07334" y="5290506"/>
              <a:ext cx="29337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</a:rPr>
                <a:t>8%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30130" y="5610312"/>
              <a:ext cx="25019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</a:rPr>
                <a:t>4%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715" y="3189728"/>
            <a:ext cx="1833131" cy="8598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709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1" y="264160"/>
            <a:ext cx="11425237" cy="457200"/>
          </a:xfrm>
        </p:spPr>
        <p:txBody>
          <a:bodyPr/>
          <a:lstStyle/>
          <a:p>
            <a:r>
              <a:rPr lang="en-US" b="1" dirty="0"/>
              <a:t>Trademark related staff roles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686" y="834572"/>
            <a:ext cx="8947096" cy="5550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69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411" y="264160"/>
            <a:ext cx="11425237" cy="457200"/>
          </a:xfrm>
        </p:spPr>
        <p:txBody>
          <a:bodyPr/>
          <a:lstStyle/>
          <a:p>
            <a:r>
              <a:rPr lang="en-US" b="1" dirty="0"/>
              <a:t>Trademark related staff roles by industry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0070" y="860107"/>
            <a:ext cx="9269226" cy="5723573"/>
            <a:chOff x="560070" y="860107"/>
            <a:chExt cx="9269226" cy="57235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070" y="860107"/>
              <a:ext cx="9269226" cy="572357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76379" y="6410720"/>
              <a:ext cx="60452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Other 1%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48529" y="5271530"/>
              <a:ext cx="411051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Dock</a:t>
              </a:r>
            </a:p>
            <a:p>
              <a:r>
                <a:rPr 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34929" y="4436378"/>
              <a:ext cx="2906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432465" y="3175790"/>
              <a:ext cx="290655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Oth5%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59313" y="4772942"/>
              <a:ext cx="369903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Dock 8%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53473" y="6347864"/>
              <a:ext cx="650319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Other 3%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774" y="3175790"/>
            <a:ext cx="2099392" cy="9847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989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R&amp;D spend ($000) per inventor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12294" y="6177505"/>
            <a:ext cx="20864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R&amp;D spend ($000) per inventor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355" y="1100680"/>
            <a:ext cx="8515350" cy="507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778" y="836614"/>
            <a:ext cx="4057844" cy="1319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724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Terms of use: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7063" y="1536174"/>
            <a:ext cx="78178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survey </a:t>
            </a:r>
            <a:r>
              <a:rPr lang="en-US" sz="24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report was written and produced by Association of Corporate Patent Counsel (ACPC).  This report is provided under controlled distribution and is not generally available to the public </a:t>
            </a:r>
            <a:r>
              <a:rPr lang="en-US" sz="2400" u="sng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to ACPC members that did not participate in the survey</a:t>
            </a:r>
            <a:r>
              <a:rPr lang="en-US" sz="24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 No redistribution or sharing, either in whole or in part, is allowed without written permission from ACPC. </a:t>
            </a:r>
          </a:p>
          <a:p>
            <a:endParaRPr lang="en-US" sz="2400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exchange for receiving this survey report, you acknowledge and agree to these Terms of Use.</a:t>
            </a:r>
            <a:endParaRPr lang="en-US" sz="24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654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229854" y="2091898"/>
            <a:ext cx="11732292" cy="2677656"/>
          </a:xfrm>
          <a:prstGeom prst="rect">
            <a:avLst/>
          </a:prstGeom>
          <a:solidFill>
            <a:srgbClr val="99E105"/>
          </a:solidFill>
        </p:spPr>
        <p:txBody>
          <a:bodyPr wrap="square" lIns="182880" tIns="0" rIns="182880" bIns="0" rtlCol="0" anchor="ctr" anchorCtr="0">
            <a:spAutoFit/>
          </a:bodyPr>
          <a:lstStyle/>
          <a:p>
            <a:endParaRPr lang="en-US" sz="6000" b="1" dirty="0"/>
          </a:p>
          <a:p>
            <a:r>
              <a:rPr lang="en-US" sz="5400" b="1" dirty="0"/>
              <a:t>Spending Metrics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517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Total legal spend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74" y="880785"/>
            <a:ext cx="8988164" cy="5590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038" y="836614"/>
            <a:ext cx="4546559" cy="1437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3507" y="6471361"/>
            <a:ext cx="8370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Legal spend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9851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Legal spend as percentage of revenue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762" y="949525"/>
            <a:ext cx="8776536" cy="5482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073" y="836614"/>
            <a:ext cx="4339797" cy="1372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2030" y="6460644"/>
            <a:ext cx="129175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% of revenue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6511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In-house IP spend as percentage of total legal spend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78" y="1054292"/>
            <a:ext cx="7866937" cy="5509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275" y="926468"/>
            <a:ext cx="4202374" cy="1343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6115" y="6522717"/>
            <a:ext cx="132471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% of legal spend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246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Total IP spend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46" y="942658"/>
            <a:ext cx="8926914" cy="5490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141" y="836614"/>
            <a:ext cx="4713649" cy="1506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5303" y="6432968"/>
            <a:ext cx="8370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IP spend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119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IP spend as percentage of revenue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39" y="1293814"/>
            <a:ext cx="9321596" cy="5261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858" y="836614"/>
            <a:ext cx="4482569" cy="1430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3400" y="6470698"/>
            <a:ext cx="106315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% of revenue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840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IP Spend as percentage of R&amp;D spend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83" y="833271"/>
            <a:ext cx="9264290" cy="5558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483" y="924711"/>
            <a:ext cx="4017507" cy="1282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0700" y="6391845"/>
            <a:ext cx="10540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% of R&amp;D spend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550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Patent Spend as percentage of R&amp;D spend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180" y="1293814"/>
            <a:ext cx="8267700" cy="491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923" y="836614"/>
            <a:ext cx="4042788" cy="1290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6430" y="6208714"/>
            <a:ext cx="10540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% of R&amp;D spend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616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In-house IP spend as percentage of total IP spend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522" y="1101979"/>
            <a:ext cx="9331015" cy="5359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921" y="836614"/>
            <a:ext cx="3723389" cy="1188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7100" y="6461730"/>
            <a:ext cx="10540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% of IP spend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458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Patent litigation spend as percentage of total IP spend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173" y="946558"/>
            <a:ext cx="8759713" cy="5223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965" y="946558"/>
            <a:ext cx="4339195" cy="1384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7100" y="6195105"/>
            <a:ext cx="10540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% of IP spend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006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ACPC Benchmarking Survey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74650" y="1021081"/>
            <a:ext cx="8766940" cy="2956559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ACPC Executive Committee replaced salary survey with IP metrics survey in 2017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IP Metrics Survey Committee formed March 2017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Survey conducted May-June 2017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42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4" descr="http://cdn3.fotosearch.com/bthumb/FSA/FSA446/x13370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6914" y="85161"/>
            <a:ext cx="2675262" cy="26123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6522" y="3804214"/>
            <a:ext cx="10976798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IP metrics included:  company size and industry, R&amp;D function size and spend, innovative output, legal department size and spend, IP function size and spend, average costs by IP activity, outside counsel use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45 respondents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Results aggregated by ACPC staff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525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Patent portfolio spend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89" y="836614"/>
            <a:ext cx="9036377" cy="5539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866" y="2956625"/>
            <a:ext cx="2770252" cy="129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531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Trademark portfolio spend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572" y="2933730"/>
            <a:ext cx="2342108" cy="10985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9412" y="1018794"/>
            <a:ext cx="9357160" cy="5217218"/>
            <a:chOff x="379412" y="1018794"/>
            <a:chExt cx="9357160" cy="52172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412" y="1018794"/>
              <a:ext cx="9357160" cy="52172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36461" y="1175242"/>
              <a:ext cx="49530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Enforce 17%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68079" y="5809896"/>
              <a:ext cx="26924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9%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95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Spend on patent post-grant proceedings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96080"/>
            <a:ext cx="10211361" cy="3587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408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Spend on patent freedom to operate activities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33" y="1614800"/>
            <a:ext cx="9703793" cy="3353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1163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spend distribution by type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798" y="942079"/>
            <a:ext cx="5842464" cy="5580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129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0" y="929959"/>
            <a:ext cx="5467350" cy="5343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674" y="950914"/>
            <a:ext cx="5514975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2016 external spend vs. plan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52794" y="1298253"/>
            <a:ext cx="12598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Total 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10642" y="1293814"/>
            <a:ext cx="12598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Patent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727" y="2288105"/>
            <a:ext cx="179070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135" y="2284609"/>
            <a:ext cx="1790700" cy="1123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6108" y="6284914"/>
            <a:ext cx="10540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Budget variance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13534" y="6273484"/>
            <a:ext cx="10540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Budget variance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84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229854" y="2091898"/>
            <a:ext cx="11732292" cy="2677656"/>
          </a:xfrm>
          <a:prstGeom prst="rect">
            <a:avLst/>
          </a:prstGeom>
          <a:solidFill>
            <a:srgbClr val="99E105"/>
          </a:solidFill>
        </p:spPr>
        <p:txBody>
          <a:bodyPr wrap="square" lIns="182880" tIns="0" rIns="182880" bIns="0" rtlCol="0" anchor="ctr" anchorCtr="0">
            <a:spAutoFit/>
          </a:bodyPr>
          <a:lstStyle/>
          <a:p>
            <a:endParaRPr lang="en-US" sz="6000" b="1" dirty="0"/>
          </a:p>
          <a:p>
            <a:r>
              <a:rPr lang="en-US" sz="5400" b="1" dirty="0"/>
              <a:t>Portfolio Metrics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317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 in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17" y="1151218"/>
            <a:ext cx="8810625" cy="517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939" y="836614"/>
            <a:ext cx="4450891" cy="1399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056" y="6323293"/>
            <a:ext cx="164376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Invention disclosures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4250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($M) per invention disclosure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3497" y="6455579"/>
            <a:ext cx="324102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Revenue ($M) per invention disclosure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321" y="5856354"/>
            <a:ext cx="558202" cy="378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06" y="1163167"/>
            <a:ext cx="9264203" cy="5292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593" y="836614"/>
            <a:ext cx="4073725" cy="1209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963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 per $M R&amp;D spend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788" y="1026528"/>
            <a:ext cx="8566483" cy="5485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113" y="836614"/>
            <a:ext cx="3785607" cy="1123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0883" y="6511906"/>
            <a:ext cx="14932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Invention disclosures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170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379414"/>
            <a:ext cx="6432868" cy="457200"/>
          </a:xfrm>
        </p:spPr>
        <p:txBody>
          <a:bodyPr/>
          <a:lstStyle/>
          <a:p>
            <a:r>
              <a:rPr lang="en-US" dirty="0"/>
              <a:t>Special thanks to the IP Metrics Survey Committee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034730" y="2057399"/>
            <a:ext cx="2820990" cy="419100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/>
              <a:t>Tom Beall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John Cheek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Bernie Graves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Jason Houser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Dave Justmann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9950" y="2057399"/>
            <a:ext cx="2820990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/>
              <a:t>Ryan McQuade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Kevin Rhodes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Dennis Skarvan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Brian Suffredini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Roy Waldron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Image result for thank you post-it not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3020" y="116058"/>
            <a:ext cx="3147679" cy="31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4730" y="5863679"/>
            <a:ext cx="6644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dirty="0"/>
              <a:t>ACPC Executive Office:	Katie Fernstaedt</a:t>
            </a:r>
          </a:p>
          <a:p>
            <a:r>
              <a:rPr lang="en-US" sz="2500" dirty="0"/>
              <a:t>				Miriam Feingold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71850" y="4878793"/>
            <a:ext cx="3413760" cy="13696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274320" tIns="91440" rIns="91440" bIns="91440" rtlCol="0">
            <a:spAutoFit/>
          </a:bodyPr>
          <a:lstStyle/>
          <a:p>
            <a:pPr algn="ctr"/>
            <a:r>
              <a:rPr lang="en-US" b="1" dirty="0"/>
              <a:t>Special thanks:</a:t>
            </a:r>
          </a:p>
          <a:p>
            <a:pPr algn="ctr"/>
            <a:endParaRPr lang="en-US" sz="500" dirty="0"/>
          </a:p>
          <a:p>
            <a:r>
              <a:rPr lang="en-US" dirty="0"/>
              <a:t>Cheryl Muellner, </a:t>
            </a:r>
          </a:p>
          <a:p>
            <a:r>
              <a:rPr lang="en-US" dirty="0"/>
              <a:t>3M Manager of IP Operations &amp; Data Analyst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46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 per inventor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981" y="1099914"/>
            <a:ext cx="8576098" cy="5388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297" y="836614"/>
            <a:ext cx="4350873" cy="1345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3003" y="6488348"/>
            <a:ext cx="14932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Invention disclosures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637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 per registered patent practitioner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306" y="1007913"/>
            <a:ext cx="8571448" cy="5332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490" y="836614"/>
            <a:ext cx="4138517" cy="1343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9308" y="6335964"/>
            <a:ext cx="14932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Invention disclosures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011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 in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712" y="1103395"/>
            <a:ext cx="8528635" cy="541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461" y="836614"/>
            <a:ext cx="4254949" cy="1381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0331" y="6516780"/>
            <a:ext cx="14932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Priority patent filings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978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($M) per priority patent filing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3616" y="6520704"/>
            <a:ext cx="32410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Revenue ($M) per priority patent filing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135" y="1455323"/>
            <a:ext cx="7985204" cy="5065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061" y="836614"/>
            <a:ext cx="3303384" cy="1072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2324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 per $M R&amp;D spend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255" y="836614"/>
            <a:ext cx="9353550" cy="565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229" y="836614"/>
            <a:ext cx="3777082" cy="1223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0331" y="6516780"/>
            <a:ext cx="14932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Priority patent filings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68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 per inventor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180" y="836614"/>
            <a:ext cx="8267700" cy="570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57" y="836614"/>
            <a:ext cx="3707324" cy="1201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0331" y="6516780"/>
            <a:ext cx="14932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Priority patent filings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795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 per registered patent practitioner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527" y="1143020"/>
            <a:ext cx="9181005" cy="5131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053" y="836614"/>
            <a:ext cx="3670258" cy="1248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8756" y="6274835"/>
            <a:ext cx="14932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Priority patent filings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02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 per invention disclosure in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61" y="1293814"/>
            <a:ext cx="8787537" cy="51366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351" y="836614"/>
            <a:ext cx="3586099" cy="1252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9309" y="6430490"/>
            <a:ext cx="14932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Priority patent filings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925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granted in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30" y="948186"/>
            <a:ext cx="9677400" cy="558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405" y="836614"/>
            <a:ext cx="4120376" cy="1371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2377" y="6529836"/>
            <a:ext cx="11460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Patents granted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883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06" y="836614"/>
            <a:ext cx="9715500" cy="5581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($M) per patent granted in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8764" y="6418264"/>
            <a:ext cx="27865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Revenue ($M) per granted patent in 2016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744" y="836614"/>
            <a:ext cx="3906552" cy="1195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225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respondents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6592" y="1605358"/>
            <a:ext cx="1022908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45 companies responded to the survey</a:t>
            </a:r>
          </a:p>
          <a:p>
            <a:pPr algn="ctr"/>
            <a:r>
              <a:rPr lang="en-US" sz="1600" dirty="0"/>
              <a:t>Consumer Products combined with Other category to preserve anonymity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02" y="2588752"/>
            <a:ext cx="11077320" cy="2820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623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Granted patent per $M R&amp;D spend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41" y="1745983"/>
            <a:ext cx="8147578" cy="4780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094" y="836614"/>
            <a:ext cx="3581226" cy="1151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2377" y="6529836"/>
            <a:ext cx="11460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Patents granted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247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granted per inventor in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865" y="1160897"/>
            <a:ext cx="8810330" cy="5214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874" y="836614"/>
            <a:ext cx="3849775" cy="1266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5526" y="6375707"/>
            <a:ext cx="11460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Patents granted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372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granted per registered patent practitioner in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43" y="947424"/>
            <a:ext cx="8507806" cy="5409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809" y="836614"/>
            <a:ext cx="3964791" cy="1370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4584" y="6382711"/>
            <a:ext cx="11460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Patents granted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patents granted in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56" y="1000219"/>
            <a:ext cx="8953747" cy="5372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305" y="836614"/>
            <a:ext cx="3560145" cy="123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9308" y="6372467"/>
            <a:ext cx="167848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U.S. patents granted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087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($M) per U.S. patent granted in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6402" y="6305907"/>
            <a:ext cx="324102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Revenue ($M) per U.S. patent granted in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56" y="861562"/>
            <a:ext cx="9131190" cy="5419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425" y="889965"/>
            <a:ext cx="3722605" cy="1187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333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patent granted in 2016 per $M R&amp;D spend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125" y="1015723"/>
            <a:ext cx="8377809" cy="5231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465" y="836614"/>
            <a:ext cx="3913995" cy="1248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5055" y="6257304"/>
            <a:ext cx="167848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U.S. patents granted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358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patents granted per inventor in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494" y="1581215"/>
            <a:ext cx="7119723" cy="4778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237" y="836614"/>
            <a:ext cx="3342783" cy="1066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5850" y="6359660"/>
            <a:ext cx="167848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U.S. patents granted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970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36" y="379414"/>
            <a:ext cx="11812588" cy="457200"/>
          </a:xfrm>
        </p:spPr>
        <p:txBody>
          <a:bodyPr/>
          <a:lstStyle/>
          <a:p>
            <a:r>
              <a:rPr lang="en-US" dirty="0"/>
              <a:t>U.S. patents granted per registered patent practitioner in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53" y="1656935"/>
            <a:ext cx="8265154" cy="4995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187" y="836614"/>
            <a:ext cx="3343433" cy="1158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8756" y="6567901"/>
            <a:ext cx="167848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U.S. patents granted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323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Trademark registrations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142" y="836614"/>
            <a:ext cx="8867775" cy="570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384" y="836614"/>
            <a:ext cx="4099766" cy="1328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9859" y="6542089"/>
            <a:ext cx="160904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Trademark registrations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055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($M) per trademark registration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0829" y="6225509"/>
            <a:ext cx="324102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Revenue ($M) per trademark registration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837" y="1007243"/>
            <a:ext cx="8690385" cy="5210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399" y="914982"/>
            <a:ext cx="3787451" cy="1227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664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803" y="987942"/>
            <a:ext cx="8722454" cy="5375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revenue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701" y="836614"/>
            <a:ext cx="4652170" cy="1742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2030" y="6345631"/>
            <a:ext cx="8370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Revenue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073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registrations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93" y="936023"/>
            <a:ext cx="8421673" cy="5494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009" y="836614"/>
            <a:ext cx="3493571" cy="1131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4113" y="6445196"/>
            <a:ext cx="16553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Domain name registrations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568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($M) per domain name registration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7025" y="6351587"/>
            <a:ext cx="324102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Revenue ($M) per domain name registration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88" y="836612"/>
            <a:ext cx="9058275" cy="551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766" y="836613"/>
            <a:ext cx="4636694" cy="1444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981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Active patent portfolio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095" y="1017270"/>
            <a:ext cx="8997869" cy="5520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925" y="836614"/>
            <a:ext cx="4413031" cy="1362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2377" y="6529836"/>
            <a:ext cx="11460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Active patents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735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Revenue ($M) per active patent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60189" y="6373385"/>
            <a:ext cx="23293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Revenue ($M) </a:t>
            </a:r>
            <a:r>
              <a:rPr lang="en-US" sz="1100" b="1">
                <a:latin typeface="3M Circular TT Light" panose="020B0404020101020102" pitchFamily="34" charset="0"/>
                <a:cs typeface="3M Circular TT Light" panose="020B0404020101020102" pitchFamily="34" charset="0"/>
              </a:rPr>
              <a:t>per active </a:t>
            </a:r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patent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37" y="1133636"/>
            <a:ext cx="8373984" cy="5239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541" y="836614"/>
            <a:ext cx="3917588" cy="1209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7070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Active patent per $M R&amp;D spend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317" y="1293814"/>
            <a:ext cx="8353425" cy="519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671" y="836614"/>
            <a:ext cx="3640210" cy="1255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2029" y="6484939"/>
            <a:ext cx="11460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Active patents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822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Active patents per inventor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171" y="1058227"/>
            <a:ext cx="8407718" cy="5404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869" y="836614"/>
            <a:ext cx="4196131" cy="143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0802" y="6462459"/>
            <a:ext cx="11460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Active patents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078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Active patents per registered patent practitioner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397" y="944727"/>
            <a:ext cx="8597265" cy="5470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359" y="836614"/>
            <a:ext cx="4175812" cy="1428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7653" y="6439188"/>
            <a:ext cx="11460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Active patents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756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Revenue ($M) per pending patent application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1588" y="6324733"/>
            <a:ext cx="324102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Revenue ($M) per pending patent application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13" y="1027401"/>
            <a:ext cx="8450432" cy="5267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011" y="913101"/>
            <a:ext cx="3714569" cy="1233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530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Pending patent application per $M R&amp;D spend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04" y="1390187"/>
            <a:ext cx="7577252" cy="5113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006" y="836614"/>
            <a:ext cx="3235643" cy="1107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4502" y="6503670"/>
            <a:ext cx="192155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Pending patent applications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537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Pending patent applications per inventor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981" y="958214"/>
            <a:ext cx="7946098" cy="5511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833" y="836614"/>
            <a:ext cx="4351617" cy="1489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90411" y="6469379"/>
            <a:ext cx="192155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Pending patent applications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889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8" y="1182931"/>
            <a:ext cx="10423190" cy="5133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2016 R&amp;D spend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383" y="836614"/>
            <a:ext cx="4569177" cy="1711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9226" y="6315959"/>
            <a:ext cx="8370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R&amp;D spend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304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32" y="404144"/>
            <a:ext cx="11812588" cy="457200"/>
          </a:xfrm>
        </p:spPr>
        <p:txBody>
          <a:bodyPr/>
          <a:lstStyle/>
          <a:p>
            <a:r>
              <a:rPr lang="en-US" b="1" dirty="0"/>
              <a:t>Pending patent applications per registered patent practitioner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913" y="1079070"/>
            <a:ext cx="8453826" cy="5436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173" y="861344"/>
            <a:ext cx="3722547" cy="1273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0963" y="6515100"/>
            <a:ext cx="192155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Pending patent applications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763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>
            <a:normAutofit/>
          </a:bodyPr>
          <a:lstStyle/>
          <a:p>
            <a:r>
              <a:rPr lang="en-US" b="1" dirty="0"/>
              <a:t>Registered patent practitioners $M per R&amp;D spend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35446" y="6400800"/>
            <a:ext cx="1999888" cy="1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Registered patent practitioners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30" y="1181100"/>
            <a:ext cx="9906000" cy="521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180" y="917895"/>
            <a:ext cx="4200344" cy="14697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705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Geographic distribution of granted patent portfolio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394" y="941657"/>
            <a:ext cx="6489271" cy="5668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090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Geographic distribution of pending patent applications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937" y="932153"/>
            <a:ext cx="5960185" cy="5593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498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229854" y="2138065"/>
            <a:ext cx="11732292" cy="2585323"/>
          </a:xfrm>
          <a:prstGeom prst="rect">
            <a:avLst/>
          </a:prstGeom>
          <a:solidFill>
            <a:srgbClr val="99E105"/>
          </a:solidFill>
        </p:spPr>
        <p:txBody>
          <a:bodyPr wrap="square" lIns="182880" tIns="0" rIns="182880" bIns="0" rtlCol="0" anchor="ctr" anchorCtr="0">
            <a:spAutoFit/>
          </a:bodyPr>
          <a:lstStyle/>
          <a:p>
            <a:endParaRPr lang="en-US" sz="6000" b="1" dirty="0"/>
          </a:p>
          <a:p>
            <a:r>
              <a:rPr lang="en-US" sz="4900" b="1" dirty="0"/>
              <a:t>Patent Strategies &amp; Portfolio Analyses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936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strategies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571" y="1263775"/>
            <a:ext cx="110970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/>
              <a:t>70% of respondents (31) have a documented patent strategy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4143" y="5190641"/>
            <a:ext cx="939001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/>
              <a:t>95% of documented strategies are approved by management outside the IP team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057" y="2270392"/>
            <a:ext cx="879565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For those with a strategy, the strategy is based on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0" y="2896643"/>
            <a:ext cx="10184290" cy="1921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160" y="3327944"/>
            <a:ext cx="1555949" cy="976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565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ranking / Patent to product tracking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366" y="3345075"/>
            <a:ext cx="713042" cy="609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04" y="1132713"/>
            <a:ext cx="9144000" cy="5391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9922" y="4681728"/>
            <a:ext cx="57931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53%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5250" y="5212080"/>
            <a:ext cx="57931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7906" y="4681727"/>
            <a:ext cx="57931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306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23" y="1303949"/>
            <a:ext cx="2814388" cy="1481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ranking / Patents to products correlation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105" y="911949"/>
            <a:ext cx="955459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Average percentage of </a:t>
            </a:r>
            <a:r>
              <a:rPr lang="en-US" sz="2400" dirty="0">
                <a:solidFill>
                  <a:prstClr val="black"/>
                </a:solidFill>
              </a:rPr>
              <a:t>patents that cover commercialized products: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		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3M Circular TT Book"/>
              </a:rPr>
              <a:t>                                           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43%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176" y="2830160"/>
            <a:ext cx="955852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Average percentage of patents that cover products in development: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		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3M Circular TT Book"/>
              </a:rPr>
              <a:t>                                           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37%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4286" y="4786578"/>
            <a:ext cx="916648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Average percentage of patents considered to be highly important: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		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3M Circular TT Book"/>
              </a:rPr>
              <a:t>                                        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36%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624" y="3235005"/>
            <a:ext cx="2814388" cy="1481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624" y="5215719"/>
            <a:ext cx="2814387" cy="14815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639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611" y="2198240"/>
            <a:ext cx="5560548" cy="4124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93" y="1943071"/>
            <a:ext cx="5793532" cy="4343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 time to process targets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02437" y="1176808"/>
            <a:ext cx="4226767" cy="1110573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Filing decision to filing targets</a:t>
            </a:r>
          </a:p>
          <a:p>
            <a:pPr algn="ctr"/>
            <a:r>
              <a:rPr lang="en-US" dirty="0"/>
              <a:t>Set by 51% of respondents </a:t>
            </a:r>
          </a:p>
          <a:p>
            <a:pPr algn="ctr"/>
            <a:r>
              <a:rPr lang="en-US" dirty="0"/>
              <a:t>Average 85 days / Median 90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867264" y="1176808"/>
            <a:ext cx="4577190" cy="1344022"/>
          </a:xfrm>
        </p:spPr>
        <p:txBody>
          <a:bodyPr/>
          <a:lstStyle/>
          <a:p>
            <a:pPr algn="ctr"/>
            <a:r>
              <a:rPr lang="en-US" b="1" dirty="0"/>
              <a:t>Invention disclosure to filing targets</a:t>
            </a:r>
          </a:p>
          <a:p>
            <a:pPr algn="ctr"/>
            <a:r>
              <a:rPr lang="en-US" dirty="0"/>
              <a:t>Set by 40% of respondents</a:t>
            </a:r>
          </a:p>
          <a:p>
            <a:pPr algn="ctr"/>
            <a:r>
              <a:rPr lang="en-US" dirty="0"/>
              <a:t>Average 132 days / Median 120 days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39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229854" y="2091898"/>
            <a:ext cx="11732292" cy="2677656"/>
          </a:xfrm>
          <a:prstGeom prst="rect">
            <a:avLst/>
          </a:prstGeom>
          <a:solidFill>
            <a:srgbClr val="99E105"/>
          </a:solidFill>
        </p:spPr>
        <p:txBody>
          <a:bodyPr wrap="square" lIns="182880" tIns="0" rIns="182880" bIns="0" rtlCol="0" anchor="ctr" anchorCtr="0">
            <a:spAutoFit/>
          </a:bodyPr>
          <a:lstStyle/>
          <a:p>
            <a:endParaRPr lang="en-US" sz="6000" b="1" dirty="0"/>
          </a:p>
          <a:p>
            <a:r>
              <a:rPr lang="en-US" sz="5400" b="1" dirty="0"/>
              <a:t>IP Management Tools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059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2016 R&amp;D spend as percentage of revenue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49" y="1793136"/>
            <a:ext cx="9705097" cy="3636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238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29" y="2083718"/>
            <a:ext cx="11811000" cy="4086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management systems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7598" y="1383323"/>
            <a:ext cx="87688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98% of respondents use a commercially available tool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660" y="3544681"/>
            <a:ext cx="1555949" cy="976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800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4" y="2176462"/>
            <a:ext cx="11668125" cy="387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Trademark management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7598" y="1359877"/>
            <a:ext cx="87688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82% of respondents use a commercially available tool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688" y="3359623"/>
            <a:ext cx="1879553" cy="1179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979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229854" y="2091898"/>
            <a:ext cx="11732292" cy="2677656"/>
          </a:xfrm>
          <a:prstGeom prst="rect">
            <a:avLst/>
          </a:prstGeom>
          <a:solidFill>
            <a:srgbClr val="99E105"/>
          </a:solidFill>
        </p:spPr>
        <p:txBody>
          <a:bodyPr wrap="square" lIns="182880" tIns="0" rIns="182880" bIns="0" rtlCol="0" anchor="ctr" anchorCtr="0">
            <a:spAutoFit/>
          </a:bodyPr>
          <a:lstStyle/>
          <a:p>
            <a:endParaRPr lang="en-US" sz="6000" b="1" dirty="0"/>
          </a:p>
          <a:p>
            <a:r>
              <a:rPr lang="en-US" sz="5400" b="1" dirty="0"/>
              <a:t>Outside Counsel Activities &amp; Fees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4716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usage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89730" y="1742303"/>
            <a:ext cx="11430000" cy="3744098"/>
          </a:xfrm>
        </p:spPr>
        <p:txBody>
          <a:bodyPr/>
          <a:lstStyle/>
          <a:p>
            <a:r>
              <a:rPr lang="en-US" sz="2800" dirty="0"/>
              <a:t>84% respondents use outside counsel for drafting new priority filings</a:t>
            </a:r>
          </a:p>
          <a:p>
            <a:endParaRPr lang="en-US" sz="2800" dirty="0"/>
          </a:p>
          <a:p>
            <a:r>
              <a:rPr lang="en-US" sz="2800" dirty="0"/>
              <a:t>On average, 70% of new priority filings are drafted by outside counsel on a fixed fee basis</a:t>
            </a:r>
          </a:p>
          <a:p>
            <a:endParaRPr lang="en-US" sz="2800" dirty="0"/>
          </a:p>
          <a:p>
            <a:r>
              <a:rPr lang="en-US" sz="2800" dirty="0"/>
              <a:t>56% of respondents have fixed fee arrangements with outside counsel for prosecution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014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2" y="891106"/>
            <a:ext cx="4994398" cy="4457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650" y="901992"/>
            <a:ext cx="5172470" cy="4469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outside counsel for all patent related activities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1476" y="1265140"/>
            <a:ext cx="7820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U.S.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5279" y="1254254"/>
            <a:ext cx="23583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International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105" y="5402720"/>
            <a:ext cx="2858429" cy="1291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9961" y="5348228"/>
            <a:ext cx="2969009" cy="1341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187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16" y="166054"/>
            <a:ext cx="9025846" cy="457200"/>
          </a:xfrm>
        </p:spPr>
        <p:txBody>
          <a:bodyPr/>
          <a:lstStyle/>
          <a:p>
            <a:r>
              <a:rPr lang="en-US" sz="3000" dirty="0">
                <a:sym typeface="Wingdings" panose="05000000000000000000" pitchFamily="2" charset="2"/>
              </a:rPr>
              <a:t>Percentage of priority patent applications drafted by outside counsel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46" y="1244058"/>
            <a:ext cx="9152587" cy="5221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404" y="1937704"/>
            <a:ext cx="2915669" cy="1317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035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3" y="166053"/>
            <a:ext cx="10462089" cy="635089"/>
          </a:xfrm>
        </p:spPr>
        <p:txBody>
          <a:bodyPr/>
          <a:lstStyle/>
          <a:p>
            <a:r>
              <a:rPr lang="en-US" sz="3000" dirty="0">
                <a:sym typeface="Wingdings" panose="05000000000000000000" pitchFamily="2" charset="2"/>
              </a:rPr>
              <a:t>Percentage of priority patent applications drafted by outside counsel on a fixed fee basis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41" y="1080335"/>
            <a:ext cx="9245319" cy="5336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780" y="2234765"/>
            <a:ext cx="3246039" cy="1426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404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72619" cy="457200"/>
          </a:xfrm>
        </p:spPr>
        <p:txBody>
          <a:bodyPr/>
          <a:lstStyle/>
          <a:p>
            <a:r>
              <a:rPr lang="en-US" sz="2800" dirty="0">
                <a:sym typeface="Wingdings" panose="05000000000000000000" pitchFamily="2" charset="2"/>
              </a:rPr>
              <a:t>U.S. patent prosecution on a fixed fee basis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448" y="1153303"/>
            <a:ext cx="4440886" cy="4575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195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Outside Counsel Fees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168693954"/>
              </p:ext>
            </p:extLst>
          </p:nvPr>
        </p:nvGraphicFramePr>
        <p:xfrm>
          <a:off x="388937" y="1000125"/>
          <a:ext cx="11238156" cy="5654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486772">
                  <a:extLst>
                    <a:ext uri="{9D8B030D-6E8A-4147-A177-3AD203B41FA5}">
                      <a16:colId xmlns:a16="http://schemas.microsoft.com/office/drawing/2014/main" xmlns="" val="2333520049"/>
                    </a:ext>
                  </a:extLst>
                </a:gridCol>
                <a:gridCol w="2028092">
                  <a:extLst>
                    <a:ext uri="{9D8B030D-6E8A-4147-A177-3AD203B41FA5}">
                      <a16:colId xmlns:a16="http://schemas.microsoft.com/office/drawing/2014/main" xmlns="" val="1394301914"/>
                    </a:ext>
                  </a:extLst>
                </a:gridCol>
                <a:gridCol w="1723292">
                  <a:extLst>
                    <a:ext uri="{9D8B030D-6E8A-4147-A177-3AD203B41FA5}">
                      <a16:colId xmlns:a16="http://schemas.microsoft.com/office/drawing/2014/main" xmlns="" val="2044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Preparation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Cost</a:t>
                      </a:r>
                    </a:p>
                  </a:txBody>
                  <a:tcPr marR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958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utility patent fields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$8,323</a:t>
                      </a:r>
                    </a:p>
                  </a:txBody>
                  <a:tcPr marL="7620" marR="18288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3620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Biotech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$11,250</a:t>
                      </a:r>
                    </a:p>
                  </a:txBody>
                  <a:tcPr marL="7620" marR="18288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6739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Chemical non-pharma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$9,657</a:t>
                      </a:r>
                    </a:p>
                  </a:txBody>
                  <a:tcPr marL="7620" marR="18288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Drafting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$3,620</a:t>
                      </a:r>
                    </a:p>
                  </a:txBody>
                  <a:tcPr marL="7620" marR="18288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0479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/ Computer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$8,614</a:t>
                      </a:r>
                    </a:p>
                  </a:txBody>
                  <a:tcPr marL="7620" marR="18288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3229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Mechanical / Electromechanical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$7,497</a:t>
                      </a:r>
                    </a:p>
                  </a:txBody>
                  <a:tcPr marL="7620" marR="18288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3667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Prosecution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Respondents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Average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 marR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7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OA Response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$2,483</a:t>
                      </a:r>
                    </a:p>
                  </a:txBody>
                  <a:tcPr marL="7620" marR="18288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9776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Respondents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Average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 marR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432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Invalidity opinion - US OC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$19,723</a:t>
                      </a:r>
                    </a:p>
                  </a:txBody>
                  <a:tcPr marL="7620" marR="18288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632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Non-infringement opinion - US OC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$15,580</a:t>
                      </a:r>
                    </a:p>
                  </a:txBody>
                  <a:tcPr marL="7620" marR="18288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2501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 non-infringement and invalidity opinion - US OC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$25,381</a:t>
                      </a:r>
                    </a:p>
                  </a:txBody>
                  <a:tcPr marL="7620" marR="18288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034784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040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2566" y="6696417"/>
            <a:ext cx="272005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2017 Association of Corporate Patent Counsel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229854" y="2091898"/>
            <a:ext cx="11732292" cy="2677656"/>
          </a:xfrm>
          <a:prstGeom prst="rect">
            <a:avLst/>
          </a:prstGeom>
          <a:solidFill>
            <a:srgbClr val="99E105"/>
          </a:solidFill>
        </p:spPr>
        <p:txBody>
          <a:bodyPr wrap="square" lIns="182880" tIns="0" rIns="182880" bIns="0" rtlCol="0" anchor="ctr" anchorCtr="0">
            <a:spAutoFit/>
          </a:bodyPr>
          <a:lstStyle/>
          <a:p>
            <a:endParaRPr lang="en-US" sz="6000" b="1" dirty="0"/>
          </a:p>
          <a:p>
            <a:r>
              <a:rPr lang="en-US" sz="5400" b="1" dirty="0"/>
              <a:t>IP Teams, Roles &amp; Responsibilities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596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50209_3M_PPTTemplate_v7">
  <a:themeElements>
    <a:clrScheme name="TRIFECTA 3 LtGrn_Grn_LtBlue-A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AAE600"/>
      </a:accent1>
      <a:accent2>
        <a:srgbClr val="00B432"/>
      </a:accent2>
      <a:accent3>
        <a:srgbClr val="00C8E6"/>
      </a:accent3>
      <a:accent4>
        <a:srgbClr val="005A18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6C96213-D747-4720-83D2-A9C4E37202CD}" vid="{02F324C2-696B-4914-8A1C-02B3EC5D0EAF}"/>
    </a:ext>
  </a:extLst>
</a:theme>
</file>

<file path=ppt/theme/theme2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4312</Words>
  <Application>Microsoft Office PowerPoint</Application>
  <PresentationFormat>Widescreen</PresentationFormat>
  <Paragraphs>622</Paragraphs>
  <Slides>88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3M Circular TT Bold</vt:lpstr>
      <vt:lpstr>3M Circular TT Book</vt:lpstr>
      <vt:lpstr>3M Circular TT Light</vt:lpstr>
      <vt:lpstr>Arial</vt:lpstr>
      <vt:lpstr>Calibri</vt:lpstr>
      <vt:lpstr>Times New Roman</vt:lpstr>
      <vt:lpstr>Wingdings</vt:lpstr>
      <vt:lpstr>150209_3M_PPTTemplate_v7</vt:lpstr>
      <vt:lpstr>ACPC IP Metrics  2017 Survey   </vt:lpstr>
      <vt:lpstr>Terms of use: </vt:lpstr>
      <vt:lpstr>ACPC Benchmarking Survey </vt:lpstr>
      <vt:lpstr>Special thanks to the IP Metrics Survey Committee </vt:lpstr>
      <vt:lpstr>Survey respondents</vt:lpstr>
      <vt:lpstr>2016 revenue</vt:lpstr>
      <vt:lpstr>2016 R&amp;D spend</vt:lpstr>
      <vt:lpstr>2016 R&amp;D spend as percentage of revenue</vt:lpstr>
      <vt:lpstr>PowerPoint Presentation</vt:lpstr>
      <vt:lpstr>IP teams have primary responsibilities</vt:lpstr>
      <vt:lpstr>Size of IP team</vt:lpstr>
      <vt:lpstr>Size of IP team as percentage of total legal department</vt:lpstr>
      <vt:lpstr>Revenue ($M) per employee in IP team</vt:lpstr>
      <vt:lpstr>R&amp;D spend ($M) per employee in IP team</vt:lpstr>
      <vt:lpstr>Patent related staff roles</vt:lpstr>
      <vt:lpstr>Patent related staff roles by industry</vt:lpstr>
      <vt:lpstr>Trademark related staff roles</vt:lpstr>
      <vt:lpstr>Trademark related staff roles by industry</vt:lpstr>
      <vt:lpstr>R&amp;D spend ($000) per inventor</vt:lpstr>
      <vt:lpstr>PowerPoint Presentation</vt:lpstr>
      <vt:lpstr>Total legal spend</vt:lpstr>
      <vt:lpstr>Legal spend as percentage of revenue</vt:lpstr>
      <vt:lpstr>In-house IP spend as percentage of total legal spend</vt:lpstr>
      <vt:lpstr>Total IP spend</vt:lpstr>
      <vt:lpstr>IP spend as percentage of revenue</vt:lpstr>
      <vt:lpstr>IP Spend as percentage of R&amp;D spend</vt:lpstr>
      <vt:lpstr>Patent Spend as percentage of R&amp;D spend</vt:lpstr>
      <vt:lpstr>In-house IP spend as percentage of total IP spend</vt:lpstr>
      <vt:lpstr>Patent litigation spend as percentage of total IP spend</vt:lpstr>
      <vt:lpstr>Patent portfolio spend</vt:lpstr>
      <vt:lpstr>Trademark portfolio spend</vt:lpstr>
      <vt:lpstr>Spend on patent post-grant proceedings</vt:lpstr>
      <vt:lpstr>Spend on patent freedom to operate activities</vt:lpstr>
      <vt:lpstr>Outside counsel spend distribution by type</vt:lpstr>
      <vt:lpstr>2016 external spend vs. plan</vt:lpstr>
      <vt:lpstr>PowerPoint Presentation</vt:lpstr>
      <vt:lpstr>Invention disclosures in 2016</vt:lpstr>
      <vt:lpstr>Revenue ($M) per invention disclosure</vt:lpstr>
      <vt:lpstr>Invention disclosures per $M R&amp;D spend</vt:lpstr>
      <vt:lpstr>Invention disclosures per inventor</vt:lpstr>
      <vt:lpstr>Invention disclosures per registered patent practitioner</vt:lpstr>
      <vt:lpstr>Priority patent filings in 2016</vt:lpstr>
      <vt:lpstr>Revenue ($M) per priority patent filing</vt:lpstr>
      <vt:lpstr>Priority patent filing per $M R&amp;D spend</vt:lpstr>
      <vt:lpstr>Priority patent filings per inventor</vt:lpstr>
      <vt:lpstr>Priority patent filings per registered patent practitioner</vt:lpstr>
      <vt:lpstr>Priority patent filings per invention disclosure in 2016</vt:lpstr>
      <vt:lpstr>Patents granted in 2016</vt:lpstr>
      <vt:lpstr>Revenue ($M) per patent granted in 2016</vt:lpstr>
      <vt:lpstr>2016 Granted patent per $M R&amp;D spend</vt:lpstr>
      <vt:lpstr>Patents granted per inventor in 2016</vt:lpstr>
      <vt:lpstr>Patents granted per registered patent practitioner in 2016</vt:lpstr>
      <vt:lpstr>U.S. patents granted in 2016</vt:lpstr>
      <vt:lpstr>Revenue ($M) per U.S. patent granted in 2016</vt:lpstr>
      <vt:lpstr>U.S. patent granted in 2016 per $M R&amp;D spend</vt:lpstr>
      <vt:lpstr>U.S. patents granted per inventor in 2016</vt:lpstr>
      <vt:lpstr>U.S. patents granted per registered patent practitioner in 2016</vt:lpstr>
      <vt:lpstr>Trademark registrations</vt:lpstr>
      <vt:lpstr>Revenue ($M) per trademark registration</vt:lpstr>
      <vt:lpstr>Domain name registrations</vt:lpstr>
      <vt:lpstr>Revenue ($M) per domain name registration</vt:lpstr>
      <vt:lpstr>Active patent portfolio</vt:lpstr>
      <vt:lpstr>Revenue ($M) per active patent</vt:lpstr>
      <vt:lpstr>Active patent per $M R&amp;D spend</vt:lpstr>
      <vt:lpstr>Active patents per inventor</vt:lpstr>
      <vt:lpstr>Active patents per registered patent practitioner</vt:lpstr>
      <vt:lpstr>Revenue ($M) per pending patent application</vt:lpstr>
      <vt:lpstr>Pending patent application per $M R&amp;D spend</vt:lpstr>
      <vt:lpstr>Pending patent applications per inventor</vt:lpstr>
      <vt:lpstr>Pending patent applications per registered patent practitioner</vt:lpstr>
      <vt:lpstr>Registered patent practitioners $M per R&amp;D spend</vt:lpstr>
      <vt:lpstr>Geographic distribution of granted patent portfolio</vt:lpstr>
      <vt:lpstr>Geographic distribution of pending patent applications</vt:lpstr>
      <vt:lpstr>PowerPoint Presentation</vt:lpstr>
      <vt:lpstr>Patent strategies</vt:lpstr>
      <vt:lpstr>Patent ranking / Patent to product tracking</vt:lpstr>
      <vt:lpstr>Patent ranking / Patents to products correlation </vt:lpstr>
      <vt:lpstr>Invention disclosure time to process targets</vt:lpstr>
      <vt:lpstr>PowerPoint Presentation</vt:lpstr>
      <vt:lpstr>Patent management systems</vt:lpstr>
      <vt:lpstr>Trademark management systems</vt:lpstr>
      <vt:lpstr>PowerPoint Presentation</vt:lpstr>
      <vt:lpstr>Outside counsel usage</vt:lpstr>
      <vt:lpstr>Use of outside counsel for all patent related activities</vt:lpstr>
      <vt:lpstr>Percentage of priority patent applications drafted by outside counsel</vt:lpstr>
      <vt:lpstr>Percentage of priority patent applications drafted by outside counsel on a fixed fee basis</vt:lpstr>
      <vt:lpstr>U.S. patent prosecution on a fixed fee basis</vt:lpstr>
      <vt:lpstr>Average Outside Counsel Fees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2017-08-29T20:26:07Z</dcterms:created>
  <dcterms:modified xsi:type="dcterms:W3CDTF">2017-08-31T16:27:41Z</dcterms:modified>
</cp:coreProperties>
</file>