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2" r:id="rId3"/>
    <p:sldId id="271" r:id="rId4"/>
    <p:sldId id="272" r:id="rId5"/>
    <p:sldId id="276" r:id="rId6"/>
    <p:sldId id="277" r:id="rId7"/>
    <p:sldId id="279" r:id="rId8"/>
    <p:sldId id="278" r:id="rId9"/>
    <p:sldId id="280" r:id="rId10"/>
    <p:sldId id="284" r:id="rId11"/>
    <p:sldId id="283" r:id="rId12"/>
    <p:sldId id="286" r:id="rId13"/>
    <p:sldId id="285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29" autoAdjust="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94A4F29-F6DE-45BA-A3B9-6489E98E40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980" y="637499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A5B2C83-E2CC-4E81-BC43-CEA138FD2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91848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264AC-4FB6-4FCA-A69E-C19630B24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473" y="637499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B3526B-1A67-4951-A0BD-17E535947AC2}"/>
              </a:ext>
            </a:extLst>
          </p:cNvPr>
          <p:cNvSpPr txBox="1">
            <a:spLocks/>
          </p:cNvSpPr>
          <p:nvPr userDrawn="1"/>
        </p:nvSpPr>
        <p:spPr>
          <a:xfrm>
            <a:off x="9139004" y="644859"/>
            <a:ext cx="2965020" cy="6591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Time to Poll!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0C6409-08D7-4323-9267-CD92F5E6EB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979" y="389655"/>
            <a:ext cx="7398697" cy="5734919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777240" indent="-457200">
              <a:buFont typeface="+mj-lt"/>
              <a:buAutoNum type="alphaLcParenR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9" name="Graphic 28">
            <a:extLst>
              <a:ext uri="{FF2B5EF4-FFF2-40B4-BE49-F238E27FC236}">
                <a16:creationId xmlns:a16="http://schemas.microsoft.com/office/drawing/2014/main" id="{5D2C6FEE-C464-49BE-BDED-BC315DFBE1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605" y="1464173"/>
            <a:ext cx="1343868" cy="13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D90592-2CD7-4F2E-AC76-4FDD538FE4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541E3-DB87-4C07-B958-D790BBDE63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1947" y="635032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9B83A6-B322-4E06-A183-41A0487258E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4A9E28-B6D2-4A93-A68D-71C4606D5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523C0-9A49-4376-A130-D18EE359A8A3}"/>
              </a:ext>
            </a:extLst>
          </p:cNvPr>
          <p:cNvSpPr/>
          <p:nvPr userDrawn="1"/>
        </p:nvSpPr>
        <p:spPr>
          <a:xfrm>
            <a:off x="0" y="2143125"/>
            <a:ext cx="12192000" cy="2247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59133-D852-4565-B447-5D4B20BCE7CC}"/>
              </a:ext>
            </a:extLst>
          </p:cNvPr>
          <p:cNvSpPr/>
          <p:nvPr userDrawn="1"/>
        </p:nvSpPr>
        <p:spPr>
          <a:xfrm>
            <a:off x="0" y="4391025"/>
            <a:ext cx="12192000" cy="10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180B0-4D26-4DE5-BDA2-D0782B150555}"/>
              </a:ext>
            </a:extLst>
          </p:cNvPr>
          <p:cNvSpPr/>
          <p:nvPr userDrawn="1"/>
        </p:nvSpPr>
        <p:spPr>
          <a:xfrm>
            <a:off x="-9525" y="2028825"/>
            <a:ext cx="12192000" cy="10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F58D46-1A0D-439F-8844-CA72A748CC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2638425"/>
            <a:ext cx="11563350" cy="12573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5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541E3-DB87-4C07-B958-D790BBDE63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1947" y="635032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9B83A6-B322-4E06-A183-41A0487258E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4A9E28-B6D2-4A93-A68D-71C4606D5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709184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947" y="1828800"/>
            <a:ext cx="3940973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422998-A7C5-4933-A503-085B418733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1947" y="635032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FF9D53-348F-443B-A8E8-4BF9B5194D3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96DAF9-C0A8-4689-84B0-288D6C225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47" y="255134"/>
            <a:ext cx="11448106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399" y="1828801"/>
            <a:ext cx="7095653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947" y="1828800"/>
            <a:ext cx="3940973" cy="43434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0E5BDF-2E8D-4988-B4AB-3996D3250A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1947" y="635032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DB5D1EA-2A81-47DF-8B11-14BDDA0CEE9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9959D0-0453-46C5-80E2-7C3B54FA0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382510" y="5257800"/>
            <a:ext cx="548489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549545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2510" y="5257800"/>
            <a:ext cx="5484890" cy="75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5484890" cy="75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47" y="255134"/>
            <a:ext cx="11437544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71947" y="1828801"/>
            <a:ext cx="5498501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443620" y="5333098"/>
            <a:ext cx="5347905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599" y="1828801"/>
            <a:ext cx="5484891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5335426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DD93BE2-B854-4BEC-A25D-98F27C90B5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1947" y="635032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32C430-78D9-4C8F-BE5E-174A2822A2B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9BA6A9F-B8A6-46FC-B8D7-8B4403C6C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8B29AD-B88B-4582-A905-08CCBB6C6E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1947" y="635032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21B4B2-B428-4D97-9B68-5AB1831BB5B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A451B5-CBD7-42EC-A262-F736C9545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226702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80" y="513582"/>
            <a:ext cx="5737854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7021608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80" y="3317924"/>
            <a:ext cx="5737854" cy="284839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-2331" y="0"/>
            <a:ext cx="4377263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-5697" y="-9525"/>
            <a:ext cx="4282421" cy="687705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  <a:gd name="connsiteX0" fmla="*/ 0 w 5448297"/>
              <a:gd name="connsiteY0" fmla="*/ 9525 h 6867525"/>
              <a:gd name="connsiteX1" fmla="*/ 2903847 w 5448297"/>
              <a:gd name="connsiteY1" fmla="*/ 0 h 6867525"/>
              <a:gd name="connsiteX2" fmla="*/ 5448297 w 5448297"/>
              <a:gd name="connsiteY2" fmla="*/ 6867525 h 6867525"/>
              <a:gd name="connsiteX3" fmla="*/ 338667 w 5448297"/>
              <a:gd name="connsiteY3" fmla="*/ 6867525 h 6867525"/>
              <a:gd name="connsiteX4" fmla="*/ 1185333 w 5448297"/>
              <a:gd name="connsiteY4" fmla="*/ 4346575 h 6867525"/>
              <a:gd name="connsiteX5" fmla="*/ 0 w 5448297"/>
              <a:gd name="connsiteY5" fmla="*/ 9525 h 6867525"/>
              <a:gd name="connsiteX0" fmla="*/ 5550292 w 5550293"/>
              <a:gd name="connsiteY0" fmla="*/ 38100 h 6867525"/>
              <a:gd name="connsiteX1" fmla="*/ 2565180 w 5550293"/>
              <a:gd name="connsiteY1" fmla="*/ 0 h 6867525"/>
              <a:gd name="connsiteX2" fmla="*/ 5109630 w 5550293"/>
              <a:gd name="connsiteY2" fmla="*/ 6867525 h 6867525"/>
              <a:gd name="connsiteX3" fmla="*/ 0 w 5550293"/>
              <a:gd name="connsiteY3" fmla="*/ 6867525 h 6867525"/>
              <a:gd name="connsiteX4" fmla="*/ 846666 w 5550293"/>
              <a:gd name="connsiteY4" fmla="*/ 4346575 h 6867525"/>
              <a:gd name="connsiteX5" fmla="*/ 5550292 w 5550293"/>
              <a:gd name="connsiteY5" fmla="*/ 38100 h 6867525"/>
              <a:gd name="connsiteX0" fmla="*/ 5550292 w 5550292"/>
              <a:gd name="connsiteY0" fmla="*/ 38100 h 6867525"/>
              <a:gd name="connsiteX1" fmla="*/ 2565180 w 5550292"/>
              <a:gd name="connsiteY1" fmla="*/ 0 h 6867525"/>
              <a:gd name="connsiteX2" fmla="*/ 5109630 w 5550292"/>
              <a:gd name="connsiteY2" fmla="*/ 6867525 h 6867525"/>
              <a:gd name="connsiteX3" fmla="*/ 0 w 5550292"/>
              <a:gd name="connsiteY3" fmla="*/ 6867525 h 6867525"/>
              <a:gd name="connsiteX4" fmla="*/ 4322332 w 5550292"/>
              <a:gd name="connsiteY4" fmla="*/ 4327525 h 6867525"/>
              <a:gd name="connsiteX5" fmla="*/ 5550292 w 5550292"/>
              <a:gd name="connsiteY5" fmla="*/ 38100 h 6867525"/>
              <a:gd name="connsiteX0" fmla="*/ 5896803 w 5896803"/>
              <a:gd name="connsiteY0" fmla="*/ 38100 h 6877050"/>
              <a:gd name="connsiteX1" fmla="*/ 2911691 w 5896803"/>
              <a:gd name="connsiteY1" fmla="*/ 0 h 6877050"/>
              <a:gd name="connsiteX2" fmla="*/ 0 w 5896803"/>
              <a:gd name="connsiteY2" fmla="*/ 6877050 h 6877050"/>
              <a:gd name="connsiteX3" fmla="*/ 346511 w 5896803"/>
              <a:gd name="connsiteY3" fmla="*/ 6867525 h 6877050"/>
              <a:gd name="connsiteX4" fmla="*/ 4668843 w 5896803"/>
              <a:gd name="connsiteY4" fmla="*/ 4327525 h 6877050"/>
              <a:gd name="connsiteX5" fmla="*/ 5896803 w 5896803"/>
              <a:gd name="connsiteY5" fmla="*/ 38100 h 6877050"/>
              <a:gd name="connsiteX0" fmla="*/ 5896803 w 5896803"/>
              <a:gd name="connsiteY0" fmla="*/ 28575 h 6867525"/>
              <a:gd name="connsiteX1" fmla="*/ 13116 w 5896803"/>
              <a:gd name="connsiteY1" fmla="*/ 0 h 6867525"/>
              <a:gd name="connsiteX2" fmla="*/ 0 w 5896803"/>
              <a:gd name="connsiteY2" fmla="*/ 6867525 h 6867525"/>
              <a:gd name="connsiteX3" fmla="*/ 346511 w 5896803"/>
              <a:gd name="connsiteY3" fmla="*/ 6858000 h 6867525"/>
              <a:gd name="connsiteX4" fmla="*/ 4668843 w 5896803"/>
              <a:gd name="connsiteY4" fmla="*/ 4318000 h 6867525"/>
              <a:gd name="connsiteX5" fmla="*/ 5896803 w 5896803"/>
              <a:gd name="connsiteY5" fmla="*/ 28575 h 6867525"/>
              <a:gd name="connsiteX0" fmla="*/ 5896803 w 5896803"/>
              <a:gd name="connsiteY0" fmla="*/ 28575 h 6867525"/>
              <a:gd name="connsiteX1" fmla="*/ 13116 w 5896803"/>
              <a:gd name="connsiteY1" fmla="*/ 0 h 6867525"/>
              <a:gd name="connsiteX2" fmla="*/ 0 w 5896803"/>
              <a:gd name="connsiteY2" fmla="*/ 6867525 h 6867525"/>
              <a:gd name="connsiteX3" fmla="*/ 5553453 w 5896803"/>
              <a:gd name="connsiteY3" fmla="*/ 6848475 h 6867525"/>
              <a:gd name="connsiteX4" fmla="*/ 4668843 w 5896803"/>
              <a:gd name="connsiteY4" fmla="*/ 4318000 h 6867525"/>
              <a:gd name="connsiteX5" fmla="*/ 5896803 w 5896803"/>
              <a:gd name="connsiteY5" fmla="*/ 28575 h 6867525"/>
              <a:gd name="connsiteX0" fmla="*/ 5896803 w 5896803"/>
              <a:gd name="connsiteY0" fmla="*/ 0 h 6877050"/>
              <a:gd name="connsiteX1" fmla="*/ 13116 w 5896803"/>
              <a:gd name="connsiteY1" fmla="*/ 9525 h 6877050"/>
              <a:gd name="connsiteX2" fmla="*/ 0 w 5896803"/>
              <a:gd name="connsiteY2" fmla="*/ 6877050 h 6877050"/>
              <a:gd name="connsiteX3" fmla="*/ 5553453 w 5896803"/>
              <a:gd name="connsiteY3" fmla="*/ 6858000 h 6877050"/>
              <a:gd name="connsiteX4" fmla="*/ 4668843 w 5896803"/>
              <a:gd name="connsiteY4" fmla="*/ 4327525 h 6877050"/>
              <a:gd name="connsiteX5" fmla="*/ 5896803 w 5896803"/>
              <a:gd name="connsiteY5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6803" h="6877050">
                <a:moveTo>
                  <a:pt x="5896803" y="0"/>
                </a:moveTo>
                <a:lnTo>
                  <a:pt x="13116" y="9525"/>
                </a:lnTo>
                <a:lnTo>
                  <a:pt x="0" y="6877050"/>
                </a:lnTo>
                <a:lnTo>
                  <a:pt x="5553453" y="6858000"/>
                </a:lnTo>
                <a:lnTo>
                  <a:pt x="4668843" y="4327525"/>
                </a:lnTo>
                <a:lnTo>
                  <a:pt x="5896803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9EF55-315F-47C5-8E6F-3D75E5CA27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135" y="3248025"/>
            <a:ext cx="7068390" cy="190500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flipH="1">
            <a:off x="3804304" y="0"/>
            <a:ext cx="1347914" cy="6861175"/>
          </a:xfrm>
          <a:custGeom>
            <a:avLst/>
            <a:gdLst>
              <a:gd name="connsiteX0" fmla="*/ 0 w 1146174"/>
              <a:gd name="connsiteY0" fmla="*/ 0 h 6858000"/>
              <a:gd name="connsiteX1" fmla="*/ 562973 w 1146174"/>
              <a:gd name="connsiteY1" fmla="*/ 9525 h 6858000"/>
              <a:gd name="connsiteX2" fmla="*/ 1146174 w 1146174"/>
              <a:gd name="connsiteY2" fmla="*/ 4337050 h 6858000"/>
              <a:gd name="connsiteX3" fmla="*/ 511174 w 1146174"/>
              <a:gd name="connsiteY3" fmla="*/ 6858000 h 6858000"/>
              <a:gd name="connsiteX4" fmla="*/ 254000 w 1146174"/>
              <a:gd name="connsiteY4" fmla="*/ 6858000 h 6858000"/>
              <a:gd name="connsiteX5" fmla="*/ 892175 w 1146174"/>
              <a:gd name="connsiteY5" fmla="*/ 4337050 h 6858000"/>
              <a:gd name="connsiteX6" fmla="*/ 0 w 1146174"/>
              <a:gd name="connsiteY6" fmla="*/ 0 h 6858000"/>
              <a:gd name="connsiteX0" fmla="*/ 0 w 1275512"/>
              <a:gd name="connsiteY0" fmla="*/ 0 h 6858000"/>
              <a:gd name="connsiteX1" fmla="*/ 562973 w 1275512"/>
              <a:gd name="connsiteY1" fmla="*/ 9525 h 6858000"/>
              <a:gd name="connsiteX2" fmla="*/ 1275512 w 1275512"/>
              <a:gd name="connsiteY2" fmla="*/ 4318000 h 6858000"/>
              <a:gd name="connsiteX3" fmla="*/ 511174 w 1275512"/>
              <a:gd name="connsiteY3" fmla="*/ 6858000 h 6858000"/>
              <a:gd name="connsiteX4" fmla="*/ 254000 w 1275512"/>
              <a:gd name="connsiteY4" fmla="*/ 6858000 h 6858000"/>
              <a:gd name="connsiteX5" fmla="*/ 892175 w 1275512"/>
              <a:gd name="connsiteY5" fmla="*/ 4337050 h 6858000"/>
              <a:gd name="connsiteX6" fmla="*/ 0 w 1275512"/>
              <a:gd name="connsiteY6" fmla="*/ 0 h 6858000"/>
              <a:gd name="connsiteX0" fmla="*/ 0 w 1031207"/>
              <a:gd name="connsiteY0" fmla="*/ 19050 h 6848475"/>
              <a:gd name="connsiteX1" fmla="*/ 318668 w 1031207"/>
              <a:gd name="connsiteY1" fmla="*/ 0 h 6848475"/>
              <a:gd name="connsiteX2" fmla="*/ 1031207 w 1031207"/>
              <a:gd name="connsiteY2" fmla="*/ 4308475 h 6848475"/>
              <a:gd name="connsiteX3" fmla="*/ 266869 w 1031207"/>
              <a:gd name="connsiteY3" fmla="*/ 6848475 h 6848475"/>
              <a:gd name="connsiteX4" fmla="*/ 9695 w 1031207"/>
              <a:gd name="connsiteY4" fmla="*/ 6848475 h 6848475"/>
              <a:gd name="connsiteX5" fmla="*/ 647870 w 1031207"/>
              <a:gd name="connsiteY5" fmla="*/ 4327525 h 6848475"/>
              <a:gd name="connsiteX6" fmla="*/ 0 w 1031207"/>
              <a:gd name="connsiteY6" fmla="*/ 19050 h 6848475"/>
              <a:gd name="connsiteX0" fmla="*/ 0 w 1031207"/>
              <a:gd name="connsiteY0" fmla="*/ 19050 h 6848475"/>
              <a:gd name="connsiteX1" fmla="*/ 318668 w 1031207"/>
              <a:gd name="connsiteY1" fmla="*/ 0 h 6848475"/>
              <a:gd name="connsiteX2" fmla="*/ 1031207 w 1031207"/>
              <a:gd name="connsiteY2" fmla="*/ 4308475 h 6848475"/>
              <a:gd name="connsiteX3" fmla="*/ 266869 w 1031207"/>
              <a:gd name="connsiteY3" fmla="*/ 6848475 h 6848475"/>
              <a:gd name="connsiteX4" fmla="*/ 9695 w 1031207"/>
              <a:gd name="connsiteY4" fmla="*/ 6848475 h 6848475"/>
              <a:gd name="connsiteX5" fmla="*/ 712539 w 1031207"/>
              <a:gd name="connsiteY5" fmla="*/ 4270375 h 6848475"/>
              <a:gd name="connsiteX6" fmla="*/ 0 w 1031207"/>
              <a:gd name="connsiteY6" fmla="*/ 19050 h 6848475"/>
              <a:gd name="connsiteX0" fmla="*/ 0 w 1031207"/>
              <a:gd name="connsiteY0" fmla="*/ 19050 h 6877050"/>
              <a:gd name="connsiteX1" fmla="*/ 318668 w 1031207"/>
              <a:gd name="connsiteY1" fmla="*/ 0 h 6877050"/>
              <a:gd name="connsiteX2" fmla="*/ 1031207 w 1031207"/>
              <a:gd name="connsiteY2" fmla="*/ 4308475 h 6877050"/>
              <a:gd name="connsiteX3" fmla="*/ 460876 w 1031207"/>
              <a:gd name="connsiteY3" fmla="*/ 6877050 h 6877050"/>
              <a:gd name="connsiteX4" fmla="*/ 9695 w 1031207"/>
              <a:gd name="connsiteY4" fmla="*/ 6848475 h 6877050"/>
              <a:gd name="connsiteX5" fmla="*/ 712539 w 1031207"/>
              <a:gd name="connsiteY5" fmla="*/ 4270375 h 6877050"/>
              <a:gd name="connsiteX6" fmla="*/ 0 w 1031207"/>
              <a:gd name="connsiteY6" fmla="*/ 19050 h 6877050"/>
              <a:gd name="connsiteX0" fmla="*/ 0 w 1031207"/>
              <a:gd name="connsiteY0" fmla="*/ 19050 h 6896100"/>
              <a:gd name="connsiteX1" fmla="*/ 318668 w 1031207"/>
              <a:gd name="connsiteY1" fmla="*/ 0 h 6896100"/>
              <a:gd name="connsiteX2" fmla="*/ 1031207 w 1031207"/>
              <a:gd name="connsiteY2" fmla="*/ 4308475 h 6896100"/>
              <a:gd name="connsiteX3" fmla="*/ 460876 w 1031207"/>
              <a:gd name="connsiteY3" fmla="*/ 6877050 h 6896100"/>
              <a:gd name="connsiteX4" fmla="*/ 146219 w 1031207"/>
              <a:gd name="connsiteY4" fmla="*/ 6896100 h 6896100"/>
              <a:gd name="connsiteX5" fmla="*/ 712539 w 1031207"/>
              <a:gd name="connsiteY5" fmla="*/ 4270375 h 6896100"/>
              <a:gd name="connsiteX6" fmla="*/ 0 w 1031207"/>
              <a:gd name="connsiteY6" fmla="*/ 19050 h 6896100"/>
              <a:gd name="connsiteX0" fmla="*/ 0 w 1031207"/>
              <a:gd name="connsiteY0" fmla="*/ 0 h 6896100"/>
              <a:gd name="connsiteX1" fmla="*/ 318668 w 1031207"/>
              <a:gd name="connsiteY1" fmla="*/ 0 h 6896100"/>
              <a:gd name="connsiteX2" fmla="*/ 1031207 w 1031207"/>
              <a:gd name="connsiteY2" fmla="*/ 4308475 h 6896100"/>
              <a:gd name="connsiteX3" fmla="*/ 460876 w 1031207"/>
              <a:gd name="connsiteY3" fmla="*/ 6877050 h 6896100"/>
              <a:gd name="connsiteX4" fmla="*/ 146219 w 1031207"/>
              <a:gd name="connsiteY4" fmla="*/ 6896100 h 6896100"/>
              <a:gd name="connsiteX5" fmla="*/ 712539 w 1031207"/>
              <a:gd name="connsiteY5" fmla="*/ 4270375 h 6896100"/>
              <a:gd name="connsiteX6" fmla="*/ 0 w 1031207"/>
              <a:gd name="connsiteY6" fmla="*/ 0 h 6896100"/>
              <a:gd name="connsiteX0" fmla="*/ 0 w 1031207"/>
              <a:gd name="connsiteY0" fmla="*/ 0 h 6896100"/>
              <a:gd name="connsiteX1" fmla="*/ 318668 w 1031207"/>
              <a:gd name="connsiteY1" fmla="*/ 0 h 6896100"/>
              <a:gd name="connsiteX2" fmla="*/ 1031207 w 1031207"/>
              <a:gd name="connsiteY2" fmla="*/ 4340225 h 6896100"/>
              <a:gd name="connsiteX3" fmla="*/ 460876 w 1031207"/>
              <a:gd name="connsiteY3" fmla="*/ 6877050 h 6896100"/>
              <a:gd name="connsiteX4" fmla="*/ 146219 w 1031207"/>
              <a:gd name="connsiteY4" fmla="*/ 6896100 h 6896100"/>
              <a:gd name="connsiteX5" fmla="*/ 712539 w 1031207"/>
              <a:gd name="connsiteY5" fmla="*/ 4270375 h 6896100"/>
              <a:gd name="connsiteX6" fmla="*/ 0 w 1031207"/>
              <a:gd name="connsiteY6" fmla="*/ 0 h 6896100"/>
              <a:gd name="connsiteX0" fmla="*/ 0 w 1031207"/>
              <a:gd name="connsiteY0" fmla="*/ 0 h 6896100"/>
              <a:gd name="connsiteX1" fmla="*/ 318668 w 1031207"/>
              <a:gd name="connsiteY1" fmla="*/ 0 h 6896100"/>
              <a:gd name="connsiteX2" fmla="*/ 1031207 w 1031207"/>
              <a:gd name="connsiteY2" fmla="*/ 4340225 h 6896100"/>
              <a:gd name="connsiteX3" fmla="*/ 460876 w 1031207"/>
              <a:gd name="connsiteY3" fmla="*/ 6877050 h 6896100"/>
              <a:gd name="connsiteX4" fmla="*/ 146219 w 1031207"/>
              <a:gd name="connsiteY4" fmla="*/ 6896100 h 6896100"/>
              <a:gd name="connsiteX5" fmla="*/ 710144 w 1031207"/>
              <a:gd name="connsiteY5" fmla="*/ 4346575 h 6896100"/>
              <a:gd name="connsiteX6" fmla="*/ 0 w 1031207"/>
              <a:gd name="connsiteY6" fmla="*/ 0 h 6896100"/>
              <a:gd name="connsiteX0" fmla="*/ 0 w 1031207"/>
              <a:gd name="connsiteY0" fmla="*/ 0 h 6896100"/>
              <a:gd name="connsiteX1" fmla="*/ 318668 w 1031207"/>
              <a:gd name="connsiteY1" fmla="*/ 0 h 6896100"/>
              <a:gd name="connsiteX2" fmla="*/ 1031207 w 1031207"/>
              <a:gd name="connsiteY2" fmla="*/ 4340225 h 6896100"/>
              <a:gd name="connsiteX3" fmla="*/ 472851 w 1031207"/>
              <a:gd name="connsiteY3" fmla="*/ 6861175 h 6896100"/>
              <a:gd name="connsiteX4" fmla="*/ 146219 w 1031207"/>
              <a:gd name="connsiteY4" fmla="*/ 6896100 h 6896100"/>
              <a:gd name="connsiteX5" fmla="*/ 710144 w 1031207"/>
              <a:gd name="connsiteY5" fmla="*/ 4346575 h 6896100"/>
              <a:gd name="connsiteX6" fmla="*/ 0 w 1031207"/>
              <a:gd name="connsiteY6" fmla="*/ 0 h 6896100"/>
              <a:gd name="connsiteX0" fmla="*/ 0 w 1031207"/>
              <a:gd name="connsiteY0" fmla="*/ 0 h 6861175"/>
              <a:gd name="connsiteX1" fmla="*/ 318668 w 1031207"/>
              <a:gd name="connsiteY1" fmla="*/ 0 h 6861175"/>
              <a:gd name="connsiteX2" fmla="*/ 1031207 w 1031207"/>
              <a:gd name="connsiteY2" fmla="*/ 4340225 h 6861175"/>
              <a:gd name="connsiteX3" fmla="*/ 472851 w 1031207"/>
              <a:gd name="connsiteY3" fmla="*/ 6861175 h 6861175"/>
              <a:gd name="connsiteX4" fmla="*/ 148614 w 1031207"/>
              <a:gd name="connsiteY4" fmla="*/ 6854825 h 6861175"/>
              <a:gd name="connsiteX5" fmla="*/ 710144 w 1031207"/>
              <a:gd name="connsiteY5" fmla="*/ 4346575 h 6861175"/>
              <a:gd name="connsiteX6" fmla="*/ 0 w 1031207"/>
              <a:gd name="connsiteY6" fmla="*/ 0 h 6861175"/>
              <a:gd name="connsiteX0" fmla="*/ 0 w 1016836"/>
              <a:gd name="connsiteY0" fmla="*/ 0 h 6861175"/>
              <a:gd name="connsiteX1" fmla="*/ 318668 w 1016836"/>
              <a:gd name="connsiteY1" fmla="*/ 0 h 6861175"/>
              <a:gd name="connsiteX2" fmla="*/ 1016836 w 1016836"/>
              <a:gd name="connsiteY2" fmla="*/ 4340225 h 6861175"/>
              <a:gd name="connsiteX3" fmla="*/ 472851 w 1016836"/>
              <a:gd name="connsiteY3" fmla="*/ 6861175 h 6861175"/>
              <a:gd name="connsiteX4" fmla="*/ 148614 w 1016836"/>
              <a:gd name="connsiteY4" fmla="*/ 6854825 h 6861175"/>
              <a:gd name="connsiteX5" fmla="*/ 710144 w 1016836"/>
              <a:gd name="connsiteY5" fmla="*/ 4346575 h 6861175"/>
              <a:gd name="connsiteX6" fmla="*/ 0 w 1016836"/>
              <a:gd name="connsiteY6" fmla="*/ 0 h 6861175"/>
              <a:gd name="connsiteX0" fmla="*/ 0 w 1016836"/>
              <a:gd name="connsiteY0" fmla="*/ 0 h 6861175"/>
              <a:gd name="connsiteX1" fmla="*/ 304297 w 1016836"/>
              <a:gd name="connsiteY1" fmla="*/ 0 h 6861175"/>
              <a:gd name="connsiteX2" fmla="*/ 1016836 w 1016836"/>
              <a:gd name="connsiteY2" fmla="*/ 4340225 h 6861175"/>
              <a:gd name="connsiteX3" fmla="*/ 472851 w 1016836"/>
              <a:gd name="connsiteY3" fmla="*/ 6861175 h 6861175"/>
              <a:gd name="connsiteX4" fmla="*/ 148614 w 1016836"/>
              <a:gd name="connsiteY4" fmla="*/ 6854825 h 6861175"/>
              <a:gd name="connsiteX5" fmla="*/ 710144 w 1016836"/>
              <a:gd name="connsiteY5" fmla="*/ 4346575 h 6861175"/>
              <a:gd name="connsiteX6" fmla="*/ 0 w 1016836"/>
              <a:gd name="connsiteY6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836" h="6861175">
                <a:moveTo>
                  <a:pt x="0" y="0"/>
                </a:moveTo>
                <a:lnTo>
                  <a:pt x="304297" y="0"/>
                </a:lnTo>
                <a:lnTo>
                  <a:pt x="1016836" y="4340225"/>
                </a:lnTo>
                <a:lnTo>
                  <a:pt x="472851" y="6861175"/>
                </a:lnTo>
                <a:lnTo>
                  <a:pt x="148614" y="6854825"/>
                </a:lnTo>
                <a:lnTo>
                  <a:pt x="710144" y="43465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10800000">
            <a:off x="3384766" y="-9525"/>
            <a:ext cx="1367369" cy="6867525"/>
          </a:xfrm>
          <a:custGeom>
            <a:avLst/>
            <a:gdLst>
              <a:gd name="connsiteX0" fmla="*/ 0 w 1254127"/>
              <a:gd name="connsiteY0" fmla="*/ 0 h 6858000"/>
              <a:gd name="connsiteX1" fmla="*/ 365127 w 1254127"/>
              <a:gd name="connsiteY1" fmla="*/ 0 h 6858000"/>
              <a:gd name="connsiteX2" fmla="*/ 1254127 w 1254127"/>
              <a:gd name="connsiteY2" fmla="*/ 2555875 h 6858000"/>
              <a:gd name="connsiteX3" fmla="*/ 619127 w 1254127"/>
              <a:gd name="connsiteY3" fmla="*/ 6858000 h 6858000"/>
              <a:gd name="connsiteX4" fmla="*/ 257175 w 1254127"/>
              <a:gd name="connsiteY4" fmla="*/ 6858000 h 6858000"/>
              <a:gd name="connsiteX5" fmla="*/ 892175 w 1254127"/>
              <a:gd name="connsiteY5" fmla="*/ 4337050 h 6858000"/>
              <a:gd name="connsiteX6" fmla="*/ 0 w 1254127"/>
              <a:gd name="connsiteY6" fmla="*/ 0 h 6858000"/>
              <a:gd name="connsiteX0" fmla="*/ 0 w 1254127"/>
              <a:gd name="connsiteY0" fmla="*/ 0 h 6858000"/>
              <a:gd name="connsiteX1" fmla="*/ 365127 w 1254127"/>
              <a:gd name="connsiteY1" fmla="*/ 0 h 6858000"/>
              <a:gd name="connsiteX2" fmla="*/ 1254127 w 1254127"/>
              <a:gd name="connsiteY2" fmla="*/ 2555875 h 6858000"/>
              <a:gd name="connsiteX3" fmla="*/ 619127 w 1254127"/>
              <a:gd name="connsiteY3" fmla="*/ 6858000 h 6858000"/>
              <a:gd name="connsiteX4" fmla="*/ 257175 w 1254127"/>
              <a:gd name="connsiteY4" fmla="*/ 6858000 h 6858000"/>
              <a:gd name="connsiteX5" fmla="*/ 877887 w 1254127"/>
              <a:gd name="connsiteY5" fmla="*/ 2593975 h 6858000"/>
              <a:gd name="connsiteX6" fmla="*/ 0 w 1254127"/>
              <a:gd name="connsiteY6" fmla="*/ 0 h 6858000"/>
              <a:gd name="connsiteX0" fmla="*/ 0 w 1189833"/>
              <a:gd name="connsiteY0" fmla="*/ 0 h 6858000"/>
              <a:gd name="connsiteX1" fmla="*/ 365127 w 1189833"/>
              <a:gd name="connsiteY1" fmla="*/ 0 h 6858000"/>
              <a:gd name="connsiteX2" fmla="*/ 1189833 w 1189833"/>
              <a:gd name="connsiteY2" fmla="*/ 2498725 h 6858000"/>
              <a:gd name="connsiteX3" fmla="*/ 619127 w 1189833"/>
              <a:gd name="connsiteY3" fmla="*/ 6858000 h 6858000"/>
              <a:gd name="connsiteX4" fmla="*/ 257175 w 1189833"/>
              <a:gd name="connsiteY4" fmla="*/ 6858000 h 6858000"/>
              <a:gd name="connsiteX5" fmla="*/ 877887 w 1189833"/>
              <a:gd name="connsiteY5" fmla="*/ 2593975 h 6858000"/>
              <a:gd name="connsiteX6" fmla="*/ 0 w 1189833"/>
              <a:gd name="connsiteY6" fmla="*/ 0 h 6858000"/>
              <a:gd name="connsiteX0" fmla="*/ 0 w 1189833"/>
              <a:gd name="connsiteY0" fmla="*/ 0 h 6858000"/>
              <a:gd name="connsiteX1" fmla="*/ 693740 w 1189833"/>
              <a:gd name="connsiteY1" fmla="*/ 0 h 6858000"/>
              <a:gd name="connsiteX2" fmla="*/ 1189833 w 1189833"/>
              <a:gd name="connsiteY2" fmla="*/ 2498725 h 6858000"/>
              <a:gd name="connsiteX3" fmla="*/ 619127 w 1189833"/>
              <a:gd name="connsiteY3" fmla="*/ 6858000 h 6858000"/>
              <a:gd name="connsiteX4" fmla="*/ 257175 w 1189833"/>
              <a:gd name="connsiteY4" fmla="*/ 6858000 h 6858000"/>
              <a:gd name="connsiteX5" fmla="*/ 877887 w 1189833"/>
              <a:gd name="connsiteY5" fmla="*/ 2593975 h 6858000"/>
              <a:gd name="connsiteX6" fmla="*/ 0 w 1189833"/>
              <a:gd name="connsiteY6" fmla="*/ 0 h 6858000"/>
              <a:gd name="connsiteX0" fmla="*/ 78581 w 932658"/>
              <a:gd name="connsiteY0" fmla="*/ 0 h 6877050"/>
              <a:gd name="connsiteX1" fmla="*/ 436565 w 932658"/>
              <a:gd name="connsiteY1" fmla="*/ 19050 h 6877050"/>
              <a:gd name="connsiteX2" fmla="*/ 932658 w 932658"/>
              <a:gd name="connsiteY2" fmla="*/ 2517775 h 6877050"/>
              <a:gd name="connsiteX3" fmla="*/ 361952 w 932658"/>
              <a:gd name="connsiteY3" fmla="*/ 6877050 h 6877050"/>
              <a:gd name="connsiteX4" fmla="*/ 0 w 932658"/>
              <a:gd name="connsiteY4" fmla="*/ 6877050 h 6877050"/>
              <a:gd name="connsiteX5" fmla="*/ 620712 w 932658"/>
              <a:gd name="connsiteY5" fmla="*/ 2613025 h 6877050"/>
              <a:gd name="connsiteX6" fmla="*/ 78581 w 932658"/>
              <a:gd name="connsiteY6" fmla="*/ 0 h 6877050"/>
              <a:gd name="connsiteX0" fmla="*/ 78581 w 932658"/>
              <a:gd name="connsiteY0" fmla="*/ 0 h 6877050"/>
              <a:gd name="connsiteX1" fmla="*/ 436565 w 932658"/>
              <a:gd name="connsiteY1" fmla="*/ 19050 h 6877050"/>
              <a:gd name="connsiteX2" fmla="*/ 932658 w 932658"/>
              <a:gd name="connsiteY2" fmla="*/ 2517775 h 6877050"/>
              <a:gd name="connsiteX3" fmla="*/ 254796 w 932658"/>
              <a:gd name="connsiteY3" fmla="*/ 6858000 h 6877050"/>
              <a:gd name="connsiteX4" fmla="*/ 0 w 932658"/>
              <a:gd name="connsiteY4" fmla="*/ 6877050 h 6877050"/>
              <a:gd name="connsiteX5" fmla="*/ 620712 w 932658"/>
              <a:gd name="connsiteY5" fmla="*/ 2613025 h 6877050"/>
              <a:gd name="connsiteX6" fmla="*/ 78581 w 932658"/>
              <a:gd name="connsiteY6" fmla="*/ 0 h 6877050"/>
              <a:gd name="connsiteX0" fmla="*/ 171450 w 1025527"/>
              <a:gd name="connsiteY0" fmla="*/ 0 h 6858000"/>
              <a:gd name="connsiteX1" fmla="*/ 529434 w 1025527"/>
              <a:gd name="connsiteY1" fmla="*/ 19050 h 6858000"/>
              <a:gd name="connsiteX2" fmla="*/ 1025527 w 1025527"/>
              <a:gd name="connsiteY2" fmla="*/ 2517775 h 6858000"/>
              <a:gd name="connsiteX3" fmla="*/ 347665 w 1025527"/>
              <a:gd name="connsiteY3" fmla="*/ 6858000 h 6858000"/>
              <a:gd name="connsiteX4" fmla="*/ 0 w 1025527"/>
              <a:gd name="connsiteY4" fmla="*/ 6838950 h 6858000"/>
              <a:gd name="connsiteX5" fmla="*/ 713581 w 1025527"/>
              <a:gd name="connsiteY5" fmla="*/ 2613025 h 6858000"/>
              <a:gd name="connsiteX6" fmla="*/ 171450 w 1025527"/>
              <a:gd name="connsiteY6" fmla="*/ 0 h 6858000"/>
              <a:gd name="connsiteX0" fmla="*/ 171450 w 1025527"/>
              <a:gd name="connsiteY0" fmla="*/ 0 h 6867525"/>
              <a:gd name="connsiteX1" fmla="*/ 529434 w 1025527"/>
              <a:gd name="connsiteY1" fmla="*/ 19050 h 6867525"/>
              <a:gd name="connsiteX2" fmla="*/ 1025527 w 1025527"/>
              <a:gd name="connsiteY2" fmla="*/ 2517775 h 6867525"/>
              <a:gd name="connsiteX3" fmla="*/ 347665 w 1025527"/>
              <a:gd name="connsiteY3" fmla="*/ 6858000 h 6867525"/>
              <a:gd name="connsiteX4" fmla="*/ 0 w 1025527"/>
              <a:gd name="connsiteY4" fmla="*/ 6867525 h 6867525"/>
              <a:gd name="connsiteX5" fmla="*/ 713581 w 1025527"/>
              <a:gd name="connsiteY5" fmla="*/ 2613025 h 6867525"/>
              <a:gd name="connsiteX6" fmla="*/ 171450 w 1025527"/>
              <a:gd name="connsiteY6" fmla="*/ 0 h 6867525"/>
              <a:gd name="connsiteX0" fmla="*/ 171450 w 1025527"/>
              <a:gd name="connsiteY0" fmla="*/ 0 h 6867525"/>
              <a:gd name="connsiteX1" fmla="*/ 536578 w 1025527"/>
              <a:gd name="connsiteY1" fmla="*/ 0 h 6867525"/>
              <a:gd name="connsiteX2" fmla="*/ 1025527 w 1025527"/>
              <a:gd name="connsiteY2" fmla="*/ 2517775 h 6867525"/>
              <a:gd name="connsiteX3" fmla="*/ 347665 w 1025527"/>
              <a:gd name="connsiteY3" fmla="*/ 6858000 h 6867525"/>
              <a:gd name="connsiteX4" fmla="*/ 0 w 1025527"/>
              <a:gd name="connsiteY4" fmla="*/ 6867525 h 6867525"/>
              <a:gd name="connsiteX5" fmla="*/ 713581 w 1025527"/>
              <a:gd name="connsiteY5" fmla="*/ 2613025 h 6867525"/>
              <a:gd name="connsiteX6" fmla="*/ 171450 w 1025527"/>
              <a:gd name="connsiteY6" fmla="*/ 0 h 6867525"/>
              <a:gd name="connsiteX0" fmla="*/ 171450 w 1025527"/>
              <a:gd name="connsiteY0" fmla="*/ 0 h 6867525"/>
              <a:gd name="connsiteX1" fmla="*/ 536578 w 1025527"/>
              <a:gd name="connsiteY1" fmla="*/ 0 h 6867525"/>
              <a:gd name="connsiteX2" fmla="*/ 1025527 w 1025527"/>
              <a:gd name="connsiteY2" fmla="*/ 2517775 h 6867525"/>
              <a:gd name="connsiteX3" fmla="*/ 347665 w 1025527"/>
              <a:gd name="connsiteY3" fmla="*/ 6858000 h 6867525"/>
              <a:gd name="connsiteX4" fmla="*/ 0 w 1025527"/>
              <a:gd name="connsiteY4" fmla="*/ 6867525 h 6867525"/>
              <a:gd name="connsiteX5" fmla="*/ 706437 w 1025527"/>
              <a:gd name="connsiteY5" fmla="*/ 2536825 h 6867525"/>
              <a:gd name="connsiteX6" fmla="*/ 171450 w 1025527"/>
              <a:gd name="connsiteY6" fmla="*/ 0 h 6867525"/>
              <a:gd name="connsiteX0" fmla="*/ 171450 w 1025527"/>
              <a:gd name="connsiteY0" fmla="*/ 0 h 6867525"/>
              <a:gd name="connsiteX1" fmla="*/ 536578 w 1025527"/>
              <a:gd name="connsiteY1" fmla="*/ 0 h 6867525"/>
              <a:gd name="connsiteX2" fmla="*/ 1025527 w 1025527"/>
              <a:gd name="connsiteY2" fmla="*/ 2517775 h 6867525"/>
              <a:gd name="connsiteX3" fmla="*/ 347665 w 1025527"/>
              <a:gd name="connsiteY3" fmla="*/ 6858000 h 6867525"/>
              <a:gd name="connsiteX4" fmla="*/ 0 w 1025527"/>
              <a:gd name="connsiteY4" fmla="*/ 6867525 h 6867525"/>
              <a:gd name="connsiteX5" fmla="*/ 706437 w 1025527"/>
              <a:gd name="connsiteY5" fmla="*/ 2514600 h 6867525"/>
              <a:gd name="connsiteX6" fmla="*/ 171450 w 1025527"/>
              <a:gd name="connsiteY6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527" h="6867525">
                <a:moveTo>
                  <a:pt x="171450" y="0"/>
                </a:moveTo>
                <a:lnTo>
                  <a:pt x="536578" y="0"/>
                </a:lnTo>
                <a:lnTo>
                  <a:pt x="1025527" y="2517775"/>
                </a:lnTo>
                <a:lnTo>
                  <a:pt x="347665" y="6858000"/>
                </a:lnTo>
                <a:lnTo>
                  <a:pt x="0" y="6867525"/>
                </a:lnTo>
                <a:lnTo>
                  <a:pt x="706437" y="2514600"/>
                </a:lnTo>
                <a:lnTo>
                  <a:pt x="1714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17EC8BF-D3A1-4A39-99CB-F1CF10014B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59965" y="6359854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F240C12-A771-4818-8110-B5438D9C1FB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BCEA777-B1E1-4376-933E-CC467F5B6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47" y="2824115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947" y="4598516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2555805-2AA1-4208-B2E6-5F85CAABF6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1947" y="635032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ECD2C0B-06ED-459E-8A55-48EDCD8E02F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9A771AB-B5E8-4329-8398-D18BB05E4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799"/>
            <a:ext cx="5381531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CC6AB9-2E81-47C3-A04C-373B692272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1947" y="635032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B76F2AA-56BC-4A8A-A7F5-C183E3D4655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4DAA4F-CA13-4120-AF8F-2D45131FC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47" y="255134"/>
            <a:ext cx="11448106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947" y="1828800"/>
            <a:ext cx="5495453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947" y="2705100"/>
            <a:ext cx="5495453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5495452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599" y="2705100"/>
            <a:ext cx="5495451" cy="3467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C830072-720F-44C4-AE13-9FC12B8D96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1947" y="635032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58EBFFE-16C5-48E7-9B4F-69ECB4A924E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8F208EC-B27B-42E9-80AE-6383BDC147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EF6EE2-92E7-404F-8523-EB648BFB78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1947" y="6350329"/>
            <a:ext cx="6243203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03D79E5-9323-4050-B6D7-9A0228692D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B9E4FFB-D90D-4843-BC74-202BFC7A0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el Ques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541E3-DB87-4C07-B958-D790BBDE63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23945" y="6350329"/>
            <a:ext cx="5459012" cy="2743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9B83A6-B322-4E06-A183-41A0487258E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4A9E28-B6D2-4A93-A68D-71C4606D5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0DA31B-44C1-437E-B9AC-E180C68078A4}"/>
              </a:ext>
            </a:extLst>
          </p:cNvPr>
          <p:cNvSpPr/>
          <p:nvPr userDrawn="1"/>
        </p:nvSpPr>
        <p:spPr>
          <a:xfrm>
            <a:off x="-1" y="10509"/>
            <a:ext cx="4820884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C7AF11-C0ED-49FE-A138-1576A62B24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584028"/>
            <a:ext cx="4820885" cy="3284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F305EA-0624-4A6B-9694-DE27C36701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9216" y="809844"/>
            <a:ext cx="4362450" cy="19748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110311-7A53-486F-ABA4-90A7E0B03A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2550" y="1866900"/>
            <a:ext cx="6581775" cy="2990850"/>
          </a:xfrm>
        </p:spPr>
        <p:txBody>
          <a:bodyPr/>
          <a:lstStyle>
            <a:lvl1pPr marL="0" indent="0">
              <a:buNone/>
              <a:defRPr/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947" y="233351"/>
            <a:ext cx="11437544" cy="10368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947" y="1776611"/>
            <a:ext cx="11437544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47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ACPC 2023 Winter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44768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5473" y="6374999"/>
            <a:ext cx="38401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61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80" y="266319"/>
            <a:ext cx="5737854" cy="1203168"/>
          </a:xfrm>
        </p:spPr>
        <p:txBody>
          <a:bodyPr anchor="t" anchorCtr="0"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Building a High-Quality </a:t>
            </a:r>
            <a:br>
              <a:rPr lang="en-US" sz="3600" b="1" dirty="0"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Patent Portfolio</a:t>
            </a:r>
          </a:p>
        </p:txBody>
      </p:sp>
      <p:pic>
        <p:nvPicPr>
          <p:cNvPr id="10" name="Picture Placeholder 9" descr="A close-up of some money&#10;&#10;Description automatically generated with medium confidence">
            <a:extLst>
              <a:ext uri="{FF2B5EF4-FFF2-40B4-BE49-F238E27FC236}">
                <a16:creationId xmlns:a16="http://schemas.microsoft.com/office/drawing/2014/main" id="{0155664E-61B9-44F1-92E4-610FB7F395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3525" r="23525"/>
          <a:stretch/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80" y="2412116"/>
            <a:ext cx="5737854" cy="28483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Tonya Combs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Senior VP, Deputy General Patent Counsel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ELI LILLY and COMPANY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Olivia Tsai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Assistant General Counsel, Head of IP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CRUISE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Estelle Bakun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Assistant General Counsel of Technology and IP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EXXON MOBIL CORPORATION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Kirstin Stoll-DeBell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Partner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FAEGRE DRINKER BIDDLE &amp; REATH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752C889-5410-40F5-AE84-5E11E6A0D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4139"/>
            <a:ext cx="65" cy="3282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5392" rIns="0" bIns="253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E601ABC-9243-4960-9C51-DFE29EFAAF0C}"/>
              </a:ext>
            </a:extLst>
          </p:cNvPr>
          <p:cNvSpPr txBox="1">
            <a:spLocks/>
          </p:cNvSpPr>
          <p:nvPr/>
        </p:nvSpPr>
        <p:spPr>
          <a:xfrm>
            <a:off x="463980" y="1597491"/>
            <a:ext cx="5737854" cy="558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</a:rPr>
              <a:t>ACPC 2023 Winter Meeting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2333-4D3A-4911-875A-736CD3FC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979" y="1304925"/>
            <a:ext cx="7398697" cy="4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AUDIENCE QUESTION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:</a:t>
            </a:r>
          </a:p>
          <a:p>
            <a:pPr>
              <a:buFont typeface="+mj-lt"/>
              <a:buAutoNum type="arabicPeriod" startAt="3"/>
            </a:pPr>
            <a:r>
              <a:rPr lang="en-US" b="1" dirty="0"/>
              <a:t>Does the amount of legal spend impact the quality of a patent portfolio?</a:t>
            </a:r>
          </a:p>
          <a:p>
            <a:pPr lvl="1"/>
            <a:r>
              <a:rPr lang="en-US" dirty="0"/>
              <a:t>Yes – positively</a:t>
            </a:r>
          </a:p>
          <a:p>
            <a:pPr lvl="1"/>
            <a:r>
              <a:rPr lang="en-US" dirty="0"/>
              <a:t>Yes – negatively</a:t>
            </a:r>
          </a:p>
          <a:p>
            <a:pPr lvl="1"/>
            <a:r>
              <a:rPr lang="en-US" dirty="0"/>
              <a:t>Not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12560A-8B03-4D4D-9436-9D8C3FF26C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A0883-3DEB-4B56-9354-8BFBBE78466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D5791-E354-49FF-97CD-8E4D6FA40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CA926-7761-48B7-A85F-5F65FA06E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TO BUILD “HIGH-QUALITY” PORTFOLIOS?</a:t>
            </a:r>
          </a:p>
        </p:txBody>
      </p:sp>
    </p:spTree>
    <p:extLst>
      <p:ext uri="{BB962C8B-B14F-4D97-AF65-F5344CB8AC3E}">
        <p14:creationId xmlns:p14="http://schemas.microsoft.com/office/powerpoint/2010/main" val="23388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2333-4D3A-4911-875A-736CD3FC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979" y="1304925"/>
            <a:ext cx="7398697" cy="4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AUDIENCE QUESTION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:</a:t>
            </a:r>
          </a:p>
          <a:p>
            <a:pPr>
              <a:buFont typeface="+mj-lt"/>
              <a:buAutoNum type="arabicPeriod" startAt="4"/>
            </a:pPr>
            <a:r>
              <a:rPr lang="en-US" b="1" dirty="0"/>
              <a:t>What is the MOST important goal for your company’s patent portfolio?</a:t>
            </a:r>
          </a:p>
          <a:p>
            <a:pPr lvl="1"/>
            <a:r>
              <a:rPr lang="en-US" dirty="0"/>
              <a:t>Licensing income?</a:t>
            </a:r>
          </a:p>
          <a:p>
            <a:pPr lvl="1"/>
            <a:r>
              <a:rPr lang="en-US" dirty="0"/>
              <a:t>Financial returns on R&amp;D?</a:t>
            </a:r>
          </a:p>
          <a:p>
            <a:pPr lvl="1"/>
            <a:r>
              <a:rPr lang="en-US" dirty="0"/>
              <a:t>Disincentives for competitors to initiate suit against your company?</a:t>
            </a:r>
          </a:p>
          <a:p>
            <a:pPr lvl="1"/>
            <a:r>
              <a:rPr lang="en-US" dirty="0"/>
              <a:t>Inhibiting competitors’ R&amp;D?</a:t>
            </a:r>
          </a:p>
          <a:p>
            <a:pPr lvl="1"/>
            <a:r>
              <a:rPr lang="en-US" dirty="0"/>
              <a:t>Showing value through a reputation for innovation?</a:t>
            </a:r>
          </a:p>
          <a:p>
            <a:pPr lvl="1"/>
            <a:r>
              <a:rPr lang="en-US" dirty="0"/>
              <a:t>Other?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E66D3-F291-485E-89D0-860D7F30C8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23945" y="6350329"/>
            <a:ext cx="545901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ACPC 2023 Winter Meeting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7876-F841-4546-B5DD-F81485623D8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5330" y="6350329"/>
            <a:ext cx="1480705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January 23,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42EB7-4C66-4A4F-A3D1-949A7F175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035" y="6350329"/>
            <a:ext cx="384018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9097103-8233-65EC-E5C6-A08F9C361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9216" y="2119692"/>
            <a:ext cx="4362450" cy="1464336"/>
          </a:xfrm>
        </p:spPr>
        <p:txBody>
          <a:bodyPr/>
          <a:lstStyle/>
          <a:p>
            <a:r>
              <a:rPr lang="en-US" dirty="0"/>
              <a:t>PANEL QUESTION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0AAA2EC-2B85-EAB1-E5D9-702A510303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50101" y="2667000"/>
            <a:ext cx="6581775" cy="2990850"/>
          </a:xfrm>
        </p:spPr>
        <p:txBody>
          <a:bodyPr>
            <a:normAutofit/>
          </a:bodyPr>
          <a:lstStyle/>
          <a:p>
            <a:r>
              <a:rPr lang="en-US" sz="3600" b="1" dirty="0"/>
              <a:t>What are the MOST important things your company should do to build a high-quality patent portfolio?</a:t>
            </a:r>
          </a:p>
        </p:txBody>
      </p:sp>
      <p:pic>
        <p:nvPicPr>
          <p:cNvPr id="8194" name="Picture 2" descr="Road Runner | Warner Bros. Entertainment Wiki | Fandom">
            <a:extLst>
              <a:ext uri="{FF2B5EF4-FFF2-40B4-BE49-F238E27FC236}">
                <a16:creationId xmlns:a16="http://schemas.microsoft.com/office/drawing/2014/main" id="{E4D903D0-C7D3-43F6-AE4E-9713C3E0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11441"/>
            <a:ext cx="1125880" cy="215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Placeholder 19" descr="A bird with a long beak&#10;&#10;Description automatically generated with medium confidence">
            <a:extLst>
              <a:ext uri="{FF2B5EF4-FFF2-40B4-BE49-F238E27FC236}">
                <a16:creationId xmlns:a16="http://schemas.microsoft.com/office/drawing/2014/main" id="{3974063E-F761-4E57-A2F4-783AAE21A5D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931" r="9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690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C3AA-5F61-4EC8-A7E3-4647C184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your Portfolio Proactively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8BCCB-593C-4577-93D2-3545BF9464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49299-AE1E-4A61-832B-D19B55D18A3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746EA-1EEC-476E-A36C-CDA4063B4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2" descr="Strengthen Your Patent Portfolio Proactively">
            <a:extLst>
              <a:ext uri="{FF2B5EF4-FFF2-40B4-BE49-F238E27FC236}">
                <a16:creationId xmlns:a16="http://schemas.microsoft.com/office/drawing/2014/main" id="{DC0C00B8-7672-4FBA-810F-6E29189F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1687831"/>
            <a:ext cx="8172449" cy="4597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98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B2911-2E12-480E-BF8B-6E7E7178F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483" y="1351893"/>
            <a:ext cx="706839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PANEL QUESTIONS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Analysis of competitive patent landscape: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/>
              <a:t>Do you recommend doing this?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/>
              <a:t>Recommendations for efficiency?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/>
              <a:t>How to minimize risk for willfulness and intent for indirect infringement?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F09AF-CCA5-460D-A7F4-4400BCC515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CDC1C-C5E4-4E0E-ABA9-089FF677C4F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E4E4B-484B-4E3E-AC44-EE0680AA5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4" name="Picture Placeholder 23" descr="A picture containing reptile, snake, outdoor&#10;&#10;Description automatically generated">
            <a:extLst>
              <a:ext uri="{FF2B5EF4-FFF2-40B4-BE49-F238E27FC236}">
                <a16:creationId xmlns:a16="http://schemas.microsoft.com/office/drawing/2014/main" id="{5984E641-6707-41AB-8BB8-672A05C711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741" b="4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91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4366C1-FD36-46E8-B7DE-AE7FD94EC2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451DB-D7AE-4B04-A66B-2D17B77E40E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7F734-D2BB-4C4F-92FE-62A10D976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Placeholder 8" descr="A turtle walking on the ground&#10;&#10;Description automatically generated with low confidence">
            <a:extLst>
              <a:ext uri="{FF2B5EF4-FFF2-40B4-BE49-F238E27FC236}">
                <a16:creationId xmlns:a16="http://schemas.microsoft.com/office/drawing/2014/main" id="{D2B0449B-DC20-4BB8-91AA-23FBF0162A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071" r="107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999B11-50E6-4C01-A3F4-B825923E35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PANEL QUESTION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2C6044-3AEB-4E3D-BF70-585A245C34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2550" y="2235418"/>
            <a:ext cx="6581775" cy="2990850"/>
          </a:xfrm>
        </p:spPr>
        <p:txBody>
          <a:bodyPr>
            <a:normAutofit/>
          </a:bodyPr>
          <a:lstStyle/>
          <a:p>
            <a:r>
              <a:rPr lang="en-US" sz="3600" b="1" dirty="0"/>
              <a:t>How do you determine how much to budget for legal spend to build and maintain a high-quality patent portfolio?</a:t>
            </a:r>
          </a:p>
        </p:txBody>
      </p:sp>
    </p:spTree>
    <p:extLst>
      <p:ext uri="{BB962C8B-B14F-4D97-AF65-F5344CB8AC3E}">
        <p14:creationId xmlns:p14="http://schemas.microsoft.com/office/powerpoint/2010/main" val="24708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F9247-BF99-409F-8AA0-814452A9EC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F3D1B-3483-4C52-BEDF-517A498CAE6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19403-E5E2-46D4-9E07-A7C3A585E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ACA5E-D5A6-4D0B-BB3E-A292383FFF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DOES “HIGH-QUALITY” MEAN?</a:t>
            </a:r>
          </a:p>
        </p:txBody>
      </p:sp>
    </p:spTree>
    <p:extLst>
      <p:ext uri="{BB962C8B-B14F-4D97-AF65-F5344CB8AC3E}">
        <p14:creationId xmlns:p14="http://schemas.microsoft.com/office/powerpoint/2010/main" val="3906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2333-4D3A-4911-875A-736CD3FC5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AUDIENCE QUESTION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:</a:t>
            </a:r>
          </a:p>
          <a:p>
            <a:r>
              <a:rPr lang="en-US" b="1" dirty="0"/>
              <a:t>What is the MOST important aspect of a high-quality patent portfolio?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Enforceability</a:t>
            </a:r>
          </a:p>
          <a:p>
            <a:pPr lvl="1"/>
            <a:r>
              <a:rPr lang="en-US" dirty="0"/>
              <a:t>Geographic Scope</a:t>
            </a:r>
          </a:p>
          <a:p>
            <a:pPr lvl="1"/>
            <a:r>
              <a:rPr lang="en-US" dirty="0"/>
              <a:t>Technical Breadth</a:t>
            </a:r>
          </a:p>
          <a:p>
            <a:pPr lvl="1"/>
            <a:r>
              <a:rPr lang="en-US" dirty="0"/>
              <a:t>Revenue generation</a:t>
            </a:r>
          </a:p>
          <a:p>
            <a:pPr lvl="1"/>
            <a:r>
              <a:rPr lang="en-US" dirty="0"/>
              <a:t>Blocks competitors</a:t>
            </a:r>
          </a:p>
          <a:p>
            <a:pPr lvl="1"/>
            <a:r>
              <a:rPr lang="en-US" dirty="0"/>
              <a:t>Alignment with business strategy</a:t>
            </a:r>
          </a:p>
          <a:p>
            <a:pPr lvl="1"/>
            <a:r>
              <a:rPr lang="en-US" dirty="0"/>
              <a:t>Other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A brown and white owl&#10;&#10;Description automatically generated with medium confidence">
            <a:extLst>
              <a:ext uri="{FF2B5EF4-FFF2-40B4-BE49-F238E27FC236}">
                <a16:creationId xmlns:a16="http://schemas.microsoft.com/office/drawing/2014/main" id="{D7DE8AF3-A9E7-4DF3-AA80-0CAF72767A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11" r="31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C7945-59F7-4A5B-9DC1-6205D0F840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135" y="2333625"/>
            <a:ext cx="7068390" cy="2819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PANEL QUESTION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How do you define a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chemeClr val="accent1">
                      <a:alpha val="43000"/>
                    </a:schemeClr>
                  </a:outerShdw>
                </a:effectLst>
              </a:rPr>
              <a:t>High-Quality</a:t>
            </a:r>
            <a:r>
              <a:rPr lang="en-US" b="1" dirty="0"/>
              <a:t> patent portfolio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for your company?</a:t>
            </a:r>
          </a:p>
        </p:txBody>
      </p:sp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27E7BB95-A858-42AF-AC84-D4E82B03431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72F4F63B-C608-4525-AAA9-A75FDB0465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6FBE85C1-B6C8-4224-9243-C063FF001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686F-25AC-4FAC-AE73-A50A4E54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3600" b="1" dirty="0"/>
              <a:t>What is the Right SIZE Portfolio for your Company?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2D52B3E-894C-4FE7-8058-84B42D7CD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946" y="1828800"/>
            <a:ext cx="6428903" cy="4343400"/>
          </a:xfrm>
        </p:spPr>
        <p:txBody>
          <a:bodyPr anchor="t" anchorCtr="0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Are there benchmarks to use?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% of spend on R&amp;D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% of spend by revenue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Competitor benchmarking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Alignment with business strategy and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Aggressive High Number: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Technology changes quickly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Groundbreaking discoveries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Young company or industry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Competitors are litigious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Conservative Low Number: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Technology is slow to change and/or is incremental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Mature company or industry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Majority of sales are for components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Patent litigation is rare</a:t>
            </a:r>
          </a:p>
          <a:p>
            <a:pPr marL="914400" lvl="1" indent="-457200">
              <a:buFont typeface="+mj-lt"/>
              <a:buAutoNum type="alphaLcParenR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1803-22FE-4AC8-8A6A-62AF5A97C5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872714-A124-46FC-BEE5-A86691B1AE6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BFE73-2FED-4E24-BA38-A00F4400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124" name="Picture 4" descr="companies with the most patents">
            <a:extLst>
              <a:ext uri="{FF2B5EF4-FFF2-40B4-BE49-F238E27FC236}">
                <a16:creationId xmlns:a16="http://schemas.microsoft.com/office/drawing/2014/main" id="{838B55D5-8E1F-4219-8605-898234F3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36" y="1726400"/>
            <a:ext cx="4548199" cy="454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85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E456A2-B128-4A5B-B6DD-D9545B58E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AUDIENCE QUESTION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:</a:t>
            </a:r>
          </a:p>
          <a:p>
            <a:pPr>
              <a:buFont typeface="+mj-lt"/>
              <a:buAutoNum type="arabicPeriod" startAt="2"/>
            </a:pPr>
            <a:r>
              <a:rPr lang="en-US" b="1" dirty="0"/>
              <a:t>How many Total Active Issued U.S. Patents are in your company’s patent portfolio?</a:t>
            </a:r>
          </a:p>
          <a:p>
            <a:pPr lvl="1"/>
            <a:r>
              <a:rPr lang="en-US" dirty="0"/>
              <a:t>Less than 500</a:t>
            </a:r>
          </a:p>
          <a:p>
            <a:pPr lvl="1"/>
            <a:r>
              <a:rPr lang="en-US" dirty="0"/>
              <a:t>Between 500 and 1000</a:t>
            </a:r>
          </a:p>
          <a:p>
            <a:pPr lvl="1"/>
            <a:r>
              <a:rPr lang="en-US" dirty="0"/>
              <a:t>Between 1000 and 2500</a:t>
            </a:r>
          </a:p>
          <a:p>
            <a:pPr lvl="1"/>
            <a:r>
              <a:rPr lang="en-US" dirty="0"/>
              <a:t>Between 2500 and 5000</a:t>
            </a:r>
          </a:p>
          <a:p>
            <a:pPr lvl="1"/>
            <a:r>
              <a:rPr lang="en-US" dirty="0"/>
              <a:t>More than 5000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C7945-59F7-4A5B-9DC1-6205D0F840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135" y="2333625"/>
            <a:ext cx="7068390" cy="2819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PANEL QUESTION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What </a:t>
            </a:r>
            <a:r>
              <a:rPr lang="en-US" b="1" i="1" dirty="0">
                <a:effectLst>
                  <a:outerShdw blurRad="38100" dist="38100" dir="2700000" algn="tl">
                    <a:schemeClr val="accent1">
                      <a:alpha val="43000"/>
                    </a:schemeClr>
                  </a:outerShdw>
                </a:effectLst>
              </a:rPr>
              <a:t>metrics</a:t>
            </a:r>
            <a:r>
              <a:rPr lang="en-US" b="1" dirty="0"/>
              <a:t> do you use to determine the </a:t>
            </a:r>
            <a:r>
              <a:rPr lang="en-US" b="1" i="1" dirty="0">
                <a:effectLst>
                  <a:outerShdw blurRad="38100" dist="38100" dir="2700000" algn="tl">
                    <a:schemeClr val="accent1">
                      <a:alpha val="43000"/>
                    </a:schemeClr>
                  </a:outerShdw>
                </a:effectLst>
              </a:rPr>
              <a:t>quality</a:t>
            </a:r>
            <a:r>
              <a:rPr lang="en-US" b="1" dirty="0"/>
              <a:t> of your company’s patent portfolio?</a:t>
            </a:r>
          </a:p>
        </p:txBody>
      </p:sp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27E7BB95-A858-42AF-AC84-D4E82B03431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72F4F63B-C608-4525-AAA9-A75FDB0465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6FBE85C1-B6C8-4224-9243-C063FF001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Placeholder 9" descr="A picture containing outdoor, ground, bird, black&#10;&#10;Description automatically generated">
            <a:extLst>
              <a:ext uri="{FF2B5EF4-FFF2-40B4-BE49-F238E27FC236}">
                <a16:creationId xmlns:a16="http://schemas.microsoft.com/office/drawing/2014/main" id="{DF32D84A-C111-4D14-BFF7-40259D7D80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479" r="19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22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699B-CB74-4447-8319-AA98219B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How to Determine Patent Quality </a:t>
            </a:r>
            <a:r>
              <a:rPr lang="en-US" i="1" dirty="0"/>
              <a:t>of a Portfolio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6889D-DD3B-48CD-B604-54411FDA8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Some Potential Metrics for Determining Quality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Efficiency:</a:t>
            </a:r>
          </a:p>
          <a:p>
            <a:pPr marL="1280160" lvl="3" indent="-457200"/>
            <a:r>
              <a:rPr lang="en-US" dirty="0"/>
              <a:t>Rounds of prosecution?</a:t>
            </a:r>
          </a:p>
          <a:p>
            <a:pPr marL="1280160" lvl="3" indent="-457200"/>
            <a:r>
              <a:rPr lang="en-US" dirty="0"/>
              <a:t>Time to issuance?</a:t>
            </a:r>
          </a:p>
          <a:p>
            <a:pPr marL="1280160" lvl="3" indent="-457200"/>
            <a:r>
              <a:rPr lang="en-US" dirty="0"/>
              <a:t>Does longer  prosecution equal higher or lower quality?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Scope:</a:t>
            </a:r>
          </a:p>
          <a:p>
            <a:pPr marL="1280160" lvl="3" indent="-457200"/>
            <a:r>
              <a:rPr lang="en-US" dirty="0"/>
              <a:t>Number of columns in the specification and number of drawings?</a:t>
            </a:r>
          </a:p>
          <a:p>
            <a:pPr marL="1280160" lvl="3" indent="-457200"/>
            <a:r>
              <a:rPr lang="en-US" dirty="0"/>
              <a:t>Number of patent families and/or average number of members in a family?</a:t>
            </a:r>
          </a:p>
          <a:p>
            <a:pPr marL="1280160" lvl="3" indent="-457200"/>
            <a:r>
              <a:rPr lang="en-US" dirty="0"/>
              <a:t>Breadth of technology areas covered? </a:t>
            </a:r>
          </a:p>
          <a:p>
            <a:pPr marL="1737360" lvl="5" indent="-457200"/>
            <a:r>
              <a:rPr lang="en-US" dirty="0"/>
              <a:t>Your company’s products?</a:t>
            </a:r>
          </a:p>
          <a:p>
            <a:pPr marL="1737360" lvl="5" indent="-457200"/>
            <a:r>
              <a:rPr lang="en-US" dirty="0"/>
              <a:t>Competitor’s products?</a:t>
            </a:r>
          </a:p>
          <a:p>
            <a:pPr marL="1737360" lvl="5" indent="-457200"/>
            <a:r>
              <a:rPr lang="en-US" dirty="0"/>
              <a:t>SEPs?</a:t>
            </a:r>
          </a:p>
          <a:p>
            <a:pPr marL="1280160" lvl="3" indent="-457200"/>
            <a:r>
              <a:rPr lang="en-US" dirty="0"/>
              <a:t>Economic Value of products covered by patents?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100" dirty="0"/>
              <a:t>Economic and Non-Economic Value</a:t>
            </a:r>
          </a:p>
          <a:p>
            <a:pPr marL="1280160" lvl="3" indent="-457200"/>
            <a:r>
              <a:rPr lang="en-US" dirty="0"/>
              <a:t>How much revenue is generated from licensing? Litigation? Selling? Pledging?</a:t>
            </a:r>
          </a:p>
          <a:p>
            <a:pPr marL="1280160" lvl="3" indent="-457200"/>
            <a:r>
              <a:rPr lang="en-US" dirty="0"/>
              <a:t>Impact on company’s reputation as an innovator?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100" dirty="0"/>
              <a:t>Alignment with Business Strategies</a:t>
            </a:r>
          </a:p>
          <a:p>
            <a:pPr marL="731520" lvl="1" indent="-45720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A4EB7-C96A-4960-B5AD-7B74AE6FBC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A1C23-4BB3-4985-AC0A-A489ACA266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FCE9D-72DC-4A6C-9D5B-C8BE31E89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15A3A2-3865-47F3-8B32-30F7C4163C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ACPC 2023 Winter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1EF4C-C3CB-4F4C-BDEF-4C9ED2F9E08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January 23,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15CC5-ED36-4E25-A2AE-BD776A591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E43D2FF-7CE4-450A-8DA2-70C08B0A6B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969" r="2969"/>
          <a:stretch>
            <a:fillRect/>
          </a:stretch>
        </p:blipFill>
        <p:spPr>
          <a:xfrm>
            <a:off x="0" y="3878263"/>
            <a:ext cx="4821238" cy="299085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367B9E-9DC5-4E65-9EAE-58D861F6F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9394" y="879475"/>
            <a:ext cx="4362450" cy="19748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QUESTION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1C60E8-0FCF-47D5-AEC6-E1AC8E497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43500" y="2087563"/>
            <a:ext cx="6581775" cy="1790700"/>
          </a:xfrm>
        </p:spPr>
        <p:txBody>
          <a:bodyPr>
            <a:noAutofit/>
          </a:bodyPr>
          <a:lstStyle/>
          <a:p>
            <a:r>
              <a:rPr lang="en-US" sz="3600" b="1" dirty="0"/>
              <a:t>Assuming you have a fixed budget to spend on patents, what are things you can do to maximize the quality of that spend?</a:t>
            </a:r>
            <a:endParaRPr lang="en-US" sz="3600" b="1" baseline="30000" dirty="0">
              <a:solidFill>
                <a:schemeClr val="accent3"/>
              </a:solidFill>
            </a:endParaRP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2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674</Words>
  <Application>Microsoft Office PowerPoint</Application>
  <PresentationFormat>Widescreen</PresentationFormat>
  <Paragraphs>136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Book Antiqua</vt:lpstr>
      <vt:lpstr>Sales Direction 16X9</vt:lpstr>
      <vt:lpstr>Building a High-Quality  Patent Portfolio</vt:lpstr>
      <vt:lpstr>PowerPoint Presentation</vt:lpstr>
      <vt:lpstr>PowerPoint Presentation</vt:lpstr>
      <vt:lpstr>PowerPoint Presentation</vt:lpstr>
      <vt:lpstr>What is the Right SIZE Portfolio for your Company?</vt:lpstr>
      <vt:lpstr>PowerPoint Presentation</vt:lpstr>
      <vt:lpstr>PowerPoint Presentation</vt:lpstr>
      <vt:lpstr>How to Determine Patent Quality of a Portfolio?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Strengthening your Portfolio Proactively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Stoll-DeBell, Kirstin L.</dc:creator>
  <cp:lastModifiedBy>Stoll-DeBell, Kirstin L.</cp:lastModifiedBy>
  <cp:revision>43</cp:revision>
  <dcterms:created xsi:type="dcterms:W3CDTF">2023-01-19T01:35:58Z</dcterms:created>
  <dcterms:modified xsi:type="dcterms:W3CDTF">2023-01-22T20:13:50Z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